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60"/>
  </p:notesMasterIdLst>
  <p:handoutMasterIdLst>
    <p:handoutMasterId r:id="rId61"/>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5143500" type="screen16x9"/>
  <p:notesSz cx="6858000" cy="9144000"/>
  <p:defaultTextStyle>
    <a:lvl1pPr marL="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1pPr>
    <a:lvl2pPr marL="4572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2pPr>
    <a:lvl3pPr marL="9144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3pPr>
    <a:lvl4pPr marL="13716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4pPr>
    <a:lvl5pPr marL="18288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55" autoAdjust="0"/>
  </p:normalViewPr>
  <p:slideViewPr>
    <p:cSldViewPr>
      <p:cViewPr varScale="1">
        <p:scale>
          <a:sx n="93" d="100"/>
          <a:sy n="93" d="100"/>
        </p:scale>
        <p:origin x="720"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9086" name="页眉占位符 1049085"/>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latinLnBrk="1" hangingPunct="1"/>
            <a:endParaRPr lang="zh-CN" altLang="en-US" sz="1200">
              <a:solidFill>
                <a:schemeClr val="dk1"/>
              </a:solidFill>
            </a:endParaRPr>
          </a:p>
        </p:txBody>
      </p:sp>
      <p:sp>
        <p:nvSpPr>
          <p:cNvPr id="1049087" name="日期占位符 1049086"/>
          <p:cNvSpPr>
            <a:spLocks noGrp="1"/>
          </p:cNvSpPr>
          <p:nvPr>
            <p:ph type="dt" sz="quarter" idx="1"/>
          </p:nvPr>
        </p:nvSpPr>
        <p:spPr>
          <a:xfrm>
            <a:off x="3886200" y="0"/>
            <a:ext cx="2971800" cy="457200"/>
          </a:xfrm>
          <a:prstGeom prst="rect">
            <a:avLst/>
          </a:prstGeom>
          <a:noFill/>
          <a:ln>
            <a:noFill/>
          </a:ln>
        </p:spPr>
        <p:txBody>
          <a:bodyPr vert="horz" lIns="91440" tIns="45720" rIns="91440" bIns="45720" anchor="t"/>
          <a:lstStyle/>
          <a:p>
            <a:pPr lvl="0" algn="r" eaLnBrk="1" latinLnBrk="1" hangingPunct="1"/>
            <a:endParaRPr lang="en-US" altLang="zh-CN" sz="1200">
              <a:solidFill>
                <a:schemeClr val="dk1"/>
              </a:solidFill>
            </a:endParaRPr>
          </a:p>
        </p:txBody>
      </p:sp>
      <p:sp>
        <p:nvSpPr>
          <p:cNvPr id="1049088" name="页脚占位符 1049087"/>
          <p:cNvSpPr>
            <a:spLocks noGrp="1"/>
          </p:cNvSpPr>
          <p:nvPr>
            <p:ph type="ftr" sz="quarter" idx="2"/>
          </p:nvPr>
        </p:nvSpPr>
        <p:spPr>
          <a:xfrm>
            <a:off x="0" y="8686800"/>
            <a:ext cx="2971800" cy="457200"/>
          </a:xfrm>
          <a:prstGeom prst="rect">
            <a:avLst/>
          </a:prstGeom>
          <a:noFill/>
          <a:ln>
            <a:noFill/>
          </a:ln>
        </p:spPr>
        <p:txBody>
          <a:bodyPr vert="horz" lIns="91440" tIns="45720" rIns="91440" bIns="45720" anchor="b"/>
          <a:lstStyle/>
          <a:p>
            <a:pPr lvl="0" eaLnBrk="1" latinLnBrk="1" hangingPunct="1"/>
            <a:endParaRPr lang="en-US" altLang="zh-CN" sz="1200">
              <a:solidFill>
                <a:schemeClr val="dk1"/>
              </a:solidFill>
            </a:endParaRPr>
          </a:p>
        </p:txBody>
      </p:sp>
      <p:sp>
        <p:nvSpPr>
          <p:cNvPr id="1049089" name="灯片编号占位符 1049088"/>
          <p:cNvSpPr>
            <a:spLocks noGrp="1"/>
          </p:cNvSpPr>
          <p:nvPr>
            <p:ph type="sldNum" sz="quarter" idx="3"/>
          </p:nvPr>
        </p:nvSpPr>
        <p:spPr>
          <a:xfrm>
            <a:off x="3886200" y="8686800"/>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zh-CN" altLang="en-US" sz="1200">
                <a:solidFill>
                  <a:schemeClr val="dk1"/>
                </a:solidFill>
              </a:rPr>
              <a:pPr lvl="0" algn="r" eaLnBrk="1" latinLnBrk="1" hangingPunct="1"/>
              <a:t>‹#›</a:t>
            </a:fld>
            <a:endParaRPr lang="zh-CN" altLang="en-US" sz="1200">
              <a:solidFill>
                <a:schemeClr val="dk1"/>
              </a:solidFill>
            </a:endParaRPr>
          </a:p>
        </p:txBody>
      </p:sp>
    </p:spTree>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80" name="页眉占位符 1049079"/>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latinLnBrk="1" hangingPunct="1"/>
            <a:endParaRPr lang="zh-CN" altLang="en-US" sz="1200">
              <a:solidFill>
                <a:schemeClr val="dk1"/>
              </a:solidFill>
            </a:endParaRPr>
          </a:p>
        </p:txBody>
      </p:sp>
      <p:sp>
        <p:nvSpPr>
          <p:cNvPr id="1049081" name="日期占位符 1049080"/>
          <p:cNvSpPr>
            <a:spLocks noGrp="1"/>
          </p:cNvSpPr>
          <p:nvPr>
            <p:ph type="dt" idx="1"/>
          </p:nvPr>
        </p:nvSpPr>
        <p:spPr>
          <a:xfrm>
            <a:off x="3886200" y="0"/>
            <a:ext cx="2971800" cy="457200"/>
          </a:xfrm>
          <a:prstGeom prst="rect">
            <a:avLst/>
          </a:prstGeom>
          <a:noFill/>
          <a:ln>
            <a:noFill/>
          </a:ln>
        </p:spPr>
        <p:txBody>
          <a:bodyPr vert="horz" lIns="91440" tIns="45720" rIns="91440" bIns="45720" anchor="t"/>
          <a:lstStyle/>
          <a:p>
            <a:pPr lvl="0" algn="r" eaLnBrk="1" latinLnBrk="1" hangingPunct="1"/>
            <a:endParaRPr lang="en-US" altLang="zh-CN" sz="1200">
              <a:solidFill>
                <a:schemeClr val="dk1"/>
              </a:solidFill>
            </a:endParaRPr>
          </a:p>
        </p:txBody>
      </p:sp>
      <p:sp>
        <p:nvSpPr>
          <p:cNvPr id="1049082" name="幻灯片图像占位符 1049081"/>
          <p:cNvSpPr>
            <a:spLocks noGrp="1" noRot="1" noChangeAspect="1"/>
          </p:cNvSpPr>
          <p:nvPr>
            <p:ph type="sldImg" idx="2"/>
          </p:nvPr>
        </p:nvSpPr>
        <p:spPr>
          <a:xfrm>
            <a:off x="381000" y="685800"/>
            <a:ext cx="6096000" cy="3429000"/>
          </a:xfrm>
          <a:prstGeom prst="rect">
            <a:avLst/>
          </a:prstGeom>
          <a:noFill/>
          <a:ln w="9525" cap="flat" cmpd="sng">
            <a:solidFill>
              <a:srgbClr val="000000">
                <a:alpha val="100000"/>
              </a:srgbClr>
            </a:solidFill>
            <a:prstDash val="solid"/>
            <a:round/>
          </a:ln>
        </p:spPr>
        <p:txBody>
          <a:bodyPr vert="horz" lIns="91440" tIns="45720" rIns="91440" bIns="45720" anchor="ctr"/>
          <a:lstStyle/>
          <a:p>
            <a:endParaRPr/>
          </a:p>
        </p:txBody>
      </p:sp>
      <p:sp>
        <p:nvSpPr>
          <p:cNvPr id="1049083" name="备注占位符 1049082"/>
          <p:cNvSpPr>
            <a:spLocks noGrp="1"/>
          </p:cNvSpPr>
          <p:nvPr>
            <p:ph type="body" sz="quarter" idx="3"/>
          </p:nvPr>
        </p:nvSpPr>
        <p:spPr>
          <a:xfrm>
            <a:off x="914400" y="4343400"/>
            <a:ext cx="5029200" cy="4114800"/>
          </a:xfrm>
          <a:prstGeom prst="rect">
            <a:avLst/>
          </a:prstGeom>
          <a:noFill/>
          <a:ln>
            <a:noFill/>
          </a:ln>
        </p:spPr>
        <p:txBody>
          <a:bodyPr vert="horz" lIns="91440" tIns="45720" rIns="91440" bIns="45720" anchor="t"/>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84" name="页脚占位符 1049083"/>
          <p:cNvSpPr>
            <a:spLocks noGrp="1"/>
          </p:cNvSpPr>
          <p:nvPr>
            <p:ph type="ftr" sz="quarter" idx="4"/>
          </p:nvPr>
        </p:nvSpPr>
        <p:spPr>
          <a:xfrm>
            <a:off x="0" y="8686800"/>
            <a:ext cx="2971800" cy="457200"/>
          </a:xfrm>
          <a:prstGeom prst="rect">
            <a:avLst/>
          </a:prstGeom>
          <a:noFill/>
          <a:ln>
            <a:noFill/>
          </a:ln>
        </p:spPr>
        <p:txBody>
          <a:bodyPr vert="horz" lIns="91440" tIns="45720" rIns="91440" bIns="45720" anchor="b"/>
          <a:lstStyle/>
          <a:p>
            <a:pPr lvl="0" eaLnBrk="1" latinLnBrk="1" hangingPunct="1"/>
            <a:endParaRPr lang="en-US" altLang="zh-CN" sz="1200">
              <a:solidFill>
                <a:schemeClr val="dk1"/>
              </a:solidFill>
            </a:endParaRPr>
          </a:p>
        </p:txBody>
      </p:sp>
      <p:sp>
        <p:nvSpPr>
          <p:cNvPr id="1049085" name="灯片编号占位符 1049084"/>
          <p:cNvSpPr>
            <a:spLocks noGrp="1"/>
          </p:cNvSpPr>
          <p:nvPr>
            <p:ph type="sldNum" sz="quarter" idx="5"/>
          </p:nvPr>
        </p:nvSpPr>
        <p:spPr>
          <a:xfrm>
            <a:off x="3886200" y="8686800"/>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zh-CN" altLang="en-US" sz="1200">
                <a:solidFill>
                  <a:schemeClr val="dk1"/>
                </a:solidFill>
              </a:rPr>
              <a:pPr lvl="0" algn="r" eaLnBrk="1" latinLnBrk="1" hangingPunct="1"/>
              <a:t>‹#›</a:t>
            </a:fld>
            <a:endParaRPr lang="zh-CN" altLang="en-US" sz="1200">
              <a:solidFill>
                <a:schemeClr val="dk1"/>
              </a:solidFill>
            </a:endParaRPr>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Times New Roman" pitchFamily="18" charset="0"/>
        <a:ea typeface="宋体" pitchFamily="2" charset="-122"/>
        <a:sym typeface="Times New Roman" pitchFamily="18"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Times New Roman" pitchFamily="18" charset="0"/>
        <a:ea typeface="宋体" pitchFamily="2" charset="-122"/>
        <a:sym typeface="Times New Roman" pitchFamily="18"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Times New Roman" pitchFamily="18" charset="0"/>
        <a:ea typeface="宋体" pitchFamily="2" charset="-122"/>
        <a:sym typeface="Times New Roman" pitchFamily="18"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Times New Roman" pitchFamily="18" charset="0"/>
        <a:ea typeface="宋体" pitchFamily="2" charset="-122"/>
        <a:sym typeface="Times New Roman" pitchFamily="18"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Times New Roman" pitchFamily="18" charset="0"/>
        <a:ea typeface="宋体" pitchFamily="2" charset="-122"/>
        <a:sym typeface="Times New Roman" pitchFamily="18"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文本框 1048600"/>
          <p:cNvSpPr txBox="1"/>
          <p:nvPr/>
        </p:nvSpPr>
        <p:spPr>
          <a:xfrm>
            <a:off x="3886200" y="8686800"/>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zh-CN" altLang="en-US" sz="1200">
                <a:solidFill>
                  <a:schemeClr val="dk1"/>
                </a:solidFill>
              </a:rPr>
              <a:pPr lvl="0" algn="r" eaLnBrk="1" latinLnBrk="1" hangingPunct="1"/>
              <a:t>1</a:t>
            </a:fld>
            <a:endParaRPr lang="zh-CN" altLang="en-US" sz="1200">
              <a:solidFill>
                <a:schemeClr val="dk1"/>
              </a:solidFill>
            </a:endParaRPr>
          </a:p>
        </p:txBody>
      </p:sp>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文本框 1048617"/>
          <p:cNvSpPr txBox="1"/>
          <p:nvPr/>
        </p:nvSpPr>
        <p:spPr>
          <a:xfrm>
            <a:off x="3886200" y="8686800"/>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zh-CN" altLang="en-US" sz="1200">
                <a:solidFill>
                  <a:schemeClr val="dk1"/>
                </a:solidFill>
              </a:rPr>
              <a:pPr lvl="0" algn="r" eaLnBrk="1" latinLnBrk="1" hangingPunct="1"/>
              <a:t>6</a:t>
            </a:fld>
            <a:endParaRPr lang="zh-CN" altLang="en-US" sz="1200">
              <a:solidFill>
                <a:schemeClr val="dk1"/>
              </a:solidFill>
            </a:endParaRPr>
          </a:p>
        </p:txBody>
      </p:sp>
      <p:sp>
        <p:nvSpPr>
          <p:cNvPr id="1048619" name="幻灯片图像占位符 1048618"/>
          <p:cNvSpPr>
            <a:spLocks noGrp="1" noRot="1" noChangeAspect="1"/>
          </p:cNvSpPr>
          <p:nvPr>
            <p:ph type="sldImg"/>
          </p:nvPr>
        </p:nvSpPr>
        <p:spPr>
          <a:xfrm>
            <a:off x="381000" y="685800"/>
            <a:ext cx="6096000" cy="3429000"/>
          </a:xfrm>
          <a:prstGeom prst="rect">
            <a:avLst/>
          </a:prstGeom>
        </p:spPr>
        <p:txBody>
          <a:bodyPr vert="horz" lIns="91440" tIns="45720" rIns="91440" bIns="45720" anchor="ctr"/>
          <a:lstStyle/>
          <a:p>
            <a:endParaRPr/>
          </a:p>
        </p:txBody>
      </p:sp>
      <p:sp>
        <p:nvSpPr>
          <p:cNvPr id="1048620" name="备注占位符 1048619"/>
          <p:cNvSpPr>
            <a:spLocks noGrp="1"/>
          </p:cNvSpPr>
          <p:nvPr>
            <p:ph type="body" idx="1"/>
          </p:nvPr>
        </p:nvSpPr>
        <p:spPr>
          <a:xfrm>
            <a:off x="914400" y="4343400"/>
            <a:ext cx="5029200" cy="4114800"/>
          </a:xfrm>
          <a:prstGeom prst="rect">
            <a:avLst/>
          </a:prstGeom>
          <a:noFill/>
          <a:ln>
            <a:noFill/>
          </a:ln>
        </p:spPr>
        <p:txBody>
          <a:bodyPr vert="horz" lIns="91440" tIns="45720" rIns="91440" bIns="45720" anchor="t"/>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文本框 1048628"/>
          <p:cNvSpPr txBox="1"/>
          <p:nvPr/>
        </p:nvSpPr>
        <p:spPr>
          <a:xfrm>
            <a:off x="3886200" y="8686800"/>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zh-CN" altLang="en-US" sz="1200">
                <a:solidFill>
                  <a:schemeClr val="dk1"/>
                </a:solidFill>
              </a:rPr>
              <a:pPr lvl="0" algn="r" eaLnBrk="1" latinLnBrk="1" hangingPunct="1"/>
              <a:t>7</a:t>
            </a:fld>
            <a:endParaRPr lang="zh-CN" altLang="en-US" sz="1200">
              <a:solidFill>
                <a:schemeClr val="dk1"/>
              </a:solidFill>
            </a:endParaRPr>
          </a:p>
        </p:txBody>
      </p:sp>
      <p:sp>
        <p:nvSpPr>
          <p:cNvPr id="1048630" name="幻灯片图像占位符 1048629"/>
          <p:cNvSpPr>
            <a:spLocks noGrp="1" noRot="1" noChangeAspect="1"/>
          </p:cNvSpPr>
          <p:nvPr>
            <p:ph type="sldImg"/>
          </p:nvPr>
        </p:nvSpPr>
        <p:spPr>
          <a:xfrm>
            <a:off x="381000" y="685800"/>
            <a:ext cx="6096000" cy="3429000"/>
          </a:xfrm>
          <a:prstGeom prst="rect">
            <a:avLst/>
          </a:prstGeom>
        </p:spPr>
        <p:txBody>
          <a:bodyPr vert="horz" lIns="91440" tIns="45720" rIns="91440" bIns="45720" anchor="ctr"/>
          <a:lstStyle/>
          <a:p>
            <a:endParaRPr/>
          </a:p>
        </p:txBody>
      </p:sp>
      <p:sp>
        <p:nvSpPr>
          <p:cNvPr id="1048631" name="备注占位符 1048630"/>
          <p:cNvSpPr>
            <a:spLocks noGrp="1"/>
          </p:cNvSpPr>
          <p:nvPr>
            <p:ph type="body" idx="1"/>
          </p:nvPr>
        </p:nvSpPr>
        <p:spPr>
          <a:xfrm>
            <a:off x="914400" y="4343400"/>
            <a:ext cx="5029200" cy="4114800"/>
          </a:xfrm>
          <a:prstGeom prst="rect">
            <a:avLst/>
          </a:prstGeom>
          <a:noFill/>
          <a:ln>
            <a:noFill/>
          </a:ln>
        </p:spPr>
        <p:txBody>
          <a:bodyPr vert="horz" lIns="91440" tIns="45720" rIns="91440" bIns="45720" anchor="t"/>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tile tx="0" ty="0" sx="100000" sy="100000" flip="none" algn="tl"/>
        </a:blipFill>
        <a:effectLst/>
      </p:bgPr>
    </p:bg>
    <p:spTree>
      <p:nvGrpSpPr>
        <p:cNvPr id="1" name=""/>
        <p:cNvGrpSpPr/>
        <p:nvPr/>
      </p:nvGrpSpPr>
      <p:grpSpPr>
        <a:xfrm>
          <a:off x="0" y="0"/>
          <a:ext cx="0" cy="0"/>
          <a:chOff x="0" y="0"/>
          <a:chExt cx="0" cy="0"/>
        </a:xfrm>
      </p:grpSpPr>
      <p:grpSp>
        <p:nvGrpSpPr>
          <p:cNvPr id="28" name="组合 27"/>
          <p:cNvGrpSpPr/>
          <p:nvPr/>
        </p:nvGrpSpPr>
        <p:grpSpPr>
          <a:xfrm>
            <a:off x="0" y="0"/>
            <a:ext cx="9144000" cy="5143500"/>
            <a:chOff x="0" y="0"/>
            <a:chExt cx="5760" cy="4320"/>
          </a:xfrm>
        </p:grpSpPr>
        <p:grpSp>
          <p:nvGrpSpPr>
            <p:cNvPr id="29" name="组合 28"/>
            <p:cNvGrpSpPr/>
            <p:nvPr/>
          </p:nvGrpSpPr>
          <p:grpSpPr>
            <a:xfrm>
              <a:off x="0" y="0"/>
              <a:ext cx="5760" cy="4320"/>
              <a:chOff x="0" y="0"/>
              <a:chExt cx="5760" cy="4320"/>
            </a:xfrm>
          </p:grpSpPr>
          <p:sp>
            <p:nvSpPr>
              <p:cNvPr id="1048586" name="矩形 1048585"/>
              <p:cNvSpPr/>
              <p:nvPr/>
            </p:nvSpPr>
            <p:spPr bwMode="white">
              <a:xfrm>
                <a:off x="0" y="0"/>
                <a:ext cx="5760" cy="1600"/>
              </a:xfrm>
              <a:prstGeom prst="rect">
                <a:avLst/>
              </a:prstGeom>
              <a:gradFill rotWithShape="0">
                <a:gsLst>
                  <a:gs pos="0">
                    <a:schemeClr val="hlink">
                      <a:alpha val="100000"/>
                    </a:schemeClr>
                  </a:gs>
                  <a:gs pos="100000">
                    <a:schemeClr val="dk2">
                      <a:alpha val="100000"/>
                    </a:schemeClr>
                  </a:gs>
                </a:gsLst>
                <a:lin ang="54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sp>
            <p:nvSpPr>
              <p:cNvPr id="1048587" name="矩形 1048586"/>
              <p:cNvSpPr/>
              <p:nvPr/>
            </p:nvSpPr>
            <p:spPr bwMode="white">
              <a:xfrm>
                <a:off x="0" y="1600"/>
                <a:ext cx="5760" cy="2720"/>
              </a:xfrm>
              <a:prstGeom prst="rect">
                <a:avLst/>
              </a:prstGeom>
              <a:gradFill rotWithShape="0">
                <a:gsLst>
                  <a:gs pos="0">
                    <a:schemeClr val="dk2">
                      <a:alpha val="100000"/>
                    </a:schemeClr>
                  </a:gs>
                  <a:gs pos="100000">
                    <a:schemeClr val="lt1">
                      <a:alpha val="100000"/>
                    </a:schemeClr>
                  </a:gs>
                </a:gsLst>
                <a:lin ang="54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grpSp>
        <p:pic>
          <p:nvPicPr>
            <p:cNvPr id="2097153" name="图片 2097152" descr="grapes"/>
            <p:cNvPicPr>
              <a:picLocks/>
            </p:cNvPicPr>
            <p:nvPr/>
          </p:nvPicPr>
          <p:blipFill>
            <a:blip r:embed="rId3"/>
            <a:srcRect/>
            <a:stretch>
              <a:fillRect/>
            </a:stretch>
          </p:blipFill>
          <p:spPr bwMode="ltGray">
            <a:xfrm>
              <a:off x="163" y="0"/>
              <a:ext cx="680" cy="3152"/>
            </a:xfrm>
            <a:prstGeom prst="rect">
              <a:avLst/>
            </a:prstGeom>
            <a:noFill/>
            <a:ln>
              <a:noFill/>
            </a:ln>
          </p:spPr>
        </p:pic>
        <p:grpSp>
          <p:nvGrpSpPr>
            <p:cNvPr id="30" name="组合 29"/>
            <p:cNvGrpSpPr/>
            <p:nvPr/>
          </p:nvGrpSpPr>
          <p:grpSpPr>
            <a:xfrm>
              <a:off x="648" y="0"/>
              <a:ext cx="97" cy="3613"/>
              <a:chOff x="226" y="0"/>
              <a:chExt cx="80" cy="3613"/>
            </a:xfrm>
          </p:grpSpPr>
          <p:sp>
            <p:nvSpPr>
              <p:cNvPr id="1048588" name="矩形 1048587"/>
              <p:cNvSpPr/>
              <p:nvPr/>
            </p:nvSpPr>
            <p:spPr bwMode="ltGray">
              <a:xfrm>
                <a:off x="226" y="0"/>
                <a:ext cx="80" cy="853"/>
              </a:xfrm>
              <a:prstGeom prst="rect">
                <a:avLst/>
              </a:prstGeom>
              <a:gradFill rotWithShape="0">
                <a:gsLst>
                  <a:gs pos="0">
                    <a:schemeClr val="folHlink">
                      <a:alpha val="100000"/>
                    </a:schemeClr>
                  </a:gs>
                  <a:gs pos="100000">
                    <a:schemeClr val="accent1">
                      <a:alpha val="100000"/>
                    </a:schemeClr>
                  </a:gs>
                </a:gsLst>
                <a:lin ang="54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sp>
            <p:nvSpPr>
              <p:cNvPr id="1048589" name="矩形 1048588"/>
              <p:cNvSpPr/>
              <p:nvPr/>
            </p:nvSpPr>
            <p:spPr bwMode="ltGray">
              <a:xfrm>
                <a:off x="226" y="840"/>
                <a:ext cx="80" cy="2773"/>
              </a:xfrm>
              <a:prstGeom prst="rect">
                <a:avLst/>
              </a:prstGeom>
              <a:gradFill rotWithShape="0">
                <a:gsLst>
                  <a:gs pos="0">
                    <a:schemeClr val="accent1">
                      <a:alpha val="100000"/>
                    </a:schemeClr>
                  </a:gs>
                  <a:gs pos="100000">
                    <a:schemeClr val="lt1">
                      <a:alpha val="100000"/>
                    </a:schemeClr>
                  </a:gs>
                </a:gsLst>
                <a:lin ang="54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grpSp>
        <p:sp>
          <p:nvSpPr>
            <p:cNvPr id="1048590" name="矩形 1048589"/>
            <p:cNvSpPr/>
            <p:nvPr/>
          </p:nvSpPr>
          <p:spPr bwMode="ltGray">
            <a:xfrm>
              <a:off x="0" y="1536"/>
              <a:ext cx="4294" cy="160"/>
            </a:xfrm>
            <a:prstGeom prst="rect">
              <a:avLst/>
            </a:prstGeom>
            <a:gradFill rotWithShape="0">
              <a:gsLst>
                <a:gs pos="0">
                  <a:schemeClr val="hlink">
                    <a:alpha val="100000"/>
                  </a:schemeClr>
                </a:gs>
                <a:gs pos="100000">
                  <a:schemeClr val="dk2">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grpSp>
      <p:sp>
        <p:nvSpPr>
          <p:cNvPr id="1048593" name="日期占位符 1048592"/>
          <p:cNvSpPr>
            <a:spLocks noGrp="1"/>
          </p:cNvSpPr>
          <p:nvPr>
            <p:ph type="dt" sz="half" idx="2"/>
          </p:nvPr>
        </p:nvSpPr>
        <p:spPr>
          <a:xfrm>
            <a:off x="685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rgbClr val="660066"/>
              </a:solidFill>
              <a:latin typeface="Impact" pitchFamily="34" charset="0"/>
            </a:endParaRPr>
          </a:p>
        </p:txBody>
      </p:sp>
      <p:sp>
        <p:nvSpPr>
          <p:cNvPr id="1048594" name="页脚占位符 1048593"/>
          <p:cNvSpPr>
            <a:spLocks noGrp="1"/>
          </p:cNvSpPr>
          <p:nvPr>
            <p:ph type="ftr" sz="quarter" idx="3"/>
          </p:nvPr>
        </p:nvSpPr>
        <p:spPr>
          <a:xfrm>
            <a:off x="31242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rgbClr val="660066"/>
              </a:solidFill>
              <a:latin typeface="Impact" pitchFamily="34" charset="0"/>
            </a:endParaRPr>
          </a:p>
        </p:txBody>
      </p:sp>
      <p:sp>
        <p:nvSpPr>
          <p:cNvPr id="1048595" name="灯片编号占位符 1048594"/>
          <p:cNvSpPr>
            <a:spLocks noGrp="1"/>
          </p:cNvSpPr>
          <p:nvPr>
            <p:ph type="sldNum" sz="quarter" idx="4"/>
          </p:nvPr>
        </p:nvSpPr>
        <p:spPr>
          <a:xfrm>
            <a:off x="65532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rgbClr val="660066"/>
                </a:solidFill>
                <a:latin typeface="Impact" pitchFamily="34" charset="0"/>
              </a:rPr>
              <a:pPr lvl="0" algn="r">
                <a:spcBef>
                  <a:spcPct val="50000"/>
                </a:spcBef>
              </a:pPr>
              <a:t>‹#›</a:t>
            </a:fld>
            <a:endParaRPr lang="zh-CN" altLang="en-US" sz="1400">
              <a:solidFill>
                <a:srgbClr val="660066"/>
              </a:solidFill>
              <a:latin typeface="Impact" pitchFamily="34" charset="0"/>
            </a:endParaRPr>
          </a:p>
        </p:txBody>
      </p:sp>
      <p:sp>
        <p:nvSpPr>
          <p:cNvPr id="1048597" name="Rectangle 12"/>
          <p:cNvSpPr>
            <a:spLocks noGrp="1" noChangeArrowheads="1"/>
          </p:cNvSpPr>
          <p:nvPr>
            <p:ph type="subTitle" idx="1"/>
          </p:nvPr>
        </p:nvSpPr>
        <p:spPr>
          <a:xfrm>
            <a:off x="1371600" y="2914650"/>
            <a:ext cx="6400800" cy="1314450"/>
          </a:xfrm>
        </p:spPr>
        <p:txBody>
          <a:bodyPr/>
          <a:lstStyle>
            <a:lvl1pPr marL="0" indent="0">
              <a:buFontTx/>
              <a:buNone/>
            </a:lvl1pPr>
          </a:lstStyle>
          <a:p>
            <a:pPr lvl="0"/>
            <a:r>
              <a:rPr lang="zh-CN" altLang="en-US" noProof="0" smtClean="0"/>
              <a:t>单击以编辑母版副标题样式</a:t>
            </a:r>
          </a:p>
        </p:txBody>
      </p:sp>
      <p:sp>
        <p:nvSpPr>
          <p:cNvPr id="1048596" name="Rectangle 11"/>
          <p:cNvSpPr>
            <a:spLocks noGrp="1" noChangeArrowheads="1"/>
          </p:cNvSpPr>
          <p:nvPr>
            <p:ph type="ctrTitle"/>
          </p:nvPr>
        </p:nvSpPr>
        <p:spPr>
          <a:xfrm>
            <a:off x="1371600" y="825104"/>
            <a:ext cx="7772400" cy="857250"/>
          </a:xfrm>
        </p:spPr>
        <p:txBody>
          <a:bodyPr/>
          <a:lstStyle/>
          <a:p>
            <a:pPr lvl="0"/>
            <a:r>
              <a:rPr lang="zh-CN" altLang="en-US" noProof="0" smtClean="0"/>
              <a:t>单击以编辑母版标题样式</a:t>
            </a:r>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078" name="标题 1"/>
          <p:cNvSpPr>
            <a:spLocks noGrp="1"/>
          </p:cNvSpPr>
          <p:nvPr>
            <p:ph type="title"/>
          </p:nvPr>
        </p:nvSpPr>
        <p:spPr/>
        <p:txBody>
          <a:bodyPr/>
          <a:lstStyle/>
          <a:p>
            <a:r>
              <a:rPr lang="zh-CN" altLang="en-US" smtClean="0"/>
              <a:t>单击此处编辑母版标题样式</a:t>
            </a:r>
            <a:endParaRPr lang="zh-CN" altLang="en-US"/>
          </a:p>
        </p:txBody>
      </p:sp>
      <p:sp>
        <p:nvSpPr>
          <p:cNvPr id="1049079"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063" name="竖排标题 1"/>
          <p:cNvSpPr>
            <a:spLocks noGrp="1"/>
          </p:cNvSpPr>
          <p:nvPr>
            <p:ph type="title" orient="vert"/>
          </p:nvPr>
        </p:nvSpPr>
        <p:spPr>
          <a:xfrm>
            <a:off x="7124700" y="457200"/>
            <a:ext cx="1943100" cy="4114800"/>
          </a:xfrm>
        </p:spPr>
        <p:txBody>
          <a:bodyPr vert="eaVert"/>
          <a:lstStyle/>
          <a:p>
            <a:r>
              <a:rPr lang="zh-CN" altLang="en-US" smtClean="0"/>
              <a:t>单击此处编辑母版标题样式</a:t>
            </a:r>
            <a:endParaRPr lang="zh-CN" altLang="en-US"/>
          </a:p>
        </p:txBody>
      </p:sp>
      <p:sp>
        <p:nvSpPr>
          <p:cNvPr id="1049064" name="竖排文字占位符 2"/>
          <p:cNvSpPr>
            <a:spLocks noGrp="1"/>
          </p:cNvSpPr>
          <p:nvPr>
            <p:ph type="body" orient="vert" idx="1"/>
          </p:nvPr>
        </p:nvSpPr>
        <p:spPr>
          <a:xfrm>
            <a:off x="1295400" y="457200"/>
            <a:ext cx="5676900" cy="4114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05" name="标题 1"/>
          <p:cNvSpPr>
            <a:spLocks noGrp="1"/>
          </p:cNvSpPr>
          <p:nvPr>
            <p:ph type="title"/>
          </p:nvPr>
        </p:nvSpPr>
        <p:spPr/>
        <p:txBody>
          <a:bodyPr/>
          <a:lstStyle/>
          <a:p>
            <a:r>
              <a:rPr lang="zh-CN" altLang="en-US" smtClean="0"/>
              <a:t>单击此处编辑母版标题样式</a:t>
            </a:r>
            <a:endParaRPr lang="zh-CN" altLang="en-US"/>
          </a:p>
        </p:txBody>
      </p:sp>
      <p:sp>
        <p:nvSpPr>
          <p:cNvPr id="1048606"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073"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1049074"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075" name="标题 1"/>
          <p:cNvSpPr>
            <a:spLocks noGrp="1"/>
          </p:cNvSpPr>
          <p:nvPr>
            <p:ph type="title"/>
          </p:nvPr>
        </p:nvSpPr>
        <p:spPr/>
        <p:txBody>
          <a:bodyPr/>
          <a:lstStyle/>
          <a:p>
            <a:r>
              <a:rPr lang="zh-CN" altLang="en-US" smtClean="0"/>
              <a:t>单击此处编辑母版标题样式</a:t>
            </a:r>
            <a:endParaRPr lang="zh-CN" altLang="en-US"/>
          </a:p>
        </p:txBody>
      </p:sp>
      <p:sp>
        <p:nvSpPr>
          <p:cNvPr id="1049076" name="内容占位符 2"/>
          <p:cNvSpPr>
            <a:spLocks noGrp="1"/>
          </p:cNvSpPr>
          <p:nvPr>
            <p:ph sz="half" idx="1"/>
          </p:nvPr>
        </p:nvSpPr>
        <p:spPr>
          <a:xfrm>
            <a:off x="12954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77" name="内容占位符 3"/>
          <p:cNvSpPr>
            <a:spLocks noGrp="1"/>
          </p:cNvSpPr>
          <p:nvPr>
            <p:ph sz="half" idx="2"/>
          </p:nvPr>
        </p:nvSpPr>
        <p:spPr>
          <a:xfrm>
            <a:off x="52578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068" name="标题 1"/>
          <p:cNvSpPr>
            <a:spLocks noGrp="1"/>
          </p:cNvSpPr>
          <p:nvPr>
            <p:ph type="title"/>
          </p:nvPr>
        </p:nvSpPr>
        <p:spPr>
          <a:xfrm>
            <a:off x="457200" y="205979"/>
            <a:ext cx="8229600" cy="857250"/>
          </a:xfrm>
        </p:spPr>
        <p:txBody>
          <a:bodyPr/>
          <a:lstStyle/>
          <a:p>
            <a:r>
              <a:rPr lang="zh-CN" altLang="en-US" smtClean="0"/>
              <a:t>单击此处编辑母版标题样式</a:t>
            </a:r>
            <a:endParaRPr lang="zh-CN" altLang="en-US"/>
          </a:p>
        </p:txBody>
      </p:sp>
      <p:sp>
        <p:nvSpPr>
          <p:cNvPr id="1049069"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9070"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71"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9072"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94" name="标题 1"/>
          <p:cNvSpPr>
            <a:spLocks noGrp="1"/>
          </p:cNvSpPr>
          <p:nvPr>
            <p:ph type="title"/>
          </p:nvPr>
        </p:nvSpPr>
        <p:spPr/>
        <p:txBody>
          <a:bodyPr/>
          <a:lstStyle/>
          <a:p>
            <a:r>
              <a:rPr lang="zh-CN" altLang="en-US" smtClean="0"/>
              <a:t>单击此处编辑母版标题样式</a:t>
            </a:r>
            <a:endParaRPr lang="zh-CN" altLang="en-US"/>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060"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1049061"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62"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065"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1049066" name="图片占位符 2"/>
          <p:cNvSpPr>
            <a:spLocks noGrp="1"/>
          </p:cNvSpPr>
          <p:nvPr>
            <p:ph type="pic" idx="1"/>
          </p:nvPr>
        </p:nvSpPr>
        <p:spPr>
          <a:xfrm>
            <a:off x="1792288" y="459581"/>
            <a:ext cx="5486400" cy="30861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1049067"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tile tx="0" ty="0" sx="100000" sy="100000" flip="none" algn="tl"/>
        </a:blipFill>
        <a:effectLst/>
      </p:bgPr>
    </p:bg>
    <p:spTree>
      <p:nvGrpSpPr>
        <p:cNvPr id="1" name=""/>
        <p:cNvGrpSpPr/>
        <p:nvPr/>
      </p:nvGrpSpPr>
      <p:grpSpPr>
        <a:xfrm>
          <a:off x="0" y="0"/>
          <a:ext cx="0" cy="0"/>
          <a:chOff x="0" y="0"/>
          <a:chExt cx="0" cy="0"/>
        </a:xfrm>
      </p:grpSpPr>
      <p:grpSp>
        <p:nvGrpSpPr>
          <p:cNvPr id="23" name="组合 22"/>
          <p:cNvGrpSpPr/>
          <p:nvPr/>
        </p:nvGrpSpPr>
        <p:grpSpPr>
          <a:xfrm>
            <a:off x="0" y="0"/>
            <a:ext cx="9144000" cy="5143500"/>
            <a:chOff x="0" y="0"/>
            <a:chExt cx="5760" cy="4320"/>
          </a:xfrm>
        </p:grpSpPr>
        <p:grpSp>
          <p:nvGrpSpPr>
            <p:cNvPr id="24" name="组合 23"/>
            <p:cNvGrpSpPr/>
            <p:nvPr/>
          </p:nvGrpSpPr>
          <p:grpSpPr>
            <a:xfrm>
              <a:off x="0" y="0"/>
              <a:ext cx="5760" cy="4320"/>
              <a:chOff x="0" y="0"/>
              <a:chExt cx="5760" cy="4320"/>
            </a:xfrm>
          </p:grpSpPr>
          <p:sp>
            <p:nvSpPr>
              <p:cNvPr id="1048576" name="矩形 1048575"/>
              <p:cNvSpPr/>
              <p:nvPr/>
            </p:nvSpPr>
            <p:spPr bwMode="white">
              <a:xfrm>
                <a:off x="0" y="0"/>
                <a:ext cx="5760" cy="384"/>
              </a:xfrm>
              <a:prstGeom prst="rect">
                <a:avLst/>
              </a:prstGeom>
              <a:gradFill rotWithShape="0">
                <a:gsLst>
                  <a:gs pos="0">
                    <a:schemeClr val="hlink">
                      <a:alpha val="100000"/>
                    </a:schemeClr>
                  </a:gs>
                  <a:gs pos="100000">
                    <a:schemeClr val="dk2">
                      <a:alpha val="100000"/>
                    </a:schemeClr>
                  </a:gs>
                </a:gsLst>
                <a:lin ang="54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sp>
            <p:nvSpPr>
              <p:cNvPr id="1048577" name="矩形 1048576"/>
              <p:cNvSpPr/>
              <p:nvPr/>
            </p:nvSpPr>
            <p:spPr bwMode="white">
              <a:xfrm>
                <a:off x="0" y="384"/>
                <a:ext cx="5760" cy="3936"/>
              </a:xfrm>
              <a:prstGeom prst="rect">
                <a:avLst/>
              </a:prstGeom>
              <a:gradFill rotWithShape="0">
                <a:gsLst>
                  <a:gs pos="0">
                    <a:schemeClr val="dk2">
                      <a:alpha val="100000"/>
                    </a:schemeClr>
                  </a:gs>
                  <a:gs pos="100000">
                    <a:schemeClr val="lt1">
                      <a:alpha val="100000"/>
                    </a:schemeClr>
                  </a:gs>
                </a:gsLst>
                <a:lin ang="54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grpSp>
        <p:grpSp>
          <p:nvGrpSpPr>
            <p:cNvPr id="25" name="组合 24"/>
            <p:cNvGrpSpPr/>
            <p:nvPr/>
          </p:nvGrpSpPr>
          <p:grpSpPr>
            <a:xfrm>
              <a:off x="0" y="0"/>
              <a:ext cx="1667" cy="3613"/>
              <a:chOff x="0" y="0"/>
              <a:chExt cx="1667" cy="3613"/>
            </a:xfrm>
          </p:grpSpPr>
          <p:pic>
            <p:nvPicPr>
              <p:cNvPr id="2097152" name="图片 2097151" descr="grapes"/>
              <p:cNvPicPr>
                <a:picLocks/>
              </p:cNvPicPr>
              <p:nvPr/>
            </p:nvPicPr>
            <p:blipFill>
              <a:blip r:embed="rId14"/>
              <a:srcRect/>
              <a:stretch>
                <a:fillRect/>
              </a:stretch>
            </p:blipFill>
            <p:spPr bwMode="ltGray">
              <a:xfrm>
                <a:off x="163" y="0"/>
                <a:ext cx="534" cy="3152"/>
              </a:xfrm>
              <a:prstGeom prst="rect">
                <a:avLst/>
              </a:prstGeom>
              <a:noFill/>
              <a:ln>
                <a:noFill/>
              </a:ln>
            </p:spPr>
          </p:pic>
          <p:grpSp>
            <p:nvGrpSpPr>
              <p:cNvPr id="26" name="组合 25"/>
              <p:cNvGrpSpPr/>
              <p:nvPr/>
            </p:nvGrpSpPr>
            <p:grpSpPr>
              <a:xfrm>
                <a:off x="226" y="0"/>
                <a:ext cx="80" cy="3613"/>
                <a:chOff x="226" y="0"/>
                <a:chExt cx="80" cy="3613"/>
              </a:xfrm>
            </p:grpSpPr>
            <p:sp>
              <p:nvSpPr>
                <p:cNvPr id="1048578" name="矩形 1048577"/>
                <p:cNvSpPr/>
                <p:nvPr/>
              </p:nvSpPr>
              <p:spPr bwMode="ltGray">
                <a:xfrm>
                  <a:off x="226" y="0"/>
                  <a:ext cx="80" cy="853"/>
                </a:xfrm>
                <a:prstGeom prst="rect">
                  <a:avLst/>
                </a:prstGeom>
                <a:gradFill rotWithShape="0">
                  <a:gsLst>
                    <a:gs pos="0">
                      <a:schemeClr val="folHlink">
                        <a:alpha val="100000"/>
                      </a:schemeClr>
                    </a:gs>
                    <a:gs pos="100000">
                      <a:schemeClr val="accent1">
                        <a:alpha val="100000"/>
                      </a:schemeClr>
                    </a:gs>
                  </a:gsLst>
                  <a:lin ang="54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sp>
              <p:nvSpPr>
                <p:cNvPr id="1048579" name="矩形 1048578"/>
                <p:cNvSpPr/>
                <p:nvPr/>
              </p:nvSpPr>
              <p:spPr bwMode="ltGray">
                <a:xfrm>
                  <a:off x="226" y="840"/>
                  <a:ext cx="80" cy="2773"/>
                </a:xfrm>
                <a:prstGeom prst="rect">
                  <a:avLst/>
                </a:prstGeom>
                <a:gradFill rotWithShape="0">
                  <a:gsLst>
                    <a:gs pos="0">
                      <a:schemeClr val="accent1">
                        <a:alpha val="100000"/>
                      </a:schemeClr>
                    </a:gs>
                    <a:gs pos="100000">
                      <a:schemeClr val="lt1">
                        <a:alpha val="100000"/>
                      </a:schemeClr>
                    </a:gs>
                  </a:gsLst>
                  <a:lin ang="54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grpSp>
          <p:sp>
            <p:nvSpPr>
              <p:cNvPr id="1048580" name="矩形 1048579"/>
              <p:cNvSpPr/>
              <p:nvPr/>
            </p:nvSpPr>
            <p:spPr bwMode="ltGray">
              <a:xfrm>
                <a:off x="0" y="347"/>
                <a:ext cx="1667" cy="80"/>
              </a:xfrm>
              <a:prstGeom prst="rect">
                <a:avLst/>
              </a:prstGeom>
              <a:gradFill rotWithShape="0">
                <a:gsLst>
                  <a:gs pos="0">
                    <a:schemeClr val="hlink">
                      <a:alpha val="100000"/>
                    </a:schemeClr>
                  </a:gs>
                  <a:gs pos="100000">
                    <a:schemeClr val="dk2">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eaLnBrk="1" latinLnBrk="1" hangingPunct="1"/>
                <a:endParaRPr lang="zh-CN" altLang="en-US" sz="2400">
                  <a:solidFill>
                    <a:schemeClr val="dk1"/>
                  </a:solidFill>
                </a:endParaRPr>
              </a:p>
            </p:txBody>
          </p:sp>
        </p:grpSp>
      </p:grpSp>
      <p:sp>
        <p:nvSpPr>
          <p:cNvPr id="1048581" name="标题占位符 1048580"/>
          <p:cNvSpPr>
            <a:spLocks noGrp="1"/>
          </p:cNvSpPr>
          <p:nvPr>
            <p:ph type="title"/>
          </p:nvPr>
        </p:nvSpPr>
        <p:spPr>
          <a:xfrm>
            <a:off x="1295400" y="457200"/>
            <a:ext cx="7772400" cy="857250"/>
          </a:xfrm>
          <a:prstGeom prst="rect">
            <a:avLst/>
          </a:prstGeom>
          <a:noFill/>
          <a:ln>
            <a:noFill/>
          </a:ln>
        </p:spPr>
        <p:txBody>
          <a:bodyPr vert="horz" lIns="91440" tIns="45720" rIns="91440" bIns="45720" anchor="ctr"/>
          <a:lstStyle/>
          <a:p>
            <a:pPr lvl="0"/>
            <a:r>
              <a:rPr lang="zh-CN" altLang="en-US"/>
              <a:t>单击以编辑母版标题样式</a:t>
            </a:r>
          </a:p>
        </p:txBody>
      </p:sp>
      <p:sp>
        <p:nvSpPr>
          <p:cNvPr id="1048582" name="文本占位符 1048581"/>
          <p:cNvSpPr>
            <a:spLocks noGrp="1"/>
          </p:cNvSpPr>
          <p:nvPr>
            <p:ph type="body" idx="1"/>
          </p:nvPr>
        </p:nvSpPr>
        <p:spPr>
          <a:xfrm>
            <a:off x="1295400" y="1485900"/>
            <a:ext cx="7772400" cy="3086100"/>
          </a:xfrm>
          <a:prstGeom prst="rect">
            <a:avLst/>
          </a:prstGeom>
          <a:noFill/>
          <a:ln>
            <a:noFill/>
          </a:ln>
        </p:spPr>
        <p:txBody>
          <a:bodyPr vert="horz" lIns="91440" tIns="45720" rIns="91440" bIns="45720" anchor="t"/>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1048582"/>
          <p:cNvSpPr>
            <a:spLocks noGrp="1"/>
          </p:cNvSpPr>
          <p:nvPr>
            <p:ph type="dt" sz="half" idx="2"/>
          </p:nvPr>
        </p:nvSpPr>
        <p:spPr>
          <a:xfrm>
            <a:off x="12954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spcBef>
                <a:spcPct val="50000"/>
              </a:spcBef>
            </a:pPr>
            <a:endParaRPr lang="en-US" altLang="zh-CN" sz="1400">
              <a:solidFill>
                <a:schemeClr val="dk1"/>
              </a:solidFill>
              <a:latin typeface="Impact" pitchFamily="34" charset="0"/>
            </a:endParaRPr>
          </a:p>
        </p:txBody>
      </p:sp>
      <p:sp>
        <p:nvSpPr>
          <p:cNvPr id="1048584" name="页脚占位符 1048583"/>
          <p:cNvSpPr>
            <a:spLocks noGrp="1"/>
          </p:cNvSpPr>
          <p:nvPr>
            <p:ph type="ftr" sz="quarter" idx="3"/>
          </p:nvPr>
        </p:nvSpPr>
        <p:spPr>
          <a:xfrm>
            <a:off x="3733800" y="4686300"/>
            <a:ext cx="28956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ctr">
              <a:spcBef>
                <a:spcPct val="50000"/>
              </a:spcBef>
            </a:pPr>
            <a:endParaRPr lang="en-US" altLang="zh-CN" sz="1400">
              <a:solidFill>
                <a:schemeClr val="dk1"/>
              </a:solidFill>
              <a:latin typeface="Impact" pitchFamily="34" charset="0"/>
            </a:endParaRPr>
          </a:p>
        </p:txBody>
      </p:sp>
      <p:sp>
        <p:nvSpPr>
          <p:cNvPr id="1048585" name="灯片编号占位符 1048584"/>
          <p:cNvSpPr>
            <a:spLocks noGrp="1"/>
          </p:cNvSpPr>
          <p:nvPr>
            <p:ph type="sldNum" sz="quarter" idx="4"/>
          </p:nvPr>
        </p:nvSpPr>
        <p:spPr>
          <a:xfrm>
            <a:off x="7162800" y="4686300"/>
            <a:ext cx="1905000" cy="3429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Impact" pitchFamily="34" charset="0"/>
                <a:ea typeface="宋体" pitchFamily="2" charset="-122"/>
                <a:sym typeface="Times New Roman" pitchFamily="18" charset="0"/>
              </a:defRPr>
            </a:lvl5pPr>
          </a:lstStyle>
          <a:p>
            <a:pPr lvl="0" algn="r">
              <a:spcBef>
                <a:spcPct val="50000"/>
              </a:spcBef>
            </a:pPr>
            <a:fld id="{566ABCEB-ACFC-4714-9973-3DA970169C29}" type="slidenum">
              <a:rPr lang="zh-CN" altLang="en-US" sz="1400">
                <a:solidFill>
                  <a:schemeClr val="dk1"/>
                </a:solidFill>
                <a:latin typeface="Impact" pitchFamily="34" charset="0"/>
              </a:rPr>
              <a:pPr lvl="0" algn="r">
                <a:spcBef>
                  <a:spcPct val="50000"/>
                </a:spcBef>
              </a:pPr>
              <a:t>‹#›</a:t>
            </a:fld>
            <a:endParaRPr lang="zh-CN" altLang="en-US" sz="1400">
              <a:solidFill>
                <a:schemeClr val="dk1"/>
              </a:solidFill>
              <a:latin typeface="Impact"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宋体" pitchFamily="2" charset="-122"/>
        </a:defRPr>
      </a:lvl2pPr>
      <a:lvl3pPr algn="l" rtl="0" eaLnBrk="0" fontAlgn="base" hangingPunct="0">
        <a:spcBef>
          <a:spcPct val="0"/>
        </a:spcBef>
        <a:spcAft>
          <a:spcPct val="0"/>
        </a:spcAft>
        <a:defRPr kumimoji="1" sz="4400">
          <a:solidFill>
            <a:schemeClr val="tx2"/>
          </a:solidFill>
          <a:latin typeface="Impact" pitchFamily="34" charset="0"/>
          <a:ea typeface="宋体" pitchFamily="2" charset="-122"/>
        </a:defRPr>
      </a:lvl3pPr>
      <a:lvl4pPr algn="l" rtl="0" eaLnBrk="0" fontAlgn="base" hangingPunct="0">
        <a:spcBef>
          <a:spcPct val="0"/>
        </a:spcBef>
        <a:spcAft>
          <a:spcPct val="0"/>
        </a:spcAft>
        <a:defRPr kumimoji="1" sz="4400">
          <a:solidFill>
            <a:schemeClr val="tx2"/>
          </a:solidFill>
          <a:latin typeface="Impact" pitchFamily="34" charset="0"/>
          <a:ea typeface="宋体" pitchFamily="2" charset="-122"/>
        </a:defRPr>
      </a:lvl4pPr>
      <a:lvl5pPr algn="l" rtl="0" eaLnBrk="0" fontAlgn="base" hangingPunct="0">
        <a:spcBef>
          <a:spcPct val="0"/>
        </a:spcBef>
        <a:spcAft>
          <a:spcPct val="0"/>
        </a:spcAft>
        <a:defRPr kumimoji="1" sz="4400">
          <a:solidFill>
            <a:schemeClr val="tx2"/>
          </a:solidFill>
          <a:latin typeface="Impact" pitchFamily="34" charset="0"/>
          <a:ea typeface="宋体" pitchFamily="2" charset="-122"/>
        </a:defRPr>
      </a:lvl5pPr>
      <a:lvl6pPr marL="457200" algn="l" rtl="0" eaLnBrk="0" fontAlgn="base" hangingPunct="0">
        <a:spcBef>
          <a:spcPct val="0"/>
        </a:spcBef>
        <a:spcAft>
          <a:spcPct val="0"/>
        </a:spcAft>
        <a:defRPr kumimoji="1" sz="4400">
          <a:solidFill>
            <a:schemeClr val="tx2"/>
          </a:solidFill>
          <a:latin typeface="Impact" pitchFamily="34" charset="0"/>
          <a:ea typeface="宋体" pitchFamily="2" charset="-122"/>
        </a:defRPr>
      </a:lvl6pPr>
      <a:lvl7pPr marL="914400" algn="l" rtl="0" eaLnBrk="0" fontAlgn="base" hangingPunct="0">
        <a:spcBef>
          <a:spcPct val="0"/>
        </a:spcBef>
        <a:spcAft>
          <a:spcPct val="0"/>
        </a:spcAft>
        <a:defRPr kumimoji="1" sz="4400">
          <a:solidFill>
            <a:schemeClr val="tx2"/>
          </a:solidFill>
          <a:latin typeface="Impact" pitchFamily="34" charset="0"/>
          <a:ea typeface="宋体" pitchFamily="2" charset="-122"/>
        </a:defRPr>
      </a:lvl7pPr>
      <a:lvl8pPr marL="1371600" algn="l" rtl="0" eaLnBrk="0" fontAlgn="base" hangingPunct="0">
        <a:spcBef>
          <a:spcPct val="0"/>
        </a:spcBef>
        <a:spcAft>
          <a:spcPct val="0"/>
        </a:spcAft>
        <a:defRPr kumimoji="1" sz="4400">
          <a:solidFill>
            <a:schemeClr val="tx2"/>
          </a:solidFill>
          <a:latin typeface="Impact" pitchFamily="34" charset="0"/>
          <a:ea typeface="宋体" pitchFamily="2" charset="-122"/>
        </a:defRPr>
      </a:lvl8pPr>
      <a:lvl9pPr marL="1828800" algn="l" rtl="0" eaLnBrk="0" fontAlgn="base" hangingPunct="0">
        <a:spcBef>
          <a:spcPct val="0"/>
        </a:spcBef>
        <a:spcAft>
          <a:spcPct val="0"/>
        </a:spcAft>
        <a:defRPr kumimoji="1" sz="4400">
          <a:solidFill>
            <a:schemeClr val="tx2"/>
          </a:solidFill>
          <a:latin typeface="Impact" pitchFamily="34"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yuanzq@mail.buct.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9" Type="http://schemas.openxmlformats.org/officeDocument/2006/relationships/image" Target="../media/image36.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8" name="标题 1048597"/>
          <p:cNvSpPr>
            <a:spLocks noGrp="1"/>
          </p:cNvSpPr>
          <p:nvPr>
            <p:ph type="ctrTitle" idx="4294967295"/>
          </p:nvPr>
        </p:nvSpPr>
        <p:spPr>
          <a:xfrm>
            <a:off x="838200" y="1044575"/>
            <a:ext cx="7543800" cy="1428750"/>
          </a:xfrm>
          <a:prstGeom prst="rect">
            <a:avLst/>
          </a:prstGeom>
          <a:noFill/>
          <a:ln>
            <a:noFill/>
          </a:ln>
        </p:spPr>
        <p:txBody>
          <a:bodyPr vert="horz" lIns="91440" tIns="45720" rIns="91440" bIns="45720" anchor="ctr"/>
          <a:lstStyle>
            <a:lvl1pPr algn="l">
              <a:defRPr sz="4400"/>
            </a:lvl1pPr>
          </a:lstStyle>
          <a:p>
            <a:pPr lvl="0" algn="ctr"/>
            <a:r>
              <a:rPr lang="zh-CN" altLang="en-US" sz="9600" b="1">
                <a:solidFill>
                  <a:schemeClr val="dk1"/>
                </a:solidFill>
                <a:effectLst>
                  <a:outerShdw blurRad="38100" dist="38100" dir="2700000" algn="tl">
                    <a:srgbClr val="C0C0C0"/>
                  </a:outerShdw>
                </a:effectLst>
                <a:ea typeface="黑体" pitchFamily="2" charset="-122"/>
              </a:rPr>
              <a:t>分析化学</a:t>
            </a:r>
            <a:r>
              <a:t/>
            </a:r>
            <a:br/>
            <a:r>
              <a:rPr lang="zh-CN" altLang="en-US" sz="9600" b="1">
                <a:solidFill>
                  <a:schemeClr val="dk1"/>
                </a:solidFill>
                <a:effectLst>
                  <a:outerShdw blurRad="38100" dist="38100" dir="2700000" algn="tl">
                    <a:srgbClr val="C0C0C0"/>
                  </a:outerShdw>
                </a:effectLst>
                <a:ea typeface="黑体" pitchFamily="2" charset="-122"/>
              </a:rPr>
              <a:t> </a:t>
            </a:r>
            <a:r>
              <a:rPr lang="en-US" altLang="zh-CN" sz="4800" b="1">
                <a:solidFill>
                  <a:schemeClr val="dk1"/>
                </a:solidFill>
              </a:rPr>
              <a:t>Analytical Chemistry</a:t>
            </a:r>
          </a:p>
        </p:txBody>
      </p:sp>
      <p:sp>
        <p:nvSpPr>
          <p:cNvPr id="1048599" name="副标题 1048598"/>
          <p:cNvSpPr>
            <a:spLocks noGrp="1"/>
          </p:cNvSpPr>
          <p:nvPr>
            <p:ph type="subTitle" idx="4294967295"/>
          </p:nvPr>
        </p:nvSpPr>
        <p:spPr>
          <a:xfrm>
            <a:off x="1371600" y="3330575"/>
            <a:ext cx="6477000" cy="1257300"/>
          </a:xfrm>
          <a:prstGeom prst="rect">
            <a:avLst/>
          </a:prstGeom>
          <a:noFill/>
          <a:ln>
            <a:noFill/>
          </a:ln>
        </p:spPr>
        <p:txBody>
          <a:bodyPr vert="horz" lIns="91440" tIns="45720" rIns="91440" bIns="45720" anchor="t"/>
          <a:lstStyle>
            <a:lvl1pPr marL="0" algn="ctr">
              <a:buFontTx/>
              <a:buNone/>
              <a:defRPr sz="3200">
                <a:solidFill>
                  <a:schemeClr val="dk1"/>
                </a:solidFill>
              </a:defRPr>
            </a:lvl1pPr>
            <a:lvl2pPr marL="457200" algn="ctr">
              <a:buFontTx/>
              <a:buNone/>
            </a:lvl2pPr>
            <a:lvl3pPr marL="914400" algn="ctr">
              <a:buFontTx/>
              <a:buNone/>
            </a:lvl3pPr>
            <a:lvl4pPr marL="1371600" algn="ctr">
              <a:buFontTx/>
              <a:buNone/>
            </a:lvl4pPr>
            <a:lvl5pPr marL="1828800" algn="ctr">
              <a:buFontTx/>
              <a:buNone/>
            </a:lvl5pPr>
          </a:lstStyle>
          <a:p>
            <a:pPr lvl="0">
              <a:buNone/>
            </a:pPr>
            <a:r>
              <a:rPr lang="zh-CN" altLang="en-US" sz="2800" b="1">
                <a:solidFill>
                  <a:srgbClr val="A50021"/>
                </a:solidFill>
              </a:rPr>
              <a:t>   </a:t>
            </a:r>
            <a:r>
              <a:rPr lang="zh-CN" altLang="en-US" b="1">
                <a:solidFill>
                  <a:srgbClr val="A50021"/>
                </a:solidFill>
                <a:effectLst>
                  <a:outerShdw blurRad="38100" dist="38100" dir="2700000" algn="tl">
                    <a:srgbClr val="C0C0C0"/>
                  </a:outerShdw>
                </a:effectLst>
                <a:latin typeface="隶书" pitchFamily="49" charset="-122"/>
                <a:ea typeface="隶书" pitchFamily="49" charset="-122"/>
              </a:rPr>
              <a:t>北 京 化 工 大 学 理 学 院</a:t>
            </a:r>
          </a:p>
          <a:p>
            <a:pPr lvl="0">
              <a:buNone/>
            </a:pPr>
            <a:endParaRPr lang="zh-CN" altLang="en-US">
              <a:solidFill>
                <a:srgbClr val="A50021"/>
              </a:solidFill>
              <a:ea typeface="隶书" pitchFamily="49" charset="-122"/>
            </a:endParaRPr>
          </a:p>
        </p:txBody>
      </p:sp>
      <p:sp>
        <p:nvSpPr>
          <p:cNvPr id="1048600" name="文本框 1048599"/>
          <p:cNvSpPr txBox="1"/>
          <p:nvPr/>
        </p:nvSpPr>
        <p:spPr>
          <a:xfrm>
            <a:off x="65532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solidFill>
                  <a:srgbClr val="660066"/>
                </a:solidFill>
              </a:rPr>
              <a:pPr marL="0" lvl="0" indent="0" algn="r">
                <a:spcBef>
                  <a:spcPct val="50000"/>
                </a:spcBef>
                <a:buFontTx/>
                <a:buNone/>
              </a:pPr>
              <a:t>1</a:t>
            </a:fld>
            <a:endParaRPr lang="zh-CN" altLang="en-US" sz="1400">
              <a:solidFill>
                <a:srgbClr val="660066"/>
              </a:solidFill>
            </a:endParaRPr>
          </a:p>
        </p:txBody>
      </p:sp>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0" name="文本框 1048639"/>
          <p:cNvSpPr txBox="1"/>
          <p:nvPr/>
        </p:nvSpPr>
        <p:spPr>
          <a:xfrm>
            <a:off x="457200" y="274637"/>
            <a:ext cx="8229600" cy="46736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ts val="50"/>
              </a:spcBef>
              <a:buFontTx/>
              <a:buNone/>
            </a:pPr>
            <a:r>
              <a:rPr lang="zh-CN" altLang="en-US" sz="2800" b="1">
                <a:solidFill>
                  <a:srgbClr val="CC0000"/>
                </a:solidFill>
                <a:latin typeface="Times New Roman" pitchFamily="18" charset="0"/>
              </a:rPr>
              <a:t>二、分析化学的作用</a:t>
            </a:r>
            <a:r>
              <a:t/>
            </a:r>
            <a:br/>
            <a:r>
              <a:rPr lang="zh-CN" altLang="en-US" sz="2800">
                <a:solidFill>
                  <a:schemeClr val="lt1"/>
                </a:solidFill>
                <a:latin typeface="Times New Roman" pitchFamily="18" charset="0"/>
              </a:rPr>
              <a:t>   </a:t>
            </a:r>
            <a:r>
              <a:rPr lang="zh-CN" altLang="en-US" sz="2400">
                <a:solidFill>
                  <a:srgbClr val="000000"/>
                </a:solidFill>
                <a:latin typeface="宋体" pitchFamily="2" charset="-122"/>
              </a:rPr>
              <a:t>1、在科学研究上</a:t>
            </a:r>
            <a:r>
              <a:t/>
            </a:r>
            <a:br/>
            <a:r>
              <a:rPr lang="zh-CN" altLang="en-US" sz="2400">
                <a:solidFill>
                  <a:srgbClr val="000000"/>
                </a:solidFill>
                <a:latin typeface="宋体" pitchFamily="2" charset="-122"/>
              </a:rPr>
              <a:t>  2、在国民经济上</a:t>
            </a:r>
            <a:r>
              <a:t/>
            </a:r>
            <a:br/>
            <a:r>
              <a:rPr lang="zh-CN" altLang="en-US" sz="2400">
                <a:solidFill>
                  <a:srgbClr val="000000"/>
                </a:solidFill>
                <a:latin typeface="宋体" pitchFamily="2" charset="-122"/>
              </a:rPr>
              <a:t>    </a:t>
            </a:r>
            <a:r>
              <a:rPr lang="en-US" altLang="zh-CN" sz="2400">
                <a:solidFill>
                  <a:srgbClr val="000000"/>
                </a:solidFill>
                <a:latin typeface="宋体" pitchFamily="2" charset="-122"/>
                <a:sym typeface="Monotype Sorts" pitchFamily="2" charset="2"/>
              </a:rPr>
              <a:t>工业上：资源的勘探，原料的选择，工艺流           程的控制，成品的检验以及“三废”的处理。 </a:t>
            </a:r>
            <a:r>
              <a:t/>
            </a:r>
            <a:br/>
            <a:r>
              <a:rPr lang="en-US" altLang="zh-CN" sz="2400">
                <a:solidFill>
                  <a:srgbClr val="000000"/>
                </a:solidFill>
                <a:latin typeface="宋体" pitchFamily="2" charset="-122"/>
                <a:sym typeface="Monotype Sorts" pitchFamily="2" charset="2"/>
              </a:rPr>
              <a:t>    农业上：土壤的普查，水质、化肥和农产品    的质量检验。 </a:t>
            </a:r>
            <a:r>
              <a:t/>
            </a:r>
            <a:br/>
            <a:r>
              <a:rPr lang="en-US" altLang="zh-CN" sz="2400">
                <a:solidFill>
                  <a:srgbClr val="000000"/>
                </a:solidFill>
                <a:latin typeface="宋体" pitchFamily="2" charset="-122"/>
                <a:sym typeface="Monotype Sorts" pitchFamily="2" charset="2"/>
              </a:rPr>
              <a:t>    国际贸易上：进出口原料、食品、血制品的     质检。设置贸易壁垒</a:t>
            </a:r>
          </a:p>
          <a:p>
            <a:pPr marL="0" lvl="0" indent="0" eaLnBrk="1" latinLnBrk="1" hangingPunct="1">
              <a:spcBef>
                <a:spcPts val="50"/>
              </a:spcBef>
              <a:buFontTx/>
              <a:buNone/>
            </a:pPr>
            <a:r>
              <a:rPr lang="en-US" altLang="zh-CN" sz="2400">
                <a:solidFill>
                  <a:srgbClr val="000000"/>
                </a:solidFill>
                <a:latin typeface="宋体" pitchFamily="2" charset="-122"/>
                <a:sym typeface="Monotype Sorts" pitchFamily="2" charset="2"/>
              </a:rPr>
              <a:t>  3、在高等教育上</a:t>
            </a:r>
          </a:p>
          <a:p>
            <a:pPr marL="0" lvl="0" indent="0" eaLnBrk="1" latinLnBrk="1" hangingPunct="1">
              <a:spcBef>
                <a:spcPts val="50"/>
              </a:spcBef>
              <a:buFontTx/>
              <a:buNone/>
            </a:pPr>
            <a:r>
              <a:rPr lang="en-US" altLang="zh-CN" sz="2400">
                <a:solidFill>
                  <a:srgbClr val="000000"/>
                </a:solidFill>
                <a:latin typeface="宋体" pitchFamily="2" charset="-122"/>
                <a:sym typeface="Monotype Sorts" pitchFamily="2" charset="2"/>
              </a:rPr>
              <a:t>    科研素质培养\</a:t>
            </a:r>
            <a:r>
              <a:rPr lang="zh-CN" altLang="en-US" sz="2400">
                <a:solidFill>
                  <a:srgbClr val="000000"/>
                </a:solidFill>
                <a:latin typeface="宋体" pitchFamily="2" charset="-122"/>
                <a:sym typeface="Monotype Sorts" pitchFamily="2" charset="2"/>
              </a:rPr>
              <a:t>科学研究方法训练</a:t>
            </a:r>
            <a:r>
              <a:rPr lang="en-US" altLang="zh-CN" sz="2400">
                <a:solidFill>
                  <a:srgbClr val="000000"/>
                </a:solidFill>
                <a:latin typeface="宋体" pitchFamily="2" charset="-122"/>
                <a:sym typeface="Monotype Sorts" pitchFamily="2" charset="2"/>
              </a:rPr>
              <a:t>\</a:t>
            </a:r>
            <a:r>
              <a:rPr lang="zh-CN" altLang="en-US" sz="2400">
                <a:solidFill>
                  <a:srgbClr val="000000"/>
                </a:solidFill>
                <a:latin typeface="宋体" pitchFamily="2" charset="-122"/>
                <a:sym typeface="Monotype Sorts" pitchFamily="2" charset="2"/>
              </a:rPr>
              <a:t>分析问题归纳整理训练</a:t>
            </a:r>
          </a:p>
        </p:txBody>
      </p:sp>
      <p:sp>
        <p:nvSpPr>
          <p:cNvPr id="1048641" name="文本框 1048640"/>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10</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2" name="流程图: 接点 1048641"/>
          <p:cNvSpPr/>
          <p:nvPr/>
        </p:nvSpPr>
        <p:spPr>
          <a:xfrm>
            <a:off x="3429000" y="4084637"/>
            <a:ext cx="2247900" cy="944562"/>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社会科学、考古学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人类学和法医学</a:t>
            </a:r>
          </a:p>
        </p:txBody>
      </p:sp>
      <p:grpSp>
        <p:nvGrpSpPr>
          <p:cNvPr id="100" name="组合 99"/>
          <p:cNvGrpSpPr/>
          <p:nvPr/>
        </p:nvGrpSpPr>
        <p:grpSpPr>
          <a:xfrm>
            <a:off x="0" y="285750"/>
            <a:ext cx="9144000" cy="4514850"/>
            <a:chOff x="0" y="240"/>
            <a:chExt cx="5760" cy="3792"/>
          </a:xfrm>
        </p:grpSpPr>
        <p:sp>
          <p:nvSpPr>
            <p:cNvPr id="1048643" name="流程图: 接点 1048642"/>
            <p:cNvSpPr/>
            <p:nvPr/>
          </p:nvSpPr>
          <p:spPr>
            <a:xfrm>
              <a:off x="2160" y="1872"/>
              <a:ext cx="1344" cy="793"/>
            </a:xfrm>
            <a:prstGeom prst="flowChartConnector">
              <a:avLst/>
            </a:prstGeom>
            <a:solidFill>
              <a:schemeClr val="accent2"/>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b="1">
                  <a:solidFill>
                    <a:srgbClr val="FFFF00"/>
                  </a:solidFill>
                  <a:latin typeface="Times New Roman" pitchFamily="18" charset="0"/>
                </a:rPr>
                <a:t>分析化学</a:t>
              </a:r>
            </a:p>
          </p:txBody>
        </p:sp>
        <p:sp>
          <p:nvSpPr>
            <p:cNvPr id="1048644" name="流程图: 接点 1048643"/>
            <p:cNvSpPr/>
            <p:nvPr/>
          </p:nvSpPr>
          <p:spPr>
            <a:xfrm>
              <a:off x="2124" y="240"/>
              <a:ext cx="1416"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化学学科的</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所有分支</a:t>
              </a:r>
            </a:p>
          </p:txBody>
        </p:sp>
        <p:sp>
          <p:nvSpPr>
            <p:cNvPr id="1048645" name="流程图: 接点 1048644"/>
            <p:cNvSpPr/>
            <p:nvPr/>
          </p:nvSpPr>
          <p:spPr>
            <a:xfrm>
              <a:off x="3600" y="432"/>
              <a:ext cx="1416"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物理、天体物理、</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天文和生物物理</a:t>
              </a:r>
            </a:p>
          </p:txBody>
        </p:sp>
        <p:sp>
          <p:nvSpPr>
            <p:cNvPr id="1048646" name="流程图: 接点 1048645"/>
            <p:cNvSpPr/>
            <p:nvPr/>
          </p:nvSpPr>
          <p:spPr>
            <a:xfrm>
              <a:off x="4320" y="1271"/>
              <a:ext cx="1416"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工程学、民事、化学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、电以及机械</a:t>
              </a:r>
            </a:p>
          </p:txBody>
        </p:sp>
        <p:sp>
          <p:nvSpPr>
            <p:cNvPr id="1048647" name="流程图: 接点 1048646"/>
            <p:cNvSpPr/>
            <p:nvPr/>
          </p:nvSpPr>
          <p:spPr>
            <a:xfrm>
              <a:off x="4344" y="2398"/>
              <a:ext cx="1416"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医学、临床化学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药物化学、药学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毒物学</a:t>
              </a:r>
            </a:p>
          </p:txBody>
        </p:sp>
        <p:sp>
          <p:nvSpPr>
            <p:cNvPr id="1048648" name="流程图: 接点 1048647"/>
            <p:cNvSpPr/>
            <p:nvPr/>
          </p:nvSpPr>
          <p:spPr>
            <a:xfrm>
              <a:off x="576" y="480"/>
              <a:ext cx="1488"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rPr>
                <a:t>生物学、植物学、</a:t>
              </a:r>
            </a:p>
            <a:p>
              <a:pPr marL="0" lvl="0" indent="0" algn="ctr" eaLnBrk="1" latinLnBrk="1" hangingPunct="1">
                <a:spcBef>
                  <a:spcPct val="0"/>
                </a:spcBef>
                <a:buFontTx/>
                <a:buNone/>
              </a:pPr>
              <a:r>
                <a:rPr lang="zh-CN" altLang="en-US" sz="1800" b="1">
                  <a:solidFill>
                    <a:srgbClr val="000099"/>
                  </a:solidFill>
                  <a:latin typeface="Arial" charset="0"/>
                </a:rPr>
                <a:t>遗传学、微生物学、</a:t>
              </a:r>
            </a:p>
            <a:p>
              <a:pPr marL="0" lvl="0" indent="0" algn="ctr" eaLnBrk="1" latinLnBrk="1" hangingPunct="1">
                <a:spcBef>
                  <a:spcPct val="0"/>
                </a:spcBef>
                <a:buFontTx/>
                <a:buNone/>
              </a:pPr>
              <a:r>
                <a:rPr lang="zh-CN" altLang="en-US" sz="1800" b="1">
                  <a:solidFill>
                    <a:srgbClr val="000099"/>
                  </a:solidFill>
                  <a:latin typeface="Arial" charset="0"/>
                </a:rPr>
                <a:t>分子生物学和动物学</a:t>
              </a:r>
            </a:p>
          </p:txBody>
        </p:sp>
        <p:sp>
          <p:nvSpPr>
            <p:cNvPr id="1048649" name="流程图: 接点 1048648"/>
            <p:cNvSpPr/>
            <p:nvPr/>
          </p:nvSpPr>
          <p:spPr>
            <a:xfrm>
              <a:off x="0" y="1344"/>
              <a:ext cx="1416"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地质学、地球物理学、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地球化学和古生物学</a:t>
              </a:r>
            </a:p>
          </p:txBody>
        </p:sp>
        <p:sp>
          <p:nvSpPr>
            <p:cNvPr id="1048650" name="流程图: 接点 1048649"/>
            <p:cNvSpPr/>
            <p:nvPr/>
          </p:nvSpPr>
          <p:spPr>
            <a:xfrm>
              <a:off x="48" y="2423"/>
              <a:ext cx="1416"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环境科学、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生态学和海洋科学</a:t>
              </a:r>
            </a:p>
          </p:txBody>
        </p:sp>
        <p:sp>
          <p:nvSpPr>
            <p:cNvPr id="1048651" name="流程图: 接点 1048650"/>
            <p:cNvSpPr/>
            <p:nvPr/>
          </p:nvSpPr>
          <p:spPr>
            <a:xfrm>
              <a:off x="672" y="3239"/>
              <a:ext cx="1416"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农业、动物科学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农作物科学、食品科学、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园艺学和土壤科学</a:t>
              </a:r>
            </a:p>
          </p:txBody>
        </p:sp>
        <p:sp>
          <p:nvSpPr>
            <p:cNvPr id="1048652" name="流程图: 接点 1048651"/>
            <p:cNvSpPr/>
            <p:nvPr/>
          </p:nvSpPr>
          <p:spPr>
            <a:xfrm>
              <a:off x="3648" y="3143"/>
              <a:ext cx="1416" cy="793"/>
            </a:xfrm>
            <a:prstGeom prst="flowChartConnector">
              <a:avLst/>
            </a:prstGeom>
            <a:solidFill>
              <a:srgbClr val="CCCCFF"/>
            </a:solidFill>
            <a:ln w="38100" cap="flat" cmpd="sng">
              <a:solidFill>
                <a:schemeClr val="dk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材料科学、 冶金学</a:t>
              </a:r>
            </a:p>
            <a:p>
              <a:pPr marL="0" lvl="0" indent="0" algn="ctr" eaLnBrk="1" latinLnBrk="1" hangingPunct="1">
                <a:spcBef>
                  <a:spcPct val="0"/>
                </a:spcBef>
                <a:buFontTx/>
                <a:buNone/>
              </a:pPr>
              <a:r>
                <a:rPr lang="zh-CN" altLang="en-US" sz="1800" b="1">
                  <a:solidFill>
                    <a:srgbClr val="000099"/>
                  </a:solidFill>
                  <a:latin typeface="Arial" charset="0"/>
                  <a:ea typeface="黑体" pitchFamily="2" charset="-122"/>
                </a:rPr>
                <a:t>和高分子科学等学科</a:t>
              </a:r>
            </a:p>
          </p:txBody>
        </p:sp>
        <p:cxnSp>
          <p:nvCxnSpPr>
            <p:cNvPr id="3145728" name="直接箭头连接符 3145727"/>
            <p:cNvCxnSpPr>
              <a:cxnSpLocks/>
            </p:cNvCxnSpPr>
            <p:nvPr/>
          </p:nvCxnSpPr>
          <p:spPr>
            <a:xfrm flipV="1">
              <a:off x="2832" y="1045"/>
              <a:ext cx="0" cy="815"/>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29" name="直接箭头连接符 3145728"/>
            <p:cNvCxnSpPr>
              <a:cxnSpLocks/>
            </p:cNvCxnSpPr>
            <p:nvPr/>
          </p:nvCxnSpPr>
          <p:spPr>
            <a:xfrm flipV="1">
              <a:off x="3307" y="1121"/>
              <a:ext cx="500" cy="855"/>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30" name="直接箭头连接符 3145729"/>
            <p:cNvCxnSpPr>
              <a:cxnSpLocks/>
            </p:cNvCxnSpPr>
            <p:nvPr/>
          </p:nvCxnSpPr>
          <p:spPr>
            <a:xfrm>
              <a:off x="2832" y="2677"/>
              <a:ext cx="36" cy="742"/>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31" name="直接箭头连接符 3145730"/>
            <p:cNvCxnSpPr>
              <a:cxnSpLocks/>
            </p:cNvCxnSpPr>
            <p:nvPr/>
          </p:nvCxnSpPr>
          <p:spPr>
            <a:xfrm flipH="1" flipV="1">
              <a:off x="1846" y="1169"/>
              <a:ext cx="511" cy="807"/>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32" name="直接箭头连接符 3145731"/>
            <p:cNvCxnSpPr>
              <a:cxnSpLocks/>
            </p:cNvCxnSpPr>
            <p:nvPr/>
          </p:nvCxnSpPr>
          <p:spPr>
            <a:xfrm flipH="1" flipV="1">
              <a:off x="1428" y="1741"/>
              <a:ext cx="720" cy="528"/>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33" name="直接箭头连接符 3145732"/>
            <p:cNvCxnSpPr>
              <a:cxnSpLocks/>
            </p:cNvCxnSpPr>
            <p:nvPr/>
          </p:nvCxnSpPr>
          <p:spPr>
            <a:xfrm flipH="1">
              <a:off x="1881" y="2561"/>
              <a:ext cx="476" cy="782"/>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34" name="直接箭头连接符 3145733"/>
            <p:cNvCxnSpPr>
              <a:cxnSpLocks/>
            </p:cNvCxnSpPr>
            <p:nvPr/>
          </p:nvCxnSpPr>
          <p:spPr>
            <a:xfrm>
              <a:off x="3307" y="2561"/>
              <a:ext cx="548" cy="686"/>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35" name="直接箭头连接符 3145734"/>
            <p:cNvCxnSpPr>
              <a:cxnSpLocks/>
            </p:cNvCxnSpPr>
            <p:nvPr/>
          </p:nvCxnSpPr>
          <p:spPr>
            <a:xfrm flipV="1">
              <a:off x="3516" y="1668"/>
              <a:ext cx="792" cy="601"/>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36" name="直接箭头连接符 3145735"/>
            <p:cNvCxnSpPr>
              <a:cxnSpLocks/>
            </p:cNvCxnSpPr>
            <p:nvPr/>
          </p:nvCxnSpPr>
          <p:spPr>
            <a:xfrm>
              <a:off x="3516" y="2269"/>
              <a:ext cx="816" cy="526"/>
            </a:xfrm>
            <a:prstGeom prst="straightConnector1">
              <a:avLst/>
            </a:prstGeom>
            <a:noFill/>
            <a:ln w="38100" cap="flat" cmpd="sng">
              <a:solidFill>
                <a:schemeClr val="dk1">
                  <a:alpha val="100000"/>
                </a:schemeClr>
              </a:solidFill>
              <a:prstDash val="solid"/>
              <a:miter/>
              <a:headEnd type="triangle" w="med" len="med"/>
              <a:tailEnd type="triangle" w="med" len="med"/>
            </a:ln>
          </p:spPr>
        </p:cxnSp>
        <p:cxnSp>
          <p:nvCxnSpPr>
            <p:cNvPr id="3145737" name="直接箭头连接符 3145736"/>
            <p:cNvCxnSpPr>
              <a:cxnSpLocks/>
            </p:cNvCxnSpPr>
            <p:nvPr/>
          </p:nvCxnSpPr>
          <p:spPr>
            <a:xfrm flipV="1">
              <a:off x="1476" y="2269"/>
              <a:ext cx="672" cy="551"/>
            </a:xfrm>
            <a:prstGeom prst="straightConnector1">
              <a:avLst/>
            </a:prstGeom>
            <a:noFill/>
            <a:ln w="38100" cap="flat" cmpd="sng">
              <a:solidFill>
                <a:schemeClr val="dk1">
                  <a:alpha val="100000"/>
                </a:schemeClr>
              </a:solidFill>
              <a:prstDash val="solid"/>
              <a:miter/>
              <a:headEnd type="triangle" w="med" len="med"/>
              <a:tailEnd type="triangle" w="med" len="med"/>
            </a:ln>
          </p:spPr>
        </p:cxnSp>
      </p:grpSp>
      <p:sp>
        <p:nvSpPr>
          <p:cNvPr id="1048653" name="文本框 1048652"/>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11</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4" name="文本占位符 1048653"/>
          <p:cNvSpPr>
            <a:spLocks noGrp="1"/>
          </p:cNvSpPr>
          <p:nvPr>
            <p:ph type="body" idx="1"/>
          </p:nvPr>
        </p:nvSpPr>
        <p:spPr>
          <a:xfrm>
            <a:off x="468312" y="465137"/>
            <a:ext cx="8305800" cy="1350962"/>
          </a:xfrm>
          <a:prstGeom prst="rect">
            <a:avLst/>
          </a:prstGeom>
          <a:noFill/>
          <a:ln w="9525" cap="flat" cmpd="sng">
            <a:solidFill>
              <a:srgbClr val="0000CC">
                <a:alpha val="100000"/>
              </a:srgbClr>
            </a:solidFill>
            <a:prstDash val="solid"/>
            <a:miter/>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lvl="0">
              <a:lnSpc>
                <a:spcPct val="110000"/>
              </a:lnSpc>
              <a:buFontTx/>
              <a:buNone/>
            </a:pPr>
            <a:r>
              <a:rPr lang="zh-CN" altLang="en-US"/>
              <a:t>             </a:t>
            </a:r>
            <a:r>
              <a:rPr lang="zh-CN" altLang="en-US" b="1"/>
              <a:t>现代分析化学已发展成为获取形形色色物质尽可能多和尽可能全面的结构与成份信息，进一步认识自然、改造自然的科学。</a:t>
            </a:r>
          </a:p>
        </p:txBody>
      </p:sp>
      <p:sp>
        <p:nvSpPr>
          <p:cNvPr id="1048655" name="文本框 1048654"/>
          <p:cNvSpPr txBox="1"/>
          <p:nvPr/>
        </p:nvSpPr>
        <p:spPr>
          <a:xfrm>
            <a:off x="1154112" y="2365375"/>
            <a:ext cx="7696200" cy="904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buClr>
                <a:srgbClr val="A50021"/>
              </a:buClr>
              <a:buSzPct val="75000"/>
              <a:buFont typeface="Wingdings" pitchFamily="2" charset="2"/>
              <a:buNone/>
            </a:pPr>
            <a:r>
              <a:rPr lang="zh-CN" altLang="en-US" sz="2400" b="1">
                <a:latin typeface="Times New Roman" pitchFamily="18" charset="0"/>
              </a:rPr>
              <a:t>                     </a:t>
            </a:r>
            <a:r>
              <a:rPr lang="zh-CN" altLang="en-US" sz="2400" b="1">
                <a:solidFill>
                  <a:srgbClr val="000000"/>
                </a:solidFill>
                <a:latin typeface="Times New Roman" pitchFamily="18" charset="0"/>
              </a:rPr>
              <a:t>——《自然科学学科发展战略调研报告，</a:t>
            </a:r>
          </a:p>
          <a:p>
            <a:pPr marL="0" lvl="0" indent="0" eaLnBrk="1" latinLnBrk="1" hangingPunct="1">
              <a:buClr>
                <a:srgbClr val="A50021"/>
              </a:buClr>
              <a:buSzPct val="75000"/>
              <a:buFont typeface="Wingdings" pitchFamily="2" charset="2"/>
              <a:buNone/>
            </a:pPr>
            <a:r>
              <a:rPr lang="zh-CN" altLang="en-US" sz="2400" b="1">
                <a:solidFill>
                  <a:srgbClr val="000000"/>
                </a:solidFill>
                <a:latin typeface="Times New Roman" pitchFamily="18" charset="0"/>
              </a:rPr>
              <a:t>                              分析化学》国家自然科学基金委员会</a:t>
            </a:r>
          </a:p>
        </p:txBody>
      </p:sp>
      <p:sp>
        <p:nvSpPr>
          <p:cNvPr id="1048656" name="文本框 1048655"/>
          <p:cNvSpPr txBox="1"/>
          <p:nvPr/>
        </p:nvSpPr>
        <p:spPr>
          <a:xfrm>
            <a:off x="755650" y="3489325"/>
            <a:ext cx="7696200" cy="10652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30000"/>
              </a:spcBef>
              <a:buFontTx/>
              <a:buNone/>
            </a:pPr>
            <a:r>
              <a:rPr lang="zh-CN" altLang="en-US" sz="2800" b="1">
                <a:latin typeface="Times New Roman" pitchFamily="18" charset="0"/>
              </a:rPr>
              <a:t> </a:t>
            </a:r>
            <a:r>
              <a:rPr lang="zh-CN" altLang="en-US" b="1">
                <a:solidFill>
                  <a:srgbClr val="000000"/>
                </a:solidFill>
                <a:latin typeface="Times New Roman" pitchFamily="18" charset="0"/>
              </a:rPr>
              <a:t>综合性科学体系</a:t>
            </a:r>
            <a:r>
              <a:rPr lang="zh-CN" altLang="en-US" sz="2800" b="1">
                <a:latin typeface="Times New Roman" pitchFamily="18" charset="0"/>
              </a:rPr>
              <a:t>      </a:t>
            </a:r>
            <a:r>
              <a:rPr lang="en-US" altLang="zh-CN" sz="2400" b="1">
                <a:solidFill>
                  <a:srgbClr val="080808"/>
                </a:solidFill>
                <a:latin typeface="Times New Roman" pitchFamily="18" charset="0"/>
              </a:rPr>
              <a:t>分析科学  分析学  化学信息学</a:t>
            </a:r>
          </a:p>
          <a:p>
            <a:pPr marL="0" lvl="0" indent="0" eaLnBrk="1" latinLnBrk="1" hangingPunct="1">
              <a:spcBef>
                <a:spcPct val="30000"/>
              </a:spcBef>
              <a:buFontTx/>
              <a:buNone/>
            </a:pPr>
            <a:r>
              <a:rPr lang="en-US" altLang="zh-CN" sz="2400" b="1">
                <a:solidFill>
                  <a:srgbClr val="080808"/>
                </a:solidFill>
                <a:latin typeface="Times New Roman" pitchFamily="18" charset="0"/>
              </a:rPr>
              <a:t>                                              </a:t>
            </a:r>
            <a:r>
              <a:rPr lang="en-US" altLang="zh-CN" sz="2400" b="1">
                <a:solidFill>
                  <a:srgbClr val="000000"/>
                </a:solidFill>
                <a:latin typeface="Times New Roman" pitchFamily="18" charset="0"/>
              </a:rPr>
              <a:t>…… ……</a:t>
            </a:r>
          </a:p>
        </p:txBody>
      </p:sp>
      <p:sp>
        <p:nvSpPr>
          <p:cNvPr id="1048657" name="文本框 1048656"/>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12</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8" name="文本占位符 1048657"/>
          <p:cNvSpPr>
            <a:spLocks noGrp="1"/>
          </p:cNvSpPr>
          <p:nvPr>
            <p:ph type="body" idx="4294967295"/>
          </p:nvPr>
        </p:nvSpPr>
        <p:spPr>
          <a:xfrm>
            <a:off x="569912" y="1512887"/>
            <a:ext cx="7962900" cy="30861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1619250" lvl="0" indent="-1619250">
              <a:lnSpc>
                <a:spcPct val="130000"/>
              </a:lnSpc>
              <a:spcBef>
                <a:spcPct val="0"/>
              </a:spcBef>
              <a:buFontTx/>
              <a:buNone/>
            </a:pPr>
            <a:r>
              <a:rPr lang="zh-CN" altLang="en-US" b="1">
                <a:solidFill>
                  <a:schemeClr val="lt2"/>
                </a:solidFill>
              </a:rPr>
              <a:t>    起源</a:t>
            </a:r>
            <a:r>
              <a:rPr lang="zh-CN" altLang="en-US">
                <a:solidFill>
                  <a:schemeClr val="lt2"/>
                </a:solidFill>
              </a:rPr>
              <a:t>：</a:t>
            </a:r>
            <a:r>
              <a:rPr lang="zh-CN" altLang="en-US" b="1"/>
              <a:t>古代炼金术  </a:t>
            </a:r>
          </a:p>
          <a:p>
            <a:pPr marL="1619250" lvl="0" indent="-1619250">
              <a:lnSpc>
                <a:spcPct val="130000"/>
              </a:lnSpc>
              <a:spcBef>
                <a:spcPct val="0"/>
              </a:spcBef>
              <a:buFontTx/>
              <a:buNone/>
            </a:pPr>
            <a:r>
              <a:rPr lang="zh-CN" altLang="en-US" b="1">
                <a:solidFill>
                  <a:schemeClr val="lt2"/>
                </a:solidFill>
              </a:rPr>
              <a:t>    手段：</a:t>
            </a:r>
            <a:r>
              <a:rPr lang="zh-CN" altLang="en-US" b="1"/>
              <a:t>人类的感官和双手</a:t>
            </a:r>
          </a:p>
          <a:p>
            <a:pPr marL="1619250" lvl="0" indent="-1619250">
              <a:lnSpc>
                <a:spcPct val="130000"/>
              </a:lnSpc>
              <a:spcBef>
                <a:spcPct val="0"/>
              </a:spcBef>
              <a:buFontTx/>
              <a:buNone/>
            </a:pPr>
            <a:r>
              <a:rPr lang="en-US" altLang="zh-CN" b="1">
                <a:solidFill>
                  <a:schemeClr val="lt2"/>
                </a:solidFill>
              </a:rPr>
              <a:t>16</a:t>
            </a:r>
            <a:r>
              <a:rPr lang="zh-CN" altLang="en-US" b="1">
                <a:solidFill>
                  <a:schemeClr val="lt2"/>
                </a:solidFill>
              </a:rPr>
              <a:t>世纪：</a:t>
            </a:r>
            <a:r>
              <a:rPr lang="zh-CN" altLang="en-US" b="1"/>
              <a:t>天平的出现，向定量迈进了一大步</a:t>
            </a:r>
          </a:p>
          <a:p>
            <a:pPr marL="1619250" lvl="0" indent="-1619250">
              <a:lnSpc>
                <a:spcPct val="130000"/>
              </a:lnSpc>
              <a:spcBef>
                <a:spcPct val="0"/>
              </a:spcBef>
              <a:buFontTx/>
              <a:buNone/>
            </a:pPr>
            <a:r>
              <a:rPr lang="en-US" altLang="zh-CN" b="1">
                <a:solidFill>
                  <a:schemeClr val="lt2"/>
                </a:solidFill>
              </a:rPr>
              <a:t>19</a:t>
            </a:r>
            <a:r>
              <a:rPr lang="zh-CN" altLang="en-US" b="1">
                <a:solidFill>
                  <a:schemeClr val="lt2"/>
                </a:solidFill>
              </a:rPr>
              <a:t>世纪：</a:t>
            </a:r>
            <a:r>
              <a:rPr lang="zh-CN" altLang="en-US" b="1"/>
              <a:t>化学方法，鉴定物质的组成和含量的技术</a:t>
            </a:r>
          </a:p>
          <a:p>
            <a:pPr marL="1619250" lvl="0" indent="-1619250"/>
            <a:endParaRPr lang="zh-CN" altLang="en-US" b="1"/>
          </a:p>
        </p:txBody>
      </p:sp>
      <p:sp>
        <p:nvSpPr>
          <p:cNvPr id="1048659" name="标题 1048658"/>
          <p:cNvSpPr>
            <a:spLocks noGrp="1"/>
          </p:cNvSpPr>
          <p:nvPr>
            <p:ph type="title" idx="4294967295"/>
          </p:nvPr>
        </p:nvSpPr>
        <p:spPr>
          <a:xfrm>
            <a:off x="900112" y="411162"/>
            <a:ext cx="7772400" cy="8572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zh-CN" altLang="en-US" sz="4800" b="1">
                <a:solidFill>
                  <a:srgbClr val="0000CC"/>
                </a:solidFill>
                <a:ea typeface="隶书" pitchFamily="49" charset="-122"/>
              </a:rPr>
              <a:t>分析化学的历史</a:t>
            </a:r>
          </a:p>
        </p:txBody>
      </p:sp>
      <p:sp>
        <p:nvSpPr>
          <p:cNvPr id="1048660" name="文本框 104865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13</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1" name="标题 1048660"/>
          <p:cNvSpPr>
            <a:spLocks noGrp="1"/>
          </p:cNvSpPr>
          <p:nvPr>
            <p:ph type="title"/>
          </p:nvPr>
        </p:nvSpPr>
        <p:spPr>
          <a:xfrm>
            <a:off x="457200" y="228600"/>
            <a:ext cx="8077200" cy="6286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en-US" altLang="zh-CN" b="1">
                <a:ea typeface="隶书" pitchFamily="49" charset="-122"/>
              </a:rPr>
              <a:t>20</a:t>
            </a:r>
            <a:r>
              <a:rPr lang="zh-CN" altLang="en-US" b="1">
                <a:latin typeface="隶书" pitchFamily="49" charset="-122"/>
                <a:ea typeface="隶书" pitchFamily="49" charset="-122"/>
              </a:rPr>
              <a:t>世纪以来分析化学的主要变革</a:t>
            </a:r>
          </a:p>
        </p:txBody>
      </p:sp>
      <p:graphicFrame>
        <p:nvGraphicFramePr>
          <p:cNvPr id="4194304" name="表格 4194303"/>
          <p:cNvGraphicFramePr>
            <a:graphicFrameLocks/>
          </p:cNvGraphicFramePr>
          <p:nvPr/>
        </p:nvGraphicFramePr>
        <p:xfrm>
          <a:off x="457200" y="1028700"/>
          <a:ext cx="8153399" cy="3364493"/>
        </p:xfrm>
        <a:graphic>
          <a:graphicData uri="http://schemas.openxmlformats.org/drawingml/2006/table">
            <a:tbl>
              <a:tblPr/>
              <a:tblGrid>
                <a:gridCol w="1066800">
                  <a:extLst>
                    <a:ext uri="{9D8B030D-6E8A-4147-A177-3AD203B41FA5}">
                      <a16:colId xmlns:a16="http://schemas.microsoft.com/office/drawing/2014/main" val="20000"/>
                    </a:ext>
                  </a:extLst>
                </a:gridCol>
                <a:gridCol w="2132012">
                  <a:extLst>
                    <a:ext uri="{9D8B030D-6E8A-4147-A177-3AD203B41FA5}">
                      <a16:colId xmlns:a16="http://schemas.microsoft.com/office/drawing/2014/main" val="20001"/>
                    </a:ext>
                  </a:extLst>
                </a:gridCol>
                <a:gridCol w="2332037">
                  <a:extLst>
                    <a:ext uri="{9D8B030D-6E8A-4147-A177-3AD203B41FA5}">
                      <a16:colId xmlns:a16="http://schemas.microsoft.com/office/drawing/2014/main" val="20002"/>
                    </a:ext>
                  </a:extLst>
                </a:gridCol>
                <a:gridCol w="2622550">
                  <a:extLst>
                    <a:ext uri="{9D8B030D-6E8A-4147-A177-3AD203B41FA5}">
                      <a16:colId xmlns:a16="http://schemas.microsoft.com/office/drawing/2014/main" val="20003"/>
                    </a:ext>
                  </a:extLst>
                </a:gridCol>
              </a:tblGrid>
              <a:tr h="400049">
                <a:tc>
                  <a:txBody>
                    <a:bodyPr/>
                    <a:lstStyle/>
                    <a:p>
                      <a:pPr lvl="0" algn="l">
                        <a:spcBef>
                          <a:spcPct val="20000"/>
                        </a:spcBef>
                      </a:pPr>
                      <a:r>
                        <a:rPr lang="zh-CN" altLang="en-US" sz="1800" b="1">
                          <a:solidFill>
                            <a:schemeClr val="dk1"/>
                          </a:solidFill>
                          <a:latin typeface="Arial" charset="0"/>
                        </a:rPr>
                        <a:t>时期</a:t>
                      </a:r>
                    </a:p>
                  </a:txBody>
                  <a:tcPr marT="34296" marB="34296">
                    <a:lnL w="28575" cap="flat" cmpd="sng">
                      <a:solidFill>
                        <a:schemeClr val="dk1">
                          <a:alpha val="100000"/>
                        </a:schemeClr>
                      </a:solidFill>
                      <a:prstDash val="solid"/>
                      <a:miter/>
                    </a:lnL>
                    <a:lnR w="12700" cap="flat" cmpd="sng">
                      <a:solidFill>
                        <a:schemeClr val="dk1">
                          <a:alpha val="100000"/>
                        </a:schemeClr>
                      </a:solidFill>
                      <a:prstDash val="solid"/>
                      <a:miter/>
                    </a:lnR>
                    <a:lnT w="28575"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en-US" altLang="zh-CN" sz="1800" b="1">
                          <a:solidFill>
                            <a:schemeClr val="dk1"/>
                          </a:solidFill>
                          <a:latin typeface="Arial" charset="0"/>
                        </a:rPr>
                        <a:t>1900</a:t>
                      </a:r>
                      <a:r>
                        <a:rPr lang="zh-CN" altLang="en-US" sz="1800" b="1">
                          <a:solidFill>
                            <a:schemeClr val="dk1"/>
                          </a:solidFill>
                          <a:latin typeface="Arial" charset="0"/>
                        </a:rPr>
                        <a:t>～</a:t>
                      </a:r>
                      <a:r>
                        <a:rPr lang="en-US" altLang="zh-CN" sz="1800" b="1">
                          <a:solidFill>
                            <a:schemeClr val="dk1"/>
                          </a:solidFill>
                          <a:latin typeface="Arial" charset="0"/>
                        </a:rPr>
                        <a:t>1940</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28575"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en-US" altLang="zh-CN" sz="1800" b="1">
                          <a:solidFill>
                            <a:schemeClr val="dk1"/>
                          </a:solidFill>
                          <a:latin typeface="Arial" charset="0"/>
                        </a:rPr>
                        <a:t>1940</a:t>
                      </a:r>
                      <a:r>
                        <a:rPr lang="zh-CN" altLang="en-US" sz="1800" b="1">
                          <a:solidFill>
                            <a:schemeClr val="dk1"/>
                          </a:solidFill>
                          <a:latin typeface="Arial" charset="0"/>
                        </a:rPr>
                        <a:t>～</a:t>
                      </a:r>
                      <a:r>
                        <a:rPr lang="en-US" altLang="zh-CN" sz="1800" b="1">
                          <a:solidFill>
                            <a:schemeClr val="dk1"/>
                          </a:solidFill>
                          <a:latin typeface="Arial" charset="0"/>
                        </a:rPr>
                        <a:t>1950</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28575"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en-US" altLang="zh-CN" sz="1800" b="1">
                          <a:solidFill>
                            <a:schemeClr val="dk1"/>
                          </a:solidFill>
                          <a:latin typeface="Arial" charset="0"/>
                        </a:rPr>
                        <a:t>1970</a:t>
                      </a:r>
                      <a:r>
                        <a:rPr lang="zh-CN" altLang="en-US" sz="1800" b="1">
                          <a:solidFill>
                            <a:schemeClr val="dk1"/>
                          </a:solidFill>
                          <a:latin typeface="Arial" charset="0"/>
                        </a:rPr>
                        <a:t>～</a:t>
                      </a:r>
                      <a:r>
                        <a:rPr lang="en-US" altLang="zh-CN" sz="1800" b="1">
                          <a:solidFill>
                            <a:schemeClr val="dk1"/>
                          </a:solidFill>
                          <a:latin typeface="Arial" charset="0"/>
                        </a:rPr>
                        <a:t>Present</a:t>
                      </a:r>
                    </a:p>
                  </a:txBody>
                  <a:tcPr marT="34296" marB="34296">
                    <a:lnL w="12700" cap="flat" cmpd="sng">
                      <a:solidFill>
                        <a:schemeClr val="dk1">
                          <a:alpha val="100000"/>
                        </a:schemeClr>
                      </a:solidFill>
                      <a:prstDash val="solid"/>
                      <a:miter/>
                    </a:lnL>
                    <a:lnR w="28575" cap="flat" cmpd="sng">
                      <a:solidFill>
                        <a:schemeClr val="dk1">
                          <a:alpha val="100000"/>
                        </a:schemeClr>
                      </a:solidFill>
                      <a:prstDash val="solid"/>
                      <a:miter/>
                    </a:lnR>
                    <a:lnT w="28575" cap="flat" cmpd="sng">
                      <a:solidFill>
                        <a:schemeClr val="dk1">
                          <a:alpha val="100000"/>
                        </a:schemeClr>
                      </a:solidFill>
                      <a:prstDash val="solid"/>
                      <a:miter/>
                    </a:lnT>
                    <a:lnB w="12700" cap="flat" cmpd="sng">
                      <a:solidFill>
                        <a:schemeClr val="dk1">
                          <a:alpha val="100000"/>
                        </a:schemeClr>
                      </a:solidFill>
                      <a:prstDash val="solid"/>
                      <a:miter/>
                    </a:lnB>
                    <a:noFill/>
                  </a:tcPr>
                </a:tc>
                <a:extLst>
                  <a:ext uri="{0D108BD9-81ED-4DB2-BD59-A6C34878D82A}">
                    <a16:rowId xmlns:a16="http://schemas.microsoft.com/office/drawing/2014/main" val="10000"/>
                  </a:ext>
                </a:extLst>
              </a:tr>
              <a:tr h="671512">
                <a:tc>
                  <a:txBody>
                    <a:bodyPr/>
                    <a:lstStyle/>
                    <a:p>
                      <a:pPr lvl="0" algn="l">
                        <a:spcBef>
                          <a:spcPct val="20000"/>
                        </a:spcBef>
                      </a:pPr>
                      <a:r>
                        <a:rPr lang="zh-CN" altLang="en-US" sz="1800" b="1">
                          <a:solidFill>
                            <a:schemeClr val="dk1"/>
                          </a:solidFill>
                          <a:latin typeface="Arial" charset="0"/>
                        </a:rPr>
                        <a:t>特点</a:t>
                      </a:r>
                    </a:p>
                  </a:txBody>
                  <a:tcPr marT="34296" marB="34296">
                    <a:lnL w="28575"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accent2"/>
                          </a:solidFill>
                          <a:latin typeface="Arial" charset="0"/>
                        </a:rPr>
                        <a:t>经典分析</a:t>
                      </a:r>
                      <a:r>
                        <a:rPr lang="zh-CN" altLang="en-US" sz="1800" b="1">
                          <a:solidFill>
                            <a:schemeClr val="dk1"/>
                          </a:solidFill>
                          <a:latin typeface="Arial" charset="0"/>
                        </a:rPr>
                        <a:t>－</a:t>
                      </a:r>
                    </a:p>
                    <a:p>
                      <a:pPr lvl="0" algn="l">
                        <a:spcBef>
                          <a:spcPct val="20000"/>
                        </a:spcBef>
                      </a:pPr>
                      <a:r>
                        <a:rPr lang="zh-CN" altLang="en-US" sz="1800" b="1">
                          <a:solidFill>
                            <a:schemeClr val="dk1"/>
                          </a:solidFill>
                          <a:latin typeface="Arial" charset="0"/>
                        </a:rPr>
                        <a:t>化学分析为主</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accent2"/>
                          </a:solidFill>
                          <a:latin typeface="Arial" charset="0"/>
                        </a:rPr>
                        <a:t>近代分析</a:t>
                      </a:r>
                      <a:r>
                        <a:rPr lang="zh-CN" altLang="en-US" sz="1800" b="1">
                          <a:solidFill>
                            <a:schemeClr val="dk1"/>
                          </a:solidFill>
                          <a:latin typeface="Arial" charset="0"/>
                        </a:rPr>
                        <a:t>－</a:t>
                      </a:r>
                    </a:p>
                    <a:p>
                      <a:pPr lvl="0" algn="l">
                        <a:spcBef>
                          <a:spcPct val="20000"/>
                        </a:spcBef>
                      </a:pPr>
                      <a:r>
                        <a:rPr lang="zh-CN" altLang="en-US" sz="1800" b="1">
                          <a:solidFill>
                            <a:schemeClr val="dk1"/>
                          </a:solidFill>
                          <a:latin typeface="Arial" charset="0"/>
                        </a:rPr>
                        <a:t>仪器分析为主</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accent2"/>
                          </a:solidFill>
                          <a:latin typeface="Arial" charset="0"/>
                        </a:rPr>
                        <a:t>现代分析</a:t>
                      </a:r>
                      <a:r>
                        <a:rPr lang="zh-CN" altLang="en-US" sz="1800" b="1">
                          <a:solidFill>
                            <a:schemeClr val="dk1"/>
                          </a:solidFill>
                          <a:latin typeface="Arial" charset="0"/>
                        </a:rPr>
                        <a:t>－</a:t>
                      </a:r>
                    </a:p>
                    <a:p>
                      <a:pPr lvl="0" algn="l">
                        <a:spcBef>
                          <a:spcPct val="20000"/>
                        </a:spcBef>
                      </a:pPr>
                      <a:r>
                        <a:rPr lang="zh-CN" altLang="en-US" sz="1800" b="1">
                          <a:solidFill>
                            <a:schemeClr val="dk1"/>
                          </a:solidFill>
                          <a:latin typeface="Arial" charset="0"/>
                        </a:rPr>
                        <a:t>化学计量学为主</a:t>
                      </a:r>
                    </a:p>
                  </a:txBody>
                  <a:tcPr marT="34296" marB="34296">
                    <a:lnL w="12700" cap="flat" cmpd="sng">
                      <a:solidFill>
                        <a:schemeClr val="dk1">
                          <a:alpha val="100000"/>
                        </a:schemeClr>
                      </a:solidFill>
                      <a:prstDash val="solid"/>
                      <a:miter/>
                    </a:lnL>
                    <a:lnR w="28575"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extLst>
                  <a:ext uri="{0D108BD9-81ED-4DB2-BD59-A6C34878D82A}">
                    <a16:rowId xmlns:a16="http://schemas.microsoft.com/office/drawing/2014/main" val="10001"/>
                  </a:ext>
                </a:extLst>
              </a:tr>
              <a:tr h="1001712">
                <a:tc>
                  <a:txBody>
                    <a:bodyPr/>
                    <a:lstStyle/>
                    <a:p>
                      <a:pPr lvl="0" algn="l">
                        <a:spcBef>
                          <a:spcPct val="20000"/>
                        </a:spcBef>
                      </a:pPr>
                      <a:r>
                        <a:rPr lang="zh-CN" altLang="en-US" sz="1800" b="1">
                          <a:solidFill>
                            <a:schemeClr val="dk1"/>
                          </a:solidFill>
                          <a:latin typeface="Arial" charset="0"/>
                        </a:rPr>
                        <a:t>理论</a:t>
                      </a:r>
                    </a:p>
                  </a:txBody>
                  <a:tcPr marT="34296" marB="34296">
                    <a:lnL w="28575"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热力学</a:t>
                      </a:r>
                    </a:p>
                    <a:p>
                      <a:pPr lvl="0" algn="l">
                        <a:spcBef>
                          <a:spcPct val="20000"/>
                        </a:spcBef>
                      </a:pPr>
                      <a:r>
                        <a:rPr lang="zh-CN" altLang="en-US" sz="1800" b="1">
                          <a:solidFill>
                            <a:schemeClr val="dk1"/>
                          </a:solidFill>
                          <a:latin typeface="Arial" charset="0"/>
                        </a:rPr>
                        <a:t>溶液四大平衡</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热力学</a:t>
                      </a:r>
                    </a:p>
                    <a:p>
                      <a:pPr lvl="0" algn="l">
                        <a:spcBef>
                          <a:spcPct val="20000"/>
                        </a:spcBef>
                      </a:pPr>
                      <a:r>
                        <a:rPr lang="zh-CN" altLang="en-US" sz="1800" b="1">
                          <a:solidFill>
                            <a:schemeClr val="dk1"/>
                          </a:solidFill>
                          <a:latin typeface="Arial" charset="0"/>
                        </a:rPr>
                        <a:t>化学动力学</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热力学</a:t>
                      </a:r>
                    </a:p>
                    <a:p>
                      <a:pPr lvl="0" algn="l">
                        <a:spcBef>
                          <a:spcPct val="20000"/>
                        </a:spcBef>
                      </a:pPr>
                      <a:r>
                        <a:rPr lang="zh-CN" altLang="en-US" sz="1800" b="1">
                          <a:solidFill>
                            <a:schemeClr val="dk1"/>
                          </a:solidFill>
                          <a:latin typeface="Arial" charset="0"/>
                        </a:rPr>
                        <a:t>化学动力学</a:t>
                      </a:r>
                    </a:p>
                    <a:p>
                      <a:pPr lvl="0" algn="l">
                        <a:spcBef>
                          <a:spcPct val="20000"/>
                        </a:spcBef>
                      </a:pPr>
                      <a:r>
                        <a:rPr lang="zh-CN" altLang="en-US" sz="1800" b="1">
                          <a:solidFill>
                            <a:schemeClr val="dk1"/>
                          </a:solidFill>
                          <a:latin typeface="Arial" charset="0"/>
                        </a:rPr>
                        <a:t>物理动力学</a:t>
                      </a:r>
                    </a:p>
                  </a:txBody>
                  <a:tcPr marT="34296" marB="34296">
                    <a:lnL w="12700" cap="flat" cmpd="sng">
                      <a:solidFill>
                        <a:schemeClr val="dk1">
                          <a:alpha val="100000"/>
                        </a:schemeClr>
                      </a:solidFill>
                      <a:prstDash val="solid"/>
                      <a:miter/>
                    </a:lnL>
                    <a:lnR w="28575"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extLst>
                  <a:ext uri="{0D108BD9-81ED-4DB2-BD59-A6C34878D82A}">
                    <a16:rowId xmlns:a16="http://schemas.microsoft.com/office/drawing/2014/main" val="10002"/>
                  </a:ext>
                </a:extLst>
              </a:tr>
              <a:tr h="673099">
                <a:tc>
                  <a:txBody>
                    <a:bodyPr/>
                    <a:lstStyle/>
                    <a:p>
                      <a:pPr lvl="0" algn="l">
                        <a:spcBef>
                          <a:spcPct val="20000"/>
                        </a:spcBef>
                      </a:pPr>
                      <a:r>
                        <a:rPr lang="zh-CN" altLang="en-US" sz="1800" b="1">
                          <a:solidFill>
                            <a:schemeClr val="dk1"/>
                          </a:solidFill>
                          <a:latin typeface="Arial" charset="0"/>
                        </a:rPr>
                        <a:t>仪器</a:t>
                      </a:r>
                    </a:p>
                  </a:txBody>
                  <a:tcPr marT="34296" marB="34296">
                    <a:lnL w="28575"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分析天平</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光度   极谱</a:t>
                      </a:r>
                    </a:p>
                    <a:p>
                      <a:pPr lvl="0" algn="l">
                        <a:spcBef>
                          <a:spcPct val="20000"/>
                        </a:spcBef>
                      </a:pPr>
                      <a:r>
                        <a:rPr lang="zh-CN" altLang="en-US" sz="1800" b="1">
                          <a:solidFill>
                            <a:schemeClr val="dk1"/>
                          </a:solidFill>
                          <a:latin typeface="Arial" charset="0"/>
                        </a:rPr>
                        <a:t>电位   色谱</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自动化分析仪      联用技术</a:t>
                      </a:r>
                    </a:p>
                  </a:txBody>
                  <a:tcPr marT="34296" marB="34296">
                    <a:lnL w="12700" cap="flat" cmpd="sng">
                      <a:solidFill>
                        <a:schemeClr val="dk1">
                          <a:alpha val="100000"/>
                        </a:schemeClr>
                      </a:solidFill>
                      <a:prstDash val="solid"/>
                      <a:miter/>
                    </a:lnL>
                    <a:lnR w="28575" cap="flat" cmpd="sng">
                      <a:solidFill>
                        <a:schemeClr val="dk1">
                          <a:alpha val="100000"/>
                        </a:schemeClr>
                      </a:solidFill>
                      <a:prstDash val="solid"/>
                      <a:miter/>
                    </a:lnR>
                    <a:lnT w="12700" cap="flat" cmpd="sng">
                      <a:solidFill>
                        <a:schemeClr val="dk1">
                          <a:alpha val="100000"/>
                        </a:schemeClr>
                      </a:solidFill>
                      <a:prstDash val="solid"/>
                      <a:miter/>
                    </a:lnT>
                    <a:lnB w="12700" cap="flat" cmpd="sng">
                      <a:solidFill>
                        <a:schemeClr val="dk1">
                          <a:alpha val="100000"/>
                        </a:schemeClr>
                      </a:solidFill>
                      <a:prstDash val="solid"/>
                      <a:miter/>
                    </a:lnB>
                    <a:noFill/>
                  </a:tcPr>
                </a:tc>
                <a:extLst>
                  <a:ext uri="{0D108BD9-81ED-4DB2-BD59-A6C34878D82A}">
                    <a16:rowId xmlns:a16="http://schemas.microsoft.com/office/drawing/2014/main" val="10003"/>
                  </a:ext>
                </a:extLst>
              </a:tr>
              <a:tr h="617537">
                <a:tc>
                  <a:txBody>
                    <a:bodyPr/>
                    <a:lstStyle/>
                    <a:p>
                      <a:pPr lvl="0" algn="l">
                        <a:spcBef>
                          <a:spcPct val="20000"/>
                        </a:spcBef>
                      </a:pPr>
                      <a:r>
                        <a:rPr lang="zh-CN" altLang="en-US" sz="1800" b="1">
                          <a:solidFill>
                            <a:schemeClr val="dk1"/>
                          </a:solidFill>
                          <a:latin typeface="Arial" charset="0"/>
                        </a:rPr>
                        <a:t>分析对象</a:t>
                      </a:r>
                    </a:p>
                  </a:txBody>
                  <a:tcPr marT="34296" marB="34296">
                    <a:lnL w="28575"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28575"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无机化合物</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28575"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有机和无机样品</a:t>
                      </a:r>
                    </a:p>
                  </a:txBody>
                  <a:tcPr marT="34296" marB="34296">
                    <a:lnL w="12700" cap="flat" cmpd="sng">
                      <a:solidFill>
                        <a:schemeClr val="dk1">
                          <a:alpha val="100000"/>
                        </a:schemeClr>
                      </a:solidFill>
                      <a:prstDash val="solid"/>
                      <a:miter/>
                    </a:lnL>
                    <a:lnR w="12700" cap="flat" cmpd="sng">
                      <a:solidFill>
                        <a:schemeClr val="dk1">
                          <a:alpha val="100000"/>
                        </a:schemeClr>
                      </a:solidFill>
                      <a:prstDash val="solid"/>
                      <a:miter/>
                    </a:lnR>
                    <a:lnT w="12700" cap="flat" cmpd="sng">
                      <a:solidFill>
                        <a:schemeClr val="dk1">
                          <a:alpha val="100000"/>
                        </a:schemeClr>
                      </a:solidFill>
                      <a:prstDash val="solid"/>
                      <a:miter/>
                    </a:lnT>
                    <a:lnB w="28575" cap="flat" cmpd="sng">
                      <a:solidFill>
                        <a:schemeClr val="dk1">
                          <a:alpha val="100000"/>
                        </a:schemeClr>
                      </a:solidFill>
                      <a:prstDash val="solid"/>
                      <a:miter/>
                    </a:lnB>
                    <a:noFill/>
                  </a:tcPr>
                </a:tc>
                <a:tc>
                  <a:txBody>
                    <a:bodyPr/>
                    <a:lstStyle/>
                    <a:p>
                      <a:pPr lvl="0" algn="l">
                        <a:spcBef>
                          <a:spcPct val="20000"/>
                        </a:spcBef>
                      </a:pPr>
                      <a:r>
                        <a:rPr lang="zh-CN" altLang="en-US" sz="1800" b="1">
                          <a:solidFill>
                            <a:schemeClr val="dk1"/>
                          </a:solidFill>
                          <a:latin typeface="Arial" charset="0"/>
                        </a:rPr>
                        <a:t>有机、无机、生物及药物样品</a:t>
                      </a:r>
                    </a:p>
                  </a:txBody>
                  <a:tcPr marT="34296" marB="34296">
                    <a:lnL w="12700" cap="flat" cmpd="sng">
                      <a:solidFill>
                        <a:schemeClr val="dk1">
                          <a:alpha val="100000"/>
                        </a:schemeClr>
                      </a:solidFill>
                      <a:prstDash val="solid"/>
                      <a:miter/>
                    </a:lnL>
                    <a:lnR w="28575" cap="flat" cmpd="sng">
                      <a:solidFill>
                        <a:schemeClr val="dk1">
                          <a:alpha val="100000"/>
                        </a:schemeClr>
                      </a:solidFill>
                      <a:prstDash val="solid"/>
                      <a:miter/>
                    </a:lnR>
                    <a:lnT w="12700" cap="flat" cmpd="sng">
                      <a:solidFill>
                        <a:schemeClr val="dk1">
                          <a:alpha val="100000"/>
                        </a:schemeClr>
                      </a:solidFill>
                      <a:prstDash val="solid"/>
                      <a:miter/>
                    </a:lnT>
                    <a:lnB w="28575" cap="flat" cmpd="sng">
                      <a:solidFill>
                        <a:schemeClr val="dk1">
                          <a:alpha val="100000"/>
                        </a:schemeClr>
                      </a:solidFill>
                      <a:prstDash val="solid"/>
                      <a:miter/>
                    </a:lnB>
                    <a:noFill/>
                  </a:tcPr>
                </a:tc>
                <a:extLst>
                  <a:ext uri="{0D108BD9-81ED-4DB2-BD59-A6C34878D82A}">
                    <a16:rowId xmlns:a16="http://schemas.microsoft.com/office/drawing/2014/main" val="10004"/>
                  </a:ext>
                </a:extLst>
              </a:tr>
            </a:tbl>
          </a:graphicData>
        </a:graphic>
      </p:graphicFrame>
      <p:sp>
        <p:nvSpPr>
          <p:cNvPr id="1048693" name="文本框 1048692"/>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14</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CCFFFF"/>
        </a:solidFill>
        <a:effectLst/>
      </p:bgPr>
    </p:bg>
    <p:spTree>
      <p:nvGrpSpPr>
        <p:cNvPr id="1" name=""/>
        <p:cNvGrpSpPr/>
        <p:nvPr/>
      </p:nvGrpSpPr>
      <p:grpSpPr>
        <a:xfrm>
          <a:off x="0" y="0"/>
          <a:ext cx="0" cy="0"/>
          <a:chOff x="0" y="0"/>
          <a:chExt cx="0" cy="0"/>
        </a:xfrm>
      </p:grpSpPr>
      <p:sp>
        <p:nvSpPr>
          <p:cNvPr id="1048695" name="文本占位符 1048694"/>
          <p:cNvSpPr>
            <a:spLocks noGrp="1"/>
          </p:cNvSpPr>
          <p:nvPr>
            <p:ph type="body" idx="1"/>
          </p:nvPr>
        </p:nvSpPr>
        <p:spPr>
          <a:xfrm>
            <a:off x="800100" y="947737"/>
            <a:ext cx="7581900" cy="40005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609600" lvl="0" indent="-609600">
              <a:lnSpc>
                <a:spcPct val="95000"/>
              </a:lnSpc>
              <a:spcBef>
                <a:spcPts val="300"/>
              </a:spcBef>
              <a:buClr>
                <a:schemeClr val="dk1"/>
              </a:buClr>
              <a:buFont typeface="Wingdings" pitchFamily="2" charset="2"/>
              <a:buChar char="Ø"/>
            </a:pPr>
            <a:r>
              <a:rPr lang="zh-CN" altLang="en-US" sz="2400" b="1">
                <a:solidFill>
                  <a:srgbClr val="0000CC"/>
                </a:solidFill>
                <a:latin typeface="宋体" pitchFamily="2" charset="-122"/>
              </a:rPr>
              <a:t>提高</a:t>
            </a:r>
            <a:r>
              <a:rPr lang="zh-CN" altLang="en-US" sz="2400" b="1">
                <a:solidFill>
                  <a:srgbClr val="CC0000"/>
                </a:solidFill>
                <a:latin typeface="宋体" pitchFamily="2" charset="-122"/>
              </a:rPr>
              <a:t>灵敏度</a:t>
            </a:r>
            <a:r>
              <a:rPr lang="en-US" altLang="zh-CN" sz="2400" b="1">
                <a:solidFill>
                  <a:srgbClr val="0000CC"/>
                </a:solidFill>
                <a:latin typeface="宋体" pitchFamily="2" charset="-122"/>
              </a:rPr>
              <a:t>  sensitivity</a:t>
            </a:r>
          </a:p>
          <a:p>
            <a:pPr marL="609600" lvl="0" indent="-609600">
              <a:lnSpc>
                <a:spcPct val="90000"/>
              </a:lnSpc>
              <a:spcBef>
                <a:spcPts val="300"/>
              </a:spcBef>
              <a:buClr>
                <a:schemeClr val="dk1"/>
              </a:buClr>
              <a:buFont typeface="Wingdings" pitchFamily="2" charset="2"/>
              <a:buChar char="Ø"/>
            </a:pPr>
            <a:r>
              <a:rPr lang="zh-CN" altLang="en-US" sz="2400" b="1">
                <a:solidFill>
                  <a:srgbClr val="0000CC"/>
                </a:solidFill>
                <a:latin typeface="宋体" pitchFamily="2" charset="-122"/>
              </a:rPr>
              <a:t>解决复杂体系的</a:t>
            </a:r>
            <a:r>
              <a:rPr lang="zh-CN" altLang="en-US" sz="2400" b="1">
                <a:solidFill>
                  <a:srgbClr val="CC0000"/>
                </a:solidFill>
                <a:latin typeface="宋体" pitchFamily="2" charset="-122"/>
              </a:rPr>
              <a:t>分离问题</a:t>
            </a:r>
            <a:r>
              <a:rPr lang="zh-CN" altLang="en-US" sz="2400" b="1">
                <a:solidFill>
                  <a:srgbClr val="0000CC"/>
                </a:solidFill>
                <a:latin typeface="宋体" pitchFamily="2" charset="-122"/>
              </a:rPr>
              <a:t>以及提高分析方法的</a:t>
            </a:r>
            <a:r>
              <a:rPr lang="zh-CN" altLang="en-US" sz="2400" b="1">
                <a:solidFill>
                  <a:srgbClr val="CC0000"/>
                </a:solidFill>
                <a:latin typeface="宋体" pitchFamily="2" charset="-122"/>
              </a:rPr>
              <a:t>选择性</a:t>
            </a:r>
            <a:r>
              <a:rPr lang="en-US" altLang="zh-CN" sz="2400" b="1">
                <a:solidFill>
                  <a:srgbClr val="0000CC"/>
                </a:solidFill>
                <a:latin typeface="宋体" pitchFamily="2" charset="-122"/>
              </a:rPr>
              <a:t>  separation    selectivity</a:t>
            </a:r>
          </a:p>
          <a:p>
            <a:pPr marL="609600" lvl="0" indent="-609600">
              <a:lnSpc>
                <a:spcPct val="95000"/>
              </a:lnSpc>
              <a:spcBef>
                <a:spcPts val="300"/>
              </a:spcBef>
              <a:buClr>
                <a:schemeClr val="dk1"/>
              </a:buClr>
              <a:buFont typeface="Wingdings" pitchFamily="2" charset="2"/>
              <a:buChar char="Ø"/>
            </a:pPr>
            <a:r>
              <a:rPr lang="zh-CN" altLang="en-US" sz="2400" b="1">
                <a:solidFill>
                  <a:srgbClr val="0000CC"/>
                </a:solidFill>
                <a:latin typeface="宋体" pitchFamily="2" charset="-122"/>
              </a:rPr>
              <a:t>扩展时空</a:t>
            </a:r>
            <a:r>
              <a:rPr lang="zh-CN" altLang="en-US" sz="2400" b="1">
                <a:solidFill>
                  <a:srgbClr val="CC0000"/>
                </a:solidFill>
                <a:latin typeface="宋体" pitchFamily="2" charset="-122"/>
              </a:rPr>
              <a:t>多维</a:t>
            </a:r>
            <a:r>
              <a:rPr lang="en-US" altLang="zh-CN" sz="2400" b="1">
                <a:solidFill>
                  <a:srgbClr val="0000CC"/>
                </a:solidFill>
                <a:latin typeface="宋体" pitchFamily="2" charset="-122"/>
              </a:rPr>
              <a:t>信息  multidemensional</a:t>
            </a:r>
          </a:p>
          <a:p>
            <a:pPr marL="609600" lvl="0" indent="-609600">
              <a:lnSpc>
                <a:spcPct val="95000"/>
              </a:lnSpc>
              <a:spcBef>
                <a:spcPts val="300"/>
              </a:spcBef>
              <a:buClr>
                <a:schemeClr val="dk1"/>
              </a:buClr>
              <a:buFont typeface="Wingdings" pitchFamily="2" charset="2"/>
              <a:buChar char="Ø"/>
            </a:pPr>
            <a:r>
              <a:rPr lang="zh-CN" altLang="en-US" sz="2400" b="1">
                <a:solidFill>
                  <a:srgbClr val="CC0000"/>
                </a:solidFill>
                <a:latin typeface="宋体" pitchFamily="2" charset="-122"/>
              </a:rPr>
              <a:t>微型化</a:t>
            </a:r>
            <a:r>
              <a:rPr lang="zh-CN" altLang="en-US" sz="2400" b="1">
                <a:solidFill>
                  <a:srgbClr val="0000CC"/>
                </a:solidFill>
                <a:latin typeface="宋体" pitchFamily="2" charset="-122"/>
              </a:rPr>
              <a:t>及</a:t>
            </a:r>
            <a:r>
              <a:rPr lang="zh-CN" altLang="en-US" sz="2400" b="1">
                <a:solidFill>
                  <a:srgbClr val="CC0000"/>
                </a:solidFill>
                <a:latin typeface="宋体" pitchFamily="2" charset="-122"/>
              </a:rPr>
              <a:t>微环境</a:t>
            </a:r>
            <a:r>
              <a:rPr lang="en-US" altLang="zh-CN" sz="2400" b="1">
                <a:solidFill>
                  <a:srgbClr val="0000CC"/>
                </a:solidFill>
                <a:latin typeface="宋体" pitchFamily="2" charset="-122"/>
              </a:rPr>
              <a:t>的表征与测定 micromation</a:t>
            </a:r>
          </a:p>
          <a:p>
            <a:pPr marL="609600" lvl="0" indent="-609600">
              <a:lnSpc>
                <a:spcPct val="95000"/>
              </a:lnSpc>
              <a:spcBef>
                <a:spcPts val="300"/>
              </a:spcBef>
              <a:buClr>
                <a:schemeClr val="dk1"/>
              </a:buClr>
              <a:buFont typeface="Wingdings" pitchFamily="2" charset="2"/>
              <a:buNone/>
            </a:pPr>
            <a:r>
              <a:rPr lang="en-US" altLang="zh-CN" sz="2400" b="1">
                <a:solidFill>
                  <a:srgbClr val="0000CC"/>
                </a:solidFill>
                <a:latin typeface="宋体" pitchFamily="2" charset="-122"/>
              </a:rPr>
              <a:t>                              microenvironmental</a:t>
            </a:r>
          </a:p>
          <a:p>
            <a:pPr marL="609600" lvl="0" indent="-609600">
              <a:lnSpc>
                <a:spcPct val="95000"/>
              </a:lnSpc>
              <a:spcBef>
                <a:spcPts val="300"/>
              </a:spcBef>
              <a:buClr>
                <a:schemeClr val="dk1"/>
              </a:buClr>
              <a:buFont typeface="Wingdings" pitchFamily="2" charset="2"/>
              <a:buChar char="Ø"/>
            </a:pPr>
            <a:r>
              <a:rPr lang="zh-CN" altLang="en-US" sz="2400" b="1">
                <a:solidFill>
                  <a:srgbClr val="0000CC"/>
                </a:solidFill>
                <a:latin typeface="宋体" pitchFamily="2" charset="-122"/>
              </a:rPr>
              <a:t>形态、状态分析及表征</a:t>
            </a:r>
          </a:p>
          <a:p>
            <a:pPr marL="609600" lvl="0" indent="-609600">
              <a:lnSpc>
                <a:spcPct val="95000"/>
              </a:lnSpc>
              <a:spcBef>
                <a:spcPts val="300"/>
              </a:spcBef>
              <a:buClr>
                <a:schemeClr val="dk1"/>
              </a:buClr>
              <a:buFont typeface="Wingdings" pitchFamily="2" charset="2"/>
              <a:buChar char="Ø"/>
            </a:pPr>
            <a:r>
              <a:rPr lang="zh-CN" altLang="en-US" sz="2400" b="1">
                <a:solidFill>
                  <a:srgbClr val="CC0000"/>
                </a:solidFill>
                <a:latin typeface="宋体" pitchFamily="2" charset="-122"/>
              </a:rPr>
              <a:t>生物大分子及生物活性物质</a:t>
            </a:r>
            <a:r>
              <a:rPr lang="zh-CN" altLang="en-US" sz="2400" b="1">
                <a:solidFill>
                  <a:srgbClr val="0000CC"/>
                </a:solidFill>
                <a:latin typeface="宋体" pitchFamily="2" charset="-122"/>
              </a:rPr>
              <a:t>的表征与测定</a:t>
            </a:r>
          </a:p>
          <a:p>
            <a:pPr marL="609600" lvl="0" indent="-609600">
              <a:lnSpc>
                <a:spcPct val="95000"/>
              </a:lnSpc>
              <a:spcBef>
                <a:spcPts val="300"/>
              </a:spcBef>
              <a:buClr>
                <a:schemeClr val="dk1"/>
              </a:buClr>
              <a:buFont typeface="Wingdings" pitchFamily="2" charset="2"/>
              <a:buChar char="Ø"/>
            </a:pPr>
            <a:r>
              <a:rPr lang="zh-CN" altLang="en-US" sz="2400" b="1">
                <a:solidFill>
                  <a:srgbClr val="CC0000"/>
                </a:solidFill>
                <a:latin typeface="宋体" pitchFamily="2" charset="-122"/>
              </a:rPr>
              <a:t>非破坏性</a:t>
            </a:r>
            <a:r>
              <a:rPr lang="en-US" altLang="zh-CN" sz="2400" b="1">
                <a:solidFill>
                  <a:srgbClr val="0000CC"/>
                </a:solidFill>
                <a:latin typeface="宋体" pitchFamily="2" charset="-122"/>
              </a:rPr>
              <a:t>检测及遥控  noninvasion</a:t>
            </a:r>
          </a:p>
          <a:p>
            <a:pPr marL="609600" lvl="0" indent="-609600">
              <a:lnSpc>
                <a:spcPct val="95000"/>
              </a:lnSpc>
              <a:spcBef>
                <a:spcPts val="300"/>
              </a:spcBef>
              <a:buClr>
                <a:schemeClr val="dk1"/>
              </a:buClr>
              <a:buFont typeface="Wingdings" pitchFamily="2" charset="2"/>
              <a:buChar char="Ø"/>
            </a:pPr>
            <a:r>
              <a:rPr lang="zh-CN" altLang="en-US" sz="2400" b="1">
                <a:solidFill>
                  <a:srgbClr val="CC0000"/>
                </a:solidFill>
                <a:latin typeface="宋体" pitchFamily="2" charset="-122"/>
              </a:rPr>
              <a:t>自动化</a:t>
            </a:r>
            <a:r>
              <a:rPr lang="zh-CN" altLang="en-US" sz="2400" b="1">
                <a:solidFill>
                  <a:srgbClr val="0000CC"/>
                </a:solidFill>
                <a:latin typeface="宋体" pitchFamily="2" charset="-122"/>
              </a:rPr>
              <a:t>与</a:t>
            </a:r>
            <a:r>
              <a:rPr lang="zh-CN" altLang="en-US" sz="2400" b="1">
                <a:solidFill>
                  <a:srgbClr val="CC0000"/>
                </a:solidFill>
                <a:latin typeface="宋体" pitchFamily="2" charset="-122"/>
              </a:rPr>
              <a:t>智能化</a:t>
            </a:r>
            <a:r>
              <a:rPr lang="en-US" altLang="zh-CN" sz="2400" b="1">
                <a:solidFill>
                  <a:srgbClr val="0000CC"/>
                </a:solidFill>
                <a:latin typeface="宋体" pitchFamily="2" charset="-122"/>
              </a:rPr>
              <a:t>    automatic intelligent</a:t>
            </a:r>
          </a:p>
        </p:txBody>
      </p:sp>
      <p:sp>
        <p:nvSpPr>
          <p:cNvPr id="1048696" name="矩形 1048695"/>
          <p:cNvSpPr/>
          <p:nvPr/>
        </p:nvSpPr>
        <p:spPr>
          <a:xfrm>
            <a:off x="609600" y="171450"/>
            <a:ext cx="7902575" cy="70802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4000" b="1">
                <a:solidFill>
                  <a:schemeClr val="lt2"/>
                </a:solidFill>
                <a:latin typeface="Times New Roman" pitchFamily="18" charset="0"/>
                <a:ea typeface="隶书" pitchFamily="49" charset="-122"/>
              </a:rPr>
              <a:t>现代分析化学学科发展趋势及特点</a:t>
            </a:r>
          </a:p>
        </p:txBody>
      </p:sp>
      <p:sp>
        <p:nvSpPr>
          <p:cNvPr id="1048697" name="文本框 1048696"/>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15</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98" name="标题 1048697"/>
          <p:cNvSpPr>
            <a:spLocks noGrp="1"/>
          </p:cNvSpPr>
          <p:nvPr>
            <p:ph type="title"/>
          </p:nvPr>
        </p:nvSpPr>
        <p:spPr>
          <a:xfrm>
            <a:off x="685800" y="228600"/>
            <a:ext cx="7772400" cy="45720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zh-CN" altLang="en-US" sz="3600" b="1">
                <a:solidFill>
                  <a:srgbClr val="CC0000"/>
                </a:solidFill>
              </a:rPr>
              <a:t>环境保护与分析化学</a:t>
            </a:r>
          </a:p>
        </p:txBody>
      </p:sp>
      <p:sp>
        <p:nvSpPr>
          <p:cNvPr id="1048699" name="文本占位符 1048698"/>
          <p:cNvSpPr>
            <a:spLocks noGrp="1"/>
          </p:cNvSpPr>
          <p:nvPr>
            <p:ph type="body" idx="1"/>
          </p:nvPr>
        </p:nvSpPr>
        <p:spPr>
          <a:xfrm>
            <a:off x="468312" y="960437"/>
            <a:ext cx="8280400" cy="3771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lvl="0">
              <a:lnSpc>
                <a:spcPct val="110000"/>
              </a:lnSpc>
              <a:buFontTx/>
              <a:buNone/>
            </a:pPr>
            <a:r>
              <a:rPr lang="zh-CN" altLang="en-US" sz="2600" b="1">
                <a:solidFill>
                  <a:srgbClr val="000000"/>
                </a:solidFill>
              </a:rPr>
              <a:t>1.  </a:t>
            </a:r>
            <a:r>
              <a:rPr lang="zh-CN" altLang="en-US" sz="2600">
                <a:solidFill>
                  <a:srgbClr val="000000"/>
                </a:solidFill>
              </a:rPr>
              <a:t>碘盐：黑龙江省集贤村,1000多人.约200个傻子,引用水、土壤严重缺碘所致。</a:t>
            </a:r>
          </a:p>
          <a:p>
            <a:pPr lvl="0">
              <a:lnSpc>
                <a:spcPct val="110000"/>
              </a:lnSpc>
              <a:buFontTx/>
              <a:buNone/>
            </a:pPr>
            <a:r>
              <a:rPr lang="zh-CN" altLang="en-US" sz="2600">
                <a:solidFill>
                  <a:srgbClr val="000000"/>
                </a:solidFill>
              </a:rPr>
              <a:t>2. 置人于死地的骨骼痛</a:t>
            </a:r>
            <a:r>
              <a:rPr lang="zh-CN" altLang="en-US" sz="2600">
                <a:solidFill>
                  <a:srgbClr val="000000"/>
                </a:solidFill>
                <a:latin typeface="Times New Roman" pitchFamily="18" charset="0"/>
              </a:rPr>
              <a:t>—</a:t>
            </a:r>
            <a:r>
              <a:rPr lang="zh-CN" altLang="en-US" sz="2600">
                <a:solidFill>
                  <a:srgbClr val="000000"/>
                </a:solidFill>
              </a:rPr>
              <a:t>镉：1955年日本富山县，痛痛病，骨骼严重变形，发脆易折，镉中毒。村子上游是神岗铅锌矿区，废水中含镉，灌溉稻田，污染饮水。镉使骨骼脱钙，造成骨质疏松。痛苦终生。</a:t>
            </a:r>
          </a:p>
          <a:p>
            <a:pPr lvl="0">
              <a:lnSpc>
                <a:spcPct val="110000"/>
              </a:lnSpc>
              <a:buFontTx/>
              <a:buNone/>
            </a:pPr>
            <a:r>
              <a:rPr lang="zh-CN" altLang="en-US" sz="2600">
                <a:solidFill>
                  <a:srgbClr val="000000"/>
                </a:solidFill>
              </a:rPr>
              <a:t>3. 莫名其妙的自燃</a:t>
            </a:r>
            <a:r>
              <a:rPr lang="zh-CN" altLang="en-US" sz="2600">
                <a:solidFill>
                  <a:srgbClr val="000000"/>
                </a:solidFill>
                <a:latin typeface="Times New Roman" pitchFamily="18" charset="0"/>
              </a:rPr>
              <a:t>—</a:t>
            </a:r>
            <a:r>
              <a:rPr lang="zh-CN" altLang="en-US" sz="2600">
                <a:solidFill>
                  <a:srgbClr val="000000"/>
                </a:solidFill>
              </a:rPr>
              <a:t>硫： 经地质学家考察，开采硫磺矿，硫磺粉尘与空气接触极易燃烧，形成</a:t>
            </a:r>
            <a:r>
              <a:rPr lang="zh-CN" altLang="en-US" sz="2600">
                <a:solidFill>
                  <a:srgbClr val="000000"/>
                </a:solidFill>
                <a:latin typeface="Times New Roman" pitchFamily="18" charset="0"/>
              </a:rPr>
              <a:t>“</a:t>
            </a:r>
            <a:r>
              <a:rPr lang="zh-CN" altLang="en-US" sz="2600">
                <a:solidFill>
                  <a:srgbClr val="000000"/>
                </a:solidFill>
              </a:rPr>
              <a:t>鬼火</a:t>
            </a:r>
            <a:r>
              <a:rPr lang="zh-CN" altLang="en-US" sz="2600">
                <a:solidFill>
                  <a:srgbClr val="000000"/>
                </a:solidFill>
                <a:latin typeface="Times New Roman" pitchFamily="18" charset="0"/>
              </a:rPr>
              <a:t>”</a:t>
            </a:r>
            <a:r>
              <a:rPr lang="zh-CN" altLang="en-US" sz="2600">
                <a:solidFill>
                  <a:srgbClr val="000000"/>
                </a:solidFill>
              </a:rPr>
              <a:t>。</a:t>
            </a:r>
          </a:p>
        </p:txBody>
      </p:sp>
      <p:sp>
        <p:nvSpPr>
          <p:cNvPr id="1048700" name="文本框 104869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16</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01" name="标题 1048700"/>
          <p:cNvSpPr>
            <a:spLocks noGrp="1"/>
          </p:cNvSpPr>
          <p:nvPr>
            <p:ph type="title"/>
          </p:nvPr>
        </p:nvSpPr>
        <p:spPr>
          <a:xfrm>
            <a:off x="1295400" y="457200"/>
            <a:ext cx="7772400" cy="8572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r>
              <a:rPr lang="zh-CN" altLang="en-US"/>
              <a:t>食品安全</a:t>
            </a:r>
          </a:p>
        </p:txBody>
      </p:sp>
      <p:sp>
        <p:nvSpPr>
          <p:cNvPr id="1048702" name="文本占位符 1048701"/>
          <p:cNvSpPr>
            <a:spLocks noGrp="1"/>
          </p:cNvSpPr>
          <p:nvPr>
            <p:ph type="body" idx="1"/>
          </p:nvPr>
        </p:nvSpPr>
        <p:spPr>
          <a:xfrm>
            <a:off x="1295400" y="1485900"/>
            <a:ext cx="7772400" cy="30861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lvl="0"/>
            <a:r>
              <a:rPr lang="zh-CN" altLang="en-US">
                <a:solidFill>
                  <a:srgbClr val="0000CC"/>
                </a:solidFill>
              </a:rPr>
              <a:t>三聚氰胺事件</a:t>
            </a:r>
          </a:p>
          <a:p>
            <a:pPr lvl="0"/>
            <a:r>
              <a:rPr lang="zh-CN" altLang="en-US">
                <a:solidFill>
                  <a:srgbClr val="0000CC"/>
                </a:solidFill>
              </a:rPr>
              <a:t>农药残留</a:t>
            </a:r>
          </a:p>
          <a:p>
            <a:pPr lvl="0"/>
            <a:r>
              <a:rPr lang="zh-CN" altLang="en-US">
                <a:solidFill>
                  <a:srgbClr val="0000CC"/>
                </a:solidFill>
              </a:rPr>
              <a:t>转基因食品</a:t>
            </a:r>
          </a:p>
        </p:txBody>
      </p:sp>
      <p:sp>
        <p:nvSpPr>
          <p:cNvPr id="1048703" name="文本框 1048702"/>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17</a:t>
            </a:fld>
            <a:endParaRPr lang="zh-CN" altLang="en-US" sz="1400"/>
          </a:p>
        </p:txBody>
      </p:sp>
      <p:pic>
        <p:nvPicPr>
          <p:cNvPr id="2097154" name="图片 2097153"/>
          <p:cNvPicPr>
            <a:picLocks/>
          </p:cNvPicPr>
          <p:nvPr/>
        </p:nvPicPr>
        <p:blipFill>
          <a:blip r:embed="rId2">
            <a:clrChange>
              <a:clrFrom>
                <a:srgbClr val="FFFFFF"/>
              </a:clrFrom>
              <a:clrTo>
                <a:srgbClr val="FFFFFF">
                  <a:alpha val="0"/>
                </a:srgbClr>
              </a:clrTo>
            </a:clrChange>
          </a:blip>
          <a:srcRect/>
          <a:stretch>
            <a:fillRect/>
          </a:stretch>
        </p:blipFill>
        <p:spPr>
          <a:xfrm>
            <a:off x="1116012" y="3381375"/>
            <a:ext cx="1368425" cy="773112"/>
          </a:xfrm>
          <a:prstGeom prst="rect">
            <a:avLst/>
          </a:prstGeom>
          <a:noFill/>
          <a:ln>
            <a:noFill/>
          </a:ln>
        </p:spPr>
      </p:pic>
      <p:pic>
        <p:nvPicPr>
          <p:cNvPr id="2097155" name="图片 2097154"/>
          <p:cNvPicPr>
            <a:picLocks/>
          </p:cNvPicPr>
          <p:nvPr/>
        </p:nvPicPr>
        <p:blipFill>
          <a:blip r:embed="rId3">
            <a:clrChange>
              <a:clrFrom>
                <a:srgbClr val="FFFFFF"/>
              </a:clrFrom>
              <a:clrTo>
                <a:srgbClr val="FFFFFF">
                  <a:alpha val="0"/>
                </a:srgbClr>
              </a:clrTo>
            </a:clrChange>
          </a:blip>
          <a:srcRect/>
          <a:stretch>
            <a:fillRect/>
          </a:stretch>
        </p:blipFill>
        <p:spPr>
          <a:xfrm>
            <a:off x="3295650" y="3465512"/>
            <a:ext cx="1006475" cy="754062"/>
          </a:xfrm>
          <a:prstGeom prst="rect">
            <a:avLst/>
          </a:prstGeom>
          <a:noFill/>
          <a:ln>
            <a:noFill/>
          </a:ln>
        </p:spPr>
      </p:pic>
      <p:pic>
        <p:nvPicPr>
          <p:cNvPr id="2097156" name="图片 2097155"/>
          <p:cNvPicPr>
            <a:picLocks/>
          </p:cNvPicPr>
          <p:nvPr/>
        </p:nvPicPr>
        <p:blipFill>
          <a:blip r:embed="rId4">
            <a:clrChange>
              <a:clrFrom>
                <a:srgbClr val="FFFFFF"/>
              </a:clrFrom>
              <a:clrTo>
                <a:srgbClr val="FFFFFF">
                  <a:alpha val="0"/>
                </a:srgbClr>
              </a:clrTo>
            </a:clrChange>
          </a:blip>
          <a:srcRect/>
          <a:stretch>
            <a:fillRect/>
          </a:stretch>
        </p:blipFill>
        <p:spPr>
          <a:xfrm>
            <a:off x="4956175" y="3290887"/>
            <a:ext cx="1477962" cy="920750"/>
          </a:xfrm>
          <a:prstGeom prst="rect">
            <a:avLst/>
          </a:prstGeom>
          <a:noFill/>
          <a:ln>
            <a:noFill/>
          </a:ln>
        </p:spPr>
      </p:pic>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04" name="文本框 1048703"/>
          <p:cNvSpPr txBox="1"/>
          <p:nvPr/>
        </p:nvSpPr>
        <p:spPr>
          <a:xfrm>
            <a:off x="6629400" y="2800350"/>
            <a:ext cx="696912" cy="13239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8000">
                <a:solidFill>
                  <a:schemeClr val="lt1"/>
                </a:solidFill>
                <a:latin typeface="Times New Roman" pitchFamily="18" charset="0"/>
              </a:rPr>
              <a:t>5</a:t>
            </a:r>
          </a:p>
        </p:txBody>
      </p:sp>
      <p:sp>
        <p:nvSpPr>
          <p:cNvPr id="1048705" name="流程图: 接点 1048704"/>
          <p:cNvSpPr/>
          <p:nvPr/>
        </p:nvSpPr>
        <p:spPr>
          <a:xfrm>
            <a:off x="5715000" y="2514600"/>
            <a:ext cx="2590800" cy="1543050"/>
          </a:xfrm>
          <a:prstGeom prst="flowChartConnector">
            <a:avLst/>
          </a:prstGeom>
          <a:noFill/>
          <a:ln w="38100" cap="flat" cmpd="sng">
            <a:solidFill>
              <a:schemeClr val="accent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b="1">
                <a:solidFill>
                  <a:srgbClr val="0000CC"/>
                </a:solidFill>
                <a:latin typeface="Times New Roman" pitchFamily="18" charset="0"/>
              </a:rPr>
              <a:t>数据分析</a:t>
            </a:r>
          </a:p>
          <a:p>
            <a:pPr marL="0" lvl="0" indent="0" algn="ctr" eaLnBrk="1" latinLnBrk="1" hangingPunct="1">
              <a:spcBef>
                <a:spcPct val="0"/>
              </a:spcBef>
              <a:buFontTx/>
              <a:buNone/>
            </a:pPr>
            <a:r>
              <a:rPr lang="en-US" altLang="zh-CN" sz="2400" b="1">
                <a:solidFill>
                  <a:srgbClr val="0000CC"/>
                </a:solidFill>
                <a:latin typeface="Times New Roman" pitchFamily="18" charset="0"/>
              </a:rPr>
              <a:t>Data Analysis</a:t>
            </a:r>
          </a:p>
        </p:txBody>
      </p:sp>
      <p:sp>
        <p:nvSpPr>
          <p:cNvPr id="1048706" name="文本框 1048705"/>
          <p:cNvSpPr txBox="1"/>
          <p:nvPr/>
        </p:nvSpPr>
        <p:spPr>
          <a:xfrm>
            <a:off x="3505200" y="342900"/>
            <a:ext cx="696912" cy="13239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8000">
                <a:solidFill>
                  <a:schemeClr val="lt1"/>
                </a:solidFill>
                <a:latin typeface="Times New Roman" pitchFamily="18" charset="0"/>
              </a:rPr>
              <a:t>1</a:t>
            </a:r>
          </a:p>
        </p:txBody>
      </p:sp>
      <p:sp>
        <p:nvSpPr>
          <p:cNvPr id="1048707" name="文本框 1048706"/>
          <p:cNvSpPr txBox="1"/>
          <p:nvPr/>
        </p:nvSpPr>
        <p:spPr>
          <a:xfrm>
            <a:off x="1066800" y="1200150"/>
            <a:ext cx="696912" cy="13239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8000">
                <a:solidFill>
                  <a:schemeClr val="lt1"/>
                </a:solidFill>
                <a:latin typeface="Times New Roman" pitchFamily="18" charset="0"/>
              </a:rPr>
              <a:t>2</a:t>
            </a:r>
          </a:p>
        </p:txBody>
      </p:sp>
      <p:sp>
        <p:nvSpPr>
          <p:cNvPr id="1048708" name="文本框 1048707"/>
          <p:cNvSpPr txBox="1"/>
          <p:nvPr/>
        </p:nvSpPr>
        <p:spPr>
          <a:xfrm>
            <a:off x="3651250" y="3810000"/>
            <a:ext cx="696912" cy="13239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8000">
                <a:solidFill>
                  <a:schemeClr val="lt1"/>
                </a:solidFill>
                <a:latin typeface="Times New Roman" pitchFamily="18" charset="0"/>
              </a:rPr>
              <a:t>4</a:t>
            </a:r>
          </a:p>
        </p:txBody>
      </p:sp>
      <p:sp>
        <p:nvSpPr>
          <p:cNvPr id="1048709" name="文本框 1048708"/>
          <p:cNvSpPr txBox="1"/>
          <p:nvPr/>
        </p:nvSpPr>
        <p:spPr>
          <a:xfrm>
            <a:off x="990600" y="2857500"/>
            <a:ext cx="696912" cy="13239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8000">
                <a:solidFill>
                  <a:schemeClr val="lt1"/>
                </a:solidFill>
                <a:latin typeface="Times New Roman" pitchFamily="18" charset="0"/>
              </a:rPr>
              <a:t>3</a:t>
            </a:r>
          </a:p>
        </p:txBody>
      </p:sp>
      <p:sp>
        <p:nvSpPr>
          <p:cNvPr id="1048710" name="文本框 1048709"/>
          <p:cNvSpPr txBox="1"/>
          <p:nvPr/>
        </p:nvSpPr>
        <p:spPr>
          <a:xfrm>
            <a:off x="7162800" y="514350"/>
            <a:ext cx="696912" cy="13239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8000">
                <a:solidFill>
                  <a:schemeClr val="lt1"/>
                </a:solidFill>
                <a:latin typeface="Times New Roman" pitchFamily="18" charset="0"/>
              </a:rPr>
              <a:t>6</a:t>
            </a:r>
          </a:p>
        </p:txBody>
      </p:sp>
      <p:sp>
        <p:nvSpPr>
          <p:cNvPr id="1048711" name="流程图: 接点 1048710"/>
          <p:cNvSpPr/>
          <p:nvPr/>
        </p:nvSpPr>
        <p:spPr>
          <a:xfrm>
            <a:off x="381000" y="2686050"/>
            <a:ext cx="2133600" cy="1314450"/>
          </a:xfrm>
          <a:prstGeom prst="flowChartConnector">
            <a:avLst/>
          </a:prstGeom>
          <a:noFill/>
          <a:ln w="38100" cap="flat" cmpd="sng">
            <a:solidFill>
              <a:schemeClr val="accent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b="1">
                <a:solidFill>
                  <a:srgbClr val="0000CC"/>
                </a:solidFill>
                <a:latin typeface="Times New Roman" pitchFamily="18" charset="0"/>
              </a:rPr>
              <a:t>样品制备</a:t>
            </a:r>
          </a:p>
          <a:p>
            <a:pPr marL="0" lvl="0" indent="0" algn="ctr" eaLnBrk="1" latinLnBrk="1" hangingPunct="1">
              <a:spcBef>
                <a:spcPct val="0"/>
              </a:spcBef>
              <a:buFontTx/>
              <a:buNone/>
            </a:pPr>
            <a:r>
              <a:rPr lang="en-US" altLang="zh-CN" sz="2400" b="1">
                <a:solidFill>
                  <a:srgbClr val="0000CC"/>
                </a:solidFill>
                <a:latin typeface="Times New Roman" pitchFamily="18" charset="0"/>
              </a:rPr>
              <a:t>Sample </a:t>
            </a:r>
          </a:p>
          <a:p>
            <a:pPr marL="0" lvl="0" indent="0" algn="ctr" eaLnBrk="1" latinLnBrk="1" hangingPunct="1">
              <a:spcBef>
                <a:spcPct val="0"/>
              </a:spcBef>
              <a:buFontTx/>
              <a:buNone/>
            </a:pPr>
            <a:r>
              <a:rPr lang="en-US" altLang="zh-CN" sz="2400" b="1">
                <a:solidFill>
                  <a:srgbClr val="0000CC"/>
                </a:solidFill>
                <a:latin typeface="Times New Roman" pitchFamily="18" charset="0"/>
              </a:rPr>
              <a:t>Preparation</a:t>
            </a:r>
          </a:p>
        </p:txBody>
      </p:sp>
      <p:sp>
        <p:nvSpPr>
          <p:cNvPr id="1048712" name="流程图: 接点 1048711"/>
          <p:cNvSpPr/>
          <p:nvPr/>
        </p:nvSpPr>
        <p:spPr>
          <a:xfrm>
            <a:off x="457200" y="1143000"/>
            <a:ext cx="1905000" cy="1085850"/>
          </a:xfrm>
          <a:prstGeom prst="flowChartConnector">
            <a:avLst/>
          </a:prstGeom>
          <a:noFill/>
          <a:ln w="38100" cap="flat" cmpd="sng">
            <a:solidFill>
              <a:schemeClr val="accent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b="1">
                <a:solidFill>
                  <a:srgbClr val="0000CC"/>
                </a:solidFill>
                <a:latin typeface="Times New Roman" pitchFamily="18" charset="0"/>
              </a:rPr>
              <a:t>样品采集</a:t>
            </a:r>
          </a:p>
          <a:p>
            <a:pPr marL="0" lvl="0" indent="0" algn="ctr" eaLnBrk="1" latinLnBrk="1" hangingPunct="1">
              <a:spcBef>
                <a:spcPct val="0"/>
              </a:spcBef>
              <a:buFontTx/>
              <a:buNone/>
            </a:pPr>
            <a:r>
              <a:rPr lang="en-US" altLang="zh-CN" sz="2400" b="1">
                <a:solidFill>
                  <a:srgbClr val="0000CC"/>
                </a:solidFill>
                <a:latin typeface="Times New Roman" pitchFamily="18" charset="0"/>
              </a:rPr>
              <a:t>Sampling </a:t>
            </a:r>
          </a:p>
        </p:txBody>
      </p:sp>
      <p:sp>
        <p:nvSpPr>
          <p:cNvPr id="1048713" name="流程图: 接点 1048712"/>
          <p:cNvSpPr/>
          <p:nvPr/>
        </p:nvSpPr>
        <p:spPr>
          <a:xfrm>
            <a:off x="2916237" y="3598862"/>
            <a:ext cx="2286000" cy="1314450"/>
          </a:xfrm>
          <a:prstGeom prst="flowChartConnector">
            <a:avLst/>
          </a:prstGeom>
          <a:noFill/>
          <a:ln w="38100" cap="flat" cmpd="sng">
            <a:solidFill>
              <a:schemeClr val="accent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b="1">
                <a:solidFill>
                  <a:srgbClr val="0000CC"/>
                </a:solidFill>
                <a:latin typeface="Times New Roman" pitchFamily="18" charset="0"/>
              </a:rPr>
              <a:t>样品测定</a:t>
            </a:r>
          </a:p>
          <a:p>
            <a:pPr marL="0" lvl="0" indent="0" algn="ctr" eaLnBrk="1" latinLnBrk="1" hangingPunct="1">
              <a:spcBef>
                <a:spcPct val="0"/>
              </a:spcBef>
              <a:buFontTx/>
              <a:buNone/>
            </a:pPr>
            <a:r>
              <a:rPr lang="en-US" altLang="zh-CN" sz="2400" b="1">
                <a:solidFill>
                  <a:srgbClr val="0000CC"/>
                </a:solidFill>
                <a:latin typeface="Times New Roman" pitchFamily="18" charset="0"/>
              </a:rPr>
              <a:t>Sample </a:t>
            </a:r>
          </a:p>
          <a:p>
            <a:pPr marL="0" lvl="0" indent="0" algn="ctr" eaLnBrk="1" latinLnBrk="1" hangingPunct="1">
              <a:spcBef>
                <a:spcPct val="0"/>
              </a:spcBef>
              <a:buFontTx/>
              <a:buNone/>
            </a:pPr>
            <a:r>
              <a:rPr lang="en-US" altLang="zh-CN" sz="2400" b="1">
                <a:solidFill>
                  <a:srgbClr val="0000CC"/>
                </a:solidFill>
                <a:latin typeface="Times New Roman" pitchFamily="18" charset="0"/>
              </a:rPr>
              <a:t>Analysis</a:t>
            </a:r>
          </a:p>
        </p:txBody>
      </p:sp>
      <p:sp>
        <p:nvSpPr>
          <p:cNvPr id="1048714" name="流程图: 接点 1048713"/>
          <p:cNvSpPr/>
          <p:nvPr/>
        </p:nvSpPr>
        <p:spPr>
          <a:xfrm>
            <a:off x="2819400" y="285750"/>
            <a:ext cx="2133600" cy="1257300"/>
          </a:xfrm>
          <a:prstGeom prst="flowChartConnector">
            <a:avLst/>
          </a:prstGeom>
          <a:noFill/>
          <a:ln w="38100" cap="flat" cmpd="sng">
            <a:solidFill>
              <a:schemeClr val="accent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b="1">
                <a:solidFill>
                  <a:srgbClr val="0000CC"/>
                </a:solidFill>
                <a:latin typeface="Times New Roman" pitchFamily="18" charset="0"/>
              </a:rPr>
              <a:t>问题提出</a:t>
            </a:r>
          </a:p>
          <a:p>
            <a:pPr marL="0" lvl="0" indent="0" algn="ctr" eaLnBrk="1" latinLnBrk="1" hangingPunct="1">
              <a:spcBef>
                <a:spcPct val="0"/>
              </a:spcBef>
              <a:buFontTx/>
              <a:buNone/>
            </a:pPr>
            <a:r>
              <a:rPr lang="en-US" altLang="zh-CN" sz="2400" b="1">
                <a:solidFill>
                  <a:srgbClr val="0000CC"/>
                </a:solidFill>
                <a:latin typeface="Times New Roman" pitchFamily="18" charset="0"/>
              </a:rPr>
              <a:t>Formulation </a:t>
            </a:r>
          </a:p>
          <a:p>
            <a:pPr marL="0" lvl="0" indent="0" algn="ctr" eaLnBrk="1" latinLnBrk="1" hangingPunct="1">
              <a:spcBef>
                <a:spcPct val="0"/>
              </a:spcBef>
              <a:buFontTx/>
              <a:buNone/>
            </a:pPr>
            <a:r>
              <a:rPr lang="en-US" altLang="zh-CN" sz="2400" b="1">
                <a:solidFill>
                  <a:srgbClr val="0000CC"/>
                </a:solidFill>
                <a:latin typeface="Times New Roman" pitchFamily="18" charset="0"/>
              </a:rPr>
              <a:t>Question</a:t>
            </a:r>
          </a:p>
        </p:txBody>
      </p:sp>
      <p:sp>
        <p:nvSpPr>
          <p:cNvPr id="1048715" name="流程图: 接点 1048714"/>
          <p:cNvSpPr/>
          <p:nvPr/>
        </p:nvSpPr>
        <p:spPr>
          <a:xfrm>
            <a:off x="6096000" y="228600"/>
            <a:ext cx="2514600" cy="1428750"/>
          </a:xfrm>
          <a:prstGeom prst="flowChartConnector">
            <a:avLst/>
          </a:prstGeom>
          <a:noFill/>
          <a:ln w="38100" cap="flat" cmpd="sng">
            <a:solidFill>
              <a:schemeClr val="accent1">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b="1">
                <a:solidFill>
                  <a:srgbClr val="0000CC"/>
                </a:solidFill>
                <a:latin typeface="Times New Roman" pitchFamily="18" charset="0"/>
              </a:rPr>
              <a:t>结果报告</a:t>
            </a:r>
          </a:p>
          <a:p>
            <a:pPr marL="0" lvl="0" indent="0" algn="ctr" eaLnBrk="1" latinLnBrk="1" hangingPunct="1">
              <a:spcBef>
                <a:spcPct val="0"/>
              </a:spcBef>
              <a:buFontTx/>
              <a:buNone/>
            </a:pPr>
            <a:r>
              <a:rPr lang="en-US" altLang="zh-CN" sz="2400" b="1">
                <a:solidFill>
                  <a:srgbClr val="0000CC"/>
                </a:solidFill>
                <a:latin typeface="Times New Roman" pitchFamily="18" charset="0"/>
              </a:rPr>
              <a:t>Writing Reports</a:t>
            </a:r>
          </a:p>
        </p:txBody>
      </p:sp>
      <p:cxnSp>
        <p:nvCxnSpPr>
          <p:cNvPr id="3145738" name="曲线连接符 3145737"/>
          <p:cNvCxnSpPr>
            <a:cxnSpLocks/>
          </p:cNvCxnSpPr>
          <p:nvPr/>
        </p:nvCxnSpPr>
        <p:spPr>
          <a:xfrm rot="10800000" flipV="1">
            <a:off x="2082800" y="914400"/>
            <a:ext cx="717550" cy="374650"/>
          </a:xfrm>
          <a:prstGeom prst="curvedConnector2">
            <a:avLst/>
          </a:prstGeom>
          <a:noFill/>
          <a:ln w="38100" cap="flat" cmpd="sng">
            <a:solidFill>
              <a:schemeClr val="accent1">
                <a:alpha val="100000"/>
              </a:schemeClr>
            </a:solidFill>
            <a:prstDash val="solid"/>
            <a:miter/>
            <a:tailEnd type="triangle" w="med" len="med"/>
          </a:ln>
        </p:spPr>
      </p:cxnSp>
      <p:cxnSp>
        <p:nvCxnSpPr>
          <p:cNvPr id="3145739" name="曲线连接符 3145738"/>
          <p:cNvCxnSpPr>
            <a:cxnSpLocks/>
          </p:cNvCxnSpPr>
          <p:nvPr/>
        </p:nvCxnSpPr>
        <p:spPr>
          <a:xfrm rot="16200000" flipH="1">
            <a:off x="1214438" y="2438399"/>
            <a:ext cx="428625" cy="38100"/>
          </a:xfrm>
          <a:prstGeom prst="curvedConnector3">
            <a:avLst>
              <a:gd name="adj1" fmla="val 50000"/>
            </a:avLst>
          </a:prstGeom>
          <a:noFill/>
          <a:ln w="38100" cap="flat" cmpd="sng">
            <a:solidFill>
              <a:schemeClr val="accent1">
                <a:alpha val="100000"/>
              </a:schemeClr>
            </a:solidFill>
            <a:prstDash val="solid"/>
            <a:miter/>
            <a:tailEnd type="triangle" w="med" len="med"/>
          </a:ln>
        </p:spPr>
      </p:cxnSp>
      <p:cxnSp>
        <p:nvCxnSpPr>
          <p:cNvPr id="3145740" name="曲线连接符 3145739"/>
          <p:cNvCxnSpPr>
            <a:cxnSpLocks/>
          </p:cNvCxnSpPr>
          <p:nvPr/>
        </p:nvCxnSpPr>
        <p:spPr>
          <a:xfrm flipV="1">
            <a:off x="5221287" y="4071937"/>
            <a:ext cx="1789112" cy="184150"/>
          </a:xfrm>
          <a:prstGeom prst="curvedConnector2">
            <a:avLst/>
          </a:prstGeom>
          <a:noFill/>
          <a:ln w="38100" cap="flat" cmpd="sng">
            <a:solidFill>
              <a:schemeClr val="accent1">
                <a:alpha val="100000"/>
              </a:schemeClr>
            </a:solidFill>
            <a:prstDash val="solid"/>
            <a:miter/>
            <a:tailEnd type="triangle" w="med" len="med"/>
          </a:ln>
        </p:spPr>
      </p:cxnSp>
      <p:cxnSp>
        <p:nvCxnSpPr>
          <p:cNvPr id="3145741" name="曲线连接符 3145740"/>
          <p:cNvCxnSpPr>
            <a:cxnSpLocks/>
          </p:cNvCxnSpPr>
          <p:nvPr/>
        </p:nvCxnSpPr>
        <p:spPr>
          <a:xfrm rot="16200000" flipH="1">
            <a:off x="2051843" y="3410744"/>
            <a:ext cx="241300" cy="1449387"/>
          </a:xfrm>
          <a:prstGeom prst="curvedConnector2">
            <a:avLst/>
          </a:prstGeom>
          <a:noFill/>
          <a:ln w="38100" cap="flat" cmpd="sng">
            <a:solidFill>
              <a:schemeClr val="accent1">
                <a:alpha val="100000"/>
              </a:schemeClr>
            </a:solidFill>
            <a:prstDash val="solid"/>
            <a:miter/>
            <a:tailEnd type="triangle" w="med" len="med"/>
          </a:ln>
        </p:spPr>
      </p:cxnSp>
      <p:cxnSp>
        <p:nvCxnSpPr>
          <p:cNvPr id="3145742" name="曲线连接符 3145741"/>
          <p:cNvCxnSpPr>
            <a:cxnSpLocks/>
          </p:cNvCxnSpPr>
          <p:nvPr/>
        </p:nvCxnSpPr>
        <p:spPr>
          <a:xfrm rot="16200000">
            <a:off x="6767513" y="1914524"/>
            <a:ext cx="828675" cy="342900"/>
          </a:xfrm>
          <a:prstGeom prst="curvedConnector3">
            <a:avLst>
              <a:gd name="adj1" fmla="val 50000"/>
            </a:avLst>
          </a:prstGeom>
          <a:noFill/>
          <a:ln w="38100" cap="flat" cmpd="sng">
            <a:solidFill>
              <a:schemeClr val="accent1">
                <a:alpha val="100000"/>
              </a:schemeClr>
            </a:solidFill>
            <a:prstDash val="solid"/>
            <a:miter/>
            <a:tailEnd type="triangle" w="med" len="med"/>
          </a:ln>
        </p:spPr>
      </p:cxnSp>
      <p:cxnSp>
        <p:nvCxnSpPr>
          <p:cNvPr id="3145743" name="曲线连接符 3145742"/>
          <p:cNvCxnSpPr>
            <a:cxnSpLocks/>
          </p:cNvCxnSpPr>
          <p:nvPr/>
        </p:nvCxnSpPr>
        <p:spPr>
          <a:xfrm>
            <a:off x="4972050" y="914400"/>
            <a:ext cx="1104900" cy="28575"/>
          </a:xfrm>
          <a:prstGeom prst="curvedConnector3">
            <a:avLst>
              <a:gd name="adj1" fmla="val 50000"/>
            </a:avLst>
          </a:prstGeom>
          <a:noFill/>
          <a:ln w="38100" cap="flat" cmpd="sng">
            <a:solidFill>
              <a:schemeClr val="accent1">
                <a:alpha val="100000"/>
              </a:schemeClr>
            </a:solidFill>
            <a:prstDash val="solid"/>
            <a:miter/>
            <a:headEnd type="triangle" w="med" len="med"/>
            <a:tailEnd type="triangle" w="med" len="med"/>
          </a:ln>
        </p:spPr>
      </p:cxnSp>
      <p:cxnSp>
        <p:nvCxnSpPr>
          <p:cNvPr id="3145744" name="曲线连接符 3145743"/>
          <p:cNvCxnSpPr>
            <a:cxnSpLocks/>
          </p:cNvCxnSpPr>
          <p:nvPr/>
        </p:nvCxnSpPr>
        <p:spPr>
          <a:xfrm rot="5400000" flipH="1">
            <a:off x="5198269" y="688181"/>
            <a:ext cx="1585912" cy="2038350"/>
          </a:xfrm>
          <a:prstGeom prst="curvedConnector2">
            <a:avLst/>
          </a:prstGeom>
          <a:noFill/>
          <a:ln w="38100" cap="flat" cmpd="sng">
            <a:solidFill>
              <a:schemeClr val="accent1">
                <a:alpha val="100000"/>
              </a:schemeClr>
            </a:solidFill>
            <a:prstDash val="solid"/>
            <a:miter/>
            <a:tailEnd type="triangle" w="med" len="med"/>
          </a:ln>
        </p:spPr>
      </p:cxnSp>
      <p:sp>
        <p:nvSpPr>
          <p:cNvPr id="1048716" name="矩形 1048715"/>
          <p:cNvSpPr/>
          <p:nvPr/>
        </p:nvSpPr>
        <p:spPr>
          <a:xfrm>
            <a:off x="2133600" y="2114550"/>
            <a:ext cx="4419600" cy="7080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4000" b="1">
                <a:solidFill>
                  <a:schemeClr val="lt2"/>
                </a:solidFill>
                <a:latin typeface="Times New Roman" pitchFamily="18" charset="0"/>
                <a:ea typeface="黑体" pitchFamily="2" charset="-122"/>
              </a:rPr>
              <a:t>三、定量分析过程</a:t>
            </a:r>
          </a:p>
        </p:txBody>
      </p:sp>
      <p:sp>
        <p:nvSpPr>
          <p:cNvPr id="1048717" name="文本框 1048716"/>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18</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18" name="矩形 1048717"/>
          <p:cNvSpPr/>
          <p:nvPr/>
        </p:nvSpPr>
        <p:spPr>
          <a:xfrm>
            <a:off x="381000" y="411162"/>
            <a:ext cx="7686675" cy="1092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600">
                <a:solidFill>
                  <a:srgbClr val="000000"/>
                </a:solidFill>
                <a:latin typeface="Times New Roman" pitchFamily="18" charset="0"/>
              </a:rPr>
              <a:t>1、</a:t>
            </a:r>
            <a:r>
              <a:rPr lang="zh-CN" altLang="en-US" sz="2600">
                <a:solidFill>
                  <a:srgbClr val="000000"/>
                </a:solidFill>
                <a:latin typeface="Times New Roman" pitchFamily="18" charset="0"/>
                <a:ea typeface="黑体" pitchFamily="2" charset="-122"/>
              </a:rPr>
              <a:t>取样</a:t>
            </a:r>
            <a:r>
              <a:rPr lang="zh-CN" altLang="en-US" sz="2600">
                <a:solidFill>
                  <a:srgbClr val="000000"/>
                </a:solidFill>
                <a:latin typeface="Times New Roman" pitchFamily="18" charset="0"/>
              </a:rPr>
              <a:t>：不同部位、不同深度。</a:t>
            </a:r>
          </a:p>
          <a:p>
            <a:pPr marL="0" lvl="0" indent="0" eaLnBrk="1" latinLnBrk="1" hangingPunct="1">
              <a:spcBef>
                <a:spcPct val="50000"/>
              </a:spcBef>
              <a:buFontTx/>
              <a:buNone/>
            </a:pPr>
            <a:r>
              <a:rPr lang="zh-CN" altLang="en-US" sz="2600">
                <a:solidFill>
                  <a:srgbClr val="000000"/>
                </a:solidFill>
                <a:latin typeface="Times New Roman" pitchFamily="18" charset="0"/>
              </a:rPr>
              <a:t>                  大量的样品：粉碎、过筛、混匀、缩分。</a:t>
            </a:r>
          </a:p>
        </p:txBody>
      </p:sp>
      <p:sp>
        <p:nvSpPr>
          <p:cNvPr id="1048719" name="矩形 1048718"/>
          <p:cNvSpPr/>
          <p:nvPr/>
        </p:nvSpPr>
        <p:spPr>
          <a:xfrm>
            <a:off x="381000" y="1497012"/>
            <a:ext cx="3686175" cy="49212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600">
                <a:solidFill>
                  <a:srgbClr val="000000"/>
                </a:solidFill>
                <a:latin typeface="Times New Roman" pitchFamily="18" charset="0"/>
              </a:rPr>
              <a:t>2、</a:t>
            </a:r>
            <a:r>
              <a:rPr lang="zh-CN" altLang="en-US" sz="2600">
                <a:solidFill>
                  <a:srgbClr val="000000"/>
                </a:solidFill>
                <a:latin typeface="Times New Roman" pitchFamily="18" charset="0"/>
                <a:ea typeface="黑体" pitchFamily="2" charset="-122"/>
              </a:rPr>
              <a:t>干燥</a:t>
            </a:r>
            <a:r>
              <a:rPr lang="zh-CN" altLang="en-US" sz="2600">
                <a:solidFill>
                  <a:srgbClr val="000000"/>
                </a:solidFill>
                <a:latin typeface="Times New Roman" pitchFamily="18" charset="0"/>
              </a:rPr>
              <a:t>：烘干、风干。</a:t>
            </a:r>
          </a:p>
        </p:txBody>
      </p:sp>
      <p:sp>
        <p:nvSpPr>
          <p:cNvPr id="1048720" name="矩形 1048719"/>
          <p:cNvSpPr/>
          <p:nvPr/>
        </p:nvSpPr>
        <p:spPr>
          <a:xfrm>
            <a:off x="381000" y="2051050"/>
            <a:ext cx="7851775" cy="28940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600">
                <a:solidFill>
                  <a:srgbClr val="000000"/>
                </a:solidFill>
                <a:latin typeface="Times New Roman" pitchFamily="18" charset="0"/>
              </a:rPr>
              <a:t>3、</a:t>
            </a:r>
            <a:r>
              <a:rPr lang="zh-CN" altLang="en-US" sz="2600">
                <a:solidFill>
                  <a:srgbClr val="000000"/>
                </a:solidFill>
                <a:latin typeface="Times New Roman" pitchFamily="18" charset="0"/>
                <a:ea typeface="黑体" pitchFamily="2" charset="-122"/>
              </a:rPr>
              <a:t>分解</a:t>
            </a:r>
            <a:r>
              <a:rPr lang="en-US" altLang="zh-CN" sz="2600">
                <a:solidFill>
                  <a:srgbClr val="000000"/>
                </a:solidFill>
                <a:latin typeface="Times New Roman" pitchFamily="18" charset="0"/>
              </a:rPr>
              <a:t>：定量分析一般采用湿法分析。</a:t>
            </a:r>
          </a:p>
          <a:p>
            <a:pPr marL="0" lvl="0" indent="0" eaLnBrk="1" latinLnBrk="1" hangingPunct="1">
              <a:spcBef>
                <a:spcPct val="50000"/>
              </a:spcBef>
              <a:buFontTx/>
              <a:buNone/>
            </a:pPr>
            <a:r>
              <a:rPr lang="en-US" altLang="zh-CN" sz="2600">
                <a:solidFill>
                  <a:srgbClr val="000000"/>
                </a:solidFill>
                <a:latin typeface="Times New Roman" pitchFamily="18" charset="0"/>
              </a:rPr>
              <a:t>    酸溶法：HCl、H</a:t>
            </a:r>
            <a:r>
              <a:rPr lang="en-US" altLang="zh-CN" sz="2600" baseline="-25000">
                <a:solidFill>
                  <a:srgbClr val="000000"/>
                </a:solidFill>
                <a:latin typeface="Times New Roman" pitchFamily="18" charset="0"/>
              </a:rPr>
              <a:t>2</a:t>
            </a:r>
            <a:r>
              <a:rPr lang="en-US" altLang="zh-CN" sz="2600">
                <a:solidFill>
                  <a:srgbClr val="000000"/>
                </a:solidFill>
                <a:latin typeface="Times New Roman" pitchFamily="18" charset="0"/>
              </a:rPr>
              <a:t>SO</a:t>
            </a:r>
            <a:r>
              <a:rPr lang="en-US" altLang="zh-CN" sz="2600" baseline="-25000">
                <a:solidFill>
                  <a:srgbClr val="000000"/>
                </a:solidFill>
                <a:latin typeface="Times New Roman" pitchFamily="18" charset="0"/>
              </a:rPr>
              <a:t>4</a:t>
            </a:r>
            <a:r>
              <a:rPr lang="en-US" altLang="zh-CN" sz="2600">
                <a:solidFill>
                  <a:srgbClr val="000000"/>
                </a:solidFill>
                <a:latin typeface="Times New Roman" pitchFamily="18" charset="0"/>
              </a:rPr>
              <a:t>、HClO</a:t>
            </a:r>
            <a:r>
              <a:rPr lang="en-US" altLang="zh-CN" sz="2600" baseline="-25000">
                <a:solidFill>
                  <a:srgbClr val="000000"/>
                </a:solidFill>
                <a:latin typeface="Times New Roman" pitchFamily="18" charset="0"/>
              </a:rPr>
              <a:t>4</a:t>
            </a:r>
            <a:r>
              <a:rPr lang="en-US" altLang="zh-CN" sz="2600">
                <a:solidFill>
                  <a:srgbClr val="000000"/>
                </a:solidFill>
                <a:latin typeface="Times New Roman" pitchFamily="18" charset="0"/>
              </a:rPr>
              <a:t>、H</a:t>
            </a:r>
            <a:r>
              <a:rPr lang="en-US" altLang="zh-CN" sz="2600" baseline="-25000">
                <a:solidFill>
                  <a:srgbClr val="000000"/>
                </a:solidFill>
                <a:latin typeface="Times New Roman" pitchFamily="18" charset="0"/>
              </a:rPr>
              <a:t>3</a:t>
            </a:r>
            <a:r>
              <a:rPr lang="en-US" altLang="zh-CN" sz="2600">
                <a:solidFill>
                  <a:srgbClr val="000000"/>
                </a:solidFill>
                <a:latin typeface="Times New Roman" pitchFamily="18" charset="0"/>
              </a:rPr>
              <a:t>PO</a:t>
            </a:r>
            <a:r>
              <a:rPr lang="en-US" altLang="zh-CN" sz="2600" baseline="-25000">
                <a:solidFill>
                  <a:srgbClr val="000000"/>
                </a:solidFill>
                <a:latin typeface="Times New Roman" pitchFamily="18" charset="0"/>
              </a:rPr>
              <a:t>4</a:t>
            </a:r>
            <a:r>
              <a:rPr lang="zh-CN" altLang="en-US" sz="2600">
                <a:solidFill>
                  <a:srgbClr val="000000"/>
                </a:solidFill>
                <a:latin typeface="Times New Roman" pitchFamily="18" charset="0"/>
              </a:rPr>
              <a:t>、HF、混酸</a:t>
            </a:r>
          </a:p>
          <a:p>
            <a:pPr marL="0" lvl="0" indent="0" eaLnBrk="1" latinLnBrk="1" hangingPunct="1">
              <a:spcBef>
                <a:spcPct val="50000"/>
              </a:spcBef>
              <a:buFontTx/>
              <a:buNone/>
            </a:pPr>
            <a:r>
              <a:rPr lang="zh-CN" altLang="en-US" sz="2600">
                <a:solidFill>
                  <a:srgbClr val="000000"/>
                </a:solidFill>
                <a:latin typeface="Times New Roman" pitchFamily="18" charset="0"/>
              </a:rPr>
              <a:t>    碱溶法：</a:t>
            </a:r>
            <a:r>
              <a:rPr lang="en-US" altLang="zh-CN" sz="2600">
                <a:solidFill>
                  <a:srgbClr val="000000"/>
                </a:solidFill>
                <a:latin typeface="Times New Roman" pitchFamily="18" charset="0"/>
              </a:rPr>
              <a:t>NaOH、KOH</a:t>
            </a:r>
          </a:p>
          <a:p>
            <a:pPr marL="0" lvl="0" indent="0" eaLnBrk="1" latinLnBrk="1" hangingPunct="1">
              <a:spcBef>
                <a:spcPct val="50000"/>
              </a:spcBef>
              <a:buFontTx/>
              <a:buNone/>
            </a:pPr>
            <a:r>
              <a:rPr lang="en-US" altLang="zh-CN" sz="2600">
                <a:solidFill>
                  <a:srgbClr val="000000"/>
                </a:solidFill>
                <a:latin typeface="Times New Roman" pitchFamily="18" charset="0"/>
              </a:rPr>
              <a:t>    </a:t>
            </a:r>
            <a:r>
              <a:rPr lang="zh-CN" altLang="en-US" sz="2600">
                <a:solidFill>
                  <a:srgbClr val="000000"/>
                </a:solidFill>
                <a:latin typeface="Times New Roman" pitchFamily="18" charset="0"/>
              </a:rPr>
              <a:t>熔融法：</a:t>
            </a:r>
            <a:r>
              <a:rPr lang="en-US" altLang="zh-CN" sz="2600">
                <a:solidFill>
                  <a:srgbClr val="000000"/>
                </a:solidFill>
                <a:latin typeface="Times New Roman" pitchFamily="18" charset="0"/>
              </a:rPr>
              <a:t>K</a:t>
            </a:r>
            <a:r>
              <a:rPr lang="en-US" altLang="zh-CN" sz="2600" baseline="-25000">
                <a:solidFill>
                  <a:srgbClr val="000000"/>
                </a:solidFill>
                <a:latin typeface="Times New Roman" pitchFamily="18" charset="0"/>
              </a:rPr>
              <a:t>2</a:t>
            </a:r>
            <a:r>
              <a:rPr lang="en-US" altLang="zh-CN" sz="2600">
                <a:solidFill>
                  <a:srgbClr val="000000"/>
                </a:solidFill>
                <a:latin typeface="Times New Roman" pitchFamily="18" charset="0"/>
              </a:rPr>
              <a:t>S</a:t>
            </a:r>
            <a:r>
              <a:rPr lang="en-US" altLang="zh-CN" sz="2600" baseline="-25000">
                <a:solidFill>
                  <a:srgbClr val="000000"/>
                </a:solidFill>
                <a:latin typeface="Times New Roman" pitchFamily="18" charset="0"/>
              </a:rPr>
              <a:t>2</a:t>
            </a:r>
            <a:r>
              <a:rPr lang="en-US" altLang="zh-CN" sz="2600">
                <a:solidFill>
                  <a:srgbClr val="000000"/>
                </a:solidFill>
                <a:latin typeface="Times New Roman" pitchFamily="18" charset="0"/>
              </a:rPr>
              <a:t>O</a:t>
            </a:r>
            <a:r>
              <a:rPr lang="en-US" altLang="zh-CN" sz="2600" baseline="-25000">
                <a:solidFill>
                  <a:srgbClr val="000000"/>
                </a:solidFill>
                <a:latin typeface="Times New Roman" pitchFamily="18" charset="0"/>
              </a:rPr>
              <a:t>7</a:t>
            </a:r>
            <a:r>
              <a:rPr lang="en-US" altLang="zh-CN" sz="2600">
                <a:solidFill>
                  <a:srgbClr val="000000"/>
                </a:solidFill>
                <a:latin typeface="Times New Roman" pitchFamily="18" charset="0"/>
              </a:rPr>
              <a:t>、KHSO</a:t>
            </a:r>
            <a:r>
              <a:rPr lang="en-US" altLang="zh-CN" sz="2600" baseline="-25000">
                <a:solidFill>
                  <a:srgbClr val="000000"/>
                </a:solidFill>
                <a:latin typeface="Times New Roman" pitchFamily="18" charset="0"/>
              </a:rPr>
              <a:t>4</a:t>
            </a:r>
            <a:r>
              <a:rPr lang="zh-CN" altLang="en-US" sz="2600">
                <a:solidFill>
                  <a:srgbClr val="000000"/>
                </a:solidFill>
                <a:latin typeface="Times New Roman" pitchFamily="18" charset="0"/>
              </a:rPr>
              <a:t>等酸性熔剂；</a:t>
            </a:r>
          </a:p>
          <a:p>
            <a:pPr marL="0" lvl="0" indent="0" eaLnBrk="1" latinLnBrk="1" hangingPunct="1">
              <a:spcBef>
                <a:spcPct val="50000"/>
              </a:spcBef>
              <a:buFontTx/>
              <a:buNone/>
            </a:pPr>
            <a:r>
              <a:rPr lang="zh-CN" altLang="zh-CN" sz="2600">
                <a:solidFill>
                  <a:srgbClr val="000000"/>
                </a:solidFill>
                <a:latin typeface="Times New Roman" pitchFamily="18" charset="0"/>
              </a:rPr>
              <a:t>                   </a:t>
            </a:r>
            <a:r>
              <a:rPr lang="en-US" altLang="zh-CN" sz="2600">
                <a:solidFill>
                  <a:srgbClr val="000000"/>
                </a:solidFill>
                <a:latin typeface="Times New Roman" pitchFamily="18" charset="0"/>
              </a:rPr>
              <a:t>Na</a:t>
            </a:r>
            <a:r>
              <a:rPr lang="en-US" altLang="zh-CN" sz="2600" baseline="-25000">
                <a:solidFill>
                  <a:srgbClr val="000000"/>
                </a:solidFill>
                <a:latin typeface="Times New Roman" pitchFamily="18" charset="0"/>
              </a:rPr>
              <a:t>2</a:t>
            </a:r>
            <a:r>
              <a:rPr lang="en-US" altLang="zh-CN" sz="2600">
                <a:solidFill>
                  <a:srgbClr val="000000"/>
                </a:solidFill>
                <a:latin typeface="Times New Roman" pitchFamily="18" charset="0"/>
              </a:rPr>
              <a:t>CO</a:t>
            </a:r>
            <a:r>
              <a:rPr lang="en-US" altLang="zh-CN" sz="2600" baseline="-25000">
                <a:solidFill>
                  <a:srgbClr val="000000"/>
                </a:solidFill>
                <a:latin typeface="Times New Roman" pitchFamily="18" charset="0"/>
              </a:rPr>
              <a:t>3</a:t>
            </a:r>
            <a:r>
              <a:rPr lang="en-US" altLang="zh-CN" sz="2600">
                <a:solidFill>
                  <a:srgbClr val="000000"/>
                </a:solidFill>
                <a:latin typeface="Times New Roman" pitchFamily="18" charset="0"/>
              </a:rPr>
              <a:t>、NaOH、Na</a:t>
            </a:r>
            <a:r>
              <a:rPr lang="en-US" altLang="zh-CN" sz="2600" baseline="-25000">
                <a:solidFill>
                  <a:srgbClr val="000000"/>
                </a:solidFill>
                <a:latin typeface="Times New Roman" pitchFamily="18" charset="0"/>
              </a:rPr>
              <a:t>2</a:t>
            </a:r>
            <a:r>
              <a:rPr lang="en-US" altLang="zh-CN" sz="2600">
                <a:solidFill>
                  <a:srgbClr val="000000"/>
                </a:solidFill>
                <a:latin typeface="Times New Roman" pitchFamily="18" charset="0"/>
              </a:rPr>
              <a:t>O</a:t>
            </a:r>
            <a:r>
              <a:rPr lang="en-US" altLang="zh-CN" sz="2600" baseline="-25000">
                <a:solidFill>
                  <a:srgbClr val="000000"/>
                </a:solidFill>
                <a:latin typeface="Times New Roman" pitchFamily="18" charset="0"/>
              </a:rPr>
              <a:t>2</a:t>
            </a:r>
            <a:r>
              <a:rPr lang="zh-CN" altLang="en-US" sz="2600">
                <a:solidFill>
                  <a:srgbClr val="000000"/>
                </a:solidFill>
                <a:latin typeface="Times New Roman" pitchFamily="18" charset="0"/>
              </a:rPr>
              <a:t>等碱性熔剂。</a:t>
            </a:r>
          </a:p>
        </p:txBody>
      </p:sp>
      <p:sp>
        <p:nvSpPr>
          <p:cNvPr id="1048721" name="文本框 1048720"/>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19</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2" name="文本框 1048601"/>
          <p:cNvSpPr txBox="1"/>
          <p:nvPr/>
        </p:nvSpPr>
        <p:spPr>
          <a:xfrm>
            <a:off x="539750" y="465137"/>
            <a:ext cx="6151880" cy="247904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nSpc>
                <a:spcPct val="140000"/>
              </a:lnSpc>
              <a:spcBef>
                <a:spcPct val="0"/>
              </a:spcBef>
              <a:buFontTx/>
              <a:buNone/>
            </a:pPr>
            <a:r>
              <a:rPr lang="zh-CN" altLang="en-US" sz="4000" b="1">
                <a:solidFill>
                  <a:srgbClr val="000000"/>
                </a:solidFill>
                <a:latin typeface="Times New Roman" pitchFamily="18" charset="0"/>
              </a:rPr>
              <a:t>教师联系方式</a:t>
            </a:r>
          </a:p>
          <a:p>
            <a:pPr marL="0" lvl="0" indent="0">
              <a:lnSpc>
                <a:spcPct val="140000"/>
              </a:lnSpc>
              <a:spcBef>
                <a:spcPct val="0"/>
              </a:spcBef>
              <a:buFontTx/>
              <a:buNone/>
            </a:pPr>
            <a:r>
              <a:rPr lang="en-US" altLang="zh-CN" sz="4000" b="1">
                <a:solidFill>
                  <a:srgbClr val="000000"/>
                </a:solidFill>
                <a:latin typeface="Times New Roman" pitchFamily="18" charset="0"/>
                <a:hlinkClick r:id="rId2"/>
              </a:rPr>
              <a:t>yuanzq@mail.buct.edu.cn</a:t>
            </a:r>
          </a:p>
          <a:p>
            <a:pPr marL="0" lvl="0" indent="0">
              <a:lnSpc>
                <a:spcPct val="140000"/>
              </a:lnSpc>
              <a:spcBef>
                <a:spcPct val="0"/>
              </a:spcBef>
              <a:buFontTx/>
              <a:buNone/>
            </a:pPr>
            <a:r>
              <a:rPr lang="zh-CN" altLang="en-US" sz="4000" b="1">
                <a:solidFill>
                  <a:srgbClr val="000000"/>
                </a:solidFill>
                <a:latin typeface="Times New Roman" pitchFamily="18" charset="0"/>
              </a:rPr>
              <a:t>综合楼</a:t>
            </a:r>
            <a:r>
              <a:rPr lang="en-US" altLang="zh-CN" sz="4000" b="1">
                <a:solidFill>
                  <a:srgbClr val="000000"/>
                </a:solidFill>
                <a:latin typeface="Times New Roman" pitchFamily="18" charset="0"/>
              </a:rPr>
              <a:t>A203</a:t>
            </a:r>
            <a:r>
              <a:rPr lang="zh-CN" altLang="en-US" sz="4000" b="1">
                <a:solidFill>
                  <a:srgbClr val="000000"/>
                </a:solidFill>
                <a:latin typeface="Times New Roman" pitchFamily="18" charset="0"/>
              </a:rPr>
              <a:t>；</a:t>
            </a:r>
          </a:p>
          <a:p>
            <a:pPr marL="0" lvl="0" indent="0">
              <a:lnSpc>
                <a:spcPct val="140000"/>
              </a:lnSpc>
              <a:spcBef>
                <a:spcPct val="0"/>
              </a:spcBef>
              <a:buFontTx/>
              <a:buNone/>
            </a:pPr>
            <a:r>
              <a:rPr lang="en-US" altLang="zh-CN" sz="4000" b="1">
                <a:solidFill>
                  <a:srgbClr val="000000"/>
                </a:solidFill>
                <a:latin typeface="Times New Roman" pitchFamily="18" charset="0"/>
              </a:rPr>
              <a:t>18611547231</a:t>
            </a:r>
          </a:p>
        </p:txBody>
      </p:sp>
      <p:sp>
        <p:nvSpPr>
          <p:cNvPr id="1048603" name="文本框 1048602"/>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a:t>
            </a:fld>
            <a:endParaRPr lang="zh-CN" altLang="en-US" sz="1400"/>
          </a:p>
        </p:txBody>
      </p:sp>
      <p:sp>
        <p:nvSpPr>
          <p:cNvPr id="1048604" name="矩形 1048603"/>
          <p:cNvSpPr/>
          <p:nvPr/>
        </p:nvSpPr>
        <p:spPr>
          <a:xfrm>
            <a:off x="539750" y="4137025"/>
            <a:ext cx="8094662" cy="9296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00"/>
                </a:solidFill>
                <a:latin typeface="Times New Roman" pitchFamily="18" charset="0"/>
              </a:rPr>
              <a:t>http://sci.buct.edu.cn/szdw/jsml/fxhxx1/68015.htm</a:t>
            </a:r>
          </a:p>
        </p:txBody>
      </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22" name="文本框 1048721"/>
          <p:cNvSpPr txBox="1"/>
          <p:nvPr/>
        </p:nvSpPr>
        <p:spPr>
          <a:xfrm>
            <a:off x="228600" y="228600"/>
            <a:ext cx="8534400" cy="24622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000000"/>
                </a:solidFill>
                <a:latin typeface="Times New Roman" pitchFamily="18" charset="0"/>
              </a:rPr>
              <a:t>4、</a:t>
            </a:r>
            <a:r>
              <a:rPr lang="zh-CN" altLang="en-US" sz="2800">
                <a:solidFill>
                  <a:srgbClr val="000000"/>
                </a:solidFill>
                <a:latin typeface="Times New Roman" pitchFamily="18" charset="0"/>
                <a:ea typeface="黑体" pitchFamily="2" charset="-122"/>
              </a:rPr>
              <a:t>消除干扰</a:t>
            </a:r>
            <a:r>
              <a:rPr lang="zh-CN" altLang="en-US" sz="2800">
                <a:solidFill>
                  <a:srgbClr val="000000"/>
                </a:solidFill>
                <a:latin typeface="Times New Roman" pitchFamily="18" charset="0"/>
              </a:rPr>
              <a:t>：</a:t>
            </a:r>
          </a:p>
          <a:p>
            <a:pPr marL="0" lvl="0" indent="0" eaLnBrk="1" latinLnBrk="1" hangingPunct="1">
              <a:spcBef>
                <a:spcPct val="50000"/>
              </a:spcBef>
              <a:buFontTx/>
              <a:buNone/>
            </a:pPr>
            <a:r>
              <a:rPr lang="zh-CN" altLang="en-US" sz="2800">
                <a:solidFill>
                  <a:srgbClr val="000000"/>
                </a:solidFill>
                <a:latin typeface="Times New Roman" pitchFamily="18" charset="0"/>
              </a:rPr>
              <a:t>     </a:t>
            </a:r>
            <a:r>
              <a:rPr lang="zh-CN" altLang="en-US" sz="2800">
                <a:solidFill>
                  <a:srgbClr val="000000"/>
                </a:solidFill>
                <a:latin typeface="Times New Roman" pitchFamily="18" charset="0"/>
                <a:sym typeface="Monotype Sorts" pitchFamily="2" charset="2"/>
              </a:rPr>
              <a:t></a:t>
            </a:r>
            <a:r>
              <a:rPr lang="zh-CN" altLang="en-US" sz="2800">
                <a:solidFill>
                  <a:srgbClr val="000000"/>
                </a:solidFill>
                <a:latin typeface="Times New Roman" pitchFamily="18" charset="0"/>
              </a:rPr>
              <a:t>掩蔽方法。</a:t>
            </a:r>
          </a:p>
          <a:p>
            <a:pPr marL="0" lvl="0" indent="0" eaLnBrk="1" latinLnBrk="1" hangingPunct="1">
              <a:spcBef>
                <a:spcPct val="50000"/>
              </a:spcBef>
              <a:buFontTx/>
              <a:buNone/>
            </a:pPr>
            <a:r>
              <a:rPr lang="zh-CN" altLang="en-US" sz="2800">
                <a:solidFill>
                  <a:srgbClr val="000000"/>
                </a:solidFill>
                <a:latin typeface="Times New Roman" pitchFamily="18" charset="0"/>
              </a:rPr>
              <a:t>     </a:t>
            </a:r>
            <a:r>
              <a:rPr lang="zh-CN" altLang="en-US" sz="2800">
                <a:solidFill>
                  <a:srgbClr val="000000"/>
                </a:solidFill>
                <a:latin typeface="Times New Roman" pitchFamily="18" charset="0"/>
                <a:sym typeface="Monotype Sorts" pitchFamily="2" charset="2"/>
              </a:rPr>
              <a:t></a:t>
            </a:r>
            <a:r>
              <a:rPr lang="zh-CN" altLang="en-US" sz="2800">
                <a:solidFill>
                  <a:srgbClr val="000000"/>
                </a:solidFill>
                <a:latin typeface="Times New Roman" pitchFamily="18" charset="0"/>
              </a:rPr>
              <a:t>分离方法：沉淀分离、萃取分离、离子交换、色</a:t>
            </a:r>
          </a:p>
          <a:p>
            <a:pPr marL="0" lvl="0" indent="0" eaLnBrk="1" latinLnBrk="1" hangingPunct="1">
              <a:spcBef>
                <a:spcPct val="50000"/>
              </a:spcBef>
              <a:buFontTx/>
              <a:buNone/>
            </a:pPr>
            <a:r>
              <a:rPr lang="zh-CN" altLang="en-US" sz="2800">
                <a:solidFill>
                  <a:srgbClr val="000000"/>
                </a:solidFill>
                <a:latin typeface="Times New Roman" pitchFamily="18" charset="0"/>
              </a:rPr>
              <a:t>                            谱法。</a:t>
            </a:r>
          </a:p>
        </p:txBody>
      </p:sp>
      <p:sp>
        <p:nvSpPr>
          <p:cNvPr id="1048723" name="矩形 1048722"/>
          <p:cNvSpPr/>
          <p:nvPr/>
        </p:nvSpPr>
        <p:spPr>
          <a:xfrm>
            <a:off x="228600" y="2683660"/>
            <a:ext cx="7545387" cy="11699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dirty="0">
                <a:solidFill>
                  <a:srgbClr val="000000"/>
                </a:solidFill>
                <a:latin typeface="Times New Roman" pitchFamily="18" charset="0"/>
              </a:rPr>
              <a:t>5、</a:t>
            </a:r>
            <a:r>
              <a:rPr lang="zh-CN" altLang="en-US" sz="2800" dirty="0">
                <a:solidFill>
                  <a:srgbClr val="000000"/>
                </a:solidFill>
                <a:latin typeface="Times New Roman" pitchFamily="18" charset="0"/>
                <a:ea typeface="黑体" pitchFamily="2" charset="-122"/>
              </a:rPr>
              <a:t>测定</a:t>
            </a:r>
            <a:r>
              <a:rPr lang="zh-CN" altLang="en-US" sz="2800" dirty="0">
                <a:solidFill>
                  <a:srgbClr val="000000"/>
                </a:solidFill>
                <a:latin typeface="Times New Roman" pitchFamily="18" charset="0"/>
              </a:rPr>
              <a:t>：根据分析要求选择合适的分析方法。</a:t>
            </a:r>
          </a:p>
          <a:p>
            <a:pPr marL="0" lvl="0" indent="0" eaLnBrk="1" latinLnBrk="1" hangingPunct="1">
              <a:spcBef>
                <a:spcPct val="50000"/>
              </a:spcBef>
              <a:buFontTx/>
              <a:buNone/>
            </a:pPr>
            <a:endParaRPr lang="zh-CN" altLang="en-US" sz="2800" dirty="0">
              <a:solidFill>
                <a:srgbClr val="000000"/>
              </a:solidFill>
              <a:latin typeface="Times New Roman" pitchFamily="18" charset="0"/>
            </a:endParaRPr>
          </a:p>
        </p:txBody>
      </p:sp>
      <p:sp>
        <p:nvSpPr>
          <p:cNvPr id="1048724" name="矩形 1048723"/>
          <p:cNvSpPr/>
          <p:nvPr/>
        </p:nvSpPr>
        <p:spPr>
          <a:xfrm>
            <a:off x="228600" y="3268653"/>
            <a:ext cx="25193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dirty="0">
                <a:solidFill>
                  <a:srgbClr val="000000"/>
                </a:solidFill>
                <a:latin typeface="Times New Roman" pitchFamily="18" charset="0"/>
              </a:rPr>
              <a:t>6、</a:t>
            </a:r>
            <a:r>
              <a:rPr lang="zh-CN" altLang="en-US" sz="2800" dirty="0">
                <a:solidFill>
                  <a:srgbClr val="000000"/>
                </a:solidFill>
                <a:latin typeface="Times New Roman" pitchFamily="18" charset="0"/>
                <a:ea typeface="黑体" pitchFamily="2" charset="-122"/>
              </a:rPr>
              <a:t>结果的计算</a:t>
            </a:r>
          </a:p>
        </p:txBody>
      </p:sp>
      <p:sp>
        <p:nvSpPr>
          <p:cNvPr id="1048725" name="文本框 1048724"/>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20</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26" name="文本框 1048725"/>
          <p:cNvSpPr txBox="1"/>
          <p:nvPr/>
        </p:nvSpPr>
        <p:spPr>
          <a:xfrm>
            <a:off x="381000" y="228600"/>
            <a:ext cx="8001000" cy="24622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b="1">
                <a:solidFill>
                  <a:srgbClr val="CC0000"/>
                </a:solidFill>
                <a:latin typeface="Times New Roman" pitchFamily="18" charset="0"/>
              </a:rPr>
              <a:t>四、定量分析方法分类</a:t>
            </a:r>
          </a:p>
          <a:p>
            <a:pPr marL="0" lvl="0" indent="0" eaLnBrk="1" latinLnBrk="1" hangingPunct="1">
              <a:spcBef>
                <a:spcPct val="50000"/>
              </a:spcBef>
              <a:buFontTx/>
              <a:buNone/>
            </a:pPr>
            <a:r>
              <a:rPr lang="zh-CN" altLang="en-US" sz="2800">
                <a:solidFill>
                  <a:schemeClr val="lt1"/>
                </a:solidFill>
                <a:latin typeface="Times New Roman" pitchFamily="18" charset="0"/>
              </a:rPr>
              <a:t>      </a:t>
            </a:r>
            <a:r>
              <a:rPr lang="zh-CN" altLang="en-US" sz="2800">
                <a:solidFill>
                  <a:srgbClr val="000000"/>
                </a:solidFill>
                <a:latin typeface="Times New Roman" pitchFamily="18" charset="0"/>
              </a:rPr>
              <a:t>可从不同角度分类：</a:t>
            </a:r>
          </a:p>
          <a:p>
            <a:pPr marL="0" lvl="0" indent="0" eaLnBrk="1" latinLnBrk="1" hangingPunct="1">
              <a:spcBef>
                <a:spcPct val="50000"/>
              </a:spcBef>
              <a:buFontTx/>
              <a:buNone/>
            </a:pPr>
            <a:r>
              <a:rPr lang="zh-CN" altLang="en-US" sz="2800">
                <a:solidFill>
                  <a:srgbClr val="000000"/>
                </a:solidFill>
                <a:latin typeface="Times New Roman" pitchFamily="18" charset="0"/>
              </a:rPr>
              <a:t>      </a:t>
            </a:r>
          </a:p>
          <a:p>
            <a:pPr marL="0" lvl="0" indent="0" eaLnBrk="1" latinLnBrk="1" hangingPunct="1">
              <a:spcBef>
                <a:spcPct val="50000"/>
              </a:spcBef>
              <a:buFontTx/>
              <a:buNone/>
            </a:pPr>
            <a:r>
              <a:rPr lang="zh-CN" altLang="en-US" sz="2800">
                <a:solidFill>
                  <a:schemeClr val="lt1"/>
                </a:solidFill>
                <a:latin typeface="Times New Roman" pitchFamily="18" charset="0"/>
              </a:rPr>
              <a:t>     </a:t>
            </a:r>
          </a:p>
        </p:txBody>
      </p:sp>
      <p:sp>
        <p:nvSpPr>
          <p:cNvPr id="1048727" name="左大括号 1048726"/>
          <p:cNvSpPr/>
          <p:nvPr/>
        </p:nvSpPr>
        <p:spPr>
          <a:xfrm>
            <a:off x="3657600" y="1485900"/>
            <a:ext cx="228600" cy="742950"/>
          </a:xfrm>
          <a:prstGeom prst="leftBrace">
            <a:avLst>
              <a:gd name="adj1" fmla="val 36111"/>
              <a:gd name="adj2" fmla="val 50000"/>
            </a:avLst>
          </a:prstGeom>
          <a:noFill/>
          <a:ln w="9525" cap="flat" cmpd="sng">
            <a:solidFill>
              <a:srgbClr val="000000">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   无机分析</a:t>
            </a:r>
          </a:p>
          <a:p>
            <a:pPr marL="0" lvl="0" indent="0" eaLnBrk="1" latinLnBrk="1" hangingPunct="1">
              <a:spcBef>
                <a:spcPct val="0"/>
              </a:spcBef>
              <a:buFontTx/>
              <a:buNone/>
            </a:pPr>
            <a:r>
              <a:rPr lang="zh-CN" altLang="en-US" sz="2400">
                <a:solidFill>
                  <a:srgbClr val="000000"/>
                </a:solidFill>
                <a:latin typeface="Times New Roman" pitchFamily="18" charset="0"/>
              </a:rPr>
              <a:t>   有机分析</a:t>
            </a:r>
          </a:p>
          <a:p>
            <a:pPr marL="0" lvl="0" indent="0" eaLnBrk="1" latinLnBrk="1" hangingPunct="1">
              <a:spcBef>
                <a:spcPct val="0"/>
              </a:spcBef>
              <a:buFontTx/>
              <a:buNone/>
            </a:pPr>
            <a:r>
              <a:rPr lang="zh-CN" altLang="en-US" sz="2400">
                <a:solidFill>
                  <a:srgbClr val="000000"/>
                </a:solidFill>
                <a:latin typeface="Times New Roman" pitchFamily="18" charset="0"/>
              </a:rPr>
              <a:t>   药物分析 </a:t>
            </a:r>
          </a:p>
          <a:p>
            <a:pPr marL="0" lvl="0" indent="0" eaLnBrk="1" latinLnBrk="1" hangingPunct="1">
              <a:spcBef>
                <a:spcPct val="0"/>
              </a:spcBef>
              <a:buFontTx/>
              <a:buNone/>
            </a:pPr>
            <a:r>
              <a:rPr lang="zh-CN" altLang="en-US" sz="2400">
                <a:solidFill>
                  <a:srgbClr val="000000"/>
                </a:solidFill>
                <a:latin typeface="Times New Roman" pitchFamily="18" charset="0"/>
              </a:rPr>
              <a:t>   生化分析</a:t>
            </a:r>
          </a:p>
        </p:txBody>
      </p:sp>
      <p:sp>
        <p:nvSpPr>
          <p:cNvPr id="1048728" name="文本框 1048727"/>
          <p:cNvSpPr txBox="1"/>
          <p:nvPr/>
        </p:nvSpPr>
        <p:spPr>
          <a:xfrm>
            <a:off x="914400" y="3086100"/>
            <a:ext cx="2819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000000"/>
                </a:solidFill>
                <a:latin typeface="Times New Roman" pitchFamily="18" charset="0"/>
              </a:rPr>
              <a:t>根据试样的用量</a:t>
            </a:r>
          </a:p>
        </p:txBody>
      </p:sp>
      <p:sp>
        <p:nvSpPr>
          <p:cNvPr id="1048729" name="左大括号 1048728"/>
          <p:cNvSpPr/>
          <p:nvPr/>
        </p:nvSpPr>
        <p:spPr>
          <a:xfrm>
            <a:off x="3657600" y="2686050"/>
            <a:ext cx="152400" cy="1143000"/>
          </a:xfrm>
          <a:prstGeom prst="leftBrace">
            <a:avLst>
              <a:gd name="adj1" fmla="val 83333"/>
              <a:gd name="adj2" fmla="val 50000"/>
            </a:avLst>
          </a:prstGeom>
          <a:noFill/>
          <a:ln w="9525" cap="flat" cmpd="sng">
            <a:solidFill>
              <a:srgbClr val="000000">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                               固体样           液体样</a:t>
            </a:r>
          </a:p>
          <a:p>
            <a:pPr marL="0" lvl="0" indent="0" eaLnBrk="1" latinLnBrk="1" hangingPunct="1">
              <a:spcBef>
                <a:spcPct val="0"/>
              </a:spcBef>
              <a:buFontTx/>
              <a:buNone/>
            </a:pPr>
            <a:r>
              <a:rPr lang="zh-CN" altLang="en-US" sz="2400">
                <a:solidFill>
                  <a:srgbClr val="000000"/>
                </a:solidFill>
                <a:latin typeface="Times New Roman" pitchFamily="18" charset="0"/>
              </a:rPr>
              <a:t>    常量分析            &gt;0.1</a:t>
            </a:r>
            <a:r>
              <a:rPr lang="en-US" altLang="zh-CN" sz="2400">
                <a:solidFill>
                  <a:srgbClr val="000000"/>
                </a:solidFill>
                <a:latin typeface="Times New Roman" pitchFamily="18" charset="0"/>
              </a:rPr>
              <a:t>g               </a:t>
            </a:r>
            <a:r>
              <a:rPr lang="zh-CN" altLang="en-US" sz="2400">
                <a:solidFill>
                  <a:srgbClr val="000000"/>
                </a:solidFill>
                <a:latin typeface="Times New Roman" pitchFamily="18" charset="0"/>
              </a:rPr>
              <a:t>&gt; </a:t>
            </a:r>
            <a:r>
              <a:rPr lang="en-US" altLang="zh-CN" sz="2400">
                <a:solidFill>
                  <a:srgbClr val="000000"/>
                </a:solidFill>
                <a:latin typeface="Times New Roman" pitchFamily="18" charset="0"/>
              </a:rPr>
              <a:t>10ml</a:t>
            </a:r>
          </a:p>
          <a:p>
            <a:pPr marL="0" lvl="0" indent="0" eaLnBrk="1" latinLnBrk="1" hangingPunct="1">
              <a:spcBef>
                <a:spcPct val="0"/>
              </a:spcBef>
              <a:buFontTx/>
              <a:buNone/>
            </a:pPr>
            <a:r>
              <a:rPr lang="zh-CN" altLang="en-US" sz="2400">
                <a:solidFill>
                  <a:srgbClr val="000000"/>
                </a:solidFill>
                <a:latin typeface="Times New Roman" pitchFamily="18" charset="0"/>
              </a:rPr>
              <a:t>    半微量分析      0.01~0.1</a:t>
            </a:r>
            <a:r>
              <a:rPr lang="en-US" altLang="zh-CN" sz="2400">
                <a:solidFill>
                  <a:srgbClr val="000000"/>
                </a:solidFill>
                <a:latin typeface="Times New Roman" pitchFamily="18" charset="0"/>
              </a:rPr>
              <a:t>g        1~10ml</a:t>
            </a:r>
          </a:p>
          <a:p>
            <a:pPr marL="0" lvl="0" indent="0" eaLnBrk="1" latinLnBrk="1" hangingPunct="1">
              <a:spcBef>
                <a:spcPct val="0"/>
              </a:spcBef>
              <a:buFontTx/>
              <a:buNone/>
            </a:pPr>
            <a:r>
              <a:rPr lang="zh-CN" altLang="en-US" sz="2400">
                <a:solidFill>
                  <a:srgbClr val="000000"/>
                </a:solidFill>
                <a:latin typeface="Times New Roman" pitchFamily="18" charset="0"/>
              </a:rPr>
              <a:t>    微量分析           &lt;0.01</a:t>
            </a:r>
            <a:r>
              <a:rPr lang="en-US" altLang="zh-CN" sz="2400">
                <a:solidFill>
                  <a:srgbClr val="000000"/>
                </a:solidFill>
                <a:latin typeface="Times New Roman" pitchFamily="18" charset="0"/>
              </a:rPr>
              <a:t>g              </a:t>
            </a:r>
            <a:r>
              <a:rPr lang="zh-CN" altLang="en-US" sz="2400">
                <a:solidFill>
                  <a:srgbClr val="000000"/>
                </a:solidFill>
                <a:latin typeface="Times New Roman" pitchFamily="18" charset="0"/>
              </a:rPr>
              <a:t>&lt;1</a:t>
            </a:r>
            <a:r>
              <a:rPr lang="en-US" altLang="zh-CN" sz="2400">
                <a:solidFill>
                  <a:srgbClr val="000000"/>
                </a:solidFill>
                <a:latin typeface="Times New Roman" pitchFamily="18" charset="0"/>
              </a:rPr>
              <a:t>ml</a:t>
            </a:r>
          </a:p>
        </p:txBody>
      </p:sp>
      <p:sp>
        <p:nvSpPr>
          <p:cNvPr id="1048730" name="文本框 1048729"/>
          <p:cNvSpPr txBox="1"/>
          <p:nvPr/>
        </p:nvSpPr>
        <p:spPr>
          <a:xfrm>
            <a:off x="914400" y="1657350"/>
            <a:ext cx="2819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000000"/>
                </a:solidFill>
                <a:latin typeface="Times New Roman" pitchFamily="18" charset="0"/>
              </a:rPr>
              <a:t>根据物质的属性</a:t>
            </a:r>
          </a:p>
        </p:txBody>
      </p:sp>
      <p:sp>
        <p:nvSpPr>
          <p:cNvPr id="1048731" name="文本框 1048730"/>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21</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32" name="文本框 1048731"/>
          <p:cNvSpPr txBox="1"/>
          <p:nvPr/>
        </p:nvSpPr>
        <p:spPr>
          <a:xfrm>
            <a:off x="7235825"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22</a:t>
            </a:fld>
            <a:endParaRPr lang="zh-CN" altLang="en-US" sz="1400"/>
          </a:p>
        </p:txBody>
      </p:sp>
      <p:pic>
        <p:nvPicPr>
          <p:cNvPr id="2097157" name="图片 2097156"/>
          <p:cNvPicPr>
            <a:picLocks/>
          </p:cNvPicPr>
          <p:nvPr/>
        </p:nvPicPr>
        <p:blipFill>
          <a:blip r:embed="rId2"/>
          <a:srcRect/>
          <a:stretch>
            <a:fillRect/>
          </a:stretch>
        </p:blipFill>
        <p:spPr>
          <a:xfrm>
            <a:off x="900112" y="123825"/>
            <a:ext cx="7329487" cy="4824412"/>
          </a:xfrm>
          <a:prstGeom prst="rect">
            <a:avLst/>
          </a:prstGeom>
          <a:noFill/>
          <a:ln>
            <a:noFill/>
          </a:ln>
        </p:spPr>
      </p:pic>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33" name="文本框 1048732"/>
          <p:cNvSpPr txBox="1"/>
          <p:nvPr/>
        </p:nvSpPr>
        <p:spPr>
          <a:xfrm>
            <a:off x="838200" y="685800"/>
            <a:ext cx="75549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其它分类方法: 例行分析、快速分析、仲裁分析</a:t>
            </a:r>
          </a:p>
        </p:txBody>
      </p:sp>
      <p:sp>
        <p:nvSpPr>
          <p:cNvPr id="1048734" name="文本框 1048733"/>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23</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矩形 1048734"/>
          <p:cNvSpPr/>
          <p:nvPr/>
        </p:nvSpPr>
        <p:spPr>
          <a:xfrm>
            <a:off x="762000" y="457200"/>
            <a:ext cx="8058150" cy="4357687"/>
          </a:xfrm>
          <a:prstGeom prst="rect">
            <a:avLst/>
          </a:prstGeom>
          <a:solidFill>
            <a:srgbClr val="E7FFFF">
              <a:alpha val="50195"/>
            </a:srgbClr>
          </a:solidFill>
          <a:ln>
            <a:noFill/>
          </a:ln>
        </p:spPr>
        <p:txBody>
          <a:bodyPr vert="horz" lIns="0" tIns="0" rIns="0" bIns="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457200" lvl="0" indent="-457200" eaLnBrk="1" latinLnBrk="1" hangingPunct="1">
              <a:buClr>
                <a:schemeClr val="folHlink"/>
              </a:buClr>
              <a:buSzPct val="75000"/>
              <a:buFont typeface="Wingdings" pitchFamily="2" charset="2"/>
              <a:buChar char="n"/>
            </a:pPr>
            <a:r>
              <a:rPr lang="zh-CN" altLang="en-US" b="1">
                <a:solidFill>
                  <a:srgbClr val="6600FF"/>
                </a:solidFill>
                <a:latin typeface="Verdana" pitchFamily="34" charset="0"/>
              </a:rPr>
              <a:t>课程要求</a:t>
            </a:r>
            <a:r>
              <a:rPr lang="en-US" altLang="zh-CN" b="1">
                <a:solidFill>
                  <a:srgbClr val="6600FF"/>
                </a:solidFill>
                <a:latin typeface="黑体" pitchFamily="2" charset="-122"/>
                <a:ea typeface="黑体" pitchFamily="2" charset="-122"/>
              </a:rPr>
              <a:t>学习基本概念、基本原理、</a:t>
            </a:r>
          </a:p>
          <a:p>
            <a:pPr marL="457200" lvl="0" indent="-457200" eaLnBrk="1" latinLnBrk="1" hangingPunct="1">
              <a:buClr>
                <a:schemeClr val="folHlink"/>
              </a:buClr>
              <a:buSzPct val="75000"/>
              <a:buFont typeface="Wingdings" pitchFamily="2" charset="2"/>
              <a:buChar char="n"/>
            </a:pPr>
            <a:r>
              <a:rPr lang="en-US" altLang="zh-CN" b="1">
                <a:solidFill>
                  <a:srgbClr val="6600FF"/>
                </a:solidFill>
                <a:latin typeface="黑体" pitchFamily="2" charset="-122"/>
                <a:ea typeface="黑体" pitchFamily="2" charset="-122"/>
              </a:rPr>
              <a:t>基本方法及应用特点</a:t>
            </a:r>
          </a:p>
          <a:p>
            <a:pPr marL="457200" lvl="0" indent="-457200" eaLnBrk="1" latinLnBrk="1" hangingPunct="1">
              <a:buClr>
                <a:schemeClr val="folHlink"/>
              </a:buClr>
              <a:buSzPct val="75000"/>
              <a:buFont typeface="Wingdings" pitchFamily="2" charset="2"/>
              <a:buChar char="n"/>
            </a:pPr>
            <a:r>
              <a:rPr lang="en-US" altLang="zh-CN" b="1">
                <a:solidFill>
                  <a:srgbClr val="6600FF"/>
                </a:solidFill>
                <a:latin typeface="黑体" pitchFamily="2" charset="-122"/>
                <a:ea typeface="黑体" pitchFamily="2" charset="-122"/>
              </a:rPr>
              <a:t>注意综合、归纳，总结出共性规律并引申到其他课程学习中</a:t>
            </a:r>
          </a:p>
          <a:p>
            <a:pPr marL="457200" lvl="0" indent="-457200" eaLnBrk="1" latinLnBrk="1" hangingPunct="1">
              <a:buClr>
                <a:schemeClr val="folHlink"/>
              </a:buClr>
              <a:buSzPct val="75000"/>
              <a:buFont typeface="Wingdings" pitchFamily="2" charset="2"/>
              <a:buChar char="n"/>
            </a:pPr>
            <a:r>
              <a:rPr lang="en-US" altLang="zh-CN" b="1">
                <a:solidFill>
                  <a:srgbClr val="6600FF"/>
                </a:solidFill>
                <a:latin typeface="黑体" pitchFamily="2" charset="-122"/>
                <a:ea typeface="黑体" pitchFamily="2" charset="-122"/>
              </a:rPr>
              <a:t>与实验课密切配合,</a:t>
            </a:r>
            <a:r>
              <a:rPr lang="zh-CN" altLang="en-US" b="1">
                <a:solidFill>
                  <a:srgbClr val="6600FF"/>
                </a:solidFill>
                <a:latin typeface="黑体" pitchFamily="2" charset="-122"/>
                <a:ea typeface="黑体" pitchFamily="2" charset="-122"/>
              </a:rPr>
              <a:t>加强能力训练</a:t>
            </a:r>
          </a:p>
          <a:p>
            <a:pPr marL="457200" lvl="0" indent="-457200" eaLnBrk="1" latinLnBrk="1" hangingPunct="1">
              <a:lnSpc>
                <a:spcPct val="80000"/>
              </a:lnSpc>
              <a:spcBef>
                <a:spcPct val="0"/>
              </a:spcBef>
              <a:buClr>
                <a:schemeClr val="folHlink"/>
              </a:buClr>
              <a:buSzPct val="75000"/>
              <a:buFont typeface="Wingdings" pitchFamily="2" charset="2"/>
              <a:buNone/>
            </a:pPr>
            <a:endParaRPr lang="zh-CN" altLang="en-US" sz="4000" b="1">
              <a:solidFill>
                <a:srgbClr val="6600FF"/>
              </a:solidFill>
              <a:latin typeface="黑体" pitchFamily="2" charset="-122"/>
              <a:ea typeface="黑体" pitchFamily="2" charset="-122"/>
            </a:endParaRPr>
          </a:p>
          <a:p>
            <a:pPr marL="457200" lvl="0" indent="-457200" eaLnBrk="1" latinLnBrk="1" hangingPunct="1">
              <a:spcBef>
                <a:spcPct val="0"/>
              </a:spcBef>
              <a:buFontTx/>
              <a:buNone/>
            </a:pPr>
            <a:r>
              <a:rPr lang="zh-CN" altLang="en-US" sz="4000" b="1">
                <a:solidFill>
                  <a:srgbClr val="6600FF"/>
                </a:solidFill>
                <a:latin typeface="黑体" pitchFamily="2" charset="-122"/>
                <a:ea typeface="黑体" pitchFamily="2" charset="-122"/>
              </a:rPr>
              <a:t>   </a:t>
            </a:r>
            <a:r>
              <a:rPr lang="zh-CN" altLang="en-US" sz="3600" b="1">
                <a:solidFill>
                  <a:srgbClr val="6600FF"/>
                </a:solidFill>
                <a:latin typeface="黑体" pitchFamily="2" charset="-122"/>
                <a:ea typeface="黑体" pitchFamily="2" charset="-122"/>
              </a:rPr>
              <a:t>知识---能力---素质</a:t>
            </a:r>
          </a:p>
          <a:p>
            <a:pPr marL="457200" lvl="0" indent="-457200" eaLnBrk="1" latinLnBrk="1" hangingPunct="1">
              <a:lnSpc>
                <a:spcPct val="80000"/>
              </a:lnSpc>
              <a:spcBef>
                <a:spcPct val="0"/>
              </a:spcBef>
              <a:buFontTx/>
              <a:buNone/>
            </a:pPr>
            <a:r>
              <a:rPr lang="zh-CN" altLang="en-US" sz="4000" b="1">
                <a:solidFill>
                  <a:srgbClr val="FF3300"/>
                </a:solidFill>
                <a:latin typeface="黑体" pitchFamily="2" charset="-122"/>
                <a:ea typeface="黑体" pitchFamily="2" charset="-122"/>
              </a:rPr>
              <a:t>                                                                             </a:t>
            </a:r>
            <a:r>
              <a:rPr lang="zh-CN" altLang="en-US" sz="3600" b="1">
                <a:solidFill>
                  <a:srgbClr val="FF3300"/>
                </a:solidFill>
                <a:latin typeface="黑体" pitchFamily="2" charset="-122"/>
                <a:ea typeface="黑体" pitchFamily="2" charset="-122"/>
              </a:rPr>
              <a:t>          </a:t>
            </a:r>
          </a:p>
        </p:txBody>
      </p:sp>
      <p:sp>
        <p:nvSpPr>
          <p:cNvPr id="1048736" name="文本框 1048735"/>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24</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048737" name="标题 1048736"/>
          <p:cNvSpPr>
            <a:spLocks noGrp="1"/>
          </p:cNvSpPr>
          <p:nvPr>
            <p:ph type="title"/>
          </p:nvPr>
        </p:nvSpPr>
        <p:spPr>
          <a:xfrm>
            <a:off x="468312" y="141287"/>
            <a:ext cx="7772400" cy="8572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lgn="ctr"/>
            <a:r>
              <a:rPr lang="zh-CN" altLang="en-US" b="1">
                <a:solidFill>
                  <a:srgbClr val="000099"/>
                </a:solidFill>
                <a:ea typeface="黑体" pitchFamily="2" charset="-122"/>
              </a:rPr>
              <a:t>滴定分析法概述</a:t>
            </a:r>
          </a:p>
        </p:txBody>
      </p:sp>
      <p:sp>
        <p:nvSpPr>
          <p:cNvPr id="1048738" name="文本占位符 1048737"/>
          <p:cNvSpPr>
            <a:spLocks noGrp="1"/>
          </p:cNvSpPr>
          <p:nvPr>
            <p:ph type="body" idx="1"/>
          </p:nvPr>
        </p:nvSpPr>
        <p:spPr>
          <a:xfrm>
            <a:off x="1042987" y="950912"/>
            <a:ext cx="7010400" cy="887412"/>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lvl="0">
              <a:lnSpc>
                <a:spcPct val="90000"/>
              </a:lnSpc>
              <a:buFontTx/>
              <a:buNone/>
            </a:pPr>
            <a:r>
              <a:rPr lang="zh-CN" altLang="en-US" sz="2400" b="1">
                <a:solidFill>
                  <a:schemeClr val="accent2"/>
                </a:solidFill>
              </a:rPr>
              <a:t>方法介绍</a:t>
            </a:r>
          </a:p>
          <a:p>
            <a:pPr lvl="0">
              <a:lnSpc>
                <a:spcPct val="110000"/>
              </a:lnSpc>
              <a:buFontTx/>
              <a:buNone/>
            </a:pPr>
            <a:r>
              <a:rPr lang="zh-CN" altLang="en-US" sz="2400"/>
              <a:t>                  </a:t>
            </a:r>
            <a:r>
              <a:rPr lang="en-US" altLang="zh-CN" sz="2400" b="1"/>
              <a:t>2HCl+Na</a:t>
            </a:r>
            <a:r>
              <a:rPr lang="en-US" altLang="zh-CN" sz="2400" b="1" baseline="-25000"/>
              <a:t>2</a:t>
            </a:r>
            <a:r>
              <a:rPr lang="en-US" altLang="zh-CN" sz="2400" b="1"/>
              <a:t>CO</a:t>
            </a:r>
            <a:r>
              <a:rPr lang="en-US" altLang="zh-CN" sz="2400" b="1" baseline="-25000"/>
              <a:t>3</a:t>
            </a:r>
            <a:r>
              <a:rPr lang="en-US" altLang="zh-CN" sz="2400" b="1"/>
              <a:t>=2NaCl+H</a:t>
            </a:r>
            <a:r>
              <a:rPr lang="en-US" altLang="zh-CN" sz="2400" b="1" baseline="-25000"/>
              <a:t>2</a:t>
            </a:r>
            <a:r>
              <a:rPr lang="en-US" altLang="zh-CN" sz="2400" b="1"/>
              <a:t>CO</a:t>
            </a:r>
            <a:r>
              <a:rPr lang="en-US" altLang="zh-CN" sz="2400" b="1" baseline="-25000"/>
              <a:t>3</a:t>
            </a:r>
            <a:r>
              <a:rPr lang="en-US" altLang="zh-CN" sz="2400"/>
              <a:t>              </a:t>
            </a:r>
          </a:p>
        </p:txBody>
      </p:sp>
      <p:sp>
        <p:nvSpPr>
          <p:cNvPr id="1048739" name="矩形 1048738"/>
          <p:cNvSpPr/>
          <p:nvPr/>
        </p:nvSpPr>
        <p:spPr>
          <a:xfrm>
            <a:off x="4572000" y="2085975"/>
            <a:ext cx="3960812" cy="2197100"/>
          </a:xfrm>
          <a:prstGeom prst="rect">
            <a:avLst/>
          </a:prstGeom>
          <a:noFill/>
          <a:ln w="9525" cap="flat" cmpd="sng">
            <a:solidFill>
              <a:schemeClr val="folHlink">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lnSpc>
                <a:spcPct val="120000"/>
              </a:lnSpc>
              <a:spcBef>
                <a:spcPct val="50000"/>
              </a:spcBef>
              <a:buFontTx/>
              <a:buNone/>
            </a:pPr>
            <a:r>
              <a:rPr lang="zh-CN" altLang="en-US" sz="2400" b="1">
                <a:solidFill>
                  <a:schemeClr val="folHlink"/>
                </a:solidFill>
                <a:latin typeface="Times New Roman" pitchFamily="18" charset="0"/>
              </a:rPr>
              <a:t>化学计量点</a:t>
            </a:r>
            <a:r>
              <a:rPr lang="en-US" altLang="zh-CN" sz="2400" b="1">
                <a:solidFill>
                  <a:schemeClr val="folHlink"/>
                </a:solidFill>
                <a:latin typeface="Times New Roman" pitchFamily="18" charset="0"/>
              </a:rPr>
              <a:t>(sp)</a:t>
            </a:r>
          </a:p>
          <a:p>
            <a:pPr marL="0" lvl="0" indent="0" eaLnBrk="1" latinLnBrk="1" hangingPunct="1">
              <a:spcBef>
                <a:spcPct val="50000"/>
              </a:spcBef>
              <a:buFontTx/>
              <a:buNone/>
            </a:pPr>
            <a:r>
              <a:rPr lang="zh-CN" altLang="en-US" sz="2400" b="1">
                <a:solidFill>
                  <a:schemeClr val="folHlink"/>
                </a:solidFill>
                <a:latin typeface="Times New Roman" pitchFamily="18" charset="0"/>
              </a:rPr>
              <a:t>滴定终点</a:t>
            </a:r>
            <a:r>
              <a:rPr lang="en-US" altLang="zh-CN" sz="2400" b="1">
                <a:solidFill>
                  <a:schemeClr val="folHlink"/>
                </a:solidFill>
                <a:latin typeface="Times New Roman" pitchFamily="18" charset="0"/>
              </a:rPr>
              <a:t>(ep)</a:t>
            </a:r>
          </a:p>
          <a:p>
            <a:pPr marL="0" lvl="0" indent="0" eaLnBrk="1" latinLnBrk="1" hangingPunct="1">
              <a:spcBef>
                <a:spcPct val="50000"/>
              </a:spcBef>
              <a:buFontTx/>
              <a:buNone/>
            </a:pPr>
            <a:r>
              <a:rPr lang="zh-CN" altLang="en-US" sz="2400" b="1">
                <a:solidFill>
                  <a:schemeClr val="folHlink"/>
                </a:solidFill>
                <a:latin typeface="Times New Roman" pitchFamily="18" charset="0"/>
              </a:rPr>
              <a:t>指示剂（</a:t>
            </a:r>
            <a:r>
              <a:rPr lang="en-US" altLang="zh-CN" sz="2400" b="1">
                <a:solidFill>
                  <a:schemeClr val="folHlink"/>
                </a:solidFill>
                <a:latin typeface="Times New Roman" pitchFamily="18" charset="0"/>
              </a:rPr>
              <a:t>In)   indicator</a:t>
            </a:r>
          </a:p>
          <a:p>
            <a:pPr marL="0" lvl="0" indent="0" eaLnBrk="1" latinLnBrk="1" hangingPunct="1">
              <a:spcBef>
                <a:spcPct val="50000"/>
              </a:spcBef>
              <a:buFontTx/>
              <a:buNone/>
            </a:pPr>
            <a:r>
              <a:rPr lang="zh-CN" altLang="en-US" sz="2400" b="1">
                <a:solidFill>
                  <a:schemeClr val="folHlink"/>
                </a:solidFill>
                <a:latin typeface="Times New Roman" pitchFamily="18" charset="0"/>
              </a:rPr>
              <a:t>终点误差</a:t>
            </a:r>
            <a:r>
              <a:rPr lang="en-US" altLang="zh-CN" sz="2400" b="1">
                <a:solidFill>
                  <a:schemeClr val="folHlink"/>
                </a:solidFill>
                <a:latin typeface="Times New Roman" pitchFamily="18" charset="0"/>
              </a:rPr>
              <a:t>(</a:t>
            </a:r>
            <a:r>
              <a:rPr lang="en-US" altLang="zh-CN" sz="2400" b="1" i="1">
                <a:solidFill>
                  <a:schemeClr val="folHlink"/>
                </a:solidFill>
                <a:latin typeface="Times New Roman" pitchFamily="18" charset="0"/>
              </a:rPr>
              <a:t>E</a:t>
            </a:r>
            <a:r>
              <a:rPr lang="en-US" altLang="zh-CN" sz="2400" b="1" baseline="-25000">
                <a:solidFill>
                  <a:schemeClr val="folHlink"/>
                </a:solidFill>
                <a:latin typeface="Times New Roman" pitchFamily="18" charset="0"/>
              </a:rPr>
              <a:t>t</a:t>
            </a:r>
            <a:r>
              <a:rPr lang="en-US" altLang="zh-CN" sz="2400" b="1">
                <a:solidFill>
                  <a:schemeClr val="folHlink"/>
                </a:solidFill>
                <a:latin typeface="Times New Roman" pitchFamily="18" charset="0"/>
              </a:rPr>
              <a:t> )</a:t>
            </a:r>
          </a:p>
        </p:txBody>
      </p:sp>
      <p:grpSp>
        <p:nvGrpSpPr>
          <p:cNvPr id="117" name="组合 116"/>
          <p:cNvGrpSpPr/>
          <p:nvPr/>
        </p:nvGrpSpPr>
        <p:grpSpPr>
          <a:xfrm>
            <a:off x="1154112" y="1828800"/>
            <a:ext cx="3763962" cy="3001962"/>
            <a:chOff x="768" y="1632"/>
            <a:chExt cx="2371" cy="2522"/>
          </a:xfrm>
        </p:grpSpPr>
        <p:sp>
          <p:nvSpPr>
            <p:cNvPr id="1048740" name="直接连接符 1048739"/>
            <p:cNvSpPr/>
            <p:nvPr/>
          </p:nvSpPr>
          <p:spPr>
            <a:xfrm>
              <a:off x="1008" y="3216"/>
              <a:ext cx="0" cy="0"/>
            </a:xfrm>
            <a:prstGeom prst="line">
              <a:avLst/>
            </a:prstGeom>
            <a:noFill/>
            <a:ln w="9525" cap="flat" cmpd="sng">
              <a:solidFill>
                <a:schemeClr val="dk1">
                  <a:alpha val="100000"/>
                </a:schemeClr>
              </a:solidFill>
              <a:prstDash val="solid"/>
              <a:miter/>
            </a:ln>
          </p:spPr>
        </p:sp>
        <p:sp>
          <p:nvSpPr>
            <p:cNvPr id="1048741" name="直接连接符 1048740"/>
            <p:cNvSpPr/>
            <p:nvPr/>
          </p:nvSpPr>
          <p:spPr>
            <a:xfrm>
              <a:off x="1008" y="3504"/>
              <a:ext cx="0" cy="0"/>
            </a:xfrm>
            <a:prstGeom prst="line">
              <a:avLst/>
            </a:prstGeom>
            <a:noFill/>
            <a:ln w="9525" cap="flat" cmpd="sng">
              <a:solidFill>
                <a:schemeClr val="dk1">
                  <a:alpha val="100000"/>
                </a:schemeClr>
              </a:solidFill>
              <a:prstDash val="solid"/>
              <a:miter/>
            </a:ln>
          </p:spPr>
        </p:sp>
        <p:sp>
          <p:nvSpPr>
            <p:cNvPr id="1048742" name="直接连接符 1048741"/>
            <p:cNvSpPr/>
            <p:nvPr/>
          </p:nvSpPr>
          <p:spPr>
            <a:xfrm flipH="1">
              <a:off x="960" y="2160"/>
              <a:ext cx="96" cy="96"/>
            </a:xfrm>
            <a:prstGeom prst="line">
              <a:avLst/>
            </a:prstGeom>
            <a:noFill/>
            <a:ln w="9525" cap="flat" cmpd="sng">
              <a:solidFill>
                <a:schemeClr val="dk1">
                  <a:alpha val="100000"/>
                </a:schemeClr>
              </a:solidFill>
              <a:prstDash val="solid"/>
              <a:miter/>
            </a:ln>
          </p:spPr>
        </p:sp>
        <p:sp>
          <p:nvSpPr>
            <p:cNvPr id="1048743" name="直接连接符 1048742"/>
            <p:cNvSpPr/>
            <p:nvPr/>
          </p:nvSpPr>
          <p:spPr>
            <a:xfrm flipH="1">
              <a:off x="960" y="2160"/>
              <a:ext cx="144" cy="240"/>
            </a:xfrm>
            <a:prstGeom prst="line">
              <a:avLst/>
            </a:prstGeom>
            <a:noFill/>
            <a:ln w="9525" cap="flat" cmpd="sng">
              <a:solidFill>
                <a:schemeClr val="dk1">
                  <a:alpha val="100000"/>
                </a:schemeClr>
              </a:solidFill>
              <a:prstDash val="solid"/>
              <a:miter/>
            </a:ln>
          </p:spPr>
        </p:sp>
        <p:sp>
          <p:nvSpPr>
            <p:cNvPr id="1048744" name="直接连接符 1048743"/>
            <p:cNvSpPr/>
            <p:nvPr/>
          </p:nvSpPr>
          <p:spPr>
            <a:xfrm flipH="1">
              <a:off x="960" y="2256"/>
              <a:ext cx="192" cy="336"/>
            </a:xfrm>
            <a:prstGeom prst="line">
              <a:avLst/>
            </a:prstGeom>
            <a:noFill/>
            <a:ln w="9525" cap="flat" cmpd="sng">
              <a:solidFill>
                <a:schemeClr val="dk1">
                  <a:alpha val="100000"/>
                </a:schemeClr>
              </a:solidFill>
              <a:prstDash val="solid"/>
              <a:miter/>
            </a:ln>
          </p:spPr>
        </p:sp>
        <p:sp>
          <p:nvSpPr>
            <p:cNvPr id="1048745" name="直接连接符 1048744"/>
            <p:cNvSpPr/>
            <p:nvPr/>
          </p:nvSpPr>
          <p:spPr>
            <a:xfrm flipH="1">
              <a:off x="960" y="2496"/>
              <a:ext cx="192" cy="336"/>
            </a:xfrm>
            <a:prstGeom prst="line">
              <a:avLst/>
            </a:prstGeom>
            <a:noFill/>
            <a:ln w="9525" cap="flat" cmpd="sng">
              <a:solidFill>
                <a:schemeClr val="dk1">
                  <a:alpha val="100000"/>
                </a:schemeClr>
              </a:solidFill>
              <a:prstDash val="solid"/>
              <a:miter/>
            </a:ln>
          </p:spPr>
        </p:sp>
        <p:sp>
          <p:nvSpPr>
            <p:cNvPr id="1048746" name="直接连接符 1048745"/>
            <p:cNvSpPr/>
            <p:nvPr/>
          </p:nvSpPr>
          <p:spPr>
            <a:xfrm flipH="1">
              <a:off x="960" y="2112"/>
              <a:ext cx="96" cy="144"/>
            </a:xfrm>
            <a:prstGeom prst="line">
              <a:avLst/>
            </a:prstGeom>
            <a:noFill/>
            <a:ln w="9525" cap="flat" cmpd="sng">
              <a:solidFill>
                <a:schemeClr val="folHlink">
                  <a:alpha val="100000"/>
                </a:schemeClr>
              </a:solidFill>
              <a:prstDash val="solid"/>
              <a:miter/>
            </a:ln>
          </p:spPr>
        </p:sp>
        <p:sp>
          <p:nvSpPr>
            <p:cNvPr id="1048747" name="矩形 1048746"/>
            <p:cNvSpPr/>
            <p:nvPr/>
          </p:nvSpPr>
          <p:spPr>
            <a:xfrm>
              <a:off x="960" y="1776"/>
              <a:ext cx="192" cy="1056"/>
            </a:xfrm>
            <a:prstGeom prst="rect">
              <a:avLst/>
            </a:prstGeom>
            <a:solidFill>
              <a:schemeClr val="lt2"/>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endParaRPr lang="zh-CN" altLang="en-US" sz="2400">
                <a:solidFill>
                  <a:schemeClr val="lt1"/>
                </a:solidFill>
                <a:latin typeface="Times New Roman" pitchFamily="18" charset="0"/>
              </a:endParaRPr>
            </a:p>
          </p:txBody>
        </p:sp>
        <p:sp>
          <p:nvSpPr>
            <p:cNvPr id="1048748" name="直接连接符 1048747"/>
            <p:cNvSpPr/>
            <p:nvPr/>
          </p:nvSpPr>
          <p:spPr>
            <a:xfrm>
              <a:off x="912" y="3744"/>
              <a:ext cx="288" cy="0"/>
            </a:xfrm>
            <a:prstGeom prst="line">
              <a:avLst/>
            </a:prstGeom>
            <a:noFill/>
            <a:ln w="9525" cap="flat" cmpd="sng">
              <a:solidFill>
                <a:schemeClr val="dk1">
                  <a:alpha val="100000"/>
                </a:schemeClr>
              </a:solidFill>
              <a:prstDash val="solid"/>
              <a:miter/>
            </a:ln>
          </p:spPr>
        </p:sp>
        <p:sp>
          <p:nvSpPr>
            <p:cNvPr id="1048749" name="直接连接符 1048748"/>
            <p:cNvSpPr/>
            <p:nvPr/>
          </p:nvSpPr>
          <p:spPr>
            <a:xfrm>
              <a:off x="912" y="3744"/>
              <a:ext cx="288" cy="0"/>
            </a:xfrm>
            <a:prstGeom prst="line">
              <a:avLst/>
            </a:prstGeom>
            <a:noFill/>
            <a:ln w="76200" cap="flat" cmpd="sng">
              <a:solidFill>
                <a:schemeClr val="accent1">
                  <a:alpha val="100000"/>
                </a:schemeClr>
              </a:solidFill>
              <a:prstDash val="solid"/>
              <a:miter/>
            </a:ln>
          </p:spPr>
        </p:sp>
        <p:sp>
          <p:nvSpPr>
            <p:cNvPr id="1048750" name="任意多边形 1048749"/>
            <p:cNvSpPr/>
            <p:nvPr/>
          </p:nvSpPr>
          <p:spPr bwMode="auto">
            <a:xfrm rot="10719846">
              <a:off x="769" y="3455"/>
              <a:ext cx="624" cy="334"/>
            </a:xfrm>
            <a:custGeom>
              <a:avLst/>
              <a:gdLst>
                <a:gd name="l" fmla="*/ 4500 w 21600"/>
                <a:gd name="t" fmla="*/ 4527 h 21600"/>
                <a:gd name="r" fmla="*/ 17100 w 21600"/>
                <a:gd name="b" fmla="*/ 17073 h 21600"/>
              </a:gdLst>
              <a:ahLst/>
              <a:cxnLst/>
              <a:rect l="l" t="t" r="r" b="b"/>
              <a:pathLst>
                <a:path w="21600" h="21600">
                  <a:moveTo>
                    <a:pt x="0" y="0"/>
                  </a:moveTo>
                  <a:lnTo>
                    <a:pt x="5400" y="21600"/>
                  </a:lnTo>
                  <a:lnTo>
                    <a:pt x="16200" y="21600"/>
                  </a:lnTo>
                  <a:lnTo>
                    <a:pt x="21600" y="0"/>
                  </a:lnTo>
                  <a:lnTo>
                    <a:pt x="0" y="0"/>
                  </a:lnTo>
                </a:path>
              </a:pathLst>
            </a:custGeom>
            <a:solidFill>
              <a:schemeClr val="accent1">
                <a:alpha val="100000"/>
              </a:schemeClr>
            </a:solidFill>
            <a:ln w="9525" cap="flat" cmpd="sng">
              <a:solidFill>
                <a:schemeClr val="dk1">
                  <a:alpha val="100000"/>
                </a:schemeClr>
              </a:solidFill>
              <a:prstDash val="solid"/>
              <a:miter/>
            </a:ln>
          </p:spPr>
        </p:sp>
        <p:sp>
          <p:nvSpPr>
            <p:cNvPr id="1048751" name="直接连接符 1048750"/>
            <p:cNvSpPr/>
            <p:nvPr/>
          </p:nvSpPr>
          <p:spPr>
            <a:xfrm flipH="1">
              <a:off x="768" y="3216"/>
              <a:ext cx="192" cy="576"/>
            </a:xfrm>
            <a:prstGeom prst="line">
              <a:avLst/>
            </a:prstGeom>
            <a:noFill/>
            <a:ln w="28575" cap="flat" cmpd="sng">
              <a:solidFill>
                <a:schemeClr val="folHlink">
                  <a:alpha val="100000"/>
                </a:schemeClr>
              </a:solidFill>
              <a:prstDash val="solid"/>
              <a:miter/>
            </a:ln>
          </p:spPr>
        </p:sp>
        <p:sp>
          <p:nvSpPr>
            <p:cNvPr id="1048752" name="直接连接符 1048751"/>
            <p:cNvSpPr/>
            <p:nvPr/>
          </p:nvSpPr>
          <p:spPr>
            <a:xfrm>
              <a:off x="1200" y="3216"/>
              <a:ext cx="192" cy="576"/>
            </a:xfrm>
            <a:prstGeom prst="line">
              <a:avLst/>
            </a:prstGeom>
            <a:noFill/>
            <a:ln w="28575" cap="flat" cmpd="sng">
              <a:solidFill>
                <a:schemeClr val="folHlink">
                  <a:alpha val="100000"/>
                </a:schemeClr>
              </a:solidFill>
              <a:prstDash val="solid"/>
              <a:miter/>
            </a:ln>
          </p:spPr>
        </p:sp>
        <p:sp>
          <p:nvSpPr>
            <p:cNvPr id="1048753" name="直接连接符 1048752"/>
            <p:cNvSpPr/>
            <p:nvPr/>
          </p:nvSpPr>
          <p:spPr>
            <a:xfrm>
              <a:off x="768" y="3792"/>
              <a:ext cx="672" cy="0"/>
            </a:xfrm>
            <a:prstGeom prst="line">
              <a:avLst/>
            </a:prstGeom>
            <a:noFill/>
            <a:ln w="28575" cap="flat" cmpd="sng">
              <a:solidFill>
                <a:schemeClr val="folHlink">
                  <a:alpha val="100000"/>
                </a:schemeClr>
              </a:solidFill>
              <a:prstDash val="solid"/>
              <a:miter/>
            </a:ln>
          </p:spPr>
        </p:sp>
        <p:sp>
          <p:nvSpPr>
            <p:cNvPr id="1048754" name="直接连接符 1048753"/>
            <p:cNvSpPr/>
            <p:nvPr/>
          </p:nvSpPr>
          <p:spPr>
            <a:xfrm>
              <a:off x="1008" y="2928"/>
              <a:ext cx="0" cy="240"/>
            </a:xfrm>
            <a:prstGeom prst="line">
              <a:avLst/>
            </a:prstGeom>
            <a:noFill/>
            <a:ln w="9525" cap="flat" cmpd="sng">
              <a:solidFill>
                <a:schemeClr val="dk1">
                  <a:alpha val="100000"/>
                </a:schemeClr>
              </a:solidFill>
              <a:prstDash val="solid"/>
              <a:miter/>
            </a:ln>
          </p:spPr>
        </p:sp>
        <p:sp>
          <p:nvSpPr>
            <p:cNvPr id="1048755" name="直接连接符 1048754"/>
            <p:cNvSpPr/>
            <p:nvPr/>
          </p:nvSpPr>
          <p:spPr>
            <a:xfrm>
              <a:off x="1104" y="2928"/>
              <a:ext cx="0" cy="336"/>
            </a:xfrm>
            <a:prstGeom prst="line">
              <a:avLst/>
            </a:prstGeom>
            <a:noFill/>
            <a:ln w="9525" cap="flat" cmpd="sng">
              <a:solidFill>
                <a:schemeClr val="dk1">
                  <a:alpha val="100000"/>
                </a:schemeClr>
              </a:solidFill>
              <a:prstDash val="solid"/>
              <a:miter/>
            </a:ln>
          </p:spPr>
        </p:sp>
        <p:sp>
          <p:nvSpPr>
            <p:cNvPr id="1048756" name="直接连接符 1048755"/>
            <p:cNvSpPr/>
            <p:nvPr/>
          </p:nvSpPr>
          <p:spPr>
            <a:xfrm>
              <a:off x="1008" y="3168"/>
              <a:ext cx="96" cy="144"/>
            </a:xfrm>
            <a:prstGeom prst="line">
              <a:avLst/>
            </a:prstGeom>
            <a:noFill/>
            <a:ln w="9525" cap="flat" cmpd="sng">
              <a:solidFill>
                <a:schemeClr val="dk1">
                  <a:alpha val="100000"/>
                </a:schemeClr>
              </a:solidFill>
              <a:prstDash val="solid"/>
              <a:miter/>
            </a:ln>
          </p:spPr>
        </p:sp>
        <p:sp>
          <p:nvSpPr>
            <p:cNvPr id="1048757" name="直接连接符 1048756"/>
            <p:cNvSpPr/>
            <p:nvPr/>
          </p:nvSpPr>
          <p:spPr>
            <a:xfrm flipH="1">
              <a:off x="1104" y="2832"/>
              <a:ext cx="48" cy="144"/>
            </a:xfrm>
            <a:prstGeom prst="line">
              <a:avLst/>
            </a:prstGeom>
            <a:noFill/>
            <a:ln w="9525" cap="flat" cmpd="sng">
              <a:solidFill>
                <a:schemeClr val="dk1">
                  <a:alpha val="100000"/>
                </a:schemeClr>
              </a:solidFill>
              <a:prstDash val="solid"/>
              <a:miter/>
            </a:ln>
          </p:spPr>
        </p:sp>
        <p:sp>
          <p:nvSpPr>
            <p:cNvPr id="1048758" name="直接连接符 1048757"/>
            <p:cNvSpPr/>
            <p:nvPr/>
          </p:nvSpPr>
          <p:spPr>
            <a:xfrm>
              <a:off x="960" y="2832"/>
              <a:ext cx="48" cy="144"/>
            </a:xfrm>
            <a:prstGeom prst="line">
              <a:avLst/>
            </a:prstGeom>
            <a:noFill/>
            <a:ln w="9525" cap="flat" cmpd="sng">
              <a:solidFill>
                <a:schemeClr val="dk1">
                  <a:alpha val="100000"/>
                </a:schemeClr>
              </a:solidFill>
              <a:prstDash val="solid"/>
              <a:miter/>
            </a:ln>
          </p:spPr>
        </p:sp>
        <p:sp>
          <p:nvSpPr>
            <p:cNvPr id="1048759" name="直接连接符 1048758"/>
            <p:cNvSpPr/>
            <p:nvPr/>
          </p:nvSpPr>
          <p:spPr>
            <a:xfrm>
              <a:off x="912" y="3024"/>
              <a:ext cx="336" cy="0"/>
            </a:xfrm>
            <a:prstGeom prst="line">
              <a:avLst/>
            </a:prstGeom>
            <a:noFill/>
            <a:ln w="76200" cap="flat" cmpd="sng">
              <a:solidFill>
                <a:schemeClr val="dk1">
                  <a:alpha val="100000"/>
                </a:schemeClr>
              </a:solidFill>
              <a:prstDash val="solid"/>
              <a:miter/>
            </a:ln>
          </p:spPr>
        </p:sp>
        <p:sp>
          <p:nvSpPr>
            <p:cNvPr id="1048760" name="直接连接符 1048759"/>
            <p:cNvSpPr/>
            <p:nvPr/>
          </p:nvSpPr>
          <p:spPr>
            <a:xfrm>
              <a:off x="1248" y="2976"/>
              <a:ext cx="0" cy="96"/>
            </a:xfrm>
            <a:prstGeom prst="line">
              <a:avLst/>
            </a:prstGeom>
            <a:noFill/>
            <a:ln w="76200" cap="flat" cmpd="sng">
              <a:solidFill>
                <a:schemeClr val="dk1">
                  <a:alpha val="100000"/>
                </a:schemeClr>
              </a:solidFill>
              <a:prstDash val="solid"/>
              <a:miter/>
            </a:ln>
          </p:spPr>
        </p:sp>
        <p:sp>
          <p:nvSpPr>
            <p:cNvPr id="1048761" name="直接连接符 1048760"/>
            <p:cNvSpPr/>
            <p:nvPr/>
          </p:nvSpPr>
          <p:spPr>
            <a:xfrm>
              <a:off x="1248" y="2928"/>
              <a:ext cx="0" cy="192"/>
            </a:xfrm>
            <a:prstGeom prst="line">
              <a:avLst/>
            </a:prstGeom>
            <a:noFill/>
            <a:ln w="76200" cap="flat" cmpd="sng">
              <a:solidFill>
                <a:schemeClr val="dk1">
                  <a:alpha val="100000"/>
                </a:schemeClr>
              </a:solidFill>
              <a:prstDash val="solid"/>
              <a:miter/>
            </a:ln>
          </p:spPr>
        </p:sp>
        <p:sp>
          <p:nvSpPr>
            <p:cNvPr id="1048762" name="直接连接符 1048761"/>
            <p:cNvSpPr/>
            <p:nvPr/>
          </p:nvSpPr>
          <p:spPr>
            <a:xfrm>
              <a:off x="1008" y="2880"/>
              <a:ext cx="96" cy="0"/>
            </a:xfrm>
            <a:prstGeom prst="line">
              <a:avLst/>
            </a:prstGeom>
            <a:noFill/>
            <a:ln w="76200" cap="flat" cmpd="sng">
              <a:solidFill>
                <a:schemeClr val="folHlink">
                  <a:alpha val="100000"/>
                </a:schemeClr>
              </a:solidFill>
              <a:prstDash val="solid"/>
              <a:miter/>
            </a:ln>
          </p:spPr>
        </p:sp>
        <p:sp>
          <p:nvSpPr>
            <p:cNvPr id="1048763" name="直接连接符 1048762"/>
            <p:cNvSpPr/>
            <p:nvPr/>
          </p:nvSpPr>
          <p:spPr>
            <a:xfrm>
              <a:off x="1008" y="2928"/>
              <a:ext cx="48" cy="0"/>
            </a:xfrm>
            <a:prstGeom prst="line">
              <a:avLst/>
            </a:prstGeom>
            <a:noFill/>
            <a:ln w="76200" cap="flat" cmpd="sng">
              <a:solidFill>
                <a:schemeClr val="folHlink">
                  <a:alpha val="100000"/>
                </a:schemeClr>
              </a:solidFill>
              <a:prstDash val="solid"/>
              <a:miter/>
            </a:ln>
          </p:spPr>
        </p:sp>
        <p:sp>
          <p:nvSpPr>
            <p:cNvPr id="1048764" name="直接连接符 1048763"/>
            <p:cNvSpPr/>
            <p:nvPr/>
          </p:nvSpPr>
          <p:spPr>
            <a:xfrm>
              <a:off x="1008" y="3072"/>
              <a:ext cx="96" cy="0"/>
            </a:xfrm>
            <a:prstGeom prst="line">
              <a:avLst/>
            </a:prstGeom>
            <a:noFill/>
            <a:ln w="76200" cap="flat" cmpd="sng">
              <a:solidFill>
                <a:schemeClr val="folHlink">
                  <a:alpha val="100000"/>
                </a:schemeClr>
              </a:solidFill>
              <a:prstDash val="solid"/>
              <a:miter/>
            </a:ln>
          </p:spPr>
        </p:sp>
        <p:sp>
          <p:nvSpPr>
            <p:cNvPr id="1048765" name="直接连接符 1048764"/>
            <p:cNvSpPr/>
            <p:nvPr/>
          </p:nvSpPr>
          <p:spPr>
            <a:xfrm>
              <a:off x="1008" y="3168"/>
              <a:ext cx="96" cy="48"/>
            </a:xfrm>
            <a:prstGeom prst="line">
              <a:avLst/>
            </a:prstGeom>
            <a:noFill/>
            <a:ln w="76200" cap="flat" cmpd="sng">
              <a:solidFill>
                <a:schemeClr val="folHlink">
                  <a:alpha val="100000"/>
                </a:schemeClr>
              </a:solidFill>
              <a:prstDash val="solid"/>
              <a:miter/>
            </a:ln>
          </p:spPr>
        </p:sp>
        <p:sp>
          <p:nvSpPr>
            <p:cNvPr id="1048766" name="直接连接符 1048765"/>
            <p:cNvSpPr/>
            <p:nvPr/>
          </p:nvSpPr>
          <p:spPr>
            <a:xfrm>
              <a:off x="1152" y="1632"/>
              <a:ext cx="0" cy="144"/>
            </a:xfrm>
            <a:prstGeom prst="line">
              <a:avLst/>
            </a:prstGeom>
            <a:noFill/>
            <a:ln w="9525" cap="flat" cmpd="sng">
              <a:solidFill>
                <a:schemeClr val="dk1">
                  <a:alpha val="100000"/>
                </a:schemeClr>
              </a:solidFill>
              <a:prstDash val="solid"/>
              <a:miter/>
            </a:ln>
          </p:spPr>
        </p:sp>
        <p:sp>
          <p:nvSpPr>
            <p:cNvPr id="1048767" name="直接连接符 1048766"/>
            <p:cNvSpPr/>
            <p:nvPr/>
          </p:nvSpPr>
          <p:spPr>
            <a:xfrm>
              <a:off x="960" y="1632"/>
              <a:ext cx="0" cy="144"/>
            </a:xfrm>
            <a:prstGeom prst="line">
              <a:avLst/>
            </a:prstGeom>
            <a:noFill/>
            <a:ln w="9525" cap="flat" cmpd="sng">
              <a:solidFill>
                <a:schemeClr val="dk1">
                  <a:alpha val="100000"/>
                </a:schemeClr>
              </a:solidFill>
              <a:prstDash val="solid"/>
              <a:miter/>
            </a:ln>
          </p:spPr>
        </p:sp>
        <p:sp>
          <p:nvSpPr>
            <p:cNvPr id="1048768" name="直接连接符 1048767"/>
            <p:cNvSpPr/>
            <p:nvPr/>
          </p:nvSpPr>
          <p:spPr>
            <a:xfrm rot="10800000">
              <a:off x="1152" y="2208"/>
              <a:ext cx="672" cy="1"/>
            </a:xfrm>
            <a:prstGeom prst="line">
              <a:avLst/>
            </a:prstGeom>
            <a:noFill/>
            <a:ln w="9525" cap="flat" cmpd="sng">
              <a:solidFill>
                <a:schemeClr val="dk1">
                  <a:alpha val="100000"/>
                </a:schemeClr>
              </a:solidFill>
              <a:prstDash val="solid"/>
              <a:miter/>
              <a:tailEnd type="triangle" w="med" len="med"/>
            </a:ln>
          </p:spPr>
        </p:sp>
        <p:sp>
          <p:nvSpPr>
            <p:cNvPr id="1048769" name="直接连接符 1048768"/>
            <p:cNvSpPr/>
            <p:nvPr/>
          </p:nvSpPr>
          <p:spPr>
            <a:xfrm rot="10800000">
              <a:off x="1056" y="2544"/>
              <a:ext cx="768" cy="1"/>
            </a:xfrm>
            <a:prstGeom prst="line">
              <a:avLst/>
            </a:prstGeom>
            <a:noFill/>
            <a:ln w="9525" cap="flat" cmpd="sng">
              <a:solidFill>
                <a:schemeClr val="accent2">
                  <a:alpha val="100000"/>
                </a:schemeClr>
              </a:solidFill>
              <a:prstDash val="solid"/>
              <a:miter/>
              <a:tailEnd type="triangle" w="med" len="med"/>
            </a:ln>
          </p:spPr>
        </p:sp>
        <p:sp>
          <p:nvSpPr>
            <p:cNvPr id="1048770" name="直接连接符 1048769"/>
            <p:cNvSpPr/>
            <p:nvPr/>
          </p:nvSpPr>
          <p:spPr>
            <a:xfrm rot="10800000">
              <a:off x="1200" y="3696"/>
              <a:ext cx="768" cy="1"/>
            </a:xfrm>
            <a:prstGeom prst="line">
              <a:avLst/>
            </a:prstGeom>
            <a:noFill/>
            <a:ln w="9525" cap="flat" cmpd="sng">
              <a:solidFill>
                <a:schemeClr val="hlink">
                  <a:alpha val="100000"/>
                </a:schemeClr>
              </a:solidFill>
              <a:prstDash val="solid"/>
              <a:miter/>
              <a:tailEnd type="triangle" w="med" len="med"/>
            </a:ln>
          </p:spPr>
        </p:sp>
        <p:sp>
          <p:nvSpPr>
            <p:cNvPr id="1048771" name="矩形 1048770"/>
            <p:cNvSpPr/>
            <p:nvPr/>
          </p:nvSpPr>
          <p:spPr>
            <a:xfrm>
              <a:off x="1872" y="2016"/>
              <a:ext cx="701" cy="388"/>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b="1">
                  <a:solidFill>
                    <a:schemeClr val="folHlink"/>
                  </a:solidFill>
                  <a:latin typeface="Times New Roman" pitchFamily="18" charset="0"/>
                </a:rPr>
                <a:t>滴定管</a:t>
              </a:r>
            </a:p>
          </p:txBody>
        </p:sp>
        <p:sp>
          <p:nvSpPr>
            <p:cNvPr id="1048772" name="矩形 1048771"/>
            <p:cNvSpPr/>
            <p:nvPr/>
          </p:nvSpPr>
          <p:spPr>
            <a:xfrm>
              <a:off x="1872" y="2352"/>
              <a:ext cx="701" cy="388"/>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b="1">
                  <a:solidFill>
                    <a:schemeClr val="accent2"/>
                  </a:solidFill>
                  <a:latin typeface="Times New Roman" pitchFamily="18" charset="0"/>
                </a:rPr>
                <a:t>滴定剂</a:t>
              </a:r>
            </a:p>
          </p:txBody>
        </p:sp>
        <p:sp>
          <p:nvSpPr>
            <p:cNvPr id="1048773" name="矩形 1048772"/>
            <p:cNvSpPr/>
            <p:nvPr/>
          </p:nvSpPr>
          <p:spPr>
            <a:xfrm>
              <a:off x="1680" y="3456"/>
              <a:ext cx="1459" cy="698"/>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b="1">
                  <a:solidFill>
                    <a:srgbClr val="0000CC"/>
                  </a:solidFill>
                  <a:latin typeface="Times New Roman" pitchFamily="18" charset="0"/>
                </a:rPr>
                <a:t>被滴定溶液</a:t>
              </a:r>
            </a:p>
            <a:p>
              <a:pPr marL="0" lvl="0" indent="0" eaLnBrk="1" latinLnBrk="1" hangingPunct="1">
                <a:spcBef>
                  <a:spcPct val="0"/>
                </a:spcBef>
                <a:buFontTx/>
                <a:buNone/>
              </a:pPr>
              <a:r>
                <a:rPr lang="en-US" altLang="zh-CN" sz="2400" b="1">
                  <a:solidFill>
                    <a:srgbClr val="0000CC"/>
                  </a:solidFill>
                  <a:latin typeface="Times New Roman" pitchFamily="18" charset="0"/>
                </a:rPr>
                <a:t>Titrand  analyte</a:t>
              </a:r>
            </a:p>
          </p:txBody>
        </p:sp>
      </p:grpSp>
      <p:sp>
        <p:nvSpPr>
          <p:cNvPr id="1048774" name="文本框 1048773"/>
          <p:cNvSpPr txBox="1"/>
          <p:nvPr/>
        </p:nvSpPr>
        <p:spPr>
          <a:xfrm>
            <a:off x="466725" y="4371975"/>
            <a:ext cx="2293937" cy="8302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a:spcBef>
                <a:spcPct val="0"/>
              </a:spcBef>
              <a:buFontTx/>
              <a:buNone/>
            </a:pPr>
            <a:r>
              <a:rPr lang="en-US" altLang="zh-CN" sz="2400">
                <a:solidFill>
                  <a:srgbClr val="CC0000"/>
                </a:solidFill>
                <a:latin typeface="Times New Roman" pitchFamily="18" charset="0"/>
              </a:rPr>
              <a:t>Erlenmeyer flask</a:t>
            </a:r>
          </a:p>
          <a:p>
            <a:pPr marL="0" lvl="0" indent="0" algn="ctr">
              <a:spcBef>
                <a:spcPct val="0"/>
              </a:spcBef>
              <a:buFontTx/>
              <a:buNone/>
            </a:pPr>
            <a:r>
              <a:rPr lang="zh-CN" altLang="en-US" sz="2400">
                <a:solidFill>
                  <a:srgbClr val="CC0000"/>
                </a:solidFill>
                <a:latin typeface="Times New Roman" pitchFamily="18" charset="0"/>
              </a:rPr>
              <a:t>锥形瓶</a:t>
            </a:r>
          </a:p>
        </p:txBody>
      </p:sp>
      <p:sp>
        <p:nvSpPr>
          <p:cNvPr id="1048775" name="文本框 1048774"/>
          <p:cNvSpPr txBox="1"/>
          <p:nvPr/>
        </p:nvSpPr>
        <p:spPr>
          <a:xfrm>
            <a:off x="2987675" y="2032000"/>
            <a:ext cx="944562" cy="4603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400">
                <a:solidFill>
                  <a:srgbClr val="0000CC"/>
                </a:solidFill>
                <a:latin typeface="Times New Roman" pitchFamily="18" charset="0"/>
              </a:rPr>
              <a:t>Buret </a:t>
            </a:r>
          </a:p>
        </p:txBody>
      </p:sp>
      <p:sp>
        <p:nvSpPr>
          <p:cNvPr id="1048776" name="文本框 1048775"/>
          <p:cNvSpPr txBox="1"/>
          <p:nvPr/>
        </p:nvSpPr>
        <p:spPr>
          <a:xfrm>
            <a:off x="2987675" y="3003550"/>
            <a:ext cx="993775"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400">
                <a:solidFill>
                  <a:srgbClr val="0000CC"/>
                </a:solidFill>
                <a:latin typeface="Times New Roman" pitchFamily="18" charset="0"/>
              </a:rPr>
              <a:t>titrant </a:t>
            </a:r>
          </a:p>
        </p:txBody>
      </p:sp>
      <p:sp>
        <p:nvSpPr>
          <p:cNvPr id="1048777" name="文本框 1048776"/>
          <p:cNvSpPr txBox="1"/>
          <p:nvPr/>
        </p:nvSpPr>
        <p:spPr>
          <a:xfrm>
            <a:off x="6280150" y="4276725"/>
            <a:ext cx="1857375"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zh-CN" altLang="en-US" sz="2400" b="1">
                <a:solidFill>
                  <a:srgbClr val="0000CC"/>
                </a:solidFill>
                <a:latin typeface="Times New Roman" pitchFamily="18" charset="0"/>
              </a:rPr>
              <a:t>移液管 </a:t>
            </a:r>
            <a:r>
              <a:rPr lang="en-US" altLang="zh-CN" sz="2400" b="1">
                <a:solidFill>
                  <a:srgbClr val="0000CC"/>
                </a:solidFill>
                <a:latin typeface="Times New Roman" pitchFamily="18" charset="0"/>
              </a:rPr>
              <a:t>pipet</a:t>
            </a:r>
          </a:p>
        </p:txBody>
      </p:sp>
      <p:sp>
        <p:nvSpPr>
          <p:cNvPr id="1048778" name="文本框 1048777"/>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25</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79" name="文本框 1048778"/>
          <p:cNvSpPr txBox="1"/>
          <p:nvPr/>
        </p:nvSpPr>
        <p:spPr>
          <a:xfrm>
            <a:off x="1403350" y="249237"/>
            <a:ext cx="5619750" cy="12319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b="1">
                <a:solidFill>
                  <a:srgbClr val="CC0000"/>
                </a:solidFill>
                <a:latin typeface="Times New Roman" pitchFamily="18" charset="0"/>
              </a:rPr>
              <a:t>     §1-2 定量分析概论</a:t>
            </a:r>
          </a:p>
          <a:p>
            <a:pPr marL="0" lvl="0" indent="0" eaLnBrk="1" latinLnBrk="1" hangingPunct="1">
              <a:spcBef>
                <a:spcPct val="50000"/>
              </a:spcBef>
              <a:buFontTx/>
              <a:buNone/>
            </a:pPr>
            <a:r>
              <a:rPr lang="en-US" altLang="zh-CN" sz="2800">
                <a:solidFill>
                  <a:schemeClr val="lt2"/>
                </a:solidFill>
                <a:latin typeface="Times New Roman" pitchFamily="18" charset="0"/>
              </a:rPr>
              <a:t>(Introduction to Quantitative Analysis)</a:t>
            </a:r>
          </a:p>
        </p:txBody>
      </p:sp>
      <p:sp>
        <p:nvSpPr>
          <p:cNvPr id="1048780" name="文本框 1048779"/>
          <p:cNvSpPr txBox="1"/>
          <p:nvPr/>
        </p:nvSpPr>
        <p:spPr>
          <a:xfrm>
            <a:off x="358775" y="1525587"/>
            <a:ext cx="2590800" cy="523875"/>
          </a:xfrm>
          <a:prstGeom prst="rect">
            <a:avLst/>
          </a:prstGeom>
          <a:solidFill>
            <a:srgbClr val="99FF66"/>
          </a:solidFill>
          <a:ln w="9525" cap="flat" cmpd="sng">
            <a:solidFill>
              <a:schemeClr val="dk2">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latin typeface="Times New Roman" pitchFamily="18" charset="0"/>
              </a:rPr>
              <a:t>一、基本概念</a:t>
            </a:r>
          </a:p>
        </p:txBody>
      </p:sp>
      <p:pic>
        <p:nvPicPr>
          <p:cNvPr id="2097158" name="图片 2097157"/>
          <p:cNvPicPr>
            <a:picLocks/>
          </p:cNvPicPr>
          <p:nvPr/>
        </p:nvPicPr>
        <p:blipFill>
          <a:blip r:embed="rId2"/>
          <a:srcRect/>
          <a:stretch>
            <a:fillRect/>
          </a:stretch>
        </p:blipFill>
        <p:spPr>
          <a:xfrm>
            <a:off x="7524750" y="411162"/>
            <a:ext cx="1201737" cy="1428750"/>
          </a:xfrm>
          <a:prstGeom prst="rect">
            <a:avLst/>
          </a:prstGeom>
          <a:noFill/>
          <a:ln>
            <a:noFill/>
          </a:ln>
        </p:spPr>
      </p:pic>
      <p:sp>
        <p:nvSpPr>
          <p:cNvPr id="1048781" name="文本框 1048780"/>
          <p:cNvSpPr txBox="1"/>
          <p:nvPr/>
        </p:nvSpPr>
        <p:spPr>
          <a:xfrm>
            <a:off x="1196975" y="2268537"/>
            <a:ext cx="914400" cy="523875"/>
          </a:xfrm>
          <a:prstGeom prst="rect">
            <a:avLst/>
          </a:prstGeom>
          <a:solidFill>
            <a:srgbClr val="A50021"/>
          </a:solidFill>
          <a:ln w="9525" cap="flat" cmpd="sng">
            <a:solidFill>
              <a:schemeClr val="dk2">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chemeClr val="lt1"/>
                </a:solidFill>
                <a:latin typeface="Times New Roman" pitchFamily="18" charset="0"/>
              </a:rPr>
              <a:t>滴定</a:t>
            </a:r>
          </a:p>
        </p:txBody>
      </p:sp>
      <p:sp>
        <p:nvSpPr>
          <p:cNvPr id="1048782" name="文本框 1048781"/>
          <p:cNvSpPr txBox="1"/>
          <p:nvPr/>
        </p:nvSpPr>
        <p:spPr>
          <a:xfrm>
            <a:off x="3457575" y="2139950"/>
            <a:ext cx="1906587" cy="954087"/>
          </a:xfrm>
          <a:prstGeom prst="rect">
            <a:avLst/>
          </a:prstGeom>
          <a:solidFill>
            <a:srgbClr val="A50021"/>
          </a:solidFill>
          <a:ln w="9525" cap="flat" cmpd="sng">
            <a:solidFill>
              <a:schemeClr val="dk2">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50000"/>
              </a:spcBef>
              <a:buFontTx/>
              <a:buNone/>
            </a:pPr>
            <a:r>
              <a:rPr lang="zh-CN" altLang="en-US" sz="2800">
                <a:solidFill>
                  <a:schemeClr val="lt1"/>
                </a:solidFill>
                <a:latin typeface="Times New Roman" pitchFamily="18" charset="0"/>
              </a:rPr>
              <a:t>标准溶液</a:t>
            </a:r>
            <a:r>
              <a:rPr lang="en-US" altLang="zh-CN" sz="2800">
                <a:solidFill>
                  <a:schemeClr val="lt1"/>
                </a:solidFill>
                <a:latin typeface="Times New Roman" pitchFamily="18" charset="0"/>
              </a:rPr>
              <a:t>(</a:t>
            </a:r>
            <a:r>
              <a:rPr lang="zh-CN" altLang="en-US" sz="2800">
                <a:solidFill>
                  <a:schemeClr val="lt1"/>
                </a:solidFill>
                <a:latin typeface="Times New Roman" pitchFamily="18" charset="0"/>
              </a:rPr>
              <a:t>滴定剂）</a:t>
            </a:r>
          </a:p>
        </p:txBody>
      </p:sp>
      <p:sp>
        <p:nvSpPr>
          <p:cNvPr id="1048783" name="文本框 1048782"/>
          <p:cNvSpPr txBox="1"/>
          <p:nvPr/>
        </p:nvSpPr>
        <p:spPr>
          <a:xfrm>
            <a:off x="755650" y="3273425"/>
            <a:ext cx="1979612" cy="954087"/>
          </a:xfrm>
          <a:prstGeom prst="rect">
            <a:avLst/>
          </a:prstGeom>
          <a:solidFill>
            <a:srgbClr val="A50021"/>
          </a:solidFill>
          <a:ln w="9525" cap="flat" cmpd="sng">
            <a:solidFill>
              <a:schemeClr val="dk2">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化学计量点</a:t>
            </a:r>
          </a:p>
          <a:p>
            <a:pPr marL="0" lvl="0" indent="0" eaLnBrk="1" latinLnBrk="1" hangingPunct="1">
              <a:spcBef>
                <a:spcPct val="0"/>
              </a:spcBef>
              <a:buFontTx/>
              <a:buNone/>
            </a:pPr>
            <a:r>
              <a:rPr lang="zh-CN" altLang="en-US" sz="2800">
                <a:solidFill>
                  <a:schemeClr val="lt1"/>
                </a:solidFill>
                <a:latin typeface="Times New Roman" pitchFamily="18" charset="0"/>
              </a:rPr>
              <a:t>（等当点）</a:t>
            </a:r>
          </a:p>
        </p:txBody>
      </p:sp>
      <p:sp>
        <p:nvSpPr>
          <p:cNvPr id="1048784" name="文本框 1048783"/>
          <p:cNvSpPr txBox="1"/>
          <p:nvPr/>
        </p:nvSpPr>
        <p:spPr>
          <a:xfrm>
            <a:off x="4030662" y="3921125"/>
            <a:ext cx="1620837" cy="522287"/>
          </a:xfrm>
          <a:prstGeom prst="rect">
            <a:avLst/>
          </a:prstGeom>
          <a:solidFill>
            <a:srgbClr val="A50021"/>
          </a:solidFill>
          <a:ln w="9525" cap="flat" cmpd="sng">
            <a:solidFill>
              <a:schemeClr val="dk2">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滴定终点</a:t>
            </a:r>
          </a:p>
        </p:txBody>
      </p:sp>
      <p:sp>
        <p:nvSpPr>
          <p:cNvPr id="1048785" name="文本框 1048784"/>
          <p:cNvSpPr txBox="1"/>
          <p:nvPr/>
        </p:nvSpPr>
        <p:spPr>
          <a:xfrm>
            <a:off x="6443662" y="3543300"/>
            <a:ext cx="1620837" cy="523875"/>
          </a:xfrm>
          <a:prstGeom prst="rect">
            <a:avLst/>
          </a:prstGeom>
          <a:solidFill>
            <a:srgbClr val="A50021"/>
          </a:solidFill>
          <a:ln w="9525" cap="flat" cmpd="sng">
            <a:solidFill>
              <a:schemeClr val="dk2">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滴定误差</a:t>
            </a:r>
          </a:p>
        </p:txBody>
      </p:sp>
      <p:sp>
        <p:nvSpPr>
          <p:cNvPr id="1048786" name="文本框 1048785"/>
          <p:cNvSpPr txBox="1"/>
          <p:nvPr/>
        </p:nvSpPr>
        <p:spPr>
          <a:xfrm>
            <a:off x="900112" y="2733675"/>
            <a:ext cx="15113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6600FF"/>
                </a:solidFill>
                <a:latin typeface="Times New Roman" pitchFamily="18" charset="0"/>
              </a:rPr>
              <a:t>Titration</a:t>
            </a:r>
          </a:p>
        </p:txBody>
      </p:sp>
      <p:sp>
        <p:nvSpPr>
          <p:cNvPr id="1048787" name="矩形 1048786"/>
          <p:cNvSpPr/>
          <p:nvPr/>
        </p:nvSpPr>
        <p:spPr>
          <a:xfrm>
            <a:off x="3132137" y="3003550"/>
            <a:ext cx="2808287"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a:spcBef>
                <a:spcPct val="0"/>
              </a:spcBef>
              <a:buFontTx/>
              <a:buNone/>
            </a:pPr>
            <a:r>
              <a:rPr lang="en-US" altLang="zh-CN" sz="2800">
                <a:solidFill>
                  <a:srgbClr val="6600FF"/>
                </a:solidFill>
                <a:latin typeface="Times New Roman" pitchFamily="18" charset="0"/>
              </a:rPr>
              <a:t>Titrant </a:t>
            </a:r>
          </a:p>
          <a:p>
            <a:pPr marL="0" lvl="0" indent="0">
              <a:spcBef>
                <a:spcPct val="0"/>
              </a:spcBef>
              <a:buFontTx/>
              <a:buNone/>
            </a:pPr>
            <a:r>
              <a:rPr lang="en-US" altLang="zh-CN" sz="2800">
                <a:solidFill>
                  <a:srgbClr val="6600FF"/>
                </a:solidFill>
                <a:latin typeface="Times New Roman" pitchFamily="18" charset="0"/>
              </a:rPr>
              <a:t>Standard solution</a:t>
            </a:r>
          </a:p>
        </p:txBody>
      </p:sp>
      <p:sp>
        <p:nvSpPr>
          <p:cNvPr id="1048788" name="文本框 1048787"/>
          <p:cNvSpPr txBox="1"/>
          <p:nvPr/>
        </p:nvSpPr>
        <p:spPr>
          <a:xfrm>
            <a:off x="6084887" y="2355850"/>
            <a:ext cx="1655762" cy="523875"/>
          </a:xfrm>
          <a:prstGeom prst="rect">
            <a:avLst/>
          </a:prstGeom>
          <a:solidFill>
            <a:srgbClr val="A50021"/>
          </a:solidFill>
          <a:ln w="9525" cap="flat" cmpd="sng">
            <a:solidFill>
              <a:schemeClr val="dk2">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chemeClr val="lt1"/>
                </a:solidFill>
                <a:latin typeface="Times New Roman" pitchFamily="18" charset="0"/>
              </a:rPr>
              <a:t>被测溶液</a:t>
            </a:r>
          </a:p>
        </p:txBody>
      </p:sp>
      <p:sp>
        <p:nvSpPr>
          <p:cNvPr id="1048789" name="矩形 1048788"/>
          <p:cNvSpPr/>
          <p:nvPr/>
        </p:nvSpPr>
        <p:spPr>
          <a:xfrm>
            <a:off x="5795962" y="2951162"/>
            <a:ext cx="26638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6600FF"/>
                </a:solidFill>
                <a:latin typeface="Times New Roman" pitchFamily="18" charset="0"/>
              </a:rPr>
              <a:t>Titrand (analyte)</a:t>
            </a:r>
          </a:p>
        </p:txBody>
      </p:sp>
      <p:sp>
        <p:nvSpPr>
          <p:cNvPr id="1048790" name="矩形 1048789"/>
          <p:cNvSpPr/>
          <p:nvPr/>
        </p:nvSpPr>
        <p:spPr>
          <a:xfrm>
            <a:off x="0" y="4138612"/>
            <a:ext cx="37084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a:spcBef>
                <a:spcPct val="0"/>
              </a:spcBef>
              <a:buFontTx/>
              <a:buNone/>
            </a:pPr>
            <a:r>
              <a:rPr lang="en-US" altLang="zh-CN" sz="2800">
                <a:solidFill>
                  <a:srgbClr val="6600FF"/>
                </a:solidFill>
                <a:latin typeface="Times New Roman" pitchFamily="18" charset="0"/>
              </a:rPr>
              <a:t>sp: stoichiometric point</a:t>
            </a:r>
          </a:p>
          <a:p>
            <a:pPr marL="0" lvl="0" indent="0" algn="ctr">
              <a:spcBef>
                <a:spcPct val="0"/>
              </a:spcBef>
              <a:buFontTx/>
              <a:buNone/>
            </a:pPr>
            <a:r>
              <a:rPr lang="en-US" altLang="zh-CN" sz="2800">
                <a:solidFill>
                  <a:srgbClr val="6600FF"/>
                </a:solidFill>
                <a:latin typeface="Times New Roman" pitchFamily="18" charset="0"/>
              </a:rPr>
              <a:t>ep: equivalence point</a:t>
            </a:r>
          </a:p>
        </p:txBody>
      </p:sp>
      <p:sp>
        <p:nvSpPr>
          <p:cNvPr id="1048791" name="矩形 1048790"/>
          <p:cNvSpPr/>
          <p:nvPr/>
        </p:nvSpPr>
        <p:spPr>
          <a:xfrm>
            <a:off x="3348037" y="4352925"/>
            <a:ext cx="2808287"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a:spcBef>
                <a:spcPct val="0"/>
              </a:spcBef>
              <a:buFontTx/>
              <a:buNone/>
            </a:pPr>
            <a:r>
              <a:rPr lang="en-US" altLang="zh-CN" sz="2800">
                <a:solidFill>
                  <a:srgbClr val="6600FF"/>
                </a:solidFill>
                <a:latin typeface="Times New Roman" pitchFamily="18" charset="0"/>
              </a:rPr>
              <a:t>ep: end point</a:t>
            </a:r>
          </a:p>
        </p:txBody>
      </p:sp>
      <p:sp>
        <p:nvSpPr>
          <p:cNvPr id="1048792" name="矩形 1048791"/>
          <p:cNvSpPr/>
          <p:nvPr/>
        </p:nvSpPr>
        <p:spPr>
          <a:xfrm>
            <a:off x="6011862" y="4246562"/>
            <a:ext cx="2808287"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a:spcBef>
                <a:spcPct val="0"/>
              </a:spcBef>
              <a:buFontTx/>
              <a:buNone/>
            </a:pPr>
            <a:r>
              <a:rPr lang="en-US" altLang="zh-CN" sz="2800">
                <a:solidFill>
                  <a:srgbClr val="6600FF"/>
                </a:solidFill>
                <a:latin typeface="Times New Roman" pitchFamily="18" charset="0"/>
              </a:rPr>
              <a:t>Titration error</a:t>
            </a:r>
          </a:p>
        </p:txBody>
      </p:sp>
      <p:sp>
        <p:nvSpPr>
          <p:cNvPr id="1048793" name="文本框 1048792"/>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26</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94" name="矩形 1048793"/>
          <p:cNvSpPr/>
          <p:nvPr/>
        </p:nvSpPr>
        <p:spPr>
          <a:xfrm>
            <a:off x="1676400" y="457200"/>
            <a:ext cx="4494212" cy="523875"/>
          </a:xfrm>
          <a:prstGeom prst="rect">
            <a:avLst/>
          </a:prstGeom>
          <a:solidFill>
            <a:srgbClr val="99FF66"/>
          </a:solidFill>
          <a:ln w="9525" cap="flat" cmpd="sng">
            <a:solidFill>
              <a:schemeClr val="dk2">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333333"/>
                </a:solidFill>
                <a:latin typeface="Times New Roman" pitchFamily="18" charset="0"/>
              </a:rPr>
              <a:t>二、滴定分析对反应的要求</a:t>
            </a:r>
          </a:p>
        </p:txBody>
      </p:sp>
      <p:sp>
        <p:nvSpPr>
          <p:cNvPr id="1048795" name="文本框 1048794"/>
          <p:cNvSpPr txBox="1"/>
          <p:nvPr/>
        </p:nvSpPr>
        <p:spPr>
          <a:xfrm>
            <a:off x="838200" y="1600200"/>
            <a:ext cx="6705600" cy="3108325"/>
          </a:xfrm>
          <a:prstGeom prst="rect">
            <a:avLst/>
          </a:prstGeom>
          <a:solidFill>
            <a:srgbClr val="FFFF99"/>
          </a:solidFill>
          <a:ln w="9525" cap="flat" cmpd="sng">
            <a:solidFill>
              <a:srgbClr val="333333">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333333"/>
                </a:solidFill>
                <a:latin typeface="Times New Roman" pitchFamily="18" charset="0"/>
              </a:rPr>
              <a:t>适合直接滴定分析的反应必须具备的条件:</a:t>
            </a:r>
          </a:p>
          <a:p>
            <a:pPr marL="0" lvl="0" indent="0" eaLnBrk="1" latinLnBrk="1" hangingPunct="1">
              <a:spcBef>
                <a:spcPct val="50000"/>
              </a:spcBef>
              <a:buFontTx/>
              <a:buNone/>
            </a:pPr>
            <a:r>
              <a:rPr lang="zh-CN" altLang="en-US" sz="2800">
                <a:solidFill>
                  <a:srgbClr val="333333"/>
                </a:solidFill>
                <a:latin typeface="隶书" pitchFamily="49" charset="-122"/>
                <a:ea typeface="隶书" pitchFamily="49" charset="-122"/>
              </a:rPr>
              <a:t>1、反应必须按一定的反应式进行。</a:t>
            </a:r>
          </a:p>
          <a:p>
            <a:pPr marL="0" lvl="0" indent="0" eaLnBrk="1" latinLnBrk="1" hangingPunct="1">
              <a:spcBef>
                <a:spcPct val="50000"/>
              </a:spcBef>
              <a:buFontTx/>
              <a:buNone/>
            </a:pPr>
            <a:r>
              <a:rPr lang="zh-CN" altLang="en-US" sz="2800">
                <a:solidFill>
                  <a:srgbClr val="333333"/>
                </a:solidFill>
                <a:latin typeface="隶书" pitchFamily="49" charset="-122"/>
                <a:ea typeface="隶书" pitchFamily="49" charset="-122"/>
              </a:rPr>
              <a:t>2、反应必须定量进行且无副反应。</a:t>
            </a:r>
          </a:p>
          <a:p>
            <a:pPr marL="0" lvl="0" indent="0" eaLnBrk="1" latinLnBrk="1" hangingPunct="1">
              <a:spcBef>
                <a:spcPct val="50000"/>
              </a:spcBef>
              <a:buFontTx/>
              <a:buNone/>
            </a:pPr>
            <a:r>
              <a:rPr lang="zh-CN" altLang="en-US" sz="2800">
                <a:solidFill>
                  <a:srgbClr val="333333"/>
                </a:solidFill>
                <a:latin typeface="隶书" pitchFamily="49" charset="-122"/>
                <a:ea typeface="隶书" pitchFamily="49" charset="-122"/>
              </a:rPr>
              <a:t>3、反应速度要快。</a:t>
            </a:r>
          </a:p>
          <a:p>
            <a:pPr marL="0" lvl="0" indent="0" eaLnBrk="1" latinLnBrk="1" hangingPunct="1">
              <a:spcBef>
                <a:spcPct val="50000"/>
              </a:spcBef>
              <a:buFontTx/>
              <a:buNone/>
            </a:pPr>
            <a:r>
              <a:rPr lang="zh-CN" altLang="en-US" sz="2800">
                <a:solidFill>
                  <a:srgbClr val="333333"/>
                </a:solidFill>
                <a:latin typeface="隶书" pitchFamily="49" charset="-122"/>
                <a:ea typeface="隶书" pitchFamily="49" charset="-122"/>
              </a:rPr>
              <a:t>4、必须有合适的确定终点的方法。</a:t>
            </a:r>
          </a:p>
        </p:txBody>
      </p:sp>
      <p:sp>
        <p:nvSpPr>
          <p:cNvPr id="1048796" name="文本框 1048795"/>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27</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97" name="文本框 1048796"/>
          <p:cNvSpPr txBox="1"/>
          <p:nvPr/>
        </p:nvSpPr>
        <p:spPr>
          <a:xfrm>
            <a:off x="685800" y="342900"/>
            <a:ext cx="2362200" cy="523875"/>
          </a:xfrm>
          <a:prstGeom prst="rect">
            <a:avLst/>
          </a:prstGeom>
          <a:solidFill>
            <a:schemeClr val="accent1"/>
          </a:solidFill>
          <a:ln w="9525" cap="flat" cmpd="sng">
            <a:solidFill>
              <a:srgbClr val="FFFF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333333"/>
                </a:solidFill>
                <a:latin typeface="Times New Roman" pitchFamily="18" charset="0"/>
              </a:rPr>
              <a:t>三、滴定方式</a:t>
            </a:r>
          </a:p>
        </p:txBody>
      </p:sp>
      <p:sp>
        <p:nvSpPr>
          <p:cNvPr id="1048798" name="文本框 1048797"/>
          <p:cNvSpPr txBox="1"/>
          <p:nvPr/>
        </p:nvSpPr>
        <p:spPr>
          <a:xfrm>
            <a:off x="762000" y="1028700"/>
            <a:ext cx="708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b="1">
                <a:solidFill>
                  <a:srgbClr val="FF0000"/>
                </a:solidFill>
                <a:latin typeface="Times New Roman" pitchFamily="18" charset="0"/>
              </a:rPr>
              <a:t>1、直接滴定法   </a:t>
            </a:r>
            <a:r>
              <a:rPr lang="en-US" altLang="zh-CN" sz="2800" b="1">
                <a:solidFill>
                  <a:srgbClr val="0000CC"/>
                </a:solidFill>
                <a:latin typeface="Times New Roman" pitchFamily="18" charset="0"/>
              </a:rPr>
              <a:t>Direct titration</a:t>
            </a:r>
          </a:p>
        </p:txBody>
      </p:sp>
      <p:sp>
        <p:nvSpPr>
          <p:cNvPr id="1048799" name="文本框 1048798"/>
          <p:cNvSpPr txBox="1"/>
          <p:nvPr/>
        </p:nvSpPr>
        <p:spPr>
          <a:xfrm>
            <a:off x="457200" y="1543050"/>
            <a:ext cx="8443912" cy="9540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        凡是满足直接滴定条件的反应均可以用标准溶液</a:t>
            </a:r>
          </a:p>
          <a:p>
            <a:pPr marL="0" lvl="0" indent="0" eaLnBrk="1" latinLnBrk="1" hangingPunct="1">
              <a:spcBef>
                <a:spcPct val="0"/>
              </a:spcBef>
              <a:buFontTx/>
              <a:buNone/>
            </a:pPr>
            <a:r>
              <a:rPr lang="zh-CN" altLang="en-US" sz="2800">
                <a:solidFill>
                  <a:srgbClr val="000000"/>
                </a:solidFill>
                <a:latin typeface="Times New Roman" pitchFamily="18" charset="0"/>
              </a:rPr>
              <a:t>直接滴定被测组分。</a:t>
            </a:r>
          </a:p>
        </p:txBody>
      </p:sp>
      <p:sp>
        <p:nvSpPr>
          <p:cNvPr id="1048800" name="圆角矩形 1048799"/>
          <p:cNvSpPr/>
          <p:nvPr/>
        </p:nvSpPr>
        <p:spPr>
          <a:xfrm>
            <a:off x="533400" y="2457450"/>
            <a:ext cx="990600" cy="51435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801" name="文本框 1048800"/>
          <p:cNvSpPr txBox="1"/>
          <p:nvPr/>
        </p:nvSpPr>
        <p:spPr>
          <a:xfrm>
            <a:off x="2286000" y="2686050"/>
            <a:ext cx="4192587" cy="523875"/>
          </a:xfrm>
          <a:prstGeom prst="rect">
            <a:avLst/>
          </a:prstGeom>
          <a:solidFill>
            <a:srgbClr val="000066"/>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chemeClr val="lt1"/>
                </a:solidFill>
                <a:latin typeface="Times New Roman" pitchFamily="18" charset="0"/>
              </a:rPr>
              <a:t>K</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Cr</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O</a:t>
            </a:r>
            <a:r>
              <a:rPr lang="en-US" altLang="zh-CN" sz="2800" baseline="-25000">
                <a:solidFill>
                  <a:schemeClr val="lt1"/>
                </a:solidFill>
                <a:latin typeface="Times New Roman" pitchFamily="18" charset="0"/>
              </a:rPr>
              <a:t>7</a:t>
            </a:r>
            <a:r>
              <a:rPr lang="zh-CN" altLang="en-US" sz="2800">
                <a:solidFill>
                  <a:schemeClr val="lt1"/>
                </a:solidFill>
                <a:latin typeface="Times New Roman" pitchFamily="18" charset="0"/>
              </a:rPr>
              <a:t>标准溶液滴定</a:t>
            </a:r>
            <a:r>
              <a:rPr lang="en-US" altLang="zh-CN" sz="2800">
                <a:solidFill>
                  <a:schemeClr val="lt1"/>
                </a:solidFill>
                <a:latin typeface="Times New Roman" pitchFamily="18" charset="0"/>
              </a:rPr>
              <a:t>Fe</a:t>
            </a:r>
            <a:r>
              <a:rPr lang="en-US" altLang="zh-CN" sz="2800" baseline="30000">
                <a:solidFill>
                  <a:schemeClr val="lt1"/>
                </a:solidFill>
                <a:latin typeface="Times New Roman" pitchFamily="18" charset="0"/>
              </a:rPr>
              <a:t>2+</a:t>
            </a:r>
          </a:p>
        </p:txBody>
      </p:sp>
      <p:sp>
        <p:nvSpPr>
          <p:cNvPr id="1048802" name="文本框 1048801"/>
          <p:cNvSpPr txBox="1"/>
          <p:nvPr/>
        </p:nvSpPr>
        <p:spPr>
          <a:xfrm>
            <a:off x="2362200" y="3600450"/>
            <a:ext cx="3875087" cy="523875"/>
          </a:xfrm>
          <a:prstGeom prst="rect">
            <a:avLst/>
          </a:prstGeom>
          <a:solidFill>
            <a:srgbClr val="000066"/>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chemeClr val="lt1"/>
                </a:solidFill>
                <a:latin typeface="Times New Roman" pitchFamily="18" charset="0"/>
              </a:rPr>
              <a:t>HCl</a:t>
            </a:r>
            <a:r>
              <a:rPr lang="zh-CN" altLang="en-US" sz="2800">
                <a:solidFill>
                  <a:schemeClr val="lt1"/>
                </a:solidFill>
                <a:latin typeface="Times New Roman" pitchFamily="18" charset="0"/>
              </a:rPr>
              <a:t>标准溶液滴定</a:t>
            </a:r>
            <a:r>
              <a:rPr lang="en-US" altLang="zh-CN" sz="2800">
                <a:solidFill>
                  <a:schemeClr val="lt1"/>
                </a:solidFill>
                <a:latin typeface="Times New Roman" pitchFamily="18" charset="0"/>
              </a:rPr>
              <a:t>NaOH</a:t>
            </a:r>
          </a:p>
        </p:txBody>
      </p:sp>
      <p:sp>
        <p:nvSpPr>
          <p:cNvPr id="1048803" name="文本框 1048802"/>
          <p:cNvSpPr txBox="1"/>
          <p:nvPr/>
        </p:nvSpPr>
        <p:spPr>
          <a:xfrm>
            <a:off x="3400425" y="4332287"/>
            <a:ext cx="2706687"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CC"/>
                </a:solidFill>
                <a:latin typeface="Times New Roman" pitchFamily="18" charset="0"/>
              </a:rPr>
              <a:t>Standard solution</a:t>
            </a:r>
          </a:p>
        </p:txBody>
      </p:sp>
      <p:sp>
        <p:nvSpPr>
          <p:cNvPr id="1048804" name="文本框 1048803"/>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28</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05" name="文本框 1048804"/>
          <p:cNvSpPr txBox="1"/>
          <p:nvPr/>
        </p:nvSpPr>
        <p:spPr>
          <a:xfrm>
            <a:off x="762000" y="457200"/>
            <a:ext cx="44926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FF0000"/>
                </a:solidFill>
                <a:latin typeface="Times New Roman" pitchFamily="18" charset="0"/>
              </a:rPr>
              <a:t>2、返滴定法  </a:t>
            </a:r>
            <a:r>
              <a:rPr lang="en-US" altLang="zh-CN" sz="2800" b="1">
                <a:solidFill>
                  <a:srgbClr val="0000CC"/>
                </a:solidFill>
                <a:latin typeface="Times New Roman" pitchFamily="18" charset="0"/>
              </a:rPr>
              <a:t>Back titration</a:t>
            </a:r>
          </a:p>
        </p:txBody>
      </p:sp>
      <p:sp>
        <p:nvSpPr>
          <p:cNvPr id="1048806" name="文本框 1048805"/>
          <p:cNvSpPr txBox="1"/>
          <p:nvPr/>
        </p:nvSpPr>
        <p:spPr>
          <a:xfrm>
            <a:off x="457200" y="1085850"/>
            <a:ext cx="8083550" cy="9540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        适用于反应较慢、反应物是固体或没有合适的</a:t>
            </a:r>
          </a:p>
          <a:p>
            <a:pPr marL="0" lvl="0" indent="0" eaLnBrk="1" latinLnBrk="1" hangingPunct="1">
              <a:spcBef>
                <a:spcPct val="0"/>
              </a:spcBef>
              <a:buFontTx/>
              <a:buNone/>
            </a:pPr>
            <a:r>
              <a:rPr lang="zh-CN" altLang="en-US" sz="2800">
                <a:solidFill>
                  <a:srgbClr val="000000"/>
                </a:solidFill>
                <a:latin typeface="Times New Roman" pitchFamily="18" charset="0"/>
              </a:rPr>
              <a:t>指示剂的滴定反应。</a:t>
            </a:r>
          </a:p>
        </p:txBody>
      </p:sp>
      <p:grpSp>
        <p:nvGrpSpPr>
          <p:cNvPr id="122" name="组合 121"/>
          <p:cNvGrpSpPr/>
          <p:nvPr/>
        </p:nvGrpSpPr>
        <p:grpSpPr>
          <a:xfrm>
            <a:off x="1524000" y="2171700"/>
            <a:ext cx="2895600" cy="1143000"/>
            <a:chOff x="960" y="1824"/>
            <a:chExt cx="1824" cy="960"/>
          </a:xfrm>
        </p:grpSpPr>
        <p:sp>
          <p:nvSpPr>
            <p:cNvPr id="1048807" name="矩形 1048806"/>
            <p:cNvSpPr/>
            <p:nvPr/>
          </p:nvSpPr>
          <p:spPr>
            <a:xfrm>
              <a:off x="960" y="1824"/>
              <a:ext cx="192" cy="480"/>
            </a:xfrm>
            <a:prstGeom prst="rect">
              <a:avLst/>
            </a:prstGeom>
            <a:solidFill>
              <a:schemeClr val="accent1"/>
            </a:solidFill>
            <a:ln w="9525" cap="flat" cmpd="sng">
              <a:solidFill>
                <a:srgbClr val="A50021">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endParaRPr lang="zh-CN" altLang="en-US" sz="2800">
                <a:solidFill>
                  <a:schemeClr val="lt1"/>
                </a:solidFill>
                <a:latin typeface="Times New Roman" pitchFamily="18" charset="0"/>
              </a:endParaRPr>
            </a:p>
          </p:txBody>
        </p:sp>
        <p:sp>
          <p:nvSpPr>
            <p:cNvPr id="1048808" name="矩形 1048807"/>
            <p:cNvSpPr/>
            <p:nvPr/>
          </p:nvSpPr>
          <p:spPr>
            <a:xfrm>
              <a:off x="2592" y="2304"/>
              <a:ext cx="192" cy="480"/>
            </a:xfrm>
            <a:prstGeom prst="rect">
              <a:avLst/>
            </a:prstGeom>
            <a:solidFill>
              <a:schemeClr val="dk2"/>
            </a:solidFill>
            <a:ln w="9525" cap="flat" cmpd="sng">
              <a:solidFill>
                <a:srgbClr val="A50021">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endParaRPr lang="zh-CN" altLang="en-US" sz="2800">
                <a:solidFill>
                  <a:schemeClr val="lt1"/>
                </a:solidFill>
                <a:latin typeface="Times New Roman" pitchFamily="18" charset="0"/>
              </a:endParaRPr>
            </a:p>
          </p:txBody>
        </p:sp>
        <p:sp>
          <p:nvSpPr>
            <p:cNvPr id="1048809" name="直接连接符 1048808"/>
            <p:cNvSpPr/>
            <p:nvPr/>
          </p:nvSpPr>
          <p:spPr>
            <a:xfrm>
              <a:off x="1152" y="1824"/>
              <a:ext cx="576" cy="0"/>
            </a:xfrm>
            <a:prstGeom prst="line">
              <a:avLst/>
            </a:prstGeom>
            <a:noFill/>
            <a:ln w="9525" cap="rnd" cmpd="sng">
              <a:solidFill>
                <a:srgbClr val="A50021">
                  <a:alpha val="100000"/>
                </a:srgbClr>
              </a:solidFill>
              <a:prstDash val="sysDot"/>
              <a:round/>
            </a:ln>
          </p:spPr>
        </p:sp>
        <p:sp>
          <p:nvSpPr>
            <p:cNvPr id="1048810" name="直接连接符 1048809"/>
            <p:cNvSpPr/>
            <p:nvPr/>
          </p:nvSpPr>
          <p:spPr>
            <a:xfrm>
              <a:off x="1152" y="2304"/>
              <a:ext cx="1440" cy="0"/>
            </a:xfrm>
            <a:prstGeom prst="line">
              <a:avLst/>
            </a:prstGeom>
            <a:noFill/>
            <a:ln w="9525" cap="rnd" cmpd="sng">
              <a:solidFill>
                <a:srgbClr val="A50021">
                  <a:alpha val="100000"/>
                </a:srgbClr>
              </a:solidFill>
              <a:prstDash val="sysDot"/>
              <a:round/>
            </a:ln>
          </p:spPr>
        </p:sp>
        <p:sp>
          <p:nvSpPr>
            <p:cNvPr id="1048811" name="直接连接符 1048810"/>
            <p:cNvSpPr/>
            <p:nvPr/>
          </p:nvSpPr>
          <p:spPr>
            <a:xfrm>
              <a:off x="1920" y="2784"/>
              <a:ext cx="672" cy="0"/>
            </a:xfrm>
            <a:prstGeom prst="line">
              <a:avLst/>
            </a:prstGeom>
            <a:noFill/>
            <a:ln w="9525" cap="rnd" cmpd="sng">
              <a:solidFill>
                <a:srgbClr val="A50021">
                  <a:alpha val="100000"/>
                </a:srgbClr>
              </a:solidFill>
              <a:prstDash val="sysDot"/>
              <a:round/>
            </a:ln>
          </p:spPr>
        </p:sp>
        <p:sp>
          <p:nvSpPr>
            <p:cNvPr id="1048812" name="矩形 1048811"/>
            <p:cNvSpPr/>
            <p:nvPr/>
          </p:nvSpPr>
          <p:spPr>
            <a:xfrm>
              <a:off x="1728" y="2304"/>
              <a:ext cx="192" cy="480"/>
            </a:xfrm>
            <a:prstGeom prst="rect">
              <a:avLst/>
            </a:prstGeom>
            <a:solidFill>
              <a:schemeClr val="dk2"/>
            </a:solidFill>
            <a:ln w="9525" cap="flat" cmpd="sng">
              <a:solidFill>
                <a:srgbClr val="A50021">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endParaRPr lang="zh-CN" altLang="en-US" sz="2800">
                <a:solidFill>
                  <a:schemeClr val="lt1"/>
                </a:solidFill>
                <a:latin typeface="Times New Roman" pitchFamily="18" charset="0"/>
              </a:endParaRPr>
            </a:p>
          </p:txBody>
        </p:sp>
        <p:sp>
          <p:nvSpPr>
            <p:cNvPr id="1048813" name="矩形 1048812"/>
            <p:cNvSpPr/>
            <p:nvPr/>
          </p:nvSpPr>
          <p:spPr>
            <a:xfrm>
              <a:off x="1728" y="1824"/>
              <a:ext cx="192" cy="480"/>
            </a:xfrm>
            <a:prstGeom prst="rect">
              <a:avLst/>
            </a:prstGeom>
            <a:solidFill>
              <a:schemeClr val="accent1"/>
            </a:solidFill>
            <a:ln w="9525" cap="flat" cmpd="sng">
              <a:solidFill>
                <a:srgbClr val="A50021">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endParaRPr lang="zh-CN" altLang="en-US" sz="2800">
                <a:solidFill>
                  <a:schemeClr val="lt1"/>
                </a:solidFill>
                <a:latin typeface="Times New Roman" pitchFamily="18" charset="0"/>
              </a:endParaRPr>
            </a:p>
          </p:txBody>
        </p:sp>
      </p:grpSp>
      <p:sp>
        <p:nvSpPr>
          <p:cNvPr id="1048814" name="文本框 1048813"/>
          <p:cNvSpPr txBox="1"/>
          <p:nvPr/>
        </p:nvSpPr>
        <p:spPr>
          <a:xfrm>
            <a:off x="1371600" y="2743200"/>
            <a:ext cx="54451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a:solidFill>
                  <a:srgbClr val="CC0000"/>
                </a:solidFill>
                <a:latin typeface="Times New Roman" pitchFamily="18" charset="0"/>
              </a:rPr>
              <a:t>A</a:t>
            </a:r>
            <a:r>
              <a:rPr lang="en-US" altLang="zh-CN" sz="2400" i="1">
                <a:solidFill>
                  <a:srgbClr val="CC0000"/>
                </a:solidFill>
                <a:latin typeface="Times New Roman" pitchFamily="18" charset="0"/>
              </a:rPr>
              <a:t>x</a:t>
            </a:r>
          </a:p>
        </p:txBody>
      </p:sp>
      <p:sp>
        <p:nvSpPr>
          <p:cNvPr id="1048815" name="文本框 1048814"/>
          <p:cNvSpPr txBox="1"/>
          <p:nvPr/>
        </p:nvSpPr>
        <p:spPr>
          <a:xfrm>
            <a:off x="2667000" y="3486150"/>
            <a:ext cx="47466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a:solidFill>
                  <a:srgbClr val="CC0000"/>
                </a:solidFill>
                <a:latin typeface="Times New Roman" pitchFamily="18" charset="0"/>
              </a:rPr>
              <a:t>T</a:t>
            </a:r>
            <a:r>
              <a:rPr lang="en-US" altLang="zh-CN" sz="2400" baseline="-25000">
                <a:solidFill>
                  <a:srgbClr val="CC0000"/>
                </a:solidFill>
                <a:latin typeface="Times New Roman" pitchFamily="18" charset="0"/>
              </a:rPr>
              <a:t>1</a:t>
            </a:r>
          </a:p>
        </p:txBody>
      </p:sp>
      <p:sp>
        <p:nvSpPr>
          <p:cNvPr id="1048816" name="矩形 1048815"/>
          <p:cNvSpPr/>
          <p:nvPr/>
        </p:nvSpPr>
        <p:spPr>
          <a:xfrm>
            <a:off x="4038600" y="3486150"/>
            <a:ext cx="47466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a:solidFill>
                  <a:srgbClr val="CC0000"/>
                </a:solidFill>
                <a:latin typeface="Times New Roman" pitchFamily="18" charset="0"/>
              </a:rPr>
              <a:t>T</a:t>
            </a:r>
            <a:r>
              <a:rPr lang="zh-CN" altLang="en-US" sz="2400" baseline="-25000">
                <a:solidFill>
                  <a:srgbClr val="CC0000"/>
                </a:solidFill>
                <a:latin typeface="Times New Roman" pitchFamily="18" charset="0"/>
              </a:rPr>
              <a:t>2</a:t>
            </a:r>
          </a:p>
        </p:txBody>
      </p:sp>
      <p:sp>
        <p:nvSpPr>
          <p:cNvPr id="1048817" name="矩形 1048816"/>
          <p:cNvSpPr/>
          <p:nvPr/>
        </p:nvSpPr>
        <p:spPr>
          <a:xfrm>
            <a:off x="6019800" y="2343150"/>
            <a:ext cx="2166937" cy="1200150"/>
          </a:xfrm>
          <a:prstGeom prst="rect">
            <a:avLst/>
          </a:prstGeom>
          <a:solidFill>
            <a:srgbClr val="000066"/>
          </a:solidFill>
          <a:ln w="9525" cap="flat" cmpd="sng">
            <a:solidFill>
              <a:srgbClr val="333333">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a:solidFill>
                  <a:schemeClr val="lt1"/>
                </a:solidFill>
                <a:latin typeface="Times New Roman" pitchFamily="18" charset="0"/>
              </a:rPr>
              <a:t>A</a:t>
            </a:r>
            <a:r>
              <a:rPr lang="en-US" altLang="zh-CN" sz="2400" i="1">
                <a:solidFill>
                  <a:schemeClr val="lt1"/>
                </a:solidFill>
                <a:latin typeface="Times New Roman" pitchFamily="18" charset="0"/>
              </a:rPr>
              <a:t>x</a:t>
            </a:r>
            <a:r>
              <a:rPr lang="zh-CN" altLang="en-US" sz="2400">
                <a:solidFill>
                  <a:schemeClr val="lt1"/>
                </a:solidFill>
                <a:latin typeface="Times New Roman" pitchFamily="18" charset="0"/>
              </a:rPr>
              <a:t>：被测组分</a:t>
            </a:r>
          </a:p>
          <a:p>
            <a:pPr marL="0" lvl="0" indent="0" eaLnBrk="1" latinLnBrk="1" hangingPunct="1">
              <a:spcBef>
                <a:spcPct val="0"/>
              </a:spcBef>
              <a:buFontTx/>
              <a:buNone/>
            </a:pPr>
            <a:r>
              <a:rPr lang="en-US" altLang="zh-CN" sz="2400">
                <a:solidFill>
                  <a:schemeClr val="lt1"/>
                </a:solidFill>
                <a:latin typeface="Times New Roman" pitchFamily="18" charset="0"/>
              </a:rPr>
              <a:t>T</a:t>
            </a:r>
            <a:r>
              <a:rPr lang="en-US" altLang="zh-CN" sz="2400" baseline="-25000">
                <a:solidFill>
                  <a:schemeClr val="lt1"/>
                </a:solidFill>
                <a:latin typeface="Times New Roman" pitchFamily="18" charset="0"/>
              </a:rPr>
              <a:t>1</a:t>
            </a:r>
            <a:r>
              <a:rPr lang="zh-CN" altLang="en-US" sz="2400">
                <a:solidFill>
                  <a:schemeClr val="lt1"/>
                </a:solidFill>
                <a:latin typeface="Times New Roman" pitchFamily="18" charset="0"/>
              </a:rPr>
              <a:t>：标准溶液1</a:t>
            </a:r>
          </a:p>
          <a:p>
            <a:pPr marL="0" lvl="0" indent="0" eaLnBrk="1" latinLnBrk="1" hangingPunct="1">
              <a:spcBef>
                <a:spcPct val="0"/>
              </a:spcBef>
              <a:buFontTx/>
              <a:buNone/>
            </a:pPr>
            <a:r>
              <a:rPr lang="en-US" altLang="zh-CN" sz="2400">
                <a:solidFill>
                  <a:schemeClr val="lt1"/>
                </a:solidFill>
                <a:latin typeface="Times New Roman" pitchFamily="18" charset="0"/>
              </a:rPr>
              <a:t>T</a:t>
            </a:r>
            <a:r>
              <a:rPr lang="en-US" altLang="zh-CN" sz="2400" baseline="-25000">
                <a:solidFill>
                  <a:schemeClr val="lt1"/>
                </a:solidFill>
                <a:latin typeface="Times New Roman" pitchFamily="18" charset="0"/>
              </a:rPr>
              <a:t>2</a:t>
            </a:r>
            <a:r>
              <a:rPr lang="zh-CN" altLang="en-US" sz="2400">
                <a:solidFill>
                  <a:schemeClr val="lt1"/>
                </a:solidFill>
                <a:latin typeface="Times New Roman" pitchFamily="18" charset="0"/>
              </a:rPr>
              <a:t>：标准溶液2</a:t>
            </a:r>
          </a:p>
        </p:txBody>
      </p:sp>
      <p:sp>
        <p:nvSpPr>
          <p:cNvPr id="1048818" name="圆角矩形 1048817"/>
          <p:cNvSpPr/>
          <p:nvPr/>
        </p:nvSpPr>
        <p:spPr>
          <a:xfrm>
            <a:off x="533400" y="4000500"/>
            <a:ext cx="990600" cy="51435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819" name="文本框 1048818"/>
          <p:cNvSpPr txBox="1"/>
          <p:nvPr/>
        </p:nvSpPr>
        <p:spPr>
          <a:xfrm>
            <a:off x="1905000" y="4114800"/>
            <a:ext cx="6386512" cy="954087"/>
          </a:xfrm>
          <a:prstGeom prst="rect">
            <a:avLst/>
          </a:prstGeom>
          <a:solidFill>
            <a:srgbClr val="660033"/>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chemeClr val="lt1"/>
                </a:solidFill>
                <a:latin typeface="Times New Roman" pitchFamily="18" charset="0"/>
              </a:rPr>
              <a:t>CaCO</a:t>
            </a:r>
            <a:r>
              <a:rPr lang="en-US" altLang="zh-CN" sz="2800" baseline="-25000">
                <a:solidFill>
                  <a:schemeClr val="lt1"/>
                </a:solidFill>
                <a:latin typeface="Times New Roman" pitchFamily="18" charset="0"/>
              </a:rPr>
              <a:t>3</a:t>
            </a:r>
            <a:r>
              <a:rPr lang="en-US" altLang="zh-CN" sz="2800">
                <a:solidFill>
                  <a:schemeClr val="lt1"/>
                </a:solidFill>
                <a:latin typeface="Times New Roman" pitchFamily="18" charset="0"/>
              </a:rPr>
              <a:t>（S）+ 2HCl = CaCl</a:t>
            </a:r>
            <a:r>
              <a:rPr lang="en-US" altLang="zh-CN" sz="2800" baseline="-25000">
                <a:solidFill>
                  <a:schemeClr val="lt1"/>
                </a:solidFill>
                <a:latin typeface="Times New Roman" pitchFamily="18" charset="0"/>
              </a:rPr>
              <a:t>2 </a:t>
            </a:r>
            <a:r>
              <a:rPr lang="en-US" altLang="zh-CN" sz="2800">
                <a:solidFill>
                  <a:schemeClr val="lt1"/>
                </a:solidFill>
                <a:latin typeface="Times New Roman" pitchFamily="18" charset="0"/>
              </a:rPr>
              <a:t>+ CO</a:t>
            </a:r>
            <a:r>
              <a:rPr lang="en-US" altLang="zh-CN" sz="2800" baseline="-25000">
                <a:solidFill>
                  <a:schemeClr val="lt1"/>
                </a:solidFill>
                <a:latin typeface="Times New Roman" pitchFamily="18" charset="0"/>
              </a:rPr>
              <a:t>2 </a:t>
            </a:r>
            <a:r>
              <a:rPr lang="en-US" altLang="zh-CN" sz="2800">
                <a:solidFill>
                  <a:schemeClr val="lt1"/>
                </a:solidFill>
                <a:latin typeface="Times New Roman" pitchFamily="18" charset="0"/>
              </a:rPr>
              <a:t>+ H</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O</a:t>
            </a:r>
          </a:p>
          <a:p>
            <a:pPr marL="0" lvl="0" indent="0" eaLnBrk="1" latinLnBrk="1" hangingPunct="1">
              <a:spcBef>
                <a:spcPct val="0"/>
              </a:spcBef>
              <a:buFontTx/>
              <a:buNone/>
            </a:pPr>
            <a:r>
              <a:rPr lang="en-US" altLang="zh-CN" sz="2800">
                <a:solidFill>
                  <a:schemeClr val="lt1"/>
                </a:solidFill>
                <a:latin typeface="Times New Roman" pitchFamily="18" charset="0"/>
              </a:rPr>
              <a:t>HCl + NaOH = NaCl + H</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O</a:t>
            </a:r>
          </a:p>
        </p:txBody>
      </p:sp>
      <p:sp>
        <p:nvSpPr>
          <p:cNvPr id="1048820" name="文本框 104881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29</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7" name="标题 1048606"/>
          <p:cNvSpPr>
            <a:spLocks noGrp="1"/>
          </p:cNvSpPr>
          <p:nvPr>
            <p:ph type="title"/>
          </p:nvPr>
        </p:nvSpPr>
        <p:spPr>
          <a:xfrm>
            <a:off x="685800" y="342900"/>
            <a:ext cx="7772400" cy="4000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zh-CN" altLang="en-US" sz="4000" b="1">
                <a:solidFill>
                  <a:srgbClr val="FF0000"/>
                </a:solidFill>
              </a:rPr>
              <a:t>教学要求与安排</a:t>
            </a:r>
          </a:p>
        </p:txBody>
      </p:sp>
      <p:sp>
        <p:nvSpPr>
          <p:cNvPr id="1048608" name="矩形 1048607"/>
          <p:cNvSpPr/>
          <p:nvPr/>
        </p:nvSpPr>
        <p:spPr>
          <a:xfrm>
            <a:off x="685800" y="1028700"/>
            <a:ext cx="8134350" cy="3703637"/>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342900" lvl="0" indent="-342900">
              <a:lnSpc>
                <a:spcPct val="130000"/>
              </a:lnSpc>
              <a:spcBef>
                <a:spcPct val="50000"/>
              </a:spcBef>
              <a:buFontTx/>
              <a:buNone/>
            </a:pPr>
            <a:r>
              <a:rPr lang="en-US" altLang="zh-CN" b="1">
                <a:solidFill>
                  <a:schemeClr val="accent2"/>
                </a:solidFill>
              </a:rPr>
              <a:t>1. </a:t>
            </a:r>
            <a:r>
              <a:rPr lang="zh-CN" altLang="en-US" b="1">
                <a:solidFill>
                  <a:schemeClr val="accent2"/>
                </a:solidFill>
              </a:rPr>
              <a:t>学时</a:t>
            </a:r>
            <a:r>
              <a:rPr lang="en-US" altLang="zh-CN" b="1">
                <a:solidFill>
                  <a:schemeClr val="accent2"/>
                </a:solidFill>
              </a:rPr>
              <a:t>:</a:t>
            </a:r>
            <a:r>
              <a:rPr lang="zh-CN" altLang="en-US" b="1"/>
              <a:t> 讲课</a:t>
            </a:r>
            <a:r>
              <a:rPr lang="en-US" altLang="zh-CN" b="1"/>
              <a:t>30h          </a:t>
            </a:r>
            <a:r>
              <a:rPr lang="zh-CN" altLang="en-US" b="1"/>
              <a:t>期末考</a:t>
            </a:r>
            <a:r>
              <a:rPr lang="en-US" altLang="zh-CN" b="1"/>
              <a:t>2h</a:t>
            </a:r>
          </a:p>
          <a:p>
            <a:pPr marL="342900" lvl="0" indent="-342900">
              <a:lnSpc>
                <a:spcPct val="130000"/>
              </a:lnSpc>
              <a:spcBef>
                <a:spcPct val="50000"/>
              </a:spcBef>
              <a:buFontTx/>
              <a:buNone/>
            </a:pPr>
            <a:r>
              <a:rPr lang="zh-CN" altLang="en-US" b="1">
                <a:solidFill>
                  <a:schemeClr val="accent2"/>
                </a:solidFill>
              </a:rPr>
              <a:t>2. 成绩评定</a:t>
            </a:r>
            <a:r>
              <a:rPr lang="en-US" altLang="zh-CN" b="1">
                <a:solidFill>
                  <a:schemeClr val="accent2"/>
                </a:solidFill>
              </a:rPr>
              <a:t>:</a:t>
            </a:r>
          </a:p>
          <a:p>
            <a:pPr marL="342900" lvl="0" indent="-342900">
              <a:lnSpc>
                <a:spcPct val="130000"/>
              </a:lnSpc>
              <a:spcBef>
                <a:spcPct val="50000"/>
              </a:spcBef>
              <a:buFontTx/>
              <a:buNone/>
            </a:pPr>
            <a:r>
              <a:rPr lang="zh-CN" altLang="en-US" b="1"/>
              <a:t>    考勤</a:t>
            </a:r>
            <a:r>
              <a:rPr lang="en-US" altLang="zh-CN" b="1"/>
              <a:t>10%    </a:t>
            </a:r>
            <a:r>
              <a:rPr lang="zh-CN" altLang="en-US" b="1"/>
              <a:t>作业</a:t>
            </a:r>
            <a:r>
              <a:rPr lang="en-US" altLang="zh-CN" b="1"/>
              <a:t>20%   </a:t>
            </a:r>
            <a:r>
              <a:rPr lang="zh-CN" altLang="en-US" b="1"/>
              <a:t>期末</a:t>
            </a:r>
            <a:r>
              <a:rPr lang="en-US" altLang="zh-CN" b="1"/>
              <a:t>70% </a:t>
            </a:r>
          </a:p>
          <a:p>
            <a:pPr marL="342900" lvl="0" indent="-342900">
              <a:lnSpc>
                <a:spcPct val="130000"/>
              </a:lnSpc>
              <a:spcBef>
                <a:spcPct val="50000"/>
              </a:spcBef>
              <a:buFontTx/>
              <a:buNone/>
            </a:pPr>
            <a:r>
              <a:rPr lang="zh-CN" altLang="en-US" b="1">
                <a:solidFill>
                  <a:schemeClr val="accent2"/>
                </a:solidFill>
              </a:rPr>
              <a:t>3. 学习方法</a:t>
            </a:r>
            <a:r>
              <a:rPr lang="en-US" altLang="zh-CN" b="1">
                <a:solidFill>
                  <a:schemeClr val="accent2"/>
                </a:solidFill>
              </a:rPr>
              <a:t>:</a:t>
            </a:r>
            <a:r>
              <a:rPr lang="zh-CN" altLang="en-US" b="1"/>
              <a:t> 预习、听讲、复习、做作业；课堂讨论；答疑</a:t>
            </a:r>
          </a:p>
          <a:p>
            <a:pPr marL="342900" lvl="0" indent="-342900">
              <a:buFontTx/>
              <a:buNone/>
            </a:pPr>
            <a:endParaRPr lang="zh-CN" altLang="en-US" sz="3600" b="1"/>
          </a:p>
        </p:txBody>
      </p:sp>
      <p:sp>
        <p:nvSpPr>
          <p:cNvPr id="1048609" name="文本框 1048608"/>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21" name="文本框 1048820"/>
          <p:cNvSpPr txBox="1"/>
          <p:nvPr/>
        </p:nvSpPr>
        <p:spPr>
          <a:xfrm>
            <a:off x="179387" y="195262"/>
            <a:ext cx="877570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FF0000"/>
                </a:solidFill>
                <a:latin typeface="Times New Roman" pitchFamily="18" charset="0"/>
              </a:rPr>
              <a:t>3、置换滴定法（中间物滴定法）</a:t>
            </a:r>
            <a:r>
              <a:rPr lang="en-US" altLang="zh-CN" sz="2800" b="1">
                <a:solidFill>
                  <a:srgbClr val="0000CC"/>
                </a:solidFill>
                <a:latin typeface="Times New Roman" pitchFamily="18" charset="0"/>
              </a:rPr>
              <a:t>Replacement titration</a:t>
            </a:r>
          </a:p>
        </p:txBody>
      </p:sp>
      <p:sp>
        <p:nvSpPr>
          <p:cNvPr id="1048822" name="文本框 1048821"/>
          <p:cNvSpPr txBox="1"/>
          <p:nvPr/>
        </p:nvSpPr>
        <p:spPr>
          <a:xfrm>
            <a:off x="914400" y="685800"/>
            <a:ext cx="7007225" cy="9540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        适用于被测组分不按确定的反应式进行</a:t>
            </a:r>
          </a:p>
          <a:p>
            <a:pPr marL="0" lvl="0" indent="0" eaLnBrk="1" latinLnBrk="1" hangingPunct="1">
              <a:spcBef>
                <a:spcPct val="0"/>
              </a:spcBef>
              <a:buFontTx/>
              <a:buNone/>
            </a:pPr>
            <a:r>
              <a:rPr lang="zh-CN" altLang="en-US" sz="2800">
                <a:solidFill>
                  <a:srgbClr val="000000"/>
                </a:solidFill>
                <a:latin typeface="Times New Roman" pitchFamily="18" charset="0"/>
              </a:rPr>
              <a:t>或伴有副反应。</a:t>
            </a:r>
          </a:p>
        </p:txBody>
      </p:sp>
      <p:sp>
        <p:nvSpPr>
          <p:cNvPr id="1048823" name="文本框 1048822"/>
          <p:cNvSpPr txBox="1"/>
          <p:nvPr/>
        </p:nvSpPr>
        <p:spPr>
          <a:xfrm>
            <a:off x="1676400" y="1600200"/>
            <a:ext cx="3352800" cy="1200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3600">
                <a:solidFill>
                  <a:srgbClr val="000000"/>
                </a:solidFill>
                <a:latin typeface="Times New Roman" pitchFamily="18" charset="0"/>
              </a:rPr>
              <a:t>A</a:t>
            </a:r>
            <a:r>
              <a:rPr lang="en-US" altLang="zh-CN" sz="3600" i="1">
                <a:solidFill>
                  <a:srgbClr val="000000"/>
                </a:solidFill>
                <a:latin typeface="Times New Roman" pitchFamily="18" charset="0"/>
              </a:rPr>
              <a:t>x</a:t>
            </a:r>
            <a:r>
              <a:rPr lang="en-US" altLang="zh-CN" sz="3600">
                <a:solidFill>
                  <a:srgbClr val="000000"/>
                </a:solidFill>
                <a:latin typeface="Times New Roman" pitchFamily="18" charset="0"/>
              </a:rPr>
              <a:t>   +   R  =   P</a:t>
            </a:r>
            <a:r>
              <a:rPr lang="en-US" altLang="zh-CN" sz="3600" baseline="-25000">
                <a:solidFill>
                  <a:srgbClr val="000000"/>
                </a:solidFill>
                <a:latin typeface="Times New Roman" pitchFamily="18" charset="0"/>
              </a:rPr>
              <a:t>1</a:t>
            </a:r>
          </a:p>
          <a:p>
            <a:pPr marL="0" lvl="0" indent="0" eaLnBrk="1" latinLnBrk="1" hangingPunct="1">
              <a:spcBef>
                <a:spcPct val="0"/>
              </a:spcBef>
              <a:buFontTx/>
              <a:buNone/>
            </a:pPr>
            <a:r>
              <a:rPr lang="en-US" altLang="zh-CN" sz="3600">
                <a:solidFill>
                  <a:srgbClr val="000000"/>
                </a:solidFill>
                <a:latin typeface="Times New Roman" pitchFamily="18" charset="0"/>
              </a:rPr>
              <a:t> P</a:t>
            </a:r>
            <a:r>
              <a:rPr lang="en-US" altLang="zh-CN" sz="3600" baseline="-25000">
                <a:solidFill>
                  <a:srgbClr val="000000"/>
                </a:solidFill>
                <a:latin typeface="Times New Roman" pitchFamily="18" charset="0"/>
              </a:rPr>
              <a:t>1</a:t>
            </a:r>
            <a:r>
              <a:rPr lang="en-US" altLang="zh-CN" sz="3600">
                <a:solidFill>
                  <a:srgbClr val="000000"/>
                </a:solidFill>
                <a:latin typeface="Times New Roman" pitchFamily="18" charset="0"/>
              </a:rPr>
              <a:t>   +   T  =   P</a:t>
            </a:r>
            <a:r>
              <a:rPr lang="en-US" altLang="zh-CN" sz="3600" baseline="-25000">
                <a:solidFill>
                  <a:srgbClr val="000000"/>
                </a:solidFill>
                <a:latin typeface="Times New Roman" pitchFamily="18" charset="0"/>
              </a:rPr>
              <a:t>2</a:t>
            </a:r>
          </a:p>
        </p:txBody>
      </p:sp>
      <p:sp>
        <p:nvSpPr>
          <p:cNvPr id="1048824" name="文本框 1048823"/>
          <p:cNvSpPr txBox="1"/>
          <p:nvPr/>
        </p:nvSpPr>
        <p:spPr>
          <a:xfrm>
            <a:off x="5638800" y="1600200"/>
            <a:ext cx="1804987" cy="646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zh-CN" sz="3600">
                <a:solidFill>
                  <a:srgbClr val="000000"/>
                </a:solidFill>
                <a:latin typeface="Times New Roman" pitchFamily="18" charset="0"/>
              </a:rPr>
              <a:t> </a:t>
            </a:r>
            <a:r>
              <a:rPr lang="en-US" altLang="zh-CN" sz="2400">
                <a:solidFill>
                  <a:srgbClr val="000000"/>
                </a:solidFill>
                <a:latin typeface="Times New Roman" pitchFamily="18" charset="0"/>
              </a:rPr>
              <a:t>P</a:t>
            </a:r>
            <a:r>
              <a:rPr lang="en-US" altLang="zh-CN" sz="2400" baseline="-25000">
                <a:solidFill>
                  <a:srgbClr val="000000"/>
                </a:solidFill>
                <a:latin typeface="Times New Roman" pitchFamily="18" charset="0"/>
              </a:rPr>
              <a:t>1</a:t>
            </a:r>
            <a:r>
              <a:rPr lang="zh-CN" altLang="en-US" sz="2400">
                <a:solidFill>
                  <a:srgbClr val="000000"/>
                </a:solidFill>
                <a:latin typeface="Times New Roman" pitchFamily="18" charset="0"/>
              </a:rPr>
              <a:t>：中间物</a:t>
            </a:r>
          </a:p>
        </p:txBody>
      </p:sp>
      <p:sp>
        <p:nvSpPr>
          <p:cNvPr id="1048825" name="圆角矩形 1048824"/>
          <p:cNvSpPr/>
          <p:nvPr/>
        </p:nvSpPr>
        <p:spPr>
          <a:xfrm>
            <a:off x="228600" y="2857500"/>
            <a:ext cx="762000" cy="51435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例1</a:t>
            </a:r>
          </a:p>
        </p:txBody>
      </p:sp>
      <p:sp>
        <p:nvSpPr>
          <p:cNvPr id="1048826" name="文本框 1048825"/>
          <p:cNvSpPr txBox="1"/>
          <p:nvPr/>
        </p:nvSpPr>
        <p:spPr>
          <a:xfrm>
            <a:off x="990600" y="2686050"/>
            <a:ext cx="8054975"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a:solidFill>
                  <a:srgbClr val="000000"/>
                </a:solidFill>
                <a:latin typeface="Times New Roman" pitchFamily="18" charset="0"/>
              </a:rPr>
              <a:t>Na</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S</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3</a:t>
            </a:r>
            <a:r>
              <a:rPr lang="zh-CN" altLang="en-US" sz="2400">
                <a:solidFill>
                  <a:srgbClr val="000000"/>
                </a:solidFill>
                <a:latin typeface="Times New Roman" pitchFamily="18" charset="0"/>
              </a:rPr>
              <a:t>与</a:t>
            </a:r>
            <a:r>
              <a:rPr lang="en-US" altLang="zh-CN" sz="2400">
                <a:solidFill>
                  <a:srgbClr val="000000"/>
                </a:solidFill>
                <a:latin typeface="Times New Roman" pitchFamily="18" charset="0"/>
              </a:rPr>
              <a:t>K</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zh-CN" altLang="en-US" sz="2400">
                <a:solidFill>
                  <a:srgbClr val="000000"/>
                </a:solidFill>
                <a:latin typeface="Times New Roman" pitchFamily="18" charset="0"/>
              </a:rPr>
              <a:t>反应，产物为</a:t>
            </a:r>
            <a:r>
              <a:rPr lang="en-US" altLang="zh-CN" sz="2400">
                <a:solidFill>
                  <a:srgbClr val="000000"/>
                </a:solidFill>
                <a:latin typeface="Times New Roman" pitchFamily="18" charset="0"/>
              </a:rPr>
              <a:t>S</a:t>
            </a:r>
            <a:r>
              <a:rPr lang="en-US" altLang="zh-CN" sz="2400" baseline="-25000">
                <a:solidFill>
                  <a:srgbClr val="000000"/>
                </a:solidFill>
                <a:latin typeface="Times New Roman" pitchFamily="18" charset="0"/>
              </a:rPr>
              <a:t>4</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6</a:t>
            </a:r>
            <a:r>
              <a:rPr lang="en-US" altLang="zh-CN" sz="2400" baseline="30000">
                <a:solidFill>
                  <a:srgbClr val="000000"/>
                </a:solidFill>
                <a:latin typeface="Times New Roman" pitchFamily="18" charset="0"/>
              </a:rPr>
              <a:t>2-</a:t>
            </a:r>
            <a:r>
              <a:rPr lang="en-US" altLang="zh-CN" sz="2400">
                <a:solidFill>
                  <a:srgbClr val="000000"/>
                </a:solidFill>
                <a:latin typeface="Times New Roman" pitchFamily="18" charset="0"/>
              </a:rPr>
              <a:t>、SO</a:t>
            </a:r>
            <a:r>
              <a:rPr lang="en-US" altLang="zh-CN" sz="2400" baseline="-25000">
                <a:solidFill>
                  <a:srgbClr val="000000"/>
                </a:solidFill>
                <a:latin typeface="Times New Roman" pitchFamily="18" charset="0"/>
              </a:rPr>
              <a:t>4</a:t>
            </a:r>
            <a:r>
              <a:rPr lang="en-US" altLang="zh-CN" sz="2400" baseline="30000">
                <a:solidFill>
                  <a:srgbClr val="000000"/>
                </a:solidFill>
                <a:latin typeface="Times New Roman" pitchFamily="18" charset="0"/>
              </a:rPr>
              <a:t>2-</a:t>
            </a:r>
            <a:r>
              <a:rPr lang="zh-CN" altLang="en-US" sz="2400">
                <a:solidFill>
                  <a:srgbClr val="000000"/>
                </a:solidFill>
                <a:latin typeface="Times New Roman" pitchFamily="18" charset="0"/>
              </a:rPr>
              <a:t>无定量关系。</a:t>
            </a:r>
          </a:p>
        </p:txBody>
      </p:sp>
      <p:sp>
        <p:nvSpPr>
          <p:cNvPr id="1048827" name="矩形 1048826"/>
          <p:cNvSpPr/>
          <p:nvPr/>
        </p:nvSpPr>
        <p:spPr>
          <a:xfrm>
            <a:off x="1692275" y="3579812"/>
            <a:ext cx="6337300" cy="1077912"/>
          </a:xfrm>
          <a:prstGeom prst="rect">
            <a:avLst/>
          </a:prstGeom>
          <a:solidFill>
            <a:srgbClr val="000066"/>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a:solidFill>
                  <a:schemeClr val="lt1"/>
                </a:solidFill>
                <a:latin typeface="Times New Roman" pitchFamily="18" charset="0"/>
              </a:rPr>
              <a:t>Cr</a:t>
            </a:r>
            <a:r>
              <a:rPr lang="en-US" altLang="zh-CN" baseline="-25000">
                <a:solidFill>
                  <a:schemeClr val="lt1"/>
                </a:solidFill>
                <a:latin typeface="Times New Roman" pitchFamily="18" charset="0"/>
              </a:rPr>
              <a:t>2</a:t>
            </a:r>
            <a:r>
              <a:rPr lang="en-US" altLang="zh-CN">
                <a:solidFill>
                  <a:schemeClr val="lt1"/>
                </a:solidFill>
                <a:latin typeface="Times New Roman" pitchFamily="18" charset="0"/>
              </a:rPr>
              <a:t>O</a:t>
            </a:r>
            <a:r>
              <a:rPr lang="en-US" altLang="zh-CN" baseline="-25000">
                <a:solidFill>
                  <a:schemeClr val="lt1"/>
                </a:solidFill>
                <a:latin typeface="Times New Roman" pitchFamily="18" charset="0"/>
              </a:rPr>
              <a:t>7</a:t>
            </a:r>
            <a:r>
              <a:rPr lang="en-US" altLang="zh-CN" baseline="30000">
                <a:solidFill>
                  <a:schemeClr val="lt1"/>
                </a:solidFill>
                <a:latin typeface="Times New Roman" pitchFamily="18" charset="0"/>
              </a:rPr>
              <a:t>2-</a:t>
            </a:r>
            <a:r>
              <a:rPr lang="en-US" altLang="zh-CN">
                <a:solidFill>
                  <a:schemeClr val="lt1"/>
                </a:solidFill>
                <a:latin typeface="Times New Roman" pitchFamily="18" charset="0"/>
              </a:rPr>
              <a:t>+6I</a:t>
            </a:r>
            <a:r>
              <a:rPr lang="en-US" altLang="zh-CN" baseline="30000">
                <a:solidFill>
                  <a:schemeClr val="lt1"/>
                </a:solidFill>
                <a:latin typeface="Times New Roman" pitchFamily="18" charset="0"/>
              </a:rPr>
              <a:t>-</a:t>
            </a:r>
            <a:r>
              <a:rPr lang="en-US" altLang="zh-CN">
                <a:solidFill>
                  <a:schemeClr val="lt1"/>
                </a:solidFill>
                <a:latin typeface="Times New Roman" pitchFamily="18" charset="0"/>
              </a:rPr>
              <a:t>+14H</a:t>
            </a:r>
            <a:r>
              <a:rPr lang="en-US" altLang="zh-CN" baseline="30000">
                <a:solidFill>
                  <a:schemeClr val="lt1"/>
                </a:solidFill>
                <a:latin typeface="Times New Roman" pitchFamily="18" charset="0"/>
              </a:rPr>
              <a:t>+</a:t>
            </a:r>
            <a:r>
              <a:rPr lang="en-US" altLang="zh-CN">
                <a:solidFill>
                  <a:schemeClr val="lt1"/>
                </a:solidFill>
                <a:latin typeface="Times New Roman" pitchFamily="18" charset="0"/>
              </a:rPr>
              <a:t>→</a:t>
            </a:r>
            <a:r>
              <a:rPr lang="en-US" altLang="zh-CN">
                <a:solidFill>
                  <a:schemeClr val="lt1"/>
                </a:solidFill>
                <a:latin typeface="Times New Roman" pitchFamily="18" charset="0"/>
                <a:sym typeface="Monotype Sorts" pitchFamily="2" charset="2"/>
              </a:rPr>
              <a:t>2Cr</a:t>
            </a:r>
            <a:r>
              <a:rPr lang="en-US" altLang="zh-CN" baseline="30000">
                <a:solidFill>
                  <a:schemeClr val="lt1"/>
                </a:solidFill>
                <a:latin typeface="Times New Roman" pitchFamily="18" charset="0"/>
                <a:sym typeface="Monotype Sorts" pitchFamily="2" charset="2"/>
              </a:rPr>
              <a:t>3+</a:t>
            </a:r>
            <a:r>
              <a:rPr lang="en-US" altLang="zh-CN">
                <a:solidFill>
                  <a:schemeClr val="lt1"/>
                </a:solidFill>
                <a:latin typeface="Times New Roman" pitchFamily="18" charset="0"/>
                <a:sym typeface="Monotype Sorts" pitchFamily="2" charset="2"/>
              </a:rPr>
              <a:t>+3I</a:t>
            </a:r>
            <a:r>
              <a:rPr lang="en-US" altLang="zh-CN" baseline="-25000">
                <a:solidFill>
                  <a:schemeClr val="lt1"/>
                </a:solidFill>
                <a:latin typeface="Times New Roman" pitchFamily="18" charset="0"/>
                <a:sym typeface="Monotype Sorts" pitchFamily="2" charset="2"/>
              </a:rPr>
              <a:t>2</a:t>
            </a:r>
            <a:r>
              <a:rPr lang="en-US" altLang="zh-CN">
                <a:solidFill>
                  <a:schemeClr val="lt1"/>
                </a:solidFill>
                <a:latin typeface="Times New Roman" pitchFamily="18" charset="0"/>
                <a:sym typeface="Monotype Sorts" pitchFamily="2" charset="2"/>
              </a:rPr>
              <a:t>+7H</a:t>
            </a:r>
            <a:r>
              <a:rPr lang="en-US" altLang="zh-CN" baseline="-25000">
                <a:solidFill>
                  <a:schemeClr val="lt1"/>
                </a:solidFill>
                <a:latin typeface="Times New Roman" pitchFamily="18" charset="0"/>
                <a:sym typeface="Monotype Sorts" pitchFamily="2" charset="2"/>
              </a:rPr>
              <a:t>2</a:t>
            </a:r>
            <a:r>
              <a:rPr lang="en-US" altLang="zh-CN">
                <a:solidFill>
                  <a:schemeClr val="lt1"/>
                </a:solidFill>
                <a:latin typeface="Times New Roman" pitchFamily="18" charset="0"/>
                <a:sym typeface="Monotype Sorts" pitchFamily="2" charset="2"/>
              </a:rPr>
              <a:t>O</a:t>
            </a:r>
          </a:p>
          <a:p>
            <a:pPr marL="0" lvl="0" indent="0" eaLnBrk="1" latinLnBrk="1" hangingPunct="1">
              <a:spcBef>
                <a:spcPct val="0"/>
              </a:spcBef>
              <a:buFontTx/>
              <a:buNone/>
            </a:pPr>
            <a:r>
              <a:rPr lang="en-US" altLang="zh-CN">
                <a:solidFill>
                  <a:schemeClr val="lt1"/>
                </a:solidFill>
                <a:latin typeface="Times New Roman" pitchFamily="18" charset="0"/>
                <a:sym typeface="Monotype Sorts" pitchFamily="2" charset="2"/>
              </a:rPr>
              <a:t>           I</a:t>
            </a:r>
            <a:r>
              <a:rPr lang="en-US" altLang="zh-CN" baseline="-25000">
                <a:solidFill>
                  <a:schemeClr val="lt1"/>
                </a:solidFill>
                <a:latin typeface="Times New Roman" pitchFamily="18" charset="0"/>
                <a:sym typeface="Monotype Sorts" pitchFamily="2" charset="2"/>
              </a:rPr>
              <a:t>2</a:t>
            </a:r>
            <a:r>
              <a:rPr lang="en-US" altLang="zh-CN">
                <a:solidFill>
                  <a:schemeClr val="lt1"/>
                </a:solidFill>
                <a:latin typeface="Times New Roman" pitchFamily="18" charset="0"/>
                <a:sym typeface="Monotype Sorts" pitchFamily="2" charset="2"/>
              </a:rPr>
              <a:t>+2S</a:t>
            </a:r>
            <a:r>
              <a:rPr lang="en-US" altLang="zh-CN" baseline="-25000">
                <a:solidFill>
                  <a:schemeClr val="lt1"/>
                </a:solidFill>
                <a:latin typeface="Times New Roman" pitchFamily="18" charset="0"/>
                <a:sym typeface="Monotype Sorts" pitchFamily="2" charset="2"/>
              </a:rPr>
              <a:t>2</a:t>
            </a:r>
            <a:r>
              <a:rPr lang="en-US" altLang="zh-CN">
                <a:solidFill>
                  <a:schemeClr val="lt1"/>
                </a:solidFill>
                <a:latin typeface="Times New Roman" pitchFamily="18" charset="0"/>
                <a:sym typeface="Monotype Sorts" pitchFamily="2" charset="2"/>
              </a:rPr>
              <a:t>O</a:t>
            </a:r>
            <a:r>
              <a:rPr lang="en-US" altLang="zh-CN" baseline="-25000">
                <a:solidFill>
                  <a:schemeClr val="lt1"/>
                </a:solidFill>
                <a:latin typeface="Times New Roman" pitchFamily="18" charset="0"/>
                <a:sym typeface="Monotype Sorts" pitchFamily="2" charset="2"/>
              </a:rPr>
              <a:t>3</a:t>
            </a:r>
            <a:r>
              <a:rPr lang="en-US" altLang="zh-CN" baseline="30000">
                <a:solidFill>
                  <a:schemeClr val="lt1"/>
                </a:solidFill>
                <a:latin typeface="Times New Roman" pitchFamily="18" charset="0"/>
                <a:sym typeface="Monotype Sorts" pitchFamily="2" charset="2"/>
              </a:rPr>
              <a:t>2-</a:t>
            </a:r>
            <a:r>
              <a:rPr lang="en-US" altLang="zh-CN">
                <a:solidFill>
                  <a:schemeClr val="lt1"/>
                </a:solidFill>
                <a:latin typeface="Times New Roman" pitchFamily="18" charset="0"/>
                <a:sym typeface="Monotype Sorts" pitchFamily="2" charset="2"/>
              </a:rPr>
              <a:t> </a:t>
            </a:r>
            <a:r>
              <a:rPr lang="en-US" altLang="zh-CN">
                <a:solidFill>
                  <a:schemeClr val="lt1"/>
                </a:solidFill>
                <a:latin typeface="Times New Roman" pitchFamily="18" charset="0"/>
              </a:rPr>
              <a:t>→</a:t>
            </a:r>
            <a:r>
              <a:rPr lang="en-US" altLang="zh-CN">
                <a:solidFill>
                  <a:schemeClr val="lt1"/>
                </a:solidFill>
                <a:latin typeface="Times New Roman" pitchFamily="18" charset="0"/>
                <a:sym typeface="Monotype Sorts" pitchFamily="2" charset="2"/>
              </a:rPr>
              <a:t> 2I</a:t>
            </a:r>
            <a:r>
              <a:rPr lang="en-US" altLang="zh-CN" baseline="30000">
                <a:solidFill>
                  <a:schemeClr val="lt1"/>
                </a:solidFill>
                <a:latin typeface="Times New Roman" pitchFamily="18" charset="0"/>
                <a:sym typeface="Monotype Sorts" pitchFamily="2" charset="2"/>
              </a:rPr>
              <a:t>-</a:t>
            </a:r>
            <a:r>
              <a:rPr lang="en-US" altLang="zh-CN">
                <a:solidFill>
                  <a:schemeClr val="lt1"/>
                </a:solidFill>
                <a:latin typeface="Times New Roman" pitchFamily="18" charset="0"/>
                <a:sym typeface="Monotype Sorts" pitchFamily="2" charset="2"/>
              </a:rPr>
              <a:t>+S</a:t>
            </a:r>
            <a:r>
              <a:rPr lang="en-US" altLang="zh-CN" baseline="-25000">
                <a:solidFill>
                  <a:schemeClr val="lt1"/>
                </a:solidFill>
                <a:latin typeface="Times New Roman" pitchFamily="18" charset="0"/>
                <a:sym typeface="Monotype Sorts" pitchFamily="2" charset="2"/>
              </a:rPr>
              <a:t>4</a:t>
            </a:r>
            <a:r>
              <a:rPr lang="en-US" altLang="zh-CN">
                <a:solidFill>
                  <a:schemeClr val="lt1"/>
                </a:solidFill>
                <a:latin typeface="Times New Roman" pitchFamily="18" charset="0"/>
                <a:sym typeface="Monotype Sorts" pitchFamily="2" charset="2"/>
              </a:rPr>
              <a:t>O</a:t>
            </a:r>
            <a:r>
              <a:rPr lang="en-US" altLang="zh-CN" baseline="-25000">
                <a:solidFill>
                  <a:schemeClr val="lt1"/>
                </a:solidFill>
                <a:latin typeface="Times New Roman" pitchFamily="18" charset="0"/>
                <a:sym typeface="Monotype Sorts" pitchFamily="2" charset="2"/>
              </a:rPr>
              <a:t>6</a:t>
            </a:r>
            <a:r>
              <a:rPr lang="en-US" altLang="zh-CN" baseline="30000">
                <a:solidFill>
                  <a:schemeClr val="lt1"/>
                </a:solidFill>
                <a:latin typeface="Times New Roman" pitchFamily="18" charset="0"/>
                <a:sym typeface="Monotype Sorts" pitchFamily="2" charset="2"/>
              </a:rPr>
              <a:t>2-</a:t>
            </a:r>
          </a:p>
        </p:txBody>
      </p:sp>
      <p:grpSp>
        <p:nvGrpSpPr>
          <p:cNvPr id="124" name="组合 123"/>
          <p:cNvGrpSpPr/>
          <p:nvPr/>
        </p:nvGrpSpPr>
        <p:grpSpPr>
          <a:xfrm>
            <a:off x="1258887" y="3003550"/>
            <a:ext cx="1800225" cy="677862"/>
            <a:chOff x="793" y="2704"/>
            <a:chExt cx="1134" cy="569"/>
          </a:xfrm>
        </p:grpSpPr>
        <p:sp>
          <p:nvSpPr>
            <p:cNvPr id="1048828" name="直接连接符 1048827"/>
            <p:cNvSpPr/>
            <p:nvPr/>
          </p:nvSpPr>
          <p:spPr>
            <a:xfrm>
              <a:off x="793" y="2750"/>
              <a:ext cx="0" cy="226"/>
            </a:xfrm>
            <a:prstGeom prst="line">
              <a:avLst/>
            </a:prstGeom>
            <a:noFill/>
            <a:ln w="9525" cap="flat" cmpd="sng">
              <a:solidFill>
                <a:schemeClr val="dk1">
                  <a:alpha val="100000"/>
                </a:schemeClr>
              </a:solidFill>
              <a:prstDash val="solid"/>
              <a:round/>
            </a:ln>
          </p:spPr>
        </p:sp>
        <p:sp>
          <p:nvSpPr>
            <p:cNvPr id="1048829" name="直接连接符 1048828"/>
            <p:cNvSpPr/>
            <p:nvPr/>
          </p:nvSpPr>
          <p:spPr>
            <a:xfrm>
              <a:off x="839" y="2976"/>
              <a:ext cx="1088" cy="0"/>
            </a:xfrm>
            <a:prstGeom prst="line">
              <a:avLst/>
            </a:prstGeom>
            <a:noFill/>
            <a:ln w="9525" cap="flat" cmpd="sng">
              <a:solidFill>
                <a:schemeClr val="dk1">
                  <a:alpha val="100000"/>
                </a:schemeClr>
              </a:solidFill>
              <a:prstDash val="solid"/>
              <a:round/>
              <a:tailEnd type="triangle" w="med" len="med"/>
            </a:ln>
          </p:spPr>
        </p:sp>
        <p:sp>
          <p:nvSpPr>
            <p:cNvPr id="1048830" name="直接连接符 1048829"/>
            <p:cNvSpPr/>
            <p:nvPr/>
          </p:nvSpPr>
          <p:spPr>
            <a:xfrm flipV="1">
              <a:off x="1927" y="2704"/>
              <a:ext cx="0" cy="272"/>
            </a:xfrm>
            <a:prstGeom prst="line">
              <a:avLst/>
            </a:prstGeom>
            <a:noFill/>
            <a:ln w="9525" cap="flat" cmpd="sng">
              <a:solidFill>
                <a:schemeClr val="dk1">
                  <a:alpha val="100000"/>
                </a:schemeClr>
              </a:solidFill>
              <a:prstDash val="solid"/>
              <a:round/>
              <a:tailEnd type="triangle" w="med" len="med"/>
            </a:ln>
          </p:spPr>
        </p:sp>
        <p:sp>
          <p:nvSpPr>
            <p:cNvPr id="1048831" name="文本框 1048830"/>
            <p:cNvSpPr txBox="1"/>
            <p:nvPr/>
          </p:nvSpPr>
          <p:spPr>
            <a:xfrm>
              <a:off x="962" y="2885"/>
              <a:ext cx="728" cy="388"/>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400">
                  <a:solidFill>
                    <a:srgbClr val="0000CC"/>
                  </a:solidFill>
                  <a:latin typeface="Times New Roman" pitchFamily="18" charset="0"/>
                </a:rPr>
                <a:t>titration</a:t>
              </a:r>
            </a:p>
          </p:txBody>
        </p:sp>
      </p:grpSp>
      <p:sp>
        <p:nvSpPr>
          <p:cNvPr id="1048832" name="文本框 1048831"/>
          <p:cNvSpPr txBox="1"/>
          <p:nvPr/>
        </p:nvSpPr>
        <p:spPr>
          <a:xfrm>
            <a:off x="611187" y="4659312"/>
            <a:ext cx="5237162" cy="4937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zh-CN" altLang="en-US" sz="2600">
                <a:solidFill>
                  <a:srgbClr val="FF3300"/>
                </a:solidFill>
                <a:latin typeface="Times New Roman" pitchFamily="18" charset="0"/>
              </a:rPr>
              <a:t>先加入过量</a:t>
            </a:r>
            <a:r>
              <a:rPr lang="en-US" altLang="zh-CN" sz="2600">
                <a:solidFill>
                  <a:srgbClr val="FF3300"/>
                </a:solidFill>
                <a:latin typeface="Times New Roman" pitchFamily="18" charset="0"/>
              </a:rPr>
              <a:t>KI</a:t>
            </a:r>
            <a:r>
              <a:rPr lang="zh-CN" altLang="en-US" sz="2600">
                <a:solidFill>
                  <a:srgbClr val="FF3300"/>
                </a:solidFill>
                <a:latin typeface="Times New Roman" pitchFamily="18" charset="0"/>
              </a:rPr>
              <a:t>，再以</a:t>
            </a:r>
            <a:r>
              <a:rPr lang="en-US" altLang="zh-CN" sz="2600">
                <a:solidFill>
                  <a:srgbClr val="FF3300"/>
                </a:solidFill>
                <a:latin typeface="Times New Roman" pitchFamily="18" charset="0"/>
              </a:rPr>
              <a:t>Na</a:t>
            </a:r>
            <a:r>
              <a:rPr lang="en-US" altLang="zh-CN" sz="2600" baseline="-25000">
                <a:solidFill>
                  <a:srgbClr val="FF3300"/>
                </a:solidFill>
                <a:latin typeface="Times New Roman" pitchFamily="18" charset="0"/>
              </a:rPr>
              <a:t>2</a:t>
            </a:r>
            <a:r>
              <a:rPr lang="en-US" altLang="zh-CN" sz="2600">
                <a:solidFill>
                  <a:srgbClr val="FF3300"/>
                </a:solidFill>
                <a:latin typeface="Times New Roman" pitchFamily="18" charset="0"/>
              </a:rPr>
              <a:t>S</a:t>
            </a:r>
            <a:r>
              <a:rPr lang="en-US" altLang="zh-CN" sz="2600" baseline="-25000">
                <a:solidFill>
                  <a:srgbClr val="FF3300"/>
                </a:solidFill>
                <a:latin typeface="Times New Roman" pitchFamily="18" charset="0"/>
              </a:rPr>
              <a:t>2</a:t>
            </a:r>
            <a:r>
              <a:rPr lang="en-US" altLang="zh-CN" sz="2600">
                <a:solidFill>
                  <a:srgbClr val="FF3300"/>
                </a:solidFill>
                <a:latin typeface="Times New Roman" pitchFamily="18" charset="0"/>
              </a:rPr>
              <a:t>O</a:t>
            </a:r>
            <a:r>
              <a:rPr lang="en-US" altLang="zh-CN" sz="2600" baseline="-25000">
                <a:solidFill>
                  <a:srgbClr val="FF3300"/>
                </a:solidFill>
                <a:latin typeface="Times New Roman" pitchFamily="18" charset="0"/>
              </a:rPr>
              <a:t>3</a:t>
            </a:r>
            <a:r>
              <a:rPr lang="zh-CN" altLang="en-US" sz="2600">
                <a:solidFill>
                  <a:srgbClr val="FF3300"/>
                </a:solidFill>
                <a:latin typeface="Times New Roman" pitchFamily="18" charset="0"/>
              </a:rPr>
              <a:t>滴定</a:t>
            </a:r>
            <a:r>
              <a:rPr lang="en-US" altLang="zh-CN" sz="2600">
                <a:solidFill>
                  <a:srgbClr val="FF3300"/>
                </a:solidFill>
                <a:latin typeface="Times New Roman" pitchFamily="18" charset="0"/>
              </a:rPr>
              <a:t>I</a:t>
            </a:r>
            <a:r>
              <a:rPr lang="en-US" altLang="zh-CN" sz="2600" baseline="-25000">
                <a:solidFill>
                  <a:srgbClr val="FF3300"/>
                </a:solidFill>
                <a:latin typeface="Times New Roman" pitchFamily="18" charset="0"/>
              </a:rPr>
              <a:t>2</a:t>
            </a:r>
          </a:p>
        </p:txBody>
      </p:sp>
      <p:sp>
        <p:nvSpPr>
          <p:cNvPr id="1048833" name="文本框 1048832"/>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30</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34" name="圆角矩形 1048833"/>
          <p:cNvSpPr/>
          <p:nvPr/>
        </p:nvSpPr>
        <p:spPr>
          <a:xfrm>
            <a:off x="381000" y="342900"/>
            <a:ext cx="762000" cy="51435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例2</a:t>
            </a:r>
          </a:p>
        </p:txBody>
      </p:sp>
      <p:sp>
        <p:nvSpPr>
          <p:cNvPr id="1048835" name="文本框 1048834"/>
          <p:cNvSpPr txBox="1"/>
          <p:nvPr/>
        </p:nvSpPr>
        <p:spPr>
          <a:xfrm>
            <a:off x="1676400" y="628650"/>
            <a:ext cx="60198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en-US" altLang="zh-CN" sz="2800">
                <a:solidFill>
                  <a:srgbClr val="000000"/>
                </a:solidFill>
                <a:latin typeface="Times New Roman" pitchFamily="18" charset="0"/>
              </a:rPr>
              <a:t>Ag</a:t>
            </a:r>
            <a:r>
              <a:rPr lang="en-US" altLang="zh-CN" sz="2800" baseline="30000">
                <a:solidFill>
                  <a:srgbClr val="000000"/>
                </a:solidFill>
                <a:latin typeface="Times New Roman" pitchFamily="18" charset="0"/>
              </a:rPr>
              <a:t>+ </a:t>
            </a:r>
            <a:r>
              <a:rPr lang="en-US" altLang="zh-CN" sz="2800">
                <a:solidFill>
                  <a:srgbClr val="000000"/>
                </a:solidFill>
                <a:latin typeface="Times New Roman" pitchFamily="18" charset="0"/>
              </a:rPr>
              <a:t>+ EDTA </a:t>
            </a:r>
            <a:r>
              <a:rPr lang="en-US" altLang="zh-CN">
                <a:solidFill>
                  <a:srgbClr val="000000"/>
                </a:solidFill>
                <a:latin typeface="Times New Roman" pitchFamily="18" charset="0"/>
              </a:rPr>
              <a:t>→</a:t>
            </a:r>
            <a:r>
              <a:rPr lang="zh-CN" altLang="en-US" sz="2800">
                <a:solidFill>
                  <a:srgbClr val="000000"/>
                </a:solidFill>
                <a:latin typeface="Times New Roman" pitchFamily="18" charset="0"/>
                <a:sym typeface="Monotype Sorts" pitchFamily="2" charset="2"/>
              </a:rPr>
              <a:t> 不稳定络合物</a:t>
            </a:r>
          </a:p>
        </p:txBody>
      </p:sp>
      <p:sp>
        <p:nvSpPr>
          <p:cNvPr id="1048836" name="文本框 1048835"/>
          <p:cNvSpPr txBox="1"/>
          <p:nvPr/>
        </p:nvSpPr>
        <p:spPr>
          <a:xfrm>
            <a:off x="1219200" y="1279525"/>
            <a:ext cx="5562600" cy="1076325"/>
          </a:xfrm>
          <a:prstGeom prst="rect">
            <a:avLst/>
          </a:prstGeom>
          <a:solidFill>
            <a:srgbClr val="000066"/>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chemeClr val="lt1"/>
                </a:solidFill>
                <a:latin typeface="Times New Roman" pitchFamily="18" charset="0"/>
              </a:rPr>
              <a:t>Ag</a:t>
            </a:r>
            <a:r>
              <a:rPr lang="en-US" altLang="zh-CN" sz="2800" baseline="30000">
                <a:solidFill>
                  <a:schemeClr val="lt1"/>
                </a:solidFill>
                <a:latin typeface="Times New Roman" pitchFamily="18" charset="0"/>
              </a:rPr>
              <a:t>+  </a:t>
            </a:r>
            <a:r>
              <a:rPr lang="en-US" altLang="zh-CN" sz="2800">
                <a:solidFill>
                  <a:schemeClr val="lt1"/>
                </a:solidFill>
                <a:latin typeface="Times New Roman" pitchFamily="18" charset="0"/>
              </a:rPr>
              <a:t>+  Ni(CN)</a:t>
            </a:r>
            <a:r>
              <a:rPr lang="en-US" altLang="zh-CN" sz="2800" baseline="-25000">
                <a:solidFill>
                  <a:schemeClr val="lt1"/>
                </a:solidFill>
                <a:latin typeface="Times New Roman" pitchFamily="18" charset="0"/>
              </a:rPr>
              <a:t>4</a:t>
            </a:r>
            <a:r>
              <a:rPr lang="en-US" altLang="zh-CN" sz="2800" baseline="30000">
                <a:solidFill>
                  <a:schemeClr val="lt1"/>
                </a:solidFill>
                <a:latin typeface="Times New Roman" pitchFamily="18" charset="0"/>
              </a:rPr>
              <a:t>2-</a:t>
            </a:r>
            <a:r>
              <a:rPr lang="en-US" altLang="zh-CN" sz="2800">
                <a:solidFill>
                  <a:schemeClr val="lt1"/>
                </a:solidFill>
                <a:latin typeface="Times New Roman" pitchFamily="18" charset="0"/>
              </a:rPr>
              <a:t> </a:t>
            </a:r>
            <a:r>
              <a:rPr lang="en-US" altLang="zh-CN">
                <a:solidFill>
                  <a:schemeClr val="lt1"/>
                </a:solidFill>
                <a:latin typeface="Times New Roman" pitchFamily="18" charset="0"/>
              </a:rPr>
              <a:t>=</a:t>
            </a:r>
            <a:r>
              <a:rPr lang="en-US" altLang="zh-CN" sz="2800">
                <a:solidFill>
                  <a:schemeClr val="lt1"/>
                </a:solidFill>
                <a:latin typeface="Times New Roman" pitchFamily="18" charset="0"/>
                <a:sym typeface="Monotype Sorts" pitchFamily="2" charset="2"/>
              </a:rPr>
              <a:t> Ni</a:t>
            </a:r>
            <a:r>
              <a:rPr lang="en-US" altLang="zh-CN" sz="2800" baseline="30000">
                <a:solidFill>
                  <a:schemeClr val="lt1"/>
                </a:solidFill>
                <a:latin typeface="Times New Roman" pitchFamily="18" charset="0"/>
                <a:sym typeface="Monotype Sorts" pitchFamily="2" charset="2"/>
              </a:rPr>
              <a:t>2+</a:t>
            </a:r>
            <a:r>
              <a:rPr lang="en-US" altLang="zh-CN" sz="2800">
                <a:solidFill>
                  <a:schemeClr val="lt1"/>
                </a:solidFill>
                <a:latin typeface="Times New Roman" pitchFamily="18" charset="0"/>
                <a:sym typeface="Monotype Sorts" pitchFamily="2" charset="2"/>
              </a:rPr>
              <a:t> + Ag(CN)</a:t>
            </a:r>
            <a:r>
              <a:rPr lang="en-US" altLang="zh-CN" sz="2800" baseline="-25000">
                <a:solidFill>
                  <a:schemeClr val="lt1"/>
                </a:solidFill>
                <a:latin typeface="Times New Roman" pitchFamily="18" charset="0"/>
                <a:sym typeface="Monotype Sorts" pitchFamily="2" charset="2"/>
              </a:rPr>
              <a:t>4</a:t>
            </a:r>
            <a:r>
              <a:rPr lang="en-US" altLang="zh-CN" sz="2800" baseline="30000">
                <a:solidFill>
                  <a:schemeClr val="lt1"/>
                </a:solidFill>
                <a:latin typeface="Times New Roman" pitchFamily="18" charset="0"/>
                <a:sym typeface="Monotype Sorts" pitchFamily="2" charset="2"/>
              </a:rPr>
              <a:t>3-</a:t>
            </a:r>
          </a:p>
          <a:p>
            <a:pPr marL="0" lvl="0" indent="0" eaLnBrk="1" latinLnBrk="1" hangingPunct="1">
              <a:spcBef>
                <a:spcPct val="0"/>
              </a:spcBef>
              <a:buFontTx/>
              <a:buNone/>
            </a:pPr>
            <a:r>
              <a:rPr lang="en-US" altLang="zh-CN" sz="2800">
                <a:solidFill>
                  <a:schemeClr val="lt1"/>
                </a:solidFill>
                <a:latin typeface="Times New Roman" pitchFamily="18" charset="0"/>
                <a:sym typeface="Monotype Sorts" pitchFamily="2" charset="2"/>
              </a:rPr>
              <a:t>      Ni</a:t>
            </a:r>
            <a:r>
              <a:rPr lang="en-US" altLang="zh-CN" sz="2800" baseline="30000">
                <a:solidFill>
                  <a:schemeClr val="lt1"/>
                </a:solidFill>
                <a:latin typeface="Times New Roman" pitchFamily="18" charset="0"/>
                <a:sym typeface="Monotype Sorts" pitchFamily="2" charset="2"/>
              </a:rPr>
              <a:t>2+</a:t>
            </a:r>
            <a:r>
              <a:rPr lang="en-US" altLang="zh-CN" sz="2800">
                <a:solidFill>
                  <a:schemeClr val="lt1"/>
                </a:solidFill>
                <a:latin typeface="Times New Roman" pitchFamily="18" charset="0"/>
                <a:sym typeface="Monotype Sorts" pitchFamily="2" charset="2"/>
              </a:rPr>
              <a:t> + EDTA </a:t>
            </a:r>
            <a:r>
              <a:rPr lang="en-US" altLang="zh-CN">
                <a:solidFill>
                  <a:schemeClr val="lt1"/>
                </a:solidFill>
                <a:latin typeface="Times New Roman" pitchFamily="18" charset="0"/>
              </a:rPr>
              <a:t>=</a:t>
            </a:r>
            <a:r>
              <a:rPr lang="en-US" altLang="zh-CN" sz="2800">
                <a:solidFill>
                  <a:schemeClr val="lt1"/>
                </a:solidFill>
                <a:latin typeface="Times New Roman" pitchFamily="18" charset="0"/>
                <a:sym typeface="Monotype Sorts" pitchFamily="2" charset="2"/>
              </a:rPr>
              <a:t> Ni-EDTA</a:t>
            </a:r>
          </a:p>
        </p:txBody>
      </p:sp>
      <p:sp>
        <p:nvSpPr>
          <p:cNvPr id="1048837" name="文本框 1048836"/>
          <p:cNvSpPr txBox="1"/>
          <p:nvPr/>
        </p:nvSpPr>
        <p:spPr>
          <a:xfrm>
            <a:off x="746125" y="2279650"/>
            <a:ext cx="5303837"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FF0000"/>
                </a:solidFill>
                <a:latin typeface="Times New Roman" pitchFamily="18" charset="0"/>
              </a:rPr>
              <a:t>4、间接滴定法  </a:t>
            </a:r>
            <a:r>
              <a:rPr lang="en-US" altLang="zh-CN" sz="2800" b="1">
                <a:solidFill>
                  <a:srgbClr val="0000CC"/>
                </a:solidFill>
                <a:latin typeface="Times New Roman" pitchFamily="18" charset="0"/>
              </a:rPr>
              <a:t>Indirect titration</a:t>
            </a:r>
          </a:p>
        </p:txBody>
      </p:sp>
      <p:sp>
        <p:nvSpPr>
          <p:cNvPr id="1048838" name="文本框 1048837"/>
          <p:cNvSpPr txBox="1"/>
          <p:nvPr/>
        </p:nvSpPr>
        <p:spPr>
          <a:xfrm>
            <a:off x="838200" y="2743200"/>
            <a:ext cx="8083550" cy="9540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        适用于不能直接与滴定剂反应，但可通过其它</a:t>
            </a:r>
          </a:p>
          <a:p>
            <a:pPr marL="0" lvl="0" indent="0" eaLnBrk="1" latinLnBrk="1" hangingPunct="1">
              <a:spcBef>
                <a:spcPct val="0"/>
              </a:spcBef>
              <a:buFontTx/>
              <a:buNone/>
            </a:pPr>
            <a:r>
              <a:rPr lang="zh-CN" altLang="en-US" sz="2800">
                <a:solidFill>
                  <a:srgbClr val="000000"/>
                </a:solidFill>
                <a:latin typeface="Times New Roman" pitchFamily="18" charset="0"/>
              </a:rPr>
              <a:t>化学反应间接滴定的物质。</a:t>
            </a:r>
          </a:p>
        </p:txBody>
      </p:sp>
      <p:sp>
        <p:nvSpPr>
          <p:cNvPr id="1048839" name="圆角矩形 1048838"/>
          <p:cNvSpPr/>
          <p:nvPr/>
        </p:nvSpPr>
        <p:spPr>
          <a:xfrm>
            <a:off x="457200" y="3651250"/>
            <a:ext cx="762000" cy="51435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840" name="文本框 1048839"/>
          <p:cNvSpPr txBox="1"/>
          <p:nvPr/>
        </p:nvSpPr>
        <p:spPr>
          <a:xfrm>
            <a:off x="1431925" y="3651250"/>
            <a:ext cx="7172325"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rgbClr val="000000"/>
                </a:solidFill>
                <a:latin typeface="Times New Roman" pitchFamily="18" charset="0"/>
              </a:rPr>
              <a:t>Ca</a:t>
            </a:r>
            <a:r>
              <a:rPr lang="en-US" altLang="zh-CN" sz="2800" baseline="30000">
                <a:solidFill>
                  <a:srgbClr val="000000"/>
                </a:solidFill>
                <a:latin typeface="Times New Roman" pitchFamily="18" charset="0"/>
              </a:rPr>
              <a:t>2+</a:t>
            </a:r>
            <a:r>
              <a:rPr lang="zh-CN" altLang="en-US" sz="2800">
                <a:solidFill>
                  <a:srgbClr val="000000"/>
                </a:solidFill>
                <a:latin typeface="Times New Roman" pitchFamily="18" charset="0"/>
              </a:rPr>
              <a:t>即无氧化性也无还原性</a:t>
            </a:r>
            <a:r>
              <a:rPr lang="en-US" altLang="zh-CN" sz="2800">
                <a:solidFill>
                  <a:srgbClr val="000000"/>
                </a:solidFill>
                <a:latin typeface="Times New Roman" pitchFamily="18" charset="0"/>
              </a:rPr>
              <a:t>, </a:t>
            </a:r>
            <a:r>
              <a:rPr lang="zh-CN" altLang="en-US" sz="2000">
                <a:solidFill>
                  <a:srgbClr val="FF3300"/>
                </a:solidFill>
                <a:latin typeface="Times New Roman" pitchFamily="18" charset="0"/>
              </a:rPr>
              <a:t>不能用氧化还原法滴定</a:t>
            </a:r>
          </a:p>
        </p:txBody>
      </p:sp>
      <p:sp>
        <p:nvSpPr>
          <p:cNvPr id="1048841" name="文本框 1048840"/>
          <p:cNvSpPr txBox="1"/>
          <p:nvPr/>
        </p:nvSpPr>
        <p:spPr>
          <a:xfrm>
            <a:off x="1050925" y="4222750"/>
            <a:ext cx="83661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rgbClr val="000000"/>
                </a:solidFill>
                <a:latin typeface="Times New Roman" pitchFamily="18" charset="0"/>
              </a:rPr>
              <a:t>Ca</a:t>
            </a:r>
            <a:r>
              <a:rPr lang="en-US" altLang="zh-CN" sz="2800" baseline="30000">
                <a:solidFill>
                  <a:srgbClr val="000000"/>
                </a:solidFill>
                <a:latin typeface="Times New Roman" pitchFamily="18" charset="0"/>
              </a:rPr>
              <a:t>2+</a:t>
            </a:r>
          </a:p>
        </p:txBody>
      </p:sp>
      <p:sp>
        <p:nvSpPr>
          <p:cNvPr id="1048842" name="直接连接符 1048841"/>
          <p:cNvSpPr/>
          <p:nvPr/>
        </p:nvSpPr>
        <p:spPr>
          <a:xfrm>
            <a:off x="1981200" y="4457700"/>
            <a:ext cx="1066800" cy="0"/>
          </a:xfrm>
          <a:prstGeom prst="line">
            <a:avLst/>
          </a:prstGeom>
          <a:noFill/>
          <a:ln w="9525" cap="flat" cmpd="sng">
            <a:solidFill>
              <a:srgbClr val="0000CC">
                <a:alpha val="100000"/>
              </a:srgbClr>
            </a:solidFill>
            <a:prstDash val="solid"/>
            <a:round/>
            <a:tailEnd type="triangle" w="med" len="med"/>
          </a:ln>
        </p:spPr>
      </p:sp>
      <p:sp>
        <p:nvSpPr>
          <p:cNvPr id="1048843" name="文本框 1048842"/>
          <p:cNvSpPr txBox="1"/>
          <p:nvPr/>
        </p:nvSpPr>
        <p:spPr>
          <a:xfrm>
            <a:off x="2041525" y="4030662"/>
            <a:ext cx="98901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a:solidFill>
                  <a:srgbClr val="000000"/>
                </a:solidFill>
                <a:latin typeface="Times New Roman" pitchFamily="18" charset="0"/>
              </a:rPr>
              <a:t>C</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4</a:t>
            </a:r>
            <a:r>
              <a:rPr lang="en-US" altLang="zh-CN" sz="2400" baseline="30000">
                <a:solidFill>
                  <a:srgbClr val="000000"/>
                </a:solidFill>
                <a:latin typeface="Times New Roman" pitchFamily="18" charset="0"/>
              </a:rPr>
              <a:t>2-</a:t>
            </a:r>
          </a:p>
        </p:txBody>
      </p:sp>
      <p:sp>
        <p:nvSpPr>
          <p:cNvPr id="1048844" name="文本框 1048843"/>
          <p:cNvSpPr txBox="1"/>
          <p:nvPr/>
        </p:nvSpPr>
        <p:spPr>
          <a:xfrm>
            <a:off x="3108325" y="4222750"/>
            <a:ext cx="140176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rgbClr val="000000"/>
                </a:solidFill>
                <a:latin typeface="Times New Roman" pitchFamily="18" charset="0"/>
              </a:rPr>
              <a:t>Ca</a:t>
            </a:r>
            <a:r>
              <a:rPr lang="en-US" altLang="zh-CN" sz="2400">
                <a:solidFill>
                  <a:srgbClr val="000000"/>
                </a:solidFill>
                <a:latin typeface="Times New Roman" pitchFamily="18" charset="0"/>
              </a:rPr>
              <a:t>C</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4</a:t>
            </a:r>
            <a:r>
              <a:rPr lang="en-US" altLang="zh-CN" sz="2400">
                <a:solidFill>
                  <a:srgbClr val="000000"/>
                </a:solidFill>
                <a:latin typeface="Times New Roman" pitchFamily="18" charset="0"/>
                <a:sym typeface="Symbol" pitchFamily="18" charset="2"/>
              </a:rPr>
              <a:t></a:t>
            </a:r>
          </a:p>
        </p:txBody>
      </p:sp>
      <p:sp>
        <p:nvSpPr>
          <p:cNvPr id="1048845" name="直接连接符 1048844"/>
          <p:cNvSpPr/>
          <p:nvPr/>
        </p:nvSpPr>
        <p:spPr>
          <a:xfrm>
            <a:off x="4495800" y="4457700"/>
            <a:ext cx="762000" cy="0"/>
          </a:xfrm>
          <a:prstGeom prst="line">
            <a:avLst/>
          </a:prstGeom>
          <a:noFill/>
          <a:ln w="9525" cap="flat" cmpd="sng">
            <a:solidFill>
              <a:srgbClr val="0000CC">
                <a:alpha val="100000"/>
              </a:srgbClr>
            </a:solidFill>
            <a:prstDash val="solid"/>
            <a:round/>
            <a:tailEnd type="triangle" w="med" len="med"/>
          </a:ln>
        </p:spPr>
      </p:sp>
      <p:sp>
        <p:nvSpPr>
          <p:cNvPr id="1048846" name="直接连接符 1048845"/>
          <p:cNvSpPr/>
          <p:nvPr/>
        </p:nvSpPr>
        <p:spPr>
          <a:xfrm>
            <a:off x="5410200" y="4457700"/>
            <a:ext cx="990600" cy="0"/>
          </a:xfrm>
          <a:prstGeom prst="line">
            <a:avLst/>
          </a:prstGeom>
          <a:noFill/>
          <a:ln w="9525" cap="flat" cmpd="sng">
            <a:solidFill>
              <a:srgbClr val="0000CC">
                <a:alpha val="100000"/>
              </a:srgbClr>
            </a:solidFill>
            <a:prstDash val="solid"/>
            <a:round/>
            <a:tailEnd type="triangle" w="med" len="med"/>
          </a:ln>
        </p:spPr>
      </p:sp>
      <p:sp>
        <p:nvSpPr>
          <p:cNvPr id="1048847" name="直接连接符 1048846"/>
          <p:cNvSpPr/>
          <p:nvPr/>
        </p:nvSpPr>
        <p:spPr>
          <a:xfrm>
            <a:off x="6477000" y="4457700"/>
            <a:ext cx="990600" cy="0"/>
          </a:xfrm>
          <a:prstGeom prst="line">
            <a:avLst/>
          </a:prstGeom>
          <a:noFill/>
          <a:ln w="9525" cap="flat" cmpd="sng">
            <a:solidFill>
              <a:srgbClr val="0000CC">
                <a:alpha val="100000"/>
              </a:srgbClr>
            </a:solidFill>
            <a:prstDash val="solid"/>
            <a:round/>
            <a:tailEnd type="triangle" w="med" len="med"/>
          </a:ln>
        </p:spPr>
      </p:sp>
      <p:sp>
        <p:nvSpPr>
          <p:cNvPr id="1048848" name="文本框 1048847"/>
          <p:cNvSpPr txBox="1"/>
          <p:nvPr/>
        </p:nvSpPr>
        <p:spPr>
          <a:xfrm>
            <a:off x="4500562" y="4084637"/>
            <a:ext cx="800100" cy="4603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过滤</a:t>
            </a:r>
          </a:p>
        </p:txBody>
      </p:sp>
      <p:sp>
        <p:nvSpPr>
          <p:cNvPr id="1048849" name="文本框 1048848"/>
          <p:cNvSpPr txBox="1"/>
          <p:nvPr/>
        </p:nvSpPr>
        <p:spPr>
          <a:xfrm>
            <a:off x="5486400" y="4057650"/>
            <a:ext cx="800100"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洗涤</a:t>
            </a:r>
          </a:p>
        </p:txBody>
      </p:sp>
      <p:sp>
        <p:nvSpPr>
          <p:cNvPr id="1048850" name="文本框 1048849"/>
          <p:cNvSpPr txBox="1"/>
          <p:nvPr/>
        </p:nvSpPr>
        <p:spPr>
          <a:xfrm>
            <a:off x="6400800" y="4057650"/>
            <a:ext cx="1108075"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溶于酸</a:t>
            </a:r>
          </a:p>
        </p:txBody>
      </p:sp>
      <p:sp>
        <p:nvSpPr>
          <p:cNvPr id="1048851" name="文本框 1048850"/>
          <p:cNvSpPr txBox="1"/>
          <p:nvPr/>
        </p:nvSpPr>
        <p:spPr>
          <a:xfrm>
            <a:off x="7543800" y="4286250"/>
            <a:ext cx="981075" cy="4619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a:solidFill>
                  <a:srgbClr val="000000"/>
                </a:solidFill>
                <a:latin typeface="Times New Roman" pitchFamily="18" charset="0"/>
              </a:rPr>
              <a:t>C</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4</a:t>
            </a:r>
            <a:r>
              <a:rPr lang="zh-CN" altLang="en-US" sz="2400" baseline="30000">
                <a:solidFill>
                  <a:srgbClr val="000000"/>
                </a:solidFill>
                <a:latin typeface="Times New Roman" pitchFamily="18" charset="0"/>
              </a:rPr>
              <a:t>2-</a:t>
            </a:r>
          </a:p>
        </p:txBody>
      </p:sp>
      <p:sp>
        <p:nvSpPr>
          <p:cNvPr id="1048852" name="文本框 1048851"/>
          <p:cNvSpPr txBox="1"/>
          <p:nvPr/>
        </p:nvSpPr>
        <p:spPr>
          <a:xfrm>
            <a:off x="914400" y="4629150"/>
            <a:ext cx="780891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用</a:t>
            </a:r>
            <a:r>
              <a:rPr lang="en-US" altLang="zh-CN" sz="2400">
                <a:solidFill>
                  <a:srgbClr val="000000"/>
                </a:solidFill>
                <a:latin typeface="Times New Roman" pitchFamily="18" charset="0"/>
              </a:rPr>
              <a:t>KMnO</a:t>
            </a:r>
            <a:r>
              <a:rPr lang="en-US" altLang="zh-CN" sz="2400" baseline="-25000">
                <a:solidFill>
                  <a:srgbClr val="000000"/>
                </a:solidFill>
                <a:latin typeface="Times New Roman" pitchFamily="18" charset="0"/>
              </a:rPr>
              <a:t>4</a:t>
            </a:r>
            <a:r>
              <a:rPr lang="zh-CN" altLang="en-US" sz="2400">
                <a:solidFill>
                  <a:srgbClr val="000000"/>
                </a:solidFill>
                <a:latin typeface="Times New Roman" pitchFamily="18" charset="0"/>
              </a:rPr>
              <a:t>标准溶液滴定出</a:t>
            </a:r>
            <a:r>
              <a:rPr lang="en-US" altLang="zh-CN" sz="2400">
                <a:solidFill>
                  <a:srgbClr val="000000"/>
                </a:solidFill>
                <a:latin typeface="Times New Roman" pitchFamily="18" charset="0"/>
              </a:rPr>
              <a:t>C</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4</a:t>
            </a:r>
            <a:r>
              <a:rPr lang="en-US" altLang="zh-CN" sz="2400" baseline="30000">
                <a:solidFill>
                  <a:srgbClr val="000000"/>
                </a:solidFill>
                <a:latin typeface="Times New Roman" pitchFamily="18" charset="0"/>
              </a:rPr>
              <a:t>2-</a:t>
            </a:r>
            <a:r>
              <a:rPr lang="zh-CN" altLang="en-US" sz="2400">
                <a:solidFill>
                  <a:srgbClr val="000000"/>
                </a:solidFill>
                <a:latin typeface="Times New Roman" pitchFamily="18" charset="0"/>
              </a:rPr>
              <a:t>的含量即可知</a:t>
            </a:r>
            <a:r>
              <a:rPr lang="en-US" altLang="zh-CN" sz="2400">
                <a:solidFill>
                  <a:srgbClr val="000000"/>
                </a:solidFill>
                <a:latin typeface="Times New Roman" pitchFamily="18" charset="0"/>
              </a:rPr>
              <a:t>Ca</a:t>
            </a:r>
            <a:r>
              <a:rPr lang="en-US" altLang="zh-CN" sz="2400" baseline="30000">
                <a:solidFill>
                  <a:srgbClr val="000000"/>
                </a:solidFill>
                <a:latin typeface="Times New Roman" pitchFamily="18" charset="0"/>
              </a:rPr>
              <a:t>2+</a:t>
            </a:r>
            <a:r>
              <a:rPr lang="zh-CN" altLang="en-US" sz="2400">
                <a:solidFill>
                  <a:srgbClr val="000000"/>
                </a:solidFill>
                <a:latin typeface="Times New Roman" pitchFamily="18" charset="0"/>
              </a:rPr>
              <a:t>的含量</a:t>
            </a:r>
            <a:r>
              <a:rPr lang="zh-CN" altLang="en-US" sz="2400" baseline="30000">
                <a:solidFill>
                  <a:srgbClr val="000000"/>
                </a:solidFill>
                <a:latin typeface="Times New Roman" pitchFamily="18" charset="0"/>
              </a:rPr>
              <a:t> </a:t>
            </a:r>
          </a:p>
        </p:txBody>
      </p:sp>
      <p:sp>
        <p:nvSpPr>
          <p:cNvPr id="1048853" name="文本框 1048852"/>
          <p:cNvSpPr txBox="1"/>
          <p:nvPr/>
        </p:nvSpPr>
        <p:spPr>
          <a:xfrm>
            <a:off x="1835150" y="303212"/>
            <a:ext cx="65135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zh-CN" altLang="en-US" sz="2800">
                <a:solidFill>
                  <a:srgbClr val="FF3300"/>
                </a:solidFill>
                <a:latin typeface="Times New Roman" pitchFamily="18" charset="0"/>
              </a:rPr>
              <a:t>反应不完全， 不能以</a:t>
            </a:r>
            <a:r>
              <a:rPr lang="en-US" altLang="zh-CN" sz="2800">
                <a:solidFill>
                  <a:srgbClr val="FF3300"/>
                </a:solidFill>
                <a:latin typeface="Times New Roman" pitchFamily="18" charset="0"/>
              </a:rPr>
              <a:t>EDTA</a:t>
            </a:r>
            <a:r>
              <a:rPr lang="zh-CN" altLang="en-US" sz="2800">
                <a:solidFill>
                  <a:srgbClr val="FF3300"/>
                </a:solidFill>
                <a:latin typeface="Times New Roman" pitchFamily="18" charset="0"/>
              </a:rPr>
              <a:t>直接滴定</a:t>
            </a:r>
            <a:r>
              <a:rPr lang="en-US" altLang="zh-CN" sz="2800">
                <a:solidFill>
                  <a:srgbClr val="FF3300"/>
                </a:solidFill>
                <a:latin typeface="Times New Roman" pitchFamily="18" charset="0"/>
              </a:rPr>
              <a:t>Ag+</a:t>
            </a:r>
          </a:p>
        </p:txBody>
      </p:sp>
      <p:sp>
        <p:nvSpPr>
          <p:cNvPr id="1048854" name="文本框 1048853"/>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31</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55" name="文本框 1048854"/>
          <p:cNvSpPr txBox="1"/>
          <p:nvPr/>
        </p:nvSpPr>
        <p:spPr>
          <a:xfrm>
            <a:off x="1905000" y="228600"/>
            <a:ext cx="47244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b="1">
                <a:solidFill>
                  <a:srgbClr val="CC0000"/>
                </a:solidFill>
                <a:latin typeface="Times New Roman" pitchFamily="18" charset="0"/>
              </a:rPr>
              <a:t>§1-3 滴定分析计算原理</a:t>
            </a:r>
          </a:p>
        </p:txBody>
      </p:sp>
      <p:sp>
        <p:nvSpPr>
          <p:cNvPr id="1048856" name="文本框 1048855"/>
          <p:cNvSpPr txBox="1"/>
          <p:nvPr/>
        </p:nvSpPr>
        <p:spPr>
          <a:xfrm>
            <a:off x="381000" y="914400"/>
            <a:ext cx="2743200" cy="523875"/>
          </a:xfrm>
          <a:prstGeom prst="rect">
            <a:avLst/>
          </a:prstGeom>
          <a:solidFill>
            <a:schemeClr val="accent1"/>
          </a:solidFill>
          <a:ln w="9525" cap="flat" cmpd="sng">
            <a:solidFill>
              <a:srgbClr val="FFFF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333333"/>
                </a:solidFill>
                <a:latin typeface="Times New Roman" pitchFamily="18" charset="0"/>
              </a:rPr>
              <a:t>一、常用物理量</a:t>
            </a:r>
          </a:p>
        </p:txBody>
      </p:sp>
      <p:sp>
        <p:nvSpPr>
          <p:cNvPr id="1048857" name="文本框 1048856"/>
          <p:cNvSpPr txBox="1"/>
          <p:nvPr/>
        </p:nvSpPr>
        <p:spPr>
          <a:xfrm>
            <a:off x="1050925" y="1462087"/>
            <a:ext cx="247015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0000CC"/>
                </a:solidFill>
                <a:latin typeface="幼圆" pitchFamily="49" charset="-122"/>
                <a:ea typeface="幼圆" pitchFamily="49" charset="-122"/>
              </a:rPr>
              <a:t>1、物质的量</a:t>
            </a:r>
            <a:r>
              <a:rPr lang="en-US" altLang="zh-CN" sz="2800" b="1" i="1">
                <a:solidFill>
                  <a:srgbClr val="0000CC"/>
                </a:solidFill>
                <a:latin typeface="幼圆" pitchFamily="49" charset="-122"/>
                <a:ea typeface="幼圆" pitchFamily="49" charset="-122"/>
              </a:rPr>
              <a:t>n</a:t>
            </a:r>
            <a:r>
              <a:rPr lang="en-US" altLang="zh-CN" sz="2800" b="1" i="1" baseline="-25000">
                <a:solidFill>
                  <a:srgbClr val="0000CC"/>
                </a:solidFill>
                <a:latin typeface="幼圆" pitchFamily="49" charset="-122"/>
                <a:ea typeface="幼圆" pitchFamily="49" charset="-122"/>
              </a:rPr>
              <a:t>A</a:t>
            </a:r>
          </a:p>
        </p:txBody>
      </p:sp>
      <p:sp>
        <p:nvSpPr>
          <p:cNvPr id="1048858" name="云形标注 1048857"/>
          <p:cNvSpPr/>
          <p:nvPr/>
        </p:nvSpPr>
        <p:spPr>
          <a:xfrm>
            <a:off x="914400" y="2171700"/>
            <a:ext cx="1219200" cy="457200"/>
          </a:xfrm>
          <a:prstGeom prst="cloudCallout">
            <a:avLst>
              <a:gd name="adj1" fmla="val 95181"/>
              <a:gd name="adj2" fmla="val 70051"/>
            </a:avLst>
          </a:prstGeom>
          <a:solidFill>
            <a:schemeClr val="folHlink"/>
          </a:solid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chemeClr val="lt1"/>
                </a:solidFill>
                <a:latin typeface="Times New Roman" pitchFamily="18" charset="0"/>
              </a:rPr>
              <a:t>定义</a:t>
            </a:r>
          </a:p>
        </p:txBody>
      </p:sp>
      <p:sp>
        <p:nvSpPr>
          <p:cNvPr id="1048859" name="文本框 1048858"/>
          <p:cNvSpPr txBox="1"/>
          <p:nvPr/>
        </p:nvSpPr>
        <p:spPr>
          <a:xfrm>
            <a:off x="2727325" y="2090737"/>
            <a:ext cx="5570537" cy="954087"/>
          </a:xfrm>
          <a:prstGeom prst="rect">
            <a:avLst/>
          </a:prstGeom>
          <a:solidFill>
            <a:srgbClr val="000066"/>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表示物质的指定基本单元是多少的</a:t>
            </a:r>
          </a:p>
          <a:p>
            <a:pPr marL="0" lvl="0" indent="0" eaLnBrk="1" latinLnBrk="1" hangingPunct="1">
              <a:spcBef>
                <a:spcPct val="0"/>
              </a:spcBef>
              <a:buFontTx/>
              <a:buNone/>
            </a:pPr>
            <a:r>
              <a:rPr lang="zh-CN" altLang="en-US" sz="2800">
                <a:solidFill>
                  <a:schemeClr val="lt1"/>
                </a:solidFill>
                <a:latin typeface="Times New Roman" pitchFamily="18" charset="0"/>
              </a:rPr>
              <a:t>一个物理量；单位：</a:t>
            </a:r>
            <a:r>
              <a:rPr lang="en-US" altLang="zh-CN" sz="2800">
                <a:solidFill>
                  <a:schemeClr val="lt1"/>
                </a:solidFill>
                <a:latin typeface="Times New Roman" pitchFamily="18" charset="0"/>
              </a:rPr>
              <a:t>mol、mmol</a:t>
            </a:r>
          </a:p>
        </p:txBody>
      </p:sp>
      <p:sp>
        <p:nvSpPr>
          <p:cNvPr id="1048860" name="云形标注 1048859"/>
          <p:cNvSpPr/>
          <p:nvPr/>
        </p:nvSpPr>
        <p:spPr>
          <a:xfrm>
            <a:off x="838200" y="3143250"/>
            <a:ext cx="1371600" cy="457200"/>
          </a:xfrm>
          <a:prstGeom prst="cloudCallout">
            <a:avLst>
              <a:gd name="adj1" fmla="val 71296"/>
              <a:gd name="adj2" fmla="val 85157"/>
            </a:avLst>
          </a:prstGeom>
          <a:solidFill>
            <a:schemeClr val="folHlink"/>
          </a:solid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a:solidFill>
                  <a:schemeClr val="lt1"/>
                </a:solidFill>
                <a:latin typeface="Times New Roman" pitchFamily="18" charset="0"/>
              </a:rPr>
              <a:t>基本单元</a:t>
            </a:r>
          </a:p>
        </p:txBody>
      </p:sp>
      <p:sp>
        <p:nvSpPr>
          <p:cNvPr id="1048861" name="文本框 1048860"/>
          <p:cNvSpPr txBox="1"/>
          <p:nvPr/>
        </p:nvSpPr>
        <p:spPr>
          <a:xfrm>
            <a:off x="2574925" y="3119437"/>
            <a:ext cx="6035675" cy="954087"/>
          </a:xfrm>
          <a:prstGeom prst="rect">
            <a:avLst/>
          </a:prstGeom>
          <a:solidFill>
            <a:srgbClr val="333333"/>
          </a:solidFill>
          <a:ln w="9525" cap="flat" cmpd="sng">
            <a:solidFill>
              <a:schemeClr val="lt1">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分子、原子、离子、电子及其他粒子，</a:t>
            </a:r>
          </a:p>
          <a:p>
            <a:pPr marL="0" lvl="0" indent="0" eaLnBrk="1" latinLnBrk="1" hangingPunct="1">
              <a:spcBef>
                <a:spcPct val="0"/>
              </a:spcBef>
              <a:buFontTx/>
              <a:buNone/>
            </a:pPr>
            <a:r>
              <a:rPr lang="zh-CN" altLang="en-US" sz="2800">
                <a:solidFill>
                  <a:schemeClr val="lt1"/>
                </a:solidFill>
                <a:latin typeface="Times New Roman" pitchFamily="18" charset="0"/>
              </a:rPr>
              <a:t>或者是这些粒子的特定组合。</a:t>
            </a:r>
          </a:p>
        </p:txBody>
      </p:sp>
      <p:sp>
        <p:nvSpPr>
          <p:cNvPr id="1048862" name="云形标注 1048861"/>
          <p:cNvSpPr/>
          <p:nvPr/>
        </p:nvSpPr>
        <p:spPr>
          <a:xfrm>
            <a:off x="762000" y="4114800"/>
            <a:ext cx="1371600" cy="628650"/>
          </a:xfrm>
          <a:prstGeom prst="cloudCallout">
            <a:avLst>
              <a:gd name="adj1" fmla="val 71181"/>
              <a:gd name="adj2" fmla="val 48296"/>
            </a:avLst>
          </a:prstGeom>
          <a:solidFill>
            <a:schemeClr val="folHlink"/>
          </a:solid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1800">
                <a:solidFill>
                  <a:schemeClr val="lt1"/>
                </a:solidFill>
                <a:latin typeface="Times New Roman" pitchFamily="18" charset="0"/>
              </a:rPr>
              <a:t>基本单元</a:t>
            </a:r>
          </a:p>
          <a:p>
            <a:pPr marL="0" lvl="0" indent="0" algn="ctr" eaLnBrk="1" latinLnBrk="1" hangingPunct="1">
              <a:spcBef>
                <a:spcPct val="0"/>
              </a:spcBef>
              <a:buFontTx/>
              <a:buNone/>
            </a:pPr>
            <a:r>
              <a:rPr lang="zh-CN" altLang="en-US" sz="1800">
                <a:solidFill>
                  <a:schemeClr val="lt1"/>
                </a:solidFill>
                <a:latin typeface="Times New Roman" pitchFamily="18" charset="0"/>
              </a:rPr>
              <a:t>的确定</a:t>
            </a:r>
          </a:p>
        </p:txBody>
      </p:sp>
      <p:sp>
        <p:nvSpPr>
          <p:cNvPr id="1048863" name="文本框 1048862"/>
          <p:cNvSpPr txBox="1"/>
          <p:nvPr/>
        </p:nvSpPr>
        <p:spPr>
          <a:xfrm>
            <a:off x="2438400" y="4229100"/>
            <a:ext cx="6469062" cy="708025"/>
          </a:xfrm>
          <a:prstGeom prst="rect">
            <a:avLst/>
          </a:prstGeom>
          <a:solidFill>
            <a:srgbClr val="A50021"/>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000">
                <a:solidFill>
                  <a:srgbClr val="FFFFCC"/>
                </a:solidFill>
                <a:latin typeface="Times New Roman" pitchFamily="18" charset="0"/>
              </a:rPr>
              <a:t>酸碱反应：以转移质子数为1的物质作为基本单元。</a:t>
            </a:r>
          </a:p>
          <a:p>
            <a:pPr marL="0" lvl="0" indent="0" eaLnBrk="1" latinLnBrk="1" hangingPunct="1">
              <a:spcBef>
                <a:spcPct val="0"/>
              </a:spcBef>
              <a:buFontTx/>
              <a:buNone/>
            </a:pPr>
            <a:r>
              <a:rPr lang="zh-CN" altLang="en-US" sz="2000">
                <a:solidFill>
                  <a:srgbClr val="FFFFCC"/>
                </a:solidFill>
                <a:latin typeface="Times New Roman" pitchFamily="18" charset="0"/>
              </a:rPr>
              <a:t>氧化还原反应：以得失电子数为1的物质作为基本单元。</a:t>
            </a:r>
          </a:p>
        </p:txBody>
      </p:sp>
      <p:sp>
        <p:nvSpPr>
          <p:cNvPr id="1048864" name="文本框 1048863"/>
          <p:cNvSpPr txBox="1"/>
          <p:nvPr/>
        </p:nvSpPr>
        <p:spPr>
          <a:xfrm>
            <a:off x="7162800" y="4821237"/>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32</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65" name="圆角矩形 1048864"/>
          <p:cNvSpPr/>
          <p:nvPr/>
        </p:nvSpPr>
        <p:spPr>
          <a:xfrm>
            <a:off x="533400" y="400050"/>
            <a:ext cx="990600" cy="51435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866" name="文本框 1048865"/>
          <p:cNvSpPr txBox="1"/>
          <p:nvPr/>
        </p:nvSpPr>
        <p:spPr>
          <a:xfrm>
            <a:off x="1965325" y="679450"/>
            <a:ext cx="4219575" cy="18145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CC"/>
                </a:solidFill>
                <a:latin typeface="Times New Roman" pitchFamily="18" charset="0"/>
              </a:rPr>
              <a:t>                           基本单元</a:t>
            </a:r>
          </a:p>
          <a:p>
            <a:pPr marL="0" lvl="0" indent="0" eaLnBrk="1" latinLnBrk="1" hangingPunct="1">
              <a:spcBef>
                <a:spcPct val="0"/>
              </a:spcBef>
              <a:buFontTx/>
              <a:buNone/>
            </a:pPr>
            <a:r>
              <a:rPr lang="en-US" altLang="zh-CN" sz="2800">
                <a:solidFill>
                  <a:srgbClr val="0000CC"/>
                </a:solidFill>
                <a:latin typeface="Times New Roman" pitchFamily="18" charset="0"/>
              </a:rPr>
              <a:t>H</a:t>
            </a:r>
            <a:r>
              <a:rPr lang="en-US" altLang="zh-CN" sz="2800" baseline="-25000">
                <a:solidFill>
                  <a:srgbClr val="0000CC"/>
                </a:solidFill>
                <a:latin typeface="Times New Roman" pitchFamily="18" charset="0"/>
              </a:rPr>
              <a:t>2</a:t>
            </a:r>
            <a:r>
              <a:rPr lang="en-US" altLang="zh-CN" sz="2800">
                <a:solidFill>
                  <a:srgbClr val="0000CC"/>
                </a:solidFill>
                <a:latin typeface="Times New Roman" pitchFamily="18" charset="0"/>
              </a:rPr>
              <a:t>SO</a:t>
            </a:r>
            <a:r>
              <a:rPr lang="en-US" altLang="zh-CN" sz="2800" baseline="-25000">
                <a:solidFill>
                  <a:srgbClr val="0000CC"/>
                </a:solidFill>
                <a:latin typeface="Times New Roman" pitchFamily="18" charset="0"/>
              </a:rPr>
              <a:t>4                      </a:t>
            </a:r>
            <a:r>
              <a:rPr lang="en-US" altLang="zh-CN" sz="2800">
                <a:solidFill>
                  <a:srgbClr val="0000CC"/>
                </a:solidFill>
                <a:latin typeface="Times New Roman" pitchFamily="18" charset="0"/>
              </a:rPr>
              <a:t>1/2 H</a:t>
            </a:r>
            <a:r>
              <a:rPr lang="en-US" altLang="zh-CN" sz="2800" baseline="-25000">
                <a:solidFill>
                  <a:srgbClr val="0000CC"/>
                </a:solidFill>
                <a:latin typeface="Times New Roman" pitchFamily="18" charset="0"/>
              </a:rPr>
              <a:t>2</a:t>
            </a:r>
            <a:r>
              <a:rPr lang="en-US" altLang="zh-CN" sz="2800">
                <a:solidFill>
                  <a:srgbClr val="0000CC"/>
                </a:solidFill>
                <a:latin typeface="Times New Roman" pitchFamily="18" charset="0"/>
              </a:rPr>
              <a:t>SO</a:t>
            </a:r>
            <a:r>
              <a:rPr lang="en-US" altLang="zh-CN" sz="2800" baseline="-25000">
                <a:solidFill>
                  <a:srgbClr val="0000CC"/>
                </a:solidFill>
                <a:latin typeface="Times New Roman" pitchFamily="18" charset="0"/>
              </a:rPr>
              <a:t>4</a:t>
            </a:r>
          </a:p>
          <a:p>
            <a:pPr marL="0" lvl="0" indent="0" eaLnBrk="1" latinLnBrk="1" hangingPunct="1">
              <a:spcBef>
                <a:spcPct val="0"/>
              </a:spcBef>
              <a:buFontTx/>
              <a:buNone/>
            </a:pPr>
            <a:r>
              <a:rPr lang="en-US" altLang="zh-CN" sz="2800">
                <a:solidFill>
                  <a:srgbClr val="0000CC"/>
                </a:solidFill>
                <a:latin typeface="Times New Roman" pitchFamily="18" charset="0"/>
              </a:rPr>
              <a:t>KMnO</a:t>
            </a:r>
            <a:r>
              <a:rPr lang="en-US" altLang="zh-CN" sz="2800" baseline="-25000">
                <a:solidFill>
                  <a:srgbClr val="0000CC"/>
                </a:solidFill>
                <a:latin typeface="Times New Roman" pitchFamily="18" charset="0"/>
              </a:rPr>
              <a:t>4                   </a:t>
            </a:r>
            <a:r>
              <a:rPr lang="en-US" altLang="zh-CN" sz="2800">
                <a:solidFill>
                  <a:srgbClr val="0000CC"/>
                </a:solidFill>
                <a:latin typeface="Times New Roman" pitchFamily="18" charset="0"/>
              </a:rPr>
              <a:t>1/5</a:t>
            </a:r>
            <a:r>
              <a:rPr lang="en-US" altLang="zh-CN" sz="2800" baseline="-25000">
                <a:solidFill>
                  <a:srgbClr val="0000CC"/>
                </a:solidFill>
                <a:latin typeface="Times New Roman" pitchFamily="18" charset="0"/>
              </a:rPr>
              <a:t> </a:t>
            </a:r>
            <a:r>
              <a:rPr lang="en-US" altLang="zh-CN" sz="2800">
                <a:solidFill>
                  <a:srgbClr val="0000CC"/>
                </a:solidFill>
                <a:latin typeface="Times New Roman" pitchFamily="18" charset="0"/>
              </a:rPr>
              <a:t>KMnO</a:t>
            </a:r>
            <a:r>
              <a:rPr lang="en-US" altLang="zh-CN" sz="2800" baseline="-25000">
                <a:solidFill>
                  <a:srgbClr val="0000CC"/>
                </a:solidFill>
                <a:latin typeface="Times New Roman" pitchFamily="18" charset="0"/>
              </a:rPr>
              <a:t>4</a:t>
            </a:r>
          </a:p>
          <a:p>
            <a:pPr marL="0" lvl="0" indent="0" eaLnBrk="1" latinLnBrk="1" hangingPunct="1">
              <a:spcBef>
                <a:spcPct val="0"/>
              </a:spcBef>
              <a:buFontTx/>
              <a:buNone/>
            </a:pPr>
            <a:r>
              <a:rPr lang="en-US" altLang="zh-CN" sz="2800">
                <a:solidFill>
                  <a:srgbClr val="0000CC"/>
                </a:solidFill>
                <a:latin typeface="Times New Roman" pitchFamily="18" charset="0"/>
              </a:rPr>
              <a:t>K</a:t>
            </a:r>
            <a:r>
              <a:rPr lang="en-US" altLang="zh-CN" sz="2800" baseline="-25000">
                <a:solidFill>
                  <a:srgbClr val="0000CC"/>
                </a:solidFill>
                <a:latin typeface="Times New Roman" pitchFamily="18" charset="0"/>
              </a:rPr>
              <a:t>2</a:t>
            </a:r>
            <a:r>
              <a:rPr lang="en-US" altLang="zh-CN" sz="2800">
                <a:solidFill>
                  <a:srgbClr val="0000CC"/>
                </a:solidFill>
                <a:latin typeface="Times New Roman" pitchFamily="18" charset="0"/>
              </a:rPr>
              <a:t>Cr</a:t>
            </a:r>
            <a:r>
              <a:rPr lang="en-US" altLang="zh-CN" sz="2800" baseline="-25000">
                <a:solidFill>
                  <a:srgbClr val="0000CC"/>
                </a:solidFill>
                <a:latin typeface="Times New Roman" pitchFamily="18" charset="0"/>
              </a:rPr>
              <a:t>2</a:t>
            </a:r>
            <a:r>
              <a:rPr lang="en-US" altLang="zh-CN" sz="2800">
                <a:solidFill>
                  <a:srgbClr val="0000CC"/>
                </a:solidFill>
                <a:latin typeface="Times New Roman" pitchFamily="18" charset="0"/>
              </a:rPr>
              <a:t>O</a:t>
            </a:r>
            <a:r>
              <a:rPr lang="en-US" altLang="zh-CN" sz="2800" baseline="-25000">
                <a:solidFill>
                  <a:srgbClr val="0000CC"/>
                </a:solidFill>
                <a:latin typeface="Times New Roman" pitchFamily="18" charset="0"/>
              </a:rPr>
              <a:t>7                 </a:t>
            </a:r>
            <a:r>
              <a:rPr lang="en-US" altLang="zh-CN" sz="2800">
                <a:solidFill>
                  <a:srgbClr val="0000CC"/>
                </a:solidFill>
                <a:latin typeface="Times New Roman" pitchFamily="18" charset="0"/>
              </a:rPr>
              <a:t>1/6 K</a:t>
            </a:r>
            <a:r>
              <a:rPr lang="en-US" altLang="zh-CN" sz="2800" baseline="-25000">
                <a:solidFill>
                  <a:srgbClr val="0000CC"/>
                </a:solidFill>
                <a:latin typeface="Times New Roman" pitchFamily="18" charset="0"/>
              </a:rPr>
              <a:t>2</a:t>
            </a:r>
            <a:r>
              <a:rPr lang="en-US" altLang="zh-CN" sz="2800">
                <a:solidFill>
                  <a:srgbClr val="0000CC"/>
                </a:solidFill>
                <a:latin typeface="Times New Roman" pitchFamily="18" charset="0"/>
              </a:rPr>
              <a:t>Cr</a:t>
            </a:r>
            <a:r>
              <a:rPr lang="en-US" altLang="zh-CN" sz="2800" baseline="-25000">
                <a:solidFill>
                  <a:srgbClr val="0000CC"/>
                </a:solidFill>
                <a:latin typeface="Times New Roman" pitchFamily="18" charset="0"/>
              </a:rPr>
              <a:t>2</a:t>
            </a:r>
            <a:r>
              <a:rPr lang="en-US" altLang="zh-CN" sz="2800">
                <a:solidFill>
                  <a:srgbClr val="0000CC"/>
                </a:solidFill>
                <a:latin typeface="Times New Roman" pitchFamily="18" charset="0"/>
              </a:rPr>
              <a:t>O</a:t>
            </a:r>
            <a:r>
              <a:rPr lang="en-US" altLang="zh-CN" sz="2800" baseline="-25000">
                <a:solidFill>
                  <a:srgbClr val="0000CC"/>
                </a:solidFill>
                <a:latin typeface="Times New Roman" pitchFamily="18" charset="0"/>
              </a:rPr>
              <a:t>7</a:t>
            </a:r>
          </a:p>
        </p:txBody>
      </p:sp>
      <p:sp>
        <p:nvSpPr>
          <p:cNvPr id="1048867" name="文本框 1048866"/>
          <p:cNvSpPr txBox="1"/>
          <p:nvPr/>
        </p:nvSpPr>
        <p:spPr>
          <a:xfrm>
            <a:off x="685800" y="2481262"/>
            <a:ext cx="7626350" cy="9540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结论：物质</a:t>
            </a:r>
            <a:r>
              <a:rPr lang="en-US" altLang="zh-CN" sz="2800">
                <a:solidFill>
                  <a:srgbClr val="000000"/>
                </a:solidFill>
                <a:latin typeface="Times New Roman" pitchFamily="18" charset="0"/>
              </a:rPr>
              <a:t>A</a:t>
            </a:r>
            <a:r>
              <a:rPr lang="zh-CN" altLang="en-US" sz="2800">
                <a:solidFill>
                  <a:srgbClr val="000000"/>
                </a:solidFill>
                <a:latin typeface="Times New Roman" pitchFamily="18" charset="0"/>
              </a:rPr>
              <a:t>在反应中转移的质子数或电子数为</a:t>
            </a:r>
          </a:p>
          <a:p>
            <a:pPr marL="0" lvl="0" indent="0" eaLnBrk="1" latinLnBrk="1" hangingPunct="1">
              <a:spcBef>
                <a:spcPct val="0"/>
              </a:spcBef>
              <a:buFontTx/>
              <a:buNone/>
            </a:pPr>
            <a:r>
              <a:rPr lang="zh-CN" altLang="en-US" sz="2800">
                <a:solidFill>
                  <a:srgbClr val="000000"/>
                </a:solidFill>
                <a:latin typeface="Times New Roman" pitchFamily="18" charset="0"/>
              </a:rPr>
              <a:t>           </a:t>
            </a:r>
            <a:r>
              <a:rPr lang="en-US" altLang="zh-CN" sz="2800">
                <a:solidFill>
                  <a:srgbClr val="000000"/>
                </a:solidFill>
                <a:latin typeface="Times New Roman" pitchFamily="18" charset="0"/>
              </a:rPr>
              <a:t>Z</a:t>
            </a:r>
            <a:r>
              <a:rPr lang="en-US" altLang="zh-CN" sz="2800" baseline="-25000">
                <a:solidFill>
                  <a:srgbClr val="000000"/>
                </a:solidFill>
                <a:latin typeface="Times New Roman" pitchFamily="18" charset="0"/>
              </a:rPr>
              <a:t>A</a:t>
            </a:r>
            <a:r>
              <a:rPr lang="zh-CN" altLang="en-US" sz="2800">
                <a:solidFill>
                  <a:srgbClr val="000000"/>
                </a:solidFill>
                <a:latin typeface="Times New Roman" pitchFamily="18" charset="0"/>
              </a:rPr>
              <a:t>，则其基本单元应为：</a:t>
            </a:r>
          </a:p>
        </p:txBody>
      </p:sp>
      <p:pic>
        <p:nvPicPr>
          <p:cNvPr id="2097159" name="图片 2097158"/>
          <p:cNvPicPr>
            <a:picLocks/>
          </p:cNvPicPr>
          <p:nvPr/>
        </p:nvPicPr>
        <p:blipFill>
          <a:blip r:embed="rId2">
            <a:lum bright="6000"/>
          </a:blip>
          <a:srcRect/>
          <a:stretch>
            <a:fillRect/>
          </a:stretch>
        </p:blipFill>
        <p:spPr>
          <a:xfrm>
            <a:off x="5638800" y="2571750"/>
            <a:ext cx="685800" cy="457200"/>
          </a:xfrm>
          <a:prstGeom prst="rect">
            <a:avLst/>
          </a:prstGeom>
          <a:noFill/>
          <a:ln>
            <a:noFill/>
          </a:ln>
        </p:spPr>
      </p:pic>
      <p:sp>
        <p:nvSpPr>
          <p:cNvPr id="1048868" name="文本框 1048867"/>
          <p:cNvSpPr txBox="1"/>
          <p:nvPr/>
        </p:nvSpPr>
        <p:spPr>
          <a:xfrm>
            <a:off x="1050925" y="3119437"/>
            <a:ext cx="12620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FFFFCC"/>
                </a:solidFill>
                <a:latin typeface="Times New Roman" pitchFamily="18" charset="0"/>
              </a:rPr>
              <a:t>显然：</a:t>
            </a:r>
          </a:p>
        </p:txBody>
      </p:sp>
      <p:pic>
        <p:nvPicPr>
          <p:cNvPr id="2097160" name="图片 2097159"/>
          <p:cNvPicPr>
            <a:picLocks/>
          </p:cNvPicPr>
          <p:nvPr/>
        </p:nvPicPr>
        <p:blipFill>
          <a:blip r:embed="rId3">
            <a:lum bright="6000"/>
          </a:blip>
          <a:srcRect/>
          <a:stretch>
            <a:fillRect/>
          </a:stretch>
        </p:blipFill>
        <p:spPr>
          <a:xfrm>
            <a:off x="2170112" y="3549650"/>
            <a:ext cx="2898775" cy="677862"/>
          </a:xfrm>
          <a:prstGeom prst="rect">
            <a:avLst/>
          </a:prstGeom>
          <a:noFill/>
          <a:ln>
            <a:noFill/>
          </a:ln>
        </p:spPr>
      </p:pic>
      <p:sp>
        <p:nvSpPr>
          <p:cNvPr id="1048869" name="文本框 1048868"/>
          <p:cNvSpPr txBox="1"/>
          <p:nvPr/>
        </p:nvSpPr>
        <p:spPr>
          <a:xfrm>
            <a:off x="1203325" y="3976687"/>
            <a:ext cx="90328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FFFFCC"/>
                </a:solidFill>
                <a:latin typeface="Times New Roman" pitchFamily="18" charset="0"/>
              </a:rPr>
              <a:t>即：</a:t>
            </a:r>
          </a:p>
        </p:txBody>
      </p:sp>
      <p:pic>
        <p:nvPicPr>
          <p:cNvPr id="2097161" name="图片 2097160"/>
          <p:cNvPicPr>
            <a:picLocks/>
          </p:cNvPicPr>
          <p:nvPr/>
        </p:nvPicPr>
        <p:blipFill>
          <a:blip r:embed="rId4">
            <a:lum bright="6000"/>
          </a:blip>
          <a:srcRect/>
          <a:stretch>
            <a:fillRect/>
          </a:stretch>
        </p:blipFill>
        <p:spPr>
          <a:xfrm>
            <a:off x="2362200" y="4360862"/>
            <a:ext cx="2743200" cy="514350"/>
          </a:xfrm>
          <a:prstGeom prst="rect">
            <a:avLst/>
          </a:prstGeom>
          <a:noFill/>
          <a:ln>
            <a:noFill/>
          </a:ln>
        </p:spPr>
      </p:pic>
      <p:sp>
        <p:nvSpPr>
          <p:cNvPr id="1048870" name="文本框 104886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33</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71" name="文本框 1048870"/>
          <p:cNvSpPr txBox="1"/>
          <p:nvPr/>
        </p:nvSpPr>
        <p:spPr>
          <a:xfrm>
            <a:off x="685800" y="327025"/>
            <a:ext cx="247015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0000CC"/>
                </a:solidFill>
                <a:latin typeface="幼圆" pitchFamily="49" charset="-122"/>
                <a:ea typeface="幼圆" pitchFamily="49" charset="-122"/>
              </a:rPr>
              <a:t>2、摩尔质量</a:t>
            </a:r>
            <a:r>
              <a:rPr lang="en-US" altLang="zh-CN" sz="2800" b="1">
                <a:solidFill>
                  <a:srgbClr val="0000CC"/>
                </a:solidFill>
                <a:latin typeface="幼圆" pitchFamily="49" charset="-122"/>
                <a:ea typeface="幼圆" pitchFamily="49" charset="-122"/>
              </a:rPr>
              <a:t>M</a:t>
            </a:r>
            <a:r>
              <a:rPr lang="en-US" altLang="zh-CN" sz="2800" b="1" baseline="-25000">
                <a:solidFill>
                  <a:srgbClr val="0000CC"/>
                </a:solidFill>
                <a:latin typeface="幼圆" pitchFamily="49" charset="-122"/>
                <a:ea typeface="幼圆" pitchFamily="49" charset="-122"/>
              </a:rPr>
              <a:t>A</a:t>
            </a:r>
          </a:p>
        </p:txBody>
      </p:sp>
      <p:sp>
        <p:nvSpPr>
          <p:cNvPr id="1048872" name="云形标注 1048871"/>
          <p:cNvSpPr/>
          <p:nvPr/>
        </p:nvSpPr>
        <p:spPr>
          <a:xfrm>
            <a:off x="609600" y="1028700"/>
            <a:ext cx="1219200" cy="457200"/>
          </a:xfrm>
          <a:prstGeom prst="cloudCallout">
            <a:avLst>
              <a:gd name="adj1" fmla="val 95181"/>
              <a:gd name="adj2" fmla="val 70051"/>
            </a:avLst>
          </a:prstGeom>
          <a:solidFill>
            <a:schemeClr val="lt2"/>
          </a:solid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chemeClr val="lt1"/>
                </a:solidFill>
                <a:latin typeface="Times New Roman" pitchFamily="18" charset="0"/>
              </a:rPr>
              <a:t>定义</a:t>
            </a:r>
          </a:p>
        </p:txBody>
      </p:sp>
      <p:sp>
        <p:nvSpPr>
          <p:cNvPr id="1048873" name="文本框 1048872"/>
          <p:cNvSpPr txBox="1"/>
          <p:nvPr/>
        </p:nvSpPr>
        <p:spPr>
          <a:xfrm>
            <a:off x="2438400" y="971550"/>
            <a:ext cx="5551487" cy="954087"/>
          </a:xfrm>
          <a:prstGeom prst="rect">
            <a:avLst/>
          </a:prstGeom>
          <a:solidFill>
            <a:srgbClr val="000066"/>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每摩物质的质量，单位：</a:t>
            </a:r>
            <a:r>
              <a:rPr lang="en-US" altLang="zh-CN" sz="2800">
                <a:solidFill>
                  <a:schemeClr val="lt1"/>
                </a:solidFill>
                <a:latin typeface="Times New Roman" pitchFamily="18" charset="0"/>
              </a:rPr>
              <a:t>g·mol</a:t>
            </a:r>
            <a:r>
              <a:rPr lang="en-US" altLang="zh-CN" sz="2800" baseline="30000">
                <a:solidFill>
                  <a:schemeClr val="lt1"/>
                </a:solidFill>
                <a:latin typeface="Times New Roman" pitchFamily="18" charset="0"/>
              </a:rPr>
              <a:t>-1</a:t>
            </a:r>
            <a:r>
              <a:rPr lang="zh-CN" altLang="en-US" sz="2800">
                <a:solidFill>
                  <a:schemeClr val="lt1"/>
                </a:solidFill>
                <a:latin typeface="Times New Roman" pitchFamily="18" charset="0"/>
              </a:rPr>
              <a:t>。</a:t>
            </a:r>
          </a:p>
          <a:p>
            <a:pPr marL="0" lvl="0" indent="0" eaLnBrk="1" latinLnBrk="1" hangingPunct="1">
              <a:spcBef>
                <a:spcPct val="0"/>
              </a:spcBef>
              <a:buFontTx/>
              <a:buNone/>
            </a:pPr>
            <a:r>
              <a:rPr lang="zh-CN" altLang="en-US" sz="2800">
                <a:solidFill>
                  <a:schemeClr val="lt1"/>
                </a:solidFill>
                <a:latin typeface="Times New Roman" pitchFamily="18" charset="0"/>
              </a:rPr>
              <a:t>必须指明基本单元。</a:t>
            </a:r>
          </a:p>
        </p:txBody>
      </p:sp>
      <p:pic>
        <p:nvPicPr>
          <p:cNvPr id="2097162" name="图片 2097161"/>
          <p:cNvPicPr>
            <a:picLocks/>
          </p:cNvPicPr>
          <p:nvPr/>
        </p:nvPicPr>
        <p:blipFill>
          <a:blip r:embed="rId2">
            <a:lum bright="6000"/>
          </a:blip>
          <a:srcRect/>
          <a:stretch>
            <a:fillRect/>
          </a:stretch>
        </p:blipFill>
        <p:spPr>
          <a:xfrm>
            <a:off x="3200400" y="2114550"/>
            <a:ext cx="2514600" cy="628650"/>
          </a:xfrm>
          <a:prstGeom prst="rect">
            <a:avLst/>
          </a:prstGeom>
          <a:noFill/>
          <a:ln>
            <a:noFill/>
          </a:ln>
        </p:spPr>
      </p:pic>
      <p:sp>
        <p:nvSpPr>
          <p:cNvPr id="1048874" name="文本框 1048873"/>
          <p:cNvSpPr txBox="1"/>
          <p:nvPr/>
        </p:nvSpPr>
        <p:spPr>
          <a:xfrm>
            <a:off x="1508125" y="2262187"/>
            <a:ext cx="12620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显然：</a:t>
            </a:r>
          </a:p>
        </p:txBody>
      </p:sp>
      <p:sp>
        <p:nvSpPr>
          <p:cNvPr id="1048875" name="文本框 1048874"/>
          <p:cNvSpPr txBox="1"/>
          <p:nvPr/>
        </p:nvSpPr>
        <p:spPr>
          <a:xfrm>
            <a:off x="1524000" y="3028950"/>
            <a:ext cx="90328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即：</a:t>
            </a:r>
          </a:p>
        </p:txBody>
      </p:sp>
      <p:sp>
        <p:nvSpPr>
          <p:cNvPr id="1048876" name="文本框 1048875"/>
          <p:cNvSpPr txBox="1"/>
          <p:nvPr/>
        </p:nvSpPr>
        <p:spPr>
          <a:xfrm>
            <a:off x="685800" y="4171950"/>
            <a:ext cx="45339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rgbClr val="000000"/>
                </a:solidFill>
                <a:latin typeface="Times New Roman" pitchFamily="18" charset="0"/>
              </a:rPr>
              <a:t>n</a:t>
            </a:r>
            <a:r>
              <a:rPr lang="en-US" altLang="zh-CN" sz="2800" baseline="-25000">
                <a:solidFill>
                  <a:srgbClr val="000000"/>
                </a:solidFill>
                <a:latin typeface="Times New Roman" pitchFamily="18" charset="0"/>
              </a:rPr>
              <a:t>A</a:t>
            </a:r>
            <a:r>
              <a:rPr lang="en-US" altLang="zh-CN" sz="2800">
                <a:solidFill>
                  <a:srgbClr val="000000"/>
                </a:solidFill>
                <a:latin typeface="Times New Roman" pitchFamily="18" charset="0"/>
              </a:rPr>
              <a:t>、M</a:t>
            </a:r>
            <a:r>
              <a:rPr lang="en-US" altLang="zh-CN" sz="2800" baseline="-25000">
                <a:solidFill>
                  <a:srgbClr val="000000"/>
                </a:solidFill>
                <a:latin typeface="Times New Roman" pitchFamily="18" charset="0"/>
              </a:rPr>
              <a:t>A</a:t>
            </a:r>
            <a:r>
              <a:rPr lang="en-US" altLang="zh-CN" sz="2800">
                <a:solidFill>
                  <a:srgbClr val="000000"/>
                </a:solidFill>
                <a:latin typeface="Times New Roman" pitchFamily="18" charset="0"/>
              </a:rPr>
              <a:t>、m</a:t>
            </a:r>
            <a:r>
              <a:rPr lang="en-US" altLang="zh-CN" sz="2800" baseline="-25000">
                <a:solidFill>
                  <a:srgbClr val="000000"/>
                </a:solidFill>
                <a:latin typeface="Times New Roman" pitchFamily="18" charset="0"/>
              </a:rPr>
              <a:t>A</a:t>
            </a:r>
            <a:r>
              <a:rPr lang="zh-CN" altLang="en-US" sz="2800">
                <a:solidFill>
                  <a:srgbClr val="000000"/>
                </a:solidFill>
                <a:latin typeface="Times New Roman" pitchFamily="18" charset="0"/>
              </a:rPr>
              <a:t>之间的关系：</a:t>
            </a:r>
          </a:p>
        </p:txBody>
      </p:sp>
      <p:pic>
        <p:nvPicPr>
          <p:cNvPr id="2097163" name="图片 2097162"/>
          <p:cNvPicPr>
            <a:picLocks/>
          </p:cNvPicPr>
          <p:nvPr/>
        </p:nvPicPr>
        <p:blipFill>
          <a:blip r:embed="rId3">
            <a:lum bright="6000"/>
          </a:blip>
          <a:srcRect/>
          <a:stretch>
            <a:fillRect/>
          </a:stretch>
        </p:blipFill>
        <p:spPr>
          <a:xfrm>
            <a:off x="2895600" y="2971800"/>
            <a:ext cx="4724400" cy="571500"/>
          </a:xfrm>
          <a:prstGeom prst="rect">
            <a:avLst/>
          </a:prstGeom>
          <a:noFill/>
          <a:ln>
            <a:noFill/>
          </a:ln>
        </p:spPr>
      </p:pic>
      <p:pic>
        <p:nvPicPr>
          <p:cNvPr id="2097164" name="图片 2097163"/>
          <p:cNvPicPr>
            <a:picLocks/>
          </p:cNvPicPr>
          <p:nvPr/>
        </p:nvPicPr>
        <p:blipFill>
          <a:blip r:embed="rId4">
            <a:lum bright="42000"/>
          </a:blip>
          <a:srcRect/>
          <a:stretch>
            <a:fillRect/>
          </a:stretch>
        </p:blipFill>
        <p:spPr>
          <a:xfrm>
            <a:off x="4953000" y="4114800"/>
            <a:ext cx="1371600" cy="571500"/>
          </a:xfrm>
          <a:prstGeom prst="rect">
            <a:avLst/>
          </a:prstGeom>
          <a:noFill/>
          <a:ln>
            <a:noFill/>
          </a:ln>
        </p:spPr>
      </p:pic>
      <p:sp>
        <p:nvSpPr>
          <p:cNvPr id="1048877" name="文本框 1048876"/>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34</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78" name="云形标注 1048877"/>
          <p:cNvSpPr/>
          <p:nvPr/>
        </p:nvSpPr>
        <p:spPr>
          <a:xfrm>
            <a:off x="228600" y="1028700"/>
            <a:ext cx="1219200" cy="571500"/>
          </a:xfrm>
          <a:prstGeom prst="cloudCallout">
            <a:avLst>
              <a:gd name="adj1" fmla="val 94403"/>
              <a:gd name="adj2" fmla="val 51667"/>
            </a:avLst>
          </a:prstGeom>
          <a:solidFill>
            <a:schemeClr val="folHlink"/>
          </a:solidFill>
          <a:ln w="9525" cap="flat" cmpd="sng">
            <a:solidFill>
              <a:srgbClr val="FFFF99">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a:spcBef>
                <a:spcPct val="0"/>
              </a:spcBef>
              <a:buFontTx/>
              <a:buNone/>
            </a:pPr>
            <a:endParaRPr lang="zh-CN" altLang="en-US" sz="2000" b="1">
              <a:solidFill>
                <a:srgbClr val="FFFF99"/>
              </a:solidFill>
              <a:latin typeface="Times New Roman" pitchFamily="18" charset="0"/>
            </a:endParaRPr>
          </a:p>
          <a:p>
            <a:pPr marL="0" lvl="0" indent="0" algn="ctr">
              <a:spcBef>
                <a:spcPct val="0"/>
              </a:spcBef>
              <a:buFontTx/>
              <a:buNone/>
            </a:pPr>
            <a:r>
              <a:rPr lang="zh-CN" altLang="en-US" sz="2400" b="1">
                <a:solidFill>
                  <a:srgbClr val="FFFF99"/>
                </a:solidFill>
                <a:latin typeface="Times New Roman" pitchFamily="18" charset="0"/>
              </a:rPr>
              <a:t>定义</a:t>
            </a:r>
          </a:p>
          <a:p>
            <a:pPr marL="0" lvl="0" indent="0" algn="ctr" eaLnBrk="1" latinLnBrk="1" hangingPunct="1">
              <a:spcBef>
                <a:spcPct val="0"/>
              </a:spcBef>
              <a:buFontTx/>
              <a:buNone/>
            </a:pPr>
            <a:endParaRPr lang="zh-CN" altLang="en-US" sz="2400">
              <a:latin typeface="Times New Roman" pitchFamily="18" charset="0"/>
            </a:endParaRPr>
          </a:p>
        </p:txBody>
      </p:sp>
      <p:sp>
        <p:nvSpPr>
          <p:cNvPr id="1048879" name="文本框 1048878"/>
          <p:cNvSpPr txBox="1"/>
          <p:nvPr/>
        </p:nvSpPr>
        <p:spPr>
          <a:xfrm>
            <a:off x="2057400" y="914400"/>
            <a:ext cx="6705600" cy="1384300"/>
          </a:xfrm>
          <a:prstGeom prst="rect">
            <a:avLst/>
          </a:prstGeom>
          <a:solidFill>
            <a:srgbClr val="000066"/>
          </a:solidFill>
          <a:ln w="9525" cap="flat" cmpd="sng">
            <a:solidFill>
              <a:srgbClr val="99CCFF">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Clr>
                <a:schemeClr val="lt2"/>
              </a:buClr>
              <a:buFont typeface="Marlett" pitchFamily="2" charset="2"/>
              <a:buNone/>
            </a:pPr>
            <a:r>
              <a:rPr lang="zh-CN" altLang="en-US" sz="2800">
                <a:solidFill>
                  <a:schemeClr val="lt1"/>
                </a:solidFill>
                <a:latin typeface="Times New Roman" pitchFamily="18" charset="0"/>
              </a:rPr>
              <a:t>物质</a:t>
            </a:r>
            <a:r>
              <a:rPr lang="en-US" altLang="zh-CN" sz="2800">
                <a:solidFill>
                  <a:schemeClr val="lt1"/>
                </a:solidFill>
                <a:latin typeface="Times New Roman" pitchFamily="18" charset="0"/>
              </a:rPr>
              <a:t>A</a:t>
            </a:r>
            <a:r>
              <a:rPr lang="zh-CN" altLang="en-US" sz="2800">
                <a:solidFill>
                  <a:schemeClr val="lt1"/>
                </a:solidFill>
                <a:latin typeface="Times New Roman" pitchFamily="18" charset="0"/>
              </a:rPr>
              <a:t>的物质的量</a:t>
            </a:r>
            <a:r>
              <a:rPr lang="en-US" altLang="zh-CN" sz="2800" i="1">
                <a:solidFill>
                  <a:schemeClr val="lt1"/>
                </a:solidFill>
                <a:latin typeface="Times New Roman" pitchFamily="18" charset="0"/>
              </a:rPr>
              <a:t>n</a:t>
            </a:r>
            <a:r>
              <a:rPr lang="en-US" altLang="zh-CN" sz="2800" baseline="-25000">
                <a:solidFill>
                  <a:schemeClr val="lt1"/>
                </a:solidFill>
                <a:latin typeface="Times New Roman" pitchFamily="18" charset="0"/>
              </a:rPr>
              <a:t>A</a:t>
            </a:r>
            <a:r>
              <a:rPr lang="zh-CN" altLang="en-US" sz="2800">
                <a:solidFill>
                  <a:schemeClr val="lt1"/>
                </a:solidFill>
                <a:latin typeface="Times New Roman" pitchFamily="18" charset="0"/>
              </a:rPr>
              <a:t>除以溶液的体积</a:t>
            </a:r>
            <a:r>
              <a:rPr lang="en-US" altLang="zh-CN" sz="2800">
                <a:solidFill>
                  <a:schemeClr val="lt1"/>
                </a:solidFill>
                <a:latin typeface="Times New Roman" pitchFamily="18" charset="0"/>
              </a:rPr>
              <a:t>V</a:t>
            </a:r>
            <a:r>
              <a:rPr lang="en-US" altLang="zh-CN" sz="2800" baseline="-25000">
                <a:solidFill>
                  <a:schemeClr val="lt1"/>
                </a:solidFill>
                <a:latin typeface="Times New Roman" pitchFamily="18" charset="0"/>
              </a:rPr>
              <a:t>A</a:t>
            </a:r>
            <a:r>
              <a:rPr lang="zh-CN" altLang="en-US" sz="2800">
                <a:solidFill>
                  <a:schemeClr val="lt1"/>
                </a:solidFill>
                <a:latin typeface="Times New Roman" pitchFamily="18" charset="0"/>
              </a:rPr>
              <a:t>，</a:t>
            </a:r>
          </a:p>
          <a:p>
            <a:pPr marL="0" lvl="0" indent="0">
              <a:spcBef>
                <a:spcPct val="0"/>
              </a:spcBef>
              <a:buClr>
                <a:schemeClr val="lt2"/>
              </a:buClr>
              <a:buFont typeface="Marlett" pitchFamily="2" charset="2"/>
              <a:buNone/>
            </a:pPr>
            <a:r>
              <a:rPr lang="zh-CN" altLang="en-US" sz="2800">
                <a:solidFill>
                  <a:schemeClr val="lt1"/>
                </a:solidFill>
                <a:latin typeface="Times New Roman" pitchFamily="18" charset="0"/>
              </a:rPr>
              <a:t>即：</a:t>
            </a:r>
            <a:r>
              <a:rPr lang="en-US" altLang="zh-CN" sz="2800" i="1">
                <a:solidFill>
                  <a:schemeClr val="lt1"/>
                </a:solidFill>
                <a:latin typeface="Times New Roman" pitchFamily="18" charset="0"/>
              </a:rPr>
              <a:t>c</a:t>
            </a:r>
            <a:r>
              <a:rPr lang="en-US" altLang="zh-CN" sz="2800" baseline="-25000">
                <a:solidFill>
                  <a:schemeClr val="lt1"/>
                </a:solidFill>
                <a:latin typeface="Times New Roman" pitchFamily="18" charset="0"/>
              </a:rPr>
              <a:t>A</a:t>
            </a:r>
            <a:r>
              <a:rPr lang="en-US" altLang="zh-CN" sz="2800">
                <a:solidFill>
                  <a:schemeClr val="lt1"/>
                </a:solidFill>
                <a:latin typeface="Times New Roman" pitchFamily="18" charset="0"/>
              </a:rPr>
              <a:t>=</a:t>
            </a:r>
            <a:r>
              <a:rPr lang="en-US" altLang="zh-CN" sz="2800" i="1">
                <a:solidFill>
                  <a:schemeClr val="lt1"/>
                </a:solidFill>
                <a:latin typeface="Times New Roman" pitchFamily="18" charset="0"/>
              </a:rPr>
              <a:t>n</a:t>
            </a:r>
            <a:r>
              <a:rPr lang="en-US" altLang="zh-CN" sz="2800" baseline="-25000">
                <a:solidFill>
                  <a:schemeClr val="lt1"/>
                </a:solidFill>
                <a:latin typeface="Times New Roman" pitchFamily="18" charset="0"/>
              </a:rPr>
              <a:t>A</a:t>
            </a:r>
            <a:r>
              <a:rPr lang="en-US" altLang="zh-CN" sz="2800">
                <a:solidFill>
                  <a:schemeClr val="lt1"/>
                </a:solidFill>
                <a:latin typeface="Times New Roman" pitchFamily="18" charset="0"/>
              </a:rPr>
              <a:t>/V</a:t>
            </a:r>
            <a:r>
              <a:rPr lang="en-US" altLang="zh-CN" sz="2800" baseline="-25000">
                <a:solidFill>
                  <a:schemeClr val="lt1"/>
                </a:solidFill>
                <a:latin typeface="Times New Roman" pitchFamily="18" charset="0"/>
              </a:rPr>
              <a:t>A，</a:t>
            </a:r>
            <a:r>
              <a:rPr lang="zh-CN" altLang="en-US" sz="2800">
                <a:solidFill>
                  <a:schemeClr val="lt1"/>
                </a:solidFill>
                <a:latin typeface="Times New Roman" pitchFamily="18" charset="0"/>
              </a:rPr>
              <a:t>单位： </a:t>
            </a:r>
            <a:r>
              <a:rPr lang="en-US" altLang="zh-CN" sz="2800">
                <a:solidFill>
                  <a:schemeClr val="lt1"/>
                </a:solidFill>
                <a:latin typeface="Times New Roman" pitchFamily="18" charset="0"/>
              </a:rPr>
              <a:t>mol·L</a:t>
            </a:r>
            <a:r>
              <a:rPr lang="en-US" altLang="zh-CN" sz="2800" baseline="30000">
                <a:solidFill>
                  <a:schemeClr val="lt1"/>
                </a:solidFill>
                <a:latin typeface="Times New Roman" pitchFamily="18" charset="0"/>
              </a:rPr>
              <a:t>-1</a:t>
            </a:r>
          </a:p>
          <a:p>
            <a:pPr marL="0" lvl="0" indent="0">
              <a:spcBef>
                <a:spcPct val="0"/>
              </a:spcBef>
              <a:buClr>
                <a:schemeClr val="lt2"/>
              </a:buClr>
              <a:buFont typeface="Marlett" pitchFamily="2" charset="2"/>
              <a:buNone/>
            </a:pPr>
            <a:r>
              <a:rPr lang="zh-CN" altLang="en-US" sz="2800">
                <a:solidFill>
                  <a:schemeClr val="lt1"/>
                </a:solidFill>
                <a:latin typeface="Times New Roman" pitchFamily="18" charset="0"/>
              </a:rPr>
              <a:t>必须指明基本单元。</a:t>
            </a:r>
          </a:p>
        </p:txBody>
      </p:sp>
      <p:sp>
        <p:nvSpPr>
          <p:cNvPr id="1048880" name="文本框 1048879"/>
          <p:cNvSpPr txBox="1"/>
          <p:nvPr/>
        </p:nvSpPr>
        <p:spPr>
          <a:xfrm>
            <a:off x="609600" y="269875"/>
            <a:ext cx="319246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0000CC"/>
                </a:solidFill>
                <a:latin typeface="幼圆" pitchFamily="49" charset="-122"/>
                <a:ea typeface="幼圆" pitchFamily="49" charset="-122"/>
              </a:rPr>
              <a:t>3、物质的量浓度</a:t>
            </a:r>
            <a:r>
              <a:rPr lang="en-US" altLang="zh-CN" sz="2800" b="1" i="1">
                <a:solidFill>
                  <a:srgbClr val="0000CC"/>
                </a:solidFill>
                <a:latin typeface="幼圆" pitchFamily="49" charset="-122"/>
                <a:ea typeface="幼圆" pitchFamily="49" charset="-122"/>
              </a:rPr>
              <a:t>c</a:t>
            </a:r>
            <a:r>
              <a:rPr lang="en-US" altLang="zh-CN" sz="2800" b="1" baseline="-25000">
                <a:solidFill>
                  <a:srgbClr val="0000CC"/>
                </a:solidFill>
                <a:latin typeface="幼圆" pitchFamily="49" charset="-122"/>
                <a:ea typeface="幼圆" pitchFamily="49" charset="-122"/>
              </a:rPr>
              <a:t>A</a:t>
            </a:r>
          </a:p>
        </p:txBody>
      </p:sp>
      <p:sp>
        <p:nvSpPr>
          <p:cNvPr id="1048881" name="文本框 1048880"/>
          <p:cNvSpPr txBox="1"/>
          <p:nvPr/>
        </p:nvSpPr>
        <p:spPr>
          <a:xfrm>
            <a:off x="1203325" y="2433637"/>
            <a:ext cx="12620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显然：</a:t>
            </a:r>
          </a:p>
        </p:txBody>
      </p:sp>
      <p:pic>
        <p:nvPicPr>
          <p:cNvPr id="2097165" name="图片 2097164"/>
          <p:cNvPicPr>
            <a:picLocks/>
          </p:cNvPicPr>
          <p:nvPr/>
        </p:nvPicPr>
        <p:blipFill>
          <a:blip r:embed="rId2">
            <a:lum bright="6000"/>
          </a:blip>
          <a:srcRect/>
          <a:stretch>
            <a:fillRect/>
          </a:stretch>
        </p:blipFill>
        <p:spPr>
          <a:xfrm>
            <a:off x="3124200" y="2343150"/>
            <a:ext cx="2286000" cy="514350"/>
          </a:xfrm>
          <a:prstGeom prst="rect">
            <a:avLst/>
          </a:prstGeom>
          <a:noFill/>
          <a:ln>
            <a:noFill/>
          </a:ln>
        </p:spPr>
      </p:pic>
      <p:sp>
        <p:nvSpPr>
          <p:cNvPr id="1048882" name="文本框 1048881"/>
          <p:cNvSpPr txBox="1"/>
          <p:nvPr/>
        </p:nvSpPr>
        <p:spPr>
          <a:xfrm>
            <a:off x="1371600" y="3429000"/>
            <a:ext cx="90328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即：</a:t>
            </a:r>
          </a:p>
        </p:txBody>
      </p:sp>
      <p:pic>
        <p:nvPicPr>
          <p:cNvPr id="2097166" name="图片 2097165"/>
          <p:cNvPicPr>
            <a:picLocks/>
          </p:cNvPicPr>
          <p:nvPr/>
        </p:nvPicPr>
        <p:blipFill>
          <a:blip r:embed="rId3">
            <a:lum bright="6000"/>
          </a:blip>
          <a:srcRect/>
          <a:stretch>
            <a:fillRect/>
          </a:stretch>
        </p:blipFill>
        <p:spPr>
          <a:xfrm>
            <a:off x="3124200" y="3314700"/>
            <a:ext cx="2971800" cy="571500"/>
          </a:xfrm>
          <a:prstGeom prst="rect">
            <a:avLst/>
          </a:prstGeom>
          <a:noFill/>
          <a:ln>
            <a:noFill/>
          </a:ln>
        </p:spPr>
      </p:pic>
      <p:sp>
        <p:nvSpPr>
          <p:cNvPr id="1048883" name="文本框 1048882"/>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35</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84" name="文本框 1048883"/>
          <p:cNvSpPr txBox="1"/>
          <p:nvPr/>
        </p:nvSpPr>
        <p:spPr>
          <a:xfrm>
            <a:off x="1219200" y="2171700"/>
            <a:ext cx="7696200" cy="523875"/>
          </a:xfrm>
          <a:prstGeom prst="rect">
            <a:avLst/>
          </a:prstGeom>
          <a:solidFill>
            <a:srgbClr val="663300"/>
          </a:solidFill>
          <a:ln w="9525" cap="flat" cmpd="sng">
            <a:solidFill>
              <a:srgbClr val="FFFF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Clr>
                <a:schemeClr val="dk1"/>
              </a:buClr>
              <a:buFontTx/>
              <a:buNone/>
            </a:pPr>
            <a:r>
              <a:rPr lang="zh-CN" altLang="en-US" sz="2800" b="1">
                <a:solidFill>
                  <a:schemeClr val="lt1"/>
                </a:solidFill>
                <a:latin typeface="Times New Roman" pitchFamily="18" charset="0"/>
              </a:rPr>
              <a:t>每毫升标准溶液中含溶质的质量，单位：</a:t>
            </a:r>
            <a:r>
              <a:rPr lang="en-US" altLang="zh-CN" sz="2800" b="1">
                <a:solidFill>
                  <a:schemeClr val="lt1"/>
                </a:solidFill>
                <a:latin typeface="Times New Roman" pitchFamily="18" charset="0"/>
              </a:rPr>
              <a:t>g·mL</a:t>
            </a:r>
            <a:r>
              <a:rPr lang="en-US" altLang="zh-CN" sz="2800" b="1" baseline="30000">
                <a:solidFill>
                  <a:schemeClr val="lt1"/>
                </a:solidFill>
                <a:latin typeface="Times New Roman" pitchFamily="18" charset="0"/>
              </a:rPr>
              <a:t>-1</a:t>
            </a:r>
          </a:p>
        </p:txBody>
      </p:sp>
      <p:sp>
        <p:nvSpPr>
          <p:cNvPr id="1048885" name="文本框 1048884"/>
          <p:cNvSpPr txBox="1"/>
          <p:nvPr/>
        </p:nvSpPr>
        <p:spPr>
          <a:xfrm>
            <a:off x="1295400" y="685800"/>
            <a:ext cx="6324600" cy="1384300"/>
          </a:xfrm>
          <a:prstGeom prst="rect">
            <a:avLst/>
          </a:prstGeom>
          <a:solidFill>
            <a:srgbClr val="000066"/>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zh-CN" altLang="en-US" sz="2800">
                <a:solidFill>
                  <a:schemeClr val="lt1"/>
                </a:solidFill>
                <a:latin typeface="宋体" pitchFamily="2" charset="-122"/>
                <a:sym typeface="Symbol" pitchFamily="18" charset="2"/>
              </a:rPr>
              <a:t>    滴定度是标准溶液浓度的一种表示方法，在工厂例行分析中常用，有两种表示方法。</a:t>
            </a:r>
          </a:p>
        </p:txBody>
      </p:sp>
      <p:sp>
        <p:nvSpPr>
          <p:cNvPr id="1048886" name="文本框 1048885"/>
          <p:cNvSpPr txBox="1"/>
          <p:nvPr/>
        </p:nvSpPr>
        <p:spPr>
          <a:xfrm>
            <a:off x="593725" y="147637"/>
            <a:ext cx="18081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0000CC"/>
                </a:solidFill>
                <a:latin typeface="幼圆" pitchFamily="49" charset="-122"/>
                <a:ea typeface="幼圆" pitchFamily="49" charset="-122"/>
              </a:rPr>
              <a:t>4、滴定度</a:t>
            </a:r>
          </a:p>
        </p:txBody>
      </p:sp>
      <p:sp>
        <p:nvSpPr>
          <p:cNvPr id="1048887" name="圆角矩形标注 1048886"/>
          <p:cNvSpPr/>
          <p:nvPr/>
        </p:nvSpPr>
        <p:spPr>
          <a:xfrm>
            <a:off x="304800" y="1943100"/>
            <a:ext cx="533400" cy="400050"/>
          </a:xfrm>
          <a:prstGeom prst="wedgeRoundRectCallout">
            <a:avLst>
              <a:gd name="adj1" fmla="val 116963"/>
              <a:gd name="adj2" fmla="val 67264"/>
              <a:gd name="adj3" fmla="val 16667"/>
            </a:avLst>
          </a:prstGeom>
          <a:solidFill>
            <a:schemeClr val="folHlink"/>
          </a:solidFill>
          <a:ln w="9525" cap="flat" cmpd="sng">
            <a:solidFill>
              <a:schemeClr val="dk2">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en-US" altLang="zh-CN" sz="2800" b="1">
                <a:solidFill>
                  <a:schemeClr val="dk2"/>
                </a:solidFill>
                <a:latin typeface="Times New Roman" pitchFamily="18" charset="0"/>
              </a:rPr>
              <a:t>T</a:t>
            </a:r>
            <a:r>
              <a:rPr lang="zh-CN" altLang="en-US" sz="2800" b="1" baseline="-25000">
                <a:solidFill>
                  <a:schemeClr val="dk2"/>
                </a:solidFill>
                <a:latin typeface="Times New Roman" pitchFamily="18" charset="0"/>
              </a:rPr>
              <a:t>B</a:t>
            </a:r>
          </a:p>
        </p:txBody>
      </p:sp>
      <p:sp>
        <p:nvSpPr>
          <p:cNvPr id="1048888" name="文本框 1048887"/>
          <p:cNvSpPr txBox="1"/>
          <p:nvPr/>
        </p:nvSpPr>
        <p:spPr>
          <a:xfrm>
            <a:off x="838200" y="3086100"/>
            <a:ext cx="12731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000000"/>
                </a:solidFill>
                <a:latin typeface="Times New Roman" pitchFamily="18" charset="0"/>
              </a:rPr>
              <a:t>表达式</a:t>
            </a:r>
          </a:p>
        </p:txBody>
      </p:sp>
      <p:pic>
        <p:nvPicPr>
          <p:cNvPr id="2097167" name="图片 2097166"/>
          <p:cNvPicPr>
            <a:picLocks/>
          </p:cNvPicPr>
          <p:nvPr/>
        </p:nvPicPr>
        <p:blipFill>
          <a:blip r:embed="rId2">
            <a:lum bright="6000"/>
          </a:blip>
          <a:srcRect/>
          <a:stretch>
            <a:fillRect/>
          </a:stretch>
        </p:blipFill>
        <p:spPr>
          <a:xfrm>
            <a:off x="2667000" y="3200400"/>
            <a:ext cx="1600200" cy="636587"/>
          </a:xfrm>
          <a:prstGeom prst="rect">
            <a:avLst/>
          </a:prstGeom>
          <a:noFill/>
          <a:ln>
            <a:noFill/>
          </a:ln>
        </p:spPr>
      </p:pic>
      <p:sp>
        <p:nvSpPr>
          <p:cNvPr id="1048889" name="圆角矩形 1048888"/>
          <p:cNvSpPr/>
          <p:nvPr/>
        </p:nvSpPr>
        <p:spPr>
          <a:xfrm>
            <a:off x="609600" y="3886200"/>
            <a:ext cx="685800" cy="45720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890" name="文本框 1048889"/>
          <p:cNvSpPr txBox="1"/>
          <p:nvPr/>
        </p:nvSpPr>
        <p:spPr>
          <a:xfrm>
            <a:off x="1889125" y="3994150"/>
            <a:ext cx="330676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rgbClr val="000000"/>
                </a:solidFill>
                <a:latin typeface="Times New Roman" pitchFamily="18" charset="0"/>
              </a:rPr>
              <a:t>T</a:t>
            </a:r>
            <a:r>
              <a:rPr lang="en-US" altLang="zh-CN" sz="2800" baseline="-25000">
                <a:solidFill>
                  <a:srgbClr val="000000"/>
                </a:solidFill>
                <a:latin typeface="Times New Roman" pitchFamily="18" charset="0"/>
              </a:rPr>
              <a:t>NaOH</a:t>
            </a:r>
            <a:r>
              <a:rPr lang="en-US" altLang="zh-CN" sz="2800">
                <a:solidFill>
                  <a:srgbClr val="000000"/>
                </a:solidFill>
                <a:latin typeface="Times New Roman" pitchFamily="18" charset="0"/>
              </a:rPr>
              <a:t>=0.0040 g·mL</a:t>
            </a:r>
            <a:r>
              <a:rPr lang="en-US" altLang="zh-CN" sz="2800" baseline="30000">
                <a:solidFill>
                  <a:srgbClr val="000000"/>
                </a:solidFill>
                <a:latin typeface="Times New Roman" pitchFamily="18" charset="0"/>
              </a:rPr>
              <a:t>-1</a:t>
            </a:r>
          </a:p>
        </p:txBody>
      </p:sp>
      <p:sp>
        <p:nvSpPr>
          <p:cNvPr id="1048891" name="文本框 1048890"/>
          <p:cNvSpPr txBox="1"/>
          <p:nvPr/>
        </p:nvSpPr>
        <p:spPr>
          <a:xfrm>
            <a:off x="1524000" y="4572000"/>
            <a:ext cx="68373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表示1</a:t>
            </a:r>
            <a:r>
              <a:rPr lang="en-US" altLang="zh-CN" sz="2800">
                <a:solidFill>
                  <a:srgbClr val="000000"/>
                </a:solidFill>
                <a:latin typeface="Times New Roman" pitchFamily="18" charset="0"/>
              </a:rPr>
              <a:t>ml NaOH</a:t>
            </a:r>
            <a:r>
              <a:rPr lang="zh-CN" altLang="en-US" sz="2800">
                <a:solidFill>
                  <a:srgbClr val="000000"/>
                </a:solidFill>
                <a:latin typeface="Times New Roman" pitchFamily="18" charset="0"/>
              </a:rPr>
              <a:t>标准溶液中含0.0040</a:t>
            </a:r>
            <a:r>
              <a:rPr lang="en-US" altLang="zh-CN" sz="2800">
                <a:solidFill>
                  <a:srgbClr val="000000"/>
                </a:solidFill>
                <a:latin typeface="Times New Roman" pitchFamily="18" charset="0"/>
              </a:rPr>
              <a:t>g NaOH</a:t>
            </a:r>
          </a:p>
        </p:txBody>
      </p:sp>
      <p:sp>
        <p:nvSpPr>
          <p:cNvPr id="1048892" name="文本框 1048891"/>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36</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93" name="圆角矩形标注 1048892"/>
          <p:cNvSpPr/>
          <p:nvPr/>
        </p:nvSpPr>
        <p:spPr>
          <a:xfrm>
            <a:off x="381000" y="571500"/>
            <a:ext cx="685800" cy="457200"/>
          </a:xfrm>
          <a:prstGeom prst="wedgeRoundRectCallout">
            <a:avLst>
              <a:gd name="adj1" fmla="val 108796"/>
              <a:gd name="adj2" fmla="val 50000"/>
              <a:gd name="adj3" fmla="val 16667"/>
            </a:avLst>
          </a:prstGeom>
          <a:solidFill>
            <a:schemeClr val="folHlink"/>
          </a:solidFill>
          <a:ln w="9525" cap="flat" cmpd="sng">
            <a:solidFill>
              <a:schemeClr val="dk2">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en-US" altLang="zh-CN" sz="2800" b="1">
                <a:solidFill>
                  <a:schemeClr val="dk2"/>
                </a:solidFill>
                <a:latin typeface="Times New Roman" pitchFamily="18" charset="0"/>
              </a:rPr>
              <a:t>T</a:t>
            </a:r>
            <a:r>
              <a:rPr lang="zh-CN" altLang="en-US" sz="2800" b="1" baseline="-25000">
                <a:solidFill>
                  <a:schemeClr val="dk2"/>
                </a:solidFill>
                <a:latin typeface="Times New Roman" pitchFamily="18" charset="0"/>
              </a:rPr>
              <a:t>A/B</a:t>
            </a:r>
          </a:p>
        </p:txBody>
      </p:sp>
      <p:sp>
        <p:nvSpPr>
          <p:cNvPr id="1048894" name="文本框 1048893"/>
          <p:cNvSpPr txBox="1"/>
          <p:nvPr/>
        </p:nvSpPr>
        <p:spPr>
          <a:xfrm>
            <a:off x="1524000" y="800100"/>
            <a:ext cx="7162800" cy="954087"/>
          </a:xfrm>
          <a:prstGeom prst="rect">
            <a:avLst/>
          </a:prstGeom>
          <a:solidFill>
            <a:srgbClr val="663300"/>
          </a:solidFill>
          <a:ln w="9525" cap="flat" cmpd="sng">
            <a:solidFill>
              <a:srgbClr val="FFFF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Clr>
                <a:schemeClr val="dk1"/>
              </a:buClr>
              <a:buFontTx/>
              <a:buNone/>
            </a:pPr>
            <a:r>
              <a:rPr lang="zh-CN" altLang="en-US" sz="2800" b="1">
                <a:solidFill>
                  <a:schemeClr val="lt1"/>
                </a:solidFill>
                <a:latin typeface="Times New Roman" pitchFamily="18" charset="0"/>
              </a:rPr>
              <a:t>每毫升标准溶液</a:t>
            </a:r>
            <a:r>
              <a:rPr lang="en-US" altLang="zh-CN" sz="2800" b="1">
                <a:solidFill>
                  <a:schemeClr val="lt1"/>
                </a:solidFill>
                <a:latin typeface="Times New Roman" pitchFamily="18" charset="0"/>
              </a:rPr>
              <a:t>B</a:t>
            </a:r>
            <a:r>
              <a:rPr lang="zh-CN" altLang="en-US" sz="2800" b="1">
                <a:solidFill>
                  <a:schemeClr val="lt1"/>
                </a:solidFill>
                <a:latin typeface="Times New Roman" pitchFamily="18" charset="0"/>
              </a:rPr>
              <a:t>相当于被测组分</a:t>
            </a:r>
            <a:r>
              <a:rPr lang="en-US" altLang="zh-CN" sz="2800" b="1">
                <a:solidFill>
                  <a:schemeClr val="lt1"/>
                </a:solidFill>
                <a:latin typeface="Times New Roman" pitchFamily="18" charset="0"/>
              </a:rPr>
              <a:t>A</a:t>
            </a:r>
            <a:r>
              <a:rPr lang="zh-CN" altLang="en-US" sz="2800" b="1">
                <a:solidFill>
                  <a:schemeClr val="lt1"/>
                </a:solidFill>
                <a:latin typeface="Times New Roman" pitchFamily="18" charset="0"/>
              </a:rPr>
              <a:t>的质量，</a:t>
            </a:r>
          </a:p>
          <a:p>
            <a:pPr marL="0" lvl="0" indent="0">
              <a:spcBef>
                <a:spcPct val="0"/>
              </a:spcBef>
              <a:buClr>
                <a:schemeClr val="dk1"/>
              </a:buClr>
              <a:buFontTx/>
              <a:buNone/>
            </a:pPr>
            <a:r>
              <a:rPr lang="zh-CN" altLang="en-US" sz="2800" b="1">
                <a:solidFill>
                  <a:schemeClr val="lt1"/>
                </a:solidFill>
                <a:latin typeface="Times New Roman" pitchFamily="18" charset="0"/>
              </a:rPr>
              <a:t>单位：</a:t>
            </a:r>
            <a:r>
              <a:rPr lang="en-US" altLang="zh-CN" sz="2800" b="1">
                <a:solidFill>
                  <a:schemeClr val="lt1"/>
                </a:solidFill>
                <a:latin typeface="Times New Roman" pitchFamily="18" charset="0"/>
              </a:rPr>
              <a:t>g/mL</a:t>
            </a:r>
          </a:p>
        </p:txBody>
      </p:sp>
      <p:sp>
        <p:nvSpPr>
          <p:cNvPr id="1048895" name="文本框 1048894"/>
          <p:cNvSpPr txBox="1"/>
          <p:nvPr/>
        </p:nvSpPr>
        <p:spPr>
          <a:xfrm>
            <a:off x="685800" y="2000250"/>
            <a:ext cx="12731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000000"/>
                </a:solidFill>
                <a:latin typeface="Times New Roman" pitchFamily="18" charset="0"/>
              </a:rPr>
              <a:t>表达式</a:t>
            </a:r>
          </a:p>
        </p:txBody>
      </p:sp>
      <p:sp>
        <p:nvSpPr>
          <p:cNvPr id="1048896" name="圆角矩形 1048895"/>
          <p:cNvSpPr/>
          <p:nvPr/>
        </p:nvSpPr>
        <p:spPr>
          <a:xfrm>
            <a:off x="457200" y="2800350"/>
            <a:ext cx="685800" cy="45720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897" name="文本框 1048896"/>
          <p:cNvSpPr txBox="1"/>
          <p:nvPr/>
        </p:nvSpPr>
        <p:spPr>
          <a:xfrm>
            <a:off x="1736725" y="2908300"/>
            <a:ext cx="3798887"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rgbClr val="000000"/>
                </a:solidFill>
                <a:latin typeface="Times New Roman" pitchFamily="18" charset="0"/>
              </a:rPr>
              <a:t>T</a:t>
            </a:r>
            <a:r>
              <a:rPr lang="en-US" altLang="zh-CN" sz="2800" baseline="-25000">
                <a:solidFill>
                  <a:srgbClr val="000000"/>
                </a:solidFill>
                <a:latin typeface="Times New Roman" pitchFamily="18" charset="0"/>
              </a:rPr>
              <a:t>Fe/KMnO</a:t>
            </a:r>
            <a:r>
              <a:rPr lang="en-US" altLang="zh-CN" sz="2000" baseline="-25000">
                <a:solidFill>
                  <a:srgbClr val="000000"/>
                </a:solidFill>
                <a:latin typeface="Times New Roman" pitchFamily="18" charset="0"/>
              </a:rPr>
              <a:t>4</a:t>
            </a:r>
            <a:r>
              <a:rPr lang="en-US" altLang="zh-CN" sz="2800">
                <a:solidFill>
                  <a:srgbClr val="000000"/>
                </a:solidFill>
                <a:latin typeface="Times New Roman" pitchFamily="18" charset="0"/>
              </a:rPr>
              <a:t>=0.005682g/mL</a:t>
            </a:r>
          </a:p>
        </p:txBody>
      </p:sp>
      <p:sp>
        <p:nvSpPr>
          <p:cNvPr id="1048898" name="文本框 1048897"/>
          <p:cNvSpPr txBox="1"/>
          <p:nvPr/>
        </p:nvSpPr>
        <p:spPr>
          <a:xfrm>
            <a:off x="1371600" y="3486150"/>
            <a:ext cx="6983412" cy="9540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表示1</a:t>
            </a:r>
            <a:r>
              <a:rPr lang="en-US" altLang="zh-CN" sz="2800">
                <a:solidFill>
                  <a:srgbClr val="000000"/>
                </a:solidFill>
                <a:latin typeface="Times New Roman" pitchFamily="18" charset="0"/>
              </a:rPr>
              <a:t>ml KMnO</a:t>
            </a:r>
            <a:r>
              <a:rPr lang="en-US" altLang="zh-CN" sz="2800" baseline="-25000">
                <a:solidFill>
                  <a:srgbClr val="000000"/>
                </a:solidFill>
                <a:latin typeface="Times New Roman" pitchFamily="18" charset="0"/>
              </a:rPr>
              <a:t>4</a:t>
            </a:r>
            <a:r>
              <a:rPr lang="zh-CN" altLang="en-US" sz="2800">
                <a:solidFill>
                  <a:srgbClr val="000000"/>
                </a:solidFill>
                <a:latin typeface="Times New Roman" pitchFamily="18" charset="0"/>
              </a:rPr>
              <a:t>标准溶液能把0.005682</a:t>
            </a:r>
            <a:r>
              <a:rPr lang="en-US" altLang="zh-CN" sz="2800">
                <a:solidFill>
                  <a:srgbClr val="000000"/>
                </a:solidFill>
                <a:latin typeface="Times New Roman" pitchFamily="18" charset="0"/>
              </a:rPr>
              <a:t>gFe</a:t>
            </a:r>
            <a:r>
              <a:rPr lang="en-US" altLang="zh-CN" sz="2800" baseline="30000">
                <a:solidFill>
                  <a:srgbClr val="000000"/>
                </a:solidFill>
                <a:latin typeface="Times New Roman" pitchFamily="18" charset="0"/>
              </a:rPr>
              <a:t>2+</a:t>
            </a:r>
          </a:p>
          <a:p>
            <a:pPr marL="0" lvl="0" indent="0" eaLnBrk="1" latinLnBrk="1" hangingPunct="1">
              <a:spcBef>
                <a:spcPct val="0"/>
              </a:spcBef>
              <a:buFontTx/>
              <a:buNone/>
            </a:pPr>
            <a:r>
              <a:rPr lang="zh-CN" altLang="en-US" sz="2800">
                <a:solidFill>
                  <a:srgbClr val="000000"/>
                </a:solidFill>
                <a:latin typeface="Times New Roman" pitchFamily="18" charset="0"/>
              </a:rPr>
              <a:t>氧化为</a:t>
            </a:r>
            <a:r>
              <a:rPr lang="en-US" altLang="zh-CN" sz="2800">
                <a:solidFill>
                  <a:srgbClr val="000000"/>
                </a:solidFill>
                <a:latin typeface="Times New Roman" pitchFamily="18" charset="0"/>
              </a:rPr>
              <a:t>Fe</a:t>
            </a:r>
            <a:r>
              <a:rPr lang="en-US" altLang="zh-CN" sz="2800" baseline="30000">
                <a:solidFill>
                  <a:srgbClr val="000000"/>
                </a:solidFill>
                <a:latin typeface="Times New Roman" pitchFamily="18" charset="0"/>
              </a:rPr>
              <a:t>3+</a:t>
            </a:r>
            <a:r>
              <a:rPr lang="en-US" altLang="zh-CN" sz="2800">
                <a:solidFill>
                  <a:srgbClr val="000000"/>
                </a:solidFill>
                <a:latin typeface="Times New Roman" pitchFamily="18" charset="0"/>
              </a:rPr>
              <a:t>。</a:t>
            </a:r>
          </a:p>
        </p:txBody>
      </p:sp>
      <p:pic>
        <p:nvPicPr>
          <p:cNvPr id="2097168" name="图片 2097167"/>
          <p:cNvPicPr>
            <a:picLocks/>
          </p:cNvPicPr>
          <p:nvPr/>
        </p:nvPicPr>
        <p:blipFill>
          <a:blip r:embed="rId2">
            <a:lum bright="6000"/>
          </a:blip>
          <a:srcRect/>
          <a:stretch>
            <a:fillRect/>
          </a:stretch>
        </p:blipFill>
        <p:spPr>
          <a:xfrm>
            <a:off x="2743200" y="1943100"/>
            <a:ext cx="2133600" cy="838200"/>
          </a:xfrm>
          <a:prstGeom prst="rect">
            <a:avLst/>
          </a:prstGeom>
          <a:noFill/>
          <a:ln>
            <a:noFill/>
          </a:ln>
        </p:spPr>
      </p:pic>
      <p:sp>
        <p:nvSpPr>
          <p:cNvPr id="1048899" name="文本框 1048898"/>
          <p:cNvSpPr txBox="1"/>
          <p:nvPr/>
        </p:nvSpPr>
        <p:spPr>
          <a:xfrm>
            <a:off x="1355725" y="4262437"/>
            <a:ext cx="70072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这种表示方法对大批量样品的测定很方便。</a:t>
            </a:r>
          </a:p>
        </p:txBody>
      </p:sp>
      <p:sp>
        <p:nvSpPr>
          <p:cNvPr id="1048900" name="文本框 104889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37</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01" name="文本框 1048900"/>
          <p:cNvSpPr txBox="1"/>
          <p:nvPr/>
        </p:nvSpPr>
        <p:spPr>
          <a:xfrm>
            <a:off x="898525" y="204787"/>
            <a:ext cx="21685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0000CC"/>
                </a:solidFill>
                <a:latin typeface="幼圆" pitchFamily="49" charset="-122"/>
                <a:ea typeface="幼圆" pitchFamily="49" charset="-122"/>
              </a:rPr>
              <a:t>5、质量分数</a:t>
            </a:r>
          </a:p>
        </p:txBody>
      </p:sp>
      <p:pic>
        <p:nvPicPr>
          <p:cNvPr id="2097169" name="图片 2097168"/>
          <p:cNvPicPr>
            <a:picLocks/>
          </p:cNvPicPr>
          <p:nvPr/>
        </p:nvPicPr>
        <p:blipFill>
          <a:blip r:embed="rId2">
            <a:lum bright="6000"/>
          </a:blip>
          <a:srcRect/>
          <a:stretch>
            <a:fillRect/>
          </a:stretch>
        </p:blipFill>
        <p:spPr>
          <a:xfrm>
            <a:off x="3048000" y="228600"/>
            <a:ext cx="488950" cy="366712"/>
          </a:xfrm>
          <a:prstGeom prst="rect">
            <a:avLst/>
          </a:prstGeom>
          <a:noFill/>
          <a:ln>
            <a:noFill/>
          </a:ln>
        </p:spPr>
      </p:pic>
      <p:sp>
        <p:nvSpPr>
          <p:cNvPr id="1048902" name="文本框 1048901"/>
          <p:cNvSpPr txBox="1"/>
          <p:nvPr/>
        </p:nvSpPr>
        <p:spPr>
          <a:xfrm>
            <a:off x="2362200" y="914400"/>
            <a:ext cx="5257800" cy="954087"/>
          </a:xfrm>
          <a:prstGeom prst="rect">
            <a:avLst/>
          </a:prstGeom>
          <a:solidFill>
            <a:srgbClr val="000066"/>
          </a:solidFill>
          <a:ln w="9525" cap="flat" cmpd="sng">
            <a:solidFill>
              <a:srgbClr val="99CCFF">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Clr>
                <a:schemeClr val="lt2"/>
              </a:buClr>
              <a:buFont typeface="Marlett" pitchFamily="2" charset="2"/>
              <a:buNone/>
            </a:pPr>
            <a:r>
              <a:rPr lang="zh-CN" altLang="en-US" sz="2800">
                <a:solidFill>
                  <a:schemeClr val="lt1"/>
                </a:solidFill>
                <a:latin typeface="Times New Roman" pitchFamily="18" charset="0"/>
              </a:rPr>
              <a:t>表示待测组分在样品中的含量。</a:t>
            </a:r>
          </a:p>
          <a:p>
            <a:pPr marL="0" lvl="0" indent="0">
              <a:spcBef>
                <a:spcPct val="0"/>
              </a:spcBef>
              <a:buClr>
                <a:schemeClr val="lt2"/>
              </a:buClr>
              <a:buFont typeface="Marlett" pitchFamily="2" charset="2"/>
              <a:buNone/>
            </a:pPr>
            <a:r>
              <a:rPr lang="zh-CN" altLang="en-US" sz="2800">
                <a:solidFill>
                  <a:schemeClr val="lt1"/>
                </a:solidFill>
                <a:latin typeface="Times New Roman" pitchFamily="18" charset="0"/>
              </a:rPr>
              <a:t>通常以百分数、</a:t>
            </a:r>
            <a:r>
              <a:rPr lang="en-US" altLang="zh-CN" sz="2800">
                <a:solidFill>
                  <a:schemeClr val="lt1"/>
                </a:solidFill>
                <a:latin typeface="Times New Roman" pitchFamily="18" charset="0"/>
              </a:rPr>
              <a:t>mg·g</a:t>
            </a:r>
            <a:r>
              <a:rPr lang="en-US" altLang="zh-CN" sz="2800" baseline="30000">
                <a:solidFill>
                  <a:schemeClr val="lt1"/>
                </a:solidFill>
                <a:latin typeface="Times New Roman" pitchFamily="18" charset="0"/>
              </a:rPr>
              <a:t>-1</a:t>
            </a:r>
            <a:r>
              <a:rPr lang="zh-CN" altLang="en-US" sz="2800">
                <a:solidFill>
                  <a:schemeClr val="lt1"/>
                </a:solidFill>
                <a:latin typeface="Times New Roman" pitchFamily="18" charset="0"/>
              </a:rPr>
              <a:t>等表示。</a:t>
            </a:r>
          </a:p>
        </p:txBody>
      </p:sp>
      <p:sp>
        <p:nvSpPr>
          <p:cNvPr id="1048903" name="文本框 1048902"/>
          <p:cNvSpPr txBox="1"/>
          <p:nvPr/>
        </p:nvSpPr>
        <p:spPr>
          <a:xfrm>
            <a:off x="1219200" y="2228850"/>
            <a:ext cx="16208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表达式：</a:t>
            </a:r>
          </a:p>
        </p:txBody>
      </p:sp>
      <p:sp>
        <p:nvSpPr>
          <p:cNvPr id="1048904" name="云形标注 1048903"/>
          <p:cNvSpPr/>
          <p:nvPr/>
        </p:nvSpPr>
        <p:spPr>
          <a:xfrm>
            <a:off x="609600" y="914400"/>
            <a:ext cx="1219200" cy="571500"/>
          </a:xfrm>
          <a:prstGeom prst="cloudCallout">
            <a:avLst>
              <a:gd name="adj1" fmla="val 91926"/>
              <a:gd name="adj2" fmla="val 63750"/>
            </a:avLst>
          </a:prstGeom>
          <a:solidFill>
            <a:schemeClr val="folHlink"/>
          </a:solidFill>
          <a:ln w="9525" cap="flat" cmpd="sng">
            <a:solidFill>
              <a:srgbClr val="FFFF99">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a:spcBef>
                <a:spcPct val="0"/>
              </a:spcBef>
              <a:buFontTx/>
              <a:buNone/>
            </a:pPr>
            <a:endParaRPr lang="zh-CN" altLang="en-US" sz="2000" b="1">
              <a:solidFill>
                <a:srgbClr val="FFFF99"/>
              </a:solidFill>
              <a:latin typeface="Times New Roman" pitchFamily="18" charset="0"/>
            </a:endParaRPr>
          </a:p>
          <a:p>
            <a:pPr marL="0" lvl="0" indent="0" algn="ctr">
              <a:spcBef>
                <a:spcPct val="0"/>
              </a:spcBef>
              <a:buFontTx/>
              <a:buNone/>
            </a:pPr>
            <a:r>
              <a:rPr lang="zh-CN" altLang="en-US" sz="2400" b="1">
                <a:solidFill>
                  <a:srgbClr val="FFFF99"/>
                </a:solidFill>
                <a:latin typeface="Times New Roman" pitchFamily="18" charset="0"/>
              </a:rPr>
              <a:t>定义</a:t>
            </a:r>
          </a:p>
          <a:p>
            <a:pPr marL="0" lvl="0" indent="0" algn="ctr" eaLnBrk="1" latinLnBrk="1" hangingPunct="1">
              <a:spcBef>
                <a:spcPct val="0"/>
              </a:spcBef>
              <a:buFontTx/>
              <a:buNone/>
            </a:pPr>
            <a:endParaRPr lang="zh-CN" altLang="en-US" sz="2400">
              <a:latin typeface="Times New Roman" pitchFamily="18" charset="0"/>
            </a:endParaRPr>
          </a:p>
        </p:txBody>
      </p:sp>
      <p:pic>
        <p:nvPicPr>
          <p:cNvPr id="2097170" name="图片 2097169"/>
          <p:cNvPicPr>
            <a:picLocks/>
          </p:cNvPicPr>
          <p:nvPr/>
        </p:nvPicPr>
        <p:blipFill>
          <a:blip r:embed="rId3">
            <a:lum bright="6000"/>
          </a:blip>
          <a:srcRect/>
          <a:stretch>
            <a:fillRect/>
          </a:stretch>
        </p:blipFill>
        <p:spPr>
          <a:xfrm>
            <a:off x="3048000" y="2171700"/>
            <a:ext cx="1828800" cy="838200"/>
          </a:xfrm>
          <a:prstGeom prst="rect">
            <a:avLst/>
          </a:prstGeom>
          <a:noFill/>
          <a:ln>
            <a:noFill/>
          </a:ln>
        </p:spPr>
      </p:pic>
      <p:sp>
        <p:nvSpPr>
          <p:cNvPr id="1048905" name="文本框 1048904"/>
          <p:cNvSpPr txBox="1"/>
          <p:nvPr/>
        </p:nvSpPr>
        <p:spPr>
          <a:xfrm>
            <a:off x="914400" y="3028950"/>
            <a:ext cx="23669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0000CC"/>
                </a:solidFill>
                <a:latin typeface="幼圆" pitchFamily="49" charset="-122"/>
                <a:ea typeface="幼圆" pitchFamily="49" charset="-122"/>
              </a:rPr>
              <a:t>6、质量浓度</a:t>
            </a:r>
            <a:r>
              <a:rPr lang="zh-CN" altLang="en-US" sz="2800" b="1">
                <a:solidFill>
                  <a:srgbClr val="0000CC"/>
                </a:solidFill>
                <a:latin typeface="幼圆" pitchFamily="49" charset="-122"/>
                <a:ea typeface="幼圆" pitchFamily="49" charset="-122"/>
                <a:sym typeface="Symbol" pitchFamily="18" charset="2"/>
              </a:rPr>
              <a:t></a:t>
            </a:r>
          </a:p>
        </p:txBody>
      </p:sp>
      <p:sp>
        <p:nvSpPr>
          <p:cNvPr id="1048906" name="云形标注 1048905"/>
          <p:cNvSpPr/>
          <p:nvPr/>
        </p:nvSpPr>
        <p:spPr>
          <a:xfrm>
            <a:off x="762000" y="3600450"/>
            <a:ext cx="1219200" cy="571500"/>
          </a:xfrm>
          <a:prstGeom prst="cloudCallout">
            <a:avLst>
              <a:gd name="adj1" fmla="val 91926"/>
              <a:gd name="adj2" fmla="val 63750"/>
            </a:avLst>
          </a:prstGeom>
          <a:solidFill>
            <a:schemeClr val="hlink"/>
          </a:solidFill>
          <a:ln w="9525" cap="flat" cmpd="sng">
            <a:solidFill>
              <a:srgbClr val="FFFF99">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a:spcBef>
                <a:spcPct val="0"/>
              </a:spcBef>
              <a:buFontTx/>
              <a:buNone/>
            </a:pPr>
            <a:endParaRPr lang="zh-CN" altLang="en-US" sz="2000" b="1">
              <a:latin typeface="Times New Roman" pitchFamily="18" charset="0"/>
            </a:endParaRPr>
          </a:p>
          <a:p>
            <a:pPr marL="0" lvl="0" indent="0" algn="ctr">
              <a:spcBef>
                <a:spcPct val="0"/>
              </a:spcBef>
              <a:buFontTx/>
              <a:buNone/>
            </a:pPr>
            <a:r>
              <a:rPr lang="zh-CN" altLang="en-US" sz="2400" b="1">
                <a:latin typeface="Times New Roman" pitchFamily="18" charset="0"/>
              </a:rPr>
              <a:t>定义</a:t>
            </a:r>
          </a:p>
          <a:p>
            <a:pPr marL="0" lvl="0" indent="0" algn="ctr" eaLnBrk="1" latinLnBrk="1" hangingPunct="1">
              <a:spcBef>
                <a:spcPct val="0"/>
              </a:spcBef>
              <a:buFontTx/>
              <a:buNone/>
            </a:pPr>
            <a:endParaRPr lang="zh-CN" altLang="en-US" sz="2400">
              <a:latin typeface="Times New Roman" pitchFamily="18" charset="0"/>
            </a:endParaRPr>
          </a:p>
        </p:txBody>
      </p:sp>
      <p:sp>
        <p:nvSpPr>
          <p:cNvPr id="1048907" name="文本框 1048906"/>
          <p:cNvSpPr txBox="1"/>
          <p:nvPr/>
        </p:nvSpPr>
        <p:spPr>
          <a:xfrm>
            <a:off x="2362200" y="3829050"/>
            <a:ext cx="6313487" cy="954087"/>
          </a:xfrm>
          <a:prstGeom prst="rect">
            <a:avLst/>
          </a:prstGeom>
          <a:solidFill>
            <a:srgbClr val="000066"/>
          </a:solidFill>
          <a:ln w="9525" cap="flat" cmpd="sng">
            <a:solidFill>
              <a:srgbClr val="99CCFF">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Clr>
                <a:schemeClr val="lt2"/>
              </a:buClr>
              <a:buFont typeface="Marlett" pitchFamily="2" charset="2"/>
              <a:buNone/>
            </a:pPr>
            <a:r>
              <a:rPr lang="zh-CN" altLang="en-US" sz="2800">
                <a:solidFill>
                  <a:schemeClr val="lt1"/>
                </a:solidFill>
                <a:latin typeface="Times New Roman" pitchFamily="18" charset="0"/>
              </a:rPr>
              <a:t>表示单位体积中某种物质的质量。</a:t>
            </a:r>
          </a:p>
          <a:p>
            <a:pPr marL="0" lvl="0" indent="0">
              <a:spcBef>
                <a:spcPct val="0"/>
              </a:spcBef>
              <a:buClr>
                <a:schemeClr val="lt2"/>
              </a:buClr>
              <a:buFont typeface="Marlett" pitchFamily="2" charset="2"/>
              <a:buNone/>
            </a:pPr>
            <a:r>
              <a:rPr lang="zh-CN" altLang="en-US" sz="2800">
                <a:solidFill>
                  <a:schemeClr val="lt1"/>
                </a:solidFill>
                <a:latin typeface="Times New Roman" pitchFamily="18" charset="0"/>
              </a:rPr>
              <a:t>单位：</a:t>
            </a:r>
            <a:r>
              <a:rPr lang="en-US" altLang="zh-CN" sz="2800">
                <a:solidFill>
                  <a:schemeClr val="lt1"/>
                </a:solidFill>
                <a:latin typeface="Times New Roman" pitchFamily="18" charset="0"/>
              </a:rPr>
              <a:t>g·L</a:t>
            </a:r>
            <a:r>
              <a:rPr lang="en-US" altLang="zh-CN" sz="2800" baseline="30000">
                <a:solidFill>
                  <a:schemeClr val="lt1"/>
                </a:solidFill>
                <a:latin typeface="Times New Roman" pitchFamily="18" charset="0"/>
              </a:rPr>
              <a:t>-1</a:t>
            </a:r>
            <a:r>
              <a:rPr lang="en-US" altLang="zh-CN" sz="2800">
                <a:solidFill>
                  <a:schemeClr val="lt1"/>
                </a:solidFill>
                <a:latin typeface="Times New Roman" pitchFamily="18" charset="0"/>
              </a:rPr>
              <a:t>、 mg·L</a:t>
            </a:r>
            <a:r>
              <a:rPr lang="en-US" altLang="zh-CN" sz="2800" baseline="30000">
                <a:solidFill>
                  <a:schemeClr val="lt1"/>
                </a:solidFill>
                <a:latin typeface="Times New Roman" pitchFamily="18" charset="0"/>
              </a:rPr>
              <a:t>-1</a:t>
            </a:r>
            <a:r>
              <a:rPr lang="zh-CN" altLang="en-US" sz="2800">
                <a:solidFill>
                  <a:schemeClr val="lt1"/>
                </a:solidFill>
                <a:latin typeface="Times New Roman" pitchFamily="18" charset="0"/>
              </a:rPr>
              <a:t> 或</a:t>
            </a:r>
            <a:r>
              <a:rPr lang="en-US" altLang="zh-CN" sz="2800">
                <a:solidFill>
                  <a:schemeClr val="lt1"/>
                </a:solidFill>
                <a:latin typeface="Times New Roman" pitchFamily="18" charset="0"/>
              </a:rPr>
              <a:t>mg·mL</a:t>
            </a:r>
            <a:r>
              <a:rPr lang="en-US" altLang="zh-CN" sz="2800" baseline="30000">
                <a:solidFill>
                  <a:schemeClr val="lt1"/>
                </a:solidFill>
                <a:latin typeface="Times New Roman" pitchFamily="18" charset="0"/>
              </a:rPr>
              <a:t>-1</a:t>
            </a:r>
            <a:r>
              <a:rPr lang="zh-CN" altLang="en-US" sz="2800">
                <a:solidFill>
                  <a:schemeClr val="lt1"/>
                </a:solidFill>
                <a:latin typeface="Times New Roman" pitchFamily="18" charset="0"/>
              </a:rPr>
              <a:t>表示 。</a:t>
            </a:r>
          </a:p>
        </p:txBody>
      </p:sp>
      <p:sp>
        <p:nvSpPr>
          <p:cNvPr id="1048908" name="文本框 1048907"/>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38</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09" name="文本框 1048908"/>
          <p:cNvSpPr txBox="1"/>
          <p:nvPr/>
        </p:nvSpPr>
        <p:spPr>
          <a:xfrm>
            <a:off x="1908175" y="357187"/>
            <a:ext cx="45132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FF0000"/>
                </a:solidFill>
                <a:latin typeface="Times New Roman" pitchFamily="18" charset="0"/>
                <a:ea typeface="幼圆" pitchFamily="49" charset="-122"/>
              </a:rPr>
              <a:t>分析化学中常用的量及单位</a:t>
            </a:r>
          </a:p>
        </p:txBody>
      </p:sp>
      <p:sp>
        <p:nvSpPr>
          <p:cNvPr id="1048910" name="直接连接符 1048909"/>
          <p:cNvSpPr/>
          <p:nvPr/>
        </p:nvSpPr>
        <p:spPr>
          <a:xfrm>
            <a:off x="539750" y="950912"/>
            <a:ext cx="8001000" cy="0"/>
          </a:xfrm>
          <a:prstGeom prst="line">
            <a:avLst/>
          </a:prstGeom>
          <a:noFill/>
          <a:ln w="28575" cap="flat" cmpd="sng">
            <a:solidFill>
              <a:srgbClr val="0000CC">
                <a:alpha val="100000"/>
              </a:srgbClr>
            </a:solidFill>
            <a:prstDash val="solid"/>
            <a:round/>
          </a:ln>
        </p:spPr>
      </p:sp>
      <p:sp>
        <p:nvSpPr>
          <p:cNvPr id="1048911" name="直接连接符 1048910"/>
          <p:cNvSpPr/>
          <p:nvPr/>
        </p:nvSpPr>
        <p:spPr>
          <a:xfrm>
            <a:off x="533400" y="1714500"/>
            <a:ext cx="8001000" cy="0"/>
          </a:xfrm>
          <a:prstGeom prst="line">
            <a:avLst/>
          </a:prstGeom>
          <a:noFill/>
          <a:ln w="9525" cap="flat" cmpd="sng">
            <a:solidFill>
              <a:srgbClr val="0000CC">
                <a:alpha val="100000"/>
              </a:srgbClr>
            </a:solidFill>
            <a:prstDash val="solid"/>
            <a:round/>
          </a:ln>
        </p:spPr>
      </p:sp>
      <p:sp>
        <p:nvSpPr>
          <p:cNvPr id="1048912" name="直接连接符 1048911"/>
          <p:cNvSpPr/>
          <p:nvPr/>
        </p:nvSpPr>
        <p:spPr>
          <a:xfrm>
            <a:off x="609600" y="4371975"/>
            <a:ext cx="7924800" cy="0"/>
          </a:xfrm>
          <a:prstGeom prst="line">
            <a:avLst/>
          </a:prstGeom>
          <a:noFill/>
          <a:ln w="9525" cap="flat" cmpd="sng">
            <a:solidFill>
              <a:srgbClr val="0000CC">
                <a:alpha val="100000"/>
              </a:srgbClr>
            </a:solidFill>
            <a:prstDash val="solid"/>
            <a:round/>
          </a:ln>
        </p:spPr>
      </p:sp>
      <p:sp>
        <p:nvSpPr>
          <p:cNvPr id="1048913" name="直接连接符 1048912"/>
          <p:cNvSpPr/>
          <p:nvPr/>
        </p:nvSpPr>
        <p:spPr>
          <a:xfrm>
            <a:off x="5940425" y="950912"/>
            <a:ext cx="0" cy="3421062"/>
          </a:xfrm>
          <a:prstGeom prst="line">
            <a:avLst/>
          </a:prstGeom>
          <a:noFill/>
          <a:ln w="9525" cap="flat" cmpd="sng">
            <a:solidFill>
              <a:srgbClr val="0000CC">
                <a:alpha val="100000"/>
              </a:srgbClr>
            </a:solidFill>
            <a:prstDash val="solid"/>
            <a:round/>
          </a:ln>
        </p:spPr>
      </p:sp>
      <p:sp>
        <p:nvSpPr>
          <p:cNvPr id="1048914" name="直接连接符 1048913"/>
          <p:cNvSpPr/>
          <p:nvPr/>
        </p:nvSpPr>
        <p:spPr>
          <a:xfrm>
            <a:off x="4038600" y="971550"/>
            <a:ext cx="0" cy="3400425"/>
          </a:xfrm>
          <a:prstGeom prst="line">
            <a:avLst/>
          </a:prstGeom>
          <a:noFill/>
          <a:ln w="9525" cap="flat" cmpd="sng">
            <a:solidFill>
              <a:srgbClr val="0000CC">
                <a:alpha val="100000"/>
              </a:srgbClr>
            </a:solidFill>
            <a:prstDash val="solid"/>
            <a:round/>
          </a:ln>
        </p:spPr>
      </p:sp>
      <p:sp>
        <p:nvSpPr>
          <p:cNvPr id="1048915" name="直接连接符 1048914"/>
          <p:cNvSpPr/>
          <p:nvPr/>
        </p:nvSpPr>
        <p:spPr>
          <a:xfrm>
            <a:off x="539750" y="1382712"/>
            <a:ext cx="3505200" cy="0"/>
          </a:xfrm>
          <a:prstGeom prst="line">
            <a:avLst/>
          </a:prstGeom>
          <a:noFill/>
          <a:ln w="9525" cap="flat" cmpd="sng">
            <a:solidFill>
              <a:srgbClr val="0000CC">
                <a:alpha val="100000"/>
              </a:srgbClr>
            </a:solidFill>
            <a:prstDash val="solid"/>
            <a:round/>
          </a:ln>
        </p:spPr>
      </p:sp>
      <p:sp>
        <p:nvSpPr>
          <p:cNvPr id="1048916" name="文本框 1048915"/>
          <p:cNvSpPr txBox="1"/>
          <p:nvPr/>
        </p:nvSpPr>
        <p:spPr>
          <a:xfrm>
            <a:off x="1524000" y="1028700"/>
            <a:ext cx="1447800" cy="4619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物  理  量</a:t>
            </a:r>
          </a:p>
        </p:txBody>
      </p:sp>
      <p:sp>
        <p:nvSpPr>
          <p:cNvPr id="1048917" name="直接连接符 1048916"/>
          <p:cNvSpPr/>
          <p:nvPr/>
        </p:nvSpPr>
        <p:spPr>
          <a:xfrm>
            <a:off x="2590800" y="1371600"/>
            <a:ext cx="0" cy="3000375"/>
          </a:xfrm>
          <a:prstGeom prst="line">
            <a:avLst/>
          </a:prstGeom>
          <a:noFill/>
          <a:ln w="9525" cap="flat" cmpd="sng">
            <a:solidFill>
              <a:srgbClr val="0000CC">
                <a:alpha val="100000"/>
              </a:srgbClr>
            </a:solidFill>
            <a:prstDash val="solid"/>
            <a:round/>
          </a:ln>
        </p:spPr>
      </p:sp>
      <p:sp>
        <p:nvSpPr>
          <p:cNvPr id="1048918" name="文本框 1048917"/>
          <p:cNvSpPr txBox="1"/>
          <p:nvPr/>
        </p:nvSpPr>
        <p:spPr>
          <a:xfrm>
            <a:off x="852487" y="1317625"/>
            <a:ext cx="1416050"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量的名称</a:t>
            </a:r>
          </a:p>
        </p:txBody>
      </p:sp>
      <p:sp>
        <p:nvSpPr>
          <p:cNvPr id="1048919" name="文本框 1048918"/>
          <p:cNvSpPr txBox="1"/>
          <p:nvPr/>
        </p:nvSpPr>
        <p:spPr>
          <a:xfrm>
            <a:off x="2700337" y="1330325"/>
            <a:ext cx="1416050"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量的符号</a:t>
            </a:r>
          </a:p>
        </p:txBody>
      </p:sp>
      <p:sp>
        <p:nvSpPr>
          <p:cNvPr id="1048920" name="文本框 1048919"/>
          <p:cNvSpPr txBox="1"/>
          <p:nvPr/>
        </p:nvSpPr>
        <p:spPr>
          <a:xfrm>
            <a:off x="4343400" y="1200150"/>
            <a:ext cx="1030287"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单   位</a:t>
            </a:r>
          </a:p>
        </p:txBody>
      </p:sp>
      <p:sp>
        <p:nvSpPr>
          <p:cNvPr id="1048921" name="文本框 1048920"/>
          <p:cNvSpPr txBox="1"/>
          <p:nvPr/>
        </p:nvSpPr>
        <p:spPr>
          <a:xfrm>
            <a:off x="6537325" y="1173162"/>
            <a:ext cx="1184275"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说     明</a:t>
            </a:r>
          </a:p>
        </p:txBody>
      </p:sp>
      <p:sp>
        <p:nvSpPr>
          <p:cNvPr id="1048922" name="文本框 1048921"/>
          <p:cNvSpPr txBox="1"/>
          <p:nvPr/>
        </p:nvSpPr>
        <p:spPr>
          <a:xfrm>
            <a:off x="601662" y="1762125"/>
            <a:ext cx="2032000" cy="2678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rgbClr val="000000"/>
                </a:solidFill>
                <a:latin typeface="Times New Roman" pitchFamily="18" charset="0"/>
              </a:rPr>
              <a:t>物质的量</a:t>
            </a:r>
          </a:p>
          <a:p>
            <a:pPr marL="0" lvl="0" indent="0" algn="ctr" eaLnBrk="1" latinLnBrk="1" hangingPunct="1">
              <a:spcBef>
                <a:spcPct val="0"/>
              </a:spcBef>
              <a:buFontTx/>
              <a:buNone/>
            </a:pPr>
            <a:r>
              <a:rPr lang="zh-CN" altLang="en-US" sz="2400">
                <a:solidFill>
                  <a:srgbClr val="000000"/>
                </a:solidFill>
                <a:latin typeface="Times New Roman" pitchFamily="18" charset="0"/>
              </a:rPr>
              <a:t>摩尔质量</a:t>
            </a:r>
          </a:p>
          <a:p>
            <a:pPr marL="0" lvl="0" indent="0" algn="ctr" eaLnBrk="1" latinLnBrk="1" hangingPunct="1">
              <a:spcBef>
                <a:spcPct val="0"/>
              </a:spcBef>
              <a:buFontTx/>
              <a:buNone/>
            </a:pPr>
            <a:r>
              <a:rPr lang="zh-CN" altLang="en-US" sz="2400">
                <a:solidFill>
                  <a:srgbClr val="000000"/>
                </a:solidFill>
                <a:latin typeface="Times New Roman" pitchFamily="18" charset="0"/>
              </a:rPr>
              <a:t>物质的量浓度</a:t>
            </a:r>
          </a:p>
          <a:p>
            <a:pPr marL="0" lvl="0" indent="0" algn="ctr" eaLnBrk="1" latinLnBrk="1" hangingPunct="1">
              <a:spcBef>
                <a:spcPct val="0"/>
              </a:spcBef>
              <a:buFontTx/>
              <a:buNone/>
            </a:pPr>
            <a:r>
              <a:rPr lang="zh-CN" altLang="en-US" sz="2400">
                <a:solidFill>
                  <a:srgbClr val="000000"/>
                </a:solidFill>
                <a:latin typeface="Times New Roman" pitchFamily="18" charset="0"/>
              </a:rPr>
              <a:t>质量</a:t>
            </a:r>
          </a:p>
          <a:p>
            <a:pPr marL="0" lvl="0" indent="0" algn="ctr" eaLnBrk="1" latinLnBrk="1" hangingPunct="1">
              <a:spcBef>
                <a:spcPct val="0"/>
              </a:spcBef>
              <a:buFontTx/>
              <a:buNone/>
            </a:pPr>
            <a:r>
              <a:rPr lang="zh-CN" altLang="en-US" sz="2400">
                <a:solidFill>
                  <a:srgbClr val="000000"/>
                </a:solidFill>
                <a:latin typeface="Times New Roman" pitchFamily="18" charset="0"/>
              </a:rPr>
              <a:t>体积</a:t>
            </a:r>
          </a:p>
          <a:p>
            <a:pPr marL="0" lvl="0" indent="0" algn="ctr" eaLnBrk="1" latinLnBrk="1" hangingPunct="1">
              <a:spcBef>
                <a:spcPct val="0"/>
              </a:spcBef>
              <a:buFontTx/>
              <a:buNone/>
            </a:pPr>
            <a:r>
              <a:rPr lang="zh-CN" altLang="en-US" sz="2400">
                <a:solidFill>
                  <a:srgbClr val="000000"/>
                </a:solidFill>
                <a:latin typeface="Times New Roman" pitchFamily="18" charset="0"/>
              </a:rPr>
              <a:t>质量分数</a:t>
            </a:r>
          </a:p>
          <a:p>
            <a:pPr marL="0" lvl="0" indent="0" algn="ctr" eaLnBrk="1" latinLnBrk="1" hangingPunct="1">
              <a:spcBef>
                <a:spcPct val="0"/>
              </a:spcBef>
              <a:buFontTx/>
              <a:buNone/>
            </a:pPr>
            <a:r>
              <a:rPr lang="zh-CN" altLang="en-US" sz="2400">
                <a:solidFill>
                  <a:srgbClr val="000000"/>
                </a:solidFill>
                <a:latin typeface="Times New Roman" pitchFamily="18" charset="0"/>
              </a:rPr>
              <a:t>质量浓度</a:t>
            </a:r>
          </a:p>
        </p:txBody>
      </p:sp>
      <p:sp>
        <p:nvSpPr>
          <p:cNvPr id="1048923" name="文本框 1048922"/>
          <p:cNvSpPr txBox="1"/>
          <p:nvPr/>
        </p:nvSpPr>
        <p:spPr>
          <a:xfrm>
            <a:off x="3048000" y="1714500"/>
            <a:ext cx="458787" cy="2678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i="1">
                <a:solidFill>
                  <a:srgbClr val="000000"/>
                </a:solidFill>
                <a:latin typeface="Times New Roman" pitchFamily="18" charset="0"/>
              </a:rPr>
              <a:t>n</a:t>
            </a:r>
          </a:p>
          <a:p>
            <a:pPr marL="0" lvl="0" indent="0" eaLnBrk="1" latinLnBrk="1" hangingPunct="1">
              <a:spcBef>
                <a:spcPct val="0"/>
              </a:spcBef>
              <a:buFontTx/>
              <a:buNone/>
            </a:pPr>
            <a:r>
              <a:rPr lang="en-US" altLang="zh-CN" sz="2400">
                <a:solidFill>
                  <a:srgbClr val="000000"/>
                </a:solidFill>
                <a:latin typeface="Times New Roman" pitchFamily="18" charset="0"/>
              </a:rPr>
              <a:t>M</a:t>
            </a:r>
          </a:p>
          <a:p>
            <a:pPr marL="0" lvl="0" indent="0" eaLnBrk="1" latinLnBrk="1" hangingPunct="1">
              <a:spcBef>
                <a:spcPct val="0"/>
              </a:spcBef>
              <a:buFontTx/>
              <a:buNone/>
            </a:pPr>
            <a:r>
              <a:rPr lang="en-US" altLang="zh-CN" sz="2400" i="1">
                <a:solidFill>
                  <a:srgbClr val="000000"/>
                </a:solidFill>
                <a:latin typeface="Times New Roman" pitchFamily="18" charset="0"/>
              </a:rPr>
              <a:t>c</a:t>
            </a:r>
          </a:p>
          <a:p>
            <a:pPr marL="0" lvl="0" indent="0" eaLnBrk="1" latinLnBrk="1" hangingPunct="1">
              <a:spcBef>
                <a:spcPct val="0"/>
              </a:spcBef>
              <a:buFontTx/>
              <a:buNone/>
            </a:pPr>
            <a:r>
              <a:rPr lang="en-US" altLang="zh-CN" sz="2400" i="1">
                <a:solidFill>
                  <a:srgbClr val="000000"/>
                </a:solidFill>
                <a:latin typeface="Times New Roman" pitchFamily="18" charset="0"/>
              </a:rPr>
              <a:t>m</a:t>
            </a:r>
          </a:p>
          <a:p>
            <a:pPr marL="0" lvl="0" indent="0" eaLnBrk="1" latinLnBrk="1" hangingPunct="1">
              <a:spcBef>
                <a:spcPct val="0"/>
              </a:spcBef>
              <a:buFontTx/>
              <a:buNone/>
            </a:pPr>
            <a:r>
              <a:rPr lang="en-US" altLang="zh-CN" sz="2400">
                <a:solidFill>
                  <a:srgbClr val="000000"/>
                </a:solidFill>
                <a:latin typeface="Times New Roman" pitchFamily="18" charset="0"/>
              </a:rPr>
              <a:t>V</a:t>
            </a:r>
          </a:p>
          <a:p>
            <a:pPr marL="0" lvl="0" indent="0" eaLnBrk="1" latinLnBrk="1" hangingPunct="1">
              <a:spcBef>
                <a:spcPct val="0"/>
              </a:spcBef>
              <a:buFontTx/>
              <a:buNone/>
            </a:pPr>
            <a:r>
              <a:rPr lang="en-US" altLang="zh-CN" sz="2400" i="1">
                <a:solidFill>
                  <a:srgbClr val="000000"/>
                </a:solidFill>
                <a:latin typeface="Times New Roman" pitchFamily="18" charset="0"/>
              </a:rPr>
              <a:t>w</a:t>
            </a:r>
          </a:p>
          <a:p>
            <a:pPr marL="0" lvl="0" indent="0" eaLnBrk="1" latinLnBrk="1" hangingPunct="1">
              <a:spcBef>
                <a:spcPct val="0"/>
              </a:spcBef>
              <a:buFontTx/>
              <a:buNone/>
            </a:pPr>
            <a:r>
              <a:rPr lang="en-US" altLang="zh-CN" sz="2400">
                <a:solidFill>
                  <a:srgbClr val="000000"/>
                </a:solidFill>
                <a:latin typeface="Times New Roman" pitchFamily="18" charset="0"/>
                <a:sym typeface="Symbol" pitchFamily="18" charset="2"/>
              </a:rPr>
              <a:t></a:t>
            </a:r>
          </a:p>
        </p:txBody>
      </p:sp>
      <p:sp>
        <p:nvSpPr>
          <p:cNvPr id="1048924" name="文本框 1048923"/>
          <p:cNvSpPr txBox="1"/>
          <p:nvPr/>
        </p:nvSpPr>
        <p:spPr>
          <a:xfrm>
            <a:off x="4132262" y="1762125"/>
            <a:ext cx="1687512" cy="2678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en-US" altLang="zh-CN" sz="2400">
                <a:solidFill>
                  <a:srgbClr val="000000"/>
                </a:solidFill>
                <a:latin typeface="Times New Roman" pitchFamily="18" charset="0"/>
              </a:rPr>
              <a:t>mol、mmol</a:t>
            </a:r>
          </a:p>
          <a:p>
            <a:pPr marL="0" lvl="0" indent="0" algn="ctr" eaLnBrk="1" latinLnBrk="1" hangingPunct="1">
              <a:spcBef>
                <a:spcPct val="0"/>
              </a:spcBef>
              <a:buFontTx/>
              <a:buNone/>
            </a:pPr>
            <a:r>
              <a:rPr lang="en-US" altLang="zh-CN" sz="2400">
                <a:solidFill>
                  <a:srgbClr val="000000"/>
                </a:solidFill>
                <a:latin typeface="Times New Roman" pitchFamily="18" charset="0"/>
              </a:rPr>
              <a:t>g·mol</a:t>
            </a:r>
            <a:r>
              <a:rPr lang="en-US" altLang="zh-CN" sz="2400" baseline="30000">
                <a:solidFill>
                  <a:srgbClr val="000000"/>
                </a:solidFill>
                <a:latin typeface="Times New Roman" pitchFamily="18" charset="0"/>
              </a:rPr>
              <a:t>-1</a:t>
            </a:r>
          </a:p>
          <a:p>
            <a:pPr marL="0" lvl="0" indent="0" algn="ctr" eaLnBrk="1" latinLnBrk="1" hangingPunct="1">
              <a:spcBef>
                <a:spcPct val="0"/>
              </a:spcBef>
              <a:buFontTx/>
              <a:buNone/>
            </a:pPr>
            <a:r>
              <a:rPr lang="en-US" altLang="zh-CN" sz="2400">
                <a:solidFill>
                  <a:srgbClr val="000000"/>
                </a:solidFill>
                <a:latin typeface="Times New Roman" pitchFamily="18" charset="0"/>
              </a:rPr>
              <a:t>mol ·L</a:t>
            </a:r>
            <a:r>
              <a:rPr lang="en-US" altLang="zh-CN" sz="2400" baseline="30000">
                <a:solidFill>
                  <a:srgbClr val="000000"/>
                </a:solidFill>
                <a:latin typeface="Times New Roman" pitchFamily="18" charset="0"/>
              </a:rPr>
              <a:t>-1</a:t>
            </a:r>
          </a:p>
          <a:p>
            <a:pPr marL="0" lvl="0" indent="0" algn="ctr" eaLnBrk="1" latinLnBrk="1" hangingPunct="1">
              <a:spcBef>
                <a:spcPct val="0"/>
              </a:spcBef>
              <a:buFontTx/>
              <a:buNone/>
            </a:pPr>
            <a:r>
              <a:rPr lang="zh-CN" altLang="en-US" sz="2400">
                <a:solidFill>
                  <a:srgbClr val="000000"/>
                </a:solidFill>
                <a:latin typeface="Times New Roman" pitchFamily="18" charset="0"/>
              </a:rPr>
              <a:t>g、mg</a:t>
            </a:r>
          </a:p>
          <a:p>
            <a:pPr marL="0" lvl="0" indent="0" algn="ctr" eaLnBrk="1" latinLnBrk="1" hangingPunct="1">
              <a:spcBef>
                <a:spcPct val="0"/>
              </a:spcBef>
              <a:buFontTx/>
              <a:buNone/>
            </a:pPr>
            <a:r>
              <a:rPr lang="zh-CN" altLang="en-US" sz="2400">
                <a:solidFill>
                  <a:srgbClr val="000000"/>
                </a:solidFill>
                <a:latin typeface="Times New Roman" pitchFamily="18" charset="0"/>
              </a:rPr>
              <a:t>L、ml</a:t>
            </a:r>
          </a:p>
          <a:p>
            <a:pPr marL="0" lvl="0" indent="0" algn="ctr" eaLnBrk="1" latinLnBrk="1" hangingPunct="1">
              <a:spcBef>
                <a:spcPct val="0"/>
              </a:spcBef>
              <a:buFontTx/>
              <a:buNone/>
            </a:pPr>
            <a:r>
              <a:rPr lang="zh-CN" altLang="en-US" sz="2400">
                <a:solidFill>
                  <a:srgbClr val="000000"/>
                </a:solidFill>
                <a:latin typeface="Times New Roman" pitchFamily="18" charset="0"/>
              </a:rPr>
              <a:t>无量纲</a:t>
            </a:r>
          </a:p>
          <a:p>
            <a:pPr marL="0" lvl="0" indent="0" algn="ctr" eaLnBrk="1" latinLnBrk="1" hangingPunct="1">
              <a:spcBef>
                <a:spcPct val="0"/>
              </a:spcBef>
              <a:buFontTx/>
              <a:buNone/>
            </a:pPr>
            <a:r>
              <a:rPr lang="en-US" altLang="zh-CN" sz="2400">
                <a:solidFill>
                  <a:srgbClr val="000000"/>
                </a:solidFill>
                <a:latin typeface="Times New Roman" pitchFamily="18" charset="0"/>
              </a:rPr>
              <a:t>g ·L</a:t>
            </a:r>
            <a:r>
              <a:rPr lang="zh-CN" altLang="en-US" sz="2400" baseline="30000">
                <a:solidFill>
                  <a:srgbClr val="000000"/>
                </a:solidFill>
                <a:latin typeface="Times New Roman" pitchFamily="18" charset="0"/>
              </a:rPr>
              <a:t>-1</a:t>
            </a:r>
          </a:p>
        </p:txBody>
      </p:sp>
      <p:sp>
        <p:nvSpPr>
          <p:cNvPr id="1048925" name="文本框 1048924"/>
          <p:cNvSpPr txBox="1"/>
          <p:nvPr/>
        </p:nvSpPr>
        <p:spPr>
          <a:xfrm>
            <a:off x="5940425" y="1762125"/>
            <a:ext cx="2646362" cy="230822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必须指明基本单元</a:t>
            </a:r>
          </a:p>
          <a:p>
            <a:pPr marL="0" lvl="0" indent="0" eaLnBrk="1" latinLnBrk="1" hangingPunct="1">
              <a:spcBef>
                <a:spcPct val="0"/>
              </a:spcBef>
              <a:buFontTx/>
              <a:buNone/>
            </a:pPr>
            <a:r>
              <a:rPr lang="zh-CN" altLang="en-US" sz="2400">
                <a:solidFill>
                  <a:srgbClr val="000000"/>
                </a:solidFill>
                <a:latin typeface="Times New Roman" pitchFamily="18" charset="0"/>
              </a:rPr>
              <a:t>必须指明基本单元</a:t>
            </a:r>
          </a:p>
          <a:p>
            <a:pPr marL="0" lvl="0" indent="0" eaLnBrk="1" latinLnBrk="1" hangingPunct="1">
              <a:spcBef>
                <a:spcPct val="0"/>
              </a:spcBef>
              <a:buFontTx/>
              <a:buNone/>
            </a:pPr>
            <a:r>
              <a:rPr lang="zh-CN" altLang="en-US" sz="2400">
                <a:solidFill>
                  <a:srgbClr val="000000"/>
                </a:solidFill>
                <a:latin typeface="Times New Roman" pitchFamily="18" charset="0"/>
              </a:rPr>
              <a:t>必须指明基本单元</a:t>
            </a:r>
          </a:p>
          <a:p>
            <a:pPr marL="0" lvl="0" indent="0" eaLnBrk="1" latinLnBrk="1" hangingPunct="1">
              <a:spcBef>
                <a:spcPct val="0"/>
              </a:spcBef>
              <a:buFontTx/>
              <a:buNone/>
            </a:pPr>
            <a:endParaRPr lang="zh-CN" altLang="en-US" sz="2400">
              <a:solidFill>
                <a:srgbClr val="000000"/>
              </a:solidFill>
              <a:latin typeface="Times New Roman" pitchFamily="18" charset="0"/>
            </a:endParaRPr>
          </a:p>
          <a:p>
            <a:pPr marL="0" lvl="0" indent="0" eaLnBrk="1" latinLnBrk="1" hangingPunct="1">
              <a:spcBef>
                <a:spcPct val="0"/>
              </a:spcBef>
              <a:buFontTx/>
              <a:buNone/>
            </a:pPr>
            <a:endParaRPr lang="zh-CN" altLang="en-US" sz="2400">
              <a:solidFill>
                <a:srgbClr val="000000"/>
              </a:solidFill>
              <a:latin typeface="Times New Roman" pitchFamily="18" charset="0"/>
            </a:endParaRPr>
          </a:p>
          <a:p>
            <a:pPr marL="0" lvl="0" indent="0" eaLnBrk="1" latinLnBrk="1" hangingPunct="1">
              <a:spcBef>
                <a:spcPct val="0"/>
              </a:spcBef>
              <a:buFontTx/>
              <a:buNone/>
            </a:pPr>
            <a:r>
              <a:rPr lang="zh-CN" altLang="en-US" sz="2400">
                <a:solidFill>
                  <a:srgbClr val="000000"/>
                </a:solidFill>
                <a:latin typeface="Times New Roman" pitchFamily="18" charset="0"/>
              </a:rPr>
              <a:t>用 %， </a:t>
            </a:r>
            <a:r>
              <a:rPr lang="en-US" altLang="zh-CN" sz="2400">
                <a:solidFill>
                  <a:srgbClr val="000000"/>
                </a:solidFill>
                <a:latin typeface="Times New Roman" pitchFamily="18" charset="0"/>
              </a:rPr>
              <a:t>mg·g</a:t>
            </a:r>
            <a:r>
              <a:rPr lang="en-US" altLang="zh-CN" sz="2400" baseline="30000">
                <a:solidFill>
                  <a:srgbClr val="000000"/>
                </a:solidFill>
                <a:latin typeface="Times New Roman" pitchFamily="18" charset="0"/>
              </a:rPr>
              <a:t>-1</a:t>
            </a:r>
            <a:r>
              <a:rPr lang="zh-CN" altLang="en-US" sz="2400">
                <a:solidFill>
                  <a:srgbClr val="000000"/>
                </a:solidFill>
                <a:latin typeface="Times New Roman" pitchFamily="18" charset="0"/>
              </a:rPr>
              <a:t>表示</a:t>
            </a:r>
          </a:p>
        </p:txBody>
      </p:sp>
      <p:sp>
        <p:nvSpPr>
          <p:cNvPr id="1048926" name="文本框 1048925"/>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39</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标题 1048609"/>
          <p:cNvSpPr>
            <a:spLocks noGrp="1"/>
          </p:cNvSpPr>
          <p:nvPr>
            <p:ph type="title"/>
          </p:nvPr>
        </p:nvSpPr>
        <p:spPr>
          <a:xfrm>
            <a:off x="381000" y="171450"/>
            <a:ext cx="7772400" cy="5143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zh-CN" altLang="en-US" b="1">
                <a:solidFill>
                  <a:srgbClr val="FF0000"/>
                </a:solidFill>
              </a:rPr>
              <a:t>教材和主要参考书</a:t>
            </a:r>
            <a:r>
              <a:rPr lang="zh-CN" altLang="en-US" sz="2800" b="1">
                <a:solidFill>
                  <a:srgbClr val="FF0000"/>
                </a:solidFill>
              </a:rPr>
              <a:t> </a:t>
            </a:r>
          </a:p>
        </p:txBody>
      </p:sp>
      <p:sp>
        <p:nvSpPr>
          <p:cNvPr id="1048611" name="文本占位符 1048610"/>
          <p:cNvSpPr>
            <a:spLocks noGrp="1"/>
          </p:cNvSpPr>
          <p:nvPr>
            <p:ph type="body" idx="1"/>
          </p:nvPr>
        </p:nvSpPr>
        <p:spPr>
          <a:xfrm>
            <a:off x="228600" y="914400"/>
            <a:ext cx="8686800" cy="40005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lvl="0">
              <a:spcBef>
                <a:spcPct val="50000"/>
              </a:spcBef>
              <a:buFontTx/>
              <a:buNone/>
            </a:pPr>
            <a:r>
              <a:rPr lang="zh-CN" altLang="en-US" sz="2000" b="1">
                <a:solidFill>
                  <a:srgbClr val="000000"/>
                </a:solidFill>
              </a:rPr>
              <a:t>1.</a:t>
            </a:r>
            <a:r>
              <a:rPr lang="en-US" altLang="zh-CN" sz="2000">
                <a:solidFill>
                  <a:srgbClr val="000000"/>
                </a:solidFill>
              </a:rPr>
              <a:t>彭崇慧,冯建章,张锡瑜,李克安,赵凤林. 定量化学分析简明教程(第三版). 北京大学出版社, 2008</a:t>
            </a:r>
          </a:p>
          <a:p>
            <a:pPr lvl="0">
              <a:lnSpc>
                <a:spcPct val="120000"/>
              </a:lnSpc>
              <a:spcBef>
                <a:spcPct val="30000"/>
              </a:spcBef>
              <a:buFontTx/>
              <a:buNone/>
            </a:pPr>
            <a:r>
              <a:rPr lang="zh-CN" altLang="en-US" sz="2000">
                <a:solidFill>
                  <a:srgbClr val="000000"/>
                </a:solidFill>
              </a:rPr>
              <a:t>2. </a:t>
            </a:r>
            <a:r>
              <a:rPr lang="en-US" altLang="zh-CN" sz="2000">
                <a:solidFill>
                  <a:srgbClr val="000000"/>
                </a:solidFill>
              </a:rPr>
              <a:t>R．Kellner</a:t>
            </a:r>
            <a:r>
              <a:rPr lang="zh-CN" altLang="en-US" sz="2000">
                <a:solidFill>
                  <a:srgbClr val="000000"/>
                </a:solidFill>
              </a:rPr>
              <a:t>等编，李克安,金钦汉等译. 分析化学，北京大学出版社，2001.</a:t>
            </a:r>
          </a:p>
          <a:p>
            <a:pPr lvl="0" algn="just">
              <a:lnSpc>
                <a:spcPct val="120000"/>
              </a:lnSpc>
              <a:spcBef>
                <a:spcPct val="30000"/>
              </a:spcBef>
              <a:buFontTx/>
              <a:buNone/>
            </a:pPr>
            <a:r>
              <a:rPr lang="zh-CN" altLang="en-US" sz="2000">
                <a:solidFill>
                  <a:srgbClr val="000000"/>
                </a:solidFill>
              </a:rPr>
              <a:t>3. 梁文平，庄乾坤主编. 分析化学的明天，科学出版社，2003.</a:t>
            </a:r>
          </a:p>
          <a:p>
            <a:pPr lvl="0" algn="just">
              <a:lnSpc>
                <a:spcPct val="120000"/>
              </a:lnSpc>
              <a:spcBef>
                <a:spcPct val="30000"/>
              </a:spcBef>
              <a:buFontTx/>
              <a:buNone/>
            </a:pPr>
            <a:r>
              <a:rPr lang="en-US" altLang="zh-CN" sz="2000" b="1">
                <a:solidFill>
                  <a:srgbClr val="000000"/>
                </a:solidFill>
              </a:rPr>
              <a:t>4.华东理工大学分析化学教研组、成都科学技术大学分析化学教研组编. 分析化学[第四版]，高等教育出版社。</a:t>
            </a:r>
          </a:p>
          <a:p>
            <a:pPr lvl="0" algn="just">
              <a:spcBef>
                <a:spcPct val="50000"/>
              </a:spcBef>
              <a:buFontTx/>
              <a:buNone/>
            </a:pPr>
            <a:r>
              <a:rPr lang="zh-CN" altLang="en-US" sz="2000" b="1">
                <a:solidFill>
                  <a:srgbClr val="000000"/>
                </a:solidFill>
              </a:rPr>
              <a:t>5. </a:t>
            </a:r>
            <a:r>
              <a:rPr lang="en-US" altLang="zh-CN" sz="2000">
                <a:solidFill>
                  <a:srgbClr val="000000"/>
                </a:solidFill>
                <a:ea typeface="DotumChe" pitchFamily="49" charset="-127"/>
              </a:rPr>
              <a:t>D. C. Harris. Quantitative Chemical Analysis（5</a:t>
            </a:r>
            <a:r>
              <a:rPr lang="en-US" altLang="zh-CN" sz="2000" baseline="30000">
                <a:solidFill>
                  <a:srgbClr val="000000"/>
                </a:solidFill>
                <a:ea typeface="DotumChe" pitchFamily="49" charset="-127"/>
              </a:rPr>
              <a:t>th</a:t>
            </a:r>
            <a:r>
              <a:rPr lang="en-US" altLang="zh-CN" sz="2000">
                <a:solidFill>
                  <a:srgbClr val="000000"/>
                </a:solidFill>
                <a:ea typeface="DotumChe" pitchFamily="49" charset="-127"/>
              </a:rPr>
              <a:t> ed), New York : W.H. Freeman,  1999.</a:t>
            </a:r>
          </a:p>
          <a:p>
            <a:pPr lvl="0" algn="just">
              <a:spcBef>
                <a:spcPct val="50000"/>
              </a:spcBef>
              <a:buFontTx/>
              <a:buNone/>
            </a:pPr>
            <a:r>
              <a:rPr lang="en-US" altLang="zh-CN" sz="2000">
                <a:solidFill>
                  <a:srgbClr val="000000"/>
                </a:solidFill>
                <a:ea typeface="DotumChe" pitchFamily="49" charset="-127"/>
              </a:rPr>
              <a:t>6. </a:t>
            </a:r>
            <a:r>
              <a:rPr lang="en-US" altLang="zh-CN" sz="2000">
                <a:solidFill>
                  <a:srgbClr val="6600FF"/>
                </a:solidFill>
                <a:ea typeface="DotumChe" pitchFamily="49" charset="-127"/>
              </a:rPr>
              <a:t>N. Li, J. J. Hefferren, and K. A. Li, Quantitative Chemical Analysis, Peking University Press. 2009.10</a:t>
            </a:r>
          </a:p>
        </p:txBody>
      </p:sp>
      <p:sp>
        <p:nvSpPr>
          <p:cNvPr id="1048612" name="文本框 1048611"/>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27" name="文本框 1048926"/>
          <p:cNvSpPr txBox="1"/>
          <p:nvPr/>
        </p:nvSpPr>
        <p:spPr>
          <a:xfrm>
            <a:off x="304800" y="400050"/>
            <a:ext cx="4876800" cy="523875"/>
          </a:xfrm>
          <a:prstGeom prst="rect">
            <a:avLst/>
          </a:prstGeom>
          <a:solidFill>
            <a:schemeClr val="accent1"/>
          </a:solidFill>
          <a:ln w="9525" cap="flat" cmpd="sng">
            <a:solidFill>
              <a:srgbClr val="FFFF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333333"/>
                </a:solidFill>
                <a:latin typeface="Times New Roman" pitchFamily="18" charset="0"/>
              </a:rPr>
              <a:t>二、滴定分析计算的理论依据</a:t>
            </a:r>
          </a:p>
        </p:txBody>
      </p:sp>
      <p:sp>
        <p:nvSpPr>
          <p:cNvPr id="1048928" name="文本框 1048927"/>
          <p:cNvSpPr txBox="1"/>
          <p:nvPr/>
        </p:nvSpPr>
        <p:spPr>
          <a:xfrm>
            <a:off x="2819400" y="1085850"/>
            <a:ext cx="4572000"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3600" i="1">
                <a:solidFill>
                  <a:srgbClr val="000000"/>
                </a:solidFill>
                <a:latin typeface="Times New Roman" pitchFamily="18" charset="0"/>
              </a:rPr>
              <a:t>a </a:t>
            </a:r>
            <a:r>
              <a:rPr lang="en-US" altLang="zh-CN" sz="3600">
                <a:solidFill>
                  <a:srgbClr val="000000"/>
                </a:solidFill>
                <a:latin typeface="Times New Roman" pitchFamily="18" charset="0"/>
              </a:rPr>
              <a:t>A + </a:t>
            </a:r>
            <a:r>
              <a:rPr lang="en-US" altLang="zh-CN" sz="3600" i="1">
                <a:solidFill>
                  <a:srgbClr val="000000"/>
                </a:solidFill>
                <a:latin typeface="Times New Roman" pitchFamily="18" charset="0"/>
              </a:rPr>
              <a:t>b </a:t>
            </a:r>
            <a:r>
              <a:rPr lang="en-US" altLang="zh-CN" sz="3600">
                <a:solidFill>
                  <a:srgbClr val="000000"/>
                </a:solidFill>
                <a:latin typeface="Times New Roman" pitchFamily="18" charset="0"/>
              </a:rPr>
              <a:t>B = </a:t>
            </a:r>
            <a:r>
              <a:rPr lang="en-US" altLang="zh-CN" sz="3600" i="1">
                <a:solidFill>
                  <a:srgbClr val="000000"/>
                </a:solidFill>
                <a:latin typeface="Times New Roman" pitchFamily="18" charset="0"/>
              </a:rPr>
              <a:t>c </a:t>
            </a:r>
            <a:r>
              <a:rPr lang="en-US" altLang="zh-CN" sz="3600">
                <a:solidFill>
                  <a:srgbClr val="000000"/>
                </a:solidFill>
                <a:latin typeface="Times New Roman" pitchFamily="18" charset="0"/>
              </a:rPr>
              <a:t>C + </a:t>
            </a:r>
            <a:r>
              <a:rPr lang="en-US" altLang="zh-CN" sz="3600" i="1">
                <a:solidFill>
                  <a:srgbClr val="000000"/>
                </a:solidFill>
                <a:latin typeface="Times New Roman" pitchFamily="18" charset="0"/>
              </a:rPr>
              <a:t>d </a:t>
            </a:r>
            <a:r>
              <a:rPr lang="en-US" altLang="zh-CN" sz="3600">
                <a:solidFill>
                  <a:srgbClr val="000000"/>
                </a:solidFill>
                <a:latin typeface="Times New Roman" pitchFamily="18" charset="0"/>
              </a:rPr>
              <a:t>D</a:t>
            </a:r>
          </a:p>
        </p:txBody>
      </p:sp>
      <p:sp>
        <p:nvSpPr>
          <p:cNvPr id="1048929" name="文本框 1048928"/>
          <p:cNvSpPr txBox="1"/>
          <p:nvPr/>
        </p:nvSpPr>
        <p:spPr>
          <a:xfrm>
            <a:off x="533400" y="1143000"/>
            <a:ext cx="19796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反应通式：</a:t>
            </a:r>
          </a:p>
        </p:txBody>
      </p:sp>
      <p:pic>
        <p:nvPicPr>
          <p:cNvPr id="2097171" name="图片 2097170"/>
          <p:cNvPicPr>
            <a:picLocks/>
          </p:cNvPicPr>
          <p:nvPr/>
        </p:nvPicPr>
        <p:blipFill>
          <a:blip r:embed="rId2">
            <a:lum bright="6000"/>
          </a:blip>
          <a:srcRect/>
          <a:stretch>
            <a:fillRect/>
          </a:stretch>
        </p:blipFill>
        <p:spPr>
          <a:xfrm>
            <a:off x="3733800" y="1771650"/>
            <a:ext cx="2590800" cy="571500"/>
          </a:xfrm>
          <a:prstGeom prst="rect">
            <a:avLst/>
          </a:prstGeom>
          <a:noFill/>
          <a:ln>
            <a:noFill/>
          </a:ln>
        </p:spPr>
      </p:pic>
      <p:pic>
        <p:nvPicPr>
          <p:cNvPr id="2097172" name="图片 2097171"/>
          <p:cNvPicPr>
            <a:picLocks/>
          </p:cNvPicPr>
          <p:nvPr/>
        </p:nvPicPr>
        <p:blipFill>
          <a:blip r:embed="rId3">
            <a:lum bright="6000"/>
          </a:blip>
          <a:srcRect/>
          <a:stretch>
            <a:fillRect/>
          </a:stretch>
        </p:blipFill>
        <p:spPr>
          <a:xfrm>
            <a:off x="3505200" y="2571750"/>
            <a:ext cx="1676400" cy="628650"/>
          </a:xfrm>
          <a:prstGeom prst="rect">
            <a:avLst/>
          </a:prstGeom>
          <a:noFill/>
          <a:ln>
            <a:noFill/>
          </a:ln>
        </p:spPr>
      </p:pic>
      <p:sp>
        <p:nvSpPr>
          <p:cNvPr id="1048930" name="文本框 1048929"/>
          <p:cNvSpPr txBox="1"/>
          <p:nvPr/>
        </p:nvSpPr>
        <p:spPr>
          <a:xfrm>
            <a:off x="609600" y="3943350"/>
            <a:ext cx="37750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计算中常用的关系式：</a:t>
            </a:r>
          </a:p>
        </p:txBody>
      </p:sp>
      <p:pic>
        <p:nvPicPr>
          <p:cNvPr id="2097173" name="图片 2097172"/>
          <p:cNvPicPr>
            <a:picLocks/>
          </p:cNvPicPr>
          <p:nvPr/>
        </p:nvPicPr>
        <p:blipFill>
          <a:blip r:embed="rId4">
            <a:lum bright="6000"/>
          </a:blip>
          <a:srcRect/>
          <a:stretch>
            <a:fillRect/>
          </a:stretch>
        </p:blipFill>
        <p:spPr>
          <a:xfrm>
            <a:off x="4724400" y="3371850"/>
            <a:ext cx="2743200" cy="1633537"/>
          </a:xfrm>
          <a:prstGeom prst="rect">
            <a:avLst/>
          </a:prstGeom>
          <a:noFill/>
          <a:ln>
            <a:noFill/>
          </a:ln>
        </p:spPr>
      </p:pic>
      <p:sp>
        <p:nvSpPr>
          <p:cNvPr id="1048931" name="左大括号 1048930"/>
          <p:cNvSpPr/>
          <p:nvPr/>
        </p:nvSpPr>
        <p:spPr>
          <a:xfrm>
            <a:off x="4343400" y="3429000"/>
            <a:ext cx="228600" cy="1485900"/>
          </a:xfrm>
          <a:prstGeom prst="leftBrace">
            <a:avLst>
              <a:gd name="adj1" fmla="val 72222"/>
              <a:gd name="adj2" fmla="val 50000"/>
            </a:avLst>
          </a:prstGeom>
          <a:noFill/>
          <a:ln w="9525" cap="flat" cmpd="sng">
            <a:solidFill>
              <a:srgbClr val="0000CC">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endParaRPr lang="zh-CN" altLang="en-US" sz="2400">
              <a:solidFill>
                <a:srgbClr val="000000"/>
              </a:solidFill>
              <a:latin typeface="Times New Roman" pitchFamily="18" charset="0"/>
            </a:endParaRPr>
          </a:p>
        </p:txBody>
      </p:sp>
      <p:sp>
        <p:nvSpPr>
          <p:cNvPr id="1048932" name="文本框 1048931"/>
          <p:cNvSpPr txBox="1"/>
          <p:nvPr/>
        </p:nvSpPr>
        <p:spPr>
          <a:xfrm>
            <a:off x="381000" y="1885950"/>
            <a:ext cx="31115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000000"/>
                </a:solidFill>
                <a:latin typeface="Times New Roman" pitchFamily="18" charset="0"/>
              </a:rPr>
              <a:t>等物质的量规则：</a:t>
            </a:r>
          </a:p>
        </p:txBody>
      </p:sp>
      <p:sp>
        <p:nvSpPr>
          <p:cNvPr id="1048933" name="文本框 1048932"/>
          <p:cNvSpPr txBox="1"/>
          <p:nvPr/>
        </p:nvSpPr>
        <p:spPr>
          <a:xfrm>
            <a:off x="609600" y="2686050"/>
            <a:ext cx="273843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000000"/>
                </a:solidFill>
                <a:latin typeface="Times New Roman" pitchFamily="18" charset="0"/>
              </a:rPr>
              <a:t>换算因数法：</a:t>
            </a:r>
          </a:p>
        </p:txBody>
      </p:sp>
      <p:sp>
        <p:nvSpPr>
          <p:cNvPr id="1048934" name="文本框 1048933"/>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40</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35" name="文本框 1048934"/>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41</a:t>
            </a:fld>
            <a:endParaRPr lang="zh-CN" altLang="en-US" sz="1400"/>
          </a:p>
        </p:txBody>
      </p:sp>
      <p:pic>
        <p:nvPicPr>
          <p:cNvPr id="2097174" name="图片 2097173"/>
          <p:cNvPicPr>
            <a:picLocks/>
          </p:cNvPicPr>
          <p:nvPr/>
        </p:nvPicPr>
        <p:blipFill>
          <a:blip r:embed="rId2"/>
          <a:srcRect/>
          <a:stretch>
            <a:fillRect/>
          </a:stretch>
        </p:blipFill>
        <p:spPr>
          <a:xfrm>
            <a:off x="395287" y="123825"/>
            <a:ext cx="7632700" cy="5019675"/>
          </a:xfrm>
          <a:prstGeom prst="rect">
            <a:avLst/>
          </a:prstGeom>
          <a:noFill/>
          <a:ln>
            <a:noFill/>
          </a:ln>
        </p:spPr>
      </p:pic>
    </p:spTree>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36" name="圆角矩形 1048935"/>
          <p:cNvSpPr/>
          <p:nvPr/>
        </p:nvSpPr>
        <p:spPr>
          <a:xfrm>
            <a:off x="457200" y="228600"/>
            <a:ext cx="685800" cy="45720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例1</a:t>
            </a:r>
          </a:p>
        </p:txBody>
      </p:sp>
      <p:sp>
        <p:nvSpPr>
          <p:cNvPr id="1048937" name="文本框 1048936"/>
          <p:cNvSpPr txBox="1"/>
          <p:nvPr/>
        </p:nvSpPr>
        <p:spPr>
          <a:xfrm>
            <a:off x="1279525" y="293687"/>
            <a:ext cx="7627937" cy="1446212"/>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称取铁矿试样0.3143</a:t>
            </a:r>
            <a:r>
              <a:rPr lang="en-US" altLang="zh-CN" sz="2800">
                <a:solidFill>
                  <a:srgbClr val="000000"/>
                </a:solidFill>
                <a:latin typeface="Times New Roman" pitchFamily="18" charset="0"/>
              </a:rPr>
              <a:t>g, </a:t>
            </a:r>
            <a:r>
              <a:rPr lang="zh-CN" altLang="en-US" sz="2800">
                <a:solidFill>
                  <a:srgbClr val="000000"/>
                </a:solidFill>
                <a:latin typeface="Times New Roman" pitchFamily="18" charset="0"/>
              </a:rPr>
              <a:t>溶于酸并将</a:t>
            </a:r>
            <a:r>
              <a:rPr lang="en-US" altLang="zh-CN" sz="2800">
                <a:solidFill>
                  <a:srgbClr val="000000"/>
                </a:solidFill>
                <a:latin typeface="Times New Roman" pitchFamily="18" charset="0"/>
              </a:rPr>
              <a:t>Fe</a:t>
            </a:r>
            <a:r>
              <a:rPr lang="en-US" altLang="zh-CN" sz="2800" baseline="30000">
                <a:solidFill>
                  <a:srgbClr val="000000"/>
                </a:solidFill>
                <a:latin typeface="Times New Roman" pitchFamily="18" charset="0"/>
              </a:rPr>
              <a:t>3+ </a:t>
            </a:r>
            <a:r>
              <a:rPr lang="en-US" altLang="zh-CN">
                <a:solidFill>
                  <a:srgbClr val="000000"/>
                </a:solidFill>
                <a:latin typeface="Times New Roman" pitchFamily="18" charset="0"/>
              </a:rPr>
              <a:t>→</a:t>
            </a:r>
            <a:r>
              <a:rPr lang="en-US" altLang="zh-CN" sz="2800">
                <a:solidFill>
                  <a:srgbClr val="000000"/>
                </a:solidFill>
                <a:latin typeface="Times New Roman" pitchFamily="18" charset="0"/>
                <a:sym typeface="Monotype Sorts" pitchFamily="2" charset="2"/>
              </a:rPr>
              <a:t> </a:t>
            </a:r>
            <a:r>
              <a:rPr lang="en-US" altLang="zh-CN" sz="2800">
                <a:solidFill>
                  <a:srgbClr val="000000"/>
                </a:solidFill>
                <a:latin typeface="Times New Roman" pitchFamily="18" charset="0"/>
              </a:rPr>
              <a:t>Fe</a:t>
            </a:r>
            <a:r>
              <a:rPr lang="en-US" altLang="zh-CN" sz="2800" baseline="30000">
                <a:solidFill>
                  <a:srgbClr val="000000"/>
                </a:solidFill>
                <a:latin typeface="Times New Roman" pitchFamily="18" charset="0"/>
              </a:rPr>
              <a:t>2+</a:t>
            </a:r>
            <a:r>
              <a:rPr lang="zh-CN" altLang="en-US" sz="2800">
                <a:solidFill>
                  <a:srgbClr val="000000"/>
                </a:solidFill>
                <a:latin typeface="Times New Roman" pitchFamily="18" charset="0"/>
                <a:sym typeface="Monotype Sorts" pitchFamily="2" charset="2"/>
              </a:rPr>
              <a:t>用</a:t>
            </a:r>
          </a:p>
          <a:p>
            <a:pPr marL="0" lvl="0" indent="0" eaLnBrk="1" latinLnBrk="1" hangingPunct="1">
              <a:spcBef>
                <a:spcPct val="0"/>
              </a:spcBef>
              <a:buFontTx/>
              <a:buNone/>
            </a:pPr>
            <a:r>
              <a:rPr lang="zh-CN" altLang="en-US" sz="2800">
                <a:solidFill>
                  <a:srgbClr val="000000"/>
                </a:solidFill>
                <a:latin typeface="Times New Roman" pitchFamily="18" charset="0"/>
                <a:sym typeface="Monotype Sorts" pitchFamily="2" charset="2"/>
              </a:rPr>
              <a:t>0.02000</a:t>
            </a:r>
            <a:r>
              <a:rPr lang="en-US" altLang="zh-CN" sz="2800">
                <a:solidFill>
                  <a:srgbClr val="000000"/>
                </a:solidFill>
                <a:latin typeface="Times New Roman" pitchFamily="18" charset="0"/>
                <a:sym typeface="Monotype Sorts" pitchFamily="2" charset="2"/>
              </a:rPr>
              <a:t>mol·L</a:t>
            </a:r>
            <a:r>
              <a:rPr lang="en-US" altLang="zh-CN" sz="2800" baseline="30000">
                <a:solidFill>
                  <a:srgbClr val="000000"/>
                </a:solidFill>
                <a:latin typeface="Times New Roman" pitchFamily="18" charset="0"/>
                <a:sym typeface="Monotype Sorts" pitchFamily="2" charset="2"/>
              </a:rPr>
              <a:t>-1</a:t>
            </a:r>
            <a:r>
              <a:rPr lang="en-US" altLang="zh-CN" sz="2800">
                <a:solidFill>
                  <a:srgbClr val="000000"/>
                </a:solidFill>
                <a:latin typeface="Times New Roman" pitchFamily="18" charset="0"/>
                <a:sym typeface="Monotype Sorts" pitchFamily="2" charset="2"/>
              </a:rPr>
              <a:t>K</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Cr</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r>
              <a:rPr lang="en-US" altLang="zh-CN" sz="2800" baseline="-25000">
                <a:solidFill>
                  <a:srgbClr val="000000"/>
                </a:solidFill>
                <a:latin typeface="Times New Roman" pitchFamily="18" charset="0"/>
                <a:sym typeface="Monotype Sorts" pitchFamily="2" charset="2"/>
              </a:rPr>
              <a:t>7</a:t>
            </a:r>
            <a:r>
              <a:rPr lang="zh-CN" altLang="en-US" sz="2800">
                <a:solidFill>
                  <a:srgbClr val="000000"/>
                </a:solidFill>
                <a:latin typeface="Times New Roman" pitchFamily="18" charset="0"/>
                <a:sym typeface="Monotype Sorts" pitchFamily="2" charset="2"/>
              </a:rPr>
              <a:t>溶液滴定, 消耗了</a:t>
            </a:r>
            <a:r>
              <a:rPr lang="en-US" altLang="zh-CN" sz="2800">
                <a:solidFill>
                  <a:srgbClr val="000000"/>
                </a:solidFill>
                <a:latin typeface="Times New Roman" pitchFamily="18" charset="0"/>
                <a:sym typeface="Monotype Sorts" pitchFamily="2" charset="2"/>
              </a:rPr>
              <a:t>K</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Cr</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r>
              <a:rPr lang="en-US" altLang="zh-CN" sz="2800" baseline="-25000">
                <a:solidFill>
                  <a:srgbClr val="000000"/>
                </a:solidFill>
                <a:latin typeface="Times New Roman" pitchFamily="18" charset="0"/>
                <a:sym typeface="Monotype Sorts" pitchFamily="2" charset="2"/>
              </a:rPr>
              <a:t>7</a:t>
            </a:r>
          </a:p>
          <a:p>
            <a:pPr marL="0" lvl="0" indent="0" eaLnBrk="1" latinLnBrk="1" hangingPunct="1">
              <a:spcBef>
                <a:spcPct val="0"/>
              </a:spcBef>
              <a:buFontTx/>
              <a:buNone/>
            </a:pPr>
            <a:r>
              <a:rPr lang="zh-CN" altLang="en-US" sz="2800">
                <a:solidFill>
                  <a:srgbClr val="000000"/>
                </a:solidFill>
                <a:latin typeface="Times New Roman" pitchFamily="18" charset="0"/>
                <a:sym typeface="Monotype Sorts" pitchFamily="2" charset="2"/>
              </a:rPr>
              <a:t>溶液21.30</a:t>
            </a:r>
            <a:r>
              <a:rPr lang="en-US" altLang="zh-CN" sz="2800">
                <a:solidFill>
                  <a:srgbClr val="000000"/>
                </a:solidFill>
                <a:latin typeface="Times New Roman" pitchFamily="18" charset="0"/>
                <a:sym typeface="Monotype Sorts" pitchFamily="2" charset="2"/>
              </a:rPr>
              <a:t>mL, </a:t>
            </a:r>
            <a:r>
              <a:rPr lang="zh-CN" altLang="en-US" sz="2800">
                <a:solidFill>
                  <a:srgbClr val="000000"/>
                </a:solidFill>
                <a:latin typeface="Times New Roman" pitchFamily="18" charset="0"/>
                <a:sym typeface="Monotype Sorts" pitchFamily="2" charset="2"/>
              </a:rPr>
              <a:t>计算试样中</a:t>
            </a:r>
            <a:r>
              <a:rPr lang="en-US" altLang="zh-CN" sz="2800">
                <a:solidFill>
                  <a:srgbClr val="000000"/>
                </a:solidFill>
                <a:latin typeface="Times New Roman" pitchFamily="18" charset="0"/>
                <a:sym typeface="Monotype Sorts" pitchFamily="2" charset="2"/>
              </a:rPr>
              <a:t>Fe</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r>
              <a:rPr lang="en-US" altLang="zh-CN" sz="2800" baseline="-25000">
                <a:solidFill>
                  <a:srgbClr val="000000"/>
                </a:solidFill>
                <a:latin typeface="Times New Roman" pitchFamily="18" charset="0"/>
                <a:sym typeface="Monotype Sorts" pitchFamily="2" charset="2"/>
              </a:rPr>
              <a:t>3</a:t>
            </a:r>
            <a:r>
              <a:rPr lang="zh-CN" altLang="en-US" sz="2800">
                <a:solidFill>
                  <a:srgbClr val="000000"/>
                </a:solidFill>
                <a:latin typeface="Times New Roman" pitchFamily="18" charset="0"/>
                <a:sym typeface="Monotype Sorts" pitchFamily="2" charset="2"/>
              </a:rPr>
              <a:t>的质量分数?</a:t>
            </a:r>
          </a:p>
        </p:txBody>
      </p:sp>
      <p:sp>
        <p:nvSpPr>
          <p:cNvPr id="1048938" name="文本框 1048937"/>
          <p:cNvSpPr txBox="1"/>
          <p:nvPr/>
        </p:nvSpPr>
        <p:spPr>
          <a:xfrm>
            <a:off x="228600" y="1371600"/>
            <a:ext cx="72390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楷体_GB2312" pitchFamily="49" charset="-122"/>
                <a:ea typeface="楷体_GB2312" pitchFamily="49" charset="-122"/>
              </a:rPr>
              <a:t>解:</a:t>
            </a:r>
          </a:p>
        </p:txBody>
      </p:sp>
      <p:sp>
        <p:nvSpPr>
          <p:cNvPr id="1048939" name="文本框 1048938"/>
          <p:cNvSpPr txBox="1"/>
          <p:nvPr/>
        </p:nvSpPr>
        <p:spPr>
          <a:xfrm>
            <a:off x="2209800" y="1828800"/>
            <a:ext cx="62976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6 </a:t>
            </a:r>
            <a:r>
              <a:rPr lang="en-US" altLang="zh-CN" sz="2800">
                <a:solidFill>
                  <a:srgbClr val="000000"/>
                </a:solidFill>
                <a:latin typeface="Times New Roman" pitchFamily="18" charset="0"/>
              </a:rPr>
              <a:t>Fe</a:t>
            </a:r>
            <a:r>
              <a:rPr lang="en-US" altLang="zh-CN" sz="2800" baseline="30000">
                <a:solidFill>
                  <a:srgbClr val="000000"/>
                </a:solidFill>
                <a:latin typeface="Times New Roman" pitchFamily="18" charset="0"/>
              </a:rPr>
              <a:t>2+</a:t>
            </a:r>
            <a:r>
              <a:rPr lang="zh-CN" altLang="en-US" sz="2800">
                <a:solidFill>
                  <a:srgbClr val="000000"/>
                </a:solidFill>
                <a:latin typeface="Times New Roman" pitchFamily="18" charset="0"/>
                <a:sym typeface="Monotype Sorts" pitchFamily="2" charset="2"/>
              </a:rPr>
              <a:t>+</a:t>
            </a:r>
            <a:r>
              <a:rPr lang="en-US" altLang="zh-CN" sz="2800">
                <a:solidFill>
                  <a:srgbClr val="000000"/>
                </a:solidFill>
                <a:latin typeface="Times New Roman" pitchFamily="18" charset="0"/>
                <a:sym typeface="Monotype Sorts" pitchFamily="2" charset="2"/>
              </a:rPr>
              <a:t>Cr</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r>
              <a:rPr lang="en-US" altLang="zh-CN" sz="2800" baseline="-25000">
                <a:solidFill>
                  <a:srgbClr val="000000"/>
                </a:solidFill>
                <a:latin typeface="Times New Roman" pitchFamily="18" charset="0"/>
                <a:sym typeface="Monotype Sorts" pitchFamily="2" charset="2"/>
              </a:rPr>
              <a:t>7</a:t>
            </a:r>
            <a:r>
              <a:rPr lang="en-US" altLang="zh-CN" sz="2800" baseline="30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+14H</a:t>
            </a:r>
            <a:r>
              <a:rPr lang="en-US" altLang="zh-CN" sz="2800" baseline="30000">
                <a:solidFill>
                  <a:srgbClr val="000000"/>
                </a:solidFill>
                <a:latin typeface="Times New Roman" pitchFamily="18" charset="0"/>
                <a:sym typeface="Monotype Sorts" pitchFamily="2" charset="2"/>
              </a:rPr>
              <a:t>+</a:t>
            </a:r>
            <a:r>
              <a:rPr lang="en-US" altLang="zh-CN" sz="2800">
                <a:solidFill>
                  <a:srgbClr val="000000"/>
                </a:solidFill>
                <a:latin typeface="Times New Roman" pitchFamily="18" charset="0"/>
                <a:sym typeface="Monotype Sorts" pitchFamily="2" charset="2"/>
              </a:rPr>
              <a:t>=2Cr</a:t>
            </a:r>
            <a:r>
              <a:rPr lang="en-US" altLang="zh-CN" sz="2800" baseline="30000">
                <a:solidFill>
                  <a:srgbClr val="000000"/>
                </a:solidFill>
                <a:latin typeface="Times New Roman" pitchFamily="18" charset="0"/>
                <a:sym typeface="Monotype Sorts" pitchFamily="2" charset="2"/>
              </a:rPr>
              <a:t>3+</a:t>
            </a:r>
            <a:r>
              <a:rPr lang="en-US" altLang="zh-CN" sz="2800">
                <a:solidFill>
                  <a:srgbClr val="000000"/>
                </a:solidFill>
                <a:latin typeface="Times New Roman" pitchFamily="18" charset="0"/>
                <a:sym typeface="Monotype Sorts" pitchFamily="2" charset="2"/>
              </a:rPr>
              <a:t>+6Fe</a:t>
            </a:r>
            <a:r>
              <a:rPr lang="en-US" altLang="zh-CN" sz="2800" baseline="30000">
                <a:solidFill>
                  <a:srgbClr val="000000"/>
                </a:solidFill>
                <a:latin typeface="Times New Roman" pitchFamily="18" charset="0"/>
                <a:sym typeface="Monotype Sorts" pitchFamily="2" charset="2"/>
              </a:rPr>
              <a:t>3+</a:t>
            </a:r>
            <a:r>
              <a:rPr lang="en-US" altLang="zh-CN" sz="2800">
                <a:solidFill>
                  <a:srgbClr val="000000"/>
                </a:solidFill>
                <a:latin typeface="Times New Roman" pitchFamily="18" charset="0"/>
                <a:sym typeface="Monotype Sorts" pitchFamily="2" charset="2"/>
              </a:rPr>
              <a:t>+7H</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p>
        </p:txBody>
      </p:sp>
      <p:sp>
        <p:nvSpPr>
          <p:cNvPr id="1048940" name="文本框 1048939"/>
          <p:cNvSpPr txBox="1"/>
          <p:nvPr/>
        </p:nvSpPr>
        <p:spPr>
          <a:xfrm>
            <a:off x="2362200" y="2228850"/>
            <a:ext cx="40624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3</a:t>
            </a:r>
            <a:r>
              <a:rPr lang="en-US" altLang="zh-CN" sz="2800">
                <a:solidFill>
                  <a:srgbClr val="000000"/>
                </a:solidFill>
                <a:latin typeface="Times New Roman" pitchFamily="18" charset="0"/>
              </a:rPr>
              <a:t>Fe</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3</a:t>
            </a:r>
            <a:r>
              <a:rPr lang="en-US" altLang="zh-CN" sz="2800">
                <a:solidFill>
                  <a:srgbClr val="000000"/>
                </a:solidFill>
                <a:latin typeface="Times New Roman" pitchFamily="18" charset="0"/>
              </a:rPr>
              <a:t> ~ 6Fe</a:t>
            </a:r>
            <a:r>
              <a:rPr lang="en-US" altLang="zh-CN" sz="2800" baseline="30000">
                <a:solidFill>
                  <a:srgbClr val="000000"/>
                </a:solidFill>
                <a:latin typeface="Times New Roman" pitchFamily="18" charset="0"/>
              </a:rPr>
              <a:t>2+ </a:t>
            </a:r>
            <a:r>
              <a:rPr lang="zh-CN" altLang="en-US" sz="2800">
                <a:solidFill>
                  <a:srgbClr val="000000"/>
                </a:solidFill>
                <a:latin typeface="Times New Roman" pitchFamily="18" charset="0"/>
                <a:sym typeface="Monotype Sorts" pitchFamily="2" charset="2"/>
              </a:rPr>
              <a:t>~ </a:t>
            </a:r>
            <a:r>
              <a:rPr lang="en-US" altLang="zh-CN" sz="2800">
                <a:solidFill>
                  <a:srgbClr val="000000"/>
                </a:solidFill>
                <a:latin typeface="Times New Roman" pitchFamily="18" charset="0"/>
                <a:sym typeface="Monotype Sorts" pitchFamily="2" charset="2"/>
              </a:rPr>
              <a:t>K</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Cr</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r>
              <a:rPr lang="en-US" altLang="zh-CN" sz="2800" baseline="-25000">
                <a:solidFill>
                  <a:srgbClr val="000000"/>
                </a:solidFill>
                <a:latin typeface="Times New Roman" pitchFamily="18" charset="0"/>
                <a:sym typeface="Monotype Sorts" pitchFamily="2" charset="2"/>
              </a:rPr>
              <a:t>7</a:t>
            </a:r>
            <a:r>
              <a:rPr lang="zh-CN" altLang="en-US" sz="2800">
                <a:solidFill>
                  <a:srgbClr val="000000"/>
                </a:solidFill>
                <a:latin typeface="Times New Roman" pitchFamily="18" charset="0"/>
                <a:sym typeface="Monotype Sorts" pitchFamily="2" charset="2"/>
              </a:rPr>
              <a:t> </a:t>
            </a:r>
          </a:p>
        </p:txBody>
      </p:sp>
      <p:sp>
        <p:nvSpPr>
          <p:cNvPr id="1048941" name="文本框 1048940"/>
          <p:cNvSpPr txBox="1"/>
          <p:nvPr/>
        </p:nvSpPr>
        <p:spPr>
          <a:xfrm>
            <a:off x="2438400" y="2628900"/>
            <a:ext cx="39243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i="1">
                <a:solidFill>
                  <a:srgbClr val="000000"/>
                </a:solidFill>
                <a:latin typeface="Times New Roman" pitchFamily="18" charset="0"/>
              </a:rPr>
              <a:t>n </a:t>
            </a:r>
            <a:r>
              <a:rPr lang="en-US" altLang="zh-CN" sz="2800">
                <a:solidFill>
                  <a:srgbClr val="000000"/>
                </a:solidFill>
                <a:latin typeface="Times New Roman" pitchFamily="18" charset="0"/>
              </a:rPr>
              <a:t>(Fe</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3</a:t>
            </a:r>
            <a:r>
              <a:rPr lang="en-US" altLang="zh-CN" sz="2800">
                <a:solidFill>
                  <a:srgbClr val="000000"/>
                </a:solidFill>
                <a:latin typeface="Times New Roman" pitchFamily="18" charset="0"/>
              </a:rPr>
              <a:t>) =3 </a:t>
            </a:r>
            <a:r>
              <a:rPr lang="en-US" altLang="zh-CN" sz="2800" i="1">
                <a:solidFill>
                  <a:srgbClr val="000000"/>
                </a:solidFill>
                <a:latin typeface="Times New Roman" pitchFamily="18" charset="0"/>
              </a:rPr>
              <a:t>n </a:t>
            </a:r>
            <a:r>
              <a:rPr lang="en-US" altLang="zh-CN" sz="2800">
                <a:solidFill>
                  <a:srgbClr val="000000"/>
                </a:solidFill>
                <a:latin typeface="Times New Roman" pitchFamily="18" charset="0"/>
              </a:rPr>
              <a:t>(</a:t>
            </a:r>
            <a:r>
              <a:rPr lang="en-US" altLang="zh-CN" sz="2800">
                <a:solidFill>
                  <a:srgbClr val="000000"/>
                </a:solidFill>
                <a:latin typeface="Times New Roman" pitchFamily="18" charset="0"/>
                <a:sym typeface="Monotype Sorts" pitchFamily="2" charset="2"/>
              </a:rPr>
              <a:t>K</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Cr</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r>
              <a:rPr lang="en-US" altLang="zh-CN" sz="2800" baseline="-25000">
                <a:solidFill>
                  <a:srgbClr val="000000"/>
                </a:solidFill>
                <a:latin typeface="Times New Roman" pitchFamily="18" charset="0"/>
                <a:sym typeface="Monotype Sorts" pitchFamily="2" charset="2"/>
              </a:rPr>
              <a:t>7</a:t>
            </a:r>
            <a:r>
              <a:rPr lang="en-US" altLang="zh-CN" sz="2800">
                <a:solidFill>
                  <a:srgbClr val="000000"/>
                </a:solidFill>
                <a:latin typeface="Times New Roman" pitchFamily="18" charset="0"/>
              </a:rPr>
              <a:t>) </a:t>
            </a:r>
          </a:p>
        </p:txBody>
      </p:sp>
      <p:sp>
        <p:nvSpPr>
          <p:cNvPr id="1048942" name="文本框 1048941"/>
          <p:cNvSpPr txBox="1"/>
          <p:nvPr/>
        </p:nvSpPr>
        <p:spPr>
          <a:xfrm>
            <a:off x="838200" y="3028950"/>
            <a:ext cx="75628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i="1">
                <a:solidFill>
                  <a:srgbClr val="000000"/>
                </a:solidFill>
                <a:latin typeface="Times New Roman" pitchFamily="18" charset="0"/>
              </a:rPr>
              <a:t>m</a:t>
            </a:r>
            <a:r>
              <a:rPr lang="en-US" altLang="zh-CN" sz="2800">
                <a:solidFill>
                  <a:srgbClr val="000000"/>
                </a:solidFill>
                <a:latin typeface="Times New Roman" pitchFamily="18" charset="0"/>
              </a:rPr>
              <a:t> (Fe</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3</a:t>
            </a:r>
            <a:r>
              <a:rPr lang="en-US" altLang="zh-CN" sz="2800">
                <a:solidFill>
                  <a:srgbClr val="000000"/>
                </a:solidFill>
                <a:latin typeface="Times New Roman" pitchFamily="18" charset="0"/>
              </a:rPr>
              <a:t>) =3</a:t>
            </a:r>
            <a:r>
              <a:rPr lang="en-US" altLang="zh-CN" sz="2800" i="1">
                <a:solidFill>
                  <a:srgbClr val="000000"/>
                </a:solidFill>
                <a:latin typeface="Times New Roman" pitchFamily="18" charset="0"/>
              </a:rPr>
              <a:t>c</a:t>
            </a:r>
            <a:r>
              <a:rPr lang="en-US" altLang="zh-CN" sz="2800">
                <a:solidFill>
                  <a:srgbClr val="000000"/>
                </a:solidFill>
                <a:latin typeface="Times New Roman" pitchFamily="18" charset="0"/>
              </a:rPr>
              <a:t> (</a:t>
            </a:r>
            <a:r>
              <a:rPr lang="en-US" altLang="zh-CN" sz="2800">
                <a:solidFill>
                  <a:srgbClr val="000000"/>
                </a:solidFill>
                <a:latin typeface="Times New Roman" pitchFamily="18" charset="0"/>
                <a:sym typeface="Monotype Sorts" pitchFamily="2" charset="2"/>
              </a:rPr>
              <a:t>K</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Cr</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r>
              <a:rPr lang="en-US" altLang="zh-CN" sz="2800" baseline="-25000">
                <a:solidFill>
                  <a:srgbClr val="000000"/>
                </a:solidFill>
                <a:latin typeface="Times New Roman" pitchFamily="18" charset="0"/>
                <a:sym typeface="Monotype Sorts" pitchFamily="2" charset="2"/>
              </a:rPr>
              <a:t>7</a:t>
            </a:r>
            <a:r>
              <a:rPr lang="en-US" altLang="zh-CN" sz="2800">
                <a:solidFill>
                  <a:srgbClr val="000000"/>
                </a:solidFill>
                <a:latin typeface="Times New Roman" pitchFamily="18" charset="0"/>
              </a:rPr>
              <a:t>) ·V (</a:t>
            </a:r>
            <a:r>
              <a:rPr lang="en-US" altLang="zh-CN" sz="2800">
                <a:solidFill>
                  <a:srgbClr val="000000"/>
                </a:solidFill>
                <a:latin typeface="Times New Roman" pitchFamily="18" charset="0"/>
                <a:sym typeface="Monotype Sorts" pitchFamily="2" charset="2"/>
              </a:rPr>
              <a:t>K</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Cr</a:t>
            </a:r>
            <a:r>
              <a:rPr lang="en-US" altLang="zh-CN" sz="2800" baseline="-25000">
                <a:solidFill>
                  <a:srgbClr val="000000"/>
                </a:solidFill>
                <a:latin typeface="Times New Roman" pitchFamily="18" charset="0"/>
                <a:sym typeface="Monotype Sorts" pitchFamily="2" charset="2"/>
              </a:rPr>
              <a:t>2</a:t>
            </a:r>
            <a:r>
              <a:rPr lang="en-US" altLang="zh-CN" sz="2800">
                <a:solidFill>
                  <a:srgbClr val="000000"/>
                </a:solidFill>
                <a:latin typeface="Times New Roman" pitchFamily="18" charset="0"/>
                <a:sym typeface="Monotype Sorts" pitchFamily="2" charset="2"/>
              </a:rPr>
              <a:t>O</a:t>
            </a:r>
            <a:r>
              <a:rPr lang="en-US" altLang="zh-CN" sz="2800" baseline="-25000">
                <a:solidFill>
                  <a:srgbClr val="000000"/>
                </a:solidFill>
                <a:latin typeface="Times New Roman" pitchFamily="18" charset="0"/>
                <a:sym typeface="Monotype Sorts" pitchFamily="2" charset="2"/>
              </a:rPr>
              <a:t>7</a:t>
            </a:r>
            <a:r>
              <a:rPr lang="en-US" altLang="zh-CN" sz="2800">
                <a:solidFill>
                  <a:srgbClr val="000000"/>
                </a:solidFill>
                <a:latin typeface="Times New Roman" pitchFamily="18" charset="0"/>
              </a:rPr>
              <a:t>) ·M (Fe</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3</a:t>
            </a:r>
            <a:r>
              <a:rPr lang="en-US" altLang="zh-CN" sz="2800">
                <a:solidFill>
                  <a:srgbClr val="000000"/>
                </a:solidFill>
                <a:latin typeface="Times New Roman" pitchFamily="18" charset="0"/>
              </a:rPr>
              <a:t>) </a:t>
            </a:r>
          </a:p>
        </p:txBody>
      </p:sp>
      <p:sp>
        <p:nvSpPr>
          <p:cNvPr id="1048943" name="文本框 1048942"/>
          <p:cNvSpPr txBox="1"/>
          <p:nvPr/>
        </p:nvSpPr>
        <p:spPr>
          <a:xfrm>
            <a:off x="304800" y="1828800"/>
            <a:ext cx="180816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滴定反应为:</a:t>
            </a:r>
          </a:p>
        </p:txBody>
      </p:sp>
      <p:pic>
        <p:nvPicPr>
          <p:cNvPr id="2097175" name="图片 2097174"/>
          <p:cNvPicPr>
            <a:picLocks/>
          </p:cNvPicPr>
          <p:nvPr/>
        </p:nvPicPr>
        <p:blipFill>
          <a:blip r:embed="rId2"/>
          <a:srcRect/>
          <a:stretch>
            <a:fillRect/>
          </a:stretch>
        </p:blipFill>
        <p:spPr>
          <a:xfrm>
            <a:off x="838200" y="3543300"/>
            <a:ext cx="7239000" cy="1257300"/>
          </a:xfrm>
          <a:prstGeom prst="rect">
            <a:avLst/>
          </a:prstGeom>
          <a:noFill/>
          <a:ln>
            <a:noFill/>
          </a:ln>
        </p:spPr>
      </p:pic>
      <p:sp>
        <p:nvSpPr>
          <p:cNvPr id="1048944" name="文本框 1048943"/>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42</a:t>
            </a:fld>
            <a:endParaRPr lang="zh-CN" altLang="en-US" sz="14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89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89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489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89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9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9" grpId="0"/>
      <p:bldP spid="1048940" grpId="0"/>
      <p:bldP spid="1048941" grpId="0"/>
      <p:bldP spid="1048942" grpId="0"/>
      <p:bldP spid="1048943"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45" name="圆角矩形 1048944"/>
          <p:cNvSpPr/>
          <p:nvPr/>
        </p:nvSpPr>
        <p:spPr>
          <a:xfrm>
            <a:off x="228600" y="228600"/>
            <a:ext cx="685800" cy="45720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例2</a:t>
            </a:r>
          </a:p>
        </p:txBody>
      </p:sp>
      <p:sp>
        <p:nvSpPr>
          <p:cNvPr id="1048946" name="文本框 1048945"/>
          <p:cNvSpPr txBox="1"/>
          <p:nvPr/>
        </p:nvSpPr>
        <p:spPr>
          <a:xfrm>
            <a:off x="1143000" y="400050"/>
            <a:ext cx="7788275" cy="1570037"/>
          </a:xfrm>
          <a:prstGeom prst="rect">
            <a:avLst/>
          </a:prstGeom>
          <a:noFill/>
          <a:ln w="9525" cap="flat" cmpd="sng">
            <a:solidFill>
              <a:srgbClr val="0000CC">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将1.000</a:t>
            </a:r>
            <a:r>
              <a:rPr lang="en-US" altLang="zh-CN" sz="2400">
                <a:solidFill>
                  <a:srgbClr val="000000"/>
                </a:solidFill>
                <a:latin typeface="Times New Roman" pitchFamily="18" charset="0"/>
              </a:rPr>
              <a:t>g</a:t>
            </a:r>
            <a:r>
              <a:rPr lang="zh-CN" altLang="en-US" sz="2400">
                <a:solidFill>
                  <a:srgbClr val="000000"/>
                </a:solidFill>
                <a:latin typeface="Times New Roman" pitchFamily="18" charset="0"/>
              </a:rPr>
              <a:t>钢样中的铬氧化成</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en-US" altLang="zh-CN" sz="2400" baseline="30000">
                <a:solidFill>
                  <a:srgbClr val="000000"/>
                </a:solidFill>
                <a:latin typeface="Times New Roman" pitchFamily="18" charset="0"/>
              </a:rPr>
              <a:t>2-</a:t>
            </a:r>
            <a:r>
              <a:rPr lang="zh-CN" altLang="en-US" sz="2400">
                <a:solidFill>
                  <a:srgbClr val="000000"/>
                </a:solidFill>
                <a:latin typeface="Times New Roman" pitchFamily="18" charset="0"/>
              </a:rPr>
              <a:t>, 加入25.00</a:t>
            </a:r>
            <a:r>
              <a:rPr lang="en-US" altLang="zh-CN" sz="2400">
                <a:solidFill>
                  <a:srgbClr val="000000"/>
                </a:solidFill>
                <a:latin typeface="Times New Roman" pitchFamily="18" charset="0"/>
              </a:rPr>
              <a:t>mL</a:t>
            </a:r>
          </a:p>
          <a:p>
            <a:pPr marL="0" lvl="0" indent="0" eaLnBrk="1" latinLnBrk="1" hangingPunct="1">
              <a:spcBef>
                <a:spcPct val="0"/>
              </a:spcBef>
              <a:buFontTx/>
              <a:buNone/>
            </a:pPr>
            <a:r>
              <a:rPr lang="en-US" altLang="zh-CN" sz="2400">
                <a:solidFill>
                  <a:srgbClr val="000000"/>
                </a:solidFill>
                <a:latin typeface="Times New Roman" pitchFamily="18" charset="0"/>
              </a:rPr>
              <a:t>0.1000mol/LFeSO</a:t>
            </a:r>
            <a:r>
              <a:rPr lang="en-US" altLang="zh-CN" sz="2400" baseline="-25000">
                <a:solidFill>
                  <a:srgbClr val="000000"/>
                </a:solidFill>
                <a:latin typeface="Times New Roman" pitchFamily="18" charset="0"/>
              </a:rPr>
              <a:t>4</a:t>
            </a:r>
            <a:r>
              <a:rPr lang="zh-CN" altLang="en-US" sz="2400">
                <a:solidFill>
                  <a:srgbClr val="000000"/>
                </a:solidFill>
                <a:latin typeface="Times New Roman" pitchFamily="18" charset="0"/>
              </a:rPr>
              <a:t>标准溶液, 然后用0.0180</a:t>
            </a:r>
            <a:r>
              <a:rPr lang="en-US" altLang="zh-CN" sz="2400">
                <a:solidFill>
                  <a:srgbClr val="000000"/>
                </a:solidFill>
                <a:latin typeface="Times New Roman" pitchFamily="18" charset="0"/>
              </a:rPr>
              <a:t>mol/L</a:t>
            </a:r>
          </a:p>
          <a:p>
            <a:pPr marL="0" lvl="0" indent="0" eaLnBrk="1" latinLnBrk="1" hangingPunct="1">
              <a:spcBef>
                <a:spcPct val="0"/>
              </a:spcBef>
              <a:buFontTx/>
              <a:buNone/>
            </a:pPr>
            <a:r>
              <a:rPr lang="en-US" altLang="zh-CN" sz="2400">
                <a:solidFill>
                  <a:srgbClr val="000000"/>
                </a:solidFill>
                <a:latin typeface="Times New Roman" pitchFamily="18" charset="0"/>
              </a:rPr>
              <a:t>KMnO</a:t>
            </a:r>
            <a:r>
              <a:rPr lang="en-US" altLang="zh-CN" sz="2400" baseline="-25000">
                <a:solidFill>
                  <a:srgbClr val="000000"/>
                </a:solidFill>
                <a:latin typeface="Times New Roman" pitchFamily="18" charset="0"/>
              </a:rPr>
              <a:t>4</a:t>
            </a:r>
            <a:r>
              <a:rPr lang="zh-CN" altLang="en-US" sz="2400">
                <a:solidFill>
                  <a:srgbClr val="000000"/>
                </a:solidFill>
                <a:latin typeface="Times New Roman" pitchFamily="18" charset="0"/>
              </a:rPr>
              <a:t>标准溶液7.00</a:t>
            </a:r>
            <a:r>
              <a:rPr lang="en-US" altLang="zh-CN" sz="2400">
                <a:solidFill>
                  <a:srgbClr val="000000"/>
                </a:solidFill>
                <a:latin typeface="Times New Roman" pitchFamily="18" charset="0"/>
              </a:rPr>
              <a:t>mL</a:t>
            </a:r>
            <a:r>
              <a:rPr lang="zh-CN" altLang="en-US" sz="2400">
                <a:solidFill>
                  <a:srgbClr val="000000"/>
                </a:solidFill>
                <a:latin typeface="Times New Roman" pitchFamily="18" charset="0"/>
              </a:rPr>
              <a:t>回滴过量的</a:t>
            </a:r>
            <a:r>
              <a:rPr lang="en-US" altLang="zh-CN" sz="2400">
                <a:solidFill>
                  <a:srgbClr val="000000"/>
                </a:solidFill>
                <a:latin typeface="Times New Roman" pitchFamily="18" charset="0"/>
              </a:rPr>
              <a:t>FeSO</a:t>
            </a:r>
            <a:r>
              <a:rPr lang="en-US" altLang="zh-CN" sz="2400" baseline="-25000">
                <a:solidFill>
                  <a:srgbClr val="000000"/>
                </a:solidFill>
                <a:latin typeface="Times New Roman" pitchFamily="18" charset="0"/>
              </a:rPr>
              <a:t>4</a:t>
            </a:r>
            <a:r>
              <a:rPr lang="zh-CN" altLang="en-US" sz="2400">
                <a:solidFill>
                  <a:srgbClr val="000000"/>
                </a:solidFill>
                <a:latin typeface="Times New Roman" pitchFamily="18" charset="0"/>
              </a:rPr>
              <a:t>, 计算</a:t>
            </a:r>
          </a:p>
          <a:p>
            <a:pPr marL="0" lvl="0" indent="0" eaLnBrk="1" latinLnBrk="1" hangingPunct="1">
              <a:spcBef>
                <a:spcPct val="0"/>
              </a:spcBef>
              <a:buFontTx/>
              <a:buNone/>
            </a:pPr>
            <a:r>
              <a:rPr lang="zh-CN" altLang="en-US" sz="2400">
                <a:solidFill>
                  <a:srgbClr val="000000"/>
                </a:solidFill>
                <a:latin typeface="Times New Roman" pitchFamily="18" charset="0"/>
              </a:rPr>
              <a:t>钢中铬的质量分数?  (</a:t>
            </a:r>
            <a:r>
              <a:rPr lang="en-US" altLang="zh-CN" sz="2400">
                <a:solidFill>
                  <a:srgbClr val="000000"/>
                </a:solidFill>
                <a:latin typeface="Times New Roman" pitchFamily="18" charset="0"/>
              </a:rPr>
              <a:t>M</a:t>
            </a:r>
            <a:r>
              <a:rPr lang="en-US" altLang="zh-CN" sz="2400" baseline="-25000">
                <a:solidFill>
                  <a:srgbClr val="000000"/>
                </a:solidFill>
                <a:latin typeface="Times New Roman" pitchFamily="18" charset="0"/>
              </a:rPr>
              <a:t>Cr</a:t>
            </a:r>
            <a:r>
              <a:rPr lang="en-US" altLang="zh-CN" sz="2400">
                <a:solidFill>
                  <a:srgbClr val="000000"/>
                </a:solidFill>
                <a:latin typeface="Times New Roman" pitchFamily="18" charset="0"/>
              </a:rPr>
              <a:t>=52.00)</a:t>
            </a:r>
          </a:p>
        </p:txBody>
      </p:sp>
      <p:sp>
        <p:nvSpPr>
          <p:cNvPr id="1048947" name="文本框 1048946"/>
          <p:cNvSpPr txBox="1"/>
          <p:nvPr/>
        </p:nvSpPr>
        <p:spPr>
          <a:xfrm>
            <a:off x="365125" y="1936750"/>
            <a:ext cx="642937"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ea typeface="楷体_GB2312" pitchFamily="49" charset="-122"/>
              </a:rPr>
              <a:t>解</a:t>
            </a:r>
            <a:r>
              <a:rPr lang="zh-CN" altLang="en-US" sz="2800">
                <a:solidFill>
                  <a:srgbClr val="000000"/>
                </a:solidFill>
                <a:latin typeface="Times New Roman" pitchFamily="18" charset="0"/>
              </a:rPr>
              <a:t>:</a:t>
            </a:r>
          </a:p>
        </p:txBody>
      </p:sp>
      <p:sp>
        <p:nvSpPr>
          <p:cNvPr id="1048948" name="文本框 1048947"/>
          <p:cNvSpPr txBox="1"/>
          <p:nvPr/>
        </p:nvSpPr>
        <p:spPr>
          <a:xfrm>
            <a:off x="1219200" y="2000250"/>
            <a:ext cx="6354762" cy="34782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滴定反应方程式:</a:t>
            </a:r>
          </a:p>
          <a:p>
            <a:pPr marL="0" lvl="0" indent="0" eaLnBrk="1" latinLnBrk="1" hangingPunct="1">
              <a:spcBef>
                <a:spcPct val="0"/>
              </a:spcBef>
              <a:buFontTx/>
              <a:buNone/>
            </a:pPr>
            <a:r>
              <a:rPr lang="en-US" altLang="zh-CN" sz="2400">
                <a:solidFill>
                  <a:srgbClr val="000000"/>
                </a:solidFill>
                <a:latin typeface="Times New Roman" pitchFamily="18" charset="0"/>
              </a:rPr>
              <a:t>6Fe</a:t>
            </a:r>
            <a:r>
              <a:rPr lang="en-US" altLang="zh-CN" sz="2400" baseline="30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en-US" altLang="zh-CN" sz="2400" baseline="30000">
                <a:solidFill>
                  <a:srgbClr val="000000"/>
                </a:solidFill>
                <a:latin typeface="Times New Roman" pitchFamily="18" charset="0"/>
              </a:rPr>
              <a:t>2-</a:t>
            </a:r>
            <a:r>
              <a:rPr lang="en-US" altLang="zh-CN" sz="2400">
                <a:solidFill>
                  <a:srgbClr val="000000"/>
                </a:solidFill>
                <a:latin typeface="Times New Roman" pitchFamily="18" charset="0"/>
              </a:rPr>
              <a:t>+14H</a:t>
            </a:r>
            <a:r>
              <a:rPr lang="en-US" altLang="zh-CN" sz="2400" baseline="30000">
                <a:solidFill>
                  <a:srgbClr val="000000"/>
                </a:solidFill>
                <a:latin typeface="Times New Roman" pitchFamily="18" charset="0"/>
              </a:rPr>
              <a:t>+</a:t>
            </a:r>
            <a:r>
              <a:rPr lang="en-US" altLang="zh-CN" sz="2400">
                <a:solidFill>
                  <a:srgbClr val="000000"/>
                </a:solidFill>
                <a:latin typeface="Times New Roman" pitchFamily="18" charset="0"/>
              </a:rPr>
              <a:t>=6Fe</a:t>
            </a:r>
            <a:r>
              <a:rPr lang="en-US" altLang="zh-CN" sz="2400" baseline="30000">
                <a:solidFill>
                  <a:srgbClr val="000000"/>
                </a:solidFill>
                <a:latin typeface="Times New Roman" pitchFamily="18" charset="0"/>
              </a:rPr>
              <a:t>3+</a:t>
            </a:r>
            <a:r>
              <a:rPr lang="en-US" altLang="zh-CN" sz="2400">
                <a:solidFill>
                  <a:srgbClr val="000000"/>
                </a:solidFill>
                <a:latin typeface="Times New Roman" pitchFamily="18" charset="0"/>
              </a:rPr>
              <a:t>+2Cr</a:t>
            </a:r>
            <a:r>
              <a:rPr lang="en-US" altLang="zh-CN" sz="2400" baseline="30000">
                <a:solidFill>
                  <a:srgbClr val="000000"/>
                </a:solidFill>
                <a:latin typeface="Times New Roman" pitchFamily="18" charset="0"/>
              </a:rPr>
              <a:t>3+</a:t>
            </a:r>
            <a:r>
              <a:rPr lang="en-US" altLang="zh-CN" sz="2400">
                <a:solidFill>
                  <a:srgbClr val="000000"/>
                </a:solidFill>
                <a:latin typeface="Times New Roman" pitchFamily="18" charset="0"/>
              </a:rPr>
              <a:t>+7H</a:t>
            </a:r>
            <a:r>
              <a:rPr lang="en-US" altLang="zh-CN" sz="2400" baseline="-25000">
                <a:solidFill>
                  <a:srgbClr val="000000"/>
                </a:solidFill>
                <a:latin typeface="Times New Roman" pitchFamily="18" charset="0"/>
              </a:rPr>
              <a:t>2</a:t>
            </a:r>
            <a:r>
              <a:rPr lang="zh-CN" altLang="en-US" sz="2400">
                <a:solidFill>
                  <a:srgbClr val="000000"/>
                </a:solidFill>
                <a:latin typeface="Times New Roman" pitchFamily="18" charset="0"/>
              </a:rPr>
              <a:t>O</a:t>
            </a:r>
          </a:p>
          <a:p>
            <a:pPr marL="0" lvl="0" indent="0" eaLnBrk="1" latinLnBrk="1" hangingPunct="1">
              <a:spcBef>
                <a:spcPct val="0"/>
              </a:spcBef>
              <a:buFontTx/>
              <a:buNone/>
            </a:pPr>
            <a:r>
              <a:rPr lang="zh-CN" altLang="en-US" sz="2400">
                <a:solidFill>
                  <a:srgbClr val="000000"/>
                </a:solidFill>
                <a:latin typeface="Times New Roman" pitchFamily="18" charset="0"/>
              </a:rPr>
              <a:t>5</a:t>
            </a:r>
            <a:r>
              <a:rPr lang="en-US" altLang="zh-CN" sz="2400">
                <a:solidFill>
                  <a:srgbClr val="000000"/>
                </a:solidFill>
                <a:latin typeface="Times New Roman" pitchFamily="18" charset="0"/>
              </a:rPr>
              <a:t>Fe</a:t>
            </a:r>
            <a:r>
              <a:rPr lang="en-US" altLang="zh-CN" sz="2400" baseline="30000">
                <a:solidFill>
                  <a:srgbClr val="000000"/>
                </a:solidFill>
                <a:latin typeface="Times New Roman" pitchFamily="18" charset="0"/>
              </a:rPr>
              <a:t>2+</a:t>
            </a:r>
            <a:r>
              <a:rPr lang="en-US" altLang="zh-CN" sz="2400">
                <a:solidFill>
                  <a:srgbClr val="000000"/>
                </a:solidFill>
                <a:latin typeface="Times New Roman" pitchFamily="18" charset="0"/>
              </a:rPr>
              <a:t>+MnO</a:t>
            </a:r>
            <a:r>
              <a:rPr lang="en-US" altLang="zh-CN" sz="2400" baseline="-25000">
                <a:solidFill>
                  <a:srgbClr val="000000"/>
                </a:solidFill>
                <a:latin typeface="Times New Roman" pitchFamily="18" charset="0"/>
              </a:rPr>
              <a:t>4</a:t>
            </a:r>
            <a:r>
              <a:rPr lang="en-US" altLang="zh-CN" sz="2400" baseline="30000">
                <a:solidFill>
                  <a:srgbClr val="000000"/>
                </a:solidFill>
                <a:latin typeface="Times New Roman" pitchFamily="18" charset="0"/>
              </a:rPr>
              <a:t>-</a:t>
            </a:r>
            <a:r>
              <a:rPr lang="en-US" altLang="zh-CN" sz="2400">
                <a:solidFill>
                  <a:srgbClr val="000000"/>
                </a:solidFill>
                <a:latin typeface="Times New Roman" pitchFamily="18" charset="0"/>
              </a:rPr>
              <a:t>+ 8H</a:t>
            </a:r>
            <a:r>
              <a:rPr lang="en-US" altLang="zh-CN" sz="2400" baseline="30000">
                <a:solidFill>
                  <a:srgbClr val="000000"/>
                </a:solidFill>
                <a:latin typeface="Times New Roman" pitchFamily="18" charset="0"/>
              </a:rPr>
              <a:t>+</a:t>
            </a:r>
            <a:r>
              <a:rPr lang="zh-CN" altLang="en-US" sz="2400">
                <a:solidFill>
                  <a:srgbClr val="000000"/>
                </a:solidFill>
                <a:latin typeface="Times New Roman" pitchFamily="18" charset="0"/>
              </a:rPr>
              <a:t>= 5</a:t>
            </a:r>
            <a:r>
              <a:rPr lang="en-US" altLang="zh-CN" sz="2400">
                <a:solidFill>
                  <a:srgbClr val="000000"/>
                </a:solidFill>
                <a:latin typeface="Times New Roman" pitchFamily="18" charset="0"/>
              </a:rPr>
              <a:t>Fe</a:t>
            </a:r>
            <a:r>
              <a:rPr lang="en-US" altLang="zh-CN" sz="2400" baseline="30000">
                <a:solidFill>
                  <a:srgbClr val="000000"/>
                </a:solidFill>
                <a:latin typeface="Times New Roman" pitchFamily="18" charset="0"/>
              </a:rPr>
              <a:t>3+</a:t>
            </a:r>
            <a:r>
              <a:rPr lang="en-US" altLang="zh-CN" sz="2400">
                <a:solidFill>
                  <a:srgbClr val="000000"/>
                </a:solidFill>
                <a:latin typeface="Times New Roman" pitchFamily="18" charset="0"/>
              </a:rPr>
              <a:t>+Mn</a:t>
            </a:r>
            <a:r>
              <a:rPr lang="en-US" altLang="zh-CN" sz="2400" baseline="30000">
                <a:solidFill>
                  <a:srgbClr val="000000"/>
                </a:solidFill>
                <a:latin typeface="Times New Roman" pitchFamily="18" charset="0"/>
              </a:rPr>
              <a:t>2+</a:t>
            </a:r>
            <a:r>
              <a:rPr lang="en-US" altLang="zh-CN" sz="2400">
                <a:solidFill>
                  <a:srgbClr val="000000"/>
                </a:solidFill>
                <a:latin typeface="Times New Roman" pitchFamily="18" charset="0"/>
              </a:rPr>
              <a:t>+4H</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p>
          <a:p>
            <a:pPr marL="0" lvl="0" indent="0" eaLnBrk="1" latinLnBrk="1" hangingPunct="1">
              <a:spcBef>
                <a:spcPct val="0"/>
              </a:spcBef>
              <a:buFontTx/>
              <a:buNone/>
            </a:pPr>
            <a:r>
              <a:rPr lang="en-US" altLang="zh-CN" sz="2400">
                <a:solidFill>
                  <a:srgbClr val="000000"/>
                </a:solidFill>
                <a:latin typeface="Times New Roman" pitchFamily="18" charset="0"/>
              </a:rPr>
              <a:t>   2Cr~ K</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zh-CN" altLang="en-US" sz="2400">
                <a:solidFill>
                  <a:srgbClr val="000000"/>
                </a:solidFill>
                <a:latin typeface="Times New Roman" pitchFamily="18" charset="0"/>
              </a:rPr>
              <a:t>~ 6</a:t>
            </a:r>
            <a:r>
              <a:rPr lang="en-US" altLang="zh-CN" sz="2400">
                <a:solidFill>
                  <a:srgbClr val="000000"/>
                </a:solidFill>
                <a:latin typeface="Times New Roman" pitchFamily="18" charset="0"/>
              </a:rPr>
              <a:t>Fe      </a:t>
            </a:r>
            <a:r>
              <a:rPr lang="zh-CN" altLang="en-US" sz="2400">
                <a:solidFill>
                  <a:srgbClr val="000000"/>
                </a:solidFill>
                <a:latin typeface="Times New Roman" pitchFamily="18" charset="0"/>
              </a:rPr>
              <a:t>5</a:t>
            </a:r>
            <a:r>
              <a:rPr lang="en-US" altLang="zh-CN" sz="2400">
                <a:solidFill>
                  <a:srgbClr val="000000"/>
                </a:solidFill>
                <a:latin typeface="Times New Roman" pitchFamily="18" charset="0"/>
              </a:rPr>
              <a:t>Fe~ KMnO</a:t>
            </a:r>
            <a:r>
              <a:rPr lang="en-US" altLang="zh-CN" sz="2400" baseline="-25000">
                <a:solidFill>
                  <a:srgbClr val="000000"/>
                </a:solidFill>
                <a:latin typeface="Times New Roman" pitchFamily="18" charset="0"/>
              </a:rPr>
              <a:t>4</a:t>
            </a:r>
          </a:p>
          <a:p>
            <a:pPr marL="0" lvl="0" indent="0" eaLnBrk="1" latinLnBrk="1" hangingPunct="1">
              <a:spcBef>
                <a:spcPct val="0"/>
              </a:spcBef>
              <a:buFontTx/>
              <a:buNone/>
            </a:pPr>
            <a:r>
              <a:rPr lang="zh-CN" altLang="en-US" sz="2400">
                <a:solidFill>
                  <a:srgbClr val="000000"/>
                </a:solidFill>
                <a:latin typeface="Times New Roman" pitchFamily="18" charset="0"/>
              </a:rPr>
              <a:t>返滴定铁的量:</a:t>
            </a:r>
            <a:r>
              <a:rPr lang="en-US" altLang="zh-CN" sz="2400" i="1">
                <a:solidFill>
                  <a:srgbClr val="000000"/>
                </a:solidFill>
                <a:latin typeface="Times New Roman" pitchFamily="18" charset="0"/>
              </a:rPr>
              <a:t>n</a:t>
            </a:r>
            <a:r>
              <a:rPr lang="en-US" altLang="zh-CN" sz="2400">
                <a:solidFill>
                  <a:srgbClr val="000000"/>
                </a:solidFill>
                <a:latin typeface="Times New Roman" pitchFamily="18" charset="0"/>
              </a:rPr>
              <a:t>(Fe)=5</a:t>
            </a:r>
            <a:r>
              <a:rPr lang="en-US" altLang="zh-CN" sz="2400" i="1">
                <a:solidFill>
                  <a:srgbClr val="000000"/>
                </a:solidFill>
                <a:latin typeface="Times New Roman" pitchFamily="18" charset="0"/>
              </a:rPr>
              <a:t>c</a:t>
            </a:r>
            <a:r>
              <a:rPr lang="en-US" altLang="zh-CN" sz="2400">
                <a:solidFill>
                  <a:srgbClr val="000000"/>
                </a:solidFill>
                <a:latin typeface="Times New Roman" pitchFamily="18" charset="0"/>
              </a:rPr>
              <a:t>(KMnO</a:t>
            </a:r>
            <a:r>
              <a:rPr lang="en-US" altLang="zh-CN" sz="2400" baseline="-25000">
                <a:solidFill>
                  <a:srgbClr val="000000"/>
                </a:solidFill>
                <a:latin typeface="Times New Roman" pitchFamily="18" charset="0"/>
              </a:rPr>
              <a:t>4</a:t>
            </a:r>
            <a:r>
              <a:rPr lang="en-US" altLang="zh-CN" sz="2400">
                <a:solidFill>
                  <a:srgbClr val="000000"/>
                </a:solidFill>
                <a:latin typeface="Times New Roman" pitchFamily="18" charset="0"/>
              </a:rPr>
              <a:t>)·V(KMnO</a:t>
            </a:r>
            <a:r>
              <a:rPr lang="en-US" altLang="zh-CN" sz="2400" baseline="-25000">
                <a:solidFill>
                  <a:srgbClr val="000000"/>
                </a:solidFill>
                <a:latin typeface="Times New Roman" pitchFamily="18" charset="0"/>
              </a:rPr>
              <a:t>4</a:t>
            </a:r>
            <a:r>
              <a:rPr lang="en-US" altLang="zh-CN" sz="2400">
                <a:solidFill>
                  <a:srgbClr val="000000"/>
                </a:solidFill>
                <a:latin typeface="Times New Roman" pitchFamily="18" charset="0"/>
              </a:rPr>
              <a:t>)</a:t>
            </a:r>
          </a:p>
          <a:p>
            <a:pPr marL="0" lvl="0" indent="0" eaLnBrk="1" latinLnBrk="1" hangingPunct="1">
              <a:spcBef>
                <a:spcPct val="0"/>
              </a:spcBef>
              <a:buFontTx/>
              <a:buNone/>
            </a:pPr>
            <a:r>
              <a:rPr lang="en-US" altLang="zh-CN" sz="2400">
                <a:solidFill>
                  <a:srgbClr val="000000"/>
                </a:solidFill>
                <a:latin typeface="Times New Roman" pitchFamily="18" charset="0"/>
              </a:rPr>
              <a:t>                                  =5</a:t>
            </a:r>
            <a:r>
              <a:rPr lang="zh-CN" altLang="en-US" sz="2400">
                <a:solidFill>
                  <a:srgbClr val="000000"/>
                </a:solidFill>
                <a:latin typeface="Times New Roman" pitchFamily="18" charset="0"/>
                <a:sym typeface="Symbol" pitchFamily="18" charset="2"/>
              </a:rPr>
              <a:t>0.0180 7.00=0.63mmol</a:t>
            </a:r>
          </a:p>
          <a:p>
            <a:pPr marL="0" lvl="0" indent="0" eaLnBrk="1" latinLnBrk="1" hangingPunct="1">
              <a:spcBef>
                <a:spcPct val="0"/>
              </a:spcBef>
              <a:buFontTx/>
              <a:buNone/>
            </a:pPr>
            <a:r>
              <a:rPr lang="zh-CN" altLang="en-US" sz="2400">
                <a:solidFill>
                  <a:srgbClr val="000000"/>
                </a:solidFill>
                <a:latin typeface="Times New Roman" pitchFamily="18" charset="0"/>
                <a:sym typeface="Symbol" pitchFamily="18" charset="2"/>
              </a:rPr>
              <a:t>与</a:t>
            </a:r>
            <a:r>
              <a:rPr lang="en-US" altLang="zh-CN" sz="2400">
                <a:solidFill>
                  <a:srgbClr val="000000"/>
                </a:solidFill>
                <a:latin typeface="Times New Roman" pitchFamily="18" charset="0"/>
              </a:rPr>
              <a:t>K</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zh-CN" altLang="en-US" sz="2400">
                <a:solidFill>
                  <a:srgbClr val="000000"/>
                </a:solidFill>
                <a:latin typeface="Times New Roman" pitchFamily="18" charset="0"/>
              </a:rPr>
              <a:t>反应的铁的量:</a:t>
            </a:r>
          </a:p>
          <a:p>
            <a:pPr marL="0" lvl="0" indent="0" eaLnBrk="1" latinLnBrk="1" hangingPunct="1">
              <a:spcBef>
                <a:spcPct val="0"/>
              </a:spcBef>
              <a:buFontTx/>
              <a:buNone/>
            </a:pPr>
            <a:r>
              <a:rPr lang="zh-CN" altLang="en-US" sz="2400">
                <a:solidFill>
                  <a:srgbClr val="000000"/>
                </a:solidFill>
                <a:latin typeface="Times New Roman" pitchFamily="18" charset="0"/>
              </a:rPr>
              <a:t>      </a:t>
            </a:r>
            <a:r>
              <a:rPr lang="en-US" altLang="zh-CN" sz="2400" i="1">
                <a:solidFill>
                  <a:srgbClr val="000000"/>
                </a:solidFill>
                <a:latin typeface="Times New Roman" pitchFamily="18" charset="0"/>
              </a:rPr>
              <a:t>n</a:t>
            </a:r>
            <a:r>
              <a:rPr lang="en-US" altLang="zh-CN" sz="2400">
                <a:solidFill>
                  <a:srgbClr val="000000"/>
                </a:solidFill>
                <a:latin typeface="Times New Roman" pitchFamily="18" charset="0"/>
              </a:rPr>
              <a:t>(Fe)=25.00</a:t>
            </a:r>
            <a:r>
              <a:rPr lang="en-US" altLang="zh-CN" sz="2400">
                <a:solidFill>
                  <a:srgbClr val="000000"/>
                </a:solidFill>
                <a:latin typeface="Times New Roman" pitchFamily="18" charset="0"/>
                <a:sym typeface="Symbol" pitchFamily="18" charset="2"/>
              </a:rPr>
              <a:t>0.1000-0.63=1.87mmol</a:t>
            </a:r>
          </a:p>
          <a:p>
            <a:pPr marL="0" lvl="0" indent="0" eaLnBrk="1" latinLnBrk="1" hangingPunct="1">
              <a:spcBef>
                <a:spcPct val="0"/>
              </a:spcBef>
              <a:buFontTx/>
              <a:buNone/>
            </a:pPr>
            <a:r>
              <a:rPr lang="zh-CN" altLang="en-US" sz="2800">
                <a:solidFill>
                  <a:srgbClr val="000000"/>
                </a:solidFill>
                <a:latin typeface="Times New Roman" pitchFamily="18" charset="0"/>
                <a:sym typeface="Symbol" pitchFamily="18" charset="2"/>
              </a:rPr>
              <a:t>                                 </a:t>
            </a:r>
          </a:p>
        </p:txBody>
      </p:sp>
      <p:sp>
        <p:nvSpPr>
          <p:cNvPr id="1048949" name="文本框 1048948"/>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43</a:t>
            </a:fld>
            <a:endParaRPr lang="zh-CN" altLang="en-US" sz="14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8"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76" name="图片 2097175"/>
          <p:cNvPicPr>
            <a:picLocks/>
          </p:cNvPicPr>
          <p:nvPr/>
        </p:nvPicPr>
        <p:blipFill>
          <a:blip r:embed="rId2"/>
          <a:srcRect/>
          <a:stretch>
            <a:fillRect/>
          </a:stretch>
        </p:blipFill>
        <p:spPr>
          <a:xfrm>
            <a:off x="914400" y="514350"/>
            <a:ext cx="7848600" cy="1543050"/>
          </a:xfrm>
          <a:prstGeom prst="rect">
            <a:avLst/>
          </a:prstGeom>
          <a:noFill/>
          <a:ln>
            <a:noFill/>
          </a:ln>
        </p:spPr>
      </p:pic>
      <p:sp>
        <p:nvSpPr>
          <p:cNvPr id="1048950" name="文本框 104894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44</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51" name="文本框 1048950"/>
          <p:cNvSpPr txBox="1"/>
          <p:nvPr/>
        </p:nvSpPr>
        <p:spPr>
          <a:xfrm>
            <a:off x="304800" y="400050"/>
            <a:ext cx="4876800" cy="523875"/>
          </a:xfrm>
          <a:prstGeom prst="rect">
            <a:avLst/>
          </a:prstGeom>
          <a:solidFill>
            <a:schemeClr val="accent1"/>
          </a:solidFill>
          <a:ln w="9525" cap="flat" cmpd="sng">
            <a:solidFill>
              <a:srgbClr val="FFFF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333333"/>
                </a:solidFill>
                <a:latin typeface="Times New Roman" pitchFamily="18" charset="0"/>
              </a:rPr>
              <a:t>三、标准溶液的配制及标定</a:t>
            </a:r>
          </a:p>
        </p:txBody>
      </p:sp>
      <p:sp>
        <p:nvSpPr>
          <p:cNvPr id="1048952" name="圆角矩形标注 1048951"/>
          <p:cNvSpPr/>
          <p:nvPr/>
        </p:nvSpPr>
        <p:spPr>
          <a:xfrm>
            <a:off x="228600" y="1143000"/>
            <a:ext cx="1219200" cy="400050"/>
          </a:xfrm>
          <a:prstGeom prst="wedgeRoundRectCallout">
            <a:avLst>
              <a:gd name="adj1" fmla="val 87500"/>
              <a:gd name="adj2" fmla="val 69940"/>
              <a:gd name="adj3" fmla="val 16667"/>
            </a:avLst>
          </a:prstGeom>
          <a:solidFill>
            <a:schemeClr val="dk1"/>
          </a:solid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chemeClr val="lt1"/>
                </a:solidFill>
                <a:latin typeface="Times New Roman" pitchFamily="18" charset="0"/>
              </a:rPr>
              <a:t>基准物质</a:t>
            </a:r>
          </a:p>
        </p:txBody>
      </p:sp>
      <p:sp>
        <p:nvSpPr>
          <p:cNvPr id="1048953" name="文本框 1048952"/>
          <p:cNvSpPr txBox="1"/>
          <p:nvPr/>
        </p:nvSpPr>
        <p:spPr>
          <a:xfrm>
            <a:off x="1905000" y="1293812"/>
            <a:ext cx="6853237" cy="492125"/>
          </a:xfrm>
          <a:prstGeom prst="rect">
            <a:avLst/>
          </a:prstGeom>
          <a:solidFill>
            <a:srgbClr val="000099"/>
          </a:solidFill>
          <a:ln w="9525" cap="flat" cmpd="sng">
            <a:solidFill>
              <a:schemeClr val="l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600">
                <a:solidFill>
                  <a:schemeClr val="lt1"/>
                </a:solidFill>
                <a:latin typeface="Times New Roman" pitchFamily="18" charset="0"/>
              </a:rPr>
              <a:t>用以直接配制标准溶液或标定溶液浓度的物质</a:t>
            </a:r>
          </a:p>
        </p:txBody>
      </p:sp>
      <p:sp>
        <p:nvSpPr>
          <p:cNvPr id="1048954" name="文本框 1048953"/>
          <p:cNvSpPr txBox="1"/>
          <p:nvPr/>
        </p:nvSpPr>
        <p:spPr>
          <a:xfrm>
            <a:off x="395287" y="1868487"/>
            <a:ext cx="7332662" cy="163195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b="1">
                <a:solidFill>
                  <a:srgbClr val="CC0000"/>
                </a:solidFill>
                <a:latin typeface="幼圆" pitchFamily="49" charset="-122"/>
                <a:ea typeface="幼圆" pitchFamily="49" charset="-122"/>
              </a:rPr>
              <a:t>基准物质必须符合以下要求:</a:t>
            </a:r>
          </a:p>
          <a:p>
            <a:pPr marL="0" lvl="0" indent="0" eaLnBrk="1" latinLnBrk="1" hangingPunct="1">
              <a:spcBef>
                <a:spcPct val="0"/>
              </a:spcBef>
              <a:buFontTx/>
              <a:buNone/>
            </a:pPr>
            <a:r>
              <a:rPr lang="zh-CN" altLang="en-US" sz="2400">
                <a:solidFill>
                  <a:srgbClr val="000000"/>
                </a:solidFill>
                <a:latin typeface="隶书" pitchFamily="49" charset="-122"/>
                <a:ea typeface="隶书" pitchFamily="49" charset="-122"/>
              </a:rPr>
              <a:t>1、物质的组成与化学式相符。</a:t>
            </a:r>
          </a:p>
          <a:p>
            <a:pPr marL="0" lvl="0" indent="0" eaLnBrk="1" latinLnBrk="1" hangingPunct="1">
              <a:spcBef>
                <a:spcPct val="0"/>
              </a:spcBef>
              <a:buFontTx/>
              <a:buNone/>
            </a:pPr>
            <a:r>
              <a:rPr lang="zh-CN" altLang="en-US" sz="2400">
                <a:solidFill>
                  <a:srgbClr val="000000"/>
                </a:solidFill>
                <a:latin typeface="隶书" pitchFamily="49" charset="-122"/>
                <a:ea typeface="隶书" pitchFamily="49" charset="-122"/>
              </a:rPr>
              <a:t>2、试剂的纯度足够高（</a:t>
            </a:r>
            <a:r>
              <a:rPr lang="zh-CN" altLang="en-US" sz="2400">
                <a:solidFill>
                  <a:srgbClr val="000000"/>
                </a:solidFill>
                <a:latin typeface="Times New Roman" pitchFamily="18" charset="0"/>
                <a:ea typeface="隶书" pitchFamily="49" charset="-122"/>
              </a:rPr>
              <a:t>99.9%</a:t>
            </a:r>
            <a:r>
              <a:rPr lang="zh-CN" altLang="en-US" sz="2400">
                <a:solidFill>
                  <a:srgbClr val="000000"/>
                </a:solidFill>
                <a:latin typeface="隶书" pitchFamily="49" charset="-122"/>
                <a:ea typeface="隶书" pitchFamily="49" charset="-122"/>
              </a:rPr>
              <a:t>以上)。</a:t>
            </a:r>
          </a:p>
          <a:p>
            <a:pPr marL="0" lvl="0" indent="0" eaLnBrk="1" latinLnBrk="1" hangingPunct="1">
              <a:spcBef>
                <a:spcPct val="0"/>
              </a:spcBef>
              <a:buFontTx/>
              <a:buNone/>
            </a:pPr>
            <a:r>
              <a:rPr lang="zh-CN" altLang="en-US" sz="2400">
                <a:solidFill>
                  <a:srgbClr val="000000"/>
                </a:solidFill>
                <a:latin typeface="隶书" pitchFamily="49" charset="-122"/>
                <a:ea typeface="隶书" pitchFamily="49" charset="-122"/>
              </a:rPr>
              <a:t>3、试剂稳定。不易吸收水分、</a:t>
            </a:r>
            <a:r>
              <a:rPr lang="en-US" altLang="zh-CN" sz="2400">
                <a:solidFill>
                  <a:srgbClr val="000000"/>
                </a:solidFill>
                <a:latin typeface="Times New Roman" pitchFamily="18" charset="0"/>
                <a:ea typeface="隶书" pitchFamily="49" charset="-122"/>
              </a:rPr>
              <a:t>CO</a:t>
            </a:r>
            <a:r>
              <a:rPr lang="en-US" altLang="zh-CN" sz="2400" baseline="-25000">
                <a:solidFill>
                  <a:srgbClr val="000000"/>
                </a:solidFill>
                <a:latin typeface="Times New Roman" pitchFamily="18" charset="0"/>
                <a:ea typeface="隶书" pitchFamily="49" charset="-122"/>
              </a:rPr>
              <a:t>2</a:t>
            </a:r>
            <a:r>
              <a:rPr lang="zh-CN" altLang="en-US" sz="2400">
                <a:solidFill>
                  <a:srgbClr val="000000"/>
                </a:solidFill>
                <a:latin typeface="隶书" pitchFamily="49" charset="-122"/>
                <a:ea typeface="隶书" pitchFamily="49" charset="-122"/>
              </a:rPr>
              <a:t>，不易被空气氧化</a:t>
            </a:r>
          </a:p>
        </p:txBody>
      </p:sp>
      <p:sp>
        <p:nvSpPr>
          <p:cNvPr id="1048955" name="文本框 1048954"/>
          <p:cNvSpPr txBox="1"/>
          <p:nvPr/>
        </p:nvSpPr>
        <p:spPr>
          <a:xfrm>
            <a:off x="914400" y="3429000"/>
            <a:ext cx="7472362" cy="954087"/>
          </a:xfrm>
          <a:prstGeom prst="rect">
            <a:avLst/>
          </a:prstGeom>
          <a:solidFill>
            <a:srgbClr val="CC9900"/>
          </a:solidFill>
          <a:ln w="9525" cap="flat" cmpd="sng">
            <a:solidFill>
              <a:srgbClr val="99FF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常用的基准物质有：</a:t>
            </a:r>
            <a:r>
              <a:rPr lang="en-US" altLang="zh-CN" sz="2800">
                <a:solidFill>
                  <a:schemeClr val="lt1"/>
                </a:solidFill>
                <a:latin typeface="Times New Roman" pitchFamily="18" charset="0"/>
              </a:rPr>
              <a:t>KHC</a:t>
            </a:r>
            <a:r>
              <a:rPr lang="en-US" altLang="zh-CN" sz="2800" baseline="-25000">
                <a:solidFill>
                  <a:schemeClr val="lt1"/>
                </a:solidFill>
                <a:latin typeface="Times New Roman" pitchFamily="18" charset="0"/>
              </a:rPr>
              <a:t>8</a:t>
            </a:r>
            <a:r>
              <a:rPr lang="en-US" altLang="zh-CN" sz="2800">
                <a:solidFill>
                  <a:schemeClr val="lt1"/>
                </a:solidFill>
                <a:latin typeface="Times New Roman" pitchFamily="18" charset="0"/>
              </a:rPr>
              <a:t>H</a:t>
            </a:r>
            <a:r>
              <a:rPr lang="en-US" altLang="zh-CN" sz="2800" baseline="-25000">
                <a:solidFill>
                  <a:schemeClr val="lt1"/>
                </a:solidFill>
                <a:latin typeface="Times New Roman" pitchFamily="18" charset="0"/>
              </a:rPr>
              <a:t>4</a:t>
            </a:r>
            <a:r>
              <a:rPr lang="en-US" altLang="zh-CN" sz="2800">
                <a:solidFill>
                  <a:schemeClr val="lt1"/>
                </a:solidFill>
                <a:latin typeface="Times New Roman" pitchFamily="18" charset="0"/>
              </a:rPr>
              <a:t>O</a:t>
            </a:r>
            <a:r>
              <a:rPr lang="en-US" altLang="zh-CN" sz="2800" baseline="-25000">
                <a:solidFill>
                  <a:schemeClr val="lt1"/>
                </a:solidFill>
                <a:latin typeface="Times New Roman" pitchFamily="18" charset="0"/>
              </a:rPr>
              <a:t>4</a:t>
            </a:r>
            <a:r>
              <a:rPr lang="en-US" altLang="zh-CN" sz="2800">
                <a:solidFill>
                  <a:schemeClr val="lt1"/>
                </a:solidFill>
                <a:latin typeface="Times New Roman" pitchFamily="18" charset="0"/>
              </a:rPr>
              <a:t>、H</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C</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O</a:t>
            </a:r>
            <a:r>
              <a:rPr lang="en-US" altLang="zh-CN" sz="2800" baseline="-25000">
                <a:solidFill>
                  <a:schemeClr val="lt1"/>
                </a:solidFill>
                <a:latin typeface="Times New Roman" pitchFamily="18" charset="0"/>
              </a:rPr>
              <a:t>4</a:t>
            </a:r>
            <a:r>
              <a:rPr lang="en-US" altLang="zh-CN" sz="2800">
                <a:solidFill>
                  <a:schemeClr val="lt1"/>
                </a:solidFill>
                <a:latin typeface="Times New Roman" pitchFamily="18" charset="0"/>
              </a:rPr>
              <a:t>·2H</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O</a:t>
            </a:r>
          </a:p>
          <a:p>
            <a:pPr marL="0" lvl="0" indent="0" eaLnBrk="1" latinLnBrk="1" hangingPunct="1">
              <a:spcBef>
                <a:spcPct val="0"/>
              </a:spcBef>
              <a:buFontTx/>
              <a:buNone/>
            </a:pPr>
            <a:r>
              <a:rPr lang="en-US" altLang="zh-CN" sz="2800">
                <a:solidFill>
                  <a:schemeClr val="lt1"/>
                </a:solidFill>
                <a:latin typeface="Times New Roman" pitchFamily="18" charset="0"/>
              </a:rPr>
              <a:t>Na</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CO</a:t>
            </a:r>
            <a:r>
              <a:rPr lang="en-US" altLang="zh-CN" sz="2800" baseline="-25000">
                <a:solidFill>
                  <a:schemeClr val="lt1"/>
                </a:solidFill>
                <a:latin typeface="Times New Roman" pitchFamily="18" charset="0"/>
              </a:rPr>
              <a:t>3</a:t>
            </a:r>
            <a:r>
              <a:rPr lang="en-US" altLang="zh-CN" sz="2800">
                <a:solidFill>
                  <a:schemeClr val="lt1"/>
                </a:solidFill>
                <a:latin typeface="Times New Roman" pitchFamily="18" charset="0"/>
              </a:rPr>
              <a:t>、K</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Cr</a:t>
            </a:r>
            <a:r>
              <a:rPr lang="en-US" altLang="zh-CN" sz="2800" baseline="-25000">
                <a:solidFill>
                  <a:schemeClr val="lt1"/>
                </a:solidFill>
                <a:latin typeface="Times New Roman" pitchFamily="18" charset="0"/>
              </a:rPr>
              <a:t>2</a:t>
            </a:r>
            <a:r>
              <a:rPr lang="en-US" altLang="zh-CN" sz="2800">
                <a:solidFill>
                  <a:schemeClr val="lt1"/>
                </a:solidFill>
                <a:latin typeface="Times New Roman" pitchFamily="18" charset="0"/>
              </a:rPr>
              <a:t>O</a:t>
            </a:r>
            <a:r>
              <a:rPr lang="en-US" altLang="zh-CN" sz="2800" baseline="-25000">
                <a:solidFill>
                  <a:schemeClr val="lt1"/>
                </a:solidFill>
                <a:latin typeface="Times New Roman" pitchFamily="18" charset="0"/>
              </a:rPr>
              <a:t>7</a:t>
            </a:r>
            <a:r>
              <a:rPr lang="en-US" altLang="zh-CN" sz="2800">
                <a:solidFill>
                  <a:schemeClr val="lt1"/>
                </a:solidFill>
                <a:latin typeface="Times New Roman" pitchFamily="18" charset="0"/>
              </a:rPr>
              <a:t>、NaCl、CaCO</a:t>
            </a:r>
            <a:r>
              <a:rPr lang="en-US" altLang="zh-CN" sz="2800" baseline="-25000">
                <a:solidFill>
                  <a:schemeClr val="lt1"/>
                </a:solidFill>
                <a:latin typeface="Times New Roman" pitchFamily="18" charset="0"/>
              </a:rPr>
              <a:t>3</a:t>
            </a:r>
            <a:r>
              <a:rPr lang="zh-CN" altLang="en-US" sz="2800">
                <a:solidFill>
                  <a:schemeClr val="lt1"/>
                </a:solidFill>
                <a:latin typeface="Times New Roman" pitchFamily="18" charset="0"/>
              </a:rPr>
              <a:t>、Zn等。</a:t>
            </a:r>
          </a:p>
        </p:txBody>
      </p:sp>
      <p:sp>
        <p:nvSpPr>
          <p:cNvPr id="1048956" name="文本框 1048955"/>
          <p:cNvSpPr txBox="1"/>
          <p:nvPr/>
        </p:nvSpPr>
        <p:spPr>
          <a:xfrm>
            <a:off x="1600200" y="4457700"/>
            <a:ext cx="4852987" cy="523875"/>
          </a:xfrm>
          <a:prstGeom prst="rect">
            <a:avLst/>
          </a:prstGeom>
          <a:solidFill>
            <a:schemeClr val="dk1"/>
          </a:solidFill>
          <a:ln w="9525" cap="flat" cmpd="sng">
            <a:solidFill>
              <a:srgbClr val="000000">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一般试剂的分类，你知道吗？</a:t>
            </a:r>
          </a:p>
        </p:txBody>
      </p:sp>
      <p:sp>
        <p:nvSpPr>
          <p:cNvPr id="1048957" name="笑脸 1048956"/>
          <p:cNvSpPr/>
          <p:nvPr/>
        </p:nvSpPr>
        <p:spPr>
          <a:xfrm>
            <a:off x="838200" y="4572000"/>
            <a:ext cx="381000" cy="228600"/>
          </a:xfrm>
          <a:prstGeom prst="smileyFace">
            <a:avLst/>
          </a:prstGeom>
          <a:solidFill>
            <a:srgbClr val="FFFF00"/>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endParaRPr lang="zh-CN" altLang="en-US" sz="2800">
              <a:solidFill>
                <a:schemeClr val="lt1"/>
              </a:solidFill>
              <a:latin typeface="Times New Roman" pitchFamily="18" charset="0"/>
            </a:endParaRPr>
          </a:p>
        </p:txBody>
      </p:sp>
      <p:sp>
        <p:nvSpPr>
          <p:cNvPr id="1048958" name="文本框 1048957"/>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45</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59" name="文本框 1048958"/>
          <p:cNvSpPr txBox="1"/>
          <p:nvPr/>
        </p:nvSpPr>
        <p:spPr>
          <a:xfrm>
            <a:off x="762000" y="342900"/>
            <a:ext cx="27098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CC0000"/>
                </a:solidFill>
                <a:latin typeface="Times New Roman" pitchFamily="18" charset="0"/>
                <a:ea typeface="幼圆" pitchFamily="49" charset="-122"/>
              </a:rPr>
              <a:t>一般试剂分类：</a:t>
            </a:r>
          </a:p>
        </p:txBody>
      </p:sp>
      <p:sp>
        <p:nvSpPr>
          <p:cNvPr id="1048960" name="文本框 1048959"/>
          <p:cNvSpPr txBox="1"/>
          <p:nvPr/>
        </p:nvSpPr>
        <p:spPr>
          <a:xfrm>
            <a:off x="684212" y="950912"/>
            <a:ext cx="799465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级别          中文名称          英文符号           标签颜色</a:t>
            </a:r>
          </a:p>
        </p:txBody>
      </p:sp>
      <p:sp>
        <p:nvSpPr>
          <p:cNvPr id="1048961" name="文本框 1048960"/>
          <p:cNvSpPr txBox="1"/>
          <p:nvPr/>
        </p:nvSpPr>
        <p:spPr>
          <a:xfrm>
            <a:off x="373062" y="1371600"/>
            <a:ext cx="1622425" cy="21605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lnSpc>
                <a:spcPct val="120000"/>
              </a:lnSpc>
              <a:spcBef>
                <a:spcPct val="0"/>
              </a:spcBef>
              <a:buFontTx/>
              <a:buNone/>
            </a:pPr>
            <a:r>
              <a:rPr lang="zh-CN" altLang="en-US" sz="2800">
                <a:solidFill>
                  <a:srgbClr val="000000"/>
                </a:solidFill>
                <a:latin typeface="Times New Roman" pitchFamily="18" charset="0"/>
                <a:ea typeface="楷体_GB2312" pitchFamily="49" charset="-122"/>
              </a:rPr>
              <a:t>一级</a:t>
            </a:r>
          </a:p>
          <a:p>
            <a:pPr marL="0" lvl="0" indent="0" algn="ctr" eaLnBrk="1" latinLnBrk="1" hangingPunct="1">
              <a:lnSpc>
                <a:spcPct val="120000"/>
              </a:lnSpc>
              <a:spcBef>
                <a:spcPct val="0"/>
              </a:spcBef>
              <a:buFontTx/>
              <a:buNone/>
            </a:pPr>
            <a:r>
              <a:rPr lang="zh-CN" altLang="en-US" sz="2800">
                <a:solidFill>
                  <a:srgbClr val="000000"/>
                </a:solidFill>
                <a:latin typeface="Times New Roman" pitchFamily="18" charset="0"/>
                <a:ea typeface="楷体_GB2312" pitchFamily="49" charset="-122"/>
              </a:rPr>
              <a:t>二级</a:t>
            </a:r>
          </a:p>
          <a:p>
            <a:pPr marL="0" lvl="0" indent="0" algn="ctr" eaLnBrk="1" latinLnBrk="1" hangingPunct="1">
              <a:lnSpc>
                <a:spcPct val="120000"/>
              </a:lnSpc>
              <a:spcBef>
                <a:spcPct val="0"/>
              </a:spcBef>
              <a:buFontTx/>
              <a:buNone/>
            </a:pPr>
            <a:r>
              <a:rPr lang="zh-CN" altLang="en-US" sz="2800">
                <a:solidFill>
                  <a:srgbClr val="000000"/>
                </a:solidFill>
                <a:latin typeface="Times New Roman" pitchFamily="18" charset="0"/>
                <a:ea typeface="楷体_GB2312" pitchFamily="49" charset="-122"/>
              </a:rPr>
              <a:t>三级</a:t>
            </a:r>
          </a:p>
          <a:p>
            <a:pPr marL="0" lvl="0" indent="0" algn="ctr" eaLnBrk="1" latinLnBrk="1" hangingPunct="1">
              <a:lnSpc>
                <a:spcPct val="120000"/>
              </a:lnSpc>
              <a:spcBef>
                <a:spcPct val="0"/>
              </a:spcBef>
              <a:buFontTx/>
              <a:buNone/>
            </a:pPr>
            <a:r>
              <a:rPr lang="zh-CN" altLang="en-US" sz="2800">
                <a:solidFill>
                  <a:srgbClr val="000000"/>
                </a:solidFill>
                <a:latin typeface="Times New Roman" pitchFamily="18" charset="0"/>
                <a:ea typeface="楷体_GB2312" pitchFamily="49" charset="-122"/>
              </a:rPr>
              <a:t>生化试剂</a:t>
            </a:r>
          </a:p>
        </p:txBody>
      </p:sp>
      <p:sp>
        <p:nvSpPr>
          <p:cNvPr id="1048962" name="文本框 1048961"/>
          <p:cNvSpPr txBox="1"/>
          <p:nvPr/>
        </p:nvSpPr>
        <p:spPr>
          <a:xfrm>
            <a:off x="2200275" y="1428750"/>
            <a:ext cx="1981200" cy="24622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lnSpc>
                <a:spcPct val="110000"/>
              </a:lnSpc>
              <a:spcBef>
                <a:spcPct val="0"/>
              </a:spcBef>
              <a:buFontTx/>
              <a:buNone/>
            </a:pPr>
            <a:r>
              <a:rPr lang="zh-CN" altLang="en-US" sz="2800">
                <a:solidFill>
                  <a:srgbClr val="000000"/>
                </a:solidFill>
                <a:latin typeface="Times New Roman" pitchFamily="18" charset="0"/>
                <a:ea typeface="楷体_GB2312" pitchFamily="49" charset="-122"/>
              </a:rPr>
              <a:t>优级纯</a:t>
            </a:r>
          </a:p>
          <a:p>
            <a:pPr marL="0" lvl="0" indent="0" algn="ctr" eaLnBrk="1" latinLnBrk="1" hangingPunct="1">
              <a:lnSpc>
                <a:spcPct val="110000"/>
              </a:lnSpc>
              <a:spcBef>
                <a:spcPct val="0"/>
              </a:spcBef>
              <a:buFontTx/>
              <a:buNone/>
            </a:pPr>
            <a:r>
              <a:rPr lang="zh-CN" altLang="en-US" sz="2800">
                <a:solidFill>
                  <a:srgbClr val="000000"/>
                </a:solidFill>
                <a:latin typeface="Times New Roman" pitchFamily="18" charset="0"/>
                <a:ea typeface="楷体_GB2312" pitchFamily="49" charset="-122"/>
              </a:rPr>
              <a:t>分析纯</a:t>
            </a:r>
          </a:p>
          <a:p>
            <a:pPr marL="0" lvl="0" indent="0" algn="ctr" eaLnBrk="1" latinLnBrk="1" hangingPunct="1">
              <a:lnSpc>
                <a:spcPct val="110000"/>
              </a:lnSpc>
              <a:spcBef>
                <a:spcPct val="0"/>
              </a:spcBef>
              <a:buFontTx/>
              <a:buNone/>
            </a:pPr>
            <a:r>
              <a:rPr lang="zh-CN" altLang="en-US" sz="2800">
                <a:solidFill>
                  <a:srgbClr val="000000"/>
                </a:solidFill>
                <a:latin typeface="Times New Roman" pitchFamily="18" charset="0"/>
                <a:ea typeface="楷体_GB2312" pitchFamily="49" charset="-122"/>
              </a:rPr>
              <a:t>化学纯</a:t>
            </a:r>
          </a:p>
          <a:p>
            <a:pPr marL="0" lvl="0" indent="0" algn="ctr" eaLnBrk="1" latinLnBrk="1" hangingPunct="1">
              <a:lnSpc>
                <a:spcPct val="110000"/>
              </a:lnSpc>
              <a:spcBef>
                <a:spcPct val="0"/>
              </a:spcBef>
              <a:buFontTx/>
              <a:buNone/>
            </a:pPr>
            <a:r>
              <a:rPr lang="zh-CN" altLang="en-US" sz="2800">
                <a:solidFill>
                  <a:srgbClr val="000000"/>
                </a:solidFill>
                <a:latin typeface="Times New Roman" pitchFamily="18" charset="0"/>
                <a:ea typeface="楷体_GB2312" pitchFamily="49" charset="-122"/>
              </a:rPr>
              <a:t>生化试剂</a:t>
            </a:r>
          </a:p>
          <a:p>
            <a:pPr marL="0" lvl="0" indent="0" algn="ctr" eaLnBrk="1" latinLnBrk="1" hangingPunct="1">
              <a:lnSpc>
                <a:spcPct val="110000"/>
              </a:lnSpc>
              <a:spcBef>
                <a:spcPct val="0"/>
              </a:spcBef>
              <a:buFontTx/>
              <a:buNone/>
            </a:pPr>
            <a:r>
              <a:rPr lang="zh-CN" altLang="en-US" sz="2800">
                <a:solidFill>
                  <a:srgbClr val="000000"/>
                </a:solidFill>
                <a:latin typeface="Times New Roman" pitchFamily="18" charset="0"/>
                <a:ea typeface="楷体_GB2312" pitchFamily="49" charset="-122"/>
              </a:rPr>
              <a:t>生物染色体</a:t>
            </a:r>
          </a:p>
        </p:txBody>
      </p:sp>
      <p:sp>
        <p:nvSpPr>
          <p:cNvPr id="1048963" name="文本框 1048962"/>
          <p:cNvSpPr txBox="1"/>
          <p:nvPr/>
        </p:nvSpPr>
        <p:spPr>
          <a:xfrm>
            <a:off x="4953000" y="1428750"/>
            <a:ext cx="682625" cy="198755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lnSpc>
                <a:spcPct val="110000"/>
              </a:lnSpc>
              <a:spcBef>
                <a:spcPct val="0"/>
              </a:spcBef>
              <a:buFontTx/>
              <a:buNone/>
            </a:pPr>
            <a:r>
              <a:rPr lang="en-US" altLang="zh-CN" sz="2800">
                <a:solidFill>
                  <a:srgbClr val="000000"/>
                </a:solidFill>
                <a:latin typeface="Times New Roman" pitchFamily="18" charset="0"/>
              </a:rPr>
              <a:t>GR</a:t>
            </a:r>
          </a:p>
          <a:p>
            <a:pPr marL="0" lvl="0" indent="0" eaLnBrk="1" latinLnBrk="1" hangingPunct="1">
              <a:lnSpc>
                <a:spcPct val="110000"/>
              </a:lnSpc>
              <a:spcBef>
                <a:spcPct val="0"/>
              </a:spcBef>
              <a:buFontTx/>
              <a:buNone/>
            </a:pPr>
            <a:r>
              <a:rPr lang="en-US" altLang="zh-CN" sz="2800">
                <a:solidFill>
                  <a:srgbClr val="000000"/>
                </a:solidFill>
                <a:latin typeface="Times New Roman" pitchFamily="18" charset="0"/>
              </a:rPr>
              <a:t>AR</a:t>
            </a:r>
          </a:p>
          <a:p>
            <a:pPr marL="0" lvl="0" indent="0" eaLnBrk="1" latinLnBrk="1" hangingPunct="1">
              <a:lnSpc>
                <a:spcPct val="110000"/>
              </a:lnSpc>
              <a:spcBef>
                <a:spcPct val="0"/>
              </a:spcBef>
              <a:buFontTx/>
              <a:buNone/>
            </a:pPr>
            <a:r>
              <a:rPr lang="en-US" altLang="zh-CN" sz="2800">
                <a:solidFill>
                  <a:srgbClr val="000000"/>
                </a:solidFill>
                <a:latin typeface="Times New Roman" pitchFamily="18" charset="0"/>
              </a:rPr>
              <a:t>CP</a:t>
            </a:r>
          </a:p>
          <a:p>
            <a:pPr marL="0" lvl="0" indent="0" eaLnBrk="1" latinLnBrk="1" hangingPunct="1">
              <a:lnSpc>
                <a:spcPct val="110000"/>
              </a:lnSpc>
              <a:spcBef>
                <a:spcPct val="0"/>
              </a:spcBef>
              <a:buFontTx/>
              <a:buNone/>
            </a:pPr>
            <a:r>
              <a:rPr lang="en-US" altLang="zh-CN" sz="2800">
                <a:solidFill>
                  <a:srgbClr val="000000"/>
                </a:solidFill>
                <a:latin typeface="Times New Roman" pitchFamily="18" charset="0"/>
              </a:rPr>
              <a:t>BR</a:t>
            </a:r>
          </a:p>
        </p:txBody>
      </p:sp>
      <p:sp>
        <p:nvSpPr>
          <p:cNvPr id="1048964" name="文本框 1048963"/>
          <p:cNvSpPr txBox="1"/>
          <p:nvPr/>
        </p:nvSpPr>
        <p:spPr>
          <a:xfrm>
            <a:off x="7543800" y="1543050"/>
            <a:ext cx="381000" cy="276225"/>
          </a:xfrm>
          <a:prstGeom prst="rect">
            <a:avLst/>
          </a:prstGeom>
          <a:solidFill>
            <a:srgbClr val="00FF00"/>
          </a:solidFill>
          <a:ln w="9525" cap="flat" cmpd="sng">
            <a:solidFill>
              <a:schemeClr val="lt1">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endParaRPr lang="zh-CN" altLang="en-US" sz="1200">
              <a:solidFill>
                <a:srgbClr val="000000"/>
              </a:solidFill>
              <a:latin typeface="Times New Roman" pitchFamily="18" charset="0"/>
            </a:endParaRPr>
          </a:p>
        </p:txBody>
      </p:sp>
      <p:sp>
        <p:nvSpPr>
          <p:cNvPr id="1048965" name="文本框 1048964"/>
          <p:cNvSpPr txBox="1"/>
          <p:nvPr/>
        </p:nvSpPr>
        <p:spPr>
          <a:xfrm>
            <a:off x="7543800" y="1943100"/>
            <a:ext cx="381000" cy="276225"/>
          </a:xfrm>
          <a:prstGeom prst="rect">
            <a:avLst/>
          </a:prstGeom>
          <a:solidFill>
            <a:srgbClr val="FF3300"/>
          </a:solidFill>
          <a:ln w="9525" cap="flat" cmpd="sng">
            <a:solidFill>
              <a:schemeClr val="lt1">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endParaRPr lang="zh-CN" altLang="en-US" sz="1200">
              <a:solidFill>
                <a:srgbClr val="000000"/>
              </a:solidFill>
              <a:latin typeface="Times New Roman" pitchFamily="18" charset="0"/>
            </a:endParaRPr>
          </a:p>
        </p:txBody>
      </p:sp>
      <p:sp>
        <p:nvSpPr>
          <p:cNvPr id="1048966" name="文本框 1048965"/>
          <p:cNvSpPr txBox="1"/>
          <p:nvPr/>
        </p:nvSpPr>
        <p:spPr>
          <a:xfrm>
            <a:off x="7543800" y="2286000"/>
            <a:ext cx="381000" cy="276225"/>
          </a:xfrm>
          <a:prstGeom prst="rect">
            <a:avLst/>
          </a:prstGeom>
          <a:solidFill>
            <a:srgbClr val="0033CC"/>
          </a:solidFill>
          <a:ln w="9525" cap="flat" cmpd="sng">
            <a:solidFill>
              <a:schemeClr val="lt1">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endParaRPr lang="zh-CN" altLang="en-US" sz="1200">
              <a:solidFill>
                <a:srgbClr val="000000"/>
              </a:solidFill>
              <a:latin typeface="Times New Roman" pitchFamily="18" charset="0"/>
            </a:endParaRPr>
          </a:p>
        </p:txBody>
      </p:sp>
      <p:sp>
        <p:nvSpPr>
          <p:cNvPr id="1048967" name="文本框 1048966"/>
          <p:cNvSpPr txBox="1"/>
          <p:nvPr/>
        </p:nvSpPr>
        <p:spPr>
          <a:xfrm>
            <a:off x="7543800" y="2686050"/>
            <a:ext cx="381000" cy="276225"/>
          </a:xfrm>
          <a:prstGeom prst="rect">
            <a:avLst/>
          </a:prstGeom>
          <a:solidFill>
            <a:srgbClr val="660033"/>
          </a:solidFill>
          <a:ln w="9525" cap="flat" cmpd="sng">
            <a:solidFill>
              <a:schemeClr val="lt1">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endParaRPr lang="zh-CN" altLang="en-US" sz="1200">
              <a:solidFill>
                <a:srgbClr val="000000"/>
              </a:solidFill>
              <a:latin typeface="Times New Roman" pitchFamily="18" charset="0"/>
            </a:endParaRPr>
          </a:p>
        </p:txBody>
      </p:sp>
      <p:sp>
        <p:nvSpPr>
          <p:cNvPr id="1048968" name="直接连接符 1048967"/>
          <p:cNvSpPr/>
          <p:nvPr/>
        </p:nvSpPr>
        <p:spPr>
          <a:xfrm>
            <a:off x="684212" y="1433512"/>
            <a:ext cx="8001000" cy="0"/>
          </a:xfrm>
          <a:prstGeom prst="line">
            <a:avLst/>
          </a:prstGeom>
          <a:noFill/>
          <a:ln w="28575" cap="flat" cmpd="sng">
            <a:solidFill>
              <a:srgbClr val="0000CC">
                <a:alpha val="100000"/>
              </a:srgbClr>
            </a:solidFill>
            <a:prstDash val="solid"/>
            <a:round/>
          </a:ln>
        </p:spPr>
      </p:sp>
      <p:sp>
        <p:nvSpPr>
          <p:cNvPr id="1048969" name="直接连接符 1048968"/>
          <p:cNvSpPr/>
          <p:nvPr/>
        </p:nvSpPr>
        <p:spPr>
          <a:xfrm>
            <a:off x="685800" y="3890962"/>
            <a:ext cx="8001000" cy="0"/>
          </a:xfrm>
          <a:prstGeom prst="line">
            <a:avLst/>
          </a:prstGeom>
          <a:noFill/>
          <a:ln w="28575" cap="flat" cmpd="sng">
            <a:solidFill>
              <a:srgbClr val="0000CC">
                <a:alpha val="100000"/>
              </a:srgbClr>
            </a:solidFill>
            <a:prstDash val="solid"/>
            <a:round/>
          </a:ln>
        </p:spPr>
      </p:sp>
      <p:sp>
        <p:nvSpPr>
          <p:cNvPr id="1048970" name="左大括号 1048969"/>
          <p:cNvSpPr/>
          <p:nvPr/>
        </p:nvSpPr>
        <p:spPr>
          <a:xfrm>
            <a:off x="2133600" y="2686050"/>
            <a:ext cx="152400" cy="400050"/>
          </a:xfrm>
          <a:prstGeom prst="leftBrace">
            <a:avLst>
              <a:gd name="adj1" fmla="val 29166"/>
              <a:gd name="adj2" fmla="val 50000"/>
            </a:avLst>
          </a:prstGeom>
          <a:no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endParaRPr lang="zh-CN" altLang="en-US" sz="2800">
              <a:solidFill>
                <a:schemeClr val="lt1"/>
              </a:solidFill>
              <a:latin typeface="Times New Roman" pitchFamily="18" charset="0"/>
            </a:endParaRPr>
          </a:p>
        </p:txBody>
      </p:sp>
      <p:sp>
        <p:nvSpPr>
          <p:cNvPr id="1048971" name="文本框 1048970"/>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46</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sp>
        <p:nvSpPr>
          <p:cNvPr id="1048972" name="标题 1048971"/>
          <p:cNvSpPr>
            <a:spLocks noGrp="1"/>
          </p:cNvSpPr>
          <p:nvPr>
            <p:ph type="title"/>
          </p:nvPr>
        </p:nvSpPr>
        <p:spPr>
          <a:xfrm>
            <a:off x="457200" y="342900"/>
            <a:ext cx="7772400" cy="8572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zh-CN" altLang="en-US" b="1">
                <a:solidFill>
                  <a:srgbClr val="0000FF"/>
                </a:solidFill>
              </a:rPr>
              <a:t>分析化学中常用的量和单位</a:t>
            </a:r>
          </a:p>
        </p:txBody>
      </p:sp>
      <p:sp>
        <p:nvSpPr>
          <p:cNvPr id="1048973" name="文本占位符 1048972"/>
          <p:cNvSpPr>
            <a:spLocks noGrp="1"/>
          </p:cNvSpPr>
          <p:nvPr>
            <p:ph type="body" idx="1"/>
          </p:nvPr>
        </p:nvSpPr>
        <p:spPr>
          <a:xfrm>
            <a:off x="609600" y="1200150"/>
            <a:ext cx="8139112" cy="3586162"/>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lvl="0"/>
            <a:r>
              <a:rPr lang="zh-CN" altLang="en-US" sz="2600" b="1">
                <a:solidFill>
                  <a:srgbClr val="000000"/>
                </a:solidFill>
              </a:rPr>
              <a:t>物质的量</a:t>
            </a:r>
            <a:r>
              <a:rPr lang="en-US" altLang="zh-CN" sz="2600" b="1">
                <a:solidFill>
                  <a:srgbClr val="000000"/>
                </a:solidFill>
              </a:rPr>
              <a:t>:</a:t>
            </a:r>
            <a:r>
              <a:rPr lang="en-US" altLang="zh-CN" sz="2600">
                <a:solidFill>
                  <a:srgbClr val="000000"/>
                </a:solidFill>
              </a:rPr>
              <a:t>         </a:t>
            </a:r>
            <a:r>
              <a:rPr lang="en-US" altLang="zh-CN" sz="2600" b="1" i="1">
                <a:solidFill>
                  <a:srgbClr val="000000"/>
                </a:solidFill>
              </a:rPr>
              <a:t>n </a:t>
            </a:r>
            <a:r>
              <a:rPr lang="zh-CN" altLang="en-US" sz="2600" b="1">
                <a:solidFill>
                  <a:srgbClr val="000000"/>
                </a:solidFill>
              </a:rPr>
              <a:t>(mol、 </a:t>
            </a:r>
            <a:r>
              <a:rPr lang="en-US" altLang="zh-CN" sz="2600" b="1">
                <a:solidFill>
                  <a:srgbClr val="000000"/>
                </a:solidFill>
              </a:rPr>
              <a:t>mmol)</a:t>
            </a:r>
          </a:p>
          <a:p>
            <a:pPr lvl="0"/>
            <a:r>
              <a:rPr lang="zh-CN" altLang="en-US" sz="2600" b="1">
                <a:solidFill>
                  <a:srgbClr val="000000"/>
                </a:solidFill>
              </a:rPr>
              <a:t>摩尔质量</a:t>
            </a:r>
            <a:r>
              <a:rPr lang="en-US" altLang="zh-CN" sz="2600" b="1">
                <a:solidFill>
                  <a:srgbClr val="000000"/>
                </a:solidFill>
              </a:rPr>
              <a:t>:         </a:t>
            </a:r>
            <a:r>
              <a:rPr lang="en-US" altLang="zh-CN" sz="2600" b="1" i="1">
                <a:solidFill>
                  <a:srgbClr val="000000"/>
                </a:solidFill>
              </a:rPr>
              <a:t>M </a:t>
            </a:r>
            <a:r>
              <a:rPr lang="en-US" altLang="zh-CN" sz="2600" b="1">
                <a:solidFill>
                  <a:srgbClr val="000000"/>
                </a:solidFill>
              </a:rPr>
              <a:t>(g</a:t>
            </a:r>
            <a:r>
              <a:rPr lang="en-US" altLang="zh-CN" sz="2600" b="1">
                <a:solidFill>
                  <a:srgbClr val="000000"/>
                </a:solidFill>
                <a:latin typeface="Times New Roman" pitchFamily="18" charset="0"/>
              </a:rPr>
              <a:t>·</a:t>
            </a:r>
            <a:r>
              <a:rPr lang="zh-CN" altLang="en-US" sz="2600" b="1">
                <a:solidFill>
                  <a:srgbClr val="000000"/>
                </a:solidFill>
              </a:rPr>
              <a:t>mol-1)</a:t>
            </a:r>
          </a:p>
          <a:p>
            <a:pPr lvl="0"/>
            <a:r>
              <a:rPr lang="zh-CN" altLang="en-US" sz="2600" b="1">
                <a:solidFill>
                  <a:srgbClr val="000000"/>
                </a:solidFill>
              </a:rPr>
              <a:t>物质的量浓度</a:t>
            </a:r>
            <a:r>
              <a:rPr lang="en-US" altLang="zh-CN" sz="2600" b="1">
                <a:solidFill>
                  <a:srgbClr val="000000"/>
                </a:solidFill>
              </a:rPr>
              <a:t>: </a:t>
            </a:r>
            <a:r>
              <a:rPr lang="en-US" altLang="zh-CN" sz="2600" b="1" i="1">
                <a:solidFill>
                  <a:srgbClr val="000000"/>
                </a:solidFill>
              </a:rPr>
              <a:t>c </a:t>
            </a:r>
            <a:r>
              <a:rPr lang="en-US" altLang="zh-CN" sz="2600" b="1">
                <a:solidFill>
                  <a:srgbClr val="000000"/>
                </a:solidFill>
              </a:rPr>
              <a:t>(mol</a:t>
            </a:r>
            <a:r>
              <a:rPr lang="en-US" altLang="zh-CN" sz="2600" b="1">
                <a:solidFill>
                  <a:srgbClr val="000000"/>
                </a:solidFill>
                <a:latin typeface="Times New Roman" pitchFamily="18" charset="0"/>
              </a:rPr>
              <a:t>·</a:t>
            </a:r>
            <a:r>
              <a:rPr lang="zh-CN" altLang="en-US" sz="2600" b="1">
                <a:solidFill>
                  <a:srgbClr val="000000"/>
                </a:solidFill>
              </a:rPr>
              <a:t>L-1)</a:t>
            </a:r>
          </a:p>
          <a:p>
            <a:pPr lvl="0"/>
            <a:r>
              <a:rPr lang="zh-CN" altLang="en-US" sz="2600" b="1">
                <a:solidFill>
                  <a:srgbClr val="000000"/>
                </a:solidFill>
              </a:rPr>
              <a:t>质量</a:t>
            </a:r>
            <a:r>
              <a:rPr lang="en-US" altLang="zh-CN" sz="2600" b="1">
                <a:solidFill>
                  <a:srgbClr val="000000"/>
                </a:solidFill>
              </a:rPr>
              <a:t>:                 </a:t>
            </a:r>
            <a:r>
              <a:rPr lang="en-US" altLang="zh-CN" sz="2600" b="1" i="1">
                <a:solidFill>
                  <a:srgbClr val="000000"/>
                </a:solidFill>
              </a:rPr>
              <a:t>m </a:t>
            </a:r>
            <a:r>
              <a:rPr lang="zh-CN" altLang="en-US" sz="2600" b="1">
                <a:solidFill>
                  <a:srgbClr val="000000"/>
                </a:solidFill>
              </a:rPr>
              <a:t>(g、</a:t>
            </a:r>
            <a:r>
              <a:rPr lang="en-US" altLang="zh-CN" sz="2600" b="1">
                <a:solidFill>
                  <a:srgbClr val="000000"/>
                </a:solidFill>
              </a:rPr>
              <a:t>mg)</a:t>
            </a:r>
          </a:p>
          <a:p>
            <a:pPr lvl="0"/>
            <a:r>
              <a:rPr lang="zh-CN" altLang="en-US" sz="2600" b="1">
                <a:solidFill>
                  <a:srgbClr val="000000"/>
                </a:solidFill>
              </a:rPr>
              <a:t>体积</a:t>
            </a:r>
            <a:r>
              <a:rPr lang="en-US" altLang="zh-CN" sz="2600" b="1">
                <a:solidFill>
                  <a:srgbClr val="000000"/>
                </a:solidFill>
              </a:rPr>
              <a:t>:                 </a:t>
            </a:r>
            <a:r>
              <a:rPr lang="en-US" altLang="zh-CN" sz="2600" b="1" i="1">
                <a:solidFill>
                  <a:srgbClr val="000000"/>
                </a:solidFill>
              </a:rPr>
              <a:t>V </a:t>
            </a:r>
            <a:r>
              <a:rPr lang="zh-CN" altLang="en-US" sz="2600" b="1">
                <a:solidFill>
                  <a:srgbClr val="000000"/>
                </a:solidFill>
              </a:rPr>
              <a:t>(L、</a:t>
            </a:r>
            <a:r>
              <a:rPr lang="en-US" altLang="zh-CN" sz="2600" b="1">
                <a:solidFill>
                  <a:srgbClr val="000000"/>
                </a:solidFill>
              </a:rPr>
              <a:t>mL)</a:t>
            </a:r>
          </a:p>
          <a:p>
            <a:pPr lvl="0"/>
            <a:r>
              <a:rPr lang="zh-CN" altLang="en-US" sz="2600" b="1">
                <a:solidFill>
                  <a:srgbClr val="000000"/>
                </a:solidFill>
              </a:rPr>
              <a:t>质量分数</a:t>
            </a:r>
            <a:r>
              <a:rPr lang="en-US" altLang="zh-CN" sz="2600" b="1">
                <a:solidFill>
                  <a:srgbClr val="000000"/>
                </a:solidFill>
              </a:rPr>
              <a:t>:         </a:t>
            </a:r>
            <a:r>
              <a:rPr lang="en-US" altLang="zh-CN" sz="2600" b="1" i="1">
                <a:solidFill>
                  <a:srgbClr val="000000"/>
                </a:solidFill>
              </a:rPr>
              <a:t>w </a:t>
            </a:r>
            <a:r>
              <a:rPr lang="zh-CN" altLang="en-US" sz="2600" b="1">
                <a:solidFill>
                  <a:srgbClr val="000000"/>
                </a:solidFill>
              </a:rPr>
              <a:t>(%)</a:t>
            </a:r>
          </a:p>
          <a:p>
            <a:pPr lvl="0"/>
            <a:r>
              <a:rPr lang="zh-CN" altLang="en-US" sz="2600" b="1">
                <a:solidFill>
                  <a:srgbClr val="000000"/>
                </a:solidFill>
              </a:rPr>
              <a:t>质量浓度</a:t>
            </a:r>
            <a:r>
              <a:rPr lang="en-US" altLang="zh-CN" sz="2600" b="1">
                <a:solidFill>
                  <a:srgbClr val="000000"/>
                </a:solidFill>
              </a:rPr>
              <a:t>:         </a:t>
            </a:r>
            <a:r>
              <a:rPr lang="en-US" altLang="zh-CN" sz="2600" b="1" i="1">
                <a:solidFill>
                  <a:srgbClr val="000000"/>
                </a:solidFill>
                <a:sym typeface="Symbol" pitchFamily="18" charset="2"/>
              </a:rPr>
              <a:t> </a:t>
            </a:r>
            <a:r>
              <a:rPr lang="en-US" altLang="zh-CN" sz="2600" b="1">
                <a:solidFill>
                  <a:srgbClr val="000000"/>
                </a:solidFill>
              </a:rPr>
              <a:t>(g</a:t>
            </a:r>
            <a:r>
              <a:rPr lang="en-US" altLang="zh-CN" sz="2600" b="1">
                <a:solidFill>
                  <a:srgbClr val="000000"/>
                </a:solidFill>
                <a:latin typeface="Times New Roman" pitchFamily="18" charset="0"/>
              </a:rPr>
              <a:t>·</a:t>
            </a:r>
            <a:r>
              <a:rPr lang="zh-CN" altLang="en-US" sz="2600" b="1">
                <a:solidFill>
                  <a:srgbClr val="000000"/>
                </a:solidFill>
              </a:rPr>
              <a:t>mL-1 、</a:t>
            </a:r>
            <a:r>
              <a:rPr lang="en-US" altLang="zh-CN" sz="2600" b="1">
                <a:solidFill>
                  <a:srgbClr val="000000"/>
                </a:solidFill>
              </a:rPr>
              <a:t>mg</a:t>
            </a:r>
            <a:r>
              <a:rPr lang="en-US" altLang="zh-CN" sz="2600" b="1">
                <a:solidFill>
                  <a:srgbClr val="000000"/>
                </a:solidFill>
                <a:latin typeface="Times New Roman" pitchFamily="18" charset="0"/>
              </a:rPr>
              <a:t>·</a:t>
            </a:r>
            <a:r>
              <a:rPr lang="zh-CN" altLang="en-US" sz="2600" b="1">
                <a:solidFill>
                  <a:srgbClr val="000000"/>
                </a:solidFill>
              </a:rPr>
              <a:t>mL-1)</a:t>
            </a:r>
          </a:p>
          <a:p>
            <a:pPr lvl="0"/>
            <a:r>
              <a:rPr lang="zh-CN" altLang="en-US" sz="2600" b="1">
                <a:solidFill>
                  <a:srgbClr val="000000"/>
                </a:solidFill>
              </a:rPr>
              <a:t>相对分子量</a:t>
            </a:r>
            <a:r>
              <a:rPr lang="en-US" altLang="zh-CN" sz="2600" b="1">
                <a:solidFill>
                  <a:srgbClr val="000000"/>
                </a:solidFill>
              </a:rPr>
              <a:t>:  </a:t>
            </a:r>
            <a:r>
              <a:rPr lang="en-US" altLang="zh-CN" sz="2600" b="1" i="1">
                <a:solidFill>
                  <a:srgbClr val="000000"/>
                </a:solidFill>
              </a:rPr>
              <a:t>M </a:t>
            </a:r>
            <a:r>
              <a:rPr lang="zh-CN" altLang="en-US" sz="2600" b="1">
                <a:solidFill>
                  <a:srgbClr val="000000"/>
                </a:solidFill>
              </a:rPr>
              <a:t>r         相对原子量</a:t>
            </a:r>
            <a:r>
              <a:rPr lang="en-US" altLang="zh-CN" sz="2600" b="1">
                <a:solidFill>
                  <a:srgbClr val="000000"/>
                </a:solidFill>
              </a:rPr>
              <a:t>:   </a:t>
            </a:r>
            <a:r>
              <a:rPr lang="en-US" altLang="zh-CN" sz="2600" b="1" i="1">
                <a:solidFill>
                  <a:srgbClr val="000000"/>
                </a:solidFill>
              </a:rPr>
              <a:t>A </a:t>
            </a:r>
            <a:r>
              <a:rPr lang="en-US" altLang="zh-CN" sz="2600" b="1">
                <a:solidFill>
                  <a:srgbClr val="000000"/>
                </a:solidFill>
              </a:rPr>
              <a:t>r</a:t>
            </a:r>
          </a:p>
        </p:txBody>
      </p:sp>
      <p:sp>
        <p:nvSpPr>
          <p:cNvPr id="1048974" name="右大括号 1048973"/>
          <p:cNvSpPr/>
          <p:nvPr/>
        </p:nvSpPr>
        <p:spPr>
          <a:xfrm>
            <a:off x="5148262" y="1371600"/>
            <a:ext cx="304800" cy="914400"/>
          </a:xfrm>
          <a:prstGeom prst="rightBrace">
            <a:avLst>
              <a:gd name="adj1" fmla="val 33333"/>
              <a:gd name="adj2" fmla="val 50000"/>
            </a:avLst>
          </a:prstGeom>
          <a:noFill/>
          <a:ln w="38100" cap="flat" cmpd="sng">
            <a:solidFill>
              <a:schemeClr val="accent2">
                <a:alpha val="100000"/>
              </a:schemeClr>
            </a:solidFill>
            <a:prstDash val="solid"/>
            <a:miter/>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endParaRPr lang="zh-CN" altLang="en-US" sz="2800">
              <a:solidFill>
                <a:schemeClr val="lt1"/>
              </a:solidFill>
              <a:latin typeface="Times New Roman" pitchFamily="18" charset="0"/>
            </a:endParaRPr>
          </a:p>
        </p:txBody>
      </p:sp>
      <p:sp>
        <p:nvSpPr>
          <p:cNvPr id="1048975" name="文本框 1048974"/>
          <p:cNvSpPr txBox="1"/>
          <p:nvPr/>
        </p:nvSpPr>
        <p:spPr>
          <a:xfrm>
            <a:off x="5529262" y="1371600"/>
            <a:ext cx="1676400" cy="11699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just" eaLnBrk="1" latinLnBrk="1" hangingPunct="1">
              <a:spcBef>
                <a:spcPct val="50000"/>
              </a:spcBef>
              <a:buFontTx/>
              <a:buNone/>
            </a:pPr>
            <a:r>
              <a:rPr lang="zh-CN" altLang="en-US" sz="2800" b="1">
                <a:solidFill>
                  <a:schemeClr val="folHlink"/>
                </a:solidFill>
                <a:latin typeface="Times New Roman" pitchFamily="18" charset="0"/>
              </a:rPr>
              <a:t>必须指明</a:t>
            </a:r>
          </a:p>
          <a:p>
            <a:pPr marL="0" lvl="0" indent="0" algn="just" eaLnBrk="1" latinLnBrk="1" hangingPunct="1">
              <a:spcBef>
                <a:spcPct val="50000"/>
              </a:spcBef>
              <a:buFontTx/>
              <a:buNone/>
            </a:pPr>
            <a:r>
              <a:rPr lang="zh-CN" altLang="en-US" sz="2800" b="1">
                <a:solidFill>
                  <a:schemeClr val="folHlink"/>
                </a:solidFill>
                <a:latin typeface="Times New Roman" pitchFamily="18" charset="0"/>
              </a:rPr>
              <a:t>基本单元</a:t>
            </a:r>
          </a:p>
        </p:txBody>
      </p:sp>
      <p:sp>
        <p:nvSpPr>
          <p:cNvPr id="1048976" name="文本框 1048975"/>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47</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77" name="文本框 1048976"/>
          <p:cNvSpPr txBox="1"/>
          <p:nvPr/>
        </p:nvSpPr>
        <p:spPr>
          <a:xfrm>
            <a:off x="457200" y="285750"/>
            <a:ext cx="2698750" cy="523875"/>
          </a:xfrm>
          <a:prstGeom prst="rect">
            <a:avLst/>
          </a:prstGeom>
          <a:solidFill>
            <a:schemeClr val="accent2"/>
          </a:solidFill>
          <a:ln w="9525" cap="flat" cmpd="sng">
            <a:solidFill>
              <a:schemeClr val="dk2">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chemeClr val="lt1"/>
                </a:solidFill>
                <a:latin typeface="Times New Roman" pitchFamily="18" charset="0"/>
              </a:rPr>
              <a:t>标准溶液的配制</a:t>
            </a:r>
          </a:p>
        </p:txBody>
      </p:sp>
      <p:sp>
        <p:nvSpPr>
          <p:cNvPr id="1048978" name="云形标注 1048977"/>
          <p:cNvSpPr/>
          <p:nvPr/>
        </p:nvSpPr>
        <p:spPr>
          <a:xfrm>
            <a:off x="381000" y="971550"/>
            <a:ext cx="1371600" cy="457200"/>
          </a:xfrm>
          <a:prstGeom prst="cloudCallout">
            <a:avLst>
              <a:gd name="adj1" fmla="val 58449"/>
              <a:gd name="adj2" fmla="val 70051"/>
            </a:avLst>
          </a:prstGeom>
          <a:noFill/>
          <a:ln w="9525" cap="flat" cmpd="sng">
            <a:solidFill>
              <a:srgbClr val="0000CC">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rgbClr val="000000"/>
                </a:solidFill>
                <a:latin typeface="Times New Roman" pitchFamily="18" charset="0"/>
              </a:rPr>
              <a:t>直接法</a:t>
            </a:r>
          </a:p>
        </p:txBody>
      </p:sp>
      <p:sp>
        <p:nvSpPr>
          <p:cNvPr id="1048979" name="文本框 1048978"/>
          <p:cNvSpPr txBox="1"/>
          <p:nvPr/>
        </p:nvSpPr>
        <p:spPr>
          <a:xfrm>
            <a:off x="1981200" y="914400"/>
            <a:ext cx="6032500" cy="830262"/>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准确称取一定量的基准物质，溶解后定量地</a:t>
            </a:r>
          </a:p>
          <a:p>
            <a:pPr marL="0" lvl="0" indent="0" eaLnBrk="1" latinLnBrk="1" hangingPunct="1">
              <a:spcBef>
                <a:spcPct val="0"/>
              </a:spcBef>
              <a:buFontTx/>
              <a:buNone/>
            </a:pPr>
            <a:r>
              <a:rPr lang="zh-CN" altLang="en-US" sz="2400">
                <a:solidFill>
                  <a:srgbClr val="000000"/>
                </a:solidFill>
                <a:latin typeface="Times New Roman" pitchFamily="18" charset="0"/>
              </a:rPr>
              <a:t>转入容量瓶中，用去离子水稀释至刻度。</a:t>
            </a:r>
          </a:p>
        </p:txBody>
      </p:sp>
      <p:sp>
        <p:nvSpPr>
          <p:cNvPr id="1048980" name="椭圆 1048979"/>
          <p:cNvSpPr/>
          <p:nvPr/>
        </p:nvSpPr>
        <p:spPr>
          <a:xfrm>
            <a:off x="457200" y="1828800"/>
            <a:ext cx="685800" cy="285750"/>
          </a:xfrm>
          <a:prstGeom prst="ellipse">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981" name="文本框 1048980"/>
          <p:cNvSpPr txBox="1"/>
          <p:nvPr/>
        </p:nvSpPr>
        <p:spPr>
          <a:xfrm>
            <a:off x="1219200" y="1828800"/>
            <a:ext cx="6491287" cy="830262"/>
          </a:xfrm>
          <a:prstGeom prst="rect">
            <a:avLst/>
          </a:prstGeom>
          <a:noFill/>
          <a:ln w="9525" cap="flat" cmpd="sng">
            <a:solidFill>
              <a:schemeClr val="accent1">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欲配0.02000</a:t>
            </a:r>
            <a:r>
              <a:rPr lang="en-US" altLang="zh-CN" sz="2400">
                <a:solidFill>
                  <a:srgbClr val="000000"/>
                </a:solidFill>
                <a:latin typeface="Times New Roman" pitchFamily="18" charset="0"/>
              </a:rPr>
              <a:t>mol/L</a:t>
            </a:r>
            <a:r>
              <a:rPr lang="zh-CN" altLang="en-US" sz="2400">
                <a:solidFill>
                  <a:srgbClr val="000000"/>
                </a:solidFill>
                <a:latin typeface="Times New Roman" pitchFamily="18" charset="0"/>
              </a:rPr>
              <a:t>重铬酸钾标准溶液250.0</a:t>
            </a:r>
            <a:r>
              <a:rPr lang="en-US" altLang="zh-CN" sz="2400">
                <a:solidFill>
                  <a:srgbClr val="000000"/>
                </a:solidFill>
                <a:latin typeface="Times New Roman" pitchFamily="18" charset="0"/>
              </a:rPr>
              <a:t>ml ,</a:t>
            </a:r>
            <a:r>
              <a:rPr lang="zh-CN" altLang="en-US" sz="2400">
                <a:solidFill>
                  <a:srgbClr val="000000"/>
                </a:solidFill>
                <a:latin typeface="Times New Roman" pitchFamily="18" charset="0"/>
              </a:rPr>
              <a:t>问</a:t>
            </a:r>
          </a:p>
          <a:p>
            <a:pPr marL="0" lvl="0" indent="0" eaLnBrk="1" latinLnBrk="1" hangingPunct="1">
              <a:spcBef>
                <a:spcPct val="0"/>
              </a:spcBef>
              <a:buFontTx/>
              <a:buNone/>
            </a:pPr>
            <a:r>
              <a:rPr lang="zh-CN" altLang="en-US" sz="2400">
                <a:solidFill>
                  <a:srgbClr val="000000"/>
                </a:solidFill>
                <a:latin typeface="Times New Roman" pitchFamily="18" charset="0"/>
              </a:rPr>
              <a:t>应称取重铬酸钾多少克？</a:t>
            </a:r>
          </a:p>
        </p:txBody>
      </p:sp>
      <p:sp>
        <p:nvSpPr>
          <p:cNvPr id="1048982" name="文本框 1048981"/>
          <p:cNvSpPr txBox="1"/>
          <p:nvPr/>
        </p:nvSpPr>
        <p:spPr>
          <a:xfrm>
            <a:off x="517525" y="2547937"/>
            <a:ext cx="90328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ea typeface="楷体_GB2312" pitchFamily="49" charset="-122"/>
              </a:rPr>
              <a:t>解</a:t>
            </a:r>
            <a:r>
              <a:rPr lang="zh-CN" altLang="en-US" sz="2800">
                <a:solidFill>
                  <a:srgbClr val="000000"/>
                </a:solidFill>
                <a:latin typeface="Times New Roman" pitchFamily="18" charset="0"/>
              </a:rPr>
              <a:t>：</a:t>
            </a:r>
          </a:p>
        </p:txBody>
      </p:sp>
      <p:sp>
        <p:nvSpPr>
          <p:cNvPr id="1048983" name="文本框 1048982"/>
          <p:cNvSpPr txBox="1"/>
          <p:nvPr/>
        </p:nvSpPr>
        <p:spPr>
          <a:xfrm>
            <a:off x="1203325" y="2678112"/>
            <a:ext cx="5573712" cy="12017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400" i="1">
                <a:solidFill>
                  <a:srgbClr val="000000"/>
                </a:solidFill>
                <a:latin typeface="Times New Roman" pitchFamily="18" charset="0"/>
              </a:rPr>
              <a:t>m</a:t>
            </a:r>
            <a:r>
              <a:rPr lang="en-US" altLang="zh-CN" sz="2400">
                <a:solidFill>
                  <a:srgbClr val="000000"/>
                </a:solidFill>
                <a:latin typeface="Times New Roman" pitchFamily="18" charset="0"/>
              </a:rPr>
              <a:t>(K</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c</a:t>
            </a:r>
            <a:r>
              <a:rPr lang="en-US" altLang="zh-CN" sz="2400">
                <a:solidFill>
                  <a:srgbClr val="000000"/>
                </a:solidFill>
                <a:latin typeface="Times New Roman" pitchFamily="18" charset="0"/>
              </a:rPr>
              <a:t>(K</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en-US" altLang="zh-CN" sz="2400">
                <a:solidFill>
                  <a:srgbClr val="000000"/>
                </a:solidFill>
                <a:latin typeface="Times New Roman" pitchFamily="18" charset="0"/>
              </a:rPr>
              <a:t>)·V·M (K</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en-US" altLang="zh-CN" sz="2400">
                <a:solidFill>
                  <a:srgbClr val="000000"/>
                </a:solidFill>
                <a:latin typeface="Times New Roman" pitchFamily="18" charset="0"/>
              </a:rPr>
              <a:t>)</a:t>
            </a:r>
          </a:p>
          <a:p>
            <a:pPr marL="0" lvl="0" indent="0" eaLnBrk="1" latinLnBrk="1" hangingPunct="1">
              <a:spcBef>
                <a:spcPct val="0"/>
              </a:spcBef>
              <a:buFontTx/>
              <a:buNone/>
            </a:pPr>
            <a:r>
              <a:rPr lang="en-US" altLang="zh-CN" sz="2400">
                <a:solidFill>
                  <a:srgbClr val="000000"/>
                </a:solidFill>
                <a:latin typeface="Times New Roman" pitchFamily="18" charset="0"/>
              </a:rPr>
              <a:t>                    =0.02000</a:t>
            </a:r>
            <a:r>
              <a:rPr lang="en-US" altLang="zh-CN" sz="2400">
                <a:solidFill>
                  <a:srgbClr val="000000"/>
                </a:solidFill>
                <a:latin typeface="Times New Roman" pitchFamily="18" charset="0"/>
                <a:sym typeface="Symbol" pitchFamily="18" charset="2"/>
              </a:rPr>
              <a:t>250.0 10</a:t>
            </a:r>
            <a:r>
              <a:rPr lang="en-US" altLang="zh-CN" sz="2400" baseline="30000">
                <a:solidFill>
                  <a:srgbClr val="000000"/>
                </a:solidFill>
                <a:latin typeface="Times New Roman" pitchFamily="18" charset="0"/>
                <a:sym typeface="Symbol" pitchFamily="18" charset="2"/>
              </a:rPr>
              <a:t>-3</a:t>
            </a:r>
            <a:r>
              <a:rPr lang="en-US" altLang="zh-CN" sz="2400">
                <a:solidFill>
                  <a:srgbClr val="000000"/>
                </a:solidFill>
                <a:latin typeface="Times New Roman" pitchFamily="18" charset="0"/>
                <a:sym typeface="Symbol" pitchFamily="18" charset="2"/>
              </a:rPr>
              <a:t> 294.18</a:t>
            </a:r>
          </a:p>
          <a:p>
            <a:pPr marL="0" lvl="0" indent="0" eaLnBrk="1" latinLnBrk="1" hangingPunct="1">
              <a:spcBef>
                <a:spcPct val="0"/>
              </a:spcBef>
              <a:buFontTx/>
              <a:buNone/>
            </a:pPr>
            <a:r>
              <a:rPr lang="en-US" altLang="zh-CN" sz="2400">
                <a:solidFill>
                  <a:srgbClr val="000000"/>
                </a:solidFill>
                <a:latin typeface="Times New Roman" pitchFamily="18" charset="0"/>
                <a:sym typeface="Symbol" pitchFamily="18" charset="2"/>
              </a:rPr>
              <a:t>                    =1.4709g</a:t>
            </a:r>
          </a:p>
        </p:txBody>
      </p:sp>
      <p:sp>
        <p:nvSpPr>
          <p:cNvPr id="1048984" name="文本框 1048983"/>
          <p:cNvSpPr txBox="1"/>
          <p:nvPr/>
        </p:nvSpPr>
        <p:spPr>
          <a:xfrm>
            <a:off x="838200" y="3886200"/>
            <a:ext cx="6724650" cy="8302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可称取</a:t>
            </a:r>
            <a:r>
              <a:rPr lang="en-US" altLang="zh-CN" sz="2400">
                <a:solidFill>
                  <a:srgbClr val="000000"/>
                </a:solidFill>
                <a:latin typeface="Times New Roman" pitchFamily="18" charset="0"/>
              </a:rPr>
              <a:t>K</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zh-CN" altLang="en-US" sz="2400">
                <a:solidFill>
                  <a:srgbClr val="000000"/>
                </a:solidFill>
                <a:latin typeface="Times New Roman" pitchFamily="18" charset="0"/>
              </a:rPr>
              <a:t>(1.5±0.1)</a:t>
            </a:r>
            <a:r>
              <a:rPr lang="en-US" altLang="zh-CN" sz="2400">
                <a:solidFill>
                  <a:srgbClr val="000000"/>
                </a:solidFill>
                <a:latin typeface="Times New Roman" pitchFamily="18" charset="0"/>
              </a:rPr>
              <a:t>g,</a:t>
            </a:r>
            <a:r>
              <a:rPr lang="zh-CN" altLang="en-US" sz="2400">
                <a:solidFill>
                  <a:srgbClr val="000000"/>
                </a:solidFill>
                <a:latin typeface="Times New Roman" pitchFamily="18" charset="0"/>
              </a:rPr>
              <a:t>溶解并定容,根据称取</a:t>
            </a:r>
          </a:p>
          <a:p>
            <a:pPr marL="0" lvl="0" indent="0" eaLnBrk="1" latinLnBrk="1" hangingPunct="1">
              <a:spcBef>
                <a:spcPct val="0"/>
              </a:spcBef>
              <a:buFontTx/>
              <a:buNone/>
            </a:pPr>
            <a:r>
              <a:rPr lang="zh-CN" altLang="en-US" sz="2400">
                <a:solidFill>
                  <a:srgbClr val="000000"/>
                </a:solidFill>
                <a:latin typeface="Times New Roman" pitchFamily="18" charset="0"/>
              </a:rPr>
              <a:t>物质的质量和容量瓶的体积,计算出溶液的浓度。</a:t>
            </a:r>
          </a:p>
        </p:txBody>
      </p:sp>
      <p:sp>
        <p:nvSpPr>
          <p:cNvPr id="1048985" name="文本框 1048984"/>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48</a:t>
            </a:fld>
            <a:endParaRPr lang="zh-CN" altLang="en-US" sz="14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8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3" grpId="0"/>
      <p:bldP spid="1048984"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86" name="云形标注 1048985"/>
          <p:cNvSpPr/>
          <p:nvPr/>
        </p:nvSpPr>
        <p:spPr>
          <a:xfrm>
            <a:off x="228600" y="342900"/>
            <a:ext cx="1600200" cy="457200"/>
          </a:xfrm>
          <a:prstGeom prst="cloudCallout">
            <a:avLst>
              <a:gd name="adj1" fmla="val 61014"/>
              <a:gd name="adj2" fmla="val 59898"/>
            </a:avLst>
          </a:prstGeom>
          <a:solidFill>
            <a:schemeClr val="accent1"/>
          </a:solidFill>
          <a:ln w="9525" cap="flat" cmpd="sng">
            <a:solidFill>
              <a:srgbClr val="0000CC">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rgbClr val="000000"/>
                </a:solidFill>
                <a:latin typeface="Times New Roman" pitchFamily="18" charset="0"/>
              </a:rPr>
              <a:t>标定法</a:t>
            </a:r>
          </a:p>
        </p:txBody>
      </p:sp>
      <p:sp>
        <p:nvSpPr>
          <p:cNvPr id="1048987" name="文本框 1048986"/>
          <p:cNvSpPr txBox="1"/>
          <p:nvPr/>
        </p:nvSpPr>
        <p:spPr>
          <a:xfrm>
            <a:off x="2057400" y="342900"/>
            <a:ext cx="6648450" cy="954087"/>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先按大致所需浓度配制溶液，再选择合适</a:t>
            </a:r>
          </a:p>
          <a:p>
            <a:pPr marL="0" lvl="0" indent="0" eaLnBrk="1" latinLnBrk="1" hangingPunct="1">
              <a:spcBef>
                <a:spcPct val="0"/>
              </a:spcBef>
              <a:buFontTx/>
              <a:buNone/>
            </a:pPr>
            <a:r>
              <a:rPr lang="zh-CN" altLang="en-US" sz="2800">
                <a:solidFill>
                  <a:srgbClr val="000000"/>
                </a:solidFill>
                <a:latin typeface="Times New Roman" pitchFamily="18" charset="0"/>
              </a:rPr>
              <a:t>基准物质标定出其准确浓度。</a:t>
            </a:r>
          </a:p>
        </p:txBody>
      </p:sp>
      <p:sp>
        <p:nvSpPr>
          <p:cNvPr id="1048988" name="文本框 1048987"/>
          <p:cNvSpPr txBox="1"/>
          <p:nvPr/>
        </p:nvSpPr>
        <p:spPr>
          <a:xfrm>
            <a:off x="822325" y="1404937"/>
            <a:ext cx="37750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基准物质的称量范围：</a:t>
            </a:r>
          </a:p>
        </p:txBody>
      </p:sp>
      <p:pic>
        <p:nvPicPr>
          <p:cNvPr id="2097177" name="图片 2097176"/>
          <p:cNvPicPr>
            <a:picLocks/>
          </p:cNvPicPr>
          <p:nvPr/>
        </p:nvPicPr>
        <p:blipFill>
          <a:blip r:embed="rId2">
            <a:lum bright="6000"/>
          </a:blip>
          <a:srcRect/>
          <a:stretch>
            <a:fillRect/>
          </a:stretch>
        </p:blipFill>
        <p:spPr>
          <a:xfrm>
            <a:off x="4724400" y="1428750"/>
            <a:ext cx="3352800" cy="1200150"/>
          </a:xfrm>
          <a:prstGeom prst="rect">
            <a:avLst/>
          </a:prstGeom>
          <a:noFill/>
          <a:ln>
            <a:noFill/>
          </a:ln>
        </p:spPr>
      </p:pic>
      <p:sp>
        <p:nvSpPr>
          <p:cNvPr id="1048989" name="文本框 1048988"/>
          <p:cNvSpPr txBox="1"/>
          <p:nvPr/>
        </p:nvSpPr>
        <p:spPr>
          <a:xfrm>
            <a:off x="990600" y="2687637"/>
            <a:ext cx="7391400" cy="2332037"/>
          </a:xfrm>
          <a:prstGeom prst="rect">
            <a:avLst/>
          </a:prstGeom>
          <a:noFill/>
          <a:ln w="9525" cap="flat" cmpd="sng">
            <a:solidFill>
              <a:srgbClr val="00CC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lnSpc>
                <a:spcPct val="130000"/>
              </a:lnSpc>
              <a:spcBef>
                <a:spcPct val="0"/>
              </a:spcBef>
              <a:buFontTx/>
              <a:buNone/>
            </a:pPr>
            <a:r>
              <a:rPr lang="zh-CN" altLang="en-US" sz="2800">
                <a:solidFill>
                  <a:srgbClr val="000000"/>
                </a:solidFill>
                <a:latin typeface="Times New Roman" pitchFamily="18" charset="0"/>
              </a:rPr>
              <a:t>在滴定分析中，</a:t>
            </a:r>
            <a:r>
              <a:rPr lang="en-US" altLang="zh-CN" sz="2800" b="1">
                <a:solidFill>
                  <a:schemeClr val="folHlink"/>
                </a:solidFill>
                <a:latin typeface="Times New Roman" pitchFamily="18" charset="0"/>
              </a:rPr>
              <a:t>为使滴定的体积误差在0.1%以内，消耗体积一般控制在20~30ml</a:t>
            </a:r>
          </a:p>
          <a:p>
            <a:pPr marL="0" lvl="0" indent="0" eaLnBrk="1" latinLnBrk="1" hangingPunct="1">
              <a:lnSpc>
                <a:spcPct val="130000"/>
              </a:lnSpc>
              <a:spcBef>
                <a:spcPct val="0"/>
              </a:spcBef>
              <a:buFontTx/>
              <a:buNone/>
            </a:pPr>
            <a:r>
              <a:rPr lang="zh-CN" altLang="en-US" sz="2800">
                <a:solidFill>
                  <a:srgbClr val="000000"/>
                </a:solidFill>
                <a:latin typeface="Times New Roman" pitchFamily="18" charset="0"/>
              </a:rPr>
              <a:t>所以：</a:t>
            </a:r>
            <a:r>
              <a:rPr lang="en-US" altLang="zh-CN" sz="2800">
                <a:solidFill>
                  <a:srgbClr val="000000"/>
                </a:solidFill>
                <a:latin typeface="Times New Roman" pitchFamily="18" charset="0"/>
              </a:rPr>
              <a:t>V</a:t>
            </a:r>
            <a:r>
              <a:rPr lang="en-US" altLang="zh-CN" sz="2800" baseline="-25000">
                <a:solidFill>
                  <a:srgbClr val="000000"/>
                </a:solidFill>
                <a:latin typeface="Times New Roman" pitchFamily="18" charset="0"/>
              </a:rPr>
              <a:t>B1</a:t>
            </a:r>
            <a:r>
              <a:rPr lang="en-US" altLang="zh-CN" sz="2800">
                <a:solidFill>
                  <a:srgbClr val="000000"/>
                </a:solidFill>
                <a:latin typeface="Times New Roman" pitchFamily="18" charset="0"/>
              </a:rPr>
              <a:t>=20ml， V</a:t>
            </a:r>
            <a:r>
              <a:rPr lang="en-US" altLang="zh-CN" sz="2800" baseline="-25000">
                <a:solidFill>
                  <a:srgbClr val="000000"/>
                </a:solidFill>
                <a:latin typeface="Times New Roman" pitchFamily="18" charset="0"/>
              </a:rPr>
              <a:t>B2</a:t>
            </a:r>
            <a:r>
              <a:rPr lang="en-US" altLang="zh-CN" sz="2800">
                <a:solidFill>
                  <a:srgbClr val="000000"/>
                </a:solidFill>
                <a:latin typeface="Times New Roman" pitchFamily="18" charset="0"/>
              </a:rPr>
              <a:t>=30ml</a:t>
            </a:r>
          </a:p>
          <a:p>
            <a:pPr marL="0" lvl="0" indent="0" eaLnBrk="1" latinLnBrk="1" hangingPunct="1">
              <a:lnSpc>
                <a:spcPct val="130000"/>
              </a:lnSpc>
              <a:spcBef>
                <a:spcPct val="0"/>
              </a:spcBef>
              <a:buFontTx/>
              <a:buNone/>
            </a:pPr>
            <a:r>
              <a:rPr lang="zh-CN" altLang="en-US" sz="2800" b="1">
                <a:solidFill>
                  <a:srgbClr val="FF0000"/>
                </a:solidFill>
                <a:latin typeface="Times New Roman" pitchFamily="18" charset="0"/>
              </a:rPr>
              <a:t>计算其称量范围为： </a:t>
            </a:r>
            <a:r>
              <a:rPr lang="en-US" altLang="zh-CN" sz="2800" b="1">
                <a:solidFill>
                  <a:srgbClr val="FF0000"/>
                </a:solidFill>
                <a:latin typeface="Times New Roman" pitchFamily="18" charset="0"/>
              </a:rPr>
              <a:t>m</a:t>
            </a:r>
            <a:r>
              <a:rPr lang="en-US" altLang="zh-CN" sz="2800" b="1" baseline="-25000">
                <a:solidFill>
                  <a:srgbClr val="FF0000"/>
                </a:solidFill>
                <a:latin typeface="Times New Roman" pitchFamily="18" charset="0"/>
              </a:rPr>
              <a:t>A1</a:t>
            </a:r>
            <a:r>
              <a:rPr lang="en-US" altLang="zh-CN" sz="2800" b="1">
                <a:solidFill>
                  <a:srgbClr val="FF0000"/>
                </a:solidFill>
                <a:latin typeface="Times New Roman" pitchFamily="18" charset="0"/>
              </a:rPr>
              <a:t> ~ m</a:t>
            </a:r>
            <a:r>
              <a:rPr lang="en-US" altLang="zh-CN" sz="2800" b="1" baseline="-25000">
                <a:solidFill>
                  <a:srgbClr val="FF0000"/>
                </a:solidFill>
                <a:latin typeface="Times New Roman" pitchFamily="18" charset="0"/>
              </a:rPr>
              <a:t>A2</a:t>
            </a:r>
          </a:p>
        </p:txBody>
      </p:sp>
      <p:sp>
        <p:nvSpPr>
          <p:cNvPr id="1048990" name="文本框 104898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49</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3" name="标题 1048612"/>
          <p:cNvSpPr>
            <a:spLocks noGrp="1"/>
          </p:cNvSpPr>
          <p:nvPr>
            <p:ph type="title"/>
          </p:nvPr>
        </p:nvSpPr>
        <p:spPr>
          <a:xfrm>
            <a:off x="1600200" y="228600"/>
            <a:ext cx="5791200" cy="57150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lgn="ctr"/>
            <a:r>
              <a:rPr lang="zh-CN" altLang="en-US">
                <a:solidFill>
                  <a:srgbClr val="FF0000"/>
                </a:solidFill>
                <a:ea typeface="隶书" pitchFamily="49" charset="-122"/>
              </a:rPr>
              <a:t>定量化学分析简明教程</a:t>
            </a:r>
          </a:p>
        </p:txBody>
      </p:sp>
      <p:sp>
        <p:nvSpPr>
          <p:cNvPr id="1048614" name="文本框 1048613"/>
          <p:cNvSpPr txBox="1"/>
          <p:nvPr/>
        </p:nvSpPr>
        <p:spPr>
          <a:xfrm>
            <a:off x="1116012" y="1060450"/>
            <a:ext cx="7127875" cy="35814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nSpc>
                <a:spcPct val="135000"/>
              </a:lnSpc>
              <a:spcBef>
                <a:spcPct val="0"/>
              </a:spcBef>
              <a:buFontTx/>
              <a:buNone/>
            </a:pPr>
            <a:r>
              <a:rPr lang="zh-CN" altLang="en-US" sz="2400" b="1">
                <a:solidFill>
                  <a:srgbClr val="000099"/>
                </a:solidFill>
                <a:latin typeface="幼圆" pitchFamily="49" charset="-122"/>
                <a:ea typeface="幼圆" pitchFamily="49" charset="-122"/>
              </a:rPr>
              <a:t>第一章  定量分析概论</a:t>
            </a:r>
            <a:r>
              <a:rPr lang="en-US" altLang="zh-CN" sz="2400" b="1">
                <a:solidFill>
                  <a:srgbClr val="000099"/>
                </a:solidFill>
                <a:latin typeface="幼圆" pitchFamily="49" charset="-122"/>
                <a:ea typeface="幼圆" pitchFamily="49" charset="-122"/>
              </a:rPr>
              <a:t>3h</a:t>
            </a:r>
          </a:p>
          <a:p>
            <a:pPr marL="0" lvl="0" indent="0">
              <a:lnSpc>
                <a:spcPct val="135000"/>
              </a:lnSpc>
              <a:spcBef>
                <a:spcPct val="0"/>
              </a:spcBef>
              <a:buFontTx/>
              <a:buNone/>
            </a:pPr>
            <a:r>
              <a:rPr lang="zh-CN" altLang="en-US" sz="2400" b="1">
                <a:solidFill>
                  <a:srgbClr val="000099"/>
                </a:solidFill>
                <a:latin typeface="幼圆" pitchFamily="49" charset="-122"/>
                <a:ea typeface="幼圆" pitchFamily="49" charset="-122"/>
              </a:rPr>
              <a:t>第二章  误差与分析数据处理</a:t>
            </a:r>
            <a:r>
              <a:rPr lang="en-US" altLang="zh-CN" sz="2400" b="1">
                <a:solidFill>
                  <a:srgbClr val="000099"/>
                </a:solidFill>
                <a:latin typeface="幼圆" pitchFamily="49" charset="-122"/>
                <a:ea typeface="幼圆" pitchFamily="49" charset="-122"/>
              </a:rPr>
              <a:t>3h</a:t>
            </a:r>
          </a:p>
          <a:p>
            <a:pPr marL="0" lvl="0" indent="0">
              <a:lnSpc>
                <a:spcPct val="135000"/>
              </a:lnSpc>
              <a:spcBef>
                <a:spcPct val="0"/>
              </a:spcBef>
              <a:buFontTx/>
              <a:buNone/>
            </a:pPr>
            <a:r>
              <a:rPr lang="zh-CN" altLang="en-US" sz="2400" b="1">
                <a:solidFill>
                  <a:srgbClr val="000099"/>
                </a:solidFill>
                <a:latin typeface="幼圆" pitchFamily="49" charset="-122"/>
                <a:ea typeface="幼圆" pitchFamily="49" charset="-122"/>
              </a:rPr>
              <a:t>第三章  酸碱平衡与酸碱滴定法</a:t>
            </a:r>
            <a:r>
              <a:rPr lang="en-US" altLang="zh-CN" sz="2400" b="1">
                <a:solidFill>
                  <a:srgbClr val="000099"/>
                </a:solidFill>
                <a:latin typeface="幼圆" pitchFamily="49" charset="-122"/>
                <a:ea typeface="幼圆" pitchFamily="49" charset="-122"/>
              </a:rPr>
              <a:t>9h</a:t>
            </a:r>
          </a:p>
          <a:p>
            <a:pPr marL="0" lvl="0" indent="0">
              <a:lnSpc>
                <a:spcPct val="135000"/>
              </a:lnSpc>
              <a:spcBef>
                <a:spcPct val="0"/>
              </a:spcBef>
              <a:buFontTx/>
              <a:buNone/>
            </a:pPr>
            <a:r>
              <a:rPr lang="zh-CN" altLang="en-US" sz="2400" b="1">
                <a:solidFill>
                  <a:srgbClr val="000099"/>
                </a:solidFill>
                <a:latin typeface="幼圆" pitchFamily="49" charset="-122"/>
                <a:ea typeface="幼圆" pitchFamily="49" charset="-122"/>
              </a:rPr>
              <a:t>第四章  络合滴定法</a:t>
            </a:r>
            <a:r>
              <a:rPr lang="en-US" altLang="zh-CN" sz="2400" b="1">
                <a:solidFill>
                  <a:srgbClr val="000099"/>
                </a:solidFill>
                <a:latin typeface="幼圆" pitchFamily="49" charset="-122"/>
                <a:ea typeface="幼圆" pitchFamily="49" charset="-122"/>
              </a:rPr>
              <a:t>6h</a:t>
            </a:r>
          </a:p>
          <a:p>
            <a:pPr marL="0" lvl="0" indent="0">
              <a:lnSpc>
                <a:spcPct val="135000"/>
              </a:lnSpc>
              <a:spcBef>
                <a:spcPct val="0"/>
              </a:spcBef>
              <a:buFontTx/>
              <a:buNone/>
            </a:pPr>
            <a:r>
              <a:rPr lang="zh-CN" altLang="en-US" sz="2400" b="1">
                <a:solidFill>
                  <a:srgbClr val="000099"/>
                </a:solidFill>
                <a:latin typeface="幼圆" pitchFamily="49" charset="-122"/>
                <a:ea typeface="幼圆" pitchFamily="49" charset="-122"/>
              </a:rPr>
              <a:t>第五章  氧化还原滴定法</a:t>
            </a:r>
            <a:r>
              <a:rPr lang="en-US" altLang="zh-CN" sz="2400" b="1">
                <a:solidFill>
                  <a:srgbClr val="000099"/>
                </a:solidFill>
                <a:latin typeface="幼圆" pitchFamily="49" charset="-122"/>
                <a:ea typeface="幼圆" pitchFamily="49" charset="-122"/>
              </a:rPr>
              <a:t>3h</a:t>
            </a:r>
          </a:p>
          <a:p>
            <a:pPr marL="0" lvl="0" indent="0">
              <a:lnSpc>
                <a:spcPct val="135000"/>
              </a:lnSpc>
              <a:spcBef>
                <a:spcPct val="0"/>
              </a:spcBef>
              <a:buFontTx/>
              <a:buNone/>
            </a:pPr>
            <a:r>
              <a:rPr lang="zh-CN" altLang="en-US" sz="2400" b="1">
                <a:solidFill>
                  <a:srgbClr val="000099"/>
                </a:solidFill>
                <a:latin typeface="幼圆" pitchFamily="49" charset="-122"/>
                <a:ea typeface="幼圆" pitchFamily="49" charset="-122"/>
              </a:rPr>
              <a:t>第六章  沉淀滴定法</a:t>
            </a:r>
            <a:r>
              <a:rPr lang="en-US" altLang="zh-CN" sz="2400" b="1">
                <a:solidFill>
                  <a:srgbClr val="000099"/>
                </a:solidFill>
                <a:latin typeface="幼圆" pitchFamily="49" charset="-122"/>
                <a:ea typeface="幼圆" pitchFamily="49" charset="-122"/>
              </a:rPr>
              <a:t>1h</a:t>
            </a:r>
          </a:p>
          <a:p>
            <a:pPr marL="0" lvl="0" indent="0">
              <a:lnSpc>
                <a:spcPct val="135000"/>
              </a:lnSpc>
              <a:spcBef>
                <a:spcPct val="0"/>
              </a:spcBef>
              <a:buFontTx/>
              <a:buNone/>
            </a:pPr>
            <a:r>
              <a:rPr lang="zh-CN" altLang="en-US" sz="2400" b="1">
                <a:solidFill>
                  <a:srgbClr val="000099"/>
                </a:solidFill>
                <a:latin typeface="幼圆" pitchFamily="49" charset="-122"/>
                <a:ea typeface="幼圆" pitchFamily="49" charset="-122"/>
              </a:rPr>
              <a:t>第七章  重量分析法</a:t>
            </a:r>
            <a:r>
              <a:rPr lang="en-US" altLang="zh-CN" sz="2400" b="1">
                <a:solidFill>
                  <a:srgbClr val="000099"/>
                </a:solidFill>
                <a:latin typeface="幼圆" pitchFamily="49" charset="-122"/>
                <a:ea typeface="幼圆" pitchFamily="49" charset="-122"/>
              </a:rPr>
              <a:t>3h</a:t>
            </a:r>
          </a:p>
        </p:txBody>
      </p:sp>
      <p:sp>
        <p:nvSpPr>
          <p:cNvPr id="1048615" name="文本框 1048614"/>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91" name="椭圆 1048990"/>
          <p:cNvSpPr/>
          <p:nvPr/>
        </p:nvSpPr>
        <p:spPr>
          <a:xfrm>
            <a:off x="304800" y="228600"/>
            <a:ext cx="1295400" cy="457200"/>
          </a:xfrm>
          <a:prstGeom prst="ellipse">
            <a:avLst/>
          </a:prstGeom>
          <a:solidFill>
            <a:schemeClr val="accent2"/>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chemeClr val="lt1"/>
                </a:solidFill>
                <a:latin typeface="Times New Roman" pitchFamily="18" charset="0"/>
              </a:rPr>
              <a:t>小份称量</a:t>
            </a:r>
          </a:p>
        </p:txBody>
      </p:sp>
      <p:sp>
        <p:nvSpPr>
          <p:cNvPr id="1048992" name="文本框 1048991"/>
          <p:cNvSpPr txBox="1"/>
          <p:nvPr/>
        </p:nvSpPr>
        <p:spPr>
          <a:xfrm>
            <a:off x="1981200" y="514350"/>
            <a:ext cx="6788150" cy="1384300"/>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当体积代入25</a:t>
            </a:r>
            <a:r>
              <a:rPr lang="en-US" altLang="zh-CN" sz="2800">
                <a:solidFill>
                  <a:srgbClr val="000000"/>
                </a:solidFill>
                <a:latin typeface="Times New Roman" pitchFamily="18" charset="0"/>
              </a:rPr>
              <a:t>mL，</a:t>
            </a:r>
            <a:r>
              <a:rPr lang="zh-CN" altLang="en-US" sz="2800">
                <a:solidFill>
                  <a:srgbClr val="000000"/>
                </a:solidFill>
                <a:latin typeface="Times New Roman" pitchFamily="18" charset="0"/>
              </a:rPr>
              <a:t>计算出称取的基准物质</a:t>
            </a:r>
          </a:p>
          <a:p>
            <a:pPr marL="0" lvl="0" indent="0" eaLnBrk="1" latinLnBrk="1" hangingPunct="1">
              <a:spcBef>
                <a:spcPct val="0"/>
              </a:spcBef>
              <a:buFontTx/>
              <a:buNone/>
            </a:pPr>
            <a:r>
              <a:rPr lang="zh-CN" altLang="en-US" sz="2800">
                <a:solidFill>
                  <a:srgbClr val="000000"/>
                </a:solidFill>
                <a:latin typeface="Times New Roman" pitchFamily="18" charset="0"/>
              </a:rPr>
              <a:t>的质量大于0.2</a:t>
            </a:r>
            <a:r>
              <a:rPr lang="en-US" altLang="zh-CN" sz="2800">
                <a:solidFill>
                  <a:srgbClr val="000000"/>
                </a:solidFill>
                <a:latin typeface="Times New Roman" pitchFamily="18" charset="0"/>
              </a:rPr>
              <a:t>g</a:t>
            </a:r>
            <a:r>
              <a:rPr lang="zh-CN" altLang="en-US" sz="2800">
                <a:solidFill>
                  <a:srgbClr val="000000"/>
                </a:solidFill>
                <a:latin typeface="Times New Roman" pitchFamily="18" charset="0"/>
              </a:rPr>
              <a:t>时，由于天平的</a:t>
            </a:r>
            <a:r>
              <a:rPr lang="zh-CN" altLang="en-US" sz="2800">
                <a:solidFill>
                  <a:srgbClr val="FF3300"/>
                </a:solidFill>
                <a:latin typeface="Times New Roman" pitchFamily="18" charset="0"/>
              </a:rPr>
              <a:t>绝对误差</a:t>
            </a:r>
          </a:p>
          <a:p>
            <a:pPr marL="0" lvl="0" indent="0" eaLnBrk="1" latinLnBrk="1" hangingPunct="1">
              <a:spcBef>
                <a:spcPct val="0"/>
              </a:spcBef>
              <a:buFontTx/>
              <a:buNone/>
            </a:pPr>
            <a:r>
              <a:rPr lang="zh-CN" altLang="en-US" sz="2800">
                <a:solidFill>
                  <a:srgbClr val="000000"/>
                </a:solidFill>
                <a:latin typeface="Times New Roman" pitchFamily="18" charset="0"/>
              </a:rPr>
              <a:t>一般为</a:t>
            </a:r>
            <a:r>
              <a:rPr lang="en-US" altLang="zh-CN" sz="2800">
                <a:solidFill>
                  <a:srgbClr val="0000FF"/>
                </a:solidFill>
                <a:latin typeface="Times New Roman" pitchFamily="18" charset="0"/>
              </a:rPr>
              <a:t>±0.2mg</a:t>
            </a:r>
            <a:r>
              <a:rPr lang="zh-CN" altLang="en-US" sz="2800">
                <a:solidFill>
                  <a:srgbClr val="000000"/>
                </a:solidFill>
                <a:latin typeface="Times New Roman" pitchFamily="18" charset="0"/>
              </a:rPr>
              <a:t>，则称量的</a:t>
            </a:r>
            <a:r>
              <a:rPr lang="zh-CN" altLang="en-US" sz="2800">
                <a:solidFill>
                  <a:srgbClr val="FF3300"/>
                </a:solidFill>
                <a:latin typeface="Times New Roman" pitchFamily="18" charset="0"/>
              </a:rPr>
              <a:t>相对误差</a:t>
            </a:r>
            <a:r>
              <a:rPr lang="zh-CN" altLang="en-US" sz="2800">
                <a:solidFill>
                  <a:srgbClr val="000000"/>
                </a:solidFill>
                <a:latin typeface="Times New Roman" pitchFamily="18" charset="0"/>
              </a:rPr>
              <a:t>为</a:t>
            </a:r>
          </a:p>
        </p:txBody>
      </p:sp>
      <p:pic>
        <p:nvPicPr>
          <p:cNvPr id="2097178" name="图片 2097177"/>
          <p:cNvPicPr>
            <a:picLocks/>
          </p:cNvPicPr>
          <p:nvPr/>
        </p:nvPicPr>
        <p:blipFill>
          <a:blip r:embed="rId2">
            <a:lum bright="6000"/>
          </a:blip>
          <a:srcRect/>
          <a:stretch>
            <a:fillRect/>
          </a:stretch>
        </p:blipFill>
        <p:spPr>
          <a:xfrm>
            <a:off x="2743200" y="2951162"/>
            <a:ext cx="4011612" cy="628650"/>
          </a:xfrm>
          <a:prstGeom prst="rect">
            <a:avLst/>
          </a:prstGeom>
          <a:noFill/>
          <a:ln>
            <a:noFill/>
          </a:ln>
        </p:spPr>
      </p:pic>
      <p:sp>
        <p:nvSpPr>
          <p:cNvPr id="1048993" name="文本框 1048992"/>
          <p:cNvSpPr txBox="1"/>
          <p:nvPr/>
        </p:nvSpPr>
        <p:spPr>
          <a:xfrm>
            <a:off x="503237" y="3563937"/>
            <a:ext cx="8085137" cy="9540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满足滴定分析的要求，则可分别称取三份基准物质</a:t>
            </a:r>
          </a:p>
          <a:p>
            <a:pPr marL="0" lvl="0" indent="0" eaLnBrk="1" latinLnBrk="1" hangingPunct="1">
              <a:spcBef>
                <a:spcPct val="0"/>
              </a:spcBef>
              <a:buFontTx/>
              <a:buNone/>
            </a:pPr>
            <a:r>
              <a:rPr lang="zh-CN" altLang="en-US" sz="2800">
                <a:solidFill>
                  <a:srgbClr val="000000"/>
                </a:solidFill>
                <a:latin typeface="Times New Roman" pitchFamily="18" charset="0"/>
              </a:rPr>
              <a:t>作平行滴定，标定出溶液的浓度。</a:t>
            </a:r>
          </a:p>
        </p:txBody>
      </p:sp>
      <p:sp>
        <p:nvSpPr>
          <p:cNvPr id="1048994" name="文本框 1048993"/>
          <p:cNvSpPr txBox="1"/>
          <p:nvPr/>
        </p:nvSpPr>
        <p:spPr>
          <a:xfrm>
            <a:off x="950912" y="2263775"/>
            <a:ext cx="49180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FF"/>
                </a:solidFill>
                <a:latin typeface="Times New Roman" pitchFamily="18" charset="0"/>
              </a:rPr>
              <a:t>Absolute error  and relative error</a:t>
            </a:r>
          </a:p>
        </p:txBody>
      </p:sp>
      <p:sp>
        <p:nvSpPr>
          <p:cNvPr id="1048995" name="文本框 1048994"/>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50</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96" name="椭圆 1048995"/>
          <p:cNvSpPr/>
          <p:nvPr/>
        </p:nvSpPr>
        <p:spPr>
          <a:xfrm>
            <a:off x="228600" y="3143250"/>
            <a:ext cx="914400" cy="400050"/>
          </a:xfrm>
          <a:prstGeom prst="ellipse">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997" name="文本框 1048996"/>
          <p:cNvSpPr txBox="1"/>
          <p:nvPr/>
        </p:nvSpPr>
        <p:spPr>
          <a:xfrm>
            <a:off x="1447800" y="3200400"/>
            <a:ext cx="6381750" cy="1200150"/>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以</a:t>
            </a:r>
            <a:r>
              <a:rPr lang="en-US" altLang="zh-CN" sz="2400">
                <a:solidFill>
                  <a:srgbClr val="000000"/>
                </a:solidFill>
                <a:latin typeface="Times New Roman" pitchFamily="18" charset="0"/>
              </a:rPr>
              <a:t>K</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Cr</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7</a:t>
            </a:r>
            <a:r>
              <a:rPr lang="zh-CN" altLang="en-US" sz="2400">
                <a:solidFill>
                  <a:srgbClr val="000000"/>
                </a:solidFill>
                <a:latin typeface="Times New Roman" pitchFamily="18" charset="0"/>
              </a:rPr>
              <a:t>为基准物质，采用析出</a:t>
            </a:r>
            <a:r>
              <a:rPr lang="en-US" altLang="zh-CN" sz="2400">
                <a:solidFill>
                  <a:srgbClr val="000000"/>
                </a:solidFill>
                <a:latin typeface="Times New Roman" pitchFamily="18" charset="0"/>
              </a:rPr>
              <a:t>I</a:t>
            </a:r>
            <a:r>
              <a:rPr lang="en-US" altLang="zh-CN" sz="2400" baseline="-25000">
                <a:solidFill>
                  <a:srgbClr val="000000"/>
                </a:solidFill>
                <a:latin typeface="Times New Roman" pitchFamily="18" charset="0"/>
              </a:rPr>
              <a:t>2</a:t>
            </a:r>
            <a:r>
              <a:rPr lang="zh-CN" altLang="en-US" sz="2400">
                <a:solidFill>
                  <a:srgbClr val="000000"/>
                </a:solidFill>
                <a:latin typeface="Times New Roman" pitchFamily="18" charset="0"/>
              </a:rPr>
              <a:t>的方式标定</a:t>
            </a:r>
          </a:p>
          <a:p>
            <a:pPr marL="0" lvl="0" indent="0" eaLnBrk="1" latinLnBrk="1" hangingPunct="1">
              <a:spcBef>
                <a:spcPct val="0"/>
              </a:spcBef>
              <a:buFontTx/>
              <a:buNone/>
            </a:pPr>
            <a:r>
              <a:rPr lang="zh-CN" altLang="en-US" sz="2400">
                <a:solidFill>
                  <a:srgbClr val="000000"/>
                </a:solidFill>
                <a:latin typeface="Times New Roman" pitchFamily="18" charset="0"/>
              </a:rPr>
              <a:t>0.020</a:t>
            </a:r>
            <a:r>
              <a:rPr lang="en-US" altLang="zh-CN" sz="2400">
                <a:solidFill>
                  <a:srgbClr val="000000"/>
                </a:solidFill>
                <a:latin typeface="Times New Roman" pitchFamily="18" charset="0"/>
              </a:rPr>
              <a:t>mol/LNa</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S</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3</a:t>
            </a:r>
            <a:r>
              <a:rPr lang="zh-CN" altLang="en-US" sz="2400">
                <a:solidFill>
                  <a:srgbClr val="000000"/>
                </a:solidFill>
                <a:latin typeface="Times New Roman" pitchFamily="18" charset="0"/>
              </a:rPr>
              <a:t>溶液的浓度。问应如何称量</a:t>
            </a:r>
          </a:p>
          <a:p>
            <a:pPr marL="0" lvl="0" indent="0" eaLnBrk="1" latinLnBrk="1" hangingPunct="1">
              <a:spcBef>
                <a:spcPct val="0"/>
              </a:spcBef>
              <a:buFontTx/>
              <a:buNone/>
            </a:pPr>
            <a:r>
              <a:rPr lang="zh-CN" altLang="en-US" sz="2400">
                <a:solidFill>
                  <a:srgbClr val="000000"/>
                </a:solidFill>
                <a:latin typeface="Times New Roman" pitchFamily="18" charset="0"/>
              </a:rPr>
              <a:t>及标定，才能使称量误差在±0.1%以内。</a:t>
            </a:r>
          </a:p>
        </p:txBody>
      </p:sp>
      <p:sp>
        <p:nvSpPr>
          <p:cNvPr id="1048998" name="椭圆 1048997"/>
          <p:cNvSpPr/>
          <p:nvPr/>
        </p:nvSpPr>
        <p:spPr>
          <a:xfrm>
            <a:off x="304800" y="342900"/>
            <a:ext cx="1295400" cy="457200"/>
          </a:xfrm>
          <a:prstGeom prst="ellipse">
            <a:avLst/>
          </a:prstGeom>
          <a:solidFill>
            <a:schemeClr val="accent2"/>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chemeClr val="lt1"/>
                </a:solidFill>
                <a:latin typeface="Times New Roman" pitchFamily="18" charset="0"/>
              </a:rPr>
              <a:t>大份称量</a:t>
            </a:r>
          </a:p>
        </p:txBody>
      </p:sp>
      <p:sp>
        <p:nvSpPr>
          <p:cNvPr id="1048999" name="文本框 1048998"/>
          <p:cNvSpPr txBox="1"/>
          <p:nvPr/>
        </p:nvSpPr>
        <p:spPr>
          <a:xfrm>
            <a:off x="1676400" y="685800"/>
            <a:ext cx="6262687" cy="1938337"/>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当计算出称取的基准物质的质量小于0.2</a:t>
            </a:r>
            <a:r>
              <a:rPr lang="en-US" altLang="zh-CN" sz="2400">
                <a:solidFill>
                  <a:srgbClr val="000000"/>
                </a:solidFill>
                <a:latin typeface="Times New Roman" pitchFamily="18" charset="0"/>
              </a:rPr>
              <a:t>g</a:t>
            </a:r>
            <a:r>
              <a:rPr lang="zh-CN" altLang="en-US" sz="2400">
                <a:solidFill>
                  <a:srgbClr val="000000"/>
                </a:solidFill>
                <a:latin typeface="Times New Roman" pitchFamily="18" charset="0"/>
              </a:rPr>
              <a:t>时，</a:t>
            </a:r>
          </a:p>
          <a:p>
            <a:pPr marL="0" lvl="0" indent="0" eaLnBrk="1" latinLnBrk="1" hangingPunct="1">
              <a:spcBef>
                <a:spcPct val="0"/>
              </a:spcBef>
              <a:buFontTx/>
              <a:buNone/>
            </a:pPr>
            <a:r>
              <a:rPr lang="zh-CN" altLang="en-US" sz="2400">
                <a:solidFill>
                  <a:srgbClr val="000000"/>
                </a:solidFill>
                <a:latin typeface="Times New Roman" pitchFamily="18" charset="0"/>
              </a:rPr>
              <a:t>则称量的相对误差大于0.1%，为了减小称量</a:t>
            </a:r>
          </a:p>
          <a:p>
            <a:pPr marL="0" lvl="0" indent="0" eaLnBrk="1" latinLnBrk="1" hangingPunct="1">
              <a:spcBef>
                <a:spcPct val="0"/>
              </a:spcBef>
              <a:buFontTx/>
              <a:buNone/>
            </a:pPr>
            <a:r>
              <a:rPr lang="zh-CN" altLang="en-US" sz="2400">
                <a:solidFill>
                  <a:srgbClr val="000000"/>
                </a:solidFill>
                <a:latin typeface="Times New Roman" pitchFamily="18" charset="0"/>
              </a:rPr>
              <a:t>误差，可以称取10倍量的基准物质溶解定容</a:t>
            </a:r>
          </a:p>
          <a:p>
            <a:pPr marL="0" lvl="0" indent="0" eaLnBrk="1" latinLnBrk="1" hangingPunct="1">
              <a:spcBef>
                <a:spcPct val="0"/>
              </a:spcBef>
              <a:buFontTx/>
              <a:buNone/>
            </a:pPr>
            <a:r>
              <a:rPr lang="zh-CN" altLang="en-US" sz="2400">
                <a:solidFill>
                  <a:srgbClr val="000000"/>
                </a:solidFill>
                <a:latin typeface="Times New Roman" pitchFamily="18" charset="0"/>
              </a:rPr>
              <a:t>在250.0</a:t>
            </a:r>
            <a:r>
              <a:rPr lang="en-US" altLang="zh-CN" sz="2400">
                <a:solidFill>
                  <a:srgbClr val="000000"/>
                </a:solidFill>
                <a:latin typeface="Times New Roman" pitchFamily="18" charset="0"/>
              </a:rPr>
              <a:t>ml</a:t>
            </a:r>
            <a:r>
              <a:rPr lang="zh-CN" altLang="en-US" sz="2400">
                <a:solidFill>
                  <a:srgbClr val="000000"/>
                </a:solidFill>
                <a:latin typeface="Times New Roman" pitchFamily="18" charset="0"/>
              </a:rPr>
              <a:t>容量瓶中，然后用移液管移取25.00</a:t>
            </a:r>
          </a:p>
          <a:p>
            <a:pPr marL="0" lvl="0" indent="0" eaLnBrk="1" latinLnBrk="1" hangingPunct="1">
              <a:spcBef>
                <a:spcPct val="0"/>
              </a:spcBef>
              <a:buFontTx/>
              <a:buNone/>
            </a:pPr>
            <a:r>
              <a:rPr lang="en-US" altLang="zh-CN" sz="2400">
                <a:solidFill>
                  <a:srgbClr val="000000"/>
                </a:solidFill>
                <a:latin typeface="Times New Roman" pitchFamily="18" charset="0"/>
              </a:rPr>
              <a:t>ml </a:t>
            </a:r>
            <a:r>
              <a:rPr lang="zh-CN" altLang="en-US" sz="2400">
                <a:solidFill>
                  <a:srgbClr val="000000"/>
                </a:solidFill>
                <a:latin typeface="Times New Roman" pitchFamily="18" charset="0"/>
              </a:rPr>
              <a:t>三份进行标定。</a:t>
            </a:r>
          </a:p>
        </p:txBody>
      </p:sp>
      <p:sp>
        <p:nvSpPr>
          <p:cNvPr id="1049000" name="文本框 104899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51</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001" name="文本框 1049000"/>
          <p:cNvSpPr txBox="1"/>
          <p:nvPr/>
        </p:nvSpPr>
        <p:spPr>
          <a:xfrm>
            <a:off x="304800" y="400050"/>
            <a:ext cx="90328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ea typeface="楷体_GB2312" pitchFamily="49" charset="-122"/>
              </a:rPr>
              <a:t>解：</a:t>
            </a:r>
          </a:p>
        </p:txBody>
      </p:sp>
      <p:sp>
        <p:nvSpPr>
          <p:cNvPr id="1049002" name="左大括号 1049001"/>
          <p:cNvSpPr/>
          <p:nvPr/>
        </p:nvSpPr>
        <p:spPr>
          <a:xfrm>
            <a:off x="1371600" y="685800"/>
            <a:ext cx="152400" cy="514350"/>
          </a:xfrm>
          <a:prstGeom prst="leftBrace">
            <a:avLst>
              <a:gd name="adj1" fmla="val 37500"/>
              <a:gd name="adj2" fmla="val 50000"/>
            </a:avLst>
          </a:prstGeom>
          <a:no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zh-CN" sz="2800">
                <a:solidFill>
                  <a:srgbClr val="000000"/>
                </a:solidFill>
                <a:latin typeface="Times New Roman" pitchFamily="18" charset="0"/>
              </a:rPr>
              <a:t>   </a:t>
            </a:r>
            <a:r>
              <a:rPr lang="en-US" altLang="zh-CN" sz="2800">
                <a:solidFill>
                  <a:srgbClr val="000000"/>
                </a:solidFill>
                <a:latin typeface="Times New Roman" pitchFamily="18" charset="0"/>
              </a:rPr>
              <a:t>Cr</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7</a:t>
            </a:r>
            <a:r>
              <a:rPr lang="en-US" altLang="zh-CN" sz="2800" baseline="30000">
                <a:solidFill>
                  <a:srgbClr val="000000"/>
                </a:solidFill>
                <a:latin typeface="Times New Roman" pitchFamily="18" charset="0"/>
              </a:rPr>
              <a:t>2-</a:t>
            </a:r>
            <a:r>
              <a:rPr lang="en-US" altLang="zh-CN" sz="2800">
                <a:solidFill>
                  <a:srgbClr val="000000"/>
                </a:solidFill>
                <a:latin typeface="Times New Roman" pitchFamily="18" charset="0"/>
              </a:rPr>
              <a:t>+6I</a:t>
            </a:r>
            <a:r>
              <a:rPr lang="en-US" altLang="zh-CN" sz="2800" baseline="30000">
                <a:solidFill>
                  <a:srgbClr val="000000"/>
                </a:solidFill>
                <a:latin typeface="Times New Roman" pitchFamily="18" charset="0"/>
              </a:rPr>
              <a:t>-</a:t>
            </a:r>
            <a:r>
              <a:rPr lang="en-US" altLang="zh-CN" sz="2800">
                <a:solidFill>
                  <a:srgbClr val="000000"/>
                </a:solidFill>
                <a:latin typeface="Times New Roman" pitchFamily="18" charset="0"/>
              </a:rPr>
              <a:t>+14H</a:t>
            </a:r>
            <a:r>
              <a:rPr lang="en-US" altLang="zh-CN" sz="2800" baseline="30000">
                <a:solidFill>
                  <a:srgbClr val="000000"/>
                </a:solidFill>
                <a:latin typeface="Times New Roman" pitchFamily="18" charset="0"/>
              </a:rPr>
              <a:t>+</a:t>
            </a:r>
            <a:r>
              <a:rPr lang="en-US" altLang="zh-CN" sz="2800">
                <a:solidFill>
                  <a:srgbClr val="000000"/>
                </a:solidFill>
                <a:latin typeface="Times New Roman" pitchFamily="18" charset="0"/>
              </a:rPr>
              <a:t>=2Cr</a:t>
            </a:r>
            <a:r>
              <a:rPr lang="en-US" altLang="zh-CN" sz="2800" baseline="30000">
                <a:solidFill>
                  <a:srgbClr val="000000"/>
                </a:solidFill>
                <a:latin typeface="Times New Roman" pitchFamily="18" charset="0"/>
              </a:rPr>
              <a:t>3+</a:t>
            </a:r>
            <a:r>
              <a:rPr lang="en-US" altLang="zh-CN" sz="2800">
                <a:solidFill>
                  <a:srgbClr val="000000"/>
                </a:solidFill>
                <a:latin typeface="Times New Roman" pitchFamily="18" charset="0"/>
              </a:rPr>
              <a:t>+3I</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+7H</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p>
          <a:p>
            <a:pPr marL="0" lvl="0" indent="0" eaLnBrk="1" latinLnBrk="1" hangingPunct="1">
              <a:spcBef>
                <a:spcPct val="0"/>
              </a:spcBef>
              <a:buFontTx/>
              <a:buNone/>
            </a:pPr>
            <a:r>
              <a:rPr lang="en-US" altLang="zh-CN" sz="2800">
                <a:solidFill>
                  <a:srgbClr val="000000"/>
                </a:solidFill>
                <a:latin typeface="Times New Roman" pitchFamily="18" charset="0"/>
              </a:rPr>
              <a:t>   I</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+2S</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3</a:t>
            </a:r>
            <a:r>
              <a:rPr lang="en-US" altLang="zh-CN" sz="2800" baseline="30000">
                <a:solidFill>
                  <a:srgbClr val="000000"/>
                </a:solidFill>
                <a:latin typeface="Times New Roman" pitchFamily="18" charset="0"/>
              </a:rPr>
              <a:t>2-</a:t>
            </a:r>
            <a:r>
              <a:rPr lang="en-US" altLang="zh-CN" sz="2800">
                <a:solidFill>
                  <a:srgbClr val="000000"/>
                </a:solidFill>
                <a:latin typeface="Times New Roman" pitchFamily="18" charset="0"/>
              </a:rPr>
              <a:t>=2I</a:t>
            </a:r>
            <a:r>
              <a:rPr lang="en-US" altLang="zh-CN" sz="2800" baseline="30000">
                <a:solidFill>
                  <a:srgbClr val="000000"/>
                </a:solidFill>
                <a:latin typeface="Times New Roman" pitchFamily="18" charset="0"/>
              </a:rPr>
              <a:t>-</a:t>
            </a:r>
            <a:r>
              <a:rPr lang="en-US" altLang="zh-CN" sz="2800">
                <a:solidFill>
                  <a:srgbClr val="000000"/>
                </a:solidFill>
                <a:latin typeface="Times New Roman" pitchFamily="18" charset="0"/>
              </a:rPr>
              <a:t>+S</a:t>
            </a:r>
            <a:r>
              <a:rPr lang="en-US" altLang="zh-CN" sz="2800" baseline="-25000">
                <a:solidFill>
                  <a:srgbClr val="000000"/>
                </a:solidFill>
                <a:latin typeface="Times New Roman" pitchFamily="18" charset="0"/>
              </a:rPr>
              <a:t>4</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6</a:t>
            </a:r>
            <a:r>
              <a:rPr lang="en-US" altLang="zh-CN" sz="2800" baseline="30000">
                <a:solidFill>
                  <a:srgbClr val="000000"/>
                </a:solidFill>
                <a:latin typeface="Times New Roman" pitchFamily="18" charset="0"/>
              </a:rPr>
              <a:t>2-</a:t>
            </a:r>
          </a:p>
        </p:txBody>
      </p:sp>
      <p:sp>
        <p:nvSpPr>
          <p:cNvPr id="1049003" name="文本框 1049002"/>
          <p:cNvSpPr txBox="1"/>
          <p:nvPr/>
        </p:nvSpPr>
        <p:spPr>
          <a:xfrm>
            <a:off x="1905000" y="1428750"/>
            <a:ext cx="32813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en-US" altLang="zh-CN" sz="2800">
                <a:solidFill>
                  <a:srgbClr val="000000"/>
                </a:solidFill>
                <a:latin typeface="Times New Roman" pitchFamily="18" charset="0"/>
              </a:rPr>
              <a:t>Cr</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7</a:t>
            </a:r>
            <a:r>
              <a:rPr lang="en-US" altLang="zh-CN" sz="2800" baseline="30000">
                <a:solidFill>
                  <a:srgbClr val="000000"/>
                </a:solidFill>
                <a:latin typeface="Times New Roman" pitchFamily="18" charset="0"/>
              </a:rPr>
              <a:t>2-</a:t>
            </a:r>
            <a:r>
              <a:rPr lang="en-US" altLang="zh-CN" sz="2800">
                <a:solidFill>
                  <a:srgbClr val="000000"/>
                </a:solidFill>
                <a:latin typeface="Times New Roman" pitchFamily="18" charset="0"/>
              </a:rPr>
              <a:t>~ 3I</a:t>
            </a:r>
            <a:r>
              <a:rPr lang="en-US" altLang="zh-CN" sz="2800" baseline="-25000">
                <a:solidFill>
                  <a:srgbClr val="000000"/>
                </a:solidFill>
                <a:latin typeface="Times New Roman" pitchFamily="18" charset="0"/>
              </a:rPr>
              <a:t>2 </a:t>
            </a:r>
            <a:r>
              <a:rPr lang="en-US" altLang="zh-CN" sz="2800">
                <a:solidFill>
                  <a:srgbClr val="000000"/>
                </a:solidFill>
                <a:latin typeface="Times New Roman" pitchFamily="18" charset="0"/>
              </a:rPr>
              <a:t>~6S</a:t>
            </a:r>
            <a:r>
              <a:rPr lang="en-US" altLang="zh-CN" sz="2800" baseline="-25000">
                <a:solidFill>
                  <a:srgbClr val="000000"/>
                </a:solidFill>
                <a:latin typeface="Times New Roman" pitchFamily="18" charset="0"/>
              </a:rPr>
              <a:t>2</a:t>
            </a:r>
            <a:r>
              <a:rPr lang="en-US" altLang="zh-CN" sz="2800">
                <a:solidFill>
                  <a:srgbClr val="000000"/>
                </a:solidFill>
                <a:latin typeface="Times New Roman" pitchFamily="18" charset="0"/>
              </a:rPr>
              <a:t>O</a:t>
            </a:r>
            <a:r>
              <a:rPr lang="en-US" altLang="zh-CN" sz="2800" baseline="-25000">
                <a:solidFill>
                  <a:srgbClr val="000000"/>
                </a:solidFill>
                <a:latin typeface="Times New Roman" pitchFamily="18" charset="0"/>
              </a:rPr>
              <a:t>3</a:t>
            </a:r>
            <a:r>
              <a:rPr lang="en-US" altLang="zh-CN" sz="2800" baseline="30000">
                <a:solidFill>
                  <a:srgbClr val="000000"/>
                </a:solidFill>
                <a:latin typeface="Times New Roman" pitchFamily="18" charset="0"/>
              </a:rPr>
              <a:t>2-</a:t>
            </a:r>
          </a:p>
        </p:txBody>
      </p:sp>
      <p:pic>
        <p:nvPicPr>
          <p:cNvPr id="2097179" name="图片 2097178"/>
          <p:cNvPicPr>
            <a:picLocks/>
          </p:cNvPicPr>
          <p:nvPr/>
        </p:nvPicPr>
        <p:blipFill>
          <a:blip r:embed="rId2">
            <a:lum bright="6000"/>
          </a:blip>
          <a:srcRect/>
          <a:stretch>
            <a:fillRect/>
          </a:stretch>
        </p:blipFill>
        <p:spPr>
          <a:xfrm>
            <a:off x="990600" y="2057400"/>
            <a:ext cx="6705600" cy="685800"/>
          </a:xfrm>
          <a:prstGeom prst="rect">
            <a:avLst/>
          </a:prstGeom>
          <a:noFill/>
          <a:ln>
            <a:noFill/>
          </a:ln>
        </p:spPr>
      </p:pic>
      <p:sp>
        <p:nvSpPr>
          <p:cNvPr id="1049004" name="文本框 1049003"/>
          <p:cNvSpPr txBox="1"/>
          <p:nvPr/>
        </p:nvSpPr>
        <p:spPr>
          <a:xfrm>
            <a:off x="685800" y="2914650"/>
            <a:ext cx="8153400" cy="1717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lnSpc>
                <a:spcPct val="110000"/>
              </a:lnSpc>
              <a:spcBef>
                <a:spcPct val="0"/>
              </a:spcBef>
              <a:buFontTx/>
              <a:buNone/>
            </a:pPr>
            <a:r>
              <a:rPr lang="zh-CN" altLang="en-US" sz="2400">
                <a:solidFill>
                  <a:srgbClr val="000000"/>
                </a:solidFill>
                <a:latin typeface="Times New Roman" pitchFamily="18" charset="0"/>
              </a:rPr>
              <a:t>       将</a:t>
            </a:r>
            <a:r>
              <a:rPr lang="en-US" altLang="zh-CN" sz="2400">
                <a:solidFill>
                  <a:srgbClr val="000000"/>
                </a:solidFill>
                <a:latin typeface="Times New Roman" pitchFamily="18" charset="0"/>
              </a:rPr>
              <a:t>V(Na</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S</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3</a:t>
            </a:r>
            <a:r>
              <a:rPr lang="zh-CN" altLang="en-US" sz="2400">
                <a:solidFill>
                  <a:srgbClr val="000000"/>
                </a:solidFill>
                <a:latin typeface="Times New Roman" pitchFamily="18" charset="0"/>
              </a:rPr>
              <a:t>)=20ml、30ml 分别代入上式，得到其称量范围为：0.020~0.029</a:t>
            </a:r>
            <a:r>
              <a:rPr lang="en-US" altLang="zh-CN" sz="2400">
                <a:solidFill>
                  <a:srgbClr val="000000"/>
                </a:solidFill>
                <a:latin typeface="Times New Roman" pitchFamily="18" charset="0"/>
              </a:rPr>
              <a:t>g, </a:t>
            </a:r>
            <a:r>
              <a:rPr lang="zh-CN" altLang="en-US" sz="2400">
                <a:solidFill>
                  <a:srgbClr val="000000"/>
                </a:solidFill>
                <a:latin typeface="Times New Roman" pitchFamily="18" charset="0"/>
              </a:rPr>
              <a:t>为了减小称量误差，</a:t>
            </a:r>
            <a:r>
              <a:rPr lang="en-US" altLang="zh-CN" sz="2400">
                <a:solidFill>
                  <a:srgbClr val="990033"/>
                </a:solidFill>
                <a:latin typeface="Times New Roman" pitchFamily="18" charset="0"/>
              </a:rPr>
              <a:t>必须扩大10倍，0.2~0.3g</a:t>
            </a:r>
            <a:r>
              <a:rPr lang="zh-CN" altLang="en-US" sz="2400">
                <a:solidFill>
                  <a:srgbClr val="990033"/>
                </a:solidFill>
                <a:latin typeface="Times New Roman" pitchFamily="18" charset="0"/>
              </a:rPr>
              <a:t>之间称一大份，溶解，定容250.0</a:t>
            </a:r>
            <a:r>
              <a:rPr lang="en-US" altLang="zh-CN" sz="2400">
                <a:solidFill>
                  <a:srgbClr val="990033"/>
                </a:solidFill>
                <a:latin typeface="Times New Roman" pitchFamily="18" charset="0"/>
              </a:rPr>
              <a:t>ml</a:t>
            </a:r>
            <a:r>
              <a:rPr lang="zh-CN" altLang="en-US" sz="2400">
                <a:solidFill>
                  <a:srgbClr val="000000"/>
                </a:solidFill>
                <a:latin typeface="Times New Roman" pitchFamily="18" charset="0"/>
              </a:rPr>
              <a:t> ，摇匀，取25.00</a:t>
            </a:r>
            <a:r>
              <a:rPr lang="en-US" altLang="zh-CN" sz="2400">
                <a:solidFill>
                  <a:srgbClr val="000000"/>
                </a:solidFill>
                <a:latin typeface="Times New Roman" pitchFamily="18" charset="0"/>
              </a:rPr>
              <a:t>ml </a:t>
            </a:r>
            <a:r>
              <a:rPr lang="zh-CN" altLang="en-US" sz="2400">
                <a:solidFill>
                  <a:srgbClr val="000000"/>
                </a:solidFill>
                <a:latin typeface="Times New Roman" pitchFamily="18" charset="0"/>
              </a:rPr>
              <a:t>三份平行滴定可以求出</a:t>
            </a:r>
            <a:r>
              <a:rPr lang="en-US" altLang="zh-CN" sz="2400">
                <a:solidFill>
                  <a:srgbClr val="000000"/>
                </a:solidFill>
                <a:latin typeface="Times New Roman" pitchFamily="18" charset="0"/>
              </a:rPr>
              <a:t>Na</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S</a:t>
            </a:r>
            <a:r>
              <a:rPr lang="en-US" altLang="zh-CN" sz="2400" baseline="-25000">
                <a:solidFill>
                  <a:srgbClr val="000000"/>
                </a:solidFill>
                <a:latin typeface="Times New Roman" pitchFamily="18" charset="0"/>
              </a:rPr>
              <a:t>2</a:t>
            </a:r>
            <a:r>
              <a:rPr lang="en-US" altLang="zh-CN" sz="2400">
                <a:solidFill>
                  <a:srgbClr val="000000"/>
                </a:solidFill>
                <a:latin typeface="Times New Roman" pitchFamily="18" charset="0"/>
              </a:rPr>
              <a:t>O</a:t>
            </a:r>
            <a:r>
              <a:rPr lang="en-US" altLang="zh-CN" sz="2400" baseline="-25000">
                <a:solidFill>
                  <a:srgbClr val="000000"/>
                </a:solidFill>
                <a:latin typeface="Times New Roman" pitchFamily="18" charset="0"/>
              </a:rPr>
              <a:t>3</a:t>
            </a:r>
            <a:r>
              <a:rPr lang="zh-CN" altLang="en-US" sz="2400">
                <a:solidFill>
                  <a:srgbClr val="000000"/>
                </a:solidFill>
                <a:latin typeface="Times New Roman" pitchFamily="18" charset="0"/>
              </a:rPr>
              <a:t>的准确浓度。</a:t>
            </a:r>
          </a:p>
        </p:txBody>
      </p:sp>
      <p:sp>
        <p:nvSpPr>
          <p:cNvPr id="1049005" name="矩形 1049004"/>
          <p:cNvSpPr/>
          <p:nvPr/>
        </p:nvSpPr>
        <p:spPr>
          <a:xfrm>
            <a:off x="6443662" y="1762125"/>
            <a:ext cx="11715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00"/>
                </a:solidFill>
                <a:latin typeface="Times New Roman" pitchFamily="18" charset="0"/>
                <a:sym typeface="Symbol" pitchFamily="18" charset="2"/>
              </a:rPr>
              <a:t>294.18</a:t>
            </a:r>
          </a:p>
        </p:txBody>
      </p:sp>
      <p:sp>
        <p:nvSpPr>
          <p:cNvPr id="1049006" name="文本框 1049005"/>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52</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007" name="文本框 1049006"/>
          <p:cNvSpPr txBox="1"/>
          <p:nvPr/>
        </p:nvSpPr>
        <p:spPr>
          <a:xfrm>
            <a:off x="304800" y="400050"/>
            <a:ext cx="4876800" cy="523875"/>
          </a:xfrm>
          <a:prstGeom prst="rect">
            <a:avLst/>
          </a:prstGeom>
          <a:solidFill>
            <a:schemeClr val="accent1"/>
          </a:solidFill>
          <a:ln w="9525" cap="flat" cmpd="sng">
            <a:solidFill>
              <a:srgbClr val="FFFF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333333"/>
                </a:solidFill>
                <a:latin typeface="Times New Roman" pitchFamily="18" charset="0"/>
              </a:rPr>
              <a:t>四、滴定分析中的体积测量</a:t>
            </a:r>
          </a:p>
        </p:txBody>
      </p:sp>
      <p:sp>
        <p:nvSpPr>
          <p:cNvPr id="1049008" name="文本框 1049007"/>
          <p:cNvSpPr txBox="1"/>
          <p:nvPr/>
        </p:nvSpPr>
        <p:spPr>
          <a:xfrm>
            <a:off x="898525" y="1062037"/>
            <a:ext cx="6648450" cy="1200150"/>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滴定分析中溶液的体积的测量都是通过容量仪器</a:t>
            </a:r>
          </a:p>
          <a:p>
            <a:pPr marL="0" lvl="0" indent="0" eaLnBrk="1" latinLnBrk="1" hangingPunct="1">
              <a:spcBef>
                <a:spcPct val="0"/>
              </a:spcBef>
              <a:buFontTx/>
              <a:buNone/>
            </a:pPr>
            <a:r>
              <a:rPr lang="zh-CN" altLang="en-US" sz="2400">
                <a:solidFill>
                  <a:srgbClr val="000000"/>
                </a:solidFill>
                <a:latin typeface="Times New Roman" pitchFamily="18" charset="0"/>
              </a:rPr>
              <a:t>得到的。最常使用的具有准确体积的容量仪器有</a:t>
            </a:r>
          </a:p>
          <a:p>
            <a:pPr marL="0" lvl="0" indent="0" eaLnBrk="1" latinLnBrk="1" hangingPunct="1">
              <a:spcBef>
                <a:spcPct val="0"/>
              </a:spcBef>
              <a:buFontTx/>
              <a:buNone/>
            </a:pPr>
            <a:r>
              <a:rPr lang="zh-CN" altLang="en-US" sz="2400">
                <a:solidFill>
                  <a:srgbClr val="000000"/>
                </a:solidFill>
                <a:latin typeface="Times New Roman" pitchFamily="18" charset="0"/>
              </a:rPr>
              <a:t>三种：</a:t>
            </a:r>
            <a:r>
              <a:rPr lang="zh-CN" altLang="en-US" sz="2400" b="1">
                <a:solidFill>
                  <a:srgbClr val="CC0000"/>
                </a:solidFill>
                <a:latin typeface="Times New Roman" pitchFamily="18" charset="0"/>
              </a:rPr>
              <a:t>容量瓶、移液管、滴定管</a:t>
            </a:r>
            <a:r>
              <a:rPr lang="zh-CN" altLang="en-US" sz="2400">
                <a:solidFill>
                  <a:srgbClr val="000000"/>
                </a:solidFill>
                <a:latin typeface="Times New Roman" pitchFamily="18" charset="0"/>
              </a:rPr>
              <a:t>。</a:t>
            </a:r>
          </a:p>
        </p:txBody>
      </p:sp>
      <p:sp>
        <p:nvSpPr>
          <p:cNvPr id="1049009" name="文本框 1049008"/>
          <p:cNvSpPr txBox="1"/>
          <p:nvPr/>
        </p:nvSpPr>
        <p:spPr>
          <a:xfrm>
            <a:off x="2030412" y="2235200"/>
            <a:ext cx="338296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常用容量分析仪器(</a:t>
            </a:r>
            <a:r>
              <a:rPr lang="en-US" altLang="zh-CN" sz="2400">
                <a:solidFill>
                  <a:srgbClr val="000000"/>
                </a:solidFill>
                <a:latin typeface="Times New Roman" pitchFamily="18" charset="0"/>
              </a:rPr>
              <a:t>A</a:t>
            </a:r>
            <a:r>
              <a:rPr lang="zh-CN" altLang="en-US" sz="2400">
                <a:solidFill>
                  <a:srgbClr val="000000"/>
                </a:solidFill>
                <a:latin typeface="Times New Roman" pitchFamily="18" charset="0"/>
              </a:rPr>
              <a:t>级)</a:t>
            </a:r>
          </a:p>
        </p:txBody>
      </p:sp>
      <p:sp>
        <p:nvSpPr>
          <p:cNvPr id="1049010" name="直接连接符 1049009"/>
          <p:cNvSpPr/>
          <p:nvPr/>
        </p:nvSpPr>
        <p:spPr>
          <a:xfrm>
            <a:off x="979487" y="2700337"/>
            <a:ext cx="6905625" cy="0"/>
          </a:xfrm>
          <a:prstGeom prst="line">
            <a:avLst/>
          </a:prstGeom>
          <a:noFill/>
          <a:ln w="9525" cap="flat" cmpd="sng">
            <a:solidFill>
              <a:srgbClr val="0000CC">
                <a:alpha val="100000"/>
              </a:srgbClr>
            </a:solidFill>
            <a:prstDash val="solid"/>
            <a:round/>
          </a:ln>
        </p:spPr>
      </p:sp>
      <p:sp>
        <p:nvSpPr>
          <p:cNvPr id="1049011" name="直接连接符 1049010"/>
          <p:cNvSpPr/>
          <p:nvPr/>
        </p:nvSpPr>
        <p:spPr>
          <a:xfrm>
            <a:off x="979487" y="3100387"/>
            <a:ext cx="6905625" cy="0"/>
          </a:xfrm>
          <a:prstGeom prst="line">
            <a:avLst/>
          </a:prstGeom>
          <a:noFill/>
          <a:ln w="9525" cap="flat" cmpd="sng">
            <a:solidFill>
              <a:srgbClr val="0000CC">
                <a:alpha val="100000"/>
              </a:srgbClr>
            </a:solidFill>
            <a:prstDash val="solid"/>
            <a:round/>
          </a:ln>
        </p:spPr>
      </p:sp>
      <p:sp>
        <p:nvSpPr>
          <p:cNvPr id="1049012" name="直接连接符 1049011"/>
          <p:cNvSpPr/>
          <p:nvPr/>
        </p:nvSpPr>
        <p:spPr>
          <a:xfrm>
            <a:off x="979487" y="3557587"/>
            <a:ext cx="6905625" cy="0"/>
          </a:xfrm>
          <a:prstGeom prst="line">
            <a:avLst/>
          </a:prstGeom>
          <a:noFill/>
          <a:ln w="9525" cap="flat" cmpd="sng">
            <a:solidFill>
              <a:srgbClr val="0000CC">
                <a:alpha val="100000"/>
              </a:srgbClr>
            </a:solidFill>
            <a:prstDash val="solid"/>
            <a:round/>
          </a:ln>
        </p:spPr>
      </p:sp>
      <p:sp>
        <p:nvSpPr>
          <p:cNvPr id="1049013" name="直接连接符 1049012"/>
          <p:cNvSpPr/>
          <p:nvPr/>
        </p:nvSpPr>
        <p:spPr>
          <a:xfrm>
            <a:off x="979487" y="4662487"/>
            <a:ext cx="6905625" cy="0"/>
          </a:xfrm>
          <a:prstGeom prst="line">
            <a:avLst/>
          </a:prstGeom>
          <a:noFill/>
          <a:ln w="9525" cap="flat" cmpd="sng">
            <a:solidFill>
              <a:srgbClr val="0000CC">
                <a:alpha val="100000"/>
              </a:srgbClr>
            </a:solidFill>
            <a:prstDash val="solid"/>
            <a:round/>
          </a:ln>
        </p:spPr>
      </p:sp>
      <p:sp>
        <p:nvSpPr>
          <p:cNvPr id="1049014" name="直接连接符 1049013"/>
          <p:cNvSpPr/>
          <p:nvPr/>
        </p:nvSpPr>
        <p:spPr>
          <a:xfrm>
            <a:off x="2503487" y="2700337"/>
            <a:ext cx="0" cy="1962150"/>
          </a:xfrm>
          <a:prstGeom prst="line">
            <a:avLst/>
          </a:prstGeom>
          <a:noFill/>
          <a:ln w="9525" cap="flat" cmpd="sng">
            <a:solidFill>
              <a:srgbClr val="0000CC">
                <a:alpha val="100000"/>
              </a:srgbClr>
            </a:solidFill>
            <a:prstDash val="solid"/>
            <a:round/>
          </a:ln>
        </p:spPr>
      </p:sp>
      <p:sp>
        <p:nvSpPr>
          <p:cNvPr id="1049015" name="文本框 1049014"/>
          <p:cNvSpPr txBox="1"/>
          <p:nvPr/>
        </p:nvSpPr>
        <p:spPr>
          <a:xfrm>
            <a:off x="1116012" y="2720975"/>
            <a:ext cx="649446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名称            容量瓶            移液管              滴定管</a:t>
            </a:r>
          </a:p>
        </p:txBody>
      </p:sp>
      <p:sp>
        <p:nvSpPr>
          <p:cNvPr id="1049016" name="文本框 1049015"/>
          <p:cNvSpPr txBox="1"/>
          <p:nvPr/>
        </p:nvSpPr>
        <p:spPr>
          <a:xfrm>
            <a:off x="827087" y="3157537"/>
            <a:ext cx="7772400" cy="4603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测量方式       量入式            量出式              量出式             </a:t>
            </a:r>
          </a:p>
        </p:txBody>
      </p:sp>
      <p:sp>
        <p:nvSpPr>
          <p:cNvPr id="1049017" name="文本框 1049016"/>
          <p:cNvSpPr txBox="1"/>
          <p:nvPr/>
        </p:nvSpPr>
        <p:spPr>
          <a:xfrm>
            <a:off x="1236662" y="3557587"/>
            <a:ext cx="6648450" cy="120015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400">
                <a:solidFill>
                  <a:srgbClr val="000000"/>
                </a:solidFill>
                <a:latin typeface="Times New Roman" pitchFamily="18" charset="0"/>
              </a:rPr>
              <a:t>规格          250±0.15        50±0.05          50±0.05 </a:t>
            </a:r>
          </a:p>
          <a:p>
            <a:pPr marL="0" lvl="0" indent="0" eaLnBrk="1" latinLnBrk="1" hangingPunct="1">
              <a:spcBef>
                <a:spcPct val="0"/>
              </a:spcBef>
              <a:buFontTx/>
              <a:buNone/>
            </a:pP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ml)           </a:t>
            </a:r>
            <a:r>
              <a:rPr lang="zh-CN" altLang="en-US" sz="2400">
                <a:solidFill>
                  <a:srgbClr val="000000"/>
                </a:solidFill>
                <a:latin typeface="Times New Roman" pitchFamily="18" charset="0"/>
              </a:rPr>
              <a:t>100±0.10        25±0.03          25±0.04</a:t>
            </a:r>
          </a:p>
          <a:p>
            <a:pPr marL="0" lvl="0" indent="0" eaLnBrk="1" latinLnBrk="1" hangingPunct="1">
              <a:spcBef>
                <a:spcPct val="0"/>
              </a:spcBef>
              <a:buFontTx/>
              <a:buNone/>
            </a:pPr>
            <a:r>
              <a:rPr lang="zh-CN" altLang="en-US" sz="2400">
                <a:solidFill>
                  <a:srgbClr val="000000"/>
                </a:solidFill>
                <a:latin typeface="Times New Roman" pitchFamily="18" charset="0"/>
              </a:rPr>
              <a:t>                   50±0.05         10±0.02 </a:t>
            </a:r>
          </a:p>
        </p:txBody>
      </p:sp>
      <p:sp>
        <p:nvSpPr>
          <p:cNvPr id="1049018" name="直接连接符 1049017"/>
          <p:cNvSpPr/>
          <p:nvPr/>
        </p:nvSpPr>
        <p:spPr>
          <a:xfrm>
            <a:off x="6227762" y="2687637"/>
            <a:ext cx="0" cy="1974850"/>
          </a:xfrm>
          <a:prstGeom prst="line">
            <a:avLst/>
          </a:prstGeom>
          <a:noFill/>
          <a:ln w="9525" cap="flat" cmpd="sng">
            <a:solidFill>
              <a:srgbClr val="0000CC">
                <a:alpha val="100000"/>
              </a:srgbClr>
            </a:solidFill>
            <a:prstDash val="solid"/>
            <a:round/>
          </a:ln>
        </p:spPr>
      </p:sp>
      <p:sp>
        <p:nvSpPr>
          <p:cNvPr id="1049019" name="直接连接符 1049018"/>
          <p:cNvSpPr/>
          <p:nvPr/>
        </p:nvSpPr>
        <p:spPr>
          <a:xfrm>
            <a:off x="4362450" y="2697162"/>
            <a:ext cx="0" cy="1965325"/>
          </a:xfrm>
          <a:prstGeom prst="line">
            <a:avLst/>
          </a:prstGeom>
          <a:noFill/>
          <a:ln w="9525" cap="flat" cmpd="sng">
            <a:solidFill>
              <a:srgbClr val="0000CC">
                <a:alpha val="100000"/>
              </a:srgbClr>
            </a:solidFill>
            <a:prstDash val="solid"/>
            <a:round/>
          </a:ln>
        </p:spPr>
      </p:sp>
      <p:sp>
        <p:nvSpPr>
          <p:cNvPr id="1049020" name="文本框 1049019"/>
          <p:cNvSpPr txBox="1"/>
          <p:nvPr/>
        </p:nvSpPr>
        <p:spPr>
          <a:xfrm>
            <a:off x="1908175" y="4630737"/>
            <a:ext cx="5538787"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400">
                <a:solidFill>
                  <a:srgbClr val="990033"/>
                </a:solidFill>
                <a:latin typeface="Times New Roman" pitchFamily="18" charset="0"/>
              </a:rPr>
              <a:t>Erlenmeyer flask           pipet               buret</a:t>
            </a:r>
          </a:p>
        </p:txBody>
      </p:sp>
      <p:sp>
        <p:nvSpPr>
          <p:cNvPr id="1049021" name="文本框 1049020"/>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53</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022" name="标题 1049021"/>
          <p:cNvSpPr>
            <a:spLocks noGrp="1"/>
          </p:cNvSpPr>
          <p:nvPr>
            <p:ph type="title"/>
          </p:nvPr>
        </p:nvSpPr>
        <p:spPr>
          <a:xfrm>
            <a:off x="228600" y="-171450"/>
            <a:ext cx="6781800" cy="8572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zh-CN" altLang="en-US" sz="3600" b="1">
                <a:ea typeface="黑体" pitchFamily="2" charset="-122"/>
              </a:rPr>
              <a:t>常用滴定分析仪器</a:t>
            </a:r>
          </a:p>
        </p:txBody>
      </p:sp>
      <p:grpSp>
        <p:nvGrpSpPr>
          <p:cNvPr id="149" name="组合 148"/>
          <p:cNvGrpSpPr/>
          <p:nvPr/>
        </p:nvGrpSpPr>
        <p:grpSpPr>
          <a:xfrm>
            <a:off x="684212" y="628650"/>
            <a:ext cx="8231187" cy="4079875"/>
            <a:chOff x="431" y="528"/>
            <a:chExt cx="5185" cy="3427"/>
          </a:xfrm>
        </p:grpSpPr>
        <p:grpSp>
          <p:nvGrpSpPr>
            <p:cNvPr id="150" name="组合 149"/>
            <p:cNvGrpSpPr/>
            <p:nvPr/>
          </p:nvGrpSpPr>
          <p:grpSpPr>
            <a:xfrm>
              <a:off x="431" y="528"/>
              <a:ext cx="5161" cy="3272"/>
              <a:chOff x="134" y="619"/>
              <a:chExt cx="5504" cy="3461"/>
            </a:xfrm>
          </p:grpSpPr>
          <p:grpSp>
            <p:nvGrpSpPr>
              <p:cNvPr id="151" name="组合 150"/>
              <p:cNvGrpSpPr/>
              <p:nvPr/>
            </p:nvGrpSpPr>
            <p:grpSpPr>
              <a:xfrm>
                <a:off x="3744" y="2688"/>
                <a:ext cx="1872" cy="1344"/>
                <a:chOff x="1296" y="2544"/>
                <a:chExt cx="2014" cy="1392"/>
              </a:xfrm>
            </p:grpSpPr>
            <p:pic>
              <p:nvPicPr>
                <p:cNvPr id="2097180" name="图片 2097179" descr="34502SE"/>
                <p:cNvPicPr>
                  <a:picLocks/>
                </p:cNvPicPr>
                <p:nvPr/>
              </p:nvPicPr>
              <p:blipFill>
                <a:blip r:embed="rId2"/>
                <a:srcRect/>
                <a:stretch>
                  <a:fillRect/>
                </a:stretch>
              </p:blipFill>
              <p:spPr>
                <a:xfrm>
                  <a:off x="1296" y="2544"/>
                  <a:ext cx="1294" cy="1375"/>
                </a:xfrm>
                <a:prstGeom prst="rect">
                  <a:avLst/>
                </a:prstGeom>
                <a:noFill/>
                <a:ln>
                  <a:noFill/>
                </a:ln>
              </p:spPr>
            </p:pic>
            <p:pic>
              <p:nvPicPr>
                <p:cNvPr id="2097181" name="图片 2097180" descr="3450302"/>
                <p:cNvPicPr>
                  <a:picLocks/>
                </p:cNvPicPr>
                <p:nvPr/>
              </p:nvPicPr>
              <p:blipFill>
                <a:blip r:embed="rId3"/>
                <a:srcRect/>
                <a:stretch>
                  <a:fillRect/>
                </a:stretch>
              </p:blipFill>
              <p:spPr>
                <a:xfrm>
                  <a:off x="2592" y="2544"/>
                  <a:ext cx="718" cy="1392"/>
                </a:xfrm>
                <a:prstGeom prst="rect">
                  <a:avLst/>
                </a:prstGeom>
                <a:noFill/>
                <a:ln>
                  <a:noFill/>
                </a:ln>
              </p:spPr>
            </p:pic>
          </p:grpSp>
          <p:grpSp>
            <p:nvGrpSpPr>
              <p:cNvPr id="152" name="组合 151"/>
              <p:cNvGrpSpPr/>
              <p:nvPr/>
            </p:nvGrpSpPr>
            <p:grpSpPr>
              <a:xfrm>
                <a:off x="134" y="624"/>
                <a:ext cx="3623" cy="3456"/>
                <a:chOff x="374" y="624"/>
                <a:chExt cx="3623" cy="3456"/>
              </a:xfrm>
            </p:grpSpPr>
            <p:grpSp>
              <p:nvGrpSpPr>
                <p:cNvPr id="153" name="组合 152"/>
                <p:cNvGrpSpPr/>
                <p:nvPr/>
              </p:nvGrpSpPr>
              <p:grpSpPr>
                <a:xfrm>
                  <a:off x="374" y="624"/>
                  <a:ext cx="2500" cy="3408"/>
                  <a:chOff x="374" y="624"/>
                  <a:chExt cx="2500" cy="3408"/>
                </a:xfrm>
              </p:grpSpPr>
              <p:grpSp>
                <p:nvGrpSpPr>
                  <p:cNvPr id="154" name="组合 153"/>
                  <p:cNvGrpSpPr/>
                  <p:nvPr/>
                </p:nvGrpSpPr>
                <p:grpSpPr>
                  <a:xfrm>
                    <a:off x="374" y="624"/>
                    <a:ext cx="1354" cy="3408"/>
                    <a:chOff x="374" y="624"/>
                    <a:chExt cx="1354" cy="3408"/>
                  </a:xfrm>
                </p:grpSpPr>
                <p:grpSp>
                  <p:nvGrpSpPr>
                    <p:cNvPr id="155" name="组合 154"/>
                    <p:cNvGrpSpPr/>
                    <p:nvPr/>
                  </p:nvGrpSpPr>
                  <p:grpSpPr>
                    <a:xfrm>
                      <a:off x="374" y="624"/>
                      <a:ext cx="956" cy="3401"/>
                      <a:chOff x="374" y="624"/>
                      <a:chExt cx="956" cy="3401"/>
                    </a:xfrm>
                  </p:grpSpPr>
                  <p:pic>
                    <p:nvPicPr>
                      <p:cNvPr id="2097182" name="图片 2097181" descr="2556010"/>
                      <p:cNvPicPr>
                        <a:picLocks/>
                      </p:cNvPicPr>
                      <p:nvPr/>
                    </p:nvPicPr>
                    <p:blipFill>
                      <a:blip r:embed="rId4"/>
                      <a:srcRect/>
                      <a:stretch>
                        <a:fillRect/>
                      </a:stretch>
                    </p:blipFill>
                    <p:spPr>
                      <a:xfrm flipH="1">
                        <a:off x="374" y="624"/>
                        <a:ext cx="724" cy="3401"/>
                      </a:xfrm>
                      <a:prstGeom prst="rect">
                        <a:avLst/>
                      </a:prstGeom>
                      <a:noFill/>
                      <a:ln>
                        <a:noFill/>
                      </a:ln>
                    </p:spPr>
                  </p:pic>
                  <p:pic>
                    <p:nvPicPr>
                      <p:cNvPr id="2097183" name="图片 2097182" descr="2556216"/>
                      <p:cNvPicPr>
                        <a:picLocks/>
                      </p:cNvPicPr>
                      <p:nvPr/>
                    </p:nvPicPr>
                    <p:blipFill>
                      <a:blip r:embed="rId5"/>
                      <a:srcRect/>
                      <a:stretch>
                        <a:fillRect/>
                      </a:stretch>
                    </p:blipFill>
                    <p:spPr>
                      <a:xfrm flipH="1">
                        <a:off x="1056" y="624"/>
                        <a:ext cx="274" cy="3401"/>
                      </a:xfrm>
                      <a:prstGeom prst="rect">
                        <a:avLst/>
                      </a:prstGeom>
                      <a:noFill/>
                      <a:ln>
                        <a:noFill/>
                      </a:ln>
                    </p:spPr>
                  </p:pic>
                </p:grpSp>
                <p:pic>
                  <p:nvPicPr>
                    <p:cNvPr id="2097184" name="图片 2097183" descr="3454322"/>
                    <p:cNvPicPr>
                      <a:picLocks/>
                    </p:cNvPicPr>
                    <p:nvPr/>
                  </p:nvPicPr>
                  <p:blipFill>
                    <a:blip r:embed="rId6"/>
                    <a:srcRect/>
                    <a:stretch>
                      <a:fillRect/>
                    </a:stretch>
                  </p:blipFill>
                  <p:spPr>
                    <a:xfrm>
                      <a:off x="1296" y="624"/>
                      <a:ext cx="432" cy="3408"/>
                    </a:xfrm>
                    <a:prstGeom prst="rect">
                      <a:avLst/>
                    </a:prstGeom>
                    <a:noFill/>
                    <a:ln>
                      <a:noFill/>
                    </a:ln>
                  </p:spPr>
                </p:pic>
              </p:grpSp>
              <p:pic>
                <p:nvPicPr>
                  <p:cNvPr id="2097185" name="图片 2097184" descr="3450507"/>
                  <p:cNvPicPr>
                    <a:picLocks/>
                  </p:cNvPicPr>
                  <p:nvPr/>
                </p:nvPicPr>
                <p:blipFill>
                  <a:blip r:embed="rId7"/>
                  <a:srcRect/>
                  <a:stretch>
                    <a:fillRect/>
                  </a:stretch>
                </p:blipFill>
                <p:spPr>
                  <a:xfrm>
                    <a:off x="1728" y="624"/>
                    <a:ext cx="1146" cy="3408"/>
                  </a:xfrm>
                  <a:prstGeom prst="rect">
                    <a:avLst/>
                  </a:prstGeom>
                  <a:noFill/>
                  <a:ln>
                    <a:noFill/>
                  </a:ln>
                </p:spPr>
              </p:pic>
            </p:grpSp>
            <p:pic>
              <p:nvPicPr>
                <p:cNvPr id="2097186" name="图片 2097185" descr="N365095L"/>
                <p:cNvPicPr>
                  <a:picLocks/>
                </p:cNvPicPr>
                <p:nvPr/>
              </p:nvPicPr>
              <p:blipFill>
                <a:blip r:embed="rId8"/>
                <a:srcRect/>
                <a:stretch>
                  <a:fillRect/>
                </a:stretch>
              </p:blipFill>
              <p:spPr>
                <a:xfrm>
                  <a:off x="2880" y="624"/>
                  <a:ext cx="1117" cy="3456"/>
                </a:xfrm>
                <a:prstGeom prst="rect">
                  <a:avLst/>
                </a:prstGeom>
                <a:noFill/>
                <a:ln>
                  <a:noFill/>
                </a:ln>
              </p:spPr>
            </p:pic>
          </p:grpSp>
          <p:pic>
            <p:nvPicPr>
              <p:cNvPr id="2097187" name="图片 2097186" descr="36620010a1L"/>
              <p:cNvPicPr>
                <a:picLocks/>
              </p:cNvPicPr>
              <p:nvPr/>
            </p:nvPicPr>
            <p:blipFill>
              <a:blip r:embed="rId9"/>
              <a:srcRect/>
              <a:stretch>
                <a:fillRect/>
              </a:stretch>
            </p:blipFill>
            <p:spPr>
              <a:xfrm>
                <a:off x="3744" y="619"/>
                <a:ext cx="1894" cy="2117"/>
              </a:xfrm>
              <a:prstGeom prst="rect">
                <a:avLst/>
              </a:prstGeom>
              <a:noFill/>
              <a:ln>
                <a:noFill/>
              </a:ln>
            </p:spPr>
          </p:pic>
        </p:grpSp>
        <p:sp>
          <p:nvSpPr>
            <p:cNvPr id="1049023" name="文本框 1049022"/>
            <p:cNvSpPr txBox="1"/>
            <p:nvPr/>
          </p:nvSpPr>
          <p:spPr>
            <a:xfrm>
              <a:off x="1925" y="2983"/>
              <a:ext cx="715" cy="336"/>
            </a:xfrm>
            <a:prstGeom prst="rect">
              <a:avLst/>
            </a:prstGeom>
            <a:solidFill>
              <a:schemeClr val="accent1"/>
            </a:solidFill>
            <a:ln w="9525" cap="flat" cmpd="sng">
              <a:solidFill>
                <a:schemeClr val="folHlink">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000" b="1">
                  <a:latin typeface="Tahoma" pitchFamily="34" charset="0"/>
                </a:rPr>
                <a:t>容量瓶</a:t>
              </a:r>
            </a:p>
          </p:txBody>
        </p:sp>
        <p:sp>
          <p:nvSpPr>
            <p:cNvPr id="1049024" name="文本框 1049023"/>
            <p:cNvSpPr txBox="1"/>
            <p:nvPr/>
          </p:nvSpPr>
          <p:spPr>
            <a:xfrm rot="16200000">
              <a:off x="540" y="2516"/>
              <a:ext cx="952" cy="252"/>
            </a:xfrm>
            <a:prstGeom prst="rect">
              <a:avLst/>
            </a:prstGeom>
            <a:solidFill>
              <a:schemeClr val="accent1"/>
            </a:solidFill>
            <a:ln w="9525" cap="flat" cmpd="sng">
              <a:solidFill>
                <a:schemeClr val="folHlink">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000" b="1">
                  <a:latin typeface="Tahoma" pitchFamily="34" charset="0"/>
                </a:rPr>
                <a:t>吸量管</a:t>
              </a:r>
            </a:p>
          </p:txBody>
        </p:sp>
        <p:sp>
          <p:nvSpPr>
            <p:cNvPr id="1049025" name="文本框 1049024"/>
            <p:cNvSpPr txBox="1"/>
            <p:nvPr/>
          </p:nvSpPr>
          <p:spPr>
            <a:xfrm>
              <a:off x="4941" y="3619"/>
              <a:ext cx="675" cy="336"/>
            </a:xfrm>
            <a:prstGeom prst="rect">
              <a:avLst/>
            </a:prstGeom>
            <a:solidFill>
              <a:schemeClr val="accent1"/>
            </a:solidFill>
            <a:ln w="9525" cap="flat" cmpd="sng">
              <a:solidFill>
                <a:schemeClr val="folHlink">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000" b="1">
                  <a:latin typeface="Arial" charset="0"/>
                </a:rPr>
                <a:t>锥形瓶</a:t>
              </a:r>
            </a:p>
          </p:txBody>
        </p:sp>
        <p:sp>
          <p:nvSpPr>
            <p:cNvPr id="1049026" name="矩形 1049025"/>
            <p:cNvSpPr/>
            <p:nvPr/>
          </p:nvSpPr>
          <p:spPr>
            <a:xfrm rot="16200000">
              <a:off x="221" y="2626"/>
              <a:ext cx="805" cy="252"/>
            </a:xfrm>
            <a:prstGeom prst="rect">
              <a:avLst/>
            </a:prstGeom>
            <a:solidFill>
              <a:schemeClr val="accent1"/>
            </a:solidFill>
            <a:ln w="9525" cap="flat" cmpd="sng">
              <a:solidFill>
                <a:schemeClr val="folHlink">
                  <a:alpha val="100000"/>
                </a:scheme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000" b="1">
                  <a:latin typeface="Tahoma" pitchFamily="34" charset="0"/>
                </a:rPr>
                <a:t>移液管</a:t>
              </a:r>
            </a:p>
          </p:txBody>
        </p:sp>
        <p:sp>
          <p:nvSpPr>
            <p:cNvPr id="1049027" name="文本框 1049026"/>
            <p:cNvSpPr txBox="1"/>
            <p:nvPr/>
          </p:nvSpPr>
          <p:spPr>
            <a:xfrm rot="16200000">
              <a:off x="617" y="2292"/>
              <a:ext cx="1469" cy="174"/>
            </a:xfrm>
            <a:prstGeom prst="rect">
              <a:avLst/>
            </a:prstGeom>
            <a:solidFill>
              <a:schemeClr val="accent1"/>
            </a:solidFill>
            <a:ln w="9525" cap="flat" cmpd="sng">
              <a:solidFill>
                <a:schemeClr val="folHlink">
                  <a:alpha val="100000"/>
                </a:schemeClr>
              </a:solidFill>
              <a:prstDash val="solid"/>
              <a:round/>
            </a:ln>
          </p:spPr>
          <p:txBody>
            <a:bodyPr vert="horz" lIns="0" tIns="0" rIns="0" bIns="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1800" b="1">
                  <a:latin typeface="Tahoma" pitchFamily="34" charset="0"/>
                </a:rPr>
                <a:t>   酸式滴定管</a:t>
              </a:r>
            </a:p>
          </p:txBody>
        </p:sp>
        <p:sp>
          <p:nvSpPr>
            <p:cNvPr id="1049028" name="文本框 1049027"/>
            <p:cNvSpPr txBox="1"/>
            <p:nvPr/>
          </p:nvSpPr>
          <p:spPr>
            <a:xfrm>
              <a:off x="4266" y="3619"/>
              <a:ext cx="450" cy="336"/>
            </a:xfrm>
            <a:prstGeom prst="rect">
              <a:avLst/>
            </a:prstGeom>
            <a:solidFill>
              <a:schemeClr val="accent1"/>
            </a:solidFill>
            <a:ln w="9525" cap="flat" cmpd="sng">
              <a:solidFill>
                <a:schemeClr val="folHlink">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000" b="1">
                  <a:latin typeface="Arial" charset="0"/>
                </a:rPr>
                <a:t>烧杯</a:t>
              </a:r>
            </a:p>
          </p:txBody>
        </p:sp>
        <p:sp>
          <p:nvSpPr>
            <p:cNvPr id="1049029" name="文本框 1049028"/>
            <p:cNvSpPr txBox="1"/>
            <p:nvPr/>
          </p:nvSpPr>
          <p:spPr>
            <a:xfrm>
              <a:off x="4671" y="850"/>
              <a:ext cx="450" cy="336"/>
            </a:xfrm>
            <a:prstGeom prst="rect">
              <a:avLst/>
            </a:prstGeom>
            <a:solidFill>
              <a:schemeClr val="accent1"/>
            </a:solidFill>
            <a:ln w="9525" cap="flat" cmpd="sng">
              <a:solidFill>
                <a:schemeClr val="folHlink">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000" b="1">
                  <a:latin typeface="Arial" charset="0"/>
                </a:rPr>
                <a:t>量筒</a:t>
              </a:r>
            </a:p>
          </p:txBody>
        </p:sp>
      </p:grpSp>
      <p:grpSp>
        <p:nvGrpSpPr>
          <p:cNvPr id="156" name="组合 155"/>
          <p:cNvGrpSpPr/>
          <p:nvPr/>
        </p:nvGrpSpPr>
        <p:grpSpPr>
          <a:xfrm>
            <a:off x="1219200" y="4229100"/>
            <a:ext cx="2489200" cy="665162"/>
            <a:chOff x="768" y="3552"/>
            <a:chExt cx="1568" cy="559"/>
          </a:xfrm>
        </p:grpSpPr>
        <p:sp>
          <p:nvSpPr>
            <p:cNvPr id="1049030" name="文本框 1049029"/>
            <p:cNvSpPr txBox="1"/>
            <p:nvPr/>
          </p:nvSpPr>
          <p:spPr>
            <a:xfrm>
              <a:off x="848" y="3672"/>
              <a:ext cx="1488" cy="4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b="1">
                  <a:solidFill>
                    <a:srgbClr val="FF0000"/>
                  </a:solidFill>
                  <a:latin typeface="Times New Roman" pitchFamily="18" charset="0"/>
                  <a:ea typeface="黑体" pitchFamily="2" charset="-122"/>
                </a:rPr>
                <a:t>容 量 仪 器</a:t>
              </a:r>
            </a:p>
          </p:txBody>
        </p:sp>
        <p:grpSp>
          <p:nvGrpSpPr>
            <p:cNvPr id="157" name="组合 156"/>
            <p:cNvGrpSpPr/>
            <p:nvPr/>
          </p:nvGrpSpPr>
          <p:grpSpPr>
            <a:xfrm>
              <a:off x="768" y="3552"/>
              <a:ext cx="1344" cy="240"/>
              <a:chOff x="624" y="3888"/>
              <a:chExt cx="1344" cy="240"/>
            </a:xfrm>
          </p:grpSpPr>
          <p:sp>
            <p:nvSpPr>
              <p:cNvPr id="1049031" name="直接连接符 1049030"/>
              <p:cNvSpPr/>
              <p:nvPr/>
            </p:nvSpPr>
            <p:spPr>
              <a:xfrm flipV="1">
                <a:off x="1824" y="3936"/>
                <a:ext cx="144" cy="192"/>
              </a:xfrm>
              <a:prstGeom prst="line">
                <a:avLst/>
              </a:prstGeom>
              <a:noFill/>
              <a:ln w="38100" cap="flat" cmpd="sng">
                <a:solidFill>
                  <a:schemeClr val="accent2">
                    <a:alpha val="100000"/>
                  </a:schemeClr>
                </a:solidFill>
                <a:prstDash val="solid"/>
                <a:miter/>
                <a:tailEnd type="triangle" w="med" len="med"/>
              </a:ln>
            </p:spPr>
          </p:sp>
          <p:sp>
            <p:nvSpPr>
              <p:cNvPr id="1049032" name="直接连接符 1049031"/>
              <p:cNvSpPr/>
              <p:nvPr/>
            </p:nvSpPr>
            <p:spPr>
              <a:xfrm flipH="1" flipV="1">
                <a:off x="624" y="3936"/>
                <a:ext cx="288" cy="192"/>
              </a:xfrm>
              <a:prstGeom prst="line">
                <a:avLst/>
              </a:prstGeom>
              <a:noFill/>
              <a:ln w="38100" cap="flat" cmpd="sng">
                <a:solidFill>
                  <a:schemeClr val="accent2">
                    <a:alpha val="100000"/>
                  </a:schemeClr>
                </a:solidFill>
                <a:prstDash val="solid"/>
                <a:miter/>
                <a:tailEnd type="triangle" w="med" len="med"/>
              </a:ln>
            </p:spPr>
          </p:sp>
          <p:sp>
            <p:nvSpPr>
              <p:cNvPr id="1049033" name="直接连接符 1049032"/>
              <p:cNvSpPr/>
              <p:nvPr/>
            </p:nvSpPr>
            <p:spPr>
              <a:xfrm flipH="1" flipV="1">
                <a:off x="1008" y="3888"/>
                <a:ext cx="144" cy="144"/>
              </a:xfrm>
              <a:prstGeom prst="line">
                <a:avLst/>
              </a:prstGeom>
              <a:noFill/>
              <a:ln w="38100" cap="flat" cmpd="sng">
                <a:solidFill>
                  <a:schemeClr val="accent2">
                    <a:alpha val="100000"/>
                  </a:schemeClr>
                </a:solidFill>
                <a:prstDash val="solid"/>
                <a:miter/>
                <a:tailEnd type="triangle" w="med" len="med"/>
              </a:ln>
            </p:spPr>
          </p:sp>
          <p:sp>
            <p:nvSpPr>
              <p:cNvPr id="1049034" name="直接连接符 1049033"/>
              <p:cNvSpPr/>
              <p:nvPr/>
            </p:nvSpPr>
            <p:spPr>
              <a:xfrm flipH="1" flipV="1">
                <a:off x="1344" y="3888"/>
                <a:ext cx="144" cy="192"/>
              </a:xfrm>
              <a:prstGeom prst="line">
                <a:avLst/>
              </a:prstGeom>
              <a:noFill/>
              <a:ln w="38100" cap="flat" cmpd="sng">
                <a:solidFill>
                  <a:schemeClr val="accent2">
                    <a:alpha val="100000"/>
                  </a:schemeClr>
                </a:solidFill>
                <a:prstDash val="solid"/>
                <a:miter/>
                <a:tailEnd type="triangle" w="med" len="med"/>
              </a:ln>
            </p:spPr>
          </p:sp>
        </p:grpSp>
      </p:grpSp>
      <p:sp>
        <p:nvSpPr>
          <p:cNvPr id="1049035" name="文本框 1049034"/>
          <p:cNvSpPr txBox="1"/>
          <p:nvPr/>
        </p:nvSpPr>
        <p:spPr>
          <a:xfrm>
            <a:off x="1619250" y="4624387"/>
            <a:ext cx="255905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FF"/>
                </a:solidFill>
                <a:latin typeface="Times New Roman" pitchFamily="18" charset="0"/>
              </a:rPr>
              <a:t>Volumetric flask</a:t>
            </a:r>
          </a:p>
        </p:txBody>
      </p:sp>
      <p:sp>
        <p:nvSpPr>
          <p:cNvPr id="1049036" name="文本框 1049035"/>
          <p:cNvSpPr txBox="1"/>
          <p:nvPr/>
        </p:nvSpPr>
        <p:spPr>
          <a:xfrm>
            <a:off x="4859337" y="4462462"/>
            <a:ext cx="9223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FF"/>
                </a:solidFill>
                <a:latin typeface="Times New Roman" pitchFamily="18" charset="0"/>
              </a:rPr>
              <a:t>buret</a:t>
            </a:r>
          </a:p>
        </p:txBody>
      </p:sp>
      <p:sp>
        <p:nvSpPr>
          <p:cNvPr id="1049037" name="文本框 1049036"/>
          <p:cNvSpPr txBox="1"/>
          <p:nvPr/>
        </p:nvSpPr>
        <p:spPr>
          <a:xfrm>
            <a:off x="6156325" y="3003550"/>
            <a:ext cx="11398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FF"/>
                </a:solidFill>
                <a:latin typeface="Times New Roman" pitchFamily="18" charset="0"/>
              </a:rPr>
              <a:t>beaker</a:t>
            </a:r>
          </a:p>
        </p:txBody>
      </p:sp>
      <p:sp>
        <p:nvSpPr>
          <p:cNvPr id="1049038" name="文本框 1049037"/>
          <p:cNvSpPr txBox="1"/>
          <p:nvPr/>
        </p:nvSpPr>
        <p:spPr>
          <a:xfrm>
            <a:off x="6084887" y="195262"/>
            <a:ext cx="29432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FF"/>
                </a:solidFill>
                <a:latin typeface="Times New Roman" pitchFamily="18" charset="0"/>
              </a:rPr>
              <a:t>Graduated cylinder</a:t>
            </a:r>
          </a:p>
        </p:txBody>
      </p:sp>
      <p:sp>
        <p:nvSpPr>
          <p:cNvPr id="1049039" name="文本框 1049038"/>
          <p:cNvSpPr txBox="1"/>
          <p:nvPr/>
        </p:nvSpPr>
        <p:spPr>
          <a:xfrm>
            <a:off x="7077075" y="4624387"/>
            <a:ext cx="20859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FF"/>
                </a:solidFill>
                <a:latin typeface="Times New Roman" pitchFamily="18" charset="0"/>
              </a:rPr>
              <a:t>Conical flask</a:t>
            </a:r>
          </a:p>
        </p:txBody>
      </p:sp>
      <p:sp>
        <p:nvSpPr>
          <p:cNvPr id="1049040" name="文本框 1049039"/>
          <p:cNvSpPr txBox="1"/>
          <p:nvPr/>
        </p:nvSpPr>
        <p:spPr>
          <a:xfrm>
            <a:off x="250825" y="574675"/>
            <a:ext cx="219551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FF"/>
                </a:solidFill>
                <a:latin typeface="Times New Roman" pitchFamily="18" charset="0"/>
              </a:rPr>
              <a:t>Transfer pipet</a:t>
            </a:r>
          </a:p>
        </p:txBody>
      </p:sp>
      <p:sp>
        <p:nvSpPr>
          <p:cNvPr id="1049041" name="文本框 1049040"/>
          <p:cNvSpPr txBox="1"/>
          <p:nvPr/>
        </p:nvSpPr>
        <p:spPr>
          <a:xfrm>
            <a:off x="684212" y="1436687"/>
            <a:ext cx="25257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0000FF"/>
                </a:solidFill>
                <a:latin typeface="Times New Roman" pitchFamily="18" charset="0"/>
              </a:rPr>
              <a:t>Measuring pipet</a:t>
            </a:r>
          </a:p>
        </p:txBody>
      </p:sp>
      <p:sp>
        <p:nvSpPr>
          <p:cNvPr id="1049042" name="文本框 1049041"/>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54</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043" name="文本框 1049042"/>
          <p:cNvSpPr txBox="1"/>
          <p:nvPr/>
        </p:nvSpPr>
        <p:spPr>
          <a:xfrm>
            <a:off x="755650" y="357187"/>
            <a:ext cx="3430587" cy="523875"/>
          </a:xfrm>
          <a:prstGeom prst="rect">
            <a:avLst/>
          </a:prstGeom>
          <a:noFill/>
          <a:ln w="9525" cap="flat" cmpd="sng">
            <a:solidFill>
              <a:srgbClr val="CC9900">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b="1">
                <a:solidFill>
                  <a:srgbClr val="000000"/>
                </a:solidFill>
                <a:latin typeface="Times New Roman" pitchFamily="18" charset="0"/>
                <a:ea typeface="幼圆" pitchFamily="49" charset="-122"/>
              </a:rPr>
              <a:t>容量仪器体积的校准</a:t>
            </a:r>
          </a:p>
        </p:txBody>
      </p:sp>
      <p:sp>
        <p:nvSpPr>
          <p:cNvPr id="1049044" name="圆角矩形标注 1049043"/>
          <p:cNvSpPr/>
          <p:nvPr/>
        </p:nvSpPr>
        <p:spPr>
          <a:xfrm>
            <a:off x="228600" y="1143000"/>
            <a:ext cx="1371600" cy="514350"/>
          </a:xfrm>
          <a:prstGeom prst="wedgeRoundRectCallout">
            <a:avLst>
              <a:gd name="adj1" fmla="val 68634"/>
              <a:gd name="adj2" fmla="val 81019"/>
              <a:gd name="adj3" fmla="val 16667"/>
            </a:avLst>
          </a:prstGeom>
          <a:solidFill>
            <a:schemeClr val="dk1"/>
          </a:solid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rgbClr val="CCFF66"/>
                </a:solidFill>
                <a:latin typeface="Times New Roman" pitchFamily="18" charset="0"/>
              </a:rPr>
              <a:t>绝对校准</a:t>
            </a:r>
          </a:p>
        </p:txBody>
      </p:sp>
      <p:sp>
        <p:nvSpPr>
          <p:cNvPr id="1049045" name="文本框 1049044"/>
          <p:cNvSpPr txBox="1"/>
          <p:nvPr/>
        </p:nvSpPr>
        <p:spPr>
          <a:xfrm>
            <a:off x="1905000" y="1028700"/>
            <a:ext cx="6648450" cy="1384300"/>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用称量的方法称出仪器量入或量出的纯水</a:t>
            </a:r>
          </a:p>
          <a:p>
            <a:pPr marL="0" lvl="0" indent="0" eaLnBrk="1" latinLnBrk="1" hangingPunct="1">
              <a:spcBef>
                <a:spcPct val="0"/>
              </a:spcBef>
              <a:buFontTx/>
              <a:buNone/>
            </a:pPr>
            <a:r>
              <a:rPr lang="zh-CN" altLang="en-US" sz="2800">
                <a:solidFill>
                  <a:srgbClr val="000000"/>
                </a:solidFill>
                <a:latin typeface="Times New Roman" pitchFamily="18" charset="0"/>
              </a:rPr>
              <a:t>的质量，根据测定温度下的水的密度，计</a:t>
            </a:r>
          </a:p>
          <a:p>
            <a:pPr marL="0" lvl="0" indent="0" eaLnBrk="1" latinLnBrk="1" hangingPunct="1">
              <a:spcBef>
                <a:spcPct val="0"/>
              </a:spcBef>
              <a:buFontTx/>
              <a:buNone/>
            </a:pPr>
            <a:r>
              <a:rPr lang="zh-CN" altLang="en-US" sz="2800">
                <a:solidFill>
                  <a:srgbClr val="000000"/>
                </a:solidFill>
                <a:latin typeface="Times New Roman" pitchFamily="18" charset="0"/>
              </a:rPr>
              <a:t>算水的体积，即为容量仪器的体积。</a:t>
            </a:r>
          </a:p>
        </p:txBody>
      </p:sp>
      <p:sp>
        <p:nvSpPr>
          <p:cNvPr id="1049046" name="圆角矩形标注 1049045"/>
          <p:cNvSpPr/>
          <p:nvPr/>
        </p:nvSpPr>
        <p:spPr>
          <a:xfrm>
            <a:off x="228600" y="2343150"/>
            <a:ext cx="1371600" cy="514350"/>
          </a:xfrm>
          <a:prstGeom prst="wedgeRoundRectCallout">
            <a:avLst>
              <a:gd name="adj1" fmla="val 65278"/>
              <a:gd name="adj2" fmla="val 38657"/>
              <a:gd name="adj3" fmla="val 16667"/>
            </a:avLst>
          </a:prstGeom>
          <a:solidFill>
            <a:srgbClr val="336600"/>
          </a:solidFill>
          <a:ln w="9525" cap="flat" cmpd="sng">
            <a:solidFill>
              <a:schemeClr val="lt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400">
                <a:solidFill>
                  <a:srgbClr val="CCFF66"/>
                </a:solidFill>
                <a:latin typeface="Times New Roman" pitchFamily="18" charset="0"/>
              </a:rPr>
              <a:t>相对校准</a:t>
            </a:r>
          </a:p>
        </p:txBody>
      </p:sp>
      <p:sp>
        <p:nvSpPr>
          <p:cNvPr id="1049047" name="文本框 1049046"/>
          <p:cNvSpPr txBox="1"/>
          <p:nvPr/>
        </p:nvSpPr>
        <p:spPr>
          <a:xfrm>
            <a:off x="1828800" y="2571750"/>
            <a:ext cx="4494212" cy="523875"/>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两种容量仪器之间的体积比</a:t>
            </a:r>
          </a:p>
        </p:txBody>
      </p:sp>
      <p:sp>
        <p:nvSpPr>
          <p:cNvPr id="1049048" name="椭圆 1049047"/>
          <p:cNvSpPr/>
          <p:nvPr/>
        </p:nvSpPr>
        <p:spPr>
          <a:xfrm>
            <a:off x="304800" y="3371850"/>
            <a:ext cx="762000" cy="342900"/>
          </a:xfrm>
          <a:prstGeom prst="ellipse">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9049" name="文本框 1049048"/>
          <p:cNvSpPr txBox="1"/>
          <p:nvPr/>
        </p:nvSpPr>
        <p:spPr>
          <a:xfrm>
            <a:off x="1143000" y="3600450"/>
            <a:ext cx="7762875" cy="1384300"/>
          </a:xfrm>
          <a:prstGeom prst="rect">
            <a:avLst/>
          </a:prstGeom>
          <a:noFill/>
          <a:ln w="9525" cap="flat" cmpd="sng">
            <a:solidFill>
              <a:srgbClr val="0000CC">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000000"/>
                </a:solidFill>
                <a:latin typeface="Times New Roman" pitchFamily="18" charset="0"/>
              </a:rPr>
              <a:t>100</a:t>
            </a:r>
            <a:r>
              <a:rPr lang="en-US" altLang="zh-CN" sz="2800">
                <a:solidFill>
                  <a:srgbClr val="000000"/>
                </a:solidFill>
                <a:latin typeface="Times New Roman" pitchFamily="18" charset="0"/>
              </a:rPr>
              <a:t>ml </a:t>
            </a:r>
            <a:r>
              <a:rPr lang="zh-CN" altLang="en-US" sz="2800">
                <a:solidFill>
                  <a:srgbClr val="000000"/>
                </a:solidFill>
                <a:latin typeface="Times New Roman" pitchFamily="18" charset="0"/>
              </a:rPr>
              <a:t>容量瓶与25</a:t>
            </a:r>
            <a:r>
              <a:rPr lang="en-US" altLang="zh-CN" sz="2800">
                <a:solidFill>
                  <a:srgbClr val="000000"/>
                </a:solidFill>
                <a:latin typeface="Times New Roman" pitchFamily="18" charset="0"/>
              </a:rPr>
              <a:t>ml </a:t>
            </a:r>
            <a:r>
              <a:rPr lang="zh-CN" altLang="en-US" sz="2800">
                <a:solidFill>
                  <a:srgbClr val="000000"/>
                </a:solidFill>
                <a:latin typeface="Times New Roman" pitchFamily="18" charset="0"/>
              </a:rPr>
              <a:t>移液管的体积的相对校准：</a:t>
            </a:r>
          </a:p>
          <a:p>
            <a:pPr marL="0" lvl="0" indent="0" eaLnBrk="1" latinLnBrk="1" hangingPunct="1">
              <a:spcBef>
                <a:spcPct val="0"/>
              </a:spcBef>
              <a:buFontTx/>
              <a:buNone/>
            </a:pPr>
            <a:r>
              <a:rPr lang="zh-CN" altLang="en-US" sz="2800">
                <a:solidFill>
                  <a:srgbClr val="000000"/>
                </a:solidFill>
                <a:latin typeface="Times New Roman" pitchFamily="18" charset="0"/>
              </a:rPr>
              <a:t>用一支25</a:t>
            </a:r>
            <a:r>
              <a:rPr lang="en-US" altLang="zh-CN" sz="2800">
                <a:solidFill>
                  <a:srgbClr val="000000"/>
                </a:solidFill>
                <a:latin typeface="Times New Roman" pitchFamily="18" charset="0"/>
              </a:rPr>
              <a:t>ml </a:t>
            </a:r>
            <a:r>
              <a:rPr lang="zh-CN" altLang="en-US" sz="2800">
                <a:solidFill>
                  <a:srgbClr val="000000"/>
                </a:solidFill>
                <a:latin typeface="Times New Roman" pitchFamily="18" charset="0"/>
              </a:rPr>
              <a:t>移液管向一只100</a:t>
            </a:r>
            <a:r>
              <a:rPr lang="en-US" altLang="zh-CN" sz="2800">
                <a:solidFill>
                  <a:srgbClr val="000000"/>
                </a:solidFill>
                <a:latin typeface="Times New Roman" pitchFamily="18" charset="0"/>
              </a:rPr>
              <a:t>ml </a:t>
            </a:r>
            <a:r>
              <a:rPr lang="zh-CN" altLang="en-US" sz="2800">
                <a:solidFill>
                  <a:srgbClr val="000000"/>
                </a:solidFill>
                <a:latin typeface="Times New Roman" pitchFamily="18" charset="0"/>
              </a:rPr>
              <a:t>容量瓶转移纯</a:t>
            </a:r>
          </a:p>
          <a:p>
            <a:pPr marL="0" lvl="0" indent="0" eaLnBrk="1" latinLnBrk="1" hangingPunct="1">
              <a:spcBef>
                <a:spcPct val="0"/>
              </a:spcBef>
              <a:buFontTx/>
              <a:buNone/>
            </a:pPr>
            <a:r>
              <a:rPr lang="zh-CN" altLang="en-US" sz="2800">
                <a:solidFill>
                  <a:srgbClr val="000000"/>
                </a:solidFill>
                <a:latin typeface="Times New Roman" pitchFamily="18" charset="0"/>
              </a:rPr>
              <a:t>水4次，然后在液面处作一标记。</a:t>
            </a:r>
          </a:p>
        </p:txBody>
      </p:sp>
      <p:sp>
        <p:nvSpPr>
          <p:cNvPr id="1049050" name="文本框 1049049"/>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55</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051" name="文本框 1049050"/>
          <p:cNvSpPr txBox="1"/>
          <p:nvPr/>
        </p:nvSpPr>
        <p:spPr>
          <a:xfrm>
            <a:off x="381000" y="473075"/>
            <a:ext cx="3903662" cy="523875"/>
          </a:xfrm>
          <a:prstGeom prst="rect">
            <a:avLst/>
          </a:prstGeom>
          <a:solidFill>
            <a:schemeClr val="dk1"/>
          </a:solidFill>
          <a:ln w="9525" cap="flat" cmpd="sng">
            <a:solidFill>
              <a:srgbClr val="FFFF00">
                <a:alpha val="100000"/>
              </a:srgbClr>
            </a:solidFill>
            <a:prstDash val="solid"/>
            <a:round/>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0"/>
              </a:spcBef>
              <a:buFontTx/>
              <a:buNone/>
            </a:pPr>
            <a:r>
              <a:rPr lang="zh-CN" altLang="en-US" sz="2800">
                <a:solidFill>
                  <a:srgbClr val="FFFF00"/>
                </a:solidFill>
                <a:latin typeface="Times New Roman" pitchFamily="18" charset="0"/>
              </a:rPr>
              <a:t>滴沥误差  </a:t>
            </a:r>
            <a:r>
              <a:rPr lang="en-US" altLang="zh-CN" sz="2800">
                <a:solidFill>
                  <a:srgbClr val="FFFFFF"/>
                </a:solidFill>
                <a:latin typeface="Times New Roman" pitchFamily="18" charset="0"/>
              </a:rPr>
              <a:t>Drainage error</a:t>
            </a:r>
          </a:p>
        </p:txBody>
      </p:sp>
      <p:sp>
        <p:nvSpPr>
          <p:cNvPr id="1049052" name="文本框 1049051"/>
          <p:cNvSpPr txBox="1"/>
          <p:nvPr/>
        </p:nvSpPr>
        <p:spPr>
          <a:xfrm>
            <a:off x="955675" y="1143000"/>
            <a:ext cx="7277100" cy="22463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rgbClr val="000000"/>
                </a:solidFill>
                <a:latin typeface="Times New Roman" pitchFamily="18" charset="0"/>
              </a:rPr>
              <a:t>       由于滴定速度不同，使管壁所附溶液的量</a:t>
            </a:r>
          </a:p>
          <a:p>
            <a:pPr marL="0" lvl="0" indent="0" algn="ctr" eaLnBrk="1" latinLnBrk="1" hangingPunct="1">
              <a:spcBef>
                <a:spcPct val="0"/>
              </a:spcBef>
              <a:buFontTx/>
              <a:buNone/>
            </a:pPr>
            <a:r>
              <a:rPr lang="zh-CN" altLang="en-US" sz="2800">
                <a:solidFill>
                  <a:srgbClr val="000000"/>
                </a:solidFill>
                <a:latin typeface="Times New Roman" pitchFamily="18" charset="0"/>
              </a:rPr>
              <a:t>不同，从而造成体积读数的误差。</a:t>
            </a:r>
          </a:p>
          <a:p>
            <a:pPr marL="0" lvl="0" indent="0" algn="ctr" eaLnBrk="1" latinLnBrk="1" hangingPunct="1">
              <a:spcBef>
                <a:spcPct val="0"/>
              </a:spcBef>
              <a:buFontTx/>
              <a:buNone/>
            </a:pPr>
            <a:endParaRPr lang="zh-CN" altLang="en-US" sz="2800">
              <a:solidFill>
                <a:srgbClr val="000000"/>
              </a:solidFill>
              <a:latin typeface="Times New Roman" pitchFamily="18" charset="0"/>
            </a:endParaRPr>
          </a:p>
          <a:p>
            <a:pPr marL="0" lvl="0" indent="0" algn="ctr" eaLnBrk="1" latinLnBrk="1" hangingPunct="1">
              <a:spcBef>
                <a:spcPct val="0"/>
              </a:spcBef>
              <a:buFontTx/>
              <a:buNone/>
            </a:pPr>
            <a:endParaRPr lang="zh-CN" altLang="en-US" sz="2800">
              <a:solidFill>
                <a:srgbClr val="000000"/>
              </a:solidFill>
              <a:latin typeface="Times New Roman" pitchFamily="18" charset="0"/>
            </a:endParaRPr>
          </a:p>
          <a:p>
            <a:pPr marL="0" lvl="0" indent="0" algn="ctr" eaLnBrk="1" latinLnBrk="1" hangingPunct="1">
              <a:spcBef>
                <a:spcPct val="0"/>
              </a:spcBef>
              <a:buFontTx/>
              <a:buNone/>
            </a:pPr>
            <a:r>
              <a:rPr lang="zh-CN" altLang="en-US" sz="2800">
                <a:solidFill>
                  <a:srgbClr val="990033"/>
                </a:solidFill>
                <a:latin typeface="Times New Roman" pitchFamily="18" charset="0"/>
              </a:rPr>
              <a:t>滴定速度不能太快</a:t>
            </a:r>
          </a:p>
        </p:txBody>
      </p:sp>
      <p:sp>
        <p:nvSpPr>
          <p:cNvPr id="1049053" name="文本框 1049052"/>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56</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054" name="标题 1049053"/>
          <p:cNvSpPr>
            <a:spLocks noGrp="1"/>
          </p:cNvSpPr>
          <p:nvPr>
            <p:ph type="title"/>
          </p:nvPr>
        </p:nvSpPr>
        <p:spPr>
          <a:xfrm>
            <a:off x="1295400" y="130175"/>
            <a:ext cx="7772400" cy="8572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zh-CN" altLang="en-US" b="1">
                <a:solidFill>
                  <a:srgbClr val="0000FF"/>
                </a:solidFill>
              </a:rPr>
              <a:t>第一章小结</a:t>
            </a:r>
          </a:p>
        </p:txBody>
      </p:sp>
      <p:sp>
        <p:nvSpPr>
          <p:cNvPr id="1049055" name="文本占位符 1049054"/>
          <p:cNvSpPr>
            <a:spLocks noGrp="1"/>
          </p:cNvSpPr>
          <p:nvPr>
            <p:ph type="body" idx="1"/>
          </p:nvPr>
        </p:nvSpPr>
        <p:spPr>
          <a:xfrm>
            <a:off x="609600" y="1214437"/>
            <a:ext cx="8345487" cy="30861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609600" lvl="0" indent="-609600">
              <a:buFontTx/>
              <a:buNone/>
            </a:pPr>
            <a:r>
              <a:rPr lang="en-US" altLang="zh-CN" sz="2800">
                <a:solidFill>
                  <a:srgbClr val="0000FF"/>
                </a:solidFill>
              </a:rPr>
              <a:t>1.</a:t>
            </a:r>
            <a:r>
              <a:rPr lang="zh-CN" altLang="en-US" sz="2800" b="1">
                <a:solidFill>
                  <a:srgbClr val="0000FF"/>
                </a:solidFill>
              </a:rPr>
              <a:t>基本概念</a:t>
            </a:r>
            <a:r>
              <a:rPr lang="en-US" altLang="zh-CN" sz="2800" b="1">
                <a:solidFill>
                  <a:srgbClr val="0000FF"/>
                </a:solidFill>
              </a:rPr>
              <a:t>:</a:t>
            </a:r>
            <a:r>
              <a:rPr lang="en-US" altLang="zh-CN" sz="2800" b="1"/>
              <a:t> </a:t>
            </a:r>
            <a:r>
              <a:rPr lang="zh-CN" altLang="en-US" sz="2800" b="1">
                <a:solidFill>
                  <a:srgbClr val="000000"/>
                </a:solidFill>
              </a:rPr>
              <a:t>滴定分析对反应的要求、滴定方式、基准物质、标准溶液</a:t>
            </a:r>
          </a:p>
          <a:p>
            <a:pPr marL="609600" lvl="0" indent="-609600">
              <a:buFontTx/>
              <a:buNone/>
            </a:pPr>
            <a:r>
              <a:rPr lang="en-US" altLang="zh-CN" sz="2800" b="1">
                <a:solidFill>
                  <a:srgbClr val="0000FF"/>
                </a:solidFill>
              </a:rPr>
              <a:t>2.</a:t>
            </a:r>
            <a:r>
              <a:rPr lang="zh-CN" altLang="en-US" sz="2800" b="1">
                <a:solidFill>
                  <a:srgbClr val="0000FF"/>
                </a:solidFill>
              </a:rPr>
              <a:t>滴定分析计算</a:t>
            </a:r>
            <a:r>
              <a:rPr lang="en-US" altLang="zh-CN" sz="2800" b="1">
                <a:solidFill>
                  <a:srgbClr val="0000FF"/>
                </a:solidFill>
              </a:rPr>
              <a:t>:</a:t>
            </a:r>
          </a:p>
          <a:p>
            <a:pPr marL="609600" lvl="0" indent="-609600">
              <a:buFontTx/>
              <a:buNone/>
            </a:pPr>
            <a:r>
              <a:rPr lang="en-US" altLang="zh-CN" sz="2800" b="1"/>
              <a:t>     </a:t>
            </a:r>
            <a:r>
              <a:rPr lang="en-US" altLang="zh-CN" sz="2800" b="1" i="1">
                <a:solidFill>
                  <a:srgbClr val="000000"/>
                </a:solidFill>
              </a:rPr>
              <a:t>M  </a:t>
            </a:r>
            <a:r>
              <a:rPr lang="en-US" altLang="zh-CN" sz="2800" b="1">
                <a:solidFill>
                  <a:srgbClr val="000000"/>
                </a:solidFill>
              </a:rPr>
              <a:t>(</a:t>
            </a:r>
            <a:r>
              <a:rPr lang="en-US" altLang="zh-CN" sz="2800" b="1" i="1">
                <a:solidFill>
                  <a:srgbClr val="000000"/>
                </a:solidFill>
              </a:rPr>
              <a:t>M</a:t>
            </a:r>
            <a:r>
              <a:rPr lang="en-US" altLang="zh-CN" sz="2800" b="1" baseline="-25000">
                <a:solidFill>
                  <a:srgbClr val="000000"/>
                </a:solidFill>
              </a:rPr>
              <a:t>r</a:t>
            </a:r>
            <a:r>
              <a:rPr lang="zh-CN" altLang="en-US" sz="2800" b="1">
                <a:solidFill>
                  <a:srgbClr val="000000"/>
                </a:solidFill>
              </a:rPr>
              <a:t>)、 </a:t>
            </a:r>
            <a:r>
              <a:rPr lang="en-US" altLang="zh-CN" sz="2800" b="1" i="1">
                <a:solidFill>
                  <a:srgbClr val="000000"/>
                </a:solidFill>
              </a:rPr>
              <a:t>m</a:t>
            </a:r>
            <a:r>
              <a:rPr lang="zh-CN" altLang="en-US" sz="2800" b="1">
                <a:solidFill>
                  <a:srgbClr val="000000"/>
                </a:solidFill>
              </a:rPr>
              <a:t>、</a:t>
            </a:r>
            <a:r>
              <a:rPr lang="en-US" altLang="zh-CN" sz="2800" b="1" i="1">
                <a:solidFill>
                  <a:srgbClr val="000000"/>
                </a:solidFill>
              </a:rPr>
              <a:t>n</a:t>
            </a:r>
            <a:r>
              <a:rPr lang="zh-CN" altLang="en-US" sz="2800" b="1">
                <a:solidFill>
                  <a:srgbClr val="000000"/>
                </a:solidFill>
              </a:rPr>
              <a:t>、</a:t>
            </a:r>
            <a:r>
              <a:rPr lang="en-US" altLang="zh-CN" sz="2800" b="1" i="1">
                <a:solidFill>
                  <a:srgbClr val="000000"/>
                </a:solidFill>
              </a:rPr>
              <a:t>c</a:t>
            </a:r>
            <a:r>
              <a:rPr lang="zh-CN" altLang="en-US" sz="2800" b="1">
                <a:solidFill>
                  <a:srgbClr val="000000"/>
                </a:solidFill>
              </a:rPr>
              <a:t>、</a:t>
            </a:r>
            <a:r>
              <a:rPr lang="en-US" altLang="zh-CN" sz="2800" b="1" i="1">
                <a:solidFill>
                  <a:srgbClr val="000000"/>
                </a:solidFill>
              </a:rPr>
              <a:t>V</a:t>
            </a:r>
            <a:r>
              <a:rPr lang="zh-CN" altLang="en-US" sz="2800" b="1">
                <a:solidFill>
                  <a:srgbClr val="000000"/>
                </a:solidFill>
              </a:rPr>
              <a:t>、</a:t>
            </a:r>
            <a:r>
              <a:rPr lang="en-US" altLang="zh-CN" sz="2800" b="1" i="1">
                <a:solidFill>
                  <a:srgbClr val="000000"/>
                </a:solidFill>
              </a:rPr>
              <a:t>w</a:t>
            </a:r>
            <a:r>
              <a:rPr lang="zh-CN" altLang="en-US" sz="2800" b="1" i="1">
                <a:solidFill>
                  <a:srgbClr val="000000"/>
                </a:solidFill>
              </a:rPr>
              <a:t>、</a:t>
            </a:r>
            <a:r>
              <a:rPr lang="zh-CN" altLang="en-US" sz="2800" b="1" i="1">
                <a:solidFill>
                  <a:srgbClr val="000000"/>
                </a:solidFill>
                <a:sym typeface="Symbol" pitchFamily="18" charset="2"/>
              </a:rPr>
              <a:t></a:t>
            </a:r>
            <a:r>
              <a:rPr lang="en-US" altLang="zh-CN" sz="2800" b="1">
                <a:solidFill>
                  <a:srgbClr val="000000"/>
                </a:solidFill>
              </a:rPr>
              <a:t>之间的关系</a:t>
            </a:r>
          </a:p>
          <a:p>
            <a:pPr marL="609600" lvl="0" indent="-609600">
              <a:buFontTx/>
              <a:buNone/>
            </a:pPr>
            <a:r>
              <a:rPr lang="en-US" altLang="zh-CN" sz="2800" b="1">
                <a:solidFill>
                  <a:srgbClr val="000000"/>
                </a:solidFill>
              </a:rPr>
              <a:t>    标准溶液的配制与标定: </a:t>
            </a:r>
            <a:r>
              <a:rPr lang="zh-CN" altLang="en-US" sz="2800" b="1">
                <a:solidFill>
                  <a:srgbClr val="000000"/>
                </a:solidFill>
              </a:rPr>
              <a:t>直接法、标定法</a:t>
            </a:r>
          </a:p>
          <a:p>
            <a:pPr marL="609600" lvl="0" indent="-609600">
              <a:buFontTx/>
              <a:buNone/>
            </a:pPr>
            <a:r>
              <a:rPr lang="zh-CN" altLang="en-US" sz="2800" b="1">
                <a:solidFill>
                  <a:srgbClr val="000000"/>
                </a:solidFill>
              </a:rPr>
              <a:t>    滴定剂</a:t>
            </a:r>
            <a:r>
              <a:rPr lang="en-US" altLang="zh-CN" sz="2800" b="1">
                <a:solidFill>
                  <a:srgbClr val="000000"/>
                </a:solidFill>
              </a:rPr>
              <a:t>(</a:t>
            </a:r>
            <a:r>
              <a:rPr lang="en-US" altLang="zh-CN" sz="2800" b="1" i="1">
                <a:solidFill>
                  <a:srgbClr val="000000"/>
                </a:solidFill>
              </a:rPr>
              <a:t>n</a:t>
            </a:r>
            <a:r>
              <a:rPr lang="en-US" altLang="zh-CN" sz="2800" b="1" baseline="-25000">
                <a:solidFill>
                  <a:srgbClr val="000000"/>
                </a:solidFill>
              </a:rPr>
              <a:t>A</a:t>
            </a:r>
            <a:r>
              <a:rPr lang="zh-CN" altLang="en-US" sz="2800" b="1">
                <a:solidFill>
                  <a:srgbClr val="000000"/>
                </a:solidFill>
              </a:rPr>
              <a:t>)与被测物</a:t>
            </a:r>
            <a:r>
              <a:rPr lang="en-US" altLang="zh-CN" sz="2800" b="1">
                <a:solidFill>
                  <a:srgbClr val="000000"/>
                </a:solidFill>
              </a:rPr>
              <a:t>(</a:t>
            </a:r>
            <a:r>
              <a:rPr lang="en-US" altLang="zh-CN" sz="2800" b="1" i="1">
                <a:solidFill>
                  <a:srgbClr val="000000"/>
                </a:solidFill>
              </a:rPr>
              <a:t>n</a:t>
            </a:r>
            <a:r>
              <a:rPr lang="en-US" altLang="zh-CN" sz="2800" b="1" baseline="-25000">
                <a:solidFill>
                  <a:srgbClr val="000000"/>
                </a:solidFill>
              </a:rPr>
              <a:t>B</a:t>
            </a:r>
            <a:r>
              <a:rPr lang="zh-CN" altLang="en-US" sz="2800" b="1">
                <a:solidFill>
                  <a:srgbClr val="000000"/>
                </a:solidFill>
              </a:rPr>
              <a:t>)的关系</a:t>
            </a:r>
            <a:r>
              <a:rPr lang="en-US" altLang="zh-CN" sz="2800" b="1">
                <a:solidFill>
                  <a:srgbClr val="000000"/>
                </a:solidFill>
              </a:rPr>
              <a:t>:</a:t>
            </a:r>
          </a:p>
          <a:p>
            <a:pPr marL="609600" lvl="0" indent="-609600">
              <a:buFontTx/>
              <a:buNone/>
            </a:pPr>
            <a:r>
              <a:rPr lang="en-US" altLang="zh-CN" sz="2800" b="1">
                <a:solidFill>
                  <a:srgbClr val="000000"/>
                </a:solidFill>
              </a:rPr>
              <a:t>                   </a:t>
            </a:r>
            <a:r>
              <a:rPr lang="zh-CN" altLang="en-US" sz="2800" b="1">
                <a:solidFill>
                  <a:srgbClr val="000000"/>
                </a:solidFill>
              </a:rPr>
              <a:t>等物质的量规则、因数换算</a:t>
            </a:r>
          </a:p>
        </p:txBody>
      </p:sp>
      <p:sp>
        <p:nvSpPr>
          <p:cNvPr id="1049056" name="文本框 1049055"/>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57</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057" name="标题 1049056"/>
          <p:cNvSpPr>
            <a:spLocks noGrp="1"/>
          </p:cNvSpPr>
          <p:nvPr>
            <p:ph type="title"/>
          </p:nvPr>
        </p:nvSpPr>
        <p:spPr>
          <a:xfrm>
            <a:off x="685800" y="457200"/>
            <a:ext cx="7772400" cy="857250"/>
          </a:xfrm>
          <a:prstGeom prst="rect">
            <a:avLst/>
          </a:prstGeom>
          <a:no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4400" b="0" i="0" u="none" baseline="0">
                <a:solidFill>
                  <a:schemeClr val="lt2"/>
                </a:solidFill>
                <a:latin typeface="Impact" pitchFamily="34" charset="0"/>
                <a:ea typeface="宋体" pitchFamily="2" charset="-122"/>
                <a:sym typeface="Times New Roman" pitchFamily="18" charset="0"/>
              </a:defRPr>
            </a:lvl1pPr>
          </a:lstStyle>
          <a:p>
            <a:pPr lvl="0"/>
            <a:r>
              <a:rPr lang="zh-CN" altLang="en-US" b="1"/>
              <a:t>习  题</a:t>
            </a:r>
          </a:p>
        </p:txBody>
      </p:sp>
      <p:sp>
        <p:nvSpPr>
          <p:cNvPr id="1049058" name="文本占位符 1049057"/>
          <p:cNvSpPr>
            <a:spLocks noGrp="1"/>
          </p:cNvSpPr>
          <p:nvPr>
            <p:ph type="body" idx="1"/>
          </p:nvPr>
        </p:nvSpPr>
        <p:spPr>
          <a:xfrm>
            <a:off x="685800" y="1714500"/>
            <a:ext cx="7772400" cy="15430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lvl="0" algn="ctr">
              <a:buFontTx/>
              <a:buNone/>
            </a:pPr>
            <a:r>
              <a:rPr lang="zh-CN" altLang="en-US" sz="3600" b="1">
                <a:solidFill>
                  <a:srgbClr val="000000"/>
                </a:solidFill>
              </a:rPr>
              <a:t>1.3       1.4       1.5     </a:t>
            </a:r>
          </a:p>
          <a:p>
            <a:pPr lvl="0" algn="ctr">
              <a:buFontTx/>
              <a:buNone/>
            </a:pPr>
            <a:endParaRPr lang="zh-CN" altLang="en-US" sz="3600" b="1">
              <a:solidFill>
                <a:srgbClr val="000000"/>
              </a:solidFill>
            </a:endParaRPr>
          </a:p>
          <a:p>
            <a:pPr lvl="0" algn="ctr">
              <a:buFontTx/>
              <a:buNone/>
            </a:pPr>
            <a:r>
              <a:rPr lang="zh-CN" altLang="en-US" sz="3600" b="1">
                <a:solidFill>
                  <a:srgbClr val="000000"/>
                </a:solidFill>
              </a:rPr>
              <a:t>  1.9        1.10</a:t>
            </a:r>
          </a:p>
        </p:txBody>
      </p:sp>
      <p:sp>
        <p:nvSpPr>
          <p:cNvPr id="1049059" name="文本框 1049058"/>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58</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6" name="矩形 1048615"/>
          <p:cNvSpPr/>
          <p:nvPr/>
        </p:nvSpPr>
        <p:spPr>
          <a:xfrm>
            <a:off x="1371600" y="1314450"/>
            <a:ext cx="6477000" cy="1943100"/>
          </a:xfrm>
          <a:prstGeom prst="rect">
            <a:avLst/>
          </a:prstGeom>
        </p:spPr>
        <p:txBody>
          <a:bodyPr vert="horz" wrap="none" lIns="91440" tIns="45720" rIns="91440" bIns="45720" fromWordArt="1" anchor="t">
            <a:prstTxWarp prst="textFadeRight">
              <a:avLst>
                <a:gd name="adj" fmla="val 33333"/>
              </a:avLst>
            </a:prstTxWarp>
          </a:bodyPr>
          <a:lstStyle/>
          <a:p>
            <a:pPr algn="ctr"/>
            <a:r>
              <a:rPr sz="3600" b="0" i="0" kern="10" spc="0" normalizeH="0">
                <a:ln w="12700" cap="flat" cmpd="sng">
                  <a:solidFill>
                    <a:srgbClr val="000080">
                      <a:alpha val="100000"/>
                    </a:srgbClr>
                  </a:solidFill>
                  <a:prstDash val="solid"/>
                  <a:round/>
                </a:ln>
                <a:solidFill>
                  <a:srgbClr val="FFFF00"/>
                </a:solidFill>
                <a:effectLst>
                  <a:outerShdw dist="35921" dir="2699999" sy="50000">
                    <a:srgbClr val="875B0D">
                      <a:alpha val="100000"/>
                    </a:srgbClr>
                  </a:outerShdw>
                </a:effectLst>
                <a:latin typeface="宋体"/>
                <a:ea typeface="宋体"/>
              </a:rPr>
              <a:t>第一章  定量分析概论</a:t>
            </a:r>
          </a:p>
        </p:txBody>
      </p:sp>
      <p:sp>
        <p:nvSpPr>
          <p:cNvPr id="1048617" name="文本框 1048616"/>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6</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1" name="文本占位符 1048620"/>
          <p:cNvSpPr>
            <a:spLocks noGrp="1"/>
          </p:cNvSpPr>
          <p:nvPr>
            <p:ph type="body" idx="1"/>
          </p:nvPr>
        </p:nvSpPr>
        <p:spPr>
          <a:xfrm>
            <a:off x="457200" y="514350"/>
            <a:ext cx="7924800" cy="9715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lvl="0">
              <a:buFontTx/>
              <a:buNone/>
            </a:pPr>
            <a:r>
              <a:rPr lang="zh-CN" altLang="en-US" b="1">
                <a:solidFill>
                  <a:srgbClr val="CC0000"/>
                </a:solidFill>
                <a:latin typeface="Times New Roman" pitchFamily="18" charset="0"/>
              </a:rPr>
              <a:t>§1-1 定量分析概论</a:t>
            </a:r>
          </a:p>
          <a:p>
            <a:pPr lvl="0">
              <a:buFontTx/>
              <a:buNone/>
            </a:pPr>
            <a:r>
              <a:rPr lang="zh-CN" altLang="en-US" b="1">
                <a:solidFill>
                  <a:srgbClr val="CC0000"/>
                </a:solidFill>
                <a:latin typeface="Times New Roman" pitchFamily="18" charset="0"/>
              </a:rPr>
              <a:t>    </a:t>
            </a:r>
            <a:r>
              <a:rPr lang="zh-CN" altLang="en-US" sz="2800" b="1">
                <a:solidFill>
                  <a:srgbClr val="CC0000"/>
                </a:solidFill>
                <a:latin typeface="Times New Roman" pitchFamily="18" charset="0"/>
              </a:rPr>
              <a:t>一、分析化学的任务</a:t>
            </a:r>
          </a:p>
          <a:p>
            <a:pPr lvl="0"/>
            <a:endParaRPr lang="zh-CN" altLang="en-US" sz="2400" b="1">
              <a:solidFill>
                <a:srgbClr val="CC0000"/>
              </a:solidFill>
              <a:latin typeface="Times New Roman" pitchFamily="18" charset="0"/>
            </a:endParaRPr>
          </a:p>
        </p:txBody>
      </p:sp>
      <p:sp>
        <p:nvSpPr>
          <p:cNvPr id="1048622" name="云形标注 1048621"/>
          <p:cNvSpPr/>
          <p:nvPr/>
        </p:nvSpPr>
        <p:spPr>
          <a:xfrm>
            <a:off x="685800" y="1816100"/>
            <a:ext cx="1371600" cy="628650"/>
          </a:xfrm>
          <a:prstGeom prst="cloudCallout">
            <a:avLst>
              <a:gd name="adj1" fmla="val 72569"/>
              <a:gd name="adj2" fmla="val 53977"/>
            </a:avLst>
          </a:prstGeom>
          <a:solidFill>
            <a:schemeClr val="accent2"/>
          </a:solidFill>
          <a:ln w="9525" cap="flat" cmpd="sng">
            <a:solidFill>
              <a:srgbClr val="3366FF">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1pPr>
            <a:lvl2pPr marL="4572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2pPr>
            <a:lvl3pPr marL="9144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3pPr>
            <a:lvl4pPr marL="13716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4pPr>
            <a:lvl5pPr marL="18288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5pPr>
          </a:lstStyle>
          <a:p>
            <a:pPr lvl="0" algn="ctr" eaLnBrk="1" latinLnBrk="1" hangingPunct="1"/>
            <a:r>
              <a:rPr lang="zh-CN" altLang="en-US">
                <a:solidFill>
                  <a:srgbClr val="FFFF99"/>
                </a:solidFill>
                <a:effectLst>
                  <a:outerShdw blurRad="38100" dist="38100" dir="2700000" algn="tl">
                    <a:srgbClr val="C0C0C0"/>
                  </a:outerShdw>
                </a:effectLst>
                <a:latin typeface="宋体" pitchFamily="2" charset="-122"/>
              </a:rPr>
              <a:t>定义</a:t>
            </a:r>
          </a:p>
        </p:txBody>
      </p:sp>
      <p:sp>
        <p:nvSpPr>
          <p:cNvPr id="1048623" name="文本框 1048622"/>
          <p:cNvSpPr txBox="1"/>
          <p:nvPr/>
        </p:nvSpPr>
        <p:spPr>
          <a:xfrm>
            <a:off x="2514600" y="1930400"/>
            <a:ext cx="6172200" cy="954087"/>
          </a:xfrm>
          <a:prstGeom prst="rect">
            <a:avLst/>
          </a:prstGeom>
          <a:solidFill>
            <a:srgbClr val="CC9900"/>
          </a:solidFill>
          <a:ln w="9525" cap="flat" cmpd="sng">
            <a:solidFill>
              <a:srgbClr val="6699FF">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b="1">
                <a:solidFill>
                  <a:schemeClr val="lt1"/>
                </a:solidFill>
                <a:latin typeface="Times New Roman" pitchFamily="18" charset="0"/>
              </a:rPr>
              <a:t>分析化学是研究物质化学组成的分析方法及相关原理的科学。</a:t>
            </a:r>
          </a:p>
        </p:txBody>
      </p:sp>
      <p:sp>
        <p:nvSpPr>
          <p:cNvPr id="1048624" name="云形标注 1048623"/>
          <p:cNvSpPr/>
          <p:nvPr/>
        </p:nvSpPr>
        <p:spPr>
          <a:xfrm>
            <a:off x="685800" y="3003550"/>
            <a:ext cx="1371600" cy="628650"/>
          </a:xfrm>
          <a:prstGeom prst="cloudCallout">
            <a:avLst>
              <a:gd name="adj1" fmla="val 67361"/>
              <a:gd name="adj2" fmla="val 58713"/>
            </a:avLst>
          </a:prstGeom>
          <a:solidFill>
            <a:srgbClr val="6699FF"/>
          </a:solidFill>
          <a:ln w="9525" cap="flat" cmpd="sng">
            <a:solidFill>
              <a:srgbClr val="3366FF">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1pPr>
            <a:lvl2pPr marL="4572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2pPr>
            <a:lvl3pPr marL="9144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3pPr>
            <a:lvl4pPr marL="13716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4pPr>
            <a:lvl5pPr marL="1828800" indent="0" algn="l" rtl="0" fontAlgn="base" latinLnBrk="1">
              <a:lnSpc>
                <a:spcPct val="100000"/>
              </a:lnSpc>
              <a:spcBef>
                <a:spcPct val="0"/>
              </a:spcBef>
              <a:spcAft>
                <a:spcPct val="0"/>
              </a:spcAft>
              <a:buFontTx/>
              <a:buNone/>
              <a:defRPr sz="2800" b="0" i="0" u="none" baseline="0">
                <a:solidFill>
                  <a:schemeClr val="lt1"/>
                </a:solidFill>
                <a:latin typeface="Times New Roman" pitchFamily="18" charset="0"/>
                <a:ea typeface="宋体" pitchFamily="2" charset="-122"/>
                <a:sym typeface="Times New Roman" pitchFamily="18" charset="0"/>
              </a:defRPr>
            </a:lvl5pPr>
          </a:lstStyle>
          <a:p>
            <a:pPr lvl="0" algn="ctr" eaLnBrk="1" latinLnBrk="1" hangingPunct="1"/>
            <a:r>
              <a:rPr lang="zh-CN" altLang="en-US">
                <a:solidFill>
                  <a:srgbClr val="FFFF99"/>
                </a:solidFill>
                <a:effectLst>
                  <a:outerShdw blurRad="38100" dist="38100" dir="2700000" algn="tl">
                    <a:srgbClr val="C0C0C0"/>
                  </a:outerShdw>
                </a:effectLst>
                <a:latin typeface="宋体" pitchFamily="2" charset="-122"/>
              </a:rPr>
              <a:t>任务</a:t>
            </a:r>
          </a:p>
        </p:txBody>
      </p:sp>
      <p:sp>
        <p:nvSpPr>
          <p:cNvPr id="1048625" name="文本框 1048624"/>
          <p:cNvSpPr txBox="1"/>
          <p:nvPr/>
        </p:nvSpPr>
        <p:spPr>
          <a:xfrm>
            <a:off x="2590800" y="3117850"/>
            <a:ext cx="6019800" cy="954087"/>
          </a:xfrm>
          <a:prstGeom prst="rect">
            <a:avLst/>
          </a:prstGeom>
          <a:solidFill>
            <a:srgbClr val="0033CC"/>
          </a:solidFill>
          <a:ln w="9525" cap="flat" cmpd="sng">
            <a:solidFill>
              <a:srgbClr val="6699FF">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b="1">
                <a:solidFill>
                  <a:schemeClr val="lt1"/>
                </a:solidFill>
                <a:latin typeface="Times New Roman" pitchFamily="18" charset="0"/>
              </a:rPr>
              <a:t>鉴定物质的化学结构、化学成分及测量成分的含量。</a:t>
            </a:r>
          </a:p>
        </p:txBody>
      </p:sp>
      <p:sp>
        <p:nvSpPr>
          <p:cNvPr id="1048626" name="文本框 1048625"/>
          <p:cNvSpPr txBox="1"/>
          <p:nvPr/>
        </p:nvSpPr>
        <p:spPr>
          <a:xfrm>
            <a:off x="1692275" y="0"/>
            <a:ext cx="55356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en-US" altLang="zh-CN" sz="2800">
                <a:solidFill>
                  <a:srgbClr val="6600FF"/>
                </a:solidFill>
                <a:latin typeface="Times New Roman" pitchFamily="18" charset="0"/>
              </a:rPr>
              <a:t>Introduction of Quantitative Analysis</a:t>
            </a:r>
          </a:p>
        </p:txBody>
      </p:sp>
      <p:sp>
        <p:nvSpPr>
          <p:cNvPr id="1048627" name="矩形 1048626"/>
          <p:cNvSpPr/>
          <p:nvPr/>
        </p:nvSpPr>
        <p:spPr>
          <a:xfrm>
            <a:off x="684212" y="3975100"/>
            <a:ext cx="8064500" cy="12128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lnSpc>
                <a:spcPct val="130000"/>
              </a:lnSpc>
              <a:buFontTx/>
              <a:buNone/>
            </a:pPr>
            <a:r>
              <a:rPr lang="zh-CN" altLang="en-US" sz="2800" b="1">
                <a:solidFill>
                  <a:schemeClr val="lt2"/>
                </a:solidFill>
                <a:latin typeface="Times New Roman" pitchFamily="18" charset="0"/>
              </a:rPr>
              <a:t>原子量的准确测定、工农业生产的发展、生态环境的保护、生命过程的控制等都离不开分析化学</a:t>
            </a:r>
            <a:r>
              <a:rPr lang="en-US" altLang="zh-CN" sz="2800" b="1">
                <a:solidFill>
                  <a:schemeClr val="lt2"/>
                </a:solidFill>
                <a:latin typeface="Times New Roman" pitchFamily="18" charset="0"/>
              </a:rPr>
              <a:t>.</a:t>
            </a:r>
          </a:p>
        </p:txBody>
      </p:sp>
      <p:sp>
        <p:nvSpPr>
          <p:cNvPr id="1048628" name="文本框 1048627"/>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7</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2" name="圆角矩形 1048631"/>
          <p:cNvSpPr/>
          <p:nvPr/>
        </p:nvSpPr>
        <p:spPr>
          <a:xfrm>
            <a:off x="457200" y="400050"/>
            <a:ext cx="990600" cy="514350"/>
          </a:xfrm>
          <a:prstGeom prst="roundRect">
            <a:avLst>
              <a:gd name="adj" fmla="val 39167"/>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spcBef>
                <a:spcPct val="0"/>
              </a:spcBef>
              <a:buFontTx/>
              <a:buNone/>
            </a:pPr>
            <a:r>
              <a:rPr lang="zh-CN" altLang="en-US" sz="2800">
                <a:solidFill>
                  <a:schemeClr val="lt1"/>
                </a:solidFill>
                <a:latin typeface="Times New Roman" pitchFamily="18" charset="0"/>
              </a:rPr>
              <a:t>例</a:t>
            </a:r>
          </a:p>
        </p:txBody>
      </p:sp>
      <p:sp>
        <p:nvSpPr>
          <p:cNvPr id="1048633" name="文本框 1048632"/>
          <p:cNvSpPr txBox="1"/>
          <p:nvPr/>
        </p:nvSpPr>
        <p:spPr>
          <a:xfrm>
            <a:off x="1981200" y="514350"/>
            <a:ext cx="5686425" cy="584200"/>
          </a:xfrm>
          <a:prstGeom prst="rect">
            <a:avLst/>
          </a:prstGeom>
          <a:solidFill>
            <a:schemeClr val="hlink"/>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a:solidFill>
                  <a:srgbClr val="0000CC"/>
                </a:solidFill>
                <a:latin typeface="Times New Roman" pitchFamily="18" charset="0"/>
              </a:rPr>
              <a:t>环境科学中大气污染控制：</a:t>
            </a:r>
          </a:p>
        </p:txBody>
      </p:sp>
      <p:sp>
        <p:nvSpPr>
          <p:cNvPr id="1048634" name="文本框 1048633"/>
          <p:cNvSpPr txBox="1"/>
          <p:nvPr/>
        </p:nvSpPr>
        <p:spPr>
          <a:xfrm>
            <a:off x="304800" y="1200150"/>
            <a:ext cx="8839200" cy="31083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spcBef>
                <a:spcPct val="50000"/>
              </a:spcBef>
              <a:buFontTx/>
              <a:buNone/>
            </a:pPr>
            <a:r>
              <a:rPr lang="zh-CN" altLang="en-US" sz="2800">
                <a:solidFill>
                  <a:srgbClr val="000000"/>
                </a:solidFill>
                <a:latin typeface="Times New Roman" pitchFamily="18" charset="0"/>
              </a:rPr>
              <a:t>美国洛杉矶市大气监测</a:t>
            </a:r>
          </a:p>
          <a:p>
            <a:pPr marL="0" lvl="0" indent="0" eaLnBrk="1" latinLnBrk="1" hangingPunct="1">
              <a:spcBef>
                <a:spcPct val="50000"/>
              </a:spcBef>
              <a:buFontTx/>
              <a:buNone/>
            </a:pPr>
            <a:r>
              <a:rPr lang="zh-CN" altLang="en-US" sz="2800">
                <a:solidFill>
                  <a:srgbClr val="000000"/>
                </a:solidFill>
                <a:latin typeface="Times New Roman" pitchFamily="18" charset="0"/>
              </a:rPr>
              <a:t>大气成分   一氧化碳  硫氧化物  氮氧化物  臭氧</a:t>
            </a:r>
          </a:p>
          <a:p>
            <a:pPr marL="0" lvl="0" indent="0" eaLnBrk="1" latinLnBrk="1" hangingPunct="1">
              <a:spcBef>
                <a:spcPct val="50000"/>
              </a:spcBef>
              <a:buFontTx/>
              <a:buNone/>
            </a:pPr>
            <a:r>
              <a:rPr lang="zh-CN" altLang="en-US" sz="2800">
                <a:solidFill>
                  <a:srgbClr val="000000"/>
                </a:solidFill>
                <a:latin typeface="Times New Roman" pitchFamily="18" charset="0"/>
              </a:rPr>
              <a:t>含量</a:t>
            </a:r>
            <a:r>
              <a:rPr lang="en-US" altLang="zh-CN" sz="2400">
                <a:solidFill>
                  <a:srgbClr val="000000"/>
                </a:solidFill>
                <a:latin typeface="Times New Roman" pitchFamily="18" charset="0"/>
              </a:rPr>
              <a:t>（ppm）</a:t>
            </a:r>
            <a:r>
              <a:rPr lang="zh-CN" altLang="en-US" sz="2800">
                <a:solidFill>
                  <a:srgbClr val="000000"/>
                </a:solidFill>
                <a:latin typeface="Times New Roman" pitchFamily="18" charset="0"/>
              </a:rPr>
              <a:t>  100          3                3              0.5</a:t>
            </a:r>
          </a:p>
          <a:p>
            <a:pPr marL="0" lvl="0" indent="0" eaLnBrk="1" latinLnBrk="1" hangingPunct="1">
              <a:spcBef>
                <a:spcPct val="50000"/>
              </a:spcBef>
              <a:buFontTx/>
              <a:buNone/>
            </a:pPr>
            <a:r>
              <a:rPr lang="zh-CN" altLang="en-US" sz="2800">
                <a:solidFill>
                  <a:srgbClr val="000000"/>
                </a:solidFill>
                <a:latin typeface="Times New Roman" pitchFamily="18" charset="0"/>
              </a:rPr>
              <a:t>标准</a:t>
            </a:r>
            <a:r>
              <a:rPr lang="en-US" altLang="zh-CN" sz="2400">
                <a:solidFill>
                  <a:srgbClr val="000000"/>
                </a:solidFill>
                <a:latin typeface="Times New Roman" pitchFamily="18" charset="0"/>
              </a:rPr>
              <a:t>（ppm）</a:t>
            </a:r>
            <a:r>
              <a:rPr lang="zh-CN" altLang="en-US" sz="2800">
                <a:solidFill>
                  <a:srgbClr val="000000"/>
                </a:solidFill>
                <a:latin typeface="Times New Roman" pitchFamily="18" charset="0"/>
              </a:rPr>
              <a:t>  200          5                5              1.0   二级警报</a:t>
            </a:r>
          </a:p>
          <a:p>
            <a:pPr marL="0" lvl="0" indent="0" eaLnBrk="1" latinLnBrk="1" hangingPunct="1">
              <a:spcBef>
                <a:spcPct val="50000"/>
              </a:spcBef>
              <a:buFontTx/>
              <a:buNone/>
            </a:pPr>
            <a:r>
              <a:rPr lang="zh-CN" altLang="en-US" sz="2800">
                <a:solidFill>
                  <a:srgbClr val="000000"/>
                </a:solidFill>
                <a:latin typeface="Times New Roman" pitchFamily="18" charset="0"/>
              </a:rPr>
              <a:t>                       300          10              10            1.5   三级警报</a:t>
            </a:r>
          </a:p>
        </p:txBody>
      </p:sp>
      <p:sp>
        <p:nvSpPr>
          <p:cNvPr id="1048635" name="文本框 1048634"/>
          <p:cNvSpPr txBox="1"/>
          <p:nvPr/>
        </p:nvSpPr>
        <p:spPr>
          <a:xfrm>
            <a:off x="1331912" y="4229100"/>
            <a:ext cx="5545137"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spcBef>
                <a:spcPct val="0"/>
              </a:spcBef>
              <a:buFontTx/>
              <a:buNone/>
            </a:pPr>
            <a:r>
              <a:rPr lang="zh-CN" altLang="en-US" sz="3600">
                <a:solidFill>
                  <a:srgbClr val="0000CC"/>
                </a:solidFill>
                <a:latin typeface="Times New Roman" pitchFamily="18" charset="0"/>
              </a:rPr>
              <a:t>北京</a:t>
            </a:r>
            <a:r>
              <a:rPr lang="en-US" altLang="zh-CN" sz="3600">
                <a:solidFill>
                  <a:srgbClr val="0000CC"/>
                </a:solidFill>
                <a:latin typeface="Times New Roman" pitchFamily="18" charset="0"/>
              </a:rPr>
              <a:t>PM2.5</a:t>
            </a:r>
            <a:r>
              <a:rPr lang="zh-CN" altLang="en-US" sz="3600">
                <a:solidFill>
                  <a:srgbClr val="FF0000"/>
                </a:solidFill>
                <a:latin typeface="Times New Roman" pitchFamily="18" charset="0"/>
              </a:rPr>
              <a:t>？？？</a:t>
            </a:r>
            <a:r>
              <a:rPr lang="zh-CN" altLang="en-US" sz="3600">
                <a:solidFill>
                  <a:srgbClr val="0000CC"/>
                </a:solidFill>
                <a:latin typeface="Times New Roman" pitchFamily="18" charset="0"/>
              </a:rPr>
              <a:t>  </a:t>
            </a:r>
            <a:r>
              <a:rPr lang="zh-CN" altLang="en-US" sz="3600">
                <a:solidFill>
                  <a:schemeClr val="lt2"/>
                </a:solidFill>
                <a:latin typeface="Times New Roman" pitchFamily="18" charset="0"/>
              </a:rPr>
              <a:t>！！！</a:t>
            </a:r>
          </a:p>
        </p:txBody>
      </p:sp>
      <p:sp>
        <p:nvSpPr>
          <p:cNvPr id="1048636" name="文本框 1048635"/>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8</a:t>
            </a:fld>
            <a:endParaRPr lang="zh-CN" altLang="en-US" sz="1400"/>
          </a:p>
        </p:txBody>
      </p:sp>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文本框 1048636"/>
          <p:cNvSpPr txBox="1"/>
          <p:nvPr/>
        </p:nvSpPr>
        <p:spPr>
          <a:xfrm>
            <a:off x="1219200" y="1314450"/>
            <a:ext cx="6705600" cy="38592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eaLnBrk="1" latinLnBrk="1" hangingPunct="1">
              <a:lnSpc>
                <a:spcPct val="120000"/>
              </a:lnSpc>
              <a:spcBef>
                <a:spcPct val="0"/>
              </a:spcBef>
              <a:buFont typeface="Wingdings" pitchFamily="2" charset="2"/>
              <a:buChar char="Ø"/>
            </a:pPr>
            <a:r>
              <a:rPr lang="zh-CN" altLang="en-US" sz="2800">
                <a:latin typeface="Times New Roman" pitchFamily="18" charset="0"/>
                <a:ea typeface="黑体" pitchFamily="2" charset="-122"/>
              </a:rPr>
              <a:t>   </a:t>
            </a:r>
            <a:r>
              <a:rPr lang="zh-CN" altLang="en-US" sz="2200" b="1">
                <a:latin typeface="黑体" pitchFamily="2" charset="-122"/>
                <a:ea typeface="黑体" pitchFamily="2" charset="-122"/>
              </a:rPr>
              <a:t>基因组计划、蛋白组计划等的实现</a:t>
            </a:r>
          </a:p>
          <a:p>
            <a:pPr marL="0" lvl="0" indent="0" eaLnBrk="1" latinLnBrk="1" hangingPunct="1">
              <a:lnSpc>
                <a:spcPct val="120000"/>
              </a:lnSpc>
              <a:spcBef>
                <a:spcPct val="0"/>
              </a:spcBef>
              <a:buFont typeface="Wingdings" pitchFamily="2" charset="2"/>
              <a:buChar char="Ø"/>
            </a:pPr>
            <a:r>
              <a:rPr lang="zh-CN" altLang="en-US" sz="2200" b="1">
                <a:latin typeface="黑体" pitchFamily="2" charset="-122"/>
                <a:ea typeface="黑体" pitchFamily="2" charset="-122"/>
              </a:rPr>
              <a:t>  纳米技术的发展和应用</a:t>
            </a:r>
          </a:p>
          <a:p>
            <a:pPr marL="0" lvl="0" indent="0" eaLnBrk="1" latinLnBrk="1" hangingPunct="1">
              <a:lnSpc>
                <a:spcPct val="120000"/>
              </a:lnSpc>
              <a:spcBef>
                <a:spcPct val="0"/>
              </a:spcBef>
              <a:buFont typeface="Wingdings" pitchFamily="2" charset="2"/>
              <a:buChar char="Ø"/>
            </a:pPr>
            <a:r>
              <a:rPr lang="zh-CN" altLang="en-US" sz="2200" b="1">
                <a:latin typeface="黑体" pitchFamily="2" charset="-122"/>
                <a:ea typeface="黑体" pitchFamily="2" charset="-122"/>
              </a:rPr>
              <a:t>  人类在分子水平上认识世界</a:t>
            </a:r>
          </a:p>
          <a:p>
            <a:pPr marL="0" lvl="0" indent="0" eaLnBrk="1" latinLnBrk="1" hangingPunct="1">
              <a:lnSpc>
                <a:spcPct val="120000"/>
              </a:lnSpc>
              <a:spcBef>
                <a:spcPct val="0"/>
              </a:spcBef>
              <a:buFont typeface="Wingdings" pitchFamily="2" charset="2"/>
              <a:buChar char="Ø"/>
            </a:pPr>
            <a:r>
              <a:rPr lang="zh-CN" altLang="en-US" sz="2200" b="1">
                <a:latin typeface="黑体" pitchFamily="2" charset="-122"/>
                <a:ea typeface="黑体" pitchFamily="2" charset="-122"/>
              </a:rPr>
              <a:t>  生态环境保护检测和发现污染源</a:t>
            </a:r>
          </a:p>
          <a:p>
            <a:pPr marL="0" lvl="0" indent="0" eaLnBrk="1" latinLnBrk="1" hangingPunct="1">
              <a:lnSpc>
                <a:spcPct val="120000"/>
              </a:lnSpc>
              <a:spcBef>
                <a:spcPct val="0"/>
              </a:spcBef>
              <a:buFont typeface="Wingdings" pitchFamily="2" charset="2"/>
              <a:buChar char="Ø"/>
            </a:pPr>
            <a:r>
              <a:rPr lang="zh-CN" altLang="en-US" sz="2200" b="1">
                <a:latin typeface="黑体" pitchFamily="2" charset="-122"/>
                <a:ea typeface="黑体" pitchFamily="2" charset="-122"/>
              </a:rPr>
              <a:t>  早期诊断疾病保证人类健康</a:t>
            </a:r>
          </a:p>
          <a:p>
            <a:pPr marL="0" lvl="0" indent="0" eaLnBrk="1" latinLnBrk="1" hangingPunct="1">
              <a:lnSpc>
                <a:spcPct val="120000"/>
              </a:lnSpc>
              <a:spcBef>
                <a:spcPct val="0"/>
              </a:spcBef>
              <a:buFont typeface="Wingdings" pitchFamily="2" charset="2"/>
              <a:buChar char="Ø"/>
            </a:pPr>
            <a:r>
              <a:rPr lang="zh-CN" altLang="en-US" sz="2200" b="1">
                <a:latin typeface="黑体" pitchFamily="2" charset="-122"/>
                <a:ea typeface="黑体" pitchFamily="2" charset="-122"/>
              </a:rPr>
              <a:t>  兴奋剂的检测</a:t>
            </a:r>
          </a:p>
          <a:p>
            <a:pPr marL="0" lvl="0" indent="0" eaLnBrk="1" latinLnBrk="1" hangingPunct="1">
              <a:lnSpc>
                <a:spcPct val="120000"/>
              </a:lnSpc>
              <a:spcBef>
                <a:spcPct val="0"/>
              </a:spcBef>
              <a:buFont typeface="Wingdings" pitchFamily="2" charset="2"/>
              <a:buChar char="Ø"/>
            </a:pPr>
            <a:r>
              <a:rPr lang="zh-CN" altLang="en-US" sz="2200" b="1">
                <a:latin typeface="黑体" pitchFamily="2" charset="-122"/>
                <a:ea typeface="黑体" pitchFamily="2" charset="-122"/>
              </a:rPr>
              <a:t>  原子量的准确测定</a:t>
            </a:r>
          </a:p>
          <a:p>
            <a:pPr marL="0" lvl="0" indent="0" eaLnBrk="1" latinLnBrk="1" hangingPunct="1">
              <a:lnSpc>
                <a:spcPct val="120000"/>
              </a:lnSpc>
              <a:spcBef>
                <a:spcPct val="0"/>
              </a:spcBef>
              <a:buFont typeface="Wingdings" pitchFamily="2" charset="2"/>
              <a:buChar char="Ø"/>
            </a:pPr>
            <a:r>
              <a:rPr lang="zh-CN" altLang="en-US" sz="2200" b="1">
                <a:latin typeface="黑体" pitchFamily="2" charset="-122"/>
                <a:ea typeface="黑体" pitchFamily="2" charset="-122"/>
              </a:rPr>
              <a:t>  生命过程的控制</a:t>
            </a:r>
          </a:p>
          <a:p>
            <a:pPr marL="0" lvl="0" indent="0" eaLnBrk="1" latinLnBrk="1" hangingPunct="1">
              <a:lnSpc>
                <a:spcPct val="120000"/>
              </a:lnSpc>
              <a:spcBef>
                <a:spcPct val="0"/>
              </a:spcBef>
              <a:buFont typeface="Wingdings" pitchFamily="2" charset="2"/>
              <a:buChar char="Ø"/>
            </a:pPr>
            <a:r>
              <a:rPr lang="zh-CN" altLang="en-US" sz="2200" b="1">
                <a:latin typeface="黑体" pitchFamily="2" charset="-122"/>
                <a:ea typeface="黑体" pitchFamily="2" charset="-122"/>
              </a:rPr>
              <a:t>  工农业生产的发展</a:t>
            </a:r>
          </a:p>
        </p:txBody>
      </p:sp>
      <p:sp>
        <p:nvSpPr>
          <p:cNvPr id="1048638" name="矩形 1048637"/>
          <p:cNvSpPr/>
          <p:nvPr/>
        </p:nvSpPr>
        <p:spPr>
          <a:xfrm>
            <a:off x="533400" y="373062"/>
            <a:ext cx="8305800" cy="10334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ctr" eaLnBrk="1" latinLnBrk="1" hangingPunct="1">
              <a:lnSpc>
                <a:spcPct val="60000"/>
              </a:lnSpc>
              <a:spcBef>
                <a:spcPct val="50000"/>
              </a:spcBef>
              <a:buFontTx/>
              <a:buNone/>
            </a:pPr>
            <a:r>
              <a:rPr lang="zh-CN" altLang="en-US" sz="3600" b="1">
                <a:solidFill>
                  <a:schemeClr val="folHlink"/>
                </a:solidFill>
                <a:latin typeface="隶书" pitchFamily="49" charset="-122"/>
                <a:ea typeface="隶书" pitchFamily="49" charset="-122"/>
              </a:rPr>
              <a:t>分析化学已成为</a:t>
            </a:r>
            <a:r>
              <a:rPr lang="en-US" altLang="zh-CN" sz="3600" b="1">
                <a:solidFill>
                  <a:schemeClr val="folHlink"/>
                </a:solidFill>
                <a:latin typeface="隶书" pitchFamily="49" charset="-122"/>
                <a:ea typeface="隶书" pitchFamily="49" charset="-122"/>
              </a:rPr>
              <a:t>21</a:t>
            </a:r>
            <a:r>
              <a:rPr lang="zh-CN" altLang="en-US" sz="3600" b="1">
                <a:solidFill>
                  <a:schemeClr val="folHlink"/>
                </a:solidFill>
                <a:latin typeface="隶书" pitchFamily="49" charset="-122"/>
                <a:ea typeface="隶书" pitchFamily="49" charset="-122"/>
              </a:rPr>
              <a:t>世纪生命科学和纳米</a:t>
            </a:r>
          </a:p>
          <a:p>
            <a:pPr marL="0" lvl="0" indent="0" algn="ctr" eaLnBrk="1" latinLnBrk="1" hangingPunct="1">
              <a:lnSpc>
                <a:spcPct val="60000"/>
              </a:lnSpc>
              <a:spcBef>
                <a:spcPct val="50000"/>
              </a:spcBef>
              <a:buFontTx/>
              <a:buNone/>
            </a:pPr>
            <a:r>
              <a:rPr lang="zh-CN" altLang="en-US" sz="3600" b="1">
                <a:solidFill>
                  <a:schemeClr val="folHlink"/>
                </a:solidFill>
                <a:latin typeface="隶书" pitchFamily="49" charset="-122"/>
                <a:ea typeface="隶书" pitchFamily="49" charset="-122"/>
              </a:rPr>
              <a:t>科技发展的关键 </a:t>
            </a:r>
          </a:p>
        </p:txBody>
      </p:sp>
      <p:sp>
        <p:nvSpPr>
          <p:cNvPr id="1048639" name="文本框 1048638"/>
          <p:cNvSpPr txBox="1"/>
          <p:nvPr/>
        </p:nvSpPr>
        <p:spPr>
          <a:xfrm>
            <a:off x="7162800" y="4686300"/>
            <a:ext cx="1905000" cy="3429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Impact" pitchFamily="34" charset="0"/>
                <a:ea typeface="宋体" pitchFamily="2" charset="-122"/>
                <a:sym typeface="Times New Roman"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Impact" pitchFamily="34" charset="0"/>
                <a:ea typeface="宋体" pitchFamily="2" charset="-122"/>
                <a:sym typeface="Times New Roman"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Impact" pitchFamily="34" charset="0"/>
                <a:ea typeface="宋体" pitchFamily="2" charset="-122"/>
                <a:sym typeface="Times New Roman"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Impact" pitchFamily="34" charset="0"/>
                <a:ea typeface="宋体" pitchFamily="2" charset="-122"/>
                <a:sym typeface="Times New Roman" pitchFamily="18" charset="0"/>
              </a:defRPr>
            </a:lvl5pPr>
          </a:lstStyle>
          <a:p>
            <a:pPr marL="0" lvl="0" indent="0" algn="r">
              <a:spcBef>
                <a:spcPct val="50000"/>
              </a:spcBef>
              <a:buFontTx/>
              <a:buNone/>
            </a:pPr>
            <a:fld id="{566ABCEB-ACFC-4714-9973-3DA970169C29}" type="slidenum">
              <a:rPr lang="zh-CN" altLang="en-US" sz="1400"/>
              <a:pPr marL="0" lvl="0" indent="0" algn="r">
                <a:spcBef>
                  <a:spcPct val="50000"/>
                </a:spcBef>
                <a:buFontTx/>
                <a:buNone/>
              </a:pPr>
              <a:t>9</a:t>
            </a:fld>
            <a:endParaRPr lang="zh-CN" altLang="en-US" sz="14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48637">
                                            <p:txEl>
                                              <p:pRg st="0" end="0"/>
                                            </p:txEl>
                                          </p:spTgt>
                                        </p:tgtEl>
                                        <p:attrNameLst>
                                          <p:attrName>style.visibility</p:attrName>
                                        </p:attrNameLst>
                                      </p:cBhvr>
                                      <p:to>
                                        <p:strVal val="visible"/>
                                      </p:to>
                                    </p:set>
                                    <p:animEffect transition="in" filter="barn(outHorizontal)">
                                      <p:cBhvr>
                                        <p:cTn id="7" dur="500"/>
                                        <p:tgtEl>
                                          <p:spTgt spid="10486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48637">
                                            <p:txEl>
                                              <p:pRg st="1" end="1"/>
                                            </p:txEl>
                                          </p:spTgt>
                                        </p:tgtEl>
                                        <p:attrNameLst>
                                          <p:attrName>style.visibility</p:attrName>
                                        </p:attrNameLst>
                                      </p:cBhvr>
                                      <p:to>
                                        <p:strVal val="visible"/>
                                      </p:to>
                                    </p:set>
                                    <p:animEffect transition="in" filter="barn(outHorizontal)">
                                      <p:cBhvr>
                                        <p:cTn id="12" dur="500"/>
                                        <p:tgtEl>
                                          <p:spTgt spid="10486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48637">
                                            <p:txEl>
                                              <p:pRg st="2" end="2"/>
                                            </p:txEl>
                                          </p:spTgt>
                                        </p:tgtEl>
                                        <p:attrNameLst>
                                          <p:attrName>style.visibility</p:attrName>
                                        </p:attrNameLst>
                                      </p:cBhvr>
                                      <p:to>
                                        <p:strVal val="visible"/>
                                      </p:to>
                                    </p:set>
                                    <p:animEffect transition="in" filter="barn(outHorizontal)">
                                      <p:cBhvr>
                                        <p:cTn id="17" dur="500"/>
                                        <p:tgtEl>
                                          <p:spTgt spid="10486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048637">
                                            <p:txEl>
                                              <p:pRg st="3" end="3"/>
                                            </p:txEl>
                                          </p:spTgt>
                                        </p:tgtEl>
                                        <p:attrNameLst>
                                          <p:attrName>style.visibility</p:attrName>
                                        </p:attrNameLst>
                                      </p:cBhvr>
                                      <p:to>
                                        <p:strVal val="visible"/>
                                      </p:to>
                                    </p:set>
                                    <p:animEffect transition="in" filter="barn(outHorizontal)">
                                      <p:cBhvr>
                                        <p:cTn id="22" dur="500"/>
                                        <p:tgtEl>
                                          <p:spTgt spid="10486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048637">
                                            <p:txEl>
                                              <p:pRg st="4" end="4"/>
                                            </p:txEl>
                                          </p:spTgt>
                                        </p:tgtEl>
                                        <p:attrNameLst>
                                          <p:attrName>style.visibility</p:attrName>
                                        </p:attrNameLst>
                                      </p:cBhvr>
                                      <p:to>
                                        <p:strVal val="visible"/>
                                      </p:to>
                                    </p:set>
                                    <p:animEffect transition="in" filter="barn(outHorizontal)">
                                      <p:cBhvr>
                                        <p:cTn id="27" dur="500"/>
                                        <p:tgtEl>
                                          <p:spTgt spid="104863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048637">
                                            <p:txEl>
                                              <p:pRg st="5" end="5"/>
                                            </p:txEl>
                                          </p:spTgt>
                                        </p:tgtEl>
                                        <p:attrNameLst>
                                          <p:attrName>style.visibility</p:attrName>
                                        </p:attrNameLst>
                                      </p:cBhvr>
                                      <p:to>
                                        <p:strVal val="visible"/>
                                      </p:to>
                                    </p:set>
                                    <p:animEffect transition="in" filter="barn(outHorizontal)">
                                      <p:cBhvr>
                                        <p:cTn id="32" dur="500"/>
                                        <p:tgtEl>
                                          <p:spTgt spid="104863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048637">
                                            <p:txEl>
                                              <p:pRg st="6" end="6"/>
                                            </p:txEl>
                                          </p:spTgt>
                                        </p:tgtEl>
                                        <p:attrNameLst>
                                          <p:attrName>style.visibility</p:attrName>
                                        </p:attrNameLst>
                                      </p:cBhvr>
                                      <p:to>
                                        <p:strVal val="visible"/>
                                      </p:to>
                                    </p:set>
                                    <p:animEffect transition="in" filter="barn(outHorizontal)">
                                      <p:cBhvr>
                                        <p:cTn id="37" dur="500"/>
                                        <p:tgtEl>
                                          <p:spTgt spid="104863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048637">
                                            <p:txEl>
                                              <p:pRg st="7" end="7"/>
                                            </p:txEl>
                                          </p:spTgt>
                                        </p:tgtEl>
                                        <p:attrNameLst>
                                          <p:attrName>style.visibility</p:attrName>
                                        </p:attrNameLst>
                                      </p:cBhvr>
                                      <p:to>
                                        <p:strVal val="visible"/>
                                      </p:to>
                                    </p:set>
                                    <p:animEffect transition="in" filter="barn(outHorizontal)">
                                      <p:cBhvr>
                                        <p:cTn id="42" dur="500"/>
                                        <p:tgtEl>
                                          <p:spTgt spid="104863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048637">
                                            <p:txEl>
                                              <p:pRg st="8" end="8"/>
                                            </p:txEl>
                                          </p:spTgt>
                                        </p:tgtEl>
                                        <p:attrNameLst>
                                          <p:attrName>style.visibility</p:attrName>
                                        </p:attrNameLst>
                                      </p:cBhvr>
                                      <p:to>
                                        <p:strVal val="visible"/>
                                      </p:to>
                                    </p:set>
                                    <p:animEffect transition="in" filter="barn(outHorizontal)">
                                      <p:cBhvr>
                                        <p:cTn id="47" dur="500"/>
                                        <p:tgtEl>
                                          <p:spTgt spid="10486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7" grpId="0" build="p"/>
    </p:bldLst>
  </p:timing>
</p:sld>
</file>

<file path=ppt/theme/theme1.xml><?xml version="1.0" encoding="utf-8"?>
<a:theme xmlns:a="http://schemas.openxmlformats.org/drawingml/2006/main" name="Office 主题">
  <a:themeElements>
    <a:clrScheme name="Default Color Scheme">
      <a:dk1>
        <a:srgbClr val="660066"/>
      </a:dk1>
      <a:lt1>
        <a:srgbClr val="FFFFFF"/>
      </a:lt1>
      <a:dk2>
        <a:srgbClr val="FFCC99"/>
      </a:dk2>
      <a:lt2>
        <a:srgbClr val="FF00FF"/>
      </a:lt2>
      <a:accent1>
        <a:srgbClr val="99FF99"/>
      </a:accent1>
      <a:accent2>
        <a:srgbClr val="CC66FF"/>
      </a:accent2>
      <a:accent3>
        <a:srgbClr val="FFFFFF"/>
      </a:accent3>
      <a:accent4>
        <a:srgbClr val="660066"/>
      </a:accent4>
      <a:accent5>
        <a:srgbClr val="000000"/>
      </a:accent5>
      <a:accent6>
        <a:srgbClr val="000000"/>
      </a:accent6>
      <a:hlink>
        <a:srgbClr val="FF99CC"/>
      </a:hlink>
      <a:folHlink>
        <a:srgbClr val="0066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FFFFFF"/>
        </a:dk1>
        <a:lt1>
          <a:srgbClr val="6600CC"/>
        </a:lt1>
        <a:dk2>
          <a:srgbClr val="000000"/>
        </a:dk2>
        <a:lt2>
          <a:srgbClr val="CCECFF"/>
        </a:lt2>
        <a:accent1>
          <a:srgbClr val="00FFCC"/>
        </a:accent1>
        <a:accent2>
          <a:srgbClr val="9933FF"/>
        </a:accent2>
        <a:accent3>
          <a:srgbClr val="6600CC"/>
        </a:accent3>
        <a:accent4>
          <a:srgbClr val="FFFFFF"/>
        </a:accent4>
        <a:accent5>
          <a:srgbClr val="000000"/>
        </a:accent5>
        <a:accent6>
          <a:srgbClr val="000000"/>
        </a:accent6>
        <a:hlink>
          <a:srgbClr val="660066"/>
        </a:hlink>
        <a:folHlink>
          <a:srgbClr val="006699"/>
        </a:folHlink>
      </a:clrScheme>
    </a:extraClrScheme>
    <a:extraClrScheme>
      <a:clrScheme name="Default Color Scheme 2">
        <a:dk1>
          <a:srgbClr val="660066"/>
        </a:dk1>
        <a:lt1>
          <a:srgbClr val="FFFFFF"/>
        </a:lt1>
        <a:dk2>
          <a:srgbClr val="FFCC99"/>
        </a:dk2>
        <a:lt2>
          <a:srgbClr val="FF00FF"/>
        </a:lt2>
        <a:accent1>
          <a:srgbClr val="99FF99"/>
        </a:accent1>
        <a:accent2>
          <a:srgbClr val="CC66FF"/>
        </a:accent2>
        <a:accent3>
          <a:srgbClr val="FFFFFF"/>
        </a:accent3>
        <a:accent4>
          <a:srgbClr val="660066"/>
        </a:accent4>
        <a:accent5>
          <a:srgbClr val="000000"/>
        </a:accent5>
        <a:accent6>
          <a:srgbClr val="000000"/>
        </a:accent6>
        <a:hlink>
          <a:srgbClr val="FF99CC"/>
        </a:hlink>
        <a:folHlink>
          <a:srgbClr val="006600"/>
        </a:folHlink>
      </a:clrScheme>
    </a:extraClrScheme>
    <a:extraClrScheme>
      <a:clrScheme name="Default Color Scheme 3">
        <a:dk1>
          <a:srgbClr val="000000"/>
        </a:dk1>
        <a:lt1>
          <a:srgbClr val="FFFFFF"/>
        </a:lt1>
        <a:dk2>
          <a:srgbClr val="393939"/>
        </a:dk2>
        <a:lt2>
          <a:srgbClr val="000000"/>
        </a:lt2>
        <a:accent1>
          <a:srgbClr val="CBCBCB"/>
        </a:accent1>
        <a:accent2>
          <a:srgbClr val="868686"/>
        </a:accent2>
        <a:accent3>
          <a:srgbClr val="FFFFFF"/>
        </a:accent3>
        <a:accent4>
          <a:srgbClr val="000000"/>
        </a:accent4>
        <a:accent5>
          <a:srgbClr val="000000"/>
        </a:accent5>
        <a:accent6>
          <a:srgbClr val="000000"/>
        </a:accent6>
        <a:hlink>
          <a:srgbClr val="4D4D4D"/>
        </a:hlink>
        <a:folHlink>
          <a:srgbClr val="EAEAEA"/>
        </a:folHlink>
      </a:clrScheme>
    </a:extraClrScheme>
    <a:extraClrScheme>
      <a:clrScheme name="Default Color Scheme 4">
        <a:dk1>
          <a:srgbClr val="FFFFFF"/>
        </a:dk1>
        <a:lt1>
          <a:srgbClr val="CC0099"/>
        </a:lt1>
        <a:dk2>
          <a:srgbClr val="000000"/>
        </a:dk2>
        <a:lt2>
          <a:srgbClr val="FFCCFF"/>
        </a:lt2>
        <a:accent1>
          <a:srgbClr val="00FF00"/>
        </a:accent1>
        <a:accent2>
          <a:srgbClr val="9933FF"/>
        </a:accent2>
        <a:accent3>
          <a:srgbClr val="CC0099"/>
        </a:accent3>
        <a:accent4>
          <a:srgbClr val="FFFFFF"/>
        </a:accent4>
        <a:accent5>
          <a:srgbClr val="000000"/>
        </a:accent5>
        <a:accent6>
          <a:srgbClr val="000000"/>
        </a:accent6>
        <a:hlink>
          <a:srgbClr val="660066"/>
        </a:hlink>
        <a:folHlink>
          <a:srgbClr val="00660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3331</Words>
  <Application>Microsoft Office PowerPoint</Application>
  <PresentationFormat>全屏显示(16:9)</PresentationFormat>
  <Paragraphs>611</Paragraphs>
  <Slides>58</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58</vt:i4>
      </vt:variant>
    </vt:vector>
  </HeadingPairs>
  <TitlesOfParts>
    <vt:vector size="76" baseType="lpstr">
      <vt:lpstr>DotumChe</vt:lpstr>
      <vt:lpstr>Monotype Sorts</vt:lpstr>
      <vt:lpstr>黑体</vt:lpstr>
      <vt:lpstr>楷体_GB2312</vt:lpstr>
      <vt:lpstr>隶书</vt:lpstr>
      <vt:lpstr>宋体</vt:lpstr>
      <vt:lpstr>幼圆</vt:lpstr>
      <vt:lpstr>Arial</vt:lpstr>
      <vt:lpstr>Calibri</vt:lpstr>
      <vt:lpstr>Calibri Light</vt:lpstr>
      <vt:lpstr>Impact</vt:lpstr>
      <vt:lpstr>Marlett</vt:lpstr>
      <vt:lpstr>Symbol</vt:lpstr>
      <vt:lpstr>Tahoma</vt:lpstr>
      <vt:lpstr>Times New Roman</vt:lpstr>
      <vt:lpstr>Verdana</vt:lpstr>
      <vt:lpstr>Wingdings</vt:lpstr>
      <vt:lpstr>Office 主题</vt:lpstr>
      <vt:lpstr>分析化学  Analytical Chemistry</vt:lpstr>
      <vt:lpstr>PowerPoint 演示文稿</vt:lpstr>
      <vt:lpstr>教学要求与安排</vt:lpstr>
      <vt:lpstr>教材和主要参考书 </vt:lpstr>
      <vt:lpstr>定量化学分析简明教程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分析化学的历史</vt:lpstr>
      <vt:lpstr>20世纪以来分析化学的主要变革</vt:lpstr>
      <vt:lpstr>PowerPoint 演示文稿</vt:lpstr>
      <vt:lpstr>环境保护与分析化学</vt:lpstr>
      <vt:lpstr>食品安全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滴定分析法概述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分析化学中常用的量和单位</vt:lpstr>
      <vt:lpstr>PowerPoint 演示文稿</vt:lpstr>
      <vt:lpstr>PowerPoint 演示文稿</vt:lpstr>
      <vt:lpstr>PowerPoint 演示文稿</vt:lpstr>
      <vt:lpstr>PowerPoint 演示文稿</vt:lpstr>
      <vt:lpstr>PowerPoint 演示文稿</vt:lpstr>
      <vt:lpstr>PowerPoint 演示文稿</vt:lpstr>
      <vt:lpstr>常用滴定分析仪器</vt:lpstr>
      <vt:lpstr>PowerPoint 演示文稿</vt:lpstr>
      <vt:lpstr>PowerPoint 演示文稿</vt:lpstr>
      <vt:lpstr>第一章小结</vt:lpstr>
      <vt:lpstr>习  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分析化学(上)</dc:title>
  <dc:creator>Jackie</dc:creator>
  <cp:lastModifiedBy>邵 梓航</cp:lastModifiedBy>
  <cp:revision>3</cp:revision>
  <dcterms:created xsi:type="dcterms:W3CDTF">1998-11-13T18:38:06Z</dcterms:created>
  <dcterms:modified xsi:type="dcterms:W3CDTF">2018-05-25T07:16:52Z</dcterms:modified>
</cp:coreProperties>
</file>