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64" r:id="rId2"/>
    <p:sldId id="288" r:id="rId3"/>
    <p:sldId id="267" r:id="rId4"/>
    <p:sldId id="257" r:id="rId5"/>
    <p:sldId id="290" r:id="rId6"/>
    <p:sldId id="297" r:id="rId7"/>
    <p:sldId id="291" r:id="rId8"/>
    <p:sldId id="292" r:id="rId9"/>
    <p:sldId id="258" r:id="rId10"/>
    <p:sldId id="294" r:id="rId11"/>
    <p:sldId id="259" r:id="rId12"/>
    <p:sldId id="296" r:id="rId13"/>
    <p:sldId id="260" r:id="rId14"/>
    <p:sldId id="261" r:id="rId15"/>
    <p:sldId id="268" r:id="rId16"/>
    <p:sldId id="262" r:id="rId17"/>
    <p:sldId id="263" r:id="rId18"/>
    <p:sldId id="265" r:id="rId19"/>
    <p:sldId id="266" r:id="rId20"/>
    <p:sldId id="269" r:id="rId21"/>
    <p:sldId id="270" r:id="rId22"/>
    <p:sldId id="271" r:id="rId23"/>
    <p:sldId id="256" r:id="rId24"/>
    <p:sldId id="272" r:id="rId25"/>
    <p:sldId id="273" r:id="rId26"/>
    <p:sldId id="274" r:id="rId27"/>
    <p:sldId id="275" r:id="rId28"/>
    <p:sldId id="276" r:id="rId29"/>
    <p:sldId id="277" r:id="rId30"/>
    <p:sldId id="318" r:id="rId31"/>
    <p:sldId id="319" r:id="rId32"/>
    <p:sldId id="320" r:id="rId33"/>
    <p:sldId id="321" r:id="rId34"/>
    <p:sldId id="322" r:id="rId35"/>
    <p:sldId id="278" r:id="rId36"/>
    <p:sldId id="304" r:id="rId37"/>
    <p:sldId id="305" r:id="rId38"/>
    <p:sldId id="306" r:id="rId39"/>
    <p:sldId id="314" r:id="rId40"/>
    <p:sldId id="315" r:id="rId41"/>
    <p:sldId id="316" r:id="rId42"/>
    <p:sldId id="317" r:id="rId43"/>
    <p:sldId id="323" r:id="rId44"/>
    <p:sldId id="279" r:id="rId45"/>
    <p:sldId id="307" r:id="rId46"/>
    <p:sldId id="280" r:id="rId47"/>
    <p:sldId id="281" r:id="rId48"/>
    <p:sldId id="282" r:id="rId49"/>
    <p:sldId id="309" r:id="rId50"/>
    <p:sldId id="310" r:id="rId51"/>
    <p:sldId id="311" r:id="rId52"/>
    <p:sldId id="312" r:id="rId53"/>
    <p:sldId id="313" r:id="rId54"/>
    <p:sldId id="283" r:id="rId55"/>
    <p:sldId id="284" r:id="rId56"/>
    <p:sldId id="285" r:id="rId57"/>
    <p:sldId id="286" r:id="rId58"/>
    <p:sldId id="287" r:id="rId59"/>
    <p:sldId id="289" r:id="rId60"/>
  </p:sldIdLst>
  <p:sldSz cx="9906000" cy="6858000" type="A4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66FF"/>
    <a:srgbClr val="FF99FF"/>
    <a:srgbClr val="00FFFF"/>
    <a:srgbClr val="00FF00"/>
    <a:srgbClr val="FF9900"/>
    <a:srgbClr val="FF00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64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42" y="-90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2.xml"/><Relationship Id="rId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.wmf"/><Relationship Id="rId4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1.wmf"/><Relationship Id="rId4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1.w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wmf"/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13F140F-5F35-4101-9658-CD1149E91C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30263" y="762000"/>
            <a:ext cx="550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58C444-C852-4DCF-B4CB-9B2A28C31D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3645E0-55C7-413E-8B86-FB8C37E6FB66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63D0B-01AE-4B0A-982D-0F4604646D63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2ACCF-FFFC-4BB4-A405-0B67AE835E62}" type="slidenum">
              <a:rPr lang="en-US" altLang="zh-CN" sz="1200"/>
              <a:pPr eaLnBrk="1" hangingPunct="1"/>
              <a:t>59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5A4B8-30BB-4722-8793-7BB61C24D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38093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E47F3-32B0-427F-A799-BAED4C3166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5298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C46EE-D548-4A5E-8CFC-8EA6D871D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89895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EEE23-591B-4D84-95EF-D8A444D6E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5418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7AD13-CDB3-44B2-93C5-73A74C8BE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49027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8DB29-244B-4CA8-8650-BBAE13F60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1770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7461D-4EAC-478D-B35C-67628EAFC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1339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9538-70B8-4682-8AF9-0F4158D2C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32097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37CA8-D143-41E3-B54A-B1A65B61D3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3112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0B4E-7099-465A-A03A-4D769059D0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1323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65C1A-7061-4342-B3D0-80D5562B00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69169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017021-9C54-42B4-8FEA-A0DE61C52B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WordArt 13"/>
          <p:cNvSpPr>
            <a:spLocks noChangeArrowheads="1" noChangeShapeType="1" noTextEdit="1"/>
          </p:cNvSpPr>
          <p:nvPr/>
        </p:nvSpPr>
        <p:spPr bwMode="auto">
          <a:xfrm>
            <a:off x="1295400" y="1981200"/>
            <a:ext cx="7772400" cy="2438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513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宋体" panose="02010600030101010101" pitchFamily="2" charset="-122"/>
              </a:rPr>
              <a:t>第二章 误差与分析数据处理</a:t>
            </a:r>
          </a:p>
        </p:txBody>
      </p:sp>
      <p:sp>
        <p:nvSpPr>
          <p:cNvPr id="20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BADDB8-201C-4CA7-AF23-23209193D664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49313" y="1844675"/>
          <a:ext cx="68627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2603500" imgH="419100" progId="Equation.DSMT4">
                  <p:embed/>
                </p:oleObj>
              </mc:Choice>
              <mc:Fallback>
                <p:oleObj name="Equation" r:id="rId3" imgW="26035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844675"/>
                        <a:ext cx="6862762" cy="1020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14338" y="836613"/>
            <a:ext cx="1825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引用误差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557213" y="3500438"/>
            <a:ext cx="85804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（又称</a:t>
            </a:r>
            <a:r>
              <a:rPr lang="zh-CN" altLang="en-US">
                <a:solidFill>
                  <a:srgbClr val="FF66FF"/>
                </a:solidFill>
              </a:rPr>
              <a:t>基本误差</a:t>
            </a:r>
            <a:r>
              <a:rPr lang="zh-CN" altLang="en-US">
                <a:solidFill>
                  <a:schemeClr val="bg1"/>
                </a:solidFill>
              </a:rPr>
              <a:t>，而仪表的基本误差应不超过所允许的误差，允许误差可引用误差的形式表示，且当允许误差去掉百分号、正负号后的数字被称为仪表的准确度级，如</a:t>
            </a:r>
            <a:r>
              <a:rPr lang="en-US" altLang="zh-CN">
                <a:solidFill>
                  <a:schemeClr val="bg1"/>
                </a:solidFill>
              </a:rPr>
              <a:t>0.1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r>
              <a:rPr lang="en-US" altLang="zh-CN">
                <a:solidFill>
                  <a:schemeClr val="bg1"/>
                </a:solidFill>
              </a:rPr>
              <a:t>0.2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r>
              <a:rPr lang="en-US" altLang="zh-CN">
                <a:solidFill>
                  <a:schemeClr val="bg1"/>
                </a:solidFill>
              </a:rPr>
              <a:t>0.5………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FE1741-F222-4266-96F1-211DE17610B2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2362200" cy="5286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9966"/>
                </a:solidFill>
                <a:ea typeface="隶书" panose="02010509060101010101" pitchFamily="49" charset="-122"/>
              </a:rPr>
              <a:t>精密度和偏差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685800" y="1295400"/>
            <a:ext cx="1828800" cy="838200"/>
          </a:xfrm>
          <a:prstGeom prst="wedgeRoundRectCallout">
            <a:avLst>
              <a:gd name="adj1" fmla="val 64065"/>
              <a:gd name="adj2" fmla="val 69130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精 密 度</a:t>
            </a:r>
          </a:p>
          <a:p>
            <a:pPr eaLnBrk="1" hangingPunct="1"/>
            <a:r>
              <a:rPr lang="zh-CN" altLang="en-US" sz="2400" b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(precision)</a:t>
            </a:r>
            <a:r>
              <a:rPr lang="zh-CN" altLang="en-US" sz="2400" b="1">
                <a:ea typeface="楷体_GB2312" pitchFamily="49" charset="-122"/>
              </a:rPr>
              <a:t>　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4953000" cy="8318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99FF"/>
                </a:solidFill>
              </a:rPr>
              <a:t>多次平行测定结果彼此相互接近的程度，其高低用偏差来衡量。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209800" y="3048000"/>
            <a:ext cx="412750" cy="304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895600" y="29718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 u="sng">
                <a:solidFill>
                  <a:srgbClr val="FF0066"/>
                </a:solidFill>
              </a:rPr>
              <a:t>绝对偏差</a:t>
            </a:r>
            <a:r>
              <a:rPr lang="zh-CN" altLang="en-US" sz="2400" b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( absolute deviation )</a:t>
            </a:r>
            <a:endParaRPr lang="en-US" altLang="zh-CN" sz="240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90600" y="2895600"/>
            <a:ext cx="685800" cy="265747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偏差的表示方法</a:t>
            </a:r>
            <a:endParaRPr lang="zh-CN" altLang="en-US" sz="2400" b="1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2209800" y="4343400"/>
            <a:ext cx="412750" cy="304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819400" y="4343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 u="sng">
                <a:solidFill>
                  <a:srgbClr val="FF0066"/>
                </a:solidFill>
              </a:rPr>
              <a:t>相对偏差 </a:t>
            </a:r>
            <a:r>
              <a:rPr lang="zh-CN" altLang="en-US" sz="2400" b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( relative deviation )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343400" y="3581400"/>
          <a:ext cx="2286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3" imgW="695257" imgH="180885" progId="Equation.3">
                  <p:embed/>
                </p:oleObj>
              </mc:Choice>
              <mc:Fallback>
                <p:oleObj name="公式" r:id="rId3" imgW="695257" imgH="1808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2286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191000" y="4895850"/>
          <a:ext cx="2590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5" imgW="447743" imgH="180885" progId="Equation.3">
                  <p:embed/>
                </p:oleObj>
              </mc:Choice>
              <mc:Fallback>
                <p:oleObj name="公式" r:id="rId5" imgW="447743" imgH="180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95850"/>
                        <a:ext cx="2590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143000" y="5943600"/>
            <a:ext cx="771207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66"/>
                </a:solidFill>
                <a:ea typeface="黑体" panose="02010609060101010101" pitchFamily="49" charset="-122"/>
              </a:rPr>
              <a:t>结论</a:t>
            </a:r>
            <a:r>
              <a:rPr lang="zh-CN" altLang="en-US" b="1">
                <a:solidFill>
                  <a:srgbClr val="FFFF66"/>
                </a:solidFill>
              </a:rPr>
              <a:t>：偏差大，表示精密度低，反之，精密度高</a:t>
            </a:r>
          </a:p>
        </p:txBody>
      </p:sp>
      <p:graphicFrame>
        <p:nvGraphicFramePr>
          <p:cNvPr id="12301" name="Object 14"/>
          <p:cNvGraphicFramePr>
            <a:graphicFrameLocks noChangeAspect="1"/>
          </p:cNvGraphicFramePr>
          <p:nvPr/>
        </p:nvGraphicFramePr>
        <p:xfrm>
          <a:off x="8534400" y="3048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剪辑" r:id="rId7" imgW="685800" imgH="587045" progId="MS_ClipArt_Gallery.2">
                  <p:embed/>
                </p:oleObj>
              </mc:Choice>
              <mc:Fallback>
                <p:oleObj name="剪辑" r:id="rId7" imgW="685800" imgH="587045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048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329488" y="6215063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CF1A14-15AD-46D6-BC8F-EE1ACF4D8BD0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animBg="1" autoUpdateAnimBg="0"/>
      <p:bldP spid="5124" grpId="0" animBg="1" autoUpdateAnimBg="0"/>
      <p:bldP spid="5125" grpId="0" animBg="1"/>
      <p:bldP spid="5127" grpId="0" autoUpdateAnimBg="0"/>
      <p:bldP spid="5128" grpId="0" animBg="1" autoUpdateAnimBg="0"/>
      <p:bldP spid="5129" grpId="0" animBg="1"/>
      <p:bldP spid="5130" grpId="0" autoUpdateAnimBg="0"/>
      <p:bldP spid="51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ltGray">
          <a:xfrm>
            <a:off x="5035550" y="6248400"/>
            <a:ext cx="1155700" cy="3810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ltGray">
          <a:xfrm>
            <a:off x="819150" y="1268413"/>
            <a:ext cx="795655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已知两个试样的质量分别为</a:t>
            </a:r>
            <a:endParaRPr lang="en-US" altLang="zh-CN" b="1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            m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T1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=1.6246g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T2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=0.1625g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测定值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=1.6245g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、 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m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=0.1624g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则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a1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=-0.0001g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a2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=-0.0001g(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相等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            E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r1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=-0.006%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、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E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r2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=-0.06%(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不等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          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ltGray">
          <a:xfrm>
            <a:off x="665163" y="4008438"/>
            <a:ext cx="85010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FFFF66"/>
                </a:solidFill>
                <a:ea typeface="楷体_GB2312" pitchFamily="49" charset="-122"/>
              </a:rPr>
              <a:t>可见，用相对误差来比较各种情况下测定结果的准确度，更为确切些。 </a:t>
            </a:r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350838" y="260350"/>
            <a:ext cx="88122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FFFF66"/>
                </a:solidFill>
                <a:ea typeface="华文中宋" panose="02010600040101010101" pitchFamily="2" charset="-122"/>
              </a:rPr>
              <a:t>误差和偏差</a:t>
            </a:r>
          </a:p>
        </p:txBody>
      </p: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92011B-B5E0-49F8-A51A-C94E7000FBB3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  <p:bldP spid="972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73250" y="1447800"/>
            <a:ext cx="2070100" cy="1752600"/>
            <a:chOff x="1180" y="912"/>
            <a:chExt cx="1304" cy="1104"/>
          </a:xfrm>
        </p:grpSpPr>
        <p:sp>
          <p:nvSpPr>
            <p:cNvPr id="14379" name="Oval 4"/>
            <p:cNvSpPr>
              <a:spLocks noChangeArrowheads="1"/>
            </p:cNvSpPr>
            <p:nvPr/>
          </p:nvSpPr>
          <p:spPr bwMode="auto">
            <a:xfrm>
              <a:off x="1612" y="1296"/>
              <a:ext cx="156" cy="14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0" name="Oval 5"/>
            <p:cNvSpPr>
              <a:spLocks noChangeArrowheads="1"/>
            </p:cNvSpPr>
            <p:nvPr/>
          </p:nvSpPr>
          <p:spPr bwMode="auto">
            <a:xfrm>
              <a:off x="1508" y="1200"/>
              <a:ext cx="364" cy="33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1" name="Oval 6"/>
            <p:cNvSpPr>
              <a:spLocks noChangeArrowheads="1"/>
            </p:cNvSpPr>
            <p:nvPr/>
          </p:nvSpPr>
          <p:spPr bwMode="auto">
            <a:xfrm>
              <a:off x="1404" y="1104"/>
              <a:ext cx="572" cy="52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2" name="Oval 7"/>
            <p:cNvSpPr>
              <a:spLocks noChangeArrowheads="1"/>
            </p:cNvSpPr>
            <p:nvPr/>
          </p:nvSpPr>
          <p:spPr bwMode="auto">
            <a:xfrm>
              <a:off x="1276" y="1008"/>
              <a:ext cx="780" cy="72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Oval 8"/>
            <p:cNvSpPr>
              <a:spLocks noChangeArrowheads="1"/>
            </p:cNvSpPr>
            <p:nvPr/>
          </p:nvSpPr>
          <p:spPr bwMode="auto">
            <a:xfrm>
              <a:off x="1180" y="912"/>
              <a:ext cx="988" cy="9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4" name="Text Box 36"/>
            <p:cNvSpPr txBox="1">
              <a:spLocks noChangeArrowheads="1"/>
            </p:cNvSpPr>
            <p:nvPr/>
          </p:nvSpPr>
          <p:spPr bwMode="auto">
            <a:xfrm>
              <a:off x="1612" y="124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85" name="Text Box 40"/>
            <p:cNvSpPr txBox="1">
              <a:spLocks noChangeArrowheads="1"/>
            </p:cNvSpPr>
            <p:nvPr/>
          </p:nvSpPr>
          <p:spPr bwMode="auto">
            <a:xfrm>
              <a:off x="1560" y="120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86" name="Text Box 42"/>
            <p:cNvSpPr txBox="1">
              <a:spLocks noChangeArrowheads="1"/>
            </p:cNvSpPr>
            <p:nvPr/>
          </p:nvSpPr>
          <p:spPr bwMode="auto">
            <a:xfrm>
              <a:off x="1612" y="1152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87" name="Text Box 44"/>
            <p:cNvSpPr txBox="1">
              <a:spLocks noChangeArrowheads="1"/>
            </p:cNvSpPr>
            <p:nvPr/>
          </p:nvSpPr>
          <p:spPr bwMode="auto">
            <a:xfrm>
              <a:off x="1560" y="124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88" name="Text Box 49"/>
            <p:cNvSpPr txBox="1">
              <a:spLocks noChangeArrowheads="1"/>
            </p:cNvSpPr>
            <p:nvPr/>
          </p:nvSpPr>
          <p:spPr bwMode="auto">
            <a:xfrm>
              <a:off x="1612" y="120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89" name="Text Box 57"/>
            <p:cNvSpPr txBox="1">
              <a:spLocks noChangeArrowheads="1"/>
            </p:cNvSpPr>
            <p:nvPr/>
          </p:nvSpPr>
          <p:spPr bwMode="auto">
            <a:xfrm>
              <a:off x="2016" y="1728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FF00"/>
                  </a:solidFill>
                  <a:ea typeface="黑体" panose="02010609060101010101" pitchFamily="49" charset="-122"/>
                </a:rPr>
                <a:t>甲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419600" y="1371600"/>
            <a:ext cx="1892300" cy="1828800"/>
            <a:chOff x="2784" y="864"/>
            <a:chExt cx="1192" cy="1152"/>
          </a:xfrm>
        </p:grpSpPr>
        <p:sp>
          <p:nvSpPr>
            <p:cNvPr id="14368" name="Oval 10"/>
            <p:cNvSpPr>
              <a:spLocks noChangeArrowheads="1"/>
            </p:cNvSpPr>
            <p:nvPr/>
          </p:nvSpPr>
          <p:spPr bwMode="auto">
            <a:xfrm>
              <a:off x="3224" y="1296"/>
              <a:ext cx="156" cy="14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9" name="Oval 11"/>
            <p:cNvSpPr>
              <a:spLocks noChangeArrowheads="1"/>
            </p:cNvSpPr>
            <p:nvPr/>
          </p:nvSpPr>
          <p:spPr bwMode="auto">
            <a:xfrm>
              <a:off x="3120" y="1200"/>
              <a:ext cx="364" cy="33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Oval 12"/>
            <p:cNvSpPr>
              <a:spLocks noChangeArrowheads="1"/>
            </p:cNvSpPr>
            <p:nvPr/>
          </p:nvSpPr>
          <p:spPr bwMode="auto">
            <a:xfrm>
              <a:off x="2912" y="1008"/>
              <a:ext cx="780" cy="72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1" name="Oval 13"/>
            <p:cNvSpPr>
              <a:spLocks noChangeArrowheads="1"/>
            </p:cNvSpPr>
            <p:nvPr/>
          </p:nvSpPr>
          <p:spPr bwMode="auto">
            <a:xfrm>
              <a:off x="3016" y="1104"/>
              <a:ext cx="572" cy="52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2" name="Oval 14"/>
            <p:cNvSpPr>
              <a:spLocks noChangeArrowheads="1"/>
            </p:cNvSpPr>
            <p:nvPr/>
          </p:nvSpPr>
          <p:spPr bwMode="auto">
            <a:xfrm>
              <a:off x="2784" y="912"/>
              <a:ext cx="988" cy="9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3" name="Text Box 47"/>
            <p:cNvSpPr txBox="1">
              <a:spLocks noChangeArrowheads="1"/>
            </p:cNvSpPr>
            <p:nvPr/>
          </p:nvSpPr>
          <p:spPr bwMode="auto">
            <a:xfrm>
              <a:off x="3340" y="100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74" name="Text Box 50"/>
            <p:cNvSpPr txBox="1">
              <a:spLocks noChangeArrowheads="1"/>
            </p:cNvSpPr>
            <p:nvPr/>
          </p:nvSpPr>
          <p:spPr bwMode="auto">
            <a:xfrm>
              <a:off x="3244" y="96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75" name="Text Box 54"/>
            <p:cNvSpPr txBox="1">
              <a:spLocks noChangeArrowheads="1"/>
            </p:cNvSpPr>
            <p:nvPr/>
          </p:nvSpPr>
          <p:spPr bwMode="auto">
            <a:xfrm>
              <a:off x="3340" y="86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00"/>
                  </a:solidFill>
                </a:rPr>
                <a:t>•</a:t>
              </a:r>
            </a:p>
          </p:txBody>
        </p:sp>
        <p:sp>
          <p:nvSpPr>
            <p:cNvPr id="14376" name="Text Box 55"/>
            <p:cNvSpPr txBox="1">
              <a:spLocks noChangeArrowheads="1"/>
            </p:cNvSpPr>
            <p:nvPr/>
          </p:nvSpPr>
          <p:spPr bwMode="auto">
            <a:xfrm>
              <a:off x="3244" y="86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00"/>
                  </a:solidFill>
                </a:rPr>
                <a:t>•</a:t>
              </a:r>
            </a:p>
          </p:txBody>
        </p:sp>
        <p:sp>
          <p:nvSpPr>
            <p:cNvPr id="14377" name="Text Box 56"/>
            <p:cNvSpPr txBox="1">
              <a:spLocks noChangeArrowheads="1"/>
            </p:cNvSpPr>
            <p:nvPr/>
          </p:nvSpPr>
          <p:spPr bwMode="auto">
            <a:xfrm>
              <a:off x="3388" y="96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78" name="Text Box 59"/>
            <p:cNvSpPr txBox="1">
              <a:spLocks noChangeArrowheads="1"/>
            </p:cNvSpPr>
            <p:nvPr/>
          </p:nvSpPr>
          <p:spPr bwMode="auto">
            <a:xfrm>
              <a:off x="3648" y="1728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FF00"/>
                  </a:solidFill>
                  <a:ea typeface="黑体" panose="02010609060101010101" pitchFamily="49" charset="-122"/>
                </a:rPr>
                <a:t>乙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6934200" y="1447800"/>
            <a:ext cx="1860550" cy="1828800"/>
            <a:chOff x="4368" y="912"/>
            <a:chExt cx="1172" cy="1152"/>
          </a:xfrm>
        </p:grpSpPr>
        <p:sp>
          <p:nvSpPr>
            <p:cNvPr id="14357" name="Oval 16"/>
            <p:cNvSpPr>
              <a:spLocks noChangeArrowheads="1"/>
            </p:cNvSpPr>
            <p:nvPr/>
          </p:nvSpPr>
          <p:spPr bwMode="auto">
            <a:xfrm>
              <a:off x="4784" y="1296"/>
              <a:ext cx="156" cy="14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Oval 17"/>
            <p:cNvSpPr>
              <a:spLocks noChangeArrowheads="1"/>
            </p:cNvSpPr>
            <p:nvPr/>
          </p:nvSpPr>
          <p:spPr bwMode="auto">
            <a:xfrm>
              <a:off x="4680" y="1200"/>
              <a:ext cx="364" cy="33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Oval 18"/>
            <p:cNvSpPr>
              <a:spLocks noChangeArrowheads="1"/>
            </p:cNvSpPr>
            <p:nvPr/>
          </p:nvSpPr>
          <p:spPr bwMode="auto">
            <a:xfrm>
              <a:off x="4576" y="1104"/>
              <a:ext cx="572" cy="52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Oval 19"/>
            <p:cNvSpPr>
              <a:spLocks noChangeArrowheads="1"/>
            </p:cNvSpPr>
            <p:nvPr/>
          </p:nvSpPr>
          <p:spPr bwMode="auto">
            <a:xfrm>
              <a:off x="4472" y="1008"/>
              <a:ext cx="780" cy="72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Oval 20"/>
            <p:cNvSpPr>
              <a:spLocks noChangeArrowheads="1"/>
            </p:cNvSpPr>
            <p:nvPr/>
          </p:nvSpPr>
          <p:spPr bwMode="auto">
            <a:xfrm>
              <a:off x="4368" y="912"/>
              <a:ext cx="988" cy="9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Text Box 38"/>
            <p:cNvSpPr txBox="1">
              <a:spLocks noChangeArrowheads="1"/>
            </p:cNvSpPr>
            <p:nvPr/>
          </p:nvSpPr>
          <p:spPr bwMode="auto">
            <a:xfrm>
              <a:off x="4784" y="1344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FF99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576" y="100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FF99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64" name="Text Box 48"/>
            <p:cNvSpPr txBox="1">
              <a:spLocks noChangeArrowheads="1"/>
            </p:cNvSpPr>
            <p:nvPr/>
          </p:nvSpPr>
          <p:spPr bwMode="auto">
            <a:xfrm>
              <a:off x="5044" y="124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FF99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65" name="Text Box 52"/>
            <p:cNvSpPr txBox="1">
              <a:spLocks noChangeArrowheads="1"/>
            </p:cNvSpPr>
            <p:nvPr/>
          </p:nvSpPr>
          <p:spPr bwMode="auto">
            <a:xfrm>
              <a:off x="4628" y="148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FF99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66" name="Text Box 53"/>
            <p:cNvSpPr txBox="1">
              <a:spLocks noChangeArrowheads="1"/>
            </p:cNvSpPr>
            <p:nvPr/>
          </p:nvSpPr>
          <p:spPr bwMode="auto">
            <a:xfrm>
              <a:off x="4940" y="100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99FF99"/>
                  </a:solidFill>
                </a:rPr>
                <a:t>•</a:t>
              </a:r>
              <a:endParaRPr lang="en-US" altLang="zh-CN" sz="2400"/>
            </a:p>
          </p:txBody>
        </p:sp>
        <p:sp>
          <p:nvSpPr>
            <p:cNvPr id="14367" name="Text Box 60"/>
            <p:cNvSpPr txBox="1">
              <a:spLocks noChangeArrowheads="1"/>
            </p:cNvSpPr>
            <p:nvPr/>
          </p:nvSpPr>
          <p:spPr bwMode="auto">
            <a:xfrm>
              <a:off x="5184" y="1776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FF00"/>
                  </a:solidFill>
                  <a:ea typeface="黑体" panose="02010609060101010101" pitchFamily="49" charset="-122"/>
                </a:rPr>
                <a:t>丙</a:t>
              </a:r>
            </a:p>
          </p:txBody>
        </p:sp>
      </p:grpSp>
      <p:sp>
        <p:nvSpPr>
          <p:cNvPr id="6215" name="AutoShape 71"/>
          <p:cNvSpPr>
            <a:spLocks noChangeArrowheads="1"/>
          </p:cNvSpPr>
          <p:nvPr/>
        </p:nvSpPr>
        <p:spPr bwMode="auto">
          <a:xfrm>
            <a:off x="381000" y="3276600"/>
            <a:ext cx="1066800" cy="457200"/>
          </a:xfrm>
          <a:prstGeom prst="chevron">
            <a:avLst>
              <a:gd name="adj" fmla="val 0"/>
            </a:avLst>
          </a:prstGeom>
          <a:solidFill>
            <a:srgbClr val="FF99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66"/>
                </a:solidFill>
                <a:ea typeface="幼圆" panose="02010509060101010101" pitchFamily="49" charset="-122"/>
              </a:rPr>
              <a:t>精密度</a:t>
            </a:r>
          </a:p>
        </p:txBody>
      </p:sp>
      <p:sp>
        <p:nvSpPr>
          <p:cNvPr id="6216" name="AutoShape 72"/>
          <p:cNvSpPr>
            <a:spLocks noChangeArrowheads="1"/>
          </p:cNvSpPr>
          <p:nvPr/>
        </p:nvSpPr>
        <p:spPr bwMode="auto">
          <a:xfrm>
            <a:off x="381000" y="4038600"/>
            <a:ext cx="1066800" cy="457200"/>
          </a:xfrm>
          <a:prstGeom prst="chevron">
            <a:avLst>
              <a:gd name="adj" fmla="val 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ea typeface="幼圆" panose="02010509060101010101" pitchFamily="49" charset="-122"/>
              </a:rPr>
              <a:t>准确度</a:t>
            </a:r>
          </a:p>
        </p:txBody>
      </p:sp>
      <p:sp>
        <p:nvSpPr>
          <p:cNvPr id="6217" name="AutoShape 73"/>
          <p:cNvSpPr>
            <a:spLocks noChangeArrowheads="1"/>
          </p:cNvSpPr>
          <p:nvPr/>
        </p:nvSpPr>
        <p:spPr bwMode="auto">
          <a:xfrm>
            <a:off x="381000" y="4724400"/>
            <a:ext cx="1066800" cy="457200"/>
          </a:xfrm>
          <a:prstGeom prst="chevron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accent2"/>
                </a:solidFill>
                <a:ea typeface="幼圆" panose="02010509060101010101" pitchFamily="49" charset="-122"/>
              </a:rPr>
              <a:t>评价</a:t>
            </a:r>
          </a:p>
        </p:txBody>
      </p: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1295400" y="5562600"/>
            <a:ext cx="7696200" cy="1112838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en-US" altLang="zh-CN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、高的精密度不一定能保证高的准确度；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、精密度是保证准确度的先决条件。</a:t>
            </a:r>
          </a:p>
        </p:txBody>
      </p:sp>
      <p:sp>
        <p:nvSpPr>
          <p:cNvPr id="6226" name="WordArt 82"/>
          <p:cNvSpPr>
            <a:spLocks noChangeArrowheads="1" noChangeShapeType="1" noTextEdit="1"/>
          </p:cNvSpPr>
          <p:nvPr/>
        </p:nvSpPr>
        <p:spPr bwMode="auto">
          <a:xfrm>
            <a:off x="2667000" y="381000"/>
            <a:ext cx="4191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Harsh3" dir="t"/>
            </a:scene3d>
            <a:sp3d extrusionH="887400" prstMaterial="legacyMatte">
              <a:extrusionClr>
                <a:srgbClr val="6633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FF0E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准确度与精密度的关系</a:t>
            </a:r>
          </a:p>
        </p:txBody>
      </p:sp>
      <p:graphicFrame>
        <p:nvGraphicFramePr>
          <p:cNvPr id="14346" name="Object 87"/>
          <p:cNvGraphicFramePr>
            <a:graphicFrameLocks noChangeAspect="1"/>
          </p:cNvGraphicFramePr>
          <p:nvPr/>
        </p:nvGraphicFramePr>
        <p:xfrm>
          <a:off x="8534400" y="3048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048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7" name="WordArt 93"/>
          <p:cNvSpPr>
            <a:spLocks noChangeArrowheads="1" noChangeShapeType="1" noTextEdit="1"/>
          </p:cNvSpPr>
          <p:nvPr/>
        </p:nvSpPr>
        <p:spPr bwMode="auto">
          <a:xfrm>
            <a:off x="2362200" y="32004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38" name="WordArt 94"/>
          <p:cNvSpPr>
            <a:spLocks noChangeArrowheads="1" noChangeShapeType="1" noTextEdit="1"/>
          </p:cNvSpPr>
          <p:nvPr/>
        </p:nvSpPr>
        <p:spPr bwMode="auto">
          <a:xfrm>
            <a:off x="4800600" y="32766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39" name="WordArt 95"/>
          <p:cNvSpPr>
            <a:spLocks noChangeArrowheads="1" noChangeShapeType="1" noTextEdit="1"/>
          </p:cNvSpPr>
          <p:nvPr/>
        </p:nvSpPr>
        <p:spPr bwMode="auto">
          <a:xfrm>
            <a:off x="2362200" y="39624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0" name="WordArt 96"/>
          <p:cNvSpPr>
            <a:spLocks noChangeArrowheads="1" noChangeShapeType="1" noTextEdit="1"/>
          </p:cNvSpPr>
          <p:nvPr/>
        </p:nvSpPr>
        <p:spPr bwMode="auto">
          <a:xfrm>
            <a:off x="2362200" y="47244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1" name="WordArt 97"/>
          <p:cNvSpPr>
            <a:spLocks noChangeArrowheads="1" noChangeShapeType="1" noTextEdit="1"/>
          </p:cNvSpPr>
          <p:nvPr/>
        </p:nvSpPr>
        <p:spPr bwMode="auto">
          <a:xfrm>
            <a:off x="7391400" y="32766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2" name="WordArt 98"/>
          <p:cNvSpPr>
            <a:spLocks noChangeArrowheads="1" noChangeShapeType="1" noTextEdit="1"/>
          </p:cNvSpPr>
          <p:nvPr/>
        </p:nvSpPr>
        <p:spPr bwMode="auto">
          <a:xfrm>
            <a:off x="4800600" y="38862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3" name="WordArt 99"/>
          <p:cNvSpPr>
            <a:spLocks noChangeArrowheads="1" noChangeShapeType="1" noTextEdit="1"/>
          </p:cNvSpPr>
          <p:nvPr/>
        </p:nvSpPr>
        <p:spPr bwMode="auto">
          <a:xfrm>
            <a:off x="7391400" y="39624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4" name="WordArt 100"/>
          <p:cNvSpPr>
            <a:spLocks noChangeArrowheads="1" noChangeShapeType="1" noTextEdit="1"/>
          </p:cNvSpPr>
          <p:nvPr/>
        </p:nvSpPr>
        <p:spPr bwMode="auto">
          <a:xfrm>
            <a:off x="4800600" y="46482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6245" name="WordArt 101"/>
          <p:cNvSpPr>
            <a:spLocks noChangeArrowheads="1" noChangeShapeType="1" noTextEdit="1"/>
          </p:cNvSpPr>
          <p:nvPr/>
        </p:nvSpPr>
        <p:spPr bwMode="auto">
          <a:xfrm>
            <a:off x="7391400" y="4572000"/>
            <a:ext cx="7620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1435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46950" y="6218238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E914DF-396C-48F5-B07E-CB6ED1922A7A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" grpId="0" animBg="1" autoUpdateAnimBg="0"/>
      <p:bldP spid="6216" grpId="0" animBg="1" autoUpdateAnimBg="0"/>
      <p:bldP spid="6217" grpId="0" animBg="1" autoUpdateAnimBg="0"/>
      <p:bldP spid="621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11430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66FF"/>
                </a:solidFill>
              </a:rPr>
              <a:t>某人测定纯</a:t>
            </a:r>
            <a:r>
              <a:rPr lang="en-US" altLang="zh-CN" sz="2400" b="1">
                <a:solidFill>
                  <a:srgbClr val="FF66FF"/>
                </a:solidFill>
              </a:rPr>
              <a:t>(NH</a:t>
            </a:r>
            <a:r>
              <a:rPr lang="en-US" altLang="zh-CN" sz="2400" b="1" baseline="-25000">
                <a:solidFill>
                  <a:srgbClr val="FF66FF"/>
                </a:solidFill>
              </a:rPr>
              <a:t>4</a:t>
            </a:r>
            <a:r>
              <a:rPr lang="en-US" altLang="zh-CN" sz="2400" b="1">
                <a:solidFill>
                  <a:srgbClr val="FF66FF"/>
                </a:solidFill>
              </a:rPr>
              <a:t>)</a:t>
            </a:r>
            <a:r>
              <a:rPr lang="en-US" altLang="zh-CN" sz="2400" b="1" baseline="-25000">
                <a:solidFill>
                  <a:srgbClr val="FF66FF"/>
                </a:solidFill>
              </a:rPr>
              <a:t>2</a:t>
            </a:r>
            <a:r>
              <a:rPr lang="en-US" altLang="zh-CN" sz="2400" b="1">
                <a:solidFill>
                  <a:srgbClr val="FF66FF"/>
                </a:solidFill>
              </a:rPr>
              <a:t>SO</a:t>
            </a:r>
            <a:r>
              <a:rPr lang="en-US" altLang="zh-CN" sz="2400" b="1" baseline="-25000">
                <a:solidFill>
                  <a:srgbClr val="FF66FF"/>
                </a:solidFill>
              </a:rPr>
              <a:t>4</a:t>
            </a:r>
            <a:r>
              <a:rPr lang="zh-CN" altLang="en-US" sz="2400" b="1">
                <a:solidFill>
                  <a:srgbClr val="FF66FF"/>
                </a:solidFill>
              </a:rPr>
              <a:t>中氮的质量分数</a:t>
            </a:r>
            <a:r>
              <a:rPr lang="en-US" altLang="zh-CN" sz="2400" b="1">
                <a:solidFill>
                  <a:srgbClr val="FF66FF"/>
                </a:solidFill>
              </a:rPr>
              <a:t>: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752600" y="4419600"/>
            <a:ext cx="62484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5029200" y="42672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419600" y="4343400"/>
            <a:ext cx="76200" cy="76200"/>
          </a:xfrm>
          <a:prstGeom prst="star8">
            <a:avLst>
              <a:gd name="adj" fmla="val 38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2819400" y="4343400"/>
            <a:ext cx="76200" cy="76200"/>
          </a:xfrm>
          <a:prstGeom prst="star8">
            <a:avLst>
              <a:gd name="adj" fmla="val 38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5867400" y="4343400"/>
            <a:ext cx="76200" cy="76200"/>
          </a:xfrm>
          <a:prstGeom prst="star8">
            <a:avLst>
              <a:gd name="adj" fmla="val 38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7239000" y="4343400"/>
            <a:ext cx="76200" cy="76200"/>
          </a:xfrm>
          <a:prstGeom prst="star8">
            <a:avLst>
              <a:gd name="adj" fmla="val 382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724400" y="3886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FF00"/>
                </a:solidFill>
              </a:rPr>
              <a:t>真值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286000" y="4495800"/>
            <a:ext cx="563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rgbClr val="00FFFF"/>
                </a:solidFill>
              </a:rPr>
              <a:t>     0.2107                         0.2118                      0.2125                   0.2130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1219200" y="1752600"/>
            <a:ext cx="533400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981200" y="1676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理论值</a:t>
            </a:r>
            <a:r>
              <a:rPr lang="en-US" altLang="zh-CN" sz="2400">
                <a:solidFill>
                  <a:schemeClr val="bg1"/>
                </a:solidFill>
              </a:rPr>
              <a:t>:   0.2120</a:t>
            </a:r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219200" y="2286000"/>
            <a:ext cx="533400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3962400" y="2819400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3" imgW="2905057" imgH="333465" progId="Equation.3">
                  <p:embed/>
                </p:oleObj>
              </mc:Choice>
              <mc:Fallback>
                <p:oleObj name="公式" r:id="rId3" imgW="2905057" imgH="33346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426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572000" y="3581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FFFF"/>
                </a:solidFill>
              </a:rPr>
              <a:t>(0.2120)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981200" y="21336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测定四次结果</a:t>
            </a:r>
            <a:r>
              <a:rPr lang="en-US" altLang="zh-CN" sz="2400">
                <a:solidFill>
                  <a:schemeClr val="bg1"/>
                </a:solidFill>
              </a:rPr>
              <a:t>:  0.2107,  0.2118,  0.2125,  0.2130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209800" y="2819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平均值</a:t>
            </a:r>
            <a:r>
              <a:rPr lang="en-US" altLang="zh-CN" sz="2400">
                <a:solidFill>
                  <a:schemeClr val="bg1"/>
                </a:solidFill>
              </a:rPr>
              <a:t>:</a:t>
            </a:r>
            <a:endParaRPr lang="en-US" altLang="zh-CN" sz="2400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1600200" y="2895600"/>
            <a:ext cx="3810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4876800" y="44196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524000" y="5410200"/>
            <a:ext cx="7010400" cy="1042988"/>
          </a:xfrm>
          <a:prstGeom prst="rect">
            <a:avLst/>
          </a:prstGeom>
          <a:noFill/>
          <a:ln w="3810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  <a:ea typeface="黑体" panose="02010609060101010101" pitchFamily="49" charset="-122"/>
              </a:rPr>
              <a:t>结论</a:t>
            </a:r>
            <a:r>
              <a:rPr lang="en-US" altLang="zh-CN" sz="2400">
                <a:solidFill>
                  <a:srgbClr val="FFFF00"/>
                </a:solidFill>
              </a:rPr>
              <a:t>:  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精密度差</a:t>
            </a:r>
            <a:r>
              <a:rPr lang="en-US" altLang="zh-CN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但平均值与真实值相符</a:t>
            </a:r>
            <a:r>
              <a:rPr lang="en-US" altLang="zh-CN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仅是偶然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的巧合</a:t>
            </a:r>
            <a:r>
              <a:rPr lang="en-US" altLang="zh-CN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是不可靠的。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1524000" y="381000"/>
            <a:ext cx="53752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精密度差，而准确度却很高，可能吗？</a:t>
            </a:r>
          </a:p>
        </p:txBody>
      </p:sp>
      <p:graphicFrame>
        <p:nvGraphicFramePr>
          <p:cNvPr id="15382" name="Object 33"/>
          <p:cNvGraphicFramePr>
            <a:graphicFrameLocks noChangeAspect="1"/>
          </p:cNvGraphicFramePr>
          <p:nvPr/>
        </p:nvGraphicFramePr>
        <p:xfrm>
          <a:off x="8610600" y="2286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286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914400" y="381000"/>
            <a:ext cx="36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㉸</a:t>
            </a:r>
          </a:p>
        </p:txBody>
      </p:sp>
      <p:sp>
        <p:nvSpPr>
          <p:cNvPr id="153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FD9362-383D-43BC-9B65-8B46BEF2EA5B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7" grpId="0" animBg="1"/>
      <p:bldP spid="12298" grpId="0" animBg="1" autoUpdateAnimBg="0"/>
      <p:bldP spid="12299" grpId="0" animBg="1"/>
      <p:bldP spid="12300" grpId="0" animBg="1"/>
      <p:bldP spid="12301" grpId="0" autoUpdateAnimBg="0"/>
      <p:bldP spid="12302" grpId="0" autoUpdateAnimBg="0"/>
      <p:bldP spid="12303" grpId="0" animBg="1"/>
      <p:bldP spid="12305" grpId="0" autoUpdateAnimBg="0"/>
      <p:bldP spid="12306" grpId="0" animBg="1"/>
      <p:bldP spid="12309" grpId="0" autoUpdateAnimBg="0"/>
      <p:bldP spid="12310" grpId="0" autoUpdateAnimBg="0"/>
      <p:bldP spid="12313" grpId="0" autoUpdateAnimBg="0"/>
      <p:bldP spid="12314" grpId="0" animBg="1"/>
      <p:bldP spid="12315" grpId="0" animBg="1"/>
      <p:bldP spid="12316" grpId="0" animBg="1" autoUpdateAnimBg="0"/>
      <p:bldP spid="12319" grpId="0" animBg="1" autoUpdateAnimBg="0"/>
      <p:bldP spid="123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§2.2 </a:t>
            </a:r>
            <a:r>
              <a:rPr lang="zh-CN" altLang="en-US" sz="3200" b="1">
                <a:solidFill>
                  <a:schemeClr val="bg1"/>
                </a:solidFill>
              </a:rPr>
              <a:t>有限数据的统计处理</a:t>
            </a:r>
            <a:endParaRPr lang="zh-CN" altLang="en-US" sz="24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3276600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一、数据集中趋势和分散程度的表示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838200" y="1295400"/>
            <a:ext cx="990600" cy="457200"/>
          </a:xfrm>
          <a:prstGeom prst="wedgeRoundRectCallout">
            <a:avLst>
              <a:gd name="adj1" fmla="val 91829"/>
              <a:gd name="adj2" fmla="val 64236"/>
              <a:gd name="adj3" fmla="val 16667"/>
            </a:avLst>
          </a:prstGeom>
          <a:solidFill>
            <a:srgbClr val="9966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</a:rPr>
              <a:t>样本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286000" y="1371600"/>
            <a:ext cx="517207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从无限总体中随机抽出的一部分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762000" y="2209800"/>
            <a:ext cx="1066800" cy="533400"/>
          </a:xfrm>
          <a:prstGeom prst="wedgeRoundRectCallout">
            <a:avLst>
              <a:gd name="adj1" fmla="val 86903"/>
              <a:gd name="adj2" fmla="val 44046"/>
              <a:gd name="adj3" fmla="val 16667"/>
            </a:avLst>
          </a:prstGeom>
          <a:solidFill>
            <a:srgbClr val="9966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</a:rPr>
              <a:t>样本容量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209800" y="2362200"/>
            <a:ext cx="39973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样本所含的个体数，用</a:t>
            </a:r>
            <a:r>
              <a:rPr lang="en-US" altLang="zh-CN" sz="2400" i="1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85800" y="38862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、数据集中趋势的表示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838200" y="4648200"/>
            <a:ext cx="1717675" cy="466725"/>
          </a:xfrm>
          <a:prstGeom prst="rect">
            <a:avLst/>
          </a:prstGeom>
          <a:solidFill>
            <a:srgbClr val="FF99FF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样本平均值</a:t>
            </a:r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3276600" y="441960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3" imgW="1857443" imgH="371475" progId="Equation.3">
                  <p:embed/>
                </p:oleObj>
              </mc:Choice>
              <mc:Fallback>
                <p:oleObj name="公式" r:id="rId3" imgW="1857443" imgH="3714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350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85800" y="5715000"/>
            <a:ext cx="8294688" cy="8318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结论：平均值是总体平均值</a:t>
            </a:r>
            <a:r>
              <a:rPr lang="zh-CN" altLang="en-US" sz="2400" i="1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zh-CN" altLang="en-US" sz="2400">
                <a:solidFill>
                  <a:schemeClr val="bg1"/>
                </a:solidFill>
                <a:sym typeface="Symbol" panose="05050102010706020507" pitchFamily="18" charset="2"/>
              </a:rPr>
              <a:t>的最佳估计值。对有限次测定，</a:t>
            </a: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sym typeface="Symbol" panose="05050102010706020507" pitchFamily="18" charset="2"/>
              </a:rPr>
              <a:t>测量值是围绕算术平均值集中的。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16396" name="Object 25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35850" y="6143625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A9346A-6E76-4CB9-8DBE-5F49935B91BF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71" grpId="0" animBg="1" autoUpdateAnimBg="0"/>
      <p:bldP spid="19472" grpId="0" animBg="1" autoUpdateAnimBg="0"/>
      <p:bldP spid="19473" grpId="0" animBg="1" autoUpdateAnimBg="0"/>
      <p:bldP spid="19474" grpId="0" animBg="1" autoUpdateAnimBg="0"/>
      <p:bldP spid="19475" grpId="0" autoUpdateAnimBg="0"/>
      <p:bldP spid="19477" grpId="0" animBg="1" autoUpdateAnimBg="0"/>
      <p:bldP spid="1948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85800" y="685800"/>
            <a:ext cx="110807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中位数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09600" y="1752600"/>
            <a:ext cx="2682875" cy="9556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一系列测定结果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按大小顺序排列</a:t>
            </a:r>
          </a:p>
        </p:txBody>
      </p:sp>
      <p:sp>
        <p:nvSpPr>
          <p:cNvPr id="13328" name="AutoShape 16"/>
          <p:cNvSpPr>
            <a:spLocks/>
          </p:cNvSpPr>
          <p:nvPr/>
        </p:nvSpPr>
        <p:spPr bwMode="auto">
          <a:xfrm>
            <a:off x="3352800" y="16764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657600" y="1600200"/>
            <a:ext cx="316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为奇数</a:t>
            </a:r>
            <a:r>
              <a:rPr lang="en-US" altLang="zh-CN" sz="2400">
                <a:solidFill>
                  <a:schemeClr val="bg1"/>
                </a:solidFill>
              </a:rPr>
              <a:t>:            </a:t>
            </a:r>
            <a:r>
              <a:rPr lang="zh-CN" altLang="en-US" sz="2400">
                <a:solidFill>
                  <a:schemeClr val="bg1"/>
                </a:solidFill>
              </a:rPr>
              <a:t>居中者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657600" y="2438400"/>
            <a:ext cx="484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为偶数</a:t>
            </a:r>
            <a:r>
              <a:rPr lang="en-US" altLang="zh-CN" sz="2400">
                <a:solidFill>
                  <a:schemeClr val="bg1"/>
                </a:solidFill>
              </a:rPr>
              <a:t>:      </a:t>
            </a:r>
            <a:r>
              <a:rPr lang="zh-CN" altLang="en-US" sz="2400">
                <a:solidFill>
                  <a:schemeClr val="bg1"/>
                </a:solidFill>
              </a:rPr>
              <a:t>正中间两个数的平均值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715000" y="990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隶书" panose="02010509060101010101" pitchFamily="49" charset="-122"/>
              </a:rPr>
              <a:t>中位数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2133600" y="7620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3" imgW="523943" imgH="142875" progId="Equation.3">
                  <p:embed/>
                </p:oleObj>
              </mc:Choice>
              <mc:Fallback>
                <p:oleObj name="公式" r:id="rId3" imgW="523943" imgH="14287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746125" y="3244850"/>
            <a:ext cx="8778875" cy="955675"/>
          </a:xfrm>
          <a:prstGeom prst="rect">
            <a:avLst/>
          </a:prstGeom>
          <a:solidFill>
            <a:srgbClr val="FF99FF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隶书" panose="02010509060101010101" pitchFamily="49" charset="-122"/>
              </a:rPr>
              <a:t>中位数表示法</a:t>
            </a:r>
            <a:r>
              <a:rPr lang="zh-CN" altLang="en-US"/>
              <a:t>：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不受个别偏大值或偏小值的影响，但用</a:t>
            </a:r>
          </a:p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              以表示数据的集中趋势不如平均值好。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57200" y="4475163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、数据分散程度的表示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838200" y="5181600"/>
            <a:ext cx="990600" cy="685800"/>
          </a:xfrm>
          <a:prstGeom prst="wedgeRoundRectCallout">
            <a:avLst>
              <a:gd name="adj1" fmla="val 69551"/>
              <a:gd name="adj2" fmla="val 71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极差</a:t>
            </a:r>
            <a:r>
              <a:rPr lang="en-US" altLang="zh-CN" sz="2400"/>
              <a:t>R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2057400" y="5257800"/>
            <a:ext cx="7305675" cy="95567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指一组平行测定数据中最大者与最小者之差。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可用于观察少量数据的精密度。</a:t>
            </a:r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457200" y="53340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22" name="Object 31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79482C-CCDE-4272-B877-55B508FC2A7D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nimBg="1" autoUpdateAnimBg="0"/>
      <p:bldP spid="13327" grpId="0" animBg="1" autoUpdateAnimBg="0"/>
      <p:bldP spid="13328" grpId="0" animBg="1"/>
      <p:bldP spid="13329" grpId="0" autoUpdateAnimBg="0"/>
      <p:bldP spid="13330" grpId="0" autoUpdateAnimBg="0"/>
      <p:bldP spid="13331" grpId="0" autoUpdateAnimBg="0"/>
      <p:bldP spid="13333" grpId="0" animBg="1" autoUpdateAnimBg="0"/>
      <p:bldP spid="13334" grpId="0" autoUpdateAnimBg="0"/>
      <p:bldP spid="13337" grpId="0" animBg="1" autoUpdateAnimBg="0"/>
      <p:bldP spid="13338" grpId="0" animBg="1" autoUpdateAnimBg="0"/>
      <p:bldP spid="133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1066800" y="3276600"/>
            <a:ext cx="1447800" cy="533400"/>
          </a:xfrm>
          <a:prstGeom prst="wedgeRoundRectCallout">
            <a:avLst>
              <a:gd name="adj1" fmla="val 74454"/>
              <a:gd name="adj2" fmla="val 80356"/>
              <a:gd name="adj3" fmla="val 16667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平均偏差</a:t>
            </a:r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1066800" y="1752600"/>
            <a:ext cx="1447800" cy="533400"/>
          </a:xfrm>
          <a:prstGeom prst="wedgeRoundRectCallout">
            <a:avLst>
              <a:gd name="adj1" fmla="val 66338"/>
              <a:gd name="adj2" fmla="val 77977"/>
              <a:gd name="adj3" fmla="val 16667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相对极差</a:t>
            </a:r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533400" y="18288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533400" y="33528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990600" y="4953000"/>
            <a:ext cx="1600200" cy="533400"/>
          </a:xfrm>
          <a:prstGeom prst="wedgeRoundRectCallout">
            <a:avLst>
              <a:gd name="adj1" fmla="val 67361"/>
              <a:gd name="adj2" fmla="val 90773"/>
              <a:gd name="adj3" fmla="val 16667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</a:rPr>
              <a:t>相对平均偏差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533400" y="50292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1066800" y="609600"/>
            <a:ext cx="1447800" cy="533400"/>
          </a:xfrm>
          <a:prstGeom prst="wedgeRoundRectCallout">
            <a:avLst>
              <a:gd name="adj1" fmla="val 73463"/>
              <a:gd name="adj2" fmla="val 79167"/>
              <a:gd name="adj3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极差</a:t>
            </a:r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609600" y="6858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2819400" y="83820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3" imgW="885757" imgH="171450" progId="Equation.3">
                  <p:embed/>
                </p:oleObj>
              </mc:Choice>
              <mc:Fallback>
                <p:oleObj name="公式" r:id="rId3" imgW="885757" imgH="1714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2209800" cy="609600"/>
                      </a:xfrm>
                      <a:prstGeom prst="rect">
                        <a:avLst/>
                      </a:prstGeom>
                      <a:solidFill>
                        <a:srgbClr val="9900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3000375" y="3048000"/>
          <a:ext cx="36639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5" imgW="1933643" imgH="628650" progId="Equation.3">
                  <p:embed/>
                </p:oleObj>
              </mc:Choice>
              <mc:Fallback>
                <p:oleObj name="Equation" r:id="rId5" imgW="1933643" imgH="6286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048000"/>
                        <a:ext cx="3663950" cy="1335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2895600" y="5029200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7" imgW="904943" imgH="362040" progId="Equation.3">
                  <p:embed/>
                </p:oleObj>
              </mc:Choice>
              <mc:Fallback>
                <p:oleObj name="公式" r:id="rId7" imgW="904943" imgH="362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133600" cy="800100"/>
                      </a:xfrm>
                      <a:prstGeom prst="rect">
                        <a:avLst/>
                      </a:prstGeom>
                      <a:solidFill>
                        <a:srgbClr val="996633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2895600" y="1905000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9" imgW="600143" imgH="333465" progId="Equation.3">
                  <p:embed/>
                </p:oleObj>
              </mc:Choice>
              <mc:Fallback>
                <p:oleObj name="公式" r:id="rId9" imgW="600143" imgH="33346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1676400" cy="685800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7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剪辑" r:id="rId11" imgW="685800" imgH="587045" progId="MS_ClipArt_Gallery.2">
                  <p:embed/>
                </p:oleObj>
              </mc:Choice>
              <mc:Fallback>
                <p:oleObj name="剪辑" r:id="rId11" imgW="685800" imgH="587045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D4DC2B-E3AD-4BD1-BD11-157E45E9F373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 animBg="1" autoUpdateAnimBg="0"/>
      <p:bldP spid="14354" grpId="0" animBg="1" autoUpdateAnimBg="0"/>
      <p:bldP spid="14355" grpId="0" animBg="1"/>
      <p:bldP spid="14356" grpId="0" animBg="1"/>
      <p:bldP spid="14357" grpId="0" animBg="1" autoUpdateAnimBg="0"/>
      <p:bldP spid="14360" grpId="0" animBg="1"/>
      <p:bldP spid="14361" grpId="0" animBg="1" autoUpdateAnimBg="0"/>
      <p:bldP spid="143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1066800" y="609600"/>
            <a:ext cx="1447800" cy="533400"/>
          </a:xfrm>
          <a:prstGeom prst="wedgeRoundRectCallout">
            <a:avLst>
              <a:gd name="adj1" fmla="val 73463"/>
              <a:gd name="adj2" fmla="val 79167"/>
              <a:gd name="adj3" fmla="val 16667"/>
            </a:avLst>
          </a:prstGeom>
          <a:solidFill>
            <a:srgbClr val="9900CC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标准偏差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09600" y="6858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971800" y="5334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3" imgW="1733685" imgH="600075" progId="Equation.3">
                  <p:embed/>
                </p:oleObj>
              </mc:Choice>
              <mc:Fallback>
                <p:oleObj name="公式" r:id="rId3" imgW="1733685" imgH="600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"/>
                        <a:ext cx="2971800" cy="9144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09600" y="19812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1066800" y="1905000"/>
            <a:ext cx="1828800" cy="609600"/>
          </a:xfrm>
          <a:prstGeom prst="wedgeRoundRectCallout">
            <a:avLst>
              <a:gd name="adj1" fmla="val 62412"/>
              <a:gd name="adj2" fmla="val 62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660033"/>
                </a:solidFill>
              </a:rPr>
              <a:t>相对标准偏差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200400" y="20574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5" imgW="961957" imgH="333465" progId="Equation.3">
                  <p:embed/>
                </p:oleObj>
              </mc:Choice>
              <mc:Fallback>
                <p:oleObj name="公式" r:id="rId5" imgW="961957" imgH="33346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1981200" cy="762000"/>
                      </a:xfrm>
                      <a:prstGeom prst="rect">
                        <a:avLst/>
                      </a:prstGeom>
                      <a:solidFill>
                        <a:srgbClr val="9900CC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81000" y="3200400"/>
            <a:ext cx="609600" cy="4572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203325" y="3190875"/>
            <a:ext cx="8372475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(1) </a:t>
            </a:r>
            <a:r>
              <a:rPr lang="en-US" altLang="zh-CN" i="1">
                <a:solidFill>
                  <a:schemeClr val="bg1"/>
                </a:solidFill>
              </a:rPr>
              <a:t>d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：  </a:t>
            </a:r>
            <a:r>
              <a:rPr lang="en-US" altLang="zh-CN" sz="2400">
                <a:solidFill>
                  <a:schemeClr val="bg1"/>
                </a:solidFill>
              </a:rPr>
              <a:t>0.11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-0.73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0.24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0.51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-0.14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0.00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0.30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-0.21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en-US" altLang="zh-CN" i="1">
                <a:solidFill>
                  <a:schemeClr val="bg1"/>
                </a:solidFill>
              </a:rPr>
              <a:t> d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：  </a:t>
            </a:r>
            <a:r>
              <a:rPr lang="en-US" altLang="zh-CN" sz="2400">
                <a:solidFill>
                  <a:schemeClr val="bg1"/>
                </a:solidFill>
              </a:rPr>
              <a:t>0.18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0.26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-0.25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-0.37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0.32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-0.28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0.31</a:t>
            </a:r>
            <a:r>
              <a:rPr lang="zh-CN" altLang="en-US" sz="2400">
                <a:solidFill>
                  <a:schemeClr val="bg1"/>
                </a:solidFill>
              </a:rPr>
              <a:t>、</a:t>
            </a:r>
            <a:r>
              <a:rPr lang="en-US" altLang="zh-CN" sz="2400">
                <a:solidFill>
                  <a:schemeClr val="bg1"/>
                </a:solidFill>
              </a:rPr>
              <a:t>-0.27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431925" y="4181475"/>
            <a:ext cx="228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求得：</a:t>
            </a:r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733800" y="42672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7" imgW="552585" imgH="171450" progId="Equation.3">
                  <p:embed/>
                </p:oleObj>
              </mc:Choice>
              <mc:Fallback>
                <p:oleObj name="公式" r:id="rId7" imgW="552585" imgH="1714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672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514600" y="4800600"/>
            <a:ext cx="121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endParaRPr lang="zh-CN" altLang="en-US"/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733800" y="4953000"/>
          <a:ext cx="990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公式" r:id="rId9" imgW="562043" imgH="171450" progId="Equation.3">
                  <p:embed/>
                </p:oleObj>
              </mc:Choice>
              <mc:Fallback>
                <p:oleObj name="公式" r:id="rId9" imgW="562043" imgH="1714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53000"/>
                        <a:ext cx="990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990600" y="5791200"/>
            <a:ext cx="837247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可以看出：平均偏差相同，大偏差得不到充分反映。</a:t>
            </a:r>
          </a:p>
        </p:txBody>
      </p:sp>
      <p:graphicFrame>
        <p:nvGraphicFramePr>
          <p:cNvPr id="19471" name="Object 25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剪辑" r:id="rId11" imgW="685800" imgH="587045" progId="MS_ClipArt_Gallery.2">
                  <p:embed/>
                </p:oleObj>
              </mc:Choice>
              <mc:Fallback>
                <p:oleObj name="剪辑" r:id="rId11" imgW="685800" imgH="587045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713663" y="6343650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3E9A42-CC31-45AF-A2C5-12F541ED3D33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nimBg="1"/>
      <p:bldP spid="16390" grpId="0" animBg="1"/>
      <p:bldP spid="16391" grpId="0" animBg="1" autoUpdateAnimBg="0"/>
      <p:bldP spid="16396" grpId="0" animBg="1" autoUpdateAnimBg="0"/>
      <p:bldP spid="16397" grpId="0" animBg="1" autoUpdateAnimBg="0"/>
      <p:bldP spid="16398" grpId="0" autoUpdateAnimBg="0"/>
      <p:bldP spid="16402" grpId="0" autoUpdateAnimBg="0"/>
      <p:bldP spid="1640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03325" y="447675"/>
            <a:ext cx="4262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表示：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=0.38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=0.29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8016875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可以看出：标准偏差能更好地说明数据的分散程度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914400" y="2133600"/>
            <a:ext cx="1447800" cy="762000"/>
          </a:xfrm>
          <a:prstGeom prst="wedgeRoundRectCallout">
            <a:avLst>
              <a:gd name="adj1" fmla="val 61954"/>
              <a:gd name="adj2" fmla="val 64792"/>
              <a:gd name="adj3" fmla="val 16667"/>
            </a:avLst>
          </a:prstGeom>
          <a:solidFill>
            <a:srgbClr val="9900CC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00"/>
                </a:solidFill>
              </a:rPr>
              <a:t>平均值的</a:t>
            </a:r>
          </a:p>
          <a:p>
            <a:pPr algn="ctr" eaLnBrk="1" hangingPunct="1"/>
            <a:r>
              <a:rPr lang="zh-CN" altLang="en-US" sz="2400">
                <a:solidFill>
                  <a:srgbClr val="FFFF00"/>
                </a:solidFill>
              </a:rPr>
              <a:t>标准偏差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81000" y="2362200"/>
            <a:ext cx="228600" cy="381000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90800" y="2590800"/>
            <a:ext cx="6873875" cy="528638"/>
            <a:chOff x="1632" y="1632"/>
            <a:chExt cx="4330" cy="333"/>
          </a:xfrm>
        </p:grpSpPr>
        <p:sp>
          <p:nvSpPr>
            <p:cNvPr id="20494" name="Text Box 6"/>
            <p:cNvSpPr txBox="1">
              <a:spLocks noChangeArrowheads="1"/>
            </p:cNvSpPr>
            <p:nvPr/>
          </p:nvSpPr>
          <p:spPr bwMode="auto">
            <a:xfrm>
              <a:off x="1632" y="1632"/>
              <a:ext cx="4330" cy="3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用一组测定的平均值    来估计总体平均值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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0495" name="Object 8"/>
            <p:cNvGraphicFramePr>
              <a:graphicFrameLocks noChangeAspect="1"/>
            </p:cNvGraphicFramePr>
            <p:nvPr/>
          </p:nvGraphicFramePr>
          <p:xfrm>
            <a:off x="3744" y="1728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公式" r:id="rId3" imgW="85657" imgH="104865" progId="Equation.3">
                    <p:embed/>
                  </p:oleObj>
                </mc:Choice>
                <mc:Fallback>
                  <p:oleObj name="公式" r:id="rId3" imgW="85657" imgH="1048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28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27125" y="3495675"/>
            <a:ext cx="8718550" cy="1800225"/>
            <a:chOff x="710" y="2202"/>
            <a:chExt cx="5492" cy="1134"/>
          </a:xfrm>
        </p:grpSpPr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710" y="2202"/>
              <a:ext cx="549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一系列测定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每次作几个平行测定</a:t>
              </a:r>
              <a:r>
                <a:rPr lang="en-US" altLang="zh-CN">
                  <a:solidFill>
                    <a:schemeClr val="bg1"/>
                  </a:solidFill>
                </a:rPr>
                <a:t>)</a:t>
              </a:r>
              <a:r>
                <a:rPr lang="zh-CN" altLang="en-US">
                  <a:solidFill>
                    <a:schemeClr val="bg1"/>
                  </a:solidFill>
                </a:rPr>
                <a:t>的平均值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的波动也遵从正态分布。这时应当用平均值的标准偏差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来表示平均值的精密度，显然，平均值的精密度比单次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测定的精密度更好。</a:t>
              </a:r>
            </a:p>
          </p:txBody>
        </p:sp>
        <p:graphicFrame>
          <p:nvGraphicFramePr>
            <p:cNvPr id="20493" name="Object 12"/>
            <p:cNvGraphicFramePr>
              <a:graphicFrameLocks noChangeAspect="1"/>
            </p:cNvGraphicFramePr>
            <p:nvPr/>
          </p:nvGraphicFramePr>
          <p:xfrm>
            <a:off x="4992" y="2256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公式" r:id="rId5" imgW="504757" imgH="162015" progId="Equation.3">
                    <p:embed/>
                  </p:oleObj>
                </mc:Choice>
                <mc:Fallback>
                  <p:oleObj name="公式" r:id="rId5" imgW="504757" imgH="16201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256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127125" y="5302250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统计学已证明：对有限次测定，平均值的标准偏差为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886200" y="5943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7" imgW="514485" imgH="362040" progId="Equation.3">
                  <p:embed/>
                </p:oleObj>
              </mc:Choice>
              <mc:Fallback>
                <p:oleObj name="公式" r:id="rId7" imgW="514485" imgH="362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1371600" cy="6858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6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剪辑" r:id="rId9" imgW="685800" imgH="587045" progId="MS_ClipArt_Gallery.2">
                  <p:embed/>
                </p:oleObj>
              </mc:Choice>
              <mc:Fallback>
                <p:oleObj name="剪辑" r:id="rId9" imgW="685800" imgH="587045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16825" y="6237288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6A95B1-0B79-4A17-991B-E44E44D407B9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 autoUpdateAnimBg="0"/>
      <p:bldP spid="17412" grpId="0" animBg="1" autoUpdateAnimBg="0"/>
      <p:bldP spid="17413" grpId="0" animBg="1"/>
      <p:bldP spid="174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81000" y="7620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§2.1 </a:t>
            </a:r>
            <a:r>
              <a:rPr lang="zh-CN" altLang="en-US" sz="3200" b="1">
                <a:solidFill>
                  <a:schemeClr val="bg1"/>
                </a:solidFill>
              </a:rPr>
              <a:t>实验误差</a:t>
            </a:r>
            <a:endParaRPr lang="zh-CN" altLang="en-US" sz="2400"/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81000" y="27432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二、误差产生的原因及其减免的方法</a:t>
            </a:r>
            <a:endParaRPr lang="zh-CN" altLang="en-US" sz="24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381000" y="17526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一、误差的必然性</a:t>
            </a:r>
          </a:p>
        </p:txBody>
      </p:sp>
      <p:sp>
        <p:nvSpPr>
          <p:cNvPr id="39942" name="Text Box 1030"/>
          <p:cNvSpPr txBox="1">
            <a:spLocks noChangeArrowheads="1"/>
          </p:cNvSpPr>
          <p:nvPr/>
        </p:nvSpPr>
        <p:spPr bwMode="auto">
          <a:xfrm>
            <a:off x="838200" y="3581400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误差按其性质可分为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 i="1"/>
          </a:p>
        </p:txBody>
      </p:sp>
      <p:sp>
        <p:nvSpPr>
          <p:cNvPr id="39943" name="Text Box 1031"/>
          <p:cNvSpPr txBox="1">
            <a:spLocks noChangeArrowheads="1"/>
          </p:cNvSpPr>
          <p:nvPr/>
        </p:nvSpPr>
        <p:spPr bwMode="auto">
          <a:xfrm>
            <a:off x="4419600" y="3581400"/>
            <a:ext cx="1616075" cy="5286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系统误差</a:t>
            </a:r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6324600" y="3581400"/>
            <a:ext cx="1616075" cy="5286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随机误差</a:t>
            </a:r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990600" y="4419600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、系统误差及其减免方法</a:t>
            </a:r>
            <a:endParaRPr lang="zh-CN" altLang="en-US"/>
          </a:p>
        </p:txBody>
      </p:sp>
      <p:sp>
        <p:nvSpPr>
          <p:cNvPr id="39946" name="AutoShape 1034"/>
          <p:cNvSpPr>
            <a:spLocks noChangeArrowheads="1"/>
          </p:cNvSpPr>
          <p:nvPr/>
        </p:nvSpPr>
        <p:spPr bwMode="auto">
          <a:xfrm>
            <a:off x="457200" y="5410200"/>
            <a:ext cx="1447800" cy="533400"/>
          </a:xfrm>
          <a:prstGeom prst="wedgeRoundRectCallout">
            <a:avLst>
              <a:gd name="adj1" fmla="val 75111"/>
              <a:gd name="adj2" fmla="val 78273"/>
              <a:gd name="adj3" fmla="val 1666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系统误差</a:t>
            </a:r>
          </a:p>
        </p:txBody>
      </p:sp>
      <p:sp>
        <p:nvSpPr>
          <p:cNvPr id="39947" name="Text Box 1035"/>
          <p:cNvSpPr txBox="1">
            <a:spLocks noChangeArrowheads="1"/>
          </p:cNvSpPr>
          <p:nvPr/>
        </p:nvSpPr>
        <p:spPr bwMode="auto">
          <a:xfrm>
            <a:off x="2286000" y="5257800"/>
            <a:ext cx="6950075" cy="955675"/>
          </a:xfrm>
          <a:prstGeom prst="rect">
            <a:avLst/>
          </a:prstGeom>
          <a:solidFill>
            <a:srgbClr val="6699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某种固定的原因造成的，正负、大小基本不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变，反复测定，重复出现，又称可测误差</a:t>
            </a:r>
          </a:p>
        </p:txBody>
      </p:sp>
      <p:graphicFrame>
        <p:nvGraphicFramePr>
          <p:cNvPr id="3083" name="Object 1036"/>
          <p:cNvGraphicFramePr>
            <a:graphicFrameLocks noChangeAspect="1"/>
          </p:cNvGraphicFramePr>
          <p:nvPr/>
        </p:nvGraphicFramePr>
        <p:xfrm>
          <a:off x="8915400" y="228600"/>
          <a:ext cx="838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28600"/>
                        <a:ext cx="838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76B15B-221B-47D9-B43C-A06C2D83CFD5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1" grpId="0" autoUpdateAnimBg="0"/>
      <p:bldP spid="39942" grpId="0" autoUpdateAnimBg="0"/>
      <p:bldP spid="39943" grpId="0" animBg="1" autoUpdateAnimBg="0"/>
      <p:bldP spid="39944" grpId="0" animBg="1" autoUpdateAnimBg="0"/>
      <p:bldP spid="39945" grpId="0" autoUpdateAnimBg="0"/>
      <p:bldP spid="39946" grpId="0" animBg="1" autoUpdateAnimBg="0"/>
      <p:bldP spid="3994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355725" y="42545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从上式可以看出：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76800" y="4572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3" imgW="523943" imgH="362040" progId="Equation.3">
                  <p:embed/>
                </p:oleObj>
              </mc:Choice>
              <mc:Fallback>
                <p:oleObj name="公式" r:id="rId3" imgW="523943" imgH="362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31925" y="1644650"/>
            <a:ext cx="7305675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但是，增加测定次数所得到的效果是有限的。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1000" y="2819400"/>
            <a:ext cx="3505200" cy="3368675"/>
            <a:chOff x="240" y="1776"/>
            <a:chExt cx="2208" cy="2122"/>
          </a:xfrm>
        </p:grpSpPr>
        <p:sp>
          <p:nvSpPr>
            <p:cNvPr id="21518" name="Line 7"/>
            <p:cNvSpPr>
              <a:spLocks noChangeShapeType="1"/>
            </p:cNvSpPr>
            <p:nvPr/>
          </p:nvSpPr>
          <p:spPr bwMode="auto">
            <a:xfrm>
              <a:off x="768" y="1776"/>
              <a:ext cx="0" cy="15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768" y="3360"/>
              <a:ext cx="168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912" y="3360"/>
              <a:ext cx="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056" y="331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208" y="331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1920" y="331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1632" y="331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1344" y="3312"/>
              <a:ext cx="0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3"/>
            <p:cNvSpPr>
              <a:spLocks noChangeShapeType="1"/>
            </p:cNvSpPr>
            <p:nvPr/>
          </p:nvSpPr>
          <p:spPr bwMode="auto">
            <a:xfrm>
              <a:off x="768" y="1920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768" y="2496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768" y="2208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6"/>
            <p:cNvSpPr>
              <a:spLocks noChangeShapeType="1"/>
            </p:cNvSpPr>
            <p:nvPr/>
          </p:nvSpPr>
          <p:spPr bwMode="auto">
            <a:xfrm>
              <a:off x="768" y="2784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7"/>
            <p:cNvSpPr>
              <a:spLocks noChangeShapeType="1"/>
            </p:cNvSpPr>
            <p:nvPr/>
          </p:nvSpPr>
          <p:spPr bwMode="auto">
            <a:xfrm>
              <a:off x="768" y="3072"/>
              <a:ext cx="4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Text Box 28"/>
            <p:cNvSpPr txBox="1">
              <a:spLocks noChangeArrowheads="1"/>
            </p:cNvSpPr>
            <p:nvPr/>
          </p:nvSpPr>
          <p:spPr bwMode="auto">
            <a:xfrm>
              <a:off x="662" y="3351"/>
              <a:ext cx="17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6699"/>
                  </a:solidFill>
                </a:rPr>
                <a:t> 1       5      10     15     20     25 </a:t>
              </a:r>
            </a:p>
          </p:txBody>
        </p:sp>
        <p:sp>
          <p:nvSpPr>
            <p:cNvPr id="21532" name="Text Box 30"/>
            <p:cNvSpPr txBox="1">
              <a:spLocks noChangeArrowheads="1"/>
            </p:cNvSpPr>
            <p:nvPr/>
          </p:nvSpPr>
          <p:spPr bwMode="auto">
            <a:xfrm>
              <a:off x="480" y="1824"/>
              <a:ext cx="27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altLang="zh-CN" sz="1600">
                  <a:solidFill>
                    <a:srgbClr val="FF6699"/>
                  </a:solidFill>
                </a:rPr>
                <a:t>1.0</a:t>
              </a:r>
            </a:p>
            <a:p>
              <a:pPr eaLnBrk="1" hangingPunct="1">
                <a:lnSpc>
                  <a:spcPct val="95000"/>
                </a:lnSpc>
              </a:pPr>
              <a:endParaRPr lang="en-US" altLang="zh-CN" sz="1600">
                <a:solidFill>
                  <a:srgbClr val="FF6699"/>
                </a:solidFill>
              </a:endParaRP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>
                  <a:solidFill>
                    <a:srgbClr val="FF6699"/>
                  </a:solidFill>
                </a:rPr>
                <a:t>0.8</a:t>
              </a:r>
            </a:p>
            <a:p>
              <a:pPr eaLnBrk="1" hangingPunct="1">
                <a:lnSpc>
                  <a:spcPct val="95000"/>
                </a:lnSpc>
              </a:pPr>
              <a:endParaRPr lang="en-US" altLang="zh-CN" sz="1600">
                <a:solidFill>
                  <a:srgbClr val="FF6699"/>
                </a:solidFill>
              </a:endParaRP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>
                  <a:solidFill>
                    <a:srgbClr val="FF6699"/>
                  </a:solidFill>
                </a:rPr>
                <a:t>0.6</a:t>
              </a:r>
            </a:p>
            <a:p>
              <a:pPr eaLnBrk="1" hangingPunct="1">
                <a:lnSpc>
                  <a:spcPct val="95000"/>
                </a:lnSpc>
              </a:pPr>
              <a:endParaRPr lang="en-US" altLang="zh-CN" sz="1600">
                <a:solidFill>
                  <a:srgbClr val="FF6699"/>
                </a:solidFill>
              </a:endParaRP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>
                  <a:solidFill>
                    <a:srgbClr val="FF6699"/>
                  </a:solidFill>
                </a:rPr>
                <a:t>0.4</a:t>
              </a:r>
            </a:p>
            <a:p>
              <a:pPr eaLnBrk="1" hangingPunct="1">
                <a:lnSpc>
                  <a:spcPct val="95000"/>
                </a:lnSpc>
              </a:pPr>
              <a:endParaRPr lang="en-US" altLang="zh-CN" sz="1600">
                <a:solidFill>
                  <a:srgbClr val="FF6699"/>
                </a:solidFill>
              </a:endParaRPr>
            </a:p>
            <a:p>
              <a:pPr eaLnBrk="1" hangingPunct="1">
                <a:lnSpc>
                  <a:spcPct val="95000"/>
                </a:lnSpc>
              </a:pPr>
              <a:r>
                <a:rPr lang="en-US" altLang="zh-CN" sz="1600">
                  <a:solidFill>
                    <a:srgbClr val="FF6699"/>
                  </a:solidFill>
                </a:rPr>
                <a:t>0.2</a:t>
              </a:r>
            </a:p>
          </p:txBody>
        </p:sp>
        <p:sp>
          <p:nvSpPr>
            <p:cNvPr id="21533" name="Freeform 35"/>
            <p:cNvSpPr>
              <a:spLocks/>
            </p:cNvSpPr>
            <p:nvPr/>
          </p:nvSpPr>
          <p:spPr bwMode="auto">
            <a:xfrm>
              <a:off x="816" y="1920"/>
              <a:ext cx="1536" cy="1248"/>
            </a:xfrm>
            <a:custGeom>
              <a:avLst/>
              <a:gdLst>
                <a:gd name="T0" fmla="*/ 0 w 1536"/>
                <a:gd name="T1" fmla="*/ 0 h 1248"/>
                <a:gd name="T2" fmla="*/ 48 w 1536"/>
                <a:gd name="T3" fmla="*/ 240 h 1248"/>
                <a:gd name="T4" fmla="*/ 240 w 1536"/>
                <a:gd name="T5" fmla="*/ 864 h 1248"/>
                <a:gd name="T6" fmla="*/ 528 w 1536"/>
                <a:gd name="T7" fmla="*/ 1104 h 1248"/>
                <a:gd name="T8" fmla="*/ 864 w 1536"/>
                <a:gd name="T9" fmla="*/ 1200 h 1248"/>
                <a:gd name="T10" fmla="*/ 1536 w 1536"/>
                <a:gd name="T11" fmla="*/ 1248 h 1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1248"/>
                <a:gd name="T20" fmla="*/ 1536 w 1536"/>
                <a:gd name="T21" fmla="*/ 1248 h 12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1248">
                  <a:moveTo>
                    <a:pt x="0" y="0"/>
                  </a:moveTo>
                  <a:cubicBezTo>
                    <a:pt x="4" y="48"/>
                    <a:pt x="8" y="96"/>
                    <a:pt x="48" y="240"/>
                  </a:cubicBezTo>
                  <a:cubicBezTo>
                    <a:pt x="88" y="384"/>
                    <a:pt x="160" y="720"/>
                    <a:pt x="240" y="864"/>
                  </a:cubicBezTo>
                  <a:cubicBezTo>
                    <a:pt x="320" y="1008"/>
                    <a:pt x="424" y="1048"/>
                    <a:pt x="528" y="1104"/>
                  </a:cubicBezTo>
                  <a:cubicBezTo>
                    <a:pt x="632" y="1160"/>
                    <a:pt x="696" y="1176"/>
                    <a:pt x="864" y="1200"/>
                  </a:cubicBezTo>
                  <a:cubicBezTo>
                    <a:pt x="1032" y="1224"/>
                    <a:pt x="1416" y="1240"/>
                    <a:pt x="1536" y="1248"/>
                  </a:cubicBezTo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Text Box 36"/>
            <p:cNvSpPr txBox="1">
              <a:spLocks noChangeArrowheads="1"/>
            </p:cNvSpPr>
            <p:nvPr/>
          </p:nvSpPr>
          <p:spPr bwMode="auto">
            <a:xfrm>
              <a:off x="1104" y="3648"/>
              <a:ext cx="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66FF33"/>
                  </a:solidFill>
                </a:rPr>
                <a:t>测定次数</a:t>
              </a:r>
              <a:r>
                <a:rPr lang="en-US" altLang="zh-CN" sz="2000">
                  <a:solidFill>
                    <a:srgbClr val="66FF33"/>
                  </a:solidFill>
                </a:rPr>
                <a:t>n</a:t>
              </a:r>
              <a:endParaRPr lang="en-US" altLang="zh-CN" sz="2400">
                <a:solidFill>
                  <a:srgbClr val="66FF33"/>
                </a:solidFill>
              </a:endParaRPr>
            </a:p>
          </p:txBody>
        </p:sp>
        <p:graphicFrame>
          <p:nvGraphicFramePr>
            <p:cNvPr id="21535" name="Object 39"/>
            <p:cNvGraphicFramePr>
              <a:graphicFrameLocks noChangeAspect="1"/>
            </p:cNvGraphicFramePr>
            <p:nvPr/>
          </p:nvGraphicFramePr>
          <p:xfrm>
            <a:off x="240" y="2016"/>
            <a:ext cx="24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公式" r:id="rId5" imgW="142943" imgH="333465" progId="Equation.3">
                    <p:embed/>
                  </p:oleObj>
                </mc:Choice>
                <mc:Fallback>
                  <p:oleObj name="公式" r:id="rId5" imgW="142943" imgH="33346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016"/>
                          <a:ext cx="24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56125" y="3190875"/>
            <a:ext cx="4295775" cy="1381125"/>
            <a:chOff x="2870" y="2010"/>
            <a:chExt cx="2706" cy="870"/>
          </a:xfrm>
        </p:grpSpPr>
        <p:sp>
          <p:nvSpPr>
            <p:cNvPr id="21514" name="Text Box 40"/>
            <p:cNvSpPr txBox="1">
              <a:spLocks noChangeArrowheads="1"/>
            </p:cNvSpPr>
            <p:nvPr/>
          </p:nvSpPr>
          <p:spPr bwMode="auto">
            <a:xfrm>
              <a:off x="2870" y="2010"/>
              <a:ext cx="270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n &lt; 5</a:t>
              </a:r>
              <a:r>
                <a:rPr lang="zh-CN" altLang="en-US">
                  <a:solidFill>
                    <a:schemeClr val="bg1"/>
                  </a:solidFill>
                </a:rPr>
                <a:t>时        随</a:t>
              </a:r>
              <a:r>
                <a:rPr lang="en-US" altLang="zh-CN">
                  <a:solidFill>
                    <a:schemeClr val="bg1"/>
                  </a:solidFill>
                </a:rPr>
                <a:t>n</a:t>
              </a:r>
              <a:r>
                <a:rPr lang="zh-CN" altLang="en-US">
                  <a:solidFill>
                    <a:schemeClr val="bg1"/>
                  </a:solidFill>
                </a:rPr>
                <a:t>减小很快；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n &gt; 5</a:t>
              </a:r>
              <a:r>
                <a:rPr lang="zh-CN" altLang="en-US">
                  <a:solidFill>
                    <a:schemeClr val="bg1"/>
                  </a:solidFill>
                </a:rPr>
                <a:t>时        随</a:t>
              </a:r>
              <a:r>
                <a:rPr lang="en-US" altLang="zh-CN">
                  <a:solidFill>
                    <a:schemeClr val="bg1"/>
                  </a:solidFill>
                </a:rPr>
                <a:t>n</a:t>
              </a:r>
              <a:r>
                <a:rPr lang="zh-CN" altLang="en-US">
                  <a:solidFill>
                    <a:schemeClr val="bg1"/>
                  </a:solidFill>
                </a:rPr>
                <a:t>减小变慢；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n &gt;10</a:t>
              </a:r>
              <a:r>
                <a:rPr lang="zh-CN" altLang="en-US">
                  <a:solidFill>
                    <a:schemeClr val="bg1"/>
                  </a:solidFill>
                </a:rPr>
                <a:t>时       随</a:t>
              </a:r>
              <a:r>
                <a:rPr lang="en-US" altLang="zh-CN">
                  <a:solidFill>
                    <a:schemeClr val="bg1"/>
                  </a:solidFill>
                </a:rPr>
                <a:t>n</a:t>
              </a:r>
              <a:r>
                <a:rPr lang="zh-CN" altLang="en-US">
                  <a:solidFill>
                    <a:schemeClr val="bg1"/>
                  </a:solidFill>
                </a:rPr>
                <a:t>变化很小。</a:t>
              </a:r>
            </a:p>
          </p:txBody>
        </p:sp>
        <p:graphicFrame>
          <p:nvGraphicFramePr>
            <p:cNvPr id="21515" name="Object 41"/>
            <p:cNvGraphicFramePr>
              <a:graphicFrameLocks noChangeAspect="1"/>
            </p:cNvGraphicFramePr>
            <p:nvPr/>
          </p:nvGraphicFramePr>
          <p:xfrm>
            <a:off x="3792" y="2016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name="公式" r:id="rId7" imgW="142943" imgH="333465" progId="Equation.3">
                    <p:embed/>
                  </p:oleObj>
                </mc:Choice>
                <mc:Fallback>
                  <p:oleObj name="公式" r:id="rId7" imgW="142943" imgH="33346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16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42"/>
            <p:cNvGraphicFramePr>
              <a:graphicFrameLocks noChangeAspect="1"/>
            </p:cNvGraphicFramePr>
            <p:nvPr/>
          </p:nvGraphicFramePr>
          <p:xfrm>
            <a:off x="3792" y="230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name="公式" r:id="rId9" imgW="142943" imgH="333465" progId="Equation.3">
                    <p:embed/>
                  </p:oleObj>
                </mc:Choice>
                <mc:Fallback>
                  <p:oleObj name="公式" r:id="rId9" imgW="142943" imgH="33346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0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43"/>
            <p:cNvGraphicFramePr>
              <a:graphicFrameLocks noChangeAspect="1"/>
            </p:cNvGraphicFramePr>
            <p:nvPr/>
          </p:nvGraphicFramePr>
          <p:xfrm>
            <a:off x="3792" y="259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公式" r:id="rId11" imgW="142943" imgH="333465" progId="Equation.3">
                    <p:embed/>
                  </p:oleObj>
                </mc:Choice>
                <mc:Fallback>
                  <p:oleObj name="公式" r:id="rId11" imgW="142943" imgH="33346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4343400" y="5334000"/>
            <a:ext cx="5008563" cy="5286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结论：测定次数</a:t>
            </a:r>
            <a:r>
              <a:rPr lang="en-US" altLang="zh-CN">
                <a:solidFill>
                  <a:schemeClr val="bg1"/>
                </a:solidFill>
              </a:rPr>
              <a:t>4~6</a:t>
            </a:r>
            <a:r>
              <a:rPr lang="zh-CN" altLang="en-US">
                <a:solidFill>
                  <a:schemeClr val="bg1"/>
                </a:solidFill>
              </a:rPr>
              <a:t>次足够了。</a:t>
            </a:r>
          </a:p>
        </p:txBody>
      </p:sp>
      <p:graphicFrame>
        <p:nvGraphicFramePr>
          <p:cNvPr id="21512" name="Object 45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剪辑" r:id="rId13" imgW="685800" imgH="587045" progId="MS_ClipArt_Gallery.2">
                  <p:embed/>
                </p:oleObj>
              </mc:Choice>
              <mc:Fallback>
                <p:oleObj name="剪辑" r:id="rId13" imgW="685800" imgH="587045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00925" y="6188075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D5058-F403-4CE0-877A-E6FFA5ED7BC6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6" grpId="0" animBg="1" autoUpdateAnimBg="0"/>
      <p:bldP spid="2052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二、置信度和置信区间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9329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1908</a:t>
            </a:r>
            <a:r>
              <a:rPr lang="zh-CN" altLang="en-US">
                <a:solidFill>
                  <a:schemeClr val="bg1"/>
                </a:solidFill>
              </a:rPr>
              <a:t>年，英国化学家和统计学家</a:t>
            </a:r>
            <a:r>
              <a:rPr lang="en-US" altLang="zh-CN">
                <a:solidFill>
                  <a:schemeClr val="bg1"/>
                </a:solidFill>
              </a:rPr>
              <a:t>Gosset</a:t>
            </a:r>
            <a:r>
              <a:rPr lang="zh-CN" altLang="en-US">
                <a:solidFill>
                  <a:schemeClr val="bg1"/>
                </a:solidFill>
              </a:rPr>
              <a:t>推导出一个合理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地处理一般实验数据的方法。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27125" y="2041525"/>
            <a:ext cx="4492625" cy="519113"/>
            <a:chOff x="710" y="1286"/>
            <a:chExt cx="2830" cy="327"/>
          </a:xfrm>
        </p:grpSpPr>
        <p:sp>
          <p:nvSpPr>
            <p:cNvPr id="22544" name="Text Box 4"/>
            <p:cNvSpPr txBox="1">
              <a:spLocks noChangeArrowheads="1"/>
            </p:cNvSpPr>
            <p:nvPr/>
          </p:nvSpPr>
          <p:spPr bwMode="auto">
            <a:xfrm>
              <a:off x="710" y="1286"/>
              <a:ext cx="28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对有限次测定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>
                  <a:solidFill>
                    <a:schemeClr val="bg1"/>
                  </a:solidFill>
                  <a:sym typeface="Symbol" panose="05050102010706020507" pitchFamily="18" charset="2"/>
                </a:rPr>
                <a:t>~    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的关系：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2545" name="Object 3"/>
            <p:cNvGraphicFramePr>
              <a:graphicFrameLocks noChangeAspect="1"/>
            </p:cNvGraphicFramePr>
            <p:nvPr/>
          </p:nvGraphicFramePr>
          <p:xfrm>
            <a:off x="2407" y="134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公式" r:id="rId3" imgW="85657" imgH="104865" progId="Equation.3">
                    <p:embed/>
                  </p:oleObj>
                </mc:Choice>
                <mc:Fallback>
                  <p:oleObj name="公式" r:id="rId3" imgW="85657" imgH="1048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134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0" name="Object 0"/>
          <p:cNvGraphicFramePr>
            <a:graphicFrameLocks noChangeAspect="1"/>
          </p:cNvGraphicFramePr>
          <p:nvPr/>
        </p:nvGraphicFramePr>
        <p:xfrm>
          <a:off x="1219200" y="2819400"/>
          <a:ext cx="2286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5" imgW="1076257" imgH="362040" progId="Equation.3">
                  <p:embed/>
                </p:oleObj>
              </mc:Choice>
              <mc:Fallback>
                <p:oleObj name="公式" r:id="rId5" imgW="1076257" imgH="362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2286000" cy="896938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175125" y="2498725"/>
            <a:ext cx="5502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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显著水平；</a:t>
            </a:r>
          </a:p>
          <a:p>
            <a:pPr eaLnBrk="1" hangingPunct="1"/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-1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自由度；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t </a:t>
            </a:r>
            <a:r>
              <a:rPr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( 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某一置信度下的几率系数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35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3962400" y="2819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685800" y="4191000"/>
            <a:ext cx="1066800" cy="533400"/>
          </a:xfrm>
          <a:prstGeom prst="wedgeRoundRectCallout">
            <a:avLst>
              <a:gd name="adj1" fmla="val 79019"/>
              <a:gd name="adj2" fmla="val 93153"/>
              <a:gd name="adj3" fmla="val 16667"/>
            </a:avLst>
          </a:prstGeom>
          <a:solidFill>
            <a:srgbClr val="FFFF66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</a:rPr>
              <a:t>置信度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057400" y="4572000"/>
            <a:ext cx="6535738" cy="528638"/>
          </a:xfrm>
          <a:prstGeom prst="rect">
            <a:avLst/>
          </a:prstGeom>
          <a:solidFill>
            <a:srgbClr val="990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测量值在一定范围内出现的几率，</a:t>
            </a:r>
            <a:r>
              <a:rPr lang="en-US" altLang="zh-CN">
                <a:solidFill>
                  <a:schemeClr val="bg1"/>
                </a:solidFill>
              </a:rPr>
              <a:t>P=1-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533400" y="5562600"/>
            <a:ext cx="1295400" cy="533400"/>
          </a:xfrm>
          <a:prstGeom prst="wedgeRoundRectCallout">
            <a:avLst>
              <a:gd name="adj1" fmla="val 65319"/>
              <a:gd name="adj2" fmla="val 102380"/>
              <a:gd name="adj3" fmla="val 16667"/>
            </a:avLst>
          </a:prstGeom>
          <a:solidFill>
            <a:srgbClr val="66FF33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660033"/>
                </a:solidFill>
              </a:rPr>
              <a:t>置信区间</a:t>
            </a:r>
            <a:endParaRPr lang="zh-CN" altLang="en-US">
              <a:solidFill>
                <a:srgbClr val="660033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057400" y="5562600"/>
            <a:ext cx="7572375" cy="955675"/>
            <a:chOff x="1296" y="3504"/>
            <a:chExt cx="4770" cy="602"/>
          </a:xfrm>
        </p:grpSpPr>
        <p:sp>
          <p:nvSpPr>
            <p:cNvPr id="22542" name="Text Box 18"/>
            <p:cNvSpPr txBox="1">
              <a:spLocks noChangeArrowheads="1"/>
            </p:cNvSpPr>
            <p:nvPr/>
          </p:nvSpPr>
          <p:spPr bwMode="auto">
            <a:xfrm>
              <a:off x="1296" y="3504"/>
              <a:ext cx="4770" cy="602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在一定置信度下，以平均值   为中心，包括总体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平均值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在内的范围。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2543" name="Object 2"/>
            <p:cNvGraphicFramePr>
              <a:graphicFrameLocks noChangeAspect="1"/>
            </p:cNvGraphicFramePr>
            <p:nvPr/>
          </p:nvGraphicFramePr>
          <p:xfrm>
            <a:off x="4080" y="3600"/>
            <a:ext cx="16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公式" r:id="rId7" imgW="85657" imgH="104865" progId="Equation.3">
                    <p:embed/>
                  </p:oleObj>
                </mc:Choice>
                <mc:Fallback>
                  <p:oleObj name="公式" r:id="rId7" imgW="85657" imgH="10486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600"/>
                          <a:ext cx="16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0" name="Object 1"/>
          <p:cNvGraphicFramePr>
            <a:graphicFrameLocks noChangeAspect="1"/>
          </p:cNvGraphicFramePr>
          <p:nvPr/>
        </p:nvGraphicFramePr>
        <p:xfrm>
          <a:off x="8763000" y="228600"/>
          <a:ext cx="990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剪辑" r:id="rId9" imgW="685800" imgH="587045" progId="MS_ClipArt_Gallery.2">
                  <p:embed/>
                </p:oleObj>
              </mc:Choice>
              <mc:Fallback>
                <p:oleObj name="剪辑" r:id="rId9" imgW="685800" imgH="587045" progId="MS_ClipArt_Gallery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"/>
                        <a:ext cx="9906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66025" y="6500813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699C44-A7E5-499E-8107-DBD21D90217A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16" grpId="0" autoUpdateAnimBg="0"/>
      <p:bldP spid="21517" grpId="0" animBg="1"/>
      <p:bldP spid="21519" grpId="0" animBg="1" autoUpdateAnimBg="0"/>
      <p:bldP spid="21520" grpId="0" animBg="1" autoUpdateAnimBg="0"/>
      <p:bldP spid="215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381000" y="381000"/>
            <a:ext cx="609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例</a:t>
            </a:r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79525" y="295275"/>
            <a:ext cx="6415088" cy="955675"/>
            <a:chOff x="806" y="186"/>
            <a:chExt cx="4041" cy="602"/>
          </a:xfrm>
        </p:grpSpPr>
        <p:sp>
          <p:nvSpPr>
            <p:cNvPr id="23563" name="Text Box 3"/>
            <p:cNvSpPr txBox="1">
              <a:spLocks noChangeArrowheads="1"/>
            </p:cNvSpPr>
            <p:nvPr/>
          </p:nvSpPr>
          <p:spPr bwMode="auto">
            <a:xfrm>
              <a:off x="806" y="186"/>
              <a:ext cx="4041" cy="60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一组测量值：   </a:t>
              </a:r>
              <a:r>
                <a:rPr lang="en-US" altLang="zh-CN">
                  <a:solidFill>
                    <a:schemeClr val="bg1"/>
                  </a:solidFill>
                </a:rPr>
                <a:t>=26.74%</a:t>
              </a:r>
              <a:r>
                <a:rPr lang="zh-CN" altLang="en-US">
                  <a:solidFill>
                    <a:schemeClr val="bg1"/>
                  </a:solidFill>
                </a:rPr>
                <a:t>，</a:t>
              </a:r>
              <a:r>
                <a:rPr lang="en-US" altLang="zh-CN">
                  <a:solidFill>
                    <a:schemeClr val="bg1"/>
                  </a:solidFill>
                </a:rPr>
                <a:t>n=4</a:t>
              </a:r>
              <a:r>
                <a:rPr lang="zh-CN" altLang="en-US">
                  <a:solidFill>
                    <a:schemeClr val="bg1"/>
                  </a:solidFill>
                </a:rPr>
                <a:t>，</a:t>
              </a:r>
              <a:r>
                <a:rPr lang="en-US" altLang="zh-CN">
                  <a:solidFill>
                    <a:schemeClr val="bg1"/>
                  </a:solidFill>
                </a:rPr>
                <a:t>s=0.09%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求 </a:t>
              </a:r>
              <a:r>
                <a:rPr lang="en-US" altLang="zh-CN">
                  <a:solidFill>
                    <a:schemeClr val="bg1"/>
                  </a:solidFill>
                </a:rPr>
                <a:t>P=90%</a:t>
              </a:r>
              <a:r>
                <a:rPr lang="zh-CN" altLang="en-US">
                  <a:solidFill>
                    <a:schemeClr val="bg1"/>
                  </a:solidFill>
                </a:rPr>
                <a:t>，</a:t>
              </a:r>
              <a:r>
                <a:rPr lang="en-US" altLang="zh-CN">
                  <a:solidFill>
                    <a:schemeClr val="bg1"/>
                  </a:solidFill>
                </a:rPr>
                <a:t>95%</a:t>
              </a:r>
              <a:r>
                <a:rPr lang="zh-CN" altLang="en-US">
                  <a:solidFill>
                    <a:schemeClr val="bg1"/>
                  </a:solidFill>
                </a:rPr>
                <a:t>时真实值所在范围？</a:t>
              </a:r>
            </a:p>
          </p:txBody>
        </p:sp>
        <p:graphicFrame>
          <p:nvGraphicFramePr>
            <p:cNvPr id="23564" name="Object 5"/>
            <p:cNvGraphicFramePr>
              <a:graphicFrameLocks noChangeAspect="1"/>
            </p:cNvGraphicFramePr>
            <p:nvPr/>
          </p:nvGraphicFramePr>
          <p:xfrm>
            <a:off x="2174" y="240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公式" r:id="rId3" imgW="85657" imgH="104865" progId="Equation.3">
                    <p:embed/>
                  </p:oleObj>
                </mc:Choice>
                <mc:Fallback>
                  <p:oleObj name="公式" r:id="rId3" imgW="85657" imgH="10486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40"/>
                          <a:ext cx="24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81000" y="1371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47800" y="1447800"/>
            <a:ext cx="438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P=90%</a:t>
            </a:r>
            <a:r>
              <a:rPr lang="zh-CN" altLang="en-US">
                <a:solidFill>
                  <a:schemeClr val="bg1"/>
                </a:solidFill>
              </a:rPr>
              <a:t>时，查表 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0.1</a:t>
            </a:r>
            <a:r>
              <a:rPr lang="en-US" altLang="zh-CN">
                <a:solidFill>
                  <a:schemeClr val="bg1"/>
                </a:solidFill>
              </a:rPr>
              <a:t>(3)=2.35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447800" y="2057400"/>
          <a:ext cx="701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5" imgW="3800543" imgH="362040" progId="Equation.3">
                  <p:embed/>
                </p:oleObj>
              </mc:Choice>
              <mc:Fallback>
                <p:oleObj name="公式" r:id="rId5" imgW="3800543" imgH="362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701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0" y="3276600"/>
            <a:ext cx="450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P=95%</a:t>
            </a:r>
            <a:r>
              <a:rPr lang="zh-CN" altLang="en-US">
                <a:solidFill>
                  <a:schemeClr val="bg1"/>
                </a:solidFill>
              </a:rPr>
              <a:t>时，查表 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0.05</a:t>
            </a:r>
            <a:r>
              <a:rPr lang="en-US" altLang="zh-CN">
                <a:solidFill>
                  <a:schemeClr val="bg1"/>
                </a:solidFill>
              </a:rPr>
              <a:t>(3)=3.18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524000" y="4038600"/>
          <a:ext cx="716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7" imgW="3800543" imgH="362040" progId="Equation.3">
                  <p:embed/>
                </p:oleObj>
              </mc:Choice>
              <mc:Fallback>
                <p:oleObj name="公式" r:id="rId7" imgW="3800543" imgH="362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716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09600" y="5181600"/>
            <a:ext cx="8855075" cy="955675"/>
          </a:xfrm>
          <a:prstGeom prst="rect">
            <a:avLst/>
          </a:prstGeom>
          <a:solidFill>
            <a:srgbClr val="9900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意义：有</a:t>
            </a:r>
            <a:r>
              <a:rPr lang="en-US" altLang="zh-CN">
                <a:solidFill>
                  <a:schemeClr val="bg1"/>
                </a:solidFill>
              </a:rPr>
              <a:t>95%</a:t>
            </a:r>
            <a:r>
              <a:rPr lang="zh-CN" altLang="en-US">
                <a:solidFill>
                  <a:schemeClr val="bg1"/>
                </a:solidFill>
              </a:rPr>
              <a:t>的把握认为真实值在</a:t>
            </a:r>
            <a:r>
              <a:rPr lang="en-US" altLang="zh-CN">
                <a:solidFill>
                  <a:schemeClr val="bg1"/>
                </a:solidFill>
              </a:rPr>
              <a:t>26.60%~26.88%</a:t>
            </a:r>
            <a:r>
              <a:rPr lang="zh-CN" altLang="en-US">
                <a:solidFill>
                  <a:schemeClr val="bg1"/>
                </a:solidFill>
              </a:rPr>
              <a:t>之间；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      有</a:t>
            </a:r>
            <a:r>
              <a:rPr lang="en-US" altLang="zh-CN">
                <a:solidFill>
                  <a:schemeClr val="bg1"/>
                </a:solidFill>
              </a:rPr>
              <a:t>90%</a:t>
            </a:r>
            <a:r>
              <a:rPr lang="zh-CN" altLang="en-US">
                <a:solidFill>
                  <a:schemeClr val="bg1"/>
                </a:solidFill>
              </a:rPr>
              <a:t>的把握认为真实值在</a:t>
            </a:r>
            <a:r>
              <a:rPr lang="en-US" altLang="zh-CN">
                <a:solidFill>
                  <a:schemeClr val="bg1"/>
                </a:solidFill>
              </a:rPr>
              <a:t>26.63%~26.85%</a:t>
            </a:r>
            <a:r>
              <a:rPr lang="zh-CN" altLang="en-US">
                <a:solidFill>
                  <a:schemeClr val="bg1"/>
                </a:solidFill>
              </a:rPr>
              <a:t>之间。           </a:t>
            </a:r>
          </a:p>
        </p:txBody>
      </p:sp>
      <p:sp>
        <p:nvSpPr>
          <p:cNvPr id="235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4F81D6-21BF-4B9E-B22E-D2F06FBC2C66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4" grpId="0" autoUpdateAnimBg="0"/>
      <p:bldP spid="22535" grpId="0" autoUpdateAnimBg="0"/>
      <p:bldP spid="22537" grpId="0" autoUpdateAnimBg="0"/>
      <p:bldP spid="2254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3400" y="3810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三、显著性检验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62000" y="1219200"/>
            <a:ext cx="1092200" cy="528638"/>
          </a:xfrm>
          <a:prstGeom prst="rect">
            <a:avLst/>
          </a:prstGeom>
          <a:solidFill>
            <a:srgbClr val="9900CC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检验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57200" y="21875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、平均值与标准值的比较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667000" y="990600"/>
            <a:ext cx="6238875" cy="955675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为了检验分析方法或操作过程是否存在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较大的系统误差。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905000" y="1524000"/>
            <a:ext cx="7620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5257800" y="4114800"/>
          <a:ext cx="215741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3" imgW="1009785" imgH="362040" progId="Equation.3">
                  <p:embed/>
                </p:oleObj>
              </mc:Choice>
              <mc:Fallback>
                <p:oleObj name="公式" r:id="rId3" imgW="1009785" imgH="362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2157413" cy="896938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600200" y="41148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5" imgW="714443" imgH="362040" progId="Equation.3">
                  <p:embed/>
                </p:oleObj>
              </mc:Choice>
              <mc:Fallback>
                <p:oleObj name="公式" r:id="rId5" imgW="714443" imgH="362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1905000" cy="838200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3657600" y="4572000"/>
            <a:ext cx="1371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457200" y="5410200"/>
            <a:ext cx="9197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如果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&gt; t</a:t>
            </a:r>
            <a:r>
              <a:rPr lang="en-US" altLang="zh-CN" i="1" baseline="-2500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bg1"/>
                </a:solidFill>
              </a:rPr>
              <a:t>( </a:t>
            </a:r>
            <a:r>
              <a:rPr lang="en-US" altLang="zh-CN" i="1">
                <a:solidFill>
                  <a:schemeClr val="bg1"/>
                </a:solidFill>
              </a:rPr>
              <a:t>f </a:t>
            </a:r>
            <a:r>
              <a:rPr lang="en-US" altLang="zh-CN">
                <a:solidFill>
                  <a:schemeClr val="bg1"/>
                </a:solidFill>
              </a:rPr>
              <a:t>),  </a:t>
            </a:r>
            <a:r>
              <a:rPr lang="zh-CN" altLang="en-US">
                <a:solidFill>
                  <a:schemeClr val="bg1"/>
                </a:solidFill>
              </a:rPr>
              <a:t>则存在显著性差异，即有系统误差；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否则不存在显著性差异。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1066800" y="2743200"/>
            <a:ext cx="7651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判断分析结果的平均值与标准值之间是否存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在显著性差异。</a:t>
            </a:r>
          </a:p>
        </p:txBody>
      </p:sp>
      <p:sp>
        <p:nvSpPr>
          <p:cNvPr id="245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9C6057-3C7C-4EA1-8F12-2598E318874A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utoUpdateAnimBg="0"/>
      <p:bldP spid="2058" grpId="0" animBg="1" autoUpdateAnimBg="0"/>
      <p:bldP spid="2060" grpId="0" autoUpdateAnimBg="0"/>
      <p:bldP spid="2061" grpId="0" animBg="1" autoUpdateAnimBg="0"/>
      <p:bldP spid="2070" grpId="0" autoUpdateAnimBg="0"/>
      <p:bldP spid="207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228600" y="228600"/>
            <a:ext cx="762000" cy="457200"/>
          </a:xfrm>
          <a:prstGeom prst="ellipse">
            <a:avLst/>
          </a:prstGeom>
          <a:solidFill>
            <a:srgbClr val="66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685800"/>
            <a:ext cx="8402638" cy="2236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采用某种新方法测定基准明矾中氧化铝的质量分数，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得到下列分析结果</a:t>
            </a:r>
            <a:r>
              <a:rPr lang="en-US" altLang="zh-CN">
                <a:solidFill>
                  <a:schemeClr val="bg1"/>
                </a:solidFill>
              </a:rPr>
              <a:t>(%)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10.74,10.77,10.77,10.77,10.81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10.82,10.73,10.86,10.81</a:t>
            </a:r>
            <a:r>
              <a:rPr lang="zh-CN" altLang="en-US">
                <a:solidFill>
                  <a:schemeClr val="bg1"/>
                </a:solidFill>
              </a:rPr>
              <a:t>。已知明矾中氧化铝的标准值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10.77%</a:t>
            </a:r>
            <a:r>
              <a:rPr lang="zh-CN" altLang="en-US">
                <a:solidFill>
                  <a:schemeClr val="bg1"/>
                </a:solidFill>
              </a:rPr>
              <a:t>，试问采用该新方法后，是否引起系统误差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(P=95%)?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41325" y="3168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08125" y="3267075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n</a:t>
            </a:r>
            <a:r>
              <a:rPr lang="en-US" altLang="zh-CN">
                <a:solidFill>
                  <a:schemeClr val="bg1"/>
                </a:solidFill>
              </a:rPr>
              <a:t>=9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 i="1">
                <a:solidFill>
                  <a:schemeClr val="bg1"/>
                </a:solidFill>
              </a:rPr>
              <a:t>f </a:t>
            </a:r>
            <a:r>
              <a:rPr lang="en-US" altLang="zh-CN">
                <a:solidFill>
                  <a:schemeClr val="bg1"/>
                </a:solidFill>
              </a:rPr>
              <a:t>=9-1=8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419600" y="3352800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3" imgW="1857443" imgH="142875" progId="Equation.3">
                  <p:embed/>
                </p:oleObj>
              </mc:Choice>
              <mc:Fallback>
                <p:oleObj name="公式" r:id="rId3" imgW="1857443" imgH="1428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350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524000" y="3886200"/>
          <a:ext cx="552291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5" imgW="2676457" imgH="362040" progId="Equation.3">
                  <p:embed/>
                </p:oleObj>
              </mc:Choice>
              <mc:Fallback>
                <p:oleObj name="公式" r:id="rId5" imgW="2676457" imgH="362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5522913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5029200"/>
            <a:ext cx="7618413" cy="1373188"/>
            <a:chOff x="816" y="3168"/>
            <a:chExt cx="4799" cy="865"/>
          </a:xfrm>
        </p:grpSpPr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816" y="3168"/>
              <a:ext cx="47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     </a:t>
              </a:r>
              <a:r>
                <a:rPr lang="zh-CN" altLang="en-US">
                  <a:solidFill>
                    <a:schemeClr val="bg1"/>
                  </a:solidFill>
                </a:rPr>
                <a:t>查表</a:t>
              </a:r>
              <a:r>
                <a:rPr lang="en-US" altLang="zh-CN">
                  <a:solidFill>
                    <a:schemeClr val="bg1"/>
                  </a:solidFill>
                </a:rPr>
                <a:t>P=0.95</a:t>
              </a:r>
              <a:r>
                <a:rPr lang="zh-CN" altLang="en-US">
                  <a:solidFill>
                    <a:schemeClr val="bg1"/>
                  </a:solidFill>
                </a:rPr>
                <a:t>，</a:t>
              </a:r>
              <a:r>
                <a:rPr lang="en-US" altLang="zh-CN" i="1">
                  <a:solidFill>
                    <a:schemeClr val="bg1"/>
                  </a:solidFill>
                </a:rPr>
                <a:t>f </a:t>
              </a:r>
              <a:r>
                <a:rPr lang="en-US" altLang="zh-CN">
                  <a:solidFill>
                    <a:schemeClr val="bg1"/>
                  </a:solidFill>
                </a:rPr>
                <a:t>=8</a:t>
              </a:r>
              <a:r>
                <a:rPr lang="zh-CN" altLang="en-US">
                  <a:solidFill>
                    <a:schemeClr val="bg1"/>
                  </a:solidFill>
                </a:rPr>
                <a:t>时，</a:t>
              </a:r>
              <a:r>
                <a:rPr lang="en-US" altLang="zh-CN">
                  <a:solidFill>
                    <a:schemeClr val="bg1"/>
                  </a:solidFill>
                </a:rPr>
                <a:t>t</a:t>
              </a:r>
              <a:r>
                <a:rPr lang="en-US" altLang="zh-CN" baseline="-25000">
                  <a:solidFill>
                    <a:schemeClr val="bg1"/>
                  </a:solidFill>
                </a:rPr>
                <a:t>0.05</a:t>
              </a:r>
              <a:r>
                <a:rPr lang="en-US" altLang="zh-CN">
                  <a:solidFill>
                    <a:schemeClr val="bg1"/>
                  </a:solidFill>
                </a:rPr>
                <a:t>(8)=2.31.</a:t>
              </a:r>
            </a:p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t</a:t>
              </a:r>
              <a:r>
                <a:rPr lang="zh-CN" altLang="en-US" baseline="-25000">
                  <a:solidFill>
                    <a:schemeClr val="bg1"/>
                  </a:solidFill>
                </a:rPr>
                <a:t>计算</a:t>
              </a:r>
              <a:r>
                <a:rPr lang="en-US" altLang="zh-CN">
                  <a:solidFill>
                    <a:schemeClr val="bg1"/>
                  </a:solidFill>
                </a:rPr>
                <a:t>&lt; t</a:t>
              </a:r>
              <a:r>
                <a:rPr lang="en-US" altLang="zh-CN" baseline="-25000">
                  <a:solidFill>
                    <a:schemeClr val="bg1"/>
                  </a:solidFill>
                </a:rPr>
                <a:t>0.05</a:t>
              </a:r>
              <a:r>
                <a:rPr lang="en-US" altLang="zh-CN">
                  <a:solidFill>
                    <a:schemeClr val="bg1"/>
                  </a:solidFill>
                </a:rPr>
                <a:t>(8)</a:t>
              </a:r>
              <a:r>
                <a:rPr lang="zh-CN" altLang="en-US">
                  <a:solidFill>
                    <a:schemeClr val="bg1"/>
                  </a:solidFill>
                </a:rPr>
                <a:t>，故     与</a:t>
              </a:r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之间不存在显著性差异，</a:t>
              </a:r>
            </a:p>
            <a:p>
              <a:pPr eaLnBrk="1" hangingPunct="1"/>
              <a:r>
                <a:rPr lang="zh-CN" altLang="en-US">
                  <a:solidFill>
                    <a:schemeClr val="bg1"/>
                  </a:solidFill>
                  <a:sym typeface="Symbol" panose="05050102010706020507" pitchFamily="18" charset="2"/>
                </a:rPr>
                <a:t>即采用新方法后，没有引起系统误差。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5611" name="Object 9"/>
            <p:cNvGraphicFramePr>
              <a:graphicFrameLocks noChangeAspect="1"/>
            </p:cNvGraphicFramePr>
            <p:nvPr/>
          </p:nvGraphicFramePr>
          <p:xfrm>
            <a:off x="2496" y="350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公式" r:id="rId7" imgW="85657" imgH="104865" progId="Equation.3">
                    <p:embed/>
                  </p:oleObj>
                </mc:Choice>
                <mc:Fallback>
                  <p:oleObj name="公式" r:id="rId7" imgW="85657" imgH="1048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3B5B73-8DBA-40DD-AA40-6EC8530FE30B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  <p:bldP spid="23555" grpId="0" animBg="1" autoUpdateAnimBg="0"/>
      <p:bldP spid="23556" grpId="0" autoUpdateAnimBg="0"/>
      <p:bldP spid="235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56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、两组平均值的比较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838200"/>
            <a:ext cx="8362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不同分析人员或同一分析人员采用不同方法分析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同一试样，所得的平均值，判断这两组数据之间是否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存在系统误差，即两平均值之间是否有显著性差异。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设两组分析数据为：</a:t>
            </a:r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572000" y="24384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3" imgW="1000057" imgH="400050" progId="Equation.3">
                  <p:embed/>
                </p:oleObj>
              </mc:Choice>
              <mc:Fallback>
                <p:oleObj name="公式" r:id="rId3" imgW="1000057" imgH="4000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198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51088" y="3505200"/>
          <a:ext cx="6818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5" imgW="3019357" imgH="438060" progId="Equation.3">
                  <p:embed/>
                </p:oleObj>
              </mc:Choice>
              <mc:Fallback>
                <p:oleObj name="公式" r:id="rId5" imgW="3019357" imgH="4380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505200"/>
                        <a:ext cx="6818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04800" y="3733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合并标准差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843213" y="4648200"/>
          <a:ext cx="3578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7" imgW="1609657" imgH="428625" progId="Equation.3">
                  <p:embed/>
                </p:oleObj>
              </mc:Choice>
              <mc:Fallback>
                <p:oleObj name="公式" r:id="rId7" imgW="1609657" imgH="4286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648200"/>
                        <a:ext cx="3578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62000" y="5715000"/>
            <a:ext cx="8931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当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&gt;t</a:t>
            </a:r>
            <a:r>
              <a:rPr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( 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时，两组数据之间存在显著性差异，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反之， 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&lt;t</a:t>
            </a:r>
            <a:r>
              <a:rPr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( 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时，两组数据之间不存在显著性差异。</a:t>
            </a:r>
          </a:p>
        </p:txBody>
      </p:sp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616825" y="6356350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50375-1716-448A-BD19-6951F9673C91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3" grpId="0" autoUpdateAnimBg="0"/>
      <p:bldP spid="2458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1192213" cy="528638"/>
          </a:xfrm>
          <a:prstGeom prst="rect">
            <a:avLst/>
          </a:prstGeom>
          <a:solidFill>
            <a:srgbClr val="9900CC"/>
          </a:soli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F </a:t>
            </a:r>
            <a:r>
              <a:rPr lang="zh-CN" altLang="en-US">
                <a:solidFill>
                  <a:schemeClr val="bg1"/>
                </a:solidFill>
              </a:rPr>
              <a:t>检验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14600" y="533400"/>
            <a:ext cx="6853238" cy="95567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比较两组数据的方差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baseline="30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，确定它们的</a:t>
            </a:r>
            <a:r>
              <a:rPr lang="zh-CN" altLang="en-US">
                <a:solidFill>
                  <a:srgbClr val="FFFF00"/>
                </a:solidFill>
              </a:rPr>
              <a:t>精密度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是否有显著性差异。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752600" y="1066800"/>
            <a:ext cx="685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447800" y="22098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计算</a:t>
            </a:r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048000" y="2057400"/>
          <a:ext cx="1506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628785" imgH="428625" progId="Equation.3">
                  <p:embed/>
                </p:oleObj>
              </mc:Choice>
              <mc:Fallback>
                <p:oleObj name="公式" r:id="rId3" imgW="628785" imgH="4286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1506538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8969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查表</a:t>
            </a:r>
            <a:r>
              <a:rPr lang="en-US" altLang="zh-CN">
                <a:solidFill>
                  <a:schemeClr val="bg1"/>
                </a:solidFill>
              </a:rPr>
              <a:t>2-5(P</a:t>
            </a:r>
            <a:r>
              <a:rPr lang="en-US" altLang="zh-CN" baseline="-25000">
                <a:solidFill>
                  <a:schemeClr val="bg1"/>
                </a:solidFill>
              </a:rPr>
              <a:t>31</a:t>
            </a:r>
            <a:r>
              <a:rPr lang="en-US" altLang="zh-CN">
                <a:solidFill>
                  <a:schemeClr val="bg1"/>
                </a:solidFill>
              </a:rPr>
              <a:t>), </a:t>
            </a:r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&gt;F</a:t>
            </a:r>
            <a:r>
              <a:rPr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zh-CN" altLang="en-US" baseline="-25000">
                <a:solidFill>
                  <a:schemeClr val="bg1"/>
                </a:solidFill>
                <a:sym typeface="Symbol" panose="05050102010706020507" pitchFamily="18" charset="2"/>
              </a:rPr>
              <a:t>大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f </a:t>
            </a:r>
            <a:r>
              <a:rPr lang="zh-CN" altLang="en-US" baseline="-25000">
                <a:solidFill>
                  <a:schemeClr val="bg1"/>
                </a:solidFill>
                <a:sym typeface="Symbol" panose="05050102010706020507" pitchFamily="18" charset="2"/>
              </a:rPr>
              <a:t>小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), 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则两组数据的精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密度存在显著性差异，否则不存在显著性差异。</a:t>
            </a:r>
            <a:endParaRPr lang="zh-CN" altLang="en-US" baseline="-25000">
              <a:solidFill>
                <a:schemeClr val="bg1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62000" y="4800600"/>
            <a:ext cx="8728075" cy="13827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/>
              <a:t>若要检验两组数据之间是否存在系统误差，需先进</a:t>
            </a:r>
          </a:p>
          <a:p>
            <a:pPr eaLnBrk="1" hangingPunct="1"/>
            <a:r>
              <a:rPr lang="zh-CN" altLang="en-US"/>
              <a:t>行</a:t>
            </a:r>
            <a:r>
              <a:rPr lang="en-US" altLang="zh-CN"/>
              <a:t>F</a:t>
            </a:r>
            <a:r>
              <a:rPr lang="zh-CN" altLang="en-US"/>
              <a:t>检验，确定它们的精密度没有显著性差异之后，再</a:t>
            </a:r>
          </a:p>
          <a:p>
            <a:pPr eaLnBrk="1" hangingPunct="1"/>
            <a:r>
              <a:rPr lang="zh-CN" altLang="en-US"/>
              <a:t>进行</a:t>
            </a:r>
            <a:r>
              <a:rPr lang="en-US" altLang="zh-CN"/>
              <a:t>t </a:t>
            </a:r>
            <a:r>
              <a:rPr lang="zh-CN" altLang="en-US"/>
              <a:t>检验。</a:t>
            </a:r>
          </a:p>
        </p:txBody>
      </p:sp>
      <p:sp>
        <p:nvSpPr>
          <p:cNvPr id="276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5EB439-5544-48B6-9248-661F8C763FB9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 autoUpdateAnimBg="0"/>
      <p:bldP spid="25603" grpId="0" animBg="1" autoUpdateAnimBg="0"/>
      <p:bldP spid="25606" grpId="0" autoUpdateAnimBg="0"/>
      <p:bldP spid="25608" grpId="0" autoUpdateAnimBg="0"/>
      <p:bldP spid="2560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152400" y="304800"/>
            <a:ext cx="685800" cy="381000"/>
          </a:xfrm>
          <a:prstGeom prst="ellipse">
            <a:avLst/>
          </a:prstGeom>
          <a:solidFill>
            <a:srgbClr val="99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90600" y="228600"/>
            <a:ext cx="8372475" cy="2236788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用两种不同的方法测定合金中铌的质量分数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(%)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所得结果如下：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第一种方法  </a:t>
            </a:r>
            <a:r>
              <a:rPr lang="en-US" altLang="zh-CN">
                <a:solidFill>
                  <a:schemeClr val="bg1"/>
                </a:solidFill>
                <a:ea typeface="隶书" panose="02010509060101010101" pitchFamily="49" charset="-122"/>
              </a:rPr>
              <a:t>1.26,  1.25,  1.22</a:t>
            </a:r>
            <a:endParaRPr lang="en-US" alt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第二种方法  </a:t>
            </a:r>
            <a:r>
              <a:rPr lang="en-US" altLang="zh-CN">
                <a:solidFill>
                  <a:schemeClr val="bg1"/>
                </a:solidFill>
                <a:ea typeface="隶书" panose="02010509060101010101" pitchFamily="49" charset="-122"/>
              </a:rPr>
              <a:t>1.35,  1.31,  1.33,  1.34</a:t>
            </a:r>
            <a:endParaRPr lang="en-US" alt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试问两种方法之间是否有显著性差异</a:t>
            </a:r>
            <a:r>
              <a:rPr lang="en-US" altLang="zh-CN">
                <a:solidFill>
                  <a:schemeClr val="bg1"/>
                </a:solidFill>
                <a:ea typeface="隶书" panose="02010509060101010101" pitchFamily="49" charset="-122"/>
              </a:rPr>
              <a:t>(P=95%)?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2725" y="255905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1984" name="Object 0"/>
          <p:cNvGraphicFramePr>
            <a:graphicFrameLocks noChangeAspect="1"/>
          </p:cNvGraphicFramePr>
          <p:nvPr/>
        </p:nvGraphicFramePr>
        <p:xfrm>
          <a:off x="1981200" y="32766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公式" r:id="rId3" imgW="2314643" imgH="400050" progId="Equation.3">
                  <p:embed/>
                </p:oleObj>
              </mc:Choice>
              <mc:Fallback>
                <p:oleObj name="公式" r:id="rId3" imgW="2314643" imgH="40005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981200" y="4114800"/>
          <a:ext cx="266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5" imgW="1381057" imgH="409485" progId="Equation.3">
                  <p:embed/>
                </p:oleObj>
              </mc:Choice>
              <mc:Fallback>
                <p:oleObj name="公式" r:id="rId5" imgW="1381057" imgH="40948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2667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71600" y="4876800"/>
            <a:ext cx="552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查表</a:t>
            </a:r>
            <a:r>
              <a:rPr lang="en-US" altLang="zh-CN">
                <a:solidFill>
                  <a:schemeClr val="bg1"/>
                </a:solidFill>
              </a:rPr>
              <a:t>2-4, </a:t>
            </a:r>
            <a:r>
              <a:rPr lang="en-US" altLang="zh-CN" i="1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1 </a:t>
            </a:r>
            <a:r>
              <a:rPr lang="en-US" altLang="zh-CN">
                <a:solidFill>
                  <a:schemeClr val="bg1"/>
                </a:solidFill>
              </a:rPr>
              <a:t>=2, </a:t>
            </a:r>
            <a:r>
              <a:rPr lang="en-US" altLang="zh-CN" i="1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en-US" altLang="zh-CN">
                <a:solidFill>
                  <a:schemeClr val="bg1"/>
                </a:solidFill>
              </a:rPr>
              <a:t>=3,   F</a:t>
            </a:r>
            <a:r>
              <a:rPr lang="en-US" altLang="zh-CN" baseline="-25000">
                <a:solidFill>
                  <a:schemeClr val="bg1"/>
                </a:solidFill>
              </a:rPr>
              <a:t>0.90</a:t>
            </a:r>
            <a:r>
              <a:rPr lang="en-US" altLang="zh-CN">
                <a:solidFill>
                  <a:schemeClr val="bg1"/>
                </a:solidFill>
              </a:rPr>
              <a:t>(2,3)=9.55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828800" y="5562600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&lt; F</a:t>
            </a:r>
            <a:r>
              <a:rPr lang="en-US" altLang="zh-CN" baseline="-25000">
                <a:solidFill>
                  <a:schemeClr val="bg1"/>
                </a:solidFill>
              </a:rPr>
              <a:t>0.90</a:t>
            </a:r>
            <a:r>
              <a:rPr lang="en-US" altLang="zh-CN">
                <a:solidFill>
                  <a:schemeClr val="bg1"/>
                </a:solidFill>
              </a:rPr>
              <a:t>(2,3)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90600" y="2743200"/>
            <a:ext cx="802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(1)</a:t>
            </a:r>
            <a:r>
              <a:rPr lang="zh-CN" altLang="en-US" sz="2400">
                <a:solidFill>
                  <a:schemeClr val="bg1"/>
                </a:solidFill>
              </a:rPr>
              <a:t>先用</a:t>
            </a:r>
            <a:r>
              <a:rPr lang="en-US" altLang="zh-CN" sz="2400">
                <a:solidFill>
                  <a:schemeClr val="bg1"/>
                </a:solidFill>
              </a:rPr>
              <a:t>F</a:t>
            </a:r>
            <a:r>
              <a:rPr lang="zh-CN" altLang="en-US" sz="2400">
                <a:solidFill>
                  <a:schemeClr val="bg1"/>
                </a:solidFill>
              </a:rPr>
              <a:t>检验法检验两种方法的精密度是否存在显著性差异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5400" y="617220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anose="02010509060101010101" pitchFamily="49" charset="-122"/>
              </a:rPr>
              <a:t>说明两组数据的标准偏差没有显著性差异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8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21F46B-E004-49C4-8B16-702FE552204A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27" grpId="0" animBg="1" autoUpdateAnimBg="0"/>
      <p:bldP spid="26628" grpId="0" autoUpdateAnimBg="0"/>
      <p:bldP spid="26632" grpId="0" autoUpdateAnimBg="0"/>
      <p:bldP spid="26633" grpId="0" autoUpdateAnimBg="0"/>
      <p:bldP spid="26634" grpId="0" autoUpdateAnimBg="0"/>
      <p:bldP spid="266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30225" y="990600"/>
          <a:ext cx="8618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3" imgW="4486343" imgH="438060" progId="Equation.3">
                  <p:embed/>
                </p:oleObj>
              </mc:Choice>
              <mc:Fallback>
                <p:oleObj name="公式" r:id="rId3" imgW="4486343" imgH="4380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990600"/>
                        <a:ext cx="86185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381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合并标准差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066800" y="2286000"/>
          <a:ext cx="734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5" imgW="3362257" imgH="428625" progId="Equation.3">
                  <p:embed/>
                </p:oleObj>
              </mc:Choice>
              <mc:Fallback>
                <p:oleObj name="公式" r:id="rId5" imgW="3362257" imgH="4286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34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55725" y="3267075"/>
            <a:ext cx="781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查表</a:t>
            </a:r>
            <a:r>
              <a:rPr lang="en-US" altLang="zh-CN">
                <a:solidFill>
                  <a:schemeClr val="bg1"/>
                </a:solidFill>
              </a:rPr>
              <a:t>2-3</a:t>
            </a:r>
            <a:r>
              <a:rPr lang="zh-CN" altLang="en-US">
                <a:solidFill>
                  <a:schemeClr val="bg1"/>
                </a:solidFill>
              </a:rPr>
              <a:t>，当</a:t>
            </a:r>
            <a:r>
              <a:rPr lang="en-US" altLang="zh-CN">
                <a:solidFill>
                  <a:schemeClr val="bg1"/>
                </a:solidFill>
              </a:rPr>
              <a:t>P=95%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 i="1">
                <a:solidFill>
                  <a:schemeClr val="bg1"/>
                </a:solidFill>
              </a:rPr>
              <a:t>f </a:t>
            </a:r>
            <a:r>
              <a:rPr lang="en-US" altLang="zh-CN">
                <a:solidFill>
                  <a:schemeClr val="bg1"/>
                </a:solidFill>
              </a:rPr>
              <a:t>=n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+n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-2=5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baseline="-25000">
                <a:solidFill>
                  <a:schemeClr val="bg1"/>
                </a:solidFill>
              </a:rPr>
              <a:t>0.05</a:t>
            </a:r>
            <a:r>
              <a:rPr lang="en-US" altLang="zh-CN">
                <a:solidFill>
                  <a:schemeClr val="bg1"/>
                </a:solidFill>
              </a:rPr>
              <a:t>(5)=2.57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057400" y="4038600"/>
            <a:ext cx="199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&gt; t</a:t>
            </a:r>
            <a:r>
              <a:rPr lang="en-US" altLang="zh-CN" baseline="-25000">
                <a:solidFill>
                  <a:schemeClr val="bg1"/>
                </a:solidFill>
              </a:rPr>
              <a:t>0.05</a:t>
            </a:r>
            <a:r>
              <a:rPr lang="en-US" altLang="zh-CN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38200" y="4876800"/>
            <a:ext cx="7918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</a:t>
            </a:r>
            <a:r>
              <a:rPr lang="zh-CN" altLang="en-US">
                <a:solidFill>
                  <a:srgbClr val="FFFF00"/>
                </a:solidFill>
                <a:ea typeface="隶书" panose="02010509060101010101" pitchFamily="49" charset="-122"/>
              </a:rPr>
              <a:t>故两种分析方法之间存在显著性差异，必须找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  <a:ea typeface="隶书" panose="02010509060101010101" pitchFamily="49" charset="-122"/>
              </a:rPr>
              <a:t>出原因，加以解决。</a:t>
            </a:r>
          </a:p>
        </p:txBody>
      </p:sp>
      <p:sp>
        <p:nvSpPr>
          <p:cNvPr id="297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91CAAA-031B-488E-957A-2E6301B2876C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3" grpId="0" autoUpdateAnimBg="0"/>
      <p:bldP spid="27654" grpId="0" autoUpdateAnimBg="0"/>
      <p:bldP spid="276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四、异常值得取舍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457200" y="1066800"/>
            <a:ext cx="1600200" cy="685800"/>
          </a:xfrm>
          <a:prstGeom prst="cloudCallout">
            <a:avLst>
              <a:gd name="adj1" fmla="val 63593"/>
              <a:gd name="adj2" fmla="val 67824"/>
            </a:avLst>
          </a:prstGeom>
          <a:solidFill>
            <a:srgbClr val="006666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异常值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346325" y="1111250"/>
            <a:ext cx="73056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一组平行测定数据中，可能会出现远离其它值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的数据，这个数据称为可疑值或异常值。</a:t>
            </a:r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8CE3A3-3C4A-4F8E-86A6-C9C1A2D10E07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09600" y="2708275"/>
            <a:ext cx="91630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800" rIns="92075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66"/>
                </a:solidFill>
                <a:ea typeface="楷体_GB2312" pitchFamily="49" charset="-122"/>
              </a:rPr>
              <a:t>        </a:t>
            </a:r>
            <a:r>
              <a:rPr lang="zh-CN" altLang="en-US" sz="3600" b="1">
                <a:solidFill>
                  <a:srgbClr val="FFFF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 过失误差的判断</a:t>
            </a:r>
            <a:endParaRPr lang="en-US" altLang="zh-CN" sz="3600" b="1">
              <a:solidFill>
                <a:schemeClr val="folHlink"/>
              </a:solidFill>
              <a:ea typeface="隶书" panose="02010509060101010101" pitchFamily="49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970088" y="5949950"/>
            <a:ext cx="5330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FFFF66"/>
                </a:solidFill>
                <a:sym typeface="Symbol" panose="05050102010706020507" pitchFamily="18" charset="2"/>
              </a:rPr>
              <a:t>确定某个数据是否可用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50850" y="3644900"/>
            <a:ext cx="93218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  <a:sym typeface="Symbol" panose="05050102010706020507" pitchFamily="18" charset="2"/>
              </a:rPr>
              <a:t>方法：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1、</a:t>
            </a:r>
            <a:r>
              <a:rPr lang="en-US" altLang="zh-CN" sz="3600" b="1" i="1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zh-CN" altLang="en-US" sz="3600" b="1">
                <a:solidFill>
                  <a:schemeClr val="bg1"/>
                </a:solidFill>
                <a:sym typeface="Symbol" panose="05050102010706020507" pitchFamily="18" charset="2"/>
              </a:rPr>
              <a:t>检验法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             2、</a:t>
            </a:r>
            <a:r>
              <a:rPr lang="zh-CN" altLang="en-US" sz="3600" b="1">
                <a:solidFill>
                  <a:schemeClr val="bg1"/>
                </a:solidFill>
                <a:sym typeface="Symbol" panose="05050102010706020507" pitchFamily="18" charset="2"/>
              </a:rPr>
              <a:t>格鲁布斯（</a:t>
            </a:r>
            <a:r>
              <a:rPr lang="en-US" altLang="zh-CN" sz="3600" b="1">
                <a:solidFill>
                  <a:schemeClr val="bg1"/>
                </a:solidFill>
                <a:sym typeface="Symbol" panose="05050102010706020507" pitchFamily="18" charset="2"/>
              </a:rPr>
              <a:t>Grubbs）</a:t>
            </a:r>
            <a:r>
              <a:rPr lang="zh-CN" altLang="en-US" sz="3600" b="1">
                <a:solidFill>
                  <a:schemeClr val="bg1"/>
                </a:solidFill>
                <a:sym typeface="Symbol" panose="05050102010706020507" pitchFamily="18" charset="2"/>
              </a:rPr>
              <a:t>检验法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6" grpId="0" animBg="1" autoUpdateAnimBg="0"/>
      <p:bldP spid="28678" grpId="0" animBg="1" autoUpdateAnimBg="0"/>
      <p:bldP spid="17" grpId="0" build="allAtOnce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1616075" cy="528638"/>
          </a:xfrm>
          <a:prstGeom prst="rect">
            <a:avLst/>
          </a:prstGeom>
          <a:solidFill>
            <a:srgbClr val="FF99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系统误差</a:t>
            </a:r>
            <a:endParaRPr lang="zh-CN" altLang="en-US"/>
          </a:p>
        </p:txBody>
      </p:sp>
      <p:sp>
        <p:nvSpPr>
          <p:cNvPr id="18436" name="AutoShape 4"/>
          <p:cNvSpPr>
            <a:spLocks/>
          </p:cNvSpPr>
          <p:nvPr/>
        </p:nvSpPr>
        <p:spPr bwMode="auto">
          <a:xfrm>
            <a:off x="2286000" y="8382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609600"/>
            <a:ext cx="1676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anose="02010509060101010101" pitchFamily="49" charset="-122"/>
              </a:rPr>
              <a:t>方法误差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anose="02010509060101010101" pitchFamily="49" charset="-122"/>
              </a:rPr>
              <a:t>仪器误差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anose="02010509060101010101" pitchFamily="49" charset="-122"/>
              </a:rPr>
              <a:t>试剂误差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隶书" panose="02010509060101010101" pitchFamily="49" charset="-122"/>
              </a:rPr>
              <a:t>操作误差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19600" y="661988"/>
            <a:ext cx="401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由分析方法本身不完善所造成的。</a:t>
            </a:r>
            <a:endParaRPr lang="zh-CN" altLang="en-US" sz="2000" b="1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495800" y="1143000"/>
            <a:ext cx="3506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仪器本身不够准确所造成的。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479925" y="1520825"/>
            <a:ext cx="248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试剂不纯所引起的。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495800" y="1981200"/>
            <a:ext cx="376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操作者个人习惯或偏见引起的。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676400" y="2743200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系统误差可以找出原因，予以消除。</a:t>
            </a:r>
            <a:endParaRPr lang="zh-CN" alt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505200" y="3352800"/>
            <a:ext cx="2057400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隶书" panose="02010509060101010101" pitchFamily="49" charset="-122"/>
              </a:rPr>
              <a:t>减 免 方 法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971800" y="381000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选择合适的方法或作对照试验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971800" y="42672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校正仪器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895600" y="4668838"/>
            <a:ext cx="452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选择纯度高的试剂或作空白试验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971800" y="5105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加强训练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143000" y="3810000"/>
            <a:ext cx="1676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方法误差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仪器误差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试剂误差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操作误差</a:t>
            </a:r>
          </a:p>
        </p:txBody>
      </p:sp>
      <p:graphicFrame>
        <p:nvGraphicFramePr>
          <p:cNvPr id="4112" name="Object 25"/>
          <p:cNvGraphicFramePr>
            <a:graphicFrameLocks noChangeAspect="1"/>
          </p:cNvGraphicFramePr>
          <p:nvPr/>
        </p:nvGraphicFramePr>
        <p:xfrm>
          <a:off x="8686800" y="2286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剪辑" r:id="rId4" imgW="685800" imgH="587045" progId="MS_ClipArt_Gallery.2">
                  <p:embed/>
                </p:oleObj>
              </mc:Choice>
              <mc:Fallback>
                <p:oleObj name="剪辑" r:id="rId4" imgW="685800" imgH="587045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523FC1-8B47-4501-A2E5-F3ED0B1C8DBD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6" grpId="0" animBg="1" autoUpdateAnimBg="0"/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  <p:bldP spid="18445" grpId="0" autoUpdateAnimBg="0"/>
      <p:bldP spid="18446" grpId="0" autoUpdateAnimBg="0"/>
      <p:bldP spid="18447" grpId="0" autoUpdateAnimBg="0"/>
      <p:bldP spid="18448" grpId="0" autoUpdateAnimBg="0"/>
      <p:bldP spid="18449" grpId="0" autoUpdateAnimBg="0"/>
      <p:bldP spid="1845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293FAD-6532-46F3-AAE6-B5BEB55E311B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grpSp>
        <p:nvGrpSpPr>
          <p:cNvPr id="31747" name="组合 2"/>
          <p:cNvGrpSpPr>
            <a:grpSpLocks/>
          </p:cNvGrpSpPr>
          <p:nvPr/>
        </p:nvGrpSpPr>
        <p:grpSpPr bwMode="auto">
          <a:xfrm>
            <a:off x="463550" y="1149350"/>
            <a:ext cx="8715375" cy="3729038"/>
            <a:chOff x="533400" y="2438400"/>
            <a:chExt cx="8715375" cy="3729038"/>
          </a:xfrm>
        </p:grpSpPr>
        <p:sp>
          <p:nvSpPr>
            <p:cNvPr id="31748" name="Rectangle 7"/>
            <p:cNvSpPr>
              <a:spLocks noChangeArrowheads="1"/>
            </p:cNvSpPr>
            <p:nvPr/>
          </p:nvSpPr>
          <p:spPr bwMode="auto">
            <a:xfrm>
              <a:off x="533400" y="2438400"/>
              <a:ext cx="1143000" cy="533400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Q</a:t>
              </a:r>
              <a:r>
                <a:rPr lang="zh-CN" altLang="en-US">
                  <a:solidFill>
                    <a:schemeClr val="bg1"/>
                  </a:solidFill>
                </a:rPr>
                <a:t>检验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1965325" y="2581275"/>
              <a:ext cx="45116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(1)</a:t>
              </a:r>
              <a:r>
                <a:rPr lang="zh-CN" altLang="en-US">
                  <a:solidFill>
                    <a:schemeClr val="bg1"/>
                  </a:solidFill>
                </a:rPr>
                <a:t>测定值按大小顺序排列：</a:t>
              </a:r>
              <a:endParaRPr lang="zh-CN" altLang="en-US"/>
            </a:p>
          </p:txBody>
        </p:sp>
        <p:graphicFrame>
          <p:nvGraphicFramePr>
            <p:cNvPr id="31750" name="Object 9"/>
            <p:cNvGraphicFramePr>
              <a:graphicFrameLocks noChangeAspect="1"/>
            </p:cNvGraphicFramePr>
            <p:nvPr/>
          </p:nvGraphicFramePr>
          <p:xfrm>
            <a:off x="6426200" y="2590800"/>
            <a:ext cx="154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Equation" r:id="rId3" imgW="714443" imgH="171450" progId="Equation.3">
                    <p:embed/>
                  </p:oleObj>
                </mc:Choice>
                <mc:Fallback>
                  <p:oleObj name="Equation" r:id="rId3" imgW="714443" imgH="17145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6200" y="2590800"/>
                          <a:ext cx="1549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40370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(2)</a:t>
              </a:r>
              <a:r>
                <a:rPr lang="zh-CN" altLang="en-US">
                  <a:solidFill>
                    <a:schemeClr val="bg1"/>
                  </a:solidFill>
                </a:rPr>
                <a:t>计算测定值的极差</a:t>
              </a:r>
              <a:r>
                <a:rPr lang="en-US" altLang="zh-CN">
                  <a:solidFill>
                    <a:schemeClr val="bg1"/>
                  </a:solidFill>
                </a:rPr>
                <a:t>R</a:t>
              </a:r>
              <a:r>
                <a:rPr lang="zh-CN" altLang="en-US">
                  <a:solidFill>
                    <a:schemeClr val="bg1"/>
                  </a:solidFill>
                </a:rPr>
                <a:t>：</a:t>
              </a:r>
            </a:p>
          </p:txBody>
        </p:sp>
        <p:graphicFrame>
          <p:nvGraphicFramePr>
            <p:cNvPr id="31752" name="Object 11"/>
            <p:cNvGraphicFramePr>
              <a:graphicFrameLocks noChangeAspect="1"/>
            </p:cNvGraphicFramePr>
            <p:nvPr/>
          </p:nvGraphicFramePr>
          <p:xfrm>
            <a:off x="6019800" y="3124200"/>
            <a:ext cx="1524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9" name="公式" r:id="rId5" imgW="885757" imgH="171450" progId="Equation.3">
                    <p:embed/>
                  </p:oleObj>
                </mc:Choice>
                <mc:Fallback>
                  <p:oleObj name="公式" r:id="rId5" imgW="885757" imgH="1714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3124200"/>
                          <a:ext cx="1524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1981200" y="3505200"/>
              <a:ext cx="67945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(3)</a:t>
              </a:r>
              <a:r>
                <a:rPr lang="zh-CN" altLang="en-US">
                  <a:solidFill>
                    <a:schemeClr val="bg1"/>
                  </a:solidFill>
                </a:rPr>
                <a:t>计算可疑值与其相邻值之差 </a:t>
              </a:r>
              <a:r>
                <a:rPr lang="en-US" altLang="zh-CN">
                  <a:solidFill>
                    <a:schemeClr val="bg1"/>
                  </a:solidFill>
                </a:rPr>
                <a:t>(</a:t>
              </a:r>
              <a:r>
                <a:rPr lang="zh-CN" altLang="en-US">
                  <a:solidFill>
                    <a:schemeClr val="bg1"/>
                  </a:solidFill>
                </a:rPr>
                <a:t>取绝对值</a:t>
              </a:r>
              <a:r>
                <a:rPr lang="en-US" altLang="zh-CN">
                  <a:solidFill>
                    <a:schemeClr val="bg1"/>
                  </a:solidFill>
                </a:rPr>
                <a:t>)d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1981200" y="3962400"/>
              <a:ext cx="22002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(4)</a:t>
              </a:r>
              <a:r>
                <a:rPr lang="zh-CN" altLang="zh-CN">
                  <a:solidFill>
                    <a:schemeClr val="bg1"/>
                  </a:solidFill>
                </a:rPr>
                <a:t>求舍弃商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Q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31755" name="Object 14"/>
            <p:cNvGraphicFramePr>
              <a:graphicFrameLocks noChangeAspect="1"/>
            </p:cNvGraphicFramePr>
            <p:nvPr/>
          </p:nvGraphicFramePr>
          <p:xfrm>
            <a:off x="4648200" y="4191000"/>
            <a:ext cx="1417638" cy="620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0" name="公式" r:id="rId7" imgW="580957" imgH="333465" progId="Equation.3">
                    <p:embed/>
                  </p:oleObj>
                </mc:Choice>
                <mc:Fallback>
                  <p:oleObj name="公式" r:id="rId7" imgW="580957" imgH="3334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4191000"/>
                          <a:ext cx="1417638" cy="620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Text Box 15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45528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查得一定置信度下的</a:t>
              </a: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Q</a:t>
              </a:r>
              <a:r>
                <a:rPr lang="zh-CN" altLang="en-US" baseline="-25000">
                  <a:solidFill>
                    <a:schemeClr val="bg1"/>
                  </a:solidFill>
                </a:rPr>
                <a:t>表</a:t>
              </a:r>
              <a:r>
                <a:rPr lang="zh-CN" altLang="en-US">
                  <a:solidFill>
                    <a:schemeClr val="bg1"/>
                  </a:solidFill>
                </a:rPr>
                <a:t>值。</a:t>
              </a:r>
            </a:p>
          </p:txBody>
        </p:sp>
        <p:sp>
          <p:nvSpPr>
            <p:cNvPr id="31757" name="Text Box 16"/>
            <p:cNvSpPr txBox="1">
              <a:spLocks noChangeArrowheads="1"/>
            </p:cNvSpPr>
            <p:nvPr/>
          </p:nvSpPr>
          <p:spPr bwMode="auto">
            <a:xfrm>
              <a:off x="1219200" y="5638800"/>
              <a:ext cx="8029575" cy="528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若</a:t>
              </a:r>
              <a:r>
                <a:rPr lang="en-US" altLang="zh-CN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Q</a:t>
              </a:r>
              <a:r>
                <a:rPr lang="zh-CN" altLang="en-US" baseline="-2500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计算</a:t>
              </a:r>
              <a:r>
                <a:rPr lang="en-US" altLang="zh-CN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&gt; Q</a:t>
              </a:r>
              <a:r>
                <a:rPr lang="zh-CN" altLang="en-US" baseline="-25000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表</a:t>
              </a:r>
              <a:r>
                <a:rPr lang="zh-CN" altLang="en-US">
                  <a:solidFill>
                    <a:srgbClr val="660033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，则可疑值应予舍弃；否则，应保留。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C2529E-0ED5-4C12-A56F-4556BD19D248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1628775"/>
            <a:ext cx="8915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b="1">
                <a:solidFill>
                  <a:schemeClr val="bg1"/>
                </a:solidFill>
              </a:rPr>
              <a:t>　</a:t>
            </a:r>
            <a:r>
              <a:rPr lang="zh-CN" altLang="en-US" sz="3600" b="1">
                <a:solidFill>
                  <a:schemeClr val="bg1"/>
                </a:solidFill>
              </a:rPr>
              <a:t>步骤</a:t>
            </a:r>
            <a:r>
              <a:rPr lang="zh-CN" altLang="en-US" sz="3600">
                <a:solidFill>
                  <a:schemeClr val="bg1"/>
                </a:solidFill>
              </a:rPr>
              <a:t>：</a:t>
            </a:r>
            <a:r>
              <a:rPr lang="en-US" altLang="zh-CN" sz="3200" b="1">
                <a:solidFill>
                  <a:schemeClr val="bg1"/>
                </a:solidFill>
              </a:rPr>
              <a:t>    </a:t>
            </a:r>
            <a:r>
              <a:rPr lang="en-US" altLang="zh-CN" sz="3200" b="1" baseline="-25000">
                <a:solidFill>
                  <a:schemeClr val="bg1"/>
                </a:solidFill>
              </a:rPr>
              <a:t>     </a:t>
            </a:r>
            <a:r>
              <a:rPr lang="en-US" altLang="zh-CN" sz="3200" b="1">
                <a:solidFill>
                  <a:schemeClr val="bg1"/>
                </a:solidFill>
              </a:rPr>
              <a:t>    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27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ltGray">
          <a:xfrm>
            <a:off x="5035550" y="6248400"/>
            <a:ext cx="1155700" cy="3810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ltGray">
          <a:xfrm>
            <a:off x="6521450" y="6248400"/>
            <a:ext cx="1155700" cy="3810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28625" y="981075"/>
            <a:ext cx="7331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rgbClr val="FFFF66"/>
                </a:solidFill>
              </a:rPr>
              <a:t>1． </a:t>
            </a:r>
            <a:r>
              <a:rPr lang="en-US" altLang="zh-CN" sz="3600" b="1">
                <a:solidFill>
                  <a:srgbClr val="FFFF66"/>
                </a:solidFill>
              </a:rPr>
              <a:t>Q </a:t>
            </a:r>
            <a:r>
              <a:rPr lang="zh-CN" altLang="en-US" sz="3600" b="1">
                <a:solidFill>
                  <a:srgbClr val="FFFF66"/>
                </a:solidFill>
              </a:rPr>
              <a:t>检验法</a:t>
            </a:r>
            <a:endParaRPr lang="en-US" altLang="zh-CN" sz="3600" b="1">
              <a:solidFill>
                <a:srgbClr val="FFFF66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581525"/>
            <a:ext cx="104552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sz="3600" b="1">
                <a:solidFill>
                  <a:schemeClr val="bg1"/>
                </a:solidFill>
              </a:rPr>
              <a:t> （3） </a:t>
            </a:r>
            <a:r>
              <a:rPr lang="zh-CN" altLang="en-US" sz="3600" b="1">
                <a:solidFill>
                  <a:schemeClr val="bg1"/>
                </a:solidFill>
              </a:rPr>
              <a:t>求可疑数据与相邻数据之差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sz="3600" b="1">
                <a:solidFill>
                  <a:schemeClr val="bg1"/>
                </a:solidFill>
              </a:rPr>
              <a:t>            Xn－ Xn-1   </a:t>
            </a:r>
            <a:r>
              <a:rPr lang="zh-CN" altLang="en-US" sz="3600" b="1">
                <a:solidFill>
                  <a:schemeClr val="bg1"/>
                </a:solidFill>
              </a:rPr>
              <a:t>或  </a:t>
            </a:r>
            <a:r>
              <a:rPr lang="en-US" altLang="zh-CN" sz="3600" b="1">
                <a:solidFill>
                  <a:schemeClr val="bg1"/>
                </a:solidFill>
              </a:rPr>
              <a:t>X2 －X1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646488"/>
            <a:ext cx="803433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3600" b="1">
                <a:solidFill>
                  <a:schemeClr val="bg1"/>
                </a:solidFill>
              </a:rPr>
              <a:t> （2） </a:t>
            </a:r>
            <a:r>
              <a:rPr lang="zh-CN" altLang="en-US" sz="3600" b="1">
                <a:solidFill>
                  <a:schemeClr val="bg1"/>
                </a:solidFill>
              </a:rPr>
              <a:t>求极差    </a:t>
            </a:r>
            <a:r>
              <a:rPr lang="en-US" altLang="zh-CN" sz="3600" b="1">
                <a:solidFill>
                  <a:schemeClr val="bg1"/>
                </a:solidFill>
              </a:rPr>
              <a:t>Xn － X1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8588" y="2709863"/>
            <a:ext cx="89646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chemeClr val="bg1"/>
                </a:solidFill>
              </a:rPr>
              <a:t>（1） 数据排列（由小到大）  </a:t>
            </a:r>
            <a:r>
              <a:rPr lang="en-US" altLang="zh-CN" sz="3600" b="1">
                <a:solidFill>
                  <a:schemeClr val="bg1"/>
                </a:solidFill>
              </a:rPr>
              <a:t>X1  X2  …Xn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BE9013-D22C-4013-AF1E-E88B5A2C66C4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754188" y="1020763"/>
          <a:ext cx="64754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2076585" imgH="419190" progId="Equation.DSMT4">
                  <p:embed/>
                </p:oleObj>
              </mc:Choice>
              <mc:Fallback>
                <p:oleObj name="Equation" r:id="rId3" imgW="2076585" imgH="4191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020763"/>
                        <a:ext cx="6475412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ltGray">
          <a:xfrm>
            <a:off x="6521450" y="5711825"/>
            <a:ext cx="1155700" cy="3810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79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6238" y="515938"/>
            <a:ext cx="28670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(4)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计算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 值</a:t>
            </a:r>
            <a:r>
              <a:rPr lang="zh-CN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endParaRPr lang="zh-CN" altLang="en-US" sz="3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71463" y="2316163"/>
            <a:ext cx="1017905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(5)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根据测定次数和要求的置信度(如90%）查表：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-350838" y="3068638"/>
            <a:ext cx="12207876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　</a:t>
            </a:r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zh-CN" altLang="en-US" sz="3200" b="1">
                <a:solidFill>
                  <a:schemeClr val="bg1"/>
                </a:solidFill>
              </a:rPr>
              <a:t>不同置信度下，舍弃可疑数据的</a:t>
            </a:r>
            <a:r>
              <a:rPr lang="en-US" altLang="zh-CN" sz="3200" b="1" i="1">
                <a:solidFill>
                  <a:schemeClr val="bg1"/>
                </a:solidFill>
              </a:rPr>
              <a:t>Q</a:t>
            </a:r>
            <a:r>
              <a:rPr lang="zh-CN" altLang="en-US" sz="3200" b="1">
                <a:solidFill>
                  <a:schemeClr val="bg1"/>
                </a:solidFill>
              </a:rPr>
              <a:t>值表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            测定次数      </a:t>
            </a:r>
            <a:r>
              <a:rPr lang="en-US" altLang="zh-CN" sz="3200" b="1" i="1">
                <a:solidFill>
                  <a:schemeClr val="bg1"/>
                </a:solidFill>
              </a:rPr>
              <a:t>Q</a:t>
            </a:r>
            <a:r>
              <a:rPr lang="en-US" altLang="zh-CN" sz="3200" b="1" baseline="-25000">
                <a:solidFill>
                  <a:schemeClr val="bg1"/>
                </a:solidFill>
              </a:rPr>
              <a:t>90                     </a:t>
            </a:r>
            <a:r>
              <a:rPr lang="en-US" altLang="zh-CN" sz="3200" b="1" i="1" baseline="-25000">
                <a:solidFill>
                  <a:schemeClr val="bg1"/>
                </a:solidFill>
              </a:rPr>
              <a:t> </a:t>
            </a:r>
            <a:r>
              <a:rPr lang="en-US" altLang="zh-CN" sz="3200" b="1" i="1">
                <a:solidFill>
                  <a:schemeClr val="bg1"/>
                </a:solidFill>
              </a:rPr>
              <a:t>Q</a:t>
            </a:r>
            <a:r>
              <a:rPr lang="en-US" altLang="zh-CN" sz="3200" b="1" baseline="-25000">
                <a:solidFill>
                  <a:schemeClr val="bg1"/>
                </a:solidFill>
              </a:rPr>
              <a:t>95</a:t>
            </a:r>
            <a:r>
              <a:rPr lang="en-US" altLang="zh-CN" sz="3200" b="1">
                <a:solidFill>
                  <a:schemeClr val="bg1"/>
                </a:solidFill>
              </a:rPr>
              <a:t>              </a:t>
            </a:r>
            <a:r>
              <a:rPr lang="en-US" altLang="zh-CN" sz="3200" b="1" i="1">
                <a:solidFill>
                  <a:schemeClr val="bg1"/>
                </a:solidFill>
              </a:rPr>
              <a:t>Q</a:t>
            </a:r>
            <a:r>
              <a:rPr lang="en-US" altLang="zh-CN" sz="3200" b="1" baseline="-25000">
                <a:solidFill>
                  <a:schemeClr val="bg1"/>
                </a:solidFill>
              </a:rPr>
              <a:t>99 </a:t>
            </a:r>
            <a:r>
              <a:rPr lang="en-US" altLang="zh-CN" sz="3200" b="1">
                <a:solidFill>
                  <a:schemeClr val="bg1"/>
                </a:solidFill>
              </a:rPr>
              <a:t>  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                     3          0.94             0.98            0.99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                     4          0.76             0.85            0.93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　　　 　    8          0.47             0.54            0.63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</a:rPr>
              <a:t>                      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BF043F-80C0-4FB1-94FB-2302FDE649FD}" type="slidenum">
              <a:rPr lang="en-US" altLang="zh-CN" sz="1400"/>
              <a:pPr eaLnBrk="1" hangingPunct="1"/>
              <a:t>33</a:t>
            </a:fld>
            <a:endParaRPr lang="en-US" altLang="zh-CN" sz="14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41363" y="1557338"/>
            <a:ext cx="94107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若</a:t>
            </a:r>
            <a:r>
              <a:rPr lang="en-US" altLang="zh-CN" sz="3600" b="1">
                <a:solidFill>
                  <a:schemeClr val="bg1"/>
                </a:solidFill>
              </a:rPr>
              <a:t>Q &gt; Q</a:t>
            </a:r>
            <a:r>
              <a:rPr lang="en-US" altLang="zh-CN" sz="3600" b="1" baseline="-25000">
                <a:solidFill>
                  <a:schemeClr val="bg1"/>
                </a:solidFill>
              </a:rPr>
              <a:t>X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600" b="1">
                <a:solidFill>
                  <a:schemeClr val="bg1"/>
                </a:solidFill>
              </a:rPr>
              <a:t>舍弃该数据。</a:t>
            </a:r>
            <a:r>
              <a:rPr lang="zh-CN" altLang="en-US" sz="3200" b="1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26100" y="1844675"/>
            <a:ext cx="3482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1">
                <a:solidFill>
                  <a:schemeClr val="bg1"/>
                </a:solidFill>
              </a:rPr>
              <a:t>（过失误差造成）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6450" y="333375"/>
            <a:ext cx="70040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（6）将</a:t>
            </a:r>
            <a:r>
              <a:rPr lang="en-US" altLang="zh-CN" sz="3600" b="1">
                <a:solidFill>
                  <a:schemeClr val="bg1"/>
                </a:solidFill>
              </a:rPr>
              <a:t>Q</a:t>
            </a:r>
            <a:r>
              <a:rPr lang="zh-CN" altLang="en-US" sz="3600" b="1">
                <a:solidFill>
                  <a:schemeClr val="bg1"/>
                </a:solidFill>
              </a:rPr>
              <a:t>与</a:t>
            </a:r>
            <a:r>
              <a:rPr lang="en-US" altLang="zh-CN" sz="3600" b="1">
                <a:solidFill>
                  <a:schemeClr val="bg1"/>
                </a:solidFill>
              </a:rPr>
              <a:t>Q</a:t>
            </a:r>
            <a:r>
              <a:rPr lang="en-US" altLang="zh-CN" sz="3600" b="1" baseline="-25000">
                <a:solidFill>
                  <a:schemeClr val="bg1"/>
                </a:solidFill>
              </a:rPr>
              <a:t>X</a:t>
            </a:r>
            <a:r>
              <a:rPr lang="en-US" altLang="zh-CN" sz="3600" b="1">
                <a:solidFill>
                  <a:schemeClr val="bg1"/>
                </a:solidFill>
              </a:rPr>
              <a:t> （</a:t>
            </a:r>
            <a:r>
              <a:rPr lang="zh-CN" altLang="en-US" sz="3600" b="1">
                <a:solidFill>
                  <a:schemeClr val="bg1"/>
                </a:solidFill>
              </a:rPr>
              <a:t>如 </a:t>
            </a:r>
            <a:r>
              <a:rPr lang="en-US" altLang="zh-CN" sz="3600" b="1">
                <a:solidFill>
                  <a:schemeClr val="bg1"/>
                </a:solidFill>
              </a:rPr>
              <a:t>Q</a:t>
            </a:r>
            <a:r>
              <a:rPr lang="en-US" altLang="zh-CN" sz="3600" b="1" baseline="-25000">
                <a:solidFill>
                  <a:schemeClr val="bg1"/>
                </a:solidFill>
              </a:rPr>
              <a:t>90</a:t>
            </a:r>
            <a:r>
              <a:rPr lang="en-US" altLang="zh-CN" sz="3600" b="1">
                <a:solidFill>
                  <a:schemeClr val="bg1"/>
                </a:solidFill>
              </a:rPr>
              <a:t> ）</a:t>
            </a:r>
            <a:r>
              <a:rPr lang="zh-CN" altLang="en-US" sz="3600" b="1">
                <a:solidFill>
                  <a:schemeClr val="bg1"/>
                </a:solidFill>
              </a:rPr>
              <a:t>相比，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26100" y="3213100"/>
            <a:ext cx="3482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1">
                <a:solidFill>
                  <a:schemeClr val="bg1"/>
                </a:solidFill>
              </a:rPr>
              <a:t>（偶然误差所致）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988" y="3068638"/>
            <a:ext cx="5851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chemeClr val="bg1"/>
                </a:solidFill>
              </a:rPr>
              <a:t>若</a:t>
            </a:r>
            <a:r>
              <a:rPr lang="en-US" altLang="zh-CN" sz="3600" b="1">
                <a:solidFill>
                  <a:schemeClr val="bg1"/>
                </a:solidFill>
              </a:rPr>
              <a:t>Q &lt; Q</a:t>
            </a:r>
            <a:r>
              <a:rPr lang="en-US" altLang="zh-CN" sz="3600" b="1" baseline="-25000">
                <a:solidFill>
                  <a:schemeClr val="bg1"/>
                </a:solidFill>
              </a:rPr>
              <a:t>X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600" b="1">
                <a:solidFill>
                  <a:schemeClr val="bg1"/>
                </a:solidFill>
              </a:rPr>
              <a:t>保留该数据。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1463" y="4149725"/>
            <a:ext cx="90868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chemeClr val="bg1"/>
                </a:solidFill>
              </a:rPr>
              <a:t>    </a:t>
            </a:r>
            <a:r>
              <a:rPr lang="zh-CN" altLang="en-US" sz="40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当数据较少时 舍去一个后，应补加一个数据。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F39C66-3FCC-4D70-8482-0F22BFF5D204}" type="slidenum">
              <a:rPr lang="en-US" altLang="zh-CN" sz="1400"/>
              <a:pPr eaLnBrk="1" hangingPunct="1"/>
              <a:t>34</a:t>
            </a:fld>
            <a:endParaRPr lang="en-US" altLang="zh-CN" sz="14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95300" y="533400"/>
            <a:ext cx="9080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sz="3200" dirty="0" smtClean="0">
                <a:solidFill>
                  <a:srgbClr val="FFFF66"/>
                </a:solidFill>
                <a:latin typeface="宋体" pitchFamily="2" charset="-122"/>
              </a:rPr>
              <a:t>     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有数据  1.01 1.02 1.04 1.05</a:t>
            </a:r>
            <a:b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     求在置信度为9</a:t>
            </a: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5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%时，有无可疑数。 </a:t>
            </a:r>
            <a:r>
              <a:rPr lang="zh-CN" altLang="en-US" sz="3200" dirty="0" smtClean="0">
                <a:solidFill>
                  <a:srgbClr val="FFFF66"/>
                </a:solidFill>
                <a:latin typeface="宋体" pitchFamily="2" charset="-122"/>
              </a:rPr>
              <a:t/>
            </a:r>
            <a:br>
              <a:rPr lang="zh-CN" altLang="en-US" sz="3200" dirty="0" smtClean="0">
                <a:solidFill>
                  <a:srgbClr val="FFFF66"/>
                </a:solidFill>
                <a:latin typeface="宋体" pitchFamily="2" charset="-122"/>
              </a:rPr>
            </a:br>
            <a:r>
              <a:rPr lang="zh-CN" altLang="en-US" sz="3200" dirty="0" smtClean="0">
                <a:solidFill>
                  <a:srgbClr val="FFFF66"/>
                </a:solidFill>
                <a:latin typeface="宋体" pitchFamily="2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解：1.05</a:t>
            </a: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－1.01=0.04;</a:t>
            </a:r>
            <a:b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      1.05－1.04=0.01</a:t>
            </a:r>
            <a:b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     Q=0.01/0.04=0.25;</a:t>
            </a:r>
            <a:b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    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查表</a:t>
            </a: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Q</a:t>
            </a:r>
            <a:r>
              <a:rPr lang="zh-CN" altLang="en-US" sz="3200" baseline="-25000" dirty="0" smtClean="0">
                <a:solidFill>
                  <a:schemeClr val="bg1"/>
                </a:solidFill>
                <a:latin typeface="宋体" pitchFamily="2" charset="-122"/>
              </a:rPr>
              <a:t>表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=</a:t>
            </a:r>
            <a:r>
              <a:rPr lang="en-US" altLang="zh-CN" sz="3200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7F7FE5"/>
                    </a:outerShdw>
                  </a:cont>
                  <a:cont type="tree" name="">
                    <a:effect ref="fillLine"/>
                    <a:outerShdw dist="38100" dir="2700000" algn="tl">
                      <a:srgbClr val="1E1E5B"/>
                    </a:outerShdw>
                  </a:cont>
                  <a:effect ref="fillLine"/>
                </a:effectDag>
                <a:latin typeface="宋体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0.84</a:t>
            </a:r>
            <a:b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latin typeface="宋体" pitchFamily="2" charset="-122"/>
              </a:rPr>
              <a:t>    Q&lt; Q</a:t>
            </a:r>
            <a:r>
              <a:rPr lang="zh-CN" altLang="en-US" sz="3200" baseline="-25000" dirty="0" smtClean="0">
                <a:solidFill>
                  <a:schemeClr val="bg1"/>
                </a:solidFill>
                <a:latin typeface="宋体" pitchFamily="2" charset="-122"/>
              </a:rPr>
              <a:t>表，</a:t>
            </a:r>
            <a:r>
              <a:rPr lang="zh-CN" altLang="en-US" sz="3200" dirty="0" smtClean="0">
                <a:solidFill>
                  <a:schemeClr val="bg1"/>
                </a:solidFill>
                <a:latin typeface="宋体" pitchFamily="2" charset="-122"/>
              </a:rPr>
              <a:t>无可疑数据</a:t>
            </a:r>
            <a:endParaRPr lang="en-US" altLang="zh-CN" sz="3200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28600" y="381000"/>
            <a:ext cx="1066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228600" y="381000"/>
            <a:ext cx="1066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08125" y="523875"/>
            <a:ext cx="7877175" cy="1382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标定</a:t>
            </a:r>
            <a:r>
              <a:rPr lang="en-US" altLang="zh-CN">
                <a:solidFill>
                  <a:schemeClr val="bg1"/>
                </a:solidFill>
              </a:rPr>
              <a:t>0.1mol/LHCl</a:t>
            </a:r>
            <a:r>
              <a:rPr lang="zh-CN" altLang="en-US">
                <a:solidFill>
                  <a:schemeClr val="bg1"/>
                </a:solidFill>
              </a:rPr>
              <a:t>的浓度结果如下：</a:t>
            </a:r>
            <a:r>
              <a:rPr lang="en-US" altLang="zh-CN">
                <a:solidFill>
                  <a:schemeClr val="bg1"/>
                </a:solidFill>
              </a:rPr>
              <a:t>0.1014, 0.1012,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0.1013, 0.1016, 0.1015, 0.1025, </a:t>
            </a:r>
            <a:r>
              <a:rPr lang="zh-CN" altLang="en-US">
                <a:solidFill>
                  <a:schemeClr val="bg1"/>
                </a:solidFill>
              </a:rPr>
              <a:t>问</a:t>
            </a:r>
            <a:r>
              <a:rPr lang="en-US" altLang="zh-CN">
                <a:solidFill>
                  <a:schemeClr val="bg1"/>
                </a:solidFill>
              </a:rPr>
              <a:t>0.1025</a:t>
            </a:r>
            <a:r>
              <a:rPr lang="zh-CN" altLang="en-US">
                <a:solidFill>
                  <a:schemeClr val="bg1"/>
                </a:solidFill>
              </a:rPr>
              <a:t>是否舍弃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(P=90%)?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41325" y="21018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828800" y="2514600"/>
          <a:ext cx="5002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3" imgW="2181157" imgH="333465" progId="Equation.3">
                  <p:embed/>
                </p:oleObj>
              </mc:Choice>
              <mc:Fallback>
                <p:oleObj name="公式" r:id="rId3" imgW="2181157" imgH="3334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5002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3600" y="3505200"/>
            <a:ext cx="307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查表</a:t>
            </a:r>
            <a:r>
              <a:rPr lang="en-US" altLang="zh-CN">
                <a:solidFill>
                  <a:schemeClr val="bg1"/>
                </a:solidFill>
              </a:rPr>
              <a:t>2-6</a:t>
            </a:r>
            <a:r>
              <a:rPr lang="zh-CN" altLang="en-US">
                <a:solidFill>
                  <a:schemeClr val="bg1"/>
                </a:solidFill>
              </a:rPr>
              <a:t>，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Q</a:t>
            </a:r>
            <a:r>
              <a:rPr lang="zh-CN" altLang="en-US" baseline="-25000">
                <a:solidFill>
                  <a:schemeClr val="bg1"/>
                </a:solidFill>
              </a:rPr>
              <a:t>表</a:t>
            </a:r>
            <a:r>
              <a:rPr lang="en-US" altLang="zh-CN">
                <a:solidFill>
                  <a:schemeClr val="bg1"/>
                </a:solidFill>
              </a:rPr>
              <a:t>=0.56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38400" y="4114800"/>
            <a:ext cx="155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Q</a:t>
            </a:r>
            <a:r>
              <a:rPr lang="zh-CN" altLang="en-US" baseline="-25000">
                <a:solidFill>
                  <a:schemeClr val="bg1"/>
                </a:solidFill>
              </a:rPr>
              <a:t>计算</a:t>
            </a:r>
            <a:r>
              <a:rPr lang="en-US" altLang="zh-CN">
                <a:solidFill>
                  <a:schemeClr val="bg1"/>
                </a:solidFill>
              </a:rPr>
              <a:t>&gt;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Q</a:t>
            </a:r>
            <a:r>
              <a:rPr lang="zh-CN" altLang="en-US" baseline="-2500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57400" y="487680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因此，</a:t>
            </a:r>
            <a:r>
              <a:rPr lang="en-US" altLang="zh-CN">
                <a:solidFill>
                  <a:schemeClr val="bg1"/>
                </a:solidFill>
              </a:rPr>
              <a:t>0.1025</a:t>
            </a:r>
            <a:r>
              <a:rPr lang="zh-CN" altLang="en-US">
                <a:solidFill>
                  <a:schemeClr val="bg1"/>
                </a:solidFill>
              </a:rPr>
              <a:t>应舍弃 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98525" y="5622925"/>
            <a:ext cx="8775700" cy="955675"/>
          </a:xfrm>
          <a:prstGeom prst="rect">
            <a:avLst/>
          </a:prstGeom>
          <a:solidFill>
            <a:schemeClr val="hlink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0033"/>
                </a:solidFill>
                <a:ea typeface="楷体_GB2312" pitchFamily="49" charset="-122"/>
              </a:rPr>
              <a:t>注意</a:t>
            </a:r>
            <a:r>
              <a:rPr lang="zh-CN" altLang="en-US">
                <a:solidFill>
                  <a:srgbClr val="660033"/>
                </a:solidFill>
              </a:rPr>
              <a:t>：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n=3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时，若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zh-CN" altLang="en-US" baseline="-2500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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zh-CN" altLang="en-US" baseline="-25000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，最好再补测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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个数据，</a:t>
            </a:r>
          </a:p>
          <a:p>
            <a:pPr eaLnBrk="1" hangingPunct="1"/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再进行</a:t>
            </a:r>
            <a:r>
              <a:rPr lang="en-US" altLang="zh-CN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zh-CN" altLang="en-US">
                <a:solidFill>
                  <a:srgbClr val="66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检验。</a:t>
            </a:r>
          </a:p>
        </p:txBody>
      </p:sp>
      <p:sp>
        <p:nvSpPr>
          <p:cNvPr id="3687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327900" y="6572250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D23511-85C1-4277-BFB1-CA29394892FD}" type="slidenum">
              <a:rPr lang="en-US" altLang="zh-CN" sz="1400"/>
              <a:pPr eaLnBrk="1" hangingPunct="1"/>
              <a:t>35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699" grpId="0" animBg="1" autoUpdateAnimBg="0"/>
      <p:bldP spid="29700" grpId="0" autoUpdateAnimBg="0"/>
      <p:bldP spid="29702" grpId="0" autoUpdateAnimBg="0"/>
      <p:bldP spid="29704" grpId="0" autoUpdateAnimBg="0"/>
      <p:bldP spid="29705" grpId="0" autoUpdateAnimBg="0"/>
      <p:bldP spid="2970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71463" y="333375"/>
            <a:ext cx="90805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2． 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格鲁布斯(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Grubbs)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检验法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　　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508000" y="4508500"/>
          <a:ext cx="865663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3" imgW="2076585" imgH="400050" progId="Equation.DSMT4">
                  <p:embed/>
                </p:oleObj>
              </mc:Choice>
              <mc:Fallback>
                <p:oleObj name="Equation" r:id="rId3" imgW="2076585" imgH="4000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508500"/>
                        <a:ext cx="865663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350838" y="1916113"/>
            <a:ext cx="908050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（1）排序：</a:t>
            </a:r>
            <a:r>
              <a:rPr lang="zh-CN" altLang="zh-CN" sz="3600" b="1" i="1">
                <a:solidFill>
                  <a:schemeClr val="bg1"/>
                </a:solidFill>
              </a:rPr>
              <a:t>Ｘ</a:t>
            </a:r>
            <a:r>
              <a:rPr lang="zh-CN" altLang="en-US" sz="3600" b="1" baseline="-25000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,　</a:t>
            </a:r>
            <a:r>
              <a:rPr lang="zh-CN" altLang="zh-CN" sz="3600" b="1" i="1">
                <a:solidFill>
                  <a:schemeClr val="bg1"/>
                </a:solidFill>
              </a:rPr>
              <a:t>Ｘ</a:t>
            </a:r>
            <a:r>
              <a:rPr lang="zh-CN" altLang="en-US" sz="3600" b="1" baseline="-25000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,</a:t>
            </a:r>
            <a:r>
              <a:rPr lang="zh-CN" altLang="zh-CN" sz="3600" b="1">
                <a:solidFill>
                  <a:schemeClr val="bg1"/>
                </a:solidFill>
              </a:rPr>
              <a:t>　</a:t>
            </a:r>
            <a:r>
              <a:rPr lang="zh-CN" altLang="zh-CN" sz="3600" b="1" i="1">
                <a:solidFill>
                  <a:schemeClr val="bg1"/>
                </a:solidFill>
              </a:rPr>
              <a:t>Ｘ</a:t>
            </a:r>
            <a:r>
              <a:rPr lang="zh-CN" altLang="en-US" sz="3600" b="1" baseline="-25000">
                <a:solidFill>
                  <a:schemeClr val="bg1"/>
                </a:solidFill>
              </a:rPr>
              <a:t>3</a:t>
            </a:r>
            <a:r>
              <a:rPr lang="zh-CN" altLang="en-US" sz="3600" b="1">
                <a:solidFill>
                  <a:schemeClr val="bg1"/>
                </a:solidFill>
              </a:rPr>
              <a:t>,</a:t>
            </a:r>
            <a:r>
              <a:rPr lang="zh-CN" altLang="zh-CN" sz="3600" b="1">
                <a:solidFill>
                  <a:schemeClr val="bg1"/>
                </a:solidFill>
              </a:rPr>
              <a:t>　</a:t>
            </a:r>
            <a:r>
              <a:rPr lang="zh-CN" altLang="zh-CN" sz="3600" b="1" i="1">
                <a:solidFill>
                  <a:schemeClr val="bg1"/>
                </a:solidFill>
              </a:rPr>
              <a:t>Ｘ</a:t>
            </a:r>
            <a:r>
              <a:rPr lang="zh-CN" altLang="en-US" sz="3600" b="1" baseline="-25000">
                <a:solidFill>
                  <a:schemeClr val="bg1"/>
                </a:solidFill>
              </a:rPr>
              <a:t>4</a:t>
            </a:r>
            <a:r>
              <a:rPr lang="zh-CN" altLang="en-US" sz="3600" b="1">
                <a:solidFill>
                  <a:schemeClr val="bg1"/>
                </a:solidFill>
              </a:rPr>
              <a:t>……</a:t>
            </a:r>
            <a:endParaRPr lang="zh-CN" altLang="zh-CN" sz="3600" b="1">
              <a:solidFill>
                <a:schemeClr val="bg1"/>
              </a:solidFill>
            </a:endParaRPr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ltGray">
          <a:xfrm>
            <a:off x="5035550" y="6248400"/>
            <a:ext cx="1155700" cy="3810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ltGray">
          <a:xfrm>
            <a:off x="6521450" y="6248400"/>
            <a:ext cx="1155700" cy="3810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608013" y="1125538"/>
            <a:ext cx="2759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b="1">
                <a:solidFill>
                  <a:schemeClr val="bg1"/>
                </a:solidFill>
              </a:rPr>
              <a:t>基本步骤：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506413" y="3644900"/>
            <a:ext cx="3530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bg1"/>
                </a:solidFill>
              </a:rPr>
              <a:t>（3）</a:t>
            </a:r>
            <a:r>
              <a:rPr lang="zh-CN" altLang="en-US" sz="3600" b="1">
                <a:solidFill>
                  <a:schemeClr val="bg1"/>
                </a:solidFill>
              </a:rPr>
              <a:t>计算</a:t>
            </a:r>
            <a:r>
              <a:rPr lang="en-US" altLang="zh-CN" sz="3600" b="1" i="1">
                <a:solidFill>
                  <a:schemeClr val="bg1"/>
                </a:solidFill>
              </a:rPr>
              <a:t>G</a:t>
            </a:r>
            <a:r>
              <a:rPr lang="zh-CN" altLang="en-US" sz="3600" b="1">
                <a:solidFill>
                  <a:schemeClr val="bg1"/>
                </a:solidFill>
              </a:rPr>
              <a:t>值：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39750" y="2781300"/>
            <a:ext cx="62325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（2）求平均值</a:t>
            </a:r>
            <a:r>
              <a:rPr lang="zh-CN" altLang="en-US" sz="3600" b="1" i="1">
                <a:solidFill>
                  <a:schemeClr val="bg1"/>
                </a:solidFill>
              </a:rPr>
              <a:t>Ｘ</a:t>
            </a:r>
            <a:r>
              <a:rPr lang="zh-CN" altLang="en-US" sz="3600" b="1">
                <a:solidFill>
                  <a:schemeClr val="bg1"/>
                </a:solidFill>
              </a:rPr>
              <a:t>和</a:t>
            </a:r>
            <a:r>
              <a:rPr lang="zh-CN" altLang="zh-CN" sz="3600" b="1">
                <a:solidFill>
                  <a:schemeClr val="bg1"/>
                </a:solidFill>
              </a:rPr>
              <a:t>标准偏差</a:t>
            </a:r>
            <a:r>
              <a:rPr lang="en-US" altLang="zh-CN" sz="3600" b="1" i="1">
                <a:solidFill>
                  <a:schemeClr val="bg1"/>
                </a:solidFill>
              </a:rPr>
              <a:t>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61" grpId="0"/>
      <p:bldP spid="1515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08000" y="333375"/>
            <a:ext cx="90805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2． 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格鲁布斯(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Grubbs)</a:t>
            </a:r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检验法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71463" y="1989138"/>
            <a:ext cx="106092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（4）由测定次数和要求的置信度，查表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</a:rPr>
              <a:t>          得</a:t>
            </a:r>
            <a:r>
              <a:rPr lang="en-US" altLang="zh-CN" sz="3600" b="1" i="1">
                <a:solidFill>
                  <a:schemeClr val="bg1"/>
                </a:solidFill>
              </a:rPr>
              <a:t>G</a:t>
            </a:r>
            <a:r>
              <a:rPr lang="zh-CN" altLang="en-US" sz="3600" b="1">
                <a:solidFill>
                  <a:schemeClr val="bg1"/>
                </a:solidFill>
              </a:rPr>
              <a:t> </a:t>
            </a:r>
            <a:r>
              <a:rPr lang="zh-CN" altLang="en-US" sz="3600" b="1" baseline="-25000">
                <a:solidFill>
                  <a:schemeClr val="bg1"/>
                </a:solidFill>
              </a:rPr>
              <a:t>表</a:t>
            </a:r>
            <a:r>
              <a:rPr lang="zh-CN" altLang="en-US" sz="3600" baseline="-25000">
                <a:solidFill>
                  <a:schemeClr val="bg1"/>
                </a:solidFill>
              </a:rPr>
              <a:t> </a:t>
            </a:r>
            <a:r>
              <a:rPr lang="zh-CN" altLang="en-US" sz="360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89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ltGray">
          <a:xfrm>
            <a:off x="5035550" y="6248400"/>
            <a:ext cx="1155700" cy="3810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ltGray">
          <a:xfrm>
            <a:off x="6521450" y="6248400"/>
            <a:ext cx="1155700" cy="3810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428625" y="4941888"/>
            <a:ext cx="916463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       </a:t>
            </a:r>
            <a:r>
              <a:rPr lang="zh-CN" altLang="en-US" sz="3600" b="1">
                <a:solidFill>
                  <a:srgbClr val="FFFF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由于格鲁布斯(</a:t>
            </a:r>
            <a:r>
              <a:rPr lang="en-US" altLang="zh-CN" sz="3600" b="1">
                <a:solidFill>
                  <a:srgbClr val="FFFF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Grubbs)</a:t>
            </a:r>
            <a:r>
              <a:rPr lang="zh-CN" altLang="en-US" sz="3600" b="1">
                <a:solidFill>
                  <a:srgbClr val="FFFF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检验法引入了标准偏差，故准确性比</a:t>
            </a:r>
            <a:r>
              <a:rPr lang="en-US" altLang="zh-CN" sz="3600" b="1">
                <a:solidFill>
                  <a:srgbClr val="FFFF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Q </a:t>
            </a:r>
            <a:r>
              <a:rPr lang="zh-CN" altLang="en-US" sz="3600" b="1">
                <a:solidFill>
                  <a:srgbClr val="FFFF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检验法高。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62000" y="1125538"/>
            <a:ext cx="2759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4000" b="1">
                <a:solidFill>
                  <a:schemeClr val="bg1"/>
                </a:solidFill>
              </a:rPr>
              <a:t>基本步骤：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350838" y="3500438"/>
            <a:ext cx="955516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（5）比较      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        若</a:t>
            </a:r>
            <a:r>
              <a:rPr lang="en-US" altLang="zh-CN" sz="3600" b="1" i="1">
                <a:solidFill>
                  <a:schemeClr val="bg1"/>
                </a:solidFill>
              </a:rPr>
              <a:t>G</a:t>
            </a:r>
            <a:r>
              <a:rPr lang="zh-CN" altLang="en-US" sz="3600" b="1" baseline="-25000">
                <a:solidFill>
                  <a:schemeClr val="bg1"/>
                </a:solidFill>
              </a:rPr>
              <a:t>算</a:t>
            </a:r>
            <a:r>
              <a:rPr lang="zh-CN" altLang="en-US" sz="3600" b="1">
                <a:solidFill>
                  <a:schemeClr val="bg1"/>
                </a:solidFill>
              </a:rPr>
              <a:t>&gt; </a:t>
            </a:r>
            <a:r>
              <a:rPr lang="en-US" altLang="zh-CN" sz="3600" b="1" i="1">
                <a:solidFill>
                  <a:schemeClr val="bg1"/>
                </a:solidFill>
              </a:rPr>
              <a:t>G</a:t>
            </a:r>
            <a:r>
              <a:rPr lang="zh-CN" altLang="en-US" sz="3600" b="1">
                <a:solidFill>
                  <a:schemeClr val="bg1"/>
                </a:solidFill>
              </a:rPr>
              <a:t> </a:t>
            </a:r>
            <a:r>
              <a:rPr lang="zh-CN" altLang="en-US" sz="3600" b="1" baseline="-25000">
                <a:solidFill>
                  <a:schemeClr val="bg1"/>
                </a:solidFill>
              </a:rPr>
              <a:t>表</a:t>
            </a:r>
            <a:r>
              <a:rPr lang="zh-CN" altLang="en-US" sz="3600" b="1">
                <a:solidFill>
                  <a:schemeClr val="bg1"/>
                </a:solidFill>
              </a:rPr>
              <a:t>，弃去可疑值，反之保留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3" grpId="0"/>
      <p:bldP spid="1525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981075"/>
            <a:ext cx="9410700" cy="5695950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宋体" pitchFamily="2" charset="-122"/>
              </a:rPr>
              <a:t>有</a:t>
            </a: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数据  1.01 1.02 1.04 1.05</a:t>
            </a:r>
            <a:b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求在置信度为95%时，有无可疑数据。</a:t>
            </a:r>
            <a:b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/>
            </a:r>
            <a:b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   解：</a:t>
            </a: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 =1.03   S=0.018</a:t>
            </a:r>
            <a:b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      G = (1.05－1.03)/ S = 1.11</a:t>
            </a:r>
            <a:b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     </a:t>
            </a: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查表</a:t>
            </a: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G</a:t>
            </a:r>
            <a:r>
              <a:rPr lang="zh-CN" altLang="en-US" sz="4000" baseline="-25000" dirty="0">
                <a:solidFill>
                  <a:schemeClr val="bg1"/>
                </a:solidFill>
                <a:latin typeface="宋体" pitchFamily="2" charset="-122"/>
              </a:rPr>
              <a:t>表</a:t>
            </a: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=</a:t>
            </a:r>
            <a:r>
              <a:rPr lang="en-US" altLang="zh-CN" sz="4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7F7FE5"/>
                    </a:outerShdw>
                  </a:cont>
                  <a:cont type="tree" name="">
                    <a:effect ref="fillLine"/>
                    <a:outerShdw dist="38100" dir="2700000" algn="tl">
                      <a:srgbClr val="1E1E5B"/>
                    </a:outerShdw>
                  </a:cont>
                  <a:effect ref="fillLine"/>
                </a:effectDag>
                <a:latin typeface="宋体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1.46</a:t>
            </a:r>
            <a:b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</a:br>
            <a:r>
              <a:rPr lang="en-US" altLang="zh-CN" sz="4000" dirty="0">
                <a:solidFill>
                  <a:schemeClr val="bg1"/>
                </a:solidFill>
                <a:latin typeface="宋体" pitchFamily="2" charset="-122"/>
              </a:rPr>
              <a:t>     G &lt; G</a:t>
            </a:r>
            <a:r>
              <a:rPr lang="zh-CN" altLang="en-US" sz="4000" baseline="-25000" dirty="0">
                <a:solidFill>
                  <a:schemeClr val="bg1"/>
                </a:solidFill>
                <a:latin typeface="宋体" pitchFamily="2" charset="-122"/>
              </a:rPr>
              <a:t>表，</a:t>
            </a:r>
            <a: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  <a:t>无可疑数据</a:t>
            </a:r>
            <a:br>
              <a:rPr lang="zh-CN" altLang="en-US" sz="4000" dirty="0">
                <a:solidFill>
                  <a:schemeClr val="bg1"/>
                </a:solidFill>
                <a:latin typeface="宋体" pitchFamily="2" charset="-122"/>
              </a:rPr>
            </a:br>
            <a:endParaRPr lang="en-US" altLang="zh-CN" sz="4000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568450" y="2590800"/>
            <a:ext cx="825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22500" y="2420938"/>
            <a:ext cx="660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222500" y="2349500"/>
            <a:ext cx="825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￣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4488" y="333375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E5727D-442D-4B56-B4D0-8BA8543818A6}" type="slidenum">
              <a:rPr lang="en-US" altLang="zh-CN" sz="1400"/>
              <a:pPr eaLnBrk="1" hangingPunct="1"/>
              <a:t>39</a:t>
            </a:fld>
            <a:endParaRPr lang="en-US" altLang="zh-CN" sz="140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725" y="476250"/>
            <a:ext cx="81534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一元线性：</a:t>
            </a:r>
            <a:r>
              <a:rPr lang="en-US" altLang="zh-CN" b="1" i="1">
                <a:solidFill>
                  <a:schemeClr val="bg1"/>
                </a:solidFill>
              </a:rPr>
              <a:t>y</a:t>
            </a:r>
            <a:r>
              <a:rPr lang="en-US" altLang="zh-CN" b="1">
                <a:solidFill>
                  <a:schemeClr val="bg1"/>
                </a:solidFill>
              </a:rPr>
              <a:t>=</a:t>
            </a:r>
            <a:r>
              <a:rPr lang="en-US" altLang="zh-CN" b="1" i="1">
                <a:solidFill>
                  <a:schemeClr val="bg1"/>
                </a:solidFill>
              </a:rPr>
              <a:t>a</a:t>
            </a:r>
            <a:r>
              <a:rPr lang="en-US" altLang="zh-CN" b="1" baseline="-25000">
                <a:solidFill>
                  <a:schemeClr val="bg1"/>
                </a:solidFill>
              </a:rPr>
              <a:t>0</a:t>
            </a:r>
            <a:r>
              <a:rPr lang="en-US" altLang="zh-CN" b="1">
                <a:solidFill>
                  <a:schemeClr val="bg1"/>
                </a:solidFill>
              </a:rPr>
              <a:t> +</a:t>
            </a:r>
            <a:r>
              <a:rPr lang="en-US" altLang="zh-CN" b="1" i="1">
                <a:solidFill>
                  <a:schemeClr val="bg1"/>
                </a:solidFill>
              </a:rPr>
              <a:t>a</a:t>
            </a:r>
            <a:r>
              <a:rPr lang="en-US" altLang="zh-CN" b="1" baseline="-25000">
                <a:solidFill>
                  <a:schemeClr val="bg1"/>
                </a:solidFill>
              </a:rPr>
              <a:t>1</a:t>
            </a:r>
            <a:r>
              <a:rPr lang="en-US" altLang="zh-CN" b="1" i="1">
                <a:solidFill>
                  <a:schemeClr val="bg1"/>
                </a:solidFill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实验点：（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，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）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（</a:t>
            </a:r>
            <a:r>
              <a:rPr lang="en-US" altLang="zh-CN" i="1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=1，2，3，…….，</a:t>
            </a:r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>
                <a:solidFill>
                  <a:schemeClr val="bg1"/>
                </a:solidFill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实验点数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chemeClr val="bg1"/>
                </a:solidFill>
              </a:rPr>
              <a:t>m</a:t>
            </a:r>
            <a:r>
              <a:rPr lang="en-US" altLang="zh-CN">
                <a:solidFill>
                  <a:schemeClr val="bg1"/>
                </a:solidFill>
              </a:rPr>
              <a:t>＞</a:t>
            </a:r>
            <a:r>
              <a:rPr lang="zh-CN" altLang="en-US">
                <a:solidFill>
                  <a:schemeClr val="bg1"/>
                </a:solidFill>
              </a:rPr>
              <a:t>未知数个数，矛盾方程组，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假设求得：  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；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 i="1">
                <a:solidFill>
                  <a:schemeClr val="bg1"/>
                </a:solidFill>
              </a:rPr>
              <a:t>     </a:t>
            </a:r>
            <a:r>
              <a:rPr lang="zh-CN" altLang="en-US" i="1">
                <a:solidFill>
                  <a:schemeClr val="bg1"/>
                </a:solidFill>
              </a:rPr>
              <a:t>代入    </a:t>
            </a:r>
            <a:r>
              <a:rPr lang="en-US" altLang="zh-CN" i="1">
                <a:solidFill>
                  <a:schemeClr val="bg1"/>
                </a:solidFill>
              </a:rPr>
              <a:t>y’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=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r>
              <a:rPr lang="en-US" altLang="zh-CN">
                <a:solidFill>
                  <a:schemeClr val="bg1"/>
                </a:solidFill>
              </a:rPr>
              <a:t> +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en-US" altLang="zh-CN" baseline="-25000">
                <a:solidFill>
                  <a:schemeClr val="bg1"/>
                </a:solidFill>
              </a:rPr>
              <a:t>i     </a:t>
            </a:r>
            <a:r>
              <a:rPr lang="zh-CN" altLang="en-US">
                <a:solidFill>
                  <a:schemeClr val="bg1"/>
                </a:solidFill>
              </a:rPr>
              <a:t>得直线方程。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实测值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与计算值 </a:t>
            </a:r>
            <a:r>
              <a:rPr lang="en-US" altLang="zh-CN" i="1">
                <a:solidFill>
                  <a:schemeClr val="bg1"/>
                </a:solidFill>
              </a:rPr>
              <a:t>y’</a:t>
            </a:r>
            <a:r>
              <a:rPr lang="en-US" altLang="zh-CN" i="1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之间偏差越小，拟合的越好，偏差平方和最小。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20750" y="5111750"/>
          <a:ext cx="5715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公式" r:id="rId3" imgW="2419485" imgH="447765" progId="Equation.3">
                  <p:embed/>
                </p:oleObj>
              </mc:Choice>
              <mc:Fallback>
                <p:oleObj name="公式" r:id="rId3" imgW="2419485" imgH="4477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111750"/>
                        <a:ext cx="5715000" cy="107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6969125" y="476250"/>
          <a:ext cx="26670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BMP 图象" r:id="rId5" imgW="1895238" imgH="1571844" progId="Paint.Picture">
                  <p:embed/>
                </p:oleObj>
              </mc:Choice>
              <mc:Fallback>
                <p:oleObj name="BMP 图象" r:id="rId5" imgW="1895238" imgH="157184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476250"/>
                        <a:ext cx="2667000" cy="2211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19200"/>
            <a:ext cx="2057400" cy="838200"/>
          </a:xfrm>
          <a:prstGeom prst="cloudCallout">
            <a:avLst>
              <a:gd name="adj1" fmla="val 96991"/>
              <a:gd name="adj2" fmla="val 81060"/>
            </a:avLst>
          </a:prstGeom>
          <a:solidFill>
            <a:srgbClr val="993300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i="1">
                <a:solidFill>
                  <a:schemeClr val="bg1"/>
                </a:solidFill>
              </a:rPr>
              <a:t>随机误差</a:t>
            </a:r>
            <a:endParaRPr lang="zh-CN" altLang="en-US" sz="240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657600" y="1066800"/>
            <a:ext cx="5365750" cy="1382713"/>
          </a:xfrm>
          <a:prstGeom prst="rect">
            <a:avLst/>
          </a:prstGeom>
          <a:solidFill>
            <a:srgbClr val="993300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由某些难以控制、无法避免的偶然因素引起的，其大小、正负都不固定。</a:t>
            </a:r>
            <a:endParaRPr lang="zh-CN" altLang="en-US" sz="240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7850" y="2590800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正态分布曲线</a:t>
            </a:r>
            <a:endParaRPr lang="zh-CN" altLang="en-US" sz="2400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648200" y="2819400"/>
            <a:ext cx="4705350" cy="2292350"/>
          </a:xfrm>
          <a:prstGeom prst="rect">
            <a:avLst/>
          </a:prstGeom>
          <a:solidFill>
            <a:srgbClr val="9900CC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黑体" panose="02010609060101010101" pitchFamily="49" charset="-122"/>
              </a:rPr>
              <a:t>随机误差的规律性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小误差出现的频率大，大误差出    现的频率小。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大小相近的正误差和负误差出现     的频率相等。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810000" y="53340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减小随机误差的方法：</a:t>
            </a:r>
            <a:r>
              <a:rPr lang="zh-CN" altLang="en-US" sz="2400">
                <a:solidFill>
                  <a:srgbClr val="FFFF00"/>
                </a:solidFill>
                <a:ea typeface="黑体" panose="02010609060101010101" pitchFamily="49" charset="-122"/>
              </a:rPr>
              <a:t>多次测定取平均值</a:t>
            </a:r>
            <a:endParaRPr lang="zh-CN" altLang="en-US" sz="2400">
              <a:solidFill>
                <a:srgbClr val="FF99FF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7200" y="3200400"/>
            <a:ext cx="3759200" cy="3033713"/>
            <a:chOff x="288" y="2016"/>
            <a:chExt cx="2368" cy="1911"/>
          </a:xfrm>
        </p:grpSpPr>
        <p:sp>
          <p:nvSpPr>
            <p:cNvPr id="5133" name="Line 6"/>
            <p:cNvSpPr>
              <a:spLocks noChangeShapeType="1"/>
            </p:cNvSpPr>
            <p:nvPr/>
          </p:nvSpPr>
          <p:spPr bwMode="auto">
            <a:xfrm flipV="1">
              <a:off x="288" y="3552"/>
              <a:ext cx="19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7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12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Freeform 9"/>
            <p:cNvSpPr>
              <a:spLocks/>
            </p:cNvSpPr>
            <p:nvPr/>
          </p:nvSpPr>
          <p:spPr bwMode="auto">
            <a:xfrm>
              <a:off x="432" y="2400"/>
              <a:ext cx="816" cy="1104"/>
            </a:xfrm>
            <a:custGeom>
              <a:avLst/>
              <a:gdLst>
                <a:gd name="T0" fmla="*/ 0 w 624"/>
                <a:gd name="T1" fmla="*/ 1739 h 1008"/>
                <a:gd name="T2" fmla="*/ 1441 w 624"/>
                <a:gd name="T3" fmla="*/ 1491 h 1008"/>
                <a:gd name="T4" fmla="*/ 2401 w 624"/>
                <a:gd name="T5" fmla="*/ 331 h 1008"/>
                <a:gd name="T6" fmla="*/ 3119 w 624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1008"/>
                <a:gd name="T14" fmla="*/ 624 w 624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1008">
                  <a:moveTo>
                    <a:pt x="0" y="1008"/>
                  </a:moveTo>
                  <a:cubicBezTo>
                    <a:pt x="104" y="1004"/>
                    <a:pt x="208" y="1000"/>
                    <a:pt x="288" y="864"/>
                  </a:cubicBezTo>
                  <a:cubicBezTo>
                    <a:pt x="368" y="728"/>
                    <a:pt x="424" y="336"/>
                    <a:pt x="480" y="192"/>
                  </a:cubicBezTo>
                  <a:cubicBezTo>
                    <a:pt x="536" y="48"/>
                    <a:pt x="592" y="32"/>
                    <a:pt x="624" y="0"/>
                  </a:cubicBezTo>
                </a:path>
              </a:pathLst>
            </a:custGeom>
            <a:noFill/>
            <a:ln w="38100">
              <a:solidFill>
                <a:srgbClr val="99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3"/>
            <p:cNvSpPr>
              <a:spLocks noChangeShapeType="1"/>
            </p:cNvSpPr>
            <p:nvPr/>
          </p:nvSpPr>
          <p:spPr bwMode="auto">
            <a:xfrm flipV="1">
              <a:off x="1440" y="2688"/>
              <a:ext cx="0" cy="864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4"/>
            <p:cNvSpPr>
              <a:spLocks noChangeShapeType="1"/>
            </p:cNvSpPr>
            <p:nvPr/>
          </p:nvSpPr>
          <p:spPr bwMode="auto">
            <a:xfrm flipV="1">
              <a:off x="1056" y="2688"/>
              <a:ext cx="0" cy="864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>
              <a:off x="1056" y="2688"/>
              <a:ext cx="384" cy="0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flipV="1">
              <a:off x="864" y="3216"/>
              <a:ext cx="0" cy="336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 flipV="1">
              <a:off x="1632" y="3216"/>
              <a:ext cx="0" cy="336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>
              <a:off x="864" y="3216"/>
              <a:ext cx="768" cy="0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 flipH="1" flipV="1">
              <a:off x="672" y="3456"/>
              <a:ext cx="0" cy="96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 flipV="1">
              <a:off x="1824" y="3456"/>
              <a:ext cx="0" cy="96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1200" cy="0"/>
            </a:xfrm>
            <a:prstGeom prst="line">
              <a:avLst/>
            </a:prstGeom>
            <a:noFill/>
            <a:ln w="9525" cap="rnd">
              <a:solidFill>
                <a:srgbClr val="66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Freeform 22"/>
            <p:cNvSpPr>
              <a:spLocks/>
            </p:cNvSpPr>
            <p:nvPr/>
          </p:nvSpPr>
          <p:spPr bwMode="auto">
            <a:xfrm>
              <a:off x="1248" y="2400"/>
              <a:ext cx="864" cy="1104"/>
            </a:xfrm>
            <a:custGeom>
              <a:avLst/>
              <a:gdLst>
                <a:gd name="T0" fmla="*/ 2150 w 720"/>
                <a:gd name="T1" fmla="*/ 1443 h 1040"/>
                <a:gd name="T2" fmla="*/ 1289 w 720"/>
                <a:gd name="T3" fmla="*/ 1305 h 1040"/>
                <a:gd name="T4" fmla="*/ 432 w 720"/>
                <a:gd name="T5" fmla="*/ 345 h 1040"/>
                <a:gd name="T6" fmla="*/ 287 w 720"/>
                <a:gd name="T7" fmla="*/ 138 h 1040"/>
                <a:gd name="T8" fmla="*/ 0 w 720"/>
                <a:gd name="T9" fmla="*/ 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1040"/>
                <a:gd name="T17" fmla="*/ 720 w 720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1040">
                  <a:moveTo>
                    <a:pt x="720" y="1008"/>
                  </a:moveTo>
                  <a:cubicBezTo>
                    <a:pt x="624" y="1024"/>
                    <a:pt x="528" y="1040"/>
                    <a:pt x="432" y="912"/>
                  </a:cubicBezTo>
                  <a:cubicBezTo>
                    <a:pt x="336" y="784"/>
                    <a:pt x="200" y="376"/>
                    <a:pt x="144" y="240"/>
                  </a:cubicBezTo>
                  <a:cubicBezTo>
                    <a:pt x="88" y="104"/>
                    <a:pt x="120" y="136"/>
                    <a:pt x="96" y="96"/>
                  </a:cubicBezTo>
                  <a:cubicBezTo>
                    <a:pt x="72" y="56"/>
                    <a:pt x="16" y="16"/>
                    <a:pt x="0" y="0"/>
                  </a:cubicBezTo>
                </a:path>
              </a:pathLst>
            </a:custGeom>
            <a:noFill/>
            <a:ln w="38100">
              <a:solidFill>
                <a:srgbClr val="99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AutoShape 23"/>
            <p:cNvSpPr>
              <a:spLocks/>
            </p:cNvSpPr>
            <p:nvPr/>
          </p:nvSpPr>
          <p:spPr bwMode="auto">
            <a:xfrm>
              <a:off x="1938" y="2221"/>
              <a:ext cx="450" cy="198"/>
            </a:xfrm>
            <a:prstGeom prst="borderCallout2">
              <a:avLst>
                <a:gd name="adj1" fmla="val 36366"/>
                <a:gd name="adj2" fmla="val -10667"/>
                <a:gd name="adj3" fmla="val 36366"/>
                <a:gd name="adj4" fmla="val -69556"/>
                <a:gd name="adj5" fmla="val 233333"/>
                <a:gd name="adj6" fmla="val -130444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68.3%</a:t>
              </a:r>
              <a:endParaRPr lang="en-US" altLang="zh-CN" sz="2400"/>
            </a:p>
          </p:txBody>
        </p:sp>
        <p:sp>
          <p:nvSpPr>
            <p:cNvPr id="5147" name="AutoShape 24"/>
            <p:cNvSpPr>
              <a:spLocks/>
            </p:cNvSpPr>
            <p:nvPr/>
          </p:nvSpPr>
          <p:spPr bwMode="auto">
            <a:xfrm>
              <a:off x="2064" y="2592"/>
              <a:ext cx="468" cy="198"/>
            </a:xfrm>
            <a:prstGeom prst="borderCallout2">
              <a:avLst>
                <a:gd name="adj1" fmla="val 36366"/>
                <a:gd name="adj2" fmla="val -10255"/>
                <a:gd name="adj3" fmla="val 36366"/>
                <a:gd name="adj4" fmla="val -79273"/>
                <a:gd name="adj5" fmla="val 316667"/>
                <a:gd name="adj6" fmla="val -150639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95.5%</a:t>
              </a:r>
            </a:p>
          </p:txBody>
        </p:sp>
        <p:sp>
          <p:nvSpPr>
            <p:cNvPr id="5148" name="AutoShape 25"/>
            <p:cNvSpPr>
              <a:spLocks/>
            </p:cNvSpPr>
            <p:nvPr/>
          </p:nvSpPr>
          <p:spPr bwMode="auto">
            <a:xfrm>
              <a:off x="2208" y="2928"/>
              <a:ext cx="448" cy="198"/>
            </a:xfrm>
            <a:prstGeom prst="borderCallout2">
              <a:avLst>
                <a:gd name="adj1" fmla="val 36366"/>
                <a:gd name="adj2" fmla="val -10713"/>
                <a:gd name="adj3" fmla="val 36366"/>
                <a:gd name="adj4" fmla="val -97991"/>
                <a:gd name="adj5" fmla="val 261616"/>
                <a:gd name="adj6" fmla="val -188171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99.7%</a:t>
              </a:r>
            </a:p>
          </p:txBody>
        </p:sp>
        <p:sp>
          <p:nvSpPr>
            <p:cNvPr id="5149" name="Text Box 27"/>
            <p:cNvSpPr txBox="1">
              <a:spLocks noChangeArrowheads="1"/>
            </p:cNvSpPr>
            <p:nvPr/>
          </p:nvSpPr>
          <p:spPr bwMode="auto">
            <a:xfrm>
              <a:off x="528" y="3552"/>
              <a:ext cx="14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</a:rPr>
                <a:t>-3</a:t>
              </a:r>
              <a:r>
                <a:rPr lang="en-US" altLang="zh-CN" sz="1200">
                  <a:solidFill>
                    <a:schemeClr val="bg1"/>
                  </a:solidFill>
                  <a:sym typeface="Symbol" panose="05050102010706020507" pitchFamily="18" charset="2"/>
                </a:rPr>
                <a:t>   -2   -     0    </a:t>
              </a:r>
              <a:r>
                <a:rPr lang="en-US" altLang="zh-CN" sz="1400">
                  <a:solidFill>
                    <a:schemeClr val="bg1"/>
                  </a:solidFill>
                  <a:sym typeface="Symbol" panose="05050102010706020507" pitchFamily="18" charset="2"/>
                </a:rPr>
                <a:t>    2   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en-US" altLang="zh-CN" sz="1400">
                  <a:solidFill>
                    <a:schemeClr val="bg1"/>
                  </a:solidFill>
                  <a:sym typeface="Symbol" panose="05050102010706020507" pitchFamily="18" charset="2"/>
                </a:rPr>
                <a:t>           </a:t>
              </a:r>
            </a:p>
          </p:txBody>
        </p:sp>
        <p:sp>
          <p:nvSpPr>
            <p:cNvPr id="5150" name="Text Box 30"/>
            <p:cNvSpPr txBox="1">
              <a:spLocks noChangeArrowheads="1"/>
            </p:cNvSpPr>
            <p:nvPr/>
          </p:nvSpPr>
          <p:spPr bwMode="auto">
            <a:xfrm>
              <a:off x="1104" y="2016"/>
              <a:ext cx="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y</a:t>
              </a:r>
              <a:endParaRPr lang="en-US" altLang="zh-CN" sz="2400"/>
            </a:p>
          </p:txBody>
        </p:sp>
        <p:sp>
          <p:nvSpPr>
            <p:cNvPr id="5151" name="Text Box 37"/>
            <p:cNvSpPr txBox="1">
              <a:spLocks noChangeArrowheads="1"/>
            </p:cNvSpPr>
            <p:nvPr/>
          </p:nvSpPr>
          <p:spPr bwMode="auto">
            <a:xfrm>
              <a:off x="1152" y="36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hlink"/>
                  </a:solidFill>
                </a:rPr>
                <a:t>z</a:t>
              </a:r>
              <a:endParaRPr lang="en-US" altLang="zh-CN" sz="2400"/>
            </a:p>
          </p:txBody>
        </p:sp>
      </p:grp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152400" y="228600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、随机误差及其减免方法</a:t>
            </a:r>
            <a:endParaRPr lang="zh-CN" altLang="en-US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2286000" y="6172200"/>
            <a:ext cx="1219200" cy="381000"/>
          </a:xfrm>
          <a:prstGeom prst="wedgeRoundRectCallout">
            <a:avLst>
              <a:gd name="adj1" fmla="val 82032"/>
              <a:gd name="adj2" fmla="val 74167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过失误差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3886200" y="6172200"/>
            <a:ext cx="44608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由操作者粗心大意或违章造成的</a:t>
            </a:r>
          </a:p>
        </p:txBody>
      </p:sp>
      <p:graphicFrame>
        <p:nvGraphicFramePr>
          <p:cNvPr id="5131" name="Object 42"/>
          <p:cNvGraphicFramePr>
            <a:graphicFrameLocks noChangeAspect="1"/>
          </p:cNvGraphicFramePr>
          <p:nvPr/>
        </p:nvGraphicFramePr>
        <p:xfrm>
          <a:off x="8915400" y="228600"/>
          <a:ext cx="838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228600"/>
                        <a:ext cx="838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77582E-6891-4951-982A-77F4ABF1778F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animBg="1" autoUpdateAnimBg="0"/>
      <p:bldP spid="3076" grpId="0" autoUpdateAnimBg="0"/>
      <p:bldP spid="3100" grpId="0" animBg="1" autoUpdateAnimBg="0"/>
      <p:bldP spid="3101" grpId="0" autoUpdateAnimBg="0"/>
      <p:bldP spid="3110" grpId="0" autoUpdateAnimBg="0"/>
      <p:bldP spid="3112" grpId="0" animBg="1" autoUpdateAnimBg="0"/>
      <p:bldP spid="311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034142-DF0E-403F-AC8E-B1BB12F29EA7}" type="slidenum">
              <a:rPr lang="en-US" altLang="zh-CN" sz="1400"/>
              <a:pPr eaLnBrk="1" hangingPunct="1"/>
              <a:t>40</a:t>
            </a:fld>
            <a:endParaRPr lang="en-US" altLang="zh-CN" sz="140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52413"/>
            <a:ext cx="8137525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1D9395-6F2A-4C99-A6D5-690538E97517}" type="slidenum">
              <a:rPr lang="en-US" altLang="zh-CN" sz="1400"/>
              <a:pPr eaLnBrk="1" hangingPunct="1"/>
              <a:t>41</a:t>
            </a:fld>
            <a:endParaRPr lang="en-US" altLang="zh-CN" sz="1400"/>
          </a:p>
        </p:txBody>
      </p:sp>
      <p:pic>
        <p:nvPicPr>
          <p:cNvPr id="43011" name="图片 2" descr="E:\360云盘\文档\袁智勤\Report\工作计划\2013年\6.AuND array for protein\Revise\Figure 2-revis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60350"/>
            <a:ext cx="8208962" cy="6381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E3ECE0-3C82-413E-B562-16AC124520B6}" type="slidenum">
              <a:rPr lang="en-US" altLang="zh-CN" sz="1400"/>
              <a:pPr eaLnBrk="1" hangingPunct="1"/>
              <a:t>42</a:t>
            </a:fld>
            <a:endParaRPr lang="en-US" altLang="zh-CN" sz="140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549275"/>
            <a:ext cx="74168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8C6A54-32F8-4F49-8CB2-F4FABB674F12}" type="slidenum">
              <a:rPr lang="en-US" altLang="zh-CN" sz="1400"/>
              <a:pPr eaLnBrk="1" hangingPunct="1"/>
              <a:t>43</a:t>
            </a:fld>
            <a:endParaRPr lang="en-US" altLang="zh-CN" sz="140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04813"/>
            <a:ext cx="5113338" cy="615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457200"/>
            <a:ext cx="4881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§2.3 </a:t>
            </a:r>
            <a:r>
              <a:rPr lang="zh-CN" altLang="en-US" sz="3200" b="1">
                <a:solidFill>
                  <a:schemeClr val="bg1"/>
                </a:solidFill>
              </a:rPr>
              <a:t>有效数字和计算规则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1401763"/>
            <a:ext cx="3384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一、有效数字的意义</a:t>
            </a:r>
          </a:p>
        </p:txBody>
      </p:sp>
      <p:sp>
        <p:nvSpPr>
          <p:cNvPr id="4608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388225" y="6310313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A686F2-880A-4F68-B720-4B3EFD9C1193}" type="slidenum">
              <a:rPr lang="en-US" altLang="zh-CN" sz="1400"/>
              <a:pPr eaLnBrk="1" hangingPunct="1"/>
              <a:t>44</a:t>
            </a:fld>
            <a:endParaRPr lang="en-US" altLang="zh-CN" sz="140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25488" y="2205038"/>
            <a:ext cx="80772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在定量分析中，分析结果所表达的不仅仅是试样中待测组分的含量，还反映了测量的准确程度。所以，记录实验数据和计算结果应保留几位</a:t>
            </a:r>
            <a:r>
              <a:rPr lang="zh-CN" altLang="en-US" b="1">
                <a:solidFill>
                  <a:srgbClr val="FF0066"/>
                </a:solidFill>
                <a:ea typeface="楷体_GB2312" pitchFamily="49" charset="-122"/>
              </a:rPr>
              <a:t>有效数字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是一件很重要的事，不能随便增加和减少位数。否则，可能导致误差增大。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13" grpId="0" build="allAtOnce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7D075F-DE25-4C92-BA40-1D9FB95A3781}" type="slidenum">
              <a:rPr lang="en-US" altLang="zh-CN" sz="1400"/>
              <a:pPr eaLnBrk="1" hangingPunct="1"/>
              <a:t>45</a:t>
            </a:fld>
            <a:endParaRPr lang="en-US" altLang="zh-CN" sz="140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200" y="1173163"/>
            <a:ext cx="6858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5725" y="1087438"/>
            <a:ext cx="8096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称一物体，称得</a:t>
            </a:r>
            <a:r>
              <a:rPr lang="en-US" altLang="zh-CN">
                <a:solidFill>
                  <a:schemeClr val="bg1"/>
                </a:solidFill>
              </a:rPr>
              <a:t>0.4250g</a:t>
            </a:r>
            <a:r>
              <a:rPr lang="zh-CN" altLang="en-US">
                <a:solidFill>
                  <a:schemeClr val="bg1"/>
                </a:solidFill>
              </a:rPr>
              <a:t>，一般分析天平的称量误差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±0.0001g(</a:t>
            </a:r>
            <a:r>
              <a:rPr lang="zh-CN" altLang="en-US">
                <a:solidFill>
                  <a:schemeClr val="bg1"/>
                </a:solidFill>
              </a:rPr>
              <a:t>若用减量法，则最大误差为</a:t>
            </a:r>
            <a:r>
              <a:rPr lang="en-US" altLang="zh-CN">
                <a:solidFill>
                  <a:schemeClr val="bg1"/>
                </a:solidFill>
              </a:rPr>
              <a:t>±0.0002g)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08125" y="22240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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物体的重量为：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0.4250g </a:t>
            </a:r>
            <a:r>
              <a:rPr lang="en-US" altLang="zh-CN">
                <a:solidFill>
                  <a:schemeClr val="bg1"/>
                </a:solidFill>
              </a:rPr>
              <a:t>±0.0001g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55850" y="2782888"/>
          <a:ext cx="43561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3" imgW="2447857" imgH="409485" progId="Equation.3">
                  <p:embed/>
                </p:oleObj>
              </mc:Choice>
              <mc:Fallback>
                <p:oleObj name="公式" r:id="rId3" imgW="2447857" imgH="4094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782888"/>
                        <a:ext cx="43561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22525" y="4287838"/>
            <a:ext cx="551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则物体的重量为 ：</a:t>
            </a:r>
            <a:r>
              <a:rPr lang="en-US" altLang="zh-CN">
                <a:solidFill>
                  <a:schemeClr val="bg1"/>
                </a:solidFill>
              </a:rPr>
              <a:t>0.425g ±0.001g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173288" y="4840288"/>
          <a:ext cx="38830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公式" r:id="rId5" imgW="2257357" imgH="409485" progId="Equation.3">
                  <p:embed/>
                </p:oleObj>
              </mc:Choice>
              <mc:Fallback>
                <p:oleObj name="公式" r:id="rId5" imgW="2257357" imgH="4094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4840288"/>
                        <a:ext cx="38830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248400" y="50593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误差增大了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倍。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60525" y="3602038"/>
            <a:ext cx="765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若写成</a:t>
            </a:r>
            <a:r>
              <a:rPr lang="en-US" altLang="zh-CN">
                <a:solidFill>
                  <a:schemeClr val="bg1"/>
                </a:solidFill>
              </a:rPr>
              <a:t>0.425g, </a:t>
            </a:r>
            <a:r>
              <a:rPr lang="zh-CN" altLang="en-US">
                <a:solidFill>
                  <a:schemeClr val="bg1"/>
                </a:solidFill>
              </a:rPr>
              <a:t>则认为天平的称量误差为</a:t>
            </a:r>
            <a:r>
              <a:rPr lang="en-US" altLang="zh-CN">
                <a:solidFill>
                  <a:schemeClr val="bg1"/>
                </a:solidFill>
              </a:rPr>
              <a:t>±0.001g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  <p:bldP spid="7" grpId="0" autoUpdateAnimBg="0"/>
      <p:bldP spid="9" grpId="0" autoUpdateAnimBg="0"/>
      <p:bldP spid="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09600" y="2133600"/>
            <a:ext cx="8728075" cy="1382713"/>
          </a:xfrm>
          <a:prstGeom prst="rect">
            <a:avLst/>
          </a:prstGeom>
          <a:solidFill>
            <a:schemeClr val="hlink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结论：记录数据多一个零少一个零，从数学角度看关系</a:t>
            </a:r>
          </a:p>
          <a:p>
            <a:pPr eaLnBrk="1" hangingPunct="1"/>
            <a:r>
              <a:rPr lang="zh-CN" altLang="en-US"/>
              <a:t>            不大，但应根据测量仪器、分析方法的准确度来</a:t>
            </a:r>
          </a:p>
          <a:p>
            <a:pPr eaLnBrk="1" hangingPunct="1"/>
            <a:r>
              <a:rPr lang="zh-CN" altLang="en-US"/>
              <a:t>            记录有效数字。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524000" y="457200"/>
            <a:ext cx="482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滴定管读数有</a:t>
            </a:r>
            <a:r>
              <a:rPr lang="en-US" altLang="zh-CN">
                <a:solidFill>
                  <a:schemeClr val="bg1"/>
                </a:solidFill>
              </a:rPr>
              <a:t>±0.01ml </a:t>
            </a:r>
            <a:r>
              <a:rPr lang="zh-CN" altLang="en-US">
                <a:solidFill>
                  <a:schemeClr val="bg1"/>
                </a:solidFill>
              </a:rPr>
              <a:t>误差，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读两次最大误差为</a:t>
            </a:r>
            <a:r>
              <a:rPr lang="en-US" altLang="zh-CN">
                <a:solidFill>
                  <a:schemeClr val="bg1"/>
                </a:solidFill>
              </a:rPr>
              <a:t>±0.02ml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81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E391FB-C61C-4D07-8556-833F3B6CF595}" type="slidenum">
              <a:rPr lang="en-US" altLang="zh-CN" sz="1400"/>
              <a:pPr eaLnBrk="1" hangingPunct="1"/>
              <a:t>46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二、有效数字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533400" y="1066800"/>
            <a:ext cx="1295400" cy="533400"/>
          </a:xfrm>
          <a:prstGeom prst="wedgeRoundRectCallout">
            <a:avLst>
              <a:gd name="adj1" fmla="val 66546"/>
              <a:gd name="adj2" fmla="val 76787"/>
              <a:gd name="adj3" fmla="val 16667"/>
            </a:avLst>
          </a:prstGeom>
          <a:solidFill>
            <a:srgbClr val="339933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66"/>
                </a:solidFill>
              </a:rPr>
              <a:t>有效数字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057400" y="1295400"/>
            <a:ext cx="6594475" cy="52863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只保留一位可疑值，其余均为准确数字。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50925" y="225425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下列数字为几位有效数字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736725" y="2809875"/>
            <a:ext cx="11620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1.0008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1.0080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0.1000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0.0382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0.0040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3600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895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位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位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位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位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位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不定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572000" y="4724400"/>
            <a:ext cx="5008563" cy="955675"/>
          </a:xfrm>
          <a:prstGeom prst="rect">
            <a:avLst/>
          </a:prstGeom>
          <a:solidFill>
            <a:srgbClr val="339933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二位         三位           四位 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3.6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anose="05050102010706020507" pitchFamily="18" charset="2"/>
              </a:rPr>
              <a:t>3     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3.60 10</a:t>
            </a:r>
            <a:r>
              <a:rPr lang="en-US" altLang="zh-CN" baseline="30000">
                <a:solidFill>
                  <a:schemeClr val="bg1"/>
                </a:solidFill>
                <a:sym typeface="Symbol" panose="05050102010706020507" pitchFamily="18" charset="2"/>
              </a:rPr>
              <a:t>3     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3.600</a:t>
            </a:r>
            <a:r>
              <a:rPr lang="en-US" altLang="zh-CN" baseline="3000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anose="05050102010706020507" pitchFamily="18" charset="2"/>
              </a:rPr>
              <a:t>3 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4191000" y="5257800"/>
            <a:ext cx="3810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DF4A42-B05E-4B6E-A146-379C4A41B39E}" type="slidenum">
              <a:rPr lang="en-US" altLang="zh-CN" sz="1400"/>
              <a:pPr eaLnBrk="1" hangingPunct="1"/>
              <a:t>47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nimBg="1" autoUpdateAnimBg="0"/>
      <p:bldP spid="32772" grpId="0" animBg="1" autoUpdateAnimBg="0"/>
      <p:bldP spid="32773" grpId="0" autoUpdateAnimBg="0"/>
      <p:bldP spid="32774" grpId="0" autoUpdateAnimBg="0"/>
      <p:bldP spid="32775" grpId="0" autoUpdateAnimBg="0"/>
      <p:bldP spid="3277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关于“</a:t>
            </a:r>
            <a:r>
              <a:rPr lang="en-US" altLang="zh-CN">
                <a:solidFill>
                  <a:schemeClr val="bg1"/>
                </a:solidFill>
              </a:rPr>
              <a:t>0”</a:t>
            </a:r>
            <a:r>
              <a:rPr lang="zh-CN" altLang="en-US">
                <a:solidFill>
                  <a:schemeClr val="bg1"/>
                </a:solidFill>
              </a:rPr>
              <a:t>的意义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22363"/>
            <a:ext cx="9439275" cy="1382712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①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凡是数字中间的“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0”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为有效数字；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②凡是小数结尾的“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0”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为有效数字；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③凡以“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0”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开头的小数值，数字前的“</a:t>
            </a:r>
            <a:r>
              <a:rPr lang="en-US" alt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0”</a:t>
            </a:r>
            <a:r>
              <a:rPr lang="zh-CN" altLang="en-US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Monotype Sorts" pitchFamily="2" charset="2"/>
              </a:rPr>
              <a:t>不是有效数字。</a:t>
            </a:r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B37F6-6E3D-40B4-906C-56632EA5AE61}" type="slidenum">
              <a:rPr lang="en-US" altLang="zh-CN" sz="1400"/>
              <a:pPr eaLnBrk="1" hangingPunct="1"/>
              <a:t>48</a:t>
            </a:fld>
            <a:endParaRPr lang="en-US" altLang="zh-CN" sz="1400"/>
          </a:p>
        </p:txBody>
      </p:sp>
      <p:sp>
        <p:nvSpPr>
          <p:cNvPr id="50181" name="矩形 1"/>
          <p:cNvSpPr>
            <a:spLocks noChangeArrowheads="1"/>
          </p:cNvSpPr>
          <p:nvPr/>
        </p:nvSpPr>
        <p:spPr bwMode="auto">
          <a:xfrm>
            <a:off x="1958975" y="3213100"/>
            <a:ext cx="4953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数字零在数据中具有双重作用：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rgbClr val="FFFF00"/>
                </a:solidFill>
              </a:rPr>
              <a:t>（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00"/>
                </a:solidFill>
              </a:rPr>
              <a:t>）作普通数字用，</a:t>
            </a:r>
            <a:endParaRPr lang="en-US" altLang="zh-CN">
              <a:solidFill>
                <a:srgbClr val="FFFF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  </a:t>
            </a:r>
            <a:r>
              <a:rPr lang="zh-CN" altLang="en-US">
                <a:solidFill>
                  <a:srgbClr val="FFFF00"/>
                </a:solidFill>
              </a:rPr>
              <a:t>（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rgbClr val="FFFF00"/>
                </a:solidFill>
              </a:rPr>
              <a:t>）作定位用</a:t>
            </a:r>
            <a:endParaRPr lang="en-US" altLang="zh-CN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827088" y="2147888"/>
            <a:ext cx="667385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en-US" altLang="zh-CN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实验过程中常遇到的两类数字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430213" y="3300413"/>
            <a:ext cx="8051800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（1）数目：如测定次数；倍数；系数；分数（不记位数）。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04850" y="809625"/>
            <a:ext cx="842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改变单位，不改变有效数字的位数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1874838" y="1576388"/>
            <a:ext cx="562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如：  24.01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mL     24.01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bg1"/>
                </a:solidFill>
              </a:rPr>
              <a:t>10</a:t>
            </a:r>
            <a:r>
              <a:rPr lang="en-US" altLang="zh-CN" b="1" baseline="50000">
                <a:solidFill>
                  <a:schemeClr val="bg1"/>
                </a:solidFill>
              </a:rPr>
              <a:t>－3</a:t>
            </a:r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L</a:t>
            </a:r>
            <a:endParaRPr lang="zh-CN" altLang="en-US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9113" y="4740275"/>
            <a:ext cx="80200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  （2）测量值或计算值。数据不仅表示数量的大小且其位数与测定准确度有关。　　</a:t>
            </a:r>
            <a:endParaRPr lang="zh-CN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  <p:bldP spid="157703" grpId="0"/>
      <p:bldP spid="157704" grpId="0"/>
      <p:bldP spid="157705" grpId="0" autoUpdateAnimBg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BAB5BC-7496-49F5-BBCB-222938425527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28625" y="333375"/>
            <a:ext cx="84851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在分析化学中，测量数据一般符合正态分布规律。</a:t>
            </a:r>
            <a:endParaRPr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正态分布就是通常所谓的高斯分布。</a:t>
            </a:r>
            <a:endParaRPr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它的数学表达式为：</a:t>
            </a:r>
            <a:endParaRPr lang="zh-CN" altLang="en-US" sz="2400"/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417513" y="2852738"/>
            <a:ext cx="5543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schemeClr val="bg1"/>
                </a:solidFill>
              </a:rPr>
              <a:t>式中：</a:t>
            </a:r>
            <a:r>
              <a:rPr lang="en-US" altLang="zh-CN" sz="1800">
                <a:solidFill>
                  <a:schemeClr val="bg1"/>
                </a:solidFill>
              </a:rPr>
              <a:t>y-----</a:t>
            </a:r>
            <a:r>
              <a:rPr lang="zh-CN" altLang="en-US" sz="1800">
                <a:solidFill>
                  <a:schemeClr val="bg1"/>
                </a:solidFill>
              </a:rPr>
              <a:t>概率密度；</a:t>
            </a:r>
          </a:p>
          <a:p>
            <a:pPr algn="just" eaLnBrk="1" hangingPunct="1"/>
            <a:r>
              <a:rPr lang="zh-CN" altLang="en-US" sz="1800">
                <a:solidFill>
                  <a:schemeClr val="bg1"/>
                </a:solidFill>
              </a:rPr>
              <a:t>            </a:t>
            </a:r>
            <a:r>
              <a:rPr lang="en-US" altLang="zh-CN" sz="1800">
                <a:solidFill>
                  <a:schemeClr val="bg1"/>
                </a:solidFill>
              </a:rPr>
              <a:t>x-----</a:t>
            </a:r>
            <a:r>
              <a:rPr lang="zh-CN" altLang="en-US" sz="1800">
                <a:solidFill>
                  <a:schemeClr val="bg1"/>
                </a:solidFill>
              </a:rPr>
              <a:t>测量值；</a:t>
            </a:r>
          </a:p>
          <a:p>
            <a:pPr algn="just" eaLnBrk="1" hangingPunct="1"/>
            <a:r>
              <a:rPr lang="zh-CN" altLang="en-US" sz="1800">
                <a:solidFill>
                  <a:schemeClr val="bg1"/>
                </a:solidFill>
              </a:rPr>
              <a:t>            </a:t>
            </a:r>
            <a:r>
              <a:rPr lang="en-US" altLang="zh-CN" sz="1800">
                <a:solidFill>
                  <a:schemeClr val="bg1"/>
                </a:solidFill>
              </a:rPr>
              <a:t>μ-----</a:t>
            </a:r>
            <a:r>
              <a:rPr lang="zh-CN" altLang="en-US" sz="1800">
                <a:solidFill>
                  <a:schemeClr val="bg1"/>
                </a:solidFill>
              </a:rPr>
              <a:t>总体平均值，即无限次测量数据的平均值， 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</a:t>
            </a:r>
            <a:r>
              <a:rPr lang="zh-CN" altLang="en-US" sz="1800">
                <a:solidFill>
                  <a:schemeClr val="bg1"/>
                </a:solidFill>
              </a:rPr>
              <a:t>对应于曲线最高点的横坐标值，在没有误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</a:t>
            </a:r>
            <a:r>
              <a:rPr lang="zh-CN" altLang="en-US" sz="1800">
                <a:solidFill>
                  <a:schemeClr val="bg1"/>
                </a:solidFill>
              </a:rPr>
              <a:t>差时它就是真实值；</a:t>
            </a: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σ-----</a:t>
            </a:r>
            <a:r>
              <a:rPr lang="zh-CN" altLang="en-US" sz="1800">
                <a:solidFill>
                  <a:schemeClr val="bg1"/>
                </a:solidFill>
              </a:rPr>
              <a:t>标准偏差，是曲线两转折点之间距离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 </a:t>
            </a:r>
            <a:r>
              <a:rPr lang="zh-CN" altLang="en-US" sz="1800">
                <a:solidFill>
                  <a:schemeClr val="bg1"/>
                </a:solidFill>
              </a:rPr>
              <a:t>的一半，它表征数的分散程度，</a:t>
            </a:r>
            <a:r>
              <a:rPr lang="en-US" altLang="zh-CN" sz="1800">
                <a:solidFill>
                  <a:schemeClr val="bg1"/>
                </a:solidFill>
              </a:rPr>
              <a:t>σ</a:t>
            </a:r>
            <a:r>
              <a:rPr lang="zh-CN" altLang="en-US" sz="1800">
                <a:solidFill>
                  <a:schemeClr val="bg1"/>
                </a:solidFill>
              </a:rPr>
              <a:t>小，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 </a:t>
            </a:r>
            <a:r>
              <a:rPr lang="zh-CN" altLang="en-US" sz="1800">
                <a:solidFill>
                  <a:schemeClr val="bg1"/>
                </a:solidFill>
              </a:rPr>
              <a:t>数据集中，曲线瘦高；</a:t>
            </a:r>
            <a:r>
              <a:rPr lang="en-US" altLang="zh-CN" sz="1800">
                <a:solidFill>
                  <a:schemeClr val="bg1"/>
                </a:solidFill>
              </a:rPr>
              <a:t>σ</a:t>
            </a:r>
            <a:r>
              <a:rPr lang="zh-CN" altLang="en-US" sz="1800">
                <a:solidFill>
                  <a:schemeClr val="bg1"/>
                </a:solidFill>
              </a:rPr>
              <a:t>大，数据分散，  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 </a:t>
            </a:r>
            <a:r>
              <a:rPr lang="zh-CN" altLang="en-US" sz="1800">
                <a:solidFill>
                  <a:schemeClr val="bg1"/>
                </a:solidFill>
              </a:rPr>
              <a:t>曲线矮胖；</a:t>
            </a: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x-μ----</a:t>
            </a:r>
            <a:r>
              <a:rPr lang="zh-CN" altLang="en-US" sz="1800">
                <a:solidFill>
                  <a:schemeClr val="bg1"/>
                </a:solidFill>
              </a:rPr>
              <a:t>随机误差，若以</a:t>
            </a:r>
            <a:r>
              <a:rPr lang="en-US" altLang="zh-CN" sz="1800">
                <a:solidFill>
                  <a:schemeClr val="bg1"/>
                </a:solidFill>
              </a:rPr>
              <a:t>x-μ</a:t>
            </a:r>
            <a:r>
              <a:rPr lang="zh-CN" altLang="en-US" sz="1800">
                <a:solidFill>
                  <a:schemeClr val="bg1"/>
                </a:solidFill>
              </a:rPr>
              <a:t>为横坐标，则曲线最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 </a:t>
            </a:r>
            <a:r>
              <a:rPr lang="zh-CN" altLang="en-US" sz="1800">
                <a:solidFill>
                  <a:schemeClr val="bg1"/>
                </a:solidFill>
              </a:rPr>
              <a:t>高点对应的横坐标为</a:t>
            </a:r>
            <a:r>
              <a:rPr lang="en-US" altLang="zh-CN" sz="1800">
                <a:solidFill>
                  <a:schemeClr val="bg1"/>
                </a:solidFill>
              </a:rPr>
              <a:t>0</a:t>
            </a:r>
            <a:r>
              <a:rPr lang="zh-CN" altLang="en-US" sz="1800">
                <a:solidFill>
                  <a:schemeClr val="bg1"/>
                </a:solidFill>
              </a:rPr>
              <a:t>，这时表示的是</a:t>
            </a:r>
            <a:endParaRPr lang="en-US" altLang="zh-CN" sz="180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</a:rPr>
              <a:t>                      </a:t>
            </a:r>
            <a:r>
              <a:rPr lang="zh-CN" altLang="en-US" sz="1800">
                <a:solidFill>
                  <a:schemeClr val="bg1"/>
                </a:solidFill>
              </a:rPr>
              <a:t>随机误差的正态分布曲线。</a:t>
            </a:r>
          </a:p>
        </p:txBody>
      </p:sp>
      <p:graphicFrame>
        <p:nvGraphicFramePr>
          <p:cNvPr id="6149" name="对象 4"/>
          <p:cNvGraphicFramePr>
            <a:graphicFrameLocks noChangeAspect="1"/>
          </p:cNvGraphicFramePr>
          <p:nvPr/>
        </p:nvGraphicFramePr>
        <p:xfrm>
          <a:off x="1492250" y="1925638"/>
          <a:ext cx="31797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3" imgW="1816100" imgH="508000" progId="Equation.3">
                  <p:embed/>
                </p:oleObj>
              </mc:Choice>
              <mc:Fallback>
                <p:oleObj name="公式" r:id="rId3" imgW="1816100" imgH="508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925638"/>
                        <a:ext cx="3179763" cy="88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901825"/>
            <a:ext cx="32289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ltGray">
          <a:xfrm>
            <a:off x="5035550" y="6248400"/>
            <a:ext cx="1155700" cy="381000"/>
          </a:xfrm>
          <a:prstGeom prst="actionButtonBackPreviou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ltGray">
          <a:xfrm>
            <a:off x="6521450" y="6248400"/>
            <a:ext cx="1155700" cy="3810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ltGray">
          <a:xfrm>
            <a:off x="8007350" y="6248400"/>
            <a:ext cx="1155700" cy="381000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28613" y="1557338"/>
            <a:ext cx="9555162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（1）容量器皿：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  滴定管(量至0.01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mL)：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如24.32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mL,2.45mL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  移液管和吸量管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量至0.01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mL)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1.23mL,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      10.00mL,   20.00mL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  容量瓶: 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50.00</a:t>
            </a:r>
            <a:r>
              <a:rPr lang="en-US" altLang="zh-CN" b="1">
                <a:solidFill>
                  <a:schemeClr val="bg1"/>
                </a:solidFill>
              </a:rPr>
              <a:t>mL, 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100.0mL, 250.0mL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量筒(量至1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mL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或0.1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mL):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25mL,4.0mL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73050" y="404813"/>
            <a:ext cx="43545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与实验有关的注意点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1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ChangeArrowheads="1"/>
          </p:cNvSpPr>
          <p:nvPr>
            <p:ph type="body" idx="1"/>
          </p:nvPr>
        </p:nvSpPr>
        <p:spPr>
          <a:xfrm>
            <a:off x="584200" y="1484313"/>
            <a:ext cx="8420100" cy="684053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（2）称量仪器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分析天平即万分之一天平（称至0.1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mg）：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 12.8212g,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0.2338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g,1.4562g,0.0561g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千分之一天平(称至0.001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g)：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   0.234g,1.356g,10.324g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百分之一天平(称至0.01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g)：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   1.26g,0.23g,14.26g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台秤(称至0.1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g)：4.0g,0.5g,16.8g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3050" y="404813"/>
            <a:ext cx="43545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与实验有关的注意点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1484313"/>
            <a:ext cx="9212262" cy="1676400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（3）标准溶液的浓度，一般用4位有效数字表示: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      如 0.1000 </a:t>
            </a:r>
            <a:r>
              <a:rPr lang="en-US" altLang="zh-CN" sz="2800" b="1" smtClean="0">
                <a:solidFill>
                  <a:schemeClr val="bg1"/>
                </a:solidFill>
                <a:latin typeface="宋体" panose="02010600030101010101" pitchFamily="2" charset="-122"/>
              </a:rPr>
              <a:t>mol/L，0.01235 mol/L</a:t>
            </a:r>
            <a:endParaRPr lang="zh-CN" altLang="en-US" sz="2800" b="1" smtClean="0">
              <a:solidFill>
                <a:schemeClr val="bg1"/>
              </a:solidFill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819150" y="3141663"/>
            <a:ext cx="8850313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（4）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pH＝4.34  ,</a:t>
            </a: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</a:rPr>
              <a:t>小数点后的数字位数为有效数字位数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，如：</a:t>
            </a: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</a:rPr>
              <a:t>对数值，lgX =2.38；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=</a:t>
            </a: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</a:rPr>
              <a:t>2.4</a:t>
            </a: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</a:rPr>
              <a:t>10</a:t>
            </a:r>
            <a:r>
              <a:rPr lang="zh-CN" altLang="zh-CN" b="1" baseline="30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508000" y="4652963"/>
            <a:ext cx="91265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）对于可疑数字，除非特别说明，通常可理解为</a:t>
            </a:r>
            <a:r>
              <a:rPr lang="zh-CN" altLang="en-US" b="1">
                <a:solidFill>
                  <a:srgbClr val="FF0066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>
                <a:solidFill>
                  <a:srgbClr val="FF0066"/>
                </a:solidFill>
                <a:latin typeface="宋体" panose="02010600030101010101" pitchFamily="2" charset="-122"/>
              </a:rPr>
              <a:t>+1</a:t>
            </a:r>
            <a:r>
              <a:rPr lang="zh-CN" altLang="en-US" b="1">
                <a:solidFill>
                  <a:srgbClr val="FF0066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b="1">
                <a:solidFill>
                  <a:srgbClr val="FF0066"/>
                </a:solidFill>
                <a:latin typeface="宋体" panose="02010600030101010101" pitchFamily="2" charset="-122"/>
              </a:rPr>
              <a:t>-1</a:t>
            </a:r>
            <a:r>
              <a:rPr lang="zh-CN" altLang="en-US" b="1">
                <a:solidFill>
                  <a:srgbClr val="FF0066"/>
                </a:solidFill>
                <a:latin typeface="宋体" panose="02010600030101010101" pitchFamily="2" charset="-122"/>
              </a:rPr>
              <a:t>个单位的误差</a:t>
            </a:r>
            <a:r>
              <a:rPr lang="zh-CN" altLang="en-US" b="1">
                <a:solidFill>
                  <a:srgbClr val="FFFF66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3050" y="404813"/>
            <a:ext cx="43545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与实验有关的注意点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  <p:bldP spid="163844" grpId="0"/>
      <p:bldP spid="163847" grpId="0" build="p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4"/>
          <p:cNvSpPr txBox="1">
            <a:spLocks noChangeArrowheads="1"/>
          </p:cNvSpPr>
          <p:nvPr/>
        </p:nvSpPr>
        <p:spPr bwMode="ltGray">
          <a:xfrm>
            <a:off x="819150" y="1497013"/>
            <a:ext cx="8424863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  （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）在计算未知试样的含量时，分析结果用几位有效数字表示，要示具体情况而定。多数为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位。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ltGray">
          <a:xfrm>
            <a:off x="584200" y="2852738"/>
            <a:ext cx="87376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FF99"/>
                </a:solidFill>
                <a:latin typeface="宋体" panose="02010600030101010101" pitchFamily="2" charset="-122"/>
              </a:rPr>
              <a:t>例：</a:t>
            </a:r>
            <a:r>
              <a:rPr lang="en-US" altLang="zh-CN" b="1">
                <a:solidFill>
                  <a:srgbClr val="00FF99"/>
                </a:solidFill>
                <a:latin typeface="宋体" panose="02010600030101010101" pitchFamily="2" charset="-122"/>
              </a:rPr>
              <a:t>ω(Fe)=0.5643</a:t>
            </a:r>
            <a:r>
              <a:rPr lang="zh-CN" altLang="en-US" b="1">
                <a:solidFill>
                  <a:srgbClr val="00FF99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b="1">
                <a:solidFill>
                  <a:srgbClr val="00FF99"/>
                </a:solidFill>
                <a:latin typeface="宋体" panose="02010600030101010101" pitchFamily="2" charset="-122"/>
              </a:rPr>
              <a:t>ω(Fe)/10</a:t>
            </a:r>
            <a:r>
              <a:rPr lang="en-US" altLang="zh-CN" b="1" baseline="30000">
                <a:solidFill>
                  <a:srgbClr val="00FF99"/>
                </a:solidFill>
                <a:latin typeface="宋体" panose="02010600030101010101" pitchFamily="2" charset="-122"/>
              </a:rPr>
              <a:t>-2</a:t>
            </a:r>
            <a:r>
              <a:rPr lang="en-US" altLang="zh-CN" b="1">
                <a:solidFill>
                  <a:srgbClr val="00FF99"/>
                </a:solidFill>
                <a:latin typeface="宋体" panose="02010600030101010101" pitchFamily="2" charset="-122"/>
              </a:rPr>
              <a:t>=56.43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chemeClr val="bg2"/>
                </a:solidFill>
                <a:latin typeface="宋体" panose="02010600030101010101" pitchFamily="2" charset="-122"/>
              </a:rPr>
              <a:t>又如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</a:rPr>
              <a:t>ω(Fe)=0.0564</a:t>
            </a:r>
            <a:r>
              <a:rPr lang="zh-CN" altLang="en-US" b="1">
                <a:solidFill>
                  <a:schemeClr val="bg2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</a:rPr>
              <a:t>ω(Fe)/10</a:t>
            </a:r>
            <a:r>
              <a:rPr lang="en-US" altLang="zh-CN" b="1" baseline="30000">
                <a:solidFill>
                  <a:schemeClr val="bg2"/>
                </a:solidFill>
                <a:latin typeface="宋体" panose="02010600030101010101" pitchFamily="2" charset="-122"/>
              </a:rPr>
              <a:t>-2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</a:rPr>
              <a:t>=5.64</a:t>
            </a:r>
            <a:endParaRPr lang="zh-CN" altLang="en-US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ltGray">
          <a:xfrm>
            <a:off x="819150" y="4148138"/>
            <a:ext cx="86582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FFFF66"/>
                </a:solidFill>
              </a:rPr>
              <a:t>    </a:t>
            </a:r>
            <a:r>
              <a:rPr lang="zh-CN" altLang="en-US" b="1">
                <a:solidFill>
                  <a:schemeClr val="bg1"/>
                </a:solidFill>
              </a:rPr>
              <a:t>（</a:t>
            </a:r>
            <a:r>
              <a:rPr lang="en-US" altLang="zh-CN" b="1">
                <a:solidFill>
                  <a:schemeClr val="bg1"/>
                </a:solidFill>
              </a:rPr>
              <a:t>7</a:t>
            </a:r>
            <a:r>
              <a:rPr lang="zh-CN" altLang="en-US" b="1">
                <a:solidFill>
                  <a:schemeClr val="bg1"/>
                </a:solidFill>
              </a:rPr>
              <a:t>）统计结果的误差时，一般保留</a:t>
            </a:r>
            <a:r>
              <a:rPr lang="en-US" altLang="zh-CN" b="1">
                <a:solidFill>
                  <a:srgbClr val="F66E6E"/>
                </a:solidFill>
              </a:rPr>
              <a:t>1~2</a:t>
            </a:r>
            <a:r>
              <a:rPr lang="zh-CN" altLang="en-US" b="1">
                <a:solidFill>
                  <a:srgbClr val="F66E6E"/>
                </a:solidFill>
              </a:rPr>
              <a:t>位有效数字</a:t>
            </a:r>
            <a:r>
              <a:rPr lang="zh-CN" altLang="en-US" b="1">
                <a:solidFill>
                  <a:srgbClr val="FFFF66"/>
                </a:solidFill>
              </a:rPr>
              <a:t>，最多</a:t>
            </a:r>
            <a:r>
              <a:rPr lang="en-US" altLang="zh-CN" b="1">
                <a:solidFill>
                  <a:srgbClr val="FFFF66"/>
                </a:solidFill>
              </a:rPr>
              <a:t>2</a:t>
            </a:r>
            <a:r>
              <a:rPr lang="zh-CN" altLang="en-US" b="1">
                <a:solidFill>
                  <a:srgbClr val="FFFF66"/>
                </a:solidFill>
              </a:rPr>
              <a:t>位。</a:t>
            </a:r>
            <a:r>
              <a:rPr lang="zh-CN" altLang="en-US" b="1">
                <a:solidFill>
                  <a:schemeClr val="bg1"/>
                </a:solidFill>
              </a:rPr>
              <a:t>在同一个实验中，误差保留</a:t>
            </a:r>
            <a:r>
              <a:rPr lang="zh-CN" altLang="en-US" b="1">
                <a:solidFill>
                  <a:srgbClr val="FF0066"/>
                </a:solidFill>
              </a:rPr>
              <a:t>有效数字位数应相同。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050" y="404813"/>
            <a:ext cx="43545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 b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与实验有关的注意点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2" grpId="0"/>
      <p:bldP spid="16794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三、有效数字的运算法则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、有效数字的修约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762000" y="1676400"/>
            <a:ext cx="990600" cy="609600"/>
          </a:xfrm>
          <a:prstGeom prst="cloudCallout">
            <a:avLst>
              <a:gd name="adj1" fmla="val 81412"/>
              <a:gd name="adj2" fmla="val 69009"/>
            </a:avLst>
          </a:prstGeom>
          <a:solidFill>
            <a:srgbClr val="339933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66"/>
                </a:solidFill>
              </a:rPr>
              <a:t>修约</a:t>
            </a:r>
            <a:endParaRPr lang="zh-CN" alt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93925" y="2025650"/>
            <a:ext cx="4460875" cy="52863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按“四舍六入五成双”规则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736725" y="2803525"/>
            <a:ext cx="197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尾数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4   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736725" y="3184525"/>
            <a:ext cx="2601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尾数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6   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进位   </a:t>
            </a:r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752600" y="3886200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尾数</a:t>
            </a:r>
            <a:r>
              <a:rPr lang="en-US" altLang="zh-CN">
                <a:solidFill>
                  <a:schemeClr val="bg1"/>
                </a:solidFill>
              </a:rPr>
              <a:t>=5</a:t>
            </a:r>
          </a:p>
        </p:txBody>
      </p:sp>
      <p:sp>
        <p:nvSpPr>
          <p:cNvPr id="34825" name="AutoShape 9"/>
          <p:cNvSpPr>
            <a:spLocks/>
          </p:cNvSpPr>
          <p:nvPr/>
        </p:nvSpPr>
        <p:spPr bwMode="auto">
          <a:xfrm>
            <a:off x="3124200" y="38100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336925" y="354965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前一位奇数：进位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352800" y="40386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前一位偶数：舍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736725" y="4714875"/>
            <a:ext cx="747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不是尾数，后面有不是零的数，则一律进位</a:t>
            </a:r>
          </a:p>
        </p:txBody>
      </p:sp>
      <p:sp>
        <p:nvSpPr>
          <p:cNvPr id="563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DD9E6A-5894-4565-B1F8-A5A348E617A2}" type="slidenum">
              <a:rPr lang="en-US" altLang="zh-CN" sz="1400"/>
              <a:pPr eaLnBrk="1" hangingPunct="1"/>
              <a:t>54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nimBg="1" autoUpdateAnimBg="0"/>
      <p:bldP spid="34821" grpId="0" animBg="1" autoUpdateAnimBg="0"/>
      <p:bldP spid="34822" grpId="0" autoUpdateAnimBg="0"/>
      <p:bldP spid="34823" grpId="0" autoUpdateAnimBg="0"/>
      <p:bldP spid="34824" grpId="0" autoUpdateAnimBg="0"/>
      <p:bldP spid="34825" grpId="0" animBg="1"/>
      <p:bldP spid="34826" grpId="0" autoUpdateAnimBg="0"/>
      <p:bldP spid="34827" grpId="0" autoUpdateAnimBg="0"/>
      <p:bldP spid="3482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修约为四位有效数字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295400" y="838200"/>
            <a:ext cx="1349375" cy="2236788"/>
          </a:xfrm>
          <a:prstGeom prst="rect">
            <a:avLst/>
          </a:prstGeom>
          <a:solidFill>
            <a:srgbClr val="9900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0.52664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0.36266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1.0235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25.065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18.0852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743200" y="20574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114800" y="838200"/>
            <a:ext cx="1171575" cy="2236788"/>
          </a:xfrm>
          <a:prstGeom prst="rect">
            <a:avLst/>
          </a:prstGeom>
          <a:solidFill>
            <a:srgbClr val="9900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0.5266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0.3627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1.024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25.06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18.09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0" y="1676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修约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38200" y="3422650"/>
            <a:ext cx="8389938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有效数字的第一位数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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8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，计算时可多算一位有效数字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082675" y="4200525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90800" y="4267200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0.0884  </a:t>
            </a:r>
            <a:r>
              <a:rPr lang="zh-CN" altLang="en-US">
                <a:solidFill>
                  <a:schemeClr val="bg1"/>
                </a:solidFill>
              </a:rPr>
              <a:t>可看成四位有效数字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85800" y="4800600"/>
            <a:ext cx="8412163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如使用对数值：</a:t>
            </a:r>
            <a:r>
              <a:rPr lang="en-US" altLang="zh-CN">
                <a:solidFill>
                  <a:schemeClr val="bg1"/>
                </a:solidFill>
              </a:rPr>
              <a:t>pH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pM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lgK</a:t>
            </a:r>
            <a:r>
              <a:rPr lang="zh-CN" altLang="en-US">
                <a:solidFill>
                  <a:schemeClr val="bg1"/>
                </a:solidFill>
              </a:rPr>
              <a:t>等，有效数字的位数，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取决于小数部分的位数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066800" y="6019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例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70125" y="601027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pH=11.20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038600" y="6324600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105400" y="6019800"/>
            <a:ext cx="233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[H</a:t>
            </a:r>
            <a:r>
              <a:rPr lang="en-US" altLang="zh-CN" baseline="30000">
                <a:solidFill>
                  <a:schemeClr val="bg1"/>
                </a:solidFill>
              </a:rPr>
              <a:t>+</a:t>
            </a:r>
            <a:r>
              <a:rPr lang="en-US" altLang="zh-CN">
                <a:solidFill>
                  <a:schemeClr val="bg1"/>
                </a:solidFill>
              </a:rPr>
              <a:t>]=6.3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10</a:t>
            </a:r>
            <a:r>
              <a:rPr lang="en-US" altLang="zh-CN" baseline="30000">
                <a:solidFill>
                  <a:schemeClr val="bg1"/>
                </a:solidFill>
                <a:sym typeface="Symbol" panose="05050102010706020507" pitchFamily="18" charset="2"/>
              </a:rPr>
              <a:t>-12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73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40868A-ADF7-4914-84DE-860925067E6C}" type="slidenum">
              <a:rPr lang="en-US" altLang="zh-CN" sz="1400"/>
              <a:pPr eaLnBrk="1" hangingPunct="1"/>
              <a:t>55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nimBg="1" autoUpdateAnimBg="0"/>
      <p:bldP spid="35845" grpId="0" animBg="1" autoUpdateAnimBg="0"/>
      <p:bldP spid="35846" grpId="0" autoUpdateAnimBg="0"/>
      <p:bldP spid="35847" grpId="0" animBg="1" autoUpdateAnimBg="0"/>
      <p:bldP spid="35848" grpId="0" animBg="1" autoUpdateAnimBg="0"/>
      <p:bldP spid="35849" grpId="0" autoUpdateAnimBg="0"/>
      <p:bldP spid="35850" grpId="0" animBg="1" autoUpdateAnimBg="0"/>
      <p:bldP spid="35851" grpId="0" animBg="1" autoUpdateAnimBg="0"/>
      <p:bldP spid="35852" grpId="0" autoUpdateAnimBg="0"/>
      <p:bldP spid="3585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356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、有效数字的加减法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0600" y="1295400"/>
            <a:ext cx="8372475" cy="1382713"/>
          </a:xfrm>
          <a:prstGeom prst="rect">
            <a:avLst/>
          </a:prstGeom>
          <a:solidFill>
            <a:srgbClr val="660033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几个数据相加或相减时，它们的和或差的有效数字的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位数的保留，应以绝对误差最大的数为准（即以小数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点后位数最少的数字为准）。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57400" y="3505200"/>
            <a:ext cx="351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0.0121+26.64+1.05782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533400" y="32004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066800" y="4419600"/>
            <a:ext cx="647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先修约后计算得：</a:t>
            </a:r>
            <a:r>
              <a:rPr lang="en-US" altLang="zh-CN">
                <a:solidFill>
                  <a:schemeClr val="bg1"/>
                </a:solidFill>
              </a:rPr>
              <a:t>0.01+26.64+1.06=27.71</a:t>
            </a:r>
          </a:p>
        </p:txBody>
      </p:sp>
      <p:sp>
        <p:nvSpPr>
          <p:cNvPr id="583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FA23F6-8D87-4A85-9C31-D69CC6726B11}" type="slidenum">
              <a:rPr lang="en-US" altLang="zh-CN" sz="1400"/>
              <a:pPr eaLnBrk="1" hangingPunct="1"/>
              <a:t>56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nimBg="1" autoUpdateAnimBg="0"/>
      <p:bldP spid="36868" grpId="0" autoUpdateAnimBg="0"/>
      <p:bldP spid="36869" grpId="0" animBg="1" autoUpdateAnimBg="0"/>
      <p:bldP spid="3687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17525" y="447675"/>
            <a:ext cx="356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、有效数字的乘除法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8372475" cy="1382713"/>
          </a:xfrm>
          <a:prstGeom prst="rect">
            <a:avLst/>
          </a:prstGeom>
          <a:solidFill>
            <a:srgbClr val="660033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几个数据相乘或相除时，它们的积或商的有效数字的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位数的保留，应以相对误差最大的数为准（即以有效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数字的位数最少的数字为准）。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752600" y="3270250"/>
            <a:ext cx="386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0.0121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bg1"/>
                </a:solidFill>
              </a:rPr>
              <a:t> 25.64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bg1"/>
                </a:solidFill>
              </a:rPr>
              <a:t> 1.05782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57200" y="2971800"/>
            <a:ext cx="533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例</a:t>
            </a:r>
            <a:endParaRPr lang="zh-CN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295400" y="4191000"/>
            <a:ext cx="699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先修约后计算得：</a:t>
            </a:r>
            <a:r>
              <a:rPr lang="en-US" altLang="zh-CN">
                <a:solidFill>
                  <a:schemeClr val="bg1"/>
                </a:solidFill>
              </a:rPr>
              <a:t>0.0121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bg1"/>
                </a:solidFill>
              </a:rPr>
              <a:t>25.6 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bg1"/>
                </a:solidFill>
              </a:rPr>
              <a:t> 1.06 = 0.328</a:t>
            </a:r>
          </a:p>
        </p:txBody>
      </p:sp>
      <p:sp>
        <p:nvSpPr>
          <p:cNvPr id="593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458C75-A645-4F5A-BA5A-7C83EFBF6DC8}" type="slidenum">
              <a:rPr lang="en-US" altLang="zh-CN" sz="1400"/>
              <a:pPr eaLnBrk="1" hangingPunct="1"/>
              <a:t>57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3" grpId="0" animBg="1" autoUpdateAnimBg="0"/>
      <p:bldP spid="37894" grpId="0" autoUpdateAnimBg="0"/>
      <p:bldP spid="37895" grpId="0" animBg="1" autoUpdateAnimBg="0"/>
      <p:bldP spid="3789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480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分析化学中一些其他基本规则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96875" y="869950"/>
            <a:ext cx="8896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、在数字运算中，倍数、分数以及相对分子量、原子量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可视为有无限多位有效数字。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96875" y="1990725"/>
            <a:ext cx="89122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、对于高含量组分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含量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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10%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的测定，一般要求分析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结果保留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位有效数字；对于中含量组分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含量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1~10%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zh-CN" altLang="en-US">
                <a:solidFill>
                  <a:schemeClr val="bg1"/>
                </a:solidFill>
              </a:rPr>
              <a:t>的测定，一般要求分析结果保留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位有效数字；对于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微量组分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含量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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1%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的测定，一般要求分析结果保留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位有效数字。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96875" y="4276725"/>
            <a:ext cx="907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、对于各种误差的计算，一般只要求保留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位有效数字。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81000" y="4876800"/>
            <a:ext cx="88963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、在计算过程中，为了提高计算结果的可靠性，可以先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多保留一位数字，在得到结果时，注意正确保留最后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      的有效数字的位数。</a:t>
            </a:r>
          </a:p>
        </p:txBody>
      </p:sp>
      <p:sp>
        <p:nvSpPr>
          <p:cNvPr id="604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9877F-50D5-479E-B903-4B8BB7A71098}" type="slidenum">
              <a:rPr lang="en-US" altLang="zh-CN" sz="1400"/>
              <a:pPr eaLnBrk="1" hangingPunct="1"/>
              <a:t>58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8" grpId="0" autoUpdateAnimBg="0"/>
      <p:bldP spid="38919" grpId="0" autoUpdateAnimBg="0"/>
      <p:bldP spid="38921" grpId="0" autoUpdateAnimBg="0"/>
      <p:bldP spid="3892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ctrTitle"/>
          </p:nvPr>
        </p:nvSpPr>
        <p:spPr>
          <a:xfrm>
            <a:off x="595313" y="2071688"/>
            <a:ext cx="8420100" cy="14700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6144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bg1"/>
                </a:solidFill>
              </a:rPr>
              <a:t>2.1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2.3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2.4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2.5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2.8</a:t>
            </a:r>
            <a:r>
              <a:rPr lang="zh-CN" altLang="en-US" smtClean="0">
                <a:solidFill>
                  <a:schemeClr val="bg1"/>
                </a:solidFill>
              </a:rPr>
              <a:t>；</a:t>
            </a:r>
            <a:r>
              <a:rPr lang="en-US" altLang="zh-CN" smtClean="0">
                <a:solidFill>
                  <a:schemeClr val="bg1"/>
                </a:solidFill>
              </a:rPr>
              <a:t>2.9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614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ABE1D3-A7F6-440E-895F-8B62B8FA8C59}" type="slidenum">
              <a:rPr lang="en-US" altLang="zh-CN" sz="1400"/>
              <a:pPr eaLnBrk="1" hangingPunct="1"/>
              <a:t>59</a:t>
            </a:fld>
            <a:endParaRPr lang="en-US" altLang="zh-CN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000" y="5084763"/>
            <a:ext cx="59293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以上规律的概率分布成为</a:t>
            </a:r>
            <a:r>
              <a:rPr lang="zh-CN" altLang="en-US">
                <a:solidFill>
                  <a:srgbClr val="FF0066"/>
                </a:solidFill>
              </a:rPr>
              <a:t>正态分布</a:t>
            </a:r>
            <a:r>
              <a:rPr lang="zh-CN" altLang="en-US"/>
              <a:t>。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4988" y="4167188"/>
            <a:ext cx="85772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66"/>
                </a:solidFill>
              </a:rPr>
              <a:t>（四）抵偿性</a:t>
            </a:r>
            <a:r>
              <a:rPr lang="zh-CN" altLang="en-US">
                <a:solidFill>
                  <a:schemeClr val="bg1"/>
                </a:solidFill>
              </a:rPr>
              <a:t>：随着测量次数的增加，随机误差的代数和趋近于零。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08000" y="3141663"/>
            <a:ext cx="85026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66"/>
                </a:solidFill>
              </a:rPr>
              <a:t>（三）有界性</a:t>
            </a:r>
            <a:r>
              <a:rPr lang="zh-CN" altLang="en-US">
                <a:solidFill>
                  <a:schemeClr val="bg1"/>
                </a:solidFill>
              </a:rPr>
              <a:t>：在有限次的测量中，绝对值很大的误差出现的概率近于零。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49275" y="2060575"/>
            <a:ext cx="825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66"/>
                </a:solidFill>
              </a:rPr>
              <a:t>（二）单峰性</a:t>
            </a:r>
            <a:r>
              <a:rPr lang="zh-CN" altLang="en-US">
                <a:solidFill>
                  <a:schemeClr val="bg1"/>
                </a:solidFill>
              </a:rPr>
              <a:t>：绝对值小的误差出现的概率大，绝对值大的误差出现的概率小</a:t>
            </a:r>
            <a:r>
              <a:rPr lang="zh-CN" altLang="en-US"/>
              <a:t>。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55625" y="1125538"/>
            <a:ext cx="8674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66"/>
                </a:solidFill>
              </a:rPr>
              <a:t>（一）对称性</a:t>
            </a:r>
            <a:r>
              <a:rPr lang="zh-CN" altLang="en-US">
                <a:solidFill>
                  <a:schemeClr val="bg1"/>
                </a:solidFill>
              </a:rPr>
              <a:t>：绝对值相等的正、负误差出现的概率相等。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31813" y="260350"/>
            <a:ext cx="48529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1"/>
                </a:solidFill>
              </a:rPr>
              <a:t>随机误差的分布的几个特点：</a:t>
            </a:r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076D35-054C-4E39-8068-16DAA1C1E0FF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0" grpId="0"/>
      <p:bldP spid="184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3661A5-DF17-4B3A-BA6D-29A0540F2597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92188" y="1196975"/>
          <a:ext cx="7550150" cy="450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误差类型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系统误差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随机误差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产生原因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确定因素，有时不存在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不确定因素，总是存在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来源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方法误差、仪器误差、试剂误差、操作误差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环境的变化因素、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主观的变幻因素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特点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重现性、单向性、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可测性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服从概率统计规律、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不可测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影响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准确度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精密度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消除或减小的方法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校正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增加测定次数</a:t>
                      </a:r>
                      <a:endParaRPr lang="zh-CN" altLang="en-US" sz="1800" dirty="0"/>
                    </a:p>
                  </a:txBody>
                  <a:tcPr marL="91436" marR="91436" marT="45717" marB="4571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幼圆" panose="02010509060101010101" pitchFamily="49" charset="-122"/>
              </a:rPr>
              <a:t>三、误差的表示方法</a:t>
            </a:r>
            <a:endParaRPr lang="zh-CN" altLang="en-US" sz="2400" b="1">
              <a:ea typeface="幼圆" panose="02010509060101010101" pitchFamily="49" charset="-122"/>
            </a:endParaRPr>
          </a:p>
        </p:txBody>
      </p:sp>
      <p:graphicFrame>
        <p:nvGraphicFramePr>
          <p:cNvPr id="9219" name="Object 25"/>
          <p:cNvGraphicFramePr>
            <a:graphicFrameLocks noChangeAspect="1"/>
          </p:cNvGraphicFramePr>
          <p:nvPr/>
        </p:nvGraphicFramePr>
        <p:xfrm>
          <a:off x="8534400" y="3810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剪辑" r:id="rId3" imgW="685800" imgH="587045" progId="MS_ClipArt_Gallery.2">
                  <p:embed/>
                </p:oleObj>
              </mc:Choice>
              <mc:Fallback>
                <p:oleObj name="剪辑" r:id="rId3" imgW="685800" imgH="587045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810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121525" y="6165850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077928-D488-4CF0-8F2E-6735E9FCA2C6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3713" y="4437063"/>
            <a:ext cx="88519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66FF"/>
                </a:solidFill>
              </a:rPr>
              <a:t>（３）相对真实值：</a:t>
            </a:r>
            <a:r>
              <a:rPr lang="zh-CN" altLang="en-US">
                <a:solidFill>
                  <a:schemeClr val="bg1"/>
                </a:solidFill>
              </a:rPr>
              <a:t>精度高一个数量级的测定值作为低一级的测量值的真实值，这种真实值是相对比较而言的。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9750" y="2895600"/>
            <a:ext cx="8201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FF"/>
                </a:solidFill>
              </a:rPr>
              <a:t>（２）规定真实值：</a:t>
            </a:r>
            <a:r>
              <a:rPr lang="zh-CN" altLang="en-US">
                <a:solidFill>
                  <a:schemeClr val="bg1"/>
                </a:solidFill>
              </a:rPr>
              <a:t>由国际上公认的某些基准量。（如一米是光在真空中于</a:t>
            </a:r>
            <a:r>
              <a:rPr lang="en-US" altLang="zh-CN">
                <a:solidFill>
                  <a:schemeClr val="bg1"/>
                </a:solidFill>
              </a:rPr>
              <a:t>1/299792458 </a:t>
            </a:r>
            <a:r>
              <a:rPr lang="zh-CN" altLang="en-US">
                <a:solidFill>
                  <a:schemeClr val="bg1"/>
                </a:solidFill>
              </a:rPr>
              <a:t>秒时间内所到之长度）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68313" y="1830388"/>
            <a:ext cx="759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FF"/>
                </a:solidFill>
              </a:rPr>
              <a:t>（１）理论真实值：</a:t>
            </a:r>
            <a:r>
              <a:rPr lang="zh-CN" altLang="en-US">
                <a:solidFill>
                  <a:schemeClr val="bg1"/>
                </a:solidFill>
              </a:rPr>
              <a:t>由理论公式计算所得结果。</a:t>
            </a:r>
          </a:p>
        </p:txBody>
      </p:sp>
      <p:sp>
        <p:nvSpPr>
          <p:cNvPr id="9224" name="矩形 1"/>
          <p:cNvSpPr>
            <a:spLocks noChangeArrowheads="1"/>
          </p:cNvSpPr>
          <p:nvPr/>
        </p:nvSpPr>
        <p:spPr bwMode="auto">
          <a:xfrm>
            <a:off x="798513" y="977900"/>
            <a:ext cx="346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b="1">
                <a:solidFill>
                  <a:schemeClr val="bg1"/>
                </a:solidFill>
              </a:rPr>
              <a:t>真实值（真值）</a:t>
            </a:r>
          </a:p>
        </p:txBody>
      </p:sp>
      <p:sp>
        <p:nvSpPr>
          <p:cNvPr id="9225" name="矩形 1"/>
          <p:cNvSpPr>
            <a:spLocks noChangeArrowheads="1"/>
          </p:cNvSpPr>
          <p:nvPr/>
        </p:nvSpPr>
        <p:spPr bwMode="auto">
          <a:xfrm>
            <a:off x="989013" y="5848350"/>
            <a:ext cx="65516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FF"/>
                </a:solidFill>
              </a:rPr>
              <a:t>真实值：</a:t>
            </a:r>
            <a:r>
              <a:rPr lang="zh-CN" altLang="en-US">
                <a:solidFill>
                  <a:schemeClr val="bg1"/>
                </a:solidFill>
              </a:rPr>
              <a:t>客观存在，但绝对真值不可测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57200" y="549275"/>
            <a:ext cx="2362200" cy="52863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9900"/>
                </a:solidFill>
                <a:ea typeface="隶书" panose="02010509060101010101" pitchFamily="49" charset="-122"/>
              </a:rPr>
              <a:t>准确度和误差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990600" y="1463675"/>
            <a:ext cx="1600200" cy="914400"/>
          </a:xfrm>
          <a:prstGeom prst="wedgeRoundRectCallout">
            <a:avLst>
              <a:gd name="adj1" fmla="val 63491"/>
              <a:gd name="adj2" fmla="val 73093"/>
              <a:gd name="adj3" fmla="val 16667"/>
            </a:avLst>
          </a:prstGeom>
          <a:solidFill>
            <a:srgbClr val="6699FF"/>
          </a:solidFill>
          <a:ln w="9525">
            <a:pattFill prst="trellis">
              <a:fgClr>
                <a:srgbClr val="00FFFF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准 确 度</a:t>
            </a:r>
          </a:p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(accuracy)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819400" y="1920875"/>
            <a:ext cx="5035550" cy="8318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测定结果与“</a:t>
            </a:r>
            <a:r>
              <a:rPr lang="zh-CN" altLang="en-US" sz="2400" b="1">
                <a:solidFill>
                  <a:srgbClr val="FFFF00"/>
                </a:solidFill>
                <a:ea typeface="黑体" panose="02010609060101010101" pitchFamily="49" charset="-122"/>
              </a:rPr>
              <a:t>真实值</a:t>
            </a:r>
            <a:r>
              <a:rPr lang="zh-CN" altLang="en-US" sz="2400" b="1">
                <a:solidFill>
                  <a:schemeClr val="bg1"/>
                </a:solidFill>
              </a:rPr>
              <a:t>”的接近程度，其高低用误差来衡量。</a:t>
            </a:r>
            <a:r>
              <a:rPr lang="zh-CN" altLang="en-US" sz="2400" b="1"/>
              <a:t>　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33400" y="2987675"/>
            <a:ext cx="280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66FF"/>
                </a:solidFill>
                <a:ea typeface="黑体" panose="02010609060101010101" pitchFamily="49" charset="-122"/>
              </a:rPr>
              <a:t>误差的表示方法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1219200" y="3673475"/>
            <a:ext cx="330200" cy="304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752600" y="359727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 u="sng">
                <a:solidFill>
                  <a:srgbClr val="FF6699"/>
                </a:solidFill>
              </a:rPr>
              <a:t>绝对误差</a:t>
            </a:r>
            <a:r>
              <a:rPr lang="zh-CN" altLang="en-US" sz="2400" b="1" i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(absolute error)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1219200" y="4435475"/>
            <a:ext cx="330200" cy="304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752600" y="4359275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i="1" u="sng">
                <a:solidFill>
                  <a:srgbClr val="FF6699"/>
                </a:solidFill>
              </a:rPr>
              <a:t>相对误差</a:t>
            </a:r>
            <a:r>
              <a:rPr lang="zh-CN" altLang="en-US" sz="2400" b="1" i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( relative error)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6019800" y="4283075"/>
          <a:ext cx="167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3" imgW="1000057" imgH="333465" progId="Equation.3">
                  <p:embed/>
                </p:oleObj>
              </mc:Choice>
              <mc:Fallback>
                <p:oleObj name="公式" r:id="rId3" imgW="1000057" imgH="3334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83075"/>
                        <a:ext cx="167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990600" y="5197475"/>
            <a:ext cx="8153400" cy="974725"/>
          </a:xfrm>
          <a:prstGeom prst="rect">
            <a:avLst/>
          </a:prstGeom>
          <a:noFill/>
          <a:ln w="28575">
            <a:solidFill>
              <a:srgbClr val="FF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66"/>
                </a:solidFill>
                <a:ea typeface="黑体" panose="02010609060101010101" pitchFamily="49" charset="-122"/>
              </a:rPr>
              <a:t>结论</a:t>
            </a:r>
            <a:r>
              <a:rPr lang="zh-CN" altLang="en-US" b="1">
                <a:solidFill>
                  <a:srgbClr val="FFFF66"/>
                </a:solidFill>
              </a:rPr>
              <a:t>：</a:t>
            </a:r>
            <a:r>
              <a:rPr lang="zh-CN" altLang="en-US" b="1">
                <a:solidFill>
                  <a:srgbClr val="00FF00"/>
                </a:solidFill>
              </a:rPr>
              <a:t>误差小，说明测量值与真实值接近，测定的准确度高，反之，误差越大，测定的准确度越低。</a:t>
            </a:r>
          </a:p>
        </p:txBody>
      </p:sp>
      <p:graphicFrame>
        <p:nvGraphicFramePr>
          <p:cNvPr id="10252" name="Object 25"/>
          <p:cNvGraphicFramePr>
            <a:graphicFrameLocks noChangeAspect="1"/>
          </p:cNvGraphicFramePr>
          <p:nvPr/>
        </p:nvGraphicFramePr>
        <p:xfrm>
          <a:off x="8534400" y="381000"/>
          <a:ext cx="1066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剪辑" r:id="rId5" imgW="685800" imgH="587045" progId="MS_ClipArt_Gallery.2">
                  <p:embed/>
                </p:oleObj>
              </mc:Choice>
              <mc:Fallback>
                <p:oleObj name="剪辑" r:id="rId5" imgW="685800" imgH="587045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81000"/>
                        <a:ext cx="1066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689850" y="6156325"/>
            <a:ext cx="20637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751ED9-4A6E-4263-8F59-08058A07F452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32500" y="3717925"/>
          <a:ext cx="1365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7" imgW="809557" imgH="200025" progId="Equation.3">
                  <p:embed/>
                </p:oleObj>
              </mc:Choice>
              <mc:Fallback>
                <p:oleObj name="公式" r:id="rId7" imgW="809557" imgH="200025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717925"/>
                        <a:ext cx="13652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 autoUpdateAnimBg="0"/>
      <p:bldP spid="4103" grpId="0" animBg="1" autoUpdateAnimBg="0"/>
      <p:bldP spid="4104" grpId="0" animBg="1" autoUpdateAnimBg="0"/>
      <p:bldP spid="4106" grpId="0" autoUpdateAnimBg="0"/>
      <p:bldP spid="4107" grpId="0" animBg="1"/>
      <p:bldP spid="4108" grpId="0" autoUpdateAnimBg="0"/>
      <p:bldP spid="4110" grpId="0" animBg="1"/>
      <p:bldP spid="4111" grpId="0" autoUpdateAnimBg="0"/>
      <p:bldP spid="4120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3749</Words>
  <Application>Microsoft Office PowerPoint</Application>
  <PresentationFormat>A4 纸张(210x297 毫米)</PresentationFormat>
  <Paragraphs>549</Paragraphs>
  <Slides>59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Times New Roman</vt:lpstr>
      <vt:lpstr>宋体</vt:lpstr>
      <vt:lpstr>Arial</vt:lpstr>
      <vt:lpstr>黑体</vt:lpstr>
      <vt:lpstr>隶书</vt:lpstr>
      <vt:lpstr>楷体_GB2312</vt:lpstr>
      <vt:lpstr>Symbol</vt:lpstr>
      <vt:lpstr>Wingdings</vt:lpstr>
      <vt:lpstr>幼圆</vt:lpstr>
      <vt:lpstr>华文中宋</vt:lpstr>
      <vt:lpstr>Monotype Sorts</vt:lpstr>
      <vt:lpstr>默认设计模板</vt:lpstr>
      <vt:lpstr>Microsoft Clip Gallery</vt:lpstr>
      <vt:lpstr>Microsoft 公式 3.0</vt:lpstr>
      <vt:lpstr>MathType 5.0 Equation</vt:lpstr>
      <vt:lpstr>Microsoft Equation 3.0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有数据  1.01 1.02 1.04 1.05 求在置信度为95%时，有无可疑数据。     解： =1.03   S=0.018       G = (1.05－1.03)/ S = 1.11        查表G表= 1.46      G &lt; G表，无可疑数据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分析化学</dc:title>
  <dc:creator>王桂花</dc:creator>
  <cp:lastModifiedBy>user</cp:lastModifiedBy>
  <cp:revision>86</cp:revision>
  <cp:lastPrinted>2000-09-19T08:17:52Z</cp:lastPrinted>
  <dcterms:created xsi:type="dcterms:W3CDTF">2000-09-19T05:27:16Z</dcterms:created>
  <dcterms:modified xsi:type="dcterms:W3CDTF">2018-03-06T06:15:34Z</dcterms:modified>
</cp:coreProperties>
</file>