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handoutMasterIdLst>
    <p:handoutMasterId r:id="rId141"/>
  </p:handoutMasterIdLst>
  <p:sldIdLst>
    <p:sldId id="256" r:id="rId2"/>
    <p:sldId id="257" r:id="rId3"/>
    <p:sldId id="378" r:id="rId4"/>
    <p:sldId id="379" r:id="rId5"/>
    <p:sldId id="380" r:id="rId6"/>
    <p:sldId id="381" r:id="rId7"/>
    <p:sldId id="382" r:id="rId8"/>
    <p:sldId id="383" r:id="rId9"/>
    <p:sldId id="385" r:id="rId10"/>
    <p:sldId id="258" r:id="rId11"/>
    <p:sldId id="259" r:id="rId12"/>
    <p:sldId id="260" r:id="rId13"/>
    <p:sldId id="261" r:id="rId14"/>
    <p:sldId id="387" r:id="rId15"/>
    <p:sldId id="388" r:id="rId16"/>
    <p:sldId id="262" r:id="rId17"/>
    <p:sldId id="263" r:id="rId18"/>
    <p:sldId id="264" r:id="rId19"/>
    <p:sldId id="265" r:id="rId20"/>
    <p:sldId id="266" r:id="rId21"/>
    <p:sldId id="267" r:id="rId22"/>
    <p:sldId id="389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90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75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95" r:id="rId95"/>
    <p:sldId id="337" r:id="rId96"/>
    <p:sldId id="338" r:id="rId97"/>
    <p:sldId id="339" r:id="rId98"/>
    <p:sldId id="340" r:id="rId99"/>
    <p:sldId id="341" r:id="rId100"/>
    <p:sldId id="344" r:id="rId101"/>
    <p:sldId id="342" r:id="rId102"/>
    <p:sldId id="343" r:id="rId103"/>
    <p:sldId id="345" r:id="rId104"/>
    <p:sldId id="346" r:id="rId105"/>
    <p:sldId id="347" r:id="rId106"/>
    <p:sldId id="396" r:id="rId107"/>
    <p:sldId id="348" r:id="rId108"/>
    <p:sldId id="349" r:id="rId109"/>
    <p:sldId id="350" r:id="rId110"/>
    <p:sldId id="351" r:id="rId111"/>
    <p:sldId id="352" r:id="rId112"/>
    <p:sldId id="353" r:id="rId113"/>
    <p:sldId id="355" r:id="rId114"/>
    <p:sldId id="399" r:id="rId115"/>
    <p:sldId id="354" r:id="rId116"/>
    <p:sldId id="356" r:id="rId117"/>
    <p:sldId id="357" r:id="rId118"/>
    <p:sldId id="358" r:id="rId119"/>
    <p:sldId id="359" r:id="rId120"/>
    <p:sldId id="360" r:id="rId121"/>
    <p:sldId id="361" r:id="rId122"/>
    <p:sldId id="373" r:id="rId123"/>
    <p:sldId id="362" r:id="rId124"/>
    <p:sldId id="363" r:id="rId125"/>
    <p:sldId id="364" r:id="rId126"/>
    <p:sldId id="365" r:id="rId127"/>
    <p:sldId id="366" r:id="rId128"/>
    <p:sldId id="374" r:id="rId129"/>
    <p:sldId id="367" r:id="rId130"/>
    <p:sldId id="368" r:id="rId131"/>
    <p:sldId id="369" r:id="rId132"/>
    <p:sldId id="370" r:id="rId133"/>
    <p:sldId id="371" r:id="rId134"/>
    <p:sldId id="391" r:id="rId135"/>
    <p:sldId id="392" r:id="rId136"/>
    <p:sldId id="394" r:id="rId137"/>
    <p:sldId id="393" r:id="rId138"/>
    <p:sldId id="386" r:id="rId13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CCFF66"/>
    <a:srgbClr val="FF0000"/>
    <a:srgbClr val="FFCC00"/>
    <a:srgbClr val="FFCC99"/>
    <a:srgbClr val="996633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1429" autoAdjust="0"/>
  </p:normalViewPr>
  <p:slideViewPr>
    <p:cSldViewPr>
      <p:cViewPr>
        <p:scale>
          <a:sx n="40" d="100"/>
          <a:sy n="40" d="100"/>
        </p:scale>
        <p:origin x="-110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4" Type="http://schemas.openxmlformats.org/officeDocument/2006/relationships/image" Target="../media/image103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e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emf"/><Relationship Id="rId1" Type="http://schemas.openxmlformats.org/officeDocument/2006/relationships/image" Target="../media/image153.e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image" Target="../media/image15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A4BC0C-D834-40C2-9BB3-D8B70B8E0121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7427038-C50F-4F45-A042-EFBC8616B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14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8D6E35-5FD0-4E61-9403-3C1D03210B74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677042-5CA8-424D-8165-8CD74907D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06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在水溶液中或熔融状态下能导电的物质称为电解质，不能导电的物质称为非电解质。根据其水溶液中导电能力的强弱可分为强电解质和弱电解质。</a:t>
            </a:r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B83813B-A9A4-4575-95D6-C7F36F520EC8}" type="slidenum">
              <a:rPr lang="zh-CN" altLang="en-US" sz="1200" smtClean="0">
                <a:sym typeface="Monotype Sorts" pitchFamily="2" charset="2"/>
              </a:rPr>
              <a:pPr eaLnBrk="1" hangingPunct="1"/>
              <a:t>3</a:t>
            </a:fld>
            <a:endParaRPr lang="en-US" altLang="zh-CN" sz="12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对弱电解质，至今仍被普遍使用。但并不对所有电解质都正确。比如</a:t>
            </a:r>
            <a:r>
              <a:rPr lang="en-US" altLang="zh-CN" smtClean="0"/>
              <a:t>X</a:t>
            </a:r>
            <a:r>
              <a:rPr lang="zh-CN" altLang="en-US" smtClean="0"/>
              <a:t>射线研究表明离子化合物如固态</a:t>
            </a:r>
            <a:r>
              <a:rPr lang="en-US" altLang="zh-CN" smtClean="0"/>
              <a:t>NaCl</a:t>
            </a:r>
            <a:r>
              <a:rPr lang="zh-CN" altLang="en-US" smtClean="0"/>
              <a:t>中根本没有</a:t>
            </a:r>
            <a:r>
              <a:rPr lang="en-US" altLang="zh-CN" smtClean="0"/>
              <a:t>NaCl</a:t>
            </a:r>
            <a:r>
              <a:rPr lang="zh-CN" altLang="en-US" smtClean="0"/>
              <a:t>分子存在。所以假定在溶液中具有</a:t>
            </a:r>
            <a:r>
              <a:rPr lang="en-US" altLang="zh-CN" smtClean="0"/>
              <a:t>NaCl</a:t>
            </a:r>
            <a:r>
              <a:rPr lang="zh-CN" altLang="en-US" smtClean="0"/>
              <a:t>分子是不合理的。</a:t>
            </a:r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A57F9E0-8574-4CAB-821C-5FD4E3B9052A}" type="slidenum">
              <a:rPr lang="zh-CN" altLang="en-US" sz="1200" smtClean="0">
                <a:sym typeface="Monotype Sorts" pitchFamily="2" charset="2"/>
              </a:rPr>
              <a:pPr eaLnBrk="1" hangingPunct="1"/>
              <a:t>4</a:t>
            </a:fld>
            <a:endParaRPr lang="en-US" altLang="zh-CN" sz="12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176E7DF-F193-4E7F-BC21-F7DAC34B2F50}" type="slidenum">
              <a:rPr lang="zh-CN" altLang="en-US" sz="1200" smtClean="0">
                <a:sym typeface="Monotype Sorts" pitchFamily="2" charset="2"/>
              </a:rPr>
              <a:pPr eaLnBrk="1" hangingPunct="1"/>
              <a:t>5</a:t>
            </a:fld>
            <a:endParaRPr lang="en-US" altLang="zh-CN" sz="1200" smtClean="0">
              <a:sym typeface="Monotype Sorts" pitchFamily="2" charset="2"/>
            </a:endParaRPr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酸和碱之间存在相互依存的关系。酸给出质子后，剩余的部分就是碱</a:t>
            </a:r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6508C94-86A3-44A9-9401-270FC8A0E9AC}" type="slidenum">
              <a:rPr lang="zh-CN" altLang="en-US" sz="1200" smtClean="0">
                <a:sym typeface="Monotype Sorts" pitchFamily="2" charset="2"/>
              </a:rPr>
              <a:pPr eaLnBrk="1" hangingPunct="1"/>
              <a:t>8</a:t>
            </a:fld>
            <a:endParaRPr lang="en-US" altLang="zh-CN" sz="12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00B615-BFBB-47D9-BA42-AE3AD12A9C7D}" type="slidenum">
              <a:rPr lang="zh-CN" altLang="en-US" sz="1200" smtClean="0">
                <a:sym typeface="Monotype Sorts" pitchFamily="2" charset="2"/>
              </a:rPr>
              <a:pPr eaLnBrk="1" hangingPunct="1"/>
              <a:t>9</a:t>
            </a:fld>
            <a:endParaRPr lang="en-US" altLang="zh-CN" sz="1200" smtClean="0">
              <a:sym typeface="Monotype Sorts" pitchFamily="2" charset="2"/>
            </a:endParaRPr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酸碱质子理论的优点是：①扩大了酸的范围。只要能够释放出质子的物质，不论它是在水溶液中；或是非水溶剂 ；或是气相反应；或是熔融状态，它们都是酸，例如</a:t>
            </a:r>
            <a:r>
              <a:rPr lang="en-US" altLang="zh-CN" smtClean="0"/>
              <a:t>NH4+</a:t>
            </a:r>
            <a:r>
              <a:rPr lang="zh-CN" altLang="en-US" smtClean="0"/>
              <a:t>、</a:t>
            </a:r>
            <a:r>
              <a:rPr lang="en-US" altLang="zh-CN" smtClean="0"/>
              <a:t>HCO3-</a:t>
            </a:r>
            <a:r>
              <a:rPr lang="zh-CN" altLang="en-US" smtClean="0"/>
              <a:t>、</a:t>
            </a:r>
            <a:r>
              <a:rPr lang="en-US" altLang="zh-CN" smtClean="0"/>
              <a:t>HSO4-</a:t>
            </a:r>
            <a:r>
              <a:rPr lang="zh-CN" altLang="en-US" smtClean="0"/>
              <a:t>、</a:t>
            </a:r>
            <a:r>
              <a:rPr lang="en-US" altLang="zh-CN" smtClean="0"/>
              <a:t>HS-</a:t>
            </a:r>
            <a:r>
              <a:rPr lang="zh-CN" altLang="en-US" smtClean="0"/>
              <a:t>、</a:t>
            </a:r>
            <a:r>
              <a:rPr lang="en-US" altLang="zh-CN" smtClean="0"/>
              <a:t>H2PO4-</a:t>
            </a:r>
            <a:r>
              <a:rPr lang="zh-CN" altLang="en-US" smtClean="0"/>
              <a:t>、</a:t>
            </a:r>
            <a:r>
              <a:rPr lang="en-US" altLang="zh-CN" smtClean="0"/>
              <a:t>HPO42-</a:t>
            </a:r>
            <a:r>
              <a:rPr lang="zh-CN" altLang="en-US" smtClean="0"/>
              <a:t>、</a:t>
            </a:r>
            <a:r>
              <a:rPr lang="en-US" altLang="zh-CN" smtClean="0"/>
              <a:t>H2O</a:t>
            </a:r>
            <a:r>
              <a:rPr lang="zh-CN" altLang="en-US" smtClean="0"/>
              <a:t>酸。②扩大了碱的范围。</a:t>
            </a:r>
            <a:r>
              <a:rPr lang="en-US" altLang="zh-CN" smtClean="0"/>
              <a:t>NH3</a:t>
            </a:r>
            <a:r>
              <a:rPr lang="zh-CN" altLang="en-US" smtClean="0"/>
              <a:t>和</a:t>
            </a:r>
            <a:r>
              <a:rPr lang="en-US" altLang="zh-CN" smtClean="0"/>
              <a:t>Na2CO3</a:t>
            </a:r>
            <a:r>
              <a:rPr lang="zh-CN" altLang="en-US" smtClean="0"/>
              <a:t>都能接受质子，全是碱。于是，</a:t>
            </a:r>
            <a:r>
              <a:rPr lang="en-US" altLang="zh-CN" smtClean="0"/>
              <a:t>F-</a:t>
            </a:r>
            <a:r>
              <a:rPr lang="zh-CN" altLang="en-US" smtClean="0"/>
              <a:t>、</a:t>
            </a:r>
            <a:r>
              <a:rPr lang="en-US" altLang="zh-CN" smtClean="0"/>
              <a:t>Cl-</a:t>
            </a:r>
            <a:r>
              <a:rPr lang="zh-CN" altLang="en-US" smtClean="0"/>
              <a:t>、</a:t>
            </a:r>
            <a:r>
              <a:rPr lang="en-US" altLang="zh-CN" smtClean="0"/>
              <a:t>Br-</a:t>
            </a:r>
            <a:r>
              <a:rPr lang="zh-CN" altLang="en-US" smtClean="0"/>
              <a:t>、</a:t>
            </a:r>
            <a:r>
              <a:rPr lang="en-US" altLang="zh-CN" smtClean="0"/>
              <a:t>I-</a:t>
            </a:r>
            <a:r>
              <a:rPr lang="zh-CN" altLang="en-US" smtClean="0"/>
              <a:t>、</a:t>
            </a:r>
            <a:r>
              <a:rPr lang="en-US" altLang="zh-CN" smtClean="0"/>
              <a:t>HSO4-</a:t>
            </a:r>
            <a:r>
              <a:rPr lang="zh-CN" altLang="en-US" smtClean="0"/>
              <a:t>、</a:t>
            </a:r>
            <a:r>
              <a:rPr lang="en-US" altLang="zh-CN" smtClean="0"/>
              <a:t>SO42-</a:t>
            </a:r>
            <a:r>
              <a:rPr lang="zh-CN" altLang="en-US" smtClean="0"/>
              <a:t>等都可算是碱。③一种物质是酸还是碱，是由它在酸碱反应中的作用而定。</a:t>
            </a:r>
            <a:r>
              <a:rPr lang="en-US" altLang="zh-CN" smtClean="0"/>
              <a:t>HCO3-</a:t>
            </a:r>
            <a:r>
              <a:rPr lang="zh-CN" altLang="en-US" smtClean="0"/>
              <a:t>与</a:t>
            </a:r>
            <a:r>
              <a:rPr lang="en-US" altLang="zh-CN" smtClean="0"/>
              <a:t>NaOH</a:t>
            </a:r>
            <a:r>
              <a:rPr lang="zh-CN" altLang="en-US" smtClean="0"/>
              <a:t>反应时放出质子，此时它是一种酸：</a:t>
            </a:r>
            <a:r>
              <a:rPr lang="en-US" altLang="zh-CN" smtClean="0"/>
              <a:t>HCO3-</a:t>
            </a:r>
            <a:r>
              <a:rPr lang="zh-CN" altLang="en-US" smtClean="0"/>
              <a:t>＋</a:t>
            </a:r>
            <a:r>
              <a:rPr lang="en-US" altLang="zh-CN" smtClean="0"/>
              <a:t>NaOHNa+</a:t>
            </a:r>
            <a:r>
              <a:rPr lang="zh-CN" altLang="en-US" smtClean="0"/>
              <a:t>＋</a:t>
            </a:r>
            <a:r>
              <a:rPr lang="en-US" altLang="zh-CN" smtClean="0"/>
              <a:t>CO32-</a:t>
            </a:r>
            <a:r>
              <a:rPr lang="zh-CN" altLang="en-US" smtClean="0"/>
              <a:t>＋</a:t>
            </a:r>
            <a:r>
              <a:rPr lang="en-US" altLang="zh-CN" smtClean="0"/>
              <a:t>H2O</a:t>
            </a:r>
            <a:r>
              <a:rPr lang="zh-CN" altLang="en-US" smtClean="0"/>
              <a:t>，</a:t>
            </a:r>
            <a:r>
              <a:rPr lang="en-US" altLang="zh-CN" smtClean="0"/>
              <a:t>HCO3-</a:t>
            </a:r>
            <a:r>
              <a:rPr lang="zh-CN" altLang="en-US" smtClean="0"/>
              <a:t>与</a:t>
            </a:r>
            <a:r>
              <a:rPr lang="en-US" altLang="zh-CN" smtClean="0"/>
              <a:t>HCl</a:t>
            </a:r>
            <a:r>
              <a:rPr lang="zh-CN" altLang="en-US" smtClean="0"/>
              <a:t>反应时，它又接受质子，则是一种碱：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　　由此可见，酸和碱的概念具有相对性。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　　当然，酸碱质子理论也有解释不了的问题，例如，无法说明下列反应是酸碱反应：</a:t>
            </a:r>
            <a:r>
              <a:rPr lang="en-US" altLang="zh-CN" smtClean="0"/>
              <a:t>CaO</a:t>
            </a:r>
            <a:r>
              <a:rPr lang="zh-CN" altLang="en-US" smtClean="0"/>
              <a:t>＋</a:t>
            </a:r>
            <a:r>
              <a:rPr lang="en-US" altLang="zh-CN" smtClean="0"/>
              <a:t>SO3=CaSO4</a:t>
            </a:r>
            <a:r>
              <a:rPr lang="zh-CN" altLang="en-US" smtClean="0"/>
              <a:t>在这个反应中</a:t>
            </a:r>
            <a:r>
              <a:rPr lang="en-US" altLang="zh-CN" smtClean="0"/>
              <a:t>SO3</a:t>
            </a:r>
            <a:r>
              <a:rPr lang="zh-CN" altLang="en-US" smtClean="0"/>
              <a:t>显然是酸，但它并未释放质子；</a:t>
            </a:r>
            <a:r>
              <a:rPr lang="en-US" altLang="zh-CN" smtClean="0"/>
              <a:t>CaO</a:t>
            </a:r>
            <a:r>
              <a:rPr lang="zh-CN" altLang="en-US" smtClean="0"/>
              <a:t>显然是碱，但它并未接受质子。又如实验证明了许多不含氢的化合物（它们不能释放质子） 如</a:t>
            </a:r>
            <a:r>
              <a:rPr lang="en-US" altLang="zh-CN" smtClean="0"/>
              <a:t>AlCl3</a:t>
            </a:r>
            <a:r>
              <a:rPr lang="zh-CN" altLang="en-US" smtClean="0"/>
              <a:t>、</a:t>
            </a:r>
            <a:r>
              <a:rPr lang="en-US" altLang="zh-CN" smtClean="0"/>
              <a:t>BCl3</a:t>
            </a:r>
            <a:r>
              <a:rPr lang="zh-CN" altLang="en-US" smtClean="0"/>
              <a:t>、</a:t>
            </a:r>
            <a:r>
              <a:rPr lang="en-US" altLang="zh-CN" smtClean="0"/>
              <a:t>SnCl4</a:t>
            </a:r>
            <a:r>
              <a:rPr lang="zh-CN" altLang="en-US" smtClean="0"/>
              <a:t>都可以与碱发生反应，但酸碱质子理论无法解释它们是酸。</a:t>
            </a:r>
            <a:endParaRPr lang="zh-CN" altLang="en-US" b="1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ACDD994-5277-4C3A-A80E-4C467F1C72B7}" type="slidenum">
              <a:rPr lang="zh-CN" altLang="en-US" sz="1200" smtClean="0"/>
              <a:pPr eaLnBrk="1" hangingPunct="1"/>
              <a:t>84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D36E392-6B0D-4FFC-B700-12A9A3B620C1}" type="slidenum">
              <a:rPr lang="en-US" altLang="zh-CN" sz="1100" smtClean="0"/>
              <a:pPr eaLnBrk="1" hangingPunct="1"/>
              <a:t>138</a:t>
            </a:fld>
            <a:endParaRPr lang="en-US" altLang="zh-CN" sz="11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F297E-9921-4DA2-93E1-E6AA0DE7A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1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0C78B-04D8-4425-AF9E-CE3F1A823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32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87AAF-249C-4F15-B69F-47755D5CAC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37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16139-1CE6-45D3-B5C5-3BE069E8D2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38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F3746-B605-4BA4-BA36-0F354AC45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05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AF270-CF7A-4B44-A621-9B2F52E3A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7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38812-CAA4-4B4B-85B1-EE7F35BCAD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6E5F-9EBC-402A-95ED-3BB88B197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23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16B48-4A15-459B-B75C-BDED229203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05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5C919-A1D3-4163-A94C-5AEBE0E9BE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11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47E79-6732-43B0-AAE4-A8B0E72E5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03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7D2A-B03A-4638-A08B-54CFDFA9E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38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CC"/>
            </a:gs>
            <a:gs pos="100000">
              <a:srgbClr val="9900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F1D2D5D-FA9B-4858-8E61-8B0BDD197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29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130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131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132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133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35.e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4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37.e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9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1.e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45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4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146.e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147.e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148.e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9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1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154.e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3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5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15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59.e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8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jpe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emf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2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0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2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8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3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96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99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06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07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8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0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13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14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15.emf"/><Relationship Id="rId4" Type="http://schemas.openxmlformats.org/officeDocument/2006/relationships/oleObject" Target="../embeddings/oleObject114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6.e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8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3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3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25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27.e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6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28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4"/>
          <p:cNvSpPr>
            <a:spLocks noChangeArrowheads="1" noChangeShapeType="1" noTextEdit="1"/>
          </p:cNvSpPr>
          <p:nvPr/>
        </p:nvSpPr>
        <p:spPr bwMode="auto">
          <a:xfrm>
            <a:off x="381000" y="1905000"/>
            <a:ext cx="7924800" cy="2590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第三章酸碱平衡与酸碱滴定法</a:t>
            </a:r>
          </a:p>
        </p:txBody>
      </p:sp>
      <p:sp>
        <p:nvSpPr>
          <p:cNvPr id="307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AB3D93D-D5D8-40BD-A285-675AF4D54ED2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17725" y="523875"/>
            <a:ext cx="2770188" cy="955675"/>
          </a:xfrm>
          <a:prstGeom prst="rect">
            <a:avLst/>
          </a:prstGeom>
          <a:solidFill>
            <a:srgbClr val="9900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酸 →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 质子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+ 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碱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HA </a:t>
            </a:r>
            <a:r>
              <a:rPr lang="en-US" altLang="zh-CN">
                <a:solidFill>
                  <a:schemeClr val="bg1"/>
                </a:solidFill>
              </a:rPr>
              <a:t>→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   H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+   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+  A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-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838200" y="1752600"/>
            <a:ext cx="762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133600" y="18288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HAc →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 H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+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+ Ac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-</a:t>
            </a: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57200" y="2590800"/>
            <a:ext cx="1295400" cy="609600"/>
          </a:xfrm>
          <a:prstGeom prst="wedgeRoundRectCallout">
            <a:avLst>
              <a:gd name="adj1" fmla="val 65319"/>
              <a:gd name="adj2" fmla="val 78384"/>
              <a:gd name="adj3" fmla="val 16667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两性物质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981200" y="2971800"/>
            <a:ext cx="5883275" cy="5286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即能给出质子，又能接受质子的物质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85800" y="3962400"/>
            <a:ext cx="762000" cy="533400"/>
          </a:xfrm>
          <a:prstGeom prst="ellipse">
            <a:avLst/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2209800" y="3962400"/>
            <a:ext cx="3940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 →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 H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+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+ CO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3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2-</a:t>
            </a:r>
            <a:endParaRPr lang="en-US" altLang="zh-CN">
              <a:solidFill>
                <a:schemeClr val="bg1"/>
              </a:solidFill>
              <a:sym typeface="Monotype Sorts" pitchFamily="2" charset="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+ H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→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 H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2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CO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3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295400" y="5257800"/>
            <a:ext cx="6696075" cy="528638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两性物质：</a:t>
            </a:r>
            <a:r>
              <a:rPr lang="en-US" altLang="zh-CN">
                <a:solidFill>
                  <a:schemeClr val="bg1"/>
                </a:solidFill>
              </a:rPr>
              <a:t>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HPO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76400" y="617220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质子理论不存在“盐”的概念。</a:t>
            </a:r>
          </a:p>
        </p:txBody>
      </p:sp>
      <p:sp>
        <p:nvSpPr>
          <p:cNvPr id="122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4C49B5A-E17F-4E01-8870-7B00DF658166}" type="slidenum">
              <a:rPr lang="en-US" altLang="zh-CN" sz="1400" smtClean="0"/>
              <a:pPr eaLnBrk="1" hangingPunct="1"/>
              <a:t>10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102" grpId="0" animBg="1" autoUpdateAnimBg="0"/>
      <p:bldP spid="4103" grpId="0" autoUpdateAnimBg="0"/>
      <p:bldP spid="4104" grpId="0" animBg="1" autoUpdateAnimBg="0"/>
      <p:bldP spid="4105" grpId="0" animBg="1" autoUpdateAnimBg="0"/>
      <p:bldP spid="4106" grpId="0" animBg="1" autoUpdateAnimBg="0"/>
      <p:bldP spid="4107" grpId="0" autoUpdateAnimBg="0"/>
      <p:bldP spid="4108" grpId="0" animBg="1" autoUpdateAnimBg="0"/>
      <p:bldP spid="4109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0" y="2286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３、多元碱的滴定</a:t>
            </a: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>
            <a:off x="228600" y="838200"/>
            <a:ext cx="762000" cy="304800"/>
          </a:xfrm>
          <a:prstGeom prst="ellipse">
            <a:avLst/>
          </a:prstGeom>
          <a:solidFill>
            <a:srgbClr val="00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550275" cy="955675"/>
          </a:xfrm>
          <a:prstGeom prst="rect">
            <a:avLst/>
          </a:prstGeom>
          <a:noFill/>
          <a:ln w="9525">
            <a:solidFill>
              <a:srgbClr val="66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20.00mL0.1000mol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已知　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-6.38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-10.25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85800" y="22637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828800" y="2362200"/>
            <a:ext cx="3654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=10</a:t>
            </a:r>
            <a:r>
              <a:rPr lang="en-US" altLang="zh-CN" baseline="30000">
                <a:solidFill>
                  <a:schemeClr val="bg1"/>
                </a:solidFill>
              </a:rPr>
              <a:t>-3.75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=10</a:t>
            </a:r>
            <a:r>
              <a:rPr lang="en-US" altLang="zh-CN" baseline="30000">
                <a:solidFill>
                  <a:schemeClr val="bg1"/>
                </a:solidFill>
              </a:rPr>
              <a:t>-7.62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85800" y="28956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分步滴定判断</a:t>
            </a:r>
          </a:p>
        </p:txBody>
      </p:sp>
      <p:sp>
        <p:nvSpPr>
          <p:cNvPr id="92168" name="AutoShape 8"/>
          <p:cNvSpPr>
            <a:spLocks/>
          </p:cNvSpPr>
          <p:nvPr/>
        </p:nvSpPr>
        <p:spPr bwMode="auto">
          <a:xfrm>
            <a:off x="1920875" y="3743325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2227263" y="3514725"/>
          <a:ext cx="449421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name="公式" r:id="rId3" imgW="2293634" imgH="670515" progId="Equation.3">
                  <p:embed/>
                </p:oleObj>
              </mc:Choice>
              <mc:Fallback>
                <p:oleObj name="公式" r:id="rId3" imgW="2293634" imgH="6705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3514725"/>
                        <a:ext cx="4494212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1981200" y="5105400"/>
            <a:ext cx="2655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=10</a:t>
            </a:r>
            <a:r>
              <a:rPr lang="en-US" altLang="zh-CN" baseline="30000">
                <a:solidFill>
                  <a:schemeClr val="bg1"/>
                </a:solidFill>
              </a:rPr>
              <a:t>-8.62</a:t>
            </a:r>
            <a:r>
              <a:rPr lang="en-US" altLang="zh-CN">
                <a:solidFill>
                  <a:schemeClr val="bg1"/>
                </a:solidFill>
              </a:rPr>
              <a:t>&lt;10</a:t>
            </a:r>
            <a:r>
              <a:rPr lang="en-US" altLang="zh-CN" baseline="30000">
                <a:solidFill>
                  <a:schemeClr val="bg1"/>
                </a:solidFill>
              </a:rPr>
              <a:t>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81000" y="5943600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勉强能分步滴定，有两个滴定突跃，但终点误差较大</a:t>
            </a:r>
          </a:p>
        </p:txBody>
      </p:sp>
      <p:sp>
        <p:nvSpPr>
          <p:cNvPr id="103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A4E925-88E6-4277-956A-8464D8BDC975}" type="slidenum">
              <a:rPr lang="en-US" altLang="zh-CN" sz="1400" smtClean="0"/>
              <a:pPr eaLnBrk="1" hangingPunct="1"/>
              <a:t>100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nimBg="1" autoUpdateAnimBg="0"/>
      <p:bldP spid="92164" grpId="0" animBg="1" autoUpdateAnimBg="0"/>
      <p:bldP spid="92165" grpId="0" autoUpdateAnimBg="0"/>
      <p:bldP spid="92166" grpId="0" autoUpdateAnimBg="0"/>
      <p:bldP spid="92167" grpId="0" autoUpdateAnimBg="0"/>
      <p:bldP spid="92168" grpId="0" animBg="1"/>
      <p:bldP spid="92170" grpId="0" autoUpdateAnimBg="0"/>
      <p:bldP spid="92171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352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化学计量点的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593725" y="90487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965325" y="981075"/>
            <a:ext cx="304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2- </a:t>
            </a:r>
            <a:r>
              <a:rPr lang="en-US" altLang="zh-CN">
                <a:solidFill>
                  <a:schemeClr val="bg1"/>
                </a:solidFill>
              </a:rPr>
              <a:t>+ H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= 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431925" y="1743075"/>
            <a:ext cx="362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终点溶液组成：</a:t>
            </a:r>
            <a:r>
              <a:rPr lang="en-US" altLang="zh-CN">
                <a:solidFill>
                  <a:schemeClr val="bg1"/>
                </a:solidFill>
              </a:rPr>
              <a:t>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676400" y="2438400"/>
          <a:ext cx="4191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公式" r:id="rId3" imgW="2103163" imgH="213356" progId="Equation.3">
                  <p:embed/>
                </p:oleObj>
              </mc:Choice>
              <mc:Fallback>
                <p:oleObj name="公式" r:id="rId3" imgW="2103163" imgH="21335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4191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2041525" y="3038475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pH=8.31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1508125" y="3648075"/>
            <a:ext cx="271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指示剂：</a:t>
            </a:r>
            <a:r>
              <a:rPr lang="en-US" altLang="zh-CN">
                <a:solidFill>
                  <a:schemeClr val="bg1"/>
                </a:solidFill>
              </a:rPr>
              <a:t>PP</a:t>
            </a:r>
            <a:r>
              <a:rPr lang="zh-CN" altLang="en-US">
                <a:solidFill>
                  <a:schemeClr val="bg1"/>
                </a:solidFill>
              </a:rPr>
              <a:t>　　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914400" y="4343400"/>
            <a:ext cx="718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由于</a:t>
            </a:r>
            <a:r>
              <a:rPr lang="en-US" altLang="zh-CN">
                <a:solidFill>
                  <a:schemeClr val="bg1"/>
                </a:solidFill>
              </a:rPr>
              <a:t>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具有缓冲作用，指示剂变色不敏锐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609600" y="5181600"/>
            <a:ext cx="79787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措施：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⑴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用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NaHCO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3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作参比液作对照；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　　　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⑵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选用混合指示剂：甲酚红＋百里酚兰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(8.3)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            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终点明显一些。</a:t>
            </a:r>
          </a:p>
        </p:txBody>
      </p:sp>
      <p:sp>
        <p:nvSpPr>
          <p:cNvPr id="10445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FF0337B-F63F-4FEA-AF9F-492D72A77AE3}" type="slidenum">
              <a:rPr lang="en-US" altLang="zh-CN" sz="1400" smtClean="0"/>
              <a:pPr eaLnBrk="1" hangingPunct="1"/>
              <a:t>101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17" grpId="0" autoUpdateAnimBg="0"/>
      <p:bldP spid="90118" grpId="0" autoUpdateAnimBg="0"/>
      <p:bldP spid="90119" grpId="0" autoUpdateAnimBg="0"/>
      <p:bldP spid="90121" grpId="0" autoUpdateAnimBg="0"/>
      <p:bldP spid="90122" grpId="0" autoUpdateAnimBg="0"/>
      <p:bldP spid="90123" grpId="0" autoUpdateAnimBg="0"/>
      <p:bldP spid="90124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97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124200" y="685800"/>
            <a:ext cx="322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 </a:t>
            </a:r>
            <a:r>
              <a:rPr lang="en-US" altLang="zh-CN">
                <a:solidFill>
                  <a:schemeClr val="bg1"/>
                </a:solidFill>
              </a:rPr>
              <a:t>+ H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=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590800" y="1447800"/>
            <a:ext cx="3665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终点溶液组成：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431925" y="6540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反应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447800" y="2133600"/>
            <a:ext cx="7056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由于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的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》K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可作为一元弱酸处理</a:t>
            </a: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1524000" y="2895600"/>
          <a:ext cx="6432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0" name="公式" r:id="rId3" imgW="3207977" imgH="243804" progId="Equation.3">
                  <p:embed/>
                </p:oleObj>
              </mc:Choice>
              <mc:Fallback>
                <p:oleObj name="公式" r:id="rId3" imgW="3207977" imgH="24380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6432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828800" y="3581400"/>
            <a:ext cx="5018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(CO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饱和浓度约为</a:t>
            </a:r>
            <a:r>
              <a:rPr lang="en-US" altLang="zh-CN">
                <a:solidFill>
                  <a:schemeClr val="bg1"/>
                </a:solidFill>
              </a:rPr>
              <a:t>0.04mol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2209800" y="41910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pH=3.89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381000" y="48768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指示剂的选择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3962400" y="4876800"/>
            <a:ext cx="75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MO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838200" y="5486400"/>
            <a:ext cx="7697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b2</a:t>
            </a:r>
            <a:r>
              <a:rPr lang="zh-CN" altLang="en-US">
                <a:solidFill>
                  <a:schemeClr val="bg1"/>
                </a:solidFill>
              </a:rPr>
              <a:t>不够大，反应不完全，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饱和溶液酸度增大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终点过早到达，指示剂变色不明显。</a:t>
            </a:r>
          </a:p>
        </p:txBody>
      </p:sp>
      <p:sp>
        <p:nvSpPr>
          <p:cNvPr id="10548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F2364BE-1337-455D-94E5-A33CBB8E7C06}" type="slidenum">
              <a:rPr lang="en-US" altLang="zh-CN" sz="1400" smtClean="0"/>
              <a:pPr eaLnBrk="1" hangingPunct="1"/>
              <a:t>102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40" grpId="0" autoUpdateAnimBg="0"/>
      <p:bldP spid="91141" grpId="0" autoUpdateAnimBg="0"/>
      <p:bldP spid="91142" grpId="0" autoUpdateAnimBg="0"/>
      <p:bldP spid="91143" grpId="0" autoUpdateAnimBg="0"/>
      <p:bldP spid="91145" grpId="0" autoUpdateAnimBg="0"/>
      <p:bldP spid="91146" grpId="0" autoUpdateAnimBg="0"/>
      <p:bldP spid="91147" grpId="0" autoUpdateAnimBg="0"/>
      <p:bldP spid="91148" grpId="0" autoUpdateAnimBg="0"/>
      <p:bldP spid="91149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593725" y="447675"/>
            <a:ext cx="83296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措施：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⑴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加热除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CO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2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           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⑵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终点时充分振荡除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CO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2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           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⑶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选混合指示剂：甲基橙＋溴甲酚绿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(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绿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红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).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746125" y="2276475"/>
            <a:ext cx="202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(4)</a:t>
            </a:r>
            <a:r>
              <a:rPr lang="zh-CN" altLang="en-US">
                <a:solidFill>
                  <a:schemeClr val="bg1"/>
                </a:solidFill>
              </a:rPr>
              <a:t>滴定曲线</a:t>
            </a:r>
          </a:p>
        </p:txBody>
      </p:sp>
      <p:grpSp>
        <p:nvGrpSpPr>
          <p:cNvPr id="93213" name="Group 29"/>
          <p:cNvGrpSpPr>
            <a:grpSpLocks/>
          </p:cNvGrpSpPr>
          <p:nvPr/>
        </p:nvGrpSpPr>
        <p:grpSpPr bwMode="auto">
          <a:xfrm>
            <a:off x="2971800" y="2438400"/>
            <a:ext cx="4953000" cy="4054475"/>
            <a:chOff x="1872" y="1536"/>
            <a:chExt cx="3120" cy="2554"/>
          </a:xfrm>
        </p:grpSpPr>
        <p:sp>
          <p:nvSpPr>
            <p:cNvPr id="106502" name="Line 4"/>
            <p:cNvSpPr>
              <a:spLocks noChangeShapeType="1"/>
            </p:cNvSpPr>
            <p:nvPr/>
          </p:nvSpPr>
          <p:spPr bwMode="auto">
            <a:xfrm>
              <a:off x="2352" y="3552"/>
              <a:ext cx="26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3" name="Line 5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201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4" name="Line 6"/>
            <p:cNvSpPr>
              <a:spLocks noChangeShapeType="1"/>
            </p:cNvSpPr>
            <p:nvPr/>
          </p:nvSpPr>
          <p:spPr bwMode="auto">
            <a:xfrm flipV="1">
              <a:off x="2784" y="350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5" name="Line 7"/>
            <p:cNvSpPr>
              <a:spLocks noChangeShapeType="1"/>
            </p:cNvSpPr>
            <p:nvPr/>
          </p:nvSpPr>
          <p:spPr bwMode="auto">
            <a:xfrm flipV="1">
              <a:off x="4320" y="350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6" name="Line 8"/>
            <p:cNvSpPr>
              <a:spLocks noChangeShapeType="1"/>
            </p:cNvSpPr>
            <p:nvPr/>
          </p:nvSpPr>
          <p:spPr bwMode="auto">
            <a:xfrm flipV="1">
              <a:off x="3840" y="350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Line 9"/>
            <p:cNvSpPr>
              <a:spLocks noChangeShapeType="1"/>
            </p:cNvSpPr>
            <p:nvPr/>
          </p:nvSpPr>
          <p:spPr bwMode="auto">
            <a:xfrm flipV="1">
              <a:off x="3312" y="350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8" name="Text Box 10"/>
            <p:cNvSpPr txBox="1">
              <a:spLocks noChangeArrowheads="1"/>
            </p:cNvSpPr>
            <p:nvPr/>
          </p:nvSpPr>
          <p:spPr bwMode="auto">
            <a:xfrm>
              <a:off x="2256" y="3552"/>
              <a:ext cx="2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0         50         100        150        200</a:t>
              </a:r>
            </a:p>
          </p:txBody>
        </p:sp>
        <p:sp>
          <p:nvSpPr>
            <p:cNvPr id="106509" name="Text Box 11"/>
            <p:cNvSpPr txBox="1">
              <a:spLocks noChangeArrowheads="1"/>
            </p:cNvSpPr>
            <p:nvPr/>
          </p:nvSpPr>
          <p:spPr bwMode="auto">
            <a:xfrm>
              <a:off x="2112" y="1584"/>
              <a:ext cx="289" cy="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14    12    10    8    6    4    2</a:t>
              </a:r>
            </a:p>
          </p:txBody>
        </p:sp>
        <p:sp>
          <p:nvSpPr>
            <p:cNvPr id="106510" name="Line 12"/>
            <p:cNvSpPr>
              <a:spLocks noChangeShapeType="1"/>
            </p:cNvSpPr>
            <p:nvPr/>
          </p:nvSpPr>
          <p:spPr bwMode="auto">
            <a:xfrm>
              <a:off x="2352" y="3072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Line 13"/>
            <p:cNvSpPr>
              <a:spLocks noChangeShapeType="1"/>
            </p:cNvSpPr>
            <p:nvPr/>
          </p:nvSpPr>
          <p:spPr bwMode="auto">
            <a:xfrm>
              <a:off x="2352" y="3312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4" name="Line 16"/>
            <p:cNvSpPr>
              <a:spLocks noChangeShapeType="1"/>
            </p:cNvSpPr>
            <p:nvPr/>
          </p:nvSpPr>
          <p:spPr bwMode="auto">
            <a:xfrm>
              <a:off x="2352" y="225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5" name="Line 17"/>
            <p:cNvSpPr>
              <a:spLocks noChangeShapeType="1"/>
            </p:cNvSpPr>
            <p:nvPr/>
          </p:nvSpPr>
          <p:spPr bwMode="auto">
            <a:xfrm>
              <a:off x="2352" y="19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6" name="Line 18"/>
            <p:cNvSpPr>
              <a:spLocks noChangeShapeType="1"/>
            </p:cNvSpPr>
            <p:nvPr/>
          </p:nvSpPr>
          <p:spPr bwMode="auto">
            <a:xfrm>
              <a:off x="2352" y="168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7" name="Text Box 19"/>
            <p:cNvSpPr txBox="1">
              <a:spLocks noChangeArrowheads="1"/>
            </p:cNvSpPr>
            <p:nvPr/>
          </p:nvSpPr>
          <p:spPr bwMode="auto">
            <a:xfrm>
              <a:off x="2976" y="3840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滴定百分数</a:t>
              </a:r>
            </a:p>
          </p:txBody>
        </p:sp>
        <p:sp>
          <p:nvSpPr>
            <p:cNvPr id="106518" name="Text Box 20"/>
            <p:cNvSpPr txBox="1">
              <a:spLocks noChangeArrowheads="1"/>
            </p:cNvSpPr>
            <p:nvPr/>
          </p:nvSpPr>
          <p:spPr bwMode="auto">
            <a:xfrm>
              <a:off x="1872" y="2304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pH</a:t>
              </a:r>
            </a:p>
          </p:txBody>
        </p:sp>
        <p:sp>
          <p:nvSpPr>
            <p:cNvPr id="106519" name="Text Box 24"/>
            <p:cNvSpPr txBox="1">
              <a:spLocks noChangeArrowheads="1"/>
            </p:cNvSpPr>
            <p:nvPr/>
          </p:nvSpPr>
          <p:spPr bwMode="auto">
            <a:xfrm>
              <a:off x="3264" y="2256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</a:rPr>
                <a:t>酚酞</a:t>
              </a:r>
            </a:p>
          </p:txBody>
        </p:sp>
        <p:sp>
          <p:nvSpPr>
            <p:cNvPr id="106520" name="Text Box 25"/>
            <p:cNvSpPr txBox="1">
              <a:spLocks noChangeArrowheads="1"/>
            </p:cNvSpPr>
            <p:nvPr/>
          </p:nvSpPr>
          <p:spPr bwMode="auto">
            <a:xfrm>
              <a:off x="3984" y="2976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</a:rPr>
                <a:t>甲基橙</a:t>
              </a:r>
            </a:p>
          </p:txBody>
        </p:sp>
        <p:sp>
          <p:nvSpPr>
            <p:cNvPr id="106521" name="Freeform 28"/>
            <p:cNvSpPr>
              <a:spLocks/>
            </p:cNvSpPr>
            <p:nvPr/>
          </p:nvSpPr>
          <p:spPr bwMode="auto">
            <a:xfrm>
              <a:off x="2352" y="2016"/>
              <a:ext cx="1824" cy="1392"/>
            </a:xfrm>
            <a:custGeom>
              <a:avLst/>
              <a:gdLst>
                <a:gd name="T0" fmla="*/ 0 w 1824"/>
                <a:gd name="T1" fmla="*/ 0 h 1392"/>
                <a:gd name="T2" fmla="*/ 288 w 1824"/>
                <a:gd name="T3" fmla="*/ 96 h 1392"/>
                <a:gd name="T4" fmla="*/ 576 w 1824"/>
                <a:gd name="T5" fmla="*/ 192 h 1392"/>
                <a:gd name="T6" fmla="*/ 720 w 1824"/>
                <a:gd name="T7" fmla="*/ 384 h 1392"/>
                <a:gd name="T8" fmla="*/ 816 w 1824"/>
                <a:gd name="T9" fmla="*/ 576 h 1392"/>
                <a:gd name="T10" fmla="*/ 1152 w 1824"/>
                <a:gd name="T11" fmla="*/ 720 h 1392"/>
                <a:gd name="T12" fmla="*/ 1344 w 1824"/>
                <a:gd name="T13" fmla="*/ 1056 h 1392"/>
                <a:gd name="T14" fmla="*/ 1440 w 1824"/>
                <a:gd name="T15" fmla="*/ 1248 h 1392"/>
                <a:gd name="T16" fmla="*/ 1824 w 1824"/>
                <a:gd name="T17" fmla="*/ 1392 h 13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24" h="1392">
                  <a:moveTo>
                    <a:pt x="0" y="0"/>
                  </a:moveTo>
                  <a:cubicBezTo>
                    <a:pt x="96" y="32"/>
                    <a:pt x="192" y="64"/>
                    <a:pt x="288" y="96"/>
                  </a:cubicBezTo>
                  <a:cubicBezTo>
                    <a:pt x="384" y="128"/>
                    <a:pt x="504" y="144"/>
                    <a:pt x="576" y="192"/>
                  </a:cubicBezTo>
                  <a:cubicBezTo>
                    <a:pt x="648" y="240"/>
                    <a:pt x="680" y="320"/>
                    <a:pt x="720" y="384"/>
                  </a:cubicBezTo>
                  <a:cubicBezTo>
                    <a:pt x="760" y="448"/>
                    <a:pt x="744" y="520"/>
                    <a:pt x="816" y="576"/>
                  </a:cubicBezTo>
                  <a:cubicBezTo>
                    <a:pt x="888" y="632"/>
                    <a:pt x="1064" y="640"/>
                    <a:pt x="1152" y="720"/>
                  </a:cubicBezTo>
                  <a:cubicBezTo>
                    <a:pt x="1240" y="800"/>
                    <a:pt x="1296" y="968"/>
                    <a:pt x="1344" y="1056"/>
                  </a:cubicBezTo>
                  <a:cubicBezTo>
                    <a:pt x="1392" y="1144"/>
                    <a:pt x="1360" y="1192"/>
                    <a:pt x="1440" y="1248"/>
                  </a:cubicBezTo>
                  <a:cubicBezTo>
                    <a:pt x="1520" y="1304"/>
                    <a:pt x="1672" y="1348"/>
                    <a:pt x="1824" y="1392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Text Box 23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19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CC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1400"/>
            </a:p>
          </p:txBody>
        </p:sp>
        <p:sp>
          <p:nvSpPr>
            <p:cNvPr id="106523" name="Text Box 22"/>
            <p:cNvSpPr txBox="1">
              <a:spLocks noChangeArrowheads="1"/>
            </p:cNvSpPr>
            <p:nvPr/>
          </p:nvSpPr>
          <p:spPr bwMode="auto">
            <a:xfrm>
              <a:off x="2832" y="2256"/>
              <a:ext cx="349" cy="19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1400"/>
            </a:p>
          </p:txBody>
        </p:sp>
      </p:grpSp>
      <p:sp>
        <p:nvSpPr>
          <p:cNvPr id="10650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29F1843-8D6E-469E-89CB-79641E699026}" type="slidenum">
              <a:rPr lang="en-US" altLang="zh-CN" sz="1400" smtClean="0"/>
              <a:pPr eaLnBrk="1" hangingPunct="1"/>
              <a:t>103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336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四、混合酸碱的滴定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、混合酸的滴定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355725" y="1438275"/>
            <a:ext cx="466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</a:t>
            </a:r>
            <a:r>
              <a:rPr lang="en-US" altLang="zh-CN">
                <a:solidFill>
                  <a:schemeClr val="bg1"/>
                </a:solidFill>
              </a:rPr>
              <a:t>HA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HA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为例    </a:t>
            </a:r>
            <a:r>
              <a:rPr lang="en-US" altLang="zh-CN">
                <a:solidFill>
                  <a:schemeClr val="bg1"/>
                </a:solidFill>
              </a:rPr>
              <a:t>(K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&gt;K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57200" y="2057400"/>
            <a:ext cx="599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直接滴定条件：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10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  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10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-8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533400" y="2667000"/>
          <a:ext cx="4419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6" name="公式" r:id="rId3" imgW="1874469" imgH="419153" progId="Equation.3">
                  <p:embed/>
                </p:oleObj>
              </mc:Choice>
              <mc:Fallback>
                <p:oleObj name="公式" r:id="rId3" imgW="1874469" imgH="41915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44196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AutoShape 8"/>
          <p:cNvSpPr>
            <a:spLocks/>
          </p:cNvSpPr>
          <p:nvPr/>
        </p:nvSpPr>
        <p:spPr bwMode="auto">
          <a:xfrm>
            <a:off x="244475" y="230187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457200" y="4092575"/>
            <a:ext cx="83629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满足上述条件，则可以在较弱酸存在下，滴定出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较强酸，然后继续滴定第二种酸，计算出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pH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可找到合适的指示剂，与多元酸类似。</a:t>
            </a:r>
          </a:p>
        </p:txBody>
      </p:sp>
      <p:sp>
        <p:nvSpPr>
          <p:cNvPr id="94219" name="AutoShape 11"/>
          <p:cNvSpPr>
            <a:spLocks/>
          </p:cNvSpPr>
          <p:nvPr/>
        </p:nvSpPr>
        <p:spPr bwMode="auto">
          <a:xfrm>
            <a:off x="6477000" y="22098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6653213" y="2286000"/>
            <a:ext cx="2490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滴定误差为：</a:t>
            </a:r>
            <a:r>
              <a:rPr lang="en-US" altLang="zh-CN" sz="2000">
                <a:solidFill>
                  <a:schemeClr val="bg1"/>
                </a:solidFill>
              </a:rPr>
              <a:t>±0.5%</a:t>
            </a:r>
          </a:p>
          <a:p>
            <a:pPr eaLnBrk="1" hangingPunct="1"/>
            <a:endParaRPr lang="en-US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  <a:sym typeface="Symbol" pitchFamily="18" charset="2"/>
              </a:rPr>
              <a:t>pH</a:t>
            </a:r>
            <a:r>
              <a:rPr lang="en-US" altLang="zh-CN" sz="2000">
                <a:solidFill>
                  <a:schemeClr val="bg1"/>
                </a:solidFill>
              </a:rPr>
              <a:t>=±0.3pH</a:t>
            </a:r>
            <a:r>
              <a:rPr lang="zh-CN" altLang="en-US" sz="2000">
                <a:solidFill>
                  <a:schemeClr val="bg1"/>
                </a:solidFill>
              </a:rPr>
              <a:t>单位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753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D1E1EA5-4C4A-4338-99CC-A8BE38DAD75B}" type="slidenum">
              <a:rPr lang="en-US" altLang="zh-CN" sz="1400" smtClean="0"/>
              <a:pPr eaLnBrk="1" hangingPunct="1"/>
              <a:t>104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utoUpdateAnimBg="0"/>
      <p:bldP spid="94212" grpId="0" autoUpdateAnimBg="0"/>
      <p:bldP spid="94213" grpId="0" autoUpdateAnimBg="0"/>
      <p:bldP spid="94216" grpId="0" animBg="1"/>
      <p:bldP spid="94217" grpId="0" autoUpdateAnimBg="0"/>
      <p:bldP spid="94219" grpId="0" animBg="1"/>
      <p:bldP spid="94220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2"/>
          <p:cNvSpPr>
            <a:spLocks noChangeArrowheads="1"/>
          </p:cNvSpPr>
          <p:nvPr/>
        </p:nvSpPr>
        <p:spPr bwMode="auto">
          <a:xfrm>
            <a:off x="304800" y="381000"/>
            <a:ext cx="762000" cy="3810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19200" y="533400"/>
            <a:ext cx="7672388" cy="955675"/>
          </a:xfrm>
          <a:prstGeom prst="rect">
            <a:avLst/>
          </a:prstGeom>
          <a:noFill/>
          <a:ln w="9525">
            <a:solidFill>
              <a:srgbClr val="FFCC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0.1mol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0.1mol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混合溶液，如何滴定？</a:t>
            </a:r>
          </a:p>
        </p:txBody>
      </p:sp>
      <p:sp>
        <p:nvSpPr>
          <p:cNvPr id="10855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C7D9C4-C358-4D04-9ABC-D2C562CD8100}" type="slidenum">
              <a:rPr lang="en-US" altLang="zh-CN" sz="1400" smtClean="0"/>
              <a:pPr eaLnBrk="1" hangingPunct="1"/>
              <a:t>105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nimBg="1" autoUpdateAnimBg="0"/>
      <p:bldP spid="95235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2"/>
          <p:cNvSpPr>
            <a:spLocks noChangeArrowheads="1"/>
          </p:cNvSpPr>
          <p:nvPr/>
        </p:nvSpPr>
        <p:spPr bwMode="auto">
          <a:xfrm>
            <a:off x="304800" y="381000"/>
            <a:ext cx="762000" cy="3810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19200" y="533400"/>
            <a:ext cx="7672388" cy="955675"/>
          </a:xfrm>
          <a:prstGeom prst="rect">
            <a:avLst/>
          </a:prstGeom>
          <a:noFill/>
          <a:ln w="9525">
            <a:solidFill>
              <a:srgbClr val="FFCC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0.1mol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0.1mol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混合溶液，如何滴定？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517525" y="17970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584325" y="1812925"/>
            <a:ext cx="447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已知：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  K</a:t>
            </a:r>
            <a:r>
              <a:rPr lang="en-US" altLang="zh-CN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=5.8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-10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524000" y="2362200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溶液组成：强酸与弱酸的混合溶液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1143000" y="2895600"/>
            <a:ext cx="61499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⑴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判断：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HCl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为强酸可以直接滴定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              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H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3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BO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3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  cKa&lt;10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-8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不能准确滴定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⑵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sp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时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pH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值：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  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sp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时溶液组成：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H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3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BO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3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+NaCl</a:t>
            </a: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1447800" y="4724400"/>
          <a:ext cx="67818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4" name="公式" r:id="rId3" imgW="3223310" imgH="236246" progId="Equation.3">
                  <p:embed/>
                </p:oleObj>
              </mc:Choice>
              <mc:Fallback>
                <p:oleObj name="公式" r:id="rId3" imgW="3223310" imgH="2362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67818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1676400" y="6096000"/>
            <a:ext cx="3922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     </a:t>
            </a:r>
            <a:r>
              <a:rPr lang="en-US" altLang="zh-CN">
                <a:solidFill>
                  <a:schemeClr val="bg1"/>
                </a:solidFill>
              </a:rPr>
              <a:t>MR    (4.4~6.2)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828800" y="54102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pH=5.27</a:t>
            </a:r>
          </a:p>
        </p:txBody>
      </p:sp>
      <p:sp>
        <p:nvSpPr>
          <p:cNvPr id="10855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C7D9C4-C358-4D04-9ABC-D2C562CD8100}" type="slidenum">
              <a:rPr lang="en-US" altLang="zh-CN" sz="1400" smtClean="0"/>
              <a:pPr eaLnBrk="1" hangingPunct="1"/>
              <a:t>106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9811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nimBg="1" autoUpdateAnimBg="0"/>
      <p:bldP spid="95235" grpId="0" animBg="1" autoUpdateAnimBg="0"/>
      <p:bldP spid="95236" grpId="0" autoUpdateAnimBg="0"/>
      <p:bldP spid="95237" grpId="0" autoUpdateAnimBg="0"/>
      <p:bldP spid="95238" grpId="0" autoUpdateAnimBg="0"/>
      <p:bldP spid="95240" grpId="0" autoUpdateAnimBg="0"/>
      <p:bldP spid="95242" grpId="0" autoUpdateAnimBg="0"/>
      <p:bldP spid="95243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、混合碱的滴定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425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NaHCO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6260" name="AutoShape 4"/>
          <p:cNvSpPr>
            <a:spLocks/>
          </p:cNvSpPr>
          <p:nvPr/>
        </p:nvSpPr>
        <p:spPr bwMode="auto">
          <a:xfrm>
            <a:off x="4876800" y="8382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5181600" y="609600"/>
            <a:ext cx="2471738" cy="528638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NaOH+Na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5181600" y="1295400"/>
            <a:ext cx="2828925" cy="528638"/>
          </a:xfrm>
          <a:prstGeom prst="rect">
            <a:avLst/>
          </a:prstGeom>
          <a:noFill/>
          <a:ln w="9525">
            <a:solidFill>
              <a:srgbClr val="00CC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+NaHCO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228600" y="1752600"/>
            <a:ext cx="4033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NaOH+Na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的测定</a:t>
            </a:r>
            <a:endParaRPr lang="zh-CN" altLang="en-US" baseline="-25000">
              <a:solidFill>
                <a:schemeClr val="bg1"/>
              </a:solidFill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304800" y="2514600"/>
            <a:ext cx="1828800" cy="533400"/>
          </a:xfrm>
          <a:prstGeom prst="rect">
            <a:avLst/>
          </a:prstGeom>
          <a:solidFill>
            <a:srgbClr val="FF66FF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双指示剂法</a:t>
            </a:r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352800" y="2514600"/>
            <a:ext cx="37338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66"/>
                </a:solidFill>
              </a:rPr>
              <a:t>NaOH      Na</a:t>
            </a:r>
            <a:r>
              <a:rPr lang="en-US" altLang="zh-CN" baseline="-25000">
                <a:solidFill>
                  <a:srgbClr val="FFFF66"/>
                </a:solidFill>
              </a:rPr>
              <a:t>2</a:t>
            </a:r>
            <a:r>
              <a:rPr lang="en-US" altLang="zh-CN">
                <a:solidFill>
                  <a:srgbClr val="FFFF66"/>
                </a:solidFill>
              </a:rPr>
              <a:t>CO</a:t>
            </a:r>
            <a:r>
              <a:rPr lang="en-US" altLang="zh-CN" baseline="-25000">
                <a:solidFill>
                  <a:srgbClr val="FFFF66"/>
                </a:solidFill>
              </a:rPr>
              <a:t>3</a:t>
            </a:r>
            <a:endParaRPr lang="en-US" altLang="zh-CN">
              <a:solidFill>
                <a:srgbClr val="FFFF66"/>
              </a:solidFill>
            </a:endParaRPr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4343400" y="29718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3429000" y="3657600"/>
            <a:ext cx="37338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66"/>
                </a:solidFill>
              </a:rPr>
              <a:t>NaCl      NaHCO</a:t>
            </a:r>
            <a:r>
              <a:rPr lang="en-US" altLang="zh-CN" baseline="-25000">
                <a:solidFill>
                  <a:srgbClr val="FFFF66"/>
                </a:solidFill>
              </a:rPr>
              <a:t>3</a:t>
            </a:r>
            <a:endParaRPr lang="en-US" altLang="zh-CN">
              <a:solidFill>
                <a:srgbClr val="FFFF66"/>
              </a:solidFill>
            </a:endParaRP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867400" y="4191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2" name="Oval 16"/>
          <p:cNvSpPr>
            <a:spLocks noChangeArrowheads="1"/>
          </p:cNvSpPr>
          <p:nvPr/>
        </p:nvSpPr>
        <p:spPr bwMode="auto">
          <a:xfrm>
            <a:off x="3429000" y="4876800"/>
            <a:ext cx="3733800" cy="457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66"/>
                </a:solidFill>
              </a:rPr>
              <a:t>NaCl      H</a:t>
            </a:r>
            <a:r>
              <a:rPr lang="en-US" altLang="zh-CN" baseline="-25000">
                <a:solidFill>
                  <a:srgbClr val="FFFF66"/>
                </a:solidFill>
              </a:rPr>
              <a:t>2</a:t>
            </a:r>
            <a:r>
              <a:rPr lang="en-US" altLang="zh-CN">
                <a:solidFill>
                  <a:srgbClr val="FFFF66"/>
                </a:solidFill>
              </a:rPr>
              <a:t>O+CO</a:t>
            </a:r>
            <a:r>
              <a:rPr lang="en-US" altLang="zh-CN" baseline="-25000">
                <a:solidFill>
                  <a:srgbClr val="FFFF66"/>
                </a:solidFill>
              </a:rPr>
              <a:t>2</a:t>
            </a:r>
            <a:endParaRPr lang="en-US" altLang="zh-CN">
              <a:solidFill>
                <a:srgbClr val="FFFF66"/>
              </a:solidFill>
            </a:endParaRP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990600" y="3505200"/>
            <a:ext cx="1836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6096000" y="30480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6096000" y="42672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838200" y="4800600"/>
            <a:ext cx="220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</a:rPr>
              <a:t>显然，</a:t>
            </a:r>
            <a:r>
              <a:rPr lang="en-US" altLang="zh-CN">
                <a:solidFill>
                  <a:srgbClr val="FF6600"/>
                </a:solidFill>
              </a:rPr>
              <a:t>V</a:t>
            </a:r>
            <a:r>
              <a:rPr lang="en-US" altLang="zh-CN" baseline="-25000">
                <a:solidFill>
                  <a:srgbClr val="FF6600"/>
                </a:solidFill>
              </a:rPr>
              <a:t>1</a:t>
            </a:r>
            <a:r>
              <a:rPr lang="en-US" altLang="zh-CN">
                <a:solidFill>
                  <a:srgbClr val="FF6600"/>
                </a:solidFill>
              </a:rPr>
              <a:t>&gt;V</a:t>
            </a:r>
            <a:r>
              <a:rPr lang="en-US" altLang="zh-CN" baseline="-25000">
                <a:solidFill>
                  <a:srgbClr val="FF6600"/>
                </a:solidFill>
              </a:rPr>
              <a:t>2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7985125" y="3648075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PP</a:t>
            </a: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 flipH="1">
            <a:off x="7315200" y="38862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8001000" y="487680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MO</a:t>
            </a:r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 flipH="1">
            <a:off x="7331075" y="5114925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1524000" y="5715000"/>
            <a:ext cx="5602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则：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的体积为  </a:t>
            </a:r>
            <a:r>
              <a:rPr lang="en-US" altLang="zh-CN" b="1">
                <a:solidFill>
                  <a:srgbClr val="FFCC66"/>
                </a:solidFill>
              </a:rPr>
              <a:t>V</a:t>
            </a:r>
            <a:r>
              <a:rPr lang="en-US" altLang="zh-CN" b="1" baseline="-25000">
                <a:solidFill>
                  <a:srgbClr val="FFCC66"/>
                </a:solidFill>
              </a:rPr>
              <a:t>1</a:t>
            </a:r>
            <a:r>
              <a:rPr lang="en-US" altLang="zh-CN" b="1">
                <a:solidFill>
                  <a:srgbClr val="FFCC66"/>
                </a:solidFill>
              </a:rPr>
              <a:t>-V</a:t>
            </a:r>
            <a:r>
              <a:rPr lang="en-US" altLang="zh-CN" b="1" baseline="-25000">
                <a:solidFill>
                  <a:srgbClr val="FFCC66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的体积为   </a:t>
            </a:r>
            <a:r>
              <a:rPr lang="en-US" altLang="zh-CN" b="1">
                <a:solidFill>
                  <a:srgbClr val="FFCC66"/>
                </a:solidFill>
              </a:rPr>
              <a:t>2V</a:t>
            </a:r>
            <a:r>
              <a:rPr lang="en-US" altLang="zh-CN" b="1" baseline="-25000">
                <a:solidFill>
                  <a:srgbClr val="FFCC66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959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743C0F-1410-4B9C-8855-D6C3333514CA}" type="slidenum">
              <a:rPr lang="en-US" altLang="zh-CN" sz="1400" smtClean="0"/>
              <a:pPr eaLnBrk="1" hangingPunct="1"/>
              <a:t>107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autoUpdateAnimBg="0"/>
      <p:bldP spid="96260" grpId="0" animBg="1" autoUpdateAnimBg="0"/>
      <p:bldP spid="96261" grpId="0" animBg="1" autoUpdateAnimBg="0"/>
      <p:bldP spid="96262" grpId="0" animBg="1" autoUpdateAnimBg="0"/>
      <p:bldP spid="96264" grpId="0" autoUpdateAnimBg="0"/>
      <p:bldP spid="96266" grpId="0" animBg="1" autoUpdateAnimBg="0"/>
      <p:bldP spid="96267" grpId="0" animBg="1" autoUpdateAnimBg="0"/>
      <p:bldP spid="96268" grpId="0" animBg="1"/>
      <p:bldP spid="96269" grpId="0" animBg="1"/>
      <p:bldP spid="96270" grpId="0" animBg="1" autoUpdateAnimBg="0"/>
      <p:bldP spid="96271" grpId="0" animBg="1"/>
      <p:bldP spid="96272" grpId="0" animBg="1" autoUpdateAnimBg="0"/>
      <p:bldP spid="96273" grpId="0" autoUpdateAnimBg="0"/>
      <p:bldP spid="96274" grpId="0" autoUpdateAnimBg="0"/>
      <p:bldP spid="96275" grpId="0" autoUpdateAnimBg="0"/>
      <p:bldP spid="96276" grpId="0" autoUpdateAnimBg="0"/>
      <p:bldP spid="96277" grpId="0" autoUpdateAnimBg="0"/>
      <p:bldP spid="96278" grpId="0" animBg="1"/>
      <p:bldP spid="96279" grpId="0" autoUpdateAnimBg="0"/>
      <p:bldP spid="96280" grpId="0" animBg="1"/>
      <p:bldP spid="9628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93725" y="447675"/>
            <a:ext cx="1331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时：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410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溶液组成   </a:t>
            </a:r>
            <a:r>
              <a:rPr lang="en-US" altLang="zh-CN">
                <a:solidFill>
                  <a:schemeClr val="bg1"/>
                </a:solidFill>
              </a:rPr>
              <a:t>NaCl+NaHCO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133600" y="1219200"/>
          <a:ext cx="40465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公式" r:id="rId3" imgW="1889802" imgH="236246" progId="Equation.3">
                  <p:embed/>
                </p:oleObj>
              </mc:Choice>
              <mc:Fallback>
                <p:oleObj name="公式" r:id="rId3" imgW="1889802" imgH="2362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404653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133600" y="1905000"/>
            <a:ext cx="227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指示剂：   </a:t>
            </a:r>
            <a:r>
              <a:rPr lang="en-US" altLang="zh-CN">
                <a:solidFill>
                  <a:schemeClr val="bg1"/>
                </a:solidFill>
              </a:rPr>
              <a:t>PP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669925" y="2886075"/>
            <a:ext cx="1331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时：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209800" y="2971800"/>
            <a:ext cx="427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溶液组成   </a:t>
            </a:r>
            <a:r>
              <a:rPr lang="en-US" altLang="zh-CN">
                <a:solidFill>
                  <a:schemeClr val="bg1"/>
                </a:solidFill>
              </a:rPr>
              <a:t>NaCl+H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O+CO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2133600" y="49530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指示剂：   </a:t>
            </a:r>
            <a:r>
              <a:rPr lang="en-US" altLang="zh-CN">
                <a:solidFill>
                  <a:schemeClr val="bg1"/>
                </a:solidFill>
              </a:rPr>
              <a:t>MO</a:t>
            </a:r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1219200" y="3581400"/>
          <a:ext cx="6432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公式" r:id="rId5" imgW="3207977" imgH="243804" progId="Equation.3">
                  <p:embed/>
                </p:oleObj>
              </mc:Choice>
              <mc:Fallback>
                <p:oleObj name="公式" r:id="rId5" imgW="3207977" imgH="2438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32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2133600" y="43434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pH=3.89</a:t>
            </a:r>
          </a:p>
        </p:txBody>
      </p:sp>
      <p:sp>
        <p:nvSpPr>
          <p:cNvPr id="11060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A687341-9DDB-42DD-84A8-33A1283C8C91}" type="slidenum">
              <a:rPr lang="en-US" altLang="zh-CN" sz="1400" smtClean="0"/>
              <a:pPr eaLnBrk="1" hangingPunct="1"/>
              <a:t>108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autoUpdateAnimBg="0"/>
      <p:bldP spid="97285" grpId="0" autoUpdateAnimBg="0"/>
      <p:bldP spid="97286" grpId="0" autoUpdateAnimBg="0"/>
      <p:bldP spid="97287" grpId="0" autoUpdateAnimBg="0"/>
      <p:bldP spid="97289" grpId="0" autoUpdateAnimBg="0"/>
      <p:bldP spid="97292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4105275" cy="528638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计算各组分的质量分数：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777875" y="1193800"/>
          <a:ext cx="68278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公式" r:id="rId3" imgW="3490012" imgH="403821" progId="Equation.3">
                  <p:embed/>
                </p:oleObj>
              </mc:Choice>
              <mc:Fallback>
                <p:oleObj name="公式" r:id="rId3" imgW="3490012" imgH="40382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193800"/>
                        <a:ext cx="682783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777875" y="2133600"/>
          <a:ext cx="70929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公式" r:id="rId5" imgW="3642258" imgH="556279" progId="Equation.3">
                  <p:embed/>
                </p:oleObj>
              </mc:Choice>
              <mc:Fallback>
                <p:oleObj name="公式" r:id="rId5" imgW="3642258" imgH="556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133600"/>
                        <a:ext cx="709295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85800" y="3352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总碱量：</a:t>
            </a: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668463" y="3790950"/>
          <a:ext cx="687546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8" name="公式" r:id="rId7" imgW="3528019" imgH="556279" progId="Equation.3">
                  <p:embed/>
                </p:oleObj>
              </mc:Choice>
              <mc:Fallback>
                <p:oleObj name="公式" r:id="rId7" imgW="3528019" imgH="556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790950"/>
                        <a:ext cx="6875462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99DA9E4-4033-4019-90EA-409014E6123E}" type="slidenum">
              <a:rPr lang="en-US" altLang="zh-CN" sz="1400" smtClean="0"/>
              <a:pPr eaLnBrk="1" hangingPunct="1"/>
              <a:t>109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nimBg="1" autoUpdateAnimBg="0"/>
      <p:bldP spid="983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609600" y="228600"/>
            <a:ext cx="1676400" cy="9144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60033"/>
                </a:solidFill>
              </a:rPr>
              <a:t>共轭酸碱对</a:t>
            </a:r>
            <a:endParaRPr lang="zh-CN" altLang="en-US">
              <a:solidFill>
                <a:srgbClr val="660033"/>
              </a:solidFill>
            </a:endParaRPr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3048000" y="914400"/>
            <a:ext cx="2743200" cy="444500"/>
          </a:xfrm>
          <a:custGeom>
            <a:avLst/>
            <a:gdLst>
              <a:gd name="T0" fmla="*/ 2147483647 w 1728"/>
              <a:gd name="T1" fmla="*/ 0 h 280"/>
              <a:gd name="T2" fmla="*/ 2147483647 w 1728"/>
              <a:gd name="T3" fmla="*/ 2147483647 h 280"/>
              <a:gd name="T4" fmla="*/ 2147483647 w 1728"/>
              <a:gd name="T5" fmla="*/ 2147483647 h 280"/>
              <a:gd name="T6" fmla="*/ 2147483647 w 1728"/>
              <a:gd name="T7" fmla="*/ 0 h 2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8" h="280">
                <a:moveTo>
                  <a:pt x="216" y="0"/>
                </a:moveTo>
                <a:cubicBezTo>
                  <a:pt x="108" y="100"/>
                  <a:pt x="0" y="200"/>
                  <a:pt x="216" y="240"/>
                </a:cubicBezTo>
                <a:cubicBezTo>
                  <a:pt x="432" y="280"/>
                  <a:pt x="1296" y="280"/>
                  <a:pt x="1512" y="240"/>
                </a:cubicBezTo>
                <a:cubicBezTo>
                  <a:pt x="1728" y="200"/>
                  <a:pt x="1512" y="40"/>
                  <a:pt x="1512" y="0"/>
                </a:cubicBezTo>
              </a:path>
            </a:pathLst>
          </a:custGeom>
          <a:noFill/>
          <a:ln w="9525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200400" y="13716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一对共轭酸碱对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066800" y="4572000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酸：可以是中性分子、阳离子或阴离子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609600" y="5257800"/>
            <a:ext cx="8093075" cy="1382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由于质子的半径较小，电荷密度极高，在水溶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液中不能独立存在，因此半反应不能单独进行，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酸给出质子必须有另一种能接受质子的碱存在。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28600" y="19812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二、酸碱反应的实质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150" name="Group 30"/>
          <p:cNvGrpSpPr>
            <a:grpSpLocks/>
          </p:cNvGrpSpPr>
          <p:nvPr/>
        </p:nvGrpSpPr>
        <p:grpSpPr bwMode="auto">
          <a:xfrm>
            <a:off x="685800" y="2667000"/>
            <a:ext cx="7651750" cy="1800225"/>
            <a:chOff x="432" y="1680"/>
            <a:chExt cx="4820" cy="1134"/>
          </a:xfrm>
        </p:grpSpPr>
        <p:sp>
          <p:nvSpPr>
            <p:cNvPr id="13329" name="Text Box 11"/>
            <p:cNvSpPr txBox="1">
              <a:spLocks noChangeArrowheads="1"/>
            </p:cNvSpPr>
            <p:nvPr/>
          </p:nvSpPr>
          <p:spPr bwMode="auto">
            <a:xfrm>
              <a:off x="432" y="1680"/>
              <a:ext cx="4820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共轭酸碱对的质子得失反应，称为酸碱半反应</a:t>
              </a:r>
              <a:r>
                <a:rPr lang="zh-CN" altLang="en-US">
                  <a:solidFill>
                    <a:schemeClr val="bg1"/>
                  </a:solidFill>
                </a:rPr>
                <a:t>：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            </a:t>
              </a:r>
              <a:r>
                <a:rPr lang="en-US" altLang="zh-CN">
                  <a:solidFill>
                    <a:schemeClr val="bg1"/>
                  </a:solidFill>
                </a:rPr>
                <a:t>HCN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      H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+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+  CN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  <a:p>
              <a:pPr eaLnBrk="1" hangingPunct="1"/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               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NH</a:t>
              </a:r>
              <a:r>
                <a:rPr lang="en-US" altLang="zh-CN" baseline="-25000">
                  <a:solidFill>
                    <a:schemeClr val="bg1"/>
                  </a:solidFill>
                  <a:sym typeface="Symbol" pitchFamily="18" charset="2"/>
                </a:rPr>
                <a:t>4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+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        H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+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+  NH</a:t>
              </a:r>
              <a:r>
                <a:rPr lang="en-US" altLang="zh-CN" baseline="-25000">
                  <a:solidFill>
                    <a:schemeClr val="bg1"/>
                  </a:solidFill>
                  <a:sym typeface="Symbol" pitchFamily="18" charset="2"/>
                </a:rPr>
                <a:t>3</a:t>
              </a:r>
            </a:p>
            <a:p>
              <a:pPr eaLnBrk="1" hangingPunct="1"/>
              <a:r>
                <a:rPr lang="en-US" altLang="zh-CN" baseline="-25000">
                  <a:solidFill>
                    <a:schemeClr val="bg1"/>
                  </a:solidFill>
                  <a:sym typeface="Symbol" pitchFamily="18" charset="2"/>
                </a:rPr>
                <a:t>     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      HCO</a:t>
              </a:r>
              <a:r>
                <a:rPr lang="en-US" altLang="zh-CN" baseline="-25000">
                  <a:solidFill>
                    <a:schemeClr val="bg1"/>
                  </a:solidFill>
                  <a:sym typeface="Symbol" pitchFamily="18" charset="2"/>
                </a:rPr>
                <a:t>3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-        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H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+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+  CO</a:t>
              </a:r>
              <a:r>
                <a:rPr lang="en-US" altLang="zh-CN" baseline="-25000">
                  <a:solidFill>
                    <a:schemeClr val="bg1"/>
                  </a:solidFill>
                  <a:sym typeface="Symbol" pitchFamily="18" charset="2"/>
                </a:rPr>
                <a:t>3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2-</a:t>
              </a:r>
              <a:endParaRPr lang="en-US" altLang="zh-CN">
                <a:solidFill>
                  <a:schemeClr val="bg1"/>
                </a:solidFill>
                <a:sym typeface="Symbol" pitchFamily="18" charset="2"/>
              </a:endParaRPr>
            </a:p>
          </p:txBody>
        </p:sp>
        <p:grpSp>
          <p:nvGrpSpPr>
            <p:cNvPr id="13330" name="Group 15"/>
            <p:cNvGrpSpPr>
              <a:grpSpLocks/>
            </p:cNvGrpSpPr>
            <p:nvPr/>
          </p:nvGrpSpPr>
          <p:grpSpPr bwMode="auto">
            <a:xfrm>
              <a:off x="1728" y="2064"/>
              <a:ext cx="288" cy="96"/>
              <a:chOff x="1248" y="3120"/>
              <a:chExt cx="624" cy="144"/>
            </a:xfrm>
          </p:grpSpPr>
          <p:sp>
            <p:nvSpPr>
              <p:cNvPr id="13341" name="Line 16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Line 17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Line 18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Line 1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31" name="Group 20"/>
            <p:cNvGrpSpPr>
              <a:grpSpLocks/>
            </p:cNvGrpSpPr>
            <p:nvPr/>
          </p:nvGrpSpPr>
          <p:grpSpPr bwMode="auto">
            <a:xfrm>
              <a:off x="1728" y="2352"/>
              <a:ext cx="288" cy="96"/>
              <a:chOff x="1248" y="3120"/>
              <a:chExt cx="624" cy="144"/>
            </a:xfrm>
          </p:grpSpPr>
          <p:sp>
            <p:nvSpPr>
              <p:cNvPr id="13337" name="Line 21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Line 22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Line 23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Line 24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32" name="Group 25"/>
            <p:cNvGrpSpPr>
              <a:grpSpLocks/>
            </p:cNvGrpSpPr>
            <p:nvPr/>
          </p:nvGrpSpPr>
          <p:grpSpPr bwMode="auto">
            <a:xfrm>
              <a:off x="1728" y="2640"/>
              <a:ext cx="288" cy="96"/>
              <a:chOff x="1248" y="3120"/>
              <a:chExt cx="624" cy="144"/>
            </a:xfrm>
          </p:grpSpPr>
          <p:sp>
            <p:nvSpPr>
              <p:cNvPr id="13333" name="Line 26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27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28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2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56" name="Group 36"/>
          <p:cNvGrpSpPr>
            <a:grpSpLocks/>
          </p:cNvGrpSpPr>
          <p:nvPr/>
        </p:nvGrpSpPr>
        <p:grpSpPr bwMode="auto">
          <a:xfrm>
            <a:off x="3048000" y="311150"/>
            <a:ext cx="2640013" cy="519113"/>
            <a:chOff x="1920" y="196"/>
            <a:chExt cx="1663" cy="327"/>
          </a:xfrm>
        </p:grpSpPr>
        <p:sp>
          <p:nvSpPr>
            <p:cNvPr id="13323" name="Text Box 4"/>
            <p:cNvSpPr txBox="1">
              <a:spLocks noChangeArrowheads="1"/>
            </p:cNvSpPr>
            <p:nvPr/>
          </p:nvSpPr>
          <p:spPr bwMode="auto">
            <a:xfrm>
              <a:off x="1920" y="196"/>
              <a:ext cx="16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HA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      H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+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+  A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-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grpSp>
          <p:nvGrpSpPr>
            <p:cNvPr id="13324" name="Group 31"/>
            <p:cNvGrpSpPr>
              <a:grpSpLocks/>
            </p:cNvGrpSpPr>
            <p:nvPr/>
          </p:nvGrpSpPr>
          <p:grpSpPr bwMode="auto">
            <a:xfrm>
              <a:off x="2400" y="288"/>
              <a:ext cx="288" cy="96"/>
              <a:chOff x="1248" y="3120"/>
              <a:chExt cx="624" cy="144"/>
            </a:xfrm>
          </p:grpSpPr>
          <p:sp>
            <p:nvSpPr>
              <p:cNvPr id="13325" name="Line 32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6" name="Line 33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7" name="Line 34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8" name="Line 35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5777494-4B68-46B6-AFCC-83C1ED6F7F5C}" type="slidenum">
              <a:rPr lang="en-US" altLang="zh-CN" sz="1400" smtClean="0"/>
              <a:pPr eaLnBrk="1" hangingPunct="1"/>
              <a:t>11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 autoUpdateAnimBg="0"/>
      <p:bldP spid="5129" grpId="0" animBg="1"/>
      <p:bldP spid="5130" grpId="0" autoUpdateAnimBg="0"/>
      <p:bldP spid="5132" grpId="0" autoUpdateAnimBg="0"/>
      <p:bldP spid="5133" grpId="0" animBg="1" autoUpdateAnimBg="0"/>
      <p:bldP spid="5134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58" name="Rectangle 30"/>
          <p:cNvSpPr>
            <a:spLocks noChangeArrowheads="1"/>
          </p:cNvSpPr>
          <p:nvPr/>
        </p:nvSpPr>
        <p:spPr bwMode="auto">
          <a:xfrm>
            <a:off x="304800" y="457200"/>
            <a:ext cx="15240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氯化钡法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152400" y="1524000"/>
            <a:ext cx="228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Na</a:t>
            </a:r>
            <a:r>
              <a:rPr lang="en-US" altLang="zh-CN" sz="2400" baseline="-25000">
                <a:solidFill>
                  <a:schemeClr val="bg1"/>
                </a:solidFill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CO</a:t>
            </a:r>
            <a:r>
              <a:rPr lang="en-US" altLang="zh-CN" sz="2400" baseline="-25000">
                <a:solidFill>
                  <a:schemeClr val="bg1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 + NaOH</a:t>
            </a:r>
          </a:p>
        </p:txBody>
      </p:sp>
      <p:sp>
        <p:nvSpPr>
          <p:cNvPr id="99360" name="Line 32"/>
          <p:cNvSpPr>
            <a:spLocks noChangeShapeType="1"/>
          </p:cNvSpPr>
          <p:nvPr/>
        </p:nvSpPr>
        <p:spPr bwMode="auto">
          <a:xfrm flipV="1">
            <a:off x="2971800" y="1219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AutoShape 33"/>
          <p:cNvSpPr>
            <a:spLocks/>
          </p:cNvSpPr>
          <p:nvPr/>
        </p:nvSpPr>
        <p:spPr bwMode="auto">
          <a:xfrm>
            <a:off x="2590800" y="10668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3184525" y="852488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HCl</a:t>
            </a:r>
            <a:r>
              <a:rPr lang="zh-CN" altLang="en-US" sz="2000">
                <a:solidFill>
                  <a:schemeClr val="bg1"/>
                </a:solidFill>
              </a:rPr>
              <a:t>滴定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3352800" y="1219200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MO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4327525" y="981075"/>
            <a:ext cx="361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 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滴出总量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9365" name="Line 37"/>
          <p:cNvSpPr>
            <a:spLocks noChangeShapeType="1"/>
          </p:cNvSpPr>
          <p:nvPr/>
        </p:nvSpPr>
        <p:spPr bwMode="auto">
          <a:xfrm flipV="1">
            <a:off x="3048000" y="2362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3200400" y="1981200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BaCl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99367" name="AutoShape 39"/>
          <p:cNvSpPr>
            <a:spLocks/>
          </p:cNvSpPr>
          <p:nvPr/>
        </p:nvSpPr>
        <p:spPr bwMode="auto">
          <a:xfrm>
            <a:off x="4495800" y="1905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8" name="Text Box 40"/>
          <p:cNvSpPr txBox="1">
            <a:spLocks noChangeArrowheads="1"/>
          </p:cNvSpPr>
          <p:nvPr/>
        </p:nvSpPr>
        <p:spPr bwMode="auto">
          <a:xfrm>
            <a:off x="4724400" y="1752600"/>
            <a:ext cx="269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BaCO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4724400" y="2438400"/>
            <a:ext cx="111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NaOH</a:t>
            </a: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5834063" y="2752725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6046788" y="2386013"/>
            <a:ext cx="1116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HCl</a:t>
            </a:r>
            <a:r>
              <a:rPr lang="zh-CN" altLang="en-US" sz="2000">
                <a:solidFill>
                  <a:schemeClr val="bg1"/>
                </a:solidFill>
              </a:rPr>
              <a:t>滴定</a:t>
            </a: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6215063" y="27527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PP</a:t>
            </a: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7189788" y="2514600"/>
            <a:ext cx="1954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 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746125" y="3267075"/>
            <a:ext cx="5911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则：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的体积为 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 </a:t>
            </a:r>
            <a:r>
              <a:rPr lang="en-US" altLang="zh-CN">
                <a:solidFill>
                  <a:schemeClr val="bg1"/>
                </a:solidFill>
              </a:rPr>
              <a:t>,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的体积为  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-V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99375" name="Object 47"/>
          <p:cNvGraphicFramePr>
            <a:graphicFrameLocks noChangeAspect="1"/>
          </p:cNvGraphicFramePr>
          <p:nvPr/>
        </p:nvGraphicFramePr>
        <p:xfrm>
          <a:off x="1292225" y="4394200"/>
          <a:ext cx="607218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0" name="公式" r:id="rId3" imgW="3108855" imgH="403821" progId="Equation.3">
                  <p:embed/>
                </p:oleObj>
              </mc:Choice>
              <mc:Fallback>
                <p:oleObj name="公式" r:id="rId3" imgW="3108855" imgH="40382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394200"/>
                        <a:ext cx="607218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6" name="Object 48"/>
          <p:cNvGraphicFramePr>
            <a:graphicFrameLocks noChangeAspect="1"/>
          </p:cNvGraphicFramePr>
          <p:nvPr/>
        </p:nvGraphicFramePr>
        <p:xfrm>
          <a:off x="1066800" y="5257800"/>
          <a:ext cx="740886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1" name="公式" r:id="rId5" imgW="3794721" imgH="556279" progId="Equation.3">
                  <p:embed/>
                </p:oleObj>
              </mc:Choice>
              <mc:Fallback>
                <p:oleObj name="公式" r:id="rId5" imgW="3794721" imgH="556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7408863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DCEB1F-2C0E-49FC-A4E6-FC8FF1DA481A}" type="slidenum">
              <a:rPr lang="en-US" altLang="zh-CN" sz="1400" smtClean="0"/>
              <a:pPr eaLnBrk="1" hangingPunct="1"/>
              <a:t>110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9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9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9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9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9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9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9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9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9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8" grpId="0" animBg="1" autoUpdateAnimBg="0"/>
      <p:bldP spid="99359" grpId="0" autoUpdateAnimBg="0"/>
      <p:bldP spid="99360" grpId="0" animBg="1"/>
      <p:bldP spid="99361" grpId="0" animBg="1"/>
      <p:bldP spid="99362" grpId="0" autoUpdateAnimBg="0"/>
      <p:bldP spid="99363" grpId="0" autoUpdateAnimBg="0"/>
      <p:bldP spid="99364" grpId="0" autoUpdateAnimBg="0"/>
      <p:bldP spid="99365" grpId="0" animBg="1"/>
      <p:bldP spid="99366" grpId="0" autoUpdateAnimBg="0"/>
      <p:bldP spid="99367" grpId="0" animBg="1"/>
      <p:bldP spid="99368" grpId="0" autoUpdateAnimBg="0"/>
      <p:bldP spid="99369" grpId="0" autoUpdateAnimBg="0"/>
      <p:bldP spid="99370" grpId="0" animBg="1"/>
      <p:bldP spid="99371" grpId="0" autoUpdateAnimBg="0"/>
      <p:bldP spid="99372" grpId="0" autoUpdateAnimBg="0"/>
      <p:bldP spid="99373" grpId="0" autoUpdateAnimBg="0"/>
      <p:bldP spid="99374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456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+ NaHCO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的测定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81000" y="1295400"/>
            <a:ext cx="18288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tx2"/>
                </a:solidFill>
              </a:rPr>
              <a:t>双指示剂法</a:t>
            </a: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3200400" y="1295400"/>
            <a:ext cx="3733800" cy="4572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Na</a:t>
            </a:r>
            <a:r>
              <a:rPr lang="en-US" altLang="zh-CN" baseline="-25000"/>
              <a:t>2</a:t>
            </a:r>
            <a:r>
              <a:rPr lang="en-US" altLang="zh-CN"/>
              <a:t>CO</a:t>
            </a:r>
            <a:r>
              <a:rPr lang="en-US" altLang="zh-CN" baseline="-25000"/>
              <a:t>3</a:t>
            </a:r>
            <a:r>
              <a:rPr lang="en-US" altLang="zh-CN"/>
              <a:t>    NaHCO</a:t>
            </a:r>
            <a:r>
              <a:rPr lang="en-US" altLang="zh-CN" baseline="-25000"/>
              <a:t>3</a:t>
            </a:r>
            <a:endParaRPr lang="en-US" altLang="zh-CN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4191000" y="17526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4191000" y="28956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3276600" y="2438400"/>
            <a:ext cx="3733800" cy="4572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NaHCO</a:t>
            </a:r>
            <a:r>
              <a:rPr lang="en-US" altLang="zh-CN" baseline="-25000"/>
              <a:t>3</a:t>
            </a:r>
            <a:r>
              <a:rPr lang="en-US" altLang="zh-CN"/>
              <a:t>    NaHCO</a:t>
            </a:r>
            <a:r>
              <a:rPr lang="en-US" altLang="zh-CN" baseline="-25000"/>
              <a:t>3</a:t>
            </a:r>
            <a:endParaRPr lang="en-US" altLang="zh-CN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5715000" y="28956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3276600" y="3581400"/>
            <a:ext cx="3733800" cy="4572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H</a:t>
            </a:r>
            <a:r>
              <a:rPr lang="en-US" altLang="zh-CN" baseline="-25000"/>
              <a:t>2</a:t>
            </a:r>
            <a:r>
              <a:rPr lang="en-US" altLang="zh-CN"/>
              <a:t>O   +  CO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517525" y="2276475"/>
            <a:ext cx="184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3581400" y="18288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66"/>
                </a:solidFill>
              </a:rPr>
              <a:t>V</a:t>
            </a:r>
            <a:r>
              <a:rPr lang="en-US" altLang="zh-CN" b="1" baseline="-25000">
                <a:solidFill>
                  <a:srgbClr val="FFFF66"/>
                </a:solidFill>
              </a:rPr>
              <a:t>1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3581400" y="29718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66"/>
                </a:solidFill>
              </a:rPr>
              <a:t>V</a:t>
            </a:r>
            <a:r>
              <a:rPr lang="en-US" altLang="zh-CN" b="1" baseline="-25000">
                <a:solidFill>
                  <a:srgbClr val="FFFF66"/>
                </a:solidFill>
              </a:rPr>
              <a:t>2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4114800" y="4343400"/>
            <a:ext cx="230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66"/>
                </a:solidFill>
              </a:rPr>
              <a:t>显然，</a:t>
            </a:r>
            <a:r>
              <a:rPr lang="en-US" altLang="zh-CN" b="1">
                <a:solidFill>
                  <a:srgbClr val="FFFF66"/>
                </a:solidFill>
              </a:rPr>
              <a:t>V</a:t>
            </a:r>
            <a:r>
              <a:rPr lang="en-US" altLang="zh-CN" b="1" baseline="-25000">
                <a:solidFill>
                  <a:srgbClr val="FFFF66"/>
                </a:solidFill>
              </a:rPr>
              <a:t>1</a:t>
            </a:r>
            <a:r>
              <a:rPr lang="en-US" altLang="zh-CN" b="1">
                <a:solidFill>
                  <a:srgbClr val="FFFF66"/>
                </a:solidFill>
              </a:rPr>
              <a:t>&lt; V</a:t>
            </a:r>
            <a:r>
              <a:rPr lang="en-US" altLang="zh-CN" b="1" baseline="-25000">
                <a:solidFill>
                  <a:srgbClr val="FFFF66"/>
                </a:solidFill>
              </a:rPr>
              <a:t>2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7620000" y="2362200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PP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>
            <a:off x="7086600" y="26670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7620000" y="3505200"/>
            <a:ext cx="75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MO</a:t>
            </a: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H="1">
            <a:off x="7162800" y="38100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1371600" y="5257800"/>
            <a:ext cx="619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则：</a:t>
            </a:r>
            <a:r>
              <a:rPr lang="en-US" altLang="zh-CN">
                <a:solidFill>
                  <a:schemeClr val="bg1"/>
                </a:solidFill>
              </a:rPr>
              <a:t>NaHCO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的体积为 </a:t>
            </a:r>
            <a:r>
              <a:rPr lang="en-US" altLang="zh-CN" b="1">
                <a:solidFill>
                  <a:srgbClr val="FFCC66"/>
                </a:solidFill>
              </a:rPr>
              <a:t>V</a:t>
            </a:r>
            <a:r>
              <a:rPr lang="en-US" altLang="zh-CN" b="1" baseline="-25000">
                <a:solidFill>
                  <a:srgbClr val="FFCC66"/>
                </a:solidFill>
              </a:rPr>
              <a:t>2</a:t>
            </a:r>
            <a:r>
              <a:rPr lang="en-US" altLang="zh-CN" b="1">
                <a:solidFill>
                  <a:srgbClr val="FFCC66"/>
                </a:solidFill>
              </a:rPr>
              <a:t> - V</a:t>
            </a:r>
            <a:r>
              <a:rPr lang="en-US" altLang="zh-CN" b="1" baseline="-25000">
                <a:solidFill>
                  <a:srgbClr val="FFCC66"/>
                </a:solidFill>
              </a:rPr>
              <a:t>1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,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的体积为   </a:t>
            </a:r>
            <a:r>
              <a:rPr lang="en-US" altLang="zh-CN" b="1">
                <a:solidFill>
                  <a:srgbClr val="FFCC66"/>
                </a:solidFill>
              </a:rPr>
              <a:t>2V</a:t>
            </a:r>
            <a:r>
              <a:rPr lang="en-US" altLang="zh-CN" b="1" baseline="-25000">
                <a:solidFill>
                  <a:srgbClr val="FFCC66"/>
                </a:solidFill>
              </a:rPr>
              <a:t>1</a:t>
            </a:r>
          </a:p>
        </p:txBody>
      </p:sp>
      <p:sp>
        <p:nvSpPr>
          <p:cNvPr id="11368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51F008C-B8A9-4BE4-A688-D041C567D02B}" type="slidenum">
              <a:rPr lang="en-US" altLang="zh-CN" sz="1400" smtClean="0"/>
              <a:pPr eaLnBrk="1" hangingPunct="1"/>
              <a:t>111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7" grpId="0" animBg="1" autoUpdateAnimBg="0"/>
      <p:bldP spid="100358" grpId="0" animBg="1" autoUpdateAnimBg="0"/>
      <p:bldP spid="100359" grpId="0" animBg="1"/>
      <p:bldP spid="100360" grpId="0" animBg="1"/>
      <p:bldP spid="100361" grpId="0" animBg="1" autoUpdateAnimBg="0"/>
      <p:bldP spid="100362" grpId="0" animBg="1"/>
      <p:bldP spid="100363" grpId="0" animBg="1" autoUpdateAnimBg="0"/>
      <p:bldP spid="100364" grpId="0" autoUpdateAnimBg="0"/>
      <p:bldP spid="100365" grpId="0" autoUpdateAnimBg="0"/>
      <p:bldP spid="100366" grpId="0" autoUpdateAnimBg="0"/>
      <p:bldP spid="100367" grpId="0" autoUpdateAnimBg="0"/>
      <p:bldP spid="100368" grpId="0" autoUpdateAnimBg="0"/>
      <p:bldP spid="100369" grpId="0" animBg="1"/>
      <p:bldP spid="100370" grpId="0" autoUpdateAnimBg="0"/>
      <p:bldP spid="100371" grpId="0" animBg="1"/>
      <p:bldP spid="100372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4105275" cy="528638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计算各组分的质量分数：</a:t>
            </a: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838200" y="1219200"/>
          <a:ext cx="74612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公式" r:id="rId3" imgW="3832944" imgH="403821" progId="Equation.3">
                  <p:embed/>
                </p:oleObj>
              </mc:Choice>
              <mc:Fallback>
                <p:oleObj name="公式" r:id="rId3" imgW="3832944" imgH="40382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74612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788988" y="2133600"/>
          <a:ext cx="7069137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9" name="公式" r:id="rId5" imgW="3627142" imgH="556279" progId="Equation.3">
                  <p:embed/>
                </p:oleObj>
              </mc:Choice>
              <mc:Fallback>
                <p:oleObj name="公式" r:id="rId5" imgW="3627142" imgH="556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133600"/>
                        <a:ext cx="7069137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85800" y="3352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总碱量：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668463" y="3790950"/>
          <a:ext cx="687546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公式" r:id="rId7" imgW="3528019" imgH="556279" progId="Equation.3">
                  <p:embed/>
                </p:oleObj>
              </mc:Choice>
              <mc:Fallback>
                <p:oleObj name="公式" r:id="rId7" imgW="3528019" imgH="556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790950"/>
                        <a:ext cx="6875462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345B87B-D1DF-4785-AB9B-E8A44EB7A417}" type="slidenum">
              <a:rPr lang="en-US" altLang="zh-CN" sz="1400" smtClean="0"/>
              <a:pPr eaLnBrk="1" hangingPunct="1"/>
              <a:t>112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nimBg="1" autoUpdateAnimBg="0"/>
      <p:bldP spid="101381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90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根据</a:t>
            </a:r>
            <a:r>
              <a:rPr lang="zh-CN" altLang="en-US" b="1" u="sng">
                <a:solidFill>
                  <a:srgbClr val="FFFF66"/>
                </a:solidFill>
              </a:rPr>
              <a:t>双指示剂法</a:t>
            </a:r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的体积，推断溶液组成。</a:t>
            </a:r>
          </a:p>
        </p:txBody>
      </p:sp>
      <p:sp>
        <p:nvSpPr>
          <p:cNvPr id="103427" name="Line 3"/>
          <p:cNvSpPr>
            <a:spLocks noChangeShapeType="1"/>
          </p:cNvSpPr>
          <p:nvPr/>
        </p:nvSpPr>
        <p:spPr bwMode="auto">
          <a:xfrm>
            <a:off x="762000" y="11430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636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存在物质                   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                       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762000" y="16764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219200" y="1676400"/>
            <a:ext cx="111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NaOH</a:t>
            </a:r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762000" y="22098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1143000" y="2286000"/>
            <a:ext cx="147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762000" y="28194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762000" y="34290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1143000" y="2895600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838200" y="4114800"/>
            <a:ext cx="251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Na</a:t>
            </a:r>
            <a:r>
              <a:rPr lang="en-US" altLang="zh-CN" sz="2400" baseline="-25000">
                <a:solidFill>
                  <a:schemeClr val="bg1"/>
                </a:solidFill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CO</a:t>
            </a:r>
            <a:r>
              <a:rPr lang="en-US" altLang="zh-CN" sz="2400" baseline="-25000">
                <a:solidFill>
                  <a:schemeClr val="bg1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+ NaHCO</a:t>
            </a:r>
            <a:r>
              <a:rPr lang="en-US" altLang="zh-CN" sz="2400" baseline="-25000">
                <a:solidFill>
                  <a:schemeClr val="bg1"/>
                </a:solidFill>
              </a:rPr>
              <a:t>3</a:t>
            </a:r>
            <a:endParaRPr lang="en-US" altLang="zh-CN" baseline="-25000">
              <a:solidFill>
                <a:schemeClr val="bg1"/>
              </a:solidFill>
            </a:endParaRPr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762000" y="40386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838200" y="3479800"/>
            <a:ext cx="221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NaOH+ Na</a:t>
            </a:r>
            <a:r>
              <a:rPr lang="en-US" altLang="zh-CN" sz="2400" baseline="-25000">
                <a:solidFill>
                  <a:schemeClr val="bg1"/>
                </a:solidFill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CO</a:t>
            </a:r>
            <a:r>
              <a:rPr lang="en-US" altLang="zh-CN" sz="2400" baseline="-25000">
                <a:solidFill>
                  <a:schemeClr val="bg1"/>
                </a:solidFill>
              </a:rPr>
              <a:t>3</a:t>
            </a:r>
            <a:endParaRPr lang="en-US" altLang="zh-CN" baseline="-25000">
              <a:solidFill>
                <a:schemeClr val="bg1"/>
              </a:solidFill>
            </a:endParaRPr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762000" y="46482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3" name="Line 19"/>
          <p:cNvSpPr>
            <a:spLocks noChangeShapeType="1"/>
          </p:cNvSpPr>
          <p:nvPr/>
        </p:nvSpPr>
        <p:spPr bwMode="auto">
          <a:xfrm>
            <a:off x="762000" y="1143000"/>
            <a:ext cx="0" cy="3505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8153400" y="1143000"/>
            <a:ext cx="0" cy="3505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5" name="Line 21"/>
          <p:cNvSpPr>
            <a:spLocks noChangeShapeType="1"/>
          </p:cNvSpPr>
          <p:nvPr/>
        </p:nvSpPr>
        <p:spPr bwMode="auto">
          <a:xfrm>
            <a:off x="3352800" y="1143000"/>
            <a:ext cx="0" cy="3505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5791200" y="1143000"/>
            <a:ext cx="0" cy="3505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B430FE9-5B6B-473D-B1D3-E2E10BDEE48A}" type="slidenum">
              <a:rPr lang="en-US" altLang="zh-CN" sz="1400" smtClean="0"/>
              <a:pPr eaLnBrk="1" hangingPunct="1"/>
              <a:t>113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nimBg="1"/>
      <p:bldP spid="103428" grpId="0" autoUpdateAnimBg="0"/>
      <p:bldP spid="103429" grpId="0" animBg="1"/>
      <p:bldP spid="103430" grpId="0" autoUpdateAnimBg="0"/>
      <p:bldP spid="103434" grpId="0" animBg="1"/>
      <p:bldP spid="103435" grpId="0" autoUpdateAnimBg="0"/>
      <p:bldP spid="103436" grpId="0" animBg="1"/>
      <p:bldP spid="103437" grpId="0" animBg="1"/>
      <p:bldP spid="103438" grpId="0" autoUpdateAnimBg="0"/>
      <p:bldP spid="103439" grpId="0" autoUpdateAnimBg="0"/>
      <p:bldP spid="103440" grpId="0" animBg="1"/>
      <p:bldP spid="103441" grpId="0" autoUpdateAnimBg="0"/>
      <p:bldP spid="103442" grpId="0" animBg="1"/>
      <p:bldP spid="103443" grpId="0" animBg="1"/>
      <p:bldP spid="103444" grpId="0" animBg="1"/>
      <p:bldP spid="103445" grpId="0" animBg="1"/>
      <p:bldP spid="10344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90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根据</a:t>
            </a:r>
            <a:r>
              <a:rPr lang="zh-CN" altLang="en-US" b="1" u="sng">
                <a:solidFill>
                  <a:srgbClr val="FFFF66"/>
                </a:solidFill>
              </a:rPr>
              <a:t>双指示剂法</a:t>
            </a:r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的体积，推断溶液组成。</a:t>
            </a:r>
          </a:p>
        </p:txBody>
      </p:sp>
      <p:sp>
        <p:nvSpPr>
          <p:cNvPr id="103427" name="Line 3"/>
          <p:cNvSpPr>
            <a:spLocks noChangeShapeType="1"/>
          </p:cNvSpPr>
          <p:nvPr/>
        </p:nvSpPr>
        <p:spPr bwMode="auto">
          <a:xfrm>
            <a:off x="762000" y="11430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636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存在物质                   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                       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762000" y="16764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219200" y="1676400"/>
            <a:ext cx="111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NaOH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4175125" y="1666875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553200" y="1676400"/>
            <a:ext cx="100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 </a:t>
            </a:r>
            <a:r>
              <a:rPr lang="en-US" altLang="zh-CN">
                <a:solidFill>
                  <a:schemeClr val="bg1"/>
                </a:solidFill>
              </a:rPr>
              <a:t>=0</a:t>
            </a:r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762000" y="22098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1143000" y="2286000"/>
            <a:ext cx="147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762000" y="28194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762000" y="34290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1143000" y="2895600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838200" y="4114800"/>
            <a:ext cx="251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Na</a:t>
            </a:r>
            <a:r>
              <a:rPr lang="en-US" altLang="zh-CN" sz="2400" baseline="-25000">
                <a:solidFill>
                  <a:schemeClr val="bg1"/>
                </a:solidFill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CO</a:t>
            </a:r>
            <a:r>
              <a:rPr lang="en-US" altLang="zh-CN" sz="2400" baseline="-25000">
                <a:solidFill>
                  <a:schemeClr val="bg1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+ NaHCO</a:t>
            </a:r>
            <a:r>
              <a:rPr lang="en-US" altLang="zh-CN" sz="2400" baseline="-25000">
                <a:solidFill>
                  <a:schemeClr val="bg1"/>
                </a:solidFill>
              </a:rPr>
              <a:t>3</a:t>
            </a:r>
            <a:endParaRPr lang="en-US" altLang="zh-CN" baseline="-25000">
              <a:solidFill>
                <a:schemeClr val="bg1"/>
              </a:solidFill>
            </a:endParaRPr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762000" y="40386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838200" y="3479800"/>
            <a:ext cx="221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NaOH+ Na</a:t>
            </a:r>
            <a:r>
              <a:rPr lang="en-US" altLang="zh-CN" sz="2400" baseline="-25000">
                <a:solidFill>
                  <a:schemeClr val="bg1"/>
                </a:solidFill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CO</a:t>
            </a:r>
            <a:r>
              <a:rPr lang="en-US" altLang="zh-CN" sz="2400" baseline="-25000">
                <a:solidFill>
                  <a:schemeClr val="bg1"/>
                </a:solidFill>
              </a:rPr>
              <a:t>3</a:t>
            </a:r>
            <a:endParaRPr lang="en-US" altLang="zh-CN" baseline="-25000">
              <a:solidFill>
                <a:schemeClr val="bg1"/>
              </a:solidFill>
            </a:endParaRPr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762000" y="46482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3" name="Line 19"/>
          <p:cNvSpPr>
            <a:spLocks noChangeShapeType="1"/>
          </p:cNvSpPr>
          <p:nvPr/>
        </p:nvSpPr>
        <p:spPr bwMode="auto">
          <a:xfrm>
            <a:off x="762000" y="1143000"/>
            <a:ext cx="0" cy="3505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8153400" y="1143000"/>
            <a:ext cx="0" cy="3505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5" name="Line 21"/>
          <p:cNvSpPr>
            <a:spLocks noChangeShapeType="1"/>
          </p:cNvSpPr>
          <p:nvPr/>
        </p:nvSpPr>
        <p:spPr bwMode="auto">
          <a:xfrm>
            <a:off x="3352800" y="1143000"/>
            <a:ext cx="0" cy="3505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5791200" y="1143000"/>
            <a:ext cx="0" cy="3505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4038600" y="2286000"/>
            <a:ext cx="93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=0</a:t>
            </a:r>
          </a:p>
        </p:txBody>
      </p: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4267200" y="28194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4267200" y="34290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4267200" y="41148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6705600" y="2286000"/>
            <a:ext cx="62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6629400" y="2895600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=V</a:t>
            </a:r>
            <a:r>
              <a:rPr lang="en-US" altLang="zh-CN" baseline="-25000">
                <a:solidFill>
                  <a:schemeClr val="bg1"/>
                </a:solidFill>
              </a:rPr>
              <a:t>1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6629400" y="3505200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&lt;V</a:t>
            </a:r>
            <a:r>
              <a:rPr lang="en-US" altLang="zh-CN" baseline="-25000">
                <a:solidFill>
                  <a:schemeClr val="bg1"/>
                </a:solidFill>
              </a:rPr>
              <a:t>1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6629400" y="4038600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&gt;V</a:t>
            </a:r>
            <a:r>
              <a:rPr lang="en-US" altLang="zh-CN" baseline="-25000">
                <a:solidFill>
                  <a:schemeClr val="bg1"/>
                </a:solidFill>
              </a:rPr>
              <a:t>1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67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B430FE9-5B6B-473D-B1D3-E2E10BDEE48A}" type="slidenum">
              <a:rPr lang="en-US" altLang="zh-CN" sz="1400" smtClean="0"/>
              <a:pPr eaLnBrk="1" hangingPunct="1"/>
              <a:t>114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7000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nimBg="1"/>
      <p:bldP spid="103428" grpId="0" autoUpdateAnimBg="0"/>
      <p:bldP spid="103429" grpId="0" animBg="1"/>
      <p:bldP spid="103430" grpId="0" autoUpdateAnimBg="0"/>
      <p:bldP spid="103431" grpId="0" autoUpdateAnimBg="0"/>
      <p:bldP spid="103433" grpId="0" autoUpdateAnimBg="0"/>
      <p:bldP spid="103434" grpId="0" animBg="1"/>
      <p:bldP spid="103435" grpId="0" autoUpdateAnimBg="0"/>
      <p:bldP spid="103436" grpId="0" animBg="1"/>
      <p:bldP spid="103437" grpId="0" animBg="1"/>
      <p:bldP spid="103438" grpId="0" autoUpdateAnimBg="0"/>
      <p:bldP spid="103439" grpId="0" autoUpdateAnimBg="0"/>
      <p:bldP spid="103440" grpId="0" animBg="1"/>
      <p:bldP spid="103441" grpId="0" autoUpdateAnimBg="0"/>
      <p:bldP spid="103442" grpId="0" animBg="1"/>
      <p:bldP spid="103443" grpId="0" animBg="1"/>
      <p:bldP spid="103444" grpId="0" animBg="1"/>
      <p:bldP spid="103445" grpId="0" animBg="1"/>
      <p:bldP spid="103446" grpId="0" animBg="1"/>
      <p:bldP spid="103448" grpId="0" autoUpdateAnimBg="0"/>
      <p:bldP spid="103449" grpId="0" autoUpdateAnimBg="0"/>
      <p:bldP spid="103450" grpId="0" autoUpdateAnimBg="0"/>
      <p:bldP spid="103451" grpId="0" autoUpdateAnimBg="0"/>
      <p:bldP spid="103452" grpId="0" autoUpdateAnimBg="0"/>
      <p:bldP spid="103453" grpId="0" autoUpdateAnimBg="0"/>
      <p:bldP spid="103454" grpId="0" autoUpdateAnimBg="0"/>
      <p:bldP spid="103455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28600" y="152400"/>
            <a:ext cx="1447800" cy="533400"/>
          </a:xfrm>
          <a:prstGeom prst="rect">
            <a:avLst/>
          </a:prstGeom>
          <a:solidFill>
            <a:srgbClr val="993300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氯化钡法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228600" y="1420813"/>
            <a:ext cx="1111250" cy="711200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Na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CO</a:t>
            </a:r>
            <a:r>
              <a:rPr lang="en-US" altLang="zh-CN" sz="2000" baseline="-25000">
                <a:solidFill>
                  <a:schemeClr val="bg1"/>
                </a:solidFill>
              </a:rPr>
              <a:t>3</a:t>
            </a:r>
            <a:endParaRPr lang="en-US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NaHCO</a:t>
            </a:r>
            <a:r>
              <a:rPr lang="en-US" altLang="zh-CN" sz="2000" baseline="-25000">
                <a:solidFill>
                  <a:schemeClr val="bg1"/>
                </a:solidFill>
              </a:rPr>
              <a:t>3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V="1">
            <a:off x="1920875" y="1304925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AutoShape 10"/>
          <p:cNvSpPr>
            <a:spLocks/>
          </p:cNvSpPr>
          <p:nvPr/>
        </p:nvSpPr>
        <p:spPr bwMode="auto">
          <a:xfrm>
            <a:off x="1524000" y="12192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33600" y="938213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HCl</a:t>
            </a:r>
            <a:r>
              <a:rPr lang="zh-CN" altLang="en-US" sz="2000">
                <a:solidFill>
                  <a:schemeClr val="bg1"/>
                </a:solidFill>
              </a:rPr>
              <a:t>滴定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2301875" y="1304925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MO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3276600" y="1066800"/>
            <a:ext cx="361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en-US" altLang="zh-CN">
                <a:solidFill>
                  <a:schemeClr val="bg1"/>
                </a:solidFill>
              </a:rPr>
              <a:t>HCl 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滴出总量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V="1">
            <a:off x="1828800" y="22860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691680" y="1905000"/>
            <a:ext cx="1737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chemeClr val="bg1"/>
                </a:solidFill>
              </a:rPr>
              <a:t>NaOH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</a:rPr>
              <a:t>过</a:t>
            </a:r>
            <a:r>
              <a:rPr lang="en-US" altLang="zh-CN" sz="2000" dirty="0" smtClean="0">
                <a:solidFill>
                  <a:schemeClr val="bg1"/>
                </a:solidFill>
              </a:rPr>
              <a:t>,V</a:t>
            </a:r>
            <a:r>
              <a:rPr lang="en-US" altLang="zh-CN" sz="2000" baseline="-25000" dirty="0" smtClean="0">
                <a:solidFill>
                  <a:schemeClr val="bg1"/>
                </a:solidFill>
              </a:rPr>
              <a:t>3</a:t>
            </a:r>
            <a:r>
              <a:rPr lang="en-US" altLang="en-US" sz="2000" dirty="0" smtClean="0">
                <a:solidFill>
                  <a:schemeClr val="bg1"/>
                </a:solidFill>
              </a:rPr>
              <a:t>)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2416" name="AutoShape 16"/>
          <p:cNvSpPr>
            <a:spLocks/>
          </p:cNvSpPr>
          <p:nvPr/>
        </p:nvSpPr>
        <p:spPr bwMode="auto">
          <a:xfrm>
            <a:off x="3200400" y="19812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3429000" y="1758950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3352800" y="2362200"/>
            <a:ext cx="147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 flipV="1">
            <a:off x="4724400" y="26670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3505200" y="3048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HCl</a:t>
            </a:r>
            <a:r>
              <a:rPr lang="zh-CN" altLang="en-US" sz="2000">
                <a:solidFill>
                  <a:schemeClr val="bg1"/>
                </a:solidFill>
              </a:rPr>
              <a:t>滴定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3733800" y="33528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PP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4953000" y="3200400"/>
            <a:ext cx="1954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消耗</a:t>
            </a:r>
            <a:r>
              <a:rPr lang="en-US" altLang="zh-CN" dirty="0" err="1">
                <a:solidFill>
                  <a:schemeClr val="bg1"/>
                </a:solidFill>
              </a:rPr>
              <a:t>HCl</a:t>
            </a:r>
            <a:r>
              <a:rPr lang="en-US" altLang="zh-CN" dirty="0">
                <a:solidFill>
                  <a:schemeClr val="bg1"/>
                </a:solidFill>
              </a:rPr>
              <a:t> V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102424" name="Object 24"/>
          <p:cNvGraphicFramePr>
            <a:graphicFrameLocks noChangeAspect="1"/>
          </p:cNvGraphicFramePr>
          <p:nvPr/>
        </p:nvGraphicFramePr>
        <p:xfrm>
          <a:off x="304800" y="4114800"/>
          <a:ext cx="86598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8" name="公式" r:id="rId3" imgW="5051997" imgH="403821" progId="Equation.3">
                  <p:embed/>
                </p:oleObj>
              </mc:Choice>
              <mc:Fallback>
                <p:oleObj name="公式" r:id="rId3" imgW="5051997" imgH="40382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4800"/>
                        <a:ext cx="86598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5" name="Object 25"/>
          <p:cNvGraphicFramePr>
            <a:graphicFrameLocks noChangeAspect="1"/>
          </p:cNvGraphicFramePr>
          <p:nvPr/>
        </p:nvGraphicFramePr>
        <p:xfrm>
          <a:off x="425450" y="5334000"/>
          <a:ext cx="84455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9" name="公式" r:id="rId5" imgW="5913217" imgH="556279" progId="Equation.3">
                  <p:embed/>
                </p:oleObj>
              </mc:Choice>
              <mc:Fallback>
                <p:oleObj name="公式" r:id="rId5" imgW="5913217" imgH="556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5334000"/>
                        <a:ext cx="84455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181600" y="2362200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428" name="AutoShape 28"/>
          <p:cNvSpPr>
            <a:spLocks/>
          </p:cNvSpPr>
          <p:nvPr/>
        </p:nvSpPr>
        <p:spPr bwMode="auto">
          <a:xfrm>
            <a:off x="6553200" y="19812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 flipV="1">
            <a:off x="6797675" y="2371725"/>
            <a:ext cx="914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6781800" y="1928813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BaCl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2431" name="Text Box 31"/>
          <p:cNvSpPr txBox="1">
            <a:spLocks noChangeArrowheads="1"/>
          </p:cNvSpPr>
          <p:nvPr/>
        </p:nvSpPr>
        <p:spPr bwMode="auto">
          <a:xfrm>
            <a:off x="7696200" y="2057400"/>
            <a:ext cx="1192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BaCO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1676400" y="3124200"/>
            <a:ext cx="170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NaOH(</a:t>
            </a:r>
            <a:r>
              <a:rPr lang="zh-CN" altLang="en-US">
                <a:solidFill>
                  <a:schemeClr val="bg1"/>
                </a:solidFill>
              </a:rPr>
              <a:t>余</a:t>
            </a:r>
            <a:r>
              <a:rPr lang="en-US" altLang="en-US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 flipV="1">
            <a:off x="3505200" y="34290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98E1AE-2FEA-4633-A94D-29C1EBF8C235}" type="slidenum">
              <a:rPr lang="en-US" altLang="zh-CN" sz="1400" smtClean="0"/>
              <a:pPr eaLnBrk="1" hangingPunct="1"/>
              <a:t>115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nimBg="1" autoUpdateAnimBg="0"/>
      <p:bldP spid="102408" grpId="0" animBg="1" autoUpdateAnimBg="0"/>
      <p:bldP spid="102409" grpId="0" animBg="1"/>
      <p:bldP spid="102410" grpId="0" animBg="1"/>
      <p:bldP spid="102411" grpId="0" autoUpdateAnimBg="0"/>
      <p:bldP spid="102412" grpId="0" autoUpdateAnimBg="0"/>
      <p:bldP spid="102413" grpId="0" autoUpdateAnimBg="0"/>
      <p:bldP spid="102414" grpId="0" animBg="1"/>
      <p:bldP spid="102415" grpId="0" autoUpdateAnimBg="0"/>
      <p:bldP spid="102416" grpId="0" animBg="1"/>
      <p:bldP spid="102417" grpId="0" autoUpdateAnimBg="0"/>
      <p:bldP spid="102418" grpId="0" autoUpdateAnimBg="0"/>
      <p:bldP spid="102419" grpId="0" animBg="1"/>
      <p:bldP spid="102420" grpId="0" autoUpdateAnimBg="0"/>
      <p:bldP spid="102421" grpId="0" autoUpdateAnimBg="0"/>
      <p:bldP spid="102422" grpId="0" autoUpdateAnimBg="0"/>
      <p:bldP spid="102427" grpId="0" autoUpdateAnimBg="0"/>
      <p:bldP spid="102428" grpId="0" animBg="1"/>
      <p:bldP spid="102429" grpId="0" animBg="1"/>
      <p:bldP spid="102430" grpId="0" autoUpdateAnimBg="0"/>
      <p:bldP spid="102431" grpId="0" autoUpdateAnimBg="0"/>
      <p:bldP spid="102432" grpId="0" autoUpdateAnimBg="0"/>
      <p:bldP spid="10243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04800" y="2286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1">
                <a:solidFill>
                  <a:srgbClr val="FFFF66"/>
                </a:solidFill>
              </a:rPr>
              <a:t>§3-7 </a:t>
            </a:r>
            <a:r>
              <a:rPr lang="zh-CN" altLang="en-US" sz="3600" b="1" i="1">
                <a:solidFill>
                  <a:srgbClr val="FFFF66"/>
                </a:solidFill>
              </a:rPr>
              <a:t>酸碱标准溶液的配制和标定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65125" y="981075"/>
            <a:ext cx="332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一、</a:t>
            </a:r>
            <a:r>
              <a:rPr lang="en-US" altLang="zh-CN" b="1" u="sng">
                <a:solidFill>
                  <a:schemeClr val="bg1"/>
                </a:solidFill>
              </a:rPr>
              <a:t>NaOH</a:t>
            </a:r>
            <a:r>
              <a:rPr lang="zh-CN" altLang="en-US" b="1" u="sng">
                <a:solidFill>
                  <a:schemeClr val="bg1"/>
                </a:solidFill>
              </a:rPr>
              <a:t>标准溶液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898525" y="1514475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、配制</a:t>
            </a:r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间接法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974725" y="2124075"/>
            <a:ext cx="5138738" cy="528638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配制不含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的方法：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81000" y="2667000"/>
            <a:ext cx="8191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(1)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先配成饱和的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NaOH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溶液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(50%)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，由于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Na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CO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在饱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  和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NaOH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溶液中溶解度很小，沉于溶液底部。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81000" y="3581400"/>
            <a:ext cx="8261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在较浓的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NaOH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溶液中加入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BaCl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以沉淀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CO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2-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取上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  层清液配制。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228600" y="4572000"/>
            <a:ext cx="87518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通常配成</a:t>
            </a:r>
            <a:r>
              <a:rPr lang="en-US" altLang="zh-CN">
                <a:solidFill>
                  <a:schemeClr val="bg1"/>
                </a:solidFill>
              </a:rPr>
              <a:t>0.1~0.5mol/LNaOH</a:t>
            </a:r>
            <a:r>
              <a:rPr lang="zh-CN" altLang="en-US">
                <a:solidFill>
                  <a:schemeClr val="bg1"/>
                </a:solidFill>
              </a:rPr>
              <a:t>溶液，保存在装有虹吸管及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碱石灰管</a:t>
            </a:r>
            <a:r>
              <a:rPr lang="en-US" altLang="zh-CN">
                <a:solidFill>
                  <a:schemeClr val="bg1"/>
                </a:solidFill>
              </a:rPr>
              <a:t>[</a:t>
            </a:r>
            <a:r>
              <a:rPr lang="zh-CN" altLang="en-US">
                <a:solidFill>
                  <a:schemeClr val="bg1"/>
                </a:solidFill>
              </a:rPr>
              <a:t>含</a:t>
            </a:r>
            <a:r>
              <a:rPr lang="en-US" altLang="zh-CN">
                <a:solidFill>
                  <a:schemeClr val="bg1"/>
                </a:solidFill>
              </a:rPr>
              <a:t>Ca(OH)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>
                <a:solidFill>
                  <a:schemeClr val="bg1"/>
                </a:solidFill>
              </a:rPr>
              <a:t>的瓶中，防止吸收空气中的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放置过久，重新标定。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914400" y="6096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、标定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3200400" y="6096000"/>
            <a:ext cx="5546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基准物质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 b="1">
                <a:solidFill>
                  <a:schemeClr val="bg1"/>
                </a:solidFill>
              </a:rPr>
              <a:t>邻苯二甲酸氢钾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 b="1">
                <a:solidFill>
                  <a:schemeClr val="bg1"/>
                </a:solidFill>
              </a:rPr>
              <a:t>草酸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777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3C905CA-B4C5-4D8B-ADD7-90F665010E53}" type="slidenum">
              <a:rPr lang="en-US" altLang="zh-CN" sz="1400" smtClean="0"/>
              <a:pPr eaLnBrk="1" hangingPunct="1"/>
              <a:t>116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  <p:bldP spid="104453" grpId="0" animBg="1" autoUpdateAnimBg="0"/>
      <p:bldP spid="104454" grpId="0" autoUpdateAnimBg="0"/>
      <p:bldP spid="104455" grpId="0" autoUpdateAnimBg="0"/>
      <p:bldP spid="104457" grpId="0" autoUpdateAnimBg="0"/>
      <p:bldP spid="104458" grpId="0" autoUpdateAnimBg="0"/>
      <p:bldP spid="104459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4040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 u="sng">
                <a:solidFill>
                  <a:schemeClr val="bg1"/>
                </a:solidFill>
              </a:rPr>
              <a:t>邻苯二甲酸氢钾</a:t>
            </a:r>
            <a:r>
              <a:rPr lang="en-US" altLang="zh-CN" u="sng">
                <a:solidFill>
                  <a:schemeClr val="bg1"/>
                </a:solidFill>
              </a:rPr>
              <a:t>(KHP)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678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KHP</a:t>
            </a:r>
            <a:r>
              <a:rPr lang="zh-CN" altLang="en-US">
                <a:solidFill>
                  <a:schemeClr val="bg1"/>
                </a:solidFill>
              </a:rPr>
              <a:t>易于提纯，无结晶水，在空气中稳定，且摩尔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质量</a:t>
            </a:r>
            <a:r>
              <a:rPr lang="en-US" altLang="zh-CN">
                <a:solidFill>
                  <a:schemeClr val="bg1"/>
                </a:solidFill>
              </a:rPr>
              <a:t>(M=204.2)</a:t>
            </a:r>
            <a:r>
              <a:rPr lang="zh-CN" altLang="en-US">
                <a:solidFill>
                  <a:schemeClr val="bg1"/>
                </a:solidFill>
              </a:rPr>
              <a:t>大，通常小份称量，是较好的基准物质。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09600" y="19050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标定反应：</a:t>
            </a:r>
          </a:p>
        </p:txBody>
      </p:sp>
      <p:grpSp>
        <p:nvGrpSpPr>
          <p:cNvPr id="105499" name="Group 27"/>
          <p:cNvGrpSpPr>
            <a:grpSpLocks/>
          </p:cNvGrpSpPr>
          <p:nvPr/>
        </p:nvGrpSpPr>
        <p:grpSpPr bwMode="auto">
          <a:xfrm>
            <a:off x="1463675" y="2524125"/>
            <a:ext cx="6197600" cy="914400"/>
            <a:chOff x="922" y="1590"/>
            <a:chExt cx="3904" cy="576"/>
          </a:xfrm>
        </p:grpSpPr>
        <p:sp>
          <p:nvSpPr>
            <p:cNvPr id="118794" name="AutoShape 9"/>
            <p:cNvSpPr>
              <a:spLocks noChangeArrowheads="1"/>
            </p:cNvSpPr>
            <p:nvPr/>
          </p:nvSpPr>
          <p:spPr bwMode="auto">
            <a:xfrm>
              <a:off x="922" y="1686"/>
              <a:ext cx="432" cy="432"/>
            </a:xfrm>
            <a:prstGeom prst="hexagon">
              <a:avLst>
                <a:gd name="adj" fmla="val 23722"/>
                <a:gd name="vf" fmla="val 115470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5" name="Line 10"/>
            <p:cNvSpPr>
              <a:spLocks noChangeShapeType="1"/>
            </p:cNvSpPr>
            <p:nvPr/>
          </p:nvSpPr>
          <p:spPr bwMode="auto">
            <a:xfrm>
              <a:off x="1354" y="1878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6" name="Line 11"/>
            <p:cNvSpPr>
              <a:spLocks noChangeShapeType="1"/>
            </p:cNvSpPr>
            <p:nvPr/>
          </p:nvSpPr>
          <p:spPr bwMode="auto">
            <a:xfrm>
              <a:off x="1258" y="168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7" name="Text Box 12"/>
            <p:cNvSpPr txBox="1">
              <a:spLocks noChangeArrowheads="1"/>
            </p:cNvSpPr>
            <p:nvPr/>
          </p:nvSpPr>
          <p:spPr bwMode="auto">
            <a:xfrm>
              <a:off x="1498" y="1590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COO</a:t>
              </a:r>
              <a:r>
                <a:rPr lang="en-US" altLang="zh-CN" sz="1800" baseline="30000">
                  <a:solidFill>
                    <a:schemeClr val="bg1"/>
                  </a:solidFill>
                </a:rPr>
                <a:t>-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18798" name="Text Box 13"/>
            <p:cNvSpPr txBox="1">
              <a:spLocks noChangeArrowheads="1"/>
            </p:cNvSpPr>
            <p:nvPr/>
          </p:nvSpPr>
          <p:spPr bwMode="auto">
            <a:xfrm>
              <a:off x="1546" y="1782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COOH</a:t>
              </a:r>
            </a:p>
          </p:txBody>
        </p:sp>
        <p:sp>
          <p:nvSpPr>
            <p:cNvPr id="118799" name="Oval 14"/>
            <p:cNvSpPr>
              <a:spLocks noChangeArrowheads="1"/>
            </p:cNvSpPr>
            <p:nvPr/>
          </p:nvSpPr>
          <p:spPr bwMode="auto">
            <a:xfrm>
              <a:off x="1018" y="1782"/>
              <a:ext cx="240" cy="24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118800" name="Text Box 15"/>
            <p:cNvSpPr txBox="1">
              <a:spLocks noChangeArrowheads="1"/>
            </p:cNvSpPr>
            <p:nvPr/>
          </p:nvSpPr>
          <p:spPr bwMode="auto">
            <a:xfrm>
              <a:off x="2064" y="1728"/>
              <a:ext cx="9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+  OH</a:t>
              </a:r>
              <a:r>
                <a:rPr lang="en-US" altLang="zh-CN" baseline="30000">
                  <a:solidFill>
                    <a:schemeClr val="bg1"/>
                  </a:solidFill>
                </a:rPr>
                <a:t>- </a:t>
              </a:r>
              <a:r>
                <a:rPr lang="en-US" altLang="zh-CN">
                  <a:solidFill>
                    <a:schemeClr val="bg1"/>
                  </a:solidFill>
                </a:rPr>
                <a:t>= </a:t>
              </a:r>
            </a:p>
          </p:txBody>
        </p:sp>
        <p:sp>
          <p:nvSpPr>
            <p:cNvPr id="118801" name="AutoShape 16"/>
            <p:cNvSpPr>
              <a:spLocks noChangeArrowheads="1"/>
            </p:cNvSpPr>
            <p:nvPr/>
          </p:nvSpPr>
          <p:spPr bwMode="auto">
            <a:xfrm>
              <a:off x="3034" y="1734"/>
              <a:ext cx="432" cy="432"/>
            </a:xfrm>
            <a:prstGeom prst="hexagon">
              <a:avLst>
                <a:gd name="adj" fmla="val 23722"/>
                <a:gd name="vf" fmla="val 115470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2" name="Line 17"/>
            <p:cNvSpPr>
              <a:spLocks noChangeShapeType="1"/>
            </p:cNvSpPr>
            <p:nvPr/>
          </p:nvSpPr>
          <p:spPr bwMode="auto">
            <a:xfrm>
              <a:off x="3466" y="1926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3" name="Line 18"/>
            <p:cNvSpPr>
              <a:spLocks noChangeShapeType="1"/>
            </p:cNvSpPr>
            <p:nvPr/>
          </p:nvSpPr>
          <p:spPr bwMode="auto">
            <a:xfrm>
              <a:off x="3370" y="1734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4" name="Text Box 19"/>
            <p:cNvSpPr txBox="1">
              <a:spLocks noChangeArrowheads="1"/>
            </p:cNvSpPr>
            <p:nvPr/>
          </p:nvSpPr>
          <p:spPr bwMode="auto">
            <a:xfrm>
              <a:off x="3610" y="1638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COO</a:t>
              </a:r>
              <a:r>
                <a:rPr lang="en-US" altLang="zh-CN" sz="1800" baseline="30000">
                  <a:solidFill>
                    <a:schemeClr val="bg1"/>
                  </a:solidFill>
                </a:rPr>
                <a:t>-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18805" name="Oval 20"/>
            <p:cNvSpPr>
              <a:spLocks noChangeArrowheads="1"/>
            </p:cNvSpPr>
            <p:nvPr/>
          </p:nvSpPr>
          <p:spPr bwMode="auto">
            <a:xfrm>
              <a:off x="3130" y="1830"/>
              <a:ext cx="240" cy="24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118806" name="Text Box 21"/>
            <p:cNvSpPr txBox="1">
              <a:spLocks noChangeArrowheads="1"/>
            </p:cNvSpPr>
            <p:nvPr/>
          </p:nvSpPr>
          <p:spPr bwMode="auto">
            <a:xfrm>
              <a:off x="3658" y="1830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COO</a:t>
              </a:r>
              <a:r>
                <a:rPr lang="en-US" altLang="zh-CN" sz="1800" baseline="30000">
                  <a:solidFill>
                    <a:schemeClr val="bg1"/>
                  </a:solidFill>
                </a:rPr>
                <a:t>-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18807" name="Text Box 22"/>
            <p:cNvSpPr txBox="1">
              <a:spLocks noChangeArrowheads="1"/>
            </p:cNvSpPr>
            <p:nvPr/>
          </p:nvSpPr>
          <p:spPr bwMode="auto">
            <a:xfrm>
              <a:off x="4128" y="1776"/>
              <a:ext cx="6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+ H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914400" y="3733800"/>
            <a:ext cx="4856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时溶液组成为一个二元弱碱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1752600" y="4419600"/>
            <a:ext cx="200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指示剂：</a:t>
            </a:r>
            <a:r>
              <a:rPr lang="en-US" altLang="zh-CN">
                <a:solidFill>
                  <a:schemeClr val="bg1"/>
                </a:solidFill>
              </a:rPr>
              <a:t>PP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1203325" y="5476875"/>
            <a:ext cx="6408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一般采取直接减量法称</a:t>
            </a:r>
            <a:r>
              <a:rPr lang="en-US" altLang="zh-CN">
                <a:solidFill>
                  <a:schemeClr val="bg1"/>
                </a:solidFill>
              </a:rPr>
              <a:t>KHP, </a:t>
            </a:r>
            <a:r>
              <a:rPr lang="zh-CN" altLang="en-US">
                <a:solidFill>
                  <a:schemeClr val="bg1"/>
                </a:solidFill>
              </a:rPr>
              <a:t>小份标定。</a:t>
            </a:r>
          </a:p>
        </p:txBody>
      </p:sp>
      <p:sp>
        <p:nvSpPr>
          <p:cNvPr id="11879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2F80D2-D73B-45AD-9899-28467BF48D01}" type="slidenum">
              <a:rPr lang="en-US" altLang="zh-CN" sz="1400" smtClean="0"/>
              <a:pPr eaLnBrk="1" hangingPunct="1"/>
              <a:t>117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6" grpId="0" autoUpdateAnimBg="0"/>
      <p:bldP spid="105477" grpId="0" autoUpdateAnimBg="0"/>
      <p:bldP spid="105496" grpId="0" autoUpdateAnimBg="0"/>
      <p:bldP spid="105497" grpId="0" autoUpdateAnimBg="0"/>
      <p:bldP spid="105498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3563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u="sng">
                <a:solidFill>
                  <a:schemeClr val="bg1"/>
                </a:solidFill>
              </a:rPr>
              <a:t>(2)</a:t>
            </a:r>
            <a:r>
              <a:rPr lang="zh-CN" altLang="en-US" u="sng">
                <a:solidFill>
                  <a:schemeClr val="bg1"/>
                </a:solidFill>
              </a:rPr>
              <a:t>草酸</a:t>
            </a:r>
            <a:r>
              <a:rPr lang="en-US" altLang="zh-CN">
                <a:solidFill>
                  <a:schemeClr val="bg1"/>
                </a:solidFill>
              </a:rPr>
              <a:t>(H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·2H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O)</a:t>
            </a:r>
            <a:endParaRPr lang="en-US" altLang="zh-CN" u="sng">
              <a:solidFill>
                <a:schemeClr val="bg1"/>
              </a:solidFill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974725" y="958850"/>
            <a:ext cx="658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草酸相当稳定，但其溶液的稳定性较差。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974725" y="1590675"/>
            <a:ext cx="6564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=5.9×10</a:t>
            </a:r>
            <a:r>
              <a:rPr lang="en-US" altLang="zh-CN" baseline="30000">
                <a:solidFill>
                  <a:schemeClr val="bg1"/>
                </a:solidFill>
              </a:rPr>
              <a:t>-2</a:t>
            </a:r>
            <a:r>
              <a:rPr lang="zh-CN" altLang="en-US">
                <a:solidFill>
                  <a:schemeClr val="bg1"/>
                </a:solidFill>
              </a:rPr>
              <a:t>，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=6.4×10</a:t>
            </a:r>
            <a:r>
              <a:rPr lang="en-US" altLang="zh-CN" baseline="30000">
                <a:solidFill>
                  <a:schemeClr val="bg1"/>
                </a:solidFill>
              </a:rPr>
              <a:t>-5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762000" y="2362200"/>
            <a:ext cx="722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由于草酸的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相差不太大，因此，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滴定草酸时，按二元酸一次被滴定。</a:t>
            </a:r>
          </a:p>
        </p:txBody>
      </p:sp>
      <p:sp>
        <p:nvSpPr>
          <p:cNvPr id="106502" name="Oval 6"/>
          <p:cNvSpPr>
            <a:spLocks noChangeArrowheads="1"/>
          </p:cNvSpPr>
          <p:nvPr/>
        </p:nvSpPr>
        <p:spPr bwMode="auto">
          <a:xfrm>
            <a:off x="304800" y="3429000"/>
            <a:ext cx="685800" cy="4572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295400" y="3429000"/>
            <a:ext cx="7556500" cy="52863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57200" y="4114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1524000" y="4167188"/>
            <a:ext cx="593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反应   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 + 2OH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= 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 + 2H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1431925" y="4767263"/>
            <a:ext cx="5259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时溶液组成为：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二元碱</a:t>
            </a:r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1371600" y="5486400"/>
          <a:ext cx="63246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5" name="公式" r:id="rId3" imgW="4251893" imgH="670515" progId="Equation.3">
                  <p:embed/>
                </p:oleObj>
              </mc:Choice>
              <mc:Fallback>
                <p:oleObj name="公式" r:id="rId3" imgW="4251893" imgH="67051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86400"/>
                        <a:ext cx="63246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0E17703-DD93-4CC1-9341-644EDE90A377}" type="slidenum">
              <a:rPr lang="en-US" altLang="zh-CN" sz="1400" smtClean="0"/>
              <a:pPr eaLnBrk="1" hangingPunct="1"/>
              <a:t>118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  <p:bldP spid="106501" grpId="0" autoUpdateAnimBg="0"/>
      <p:bldP spid="106502" grpId="0" animBg="1" autoUpdateAnimBg="0"/>
      <p:bldP spid="106503" grpId="0" animBg="1" autoUpdateAnimBg="0"/>
      <p:bldP spid="106504" grpId="0" autoUpdateAnimBg="0"/>
      <p:bldP spid="106505" grpId="0" autoUpdateAnimBg="0"/>
      <p:bldP spid="106506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2181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指示剂：  </a:t>
            </a:r>
            <a:r>
              <a:rPr lang="en-US" altLang="zh-CN">
                <a:solidFill>
                  <a:schemeClr val="bg1"/>
                </a:solidFill>
              </a:rPr>
              <a:t>PP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15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由于草酸的摩尔质量</a:t>
            </a:r>
            <a:r>
              <a:rPr lang="en-US" altLang="zh-CN">
                <a:solidFill>
                  <a:schemeClr val="bg1"/>
                </a:solidFill>
              </a:rPr>
              <a:t>(126.07)</a:t>
            </a:r>
            <a:r>
              <a:rPr lang="zh-CN" altLang="en-US">
                <a:solidFill>
                  <a:schemeClr val="bg1"/>
                </a:solidFill>
              </a:rPr>
              <a:t>较小，多采用大份标定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0" y="1676400"/>
            <a:ext cx="296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二、</a:t>
            </a:r>
            <a:r>
              <a:rPr lang="en-US" altLang="zh-CN" b="1" u="sng">
                <a:solidFill>
                  <a:schemeClr val="bg1"/>
                </a:solidFill>
              </a:rPr>
              <a:t>HCl</a:t>
            </a:r>
            <a:r>
              <a:rPr lang="zh-CN" altLang="en-US" b="1" u="sng">
                <a:solidFill>
                  <a:schemeClr val="bg1"/>
                </a:solidFill>
              </a:rPr>
              <a:t>标准溶液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57200" y="228600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、配制</a:t>
            </a:r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间接法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392113" y="2895600"/>
            <a:ext cx="869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通常配成</a:t>
            </a:r>
            <a:r>
              <a:rPr lang="en-US" altLang="zh-CN">
                <a:solidFill>
                  <a:schemeClr val="bg1"/>
                </a:solidFill>
              </a:rPr>
              <a:t>0.1~0.5mol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溶液，放置过久重新标定。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457200" y="48768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、标定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990600" y="5562600"/>
            <a:ext cx="763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99"/>
                </a:solidFill>
              </a:rPr>
              <a:t>基准物质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 b="1">
                <a:solidFill>
                  <a:schemeClr val="bg1"/>
                </a:solidFill>
              </a:rPr>
              <a:t>无水</a:t>
            </a:r>
            <a:r>
              <a:rPr lang="en-US" altLang="zh-CN" b="1">
                <a:solidFill>
                  <a:schemeClr val="bg1"/>
                </a:solidFill>
              </a:rPr>
              <a:t>Na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r>
              <a:rPr lang="en-US" altLang="zh-CN" b="1">
                <a:solidFill>
                  <a:schemeClr val="bg1"/>
                </a:solidFill>
              </a:rPr>
              <a:t>CO</a:t>
            </a:r>
            <a:r>
              <a:rPr lang="en-US" altLang="zh-CN" b="1" baseline="-25000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、硼砂</a:t>
            </a:r>
            <a:r>
              <a:rPr lang="en-US" altLang="zh-CN" b="1">
                <a:solidFill>
                  <a:schemeClr val="bg1"/>
                </a:solidFill>
              </a:rPr>
              <a:t>(Na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r>
              <a:rPr lang="en-US" altLang="zh-CN" b="1">
                <a:solidFill>
                  <a:schemeClr val="bg1"/>
                </a:solidFill>
              </a:rPr>
              <a:t>B</a:t>
            </a:r>
            <a:r>
              <a:rPr lang="en-US" altLang="zh-CN" b="1" baseline="-25000">
                <a:solidFill>
                  <a:schemeClr val="bg1"/>
                </a:solidFill>
              </a:rPr>
              <a:t>4</a:t>
            </a:r>
            <a:r>
              <a:rPr lang="en-US" altLang="zh-CN" b="1">
                <a:solidFill>
                  <a:schemeClr val="bg1"/>
                </a:solidFill>
              </a:rPr>
              <a:t>O</a:t>
            </a:r>
            <a:r>
              <a:rPr lang="en-US" altLang="zh-CN" b="1" baseline="-25000">
                <a:solidFill>
                  <a:schemeClr val="bg1"/>
                </a:solidFill>
              </a:rPr>
              <a:t>7</a:t>
            </a:r>
            <a:r>
              <a:rPr lang="en-US" altLang="zh-CN" b="1">
                <a:solidFill>
                  <a:schemeClr val="bg1"/>
                </a:solidFill>
              </a:rPr>
              <a:t>·10H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r>
              <a:rPr lang="en-US" altLang="zh-CN" b="1">
                <a:solidFill>
                  <a:schemeClr val="bg1"/>
                </a:solidFill>
              </a:rPr>
              <a:t>O)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381000" y="3505200"/>
            <a:ext cx="8516938" cy="1382713"/>
          </a:xfrm>
          <a:prstGeom prst="rect">
            <a:avLst/>
          </a:prstGeom>
          <a:solidFill>
            <a:srgbClr val="993300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一般均配成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0.1mol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HCl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溶液：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  量取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8.5~9.0mL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d=1.19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的市售浓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HCl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加水至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升，配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成大致所需浓度，然后标定。</a:t>
            </a:r>
          </a:p>
        </p:txBody>
      </p:sp>
      <p:sp>
        <p:nvSpPr>
          <p:cNvPr id="1208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05AC7D2-0B5F-48DD-BE40-B61B5726B9DA}" type="slidenum">
              <a:rPr lang="en-US" altLang="zh-CN" sz="1400" smtClean="0"/>
              <a:pPr eaLnBrk="1" hangingPunct="1"/>
              <a:t>119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utoUpdateAnimBg="0"/>
      <p:bldP spid="107524" grpId="0" autoUpdateAnimBg="0"/>
      <p:bldP spid="107525" grpId="0" autoUpdateAnimBg="0"/>
      <p:bldP spid="107529" grpId="0" autoUpdateAnimBg="0"/>
      <p:bldP spid="107530" grpId="0" autoUpdateAnimBg="0"/>
      <p:bldP spid="107531" grpId="0" autoUpdateAnimBg="0"/>
      <p:bldP spid="10753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381000" y="381000"/>
            <a:ext cx="762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5716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以醋酸</a:t>
            </a:r>
            <a:r>
              <a:rPr lang="en-US" altLang="zh-CN">
                <a:solidFill>
                  <a:schemeClr val="bg1"/>
                </a:solidFill>
              </a:rPr>
              <a:t>(HAc)</a:t>
            </a:r>
            <a:r>
              <a:rPr lang="zh-CN" altLang="en-US">
                <a:solidFill>
                  <a:schemeClr val="bg1"/>
                </a:solidFill>
              </a:rPr>
              <a:t>在水中的离解反应为例</a:t>
            </a:r>
          </a:p>
        </p:txBody>
      </p:sp>
      <p:grpSp>
        <p:nvGrpSpPr>
          <p:cNvPr id="6181" name="Group 37"/>
          <p:cNvGrpSpPr>
            <a:grpSpLocks/>
          </p:cNvGrpSpPr>
          <p:nvPr/>
        </p:nvGrpSpPr>
        <p:grpSpPr bwMode="auto">
          <a:xfrm>
            <a:off x="4724400" y="3429000"/>
            <a:ext cx="1371600" cy="228600"/>
            <a:chOff x="2976" y="2160"/>
            <a:chExt cx="864" cy="144"/>
          </a:xfrm>
        </p:grpSpPr>
        <p:sp>
          <p:nvSpPr>
            <p:cNvPr id="14369" name="Line 8"/>
            <p:cNvSpPr>
              <a:spLocks noChangeShapeType="1"/>
            </p:cNvSpPr>
            <p:nvPr/>
          </p:nvSpPr>
          <p:spPr bwMode="auto">
            <a:xfrm>
              <a:off x="2976" y="2160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12"/>
            <p:cNvSpPr>
              <a:spLocks noChangeShapeType="1"/>
            </p:cNvSpPr>
            <p:nvPr/>
          </p:nvSpPr>
          <p:spPr bwMode="auto">
            <a:xfrm>
              <a:off x="2976" y="2304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13"/>
            <p:cNvSpPr>
              <a:spLocks noChangeShapeType="1"/>
            </p:cNvSpPr>
            <p:nvPr/>
          </p:nvSpPr>
          <p:spPr bwMode="auto">
            <a:xfrm>
              <a:off x="3840" y="2160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82" name="Group 38"/>
          <p:cNvGrpSpPr>
            <a:grpSpLocks/>
          </p:cNvGrpSpPr>
          <p:nvPr/>
        </p:nvGrpSpPr>
        <p:grpSpPr bwMode="auto">
          <a:xfrm>
            <a:off x="3505200" y="3505200"/>
            <a:ext cx="3810000" cy="457200"/>
            <a:chOff x="2208" y="2208"/>
            <a:chExt cx="2400" cy="288"/>
          </a:xfrm>
        </p:grpSpPr>
        <p:sp>
          <p:nvSpPr>
            <p:cNvPr id="14366" name="Line 14"/>
            <p:cNvSpPr>
              <a:spLocks noChangeShapeType="1"/>
            </p:cNvSpPr>
            <p:nvPr/>
          </p:nvSpPr>
          <p:spPr bwMode="auto">
            <a:xfrm>
              <a:off x="2208" y="220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15"/>
            <p:cNvSpPr>
              <a:spLocks noChangeShapeType="1"/>
            </p:cNvSpPr>
            <p:nvPr/>
          </p:nvSpPr>
          <p:spPr bwMode="auto">
            <a:xfrm>
              <a:off x="4608" y="220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17"/>
            <p:cNvSpPr>
              <a:spLocks noChangeShapeType="1"/>
            </p:cNvSpPr>
            <p:nvPr/>
          </p:nvSpPr>
          <p:spPr bwMode="auto">
            <a:xfrm>
              <a:off x="2208" y="2496"/>
              <a:ext cx="2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990600" y="4724400"/>
            <a:ext cx="7661275" cy="955675"/>
          </a:xfrm>
          <a:prstGeom prst="rect">
            <a:avLst/>
          </a:prstGeom>
          <a:solidFill>
            <a:srgbClr val="990000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酸碱反应的实质：质子的转移，是两对共轭酸碱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                    对共同作用的结果。</a:t>
            </a:r>
          </a:p>
        </p:txBody>
      </p:sp>
      <p:grpSp>
        <p:nvGrpSpPr>
          <p:cNvPr id="6178" name="Group 34"/>
          <p:cNvGrpSpPr>
            <a:grpSpLocks/>
          </p:cNvGrpSpPr>
          <p:nvPr/>
        </p:nvGrpSpPr>
        <p:grpSpPr bwMode="auto">
          <a:xfrm>
            <a:off x="1355725" y="1057275"/>
            <a:ext cx="5862638" cy="519113"/>
            <a:chOff x="854" y="666"/>
            <a:chExt cx="3693" cy="327"/>
          </a:xfrm>
        </p:grpSpPr>
        <p:sp>
          <p:nvSpPr>
            <p:cNvPr id="14360" name="Text Box 4"/>
            <p:cNvSpPr txBox="1">
              <a:spLocks noChangeArrowheads="1"/>
            </p:cNvSpPr>
            <p:nvPr/>
          </p:nvSpPr>
          <p:spPr bwMode="auto">
            <a:xfrm>
              <a:off x="854" y="666"/>
              <a:ext cx="3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半反应</a:t>
              </a:r>
              <a:r>
                <a:rPr lang="en-US" altLang="zh-CN">
                  <a:solidFill>
                    <a:schemeClr val="bg1"/>
                  </a:solidFill>
                </a:rPr>
                <a:t>1      HAc(</a:t>
              </a:r>
              <a:r>
                <a:rPr lang="zh-CN" altLang="en-US">
                  <a:solidFill>
                    <a:schemeClr val="bg1"/>
                  </a:solidFill>
                </a:rPr>
                <a:t>酸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        Ac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-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(</a:t>
              </a:r>
              <a:r>
                <a:rPr lang="zh-CN" altLang="en-US">
                  <a:solidFill>
                    <a:schemeClr val="bg1"/>
                  </a:solidFill>
                  <a:sym typeface="Symbol" pitchFamily="18" charset="2"/>
                </a:rPr>
                <a:t>碱</a:t>
              </a:r>
              <a:r>
                <a:rPr lang="en-US" altLang="zh-CN" baseline="-25000">
                  <a:solidFill>
                    <a:schemeClr val="bg1"/>
                  </a:solidFill>
                  <a:sym typeface="Symbol" pitchFamily="18" charset="2"/>
                </a:rPr>
                <a:t>1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)+H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+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grpSp>
          <p:nvGrpSpPr>
            <p:cNvPr id="14361" name="Group 19"/>
            <p:cNvGrpSpPr>
              <a:grpSpLocks/>
            </p:cNvGrpSpPr>
            <p:nvPr/>
          </p:nvGrpSpPr>
          <p:grpSpPr bwMode="auto">
            <a:xfrm>
              <a:off x="2976" y="816"/>
              <a:ext cx="288" cy="96"/>
              <a:chOff x="1248" y="3120"/>
              <a:chExt cx="624" cy="144"/>
            </a:xfrm>
          </p:grpSpPr>
          <p:sp>
            <p:nvSpPr>
              <p:cNvPr id="14362" name="Line 20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3" name="Line 2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4" name="Line 22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5" name="Line 23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1143000" y="1666875"/>
            <a:ext cx="7086600" cy="695325"/>
            <a:chOff x="720" y="1050"/>
            <a:chExt cx="4464" cy="438"/>
          </a:xfrm>
        </p:grpSpPr>
        <p:sp>
          <p:nvSpPr>
            <p:cNvPr id="14353" name="Text Box 5"/>
            <p:cNvSpPr txBox="1">
              <a:spLocks noChangeArrowheads="1"/>
            </p:cNvSpPr>
            <p:nvPr/>
          </p:nvSpPr>
          <p:spPr bwMode="auto">
            <a:xfrm>
              <a:off x="854" y="1050"/>
              <a:ext cx="3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半反应</a:t>
              </a:r>
              <a:r>
                <a:rPr lang="en-US" altLang="zh-CN">
                  <a:solidFill>
                    <a:schemeClr val="bg1"/>
                  </a:solidFill>
                </a:rPr>
                <a:t>2      H</a:t>
              </a:r>
              <a:r>
                <a:rPr lang="en-US" altLang="zh-CN" baseline="30000">
                  <a:solidFill>
                    <a:schemeClr val="bg1"/>
                  </a:solidFill>
                </a:rPr>
                <a:t>+</a:t>
              </a:r>
              <a:r>
                <a:rPr lang="en-US" altLang="zh-CN">
                  <a:solidFill>
                    <a:schemeClr val="bg1"/>
                  </a:solidFill>
                </a:rPr>
                <a:t>+H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O(</a:t>
              </a:r>
              <a:r>
                <a:rPr lang="zh-CN" altLang="en-US">
                  <a:solidFill>
                    <a:schemeClr val="bg1"/>
                  </a:solidFill>
                </a:rPr>
                <a:t>碱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)    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H</a:t>
              </a:r>
              <a:r>
                <a:rPr lang="en-US" altLang="zh-CN" baseline="-25000">
                  <a:solidFill>
                    <a:schemeClr val="bg1"/>
                  </a:solidFill>
                  <a:sym typeface="Symbol" pitchFamily="18" charset="2"/>
                </a:rPr>
                <a:t>3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O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+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(</a:t>
              </a:r>
              <a:r>
                <a:rPr lang="zh-CN" altLang="en-US">
                  <a:solidFill>
                    <a:schemeClr val="bg1"/>
                  </a:solidFill>
                  <a:sym typeface="Symbol" pitchFamily="18" charset="2"/>
                </a:rPr>
                <a:t>酸</a:t>
              </a:r>
              <a:r>
                <a:rPr lang="en-US" altLang="zh-CN" baseline="-25000">
                  <a:solidFill>
                    <a:schemeClr val="bg1"/>
                  </a:solidFill>
                  <a:sym typeface="Symbol" pitchFamily="18" charset="2"/>
                </a:rPr>
                <a:t>2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4354" name="Line 6"/>
            <p:cNvSpPr>
              <a:spLocks noChangeShapeType="1"/>
            </p:cNvSpPr>
            <p:nvPr/>
          </p:nvSpPr>
          <p:spPr bwMode="auto">
            <a:xfrm>
              <a:off x="720" y="1488"/>
              <a:ext cx="44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55" name="Group 24"/>
            <p:cNvGrpSpPr>
              <a:grpSpLocks/>
            </p:cNvGrpSpPr>
            <p:nvPr/>
          </p:nvGrpSpPr>
          <p:grpSpPr bwMode="auto">
            <a:xfrm>
              <a:off x="3264" y="1152"/>
              <a:ext cx="288" cy="96"/>
              <a:chOff x="1248" y="3120"/>
              <a:chExt cx="624" cy="144"/>
            </a:xfrm>
          </p:grpSpPr>
          <p:sp>
            <p:nvSpPr>
              <p:cNvPr id="14356" name="Line 25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7" name="Line 26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8" name="Line 27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9" name="Line 28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1355725" y="2428875"/>
            <a:ext cx="6356350" cy="946150"/>
            <a:chOff x="854" y="1530"/>
            <a:chExt cx="4004" cy="596"/>
          </a:xfrm>
        </p:grpSpPr>
        <p:sp>
          <p:nvSpPr>
            <p:cNvPr id="14347" name="Text Box 7"/>
            <p:cNvSpPr txBox="1">
              <a:spLocks noChangeArrowheads="1"/>
            </p:cNvSpPr>
            <p:nvPr/>
          </p:nvSpPr>
          <p:spPr bwMode="auto">
            <a:xfrm>
              <a:off x="854" y="1530"/>
              <a:ext cx="400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总的反应    </a:t>
              </a:r>
              <a:r>
                <a:rPr lang="en-US" altLang="zh-CN">
                  <a:solidFill>
                    <a:schemeClr val="bg1"/>
                  </a:solidFill>
                </a:rPr>
                <a:t>HAc  +  H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O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      H</a:t>
              </a:r>
              <a:r>
                <a:rPr lang="en-US" altLang="zh-CN" baseline="-25000">
                  <a:solidFill>
                    <a:schemeClr val="bg1"/>
                  </a:solidFill>
                  <a:sym typeface="Symbol" pitchFamily="18" charset="2"/>
                </a:rPr>
                <a:t>3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O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+  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+  Ac</a:t>
              </a:r>
              <a:r>
                <a:rPr lang="en-US" altLang="zh-CN" baseline="30000">
                  <a:solidFill>
                    <a:schemeClr val="bg1"/>
                  </a:solidFill>
                  <a:sym typeface="Symbol" pitchFamily="18" charset="2"/>
                </a:rPr>
                <a:t>-</a:t>
              </a:r>
              <a:endParaRPr lang="en-US" altLang="zh-CN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                     </a:t>
              </a:r>
              <a:r>
                <a:rPr lang="zh-CN" altLang="en-US">
                  <a:solidFill>
                    <a:schemeClr val="bg1"/>
                  </a:solidFill>
                </a:rPr>
                <a:t>酸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>
                  <a:solidFill>
                    <a:schemeClr val="bg1"/>
                  </a:solidFill>
                </a:rPr>
                <a:t>        </a:t>
              </a:r>
              <a:r>
                <a:rPr lang="zh-CN" altLang="en-US">
                  <a:solidFill>
                    <a:schemeClr val="bg1"/>
                  </a:solidFill>
                </a:rPr>
                <a:t>碱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          </a:t>
              </a:r>
              <a:r>
                <a:rPr lang="zh-CN" altLang="en-US">
                  <a:solidFill>
                    <a:schemeClr val="bg1"/>
                  </a:solidFill>
                </a:rPr>
                <a:t>酸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        </a:t>
              </a:r>
              <a:r>
                <a:rPr lang="zh-CN" altLang="en-US">
                  <a:solidFill>
                    <a:schemeClr val="bg1"/>
                  </a:solidFill>
                </a:rPr>
                <a:t>碱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grpSp>
          <p:nvGrpSpPr>
            <p:cNvPr id="14348" name="Group 29"/>
            <p:cNvGrpSpPr>
              <a:grpSpLocks/>
            </p:cNvGrpSpPr>
            <p:nvPr/>
          </p:nvGrpSpPr>
          <p:grpSpPr bwMode="auto">
            <a:xfrm>
              <a:off x="3312" y="1632"/>
              <a:ext cx="288" cy="96"/>
              <a:chOff x="1248" y="3120"/>
              <a:chExt cx="624" cy="144"/>
            </a:xfrm>
          </p:grpSpPr>
          <p:sp>
            <p:nvSpPr>
              <p:cNvPr id="14349" name="Line 30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Line 3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1" name="Line 32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2" name="Line 33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4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3B13F5C-550A-458F-AAC7-A351986A1443}" type="slidenum">
              <a:rPr lang="en-US" altLang="zh-CN" sz="1400" smtClean="0"/>
              <a:pPr eaLnBrk="1" hangingPunct="1"/>
              <a:t>12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 autoUpdateAnimBg="0"/>
      <p:bldP spid="6147" grpId="0" autoUpdateAnimBg="0"/>
      <p:bldP spid="6162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246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无水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81899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纯度高，价格便宜，但摩尔质量小，有强烈的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吸湿性，使用前在</a:t>
            </a:r>
            <a:r>
              <a:rPr lang="en-US" altLang="zh-CN">
                <a:solidFill>
                  <a:schemeClr val="bg1"/>
                </a:solidFill>
              </a:rPr>
              <a:t>270~300ºC</a:t>
            </a:r>
            <a:r>
              <a:rPr lang="zh-CN" altLang="en-US">
                <a:solidFill>
                  <a:schemeClr val="bg1"/>
                </a:solidFill>
              </a:rPr>
              <a:t>烘一小时，放在干燥器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中备用。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822325" y="2657475"/>
            <a:ext cx="5821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标定反应     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 + 2H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 = CO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990600" y="3352800"/>
            <a:ext cx="2268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指示剂： </a:t>
            </a:r>
            <a:r>
              <a:rPr lang="en-US" altLang="zh-CN">
                <a:solidFill>
                  <a:schemeClr val="bg1"/>
                </a:solidFill>
              </a:rPr>
              <a:t>MO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8266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由于终点时易形成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过饱和溶液，终点提前，标定</a:t>
            </a:r>
          </a:p>
          <a:p>
            <a:pPr eaLnBrk="1" hangingPunct="1"/>
            <a:r>
              <a:rPr lang="zh-CN" altLang="zh-CN">
                <a:solidFill>
                  <a:schemeClr val="bg1"/>
                </a:solidFill>
              </a:rPr>
              <a:t>至终点附近要剧烈摇动或加热赶掉溶液中的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 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381000" y="5181600"/>
            <a:ext cx="389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硼砂</a:t>
            </a:r>
            <a:r>
              <a:rPr lang="en-US" altLang="zh-CN">
                <a:solidFill>
                  <a:schemeClr val="bg1"/>
                </a:solidFill>
              </a:rPr>
              <a:t>(Na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en-US" altLang="zh-CN">
                <a:solidFill>
                  <a:schemeClr val="bg1"/>
                </a:solidFill>
              </a:rPr>
              <a:t>·10H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O)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85800" y="6019800"/>
            <a:ext cx="753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很纯，吸湿性少，摩尔质量大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称量误差小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186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F2C9C82-F80D-4EA2-9ACD-ADB3BD1E41DB}" type="slidenum">
              <a:rPr lang="en-US" altLang="zh-CN" sz="1400" smtClean="0"/>
              <a:pPr eaLnBrk="1" hangingPunct="1"/>
              <a:t>120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7" grpId="0" autoUpdateAnimBg="0"/>
      <p:bldP spid="108548" grpId="0" autoUpdateAnimBg="0"/>
      <p:bldP spid="108549" grpId="0" autoUpdateAnimBg="0"/>
      <p:bldP spid="108550" grpId="0" autoUpdateAnimBg="0"/>
      <p:bldP spid="108551" grpId="0" autoUpdateAnimBg="0"/>
      <p:bldP spid="108552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364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硼砂易失去结晶水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相对湿度小于</a:t>
            </a:r>
            <a:r>
              <a:rPr lang="en-US" altLang="zh-CN">
                <a:solidFill>
                  <a:schemeClr val="bg1"/>
                </a:solidFill>
              </a:rPr>
              <a:t>39%), </a:t>
            </a:r>
            <a:r>
              <a:rPr lang="zh-CN" altLang="en-US">
                <a:solidFill>
                  <a:schemeClr val="bg1"/>
                </a:solidFill>
              </a:rPr>
              <a:t>应保持在相对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湿度为</a:t>
            </a:r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０％的恒湿器中。</a:t>
            </a:r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0" y="1295400"/>
            <a:ext cx="914400" cy="4572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865188" y="1447800"/>
            <a:ext cx="8278812" cy="528638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0.05000mol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en-US" altLang="zh-CN">
                <a:solidFill>
                  <a:schemeClr val="bg1"/>
                </a:solidFill>
              </a:rPr>
              <a:t>·10H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93725" y="2124075"/>
            <a:ext cx="708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滴定前     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 + 5H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= 2H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+ 2H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965325" y="2657475"/>
            <a:ext cx="7261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0.05000                  0.1000       0.1000    (mol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057400" y="3352800"/>
            <a:ext cx="4897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 + 5H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+ 2H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 = 4H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533400" y="4038600"/>
            <a:ext cx="8643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时        </a:t>
            </a:r>
            <a:r>
              <a:rPr lang="en-US" altLang="zh-CN">
                <a:solidFill>
                  <a:schemeClr val="bg1"/>
                </a:solidFill>
              </a:rPr>
              <a:t>0.05000                               0.1000        (mol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1295400" y="4800600"/>
            <a:ext cx="540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时溶液组成为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，一元弱酸</a:t>
            </a:r>
            <a:endParaRPr lang="zh-CN" altLang="en-US" baseline="-25000">
              <a:solidFill>
                <a:schemeClr val="bg1"/>
              </a:solidFill>
            </a:endParaRPr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1066800" y="5562600"/>
          <a:ext cx="7467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6" name="公式" r:id="rId3" imgW="3756713" imgH="442043" progId="Equation.3">
                  <p:embed/>
                </p:oleObj>
              </mc:Choice>
              <mc:Fallback>
                <p:oleObj name="公式" r:id="rId3" imgW="3756713" imgH="44204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74676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05E6CBB-3C94-4879-95A3-3C64A1C3EC0E}" type="slidenum">
              <a:rPr lang="en-US" altLang="zh-CN" sz="1400" smtClean="0"/>
              <a:pPr eaLnBrk="1" hangingPunct="1"/>
              <a:t>121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571" grpId="0" animBg="1" autoUpdateAnimBg="0"/>
      <p:bldP spid="109572" grpId="0" animBg="1" autoUpdateAnimBg="0"/>
      <p:bldP spid="109573" grpId="0" autoUpdateAnimBg="0"/>
      <p:bldP spid="109574" grpId="0" autoUpdateAnimBg="0"/>
      <p:bldP spid="109576" grpId="0" autoUpdateAnimBg="0"/>
      <p:bldP spid="109577" grpId="0" autoUpdateAnimBg="0"/>
      <p:bldP spid="109579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441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三、酸碱滴定中</a:t>
            </a:r>
            <a:r>
              <a:rPr lang="en-US" altLang="zh-CN" b="1" u="sng">
                <a:solidFill>
                  <a:schemeClr val="bg1"/>
                </a:solidFill>
              </a:rPr>
              <a:t>CO</a:t>
            </a:r>
            <a:r>
              <a:rPr lang="en-US" altLang="zh-CN" b="1" u="sng" baseline="-25000">
                <a:solidFill>
                  <a:schemeClr val="bg1"/>
                </a:solidFill>
              </a:rPr>
              <a:t>2</a:t>
            </a:r>
            <a:r>
              <a:rPr lang="zh-CN" altLang="en-US" b="1" u="sng">
                <a:solidFill>
                  <a:schemeClr val="bg1"/>
                </a:solidFill>
              </a:rPr>
              <a:t>的影响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550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配制的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NaOH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溶液中常含有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Na</a:t>
            </a:r>
            <a:r>
              <a:rPr lang="en-US" altLang="zh-CN" b="1" baseline="-2500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CO</a:t>
            </a:r>
            <a:r>
              <a:rPr lang="en-US" altLang="zh-CN" b="1" baseline="-25000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，用草酸作</a:t>
            </a:r>
          </a:p>
          <a:p>
            <a:pPr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基准物质标定时，用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PP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作指示剂，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CO</a:t>
            </a:r>
            <a:r>
              <a:rPr lang="en-US" altLang="zh-CN" b="1" baseline="-25000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en-US" altLang="zh-CN" b="1" baseline="30000">
                <a:solidFill>
                  <a:srgbClr val="FFFF00"/>
                </a:solidFill>
                <a:ea typeface="楷体_GB2312" pitchFamily="49" charset="-122"/>
              </a:rPr>
              <a:t>2-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被中和成</a:t>
            </a:r>
          </a:p>
          <a:p>
            <a:pPr eaLnBrk="1" hangingPunct="1"/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HCO</a:t>
            </a:r>
            <a:r>
              <a:rPr lang="en-US" altLang="zh-CN" b="1" baseline="-25000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en-US" altLang="zh-CN" b="1" baseline="30000">
                <a:solidFill>
                  <a:srgbClr val="FFFF00"/>
                </a:solidFill>
                <a:ea typeface="楷体_GB2312" pitchFamily="49" charset="-122"/>
              </a:rPr>
              <a:t>-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。用此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NaOH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滴定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HCl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时，用甲基橙作指示剂，</a:t>
            </a:r>
          </a:p>
          <a:p>
            <a:pPr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CO</a:t>
            </a:r>
            <a:r>
              <a:rPr lang="en-US" altLang="zh-CN" b="1" baseline="-25000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en-US" altLang="zh-CN" b="1" baseline="30000">
                <a:solidFill>
                  <a:srgbClr val="FFFF00"/>
                </a:solidFill>
                <a:ea typeface="楷体_GB2312" pitchFamily="49" charset="-122"/>
              </a:rPr>
              <a:t>2-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被中和成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b="1" baseline="-2500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CO</a:t>
            </a:r>
            <a:r>
              <a:rPr lang="en-US" altLang="zh-CN" b="1" baseline="-25000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，导致误差。</a:t>
            </a:r>
          </a:p>
        </p:txBody>
      </p:sp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304800" y="1066800"/>
            <a:ext cx="609600" cy="3810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304800" y="3200400"/>
            <a:ext cx="609600" cy="381000"/>
          </a:xfrm>
          <a:prstGeom prst="star5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04800" y="3200400"/>
            <a:ext cx="82772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标定好浓度的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NaOH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，若保存不当吸收了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CO</a:t>
            </a:r>
            <a:r>
              <a:rPr lang="en-US" altLang="zh-CN" b="1" baseline="-2500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用此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NaOH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溶液作滴定剂时，用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PP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作指示剂，会导</a:t>
            </a:r>
          </a:p>
          <a:p>
            <a:pPr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致误差；用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MO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作指示剂，对测定结果无影响。</a:t>
            </a:r>
          </a:p>
        </p:txBody>
      </p:sp>
      <p:sp>
        <p:nvSpPr>
          <p:cNvPr id="12391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CF0911F-F31E-4117-B1BF-E49F681313CB}" type="slidenum">
              <a:rPr lang="en-US" altLang="zh-CN" sz="1400" smtClean="0"/>
              <a:pPr eaLnBrk="1" hangingPunct="1"/>
              <a:t>122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  <p:bldP spid="131075" grpId="0" autoUpdateAnimBg="0"/>
      <p:bldP spid="131079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04800" y="2286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1">
                <a:solidFill>
                  <a:srgbClr val="FFFF66"/>
                </a:solidFill>
              </a:rPr>
              <a:t>§3-8 </a:t>
            </a:r>
            <a:r>
              <a:rPr lang="zh-CN" altLang="en-US" sz="3600" b="1" i="1">
                <a:solidFill>
                  <a:srgbClr val="FFFF66"/>
                </a:solidFill>
              </a:rPr>
              <a:t>终点误差</a:t>
            </a:r>
          </a:p>
        </p:txBody>
      </p:sp>
      <p:sp>
        <p:nvSpPr>
          <p:cNvPr id="110595" name="AutoShape 3"/>
          <p:cNvSpPr>
            <a:spLocks noChangeArrowheads="1"/>
          </p:cNvSpPr>
          <p:nvPr/>
        </p:nvSpPr>
        <p:spPr bwMode="auto">
          <a:xfrm>
            <a:off x="152400" y="1219200"/>
            <a:ext cx="1600200" cy="609600"/>
          </a:xfrm>
          <a:prstGeom prst="cloudCallout">
            <a:avLst>
              <a:gd name="adj1" fmla="val 56847"/>
              <a:gd name="adj2" fmla="val 66667"/>
            </a:avLst>
          </a:prstGeom>
          <a:solidFill>
            <a:srgbClr val="66FFFF"/>
          </a:solidFill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993300"/>
                </a:solidFill>
              </a:rPr>
              <a:t>终点误差</a:t>
            </a:r>
            <a:endParaRPr lang="zh-CN" altLang="en-US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981200" y="1371600"/>
            <a:ext cx="6340475" cy="1003300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由滴定终点与化学计量点不一致导致的</a:t>
            </a:r>
          </a:p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滴定误差称为终点误差，用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28600" y="2590800"/>
            <a:ext cx="8718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终点误差总是存在的，即使指示剂的滴定指数与化学计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量点完全一致，人眼观察这一点时仍有</a:t>
            </a:r>
            <a:r>
              <a:rPr lang="en-US" altLang="zh-CN">
                <a:solidFill>
                  <a:schemeClr val="bg1"/>
                </a:solidFill>
              </a:rPr>
              <a:t>±0.3pH</a:t>
            </a:r>
            <a:r>
              <a:rPr lang="zh-CN" altLang="en-US">
                <a:solidFill>
                  <a:schemeClr val="bg1"/>
                </a:solidFill>
              </a:rPr>
              <a:t>出入。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8925" y="3549650"/>
            <a:ext cx="4043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一、代数法计算终点误差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2000" y="4114800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、强酸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碱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的滴定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295400" y="5867400"/>
            <a:ext cx="686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终点在</a:t>
            </a:r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后     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过量的浓度为</a:t>
            </a:r>
            <a:r>
              <a:rPr lang="en-US" altLang="zh-CN">
                <a:solidFill>
                  <a:schemeClr val="bg1"/>
                </a:solidFill>
              </a:rPr>
              <a:t>c(NaOH)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1219200" y="45720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强碱滴定强酸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1889125" y="5248275"/>
            <a:ext cx="357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 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为例</a:t>
            </a:r>
          </a:p>
        </p:txBody>
      </p:sp>
      <p:sp>
        <p:nvSpPr>
          <p:cNvPr id="110603" name="AutoShape 11"/>
          <p:cNvSpPr>
            <a:spLocks noChangeArrowheads="1"/>
          </p:cNvSpPr>
          <p:nvPr/>
        </p:nvSpPr>
        <p:spPr bwMode="auto">
          <a:xfrm>
            <a:off x="914400" y="5943600"/>
            <a:ext cx="304800" cy="381000"/>
          </a:xfrm>
          <a:prstGeom prst="star4">
            <a:avLst>
              <a:gd name="adj" fmla="val 125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4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74B3C53-F16B-4DAB-9F74-8BC52193BB76}" type="slidenum">
              <a:rPr lang="en-US" altLang="zh-CN" sz="1400" smtClean="0"/>
              <a:pPr eaLnBrk="1" hangingPunct="1"/>
              <a:t>123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nimBg="1" autoUpdateAnimBg="0"/>
      <p:bldP spid="110596" grpId="0" animBg="1" autoUpdateAnimBg="0"/>
      <p:bldP spid="110597" grpId="0" autoUpdateAnimBg="0"/>
      <p:bldP spid="110598" grpId="0" autoUpdateAnimBg="0"/>
      <p:bldP spid="110599" grpId="0" autoUpdateAnimBg="0"/>
      <p:bldP spid="110600" grpId="0" autoUpdateAnimBg="0"/>
      <p:bldP spid="110601" grpId="0" autoUpdateAnimBg="0"/>
      <p:bldP spid="110602" grpId="0" autoUpdateAnimBg="0"/>
      <p:bldP spid="11060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203325" y="447675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PBE:     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+ c(NaOH) =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697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过量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的浓度      </a:t>
            </a:r>
            <a:r>
              <a:rPr lang="en-US" altLang="zh-CN">
                <a:solidFill>
                  <a:schemeClr val="bg1"/>
                </a:solidFill>
              </a:rPr>
              <a:t>c(NaOH) =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-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</a:t>
            </a: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914400" y="1905000"/>
          <a:ext cx="701040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公式" r:id="rId3" imgW="3756713" imgH="1813522" progId="Equation.3">
                  <p:embed/>
                </p:oleObj>
              </mc:Choice>
              <mc:Fallback>
                <p:oleObj name="公式" r:id="rId3" imgW="3756713" imgH="181352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7010400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127125" y="5705475"/>
            <a:ext cx="6137275" cy="557213"/>
          </a:xfrm>
          <a:prstGeom prst="rect">
            <a:avLst/>
          </a:prstGeom>
          <a:noFill/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99FF66"/>
                </a:solidFill>
                <a:ea typeface="楷体_GB2312" pitchFamily="49" charset="-122"/>
              </a:rPr>
              <a:t>终点在</a:t>
            </a:r>
            <a:r>
              <a:rPr lang="en-US" altLang="zh-CN" b="1">
                <a:solidFill>
                  <a:srgbClr val="99FF66"/>
                </a:solidFill>
                <a:ea typeface="楷体_GB2312" pitchFamily="49" charset="-122"/>
              </a:rPr>
              <a:t>sp</a:t>
            </a:r>
            <a:r>
              <a:rPr lang="zh-CN" altLang="en-US" b="1">
                <a:solidFill>
                  <a:srgbClr val="99FF66"/>
                </a:solidFill>
                <a:ea typeface="楷体_GB2312" pitchFamily="49" charset="-122"/>
              </a:rPr>
              <a:t>后</a:t>
            </a:r>
            <a:r>
              <a:rPr lang="en-US" altLang="zh-CN" b="1">
                <a:solidFill>
                  <a:srgbClr val="99FF66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rgbClr val="99FF66"/>
                </a:solidFill>
                <a:ea typeface="楷体_GB2312" pitchFamily="49" charset="-122"/>
              </a:rPr>
              <a:t>滴定剂加多了，</a:t>
            </a:r>
            <a:r>
              <a:rPr lang="en-US" altLang="zh-CN" b="1">
                <a:solidFill>
                  <a:srgbClr val="99FF66"/>
                </a:solidFill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99FF66"/>
                </a:solidFill>
                <a:ea typeface="楷体_GB2312" pitchFamily="49" charset="-122"/>
              </a:rPr>
              <a:t>t </a:t>
            </a:r>
            <a:r>
              <a:rPr lang="zh-CN" altLang="en-US" b="1">
                <a:solidFill>
                  <a:srgbClr val="99FF66"/>
                </a:solidFill>
                <a:ea typeface="楷体_GB2312" pitchFamily="49" charset="-122"/>
              </a:rPr>
              <a:t>为正。</a:t>
            </a:r>
          </a:p>
        </p:txBody>
      </p:sp>
      <p:sp>
        <p:nvSpPr>
          <p:cNvPr id="1259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2FB793C-5524-4271-BA59-FFD1E82D72B5}" type="slidenum">
              <a:rPr lang="en-US" altLang="zh-CN" sz="1400" smtClean="0"/>
              <a:pPr eaLnBrk="1" hangingPunct="1"/>
              <a:t>124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20" grpId="0" autoUpdateAnimBg="0"/>
      <p:bldP spid="111622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295400" y="1066800"/>
            <a:ext cx="467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PBE:     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=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+ c(HCl)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621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剩余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的浓度      </a:t>
            </a:r>
            <a:r>
              <a:rPr lang="en-US" altLang="zh-CN">
                <a:solidFill>
                  <a:schemeClr val="bg1"/>
                </a:solidFill>
              </a:rPr>
              <a:t>c(HCl) =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-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143000" y="2514600"/>
          <a:ext cx="55657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公式" r:id="rId3" imgW="2560335" imgH="419153" progId="Equation.3">
                  <p:embed/>
                </p:oleObj>
              </mc:Choice>
              <mc:Fallback>
                <p:oleObj name="公式" r:id="rId3" imgW="2560335" imgH="41915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556577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6137275" cy="557213"/>
          </a:xfrm>
          <a:prstGeom prst="rect">
            <a:avLst/>
          </a:prstGeom>
          <a:noFill/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99FF66"/>
                </a:solidFill>
                <a:ea typeface="楷体_GB2312" pitchFamily="49" charset="-122"/>
              </a:rPr>
              <a:t>终点在</a:t>
            </a:r>
            <a:r>
              <a:rPr lang="en-US" altLang="zh-CN" b="1">
                <a:solidFill>
                  <a:srgbClr val="99FF66"/>
                </a:solidFill>
                <a:ea typeface="楷体_GB2312" pitchFamily="49" charset="-122"/>
              </a:rPr>
              <a:t>sp</a:t>
            </a:r>
            <a:r>
              <a:rPr lang="zh-CN" altLang="en-US" b="1">
                <a:solidFill>
                  <a:srgbClr val="99FF66"/>
                </a:solidFill>
                <a:ea typeface="楷体_GB2312" pitchFamily="49" charset="-122"/>
              </a:rPr>
              <a:t>前</a:t>
            </a:r>
            <a:r>
              <a:rPr lang="en-US" altLang="zh-CN" b="1">
                <a:solidFill>
                  <a:srgbClr val="99FF66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rgbClr val="99FF66"/>
                </a:solidFill>
                <a:ea typeface="楷体_GB2312" pitchFamily="49" charset="-122"/>
              </a:rPr>
              <a:t>滴定剂加少了，</a:t>
            </a:r>
            <a:r>
              <a:rPr lang="en-US" altLang="zh-CN" b="1">
                <a:solidFill>
                  <a:srgbClr val="99FF66"/>
                </a:solidFill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99FF66"/>
                </a:solidFill>
                <a:ea typeface="楷体_GB2312" pitchFamily="49" charset="-122"/>
              </a:rPr>
              <a:t>t </a:t>
            </a:r>
            <a:r>
              <a:rPr lang="zh-CN" altLang="en-US" b="1">
                <a:solidFill>
                  <a:srgbClr val="99FF66"/>
                </a:solidFill>
                <a:ea typeface="楷体_GB2312" pitchFamily="49" charset="-122"/>
              </a:rPr>
              <a:t>为负。</a:t>
            </a: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533400" y="381000"/>
            <a:ext cx="381000" cy="533400"/>
          </a:xfrm>
          <a:prstGeom prst="star4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1127125" y="371475"/>
            <a:ext cx="535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终点在</a:t>
            </a:r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前    溶液中有剩余的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609600" y="4953000"/>
            <a:ext cx="3344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无论终点在</a:t>
            </a:r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前或后</a:t>
            </a:r>
          </a:p>
        </p:txBody>
      </p:sp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4433888" y="4724400"/>
          <a:ext cx="3429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公式" r:id="rId5" imgW="1356399" imgH="419153" progId="Equation.3">
                  <p:embed/>
                </p:oleObj>
              </mc:Choice>
              <mc:Fallback>
                <p:oleObj name="公式" r:id="rId5" imgW="1356399" imgH="41915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4724400"/>
                        <a:ext cx="3429000" cy="1022350"/>
                      </a:xfrm>
                      <a:prstGeom prst="rect">
                        <a:avLst/>
                      </a:prstGeom>
                      <a:solidFill>
                        <a:srgbClr val="00CC00"/>
                      </a:solidFill>
                      <a:ln w="19050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2286000" y="57912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正、负号不同</a:t>
            </a:r>
          </a:p>
        </p:txBody>
      </p:sp>
      <p:sp>
        <p:nvSpPr>
          <p:cNvPr id="12698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284F8EE-E4BE-405D-A8D4-6F2371001D35}" type="slidenum">
              <a:rPr lang="en-US" altLang="zh-CN" sz="1400" smtClean="0"/>
              <a:pPr eaLnBrk="1" hangingPunct="1"/>
              <a:t>125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43" grpId="0" autoUpdateAnimBg="0"/>
      <p:bldP spid="112645" grpId="0" animBg="1" autoUpdateAnimBg="0"/>
      <p:bldP spid="112647" grpId="0" animBg="1"/>
      <p:bldP spid="112648" grpId="0" autoUpdateAnimBg="0"/>
      <p:bldP spid="112649" grpId="0" autoUpdateAnimBg="0"/>
      <p:bldP spid="112651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强酸滴定强碱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3048000" y="1143000"/>
          <a:ext cx="3733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9" name="公式" r:id="rId3" imgW="1394407" imgH="419153" progId="Equation.3">
                  <p:embed/>
                </p:oleObj>
              </mc:Choice>
              <mc:Fallback>
                <p:oleObj name="公式" r:id="rId3" imgW="1394407" imgH="41915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3733800" cy="1082675"/>
                      </a:xfrm>
                      <a:prstGeom prst="rect">
                        <a:avLst/>
                      </a:prstGeom>
                      <a:solidFill>
                        <a:srgbClr val="993300"/>
                      </a:solid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914400" y="1219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同理</a:t>
            </a:r>
          </a:p>
        </p:txBody>
      </p:sp>
      <p:sp>
        <p:nvSpPr>
          <p:cNvPr id="113670" name="Oval 6"/>
          <p:cNvSpPr>
            <a:spLocks noChangeArrowheads="1"/>
          </p:cNvSpPr>
          <p:nvPr/>
        </p:nvSpPr>
        <p:spPr bwMode="auto">
          <a:xfrm>
            <a:off x="457200" y="2438400"/>
            <a:ext cx="533400" cy="381000"/>
          </a:xfrm>
          <a:prstGeom prst="ellipse">
            <a:avLst/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203325" y="2505075"/>
            <a:ext cx="7618413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0.2mol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20.00mL0.2mol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计算： 选</a:t>
            </a:r>
            <a:r>
              <a:rPr lang="en-US" altLang="zh-CN">
                <a:solidFill>
                  <a:schemeClr val="bg1"/>
                </a:solidFill>
              </a:rPr>
              <a:t>MO(PT=4.0)</a:t>
            </a:r>
            <a:r>
              <a:rPr lang="zh-CN" altLang="en-US">
                <a:solidFill>
                  <a:schemeClr val="bg1"/>
                </a:solidFill>
              </a:rPr>
              <a:t>作指示剂时的滴定误差？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441325" y="3625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1143000" y="4191000"/>
          <a:ext cx="72945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公式" r:id="rId5" imgW="3337549" imgH="419153" progId="Equation.3">
                  <p:embed/>
                </p:oleObj>
              </mc:Choice>
              <mc:Fallback>
                <p:oleObj name="公式" r:id="rId5" imgW="3337549" imgH="41915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72945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447800" y="5410200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负值，说明滴定终点在化学计量点前。</a:t>
            </a:r>
          </a:p>
        </p:txBody>
      </p:sp>
      <p:sp>
        <p:nvSpPr>
          <p:cNvPr id="128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4B69317-499F-4721-8A02-0FCF159C3866}" type="slidenum">
              <a:rPr lang="en-US" altLang="zh-CN" sz="1400" smtClean="0"/>
              <a:pPr eaLnBrk="1" hangingPunct="1"/>
              <a:t>126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69" grpId="0" autoUpdateAnimBg="0"/>
      <p:bldP spid="113670" grpId="0" animBg="1" autoUpdateAnimBg="0"/>
      <p:bldP spid="113671" grpId="0" animBg="1" autoUpdateAnimBg="0"/>
      <p:bldP spid="113672" grpId="0" autoUpdateAnimBg="0"/>
      <p:bldP spid="113674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、弱酸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碱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的滴定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050925" y="828675"/>
            <a:ext cx="4532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滴定一元弱酸</a:t>
            </a:r>
            <a:r>
              <a:rPr lang="en-US" altLang="zh-CN">
                <a:solidFill>
                  <a:schemeClr val="bg1"/>
                </a:solidFill>
              </a:rPr>
              <a:t>HA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7731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终点在</a:t>
            </a:r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后，此时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过量，其浓度为</a:t>
            </a:r>
            <a:r>
              <a:rPr lang="en-US" altLang="zh-CN">
                <a:solidFill>
                  <a:schemeClr val="bg1"/>
                </a:solidFill>
              </a:rPr>
              <a:t>c(NaOH)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355725" y="2124075"/>
            <a:ext cx="578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PBE:   c(NaOH) +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+[HA] =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524000" y="2819400"/>
            <a:ext cx="578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c(NaOH) =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-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- [HA] </a:t>
            </a:r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252413" y="3657600"/>
          <a:ext cx="8867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3" name="公式" r:id="rId3" imgW="4709065" imgH="403821" progId="Equation.3">
                  <p:embed/>
                </p:oleObj>
              </mc:Choice>
              <mc:Fallback>
                <p:oleObj name="公式" r:id="rId3" imgW="4709065" imgH="40382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3657600"/>
                        <a:ext cx="88677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533400" y="4800600"/>
            <a:ext cx="815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通常强碱滴定弱酸的终点多为碱性，则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en-US" altLang="zh-CN" baseline="-25000">
                <a:solidFill>
                  <a:schemeClr val="bg1"/>
                </a:solidFill>
              </a:rPr>
              <a:t>ep</a:t>
            </a:r>
            <a:r>
              <a:rPr lang="zh-CN" altLang="en-US">
                <a:solidFill>
                  <a:schemeClr val="bg1"/>
                </a:solidFill>
              </a:rPr>
              <a:t>可略去</a:t>
            </a:r>
          </a:p>
        </p:txBody>
      </p:sp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3048000" y="5538788"/>
          <a:ext cx="33210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公式" r:id="rId5" imgW="1508861" imgH="442043" progId="Equation.3">
                  <p:embed/>
                </p:oleObj>
              </mc:Choice>
              <mc:Fallback>
                <p:oleObj name="公式" r:id="rId5" imgW="1508861" imgH="44204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38788"/>
                        <a:ext cx="3321050" cy="1049337"/>
                      </a:xfrm>
                      <a:prstGeom prst="rect">
                        <a:avLst/>
                      </a:prstGeom>
                      <a:solidFill>
                        <a:srgbClr val="00CC66"/>
                      </a:solidFill>
                      <a:ln w="12700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44FD4A-7B82-48C8-A5A0-4466D50BFF90}" type="slidenum">
              <a:rPr lang="en-US" altLang="zh-CN" sz="1400" smtClean="0"/>
              <a:pPr eaLnBrk="1" hangingPunct="1"/>
              <a:t>127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autoUpdateAnimBg="0"/>
      <p:bldP spid="114692" grpId="0" autoUpdateAnimBg="0"/>
      <p:bldP spid="114693" grpId="0" autoUpdateAnimBg="0"/>
      <p:bldP spid="114694" grpId="0" autoUpdateAnimBg="0"/>
      <p:bldP spid="114696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滴定一元弱碱</a:t>
            </a:r>
            <a:r>
              <a:rPr lang="en-US" altLang="zh-CN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用类似的方法同样可以推导出：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551113" y="1879600"/>
          <a:ext cx="2889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公式" r:id="rId3" imgW="1303059" imgH="442043" progId="Equation.3">
                  <p:embed/>
                </p:oleObj>
              </mc:Choice>
              <mc:Fallback>
                <p:oleObj name="公式" r:id="rId3" imgW="1303059" imgH="4420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879600"/>
                        <a:ext cx="2889250" cy="1050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228600" y="3048000"/>
            <a:ext cx="533400" cy="5334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81000" y="3581400"/>
            <a:ext cx="8467725" cy="955675"/>
          </a:xfrm>
          <a:prstGeom prst="rect">
            <a:avLst/>
          </a:prstGeom>
          <a:noFill/>
          <a:ln w="9525">
            <a:solidFill>
              <a:srgbClr val="00CC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标准溶液滴定</a:t>
            </a:r>
            <a:r>
              <a:rPr lang="en-US" altLang="zh-CN">
                <a:solidFill>
                  <a:schemeClr val="bg1"/>
                </a:solidFill>
              </a:rPr>
              <a:t>25.00mL0.1000mol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溶液，计算选</a:t>
            </a:r>
            <a:r>
              <a:rPr lang="en-US" altLang="zh-CN">
                <a:solidFill>
                  <a:schemeClr val="bg1"/>
                </a:solidFill>
              </a:rPr>
              <a:t>PP(pH=8.0)</a:t>
            </a:r>
            <a:r>
              <a:rPr lang="zh-CN" altLang="en-US">
                <a:solidFill>
                  <a:schemeClr val="bg1"/>
                </a:solidFill>
              </a:rPr>
              <a:t>时的终点误差？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228600" y="4495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1600200" y="4724400"/>
          <a:ext cx="571500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公式" r:id="rId5" imgW="3284209" imgH="860980" progId="Equation.3">
                  <p:embed/>
                </p:oleObj>
              </mc:Choice>
              <mc:Fallback>
                <p:oleObj name="公式" r:id="rId5" imgW="3284209" imgH="8609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5715000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9FA113A-5B05-459E-AF7B-F675E01FF3E9}" type="slidenum">
              <a:rPr lang="en-US" altLang="zh-CN" sz="1400" smtClean="0"/>
              <a:pPr eaLnBrk="1" hangingPunct="1"/>
              <a:t>128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autoUpdateAnimBg="0"/>
      <p:bldP spid="132101" grpId="0" animBg="1" autoUpdateAnimBg="0"/>
      <p:bldP spid="132102" grpId="0" animBg="1" autoUpdateAnimBg="0"/>
      <p:bldP spid="132103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228600" y="381000"/>
            <a:ext cx="339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u="sng">
                <a:solidFill>
                  <a:schemeClr val="bg1"/>
                </a:solidFill>
              </a:rPr>
              <a:t>二、终点误差公式</a:t>
            </a:r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304800" y="1600200"/>
            <a:ext cx="504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一元弱酸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碱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的终点误差公式：</a:t>
            </a:r>
          </a:p>
        </p:txBody>
      </p:sp>
      <p:graphicFrame>
        <p:nvGraphicFramePr>
          <p:cNvPr id="115744" name="Object 32"/>
          <p:cNvGraphicFramePr>
            <a:graphicFrameLocks noChangeAspect="1"/>
          </p:cNvGraphicFramePr>
          <p:nvPr/>
        </p:nvGraphicFramePr>
        <p:xfrm>
          <a:off x="1447800" y="3581400"/>
          <a:ext cx="35052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公式" r:id="rId3" imgW="1485900" imgH="469900" progId="Equation.3">
                  <p:embed/>
                </p:oleObj>
              </mc:Choice>
              <mc:Fallback>
                <p:oleObj name="公式" r:id="rId3" imgW="14859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3505200" cy="11080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1600200" y="2514600"/>
            <a:ext cx="282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令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pH=pH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ep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-pH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sp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10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5815407-B44F-407C-9CBE-D91007809440}" type="slidenum">
              <a:rPr lang="en-US" altLang="zh-CN" sz="1400" smtClean="0"/>
              <a:pPr eaLnBrk="1" hangingPunct="1"/>
              <a:t>129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2" grpId="0" autoUpdateAnimBg="0"/>
      <p:bldP spid="115743" grpId="0" autoUpdateAnimBg="0"/>
      <p:bldP spid="1157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98525" y="401638"/>
            <a:ext cx="7483475" cy="466725"/>
          </a:xfrm>
          <a:prstGeom prst="rect">
            <a:avLst/>
          </a:prstGeom>
          <a:solidFill>
            <a:srgbClr val="FFCC99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990000"/>
                </a:solidFill>
              </a:rPr>
              <a:t>水分子之间产生的质子转移反应叫做</a:t>
            </a:r>
            <a:r>
              <a:rPr lang="zh-CN" altLang="en-US" sz="2400" b="1" i="1">
                <a:solidFill>
                  <a:srgbClr val="990000"/>
                </a:solidFill>
              </a:rPr>
              <a:t>水的质子自递反应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447800" y="1981200"/>
          <a:ext cx="632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3" imgW="3131746" imgH="175349" progId="Equation.3">
                  <p:embed/>
                </p:oleObj>
              </mc:Choice>
              <mc:Fallback>
                <p:oleObj name="公式" r:id="rId3" imgW="3131746" imgH="17534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632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203325" y="2581275"/>
            <a:ext cx="706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称为水的质子自递常数，或称水的活度积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1371600" y="1225550"/>
            <a:ext cx="6938963" cy="519113"/>
            <a:chOff x="864" y="772"/>
            <a:chExt cx="4371" cy="327"/>
          </a:xfrm>
        </p:grpSpPr>
        <p:sp>
          <p:nvSpPr>
            <p:cNvPr id="15367" name="Text Box 3"/>
            <p:cNvSpPr txBox="1">
              <a:spLocks noChangeArrowheads="1"/>
            </p:cNvSpPr>
            <p:nvPr/>
          </p:nvSpPr>
          <p:spPr bwMode="auto">
            <a:xfrm>
              <a:off x="864" y="772"/>
              <a:ext cx="4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H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O(</a:t>
              </a:r>
              <a:r>
                <a:rPr lang="zh-CN" altLang="en-US">
                  <a:solidFill>
                    <a:schemeClr val="bg1"/>
                  </a:solidFill>
                </a:rPr>
                <a:t>酸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>
                  <a:solidFill>
                    <a:schemeClr val="bg1"/>
                  </a:solidFill>
                </a:rPr>
                <a:t>)+ H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O(</a:t>
              </a:r>
              <a:r>
                <a:rPr lang="zh-CN" altLang="en-US">
                  <a:solidFill>
                    <a:schemeClr val="bg1"/>
                  </a:solidFill>
                </a:rPr>
                <a:t>碱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       O</a:t>
              </a:r>
              <a:r>
                <a:rPr lang="en-US" altLang="zh-CN">
                  <a:solidFill>
                    <a:schemeClr val="bg1"/>
                  </a:solidFill>
                </a:rPr>
                <a:t>H</a:t>
              </a:r>
              <a:r>
                <a:rPr lang="en-US" altLang="zh-CN" baseline="30000">
                  <a:solidFill>
                    <a:schemeClr val="bg1"/>
                  </a:solidFill>
                </a:rPr>
                <a:t>- 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碱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>
                  <a:solidFill>
                    <a:schemeClr val="bg1"/>
                  </a:solidFill>
                </a:rPr>
                <a:t>)+ H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  <a:r>
                <a:rPr lang="en-US" altLang="zh-CN">
                  <a:solidFill>
                    <a:schemeClr val="bg1"/>
                  </a:solidFill>
                </a:rPr>
                <a:t>O</a:t>
              </a:r>
              <a:r>
                <a:rPr lang="en-US" altLang="zh-CN" baseline="30000">
                  <a:solidFill>
                    <a:schemeClr val="bg1"/>
                  </a:solidFill>
                </a:rPr>
                <a:t>+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酸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</a:p>
          </p:txBody>
        </p:sp>
        <p:grpSp>
          <p:nvGrpSpPr>
            <p:cNvPr id="15368" name="Group 7"/>
            <p:cNvGrpSpPr>
              <a:grpSpLocks/>
            </p:cNvGrpSpPr>
            <p:nvPr/>
          </p:nvGrpSpPr>
          <p:grpSpPr bwMode="auto">
            <a:xfrm>
              <a:off x="2880" y="912"/>
              <a:ext cx="288" cy="96"/>
              <a:chOff x="1248" y="3120"/>
              <a:chExt cx="624" cy="144"/>
            </a:xfrm>
          </p:grpSpPr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0" name="Line 9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1" name="Line 10"/>
              <p:cNvSpPr>
                <a:spLocks noChangeShapeType="1"/>
              </p:cNvSpPr>
              <p:nvPr/>
            </p:nvSpPr>
            <p:spPr bwMode="auto">
              <a:xfrm>
                <a:off x="1776" y="31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2" name="Line 1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84F3377-2BC7-4A76-93B1-9ED09220CB30}" type="slidenum">
              <a:rPr lang="en-US" altLang="zh-CN" sz="1400" smtClean="0"/>
              <a:pPr eaLnBrk="1" hangingPunct="1"/>
              <a:t>13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 autoUpdateAnimBg="0"/>
      <p:bldP spid="7174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Oval 2"/>
          <p:cNvSpPr>
            <a:spLocks noChangeArrowheads="1"/>
          </p:cNvSpPr>
          <p:nvPr/>
        </p:nvSpPr>
        <p:spPr bwMode="auto">
          <a:xfrm>
            <a:off x="228600" y="228600"/>
            <a:ext cx="6858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7648575" cy="955675"/>
          </a:xfrm>
          <a:prstGeom prst="rect">
            <a:avLst/>
          </a:prstGeom>
          <a:noFill/>
          <a:ln w="9525">
            <a:solidFill>
              <a:srgbClr val="00CC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终点时</a:t>
            </a:r>
            <a:r>
              <a:rPr lang="en-US" altLang="zh-CN">
                <a:solidFill>
                  <a:schemeClr val="bg1"/>
                </a:solidFill>
              </a:rPr>
              <a:t>pH=9.1, </a:t>
            </a:r>
            <a:r>
              <a:rPr lang="zh-CN" altLang="en-US">
                <a:solidFill>
                  <a:schemeClr val="bg1"/>
                </a:solidFill>
              </a:rPr>
              <a:t>计算滴定的终点误差？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88925" y="15684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508125" y="1666875"/>
            <a:ext cx="4376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</a:t>
            </a:r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的 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=1.75×10</a:t>
            </a:r>
            <a:r>
              <a:rPr lang="en-US" altLang="zh-CN" baseline="30000">
                <a:solidFill>
                  <a:schemeClr val="bg1"/>
                </a:solidFill>
              </a:rPr>
              <a:t>-5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066800" y="2362200"/>
            <a:ext cx="3995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时  溶液组成为：</a:t>
            </a:r>
            <a:r>
              <a:rPr lang="en-US" altLang="zh-CN">
                <a:solidFill>
                  <a:schemeClr val="bg1"/>
                </a:solidFill>
              </a:rPr>
              <a:t>NaAc</a:t>
            </a: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1143000" y="2971800"/>
          <a:ext cx="68580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6" name="公式" r:id="rId3" imgW="3512903" imgH="403821" progId="Equation.3">
                  <p:embed/>
                </p:oleObj>
              </mc:Choice>
              <mc:Fallback>
                <p:oleObj name="公式" r:id="rId3" imgW="3512903" imgH="40382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68580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736725" y="3952875"/>
            <a:ext cx="366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pOH=5.27        pH=8.73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660525" y="4632325"/>
            <a:ext cx="4764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pH=pH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ep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-pH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sp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=9.1- 8.73=0.37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152400" y="5334000"/>
          <a:ext cx="8793163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7" name="公式" r:id="rId5" imgW="4427246" imgH="586728" progId="Equation.3">
                  <p:embed/>
                </p:oleObj>
              </mc:Choice>
              <mc:Fallback>
                <p:oleObj name="公式" r:id="rId5" imgW="4427246" imgH="58672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0"/>
                        <a:ext cx="8793163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B5CFB37-0915-461E-94A6-2F75E0077569}" type="slidenum">
              <a:rPr lang="en-US" altLang="zh-CN" sz="1400" smtClean="0"/>
              <a:pPr eaLnBrk="1" hangingPunct="1"/>
              <a:t>130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nimBg="1" autoUpdateAnimBg="0"/>
      <p:bldP spid="116739" grpId="0" animBg="1" autoUpdateAnimBg="0"/>
      <p:bldP spid="116740" grpId="0" autoUpdateAnimBg="0"/>
      <p:bldP spid="116741" grpId="0" autoUpdateAnimBg="0"/>
      <p:bldP spid="116742" grpId="0" autoUpdateAnimBg="0"/>
      <p:bldP spid="116744" grpId="0" autoUpdateAnimBg="0"/>
      <p:bldP spid="116745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04800" y="228600"/>
            <a:ext cx="594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1">
                <a:solidFill>
                  <a:srgbClr val="FFFF66"/>
                </a:solidFill>
              </a:rPr>
              <a:t>§3-9 </a:t>
            </a:r>
            <a:r>
              <a:rPr lang="zh-CN" altLang="en-US" sz="3600" b="1" i="1">
                <a:solidFill>
                  <a:srgbClr val="FFFF66"/>
                </a:solidFill>
              </a:rPr>
              <a:t>酸碱滴定法应用实例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0" y="990600"/>
            <a:ext cx="445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一、氟硅酸钾法测</a:t>
            </a:r>
            <a:r>
              <a:rPr lang="en-US" altLang="zh-CN" b="1" u="sng">
                <a:solidFill>
                  <a:schemeClr val="bg1"/>
                </a:solidFill>
              </a:rPr>
              <a:t>SiO</a:t>
            </a:r>
            <a:r>
              <a:rPr lang="en-US" altLang="zh-CN" b="1" u="sng" baseline="-25000">
                <a:solidFill>
                  <a:schemeClr val="bg1"/>
                </a:solidFill>
              </a:rPr>
              <a:t>2</a:t>
            </a:r>
            <a:r>
              <a:rPr lang="zh-CN" altLang="en-US" b="1" u="sng">
                <a:solidFill>
                  <a:schemeClr val="bg1"/>
                </a:solidFill>
              </a:rPr>
              <a:t>含量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47638" y="1981200"/>
            <a:ext cx="1270000" cy="955675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</a:rPr>
              <a:t>硅酸盐</a:t>
            </a:r>
          </a:p>
          <a:p>
            <a:pPr algn="ctr" eaLnBrk="1" hangingPunct="1"/>
            <a:r>
              <a:rPr lang="zh-CN" altLang="en-US" b="1">
                <a:solidFill>
                  <a:schemeClr val="bg1"/>
                </a:solidFill>
              </a:rPr>
              <a:t>试样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1447800" y="2514600"/>
            <a:ext cx="1752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508125" y="2071688"/>
            <a:ext cx="1697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KOH  (NaOH)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05000" y="25146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熔融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3200400" y="1981200"/>
            <a:ext cx="1270000" cy="955675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可溶性</a:t>
            </a:r>
          </a:p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硅酸盐</a:t>
            </a: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4572000" y="2514600"/>
            <a:ext cx="121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4648200" y="2133600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KCl  KF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5867400" y="2209800"/>
            <a:ext cx="1462088" cy="528638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SiF</a:t>
            </a:r>
            <a:r>
              <a:rPr lang="en-US" altLang="zh-CN" baseline="-25000">
                <a:solidFill>
                  <a:schemeClr val="bg1"/>
                </a:solidFill>
              </a:rPr>
              <a:t>6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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>
            <a:off x="7391400" y="2514600"/>
            <a:ext cx="1752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7604125" y="2130425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洗涤、过滤</a:t>
            </a:r>
          </a:p>
        </p:txBody>
      </p: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7756525" y="25114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加入沸水</a:t>
            </a:r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365125" y="3571875"/>
            <a:ext cx="1716088" cy="528638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一定量</a:t>
            </a:r>
            <a:r>
              <a:rPr lang="en-US" altLang="zh-CN">
                <a:solidFill>
                  <a:schemeClr val="bg1"/>
                </a:solidFill>
              </a:rPr>
              <a:t>HF</a:t>
            </a: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 flipH="1">
            <a:off x="2133600" y="3886200"/>
            <a:ext cx="121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3581400" y="3581400"/>
            <a:ext cx="2544763" cy="528638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标准溶液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2498725" y="35020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滴定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0" y="47244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有关反应式：</a:t>
            </a:r>
            <a:endParaRPr lang="zh-CN" altLang="en-US" baseline="-25000">
              <a:solidFill>
                <a:schemeClr val="bg1"/>
              </a:solidFill>
            </a:endParaRPr>
          </a:p>
        </p:txBody>
      </p:sp>
      <p:sp>
        <p:nvSpPr>
          <p:cNvPr id="117780" name="AutoShape 20"/>
          <p:cNvSpPr>
            <a:spLocks/>
          </p:cNvSpPr>
          <p:nvPr/>
        </p:nvSpPr>
        <p:spPr bwMode="auto">
          <a:xfrm>
            <a:off x="2057400" y="4495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2209800" y="4343400"/>
            <a:ext cx="66595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SiO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 + 2K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 + 6F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+ 6H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 = K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SiF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 + 3H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O</a:t>
            </a:r>
          </a:p>
          <a:p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SiF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 + 3H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= 2KF 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SiO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+ 4HF</a:t>
            </a:r>
          </a:p>
          <a:p>
            <a:r>
              <a:rPr lang="en-US" altLang="zh-CN">
                <a:solidFill>
                  <a:schemeClr val="bg1"/>
                </a:solidFill>
              </a:rPr>
              <a:t>HF + NaOH = NaF 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 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365125" y="6019800"/>
            <a:ext cx="8626475" cy="528638"/>
          </a:xfrm>
          <a:prstGeom prst="rect">
            <a:avLst/>
          </a:prstGeom>
          <a:solidFill>
            <a:srgbClr val="9966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注意：</a:t>
            </a:r>
            <a:r>
              <a:rPr lang="en-US" altLang="zh-CN">
                <a:solidFill>
                  <a:schemeClr val="bg1"/>
                </a:solidFill>
              </a:rPr>
              <a:t>HF</a:t>
            </a:r>
            <a:r>
              <a:rPr lang="zh-CN" altLang="en-US">
                <a:solidFill>
                  <a:schemeClr val="bg1"/>
                </a:solidFill>
              </a:rPr>
              <a:t>腐蚀玻璃容器，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zh-CN" altLang="en-US">
                <a:solidFill>
                  <a:schemeClr val="bg1"/>
                </a:solidFill>
              </a:rPr>
              <a:t>反应必须用塑料容器进行。</a:t>
            </a:r>
          </a:p>
        </p:txBody>
      </p:sp>
      <p:sp>
        <p:nvSpPr>
          <p:cNvPr id="13314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2254512-7F8C-4753-B34A-B12BE94DB93A}" type="slidenum">
              <a:rPr lang="en-US" altLang="zh-CN" sz="1400" smtClean="0"/>
              <a:pPr eaLnBrk="1" hangingPunct="1"/>
              <a:t>131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3" grpId="0" autoUpdateAnimBg="0"/>
      <p:bldP spid="117764" grpId="0" animBg="1" autoUpdateAnimBg="0"/>
      <p:bldP spid="117765" grpId="0" animBg="1"/>
      <p:bldP spid="117766" grpId="0" autoUpdateAnimBg="0"/>
      <p:bldP spid="117767" grpId="0" autoUpdateAnimBg="0"/>
      <p:bldP spid="117768" grpId="0" animBg="1" autoUpdateAnimBg="0"/>
      <p:bldP spid="117769" grpId="0" animBg="1"/>
      <p:bldP spid="117770" grpId="0" autoUpdateAnimBg="0"/>
      <p:bldP spid="117771" grpId="0" animBg="1" autoUpdateAnimBg="0"/>
      <p:bldP spid="117772" grpId="0" animBg="1"/>
      <p:bldP spid="117773" grpId="0" autoUpdateAnimBg="0"/>
      <p:bldP spid="117774" grpId="0" autoUpdateAnimBg="0"/>
      <p:bldP spid="117775" grpId="0" animBg="1" autoUpdateAnimBg="0"/>
      <p:bldP spid="117776" grpId="0" animBg="1"/>
      <p:bldP spid="117777" grpId="0" animBg="1" autoUpdateAnimBg="0"/>
      <p:bldP spid="117778" grpId="0" autoUpdateAnimBg="0"/>
      <p:bldP spid="117779" grpId="0" autoUpdateAnimBg="0"/>
      <p:bldP spid="117780" grpId="0" animBg="1"/>
      <p:bldP spid="117781" grpId="0" autoUpdateAnimBg="0"/>
      <p:bldP spid="117782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2679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二、硼酸的测定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127125" y="981075"/>
            <a:ext cx="673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   pK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=9.24    </a:t>
            </a:r>
            <a:r>
              <a:rPr lang="zh-CN" altLang="en-US">
                <a:solidFill>
                  <a:schemeClr val="bg1"/>
                </a:solidFill>
              </a:rPr>
              <a:t>不能用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直接滴定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7815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可与多元醇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乙二醇、丙三醇、甘露醇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反应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生成络合酸。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431925" y="32908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447800" y="3657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1752600" y="34290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>
            <a:off x="1752600" y="38862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>
            <a:off x="1371600" y="34290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1371600" y="38862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5" name="Line 12"/>
          <p:cNvSpPr>
            <a:spLocks noChangeShapeType="1"/>
          </p:cNvSpPr>
          <p:nvPr/>
        </p:nvSpPr>
        <p:spPr bwMode="auto">
          <a:xfrm>
            <a:off x="1600200" y="35814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6" name="Line 13"/>
          <p:cNvSpPr>
            <a:spLocks noChangeShapeType="1"/>
          </p:cNvSpPr>
          <p:nvPr/>
        </p:nvSpPr>
        <p:spPr bwMode="auto">
          <a:xfrm>
            <a:off x="1600200" y="39624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Line 14"/>
          <p:cNvSpPr>
            <a:spLocks noChangeShapeType="1"/>
          </p:cNvSpPr>
          <p:nvPr/>
        </p:nvSpPr>
        <p:spPr bwMode="auto">
          <a:xfrm>
            <a:off x="1600200" y="32004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8" name="Text Box 15"/>
          <p:cNvSpPr txBox="1">
            <a:spLocks noChangeArrowheads="1"/>
          </p:cNvSpPr>
          <p:nvPr/>
        </p:nvSpPr>
        <p:spPr bwMode="auto">
          <a:xfrm>
            <a:off x="1828800" y="3657600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OH</a:t>
            </a:r>
          </a:p>
        </p:txBody>
      </p:sp>
      <p:sp>
        <p:nvSpPr>
          <p:cNvPr id="134159" name="Text Box 16"/>
          <p:cNvSpPr txBox="1">
            <a:spLocks noChangeArrowheads="1"/>
          </p:cNvSpPr>
          <p:nvPr/>
        </p:nvSpPr>
        <p:spPr bwMode="auto">
          <a:xfrm>
            <a:off x="1828800" y="3276600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OH</a:t>
            </a:r>
          </a:p>
        </p:txBody>
      </p:sp>
      <p:sp>
        <p:nvSpPr>
          <p:cNvPr id="134160" name="Text Box 17"/>
          <p:cNvSpPr txBox="1">
            <a:spLocks noChangeArrowheads="1"/>
          </p:cNvSpPr>
          <p:nvPr/>
        </p:nvSpPr>
        <p:spPr bwMode="auto">
          <a:xfrm>
            <a:off x="1447800" y="40386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4161" name="Text Box 18"/>
          <p:cNvSpPr txBox="1">
            <a:spLocks noChangeArrowheads="1"/>
          </p:cNvSpPr>
          <p:nvPr/>
        </p:nvSpPr>
        <p:spPr bwMode="auto">
          <a:xfrm>
            <a:off x="1447800" y="28194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4162" name="Text Box 19"/>
          <p:cNvSpPr txBox="1">
            <a:spLocks noChangeArrowheads="1"/>
          </p:cNvSpPr>
          <p:nvPr/>
        </p:nvSpPr>
        <p:spPr bwMode="auto">
          <a:xfrm>
            <a:off x="1066800" y="3657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4163" name="Text Box 20"/>
          <p:cNvSpPr txBox="1">
            <a:spLocks noChangeArrowheads="1"/>
          </p:cNvSpPr>
          <p:nvPr/>
        </p:nvSpPr>
        <p:spPr bwMode="auto">
          <a:xfrm>
            <a:off x="1066800" y="3276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4164" name="Text Box 21"/>
          <p:cNvSpPr txBox="1">
            <a:spLocks noChangeArrowheads="1"/>
          </p:cNvSpPr>
          <p:nvPr/>
        </p:nvSpPr>
        <p:spPr bwMode="auto">
          <a:xfrm>
            <a:off x="7620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4165" name="Text Box 22"/>
          <p:cNvSpPr txBox="1">
            <a:spLocks noChangeArrowheads="1"/>
          </p:cNvSpPr>
          <p:nvPr/>
        </p:nvSpPr>
        <p:spPr bwMode="auto">
          <a:xfrm>
            <a:off x="2438400" y="3429000"/>
            <a:ext cx="1865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+   H</a:t>
            </a:r>
            <a:r>
              <a:rPr lang="en-US" altLang="zh-CN" sz="2000" baseline="-25000">
                <a:solidFill>
                  <a:schemeClr val="bg1"/>
                </a:solidFill>
              </a:rPr>
              <a:t>3</a:t>
            </a:r>
            <a:r>
              <a:rPr lang="en-US" altLang="zh-CN" sz="2000">
                <a:solidFill>
                  <a:schemeClr val="bg1"/>
                </a:solidFill>
              </a:rPr>
              <a:t>BO</a:t>
            </a:r>
            <a:r>
              <a:rPr lang="en-US" altLang="zh-CN" sz="2000" baseline="-25000">
                <a:solidFill>
                  <a:schemeClr val="bg1"/>
                </a:solidFill>
              </a:rPr>
              <a:t>3      </a:t>
            </a:r>
            <a:r>
              <a:rPr lang="en-US" altLang="zh-CN" sz="2000">
                <a:solidFill>
                  <a:schemeClr val="bg1"/>
                </a:solidFill>
              </a:rPr>
              <a:t>=    </a:t>
            </a:r>
          </a:p>
        </p:txBody>
      </p:sp>
      <p:sp>
        <p:nvSpPr>
          <p:cNvPr id="134166" name="Text Box 23"/>
          <p:cNvSpPr txBox="1">
            <a:spLocks noChangeArrowheads="1"/>
          </p:cNvSpPr>
          <p:nvPr/>
        </p:nvSpPr>
        <p:spPr bwMode="auto">
          <a:xfrm>
            <a:off x="4708525" y="34432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4167" name="Text Box 24"/>
          <p:cNvSpPr txBox="1">
            <a:spLocks noChangeArrowheads="1"/>
          </p:cNvSpPr>
          <p:nvPr/>
        </p:nvSpPr>
        <p:spPr bwMode="auto">
          <a:xfrm>
            <a:off x="4724400" y="3810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4168" name="Line 25"/>
          <p:cNvSpPr>
            <a:spLocks noChangeShapeType="1"/>
          </p:cNvSpPr>
          <p:nvPr/>
        </p:nvSpPr>
        <p:spPr bwMode="auto">
          <a:xfrm>
            <a:off x="5029200" y="35814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69" name="Line 26"/>
          <p:cNvSpPr>
            <a:spLocks noChangeShapeType="1"/>
          </p:cNvSpPr>
          <p:nvPr/>
        </p:nvSpPr>
        <p:spPr bwMode="auto">
          <a:xfrm>
            <a:off x="5029200" y="40386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0" name="Line 27"/>
          <p:cNvSpPr>
            <a:spLocks noChangeShapeType="1"/>
          </p:cNvSpPr>
          <p:nvPr/>
        </p:nvSpPr>
        <p:spPr bwMode="auto">
          <a:xfrm>
            <a:off x="4648200" y="35814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1" name="Line 28"/>
          <p:cNvSpPr>
            <a:spLocks noChangeShapeType="1"/>
          </p:cNvSpPr>
          <p:nvPr/>
        </p:nvSpPr>
        <p:spPr bwMode="auto">
          <a:xfrm>
            <a:off x="4648200" y="40386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2" name="Line 29"/>
          <p:cNvSpPr>
            <a:spLocks noChangeShapeType="1"/>
          </p:cNvSpPr>
          <p:nvPr/>
        </p:nvSpPr>
        <p:spPr bwMode="auto">
          <a:xfrm>
            <a:off x="4876800" y="37338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3" name="Line 30"/>
          <p:cNvSpPr>
            <a:spLocks noChangeShapeType="1"/>
          </p:cNvSpPr>
          <p:nvPr/>
        </p:nvSpPr>
        <p:spPr bwMode="auto">
          <a:xfrm>
            <a:off x="4876800" y="41148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4" name="Line 31"/>
          <p:cNvSpPr>
            <a:spLocks noChangeShapeType="1"/>
          </p:cNvSpPr>
          <p:nvPr/>
        </p:nvSpPr>
        <p:spPr bwMode="auto">
          <a:xfrm>
            <a:off x="4876800" y="33528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5" name="Text Box 32"/>
          <p:cNvSpPr txBox="1">
            <a:spLocks noChangeArrowheads="1"/>
          </p:cNvSpPr>
          <p:nvPr/>
        </p:nvSpPr>
        <p:spPr bwMode="auto">
          <a:xfrm>
            <a:off x="5105400" y="3810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34176" name="Text Box 33"/>
          <p:cNvSpPr txBox="1">
            <a:spLocks noChangeArrowheads="1"/>
          </p:cNvSpPr>
          <p:nvPr/>
        </p:nvSpPr>
        <p:spPr bwMode="auto">
          <a:xfrm>
            <a:off x="5105400" y="3429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34177" name="Text Box 34"/>
          <p:cNvSpPr txBox="1">
            <a:spLocks noChangeArrowheads="1"/>
          </p:cNvSpPr>
          <p:nvPr/>
        </p:nvSpPr>
        <p:spPr bwMode="auto">
          <a:xfrm>
            <a:off x="4724400" y="4191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4178" name="Text Box 35"/>
          <p:cNvSpPr txBox="1">
            <a:spLocks noChangeArrowheads="1"/>
          </p:cNvSpPr>
          <p:nvPr/>
        </p:nvSpPr>
        <p:spPr bwMode="auto">
          <a:xfrm>
            <a:off x="4724400" y="29718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4179" name="Text Box 36"/>
          <p:cNvSpPr txBox="1">
            <a:spLocks noChangeArrowheads="1"/>
          </p:cNvSpPr>
          <p:nvPr/>
        </p:nvSpPr>
        <p:spPr bwMode="auto">
          <a:xfrm>
            <a:off x="4343400" y="3810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4180" name="Text Box 37"/>
          <p:cNvSpPr txBox="1">
            <a:spLocks noChangeArrowheads="1"/>
          </p:cNvSpPr>
          <p:nvPr/>
        </p:nvSpPr>
        <p:spPr bwMode="auto">
          <a:xfrm>
            <a:off x="4343400" y="3429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4181" name="Text Box 38"/>
          <p:cNvSpPr txBox="1">
            <a:spLocks noChangeArrowheads="1"/>
          </p:cNvSpPr>
          <p:nvPr/>
        </p:nvSpPr>
        <p:spPr bwMode="auto">
          <a:xfrm>
            <a:off x="6537325" y="34432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4182" name="Text Box 39"/>
          <p:cNvSpPr txBox="1">
            <a:spLocks noChangeArrowheads="1"/>
          </p:cNvSpPr>
          <p:nvPr/>
        </p:nvSpPr>
        <p:spPr bwMode="auto">
          <a:xfrm>
            <a:off x="6553200" y="3810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4183" name="Line 40"/>
          <p:cNvSpPr>
            <a:spLocks noChangeShapeType="1"/>
          </p:cNvSpPr>
          <p:nvPr/>
        </p:nvSpPr>
        <p:spPr bwMode="auto">
          <a:xfrm>
            <a:off x="6858000" y="35814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4" name="Line 41"/>
          <p:cNvSpPr>
            <a:spLocks noChangeShapeType="1"/>
          </p:cNvSpPr>
          <p:nvPr/>
        </p:nvSpPr>
        <p:spPr bwMode="auto">
          <a:xfrm>
            <a:off x="6858000" y="40386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5" name="Line 42"/>
          <p:cNvSpPr>
            <a:spLocks noChangeShapeType="1"/>
          </p:cNvSpPr>
          <p:nvPr/>
        </p:nvSpPr>
        <p:spPr bwMode="auto">
          <a:xfrm>
            <a:off x="6477000" y="35814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6" name="Line 43"/>
          <p:cNvSpPr>
            <a:spLocks noChangeShapeType="1"/>
          </p:cNvSpPr>
          <p:nvPr/>
        </p:nvSpPr>
        <p:spPr bwMode="auto">
          <a:xfrm>
            <a:off x="6477000" y="4038600"/>
            <a:ext cx="15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7" name="Line 44"/>
          <p:cNvSpPr>
            <a:spLocks noChangeShapeType="1"/>
          </p:cNvSpPr>
          <p:nvPr/>
        </p:nvSpPr>
        <p:spPr bwMode="auto">
          <a:xfrm>
            <a:off x="6705600" y="37338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8" name="Line 45"/>
          <p:cNvSpPr>
            <a:spLocks noChangeShapeType="1"/>
          </p:cNvSpPr>
          <p:nvPr/>
        </p:nvSpPr>
        <p:spPr bwMode="auto">
          <a:xfrm>
            <a:off x="6705600" y="41148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89" name="Line 46"/>
          <p:cNvSpPr>
            <a:spLocks noChangeShapeType="1"/>
          </p:cNvSpPr>
          <p:nvPr/>
        </p:nvSpPr>
        <p:spPr bwMode="auto">
          <a:xfrm>
            <a:off x="6705600" y="33528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90" name="Text Box 47"/>
          <p:cNvSpPr txBox="1">
            <a:spLocks noChangeArrowheads="1"/>
          </p:cNvSpPr>
          <p:nvPr/>
        </p:nvSpPr>
        <p:spPr bwMode="auto">
          <a:xfrm>
            <a:off x="6172200" y="3810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34191" name="Text Box 48"/>
          <p:cNvSpPr txBox="1">
            <a:spLocks noChangeArrowheads="1"/>
          </p:cNvSpPr>
          <p:nvPr/>
        </p:nvSpPr>
        <p:spPr bwMode="auto">
          <a:xfrm>
            <a:off x="6172200" y="3429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34192" name="Text Box 49"/>
          <p:cNvSpPr txBox="1">
            <a:spLocks noChangeArrowheads="1"/>
          </p:cNvSpPr>
          <p:nvPr/>
        </p:nvSpPr>
        <p:spPr bwMode="auto">
          <a:xfrm>
            <a:off x="6553200" y="4191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4193" name="Text Box 50"/>
          <p:cNvSpPr txBox="1">
            <a:spLocks noChangeArrowheads="1"/>
          </p:cNvSpPr>
          <p:nvPr/>
        </p:nvSpPr>
        <p:spPr bwMode="auto">
          <a:xfrm>
            <a:off x="6553200" y="29718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4194" name="Text Box 51"/>
          <p:cNvSpPr txBox="1">
            <a:spLocks noChangeArrowheads="1"/>
          </p:cNvSpPr>
          <p:nvPr/>
        </p:nvSpPr>
        <p:spPr bwMode="auto">
          <a:xfrm>
            <a:off x="6934200" y="3810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4195" name="Text Box 52"/>
          <p:cNvSpPr txBox="1">
            <a:spLocks noChangeArrowheads="1"/>
          </p:cNvSpPr>
          <p:nvPr/>
        </p:nvSpPr>
        <p:spPr bwMode="auto">
          <a:xfrm>
            <a:off x="6934200" y="3429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4196" name="Text Box 53"/>
          <p:cNvSpPr txBox="1">
            <a:spLocks noChangeArrowheads="1"/>
          </p:cNvSpPr>
          <p:nvPr/>
        </p:nvSpPr>
        <p:spPr bwMode="auto">
          <a:xfrm>
            <a:off x="5638800" y="3657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4197" name="Line 54"/>
          <p:cNvSpPr>
            <a:spLocks noChangeShapeType="1"/>
          </p:cNvSpPr>
          <p:nvPr/>
        </p:nvSpPr>
        <p:spPr bwMode="auto">
          <a:xfrm>
            <a:off x="5410200" y="3657600"/>
            <a:ext cx="3048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98" name="Line 55"/>
          <p:cNvSpPr>
            <a:spLocks noChangeShapeType="1"/>
          </p:cNvSpPr>
          <p:nvPr/>
        </p:nvSpPr>
        <p:spPr bwMode="auto">
          <a:xfrm>
            <a:off x="5943600" y="3886200"/>
            <a:ext cx="3048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99" name="Line 56"/>
          <p:cNvSpPr>
            <a:spLocks noChangeShapeType="1"/>
          </p:cNvSpPr>
          <p:nvPr/>
        </p:nvSpPr>
        <p:spPr bwMode="auto">
          <a:xfrm flipV="1">
            <a:off x="5410200" y="3886200"/>
            <a:ext cx="3048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00" name="Line 57"/>
          <p:cNvSpPr>
            <a:spLocks noChangeShapeType="1"/>
          </p:cNvSpPr>
          <p:nvPr/>
        </p:nvSpPr>
        <p:spPr bwMode="auto">
          <a:xfrm flipV="1">
            <a:off x="5943600" y="3657600"/>
            <a:ext cx="3048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01" name="AutoShape 58"/>
          <p:cNvSpPr>
            <a:spLocks/>
          </p:cNvSpPr>
          <p:nvPr/>
        </p:nvSpPr>
        <p:spPr bwMode="auto">
          <a:xfrm>
            <a:off x="4191000" y="3124200"/>
            <a:ext cx="76200" cy="1295400"/>
          </a:xfrm>
          <a:prstGeom prst="leftBracket">
            <a:avLst>
              <a:gd name="adj" fmla="val 141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02" name="AutoShape 59"/>
          <p:cNvSpPr>
            <a:spLocks/>
          </p:cNvSpPr>
          <p:nvPr/>
        </p:nvSpPr>
        <p:spPr bwMode="auto">
          <a:xfrm>
            <a:off x="7315200" y="3124200"/>
            <a:ext cx="76200" cy="1371600"/>
          </a:xfrm>
          <a:prstGeom prst="rightBracket">
            <a:avLst>
              <a:gd name="adj" fmla="val 1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203" name="Text Box 60"/>
          <p:cNvSpPr txBox="1">
            <a:spLocks noChangeArrowheads="1"/>
          </p:cNvSpPr>
          <p:nvPr/>
        </p:nvSpPr>
        <p:spPr bwMode="auto">
          <a:xfrm>
            <a:off x="7391400" y="35814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4204" name="Text Box 61"/>
          <p:cNvSpPr txBox="1">
            <a:spLocks noChangeArrowheads="1"/>
          </p:cNvSpPr>
          <p:nvPr/>
        </p:nvSpPr>
        <p:spPr bwMode="auto">
          <a:xfrm>
            <a:off x="7807325" y="3581400"/>
            <a:ext cx="103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+  3H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34205" name="Text Box 62"/>
          <p:cNvSpPr txBox="1">
            <a:spLocks noChangeArrowheads="1"/>
          </p:cNvSpPr>
          <p:nvPr/>
        </p:nvSpPr>
        <p:spPr bwMode="auto">
          <a:xfrm>
            <a:off x="4953000" y="4749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pK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=4.26</a:t>
            </a:r>
          </a:p>
        </p:txBody>
      </p:sp>
      <p:sp>
        <p:nvSpPr>
          <p:cNvPr id="118847" name="Text Box 63"/>
          <p:cNvSpPr txBox="1">
            <a:spLocks noChangeArrowheads="1"/>
          </p:cNvSpPr>
          <p:nvPr/>
        </p:nvSpPr>
        <p:spPr bwMode="auto">
          <a:xfrm>
            <a:off x="914400" y="5562600"/>
            <a:ext cx="7661275" cy="528638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弱酸被强化，这时可以用强碱直接滴定络合酸。</a:t>
            </a:r>
          </a:p>
        </p:txBody>
      </p:sp>
      <p:sp>
        <p:nvSpPr>
          <p:cNvPr id="1342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70B6CB-1166-419A-A146-1DF7E9E3133F}" type="slidenum">
              <a:rPr lang="en-US" altLang="zh-CN" sz="1400" smtClean="0"/>
              <a:pPr eaLnBrk="1" hangingPunct="1"/>
              <a:t>132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47" grpId="0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三、铵盐中氮的测定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898525" y="1057275"/>
            <a:ext cx="708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如：</a:t>
            </a:r>
            <a:r>
              <a:rPr lang="en-US" altLang="zh-CN">
                <a:solidFill>
                  <a:schemeClr val="bg1"/>
                </a:solidFill>
              </a:rPr>
              <a:t>(NH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SO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Cl </a:t>
            </a:r>
            <a:r>
              <a:rPr lang="zh-CN" altLang="en-US">
                <a:solidFill>
                  <a:schemeClr val="bg1"/>
                </a:solidFill>
              </a:rPr>
              <a:t>均不能用碱直接滴定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178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、蒸馏法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46063" y="2487613"/>
            <a:ext cx="942975" cy="406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C</a:t>
            </a:r>
            <a:r>
              <a:rPr lang="en-US" altLang="zh-CN" sz="2000" baseline="-25000"/>
              <a:t>m</a:t>
            </a:r>
            <a:r>
              <a:rPr lang="en-US" altLang="zh-CN" sz="2000"/>
              <a:t>H</a:t>
            </a:r>
            <a:r>
              <a:rPr lang="en-US" altLang="zh-CN" sz="2000" baseline="-25000"/>
              <a:t>n</a:t>
            </a:r>
            <a:r>
              <a:rPr lang="en-US" altLang="zh-CN" sz="2000"/>
              <a:t>N</a:t>
            </a: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1312863" y="2743200"/>
            <a:ext cx="990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1292225" y="2300288"/>
            <a:ext cx="111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浓</a:t>
            </a:r>
            <a:r>
              <a:rPr lang="en-US" altLang="zh-CN" sz="2000">
                <a:solidFill>
                  <a:schemeClr val="bg1"/>
                </a:solidFill>
              </a:rPr>
              <a:t>H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SO</a:t>
            </a:r>
            <a:r>
              <a:rPr lang="en-US" altLang="zh-CN" sz="2000" baseline="-25000">
                <a:solidFill>
                  <a:schemeClr val="bg1"/>
                </a:solidFill>
              </a:rPr>
              <a:t>4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1066800" y="2819400"/>
            <a:ext cx="139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CuSO</a:t>
            </a:r>
            <a:r>
              <a:rPr lang="en-US" altLang="zh-CN" sz="2000" baseline="-25000">
                <a:solidFill>
                  <a:schemeClr val="bg1"/>
                </a:solidFill>
              </a:rPr>
              <a:t>4</a:t>
            </a:r>
            <a:r>
              <a:rPr lang="zh-CN" altLang="en-US" sz="2000">
                <a:solidFill>
                  <a:schemeClr val="bg1"/>
                </a:solidFill>
              </a:rPr>
              <a:t>催化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2516188" y="2528888"/>
            <a:ext cx="728662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NH</a:t>
            </a:r>
            <a:r>
              <a:rPr lang="en-US" altLang="zh-CN" sz="2000" baseline="-25000"/>
              <a:t>4</a:t>
            </a:r>
            <a:r>
              <a:rPr lang="en-US" altLang="zh-CN" sz="2000" baseline="30000"/>
              <a:t>+</a:t>
            </a:r>
            <a:endParaRPr lang="en-US" altLang="zh-CN" sz="2000"/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3217863" y="2743200"/>
            <a:ext cx="990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3278188" y="2376488"/>
            <a:ext cx="849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NaOH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3522663" y="2743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sym typeface="Symbol" pitchFamily="18" charset="2"/>
              </a:rPr>
              <a:t>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4192588" y="2522538"/>
            <a:ext cx="7874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NH</a:t>
            </a:r>
            <a:r>
              <a:rPr lang="en-US" altLang="zh-CN" sz="2000" baseline="-25000"/>
              <a:t>3</a:t>
            </a:r>
            <a:r>
              <a:rPr lang="en-US" altLang="zh-CN" sz="2000">
                <a:sym typeface="Symbol" pitchFamily="18" charset="2"/>
              </a:rPr>
              <a:t></a:t>
            </a:r>
            <a:endParaRPr lang="en-US" altLang="zh-CN" sz="2000"/>
          </a:p>
        </p:txBody>
      </p:sp>
      <p:sp>
        <p:nvSpPr>
          <p:cNvPr id="119824" name="AutoShape 16"/>
          <p:cNvSpPr>
            <a:spLocks/>
          </p:cNvSpPr>
          <p:nvPr/>
        </p:nvSpPr>
        <p:spPr bwMode="auto">
          <a:xfrm>
            <a:off x="4894263" y="22098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5351463" y="2209800"/>
            <a:ext cx="990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5199063" y="1828800"/>
            <a:ext cx="1116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过量</a:t>
            </a:r>
            <a:r>
              <a:rPr lang="en-US" altLang="zh-CN" sz="2000">
                <a:solidFill>
                  <a:schemeClr val="bg1"/>
                </a:solidFill>
              </a:rPr>
              <a:t>HCl</a:t>
            </a: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zh-CN" altLang="en-US" sz="2000">
                <a:solidFill>
                  <a:schemeClr val="bg1"/>
                </a:solidFill>
              </a:rPr>
              <a:t>吸收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6400800" y="1905000"/>
            <a:ext cx="2289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NaOH</a:t>
            </a:r>
            <a:r>
              <a:rPr lang="zh-CN" altLang="en-US" sz="2000">
                <a:solidFill>
                  <a:schemeClr val="bg1"/>
                </a:solidFill>
              </a:rPr>
              <a:t>滴定剩余</a:t>
            </a:r>
            <a:r>
              <a:rPr lang="en-US" altLang="zh-CN" sz="2000">
                <a:solidFill>
                  <a:schemeClr val="bg1"/>
                </a:solidFill>
              </a:rPr>
              <a:t>HCl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指示剂   </a:t>
            </a:r>
            <a:r>
              <a:rPr lang="en-US" altLang="zh-CN" sz="2000">
                <a:solidFill>
                  <a:schemeClr val="bg1"/>
                </a:solidFill>
              </a:rPr>
              <a:t>MR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MO</a:t>
            </a:r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>
            <a:off x="5275263" y="3276600"/>
            <a:ext cx="990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5275263" y="2895600"/>
            <a:ext cx="8874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</a:t>
            </a:r>
            <a:r>
              <a:rPr lang="en-US" altLang="zh-CN" sz="2000" baseline="-25000">
                <a:solidFill>
                  <a:schemeClr val="bg1"/>
                </a:solidFill>
              </a:rPr>
              <a:t>3</a:t>
            </a:r>
            <a:r>
              <a:rPr lang="en-US" altLang="zh-CN" sz="2000">
                <a:solidFill>
                  <a:schemeClr val="bg1"/>
                </a:solidFill>
              </a:rPr>
              <a:t>BO</a:t>
            </a:r>
            <a:r>
              <a:rPr lang="en-US" altLang="zh-CN" sz="2000" baseline="-25000">
                <a:solidFill>
                  <a:schemeClr val="bg1"/>
                </a:solidFill>
              </a:rPr>
              <a:t>3</a:t>
            </a:r>
            <a:endParaRPr lang="en-US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吸收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6265863" y="3048000"/>
            <a:ext cx="2636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HCl</a:t>
            </a:r>
            <a:r>
              <a:rPr lang="zh-CN" altLang="en-US" sz="2000">
                <a:solidFill>
                  <a:schemeClr val="bg1"/>
                </a:solidFill>
              </a:rPr>
              <a:t>滴定生成的</a:t>
            </a:r>
            <a:r>
              <a:rPr lang="en-US" altLang="zh-CN" sz="2000">
                <a:solidFill>
                  <a:schemeClr val="bg1"/>
                </a:solidFill>
              </a:rPr>
              <a:t>H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BO</a:t>
            </a:r>
            <a:r>
              <a:rPr lang="en-US" altLang="zh-CN" sz="2000" baseline="-25000">
                <a:solidFill>
                  <a:schemeClr val="bg1"/>
                </a:solidFill>
              </a:rPr>
              <a:t>3</a:t>
            </a:r>
            <a:r>
              <a:rPr lang="en-US" altLang="zh-CN" sz="2000" baseline="30000">
                <a:solidFill>
                  <a:schemeClr val="bg1"/>
                </a:solidFill>
              </a:rPr>
              <a:t>-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指示剂     </a:t>
            </a:r>
            <a:r>
              <a:rPr lang="en-US" altLang="zh-CN" sz="2000">
                <a:solidFill>
                  <a:schemeClr val="bg1"/>
                </a:solidFill>
              </a:rPr>
              <a:t>MR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609600" y="3886200"/>
            <a:ext cx="178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、甲醛法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066800" y="4648200"/>
            <a:ext cx="695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4NH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 + 6HCHO = (CH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 + 3H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 + 6H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19838" name="Freeform 30"/>
          <p:cNvSpPr>
            <a:spLocks/>
          </p:cNvSpPr>
          <p:nvPr/>
        </p:nvSpPr>
        <p:spPr bwMode="auto">
          <a:xfrm>
            <a:off x="4876800" y="5181600"/>
            <a:ext cx="1587500" cy="177800"/>
          </a:xfrm>
          <a:custGeom>
            <a:avLst/>
            <a:gdLst>
              <a:gd name="T0" fmla="*/ 0 w 1000"/>
              <a:gd name="T1" fmla="*/ 0 h 112"/>
              <a:gd name="T2" fmla="*/ 2147483647 w 1000"/>
              <a:gd name="T3" fmla="*/ 2147483647 h 112"/>
              <a:gd name="T4" fmla="*/ 2147483647 w 1000"/>
              <a:gd name="T5" fmla="*/ 2147483647 h 112"/>
              <a:gd name="T6" fmla="*/ 2147483647 w 100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12">
                <a:moveTo>
                  <a:pt x="0" y="0"/>
                </a:moveTo>
                <a:cubicBezTo>
                  <a:pt x="0" y="40"/>
                  <a:pt x="0" y="80"/>
                  <a:pt x="144" y="96"/>
                </a:cubicBezTo>
                <a:cubicBezTo>
                  <a:pt x="288" y="112"/>
                  <a:pt x="728" y="112"/>
                  <a:pt x="864" y="96"/>
                </a:cubicBezTo>
                <a:cubicBezTo>
                  <a:pt x="1000" y="80"/>
                  <a:pt x="980" y="40"/>
                  <a:pt x="960" y="0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5257800" y="5410200"/>
            <a:ext cx="74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4 H</a:t>
            </a:r>
            <a:r>
              <a:rPr lang="en-US" altLang="zh-CN" sz="2400" baseline="30000">
                <a:solidFill>
                  <a:schemeClr val="bg1"/>
                </a:solidFill>
              </a:rPr>
              <a:t>+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1600200" y="60960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4NH</a:t>
            </a:r>
            <a:r>
              <a:rPr lang="en-US" altLang="zh-CN" sz="2400" b="1" baseline="-25000">
                <a:solidFill>
                  <a:schemeClr val="bg1"/>
                </a:solidFill>
              </a:rPr>
              <a:t>4</a:t>
            </a:r>
            <a:r>
              <a:rPr lang="en-US" altLang="zh-CN" sz="2400" b="1" baseline="30000">
                <a:solidFill>
                  <a:schemeClr val="bg1"/>
                </a:solidFill>
              </a:rPr>
              <a:t>+</a:t>
            </a:r>
            <a:r>
              <a:rPr lang="en-US" altLang="zh-CN" sz="2400" b="1">
                <a:solidFill>
                  <a:schemeClr val="bg1"/>
                </a:solidFill>
              </a:rPr>
              <a:t> ~ 4 H</a:t>
            </a:r>
            <a:r>
              <a:rPr lang="en-US" altLang="zh-CN" sz="2400" b="1" baseline="30000">
                <a:solidFill>
                  <a:schemeClr val="bg1"/>
                </a:solidFill>
              </a:rPr>
              <a:t>+</a:t>
            </a:r>
            <a:r>
              <a:rPr lang="en-US" altLang="zh-CN" sz="2400" b="1">
                <a:solidFill>
                  <a:schemeClr val="bg1"/>
                </a:solidFill>
              </a:rPr>
              <a:t> ~ 4 NaOH</a:t>
            </a:r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2057400" y="5486400"/>
            <a:ext cx="159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NaOH</a:t>
            </a:r>
            <a:r>
              <a:rPr lang="zh-CN" altLang="en-US" sz="2400">
                <a:solidFill>
                  <a:schemeClr val="bg1"/>
                </a:solidFill>
              </a:rPr>
              <a:t>滴定</a:t>
            </a:r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V="1">
            <a:off x="3657600" y="5638800"/>
            <a:ext cx="14478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5410200" y="60960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指示剂    </a:t>
            </a:r>
            <a:r>
              <a:rPr lang="en-US" altLang="zh-CN" sz="2400">
                <a:solidFill>
                  <a:schemeClr val="bg1"/>
                </a:solidFill>
              </a:rPr>
              <a:t>PP</a:t>
            </a:r>
          </a:p>
        </p:txBody>
      </p:sp>
      <p:sp>
        <p:nvSpPr>
          <p:cNvPr id="135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5B22DF-3342-428D-8450-C094D022DA90}" type="slidenum">
              <a:rPr lang="en-US" altLang="zh-CN" sz="1400" smtClean="0"/>
              <a:pPr eaLnBrk="1" hangingPunct="1"/>
              <a:t>133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  <p:bldP spid="119812" grpId="0" autoUpdateAnimBg="0"/>
      <p:bldP spid="119813" grpId="0" autoUpdateAnimBg="0"/>
      <p:bldP spid="119814" grpId="0" animBg="1" autoUpdateAnimBg="0"/>
      <p:bldP spid="119815" grpId="0" animBg="1"/>
      <p:bldP spid="119816" grpId="0" autoUpdateAnimBg="0"/>
      <p:bldP spid="119817" grpId="0" autoUpdateAnimBg="0"/>
      <p:bldP spid="119818" grpId="0" animBg="1" autoUpdateAnimBg="0"/>
      <p:bldP spid="119819" grpId="0" animBg="1"/>
      <p:bldP spid="119820" grpId="0" autoUpdateAnimBg="0"/>
      <p:bldP spid="119821" grpId="0" autoUpdateAnimBg="0"/>
      <p:bldP spid="119822" grpId="0" animBg="1" autoUpdateAnimBg="0"/>
      <p:bldP spid="119824" grpId="0" animBg="1"/>
      <p:bldP spid="119825" grpId="0" animBg="1"/>
      <p:bldP spid="119826" grpId="0" autoUpdateAnimBg="0"/>
      <p:bldP spid="119827" grpId="0" autoUpdateAnimBg="0"/>
      <p:bldP spid="119828" grpId="0" animBg="1"/>
      <p:bldP spid="119829" grpId="0" autoUpdateAnimBg="0"/>
      <p:bldP spid="119830" grpId="0" autoUpdateAnimBg="0"/>
      <p:bldP spid="119831" grpId="0" autoUpdateAnimBg="0"/>
      <p:bldP spid="119832" grpId="0" autoUpdateAnimBg="0"/>
      <p:bldP spid="119838" grpId="0" animBg="1"/>
      <p:bldP spid="119839" grpId="0" autoUpdateAnimBg="0"/>
      <p:bldP spid="119840" grpId="0" autoUpdateAnimBg="0"/>
      <p:bldP spid="119841" grpId="0" autoUpdateAnimBg="0"/>
      <p:bldP spid="119842" grpId="0" animBg="1"/>
      <p:bldP spid="119843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04800" y="2286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1">
                <a:solidFill>
                  <a:srgbClr val="FFFF66"/>
                </a:solidFill>
              </a:rPr>
              <a:t>§3-10 </a:t>
            </a:r>
            <a:r>
              <a:rPr lang="zh-CN" altLang="en-US" sz="3600" b="1" i="1">
                <a:solidFill>
                  <a:srgbClr val="FFFF66"/>
                </a:solidFill>
              </a:rPr>
              <a:t>纳米</a:t>
            </a:r>
            <a:r>
              <a:rPr lang="en-US" altLang="zh-CN" sz="3600" b="1" i="1">
                <a:solidFill>
                  <a:srgbClr val="FFFF66"/>
                </a:solidFill>
              </a:rPr>
              <a:t>pH</a:t>
            </a:r>
            <a:r>
              <a:rPr lang="zh-CN" altLang="en-US" sz="3600" b="1" i="1">
                <a:solidFill>
                  <a:srgbClr val="FFFF66"/>
                </a:solidFill>
              </a:rPr>
              <a:t>指示剂</a:t>
            </a:r>
          </a:p>
        </p:txBody>
      </p:sp>
      <p:sp>
        <p:nvSpPr>
          <p:cNvPr id="110595" name="AutoShape 3"/>
          <p:cNvSpPr>
            <a:spLocks noChangeArrowheads="1"/>
          </p:cNvSpPr>
          <p:nvPr/>
        </p:nvSpPr>
        <p:spPr bwMode="auto">
          <a:xfrm>
            <a:off x="152400" y="1219200"/>
            <a:ext cx="1600200" cy="609600"/>
          </a:xfrm>
          <a:prstGeom prst="cloudCallout">
            <a:avLst>
              <a:gd name="adj1" fmla="val 56847"/>
              <a:gd name="adj2" fmla="val 66667"/>
            </a:avLst>
          </a:prstGeom>
          <a:solidFill>
            <a:srgbClr val="66FFFF"/>
          </a:solidFill>
          <a:ln w="38100">
            <a:solidFill>
              <a:srgbClr val="66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纳米材料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981200" y="1371600"/>
            <a:ext cx="5686425" cy="954088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三维方向至少有一维小于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纳米尺度的材料</a:t>
            </a:r>
          </a:p>
        </p:txBody>
      </p:sp>
      <p:sp>
        <p:nvSpPr>
          <p:cNvPr id="136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138116F-30A4-400A-9159-CCE7F703BBD5}" type="slidenum">
              <a:rPr lang="en-US" altLang="zh-CN" sz="1400" smtClean="0"/>
              <a:pPr eaLnBrk="1" hangingPunct="1"/>
              <a:t>134</a:t>
            </a:fld>
            <a:endParaRPr lang="en-US" altLang="zh-CN" sz="1400" smtClean="0"/>
          </a:p>
        </p:txBody>
      </p:sp>
      <p:pic>
        <p:nvPicPr>
          <p:cNvPr id="1361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2420938"/>
            <a:ext cx="69786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nimBg="1" autoUpdateAnimBg="0"/>
      <p:bldP spid="110596" grpId="0" animBg="1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4F4FA1C-DDD0-46DA-93DD-CDA7816FE2E2}" type="slidenum">
              <a:rPr lang="en-US" altLang="zh-CN" sz="1400" smtClean="0"/>
              <a:pPr eaLnBrk="1" hangingPunct="1"/>
              <a:t>135</a:t>
            </a:fld>
            <a:endParaRPr lang="en-US" altLang="zh-CN" sz="1400" smtClean="0"/>
          </a:p>
        </p:txBody>
      </p:sp>
      <p:pic>
        <p:nvPicPr>
          <p:cNvPr id="137219" name="图片 5" descr="pH sensor scheme-20130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2725"/>
            <a:ext cx="7897812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979613"/>
            <a:ext cx="6215062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18D633F-0A35-4CC7-9A9E-54DCC7029ED4}" type="slidenum">
              <a:rPr lang="en-US" altLang="zh-CN" sz="1400" smtClean="0"/>
              <a:pPr eaLnBrk="1" hangingPunct="1"/>
              <a:t>136</a:t>
            </a:fld>
            <a:endParaRPr lang="en-US" altLang="zh-CN" sz="1400" smtClean="0"/>
          </a:p>
        </p:txBody>
      </p:sp>
      <p:pic>
        <p:nvPicPr>
          <p:cNvPr id="138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04813"/>
            <a:ext cx="7202488" cy="551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3886116-59DB-4672-AB02-6DC4EBC4D474}" type="slidenum">
              <a:rPr lang="en-US" altLang="zh-CN" sz="1400" smtClean="0"/>
              <a:pPr eaLnBrk="1" hangingPunct="1"/>
              <a:t>137</a:t>
            </a:fld>
            <a:endParaRPr lang="en-US" altLang="zh-CN" sz="1400" smtClean="0"/>
          </a:p>
        </p:txBody>
      </p:sp>
      <p:pic>
        <p:nvPicPr>
          <p:cNvPr id="139267" name="Picture 3" descr="E:\360云盘\文档\袁智勤\Report\工作计划\Finished\30. pH sensor MAF invited submissons\Fig 5 new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49275"/>
            <a:ext cx="7327900" cy="5175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ctrTitle"/>
          </p:nvPr>
        </p:nvSpPr>
        <p:spPr>
          <a:xfrm>
            <a:off x="611188" y="90805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作业</a:t>
            </a:r>
          </a:p>
        </p:txBody>
      </p:sp>
      <p:sp>
        <p:nvSpPr>
          <p:cNvPr id="140291" name="副标题 2"/>
          <p:cNvSpPr>
            <a:spLocks noGrp="1"/>
          </p:cNvSpPr>
          <p:nvPr>
            <p:ph type="subTitle" idx="1"/>
          </p:nvPr>
        </p:nvSpPr>
        <p:spPr>
          <a:xfrm>
            <a:off x="1547813" y="2565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3.3; 3.7(1)(3)(5)</a:t>
            </a:r>
          </a:p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3.8 (1)(2)(3)</a:t>
            </a:r>
          </a:p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3.11</a:t>
            </a:r>
            <a:r>
              <a:rPr lang="zh-CN" altLang="en-US" smtClean="0">
                <a:solidFill>
                  <a:schemeClr val="bg1"/>
                </a:solidFill>
              </a:rPr>
              <a:t>；</a:t>
            </a:r>
            <a:r>
              <a:rPr lang="en-US" altLang="zh-CN" smtClean="0">
                <a:solidFill>
                  <a:schemeClr val="bg1"/>
                </a:solidFill>
              </a:rPr>
              <a:t>3.18</a:t>
            </a:r>
            <a:r>
              <a:rPr lang="zh-CN" altLang="en-US" smtClean="0">
                <a:solidFill>
                  <a:schemeClr val="bg1"/>
                </a:solidFill>
              </a:rPr>
              <a:t>；</a:t>
            </a:r>
            <a:r>
              <a:rPr lang="en-US" altLang="zh-CN" smtClean="0">
                <a:solidFill>
                  <a:schemeClr val="bg1"/>
                </a:solidFill>
              </a:rPr>
              <a:t>3.19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40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2A8166-A37E-4113-AA49-C9B9227696DD}" type="slidenum">
              <a:rPr lang="en-US" altLang="zh-CN" sz="1400" smtClean="0"/>
              <a:pPr eaLnBrk="1" hangingPunct="1"/>
              <a:t>138</a:t>
            </a:fld>
            <a:endParaRPr lang="en-US" altLang="zh-CN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59B6030-17C7-46F5-BB2F-3C8667A7E58B}" type="slidenum">
              <a:rPr lang="en-US" altLang="zh-CN" sz="1400" smtClean="0"/>
              <a:pPr eaLnBrk="1" hangingPunct="1"/>
              <a:t>14</a:t>
            </a:fld>
            <a:endParaRPr lang="en-US" altLang="zh-CN" sz="1400" smtClean="0"/>
          </a:p>
        </p:txBody>
      </p:sp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328613" y="1268413"/>
            <a:ext cx="84978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solidFill>
                  <a:schemeClr val="bg1"/>
                </a:solidFill>
              </a:rPr>
              <a:t>离子在化学反应中起作用的有效浓度称为离子的活度。在有关化学平衡的计算中，严格地说应当用活度而不是浓度。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对象 4"/>
          <p:cNvGraphicFramePr>
            <a:graphicFrameLocks noChangeAspect="1"/>
          </p:cNvGraphicFramePr>
          <p:nvPr/>
        </p:nvGraphicFramePr>
        <p:xfrm>
          <a:off x="3419475" y="2565400"/>
          <a:ext cx="1728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3" imgW="457921" imgH="228961" progId="Equation.DSMT4">
                  <p:embed/>
                </p:oleObj>
              </mc:Choice>
              <mc:Fallback>
                <p:oleObj r:id="rId3" imgW="457921" imgH="22896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565400"/>
                        <a:ext cx="17287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2" name="矩形 9"/>
          <p:cNvSpPr>
            <a:spLocks noChangeArrowheads="1"/>
          </p:cNvSpPr>
          <p:nvPr/>
        </p:nvSpPr>
        <p:spPr bwMode="auto">
          <a:xfrm>
            <a:off x="304800" y="3644900"/>
            <a:ext cx="84963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γ---</a:t>
            </a:r>
            <a:r>
              <a:rPr lang="zh-CN" altLang="zh-CN">
                <a:solidFill>
                  <a:schemeClr val="bg1"/>
                </a:solidFill>
              </a:rPr>
              <a:t>离子的活度系数，它是衡量实际溶液与理想溶液之间差别的尺度。</a:t>
            </a:r>
          </a:p>
          <a:p>
            <a:r>
              <a:rPr lang="en-US" altLang="zh-CN">
                <a:solidFill>
                  <a:schemeClr val="bg1"/>
                </a:solidFill>
              </a:rPr>
              <a:t> (1</a:t>
            </a:r>
            <a:r>
              <a:rPr lang="zh-CN" altLang="zh-CN">
                <a:solidFill>
                  <a:schemeClr val="bg1"/>
                </a:solidFill>
              </a:rPr>
              <a:t>）对于极稀溶液，离子间相距很远，可忽略它们之间的相互作用，视为理想溶液，这时</a:t>
            </a:r>
            <a:r>
              <a:rPr lang="en-US" altLang="zh-CN">
                <a:solidFill>
                  <a:schemeClr val="bg1"/>
                </a:solidFill>
              </a:rPr>
              <a:t>γ≈1</a:t>
            </a:r>
            <a:r>
              <a:rPr lang="zh-CN" altLang="zh-CN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a≈c</a:t>
            </a:r>
            <a:endParaRPr lang="zh-CN" altLang="zh-CN">
              <a:solidFill>
                <a:schemeClr val="bg1"/>
              </a:solidFill>
            </a:endParaRPr>
          </a:p>
          <a:p>
            <a:r>
              <a:rPr lang="zh-CN" altLang="zh-CN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）随着溶液浓度的增大，</a:t>
            </a:r>
            <a:r>
              <a:rPr lang="en-US" altLang="zh-CN">
                <a:solidFill>
                  <a:schemeClr val="bg1"/>
                </a:solidFill>
              </a:rPr>
              <a:t>γ</a:t>
            </a:r>
            <a:r>
              <a:rPr lang="zh-CN" altLang="zh-CN">
                <a:solidFill>
                  <a:schemeClr val="bg1"/>
                </a:solidFill>
              </a:rPr>
              <a:t>＜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zh-CN">
                <a:solidFill>
                  <a:schemeClr val="bg1"/>
                </a:solidFill>
              </a:rPr>
              <a:t>＜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zh-CN">
                <a:solidFill>
                  <a:schemeClr val="bg1"/>
                </a:solidFill>
              </a:rPr>
              <a:t>。</a:t>
            </a:r>
          </a:p>
          <a:p>
            <a:r>
              <a:rPr lang="zh-CN" altLang="zh-CN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zh-CN">
                <a:solidFill>
                  <a:schemeClr val="bg1"/>
                </a:solidFill>
              </a:rPr>
              <a:t>）中性分子不带电荷，</a:t>
            </a:r>
            <a:r>
              <a:rPr lang="en-US" altLang="zh-CN">
                <a:solidFill>
                  <a:schemeClr val="bg1"/>
                </a:solidFill>
              </a:rPr>
              <a:t>γ=1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6393" name="矩形 10"/>
          <p:cNvSpPr>
            <a:spLocks noChangeArrowheads="1"/>
          </p:cNvSpPr>
          <p:nvPr/>
        </p:nvSpPr>
        <p:spPr bwMode="auto">
          <a:xfrm>
            <a:off x="152400" y="152400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solidFill>
                  <a:schemeClr val="bg1"/>
                </a:solidFill>
              </a:rPr>
              <a:t>活度（</a:t>
            </a:r>
            <a:r>
              <a:rPr lang="en-US" altLang="zh-CN" sz="3600" b="1">
                <a:solidFill>
                  <a:schemeClr val="bg1"/>
                </a:solidFill>
              </a:rPr>
              <a:t>a</a:t>
            </a:r>
            <a:r>
              <a:rPr lang="zh-CN" altLang="zh-CN" sz="3600" b="1">
                <a:solidFill>
                  <a:schemeClr val="bg1"/>
                </a:solidFill>
              </a:rPr>
              <a:t>）与浓度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046EFAF-8D41-46AD-84DE-53DBB42C6DBD}" type="slidenum">
              <a:rPr lang="en-US" altLang="zh-CN" sz="1400" smtClean="0"/>
              <a:pPr eaLnBrk="1" hangingPunct="1"/>
              <a:t>15</a:t>
            </a:fld>
            <a:endParaRPr lang="en-US" altLang="zh-CN" sz="1400" smtClean="0"/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65088" y="188913"/>
            <a:ext cx="3427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活度系数的计算</a:t>
            </a:r>
          </a:p>
        </p:txBody>
      </p:sp>
      <p:sp>
        <p:nvSpPr>
          <p:cNvPr id="17412" name="矩形 4"/>
          <p:cNvSpPr>
            <a:spLocks noChangeArrowheads="1"/>
          </p:cNvSpPr>
          <p:nvPr/>
        </p:nvSpPr>
        <p:spPr bwMode="auto">
          <a:xfrm>
            <a:off x="323850" y="1395413"/>
            <a:ext cx="8569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solidFill>
                  <a:schemeClr val="bg1"/>
                </a:solidFill>
              </a:rPr>
              <a:t>德拜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zh-CN">
                <a:solidFill>
                  <a:schemeClr val="bg1"/>
                </a:solidFill>
              </a:rPr>
              <a:t>休克尔提出稀溶液（</a:t>
            </a:r>
            <a:r>
              <a:rPr lang="en-US" altLang="zh-CN">
                <a:solidFill>
                  <a:schemeClr val="bg1"/>
                </a:solidFill>
              </a:rPr>
              <a:t>I≤0.01mol.kg</a:t>
            </a:r>
            <a:r>
              <a:rPr lang="en-US" altLang="zh-CN" baseline="30000">
                <a:solidFill>
                  <a:schemeClr val="bg1"/>
                </a:solidFill>
              </a:rPr>
              <a:t>-1</a:t>
            </a:r>
            <a:r>
              <a:rPr lang="zh-CN" altLang="zh-CN">
                <a:solidFill>
                  <a:schemeClr val="bg1"/>
                </a:solidFill>
              </a:rPr>
              <a:t>）中计算活度系数的公式：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对象 6"/>
          <p:cNvGraphicFramePr>
            <a:graphicFrameLocks noChangeAspect="1"/>
          </p:cNvGraphicFramePr>
          <p:nvPr/>
        </p:nvGraphicFramePr>
        <p:xfrm>
          <a:off x="2555875" y="2203450"/>
          <a:ext cx="388778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3" imgW="1359711" imgH="508360" progId="Equation.DSMT4">
                  <p:embed/>
                </p:oleObj>
              </mc:Choice>
              <mc:Fallback>
                <p:oleObj r:id="rId3" imgW="1359711" imgH="5083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3450"/>
                        <a:ext cx="388778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323850" y="3644900"/>
            <a:ext cx="8351838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eaLnBrk="0" hangingPunct="0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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--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活度系数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;    Zi --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电荷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;      B --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常数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3.291 (25</a:t>
            </a:r>
            <a:r>
              <a:rPr lang="en-US" altLang="zh-CN">
                <a:solidFill>
                  <a:schemeClr val="bg1"/>
                </a:solidFill>
              </a:rPr>
              <a:t>C)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与温度、介电常数有关</a:t>
            </a:r>
            <a:endParaRPr lang="zh-CN" altLang="en-US" sz="1800">
              <a:solidFill>
                <a:schemeClr val="bg1"/>
              </a:solidFill>
              <a:sym typeface="Symbol" pitchFamily="18" charset="2"/>
            </a:endParaRPr>
          </a:p>
          <a:p>
            <a:pPr indent="266700" eaLnBrk="0" hangingPunct="0"/>
            <a:endParaRPr lang="zh-CN" altLang="en-US">
              <a:solidFill>
                <a:schemeClr val="bg1"/>
              </a:solidFill>
              <a:sym typeface="Symbol" pitchFamily="18" charset="2"/>
            </a:endParaRPr>
          </a:p>
        </p:txBody>
      </p:sp>
      <p:graphicFrame>
        <p:nvGraphicFramePr>
          <p:cNvPr id="17416" name="对象 11"/>
          <p:cNvGraphicFramePr>
            <a:graphicFrameLocks noChangeAspect="1"/>
          </p:cNvGraphicFramePr>
          <p:nvPr/>
        </p:nvGraphicFramePr>
        <p:xfrm>
          <a:off x="3851275" y="4986338"/>
          <a:ext cx="482441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5" imgW="2336800" imgH="431800" progId="Equation.DSMT4">
                  <p:embed/>
                </p:oleObj>
              </mc:Choice>
              <mc:Fallback>
                <p:oleObj r:id="rId5" imgW="2336800" imgH="431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986338"/>
                        <a:ext cx="482441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323850" y="4921250"/>
            <a:ext cx="5710238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eaLnBrk="0" hangingPunct="0"/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 - </a:t>
            </a:r>
            <a:r>
              <a:rPr lang="zh-CN" altLang="en-US">
                <a:solidFill>
                  <a:schemeClr val="bg1"/>
                </a:solidFill>
              </a:rPr>
              <a:t>离子的体积参数</a:t>
            </a:r>
            <a:endParaRPr lang="zh-CN" altLang="en-US" sz="1800">
              <a:solidFill>
                <a:schemeClr val="bg1"/>
              </a:solidFill>
            </a:endParaRPr>
          </a:p>
          <a:p>
            <a:pPr indent="266700" eaLnBrk="0" hangingPunct="0"/>
            <a:r>
              <a:rPr lang="en-US" altLang="zh-CN">
                <a:solidFill>
                  <a:schemeClr val="bg1"/>
                </a:solidFill>
              </a:rPr>
              <a:t>I -- </a:t>
            </a:r>
            <a:r>
              <a:rPr lang="zh-CN" altLang="en-US">
                <a:solidFill>
                  <a:schemeClr val="bg1"/>
                </a:solidFill>
              </a:rPr>
              <a:t>离子强度       </a:t>
            </a:r>
            <a:endParaRPr lang="zh-CN" altLang="en-US" sz="1800">
              <a:solidFill>
                <a:schemeClr val="bg1"/>
              </a:solidFill>
            </a:endParaRPr>
          </a:p>
          <a:p>
            <a:pPr indent="266700" eaLnBrk="0" hangingPunct="0"/>
            <a:r>
              <a:rPr lang="en-US" altLang="zh-CN">
                <a:solidFill>
                  <a:schemeClr val="bg1"/>
                </a:solidFill>
              </a:rPr>
              <a:t>ci -- </a:t>
            </a:r>
            <a:r>
              <a:rPr lang="zh-CN" altLang="en-US">
                <a:solidFill>
                  <a:schemeClr val="bg1"/>
                </a:solidFill>
              </a:rPr>
              <a:t>离子的质量摩尔浓度</a:t>
            </a:r>
            <a:r>
              <a:rPr lang="en-US" altLang="zh-CN">
                <a:solidFill>
                  <a:schemeClr val="bg1"/>
                </a:solidFill>
              </a:rPr>
              <a:t>(mol/kg) </a:t>
            </a:r>
            <a:endParaRPr lang="en-US" altLang="zh-CN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三、水溶液中酸碱的强度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19200" y="838200"/>
            <a:ext cx="4806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弱酸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HA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在水溶液中的离解反应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HA 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= 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+ 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133600" y="2057400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3" imgW="1379290" imgH="388704" progId="Equation.3">
                  <p:embed/>
                </p:oleObj>
              </mc:Choice>
              <mc:Fallback>
                <p:oleObj name="公式" r:id="rId3" imgW="1379290" imgH="3887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3200400" cy="91440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90600" y="3200400"/>
            <a:ext cx="7778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平衡常数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称为酸度常数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或称酸的离解常数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可以衡量酸的强弱，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越大，表明酸越强。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981200" y="4800600"/>
            <a:ext cx="3587750" cy="1382713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 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-2             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强酸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  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-2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~ 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-4     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弱酸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     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-7         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很弱酸</a:t>
            </a:r>
            <a:r>
              <a:rPr lang="zh-CN" altLang="en-US" baseline="30000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1843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F88B61-599B-4957-9A58-9DCBA3543C59}" type="slidenum">
              <a:rPr lang="en-US" altLang="zh-CN" sz="1400" smtClean="0"/>
              <a:pPr eaLnBrk="1" hangingPunct="1"/>
              <a:t>16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7" grpId="0" autoUpdateAnimBg="0"/>
      <p:bldP spid="819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447800" y="457200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弱碱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在水溶液中的离解反应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828800" y="1143000"/>
            <a:ext cx="387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-  </a:t>
            </a:r>
            <a:r>
              <a:rPr lang="en-US" altLang="zh-CN">
                <a:solidFill>
                  <a:schemeClr val="bg1"/>
                </a:solidFill>
              </a:rPr>
              <a:t>+ 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 =  HA  +  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62000" y="3657600"/>
            <a:ext cx="7778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平衡常数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称为碱度常数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或称碱的离解常数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可以衡量碱的强弱，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越大，表明碱越强。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143000" y="5105400"/>
            <a:ext cx="591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可以在书后的附录中查到）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133600" y="2286000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3" imgW="1341066" imgH="388704" progId="Equation.3">
                  <p:embed/>
                </p:oleObj>
              </mc:Choice>
              <mc:Fallback>
                <p:oleObj name="公式" r:id="rId3" imgW="1341066" imgH="3887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3124200" cy="91440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301379-4D13-4E3C-9D8F-7F82BC5E7541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1" grpId="0" autoUpdateAnimBg="0"/>
      <p:bldP spid="92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4800" y="327025"/>
            <a:ext cx="520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四、共轭酸碱对的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ea typeface="隶书" pitchFamily="49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ea typeface="隶书" pitchFamily="49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的关系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一元共轭酸碱对</a:t>
            </a:r>
            <a:endParaRPr lang="zh-CN" altLang="en-US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609600" y="15240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例</a:t>
            </a:r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84325" y="1438275"/>
            <a:ext cx="4551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HAc—Ac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是一对共轭酸碱对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4800" y="2286000"/>
            <a:ext cx="386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HAc 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= 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+ Ac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741363" y="2868613"/>
          <a:ext cx="29162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公式" r:id="rId3" imgW="1737339" imgH="472492" progId="Equation.3">
                  <p:embed/>
                </p:oleObj>
              </mc:Choice>
              <mc:Fallback>
                <p:oleObj name="公式" r:id="rId3" imgW="1737339" imgH="4724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868613"/>
                        <a:ext cx="29162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724400" y="2209800"/>
            <a:ext cx="368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Ac</a:t>
            </a:r>
            <a:r>
              <a:rPr lang="en-US" altLang="zh-CN" baseline="30000">
                <a:solidFill>
                  <a:schemeClr val="bg1"/>
                </a:solidFill>
              </a:rPr>
              <a:t>- </a:t>
            </a:r>
            <a:r>
              <a:rPr lang="en-US" altLang="zh-CN">
                <a:solidFill>
                  <a:schemeClr val="bg1"/>
                </a:solidFill>
              </a:rPr>
              <a:t>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= HAc + 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865688" y="2903538"/>
          <a:ext cx="3135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公式" r:id="rId5" imgW="1737339" imgH="472492" progId="Equation.3">
                  <p:embed/>
                </p:oleObj>
              </mc:Choice>
              <mc:Fallback>
                <p:oleObj name="公式" r:id="rId5" imgW="1737339" imgH="47249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2903538"/>
                        <a:ext cx="31353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609600" y="4191000"/>
          <a:ext cx="80184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公式" r:id="rId7" imgW="6042572" imgH="472492" progId="Equation.3">
                  <p:embed/>
                </p:oleObj>
              </mc:Choice>
              <mc:Fallback>
                <p:oleObj name="公式" r:id="rId7" imgW="6042572" imgH="47249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80184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752600" y="5486400"/>
          <a:ext cx="3702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公式" r:id="rId9" imgW="1455521" imgH="175349" progId="Equation.3">
                  <p:embed/>
                </p:oleObj>
              </mc:Choice>
              <mc:Fallback>
                <p:oleObj name="公式" r:id="rId9" imgW="1455521" imgH="1753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3702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7F19A18-53C9-4D03-BFE2-05DA596B0E72}" type="slidenum">
              <a:rPr lang="en-US" altLang="zh-CN" sz="1400" smtClean="0"/>
              <a:pPr eaLnBrk="1" hangingPunct="1"/>
              <a:t>18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nimBg="1" autoUpdateAnimBg="0"/>
      <p:bldP spid="10245" grpId="0" autoUpdateAnimBg="0"/>
      <p:bldP spid="10246" grpId="0" autoUpdateAnimBg="0"/>
      <p:bldP spid="1024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533400" y="228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例</a:t>
            </a:r>
            <a:endParaRPr lang="zh-CN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95400" y="228600"/>
            <a:ext cx="425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 </a:t>
            </a:r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>
                <a:solidFill>
                  <a:schemeClr val="bg1"/>
                </a:solidFill>
              </a:rPr>
              <a:t>=1.8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 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- 5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求 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NH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4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1325" y="1339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584325" y="1438275"/>
            <a:ext cx="336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NH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4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的共轭酸</a:t>
            </a:r>
            <a:endParaRPr lang="zh-CN" altLang="en-US" baseline="-25000">
              <a:solidFill>
                <a:schemeClr val="bg1"/>
              </a:solidFill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00200" y="2133600"/>
          <a:ext cx="358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公式" r:id="rId3" imgW="2103163" imgH="403821" progId="Equation.3">
                  <p:embed/>
                </p:oleObj>
              </mc:Choice>
              <mc:Fallback>
                <p:oleObj name="公式" r:id="rId3" imgW="2103163" imgH="40382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358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28600" y="2971800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多元共轭酸碱对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65125" y="3581400"/>
            <a:ext cx="8815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为例 ：同理：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=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=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=K</a:t>
            </a:r>
            <a:r>
              <a:rPr lang="en-US" altLang="zh-CN" baseline="-25000">
                <a:solidFill>
                  <a:schemeClr val="bg1"/>
                </a:solidFill>
              </a:rPr>
              <a:t>W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57200" y="4343400"/>
            <a:ext cx="533400" cy="457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例</a:t>
            </a:r>
            <a:endParaRPr lang="zh-CN" alt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203325" y="4403725"/>
            <a:ext cx="6510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 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 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=4.2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-7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=5.6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求：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CO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3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2-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HCO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3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65125" y="5302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143000" y="5715000"/>
          <a:ext cx="312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公式" r:id="rId5" imgW="2156504" imgH="403821" progId="Equation.3">
                  <p:embed/>
                </p:oleObj>
              </mc:Choice>
              <mc:Fallback>
                <p:oleObj name="公式" r:id="rId5" imgW="2156504" imgH="40382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15000"/>
                        <a:ext cx="3124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4876800" y="57150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公式" r:id="rId7" imgW="2156504" imgH="403821" progId="Equation.3">
                  <p:embed/>
                </p:oleObj>
              </mc:Choice>
              <mc:Fallback>
                <p:oleObj name="公式" r:id="rId7" imgW="2156504" imgH="40382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150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A6D1F6D-43AE-4451-B78A-913DE7239289}" type="slidenum">
              <a:rPr lang="en-US" altLang="zh-CN" sz="1400" smtClean="0"/>
              <a:pPr eaLnBrk="1" hangingPunct="1"/>
              <a:t>19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utoUpdateAnimBg="0"/>
      <p:bldP spid="11268" grpId="0" autoUpdateAnimBg="0"/>
      <p:bldP spid="11269" grpId="0" autoUpdateAnimBg="0"/>
      <p:bldP spid="11271" grpId="0" autoUpdateAnimBg="0"/>
      <p:bldP spid="11272" grpId="0" autoUpdateAnimBg="0"/>
      <p:bldP spid="11273" grpId="0" animBg="1" autoUpdateAnimBg="0"/>
      <p:bldP spid="11274" grpId="0" autoUpdateAnimBg="0"/>
      <p:bldP spid="1127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81000" y="330200"/>
            <a:ext cx="422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u="sng">
                <a:solidFill>
                  <a:srgbClr val="FFFF66"/>
                </a:solidFill>
              </a:rPr>
              <a:t>§3-1</a:t>
            </a:r>
            <a:r>
              <a:rPr lang="zh-CN" altLang="en-US" b="1" i="1" u="sng">
                <a:solidFill>
                  <a:srgbClr val="FFFF66"/>
                </a:solidFill>
              </a:rPr>
              <a:t>酸碱反应的理论基础</a:t>
            </a:r>
            <a:endParaRPr lang="zh-CN" altLang="en-US" sz="240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219200" y="1066800"/>
            <a:ext cx="5575300" cy="1562100"/>
          </a:xfrm>
          <a:prstGeom prst="rect">
            <a:avLst/>
          </a:prstGeom>
          <a:solidFill>
            <a:srgbClr val="9900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酸碱理论曾经有不少人提出过各种理论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1887</a:t>
            </a:r>
            <a:r>
              <a:rPr lang="zh-CN" altLang="en-US" sz="2400">
                <a:solidFill>
                  <a:schemeClr val="bg1"/>
                </a:solidFill>
              </a:rPr>
              <a:t>年   </a:t>
            </a:r>
            <a:r>
              <a:rPr lang="en-US" altLang="zh-CN" sz="2400">
                <a:solidFill>
                  <a:schemeClr val="bg1"/>
                </a:solidFill>
              </a:rPr>
              <a:t>Arrhenins</a:t>
            </a:r>
            <a:r>
              <a:rPr lang="zh-CN" altLang="en-US" sz="2400">
                <a:solidFill>
                  <a:schemeClr val="bg1"/>
                </a:solidFill>
              </a:rPr>
              <a:t>提出了电离理论</a:t>
            </a:r>
            <a:r>
              <a:rPr lang="en-US" altLang="zh-CN" sz="240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1923</a:t>
            </a:r>
            <a:r>
              <a:rPr lang="zh-CN" altLang="en-US" sz="2400">
                <a:solidFill>
                  <a:schemeClr val="bg1"/>
                </a:solidFill>
              </a:rPr>
              <a:t>年   </a:t>
            </a:r>
            <a:r>
              <a:rPr lang="en-US" altLang="zh-CN" sz="2400">
                <a:solidFill>
                  <a:schemeClr val="bg1"/>
                </a:solidFill>
              </a:rPr>
              <a:t>Br</a:t>
            </a:r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nsted-Lowry</a:t>
            </a:r>
            <a:r>
              <a:rPr lang="zh-CN" altLang="en-US" sz="2400">
                <a:solidFill>
                  <a:schemeClr val="bg1"/>
                </a:solidFill>
                <a:sym typeface="Symbol" pitchFamily="18" charset="2"/>
              </a:rPr>
              <a:t>提出了质子理论</a:t>
            </a:r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;</a:t>
            </a: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1923</a:t>
            </a:r>
            <a:r>
              <a:rPr lang="zh-CN" altLang="en-US" sz="2400">
                <a:solidFill>
                  <a:schemeClr val="bg1"/>
                </a:solidFill>
                <a:sym typeface="Symbol" pitchFamily="18" charset="2"/>
              </a:rPr>
              <a:t>年   </a:t>
            </a:r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Lewis</a:t>
            </a:r>
            <a:r>
              <a:rPr lang="zh-CN" altLang="en-US" sz="2400">
                <a:solidFill>
                  <a:schemeClr val="bg1"/>
                </a:solidFill>
                <a:sym typeface="Symbol" pitchFamily="18" charset="2"/>
              </a:rPr>
              <a:t>提出了电子酸碱论。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100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80867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chemeClr val="bg1"/>
                </a:solidFill>
              </a:rPr>
              <a:t>1. Arrhenius</a:t>
            </a:r>
            <a:r>
              <a:rPr lang="zh-CN" altLang="en-US" sz="3200" b="1">
                <a:solidFill>
                  <a:schemeClr val="bg1"/>
                </a:solidFill>
              </a:rPr>
              <a:t>部分电离理论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chemeClr val="bg1"/>
                </a:solidFill>
              </a:rPr>
              <a:t>2. </a:t>
            </a:r>
            <a:r>
              <a:rPr lang="zh-CN" altLang="en-US" sz="3200" b="1">
                <a:solidFill>
                  <a:schemeClr val="bg1"/>
                </a:solidFill>
              </a:rPr>
              <a:t>强电解质溶液理论的基本概念</a:t>
            </a:r>
          </a:p>
        </p:txBody>
      </p:sp>
      <p:sp>
        <p:nvSpPr>
          <p:cNvPr id="410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3781378-BC59-4E9E-B0A4-41B94D653A02}" type="slidenum">
              <a:rPr lang="en-US" altLang="zh-CN" sz="1400" smtClean="0"/>
              <a:pPr eaLnBrk="1" hangingPunct="1"/>
              <a:t>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五、酸碱滴定反应的完全度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8007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在酸碱滴定反应中，反应的平衡常数称作滴定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反应常数，以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表示。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93725" y="172085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、强酸与强碱反应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76400" y="2362200"/>
            <a:ext cx="2506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+ OH</a:t>
            </a:r>
            <a:r>
              <a:rPr lang="en-US" altLang="zh-CN" baseline="30000">
                <a:solidFill>
                  <a:schemeClr val="bg1"/>
                </a:solidFill>
              </a:rPr>
              <a:t>- </a:t>
            </a:r>
            <a:r>
              <a:rPr lang="en-US" altLang="zh-CN">
                <a:solidFill>
                  <a:schemeClr val="bg1"/>
                </a:solidFill>
              </a:rPr>
              <a:t>=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474788" y="5715000"/>
          <a:ext cx="408781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公式" r:id="rId3" imgW="1950701" imgH="403821" progId="Equation.3">
                  <p:embed/>
                </p:oleObj>
              </mc:Choice>
              <mc:Fallback>
                <p:oleObj name="公式" r:id="rId3" imgW="1950701" imgH="40382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715000"/>
                        <a:ext cx="4087812" cy="747713"/>
                      </a:xfrm>
                      <a:prstGeom prst="rect">
                        <a:avLst/>
                      </a:prstGeom>
                      <a:solidFill>
                        <a:srgbClr val="800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9600" y="403860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、强碱滴定弱酸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752600" y="4800600"/>
            <a:ext cx="286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HA+OH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=H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O+A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398588" y="3048000"/>
          <a:ext cx="50784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公式" r:id="rId5" imgW="2423205" imgH="365814" progId="Equation.3">
                  <p:embed/>
                </p:oleObj>
              </mc:Choice>
              <mc:Fallback>
                <p:oleObj name="公式" r:id="rId5" imgW="2423205" imgH="36581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3048000"/>
                        <a:ext cx="5078412" cy="779463"/>
                      </a:xfrm>
                      <a:prstGeom prst="rect">
                        <a:avLst/>
                      </a:prstGeom>
                      <a:solidFill>
                        <a:srgbClr val="800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7CA0EF6-789F-456A-A5D1-52BC16766F27}" type="slidenum">
              <a:rPr lang="en-US" altLang="zh-CN" sz="1400" smtClean="0"/>
              <a:pPr eaLnBrk="1" hangingPunct="1"/>
              <a:t>20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3" grpId="0" autoUpdateAnimBg="0"/>
      <p:bldP spid="12295" grpId="0" autoUpdateAnimBg="0"/>
      <p:bldP spid="122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、强酸滴定弱碱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600200" y="838200"/>
            <a:ext cx="212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- </a:t>
            </a:r>
            <a:r>
              <a:rPr lang="en-US" altLang="zh-CN">
                <a:solidFill>
                  <a:schemeClr val="bg1"/>
                </a:solidFill>
              </a:rPr>
              <a:t>+ H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= HA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501775" y="1447800"/>
          <a:ext cx="29686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3" imgW="1394407" imgH="365814" progId="Equation.3">
                  <p:embed/>
                </p:oleObj>
              </mc:Choice>
              <mc:Fallback>
                <p:oleObj name="公式" r:id="rId3" imgW="1394407" imgH="3658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1447800"/>
                        <a:ext cx="2968625" cy="779463"/>
                      </a:xfrm>
                      <a:prstGeom prst="rect">
                        <a:avLst/>
                      </a:prstGeom>
                      <a:solidFill>
                        <a:srgbClr val="800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93725" y="24066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、水的质子自递反应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584325" y="3038475"/>
            <a:ext cx="4103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+ 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=  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+ 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447800" y="373380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公式" r:id="rId5" imgW="2103163" imgH="175349" progId="Equation.3">
                  <p:embed/>
                </p:oleObj>
              </mc:Choice>
              <mc:Fallback>
                <p:oleObj name="公式" r:id="rId5" imgW="2103163" imgH="17534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4495800" cy="457200"/>
                      </a:xfrm>
                      <a:prstGeom prst="rect">
                        <a:avLst/>
                      </a:prstGeom>
                      <a:solidFill>
                        <a:srgbClr val="800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28600" y="4572000"/>
            <a:ext cx="8696325" cy="1809750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66"/>
                </a:solidFill>
                <a:ea typeface="楷体_GB2312" pitchFamily="49" charset="-122"/>
              </a:rPr>
              <a:t>结论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水溶液中，反应的平衡常数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K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</a:rPr>
              <a:t>t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越大，反应完全度越大。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反应完全度最高的是强酸和强碱的反应，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K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</a:rPr>
              <a:t>t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=10</a:t>
            </a:r>
            <a:r>
              <a:rPr lang="en-US" altLang="zh-CN" baseline="30000">
                <a:solidFill>
                  <a:schemeClr val="bg1"/>
                </a:solidFill>
                <a:ea typeface="隶书" pitchFamily="49" charset="-122"/>
              </a:rPr>
              <a:t>14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；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反应完全度最低的是水的质子自递反应， 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K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</a:rPr>
              <a:t>t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=10</a:t>
            </a:r>
            <a:r>
              <a:rPr lang="en-US" altLang="zh-CN" baseline="30000">
                <a:solidFill>
                  <a:schemeClr val="bg1"/>
                </a:solidFill>
                <a:ea typeface="隶书" pitchFamily="49" charset="-122"/>
              </a:rPr>
              <a:t>-14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zh-CN" altLang="en-US" baseline="30000">
              <a:solidFill>
                <a:schemeClr val="bg1"/>
              </a:solidFill>
            </a:endParaRPr>
          </a:p>
        </p:txBody>
      </p:sp>
      <p:sp>
        <p:nvSpPr>
          <p:cNvPr id="2356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BD6D22D-0679-416A-93D5-1240876EEC74}" type="slidenum">
              <a:rPr lang="en-US" altLang="zh-CN" sz="1400" smtClean="0"/>
              <a:pPr eaLnBrk="1" hangingPunct="1"/>
              <a:t>21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8" grpId="0" autoUpdateAnimBg="0"/>
      <p:bldP spid="13319" grpId="0" autoUpdateAnimBg="0"/>
      <p:bldP spid="1332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5D33447-717F-431F-B24A-70F9EC652486}" type="slidenum">
              <a:rPr lang="en-US" altLang="zh-CN" sz="1400" smtClean="0"/>
              <a:pPr eaLnBrk="1" hangingPunct="1"/>
              <a:t>22</a:t>
            </a:fld>
            <a:endParaRPr lang="en-US" altLang="zh-CN" sz="1400" smtClean="0"/>
          </a:p>
        </p:txBody>
      </p:sp>
      <p:sp>
        <p:nvSpPr>
          <p:cNvPr id="3" name="矩形 2"/>
          <p:cNvSpPr/>
          <p:nvPr/>
        </p:nvSpPr>
        <p:spPr>
          <a:xfrm>
            <a:off x="293688" y="549275"/>
            <a:ext cx="8424862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zh-CN" sz="2400" dirty="0">
                <a:solidFill>
                  <a:schemeClr val="bg1"/>
                </a:solidFill>
              </a:rPr>
              <a:t>、共轭酸碱对的</a:t>
            </a:r>
            <a:r>
              <a:rPr lang="en-US" altLang="zh-CN" sz="2400" dirty="0" err="1">
                <a:solidFill>
                  <a:schemeClr val="bg1"/>
                </a:solidFill>
              </a:rPr>
              <a:t>K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a</a:t>
            </a:r>
            <a:r>
              <a:rPr lang="zh-CN" altLang="zh-CN" sz="2400" dirty="0">
                <a:solidFill>
                  <a:schemeClr val="bg1"/>
                </a:solidFill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</a:rPr>
              <a:t>K</a:t>
            </a:r>
            <a:r>
              <a:rPr lang="en-US" altLang="zh-CN" sz="2400" baseline="-25000" dirty="0">
                <a:solidFill>
                  <a:schemeClr val="bg1"/>
                </a:solidFill>
              </a:rPr>
              <a:t>b</a:t>
            </a:r>
            <a:r>
              <a:rPr lang="zh-CN" altLang="zh-CN" sz="2400" dirty="0">
                <a:solidFill>
                  <a:schemeClr val="bg1"/>
                </a:solidFill>
              </a:rPr>
              <a:t>的关系是（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zh-CN" altLang="zh-CN" sz="2400" dirty="0">
                <a:solidFill>
                  <a:schemeClr val="bg1"/>
                </a:solidFill>
              </a:rPr>
              <a:t>）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A. </a:t>
            </a:r>
            <a:r>
              <a:rPr lang="en-US" altLang="zh-CN" sz="2400" dirty="0" err="1">
                <a:solidFill>
                  <a:schemeClr val="bg1"/>
                </a:solidFill>
              </a:rPr>
              <a:t>K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a</a:t>
            </a:r>
            <a:r>
              <a:rPr lang="en-US" altLang="zh-CN" sz="2400" dirty="0" err="1">
                <a:solidFill>
                  <a:schemeClr val="bg1"/>
                </a:solidFill>
              </a:rPr>
              <a:t>K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b</a:t>
            </a:r>
            <a:r>
              <a:rPr lang="en-US" altLang="zh-CN" sz="2400" dirty="0">
                <a:solidFill>
                  <a:schemeClr val="bg1"/>
                </a:solidFill>
              </a:rPr>
              <a:t>=1      B. </a:t>
            </a:r>
            <a:r>
              <a:rPr lang="en-US" altLang="zh-CN" sz="2400" dirty="0" err="1">
                <a:solidFill>
                  <a:schemeClr val="bg1"/>
                </a:solidFill>
              </a:rPr>
              <a:t>K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a</a:t>
            </a:r>
            <a:r>
              <a:rPr lang="en-US" altLang="zh-CN" sz="2400" dirty="0" err="1">
                <a:solidFill>
                  <a:schemeClr val="bg1"/>
                </a:solidFill>
              </a:rPr>
              <a:t>K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b</a:t>
            </a:r>
            <a:r>
              <a:rPr lang="en-US" altLang="zh-CN" sz="2400" dirty="0">
                <a:solidFill>
                  <a:schemeClr val="bg1"/>
                </a:solidFill>
              </a:rPr>
              <a:t>=K</a:t>
            </a:r>
            <a:r>
              <a:rPr lang="en-US" altLang="zh-CN" sz="2400" baseline="-25000" dirty="0">
                <a:solidFill>
                  <a:schemeClr val="bg1"/>
                </a:solidFill>
              </a:rPr>
              <a:t>w</a:t>
            </a:r>
            <a:r>
              <a:rPr lang="en-US" altLang="zh-CN" sz="2400" dirty="0">
                <a:solidFill>
                  <a:schemeClr val="bg1"/>
                </a:solidFill>
              </a:rPr>
              <a:t>         C. </a:t>
            </a:r>
            <a:r>
              <a:rPr lang="en-US" altLang="zh-CN" sz="2400" dirty="0" err="1">
                <a:solidFill>
                  <a:schemeClr val="bg1"/>
                </a:solidFill>
              </a:rPr>
              <a:t>K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a</a:t>
            </a:r>
            <a:r>
              <a:rPr lang="en-US" altLang="zh-CN" sz="2400" dirty="0">
                <a:solidFill>
                  <a:schemeClr val="bg1"/>
                </a:solidFill>
              </a:rPr>
              <a:t>/K</a:t>
            </a:r>
            <a:r>
              <a:rPr lang="en-US" altLang="zh-CN" sz="2400" baseline="-25000" dirty="0">
                <a:solidFill>
                  <a:schemeClr val="bg1"/>
                </a:solidFill>
              </a:rPr>
              <a:t>b</a:t>
            </a:r>
            <a:r>
              <a:rPr lang="en-US" altLang="zh-CN" sz="2400" dirty="0">
                <a:solidFill>
                  <a:schemeClr val="bg1"/>
                </a:solidFill>
              </a:rPr>
              <a:t>=K</a:t>
            </a:r>
            <a:r>
              <a:rPr lang="en-US" altLang="zh-CN" sz="2400" baseline="-25000" dirty="0">
                <a:solidFill>
                  <a:schemeClr val="bg1"/>
                </a:solidFill>
              </a:rPr>
              <a:t>w               </a:t>
            </a:r>
            <a:r>
              <a:rPr lang="en-US" altLang="zh-CN" sz="2400" dirty="0">
                <a:solidFill>
                  <a:schemeClr val="bg1"/>
                </a:solidFill>
              </a:rPr>
              <a:t>D. K</a:t>
            </a:r>
            <a:r>
              <a:rPr lang="en-US" altLang="zh-CN" sz="2400" baseline="-25000" dirty="0">
                <a:solidFill>
                  <a:schemeClr val="bg1"/>
                </a:solidFill>
              </a:rPr>
              <a:t>b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K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a</a:t>
            </a:r>
            <a:r>
              <a:rPr lang="en-US" altLang="zh-CN" sz="2400" dirty="0">
                <a:solidFill>
                  <a:schemeClr val="bg1"/>
                </a:solidFill>
              </a:rPr>
              <a:t>=K</a:t>
            </a:r>
            <a:r>
              <a:rPr lang="en-US" altLang="zh-CN" sz="2400" baseline="-25000" dirty="0">
                <a:solidFill>
                  <a:schemeClr val="bg1"/>
                </a:solidFill>
              </a:rPr>
              <a:t>w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zh-CN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PO</a:t>
            </a:r>
            <a:r>
              <a:rPr lang="en-US" altLang="zh-CN" sz="2400" baseline="-25000" dirty="0">
                <a:solidFill>
                  <a:schemeClr val="bg1"/>
                </a:solidFill>
              </a:rPr>
              <a:t>4</a:t>
            </a:r>
            <a:r>
              <a:rPr lang="en-US" altLang="zh-CN" sz="2400" baseline="30000" dirty="0">
                <a:solidFill>
                  <a:schemeClr val="bg1"/>
                </a:solidFill>
              </a:rPr>
              <a:t>-</a:t>
            </a:r>
            <a:r>
              <a:rPr lang="zh-CN" altLang="zh-CN" sz="2400" dirty="0">
                <a:solidFill>
                  <a:schemeClr val="bg1"/>
                </a:solidFill>
              </a:rPr>
              <a:t>的共轭碱是（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zh-CN" altLang="zh-CN" sz="2400" dirty="0">
                <a:solidFill>
                  <a:schemeClr val="bg1"/>
                </a:solidFill>
              </a:rPr>
              <a:t>）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A. 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PO</a:t>
            </a:r>
            <a:r>
              <a:rPr lang="en-US" altLang="zh-CN" sz="2400" baseline="-25000" dirty="0">
                <a:solidFill>
                  <a:schemeClr val="bg1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        B. HPO</a:t>
            </a:r>
            <a:r>
              <a:rPr lang="en-US" altLang="zh-CN" sz="2400" baseline="-25000" dirty="0">
                <a:solidFill>
                  <a:schemeClr val="bg1"/>
                </a:solidFill>
              </a:rPr>
              <a:t>4</a:t>
            </a:r>
            <a:r>
              <a:rPr lang="en-US" altLang="zh-CN" sz="2400" baseline="30000" dirty="0">
                <a:solidFill>
                  <a:schemeClr val="bg1"/>
                </a:solidFill>
              </a:rPr>
              <a:t>2-</a:t>
            </a:r>
            <a:r>
              <a:rPr lang="en-US" altLang="zh-CN" sz="2400" dirty="0">
                <a:solidFill>
                  <a:schemeClr val="bg1"/>
                </a:solidFill>
              </a:rPr>
              <a:t>           C. PO</a:t>
            </a:r>
            <a:r>
              <a:rPr lang="en-US" altLang="zh-CN" sz="2400" baseline="-25000" dirty="0">
                <a:solidFill>
                  <a:schemeClr val="bg1"/>
                </a:solidFill>
              </a:rPr>
              <a:t>4</a:t>
            </a:r>
            <a:r>
              <a:rPr lang="en-US" altLang="zh-CN" sz="2400" baseline="30000" dirty="0">
                <a:solidFill>
                  <a:schemeClr val="bg1"/>
                </a:solidFill>
              </a:rPr>
              <a:t>3-</a:t>
            </a:r>
            <a:r>
              <a:rPr lang="en-US" altLang="zh-CN" sz="2400" dirty="0">
                <a:solidFill>
                  <a:schemeClr val="bg1"/>
                </a:solidFill>
              </a:rPr>
              <a:t>        D. OH</a:t>
            </a:r>
            <a:r>
              <a:rPr lang="en-US" altLang="zh-CN" sz="2400" baseline="30000" dirty="0">
                <a:solidFill>
                  <a:schemeClr val="bg1"/>
                </a:solidFill>
              </a:rPr>
              <a:t>-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zh-CN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NH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3</a:t>
            </a:r>
            <a:r>
              <a:rPr lang="zh-CN" altLang="zh-CN" sz="2400" dirty="0">
                <a:solidFill>
                  <a:schemeClr val="bg1"/>
                </a:solidFill>
              </a:rPr>
              <a:t>的共轭酸是（</a:t>
            </a: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zh-CN" altLang="zh-CN" sz="2400" dirty="0">
                <a:solidFill>
                  <a:schemeClr val="bg1"/>
                </a:solidFill>
              </a:rPr>
              <a:t>）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A. NH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2</a:t>
            </a:r>
            <a:r>
              <a:rPr lang="en-US" altLang="zh-CN" sz="2400" baseline="30000" dirty="0">
                <a:solidFill>
                  <a:schemeClr val="bg1"/>
                </a:solidFill>
              </a:rPr>
              <a:t>-</a:t>
            </a:r>
            <a:r>
              <a:rPr lang="en-US" altLang="zh-CN" sz="2400" dirty="0">
                <a:solidFill>
                  <a:schemeClr val="bg1"/>
                </a:solidFill>
              </a:rPr>
              <a:t>        B. NH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OH</a:t>
            </a:r>
            <a:r>
              <a:rPr lang="en-US" altLang="zh-CN" sz="2400" baseline="30000" dirty="0">
                <a:solidFill>
                  <a:schemeClr val="bg1"/>
                </a:solidFill>
              </a:rPr>
              <a:t>2-</a:t>
            </a:r>
            <a:r>
              <a:rPr lang="en-US" altLang="zh-CN" sz="2400" dirty="0">
                <a:solidFill>
                  <a:schemeClr val="bg1"/>
                </a:solidFill>
              </a:rPr>
              <a:t>           C. NH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4</a:t>
            </a:r>
            <a:r>
              <a:rPr lang="en-US" altLang="zh-CN" sz="2400" baseline="30000" dirty="0">
                <a:solidFill>
                  <a:schemeClr val="bg1"/>
                </a:solidFill>
              </a:rPr>
              <a:t>+</a:t>
            </a:r>
            <a:r>
              <a:rPr lang="en-US" altLang="zh-CN" sz="2400" dirty="0">
                <a:solidFill>
                  <a:schemeClr val="bg1"/>
                </a:solidFill>
              </a:rPr>
              <a:t>        D. NH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OH</a:t>
            </a:r>
            <a:endParaRPr lang="zh-CN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zh-CN" sz="2400" dirty="0">
                <a:solidFill>
                  <a:schemeClr val="bg1"/>
                </a:solidFill>
              </a:rPr>
              <a:t>、下列各组酸碱组分中，属于共轭酸碱对的是（</a:t>
            </a:r>
            <a:r>
              <a:rPr lang="en-US" altLang="zh-CN" sz="2400" dirty="0">
                <a:solidFill>
                  <a:schemeClr val="bg1"/>
                </a:solidFill>
              </a:rPr>
              <a:t>      </a:t>
            </a:r>
            <a:r>
              <a:rPr lang="zh-CN" altLang="zh-CN" sz="2400" dirty="0">
                <a:solidFill>
                  <a:schemeClr val="bg1"/>
                </a:solidFill>
              </a:rPr>
              <a:t>）</a:t>
            </a:r>
          </a:p>
          <a:p>
            <a:pPr marL="457200" indent="-457200">
              <a:buFontTx/>
              <a:buAutoNum type="alphaUcPeriod"/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HCN-</a:t>
            </a:r>
            <a:r>
              <a:rPr lang="en-US" altLang="zh-CN" sz="2400" dirty="0" err="1">
                <a:solidFill>
                  <a:schemeClr val="bg1"/>
                </a:solidFill>
              </a:rPr>
              <a:t>NaCN</a:t>
            </a:r>
            <a:r>
              <a:rPr lang="en-US" altLang="zh-CN" sz="2400" dirty="0">
                <a:solidFill>
                  <a:schemeClr val="bg1"/>
                </a:solidFill>
              </a:rPr>
              <a:t>    B. 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PO</a:t>
            </a:r>
            <a:r>
              <a:rPr lang="en-US" altLang="zh-CN" sz="2400" baseline="-25000" dirty="0">
                <a:solidFill>
                  <a:schemeClr val="bg1"/>
                </a:solidFill>
              </a:rPr>
              <a:t>4</a:t>
            </a:r>
            <a:r>
              <a:rPr lang="en-US" altLang="zh-CN" sz="2400" dirty="0">
                <a:solidFill>
                  <a:schemeClr val="bg1"/>
                </a:solidFill>
              </a:rPr>
              <a:t>-Na</a:t>
            </a:r>
            <a:r>
              <a:rPr lang="en-US" altLang="zh-CN" sz="2400" baseline="-25000" dirty="0">
                <a:solidFill>
                  <a:schemeClr val="bg1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HPO</a:t>
            </a:r>
            <a:r>
              <a:rPr lang="en-US" altLang="zh-CN" sz="2400" baseline="-25000" dirty="0">
                <a:solidFill>
                  <a:schemeClr val="bg1"/>
                </a:solidFill>
              </a:rPr>
              <a:t>4 </a:t>
            </a:r>
            <a:r>
              <a:rPr lang="en-US" altLang="zh-CN" sz="24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C. </a:t>
            </a:r>
            <a:r>
              <a:rPr lang="en-US" altLang="zh-CN" sz="2400" baseline="30000" dirty="0">
                <a:solidFill>
                  <a:schemeClr val="bg1"/>
                </a:solidFill>
              </a:rPr>
              <a:t>+</a:t>
            </a:r>
            <a:r>
              <a:rPr lang="en-US" altLang="zh-CN" sz="2400" dirty="0">
                <a:solidFill>
                  <a:schemeClr val="bg1"/>
                </a:solidFill>
              </a:rPr>
              <a:t>NH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CH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COOH-NH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CH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COO</a:t>
            </a:r>
            <a:r>
              <a:rPr lang="en-US" altLang="zh-CN" sz="2400" baseline="30000" dirty="0">
                <a:solidFill>
                  <a:schemeClr val="bg1"/>
                </a:solidFill>
              </a:rPr>
              <a:t>-</a:t>
            </a:r>
            <a:r>
              <a:rPr lang="en-US" altLang="zh-CN" sz="2400" dirty="0">
                <a:solidFill>
                  <a:schemeClr val="bg1"/>
                </a:solidFill>
              </a:rPr>
              <a:t>     D. H</a:t>
            </a:r>
            <a:r>
              <a:rPr lang="en-US" altLang="zh-CN" sz="2400" baseline="-25000" dirty="0">
                <a:solidFill>
                  <a:schemeClr val="bg1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O</a:t>
            </a:r>
            <a:r>
              <a:rPr lang="en-US" altLang="zh-CN" sz="2400" baseline="30000" dirty="0">
                <a:solidFill>
                  <a:schemeClr val="bg1"/>
                </a:solidFill>
              </a:rPr>
              <a:t>+</a:t>
            </a:r>
            <a:r>
              <a:rPr lang="en-US" altLang="zh-CN" sz="2400" dirty="0">
                <a:solidFill>
                  <a:schemeClr val="bg1"/>
                </a:solidFill>
              </a:rPr>
              <a:t>-OH</a:t>
            </a:r>
            <a:r>
              <a:rPr lang="en-US" altLang="zh-CN" sz="2400" baseline="30000" dirty="0">
                <a:solidFill>
                  <a:schemeClr val="bg1"/>
                </a:solidFill>
              </a:rPr>
              <a:t>-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228600"/>
            <a:ext cx="8726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u="sng">
                <a:solidFill>
                  <a:srgbClr val="FFFF66"/>
                </a:solidFill>
              </a:rPr>
              <a:t>§3-2 </a:t>
            </a:r>
            <a:r>
              <a:rPr lang="zh-CN" altLang="en-US" sz="3600" b="1" i="1" u="sng">
                <a:solidFill>
                  <a:srgbClr val="FFFF66"/>
                </a:solidFill>
              </a:rPr>
              <a:t>酸度对平衡体系中各型体分布的影响</a:t>
            </a:r>
            <a:endParaRPr lang="zh-CN" altLang="en-US" b="1" u="sng">
              <a:solidFill>
                <a:srgbClr val="FFFF66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一、几个基本概念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09600" y="1752600"/>
            <a:ext cx="1066800" cy="533400"/>
          </a:xfrm>
          <a:prstGeom prst="wedgeRoundRectCallout">
            <a:avLst>
              <a:gd name="adj1" fmla="val 70833"/>
              <a:gd name="adj2" fmla="val 85713"/>
              <a:gd name="adj3" fmla="val 16667"/>
            </a:avLst>
          </a:prstGeom>
          <a:solidFill>
            <a:srgbClr val="FFFF66"/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酸度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81200" y="2057400"/>
            <a:ext cx="5172075" cy="528638"/>
          </a:xfrm>
          <a:prstGeom prst="rect">
            <a:avLst/>
          </a:prstGeom>
          <a:noFill/>
          <a:ln w="9525">
            <a:solidFill>
              <a:srgbClr val="66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溶液中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>
                <a:solidFill>
                  <a:schemeClr val="bg1"/>
                </a:solidFill>
              </a:rPr>
              <a:t>的浓度，常用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表示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457200" y="3124200"/>
            <a:ext cx="1295400" cy="533400"/>
          </a:xfrm>
          <a:prstGeom prst="wedgeRoundRectCallout">
            <a:avLst>
              <a:gd name="adj1" fmla="val 63356"/>
              <a:gd name="adj2" fmla="val 92560"/>
              <a:gd name="adj3" fmla="val 16667"/>
            </a:avLst>
          </a:prstGeom>
          <a:solidFill>
            <a:srgbClr val="FF9999"/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分析浓度</a:t>
            </a:r>
            <a:endParaRPr lang="zh-CN" alt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981200" y="3200400"/>
            <a:ext cx="5864225" cy="955675"/>
          </a:xfrm>
          <a:prstGeom prst="rect">
            <a:avLst/>
          </a:prstGeom>
          <a:noFill/>
          <a:ln w="952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每升溶液中含溶质的物质的量，又称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总浓度，用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表示；单位：</a:t>
            </a:r>
            <a:r>
              <a:rPr lang="en-US" altLang="zh-CN">
                <a:solidFill>
                  <a:schemeClr val="bg1"/>
                </a:solidFill>
              </a:rPr>
              <a:t>mol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L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33400" y="4648200"/>
            <a:ext cx="1295400" cy="533400"/>
          </a:xfrm>
          <a:prstGeom prst="wedgeRoundRectCallout">
            <a:avLst>
              <a:gd name="adj1" fmla="val 63356"/>
              <a:gd name="adj2" fmla="val 92560"/>
              <a:gd name="adj3" fmla="val 16667"/>
            </a:avLst>
          </a:prstGeom>
          <a:solidFill>
            <a:srgbClr val="FF66CC"/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平衡浓度</a:t>
            </a:r>
            <a:endParaRPr lang="zh-CN" alt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057400" y="4800600"/>
            <a:ext cx="6594475" cy="955675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酸碱反应达到平衡状态时，溶液中各型体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的浓度，以</a:t>
            </a:r>
            <a:r>
              <a:rPr lang="en-US" altLang="zh-CN">
                <a:solidFill>
                  <a:schemeClr val="bg1"/>
                </a:solidFill>
              </a:rPr>
              <a:t>[   ]</a:t>
            </a:r>
            <a:r>
              <a:rPr lang="zh-CN" altLang="en-US">
                <a:solidFill>
                  <a:schemeClr val="bg1"/>
                </a:solidFill>
              </a:rPr>
              <a:t>表示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1066800" y="60960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例</a:t>
            </a:r>
            <a:endParaRPr lang="zh-CN" alt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09800" y="6172200"/>
            <a:ext cx="2822575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(HA)=[HA]+[A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56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EC88FAB-549D-4F64-A3DC-5826EC2DFD6E}" type="slidenum">
              <a:rPr lang="en-US" altLang="zh-CN" sz="1400" smtClean="0"/>
              <a:pPr eaLnBrk="1" hangingPunct="1"/>
              <a:t>23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nimBg="1" autoUpdateAnimBg="0"/>
      <p:bldP spid="14341" grpId="0" animBg="1" autoUpdateAnimBg="0"/>
      <p:bldP spid="14342" grpId="0" animBg="1" autoUpdateAnimBg="0"/>
      <p:bldP spid="14343" grpId="0" animBg="1" autoUpdateAnimBg="0"/>
      <p:bldP spid="14344" grpId="0" animBg="1" autoUpdateAnimBg="0"/>
      <p:bldP spid="14345" grpId="0" animBg="1" autoUpdateAnimBg="0"/>
      <p:bldP spid="14346" grpId="0" animBg="1" autoUpdateAnimBg="0"/>
      <p:bldP spid="1434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二、物料平衡、电荷平衡、质子条件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784225"/>
            <a:ext cx="7780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、物料平衡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(material balance equation: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简称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MBE)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04800" y="1600200"/>
            <a:ext cx="1295400" cy="533400"/>
          </a:xfrm>
          <a:prstGeom prst="cloudCallout">
            <a:avLst>
              <a:gd name="adj1" fmla="val 68259"/>
              <a:gd name="adj2" fmla="val 67264"/>
            </a:avLst>
          </a:prstGeom>
          <a:solidFill>
            <a:schemeClr val="accent1"/>
          </a:solidFill>
          <a:ln w="9525">
            <a:solidFill>
              <a:srgbClr val="CC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66"/>
                </a:solidFill>
                <a:ea typeface="楷体_GB2312" pitchFamily="49" charset="-122"/>
              </a:rPr>
              <a:t>定义</a:t>
            </a:r>
            <a:endParaRPr lang="zh-CN" altLang="en-US">
              <a:solidFill>
                <a:srgbClr val="FFFF66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057400" y="1752600"/>
            <a:ext cx="6594475" cy="1382713"/>
          </a:xfrm>
          <a:prstGeom prst="rect">
            <a:avLst/>
          </a:prstGeom>
          <a:noFill/>
          <a:ln w="9525">
            <a:solidFill>
              <a:srgbClr val="FF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在平衡状态下某一组分的分析浓度等于该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组分各种型体的平衡浓度之和。其数学表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达式叫做物料平衡式。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33400" y="3581400"/>
            <a:ext cx="762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CC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楷体_GB2312" pitchFamily="49" charset="-122"/>
              </a:rPr>
              <a:t>例</a:t>
            </a:r>
            <a:endParaRPr lang="zh-CN" alt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057400" y="3657600"/>
            <a:ext cx="347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浓度为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水溶液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600200" y="4419600"/>
            <a:ext cx="359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MBE</a:t>
            </a:r>
            <a:r>
              <a:rPr lang="zh-CN" altLang="en-US">
                <a:solidFill>
                  <a:schemeClr val="bg1"/>
                </a:solidFill>
              </a:rPr>
              <a:t>： 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=[HAc]+[Ac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914400" y="5486400"/>
            <a:ext cx="7661275" cy="528638"/>
          </a:xfrm>
          <a:prstGeom prst="rect">
            <a:avLst/>
          </a:prstGeom>
          <a:noFill/>
          <a:ln w="9525">
            <a:solidFill>
              <a:srgbClr val="66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即：醋酸的分析浓度等于各型体平衡浓度之和。</a:t>
            </a:r>
          </a:p>
        </p:txBody>
      </p:sp>
      <p:sp>
        <p:nvSpPr>
          <p:cNvPr id="2663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71CFC3-B5BB-4F73-B325-7941B67A7131}" type="slidenum">
              <a:rPr lang="en-US" altLang="zh-CN" sz="1400" smtClean="0"/>
              <a:pPr eaLnBrk="1" hangingPunct="1"/>
              <a:t>24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5" grpId="0" animBg="1" autoUpdateAnimBg="0"/>
      <p:bldP spid="15366" grpId="0" animBg="1" autoUpdateAnimBg="0"/>
      <p:bldP spid="15367" grpId="0" animBg="1" autoUpdateAnimBg="0"/>
      <p:bldP spid="15368" grpId="0" autoUpdateAnimBg="0"/>
      <p:bldP spid="15369" grpId="0" autoUpdateAnimBg="0"/>
      <p:bldP spid="1537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48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、电荷平衡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(charge balance equation: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简称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CBE)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228600" y="1143000"/>
            <a:ext cx="1295400" cy="533400"/>
          </a:xfrm>
          <a:prstGeom prst="cloudCallout">
            <a:avLst>
              <a:gd name="adj1" fmla="val 83579"/>
              <a:gd name="adj2" fmla="val 92856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定义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828800" y="1143000"/>
            <a:ext cx="7029450" cy="1382713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单位体积溶液中阳离子所带正电荷的量</a:t>
            </a:r>
            <a:r>
              <a:rPr lang="en-US" altLang="zh-CN">
                <a:solidFill>
                  <a:schemeClr val="tx2"/>
                </a:solidFill>
              </a:rPr>
              <a:t>(mol)</a:t>
            </a:r>
          </a:p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应等于阴离子所带负电荷的量</a:t>
            </a:r>
            <a:r>
              <a:rPr lang="en-US" altLang="zh-CN">
                <a:solidFill>
                  <a:schemeClr val="tx2"/>
                </a:solidFill>
              </a:rPr>
              <a:t>(mol)</a:t>
            </a:r>
            <a:r>
              <a:rPr lang="zh-CN" altLang="en-US">
                <a:solidFill>
                  <a:schemeClr val="tx2"/>
                </a:solidFill>
              </a:rPr>
              <a:t>，其数学</a:t>
            </a:r>
          </a:p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表达式叫做电荷平衡式。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304800" y="2819400"/>
            <a:ext cx="914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楷体_GB2312" pitchFamily="49" charset="-122"/>
              </a:rPr>
              <a:t>例</a:t>
            </a:r>
            <a:endParaRPr lang="zh-CN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447800" y="2819400"/>
            <a:ext cx="506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浓度为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(mol/L)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水溶液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990600" y="3429000"/>
            <a:ext cx="795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66"/>
                </a:solidFill>
              </a:rPr>
              <a:t>正离子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；  </a:t>
            </a:r>
            <a:r>
              <a:rPr lang="zh-CN" altLang="en-US" b="1">
                <a:solidFill>
                  <a:srgbClr val="FFFF66"/>
                </a:solidFill>
              </a:rPr>
              <a:t>负离子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85800" y="39624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根据电中性原则：</a:t>
            </a:r>
            <a:endParaRPr lang="zh-CN" altLang="en-US">
              <a:solidFill>
                <a:srgbClr val="FFFF66"/>
              </a:solidFill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050925" y="4410075"/>
            <a:ext cx="679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CBE</a:t>
            </a:r>
            <a:r>
              <a:rPr lang="zh-CN" altLang="en-US">
                <a:solidFill>
                  <a:schemeClr val="bg1"/>
                </a:solidFill>
              </a:rPr>
              <a:t>： </a:t>
            </a:r>
            <a:r>
              <a:rPr lang="en-US" altLang="zh-CN">
                <a:solidFill>
                  <a:schemeClr val="bg1"/>
                </a:solidFill>
              </a:rPr>
              <a:t>[Na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]+[H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]+[HCO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]+2[CO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81000" y="5105400"/>
            <a:ext cx="8456613" cy="1382713"/>
          </a:xfrm>
          <a:prstGeom prst="rect">
            <a:avLst/>
          </a:prstGeom>
          <a:solidFill>
            <a:srgbClr val="993366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注意系数：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zh-CN" altLang="en-US">
                <a:solidFill>
                  <a:schemeClr val="bg1"/>
                </a:solidFill>
              </a:rPr>
              <a:t>带二个负电荷，设为</a:t>
            </a:r>
            <a:r>
              <a:rPr lang="en-US" altLang="zh-CN">
                <a:solidFill>
                  <a:schemeClr val="bg1"/>
                </a:solidFill>
              </a:rPr>
              <a:t>1mol/L</a:t>
            </a:r>
            <a:r>
              <a:rPr lang="zh-CN" altLang="en-US">
                <a:solidFill>
                  <a:schemeClr val="bg1"/>
                </a:solidFill>
              </a:rPr>
              <a:t>与带一个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正电荷离子结合，为</a:t>
            </a:r>
            <a:r>
              <a:rPr lang="en-US" altLang="zh-CN">
                <a:solidFill>
                  <a:schemeClr val="bg1"/>
                </a:solidFill>
              </a:rPr>
              <a:t>2mol/L,</a:t>
            </a:r>
            <a:r>
              <a:rPr lang="zh-CN" altLang="en-US">
                <a:solidFill>
                  <a:schemeClr val="bg1"/>
                </a:solidFill>
              </a:rPr>
              <a:t>为了使两边的浓度相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等，保持电中性要乘以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765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AC8BFC-CE8C-4947-B0E1-82A5C04A0FEB}" type="slidenum">
              <a:rPr lang="en-US" altLang="zh-CN" sz="1400" smtClean="0"/>
              <a:pPr eaLnBrk="1" hangingPunct="1"/>
              <a:t>25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nimBg="1" autoUpdateAnimBg="0"/>
      <p:bldP spid="16390" grpId="0" animBg="1" autoUpdateAnimBg="0"/>
      <p:bldP spid="16391" grpId="0" animBg="1" autoUpdateAnimBg="0"/>
      <p:bldP spid="16392" grpId="0" autoUpdateAnimBg="0"/>
      <p:bldP spid="16393" grpId="0" autoUpdateAnimBg="0"/>
      <p:bldP spid="16394" grpId="0" autoUpdateAnimBg="0"/>
      <p:bldP spid="16395" grpId="0" autoUpdateAnimBg="0"/>
      <p:bldP spid="1639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42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、质子平衡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(proton balance equation: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简称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PBE)</a:t>
            </a: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52400" y="1524000"/>
            <a:ext cx="1295400" cy="533400"/>
          </a:xfrm>
          <a:prstGeom prst="cloudCallout">
            <a:avLst>
              <a:gd name="adj1" fmla="val 63972"/>
              <a:gd name="adj2" fmla="val 99403"/>
            </a:avLst>
          </a:prstGeom>
          <a:solidFill>
            <a:srgbClr val="FFCCFF"/>
          </a:solidFill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定义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76400" y="1295400"/>
            <a:ext cx="7305675" cy="1382713"/>
          </a:xfrm>
          <a:prstGeom prst="rect">
            <a:avLst/>
          </a:prstGeom>
          <a:solidFill>
            <a:srgbClr val="FFFF99"/>
          </a:soli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酸碱反应的实质是质子的转移。很显然，当反</a:t>
            </a:r>
          </a:p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应达到平衡时，酸失去质子数与碱得到质子数</a:t>
            </a:r>
          </a:p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一定相等，其数学表达式叫做质子平衡式。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质子参考水准法写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PBE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3400" y="3865563"/>
            <a:ext cx="8362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步骤：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⑴选择大量存在并参与质子转移的溶质和溶剂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       作为参考水准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或零水准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；</a:t>
            </a:r>
            <a:endParaRPr lang="zh-CN" altLang="en-US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00200" y="4703763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⑵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写出质子得失产物，确定得失质子数；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600200" y="5257800"/>
            <a:ext cx="7221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⑶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将得质子产物的浓度写在等式一端，失质子产物的浓度写在等式另一端，即为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PBE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。</a:t>
            </a:r>
          </a:p>
        </p:txBody>
      </p:sp>
      <p:sp>
        <p:nvSpPr>
          <p:cNvPr id="2868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2896D9C-FC86-47D1-973F-E1AE4985896C}" type="slidenum">
              <a:rPr lang="en-US" altLang="zh-CN" sz="1400" smtClean="0"/>
              <a:pPr eaLnBrk="1" hangingPunct="1"/>
              <a:t>26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nimBg="1" autoUpdateAnimBg="0"/>
      <p:bldP spid="17412" grpId="0" animBg="1" autoUpdateAnimBg="0"/>
      <p:bldP spid="17413" grpId="0" autoUpdateAnimBg="0"/>
      <p:bldP spid="17414" grpId="0" autoUpdateAnimBg="0"/>
      <p:bldP spid="17415" grpId="0" autoUpdateAnimBg="0"/>
      <p:bldP spid="1741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304800" y="304800"/>
            <a:ext cx="914400" cy="3810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  <a:r>
              <a:rPr lang="en-US" altLang="zh-CN"/>
              <a:t>1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71600" y="457200"/>
            <a:ext cx="5341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浓度为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(mol·L</a:t>
            </a:r>
            <a:r>
              <a:rPr lang="en-US" altLang="zh-CN" baseline="30000">
                <a:solidFill>
                  <a:schemeClr val="bg1"/>
                </a:solidFill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的弱酸</a:t>
            </a:r>
            <a:r>
              <a:rPr lang="en-US" altLang="zh-CN">
                <a:solidFill>
                  <a:schemeClr val="bg1"/>
                </a:solidFill>
              </a:rPr>
              <a:t>HA</a:t>
            </a:r>
            <a:r>
              <a:rPr lang="zh-CN" altLang="en-US">
                <a:solidFill>
                  <a:schemeClr val="bg1"/>
                </a:solidFill>
              </a:rPr>
              <a:t>水溶液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零水准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48000" y="2133600"/>
            <a:ext cx="186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HA     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895600" y="27432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895600" y="2057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990600" y="15240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得质子产物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038600" y="1447800"/>
            <a:ext cx="95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990600" y="28956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失质子产物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       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     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600200" y="3810000"/>
            <a:ext cx="410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</a:t>
            </a:r>
            <a:r>
              <a:rPr lang="zh-CN" altLang="en-US">
                <a:solidFill>
                  <a:schemeClr val="bg1"/>
                </a:solidFill>
              </a:rPr>
              <a:t>： 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]=[A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]+[OH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970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2A09C45-EE6D-4DF2-9BA1-63A419FF54ED}" type="slidenum">
              <a:rPr lang="en-US" altLang="zh-CN" sz="1400" smtClean="0"/>
              <a:pPr eaLnBrk="1" hangingPunct="1"/>
              <a:t>27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autoUpdateAnimBg="0"/>
      <p:bldP spid="18436" grpId="0" autoUpdateAnimBg="0"/>
      <p:bldP spid="18437" grpId="0" autoUpdateAnimBg="0"/>
      <p:bldP spid="18438" grpId="0" animBg="1"/>
      <p:bldP spid="18439" grpId="0" animBg="1"/>
      <p:bldP spid="18440" grpId="0" autoUpdateAnimBg="0"/>
      <p:bldP spid="18441" grpId="0" autoUpdateAnimBg="0"/>
      <p:bldP spid="18442" grpId="0" autoUpdateAnimBg="0"/>
      <p:bldP spid="18443" grpId="0" autoUpdateAnimBg="0"/>
      <p:bldP spid="1844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304800" y="304800"/>
            <a:ext cx="914400" cy="3810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00200" y="457200"/>
            <a:ext cx="484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浓度为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(mol·L</a:t>
            </a:r>
            <a:r>
              <a:rPr lang="en-US" altLang="zh-CN" baseline="30000">
                <a:solidFill>
                  <a:schemeClr val="bg1"/>
                </a:solidFill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水溶液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零水准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048000" y="21336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S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            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895600" y="2743200"/>
            <a:ext cx="2895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895600" y="2057400"/>
            <a:ext cx="2895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990600" y="15240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得质子产物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895600" y="14478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HS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S        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990600" y="28956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失质子产物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029200" y="2819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     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143000" y="38862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</a:t>
            </a:r>
            <a:r>
              <a:rPr lang="zh-CN" altLang="en-US">
                <a:solidFill>
                  <a:schemeClr val="bg1"/>
                </a:solidFill>
              </a:rPr>
              <a:t>：   </a:t>
            </a:r>
            <a:r>
              <a:rPr lang="en-US" altLang="zh-CN">
                <a:solidFill>
                  <a:schemeClr val="bg1"/>
                </a:solidFill>
              </a:rPr>
              <a:t>[HS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]+2 [H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S] +[H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3505200" y="4267200"/>
            <a:ext cx="304800" cy="457200"/>
          </a:xfrm>
          <a:prstGeom prst="star4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381000" y="4876800"/>
            <a:ext cx="914400" cy="381000"/>
          </a:xfrm>
          <a:prstGeom prst="ellipse">
            <a:avLst/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  <a:r>
              <a:rPr lang="en-US" altLang="zh-CN"/>
              <a:t>3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828800" y="4876800"/>
            <a:ext cx="6049963" cy="955675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浓度为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(mol/L)</a:t>
            </a:r>
            <a:r>
              <a:rPr lang="zh-CN" altLang="en-US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rgbClr val="FFFF99"/>
                </a:solidFill>
              </a:rPr>
              <a:t>NH</a:t>
            </a:r>
            <a:r>
              <a:rPr lang="en-US" altLang="zh-CN" b="1" baseline="-25000">
                <a:solidFill>
                  <a:srgbClr val="FFFF99"/>
                </a:solidFill>
              </a:rPr>
              <a:t>4</a:t>
            </a:r>
            <a:r>
              <a:rPr lang="en-US" altLang="zh-CN" b="1">
                <a:solidFill>
                  <a:srgbClr val="FFFF99"/>
                </a:solidFill>
              </a:rPr>
              <a:t>NaHPO</a:t>
            </a:r>
            <a:r>
              <a:rPr lang="en-US" altLang="zh-CN" b="1" baseline="-25000">
                <a:solidFill>
                  <a:srgbClr val="FFFF99"/>
                </a:solidFill>
              </a:rPr>
              <a:t>4 </a:t>
            </a:r>
            <a:r>
              <a:rPr lang="zh-CN" altLang="en-US">
                <a:solidFill>
                  <a:schemeClr val="bg1"/>
                </a:solidFill>
              </a:rPr>
              <a:t>水溶液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写出质子条件式。</a:t>
            </a:r>
          </a:p>
        </p:txBody>
      </p:sp>
      <p:sp>
        <p:nvSpPr>
          <p:cNvPr id="3073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62AE5B-5ACA-498E-9F60-9D5CF7ED6797}" type="slidenum">
              <a:rPr lang="en-US" altLang="zh-CN" sz="1400" smtClean="0"/>
              <a:pPr eaLnBrk="1" hangingPunct="1"/>
              <a:t>28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autoUpdateAnimBg="0"/>
      <p:bldP spid="19460" grpId="0" autoUpdateAnimBg="0"/>
      <p:bldP spid="19461" grpId="0" autoUpdateAnimBg="0"/>
      <p:bldP spid="19462" grpId="0" animBg="1"/>
      <p:bldP spid="19463" grpId="0" animBg="1"/>
      <p:bldP spid="19464" grpId="0" autoUpdateAnimBg="0"/>
      <p:bldP spid="19465" grpId="0" autoUpdateAnimBg="0"/>
      <p:bldP spid="19466" grpId="0" autoUpdateAnimBg="0"/>
      <p:bldP spid="19467" grpId="0" autoUpdateAnimBg="0"/>
      <p:bldP spid="19468" grpId="0" autoUpdateAnimBg="0"/>
      <p:bldP spid="19469" grpId="0" animBg="1"/>
      <p:bldP spid="19470" grpId="0" animBg="1" autoUpdateAnimBg="0"/>
      <p:bldP spid="1947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67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</a:t>
            </a:r>
            <a:r>
              <a:rPr lang="zh-CN" altLang="en-US">
                <a:solidFill>
                  <a:schemeClr val="bg1"/>
                </a:solidFill>
              </a:rPr>
              <a:t>：  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]+2[H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]+[H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]=[NH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]+[PO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3-</a:t>
            </a:r>
            <a:r>
              <a:rPr lang="en-US" altLang="zh-CN">
                <a:solidFill>
                  <a:schemeClr val="bg1"/>
                </a:solidFill>
              </a:rPr>
              <a:t>]+[OH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43000" y="1349375"/>
            <a:ext cx="5349875" cy="528638"/>
          </a:xfrm>
          <a:prstGeom prst="rect">
            <a:avLst/>
          </a:prstGeom>
          <a:noFill/>
          <a:ln w="9525">
            <a:solidFill>
              <a:srgbClr val="FF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PBE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中不出现零水准的物质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575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三、酸度对弱酸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碱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型体分布的影响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46125" y="296227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、一元弱酸溶液中各种型体的分布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660525" y="3648075"/>
            <a:ext cx="661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HA     </a:t>
            </a:r>
            <a:r>
              <a:rPr lang="zh-CN" altLang="en-US">
                <a:solidFill>
                  <a:schemeClr val="bg1"/>
                </a:solidFill>
              </a:rPr>
              <a:t>在水溶液中，</a:t>
            </a:r>
            <a:r>
              <a:rPr lang="en-US" altLang="zh-CN">
                <a:solidFill>
                  <a:schemeClr val="bg1"/>
                </a:solidFill>
              </a:rPr>
              <a:t>HA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两种型体存在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36725" y="4333875"/>
            <a:ext cx="337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MBE</a:t>
            </a:r>
            <a:r>
              <a:rPr lang="zh-CN" altLang="en-US">
                <a:solidFill>
                  <a:schemeClr val="bg1"/>
                </a:solidFill>
              </a:rPr>
              <a:t>：  </a:t>
            </a:r>
            <a:r>
              <a:rPr lang="en-US" altLang="zh-CN">
                <a:solidFill>
                  <a:schemeClr val="bg1"/>
                </a:solidFill>
              </a:rPr>
              <a:t>[HA]+[A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]=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048000" y="4876800"/>
          <a:ext cx="34845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3" imgW="1798238" imgH="358040" progId="Equation.3">
                  <p:embed/>
                </p:oleObj>
              </mc:Choice>
              <mc:Fallback>
                <p:oleObj name="公式" r:id="rId3" imgW="1798238" imgH="358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34845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295400" y="5791200"/>
            <a:ext cx="5486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993366"/>
                </a:solidFill>
                <a:ea typeface="黑体" pitchFamily="49" charset="-122"/>
              </a:rPr>
              <a:t>引入一个新的概念</a:t>
            </a:r>
            <a:endParaRPr lang="zh-CN" altLang="en-US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175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7A61F5-2244-4920-B8A2-BAA12B1286E0}" type="slidenum">
              <a:rPr lang="en-US" altLang="zh-CN" sz="1400" smtClean="0"/>
              <a:pPr eaLnBrk="1" hangingPunct="1"/>
              <a:t>29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 autoUpdateAnimBg="0"/>
      <p:bldP spid="20484" grpId="0" autoUpdateAnimBg="0"/>
      <p:bldP spid="20485" grpId="0" autoUpdateAnimBg="0"/>
      <p:bldP spid="20486" grpId="0" autoUpdateAnimBg="0"/>
      <p:bldP spid="20487" grpId="0" autoUpdateAnimBg="0"/>
      <p:bldP spid="204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47638"/>
            <a:ext cx="7994650" cy="9271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chemeClr val="bg1"/>
                </a:solidFill>
              </a:rPr>
              <a:t>Arrhenius</a:t>
            </a:r>
            <a:r>
              <a:rPr lang="zh-CN" altLang="en-US" sz="3600" b="1" smtClean="0">
                <a:solidFill>
                  <a:schemeClr val="bg1"/>
                </a:solidFill>
              </a:rPr>
              <a:t>部分电离理论</a:t>
            </a:r>
            <a:endParaRPr lang="en-US" altLang="zh-CN" sz="3600" b="1" smtClean="0">
              <a:solidFill>
                <a:schemeClr val="bg1"/>
              </a:solidFill>
            </a:endParaRPr>
          </a:p>
        </p:txBody>
      </p:sp>
      <p:sp>
        <p:nvSpPr>
          <p:cNvPr id="5123" name="AutoShape 4"/>
          <p:cNvSpPr>
            <a:spLocks/>
          </p:cNvSpPr>
          <p:nvPr/>
        </p:nvSpPr>
        <p:spPr bwMode="auto">
          <a:xfrm>
            <a:off x="579438" y="2927350"/>
            <a:ext cx="623887" cy="2511425"/>
          </a:xfrm>
          <a:prstGeom prst="leftBrace">
            <a:avLst>
              <a:gd name="adj1" fmla="val 3354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238250" y="2727325"/>
            <a:ext cx="1741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Arial" charset="0"/>
                <a:ea typeface="黑体" pitchFamily="49" charset="-122"/>
                <a:sym typeface="Monotype Sorts" pitchFamily="2" charset="2"/>
              </a:rPr>
              <a:t>电解质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230313" y="5191125"/>
            <a:ext cx="174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Arial" charset="0"/>
                <a:ea typeface="黑体" pitchFamily="49" charset="-122"/>
                <a:sym typeface="Monotype Sorts" pitchFamily="2" charset="2"/>
              </a:rPr>
              <a:t>非电解质</a:t>
            </a:r>
          </a:p>
        </p:txBody>
      </p:sp>
      <p:sp>
        <p:nvSpPr>
          <p:cNvPr id="5126" name="AutoShape 7"/>
          <p:cNvSpPr>
            <a:spLocks/>
          </p:cNvSpPr>
          <p:nvPr/>
        </p:nvSpPr>
        <p:spPr bwMode="auto">
          <a:xfrm>
            <a:off x="2673350" y="1954213"/>
            <a:ext cx="611188" cy="1931987"/>
          </a:xfrm>
          <a:prstGeom prst="leftBrace">
            <a:avLst>
              <a:gd name="adj1" fmla="val 2634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3297238" y="1768475"/>
            <a:ext cx="174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Arial" charset="0"/>
                <a:ea typeface="黑体" pitchFamily="49" charset="-122"/>
                <a:sym typeface="Monotype Sorts" pitchFamily="2" charset="2"/>
              </a:rPr>
              <a:t>强电解质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3309938" y="3624263"/>
            <a:ext cx="1741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Arial" charset="0"/>
                <a:ea typeface="黑体" pitchFamily="49" charset="-122"/>
                <a:sym typeface="Monotype Sorts" pitchFamily="2" charset="2"/>
              </a:rPr>
              <a:t>弱电解质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4826000" y="1801813"/>
            <a:ext cx="4035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" charset="0"/>
                <a:sym typeface="Monotype Sorts" pitchFamily="2" charset="2"/>
              </a:rPr>
              <a:t>(</a:t>
            </a:r>
            <a:r>
              <a:rPr lang="zh-CN" altLang="en-US" b="1">
                <a:solidFill>
                  <a:schemeClr val="bg1"/>
                </a:solidFill>
                <a:latin typeface="Arial" charset="0"/>
                <a:sym typeface="Monotype Sorts" pitchFamily="2" charset="2"/>
              </a:rPr>
              <a:t>强酸、强碱、大部分盐</a:t>
            </a:r>
            <a:r>
              <a:rPr lang="en-US" altLang="zh-CN" b="1">
                <a:solidFill>
                  <a:schemeClr val="bg1"/>
                </a:solidFill>
                <a:latin typeface="Arial" charset="0"/>
                <a:sym typeface="Monotype Sorts" pitchFamily="2" charset="2"/>
              </a:rPr>
              <a:t>)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2857500" y="5253038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" charset="0"/>
                <a:sym typeface="Monotype Sorts" pitchFamily="2" charset="2"/>
              </a:rPr>
              <a:t>(</a:t>
            </a:r>
            <a:r>
              <a:rPr lang="zh-CN" altLang="en-US" b="1">
                <a:solidFill>
                  <a:schemeClr val="bg1"/>
                </a:solidFill>
                <a:ea typeface="黑体" pitchFamily="49" charset="-122"/>
                <a:sym typeface="Monotype Sorts" pitchFamily="2" charset="2"/>
              </a:rPr>
              <a:t>蔗糖、甘油等</a:t>
            </a:r>
            <a:r>
              <a:rPr lang="en-US" altLang="zh-CN" b="1">
                <a:solidFill>
                  <a:schemeClr val="bg1"/>
                </a:solidFill>
                <a:latin typeface="Arial" charset="0"/>
                <a:sym typeface="Monotype Sorts" pitchFamily="2" charset="2"/>
              </a:rPr>
              <a:t>)</a:t>
            </a: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4848225" y="3627438"/>
            <a:ext cx="4121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sym typeface="Monotype Sorts" pitchFamily="2" charset="2"/>
              </a:rPr>
              <a:t>(</a:t>
            </a:r>
            <a:r>
              <a:rPr lang="zh-CN" altLang="en-US" b="1">
                <a:solidFill>
                  <a:schemeClr val="bg1"/>
                </a:solidFill>
                <a:sym typeface="Monotype Sorts" pitchFamily="2" charset="2"/>
              </a:rPr>
              <a:t>弱酸、弱碱、某些盐，如</a:t>
            </a:r>
            <a:r>
              <a:rPr lang="en-US" altLang="zh-CN" b="1">
                <a:solidFill>
                  <a:schemeClr val="bg1"/>
                </a:solidFill>
                <a:sym typeface="Monotype Sorts" pitchFamily="2" charset="2"/>
              </a:rPr>
              <a:t>Pb(Ac)</a:t>
            </a:r>
            <a:r>
              <a:rPr lang="en-US" altLang="zh-CN" b="1" baseline="-25000">
                <a:solidFill>
                  <a:schemeClr val="bg1"/>
                </a:solidFill>
                <a:sym typeface="Monotype Sorts" pitchFamily="2" charset="2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Monotype Sorts" pitchFamily="2" charset="2"/>
              </a:rPr>
              <a:t>、</a:t>
            </a:r>
            <a:r>
              <a:rPr lang="en-US" altLang="zh-CN" b="1">
                <a:solidFill>
                  <a:schemeClr val="bg1"/>
                </a:solidFill>
                <a:sym typeface="Monotype Sorts" pitchFamily="2" charset="2"/>
              </a:rPr>
              <a:t>HgCl</a:t>
            </a:r>
            <a:r>
              <a:rPr lang="en-US" altLang="zh-CN" b="1" baseline="-25000">
                <a:solidFill>
                  <a:schemeClr val="bg1"/>
                </a:solidFill>
                <a:sym typeface="Monotype Sorts" pitchFamily="2" charset="2"/>
              </a:rPr>
              <a:t>2</a:t>
            </a:r>
            <a:r>
              <a:rPr lang="en-US" altLang="zh-CN" b="1">
                <a:solidFill>
                  <a:schemeClr val="bg1"/>
                </a:solidFill>
                <a:sym typeface="Monotype Sorts" pitchFamily="2" charset="2"/>
              </a:rPr>
              <a:t>)</a:t>
            </a:r>
          </a:p>
        </p:txBody>
      </p:sp>
      <p:sp>
        <p:nvSpPr>
          <p:cNvPr id="513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FD23F78-974F-4A8B-8141-C06D4F24B47F}" type="slidenum">
              <a:rPr lang="en-US" altLang="zh-CN" sz="1400" smtClean="0"/>
              <a:pPr eaLnBrk="1" hangingPunct="1"/>
              <a:t>3</a:t>
            </a:fld>
            <a:endParaRPr lang="en-US" altLang="zh-CN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533400" y="304800"/>
            <a:ext cx="1524000" cy="609600"/>
          </a:xfrm>
          <a:prstGeom prst="wedgeRoundRectCallout">
            <a:avLst>
              <a:gd name="adj1" fmla="val 65523"/>
              <a:gd name="adj2" fmla="val 110157"/>
              <a:gd name="adj3" fmla="val 16667"/>
            </a:avLst>
          </a:prstGeom>
          <a:solidFill>
            <a:srgbClr val="00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摩尔分数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62200" y="457200"/>
            <a:ext cx="6207125" cy="955675"/>
          </a:xfrm>
          <a:prstGeom prst="rect">
            <a:avLst/>
          </a:prstGeom>
          <a:solidFill>
            <a:srgbClr val="9900FF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某型体平衡浓度占总浓度的分数，叫做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摩尔分数或分布系数，用 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表示。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279525" y="1743075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根据式</a:t>
            </a:r>
            <a:r>
              <a:rPr lang="en-US" altLang="zh-CN">
                <a:solidFill>
                  <a:schemeClr val="bg1"/>
                </a:solidFill>
              </a:rPr>
              <a:t>(1)  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429000" y="1752600"/>
          <a:ext cx="2387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公式" r:id="rId3" imgW="1188820" imgH="175349" progId="Equation.3">
                  <p:embed/>
                </p:oleObj>
              </mc:Choice>
              <mc:Fallback>
                <p:oleObj name="公式" r:id="rId3" imgW="1188820" imgH="17534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52600"/>
                        <a:ext cx="2387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429000" y="2438400"/>
          <a:ext cx="19224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5" imgW="975458" imgH="388704" progId="Equation.3">
                  <p:embed/>
                </p:oleObj>
              </mc:Choice>
              <mc:Fallback>
                <p:oleObj name="Equation" r:id="rId5" imgW="975458" imgH="3887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19224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676400" y="3265488"/>
          <a:ext cx="60960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公式" r:id="rId7" imgW="4084313" imgH="594286" progId="Equation.3">
                  <p:embed/>
                </p:oleObj>
              </mc:Choice>
              <mc:Fallback>
                <p:oleObj name="公式" r:id="rId7" imgW="4084313" imgH="59428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65488"/>
                        <a:ext cx="60960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752600" y="4419600"/>
          <a:ext cx="59277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公式" r:id="rId9" imgW="3970074" imgH="617176" progId="Equation.3">
                  <p:embed/>
                </p:oleObj>
              </mc:Choice>
              <mc:Fallback>
                <p:oleObj name="公式" r:id="rId9" imgW="3970074" imgH="6171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592772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762000" y="5540375"/>
            <a:ext cx="8016875" cy="955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可以看出：摩尔分数是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pH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的函数，若已知酸的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Ka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和溶液的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pH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值就可以计算出两种型体的摩尔分数。</a:t>
            </a:r>
          </a:p>
        </p:txBody>
      </p:sp>
      <p:sp>
        <p:nvSpPr>
          <p:cNvPr id="327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97DFFAD-E6E5-43AD-9A84-44438F65A4C8}" type="slidenum">
              <a:rPr lang="en-US" altLang="zh-CN" sz="1400" smtClean="0"/>
              <a:pPr eaLnBrk="1" hangingPunct="1"/>
              <a:t>30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8" grpId="0" animBg="1" autoUpdateAnimBg="0"/>
      <p:bldP spid="21509" grpId="0" autoUpdateAnimBg="0"/>
      <p:bldP spid="2151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28600" y="304800"/>
            <a:ext cx="914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71600" y="457200"/>
            <a:ext cx="651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pH=5.00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Ac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的摩尔分数。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524000" y="1295400"/>
          <a:ext cx="556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公式" r:id="rId3" imgW="3261318" imgH="403821" progId="Equation.3">
                  <p:embed/>
                </p:oleObj>
              </mc:Choice>
              <mc:Fallback>
                <p:oleObj name="公式" r:id="rId3" imgW="3261318" imgH="40382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556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65125" y="10350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971800" y="4648200"/>
          <a:ext cx="3124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公式" r:id="rId5" imgW="1699332" imgH="175349" progId="Equation.3">
                  <p:embed/>
                </p:oleObj>
              </mc:Choice>
              <mc:Fallback>
                <p:oleObj name="公式" r:id="rId5" imgW="1699332" imgH="17534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3124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37"/>
          <p:cNvGraphicFramePr>
            <a:graphicFrameLocks noChangeAspect="1"/>
          </p:cNvGraphicFramePr>
          <p:nvPr/>
        </p:nvGraphicFramePr>
        <p:xfrm>
          <a:off x="1524000" y="2438400"/>
          <a:ext cx="56388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公式" r:id="rId7" imgW="3207977" imgH="403821" progId="Equation.3">
                  <p:embed/>
                </p:oleObj>
              </mc:Choice>
              <mc:Fallback>
                <p:oleObj name="公式" r:id="rId7" imgW="3207977" imgH="40382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56388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8"/>
          <p:cNvGraphicFramePr>
            <a:graphicFrameLocks noChangeAspect="1"/>
          </p:cNvGraphicFramePr>
          <p:nvPr/>
        </p:nvGraphicFramePr>
        <p:xfrm>
          <a:off x="2128838" y="3733800"/>
          <a:ext cx="3760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9" imgW="1661108" imgH="175349" progId="Equation.3">
                  <p:embed/>
                </p:oleObj>
              </mc:Choice>
              <mc:Fallback>
                <p:oleObj name="Equation" r:id="rId9" imgW="1661108" imgH="17534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3733800"/>
                        <a:ext cx="37607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5841EA-3CA9-4BD3-92C8-CBC90E0CAA98}" type="slidenum">
              <a:rPr lang="en-US" altLang="zh-CN" sz="1400" smtClean="0"/>
              <a:pPr eaLnBrk="1" hangingPunct="1"/>
              <a:t>31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  <p:bldP spid="22533" grpId="0" autoUpdateAnimBg="0"/>
      <p:bldP spid="225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930275" y="876300"/>
            <a:ext cx="5597525" cy="3033713"/>
            <a:chOff x="586" y="552"/>
            <a:chExt cx="3526" cy="1911"/>
          </a:xfrm>
        </p:grpSpPr>
        <p:sp>
          <p:nvSpPr>
            <p:cNvPr id="34823" name="Line 3"/>
            <p:cNvSpPr>
              <a:spLocks noChangeShapeType="1"/>
            </p:cNvSpPr>
            <p:nvPr/>
          </p:nvSpPr>
          <p:spPr bwMode="auto">
            <a:xfrm>
              <a:off x="1114" y="792"/>
              <a:ext cx="28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4" name="Line 4"/>
            <p:cNvSpPr>
              <a:spLocks noChangeShapeType="1"/>
            </p:cNvSpPr>
            <p:nvPr/>
          </p:nvSpPr>
          <p:spPr bwMode="auto">
            <a:xfrm>
              <a:off x="1114" y="1992"/>
              <a:ext cx="28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5" name="Line 5"/>
            <p:cNvSpPr>
              <a:spLocks noChangeShapeType="1"/>
            </p:cNvSpPr>
            <p:nvPr/>
          </p:nvSpPr>
          <p:spPr bwMode="auto">
            <a:xfrm>
              <a:off x="1114" y="792"/>
              <a:ext cx="0" cy="1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Line 6"/>
            <p:cNvSpPr>
              <a:spLocks noChangeShapeType="1"/>
            </p:cNvSpPr>
            <p:nvPr/>
          </p:nvSpPr>
          <p:spPr bwMode="auto">
            <a:xfrm>
              <a:off x="3994" y="792"/>
              <a:ext cx="0" cy="1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Line 7"/>
            <p:cNvSpPr>
              <a:spLocks noChangeShapeType="1"/>
            </p:cNvSpPr>
            <p:nvPr/>
          </p:nvSpPr>
          <p:spPr bwMode="auto">
            <a:xfrm flipV="1">
              <a:off x="1498" y="194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 flipV="1">
              <a:off x="3130" y="194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Line 9"/>
            <p:cNvSpPr>
              <a:spLocks noChangeShapeType="1"/>
            </p:cNvSpPr>
            <p:nvPr/>
          </p:nvSpPr>
          <p:spPr bwMode="auto">
            <a:xfrm flipV="1">
              <a:off x="2698" y="194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10"/>
            <p:cNvSpPr>
              <a:spLocks noChangeShapeType="1"/>
            </p:cNvSpPr>
            <p:nvPr/>
          </p:nvSpPr>
          <p:spPr bwMode="auto">
            <a:xfrm flipV="1">
              <a:off x="1882" y="194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11"/>
            <p:cNvSpPr>
              <a:spLocks noChangeShapeType="1"/>
            </p:cNvSpPr>
            <p:nvPr/>
          </p:nvSpPr>
          <p:spPr bwMode="auto">
            <a:xfrm flipV="1">
              <a:off x="3562" y="194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12"/>
            <p:cNvSpPr>
              <a:spLocks noChangeShapeType="1"/>
            </p:cNvSpPr>
            <p:nvPr/>
          </p:nvSpPr>
          <p:spPr bwMode="auto">
            <a:xfrm flipV="1">
              <a:off x="2314" y="194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Text Box 13"/>
            <p:cNvSpPr txBox="1">
              <a:spLocks noChangeArrowheads="1"/>
            </p:cNvSpPr>
            <p:nvPr/>
          </p:nvSpPr>
          <p:spPr bwMode="auto">
            <a:xfrm>
              <a:off x="1008" y="2016"/>
              <a:ext cx="3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0         2         4         6         8         10        11        12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4834" name="Text Box 14"/>
            <p:cNvSpPr txBox="1">
              <a:spLocks noChangeArrowheads="1"/>
            </p:cNvSpPr>
            <p:nvPr/>
          </p:nvSpPr>
          <p:spPr bwMode="auto">
            <a:xfrm>
              <a:off x="778" y="552"/>
              <a:ext cx="296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1800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1.0</a:t>
              </a:r>
            </a:p>
            <a:p>
              <a:pPr eaLnBrk="1" hangingPunct="1"/>
              <a:endParaRPr lang="en-US" altLang="zh-CN" sz="1800">
                <a:solidFill>
                  <a:schemeClr val="bg1"/>
                </a:solidFill>
              </a:endParaRPr>
            </a:p>
            <a:p>
              <a:pPr eaLnBrk="1" hangingPunct="1"/>
              <a:endParaRPr lang="en-US" altLang="zh-CN" sz="1800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0.5</a:t>
              </a:r>
            </a:p>
            <a:p>
              <a:pPr eaLnBrk="1" hangingPunct="1"/>
              <a:endParaRPr lang="en-US" altLang="zh-CN" sz="1800">
                <a:solidFill>
                  <a:schemeClr val="bg1"/>
                </a:solidFill>
              </a:endParaRPr>
            </a:p>
            <a:p>
              <a:pPr eaLnBrk="1" hangingPunct="1"/>
              <a:endParaRPr lang="en-US" altLang="zh-CN" sz="1800">
                <a:solidFill>
                  <a:schemeClr val="bg1"/>
                </a:solidFill>
              </a:endParaRPr>
            </a:p>
            <a:p>
              <a:pPr eaLnBrk="1" hangingPunct="1"/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34835" name="Line 15"/>
            <p:cNvSpPr>
              <a:spLocks noChangeShapeType="1"/>
            </p:cNvSpPr>
            <p:nvPr/>
          </p:nvSpPr>
          <p:spPr bwMode="auto">
            <a:xfrm>
              <a:off x="1114" y="136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36" name="Object 16"/>
            <p:cNvGraphicFramePr>
              <a:graphicFrameLocks noChangeAspect="1"/>
            </p:cNvGraphicFramePr>
            <p:nvPr/>
          </p:nvGraphicFramePr>
          <p:xfrm>
            <a:off x="586" y="1272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1" name="公式" r:id="rId3" imgW="60899" imgH="76229" progId="Equation.3">
                    <p:embed/>
                  </p:oleObj>
                </mc:Choice>
                <mc:Fallback>
                  <p:oleObj name="公式" r:id="rId3" imgW="60899" imgH="762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1272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Text Box 17"/>
            <p:cNvSpPr txBox="1">
              <a:spLocks noChangeArrowheads="1"/>
            </p:cNvSpPr>
            <p:nvPr/>
          </p:nvSpPr>
          <p:spPr bwMode="auto">
            <a:xfrm>
              <a:off x="2266" y="2232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pH</a:t>
              </a:r>
            </a:p>
          </p:txBody>
        </p:sp>
        <p:sp>
          <p:nvSpPr>
            <p:cNvPr id="34838" name="Line 18"/>
            <p:cNvSpPr>
              <a:spLocks noChangeShapeType="1"/>
            </p:cNvSpPr>
            <p:nvPr/>
          </p:nvSpPr>
          <p:spPr bwMode="auto">
            <a:xfrm>
              <a:off x="2026" y="1368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9" name="Line 19"/>
            <p:cNvSpPr>
              <a:spLocks noChangeShapeType="1"/>
            </p:cNvSpPr>
            <p:nvPr/>
          </p:nvSpPr>
          <p:spPr bwMode="auto">
            <a:xfrm>
              <a:off x="1114" y="1368"/>
              <a:ext cx="91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Freeform 20"/>
            <p:cNvSpPr>
              <a:spLocks/>
            </p:cNvSpPr>
            <p:nvPr/>
          </p:nvSpPr>
          <p:spPr bwMode="auto">
            <a:xfrm>
              <a:off x="1642" y="792"/>
              <a:ext cx="864" cy="1200"/>
            </a:xfrm>
            <a:custGeom>
              <a:avLst/>
              <a:gdLst>
                <a:gd name="T0" fmla="*/ 0 w 864"/>
                <a:gd name="T1" fmla="*/ 0 h 1200"/>
                <a:gd name="T2" fmla="*/ 288 w 864"/>
                <a:gd name="T3" fmla="*/ 192 h 1200"/>
                <a:gd name="T4" fmla="*/ 432 w 864"/>
                <a:gd name="T5" fmla="*/ 672 h 1200"/>
                <a:gd name="T6" fmla="*/ 576 w 864"/>
                <a:gd name="T7" fmla="*/ 1008 h 1200"/>
                <a:gd name="T8" fmla="*/ 864 w 864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4" h="1200">
                  <a:moveTo>
                    <a:pt x="0" y="0"/>
                  </a:moveTo>
                  <a:cubicBezTo>
                    <a:pt x="108" y="40"/>
                    <a:pt x="216" y="80"/>
                    <a:pt x="288" y="192"/>
                  </a:cubicBezTo>
                  <a:cubicBezTo>
                    <a:pt x="360" y="304"/>
                    <a:pt x="384" y="536"/>
                    <a:pt x="432" y="672"/>
                  </a:cubicBezTo>
                  <a:cubicBezTo>
                    <a:pt x="480" y="808"/>
                    <a:pt x="504" y="920"/>
                    <a:pt x="576" y="1008"/>
                  </a:cubicBezTo>
                  <a:cubicBezTo>
                    <a:pt x="648" y="1096"/>
                    <a:pt x="816" y="1168"/>
                    <a:pt x="864" y="1200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Freeform 21"/>
            <p:cNvSpPr>
              <a:spLocks/>
            </p:cNvSpPr>
            <p:nvPr/>
          </p:nvSpPr>
          <p:spPr bwMode="auto">
            <a:xfrm>
              <a:off x="1594" y="792"/>
              <a:ext cx="960" cy="1200"/>
            </a:xfrm>
            <a:custGeom>
              <a:avLst/>
              <a:gdLst>
                <a:gd name="T0" fmla="*/ 0 w 960"/>
                <a:gd name="T1" fmla="*/ 1200 h 1200"/>
                <a:gd name="T2" fmla="*/ 288 w 960"/>
                <a:gd name="T3" fmla="*/ 1056 h 1200"/>
                <a:gd name="T4" fmla="*/ 480 w 960"/>
                <a:gd name="T5" fmla="*/ 480 h 1200"/>
                <a:gd name="T6" fmla="*/ 720 w 960"/>
                <a:gd name="T7" fmla="*/ 96 h 1200"/>
                <a:gd name="T8" fmla="*/ 960 w 960"/>
                <a:gd name="T9" fmla="*/ 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200">
                  <a:moveTo>
                    <a:pt x="0" y="1200"/>
                  </a:moveTo>
                  <a:cubicBezTo>
                    <a:pt x="104" y="1188"/>
                    <a:pt x="208" y="1176"/>
                    <a:pt x="288" y="1056"/>
                  </a:cubicBezTo>
                  <a:cubicBezTo>
                    <a:pt x="368" y="936"/>
                    <a:pt x="408" y="640"/>
                    <a:pt x="480" y="480"/>
                  </a:cubicBezTo>
                  <a:cubicBezTo>
                    <a:pt x="552" y="320"/>
                    <a:pt x="640" y="176"/>
                    <a:pt x="720" y="96"/>
                  </a:cubicBezTo>
                  <a:cubicBezTo>
                    <a:pt x="800" y="16"/>
                    <a:pt x="920" y="16"/>
                    <a:pt x="960" y="0"/>
                  </a:cubicBezTo>
                </a:path>
              </a:pathLst>
            </a:custGeom>
            <a:noFill/>
            <a:ln w="28575" cmpd="sng">
              <a:solidFill>
                <a:srgbClr val="00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Text Box 22"/>
            <p:cNvSpPr txBox="1">
              <a:spLocks noChangeArrowheads="1"/>
            </p:cNvSpPr>
            <p:nvPr/>
          </p:nvSpPr>
          <p:spPr bwMode="auto">
            <a:xfrm>
              <a:off x="1834" y="2136"/>
              <a:ext cx="4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(4.74)</a:t>
              </a:r>
            </a:p>
          </p:txBody>
        </p:sp>
        <p:sp>
          <p:nvSpPr>
            <p:cNvPr id="34843" name="Text Box 23"/>
            <p:cNvSpPr txBox="1">
              <a:spLocks noChangeArrowheads="1"/>
            </p:cNvSpPr>
            <p:nvPr/>
          </p:nvSpPr>
          <p:spPr bwMode="auto">
            <a:xfrm>
              <a:off x="1546" y="840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FF0066"/>
                  </a:solidFill>
                  <a:ea typeface="黑体" pitchFamily="49" charset="-122"/>
                </a:rPr>
                <a:t>HAc</a:t>
              </a:r>
            </a:p>
          </p:txBody>
        </p:sp>
        <p:sp>
          <p:nvSpPr>
            <p:cNvPr id="34844" name="Text Box 24"/>
            <p:cNvSpPr txBox="1">
              <a:spLocks noChangeArrowheads="1"/>
            </p:cNvSpPr>
            <p:nvPr/>
          </p:nvSpPr>
          <p:spPr bwMode="auto">
            <a:xfrm>
              <a:off x="2314" y="84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CC66"/>
                  </a:solidFill>
                  <a:ea typeface="黑体" pitchFamily="49" charset="-122"/>
                </a:rPr>
                <a:t>Ac</a:t>
              </a:r>
              <a:r>
                <a:rPr lang="en-US" altLang="zh-CN" sz="1800" b="1" baseline="30000">
                  <a:solidFill>
                    <a:srgbClr val="00CC66"/>
                  </a:solidFill>
                  <a:ea typeface="黑体" pitchFamily="49" charset="-122"/>
                </a:rPr>
                <a:t>-</a:t>
              </a:r>
              <a:endParaRPr lang="en-US" altLang="zh-CN" sz="1800" b="1">
                <a:solidFill>
                  <a:srgbClr val="00CC6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533400" y="4033838"/>
          <a:ext cx="7696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公式" r:id="rId5" imgW="3474679" imgH="175349" progId="Equation.3">
                  <p:embed/>
                </p:oleObj>
              </mc:Choice>
              <mc:Fallback>
                <p:oleObj name="公式" r:id="rId5" imgW="3474679" imgH="17534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3838"/>
                        <a:ext cx="7696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457200" y="4648200"/>
          <a:ext cx="79248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公式" r:id="rId7" imgW="5128229" imgH="1089668" progId="Equation.3">
                  <p:embed/>
                </p:oleObj>
              </mc:Choice>
              <mc:Fallback>
                <p:oleObj name="公式" r:id="rId7" imgW="5128229" imgH="108966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7924800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228600" y="228600"/>
          <a:ext cx="64849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公式" r:id="rId9" imgW="2522328" imgH="160017" progId="Equation.3">
                  <p:embed/>
                </p:oleObj>
              </mc:Choice>
              <mc:Fallback>
                <p:oleObj name="公式" r:id="rId9" imgW="2522328" imgH="16001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6484938" cy="538163"/>
                      </a:xfrm>
                      <a:prstGeom prst="rect">
                        <a:avLst/>
                      </a:prstGeom>
                      <a:solidFill>
                        <a:srgbClr val="CC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D5E4724-4F88-4BDA-9B56-9556567E27FE}" type="slidenum">
              <a:rPr lang="en-US" altLang="zh-CN" sz="1400" smtClean="0"/>
              <a:pPr eaLnBrk="1" hangingPunct="1"/>
              <a:t>32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381000" y="381000"/>
            <a:ext cx="685800" cy="4572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  <a:endParaRPr lang="zh-CN" altLang="en-US" sz="180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79525" y="371475"/>
            <a:ext cx="7793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 </a:t>
            </a:r>
            <a:r>
              <a:rPr lang="en-US" altLang="zh-CN">
                <a:solidFill>
                  <a:schemeClr val="bg1"/>
                </a:solidFill>
              </a:rPr>
              <a:t>pH=10.0</a:t>
            </a:r>
            <a:r>
              <a:rPr lang="zh-CN" altLang="en-US">
                <a:solidFill>
                  <a:schemeClr val="bg1"/>
                </a:solidFill>
              </a:rPr>
              <a:t>的氨性溶液</a:t>
            </a:r>
            <a:r>
              <a:rPr lang="en-US" altLang="zh-CN">
                <a:solidFill>
                  <a:schemeClr val="bg1"/>
                </a:solidFill>
              </a:rPr>
              <a:t>, [NH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]+[NH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]=0.1mol/L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 </a:t>
            </a:r>
            <a:r>
              <a:rPr lang="en-US" altLang="zh-CN">
                <a:solidFill>
                  <a:schemeClr val="bg1"/>
                </a:solidFill>
              </a:rPr>
              <a:t>[NH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41325" y="1339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03325" y="1362075"/>
            <a:ext cx="3541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⑴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已知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K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b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=1.8×10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-5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，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676400" y="198120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公式" r:id="rId3" imgW="2423205" imgH="403821" progId="Equation.3">
                  <p:embed/>
                </p:oleObj>
              </mc:Choice>
              <mc:Fallback>
                <p:oleObj name="公式" r:id="rId3" imgW="2423205" imgH="40382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457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143000" y="3124200"/>
          <a:ext cx="701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公式" r:id="rId5" imgW="4770179" imgH="403821" progId="Equation.3">
                  <p:embed/>
                </p:oleObj>
              </mc:Choice>
              <mc:Fallback>
                <p:oleObj name="公式" r:id="rId5" imgW="4770179" imgH="40382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7010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203325" y="3952875"/>
            <a:ext cx="806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⑵   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444625" y="4246563"/>
          <a:ext cx="6937375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公式" r:id="rId7" imgW="3756713" imgH="860980" progId="Equation.3">
                  <p:embed/>
                </p:oleObj>
              </mc:Choice>
              <mc:Fallback>
                <p:oleObj name="公式" r:id="rId7" imgW="3756713" imgH="8609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4246563"/>
                        <a:ext cx="6937375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17CB29-4C8A-4E57-A166-10CD2BDD72EC}" type="slidenum">
              <a:rPr lang="en-US" altLang="zh-CN" sz="1400" smtClean="0"/>
              <a:pPr eaLnBrk="1" hangingPunct="1"/>
              <a:t>33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 autoUpdateAnimBg="0"/>
      <p:bldP spid="24579" grpId="0" autoUpdateAnimBg="0"/>
      <p:bldP spid="24580" grpId="0" autoUpdateAnimBg="0"/>
      <p:bldP spid="24581" grpId="0" autoUpdateAnimBg="0"/>
      <p:bldP spid="2458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3137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优势区域图</a:t>
            </a:r>
            <a:r>
              <a:rPr lang="zh-CN" altLang="en-US">
                <a:solidFill>
                  <a:schemeClr val="bg1"/>
                </a:solidFill>
              </a:rPr>
              <a:t>：是对酸碱分布图的简化，可以更简明地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表示出</a:t>
            </a:r>
            <a:r>
              <a:rPr lang="en-US" altLang="zh-CN">
                <a:solidFill>
                  <a:schemeClr val="bg1"/>
                </a:solidFill>
              </a:rPr>
              <a:t>pK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对酸碱型体分布的重要意义。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81000" y="5410200"/>
            <a:ext cx="762000" cy="45720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738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HF(pK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=3.17) </a:t>
            </a:r>
            <a:r>
              <a:rPr lang="zh-CN" altLang="en-US">
                <a:solidFill>
                  <a:schemeClr val="bg1"/>
                </a:solidFill>
              </a:rPr>
              <a:t>和 </a:t>
            </a:r>
            <a:r>
              <a:rPr lang="en-US" altLang="zh-CN">
                <a:solidFill>
                  <a:schemeClr val="bg1"/>
                </a:solidFill>
              </a:rPr>
              <a:t>HCN(pK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=9.31)</a:t>
            </a:r>
            <a:r>
              <a:rPr lang="zh-CN" altLang="en-US">
                <a:solidFill>
                  <a:schemeClr val="bg1"/>
                </a:solidFill>
              </a:rPr>
              <a:t>的优势区域图</a:t>
            </a:r>
          </a:p>
        </p:txBody>
      </p: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2057400" y="2209800"/>
            <a:ext cx="4870450" cy="2043113"/>
            <a:chOff x="1296" y="1392"/>
            <a:chExt cx="3068" cy="1287"/>
          </a:xfrm>
        </p:grpSpPr>
        <p:sp>
          <p:nvSpPr>
            <p:cNvPr id="36873" name="Line 5"/>
            <p:cNvSpPr>
              <a:spLocks noChangeShapeType="1"/>
            </p:cNvSpPr>
            <p:nvPr/>
          </p:nvSpPr>
          <p:spPr bwMode="auto">
            <a:xfrm>
              <a:off x="1392" y="1584"/>
              <a:ext cx="28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6"/>
            <p:cNvSpPr>
              <a:spLocks noChangeShapeType="1"/>
            </p:cNvSpPr>
            <p:nvPr/>
          </p:nvSpPr>
          <p:spPr bwMode="auto">
            <a:xfrm>
              <a:off x="1392" y="1920"/>
              <a:ext cx="28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7"/>
            <p:cNvSpPr>
              <a:spLocks noChangeShapeType="1"/>
            </p:cNvSpPr>
            <p:nvPr/>
          </p:nvSpPr>
          <p:spPr bwMode="auto">
            <a:xfrm>
              <a:off x="1392" y="2256"/>
              <a:ext cx="28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8"/>
            <p:cNvSpPr>
              <a:spLocks noChangeShapeType="1"/>
            </p:cNvSpPr>
            <p:nvPr/>
          </p:nvSpPr>
          <p:spPr bwMode="auto">
            <a:xfrm flipV="1">
              <a:off x="1392" y="220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9"/>
            <p:cNvSpPr>
              <a:spLocks noChangeShapeType="1"/>
            </p:cNvSpPr>
            <p:nvPr/>
          </p:nvSpPr>
          <p:spPr bwMode="auto">
            <a:xfrm flipV="1">
              <a:off x="1776" y="220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0"/>
            <p:cNvSpPr>
              <a:spLocks noChangeShapeType="1"/>
            </p:cNvSpPr>
            <p:nvPr/>
          </p:nvSpPr>
          <p:spPr bwMode="auto">
            <a:xfrm flipV="1">
              <a:off x="2160" y="220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1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12"/>
            <p:cNvSpPr>
              <a:spLocks noChangeShapeType="1"/>
            </p:cNvSpPr>
            <p:nvPr/>
          </p:nvSpPr>
          <p:spPr bwMode="auto">
            <a:xfrm flipV="1">
              <a:off x="2976" y="220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13"/>
            <p:cNvSpPr>
              <a:spLocks noChangeShapeType="1"/>
            </p:cNvSpPr>
            <p:nvPr/>
          </p:nvSpPr>
          <p:spPr bwMode="auto">
            <a:xfrm flipV="1">
              <a:off x="3360" y="220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5"/>
            <p:cNvSpPr>
              <a:spLocks noChangeShapeType="1"/>
            </p:cNvSpPr>
            <p:nvPr/>
          </p:nvSpPr>
          <p:spPr bwMode="auto">
            <a:xfrm flipV="1">
              <a:off x="4224" y="220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17"/>
            <p:cNvSpPr>
              <a:spLocks noChangeShapeType="1"/>
            </p:cNvSpPr>
            <p:nvPr/>
          </p:nvSpPr>
          <p:spPr bwMode="auto">
            <a:xfrm flipV="1">
              <a:off x="3216" y="1872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 flipV="1">
              <a:off x="1968" y="1536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19"/>
            <p:cNvSpPr>
              <a:spLocks noChangeShapeType="1"/>
            </p:cNvSpPr>
            <p:nvPr/>
          </p:nvSpPr>
          <p:spPr bwMode="auto">
            <a:xfrm flipV="1">
              <a:off x="4224" y="1872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0"/>
            <p:cNvSpPr>
              <a:spLocks noChangeShapeType="1"/>
            </p:cNvSpPr>
            <p:nvPr/>
          </p:nvSpPr>
          <p:spPr bwMode="auto">
            <a:xfrm flipV="1">
              <a:off x="4224" y="1536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2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22"/>
            <p:cNvSpPr>
              <a:spLocks noChangeShapeType="1"/>
            </p:cNvSpPr>
            <p:nvPr/>
          </p:nvSpPr>
          <p:spPr bwMode="auto">
            <a:xfrm flipV="1">
              <a:off x="1392" y="1872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Text Box 23"/>
            <p:cNvSpPr txBox="1">
              <a:spLocks noChangeArrowheads="1"/>
            </p:cNvSpPr>
            <p:nvPr/>
          </p:nvSpPr>
          <p:spPr bwMode="auto">
            <a:xfrm>
              <a:off x="1296" y="2304"/>
              <a:ext cx="3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0         2         4         6         8        10        12        14</a:t>
              </a:r>
            </a:p>
          </p:txBody>
        </p:sp>
        <p:sp>
          <p:nvSpPr>
            <p:cNvPr id="36891" name="Text Box 24"/>
            <p:cNvSpPr txBox="1">
              <a:spLocks noChangeArrowheads="1"/>
            </p:cNvSpPr>
            <p:nvPr/>
          </p:nvSpPr>
          <p:spPr bwMode="auto">
            <a:xfrm>
              <a:off x="1776" y="1584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(3.17)</a:t>
              </a:r>
            </a:p>
          </p:txBody>
        </p:sp>
        <p:sp>
          <p:nvSpPr>
            <p:cNvPr id="36892" name="Text Box 25"/>
            <p:cNvSpPr txBox="1">
              <a:spLocks noChangeArrowheads="1"/>
            </p:cNvSpPr>
            <p:nvPr/>
          </p:nvSpPr>
          <p:spPr bwMode="auto">
            <a:xfrm>
              <a:off x="3024" y="1920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(9.31)</a:t>
              </a:r>
              <a:endParaRPr lang="en-US" altLang="zh-CN" sz="1600"/>
            </a:p>
          </p:txBody>
        </p:sp>
        <p:sp>
          <p:nvSpPr>
            <p:cNvPr id="36893" name="Text Box 26"/>
            <p:cNvSpPr txBox="1">
              <a:spLocks noChangeArrowheads="1"/>
            </p:cNvSpPr>
            <p:nvPr/>
          </p:nvSpPr>
          <p:spPr bwMode="auto">
            <a:xfrm>
              <a:off x="1536" y="1392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HF</a:t>
              </a:r>
            </a:p>
          </p:txBody>
        </p:sp>
        <p:sp>
          <p:nvSpPr>
            <p:cNvPr id="36894" name="Text Box 27"/>
            <p:cNvSpPr txBox="1">
              <a:spLocks noChangeArrowheads="1"/>
            </p:cNvSpPr>
            <p:nvPr/>
          </p:nvSpPr>
          <p:spPr bwMode="auto">
            <a:xfrm>
              <a:off x="2928" y="139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F</a:t>
              </a:r>
              <a:r>
                <a:rPr lang="en-US" altLang="zh-CN" sz="1800" baseline="30000">
                  <a:solidFill>
                    <a:schemeClr val="bg1"/>
                  </a:solidFill>
                </a:rPr>
                <a:t>-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36895" name="Text Box 28"/>
            <p:cNvSpPr txBox="1">
              <a:spLocks noChangeArrowheads="1"/>
            </p:cNvSpPr>
            <p:nvPr/>
          </p:nvSpPr>
          <p:spPr bwMode="auto">
            <a:xfrm>
              <a:off x="2112" y="1728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HCN</a:t>
              </a:r>
            </a:p>
          </p:txBody>
        </p:sp>
        <p:sp>
          <p:nvSpPr>
            <p:cNvPr id="36896" name="Text Box 29"/>
            <p:cNvSpPr txBox="1">
              <a:spLocks noChangeArrowheads="1"/>
            </p:cNvSpPr>
            <p:nvPr/>
          </p:nvSpPr>
          <p:spPr bwMode="auto">
            <a:xfrm>
              <a:off x="3552" y="1728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CN</a:t>
              </a:r>
              <a:r>
                <a:rPr lang="en-US" altLang="zh-CN" sz="1800" baseline="30000">
                  <a:solidFill>
                    <a:schemeClr val="bg1"/>
                  </a:solidFill>
                </a:rPr>
                <a:t>-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36897" name="Text Box 30"/>
            <p:cNvSpPr txBox="1">
              <a:spLocks noChangeArrowheads="1"/>
            </p:cNvSpPr>
            <p:nvPr/>
          </p:nvSpPr>
          <p:spPr bwMode="auto">
            <a:xfrm>
              <a:off x="2640" y="244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pH</a:t>
              </a:r>
            </a:p>
          </p:txBody>
        </p:sp>
      </p:grp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914400" y="4419600"/>
            <a:ext cx="6940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酸的酸性越强，其共轭碱占优势的区域宽，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控制酸度很重要。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1203325" y="5476875"/>
            <a:ext cx="7259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KCN</a:t>
            </a:r>
            <a:r>
              <a:rPr lang="zh-CN" altLang="en-US">
                <a:solidFill>
                  <a:schemeClr val="bg1"/>
                </a:solidFill>
              </a:rPr>
              <a:t>是一个常用的掩蔽剂，必须控制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&gt;9.31,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若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pH&lt;9.31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，大量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HCN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逸出，很危险。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87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88A9646-DE44-452A-9CC5-6E1DDE6533FB}" type="slidenum">
              <a:rPr lang="en-US" altLang="zh-CN" sz="1400" smtClean="0"/>
              <a:pPr eaLnBrk="1" hangingPunct="1"/>
              <a:t>34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nimBg="1" autoUpdateAnimBg="0"/>
      <p:bldP spid="25604" grpId="0" autoUpdateAnimBg="0"/>
      <p:bldP spid="25631" grpId="0" autoUpdateAnimBg="0"/>
      <p:bldP spid="2563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30480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、多元弱酸溶液中各种型体的分布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43000" y="990600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同理可以导出多元弱酸的各种型体的摩尔分数。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66800" y="1676400"/>
            <a:ext cx="7854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以二元弱酸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为例，在溶液中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存在三种型体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HA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zh-CN" altLang="en-US">
                <a:solidFill>
                  <a:schemeClr val="bg1"/>
                </a:solidFill>
              </a:rPr>
              <a:t>，可以导出：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524000" y="2819400"/>
          <a:ext cx="4495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公式" r:id="rId3" imgW="2423205" imgH="1790631" progId="Equation.3">
                  <p:embed/>
                </p:oleObj>
              </mc:Choice>
              <mc:Fallback>
                <p:oleObj name="公式" r:id="rId3" imgW="2423205" imgH="179063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44958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24000" y="6172200"/>
            <a:ext cx="3100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其型体分布图如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en-US" altLang="zh-CN" baseline="-25000">
                <a:solidFill>
                  <a:schemeClr val="bg1"/>
                </a:solidFill>
              </a:rPr>
              <a:t>66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789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08CA778-7716-4733-8D67-331F053733C8}" type="slidenum">
              <a:rPr lang="en-US" altLang="zh-CN" sz="1400" smtClean="0"/>
              <a:pPr eaLnBrk="1" hangingPunct="1"/>
              <a:t>35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29" grpId="0" autoUpdateAnimBg="0"/>
      <p:bldP spid="2663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152400" y="228600"/>
            <a:ext cx="838200" cy="3810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62000" y="685800"/>
            <a:ext cx="834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求算</a:t>
            </a:r>
            <a:r>
              <a:rPr lang="en-US" altLang="zh-CN">
                <a:solidFill>
                  <a:schemeClr val="bg1"/>
                </a:solidFill>
              </a:rPr>
              <a:t>pH=5.00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en-US" altLang="zh-CN">
                <a:solidFill>
                  <a:schemeClr val="bg1"/>
                </a:solidFill>
              </a:rPr>
              <a:t>0.10mol·L</a:t>
            </a:r>
            <a:r>
              <a:rPr lang="en-US" altLang="zh-CN" baseline="30000">
                <a:solidFill>
                  <a:schemeClr val="bg1"/>
                </a:solidFill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溶液中的</a:t>
            </a:r>
            <a:r>
              <a:rPr lang="en-US" altLang="zh-CN">
                <a:solidFill>
                  <a:schemeClr val="bg1"/>
                </a:solidFill>
              </a:rPr>
              <a:t>[C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203325" y="1508125"/>
            <a:ext cx="5865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    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=5.9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-2    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=6.4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-5 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2514600"/>
          <a:ext cx="756443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公式" r:id="rId3" imgW="3947183" imgH="1165897" progId="Equation.3">
                  <p:embed/>
                </p:oleObj>
              </mc:Choice>
              <mc:Fallback>
                <p:oleObj name="公式" r:id="rId3" imgW="3947183" imgH="116589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564438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898525" y="48450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3892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F890BF4-C088-404E-8843-D40EC183BFD9}" type="slidenum">
              <a:rPr lang="en-US" altLang="zh-CN" sz="1400" smtClean="0"/>
              <a:pPr eaLnBrk="1" hangingPunct="1"/>
              <a:t>36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 autoUpdateAnimBg="0"/>
      <p:bldP spid="27651" grpId="0" autoUpdateAnimBg="0"/>
      <p:bldP spid="27652" grpId="0" autoUpdateAnimBg="0"/>
      <p:bldP spid="2765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28600" y="206375"/>
            <a:ext cx="767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>
                <a:solidFill>
                  <a:srgbClr val="FFFF66"/>
                </a:solidFill>
              </a:rPr>
              <a:t>§3-3 </a:t>
            </a:r>
            <a:r>
              <a:rPr lang="zh-CN" altLang="en-US" sz="3600" b="1" i="1">
                <a:solidFill>
                  <a:srgbClr val="FFFF66"/>
                </a:solidFill>
              </a:rPr>
              <a:t>水溶液中的酸碱平衡及</a:t>
            </a:r>
            <a:r>
              <a:rPr lang="en-US" altLang="zh-CN" sz="3600" b="1" i="1">
                <a:solidFill>
                  <a:srgbClr val="FFFF66"/>
                </a:solidFill>
              </a:rPr>
              <a:t>[H</a:t>
            </a:r>
            <a:r>
              <a:rPr lang="en-US" altLang="zh-CN" sz="3600" b="1" i="1" baseline="30000">
                <a:solidFill>
                  <a:srgbClr val="FFFF66"/>
                </a:solidFill>
              </a:rPr>
              <a:t>+</a:t>
            </a:r>
            <a:r>
              <a:rPr lang="en-US" altLang="zh-CN" sz="3600" b="1" i="1">
                <a:solidFill>
                  <a:srgbClr val="FFFF66"/>
                </a:solidFill>
              </a:rPr>
              <a:t>]</a:t>
            </a:r>
            <a:r>
              <a:rPr lang="zh-CN" altLang="en-US" sz="3600" b="1" i="1">
                <a:solidFill>
                  <a:srgbClr val="FFFF66"/>
                </a:solidFill>
              </a:rPr>
              <a:t>计算</a:t>
            </a:r>
            <a:endParaRPr lang="zh-CN" altLang="en-US" sz="3600" b="1" u="sng">
              <a:solidFill>
                <a:srgbClr val="FFFF66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366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溶液中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>
                <a:solidFill>
                  <a:schemeClr val="bg1"/>
                </a:solidFill>
              </a:rPr>
              <a:t>的计算方法</a:t>
            </a:r>
          </a:p>
        </p:txBody>
      </p:sp>
      <p:sp>
        <p:nvSpPr>
          <p:cNvPr id="28676" name="AutoShape 4"/>
          <p:cNvSpPr>
            <a:spLocks/>
          </p:cNvSpPr>
          <p:nvPr/>
        </p:nvSpPr>
        <p:spPr bwMode="auto">
          <a:xfrm>
            <a:off x="4114800" y="1143000"/>
            <a:ext cx="304800" cy="1066800"/>
          </a:xfrm>
          <a:prstGeom prst="leftBrace">
            <a:avLst>
              <a:gd name="adj1" fmla="val 29167"/>
              <a:gd name="adj2" fmla="val 51171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495800" y="990600"/>
            <a:ext cx="16065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代数法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图解法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计算机法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3400" y="3048000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代数法的步骤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143000" y="3505200"/>
            <a:ext cx="33051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⑴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写出质子条件式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⑵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合理简化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;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⑶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用代数法求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[H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+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]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。</a:t>
            </a:r>
          </a:p>
        </p:txBody>
      </p:sp>
      <p:sp>
        <p:nvSpPr>
          <p:cNvPr id="3994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267C75A-F689-4857-9F19-F22D9207D271}" type="slidenum">
              <a:rPr lang="en-US" altLang="zh-CN" sz="1400" smtClean="0"/>
              <a:pPr eaLnBrk="1" hangingPunct="1"/>
              <a:t>37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nimBg="1"/>
      <p:bldP spid="28677" grpId="0" autoUpdateAnimBg="0"/>
      <p:bldP spid="28678" grpId="0" autoUpdateAnimBg="0"/>
      <p:bldP spid="2867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4800" y="230188"/>
            <a:ext cx="6235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一、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强酸或强碱溶液的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[H</a:t>
            </a:r>
            <a:r>
              <a:rPr lang="en-US" altLang="zh-CN" sz="3200" b="1" baseline="30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的计算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强酸溶液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752600" y="1524000"/>
            <a:ext cx="4710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设强酸溶液的浓度为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mol·L</a:t>
            </a:r>
            <a:r>
              <a:rPr lang="en-US" altLang="zh-CN" baseline="30000">
                <a:solidFill>
                  <a:schemeClr val="bg1"/>
                </a:solidFill>
              </a:rPr>
              <a:t>-1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660525" y="2352675"/>
            <a:ext cx="3868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</a:t>
            </a:r>
            <a:r>
              <a:rPr lang="zh-CN" altLang="en-US">
                <a:solidFill>
                  <a:schemeClr val="bg1"/>
                </a:solidFill>
              </a:rPr>
              <a:t>：  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=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+ c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895600" y="2971800"/>
          <a:ext cx="19843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公式" r:id="rId3" imgW="975458" imgH="358040" progId="Equation.3">
                  <p:embed/>
                </p:oleObj>
              </mc:Choice>
              <mc:Fallback>
                <p:oleObj name="公式" r:id="rId3" imgW="975458" imgH="358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19843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498725" y="380047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en-US" altLang="zh-CN" baseline="30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- c</a:t>
            </a:r>
            <a:r>
              <a:rPr lang="en-US" altLang="zh-CN" baseline="-25000">
                <a:solidFill>
                  <a:schemeClr val="bg1"/>
                </a:solidFill>
              </a:rPr>
              <a:t>a 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-K</a:t>
            </a:r>
            <a:r>
              <a:rPr lang="en-US" altLang="zh-CN" baseline="-25000">
                <a:solidFill>
                  <a:schemeClr val="bg1"/>
                </a:solidFill>
              </a:rPr>
              <a:t>w</a:t>
            </a:r>
            <a:r>
              <a:rPr lang="en-US" altLang="zh-CN">
                <a:solidFill>
                  <a:schemeClr val="bg1"/>
                </a:solidFill>
              </a:rPr>
              <a:t> = 0</a:t>
            </a:r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2362200" y="4419600"/>
          <a:ext cx="38655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公式" r:id="rId5" imgW="2026932" imgH="403821" progId="Equation.3">
                  <p:embed/>
                </p:oleObj>
              </mc:Choice>
              <mc:Fallback>
                <p:oleObj name="公式" r:id="rId5" imgW="2026932" imgH="40382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19600"/>
                        <a:ext cx="386556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096000" y="46482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········ 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精确式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838200" y="5334000"/>
            <a:ext cx="7856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  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 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-6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mol·L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时，水离解出的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[H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]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可忽略不计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1676400" y="5943600"/>
            <a:ext cx="416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则       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]=c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         pH=pc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172200" y="59436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········ 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近似式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A0337D5-A75E-45F7-9BC7-3CA4D0DBF9D5}" type="slidenum">
              <a:rPr lang="en-US" altLang="zh-CN" sz="1400" smtClean="0"/>
              <a:pPr eaLnBrk="1" hangingPunct="1"/>
              <a:t>38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  <p:bldP spid="29701" grpId="0" autoUpdateAnimBg="0"/>
      <p:bldP spid="29707" grpId="0" autoUpdateAnimBg="0"/>
      <p:bldP spid="29710" grpId="0" autoUpdateAnimBg="0"/>
      <p:bldP spid="29711" grpId="0" autoUpdateAnimBg="0"/>
      <p:bldP spid="29712" grpId="0" autoUpdateAnimBg="0"/>
      <p:bldP spid="2971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rrowheads="1"/>
          </p:cNvSpPr>
          <p:nvPr/>
        </p:nvSpPr>
        <p:spPr bwMode="auto">
          <a:xfrm>
            <a:off x="457200" y="304800"/>
            <a:ext cx="762000" cy="4572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508125" y="365125"/>
            <a:ext cx="506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  </a:t>
            </a:r>
            <a:r>
              <a:rPr lang="en-US" altLang="zh-CN">
                <a:solidFill>
                  <a:schemeClr val="bg1"/>
                </a:solidFill>
              </a:rPr>
              <a:t>1.0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mol·L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HCl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pH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值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27125" y="10350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346325" y="974725"/>
            <a:ext cx="3849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=1.0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mol·L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 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-6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346325" y="1660525"/>
            <a:ext cx="1912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用精确式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752600" y="2362200"/>
          <a:ext cx="49974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公式" r:id="rId3" imgW="2636566" imgH="632508" progId="Equation.3">
                  <p:embed/>
                </p:oleObj>
              </mc:Choice>
              <mc:Fallback>
                <p:oleObj name="公式" r:id="rId3" imgW="2636566" imgH="63250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49974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81000" y="3962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强碱溶液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660525" y="44640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同理：</a:t>
            </a:r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3048000" y="4343400"/>
          <a:ext cx="294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公式" r:id="rId5" imgW="1531537" imgH="403821" progId="Equation.3">
                  <p:embed/>
                </p:oleObj>
              </mc:Choice>
              <mc:Fallback>
                <p:oleObj name="公式" r:id="rId5" imgW="1531537" imgH="40382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2946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324600" y="46482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········ 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精确式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752600" y="5334000"/>
            <a:ext cx="3668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  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 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-6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mol·L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时，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889125" y="5934075"/>
            <a:ext cx="421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]=c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>
                <a:solidFill>
                  <a:schemeClr val="bg1"/>
                </a:solidFill>
              </a:rPr>
              <a:t>             pH=14-pc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400800" y="59436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········ 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近似式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9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1D69655-4CD0-4069-A259-B1A9EAD915CF}" type="slidenum">
              <a:rPr lang="en-US" altLang="zh-CN" sz="1400" smtClean="0"/>
              <a:pPr eaLnBrk="1" hangingPunct="1"/>
              <a:t>39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 autoUpdateAnimBg="0"/>
      <p:bldP spid="30723" grpId="0" autoUpdateAnimBg="0"/>
      <p:bldP spid="30724" grpId="0" autoUpdateAnimBg="0"/>
      <p:bldP spid="30725" grpId="0" autoUpdateAnimBg="0"/>
      <p:bldP spid="30726" grpId="0" autoUpdateAnimBg="0"/>
      <p:bldP spid="30728" grpId="0" autoUpdateAnimBg="0"/>
      <p:bldP spid="30729" grpId="0" autoUpdateAnimBg="0"/>
      <p:bldP spid="30731" grpId="0" autoUpdateAnimBg="0"/>
      <p:bldP spid="30732" grpId="0" autoUpdateAnimBg="0"/>
      <p:bldP spid="30733" grpId="0" autoUpdateAnimBg="0"/>
      <p:bldP spid="307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47638"/>
            <a:ext cx="7994650" cy="9271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chemeClr val="bg1"/>
                </a:solidFill>
              </a:rPr>
              <a:t>Arrhenius</a:t>
            </a:r>
            <a:r>
              <a:rPr lang="zh-CN" altLang="en-US" sz="3600" b="1" smtClean="0">
                <a:solidFill>
                  <a:schemeClr val="bg1"/>
                </a:solidFill>
              </a:rPr>
              <a:t>部分电离理论</a:t>
            </a:r>
            <a:endParaRPr lang="en-US" altLang="zh-CN" sz="3600" b="1" smtClean="0">
              <a:solidFill>
                <a:schemeClr val="bg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8163" y="1190625"/>
            <a:ext cx="8069262" cy="48895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bg1"/>
                </a:solidFill>
              </a:rPr>
              <a:t>阿仑尼乌斯认为在水溶液中电解质</a:t>
            </a:r>
            <a:r>
              <a:rPr lang="zh-CN" altLang="en-US" sz="2800" b="1" smtClean="0">
                <a:solidFill>
                  <a:srgbClr val="FF00FF"/>
                </a:solidFill>
              </a:rPr>
              <a:t>是部分电离</a:t>
            </a:r>
            <a:r>
              <a:rPr lang="zh-CN" altLang="en-US" sz="2800" b="1" smtClean="0">
                <a:solidFill>
                  <a:schemeClr val="bg1"/>
                </a:solidFill>
              </a:rPr>
              <a:t>的，在离子和未电离的分子之间建立了平衡，并提出</a:t>
            </a:r>
            <a:r>
              <a:rPr lang="zh-CN" altLang="en-US" sz="2800" b="1" smtClean="0">
                <a:solidFill>
                  <a:srgbClr val="FF00FF"/>
                </a:solidFill>
              </a:rPr>
              <a:t>电离度（</a:t>
            </a:r>
            <a:r>
              <a:rPr lang="el-GR" altLang="zh-CN" sz="2800" b="1" i="1" smtClean="0">
                <a:solidFill>
                  <a:srgbClr val="FF00FF"/>
                </a:solidFill>
              </a:rPr>
              <a:t>α</a:t>
            </a:r>
            <a:r>
              <a:rPr lang="zh-CN" altLang="en-US" sz="2800" b="1" smtClean="0">
                <a:solidFill>
                  <a:srgbClr val="FF00FF"/>
                </a:solidFill>
              </a:rPr>
              <a:t>）</a:t>
            </a:r>
            <a:r>
              <a:rPr lang="zh-CN" altLang="en-US" sz="2800" b="1" smtClean="0">
                <a:solidFill>
                  <a:schemeClr val="bg1"/>
                </a:solidFill>
              </a:rPr>
              <a:t>的概念，溶液越稀，电离度越大。</a:t>
            </a:r>
            <a:endParaRPr lang="en-US" altLang="zh-CN" sz="2800" b="1" smtClean="0">
              <a:solidFill>
                <a:schemeClr val="bg1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00FF"/>
                </a:solidFill>
              </a:rPr>
              <a:t>电离度</a:t>
            </a:r>
            <a:r>
              <a:rPr lang="zh-CN" altLang="en-US" sz="2800" b="1" smtClean="0">
                <a:solidFill>
                  <a:schemeClr val="bg1"/>
                </a:solidFill>
              </a:rPr>
              <a:t>是达到电离平衡时，总分子数中电离成离子的分数。</a:t>
            </a:r>
          </a:p>
        </p:txBody>
      </p:sp>
      <p:graphicFrame>
        <p:nvGraphicFramePr>
          <p:cNvPr id="6148" name="对象 1"/>
          <p:cNvGraphicFramePr>
            <a:graphicFrameLocks noChangeAspect="1"/>
          </p:cNvGraphicFramePr>
          <p:nvPr/>
        </p:nvGraphicFramePr>
        <p:xfrm>
          <a:off x="819150" y="4262438"/>
          <a:ext cx="7481888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3289300" imgH="838200" progId="Equation.DSMT4">
                  <p:embed/>
                </p:oleObj>
              </mc:Choice>
              <mc:Fallback>
                <p:oleObj name="Equation" r:id="rId4" imgW="3289300" imgH="838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262438"/>
                        <a:ext cx="7481888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9E58E1A-9FD4-4BCA-B9C6-C8ABFA6C19B4}" type="slidenum">
              <a:rPr lang="en-US" altLang="zh-CN" sz="1400" smtClean="0"/>
              <a:pPr eaLnBrk="1" hangingPunct="1"/>
              <a:t>4</a:t>
            </a:fld>
            <a:endParaRPr lang="en-US" altLang="zh-CN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8600" y="228600"/>
            <a:ext cx="707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二、一元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弱酸或弱碱溶液的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[H</a:t>
            </a:r>
            <a:r>
              <a:rPr lang="en-US" altLang="zh-CN" sz="3200" b="1" baseline="30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的计算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98525" y="828675"/>
            <a:ext cx="214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u="sng">
                <a:solidFill>
                  <a:schemeClr val="bg1"/>
                </a:solidFill>
              </a:rPr>
              <a:t>1</a:t>
            </a:r>
            <a:r>
              <a:rPr lang="zh-CN" altLang="en-US" b="1" u="sng">
                <a:solidFill>
                  <a:schemeClr val="bg1"/>
                </a:solidFill>
              </a:rPr>
              <a:t>、弱酸溶液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84325" y="1514475"/>
            <a:ext cx="212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一元弱酸</a:t>
            </a:r>
            <a:r>
              <a:rPr lang="en-US" altLang="zh-CN">
                <a:solidFill>
                  <a:schemeClr val="bg1"/>
                </a:solidFill>
              </a:rPr>
              <a:t>HA</a:t>
            </a:r>
            <a:endParaRPr lang="en-US" altLang="zh-CN" u="sng">
              <a:solidFill>
                <a:schemeClr val="bg1"/>
              </a:solidFill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633913" y="1371600"/>
          <a:ext cx="22383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公式" r:id="rId3" imgW="899227" imgH="388704" progId="Equation.3">
                  <p:embed/>
                </p:oleObj>
              </mc:Choice>
              <mc:Fallback>
                <p:oleObj name="公式" r:id="rId3" imgW="899227" imgH="388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1371600"/>
                        <a:ext cx="22383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431925" y="2352675"/>
            <a:ext cx="443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</a:t>
            </a:r>
            <a:r>
              <a:rPr lang="zh-CN" altLang="en-US">
                <a:solidFill>
                  <a:schemeClr val="bg1"/>
                </a:solidFill>
              </a:rPr>
              <a:t>：    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=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+ [A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819400" y="3048000"/>
          <a:ext cx="2819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公式" r:id="rId5" imgW="1432630" imgH="358040" progId="Equation.3">
                  <p:embed/>
                </p:oleObj>
              </mc:Choice>
              <mc:Fallback>
                <p:oleObj name="公式" r:id="rId5" imgW="1432630" imgH="358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28194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1752600" y="4876800"/>
          <a:ext cx="528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公式" r:id="rId7" imgW="2613675" imgH="403821" progId="Equation.3">
                  <p:embed/>
                </p:oleObj>
              </mc:Choice>
              <mc:Fallback>
                <p:oleObj name="公式" r:id="rId7" imgW="2613675" imgH="40382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76800"/>
                        <a:ext cx="5283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752600" y="601980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代入精确式得到一元三次方程。</a:t>
            </a:r>
          </a:p>
        </p:txBody>
      </p: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743200" y="4105275"/>
            <a:ext cx="5554663" cy="596900"/>
            <a:chOff x="1728" y="2586"/>
            <a:chExt cx="3499" cy="376"/>
          </a:xfrm>
        </p:grpSpPr>
        <p:graphicFrame>
          <p:nvGraphicFramePr>
            <p:cNvPr id="43020" name="Object 9"/>
            <p:cNvGraphicFramePr>
              <a:graphicFrameLocks noChangeAspect="1"/>
            </p:cNvGraphicFramePr>
            <p:nvPr/>
          </p:nvGraphicFramePr>
          <p:xfrm>
            <a:off x="1728" y="2592"/>
            <a:ext cx="283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1" name="Equation" r:id="rId9" imgW="1966033" imgH="213356" progId="Equation.3">
                    <p:embed/>
                  </p:oleObj>
                </mc:Choice>
                <mc:Fallback>
                  <p:oleObj name="Equation" r:id="rId9" imgW="1966033" imgH="21335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592"/>
                          <a:ext cx="2836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1" name="Text Box 14"/>
            <p:cNvSpPr txBox="1">
              <a:spLocks noChangeArrowheads="1"/>
            </p:cNvSpPr>
            <p:nvPr/>
          </p:nvSpPr>
          <p:spPr bwMode="auto">
            <a:xfrm>
              <a:off x="4214" y="2586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精确式</a:t>
              </a:r>
            </a:p>
          </p:txBody>
        </p:sp>
      </p:grpSp>
      <p:sp>
        <p:nvSpPr>
          <p:cNvPr id="4301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1DBD633-1310-4FBD-84A9-C9577C310C16}" type="slidenum">
              <a:rPr lang="en-US" altLang="zh-CN" sz="1400" smtClean="0"/>
              <a:pPr eaLnBrk="1" hangingPunct="1"/>
              <a:t>40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48" grpId="0" autoUpdateAnimBg="0"/>
      <p:bldP spid="31750" grpId="0" autoUpdateAnimBg="0"/>
      <p:bldP spid="3175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822325" y="27305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进行合理简化：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17525" y="898525"/>
            <a:ext cx="745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若  </a:t>
            </a:r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 20K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w </a:t>
            </a:r>
            <a:r>
              <a:rPr lang="zh-CN" altLang="en-US" baseline="-25000">
                <a:solidFill>
                  <a:schemeClr val="bg1"/>
                </a:solidFill>
                <a:sym typeface="Symbol" pitchFamily="18" charset="2"/>
              </a:rPr>
              <a:t>，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则水的离解可以忽略，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w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0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447800" y="1447800"/>
            <a:ext cx="656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/c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 2.510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-3</a:t>
            </a:r>
            <a:r>
              <a:rPr lang="en-US" altLang="zh-CN">
                <a:solidFill>
                  <a:schemeClr val="bg1"/>
                </a:solidFill>
              </a:rPr>
              <a:t> , </a:t>
            </a:r>
            <a:r>
              <a:rPr lang="zh-CN" altLang="en-US">
                <a:solidFill>
                  <a:schemeClr val="bg1"/>
                </a:solidFill>
              </a:rPr>
              <a:t>则弱酸的离解不可忽略。</a:t>
            </a:r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>
            <a:off x="1371600" y="10668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362200" y="2209800"/>
          <a:ext cx="25082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公式" r:id="rId3" imgW="1150596" imgH="213356" progId="Equation.3">
                  <p:embed/>
                </p:oleObj>
              </mc:Choice>
              <mc:Fallback>
                <p:oleObj name="公式" r:id="rId3" imgW="1150596" imgH="21335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25082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581150" y="2895600"/>
          <a:ext cx="51419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5" imgW="2423205" imgH="419153" progId="Equation.3">
                  <p:embed/>
                </p:oleObj>
              </mc:Choice>
              <mc:Fallback>
                <p:oleObj name="Equation" r:id="rId5" imgW="2423205" imgH="41915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895600"/>
                        <a:ext cx="51419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1952625" y="4230688"/>
            <a:ext cx="6159500" cy="2065337"/>
            <a:chOff x="1230" y="2665"/>
            <a:chExt cx="3880" cy="1301"/>
          </a:xfrm>
        </p:grpSpPr>
        <p:graphicFrame>
          <p:nvGraphicFramePr>
            <p:cNvPr id="44042" name="Object 9"/>
            <p:cNvGraphicFramePr>
              <a:graphicFrameLocks noChangeAspect="1"/>
            </p:cNvGraphicFramePr>
            <p:nvPr/>
          </p:nvGraphicFramePr>
          <p:xfrm>
            <a:off x="1230" y="2665"/>
            <a:ext cx="3373" cy="1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8" name="Equation" r:id="rId7" imgW="2575668" imgH="960100" progId="Equation.3">
                    <p:embed/>
                  </p:oleObj>
                </mc:Choice>
                <mc:Fallback>
                  <p:oleObj name="Equation" r:id="rId7" imgW="2575668" imgH="960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2665"/>
                          <a:ext cx="3373" cy="1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3" name="Text Box 10"/>
            <p:cNvSpPr txBox="1">
              <a:spLocks noChangeArrowheads="1"/>
            </p:cNvSpPr>
            <p:nvPr/>
          </p:nvSpPr>
          <p:spPr bwMode="auto">
            <a:xfrm>
              <a:off x="4022" y="3450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----</a:t>
              </a:r>
              <a:r>
                <a:rPr lang="zh-CN" altLang="en-US">
                  <a:solidFill>
                    <a:schemeClr val="bg1"/>
                  </a:solidFill>
                </a:rPr>
                <a:t>近似式</a:t>
              </a:r>
            </a:p>
          </p:txBody>
        </p:sp>
      </p:grpSp>
      <p:sp>
        <p:nvSpPr>
          <p:cNvPr id="4404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0703AD8-4691-4EA2-8199-0CE7AF239299}" type="slidenum">
              <a:rPr lang="en-US" altLang="zh-CN" sz="1400" smtClean="0"/>
              <a:pPr eaLnBrk="1" hangingPunct="1"/>
              <a:t>41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2" grpId="0" autoUpdateAnimBg="0"/>
      <p:bldP spid="327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93725" y="2190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43000" y="685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若</a:t>
            </a: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1752600" y="4572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057400" y="228600"/>
            <a:ext cx="6507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 20K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w </a:t>
            </a:r>
            <a:r>
              <a:rPr lang="zh-CN" altLang="en-US" baseline="-25000">
                <a:solidFill>
                  <a:schemeClr val="bg1"/>
                </a:solidFill>
                <a:sym typeface="Symbol" pitchFamily="18" charset="2"/>
              </a:rPr>
              <a:t>，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则水的离解可以忽略，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w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0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133600" y="990600"/>
            <a:ext cx="6564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/c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&lt; 2.510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-3</a:t>
            </a:r>
            <a:r>
              <a:rPr lang="en-US" altLang="zh-CN">
                <a:solidFill>
                  <a:schemeClr val="bg1"/>
                </a:solidFill>
              </a:rPr>
              <a:t> , </a:t>
            </a:r>
            <a:r>
              <a:rPr lang="zh-CN" altLang="en-US">
                <a:solidFill>
                  <a:schemeClr val="bg1"/>
                </a:solidFill>
              </a:rPr>
              <a:t>则弱酸的离解可以忽略。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143000" y="1676400"/>
            <a:ext cx="373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则     </a:t>
            </a:r>
            <a:r>
              <a:rPr lang="en-US" altLang="zh-CN">
                <a:solidFill>
                  <a:schemeClr val="bg1"/>
                </a:solidFill>
              </a:rPr>
              <a:t>[HA] = c -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 c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33400" y="3352800"/>
            <a:ext cx="212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sng">
                <a:solidFill>
                  <a:schemeClr val="bg1"/>
                </a:solidFill>
              </a:rPr>
              <a:t>2</a:t>
            </a:r>
            <a:r>
              <a:rPr lang="zh-CN" altLang="en-US" b="1" u="sng">
                <a:solidFill>
                  <a:schemeClr val="bg1"/>
                </a:solidFill>
              </a:rPr>
              <a:t>、弱碱溶液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431925" y="4181475"/>
            <a:ext cx="667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同弱酸，将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→ [OH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-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] ,  K</a:t>
            </a:r>
            <a:r>
              <a:rPr lang="en-US" altLang="zh-CN" i="1" baseline="-25000">
                <a:solidFill>
                  <a:schemeClr val="bg1"/>
                </a:solidFill>
                <a:sym typeface="Monotype Sorts" pitchFamily="2" charset="2"/>
              </a:rPr>
              <a:t>a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 → K</a:t>
            </a:r>
            <a:r>
              <a:rPr lang="en-US" altLang="zh-CN" i="1" baseline="-25000">
                <a:solidFill>
                  <a:schemeClr val="bg1"/>
                </a:solidFill>
                <a:sym typeface="Monotype Sorts" pitchFamily="2" charset="2"/>
              </a:rPr>
              <a:t>b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即可。</a:t>
            </a:r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2984500" y="2438400"/>
            <a:ext cx="4398963" cy="644525"/>
            <a:chOff x="1880" y="1536"/>
            <a:chExt cx="2771" cy="406"/>
          </a:xfrm>
        </p:grpSpPr>
        <p:graphicFrame>
          <p:nvGraphicFramePr>
            <p:cNvPr id="45068" name="Object 10"/>
            <p:cNvGraphicFramePr>
              <a:graphicFrameLocks noChangeAspect="1"/>
            </p:cNvGraphicFramePr>
            <p:nvPr/>
          </p:nvGraphicFramePr>
          <p:xfrm>
            <a:off x="1880" y="1536"/>
            <a:ext cx="214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4" name="Equation" r:id="rId3" imgW="1341066" imgH="213356" progId="Equation.3">
                    <p:embed/>
                  </p:oleObj>
                </mc:Choice>
                <mc:Fallback>
                  <p:oleObj name="Equation" r:id="rId3" imgW="1341066" imgH="21335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536"/>
                          <a:ext cx="2143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3638" y="1578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最简式</a:t>
              </a:r>
            </a:p>
          </p:txBody>
        </p:sp>
      </p:grpSp>
      <p:sp>
        <p:nvSpPr>
          <p:cNvPr id="4506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912A6ED-3670-4794-821B-A719FD7A5D5C}" type="slidenum">
              <a:rPr lang="en-US" altLang="zh-CN" sz="1400" smtClean="0"/>
              <a:pPr eaLnBrk="1" hangingPunct="1"/>
              <a:t>42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6" grpId="0" animBg="1"/>
      <p:bldP spid="33798" grpId="0" autoUpdateAnimBg="0"/>
      <p:bldP spid="33799" grpId="0" autoUpdateAnimBg="0"/>
      <p:bldP spid="33801" grpId="0" autoUpdateAnimBg="0"/>
      <p:bldP spid="33803" grpId="0" autoUpdateAnimBg="0"/>
      <p:bldP spid="3380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228600" y="381000"/>
            <a:ext cx="838200" cy="3810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  <a:r>
              <a:rPr lang="en-US" altLang="zh-CN"/>
              <a:t>1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31925" y="371475"/>
            <a:ext cx="5472113" cy="528638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0.010mol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3725" y="1111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508125" y="1127125"/>
            <a:ext cx="568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=1.8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-5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    c=0.010mol 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127125" y="1965325"/>
            <a:ext cx="557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判断： </a:t>
            </a:r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 20K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w </a:t>
            </a:r>
            <a:r>
              <a:rPr lang="zh-CN" altLang="en-US" baseline="-25000">
                <a:solidFill>
                  <a:schemeClr val="bg1"/>
                </a:solidFill>
                <a:sym typeface="Symbol" pitchFamily="18" charset="2"/>
              </a:rPr>
              <a:t>，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/c2.5 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85800" y="2743200"/>
            <a:ext cx="2351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用最简式：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295400" y="3505200"/>
          <a:ext cx="63944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公式" r:id="rId3" imgW="3246201" imgH="472492" progId="Equation.3">
                  <p:embed/>
                </p:oleObj>
              </mc:Choice>
              <mc:Fallback>
                <p:oleObj name="公式" r:id="rId3" imgW="3246201" imgH="47249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639445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74DBC83-4F2C-42D1-8CC4-7616D3B2AAB0}" type="slidenum">
              <a:rPr lang="en-US" altLang="zh-CN" sz="1400" smtClean="0"/>
              <a:pPr eaLnBrk="1" hangingPunct="1"/>
              <a:t>43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19" grpId="0" animBg="1" autoUpdateAnimBg="0"/>
      <p:bldP spid="34820" grpId="0" autoUpdateAnimBg="0"/>
      <p:bldP spid="34821" grpId="0" autoUpdateAnimBg="0"/>
      <p:bldP spid="34822" grpId="0" autoUpdateAnimBg="0"/>
      <p:bldP spid="3482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228600" y="381000"/>
            <a:ext cx="838200" cy="3810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5681663" cy="528638"/>
          </a:xfrm>
          <a:prstGeom prst="rect">
            <a:avLst/>
          </a:prstGeom>
          <a:noFill/>
          <a:ln w="9525">
            <a:solidFill>
              <a:srgbClr val="99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0. 10mol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Cl</a:t>
            </a:r>
            <a:r>
              <a:rPr lang="zh-CN" altLang="en-US">
                <a:solidFill>
                  <a:schemeClr val="bg1"/>
                </a:solidFill>
              </a:rPr>
              <a:t>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93725" y="1111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07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= NH</a:t>
            </a:r>
            <a:r>
              <a:rPr lang="en-US" altLang="zh-CN" baseline="-25000">
                <a:solidFill>
                  <a:schemeClr val="bg1"/>
                </a:solidFill>
              </a:rPr>
              <a:t>3 </a:t>
            </a:r>
            <a:r>
              <a:rPr lang="en-US" altLang="zh-CN">
                <a:solidFill>
                  <a:schemeClr val="bg1"/>
                </a:solidFill>
              </a:rPr>
              <a:t>+ 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133600" y="1905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酸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962400" y="19050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共轭碱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752600" y="2590800"/>
            <a:ext cx="364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已知查表 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b</a:t>
            </a:r>
            <a:r>
              <a:rPr lang="en-US" altLang="zh-CN">
                <a:solidFill>
                  <a:schemeClr val="bg1"/>
                </a:solidFill>
              </a:rPr>
              <a:t>=1.8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-5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600200" y="3124200"/>
          <a:ext cx="46497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公式" r:id="rId3" imgW="2026932" imgH="365814" progId="Equation.3">
                  <p:embed/>
                </p:oleObj>
              </mc:Choice>
              <mc:Fallback>
                <p:oleObj name="公式" r:id="rId3" imgW="2026932" imgH="36581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46497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557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判断： </a:t>
            </a:r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 20K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w </a:t>
            </a:r>
            <a:r>
              <a:rPr lang="zh-CN" altLang="en-US" baseline="-25000">
                <a:solidFill>
                  <a:schemeClr val="bg1"/>
                </a:solidFill>
                <a:sym typeface="Symbol" pitchFamily="18" charset="2"/>
              </a:rPr>
              <a:t>，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/c2.5 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295400" y="4953000"/>
            <a:ext cx="2351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用最简式：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1624013" y="5486400"/>
          <a:ext cx="6345237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公式" r:id="rId5" imgW="3223310" imgH="472492" progId="Equation.3">
                  <p:embed/>
                </p:oleObj>
              </mc:Choice>
              <mc:Fallback>
                <p:oleObj name="公式" r:id="rId5" imgW="3223310" imgH="47249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5486400"/>
                        <a:ext cx="6345237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DCBAC82-B7DF-404C-A941-CC88830A1A4F}" type="slidenum">
              <a:rPr lang="en-US" altLang="zh-CN" sz="1400" smtClean="0"/>
              <a:pPr eaLnBrk="1" hangingPunct="1"/>
              <a:t>44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 autoUpdateAnimBg="0"/>
      <p:bldP spid="35843" grpId="0" animBg="1" autoUpdateAnimBg="0"/>
      <p:bldP spid="35844" grpId="0" autoUpdateAnimBg="0"/>
      <p:bldP spid="35845" grpId="0" autoUpdateAnimBg="0"/>
      <p:bldP spid="35846" grpId="0" autoUpdateAnimBg="0"/>
      <p:bldP spid="35847" grpId="0" autoUpdateAnimBg="0"/>
      <p:bldP spid="35848" grpId="0" autoUpdateAnimBg="0"/>
      <p:bldP spid="35851" grpId="0" autoUpdateAnimBg="0"/>
      <p:bldP spid="3585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228600" y="381000"/>
            <a:ext cx="8382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  <a:r>
              <a:rPr lang="en-US" altLang="zh-CN"/>
              <a:t>3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600200" y="374650"/>
            <a:ext cx="6105525" cy="528638"/>
          </a:xfrm>
          <a:prstGeom prst="rect">
            <a:avLst/>
          </a:prstGeom>
          <a:noFill/>
          <a:ln w="9525">
            <a:solidFill>
              <a:srgbClr val="99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1.0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-4</a:t>
            </a:r>
            <a:r>
              <a:rPr lang="en-US" altLang="zh-CN">
                <a:solidFill>
                  <a:schemeClr val="bg1"/>
                </a:solidFill>
              </a:rPr>
              <a:t>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NaCN</a:t>
            </a:r>
            <a:r>
              <a:rPr lang="zh-CN" altLang="en-US">
                <a:solidFill>
                  <a:schemeClr val="bg1"/>
                </a:solidFill>
              </a:rPr>
              <a:t>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93725" y="1111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384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CN</a:t>
            </a:r>
            <a:r>
              <a:rPr lang="en-US" altLang="zh-CN" baseline="30000">
                <a:solidFill>
                  <a:schemeClr val="bg1"/>
                </a:solidFill>
              </a:rPr>
              <a:t>- </a:t>
            </a:r>
            <a:r>
              <a:rPr lang="en-US" altLang="zh-CN">
                <a:solidFill>
                  <a:schemeClr val="bg1"/>
                </a:solidFill>
              </a:rPr>
              <a:t>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 = HCN + 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752600" y="1676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碱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581400" y="16764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共轭酸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79525" y="2346325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查表      </a:t>
            </a:r>
            <a:r>
              <a:rPr lang="en-US" altLang="zh-CN">
                <a:solidFill>
                  <a:schemeClr val="bg1"/>
                </a:solidFill>
              </a:rPr>
              <a:t>HCN     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=6.2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-10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447800" y="2971800"/>
          <a:ext cx="4514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公式" r:id="rId3" imgW="1966033" imgH="365814" progId="Equation.3">
                  <p:embed/>
                </p:oleObj>
              </mc:Choice>
              <mc:Fallback>
                <p:oleObj name="公式" r:id="rId3" imgW="1966033" imgH="36581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45148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143000" y="3962400"/>
            <a:ext cx="557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判断： </a:t>
            </a:r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 20K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w </a:t>
            </a:r>
            <a:r>
              <a:rPr lang="zh-CN" altLang="en-US" baseline="-25000">
                <a:solidFill>
                  <a:schemeClr val="bg1"/>
                </a:solidFill>
                <a:sym typeface="Symbol" pitchFamily="18" charset="2"/>
              </a:rPr>
              <a:t>，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/c2.5 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762000" y="4572000"/>
            <a:ext cx="2351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用近似式：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1295400" y="5105400"/>
          <a:ext cx="66198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公式" r:id="rId5" imgW="3185086" imgH="632508" progId="Equation.3">
                  <p:embed/>
                </p:oleObj>
              </mc:Choice>
              <mc:Fallback>
                <p:oleObj name="公式" r:id="rId5" imgW="3185086" imgH="63250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661987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F196A7E-D7BD-4747-87ED-AFCDAE877C52}" type="slidenum">
              <a:rPr lang="en-US" altLang="zh-CN" sz="1400" smtClean="0"/>
              <a:pPr eaLnBrk="1" hangingPunct="1"/>
              <a:t>45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 autoUpdateAnimBg="0"/>
      <p:bldP spid="36867" grpId="0" animBg="1" autoUpdateAnimBg="0"/>
      <p:bldP spid="36868" grpId="0" autoUpdateAnimBg="0"/>
      <p:bldP spid="36869" grpId="0" autoUpdateAnimBg="0"/>
      <p:bldP spid="36870" grpId="0" autoUpdateAnimBg="0"/>
      <p:bldP spid="36871" grpId="0" autoUpdateAnimBg="0"/>
      <p:bldP spid="36872" grpId="0" autoUpdateAnimBg="0"/>
      <p:bldP spid="36874" grpId="0" autoUpdateAnimBg="0"/>
      <p:bldP spid="3687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04800" y="304800"/>
            <a:ext cx="666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三、多元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酸（碱）溶液的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[H</a:t>
            </a:r>
            <a:r>
              <a:rPr lang="en-US" altLang="zh-CN" sz="3200" b="1" baseline="30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的计算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185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zh-CN" altLang="en-US">
                <a:solidFill>
                  <a:schemeClr val="bg1"/>
                </a:solidFill>
              </a:rPr>
              <a:t>多元酸碱在溶液中是逐级离解，同样可以先写出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</a:t>
            </a:r>
            <a:r>
              <a:rPr lang="zh-CN" altLang="en-US">
                <a:solidFill>
                  <a:schemeClr val="bg1"/>
                </a:solidFill>
              </a:rPr>
              <a:t>，再进行合理地简化。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22325" y="2124075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u="sng">
                <a:solidFill>
                  <a:schemeClr val="bg1"/>
                </a:solidFill>
              </a:rPr>
              <a:t>1</a:t>
            </a:r>
            <a:r>
              <a:rPr lang="zh-CN" altLang="en-US" b="1" u="sng">
                <a:solidFill>
                  <a:schemeClr val="bg1"/>
                </a:solidFill>
              </a:rPr>
              <a:t>、多元酸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279525" y="2819400"/>
            <a:ext cx="5934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MT Extra" pitchFamily="18" charset="2"/>
              </a:rPr>
              <a:t>(1)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多元酸为酸性，可忽略水的电离。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(2)</a:t>
            </a:r>
            <a:r>
              <a:rPr lang="zh-CN" altLang="en-US">
                <a:solidFill>
                  <a:schemeClr val="bg1"/>
                </a:solidFill>
                <a:sym typeface="Monotype Sorts" pitchFamily="2" charset="2"/>
              </a:rPr>
              <a:t>多元酸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Monotype Sorts" pitchFamily="2" charset="2"/>
              </a:rPr>
              <a:t>a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1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&gt;&gt; K</a:t>
            </a:r>
            <a:r>
              <a:rPr lang="en-US" altLang="zh-CN" i="1" baseline="-25000">
                <a:solidFill>
                  <a:schemeClr val="bg1"/>
                </a:solidFill>
                <a:sym typeface="Monotype Sorts" pitchFamily="2" charset="2"/>
              </a:rPr>
              <a:t>a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2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&gt;&gt; K</a:t>
            </a:r>
            <a:r>
              <a:rPr lang="en-US" altLang="zh-CN" i="1" baseline="-25000">
                <a:solidFill>
                  <a:schemeClr val="bg1"/>
                </a:solidFill>
                <a:sym typeface="Monotype Sorts" pitchFamily="2" charset="2"/>
              </a:rPr>
              <a:t>a</a:t>
            </a:r>
            <a:r>
              <a:rPr lang="en-US" altLang="zh-CN" baseline="-25000">
                <a:solidFill>
                  <a:schemeClr val="bg1"/>
                </a:solidFill>
                <a:sym typeface="Monotype Sorts" pitchFamily="2" charset="2"/>
              </a:rPr>
              <a:t>3</a:t>
            </a:r>
            <a:endParaRPr lang="en-US" altLang="zh-CN">
              <a:solidFill>
                <a:schemeClr val="bg1"/>
              </a:solidFill>
              <a:sym typeface="Monotype Sorts" pitchFamily="2" charset="2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371600" y="3886200"/>
            <a:ext cx="440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通常第一步离解是主要的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066800" y="4648200"/>
          <a:ext cx="69342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公式" r:id="rId3" imgW="2956608" imgH="594286" progId="Equation.3">
                  <p:embed/>
                </p:oleObj>
              </mc:Choice>
              <mc:Fallback>
                <p:oleObj name="公式" r:id="rId3" imgW="2956608" imgH="59428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69342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BAFE2BD-6D7A-462E-8617-4A941D6810E8}" type="slidenum">
              <a:rPr lang="en-US" altLang="zh-CN" sz="1400" smtClean="0"/>
              <a:pPr eaLnBrk="1" hangingPunct="1"/>
              <a:t>46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  <p:bldP spid="37892" grpId="0" autoUpdateAnimBg="0"/>
      <p:bldP spid="37894" grpId="0" autoUpdateAnimBg="0"/>
      <p:bldP spid="3789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8600" y="228600"/>
            <a:ext cx="177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sng">
                <a:solidFill>
                  <a:schemeClr val="bg1"/>
                </a:solidFill>
              </a:rPr>
              <a:t>2</a:t>
            </a:r>
            <a:r>
              <a:rPr lang="zh-CN" altLang="en-US" b="1" u="sng">
                <a:solidFill>
                  <a:schemeClr val="bg1"/>
                </a:solidFill>
              </a:rPr>
              <a:t>、多元碱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同理：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600200" y="762000"/>
          <a:ext cx="6477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公式" r:id="rId3" imgW="3055515" imgH="594286" progId="Equation.3">
                  <p:embed/>
                </p:oleObj>
              </mc:Choice>
              <mc:Fallback>
                <p:oleObj name="公式" r:id="rId3" imgW="3055515" imgH="59428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0"/>
                        <a:ext cx="6477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28600" y="2286000"/>
            <a:ext cx="838200" cy="3810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  <a:r>
              <a:rPr lang="en-US" altLang="zh-CN"/>
              <a:t>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238250" y="2382838"/>
            <a:ext cx="587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0.040mol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水溶液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28600" y="2819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238250" y="2909888"/>
            <a:ext cx="525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=4.2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-7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=5.6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914400" y="3657600"/>
            <a:ext cx="581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判断： </a:t>
            </a:r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 20K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w </a:t>
            </a:r>
            <a:r>
              <a:rPr lang="zh-CN" altLang="en-US" baseline="-25000">
                <a:solidFill>
                  <a:schemeClr val="bg1"/>
                </a:solidFill>
                <a:sym typeface="Symbol" pitchFamily="18" charset="2"/>
              </a:rPr>
              <a:t>，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/c2.5 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33400" y="43434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故采用最简式计算：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219200" y="5105400"/>
          <a:ext cx="6615113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公式" r:id="rId5" imgW="3360440" imgH="502940" progId="Equation.3">
                  <p:embed/>
                </p:oleObj>
              </mc:Choice>
              <mc:Fallback>
                <p:oleObj name="公式" r:id="rId5" imgW="3360440" imgH="5029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6615113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3D1FEA9-184B-4F5C-AC24-DDB47A8F7285}" type="slidenum">
              <a:rPr lang="en-US" altLang="zh-CN" sz="1400" smtClean="0"/>
              <a:pPr eaLnBrk="1" hangingPunct="1"/>
              <a:t>47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7" grpId="0" animBg="1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22325" y="577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此时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133600" y="536575"/>
          <a:ext cx="5334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公式" r:id="rId3" imgW="2423205" imgH="388704" progId="Equation.3">
                  <p:embed/>
                </p:oleObj>
              </mc:Choice>
              <mc:Fallback>
                <p:oleObj name="公式" r:id="rId3" imgW="2423205" imgH="3887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6575"/>
                        <a:ext cx="53340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066800" y="1752600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因此按一元酸处理是合理的。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38250" y="2382838"/>
            <a:ext cx="620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0.10mol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水溶液的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525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=4.2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-7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=5.6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152400" y="2362200"/>
            <a:ext cx="838200" cy="381000"/>
          </a:xfrm>
          <a:prstGeom prst="ellipse">
            <a:avLst/>
          </a:prstGeom>
          <a:solidFill>
            <a:srgbClr val="00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447800" y="3810000"/>
            <a:ext cx="417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由于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是一个二元碱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88925" y="29400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447800" y="470852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因此需计算出</a:t>
            </a:r>
            <a:endParaRPr lang="zh-CN" altLang="en-US" baseline="30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9950" name="AutoShape 14"/>
          <p:cNvSpPr>
            <a:spLocks/>
          </p:cNvSpPr>
          <p:nvPr/>
        </p:nvSpPr>
        <p:spPr bwMode="auto">
          <a:xfrm>
            <a:off x="3810000" y="46482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4114800" y="4495800"/>
            <a:ext cx="207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=1.8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-4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=2.3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-8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1295400" y="5791200"/>
            <a:ext cx="581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判断： </a:t>
            </a:r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1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 20K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w </a:t>
            </a:r>
            <a:r>
              <a:rPr lang="zh-CN" altLang="en-US" baseline="-25000">
                <a:solidFill>
                  <a:schemeClr val="bg1"/>
                </a:solidFill>
                <a:sym typeface="Symbol" pitchFamily="18" charset="2"/>
              </a:rPr>
              <a:t>，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/c2.5 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5121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B96CF03-8E16-4752-B7DD-F1CFDAEE20D0}" type="slidenum">
              <a:rPr lang="en-US" altLang="zh-CN" sz="1400" smtClean="0"/>
              <a:pPr eaLnBrk="1" hangingPunct="1"/>
              <a:t>48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40" grpId="0" autoUpdateAnimBg="0"/>
      <p:bldP spid="39941" grpId="0" autoUpdateAnimBg="0"/>
      <p:bldP spid="39942" grpId="0" autoUpdateAnimBg="0"/>
      <p:bldP spid="39946" grpId="0" animBg="1" autoUpdateAnimBg="0"/>
      <p:bldP spid="39947" grpId="0" autoUpdateAnimBg="0"/>
      <p:bldP spid="39948" grpId="0" autoUpdateAnimBg="0"/>
      <p:bldP spid="39949" grpId="0" autoUpdateAnimBg="0"/>
      <p:bldP spid="39950" grpId="0" animBg="1"/>
      <p:bldP spid="39953" grpId="0" autoUpdateAnimBg="0"/>
      <p:bldP spid="3995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故采用最简式计算：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371600" y="1143000"/>
          <a:ext cx="6319838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公式" r:id="rId3" imgW="3207977" imgH="708738" progId="Equation.3">
                  <p:embed/>
                </p:oleObj>
              </mc:Choice>
              <mc:Fallback>
                <p:oleObj name="公式" r:id="rId3" imgW="3207977" imgH="7087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6319838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371600" y="3048000"/>
          <a:ext cx="53895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公式" r:id="rId5" imgW="2461213" imgH="388704" progId="Equation.3">
                  <p:embed/>
                </p:oleObj>
              </mc:Choice>
              <mc:Fallback>
                <p:oleObj name="公式" r:id="rId5" imgW="2461213" imgH="388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53895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447800" y="4419600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因此按一元碱处理是合理的。</a:t>
            </a:r>
          </a:p>
        </p:txBody>
      </p:sp>
      <p:sp>
        <p:nvSpPr>
          <p:cNvPr id="5223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004305-36BD-43F1-8B2C-71F969825E61}" type="slidenum">
              <a:rPr lang="en-US" altLang="zh-CN" sz="1400" smtClean="0"/>
              <a:pPr eaLnBrk="1" hangingPunct="1"/>
              <a:t>49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306513"/>
            <a:ext cx="8142287" cy="48895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chemeClr val="bg1"/>
                </a:solidFill>
              </a:rPr>
              <a:t>强电解质在水中都百分之百地电离，但由于离子间的相互作用，离子的行动并不完全自由。由于带不同电荷的离子相互吸引的结果，离子在水溶液中的分布是不均匀的。正离子附近，负离子多；负离子附近，正离子多。在中心离子周围形成一个带相反电荷的“离子氛”，包围着中心离子</a:t>
            </a:r>
            <a:r>
              <a:rPr lang="zh-CN" altLang="en-US" sz="2800" b="1" smtClean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7171" name="Rectangle 2"/>
          <p:cNvSpPr txBox="1">
            <a:spLocks noChangeArrowheads="1"/>
          </p:cNvSpPr>
          <p:nvPr/>
        </p:nvSpPr>
        <p:spPr bwMode="auto">
          <a:xfrm>
            <a:off x="568325" y="147638"/>
            <a:ext cx="79946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sym typeface="Monotype Sorts" pitchFamily="2" charset="2"/>
              </a:rPr>
              <a:t>强电解质溶液理论的基本概念</a:t>
            </a:r>
            <a:endParaRPr lang="en-US" altLang="zh-CN" sz="3600" b="1">
              <a:solidFill>
                <a:schemeClr val="bg1"/>
              </a:solidFill>
              <a:sym typeface="Monotype Sorts" pitchFamily="2" charset="2"/>
            </a:endParaRP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1ABA48E-CC31-43F5-89DD-AC74DA95A806}" type="slidenum">
              <a:rPr lang="en-US" altLang="zh-CN" sz="1400" smtClean="0"/>
              <a:pPr eaLnBrk="1" hangingPunct="1"/>
              <a:t>5</a:t>
            </a:fld>
            <a:endParaRPr lang="en-US" altLang="zh-CN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" y="304800"/>
            <a:ext cx="707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四、混合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酸和混合碱溶液的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[H</a:t>
            </a:r>
            <a:r>
              <a:rPr lang="en-US" altLang="zh-CN" sz="3200" b="1" baseline="30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的计算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93725" y="1057275"/>
            <a:ext cx="5627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u="sng">
                <a:solidFill>
                  <a:schemeClr val="bg1"/>
                </a:solidFill>
              </a:rPr>
              <a:t>1</a:t>
            </a:r>
            <a:r>
              <a:rPr lang="zh-CN" altLang="en-US" b="1" u="sng">
                <a:solidFill>
                  <a:schemeClr val="bg1"/>
                </a:solidFill>
              </a:rPr>
              <a:t>、强碱与弱碱</a:t>
            </a:r>
            <a:r>
              <a:rPr lang="en-US" altLang="zh-CN" b="1" u="sng">
                <a:solidFill>
                  <a:schemeClr val="bg1"/>
                </a:solidFill>
              </a:rPr>
              <a:t>(NaOH+A)</a:t>
            </a:r>
            <a:r>
              <a:rPr lang="zh-CN" altLang="en-US" b="1" u="sng">
                <a:solidFill>
                  <a:schemeClr val="bg1"/>
                </a:solidFill>
              </a:rPr>
              <a:t>混合溶液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03325" y="1666875"/>
            <a:ext cx="566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PBE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]+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(NaOH)=[OH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95400" y="2438400"/>
            <a:ext cx="5037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PBE 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]+[HA]=[OH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90600" y="3276600"/>
            <a:ext cx="684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合并的</a:t>
            </a:r>
            <a:r>
              <a:rPr lang="en-US" altLang="zh-CN">
                <a:solidFill>
                  <a:schemeClr val="bg1"/>
                </a:solidFill>
              </a:rPr>
              <a:t>PBE</a:t>
            </a:r>
            <a:r>
              <a:rPr lang="zh-CN" altLang="en-US">
                <a:solidFill>
                  <a:schemeClr val="bg1"/>
                </a:solidFill>
              </a:rPr>
              <a:t>： ：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]+[HA]+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(NaOH)=[OH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98525" y="40163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溶液为碱性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657600" y="4038600"/>
            <a:ext cx="218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[H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+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]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可忽略</a:t>
            </a:r>
          </a:p>
        </p:txBody>
      </p:sp>
      <p:grpSp>
        <p:nvGrpSpPr>
          <p:cNvPr id="41997" name="Group 13"/>
          <p:cNvGrpSpPr>
            <a:grpSpLocks/>
          </p:cNvGrpSpPr>
          <p:nvPr/>
        </p:nvGrpSpPr>
        <p:grpSpPr bwMode="auto">
          <a:xfrm>
            <a:off x="1257300" y="4856163"/>
            <a:ext cx="7666038" cy="1428750"/>
            <a:chOff x="792" y="3059"/>
            <a:chExt cx="4829" cy="900"/>
          </a:xfrm>
        </p:grpSpPr>
        <p:graphicFrame>
          <p:nvGraphicFramePr>
            <p:cNvPr id="53259" name="Object 11"/>
            <p:cNvGraphicFramePr>
              <a:graphicFrameLocks noChangeAspect="1"/>
            </p:cNvGraphicFramePr>
            <p:nvPr/>
          </p:nvGraphicFramePr>
          <p:xfrm>
            <a:off x="792" y="3059"/>
            <a:ext cx="4320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5" name="Equation" r:id="rId3" imgW="3223310" imgH="632508" progId="Equation.3">
                    <p:embed/>
                  </p:oleObj>
                </mc:Choice>
                <mc:Fallback>
                  <p:oleObj name="Equation" r:id="rId3" imgW="3223310" imgH="63250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3059"/>
                          <a:ext cx="4320" cy="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4608" y="3456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近似式</a:t>
              </a:r>
            </a:p>
          </p:txBody>
        </p:sp>
      </p:grpSp>
      <p:sp>
        <p:nvSpPr>
          <p:cNvPr id="532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34390B8-26B3-41DC-A55E-B1F875B99858}" type="slidenum">
              <a:rPr lang="en-US" altLang="zh-CN" sz="1400" smtClean="0"/>
              <a:pPr eaLnBrk="1" hangingPunct="1"/>
              <a:t>50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390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若        </a:t>
            </a:r>
            <a:r>
              <a:rPr lang="en-US" altLang="zh-CN" i="1">
                <a:solidFill>
                  <a:schemeClr val="bg1"/>
                </a:solidFill>
              </a:rPr>
              <a:t>c </a:t>
            </a:r>
            <a:r>
              <a:rPr lang="en-US" altLang="zh-CN">
                <a:solidFill>
                  <a:schemeClr val="bg1"/>
                </a:solidFill>
              </a:rPr>
              <a:t>(NaOH)&gt;&gt;[HA]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85800" y="1143000"/>
            <a:ext cx="671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则         </a:t>
            </a:r>
            <a:r>
              <a:rPr lang="en-US" altLang="zh-CN">
                <a:solidFill>
                  <a:schemeClr val="bg1"/>
                </a:solidFill>
              </a:rPr>
              <a:t>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]=</a:t>
            </a:r>
            <a:r>
              <a:rPr lang="en-US" altLang="zh-CN" i="1">
                <a:solidFill>
                  <a:schemeClr val="bg1"/>
                </a:solidFill>
              </a:rPr>
              <a:t>c </a:t>
            </a:r>
            <a:r>
              <a:rPr lang="en-US" altLang="zh-CN">
                <a:solidFill>
                  <a:schemeClr val="bg1"/>
                </a:solidFill>
              </a:rPr>
              <a:t>(NaOH)           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·········</a:t>
            </a:r>
            <a:r>
              <a:rPr lang="zh-CN" altLang="en-US">
                <a:solidFill>
                  <a:schemeClr val="bg1"/>
                </a:solidFill>
              </a:rPr>
              <a:t>最简式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62000" y="1981200"/>
            <a:ext cx="8051800" cy="955675"/>
          </a:xfrm>
          <a:prstGeom prst="rect">
            <a:avLst/>
          </a:prstGeom>
          <a:noFill/>
          <a:ln w="9525">
            <a:solidFill>
              <a:srgbClr val="99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计算时，先按最简式计算出</a:t>
            </a:r>
            <a:r>
              <a:rPr lang="en-US" altLang="zh-CN">
                <a:solidFill>
                  <a:schemeClr val="bg1"/>
                </a:solidFill>
              </a:rPr>
              <a:t>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>
                <a:solidFill>
                  <a:schemeClr val="bg1"/>
                </a:solidFill>
              </a:rPr>
              <a:t>，然后由</a:t>
            </a:r>
            <a:r>
              <a:rPr lang="en-US" altLang="zh-CN">
                <a:solidFill>
                  <a:schemeClr val="bg1"/>
                </a:solidFill>
              </a:rPr>
              <a:t>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计算出</a:t>
            </a:r>
            <a:r>
              <a:rPr lang="en-US" altLang="zh-CN">
                <a:solidFill>
                  <a:schemeClr val="bg1"/>
                </a:solidFill>
              </a:rPr>
              <a:t>[HA]</a:t>
            </a:r>
            <a:r>
              <a:rPr lang="zh-CN" altLang="en-US">
                <a:solidFill>
                  <a:schemeClr val="bg1"/>
                </a:solidFill>
              </a:rPr>
              <a:t>看是否合理，不合理再用近似式计算。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1000" y="3352800"/>
            <a:ext cx="5532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u="sng">
                <a:solidFill>
                  <a:schemeClr val="bg1"/>
                </a:solidFill>
              </a:rPr>
              <a:t>2</a:t>
            </a:r>
            <a:r>
              <a:rPr lang="zh-CN" altLang="en-US" b="1" u="sng">
                <a:solidFill>
                  <a:schemeClr val="bg1"/>
                </a:solidFill>
              </a:rPr>
              <a:t>、强酸与弱酸</a:t>
            </a:r>
            <a:r>
              <a:rPr lang="en-US" altLang="zh-CN" b="1" u="sng">
                <a:solidFill>
                  <a:schemeClr val="bg1"/>
                </a:solidFill>
              </a:rPr>
              <a:t>(HCl+HA)</a:t>
            </a:r>
            <a:r>
              <a:rPr lang="zh-CN" altLang="en-US" b="1" u="sng">
                <a:solidFill>
                  <a:schemeClr val="bg1"/>
                </a:solidFill>
              </a:rPr>
              <a:t>混合溶液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39624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同理：</a:t>
            </a: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2274888" y="4495800"/>
            <a:ext cx="5946775" cy="1516063"/>
            <a:chOff x="1433" y="2832"/>
            <a:chExt cx="3746" cy="955"/>
          </a:xfrm>
        </p:grpSpPr>
        <p:graphicFrame>
          <p:nvGraphicFramePr>
            <p:cNvPr id="54281" name="Object 9"/>
            <p:cNvGraphicFramePr>
              <a:graphicFrameLocks noChangeAspect="1"/>
            </p:cNvGraphicFramePr>
            <p:nvPr/>
          </p:nvGraphicFramePr>
          <p:xfrm>
            <a:off x="1433" y="2832"/>
            <a:ext cx="3019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7" name="Equation" r:id="rId3" imgW="2232735" imgH="632508" progId="Equation.3">
                    <p:embed/>
                  </p:oleObj>
                </mc:Choice>
                <mc:Fallback>
                  <p:oleObj name="Equation" r:id="rId3" imgW="2232735" imgH="63250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2832"/>
                          <a:ext cx="3019" cy="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4166" y="2922"/>
              <a:ext cx="1013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近似式</a:t>
              </a:r>
            </a:p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最简式</a:t>
              </a:r>
            </a:p>
          </p:txBody>
        </p:sp>
      </p:grpSp>
      <p:sp>
        <p:nvSpPr>
          <p:cNvPr id="5428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2D0AAE2-467D-4580-B280-DBF166EAC029}" type="slidenum">
              <a:rPr lang="en-US" altLang="zh-CN" sz="1400" smtClean="0"/>
              <a:pPr eaLnBrk="1" hangingPunct="1"/>
              <a:t>51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3" grpId="0" autoUpdateAnimBg="0"/>
      <p:bldP spid="43014" grpId="0" animBg="1" autoUpdateAnimBg="0"/>
      <p:bldP spid="43015" grpId="0" autoUpdateAnimBg="0"/>
      <p:bldP spid="4301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val 2"/>
          <p:cNvSpPr>
            <a:spLocks noChangeArrowheads="1"/>
          </p:cNvSpPr>
          <p:nvPr/>
        </p:nvSpPr>
        <p:spPr bwMode="auto">
          <a:xfrm>
            <a:off x="228600" y="228600"/>
            <a:ext cx="762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24000" y="685800"/>
            <a:ext cx="7134225" cy="955675"/>
          </a:xfrm>
          <a:prstGeom prst="rect">
            <a:avLst/>
          </a:prstGeom>
          <a:noFill/>
          <a:ln w="9525">
            <a:solidFill>
              <a:srgbClr val="99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0.10mol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0.010mol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混合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值？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65125" y="17970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371600" y="2209800"/>
            <a:ext cx="716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先按最简式计算：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</a:t>
            </a:r>
            <a:r>
              <a:rPr lang="en-US" altLang="zh-CN" i="1">
                <a:solidFill>
                  <a:schemeClr val="bg1"/>
                </a:solidFill>
              </a:rPr>
              <a:t>c </a:t>
            </a:r>
            <a:r>
              <a:rPr lang="en-US" altLang="zh-CN">
                <a:solidFill>
                  <a:schemeClr val="bg1"/>
                </a:solidFill>
              </a:rPr>
              <a:t>(HCl)=0.010mol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990600" y="2819400"/>
            <a:ext cx="194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代入下式：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524000" y="3429000"/>
          <a:ext cx="6934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公式" r:id="rId3" imgW="3032840" imgH="403821" progId="Equation.3">
                  <p:embed/>
                </p:oleObj>
              </mc:Choice>
              <mc:Fallback>
                <p:oleObj name="公式" r:id="rId3" imgW="3032840" imgH="40382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6934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279525" y="4562475"/>
            <a:ext cx="194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]&gt;&gt;[Ac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3429000" cy="528638"/>
          </a:xfrm>
          <a:prstGeom prst="rect">
            <a:avLst/>
          </a:prstGeom>
          <a:solidFill>
            <a:schemeClr val="hlink"/>
          </a:solidFill>
          <a:ln w="9525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/>
              <a:t>通常</a:t>
            </a:r>
            <a:r>
              <a:rPr lang="en-US" altLang="zh-CN"/>
              <a:t>[H</a:t>
            </a:r>
            <a:r>
              <a:rPr lang="en-US" altLang="zh-CN" baseline="30000"/>
              <a:t>+</a:t>
            </a:r>
            <a:r>
              <a:rPr lang="en-US" altLang="zh-CN"/>
              <a:t>]&gt;20[Ac</a:t>
            </a:r>
            <a:r>
              <a:rPr lang="en-US" altLang="zh-CN" baseline="30000"/>
              <a:t>-</a:t>
            </a:r>
            <a:r>
              <a:rPr lang="en-US" altLang="zh-CN"/>
              <a:t>])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508125" y="53022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371600" y="5638800"/>
            <a:ext cx="4503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可用最简式计算：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pH=2.0</a:t>
            </a:r>
          </a:p>
        </p:txBody>
      </p:sp>
      <p:sp>
        <p:nvSpPr>
          <p:cNvPr id="553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DCD10C0-2AED-4B7F-B761-D1BE4265DA19}" type="slidenum">
              <a:rPr lang="en-US" altLang="zh-CN" sz="1400" smtClean="0"/>
              <a:pPr eaLnBrk="1" hangingPunct="1"/>
              <a:t>52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 autoUpdateAnimBg="0"/>
      <p:bldP spid="44035" grpId="0" animBg="1" autoUpdateAnimBg="0"/>
      <p:bldP spid="44036" grpId="0" autoUpdateAnimBg="0"/>
      <p:bldP spid="44037" grpId="0" autoUpdateAnimBg="0"/>
      <p:bldP spid="44038" grpId="0" autoUpdateAnimBg="0"/>
      <p:bldP spid="44040" grpId="0" autoUpdateAnimBg="0"/>
      <p:bldP spid="44041" grpId="0" animBg="1" autoUpdateAnimBg="0"/>
      <p:bldP spid="44042" grpId="0" autoUpdateAnimBg="0"/>
      <p:bldP spid="4404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470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u="sng">
                <a:solidFill>
                  <a:schemeClr val="bg1"/>
                </a:solidFill>
              </a:rPr>
              <a:t>3</a:t>
            </a:r>
            <a:r>
              <a:rPr lang="zh-CN" altLang="en-US" b="1" u="sng">
                <a:solidFill>
                  <a:schemeClr val="bg1"/>
                </a:solidFill>
              </a:rPr>
              <a:t>、两弱酸混合溶液</a:t>
            </a:r>
            <a:r>
              <a:rPr lang="en-US" altLang="zh-CN" b="1" u="sng">
                <a:solidFill>
                  <a:schemeClr val="bg1"/>
                </a:solidFill>
              </a:rPr>
              <a:t>(HA+HB)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98525" y="1057275"/>
            <a:ext cx="4932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PBE:        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]+[A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]+[B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14400" y="1755775"/>
            <a:ext cx="4573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溶液呈酸性，</a:t>
            </a:r>
            <a:r>
              <a:rPr lang="en-US" altLang="zh-CN">
                <a:solidFill>
                  <a:schemeClr val="bg1"/>
                </a:solidFill>
              </a:rPr>
              <a:t>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>
                <a:solidFill>
                  <a:schemeClr val="bg1"/>
                </a:solidFill>
              </a:rPr>
              <a:t>可以忽略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14400" y="2590800"/>
            <a:ext cx="425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PBE:        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= [A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+ [B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057400" y="3200400"/>
          <a:ext cx="38719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公式" r:id="rId3" imgW="1775563" imgH="358040" progId="Equation.3">
                  <p:embed/>
                </p:oleObj>
              </mc:Choice>
              <mc:Fallback>
                <p:oleObj name="公式" r:id="rId3" imgW="1775563" imgH="358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38719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050925" y="5165725"/>
            <a:ext cx="616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若两酸很弱  ： </a:t>
            </a:r>
            <a:r>
              <a:rPr lang="en-US" altLang="zh-CN">
                <a:solidFill>
                  <a:schemeClr val="bg1"/>
                </a:solidFill>
              </a:rPr>
              <a:t>[HA]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</a:t>
            </a:r>
            <a:r>
              <a:rPr lang="en-US" altLang="zh-CN" i="1">
                <a:solidFill>
                  <a:schemeClr val="bg1"/>
                </a:solidFill>
                <a:sym typeface="Symbol" pitchFamily="18" charset="2"/>
              </a:rPr>
              <a:t>c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HA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      [HB] </a:t>
            </a:r>
            <a:r>
              <a:rPr lang="en-US" altLang="zh-CN" i="1">
                <a:solidFill>
                  <a:schemeClr val="bg1"/>
                </a:solidFill>
                <a:sym typeface="Symbol" pitchFamily="18" charset="2"/>
              </a:rPr>
              <a:t>c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HB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</p:txBody>
      </p:sp>
      <p:grpSp>
        <p:nvGrpSpPr>
          <p:cNvPr id="45068" name="Group 12"/>
          <p:cNvGrpSpPr>
            <a:grpSpLocks/>
          </p:cNvGrpSpPr>
          <p:nvPr/>
        </p:nvGrpSpPr>
        <p:grpSpPr bwMode="auto">
          <a:xfrm>
            <a:off x="2097088" y="4267200"/>
            <a:ext cx="6200775" cy="638175"/>
            <a:chOff x="1321" y="2688"/>
            <a:chExt cx="3906" cy="402"/>
          </a:xfrm>
        </p:grpSpPr>
        <p:graphicFrame>
          <p:nvGraphicFramePr>
            <p:cNvPr id="56333" name="Object 8"/>
            <p:cNvGraphicFramePr>
              <a:graphicFrameLocks noChangeAspect="1"/>
            </p:cNvGraphicFramePr>
            <p:nvPr/>
          </p:nvGraphicFramePr>
          <p:xfrm>
            <a:off x="1321" y="2688"/>
            <a:ext cx="3254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8" name="Equation" r:id="rId5" imgW="2042265" imgH="190465" progId="Equation.3">
                    <p:embed/>
                  </p:oleObj>
                </mc:Choice>
                <mc:Fallback>
                  <p:oleObj name="Equation" r:id="rId5" imgW="2042265" imgH="19046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2688"/>
                          <a:ext cx="3254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4" name="Text Box 11"/>
            <p:cNvSpPr txBox="1">
              <a:spLocks noChangeArrowheads="1"/>
            </p:cNvSpPr>
            <p:nvPr/>
          </p:nvSpPr>
          <p:spPr bwMode="auto">
            <a:xfrm>
              <a:off x="4214" y="2730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近似式</a:t>
              </a:r>
            </a:p>
          </p:txBody>
        </p:sp>
      </p:grpSp>
      <p:grpSp>
        <p:nvGrpSpPr>
          <p:cNvPr id="45070" name="Group 14"/>
          <p:cNvGrpSpPr>
            <a:grpSpLocks/>
          </p:cNvGrpSpPr>
          <p:nvPr/>
        </p:nvGrpSpPr>
        <p:grpSpPr bwMode="auto">
          <a:xfrm>
            <a:off x="2325688" y="5857875"/>
            <a:ext cx="5972175" cy="647700"/>
            <a:chOff x="1465" y="3690"/>
            <a:chExt cx="3762" cy="408"/>
          </a:xfrm>
        </p:grpSpPr>
        <p:graphicFrame>
          <p:nvGraphicFramePr>
            <p:cNvPr id="56331" name="Object 10"/>
            <p:cNvGraphicFramePr>
              <a:graphicFrameLocks noChangeAspect="1"/>
            </p:cNvGraphicFramePr>
            <p:nvPr/>
          </p:nvGraphicFramePr>
          <p:xfrm>
            <a:off x="1465" y="3696"/>
            <a:ext cx="289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9" name="Equation" r:id="rId7" imgW="1813571" imgH="190465" progId="Equation.3">
                    <p:embed/>
                  </p:oleObj>
                </mc:Choice>
                <mc:Fallback>
                  <p:oleObj name="Equation" r:id="rId7" imgW="1813571" imgH="19046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3696"/>
                          <a:ext cx="289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2" name="Text Box 13"/>
            <p:cNvSpPr txBox="1">
              <a:spLocks noChangeArrowheads="1"/>
            </p:cNvSpPr>
            <p:nvPr/>
          </p:nvSpPr>
          <p:spPr bwMode="auto">
            <a:xfrm>
              <a:off x="4214" y="3690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简化式</a:t>
              </a:r>
            </a:p>
          </p:txBody>
        </p:sp>
      </p:grpSp>
      <p:sp>
        <p:nvSpPr>
          <p:cNvPr id="5633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4D9822E-9D33-4E34-B80E-4D51FB235FAC}" type="slidenum">
              <a:rPr lang="en-US" altLang="zh-CN" sz="1400" smtClean="0"/>
              <a:pPr eaLnBrk="1" hangingPunct="1"/>
              <a:t>53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  <p:bldP spid="45060" grpId="0" autoUpdateAnimBg="0"/>
      <p:bldP spid="45062" grpId="0" autoUpdateAnimBg="0"/>
      <p:bldP spid="4506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211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若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HA</a:t>
            </a:r>
            <a:r>
              <a:rPr lang="en-US" altLang="zh-CN">
                <a:solidFill>
                  <a:schemeClr val="bg1"/>
                </a:solidFill>
              </a:rPr>
              <a:t>&gt;K</a:t>
            </a:r>
            <a:r>
              <a:rPr lang="en-US" altLang="zh-CN" baseline="-25000">
                <a:solidFill>
                  <a:schemeClr val="bg1"/>
                </a:solidFill>
              </a:rPr>
              <a:t>HB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228600" y="914400"/>
            <a:ext cx="9144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909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计算：</a:t>
            </a:r>
            <a:r>
              <a:rPr lang="en-US" altLang="zh-CN">
                <a:solidFill>
                  <a:schemeClr val="bg1"/>
                </a:solidFill>
              </a:rPr>
              <a:t>0.1mol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HF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0.20mol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混合溶液的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值。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12725" y="20256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431925" y="2200275"/>
            <a:ext cx="608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    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HF</a:t>
            </a:r>
            <a:r>
              <a:rPr lang="en-US" altLang="zh-CN">
                <a:solidFill>
                  <a:schemeClr val="bg1"/>
                </a:solidFill>
              </a:rPr>
              <a:t>=6.6×10</a:t>
            </a:r>
            <a:r>
              <a:rPr lang="en-US" altLang="zh-CN" baseline="30000">
                <a:solidFill>
                  <a:schemeClr val="bg1"/>
                </a:solidFill>
              </a:rPr>
              <a:t>-4</a:t>
            </a:r>
            <a:r>
              <a:rPr lang="en-US" altLang="zh-CN">
                <a:solidFill>
                  <a:schemeClr val="bg1"/>
                </a:solidFill>
              </a:rPr>
              <a:t>, K</a:t>
            </a:r>
            <a:r>
              <a:rPr lang="en-US" altLang="zh-CN" baseline="-25000">
                <a:solidFill>
                  <a:schemeClr val="bg1"/>
                </a:solidFill>
              </a:rPr>
              <a:t>HAc</a:t>
            </a:r>
            <a:r>
              <a:rPr lang="en-US" altLang="zh-CN">
                <a:solidFill>
                  <a:schemeClr val="bg1"/>
                </a:solidFill>
              </a:rPr>
              <a:t>=1.8×10</a:t>
            </a:r>
            <a:r>
              <a:rPr lang="en-US" altLang="zh-CN" baseline="30000">
                <a:solidFill>
                  <a:schemeClr val="bg1"/>
                </a:solidFill>
              </a:rPr>
              <a:t>-5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143000" y="2971800"/>
          <a:ext cx="617220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公式" r:id="rId3" imgW="2651683" imgH="731412" progId="Equation.3">
                  <p:embed/>
                </p:oleObj>
              </mc:Choice>
              <mc:Fallback>
                <p:oleObj name="公式" r:id="rId3" imgW="2651683" imgH="7314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6172200" cy="183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295400" y="47244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pH=2.08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7661275" cy="528638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计算结果有一定的误差，严格来说应采用迭代法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33400" y="6096000"/>
            <a:ext cx="584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两弱碱混合溶液：同理  </a:t>
            </a:r>
            <a:r>
              <a:rPr lang="en-US" altLang="zh-CN">
                <a:solidFill>
                  <a:schemeClr val="bg1"/>
                </a:solidFill>
              </a:rPr>
              <a:t>PBE 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→[OH</a:t>
            </a:r>
            <a:r>
              <a:rPr lang="en-US" altLang="zh-CN" baseline="30000">
                <a:solidFill>
                  <a:schemeClr val="bg1"/>
                </a:solidFill>
                <a:sym typeface="Monotype Sorts" pitchFamily="2" charset="2"/>
              </a:rPr>
              <a:t>-</a:t>
            </a: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]</a:t>
            </a:r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3954463" y="304800"/>
            <a:ext cx="4816475" cy="533400"/>
            <a:chOff x="2491" y="192"/>
            <a:chExt cx="3034" cy="336"/>
          </a:xfrm>
        </p:grpSpPr>
        <p:graphicFrame>
          <p:nvGraphicFramePr>
            <p:cNvPr id="57357" name="Object 3"/>
            <p:cNvGraphicFramePr>
              <a:graphicFrameLocks noChangeAspect="1"/>
            </p:cNvGraphicFramePr>
            <p:nvPr/>
          </p:nvGraphicFramePr>
          <p:xfrm>
            <a:off x="2491" y="192"/>
            <a:ext cx="22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8" name="Equation" r:id="rId5" imgW="1699332" imgH="190465" progId="Equation.3">
                    <p:embed/>
                  </p:oleObj>
                </mc:Choice>
                <mc:Fallback>
                  <p:oleObj name="Equation" r:id="rId5" imgW="1699332" imgH="19046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92"/>
                          <a:ext cx="22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8" name="Text Box 12"/>
            <p:cNvSpPr txBox="1">
              <a:spLocks noChangeArrowheads="1"/>
            </p:cNvSpPr>
            <p:nvPr/>
          </p:nvSpPr>
          <p:spPr bwMode="auto">
            <a:xfrm>
              <a:off x="4512" y="192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最简式</a:t>
              </a:r>
            </a:p>
          </p:txBody>
        </p:sp>
      </p:grpSp>
      <p:sp>
        <p:nvSpPr>
          <p:cNvPr id="5735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DD07DDE-78BA-4A41-9CE9-440D4CCC116E}" type="slidenum">
              <a:rPr lang="en-US" altLang="zh-CN" sz="1400" smtClean="0"/>
              <a:pPr eaLnBrk="1" hangingPunct="1"/>
              <a:t>54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4" grpId="0" animBg="1" autoUpdateAnimBg="0"/>
      <p:bldP spid="46085" grpId="0" autoUpdateAnimBg="0"/>
      <p:bldP spid="46086" grpId="0" autoUpdateAnimBg="0"/>
      <p:bldP spid="46087" grpId="0" autoUpdateAnimBg="0"/>
      <p:bldP spid="46089" grpId="0" autoUpdateAnimBg="0"/>
      <p:bldP spid="46090" grpId="0" animBg="1" autoUpdateAnimBg="0"/>
      <p:bldP spid="4609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04800" y="304800"/>
            <a:ext cx="584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五、两性物质溶液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[H</a:t>
            </a:r>
            <a:r>
              <a:rPr lang="en-US" altLang="zh-CN" sz="3200" b="1" baseline="300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en-US" altLang="zh-CN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32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的计算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22325" y="981075"/>
            <a:ext cx="2890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如：    </a:t>
            </a:r>
            <a:r>
              <a:rPr lang="en-US" altLang="zh-CN">
                <a:solidFill>
                  <a:schemeClr val="bg1"/>
                </a:solidFill>
              </a:rPr>
              <a:t>NaHA</a:t>
            </a:r>
            <a:r>
              <a:rPr lang="zh-CN" altLang="en-US">
                <a:solidFill>
                  <a:schemeClr val="bg1"/>
                </a:solidFill>
              </a:rPr>
              <a:t>溶液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46125" y="1590675"/>
            <a:ext cx="5716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PBE</a:t>
            </a:r>
            <a:r>
              <a:rPr lang="zh-CN" altLang="en-US">
                <a:solidFill>
                  <a:schemeClr val="bg1"/>
                </a:solidFill>
              </a:rPr>
              <a:t>：    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+ [H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A] = [A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] +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300163" y="2362200"/>
          <a:ext cx="49863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3" imgW="2750805" imgH="419153" progId="Equation.3">
                  <p:embed/>
                </p:oleObj>
              </mc:Choice>
              <mc:Fallback>
                <p:oleObj name="Equation" r:id="rId3" imgW="2750805" imgH="41915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362200"/>
                        <a:ext cx="49863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066800" y="3429000"/>
          <a:ext cx="55324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公式" r:id="rId5" imgW="3070847" imgH="518057" progId="Equation.3">
                  <p:embed/>
                </p:oleObj>
              </mc:Choice>
              <mc:Fallback>
                <p:oleObj name="公式" r:id="rId5" imgW="3070847" imgH="5180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55324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905000" y="4800600"/>
          <a:ext cx="37338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公式" r:id="rId7" imgW="1546869" imgH="693405" progId="Equation.3">
                  <p:embed/>
                </p:oleObj>
              </mc:Choice>
              <mc:Fallback>
                <p:oleObj name="公式" r:id="rId7" imgW="1546869" imgH="69340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3733800" cy="1370013"/>
                      </a:xfrm>
                      <a:prstGeom prst="rect">
                        <a:avLst/>
                      </a:prstGeom>
                      <a:solidFill>
                        <a:srgbClr val="CC00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3A89E8-F419-4E2C-8854-6DF67AB7CE9B}" type="slidenum">
              <a:rPr lang="en-US" altLang="zh-CN" sz="1400" smtClean="0"/>
              <a:pPr eaLnBrk="1" hangingPunct="1"/>
              <a:t>55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/>
      <p:bldP spid="4710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43000" y="228600"/>
          <a:ext cx="47244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公式" r:id="rId3" imgW="2293634" imgH="472492" progId="Equation.3">
                  <p:embed/>
                </p:oleObj>
              </mc:Choice>
              <mc:Fallback>
                <p:oleObj name="公式" r:id="rId3" imgW="2293634" imgH="4724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"/>
                        <a:ext cx="47244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6419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通常   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都很小，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HA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给出质子和接受质子的能力都很弱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62000" y="23622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[HA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]</a:t>
            </a:r>
            <a:r>
              <a:rPr lang="en-US" altLang="zh-CN" i="1">
                <a:solidFill>
                  <a:schemeClr val="bg1"/>
                </a:solidFill>
                <a:sym typeface="Symbol" pitchFamily="18" charset="2"/>
              </a:rPr>
              <a:t>c</a:t>
            </a:r>
            <a:endParaRPr lang="en-US" altLang="zh-CN">
              <a:solidFill>
                <a:schemeClr val="bg1"/>
              </a:solidFill>
              <a:sym typeface="Symbol" pitchFamily="18" charset="2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609600" y="4495800"/>
          <a:ext cx="6781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公式" r:id="rId5" imgW="3185086" imgH="175349" progId="Equation.3">
                  <p:embed/>
                </p:oleObj>
              </mc:Choice>
              <mc:Fallback>
                <p:oleObj name="公式" r:id="rId5" imgW="3185086" imgH="1753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6781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1916113" y="3059113"/>
            <a:ext cx="5619750" cy="1276350"/>
            <a:chOff x="1207" y="1927"/>
            <a:chExt cx="3540" cy="804"/>
          </a:xfrm>
        </p:grpSpPr>
        <p:graphicFrame>
          <p:nvGraphicFramePr>
            <p:cNvPr id="59403" name="Object 6"/>
            <p:cNvGraphicFramePr>
              <a:graphicFrameLocks noChangeAspect="1"/>
            </p:cNvGraphicFramePr>
            <p:nvPr/>
          </p:nvGraphicFramePr>
          <p:xfrm>
            <a:off x="1207" y="1927"/>
            <a:ext cx="2703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3" name="Equation" r:id="rId7" imgW="1798238" imgH="632508" progId="Equation.3">
                    <p:embed/>
                  </p:oleObj>
                </mc:Choice>
                <mc:Fallback>
                  <p:oleObj name="Equation" r:id="rId7" imgW="1798238" imgH="63250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1927"/>
                          <a:ext cx="2703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4" name="Text Box 9"/>
            <p:cNvSpPr txBox="1">
              <a:spLocks noChangeArrowheads="1"/>
            </p:cNvSpPr>
            <p:nvPr/>
          </p:nvSpPr>
          <p:spPr bwMode="auto">
            <a:xfrm>
              <a:off x="3734" y="2106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精确式</a:t>
              </a:r>
            </a:p>
          </p:txBody>
        </p:sp>
      </p:grp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2212975" y="5268913"/>
            <a:ext cx="5094288" cy="1276350"/>
            <a:chOff x="1394" y="3319"/>
            <a:chExt cx="3209" cy="804"/>
          </a:xfrm>
        </p:grpSpPr>
        <p:graphicFrame>
          <p:nvGraphicFramePr>
            <p:cNvPr id="59401" name="Object 8"/>
            <p:cNvGraphicFramePr>
              <a:graphicFrameLocks noChangeAspect="1"/>
            </p:cNvGraphicFramePr>
            <p:nvPr/>
          </p:nvGraphicFramePr>
          <p:xfrm>
            <a:off x="1394" y="3319"/>
            <a:ext cx="2425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4" name="Equation" r:id="rId9" imgW="1607768" imgH="632508" progId="Equation.3">
                    <p:embed/>
                  </p:oleObj>
                </mc:Choice>
                <mc:Fallback>
                  <p:oleObj name="Equation" r:id="rId9" imgW="1607768" imgH="63250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3319"/>
                          <a:ext cx="2425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2" name="Text Box 11"/>
            <p:cNvSpPr txBox="1">
              <a:spLocks noChangeArrowheads="1"/>
            </p:cNvSpPr>
            <p:nvPr/>
          </p:nvSpPr>
          <p:spPr bwMode="auto">
            <a:xfrm>
              <a:off x="3590" y="3450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近似式</a:t>
              </a:r>
            </a:p>
          </p:txBody>
        </p:sp>
      </p:grpSp>
      <p:sp>
        <p:nvSpPr>
          <p:cNvPr id="5940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22BDC78-C108-480A-BD40-96842637EDCF}" type="slidenum">
              <a:rPr lang="en-US" altLang="zh-CN" sz="1400" smtClean="0"/>
              <a:pPr eaLnBrk="1" hangingPunct="1"/>
              <a:t>56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654050" y="228600"/>
          <a:ext cx="46339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公式" r:id="rId3" imgW="2156504" imgH="403821" progId="Equation.3">
                  <p:embed/>
                </p:oleObj>
              </mc:Choice>
              <mc:Fallback>
                <p:oleObj name="公式" r:id="rId3" imgW="2156504" imgH="40382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28600"/>
                        <a:ext cx="463391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304800" y="28194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600200" y="2971800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0.10mol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NaHCO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46125" y="34734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660525" y="3641725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=4.2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-7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=5.6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-11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295400" y="44958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判断：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667000" y="4191000"/>
          <a:ext cx="2305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公式" r:id="rId5" imgW="1051474" imgH="175349" progId="Equation.3">
                  <p:embed/>
                </p:oleObj>
              </mc:Choice>
              <mc:Fallback>
                <p:oleObj name="公式" r:id="rId5" imgW="1051474" imgH="17534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2305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AutoShape 10"/>
          <p:cNvSpPr>
            <a:spLocks/>
          </p:cNvSpPr>
          <p:nvPr/>
        </p:nvSpPr>
        <p:spPr bwMode="auto">
          <a:xfrm>
            <a:off x="2362200" y="44196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2514600" y="4724400"/>
          <a:ext cx="13716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公式" r:id="rId7" imgW="708757" imgH="403821" progId="Equation.3">
                  <p:embed/>
                </p:oleObj>
              </mc:Choice>
              <mc:Fallback>
                <p:oleObj name="公式" r:id="rId7" imgW="708757" imgH="40382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24400"/>
                        <a:ext cx="13716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81000" y="5562600"/>
            <a:ext cx="2268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用最简式：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2667000" y="5562600"/>
          <a:ext cx="525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公式" r:id="rId9" imgW="2384982" imgH="213356" progId="Equation.3">
                  <p:embed/>
                </p:oleObj>
              </mc:Choice>
              <mc:Fallback>
                <p:oleObj name="公式" r:id="rId9" imgW="2384982" imgH="21335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562600"/>
                        <a:ext cx="525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124200" y="61722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pH=8.31</a:t>
            </a:r>
          </a:p>
        </p:txBody>
      </p:sp>
      <p:grpSp>
        <p:nvGrpSpPr>
          <p:cNvPr id="49168" name="Group 16"/>
          <p:cNvGrpSpPr>
            <a:grpSpLocks/>
          </p:cNvGrpSpPr>
          <p:nvPr/>
        </p:nvGrpSpPr>
        <p:grpSpPr bwMode="auto">
          <a:xfrm>
            <a:off x="1368425" y="1382713"/>
            <a:ext cx="6015038" cy="1276350"/>
            <a:chOff x="862" y="871"/>
            <a:chExt cx="3789" cy="804"/>
          </a:xfrm>
        </p:grpSpPr>
        <p:graphicFrame>
          <p:nvGraphicFramePr>
            <p:cNvPr id="60432" name="Object 3"/>
            <p:cNvGraphicFramePr>
              <a:graphicFrameLocks noChangeAspect="1"/>
            </p:cNvGraphicFramePr>
            <p:nvPr/>
          </p:nvGraphicFramePr>
          <p:xfrm>
            <a:off x="862" y="871"/>
            <a:ext cx="3240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8" name="Equation" r:id="rId11" imgW="2156504" imgH="632508" progId="Equation.3">
                    <p:embed/>
                  </p:oleObj>
                </mc:Choice>
                <mc:Fallback>
                  <p:oleObj name="Equation" r:id="rId11" imgW="2156504" imgH="63250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871"/>
                          <a:ext cx="3240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3" name="Text Box 15"/>
            <p:cNvSpPr txBox="1">
              <a:spLocks noChangeArrowheads="1"/>
            </p:cNvSpPr>
            <p:nvPr/>
          </p:nvSpPr>
          <p:spPr bwMode="auto">
            <a:xfrm>
              <a:off x="3638" y="1098"/>
              <a:ext cx="10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</a:t>
              </a:r>
              <a:r>
                <a:rPr lang="zh-CN" altLang="en-US">
                  <a:solidFill>
                    <a:schemeClr val="bg1"/>
                  </a:solidFill>
                </a:rPr>
                <a:t>最简式</a:t>
              </a:r>
            </a:p>
          </p:txBody>
        </p:sp>
      </p:grpSp>
      <p:sp>
        <p:nvSpPr>
          <p:cNvPr id="6043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FA7ABC0-515E-44AE-B6CD-F79A71F913FF}" type="slidenum">
              <a:rPr lang="en-US" altLang="zh-CN" sz="1400" smtClean="0"/>
              <a:pPr eaLnBrk="1" hangingPunct="1"/>
              <a:t>57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57" grpId="0" autoUpdateAnimBg="0"/>
      <p:bldP spid="49158" grpId="0" autoUpdateAnimBg="0"/>
      <p:bldP spid="49159" grpId="0" autoUpdateAnimBg="0"/>
      <p:bldP spid="49160" grpId="0" autoUpdateAnimBg="0"/>
      <p:bldP spid="49162" grpId="0" animBg="1"/>
      <p:bldP spid="49164" grpId="0" autoUpdateAnimBg="0"/>
      <p:bldP spid="4916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219200" y="381000"/>
            <a:ext cx="7434263" cy="528638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你能用最简式求出</a:t>
            </a:r>
            <a:r>
              <a:rPr lang="en-US" altLang="zh-CN">
                <a:solidFill>
                  <a:schemeClr val="bg1"/>
                </a:solidFill>
              </a:rPr>
              <a:t>NaH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HPO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  <a:r>
              <a:rPr lang="en-US" altLang="zh-CN">
                <a:solidFill>
                  <a:schemeClr val="bg1"/>
                </a:solidFill>
              </a:rPr>
              <a:t>?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447800" y="1066800"/>
          <a:ext cx="39909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公式" r:id="rId3" imgW="1798238" imgH="518057" progId="Equation.3">
                  <p:embed/>
                </p:oleObj>
              </mc:Choice>
              <mc:Fallback>
                <p:oleObj name="公式" r:id="rId3" imgW="1798238" imgH="5180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39909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7F8F3E3-0586-438C-91DA-E5EC04564129}" type="slidenum">
              <a:rPr lang="en-US" altLang="zh-CN" sz="1400" smtClean="0"/>
              <a:pPr eaLnBrk="1" hangingPunct="1"/>
              <a:t>58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2691175-6460-4A63-BEB7-ED2D64568FE8}" type="slidenum">
              <a:rPr lang="en-US" altLang="zh-CN" sz="1400" smtClean="0"/>
              <a:pPr eaLnBrk="1" hangingPunct="1"/>
              <a:t>59</a:t>
            </a:fld>
            <a:endParaRPr lang="en-US" altLang="zh-CN" sz="1400" smtClean="0"/>
          </a:p>
        </p:txBody>
      </p:sp>
      <p:sp>
        <p:nvSpPr>
          <p:cNvPr id="62467" name="矩形 2"/>
          <p:cNvSpPr>
            <a:spLocks noChangeArrowheads="1"/>
          </p:cNvSpPr>
          <p:nvPr/>
        </p:nvSpPr>
        <p:spPr bwMode="auto">
          <a:xfrm>
            <a:off x="323850" y="142875"/>
            <a:ext cx="408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chemeClr val="bg1"/>
                </a:solidFill>
              </a:rPr>
              <a:t>酸碱溶液</a:t>
            </a:r>
            <a:r>
              <a:rPr lang="en-US" altLang="zh-CN" b="1">
                <a:solidFill>
                  <a:schemeClr val="bg1"/>
                </a:solidFill>
              </a:rPr>
              <a:t>[H</a:t>
            </a:r>
            <a:r>
              <a:rPr lang="en-US" altLang="zh-CN" b="1" baseline="30000">
                <a:solidFill>
                  <a:schemeClr val="bg1"/>
                </a:solidFill>
              </a:rPr>
              <a:t>+</a:t>
            </a:r>
            <a:r>
              <a:rPr lang="en-US" altLang="zh-CN" b="1">
                <a:solidFill>
                  <a:schemeClr val="bg1"/>
                </a:solidFill>
              </a:rPr>
              <a:t>]</a:t>
            </a:r>
            <a:r>
              <a:rPr lang="zh-CN" altLang="zh-CN" b="1">
                <a:solidFill>
                  <a:schemeClr val="bg1"/>
                </a:solidFill>
              </a:rPr>
              <a:t>的计算总结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468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62469" name="Rectangle 20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altLang="zh-CN" sz="800"/>
          </a:p>
          <a:p>
            <a:pPr eaLnBrk="0" hangingPunct="0"/>
            <a:r>
              <a:rPr lang="en-US" altLang="zh-CN"/>
              <a:t> </a:t>
            </a:r>
          </a:p>
          <a:p>
            <a:pPr eaLnBrk="0" hangingPunct="0"/>
            <a:endParaRPr lang="en-US" altLang="zh-CN"/>
          </a:p>
        </p:txBody>
      </p:sp>
      <p:sp>
        <p:nvSpPr>
          <p:cNvPr id="62470" name="Rectangle 2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altLang="zh-CN" sz="1000"/>
          </a:p>
          <a:p>
            <a:pPr eaLnBrk="0" hangingPunct="0"/>
            <a:r>
              <a:rPr lang="en-US" altLang="zh-CN" sz="1000"/>
              <a:t>       </a:t>
            </a:r>
            <a:endParaRPr lang="en-US" altLang="zh-CN" sz="800"/>
          </a:p>
          <a:p>
            <a:pPr eaLnBrk="0" hangingPunct="0"/>
            <a:endParaRPr lang="en-US" altLang="zh-CN"/>
          </a:p>
        </p:txBody>
      </p:sp>
      <p:pic>
        <p:nvPicPr>
          <p:cNvPr id="62471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1" r="35442"/>
          <a:stretch>
            <a:fillRect/>
          </a:stretch>
        </p:blipFill>
        <p:spPr bwMode="auto">
          <a:xfrm>
            <a:off x="1225550" y="608013"/>
            <a:ext cx="6367463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5" name="Rectangle 3"/>
          <p:cNvSpPr>
            <a:spLocks noGrp="1" noChangeArrowheads="1"/>
          </p:cNvSpPr>
          <p:nvPr>
            <p:ph idx="1"/>
          </p:nvPr>
        </p:nvSpPr>
        <p:spPr>
          <a:xfrm>
            <a:off x="536575" y="1322388"/>
            <a:ext cx="8069263" cy="48895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chemeClr val="bg1"/>
                </a:solidFill>
              </a:rPr>
              <a:t>电解质溶液通电时，带正电荷的离子向负极移动，但它的“离子氛”却要向正极移动，由于相互吸引的结果，离子运动的速度显然要比自由离子慢些。因此，溶液的导电性就比理论上要低一些，即表现为电离程度降低。</a:t>
            </a:r>
          </a:p>
        </p:txBody>
      </p:sp>
      <p:sp>
        <p:nvSpPr>
          <p:cNvPr id="8195" name="Rectangle 2"/>
          <p:cNvSpPr txBox="1">
            <a:spLocks noChangeArrowheads="1"/>
          </p:cNvSpPr>
          <p:nvPr/>
        </p:nvSpPr>
        <p:spPr bwMode="auto">
          <a:xfrm>
            <a:off x="568325" y="147638"/>
            <a:ext cx="79946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sym typeface="Monotype Sorts" pitchFamily="2" charset="2"/>
              </a:rPr>
              <a:t>强电解质溶液理论的基本概念</a:t>
            </a:r>
            <a:endParaRPr lang="en-US" altLang="zh-CN" sz="3600" b="1">
              <a:solidFill>
                <a:schemeClr val="bg1"/>
              </a:solidFill>
              <a:sym typeface="Monotype Sorts" pitchFamily="2" charset="2"/>
            </a:endParaRP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4B2BA21-7FCD-4D6D-BB55-A28BC03E57B6}" type="slidenum">
              <a:rPr lang="en-US" altLang="zh-CN" sz="1400" smtClean="0"/>
              <a:pPr eaLnBrk="1" hangingPunct="1"/>
              <a:t>6</a:t>
            </a:fld>
            <a:endParaRPr lang="en-US" altLang="zh-CN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06375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1">
                <a:solidFill>
                  <a:srgbClr val="FFFF66"/>
                </a:solidFill>
              </a:rPr>
              <a:t>§3-4 </a:t>
            </a:r>
            <a:r>
              <a:rPr lang="zh-CN" altLang="en-US" sz="3600" b="1" i="1">
                <a:solidFill>
                  <a:srgbClr val="FFFF66"/>
                </a:solidFill>
              </a:rPr>
              <a:t>缓冲溶液</a:t>
            </a:r>
            <a:endParaRPr lang="zh-CN" altLang="en-US" sz="3600" b="1" u="sng">
              <a:solidFill>
                <a:srgbClr val="FFFF66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一、缓冲溶液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457200" y="1905000"/>
            <a:ext cx="990600" cy="533400"/>
          </a:xfrm>
          <a:prstGeom prst="wedgeRoundRectCallout">
            <a:avLst>
              <a:gd name="adj1" fmla="val 70995"/>
              <a:gd name="adj2" fmla="val 86310"/>
              <a:gd name="adj3" fmla="val 16667"/>
            </a:avLst>
          </a:prstGeom>
          <a:solidFill>
            <a:srgbClr val="FFCC99"/>
          </a:solidFill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定义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752600" y="1600200"/>
            <a:ext cx="6950075" cy="1382713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一种对溶液酸度起稳定作用的溶液，在一定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范围内，它不因加入少量酸、碱或稀释而使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溶液的酸度发生显著的变化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69925" y="332105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缓冲溶液的类型：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93725" y="3930650"/>
            <a:ext cx="6950075" cy="13827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⑴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弱酸及其共轭碱或弱碱及其共轭酸体系；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⑵高浓度强碱或强酸；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⑶两性物质（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  <a:sym typeface="Monotype Sorts" pitchFamily="2" charset="2"/>
              </a:rPr>
              <a:t>Na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  <a:sym typeface="Monotype Sorts" pitchFamily="2" charset="2"/>
              </a:rPr>
              <a:t>2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  <a:sym typeface="Monotype Sorts" pitchFamily="2" charset="2"/>
              </a:rPr>
              <a:t>HPO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  <a:sym typeface="Monotype Sorts" pitchFamily="2" charset="2"/>
              </a:rPr>
              <a:t>4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  <a:sym typeface="Monotype Sorts" pitchFamily="2" charset="2"/>
              </a:rPr>
              <a:t>NaH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  <a:sym typeface="Monotype Sorts" pitchFamily="2" charset="2"/>
              </a:rPr>
              <a:t>2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  <a:sym typeface="Monotype Sorts" pitchFamily="2" charset="2"/>
              </a:rPr>
              <a:t>PO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  <a:sym typeface="Monotype Sorts" pitchFamily="2" charset="2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）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762000" y="57912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缓冲溶液的用途</a:t>
            </a:r>
          </a:p>
        </p:txBody>
      </p:sp>
      <p:sp>
        <p:nvSpPr>
          <p:cNvPr id="51209" name="AutoShape 9"/>
          <p:cNvSpPr>
            <a:spLocks/>
          </p:cNvSpPr>
          <p:nvPr/>
        </p:nvSpPr>
        <p:spPr bwMode="auto">
          <a:xfrm>
            <a:off x="3429000" y="57150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3733800" y="5486400"/>
            <a:ext cx="239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控制溶液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657600" y="6172200"/>
            <a:ext cx="417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校正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值（用于酸度计）</a:t>
            </a:r>
          </a:p>
        </p:txBody>
      </p:sp>
      <p:sp>
        <p:nvSpPr>
          <p:cNvPr id="6350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555C24B-BA8F-412B-893B-DF2C9D2C00DA}" type="slidenum">
              <a:rPr lang="en-US" altLang="zh-CN" sz="1400" smtClean="0"/>
              <a:pPr eaLnBrk="1" hangingPunct="1"/>
              <a:t>60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4" grpId="0" animBg="1" autoUpdateAnimBg="0"/>
      <p:bldP spid="51205" grpId="0" animBg="1" autoUpdateAnimBg="0"/>
      <p:bldP spid="51206" grpId="0" autoUpdateAnimBg="0"/>
      <p:bldP spid="51207" grpId="0" animBg="1" autoUpdateAnimBg="0"/>
      <p:bldP spid="51208" grpId="0" autoUpdateAnimBg="0"/>
      <p:bldP spid="51209" grpId="0" animBg="1"/>
      <p:bldP spid="51210" grpId="0" autoUpdateAnimBg="0"/>
      <p:bldP spid="5121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304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二、共轭酸碱体系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22325" y="828675"/>
            <a:ext cx="220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HA-NaA</a:t>
            </a:r>
            <a:r>
              <a:rPr lang="zh-CN" altLang="en-US">
                <a:solidFill>
                  <a:schemeClr val="bg1"/>
                </a:solidFill>
              </a:rPr>
              <a:t>体系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设弱酸的分析浓度为</a:t>
            </a:r>
            <a:r>
              <a:rPr lang="en-US" altLang="zh-CN" i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，配溶液时，加入的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共轭碱的分析浓度为</a:t>
            </a:r>
            <a:r>
              <a:rPr lang="en-US" altLang="zh-CN" i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127125" y="2505075"/>
            <a:ext cx="654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MBE</a:t>
            </a:r>
            <a:r>
              <a:rPr lang="zh-CN" altLang="en-US">
                <a:solidFill>
                  <a:schemeClr val="bg1"/>
                </a:solidFill>
              </a:rPr>
              <a:t>： </a:t>
            </a:r>
            <a:r>
              <a:rPr lang="en-US" altLang="zh-CN">
                <a:solidFill>
                  <a:schemeClr val="bg1"/>
                </a:solidFill>
              </a:rPr>
              <a:t>[HA] + [A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= 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+ 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                     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143000" y="3124200"/>
            <a:ext cx="652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CBE</a:t>
            </a:r>
            <a:r>
              <a:rPr lang="zh-CN" altLang="en-US">
                <a:solidFill>
                  <a:schemeClr val="bg1"/>
                </a:solidFill>
              </a:rPr>
              <a:t>： </a:t>
            </a:r>
            <a:r>
              <a:rPr lang="en-US" altLang="zh-CN">
                <a:solidFill>
                  <a:schemeClr val="bg1"/>
                </a:solidFill>
              </a:rPr>
              <a:t>[Na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]+[H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]+[A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         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2286000" y="3733800"/>
            <a:ext cx="541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[Na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                                                   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85800" y="4495800"/>
            <a:ext cx="690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代入</a:t>
            </a:r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得：</a:t>
            </a:r>
            <a:r>
              <a:rPr lang="en-US" altLang="zh-CN">
                <a:solidFill>
                  <a:schemeClr val="bg1"/>
                </a:solidFill>
              </a:rPr>
              <a:t>[A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= 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+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-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   (4)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62000" y="5029200"/>
            <a:ext cx="684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(1)-(4)</a:t>
            </a:r>
            <a:r>
              <a:rPr lang="zh-CN" altLang="en-US">
                <a:solidFill>
                  <a:schemeClr val="bg1"/>
                </a:solidFill>
              </a:rPr>
              <a:t>得： ：</a:t>
            </a:r>
            <a:r>
              <a:rPr lang="en-US" altLang="zh-CN">
                <a:solidFill>
                  <a:schemeClr val="bg1"/>
                </a:solidFill>
              </a:rPr>
              <a:t>[HA] =</a:t>
            </a:r>
            <a:r>
              <a:rPr lang="en-US" altLang="zh-CN" i="1">
                <a:solidFill>
                  <a:schemeClr val="bg1"/>
                </a:solidFill>
              </a:rPr>
              <a:t> c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- 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+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      (5)</a:t>
            </a:r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2432050" y="5715000"/>
          <a:ext cx="2451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3" imgW="1013466" imgH="388704" progId="Equation.3">
                  <p:embed/>
                </p:oleObj>
              </mc:Choice>
              <mc:Fallback>
                <p:oleObj name="Equation" r:id="rId3" imgW="1013466" imgH="38870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715000"/>
                        <a:ext cx="24511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D62A33-65B5-4140-ADAF-B465324389CF}" type="slidenum">
              <a:rPr lang="en-US" altLang="zh-CN" sz="1400" smtClean="0"/>
              <a:pPr eaLnBrk="1" hangingPunct="1"/>
              <a:t>61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utoUpdateAnimBg="0"/>
      <p:bldP spid="52230" grpId="0" autoUpdateAnimBg="0"/>
      <p:bldP spid="52231" grpId="0" autoUpdateAnimBg="0"/>
      <p:bldP spid="52232" grpId="0" autoUpdateAnimBg="0"/>
      <p:bldP spid="52233" grpId="0" autoUpdateAnimBg="0"/>
      <p:bldP spid="5223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165225" y="381000"/>
          <a:ext cx="24241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Equation" r:id="rId3" imgW="998133" imgH="358040" progId="Equation.3">
                  <p:embed/>
                </p:oleObj>
              </mc:Choice>
              <mc:Fallback>
                <p:oleObj name="Equation" r:id="rId3" imgW="998133" imgH="358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81000"/>
                        <a:ext cx="24241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(4)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(5)</a:t>
            </a:r>
            <a:r>
              <a:rPr lang="zh-CN" altLang="en-US">
                <a:solidFill>
                  <a:schemeClr val="bg1"/>
                </a:solidFill>
              </a:rPr>
              <a:t>代入上式：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09600" y="3124200"/>
            <a:ext cx="414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当溶液呈酸性</a:t>
            </a:r>
            <a:r>
              <a:rPr lang="en-US" altLang="zh-CN">
                <a:solidFill>
                  <a:schemeClr val="bg1"/>
                </a:solidFill>
              </a:rPr>
              <a:t>(pH&lt;6)</a:t>
            </a:r>
            <a:r>
              <a:rPr lang="zh-CN" altLang="en-US">
                <a:solidFill>
                  <a:schemeClr val="bg1"/>
                </a:solidFill>
              </a:rPr>
              <a:t>时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5105400" y="3124200"/>
          <a:ext cx="2133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公式" r:id="rId5" imgW="883894" imgH="175349" progId="Equation.3">
                  <p:embed/>
                </p:oleObj>
              </mc:Choice>
              <mc:Fallback>
                <p:oleObj name="公式" r:id="rId5" imgW="883894" imgH="1753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2133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09600" y="4870450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当溶液呈碱性</a:t>
            </a:r>
            <a:r>
              <a:rPr lang="en-US" altLang="zh-CN">
                <a:solidFill>
                  <a:schemeClr val="bg1"/>
                </a:solidFill>
              </a:rPr>
              <a:t>(pH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</a:t>
            </a:r>
            <a:r>
              <a:rPr lang="en-US" altLang="zh-CN">
                <a:solidFill>
                  <a:schemeClr val="bg1"/>
                </a:solidFill>
              </a:rPr>
              <a:t>8)</a:t>
            </a:r>
            <a:r>
              <a:rPr lang="zh-CN" altLang="en-US">
                <a:solidFill>
                  <a:schemeClr val="bg1"/>
                </a:solidFill>
              </a:rPr>
              <a:t>时</a:t>
            </a: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257800" y="4800600"/>
          <a:ext cx="2133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公式" r:id="rId7" imgW="883894" imgH="175349" progId="Equation.3">
                  <p:embed/>
                </p:oleObj>
              </mc:Choice>
              <mc:Fallback>
                <p:oleObj name="公式" r:id="rId7" imgW="883894" imgH="17534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00600"/>
                        <a:ext cx="2133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914400" y="1981200"/>
            <a:ext cx="7551738" cy="935038"/>
            <a:chOff x="1035" y="1296"/>
            <a:chExt cx="4757" cy="589"/>
          </a:xfrm>
        </p:grpSpPr>
        <p:graphicFrame>
          <p:nvGraphicFramePr>
            <p:cNvPr id="65552" name="Object 5"/>
            <p:cNvGraphicFramePr>
              <a:graphicFrameLocks noChangeAspect="1"/>
            </p:cNvGraphicFramePr>
            <p:nvPr/>
          </p:nvGraphicFramePr>
          <p:xfrm>
            <a:off x="1035" y="1296"/>
            <a:ext cx="3825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1" name="Equation" r:id="rId9" imgW="2575668" imgH="403821" progId="Equation.3">
                    <p:embed/>
                  </p:oleObj>
                </mc:Choice>
                <mc:Fallback>
                  <p:oleObj name="Equation" r:id="rId9" imgW="2575668" imgH="40382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1296"/>
                          <a:ext cx="3825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3" name="Text Box 12"/>
            <p:cNvSpPr txBox="1">
              <a:spLocks noChangeArrowheads="1"/>
            </p:cNvSpPr>
            <p:nvPr/>
          </p:nvSpPr>
          <p:spPr bwMode="auto">
            <a:xfrm>
              <a:off x="4704" y="1454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----</a:t>
              </a:r>
              <a:r>
                <a:rPr lang="zh-CN" altLang="en-US">
                  <a:solidFill>
                    <a:schemeClr val="bg1"/>
                  </a:solidFill>
                </a:rPr>
                <a:t>精确式</a:t>
              </a:r>
            </a:p>
          </p:txBody>
        </p:sp>
      </p:grp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2460625" y="3810000"/>
            <a:ext cx="5438775" cy="935038"/>
            <a:chOff x="1550" y="2400"/>
            <a:chExt cx="3426" cy="589"/>
          </a:xfrm>
        </p:grpSpPr>
        <p:graphicFrame>
          <p:nvGraphicFramePr>
            <p:cNvPr id="65550" name="Object 8"/>
            <p:cNvGraphicFramePr>
              <a:graphicFrameLocks noChangeAspect="1"/>
            </p:cNvGraphicFramePr>
            <p:nvPr/>
          </p:nvGraphicFramePr>
          <p:xfrm>
            <a:off x="1550" y="2400"/>
            <a:ext cx="2630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2" name="Equation" r:id="rId11" imgW="1760230" imgH="403821" progId="Equation.3">
                    <p:embed/>
                  </p:oleObj>
                </mc:Choice>
                <mc:Fallback>
                  <p:oleObj name="Equation" r:id="rId11" imgW="1760230" imgH="40382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2400"/>
                          <a:ext cx="2630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1" name="Text Box 14"/>
            <p:cNvSpPr txBox="1">
              <a:spLocks noChangeArrowheads="1"/>
            </p:cNvSpPr>
            <p:nvPr/>
          </p:nvSpPr>
          <p:spPr bwMode="auto">
            <a:xfrm>
              <a:off x="3888" y="2544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----</a:t>
              </a:r>
              <a:r>
                <a:rPr lang="zh-CN" altLang="en-US">
                  <a:solidFill>
                    <a:schemeClr val="bg1"/>
                  </a:solidFill>
                </a:rPr>
                <a:t>近似式</a:t>
              </a:r>
            </a:p>
          </p:txBody>
        </p:sp>
      </p:grpSp>
      <p:grpSp>
        <p:nvGrpSpPr>
          <p:cNvPr id="53265" name="Group 17"/>
          <p:cNvGrpSpPr>
            <a:grpSpLocks/>
          </p:cNvGrpSpPr>
          <p:nvPr/>
        </p:nvGrpSpPr>
        <p:grpSpPr bwMode="auto">
          <a:xfrm>
            <a:off x="2420938" y="5562600"/>
            <a:ext cx="5478462" cy="935038"/>
            <a:chOff x="1525" y="3504"/>
            <a:chExt cx="3451" cy="589"/>
          </a:xfrm>
        </p:grpSpPr>
        <p:graphicFrame>
          <p:nvGraphicFramePr>
            <p:cNvPr id="65548" name="Object 11"/>
            <p:cNvGraphicFramePr>
              <a:graphicFrameLocks noChangeAspect="1"/>
            </p:cNvGraphicFramePr>
            <p:nvPr/>
          </p:nvGraphicFramePr>
          <p:xfrm>
            <a:off x="1525" y="3504"/>
            <a:ext cx="2704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3" name="Equation" r:id="rId13" imgW="1813571" imgH="403821" progId="Equation.3">
                    <p:embed/>
                  </p:oleObj>
                </mc:Choice>
                <mc:Fallback>
                  <p:oleObj name="Equation" r:id="rId13" imgW="1813571" imgH="40382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3504"/>
                          <a:ext cx="2704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9" name="Text Box 16"/>
            <p:cNvSpPr txBox="1">
              <a:spLocks noChangeArrowheads="1"/>
            </p:cNvSpPr>
            <p:nvPr/>
          </p:nvSpPr>
          <p:spPr bwMode="auto">
            <a:xfrm>
              <a:off x="3888" y="3648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----</a:t>
              </a:r>
              <a:r>
                <a:rPr lang="zh-CN" altLang="en-US">
                  <a:solidFill>
                    <a:schemeClr val="bg1"/>
                  </a:solidFill>
                </a:rPr>
                <a:t>近似式</a:t>
              </a:r>
            </a:p>
          </p:txBody>
        </p:sp>
      </p:grpSp>
      <p:sp>
        <p:nvSpPr>
          <p:cNvPr id="6554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BBFC9D7-3AED-4F43-8EE9-E2A22FEDD6E5}" type="slidenum">
              <a:rPr lang="en-US" altLang="zh-CN" sz="1400" smtClean="0"/>
              <a:pPr eaLnBrk="1" hangingPunct="1"/>
              <a:t>62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4" grpId="0" autoUpdateAnimBg="0"/>
      <p:bldP spid="5325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57200" y="457200"/>
          <a:ext cx="8232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公式" r:id="rId3" imgW="4846410" imgH="403821" progId="Equation.3">
                  <p:embed/>
                </p:oleObj>
              </mc:Choice>
              <mc:Fallback>
                <p:oleObj name="公式" r:id="rId3" imgW="4846410" imgH="40382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82327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69925" y="1514475"/>
            <a:ext cx="327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baseline="-25000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都较大时</a:t>
            </a:r>
            <a:endParaRPr lang="zh-CN" alt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962400" y="1524000"/>
          <a:ext cx="49958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公式" r:id="rId5" imgW="2712798" imgH="213356" progId="Equation.3">
                  <p:embed/>
                </p:oleObj>
              </mc:Choice>
              <mc:Fallback>
                <p:oleObj name="公式" r:id="rId5" imgW="2712798" imgH="21335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0"/>
                        <a:ext cx="49958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828800" y="2209800"/>
          <a:ext cx="464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公式" r:id="rId7" imgW="2064940" imgH="365814" progId="Equation.3">
                  <p:embed/>
                </p:oleObj>
              </mc:Choice>
              <mc:Fallback>
                <p:oleObj name="公式" r:id="rId7" imgW="2064940" imgH="3658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464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438400" y="3124200"/>
          <a:ext cx="2286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公式" r:id="rId9" imgW="1074365" imgH="365814" progId="Equation.3">
                  <p:embed/>
                </p:oleObj>
              </mc:Choice>
              <mc:Fallback>
                <p:oleObj name="公式" r:id="rId9" imgW="1074365" imgH="36581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2286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838200" y="4114800"/>
            <a:ext cx="7620000" cy="1382713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计算时通常先用最简式计算出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[H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或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[OH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将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[H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或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[OH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与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或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比较，看用最简式是否合理，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若不合理，则需用近似式。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56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D97A1F-EF04-4834-BE06-F5C519A7D1F4}" type="slidenum">
              <a:rPr lang="en-US" altLang="zh-CN" sz="1400" smtClean="0"/>
              <a:pPr eaLnBrk="1" hangingPunct="1"/>
              <a:t>63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80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507413" cy="955675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10.0mL 0.200mol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溶液与</a:t>
            </a:r>
            <a:r>
              <a:rPr lang="en-US" altLang="zh-CN">
                <a:solidFill>
                  <a:schemeClr val="bg1"/>
                </a:solidFill>
              </a:rPr>
              <a:t>5.5mL 0.200mol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溶液混合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求该混合液的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值。</a:t>
            </a:r>
            <a:r>
              <a:rPr lang="en-US" altLang="zh-CN">
                <a:solidFill>
                  <a:schemeClr val="bg1"/>
                </a:solidFill>
              </a:rPr>
              <a:t>(pK</a:t>
            </a:r>
            <a:r>
              <a:rPr lang="en-US" altLang="zh-CN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=4.47)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0" y="0"/>
            <a:ext cx="6858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65125" y="14160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752600" y="1524000"/>
          <a:ext cx="4114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公式" r:id="rId3" imgW="2232735" imgH="327591" progId="Equation.3">
                  <p:embed/>
                </p:oleObj>
              </mc:Choice>
              <mc:Fallback>
                <p:oleObj name="公式" r:id="rId3" imgW="2232735" imgH="3275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41148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752600" y="2438400"/>
          <a:ext cx="42672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公式" r:id="rId5" imgW="2232735" imgH="327591" progId="Equation.3">
                  <p:embed/>
                </p:oleObj>
              </mc:Choice>
              <mc:Fallback>
                <p:oleObj name="公式" r:id="rId5" imgW="2232735" imgH="3275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42672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219200" y="3276600"/>
          <a:ext cx="64008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公式" r:id="rId7" imgW="3017507" imgH="594286" progId="Equation.3">
                  <p:embed/>
                </p:oleObj>
              </mc:Choice>
              <mc:Fallback>
                <p:oleObj name="公式" r:id="rId7" imgW="3017507" imgH="59428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4008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295400" y="4959350"/>
            <a:ext cx="378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99"/>
                </a:solidFill>
                <a:sym typeface="MT Extra" pitchFamily="18" charset="2"/>
              </a:rPr>
              <a:t>  [H</a:t>
            </a:r>
            <a:r>
              <a:rPr lang="en-US" altLang="zh-CN" b="1" baseline="30000">
                <a:solidFill>
                  <a:srgbClr val="FFFF99"/>
                </a:solidFill>
                <a:sym typeface="MT Extra" pitchFamily="18" charset="2"/>
              </a:rPr>
              <a:t>+</a:t>
            </a:r>
            <a:r>
              <a:rPr lang="en-US" altLang="zh-CN" b="1">
                <a:solidFill>
                  <a:srgbClr val="FFFF99"/>
                </a:solidFill>
                <a:sym typeface="MT Extra" pitchFamily="18" charset="2"/>
              </a:rPr>
              <a:t>]</a:t>
            </a:r>
            <a:r>
              <a:rPr lang="en-US" altLang="zh-CN" b="1">
                <a:solidFill>
                  <a:srgbClr val="FFFF99"/>
                </a:solidFill>
              </a:rPr>
              <a:t>《 c</a:t>
            </a:r>
            <a:r>
              <a:rPr lang="en-US" altLang="zh-CN" b="1" baseline="-25000">
                <a:solidFill>
                  <a:srgbClr val="FFFF99"/>
                </a:solidFill>
              </a:rPr>
              <a:t>a </a:t>
            </a:r>
            <a:r>
              <a:rPr lang="zh-CN" altLang="en-US" b="1">
                <a:solidFill>
                  <a:srgbClr val="FFFF99"/>
                </a:solidFill>
              </a:rPr>
              <a:t>，</a:t>
            </a:r>
            <a:r>
              <a:rPr lang="en-US" altLang="zh-CN" b="1">
                <a:solidFill>
                  <a:srgbClr val="FFFF99"/>
                </a:solidFill>
              </a:rPr>
              <a:t>[H</a:t>
            </a:r>
            <a:r>
              <a:rPr lang="en-US" altLang="zh-CN" b="1" baseline="30000">
                <a:solidFill>
                  <a:srgbClr val="FFFF99"/>
                </a:solidFill>
              </a:rPr>
              <a:t>+</a:t>
            </a:r>
            <a:r>
              <a:rPr lang="en-US" altLang="zh-CN" b="1">
                <a:solidFill>
                  <a:srgbClr val="FFFF99"/>
                </a:solidFill>
              </a:rPr>
              <a:t>]《 c</a:t>
            </a:r>
            <a:r>
              <a:rPr lang="en-US" altLang="zh-CN" b="1" baseline="-25000">
                <a:solidFill>
                  <a:srgbClr val="FFFF99"/>
                </a:solidFill>
              </a:rPr>
              <a:t>b    </a:t>
            </a:r>
            <a:endParaRPr lang="en-US" altLang="zh-CN" b="1">
              <a:solidFill>
                <a:srgbClr val="FFFF99"/>
              </a:solidFill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295400" y="5791200"/>
            <a:ext cx="440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采用最简式计算是合理的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5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7AA4630-4EB0-4492-9EDA-298AF6EFA2C8}" type="slidenum">
              <a:rPr lang="en-US" altLang="zh-CN" sz="1400" smtClean="0"/>
              <a:pPr eaLnBrk="1" hangingPunct="1"/>
              <a:t>64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 autoUpdateAnimBg="0"/>
      <p:bldP spid="55299" grpId="0" animBg="1" autoUpdateAnimBg="0"/>
      <p:bldP spid="55300" grpId="0" autoUpdateAnimBg="0"/>
      <p:bldP spid="55305" grpId="0" autoUpdateAnimBg="0"/>
      <p:bldP spid="5530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rrowheads="1"/>
          </p:cNvSpPr>
          <p:nvPr/>
        </p:nvSpPr>
        <p:spPr bwMode="auto">
          <a:xfrm>
            <a:off x="381000" y="381000"/>
            <a:ext cx="685800" cy="38100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203325" y="600075"/>
            <a:ext cx="7423150" cy="955675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-NH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Cl</a:t>
            </a:r>
            <a:r>
              <a:rPr lang="zh-CN" altLang="en-US">
                <a:solidFill>
                  <a:schemeClr val="bg1"/>
                </a:solidFill>
              </a:rPr>
              <a:t>混合溶液中，</a:t>
            </a:r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浓度为</a:t>
            </a:r>
            <a:r>
              <a:rPr lang="en-US" altLang="zh-CN">
                <a:solidFill>
                  <a:schemeClr val="bg1"/>
                </a:solidFill>
              </a:rPr>
              <a:t>0.8mol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,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Cl</a:t>
            </a:r>
            <a:r>
              <a:rPr lang="zh-CN" altLang="en-US">
                <a:solidFill>
                  <a:schemeClr val="bg1"/>
                </a:solidFill>
              </a:rPr>
              <a:t>浓度为</a:t>
            </a:r>
            <a:r>
              <a:rPr lang="en-US" altLang="zh-CN">
                <a:solidFill>
                  <a:schemeClr val="bg1"/>
                </a:solidFill>
              </a:rPr>
              <a:t>0.9mol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求该混合液的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值。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676400" y="1905000"/>
            <a:ext cx="361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已知：</a:t>
            </a:r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pK</a:t>
            </a:r>
            <a:r>
              <a:rPr lang="en-US" altLang="zh-CN" baseline="-25000">
                <a:solidFill>
                  <a:schemeClr val="bg1"/>
                </a:solidFill>
              </a:rPr>
              <a:t>b</a:t>
            </a:r>
            <a:r>
              <a:rPr lang="en-US" altLang="zh-CN">
                <a:solidFill>
                  <a:schemeClr val="bg1"/>
                </a:solidFill>
              </a:rPr>
              <a:t>=4.74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447800" y="2514600"/>
          <a:ext cx="632460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公式" r:id="rId3" imgW="3032840" imgH="822973" progId="Equation.3">
                  <p:embed/>
                </p:oleObj>
              </mc:Choice>
              <mc:Fallback>
                <p:oleObj name="公式" r:id="rId3" imgW="3032840" imgH="822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6324600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371600" y="4654550"/>
            <a:ext cx="4225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99"/>
                </a:solidFill>
                <a:sym typeface="MT Extra" pitchFamily="18" charset="2"/>
              </a:rPr>
              <a:t>  [OH</a:t>
            </a:r>
            <a:r>
              <a:rPr lang="en-US" altLang="zh-CN" b="1" baseline="30000">
                <a:solidFill>
                  <a:srgbClr val="FFFF99"/>
                </a:solidFill>
                <a:sym typeface="MT Extra" pitchFamily="18" charset="2"/>
              </a:rPr>
              <a:t>-</a:t>
            </a:r>
            <a:r>
              <a:rPr lang="en-US" altLang="zh-CN" b="1">
                <a:solidFill>
                  <a:srgbClr val="FFFF99"/>
                </a:solidFill>
                <a:sym typeface="MT Extra" pitchFamily="18" charset="2"/>
              </a:rPr>
              <a:t>]</a:t>
            </a:r>
            <a:r>
              <a:rPr lang="en-US" altLang="zh-CN" b="1">
                <a:solidFill>
                  <a:srgbClr val="FFFF99"/>
                </a:solidFill>
              </a:rPr>
              <a:t>《 c</a:t>
            </a:r>
            <a:r>
              <a:rPr lang="en-US" altLang="zh-CN" b="1" baseline="-25000">
                <a:solidFill>
                  <a:srgbClr val="FFFF99"/>
                </a:solidFill>
              </a:rPr>
              <a:t>a </a:t>
            </a:r>
            <a:r>
              <a:rPr lang="zh-CN" altLang="en-US" b="1">
                <a:solidFill>
                  <a:srgbClr val="FFFF99"/>
                </a:solidFill>
              </a:rPr>
              <a:t>，</a:t>
            </a:r>
            <a:r>
              <a:rPr lang="en-US" altLang="zh-CN" b="1">
                <a:solidFill>
                  <a:srgbClr val="FFFF99"/>
                </a:solidFill>
              </a:rPr>
              <a:t>[OH</a:t>
            </a:r>
            <a:r>
              <a:rPr lang="en-US" altLang="zh-CN" b="1" baseline="30000">
                <a:solidFill>
                  <a:srgbClr val="FFFF99"/>
                </a:solidFill>
              </a:rPr>
              <a:t>-</a:t>
            </a:r>
            <a:r>
              <a:rPr lang="en-US" altLang="zh-CN" b="1">
                <a:solidFill>
                  <a:srgbClr val="FFFF99"/>
                </a:solidFill>
              </a:rPr>
              <a:t>]《 c</a:t>
            </a:r>
            <a:r>
              <a:rPr lang="en-US" altLang="zh-CN" b="1" baseline="-25000">
                <a:solidFill>
                  <a:srgbClr val="FFFF99"/>
                </a:solidFill>
              </a:rPr>
              <a:t>b    </a:t>
            </a:r>
            <a:endParaRPr lang="en-US" altLang="zh-CN" b="1">
              <a:solidFill>
                <a:srgbClr val="FFFF99"/>
              </a:solidFill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371600" y="5486400"/>
            <a:ext cx="440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采用最简式计算是合理的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1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E79D5F9-6636-4461-B69C-43B0A2BAF7D5}" type="slidenum">
              <a:rPr lang="en-US" altLang="zh-CN" sz="1400" smtClean="0"/>
              <a:pPr eaLnBrk="1" hangingPunct="1"/>
              <a:t>65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 autoUpdateAnimBg="0"/>
      <p:bldP spid="56323" grpId="0" animBg="1" autoUpdateAnimBg="0"/>
      <p:bldP spid="56324" grpId="0" autoUpdateAnimBg="0"/>
      <p:bldP spid="56325" grpId="0" autoUpdateAnimBg="0"/>
      <p:bldP spid="56327" grpId="0" autoUpdateAnimBg="0"/>
      <p:bldP spid="56328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rrowheads="1"/>
          </p:cNvSpPr>
          <p:nvPr/>
        </p:nvSpPr>
        <p:spPr bwMode="auto">
          <a:xfrm>
            <a:off x="228600" y="228600"/>
            <a:ext cx="6858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CC00CC"/>
                </a:solidFill>
              </a:rPr>
              <a:t>例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914400" y="304800"/>
            <a:ext cx="7915275" cy="955675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0.080mol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zh-CN" altLang="en-US">
                <a:solidFill>
                  <a:schemeClr val="bg1"/>
                </a:solidFill>
              </a:rPr>
              <a:t>二氯乙酸 </a:t>
            </a:r>
            <a:r>
              <a:rPr lang="en-US" altLang="zh-CN">
                <a:solidFill>
                  <a:schemeClr val="bg1"/>
                </a:solidFill>
              </a:rPr>
              <a:t>0.12mol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zh-CN" altLang="en-US">
                <a:solidFill>
                  <a:schemeClr val="bg1"/>
                </a:solidFill>
              </a:rPr>
              <a:t>二氯乙酸钠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混合溶液的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值。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69925" y="1339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584325" y="1590675"/>
            <a:ext cx="4125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二氯乙酸的</a:t>
            </a:r>
            <a:r>
              <a:rPr lang="en-US" altLang="zh-CN">
                <a:solidFill>
                  <a:schemeClr val="bg1"/>
                </a:solidFill>
              </a:rPr>
              <a:t>pK</a:t>
            </a:r>
            <a:r>
              <a:rPr lang="en-US" altLang="zh-CN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=1.26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1447800" y="2286000"/>
          <a:ext cx="58181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公式" r:id="rId3" imgW="2727914" imgH="365814" progId="Equation.3">
                  <p:embed/>
                </p:oleObj>
              </mc:Choice>
              <mc:Fallback>
                <p:oleObj name="公式" r:id="rId3" imgW="2727914" imgH="36581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81818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355725" y="3244850"/>
            <a:ext cx="7143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99"/>
                </a:solidFill>
                <a:latin typeface="宋体" pitchFamily="2" charset="-122"/>
              </a:rPr>
              <a:t>[H</a:t>
            </a:r>
            <a:r>
              <a:rPr lang="en-US" altLang="zh-CN" b="1" baseline="30000">
                <a:solidFill>
                  <a:srgbClr val="FFFF99"/>
                </a:solidFill>
                <a:latin typeface="宋体" pitchFamily="2" charset="-122"/>
              </a:rPr>
              <a:t>+</a:t>
            </a:r>
            <a:r>
              <a:rPr lang="en-US" altLang="zh-CN" b="1">
                <a:solidFill>
                  <a:srgbClr val="FFFF99"/>
                </a:solidFill>
                <a:latin typeface="宋体" pitchFamily="2" charset="-122"/>
              </a:rPr>
              <a:t>]</a:t>
            </a:r>
            <a:r>
              <a:rPr lang="zh-CN" altLang="en-US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接近，因此</a:t>
            </a:r>
            <a:r>
              <a:rPr lang="en-US" altLang="zh-CN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[H</a:t>
            </a:r>
            <a:r>
              <a:rPr lang="en-US" altLang="zh-CN" b="1" baseline="3000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不能忽略，应用</a:t>
            </a:r>
          </a:p>
          <a:p>
            <a:pPr eaLnBrk="1" hangingPunct="1"/>
            <a:r>
              <a:rPr lang="zh-CN" altLang="en-US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近似式计算。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990600" y="4343400"/>
          <a:ext cx="65690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公式" r:id="rId5" imgW="2804146" imgH="403821" progId="Equation.3">
                  <p:embed/>
                </p:oleObj>
              </mc:Choice>
              <mc:Fallback>
                <p:oleObj name="公式" r:id="rId5" imgW="2804146" imgH="40382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65690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660525" y="5324475"/>
            <a:ext cx="5075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解一元二次方程，得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]=10</a:t>
            </a:r>
            <a:r>
              <a:rPr lang="en-US" altLang="zh-CN" baseline="30000">
                <a:solidFill>
                  <a:schemeClr val="bg1"/>
                </a:solidFill>
              </a:rPr>
              <a:t>-1.65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819400" y="60198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pH=1.65</a:t>
            </a:r>
          </a:p>
        </p:txBody>
      </p:sp>
      <p:sp>
        <p:nvSpPr>
          <p:cNvPr id="6964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49BBDA7-C9A4-409F-9817-0198077825E0}" type="slidenum">
              <a:rPr lang="en-US" altLang="zh-CN" sz="1400" smtClean="0"/>
              <a:pPr eaLnBrk="1" hangingPunct="1"/>
              <a:t>66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 autoUpdateAnimBg="0"/>
      <p:bldP spid="57347" grpId="0" animBg="1" autoUpdateAnimBg="0"/>
      <p:bldP spid="57348" grpId="0" autoUpdateAnimBg="0"/>
      <p:bldP spid="57349" grpId="0" autoUpdateAnimBg="0"/>
      <p:bldP spid="57351" grpId="0" autoUpdateAnimBg="0"/>
      <p:bldP spid="57353" grpId="0" autoUpdateAnimBg="0"/>
      <p:bldP spid="5735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420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u="sng">
                <a:solidFill>
                  <a:schemeClr val="bg1"/>
                </a:solidFill>
              </a:rPr>
              <a:t> </a:t>
            </a:r>
            <a:r>
              <a:rPr lang="zh-CN" altLang="en-US" b="1" u="sng">
                <a:solidFill>
                  <a:schemeClr val="bg1"/>
                </a:solidFill>
              </a:rPr>
              <a:t>三、缓冲容量和缓冲范围</a:t>
            </a:r>
          </a:p>
        </p:txBody>
      </p:sp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381000" y="1295400"/>
            <a:ext cx="1524000" cy="685800"/>
          </a:xfrm>
          <a:prstGeom prst="cloudCallout">
            <a:avLst>
              <a:gd name="adj1" fmla="val 75731"/>
              <a:gd name="adj2" fmla="val 76620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CC6600"/>
                </a:solidFill>
              </a:rPr>
              <a:t>缓冲容量</a:t>
            </a:r>
            <a:endParaRPr lang="zh-CN" altLang="en-US" b="1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438400" y="1371600"/>
            <a:ext cx="5172075" cy="955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表示缓冲溶液缓冲能力的大小，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表示。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133600" y="2743200"/>
          <a:ext cx="28765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公式" r:id="rId3" imgW="1127705" imgH="358040" progId="Equation.3">
                  <p:embed/>
                </p:oleObj>
              </mc:Choice>
              <mc:Fallback>
                <p:oleObj name="公式" r:id="rId3" imgW="1127705" imgH="358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28765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838200" y="4114800"/>
            <a:ext cx="7681913" cy="1382713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意义</a:t>
            </a:r>
            <a:r>
              <a:rPr lang="zh-CN" altLang="en-US">
                <a:solidFill>
                  <a:schemeClr val="bg1"/>
                </a:solidFill>
              </a:rPr>
              <a:t>：使</a:t>
            </a:r>
            <a:r>
              <a:rPr lang="en-US" altLang="zh-CN">
                <a:solidFill>
                  <a:schemeClr val="bg1"/>
                </a:solidFill>
              </a:rPr>
              <a:t>1L</a:t>
            </a:r>
            <a:r>
              <a:rPr lang="zh-CN" altLang="en-US">
                <a:solidFill>
                  <a:schemeClr val="bg1"/>
                </a:solidFill>
              </a:rPr>
              <a:t>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值增加</a:t>
            </a:r>
            <a:r>
              <a:rPr lang="en-US" altLang="zh-CN">
                <a:solidFill>
                  <a:schemeClr val="bg1"/>
                </a:solidFill>
              </a:rPr>
              <a:t>dpH</a:t>
            </a:r>
            <a:r>
              <a:rPr lang="zh-CN" altLang="en-US">
                <a:solidFill>
                  <a:schemeClr val="bg1"/>
                </a:solidFill>
              </a:rPr>
              <a:t>单位时所需强碱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db mol</a:t>
            </a:r>
            <a:r>
              <a:rPr lang="zh-CN" altLang="en-US">
                <a:solidFill>
                  <a:schemeClr val="bg1"/>
                </a:solidFill>
              </a:rPr>
              <a:t>，或是使</a:t>
            </a:r>
            <a:r>
              <a:rPr lang="en-US" altLang="zh-CN">
                <a:solidFill>
                  <a:schemeClr val="bg1"/>
                </a:solidFill>
              </a:rPr>
              <a:t>1L</a:t>
            </a:r>
            <a:r>
              <a:rPr lang="zh-CN" altLang="en-US">
                <a:solidFill>
                  <a:schemeClr val="bg1"/>
                </a:solidFill>
              </a:rPr>
              <a:t>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值减少</a:t>
            </a:r>
            <a:r>
              <a:rPr lang="en-US" altLang="zh-CN">
                <a:solidFill>
                  <a:schemeClr val="bg1"/>
                </a:solidFill>
              </a:rPr>
              <a:t>dpH</a:t>
            </a:r>
            <a:r>
              <a:rPr lang="zh-CN" altLang="en-US">
                <a:solidFill>
                  <a:schemeClr val="bg1"/>
                </a:solidFill>
              </a:rPr>
              <a:t>单位时所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需强酸</a:t>
            </a:r>
            <a:r>
              <a:rPr lang="en-US" altLang="zh-CN">
                <a:solidFill>
                  <a:schemeClr val="bg1"/>
                </a:solidFill>
              </a:rPr>
              <a:t>da mol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7066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3DB2935-C21C-4C3E-9DF1-22BD0F1302C2}" type="slidenum">
              <a:rPr lang="en-US" altLang="zh-CN" sz="1400" smtClean="0"/>
              <a:pPr eaLnBrk="1" hangingPunct="1"/>
              <a:t>67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nimBg="1" autoUpdateAnimBg="0"/>
      <p:bldP spid="58372" grpId="0" animBg="1" autoUpdateAnimBg="0"/>
      <p:bldP spid="58375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50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弱酸及其共轭碱体系</a:t>
            </a:r>
            <a:r>
              <a:rPr lang="en-US" altLang="zh-CN">
                <a:solidFill>
                  <a:schemeClr val="bg1"/>
                </a:solidFill>
              </a:rPr>
              <a:t>(HA-A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：将弱酸溶液中加入强碱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98525" y="1057275"/>
            <a:ext cx="6723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设：</a:t>
            </a:r>
            <a:r>
              <a:rPr lang="en-US" altLang="zh-CN">
                <a:solidFill>
                  <a:schemeClr val="bg1"/>
                </a:solidFill>
              </a:rPr>
              <a:t>HA</a:t>
            </a:r>
            <a:r>
              <a:rPr lang="zh-CN" altLang="en-US">
                <a:solidFill>
                  <a:schemeClr val="bg1"/>
                </a:solidFill>
              </a:rPr>
              <a:t>的分析浓度为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，强碱的浓度为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可以推导出弱酸缓冲容量的精确式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295400" y="2438400"/>
          <a:ext cx="5791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公式" r:id="rId3" imgW="2384982" imgH="472492" progId="Equation.3">
                  <p:embed/>
                </p:oleObj>
              </mc:Choice>
              <mc:Fallback>
                <p:oleObj name="公式" r:id="rId3" imgW="2384982" imgH="47249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791200" cy="1155700"/>
                      </a:xfrm>
                      <a:prstGeom prst="rect">
                        <a:avLst/>
                      </a:prstGeom>
                      <a:solidFill>
                        <a:srgbClr val="A5002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2057400" y="3962400"/>
          <a:ext cx="3657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公式" r:id="rId5" imgW="1699332" imgH="213356" progId="Equation.3">
                  <p:embed/>
                </p:oleObj>
              </mc:Choice>
              <mc:Fallback>
                <p:oleObj name="公式" r:id="rId5" imgW="1699332" imgH="21335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3657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990600" y="4876800"/>
          <a:ext cx="5867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公式" r:id="rId7" imgW="2956608" imgH="213356" progId="Equation.3">
                  <p:embed/>
                </p:oleObj>
              </mc:Choice>
              <mc:Fallback>
                <p:oleObj name="公式" r:id="rId7" imgW="2956608" imgH="21335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5867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990600" y="5791200"/>
          <a:ext cx="62515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公式" r:id="rId9" imgW="3284209" imgH="213356" progId="Equation.3">
                  <p:embed/>
                </p:oleObj>
              </mc:Choice>
              <mc:Fallback>
                <p:oleObj name="公式" r:id="rId9" imgW="3284209" imgH="21335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62515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9943F94-5DD8-4E36-857D-26B9B2470959}" type="slidenum">
              <a:rPr lang="en-US" altLang="zh-CN" sz="1400" smtClean="0"/>
              <a:pPr eaLnBrk="1" hangingPunct="1"/>
              <a:t>68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39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717550" y="555625"/>
            <a:ext cx="769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当弱酸不太强又不过分弱时，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>
                <a:solidFill>
                  <a:schemeClr val="bg1"/>
                </a:solidFill>
              </a:rPr>
              <a:t>可忽略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869950" y="1241425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可以推导出弱酸缓冲容量的近似式：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112838" y="2133600"/>
          <a:ext cx="686911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公式" r:id="rId3" imgW="2842153" imgH="472492" progId="Equation.3">
                  <p:embed/>
                </p:oleObj>
              </mc:Choice>
              <mc:Fallback>
                <p:oleObj name="公式" r:id="rId3" imgW="2842153" imgH="4724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2133600"/>
                        <a:ext cx="6869112" cy="1155700"/>
                      </a:xfrm>
                      <a:prstGeom prst="rect">
                        <a:avLst/>
                      </a:prstGeom>
                      <a:solidFill>
                        <a:srgbClr val="CC66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762000" y="3810000"/>
            <a:ext cx="406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]=K</a:t>
            </a:r>
            <a:r>
              <a:rPr lang="en-US" altLang="zh-CN" baseline="-25000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有极大值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1828800" y="4876800"/>
          <a:ext cx="41719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公式" r:id="rId5" imgW="1737339" imgH="419153" progId="Equation.3">
                  <p:embed/>
                </p:oleObj>
              </mc:Choice>
              <mc:Fallback>
                <p:oleObj name="公式" r:id="rId5" imgW="1737339" imgH="41915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4171950" cy="1120775"/>
                      </a:xfrm>
                      <a:prstGeom prst="rect">
                        <a:avLst/>
                      </a:prstGeom>
                      <a:solidFill>
                        <a:srgbClr val="00CC66"/>
                      </a:solidFill>
                      <a:ln w="9525">
                        <a:solidFill>
                          <a:srgbClr val="CC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6773225-617B-42AB-ADDB-DA8F32826A27}" type="slidenum">
              <a:rPr lang="en-US" altLang="zh-CN" sz="1400" smtClean="0"/>
              <a:pPr eaLnBrk="1" hangingPunct="1"/>
              <a:t>69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23" grpId="0" autoUpdateAnimBg="0"/>
      <p:bldP spid="1331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196975"/>
            <a:ext cx="7978775" cy="4889500"/>
          </a:xfrm>
        </p:spPr>
        <p:txBody>
          <a:bodyPr/>
          <a:lstStyle/>
          <a:p>
            <a:pPr marL="0" indent="0"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92D050"/>
                </a:solidFill>
              </a:rPr>
              <a:t>一</a:t>
            </a:r>
            <a:r>
              <a:rPr lang="en-US" altLang="zh-CN" b="1" smtClean="0">
                <a:solidFill>
                  <a:srgbClr val="92D050"/>
                </a:solidFill>
              </a:rPr>
              <a:t>. </a:t>
            </a:r>
            <a:r>
              <a:rPr lang="zh-CN" altLang="en-US" b="1" smtClean="0">
                <a:solidFill>
                  <a:srgbClr val="92D050"/>
                </a:solidFill>
              </a:rPr>
              <a:t>质子论酸碱的定义</a:t>
            </a:r>
            <a:endParaRPr lang="en-US" altLang="zh-CN" b="1" smtClean="0">
              <a:solidFill>
                <a:srgbClr val="92D050"/>
              </a:solidFill>
            </a:endParaRPr>
          </a:p>
          <a:p>
            <a:pPr marL="0" indent="0"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92D050"/>
                </a:solidFill>
              </a:rPr>
              <a:t>二</a:t>
            </a:r>
            <a:r>
              <a:rPr lang="en-US" altLang="zh-CN" b="1" smtClean="0">
                <a:solidFill>
                  <a:srgbClr val="92D050"/>
                </a:solidFill>
              </a:rPr>
              <a:t>. </a:t>
            </a:r>
            <a:r>
              <a:rPr lang="zh-CN" altLang="en-US" b="1" smtClean="0">
                <a:solidFill>
                  <a:srgbClr val="92D050"/>
                </a:solidFill>
              </a:rPr>
              <a:t>质子论的酸碱反应</a:t>
            </a:r>
            <a:endParaRPr lang="en-US" altLang="zh-CN" b="1" smtClean="0">
              <a:solidFill>
                <a:srgbClr val="92D050"/>
              </a:solidFill>
            </a:endParaRPr>
          </a:p>
          <a:p>
            <a:pPr marL="0" indent="0"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92D050"/>
                </a:solidFill>
              </a:rPr>
              <a:t>三</a:t>
            </a:r>
            <a:r>
              <a:rPr lang="en-US" altLang="zh-CN" b="1" smtClean="0">
                <a:solidFill>
                  <a:srgbClr val="92D050"/>
                </a:solidFill>
              </a:rPr>
              <a:t>. </a:t>
            </a:r>
            <a:r>
              <a:rPr lang="zh-CN" altLang="en-US" b="1" smtClean="0">
                <a:solidFill>
                  <a:srgbClr val="92D050"/>
                </a:solidFill>
              </a:rPr>
              <a:t>质子酸碱的强度</a:t>
            </a:r>
            <a:endParaRPr lang="en-US" altLang="zh-CN" b="1" smtClean="0">
              <a:solidFill>
                <a:srgbClr val="92D050"/>
              </a:solidFill>
            </a:endParaRPr>
          </a:p>
          <a:p>
            <a:pPr marL="0" indent="0"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92D050"/>
                </a:solidFill>
              </a:rPr>
              <a:t>四</a:t>
            </a:r>
            <a:r>
              <a:rPr lang="en-US" altLang="zh-CN" b="1" smtClean="0">
                <a:solidFill>
                  <a:srgbClr val="92D050"/>
                </a:solidFill>
              </a:rPr>
              <a:t>. </a:t>
            </a:r>
            <a:r>
              <a:rPr lang="zh-CN" altLang="en-US" b="1" smtClean="0">
                <a:solidFill>
                  <a:srgbClr val="92D050"/>
                </a:solidFill>
              </a:rPr>
              <a:t>共轭酸碱对</a:t>
            </a:r>
            <a:r>
              <a:rPr lang="en-US" altLang="zh-CN" b="1" i="1" smtClean="0">
                <a:solidFill>
                  <a:srgbClr val="92D050"/>
                </a:solidFill>
              </a:rPr>
              <a:t>K</a:t>
            </a:r>
            <a:r>
              <a:rPr lang="en-US" altLang="zh-CN" b="1" baseline="-25000" smtClean="0">
                <a:solidFill>
                  <a:srgbClr val="92D050"/>
                </a:solidFill>
              </a:rPr>
              <a:t>a</a:t>
            </a:r>
            <a:r>
              <a:rPr lang="zh-CN" altLang="en-US" b="1" smtClean="0">
                <a:solidFill>
                  <a:srgbClr val="92D050"/>
                </a:solidFill>
              </a:rPr>
              <a:t>和</a:t>
            </a:r>
            <a:r>
              <a:rPr lang="en-US" altLang="zh-CN" b="1" i="1" smtClean="0">
                <a:solidFill>
                  <a:srgbClr val="92D050"/>
                </a:solidFill>
              </a:rPr>
              <a:t>K</a:t>
            </a:r>
            <a:r>
              <a:rPr lang="en-US" altLang="zh-CN" b="1" baseline="-25000" smtClean="0">
                <a:solidFill>
                  <a:srgbClr val="92D050"/>
                </a:solidFill>
              </a:rPr>
              <a:t>b</a:t>
            </a:r>
            <a:r>
              <a:rPr lang="zh-CN" altLang="en-US" b="1" smtClean="0">
                <a:solidFill>
                  <a:srgbClr val="92D050"/>
                </a:solidFill>
              </a:rPr>
              <a:t>的关系</a:t>
            </a:r>
            <a:endParaRPr lang="en-US" altLang="zh-CN" b="1" smtClean="0">
              <a:solidFill>
                <a:srgbClr val="92D050"/>
              </a:solidFill>
            </a:endParaRPr>
          </a:p>
          <a:p>
            <a:pPr marL="0" indent="0"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92D050"/>
                </a:solidFill>
              </a:rPr>
              <a:t>五、酸碱滴定反应的完全度</a:t>
            </a:r>
          </a:p>
          <a:p>
            <a:pPr marL="0" indent="0" algn="just" eaLnBrk="1" hangingPunct="1">
              <a:lnSpc>
                <a:spcPct val="200000"/>
              </a:lnSpc>
              <a:buFont typeface="Wingdings" pitchFamily="2" charset="2"/>
              <a:buNone/>
            </a:pPr>
            <a:endParaRPr lang="en-US" altLang="zh-CN" b="1" smtClean="0">
              <a:solidFill>
                <a:srgbClr val="92D050"/>
              </a:solidFill>
            </a:endParaRP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546100" y="92075"/>
            <a:ext cx="801687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布朗斯特酸碱理论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F6695AD-2C9E-4313-BD65-556EFDB7042A}" type="slidenum">
              <a:rPr lang="en-US" altLang="zh-CN" sz="1400" smtClean="0"/>
              <a:pPr eaLnBrk="1" hangingPunct="1"/>
              <a:t>7</a:t>
            </a:fld>
            <a:endParaRPr lang="en-US" altLang="zh-CN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28600" y="4419600"/>
            <a:ext cx="1236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结论：</a:t>
            </a: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457200" y="5105400"/>
            <a:ext cx="381000" cy="304800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990600" y="5029200"/>
            <a:ext cx="665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c  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  <a:sym typeface="Symbol" pitchFamily="18" charset="2"/>
              </a:rPr>
              <a:t>缓冲物质总浓度越大，缓冲容量越大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473075" y="5648325"/>
            <a:ext cx="381000" cy="304800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990600" y="5540375"/>
            <a:ext cx="742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[H</a:t>
            </a:r>
            <a:r>
              <a:rPr lang="en-US" altLang="zh-CN" baseline="30000">
                <a:solidFill>
                  <a:schemeClr val="bg1"/>
                </a:solidFill>
                <a:latin typeface="宋体" pitchFamily="2" charset="-122"/>
              </a:rPr>
              <a:t>+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]=K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即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  <a:ea typeface="隶书" pitchFamily="49" charset="-122"/>
              </a:rPr>
              <a:t>a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:c</a:t>
            </a:r>
            <a:r>
              <a:rPr lang="en-US" altLang="zh-CN" i="1" baseline="-25000">
                <a:solidFill>
                  <a:schemeClr val="bg1"/>
                </a:solidFill>
                <a:ea typeface="隶书" pitchFamily="49" charset="-122"/>
              </a:rPr>
              <a:t>b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=1:1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时，溶液的缓冲容量最大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>
            <a:off x="473075" y="6105525"/>
            <a:ext cx="381000" cy="304800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066800" y="6019800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有效缓冲范围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pH=pK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±1</a:t>
            </a:r>
          </a:p>
        </p:txBody>
      </p:sp>
      <p:sp>
        <p:nvSpPr>
          <p:cNvPr id="73737" name="Line 13"/>
          <p:cNvSpPr>
            <a:spLocks noChangeShapeType="1"/>
          </p:cNvSpPr>
          <p:nvPr/>
        </p:nvSpPr>
        <p:spPr bwMode="auto">
          <a:xfrm>
            <a:off x="2286000" y="3429000"/>
            <a:ext cx="518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14"/>
          <p:cNvSpPr>
            <a:spLocks noChangeShapeType="1"/>
          </p:cNvSpPr>
          <p:nvPr/>
        </p:nvSpPr>
        <p:spPr bwMode="auto">
          <a:xfrm flipV="1">
            <a:off x="2286000" y="457200"/>
            <a:ext cx="0" cy="297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15"/>
          <p:cNvSpPr>
            <a:spLocks noChangeShapeType="1"/>
          </p:cNvSpPr>
          <p:nvPr/>
        </p:nvSpPr>
        <p:spPr bwMode="auto">
          <a:xfrm flipV="1">
            <a:off x="2971800" y="33528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6"/>
          <p:cNvSpPr>
            <a:spLocks noChangeShapeType="1"/>
          </p:cNvSpPr>
          <p:nvPr/>
        </p:nvSpPr>
        <p:spPr bwMode="auto">
          <a:xfrm flipV="1">
            <a:off x="5410200" y="33528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17"/>
          <p:cNvSpPr>
            <a:spLocks noChangeShapeType="1"/>
          </p:cNvSpPr>
          <p:nvPr/>
        </p:nvSpPr>
        <p:spPr bwMode="auto">
          <a:xfrm flipV="1">
            <a:off x="4648200" y="33528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Line 18"/>
          <p:cNvSpPr>
            <a:spLocks noChangeShapeType="1"/>
          </p:cNvSpPr>
          <p:nvPr/>
        </p:nvSpPr>
        <p:spPr bwMode="auto">
          <a:xfrm flipV="1">
            <a:off x="3810000" y="33528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Text Box 19"/>
          <p:cNvSpPr txBox="1">
            <a:spLocks noChangeArrowheads="1"/>
          </p:cNvSpPr>
          <p:nvPr/>
        </p:nvSpPr>
        <p:spPr bwMode="auto">
          <a:xfrm>
            <a:off x="2133600" y="3429000"/>
            <a:ext cx="504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1"/>
                </a:solidFill>
              </a:rPr>
              <a:t>1          3             5            7            9          11          13</a:t>
            </a:r>
          </a:p>
        </p:txBody>
      </p:sp>
      <p:sp>
        <p:nvSpPr>
          <p:cNvPr id="73744" name="Line 27"/>
          <p:cNvSpPr>
            <a:spLocks noChangeShapeType="1"/>
          </p:cNvSpPr>
          <p:nvPr/>
        </p:nvSpPr>
        <p:spPr bwMode="auto">
          <a:xfrm>
            <a:off x="2286000" y="6096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5" name="Text Box 28"/>
          <p:cNvSpPr txBox="1">
            <a:spLocks noChangeArrowheads="1"/>
          </p:cNvSpPr>
          <p:nvPr/>
        </p:nvSpPr>
        <p:spPr bwMode="auto">
          <a:xfrm>
            <a:off x="4343400" y="36576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66FF99"/>
                </a:solidFill>
              </a:rPr>
              <a:t>pH</a:t>
            </a:r>
          </a:p>
        </p:txBody>
      </p:sp>
      <p:sp>
        <p:nvSpPr>
          <p:cNvPr id="73746" name="Line 47"/>
          <p:cNvSpPr>
            <a:spLocks noChangeShapeType="1"/>
          </p:cNvSpPr>
          <p:nvPr/>
        </p:nvSpPr>
        <p:spPr bwMode="auto">
          <a:xfrm flipV="1">
            <a:off x="6172200" y="33528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7" name="Line 48"/>
          <p:cNvSpPr>
            <a:spLocks noChangeShapeType="1"/>
          </p:cNvSpPr>
          <p:nvPr/>
        </p:nvSpPr>
        <p:spPr bwMode="auto">
          <a:xfrm flipV="1">
            <a:off x="6934200" y="3352800"/>
            <a:ext cx="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8" name="Text Box 49"/>
          <p:cNvSpPr txBox="1">
            <a:spLocks noChangeArrowheads="1"/>
          </p:cNvSpPr>
          <p:nvPr/>
        </p:nvSpPr>
        <p:spPr bwMode="auto">
          <a:xfrm>
            <a:off x="1828800" y="304800"/>
            <a:ext cx="4953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5000"/>
              </a:lnSpc>
            </a:pPr>
            <a:r>
              <a:rPr lang="en-US" altLang="zh-CN" sz="1400">
                <a:solidFill>
                  <a:schemeClr val="bg1"/>
                </a:solidFill>
              </a:rPr>
              <a:t>0.08</a:t>
            </a:r>
          </a:p>
          <a:p>
            <a:pPr eaLnBrk="1" hangingPunct="1">
              <a:lnSpc>
                <a:spcPct val="175000"/>
              </a:lnSpc>
            </a:pPr>
            <a:r>
              <a:rPr lang="en-US" altLang="zh-CN" sz="1400">
                <a:solidFill>
                  <a:schemeClr val="bg1"/>
                </a:solidFill>
              </a:rPr>
              <a:t>0.07</a:t>
            </a:r>
          </a:p>
          <a:p>
            <a:pPr eaLnBrk="1" hangingPunct="1">
              <a:lnSpc>
                <a:spcPct val="175000"/>
              </a:lnSpc>
            </a:pPr>
            <a:r>
              <a:rPr lang="en-US" altLang="zh-CN" sz="1400">
                <a:solidFill>
                  <a:schemeClr val="bg1"/>
                </a:solidFill>
              </a:rPr>
              <a:t>0.06</a:t>
            </a:r>
          </a:p>
          <a:p>
            <a:pPr eaLnBrk="1" hangingPunct="1">
              <a:lnSpc>
                <a:spcPct val="175000"/>
              </a:lnSpc>
            </a:pPr>
            <a:r>
              <a:rPr lang="en-US" altLang="zh-CN" sz="1400">
                <a:solidFill>
                  <a:schemeClr val="bg1"/>
                </a:solidFill>
              </a:rPr>
              <a:t>0.05</a:t>
            </a:r>
          </a:p>
          <a:p>
            <a:pPr eaLnBrk="1" hangingPunct="1">
              <a:lnSpc>
                <a:spcPct val="175000"/>
              </a:lnSpc>
            </a:pPr>
            <a:r>
              <a:rPr lang="en-US" altLang="zh-CN" sz="1400">
                <a:solidFill>
                  <a:schemeClr val="bg1"/>
                </a:solidFill>
              </a:rPr>
              <a:t>0.04</a:t>
            </a:r>
          </a:p>
          <a:p>
            <a:pPr eaLnBrk="1" hangingPunct="1">
              <a:lnSpc>
                <a:spcPct val="175000"/>
              </a:lnSpc>
            </a:pPr>
            <a:r>
              <a:rPr lang="en-US" altLang="zh-CN" sz="1400">
                <a:solidFill>
                  <a:schemeClr val="bg1"/>
                </a:solidFill>
              </a:rPr>
              <a:t>0.03</a:t>
            </a:r>
          </a:p>
          <a:p>
            <a:pPr eaLnBrk="1" hangingPunct="1">
              <a:lnSpc>
                <a:spcPct val="175000"/>
              </a:lnSpc>
            </a:pPr>
            <a:r>
              <a:rPr lang="en-US" altLang="zh-CN" sz="1400">
                <a:solidFill>
                  <a:schemeClr val="bg1"/>
                </a:solidFill>
              </a:rPr>
              <a:t>0.02</a:t>
            </a:r>
          </a:p>
          <a:p>
            <a:pPr eaLnBrk="1" hangingPunct="1">
              <a:lnSpc>
                <a:spcPct val="175000"/>
              </a:lnSpc>
            </a:pPr>
            <a:r>
              <a:rPr lang="en-US" altLang="zh-CN" sz="1400">
                <a:solidFill>
                  <a:schemeClr val="bg1"/>
                </a:solidFill>
              </a:rPr>
              <a:t>0.01</a:t>
            </a:r>
          </a:p>
        </p:txBody>
      </p:sp>
      <p:sp>
        <p:nvSpPr>
          <p:cNvPr id="73749" name="Line 51"/>
          <p:cNvSpPr>
            <a:spLocks noChangeShapeType="1"/>
          </p:cNvSpPr>
          <p:nvPr/>
        </p:nvSpPr>
        <p:spPr bwMode="auto">
          <a:xfrm>
            <a:off x="2286000" y="9906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Line 52"/>
          <p:cNvSpPr>
            <a:spLocks noChangeShapeType="1"/>
          </p:cNvSpPr>
          <p:nvPr/>
        </p:nvSpPr>
        <p:spPr bwMode="auto">
          <a:xfrm>
            <a:off x="2286000" y="12954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Line 53"/>
          <p:cNvSpPr>
            <a:spLocks noChangeShapeType="1"/>
          </p:cNvSpPr>
          <p:nvPr/>
        </p:nvSpPr>
        <p:spPr bwMode="auto">
          <a:xfrm>
            <a:off x="2286000" y="16764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Line 54"/>
          <p:cNvSpPr>
            <a:spLocks noChangeShapeType="1"/>
          </p:cNvSpPr>
          <p:nvPr/>
        </p:nvSpPr>
        <p:spPr bwMode="auto">
          <a:xfrm>
            <a:off x="2286000" y="20574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3" name="Line 55"/>
          <p:cNvSpPr>
            <a:spLocks noChangeShapeType="1"/>
          </p:cNvSpPr>
          <p:nvPr/>
        </p:nvSpPr>
        <p:spPr bwMode="auto">
          <a:xfrm>
            <a:off x="2286000" y="24384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4" name="Line 56"/>
          <p:cNvSpPr>
            <a:spLocks noChangeShapeType="1"/>
          </p:cNvSpPr>
          <p:nvPr/>
        </p:nvSpPr>
        <p:spPr bwMode="auto">
          <a:xfrm>
            <a:off x="2286000" y="28194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5" name="Line 57"/>
          <p:cNvSpPr>
            <a:spLocks noChangeShapeType="1"/>
          </p:cNvSpPr>
          <p:nvPr/>
        </p:nvSpPr>
        <p:spPr bwMode="auto">
          <a:xfrm>
            <a:off x="2286000" y="3200400"/>
            <a:ext cx="7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6" name="Text Box 58"/>
          <p:cNvSpPr txBox="1">
            <a:spLocks noChangeArrowheads="1"/>
          </p:cNvSpPr>
          <p:nvPr/>
        </p:nvSpPr>
        <p:spPr bwMode="auto">
          <a:xfrm rot="10512169">
            <a:off x="1371600" y="1828800"/>
            <a:ext cx="458788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66FF99"/>
                </a:solidFill>
                <a:sym typeface="Symbol" pitchFamily="18" charset="2"/>
              </a:rPr>
              <a:t></a:t>
            </a:r>
            <a:endParaRPr lang="en-US" altLang="zh-CN" sz="1800">
              <a:solidFill>
                <a:srgbClr val="66FF99"/>
              </a:solidFill>
            </a:endParaRPr>
          </a:p>
        </p:txBody>
      </p:sp>
      <p:sp>
        <p:nvSpPr>
          <p:cNvPr id="73757" name="Freeform 59"/>
          <p:cNvSpPr>
            <a:spLocks/>
          </p:cNvSpPr>
          <p:nvPr/>
        </p:nvSpPr>
        <p:spPr bwMode="auto">
          <a:xfrm>
            <a:off x="2819400" y="1308100"/>
            <a:ext cx="2133600" cy="2120900"/>
          </a:xfrm>
          <a:custGeom>
            <a:avLst/>
            <a:gdLst>
              <a:gd name="T0" fmla="*/ 0 w 1344"/>
              <a:gd name="T1" fmla="*/ 2147483647 h 1336"/>
              <a:gd name="T2" fmla="*/ 2147483647 w 1344"/>
              <a:gd name="T3" fmla="*/ 2147483647 h 1336"/>
              <a:gd name="T4" fmla="*/ 2147483647 w 1344"/>
              <a:gd name="T5" fmla="*/ 2147483647 h 1336"/>
              <a:gd name="T6" fmla="*/ 2147483647 w 1344"/>
              <a:gd name="T7" fmla="*/ 2147483647 h 1336"/>
              <a:gd name="T8" fmla="*/ 2147483647 w 1344"/>
              <a:gd name="T9" fmla="*/ 2147483647 h 1336"/>
              <a:gd name="T10" fmla="*/ 2147483647 w 1344"/>
              <a:gd name="T11" fmla="*/ 2147483647 h 1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4" h="1336">
                <a:moveTo>
                  <a:pt x="0" y="1336"/>
                </a:moveTo>
                <a:cubicBezTo>
                  <a:pt x="100" y="1268"/>
                  <a:pt x="200" y="1200"/>
                  <a:pt x="288" y="1000"/>
                </a:cubicBezTo>
                <a:cubicBezTo>
                  <a:pt x="376" y="800"/>
                  <a:pt x="448" y="272"/>
                  <a:pt x="528" y="136"/>
                </a:cubicBezTo>
                <a:cubicBezTo>
                  <a:pt x="608" y="0"/>
                  <a:pt x="704" y="56"/>
                  <a:pt x="768" y="184"/>
                </a:cubicBezTo>
                <a:cubicBezTo>
                  <a:pt x="832" y="312"/>
                  <a:pt x="816" y="712"/>
                  <a:pt x="912" y="904"/>
                </a:cubicBezTo>
                <a:cubicBezTo>
                  <a:pt x="1008" y="1096"/>
                  <a:pt x="1176" y="1216"/>
                  <a:pt x="1344" y="133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8" name="Freeform 60"/>
          <p:cNvSpPr>
            <a:spLocks/>
          </p:cNvSpPr>
          <p:nvPr/>
        </p:nvSpPr>
        <p:spPr bwMode="auto">
          <a:xfrm>
            <a:off x="2362200" y="533400"/>
            <a:ext cx="838200" cy="2895600"/>
          </a:xfrm>
          <a:custGeom>
            <a:avLst/>
            <a:gdLst>
              <a:gd name="T0" fmla="*/ 0 w 528"/>
              <a:gd name="T1" fmla="*/ 0 h 1824"/>
              <a:gd name="T2" fmla="*/ 2147483647 w 528"/>
              <a:gd name="T3" fmla="*/ 2147483647 h 1824"/>
              <a:gd name="T4" fmla="*/ 2147483647 w 528"/>
              <a:gd name="T5" fmla="*/ 2147483647 h 1824"/>
              <a:gd name="T6" fmla="*/ 2147483647 w 528"/>
              <a:gd name="T7" fmla="*/ 2147483647 h 18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1824">
                <a:moveTo>
                  <a:pt x="0" y="0"/>
                </a:moveTo>
                <a:cubicBezTo>
                  <a:pt x="4" y="224"/>
                  <a:pt x="8" y="448"/>
                  <a:pt x="48" y="720"/>
                </a:cubicBezTo>
                <a:cubicBezTo>
                  <a:pt x="88" y="992"/>
                  <a:pt x="160" y="1448"/>
                  <a:pt x="240" y="1632"/>
                </a:cubicBezTo>
                <a:cubicBezTo>
                  <a:pt x="320" y="1816"/>
                  <a:pt x="424" y="1820"/>
                  <a:pt x="528" y="182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9" name="Freeform 62"/>
          <p:cNvSpPr>
            <a:spLocks/>
          </p:cNvSpPr>
          <p:nvPr/>
        </p:nvSpPr>
        <p:spPr bwMode="auto">
          <a:xfrm>
            <a:off x="5638800" y="609600"/>
            <a:ext cx="1295400" cy="2819400"/>
          </a:xfrm>
          <a:custGeom>
            <a:avLst/>
            <a:gdLst>
              <a:gd name="T0" fmla="*/ 2147483647 w 864"/>
              <a:gd name="T1" fmla="*/ 0 h 1872"/>
              <a:gd name="T2" fmla="*/ 2147483647 w 864"/>
              <a:gd name="T3" fmla="*/ 2147483647 h 1872"/>
              <a:gd name="T4" fmla="*/ 2147483647 w 864"/>
              <a:gd name="T5" fmla="*/ 2147483647 h 1872"/>
              <a:gd name="T6" fmla="*/ 0 w 864"/>
              <a:gd name="T7" fmla="*/ 214748364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1872">
                <a:moveTo>
                  <a:pt x="864" y="0"/>
                </a:moveTo>
                <a:cubicBezTo>
                  <a:pt x="788" y="500"/>
                  <a:pt x="712" y="1000"/>
                  <a:pt x="624" y="1296"/>
                </a:cubicBezTo>
                <a:cubicBezTo>
                  <a:pt x="536" y="1592"/>
                  <a:pt x="440" y="1680"/>
                  <a:pt x="336" y="1776"/>
                </a:cubicBezTo>
                <a:cubicBezTo>
                  <a:pt x="232" y="1872"/>
                  <a:pt x="116" y="1872"/>
                  <a:pt x="0" y="18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0" name="Text Box 63"/>
          <p:cNvSpPr txBox="1">
            <a:spLocks noChangeArrowheads="1"/>
          </p:cNvSpPr>
          <p:nvPr/>
        </p:nvSpPr>
        <p:spPr bwMode="auto">
          <a:xfrm>
            <a:off x="2362200" y="1066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FF0000"/>
                </a:solidFill>
              </a:rPr>
              <a:t>H</a:t>
            </a:r>
            <a:r>
              <a:rPr lang="en-US" altLang="zh-CN" sz="1800" b="1" baseline="30000">
                <a:solidFill>
                  <a:srgbClr val="FF0000"/>
                </a:solidFill>
              </a:rPr>
              <a:t>+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73761" name="Text Box 64"/>
          <p:cNvSpPr txBox="1">
            <a:spLocks noChangeArrowheads="1"/>
          </p:cNvSpPr>
          <p:nvPr/>
        </p:nvSpPr>
        <p:spPr bwMode="auto">
          <a:xfrm>
            <a:off x="6248400" y="10668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FF0000"/>
                </a:solidFill>
              </a:rPr>
              <a:t>OH</a:t>
            </a:r>
            <a:r>
              <a:rPr lang="en-US" altLang="zh-CN" sz="1800" b="1" baseline="30000">
                <a:solidFill>
                  <a:srgbClr val="FF0000"/>
                </a:solidFill>
              </a:rPr>
              <a:t>-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73762" name="Text Box 65"/>
          <p:cNvSpPr txBox="1">
            <a:spLocks noChangeArrowheads="1"/>
          </p:cNvSpPr>
          <p:nvPr/>
        </p:nvSpPr>
        <p:spPr bwMode="auto">
          <a:xfrm>
            <a:off x="3200400" y="990600"/>
            <a:ext cx="1533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FFFF00"/>
                </a:solidFill>
              </a:rPr>
              <a:t>HAc+Ac</a:t>
            </a:r>
            <a:r>
              <a:rPr lang="en-US" altLang="zh-CN" sz="1800" b="1" baseline="30000">
                <a:solidFill>
                  <a:srgbClr val="FFFF00"/>
                </a:solidFill>
              </a:rPr>
              <a:t>-</a:t>
            </a:r>
            <a:r>
              <a:rPr lang="en-US" altLang="zh-CN" sz="1800" b="1">
                <a:solidFill>
                  <a:srgbClr val="FFFF00"/>
                </a:solidFill>
              </a:rPr>
              <a:t>(1:1)</a:t>
            </a:r>
          </a:p>
        </p:txBody>
      </p:sp>
      <p:sp>
        <p:nvSpPr>
          <p:cNvPr id="73763" name="Text Box 66"/>
          <p:cNvSpPr txBox="1">
            <a:spLocks noChangeArrowheads="1"/>
          </p:cNvSpPr>
          <p:nvPr/>
        </p:nvSpPr>
        <p:spPr bwMode="auto">
          <a:xfrm>
            <a:off x="2667000" y="27432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FFFF00"/>
                </a:solidFill>
              </a:rPr>
              <a:t>HAc</a:t>
            </a:r>
          </a:p>
        </p:txBody>
      </p:sp>
      <p:sp>
        <p:nvSpPr>
          <p:cNvPr id="73764" name="Text Box 67"/>
          <p:cNvSpPr txBox="1">
            <a:spLocks noChangeArrowheads="1"/>
          </p:cNvSpPr>
          <p:nvPr/>
        </p:nvSpPr>
        <p:spPr bwMode="auto">
          <a:xfrm>
            <a:off x="4953000" y="2895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FFFF00"/>
                </a:solidFill>
              </a:rPr>
              <a:t>Ac</a:t>
            </a:r>
            <a:r>
              <a:rPr lang="en-US" altLang="zh-CN" sz="1800" b="1" baseline="30000">
                <a:solidFill>
                  <a:srgbClr val="FFFF00"/>
                </a:solidFill>
              </a:rPr>
              <a:t>-</a:t>
            </a:r>
            <a:endParaRPr lang="en-US" altLang="zh-CN" sz="1800" b="1">
              <a:solidFill>
                <a:srgbClr val="FFFF00"/>
              </a:solidFill>
            </a:endParaRPr>
          </a:p>
        </p:txBody>
      </p:sp>
      <p:sp>
        <p:nvSpPr>
          <p:cNvPr id="73765" name="Line 68"/>
          <p:cNvSpPr>
            <a:spLocks noChangeShapeType="1"/>
          </p:cNvSpPr>
          <p:nvPr/>
        </p:nvSpPr>
        <p:spPr bwMode="auto">
          <a:xfrm>
            <a:off x="2895600" y="3048000"/>
            <a:ext cx="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6" name="Line 69"/>
          <p:cNvSpPr>
            <a:spLocks noChangeShapeType="1"/>
          </p:cNvSpPr>
          <p:nvPr/>
        </p:nvSpPr>
        <p:spPr bwMode="auto">
          <a:xfrm>
            <a:off x="5181600" y="3200400"/>
            <a:ext cx="0" cy="152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7" name="Text Box 70"/>
          <p:cNvSpPr txBox="1">
            <a:spLocks noChangeArrowheads="1"/>
          </p:cNvSpPr>
          <p:nvPr/>
        </p:nvSpPr>
        <p:spPr bwMode="auto">
          <a:xfrm>
            <a:off x="3124200" y="4038600"/>
            <a:ext cx="344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0.1mol/LHAc</a:t>
            </a:r>
            <a:r>
              <a:rPr lang="zh-CN" altLang="en-US" sz="2400">
                <a:solidFill>
                  <a:schemeClr val="bg1"/>
                </a:solidFill>
              </a:rPr>
              <a:t>的</a:t>
            </a:r>
            <a:r>
              <a:rPr lang="zh-CN" altLang="en-US" sz="2400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-</a:t>
            </a:r>
            <a:r>
              <a:rPr lang="en-US" altLang="en-US" sz="2400">
                <a:solidFill>
                  <a:schemeClr val="bg1"/>
                </a:solidFill>
                <a:sym typeface="Symbol" pitchFamily="18" charset="2"/>
              </a:rPr>
              <a:t>pH</a:t>
            </a:r>
            <a:r>
              <a:rPr lang="zh-CN" altLang="en-US" sz="2400">
                <a:solidFill>
                  <a:schemeClr val="bg1"/>
                </a:solidFill>
                <a:sym typeface="Symbol" pitchFamily="18" charset="2"/>
              </a:rPr>
              <a:t>曲线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376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5D424E7-F2E0-4C2C-A20A-4A0F33A5D780}" type="slidenum">
              <a:rPr lang="en-US" altLang="zh-CN" sz="1400" smtClean="0"/>
              <a:pPr eaLnBrk="1" hangingPunct="1"/>
              <a:t>70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21" grpId="0" animBg="1"/>
      <p:bldP spid="60422" grpId="0" autoUpdateAnimBg="0"/>
      <p:bldP spid="60423" grpId="0" animBg="1"/>
      <p:bldP spid="60424" grpId="0" autoUpdateAnimBg="0"/>
      <p:bldP spid="60425" grpId="0" animBg="1"/>
      <p:bldP spid="6042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304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四、标准缓冲溶液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488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标准缓冲溶液用于校准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计。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838200" y="1600200"/>
            <a:ext cx="477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几种常用的标准缓冲溶液</a:t>
            </a:r>
            <a:r>
              <a:rPr lang="en-US" altLang="zh-CN">
                <a:solidFill>
                  <a:schemeClr val="bg1"/>
                </a:solidFill>
              </a:rPr>
              <a:t>(P</a:t>
            </a:r>
            <a:r>
              <a:rPr lang="en-US" altLang="zh-CN" baseline="-25000">
                <a:solidFill>
                  <a:schemeClr val="bg1"/>
                </a:solidFill>
              </a:rPr>
              <a:t>91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92125" y="2055813"/>
            <a:ext cx="5334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330325" y="2208213"/>
            <a:ext cx="6416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0.1mol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Na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缓冲溶液的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20725" y="28178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635125" y="2970213"/>
            <a:ext cx="4954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O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+5H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O=2H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+2H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BO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073525" y="34274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酸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5216525" y="34274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共轭碱</a:t>
            </a:r>
          </a:p>
        </p:txBody>
      </p:sp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1143000" y="3733800"/>
          <a:ext cx="56086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公式" r:id="rId3" imgW="2766138" imgH="594286" progId="Equation.3">
                  <p:embed/>
                </p:oleObj>
              </mc:Choice>
              <mc:Fallback>
                <p:oleObj name="公式" r:id="rId3" imgW="2766138" imgH="59428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56086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762000" y="5181600"/>
            <a:ext cx="7305675" cy="1382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若要精确计算缓冲溶液的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pH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值时，应用活度而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不是浓度，要考虑离子强度的影响，但通常缓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冲溶液的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pH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值都是实验测出来的。</a:t>
            </a:r>
          </a:p>
        </p:txBody>
      </p:sp>
      <p:sp>
        <p:nvSpPr>
          <p:cNvPr id="7476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55CB67F-F5DC-4370-874E-5F6E243DE35B}" type="slidenum">
              <a:rPr lang="en-US" altLang="zh-CN" sz="1400" smtClean="0"/>
              <a:pPr eaLnBrk="1" hangingPunct="1"/>
              <a:t>71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4" grpId="0" autoUpdateAnimBg="0"/>
      <p:bldP spid="61445" grpId="0" autoUpdateAnimBg="0"/>
      <p:bldP spid="61446" grpId="0" animBg="1" autoUpdateAnimBg="0"/>
      <p:bldP spid="61447" grpId="0" autoUpdateAnimBg="0"/>
      <p:bldP spid="61448" grpId="0" autoUpdateAnimBg="0"/>
      <p:bldP spid="61449" grpId="0" autoUpdateAnimBg="0"/>
      <p:bldP spid="61450" grpId="0" autoUpdateAnimBg="0"/>
      <p:bldP spid="61451" grpId="0" autoUpdateAnimBg="0"/>
      <p:bldP spid="61453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28600" y="206375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1">
                <a:solidFill>
                  <a:srgbClr val="FFFF66"/>
                </a:solidFill>
              </a:rPr>
              <a:t>§3-5 </a:t>
            </a:r>
            <a:r>
              <a:rPr lang="zh-CN" altLang="en-US" sz="3600" b="1" i="1">
                <a:solidFill>
                  <a:srgbClr val="FFFF66"/>
                </a:solidFill>
              </a:rPr>
              <a:t>酸碱指示剂</a:t>
            </a:r>
            <a:endParaRPr lang="zh-CN" altLang="en-US" sz="3600" b="1" u="sng">
              <a:solidFill>
                <a:srgbClr val="FFFF66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一、作用原理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03325" y="164465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酸碱指示剂均为有机弱酸或弱碱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974725" y="2352675"/>
            <a:ext cx="415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本身结构特点</a:t>
            </a:r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内因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057400" y="3048000"/>
            <a:ext cx="2236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HIn = H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+ In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057400" y="3581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酸式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581400" y="3581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碱式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914400" y="4724400"/>
            <a:ext cx="7661275" cy="955675"/>
          </a:xfrm>
          <a:prstGeom prst="rect">
            <a:avLst/>
          </a:prstGeom>
          <a:noFill/>
          <a:ln w="9525">
            <a:solidFill>
              <a:srgbClr val="CC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由于指示剂的酸式与碱式具有不同的结构和颜色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当分子与离子结构发生变化时，引起颜色的变化</a:t>
            </a:r>
          </a:p>
        </p:txBody>
      </p:sp>
      <p:sp>
        <p:nvSpPr>
          <p:cNvPr id="7578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892596-0234-455D-BE6B-8FF93BF0A663}" type="slidenum">
              <a:rPr lang="en-US" altLang="zh-CN" sz="1400" smtClean="0"/>
              <a:pPr eaLnBrk="1" hangingPunct="1"/>
              <a:t>72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68" grpId="0" autoUpdateAnimBg="0"/>
      <p:bldP spid="62469" grpId="0" autoUpdateAnimBg="0"/>
      <p:bldP spid="62470" grpId="0" autoUpdateAnimBg="0"/>
      <p:bldP spid="62471" grpId="0" autoUpdateAnimBg="0"/>
      <p:bldP spid="62472" grpId="0" autoUpdateAnimBg="0"/>
      <p:bldP spid="62473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974725" y="447675"/>
            <a:ext cx="5684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以酚酞</a:t>
            </a:r>
            <a:r>
              <a:rPr lang="en-US" altLang="zh-CN">
                <a:solidFill>
                  <a:schemeClr val="bg1"/>
                </a:solidFill>
              </a:rPr>
              <a:t>(phenolphthalein,</a:t>
            </a:r>
            <a:r>
              <a:rPr lang="zh-CN" altLang="en-US">
                <a:solidFill>
                  <a:schemeClr val="bg1"/>
                </a:solidFill>
              </a:rPr>
              <a:t>简写</a:t>
            </a:r>
            <a:r>
              <a:rPr lang="en-US" altLang="zh-CN">
                <a:solidFill>
                  <a:schemeClr val="bg1"/>
                </a:solidFill>
              </a:rPr>
              <a:t>PP)</a:t>
            </a:r>
            <a:r>
              <a:rPr lang="zh-CN" altLang="en-US">
                <a:solidFill>
                  <a:schemeClr val="bg1"/>
                </a:solidFill>
              </a:rPr>
              <a:t>为例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524000" y="1371600"/>
          <a:ext cx="42672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公式" r:id="rId3" imgW="1470638" imgH="175349" progId="Equation.3">
                  <p:embed/>
                </p:oleObj>
              </mc:Choice>
              <mc:Fallback>
                <p:oleObj name="公式" r:id="rId3" imgW="1470638" imgH="17534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42672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584325" y="2101850"/>
            <a:ext cx="895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无色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pH&lt;8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352800" y="2057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红色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876800" y="2057400"/>
            <a:ext cx="1073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无色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pH&gt;10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127125" y="3495675"/>
            <a:ext cx="490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甲基橙</a:t>
            </a:r>
            <a:r>
              <a:rPr lang="en-US" altLang="zh-CN">
                <a:solidFill>
                  <a:schemeClr val="bg1"/>
                </a:solidFill>
              </a:rPr>
              <a:t>(methyl orange,</a:t>
            </a:r>
            <a:r>
              <a:rPr lang="zh-CN" altLang="en-US">
                <a:solidFill>
                  <a:schemeClr val="bg1"/>
                </a:solidFill>
              </a:rPr>
              <a:t>简写</a:t>
            </a:r>
            <a:r>
              <a:rPr lang="en-US" altLang="zh-CN">
                <a:solidFill>
                  <a:schemeClr val="bg1"/>
                </a:solidFill>
              </a:rPr>
              <a:t>MO)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660525" y="4257675"/>
            <a:ext cx="99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In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3048000" y="457200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4632325" y="4257675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HIn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752600" y="4800600"/>
            <a:ext cx="1250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红色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pH&lt;3.1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4495800" y="4800600"/>
            <a:ext cx="1250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黄色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pH&gt;4.4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990600" y="5943600"/>
            <a:ext cx="6594475" cy="528638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指示剂变色是由于其结构中具有生色基。</a:t>
            </a:r>
          </a:p>
        </p:txBody>
      </p:sp>
      <p:sp>
        <p:nvSpPr>
          <p:cNvPr id="7681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4210C22-65C8-4852-BC99-FE9F8564913A}" type="slidenum">
              <a:rPr lang="en-US" altLang="zh-CN" sz="1400" smtClean="0"/>
              <a:pPr eaLnBrk="1" hangingPunct="1"/>
              <a:t>73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3" grpId="0" autoUpdateAnimBg="0"/>
      <p:bldP spid="63494" grpId="0" autoUpdateAnimBg="0"/>
      <p:bldP spid="63495" grpId="0" autoUpdateAnimBg="0"/>
      <p:bldP spid="63496" grpId="0" autoUpdateAnimBg="0"/>
      <p:bldP spid="63497" grpId="0" autoUpdateAnimBg="0"/>
      <p:bldP spid="63498" grpId="0" animBg="1"/>
      <p:bldP spid="63499" grpId="0" autoUpdateAnimBg="0"/>
      <p:bldP spid="63500" grpId="0" autoUpdateAnimBg="0"/>
      <p:bldP spid="63501" grpId="0" autoUpdateAnimBg="0"/>
      <p:bldP spid="63502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46125" y="447675"/>
            <a:ext cx="352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(2)pH</a:t>
            </a:r>
            <a:r>
              <a:rPr lang="zh-CN" altLang="en-US">
                <a:solidFill>
                  <a:schemeClr val="bg1"/>
                </a:solidFill>
              </a:rPr>
              <a:t>的变化</a:t>
            </a:r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外因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057400" y="1143000"/>
            <a:ext cx="2236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HIn = H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+ In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828800" y="16764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酸式色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505200" y="16764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碱式色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822325" y="2505075"/>
            <a:ext cx="792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>
                <a:solidFill>
                  <a:schemeClr val="bg1"/>
                </a:solidFill>
              </a:rPr>
              <a:t>增大，平衡向生成分子方向移动，呈酸式色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838200" y="3200400"/>
            <a:ext cx="792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r>
              <a:rPr lang="zh-CN" altLang="en-US">
                <a:solidFill>
                  <a:schemeClr val="bg1"/>
                </a:solidFill>
              </a:rPr>
              <a:t>减小，平衡向生成离子方向移动，呈碱式色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81000" y="4572000"/>
            <a:ext cx="8372475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结论：指示剂结构特点是指示剂变色的根据</a:t>
            </a:r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内因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变化是指示剂变色的条件</a:t>
            </a:r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外因</a:t>
            </a:r>
          </a:p>
        </p:txBody>
      </p:sp>
      <p:sp>
        <p:nvSpPr>
          <p:cNvPr id="7783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368F027-E5DE-4D53-AEA3-5B772159D2FB}" type="slidenum">
              <a:rPr lang="en-US" altLang="zh-CN" sz="1400" smtClean="0"/>
              <a:pPr eaLnBrk="1" hangingPunct="1"/>
              <a:t>74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utoUpdateAnimBg="0"/>
      <p:bldP spid="64516" grpId="0" autoUpdateAnimBg="0"/>
      <p:bldP spid="64517" grpId="0" autoUpdateAnimBg="0"/>
      <p:bldP spid="64518" grpId="0" autoUpdateAnimBg="0"/>
      <p:bldP spid="64519" grpId="0" autoUpdateAnimBg="0"/>
      <p:bldP spid="64521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38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二、指示剂变色范围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057400" y="1143000"/>
            <a:ext cx="2236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HIn = H</a:t>
            </a:r>
            <a:r>
              <a:rPr lang="en-US" altLang="zh-CN" baseline="30000">
                <a:solidFill>
                  <a:schemeClr val="bg1"/>
                </a:solidFill>
              </a:rPr>
              <a:t>+ </a:t>
            </a:r>
            <a:r>
              <a:rPr lang="en-US" altLang="zh-CN">
                <a:solidFill>
                  <a:schemeClr val="bg1"/>
                </a:solidFill>
              </a:rPr>
              <a:t>+ In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达平衡时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797175" y="1752600"/>
          <a:ext cx="27654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公式" r:id="rId3" imgW="1036357" imgH="388704" progId="Equation.3">
                  <p:embed/>
                </p:oleObj>
              </mc:Choice>
              <mc:Fallback>
                <p:oleObj name="公式" r:id="rId3" imgW="1036357" imgH="388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1752600"/>
                        <a:ext cx="27654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971800" y="2819400"/>
          <a:ext cx="1885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公式" r:id="rId5" imgW="822996" imgH="403821" progId="Equation.3">
                  <p:embed/>
                </p:oleObj>
              </mc:Choice>
              <mc:Fallback>
                <p:oleObj name="公式" r:id="rId5" imgW="822996" imgH="40382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18859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4953000" y="312420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775325" y="27876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酸式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4953000" y="358140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5791200" y="3276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碱式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914400" y="4191000"/>
            <a:ext cx="89535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酸度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比例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颜色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133600" y="4267200"/>
            <a:ext cx="203676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[H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大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[HIn] 》[In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酸式色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4419600" y="4267200"/>
            <a:ext cx="182721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[H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]=K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HIn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[HIn]=[In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混合色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6629400" y="4267200"/>
            <a:ext cx="203676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[H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小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[In</a:t>
            </a:r>
            <a:r>
              <a:rPr lang="en-US" altLang="zh-CN" baseline="30000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] 》[HIn]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碱式色</a:t>
            </a: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914400" y="4267200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914400" y="6019800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4254734-96A3-4AFA-B7E9-64B3A3C41274}" type="slidenum">
              <a:rPr lang="en-US" altLang="zh-CN" sz="1400" smtClean="0"/>
              <a:pPr eaLnBrk="1" hangingPunct="1"/>
              <a:t>75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540" grpId="0" autoUpdateAnimBg="0"/>
      <p:bldP spid="65543" grpId="0" animBg="1"/>
      <p:bldP spid="65544" grpId="0" autoUpdateAnimBg="0"/>
      <p:bldP spid="65545" grpId="0" animBg="1"/>
      <p:bldP spid="65547" grpId="0" autoUpdateAnimBg="0"/>
      <p:bldP spid="65548" grpId="0" autoUpdateAnimBg="0"/>
      <p:bldP spid="65549" grpId="0" autoUpdateAnimBg="0"/>
      <p:bldP spid="65550" grpId="0" autoUpdateAnimBg="0"/>
      <p:bldP spid="65551" grpId="0" autoUpdateAnimBg="0"/>
      <p:bldP spid="65552" grpId="0" animBg="1"/>
      <p:bldP spid="655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718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指示剂的变色范围：从一种颜色变为另一种颜色所对应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                        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值范围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65125" y="1568450"/>
            <a:ext cx="8718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根据人的视觉判断，当一种颜色为另一种颜色的十倍，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这时只能看到浓的一种的颜色。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09600" y="2895600"/>
          <a:ext cx="6553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公式" r:id="rId3" imgW="3451788" imgH="358040" progId="Equation.3">
                  <p:embed/>
                </p:oleObj>
              </mc:Choice>
              <mc:Fallback>
                <p:oleObj name="公式" r:id="rId3" imgW="3451788" imgH="358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6553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609600" y="3810000"/>
          <a:ext cx="7143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公式" r:id="rId5" imgW="3779604" imgH="358040" progId="Equation.3">
                  <p:embed/>
                </p:oleObj>
              </mc:Choice>
              <mc:Fallback>
                <p:oleObj name="公式" r:id="rId5" imgW="3779604" imgH="358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71437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609600" y="4800600"/>
          <a:ext cx="6553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公式" r:id="rId7" imgW="3451788" imgH="358040" progId="Equation.3">
                  <p:embed/>
                </p:oleObj>
              </mc:Choice>
              <mc:Fallback>
                <p:oleObj name="公式" r:id="rId7" imgW="3451788" imgH="358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6553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1295400" y="5867400"/>
            <a:ext cx="6097588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ea typeface="楷体_GB2312" pitchFamily="49" charset="-122"/>
              </a:rPr>
              <a:t>指示剂的变色范围：</a:t>
            </a:r>
            <a:r>
              <a:rPr lang="en-US" altLang="zh-CN" sz="3200">
                <a:solidFill>
                  <a:schemeClr val="bg1"/>
                </a:solidFill>
                <a:ea typeface="楷体_GB2312" pitchFamily="49" charset="-122"/>
              </a:rPr>
              <a:t>pH=pK</a:t>
            </a:r>
            <a:r>
              <a:rPr lang="en-US" altLang="zh-CN" sz="3200" baseline="-25000">
                <a:solidFill>
                  <a:schemeClr val="bg1"/>
                </a:solidFill>
                <a:ea typeface="楷体_GB2312" pitchFamily="49" charset="-122"/>
              </a:rPr>
              <a:t>HIn</a:t>
            </a:r>
            <a:r>
              <a:rPr lang="en-US" altLang="zh-CN" sz="3200">
                <a:solidFill>
                  <a:schemeClr val="bg1"/>
                </a:solidFill>
                <a:ea typeface="楷体_GB2312" pitchFamily="49" charset="-122"/>
              </a:rPr>
              <a:t>±1</a:t>
            </a:r>
          </a:p>
        </p:txBody>
      </p:sp>
      <p:sp>
        <p:nvSpPr>
          <p:cNvPr id="66569" name="AutoShape 9"/>
          <p:cNvSpPr>
            <a:spLocks/>
          </p:cNvSpPr>
          <p:nvPr/>
        </p:nvSpPr>
        <p:spPr bwMode="auto">
          <a:xfrm>
            <a:off x="152400" y="3124200"/>
            <a:ext cx="381000" cy="2057400"/>
          </a:xfrm>
          <a:prstGeom prst="lef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2A42A4F-E552-4D56-9B4A-276FD6857D82}" type="slidenum">
              <a:rPr lang="en-US" altLang="zh-CN" sz="1400" smtClean="0"/>
              <a:pPr eaLnBrk="1" hangingPunct="1"/>
              <a:t>76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autoUpdateAnimBg="0"/>
      <p:bldP spid="66568" grpId="0" animBg="1" autoUpdateAnimBg="0"/>
      <p:bldP spid="6656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5618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指示剂的变色范围主要决定于</a:t>
            </a:r>
            <a:r>
              <a:rPr lang="en-US" altLang="zh-CN">
                <a:solidFill>
                  <a:schemeClr val="bg1"/>
                </a:solidFill>
              </a:rPr>
              <a:t>pK</a:t>
            </a:r>
            <a:r>
              <a:rPr lang="en-US" altLang="zh-CN" baseline="-25000">
                <a:solidFill>
                  <a:schemeClr val="bg1"/>
                </a:solidFill>
              </a:rPr>
              <a:t>HIn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447800" y="1143000"/>
            <a:ext cx="4560888" cy="955675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pK</a:t>
            </a:r>
            <a:r>
              <a:rPr lang="en-US" altLang="zh-CN" baseline="-25000">
                <a:solidFill>
                  <a:schemeClr val="bg1"/>
                </a:solidFill>
              </a:rPr>
              <a:t>HIn</a:t>
            </a:r>
            <a:r>
              <a:rPr lang="zh-CN" altLang="en-US">
                <a:solidFill>
                  <a:schemeClr val="bg1"/>
                </a:solidFill>
              </a:rPr>
              <a:t>小，变色范围在酸性区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pK</a:t>
            </a:r>
            <a:r>
              <a:rPr lang="en-US" altLang="zh-CN" baseline="-25000">
                <a:solidFill>
                  <a:schemeClr val="bg1"/>
                </a:solidFill>
              </a:rPr>
              <a:t>HIn</a:t>
            </a:r>
            <a:r>
              <a:rPr lang="zh-CN" altLang="en-US">
                <a:solidFill>
                  <a:schemeClr val="bg1"/>
                </a:solidFill>
              </a:rPr>
              <a:t>大，变色范围在碱性区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762000" y="2667000"/>
            <a:ext cx="723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7218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指示剂  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pK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HIn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理论变色范围    实际变色范围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838200" y="3429000"/>
            <a:ext cx="723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914400" y="6019800"/>
            <a:ext cx="723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066800" y="3505200"/>
            <a:ext cx="638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PP        9.4            8.4~10.4              8.0~9.6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990600" y="4343400"/>
            <a:ext cx="647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MO       3.4             2.4~4.4               3.1~4.4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990600" y="5257800"/>
            <a:ext cx="645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MR       5.0             4.0~6.0               4.4~6.2</a:t>
            </a:r>
          </a:p>
        </p:txBody>
      </p:sp>
      <p:sp>
        <p:nvSpPr>
          <p:cNvPr id="809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B73AE19-FA64-460E-A0A3-9D99BFA15DE1}" type="slidenum">
              <a:rPr lang="en-US" altLang="zh-CN" sz="1400" smtClean="0"/>
              <a:pPr eaLnBrk="1" hangingPunct="1"/>
              <a:t>77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7" grpId="0" animBg="1" autoUpdateAnimBg="0"/>
      <p:bldP spid="67588" grpId="0" animBg="1"/>
      <p:bldP spid="67591" grpId="0" autoUpdateAnimBg="0"/>
      <p:bldP spid="67592" grpId="0" animBg="1"/>
      <p:bldP spid="67593" grpId="0" animBg="1"/>
      <p:bldP spid="67594" grpId="0" autoUpdateAnimBg="0"/>
      <p:bldP spid="67595" grpId="0" autoUpdateAnimBg="0"/>
      <p:bldP spid="675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228600" y="304800"/>
            <a:ext cx="1600200" cy="609600"/>
          </a:xfrm>
          <a:prstGeom prst="wedgeRectCallout">
            <a:avLst>
              <a:gd name="adj1" fmla="val 61606"/>
              <a:gd name="adj2" fmla="val 132551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滴定指数</a:t>
            </a:r>
            <a:endParaRPr lang="zh-CN" alt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041525" y="577850"/>
            <a:ext cx="6594475" cy="138271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在指示剂的变色范围内，有一点颜色变化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特别明显，即实际的滴定终点，称为滴定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指数，用</a:t>
            </a:r>
            <a:r>
              <a:rPr lang="en-US" altLang="zh-CN">
                <a:solidFill>
                  <a:schemeClr val="bg1"/>
                </a:solidFill>
              </a:rPr>
              <a:t>pT</a:t>
            </a:r>
            <a:r>
              <a:rPr lang="zh-CN" altLang="en-US">
                <a:solidFill>
                  <a:schemeClr val="bg1"/>
                </a:solidFill>
              </a:rPr>
              <a:t>表示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838200" y="2438400"/>
            <a:ext cx="7316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</a:t>
            </a:r>
            <a:r>
              <a:rPr lang="en-US" altLang="zh-CN">
                <a:solidFill>
                  <a:schemeClr val="bg1"/>
                </a:solidFill>
              </a:rPr>
              <a:t>MO</a:t>
            </a:r>
            <a:r>
              <a:rPr lang="zh-CN" altLang="en-US">
                <a:solidFill>
                  <a:schemeClr val="bg1"/>
                </a:solidFill>
              </a:rPr>
              <a:t>当 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4.0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时呈显著的橙色，则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pT=4.0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2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DEAA43-C071-4488-943F-AE908ADB8468}" type="slidenum">
              <a:rPr lang="en-US" altLang="zh-CN" sz="1400" smtClean="0"/>
              <a:pPr eaLnBrk="1" hangingPunct="1"/>
              <a:t>78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 autoUpdateAnimBg="0"/>
      <p:bldP spid="68612" grpId="0" animBg="1" autoUpdateAnimBg="0"/>
      <p:bldP spid="6861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264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三、混合指示剂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8086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指示剂变色范围越窄越好，这样溶液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稍有变化，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指示剂立即从一种颜色变到另一种颜色，很敏锐。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6950075" cy="9556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混合指示剂：利用颜色之间的互补，使终点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观测更明显，提高灵敏度。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17525" y="3397250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混合指示剂有两种形式：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974725" y="3952875"/>
            <a:ext cx="577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指示剂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惰性染料按一定比例混合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990600" y="4572000"/>
            <a:ext cx="762000" cy="3810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346325" y="4714875"/>
            <a:ext cx="445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甲基橙      </a:t>
            </a:r>
            <a:r>
              <a:rPr lang="en-US" altLang="zh-CN">
                <a:solidFill>
                  <a:schemeClr val="bg1"/>
                </a:solidFill>
              </a:rPr>
              <a:t>pH   3.1     ~     4.4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572000" y="51816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红   橙   黄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203450" y="5562600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靛兰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红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兰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橙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兰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黄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兰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2743200" y="51816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1905000" y="6096000"/>
            <a:ext cx="5181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4479925" y="6162675"/>
            <a:ext cx="367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紫   灰   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981200" y="60960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晚间指示剂</a:t>
            </a:r>
          </a:p>
        </p:txBody>
      </p:sp>
      <p:sp>
        <p:nvSpPr>
          <p:cNvPr id="8295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18584C-5C4D-4FCD-B89C-607F455E43F2}" type="slidenum">
              <a:rPr lang="en-US" altLang="zh-CN" sz="1400" smtClean="0"/>
              <a:pPr eaLnBrk="1" hangingPunct="1"/>
              <a:t>79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69636" grpId="0" animBg="1" autoUpdateAnimBg="0"/>
      <p:bldP spid="69637" grpId="0" autoUpdateAnimBg="0"/>
      <p:bldP spid="69638" grpId="0" autoUpdateAnimBg="0"/>
      <p:bldP spid="69639" grpId="0" animBg="1" autoUpdateAnimBg="0"/>
      <p:bldP spid="69640" grpId="0" autoUpdateAnimBg="0"/>
      <p:bldP spid="69641" grpId="0" autoUpdateAnimBg="0"/>
      <p:bldP spid="69642" grpId="0" autoUpdateAnimBg="0"/>
      <p:bldP spid="69643" grpId="0" autoUpdateAnimBg="0"/>
      <p:bldP spid="69644" grpId="0" animBg="1"/>
      <p:bldP spid="69645" grpId="0" autoUpdateAnimBg="0"/>
      <p:bldP spid="696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92238"/>
            <a:ext cx="8205788" cy="450373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92D050"/>
                </a:solidFill>
              </a:rPr>
              <a:t>布朗斯特酸碱理论，也叫“酸碱质子理论”。定义：</a:t>
            </a:r>
            <a:endParaRPr lang="en-US" altLang="zh-CN" b="1" smtClean="0">
              <a:solidFill>
                <a:srgbClr val="92D050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b="1" smtClean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b="1" smtClean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b="1" smtClean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smtClean="0"/>
              <a:t>                     </a:t>
            </a:r>
            <a:endParaRPr lang="en-US" altLang="zh-CN" b="1" smtClean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smtClean="0"/>
              <a:t>　　</a:t>
            </a:r>
          </a:p>
        </p:txBody>
      </p:sp>
      <p:sp>
        <p:nvSpPr>
          <p:cNvPr id="10243" name="Rectangle 2"/>
          <p:cNvSpPr txBox="1">
            <a:spLocks noChangeArrowheads="1"/>
          </p:cNvSpPr>
          <p:nvPr/>
        </p:nvSpPr>
        <p:spPr bwMode="auto">
          <a:xfrm>
            <a:off x="568325" y="147638"/>
            <a:ext cx="79946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sym typeface="Monotype Sorts" pitchFamily="2" charset="2"/>
              </a:rPr>
              <a:t>一、质子论酸碱的定义</a:t>
            </a:r>
            <a:endParaRPr lang="en-US" altLang="zh-CN" sz="3600" b="1">
              <a:solidFill>
                <a:schemeClr val="bg1"/>
              </a:solidFill>
              <a:sym typeface="Monotype Sorts" pitchFamily="2" charset="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547813" y="3119438"/>
            <a:ext cx="1295400" cy="533400"/>
          </a:xfrm>
          <a:prstGeom prst="cloudCallout">
            <a:avLst>
              <a:gd name="adj1" fmla="val 68750"/>
              <a:gd name="adj2" fmla="val 62500"/>
            </a:avLst>
          </a:prstGeom>
          <a:solidFill>
            <a:srgbClr val="009900"/>
          </a:solidFill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FF66"/>
                </a:solidFill>
              </a:rPr>
              <a:t>酸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24213" y="3195638"/>
            <a:ext cx="4025900" cy="528637"/>
          </a:xfrm>
          <a:prstGeom prst="rect">
            <a:avLst/>
          </a:prstGeom>
          <a:solidFill>
            <a:srgbClr val="3333CC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凡能给出质子</a:t>
            </a:r>
            <a:r>
              <a:rPr lang="en-US" altLang="zh-CN">
                <a:solidFill>
                  <a:schemeClr val="bg1"/>
                </a:solidFill>
              </a:rPr>
              <a:t>(H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的物质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547813" y="4414838"/>
            <a:ext cx="1295400" cy="533400"/>
          </a:xfrm>
          <a:prstGeom prst="cloudCallout">
            <a:avLst>
              <a:gd name="adj1" fmla="val 83454"/>
              <a:gd name="adj2" fmla="val 71727"/>
            </a:avLst>
          </a:prstGeom>
          <a:solidFill>
            <a:schemeClr val="hlink"/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60066"/>
                </a:solidFill>
              </a:rPr>
              <a:t>碱</a:t>
            </a:r>
            <a:endParaRPr lang="zh-CN" altLang="en-US" sz="2400">
              <a:solidFill>
                <a:srgbClr val="FFFF66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00413" y="4567238"/>
            <a:ext cx="3670300" cy="5286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9900CC"/>
                </a:solidFill>
              </a:rPr>
              <a:t>能接受质子</a:t>
            </a:r>
            <a:r>
              <a:rPr lang="en-US" altLang="zh-CN">
                <a:solidFill>
                  <a:srgbClr val="9900CC"/>
                </a:solidFill>
              </a:rPr>
              <a:t>(H</a:t>
            </a:r>
            <a:r>
              <a:rPr lang="en-US" altLang="zh-CN" baseline="30000">
                <a:solidFill>
                  <a:srgbClr val="9900CC"/>
                </a:solidFill>
              </a:rPr>
              <a:t>+</a:t>
            </a:r>
            <a:r>
              <a:rPr lang="en-US" altLang="zh-CN">
                <a:solidFill>
                  <a:srgbClr val="9900CC"/>
                </a:solidFill>
              </a:rPr>
              <a:t>)</a:t>
            </a:r>
            <a:r>
              <a:rPr lang="zh-CN" altLang="en-US">
                <a:solidFill>
                  <a:srgbClr val="9900CC"/>
                </a:solidFill>
              </a:rPr>
              <a:t>的物质</a:t>
            </a:r>
          </a:p>
        </p:txBody>
      </p:sp>
      <p:sp>
        <p:nvSpPr>
          <p:cNvPr id="1024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97C31A9-BFAA-4EB0-82A1-031FB3A13C15}" type="slidenum">
              <a:rPr lang="en-US" altLang="zh-CN" sz="1400" smtClean="0"/>
              <a:pPr eaLnBrk="1" hangingPunct="1"/>
              <a:t>8</a:t>
            </a:fld>
            <a:endParaRPr lang="en-US" altLang="zh-CN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93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两种或两种以上指示剂按比例混合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533400" y="1143000"/>
            <a:ext cx="762000" cy="381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410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甲酚红     </a:t>
            </a:r>
            <a:r>
              <a:rPr lang="en-US" altLang="zh-CN">
                <a:solidFill>
                  <a:schemeClr val="bg1"/>
                </a:solidFill>
              </a:rPr>
              <a:t>pH        7.2 ~ 8.8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292475" y="2371725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黄      紫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20675" y="2927350"/>
            <a:ext cx="445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百里酚兰     </a:t>
            </a:r>
            <a:r>
              <a:rPr lang="en-US" altLang="zh-CN">
                <a:solidFill>
                  <a:schemeClr val="bg1"/>
                </a:solidFill>
              </a:rPr>
              <a:t>pH        8.0 ~ 9.6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276600" y="3429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黄      蓝</a:t>
            </a:r>
          </a:p>
        </p:txBody>
      </p:sp>
      <p:sp>
        <p:nvSpPr>
          <p:cNvPr id="70664" name="AutoShape 8"/>
          <p:cNvSpPr>
            <a:spLocks/>
          </p:cNvSpPr>
          <p:nvPr/>
        </p:nvSpPr>
        <p:spPr bwMode="auto">
          <a:xfrm>
            <a:off x="4800600" y="2133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5334000" y="2895600"/>
            <a:ext cx="914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6324600" y="2590800"/>
            <a:ext cx="1620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8.2  ~  8.4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5943600" y="29718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玫瑰色 紫色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048000" y="4038600"/>
            <a:ext cx="248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改变</a:t>
            </a:r>
            <a:r>
              <a:rPr lang="en-US" altLang="zh-CN">
                <a:solidFill>
                  <a:schemeClr val="bg1"/>
                </a:solidFill>
              </a:rPr>
              <a:t>1.6pH</a:t>
            </a:r>
            <a:r>
              <a:rPr lang="zh-CN" altLang="en-US">
                <a:solidFill>
                  <a:schemeClr val="bg1"/>
                </a:solidFill>
              </a:rPr>
              <a:t>单位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5486400" y="42672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248400" y="4038600"/>
            <a:ext cx="186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0.2 pH</a:t>
            </a:r>
            <a:r>
              <a:rPr lang="zh-CN" altLang="en-US">
                <a:solidFill>
                  <a:schemeClr val="bg1"/>
                </a:solidFill>
              </a:rPr>
              <a:t>单位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355725" y="4867275"/>
            <a:ext cx="341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常用混合指示剂 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en-US" altLang="zh-CN" sz="2400">
                <a:solidFill>
                  <a:schemeClr val="bg1"/>
                </a:solidFill>
              </a:rPr>
              <a:t>382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398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15FF05B-A558-442B-B525-9EAEE1A94BBC}" type="slidenum">
              <a:rPr lang="en-US" altLang="zh-CN" sz="1400" smtClean="0"/>
              <a:pPr eaLnBrk="1" hangingPunct="1"/>
              <a:t>80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nimBg="1" autoUpdateAnimBg="0"/>
      <p:bldP spid="70660" grpId="0" autoUpdateAnimBg="0"/>
      <p:bldP spid="70661" grpId="0" autoUpdateAnimBg="0"/>
      <p:bldP spid="70662" grpId="0" autoUpdateAnimBg="0"/>
      <p:bldP spid="70663" grpId="0" autoUpdateAnimBg="0"/>
      <p:bldP spid="70664" grpId="0" animBg="1"/>
      <p:bldP spid="70665" grpId="0" animBg="1"/>
      <p:bldP spid="70666" grpId="0" autoUpdateAnimBg="0"/>
      <p:bldP spid="70667" grpId="0" autoUpdateAnimBg="0"/>
      <p:bldP spid="70668" grpId="0" autoUpdateAnimBg="0"/>
      <p:bldP spid="70669" grpId="0" animBg="1"/>
      <p:bldP spid="70670" grpId="0" autoUpdateAnimBg="0"/>
      <p:bldP spid="7067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20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四、影响指示剂变色间隔的因素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69925" y="98107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66FF66"/>
                </a:solidFill>
              </a:rPr>
              <a:t>1</a:t>
            </a:r>
            <a:r>
              <a:rPr lang="zh-CN" altLang="en-US" b="1">
                <a:solidFill>
                  <a:srgbClr val="66FF66"/>
                </a:solidFill>
              </a:rPr>
              <a:t>、指示剂用量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90600" y="1447800"/>
            <a:ext cx="76517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指示剂的加入量会影响变色的敏锐程度，而且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指示剂是弱酸或弱碱，加的过多，会消耗一定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的滴定剂，引起误差，因此指示剂要尽量少加。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85800" y="2895600"/>
            <a:ext cx="143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66FF66"/>
                </a:solidFill>
              </a:rPr>
              <a:t>2</a:t>
            </a:r>
            <a:r>
              <a:rPr lang="zh-CN" altLang="en-US" b="1">
                <a:solidFill>
                  <a:srgbClr val="66FF66"/>
                </a:solidFill>
              </a:rPr>
              <a:t>、温度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03325" y="3343275"/>
            <a:ext cx="729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温度改变，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K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</a:rPr>
              <a:t>w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K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</a:rPr>
              <a:t>HIn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会改变，变色间隔改变。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85800" y="40386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66FF66"/>
                </a:solidFill>
              </a:rPr>
              <a:t>3</a:t>
            </a:r>
            <a:r>
              <a:rPr lang="zh-CN" altLang="en-US" b="1">
                <a:solidFill>
                  <a:srgbClr val="66FF66"/>
                </a:solidFill>
              </a:rPr>
              <a:t>、盐类的影响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143000" y="4800600"/>
            <a:ext cx="7651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盐类的存在会改变</a:t>
            </a:r>
            <a:r>
              <a:rPr lang="en-US" altLang="zh-CN">
                <a:solidFill>
                  <a:schemeClr val="bg1"/>
                </a:solidFill>
                <a:ea typeface="隶书" pitchFamily="49" charset="-122"/>
              </a:rPr>
              <a:t>K</a:t>
            </a:r>
            <a:r>
              <a:rPr lang="en-US" altLang="zh-CN" baseline="-25000">
                <a:solidFill>
                  <a:schemeClr val="bg1"/>
                </a:solidFill>
                <a:ea typeface="隶书" pitchFamily="49" charset="-122"/>
              </a:rPr>
              <a:t>HIn</a:t>
            </a:r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且具有吸收不同波长光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itchFamily="49" charset="-122"/>
              </a:rPr>
              <a:t>的性质，因此会改变指示剂颜色的深度和色调。</a:t>
            </a:r>
          </a:p>
        </p:txBody>
      </p:sp>
      <p:sp>
        <p:nvSpPr>
          <p:cNvPr id="8500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AC27217-29EA-42C1-A7CB-D6FA34F151A0}" type="slidenum">
              <a:rPr lang="en-US" altLang="zh-CN" sz="1400" smtClean="0"/>
              <a:pPr eaLnBrk="1" hangingPunct="1"/>
              <a:t>81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autoUpdateAnimBg="0"/>
      <p:bldP spid="71684" grpId="0" autoUpdateAnimBg="0"/>
      <p:bldP spid="71685" grpId="0" autoUpdateAnimBg="0"/>
      <p:bldP spid="71686" grpId="0" autoUpdateAnimBg="0"/>
      <p:bldP spid="71687" grpId="0" autoUpdateAnimBg="0"/>
      <p:bldP spid="71688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228600"/>
            <a:ext cx="563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1">
                <a:solidFill>
                  <a:srgbClr val="FFFF66"/>
                </a:solidFill>
              </a:rPr>
              <a:t>§3-6 </a:t>
            </a:r>
            <a:r>
              <a:rPr lang="zh-CN" altLang="en-US" sz="3600" b="1" i="1">
                <a:solidFill>
                  <a:srgbClr val="FFFF66"/>
                </a:solidFill>
              </a:rPr>
              <a:t>酸碱滴定的基本原理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12725" y="95885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一、强酸、强碱的滴定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898525" y="1666875"/>
            <a:ext cx="595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讨论滴定过程中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值变化和滴定曲线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669925" y="2276475"/>
            <a:ext cx="484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基本反应：   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30000">
                <a:solidFill>
                  <a:schemeClr val="bg1"/>
                </a:solidFill>
              </a:rPr>
              <a:t>+  </a:t>
            </a:r>
            <a:r>
              <a:rPr lang="en-US" altLang="zh-CN">
                <a:solidFill>
                  <a:schemeClr val="bg1"/>
                </a:solidFill>
              </a:rPr>
              <a:t>+  OH</a:t>
            </a:r>
            <a:r>
              <a:rPr lang="en-US" altLang="zh-CN" baseline="30000">
                <a:solidFill>
                  <a:schemeClr val="bg1"/>
                </a:solidFill>
              </a:rPr>
              <a:t>-  </a:t>
            </a:r>
            <a:r>
              <a:rPr lang="en-US" altLang="zh-CN">
                <a:solidFill>
                  <a:schemeClr val="bg1"/>
                </a:solidFill>
              </a:rPr>
              <a:t>= 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590800" y="2819400"/>
          <a:ext cx="3276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公式" r:id="rId3" imgW="1623100" imgH="365814" progId="Equation.3">
                  <p:embed/>
                </p:oleObj>
              </mc:Choice>
              <mc:Fallback>
                <p:oleObj name="公式" r:id="rId3" imgW="1623100" imgH="36581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276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381000" y="3733800"/>
            <a:ext cx="8480425" cy="528638"/>
          </a:xfrm>
          <a:prstGeom prst="rect">
            <a:avLst/>
          </a:prstGeom>
          <a:solidFill>
            <a:srgbClr val="A5002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现以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NaOH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滴定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20.00mL 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HCl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为例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593725" y="4333875"/>
            <a:ext cx="166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滴定前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2286000" y="5029200"/>
            <a:ext cx="475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pH=1.00</a:t>
            </a:r>
          </a:p>
        </p:txBody>
      </p:sp>
      <p:sp>
        <p:nvSpPr>
          <p:cNvPr id="8602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9087BE6-8959-4794-9905-79DCFAA0B2C3}" type="slidenum">
              <a:rPr lang="en-US" altLang="zh-CN" sz="1400" smtClean="0"/>
              <a:pPr eaLnBrk="1" hangingPunct="1"/>
              <a:t>82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7" grpId="0" autoUpdateAnimBg="0"/>
      <p:bldP spid="72708" grpId="0" autoUpdateAnimBg="0"/>
      <p:bldP spid="72709" grpId="0" autoUpdateAnimBg="0"/>
      <p:bldP spid="72712" grpId="0" animBg="1" autoUpdateAnimBg="0"/>
      <p:bldP spid="72713" grpId="0" autoUpdateAnimBg="0"/>
      <p:bldP spid="72714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506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滴定开始至化学计量点</a:t>
            </a:r>
            <a:r>
              <a:rPr lang="en-US" altLang="zh-CN">
                <a:solidFill>
                  <a:schemeClr val="bg1"/>
                </a:solidFill>
              </a:rPr>
              <a:t>(sp)</a:t>
            </a:r>
            <a:r>
              <a:rPr lang="zh-CN" altLang="en-US">
                <a:solidFill>
                  <a:schemeClr val="bg1"/>
                </a:solidFill>
              </a:rPr>
              <a:t>前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127125" y="752475"/>
            <a:ext cx="5399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溶液的酸度取决于剩余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的浓度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050925" y="1514475"/>
            <a:ext cx="544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设加入</a:t>
            </a:r>
            <a:r>
              <a:rPr lang="en-US" altLang="zh-CN">
                <a:solidFill>
                  <a:schemeClr val="bg1"/>
                </a:solidFill>
              </a:rPr>
              <a:t>19.98mLNaOH(</a:t>
            </a:r>
            <a:r>
              <a:rPr lang="zh-CN" altLang="en-US">
                <a:solidFill>
                  <a:schemeClr val="bg1"/>
                </a:solidFill>
              </a:rPr>
              <a:t>即</a:t>
            </a:r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前半滴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220788" y="2286000"/>
          <a:ext cx="60928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公式" r:id="rId3" imgW="3032840" imgH="327591" progId="Equation.3">
                  <p:embed/>
                </p:oleObj>
              </mc:Choice>
              <mc:Fallback>
                <p:oleObj name="公式" r:id="rId3" imgW="3032840" imgH="3275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286000"/>
                        <a:ext cx="60928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371600" y="32766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pH=4.30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533400" y="38862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化学计量点时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355725" y="4486275"/>
            <a:ext cx="566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加入</a:t>
            </a:r>
            <a:r>
              <a:rPr lang="en-US" altLang="zh-CN">
                <a:solidFill>
                  <a:schemeClr val="bg1"/>
                </a:solidFill>
              </a:rPr>
              <a:t>20.00mLNaOH, HCl</a:t>
            </a:r>
            <a:r>
              <a:rPr lang="zh-CN" altLang="en-US">
                <a:solidFill>
                  <a:schemeClr val="bg1"/>
                </a:solidFill>
              </a:rPr>
              <a:t>全部被中和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355725" y="5165725"/>
            <a:ext cx="484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 = [OH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] = 1.0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-7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mol 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812925" y="6010275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pH=7.00</a:t>
            </a:r>
          </a:p>
        </p:txBody>
      </p:sp>
      <p:sp>
        <p:nvSpPr>
          <p:cNvPr id="8705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41F9058-3524-4F6A-9E37-D4BBA0ECC99E}" type="slidenum">
              <a:rPr lang="en-US" altLang="zh-CN" sz="1400" smtClean="0"/>
              <a:pPr eaLnBrk="1" hangingPunct="1"/>
              <a:t>83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autoUpdateAnimBg="0"/>
      <p:bldP spid="73732" grpId="0" autoUpdateAnimBg="0"/>
      <p:bldP spid="73734" grpId="0" autoUpdateAnimBg="0"/>
      <p:bldP spid="73735" grpId="0" autoUpdateAnimBg="0"/>
      <p:bldP spid="73736" grpId="0" autoUpdateAnimBg="0"/>
      <p:bldP spid="73737" grpId="0" autoUpdateAnimBg="0"/>
      <p:bldP spid="73738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(4)</a:t>
            </a:r>
            <a:r>
              <a:rPr lang="zh-CN" altLang="en-US">
                <a:solidFill>
                  <a:schemeClr val="bg1"/>
                </a:solidFill>
              </a:rPr>
              <a:t>化学计量点后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050925" y="1057275"/>
            <a:ext cx="6091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溶液的酸度取决于过量的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的浓度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设加入</a:t>
            </a:r>
            <a:r>
              <a:rPr lang="en-US" altLang="zh-CN">
                <a:solidFill>
                  <a:schemeClr val="bg1"/>
                </a:solidFill>
              </a:rPr>
              <a:t>20.02mLNaOH</a:t>
            </a:r>
            <a:r>
              <a:rPr lang="zh-CN" altLang="en-US">
                <a:solidFill>
                  <a:schemeClr val="bg1"/>
                </a:solidFill>
              </a:rPr>
              <a:t>时，则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过量</a:t>
            </a:r>
            <a:r>
              <a:rPr lang="en-US" altLang="zh-CN">
                <a:solidFill>
                  <a:schemeClr val="bg1"/>
                </a:solidFill>
              </a:rPr>
              <a:t>0.02mL</a:t>
            </a: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914400" y="2438400"/>
          <a:ext cx="6629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公式" r:id="rId4" imgW="3070847" imgH="327591" progId="Equation.3">
                  <p:embed/>
                </p:oleObj>
              </mc:Choice>
              <mc:Fallback>
                <p:oleObj name="公式" r:id="rId4" imgW="3070847" imgH="3275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6629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524000" y="34290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pH=9.70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838200" y="4191000"/>
            <a:ext cx="759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可以计算出加入任意体积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时，溶液的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85800" y="4953000"/>
            <a:ext cx="7962900" cy="1382713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可以看出：加入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NaOH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的体积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19.98~20.02mL(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一滴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而溶液的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pH4.30~9.70,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正是化学计量点前后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0.1%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范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围，此时的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pH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变化即为滴定突跃范围。</a:t>
            </a:r>
          </a:p>
        </p:txBody>
      </p:sp>
      <p:sp>
        <p:nvSpPr>
          <p:cNvPr id="880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42EE709-645E-496E-B976-D493CB051F8F}" type="slidenum">
              <a:rPr lang="en-US" altLang="zh-CN" sz="1400" smtClean="0"/>
              <a:pPr eaLnBrk="1" hangingPunct="1"/>
              <a:t>84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5" grpId="0" autoUpdateAnimBg="0"/>
      <p:bldP spid="74756" grpId="0" autoUpdateAnimBg="0"/>
      <p:bldP spid="74758" grpId="0" autoUpdateAnimBg="0"/>
      <p:bldP spid="74759" grpId="0" autoUpdateAnimBg="0"/>
      <p:bldP spid="74760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(5)</a:t>
            </a:r>
            <a:r>
              <a:rPr lang="zh-CN" altLang="en-US">
                <a:solidFill>
                  <a:schemeClr val="bg1"/>
                </a:solidFill>
              </a:rPr>
              <a:t>指示剂的选择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050925" y="958850"/>
            <a:ext cx="7305675" cy="955675"/>
          </a:xfrm>
          <a:prstGeom prst="rect">
            <a:avLst/>
          </a:prstGeom>
          <a:noFill/>
          <a:ln w="9525">
            <a:solidFill>
              <a:srgbClr val="FFCC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原则：凡是指示剂的变色范围全部或一部分在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滴定突跃范围内的均可使用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52400" y="2133600"/>
            <a:ext cx="8788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全部处于突跃范围内</a:t>
            </a:r>
            <a:r>
              <a:rPr lang="en-US" altLang="zh-CN">
                <a:solidFill>
                  <a:schemeClr val="bg1"/>
                </a:solidFill>
              </a:rPr>
              <a:t>:  </a:t>
            </a:r>
            <a:r>
              <a:rPr lang="zh-CN" altLang="en-US">
                <a:solidFill>
                  <a:schemeClr val="bg1"/>
                </a:solidFill>
              </a:rPr>
              <a:t>甲基红</a:t>
            </a:r>
            <a:r>
              <a:rPr lang="en-US" altLang="zh-CN">
                <a:solidFill>
                  <a:schemeClr val="bg1"/>
                </a:solidFill>
              </a:rPr>
              <a:t>(4.4~6.2)</a:t>
            </a:r>
            <a:r>
              <a:rPr lang="zh-CN" altLang="en-US">
                <a:solidFill>
                  <a:schemeClr val="bg1"/>
                </a:solidFill>
              </a:rPr>
              <a:t>、中性红</a:t>
            </a:r>
            <a:r>
              <a:rPr lang="en-US" altLang="zh-CN">
                <a:solidFill>
                  <a:schemeClr val="bg1"/>
                </a:solidFill>
              </a:rPr>
              <a:t>(6.8~8.0)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　　　                   溴百里酚蓝</a:t>
            </a:r>
            <a:r>
              <a:rPr lang="en-US" altLang="zh-CN">
                <a:solidFill>
                  <a:schemeClr val="bg1"/>
                </a:solidFill>
              </a:rPr>
              <a:t>(6.2~7.6)</a:t>
            </a:r>
            <a:r>
              <a:rPr lang="zh-CN" altLang="en-US">
                <a:solidFill>
                  <a:schemeClr val="bg1"/>
                </a:solidFill>
              </a:rPr>
              <a:t>、苯酚红</a:t>
            </a:r>
            <a:r>
              <a:rPr lang="en-US" altLang="zh-CN">
                <a:solidFill>
                  <a:schemeClr val="bg1"/>
                </a:solidFill>
              </a:rPr>
              <a:t>(6.8~8.4)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04800" y="3200400"/>
            <a:ext cx="8245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部分处于突跃内：甲基橙</a:t>
            </a:r>
            <a:r>
              <a:rPr lang="en-US" altLang="zh-CN">
                <a:solidFill>
                  <a:schemeClr val="bg1"/>
                </a:solidFill>
              </a:rPr>
              <a:t>(3.1~4.4)</a:t>
            </a:r>
            <a:r>
              <a:rPr lang="zh-CN" altLang="en-US">
                <a:solidFill>
                  <a:schemeClr val="bg1"/>
                </a:solidFill>
              </a:rPr>
              <a:t>、酚酞</a:t>
            </a:r>
            <a:r>
              <a:rPr lang="en-US" altLang="zh-CN">
                <a:solidFill>
                  <a:schemeClr val="bg1"/>
                </a:solidFill>
              </a:rPr>
              <a:t>(8.0~9.6)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                     </a:t>
            </a:r>
            <a:r>
              <a:rPr lang="zh-CN" altLang="en-US">
                <a:solidFill>
                  <a:schemeClr val="bg1"/>
                </a:solidFill>
              </a:rPr>
              <a:t>溴酚蓝</a:t>
            </a:r>
            <a:r>
              <a:rPr lang="en-US" altLang="zh-CN">
                <a:solidFill>
                  <a:schemeClr val="bg1"/>
                </a:solidFill>
              </a:rPr>
              <a:t>(3.0~4.6)</a:t>
            </a:r>
            <a:r>
              <a:rPr lang="zh-CN" altLang="en-US">
                <a:solidFill>
                  <a:schemeClr val="bg1"/>
                </a:solidFill>
              </a:rPr>
              <a:t>、溴甲酚绿</a:t>
            </a:r>
            <a:r>
              <a:rPr lang="en-US" altLang="zh-CN">
                <a:solidFill>
                  <a:schemeClr val="bg1"/>
                </a:solidFill>
              </a:rPr>
              <a:t>(4.0~5.6)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41325" y="4464050"/>
            <a:ext cx="8007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选用指示剂时，最好选用指示剂的变色范围在化学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　　　　　　　计量点附近。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050925" y="5553075"/>
            <a:ext cx="724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此题　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ｐ时　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＝</a:t>
            </a:r>
            <a:r>
              <a:rPr lang="en-US" altLang="zh-CN">
                <a:solidFill>
                  <a:schemeClr val="bg1"/>
                </a:solidFill>
              </a:rPr>
              <a:t>7.00  </a:t>
            </a:r>
            <a:r>
              <a:rPr lang="zh-CN" altLang="en-US">
                <a:solidFill>
                  <a:schemeClr val="bg1"/>
                </a:solidFill>
              </a:rPr>
              <a:t>　则选用中性红最好</a:t>
            </a:r>
          </a:p>
        </p:txBody>
      </p:sp>
      <p:sp>
        <p:nvSpPr>
          <p:cNvPr id="8909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429D59E-815D-49DC-B955-858D12B832DB}" type="slidenum">
              <a:rPr lang="en-US" altLang="zh-CN" sz="1400" smtClean="0"/>
              <a:pPr eaLnBrk="1" hangingPunct="1"/>
              <a:t>85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nimBg="1" autoUpdateAnimBg="0"/>
      <p:bldP spid="75780" grpId="0" autoUpdateAnimBg="0"/>
      <p:bldP spid="75781" grpId="0" autoUpdateAnimBg="0"/>
      <p:bldP spid="75782" grpId="0" autoUpdateAnimBg="0"/>
      <p:bldP spid="75783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17525" y="219075"/>
            <a:ext cx="202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(6)</a:t>
            </a:r>
            <a:r>
              <a:rPr lang="zh-CN" altLang="en-US">
                <a:solidFill>
                  <a:schemeClr val="bg1"/>
                </a:solidFill>
              </a:rPr>
              <a:t>滴定曲线</a:t>
            </a:r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762000" y="4953000"/>
            <a:ext cx="8016875" cy="955675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滴定突跃的大小与浓度有关：浓度增大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倍，滴定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突跃范围的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增加２个单位。</a:t>
            </a:r>
          </a:p>
        </p:txBody>
      </p:sp>
      <p:sp>
        <p:nvSpPr>
          <p:cNvPr id="76853" name="Text Box 53"/>
          <p:cNvSpPr txBox="1">
            <a:spLocks noChangeArrowheads="1"/>
          </p:cNvSpPr>
          <p:nvPr/>
        </p:nvSpPr>
        <p:spPr bwMode="auto">
          <a:xfrm>
            <a:off x="12700" y="6096000"/>
            <a:ext cx="913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若用</a:t>
            </a:r>
            <a:r>
              <a:rPr lang="en-US" altLang="zh-CN">
                <a:solidFill>
                  <a:schemeClr val="bg1"/>
                </a:solidFill>
              </a:rPr>
              <a:t>0.1mol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0.1mol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NaOH,</a:t>
            </a:r>
            <a:r>
              <a:rPr lang="zh-CN" altLang="en-US">
                <a:solidFill>
                  <a:schemeClr val="bg1"/>
                </a:solidFill>
              </a:rPr>
              <a:t>则情况相反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虚线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76859" name="Group 59"/>
          <p:cNvGrpSpPr>
            <a:grpSpLocks/>
          </p:cNvGrpSpPr>
          <p:nvPr/>
        </p:nvGrpSpPr>
        <p:grpSpPr bwMode="auto">
          <a:xfrm>
            <a:off x="1219200" y="762000"/>
            <a:ext cx="4953000" cy="4054475"/>
            <a:chOff x="768" y="480"/>
            <a:chExt cx="3120" cy="2554"/>
          </a:xfrm>
        </p:grpSpPr>
        <p:sp>
          <p:nvSpPr>
            <p:cNvPr id="90119" name="Text Box 57"/>
            <p:cNvSpPr txBox="1">
              <a:spLocks noChangeArrowheads="1"/>
            </p:cNvSpPr>
            <p:nvPr/>
          </p:nvSpPr>
          <p:spPr bwMode="auto">
            <a:xfrm>
              <a:off x="1968" y="1440"/>
              <a:ext cx="432" cy="179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90120" name="Text Box 46"/>
            <p:cNvSpPr txBox="1">
              <a:spLocks noChangeArrowheads="1"/>
            </p:cNvSpPr>
            <p:nvPr/>
          </p:nvSpPr>
          <p:spPr bwMode="auto">
            <a:xfrm>
              <a:off x="1968" y="1968"/>
              <a:ext cx="432" cy="179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90121" name="Freeform 54"/>
            <p:cNvSpPr>
              <a:spLocks/>
            </p:cNvSpPr>
            <p:nvPr/>
          </p:nvSpPr>
          <p:spPr bwMode="auto">
            <a:xfrm>
              <a:off x="1248" y="720"/>
              <a:ext cx="1968" cy="1600"/>
            </a:xfrm>
            <a:custGeom>
              <a:avLst/>
              <a:gdLst>
                <a:gd name="T0" fmla="*/ 0 w 1968"/>
                <a:gd name="T1" fmla="*/ 0 h 1600"/>
                <a:gd name="T2" fmla="*/ 624 w 1968"/>
                <a:gd name="T3" fmla="*/ 48 h 1600"/>
                <a:gd name="T4" fmla="*/ 816 w 1968"/>
                <a:gd name="T5" fmla="*/ 144 h 1600"/>
                <a:gd name="T6" fmla="*/ 912 w 1968"/>
                <a:gd name="T7" fmla="*/ 288 h 1600"/>
                <a:gd name="T8" fmla="*/ 960 w 1968"/>
                <a:gd name="T9" fmla="*/ 768 h 1600"/>
                <a:gd name="T10" fmla="*/ 960 w 1968"/>
                <a:gd name="T11" fmla="*/ 1248 h 1600"/>
                <a:gd name="T12" fmla="*/ 1152 w 1968"/>
                <a:gd name="T13" fmla="*/ 1488 h 1600"/>
                <a:gd name="T14" fmla="*/ 1440 w 1968"/>
                <a:gd name="T15" fmla="*/ 1584 h 1600"/>
                <a:gd name="T16" fmla="*/ 1968 w 1968"/>
                <a:gd name="T17" fmla="*/ 1584 h 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8" h="1600">
                  <a:moveTo>
                    <a:pt x="0" y="0"/>
                  </a:moveTo>
                  <a:cubicBezTo>
                    <a:pt x="244" y="12"/>
                    <a:pt x="488" y="24"/>
                    <a:pt x="624" y="48"/>
                  </a:cubicBezTo>
                  <a:cubicBezTo>
                    <a:pt x="760" y="72"/>
                    <a:pt x="768" y="104"/>
                    <a:pt x="816" y="144"/>
                  </a:cubicBezTo>
                  <a:cubicBezTo>
                    <a:pt x="864" y="184"/>
                    <a:pt x="888" y="184"/>
                    <a:pt x="912" y="288"/>
                  </a:cubicBezTo>
                  <a:cubicBezTo>
                    <a:pt x="936" y="392"/>
                    <a:pt x="952" y="608"/>
                    <a:pt x="960" y="768"/>
                  </a:cubicBezTo>
                  <a:cubicBezTo>
                    <a:pt x="968" y="928"/>
                    <a:pt x="928" y="1128"/>
                    <a:pt x="960" y="1248"/>
                  </a:cubicBezTo>
                  <a:cubicBezTo>
                    <a:pt x="992" y="1368"/>
                    <a:pt x="1072" y="1432"/>
                    <a:pt x="1152" y="1488"/>
                  </a:cubicBezTo>
                  <a:cubicBezTo>
                    <a:pt x="1232" y="1544"/>
                    <a:pt x="1304" y="1568"/>
                    <a:pt x="1440" y="1584"/>
                  </a:cubicBezTo>
                  <a:cubicBezTo>
                    <a:pt x="1576" y="1600"/>
                    <a:pt x="1772" y="1592"/>
                    <a:pt x="1968" y="1584"/>
                  </a:cubicBezTo>
                </a:path>
              </a:pathLst>
            </a:custGeom>
            <a:noFill/>
            <a:ln w="9525" cap="flat">
              <a:solidFill>
                <a:srgbClr val="FFFF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2" name="Line 3"/>
            <p:cNvSpPr>
              <a:spLocks noChangeShapeType="1"/>
            </p:cNvSpPr>
            <p:nvPr/>
          </p:nvSpPr>
          <p:spPr bwMode="auto">
            <a:xfrm>
              <a:off x="1248" y="2496"/>
              <a:ext cx="26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3" name="Line 4"/>
            <p:cNvSpPr>
              <a:spLocks noChangeShapeType="1"/>
            </p:cNvSpPr>
            <p:nvPr/>
          </p:nvSpPr>
          <p:spPr bwMode="auto">
            <a:xfrm flipV="1">
              <a:off x="1248" y="480"/>
              <a:ext cx="0" cy="201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4" name="Line 5"/>
            <p:cNvSpPr>
              <a:spLocks noChangeShapeType="1"/>
            </p:cNvSpPr>
            <p:nvPr/>
          </p:nvSpPr>
          <p:spPr bwMode="auto">
            <a:xfrm flipV="1">
              <a:off x="1680" y="244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5" name="Line 6"/>
            <p:cNvSpPr>
              <a:spLocks noChangeShapeType="1"/>
            </p:cNvSpPr>
            <p:nvPr/>
          </p:nvSpPr>
          <p:spPr bwMode="auto">
            <a:xfrm flipV="1">
              <a:off x="3216" y="244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6" name="Line 8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7" name="Line 9"/>
            <p:cNvSpPr>
              <a:spLocks noChangeShapeType="1"/>
            </p:cNvSpPr>
            <p:nvPr/>
          </p:nvSpPr>
          <p:spPr bwMode="auto">
            <a:xfrm flipV="1">
              <a:off x="2208" y="2448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8" name="Text Box 10"/>
            <p:cNvSpPr txBox="1">
              <a:spLocks noChangeArrowheads="1"/>
            </p:cNvSpPr>
            <p:nvPr/>
          </p:nvSpPr>
          <p:spPr bwMode="auto">
            <a:xfrm>
              <a:off x="1152" y="2496"/>
              <a:ext cx="2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0         50         100        150        200</a:t>
              </a:r>
            </a:p>
          </p:txBody>
        </p:sp>
        <p:sp>
          <p:nvSpPr>
            <p:cNvPr id="90129" name="Text Box 11"/>
            <p:cNvSpPr txBox="1">
              <a:spLocks noChangeArrowheads="1"/>
            </p:cNvSpPr>
            <p:nvPr/>
          </p:nvSpPr>
          <p:spPr bwMode="auto">
            <a:xfrm>
              <a:off x="1008" y="528"/>
              <a:ext cx="289" cy="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14    12    10    8    6    4    2</a:t>
              </a:r>
            </a:p>
          </p:txBody>
        </p:sp>
        <p:sp>
          <p:nvSpPr>
            <p:cNvPr id="90130" name="Line 12"/>
            <p:cNvSpPr>
              <a:spLocks noChangeShapeType="1"/>
            </p:cNvSpPr>
            <p:nvPr/>
          </p:nvSpPr>
          <p:spPr bwMode="auto">
            <a:xfrm>
              <a:off x="1248" y="201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1" name="Line 13"/>
            <p:cNvSpPr>
              <a:spLocks noChangeShapeType="1"/>
            </p:cNvSpPr>
            <p:nvPr/>
          </p:nvSpPr>
          <p:spPr bwMode="auto">
            <a:xfrm>
              <a:off x="1248" y="225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2" name="Line 14"/>
            <p:cNvSpPr>
              <a:spLocks noChangeShapeType="1"/>
            </p:cNvSpPr>
            <p:nvPr/>
          </p:nvSpPr>
          <p:spPr bwMode="auto">
            <a:xfrm>
              <a:off x="1248" y="172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3" name="Line 15"/>
            <p:cNvSpPr>
              <a:spLocks noChangeShapeType="1"/>
            </p:cNvSpPr>
            <p:nvPr/>
          </p:nvSpPr>
          <p:spPr bwMode="auto">
            <a:xfrm>
              <a:off x="1248" y="144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4" name="Line 16"/>
            <p:cNvSpPr>
              <a:spLocks noChangeShapeType="1"/>
            </p:cNvSpPr>
            <p:nvPr/>
          </p:nvSpPr>
          <p:spPr bwMode="auto">
            <a:xfrm>
              <a:off x="1248" y="120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5" name="Line 17"/>
            <p:cNvSpPr>
              <a:spLocks noChangeShapeType="1"/>
            </p:cNvSpPr>
            <p:nvPr/>
          </p:nvSpPr>
          <p:spPr bwMode="auto">
            <a:xfrm>
              <a:off x="1248" y="912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6" name="Line 18"/>
            <p:cNvSpPr>
              <a:spLocks noChangeShapeType="1"/>
            </p:cNvSpPr>
            <p:nvPr/>
          </p:nvSpPr>
          <p:spPr bwMode="auto">
            <a:xfrm>
              <a:off x="1248" y="62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7" name="Text Box 19"/>
            <p:cNvSpPr txBox="1">
              <a:spLocks noChangeArrowheads="1"/>
            </p:cNvSpPr>
            <p:nvPr/>
          </p:nvSpPr>
          <p:spPr bwMode="auto">
            <a:xfrm>
              <a:off x="1872" y="2784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滴定百分数</a:t>
              </a:r>
            </a:p>
          </p:txBody>
        </p:sp>
        <p:sp>
          <p:nvSpPr>
            <p:cNvPr id="90138" name="Text Box 21"/>
            <p:cNvSpPr txBox="1">
              <a:spLocks noChangeArrowheads="1"/>
            </p:cNvSpPr>
            <p:nvPr/>
          </p:nvSpPr>
          <p:spPr bwMode="auto">
            <a:xfrm>
              <a:off x="768" y="1248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pH</a:t>
              </a:r>
            </a:p>
          </p:txBody>
        </p:sp>
        <p:sp>
          <p:nvSpPr>
            <p:cNvPr id="90139" name="Freeform 30"/>
            <p:cNvSpPr>
              <a:spLocks/>
            </p:cNvSpPr>
            <p:nvPr/>
          </p:nvSpPr>
          <p:spPr bwMode="auto">
            <a:xfrm>
              <a:off x="1248" y="624"/>
              <a:ext cx="1920" cy="1872"/>
            </a:xfrm>
            <a:custGeom>
              <a:avLst/>
              <a:gdLst>
                <a:gd name="T0" fmla="*/ 0 w 1920"/>
                <a:gd name="T1" fmla="*/ 1872 h 1872"/>
                <a:gd name="T2" fmla="*/ 672 w 1920"/>
                <a:gd name="T3" fmla="*/ 1776 h 1872"/>
                <a:gd name="T4" fmla="*/ 864 w 1920"/>
                <a:gd name="T5" fmla="*/ 1536 h 1872"/>
                <a:gd name="T6" fmla="*/ 960 w 1920"/>
                <a:gd name="T7" fmla="*/ 960 h 1872"/>
                <a:gd name="T8" fmla="*/ 1008 w 1920"/>
                <a:gd name="T9" fmla="*/ 336 h 1872"/>
                <a:gd name="T10" fmla="*/ 1296 w 1920"/>
                <a:gd name="T11" fmla="*/ 96 h 1872"/>
                <a:gd name="T12" fmla="*/ 1920 w 1920"/>
                <a:gd name="T13" fmla="*/ 0 h 18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0" h="1872">
                  <a:moveTo>
                    <a:pt x="0" y="1872"/>
                  </a:moveTo>
                  <a:cubicBezTo>
                    <a:pt x="264" y="1852"/>
                    <a:pt x="528" y="1832"/>
                    <a:pt x="672" y="1776"/>
                  </a:cubicBezTo>
                  <a:cubicBezTo>
                    <a:pt x="816" y="1720"/>
                    <a:pt x="816" y="1672"/>
                    <a:pt x="864" y="1536"/>
                  </a:cubicBezTo>
                  <a:cubicBezTo>
                    <a:pt x="912" y="1400"/>
                    <a:pt x="936" y="1160"/>
                    <a:pt x="960" y="960"/>
                  </a:cubicBezTo>
                  <a:cubicBezTo>
                    <a:pt x="984" y="760"/>
                    <a:pt x="952" y="480"/>
                    <a:pt x="1008" y="336"/>
                  </a:cubicBezTo>
                  <a:cubicBezTo>
                    <a:pt x="1064" y="192"/>
                    <a:pt x="1144" y="152"/>
                    <a:pt x="1296" y="96"/>
                  </a:cubicBezTo>
                  <a:cubicBezTo>
                    <a:pt x="1448" y="40"/>
                    <a:pt x="1816" y="16"/>
                    <a:pt x="1920" y="0"/>
                  </a:cubicBez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0" name="Freeform 32"/>
            <p:cNvSpPr>
              <a:spLocks/>
            </p:cNvSpPr>
            <p:nvPr/>
          </p:nvSpPr>
          <p:spPr bwMode="auto">
            <a:xfrm>
              <a:off x="1248" y="768"/>
              <a:ext cx="1920" cy="1584"/>
            </a:xfrm>
            <a:custGeom>
              <a:avLst/>
              <a:gdLst>
                <a:gd name="T0" fmla="*/ 0 w 1920"/>
                <a:gd name="T1" fmla="*/ 1584 h 1584"/>
                <a:gd name="T2" fmla="*/ 432 w 1920"/>
                <a:gd name="T3" fmla="*/ 1536 h 1584"/>
                <a:gd name="T4" fmla="*/ 720 w 1920"/>
                <a:gd name="T5" fmla="*/ 1488 h 1584"/>
                <a:gd name="T6" fmla="*/ 912 w 1920"/>
                <a:gd name="T7" fmla="*/ 1296 h 1584"/>
                <a:gd name="T8" fmla="*/ 960 w 1920"/>
                <a:gd name="T9" fmla="*/ 528 h 1584"/>
                <a:gd name="T10" fmla="*/ 1008 w 1920"/>
                <a:gd name="T11" fmla="*/ 288 h 1584"/>
                <a:gd name="T12" fmla="*/ 1296 w 1920"/>
                <a:gd name="T13" fmla="*/ 96 h 1584"/>
                <a:gd name="T14" fmla="*/ 1920 w 1920"/>
                <a:gd name="T15" fmla="*/ 0 h 15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20" h="1584">
                  <a:moveTo>
                    <a:pt x="0" y="1584"/>
                  </a:moveTo>
                  <a:cubicBezTo>
                    <a:pt x="156" y="1568"/>
                    <a:pt x="312" y="1552"/>
                    <a:pt x="432" y="1536"/>
                  </a:cubicBezTo>
                  <a:cubicBezTo>
                    <a:pt x="552" y="1520"/>
                    <a:pt x="640" y="1528"/>
                    <a:pt x="720" y="1488"/>
                  </a:cubicBezTo>
                  <a:cubicBezTo>
                    <a:pt x="800" y="1448"/>
                    <a:pt x="872" y="1456"/>
                    <a:pt x="912" y="1296"/>
                  </a:cubicBezTo>
                  <a:cubicBezTo>
                    <a:pt x="952" y="1136"/>
                    <a:pt x="944" y="696"/>
                    <a:pt x="960" y="528"/>
                  </a:cubicBezTo>
                  <a:cubicBezTo>
                    <a:pt x="976" y="360"/>
                    <a:pt x="952" y="360"/>
                    <a:pt x="1008" y="288"/>
                  </a:cubicBezTo>
                  <a:cubicBezTo>
                    <a:pt x="1064" y="216"/>
                    <a:pt x="1144" y="144"/>
                    <a:pt x="1296" y="96"/>
                  </a:cubicBezTo>
                  <a:cubicBezTo>
                    <a:pt x="1448" y="48"/>
                    <a:pt x="1684" y="24"/>
                    <a:pt x="1920" y="0"/>
                  </a:cubicBezTo>
                </a:path>
              </a:pathLst>
            </a:custGeom>
            <a:noFill/>
            <a:ln w="28575" cmpd="sng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1" name="Freeform 35"/>
            <p:cNvSpPr>
              <a:spLocks/>
            </p:cNvSpPr>
            <p:nvPr/>
          </p:nvSpPr>
          <p:spPr bwMode="auto">
            <a:xfrm>
              <a:off x="1248" y="912"/>
              <a:ext cx="1920" cy="1296"/>
            </a:xfrm>
            <a:custGeom>
              <a:avLst/>
              <a:gdLst>
                <a:gd name="T0" fmla="*/ 0 w 1920"/>
                <a:gd name="T1" fmla="*/ 1296 h 1296"/>
                <a:gd name="T2" fmla="*/ 384 w 1920"/>
                <a:gd name="T3" fmla="*/ 1248 h 1296"/>
                <a:gd name="T4" fmla="*/ 720 w 1920"/>
                <a:gd name="T5" fmla="*/ 1200 h 1296"/>
                <a:gd name="T6" fmla="*/ 912 w 1920"/>
                <a:gd name="T7" fmla="*/ 1008 h 1296"/>
                <a:gd name="T8" fmla="*/ 960 w 1920"/>
                <a:gd name="T9" fmla="*/ 336 h 1296"/>
                <a:gd name="T10" fmla="*/ 1296 w 1920"/>
                <a:gd name="T11" fmla="*/ 96 h 1296"/>
                <a:gd name="T12" fmla="*/ 1920 w 1920"/>
                <a:gd name="T13" fmla="*/ 0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0" h="1296">
                  <a:moveTo>
                    <a:pt x="0" y="1296"/>
                  </a:moveTo>
                  <a:cubicBezTo>
                    <a:pt x="132" y="1280"/>
                    <a:pt x="264" y="1264"/>
                    <a:pt x="384" y="1248"/>
                  </a:cubicBezTo>
                  <a:cubicBezTo>
                    <a:pt x="504" y="1232"/>
                    <a:pt x="632" y="1240"/>
                    <a:pt x="720" y="1200"/>
                  </a:cubicBezTo>
                  <a:cubicBezTo>
                    <a:pt x="808" y="1160"/>
                    <a:pt x="872" y="1152"/>
                    <a:pt x="912" y="1008"/>
                  </a:cubicBezTo>
                  <a:cubicBezTo>
                    <a:pt x="952" y="864"/>
                    <a:pt x="896" y="488"/>
                    <a:pt x="960" y="336"/>
                  </a:cubicBezTo>
                  <a:cubicBezTo>
                    <a:pt x="1024" y="184"/>
                    <a:pt x="1136" y="152"/>
                    <a:pt x="1296" y="96"/>
                  </a:cubicBezTo>
                  <a:cubicBezTo>
                    <a:pt x="1456" y="40"/>
                    <a:pt x="1816" y="16"/>
                    <a:pt x="1920" y="0"/>
                  </a:cubicBezTo>
                </a:path>
              </a:pathLst>
            </a:custGeom>
            <a:noFill/>
            <a:ln w="28575" cmpd="sng">
              <a:solidFill>
                <a:srgbClr val="66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2" name="Text Box 36"/>
            <p:cNvSpPr txBox="1">
              <a:spLocks noChangeArrowheads="1"/>
            </p:cNvSpPr>
            <p:nvPr/>
          </p:nvSpPr>
          <p:spPr bwMode="auto">
            <a:xfrm>
              <a:off x="2726" y="919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66FF66"/>
                  </a:solidFill>
                </a:rPr>
                <a:t>0.01</a:t>
              </a:r>
            </a:p>
          </p:txBody>
        </p:sp>
        <p:sp>
          <p:nvSpPr>
            <p:cNvPr id="90143" name="Text Box 37"/>
            <p:cNvSpPr txBox="1">
              <a:spLocks noChangeArrowheads="1"/>
            </p:cNvSpPr>
            <p:nvPr/>
          </p:nvSpPr>
          <p:spPr bwMode="auto">
            <a:xfrm>
              <a:off x="2726" y="775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FCC66"/>
                  </a:solidFill>
                </a:rPr>
                <a:t>0.1</a:t>
              </a:r>
            </a:p>
          </p:txBody>
        </p:sp>
        <p:sp>
          <p:nvSpPr>
            <p:cNvPr id="90144" name="Text Box 38"/>
            <p:cNvSpPr txBox="1">
              <a:spLocks noChangeArrowheads="1"/>
            </p:cNvSpPr>
            <p:nvPr/>
          </p:nvSpPr>
          <p:spPr bwMode="auto">
            <a:xfrm>
              <a:off x="2736" y="62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0145" name="Text Box 39"/>
            <p:cNvSpPr txBox="1">
              <a:spLocks noChangeArrowheads="1"/>
            </p:cNvSpPr>
            <p:nvPr/>
          </p:nvSpPr>
          <p:spPr bwMode="auto">
            <a:xfrm>
              <a:off x="1344" y="201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66FF66"/>
                  </a:solidFill>
                </a:rPr>
                <a:t>0.01</a:t>
              </a:r>
            </a:p>
          </p:txBody>
        </p:sp>
        <p:sp>
          <p:nvSpPr>
            <p:cNvPr id="90146" name="Text Box 40"/>
            <p:cNvSpPr txBox="1">
              <a:spLocks noChangeArrowheads="1"/>
            </p:cNvSpPr>
            <p:nvPr/>
          </p:nvSpPr>
          <p:spPr bwMode="auto">
            <a:xfrm>
              <a:off x="1344" y="2160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FCC66"/>
                  </a:solidFill>
                </a:rPr>
                <a:t>0.1</a:t>
              </a:r>
            </a:p>
          </p:txBody>
        </p:sp>
        <p:sp>
          <p:nvSpPr>
            <p:cNvPr id="90147" name="Text Box 41"/>
            <p:cNvSpPr txBox="1">
              <a:spLocks noChangeArrowheads="1"/>
            </p:cNvSpPr>
            <p:nvPr/>
          </p:nvSpPr>
          <p:spPr bwMode="auto">
            <a:xfrm>
              <a:off x="1344" y="2304"/>
              <a:ext cx="2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</a:rPr>
                <a:t> 1</a:t>
              </a:r>
            </a:p>
          </p:txBody>
        </p:sp>
        <p:sp>
          <p:nvSpPr>
            <p:cNvPr id="90148" name="Text Box 42"/>
            <p:cNvSpPr txBox="1">
              <a:spLocks noChangeArrowheads="1"/>
            </p:cNvSpPr>
            <p:nvPr/>
          </p:nvSpPr>
          <p:spPr bwMode="auto">
            <a:xfrm>
              <a:off x="1968" y="1248"/>
              <a:ext cx="432" cy="179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rgbClr val="FF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90149" name="Text Box 43"/>
            <p:cNvSpPr txBox="1">
              <a:spLocks noChangeArrowheads="1"/>
            </p:cNvSpPr>
            <p:nvPr/>
          </p:nvSpPr>
          <p:spPr bwMode="auto">
            <a:xfrm>
              <a:off x="2448" y="1248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</a:rPr>
                <a:t>酚　酞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90150" name="Text Box 47"/>
            <p:cNvSpPr txBox="1">
              <a:spLocks noChangeArrowheads="1"/>
            </p:cNvSpPr>
            <p:nvPr/>
          </p:nvSpPr>
          <p:spPr bwMode="auto">
            <a:xfrm>
              <a:off x="1968" y="1680"/>
              <a:ext cx="432" cy="179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90151" name="Text Box 49"/>
            <p:cNvSpPr txBox="1">
              <a:spLocks noChangeArrowheads="1"/>
            </p:cNvSpPr>
            <p:nvPr/>
          </p:nvSpPr>
          <p:spPr bwMode="auto">
            <a:xfrm>
              <a:off x="2448" y="168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</a:rPr>
                <a:t>甲基红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90152" name="Text Box 50"/>
            <p:cNvSpPr txBox="1">
              <a:spLocks noChangeArrowheads="1"/>
            </p:cNvSpPr>
            <p:nvPr/>
          </p:nvSpPr>
          <p:spPr bwMode="auto">
            <a:xfrm>
              <a:off x="2448" y="192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</a:rPr>
                <a:t>甲基橙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90153" name="AutoShape 51"/>
            <p:cNvSpPr>
              <a:spLocks noChangeArrowheads="1"/>
            </p:cNvSpPr>
            <p:nvPr/>
          </p:nvSpPr>
          <p:spPr bwMode="auto">
            <a:xfrm>
              <a:off x="2160" y="1536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4" name="Text Box 55"/>
            <p:cNvSpPr txBox="1">
              <a:spLocks noChangeArrowheads="1"/>
            </p:cNvSpPr>
            <p:nvPr/>
          </p:nvSpPr>
          <p:spPr bwMode="auto">
            <a:xfrm>
              <a:off x="1344" y="576"/>
              <a:ext cx="2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0.1</a:t>
              </a:r>
            </a:p>
          </p:txBody>
        </p:sp>
        <p:sp>
          <p:nvSpPr>
            <p:cNvPr id="90155" name="Text Box 56"/>
            <p:cNvSpPr txBox="1">
              <a:spLocks noChangeArrowheads="1"/>
            </p:cNvSpPr>
            <p:nvPr/>
          </p:nvSpPr>
          <p:spPr bwMode="auto">
            <a:xfrm>
              <a:off x="2976" y="2160"/>
              <a:ext cx="2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0.1</a:t>
              </a:r>
            </a:p>
          </p:txBody>
        </p:sp>
        <p:sp>
          <p:nvSpPr>
            <p:cNvPr id="90156" name="Text Box 58"/>
            <p:cNvSpPr txBox="1">
              <a:spLocks noChangeArrowheads="1"/>
            </p:cNvSpPr>
            <p:nvPr/>
          </p:nvSpPr>
          <p:spPr bwMode="auto">
            <a:xfrm>
              <a:off x="2448" y="144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</a:rPr>
                <a:t>中性红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901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100770-9B10-4CF1-A627-5D4A88CE96C9}" type="slidenum">
              <a:rPr lang="en-US" altLang="zh-CN" sz="1400" smtClean="0"/>
              <a:pPr eaLnBrk="1" hangingPunct="1"/>
              <a:t>86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52" grpId="0" animBg="1" autoUpdateAnimBg="0"/>
      <p:bldP spid="76853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401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二、一元弱酸</a:t>
            </a:r>
            <a:r>
              <a:rPr lang="en-US" altLang="zh-CN" b="1" u="sng">
                <a:solidFill>
                  <a:schemeClr val="bg1"/>
                </a:solidFill>
              </a:rPr>
              <a:t>(</a:t>
            </a:r>
            <a:r>
              <a:rPr lang="zh-CN" altLang="en-US" b="1" u="sng">
                <a:solidFill>
                  <a:schemeClr val="bg1"/>
                </a:solidFill>
              </a:rPr>
              <a:t>碱</a:t>
            </a:r>
            <a:r>
              <a:rPr lang="en-US" altLang="zh-CN" b="1" u="sng">
                <a:solidFill>
                  <a:schemeClr val="bg1"/>
                </a:solidFill>
              </a:rPr>
              <a:t>)</a:t>
            </a:r>
            <a:r>
              <a:rPr lang="zh-CN" altLang="en-US" b="1" u="sng">
                <a:solidFill>
                  <a:schemeClr val="bg1"/>
                </a:solidFill>
              </a:rPr>
              <a:t>的滴定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69925" y="828675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、强碱滴定一元弱酸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5356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基本反应：  </a:t>
            </a:r>
            <a:r>
              <a:rPr lang="en-US" altLang="zh-CN">
                <a:solidFill>
                  <a:schemeClr val="bg1"/>
                </a:solidFill>
              </a:rPr>
              <a:t>HA + 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= A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3813" y="2286000"/>
            <a:ext cx="9120187" cy="528638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以</a:t>
            </a:r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20.00mL0.1000mol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为例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6705600" y="1219200"/>
          <a:ext cx="12890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公式" r:id="rId3" imgW="540962" imgH="365814" progId="Equation.3">
                  <p:embed/>
                </p:oleObj>
              </mc:Choice>
              <mc:Fallback>
                <p:oleObj name="公式" r:id="rId3" imgW="540962" imgH="36581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219200"/>
                        <a:ext cx="12890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685800" y="2971800"/>
            <a:ext cx="237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滴定开始前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143000" y="3810000"/>
            <a:ext cx="6980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HAc</a:t>
            </a:r>
            <a:r>
              <a:rPr lang="zh-CN" altLang="en-US">
                <a:solidFill>
                  <a:schemeClr val="bg1"/>
                </a:solidFill>
              </a:rPr>
              <a:t>是一个一元弱酸，用最简式简单表示</a:t>
            </a:r>
            <a:r>
              <a:rPr lang="en-US" altLang="zh-CN">
                <a:solidFill>
                  <a:schemeClr val="bg1"/>
                </a:solidFill>
              </a:rPr>
              <a:t>pH</a:t>
            </a: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2286000" y="4572000"/>
          <a:ext cx="2971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公式" r:id="rId5" imgW="1318175" imgH="213356" progId="Equation.3">
                  <p:embed/>
                </p:oleObj>
              </mc:Choice>
              <mc:Fallback>
                <p:oleObj name="公式" r:id="rId5" imgW="1318175" imgH="21335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971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590800" y="54864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pH=2.88</a:t>
            </a:r>
          </a:p>
        </p:txBody>
      </p:sp>
      <p:sp>
        <p:nvSpPr>
          <p:cNvPr id="9114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275F477-C45D-4084-9021-3ED4A4D529FD}" type="slidenum">
              <a:rPr lang="en-US" altLang="zh-CN" sz="1400" smtClean="0"/>
              <a:pPr eaLnBrk="1" hangingPunct="1"/>
              <a:t>87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autoUpdateAnimBg="0"/>
      <p:bldP spid="77828" grpId="0" autoUpdateAnimBg="0"/>
      <p:bldP spid="77829" grpId="0" animBg="1" autoUpdateAnimBg="0"/>
      <p:bldP spid="77831" grpId="0" autoUpdateAnimBg="0"/>
      <p:bldP spid="77832" grpId="0" autoUpdateAnimBg="0"/>
      <p:bldP spid="7783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65125" y="142875"/>
            <a:ext cx="451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滴定开始至化学计量点前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524000" y="838200"/>
            <a:ext cx="3878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溶液为</a:t>
            </a:r>
            <a:r>
              <a:rPr lang="en-US" altLang="zh-CN">
                <a:solidFill>
                  <a:schemeClr val="bg1"/>
                </a:solidFill>
              </a:rPr>
              <a:t>HAc-Ac</a:t>
            </a:r>
            <a:r>
              <a:rPr lang="zh-CN" altLang="en-US">
                <a:solidFill>
                  <a:schemeClr val="bg1"/>
                </a:solidFill>
              </a:rPr>
              <a:t>缓冲体系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990600" y="1447800"/>
            <a:ext cx="544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设加入</a:t>
            </a:r>
            <a:r>
              <a:rPr lang="en-US" altLang="zh-CN">
                <a:solidFill>
                  <a:schemeClr val="bg1"/>
                </a:solidFill>
              </a:rPr>
              <a:t>19.98mLNaOH(</a:t>
            </a:r>
            <a:r>
              <a:rPr lang="zh-CN" altLang="en-US">
                <a:solidFill>
                  <a:schemeClr val="bg1"/>
                </a:solidFill>
              </a:rPr>
              <a:t>即</a:t>
            </a:r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zh-CN" altLang="en-US">
                <a:solidFill>
                  <a:schemeClr val="bg1"/>
                </a:solidFill>
              </a:rPr>
              <a:t>前半滴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143000" y="3810000"/>
          <a:ext cx="6096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公式" r:id="rId3" imgW="3284209" imgH="388704" progId="Equation.3">
                  <p:embed/>
                </p:oleObj>
              </mc:Choice>
              <mc:Fallback>
                <p:oleObj name="公式" r:id="rId3" imgW="3284209" imgH="3887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60960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676400" y="48768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pH=7.76</a:t>
            </a: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1600200" y="2209800"/>
          <a:ext cx="4216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name="公式" r:id="rId5" imgW="2575668" imgH="327591" progId="Equation.3">
                  <p:embed/>
                </p:oleObj>
              </mc:Choice>
              <mc:Fallback>
                <p:oleObj name="公式" r:id="rId5" imgW="2575668" imgH="3275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4216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1524000" y="3048000"/>
          <a:ext cx="4305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name="公式" r:id="rId7" imgW="2613675" imgH="327591" progId="Equation.3">
                  <p:embed/>
                </p:oleObj>
              </mc:Choice>
              <mc:Fallback>
                <p:oleObj name="公式" r:id="rId7" imgW="2613675" imgH="3275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43053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317500" y="54102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化学计量点时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762000" y="6096000"/>
            <a:ext cx="6630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溶液组成：</a:t>
            </a:r>
            <a:r>
              <a:rPr lang="en-US" altLang="zh-CN">
                <a:solidFill>
                  <a:schemeClr val="bg1"/>
                </a:solidFill>
              </a:rPr>
              <a:t>NaAc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c(Ac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)=0.05000mol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9217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B8BB6DC-280D-406F-871C-6A12AD230570}" type="slidenum">
              <a:rPr lang="en-US" altLang="zh-CN" sz="1400" smtClean="0"/>
              <a:pPr eaLnBrk="1" hangingPunct="1"/>
              <a:t>88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3" grpId="0" autoUpdateAnimBg="0"/>
      <p:bldP spid="78855" grpId="0" autoUpdateAnimBg="0"/>
      <p:bldP spid="78862" grpId="0" autoUpdateAnimBg="0"/>
      <p:bldP spid="78863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609600" y="304800"/>
          <a:ext cx="6096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公式" r:id="rId3" imgW="3108855" imgH="403821" progId="Equation.3">
                  <p:embed/>
                </p:oleObj>
              </mc:Choice>
              <mc:Fallback>
                <p:oleObj name="公式" r:id="rId3" imgW="3108855" imgH="40382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"/>
                        <a:ext cx="6096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050925" y="1285875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pOH=5.27         pH=8.73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5125" y="2047875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(4)</a:t>
            </a:r>
            <a:r>
              <a:rPr lang="zh-CN" altLang="zh-CN">
                <a:solidFill>
                  <a:schemeClr val="bg1"/>
                </a:solidFill>
              </a:rPr>
              <a:t>化学计量点后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746125" y="2733675"/>
            <a:ext cx="768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溶液组成：</a:t>
            </a:r>
            <a:r>
              <a:rPr lang="en-US" altLang="zh-CN">
                <a:solidFill>
                  <a:schemeClr val="bg1"/>
                </a:solidFill>
              </a:rPr>
              <a:t>NaOH+NaAc   </a:t>
            </a:r>
            <a:r>
              <a:rPr lang="zh-CN" altLang="en-US">
                <a:solidFill>
                  <a:schemeClr val="bg1"/>
                </a:solidFill>
              </a:rPr>
              <a:t>溶液的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取决于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822325" y="3343275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设加入</a:t>
            </a:r>
            <a:r>
              <a:rPr lang="en-US" altLang="zh-CN">
                <a:solidFill>
                  <a:schemeClr val="bg1"/>
                </a:solidFill>
              </a:rPr>
              <a:t>20.02mLNaOH</a:t>
            </a:r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762000" y="4038600"/>
          <a:ext cx="50292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公式" r:id="rId5" imgW="2827037" imgH="327591" progId="Equation.3">
                  <p:embed/>
                </p:oleObj>
              </mc:Choice>
              <mc:Fallback>
                <p:oleObj name="公式" r:id="rId5" imgW="2827037" imgH="3275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50292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1431925" y="4867275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pH=9.70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33400" y="5562600"/>
            <a:ext cx="4989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滴定的突跃为： </a:t>
            </a:r>
            <a:r>
              <a:rPr lang="en-US" altLang="zh-CN">
                <a:solidFill>
                  <a:schemeClr val="bg1"/>
                </a:solidFill>
              </a:rPr>
              <a:t>pH    7.76~9.70</a:t>
            </a:r>
          </a:p>
        </p:txBody>
      </p:sp>
      <p:sp>
        <p:nvSpPr>
          <p:cNvPr id="93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6E2D41-1A59-4AA4-BBE5-8CBDF24A054B}" type="slidenum">
              <a:rPr lang="en-US" altLang="zh-CN" sz="1400" smtClean="0"/>
              <a:pPr eaLnBrk="1" hangingPunct="1"/>
              <a:t>89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  <p:bldP spid="79878" grpId="0" autoUpdateAnimBg="0"/>
      <p:bldP spid="79879" grpId="0" autoUpdateAnimBg="0"/>
      <p:bldP spid="79881" grpId="0" autoUpdateAnimBg="0"/>
      <p:bldP spid="79883" grpId="0" autoUpdateAnimBg="0"/>
      <p:bldP spid="79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"/>
          <p:cNvSpPr>
            <a:spLocks noChangeArrowheads="1"/>
          </p:cNvSpPr>
          <p:nvPr/>
        </p:nvSpPr>
        <p:spPr bwMode="auto">
          <a:xfrm>
            <a:off x="546100" y="722313"/>
            <a:ext cx="80486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</a:rPr>
              <a:t>水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离子理论把溶剂限制于水，而质子论不受溶剂的限制，它强调的是有质子参加反应的物质。因此</a:t>
            </a:r>
            <a:r>
              <a:rPr lang="zh-CN" altLang="en-US">
                <a:solidFill>
                  <a:srgbClr val="FFFF00"/>
                </a:solidFill>
              </a:rPr>
              <a:t>质子论的酸碱范围就广泛得多</a:t>
            </a:r>
            <a:r>
              <a:rPr lang="zh-CN" altLang="en-US">
                <a:solidFill>
                  <a:schemeClr val="bg1"/>
                </a:solidFill>
              </a:rPr>
              <a:t>。水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离子理论把物质分为</a:t>
            </a:r>
            <a:r>
              <a:rPr lang="zh-CN" altLang="en-US">
                <a:solidFill>
                  <a:srgbClr val="FFFF00"/>
                </a:solidFill>
              </a:rPr>
              <a:t>酸、碱和盐</a:t>
            </a:r>
            <a:r>
              <a:rPr lang="zh-CN" altLang="en-US">
                <a:solidFill>
                  <a:schemeClr val="bg1"/>
                </a:solidFill>
              </a:rPr>
              <a:t>，而质子论把物质分为</a:t>
            </a:r>
            <a:r>
              <a:rPr lang="zh-CN" altLang="en-US">
                <a:solidFill>
                  <a:srgbClr val="FFFF00"/>
                </a:solidFill>
              </a:rPr>
              <a:t>酸、碱和非酸非碱物质</a:t>
            </a:r>
            <a:r>
              <a:rPr lang="zh-CN" altLang="en-US"/>
              <a:t>。</a:t>
            </a:r>
            <a:r>
              <a:rPr lang="zh-CN" altLang="en-US">
                <a:solidFill>
                  <a:srgbClr val="FFFF00"/>
                </a:solidFill>
              </a:rPr>
              <a:t>如</a:t>
            </a:r>
            <a:r>
              <a:rPr lang="en-US" altLang="zh-CN">
                <a:solidFill>
                  <a:srgbClr val="FFFF00"/>
                </a:solidFill>
              </a:rPr>
              <a:t>Na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  <a:r>
              <a:rPr lang="en-US" altLang="zh-CN">
                <a:solidFill>
                  <a:srgbClr val="FFFF00"/>
                </a:solidFill>
              </a:rPr>
              <a:t>CO</a:t>
            </a:r>
            <a:r>
              <a:rPr lang="en-US" altLang="zh-CN" baseline="-25000">
                <a:solidFill>
                  <a:srgbClr val="FFFF00"/>
                </a:solidFill>
              </a:rPr>
              <a:t>3</a:t>
            </a:r>
            <a:r>
              <a:rPr lang="zh-CN" altLang="en-US">
                <a:solidFill>
                  <a:srgbClr val="FFFF00"/>
                </a:solidFill>
              </a:rPr>
              <a:t>：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544513" y="4437063"/>
            <a:ext cx="79406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  <a:sym typeface="Monotype Sorts" pitchFamily="2" charset="2"/>
              </a:rPr>
              <a:t>水</a:t>
            </a:r>
            <a:r>
              <a:rPr lang="en-US" altLang="zh-CN" b="1">
                <a:solidFill>
                  <a:schemeClr val="bg1"/>
                </a:solidFill>
                <a:sym typeface="Monotype Sorts" pitchFamily="2" charset="2"/>
              </a:rPr>
              <a:t>-</a:t>
            </a:r>
            <a:r>
              <a:rPr lang="zh-CN" altLang="en-US" b="1">
                <a:solidFill>
                  <a:schemeClr val="bg1"/>
                </a:solidFill>
                <a:sym typeface="Monotype Sorts" pitchFamily="2" charset="2"/>
              </a:rPr>
              <a:t>离子理论认为其是盐；质子论则认为</a:t>
            </a:r>
            <a:r>
              <a:rPr lang="en-US" altLang="zh-CN" b="1">
                <a:solidFill>
                  <a:schemeClr val="bg1"/>
                </a:solidFill>
                <a:sym typeface="Monotype Sorts" pitchFamily="2" charset="2"/>
              </a:rPr>
              <a:t>CO</a:t>
            </a:r>
            <a:r>
              <a:rPr lang="en-US" altLang="zh-CN" b="1" baseline="-25000">
                <a:solidFill>
                  <a:schemeClr val="bg1"/>
                </a:solidFill>
                <a:sym typeface="Monotype Sorts" pitchFamily="2" charset="2"/>
              </a:rPr>
              <a:t>3</a:t>
            </a:r>
            <a:r>
              <a:rPr lang="en-US" altLang="zh-CN" b="1" baseline="30000">
                <a:solidFill>
                  <a:schemeClr val="bg1"/>
                </a:solidFill>
                <a:sym typeface="Monotype Sorts" pitchFamily="2" charset="2"/>
              </a:rPr>
              <a:t>2-</a:t>
            </a:r>
            <a:r>
              <a:rPr lang="zh-CN" altLang="en-US" b="1">
                <a:solidFill>
                  <a:schemeClr val="bg1"/>
                </a:solidFill>
                <a:sym typeface="Monotype Sorts" pitchFamily="2" charset="2"/>
              </a:rPr>
              <a:t>是碱，而</a:t>
            </a:r>
            <a:r>
              <a:rPr lang="en-US" altLang="zh-CN" b="1">
                <a:solidFill>
                  <a:schemeClr val="bg1"/>
                </a:solidFill>
                <a:sym typeface="Monotype Sorts" pitchFamily="2" charset="2"/>
              </a:rPr>
              <a:t>Na</a:t>
            </a:r>
            <a:r>
              <a:rPr lang="en-US" altLang="zh-CN" b="1" baseline="30000">
                <a:solidFill>
                  <a:schemeClr val="bg1"/>
                </a:solidFill>
                <a:sym typeface="Monotype Sorts" pitchFamily="2" charset="2"/>
              </a:rPr>
              <a:t>+</a:t>
            </a:r>
            <a:r>
              <a:rPr lang="zh-CN" altLang="en-US" b="1">
                <a:solidFill>
                  <a:schemeClr val="bg1"/>
                </a:solidFill>
                <a:sym typeface="Monotype Sorts" pitchFamily="2" charset="2"/>
              </a:rPr>
              <a:t>是非酸非碱物质。</a:t>
            </a:r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C83B9BA-F9B2-4C0D-98B8-A63CAF55BA17}" type="slidenum">
              <a:rPr lang="zh-CN" altLang="en-US" sz="1400" smtClean="0"/>
              <a:pPr eaLnBrk="1" hangingPunct="1"/>
              <a:t>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(5)</a:t>
            </a:r>
            <a:r>
              <a:rPr lang="zh-CN" altLang="en-US">
                <a:solidFill>
                  <a:schemeClr val="bg1"/>
                </a:solidFill>
              </a:rPr>
              <a:t>指示剂的选择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822325" y="1057275"/>
            <a:ext cx="762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中性红：</a:t>
            </a:r>
            <a:r>
              <a:rPr lang="en-US" altLang="zh-CN">
                <a:solidFill>
                  <a:schemeClr val="bg1"/>
                </a:solidFill>
              </a:rPr>
              <a:t>6.8~8.0;   </a:t>
            </a:r>
            <a:r>
              <a:rPr lang="zh-CN" altLang="en-US">
                <a:solidFill>
                  <a:schemeClr val="bg1"/>
                </a:solidFill>
              </a:rPr>
              <a:t>酚红：</a:t>
            </a:r>
            <a:r>
              <a:rPr lang="en-US" altLang="zh-CN">
                <a:solidFill>
                  <a:schemeClr val="bg1"/>
                </a:solidFill>
              </a:rPr>
              <a:t>6.7~8.4;  </a:t>
            </a:r>
            <a:r>
              <a:rPr lang="zh-CN" altLang="en-US">
                <a:solidFill>
                  <a:schemeClr val="bg1"/>
                </a:solidFill>
              </a:rPr>
              <a:t>酚酞：</a:t>
            </a:r>
            <a:r>
              <a:rPr lang="en-US" altLang="zh-CN">
                <a:solidFill>
                  <a:schemeClr val="bg1"/>
                </a:solidFill>
              </a:rPr>
              <a:t>8.0~9.6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805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由于化学计量点的</a:t>
            </a:r>
            <a:r>
              <a:rPr lang="en-US" altLang="zh-CN">
                <a:solidFill>
                  <a:schemeClr val="bg1"/>
                </a:solidFill>
              </a:rPr>
              <a:t>pH=8.72</a:t>
            </a:r>
            <a:r>
              <a:rPr lang="zh-CN" altLang="en-US">
                <a:solidFill>
                  <a:schemeClr val="bg1"/>
                </a:solidFill>
              </a:rPr>
              <a:t>在碱性区，</a:t>
            </a:r>
            <a:r>
              <a:rPr lang="en-US" altLang="zh-CN">
                <a:solidFill>
                  <a:schemeClr val="bg1"/>
                </a:solidFill>
              </a:rPr>
              <a:t>MO</a:t>
            </a:r>
            <a:r>
              <a:rPr lang="zh-CN" altLang="en-US">
                <a:solidFill>
                  <a:schemeClr val="bg1"/>
                </a:solidFill>
              </a:rPr>
              <a:t>不能用。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381000" y="2590800"/>
            <a:ext cx="202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(6)</a:t>
            </a:r>
            <a:r>
              <a:rPr lang="zh-CN" altLang="en-US">
                <a:solidFill>
                  <a:schemeClr val="bg1"/>
                </a:solidFill>
              </a:rPr>
              <a:t>滴定曲线</a:t>
            </a:r>
          </a:p>
        </p:txBody>
      </p:sp>
      <p:grpSp>
        <p:nvGrpSpPr>
          <p:cNvPr id="80960" name="Group 64"/>
          <p:cNvGrpSpPr>
            <a:grpSpLocks/>
          </p:cNvGrpSpPr>
          <p:nvPr/>
        </p:nvGrpSpPr>
        <p:grpSpPr bwMode="auto">
          <a:xfrm>
            <a:off x="2667000" y="2728913"/>
            <a:ext cx="4953000" cy="3916362"/>
            <a:chOff x="1680" y="1719"/>
            <a:chExt cx="3120" cy="2467"/>
          </a:xfrm>
        </p:grpSpPr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>
              <a:off x="2160" y="3782"/>
              <a:ext cx="26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7" name="Line 8"/>
            <p:cNvSpPr>
              <a:spLocks noChangeShapeType="1"/>
            </p:cNvSpPr>
            <p:nvPr/>
          </p:nvSpPr>
          <p:spPr bwMode="auto">
            <a:xfrm flipV="1">
              <a:off x="2160" y="1766"/>
              <a:ext cx="0" cy="201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8" name="Line 9"/>
            <p:cNvSpPr>
              <a:spLocks noChangeShapeType="1"/>
            </p:cNvSpPr>
            <p:nvPr/>
          </p:nvSpPr>
          <p:spPr bwMode="auto">
            <a:xfrm flipV="1">
              <a:off x="2592" y="373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9" name="Line 10"/>
            <p:cNvSpPr>
              <a:spLocks noChangeShapeType="1"/>
            </p:cNvSpPr>
            <p:nvPr/>
          </p:nvSpPr>
          <p:spPr bwMode="auto">
            <a:xfrm flipV="1">
              <a:off x="4128" y="373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0" name="Line 11"/>
            <p:cNvSpPr>
              <a:spLocks noChangeShapeType="1"/>
            </p:cNvSpPr>
            <p:nvPr/>
          </p:nvSpPr>
          <p:spPr bwMode="auto">
            <a:xfrm flipV="1">
              <a:off x="3648" y="373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1" name="Line 12"/>
            <p:cNvSpPr>
              <a:spLocks noChangeShapeType="1"/>
            </p:cNvSpPr>
            <p:nvPr/>
          </p:nvSpPr>
          <p:spPr bwMode="auto">
            <a:xfrm flipV="1">
              <a:off x="3120" y="3734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2" name="Text Box 13"/>
            <p:cNvSpPr txBox="1">
              <a:spLocks noChangeArrowheads="1"/>
            </p:cNvSpPr>
            <p:nvPr/>
          </p:nvSpPr>
          <p:spPr bwMode="auto">
            <a:xfrm>
              <a:off x="2064" y="3782"/>
              <a:ext cx="2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0         50         100        150        200</a:t>
              </a:r>
            </a:p>
          </p:txBody>
        </p:sp>
        <p:sp>
          <p:nvSpPr>
            <p:cNvPr id="94223" name="Text Box 14"/>
            <p:cNvSpPr txBox="1">
              <a:spLocks noChangeArrowheads="1"/>
            </p:cNvSpPr>
            <p:nvPr/>
          </p:nvSpPr>
          <p:spPr bwMode="auto">
            <a:xfrm>
              <a:off x="1920" y="1814"/>
              <a:ext cx="289" cy="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14    12    10    8    6    4    2</a:t>
              </a:r>
            </a:p>
          </p:txBody>
        </p:sp>
        <p:sp>
          <p:nvSpPr>
            <p:cNvPr id="94224" name="Line 15"/>
            <p:cNvSpPr>
              <a:spLocks noChangeShapeType="1"/>
            </p:cNvSpPr>
            <p:nvPr/>
          </p:nvSpPr>
          <p:spPr bwMode="auto">
            <a:xfrm>
              <a:off x="2160" y="3302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Line 16"/>
            <p:cNvSpPr>
              <a:spLocks noChangeShapeType="1"/>
            </p:cNvSpPr>
            <p:nvPr/>
          </p:nvSpPr>
          <p:spPr bwMode="auto">
            <a:xfrm>
              <a:off x="2160" y="3542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6" name="Line 17"/>
            <p:cNvSpPr>
              <a:spLocks noChangeShapeType="1"/>
            </p:cNvSpPr>
            <p:nvPr/>
          </p:nvSpPr>
          <p:spPr bwMode="auto">
            <a:xfrm>
              <a:off x="2160" y="301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7" name="Line 18"/>
            <p:cNvSpPr>
              <a:spLocks noChangeShapeType="1"/>
            </p:cNvSpPr>
            <p:nvPr/>
          </p:nvSpPr>
          <p:spPr bwMode="auto">
            <a:xfrm>
              <a:off x="2160" y="272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8" name="Line 19"/>
            <p:cNvSpPr>
              <a:spLocks noChangeShapeType="1"/>
            </p:cNvSpPr>
            <p:nvPr/>
          </p:nvSpPr>
          <p:spPr bwMode="auto">
            <a:xfrm>
              <a:off x="2160" y="248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9" name="Line 20"/>
            <p:cNvSpPr>
              <a:spLocks noChangeShapeType="1"/>
            </p:cNvSpPr>
            <p:nvPr/>
          </p:nvSpPr>
          <p:spPr bwMode="auto">
            <a:xfrm>
              <a:off x="2160" y="219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0" name="Line 21"/>
            <p:cNvSpPr>
              <a:spLocks noChangeShapeType="1"/>
            </p:cNvSpPr>
            <p:nvPr/>
          </p:nvSpPr>
          <p:spPr bwMode="auto">
            <a:xfrm>
              <a:off x="2160" y="191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Text Box 22"/>
            <p:cNvSpPr txBox="1">
              <a:spLocks noChangeArrowheads="1"/>
            </p:cNvSpPr>
            <p:nvPr/>
          </p:nvSpPr>
          <p:spPr bwMode="auto">
            <a:xfrm>
              <a:off x="2832" y="3936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滴定百分数</a:t>
              </a:r>
            </a:p>
          </p:txBody>
        </p:sp>
        <p:sp>
          <p:nvSpPr>
            <p:cNvPr id="94232" name="Text Box 23"/>
            <p:cNvSpPr txBox="1">
              <a:spLocks noChangeArrowheads="1"/>
            </p:cNvSpPr>
            <p:nvPr/>
          </p:nvSpPr>
          <p:spPr bwMode="auto">
            <a:xfrm>
              <a:off x="1680" y="2534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pH</a:t>
              </a:r>
            </a:p>
          </p:txBody>
        </p:sp>
        <p:sp>
          <p:nvSpPr>
            <p:cNvPr id="94233" name="Freeform 43"/>
            <p:cNvSpPr>
              <a:spLocks/>
            </p:cNvSpPr>
            <p:nvPr/>
          </p:nvSpPr>
          <p:spPr bwMode="auto">
            <a:xfrm>
              <a:off x="2160" y="2112"/>
              <a:ext cx="1920" cy="1440"/>
            </a:xfrm>
            <a:custGeom>
              <a:avLst/>
              <a:gdLst>
                <a:gd name="T0" fmla="*/ 0 w 1920"/>
                <a:gd name="T1" fmla="*/ 1440 h 1440"/>
                <a:gd name="T2" fmla="*/ 96 w 1920"/>
                <a:gd name="T3" fmla="*/ 1248 h 1440"/>
                <a:gd name="T4" fmla="*/ 432 w 1920"/>
                <a:gd name="T5" fmla="*/ 1152 h 1440"/>
                <a:gd name="T6" fmla="*/ 768 w 1920"/>
                <a:gd name="T7" fmla="*/ 1104 h 1440"/>
                <a:gd name="T8" fmla="*/ 960 w 1920"/>
                <a:gd name="T9" fmla="*/ 912 h 1440"/>
                <a:gd name="T10" fmla="*/ 1008 w 1920"/>
                <a:gd name="T11" fmla="*/ 240 h 1440"/>
                <a:gd name="T12" fmla="*/ 1152 w 1920"/>
                <a:gd name="T13" fmla="*/ 96 h 1440"/>
                <a:gd name="T14" fmla="*/ 1344 w 1920"/>
                <a:gd name="T15" fmla="*/ 48 h 1440"/>
                <a:gd name="T16" fmla="*/ 1920 w 1920"/>
                <a:gd name="T17" fmla="*/ 0 h 1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0" h="1440">
                  <a:moveTo>
                    <a:pt x="0" y="1440"/>
                  </a:moveTo>
                  <a:cubicBezTo>
                    <a:pt x="12" y="1368"/>
                    <a:pt x="24" y="1296"/>
                    <a:pt x="96" y="1248"/>
                  </a:cubicBezTo>
                  <a:cubicBezTo>
                    <a:pt x="168" y="1200"/>
                    <a:pt x="320" y="1176"/>
                    <a:pt x="432" y="1152"/>
                  </a:cubicBezTo>
                  <a:cubicBezTo>
                    <a:pt x="544" y="1128"/>
                    <a:pt x="680" y="1144"/>
                    <a:pt x="768" y="1104"/>
                  </a:cubicBezTo>
                  <a:cubicBezTo>
                    <a:pt x="856" y="1064"/>
                    <a:pt x="920" y="1056"/>
                    <a:pt x="960" y="912"/>
                  </a:cubicBezTo>
                  <a:cubicBezTo>
                    <a:pt x="1000" y="768"/>
                    <a:pt x="976" y="376"/>
                    <a:pt x="1008" y="240"/>
                  </a:cubicBezTo>
                  <a:cubicBezTo>
                    <a:pt x="1040" y="104"/>
                    <a:pt x="1096" y="128"/>
                    <a:pt x="1152" y="96"/>
                  </a:cubicBezTo>
                  <a:cubicBezTo>
                    <a:pt x="1208" y="64"/>
                    <a:pt x="1216" y="64"/>
                    <a:pt x="1344" y="48"/>
                  </a:cubicBezTo>
                  <a:cubicBezTo>
                    <a:pt x="1472" y="32"/>
                    <a:pt x="1824" y="8"/>
                    <a:pt x="1920" y="0"/>
                  </a:cubicBezTo>
                </a:path>
              </a:pathLst>
            </a:custGeom>
            <a:noFill/>
            <a:ln w="28575" cmpd="sng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4" name="Freeform 46"/>
            <p:cNvSpPr>
              <a:spLocks/>
            </p:cNvSpPr>
            <p:nvPr/>
          </p:nvSpPr>
          <p:spPr bwMode="auto">
            <a:xfrm>
              <a:off x="2160" y="2104"/>
              <a:ext cx="1920" cy="1544"/>
            </a:xfrm>
            <a:custGeom>
              <a:avLst/>
              <a:gdLst>
                <a:gd name="T0" fmla="*/ 0 w 1920"/>
                <a:gd name="T1" fmla="*/ 1544 h 1544"/>
                <a:gd name="T2" fmla="*/ 240 w 1920"/>
                <a:gd name="T3" fmla="*/ 1496 h 1544"/>
                <a:gd name="T4" fmla="*/ 720 w 1920"/>
                <a:gd name="T5" fmla="*/ 1448 h 1544"/>
                <a:gd name="T6" fmla="*/ 816 w 1920"/>
                <a:gd name="T7" fmla="*/ 1400 h 1544"/>
                <a:gd name="T8" fmla="*/ 912 w 1920"/>
                <a:gd name="T9" fmla="*/ 1304 h 1544"/>
                <a:gd name="T10" fmla="*/ 960 w 1920"/>
                <a:gd name="T11" fmla="*/ 1016 h 1544"/>
                <a:gd name="T12" fmla="*/ 1008 w 1920"/>
                <a:gd name="T13" fmla="*/ 392 h 1544"/>
                <a:gd name="T14" fmla="*/ 1008 w 1920"/>
                <a:gd name="T15" fmla="*/ 248 h 1544"/>
                <a:gd name="T16" fmla="*/ 1056 w 1920"/>
                <a:gd name="T17" fmla="*/ 152 h 1544"/>
                <a:gd name="T18" fmla="*/ 1104 w 1920"/>
                <a:gd name="T19" fmla="*/ 104 h 1544"/>
                <a:gd name="T20" fmla="*/ 1248 w 1920"/>
                <a:gd name="T21" fmla="*/ 56 h 1544"/>
                <a:gd name="T22" fmla="*/ 1440 w 1920"/>
                <a:gd name="T23" fmla="*/ 56 h 1544"/>
                <a:gd name="T24" fmla="*/ 1680 w 1920"/>
                <a:gd name="T25" fmla="*/ 8 h 1544"/>
                <a:gd name="T26" fmla="*/ 1920 w 1920"/>
                <a:gd name="T27" fmla="*/ 8 h 15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20" h="1544">
                  <a:moveTo>
                    <a:pt x="0" y="1544"/>
                  </a:moveTo>
                  <a:cubicBezTo>
                    <a:pt x="60" y="1528"/>
                    <a:pt x="120" y="1512"/>
                    <a:pt x="240" y="1496"/>
                  </a:cubicBezTo>
                  <a:cubicBezTo>
                    <a:pt x="360" y="1480"/>
                    <a:pt x="624" y="1464"/>
                    <a:pt x="720" y="1448"/>
                  </a:cubicBezTo>
                  <a:cubicBezTo>
                    <a:pt x="816" y="1432"/>
                    <a:pt x="784" y="1424"/>
                    <a:pt x="816" y="1400"/>
                  </a:cubicBezTo>
                  <a:cubicBezTo>
                    <a:pt x="848" y="1376"/>
                    <a:pt x="888" y="1368"/>
                    <a:pt x="912" y="1304"/>
                  </a:cubicBezTo>
                  <a:cubicBezTo>
                    <a:pt x="936" y="1240"/>
                    <a:pt x="944" y="1168"/>
                    <a:pt x="960" y="1016"/>
                  </a:cubicBezTo>
                  <a:cubicBezTo>
                    <a:pt x="976" y="864"/>
                    <a:pt x="1000" y="520"/>
                    <a:pt x="1008" y="392"/>
                  </a:cubicBezTo>
                  <a:cubicBezTo>
                    <a:pt x="1016" y="264"/>
                    <a:pt x="1000" y="288"/>
                    <a:pt x="1008" y="248"/>
                  </a:cubicBezTo>
                  <a:cubicBezTo>
                    <a:pt x="1016" y="208"/>
                    <a:pt x="1040" y="176"/>
                    <a:pt x="1056" y="152"/>
                  </a:cubicBezTo>
                  <a:cubicBezTo>
                    <a:pt x="1072" y="128"/>
                    <a:pt x="1072" y="120"/>
                    <a:pt x="1104" y="104"/>
                  </a:cubicBezTo>
                  <a:cubicBezTo>
                    <a:pt x="1136" y="88"/>
                    <a:pt x="1192" y="64"/>
                    <a:pt x="1248" y="56"/>
                  </a:cubicBezTo>
                  <a:cubicBezTo>
                    <a:pt x="1304" y="48"/>
                    <a:pt x="1368" y="64"/>
                    <a:pt x="1440" y="56"/>
                  </a:cubicBezTo>
                  <a:cubicBezTo>
                    <a:pt x="1512" y="48"/>
                    <a:pt x="1600" y="16"/>
                    <a:pt x="1680" y="8"/>
                  </a:cubicBezTo>
                  <a:cubicBezTo>
                    <a:pt x="1760" y="0"/>
                    <a:pt x="1840" y="4"/>
                    <a:pt x="1920" y="8"/>
                  </a:cubicBezTo>
                </a:path>
              </a:pathLst>
            </a:custGeom>
            <a:noFill/>
            <a:ln w="38100" cap="flat" cmpd="sng">
              <a:solidFill>
                <a:srgbClr val="00CC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5" name="Text Box 47"/>
            <p:cNvSpPr txBox="1">
              <a:spLocks noChangeArrowheads="1"/>
            </p:cNvSpPr>
            <p:nvPr/>
          </p:nvSpPr>
          <p:spPr bwMode="auto">
            <a:xfrm>
              <a:off x="2304" y="3072"/>
              <a:ext cx="3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FF66"/>
                  </a:solidFill>
                </a:rPr>
                <a:t>HAc</a:t>
              </a:r>
            </a:p>
          </p:txBody>
        </p:sp>
        <p:sp>
          <p:nvSpPr>
            <p:cNvPr id="94236" name="Text Box 48"/>
            <p:cNvSpPr txBox="1">
              <a:spLocks noChangeArrowheads="1"/>
            </p:cNvSpPr>
            <p:nvPr/>
          </p:nvSpPr>
          <p:spPr bwMode="auto">
            <a:xfrm>
              <a:off x="2304" y="3408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CC66"/>
                  </a:solidFill>
                </a:rPr>
                <a:t>HCl</a:t>
              </a:r>
            </a:p>
          </p:txBody>
        </p:sp>
        <p:sp>
          <p:nvSpPr>
            <p:cNvPr id="94237" name="Text Box 49"/>
            <p:cNvSpPr txBox="1">
              <a:spLocks noChangeArrowheads="1"/>
            </p:cNvSpPr>
            <p:nvPr/>
          </p:nvSpPr>
          <p:spPr bwMode="auto">
            <a:xfrm>
              <a:off x="2976" y="2544"/>
              <a:ext cx="384" cy="179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rgbClr val="FF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1200"/>
            </a:p>
          </p:txBody>
        </p:sp>
        <p:sp>
          <p:nvSpPr>
            <p:cNvPr id="94238" name="Text Box 50"/>
            <p:cNvSpPr txBox="1">
              <a:spLocks noChangeArrowheads="1"/>
            </p:cNvSpPr>
            <p:nvPr/>
          </p:nvSpPr>
          <p:spPr bwMode="auto">
            <a:xfrm>
              <a:off x="3408" y="249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酚酞</a:t>
              </a:r>
            </a:p>
          </p:txBody>
        </p:sp>
        <p:sp>
          <p:nvSpPr>
            <p:cNvPr id="94239" name="Freeform 53"/>
            <p:cNvSpPr>
              <a:spLocks/>
            </p:cNvSpPr>
            <p:nvPr/>
          </p:nvSpPr>
          <p:spPr bwMode="auto">
            <a:xfrm>
              <a:off x="3168" y="1968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96 w 912"/>
                <a:gd name="T3" fmla="*/ 192 h 384"/>
                <a:gd name="T4" fmla="*/ 576 w 912"/>
                <a:gd name="T5" fmla="*/ 48 h 384"/>
                <a:gd name="T6" fmla="*/ 912 w 91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cubicBezTo>
                    <a:pt x="0" y="316"/>
                    <a:pt x="0" y="248"/>
                    <a:pt x="96" y="192"/>
                  </a:cubicBezTo>
                  <a:cubicBezTo>
                    <a:pt x="192" y="136"/>
                    <a:pt x="440" y="80"/>
                    <a:pt x="576" y="48"/>
                  </a:cubicBezTo>
                  <a:cubicBezTo>
                    <a:pt x="712" y="16"/>
                    <a:pt x="812" y="8"/>
                    <a:pt x="912" y="0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0" name="Freeform 54"/>
            <p:cNvSpPr>
              <a:spLocks/>
            </p:cNvSpPr>
            <p:nvPr/>
          </p:nvSpPr>
          <p:spPr bwMode="auto">
            <a:xfrm>
              <a:off x="3168" y="1824"/>
              <a:ext cx="912" cy="480"/>
            </a:xfrm>
            <a:custGeom>
              <a:avLst/>
              <a:gdLst>
                <a:gd name="T0" fmla="*/ 0 w 720"/>
                <a:gd name="T1" fmla="*/ 902 h 432"/>
                <a:gd name="T2" fmla="*/ 252 w 720"/>
                <a:gd name="T3" fmla="*/ 603 h 432"/>
                <a:gd name="T4" fmla="*/ 754 w 720"/>
                <a:gd name="T5" fmla="*/ 400 h 432"/>
                <a:gd name="T6" fmla="*/ 1761 w 720"/>
                <a:gd name="T7" fmla="*/ 201 h 432"/>
                <a:gd name="T8" fmla="*/ 3766 w 720"/>
                <a:gd name="T9" fmla="*/ 0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432">
                  <a:moveTo>
                    <a:pt x="0" y="432"/>
                  </a:moveTo>
                  <a:cubicBezTo>
                    <a:pt x="12" y="380"/>
                    <a:pt x="24" y="328"/>
                    <a:pt x="48" y="288"/>
                  </a:cubicBezTo>
                  <a:cubicBezTo>
                    <a:pt x="72" y="248"/>
                    <a:pt x="96" y="224"/>
                    <a:pt x="144" y="192"/>
                  </a:cubicBezTo>
                  <a:cubicBezTo>
                    <a:pt x="192" y="160"/>
                    <a:pt x="240" y="128"/>
                    <a:pt x="336" y="96"/>
                  </a:cubicBezTo>
                  <a:cubicBezTo>
                    <a:pt x="432" y="64"/>
                    <a:pt x="576" y="32"/>
                    <a:pt x="720" y="0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Text Box 56"/>
            <p:cNvSpPr txBox="1">
              <a:spLocks noChangeArrowheads="1"/>
            </p:cNvSpPr>
            <p:nvPr/>
          </p:nvSpPr>
          <p:spPr bwMode="auto">
            <a:xfrm>
              <a:off x="4118" y="1719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CC0000"/>
                  </a:solidFill>
                </a:rPr>
                <a:t>1.0</a:t>
              </a:r>
            </a:p>
          </p:txBody>
        </p:sp>
        <p:sp>
          <p:nvSpPr>
            <p:cNvPr id="94242" name="Text Box 57"/>
            <p:cNvSpPr txBox="1">
              <a:spLocks noChangeArrowheads="1"/>
            </p:cNvSpPr>
            <p:nvPr/>
          </p:nvSpPr>
          <p:spPr bwMode="auto">
            <a:xfrm>
              <a:off x="4118" y="1863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hlink"/>
                  </a:solidFill>
                </a:rPr>
                <a:t>0.1</a:t>
              </a:r>
            </a:p>
          </p:txBody>
        </p:sp>
        <p:sp>
          <p:nvSpPr>
            <p:cNvPr id="94243" name="Text Box 58"/>
            <p:cNvSpPr txBox="1">
              <a:spLocks noChangeArrowheads="1"/>
            </p:cNvSpPr>
            <p:nvPr/>
          </p:nvSpPr>
          <p:spPr bwMode="auto">
            <a:xfrm>
              <a:off x="4080" y="2064"/>
              <a:ext cx="3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FF66"/>
                  </a:solidFill>
                </a:rPr>
                <a:t>0.01</a:t>
              </a:r>
            </a:p>
          </p:txBody>
        </p:sp>
      </p:grpSp>
      <p:sp>
        <p:nvSpPr>
          <p:cNvPr id="9421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7618643-C3C7-4DD8-9F30-63C6DDA9279D}" type="slidenum">
              <a:rPr lang="en-US" altLang="zh-CN" sz="1400" smtClean="0"/>
              <a:pPr eaLnBrk="1" hangingPunct="1"/>
              <a:t>90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00" grpId="0" autoUpdateAnimBg="0"/>
      <p:bldP spid="80901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441325" y="447675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、强酸滴定一元弱碱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914400" y="1066800"/>
            <a:ext cx="744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HCl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溶液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09600" y="1676400"/>
            <a:ext cx="237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滴定开始前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609600" y="2286000"/>
            <a:ext cx="451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滴定开始至化学计量点前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609600" y="28956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化学计量点时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09600" y="3505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(4)</a:t>
            </a:r>
            <a:r>
              <a:rPr lang="zh-CN" altLang="zh-CN">
                <a:solidFill>
                  <a:schemeClr val="bg1"/>
                </a:solidFill>
              </a:rPr>
              <a:t>化学计量点后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609600" y="40386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(5)</a:t>
            </a:r>
            <a:r>
              <a:rPr lang="zh-CN" altLang="en-US">
                <a:solidFill>
                  <a:schemeClr val="bg1"/>
                </a:solidFill>
              </a:rPr>
              <a:t>指示剂的选择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09600" y="4572000"/>
            <a:ext cx="202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(6)</a:t>
            </a:r>
            <a:r>
              <a:rPr lang="zh-CN" altLang="en-US">
                <a:solidFill>
                  <a:schemeClr val="bg1"/>
                </a:solidFill>
              </a:rPr>
              <a:t>滴定曲线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593725" y="53022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作为作业同学回去做</a:t>
            </a:r>
          </a:p>
        </p:txBody>
      </p:sp>
      <p:sp>
        <p:nvSpPr>
          <p:cNvPr id="9524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F1F0E-919F-4A48-A5F9-3E0E6211894D}" type="slidenum">
              <a:rPr lang="en-US" altLang="zh-CN" sz="1400" smtClean="0"/>
              <a:pPr eaLnBrk="1" hangingPunct="1"/>
              <a:t>91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影响滴定突跃范围大小的因素：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380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与酸或碱的浓度有关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04800" y="2667000"/>
            <a:ext cx="3444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与酸碱的强度有关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609600" y="1447800"/>
            <a:ext cx="7794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Ｋ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zh-CN" altLang="zh-CN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一定，则浓度越大，滴定突跃范围越宽，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对指示剂的选择有利。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898525" y="3190875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浓度一定，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越大，滴定突跃范围越宽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62000" y="3886200"/>
            <a:ext cx="7929563" cy="223678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当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b="1" i="1" baseline="-2500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或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en-US" altLang="zh-CN" b="1" i="1" baseline="-2500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小到一定值，就会使滴定没有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pH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突</a:t>
            </a:r>
          </a:p>
          <a:p>
            <a:pPr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跃。实践证明人眼借助于指示剂观察终点有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0.3pH</a:t>
            </a:r>
          </a:p>
          <a:p>
            <a:pPr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的不确定度，为使终点与化学计量点相差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±0.3pH</a:t>
            </a:r>
          </a:p>
          <a:p>
            <a:pPr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即滴定突跃为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0.6pH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单位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，要求弱酸或弱碱要满</a:t>
            </a:r>
          </a:p>
          <a:p>
            <a:pPr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足一定的条件。</a:t>
            </a:r>
          </a:p>
        </p:txBody>
      </p:sp>
      <p:sp>
        <p:nvSpPr>
          <p:cNvPr id="9626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2955B70-1EB0-46E8-951E-629A33154B32}" type="slidenum">
              <a:rPr lang="en-US" altLang="zh-CN" sz="1400" smtClean="0"/>
              <a:pPr eaLnBrk="1" hangingPunct="1"/>
              <a:t>92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50" grpId="0" autoUpdateAnimBg="0"/>
      <p:bldP spid="82951" grpId="0" autoUpdateAnimBg="0"/>
      <p:bldP spid="82952" grpId="0" autoUpdateAnimBg="0"/>
      <p:bldP spid="82953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822325" y="273050"/>
            <a:ext cx="7296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考虑到浓度和酸、碱的强度对滴定突跃的影响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直接滴定弱酸、弱碱的条件：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447800" y="1447800"/>
          <a:ext cx="37592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公式" r:id="rId3" imgW="1508861" imgH="419153" progId="Equation.3">
                  <p:embed/>
                </p:oleObj>
              </mc:Choice>
              <mc:Fallback>
                <p:oleObj name="公式" r:id="rId3" imgW="1508861" imgH="41915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37592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AutoShape 5"/>
          <p:cNvSpPr>
            <a:spLocks/>
          </p:cNvSpPr>
          <p:nvPr/>
        </p:nvSpPr>
        <p:spPr bwMode="auto">
          <a:xfrm>
            <a:off x="1143000" y="16764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457200" y="2895600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508125" y="3038475"/>
            <a:ext cx="495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0.1mol/LNH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Cl</a:t>
            </a:r>
            <a:r>
              <a:rPr lang="zh-CN" altLang="en-US">
                <a:solidFill>
                  <a:schemeClr val="bg1"/>
                </a:solidFill>
              </a:rPr>
              <a:t>能否直接滴定？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050925" y="3625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2041525" y="3648075"/>
            <a:ext cx="300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 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b</a:t>
            </a:r>
            <a:r>
              <a:rPr lang="en-US" altLang="zh-CN">
                <a:solidFill>
                  <a:schemeClr val="bg1"/>
                </a:solidFill>
              </a:rPr>
              <a:t>=1.8×10</a:t>
            </a:r>
            <a:r>
              <a:rPr lang="en-US" altLang="zh-CN" baseline="30000">
                <a:solidFill>
                  <a:schemeClr val="bg1"/>
                </a:solidFill>
              </a:rPr>
              <a:t>-5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812925" y="4333875"/>
            <a:ext cx="3287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: 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=5.6×10</a:t>
            </a:r>
            <a:r>
              <a:rPr lang="en-US" altLang="zh-CN" baseline="30000">
                <a:solidFill>
                  <a:schemeClr val="bg1"/>
                </a:solidFill>
              </a:rPr>
              <a:t>-10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1676400" y="5029200"/>
            <a:ext cx="597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baseline="-25000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=0.1 ×5.6 × 10</a:t>
            </a:r>
            <a:r>
              <a:rPr lang="en-US" altLang="zh-CN" baseline="30000">
                <a:solidFill>
                  <a:schemeClr val="bg1"/>
                </a:solidFill>
              </a:rPr>
              <a:t>-10</a:t>
            </a:r>
            <a:r>
              <a:rPr lang="en-US" altLang="zh-CN">
                <a:solidFill>
                  <a:schemeClr val="bg1"/>
                </a:solidFill>
              </a:rPr>
              <a:t>=5.6 ×10</a:t>
            </a:r>
            <a:r>
              <a:rPr lang="en-US" altLang="zh-CN" baseline="30000">
                <a:solidFill>
                  <a:schemeClr val="bg1"/>
                </a:solidFill>
              </a:rPr>
              <a:t>-11</a:t>
            </a:r>
            <a:r>
              <a:rPr lang="en-US" altLang="zh-CN">
                <a:solidFill>
                  <a:schemeClr val="bg1"/>
                </a:solidFill>
              </a:rPr>
              <a:t>&lt;10</a:t>
            </a:r>
            <a:r>
              <a:rPr lang="en-US" altLang="zh-CN" baseline="30000">
                <a:solidFill>
                  <a:schemeClr val="bg1"/>
                </a:solidFill>
              </a:rPr>
              <a:t>-8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2193925" y="5699125"/>
            <a:ext cx="359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NH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4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Cl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不能直接滴定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7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A1FEE9-5A40-44F1-A770-7BC048E7525F}" type="slidenum">
              <a:rPr lang="en-US" altLang="zh-CN" sz="1400" smtClean="0"/>
              <a:pPr eaLnBrk="1" hangingPunct="1"/>
              <a:t>93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3" grpId="0" animBg="1"/>
      <p:bldP spid="83974" grpId="0" animBg="1" autoUpdateAnimBg="0"/>
      <p:bldP spid="83975" grpId="0" autoUpdateAnimBg="0"/>
      <p:bldP spid="83976" grpId="0" autoUpdateAnimBg="0"/>
      <p:bldP spid="83977" grpId="0" autoUpdateAnimBg="0"/>
      <p:bldP spid="83978" grpId="0" autoUpdateAnimBg="0"/>
      <p:bldP spid="83980" grpId="0" autoUpdateAnimBg="0"/>
      <p:bldP spid="83981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822325" y="273050"/>
            <a:ext cx="7296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考虑到浓度和酸、碱的强度对滴定突跃的影响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直接滴定弱酸、弱碱的条件：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447800" y="1447800"/>
          <a:ext cx="37592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4" name="公式" r:id="rId3" imgW="1508861" imgH="419153" progId="Equation.3">
                  <p:embed/>
                </p:oleObj>
              </mc:Choice>
              <mc:Fallback>
                <p:oleObj name="公式" r:id="rId3" imgW="1508861" imgH="4191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37592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AutoShape 5"/>
          <p:cNvSpPr>
            <a:spLocks/>
          </p:cNvSpPr>
          <p:nvPr/>
        </p:nvSpPr>
        <p:spPr bwMode="auto">
          <a:xfrm>
            <a:off x="1143000" y="16764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457200" y="2895600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508125" y="3038475"/>
            <a:ext cx="495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0.1mol/LNH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Cl</a:t>
            </a:r>
            <a:r>
              <a:rPr lang="zh-CN" altLang="en-US">
                <a:solidFill>
                  <a:schemeClr val="bg1"/>
                </a:solidFill>
              </a:rPr>
              <a:t>能否直接滴定？</a:t>
            </a:r>
          </a:p>
        </p:txBody>
      </p:sp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5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A1FEE9-5A40-44F1-A770-7BC048E7525F}" type="slidenum">
              <a:rPr lang="en-US" altLang="zh-CN" sz="1400" smtClean="0"/>
              <a:pPr eaLnBrk="1" hangingPunct="1"/>
              <a:t>94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8055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3" grpId="0" animBg="1"/>
      <p:bldP spid="83974" grpId="0" animBg="1" autoUpdateAnimBg="0"/>
      <p:bldP spid="83975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445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u="sng">
                <a:solidFill>
                  <a:schemeClr val="bg1"/>
                </a:solidFill>
              </a:rPr>
              <a:t>三、多元酸和多元碱的滴定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838200" y="838200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、多元酸碱滴定的条件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76517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多元酸碱是分步离解的，能否分步滴定是由离解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常数的差别大小决定，若多元酸碱的离解常数分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别为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·········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19200" y="29559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则：</a:t>
            </a:r>
          </a:p>
        </p:txBody>
      </p:sp>
      <p:sp>
        <p:nvSpPr>
          <p:cNvPr id="84998" name="AutoShape 6"/>
          <p:cNvSpPr>
            <a:spLocks/>
          </p:cNvSpPr>
          <p:nvPr/>
        </p:nvSpPr>
        <p:spPr bwMode="auto">
          <a:xfrm>
            <a:off x="2057400" y="30480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286000" y="2895600"/>
            <a:ext cx="393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10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-8   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能被直接滴定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2286000" y="3429000"/>
            <a:ext cx="3878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/K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10</a:t>
            </a:r>
            <a:r>
              <a:rPr lang="zh-CN" altLang="en-US" baseline="30000">
                <a:solidFill>
                  <a:schemeClr val="bg1"/>
                </a:solidFill>
                <a:sym typeface="Symbol" pitchFamily="18" charset="2"/>
              </a:rPr>
              <a:t>５  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能分步滴定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066800" y="5791200"/>
            <a:ext cx="6970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此时，滴定误差为</a:t>
            </a:r>
            <a:r>
              <a:rPr lang="en-US" altLang="zh-CN">
                <a:solidFill>
                  <a:schemeClr val="bg1"/>
                </a:solidFill>
              </a:rPr>
              <a:t>±0.5%</a:t>
            </a:r>
            <a:r>
              <a:rPr lang="zh-CN" altLang="en-US">
                <a:solidFill>
                  <a:schemeClr val="bg1"/>
                </a:solidFill>
              </a:rPr>
              <a:t>，允许终点检测有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±0.3pH</a:t>
            </a:r>
            <a:r>
              <a:rPr lang="zh-CN" altLang="en-US">
                <a:solidFill>
                  <a:schemeClr val="bg1"/>
                </a:solidFill>
              </a:rPr>
              <a:t>单位</a:t>
            </a:r>
          </a:p>
        </p:txBody>
      </p:sp>
      <p:sp>
        <p:nvSpPr>
          <p:cNvPr id="85002" name="AutoShape 10"/>
          <p:cNvSpPr>
            <a:spLocks/>
          </p:cNvSpPr>
          <p:nvPr/>
        </p:nvSpPr>
        <p:spPr bwMode="auto">
          <a:xfrm>
            <a:off x="1981200" y="4267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2209800" y="4114800"/>
            <a:ext cx="393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·K</a:t>
            </a:r>
            <a:r>
              <a:rPr lang="en-US" altLang="zh-CN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10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-8   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能被直接滴定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133600" y="4648200"/>
            <a:ext cx="3878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/K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10</a:t>
            </a:r>
            <a:r>
              <a:rPr lang="zh-CN" altLang="en-US" baseline="30000">
                <a:solidFill>
                  <a:schemeClr val="bg1"/>
                </a:solidFill>
                <a:sym typeface="Symbol" pitchFamily="18" charset="2"/>
              </a:rPr>
              <a:t>５   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能分步滴定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2117725" y="51720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·········</a:t>
            </a:r>
          </a:p>
        </p:txBody>
      </p:sp>
      <p:sp>
        <p:nvSpPr>
          <p:cNvPr id="98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758AEF-DA71-445A-AF8B-7AC1224883A4}" type="slidenum">
              <a:rPr lang="en-US" altLang="zh-CN" sz="1400" smtClean="0"/>
              <a:pPr eaLnBrk="1" hangingPunct="1"/>
              <a:t>95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5" grpId="0" autoUpdateAnimBg="0"/>
      <p:bldP spid="84996" grpId="0" autoUpdateAnimBg="0"/>
      <p:bldP spid="84997" grpId="0" autoUpdateAnimBg="0"/>
      <p:bldP spid="84998" grpId="0" animBg="1"/>
      <p:bldP spid="84999" grpId="0" autoUpdateAnimBg="0"/>
      <p:bldP spid="85000" grpId="0" autoUpdateAnimBg="0"/>
      <p:bldP spid="85001" grpId="0" autoUpdateAnimBg="0"/>
      <p:bldP spid="85002" grpId="0" animBg="1"/>
      <p:bldP spid="85003" grpId="0" autoUpdateAnimBg="0"/>
      <p:bldP spid="85004" grpId="0" autoUpdateAnimBg="0"/>
      <p:bldP spid="85005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２、多元酸的滴定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7894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是一个三元酸，其离解反应并不是完全按照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一步一步离解。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98525" y="2047875"/>
            <a:ext cx="356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占</a:t>
            </a:r>
            <a:r>
              <a:rPr lang="en-US" altLang="zh-CN">
                <a:solidFill>
                  <a:schemeClr val="bg1"/>
                </a:solidFill>
              </a:rPr>
              <a:t>99.4%</a:t>
            </a:r>
            <a:r>
              <a:rPr lang="zh-CN" altLang="en-US">
                <a:solidFill>
                  <a:schemeClr val="bg1"/>
                </a:solidFill>
              </a:rPr>
              <a:t>时：</a:t>
            </a:r>
          </a:p>
        </p:txBody>
      </p:sp>
      <p:sp>
        <p:nvSpPr>
          <p:cNvPr id="86021" name="AutoShape 5"/>
          <p:cNvSpPr>
            <a:spLocks/>
          </p:cNvSpPr>
          <p:nvPr/>
        </p:nvSpPr>
        <p:spPr bwMode="auto">
          <a:xfrm>
            <a:off x="4419600" y="1981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572000" y="1905000"/>
            <a:ext cx="2316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占</a:t>
            </a:r>
            <a:r>
              <a:rPr lang="en-US" altLang="zh-CN">
                <a:solidFill>
                  <a:schemeClr val="bg1"/>
                </a:solidFill>
              </a:rPr>
              <a:t>0.3%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zh-CN" altLang="en-US">
                <a:solidFill>
                  <a:schemeClr val="bg1"/>
                </a:solidFill>
              </a:rPr>
              <a:t>占</a:t>
            </a:r>
            <a:r>
              <a:rPr lang="en-US" altLang="zh-CN">
                <a:solidFill>
                  <a:schemeClr val="bg1"/>
                </a:solidFill>
              </a:rPr>
              <a:t>0.3%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228600" y="2667000"/>
            <a:ext cx="762000" cy="304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28600" y="3048000"/>
            <a:ext cx="8682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滴定</a:t>
            </a:r>
            <a:r>
              <a:rPr lang="en-US" altLang="zh-CN">
                <a:solidFill>
                  <a:schemeClr val="bg1"/>
                </a:solidFill>
              </a:rPr>
              <a:t>20.00mL0.1000mol 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·L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=7.6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=6.3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-8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=4.4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-13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81000" y="3962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203325" y="4029075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分步滴定判断</a:t>
            </a:r>
          </a:p>
        </p:txBody>
      </p:sp>
      <p:sp>
        <p:nvSpPr>
          <p:cNvPr id="86027" name="AutoShape 11"/>
          <p:cNvSpPr>
            <a:spLocks/>
          </p:cNvSpPr>
          <p:nvPr/>
        </p:nvSpPr>
        <p:spPr bwMode="auto">
          <a:xfrm>
            <a:off x="1600200" y="48768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1905000" y="4694238"/>
          <a:ext cx="48006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7" name="公式" r:id="rId3" imgW="2575668" imgH="670515" progId="Equation.3">
                  <p:embed/>
                </p:oleObj>
              </mc:Choice>
              <mc:Fallback>
                <p:oleObj name="公式" r:id="rId3" imgW="2575668" imgH="6705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94238"/>
                        <a:ext cx="4800600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838200" y="6019800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第一步离解可以被直接滴定，有第一个突跃。</a:t>
            </a:r>
          </a:p>
        </p:txBody>
      </p:sp>
      <p:sp>
        <p:nvSpPr>
          <p:cNvPr id="993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5777455-A086-4B7B-885E-D00FDFA24F04}" type="slidenum">
              <a:rPr lang="en-US" altLang="zh-CN" sz="1400" smtClean="0"/>
              <a:pPr eaLnBrk="1" hangingPunct="1"/>
              <a:t>96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 autoUpdateAnimBg="0"/>
      <p:bldP spid="86020" grpId="0" autoUpdateAnimBg="0"/>
      <p:bldP spid="86021" grpId="0" animBg="1"/>
      <p:bldP spid="86022" grpId="0" autoUpdateAnimBg="0"/>
      <p:bldP spid="86023" grpId="0" animBg="1" autoUpdateAnimBg="0"/>
      <p:bldP spid="86024" grpId="0" autoUpdateAnimBg="0"/>
      <p:bldP spid="86025" grpId="0" autoUpdateAnimBg="0"/>
      <p:bldP spid="86026" grpId="0" autoUpdateAnimBg="0"/>
      <p:bldP spid="86027" grpId="0" animBg="1"/>
      <p:bldP spid="86029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/>
          </p:cNvSpPr>
          <p:nvPr/>
        </p:nvSpPr>
        <p:spPr bwMode="auto">
          <a:xfrm>
            <a:off x="1066800" y="487363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406525" y="293688"/>
          <a:ext cx="47307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公式" r:id="rId3" imgW="2537444" imgH="693405" progId="Equation.3">
                  <p:embed/>
                </p:oleObj>
              </mc:Choice>
              <mc:Fallback>
                <p:oleObj name="公式" r:id="rId3" imgW="2537444" imgH="6934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93688"/>
                        <a:ext cx="473075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第二步离解勉强被直接滴定，有第二个突跃。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295400" y="2209800"/>
            <a:ext cx="5097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cK</a:t>
            </a:r>
            <a:r>
              <a:rPr lang="en-US" altLang="zh-CN" baseline="-25000">
                <a:solidFill>
                  <a:schemeClr val="bg1"/>
                </a:solidFill>
              </a:rPr>
              <a:t>a3</a:t>
            </a:r>
            <a:r>
              <a:rPr lang="en-US" altLang="zh-CN">
                <a:solidFill>
                  <a:schemeClr val="bg1"/>
                </a:solidFill>
              </a:rPr>
              <a:t>=0.1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4.4  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=10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-13.36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&lt;10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-8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905000" y="27432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不能直接滴定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746125" y="3495675"/>
            <a:ext cx="387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化学计量点时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计算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066800" y="3962400"/>
            <a:ext cx="808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2422525" y="4105275"/>
            <a:ext cx="569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反应： 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 + 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=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1812925" y="4638675"/>
            <a:ext cx="370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终点溶液组成：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431925" y="5095875"/>
            <a:ext cx="559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为选指示剂，用最简式计算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即可</a:t>
            </a:r>
          </a:p>
        </p:txBody>
      </p:sp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712788" y="5791200"/>
          <a:ext cx="40100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公式" r:id="rId5" imgW="2103163" imgH="213356" progId="Equation.3">
                  <p:embed/>
                </p:oleObj>
              </mc:Choice>
              <mc:Fallback>
                <p:oleObj name="公式" r:id="rId5" imgW="2103163" imgH="21335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5791200"/>
                        <a:ext cx="40100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5181600" y="57912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pH=4.66</a:t>
            </a:r>
          </a:p>
        </p:txBody>
      </p:sp>
      <p:sp>
        <p:nvSpPr>
          <p:cNvPr id="100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8E5BC0-615E-4D4E-982C-D8AD93D9B7ED}" type="slidenum">
              <a:rPr lang="en-US" altLang="zh-CN" sz="1400" smtClean="0"/>
              <a:pPr eaLnBrk="1" hangingPunct="1"/>
              <a:t>97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4" grpId="0" autoUpdateAnimBg="0"/>
      <p:bldP spid="87045" grpId="0" autoUpdateAnimBg="0"/>
      <p:bldP spid="87049" grpId="0" autoUpdateAnimBg="0"/>
      <p:bldP spid="87050" grpId="0" autoUpdateAnimBg="0"/>
      <p:bldP spid="87051" grpId="0" autoUpdateAnimBg="0"/>
      <p:bldP spid="87052" grpId="0" autoUpdateAnimBg="0"/>
      <p:bldP spid="87053" grpId="0" autoUpdateAnimBg="0"/>
      <p:bldP spid="87055" grpId="0" autoUpdateAnimBg="0"/>
      <p:bldP spid="87057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898525" y="371475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指示剂：ＭＲ </a:t>
            </a:r>
            <a:r>
              <a:rPr lang="en-US" altLang="zh-CN">
                <a:solidFill>
                  <a:schemeClr val="bg1"/>
                </a:solidFill>
              </a:rPr>
              <a:t>4.4~6.2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6584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由于有交叉，终点不敏锐，可用同浓度的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NaH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溶液做参比。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965325" y="2276475"/>
            <a:ext cx="5773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反应： </a:t>
            </a:r>
            <a:r>
              <a:rPr lang="en-US" altLang="zh-CN">
                <a:solidFill>
                  <a:schemeClr val="bg1"/>
                </a:solidFill>
              </a:rPr>
              <a:t>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+ OH</a:t>
            </a:r>
            <a:r>
              <a:rPr lang="en-US" altLang="zh-CN" baseline="30000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</a:rPr>
              <a:t> = HPO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 + H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355725" y="2809875"/>
            <a:ext cx="370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终点溶液组成：</a:t>
            </a:r>
            <a:r>
              <a:rPr lang="en-US" altLang="zh-CN">
                <a:solidFill>
                  <a:schemeClr val="bg1"/>
                </a:solidFill>
              </a:rPr>
              <a:t>HPO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143000" y="3352800"/>
          <a:ext cx="46910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公式" r:id="rId3" imgW="2141171" imgH="213356" progId="Equation.3">
                  <p:embed/>
                </p:oleObj>
              </mc:Choice>
              <mc:Fallback>
                <p:oleObj name="公式" r:id="rId3" imgW="2141171" imgH="21335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46910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2133600" y="41148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pH=9.78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990600" y="4724400"/>
            <a:ext cx="769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指示剂：</a:t>
            </a:r>
            <a:r>
              <a:rPr lang="en-US" altLang="zh-CN">
                <a:solidFill>
                  <a:schemeClr val="bg1"/>
                </a:solidFill>
              </a:rPr>
              <a:t>PP</a:t>
            </a:r>
            <a:r>
              <a:rPr lang="zh-CN" altLang="en-US">
                <a:solidFill>
                  <a:schemeClr val="bg1"/>
                </a:solidFill>
              </a:rPr>
              <a:t>　有一定误差，最好选用混合指示剂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09600" y="5486400"/>
            <a:ext cx="97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447800" y="5867400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无法用</a:t>
            </a:r>
            <a:r>
              <a:rPr lang="en-US" altLang="zh-CN">
                <a:solidFill>
                  <a:schemeClr val="bg1"/>
                </a:solidFill>
              </a:rPr>
              <a:t>NaOH</a:t>
            </a:r>
            <a:r>
              <a:rPr lang="zh-CN" altLang="en-US">
                <a:solidFill>
                  <a:schemeClr val="bg1"/>
                </a:solidFill>
              </a:rPr>
              <a:t>直接滴定，可加入</a:t>
            </a:r>
            <a:r>
              <a:rPr lang="en-US" altLang="zh-CN">
                <a:solidFill>
                  <a:schemeClr val="bg1"/>
                </a:solidFill>
              </a:rPr>
              <a:t>CaCl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于溶液中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17525" y="220027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sp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1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8BF9425-1796-4BC3-ACF0-885C9C6D8AD1}" type="slidenum">
              <a:rPr lang="en-US" altLang="zh-CN" sz="1400" smtClean="0"/>
              <a:pPr eaLnBrk="1" hangingPunct="1"/>
              <a:t>98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88067" grpId="0" autoUpdateAnimBg="0"/>
      <p:bldP spid="88069" grpId="0" autoUpdateAnimBg="0"/>
      <p:bldP spid="88070" grpId="0" autoUpdateAnimBg="0"/>
      <p:bldP spid="88073" grpId="0" autoUpdateAnimBg="0"/>
      <p:bldP spid="88074" grpId="0" autoUpdateAnimBg="0"/>
      <p:bldP spid="88081" grpId="0" autoUpdateAnimBg="0"/>
      <p:bldP spid="88082" grpId="0" autoUpdateAnimBg="0"/>
      <p:bldP spid="8808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1050925" y="441325"/>
            <a:ext cx="559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2HPO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 baseline="30000">
                <a:solidFill>
                  <a:schemeClr val="bg1"/>
                </a:solidFill>
              </a:rPr>
              <a:t>2-</a:t>
            </a:r>
            <a:r>
              <a:rPr lang="en-US" altLang="zh-CN">
                <a:solidFill>
                  <a:schemeClr val="bg1"/>
                </a:solidFill>
              </a:rPr>
              <a:t> + 3Ca</a:t>
            </a:r>
            <a:r>
              <a:rPr lang="en-US" altLang="zh-CN" baseline="30000">
                <a:solidFill>
                  <a:schemeClr val="bg1"/>
                </a:solidFill>
              </a:rPr>
              <a:t>2+</a:t>
            </a:r>
            <a:r>
              <a:rPr lang="en-US" altLang="zh-CN">
                <a:solidFill>
                  <a:schemeClr val="bg1"/>
                </a:solidFill>
              </a:rPr>
              <a:t> = Ca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(PO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 + 2H</a:t>
            </a:r>
            <a:r>
              <a:rPr lang="en-US" altLang="zh-CN" baseline="30000">
                <a:solidFill>
                  <a:schemeClr val="bg1"/>
                </a:solidFill>
                <a:sym typeface="Symbol" pitchFamily="18" charset="2"/>
              </a:rPr>
              <a:t>+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1143000" y="914400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弱酸　　　　　　　　　　　强酸　　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898525" y="1743075"/>
            <a:ext cx="689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NaOH </a:t>
            </a:r>
            <a:r>
              <a:rPr lang="zh-CN" altLang="en-US">
                <a:solidFill>
                  <a:schemeClr val="bg1"/>
                </a:solidFill>
              </a:rPr>
              <a:t>滴定形成的强酸，用酚酞作指示剂</a:t>
            </a:r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609600" y="2438400"/>
            <a:ext cx="202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滴定曲线</a:t>
            </a:r>
          </a:p>
        </p:txBody>
      </p:sp>
      <p:grpSp>
        <p:nvGrpSpPr>
          <p:cNvPr id="89150" name="Group 62"/>
          <p:cNvGrpSpPr>
            <a:grpSpLocks/>
          </p:cNvGrpSpPr>
          <p:nvPr/>
        </p:nvGrpSpPr>
        <p:grpSpPr bwMode="auto">
          <a:xfrm>
            <a:off x="2667000" y="2801938"/>
            <a:ext cx="4953000" cy="4054475"/>
            <a:chOff x="1680" y="1765"/>
            <a:chExt cx="3120" cy="2554"/>
          </a:xfrm>
        </p:grpSpPr>
        <p:sp>
          <p:nvSpPr>
            <p:cNvPr id="102408" name="Line 27"/>
            <p:cNvSpPr>
              <a:spLocks noChangeShapeType="1"/>
            </p:cNvSpPr>
            <p:nvPr/>
          </p:nvSpPr>
          <p:spPr bwMode="auto">
            <a:xfrm>
              <a:off x="2160" y="3781"/>
              <a:ext cx="26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9" name="Line 28"/>
            <p:cNvSpPr>
              <a:spLocks noChangeShapeType="1"/>
            </p:cNvSpPr>
            <p:nvPr/>
          </p:nvSpPr>
          <p:spPr bwMode="auto">
            <a:xfrm flipV="1">
              <a:off x="2160" y="1765"/>
              <a:ext cx="0" cy="201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0" name="Line 29"/>
            <p:cNvSpPr>
              <a:spLocks noChangeShapeType="1"/>
            </p:cNvSpPr>
            <p:nvPr/>
          </p:nvSpPr>
          <p:spPr bwMode="auto">
            <a:xfrm flipV="1">
              <a:off x="2592" y="3733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1" name="Line 30"/>
            <p:cNvSpPr>
              <a:spLocks noChangeShapeType="1"/>
            </p:cNvSpPr>
            <p:nvPr/>
          </p:nvSpPr>
          <p:spPr bwMode="auto">
            <a:xfrm flipV="1">
              <a:off x="4128" y="3733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2" name="Line 31"/>
            <p:cNvSpPr>
              <a:spLocks noChangeShapeType="1"/>
            </p:cNvSpPr>
            <p:nvPr/>
          </p:nvSpPr>
          <p:spPr bwMode="auto">
            <a:xfrm flipV="1">
              <a:off x="3648" y="3733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3" name="Line 32"/>
            <p:cNvSpPr>
              <a:spLocks noChangeShapeType="1"/>
            </p:cNvSpPr>
            <p:nvPr/>
          </p:nvSpPr>
          <p:spPr bwMode="auto">
            <a:xfrm flipV="1">
              <a:off x="3120" y="3733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4" name="Text Box 33"/>
            <p:cNvSpPr txBox="1">
              <a:spLocks noChangeArrowheads="1"/>
            </p:cNvSpPr>
            <p:nvPr/>
          </p:nvSpPr>
          <p:spPr bwMode="auto">
            <a:xfrm>
              <a:off x="2064" y="3781"/>
              <a:ext cx="2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0         50         100        150        200</a:t>
              </a:r>
            </a:p>
          </p:txBody>
        </p:sp>
        <p:sp>
          <p:nvSpPr>
            <p:cNvPr id="102415" name="Text Box 34"/>
            <p:cNvSpPr txBox="1">
              <a:spLocks noChangeArrowheads="1"/>
            </p:cNvSpPr>
            <p:nvPr/>
          </p:nvSpPr>
          <p:spPr bwMode="auto">
            <a:xfrm>
              <a:off x="1920" y="1813"/>
              <a:ext cx="289" cy="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14    12    10    8    6    4    2</a:t>
              </a:r>
            </a:p>
          </p:txBody>
        </p:sp>
        <p:sp>
          <p:nvSpPr>
            <p:cNvPr id="102416" name="Line 35"/>
            <p:cNvSpPr>
              <a:spLocks noChangeShapeType="1"/>
            </p:cNvSpPr>
            <p:nvPr/>
          </p:nvSpPr>
          <p:spPr bwMode="auto">
            <a:xfrm>
              <a:off x="2160" y="3301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7" name="Line 36"/>
            <p:cNvSpPr>
              <a:spLocks noChangeShapeType="1"/>
            </p:cNvSpPr>
            <p:nvPr/>
          </p:nvSpPr>
          <p:spPr bwMode="auto">
            <a:xfrm>
              <a:off x="2160" y="3541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8" name="Line 37"/>
            <p:cNvSpPr>
              <a:spLocks noChangeShapeType="1"/>
            </p:cNvSpPr>
            <p:nvPr/>
          </p:nvSpPr>
          <p:spPr bwMode="auto">
            <a:xfrm>
              <a:off x="2160" y="3013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9" name="Line 38"/>
            <p:cNvSpPr>
              <a:spLocks noChangeShapeType="1"/>
            </p:cNvSpPr>
            <p:nvPr/>
          </p:nvSpPr>
          <p:spPr bwMode="auto">
            <a:xfrm>
              <a:off x="2160" y="2725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0" name="Line 39"/>
            <p:cNvSpPr>
              <a:spLocks noChangeShapeType="1"/>
            </p:cNvSpPr>
            <p:nvPr/>
          </p:nvSpPr>
          <p:spPr bwMode="auto">
            <a:xfrm>
              <a:off x="2160" y="2485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1" name="Line 40"/>
            <p:cNvSpPr>
              <a:spLocks noChangeShapeType="1"/>
            </p:cNvSpPr>
            <p:nvPr/>
          </p:nvSpPr>
          <p:spPr bwMode="auto">
            <a:xfrm>
              <a:off x="2160" y="2197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2" name="Line 41"/>
            <p:cNvSpPr>
              <a:spLocks noChangeShapeType="1"/>
            </p:cNvSpPr>
            <p:nvPr/>
          </p:nvSpPr>
          <p:spPr bwMode="auto">
            <a:xfrm>
              <a:off x="2160" y="1909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3" name="Text Box 42"/>
            <p:cNvSpPr txBox="1">
              <a:spLocks noChangeArrowheads="1"/>
            </p:cNvSpPr>
            <p:nvPr/>
          </p:nvSpPr>
          <p:spPr bwMode="auto">
            <a:xfrm>
              <a:off x="2784" y="4069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滴定百分数</a:t>
              </a:r>
            </a:p>
          </p:txBody>
        </p:sp>
        <p:sp>
          <p:nvSpPr>
            <p:cNvPr id="102424" name="Text Box 43"/>
            <p:cNvSpPr txBox="1">
              <a:spLocks noChangeArrowheads="1"/>
            </p:cNvSpPr>
            <p:nvPr/>
          </p:nvSpPr>
          <p:spPr bwMode="auto">
            <a:xfrm>
              <a:off x="1680" y="2533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pH</a:t>
              </a:r>
            </a:p>
          </p:txBody>
        </p:sp>
        <p:sp>
          <p:nvSpPr>
            <p:cNvPr id="102425" name="Freeform 59"/>
            <p:cNvSpPr>
              <a:spLocks/>
            </p:cNvSpPr>
            <p:nvPr/>
          </p:nvSpPr>
          <p:spPr bwMode="auto">
            <a:xfrm>
              <a:off x="2160" y="1968"/>
              <a:ext cx="1968" cy="1496"/>
            </a:xfrm>
            <a:custGeom>
              <a:avLst/>
              <a:gdLst>
                <a:gd name="T0" fmla="*/ 0 w 1968"/>
                <a:gd name="T1" fmla="*/ 1488 h 1496"/>
                <a:gd name="T2" fmla="*/ 192 w 1968"/>
                <a:gd name="T3" fmla="*/ 1488 h 1496"/>
                <a:gd name="T4" fmla="*/ 336 w 1968"/>
                <a:gd name="T5" fmla="*/ 1440 h 1496"/>
                <a:gd name="T6" fmla="*/ 480 w 1968"/>
                <a:gd name="T7" fmla="*/ 1248 h 1496"/>
                <a:gd name="T8" fmla="*/ 624 w 1968"/>
                <a:gd name="T9" fmla="*/ 1008 h 1496"/>
                <a:gd name="T10" fmla="*/ 864 w 1968"/>
                <a:gd name="T11" fmla="*/ 960 h 1496"/>
                <a:gd name="T12" fmla="*/ 960 w 1968"/>
                <a:gd name="T13" fmla="*/ 816 h 1496"/>
                <a:gd name="T14" fmla="*/ 1056 w 1968"/>
                <a:gd name="T15" fmla="*/ 432 h 1496"/>
                <a:gd name="T16" fmla="*/ 1104 w 1968"/>
                <a:gd name="T17" fmla="*/ 192 h 1496"/>
                <a:gd name="T18" fmla="*/ 1392 w 1968"/>
                <a:gd name="T19" fmla="*/ 48 h 1496"/>
                <a:gd name="T20" fmla="*/ 1968 w 1968"/>
                <a:gd name="T21" fmla="*/ 0 h 14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68" h="1496">
                  <a:moveTo>
                    <a:pt x="0" y="1488"/>
                  </a:moveTo>
                  <a:cubicBezTo>
                    <a:pt x="68" y="1492"/>
                    <a:pt x="136" y="1496"/>
                    <a:pt x="192" y="1488"/>
                  </a:cubicBezTo>
                  <a:cubicBezTo>
                    <a:pt x="248" y="1480"/>
                    <a:pt x="288" y="1480"/>
                    <a:pt x="336" y="1440"/>
                  </a:cubicBezTo>
                  <a:cubicBezTo>
                    <a:pt x="384" y="1400"/>
                    <a:pt x="432" y="1320"/>
                    <a:pt x="480" y="1248"/>
                  </a:cubicBezTo>
                  <a:cubicBezTo>
                    <a:pt x="528" y="1176"/>
                    <a:pt x="560" y="1056"/>
                    <a:pt x="624" y="1008"/>
                  </a:cubicBezTo>
                  <a:cubicBezTo>
                    <a:pt x="688" y="960"/>
                    <a:pt x="808" y="992"/>
                    <a:pt x="864" y="960"/>
                  </a:cubicBezTo>
                  <a:cubicBezTo>
                    <a:pt x="920" y="928"/>
                    <a:pt x="928" y="904"/>
                    <a:pt x="960" y="816"/>
                  </a:cubicBezTo>
                  <a:cubicBezTo>
                    <a:pt x="992" y="728"/>
                    <a:pt x="1032" y="536"/>
                    <a:pt x="1056" y="432"/>
                  </a:cubicBezTo>
                  <a:cubicBezTo>
                    <a:pt x="1080" y="328"/>
                    <a:pt x="1048" y="256"/>
                    <a:pt x="1104" y="192"/>
                  </a:cubicBezTo>
                  <a:cubicBezTo>
                    <a:pt x="1160" y="128"/>
                    <a:pt x="1248" y="80"/>
                    <a:pt x="1392" y="48"/>
                  </a:cubicBezTo>
                  <a:cubicBezTo>
                    <a:pt x="1536" y="16"/>
                    <a:pt x="1872" y="8"/>
                    <a:pt x="1968" y="0"/>
                  </a:cubicBez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6" name="Text Box 57"/>
            <p:cNvSpPr txBox="1">
              <a:spLocks noChangeArrowheads="1"/>
            </p:cNvSpPr>
            <p:nvPr/>
          </p:nvSpPr>
          <p:spPr bwMode="auto">
            <a:xfrm>
              <a:off x="2976" y="2496"/>
              <a:ext cx="349" cy="19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1400"/>
            </a:p>
          </p:txBody>
        </p:sp>
        <p:sp>
          <p:nvSpPr>
            <p:cNvPr id="102427" name="Text Box 58"/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CC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1400"/>
            </a:p>
          </p:txBody>
        </p:sp>
        <p:sp>
          <p:nvSpPr>
            <p:cNvPr id="102428" name="Text Box 60"/>
            <p:cNvSpPr txBox="1">
              <a:spLocks noChangeArrowheads="1"/>
            </p:cNvSpPr>
            <p:nvPr/>
          </p:nvSpPr>
          <p:spPr bwMode="auto">
            <a:xfrm>
              <a:off x="3408" y="2496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</a:rPr>
                <a:t>酚酞</a:t>
              </a:r>
            </a:p>
          </p:txBody>
        </p:sp>
        <p:sp>
          <p:nvSpPr>
            <p:cNvPr id="102429" name="Text Box 61"/>
            <p:cNvSpPr txBox="1">
              <a:spLocks noChangeArrowheads="1"/>
            </p:cNvSpPr>
            <p:nvPr/>
          </p:nvSpPr>
          <p:spPr bwMode="auto">
            <a:xfrm>
              <a:off x="2880" y="3024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</a:rPr>
                <a:t>甲基红</a:t>
              </a:r>
            </a:p>
          </p:txBody>
        </p:sp>
      </p:grpSp>
      <p:sp>
        <p:nvSpPr>
          <p:cNvPr id="1024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4642ED-FC5B-438B-B18B-69AD9EDDCBA2}" type="slidenum">
              <a:rPr lang="en-US" altLang="zh-CN" sz="1400" smtClean="0"/>
              <a:pPr eaLnBrk="1" hangingPunct="1"/>
              <a:t>99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0" grpId="0" autoUpdateAnimBg="0"/>
      <p:bldP spid="89101" grpId="0" autoUpdateAnimBg="0"/>
      <p:bldP spid="89102" grpId="0" autoUpdateAnimBg="0"/>
      <p:bldP spid="8911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8240</Words>
  <Application>Microsoft Office PowerPoint</Application>
  <PresentationFormat>全屏显示(4:3)</PresentationFormat>
  <Paragraphs>1324</Paragraphs>
  <Slides>138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138</vt:i4>
      </vt:variant>
    </vt:vector>
  </HeadingPairs>
  <TitlesOfParts>
    <vt:vector size="155" baseType="lpstr">
      <vt:lpstr>Times New Roman</vt:lpstr>
      <vt:lpstr>宋体</vt:lpstr>
      <vt:lpstr>Arial</vt:lpstr>
      <vt:lpstr>Calibri</vt:lpstr>
      <vt:lpstr>Symbol</vt:lpstr>
      <vt:lpstr>Wingdings</vt:lpstr>
      <vt:lpstr>黑体</vt:lpstr>
      <vt:lpstr>Monotype Sorts</vt:lpstr>
      <vt:lpstr>隶书</vt:lpstr>
      <vt:lpstr>楷体_GB2312</vt:lpstr>
      <vt:lpstr>仿宋_GB2312</vt:lpstr>
      <vt:lpstr>MT Extra</vt:lpstr>
      <vt:lpstr>默认设计模板</vt:lpstr>
      <vt:lpstr>MathType 6.0 Equation</vt:lpstr>
      <vt:lpstr>Microsoft Equation 3.0</vt:lpstr>
      <vt:lpstr>Equation.DSMT4</vt:lpstr>
      <vt:lpstr>Microsoft 公式 3.0</vt:lpstr>
      <vt:lpstr>PowerPoint 演示文稿</vt:lpstr>
      <vt:lpstr>PowerPoint 演示文稿</vt:lpstr>
      <vt:lpstr>Arrhenius部分电离理论</vt:lpstr>
      <vt:lpstr>Arrhenius部分电离理论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分析化学</dc:title>
  <dc:creator>王桂花</dc:creator>
  <cp:lastModifiedBy>DELL</cp:lastModifiedBy>
  <cp:revision>87</cp:revision>
  <dcterms:created xsi:type="dcterms:W3CDTF">2001-02-07T15:10:36Z</dcterms:created>
  <dcterms:modified xsi:type="dcterms:W3CDTF">2018-03-25T15:12:59Z</dcterms:modified>
</cp:coreProperties>
</file>