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448" r:id="rId89"/>
    <p:sldId id="449" r:id="rId90"/>
    <p:sldId id="450" r:id="rId91"/>
    <p:sldId id="451" r:id="rId92"/>
    <p:sldId id="452" r:id="rId93"/>
    <p:sldId id="453" r:id="rId94"/>
    <p:sldId id="454" r:id="rId95"/>
    <p:sldId id="455" r:id="rId96"/>
    <p:sldId id="456" r:id="rId97"/>
    <p:sldId id="457" r:id="rId98"/>
    <p:sldId id="458" r:id="rId99"/>
    <p:sldId id="459" r:id="rId100"/>
    <p:sldId id="460" r:id="rId101"/>
  </p:sldIdLst>
  <p:sldSz type="screen4x3" cy="6858000" cx="9144000"/>
  <p:notesSz cx="6799262" cy="9932988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0" u="none">
        <a:solidFill>
          <a:srgbClr val="FF0000"/>
        </a:solidFill>
        <a:latin typeface="Times New Roman" pitchFamily="18" charset="0"/>
        <a:ea typeface="宋体" pitchFamily="2" charset="-122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0" u="none">
        <a:solidFill>
          <a:srgbClr val="FF0000"/>
        </a:solidFill>
        <a:latin typeface="Times New Roman" pitchFamily="18" charset="0"/>
        <a:ea typeface="宋体" pitchFamily="2" charset="-122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0" u="none">
        <a:solidFill>
          <a:srgbClr val="FF0000"/>
        </a:solidFill>
        <a:latin typeface="Times New Roman" pitchFamily="18" charset="0"/>
        <a:ea typeface="宋体" pitchFamily="2" charset="-122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0" u="none">
        <a:solidFill>
          <a:srgbClr val="FF0000"/>
        </a:solidFill>
        <a:latin typeface="Times New Roman" pitchFamily="18" charset="0"/>
        <a:ea typeface="宋体" pitchFamily="2" charset="-122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0" u="none">
        <a:solidFill>
          <a:srgbClr val="FF0000"/>
        </a:solidFill>
        <a:latin typeface="Times New Roman" pitchFamily="18" charset="0"/>
        <a:ea typeface="宋体" pitchFamily="2" charset="-122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32787"/>
    <p:restoredTop sz="90929"/>
  </p:normalViewPr>
  <p:slideViewPr>
    <p:cSldViewPr showGuides="0" snapToGrid="1" snapToObjects="0">
      <p:cViewPr varScale="1">
        <p:scale>
          <a:sx n="48" d="100"/>
          <a:sy n="48" d="100"/>
        </p:scale>
        <p:origin x="-955" y="-6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tableStyles" Target="tableStyles.xml"/><Relationship Id="rId103" Type="http://schemas.openxmlformats.org/officeDocument/2006/relationships/presProps" Target="presProps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55" name=""/>
          <p:cNvSpPr/>
          <p:nvPr>
            <p:ph type="hdr" sz="quarter" idx="0"/>
          </p:nvPr>
        </p:nvSpPr>
        <p:spPr>
          <a:xfrm rot="0">
            <a:off x="0" y="0"/>
            <a:ext cx="2946400" cy="496887"/>
          </a:xfrm>
          <a:prstGeom prst="rect"/>
          <a:noFill/>
          <a:ln>
            <a:noFill/>
          </a:ln>
        </p:spPr>
        <p:txBody>
          <a:bodyPr anchor="t" bIns="45825" lIns="91650" rIns="91650" tIns="45825" vert="horz"/>
          <a:p>
            <a:pPr eaLnBrk="1" hangingPunct="1" latinLnBrk="1" lvl="0"/>
            <a:endParaRPr altLang="zh-CN" sz="1200" lang="en-US"/>
          </a:p>
        </p:txBody>
      </p:sp>
      <p:sp>
        <p:nvSpPr>
          <p:cNvPr id="1049656" name=""/>
          <p:cNvSpPr/>
          <p:nvPr>
            <p:ph type="dt" sz="quarter" idx="1"/>
          </p:nvPr>
        </p:nvSpPr>
        <p:spPr>
          <a:xfrm rot="0">
            <a:off x="3852862" y="0"/>
            <a:ext cx="2946400" cy="496887"/>
          </a:xfrm>
          <a:prstGeom prst="rect"/>
          <a:noFill/>
          <a:ln>
            <a:noFill/>
          </a:ln>
        </p:spPr>
        <p:txBody>
          <a:bodyPr anchor="t" bIns="45825" lIns="91650" rIns="91650" tIns="45825" vert="horz"/>
          <a:p>
            <a:pPr algn="r" eaLnBrk="1" hangingPunct="1" latinLnBrk="1" lvl="0"/>
            <a:endParaRPr altLang="zh-CN" sz="1200" lang="en-US"/>
          </a:p>
        </p:txBody>
      </p:sp>
      <p:sp>
        <p:nvSpPr>
          <p:cNvPr id="1049657" name=""/>
          <p:cNvSpPr/>
          <p:nvPr>
            <p:ph type="ftr" sz="quarter" idx="2"/>
          </p:nvPr>
        </p:nvSpPr>
        <p:spPr>
          <a:xfrm rot="0">
            <a:off x="0" y="9436100"/>
            <a:ext cx="2946400" cy="496887"/>
          </a:xfrm>
          <a:prstGeom prst="rect"/>
          <a:noFill/>
          <a:ln>
            <a:noFill/>
          </a:ln>
        </p:spPr>
        <p:txBody>
          <a:bodyPr anchor="b" bIns="45825" lIns="91650" rIns="91650" tIns="45825" vert="horz"/>
          <a:p>
            <a:pPr eaLnBrk="1" hangingPunct="1" latinLnBrk="1" lvl="0"/>
            <a:endParaRPr altLang="zh-CN" sz="1200" lang="en-US"/>
          </a:p>
        </p:txBody>
      </p:sp>
      <p:sp>
        <p:nvSpPr>
          <p:cNvPr id="1049658" name=""/>
          <p:cNvSpPr/>
          <p:nvPr>
            <p:ph type="sldNum" sz="quarter" idx="3"/>
          </p:nvPr>
        </p:nvSpPr>
        <p:spPr>
          <a:xfrm rot="0">
            <a:off x="3852862" y="9436100"/>
            <a:ext cx="2946400" cy="496887"/>
          </a:xfrm>
          <a:prstGeom prst="rect"/>
          <a:noFill/>
          <a:ln>
            <a:noFill/>
          </a:ln>
        </p:spPr>
        <p:txBody>
          <a:bodyPr anchor="b" bIns="45825" lIns="91650" rIns="91650" tIns="45825" vert="horz"/>
          <a:p>
            <a:pPr algn="r" eaLnBrk="1" hangingPunct="1" latinLnBrk="1" lvl="0"/>
            <a:fld id="{566ABCEB-ACFC-4714-9973-3DA970169C29}" type="slidenum">
              <a:rPr altLang="zh-CN" sz="1200" lang="en-US"/>
              <a:pPr algn="r" eaLnBrk="1" hangingPunct="1" latinLnBrk="1" lvl="0"/>
            </a:fld>
            <a:endParaRPr altLang="zh-CN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49" name=""/>
          <p:cNvSpPr/>
          <p:nvPr>
            <p:ph type="hdr" sz="quarter" idx="0"/>
          </p:nvPr>
        </p:nvSpPr>
        <p:spPr>
          <a:xfrm rot="0">
            <a:off x="0" y="109537"/>
            <a:ext cx="527050" cy="274637"/>
          </a:xfrm>
          <a:prstGeom prst="rect"/>
          <a:noFill/>
          <a:ln>
            <a:noFill/>
          </a:ln>
        </p:spPr>
        <p:txBody>
          <a:bodyPr anchor="ctr" bIns="45825" lIns="91650" rIns="91650" tIns="45825" vert="horz" wrap="none">
            <a:spAutoFit/>
          </a:bodyPr>
          <a:p>
            <a:pPr eaLnBrk="1" hangingPunct="1" latinLnBrk="1" lvl="0"/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9650" name=""/>
          <p:cNvSpPr/>
          <p:nvPr>
            <p:ph type="dt" sz="full" idx="1"/>
          </p:nvPr>
        </p:nvSpPr>
        <p:spPr>
          <a:xfrm rot="0">
            <a:off x="5861050" y="109537"/>
            <a:ext cx="938212" cy="274637"/>
          </a:xfrm>
          <a:prstGeom prst="rect"/>
          <a:noFill/>
          <a:ln>
            <a:noFill/>
          </a:ln>
        </p:spPr>
        <p:txBody>
          <a:bodyPr anchor="ctr" bIns="45825" lIns="91650" rIns="91650" tIns="45825" vert="horz" wrap="none">
            <a:spAutoFit/>
          </a:bodyPr>
          <a:p>
            <a:pPr algn="r" eaLnBrk="1" hangingPunct="1" latinLnBrk="1" lvl="0"/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9651" name=""/>
          <p:cNvSpPr/>
          <p:nvPr>
            <p:ph type="sldImg" sz="full" idx="2"/>
          </p:nvPr>
        </p:nvSpPr>
        <p:spPr>
          <a:xfrm rot="0">
            <a:off x="917575" y="744537"/>
            <a:ext cx="4965700" cy="37242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9652" name=""/>
          <p:cNvSpPr/>
          <p:nvPr>
            <p:ph type="body" sz="quarter" idx="3"/>
          </p:nvPr>
        </p:nvSpPr>
        <p:spPr>
          <a:xfrm rot="0">
            <a:off x="906462" y="6338887"/>
            <a:ext cx="2470150" cy="1227137"/>
          </a:xfrm>
          <a:prstGeom prst="rect"/>
          <a:noFill/>
          <a:ln>
            <a:noFill/>
          </a:ln>
        </p:spPr>
        <p:txBody>
          <a:bodyPr anchor="ctr" bIns="45825" lIns="91650" rIns="91650" tIns="45825" vert="horz" wrap="none">
            <a:sp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653" name=""/>
          <p:cNvSpPr/>
          <p:nvPr>
            <p:ph type="ftr" sz="quarter" idx="4"/>
          </p:nvPr>
        </p:nvSpPr>
        <p:spPr>
          <a:xfrm rot="0">
            <a:off x="0" y="9658350"/>
            <a:ext cx="590550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eaLnBrk="1" hangingPunct="1" latinLnBrk="1" lvl="0"/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9654" name=""/>
          <p:cNvSpPr/>
          <p:nvPr>
            <p:ph type="sldNum" sz="quarter" idx="5"/>
          </p:nvPr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2" charset="-122"/>
        <a:sym typeface="Times New Roman" pitchFamily="18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sldImg" sz="full" idx="0"/>
          </p:nvPr>
        </p:nvSpPr>
        <p:spPr>
          <a:xfrm rot="0">
            <a:off x="917575" y="744537"/>
            <a:ext cx="4965700" cy="3724275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8616" name=""/>
          <p:cNvSpPr/>
          <p:nvPr>
            <p:ph type="body" sz="full" idx="1"/>
          </p:nvPr>
        </p:nvSpPr>
        <p:spPr>
          <a:xfrm rot="0">
            <a:off x="906462" y="6338887"/>
            <a:ext cx="2470150" cy="12271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endParaRPr altLang="zh-CN" lang="en-US"/>
          </a:p>
        </p:txBody>
      </p:sp>
      <p:sp>
        <p:nvSpPr>
          <p:cNvPr id="1048617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8693" name=""/>
          <p:cNvSpPr/>
          <p:nvPr>
            <p:ph type="sldImg" sz="full" idx="0"/>
          </p:nvPr>
        </p:nvSpPr>
        <p:spPr>
          <a:xfrm rot="0">
            <a:off x="3400425" y="2606675"/>
            <a:ext cx="0" cy="0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8694" name=""/>
          <p:cNvSpPr/>
          <p:nvPr>
            <p:ph type="body" sz="full" idx="1"/>
          </p:nvPr>
        </p:nvSpPr>
        <p:spPr>
          <a:xfrm rot="0">
            <a:off x="906462" y="6815137"/>
            <a:ext cx="1403350" cy="2746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pPr eaLnBrk="1" hangingPunct="1" latinLnBrk="1" lvl="0"/>
            <a:endParaRPr altLang="zh-CN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8716" name=""/>
          <p:cNvSpPr/>
          <p:nvPr>
            <p:ph type="sldImg" sz="full" idx="0"/>
          </p:nvPr>
        </p:nvSpPr>
        <p:spPr>
          <a:xfrm rot="0">
            <a:off x="3400425" y="2606675"/>
            <a:ext cx="0" cy="0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8717" name=""/>
          <p:cNvSpPr/>
          <p:nvPr>
            <p:ph type="body" sz="full" idx="1"/>
          </p:nvPr>
        </p:nvSpPr>
        <p:spPr>
          <a:xfrm rot="0">
            <a:off x="906462" y="6815137"/>
            <a:ext cx="1403350" cy="2746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pPr eaLnBrk="1" hangingPunct="1" latinLnBrk="1" lvl="0"/>
            <a:endParaRPr altLang="zh-CN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6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8867" name=""/>
          <p:cNvSpPr/>
          <p:nvPr>
            <p:ph type="sldImg" sz="full" idx="0"/>
          </p:nvPr>
        </p:nvSpPr>
        <p:spPr>
          <a:xfrm rot="0">
            <a:off x="3400425" y="2606675"/>
            <a:ext cx="0" cy="0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8868" name=""/>
          <p:cNvSpPr/>
          <p:nvPr>
            <p:ph type="body" sz="full" idx="1"/>
          </p:nvPr>
        </p:nvSpPr>
        <p:spPr>
          <a:xfrm rot="0">
            <a:off x="906462" y="6815137"/>
            <a:ext cx="1403350" cy="2746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pPr eaLnBrk="1" hangingPunct="1" latinLnBrk="1" lvl="0"/>
            <a:endParaRPr altLang="zh-CN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94" name=""/>
          <p:cNvSpPr/>
          <p:nvPr>
            <p:ph type="sldImg" sz="full" idx="0"/>
          </p:nvPr>
        </p:nvSpPr>
        <p:spPr>
          <a:xfrm rot="0">
            <a:off x="917575" y="744537"/>
            <a:ext cx="4965700" cy="3724275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8995" name=""/>
          <p:cNvSpPr/>
          <p:nvPr>
            <p:ph type="body" sz="full" idx="1"/>
          </p:nvPr>
        </p:nvSpPr>
        <p:spPr>
          <a:xfrm rot="0">
            <a:off x="906462" y="6338887"/>
            <a:ext cx="2470150" cy="12271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endParaRPr altLang="en-US" lang="zh-CN"/>
          </a:p>
        </p:txBody>
      </p:sp>
      <p:sp>
        <p:nvSpPr>
          <p:cNvPr id="1048996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4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  <p:sp>
        <p:nvSpPr>
          <p:cNvPr id="1049165" name=""/>
          <p:cNvSpPr/>
          <p:nvPr>
            <p:ph type="sldImg" sz="full" idx="0"/>
          </p:nvPr>
        </p:nvSpPr>
        <p:spPr>
          <a:xfrm rot="0">
            <a:off x="3400425" y="2606675"/>
            <a:ext cx="0" cy="0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9166" name=""/>
          <p:cNvSpPr/>
          <p:nvPr>
            <p:ph type="body" sz="full" idx="1"/>
          </p:nvPr>
        </p:nvSpPr>
        <p:spPr>
          <a:xfrm rot="0">
            <a:off x="906462" y="6815137"/>
            <a:ext cx="1403350" cy="2746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pPr eaLnBrk="1" hangingPunct="1" latinLnBrk="1" lvl="0"/>
            <a:endParaRPr altLang="zh-CN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12" name=""/>
          <p:cNvSpPr/>
          <p:nvPr>
            <p:ph type="sldImg" sz="full" idx="0"/>
          </p:nvPr>
        </p:nvSpPr>
        <p:spPr>
          <a:xfrm rot="0">
            <a:off x="917575" y="744537"/>
            <a:ext cx="4965700" cy="3724275"/>
          </a:xfrm>
          <a:prstGeom prst="rect"/>
        </p:spPr>
        <p:txBody>
          <a:bodyPr anchor="ctr" bIns="45720" lIns="91440" rIns="91440" tIns="45720" vert="horz" wrap="none">
            <a:spAutoFit/>
          </a:bodyPr>
          <a:p/>
        </p:txBody>
      </p:sp>
      <p:sp>
        <p:nvSpPr>
          <p:cNvPr id="1049313" name=""/>
          <p:cNvSpPr/>
          <p:nvPr>
            <p:ph type="body" sz="full" idx="1"/>
          </p:nvPr>
        </p:nvSpPr>
        <p:spPr>
          <a:xfrm rot="0">
            <a:off x="906462" y="6338887"/>
            <a:ext cx="2470150" cy="1227137"/>
          </a:xfrm>
          <a:prstGeom prst="rect"/>
          <a:noFill/>
        </p:spPr>
        <p:txBody>
          <a:bodyPr anchor="ctr" bIns="45825" lIns="91650" rIns="91650" tIns="45825" vert="horz" wrap="none">
            <a:spAutoFit/>
          </a:bodyPr>
          <a:p>
            <a:endParaRPr altLang="en-US" lang="zh-CN"/>
          </a:p>
        </p:txBody>
      </p:sp>
      <p:sp>
        <p:nvSpPr>
          <p:cNvPr id="1049314" name=""/>
          <p:cNvSpPr txBox="1"/>
          <p:nvPr/>
        </p:nvSpPr>
        <p:spPr>
          <a:xfrm rot="0">
            <a:off x="6435725" y="9658350"/>
            <a:ext cx="363537" cy="274637"/>
          </a:xfrm>
          <a:prstGeom prst="rect"/>
          <a:noFill/>
          <a:ln>
            <a:noFill/>
          </a:ln>
        </p:spPr>
        <p:txBody>
          <a:bodyPr anchor="b" bIns="45825" lIns="91650" rIns="91650" tIns="45825" vert="horz" wrap="none">
            <a:spAutoFit/>
          </a:bodyPr>
          <a:p>
            <a:pPr algn="r" eaLnBrk="1" hangingPunct="1" latinLnBrk="1" lvl="0"/>
            <a:fld id="{566ABCEB-ACFC-4714-9973-3DA970169C29}" type="slidenum">
              <a:rPr altLang="zh-CN" sz="1200" lang="en-US">
                <a:solidFill>
                  <a:schemeClr val="lt1"/>
                </a:solidFill>
              </a:rPr>
              <a:pPr algn="r" eaLnBrk="1" hangingPunct="1" latinLnBrk="1" lvl="0"/>
            </a:fld>
            <a:endParaRPr altLang="zh-CN" sz="1200"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2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9624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25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26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3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40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4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4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7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1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1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2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21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682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683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3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3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635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36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37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04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05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06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07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0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10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611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613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14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15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16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159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16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161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582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3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44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645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646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47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4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7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628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62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630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31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9632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rgbClr val="9900CC">
                <a:alpha val="100000"/>
              </a:srgbClr>
            </a:gs>
            <a:gs pos="100000">
              <a:srgbClr val="6666FF">
                <a:alpha val="100000"/>
              </a:srgbClr>
            </a:gs>
          </a:gsLst>
          <a:lin ang="2700000" scaled="1"/>
        </a:grad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umimoji="1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umimoji="1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umimoji="1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Relationship Id="rId4" Type="http://schemas.openxmlformats.org/officeDocument/2006/relationships/slideLayout" Target="../slideLayouts/slideLayout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slideLayout" Target="../slideLayouts/slideLayout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slideLayout" Target="../slideLayouts/slideLayout7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Relationship Id="rId3" Type="http://schemas.openxmlformats.org/officeDocument/2006/relationships/slideLayout" Target="../slideLayouts/slideLayout7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Relationship Id="rId3" Type="http://schemas.openxmlformats.org/officeDocument/2006/relationships/slideLayout" Target="../slideLayouts/slideLayout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5" Type="http://schemas.openxmlformats.org/officeDocument/2006/relationships/slideLayout" Target="../slideLayouts/slideLayout7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wmf"/><Relationship Id="rId3" Type="http://schemas.openxmlformats.org/officeDocument/2006/relationships/slideLayout" Target="../slideLayouts/slideLayout7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Relationship Id="rId4" Type="http://schemas.openxmlformats.org/officeDocument/2006/relationships/slideLayout" Target="../slideLayouts/slideLayout7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emf"/><Relationship Id="rId3" Type="http://schemas.openxmlformats.org/officeDocument/2006/relationships/image" Target="../media/image65.emf"/><Relationship Id="rId4" Type="http://schemas.openxmlformats.org/officeDocument/2006/relationships/slideLayout" Target="../slideLayouts/slideLayout7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emf"/><Relationship Id="rId3" Type="http://schemas.openxmlformats.org/officeDocument/2006/relationships/slideLayout" Target="../slideLayouts/slideLayout7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7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image" Target="../media/image69.emf"/><Relationship Id="rId2" Type="http://schemas.openxmlformats.org/officeDocument/2006/relationships/image" Target="../media/image70.emf"/><Relationship Id="rId3" Type="http://schemas.openxmlformats.org/officeDocument/2006/relationships/slideLayout" Target="../slideLayouts/slideLayout7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slideLayout" Target="../slideLayouts/slideLayout7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4.emf"/><Relationship Id="rId3" Type="http://schemas.openxmlformats.org/officeDocument/2006/relationships/image" Target="../media/image75.emf"/><Relationship Id="rId4" Type="http://schemas.openxmlformats.org/officeDocument/2006/relationships/slideLayout" Target="../slideLayouts/slideLayout7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image" Target="../media/image76.emf"/><Relationship Id="rId2" Type="http://schemas.openxmlformats.org/officeDocument/2006/relationships/image" Target="../media/image77.emf"/><Relationship Id="rId3" Type="http://schemas.openxmlformats.org/officeDocument/2006/relationships/image" Target="../media/image78.emf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image" Target="../media/image79.emf"/><Relationship Id="rId2" Type="http://schemas.openxmlformats.org/officeDocument/2006/relationships/image" Target="../media/image80.emf"/><Relationship Id="rId3" Type="http://schemas.openxmlformats.org/officeDocument/2006/relationships/image" Target="../media/image81.emf"/><Relationship Id="rId4" Type="http://schemas.openxmlformats.org/officeDocument/2006/relationships/slideLayout" Target="../slideLayouts/slideLayout7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image" Target="../media/image82.emf"/><Relationship Id="rId2" Type="http://schemas.openxmlformats.org/officeDocument/2006/relationships/slideLayout" Target="../slideLayouts/slideLayout7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image" Target="../media/image83.emf"/><Relationship Id="rId2" Type="http://schemas.openxmlformats.org/officeDocument/2006/relationships/image" Target="../media/image84.emf"/><Relationship Id="rId3" Type="http://schemas.openxmlformats.org/officeDocument/2006/relationships/image" Target="../media/image85.emf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image" Target="../media/image86.emf"/><Relationship Id="rId2" Type="http://schemas.openxmlformats.org/officeDocument/2006/relationships/image" Target="../media/image87.emf"/><Relationship Id="rId3" Type="http://schemas.openxmlformats.org/officeDocument/2006/relationships/image" Target="../media/image88.emf"/><Relationship Id="rId4" Type="http://schemas.openxmlformats.org/officeDocument/2006/relationships/image" Target="../media/image89.emf"/><Relationship Id="rId5" Type="http://schemas.openxmlformats.org/officeDocument/2006/relationships/image" Target="../media/image90.png"/><Relationship Id="rId6" Type="http://schemas.openxmlformats.org/officeDocument/2006/relationships/slideLayout" Target="../slideLayouts/slideLayout7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image" Target="../media/image91.emf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image" Target="../media/image92.emf"/><Relationship Id="rId2" Type="http://schemas.openxmlformats.org/officeDocument/2006/relationships/slideLayout" Target="../slideLayouts/slideLayout7.xml"/></Relationships>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"/>
          <p:cNvSpPr/>
          <p:nvPr/>
        </p:nvSpPr>
        <p:spPr>
          <a:xfrm rot="0">
            <a:off x="1219200" y="914400"/>
            <a:ext cx="7086600" cy="2514600"/>
          </a:xfrm>
          <a:prstGeom prst="rect"/>
        </p:spPr>
        <p:txBody>
          <a:bodyPr anchor="t" bIns="45720" fromWordArt="1" lIns="91440" rIns="91440" tIns="45720" vert="horz" wrap="none">
            <a:prstTxWarp prst="textDeflate">
              <a:avLst>
                <a:gd fmla="val 26228" name="adj"/>
              </a:avLst>
            </a:prstTxWarp>
          </a:bodyPr>
          <a:p>
            <a:pPr algn="ctr"/>
            <a:r>
              <a:rPr b="0" sz="3600" i="0" kern="10" normalizeH="0" spc="0">
                <a:ln w="9525" cap="flat" cmpd="sng">
                  <a:solidFill>
                    <a:srgbClr val="FFFF00">
                      <a:alpha val="100000"/>
                    </a:srgbClr>
                  </a:solidFill>
                  <a:prstDash val="solid"/>
                  <a:round/>
                </a:ln>
                <a:solidFill>
                  <a:srgbClr val="FFFF00"/>
                </a:solidFill>
                <a:latin typeface="宋体"/>
                <a:ea typeface="宋体"/>
              </a:rPr>
              <a:t>第四章 络合滴定法</a:t>
            </a:r>
          </a:p>
        </p:txBody>
      </p:sp>
      <p:sp>
        <p:nvSpPr>
          <p:cNvPr id="1048644" name=""/>
          <p:cNvSpPr/>
          <p:nvPr/>
        </p:nvSpPr>
        <p:spPr>
          <a:xfrm rot="0">
            <a:off x="2667000" y="3657600"/>
            <a:ext cx="3581400" cy="2667000"/>
          </a:xfrm>
          <a:prstGeom prst="sun">
            <a:avLst>
              <a:gd name="adj" fmla="val 31986"/>
            </a:avLst>
          </a:prstGeom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0" y="4267200"/>
            <a:ext cx="1295400" cy="1295400"/>
          </a:xfrm>
          <a:prstGeom prst="rect"/>
          <a:noFill/>
          <a:ln>
            <a:noFill/>
          </a:ln>
        </p:spPr>
      </p:pic>
      <p:sp>
        <p:nvSpPr>
          <p:cNvPr id="104864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"/>
          <p:cNvSpPr txBox="1"/>
          <p:nvPr/>
        </p:nvSpPr>
        <p:spPr>
          <a:xfrm rot="0">
            <a:off x="228600" y="228600"/>
            <a:ext cx="54610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二、</a:t>
            </a:r>
            <a:r>
              <a:rPr altLang="zh-CN" b="1" sz="2800" lang="en-US" u="sng">
                <a:solidFill>
                  <a:schemeClr val="lt1"/>
                </a:solidFill>
              </a:rPr>
              <a:t>EDTA</a:t>
            </a:r>
            <a:r>
              <a:rPr altLang="en-US" b="1" sz="2800" lang="zh-CN" u="sng">
                <a:solidFill>
                  <a:schemeClr val="lt1"/>
                </a:solidFill>
              </a:rPr>
              <a:t>金属络合物的分析特性</a:t>
            </a:r>
          </a:p>
        </p:txBody>
      </p:sp>
      <p:sp>
        <p:nvSpPr>
          <p:cNvPr id="1048676" name=""/>
          <p:cNvSpPr txBox="1"/>
          <p:nvPr/>
        </p:nvSpPr>
        <p:spPr>
          <a:xfrm rot="0">
            <a:off x="822325" y="828675"/>
            <a:ext cx="5378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、具有五元环结构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稳定性高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00600" y="2209800"/>
            <a:ext cx="3860800" cy="3886200"/>
          </a:xfrm>
          <a:prstGeom prst="rect"/>
          <a:noFill/>
          <a:ln>
            <a:noFill/>
          </a:ln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33400" y="2133600"/>
            <a:ext cx="3629025" cy="3962400"/>
          </a:xfrm>
          <a:prstGeom prst="rect"/>
          <a:noFill/>
          <a:ln>
            <a:noFill/>
          </a:ln>
        </p:spPr>
      </p:pic>
      <p:sp>
        <p:nvSpPr>
          <p:cNvPr id="1048677" name=""/>
          <p:cNvSpPr txBox="1"/>
          <p:nvPr/>
        </p:nvSpPr>
        <p:spPr>
          <a:xfrm rot="0">
            <a:off x="5257800" y="1600200"/>
            <a:ext cx="2957512" cy="579437"/>
          </a:xfrm>
          <a:prstGeom prst="rect"/>
          <a:noFill/>
          <a:ln>
            <a:noFill/>
          </a:ln>
        </p:spPr>
        <p:txBody>
          <a:bodyPr anchor="b" bIns="46038" lIns="92075" rIns="92075" tIns="46038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CN" b="1" sz="3200" i="1" lang="en-US">
                <a:solidFill>
                  <a:srgbClr val="9900CC"/>
                </a:solidFill>
                <a:latin typeface="宋体" pitchFamily="2" charset="-122"/>
              </a:rPr>
              <a:t>Ni + Y = NiY</a:t>
            </a:r>
          </a:p>
        </p:txBody>
      </p:sp>
      <p:sp>
        <p:nvSpPr>
          <p:cNvPr id="104867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16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1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id="26" nodeType="after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28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29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5" grpId="0" uiExpand="0" build="whole"/>
      <p:bldP spid="1048676" grpId="0" uiExpand="0" build="whole"/>
      <p:bldP spid="1048677" grpId="0" uiExpand="0" build="whol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/>
          <p:cNvSpPr txBox="1"/>
          <p:nvPr/>
        </p:nvSpPr>
        <p:spPr>
          <a:xfrm rot="0">
            <a:off x="457200" y="457200"/>
            <a:ext cx="54768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与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M 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大多形成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1:1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络合物</a:t>
            </a:r>
          </a:p>
        </p:txBody>
      </p:sp>
      <p:sp>
        <p:nvSpPr>
          <p:cNvPr id="1048685" name=""/>
          <p:cNvSpPr txBox="1"/>
          <p:nvPr/>
        </p:nvSpPr>
        <p:spPr>
          <a:xfrm rot="0">
            <a:off x="990600" y="1219200"/>
            <a:ext cx="7473950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</a:t>
            </a:r>
            <a:r>
              <a:rPr altLang="en-US" sz="2800" lang="zh-CN">
                <a:solidFill>
                  <a:schemeClr val="lt1"/>
                </a:solidFill>
              </a:rPr>
              <a:t>因为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有六个配位基，可提供六对未共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用电子，且多数金属离子的配位数不超过</a:t>
            </a:r>
            <a:r>
              <a:rPr altLang="zh-CN" sz="2800" lang="en-US">
                <a:solidFill>
                  <a:schemeClr val="lt1"/>
                </a:solidFill>
              </a:rPr>
              <a:t>6</a:t>
            </a:r>
            <a:r>
              <a:rPr altLang="en-US" sz="2800" lang="zh-CN">
                <a:solidFill>
                  <a:schemeClr val="lt1"/>
                </a:solidFill>
              </a:rPr>
              <a:t>，因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此定量计算也简单。</a:t>
            </a:r>
          </a:p>
        </p:txBody>
      </p:sp>
      <p:sp>
        <p:nvSpPr>
          <p:cNvPr id="1048686" name=""/>
          <p:cNvSpPr txBox="1"/>
          <p:nvPr/>
        </p:nvSpPr>
        <p:spPr>
          <a:xfrm rot="0">
            <a:off x="2209800" y="2667000"/>
            <a:ext cx="51403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c(EDTA)·V(EDTA) = c(M)·V(M) </a:t>
            </a:r>
          </a:p>
        </p:txBody>
      </p:sp>
      <p:sp>
        <p:nvSpPr>
          <p:cNvPr id="1048687" name=""/>
          <p:cNvSpPr txBox="1"/>
          <p:nvPr/>
        </p:nvSpPr>
        <p:spPr>
          <a:xfrm rot="0">
            <a:off x="533400" y="3581400"/>
            <a:ext cx="35909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、络合物水溶性高。</a:t>
            </a:r>
          </a:p>
        </p:txBody>
      </p:sp>
      <p:sp>
        <p:nvSpPr>
          <p:cNvPr id="1048688" name=""/>
          <p:cNvSpPr txBox="1"/>
          <p:nvPr/>
        </p:nvSpPr>
        <p:spPr>
          <a:xfrm rot="0">
            <a:off x="533400" y="4648200"/>
            <a:ext cx="67881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 4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、在低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pH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下会生成酸式络合物  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MHY</a:t>
            </a:r>
          </a:p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       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在高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pH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下会生成碱式络合物  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M(OH)Y</a:t>
            </a:r>
          </a:p>
        </p:txBody>
      </p:sp>
      <p:sp>
        <p:nvSpPr>
          <p:cNvPr id="1048689" name=""/>
          <p:cNvSpPr/>
          <p:nvPr/>
        </p:nvSpPr>
        <p:spPr>
          <a:xfrm rot="0">
            <a:off x="7315200" y="4800600"/>
            <a:ext cx="152400" cy="609600"/>
          </a:xfrm>
          <a:prstGeom prst="righ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90" name=""/>
          <p:cNvSpPr txBox="1"/>
          <p:nvPr/>
        </p:nvSpPr>
        <p:spPr>
          <a:xfrm rot="0">
            <a:off x="7543800" y="4724400"/>
            <a:ext cx="1209675" cy="711200"/>
          </a:xfrm>
          <a:prstGeom prst="rect"/>
          <a:noFill/>
          <a:ln w="9525" cap="flat" cmpd="sng">
            <a:solidFill>
              <a:srgbClr val="FF505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  <a:ea typeface="楷体_GB2312" pitchFamily="49" charset="-122"/>
              </a:rPr>
              <a:t>H</a:t>
            </a:r>
            <a:r>
              <a:rPr altLang="zh-CN" baseline="30000" lang="en-US">
                <a:solidFill>
                  <a:schemeClr val="lt1"/>
                </a:solidFill>
                <a:ea typeface="楷体_GB2312" pitchFamily="49" charset="-122"/>
              </a:rPr>
              <a:t>+</a:t>
            </a:r>
            <a:r>
              <a:rPr altLang="en-US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lang="en-US">
                <a:solidFill>
                  <a:schemeClr val="lt1"/>
                </a:solidFill>
                <a:ea typeface="楷体_GB2312" pitchFamily="49" charset="-122"/>
              </a:rPr>
              <a:t>OH</a:t>
            </a:r>
            <a:r>
              <a:rPr altLang="zh-CN" baseline="30000" lang="en-US">
                <a:solidFill>
                  <a:schemeClr val="lt1"/>
                </a:solidFill>
                <a:ea typeface="楷体_GB2312" pitchFamily="49" charset="-122"/>
              </a:rPr>
              <a:t>-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楷体_GB2312" pitchFamily="49" charset="-122"/>
              </a:rPr>
              <a:t>参加配位</a:t>
            </a:r>
          </a:p>
        </p:txBody>
      </p:sp>
      <p:sp>
        <p:nvSpPr>
          <p:cNvPr id="104869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fast" advClick="1">
    <p:random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uiExpand="0" build="whole"/>
      <p:bldP spid="1048685" grpId="0" uiExpand="0" build="whole"/>
      <p:bldP spid="1048686" grpId="0" uiExpand="0" build="whole"/>
      <p:bldP spid="1048687" grpId="0" uiExpand="0" build="whole"/>
      <p:bldP spid="1048688" grpId="0" uiExpand="0" build="whole"/>
      <p:bldP spid="1048689" grpId="0" uiExpand="0" build="whole" animBg="1"/>
      <p:bldP spid="1048690" grpId="0" uiExpand="0" build="whol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 rot="0">
            <a:off x="685800" y="1524000"/>
            <a:ext cx="80010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若金属离子有色，则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络合物有色，且比金属离子颜色更深。</a:t>
            </a:r>
          </a:p>
        </p:txBody>
      </p:sp>
      <p:sp>
        <p:nvSpPr>
          <p:cNvPr id="1048696" name=""/>
          <p:cNvSpPr txBox="1"/>
          <p:nvPr/>
        </p:nvSpPr>
        <p:spPr>
          <a:xfrm rot="0">
            <a:off x="1371600" y="914400"/>
            <a:ext cx="6823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若金属离子无色，则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络合物也无色。</a:t>
            </a:r>
          </a:p>
        </p:txBody>
      </p:sp>
      <p:sp>
        <p:nvSpPr>
          <p:cNvPr id="1048697" name=""/>
          <p:cNvSpPr txBox="1"/>
          <p:nvPr/>
        </p:nvSpPr>
        <p:spPr>
          <a:xfrm rot="0">
            <a:off x="609600" y="304800"/>
            <a:ext cx="67310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5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altLang="zh-CN" b="1" sz="2800" lang="en-US">
                <a:solidFill>
                  <a:srgbClr val="FFFF00"/>
                </a:solidFill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络合物的颜色取决于金属离子。</a:t>
            </a:r>
          </a:p>
        </p:txBody>
      </p:sp>
      <p:sp>
        <p:nvSpPr>
          <p:cNvPr id="1048698" name=""/>
          <p:cNvSpPr/>
          <p:nvPr/>
        </p:nvSpPr>
        <p:spPr>
          <a:xfrm rot="0">
            <a:off x="914400" y="2667000"/>
            <a:ext cx="5334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699" name=""/>
          <p:cNvSpPr txBox="1"/>
          <p:nvPr/>
        </p:nvSpPr>
        <p:spPr>
          <a:xfrm rot="0">
            <a:off x="1889125" y="2657475"/>
            <a:ext cx="1824037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rgbClr val="FFFF00"/>
                </a:solidFill>
              </a:rPr>
              <a:t>Mn</a:t>
            </a:r>
            <a:r>
              <a:rPr altLang="zh-CN" baseline="30000" sz="2800" lang="en-US">
                <a:solidFill>
                  <a:srgbClr val="FFFF00"/>
                </a:solidFill>
              </a:rPr>
              <a:t>2+</a:t>
            </a:r>
            <a:r>
              <a:rPr altLang="en-US" sz="2800" lang="zh-CN">
                <a:solidFill>
                  <a:srgbClr val="FFFF00"/>
                </a:solidFill>
              </a:rPr>
              <a:t>  浅粉</a:t>
            </a:r>
          </a:p>
          <a:p>
            <a:pPr eaLnBrk="1" hangingPunct="1" latinLnBrk="1" lvl="0"/>
            <a:r>
              <a:rPr altLang="zh-CN" sz="2800" lang="en-US">
                <a:solidFill>
                  <a:srgbClr val="FFFF00"/>
                </a:solidFill>
              </a:rPr>
              <a:t>Ni</a:t>
            </a:r>
            <a:r>
              <a:rPr altLang="zh-CN" baseline="30000" sz="2800" lang="en-US">
                <a:solidFill>
                  <a:srgbClr val="FFFF00"/>
                </a:solidFill>
              </a:rPr>
              <a:t>2+</a:t>
            </a:r>
            <a:r>
              <a:rPr altLang="en-US" sz="2800" lang="zh-CN">
                <a:solidFill>
                  <a:srgbClr val="FFFF00"/>
                </a:solidFill>
              </a:rPr>
              <a:t>     绿</a:t>
            </a:r>
          </a:p>
        </p:txBody>
      </p:sp>
      <p:sp>
        <p:nvSpPr>
          <p:cNvPr id="1048700" name=""/>
          <p:cNvSpPr txBox="1"/>
          <p:nvPr/>
        </p:nvSpPr>
        <p:spPr>
          <a:xfrm rot="0">
            <a:off x="4251325" y="2657475"/>
            <a:ext cx="2001837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rgbClr val="FFFF00"/>
                </a:solidFill>
              </a:rPr>
              <a:t>MnY    </a:t>
            </a:r>
            <a:r>
              <a:rPr altLang="en-US" sz="2800" lang="zh-CN">
                <a:solidFill>
                  <a:srgbClr val="FFFF00"/>
                </a:solidFill>
              </a:rPr>
              <a:t>紫红</a:t>
            </a:r>
          </a:p>
          <a:p>
            <a:pPr eaLnBrk="1" hangingPunct="1" latinLnBrk="1" lvl="0"/>
            <a:r>
              <a:rPr altLang="zh-CN" sz="2800" lang="en-US">
                <a:solidFill>
                  <a:srgbClr val="FFFF00"/>
                </a:solidFill>
              </a:rPr>
              <a:t>NiY       </a:t>
            </a:r>
            <a:r>
              <a:rPr altLang="en-US" sz="2800" lang="zh-CN">
                <a:solidFill>
                  <a:srgbClr val="FFFF00"/>
                </a:solidFill>
              </a:rPr>
              <a:t>蓝</a:t>
            </a:r>
          </a:p>
        </p:txBody>
      </p:sp>
      <p:sp>
        <p:nvSpPr>
          <p:cNvPr id="104870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 uiExpand="0" build="whole"/>
      <p:bldP spid="1048696" grpId="0" uiExpand="0" build="whole"/>
      <p:bldP spid="1048697" grpId="0" uiExpand="0" build="whole"/>
      <p:bldP spid="1048698" grpId="0" uiExpand="0" build="whole" animBg="1"/>
      <p:bldP spid="1048699" grpId="0" uiExpand="0" build="whole"/>
      <p:bldP spid="1048700" grpId="0" uiExpand="0" build="whol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2" name=""/>
          <p:cNvSpPr txBox="1"/>
          <p:nvPr/>
        </p:nvSpPr>
        <p:spPr>
          <a:xfrm rot="0">
            <a:off x="0" y="276225"/>
            <a:ext cx="587851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§4.3  EDTA</a:t>
            </a:r>
            <a:r>
              <a:rPr altLang="en-US" b="1" sz="3600" i="1" lang="zh-CN">
                <a:solidFill>
                  <a:srgbClr val="FFFF00"/>
                </a:solidFill>
              </a:rPr>
              <a:t>络合物的稳定性</a:t>
            </a:r>
          </a:p>
        </p:txBody>
      </p:sp>
      <p:sp>
        <p:nvSpPr>
          <p:cNvPr id="1048703" name=""/>
          <p:cNvSpPr txBox="1"/>
          <p:nvPr/>
        </p:nvSpPr>
        <p:spPr>
          <a:xfrm rot="0">
            <a:off x="228600" y="1066800"/>
            <a:ext cx="35972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一、</a:t>
            </a:r>
            <a:r>
              <a:rPr altLang="zh-CN" b="1" sz="2800" lang="en-US" u="sng">
                <a:solidFill>
                  <a:schemeClr val="lt1"/>
                </a:solidFill>
              </a:rPr>
              <a:t>ML(1:1)</a:t>
            </a:r>
            <a:r>
              <a:rPr altLang="en-US" b="1" sz="2800" lang="zh-CN" u="sng">
                <a:solidFill>
                  <a:schemeClr val="lt1"/>
                </a:solidFill>
              </a:rPr>
              <a:t>型络合物</a:t>
            </a:r>
          </a:p>
        </p:txBody>
      </p:sp>
      <p:sp>
        <p:nvSpPr>
          <p:cNvPr id="1048704" name=""/>
          <p:cNvSpPr txBox="1"/>
          <p:nvPr/>
        </p:nvSpPr>
        <p:spPr>
          <a:xfrm rot="0">
            <a:off x="1889125" y="1895475"/>
            <a:ext cx="24415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rgbClr val="66FFFF"/>
                </a:solidFill>
              </a:rPr>
              <a:t>M  +  Y  =  MY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114800" y="2590800"/>
            <a:ext cx="3294062" cy="855662"/>
          </a:xfrm>
          <a:prstGeom prst="rect"/>
          <a:solidFill>
            <a:srgbClr val="FFFF00"/>
          </a:solidFill>
          <a:ln>
            <a:noFill/>
          </a:ln>
        </p:spPr>
      </p:pic>
      <p:sp>
        <p:nvSpPr>
          <p:cNvPr id="1048705" name=""/>
          <p:cNvSpPr txBox="1"/>
          <p:nvPr/>
        </p:nvSpPr>
        <p:spPr>
          <a:xfrm rot="0">
            <a:off x="609600" y="2568575"/>
            <a:ext cx="26924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altLang="en-US" b="1" sz="2800" lang="zh-CN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稳定常数</a:t>
            </a:r>
          </a:p>
          <a:p>
            <a:pPr eaLnBrk="1" hangingPunct="1" latinLnBrk="1" lvl="0"/>
            <a:r>
              <a:rPr altLang="zh-CN" b="1" sz="2800" lang="en-US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altLang="en-US" b="1" sz="2800" lang="zh-CN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或称形成常数</a:t>
            </a:r>
            <a:r>
              <a:rPr altLang="zh-CN" b="1" sz="2800" lang="en-US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048706" name=""/>
          <p:cNvSpPr txBox="1"/>
          <p:nvPr/>
        </p:nvSpPr>
        <p:spPr>
          <a:xfrm rot="0">
            <a:off x="1905000" y="3810000"/>
            <a:ext cx="27082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rgbClr val="66FFFF"/>
                </a:solidFill>
              </a:rPr>
              <a:t>MY  =  M   +   Y </a:t>
            </a:r>
          </a:p>
        </p:txBody>
      </p:sp>
      <p:sp>
        <p:nvSpPr>
          <p:cNvPr id="1048707" name=""/>
          <p:cNvSpPr txBox="1"/>
          <p:nvPr/>
        </p:nvSpPr>
        <p:spPr>
          <a:xfrm rot="0">
            <a:off x="685800" y="4549775"/>
            <a:ext cx="26924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altLang="en-US" b="1" sz="2800" lang="zh-CN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不稳定常数</a:t>
            </a:r>
          </a:p>
          <a:p>
            <a:pPr eaLnBrk="1" hangingPunct="1" latinLnBrk="1" lvl="0"/>
            <a:r>
              <a:rPr altLang="zh-CN" b="1" sz="2800" lang="en-US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altLang="en-US" b="1" sz="2800" lang="zh-CN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或称离解常数</a:t>
            </a:r>
            <a:r>
              <a:rPr altLang="zh-CN" b="1" sz="2800" lang="en-US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572000" y="4724400"/>
            <a:ext cx="2568575" cy="855662"/>
          </a:xfrm>
          <a:prstGeom prst="rect"/>
          <a:solidFill>
            <a:srgbClr val="FFFF00"/>
          </a:solidFill>
          <a:ln>
            <a:noFill/>
          </a:ln>
        </p:spPr>
      </p:pic>
      <p:sp>
        <p:nvSpPr>
          <p:cNvPr id="1048708" name=""/>
          <p:cNvSpPr/>
          <p:nvPr/>
        </p:nvSpPr>
        <p:spPr>
          <a:xfrm rot="0">
            <a:off x="3200400" y="2971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505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chemeClr val="hlink"/>
              </a:solidFill>
            </a:endParaRPr>
          </a:p>
        </p:txBody>
      </p:sp>
      <p:sp>
        <p:nvSpPr>
          <p:cNvPr id="1048709" name=""/>
          <p:cNvSpPr/>
          <p:nvPr/>
        </p:nvSpPr>
        <p:spPr>
          <a:xfrm rot="0">
            <a:off x="3505200" y="5029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505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chemeClr val="hlink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362200" y="5791200"/>
            <a:ext cx="2743200" cy="889000"/>
          </a:xfrm>
          <a:prstGeom prst="rect"/>
          <a:noFill/>
          <a:ln>
            <a:noFill/>
          </a:ln>
        </p:spPr>
      </p:pic>
      <p:sp>
        <p:nvSpPr>
          <p:cNvPr id="104871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 uiExpand="0" build="whole"/>
      <p:bldP spid="1048703" grpId="0" uiExpand="0" build="whole"/>
      <p:bldP spid="1048704" grpId="0" uiExpand="0" build="whole"/>
      <p:bldP spid="1048705" grpId="0" uiExpand="0" build="whole"/>
      <p:bldP spid="1048706" grpId="0" uiExpand="0" build="whole"/>
      <p:bldP spid="1048707" grpId="0" uiExpand="0" build="whole"/>
      <p:bldP spid="1048708" grpId="0" uiExpand="0" build="whole" animBg="1"/>
      <p:bldP spid="1048709" grpId="0" uiExpand="0" build="whol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"/>
          <p:cNvSpPr txBox="1"/>
          <p:nvPr/>
        </p:nvSpPr>
        <p:spPr>
          <a:xfrm rot="0">
            <a:off x="533400" y="4191000"/>
            <a:ext cx="8382000" cy="16160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i="1" lang="zh-CN">
                <a:solidFill>
                  <a:schemeClr val="lt1"/>
                </a:solidFill>
                <a:latin typeface="宋体" pitchFamily="2" charset="-122"/>
              </a:rPr>
              <a:t>稳定常数具有以下规律：</a:t>
            </a:r>
          </a:p>
          <a:p>
            <a:pPr eaLnBrk="1" hangingPunct="1" latinLnBrk="1" lvl="0"/>
            <a:r>
              <a:rPr altLang="en-US" b="1" i="1" lang="zh-CN">
                <a:solidFill>
                  <a:schemeClr val="lt1"/>
                </a:solidFill>
                <a:latin typeface="宋体" pitchFamily="2" charset="-122"/>
              </a:rPr>
              <a:t>   </a:t>
            </a:r>
            <a:r>
              <a:rPr altLang="zh-CN" b="1" i="1" lang="en-US">
                <a:solidFill>
                  <a:schemeClr val="lt1"/>
                </a:solidFill>
              </a:rPr>
              <a:t>a </a:t>
            </a:r>
            <a:r>
              <a:rPr altLang="en-US" b="1" i="1" lang="zh-CN">
                <a:solidFill>
                  <a:schemeClr val="lt1"/>
                </a:solidFill>
              </a:rPr>
              <a:t>．碱金属离子的配合物最不稳定，</a:t>
            </a:r>
            <a:r>
              <a:rPr altLang="zh-CN" b="1" i="1" lang="en-US">
                <a:solidFill>
                  <a:schemeClr val="lt1"/>
                </a:solidFill>
              </a:rPr>
              <a:t>lg </a:t>
            </a:r>
            <a:r>
              <a:rPr altLang="zh-CN" b="1" lang="en-US">
                <a:solidFill>
                  <a:schemeClr val="lt1"/>
                </a:solidFill>
              </a:rPr>
              <a:t>K</a:t>
            </a:r>
            <a:r>
              <a:rPr altLang="zh-CN" baseline="-25000" b="1" sz="1200" i="1" lang="en-US">
                <a:solidFill>
                  <a:schemeClr val="lt1"/>
                </a:solidFill>
              </a:rPr>
              <a:t>MY</a:t>
            </a:r>
            <a:r>
              <a:rPr altLang="en-US" b="1" i="1" lang="zh-CN">
                <a:solidFill>
                  <a:schemeClr val="lt1"/>
                </a:solidFill>
              </a:rPr>
              <a:t>&lt;3；</a:t>
            </a:r>
          </a:p>
          <a:p>
            <a:pPr eaLnBrk="1" hangingPunct="1" latinLnBrk="1" lvl="0"/>
            <a:r>
              <a:rPr altLang="en-US" b="1" i="1" lang="zh-CN">
                <a:solidFill>
                  <a:schemeClr val="lt1"/>
                </a:solidFill>
              </a:rPr>
              <a:t>    ｂ．碱土金属离子的 </a:t>
            </a:r>
            <a:r>
              <a:rPr altLang="zh-CN" b="1" i="1" lang="en-US">
                <a:solidFill>
                  <a:schemeClr val="lt1"/>
                </a:solidFill>
              </a:rPr>
              <a:t>lg</a:t>
            </a:r>
            <a:r>
              <a:rPr altLang="zh-CN" b="1" lang="en-US">
                <a:solidFill>
                  <a:schemeClr val="lt1"/>
                </a:solidFill>
              </a:rPr>
              <a:t>K</a:t>
            </a:r>
            <a:r>
              <a:rPr altLang="zh-CN" baseline="-25000" b="1" sz="1200" i="1" lang="en-US">
                <a:solidFill>
                  <a:schemeClr val="lt1"/>
                </a:solidFill>
              </a:rPr>
              <a:t>MY</a:t>
            </a:r>
            <a:r>
              <a:rPr altLang="en-US" b="1" i="1" lang="zh-CN">
                <a:solidFill>
                  <a:schemeClr val="lt1"/>
                </a:solidFill>
              </a:rPr>
              <a:t>=8-11；</a:t>
            </a:r>
          </a:p>
          <a:p>
            <a:pPr eaLnBrk="1" hangingPunct="1" latinLnBrk="1" lvl="0"/>
            <a:r>
              <a:rPr altLang="en-US" b="1" i="1" lang="zh-CN">
                <a:solidFill>
                  <a:schemeClr val="lt1"/>
                </a:solidFill>
              </a:rPr>
              <a:t>    ｃ．过渡金属、稀土金属离子和</a:t>
            </a:r>
            <a:r>
              <a:rPr altLang="zh-CN" b="1" i="1" lang="en-US">
                <a:solidFill>
                  <a:schemeClr val="lt1"/>
                </a:solidFill>
              </a:rPr>
              <a:t>Al</a:t>
            </a:r>
            <a:r>
              <a:rPr altLang="zh-CN" baseline="30000" b="1" i="1" lang="en-US">
                <a:solidFill>
                  <a:schemeClr val="lt1"/>
                </a:solidFill>
              </a:rPr>
              <a:t>3+</a:t>
            </a:r>
            <a:r>
              <a:rPr altLang="en-US" b="1" i="1" lang="zh-CN">
                <a:solidFill>
                  <a:schemeClr val="lt1"/>
                </a:solidFill>
              </a:rPr>
              <a:t>的</a:t>
            </a:r>
            <a:r>
              <a:rPr altLang="zh-CN" b="1" i="1" lang="en-US">
                <a:solidFill>
                  <a:schemeClr val="lt1"/>
                </a:solidFill>
              </a:rPr>
              <a:t>lg</a:t>
            </a:r>
            <a:r>
              <a:rPr altLang="zh-CN" b="1" lang="en-US">
                <a:solidFill>
                  <a:schemeClr val="lt1"/>
                </a:solidFill>
              </a:rPr>
              <a:t>K</a:t>
            </a:r>
            <a:r>
              <a:rPr altLang="zh-CN" baseline="-25000" b="1" sz="1200" i="1" lang="en-US">
                <a:solidFill>
                  <a:schemeClr val="lt1"/>
                </a:solidFill>
              </a:rPr>
              <a:t>MY</a:t>
            </a:r>
            <a:r>
              <a:rPr altLang="en-US" b="1" i="1" lang="zh-CN">
                <a:solidFill>
                  <a:schemeClr val="lt1"/>
                </a:solidFill>
              </a:rPr>
              <a:t>=15-19</a:t>
            </a:r>
          </a:p>
          <a:p>
            <a:pPr eaLnBrk="1" hangingPunct="1" latinLnBrk="1" lvl="0"/>
            <a:r>
              <a:rPr altLang="en-US" b="1" i="1" lang="zh-CN">
                <a:solidFill>
                  <a:schemeClr val="lt1"/>
                </a:solidFill>
              </a:rPr>
              <a:t>    ｄ．三价，四价金属离子及</a:t>
            </a:r>
            <a:r>
              <a:rPr altLang="zh-CN" b="1" i="1" lang="en-US">
                <a:solidFill>
                  <a:schemeClr val="lt1"/>
                </a:solidFill>
              </a:rPr>
              <a:t>Hg</a:t>
            </a:r>
            <a:r>
              <a:rPr altLang="zh-CN" baseline="30000" b="1" i="1" lang="en-US">
                <a:solidFill>
                  <a:schemeClr val="lt1"/>
                </a:solidFill>
              </a:rPr>
              <a:t>2+</a:t>
            </a:r>
            <a:r>
              <a:rPr altLang="en-US" b="1" i="1" lang="zh-CN">
                <a:solidFill>
                  <a:schemeClr val="lt1"/>
                </a:solidFill>
              </a:rPr>
              <a:t>的</a:t>
            </a:r>
            <a:r>
              <a:rPr altLang="zh-CN" b="1" i="1" lang="en-US">
                <a:solidFill>
                  <a:schemeClr val="lt1"/>
                </a:solidFill>
              </a:rPr>
              <a:t>lg</a:t>
            </a:r>
            <a:r>
              <a:rPr altLang="zh-CN" b="1" lang="en-US">
                <a:solidFill>
                  <a:schemeClr val="lt1"/>
                </a:solidFill>
              </a:rPr>
              <a:t>K</a:t>
            </a:r>
            <a:r>
              <a:rPr altLang="zh-CN" baseline="-25000" b="1" sz="1200" i="1" lang="en-US">
                <a:solidFill>
                  <a:schemeClr val="lt1"/>
                </a:solidFill>
              </a:rPr>
              <a:t>MY</a:t>
            </a:r>
            <a:r>
              <a:rPr altLang="zh-CN" b="1" i="1" lang="en-US">
                <a:solidFill>
                  <a:schemeClr val="lt1"/>
                </a:solidFill>
              </a:rPr>
              <a:t>&gt;20.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685800"/>
            <a:ext cx="7086600" cy="3429000"/>
          </a:xfrm>
          <a:prstGeom prst="rect"/>
          <a:noFill/>
          <a:ln>
            <a:noFill/>
          </a:ln>
        </p:spPr>
      </p:pic>
      <p:sp>
        <p:nvSpPr>
          <p:cNvPr id="1048712" name=""/>
          <p:cNvSpPr txBox="1"/>
          <p:nvPr/>
        </p:nvSpPr>
        <p:spPr>
          <a:xfrm rot="0">
            <a:off x="525462" y="152400"/>
            <a:ext cx="75501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800" i="1" lang="en-US"/>
              <a:t>EDTA</a:t>
            </a:r>
            <a:r>
              <a:rPr altLang="en-US" b="1" sz="2800" i="1" lang="zh-CN"/>
              <a:t>与常见金属离子形成的配合物的稳定常数</a:t>
            </a:r>
          </a:p>
        </p:txBody>
      </p:sp>
      <p:sp>
        <p:nvSpPr>
          <p:cNvPr id="1048713" name=""/>
          <p:cNvSpPr txBox="1"/>
          <p:nvPr/>
        </p:nvSpPr>
        <p:spPr>
          <a:xfrm rot="0">
            <a:off x="685800" y="5867400"/>
            <a:ext cx="80772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</a:rPr>
              <a:t>        lgK</a:t>
            </a:r>
            <a:r>
              <a:rPr altLang="en-US" baseline="-25000" b="1" sz="2400" lang="zh-CN">
                <a:solidFill>
                  <a:srgbClr val="FFFF00"/>
                </a:solidFill>
              </a:rPr>
              <a:t>稳</a:t>
            </a:r>
            <a:r>
              <a:rPr altLang="en-US" b="1" sz="2400" lang="zh-CN">
                <a:solidFill>
                  <a:srgbClr val="FFFF00"/>
                </a:solidFill>
              </a:rPr>
              <a:t>是绝对稳定常数，此外，溶液的酸度、温度及其它络合剂的存在，均可影响稳定性。</a:t>
            </a:r>
          </a:p>
        </p:txBody>
      </p:sp>
      <p:sp>
        <p:nvSpPr>
          <p:cNvPr id="104871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fast" advClick="1">
    <p:random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1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>
                                            <p:txEl>
                                              <p:charRg st="1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11">
                                            <p:txEl>
                                              <p:charRg st="1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11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11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>
                                            <p:txEl>
                                              <p:charRg st="10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11">
                                            <p:txEl>
                                              <p:charRg st="10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 uiExpand="0" build="p" bldLvl="1"/>
      <p:bldP spid="1048713" grpId="0" uiExpand="0" build="whol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8" name=""/>
          <p:cNvSpPr txBox="1"/>
          <p:nvPr/>
        </p:nvSpPr>
        <p:spPr>
          <a:xfrm rot="0">
            <a:off x="152400" y="304800"/>
            <a:ext cx="38401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二、</a:t>
            </a:r>
            <a:r>
              <a:rPr altLang="zh-CN" b="1" sz="2800" lang="en-US" u="sng">
                <a:solidFill>
                  <a:schemeClr val="lt1"/>
                </a:solidFill>
              </a:rPr>
              <a:t>MLn(1:n)</a:t>
            </a:r>
            <a:r>
              <a:rPr altLang="en-US" b="1" sz="2800" lang="zh-CN" u="sng">
                <a:solidFill>
                  <a:schemeClr val="lt1"/>
                </a:solidFill>
              </a:rPr>
              <a:t>型络合物</a:t>
            </a:r>
          </a:p>
        </p:txBody>
      </p:sp>
      <p:sp>
        <p:nvSpPr>
          <p:cNvPr id="1048719" name=""/>
          <p:cNvSpPr txBox="1"/>
          <p:nvPr/>
        </p:nvSpPr>
        <p:spPr>
          <a:xfrm rot="0">
            <a:off x="304800" y="981075"/>
            <a:ext cx="8380412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金属离子与单基配位体如：</a:t>
            </a:r>
            <a:r>
              <a:rPr altLang="zh-CN" sz="2800" lang="en-US">
                <a:solidFill>
                  <a:schemeClr val="lt1"/>
                </a:solidFill>
              </a:rPr>
              <a:t>NH</a:t>
            </a:r>
            <a:r>
              <a:rPr altLang="zh-CN" baseline="-25000" sz="2800" lang="en-US">
                <a:solidFill>
                  <a:schemeClr val="lt1"/>
                </a:solidFill>
              </a:rPr>
              <a:t>3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CN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SCN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en-US" sz="2800" lang="zh-CN">
                <a:solidFill>
                  <a:schemeClr val="lt1"/>
                </a:solidFill>
              </a:rPr>
              <a:t>等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形成单核络合物，稳定性较差，存在逐级形成的现象。</a:t>
            </a:r>
          </a:p>
        </p:txBody>
      </p:sp>
      <p:sp>
        <p:nvSpPr>
          <p:cNvPr id="1048720" name=""/>
          <p:cNvSpPr txBox="1"/>
          <p:nvPr/>
        </p:nvSpPr>
        <p:spPr>
          <a:xfrm rot="0">
            <a:off x="1279525" y="2200275"/>
            <a:ext cx="20955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 + L = ML 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962400" y="2057400"/>
            <a:ext cx="4013200" cy="871537"/>
          </a:xfrm>
          <a:prstGeom prst="rect"/>
          <a:noFill/>
          <a:ln>
            <a:noFill/>
          </a:ln>
        </p:spPr>
      </p:pic>
      <p:sp>
        <p:nvSpPr>
          <p:cNvPr id="1048721" name=""/>
          <p:cNvSpPr txBox="1"/>
          <p:nvPr/>
        </p:nvSpPr>
        <p:spPr>
          <a:xfrm rot="0">
            <a:off x="1295400" y="3124200"/>
            <a:ext cx="24336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ML + L = ML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048722" name=""/>
          <p:cNvSpPr txBox="1"/>
          <p:nvPr/>
        </p:nvSpPr>
        <p:spPr>
          <a:xfrm rot="0">
            <a:off x="1828800" y="38862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sp>
        <p:nvSpPr>
          <p:cNvPr id="1048723" name=""/>
          <p:cNvSpPr txBox="1"/>
          <p:nvPr/>
        </p:nvSpPr>
        <p:spPr>
          <a:xfrm rot="0">
            <a:off x="7010400" y="38100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sp>
        <p:nvSpPr>
          <p:cNvPr id="1048724" name=""/>
          <p:cNvSpPr txBox="1"/>
          <p:nvPr/>
        </p:nvSpPr>
        <p:spPr>
          <a:xfrm rot="0">
            <a:off x="1066800" y="4800600"/>
            <a:ext cx="27559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ML</a:t>
            </a:r>
            <a:r>
              <a:rPr altLang="zh-CN" baseline="-25000" sz="2800" lang="en-US">
                <a:solidFill>
                  <a:schemeClr val="lt1"/>
                </a:solidFill>
              </a:rPr>
              <a:t>n-1</a:t>
            </a:r>
            <a:r>
              <a:rPr altLang="zh-CN" sz="2800" lang="en-US">
                <a:solidFill>
                  <a:schemeClr val="lt1"/>
                </a:solidFill>
              </a:rPr>
              <a:t> + L = ML</a:t>
            </a:r>
            <a:r>
              <a:rPr altLang="zh-CN" baseline="-25000" sz="2800" lang="en-US">
                <a:solidFill>
                  <a:schemeClr val="lt1"/>
                </a:solidFill>
              </a:rPr>
              <a:t>n</a:t>
            </a:r>
            <a:r>
              <a:rPr altLang="zh-CN" sz="2800" 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04872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8" grpId="0" uiExpand="0" build="whole"/>
      <p:bldP spid="1048719" grpId="0" uiExpand="0" build="whole"/>
      <p:bldP spid="1048720" grpId="0" uiExpand="0" build="whole"/>
      <p:bldP spid="1048721" grpId="0" uiExpand="0" build="whole"/>
      <p:bldP spid="1048722" grpId="0" uiExpand="0" build="whole"/>
      <p:bldP spid="1048723" grpId="0" uiExpand="0" build="whole"/>
      <p:bldP spid="1048724" grpId="0" uiExpand="0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"/>
          <p:cNvSpPr txBox="1"/>
          <p:nvPr/>
        </p:nvSpPr>
        <p:spPr>
          <a:xfrm rot="0">
            <a:off x="609600" y="990600"/>
            <a:ext cx="27273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ML</a:t>
            </a:r>
            <a:r>
              <a:rPr altLang="zh-CN" baseline="-25000" sz="2800" lang="en-US">
                <a:solidFill>
                  <a:schemeClr val="lt1"/>
                </a:solidFill>
              </a:rPr>
              <a:t>n</a:t>
            </a:r>
            <a:r>
              <a:rPr altLang="zh-CN" sz="2800" lang="en-US">
                <a:solidFill>
                  <a:schemeClr val="lt1"/>
                </a:solidFill>
              </a:rPr>
              <a:t> = ML</a:t>
            </a:r>
            <a:r>
              <a:rPr altLang="zh-CN" baseline="-25000" sz="2800" lang="en-US">
                <a:solidFill>
                  <a:schemeClr val="lt1"/>
                </a:solidFill>
              </a:rPr>
              <a:t>n-1 </a:t>
            </a:r>
            <a:r>
              <a:rPr altLang="zh-CN" sz="2800" lang="en-US">
                <a:solidFill>
                  <a:schemeClr val="lt1"/>
                </a:solidFill>
              </a:rPr>
              <a:t>+ L </a:t>
            </a: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532187" y="914400"/>
            <a:ext cx="4441825" cy="825500"/>
          </a:xfrm>
          <a:prstGeom prst="rect"/>
          <a:noFill/>
          <a:ln>
            <a:noFill/>
          </a:ln>
        </p:spPr>
      </p:pic>
      <p:sp>
        <p:nvSpPr>
          <p:cNvPr id="1048727" name=""/>
          <p:cNvSpPr txBox="1"/>
          <p:nvPr/>
        </p:nvSpPr>
        <p:spPr>
          <a:xfrm rot="0">
            <a:off x="304800" y="228600"/>
            <a:ext cx="33845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反过来看</a:t>
            </a:r>
            <a:r>
              <a:rPr altLang="zh-CN" sz="2800" lang="en-US">
                <a:solidFill>
                  <a:schemeClr val="lt1"/>
                </a:solidFill>
              </a:rPr>
              <a:t>MLn</a:t>
            </a:r>
            <a:r>
              <a:rPr altLang="en-US" sz="2800" lang="zh-CN">
                <a:solidFill>
                  <a:schemeClr val="lt1"/>
                </a:solidFill>
              </a:rPr>
              <a:t>的离解</a:t>
            </a:r>
          </a:p>
        </p:txBody>
      </p:sp>
      <p:sp>
        <p:nvSpPr>
          <p:cNvPr id="1048728" name=""/>
          <p:cNvSpPr txBox="1"/>
          <p:nvPr/>
        </p:nvSpPr>
        <p:spPr>
          <a:xfrm rot="0">
            <a:off x="609600" y="1828800"/>
            <a:ext cx="29289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ML</a:t>
            </a:r>
            <a:r>
              <a:rPr altLang="zh-CN" baseline="-25000" sz="2800" lang="en-US">
                <a:solidFill>
                  <a:schemeClr val="lt1"/>
                </a:solidFill>
              </a:rPr>
              <a:t>n-1</a:t>
            </a:r>
            <a:r>
              <a:rPr altLang="zh-CN" sz="2800" lang="en-US">
                <a:solidFill>
                  <a:schemeClr val="lt1"/>
                </a:solidFill>
              </a:rPr>
              <a:t> = ML</a:t>
            </a:r>
            <a:r>
              <a:rPr altLang="zh-CN" baseline="-25000" sz="2800" lang="en-US">
                <a:solidFill>
                  <a:schemeClr val="lt1"/>
                </a:solidFill>
              </a:rPr>
              <a:t>n-2 </a:t>
            </a:r>
            <a:r>
              <a:rPr altLang="zh-CN" sz="2800" lang="en-US">
                <a:solidFill>
                  <a:schemeClr val="lt1"/>
                </a:solidFill>
              </a:rPr>
              <a:t>+ L </a:t>
            </a: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551487" y="1828800"/>
            <a:ext cx="2463800" cy="825500"/>
          </a:xfrm>
          <a:prstGeom prst="rect"/>
          <a:noFill/>
          <a:ln>
            <a:noFill/>
          </a:ln>
        </p:spPr>
      </p:pic>
      <p:sp>
        <p:nvSpPr>
          <p:cNvPr id="1048729" name=""/>
          <p:cNvSpPr txBox="1"/>
          <p:nvPr/>
        </p:nvSpPr>
        <p:spPr>
          <a:xfrm rot="0">
            <a:off x="1447800" y="25908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sp>
        <p:nvSpPr>
          <p:cNvPr id="1048730" name=""/>
          <p:cNvSpPr txBox="1"/>
          <p:nvPr/>
        </p:nvSpPr>
        <p:spPr>
          <a:xfrm rot="0">
            <a:off x="6553200" y="26670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sp>
        <p:nvSpPr>
          <p:cNvPr id="1048731" name=""/>
          <p:cNvSpPr txBox="1"/>
          <p:nvPr/>
        </p:nvSpPr>
        <p:spPr>
          <a:xfrm rot="0">
            <a:off x="685800" y="3276600"/>
            <a:ext cx="20669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ML = M</a:t>
            </a:r>
            <a:r>
              <a:rPr altLang="zh-CN" baseline="-25000" sz="2800" lang="en-US">
                <a:solidFill>
                  <a:schemeClr val="lt1"/>
                </a:solidFill>
              </a:rPr>
              <a:t> </a:t>
            </a:r>
            <a:r>
              <a:rPr altLang="zh-CN" sz="2800" lang="en-US">
                <a:solidFill>
                  <a:schemeClr val="lt1"/>
                </a:solidFill>
              </a:rPr>
              <a:t>+ L </a:t>
            </a: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943600" y="3200400"/>
            <a:ext cx="1952625" cy="804862"/>
          </a:xfrm>
          <a:prstGeom prst="rect"/>
          <a:noFill/>
          <a:ln>
            <a:noFill/>
          </a:ln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676400" y="4191000"/>
            <a:ext cx="4710112" cy="827087"/>
          </a:xfrm>
          <a:prstGeom prst="rect"/>
          <a:noFill/>
          <a:ln>
            <a:noFill/>
          </a:ln>
        </p:spPr>
      </p:pic>
      <p:sp>
        <p:nvSpPr>
          <p:cNvPr id="1048732" name=""/>
          <p:cNvSpPr txBox="1"/>
          <p:nvPr/>
        </p:nvSpPr>
        <p:spPr>
          <a:xfrm rot="0">
            <a:off x="669925" y="5400675"/>
            <a:ext cx="82677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在许多络合平衡计算中，需要用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1</a:t>
            </a:r>
            <a:r>
              <a:rPr altLang="zh-CN" sz="2400" lang="en-US">
                <a:solidFill>
                  <a:schemeClr val="lt1"/>
                </a:solidFill>
              </a:rPr>
              <a:t>×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en-US" sz="2800" lang="zh-CN">
                <a:solidFill>
                  <a:schemeClr val="lt1"/>
                </a:solidFill>
              </a:rPr>
              <a:t>···等值，引入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一个新的概念，即</a:t>
            </a:r>
            <a:r>
              <a:rPr altLang="en-US" b="1" sz="2800" lang="zh-CN" u="sng">
                <a:solidFill>
                  <a:srgbClr val="FFFF00"/>
                </a:solidFill>
              </a:rPr>
              <a:t>累积稳定常数</a:t>
            </a:r>
            <a:r>
              <a:rPr altLang="en-US" sz="2800" lang="zh-CN">
                <a:solidFill>
                  <a:schemeClr val="lt1"/>
                </a:solidFill>
              </a:rPr>
              <a:t>，用</a:t>
            </a:r>
            <a:r>
              <a:rPr altLang="en-US" sz="2800" lang="zh-CN" u="sng">
                <a:solidFill>
                  <a:srgbClr val="FFFF00"/>
                </a:solidFill>
                <a:sym typeface="Symbol" pitchFamily="18" charset="2"/>
              </a:rPr>
              <a:t>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表示。</a:t>
            </a:r>
          </a:p>
        </p:txBody>
      </p:sp>
      <p:sp>
        <p:nvSpPr>
          <p:cNvPr id="104873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6" grpId="0" uiExpand="0" build="whole"/>
      <p:bldP spid="1048727" grpId="0" uiExpand="0" build="whole"/>
      <p:bldP spid="1048728" grpId="0" uiExpand="0" build="whole"/>
      <p:bldP spid="1048729" grpId="0" uiExpand="0" build="whole"/>
      <p:bldP spid="1048730" grpId="0" uiExpand="0" build="whole"/>
      <p:bldP spid="1048731" grpId="0" uiExpand="0" build="whole"/>
      <p:bldP spid="1048732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457200"/>
            <a:ext cx="3121025" cy="935037"/>
          </a:xfrm>
          <a:prstGeom prst="rect"/>
          <a:noFill/>
          <a:ln>
            <a:noFill/>
          </a:ln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990600" y="1524000"/>
            <a:ext cx="3124200" cy="788987"/>
          </a:xfrm>
          <a:prstGeom prst="rect"/>
          <a:noFill/>
          <a:ln>
            <a:noFill/>
          </a:ln>
        </p:spPr>
      </p:pic>
      <p:sp>
        <p:nvSpPr>
          <p:cNvPr id="1048734" name=""/>
          <p:cNvSpPr txBox="1"/>
          <p:nvPr/>
        </p:nvSpPr>
        <p:spPr>
          <a:xfrm rot="0">
            <a:off x="1752600" y="25908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20725" y="3429000"/>
            <a:ext cx="4121150" cy="715962"/>
          </a:xfrm>
          <a:prstGeom prst="rect"/>
          <a:noFill/>
          <a:ln>
            <a:noFill/>
          </a:ln>
        </p:spPr>
      </p:pic>
      <p:sp>
        <p:nvSpPr>
          <p:cNvPr id="1048735" name=""/>
          <p:cNvSpPr txBox="1"/>
          <p:nvPr/>
        </p:nvSpPr>
        <p:spPr>
          <a:xfrm rot="0">
            <a:off x="5715000" y="609600"/>
            <a:ext cx="24812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[ML]=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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1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[M][L]</a:t>
            </a:r>
          </a:p>
        </p:txBody>
      </p:sp>
      <p:sp>
        <p:nvSpPr>
          <p:cNvPr id="1048736" name=""/>
          <p:cNvSpPr txBox="1"/>
          <p:nvPr/>
        </p:nvSpPr>
        <p:spPr>
          <a:xfrm rot="0">
            <a:off x="5791200" y="1524000"/>
            <a:ext cx="27225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[ML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]=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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[M][L]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048737" name=""/>
          <p:cNvSpPr txBox="1"/>
          <p:nvPr/>
        </p:nvSpPr>
        <p:spPr>
          <a:xfrm rot="0">
            <a:off x="6705600" y="25908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sp>
        <p:nvSpPr>
          <p:cNvPr id="1048738" name=""/>
          <p:cNvSpPr txBox="1"/>
          <p:nvPr/>
        </p:nvSpPr>
        <p:spPr>
          <a:xfrm rot="0">
            <a:off x="898525" y="4562475"/>
            <a:ext cx="4337050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金属络合物的稳定常数</a:t>
            </a:r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299</a:t>
            </a:r>
          </a:p>
        </p:txBody>
      </p:sp>
      <p:sp>
        <p:nvSpPr>
          <p:cNvPr id="1048739" name=""/>
          <p:cNvSpPr txBox="1"/>
          <p:nvPr/>
        </p:nvSpPr>
        <p:spPr>
          <a:xfrm rot="0">
            <a:off x="5791200" y="3581400"/>
            <a:ext cx="27225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[ML</a:t>
            </a:r>
            <a:r>
              <a:rPr altLang="zh-CN" baseline="-25000" sz="2800" i="1" lang="en-US">
                <a:solidFill>
                  <a:schemeClr val="lt1"/>
                </a:solidFill>
              </a:rPr>
              <a:t>n</a:t>
            </a:r>
            <a:r>
              <a:rPr altLang="zh-CN" sz="2800" lang="en-US">
                <a:solidFill>
                  <a:schemeClr val="lt1"/>
                </a:solidFill>
              </a:rPr>
              <a:t>]=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</a:t>
            </a:r>
            <a:r>
              <a:rPr altLang="zh-CN" baseline="-25000" sz="2800" i="1" lang="en-US">
                <a:solidFill>
                  <a:schemeClr val="lt1"/>
                </a:solidFill>
                <a:sym typeface="Symbol" pitchFamily="18" charset="2"/>
              </a:rPr>
              <a:t>n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[M][L]</a:t>
            </a:r>
            <a:r>
              <a:rPr altLang="zh-CN" baseline="30000" sz="2800" i="1" lang="en-US">
                <a:solidFill>
                  <a:schemeClr val="lt1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104874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4" grpId="0" uiExpand="0" build="whole"/>
      <p:bldP spid="1048735" grpId="0" uiExpand="0" build="whole"/>
      <p:bldP spid="1048736" grpId="0" uiExpand="0" build="whole"/>
      <p:bldP spid="1048737" grpId="0" uiExpand="0" build="whole"/>
      <p:bldP spid="1048738" grpId="0" uiExpand="0" build="whole"/>
      <p:bldP spid="1048739" grpId="0" uiExpand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1" name=""/>
          <p:cNvSpPr txBox="1"/>
          <p:nvPr/>
        </p:nvSpPr>
        <p:spPr>
          <a:xfrm rot="0">
            <a:off x="304800" y="282575"/>
            <a:ext cx="37639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三、各级络合物的分布</a:t>
            </a:r>
          </a:p>
        </p:txBody>
      </p:sp>
      <p:sp>
        <p:nvSpPr>
          <p:cNvPr id="1048742" name=""/>
          <p:cNvSpPr txBox="1"/>
          <p:nvPr/>
        </p:nvSpPr>
        <p:spPr>
          <a:xfrm rot="0">
            <a:off x="1279525" y="1057275"/>
            <a:ext cx="4806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设金属离子的分析浓度为</a:t>
            </a:r>
            <a:r>
              <a:rPr altLang="zh-CN" sz="2800" lang="en-US">
                <a:solidFill>
                  <a:schemeClr val="lt1"/>
                </a:solidFill>
              </a:rPr>
              <a:t>c(M)</a:t>
            </a:r>
          </a:p>
        </p:txBody>
      </p:sp>
      <p:sp>
        <p:nvSpPr>
          <p:cNvPr id="1048743" name=""/>
          <p:cNvSpPr txBox="1"/>
          <p:nvPr/>
        </p:nvSpPr>
        <p:spPr>
          <a:xfrm rot="0">
            <a:off x="304800" y="1828800"/>
            <a:ext cx="82677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MBE:    c(M)=[M]+[ML]+[ML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]+····+[ML</a:t>
            </a:r>
            <a:r>
              <a:rPr altLang="zh-CN" baseline="-25000" sz="2800" lang="en-US">
                <a:solidFill>
                  <a:schemeClr val="lt1"/>
                </a:solidFill>
              </a:rPr>
              <a:t>n</a:t>
            </a:r>
            <a:r>
              <a:rPr altLang="zh-CN" sz="2800" lang="en-US">
                <a:solidFill>
                  <a:schemeClr val="lt1"/>
                </a:solidFill>
              </a:rPr>
              <a:t>]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              =[M]+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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1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[M][L]+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[M][L]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+</a:t>
            </a:r>
            <a:r>
              <a:rPr altLang="zh-CN" sz="2800" lang="en-US">
                <a:solidFill>
                  <a:schemeClr val="lt1"/>
                </a:solidFill>
              </a:rPr>
              <a:t>····+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</a:t>
            </a:r>
            <a:r>
              <a:rPr altLang="zh-CN" baseline="-25000" sz="2800" i="1" lang="en-US">
                <a:solidFill>
                  <a:schemeClr val="lt1"/>
                </a:solidFill>
                <a:sym typeface="Symbol" pitchFamily="18" charset="2"/>
              </a:rPr>
              <a:t>n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[M][L]</a:t>
            </a:r>
            <a:r>
              <a:rPr altLang="zh-CN" baseline="30000" sz="2800" i="1" lang="en-US">
                <a:solidFill>
                  <a:schemeClr val="lt1"/>
                </a:solidFill>
                <a:sym typeface="Symbol" pitchFamily="18" charset="2"/>
              </a:rPr>
              <a:t>n</a:t>
            </a:r>
          </a:p>
        </p:txBody>
      </p:sp>
      <p:sp>
        <p:nvSpPr>
          <p:cNvPr id="1048744" name=""/>
          <p:cNvSpPr txBox="1"/>
          <p:nvPr/>
        </p:nvSpPr>
        <p:spPr>
          <a:xfrm rot="0">
            <a:off x="304800" y="3048000"/>
            <a:ext cx="40957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各级络合物的摩尔分数：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90612" y="3886200"/>
            <a:ext cx="7264400" cy="711200"/>
          </a:xfrm>
          <a:prstGeom prst="rect"/>
          <a:noFill/>
          <a:ln>
            <a:noFill/>
          </a:ln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06475" y="4876800"/>
            <a:ext cx="7242175" cy="711200"/>
          </a:xfrm>
          <a:prstGeom prst="rect"/>
          <a:noFill/>
          <a:ln>
            <a:noFill/>
          </a:ln>
        </p:spPr>
      </p:pic>
      <p:sp>
        <p:nvSpPr>
          <p:cNvPr id="1048745" name=""/>
          <p:cNvSpPr txBox="1"/>
          <p:nvPr/>
        </p:nvSpPr>
        <p:spPr>
          <a:xfrm rot="0">
            <a:off x="762000" y="5715000"/>
            <a:ext cx="611187" cy="7143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·······</a:t>
            </a:r>
          </a:p>
        </p:txBody>
      </p:sp>
      <p:sp>
        <p:nvSpPr>
          <p:cNvPr id="104874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 uiExpand="0" build="whole"/>
      <p:bldP spid="1048742" grpId="0" uiExpand="0" build="whole"/>
      <p:bldP spid="1048743" grpId="0" uiExpand="0" build="whole"/>
      <p:bldP spid="1048744" grpId="0" uiExpand="0" build="whole"/>
      <p:bldP spid="1048745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23887" y="381000"/>
            <a:ext cx="7327900" cy="755650"/>
          </a:xfrm>
          <a:prstGeom prst="rect"/>
          <a:noFill/>
          <a:ln>
            <a:noFill/>
          </a:ln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838200" y="1600200"/>
            <a:ext cx="5943600" cy="544512"/>
          </a:xfrm>
          <a:prstGeom prst="rect"/>
          <a:noFill/>
          <a:ln>
            <a:noFill/>
          </a:ln>
        </p:spPr>
      </p:pic>
      <p:sp>
        <p:nvSpPr>
          <p:cNvPr id="1048747" name=""/>
          <p:cNvSpPr txBox="1"/>
          <p:nvPr/>
        </p:nvSpPr>
        <p:spPr>
          <a:xfrm rot="0">
            <a:off x="1203325" y="2428875"/>
            <a:ext cx="3379787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各种型体分布图</a:t>
            </a:r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112</a:t>
            </a:r>
          </a:p>
        </p:txBody>
      </p:sp>
      <p:sp>
        <p:nvSpPr>
          <p:cNvPr id="104874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19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</a:t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619" name=""/>
          <p:cNvSpPr txBox="1"/>
          <p:nvPr/>
        </p:nvSpPr>
        <p:spPr>
          <a:xfrm rot="0">
            <a:off x="827087" y="1123950"/>
            <a:ext cx="7777162" cy="5184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4.1 </a:t>
            </a:r>
            <a:r>
              <a:rPr altLang="en-US" b="1" sz="2800" lang="zh-CN">
                <a:solidFill>
                  <a:srgbClr val="FFFF00"/>
                </a:solidFill>
              </a:rPr>
              <a:t>概述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4.2 EDTA</a:t>
            </a:r>
            <a:r>
              <a:rPr altLang="en-US" b="1" sz="2800" lang="zh-CN">
                <a:solidFill>
                  <a:srgbClr val="FFFF00"/>
                </a:solidFill>
              </a:rPr>
              <a:t>及其络合物的分析特性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4.3 EDTA</a:t>
            </a:r>
            <a:r>
              <a:rPr altLang="en-US" b="1" sz="2800" lang="zh-CN">
                <a:solidFill>
                  <a:srgbClr val="FFFF00"/>
                </a:solidFill>
              </a:rPr>
              <a:t>络合物的稳定性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4.4 </a:t>
            </a:r>
            <a:r>
              <a:rPr altLang="en-US" b="1" sz="2800" lang="zh-CN">
                <a:solidFill>
                  <a:srgbClr val="FFFF00"/>
                </a:solidFill>
              </a:rPr>
              <a:t>影响络合平衡的因素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4.5 </a:t>
            </a:r>
            <a:r>
              <a:rPr altLang="en-US" b="1" sz="2800" lang="zh-CN">
                <a:solidFill>
                  <a:srgbClr val="FFFF00"/>
                </a:solidFill>
              </a:rPr>
              <a:t>络合滴定的基本原理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4.6 </a:t>
            </a:r>
            <a:r>
              <a:rPr altLang="en-US" b="1" sz="2800" lang="zh-CN">
                <a:solidFill>
                  <a:srgbClr val="FFFF00"/>
                </a:solidFill>
              </a:rPr>
              <a:t>配位滴定中的酸度的控制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4.7 </a:t>
            </a:r>
            <a:r>
              <a:rPr altLang="en-US" b="1" sz="2800" lang="zh-CN">
                <a:solidFill>
                  <a:srgbClr val="FFFF00"/>
                </a:solidFill>
              </a:rPr>
              <a:t>络合滴定中的掩蔽及解蔽的方法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r>
              <a:rPr altLang="zh-CN" b="1" sz="2800" lang="en-US">
                <a:solidFill>
                  <a:srgbClr val="FFFF00"/>
                </a:solidFill>
              </a:rPr>
              <a:t>4.8 </a:t>
            </a:r>
            <a:r>
              <a:rPr altLang="en-US" b="1" sz="2800" lang="zh-CN">
                <a:solidFill>
                  <a:srgbClr val="FFFF00"/>
                </a:solidFill>
              </a:rPr>
              <a:t>络合滴定方式和应用</a:t>
            </a:r>
          </a:p>
          <a:p>
            <a:pPr indent="-1655762" lvl="1" marL="1657350">
              <a:lnSpc>
                <a:spcPct val="130000"/>
              </a:lnSpc>
              <a:spcBef>
                <a:spcPct val="20000"/>
              </a:spcBef>
            </a:pPr>
            <a:endParaRPr altLang="en-US" sz="2800" lang="zh-CN">
              <a:solidFill>
                <a:srgbClr val="FFFFFF"/>
              </a:solidFill>
            </a:endParaRPr>
          </a:p>
        </p:txBody>
      </p:sp>
      <p:sp>
        <p:nvSpPr>
          <p:cNvPr id="1048620" name=""/>
          <p:cNvSpPr txBox="1"/>
          <p:nvPr/>
        </p:nvSpPr>
        <p:spPr>
          <a:xfrm rot="0">
            <a:off x="457200" y="188912"/>
            <a:ext cx="8229600" cy="863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lvl="0"/>
            <a:r>
              <a:rPr altLang="en-US" b="1" sz="5400" lang="zh-CN">
                <a:solidFill>
                  <a:srgbClr val="FFFF00"/>
                </a:solidFill>
              </a:rPr>
              <a:t>目录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after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7"/>
                                        <p:tgtEl>
                                          <p:spTgt spid="10486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accel="0" autoRev="0" decel="0" fill="hold" grpId="0" id="9" nodeType="after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11"/>
                                        <p:tgtEl>
                                          <p:spTgt spid="1048619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0" autoRev="0" decel="0" fill="hold" grpId="0" id="12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14"/>
                                        <p:tgtEl>
                                          <p:spTgt spid="1048619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0" autoRev="0" decel="0" fill="hold" grpId="0" id="15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17"/>
                                        <p:tgtEl>
                                          <p:spTgt spid="10486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0" autoRev="0" decel="0" fill="hold" grpId="0" id="18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20"/>
                                        <p:tgtEl>
                                          <p:spTgt spid="1048619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0" autoRev="0" decel="0" fill="hold" grpId="0" id="21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23"/>
                                        <p:tgtEl>
                                          <p:spTgt spid="1048619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0" autoRev="0" decel="0" fill="hold" grpId="0" id="24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26"/>
                                        <p:tgtEl>
                                          <p:spTgt spid="1048619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0" autoRev="0" decel="0" fill="hold" grpId="0" id="27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charRg st="10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1000" id="29"/>
                                        <p:tgtEl>
                                          <p:spTgt spid="1048619">
                                            <p:txEl>
                                              <p:charRg st="105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 uiExpand="0" build="p" bldLvl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20</a:t>
            </a:fld>
            <a:endParaRPr altLang="zh-CN" sz="1400" lang="en-US">
              <a:solidFill>
                <a:schemeClr val="dk1"/>
              </a:solidFill>
            </a:endParaRPr>
          </a:p>
        </p:txBody>
      </p:sp>
      <p:sp>
        <p:nvSpPr>
          <p:cNvPr id="1048750" name=""/>
          <p:cNvSpPr txBox="1"/>
          <p:nvPr/>
        </p:nvSpPr>
        <p:spPr>
          <a:xfrm rot="0">
            <a:off x="914400" y="3124200"/>
            <a:ext cx="5429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分布优势区域图：   如铜氨络合物</a:t>
            </a:r>
          </a:p>
        </p:txBody>
      </p:sp>
      <p:grpSp>
        <p:nvGrpSpPr>
          <p:cNvPr id="141" name=""/>
          <p:cNvGrpSpPr/>
          <p:nvPr/>
        </p:nvGrpSpPr>
        <p:grpSpPr>
          <a:xfrm rot="0">
            <a:off x="533400" y="3810000"/>
            <a:ext cx="8310562" cy="1997075"/>
            <a:chOff x="336" y="2400"/>
            <a:chExt cx="5235" cy="1258"/>
          </a:xfrm>
        </p:grpSpPr>
        <p:sp>
          <p:nvSpPr>
            <p:cNvPr id="1048751" name=""/>
            <p:cNvSpPr/>
            <p:nvPr/>
          </p:nvSpPr>
          <p:spPr>
            <a:xfrm rot="0">
              <a:off x="336" y="2784"/>
              <a:ext cx="4704" cy="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2" name=""/>
            <p:cNvSpPr/>
            <p:nvPr/>
          </p:nvSpPr>
          <p:spPr>
            <a:xfrm rot="0">
              <a:off x="1200" y="2400"/>
              <a:ext cx="0" cy="816"/>
            </a:xfrm>
            <a:prstGeom prst="line"/>
            <a:noFill/>
            <a:ln w="9525" cap="rnd" cmpd="sng">
              <a:solidFill>
                <a:schemeClr val="lt1">
                  <a:alpha val="100000"/>
                </a:schemeClr>
              </a:solidFill>
              <a:prstDash val="sysDot"/>
              <a:round/>
            </a:ln>
          </p:spPr>
        </p:sp>
        <p:sp>
          <p:nvSpPr>
            <p:cNvPr id="1048753" name=""/>
            <p:cNvSpPr/>
            <p:nvPr/>
          </p:nvSpPr>
          <p:spPr>
            <a:xfrm rot="0">
              <a:off x="2112" y="2400"/>
              <a:ext cx="0" cy="816"/>
            </a:xfrm>
            <a:prstGeom prst="line"/>
            <a:noFill/>
            <a:ln w="9525" cap="rnd" cmpd="sng">
              <a:solidFill>
                <a:schemeClr val="lt1">
                  <a:alpha val="100000"/>
                </a:schemeClr>
              </a:solidFill>
              <a:prstDash val="sysDot"/>
              <a:round/>
            </a:ln>
          </p:spPr>
        </p:sp>
        <p:sp>
          <p:nvSpPr>
            <p:cNvPr id="1048754" name=""/>
            <p:cNvSpPr/>
            <p:nvPr/>
          </p:nvSpPr>
          <p:spPr>
            <a:xfrm rot="0">
              <a:off x="3120" y="2400"/>
              <a:ext cx="0" cy="816"/>
            </a:xfrm>
            <a:prstGeom prst="line"/>
            <a:noFill/>
            <a:ln w="9525" cap="rnd" cmpd="sng">
              <a:solidFill>
                <a:schemeClr val="lt1">
                  <a:alpha val="100000"/>
                </a:schemeClr>
              </a:solidFill>
              <a:prstDash val="sysDot"/>
              <a:round/>
            </a:ln>
          </p:spPr>
        </p:sp>
        <p:sp>
          <p:nvSpPr>
            <p:cNvPr id="1048755" name=""/>
            <p:cNvSpPr/>
            <p:nvPr/>
          </p:nvSpPr>
          <p:spPr>
            <a:xfrm rot="0">
              <a:off x="4032" y="2400"/>
              <a:ext cx="0" cy="816"/>
            </a:xfrm>
            <a:prstGeom prst="line"/>
            <a:noFill/>
            <a:ln w="9525" cap="rnd" cmpd="sng">
              <a:solidFill>
                <a:schemeClr val="lt1">
                  <a:alpha val="100000"/>
                </a:schemeClr>
              </a:solidFill>
              <a:prstDash val="sysDot"/>
              <a:round/>
            </a:ln>
          </p:spPr>
        </p:sp>
        <p:sp>
          <p:nvSpPr>
            <p:cNvPr id="1048756" name=""/>
            <p:cNvSpPr txBox="1"/>
            <p:nvPr/>
          </p:nvSpPr>
          <p:spPr>
            <a:xfrm rot="0">
              <a:off x="1056" y="3168"/>
              <a:ext cx="4515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4.1                  3.5                     2.9                 2.1                     P(NH</a:t>
              </a:r>
              <a:r>
                <a:rPr altLang="zh-CN" baseline="-25000" lang="en-US">
                  <a:solidFill>
                    <a:schemeClr val="lt1"/>
                  </a:solidFill>
                </a:rPr>
                <a:t>3</a:t>
              </a:r>
              <a:r>
                <a:rPr altLang="zh-CN" lang="en-US">
                  <a:solidFill>
                    <a:schemeClr val="lt1"/>
                  </a:solidFill>
                </a:rPr>
                <a:t>) </a:t>
              </a:r>
            </a:p>
          </p:txBody>
        </p:sp>
        <p:sp>
          <p:nvSpPr>
            <p:cNvPr id="1048757" name=""/>
            <p:cNvSpPr txBox="1"/>
            <p:nvPr/>
          </p:nvSpPr>
          <p:spPr>
            <a:xfrm rot="0">
              <a:off x="1008" y="3408"/>
              <a:ext cx="32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lgK</a:t>
              </a:r>
              <a:r>
                <a:rPr altLang="zh-CN" baseline="-25000" lang="en-US">
                  <a:solidFill>
                    <a:schemeClr val="lt1"/>
                  </a:solidFill>
                </a:rPr>
                <a:t>1</a:t>
              </a:r>
              <a:r>
                <a:rPr altLang="zh-CN" lang="en-US">
                  <a:solidFill>
                    <a:schemeClr val="lt1"/>
                  </a:solidFill>
                </a:rPr>
                <a:t>                lgK</a:t>
              </a:r>
              <a:r>
                <a:rPr altLang="zh-CN" baseline="-25000" lang="en-US">
                  <a:solidFill>
                    <a:schemeClr val="lt1"/>
                  </a:solidFill>
                </a:rPr>
                <a:t>2                             </a:t>
              </a:r>
              <a:r>
                <a:rPr altLang="zh-CN" lang="en-US">
                  <a:solidFill>
                    <a:schemeClr val="lt1"/>
                  </a:solidFill>
                </a:rPr>
                <a:t>lgK</a:t>
              </a:r>
              <a:r>
                <a:rPr altLang="zh-CN" baseline="-25000" lang="en-US">
                  <a:solidFill>
                    <a:schemeClr val="lt1"/>
                  </a:solidFill>
                </a:rPr>
                <a:t>3                       </a:t>
              </a:r>
              <a:r>
                <a:rPr altLang="zh-CN" lang="en-US">
                  <a:solidFill>
                    <a:schemeClr val="lt1"/>
                  </a:solidFill>
                </a:rPr>
                <a:t>lgK</a:t>
              </a:r>
              <a:r>
                <a:rPr altLang="zh-CN" baseline="-25000" lang="en-US">
                  <a:solidFill>
                    <a:schemeClr val="lt1"/>
                  </a:solidFill>
                </a:rPr>
                <a:t>4</a:t>
              </a:r>
            </a:p>
          </p:txBody>
        </p:sp>
        <p:sp>
          <p:nvSpPr>
            <p:cNvPr id="1048758" name=""/>
            <p:cNvSpPr txBox="1"/>
            <p:nvPr/>
          </p:nvSpPr>
          <p:spPr>
            <a:xfrm rot="0">
              <a:off x="624" y="2496"/>
              <a:ext cx="41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Cu</a:t>
              </a:r>
              <a:r>
                <a:rPr altLang="zh-CN" baseline="30000" lang="en-US">
                  <a:solidFill>
                    <a:schemeClr val="lt1"/>
                  </a:solidFill>
                </a:rPr>
                <a:t>2+</a:t>
              </a:r>
            </a:p>
          </p:txBody>
        </p:sp>
        <p:sp>
          <p:nvSpPr>
            <p:cNvPr id="1048759" name=""/>
            <p:cNvSpPr txBox="1"/>
            <p:nvPr/>
          </p:nvSpPr>
          <p:spPr>
            <a:xfrm rot="0">
              <a:off x="1296" y="2496"/>
              <a:ext cx="80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Cu(NH</a:t>
              </a:r>
              <a:r>
                <a:rPr altLang="zh-CN" baseline="-25000" lang="en-US">
                  <a:solidFill>
                    <a:schemeClr val="lt1"/>
                  </a:solidFill>
                </a:rPr>
                <a:t>3</a:t>
              </a:r>
              <a:r>
                <a:rPr altLang="zh-CN" lang="en-US">
                  <a:solidFill>
                    <a:schemeClr val="lt1"/>
                  </a:solidFill>
                </a:rPr>
                <a:t>)</a:t>
              </a:r>
              <a:r>
                <a:rPr altLang="zh-CN" baseline="30000" lang="en-US">
                  <a:solidFill>
                    <a:schemeClr val="lt1"/>
                  </a:solidFill>
                </a:rPr>
                <a:t>2+</a:t>
              </a:r>
            </a:p>
          </p:txBody>
        </p:sp>
        <p:sp>
          <p:nvSpPr>
            <p:cNvPr id="1048760" name=""/>
            <p:cNvSpPr txBox="1"/>
            <p:nvPr/>
          </p:nvSpPr>
          <p:spPr>
            <a:xfrm rot="0">
              <a:off x="2256" y="2496"/>
              <a:ext cx="85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Cu(NH</a:t>
              </a:r>
              <a:r>
                <a:rPr altLang="zh-CN" baseline="-25000" lang="en-US">
                  <a:solidFill>
                    <a:schemeClr val="lt1"/>
                  </a:solidFill>
                </a:rPr>
                <a:t>3</a:t>
              </a:r>
              <a:r>
                <a:rPr altLang="zh-CN" lang="en-US">
                  <a:solidFill>
                    <a:schemeClr val="lt1"/>
                  </a:solidFill>
                </a:rPr>
                <a:t>)</a:t>
              </a:r>
              <a:r>
                <a:rPr altLang="zh-CN" baseline="-25000" lang="en-US">
                  <a:solidFill>
                    <a:schemeClr val="lt1"/>
                  </a:solidFill>
                </a:rPr>
                <a:t>2</a:t>
              </a:r>
              <a:r>
                <a:rPr altLang="zh-CN" baseline="30000" lang="en-US">
                  <a:solidFill>
                    <a:schemeClr val="lt1"/>
                  </a:solidFill>
                </a:rPr>
                <a:t>2+</a:t>
              </a:r>
            </a:p>
          </p:txBody>
        </p:sp>
        <p:sp>
          <p:nvSpPr>
            <p:cNvPr id="1048761" name=""/>
            <p:cNvSpPr txBox="1"/>
            <p:nvPr/>
          </p:nvSpPr>
          <p:spPr>
            <a:xfrm rot="0">
              <a:off x="3216" y="2496"/>
              <a:ext cx="85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Cu(NH</a:t>
              </a:r>
              <a:r>
                <a:rPr altLang="zh-CN" baseline="-25000" lang="en-US">
                  <a:solidFill>
                    <a:schemeClr val="lt1"/>
                  </a:solidFill>
                </a:rPr>
                <a:t>3</a:t>
              </a:r>
              <a:r>
                <a:rPr altLang="zh-CN" lang="en-US">
                  <a:solidFill>
                    <a:schemeClr val="lt1"/>
                  </a:solidFill>
                </a:rPr>
                <a:t>)</a:t>
              </a:r>
              <a:r>
                <a:rPr altLang="zh-CN" baseline="-25000" lang="en-US">
                  <a:solidFill>
                    <a:schemeClr val="lt1"/>
                  </a:solidFill>
                </a:rPr>
                <a:t>3</a:t>
              </a:r>
              <a:r>
                <a:rPr altLang="zh-CN" baseline="30000" lang="en-US">
                  <a:solidFill>
                    <a:schemeClr val="lt1"/>
                  </a:solidFill>
                </a:rPr>
                <a:t>2+</a:t>
              </a:r>
            </a:p>
          </p:txBody>
        </p:sp>
        <p:sp>
          <p:nvSpPr>
            <p:cNvPr id="1048762" name=""/>
            <p:cNvSpPr txBox="1"/>
            <p:nvPr/>
          </p:nvSpPr>
          <p:spPr>
            <a:xfrm rot="0">
              <a:off x="4080" y="2496"/>
              <a:ext cx="85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Cu(NH</a:t>
              </a:r>
              <a:r>
                <a:rPr altLang="zh-CN" baseline="-25000" lang="en-US">
                  <a:solidFill>
                    <a:schemeClr val="lt1"/>
                  </a:solidFill>
                </a:rPr>
                <a:t>3</a:t>
              </a:r>
              <a:r>
                <a:rPr altLang="zh-CN" lang="en-US">
                  <a:solidFill>
                    <a:schemeClr val="lt1"/>
                  </a:solidFill>
                </a:rPr>
                <a:t>)</a:t>
              </a:r>
              <a:r>
                <a:rPr altLang="zh-CN" baseline="-25000" lang="en-US">
                  <a:solidFill>
                    <a:schemeClr val="lt1"/>
                  </a:solidFill>
                </a:rPr>
                <a:t>4</a:t>
              </a:r>
              <a:r>
                <a:rPr altLang="zh-CN" baseline="30000" lang="en-US">
                  <a:solidFill>
                    <a:schemeClr val="lt1"/>
                  </a:solidFill>
                </a:rPr>
                <a:t>2+</a:t>
              </a:r>
            </a:p>
          </p:txBody>
        </p:sp>
      </p:grpSp>
      <p:sp>
        <p:nvSpPr>
          <p:cNvPr id="1048763" name=""/>
          <p:cNvSpPr txBox="1"/>
          <p:nvPr/>
        </p:nvSpPr>
        <p:spPr>
          <a:xfrm rot="0">
            <a:off x="1050925" y="6086475"/>
            <a:ext cx="6681787" cy="557212"/>
          </a:xfrm>
          <a:prstGeom prst="rect"/>
          <a:noFill/>
          <a:ln w="38100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rgbClr val="FF6600"/>
                </a:solidFill>
              </a:rPr>
              <a:t>由溶液的</a:t>
            </a:r>
            <a:r>
              <a:rPr altLang="zh-CN" b="1" sz="2800" lang="en-US">
                <a:solidFill>
                  <a:srgbClr val="FF6600"/>
                </a:solidFill>
              </a:rPr>
              <a:t>P(NH</a:t>
            </a:r>
            <a:r>
              <a:rPr altLang="zh-CN" baseline="-25000" b="1" sz="2800" lang="en-US">
                <a:solidFill>
                  <a:srgbClr val="FF6600"/>
                </a:solidFill>
              </a:rPr>
              <a:t>3</a:t>
            </a:r>
            <a:r>
              <a:rPr altLang="en-US" b="1" sz="2800" lang="zh-CN">
                <a:solidFill>
                  <a:srgbClr val="FF6600"/>
                </a:solidFill>
              </a:rPr>
              <a:t>)值可知哪种型体占优势。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9617" t="6020" r="17569" b="45448"/>
          <a:stretch>
            <a:fillRect/>
          </a:stretch>
        </p:blipFill>
        <p:spPr>
          <a:xfrm rot="0">
            <a:off x="1620837" y="166687"/>
            <a:ext cx="5081587" cy="2943225"/>
          </a:xfrm>
          <a:prstGeom prst="rect"/>
          <a:noFill/>
          <a:ln>
            <a:noFill/>
          </a:ln>
        </p:spPr>
      </p:pic>
      <p:sp>
        <p:nvSpPr>
          <p:cNvPr id="1048764" name=""/>
          <p:cNvSpPr txBox="1"/>
          <p:nvPr/>
        </p:nvSpPr>
        <p:spPr>
          <a:xfrm rot="0">
            <a:off x="1835150" y="692150"/>
            <a:ext cx="6667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dk1"/>
                </a:solidFill>
              </a:rPr>
              <a:t>Cu</a:t>
            </a:r>
            <a:r>
              <a:rPr altLang="zh-CN" baseline="30000" lang="en-US">
                <a:solidFill>
                  <a:schemeClr val="dk1"/>
                </a:solidFill>
              </a:rPr>
              <a:t>2+</a:t>
            </a:r>
          </a:p>
        </p:txBody>
      </p:sp>
      <p:sp>
        <p:nvSpPr>
          <p:cNvPr id="1048765" name=""/>
          <p:cNvSpPr txBox="1"/>
          <p:nvPr/>
        </p:nvSpPr>
        <p:spPr>
          <a:xfrm rot="0">
            <a:off x="2847975" y="1084262"/>
            <a:ext cx="1292225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dk1"/>
                </a:solidFill>
              </a:rPr>
              <a:t>Cu(NH</a:t>
            </a:r>
            <a:r>
              <a:rPr altLang="zh-CN" baseline="-25000" lang="en-US">
                <a:solidFill>
                  <a:schemeClr val="dk1"/>
                </a:solidFill>
              </a:rPr>
              <a:t>3</a:t>
            </a:r>
            <a:r>
              <a:rPr altLang="zh-CN" lang="en-US">
                <a:solidFill>
                  <a:schemeClr val="dk1"/>
                </a:solidFill>
              </a:rPr>
              <a:t>)</a:t>
            </a:r>
            <a:r>
              <a:rPr altLang="zh-CN" baseline="30000" lang="en-US">
                <a:solidFill>
                  <a:schemeClr val="dk1"/>
                </a:solidFill>
              </a:rPr>
              <a:t>2+</a:t>
            </a:r>
          </a:p>
        </p:txBody>
      </p:sp>
      <p:sp>
        <p:nvSpPr>
          <p:cNvPr id="1048766" name=""/>
          <p:cNvSpPr txBox="1"/>
          <p:nvPr/>
        </p:nvSpPr>
        <p:spPr>
          <a:xfrm rot="0">
            <a:off x="3381375" y="723900"/>
            <a:ext cx="1420812" cy="401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dk1"/>
                </a:solidFill>
              </a:rPr>
              <a:t>Cu(NH</a:t>
            </a:r>
            <a:r>
              <a:rPr altLang="zh-CN" baseline="-25000" lang="en-US">
                <a:solidFill>
                  <a:schemeClr val="dk1"/>
                </a:solidFill>
              </a:rPr>
              <a:t>3</a:t>
            </a:r>
            <a:r>
              <a:rPr altLang="zh-CN" lang="en-US">
                <a:solidFill>
                  <a:schemeClr val="dk1"/>
                </a:solidFill>
              </a:rPr>
              <a:t>)</a:t>
            </a:r>
            <a:r>
              <a:rPr altLang="zh-CN" baseline="-25000" lang="en-US">
                <a:solidFill>
                  <a:schemeClr val="dk1"/>
                </a:solidFill>
              </a:rPr>
              <a:t>2</a:t>
            </a:r>
            <a:r>
              <a:rPr altLang="zh-CN" baseline="30000" lang="en-US">
                <a:solidFill>
                  <a:schemeClr val="dk1"/>
                </a:solidFill>
              </a:rPr>
              <a:t>2+</a:t>
            </a:r>
          </a:p>
        </p:txBody>
      </p:sp>
      <p:sp>
        <p:nvSpPr>
          <p:cNvPr id="1048767" name=""/>
          <p:cNvSpPr txBox="1"/>
          <p:nvPr/>
        </p:nvSpPr>
        <p:spPr>
          <a:xfrm rot="0">
            <a:off x="4232275" y="365125"/>
            <a:ext cx="1419225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dk1"/>
                </a:solidFill>
              </a:rPr>
              <a:t>Cu(NH</a:t>
            </a:r>
            <a:r>
              <a:rPr altLang="zh-CN" baseline="-25000" lang="en-US">
                <a:solidFill>
                  <a:schemeClr val="dk1"/>
                </a:solidFill>
              </a:rPr>
              <a:t>3</a:t>
            </a:r>
            <a:r>
              <a:rPr altLang="zh-CN" lang="en-US">
                <a:solidFill>
                  <a:schemeClr val="dk1"/>
                </a:solidFill>
              </a:rPr>
              <a:t>)</a:t>
            </a:r>
            <a:r>
              <a:rPr altLang="zh-CN" baseline="-25000" lang="en-US">
                <a:solidFill>
                  <a:schemeClr val="dk1"/>
                </a:solidFill>
              </a:rPr>
              <a:t>3</a:t>
            </a:r>
            <a:r>
              <a:rPr altLang="zh-CN" baseline="30000" lang="en-US">
                <a:solidFill>
                  <a:schemeClr val="dk1"/>
                </a:solidFill>
              </a:rPr>
              <a:t>2+</a:t>
            </a:r>
          </a:p>
        </p:txBody>
      </p:sp>
      <p:sp>
        <p:nvSpPr>
          <p:cNvPr id="1048768" name=""/>
          <p:cNvSpPr txBox="1"/>
          <p:nvPr/>
        </p:nvSpPr>
        <p:spPr>
          <a:xfrm rot="0">
            <a:off x="5126037" y="765175"/>
            <a:ext cx="1377950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dk1"/>
                </a:solidFill>
              </a:rPr>
              <a:t>Cu(NH</a:t>
            </a:r>
            <a:r>
              <a:rPr altLang="zh-CN" baseline="-25000" lang="en-US">
                <a:solidFill>
                  <a:schemeClr val="dk1"/>
                </a:solidFill>
              </a:rPr>
              <a:t>3</a:t>
            </a:r>
            <a:r>
              <a:rPr altLang="zh-CN" lang="en-US">
                <a:solidFill>
                  <a:schemeClr val="dk1"/>
                </a:solidFill>
              </a:rPr>
              <a:t>)</a:t>
            </a:r>
            <a:r>
              <a:rPr altLang="zh-CN" baseline="-25000" lang="en-US">
                <a:solidFill>
                  <a:schemeClr val="dk1"/>
                </a:solidFill>
              </a:rPr>
              <a:t>4</a:t>
            </a:r>
            <a:r>
              <a:rPr altLang="zh-CN" baseline="30000" lang="en-US">
                <a:solidFill>
                  <a:schemeClr val="dk1"/>
                </a:solidFill>
              </a:rPr>
              <a:t>2+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0" grpId="0" uiExpand="0" build="whole"/>
      <p:bldP spid="1048763" grpId="0" uiExpand="0" build="whol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"/>
          <p:cNvSpPr txBox="1"/>
          <p:nvPr/>
        </p:nvSpPr>
        <p:spPr>
          <a:xfrm rot="0">
            <a:off x="0" y="276225"/>
            <a:ext cx="5580062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§4.4  </a:t>
            </a:r>
            <a:r>
              <a:rPr altLang="en-US" b="1" sz="3600" i="1" lang="zh-CN">
                <a:solidFill>
                  <a:srgbClr val="FFFF00"/>
                </a:solidFill>
              </a:rPr>
              <a:t>影响络合平衡的因素</a:t>
            </a:r>
          </a:p>
        </p:txBody>
      </p:sp>
      <p:sp>
        <p:nvSpPr>
          <p:cNvPr id="1048770" name=""/>
          <p:cNvSpPr txBox="1"/>
          <p:nvPr/>
        </p:nvSpPr>
        <p:spPr>
          <a:xfrm rot="0">
            <a:off x="0" y="1066800"/>
            <a:ext cx="26955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一、副反应系数</a:t>
            </a:r>
          </a:p>
        </p:txBody>
      </p:sp>
      <p:sp>
        <p:nvSpPr>
          <p:cNvPr id="1048771" name=""/>
          <p:cNvSpPr txBox="1"/>
          <p:nvPr/>
        </p:nvSpPr>
        <p:spPr>
          <a:xfrm rot="0">
            <a:off x="228600" y="1828800"/>
            <a:ext cx="76517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99FFCC"/>
                </a:solidFill>
              </a:rPr>
              <a:t>主反应            </a:t>
            </a:r>
            <a:r>
              <a:rPr altLang="zh-CN" b="1" sz="2400" lang="en-US">
                <a:solidFill>
                  <a:srgbClr val="99FFCC"/>
                </a:solidFill>
              </a:rPr>
              <a:t>M           +             Y                =                MY</a:t>
            </a:r>
          </a:p>
        </p:txBody>
      </p:sp>
      <p:sp>
        <p:nvSpPr>
          <p:cNvPr id="1048772" name=""/>
          <p:cNvSpPr/>
          <p:nvPr/>
        </p:nvSpPr>
        <p:spPr>
          <a:xfrm rot="0" flipH="1">
            <a:off x="1524000" y="2362200"/>
            <a:ext cx="533400" cy="3048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3" name=""/>
          <p:cNvSpPr/>
          <p:nvPr/>
        </p:nvSpPr>
        <p:spPr>
          <a:xfrm rot="0" flipV="1">
            <a:off x="1600200" y="2362200"/>
            <a:ext cx="6096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4" name=""/>
          <p:cNvSpPr txBox="1"/>
          <p:nvPr/>
        </p:nvSpPr>
        <p:spPr>
          <a:xfrm rot="0">
            <a:off x="1447800" y="2133600"/>
            <a:ext cx="60801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OH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775" name=""/>
          <p:cNvSpPr txBox="1"/>
          <p:nvPr/>
        </p:nvSpPr>
        <p:spPr>
          <a:xfrm rot="0">
            <a:off x="1203325" y="2757487"/>
            <a:ext cx="946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</a:p>
        </p:txBody>
      </p:sp>
      <p:sp>
        <p:nvSpPr>
          <p:cNvPr id="1048776" name=""/>
          <p:cNvSpPr/>
          <p:nvPr/>
        </p:nvSpPr>
        <p:spPr>
          <a:xfrm rot="0">
            <a:off x="1524000" y="3124200"/>
            <a:ext cx="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7" name=""/>
          <p:cNvSpPr/>
          <p:nvPr/>
        </p:nvSpPr>
        <p:spPr>
          <a:xfrm rot="0" flipV="1">
            <a:off x="1600200" y="3048000"/>
            <a:ext cx="0" cy="533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8" name=""/>
          <p:cNvSpPr txBox="1"/>
          <p:nvPr/>
        </p:nvSpPr>
        <p:spPr>
          <a:xfrm rot="0">
            <a:off x="914400" y="3048000"/>
            <a:ext cx="60801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OH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779" name=""/>
          <p:cNvSpPr txBox="1"/>
          <p:nvPr/>
        </p:nvSpPr>
        <p:spPr>
          <a:xfrm rot="0">
            <a:off x="1143000" y="3657600"/>
            <a:ext cx="1028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48780" name=""/>
          <p:cNvSpPr txBox="1"/>
          <p:nvPr/>
        </p:nvSpPr>
        <p:spPr>
          <a:xfrm rot="0">
            <a:off x="1371600" y="4068762"/>
            <a:ext cx="488950" cy="4730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······</a:t>
            </a:r>
          </a:p>
        </p:txBody>
      </p:sp>
      <p:sp>
        <p:nvSpPr>
          <p:cNvPr id="1048781" name=""/>
          <p:cNvSpPr txBox="1"/>
          <p:nvPr/>
        </p:nvSpPr>
        <p:spPr>
          <a:xfrm rot="0">
            <a:off x="1066800" y="4572000"/>
            <a:ext cx="1028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  <a:r>
              <a:rPr altLang="zh-CN" baseline="-25000" lang="en-US">
                <a:solidFill>
                  <a:schemeClr val="lt1"/>
                </a:solidFill>
              </a:rPr>
              <a:t>n</a:t>
            </a:r>
          </a:p>
        </p:txBody>
      </p:sp>
      <p:sp>
        <p:nvSpPr>
          <p:cNvPr id="1048782" name=""/>
          <p:cNvSpPr txBox="1"/>
          <p:nvPr/>
        </p:nvSpPr>
        <p:spPr>
          <a:xfrm rot="0">
            <a:off x="914400" y="5029200"/>
            <a:ext cx="1200150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羟基络合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    效应</a:t>
            </a:r>
          </a:p>
        </p:txBody>
      </p:sp>
      <p:sp>
        <p:nvSpPr>
          <p:cNvPr id="1048783" name=""/>
          <p:cNvSpPr txBox="1"/>
          <p:nvPr/>
        </p:nvSpPr>
        <p:spPr>
          <a:xfrm rot="0">
            <a:off x="990600" y="5715000"/>
            <a:ext cx="1098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</a:rPr>
              <a:t>M(OH)</a:t>
            </a:r>
          </a:p>
        </p:txBody>
      </p:sp>
      <p:sp>
        <p:nvSpPr>
          <p:cNvPr id="1048784" name=""/>
          <p:cNvSpPr txBox="1"/>
          <p:nvPr/>
        </p:nvSpPr>
        <p:spPr>
          <a:xfrm rot="0">
            <a:off x="2667000" y="2743200"/>
            <a:ext cx="565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ML</a:t>
            </a:r>
          </a:p>
        </p:txBody>
      </p:sp>
      <p:sp>
        <p:nvSpPr>
          <p:cNvPr id="1048785" name=""/>
          <p:cNvSpPr/>
          <p:nvPr/>
        </p:nvSpPr>
        <p:spPr>
          <a:xfrm rot="0">
            <a:off x="2895600" y="3124200"/>
            <a:ext cx="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86" name=""/>
          <p:cNvSpPr/>
          <p:nvPr/>
        </p:nvSpPr>
        <p:spPr>
          <a:xfrm rot="0" flipV="1">
            <a:off x="2971800" y="3048000"/>
            <a:ext cx="0" cy="533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87" name=""/>
          <p:cNvSpPr/>
          <p:nvPr/>
        </p:nvSpPr>
        <p:spPr>
          <a:xfrm rot="0">
            <a:off x="2438400" y="2362200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88" name=""/>
          <p:cNvSpPr/>
          <p:nvPr/>
        </p:nvSpPr>
        <p:spPr>
          <a:xfrm rot="0" flipH="1" flipV="1">
            <a:off x="2362200" y="2362200"/>
            <a:ext cx="38100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89" name=""/>
          <p:cNvSpPr txBox="1"/>
          <p:nvPr/>
        </p:nvSpPr>
        <p:spPr>
          <a:xfrm rot="0">
            <a:off x="2498725" y="2147887"/>
            <a:ext cx="33972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L</a:t>
            </a:r>
          </a:p>
        </p:txBody>
      </p:sp>
      <p:sp>
        <p:nvSpPr>
          <p:cNvPr id="1048790" name=""/>
          <p:cNvSpPr txBox="1"/>
          <p:nvPr/>
        </p:nvSpPr>
        <p:spPr>
          <a:xfrm rot="0">
            <a:off x="2590800" y="3048000"/>
            <a:ext cx="33972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L</a:t>
            </a:r>
          </a:p>
        </p:txBody>
      </p:sp>
      <p:sp>
        <p:nvSpPr>
          <p:cNvPr id="1048791" name=""/>
          <p:cNvSpPr txBox="1"/>
          <p:nvPr/>
        </p:nvSpPr>
        <p:spPr>
          <a:xfrm rot="0">
            <a:off x="2743200" y="3657600"/>
            <a:ext cx="647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ML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48792" name=""/>
          <p:cNvSpPr txBox="1"/>
          <p:nvPr/>
        </p:nvSpPr>
        <p:spPr>
          <a:xfrm rot="0">
            <a:off x="2667000" y="4114800"/>
            <a:ext cx="488950" cy="4730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······</a:t>
            </a:r>
          </a:p>
        </p:txBody>
      </p:sp>
      <p:sp>
        <p:nvSpPr>
          <p:cNvPr id="1048793" name=""/>
          <p:cNvSpPr txBox="1"/>
          <p:nvPr/>
        </p:nvSpPr>
        <p:spPr>
          <a:xfrm rot="0">
            <a:off x="2667000" y="4572000"/>
            <a:ext cx="647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ML</a:t>
            </a:r>
            <a:r>
              <a:rPr altLang="zh-CN" baseline="-25000" lang="en-US">
                <a:solidFill>
                  <a:schemeClr val="lt1"/>
                </a:solidFill>
              </a:rPr>
              <a:t>n</a:t>
            </a:r>
          </a:p>
        </p:txBody>
      </p:sp>
      <p:sp>
        <p:nvSpPr>
          <p:cNvPr id="1048794" name=""/>
          <p:cNvSpPr txBox="1"/>
          <p:nvPr/>
        </p:nvSpPr>
        <p:spPr>
          <a:xfrm rot="0">
            <a:off x="2438400" y="5029200"/>
            <a:ext cx="1200150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辅助络合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    效应</a:t>
            </a:r>
          </a:p>
        </p:txBody>
      </p:sp>
      <p:sp>
        <p:nvSpPr>
          <p:cNvPr id="1048795" name=""/>
          <p:cNvSpPr txBox="1"/>
          <p:nvPr/>
        </p:nvSpPr>
        <p:spPr>
          <a:xfrm rot="0">
            <a:off x="2514600" y="5715000"/>
            <a:ext cx="9159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</a:rPr>
              <a:t>M(L)</a:t>
            </a:r>
          </a:p>
        </p:txBody>
      </p:sp>
      <p:sp>
        <p:nvSpPr>
          <p:cNvPr id="1048796" name=""/>
          <p:cNvSpPr txBox="1"/>
          <p:nvPr/>
        </p:nvSpPr>
        <p:spPr>
          <a:xfrm rot="0">
            <a:off x="3886200" y="2133600"/>
            <a:ext cx="4619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797" name=""/>
          <p:cNvSpPr txBox="1"/>
          <p:nvPr/>
        </p:nvSpPr>
        <p:spPr>
          <a:xfrm rot="0">
            <a:off x="3962400" y="2667000"/>
            <a:ext cx="5524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HY</a:t>
            </a:r>
          </a:p>
        </p:txBody>
      </p:sp>
      <p:sp>
        <p:nvSpPr>
          <p:cNvPr id="1048798" name=""/>
          <p:cNvSpPr/>
          <p:nvPr/>
        </p:nvSpPr>
        <p:spPr>
          <a:xfrm rot="0">
            <a:off x="4191000" y="3124200"/>
            <a:ext cx="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99" name=""/>
          <p:cNvSpPr/>
          <p:nvPr/>
        </p:nvSpPr>
        <p:spPr>
          <a:xfrm rot="0" flipV="1">
            <a:off x="4267200" y="3048000"/>
            <a:ext cx="0" cy="533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00" name=""/>
          <p:cNvSpPr txBox="1"/>
          <p:nvPr/>
        </p:nvSpPr>
        <p:spPr>
          <a:xfrm rot="0">
            <a:off x="3886200" y="3657600"/>
            <a:ext cx="635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zh-CN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801" name=""/>
          <p:cNvSpPr txBox="1"/>
          <p:nvPr/>
        </p:nvSpPr>
        <p:spPr>
          <a:xfrm rot="0">
            <a:off x="3962400" y="4038600"/>
            <a:ext cx="488950" cy="4730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······</a:t>
            </a:r>
          </a:p>
        </p:txBody>
      </p:sp>
      <p:sp>
        <p:nvSpPr>
          <p:cNvPr id="1048802" name=""/>
          <p:cNvSpPr txBox="1"/>
          <p:nvPr/>
        </p:nvSpPr>
        <p:spPr>
          <a:xfrm rot="0">
            <a:off x="3886200" y="4572000"/>
            <a:ext cx="635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6</a:t>
            </a:r>
            <a:r>
              <a:rPr altLang="zh-CN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803" name=""/>
          <p:cNvSpPr txBox="1"/>
          <p:nvPr/>
        </p:nvSpPr>
        <p:spPr>
          <a:xfrm rot="0">
            <a:off x="3733800" y="5105400"/>
            <a:ext cx="946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酸效应</a:t>
            </a:r>
          </a:p>
        </p:txBody>
      </p:sp>
      <p:sp>
        <p:nvSpPr>
          <p:cNvPr id="1048804" name=""/>
          <p:cNvSpPr txBox="1"/>
          <p:nvPr/>
        </p:nvSpPr>
        <p:spPr>
          <a:xfrm rot="0">
            <a:off x="3810000" y="5715000"/>
            <a:ext cx="8937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  <a:sym typeface="Symbol" pitchFamily="18" charset="2"/>
              </a:rPr>
              <a:t>Y</a:t>
            </a:r>
            <a:r>
              <a:rPr altLang="zh-CN" baseline="-25000" b="1" sz="2400" lang="en-US">
                <a:solidFill>
                  <a:srgbClr val="FFFF00"/>
                </a:solidFill>
              </a:rPr>
              <a:t>(H)</a:t>
            </a:r>
          </a:p>
        </p:txBody>
      </p:sp>
      <p:sp>
        <p:nvSpPr>
          <p:cNvPr id="1048805" name=""/>
          <p:cNvSpPr/>
          <p:nvPr/>
        </p:nvSpPr>
        <p:spPr>
          <a:xfrm rot="0" flipH="1">
            <a:off x="4267200" y="2286000"/>
            <a:ext cx="2286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06" name=""/>
          <p:cNvSpPr/>
          <p:nvPr/>
        </p:nvSpPr>
        <p:spPr>
          <a:xfrm rot="0" flipV="1">
            <a:off x="4191000" y="2209800"/>
            <a:ext cx="2286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07" name=""/>
          <p:cNvSpPr txBox="1"/>
          <p:nvPr/>
        </p:nvSpPr>
        <p:spPr>
          <a:xfrm rot="0">
            <a:off x="3733800" y="3048000"/>
            <a:ext cx="4619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808" name=""/>
          <p:cNvSpPr/>
          <p:nvPr/>
        </p:nvSpPr>
        <p:spPr>
          <a:xfrm rot="0">
            <a:off x="4724400" y="2209800"/>
            <a:ext cx="4572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09" name=""/>
          <p:cNvSpPr/>
          <p:nvPr/>
        </p:nvSpPr>
        <p:spPr>
          <a:xfrm rot="0" flipH="1" flipV="1">
            <a:off x="4648200" y="2209800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10" name=""/>
          <p:cNvSpPr txBox="1"/>
          <p:nvPr/>
        </p:nvSpPr>
        <p:spPr>
          <a:xfrm rot="0">
            <a:off x="4784725" y="1995487"/>
            <a:ext cx="3683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</a:t>
            </a:r>
          </a:p>
        </p:txBody>
      </p:sp>
      <p:sp>
        <p:nvSpPr>
          <p:cNvPr id="1048811" name=""/>
          <p:cNvSpPr txBox="1"/>
          <p:nvPr/>
        </p:nvSpPr>
        <p:spPr>
          <a:xfrm rot="0">
            <a:off x="4860925" y="2681287"/>
            <a:ext cx="5524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NY</a:t>
            </a:r>
          </a:p>
        </p:txBody>
      </p:sp>
      <p:sp>
        <p:nvSpPr>
          <p:cNvPr id="1048812" name=""/>
          <p:cNvSpPr txBox="1"/>
          <p:nvPr/>
        </p:nvSpPr>
        <p:spPr>
          <a:xfrm rot="0">
            <a:off x="4876800" y="5029200"/>
            <a:ext cx="1200150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干扰离子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    效应</a:t>
            </a:r>
          </a:p>
        </p:txBody>
      </p:sp>
      <p:sp>
        <p:nvSpPr>
          <p:cNvPr id="1048813" name=""/>
          <p:cNvSpPr/>
          <p:nvPr/>
        </p:nvSpPr>
        <p:spPr>
          <a:xfrm rot="0" flipH="1">
            <a:off x="6858000" y="2286000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14" name=""/>
          <p:cNvSpPr/>
          <p:nvPr/>
        </p:nvSpPr>
        <p:spPr>
          <a:xfrm rot="0" flipV="1">
            <a:off x="6934200" y="2362200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15" name=""/>
          <p:cNvSpPr txBox="1"/>
          <p:nvPr/>
        </p:nvSpPr>
        <p:spPr>
          <a:xfrm rot="0">
            <a:off x="6689725" y="2147887"/>
            <a:ext cx="4619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816" name=""/>
          <p:cNvSpPr txBox="1"/>
          <p:nvPr/>
        </p:nvSpPr>
        <p:spPr>
          <a:xfrm rot="0">
            <a:off x="6461125" y="2757487"/>
            <a:ext cx="77787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MHY</a:t>
            </a:r>
          </a:p>
        </p:txBody>
      </p:sp>
      <p:sp>
        <p:nvSpPr>
          <p:cNvPr id="1048817" name=""/>
          <p:cNvSpPr/>
          <p:nvPr/>
        </p:nvSpPr>
        <p:spPr>
          <a:xfrm rot="0">
            <a:off x="7620000" y="2286000"/>
            <a:ext cx="5334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18" name=""/>
          <p:cNvSpPr/>
          <p:nvPr/>
        </p:nvSpPr>
        <p:spPr>
          <a:xfrm rot="0" flipH="1" flipV="1">
            <a:off x="7543800" y="2362200"/>
            <a:ext cx="457200" cy="3048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19" name=""/>
          <p:cNvSpPr txBox="1"/>
          <p:nvPr/>
        </p:nvSpPr>
        <p:spPr>
          <a:xfrm rot="0">
            <a:off x="7772400" y="2133600"/>
            <a:ext cx="60801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OH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820" name=""/>
          <p:cNvSpPr txBox="1"/>
          <p:nvPr/>
        </p:nvSpPr>
        <p:spPr>
          <a:xfrm rot="0">
            <a:off x="7756525" y="2757487"/>
            <a:ext cx="11303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M(OH)Y</a:t>
            </a:r>
          </a:p>
        </p:txBody>
      </p:sp>
      <p:sp>
        <p:nvSpPr>
          <p:cNvPr id="1048821" name=""/>
          <p:cNvSpPr txBox="1"/>
          <p:nvPr/>
        </p:nvSpPr>
        <p:spPr>
          <a:xfrm rot="0">
            <a:off x="6384925" y="3290887"/>
            <a:ext cx="220662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酸式                碱式</a:t>
            </a:r>
          </a:p>
        </p:txBody>
      </p:sp>
      <p:sp>
        <p:nvSpPr>
          <p:cNvPr id="1048822" name=""/>
          <p:cNvSpPr/>
          <p:nvPr/>
        </p:nvSpPr>
        <p:spPr>
          <a:xfrm rot="0">
            <a:off x="6705600" y="3810000"/>
            <a:ext cx="5334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23" name=""/>
          <p:cNvSpPr/>
          <p:nvPr/>
        </p:nvSpPr>
        <p:spPr>
          <a:xfrm rot="0" flipH="1">
            <a:off x="7696200" y="3810000"/>
            <a:ext cx="4572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24" name=""/>
          <p:cNvSpPr txBox="1"/>
          <p:nvPr/>
        </p:nvSpPr>
        <p:spPr>
          <a:xfrm rot="0">
            <a:off x="6689725" y="4340225"/>
            <a:ext cx="170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混合络合效应</a:t>
            </a:r>
          </a:p>
        </p:txBody>
      </p:sp>
      <p:sp>
        <p:nvSpPr>
          <p:cNvPr id="1048825" name=""/>
          <p:cNvSpPr txBox="1"/>
          <p:nvPr/>
        </p:nvSpPr>
        <p:spPr>
          <a:xfrm rot="0">
            <a:off x="5105400" y="5715000"/>
            <a:ext cx="8810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  <a:sym typeface="Symbol" pitchFamily="18" charset="2"/>
              </a:rPr>
              <a:t>Y</a:t>
            </a:r>
            <a:r>
              <a:rPr altLang="zh-CN" baseline="-25000" b="1" sz="2400" lang="en-US">
                <a:solidFill>
                  <a:srgbClr val="FFFF00"/>
                </a:solidFill>
              </a:rPr>
              <a:t>(N)</a:t>
            </a:r>
          </a:p>
        </p:txBody>
      </p:sp>
      <p:sp>
        <p:nvSpPr>
          <p:cNvPr id="1048826" name=""/>
          <p:cNvSpPr txBox="1"/>
          <p:nvPr/>
        </p:nvSpPr>
        <p:spPr>
          <a:xfrm rot="0">
            <a:off x="7239000" y="5029200"/>
            <a:ext cx="7905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  <a:sym typeface="Symbol" pitchFamily="18" charset="2"/>
              </a:rPr>
              <a:t>MY</a:t>
            </a:r>
          </a:p>
        </p:txBody>
      </p:sp>
      <p:sp>
        <p:nvSpPr>
          <p:cNvPr id="1048827" name=""/>
          <p:cNvSpPr/>
          <p:nvPr/>
        </p:nvSpPr>
        <p:spPr>
          <a:xfrm rot="0">
            <a:off x="533400" y="2286000"/>
            <a:ext cx="304800" cy="4038600"/>
          </a:xfrm>
          <a:prstGeom prst="leftBrace"/>
          <a:noFill/>
          <a:ln w="9525" cap="flat" cmpd="sng">
            <a:solidFill>
              <a:srgbClr val="FFCC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rgbClr val="FFFF00"/>
              </a:solidFill>
            </a:endParaRPr>
          </a:p>
        </p:txBody>
      </p:sp>
      <p:sp>
        <p:nvSpPr>
          <p:cNvPr id="1048828" name=""/>
          <p:cNvSpPr txBox="1"/>
          <p:nvPr/>
        </p:nvSpPr>
        <p:spPr>
          <a:xfrm rot="0">
            <a:off x="9525" y="3581400"/>
            <a:ext cx="549275" cy="996950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FF6600"/>
                </a:solidFill>
              </a:rPr>
              <a:t>副反应</a:t>
            </a:r>
          </a:p>
        </p:txBody>
      </p:sp>
      <p:sp>
        <p:nvSpPr>
          <p:cNvPr id="104882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0" name=""/>
          <p:cNvSpPr txBox="1"/>
          <p:nvPr/>
        </p:nvSpPr>
        <p:spPr>
          <a:xfrm rot="0">
            <a:off x="228600" y="228600"/>
            <a:ext cx="43926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二、滴定剂</a:t>
            </a:r>
            <a:r>
              <a:rPr altLang="zh-CN" b="1" sz="2800" lang="en-US" u="sng">
                <a:solidFill>
                  <a:schemeClr val="lt1"/>
                </a:solidFill>
              </a:rPr>
              <a:t>EDTA</a:t>
            </a:r>
            <a:r>
              <a:rPr altLang="en-US" b="1" sz="2800" lang="zh-CN" u="sng">
                <a:solidFill>
                  <a:schemeClr val="lt1"/>
                </a:solidFill>
              </a:rPr>
              <a:t>的副反应</a:t>
            </a:r>
          </a:p>
        </p:txBody>
      </p:sp>
      <p:sp>
        <p:nvSpPr>
          <p:cNvPr id="1048831" name=""/>
          <p:cNvSpPr txBox="1"/>
          <p:nvPr/>
        </p:nvSpPr>
        <p:spPr>
          <a:xfrm rot="0">
            <a:off x="304800" y="1295400"/>
            <a:ext cx="76517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99FFCC"/>
                </a:solidFill>
              </a:rPr>
              <a:t>主反应            </a:t>
            </a:r>
            <a:r>
              <a:rPr altLang="zh-CN" b="1" sz="2400" lang="en-US">
                <a:solidFill>
                  <a:srgbClr val="99FFCC"/>
                </a:solidFill>
              </a:rPr>
              <a:t>M           +             Y                =                MY</a:t>
            </a:r>
          </a:p>
        </p:txBody>
      </p:sp>
      <p:sp>
        <p:nvSpPr>
          <p:cNvPr id="1048832" name=""/>
          <p:cNvSpPr txBox="1"/>
          <p:nvPr/>
        </p:nvSpPr>
        <p:spPr>
          <a:xfrm rot="0">
            <a:off x="3962400" y="1600200"/>
            <a:ext cx="4619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833" name=""/>
          <p:cNvSpPr txBox="1"/>
          <p:nvPr/>
        </p:nvSpPr>
        <p:spPr>
          <a:xfrm rot="0">
            <a:off x="4038600" y="2133600"/>
            <a:ext cx="5524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HY</a:t>
            </a:r>
          </a:p>
        </p:txBody>
      </p:sp>
      <p:sp>
        <p:nvSpPr>
          <p:cNvPr id="1048834" name=""/>
          <p:cNvSpPr/>
          <p:nvPr/>
        </p:nvSpPr>
        <p:spPr>
          <a:xfrm rot="0">
            <a:off x="4267200" y="2590800"/>
            <a:ext cx="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5" name=""/>
          <p:cNvSpPr/>
          <p:nvPr/>
        </p:nvSpPr>
        <p:spPr>
          <a:xfrm rot="0" flipV="1">
            <a:off x="4343400" y="2514600"/>
            <a:ext cx="0" cy="533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6" name=""/>
          <p:cNvSpPr txBox="1"/>
          <p:nvPr/>
        </p:nvSpPr>
        <p:spPr>
          <a:xfrm rot="0">
            <a:off x="3962400" y="3124200"/>
            <a:ext cx="635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zh-CN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837" name=""/>
          <p:cNvSpPr txBox="1"/>
          <p:nvPr/>
        </p:nvSpPr>
        <p:spPr>
          <a:xfrm rot="0">
            <a:off x="4038600" y="3505200"/>
            <a:ext cx="488950" cy="4730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······</a:t>
            </a:r>
          </a:p>
        </p:txBody>
      </p:sp>
      <p:sp>
        <p:nvSpPr>
          <p:cNvPr id="1048838" name=""/>
          <p:cNvSpPr txBox="1"/>
          <p:nvPr/>
        </p:nvSpPr>
        <p:spPr>
          <a:xfrm rot="0">
            <a:off x="3962400" y="4038600"/>
            <a:ext cx="635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6</a:t>
            </a:r>
            <a:r>
              <a:rPr altLang="zh-CN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839" name=""/>
          <p:cNvSpPr txBox="1"/>
          <p:nvPr/>
        </p:nvSpPr>
        <p:spPr>
          <a:xfrm rot="0">
            <a:off x="3810000" y="4572000"/>
            <a:ext cx="946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酸效应</a:t>
            </a:r>
          </a:p>
        </p:txBody>
      </p:sp>
      <p:sp>
        <p:nvSpPr>
          <p:cNvPr id="1048840" name=""/>
          <p:cNvSpPr txBox="1"/>
          <p:nvPr/>
        </p:nvSpPr>
        <p:spPr>
          <a:xfrm rot="0">
            <a:off x="3886200" y="5181600"/>
            <a:ext cx="8937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  <a:sym typeface="Symbol" pitchFamily="18" charset="2"/>
              </a:rPr>
              <a:t>Y</a:t>
            </a:r>
            <a:r>
              <a:rPr altLang="zh-CN" baseline="-25000" b="1" sz="2400" lang="en-US">
                <a:solidFill>
                  <a:srgbClr val="FFFF00"/>
                </a:solidFill>
              </a:rPr>
              <a:t>(H)</a:t>
            </a:r>
          </a:p>
        </p:txBody>
      </p:sp>
      <p:sp>
        <p:nvSpPr>
          <p:cNvPr id="1048841" name=""/>
          <p:cNvSpPr/>
          <p:nvPr/>
        </p:nvSpPr>
        <p:spPr>
          <a:xfrm rot="0" flipH="1">
            <a:off x="4343400" y="1752600"/>
            <a:ext cx="2286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42" name=""/>
          <p:cNvSpPr/>
          <p:nvPr/>
        </p:nvSpPr>
        <p:spPr>
          <a:xfrm rot="0" flipV="1">
            <a:off x="4267200" y="1676400"/>
            <a:ext cx="2286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43" name=""/>
          <p:cNvSpPr txBox="1"/>
          <p:nvPr/>
        </p:nvSpPr>
        <p:spPr>
          <a:xfrm rot="0">
            <a:off x="3810000" y="2514600"/>
            <a:ext cx="4619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844" name=""/>
          <p:cNvSpPr/>
          <p:nvPr/>
        </p:nvSpPr>
        <p:spPr>
          <a:xfrm rot="0">
            <a:off x="4800600" y="1676400"/>
            <a:ext cx="4572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45" name=""/>
          <p:cNvSpPr/>
          <p:nvPr/>
        </p:nvSpPr>
        <p:spPr>
          <a:xfrm rot="0" flipH="1" flipV="1">
            <a:off x="4724400" y="1676400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46" name=""/>
          <p:cNvSpPr txBox="1"/>
          <p:nvPr/>
        </p:nvSpPr>
        <p:spPr>
          <a:xfrm rot="0">
            <a:off x="4860925" y="1462087"/>
            <a:ext cx="3683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</a:t>
            </a:r>
          </a:p>
        </p:txBody>
      </p:sp>
      <p:sp>
        <p:nvSpPr>
          <p:cNvPr id="1048847" name=""/>
          <p:cNvSpPr txBox="1"/>
          <p:nvPr/>
        </p:nvSpPr>
        <p:spPr>
          <a:xfrm rot="0">
            <a:off x="4937125" y="2147887"/>
            <a:ext cx="5524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NY</a:t>
            </a:r>
          </a:p>
        </p:txBody>
      </p:sp>
      <p:sp>
        <p:nvSpPr>
          <p:cNvPr id="1048848" name=""/>
          <p:cNvSpPr txBox="1"/>
          <p:nvPr/>
        </p:nvSpPr>
        <p:spPr>
          <a:xfrm rot="0">
            <a:off x="4953000" y="4495800"/>
            <a:ext cx="1200150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干扰离子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    效应</a:t>
            </a:r>
          </a:p>
        </p:txBody>
      </p:sp>
      <p:sp>
        <p:nvSpPr>
          <p:cNvPr id="1048849" name=""/>
          <p:cNvSpPr txBox="1"/>
          <p:nvPr/>
        </p:nvSpPr>
        <p:spPr>
          <a:xfrm rot="0">
            <a:off x="5181600" y="5181600"/>
            <a:ext cx="8810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  <a:sym typeface="Symbol" pitchFamily="18" charset="2"/>
              </a:rPr>
              <a:t>Y</a:t>
            </a:r>
            <a:r>
              <a:rPr altLang="zh-CN" baseline="-25000" b="1" sz="2400" lang="en-US">
                <a:solidFill>
                  <a:srgbClr val="FFFF00"/>
                </a:solidFill>
              </a:rPr>
              <a:t>(N)</a:t>
            </a:r>
          </a:p>
        </p:txBody>
      </p:sp>
      <p:sp>
        <p:nvSpPr>
          <p:cNvPr id="1048850" name=""/>
          <p:cNvSpPr/>
          <p:nvPr/>
        </p:nvSpPr>
        <p:spPr>
          <a:xfrm rot="0">
            <a:off x="609600" y="1752600"/>
            <a:ext cx="304800" cy="4038600"/>
          </a:xfrm>
          <a:prstGeom prst="leftBrace"/>
          <a:noFill/>
          <a:ln w="9525" cap="flat" cmpd="sng">
            <a:solidFill>
              <a:srgbClr val="FFCC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rgbClr val="FFFF00"/>
              </a:solidFill>
            </a:endParaRPr>
          </a:p>
        </p:txBody>
      </p:sp>
      <p:sp>
        <p:nvSpPr>
          <p:cNvPr id="1048851" name=""/>
          <p:cNvSpPr txBox="1"/>
          <p:nvPr/>
        </p:nvSpPr>
        <p:spPr>
          <a:xfrm rot="0">
            <a:off x="0" y="3429000"/>
            <a:ext cx="549275" cy="996950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FF6600"/>
                </a:solidFill>
              </a:rPr>
              <a:t>副反应</a:t>
            </a:r>
          </a:p>
        </p:txBody>
      </p:sp>
      <p:sp>
        <p:nvSpPr>
          <p:cNvPr id="104885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"/>
          <p:cNvSpPr/>
          <p:nvPr/>
        </p:nvSpPr>
        <p:spPr>
          <a:xfrm rot="0">
            <a:off x="228600" y="609600"/>
            <a:ext cx="1752600" cy="609600"/>
          </a:xfrm>
          <a:prstGeom prst="wedgeEllipseCallout">
            <a:avLst>
              <a:gd name="adj1" fmla="val 62500"/>
              <a:gd name="adj2" fmla="val 111458"/>
            </a:avLst>
          </a:prstGeom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酸效应</a:t>
            </a:r>
          </a:p>
        </p:txBody>
      </p:sp>
      <p:sp>
        <p:nvSpPr>
          <p:cNvPr id="1048854" name=""/>
          <p:cNvSpPr txBox="1"/>
          <p:nvPr/>
        </p:nvSpPr>
        <p:spPr>
          <a:xfrm rot="0">
            <a:off x="2193925" y="981075"/>
            <a:ext cx="6632575" cy="1382712"/>
          </a:xfrm>
          <a:prstGeom prst="rect"/>
          <a:noFill/>
          <a:ln w="9525" cap="flat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由于</a:t>
            </a:r>
            <a:r>
              <a:rPr altLang="zh-CN" sz="2800" lang="en-US">
                <a:solidFill>
                  <a:schemeClr val="lt1"/>
                </a:solidFill>
              </a:rPr>
              <a:t>H</a:t>
            </a:r>
            <a:r>
              <a:rPr altLang="zh-CN" baseline="30000" sz="2800" lang="en-US">
                <a:solidFill>
                  <a:schemeClr val="lt1"/>
                </a:solidFill>
              </a:rPr>
              <a:t>+</a:t>
            </a:r>
            <a:r>
              <a:rPr altLang="en-US" sz="2800" lang="zh-CN">
                <a:solidFill>
                  <a:schemeClr val="lt1"/>
                </a:solidFill>
              </a:rPr>
              <a:t>的存在，使配位体参加主反应的能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力降低的现象称为酸效应；其大小用酸效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应系数来衡量。</a:t>
            </a:r>
          </a:p>
        </p:txBody>
      </p:sp>
      <p:sp>
        <p:nvSpPr>
          <p:cNvPr id="1048855" name=""/>
          <p:cNvSpPr txBox="1"/>
          <p:nvPr/>
        </p:nvSpPr>
        <p:spPr>
          <a:xfrm rot="0">
            <a:off x="609600" y="2667000"/>
            <a:ext cx="81692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酸效应系数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altLang="zh-CN" baseline="-25000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Y(H) 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：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表示酸效应对主反应影响的程度</a:t>
            </a: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46087" y="3505200"/>
            <a:ext cx="8240712" cy="749300"/>
          </a:xfrm>
          <a:prstGeom prst="rect"/>
          <a:solidFill>
            <a:schemeClr val="hlink"/>
          </a:solidFill>
          <a:ln>
            <a:noFill/>
          </a:ln>
        </p:spPr>
      </p:pic>
      <p:sp>
        <p:nvSpPr>
          <p:cNvPr id="1048856" name=""/>
          <p:cNvSpPr txBox="1"/>
          <p:nvPr/>
        </p:nvSpPr>
        <p:spPr>
          <a:xfrm rot="0">
            <a:off x="762000" y="4724400"/>
            <a:ext cx="7612062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表示未与</a:t>
            </a:r>
            <a:r>
              <a:rPr altLang="zh-CN" sz="2800" lang="en-US">
                <a:solidFill>
                  <a:schemeClr val="lt1"/>
                </a:solidFill>
              </a:rPr>
              <a:t>M</a:t>
            </a:r>
            <a:r>
              <a:rPr altLang="en-US" sz="2800" lang="zh-CN">
                <a:solidFill>
                  <a:schemeClr val="lt1"/>
                </a:solidFill>
              </a:rPr>
              <a:t>络合的滴定剂的各种型体的总浓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度</a:t>
            </a:r>
            <a:r>
              <a:rPr altLang="zh-CN" sz="2800" lang="en-US">
                <a:solidFill>
                  <a:schemeClr val="lt1"/>
                </a:solidFill>
              </a:rPr>
              <a:t>([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Y'])</a:t>
            </a:r>
            <a:r>
              <a:rPr altLang="en-US" sz="2800" lang="zh-CN">
                <a:solidFill>
                  <a:schemeClr val="lt1"/>
                </a:solidFill>
              </a:rPr>
              <a:t>是游离滴定剂浓度</a:t>
            </a:r>
            <a:r>
              <a:rPr altLang="zh-CN" sz="2800" lang="en-US">
                <a:solidFill>
                  <a:schemeClr val="lt1"/>
                </a:solidFill>
              </a:rPr>
              <a:t>([Y])</a:t>
            </a:r>
            <a:r>
              <a:rPr altLang="en-US" sz="2800" lang="zh-CN">
                <a:solidFill>
                  <a:schemeClr val="lt1"/>
                </a:solidFill>
              </a:rPr>
              <a:t>的多少倍。</a:t>
            </a:r>
          </a:p>
        </p:txBody>
      </p:sp>
      <p:sp>
        <p:nvSpPr>
          <p:cNvPr id="104885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3" grpId="0" uiExpand="0" build="whole" animBg="1"/>
      <p:bldP spid="1048854" grpId="0" uiExpand="0" build="whole" animBg="1"/>
      <p:bldP spid="1048855" grpId="0" uiExpand="0" build="whole"/>
      <p:bldP spid="1048856" grpId="0" uiExpand="0" build="whol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93787" y="665162"/>
            <a:ext cx="6832600" cy="1577975"/>
          </a:xfrm>
          <a:prstGeom prst="rect"/>
          <a:noFill/>
          <a:ln>
            <a:noFill/>
          </a:ln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957262" y="3200400"/>
            <a:ext cx="7227887" cy="557212"/>
          </a:xfrm>
          <a:prstGeom prst="rect"/>
          <a:solidFill>
            <a:srgbClr val="669900"/>
          </a:solidFill>
          <a:ln>
            <a:noFill/>
          </a:ln>
        </p:spPr>
      </p:pic>
      <p:sp>
        <p:nvSpPr>
          <p:cNvPr id="1048858" name=""/>
          <p:cNvSpPr txBox="1"/>
          <p:nvPr/>
        </p:nvSpPr>
        <p:spPr>
          <a:xfrm rot="0">
            <a:off x="838200" y="4495800"/>
            <a:ext cx="51069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为了方便起见，用</a:t>
            </a:r>
            <a:r>
              <a:rPr altLang="zh-CN" sz="2800" lang="en-US">
                <a:solidFill>
                  <a:schemeClr val="lt1"/>
                </a:solidFill>
              </a:rPr>
              <a:t>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表示。</a:t>
            </a:r>
          </a:p>
        </p:txBody>
      </p:sp>
      <p:sp>
        <p:nvSpPr>
          <p:cNvPr id="104885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8" grpId="0" uiExpand="0" build="whol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90600" y="762000"/>
            <a:ext cx="7086600" cy="3779837"/>
          </a:xfrm>
          <a:prstGeom prst="rect"/>
          <a:noFill/>
          <a:ln>
            <a:noFill/>
          </a:ln>
        </p:spPr>
      </p:pic>
      <p:sp>
        <p:nvSpPr>
          <p:cNvPr id="1048860" name=""/>
          <p:cNvSpPr txBox="1"/>
          <p:nvPr/>
        </p:nvSpPr>
        <p:spPr>
          <a:xfrm rot="0">
            <a:off x="2443162" y="152400"/>
            <a:ext cx="33972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不同</a:t>
            </a:r>
            <a:r>
              <a:rPr altLang="zh-CN" b="1" sz="2800" lang="en-US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pH</a:t>
            </a:r>
            <a:r>
              <a:rPr altLang="en-US" b="1" sz="2800" lang="zh-CN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值时的</a:t>
            </a:r>
            <a:r>
              <a:rPr altLang="zh-CN" b="1" sz="2800" lang="en-US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lg</a:t>
            </a:r>
            <a:r>
              <a:rPr altLang="zh-CN" b="1" sz="2800" lang="en-US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</a:t>
            </a:r>
            <a:r>
              <a:rPr altLang="zh-CN" baseline="-25000" b="1" sz="2800" lang="en-US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Y(H)</a:t>
            </a:r>
          </a:p>
        </p:txBody>
      </p:sp>
      <p:sp>
        <p:nvSpPr>
          <p:cNvPr id="1048861" name=""/>
          <p:cNvSpPr txBox="1"/>
          <p:nvPr/>
        </p:nvSpPr>
        <p:spPr>
          <a:xfrm rot="0">
            <a:off x="0" y="4724400"/>
            <a:ext cx="1682750" cy="406400"/>
          </a:xfrm>
          <a:prstGeom prst="rect"/>
          <a:solidFill>
            <a:schemeClr val="accent2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b="1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b="1" lang="zh-CN">
                <a:solidFill>
                  <a:schemeClr val="lt1"/>
                </a:solidFill>
                <a:sym typeface="Symbol" pitchFamily="18" charset="2"/>
              </a:rPr>
              <a:t>意义：</a:t>
            </a:r>
          </a:p>
        </p:txBody>
      </p:sp>
      <p:sp>
        <p:nvSpPr>
          <p:cNvPr id="1048862" name=""/>
          <p:cNvSpPr txBox="1"/>
          <p:nvPr/>
        </p:nvSpPr>
        <p:spPr>
          <a:xfrm rot="0">
            <a:off x="1600200" y="4648200"/>
            <a:ext cx="5264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</a:rPr>
              <a:t>1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</a:rPr>
              <a:t>、表示总浓度是有效浓度的多少倍；</a:t>
            </a:r>
          </a:p>
        </p:txBody>
      </p:sp>
      <p:sp>
        <p:nvSpPr>
          <p:cNvPr id="1048863" name=""/>
          <p:cNvSpPr txBox="1"/>
          <p:nvPr/>
        </p:nvSpPr>
        <p:spPr>
          <a:xfrm rot="0">
            <a:off x="1600200" y="5105400"/>
            <a:ext cx="73802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</a:rPr>
              <a:t>2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</a:rPr>
              <a:t>、 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pH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</a:rPr>
              <a:t> 越小，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altLang="zh-CN" baseline="-25000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Y(H)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大，即副反应严重，络合不完全；</a:t>
            </a:r>
          </a:p>
        </p:txBody>
      </p:sp>
      <p:sp>
        <p:nvSpPr>
          <p:cNvPr id="1048864" name=""/>
          <p:cNvSpPr txBox="1"/>
          <p:nvPr/>
        </p:nvSpPr>
        <p:spPr>
          <a:xfrm rot="0">
            <a:off x="1600200" y="5486400"/>
            <a:ext cx="7396162" cy="11874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</a:rPr>
              <a:t>3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</a:rPr>
              <a:t>、 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altLang="zh-CN" baseline="-25000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Y(H)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=1表示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H</a:t>
            </a:r>
            <a:r>
              <a:rPr altLang="zh-CN" baseline="30000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+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没起作用，即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[Y']=[Y]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，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EDTA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全部</a:t>
            </a:r>
          </a:p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       以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[Y]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型式存在，只有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pH≥12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时存在此种现象，此</a:t>
            </a:r>
          </a:p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       时表示滴定剂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EDTA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无副反应。</a:t>
            </a:r>
          </a:p>
        </p:txBody>
      </p:sp>
      <p:sp>
        <p:nvSpPr>
          <p:cNvPr id="104886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fast" advClick="1">
    <p:random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10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12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0" grpId="0" uiExpand="0" build="whole"/>
      <p:bldP spid="1048861" grpId="0" uiExpand="0" build="whole" animBg="1"/>
      <p:bldP spid="1048862" grpId="0" uiExpand="0" build="whole"/>
      <p:bldP spid="1048863" grpId="0" uiExpand="0" build="whole"/>
      <p:bldP spid="1048864" grpId="0" uiExpand="0" build="whol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9" name=""/>
          <p:cNvSpPr/>
          <p:nvPr/>
        </p:nvSpPr>
        <p:spPr>
          <a:xfrm rot="0">
            <a:off x="731837" y="771525"/>
            <a:ext cx="5334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870" name=""/>
          <p:cNvSpPr txBox="1"/>
          <p:nvPr/>
        </p:nvSpPr>
        <p:spPr>
          <a:xfrm rot="0">
            <a:off x="1493837" y="847725"/>
            <a:ext cx="6073775" cy="528637"/>
          </a:xfrm>
          <a:prstGeom prst="rect"/>
          <a:noFill/>
          <a:ln w="952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计算</a:t>
            </a:r>
            <a:r>
              <a:rPr altLang="zh-CN" sz="2800" lang="en-US">
                <a:solidFill>
                  <a:schemeClr val="lt1"/>
                </a:solidFill>
              </a:rPr>
              <a:t>pH=5.00</a:t>
            </a:r>
            <a:r>
              <a:rPr altLang="en-US" sz="2800" lang="zh-CN">
                <a:solidFill>
                  <a:schemeClr val="lt1"/>
                </a:solidFill>
              </a:rPr>
              <a:t>时，氰化物的酸效应系数</a:t>
            </a:r>
          </a:p>
        </p:txBody>
      </p:sp>
      <p:sp>
        <p:nvSpPr>
          <p:cNvPr id="104887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9" grpId="0" uiExpand="0" build="whole" animBg="1"/>
      <p:bldP spid="1048870" grpId="0" uiExpand="0" build="whol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2" name=""/>
          <p:cNvSpPr/>
          <p:nvPr/>
        </p:nvSpPr>
        <p:spPr>
          <a:xfrm rot="0">
            <a:off x="731837" y="771525"/>
            <a:ext cx="5334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873" name=""/>
          <p:cNvSpPr txBox="1"/>
          <p:nvPr/>
        </p:nvSpPr>
        <p:spPr>
          <a:xfrm rot="0">
            <a:off x="1493837" y="847725"/>
            <a:ext cx="6073775" cy="528637"/>
          </a:xfrm>
          <a:prstGeom prst="rect"/>
          <a:noFill/>
          <a:ln w="952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计算</a:t>
            </a:r>
            <a:r>
              <a:rPr altLang="zh-CN" sz="2800" lang="en-US">
                <a:solidFill>
                  <a:schemeClr val="lt1"/>
                </a:solidFill>
              </a:rPr>
              <a:t>pH=5.00</a:t>
            </a:r>
            <a:r>
              <a:rPr altLang="en-US" sz="2800" lang="zh-CN">
                <a:solidFill>
                  <a:schemeClr val="lt1"/>
                </a:solidFill>
              </a:rPr>
              <a:t>时，氰化物的酸效应系数</a:t>
            </a:r>
          </a:p>
        </p:txBody>
      </p:sp>
      <p:sp>
        <p:nvSpPr>
          <p:cNvPr id="1048874" name=""/>
          <p:cNvSpPr txBox="1"/>
          <p:nvPr/>
        </p:nvSpPr>
        <p:spPr>
          <a:xfrm rot="0">
            <a:off x="868362" y="1577975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00200" y="1905000"/>
            <a:ext cx="6265862" cy="1249362"/>
          </a:xfrm>
          <a:prstGeom prst="rect"/>
          <a:noFill/>
          <a:ln>
            <a:noFill/>
          </a:ln>
        </p:spPr>
      </p:pic>
      <p:sp>
        <p:nvSpPr>
          <p:cNvPr id="1048875" name=""/>
          <p:cNvSpPr txBox="1"/>
          <p:nvPr/>
        </p:nvSpPr>
        <p:spPr>
          <a:xfrm rot="0">
            <a:off x="533400" y="3886200"/>
            <a:ext cx="824547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（溶液中其他金属离子与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的反应的副反应系数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在混合离子的滴定中加以讨论）</a:t>
            </a:r>
          </a:p>
        </p:txBody>
      </p:sp>
      <p:sp>
        <p:nvSpPr>
          <p:cNvPr id="104887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2" grpId="0" uiExpand="0" build="whole" animBg="1"/>
      <p:bldP spid="1048873" grpId="0" uiExpand="0" build="whole" animBg="1"/>
      <p:bldP spid="1048874" grpId="0" uiExpand="0" build="whole"/>
      <p:bldP spid="1048875" grpId="0" uiExpand="0" build="whol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7" name=""/>
          <p:cNvSpPr txBox="1"/>
          <p:nvPr/>
        </p:nvSpPr>
        <p:spPr>
          <a:xfrm rot="0">
            <a:off x="381000" y="304800"/>
            <a:ext cx="36925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三、金属离子的副反应</a:t>
            </a:r>
          </a:p>
        </p:txBody>
      </p:sp>
      <p:sp>
        <p:nvSpPr>
          <p:cNvPr id="1048878" name=""/>
          <p:cNvSpPr txBox="1"/>
          <p:nvPr/>
        </p:nvSpPr>
        <p:spPr>
          <a:xfrm rot="0">
            <a:off x="219075" y="1052512"/>
            <a:ext cx="76517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99FFCC"/>
                </a:solidFill>
              </a:rPr>
              <a:t>主反应            </a:t>
            </a:r>
            <a:r>
              <a:rPr altLang="zh-CN" b="1" sz="2400" lang="en-US">
                <a:solidFill>
                  <a:srgbClr val="99FFCC"/>
                </a:solidFill>
              </a:rPr>
              <a:t>M           +             Y                =                MY</a:t>
            </a:r>
          </a:p>
        </p:txBody>
      </p:sp>
      <p:sp>
        <p:nvSpPr>
          <p:cNvPr id="1048879" name=""/>
          <p:cNvSpPr/>
          <p:nvPr/>
        </p:nvSpPr>
        <p:spPr>
          <a:xfrm rot="0" flipH="1">
            <a:off x="1514475" y="1585912"/>
            <a:ext cx="533400" cy="3048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0" name=""/>
          <p:cNvSpPr/>
          <p:nvPr/>
        </p:nvSpPr>
        <p:spPr>
          <a:xfrm rot="0" flipV="1">
            <a:off x="1590675" y="1585912"/>
            <a:ext cx="6096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1" name=""/>
          <p:cNvSpPr txBox="1"/>
          <p:nvPr/>
        </p:nvSpPr>
        <p:spPr>
          <a:xfrm rot="0">
            <a:off x="1438275" y="1357312"/>
            <a:ext cx="60801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OH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882" name=""/>
          <p:cNvSpPr txBox="1"/>
          <p:nvPr/>
        </p:nvSpPr>
        <p:spPr>
          <a:xfrm rot="0">
            <a:off x="1193800" y="1981200"/>
            <a:ext cx="946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</a:p>
        </p:txBody>
      </p:sp>
      <p:sp>
        <p:nvSpPr>
          <p:cNvPr id="1048883" name=""/>
          <p:cNvSpPr/>
          <p:nvPr/>
        </p:nvSpPr>
        <p:spPr>
          <a:xfrm rot="0">
            <a:off x="1514475" y="2347912"/>
            <a:ext cx="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4" name=""/>
          <p:cNvSpPr/>
          <p:nvPr/>
        </p:nvSpPr>
        <p:spPr>
          <a:xfrm rot="0" flipV="1">
            <a:off x="1590675" y="2271712"/>
            <a:ext cx="0" cy="533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5" name=""/>
          <p:cNvSpPr txBox="1"/>
          <p:nvPr/>
        </p:nvSpPr>
        <p:spPr>
          <a:xfrm rot="0">
            <a:off x="904875" y="2271712"/>
            <a:ext cx="60801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OH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886" name=""/>
          <p:cNvSpPr txBox="1"/>
          <p:nvPr/>
        </p:nvSpPr>
        <p:spPr>
          <a:xfrm rot="0">
            <a:off x="1133475" y="2881312"/>
            <a:ext cx="1028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48887" name=""/>
          <p:cNvSpPr txBox="1"/>
          <p:nvPr/>
        </p:nvSpPr>
        <p:spPr>
          <a:xfrm rot="0">
            <a:off x="1362075" y="3292475"/>
            <a:ext cx="488950" cy="4730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······</a:t>
            </a:r>
          </a:p>
        </p:txBody>
      </p:sp>
      <p:sp>
        <p:nvSpPr>
          <p:cNvPr id="1048888" name=""/>
          <p:cNvSpPr txBox="1"/>
          <p:nvPr/>
        </p:nvSpPr>
        <p:spPr>
          <a:xfrm rot="0">
            <a:off x="1057275" y="3795712"/>
            <a:ext cx="1028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  <a:r>
              <a:rPr altLang="zh-CN" baseline="-25000" lang="en-US">
                <a:solidFill>
                  <a:schemeClr val="lt1"/>
                </a:solidFill>
              </a:rPr>
              <a:t>n</a:t>
            </a:r>
          </a:p>
        </p:txBody>
      </p:sp>
      <p:sp>
        <p:nvSpPr>
          <p:cNvPr id="1048889" name=""/>
          <p:cNvSpPr txBox="1"/>
          <p:nvPr/>
        </p:nvSpPr>
        <p:spPr>
          <a:xfrm rot="0">
            <a:off x="904875" y="4252912"/>
            <a:ext cx="1200150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羟基络合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    效应</a:t>
            </a:r>
          </a:p>
        </p:txBody>
      </p:sp>
      <p:sp>
        <p:nvSpPr>
          <p:cNvPr id="1048890" name=""/>
          <p:cNvSpPr txBox="1"/>
          <p:nvPr/>
        </p:nvSpPr>
        <p:spPr>
          <a:xfrm rot="0">
            <a:off x="981075" y="4938712"/>
            <a:ext cx="1098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</a:rPr>
              <a:t>M(OH)</a:t>
            </a:r>
          </a:p>
        </p:txBody>
      </p:sp>
      <p:sp>
        <p:nvSpPr>
          <p:cNvPr id="1048891" name=""/>
          <p:cNvSpPr txBox="1"/>
          <p:nvPr/>
        </p:nvSpPr>
        <p:spPr>
          <a:xfrm rot="0">
            <a:off x="2657475" y="1966912"/>
            <a:ext cx="565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ML</a:t>
            </a:r>
          </a:p>
        </p:txBody>
      </p:sp>
      <p:sp>
        <p:nvSpPr>
          <p:cNvPr id="1048892" name=""/>
          <p:cNvSpPr/>
          <p:nvPr/>
        </p:nvSpPr>
        <p:spPr>
          <a:xfrm rot="0">
            <a:off x="2886075" y="2347912"/>
            <a:ext cx="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93" name=""/>
          <p:cNvSpPr/>
          <p:nvPr/>
        </p:nvSpPr>
        <p:spPr>
          <a:xfrm rot="0" flipV="1">
            <a:off x="2962275" y="2271712"/>
            <a:ext cx="0" cy="533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94" name=""/>
          <p:cNvSpPr/>
          <p:nvPr/>
        </p:nvSpPr>
        <p:spPr>
          <a:xfrm rot="0">
            <a:off x="2428875" y="1585912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95" name=""/>
          <p:cNvSpPr/>
          <p:nvPr/>
        </p:nvSpPr>
        <p:spPr>
          <a:xfrm rot="0" flipH="1" flipV="1">
            <a:off x="2352675" y="1585912"/>
            <a:ext cx="381000" cy="4572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96" name=""/>
          <p:cNvSpPr txBox="1"/>
          <p:nvPr/>
        </p:nvSpPr>
        <p:spPr>
          <a:xfrm rot="0">
            <a:off x="2489200" y="1371600"/>
            <a:ext cx="33972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L</a:t>
            </a:r>
          </a:p>
        </p:txBody>
      </p:sp>
      <p:sp>
        <p:nvSpPr>
          <p:cNvPr id="1048897" name=""/>
          <p:cNvSpPr txBox="1"/>
          <p:nvPr/>
        </p:nvSpPr>
        <p:spPr>
          <a:xfrm rot="0">
            <a:off x="2581275" y="2271712"/>
            <a:ext cx="33972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L</a:t>
            </a:r>
          </a:p>
        </p:txBody>
      </p:sp>
      <p:sp>
        <p:nvSpPr>
          <p:cNvPr id="1048898" name=""/>
          <p:cNvSpPr txBox="1"/>
          <p:nvPr/>
        </p:nvSpPr>
        <p:spPr>
          <a:xfrm rot="0">
            <a:off x="2733675" y="2881312"/>
            <a:ext cx="647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ML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48899" name=""/>
          <p:cNvSpPr txBox="1"/>
          <p:nvPr/>
        </p:nvSpPr>
        <p:spPr>
          <a:xfrm rot="0">
            <a:off x="2657475" y="3338512"/>
            <a:ext cx="488950" cy="473075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······</a:t>
            </a:r>
          </a:p>
        </p:txBody>
      </p:sp>
      <p:sp>
        <p:nvSpPr>
          <p:cNvPr id="1048900" name=""/>
          <p:cNvSpPr txBox="1"/>
          <p:nvPr/>
        </p:nvSpPr>
        <p:spPr>
          <a:xfrm rot="0">
            <a:off x="2657475" y="3795712"/>
            <a:ext cx="6477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ML</a:t>
            </a:r>
            <a:r>
              <a:rPr altLang="zh-CN" baseline="-25000" lang="en-US">
                <a:solidFill>
                  <a:schemeClr val="lt1"/>
                </a:solidFill>
              </a:rPr>
              <a:t>n</a:t>
            </a:r>
          </a:p>
        </p:txBody>
      </p:sp>
      <p:sp>
        <p:nvSpPr>
          <p:cNvPr id="1048901" name=""/>
          <p:cNvSpPr txBox="1"/>
          <p:nvPr/>
        </p:nvSpPr>
        <p:spPr>
          <a:xfrm rot="0">
            <a:off x="2428875" y="4252912"/>
            <a:ext cx="1200150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辅助络合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    效应</a:t>
            </a:r>
          </a:p>
        </p:txBody>
      </p:sp>
      <p:sp>
        <p:nvSpPr>
          <p:cNvPr id="1048902" name=""/>
          <p:cNvSpPr txBox="1"/>
          <p:nvPr/>
        </p:nvSpPr>
        <p:spPr>
          <a:xfrm rot="0">
            <a:off x="2505075" y="4938712"/>
            <a:ext cx="9159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</a:rPr>
              <a:t>M(L)</a:t>
            </a:r>
          </a:p>
        </p:txBody>
      </p:sp>
      <p:sp>
        <p:nvSpPr>
          <p:cNvPr id="1048903" name=""/>
          <p:cNvSpPr/>
          <p:nvPr/>
        </p:nvSpPr>
        <p:spPr>
          <a:xfrm rot="0">
            <a:off x="523875" y="1509712"/>
            <a:ext cx="304800" cy="4038600"/>
          </a:xfrm>
          <a:prstGeom prst="leftBrace"/>
          <a:noFill/>
          <a:ln w="9525" cap="flat" cmpd="sng">
            <a:solidFill>
              <a:srgbClr val="FFCC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rgbClr val="FFFF00"/>
              </a:solidFill>
            </a:endParaRPr>
          </a:p>
        </p:txBody>
      </p:sp>
      <p:sp>
        <p:nvSpPr>
          <p:cNvPr id="1048904" name=""/>
          <p:cNvSpPr txBox="1"/>
          <p:nvPr/>
        </p:nvSpPr>
        <p:spPr>
          <a:xfrm rot="0">
            <a:off x="0" y="2805112"/>
            <a:ext cx="549275" cy="996950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FF6600"/>
                </a:solidFill>
              </a:rPr>
              <a:t>副反应</a:t>
            </a:r>
          </a:p>
        </p:txBody>
      </p:sp>
      <p:sp>
        <p:nvSpPr>
          <p:cNvPr id="104890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6" name=""/>
          <p:cNvSpPr txBox="1"/>
          <p:nvPr/>
        </p:nvSpPr>
        <p:spPr>
          <a:xfrm rot="0">
            <a:off x="457200" y="304800"/>
            <a:ext cx="82248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若金属离子</a:t>
            </a:r>
            <a:r>
              <a:rPr altLang="zh-CN" sz="2800" lang="en-US">
                <a:solidFill>
                  <a:schemeClr val="lt1"/>
                </a:solidFill>
              </a:rPr>
              <a:t>M</a:t>
            </a:r>
            <a:r>
              <a:rPr altLang="en-US" sz="2800" lang="zh-CN">
                <a:solidFill>
                  <a:schemeClr val="lt1"/>
                </a:solidFill>
              </a:rPr>
              <a:t>与络合剂</a:t>
            </a:r>
            <a:r>
              <a:rPr altLang="zh-CN" sz="2800" lang="en-US">
                <a:solidFill>
                  <a:schemeClr val="lt1"/>
                </a:solidFill>
              </a:rPr>
              <a:t>A</a:t>
            </a:r>
            <a:r>
              <a:rPr altLang="en-US" sz="2800" lang="zh-CN">
                <a:solidFill>
                  <a:schemeClr val="lt1"/>
                </a:solidFill>
              </a:rPr>
              <a:t>发生副反应，则副反应系数</a:t>
            </a: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16012" y="990600"/>
            <a:ext cx="6667500" cy="1514475"/>
          </a:xfrm>
          <a:prstGeom prst="rect"/>
          <a:solidFill>
            <a:srgbClr val="FFCCFF"/>
          </a:solidFill>
          <a:ln>
            <a:noFill/>
          </a:ln>
        </p:spPr>
      </p:pic>
      <p:sp>
        <p:nvSpPr>
          <p:cNvPr id="1048907" name=""/>
          <p:cNvSpPr txBox="1"/>
          <p:nvPr/>
        </p:nvSpPr>
        <p:spPr>
          <a:xfrm rot="0">
            <a:off x="1660525" y="2886075"/>
            <a:ext cx="4546600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299</a:t>
            </a:r>
            <a:r>
              <a:rPr altLang="en-US" sz="2800" lang="zh-CN">
                <a:solidFill>
                  <a:schemeClr val="lt1"/>
                </a:solidFill>
              </a:rPr>
              <a:t> 金属络合物的稳定常数</a:t>
            </a:r>
          </a:p>
        </p:txBody>
      </p:sp>
      <p:sp>
        <p:nvSpPr>
          <p:cNvPr id="1048908" name=""/>
          <p:cNvSpPr txBox="1"/>
          <p:nvPr/>
        </p:nvSpPr>
        <p:spPr>
          <a:xfrm rot="0">
            <a:off x="1057275" y="3581400"/>
            <a:ext cx="80867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当溶液中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较大时，会形成羟基络合效应，此时，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上式中的</a:t>
            </a:r>
            <a:r>
              <a:rPr altLang="zh-CN" sz="2800" lang="en-US">
                <a:solidFill>
                  <a:schemeClr val="lt1"/>
                </a:solidFill>
              </a:rPr>
              <a:t>A</a:t>
            </a:r>
            <a:r>
              <a:rPr altLang="en-US" sz="2800" lang="zh-CN">
                <a:solidFill>
                  <a:schemeClr val="lt1"/>
                </a:solidFill>
              </a:rPr>
              <a:t>代表</a:t>
            </a:r>
            <a:r>
              <a:rPr altLang="zh-CN" sz="2800" lang="en-US">
                <a:solidFill>
                  <a:schemeClr val="lt1"/>
                </a:solidFill>
              </a:rPr>
              <a:t>OH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30300" y="4800600"/>
            <a:ext cx="6780212" cy="557212"/>
          </a:xfrm>
          <a:prstGeom prst="rect"/>
          <a:solidFill>
            <a:srgbClr val="990033"/>
          </a:solidFill>
          <a:ln>
            <a:noFill/>
          </a:ln>
        </p:spPr>
      </p:pic>
      <p:sp>
        <p:nvSpPr>
          <p:cNvPr id="1048909" name=""/>
          <p:cNvSpPr txBox="1"/>
          <p:nvPr/>
        </p:nvSpPr>
        <p:spPr>
          <a:xfrm rot="0">
            <a:off x="1508125" y="5699125"/>
            <a:ext cx="4922837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303</a:t>
            </a:r>
            <a:r>
              <a:rPr altLang="en-US" sz="2800" lang="zh-CN">
                <a:solidFill>
                  <a:schemeClr val="lt1"/>
                </a:solidFill>
              </a:rPr>
              <a:t>列出了在不同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下</a:t>
            </a:r>
            <a:r>
              <a:rPr altLang="zh-CN" sz="2800" lang="en-US">
                <a:solidFill>
                  <a:schemeClr val="lt1"/>
                </a:solidFill>
              </a:rPr>
              <a:t>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M(OH)</a:t>
            </a:r>
          </a:p>
        </p:txBody>
      </p:sp>
      <p:sp>
        <p:nvSpPr>
          <p:cNvPr id="104891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29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6" grpId="0" uiExpand="0" build="whole"/>
      <p:bldP spid="1048907" grpId="0" uiExpand="0" build="whole"/>
      <p:bldP spid="1048908" grpId="0" uiExpand="0" build="whole"/>
      <p:bldP spid="1048909" grpId="0" uiExpand="0" build="whol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 rot="0">
            <a:off x="228600" y="276225"/>
            <a:ext cx="2583180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§4.1  </a:t>
            </a:r>
            <a:r>
              <a:rPr altLang="en-US" b="1" sz="3600" i="1" lang="zh-CN">
                <a:solidFill>
                  <a:srgbClr val="FFFF00"/>
                </a:solidFill>
              </a:rPr>
              <a:t>概述</a:t>
            </a:r>
          </a:p>
        </p:txBody>
      </p:sp>
      <p:sp>
        <p:nvSpPr>
          <p:cNvPr id="1048585" name=""/>
          <p:cNvSpPr/>
          <p:nvPr/>
        </p:nvSpPr>
        <p:spPr>
          <a:xfrm rot="0">
            <a:off x="304800" y="1143000"/>
            <a:ext cx="1676400" cy="838200"/>
          </a:xfrm>
          <a:prstGeom prst="wedgeEllipseCallout">
            <a:avLst>
              <a:gd name="adj1" fmla="val 57384"/>
              <a:gd name="adj2" fmla="val 58144"/>
            </a:avLst>
          </a:prstGeom>
          <a:solidFill>
            <a:srgbClr val="CC00CC"/>
          </a:solidFill>
          <a:ln w="9525" cap="flat" cmpd="sng">
            <a:solidFill>
              <a:srgbClr val="CC99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400" lang="zh-CN">
                <a:solidFill>
                  <a:srgbClr val="FFFF00"/>
                </a:solidFill>
              </a:rPr>
              <a:t>络合滴定法</a:t>
            </a:r>
          </a:p>
        </p:txBody>
      </p:sp>
      <p:sp>
        <p:nvSpPr>
          <p:cNvPr id="1048586" name=""/>
          <p:cNvSpPr txBox="1"/>
          <p:nvPr/>
        </p:nvSpPr>
        <p:spPr>
          <a:xfrm rot="0">
            <a:off x="2362200" y="1676400"/>
            <a:ext cx="5161280" cy="510541"/>
          </a:xfrm>
          <a:prstGeom prst="rect"/>
          <a:noFill/>
          <a:ln w="9525" cap="flat" cmpd="sng">
            <a:solidFill>
              <a:srgbClr val="FF505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rgbClr val="FFFF00"/>
                </a:solidFill>
              </a:rPr>
              <a:t>以络合反应为基础的滴定分析法</a:t>
            </a:r>
          </a:p>
        </p:txBody>
      </p:sp>
      <p:sp>
        <p:nvSpPr>
          <p:cNvPr id="1048587" name=""/>
          <p:cNvSpPr txBox="1"/>
          <p:nvPr/>
        </p:nvSpPr>
        <p:spPr>
          <a:xfrm rot="0">
            <a:off x="822325" y="2559050"/>
            <a:ext cx="80060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无机的络合反应很多，但能用于络合滴定却很少。</a:t>
            </a:r>
          </a:p>
        </p:txBody>
      </p:sp>
      <p:sp>
        <p:nvSpPr>
          <p:cNvPr id="1048588" name=""/>
          <p:cNvSpPr/>
          <p:nvPr/>
        </p:nvSpPr>
        <p:spPr>
          <a:xfrm rot="0">
            <a:off x="1295400" y="3352800"/>
            <a:ext cx="457200" cy="5334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589" name=""/>
          <p:cNvSpPr txBox="1"/>
          <p:nvPr/>
        </p:nvSpPr>
        <p:spPr>
          <a:xfrm rot="0">
            <a:off x="2057400" y="3352800"/>
            <a:ext cx="46786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Cu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+ 4NH</a:t>
            </a:r>
            <a:r>
              <a:rPr altLang="zh-CN" baseline="-25000" sz="2800" lang="en-US">
                <a:solidFill>
                  <a:schemeClr val="lt1"/>
                </a:solidFill>
              </a:rPr>
              <a:t>3</a:t>
            </a:r>
            <a:r>
              <a:rPr altLang="zh-CN" sz="2800" lang="en-US">
                <a:solidFill>
                  <a:schemeClr val="lt1"/>
                </a:solidFill>
              </a:rPr>
              <a:t> = Cu(NH</a:t>
            </a:r>
            <a:r>
              <a:rPr altLang="zh-CN" baseline="-25000" sz="2800" lang="en-US">
                <a:solidFill>
                  <a:schemeClr val="lt1"/>
                </a:solidFill>
              </a:rPr>
              <a:t>3</a:t>
            </a:r>
            <a:r>
              <a:rPr altLang="zh-CN" sz="2800" lang="en-US">
                <a:solidFill>
                  <a:schemeClr val="lt1"/>
                </a:solidFill>
              </a:rPr>
              <a:t>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8590" name=""/>
          <p:cNvSpPr txBox="1"/>
          <p:nvPr/>
        </p:nvSpPr>
        <p:spPr>
          <a:xfrm rot="0">
            <a:off x="33020" y="4236720"/>
            <a:ext cx="881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Cu</a:t>
            </a:r>
            <a:r>
              <a:rPr altLang="zh-CN" baseline="30000" sz="2400" lang="en-US">
                <a:solidFill>
                  <a:schemeClr val="lt1"/>
                </a:solidFill>
              </a:rPr>
              <a:t>2+</a:t>
            </a:r>
            <a:r>
              <a:rPr altLang="zh-CN" sz="2400" 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048591" name=""/>
          <p:cNvSpPr/>
          <p:nvPr/>
        </p:nvSpPr>
        <p:spPr>
          <a:xfrm rot="0">
            <a:off x="822324" y="4419600"/>
            <a:ext cx="6096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2" name=""/>
          <p:cNvSpPr txBox="1"/>
          <p:nvPr/>
        </p:nvSpPr>
        <p:spPr>
          <a:xfrm rot="0">
            <a:off x="797560" y="4038600"/>
            <a:ext cx="6908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NH</a:t>
            </a:r>
            <a:r>
              <a:rPr altLang="zh-CN" baseline="-25000" lang="en-US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048593" name=""/>
          <p:cNvSpPr/>
          <p:nvPr/>
        </p:nvSpPr>
        <p:spPr>
          <a:xfrm rot="0">
            <a:off x="1412241" y="4234180"/>
            <a:ext cx="1770379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Cu(NH</a:t>
            </a:r>
            <a:r>
              <a:rPr altLang="zh-CN" baseline="-25000" sz="2400" lang="en-US">
                <a:solidFill>
                  <a:schemeClr val="lt1"/>
                </a:solidFill>
              </a:rPr>
              <a:t>3</a:t>
            </a:r>
            <a:r>
              <a:rPr altLang="zh-CN" sz="2400" lang="en-US">
                <a:solidFill>
                  <a:schemeClr val="lt1"/>
                </a:solidFill>
              </a:rPr>
              <a:t>)</a:t>
            </a:r>
            <a:r>
              <a:rPr altLang="zh-CN" baseline="-25000" sz="2400" lang="en-US">
                <a:solidFill>
                  <a:schemeClr val="lt1"/>
                </a:solidFill>
              </a:rPr>
              <a:t> </a:t>
            </a:r>
            <a:r>
              <a:rPr altLang="zh-CN" baseline="30000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8594" name=""/>
          <p:cNvSpPr/>
          <p:nvPr/>
        </p:nvSpPr>
        <p:spPr>
          <a:xfrm rot="0">
            <a:off x="2895600" y="4419600"/>
            <a:ext cx="6096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5" name=""/>
          <p:cNvSpPr txBox="1"/>
          <p:nvPr/>
        </p:nvSpPr>
        <p:spPr>
          <a:xfrm rot="0">
            <a:off x="2895600" y="4038600"/>
            <a:ext cx="6908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NH</a:t>
            </a:r>
            <a:r>
              <a:rPr altLang="zh-CN" baseline="-25000" lang="en-US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048596" name=""/>
          <p:cNvSpPr/>
          <p:nvPr/>
        </p:nvSpPr>
        <p:spPr>
          <a:xfrm rot="0">
            <a:off x="7010400" y="4419600"/>
            <a:ext cx="6096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7" name=""/>
          <p:cNvSpPr txBox="1"/>
          <p:nvPr/>
        </p:nvSpPr>
        <p:spPr>
          <a:xfrm rot="0">
            <a:off x="7010400" y="4038600"/>
            <a:ext cx="6908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NH</a:t>
            </a:r>
            <a:r>
              <a:rPr altLang="zh-CN" baseline="-25000" lang="en-US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048598" name=""/>
          <p:cNvSpPr/>
          <p:nvPr/>
        </p:nvSpPr>
        <p:spPr>
          <a:xfrm rot="0" flipV="1">
            <a:off x="5029200" y="4419600"/>
            <a:ext cx="5334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9" name=""/>
          <p:cNvSpPr txBox="1"/>
          <p:nvPr/>
        </p:nvSpPr>
        <p:spPr>
          <a:xfrm rot="0">
            <a:off x="4953000" y="4038600"/>
            <a:ext cx="6908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NH</a:t>
            </a:r>
            <a:r>
              <a:rPr altLang="zh-CN" baseline="-25000" lang="en-US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048600" name=""/>
          <p:cNvSpPr/>
          <p:nvPr/>
        </p:nvSpPr>
        <p:spPr>
          <a:xfrm rot="0">
            <a:off x="3505200" y="4114800"/>
            <a:ext cx="1846579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Cu(NH</a:t>
            </a:r>
            <a:r>
              <a:rPr altLang="zh-CN" baseline="-25000" sz="2400" lang="en-US">
                <a:solidFill>
                  <a:schemeClr val="lt1"/>
                </a:solidFill>
              </a:rPr>
              <a:t>3</a:t>
            </a:r>
            <a:r>
              <a:rPr altLang="zh-CN" sz="2400" lang="en-US">
                <a:solidFill>
                  <a:schemeClr val="lt1"/>
                </a:solidFill>
              </a:rPr>
              <a:t>)</a:t>
            </a:r>
            <a:r>
              <a:rPr altLang="zh-CN" baseline="-25000" sz="2400" lang="en-US">
                <a:solidFill>
                  <a:schemeClr val="lt1"/>
                </a:solidFill>
              </a:rPr>
              <a:t>2</a:t>
            </a:r>
            <a:r>
              <a:rPr altLang="zh-CN" baseline="30000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8601" name=""/>
          <p:cNvSpPr/>
          <p:nvPr/>
        </p:nvSpPr>
        <p:spPr>
          <a:xfrm rot="0">
            <a:off x="5562600" y="4114800"/>
            <a:ext cx="1846579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Cu(NH</a:t>
            </a:r>
            <a:r>
              <a:rPr altLang="zh-CN" baseline="-25000" sz="2400" lang="en-US">
                <a:solidFill>
                  <a:schemeClr val="lt1"/>
                </a:solidFill>
              </a:rPr>
              <a:t>3</a:t>
            </a:r>
            <a:r>
              <a:rPr altLang="zh-CN" sz="2400" lang="en-US">
                <a:solidFill>
                  <a:schemeClr val="lt1"/>
                </a:solidFill>
              </a:rPr>
              <a:t>)</a:t>
            </a:r>
            <a:r>
              <a:rPr altLang="zh-CN" baseline="-25000" sz="2400" lang="en-US">
                <a:solidFill>
                  <a:schemeClr val="lt1"/>
                </a:solidFill>
              </a:rPr>
              <a:t>3</a:t>
            </a:r>
            <a:r>
              <a:rPr altLang="zh-CN" baseline="30000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8602" name=""/>
          <p:cNvSpPr/>
          <p:nvPr/>
        </p:nvSpPr>
        <p:spPr>
          <a:xfrm rot="0">
            <a:off x="7540625" y="4114800"/>
            <a:ext cx="1846579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Cu(NH</a:t>
            </a:r>
            <a:r>
              <a:rPr altLang="zh-CN" baseline="-25000" sz="2400" lang="en-US">
                <a:solidFill>
                  <a:schemeClr val="lt1"/>
                </a:solidFill>
              </a:rPr>
              <a:t>3</a:t>
            </a:r>
            <a:r>
              <a:rPr altLang="zh-CN" sz="2400" lang="en-US">
                <a:solidFill>
                  <a:schemeClr val="lt1"/>
                </a:solidFill>
              </a:rPr>
              <a:t>)</a:t>
            </a:r>
            <a:r>
              <a:rPr altLang="zh-CN" baseline="-25000" sz="2400" lang="en-US">
                <a:solidFill>
                  <a:schemeClr val="lt1"/>
                </a:solidFill>
              </a:rPr>
              <a:t>4</a:t>
            </a:r>
            <a:r>
              <a:rPr altLang="zh-CN" baseline="30000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8603" name=""/>
          <p:cNvSpPr txBox="1"/>
          <p:nvPr/>
        </p:nvSpPr>
        <p:spPr>
          <a:xfrm rot="0">
            <a:off x="914400" y="5029200"/>
            <a:ext cx="7739380" cy="929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i="1" lang="zh-CN" u="sng">
                <a:solidFill>
                  <a:schemeClr val="lt1"/>
                </a:solidFill>
              </a:rPr>
              <a:t>单基配位分级络合</a:t>
            </a:r>
            <a:r>
              <a:rPr altLang="en-US" sz="2800" lang="zh-CN">
                <a:solidFill>
                  <a:schemeClr val="lt1"/>
                </a:solidFill>
              </a:rPr>
              <a:t>，各级稳定常数相差较小，不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可能分步完成络合。</a:t>
            </a:r>
          </a:p>
        </p:txBody>
      </p:sp>
      <p:sp>
        <p:nvSpPr>
          <p:cNvPr id="104860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 uiExpand="0" build="whole"/>
      <p:bldP spid="1048585" grpId="0" uiExpand="0" build="whole" animBg="1"/>
      <p:bldP spid="1048586" grpId="0" uiExpand="0" build="whole" animBg="1"/>
      <p:bldP spid="1048587" grpId="0" uiExpand="0" build="whole"/>
      <p:bldP spid="1048588" grpId="0" uiExpand="0" build="whole" animBg="1"/>
      <p:bldP spid="1048589" grpId="0" uiExpand="0" build="whole"/>
      <p:bldP spid="1048590" grpId="0" uiExpand="0" build="whole"/>
      <p:bldP spid="1048592" grpId="0" uiExpand="0" build="whole"/>
      <p:bldP spid="1048593" grpId="0" uiExpand="0" build="whole"/>
      <p:bldP spid="1048595" grpId="0" uiExpand="0" build="whole"/>
      <p:bldP spid="1048597" grpId="0" uiExpand="0" build="whole"/>
      <p:bldP spid="1048599" grpId="0" uiExpand="0" build="whole"/>
      <p:bldP spid="1048600" grpId="0" uiExpand="0" build="whole"/>
      <p:bldP spid="1048601" grpId="0" uiExpand="0" build="whole"/>
      <p:bldP spid="1048602" grpId="0" uiExpand="0" build="whole"/>
      <p:bldP spid="1048603" grpId="0" uiExpand="0" build="whol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44662" y="2994025"/>
            <a:ext cx="5407025" cy="925512"/>
          </a:xfrm>
          <a:prstGeom prst="rect"/>
          <a:solidFill>
            <a:srgbClr val="996633"/>
          </a:solidFill>
          <a:ln>
            <a:noFill/>
          </a:ln>
        </p:spPr>
      </p:pic>
      <p:sp>
        <p:nvSpPr>
          <p:cNvPr id="1048911" name=""/>
          <p:cNvSpPr txBox="1"/>
          <p:nvPr/>
        </p:nvSpPr>
        <p:spPr>
          <a:xfrm rot="0">
            <a:off x="1295400" y="5029200"/>
            <a:ext cx="4495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i="1" lang="en-US">
                <a:solidFill>
                  <a:schemeClr val="lt1"/>
                </a:solidFill>
              </a:rPr>
              <a:t>p </a:t>
            </a:r>
            <a:r>
              <a:rPr altLang="en-US" sz="2800" lang="zh-CN">
                <a:solidFill>
                  <a:schemeClr val="lt1"/>
                </a:solidFill>
              </a:rPr>
              <a:t>表示辅助络合剂的数目</a:t>
            </a:r>
          </a:p>
        </p:txBody>
      </p:sp>
      <p:sp>
        <p:nvSpPr>
          <p:cNvPr id="1048912" name=""/>
          <p:cNvSpPr txBox="1"/>
          <p:nvPr/>
        </p:nvSpPr>
        <p:spPr>
          <a:xfrm rot="0">
            <a:off x="381000" y="990600"/>
            <a:ext cx="80073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若有多种辅助络合剂同时对金属离子产生副反应，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则</a:t>
            </a:r>
            <a:r>
              <a:rPr altLang="zh-CN" sz="2800" lang="en-US">
                <a:solidFill>
                  <a:schemeClr val="lt1"/>
                </a:solidFill>
              </a:rPr>
              <a:t>M</a:t>
            </a:r>
            <a:r>
              <a:rPr altLang="en-US" sz="2800" lang="zh-CN">
                <a:solidFill>
                  <a:schemeClr val="lt1"/>
                </a:solidFill>
              </a:rPr>
              <a:t>的总的副反应系数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</a:t>
            </a:r>
          </a:p>
        </p:txBody>
      </p:sp>
      <p:sp>
        <p:nvSpPr>
          <p:cNvPr id="104891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1" grpId="0" uiExpand="0" build="whole"/>
      <p:bldP spid="1048912" grpId="0" uiExpand="0" build="whol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4" name=""/>
          <p:cNvSpPr/>
          <p:nvPr/>
        </p:nvSpPr>
        <p:spPr>
          <a:xfrm rot="0">
            <a:off x="304800" y="304800"/>
            <a:ext cx="6096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915" name=""/>
          <p:cNvSpPr txBox="1"/>
          <p:nvPr/>
        </p:nvSpPr>
        <p:spPr>
          <a:xfrm rot="0">
            <a:off x="1066800" y="685800"/>
            <a:ext cx="8086725" cy="1382712"/>
          </a:xfrm>
          <a:prstGeom prst="rect"/>
          <a:noFill/>
          <a:ln w="9525" cap="flat" cmpd="sng">
            <a:solidFill>
              <a:srgbClr val="FFCC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在</a:t>
            </a:r>
            <a:r>
              <a:rPr altLang="zh-CN" sz="2800" lang="en-US">
                <a:solidFill>
                  <a:schemeClr val="lt1"/>
                </a:solidFill>
              </a:rPr>
              <a:t>0.010mol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锌氨溶液中，当游离氨的浓度为</a:t>
            </a:r>
            <a:r>
              <a:rPr altLang="zh-CN" sz="2800" lang="en-US">
                <a:solidFill>
                  <a:schemeClr val="lt1"/>
                </a:solidFill>
              </a:rPr>
              <a:t>0.10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(pH=10)时，计算锌离子的总副反应系数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及溶液中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[Zn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2+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]。</a:t>
            </a:r>
          </a:p>
        </p:txBody>
      </p:sp>
      <p:sp>
        <p:nvSpPr>
          <p:cNvPr id="104891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4" grpId="0" uiExpand="0" build="whole" animBg="1"/>
      <p:bldP spid="1048915" grpId="0" uiExpand="0" build="whol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4191000"/>
            <a:ext cx="7721600" cy="615950"/>
          </a:xfrm>
          <a:prstGeom prst="rect"/>
          <a:noFill/>
          <a:ln>
            <a:noFill/>
          </a:ln>
        </p:spPr>
      </p:pic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66800" y="5334000"/>
            <a:ext cx="4776787" cy="808037"/>
          </a:xfrm>
          <a:prstGeom prst="rect"/>
          <a:noFill/>
          <a:ln>
            <a:noFill/>
          </a:ln>
        </p:spPr>
      </p:pic>
      <p:sp>
        <p:nvSpPr>
          <p:cNvPr id="1048917" name=""/>
          <p:cNvSpPr/>
          <p:nvPr/>
        </p:nvSpPr>
        <p:spPr>
          <a:xfrm rot="0">
            <a:off x="304800" y="304800"/>
            <a:ext cx="6096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918" name=""/>
          <p:cNvSpPr txBox="1"/>
          <p:nvPr/>
        </p:nvSpPr>
        <p:spPr>
          <a:xfrm rot="0">
            <a:off x="1066800" y="685800"/>
            <a:ext cx="8086725" cy="1382712"/>
          </a:xfrm>
          <a:prstGeom prst="rect"/>
          <a:noFill/>
          <a:ln w="9525" cap="flat" cmpd="sng">
            <a:solidFill>
              <a:srgbClr val="FFCC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在</a:t>
            </a:r>
            <a:r>
              <a:rPr altLang="zh-CN" sz="2800" lang="en-US">
                <a:solidFill>
                  <a:schemeClr val="lt1"/>
                </a:solidFill>
              </a:rPr>
              <a:t>0.010mol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锌氨溶液中，当游离氨的浓度为</a:t>
            </a:r>
            <a:r>
              <a:rPr altLang="zh-CN" sz="2800" lang="en-US">
                <a:solidFill>
                  <a:schemeClr val="lt1"/>
                </a:solidFill>
              </a:rPr>
              <a:t>0.10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(pH=10)时，计算锌离子的总副反应系数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及溶液中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[Zn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2+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]。</a:t>
            </a:r>
          </a:p>
        </p:txBody>
      </p:sp>
      <p:sp>
        <p:nvSpPr>
          <p:cNvPr id="1048919" name=""/>
          <p:cNvSpPr txBox="1"/>
          <p:nvPr/>
        </p:nvSpPr>
        <p:spPr>
          <a:xfrm rot="0">
            <a:off x="228600" y="205740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198562" y="2546350"/>
            <a:ext cx="7405687" cy="525462"/>
          </a:xfrm>
          <a:prstGeom prst="rect"/>
          <a:noFill/>
          <a:ln>
            <a:noFill/>
          </a:ln>
        </p:spPr>
      </p:pic>
      <p:sp>
        <p:nvSpPr>
          <p:cNvPr id="1048920" name=""/>
          <p:cNvSpPr txBox="1"/>
          <p:nvPr/>
        </p:nvSpPr>
        <p:spPr>
          <a:xfrm rot="0">
            <a:off x="1447800" y="3276600"/>
            <a:ext cx="2844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Zn(OH)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2.4</a:t>
            </a:r>
            <a:r>
              <a:rPr altLang="zh-CN" sz="2800" 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04892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7" grpId="0" uiExpand="0" build="whole" animBg="1"/>
      <p:bldP spid="1048918" grpId="0" uiExpand="0" build="whole" animBg="1"/>
      <p:bldP spid="1048919" grpId="0" uiExpand="0" build="whole"/>
      <p:bldP spid="1048920" grpId="0" uiExpand="0" build="whol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2" name=""/>
          <p:cNvSpPr txBox="1"/>
          <p:nvPr/>
        </p:nvSpPr>
        <p:spPr>
          <a:xfrm rot="0">
            <a:off x="381000" y="457200"/>
            <a:ext cx="4667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四、金属络合物</a:t>
            </a:r>
            <a:r>
              <a:rPr altLang="zh-CN" b="1" sz="2800" lang="en-US" u="sng">
                <a:solidFill>
                  <a:schemeClr val="lt1"/>
                </a:solidFill>
              </a:rPr>
              <a:t>MY</a:t>
            </a:r>
            <a:r>
              <a:rPr altLang="en-US" b="1" sz="2800" lang="zh-CN" u="sng">
                <a:solidFill>
                  <a:schemeClr val="lt1"/>
                </a:solidFill>
              </a:rPr>
              <a:t>的副反应</a:t>
            </a:r>
          </a:p>
        </p:txBody>
      </p:sp>
      <p:sp>
        <p:nvSpPr>
          <p:cNvPr id="1048923" name=""/>
          <p:cNvSpPr txBox="1"/>
          <p:nvPr/>
        </p:nvSpPr>
        <p:spPr>
          <a:xfrm rot="0">
            <a:off x="1066800" y="1600200"/>
            <a:ext cx="66611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99FFCC"/>
                </a:solidFill>
              </a:rPr>
              <a:t>主反应            </a:t>
            </a:r>
            <a:r>
              <a:rPr altLang="zh-CN" b="1" sz="2400" lang="en-US">
                <a:solidFill>
                  <a:srgbClr val="99FFCC"/>
                </a:solidFill>
              </a:rPr>
              <a:t>M        +         Y          =                MY</a:t>
            </a:r>
          </a:p>
        </p:txBody>
      </p:sp>
      <p:sp>
        <p:nvSpPr>
          <p:cNvPr id="1048924" name=""/>
          <p:cNvSpPr/>
          <p:nvPr/>
        </p:nvSpPr>
        <p:spPr>
          <a:xfrm rot="0" flipH="1">
            <a:off x="6873875" y="1978025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25" name=""/>
          <p:cNvSpPr/>
          <p:nvPr/>
        </p:nvSpPr>
        <p:spPr>
          <a:xfrm rot="0" flipV="1">
            <a:off x="6950075" y="2054225"/>
            <a:ext cx="3810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26" name=""/>
          <p:cNvSpPr txBox="1"/>
          <p:nvPr/>
        </p:nvSpPr>
        <p:spPr>
          <a:xfrm rot="0">
            <a:off x="6705600" y="1839912"/>
            <a:ext cx="46196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927" name=""/>
          <p:cNvSpPr txBox="1"/>
          <p:nvPr/>
        </p:nvSpPr>
        <p:spPr>
          <a:xfrm rot="0">
            <a:off x="6477000" y="2449512"/>
            <a:ext cx="77787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MHY</a:t>
            </a:r>
          </a:p>
        </p:txBody>
      </p:sp>
      <p:sp>
        <p:nvSpPr>
          <p:cNvPr id="1048928" name=""/>
          <p:cNvSpPr/>
          <p:nvPr/>
        </p:nvSpPr>
        <p:spPr>
          <a:xfrm rot="0">
            <a:off x="7635875" y="1978025"/>
            <a:ext cx="5334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29" name=""/>
          <p:cNvSpPr/>
          <p:nvPr/>
        </p:nvSpPr>
        <p:spPr>
          <a:xfrm rot="0" flipH="1" flipV="1">
            <a:off x="7559675" y="2054225"/>
            <a:ext cx="457200" cy="3048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0" name=""/>
          <p:cNvSpPr txBox="1"/>
          <p:nvPr/>
        </p:nvSpPr>
        <p:spPr>
          <a:xfrm rot="0">
            <a:off x="7788275" y="1825625"/>
            <a:ext cx="608012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OH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931" name=""/>
          <p:cNvSpPr txBox="1"/>
          <p:nvPr/>
        </p:nvSpPr>
        <p:spPr>
          <a:xfrm rot="0">
            <a:off x="7772400" y="2449512"/>
            <a:ext cx="946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M(OH)</a:t>
            </a:r>
          </a:p>
        </p:txBody>
      </p:sp>
      <p:sp>
        <p:nvSpPr>
          <p:cNvPr id="1048932" name=""/>
          <p:cNvSpPr txBox="1"/>
          <p:nvPr/>
        </p:nvSpPr>
        <p:spPr>
          <a:xfrm rot="0">
            <a:off x="6400800" y="2982912"/>
            <a:ext cx="2216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酸式                碱式</a:t>
            </a:r>
          </a:p>
        </p:txBody>
      </p:sp>
      <p:sp>
        <p:nvSpPr>
          <p:cNvPr id="1048933" name=""/>
          <p:cNvSpPr/>
          <p:nvPr/>
        </p:nvSpPr>
        <p:spPr>
          <a:xfrm rot="0">
            <a:off x="6721475" y="3502025"/>
            <a:ext cx="5334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4" name=""/>
          <p:cNvSpPr/>
          <p:nvPr/>
        </p:nvSpPr>
        <p:spPr>
          <a:xfrm rot="0" flipH="1">
            <a:off x="7712075" y="3502025"/>
            <a:ext cx="457200" cy="3810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35" name=""/>
          <p:cNvSpPr txBox="1"/>
          <p:nvPr/>
        </p:nvSpPr>
        <p:spPr>
          <a:xfrm rot="0">
            <a:off x="6705600" y="4032250"/>
            <a:ext cx="1708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</a:rPr>
              <a:t>混合络合效应</a:t>
            </a:r>
          </a:p>
        </p:txBody>
      </p:sp>
      <p:sp>
        <p:nvSpPr>
          <p:cNvPr id="1048936" name=""/>
          <p:cNvSpPr txBox="1"/>
          <p:nvPr/>
        </p:nvSpPr>
        <p:spPr>
          <a:xfrm rot="0">
            <a:off x="7254875" y="4721225"/>
            <a:ext cx="7905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rgbClr val="FFFF00"/>
                </a:solidFill>
                <a:sym typeface="Symbol" pitchFamily="18" charset="2"/>
              </a:rPr>
              <a:t> </a:t>
            </a:r>
            <a:r>
              <a:rPr altLang="zh-CN" baseline="-25000" b="1" sz="2400" lang="en-US">
                <a:solidFill>
                  <a:srgbClr val="FFFF00"/>
                </a:solidFill>
                <a:sym typeface="Symbol" pitchFamily="18" charset="2"/>
              </a:rPr>
              <a:t>MY</a:t>
            </a:r>
          </a:p>
        </p:txBody>
      </p:sp>
      <p:sp>
        <p:nvSpPr>
          <p:cNvPr id="1048937" name=""/>
          <p:cNvSpPr/>
          <p:nvPr/>
        </p:nvSpPr>
        <p:spPr>
          <a:xfrm rot="0">
            <a:off x="1371600" y="2057400"/>
            <a:ext cx="168275" cy="2816225"/>
          </a:xfrm>
          <a:prstGeom prst="leftBrace"/>
          <a:noFill/>
          <a:ln w="9525" cap="flat" cmpd="sng">
            <a:solidFill>
              <a:srgbClr val="FFCC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rgbClr val="FFFF00"/>
              </a:solidFill>
            </a:endParaRPr>
          </a:p>
        </p:txBody>
      </p:sp>
      <p:sp>
        <p:nvSpPr>
          <p:cNvPr id="1048938" name=""/>
          <p:cNvSpPr txBox="1"/>
          <p:nvPr/>
        </p:nvSpPr>
        <p:spPr>
          <a:xfrm rot="0">
            <a:off x="854075" y="3044825"/>
            <a:ext cx="549275" cy="996950"/>
          </a:xfrm>
          <a:prstGeom prst="rect"/>
          <a:noFill/>
          <a:ln>
            <a:noFill/>
          </a:ln>
        </p:spPr>
        <p:txBody>
          <a:bodyPr anchor="t" bIns="45720" lIns="91440" rIns="91440" tIns="45720" vert="eaVert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rgbClr val="FF6600"/>
                </a:solidFill>
              </a:rPr>
              <a:t>副反应</a:t>
            </a:r>
          </a:p>
        </p:txBody>
      </p:sp>
      <p:sp>
        <p:nvSpPr>
          <p:cNvPr id="104893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0" name=""/>
          <p:cNvSpPr txBox="1"/>
          <p:nvPr/>
        </p:nvSpPr>
        <p:spPr>
          <a:xfrm rot="0">
            <a:off x="2895600" y="457200"/>
            <a:ext cx="29559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MY  +  H  =  MHY</a:t>
            </a:r>
          </a:p>
        </p:txBody>
      </p: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57400" y="1219200"/>
            <a:ext cx="3200400" cy="917575"/>
          </a:xfrm>
          <a:prstGeom prst="rect"/>
          <a:noFill/>
          <a:ln>
            <a:noFill/>
          </a:ln>
        </p:spPr>
      </p:pic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233487" y="2159000"/>
            <a:ext cx="7132637" cy="1122362"/>
          </a:xfrm>
          <a:prstGeom prst="rect"/>
          <a:noFill/>
          <a:ln>
            <a:noFill/>
          </a:ln>
        </p:spPr>
      </p:pic>
      <p:sp>
        <p:nvSpPr>
          <p:cNvPr id="1048941" name=""/>
          <p:cNvSpPr txBox="1"/>
          <p:nvPr/>
        </p:nvSpPr>
        <p:spPr>
          <a:xfrm rot="0">
            <a:off x="228600" y="381000"/>
            <a:ext cx="23177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酸度较高时：</a:t>
            </a:r>
          </a:p>
        </p:txBody>
      </p:sp>
      <p:sp>
        <p:nvSpPr>
          <p:cNvPr id="1048942" name=""/>
          <p:cNvSpPr txBox="1"/>
          <p:nvPr/>
        </p:nvSpPr>
        <p:spPr>
          <a:xfrm rot="0">
            <a:off x="228600" y="3429000"/>
            <a:ext cx="87185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酸度较低时：会生成碱式络合物，同理，其副反应系数</a:t>
            </a:r>
          </a:p>
        </p:txBody>
      </p:sp>
      <p:pic>
        <p:nvPicPr>
          <p:cNvPr id="209718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044575" y="4149725"/>
            <a:ext cx="7739062" cy="1035050"/>
          </a:xfrm>
          <a:prstGeom prst="rect"/>
          <a:noFill/>
          <a:ln>
            <a:noFill/>
          </a:ln>
        </p:spPr>
      </p:pic>
      <p:sp>
        <p:nvSpPr>
          <p:cNvPr id="1048943" name=""/>
          <p:cNvSpPr txBox="1"/>
          <p:nvPr/>
        </p:nvSpPr>
        <p:spPr>
          <a:xfrm rot="0">
            <a:off x="898525" y="5530850"/>
            <a:ext cx="8007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酸式和碱式络合物均不稳定，一般计算中可忽略。</a:t>
            </a:r>
          </a:p>
        </p:txBody>
      </p:sp>
      <p:sp>
        <p:nvSpPr>
          <p:cNvPr id="104894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0" grpId="0" uiExpand="0" build="whole"/>
      <p:bldP spid="1048941" grpId="0" uiExpand="0" build="whole"/>
      <p:bldP spid="1048942" grpId="0" uiExpand="0" build="whole"/>
      <p:bldP spid="1048943" grpId="0" uiExpand="0" build="whol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5" name=""/>
          <p:cNvSpPr txBox="1"/>
          <p:nvPr/>
        </p:nvSpPr>
        <p:spPr>
          <a:xfrm rot="0">
            <a:off x="441325" y="349250"/>
            <a:ext cx="30464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五、条件稳定常数</a:t>
            </a:r>
          </a:p>
        </p:txBody>
      </p:sp>
      <p:sp>
        <p:nvSpPr>
          <p:cNvPr id="1048946" name=""/>
          <p:cNvSpPr txBox="1"/>
          <p:nvPr/>
        </p:nvSpPr>
        <p:spPr>
          <a:xfrm rot="0">
            <a:off x="2209800" y="1066800"/>
            <a:ext cx="24415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  +  Y  =  MY</a:t>
            </a:r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0" y="1600200"/>
            <a:ext cx="2133600" cy="838200"/>
          </a:xfrm>
          <a:prstGeom prst="rect"/>
          <a:noFill/>
          <a:ln>
            <a:noFill/>
          </a:ln>
        </p:spPr>
      </p:pic>
      <p:sp>
        <p:nvSpPr>
          <p:cNvPr id="1048947" name=""/>
          <p:cNvSpPr txBox="1"/>
          <p:nvPr/>
        </p:nvSpPr>
        <p:spPr>
          <a:xfrm rot="0">
            <a:off x="685800" y="2667000"/>
            <a:ext cx="79422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MY</a:t>
            </a:r>
            <a:r>
              <a:rPr altLang="en-US" sz="2800" lang="zh-CN">
                <a:solidFill>
                  <a:schemeClr val="lt1"/>
                </a:solidFill>
              </a:rPr>
              <a:t>是没有考虑副反应的影响，称为</a:t>
            </a:r>
            <a:r>
              <a:rPr altLang="en-US" sz="2800" lang="zh-CN">
                <a:solidFill>
                  <a:srgbClr val="FFFF00"/>
                </a:solidFill>
                <a:ea typeface="黑体" pitchFamily="49" charset="-122"/>
              </a:rPr>
              <a:t>绝对稳定常数</a:t>
            </a:r>
          </a:p>
        </p:txBody>
      </p:sp>
      <p:sp>
        <p:nvSpPr>
          <p:cNvPr id="1048948" name=""/>
          <p:cNvSpPr txBox="1"/>
          <p:nvPr/>
        </p:nvSpPr>
        <p:spPr>
          <a:xfrm rot="0">
            <a:off x="609600" y="3429000"/>
            <a:ext cx="7942262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MY</a:t>
            </a:r>
            <a:r>
              <a:rPr altLang="en-US" sz="2800" lang="zh-CN">
                <a:solidFill>
                  <a:schemeClr val="lt1"/>
                </a:solidFill>
              </a:rPr>
              <a:t>不能反映实际情况，必须考虑副反应的影响，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引入</a:t>
            </a:r>
            <a:r>
              <a:rPr altLang="en-US" sz="2800" lang="zh-CN">
                <a:solidFill>
                  <a:srgbClr val="FFFF00"/>
                </a:solidFill>
                <a:ea typeface="黑体" pitchFamily="49" charset="-122"/>
              </a:rPr>
              <a:t>条件稳定常数</a:t>
            </a:r>
            <a:r>
              <a:rPr altLang="zh-CN" sz="2800" lang="en-US">
                <a:solidFill>
                  <a:schemeClr val="lt1"/>
                </a:solidFill>
              </a:rPr>
              <a:t>，用K</a:t>
            </a:r>
            <a:r>
              <a:rPr altLang="zh-CN" baseline="-25000" sz="2800" lang="en-US">
                <a:solidFill>
                  <a:schemeClr val="lt1"/>
                </a:solidFill>
              </a:rPr>
              <a:t>MY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表示。</a:t>
            </a:r>
          </a:p>
        </p:txBody>
      </p:sp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62200" y="4572000"/>
            <a:ext cx="2590800" cy="1017587"/>
          </a:xfrm>
          <a:prstGeom prst="rect"/>
          <a:noFill/>
          <a:ln>
            <a:noFill/>
          </a:ln>
        </p:spPr>
      </p:pic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62000" y="5943600"/>
            <a:ext cx="7902575" cy="482600"/>
          </a:xfrm>
          <a:prstGeom prst="rect"/>
          <a:noFill/>
          <a:ln>
            <a:noFill/>
          </a:ln>
        </p:spPr>
      </p:pic>
      <p:sp>
        <p:nvSpPr>
          <p:cNvPr id="104894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5" grpId="0" uiExpand="0" build="whole"/>
      <p:bldP spid="1048946" grpId="0" uiExpand="0" build="whole"/>
      <p:bldP spid="1048947" grpId="0" uiExpand="0" build="whole"/>
      <p:bldP spid="1048948" grpId="0" uiExpand="0" build="whol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6800" y="533400"/>
            <a:ext cx="6540500" cy="909637"/>
          </a:xfrm>
          <a:prstGeom prst="rect"/>
          <a:noFill/>
          <a:ln>
            <a:noFill/>
          </a:ln>
        </p:spPr>
      </p:pic>
      <p:sp>
        <p:nvSpPr>
          <p:cNvPr id="1048950" name=""/>
          <p:cNvSpPr txBox="1"/>
          <p:nvPr/>
        </p:nvSpPr>
        <p:spPr>
          <a:xfrm rot="0">
            <a:off x="1050925" y="2406650"/>
            <a:ext cx="76517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一般溶液的酸性、碱性不太强时，不形成酸式、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碱式络合物，简化上式为：</a:t>
            </a:r>
          </a:p>
        </p:txBody>
      </p:sp>
      <p:sp>
        <p:nvSpPr>
          <p:cNvPr id="104895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0" grpId="0" uiExpand="0" build="whol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2" name=""/>
          <p:cNvSpPr/>
          <p:nvPr/>
        </p:nvSpPr>
        <p:spPr>
          <a:xfrm rot="0">
            <a:off x="457200" y="381000"/>
            <a:ext cx="685800" cy="457200"/>
          </a:xfrm>
          <a:prstGeom prst="ellipse"/>
          <a:solidFill>
            <a:srgbClr val="80008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例</a:t>
            </a:r>
          </a:p>
        </p:txBody>
      </p:sp>
      <p:sp>
        <p:nvSpPr>
          <p:cNvPr id="1048953" name=""/>
          <p:cNvSpPr txBox="1"/>
          <p:nvPr/>
        </p:nvSpPr>
        <p:spPr>
          <a:xfrm rot="0">
            <a:off x="1431925" y="447675"/>
            <a:ext cx="7627937" cy="955675"/>
          </a:xfrm>
          <a:prstGeom prst="rect"/>
          <a:noFill/>
          <a:ln w="9525" cap="flat" cmpd="sng">
            <a:solidFill>
              <a:srgbClr val="66FF99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计算</a:t>
            </a:r>
            <a:r>
              <a:rPr altLang="zh-CN" sz="2800" lang="en-US">
                <a:solidFill>
                  <a:schemeClr val="lt1"/>
                </a:solidFill>
              </a:rPr>
              <a:t>pH=2.00</a:t>
            </a:r>
            <a:r>
              <a:rPr altLang="en-US" sz="2800" lang="zh-CN">
                <a:solidFill>
                  <a:schemeClr val="lt1"/>
                </a:solidFill>
              </a:rPr>
              <a:t>和</a:t>
            </a:r>
            <a:r>
              <a:rPr altLang="zh-CN" sz="2800" lang="en-US">
                <a:solidFill>
                  <a:schemeClr val="lt1"/>
                </a:solidFill>
              </a:rPr>
              <a:t>pH=5.00</a:t>
            </a:r>
            <a:r>
              <a:rPr altLang="en-US" sz="2800" lang="zh-CN">
                <a:solidFill>
                  <a:schemeClr val="lt1"/>
                </a:solidFill>
              </a:rPr>
              <a:t>时，</a:t>
            </a:r>
            <a:r>
              <a:rPr altLang="zh-CN" sz="2800" lang="en-US">
                <a:solidFill>
                  <a:schemeClr val="lt1"/>
                </a:solidFill>
              </a:rPr>
              <a:t>ZnY</a:t>
            </a:r>
            <a:r>
              <a:rPr altLang="en-US" sz="2800" lang="zh-CN">
                <a:solidFill>
                  <a:schemeClr val="lt1"/>
                </a:solidFill>
              </a:rPr>
              <a:t>的条件稳定常数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并说明何者稳定。</a:t>
            </a:r>
          </a:p>
        </p:txBody>
      </p:sp>
      <p:sp>
        <p:nvSpPr>
          <p:cNvPr id="104895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2" grpId="0" uiExpand="0" build="whole" animBg="1"/>
      <p:bldP spid="1048953" grpId="0" uiExpand="0" build="whol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5" name=""/>
          <p:cNvSpPr/>
          <p:nvPr/>
        </p:nvSpPr>
        <p:spPr>
          <a:xfrm rot="0">
            <a:off x="457200" y="381000"/>
            <a:ext cx="685800" cy="457200"/>
          </a:xfrm>
          <a:prstGeom prst="ellipse"/>
          <a:solidFill>
            <a:srgbClr val="80008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例</a:t>
            </a:r>
          </a:p>
        </p:txBody>
      </p:sp>
      <p:sp>
        <p:nvSpPr>
          <p:cNvPr id="1048956" name=""/>
          <p:cNvSpPr txBox="1"/>
          <p:nvPr/>
        </p:nvSpPr>
        <p:spPr>
          <a:xfrm rot="0">
            <a:off x="1431925" y="447675"/>
            <a:ext cx="7627937" cy="955675"/>
          </a:xfrm>
          <a:prstGeom prst="rect"/>
          <a:noFill/>
          <a:ln w="9525" cap="flat" cmpd="sng">
            <a:solidFill>
              <a:srgbClr val="66FF99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计算</a:t>
            </a:r>
            <a:r>
              <a:rPr altLang="zh-CN" sz="2800" lang="en-US">
                <a:solidFill>
                  <a:schemeClr val="lt1"/>
                </a:solidFill>
              </a:rPr>
              <a:t>pH=2.00</a:t>
            </a:r>
            <a:r>
              <a:rPr altLang="en-US" sz="2800" lang="zh-CN">
                <a:solidFill>
                  <a:schemeClr val="lt1"/>
                </a:solidFill>
              </a:rPr>
              <a:t>和</a:t>
            </a:r>
            <a:r>
              <a:rPr altLang="zh-CN" sz="2800" lang="en-US">
                <a:solidFill>
                  <a:schemeClr val="lt1"/>
                </a:solidFill>
              </a:rPr>
              <a:t>pH=5.00</a:t>
            </a:r>
            <a:r>
              <a:rPr altLang="en-US" sz="2800" lang="zh-CN">
                <a:solidFill>
                  <a:schemeClr val="lt1"/>
                </a:solidFill>
              </a:rPr>
              <a:t>时，</a:t>
            </a:r>
            <a:r>
              <a:rPr altLang="zh-CN" sz="2800" lang="en-US">
                <a:solidFill>
                  <a:schemeClr val="lt1"/>
                </a:solidFill>
              </a:rPr>
              <a:t>ZnY</a:t>
            </a:r>
            <a:r>
              <a:rPr altLang="en-US" sz="2800" lang="zh-CN">
                <a:solidFill>
                  <a:schemeClr val="lt1"/>
                </a:solidFill>
              </a:rPr>
              <a:t>的条件稳定常数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并说明何者稳定。</a:t>
            </a:r>
          </a:p>
        </p:txBody>
      </p:sp>
      <p:sp>
        <p:nvSpPr>
          <p:cNvPr id="1048957" name=""/>
          <p:cNvSpPr txBox="1"/>
          <p:nvPr/>
        </p:nvSpPr>
        <p:spPr>
          <a:xfrm rot="0">
            <a:off x="517525" y="156845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8958" name=""/>
          <p:cNvSpPr txBox="1"/>
          <p:nvPr/>
        </p:nvSpPr>
        <p:spPr>
          <a:xfrm rot="0">
            <a:off x="1600200" y="1600200"/>
            <a:ext cx="716597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      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ZnY</a:t>
            </a:r>
            <a:r>
              <a:rPr altLang="zh-CN" sz="2800" lang="en-US">
                <a:solidFill>
                  <a:schemeClr val="lt1"/>
                </a:solidFill>
              </a:rPr>
              <a:t>=16.50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pH=2.00    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=13.8    </a:t>
            </a:r>
            <a:r>
              <a:rPr altLang="zh-CN" sz="2800" lang="en-US">
                <a:solidFill>
                  <a:schemeClr val="lt1"/>
                </a:solidFill>
              </a:rPr>
              <a:t>pH=5.00   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=6.6</a:t>
            </a:r>
          </a:p>
        </p:txBody>
      </p:sp>
      <p:pic>
        <p:nvPicPr>
          <p:cNvPr id="209719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95400" y="2667000"/>
            <a:ext cx="6442075" cy="546100"/>
          </a:xfrm>
          <a:prstGeom prst="rect"/>
          <a:noFill/>
          <a:ln>
            <a:noFill/>
          </a:ln>
        </p:spPr>
      </p:pic>
      <p:sp>
        <p:nvSpPr>
          <p:cNvPr id="1048959" name=""/>
          <p:cNvSpPr txBox="1"/>
          <p:nvPr/>
        </p:nvSpPr>
        <p:spPr>
          <a:xfrm rot="0">
            <a:off x="457200" y="3276600"/>
            <a:ext cx="21526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pH=2.00</a:t>
            </a:r>
            <a:r>
              <a:rPr altLang="en-US" sz="2800" lang="zh-CN">
                <a:solidFill>
                  <a:schemeClr val="lt1"/>
                </a:solidFill>
              </a:rPr>
              <a:t>时：</a:t>
            </a:r>
          </a:p>
        </p:txBody>
      </p:sp>
      <p:sp>
        <p:nvSpPr>
          <p:cNvPr id="1048960" name=""/>
          <p:cNvSpPr txBox="1"/>
          <p:nvPr/>
        </p:nvSpPr>
        <p:spPr>
          <a:xfrm rot="0">
            <a:off x="152400" y="5638800"/>
            <a:ext cx="8804275" cy="984250"/>
          </a:xfrm>
          <a:prstGeom prst="rect"/>
          <a:solidFill>
            <a:schemeClr val="accent2"/>
          </a:solidFill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黑体" pitchFamily="49" charset="-122"/>
              </a:rPr>
              <a:t>由此看出</a:t>
            </a:r>
            <a:r>
              <a:rPr altLang="en-US" sz="2800" lang="zh-CN">
                <a:solidFill>
                  <a:schemeClr val="lt1"/>
                </a:solidFill>
              </a:rPr>
              <a:t>：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pH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值越大，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lg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altLang="zh-CN" baseline="-25000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Y(H)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越小，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络合物lgK</a:t>
            </a:r>
            <a:r>
              <a:rPr altLang="zh-CN" baseline="-25000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ZnY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大，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反应越完全。但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pH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不能太大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否则金属离子水解。</a:t>
            </a:r>
          </a:p>
        </p:txBody>
      </p:sp>
      <p:sp>
        <p:nvSpPr>
          <p:cNvPr id="1048961" name=""/>
          <p:cNvSpPr/>
          <p:nvPr/>
        </p:nvSpPr>
        <p:spPr>
          <a:xfrm rot="0">
            <a:off x="381000" y="4946650"/>
            <a:ext cx="59293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pH=5.00</a:t>
            </a:r>
            <a:r>
              <a:rPr altLang="en-US" sz="2800" lang="zh-CN">
                <a:solidFill>
                  <a:schemeClr val="lt1"/>
                </a:solidFill>
              </a:rPr>
              <a:t>时        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ZnY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 =16.50-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6.6=9.9</a:t>
            </a:r>
          </a:p>
        </p:txBody>
      </p:sp>
      <p:sp>
        <p:nvSpPr>
          <p:cNvPr id="1048962" name=""/>
          <p:cNvSpPr/>
          <p:nvPr/>
        </p:nvSpPr>
        <p:spPr>
          <a:xfrm rot="0">
            <a:off x="1600200" y="4413250"/>
            <a:ext cx="42783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ZnY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=16.50-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13.8+1.0=3.7</a:t>
            </a:r>
          </a:p>
        </p:txBody>
      </p:sp>
      <p:pic>
        <p:nvPicPr>
          <p:cNvPr id="209719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524000" y="3886200"/>
            <a:ext cx="6999287" cy="522287"/>
          </a:xfrm>
          <a:prstGeom prst="rect"/>
          <a:noFill/>
          <a:ln>
            <a:noFill/>
          </a:ln>
        </p:spPr>
      </p:pic>
      <p:sp>
        <p:nvSpPr>
          <p:cNvPr id="104896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5" grpId="0" uiExpand="0" build="whole" animBg="1"/>
      <p:bldP spid="1048956" grpId="0" uiExpand="0" build="whole" animBg="1"/>
      <p:bldP spid="1048957" grpId="0" uiExpand="0" build="whole"/>
      <p:bldP spid="1048958" grpId="0" uiExpand="0" build="whole"/>
      <p:bldP spid="1048959" grpId="0" uiExpand="0" build="whole"/>
      <p:bldP spid="1048960" grpId="0" uiExpand="0" build="whole" animBg="1"/>
      <p:bldP spid="1048961" grpId="0" uiExpand="0" build="whole"/>
      <p:bldP spid="1048962" grpId="0" uiExpand="0" build="whol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4" name=""/>
          <p:cNvSpPr txBox="1"/>
          <p:nvPr/>
        </p:nvSpPr>
        <p:spPr>
          <a:xfrm rot="0">
            <a:off x="228600" y="298450"/>
            <a:ext cx="45894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六、络合滴定对</a:t>
            </a:r>
            <a:r>
              <a:rPr altLang="zh-CN" b="1" sz="2800" lang="en-US">
                <a:solidFill>
                  <a:schemeClr val="lt1"/>
                </a:solidFill>
              </a:rPr>
              <a:t>K</a:t>
            </a:r>
            <a:r>
              <a:rPr altLang="zh-CN" baseline="-25000" b="1" sz="2800" lang="en-US">
                <a:solidFill>
                  <a:schemeClr val="lt1"/>
                </a:solidFill>
              </a:rPr>
              <a:t>MY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en-US" b="1" sz="2800" lang="zh-CN">
                <a:solidFill>
                  <a:schemeClr val="lt1"/>
                </a:solidFill>
              </a:rPr>
              <a:t>的要求</a:t>
            </a:r>
          </a:p>
        </p:txBody>
      </p:sp>
      <p:sp>
        <p:nvSpPr>
          <p:cNvPr id="1048965" name=""/>
          <p:cNvSpPr txBox="1"/>
          <p:nvPr/>
        </p:nvSpPr>
        <p:spPr>
          <a:xfrm rot="0">
            <a:off x="914400" y="990600"/>
            <a:ext cx="77311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若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pH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较小，溶液酸性较大，酸效应较大，生成的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络合物不稳定，这样就不能滴定了。</a:t>
            </a:r>
          </a:p>
        </p:txBody>
      </p:sp>
      <p:sp>
        <p:nvSpPr>
          <p:cNvPr id="1048966" name=""/>
          <p:cNvSpPr txBox="1"/>
          <p:nvPr/>
        </p:nvSpPr>
        <p:spPr>
          <a:xfrm rot="0">
            <a:off x="1050925" y="2117725"/>
            <a:ext cx="7219950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络合物滴定目测终点与</a:t>
            </a:r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时</a:t>
            </a:r>
            <a:r>
              <a:rPr altLang="zh-CN" sz="2800" lang="en-US">
                <a:solidFill>
                  <a:schemeClr val="lt1"/>
                </a:solidFill>
              </a:rPr>
              <a:t>pM</a:t>
            </a:r>
            <a:r>
              <a:rPr altLang="en-US" sz="2800" lang="zh-CN">
                <a:solidFill>
                  <a:schemeClr val="lt1"/>
                </a:solidFill>
              </a:rPr>
              <a:t>之差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(0.2~0.5)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若滴定允许的误差为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0.1%, c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=c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EDTA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  <a:sym typeface="Symbol" pitchFamily="18" charset="2"/>
            </a:endParaRPr>
          </a:p>
        </p:txBody>
      </p:sp>
      <p:sp>
        <p:nvSpPr>
          <p:cNvPr id="1048967" name=""/>
          <p:cNvSpPr txBox="1"/>
          <p:nvPr/>
        </p:nvSpPr>
        <p:spPr>
          <a:xfrm rot="0">
            <a:off x="3200400" y="4038600"/>
            <a:ext cx="2819400" cy="528637"/>
          </a:xfrm>
          <a:prstGeom prst="rect"/>
          <a:solidFill>
            <a:srgbClr val="FFFF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dk1"/>
                </a:solidFill>
              </a:rPr>
              <a:t>lgc·K</a:t>
            </a:r>
            <a:r>
              <a:rPr altLang="zh-CN" baseline="-25000" sz="2800" lang="en-US">
                <a:solidFill>
                  <a:schemeClr val="dk1"/>
                </a:solidFill>
              </a:rPr>
              <a:t>MY </a:t>
            </a:r>
            <a:r>
              <a:rPr altLang="zh-CN" b="1" sz="2800" lang="en-US">
                <a:solidFill>
                  <a:schemeClr val="dk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baseline="-25000" sz="2800" lang="en-US">
                <a:solidFill>
                  <a:schemeClr val="dk1"/>
                </a:solidFill>
              </a:rPr>
              <a:t>  </a:t>
            </a:r>
            <a:r>
              <a:rPr altLang="zh-CN" sz="2800" lang="en-US">
                <a:solidFill>
                  <a:schemeClr val="dk1"/>
                </a:solidFill>
              </a:rPr>
              <a:t>≥6</a:t>
            </a:r>
          </a:p>
        </p:txBody>
      </p:sp>
      <p:sp>
        <p:nvSpPr>
          <p:cNvPr id="1048968" name=""/>
          <p:cNvSpPr/>
          <p:nvPr/>
        </p:nvSpPr>
        <p:spPr>
          <a:xfrm rot="0">
            <a:off x="228600" y="3200400"/>
            <a:ext cx="591820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3200" lang="zh-CN">
                <a:solidFill>
                  <a:schemeClr val="lt1"/>
                </a:solidFill>
                <a:ea typeface="楷体_GB2312" pitchFamily="49" charset="-122"/>
              </a:rPr>
              <a:t>单一离子能否准确滴定的条件：</a:t>
            </a:r>
          </a:p>
        </p:txBody>
      </p:sp>
      <p:sp>
        <p:nvSpPr>
          <p:cNvPr id="1048969" name=""/>
          <p:cNvSpPr txBox="1"/>
          <p:nvPr/>
        </p:nvSpPr>
        <p:spPr>
          <a:xfrm rot="0">
            <a:off x="762000" y="5029200"/>
            <a:ext cx="8178800" cy="1401762"/>
          </a:xfrm>
          <a:prstGeom prst="rect"/>
          <a:noFill/>
          <a:ln w="2857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</a:t>
            </a:r>
            <a:r>
              <a:rPr altLang="en-US" sz="2800" lang="zh-CN">
                <a:solidFill>
                  <a:schemeClr val="lt1"/>
                </a:solidFill>
              </a:rPr>
              <a:t>即：当用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滴定相同浓度金属离子溶液时，如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能满足    </a:t>
            </a:r>
            <a:r>
              <a:rPr altLang="zh-CN" sz="2800" lang="en-US">
                <a:solidFill>
                  <a:schemeClr val="lt1"/>
                </a:solidFill>
              </a:rPr>
              <a:t>lgc·K</a:t>
            </a:r>
            <a:r>
              <a:rPr altLang="zh-CN" baseline="-25000" sz="2800" lang="en-US">
                <a:solidFill>
                  <a:schemeClr val="lt1"/>
                </a:solidFill>
              </a:rPr>
              <a:t>MY</a:t>
            </a:r>
            <a:r>
              <a:rPr altLang="en-US" sz="2800" lang="zh-CN">
                <a:solidFill>
                  <a:schemeClr val="lt1"/>
                </a:solidFill>
              </a:rPr>
              <a:t>´≥6      则可获得准确的结果，误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差≤</a:t>
            </a:r>
            <a:r>
              <a:rPr altLang="zh-CN" sz="2800" lang="en-US">
                <a:solidFill>
                  <a:schemeClr val="lt1"/>
                </a:solidFill>
              </a:rPr>
              <a:t>±0.1%</a:t>
            </a:r>
            <a:r>
              <a:rPr altLang="en-US" sz="2800" lang="zh-CN">
                <a:solidFill>
                  <a:schemeClr val="lt1"/>
                </a:solidFill>
              </a:rPr>
              <a:t>。</a:t>
            </a:r>
          </a:p>
        </p:txBody>
      </p:sp>
      <p:sp>
        <p:nvSpPr>
          <p:cNvPr id="104897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39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4" grpId="0" uiExpand="0" build="whole"/>
      <p:bldP spid="1048965" grpId="0" uiExpand="0" build="whole"/>
      <p:bldP spid="1048966" grpId="0" uiExpand="0" build="whole"/>
      <p:bldP spid="1048967" grpId="0" uiExpand="0" build="whole" animBg="1"/>
      <p:bldP spid="1048968" grpId="0" uiExpand="0" build="whole"/>
      <p:bldP spid="1048969" grpId="0" uiExpand="0" build="whol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 txBox="1"/>
          <p:nvPr/>
        </p:nvSpPr>
        <p:spPr>
          <a:xfrm rot="0">
            <a:off x="822325" y="425450"/>
            <a:ext cx="72948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无机络合反应用于滴定的：硝酸银滴定氰化物</a:t>
            </a:r>
          </a:p>
        </p:txBody>
      </p:sp>
      <p:sp>
        <p:nvSpPr>
          <p:cNvPr id="1048606" name=""/>
          <p:cNvSpPr txBox="1"/>
          <p:nvPr/>
        </p:nvSpPr>
        <p:spPr>
          <a:xfrm rot="0">
            <a:off x="1981200" y="1066800"/>
            <a:ext cx="43611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Ag</a:t>
            </a:r>
            <a:r>
              <a:rPr altLang="zh-CN" baseline="30000" sz="2800" lang="en-US">
                <a:solidFill>
                  <a:schemeClr val="lt1"/>
                </a:solidFill>
              </a:rPr>
              <a:t>+</a:t>
            </a:r>
            <a:r>
              <a:rPr altLang="zh-CN" sz="2800" lang="en-US">
                <a:solidFill>
                  <a:schemeClr val="lt1"/>
                </a:solidFill>
              </a:rPr>
              <a:t> + 2CN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 = [Ag(CN)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]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607" name=""/>
          <p:cNvSpPr txBox="1"/>
          <p:nvPr/>
        </p:nvSpPr>
        <p:spPr>
          <a:xfrm rot="0">
            <a:off x="914400" y="1600200"/>
            <a:ext cx="9321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时</a:t>
            </a:r>
          </a:p>
        </p:txBody>
      </p:sp>
      <p:sp>
        <p:nvSpPr>
          <p:cNvPr id="1048608" name=""/>
          <p:cNvSpPr txBox="1"/>
          <p:nvPr/>
        </p:nvSpPr>
        <p:spPr>
          <a:xfrm rot="0">
            <a:off x="2209800" y="1746250"/>
            <a:ext cx="58089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Ag</a:t>
            </a:r>
            <a:r>
              <a:rPr altLang="zh-CN" baseline="30000" sz="2800" lang="en-US">
                <a:solidFill>
                  <a:schemeClr val="lt1"/>
                </a:solidFill>
              </a:rPr>
              <a:t>+</a:t>
            </a:r>
            <a:r>
              <a:rPr altLang="zh-CN" sz="2800" lang="en-US">
                <a:solidFill>
                  <a:schemeClr val="lt1"/>
                </a:solidFill>
              </a:rPr>
              <a:t> + [Ag(CN)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]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 =Ag [Ag(CN)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]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</a:t>
            </a:r>
          </a:p>
        </p:txBody>
      </p:sp>
      <p:sp>
        <p:nvSpPr>
          <p:cNvPr id="1048609" name=""/>
          <p:cNvSpPr txBox="1"/>
          <p:nvPr/>
        </p:nvSpPr>
        <p:spPr>
          <a:xfrm rot="0">
            <a:off x="1981200" y="2286000"/>
            <a:ext cx="5669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400" lang="zh-CN">
                <a:solidFill>
                  <a:schemeClr val="lt1"/>
                </a:solidFill>
              </a:rPr>
              <a:t>过量一滴                              白色沉淀</a:t>
            </a:r>
          </a:p>
        </p:txBody>
      </p:sp>
      <p:sp>
        <p:nvSpPr>
          <p:cNvPr id="1048610" name=""/>
          <p:cNvSpPr txBox="1"/>
          <p:nvPr/>
        </p:nvSpPr>
        <p:spPr>
          <a:xfrm rot="0">
            <a:off x="304800" y="2895600"/>
            <a:ext cx="35483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一、螯合剂</a:t>
            </a:r>
            <a:r>
              <a:rPr altLang="zh-CN" b="1" sz="2800" lang="en-US" u="sng">
                <a:solidFill>
                  <a:schemeClr val="lt1"/>
                </a:solidFill>
              </a:rPr>
              <a:t>(chelator)</a:t>
            </a:r>
          </a:p>
        </p:txBody>
      </p:sp>
      <p:sp>
        <p:nvSpPr>
          <p:cNvPr id="1048611" name=""/>
          <p:cNvSpPr txBox="1"/>
          <p:nvPr/>
        </p:nvSpPr>
        <p:spPr>
          <a:xfrm rot="0">
            <a:off x="228600" y="3505200"/>
            <a:ext cx="8920480" cy="1767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具有两个或两个以上的配位原子并与中心离子形成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环状结构的络合剂，称作</a:t>
            </a:r>
            <a:r>
              <a:rPr altLang="en-US" sz="2800" lang="zh-CN" u="sng">
                <a:solidFill>
                  <a:srgbClr val="FFFF00"/>
                </a:solidFill>
              </a:rPr>
              <a:t>螯合剂</a:t>
            </a:r>
            <a:r>
              <a:rPr altLang="en-US" sz="2800" lang="zh-CN">
                <a:solidFill>
                  <a:schemeClr val="lt1"/>
                </a:solidFill>
              </a:rPr>
              <a:t>；所形成的环状物质，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称作</a:t>
            </a:r>
            <a:r>
              <a:rPr altLang="en-US" sz="2800" lang="zh-CN" u="sng">
                <a:solidFill>
                  <a:srgbClr val="FFFF00"/>
                </a:solidFill>
              </a:rPr>
              <a:t>螯合物</a:t>
            </a:r>
            <a:r>
              <a:rPr altLang="en-US" sz="2800" lang="zh-CN">
                <a:solidFill>
                  <a:schemeClr val="lt1"/>
                </a:solidFill>
              </a:rPr>
              <a:t>。螯合物通常都是五元、六元环，很稳定，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且环越多，螯合物越稳定。</a:t>
            </a:r>
          </a:p>
        </p:txBody>
      </p:sp>
      <p:sp>
        <p:nvSpPr>
          <p:cNvPr id="1048612" name=""/>
          <p:cNvSpPr txBox="1"/>
          <p:nvPr/>
        </p:nvSpPr>
        <p:spPr>
          <a:xfrm rot="0">
            <a:off x="228600" y="5464175"/>
            <a:ext cx="26717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二、氨羧络合剂</a:t>
            </a:r>
          </a:p>
        </p:txBody>
      </p:sp>
      <p:sp>
        <p:nvSpPr>
          <p:cNvPr id="1048613" name=""/>
          <p:cNvSpPr txBox="1"/>
          <p:nvPr/>
        </p:nvSpPr>
        <p:spPr>
          <a:xfrm rot="0">
            <a:off x="581025" y="6172200"/>
            <a:ext cx="8615680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一类含有氨氮和羧氧配位原子的有机络合剂</a:t>
            </a:r>
            <a:r>
              <a:rPr altLang="zh-CN" sz="2800" lang="en-US">
                <a:solidFill>
                  <a:schemeClr val="lt1"/>
                </a:solidFill>
              </a:rPr>
              <a:t>(</a:t>
            </a:r>
            <a:r>
              <a:rPr altLang="en-US" sz="2800" lang="zh-CN">
                <a:solidFill>
                  <a:schemeClr val="lt1"/>
                </a:solidFill>
              </a:rPr>
              <a:t>螯合剂</a:t>
            </a:r>
            <a:r>
              <a:rPr altLang="zh-CN" sz="2800" lang="en-US">
                <a:solidFill>
                  <a:schemeClr val="lt1"/>
                </a:solidFill>
              </a:rPr>
              <a:t>)</a:t>
            </a:r>
            <a:r>
              <a:rPr altLang="en-US" sz="2800" lang="zh-CN">
                <a:solidFill>
                  <a:schemeClr val="lt1"/>
                </a:solidFill>
              </a:rPr>
              <a:t>。</a:t>
            </a:r>
          </a:p>
        </p:txBody>
      </p:sp>
      <p:sp>
        <p:nvSpPr>
          <p:cNvPr id="104861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uiExpand="0" build="whole"/>
      <p:bldP spid="1048606" grpId="0" uiExpand="0" build="whole"/>
      <p:bldP spid="1048607" grpId="0" uiExpand="0" build="whole"/>
      <p:bldP spid="1048608" grpId="0" uiExpand="0" build="whole"/>
      <p:bldP spid="1048609" grpId="0" uiExpand="0" build="whole"/>
      <p:bldP spid="1048610" grpId="0" uiExpand="0" build="whole"/>
      <p:bldP spid="1048611" grpId="0" uiExpand="0" build="whole"/>
      <p:bldP spid="1048612" grpId="0" uiExpand="0" build="whole"/>
      <p:bldP spid="1048613" grpId="0" uiExpand="0" build="whol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1" name=""/>
          <p:cNvSpPr/>
          <p:nvPr/>
        </p:nvSpPr>
        <p:spPr>
          <a:xfrm rot="0">
            <a:off x="304800" y="381000"/>
            <a:ext cx="8382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972" name=""/>
          <p:cNvSpPr txBox="1"/>
          <p:nvPr/>
        </p:nvSpPr>
        <p:spPr>
          <a:xfrm rot="0">
            <a:off x="1508125" y="447675"/>
            <a:ext cx="7396162" cy="955675"/>
          </a:xfrm>
          <a:prstGeom prst="rect"/>
          <a:noFill/>
          <a:ln w="952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pH=4.00</a:t>
            </a:r>
            <a:r>
              <a:rPr altLang="en-US" sz="2800" lang="zh-CN">
                <a:solidFill>
                  <a:schemeClr val="lt1"/>
                </a:solidFill>
              </a:rPr>
              <a:t>时，用</a:t>
            </a:r>
            <a:r>
              <a:rPr altLang="zh-CN" sz="2800" lang="en-US">
                <a:solidFill>
                  <a:schemeClr val="lt1"/>
                </a:solidFill>
              </a:rPr>
              <a:t>2.0×10</a:t>
            </a:r>
            <a:r>
              <a:rPr altLang="zh-CN" baseline="30000" sz="2800" lang="en-US">
                <a:solidFill>
                  <a:schemeClr val="lt1"/>
                </a:solidFill>
              </a:rPr>
              <a:t>-3</a:t>
            </a:r>
            <a:r>
              <a:rPr altLang="zh-CN" sz="2800" lang="en-US">
                <a:solidFill>
                  <a:schemeClr val="lt1"/>
                </a:solidFill>
              </a:rPr>
              <a:t>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EDTA滴定同样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浓度</a:t>
            </a:r>
            <a:r>
              <a:rPr altLang="zh-CN" sz="2800" lang="en-US">
                <a:solidFill>
                  <a:schemeClr val="lt1"/>
                </a:solidFill>
              </a:rPr>
              <a:t>Zn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时能否准确滴定。</a:t>
            </a:r>
          </a:p>
        </p:txBody>
      </p:sp>
      <p:sp>
        <p:nvSpPr>
          <p:cNvPr id="104897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1" grpId="0" uiExpand="0" build="whole" animBg="1"/>
      <p:bldP spid="1048972" grpId="0" uiExpand="0" build="whol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4" name=""/>
          <p:cNvSpPr/>
          <p:nvPr/>
        </p:nvSpPr>
        <p:spPr>
          <a:xfrm rot="0">
            <a:off x="304800" y="381000"/>
            <a:ext cx="8382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975" name=""/>
          <p:cNvSpPr txBox="1"/>
          <p:nvPr/>
        </p:nvSpPr>
        <p:spPr>
          <a:xfrm rot="0">
            <a:off x="1508125" y="447675"/>
            <a:ext cx="7396162" cy="955675"/>
          </a:xfrm>
          <a:prstGeom prst="rect"/>
          <a:noFill/>
          <a:ln w="952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pH=4.00</a:t>
            </a:r>
            <a:r>
              <a:rPr altLang="en-US" sz="2800" lang="zh-CN">
                <a:solidFill>
                  <a:schemeClr val="lt1"/>
                </a:solidFill>
              </a:rPr>
              <a:t>时，用</a:t>
            </a:r>
            <a:r>
              <a:rPr altLang="zh-CN" sz="2800" lang="en-US">
                <a:solidFill>
                  <a:schemeClr val="lt1"/>
                </a:solidFill>
              </a:rPr>
              <a:t>2.0×10</a:t>
            </a:r>
            <a:r>
              <a:rPr altLang="zh-CN" baseline="30000" sz="2800" lang="en-US">
                <a:solidFill>
                  <a:schemeClr val="lt1"/>
                </a:solidFill>
              </a:rPr>
              <a:t>-3</a:t>
            </a:r>
            <a:r>
              <a:rPr altLang="zh-CN" sz="2800" lang="en-US">
                <a:solidFill>
                  <a:schemeClr val="lt1"/>
                </a:solidFill>
              </a:rPr>
              <a:t>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EDTA滴定同样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浓度</a:t>
            </a:r>
            <a:r>
              <a:rPr altLang="zh-CN" sz="2800" lang="en-US">
                <a:solidFill>
                  <a:schemeClr val="lt1"/>
                </a:solidFill>
              </a:rPr>
              <a:t>Zn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时能否准确滴定。</a:t>
            </a:r>
          </a:p>
        </p:txBody>
      </p:sp>
      <p:sp>
        <p:nvSpPr>
          <p:cNvPr id="1048976" name=""/>
          <p:cNvSpPr txBox="1"/>
          <p:nvPr/>
        </p:nvSpPr>
        <p:spPr>
          <a:xfrm rot="0">
            <a:off x="517525" y="156845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8977" name=""/>
          <p:cNvSpPr txBox="1"/>
          <p:nvPr/>
        </p:nvSpPr>
        <p:spPr>
          <a:xfrm rot="0">
            <a:off x="1431925" y="1812925"/>
            <a:ext cx="5594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查表：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ZnY</a:t>
            </a:r>
            <a:r>
              <a:rPr altLang="zh-CN" sz="2800" lang="en-US">
                <a:solidFill>
                  <a:schemeClr val="lt1"/>
                </a:solidFill>
              </a:rPr>
              <a:t>=16.50        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=8.6</a:t>
            </a:r>
          </a:p>
        </p:txBody>
      </p:sp>
      <p:sp>
        <p:nvSpPr>
          <p:cNvPr id="1048978" name=""/>
          <p:cNvSpPr txBox="1"/>
          <p:nvPr/>
        </p:nvSpPr>
        <p:spPr>
          <a:xfrm rot="0">
            <a:off x="1295400" y="2590800"/>
            <a:ext cx="5913437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ZnY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 =lgK</a:t>
            </a:r>
            <a:r>
              <a:rPr altLang="zh-CN" baseline="-25000" sz="2800" lang="en-US">
                <a:solidFill>
                  <a:schemeClr val="lt1"/>
                </a:solidFill>
              </a:rPr>
              <a:t>ZnY</a:t>
            </a:r>
            <a:r>
              <a:rPr altLang="zh-CN" sz="2800" lang="en-US">
                <a:solidFill>
                  <a:schemeClr val="lt1"/>
                </a:solidFill>
              </a:rPr>
              <a:t>-lg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=16.50-8.6=7.9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  <a:sym typeface="Symbol" pitchFamily="18" charset="2"/>
            </a:endParaRPr>
          </a:p>
        </p:txBody>
      </p:sp>
      <p:sp>
        <p:nvSpPr>
          <p:cNvPr id="1048979" name=""/>
          <p:cNvSpPr txBox="1"/>
          <p:nvPr/>
        </p:nvSpPr>
        <p:spPr>
          <a:xfrm rot="0">
            <a:off x="1447800" y="3657600"/>
            <a:ext cx="5430837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lgc·K</a:t>
            </a:r>
            <a:r>
              <a:rPr altLang="zh-CN" baseline="-25000" sz="2800" lang="en-US">
                <a:solidFill>
                  <a:schemeClr val="lt1"/>
                </a:solidFill>
              </a:rPr>
              <a:t>ZnY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 =lg2.0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 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-3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10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7.9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=5.2&lt;6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  <a:sym typeface="Symbol" pitchFamily="18" charset="2"/>
            </a:endParaRPr>
          </a:p>
        </p:txBody>
      </p:sp>
      <p:sp>
        <p:nvSpPr>
          <p:cNvPr id="1048980" name=""/>
          <p:cNvSpPr txBox="1"/>
          <p:nvPr/>
        </p:nvSpPr>
        <p:spPr>
          <a:xfrm rot="0">
            <a:off x="2438400" y="4595812"/>
            <a:ext cx="262255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3200" lang="zh-CN">
                <a:solidFill>
                  <a:schemeClr val="lt1"/>
                </a:solidFill>
                <a:ea typeface="隶书" pitchFamily="49" charset="-122"/>
              </a:rPr>
              <a:t>不能准确滴定</a:t>
            </a:r>
          </a:p>
        </p:txBody>
      </p:sp>
      <p:sp>
        <p:nvSpPr>
          <p:cNvPr id="104898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4" grpId="0" uiExpand="0" build="whole" animBg="1"/>
      <p:bldP spid="1048975" grpId="0" uiExpand="0" build="whole" animBg="1"/>
      <p:bldP spid="1048976" grpId="0" uiExpand="0" build="whole"/>
      <p:bldP spid="1048977" grpId="0" uiExpand="0" build="whole"/>
      <p:bldP spid="1048978" grpId="0" uiExpand="0" build="whole"/>
      <p:bldP spid="1048979" grpId="0" uiExpand="0" build="whole"/>
      <p:bldP spid="1048980" grpId="0" uiExpand="0" build="whol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82" name=""/>
          <p:cNvSpPr txBox="1"/>
          <p:nvPr/>
        </p:nvSpPr>
        <p:spPr>
          <a:xfrm rot="0">
            <a:off x="228600" y="152400"/>
            <a:ext cx="3740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六、金属离子缓冲溶液</a:t>
            </a:r>
          </a:p>
        </p:txBody>
      </p:sp>
      <p:sp>
        <p:nvSpPr>
          <p:cNvPr id="1048983" name=""/>
          <p:cNvSpPr/>
          <p:nvPr/>
        </p:nvSpPr>
        <p:spPr>
          <a:xfrm rot="0">
            <a:off x="533400" y="762000"/>
            <a:ext cx="8382000" cy="914400"/>
          </a:xfrm>
          <a:prstGeom prst="flowChartAlternateProcess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400" lang="zh-CN">
                <a:solidFill>
                  <a:srgbClr val="FFFF00"/>
                </a:solidFill>
              </a:rPr>
              <a:t>金属离子缓冲溶液：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</a:rPr>
              <a:t>由金属络合物(ML)</a:t>
            </a:r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</a:rPr>
              <a:t>和过量的络合剂</a:t>
            </a:r>
            <a:r>
              <a:rPr altLang="zh-CN" b="1" sz="2400" lang="en-US">
                <a:solidFill>
                  <a:schemeClr val="lt1"/>
                </a:solidFill>
                <a:ea typeface="楷体_GB2312" pitchFamily="49" charset="-122"/>
              </a:rPr>
              <a:t>(L)</a:t>
            </a:r>
          </a:p>
          <a:p>
            <a:pPr algn="ctr" eaLnBrk="1" hangingPunct="1" latinLnBrk="1" lvl="0"/>
            <a:r>
              <a:rPr altLang="en-US" b="1" sz="2400" lang="zh-CN">
                <a:solidFill>
                  <a:schemeClr val="lt1"/>
                </a:solidFill>
                <a:ea typeface="楷体_GB2312" pitchFamily="49" charset="-122"/>
              </a:rPr>
              <a:t>所组成的，具有控制金属离子浓度的作用。</a:t>
            </a:r>
          </a:p>
        </p:txBody>
      </p:sp>
      <p:grpSp>
        <p:nvGrpSpPr>
          <p:cNvPr id="166" name=""/>
          <p:cNvGrpSpPr/>
          <p:nvPr/>
        </p:nvGrpSpPr>
        <p:grpSpPr>
          <a:xfrm rot="0">
            <a:off x="2286000" y="1828800"/>
            <a:ext cx="3073400" cy="1509712"/>
            <a:chOff x="1440" y="1152"/>
            <a:chExt cx="1936" cy="951"/>
          </a:xfrm>
        </p:grpSpPr>
        <p:sp>
          <p:nvSpPr>
            <p:cNvPr id="1048984" name=""/>
            <p:cNvSpPr txBox="1"/>
            <p:nvPr/>
          </p:nvSpPr>
          <p:spPr>
            <a:xfrm rot="0">
              <a:off x="1440" y="1152"/>
              <a:ext cx="1936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M    +    L    =    ML</a:t>
              </a:r>
            </a:p>
          </p:txBody>
        </p:sp>
        <p:sp>
          <p:nvSpPr>
            <p:cNvPr id="1048985" name=""/>
            <p:cNvSpPr/>
            <p:nvPr/>
          </p:nvSpPr>
          <p:spPr>
            <a:xfrm rot="0">
              <a:off x="2304" y="1440"/>
              <a:ext cx="0" cy="336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86" name=""/>
            <p:cNvSpPr/>
            <p:nvPr/>
          </p:nvSpPr>
          <p:spPr>
            <a:xfrm rot="0" flipV="1">
              <a:off x="2352" y="1392"/>
              <a:ext cx="0" cy="384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87" name=""/>
            <p:cNvSpPr txBox="1"/>
            <p:nvPr/>
          </p:nvSpPr>
          <p:spPr>
            <a:xfrm rot="0">
              <a:off x="2390" y="1464"/>
              <a:ext cx="220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1800" lang="en-US">
                  <a:solidFill>
                    <a:schemeClr val="lt1"/>
                  </a:solidFill>
                </a:rPr>
                <a:t>H</a:t>
              </a:r>
            </a:p>
          </p:txBody>
        </p:sp>
        <p:sp>
          <p:nvSpPr>
            <p:cNvPr id="1048988" name=""/>
            <p:cNvSpPr txBox="1"/>
            <p:nvPr/>
          </p:nvSpPr>
          <p:spPr>
            <a:xfrm rot="0">
              <a:off x="2112" y="1776"/>
              <a:ext cx="415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HL</a:t>
              </a:r>
            </a:p>
          </p:txBody>
        </p:sp>
      </p:grpSp>
      <p:pic>
        <p:nvPicPr>
          <p:cNvPr id="209719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05000" y="3352800"/>
            <a:ext cx="5837237" cy="933450"/>
          </a:xfrm>
          <a:prstGeom prst="rect"/>
          <a:noFill/>
          <a:ln>
            <a:noFill/>
          </a:ln>
        </p:spPr>
      </p:pic>
      <p:pic>
        <p:nvPicPr>
          <p:cNvPr id="209719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209800" y="4191000"/>
            <a:ext cx="4267200" cy="1636712"/>
          </a:xfrm>
          <a:prstGeom prst="rect"/>
          <a:noFill/>
          <a:ln>
            <a:noFill/>
          </a:ln>
        </p:spPr>
      </p:pic>
      <p:sp>
        <p:nvSpPr>
          <p:cNvPr id="1048989" name=""/>
          <p:cNvSpPr txBox="1"/>
          <p:nvPr/>
        </p:nvSpPr>
        <p:spPr>
          <a:xfrm rot="0">
            <a:off x="609600" y="5708650"/>
            <a:ext cx="82677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rgbClr val="FFFF99"/>
                </a:solidFill>
                <a:ea typeface="隶书" pitchFamily="49" charset="-122"/>
              </a:rPr>
              <a:t>选择不同的络合剂</a:t>
            </a:r>
            <a:r>
              <a:rPr altLang="zh-CN" sz="2800" lang="en-US">
                <a:solidFill>
                  <a:srgbClr val="FFFF99"/>
                </a:solidFill>
                <a:ea typeface="隶书" pitchFamily="49" charset="-122"/>
              </a:rPr>
              <a:t>(L)</a:t>
            </a:r>
            <a:r>
              <a:rPr altLang="en-US" sz="2800" lang="zh-CN">
                <a:solidFill>
                  <a:srgbClr val="FFFF99"/>
                </a:solidFill>
                <a:ea typeface="隶书" pitchFamily="49" charset="-122"/>
              </a:rPr>
              <a:t>，合适</a:t>
            </a:r>
            <a:r>
              <a:rPr altLang="zh-CN" sz="2800" lang="en-US">
                <a:solidFill>
                  <a:srgbClr val="FFFF99"/>
                </a:solidFill>
                <a:ea typeface="隶书" pitchFamily="49" charset="-122"/>
              </a:rPr>
              <a:t>pH</a:t>
            </a:r>
            <a:r>
              <a:rPr altLang="en-US" sz="2800" lang="zh-CN">
                <a:solidFill>
                  <a:srgbClr val="FFFF99"/>
                </a:solidFill>
                <a:ea typeface="隶书" pitchFamily="49" charset="-122"/>
              </a:rPr>
              <a:t>，调节</a:t>
            </a:r>
            <a:r>
              <a:rPr altLang="zh-CN" sz="2800" lang="en-US">
                <a:solidFill>
                  <a:srgbClr val="FFFF99"/>
                </a:solidFill>
                <a:ea typeface="隶书" pitchFamily="49" charset="-122"/>
              </a:rPr>
              <a:t>[L </a:t>
            </a:r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sz="2800" lang="zh-CN">
                <a:solidFill>
                  <a:srgbClr val="FFFF99"/>
                </a:solidFill>
                <a:ea typeface="隶书" pitchFamily="49" charset="-122"/>
              </a:rPr>
              <a:t>]/[ML]即可</a:t>
            </a:r>
          </a:p>
          <a:p>
            <a:pPr eaLnBrk="1" hangingPunct="1" latinLnBrk="1" lvl="0"/>
            <a:r>
              <a:rPr altLang="en-US" sz="2800" lang="zh-CN">
                <a:solidFill>
                  <a:srgbClr val="FFFF99"/>
                </a:solidFill>
                <a:ea typeface="隶书" pitchFamily="49" charset="-122"/>
              </a:rPr>
              <a:t>配制不同</a:t>
            </a:r>
            <a:r>
              <a:rPr altLang="zh-CN" sz="2800" lang="en-US">
                <a:solidFill>
                  <a:srgbClr val="FFFF99"/>
                </a:solidFill>
                <a:ea typeface="隶书" pitchFamily="49" charset="-122"/>
              </a:rPr>
              <a:t>pM</a:t>
            </a:r>
            <a:r>
              <a:rPr altLang="en-US" sz="2800" lang="zh-CN">
                <a:solidFill>
                  <a:srgbClr val="FFFF99"/>
                </a:solidFill>
                <a:ea typeface="隶书" pitchFamily="49" charset="-122"/>
              </a:rPr>
              <a:t>值的金属离子缓冲溶液。</a:t>
            </a:r>
          </a:p>
        </p:txBody>
      </p:sp>
      <p:sp>
        <p:nvSpPr>
          <p:cNvPr id="104899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2" grpId="0" uiExpand="0" build="whole"/>
      <p:bldP spid="1048983" grpId="0" uiExpand="0" build="whole" animBg="1"/>
      <p:bldP spid="1048989" grpId="0" uiExpand="0" build="whol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91" name=""/>
          <p:cNvSpPr/>
          <p:nvPr/>
        </p:nvSpPr>
        <p:spPr>
          <a:xfrm rot="0">
            <a:off x="304800" y="304800"/>
            <a:ext cx="8382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992" name=""/>
          <p:cNvSpPr txBox="1"/>
          <p:nvPr/>
        </p:nvSpPr>
        <p:spPr>
          <a:xfrm rot="0">
            <a:off x="1355725" y="447675"/>
            <a:ext cx="7493000" cy="955675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欲配制</a:t>
            </a:r>
            <a:r>
              <a:rPr altLang="zh-CN" sz="2800" lang="en-US">
                <a:solidFill>
                  <a:schemeClr val="lt1"/>
                </a:solidFill>
              </a:rPr>
              <a:t>pCa</a:t>
            </a:r>
            <a:r>
              <a:rPr altLang="en-US" sz="2800" lang="zh-CN">
                <a:solidFill>
                  <a:schemeClr val="lt1"/>
                </a:solidFill>
              </a:rPr>
              <a:t>为</a:t>
            </a:r>
            <a:r>
              <a:rPr altLang="zh-CN" sz="2800" lang="en-US">
                <a:solidFill>
                  <a:schemeClr val="lt1"/>
                </a:solidFill>
              </a:rPr>
              <a:t>6.0</a:t>
            </a:r>
            <a:r>
              <a:rPr altLang="en-US" sz="2800" lang="zh-CN">
                <a:solidFill>
                  <a:schemeClr val="lt1"/>
                </a:solidFill>
              </a:rPr>
              <a:t>的钙离子缓冲溶液，选用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为络合剂，应如何配制，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多大合适。</a:t>
            </a:r>
          </a:p>
        </p:txBody>
      </p:sp>
      <p:sp>
        <p:nvSpPr>
          <p:cNvPr id="104899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1" grpId="0" uiExpand="0" build="whole" animBg="1"/>
      <p:bldP spid="1048992" grpId="0" uiExpand="0" build="whol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97" name=""/>
          <p:cNvSpPr/>
          <p:nvPr/>
        </p:nvSpPr>
        <p:spPr>
          <a:xfrm rot="0">
            <a:off x="304800" y="304800"/>
            <a:ext cx="8382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8998" name=""/>
          <p:cNvSpPr txBox="1"/>
          <p:nvPr/>
        </p:nvSpPr>
        <p:spPr>
          <a:xfrm rot="0">
            <a:off x="1355725" y="447675"/>
            <a:ext cx="7493000" cy="955675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欲配制</a:t>
            </a:r>
            <a:r>
              <a:rPr altLang="zh-CN" sz="2800" lang="en-US">
                <a:solidFill>
                  <a:schemeClr val="lt1"/>
                </a:solidFill>
              </a:rPr>
              <a:t>pCa</a:t>
            </a:r>
            <a:r>
              <a:rPr altLang="en-US" sz="2800" lang="zh-CN">
                <a:solidFill>
                  <a:schemeClr val="lt1"/>
                </a:solidFill>
              </a:rPr>
              <a:t>为</a:t>
            </a:r>
            <a:r>
              <a:rPr altLang="zh-CN" sz="2800" lang="en-US">
                <a:solidFill>
                  <a:schemeClr val="lt1"/>
                </a:solidFill>
              </a:rPr>
              <a:t>6.0</a:t>
            </a:r>
            <a:r>
              <a:rPr altLang="en-US" sz="2800" lang="zh-CN">
                <a:solidFill>
                  <a:schemeClr val="lt1"/>
                </a:solidFill>
              </a:rPr>
              <a:t>的钙离子缓冲溶液，选用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为络合剂，应如何配制，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多大合适。</a:t>
            </a:r>
          </a:p>
        </p:txBody>
      </p:sp>
      <p:sp>
        <p:nvSpPr>
          <p:cNvPr id="1048999" name=""/>
          <p:cNvSpPr txBox="1"/>
          <p:nvPr/>
        </p:nvSpPr>
        <p:spPr>
          <a:xfrm rot="0">
            <a:off x="304800" y="144780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9000" name=""/>
          <p:cNvSpPr txBox="1"/>
          <p:nvPr/>
        </p:nvSpPr>
        <p:spPr>
          <a:xfrm rot="0">
            <a:off x="1279525" y="1812925"/>
            <a:ext cx="51403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当</a:t>
            </a:r>
            <a:r>
              <a:rPr altLang="en-US" sz="2800" lang="en-US">
                <a:solidFill>
                  <a:schemeClr val="lt1"/>
                </a:solidFill>
              </a:rPr>
              <a:t>[</a:t>
            </a:r>
            <a:r>
              <a:rPr altLang="zh-CN" sz="2800" lang="en-US">
                <a:solidFill>
                  <a:schemeClr val="lt1"/>
                </a:solidFill>
              </a:rPr>
              <a:t>CaY]=[Y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]时，缓冲容量最大</a:t>
            </a:r>
          </a:p>
        </p:txBody>
      </p:sp>
      <p:pic>
        <p:nvPicPr>
          <p:cNvPr id="209719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17637" y="2366962"/>
            <a:ext cx="3946525" cy="962025"/>
          </a:xfrm>
          <a:prstGeom prst="rect"/>
          <a:noFill/>
          <a:ln>
            <a:noFill/>
          </a:ln>
        </p:spPr>
      </p:pic>
      <p:sp>
        <p:nvSpPr>
          <p:cNvPr id="1049001" name=""/>
          <p:cNvSpPr txBox="1"/>
          <p:nvPr/>
        </p:nvSpPr>
        <p:spPr>
          <a:xfrm rot="0">
            <a:off x="1447800" y="3352800"/>
            <a:ext cx="30607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pCa=lgK</a:t>
            </a:r>
            <a:r>
              <a:rPr altLang="zh-CN" baseline="-25000" sz="2800" lang="en-US">
                <a:solidFill>
                  <a:schemeClr val="lt1"/>
                </a:solidFill>
              </a:rPr>
              <a:t>CaY</a:t>
            </a:r>
            <a:r>
              <a:rPr altLang="zh-CN" sz="2800" lang="en-US">
                <a:solidFill>
                  <a:schemeClr val="lt1"/>
                </a:solidFill>
              </a:rPr>
              <a:t>-lg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</a:p>
        </p:txBody>
      </p:sp>
      <p:sp>
        <p:nvSpPr>
          <p:cNvPr id="1049002" name=""/>
          <p:cNvSpPr txBox="1"/>
          <p:nvPr/>
        </p:nvSpPr>
        <p:spPr>
          <a:xfrm rot="0">
            <a:off x="1447800" y="4038600"/>
            <a:ext cx="53324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 </a:t>
            </a:r>
            <a:r>
              <a:rPr altLang="zh-CN" sz="2800" lang="en-US">
                <a:solidFill>
                  <a:schemeClr val="lt1"/>
                </a:solidFill>
              </a:rPr>
              <a:t>=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 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CaY </a:t>
            </a:r>
            <a:r>
              <a:rPr altLang="zh-CN" sz="2800" lang="en-US">
                <a:solidFill>
                  <a:schemeClr val="lt1"/>
                </a:solidFill>
              </a:rPr>
              <a:t>-</a:t>
            </a:r>
            <a:r>
              <a:rPr altLang="zh-CN" baseline="-25000" sz="2800" lang="en-US">
                <a:solidFill>
                  <a:schemeClr val="lt1"/>
                </a:solidFill>
              </a:rPr>
              <a:t> </a:t>
            </a:r>
            <a:r>
              <a:rPr altLang="zh-CN" sz="2800" lang="en-US">
                <a:solidFill>
                  <a:schemeClr val="lt1"/>
                </a:solidFill>
              </a:rPr>
              <a:t>pCa=10.7-6.0=4.7</a:t>
            </a:r>
          </a:p>
        </p:txBody>
      </p:sp>
      <p:sp>
        <p:nvSpPr>
          <p:cNvPr id="1049003" name=""/>
          <p:cNvSpPr txBox="1"/>
          <p:nvPr/>
        </p:nvSpPr>
        <p:spPr>
          <a:xfrm rot="0">
            <a:off x="1431925" y="4791075"/>
            <a:ext cx="22415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   </a:t>
            </a:r>
            <a:r>
              <a:rPr altLang="zh-CN" sz="2800" lang="en-US">
                <a:solidFill>
                  <a:schemeClr val="lt1"/>
                </a:solidFill>
              </a:rPr>
              <a:t>pH=6.0</a:t>
            </a:r>
          </a:p>
        </p:txBody>
      </p:sp>
      <p:sp>
        <p:nvSpPr>
          <p:cNvPr id="1049004" name=""/>
          <p:cNvSpPr txBox="1"/>
          <p:nvPr/>
        </p:nvSpPr>
        <p:spPr>
          <a:xfrm rot="0">
            <a:off x="914400" y="5562600"/>
            <a:ext cx="7854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配制时，按</a:t>
            </a:r>
            <a:r>
              <a:rPr altLang="zh-CN" sz="2800" i="1" lang="en-US">
                <a:solidFill>
                  <a:schemeClr val="lt1"/>
                </a:solidFill>
              </a:rPr>
              <a:t>n</a:t>
            </a:r>
            <a:r>
              <a:rPr altLang="zh-CN" sz="2800" lang="en-US">
                <a:solidFill>
                  <a:schemeClr val="lt1"/>
                </a:solidFill>
              </a:rPr>
              <a:t>(Ca):</a:t>
            </a:r>
            <a:r>
              <a:rPr altLang="zh-CN" sz="2800" i="1" lang="en-US">
                <a:solidFill>
                  <a:schemeClr val="lt1"/>
                </a:solidFill>
              </a:rPr>
              <a:t>n</a:t>
            </a:r>
            <a:r>
              <a:rPr altLang="en-US" sz="2800" lang="zh-CN">
                <a:solidFill>
                  <a:schemeClr val="lt1"/>
                </a:solidFill>
              </a:rPr>
              <a:t>(Y)=1:2     并调节</a:t>
            </a:r>
            <a:r>
              <a:rPr altLang="zh-CN" sz="2800" lang="en-US">
                <a:solidFill>
                  <a:schemeClr val="lt1"/>
                </a:solidFill>
              </a:rPr>
              <a:t>pH=6.0</a:t>
            </a:r>
            <a:r>
              <a:rPr altLang="en-US" sz="2800" lang="zh-CN">
                <a:solidFill>
                  <a:schemeClr val="lt1"/>
                </a:solidFill>
              </a:rPr>
              <a:t>即可。</a:t>
            </a:r>
          </a:p>
        </p:txBody>
      </p:sp>
      <p:sp>
        <p:nvSpPr>
          <p:cNvPr id="104900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7" grpId="0" uiExpand="0" build="whole" animBg="1"/>
      <p:bldP spid="1048998" grpId="0" uiExpand="0" build="whole" animBg="1"/>
      <p:bldP spid="1048999" grpId="0" uiExpand="0" build="whole"/>
      <p:bldP spid="1049000" grpId="0" uiExpand="0" build="whole"/>
      <p:bldP spid="1049001" grpId="0" uiExpand="0" build="whole"/>
      <p:bldP spid="1049002" grpId="0" uiExpand="0" build="whole"/>
      <p:bldP spid="1049003" grpId="0" uiExpand="0" build="whole"/>
      <p:bldP spid="1049004" grpId="0" uiExpand="0" build="whol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06" name=""/>
          <p:cNvSpPr txBox="1"/>
          <p:nvPr/>
        </p:nvSpPr>
        <p:spPr>
          <a:xfrm rot="0">
            <a:off x="228600" y="228600"/>
            <a:ext cx="617220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§4.5  </a:t>
            </a:r>
            <a:r>
              <a:rPr altLang="en-US" b="1" sz="3600" i="1" lang="zh-CN">
                <a:solidFill>
                  <a:srgbClr val="FFFF00"/>
                </a:solidFill>
              </a:rPr>
              <a:t>络合滴定的基本原理</a:t>
            </a:r>
          </a:p>
        </p:txBody>
      </p:sp>
      <p:sp>
        <p:nvSpPr>
          <p:cNvPr id="1049007" name=""/>
          <p:cNvSpPr txBox="1"/>
          <p:nvPr/>
        </p:nvSpPr>
        <p:spPr>
          <a:xfrm rot="0">
            <a:off x="212725" y="958850"/>
            <a:ext cx="3054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一、络合滴定曲线</a:t>
            </a:r>
          </a:p>
        </p:txBody>
      </p:sp>
      <p:sp>
        <p:nvSpPr>
          <p:cNvPr id="1049008" name=""/>
          <p:cNvSpPr txBox="1"/>
          <p:nvPr/>
        </p:nvSpPr>
        <p:spPr>
          <a:xfrm rot="0">
            <a:off x="287337" y="1600200"/>
            <a:ext cx="8969375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     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络合滴定随络合剂加入，被滴定的金属离子浓度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[M]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不断减少，当达到化学计量点时，溶液中的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pM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有一个突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跃。指示剂的选择就是以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sp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时的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pM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值为根据的。</a:t>
            </a:r>
          </a:p>
        </p:txBody>
      </p:sp>
      <p:sp>
        <p:nvSpPr>
          <p:cNvPr id="1049009" name=""/>
          <p:cNvSpPr txBox="1"/>
          <p:nvPr/>
        </p:nvSpPr>
        <p:spPr>
          <a:xfrm rot="0">
            <a:off x="990600" y="3276600"/>
            <a:ext cx="6796087" cy="528637"/>
          </a:xfrm>
          <a:prstGeom prst="rect"/>
          <a:noFill/>
          <a:ln w="952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化学计量点</a:t>
            </a:r>
            <a:r>
              <a:rPr altLang="zh-CN" sz="2800" lang="en-US">
                <a:solidFill>
                  <a:schemeClr val="lt1"/>
                </a:solidFill>
              </a:rPr>
              <a:t>pM'</a:t>
            </a:r>
            <a:r>
              <a:rPr altLang="en-US" sz="2800" lang="zh-CN">
                <a:solidFill>
                  <a:schemeClr val="lt1"/>
                </a:solidFill>
              </a:rPr>
              <a:t>的计算是选择指示剂的依据</a:t>
            </a:r>
          </a:p>
        </p:txBody>
      </p:sp>
      <p:sp>
        <p:nvSpPr>
          <p:cNvPr id="1049010" name=""/>
          <p:cNvSpPr txBox="1"/>
          <p:nvPr/>
        </p:nvSpPr>
        <p:spPr>
          <a:xfrm rot="0">
            <a:off x="838200" y="4343400"/>
            <a:ext cx="23177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条件稳定常数</a:t>
            </a:r>
          </a:p>
        </p:txBody>
      </p:sp>
      <p:pic>
        <p:nvPicPr>
          <p:cNvPr id="209719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962400" y="4267200"/>
            <a:ext cx="2590800" cy="838200"/>
          </a:xfrm>
          <a:prstGeom prst="rect"/>
          <a:noFill/>
          <a:ln>
            <a:noFill/>
          </a:ln>
        </p:spPr>
      </p:pic>
      <p:sp>
        <p:nvSpPr>
          <p:cNvPr id="1049011" name=""/>
          <p:cNvSpPr txBox="1"/>
          <p:nvPr/>
        </p:nvSpPr>
        <p:spPr>
          <a:xfrm rot="0">
            <a:off x="1066800" y="5257800"/>
            <a:ext cx="8556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时</a:t>
            </a:r>
          </a:p>
        </p:txBody>
      </p:sp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667000" y="5334000"/>
            <a:ext cx="1752600" cy="488950"/>
          </a:xfrm>
          <a:prstGeom prst="rect"/>
          <a:noFill/>
          <a:ln>
            <a:noFill/>
          </a:ln>
        </p:spPr>
      </p:pic>
      <p:sp>
        <p:nvSpPr>
          <p:cNvPr id="1049012" name=""/>
          <p:cNvSpPr txBox="1"/>
          <p:nvPr/>
        </p:nvSpPr>
        <p:spPr>
          <a:xfrm rot="0">
            <a:off x="609600" y="6013450"/>
            <a:ext cx="83581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若生成的络合物比较稳定   则</a:t>
            </a:r>
            <a:r>
              <a:rPr altLang="zh-CN" sz="2800" lang="en-US">
                <a:solidFill>
                  <a:schemeClr val="lt1"/>
                </a:solidFill>
              </a:rPr>
              <a:t>[MY]=c(M)-[M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]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≈c(M)</a:t>
            </a:r>
          </a:p>
        </p:txBody>
      </p:sp>
      <p:sp>
        <p:nvSpPr>
          <p:cNvPr id="104901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06" grpId="0" uiExpand="0" build="whole"/>
      <p:bldP spid="1049007" grpId="0" uiExpand="0" build="whole"/>
      <p:bldP spid="1049008" grpId="0" uiExpand="0" build="whole"/>
      <p:bldP spid="1049009" grpId="0" uiExpand="0" build="whole" animBg="1"/>
      <p:bldP spid="1049010" grpId="0" uiExpand="0" build="whole"/>
      <p:bldP spid="1049011" grpId="0" uiExpand="0" build="whole"/>
      <p:bldP spid="1049012" grpId="0" uiExpand="0" build="whol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14" name=""/>
          <p:cNvSpPr/>
          <p:nvPr/>
        </p:nvSpPr>
        <p:spPr>
          <a:xfrm rot="0">
            <a:off x="381000" y="3124200"/>
            <a:ext cx="6858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015" name=""/>
          <p:cNvSpPr txBox="1"/>
          <p:nvPr/>
        </p:nvSpPr>
        <p:spPr>
          <a:xfrm rot="0">
            <a:off x="1203325" y="3190875"/>
            <a:ext cx="7519987" cy="955675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0.01mol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</a:rPr>
              <a:t>EDTA滴定</a:t>
            </a:r>
            <a:r>
              <a:rPr altLang="zh-CN" sz="2800" lang="en-US">
                <a:solidFill>
                  <a:schemeClr val="lt1"/>
                </a:solidFill>
              </a:rPr>
              <a:t>20.00mL 0.01mol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,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计算</a:t>
            </a:r>
            <a:r>
              <a:rPr altLang="zh-CN" sz="2800" lang="en-US">
                <a:solidFill>
                  <a:schemeClr val="lt1"/>
                </a:solidFill>
              </a:rPr>
              <a:t>pH=12</a:t>
            </a:r>
            <a:r>
              <a:rPr altLang="en-US" sz="2800" lang="zh-CN">
                <a:solidFill>
                  <a:schemeClr val="lt1"/>
                </a:solidFill>
              </a:rPr>
              <a:t>的</a:t>
            </a:r>
            <a:r>
              <a:rPr altLang="zh-CN" sz="2800" lang="en-US">
                <a:solidFill>
                  <a:schemeClr val="lt1"/>
                </a:solidFill>
              </a:rPr>
              <a:t>pCa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016" name=""/>
          <p:cNvSpPr txBox="1"/>
          <p:nvPr/>
        </p:nvSpPr>
        <p:spPr>
          <a:xfrm rot="0">
            <a:off x="365125" y="438785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9017" name=""/>
          <p:cNvSpPr txBox="1"/>
          <p:nvPr/>
        </p:nvSpPr>
        <p:spPr>
          <a:xfrm rot="0">
            <a:off x="1279525" y="4333875"/>
            <a:ext cx="47307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pH=12</a:t>
            </a:r>
            <a:r>
              <a:rPr altLang="en-US" sz="2800" lang="zh-CN">
                <a:solidFill>
                  <a:schemeClr val="lt1"/>
                </a:solidFill>
              </a:rPr>
              <a:t>时，滴定曲线的计算：</a:t>
            </a:r>
          </a:p>
        </p:txBody>
      </p:sp>
      <p:sp>
        <p:nvSpPr>
          <p:cNvPr id="1049018" name=""/>
          <p:cNvSpPr txBox="1"/>
          <p:nvPr/>
        </p:nvSpPr>
        <p:spPr>
          <a:xfrm rot="0">
            <a:off x="1279525" y="5013325"/>
            <a:ext cx="6699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pH=12   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    lg 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=0     即无酸效应</a:t>
            </a:r>
          </a:p>
        </p:txBody>
      </p:sp>
      <p:sp>
        <p:nvSpPr>
          <p:cNvPr id="1049019" name=""/>
          <p:cNvSpPr txBox="1"/>
          <p:nvPr/>
        </p:nvSpPr>
        <p:spPr>
          <a:xfrm rot="0">
            <a:off x="1371600" y="5784850"/>
            <a:ext cx="31178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CaY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 =K</a:t>
            </a:r>
            <a:r>
              <a:rPr altLang="zh-CN" baseline="-25000" sz="2800" lang="en-US">
                <a:solidFill>
                  <a:schemeClr val="lt1"/>
                </a:solidFill>
              </a:rPr>
              <a:t>CaY</a:t>
            </a:r>
            <a:r>
              <a:rPr altLang="zh-CN" sz="2800" lang="en-US">
                <a:solidFill>
                  <a:schemeClr val="lt1"/>
                </a:solidFill>
              </a:rPr>
              <a:t>=10</a:t>
            </a:r>
            <a:r>
              <a:rPr altLang="zh-CN" baseline="30000" sz="2800" lang="en-US">
                <a:solidFill>
                  <a:schemeClr val="lt1"/>
                </a:solidFill>
              </a:rPr>
              <a:t>10.69</a:t>
            </a:r>
          </a:p>
        </p:txBody>
      </p:sp>
      <p:sp>
        <p:nvSpPr>
          <p:cNvPr id="1049020" name=""/>
          <p:cNvSpPr txBox="1"/>
          <p:nvPr/>
        </p:nvSpPr>
        <p:spPr>
          <a:xfrm rot="0">
            <a:off x="381000" y="457200"/>
            <a:ext cx="1962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整理上式得</a:t>
            </a:r>
          </a:p>
        </p:txBody>
      </p:sp>
      <p:pic>
        <p:nvPicPr>
          <p:cNvPr id="209719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76600" y="228600"/>
            <a:ext cx="2209800" cy="862012"/>
          </a:xfrm>
          <a:prstGeom prst="rect"/>
          <a:noFill/>
          <a:ln>
            <a:noFill/>
          </a:ln>
        </p:spPr>
      </p:pic>
      <p:sp>
        <p:nvSpPr>
          <p:cNvPr id="1049021" name=""/>
          <p:cNvSpPr txBox="1"/>
          <p:nvPr/>
        </p:nvSpPr>
        <p:spPr>
          <a:xfrm rot="0">
            <a:off x="381000" y="1600200"/>
            <a:ext cx="23177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两边取负对数</a:t>
            </a:r>
          </a:p>
        </p:txBody>
      </p:sp>
      <p:pic>
        <p:nvPicPr>
          <p:cNvPr id="209720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19400" y="1447800"/>
            <a:ext cx="5888037" cy="1003300"/>
          </a:xfrm>
          <a:prstGeom prst="rect"/>
          <a:solidFill>
            <a:srgbClr val="00FF00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</p:pic>
      <p:sp>
        <p:nvSpPr>
          <p:cNvPr id="104902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4" grpId="0" uiExpand="0" build="whole" animBg="1"/>
      <p:bldP spid="1049015" grpId="0" uiExpand="0" build="whole" animBg="1"/>
      <p:bldP spid="1049016" grpId="0" uiExpand="0" build="whole"/>
      <p:bldP spid="1049017" grpId="0" uiExpand="0" build="whole"/>
      <p:bldP spid="1049018" grpId="0" uiExpand="0" build="whole"/>
      <p:bldP spid="1049019" grpId="0" uiExpand="0" build="whole"/>
      <p:bldP spid="1049020" grpId="0" uiExpand="0" build="whole"/>
      <p:bldP spid="1049021" grpId="0" uiExpand="0" build="whol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3" name=""/>
          <p:cNvSpPr txBox="1"/>
          <p:nvPr/>
        </p:nvSpPr>
        <p:spPr>
          <a:xfrm rot="0">
            <a:off x="746125" y="371475"/>
            <a:ext cx="51228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前：溶液组成：剩余金属离子</a:t>
            </a:r>
          </a:p>
        </p:txBody>
      </p:sp>
      <p:sp>
        <p:nvSpPr>
          <p:cNvPr id="1049024" name=""/>
          <p:cNvSpPr txBox="1"/>
          <p:nvPr/>
        </p:nvSpPr>
        <p:spPr>
          <a:xfrm rot="0">
            <a:off x="1812925" y="981075"/>
            <a:ext cx="39385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设加入</a:t>
            </a:r>
            <a:r>
              <a:rPr altLang="zh-CN" sz="2800" lang="en-US">
                <a:solidFill>
                  <a:schemeClr val="lt1"/>
                </a:solidFill>
              </a:rPr>
              <a:t>EDTA 19.98mL</a:t>
            </a:r>
            <a:r>
              <a:rPr altLang="en-US" sz="2800" lang="zh-CN">
                <a:solidFill>
                  <a:schemeClr val="lt1"/>
                </a:solidFill>
              </a:rPr>
              <a:t>时</a:t>
            </a:r>
          </a:p>
        </p:txBody>
      </p:sp>
      <p:pic>
        <p:nvPicPr>
          <p:cNvPr id="209720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1600200"/>
            <a:ext cx="5410200" cy="1120775"/>
          </a:xfrm>
          <a:prstGeom prst="rect"/>
          <a:noFill/>
          <a:ln>
            <a:noFill/>
          </a:ln>
        </p:spPr>
      </p:pic>
      <p:sp>
        <p:nvSpPr>
          <p:cNvPr id="1049025" name=""/>
          <p:cNvSpPr/>
          <p:nvPr/>
        </p:nvSpPr>
        <p:spPr>
          <a:xfrm rot="0">
            <a:off x="838200" y="2971800"/>
            <a:ext cx="73739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时：溶液组成：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与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全部络合成</a:t>
            </a:r>
            <a:r>
              <a:rPr altLang="zh-CN" sz="2800" lang="en-US">
                <a:solidFill>
                  <a:schemeClr val="lt1"/>
                </a:solidFill>
              </a:rPr>
              <a:t>CaY</a:t>
            </a:r>
          </a:p>
        </p:txBody>
      </p:sp>
      <p:pic>
        <p:nvPicPr>
          <p:cNvPr id="209720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219200" y="3581400"/>
            <a:ext cx="5511800" cy="733425"/>
          </a:xfrm>
          <a:prstGeom prst="rect"/>
          <a:noFill/>
          <a:ln>
            <a:noFill/>
          </a:ln>
        </p:spPr>
      </p:pic>
      <p:pic>
        <p:nvPicPr>
          <p:cNvPr id="209720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184400" y="4495800"/>
            <a:ext cx="1803400" cy="476250"/>
          </a:xfrm>
          <a:prstGeom prst="rect"/>
          <a:noFill/>
          <a:ln>
            <a:noFill/>
          </a:ln>
        </p:spPr>
      </p:pic>
      <p:pic>
        <p:nvPicPr>
          <p:cNvPr id="2097204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85800" y="5257800"/>
            <a:ext cx="8047037" cy="815975"/>
          </a:xfrm>
          <a:prstGeom prst="rect"/>
          <a:noFill/>
          <a:ln>
            <a:noFill/>
          </a:ln>
        </p:spPr>
      </p:pic>
      <p:sp>
        <p:nvSpPr>
          <p:cNvPr id="104902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3" grpId="0" uiExpand="0" build="whole"/>
      <p:bldP spid="1049024" grpId="0" uiExpand="0" build="whole"/>
      <p:bldP spid="1049025" grpId="0" uiExpand="0" build="whol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7" name=""/>
          <p:cNvSpPr txBox="1"/>
          <p:nvPr/>
        </p:nvSpPr>
        <p:spPr>
          <a:xfrm rot="0">
            <a:off x="365125" y="219075"/>
            <a:ext cx="6457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后</a:t>
            </a:r>
            <a:r>
              <a:rPr altLang="zh-CN" sz="2800" lang="en-US">
                <a:solidFill>
                  <a:schemeClr val="lt1"/>
                </a:solidFill>
              </a:rPr>
              <a:t>:  EDTA</a:t>
            </a:r>
            <a:r>
              <a:rPr altLang="en-US" sz="2800" lang="zh-CN">
                <a:solidFill>
                  <a:schemeClr val="lt1"/>
                </a:solidFill>
              </a:rPr>
              <a:t>过量，设加入</a:t>
            </a:r>
            <a:r>
              <a:rPr altLang="zh-CN" sz="2800" lang="en-US">
                <a:solidFill>
                  <a:schemeClr val="lt1"/>
                </a:solidFill>
              </a:rPr>
              <a:t>EDTA20.02mL</a:t>
            </a:r>
          </a:p>
        </p:txBody>
      </p:sp>
      <p:pic>
        <p:nvPicPr>
          <p:cNvPr id="209720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914400"/>
            <a:ext cx="5791200" cy="815975"/>
          </a:xfrm>
          <a:prstGeom prst="rect"/>
          <a:noFill/>
          <a:ln>
            <a:noFill/>
          </a:ln>
        </p:spPr>
      </p:pic>
      <p:pic>
        <p:nvPicPr>
          <p:cNvPr id="209720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73087" y="1712912"/>
            <a:ext cx="5942012" cy="2212975"/>
          </a:xfrm>
          <a:prstGeom prst="rect"/>
          <a:noFill/>
          <a:ln>
            <a:noFill/>
          </a:ln>
        </p:spPr>
      </p:pic>
      <p:sp>
        <p:nvSpPr>
          <p:cNvPr id="1049028" name=""/>
          <p:cNvSpPr txBox="1"/>
          <p:nvPr/>
        </p:nvSpPr>
        <p:spPr>
          <a:xfrm rot="0">
            <a:off x="822325" y="3952875"/>
            <a:ext cx="48593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滴定突跃：   </a:t>
            </a:r>
            <a:r>
              <a:rPr altLang="zh-CN" sz="2800" lang="en-US">
                <a:solidFill>
                  <a:schemeClr val="lt1"/>
                </a:solidFill>
              </a:rPr>
              <a:t>pCa       5.30~7.69</a:t>
            </a:r>
          </a:p>
        </p:txBody>
      </p:sp>
      <p:sp>
        <p:nvSpPr>
          <p:cNvPr id="1049029" name=""/>
          <p:cNvSpPr txBox="1"/>
          <p:nvPr/>
        </p:nvSpPr>
        <p:spPr>
          <a:xfrm rot="0">
            <a:off x="1219200" y="4572000"/>
            <a:ext cx="38798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以上是</a:t>
            </a:r>
            <a:r>
              <a:rPr altLang="zh-CN" sz="2800" lang="en-US">
                <a:solidFill>
                  <a:schemeClr val="lt1"/>
                </a:solidFill>
              </a:rPr>
              <a:t>pH=12</a:t>
            </a:r>
            <a:r>
              <a:rPr altLang="en-US" sz="2800" lang="zh-CN">
                <a:solidFill>
                  <a:schemeClr val="lt1"/>
                </a:solidFill>
              </a:rPr>
              <a:t>时，</a:t>
            </a:r>
            <a:r>
              <a:rPr altLang="zh-CN" sz="2800" lang="en-US">
                <a:solidFill>
                  <a:schemeClr val="lt1"/>
                </a:solidFill>
              </a:rPr>
              <a:t>pCa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030" name=""/>
          <p:cNvSpPr txBox="1"/>
          <p:nvPr/>
        </p:nvSpPr>
        <p:spPr>
          <a:xfrm rot="0">
            <a:off x="482600" y="5257800"/>
            <a:ext cx="86106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同理</a:t>
            </a:r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166</a:t>
            </a:r>
            <a:r>
              <a:rPr altLang="en-US" sz="2800" lang="zh-CN">
                <a:solidFill>
                  <a:schemeClr val="lt1"/>
                </a:solidFill>
              </a:rPr>
              <a:t>：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改变  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CaY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 =K</a:t>
            </a:r>
            <a:r>
              <a:rPr altLang="zh-CN" baseline="-25000" sz="2800" lang="en-US">
                <a:solidFill>
                  <a:schemeClr val="lt1"/>
                </a:solidFill>
              </a:rPr>
              <a:t>CaY</a:t>
            </a:r>
            <a:r>
              <a:rPr altLang="zh-CN" sz="2800" lang="en-US">
                <a:solidFill>
                  <a:schemeClr val="lt1"/>
                </a:solidFill>
              </a:rPr>
              <a:t>/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  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也可计算出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pCa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值</a:t>
            </a:r>
          </a:p>
        </p:txBody>
      </p:sp>
      <p:sp>
        <p:nvSpPr>
          <p:cNvPr id="104903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7" grpId="0" uiExpand="0" build="whole"/>
      <p:bldP spid="1049028" grpId="0" uiExpand="0" build="whole"/>
      <p:bldP spid="1049029" grpId="0" uiExpand="0" build="whole"/>
      <p:bldP spid="1049030" grpId="0" uiExpand="0" build="whol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32" name=""/>
          <p:cNvSpPr txBox="1"/>
          <p:nvPr/>
        </p:nvSpPr>
        <p:spPr>
          <a:xfrm rot="0">
            <a:off x="685800" y="304800"/>
            <a:ext cx="41751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绘出不同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值的滴定曲线</a:t>
            </a:r>
          </a:p>
        </p:txBody>
      </p:sp>
      <p:grpSp>
        <p:nvGrpSpPr>
          <p:cNvPr id="176" name=""/>
          <p:cNvGrpSpPr/>
          <p:nvPr/>
        </p:nvGrpSpPr>
        <p:grpSpPr>
          <a:xfrm rot="0">
            <a:off x="517525" y="1676400"/>
            <a:ext cx="4892675" cy="4373562"/>
            <a:chOff x="326" y="1056"/>
            <a:chExt cx="3082" cy="2755"/>
          </a:xfrm>
        </p:grpSpPr>
        <p:sp>
          <p:nvSpPr>
            <p:cNvPr id="1049033" name=""/>
            <p:cNvSpPr/>
            <p:nvPr/>
          </p:nvSpPr>
          <p:spPr>
            <a:xfrm rot="0">
              <a:off x="768" y="3456"/>
              <a:ext cx="2640" cy="0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34" name=""/>
            <p:cNvSpPr/>
            <p:nvPr/>
          </p:nvSpPr>
          <p:spPr>
            <a:xfrm rot="0" flipV="1">
              <a:off x="768" y="1056"/>
              <a:ext cx="0" cy="2400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35" name=""/>
            <p:cNvSpPr/>
            <p:nvPr/>
          </p:nvSpPr>
          <p:spPr bwMode="auto">
            <a:xfrm rot="0">
              <a:off x="768" y="1344"/>
              <a:ext cx="2304" cy="1920"/>
            </a:xfrm>
            <a:custGeom>
              <a:avLst/>
              <a:ahLst/>
              <a:rect l="0" t="0" r="r" b="b"/>
              <a:pathLst>
                <a:path w="1776" h="1632">
                  <a:moveTo>
                    <a:pt x="0" y="1632"/>
                  </a:moveTo>
                  <a:cubicBezTo>
                    <a:pt x="196" y="1628"/>
                    <a:pt x="392" y="1624"/>
                    <a:pt x="528" y="1584"/>
                  </a:cubicBezTo>
                  <a:cubicBezTo>
                    <a:pt x="664" y="1544"/>
                    <a:pt x="752" y="1568"/>
                    <a:pt x="816" y="1392"/>
                  </a:cubicBezTo>
                  <a:cubicBezTo>
                    <a:pt x="880" y="1216"/>
                    <a:pt x="872" y="736"/>
                    <a:pt x="912" y="528"/>
                  </a:cubicBezTo>
                  <a:cubicBezTo>
                    <a:pt x="952" y="320"/>
                    <a:pt x="912" y="232"/>
                    <a:pt x="1056" y="144"/>
                  </a:cubicBezTo>
                  <a:cubicBezTo>
                    <a:pt x="1200" y="56"/>
                    <a:pt x="1656" y="24"/>
                    <a:pt x="1776" y="0"/>
                  </a:cubicBez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36" name=""/>
            <p:cNvSpPr txBox="1"/>
            <p:nvPr/>
          </p:nvSpPr>
          <p:spPr>
            <a:xfrm rot="0">
              <a:off x="1622" y="3561"/>
              <a:ext cx="102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EDTA</a:t>
              </a:r>
              <a:r>
                <a:rPr altLang="en-US" lang="zh-CN">
                  <a:solidFill>
                    <a:schemeClr val="lt1"/>
                  </a:solidFill>
                </a:rPr>
                <a:t>加入量</a:t>
              </a:r>
            </a:p>
          </p:txBody>
        </p:sp>
        <p:sp>
          <p:nvSpPr>
            <p:cNvPr id="1049037" name=""/>
            <p:cNvSpPr txBox="1"/>
            <p:nvPr/>
          </p:nvSpPr>
          <p:spPr>
            <a:xfrm rot="0">
              <a:off x="326" y="1209"/>
              <a:ext cx="377" cy="25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pCa</a:t>
              </a:r>
            </a:p>
          </p:txBody>
        </p:sp>
      </p:grpSp>
      <p:sp>
        <p:nvSpPr>
          <p:cNvPr id="104903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49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 txBox="1"/>
          <p:nvPr/>
        </p:nvSpPr>
        <p:spPr>
          <a:xfrm rot="0">
            <a:off x="1050925" y="447675"/>
            <a:ext cx="64312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最常见的是      乙二胺四乙酸</a:t>
            </a:r>
            <a:r>
              <a:rPr altLang="zh-CN" sz="2800" lang="en-US">
                <a:solidFill>
                  <a:schemeClr val="lt1"/>
                </a:solidFill>
              </a:rPr>
              <a:t>——EDTA</a:t>
            </a:r>
          </a:p>
        </p:txBody>
      </p:sp>
      <p:sp>
        <p:nvSpPr>
          <p:cNvPr id="1048622" name=""/>
          <p:cNvSpPr txBox="1"/>
          <p:nvPr/>
        </p:nvSpPr>
        <p:spPr>
          <a:xfrm rot="0">
            <a:off x="2362200" y="914400"/>
            <a:ext cx="58089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(Ethylenediamine tetraacetic acid)</a:t>
            </a:r>
          </a:p>
        </p:txBody>
      </p:sp>
      <p:sp>
        <p:nvSpPr>
          <p:cNvPr id="1048623" name=""/>
          <p:cNvSpPr/>
          <p:nvPr/>
        </p:nvSpPr>
        <p:spPr>
          <a:xfrm rot="0">
            <a:off x="2590800" y="1295400"/>
            <a:ext cx="152400" cy="381000"/>
          </a:xfrm>
          <a:prstGeom prst="star4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24" name=""/>
          <p:cNvSpPr/>
          <p:nvPr/>
        </p:nvSpPr>
        <p:spPr>
          <a:xfrm rot="0">
            <a:off x="3886200" y="1295400"/>
            <a:ext cx="152400" cy="381000"/>
          </a:xfrm>
          <a:prstGeom prst="star4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25" name=""/>
          <p:cNvSpPr/>
          <p:nvPr/>
        </p:nvSpPr>
        <p:spPr>
          <a:xfrm rot="0">
            <a:off x="5029200" y="1295400"/>
            <a:ext cx="152400" cy="381000"/>
          </a:xfrm>
          <a:prstGeom prst="star4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26" name=""/>
          <p:cNvSpPr/>
          <p:nvPr/>
        </p:nvSpPr>
        <p:spPr>
          <a:xfrm rot="0">
            <a:off x="6629400" y="1295400"/>
            <a:ext cx="152400" cy="381000"/>
          </a:xfrm>
          <a:prstGeom prst="star4"/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27" name=""/>
          <p:cNvSpPr txBox="1"/>
          <p:nvPr/>
        </p:nvSpPr>
        <p:spPr>
          <a:xfrm rot="0">
            <a:off x="3581400" y="2209800"/>
            <a:ext cx="23164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N—CH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zh-CN" lang="en-US">
                <a:solidFill>
                  <a:schemeClr val="lt1"/>
                </a:solidFill>
              </a:rPr>
              <a:t>—CH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zh-CN" lang="en-US">
                <a:solidFill>
                  <a:schemeClr val="lt1"/>
                </a:solidFill>
              </a:rPr>
              <a:t>—N</a:t>
            </a:r>
          </a:p>
        </p:txBody>
      </p:sp>
      <p:sp>
        <p:nvSpPr>
          <p:cNvPr id="1048628" name=""/>
          <p:cNvSpPr/>
          <p:nvPr/>
        </p:nvSpPr>
        <p:spPr>
          <a:xfrm rot="0" flipV="1">
            <a:off x="5654675" y="2119312"/>
            <a:ext cx="228600" cy="152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629" name=""/>
          <p:cNvSpPr/>
          <p:nvPr/>
        </p:nvSpPr>
        <p:spPr>
          <a:xfrm rot="0">
            <a:off x="5654675" y="2576512"/>
            <a:ext cx="228600" cy="152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630" name=""/>
          <p:cNvSpPr/>
          <p:nvPr/>
        </p:nvSpPr>
        <p:spPr>
          <a:xfrm rot="0">
            <a:off x="3368675" y="2195512"/>
            <a:ext cx="228600" cy="152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631" name=""/>
          <p:cNvSpPr/>
          <p:nvPr/>
        </p:nvSpPr>
        <p:spPr>
          <a:xfrm rot="0" flipV="1">
            <a:off x="3444875" y="2576512"/>
            <a:ext cx="228600" cy="15240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sp>
      <p:sp>
        <p:nvSpPr>
          <p:cNvPr id="1048632" name=""/>
          <p:cNvSpPr txBox="1"/>
          <p:nvPr/>
        </p:nvSpPr>
        <p:spPr>
          <a:xfrm rot="0">
            <a:off x="2073275" y="1890712"/>
            <a:ext cx="14274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HOOCCH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48633" name=""/>
          <p:cNvSpPr txBox="1"/>
          <p:nvPr/>
        </p:nvSpPr>
        <p:spPr>
          <a:xfrm rot="0">
            <a:off x="2225675" y="2576512"/>
            <a:ext cx="14020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aseline="30000" lang="en-US">
                <a:solidFill>
                  <a:schemeClr val="lt1"/>
                </a:solidFill>
              </a:rPr>
              <a:t>- </a:t>
            </a:r>
            <a:r>
              <a:rPr altLang="zh-CN" lang="en-US">
                <a:solidFill>
                  <a:schemeClr val="lt1"/>
                </a:solidFill>
              </a:rPr>
              <a:t>OOCCH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48634" name=""/>
          <p:cNvSpPr txBox="1"/>
          <p:nvPr/>
        </p:nvSpPr>
        <p:spPr>
          <a:xfrm rot="0">
            <a:off x="5883275" y="1890712"/>
            <a:ext cx="14147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CH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zh-CN" lang="en-US">
                <a:solidFill>
                  <a:schemeClr val="lt1"/>
                </a:solidFill>
              </a:rPr>
              <a:t>COO </a:t>
            </a:r>
            <a:r>
              <a:rPr altLang="zh-CN" baseline="30000" lang="en-US">
                <a:solidFill>
                  <a:schemeClr val="lt1"/>
                </a:solidFill>
              </a:rPr>
              <a:t>-</a:t>
            </a:r>
          </a:p>
        </p:txBody>
      </p:sp>
      <p:sp>
        <p:nvSpPr>
          <p:cNvPr id="1048635" name=""/>
          <p:cNvSpPr txBox="1"/>
          <p:nvPr/>
        </p:nvSpPr>
        <p:spPr>
          <a:xfrm rot="0">
            <a:off x="5883275" y="2576512"/>
            <a:ext cx="14274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CH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zh-CN" lang="en-US">
                <a:solidFill>
                  <a:schemeClr val="lt1"/>
                </a:solidFill>
              </a:rPr>
              <a:t>COOH</a:t>
            </a:r>
          </a:p>
        </p:txBody>
      </p:sp>
      <p:sp>
        <p:nvSpPr>
          <p:cNvPr id="1048636" name=""/>
          <p:cNvSpPr txBox="1"/>
          <p:nvPr/>
        </p:nvSpPr>
        <p:spPr>
          <a:xfrm rot="0">
            <a:off x="3597275" y="1966912"/>
            <a:ext cx="5003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637" name=""/>
          <p:cNvSpPr txBox="1"/>
          <p:nvPr/>
        </p:nvSpPr>
        <p:spPr>
          <a:xfrm rot="0">
            <a:off x="5349875" y="1966912"/>
            <a:ext cx="500379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8638" name=""/>
          <p:cNvSpPr txBox="1"/>
          <p:nvPr/>
        </p:nvSpPr>
        <p:spPr>
          <a:xfrm rot="0">
            <a:off x="517525" y="1720850"/>
            <a:ext cx="1250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结构：</a:t>
            </a:r>
          </a:p>
        </p:txBody>
      </p:sp>
      <p:sp>
        <p:nvSpPr>
          <p:cNvPr id="1048639" name=""/>
          <p:cNvSpPr txBox="1"/>
          <p:nvPr/>
        </p:nvSpPr>
        <p:spPr>
          <a:xfrm rot="0">
            <a:off x="3581400" y="3124200"/>
            <a:ext cx="1955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双偶极分子</a:t>
            </a:r>
          </a:p>
        </p:txBody>
      </p:sp>
      <p:sp>
        <p:nvSpPr>
          <p:cNvPr id="1048640" name=""/>
          <p:cNvSpPr txBox="1"/>
          <p:nvPr/>
        </p:nvSpPr>
        <p:spPr>
          <a:xfrm rot="0">
            <a:off x="7756525" y="2124075"/>
            <a:ext cx="819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H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sz="2800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641" name=""/>
          <p:cNvSpPr txBox="1"/>
          <p:nvPr/>
        </p:nvSpPr>
        <p:spPr>
          <a:xfrm rot="0">
            <a:off x="838200" y="4343400"/>
            <a:ext cx="7650481" cy="1348740"/>
          </a:xfrm>
          <a:prstGeom prst="rect"/>
          <a:noFill/>
          <a:ln w="9525" cap="flat" cmpd="sng">
            <a:solidFill>
              <a:srgbClr val="FF505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分子中的氨氮和羧氧具有很强的络合能力，可以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和许多金属离子形成具有环状结构的稳定的可溶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性的络合物。</a:t>
            </a:r>
          </a:p>
        </p:txBody>
      </p:sp>
      <p:sp>
        <p:nvSpPr>
          <p:cNvPr id="104864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9" grpId="0" uiExpand="0" build="whole"/>
      <p:bldP spid="1048641" grpId="0" uiExpand="0" build="whol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39" name=""/>
          <p:cNvSpPr txBox="1"/>
          <p:nvPr/>
        </p:nvSpPr>
        <p:spPr>
          <a:xfrm rot="0">
            <a:off x="228600" y="228600"/>
            <a:ext cx="3394075" cy="528637"/>
          </a:xfrm>
          <a:prstGeom prst="rect"/>
          <a:solidFill>
            <a:srgbClr val="FFFF00"/>
          </a:solidFill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dk1"/>
                </a:solidFill>
                <a:ea typeface="隶书" pitchFamily="49" charset="-122"/>
              </a:rPr>
              <a:t>影响滴定突跃的因素</a:t>
            </a:r>
          </a:p>
        </p:txBody>
      </p:sp>
      <p:sp>
        <p:nvSpPr>
          <p:cNvPr id="1049040" name=""/>
          <p:cNvSpPr txBox="1"/>
          <p:nvPr/>
        </p:nvSpPr>
        <p:spPr>
          <a:xfrm rot="0">
            <a:off x="304800" y="838200"/>
            <a:ext cx="43148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络合物的条件稳定常数</a:t>
            </a:r>
          </a:p>
        </p:txBody>
      </p:sp>
      <p:grpSp>
        <p:nvGrpSpPr>
          <p:cNvPr id="178" name=""/>
          <p:cNvGrpSpPr/>
          <p:nvPr/>
        </p:nvGrpSpPr>
        <p:grpSpPr>
          <a:xfrm rot="0">
            <a:off x="517525" y="1676400"/>
            <a:ext cx="4359275" cy="4373562"/>
            <a:chOff x="326" y="1056"/>
            <a:chExt cx="2746" cy="2755"/>
          </a:xfrm>
        </p:grpSpPr>
        <p:sp>
          <p:nvSpPr>
            <p:cNvPr id="1049041" name=""/>
            <p:cNvSpPr/>
            <p:nvPr/>
          </p:nvSpPr>
          <p:spPr>
            <a:xfrm rot="0">
              <a:off x="768" y="3456"/>
              <a:ext cx="2304" cy="0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42" name=""/>
            <p:cNvSpPr/>
            <p:nvPr/>
          </p:nvSpPr>
          <p:spPr>
            <a:xfrm rot="0" flipV="1">
              <a:off x="768" y="1056"/>
              <a:ext cx="0" cy="2400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43" name=""/>
            <p:cNvSpPr txBox="1"/>
            <p:nvPr/>
          </p:nvSpPr>
          <p:spPr>
            <a:xfrm rot="0">
              <a:off x="1622" y="3561"/>
              <a:ext cx="120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lang="zh-CN">
                  <a:solidFill>
                    <a:schemeClr val="lt1"/>
                  </a:solidFill>
                </a:rPr>
                <a:t>滴定剂加入量</a:t>
              </a:r>
              <a:r>
                <a:rPr altLang="zh-CN" lang="en-US">
                  <a:solidFill>
                    <a:schemeClr val="lt1"/>
                  </a:solidFill>
                </a:rPr>
                <a:t>%</a:t>
              </a:r>
            </a:p>
          </p:txBody>
        </p:sp>
        <p:sp>
          <p:nvSpPr>
            <p:cNvPr id="1049044" name=""/>
            <p:cNvSpPr txBox="1"/>
            <p:nvPr/>
          </p:nvSpPr>
          <p:spPr>
            <a:xfrm rot="0">
              <a:off x="326" y="1209"/>
              <a:ext cx="340" cy="25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pM</a:t>
              </a:r>
            </a:p>
          </p:txBody>
        </p:sp>
        <p:sp>
          <p:nvSpPr>
            <p:cNvPr id="1049045" name=""/>
            <p:cNvSpPr/>
            <p:nvPr/>
          </p:nvSpPr>
          <p:spPr bwMode="auto">
            <a:xfrm rot="0">
              <a:off x="1584" y="2640"/>
              <a:ext cx="1008" cy="336"/>
            </a:xfrm>
            <a:custGeom>
              <a:avLst/>
              <a:ahLst/>
              <a:rect l="0" t="0" r="r" b="b"/>
              <a:pathLst>
                <a:path w="1008" h="336">
                  <a:moveTo>
                    <a:pt x="0" y="336"/>
                  </a:moveTo>
                  <a:cubicBezTo>
                    <a:pt x="20" y="264"/>
                    <a:pt x="40" y="192"/>
                    <a:pt x="144" y="144"/>
                  </a:cubicBezTo>
                  <a:cubicBezTo>
                    <a:pt x="248" y="96"/>
                    <a:pt x="480" y="72"/>
                    <a:pt x="624" y="48"/>
                  </a:cubicBezTo>
                  <a:cubicBezTo>
                    <a:pt x="768" y="24"/>
                    <a:pt x="888" y="12"/>
                    <a:pt x="1008" y="0"/>
                  </a:cubicBezTo>
                </a:path>
              </a:pathLst>
            </a:custGeom>
            <a:noFill/>
            <a:ln w="28575" cap="flat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46" name=""/>
            <p:cNvSpPr/>
            <p:nvPr/>
          </p:nvSpPr>
          <p:spPr bwMode="auto">
            <a:xfrm rot="0">
              <a:off x="1632" y="2256"/>
              <a:ext cx="960" cy="336"/>
            </a:xfrm>
            <a:custGeom>
              <a:avLst/>
              <a:ahLst/>
              <a:rect l="0" t="0" r="r" b="b"/>
              <a:pathLst>
                <a:path w="1008" h="336">
                  <a:moveTo>
                    <a:pt x="0" y="336"/>
                  </a:moveTo>
                  <a:cubicBezTo>
                    <a:pt x="20" y="264"/>
                    <a:pt x="40" y="192"/>
                    <a:pt x="144" y="144"/>
                  </a:cubicBezTo>
                  <a:cubicBezTo>
                    <a:pt x="248" y="96"/>
                    <a:pt x="480" y="72"/>
                    <a:pt x="624" y="48"/>
                  </a:cubicBezTo>
                  <a:cubicBezTo>
                    <a:pt x="768" y="24"/>
                    <a:pt x="888" y="12"/>
                    <a:pt x="1008" y="0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47" name=""/>
            <p:cNvSpPr/>
            <p:nvPr/>
          </p:nvSpPr>
          <p:spPr bwMode="auto">
            <a:xfrm rot="0">
              <a:off x="1680" y="1920"/>
              <a:ext cx="864" cy="336"/>
            </a:xfrm>
            <a:custGeom>
              <a:avLst/>
              <a:ahLst/>
              <a:rect l="0" t="0" r="r" b="b"/>
              <a:pathLst>
                <a:path w="1008" h="336">
                  <a:moveTo>
                    <a:pt x="0" y="336"/>
                  </a:moveTo>
                  <a:cubicBezTo>
                    <a:pt x="20" y="264"/>
                    <a:pt x="40" y="192"/>
                    <a:pt x="144" y="144"/>
                  </a:cubicBezTo>
                  <a:cubicBezTo>
                    <a:pt x="248" y="96"/>
                    <a:pt x="480" y="72"/>
                    <a:pt x="624" y="48"/>
                  </a:cubicBezTo>
                  <a:cubicBezTo>
                    <a:pt x="768" y="24"/>
                    <a:pt x="888" y="12"/>
                    <a:pt x="1008" y="0"/>
                  </a:cubicBezTo>
                </a:path>
              </a:pathLst>
            </a:custGeom>
            <a:noFill/>
            <a:ln w="28575" cap="flat" cmpd="sng">
              <a:solidFill>
                <a:srgbClr val="FF66CC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48" name=""/>
            <p:cNvSpPr/>
            <p:nvPr/>
          </p:nvSpPr>
          <p:spPr bwMode="auto">
            <a:xfrm rot="0">
              <a:off x="768" y="1632"/>
              <a:ext cx="1776" cy="1632"/>
            </a:xfrm>
            <a:custGeom>
              <a:avLst/>
              <a:ahLst/>
              <a:rect l="0" t="0" r="r" b="b"/>
              <a:pathLst>
                <a:path w="1776" h="1632">
                  <a:moveTo>
                    <a:pt x="0" y="1632"/>
                  </a:moveTo>
                  <a:cubicBezTo>
                    <a:pt x="196" y="1628"/>
                    <a:pt x="392" y="1624"/>
                    <a:pt x="528" y="1584"/>
                  </a:cubicBezTo>
                  <a:cubicBezTo>
                    <a:pt x="664" y="1544"/>
                    <a:pt x="752" y="1568"/>
                    <a:pt x="816" y="1392"/>
                  </a:cubicBezTo>
                  <a:cubicBezTo>
                    <a:pt x="880" y="1216"/>
                    <a:pt x="872" y="736"/>
                    <a:pt x="912" y="528"/>
                  </a:cubicBezTo>
                  <a:cubicBezTo>
                    <a:pt x="952" y="320"/>
                    <a:pt x="912" y="232"/>
                    <a:pt x="1056" y="144"/>
                  </a:cubicBezTo>
                  <a:cubicBezTo>
                    <a:pt x="1200" y="56"/>
                    <a:pt x="1656" y="24"/>
                    <a:pt x="1776" y="0"/>
                  </a:cubicBez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49" name=""/>
            <p:cNvSpPr txBox="1"/>
            <p:nvPr/>
          </p:nvSpPr>
          <p:spPr>
            <a:xfrm rot="0">
              <a:off x="2064" y="2396"/>
              <a:ext cx="65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K </a:t>
              </a:r>
              <a:r>
                <a:rPr altLang="zh-CN" b="1" lang="en-US">
                  <a:solidFill>
                    <a:schemeClr val="lt1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</a:t>
              </a:r>
              <a:r>
                <a:rPr altLang="zh-CN" lang="en-US">
                  <a:solidFill>
                    <a:schemeClr val="lt1"/>
                  </a:solidFill>
                </a:rPr>
                <a:t> =10</a:t>
              </a:r>
              <a:r>
                <a:rPr altLang="zh-CN" baseline="30000" lang="en-US">
                  <a:solidFill>
                    <a:schemeClr val="lt1"/>
                  </a:solidFill>
                </a:rPr>
                <a:t>5</a:t>
              </a:r>
            </a:p>
          </p:txBody>
        </p:sp>
        <p:sp>
          <p:nvSpPr>
            <p:cNvPr id="1049050" name=""/>
            <p:cNvSpPr txBox="1"/>
            <p:nvPr/>
          </p:nvSpPr>
          <p:spPr>
            <a:xfrm rot="0">
              <a:off x="2064" y="2012"/>
              <a:ext cx="65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K </a:t>
              </a:r>
              <a:r>
                <a:rPr altLang="zh-CN" b="1" lang="en-US">
                  <a:solidFill>
                    <a:schemeClr val="lt1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</a:t>
              </a:r>
              <a:r>
                <a:rPr altLang="zh-CN" lang="en-US">
                  <a:solidFill>
                    <a:schemeClr val="lt1"/>
                  </a:solidFill>
                </a:rPr>
                <a:t> =10</a:t>
              </a:r>
              <a:r>
                <a:rPr altLang="zh-CN" baseline="30000" lang="en-US">
                  <a:solidFill>
                    <a:schemeClr val="lt1"/>
                  </a:solidFill>
                </a:rPr>
                <a:t>7</a:t>
              </a:r>
            </a:p>
          </p:txBody>
        </p:sp>
        <p:sp>
          <p:nvSpPr>
            <p:cNvPr id="1049051" name=""/>
            <p:cNvSpPr txBox="1"/>
            <p:nvPr/>
          </p:nvSpPr>
          <p:spPr>
            <a:xfrm rot="0">
              <a:off x="2064" y="1724"/>
              <a:ext cx="65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K </a:t>
              </a:r>
              <a:r>
                <a:rPr altLang="zh-CN" b="1" lang="en-US">
                  <a:solidFill>
                    <a:schemeClr val="lt1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</a:t>
              </a:r>
              <a:r>
                <a:rPr altLang="zh-CN" lang="en-US">
                  <a:solidFill>
                    <a:schemeClr val="lt1"/>
                  </a:solidFill>
                </a:rPr>
                <a:t> =10</a:t>
              </a:r>
              <a:r>
                <a:rPr altLang="zh-CN" baseline="30000" lang="en-US">
                  <a:solidFill>
                    <a:schemeClr val="lt1"/>
                  </a:solidFill>
                </a:rPr>
                <a:t>8</a:t>
              </a:r>
            </a:p>
          </p:txBody>
        </p:sp>
        <p:sp>
          <p:nvSpPr>
            <p:cNvPr id="1049052" name=""/>
            <p:cNvSpPr txBox="1"/>
            <p:nvPr/>
          </p:nvSpPr>
          <p:spPr>
            <a:xfrm rot="0">
              <a:off x="2064" y="1388"/>
              <a:ext cx="70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K </a:t>
              </a:r>
              <a:r>
                <a:rPr altLang="zh-CN" b="1" lang="en-US">
                  <a:solidFill>
                    <a:schemeClr val="lt1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</a:t>
              </a:r>
              <a:r>
                <a:rPr altLang="zh-CN" lang="en-US">
                  <a:solidFill>
                    <a:schemeClr val="lt1"/>
                  </a:solidFill>
                </a:rPr>
                <a:t> =10</a:t>
              </a:r>
              <a:r>
                <a:rPr altLang="zh-CN" baseline="30000" lang="en-US">
                  <a:solidFill>
                    <a:schemeClr val="lt1"/>
                  </a:solidFill>
                </a:rPr>
                <a:t>10</a:t>
              </a:r>
            </a:p>
          </p:txBody>
        </p:sp>
      </p:grpSp>
      <p:sp>
        <p:nvSpPr>
          <p:cNvPr id="1049053" name=""/>
          <p:cNvSpPr txBox="1"/>
          <p:nvPr/>
        </p:nvSpPr>
        <p:spPr>
          <a:xfrm rot="0">
            <a:off x="5715000" y="2895600"/>
            <a:ext cx="2646362" cy="1382712"/>
          </a:xfrm>
          <a:prstGeom prst="rect"/>
          <a:noFill/>
          <a:ln w="9525" cap="flat" cmpd="sng">
            <a:solidFill>
              <a:srgbClr val="66FF99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浓度ｃ一定，</a:t>
            </a:r>
          </a:p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K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baseline="-25000" b="1" sz="2800" lang="en-US">
                <a:solidFill>
                  <a:schemeClr val="lt1"/>
                </a:solidFill>
              </a:rPr>
              <a:t>(MY)</a:t>
            </a:r>
            <a:r>
              <a:rPr altLang="en-US" b="1" sz="2800" lang="zh-CN">
                <a:solidFill>
                  <a:schemeClr val="lt1"/>
                </a:solidFill>
              </a:rPr>
              <a:t>值</a:t>
            </a:r>
            <a:r>
              <a:rPr altLang="zh-CN" b="1" sz="2800" lang="zh-CN">
                <a:solidFill>
                  <a:schemeClr val="lt1"/>
                </a:solidFill>
              </a:rPr>
              <a:t>越大，</a:t>
            </a:r>
          </a:p>
          <a:p>
            <a:pPr eaLnBrk="1" hangingPunct="1" latinLnBrk="1" lvl="0"/>
            <a:r>
              <a:rPr altLang="zh-CN" b="1" sz="2800" lang="zh-CN">
                <a:solidFill>
                  <a:schemeClr val="lt1"/>
                </a:solidFill>
              </a:rPr>
              <a:t>突跃也越大。</a:t>
            </a:r>
          </a:p>
        </p:txBody>
      </p:sp>
      <p:sp>
        <p:nvSpPr>
          <p:cNvPr id="104905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0" grpId="0" uiExpand="0" build="whole"/>
      <p:bldP spid="1049053" grpId="0" uiExpand="0" build="whol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5" name=""/>
          <p:cNvSpPr/>
          <p:nvPr/>
        </p:nvSpPr>
        <p:spPr>
          <a:xfrm rot="0">
            <a:off x="457200" y="381000"/>
            <a:ext cx="36036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金属离子浓度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c(M)</a:t>
            </a:r>
          </a:p>
        </p:txBody>
      </p:sp>
      <p:grpSp>
        <p:nvGrpSpPr>
          <p:cNvPr id="180" name=""/>
          <p:cNvGrpSpPr/>
          <p:nvPr/>
        </p:nvGrpSpPr>
        <p:grpSpPr>
          <a:xfrm rot="0">
            <a:off x="517525" y="1676400"/>
            <a:ext cx="4359275" cy="4373562"/>
            <a:chOff x="326" y="1056"/>
            <a:chExt cx="2746" cy="2755"/>
          </a:xfrm>
        </p:grpSpPr>
        <p:sp>
          <p:nvSpPr>
            <p:cNvPr id="1049056" name=""/>
            <p:cNvSpPr/>
            <p:nvPr/>
          </p:nvSpPr>
          <p:spPr>
            <a:xfrm rot="0">
              <a:off x="768" y="3456"/>
              <a:ext cx="2304" cy="0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57" name=""/>
            <p:cNvSpPr/>
            <p:nvPr/>
          </p:nvSpPr>
          <p:spPr>
            <a:xfrm rot="0" flipV="1">
              <a:off x="768" y="1056"/>
              <a:ext cx="0" cy="2400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58" name=""/>
            <p:cNvSpPr txBox="1"/>
            <p:nvPr/>
          </p:nvSpPr>
          <p:spPr>
            <a:xfrm rot="0">
              <a:off x="1622" y="3561"/>
              <a:ext cx="1209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lang="zh-CN">
                  <a:solidFill>
                    <a:schemeClr val="lt1"/>
                  </a:solidFill>
                </a:rPr>
                <a:t>滴定剂加入量</a:t>
              </a:r>
              <a:r>
                <a:rPr altLang="zh-CN" lang="en-US">
                  <a:solidFill>
                    <a:schemeClr val="lt1"/>
                  </a:solidFill>
                </a:rPr>
                <a:t>%</a:t>
              </a:r>
            </a:p>
          </p:txBody>
        </p:sp>
        <p:sp>
          <p:nvSpPr>
            <p:cNvPr id="1049059" name=""/>
            <p:cNvSpPr txBox="1"/>
            <p:nvPr/>
          </p:nvSpPr>
          <p:spPr>
            <a:xfrm rot="0">
              <a:off x="326" y="1209"/>
              <a:ext cx="33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pM</a:t>
              </a:r>
            </a:p>
          </p:txBody>
        </p:sp>
        <p:sp>
          <p:nvSpPr>
            <p:cNvPr id="1049060" name=""/>
            <p:cNvSpPr/>
            <p:nvPr/>
          </p:nvSpPr>
          <p:spPr bwMode="auto">
            <a:xfrm rot="0">
              <a:off x="768" y="2688"/>
              <a:ext cx="864" cy="336"/>
            </a:xfrm>
            <a:custGeom>
              <a:avLst/>
              <a:ahLst/>
              <a:rect l="0" t="0" r="r" b="b"/>
              <a:pathLst>
                <a:path w="720" h="152">
                  <a:moveTo>
                    <a:pt x="0" y="144"/>
                  </a:moveTo>
                  <a:cubicBezTo>
                    <a:pt x="100" y="148"/>
                    <a:pt x="200" y="152"/>
                    <a:pt x="288" y="144"/>
                  </a:cubicBezTo>
                  <a:cubicBezTo>
                    <a:pt x="376" y="136"/>
                    <a:pt x="456" y="120"/>
                    <a:pt x="528" y="96"/>
                  </a:cubicBezTo>
                  <a:cubicBezTo>
                    <a:pt x="600" y="72"/>
                    <a:pt x="660" y="36"/>
                    <a:pt x="720" y="0"/>
                  </a:cubicBezTo>
                </a:path>
              </a:pathLst>
            </a:custGeom>
            <a:noFill/>
            <a:ln w="28575" cap="flat" cmpd="sng">
              <a:solidFill>
                <a:srgbClr val="FF66FF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61" name=""/>
            <p:cNvSpPr/>
            <p:nvPr/>
          </p:nvSpPr>
          <p:spPr bwMode="auto">
            <a:xfrm rot="0">
              <a:off x="768" y="2352"/>
              <a:ext cx="912" cy="384"/>
            </a:xfrm>
            <a:custGeom>
              <a:avLst/>
              <a:ahLst/>
              <a:rect l="0" t="0" r="r" b="b"/>
              <a:pathLst>
                <a:path w="720" h="152">
                  <a:moveTo>
                    <a:pt x="0" y="144"/>
                  </a:moveTo>
                  <a:cubicBezTo>
                    <a:pt x="100" y="148"/>
                    <a:pt x="200" y="152"/>
                    <a:pt x="288" y="144"/>
                  </a:cubicBezTo>
                  <a:cubicBezTo>
                    <a:pt x="376" y="136"/>
                    <a:pt x="456" y="120"/>
                    <a:pt x="528" y="96"/>
                  </a:cubicBezTo>
                  <a:cubicBezTo>
                    <a:pt x="600" y="72"/>
                    <a:pt x="660" y="36"/>
                    <a:pt x="720" y="0"/>
                  </a:cubicBezTo>
                </a:path>
              </a:pathLst>
            </a:custGeom>
            <a:noFill/>
            <a:ln w="28575" cap="flat" cmpd="sng">
              <a:solidFill>
                <a:srgbClr val="FFFFCC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62" name=""/>
            <p:cNvSpPr/>
            <p:nvPr/>
          </p:nvSpPr>
          <p:spPr bwMode="auto">
            <a:xfrm rot="0">
              <a:off x="768" y="1920"/>
              <a:ext cx="960" cy="480"/>
            </a:xfrm>
            <a:custGeom>
              <a:avLst/>
              <a:ahLst/>
              <a:rect l="0" t="0" r="r" b="b"/>
              <a:pathLst>
                <a:path w="720" h="152">
                  <a:moveTo>
                    <a:pt x="0" y="144"/>
                  </a:moveTo>
                  <a:cubicBezTo>
                    <a:pt x="100" y="148"/>
                    <a:pt x="200" y="152"/>
                    <a:pt x="288" y="144"/>
                  </a:cubicBezTo>
                  <a:cubicBezTo>
                    <a:pt x="376" y="136"/>
                    <a:pt x="456" y="120"/>
                    <a:pt x="528" y="96"/>
                  </a:cubicBezTo>
                  <a:cubicBezTo>
                    <a:pt x="600" y="72"/>
                    <a:pt x="660" y="36"/>
                    <a:pt x="720" y="0"/>
                  </a:cubicBezTo>
                </a:path>
              </a:pathLst>
            </a:custGeom>
            <a:noFill/>
            <a:ln w="28575" cap="flat" cmpd="sng">
              <a:solidFill>
                <a:srgbClr val="66FF33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63" name=""/>
            <p:cNvSpPr/>
            <p:nvPr/>
          </p:nvSpPr>
          <p:spPr bwMode="auto">
            <a:xfrm rot="0">
              <a:off x="768" y="1536"/>
              <a:ext cx="1824" cy="1728"/>
            </a:xfrm>
            <a:custGeom>
              <a:avLst/>
              <a:ahLst/>
              <a:rect l="0" t="0" r="r" b="b"/>
              <a:pathLst>
                <a:path w="1776" h="1632">
                  <a:moveTo>
                    <a:pt x="0" y="1632"/>
                  </a:moveTo>
                  <a:cubicBezTo>
                    <a:pt x="196" y="1628"/>
                    <a:pt x="392" y="1624"/>
                    <a:pt x="528" y="1584"/>
                  </a:cubicBezTo>
                  <a:cubicBezTo>
                    <a:pt x="664" y="1544"/>
                    <a:pt x="752" y="1568"/>
                    <a:pt x="816" y="1392"/>
                  </a:cubicBezTo>
                  <a:cubicBezTo>
                    <a:pt x="880" y="1216"/>
                    <a:pt x="872" y="736"/>
                    <a:pt x="912" y="528"/>
                  </a:cubicBezTo>
                  <a:cubicBezTo>
                    <a:pt x="952" y="320"/>
                    <a:pt x="912" y="232"/>
                    <a:pt x="1056" y="144"/>
                  </a:cubicBezTo>
                  <a:cubicBezTo>
                    <a:pt x="1200" y="56"/>
                    <a:pt x="1656" y="24"/>
                    <a:pt x="1776" y="0"/>
                  </a:cubicBez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64" name=""/>
            <p:cNvSpPr txBox="1"/>
            <p:nvPr/>
          </p:nvSpPr>
          <p:spPr>
            <a:xfrm rot="0">
              <a:off x="960" y="3024"/>
              <a:ext cx="340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1800" lang="en-US">
                  <a:solidFill>
                    <a:schemeClr val="lt1"/>
                  </a:solidFill>
                </a:rPr>
                <a:t>10</a:t>
              </a:r>
              <a:r>
                <a:rPr altLang="zh-CN" baseline="30000" sz="1800" lang="en-US">
                  <a:solidFill>
                    <a:schemeClr val="lt1"/>
                  </a:solidFill>
                </a:rPr>
                <a:t>-2</a:t>
              </a:r>
            </a:p>
          </p:txBody>
        </p:sp>
        <p:sp>
          <p:nvSpPr>
            <p:cNvPr id="1049065" name=""/>
            <p:cNvSpPr txBox="1"/>
            <p:nvPr/>
          </p:nvSpPr>
          <p:spPr>
            <a:xfrm rot="0">
              <a:off x="960" y="2784"/>
              <a:ext cx="340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1800" lang="en-US">
                  <a:solidFill>
                    <a:schemeClr val="lt1"/>
                  </a:solidFill>
                </a:rPr>
                <a:t>10</a:t>
              </a:r>
              <a:r>
                <a:rPr altLang="zh-CN" baseline="30000" sz="1800" lang="en-US">
                  <a:solidFill>
                    <a:schemeClr val="lt1"/>
                  </a:solidFill>
                </a:rPr>
                <a:t>-3</a:t>
              </a:r>
            </a:p>
          </p:txBody>
        </p:sp>
        <p:sp>
          <p:nvSpPr>
            <p:cNvPr id="1049066" name=""/>
            <p:cNvSpPr txBox="1"/>
            <p:nvPr/>
          </p:nvSpPr>
          <p:spPr>
            <a:xfrm rot="0">
              <a:off x="960" y="2496"/>
              <a:ext cx="340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1800" lang="en-US">
                  <a:solidFill>
                    <a:schemeClr val="lt1"/>
                  </a:solidFill>
                </a:rPr>
                <a:t>10</a:t>
              </a:r>
              <a:r>
                <a:rPr altLang="zh-CN" baseline="30000" sz="1800" lang="en-US">
                  <a:solidFill>
                    <a:schemeClr val="lt1"/>
                  </a:solidFill>
                </a:rPr>
                <a:t>-4</a:t>
              </a:r>
            </a:p>
          </p:txBody>
        </p:sp>
        <p:sp>
          <p:nvSpPr>
            <p:cNvPr id="1049067" name=""/>
            <p:cNvSpPr txBox="1"/>
            <p:nvPr/>
          </p:nvSpPr>
          <p:spPr>
            <a:xfrm rot="0">
              <a:off x="960" y="2160"/>
              <a:ext cx="340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1800" lang="en-US">
                  <a:solidFill>
                    <a:schemeClr val="lt1"/>
                  </a:solidFill>
                </a:rPr>
                <a:t>10</a:t>
              </a:r>
              <a:r>
                <a:rPr altLang="zh-CN" baseline="30000" sz="1800" lang="en-US">
                  <a:solidFill>
                    <a:schemeClr val="lt1"/>
                  </a:solidFill>
                </a:rPr>
                <a:t>-5</a:t>
              </a:r>
            </a:p>
          </p:txBody>
        </p:sp>
      </p:grpSp>
      <p:sp>
        <p:nvSpPr>
          <p:cNvPr id="1049068" name=""/>
          <p:cNvSpPr txBox="1"/>
          <p:nvPr/>
        </p:nvSpPr>
        <p:spPr>
          <a:xfrm rot="0">
            <a:off x="5470525" y="2422525"/>
            <a:ext cx="2279650" cy="1382712"/>
          </a:xfrm>
          <a:prstGeom prst="rect"/>
          <a:noFill/>
          <a:ln w="9525" cap="flat" cmpd="sng">
            <a:solidFill>
              <a:srgbClr val="00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K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baseline="-25000" b="1" sz="2800" lang="en-US">
                <a:solidFill>
                  <a:schemeClr val="lt1"/>
                </a:solidFill>
              </a:rPr>
              <a:t>(MY)</a:t>
            </a:r>
            <a:r>
              <a:rPr altLang="en-US" b="1" sz="2800" lang="zh-CN">
                <a:solidFill>
                  <a:schemeClr val="lt1"/>
                </a:solidFill>
              </a:rPr>
              <a:t>一定，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浓度越大，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突跃越大。</a:t>
            </a:r>
          </a:p>
        </p:txBody>
      </p:sp>
      <p:sp>
        <p:nvSpPr>
          <p:cNvPr id="104906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8" grpId="0" uiExpand="0" build="whol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70" name=""/>
          <p:cNvSpPr txBox="1"/>
          <p:nvPr/>
        </p:nvSpPr>
        <p:spPr>
          <a:xfrm rot="0">
            <a:off x="381000" y="152400"/>
            <a:ext cx="81168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二、络合滴定的指示剂</a:t>
            </a:r>
            <a:r>
              <a:rPr altLang="zh-CN" b="1" sz="2800" lang="en-US" u="sng">
                <a:solidFill>
                  <a:schemeClr val="lt1"/>
                </a:solidFill>
              </a:rPr>
              <a:t>——</a:t>
            </a:r>
            <a:r>
              <a:rPr altLang="en-US" b="1" sz="2800" lang="zh-CN" u="sng">
                <a:solidFill>
                  <a:schemeClr val="lt1"/>
                </a:solidFill>
              </a:rPr>
              <a:t>金属指示剂</a:t>
            </a:r>
            <a:r>
              <a:rPr altLang="zh-CN" b="1" sz="2800" lang="en-US" u="sng">
                <a:solidFill>
                  <a:schemeClr val="lt1"/>
                </a:solidFill>
              </a:rPr>
              <a:t>(pM</a:t>
            </a:r>
            <a:r>
              <a:rPr altLang="en-US" b="1" sz="2800" lang="zh-CN" u="sng">
                <a:solidFill>
                  <a:schemeClr val="lt1"/>
                </a:solidFill>
              </a:rPr>
              <a:t>指示剂</a:t>
            </a:r>
            <a:r>
              <a:rPr altLang="zh-CN" b="1" sz="2800" lang="en-US" u="sng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049071" name=""/>
          <p:cNvSpPr/>
          <p:nvPr/>
        </p:nvSpPr>
        <p:spPr>
          <a:xfrm rot="0">
            <a:off x="228600" y="990600"/>
            <a:ext cx="2209800" cy="762000"/>
          </a:xfrm>
          <a:prstGeom prst="ellipse"/>
          <a:solidFill>
            <a:schemeClr val="hlink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rgbClr val="9900CC"/>
                </a:solidFill>
              </a:rPr>
              <a:t>金属指示剂</a:t>
            </a:r>
          </a:p>
        </p:txBody>
      </p:sp>
      <p:sp>
        <p:nvSpPr>
          <p:cNvPr id="1049072" name=""/>
          <p:cNvSpPr txBox="1"/>
          <p:nvPr/>
        </p:nvSpPr>
        <p:spPr>
          <a:xfrm rot="0">
            <a:off x="2498725" y="1263650"/>
            <a:ext cx="6238875" cy="1382712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能与金属离子形成与其本身有显著不同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颜色的络合物，从而指示滴定过程中金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属离子浓度的变化</a:t>
            </a:r>
          </a:p>
        </p:txBody>
      </p:sp>
      <p:sp>
        <p:nvSpPr>
          <p:cNvPr id="1049073" name=""/>
          <p:cNvSpPr txBox="1"/>
          <p:nvPr/>
        </p:nvSpPr>
        <p:spPr>
          <a:xfrm rot="0">
            <a:off x="441325" y="2863850"/>
            <a:ext cx="41306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rgbClr val="FFFF00"/>
                </a:solidFill>
              </a:rPr>
              <a:t>１、金属指示剂作用原理</a:t>
            </a:r>
          </a:p>
        </p:txBody>
      </p:sp>
      <p:sp>
        <p:nvSpPr>
          <p:cNvPr id="1049074" name=""/>
          <p:cNvSpPr txBox="1"/>
          <p:nvPr/>
        </p:nvSpPr>
        <p:spPr>
          <a:xfrm rot="0">
            <a:off x="898525" y="3473450"/>
            <a:ext cx="67087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Char char="•"/>
            </a:pPr>
            <a:r>
              <a:rPr altLang="en-US" sz="2800" lang="zh-CN">
                <a:solidFill>
                  <a:schemeClr val="lt1"/>
                </a:solidFill>
              </a:rPr>
              <a:t>滴定前　　指示剂与金属离子形成络合物</a:t>
            </a:r>
          </a:p>
        </p:txBody>
      </p:sp>
      <p:sp>
        <p:nvSpPr>
          <p:cNvPr id="1049075" name=""/>
          <p:cNvSpPr txBox="1"/>
          <p:nvPr/>
        </p:nvSpPr>
        <p:spPr>
          <a:xfrm rot="0">
            <a:off x="2362200" y="4114800"/>
            <a:ext cx="28765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   +   In   =   MIn</a:t>
            </a:r>
          </a:p>
        </p:txBody>
      </p:sp>
      <p:sp>
        <p:nvSpPr>
          <p:cNvPr id="1049076" name=""/>
          <p:cNvSpPr txBox="1"/>
          <p:nvPr/>
        </p:nvSpPr>
        <p:spPr>
          <a:xfrm rot="0">
            <a:off x="3336925" y="4562475"/>
            <a:ext cx="18335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A</a:t>
            </a:r>
            <a:r>
              <a:rPr altLang="en-US" sz="2800" lang="zh-CN">
                <a:solidFill>
                  <a:schemeClr val="lt1"/>
                </a:solidFill>
              </a:rPr>
              <a:t>色　 </a:t>
            </a:r>
            <a:r>
              <a:rPr altLang="zh-CN" sz="2800" lang="en-US">
                <a:solidFill>
                  <a:schemeClr val="lt1"/>
                </a:solidFill>
              </a:rPr>
              <a:t>B</a:t>
            </a:r>
            <a:r>
              <a:rPr altLang="en-US" sz="2800" lang="zh-CN">
                <a:solidFill>
                  <a:schemeClr val="lt1"/>
                </a:solidFill>
              </a:rPr>
              <a:t>色</a:t>
            </a:r>
          </a:p>
        </p:txBody>
      </p:sp>
      <p:sp>
        <p:nvSpPr>
          <p:cNvPr id="1049077" name=""/>
          <p:cNvSpPr txBox="1"/>
          <p:nvPr/>
        </p:nvSpPr>
        <p:spPr>
          <a:xfrm rot="0">
            <a:off x="974725" y="5248275"/>
            <a:ext cx="6913562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Char char="•"/>
            </a:pPr>
            <a:r>
              <a:rPr altLang="en-US" sz="2800" lang="zh-CN">
                <a:solidFill>
                  <a:schemeClr val="lt1"/>
                </a:solidFill>
              </a:rPr>
              <a:t>滴定过程中　　</a:t>
            </a:r>
            <a:r>
              <a:rPr altLang="zh-CN" sz="2800" lang="en-US">
                <a:solidFill>
                  <a:schemeClr val="lt1"/>
                </a:solidFill>
              </a:rPr>
              <a:t>M   +   EDTA   =   M-EDTA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                     </a:t>
            </a:r>
          </a:p>
        </p:txBody>
      </p:sp>
      <p:sp>
        <p:nvSpPr>
          <p:cNvPr id="1049078" name=""/>
          <p:cNvSpPr txBox="1"/>
          <p:nvPr/>
        </p:nvSpPr>
        <p:spPr>
          <a:xfrm rot="0">
            <a:off x="3276600" y="6019800"/>
            <a:ext cx="21986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溶液仍为</a:t>
            </a:r>
            <a:r>
              <a:rPr altLang="zh-CN" sz="2800" lang="en-US">
                <a:solidFill>
                  <a:schemeClr val="lt1"/>
                </a:solidFill>
              </a:rPr>
              <a:t>B</a:t>
            </a:r>
            <a:r>
              <a:rPr altLang="en-US" sz="2800" lang="zh-CN">
                <a:solidFill>
                  <a:schemeClr val="lt1"/>
                </a:solidFill>
              </a:rPr>
              <a:t>色</a:t>
            </a:r>
          </a:p>
        </p:txBody>
      </p:sp>
      <p:sp>
        <p:nvSpPr>
          <p:cNvPr id="1049079" name=""/>
          <p:cNvSpPr/>
          <p:nvPr/>
        </p:nvSpPr>
        <p:spPr>
          <a:xfrm rot="0">
            <a:off x="457200" y="1752600"/>
            <a:ext cx="1219200" cy="914400"/>
          </a:xfrm>
          <a:custGeom>
            <a:avLst/>
            <a:gdLst>
              <a:gd name="l" fmla="*/ 0 w 21600"/>
              <a:gd name="t" fmla="*/ 12469 h 21600"/>
              <a:gd name="r" fmla="*/ 18759 w 21600"/>
              <a:gd name="b" fmla="*/ 21600 h 21600"/>
            </a:gdLst>
            <a:ahLst/>
            <a:rect l="l" t="t" r="r" b="b"/>
            <a:pathLst>
              <a:path w="21600" h="21600">
                <a:moveTo>
                  <a:pt x="14794" y="0"/>
                </a:moveTo>
                <a:lnTo>
                  <a:pt x="7988" y="6525"/>
                </a:lnTo>
                <a:lnTo>
                  <a:pt x="10829" y="6525"/>
                </a:lnTo>
                <a:lnTo>
                  <a:pt x="10829" y="12469"/>
                </a:lnTo>
                <a:lnTo>
                  <a:pt x="0" y="12469"/>
                </a:lnTo>
                <a:lnTo>
                  <a:pt x="0" y="21600"/>
                </a:lnTo>
                <a:lnTo>
                  <a:pt x="18759" y="21600"/>
                </a:lnTo>
                <a:lnTo>
                  <a:pt x="18759" y="6525"/>
                </a:lnTo>
                <a:lnTo>
                  <a:pt x="21600" y="6525"/>
                </a:lnTo>
                <a:lnTo>
                  <a:pt x="14794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400" lang="en-US">
                <a:solidFill>
                  <a:schemeClr val="dk1"/>
                </a:solidFill>
              </a:rPr>
              <a:t>338</a:t>
            </a:r>
            <a:r>
              <a:rPr altLang="en-US" sz="2400" lang="zh-CN">
                <a:solidFill>
                  <a:schemeClr val="dk1"/>
                </a:solidFill>
              </a:rPr>
              <a:t>种</a:t>
            </a:r>
          </a:p>
        </p:txBody>
      </p:sp>
      <p:sp>
        <p:nvSpPr>
          <p:cNvPr id="104908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0" grpId="0" uiExpand="0" build="whole"/>
      <p:bldP spid="1049071" grpId="0" uiExpand="0" build="whole" animBg="1"/>
      <p:bldP spid="1049072" grpId="0" uiExpand="0" build="whole" animBg="1"/>
      <p:bldP spid="1049073" grpId="0" uiExpand="0" build="whole"/>
      <p:bldP spid="1049074" grpId="0" uiExpand="0" build="whole"/>
      <p:bldP spid="1049075" grpId="0" uiExpand="0" build="whole"/>
      <p:bldP spid="1049076" grpId="0" uiExpand="0" build="whole"/>
      <p:bldP spid="1049077" grpId="0" uiExpand="0" build="whole"/>
      <p:bldP spid="1049078" grpId="0" uiExpand="0" build="whole"/>
      <p:bldP spid="1049079" grpId="0" uiExpand="0" build="whol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81" name=""/>
          <p:cNvSpPr txBox="1"/>
          <p:nvPr/>
        </p:nvSpPr>
        <p:spPr>
          <a:xfrm rot="0">
            <a:off x="593725" y="295275"/>
            <a:ext cx="545147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Char char="•"/>
            </a:pPr>
            <a:r>
              <a:rPr altLang="zh-CN" sz="2800" lang="en-US">
                <a:solidFill>
                  <a:schemeClr val="lt1"/>
                </a:solidFill>
              </a:rPr>
              <a:t>sp</a:t>
            </a:r>
            <a:r>
              <a:rPr altLang="en-US" sz="2800" lang="zh-CN">
                <a:solidFill>
                  <a:schemeClr val="lt1"/>
                </a:solidFill>
              </a:rPr>
              <a:t>时    </a:t>
            </a:r>
            <a:r>
              <a:rPr altLang="zh-CN" sz="2800" lang="en-US">
                <a:solidFill>
                  <a:schemeClr val="lt1"/>
                </a:solidFill>
              </a:rPr>
              <a:t>M   +   EDTA   =   M-EDTA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   </a:t>
            </a:r>
            <a:r>
              <a:rPr altLang="en-US" sz="2800" lang="zh-CN">
                <a:solidFill>
                  <a:schemeClr val="lt1"/>
                </a:solidFill>
              </a:rPr>
              <a:t>全部</a:t>
            </a:r>
          </a:p>
        </p:txBody>
      </p:sp>
      <p:sp>
        <p:nvSpPr>
          <p:cNvPr id="1049082" name=""/>
          <p:cNvSpPr txBox="1"/>
          <p:nvPr/>
        </p:nvSpPr>
        <p:spPr>
          <a:xfrm rot="0">
            <a:off x="1219200" y="1371600"/>
            <a:ext cx="56276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MIn   +   EDTA   =   M-EDTA   +   In</a:t>
            </a:r>
          </a:p>
        </p:txBody>
      </p:sp>
      <p:sp>
        <p:nvSpPr>
          <p:cNvPr id="1049083" name=""/>
          <p:cNvSpPr txBox="1"/>
          <p:nvPr/>
        </p:nvSpPr>
        <p:spPr>
          <a:xfrm rot="0">
            <a:off x="1219200" y="1905000"/>
            <a:ext cx="64563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B</a:t>
            </a:r>
            <a:r>
              <a:rPr altLang="en-US" sz="2800" lang="zh-CN">
                <a:solidFill>
                  <a:schemeClr val="lt1"/>
                </a:solidFill>
              </a:rPr>
              <a:t>色　　　                                     </a:t>
            </a:r>
            <a:r>
              <a:rPr altLang="zh-CN" sz="2800" lang="en-US">
                <a:solidFill>
                  <a:schemeClr val="lt1"/>
                </a:solidFill>
              </a:rPr>
              <a:t>A</a:t>
            </a:r>
            <a:r>
              <a:rPr altLang="en-US" sz="2800" lang="zh-CN">
                <a:solidFill>
                  <a:schemeClr val="lt1"/>
                </a:solidFill>
              </a:rPr>
              <a:t>色　　</a:t>
            </a:r>
          </a:p>
        </p:txBody>
      </p:sp>
      <p:sp>
        <p:nvSpPr>
          <p:cNvPr id="1049084" name=""/>
          <p:cNvSpPr/>
          <p:nvPr/>
        </p:nvSpPr>
        <p:spPr>
          <a:xfrm rot="0">
            <a:off x="2667000" y="2209800"/>
            <a:ext cx="2743200" cy="0"/>
          </a:xfrm>
          <a:prstGeom prst="line"/>
          <a:noFill/>
          <a:ln w="38100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085" name=""/>
          <p:cNvSpPr/>
          <p:nvPr/>
        </p:nvSpPr>
        <p:spPr>
          <a:xfrm rot="0">
            <a:off x="381000" y="2667000"/>
            <a:ext cx="10668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086" name=""/>
          <p:cNvSpPr txBox="1"/>
          <p:nvPr/>
        </p:nvSpPr>
        <p:spPr>
          <a:xfrm rot="0">
            <a:off x="1584325" y="2886075"/>
            <a:ext cx="7426325" cy="528637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，指示剂为铬黑Ｔ</a:t>
            </a:r>
            <a:r>
              <a:rPr altLang="zh-CN" sz="2800" lang="en-US">
                <a:solidFill>
                  <a:schemeClr val="lt1"/>
                </a:solidFill>
              </a:rPr>
              <a:t>(</a:t>
            </a:r>
            <a:r>
              <a:rPr altLang="en-US" sz="2800" lang="zh-CN">
                <a:solidFill>
                  <a:schemeClr val="lt1"/>
                </a:solidFill>
              </a:rPr>
              <a:t>简称</a:t>
            </a:r>
            <a:r>
              <a:rPr altLang="zh-CN" sz="2800" lang="en-US">
                <a:solidFill>
                  <a:schemeClr val="lt1"/>
                </a:solidFill>
              </a:rPr>
              <a:t>EBT)</a:t>
            </a:r>
          </a:p>
        </p:txBody>
      </p:sp>
      <p:sp>
        <p:nvSpPr>
          <p:cNvPr id="1049087" name=""/>
          <p:cNvSpPr txBox="1"/>
          <p:nvPr/>
        </p:nvSpPr>
        <p:spPr>
          <a:xfrm rot="0">
            <a:off x="593725" y="3571875"/>
            <a:ext cx="6551612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(1)</a:t>
            </a:r>
            <a:r>
              <a:rPr altLang="en-US" sz="2800" lang="zh-CN">
                <a:solidFill>
                  <a:schemeClr val="lt1"/>
                </a:solidFill>
              </a:rPr>
              <a:t>滴定前：　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  +   EBT   =   Mg-EBT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                                 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蓝色　  　酒红色</a:t>
            </a:r>
          </a:p>
        </p:txBody>
      </p:sp>
      <p:sp>
        <p:nvSpPr>
          <p:cNvPr id="1049088" name=""/>
          <p:cNvSpPr txBox="1"/>
          <p:nvPr/>
        </p:nvSpPr>
        <p:spPr>
          <a:xfrm rot="0">
            <a:off x="593725" y="4714875"/>
            <a:ext cx="78184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(2)</a:t>
            </a:r>
            <a:r>
              <a:rPr altLang="en-US" sz="2800" lang="zh-CN">
                <a:solidFill>
                  <a:schemeClr val="lt1"/>
                </a:solidFill>
              </a:rPr>
              <a:t>滴定过程中：　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  +   EDTA   =   Mg-EDTA</a:t>
            </a:r>
          </a:p>
        </p:txBody>
      </p:sp>
      <p:sp>
        <p:nvSpPr>
          <p:cNvPr id="1049089" name=""/>
          <p:cNvSpPr txBox="1"/>
          <p:nvPr/>
        </p:nvSpPr>
        <p:spPr>
          <a:xfrm rot="0">
            <a:off x="609600" y="5486400"/>
            <a:ext cx="83629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(3)sp</a:t>
            </a:r>
            <a:r>
              <a:rPr altLang="en-US" sz="2800" lang="zh-CN">
                <a:solidFill>
                  <a:schemeClr val="lt1"/>
                </a:solidFill>
              </a:rPr>
              <a:t>时：　</a:t>
            </a:r>
            <a:r>
              <a:rPr altLang="zh-CN" sz="2800" lang="en-US">
                <a:solidFill>
                  <a:schemeClr val="lt1"/>
                </a:solidFill>
              </a:rPr>
              <a:t>Mg-EBT +  EDTA  =  Mg-EDT   +  EBT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            </a:t>
            </a:r>
            <a:r>
              <a:rPr altLang="en-US" sz="2800" lang="zh-CN">
                <a:solidFill>
                  <a:schemeClr val="lt1"/>
                </a:solidFill>
              </a:rPr>
              <a:t>　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酒红色　　　　　　　　　　  蓝色</a:t>
            </a:r>
            <a:r>
              <a:rPr altLang="en-US" sz="2800" lang="en-US">
                <a:solidFill>
                  <a:schemeClr val="lt1"/>
                </a:solidFill>
              </a:rPr>
              <a:t>      </a:t>
            </a:r>
          </a:p>
        </p:txBody>
      </p:sp>
      <p:sp>
        <p:nvSpPr>
          <p:cNvPr id="1049090" name=""/>
          <p:cNvSpPr/>
          <p:nvPr/>
        </p:nvSpPr>
        <p:spPr>
          <a:xfrm rot="0">
            <a:off x="4267200" y="6172200"/>
            <a:ext cx="3200400" cy="0"/>
          </a:xfrm>
          <a:prstGeom prst="line"/>
          <a:noFill/>
          <a:ln w="57150" cap="flat" cmpd="sng">
            <a:solidFill>
              <a:srgbClr val="FF66CC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09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1" grpId="0" uiExpand="0" build="whole"/>
      <p:bldP spid="1049082" grpId="0" uiExpand="0" build="whole"/>
      <p:bldP spid="1049083" grpId="0" uiExpand="0" build="whole"/>
      <p:bldP spid="1049085" grpId="0" uiExpand="0" build="whole" animBg="1"/>
      <p:bldP spid="1049086" grpId="0" uiExpand="0" build="whole" animBg="1"/>
      <p:bldP spid="1049087" grpId="0" uiExpand="0" build="whole"/>
      <p:bldP spid="1049088" grpId="0" uiExpand="0" build="whole"/>
      <p:bldP spid="1049089" grpId="0" uiExpand="0" build="whol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2" name=""/>
          <p:cNvSpPr txBox="1"/>
          <p:nvPr/>
        </p:nvSpPr>
        <p:spPr>
          <a:xfrm rot="0">
            <a:off x="212725" y="219075"/>
            <a:ext cx="4667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</a:rPr>
              <a:t>2</a:t>
            </a:r>
            <a:r>
              <a:rPr altLang="en-US" b="1" sz="2800" lang="zh-CN">
                <a:solidFill>
                  <a:srgbClr val="FFFF00"/>
                </a:solidFill>
              </a:rPr>
              <a:t>、金属指示剂应具备的条件</a:t>
            </a:r>
          </a:p>
        </p:txBody>
      </p:sp>
      <p:sp>
        <p:nvSpPr>
          <p:cNvPr id="1049093" name=""/>
          <p:cNvSpPr txBox="1"/>
          <p:nvPr/>
        </p:nvSpPr>
        <p:spPr>
          <a:xfrm rot="0">
            <a:off x="381000" y="838200"/>
            <a:ext cx="8555038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(1)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在滴定的</a:t>
            </a:r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pH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范围内</a:t>
            </a:r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,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游离指示剂</a:t>
            </a:r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(In)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与指示剂和金属</a:t>
            </a:r>
          </a:p>
          <a:p>
            <a:pPr eaLnBrk="1" hangingPunct="1" latinLnBrk="1" lvl="0"/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离子形成的络合物</a:t>
            </a:r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(MIn)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的颜色应有明显的不同。</a:t>
            </a:r>
          </a:p>
        </p:txBody>
      </p:sp>
      <p:sp>
        <p:nvSpPr>
          <p:cNvPr id="1049094" name=""/>
          <p:cNvSpPr/>
          <p:nvPr/>
        </p:nvSpPr>
        <p:spPr>
          <a:xfrm rot="0">
            <a:off x="533400" y="1828800"/>
            <a:ext cx="6858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095" name=""/>
          <p:cNvSpPr txBox="1"/>
          <p:nvPr/>
        </p:nvSpPr>
        <p:spPr>
          <a:xfrm rot="0">
            <a:off x="1584325" y="1873250"/>
            <a:ext cx="2327275" cy="528637"/>
          </a:xfrm>
          <a:prstGeom prst="rect"/>
          <a:noFill/>
          <a:ln w="9525" cap="flat" cmpd="sng">
            <a:solidFill>
              <a:srgbClr val="FF66CC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以铬黑Ｔ为例</a:t>
            </a:r>
          </a:p>
        </p:txBody>
      </p:sp>
      <p:sp>
        <p:nvSpPr>
          <p:cNvPr id="1049096" name=""/>
          <p:cNvSpPr txBox="1"/>
          <p:nvPr/>
        </p:nvSpPr>
        <p:spPr>
          <a:xfrm rot="0">
            <a:off x="1431925" y="2733675"/>
            <a:ext cx="4535487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H</a:t>
            </a:r>
            <a:r>
              <a:rPr altLang="zh-CN" baseline="-25000" sz="2800" lang="en-US">
                <a:solidFill>
                  <a:schemeClr val="lt1"/>
                </a:solidFill>
              </a:rPr>
              <a:t>3</a:t>
            </a:r>
            <a:r>
              <a:rPr altLang="zh-CN" sz="2800" lang="en-US">
                <a:solidFill>
                  <a:schemeClr val="lt1"/>
                </a:solidFill>
              </a:rPr>
              <a:t>In  =  H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In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  =  HIn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  <a:r>
              <a:rPr altLang="zh-CN" sz="2800" lang="en-US">
                <a:solidFill>
                  <a:schemeClr val="lt1"/>
                </a:solidFill>
              </a:rPr>
              <a:t>  =  In</a:t>
            </a:r>
            <a:r>
              <a:rPr altLang="zh-CN" baseline="30000" sz="2800" lang="en-US">
                <a:solidFill>
                  <a:schemeClr val="lt1"/>
                </a:solidFill>
              </a:rPr>
              <a:t>3-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紫红      紫红　　蓝　　 橙</a:t>
            </a:r>
          </a:p>
        </p:txBody>
      </p:sp>
      <p:sp>
        <p:nvSpPr>
          <p:cNvPr id="1049097" name=""/>
          <p:cNvSpPr txBox="1"/>
          <p:nvPr/>
        </p:nvSpPr>
        <p:spPr>
          <a:xfrm rot="0">
            <a:off x="2667000" y="3733800"/>
            <a:ext cx="37877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pH&lt;6                        pH&gt;11.6</a:t>
            </a:r>
          </a:p>
        </p:txBody>
      </p:sp>
      <p:sp>
        <p:nvSpPr>
          <p:cNvPr id="1049098" name=""/>
          <p:cNvSpPr txBox="1"/>
          <p:nvPr/>
        </p:nvSpPr>
        <p:spPr>
          <a:xfrm rot="0">
            <a:off x="1127125" y="4486275"/>
            <a:ext cx="6688137" cy="528637"/>
          </a:xfrm>
          <a:prstGeom prst="rect"/>
          <a:noFill/>
          <a:ln w="9525" cap="flat" cmpd="sng">
            <a:solidFill>
              <a:srgbClr val="00CC66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铬黑Ｔ最适宜的酸度为：</a:t>
            </a:r>
            <a:r>
              <a:rPr altLang="zh-CN" sz="2800" lang="en-US">
                <a:solidFill>
                  <a:schemeClr val="lt1"/>
                </a:solidFill>
              </a:rPr>
              <a:t>pH  7~10  </a:t>
            </a:r>
            <a:r>
              <a:rPr altLang="en-US" sz="2800" lang="zh-CN">
                <a:solidFill>
                  <a:schemeClr val="lt1"/>
                </a:solidFill>
              </a:rPr>
              <a:t>碱性区</a:t>
            </a:r>
          </a:p>
        </p:txBody>
      </p:sp>
      <p:sp>
        <p:nvSpPr>
          <p:cNvPr id="1049099" name=""/>
          <p:cNvSpPr txBox="1"/>
          <p:nvPr/>
        </p:nvSpPr>
        <p:spPr>
          <a:xfrm rot="0">
            <a:off x="457200" y="5257800"/>
            <a:ext cx="65325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(2)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指示剂与金属离子形成的络合物</a:t>
            </a:r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(MIn)</a:t>
            </a:r>
          </a:p>
        </p:txBody>
      </p:sp>
      <p:sp>
        <p:nvSpPr>
          <p:cNvPr id="1049100" name=""/>
          <p:cNvSpPr txBox="1"/>
          <p:nvPr/>
        </p:nvSpPr>
        <p:spPr>
          <a:xfrm rot="0">
            <a:off x="1127125" y="5705475"/>
            <a:ext cx="39227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(a)MIn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的Ｋ</a:t>
            </a:r>
            <a:r>
              <a:rPr altLang="en-US" baseline="-25000" sz="2800" lang="zh-CN">
                <a:solidFill>
                  <a:schemeClr val="lt1"/>
                </a:solidFill>
                <a:ea typeface="楷体_GB2312" pitchFamily="49" charset="-122"/>
              </a:rPr>
              <a:t>稳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应足够大。</a:t>
            </a:r>
          </a:p>
        </p:txBody>
      </p:sp>
      <p:sp>
        <p:nvSpPr>
          <p:cNvPr id="1049101" name=""/>
          <p:cNvSpPr txBox="1"/>
          <p:nvPr/>
        </p:nvSpPr>
        <p:spPr>
          <a:xfrm rot="0">
            <a:off x="1127125" y="6162675"/>
            <a:ext cx="30257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(b)K</a:t>
            </a:r>
            <a:r>
              <a:rPr altLang="zh-CN" baseline="-25000" sz="2800" lang="en-US">
                <a:solidFill>
                  <a:schemeClr val="lt1"/>
                </a:solidFill>
                <a:ea typeface="楷体_GB2312" pitchFamily="49" charset="-122"/>
              </a:rPr>
              <a:t>M-EDTA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&gt;K</a:t>
            </a:r>
            <a:r>
              <a:rPr altLang="zh-CN" baseline="-25000" sz="2800" lang="en-US">
                <a:solidFill>
                  <a:schemeClr val="lt1"/>
                </a:solidFill>
                <a:ea typeface="楷体_GB2312" pitchFamily="49" charset="-122"/>
              </a:rPr>
              <a:t>MIn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4910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92" grpId="0" uiExpand="0" build="whole"/>
      <p:bldP spid="1049093" grpId="0" uiExpand="0" build="whole"/>
      <p:bldP spid="1049094" grpId="0" uiExpand="0" build="whole" animBg="1"/>
      <p:bldP spid="1049095" grpId="0" uiExpand="0" build="whole" animBg="1"/>
      <p:bldP spid="1049096" grpId="0" uiExpand="0" build="whole"/>
      <p:bldP spid="1049097" grpId="0" uiExpand="0" build="whole"/>
      <p:bldP spid="1049098" grpId="0" uiExpand="0" build="whole" animBg="1"/>
      <p:bldP spid="1049099" grpId="0" uiExpand="0" build="whole"/>
      <p:bldP spid="1049100" grpId="0" uiExpand="0" build="whole"/>
      <p:bldP spid="1049101" grpId="0" uiExpand="0" build="whol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03" name=""/>
          <p:cNvSpPr txBox="1"/>
          <p:nvPr/>
        </p:nvSpPr>
        <p:spPr>
          <a:xfrm rot="0">
            <a:off x="746125" y="295275"/>
            <a:ext cx="8245475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若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MIn</a:t>
            </a:r>
            <a:r>
              <a:rPr altLang="en-US" sz="2800" lang="zh-CN">
                <a:solidFill>
                  <a:schemeClr val="lt1"/>
                </a:solidFill>
              </a:rPr>
              <a:t>过于稳定，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zh-CN" sz="2800" lang="zh-CN">
                <a:solidFill>
                  <a:schemeClr val="lt1"/>
                </a:solidFill>
              </a:rPr>
              <a:t>无法夺取其中Ｍ，虽加入</a:t>
            </a:r>
          </a:p>
          <a:p>
            <a:pPr eaLnBrk="1" hangingPunct="1" latinLnBrk="1" lvl="0"/>
            <a:r>
              <a:rPr altLang="zh-CN" sz="2800" lang="zh-CN">
                <a:solidFill>
                  <a:schemeClr val="lt1"/>
                </a:solidFill>
              </a:rPr>
              <a:t>大量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也达不到终点，使颜色变化，这种现象叫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做指示剂的</a:t>
            </a:r>
            <a:r>
              <a:rPr altLang="en-US" b="1" sz="2800" lang="zh-CN" u="sng">
                <a:solidFill>
                  <a:srgbClr val="FF66CC"/>
                </a:solidFill>
              </a:rPr>
              <a:t>封闭现象</a:t>
            </a:r>
            <a:r>
              <a:rPr altLang="en-US" b="1" sz="2800" lang="zh-CN">
                <a:solidFill>
                  <a:schemeClr val="lt1"/>
                </a:solidFill>
              </a:rPr>
              <a:t>。</a:t>
            </a:r>
          </a:p>
        </p:txBody>
      </p:sp>
      <p:sp>
        <p:nvSpPr>
          <p:cNvPr id="1049104" name=""/>
          <p:cNvSpPr/>
          <p:nvPr/>
        </p:nvSpPr>
        <p:spPr>
          <a:xfrm rot="0">
            <a:off x="381000" y="1905000"/>
            <a:ext cx="8382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105" name=""/>
          <p:cNvSpPr txBox="1"/>
          <p:nvPr/>
        </p:nvSpPr>
        <p:spPr>
          <a:xfrm rot="0">
            <a:off x="1508125" y="1971675"/>
            <a:ext cx="7146925" cy="2255837"/>
          </a:xfrm>
          <a:prstGeom prst="rect"/>
          <a:noFill/>
          <a:ln w="2857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用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EDTA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测定自来水的硬度时，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Al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3+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3+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Cu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Co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Ni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等对铬黑Ｔ具有封闭作用，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使指示剂失效。因此，需滴定前加以掩蔽。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Al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3+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3+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用三乙醇胺掩蔽；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Cu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Co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Ni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用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KCN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掩蔽。</a:t>
            </a:r>
          </a:p>
        </p:txBody>
      </p:sp>
      <p:sp>
        <p:nvSpPr>
          <p:cNvPr id="1049106" name=""/>
          <p:cNvSpPr txBox="1"/>
          <p:nvPr/>
        </p:nvSpPr>
        <p:spPr>
          <a:xfrm rot="0">
            <a:off x="228600" y="4572000"/>
            <a:ext cx="86852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(3)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指示剂与金属离子形成的络合物</a:t>
            </a:r>
            <a:r>
              <a:rPr altLang="zh-CN" b="1" sz="2800" lang="en-US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(MIn)</a:t>
            </a:r>
            <a:r>
              <a:rPr altLang="en-US" b="1" sz="2800" lang="zh-CN">
                <a:solidFill>
                  <a:srgbClr val="66FFFF"/>
                </a:solidFill>
                <a:ea typeface="楷体_GB2312" pitchFamily="49" charset="-122"/>
                <a:sym typeface="Monotype Sorts" pitchFamily="2" charset="2"/>
              </a:rPr>
              <a:t>应易溶于水。</a:t>
            </a:r>
          </a:p>
        </p:txBody>
      </p:sp>
      <p:sp>
        <p:nvSpPr>
          <p:cNvPr id="1049107" name=""/>
          <p:cNvSpPr txBox="1"/>
          <p:nvPr/>
        </p:nvSpPr>
        <p:spPr>
          <a:xfrm rot="0">
            <a:off x="1127125" y="5257800"/>
            <a:ext cx="7651750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若</a:t>
            </a:r>
            <a:r>
              <a:rPr altLang="zh-CN" sz="2800" lang="en-US">
                <a:solidFill>
                  <a:schemeClr val="lt1"/>
                </a:solidFill>
                <a:latin typeface="宋体" pitchFamily="2" charset="-122"/>
              </a:rPr>
              <a:t>MIn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是胶体或沉淀时，使</a:t>
            </a:r>
            <a:r>
              <a:rPr altLang="zh-CN" sz="2800" lang="en-US">
                <a:solidFill>
                  <a:schemeClr val="lt1"/>
                </a:solidFill>
                <a:latin typeface="宋体" pitchFamily="2" charset="-122"/>
              </a:rPr>
              <a:t>EDTA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交换缓慢，使终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点拖长，颜色变化不灵敏，这种现象称指示剂的</a:t>
            </a:r>
          </a:p>
          <a:p>
            <a:pPr eaLnBrk="1" hangingPunct="1" latinLnBrk="1" lvl="0"/>
            <a:r>
              <a:rPr altLang="en-US" b="1" sz="2800" lang="zh-CN" u="sng">
                <a:solidFill>
                  <a:srgbClr val="FF9933"/>
                </a:solidFill>
                <a:latin typeface="宋体" pitchFamily="2" charset="-122"/>
              </a:rPr>
              <a:t>僵化现象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104910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3" grpId="0" uiExpand="0" build="whole"/>
      <p:bldP spid="1049104" grpId="0" uiExpand="0" build="whole" animBg="1"/>
      <p:bldP spid="1049105" grpId="0" uiExpand="0" build="whole" animBg="1"/>
      <p:bldP spid="1049106" grpId="0" uiExpand="0" build="whole"/>
      <p:bldP spid="1049107" grpId="0" uiExpand="0" build="whol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09" name=""/>
          <p:cNvSpPr txBox="1"/>
          <p:nvPr/>
        </p:nvSpPr>
        <p:spPr>
          <a:xfrm rot="0">
            <a:off x="746125" y="295275"/>
            <a:ext cx="6229350" cy="22272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消除的方法：</a:t>
            </a:r>
            <a:r>
              <a:rPr altLang="zh-CN" sz="2800" lang="en-US">
                <a:solidFill>
                  <a:schemeClr val="lt1"/>
                </a:solidFill>
              </a:rPr>
              <a:t>a.</a:t>
            </a:r>
            <a:r>
              <a:rPr altLang="en-US" sz="2800" lang="zh-CN">
                <a:solidFill>
                  <a:schemeClr val="lt1"/>
                </a:solidFill>
              </a:rPr>
              <a:t>加入有机溶剂；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　　　　　　</a:t>
            </a:r>
            <a:r>
              <a:rPr altLang="zh-CN" sz="2800" lang="en-US">
                <a:solidFill>
                  <a:schemeClr val="lt1"/>
                </a:solidFill>
              </a:rPr>
              <a:t>b.</a:t>
            </a:r>
            <a:r>
              <a:rPr altLang="en-US" sz="2800" lang="zh-CN">
                <a:solidFill>
                  <a:schemeClr val="lt1"/>
                </a:solidFill>
              </a:rPr>
              <a:t>加热；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　　　　　　</a:t>
            </a:r>
            <a:r>
              <a:rPr altLang="zh-CN" sz="2800" lang="en-US">
                <a:solidFill>
                  <a:schemeClr val="lt1"/>
                </a:solidFill>
              </a:rPr>
              <a:t>c.</a:t>
            </a:r>
            <a:r>
              <a:rPr altLang="en-US" sz="2800" lang="zh-CN">
                <a:solidFill>
                  <a:schemeClr val="lt1"/>
                </a:solidFill>
              </a:rPr>
              <a:t>加入活化剂；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　　　　　　</a:t>
            </a:r>
            <a:r>
              <a:rPr altLang="zh-CN" sz="2800" lang="en-US">
                <a:solidFill>
                  <a:schemeClr val="lt1"/>
                </a:solidFill>
              </a:rPr>
              <a:t>d.</a:t>
            </a:r>
            <a:r>
              <a:rPr altLang="en-US" sz="2800" lang="zh-CN">
                <a:solidFill>
                  <a:schemeClr val="lt1"/>
                </a:solidFill>
              </a:rPr>
              <a:t>近终点时要慢滴快摇。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　以增大溶解度，加快置换反应速度。</a:t>
            </a:r>
          </a:p>
        </p:txBody>
      </p:sp>
      <p:sp>
        <p:nvSpPr>
          <p:cNvPr id="1049110" name=""/>
          <p:cNvSpPr txBox="1"/>
          <p:nvPr/>
        </p:nvSpPr>
        <p:spPr>
          <a:xfrm rot="0">
            <a:off x="441325" y="2662237"/>
            <a:ext cx="32289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(4)</a:t>
            </a:r>
            <a:r>
              <a:rPr altLang="en-US" b="1" sz="2800" lang="zh-CN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防止指示剂变质</a:t>
            </a:r>
          </a:p>
        </p:txBody>
      </p:sp>
      <p:sp>
        <p:nvSpPr>
          <p:cNvPr id="1049111" name=""/>
          <p:cNvSpPr txBox="1"/>
          <p:nvPr/>
        </p:nvSpPr>
        <p:spPr>
          <a:xfrm rot="0">
            <a:off x="974725" y="3168650"/>
            <a:ext cx="8007350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金属指示剂多数是具有若干双键的有色化合物，易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受外界条件影响而分解，有些在水中也不稳定，日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久会变质。</a:t>
            </a:r>
          </a:p>
        </p:txBody>
      </p:sp>
      <p:sp>
        <p:nvSpPr>
          <p:cNvPr id="1049112" name=""/>
          <p:cNvSpPr/>
          <p:nvPr/>
        </p:nvSpPr>
        <p:spPr>
          <a:xfrm rot="0">
            <a:off x="152400" y="4572000"/>
            <a:ext cx="990600" cy="5334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113" name=""/>
          <p:cNvSpPr txBox="1"/>
          <p:nvPr/>
        </p:nvSpPr>
        <p:spPr>
          <a:xfrm rot="0">
            <a:off x="1447800" y="5943600"/>
            <a:ext cx="4243387" cy="528637"/>
          </a:xfrm>
          <a:prstGeom prst="rect"/>
          <a:noFill/>
          <a:ln w="952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EBT  </a:t>
            </a:r>
            <a:r>
              <a:rPr altLang="en-US" sz="2800" lang="zh-CN">
                <a:solidFill>
                  <a:schemeClr val="lt1"/>
                </a:solidFill>
              </a:rPr>
              <a:t>加三乙醇胺防变质。</a:t>
            </a:r>
          </a:p>
        </p:txBody>
      </p:sp>
      <p:sp>
        <p:nvSpPr>
          <p:cNvPr id="1049114" name=""/>
          <p:cNvSpPr txBox="1"/>
          <p:nvPr/>
        </p:nvSpPr>
        <p:spPr>
          <a:xfrm rot="0">
            <a:off x="1447800" y="4876800"/>
            <a:ext cx="6496050" cy="528637"/>
          </a:xfrm>
          <a:prstGeom prst="rect"/>
          <a:noFill/>
          <a:ln w="952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铬黑</a:t>
            </a:r>
            <a:r>
              <a:rPr altLang="zh-CN" sz="2800" lang="en-US">
                <a:solidFill>
                  <a:schemeClr val="lt1"/>
                </a:solidFill>
              </a:rPr>
              <a:t>T</a:t>
            </a:r>
            <a:r>
              <a:rPr altLang="en-US" sz="2800" lang="zh-CN">
                <a:solidFill>
                  <a:schemeClr val="lt1"/>
                </a:solidFill>
              </a:rPr>
              <a:t>配成固体指示剂：</a:t>
            </a:r>
            <a:r>
              <a:rPr altLang="zh-CN" sz="2800" lang="en-US">
                <a:solidFill>
                  <a:schemeClr val="lt1"/>
                </a:solidFill>
              </a:rPr>
              <a:t>EBT:NaCl=1:100</a:t>
            </a:r>
          </a:p>
        </p:txBody>
      </p:sp>
      <p:sp>
        <p:nvSpPr>
          <p:cNvPr id="104911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9" grpId="0" uiExpand="0" build="whole"/>
      <p:bldP spid="1049110" grpId="0" uiExpand="0" build="whole"/>
      <p:bldP spid="1049111" grpId="0" uiExpand="0" build="whole"/>
      <p:bldP spid="1049112" grpId="0" uiExpand="0" build="whole" animBg="1"/>
      <p:bldP spid="1049113" grpId="0" uiExpand="0" build="whole" animBg="1"/>
      <p:bldP spid="1049114" grpId="0" uiExpand="0" build="whole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16" name=""/>
          <p:cNvSpPr txBox="1"/>
          <p:nvPr/>
        </p:nvSpPr>
        <p:spPr>
          <a:xfrm rot="0">
            <a:off x="381000" y="228600"/>
            <a:ext cx="32242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</a:rPr>
              <a:t>3</a:t>
            </a:r>
            <a:r>
              <a:rPr altLang="en-US" b="1" sz="2800" lang="zh-CN">
                <a:solidFill>
                  <a:srgbClr val="FFFF00"/>
                </a:solidFill>
              </a:rPr>
              <a:t>、指示剂的变色点</a:t>
            </a:r>
          </a:p>
        </p:txBody>
      </p:sp>
      <p:grpSp>
        <p:nvGrpSpPr>
          <p:cNvPr id="187" name=""/>
          <p:cNvGrpSpPr/>
          <p:nvPr/>
        </p:nvGrpSpPr>
        <p:grpSpPr>
          <a:xfrm rot="0">
            <a:off x="762000" y="914400"/>
            <a:ext cx="2520950" cy="2416175"/>
            <a:chOff x="480" y="576"/>
            <a:chExt cx="1588" cy="1522"/>
          </a:xfrm>
        </p:grpSpPr>
        <p:sp>
          <p:nvSpPr>
            <p:cNvPr id="1049117" name=""/>
            <p:cNvSpPr txBox="1"/>
            <p:nvPr/>
          </p:nvSpPr>
          <p:spPr>
            <a:xfrm rot="0">
              <a:off x="480" y="576"/>
              <a:ext cx="1588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M  +  In  =  MIn</a:t>
              </a:r>
            </a:p>
          </p:txBody>
        </p:sp>
        <p:sp>
          <p:nvSpPr>
            <p:cNvPr id="1049118" name=""/>
            <p:cNvSpPr/>
            <p:nvPr/>
          </p:nvSpPr>
          <p:spPr>
            <a:xfrm rot="0">
              <a:off x="1152" y="864"/>
              <a:ext cx="0" cy="240"/>
            </a:xfrm>
            <a:prstGeom prst="line"/>
            <a:noFill/>
            <a:ln w="9525" cap="flat" cmpd="sng">
              <a:solidFill>
                <a:srgbClr val="FFFFCC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19" name=""/>
            <p:cNvSpPr txBox="1"/>
            <p:nvPr/>
          </p:nvSpPr>
          <p:spPr>
            <a:xfrm rot="0">
              <a:off x="1142" y="825"/>
              <a:ext cx="2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H</a:t>
              </a:r>
            </a:p>
          </p:txBody>
        </p:sp>
        <p:sp>
          <p:nvSpPr>
            <p:cNvPr id="1049120" name=""/>
            <p:cNvSpPr txBox="1"/>
            <p:nvPr/>
          </p:nvSpPr>
          <p:spPr>
            <a:xfrm rot="0">
              <a:off x="998" y="1082"/>
              <a:ext cx="415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HIn</a:t>
              </a:r>
            </a:p>
          </p:txBody>
        </p:sp>
        <p:sp>
          <p:nvSpPr>
            <p:cNvPr id="1049121" name=""/>
            <p:cNvSpPr/>
            <p:nvPr/>
          </p:nvSpPr>
          <p:spPr>
            <a:xfrm rot="0">
              <a:off x="1162" y="1383"/>
              <a:ext cx="0" cy="240"/>
            </a:xfrm>
            <a:prstGeom prst="line"/>
            <a:noFill/>
            <a:ln w="9525" cap="flat" cmpd="sng">
              <a:solidFill>
                <a:srgbClr val="FFFFCC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22" name=""/>
            <p:cNvSpPr txBox="1"/>
            <p:nvPr/>
          </p:nvSpPr>
          <p:spPr>
            <a:xfrm rot="0">
              <a:off x="1152" y="1344"/>
              <a:ext cx="2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H</a:t>
              </a:r>
            </a:p>
          </p:txBody>
        </p:sp>
        <p:sp>
          <p:nvSpPr>
            <p:cNvPr id="1049123" name=""/>
            <p:cNvSpPr txBox="1"/>
            <p:nvPr/>
          </p:nvSpPr>
          <p:spPr>
            <a:xfrm rot="0">
              <a:off x="1008" y="1584"/>
              <a:ext cx="479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H</a:t>
              </a:r>
              <a:r>
                <a:rPr altLang="zh-CN" baseline="-25000" sz="2400" lang="en-US">
                  <a:solidFill>
                    <a:schemeClr val="lt1"/>
                  </a:solidFill>
                </a:rPr>
                <a:t>2</a:t>
              </a:r>
              <a:r>
                <a:rPr altLang="zh-CN" sz="2400" lang="en-US">
                  <a:solidFill>
                    <a:schemeClr val="lt1"/>
                  </a:solidFill>
                </a:rPr>
                <a:t>In</a:t>
              </a:r>
            </a:p>
          </p:txBody>
        </p:sp>
        <p:sp>
          <p:nvSpPr>
            <p:cNvPr id="1049124" name=""/>
            <p:cNvSpPr txBox="1"/>
            <p:nvPr/>
          </p:nvSpPr>
          <p:spPr>
            <a:xfrm rot="0">
              <a:off x="1008" y="1872"/>
              <a:ext cx="385" cy="2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eaVert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···</a:t>
              </a:r>
            </a:p>
          </p:txBody>
        </p:sp>
      </p:grpSp>
      <p:pic>
        <p:nvPicPr>
          <p:cNvPr id="209720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0" y="1981200"/>
            <a:ext cx="4254500" cy="963612"/>
          </a:xfrm>
          <a:prstGeom prst="rect"/>
          <a:noFill/>
          <a:ln>
            <a:noFill/>
          </a:ln>
        </p:spPr>
      </p:pic>
      <p:sp>
        <p:nvSpPr>
          <p:cNvPr id="1049125" name=""/>
          <p:cNvSpPr txBox="1"/>
          <p:nvPr/>
        </p:nvSpPr>
        <p:spPr>
          <a:xfrm rot="0">
            <a:off x="609600" y="3498850"/>
            <a:ext cx="83693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当</a:t>
            </a:r>
            <a:r>
              <a:rPr altLang="zh-CN" sz="2800" lang="en-US">
                <a:solidFill>
                  <a:schemeClr val="lt1"/>
                </a:solidFill>
              </a:rPr>
              <a:t>[MIn]=[In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]时，溶液呈混合色，即</a:t>
            </a:r>
            <a:r>
              <a:rPr altLang="en-US" b="1" sz="2800" lang="zh-CN" u="sng">
                <a:solidFill>
                  <a:srgbClr val="FFFF00"/>
                </a:solidFill>
              </a:rPr>
              <a:t>指示剂的变色点</a:t>
            </a:r>
          </a:p>
        </p:txBody>
      </p:sp>
      <p:pic>
        <p:nvPicPr>
          <p:cNvPr id="209720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857375" y="4343400"/>
            <a:ext cx="3589337" cy="963612"/>
          </a:xfrm>
          <a:prstGeom prst="rect"/>
          <a:noFill/>
          <a:ln>
            <a:noFill/>
          </a:ln>
        </p:spPr>
      </p:pic>
      <p:sp>
        <p:nvSpPr>
          <p:cNvPr id="1049126" name=""/>
          <p:cNvSpPr txBox="1"/>
          <p:nvPr/>
        </p:nvSpPr>
        <p:spPr>
          <a:xfrm rot="0">
            <a:off x="457200" y="5486400"/>
            <a:ext cx="1962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两边取对数</a:t>
            </a:r>
          </a:p>
        </p:txBody>
      </p:sp>
      <p:pic>
        <p:nvPicPr>
          <p:cNvPr id="2097209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720975" y="5562600"/>
            <a:ext cx="4806950" cy="520700"/>
          </a:xfrm>
          <a:prstGeom prst="rect"/>
          <a:noFill/>
          <a:ln>
            <a:noFill/>
          </a:ln>
        </p:spPr>
      </p:pic>
      <p:sp>
        <p:nvSpPr>
          <p:cNvPr id="1049127" name=""/>
          <p:cNvSpPr txBox="1"/>
          <p:nvPr/>
        </p:nvSpPr>
        <p:spPr>
          <a:xfrm rot="0">
            <a:off x="1524000" y="6172200"/>
            <a:ext cx="57435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(pM)</a:t>
            </a:r>
            <a:r>
              <a:rPr altLang="zh-CN" baseline="-25000" sz="2800" lang="en-US">
                <a:solidFill>
                  <a:schemeClr val="lt1"/>
                </a:solidFill>
              </a:rPr>
              <a:t>t</a:t>
            </a:r>
            <a:r>
              <a:rPr altLang="en-US" sz="2800" lang="zh-CN">
                <a:solidFill>
                  <a:schemeClr val="lt1"/>
                </a:solidFill>
              </a:rPr>
              <a:t>表示指示剂颜色转变点的</a:t>
            </a:r>
            <a:r>
              <a:rPr altLang="zh-CN" sz="2800" lang="en-US">
                <a:solidFill>
                  <a:schemeClr val="lt1"/>
                </a:solidFill>
              </a:rPr>
              <a:t>pM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12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16" grpId="0" uiExpand="0" build="whole"/>
      <p:bldP spid="1049125" grpId="0" uiExpand="0" build="whole"/>
      <p:bldP spid="1049126" grpId="0" uiExpand="0" build="whole"/>
      <p:bldP spid="1049127" grpId="0" uiExpand="0" build="whol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29" name=""/>
          <p:cNvSpPr txBox="1"/>
          <p:nvPr/>
        </p:nvSpPr>
        <p:spPr>
          <a:xfrm rot="0">
            <a:off x="609600" y="228600"/>
            <a:ext cx="8221662" cy="1401762"/>
          </a:xfrm>
          <a:prstGeom prst="rect"/>
          <a:noFill/>
          <a:ln w="28575" cap="flat" cmpd="sng">
            <a:solidFill>
              <a:srgbClr val="FF66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金属指示剂的变色点与酸碱指示剂不同，是一个随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隶书" pitchFamily="49" charset="-122"/>
              </a:rPr>
              <a:t>pH</a:t>
            </a:r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改变而改变的量，选择指示剂时，要选择指示剂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的</a:t>
            </a:r>
            <a:r>
              <a:rPr altLang="zh-CN" sz="2800" lang="en-US">
                <a:solidFill>
                  <a:schemeClr val="lt1"/>
                </a:solidFill>
                <a:ea typeface="隶书" pitchFamily="49" charset="-122"/>
              </a:rPr>
              <a:t>(pM)</a:t>
            </a:r>
            <a:r>
              <a:rPr altLang="zh-CN" baseline="-25000" sz="2800" lang="en-US">
                <a:solidFill>
                  <a:schemeClr val="lt1"/>
                </a:solidFill>
                <a:ea typeface="隶书" pitchFamily="49" charset="-122"/>
              </a:rPr>
              <a:t>t</a:t>
            </a:r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值在</a:t>
            </a:r>
            <a:r>
              <a:rPr altLang="zh-CN" sz="2800" lang="en-US">
                <a:solidFill>
                  <a:schemeClr val="lt1"/>
                </a:solidFill>
                <a:ea typeface="隶书" pitchFamily="49" charset="-122"/>
              </a:rPr>
              <a:t>sp</a:t>
            </a:r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时的</a:t>
            </a:r>
            <a:r>
              <a:rPr altLang="zh-CN" sz="2800" lang="en-US">
                <a:solidFill>
                  <a:schemeClr val="lt1"/>
                </a:solidFill>
                <a:ea typeface="隶书" pitchFamily="49" charset="-122"/>
              </a:rPr>
              <a:t>pM</a:t>
            </a:r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突跃范围内，否则误差较大。</a:t>
            </a:r>
          </a:p>
        </p:txBody>
      </p:sp>
      <p:sp>
        <p:nvSpPr>
          <p:cNvPr id="1049130" name=""/>
          <p:cNvSpPr txBox="1"/>
          <p:nvPr/>
        </p:nvSpPr>
        <p:spPr>
          <a:xfrm rot="0">
            <a:off x="228600" y="1927225"/>
            <a:ext cx="3178175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常用金属指示剂：</a:t>
            </a:r>
          </a:p>
        </p:txBody>
      </p:sp>
      <p:sp>
        <p:nvSpPr>
          <p:cNvPr id="1049131" name=""/>
          <p:cNvSpPr txBox="1"/>
          <p:nvPr/>
        </p:nvSpPr>
        <p:spPr>
          <a:xfrm rot="0">
            <a:off x="822325" y="2478087"/>
            <a:ext cx="6034087" cy="1203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30000"/>
              </a:lnSpc>
            </a:pPr>
            <a:r>
              <a:rPr altLang="en-US" b="1" sz="2800" lang="zh-CN" u="sng">
                <a:solidFill>
                  <a:srgbClr val="FF9933"/>
                </a:solidFill>
              </a:rPr>
              <a:t>铬黑</a:t>
            </a:r>
            <a:r>
              <a:rPr altLang="zh-CN" b="1" sz="2800" lang="en-US" u="sng">
                <a:solidFill>
                  <a:srgbClr val="FF9933"/>
                </a:solidFill>
              </a:rPr>
              <a:t>T</a:t>
            </a:r>
            <a:r>
              <a:rPr altLang="en-US" sz="2800" lang="zh-CN">
                <a:solidFill>
                  <a:schemeClr val="lt1"/>
                </a:solidFill>
              </a:rPr>
              <a:t>(EBT)、</a:t>
            </a:r>
            <a:r>
              <a:rPr altLang="en-US" b="1" sz="2800" lang="zh-CN" u="sng">
                <a:solidFill>
                  <a:srgbClr val="FF9933"/>
                </a:solidFill>
              </a:rPr>
              <a:t>二甲酚橙</a:t>
            </a:r>
            <a:r>
              <a:rPr altLang="zh-CN" sz="2800" lang="en-US">
                <a:solidFill>
                  <a:schemeClr val="lt1"/>
                </a:solidFill>
              </a:rPr>
              <a:t>(XO)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b="1" sz="2800" lang="en-US" u="sng">
                <a:solidFill>
                  <a:srgbClr val="FF9933"/>
                </a:solidFill>
              </a:rPr>
              <a:t>PAN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</a:p>
          <a:p>
            <a:pPr eaLnBrk="1" hangingPunct="1" latinLnBrk="1" lvl="0">
              <a:lnSpc>
                <a:spcPct val="130000"/>
              </a:lnSpc>
            </a:pPr>
            <a:r>
              <a:rPr altLang="en-US" b="1" sz="2800" lang="zh-CN" u="sng">
                <a:solidFill>
                  <a:srgbClr val="FF9933"/>
                </a:solidFill>
              </a:rPr>
              <a:t>磺基水杨酸</a:t>
            </a:r>
            <a:r>
              <a:rPr altLang="zh-CN" b="1" sz="2800" lang="en-US">
                <a:solidFill>
                  <a:schemeClr val="lt1"/>
                </a:solidFill>
              </a:rPr>
              <a:t>（ssal</a:t>
            </a:r>
            <a:r>
              <a:rPr altLang="en-US" b="1" sz="2800" lang="zh-CN">
                <a:solidFill>
                  <a:schemeClr val="lt1"/>
                </a:solidFill>
              </a:rPr>
              <a:t>）、</a:t>
            </a:r>
            <a:r>
              <a:rPr altLang="en-US" b="1" sz="2800" lang="zh-CN" u="sng">
                <a:solidFill>
                  <a:srgbClr val="FF9900"/>
                </a:solidFill>
              </a:rPr>
              <a:t>钙指示剂</a:t>
            </a:r>
          </a:p>
        </p:txBody>
      </p:sp>
      <p:sp>
        <p:nvSpPr>
          <p:cNvPr id="1049132" name=""/>
          <p:cNvSpPr txBox="1"/>
          <p:nvPr/>
        </p:nvSpPr>
        <p:spPr>
          <a:xfrm rot="0">
            <a:off x="381000" y="4038600"/>
            <a:ext cx="85915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了解它们使用的</a:t>
            </a:r>
            <a:r>
              <a:rPr altLang="zh-CN" b="1" sz="2400" lang="en-US">
                <a:solidFill>
                  <a:schemeClr val="lt1"/>
                </a:solidFill>
              </a:rPr>
              <a:t>pH</a:t>
            </a:r>
            <a:r>
              <a:rPr altLang="en-US" b="1" sz="2400" lang="zh-CN">
                <a:solidFill>
                  <a:schemeClr val="lt1"/>
                </a:solidFill>
              </a:rPr>
              <a:t>范围、终点颜色变化、用于测定哪些离子。</a:t>
            </a:r>
          </a:p>
        </p:txBody>
      </p:sp>
      <p:sp>
        <p:nvSpPr>
          <p:cNvPr id="104913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29" grpId="0" uiExpand="0" build="whole" animBg="1"/>
      <p:bldP spid="1049130" grpId="0" uiExpand="0" build="whole"/>
      <p:bldP spid="1049131" grpId="0" uiExpand="0" build="whole"/>
      <p:bldP spid="1049132" grpId="0" uiExpand="0" build="whol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3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59</a:t>
            </a:fld>
            <a:endParaRPr altLang="zh-CN" sz="1400" lang="en-US">
              <a:solidFill>
                <a:schemeClr val="dk1"/>
              </a:solidFill>
            </a:endParaRPr>
          </a:p>
        </p:txBody>
      </p:sp>
      <p:pic>
        <p:nvPicPr>
          <p:cNvPr id="209721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01762" y="128587"/>
            <a:ext cx="6559550" cy="63277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 txBox="1"/>
          <p:nvPr/>
        </p:nvSpPr>
        <p:spPr>
          <a:xfrm rot="0">
            <a:off x="0" y="276225"/>
            <a:ext cx="7447280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§4.2  EDTA</a:t>
            </a:r>
            <a:r>
              <a:rPr altLang="en-US" b="1" sz="3600" i="1" lang="zh-CN">
                <a:solidFill>
                  <a:srgbClr val="FFFF00"/>
                </a:solidFill>
              </a:rPr>
              <a:t>及其络合物的分析特性</a:t>
            </a:r>
          </a:p>
        </p:txBody>
      </p:sp>
      <p:sp>
        <p:nvSpPr>
          <p:cNvPr id="1048647" name=""/>
          <p:cNvSpPr txBox="1"/>
          <p:nvPr/>
        </p:nvSpPr>
        <p:spPr>
          <a:xfrm rot="0">
            <a:off x="0" y="990600"/>
            <a:ext cx="3611881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一、</a:t>
            </a:r>
            <a:r>
              <a:rPr altLang="zh-CN" b="1" sz="2800" lang="en-US" u="sng">
                <a:solidFill>
                  <a:schemeClr val="lt1"/>
                </a:solidFill>
              </a:rPr>
              <a:t>EDTA</a:t>
            </a:r>
            <a:r>
              <a:rPr altLang="en-US" b="1" sz="2800" lang="zh-CN" u="sng">
                <a:solidFill>
                  <a:schemeClr val="lt1"/>
                </a:solidFill>
              </a:rPr>
              <a:t>的分析特性</a:t>
            </a:r>
          </a:p>
        </p:txBody>
      </p:sp>
      <p:sp>
        <p:nvSpPr>
          <p:cNvPr id="1048648" name=""/>
          <p:cNvSpPr txBox="1"/>
          <p:nvPr/>
        </p:nvSpPr>
        <p:spPr>
          <a:xfrm rot="0">
            <a:off x="533400" y="1600200"/>
            <a:ext cx="8831580" cy="13487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</a:rPr>
              <a:t>1</a:t>
            </a:r>
            <a:r>
              <a:rPr altLang="en-US" b="1" sz="2800" lang="zh-CN">
                <a:solidFill>
                  <a:srgbClr val="FFFF00"/>
                </a:solidFill>
              </a:rPr>
              <a:t>、</a:t>
            </a:r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物理性质</a:t>
            </a:r>
            <a:r>
              <a:rPr altLang="zh-CN" sz="2800" lang="en-US">
                <a:solidFill>
                  <a:schemeClr val="lt1"/>
                </a:solidFill>
              </a:rPr>
              <a:t>：白色晶状粉末，无嗅无毒，微溶于水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                  难溶于酸和有机溶剂中，溶于NH</a:t>
            </a:r>
            <a:r>
              <a:rPr altLang="zh-CN" baseline="-25000" sz="2800" lang="en-US">
                <a:solidFill>
                  <a:schemeClr val="lt1"/>
                </a:solidFill>
              </a:rPr>
              <a:t>3</a:t>
            </a:r>
            <a:r>
              <a:rPr altLang="en-US" sz="2800" lang="zh-CN">
                <a:solidFill>
                  <a:schemeClr val="lt1"/>
                </a:solidFill>
              </a:rPr>
              <a:t>水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                          和</a:t>
            </a:r>
            <a:r>
              <a:rPr altLang="zh-CN" sz="2800" lang="en-US">
                <a:solidFill>
                  <a:schemeClr val="lt1"/>
                </a:solidFill>
              </a:rPr>
              <a:t>NaOH</a:t>
            </a:r>
            <a:r>
              <a:rPr altLang="en-US" sz="2800" lang="zh-CN">
                <a:solidFill>
                  <a:schemeClr val="lt1"/>
                </a:solidFill>
              </a:rPr>
              <a:t>中。</a:t>
            </a:r>
          </a:p>
        </p:txBody>
      </p:sp>
      <p:sp>
        <p:nvSpPr>
          <p:cNvPr id="1048649" name=""/>
          <p:cNvSpPr txBox="1"/>
          <p:nvPr/>
        </p:nvSpPr>
        <p:spPr>
          <a:xfrm rot="0">
            <a:off x="1203325" y="3038475"/>
            <a:ext cx="78409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Na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H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Y·2H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en-US" sz="2800" lang="zh-CN">
                <a:solidFill>
                  <a:schemeClr val="lt1"/>
                </a:solidFill>
              </a:rPr>
              <a:t>O  易溶于水，习惯上也称作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</a:p>
        </p:txBody>
      </p:sp>
      <p:sp>
        <p:nvSpPr>
          <p:cNvPr id="1048650" name=""/>
          <p:cNvSpPr txBox="1"/>
          <p:nvPr/>
        </p:nvSpPr>
        <p:spPr>
          <a:xfrm rot="0">
            <a:off x="533400" y="3559175"/>
            <a:ext cx="52501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、酸度对</a:t>
            </a:r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电离平衡的影响</a:t>
            </a:r>
          </a:p>
        </p:txBody>
      </p:sp>
      <p:sp>
        <p:nvSpPr>
          <p:cNvPr id="1048651" name=""/>
          <p:cNvSpPr txBox="1"/>
          <p:nvPr/>
        </p:nvSpPr>
        <p:spPr>
          <a:xfrm rot="0">
            <a:off x="609600" y="4267200"/>
            <a:ext cx="81584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的双偶极离子可以再接受两个质子形成</a:t>
            </a:r>
            <a:r>
              <a:rPr altLang="zh-CN" sz="2800" lang="en-US">
                <a:solidFill>
                  <a:schemeClr val="lt1"/>
                </a:solidFill>
              </a:rPr>
              <a:t>H</a:t>
            </a:r>
            <a:r>
              <a:rPr altLang="zh-CN" baseline="-25000" sz="2800" lang="en-US">
                <a:solidFill>
                  <a:schemeClr val="lt1"/>
                </a:solidFill>
              </a:rPr>
              <a:t>6</a:t>
            </a:r>
            <a:r>
              <a:rPr altLang="zh-CN" sz="2800" lang="en-US">
                <a:solidFill>
                  <a:schemeClr val="lt1"/>
                </a:solidFill>
              </a:rPr>
              <a:t>Y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8652" name=""/>
          <p:cNvSpPr txBox="1"/>
          <p:nvPr/>
        </p:nvSpPr>
        <p:spPr>
          <a:xfrm rot="0">
            <a:off x="762000" y="5562600"/>
            <a:ext cx="80073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在溶液中有七种存在形式，当酸度变化时，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会引起电离平衡移动，七种型体的浓度发生变化。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4876800"/>
            <a:ext cx="8229600" cy="652462"/>
          </a:xfrm>
          <a:prstGeom prst="rect"/>
          <a:noFill/>
          <a:ln w="28575" cap="flat" cmpd="sng">
            <a:solidFill>
              <a:srgbClr val="FF0066">
                <a:alpha val="100000"/>
              </a:srgbClr>
            </a:solidFill>
            <a:prstDash val="solid"/>
            <a:round/>
          </a:ln>
        </p:spPr>
      </p:pic>
      <p:sp>
        <p:nvSpPr>
          <p:cNvPr id="104865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43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 nodeType="clickPar">
                      <p:stCondLst>
                        <p:cond delay="indefinite"/>
                      </p:stCondLst>
                      <p:childTnLst>
                        <p:par>
                          <p:cTn fill="hold" id="4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 uiExpand="0" build="whole"/>
      <p:bldP spid="1048647" grpId="0" uiExpand="0" build="whole"/>
      <p:bldP spid="1048648" grpId="0" uiExpand="0" build="whole"/>
      <p:bldP spid="1048649" grpId="0" uiExpand="0" build="whole"/>
      <p:bldP spid="1048650" grpId="0" uiExpand="0" build="whole"/>
      <p:bldP spid="1048651" grpId="0" uiExpand="0" build="whole"/>
      <p:bldP spid="1048652" grpId="0" uiExpand="0" build="whol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35" name=""/>
          <p:cNvSpPr txBox="1"/>
          <p:nvPr/>
        </p:nvSpPr>
        <p:spPr>
          <a:xfrm rot="0">
            <a:off x="304800" y="228600"/>
            <a:ext cx="23288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三、终点误差</a:t>
            </a:r>
          </a:p>
        </p:txBody>
      </p:sp>
      <p:pic>
        <p:nvPicPr>
          <p:cNvPr id="209721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27237" y="1066800"/>
            <a:ext cx="2344737" cy="866775"/>
          </a:xfrm>
          <a:prstGeom prst="rect"/>
          <a:noFill/>
          <a:ln>
            <a:noFill/>
          </a:ln>
        </p:spPr>
      </p:pic>
      <p:pic>
        <p:nvPicPr>
          <p:cNvPr id="209721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029200" y="1143000"/>
            <a:ext cx="2895600" cy="558800"/>
          </a:xfrm>
          <a:prstGeom prst="rect"/>
          <a:noFill/>
          <a:ln>
            <a:noFill/>
          </a:ln>
        </p:spPr>
      </p:pic>
      <p:pic>
        <p:nvPicPr>
          <p:cNvPr id="209721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981200" y="2133600"/>
            <a:ext cx="3962400" cy="1147762"/>
          </a:xfrm>
          <a:prstGeom prst="rect"/>
          <a:solidFill>
            <a:srgbClr val="FFFF00"/>
          </a:solidFill>
          <a:ln w="38100" cap="flat" cmpd="sng">
            <a:solidFill>
              <a:srgbClr val="FF66CC">
                <a:alpha val="100000"/>
              </a:srgbClr>
            </a:solidFill>
            <a:prstDash val="solid"/>
            <a:round/>
          </a:ln>
        </p:spPr>
      </p:pic>
      <p:sp>
        <p:nvSpPr>
          <p:cNvPr id="1049136" name=""/>
          <p:cNvSpPr txBox="1"/>
          <p:nvPr/>
        </p:nvSpPr>
        <p:spPr>
          <a:xfrm rot="0">
            <a:off x="1371600" y="3962400"/>
            <a:ext cx="5518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与酸碱滴定法的误差公式很相似。</a:t>
            </a:r>
          </a:p>
        </p:txBody>
      </p:sp>
      <p:sp>
        <p:nvSpPr>
          <p:cNvPr id="104913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5" grpId="0" uiExpand="0" build="whole"/>
      <p:bldP spid="1049136" grpId="0" uiExpand="0" build="whol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38" name=""/>
          <p:cNvSpPr/>
          <p:nvPr/>
        </p:nvSpPr>
        <p:spPr>
          <a:xfrm rot="0">
            <a:off x="228600" y="228600"/>
            <a:ext cx="8382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139" name=""/>
          <p:cNvSpPr txBox="1"/>
          <p:nvPr/>
        </p:nvSpPr>
        <p:spPr>
          <a:xfrm rot="0">
            <a:off x="1143000" y="304800"/>
            <a:ext cx="7577137" cy="955675"/>
          </a:xfrm>
          <a:prstGeom prst="rect"/>
          <a:noFill/>
          <a:ln w="9525" cap="flat" cmpd="sng">
            <a:solidFill>
              <a:srgbClr val="FF66CC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等浓度滴定</a:t>
            </a:r>
            <a:r>
              <a:rPr altLang="zh-CN" sz="2800" lang="en-US">
                <a:solidFill>
                  <a:schemeClr val="lt1"/>
                </a:solidFill>
              </a:rPr>
              <a:t>0.0100mol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 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  <a:r>
              <a:rPr altLang="zh-CN" sz="2800" lang="en-US">
                <a:solidFill>
                  <a:schemeClr val="lt1"/>
                </a:solidFill>
              </a:rPr>
              <a:t>pH=10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EBT</a:t>
            </a:r>
            <a:r>
              <a:rPr altLang="en-US" sz="2800" lang="zh-CN">
                <a:solidFill>
                  <a:schemeClr val="lt1"/>
                </a:solidFill>
              </a:rPr>
              <a:t>为指示剂，计算终点误差。</a:t>
            </a:r>
          </a:p>
        </p:txBody>
      </p:sp>
      <p:sp>
        <p:nvSpPr>
          <p:cNvPr id="104914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8" grpId="0" uiExpand="0" build="whole" animBg="1"/>
      <p:bldP spid="1049139" grpId="0" uiExpand="0" build="whole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41" name=""/>
          <p:cNvSpPr/>
          <p:nvPr/>
        </p:nvSpPr>
        <p:spPr>
          <a:xfrm rot="0">
            <a:off x="228600" y="228600"/>
            <a:ext cx="8382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142" name=""/>
          <p:cNvSpPr txBox="1"/>
          <p:nvPr/>
        </p:nvSpPr>
        <p:spPr>
          <a:xfrm rot="0">
            <a:off x="1143000" y="304800"/>
            <a:ext cx="7577137" cy="955675"/>
          </a:xfrm>
          <a:prstGeom prst="rect"/>
          <a:noFill/>
          <a:ln w="9525" cap="flat" cmpd="sng">
            <a:solidFill>
              <a:srgbClr val="FF66CC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等浓度滴定</a:t>
            </a:r>
            <a:r>
              <a:rPr altLang="zh-CN" sz="2800" lang="en-US">
                <a:solidFill>
                  <a:schemeClr val="lt1"/>
                </a:solidFill>
              </a:rPr>
              <a:t>0.0100mol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 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  <a:r>
              <a:rPr altLang="zh-CN" sz="2800" lang="en-US">
                <a:solidFill>
                  <a:schemeClr val="lt1"/>
                </a:solidFill>
              </a:rPr>
              <a:t>pH=10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EBT</a:t>
            </a:r>
            <a:r>
              <a:rPr altLang="en-US" sz="2800" lang="zh-CN">
                <a:solidFill>
                  <a:schemeClr val="lt1"/>
                </a:solidFill>
              </a:rPr>
              <a:t>为指示剂，计算终点误差。</a:t>
            </a:r>
          </a:p>
        </p:txBody>
      </p:sp>
      <p:sp>
        <p:nvSpPr>
          <p:cNvPr id="1049143" name=""/>
          <p:cNvSpPr txBox="1"/>
          <p:nvPr/>
        </p:nvSpPr>
        <p:spPr>
          <a:xfrm rot="0">
            <a:off x="365125" y="149225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9144" name=""/>
          <p:cNvSpPr txBox="1"/>
          <p:nvPr/>
        </p:nvSpPr>
        <p:spPr>
          <a:xfrm rot="0">
            <a:off x="1143000" y="1524000"/>
            <a:ext cx="75755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pH=10</a:t>
            </a:r>
            <a:r>
              <a:rPr altLang="en-US" sz="2800" lang="zh-CN">
                <a:solidFill>
                  <a:schemeClr val="lt1"/>
                </a:solidFill>
              </a:rPr>
              <a:t>时，</a:t>
            </a:r>
            <a:r>
              <a:rPr altLang="zh-CN" sz="2800" lang="en-US">
                <a:solidFill>
                  <a:schemeClr val="lt1"/>
                </a:solidFill>
              </a:rPr>
              <a:t>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=0.5   lg 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Mg(OH)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=0   lgK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MgY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=8.7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  <a:sym typeface="Symbol" pitchFamily="18" charset="2"/>
            </a:endParaRPr>
          </a:p>
        </p:txBody>
      </p:sp>
      <p:sp>
        <p:nvSpPr>
          <p:cNvPr id="1049145" name=""/>
          <p:cNvSpPr txBox="1"/>
          <p:nvPr/>
        </p:nvSpPr>
        <p:spPr>
          <a:xfrm rot="0">
            <a:off x="1143000" y="2133600"/>
            <a:ext cx="5780087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MgY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zh-CN" sz="2800" lang="en-US">
                <a:solidFill>
                  <a:schemeClr val="lt1"/>
                </a:solidFill>
              </a:rPr>
              <a:t> =lgK</a:t>
            </a:r>
            <a:r>
              <a:rPr altLang="zh-CN" baseline="-25000" sz="2800" lang="en-US">
                <a:solidFill>
                  <a:schemeClr val="lt1"/>
                </a:solidFill>
              </a:rPr>
              <a:t>MgY</a:t>
            </a:r>
            <a:r>
              <a:rPr altLang="zh-CN" sz="2800" lang="en-US">
                <a:solidFill>
                  <a:schemeClr val="lt1"/>
                </a:solidFill>
              </a:rPr>
              <a:t>-lg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=8.7-0.5=8.2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  <a:sym typeface="Symbol" pitchFamily="18" charset="2"/>
            </a:endParaRPr>
          </a:p>
        </p:txBody>
      </p:sp>
      <p:pic>
        <p:nvPicPr>
          <p:cNvPr id="209721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95375" y="2743200"/>
            <a:ext cx="6497637" cy="749300"/>
          </a:xfrm>
          <a:prstGeom prst="rect"/>
          <a:noFill/>
          <a:ln>
            <a:noFill/>
          </a:ln>
        </p:spPr>
      </p:pic>
      <p:sp>
        <p:nvSpPr>
          <p:cNvPr id="1049146" name=""/>
          <p:cNvSpPr txBox="1"/>
          <p:nvPr/>
        </p:nvSpPr>
        <p:spPr>
          <a:xfrm rot="0">
            <a:off x="1203325" y="3571875"/>
            <a:ext cx="4714875" cy="9540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</a:t>
            </a:r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304</a:t>
            </a:r>
            <a:r>
              <a:rPr altLang="zh-CN" sz="2800" lang="en-US">
                <a:solidFill>
                  <a:schemeClr val="lt1"/>
                </a:solidFill>
              </a:rPr>
              <a:t>   (pMg)</a:t>
            </a:r>
            <a:r>
              <a:rPr altLang="zh-CN" baseline="-25000" sz="2800" lang="en-US">
                <a:solidFill>
                  <a:schemeClr val="lt1"/>
                </a:solidFill>
              </a:rPr>
              <a:t>ep</a:t>
            </a:r>
            <a:r>
              <a:rPr altLang="zh-CN" sz="2800" lang="en-US">
                <a:solidFill>
                  <a:schemeClr val="lt1"/>
                </a:solidFill>
              </a:rPr>
              <a:t>=(pMg)</a:t>
            </a:r>
            <a:r>
              <a:rPr altLang="zh-CN" baseline="-25000" sz="2800" lang="en-US">
                <a:solidFill>
                  <a:schemeClr val="lt1"/>
                </a:solidFill>
              </a:rPr>
              <a:t>t</a:t>
            </a:r>
            <a:r>
              <a:rPr altLang="zh-CN" sz="2800" lang="en-US">
                <a:solidFill>
                  <a:schemeClr val="lt1"/>
                </a:solidFill>
              </a:rPr>
              <a:t>=5.4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</a:endParaRPr>
          </a:p>
        </p:txBody>
      </p:sp>
      <p:pic>
        <p:nvPicPr>
          <p:cNvPr id="209721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371600" y="4267200"/>
            <a:ext cx="5173662" cy="558800"/>
          </a:xfrm>
          <a:prstGeom prst="rect"/>
          <a:noFill/>
          <a:ln>
            <a:noFill/>
          </a:ln>
        </p:spPr>
      </p:pic>
      <p:pic>
        <p:nvPicPr>
          <p:cNvPr id="2097216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990600" y="5257800"/>
            <a:ext cx="7008812" cy="909637"/>
          </a:xfrm>
          <a:prstGeom prst="rect"/>
          <a:noFill/>
          <a:ln>
            <a:noFill/>
          </a:ln>
        </p:spPr>
      </p:pic>
      <p:sp>
        <p:nvSpPr>
          <p:cNvPr id="104914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209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209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209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209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1" grpId="0" uiExpand="0" build="whole" animBg="1"/>
      <p:bldP spid="1049142" grpId="0" uiExpand="0" build="whole" animBg="1"/>
      <p:bldP spid="1049143" grpId="0" uiExpand="0" build="whole"/>
      <p:bldP spid="1049144" grpId="0" uiExpand="0" build="whole"/>
      <p:bldP spid="1049145" grpId="0" uiExpand="0" build="whole"/>
      <p:bldP spid="1049146" grpId="0" uiExpand="0" build="whol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48" name=""/>
          <p:cNvSpPr txBox="1"/>
          <p:nvPr/>
        </p:nvSpPr>
        <p:spPr>
          <a:xfrm rot="0">
            <a:off x="228600" y="228600"/>
            <a:ext cx="670560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§4.6  </a:t>
            </a:r>
            <a:r>
              <a:rPr altLang="en-US" b="1" sz="3600" i="1" lang="zh-CN">
                <a:solidFill>
                  <a:srgbClr val="FFFF00"/>
                </a:solidFill>
              </a:rPr>
              <a:t>配位滴定中的酸度的控制</a:t>
            </a:r>
          </a:p>
        </p:txBody>
      </p:sp>
      <p:sp>
        <p:nvSpPr>
          <p:cNvPr id="1049149" name=""/>
          <p:cNvSpPr txBox="1"/>
          <p:nvPr/>
        </p:nvSpPr>
        <p:spPr>
          <a:xfrm rot="0">
            <a:off x="0" y="838200"/>
            <a:ext cx="755650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3200" lang="zh-CN" u="sng">
                <a:solidFill>
                  <a:schemeClr val="lt1"/>
                </a:solidFill>
              </a:rPr>
              <a:t>一、单一离子滴定的最高酸度和最低酸度</a:t>
            </a:r>
          </a:p>
        </p:txBody>
      </p:sp>
      <p:sp>
        <p:nvSpPr>
          <p:cNvPr id="1049150" name=""/>
          <p:cNvSpPr txBox="1"/>
          <p:nvPr/>
        </p:nvSpPr>
        <p:spPr>
          <a:xfrm rot="0">
            <a:off x="609600" y="1600200"/>
            <a:ext cx="4235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1</a:t>
            </a:r>
            <a:r>
              <a:rPr altLang="en-US" sz="2800" lang="zh-CN">
                <a:solidFill>
                  <a:schemeClr val="lt1"/>
                </a:solidFill>
              </a:rPr>
              <a:t>、最小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  <a:r>
              <a:rPr altLang="zh-CN" sz="2800" lang="en-US">
                <a:solidFill>
                  <a:schemeClr val="lt1"/>
                </a:solidFill>
              </a:rPr>
              <a:t>(</a:t>
            </a:r>
            <a:r>
              <a:rPr altLang="en-US" sz="2800" lang="zh-CN">
                <a:solidFill>
                  <a:schemeClr val="lt1"/>
                </a:solidFill>
              </a:rPr>
              <a:t>即最高酸度</a:t>
            </a:r>
            <a:r>
              <a:rPr altLang="zh-CN" sz="2800" lang="en-US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049151" name=""/>
          <p:cNvSpPr txBox="1"/>
          <p:nvPr/>
        </p:nvSpPr>
        <p:spPr>
          <a:xfrm rot="0">
            <a:off x="990600" y="2209800"/>
            <a:ext cx="1260475" cy="528637"/>
          </a:xfrm>
          <a:prstGeom prst="rect"/>
          <a:solidFill>
            <a:srgbClr val="00FF00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rgbClr val="000000"/>
                </a:solidFill>
              </a:rPr>
              <a:t>计算法</a:t>
            </a:r>
          </a:p>
        </p:txBody>
      </p:sp>
      <p:pic>
        <p:nvPicPr>
          <p:cNvPr id="209721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73200" y="2752725"/>
            <a:ext cx="5772150" cy="606425"/>
          </a:xfrm>
          <a:prstGeom prst="rect"/>
          <a:noFill/>
          <a:ln>
            <a:noFill/>
          </a:ln>
        </p:spPr>
      </p:pic>
      <p:pic>
        <p:nvPicPr>
          <p:cNvPr id="209721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159000" y="3514725"/>
            <a:ext cx="4000500" cy="576262"/>
          </a:xfrm>
          <a:prstGeom prst="rect"/>
          <a:noFill/>
          <a:ln>
            <a:noFill/>
          </a:ln>
        </p:spPr>
      </p:pic>
      <p:sp>
        <p:nvSpPr>
          <p:cNvPr id="1049152" name=""/>
          <p:cNvSpPr txBox="1"/>
          <p:nvPr/>
        </p:nvSpPr>
        <p:spPr>
          <a:xfrm rot="0">
            <a:off x="1457325" y="4184650"/>
            <a:ext cx="45180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</a:t>
            </a:r>
            <a:r>
              <a:rPr altLang="zh-CN" sz="2800" lang="en-US">
                <a:solidFill>
                  <a:schemeClr val="lt1"/>
                </a:solidFill>
              </a:rPr>
              <a:t>pH~lg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表，得到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pH</a:t>
            </a:r>
            <a:r>
              <a:rPr altLang="en-US" baseline="-25000" sz="2800" lang="zh-CN">
                <a:solidFill>
                  <a:schemeClr val="lt1"/>
                </a:solidFill>
                <a:sym typeface="Symbol" pitchFamily="18" charset="2"/>
              </a:rPr>
              <a:t>最小</a:t>
            </a:r>
          </a:p>
        </p:txBody>
      </p:sp>
      <p:sp>
        <p:nvSpPr>
          <p:cNvPr id="1049153" name=""/>
          <p:cNvSpPr txBox="1"/>
          <p:nvPr/>
        </p:nvSpPr>
        <p:spPr>
          <a:xfrm rot="0">
            <a:off x="1000125" y="5029200"/>
            <a:ext cx="2582862" cy="528637"/>
          </a:xfrm>
          <a:prstGeom prst="rect"/>
          <a:solidFill>
            <a:srgbClr val="993300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</a:t>
            </a:r>
            <a:r>
              <a:rPr altLang="zh-CN" sz="2800" lang="en-US">
                <a:solidFill>
                  <a:schemeClr val="lt1"/>
                </a:solidFill>
              </a:rPr>
              <a:t>Ringbom</a:t>
            </a:r>
            <a:r>
              <a:rPr altLang="en-US" sz="2800" lang="zh-CN">
                <a:solidFill>
                  <a:schemeClr val="lt1"/>
                </a:solidFill>
              </a:rPr>
              <a:t>曲线</a:t>
            </a:r>
          </a:p>
        </p:txBody>
      </p:sp>
      <p:sp>
        <p:nvSpPr>
          <p:cNvPr id="1049154" name=""/>
          <p:cNvSpPr txBox="1"/>
          <p:nvPr/>
        </p:nvSpPr>
        <p:spPr>
          <a:xfrm rot="0">
            <a:off x="4368800" y="5038725"/>
            <a:ext cx="895350" cy="9540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</a:t>
            </a:r>
            <a:r>
              <a:rPr altLang="zh-CN" baseline="-25000" sz="2800" lang="en-US">
                <a:solidFill>
                  <a:schemeClr val="lt1"/>
                </a:solidFill>
              </a:rPr>
              <a:t>130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</a:endParaRPr>
          </a:p>
        </p:txBody>
      </p:sp>
      <p:sp>
        <p:nvSpPr>
          <p:cNvPr id="1049155" name=""/>
          <p:cNvSpPr/>
          <p:nvPr/>
        </p:nvSpPr>
        <p:spPr>
          <a:xfrm rot="0">
            <a:off x="3606800" y="5343525"/>
            <a:ext cx="685800" cy="0"/>
          </a:xfrm>
          <a:prstGeom prst="line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156" name=""/>
          <p:cNvSpPr txBox="1"/>
          <p:nvPr/>
        </p:nvSpPr>
        <p:spPr>
          <a:xfrm rot="0">
            <a:off x="1076325" y="5715000"/>
            <a:ext cx="795337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不同的金属离子与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形成的络合物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en-US" baseline="-25000" sz="2800" lang="zh-CN">
                <a:solidFill>
                  <a:schemeClr val="lt1"/>
                </a:solidFill>
              </a:rPr>
              <a:t>稳</a:t>
            </a:r>
            <a:r>
              <a:rPr altLang="zh-CN" sz="2800" lang="en-US">
                <a:solidFill>
                  <a:schemeClr val="lt1"/>
                </a:solidFill>
              </a:rPr>
              <a:t>不同，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因此，所允许的最小pH</a:t>
            </a:r>
            <a:r>
              <a:rPr altLang="en-US" sz="2800" lang="zh-CN">
                <a:solidFill>
                  <a:schemeClr val="lt1"/>
                </a:solidFill>
              </a:rPr>
              <a:t>值不同。</a:t>
            </a:r>
          </a:p>
        </p:txBody>
      </p:sp>
      <p:sp>
        <p:nvSpPr>
          <p:cNvPr id="104915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8" grpId="0" uiExpand="0" build="whole"/>
      <p:bldP spid="1049149" grpId="0" uiExpand="0" build="whole"/>
      <p:bldP spid="1049150" grpId="0" uiExpand="0" build="whole"/>
      <p:bldP spid="1049151" grpId="0" uiExpand="0" build="whole" animBg="1"/>
      <p:bldP spid="1049152" grpId="0" uiExpand="0" build="whole"/>
      <p:bldP spid="1049153" grpId="0" uiExpand="0" build="whole" animBg="1"/>
      <p:bldP spid="1049154" grpId="0" uiExpand="0" build="whole"/>
      <p:bldP spid="1049156" grpId="0" uiExpand="0" build="whol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96" name=""/>
          <p:cNvGrpSpPr/>
          <p:nvPr/>
        </p:nvGrpSpPr>
        <p:grpSpPr>
          <a:xfrm rot="0">
            <a:off x="609600" y="533400"/>
            <a:ext cx="8153400" cy="5827712"/>
            <a:chOff x="384" y="336"/>
            <a:chExt cx="5136" cy="3671"/>
          </a:xfrm>
        </p:grpSpPr>
        <p:pic>
          <p:nvPicPr>
            <p:cNvPr id="2097219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384" y="336"/>
              <a:ext cx="5136" cy="3671"/>
            </a:xfrm>
            <a:prstGeom prst="rect"/>
            <a:noFill/>
            <a:ln>
              <a:noFill/>
            </a:ln>
          </p:spPr>
        </p:pic>
        <p:sp>
          <p:nvSpPr>
            <p:cNvPr id="1049162" name=""/>
            <p:cNvSpPr txBox="1"/>
            <p:nvPr/>
          </p:nvSpPr>
          <p:spPr>
            <a:xfrm rot="0">
              <a:off x="3168" y="720"/>
              <a:ext cx="1403" cy="333"/>
            </a:xfrm>
            <a:prstGeom prst="rect"/>
            <a:solidFill>
              <a:srgbClr val="993300"/>
            </a:solidFill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Ringbom</a:t>
              </a:r>
              <a:r>
                <a:rPr altLang="en-US" sz="2800" lang="zh-CN">
                  <a:solidFill>
                    <a:schemeClr val="lt1"/>
                  </a:solidFill>
                </a:rPr>
                <a:t>曲线</a:t>
              </a:r>
            </a:p>
          </p:txBody>
        </p:sp>
      </p:grpSp>
      <p:sp>
        <p:nvSpPr>
          <p:cNvPr id="104916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fast" advClick="1">
    <p:random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7" name=""/>
          <p:cNvSpPr txBox="1"/>
          <p:nvPr/>
        </p:nvSpPr>
        <p:spPr>
          <a:xfrm rot="0">
            <a:off x="304800" y="381000"/>
            <a:ext cx="52070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rgbClr val="FFFF00"/>
                </a:solidFill>
                <a:ea typeface="幼圆" pitchFamily="49" charset="-122"/>
              </a:rPr>
              <a:t>酸效应曲线说明以下几个问题：</a:t>
            </a:r>
          </a:p>
        </p:txBody>
      </p:sp>
      <p:sp>
        <p:nvSpPr>
          <p:cNvPr id="1049168" name=""/>
          <p:cNvSpPr txBox="1"/>
          <p:nvPr/>
        </p:nvSpPr>
        <p:spPr>
          <a:xfrm rot="0">
            <a:off x="685800" y="1041400"/>
            <a:ext cx="4902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找出各种离子滴定时的最低</a:t>
            </a:r>
            <a:r>
              <a:rPr altLang="zh-CN" b="1" sz="2400" lang="en-US">
                <a:solidFill>
                  <a:schemeClr val="lt1"/>
                </a:solidFill>
              </a:rPr>
              <a:t>pH</a:t>
            </a:r>
            <a:r>
              <a:rPr altLang="en-US" b="1" sz="2400" lang="zh-CN">
                <a:solidFill>
                  <a:schemeClr val="lt1"/>
                </a:solidFill>
              </a:rPr>
              <a:t>值。</a:t>
            </a:r>
          </a:p>
        </p:txBody>
      </p:sp>
      <p:sp>
        <p:nvSpPr>
          <p:cNvPr id="1049169" name=""/>
          <p:cNvSpPr/>
          <p:nvPr/>
        </p:nvSpPr>
        <p:spPr>
          <a:xfrm rot="0">
            <a:off x="304800" y="1066800"/>
            <a:ext cx="381000" cy="304800"/>
          </a:xfrm>
          <a:prstGeom prst="star4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170" name=""/>
          <p:cNvSpPr/>
          <p:nvPr/>
        </p:nvSpPr>
        <p:spPr>
          <a:xfrm rot="0">
            <a:off x="304800" y="1701800"/>
            <a:ext cx="381000" cy="304800"/>
          </a:xfrm>
          <a:prstGeom prst="star4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171" name=""/>
          <p:cNvSpPr txBox="1"/>
          <p:nvPr/>
        </p:nvSpPr>
        <p:spPr>
          <a:xfrm rot="0">
            <a:off x="685800" y="1676400"/>
            <a:ext cx="4594225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可以看出在一定</a:t>
            </a:r>
            <a:r>
              <a:rPr altLang="zh-CN" b="1" sz="2400" lang="en-US">
                <a:solidFill>
                  <a:schemeClr val="lt1"/>
                </a:solidFill>
              </a:rPr>
              <a:t>pH</a:t>
            </a:r>
            <a:r>
              <a:rPr altLang="en-US" b="1" sz="2400" lang="zh-CN">
                <a:solidFill>
                  <a:schemeClr val="lt1"/>
                </a:solidFill>
              </a:rPr>
              <a:t>值范围内哪些</a:t>
            </a:r>
          </a:p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离子被滴定，哪些离子有干扰。</a:t>
            </a:r>
          </a:p>
        </p:txBody>
      </p:sp>
      <p:sp>
        <p:nvSpPr>
          <p:cNvPr id="1049172" name=""/>
          <p:cNvSpPr txBox="1"/>
          <p:nvPr/>
        </p:nvSpPr>
        <p:spPr>
          <a:xfrm rot="0">
            <a:off x="762000" y="3048000"/>
            <a:ext cx="26765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pH=3</a:t>
            </a:r>
            <a:r>
              <a:rPr altLang="en-US" b="1" sz="2400" lang="zh-CN">
                <a:solidFill>
                  <a:schemeClr val="lt1"/>
                </a:solidFill>
              </a:rPr>
              <a:t>时，测</a:t>
            </a:r>
            <a:r>
              <a:rPr altLang="zh-CN" b="1" sz="2400" lang="en-US">
                <a:solidFill>
                  <a:schemeClr val="lt1"/>
                </a:solidFill>
              </a:rPr>
              <a:t>Cu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  <a:r>
              <a:rPr altLang="zh-CN" b="1" sz="2400" lang="en-US">
                <a:solidFill>
                  <a:schemeClr val="lt1"/>
                </a:solidFill>
              </a:rPr>
              <a:t>   </a:t>
            </a:r>
          </a:p>
        </p:txBody>
      </p:sp>
      <p:sp>
        <p:nvSpPr>
          <p:cNvPr id="1049173" name=""/>
          <p:cNvSpPr/>
          <p:nvPr/>
        </p:nvSpPr>
        <p:spPr>
          <a:xfrm rot="0">
            <a:off x="3200400" y="2895600"/>
            <a:ext cx="228600" cy="838200"/>
          </a:xfrm>
          <a:prstGeom prst="leftBrace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174" name=""/>
          <p:cNvSpPr txBox="1"/>
          <p:nvPr/>
        </p:nvSpPr>
        <p:spPr>
          <a:xfrm rot="0">
            <a:off x="3581400" y="2743200"/>
            <a:ext cx="32639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曲线上面的离子不干扰</a:t>
            </a:r>
          </a:p>
        </p:txBody>
      </p:sp>
      <p:sp>
        <p:nvSpPr>
          <p:cNvPr id="1049175" name=""/>
          <p:cNvSpPr txBox="1"/>
          <p:nvPr/>
        </p:nvSpPr>
        <p:spPr>
          <a:xfrm rot="0">
            <a:off x="3581400" y="3352800"/>
            <a:ext cx="32639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曲线下面的离子均干扰</a:t>
            </a:r>
          </a:p>
        </p:txBody>
      </p:sp>
      <p:sp>
        <p:nvSpPr>
          <p:cNvPr id="1049176" name=""/>
          <p:cNvSpPr/>
          <p:nvPr/>
        </p:nvSpPr>
        <p:spPr>
          <a:xfrm rot="0">
            <a:off x="320675" y="3789362"/>
            <a:ext cx="381000" cy="304800"/>
          </a:xfrm>
          <a:prstGeom prst="star4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177" name=""/>
          <p:cNvSpPr txBox="1"/>
          <p:nvPr/>
        </p:nvSpPr>
        <p:spPr>
          <a:xfrm rot="0">
            <a:off x="685800" y="3733800"/>
            <a:ext cx="6959600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从曲线上看出利用控制酸度的方法可以连续滴定几</a:t>
            </a:r>
          </a:p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个离子。</a:t>
            </a:r>
          </a:p>
        </p:txBody>
      </p:sp>
      <p:sp>
        <p:nvSpPr>
          <p:cNvPr id="1049178" name=""/>
          <p:cNvSpPr txBox="1"/>
          <p:nvPr/>
        </p:nvSpPr>
        <p:spPr>
          <a:xfrm rot="0">
            <a:off x="1447800" y="4724400"/>
            <a:ext cx="4718050" cy="466725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混合溶液</a:t>
            </a:r>
            <a:r>
              <a:rPr altLang="zh-CN" b="1" sz="2400" lang="en-US">
                <a:solidFill>
                  <a:schemeClr val="lt1"/>
                </a:solidFill>
              </a:rPr>
              <a:t>Bi</a:t>
            </a:r>
            <a:r>
              <a:rPr altLang="zh-CN" baseline="30000" b="1" sz="2400" lang="en-US">
                <a:solidFill>
                  <a:schemeClr val="lt1"/>
                </a:solidFill>
              </a:rPr>
              <a:t>3+</a:t>
            </a:r>
            <a:r>
              <a:rPr altLang="en-US" b="1" sz="2400" lang="zh-CN">
                <a:solidFill>
                  <a:schemeClr val="lt1"/>
                </a:solidFill>
              </a:rPr>
              <a:t>、</a:t>
            </a:r>
            <a:r>
              <a:rPr altLang="zh-CN" b="1" sz="2400" lang="en-US">
                <a:solidFill>
                  <a:schemeClr val="lt1"/>
                </a:solidFill>
              </a:rPr>
              <a:t>Zn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  <a:r>
              <a:rPr altLang="en-US" b="1" sz="2400" lang="zh-CN">
                <a:solidFill>
                  <a:schemeClr val="lt1"/>
                </a:solidFill>
              </a:rPr>
              <a:t>、</a:t>
            </a:r>
            <a:r>
              <a:rPr altLang="zh-CN" b="1" sz="2400" lang="en-US">
                <a:solidFill>
                  <a:schemeClr val="lt1"/>
                </a:solidFill>
              </a:rPr>
              <a:t>Mg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  <a:r>
              <a:rPr altLang="en-US" b="1" sz="2400" lang="zh-CN">
                <a:solidFill>
                  <a:schemeClr val="lt1"/>
                </a:solidFill>
              </a:rPr>
              <a:t>的滴定</a:t>
            </a:r>
          </a:p>
        </p:txBody>
      </p:sp>
      <p:sp>
        <p:nvSpPr>
          <p:cNvPr id="1049179" name=""/>
          <p:cNvSpPr txBox="1"/>
          <p:nvPr/>
        </p:nvSpPr>
        <p:spPr>
          <a:xfrm rot="0">
            <a:off x="1295400" y="5308600"/>
            <a:ext cx="3792537" cy="11874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选择：</a:t>
            </a:r>
            <a:r>
              <a:rPr altLang="zh-CN" b="1" sz="2400" lang="en-US">
                <a:solidFill>
                  <a:schemeClr val="lt1"/>
                </a:solidFill>
              </a:rPr>
              <a:t>pH=1     </a:t>
            </a:r>
            <a:r>
              <a:rPr altLang="en-US" b="1" sz="2400" lang="zh-CN">
                <a:solidFill>
                  <a:schemeClr val="lt1"/>
                </a:solidFill>
              </a:rPr>
              <a:t>滴定</a:t>
            </a:r>
            <a:r>
              <a:rPr altLang="zh-CN" b="1" sz="2400" lang="en-US">
                <a:solidFill>
                  <a:schemeClr val="lt1"/>
                </a:solidFill>
              </a:rPr>
              <a:t>Bi</a:t>
            </a:r>
            <a:r>
              <a:rPr altLang="zh-CN" baseline="30000" b="1" sz="2400" lang="en-US">
                <a:solidFill>
                  <a:schemeClr val="lt1"/>
                </a:solidFill>
              </a:rPr>
              <a:t>3+</a:t>
            </a:r>
            <a:r>
              <a:rPr altLang="en-US" b="1" sz="2400" lang="zh-CN">
                <a:solidFill>
                  <a:schemeClr val="lt1"/>
                </a:solidFill>
              </a:rPr>
              <a:t>；</a:t>
            </a:r>
          </a:p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            </a:t>
            </a:r>
            <a:r>
              <a:rPr altLang="zh-CN" b="1" sz="2400" lang="en-US">
                <a:solidFill>
                  <a:schemeClr val="lt1"/>
                </a:solidFill>
              </a:rPr>
              <a:t>pH=5     </a:t>
            </a:r>
            <a:r>
              <a:rPr altLang="en-US" b="1" sz="2400" lang="zh-CN">
                <a:solidFill>
                  <a:schemeClr val="lt1"/>
                </a:solidFill>
              </a:rPr>
              <a:t>滴定</a:t>
            </a:r>
            <a:r>
              <a:rPr altLang="zh-CN" b="1" sz="2400" lang="en-US">
                <a:solidFill>
                  <a:schemeClr val="lt1"/>
                </a:solidFill>
              </a:rPr>
              <a:t>Zn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  <a:r>
              <a:rPr altLang="en-US" b="1" sz="2400" lang="zh-CN">
                <a:solidFill>
                  <a:schemeClr val="lt1"/>
                </a:solidFill>
              </a:rPr>
              <a:t>；</a:t>
            </a:r>
          </a:p>
          <a:p>
            <a:pPr eaLnBrk="1" hangingPunct="1" latinLnBrk="1" lvl="0"/>
            <a:r>
              <a:rPr altLang="en-US" b="1" sz="2400" lang="zh-CN">
                <a:solidFill>
                  <a:schemeClr val="lt1"/>
                </a:solidFill>
              </a:rPr>
              <a:t>            </a:t>
            </a:r>
            <a:r>
              <a:rPr altLang="zh-CN" b="1" sz="2400" lang="en-US">
                <a:solidFill>
                  <a:schemeClr val="lt1"/>
                </a:solidFill>
              </a:rPr>
              <a:t>pH=10   </a:t>
            </a:r>
            <a:r>
              <a:rPr altLang="en-US" b="1" sz="2400" lang="zh-CN">
                <a:solidFill>
                  <a:schemeClr val="lt1"/>
                </a:solidFill>
              </a:rPr>
              <a:t>滴定</a:t>
            </a:r>
            <a:r>
              <a:rPr altLang="zh-CN" b="1" sz="2400" lang="en-US">
                <a:solidFill>
                  <a:schemeClr val="lt1"/>
                </a:solidFill>
              </a:rPr>
              <a:t>Mg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  <a:r>
              <a:rPr altLang="en-US" b="1" sz="2400" lang="zh-CN">
                <a:solidFill>
                  <a:schemeClr val="lt1"/>
                </a:solidFill>
              </a:rPr>
              <a:t>。</a:t>
            </a:r>
          </a:p>
        </p:txBody>
      </p:sp>
      <p:pic>
        <p:nvPicPr>
          <p:cNvPr id="209722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435600" y="188912"/>
            <a:ext cx="3581400" cy="2559050"/>
          </a:xfrm>
          <a:prstGeom prst="rect"/>
          <a:noFill/>
          <a:ln>
            <a:noFill/>
          </a:ln>
        </p:spPr>
      </p:pic>
      <p:sp>
        <p:nvSpPr>
          <p:cNvPr id="104918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3"/>
                                        <p:tgtEl>
                                          <p:spTgt spid="209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 nodeType="clickPar">
                      <p:stCondLst>
                        <p:cond delay="indefinite"/>
                      </p:stCondLst>
                      <p:childTnLst>
                        <p:par>
                          <p:cTn fill="hold" id="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 nodeType="clickPar">
                      <p:stCondLst>
                        <p:cond delay="indefinite"/>
                      </p:stCondLst>
                      <p:childTnLst>
                        <p:par>
                          <p:cTn fill="hold" id="3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4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 nodeType="clickPar">
                      <p:stCondLst>
                        <p:cond delay="indefinite"/>
                      </p:stCondLst>
                      <p:childTnLst>
                        <p:par>
                          <p:cTn fill="hold" id="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 nodeType="clickPar">
                      <p:stCondLst>
                        <p:cond delay="indefinite"/>
                      </p:stCondLst>
                      <p:childTnLst>
                        <p:par>
                          <p:cTn fill="hold" id="4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 nodeType="clickPar">
                      <p:stCondLst>
                        <p:cond delay="indefinite"/>
                      </p:stCondLst>
                      <p:childTnLst>
                        <p:par>
                          <p:cTn fill="hold" id="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4"/>
                                        <p:tgtEl>
                                          <p:spTgt spid="104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 nodeType="clickPar">
                      <p:stCondLst>
                        <p:cond delay="indefinite"/>
                      </p:stCondLst>
                      <p:childTnLst>
                        <p:par>
                          <p:cTn fill="hold" id="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8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0"/>
                                        <p:tgtEl>
                                          <p:spTgt spid="104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 nodeType="clickPar">
                      <p:stCondLst>
                        <p:cond delay="indefinite"/>
                      </p:stCondLst>
                      <p:childTnLst>
                        <p:par>
                          <p:cTn fill="hold" id="6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6"/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 nodeType="clickPar">
                      <p:stCondLst>
                        <p:cond delay="indefinite"/>
                      </p:stCondLst>
                      <p:childTnLst>
                        <p:par>
                          <p:cTn fill="hold" id="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2"/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4" nodeType="clickPar">
                      <p:stCondLst>
                        <p:cond delay="indefinite"/>
                      </p:stCondLst>
                      <p:childTnLst>
                        <p:par>
                          <p:cTn fill="hold" id="7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8"/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 nodeType="clickPar">
                      <p:stCondLst>
                        <p:cond delay="indefinite"/>
                      </p:stCondLst>
                      <p:childTnLst>
                        <p:par>
                          <p:cTn fill="hold" id="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4"/>
                                        <p:tgtEl>
                                          <p:spTgt spid="10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7" grpId="0" uiExpand="0" build="whole"/>
      <p:bldP spid="1049168" grpId="0" uiExpand="0" build="whole"/>
      <p:bldP spid="1049169" grpId="0" uiExpand="0" build="whole" animBg="1"/>
      <p:bldP spid="1049170" grpId="0" uiExpand="0" build="whole" animBg="1"/>
      <p:bldP spid="1049171" grpId="0" uiExpand="0" build="whole"/>
      <p:bldP spid="1049172" grpId="0" uiExpand="0" build="whole"/>
      <p:bldP spid="1049173" grpId="0" uiExpand="0" build="whole" animBg="1"/>
      <p:bldP spid="1049174" grpId="0" uiExpand="0" build="whole"/>
      <p:bldP spid="1049175" grpId="0" uiExpand="0" build="whole"/>
      <p:bldP spid="1049176" grpId="0" uiExpand="0" build="whole" animBg="1"/>
      <p:bldP spid="1049177" grpId="0" uiExpand="0" build="whole"/>
      <p:bldP spid="1049178" grpId="0" uiExpand="0" build="whole" animBg="1"/>
      <p:bldP spid="1049179" grpId="0" uiExpand="0" build="whol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1" name=""/>
          <p:cNvSpPr txBox="1"/>
          <p:nvPr/>
        </p:nvSpPr>
        <p:spPr>
          <a:xfrm rot="0">
            <a:off x="381000" y="304800"/>
            <a:ext cx="4235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2</a:t>
            </a:r>
            <a:r>
              <a:rPr altLang="en-US" sz="2800" lang="zh-CN">
                <a:solidFill>
                  <a:schemeClr val="lt1"/>
                </a:solidFill>
              </a:rPr>
              <a:t>、最大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  <a:r>
              <a:rPr altLang="zh-CN" sz="2800" lang="en-US">
                <a:solidFill>
                  <a:schemeClr val="lt1"/>
                </a:solidFill>
              </a:rPr>
              <a:t>(</a:t>
            </a:r>
            <a:r>
              <a:rPr altLang="en-US" sz="2800" lang="zh-CN">
                <a:solidFill>
                  <a:schemeClr val="lt1"/>
                </a:solidFill>
              </a:rPr>
              <a:t>即最低酸度</a:t>
            </a:r>
            <a:r>
              <a:rPr altLang="zh-CN" sz="2800" lang="en-US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049182" name=""/>
          <p:cNvSpPr txBox="1"/>
          <p:nvPr/>
        </p:nvSpPr>
        <p:spPr>
          <a:xfrm rot="0">
            <a:off x="762000" y="990600"/>
            <a:ext cx="77311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直接滴定单一离子的最大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值由金属离子的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水解酸度求出。</a:t>
            </a:r>
          </a:p>
        </p:txBody>
      </p:sp>
      <p:pic>
        <p:nvPicPr>
          <p:cNvPr id="209722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362200" y="2895600"/>
            <a:ext cx="2362200" cy="1206500"/>
          </a:xfrm>
          <a:prstGeom prst="rect"/>
          <a:noFill/>
          <a:ln>
            <a:noFill/>
          </a:ln>
        </p:spPr>
      </p:pic>
      <p:pic>
        <p:nvPicPr>
          <p:cNvPr id="209722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05000" y="2286000"/>
            <a:ext cx="3587750" cy="560387"/>
          </a:xfrm>
          <a:prstGeom prst="rect"/>
          <a:noFill/>
          <a:ln>
            <a:noFill/>
          </a:ln>
        </p:spPr>
      </p:pic>
      <p:sp>
        <p:nvSpPr>
          <p:cNvPr id="1049183" name=""/>
          <p:cNvSpPr/>
          <p:nvPr/>
        </p:nvSpPr>
        <p:spPr>
          <a:xfrm rot="0">
            <a:off x="4876800" y="3657600"/>
            <a:ext cx="838200" cy="0"/>
          </a:xfrm>
          <a:prstGeom prst="line"/>
          <a:noFill/>
          <a:ln w="38100" cap="flat" cmpd="sng">
            <a:solidFill>
              <a:srgbClr val="FF66FF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184" name=""/>
          <p:cNvSpPr txBox="1"/>
          <p:nvPr/>
        </p:nvSpPr>
        <p:spPr>
          <a:xfrm rot="0">
            <a:off x="6096000" y="3352800"/>
            <a:ext cx="11017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rgbClr val="FFFF00"/>
                </a:solidFill>
              </a:rPr>
              <a:t>pH</a:t>
            </a:r>
            <a:r>
              <a:rPr altLang="en-US" baseline="-25000" sz="2800" lang="zh-CN">
                <a:solidFill>
                  <a:srgbClr val="FFFF00"/>
                </a:solidFill>
              </a:rPr>
              <a:t>最大</a:t>
            </a:r>
          </a:p>
        </p:txBody>
      </p:sp>
      <p:sp>
        <p:nvSpPr>
          <p:cNvPr id="104918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1" grpId="0" uiExpand="0" build="whole"/>
      <p:bldP spid="1049182" grpId="0" uiExpand="0" build="whole"/>
      <p:bldP spid="1049184" grpId="0" uiExpand="0" build="whol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6" name=""/>
          <p:cNvSpPr/>
          <p:nvPr/>
        </p:nvSpPr>
        <p:spPr>
          <a:xfrm rot="0">
            <a:off x="152400" y="228600"/>
            <a:ext cx="762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187" name=""/>
          <p:cNvSpPr txBox="1"/>
          <p:nvPr/>
        </p:nvSpPr>
        <p:spPr>
          <a:xfrm rot="0">
            <a:off x="762000" y="762000"/>
            <a:ext cx="7772400" cy="955675"/>
          </a:xfrm>
          <a:prstGeom prst="rect"/>
          <a:noFill/>
          <a:ln w="9525" cap="flat" cmpd="sng">
            <a:solidFill>
              <a:srgbClr val="FF66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1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10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mol 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EDTA滴定用浓度的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3+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溶液，若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pM=±0.2  E</a:t>
            </a:r>
            <a:r>
              <a:rPr altLang="zh-CN" baseline="-25000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t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=0.1%,  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计算最高酸度和最低酸度。</a:t>
            </a:r>
          </a:p>
        </p:txBody>
      </p:sp>
      <p:sp>
        <p:nvSpPr>
          <p:cNvPr id="104918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6" grpId="0" uiExpand="0" build="whole" animBg="1"/>
      <p:bldP spid="1049187" grpId="0" uiExpand="0" build="whole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9" name=""/>
          <p:cNvSpPr/>
          <p:nvPr/>
        </p:nvSpPr>
        <p:spPr>
          <a:xfrm rot="0">
            <a:off x="152400" y="228600"/>
            <a:ext cx="762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190" name=""/>
          <p:cNvSpPr txBox="1"/>
          <p:nvPr/>
        </p:nvSpPr>
        <p:spPr>
          <a:xfrm rot="0">
            <a:off x="762000" y="762000"/>
            <a:ext cx="7772400" cy="1384300"/>
          </a:xfrm>
          <a:prstGeom prst="rect"/>
          <a:noFill/>
          <a:ln w="9525" cap="flat" cmpd="sng">
            <a:solidFill>
              <a:srgbClr val="FF66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1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10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mol 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EDTA滴定同用浓度的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3+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溶液，若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pM=±0.2  E</a:t>
            </a:r>
            <a:r>
              <a:rPr altLang="zh-CN" baseline="-25000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t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=0.1%,  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计算最高酸度和最低酸度。</a:t>
            </a:r>
          </a:p>
        </p:txBody>
      </p:sp>
      <p:sp>
        <p:nvSpPr>
          <p:cNvPr id="1049191" name=""/>
          <p:cNvSpPr txBox="1"/>
          <p:nvPr/>
        </p:nvSpPr>
        <p:spPr>
          <a:xfrm rot="0">
            <a:off x="304800" y="205740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9192" name=""/>
          <p:cNvSpPr txBox="1"/>
          <p:nvPr/>
        </p:nvSpPr>
        <p:spPr>
          <a:xfrm rot="0">
            <a:off x="1279525" y="2406650"/>
            <a:ext cx="1962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最高酸度：</a:t>
            </a:r>
          </a:p>
        </p:txBody>
      </p:sp>
      <p:pic>
        <p:nvPicPr>
          <p:cNvPr id="209722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76600" y="2438400"/>
            <a:ext cx="4976812" cy="576262"/>
          </a:xfrm>
          <a:prstGeom prst="rect"/>
          <a:noFill/>
          <a:ln>
            <a:noFill/>
          </a:ln>
        </p:spPr>
      </p:pic>
      <p:sp>
        <p:nvSpPr>
          <p:cNvPr id="1049193" name=""/>
          <p:cNvSpPr txBox="1"/>
          <p:nvPr/>
        </p:nvSpPr>
        <p:spPr>
          <a:xfrm rot="0">
            <a:off x="2971800" y="3124200"/>
            <a:ext cx="52689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 </a:t>
            </a:r>
            <a:r>
              <a:rPr altLang="zh-CN" sz="2800" lang="en-US">
                <a:solidFill>
                  <a:schemeClr val="lt1"/>
                </a:solidFill>
              </a:rPr>
              <a:t>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=17.1时， 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pH</a:t>
            </a:r>
            <a:r>
              <a:rPr altLang="en-US" baseline="-25000" sz="2800" lang="zh-CN">
                <a:solidFill>
                  <a:schemeClr val="lt1"/>
                </a:solidFill>
                <a:sym typeface="Symbol" pitchFamily="18" charset="2"/>
              </a:rPr>
              <a:t>最小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=1.2</a:t>
            </a:r>
          </a:p>
        </p:txBody>
      </p:sp>
      <p:sp>
        <p:nvSpPr>
          <p:cNvPr id="1049194" name=""/>
          <p:cNvSpPr txBox="1"/>
          <p:nvPr/>
        </p:nvSpPr>
        <p:spPr>
          <a:xfrm rot="0">
            <a:off x="1219200" y="3810000"/>
            <a:ext cx="1962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最低酸度：</a:t>
            </a:r>
          </a:p>
        </p:txBody>
      </p:sp>
      <p:sp>
        <p:nvSpPr>
          <p:cNvPr id="1049195" name=""/>
          <p:cNvSpPr txBox="1"/>
          <p:nvPr/>
        </p:nvSpPr>
        <p:spPr>
          <a:xfrm rot="0">
            <a:off x="3352800" y="3886200"/>
            <a:ext cx="35544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zh-CN" sz="2800" lang="en-US">
                <a:solidFill>
                  <a:schemeClr val="lt1"/>
                </a:solidFill>
              </a:rPr>
              <a:t> + 3OH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 = Fe(OH)</a:t>
            </a:r>
            <a:r>
              <a:rPr altLang="zh-CN" baseline="-25000" sz="2800" lang="en-US">
                <a:solidFill>
                  <a:schemeClr val="lt1"/>
                </a:solidFill>
              </a:rPr>
              <a:t>3</a:t>
            </a:r>
          </a:p>
        </p:txBody>
      </p:sp>
      <p:pic>
        <p:nvPicPr>
          <p:cNvPr id="209722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524000" y="4495800"/>
            <a:ext cx="6019800" cy="1482725"/>
          </a:xfrm>
          <a:prstGeom prst="rect"/>
          <a:noFill/>
          <a:ln>
            <a:noFill/>
          </a:ln>
        </p:spPr>
      </p:pic>
      <p:sp>
        <p:nvSpPr>
          <p:cNvPr id="1049196" name=""/>
          <p:cNvSpPr txBox="1"/>
          <p:nvPr/>
        </p:nvSpPr>
        <p:spPr>
          <a:xfrm rot="0">
            <a:off x="1371600" y="6019800"/>
            <a:ext cx="41894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∴</a:t>
            </a:r>
            <a:r>
              <a:rPr altLang="en-US" sz="2800" lang="zh-CN">
                <a:solidFill>
                  <a:schemeClr val="lt1"/>
                </a:solidFill>
                <a:ea typeface="黑体" pitchFamily="49" charset="-122"/>
              </a:rPr>
              <a:t>最适宜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pH</a:t>
            </a:r>
            <a:r>
              <a:rPr altLang="en-US" sz="2800" lang="zh-CN">
                <a:solidFill>
                  <a:schemeClr val="lt1"/>
                </a:solidFill>
                <a:ea typeface="黑体" pitchFamily="49" charset="-122"/>
              </a:rPr>
              <a:t>范围：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1.2~2.2</a:t>
            </a:r>
          </a:p>
        </p:txBody>
      </p:sp>
      <p:sp>
        <p:nvSpPr>
          <p:cNvPr id="104919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209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209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209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209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9" grpId="0" uiExpand="0" build="whole" animBg="1"/>
      <p:bldP spid="1049190" grpId="0" uiExpand="0" build="whole" animBg="1"/>
      <p:bldP spid="1049191" grpId="0" uiExpand="0" build="whole"/>
      <p:bldP spid="1049192" grpId="0" uiExpand="0" build="whole"/>
      <p:bldP spid="1049193" grpId="0" uiExpand="0" build="whole"/>
      <p:bldP spid="1049194" grpId="0" uiExpand="0" build="whole"/>
      <p:bldP spid="1049195" grpId="0" uiExpand="0" build="whole"/>
      <p:bldP spid="1049196" grpId="0" uiExpand="0" build="whole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98" name=""/>
          <p:cNvSpPr txBox="1"/>
          <p:nvPr/>
        </p:nvSpPr>
        <p:spPr>
          <a:xfrm rot="0">
            <a:off x="152400" y="228600"/>
            <a:ext cx="7954962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3200" lang="zh-CN" u="sng">
                <a:solidFill>
                  <a:schemeClr val="lt1"/>
                </a:solidFill>
              </a:rPr>
              <a:t>二</a:t>
            </a:r>
            <a:r>
              <a:rPr altLang="en-US" sz="3200" lang="zh-CN" u="sng">
                <a:solidFill>
                  <a:schemeClr val="lt1"/>
                </a:solidFill>
              </a:rPr>
              <a:t>、</a:t>
            </a:r>
            <a:r>
              <a:rPr altLang="en-US" b="1" sz="3200" lang="zh-CN" u="sng">
                <a:solidFill>
                  <a:schemeClr val="lt1"/>
                </a:solidFill>
              </a:rPr>
              <a:t>混合离子分别滴定的可能性和酸度控制</a:t>
            </a:r>
          </a:p>
        </p:txBody>
      </p:sp>
      <p:sp>
        <p:nvSpPr>
          <p:cNvPr id="1049199" name=""/>
          <p:cNvSpPr txBox="1"/>
          <p:nvPr/>
        </p:nvSpPr>
        <p:spPr>
          <a:xfrm rot="0">
            <a:off x="762000" y="914400"/>
            <a:ext cx="3917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1</a:t>
            </a:r>
            <a:r>
              <a:rPr altLang="en-US" sz="2800" lang="zh-CN">
                <a:solidFill>
                  <a:schemeClr val="lt1"/>
                </a:solidFill>
              </a:rPr>
              <a:t>、选择性滴定的可能性</a:t>
            </a:r>
          </a:p>
        </p:txBody>
      </p:sp>
      <p:sp>
        <p:nvSpPr>
          <p:cNvPr id="1049200" name=""/>
          <p:cNvSpPr txBox="1"/>
          <p:nvPr/>
        </p:nvSpPr>
        <p:spPr>
          <a:xfrm rot="0">
            <a:off x="762000" y="1600200"/>
            <a:ext cx="7731125" cy="1809750"/>
          </a:xfrm>
          <a:prstGeom prst="rect"/>
          <a:noFill/>
          <a:ln w="9525" cap="flat" cmpd="sng">
            <a:solidFill>
              <a:srgbClr val="FF66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设溶液中有金属离子</a:t>
            </a:r>
            <a:r>
              <a:rPr altLang="zh-CN" sz="2800" lang="en-US">
                <a:solidFill>
                  <a:schemeClr val="lt1"/>
                </a:solidFill>
              </a:rPr>
              <a:t>M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N </a:t>
            </a:r>
            <a:r>
              <a:rPr altLang="en-US" sz="2800" lang="zh-CN">
                <a:solidFill>
                  <a:schemeClr val="lt1"/>
                </a:solidFill>
              </a:rPr>
              <a:t>且 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MY</a:t>
            </a:r>
            <a:r>
              <a:rPr altLang="zh-CN" sz="2800" lang="en-US">
                <a:solidFill>
                  <a:schemeClr val="lt1"/>
                </a:solidFill>
              </a:rPr>
              <a:t>&gt;K</a:t>
            </a:r>
            <a:r>
              <a:rPr altLang="zh-CN" baseline="-25000" sz="2800" lang="en-US">
                <a:solidFill>
                  <a:schemeClr val="lt1"/>
                </a:solidFill>
              </a:rPr>
              <a:t>NY</a:t>
            </a:r>
            <a:r>
              <a:rPr altLang="en-US" sz="2800" lang="zh-CN">
                <a:solidFill>
                  <a:schemeClr val="lt1"/>
                </a:solidFill>
              </a:rPr>
              <a:t>，用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滴定，若能够通过控制酸度使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很大，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NY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很小，即相差很大，则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与</a:t>
            </a:r>
            <a:r>
              <a:rPr altLang="zh-CN" sz="2800" lang="en-US">
                <a:solidFill>
                  <a:schemeClr val="lt1"/>
                </a:solidFill>
              </a:rPr>
              <a:t>M</a:t>
            </a:r>
            <a:r>
              <a:rPr altLang="en-US" sz="2800" lang="zh-CN">
                <a:solidFill>
                  <a:schemeClr val="lt1"/>
                </a:solidFill>
              </a:rPr>
              <a:t>定量反应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后才与</a:t>
            </a:r>
            <a:r>
              <a:rPr altLang="zh-CN" sz="2800" lang="en-US">
                <a:solidFill>
                  <a:schemeClr val="lt1"/>
                </a:solidFill>
              </a:rPr>
              <a:t>N</a:t>
            </a:r>
            <a:r>
              <a:rPr altLang="en-US" sz="2800" lang="zh-CN">
                <a:solidFill>
                  <a:schemeClr val="lt1"/>
                </a:solidFill>
              </a:rPr>
              <a:t>作用。</a:t>
            </a:r>
          </a:p>
        </p:txBody>
      </p:sp>
      <p:grpSp>
        <p:nvGrpSpPr>
          <p:cNvPr id="204" name=""/>
          <p:cNvGrpSpPr/>
          <p:nvPr/>
        </p:nvGrpSpPr>
        <p:grpSpPr>
          <a:xfrm rot="0">
            <a:off x="1828800" y="3703637"/>
            <a:ext cx="2097087" cy="1493837"/>
            <a:chOff x="1152" y="2333"/>
            <a:chExt cx="1321" cy="941"/>
          </a:xfrm>
        </p:grpSpPr>
        <p:sp>
          <p:nvSpPr>
            <p:cNvPr id="1049201" name=""/>
            <p:cNvSpPr txBox="1"/>
            <p:nvPr/>
          </p:nvSpPr>
          <p:spPr>
            <a:xfrm rot="0">
              <a:off x="1159" y="2333"/>
              <a:ext cx="1314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M + Y = MY</a:t>
              </a:r>
            </a:p>
          </p:txBody>
        </p:sp>
        <p:sp>
          <p:nvSpPr>
            <p:cNvPr id="1049202" name=""/>
            <p:cNvSpPr/>
            <p:nvPr/>
          </p:nvSpPr>
          <p:spPr>
            <a:xfrm rot="0" flipH="1">
              <a:off x="1351" y="2621"/>
              <a:ext cx="240" cy="192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03" name=""/>
            <p:cNvSpPr txBox="1"/>
            <p:nvPr/>
          </p:nvSpPr>
          <p:spPr>
            <a:xfrm rot="0">
              <a:off x="1245" y="2534"/>
              <a:ext cx="291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H</a:t>
              </a:r>
              <a:r>
                <a:rPr altLang="zh-CN" baseline="30000" lang="en-US">
                  <a:solidFill>
                    <a:schemeClr val="lt1"/>
                  </a:solidFill>
                </a:rPr>
                <a:t>+</a:t>
              </a:r>
            </a:p>
          </p:txBody>
        </p:sp>
        <p:sp>
          <p:nvSpPr>
            <p:cNvPr id="1049204" name=""/>
            <p:cNvSpPr txBox="1"/>
            <p:nvPr/>
          </p:nvSpPr>
          <p:spPr>
            <a:xfrm rot="0">
              <a:off x="1159" y="2797"/>
              <a:ext cx="394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HY</a:t>
              </a:r>
            </a:p>
          </p:txBody>
        </p:sp>
        <p:sp>
          <p:nvSpPr>
            <p:cNvPr id="1049205" name=""/>
            <p:cNvSpPr txBox="1"/>
            <p:nvPr/>
          </p:nvSpPr>
          <p:spPr>
            <a:xfrm rot="0">
              <a:off x="1152" y="3072"/>
              <a:ext cx="346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eaVert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···</a:t>
              </a:r>
            </a:p>
          </p:txBody>
        </p:sp>
        <p:sp>
          <p:nvSpPr>
            <p:cNvPr id="1049206" name=""/>
            <p:cNvSpPr/>
            <p:nvPr/>
          </p:nvSpPr>
          <p:spPr>
            <a:xfrm rot="0">
              <a:off x="1735" y="2621"/>
              <a:ext cx="336" cy="192"/>
            </a:xfrm>
            <a:prstGeom prst="lin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07" name=""/>
            <p:cNvSpPr txBox="1"/>
            <p:nvPr/>
          </p:nvSpPr>
          <p:spPr>
            <a:xfrm rot="0">
              <a:off x="1879" y="2525"/>
              <a:ext cx="2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N</a:t>
              </a:r>
            </a:p>
          </p:txBody>
        </p:sp>
        <p:sp>
          <p:nvSpPr>
            <p:cNvPr id="1049208" name=""/>
            <p:cNvSpPr txBox="1"/>
            <p:nvPr/>
          </p:nvSpPr>
          <p:spPr>
            <a:xfrm rot="0">
              <a:off x="1917" y="2791"/>
              <a:ext cx="394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NY</a:t>
              </a:r>
            </a:p>
          </p:txBody>
        </p:sp>
      </p:grpSp>
      <p:sp>
        <p:nvSpPr>
          <p:cNvPr id="1049209" name=""/>
          <p:cNvSpPr txBox="1"/>
          <p:nvPr/>
        </p:nvSpPr>
        <p:spPr>
          <a:xfrm rot="0">
            <a:off x="5029200" y="4114800"/>
            <a:ext cx="2598737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Y(N)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=1+K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NY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[N]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        =1+c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N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·K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NY</a:t>
            </a:r>
          </a:p>
          <a:p>
            <a:pPr eaLnBrk="1" hangingPunct="1" latinLnBrk="1" lvl="0"/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           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≈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c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N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·K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NY</a:t>
            </a:r>
          </a:p>
        </p:txBody>
      </p:sp>
      <p:sp>
        <p:nvSpPr>
          <p:cNvPr id="1049210" name=""/>
          <p:cNvSpPr txBox="1"/>
          <p:nvPr/>
        </p:nvSpPr>
        <p:spPr>
          <a:xfrm rot="0">
            <a:off x="2514600" y="5911850"/>
            <a:ext cx="29273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 =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Y(N)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+ 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</a:p>
          <a:p>
            <a:pPr eaLnBrk="1" hangingPunct="1" latinLnBrk="1" lvl="0"/>
            <a:endParaRPr altLang="zh-CN" sz="2800" lang="en-US">
              <a:solidFill>
                <a:schemeClr val="lt1"/>
              </a:solidFill>
              <a:sym typeface="Symbol" pitchFamily="18" charset="2"/>
            </a:endParaRPr>
          </a:p>
        </p:txBody>
      </p:sp>
      <p:sp>
        <p:nvSpPr>
          <p:cNvPr id="104921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69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8" grpId="0" uiExpand="0" build="whole"/>
      <p:bldP spid="1049199" grpId="0" uiExpand="0" build="whole"/>
      <p:bldP spid="1049200" grpId="0" uiExpand="0" build="whole" animBg="1"/>
      <p:bldP spid="1049209" grpId="0" uiExpand="0" build="whole"/>
      <p:bldP spid="1049210" grpId="0" uiExpand="0" build="whol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 rot="0">
            <a:off x="762000" y="228600"/>
            <a:ext cx="77724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en-US" b="1" sz="2800" i="1" lang="zh-CN">
                <a:solidFill>
                  <a:schemeClr val="lt1"/>
                </a:solidFill>
                <a:latin typeface="宋体" pitchFamily="2" charset="-122"/>
              </a:rPr>
              <a:t>不同</a:t>
            </a:r>
            <a:r>
              <a:rPr altLang="zh-CN" b="1" sz="2800" i="1" lang="en-US">
                <a:solidFill>
                  <a:schemeClr val="lt1"/>
                </a:solidFill>
                <a:latin typeface="宋体" pitchFamily="2" charset="-122"/>
              </a:rPr>
              <a:t>pH</a:t>
            </a:r>
            <a:r>
              <a:rPr altLang="en-US" b="1" sz="2800" i="1" lang="zh-CN">
                <a:solidFill>
                  <a:schemeClr val="lt1"/>
                </a:solidFill>
                <a:latin typeface="宋体" pitchFamily="2" charset="-122"/>
              </a:rPr>
              <a:t>溶液中，</a:t>
            </a:r>
            <a:r>
              <a:rPr altLang="zh-CN" b="1" sz="2800" i="1" lang="en-US">
                <a:solidFill>
                  <a:schemeClr val="lt1"/>
                </a:solidFill>
                <a:latin typeface="宋体" pitchFamily="2" charset="-122"/>
              </a:rPr>
              <a:t>EDTA</a:t>
            </a:r>
            <a:r>
              <a:rPr altLang="en-US" b="1" sz="2800" i="1" lang="zh-CN">
                <a:solidFill>
                  <a:schemeClr val="lt1"/>
                </a:solidFill>
                <a:latin typeface="宋体" pitchFamily="2" charset="-122"/>
              </a:rPr>
              <a:t>各种存在形式的分布曲线：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90600" y="1143000"/>
            <a:ext cx="7543800" cy="4997450"/>
          </a:xfrm>
          <a:prstGeom prst="rect"/>
          <a:noFill/>
          <a:ln>
            <a:noFill/>
          </a:ln>
        </p:spPr>
      </p:pic>
      <p:sp>
        <p:nvSpPr>
          <p:cNvPr id="104865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 uiExpand="0" build="whol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12" name=""/>
          <p:cNvSpPr txBox="1"/>
          <p:nvPr/>
        </p:nvSpPr>
        <p:spPr>
          <a:xfrm rot="0">
            <a:off x="3810000" y="609600"/>
            <a:ext cx="40671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小时        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&gt;</a:t>
            </a:r>
            <a:r>
              <a:rPr altLang="zh-CN" sz="2800" lang="en-US">
                <a:solidFill>
                  <a:schemeClr val="lt1"/>
                </a:solidFill>
              </a:rPr>
              <a:t>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Y(N)</a:t>
            </a:r>
            <a:r>
              <a:rPr altLang="zh-CN" sz="2800" lang="en-US">
                <a:solidFill>
                  <a:schemeClr val="lt1"/>
                </a:solidFill>
              </a:rPr>
              <a:t>   </a:t>
            </a:r>
          </a:p>
        </p:txBody>
      </p:sp>
      <p:sp>
        <p:nvSpPr>
          <p:cNvPr id="1049213" name=""/>
          <p:cNvSpPr/>
          <p:nvPr/>
        </p:nvSpPr>
        <p:spPr>
          <a:xfrm rot="0">
            <a:off x="5715000" y="1295400"/>
            <a:ext cx="1822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aseline="-25000" sz="2800" lang="en-US">
                <a:solidFill>
                  <a:schemeClr val="lt1"/>
                </a:solidFill>
                <a:sym typeface="Symbol" pitchFamily="18" charset="2"/>
              </a:rPr>
              <a:t>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≈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</a:p>
        </p:txBody>
      </p:sp>
      <p:pic>
        <p:nvPicPr>
          <p:cNvPr id="209722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638800" y="2057400"/>
            <a:ext cx="1784350" cy="957262"/>
          </a:xfrm>
          <a:prstGeom prst="rect"/>
          <a:noFill/>
          <a:ln>
            <a:noFill/>
          </a:ln>
        </p:spPr>
      </p:pic>
      <p:sp>
        <p:nvSpPr>
          <p:cNvPr id="1049214" name=""/>
          <p:cNvSpPr txBox="1"/>
          <p:nvPr/>
        </p:nvSpPr>
        <p:spPr>
          <a:xfrm rot="0">
            <a:off x="3565525" y="3038475"/>
            <a:ext cx="54197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N</a:t>
            </a:r>
            <a:r>
              <a:rPr altLang="en-US" sz="2800" lang="zh-CN">
                <a:solidFill>
                  <a:schemeClr val="lt1"/>
                </a:solidFill>
              </a:rPr>
              <a:t>的影响忽略，同滴定单一离子。</a:t>
            </a:r>
          </a:p>
        </p:txBody>
      </p:sp>
      <p:sp>
        <p:nvSpPr>
          <p:cNvPr id="1049215" name=""/>
          <p:cNvSpPr txBox="1"/>
          <p:nvPr/>
        </p:nvSpPr>
        <p:spPr>
          <a:xfrm rot="0">
            <a:off x="838200" y="3581400"/>
            <a:ext cx="4114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大时        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&lt;</a:t>
            </a:r>
            <a:r>
              <a:rPr altLang="zh-CN" sz="2800" lang="en-US">
                <a:solidFill>
                  <a:schemeClr val="lt1"/>
                </a:solidFill>
              </a:rPr>
              <a:t>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Y(N)</a:t>
            </a:r>
            <a:r>
              <a:rPr altLang="zh-CN" sz="2800" lang="en-US">
                <a:solidFill>
                  <a:schemeClr val="lt1"/>
                </a:solidFill>
              </a:rPr>
              <a:t>   </a:t>
            </a:r>
          </a:p>
        </p:txBody>
      </p:sp>
      <p:sp>
        <p:nvSpPr>
          <p:cNvPr id="1049216" name=""/>
          <p:cNvSpPr/>
          <p:nvPr/>
        </p:nvSpPr>
        <p:spPr>
          <a:xfrm rot="0">
            <a:off x="5410200" y="3581400"/>
            <a:ext cx="1822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aseline="-25000" sz="2800" lang="en-US">
                <a:solidFill>
                  <a:schemeClr val="lt1"/>
                </a:solidFill>
                <a:sym typeface="Symbol" pitchFamily="18" charset="2"/>
              </a:rPr>
              <a:t>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≈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Y(N)</a:t>
            </a:r>
          </a:p>
        </p:txBody>
      </p:sp>
      <p:pic>
        <p:nvPicPr>
          <p:cNvPr id="209722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676400" y="4267200"/>
            <a:ext cx="3321050" cy="957262"/>
          </a:xfrm>
          <a:prstGeom prst="rect"/>
          <a:noFill/>
          <a:ln>
            <a:noFill/>
          </a:ln>
        </p:spPr>
      </p:pic>
      <p:pic>
        <p:nvPicPr>
          <p:cNvPr id="209722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143000" y="5257800"/>
            <a:ext cx="6543675" cy="525462"/>
          </a:xfrm>
          <a:prstGeom prst="rect"/>
          <a:noFill/>
          <a:ln>
            <a:noFill/>
          </a:ln>
        </p:spPr>
      </p:pic>
      <p:sp>
        <p:nvSpPr>
          <p:cNvPr id="1049217" name=""/>
          <p:cNvSpPr txBox="1"/>
          <p:nvPr/>
        </p:nvSpPr>
        <p:spPr>
          <a:xfrm rot="0">
            <a:off x="457200" y="5937250"/>
            <a:ext cx="81692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此时忽略酸的影响，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MY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不随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变化且保持最大值</a:t>
            </a:r>
          </a:p>
        </p:txBody>
      </p:sp>
      <p:grpSp>
        <p:nvGrpSpPr>
          <p:cNvPr id="206" name=""/>
          <p:cNvGrpSpPr/>
          <p:nvPr/>
        </p:nvGrpSpPr>
        <p:grpSpPr>
          <a:xfrm rot="0">
            <a:off x="0" y="304800"/>
            <a:ext cx="3048000" cy="3368675"/>
            <a:chOff x="0" y="192"/>
            <a:chExt cx="1920" cy="2122"/>
          </a:xfrm>
        </p:grpSpPr>
        <p:sp>
          <p:nvSpPr>
            <p:cNvPr id="1049218" name=""/>
            <p:cNvSpPr/>
            <p:nvPr/>
          </p:nvSpPr>
          <p:spPr>
            <a:xfrm rot="0">
              <a:off x="336" y="192"/>
              <a:ext cx="1584" cy="1824"/>
            </a:xfrm>
            <a:prstGeom prst="rect"/>
            <a:noFill/>
            <a:ln w="19050" cap="flat" cmpd="sng">
              <a:solidFill>
                <a:srgbClr val="FF9933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algn="ctr" eaLnBrk="1" hangingPunct="1" latinLnBrk="1" lvl="0"/>
              <a:endParaRPr altLang="zh-CN" sz="2800" lang="zh-CN">
                <a:solidFill>
                  <a:srgbClr val="66FF33"/>
                </a:solidFill>
              </a:endParaRPr>
            </a:p>
          </p:txBody>
        </p:sp>
        <p:sp>
          <p:nvSpPr>
            <p:cNvPr id="1049219" name=""/>
            <p:cNvSpPr/>
            <p:nvPr/>
          </p:nvSpPr>
          <p:spPr>
            <a:xfrm rot="0">
              <a:off x="384" y="192"/>
              <a:ext cx="1008" cy="1824"/>
            </a:xfrm>
            <a:prstGeom prst="line"/>
            <a:noFill/>
            <a:ln w="38100" cap="rnd" cmpd="sng">
              <a:solidFill>
                <a:srgbClr val="FFFF00">
                  <a:alpha val="100000"/>
                </a:srgbClr>
              </a:solidFill>
              <a:prstDash val="sysDot"/>
              <a:round/>
            </a:ln>
          </p:spPr>
        </p:sp>
        <p:sp>
          <p:nvSpPr>
            <p:cNvPr id="1049220" name=""/>
            <p:cNvSpPr/>
            <p:nvPr/>
          </p:nvSpPr>
          <p:spPr>
            <a:xfrm rot="0">
              <a:off x="336" y="1344"/>
              <a:ext cx="1584" cy="0"/>
            </a:xfrm>
            <a:prstGeom prst="line"/>
            <a:noFill/>
            <a:ln w="28575" cap="flat" cmpd="sng">
              <a:solidFill>
                <a:srgbClr val="FF66FF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221" name=""/>
            <p:cNvSpPr/>
            <p:nvPr/>
          </p:nvSpPr>
          <p:spPr bwMode="auto">
            <a:xfrm rot="0">
              <a:off x="480" y="288"/>
              <a:ext cx="1392" cy="1056"/>
            </a:xfrm>
            <a:custGeom>
              <a:avLst/>
              <a:ahLst/>
              <a:rect l="0" t="0" r="r" b="b"/>
              <a:pathLst>
                <a:path w="1392" h="1056">
                  <a:moveTo>
                    <a:pt x="0" y="0"/>
                  </a:moveTo>
                  <a:cubicBezTo>
                    <a:pt x="148" y="344"/>
                    <a:pt x="296" y="688"/>
                    <a:pt x="528" y="864"/>
                  </a:cubicBezTo>
                  <a:cubicBezTo>
                    <a:pt x="760" y="1040"/>
                    <a:pt x="1240" y="1024"/>
                    <a:pt x="1392" y="1056"/>
                  </a:cubicBezTo>
                </a:path>
              </a:pathLst>
            </a:custGeom>
            <a:noFill/>
            <a:ln w="38100" cap="flat" cmpd="sng">
              <a:solidFill>
                <a:srgbClr val="FF5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222" name=""/>
            <p:cNvSpPr txBox="1"/>
            <p:nvPr/>
          </p:nvSpPr>
          <p:spPr>
            <a:xfrm rot="0">
              <a:off x="566" y="303"/>
              <a:ext cx="582" cy="24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b="1" sz="1800" lang="en-US">
                  <a:solidFill>
                    <a:srgbClr val="FFFF00"/>
                  </a:solidFill>
                </a:rPr>
                <a:t>lg </a:t>
              </a:r>
              <a:r>
                <a:rPr altLang="zh-CN" b="1" sz="1800" lang="en-US">
                  <a:solidFill>
                    <a:srgbClr val="FFFF00"/>
                  </a:solidFill>
                  <a:sym typeface="Symbol" pitchFamily="18" charset="2"/>
                </a:rPr>
                <a:t></a:t>
              </a:r>
              <a:r>
                <a:rPr altLang="zh-CN" baseline="-25000" b="1" sz="1800" lang="en-US">
                  <a:solidFill>
                    <a:srgbClr val="FFFF00"/>
                  </a:solidFill>
                  <a:sym typeface="Symbol" pitchFamily="18" charset="2"/>
                </a:rPr>
                <a:t>Y(H</a:t>
              </a:r>
              <a:r>
                <a:rPr altLang="zh-CN" baseline="-25000" b="1" sz="2800" lang="en-US">
                  <a:solidFill>
                    <a:srgbClr val="FFFF00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049223" name=""/>
            <p:cNvSpPr txBox="1"/>
            <p:nvPr/>
          </p:nvSpPr>
          <p:spPr>
            <a:xfrm rot="0">
              <a:off x="384" y="1104"/>
              <a:ext cx="576" cy="24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b="1" sz="1800" lang="en-US">
                  <a:solidFill>
                    <a:srgbClr val="FF66FF"/>
                  </a:solidFill>
                </a:rPr>
                <a:t>lg </a:t>
              </a:r>
              <a:r>
                <a:rPr altLang="zh-CN" b="1" sz="1800" lang="en-US">
                  <a:solidFill>
                    <a:srgbClr val="FF66FF"/>
                  </a:solidFill>
                  <a:sym typeface="Symbol" pitchFamily="18" charset="2"/>
                </a:rPr>
                <a:t></a:t>
              </a:r>
              <a:r>
                <a:rPr altLang="zh-CN" baseline="-25000" b="1" sz="1800" lang="en-US">
                  <a:solidFill>
                    <a:srgbClr val="FF66FF"/>
                  </a:solidFill>
                  <a:sym typeface="Symbol" pitchFamily="18" charset="2"/>
                </a:rPr>
                <a:t>Y(N</a:t>
              </a:r>
              <a:r>
                <a:rPr altLang="zh-CN" baseline="-25000" b="1" sz="2800" lang="en-US">
                  <a:solidFill>
                    <a:srgbClr val="FF66FF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049224" name=""/>
            <p:cNvSpPr txBox="1"/>
            <p:nvPr/>
          </p:nvSpPr>
          <p:spPr>
            <a:xfrm rot="0">
              <a:off x="1008" y="960"/>
              <a:ext cx="424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b="1" sz="1800" lang="en-US">
                  <a:solidFill>
                    <a:srgbClr val="FF5050"/>
                  </a:solidFill>
                </a:rPr>
                <a:t>lg </a:t>
              </a:r>
              <a:r>
                <a:rPr altLang="zh-CN" b="1" sz="1800" lang="en-US">
                  <a:solidFill>
                    <a:srgbClr val="FF5050"/>
                  </a:solidFill>
                  <a:sym typeface="Symbol" pitchFamily="18" charset="2"/>
                </a:rPr>
                <a:t></a:t>
              </a:r>
              <a:r>
                <a:rPr altLang="zh-CN" baseline="-25000" b="1" sz="1800" lang="en-US">
                  <a:solidFill>
                    <a:srgbClr val="FF5050"/>
                  </a:solidFill>
                  <a:sym typeface="Symbol" pitchFamily="18" charset="2"/>
                </a:rPr>
                <a:t>Y</a:t>
              </a:r>
            </a:p>
          </p:txBody>
        </p:sp>
        <p:sp>
          <p:nvSpPr>
            <p:cNvPr id="1049225" name=""/>
            <p:cNvSpPr txBox="1"/>
            <p:nvPr/>
          </p:nvSpPr>
          <p:spPr>
            <a:xfrm rot="0">
              <a:off x="1000" y="2064"/>
              <a:ext cx="329" cy="25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algn="ctr" eaLnBrk="1" hangingPunct="1" latinLnBrk="1" lvl="0"/>
              <a:r>
                <a:rPr altLang="zh-CN" b="1" lang="en-US">
                  <a:solidFill>
                    <a:srgbClr val="99FF66"/>
                  </a:solidFill>
                </a:rPr>
                <a:t>pH</a:t>
              </a:r>
            </a:p>
          </p:txBody>
        </p:sp>
        <p:sp>
          <p:nvSpPr>
            <p:cNvPr id="1049226" name=""/>
            <p:cNvSpPr txBox="1"/>
            <p:nvPr/>
          </p:nvSpPr>
          <p:spPr>
            <a:xfrm rot="10665833">
              <a:off x="0" y="816"/>
              <a:ext cx="308" cy="358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eaVert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algn="ctr" eaLnBrk="1" hangingPunct="1" latinLnBrk="1" lvl="0"/>
              <a:r>
                <a:rPr altLang="zh-CN" b="1" lang="en-US">
                  <a:solidFill>
                    <a:srgbClr val="99FF66"/>
                  </a:solidFill>
                </a:rPr>
                <a:t>lg</a:t>
              </a:r>
              <a:r>
                <a:rPr altLang="zh-CN" b="1" lang="en-US">
                  <a:solidFill>
                    <a:srgbClr val="99FF66"/>
                  </a:solidFill>
                  <a:sym typeface="Symbol" pitchFamily="18" charset="2"/>
                </a:rPr>
                <a:t></a:t>
              </a:r>
              <a:r>
                <a:rPr altLang="zh-CN" baseline="-25000" b="1" lang="en-US">
                  <a:solidFill>
                    <a:srgbClr val="99FF66"/>
                  </a:solidFill>
                  <a:sym typeface="Symbol" pitchFamily="18" charset="2"/>
                </a:rPr>
                <a:t>Y</a:t>
              </a:r>
            </a:p>
          </p:txBody>
        </p:sp>
      </p:grpSp>
      <p:sp>
        <p:nvSpPr>
          <p:cNvPr id="104922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209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209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209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209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2" grpId="0" uiExpand="0" build="whole"/>
      <p:bldP spid="1049213" grpId="0" uiExpand="0" build="whole"/>
      <p:bldP spid="1049214" grpId="0" uiExpand="0" build="whole"/>
      <p:bldP spid="1049215" grpId="0" uiExpand="0" build="whole"/>
      <p:bldP spid="1049216" grpId="0" uiExpand="0" build="whole"/>
      <p:bldP spid="1049217" grpId="0" uiExpand="0" build="whol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28" name=""/>
          <p:cNvSpPr txBox="1"/>
          <p:nvPr/>
        </p:nvSpPr>
        <p:spPr>
          <a:xfrm rot="0">
            <a:off x="898525" y="365125"/>
            <a:ext cx="49688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分步滴定中</a:t>
            </a:r>
            <a:r>
              <a:rPr altLang="zh-CN" sz="2800" lang="en-US">
                <a:solidFill>
                  <a:schemeClr val="lt1"/>
                </a:solidFill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</a:rPr>
              <a:t>MY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</a:rPr>
              <a:t>能达到最大值</a:t>
            </a:r>
          </a:p>
        </p:txBody>
      </p:sp>
      <p:pic>
        <p:nvPicPr>
          <p:cNvPr id="209722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19400" y="2438400"/>
            <a:ext cx="2644775" cy="846137"/>
          </a:xfrm>
          <a:prstGeom prst="rect"/>
          <a:noFill/>
          <a:ln>
            <a:noFill/>
          </a:ln>
        </p:spPr>
      </p:pic>
      <p:sp>
        <p:nvSpPr>
          <p:cNvPr id="1049229" name=""/>
          <p:cNvSpPr txBox="1"/>
          <p:nvPr/>
        </p:nvSpPr>
        <p:spPr>
          <a:xfrm rot="0">
            <a:off x="304800" y="2514600"/>
            <a:ext cx="19780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两边同乘</a:t>
            </a:r>
            <a:r>
              <a:rPr altLang="zh-CN" sz="2800" lang="en-US">
                <a:solidFill>
                  <a:schemeClr val="lt1"/>
                </a:solidFill>
              </a:rPr>
              <a:t>c</a:t>
            </a:r>
            <a:r>
              <a:rPr altLang="zh-CN" baseline="-25000" sz="2800" lang="en-US">
                <a:solidFill>
                  <a:schemeClr val="lt1"/>
                </a:solidFill>
              </a:rPr>
              <a:t>M</a:t>
            </a:r>
          </a:p>
        </p:txBody>
      </p:sp>
      <p:pic>
        <p:nvPicPr>
          <p:cNvPr id="209722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438400" y="1295400"/>
            <a:ext cx="2971800" cy="923925"/>
          </a:xfrm>
          <a:prstGeom prst="rect"/>
          <a:noFill/>
          <a:ln>
            <a:noFill/>
          </a:ln>
        </p:spPr>
      </p:pic>
      <p:pic>
        <p:nvPicPr>
          <p:cNvPr id="2097230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895600" y="3581400"/>
            <a:ext cx="3468687" cy="846137"/>
          </a:xfrm>
          <a:prstGeom prst="rect"/>
          <a:noFill/>
          <a:ln>
            <a:noFill/>
          </a:ln>
        </p:spPr>
      </p:pic>
      <p:sp>
        <p:nvSpPr>
          <p:cNvPr id="1049230" name=""/>
          <p:cNvSpPr txBox="1"/>
          <p:nvPr/>
        </p:nvSpPr>
        <p:spPr>
          <a:xfrm rot="0">
            <a:off x="365125" y="3702050"/>
            <a:ext cx="1962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两边取对数</a:t>
            </a:r>
          </a:p>
        </p:txBody>
      </p:sp>
      <p:sp>
        <p:nvSpPr>
          <p:cNvPr id="1049231" name=""/>
          <p:cNvSpPr txBox="1"/>
          <p:nvPr/>
        </p:nvSpPr>
        <p:spPr>
          <a:xfrm rot="0">
            <a:off x="381000" y="4495800"/>
            <a:ext cx="8610600" cy="528637"/>
          </a:xfrm>
          <a:prstGeom prst="rect"/>
          <a:noFill/>
          <a:ln w="952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</a:t>
            </a:r>
            <a:r>
              <a:rPr altLang="en-US" sz="2800" lang="zh-CN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↑，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c</a:t>
            </a:r>
            <a:r>
              <a:rPr altLang="zh-CN" baseline="-25000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M</a:t>
            </a:r>
            <a:r>
              <a:rPr altLang="en-US" sz="2800" lang="zh-CN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 ↑，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c</a:t>
            </a:r>
            <a:r>
              <a:rPr altLang="zh-CN" baseline="-25000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N</a:t>
            </a:r>
            <a:r>
              <a:rPr altLang="en-US" sz="2800" lang="zh-CN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↓，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则  lgc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K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MY 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 ↑，滴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M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越完全</a:t>
            </a:r>
          </a:p>
        </p:txBody>
      </p:sp>
      <p:sp>
        <p:nvSpPr>
          <p:cNvPr id="1049232" name=""/>
          <p:cNvSpPr/>
          <p:nvPr/>
        </p:nvSpPr>
        <p:spPr>
          <a:xfrm rot="0">
            <a:off x="762000" y="5410200"/>
            <a:ext cx="44910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多大时才能分步滴定？</a:t>
            </a:r>
          </a:p>
        </p:txBody>
      </p:sp>
      <p:sp>
        <p:nvSpPr>
          <p:cNvPr id="1049233" name=""/>
          <p:cNvSpPr txBox="1"/>
          <p:nvPr/>
        </p:nvSpPr>
        <p:spPr>
          <a:xfrm rot="0">
            <a:off x="822325" y="6064250"/>
            <a:ext cx="4806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取决于要求的准确度和条件。</a:t>
            </a:r>
          </a:p>
        </p:txBody>
      </p:sp>
      <p:sp>
        <p:nvSpPr>
          <p:cNvPr id="104923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28" grpId="0" uiExpand="0" build="whole"/>
      <p:bldP spid="1049229" grpId="0" uiExpand="0" build="whole"/>
      <p:bldP spid="1049230" grpId="0" uiExpand="0" build="whole"/>
      <p:bldP spid="1049231" grpId="0" uiExpand="0" build="whole" animBg="1"/>
      <p:bldP spid="1049232" grpId="0" uiExpand="0" build="whole"/>
      <p:bldP spid="1049233" grpId="0" uiExpand="0" build="whole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09" name=""/>
          <p:cNvGrpSpPr/>
          <p:nvPr/>
        </p:nvGrpSpPr>
        <p:grpSpPr>
          <a:xfrm rot="0">
            <a:off x="609600" y="304800"/>
            <a:ext cx="2124075" cy="1524000"/>
            <a:chOff x="384" y="192"/>
            <a:chExt cx="1338" cy="960"/>
          </a:xfrm>
        </p:grpSpPr>
        <p:sp>
          <p:nvSpPr>
            <p:cNvPr id="1049235" name=""/>
            <p:cNvSpPr/>
            <p:nvPr/>
          </p:nvSpPr>
          <p:spPr>
            <a:xfrm rot="0">
              <a:off x="384" y="288"/>
              <a:ext cx="96" cy="864"/>
            </a:xfrm>
            <a:prstGeom prst="leftBrace"/>
            <a:noFill/>
            <a:ln w="9525" cap="flat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zh-CN"/>
            </a:p>
          </p:txBody>
        </p:sp>
        <p:sp>
          <p:nvSpPr>
            <p:cNvPr id="1049236" name=""/>
            <p:cNvSpPr/>
            <p:nvPr/>
          </p:nvSpPr>
          <p:spPr>
            <a:xfrm rot="0">
              <a:off x="528" y="192"/>
              <a:ext cx="1194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  <a:sym typeface="Symbol" pitchFamily="18" charset="2"/>
                </a:rPr>
                <a:t>pM=±0.2</a:t>
              </a:r>
            </a:p>
          </p:txBody>
        </p:sp>
        <p:sp>
          <p:nvSpPr>
            <p:cNvPr id="1049237" name=""/>
            <p:cNvSpPr txBox="1"/>
            <p:nvPr/>
          </p:nvSpPr>
          <p:spPr>
            <a:xfrm rot="0">
              <a:off x="528" y="528"/>
              <a:ext cx="1112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E</a:t>
              </a:r>
              <a:r>
                <a:rPr altLang="zh-CN" baseline="-25000" sz="2800" lang="en-US">
                  <a:solidFill>
                    <a:schemeClr val="lt1"/>
                  </a:solidFill>
                </a:rPr>
                <a:t>t</a:t>
              </a:r>
              <a:r>
                <a:rPr altLang="zh-CN" sz="2800" lang="en-US">
                  <a:solidFill>
                    <a:schemeClr val="lt1"/>
                  </a:solidFill>
                </a:rPr>
                <a:t>=</a:t>
              </a:r>
              <a:r>
                <a:rPr altLang="zh-CN" sz="2800" lang="en-US">
                  <a:solidFill>
                    <a:schemeClr val="lt1"/>
                  </a:solidFill>
                  <a:sym typeface="Symbol" pitchFamily="18" charset="2"/>
                </a:rPr>
                <a:t>±0.1%</a:t>
              </a:r>
            </a:p>
          </p:txBody>
        </p:sp>
        <p:sp>
          <p:nvSpPr>
            <p:cNvPr id="1049238" name=""/>
            <p:cNvSpPr txBox="1"/>
            <p:nvPr/>
          </p:nvSpPr>
          <p:spPr>
            <a:xfrm rot="0">
              <a:off x="528" y="816"/>
              <a:ext cx="685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c</a:t>
              </a:r>
              <a:r>
                <a:rPr altLang="zh-CN" baseline="-25000" sz="2800" lang="en-US">
                  <a:solidFill>
                    <a:schemeClr val="lt1"/>
                  </a:solidFill>
                </a:rPr>
                <a:t>M</a:t>
              </a:r>
              <a:r>
                <a:rPr altLang="zh-CN" sz="2800" lang="en-US">
                  <a:solidFill>
                    <a:schemeClr val="lt1"/>
                  </a:solidFill>
                </a:rPr>
                <a:t>=c</a:t>
              </a:r>
              <a:r>
                <a:rPr altLang="zh-CN" baseline="-25000" sz="2800" lang="en-US">
                  <a:solidFill>
                    <a:schemeClr val="lt1"/>
                  </a:solidFill>
                </a:rPr>
                <a:t>N</a:t>
              </a:r>
            </a:p>
          </p:txBody>
        </p:sp>
      </p:grpSp>
      <p:pic>
        <p:nvPicPr>
          <p:cNvPr id="209723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505200" y="381000"/>
            <a:ext cx="3468687" cy="846137"/>
          </a:xfrm>
          <a:prstGeom prst="rect"/>
          <a:noFill/>
          <a:ln>
            <a:noFill/>
          </a:ln>
        </p:spPr>
      </p:pic>
      <p:pic>
        <p:nvPicPr>
          <p:cNvPr id="209723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95600" y="1295400"/>
            <a:ext cx="5589587" cy="846137"/>
          </a:xfrm>
          <a:prstGeom prst="rect"/>
          <a:noFill/>
          <a:ln>
            <a:noFill/>
          </a:ln>
        </p:spPr>
      </p:pic>
      <p:sp>
        <p:nvSpPr>
          <p:cNvPr id="1049239" name=""/>
          <p:cNvSpPr txBox="1"/>
          <p:nvPr/>
        </p:nvSpPr>
        <p:spPr>
          <a:xfrm rot="0">
            <a:off x="990600" y="3048000"/>
            <a:ext cx="17986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zh-CN">
                <a:solidFill>
                  <a:schemeClr val="lt1"/>
                </a:solidFill>
              </a:rPr>
              <a:t>若</a:t>
            </a:r>
            <a:r>
              <a:rPr altLang="zh-CN" sz="2800" lang="en-US">
                <a:solidFill>
                  <a:schemeClr val="lt1"/>
                </a:solidFill>
              </a:rPr>
              <a:t>c</a:t>
            </a:r>
            <a:r>
              <a:rPr altLang="zh-CN" baseline="-25000" sz="2800" lang="en-US">
                <a:solidFill>
                  <a:schemeClr val="lt1"/>
                </a:solidFill>
              </a:rPr>
              <a:t>M</a:t>
            </a:r>
            <a:r>
              <a:rPr altLang="zh-CN" sz="2800" lang="en-US">
                <a:solidFill>
                  <a:schemeClr val="lt1"/>
                </a:solidFill>
              </a:rPr>
              <a:t>=10c</a:t>
            </a:r>
            <a:r>
              <a:rPr altLang="zh-CN" baseline="-25000" sz="2800" lang="en-US">
                <a:solidFill>
                  <a:schemeClr val="lt1"/>
                </a:solidFill>
              </a:rPr>
              <a:t>N</a:t>
            </a:r>
          </a:p>
        </p:txBody>
      </p:sp>
      <p:pic>
        <p:nvPicPr>
          <p:cNvPr id="209723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352800" y="2971800"/>
            <a:ext cx="4765675" cy="846137"/>
          </a:xfrm>
          <a:prstGeom prst="rect"/>
          <a:noFill/>
          <a:ln>
            <a:noFill/>
          </a:ln>
        </p:spPr>
      </p:pic>
      <p:sp>
        <p:nvSpPr>
          <p:cNvPr id="1049240" name=""/>
          <p:cNvSpPr txBox="1"/>
          <p:nvPr/>
        </p:nvSpPr>
        <p:spPr>
          <a:xfrm rot="0">
            <a:off x="1371600" y="2209800"/>
            <a:ext cx="6218237" cy="557212"/>
          </a:xfrm>
          <a:prstGeom prst="rect"/>
          <a:noFill/>
          <a:ln w="38100" cap="flat" cmpd="sng">
            <a:solidFill>
              <a:srgbClr val="FF505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∴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</a:t>
            </a:r>
            <a:r>
              <a:rPr altLang="en-US" sz="2800" lang="zh-CN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≥6    能否准确分步滴定的条件</a:t>
            </a:r>
          </a:p>
        </p:txBody>
      </p:sp>
      <p:sp>
        <p:nvSpPr>
          <p:cNvPr id="1049241" name=""/>
          <p:cNvSpPr txBox="1"/>
          <p:nvPr/>
        </p:nvSpPr>
        <p:spPr>
          <a:xfrm rot="0">
            <a:off x="228600" y="3810000"/>
            <a:ext cx="3562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2</a:t>
            </a:r>
            <a:r>
              <a:rPr altLang="en-US" sz="2800" lang="zh-CN">
                <a:solidFill>
                  <a:schemeClr val="lt1"/>
                </a:solidFill>
              </a:rPr>
              <a:t>、分步滴定酸度控制</a:t>
            </a:r>
          </a:p>
        </p:txBody>
      </p:sp>
      <p:sp>
        <p:nvSpPr>
          <p:cNvPr id="1049242" name=""/>
          <p:cNvSpPr txBox="1"/>
          <p:nvPr/>
        </p:nvSpPr>
        <p:spPr>
          <a:xfrm rot="0">
            <a:off x="457200" y="4495800"/>
            <a:ext cx="1695450" cy="528637"/>
          </a:xfrm>
          <a:prstGeom prst="rect"/>
          <a:solidFill>
            <a:srgbClr val="FF66FF"/>
          </a:solidFill>
          <a:ln w="952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最小</a:t>
            </a:r>
            <a:r>
              <a:rPr altLang="zh-CN" sz="2800" lang="en-US">
                <a:solidFill>
                  <a:schemeClr val="dk1"/>
                </a:solidFill>
              </a:rPr>
              <a:t>pH</a:t>
            </a:r>
            <a:r>
              <a:rPr altLang="en-US" sz="2800" lang="zh-CN">
                <a:solidFill>
                  <a:schemeClr val="dk1"/>
                </a:solidFill>
              </a:rPr>
              <a:t>值</a:t>
            </a:r>
          </a:p>
        </p:txBody>
      </p:sp>
      <p:sp>
        <p:nvSpPr>
          <p:cNvPr id="1049243" name=""/>
          <p:cNvSpPr/>
          <p:nvPr/>
        </p:nvSpPr>
        <p:spPr>
          <a:xfrm rot="0">
            <a:off x="838200" y="5181600"/>
            <a:ext cx="39068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lgK</a:t>
            </a:r>
            <a:r>
              <a:rPr altLang="zh-CN" baseline="-25000" sz="2400" lang="en-US">
                <a:solidFill>
                  <a:schemeClr val="lt1"/>
                </a:solidFill>
              </a:rPr>
              <a:t>MY </a:t>
            </a:r>
            <a:r>
              <a:rPr altLang="zh-CN" b="1" sz="24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sz="2400" lang="zh-CN">
                <a:solidFill>
                  <a:schemeClr val="lt1"/>
                </a:solidFill>
              </a:rPr>
              <a:t>达最大时的初始</a:t>
            </a:r>
            <a:r>
              <a:rPr altLang="zh-CN" sz="2400" lang="en-US">
                <a:solidFill>
                  <a:schemeClr val="lt1"/>
                </a:solidFill>
              </a:rPr>
              <a:t>pH</a:t>
            </a:r>
            <a:r>
              <a:rPr altLang="en-US" sz="24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244" name=""/>
          <p:cNvSpPr/>
          <p:nvPr/>
        </p:nvSpPr>
        <p:spPr>
          <a:xfrm rot="0">
            <a:off x="1143000" y="5715000"/>
            <a:ext cx="3454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400" lang="zh-CN">
                <a:solidFill>
                  <a:schemeClr val="lt1"/>
                </a:solidFill>
                <a:sym typeface="Symbol" pitchFamily="18" charset="2"/>
              </a:rPr>
              <a:t>此时        </a:t>
            </a:r>
            <a:r>
              <a:rPr altLang="zh-CN" baseline="-25000" sz="24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400" lang="en-US">
                <a:solidFill>
                  <a:schemeClr val="lt1"/>
                </a:solidFill>
                <a:sym typeface="Symbol" pitchFamily="18" charset="2"/>
              </a:rPr>
              <a:t>=</a:t>
            </a:r>
            <a:r>
              <a:rPr altLang="zh-CN" sz="2400" lang="en-US">
                <a:solidFill>
                  <a:schemeClr val="lt1"/>
                </a:solidFill>
              </a:rPr>
              <a:t> </a:t>
            </a:r>
            <a:r>
              <a:rPr altLang="zh-CN" sz="24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400" lang="en-US">
                <a:solidFill>
                  <a:schemeClr val="lt1"/>
                </a:solidFill>
                <a:sym typeface="Symbol" pitchFamily="18" charset="2"/>
              </a:rPr>
              <a:t>Y(N)</a:t>
            </a:r>
            <a:r>
              <a:rPr altLang="zh-CN" sz="2400" 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049245" name=""/>
          <p:cNvSpPr txBox="1"/>
          <p:nvPr/>
        </p:nvSpPr>
        <p:spPr>
          <a:xfrm rot="0">
            <a:off x="990600" y="6248400"/>
            <a:ext cx="38830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400" lang="zh-CN">
                <a:solidFill>
                  <a:schemeClr val="lt1"/>
                </a:solidFill>
              </a:rPr>
              <a:t>查</a:t>
            </a:r>
            <a:r>
              <a:rPr altLang="zh-CN" sz="2400" lang="en-US">
                <a:solidFill>
                  <a:schemeClr val="lt1"/>
                </a:solidFill>
              </a:rPr>
              <a:t>pH~lg</a:t>
            </a:r>
            <a:r>
              <a:rPr altLang="zh-CN" sz="24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4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sz="2400" lang="zh-CN">
                <a:solidFill>
                  <a:schemeClr val="lt1"/>
                </a:solidFill>
                <a:sym typeface="Symbol" pitchFamily="18" charset="2"/>
              </a:rPr>
              <a:t>表，得到</a:t>
            </a:r>
            <a:r>
              <a:rPr altLang="zh-CN" sz="2400" lang="en-US">
                <a:solidFill>
                  <a:schemeClr val="lt1"/>
                </a:solidFill>
                <a:sym typeface="Symbol" pitchFamily="18" charset="2"/>
              </a:rPr>
              <a:t>pH</a:t>
            </a:r>
            <a:r>
              <a:rPr altLang="en-US" baseline="-25000" sz="2400" lang="zh-CN">
                <a:solidFill>
                  <a:schemeClr val="lt1"/>
                </a:solidFill>
                <a:sym typeface="Symbol" pitchFamily="18" charset="2"/>
              </a:rPr>
              <a:t>最小</a:t>
            </a:r>
          </a:p>
        </p:txBody>
      </p:sp>
      <p:grpSp>
        <p:nvGrpSpPr>
          <p:cNvPr id="210" name=""/>
          <p:cNvGrpSpPr/>
          <p:nvPr/>
        </p:nvGrpSpPr>
        <p:grpSpPr>
          <a:xfrm rot="0">
            <a:off x="5791200" y="4267200"/>
            <a:ext cx="2133600" cy="2590800"/>
            <a:chOff x="3648" y="2688"/>
            <a:chExt cx="1344" cy="1632"/>
          </a:xfrm>
        </p:grpSpPr>
        <p:sp>
          <p:nvSpPr>
            <p:cNvPr id="1049246" name=""/>
            <p:cNvSpPr/>
            <p:nvPr/>
          </p:nvSpPr>
          <p:spPr>
            <a:xfrm rot="0">
              <a:off x="3936" y="2688"/>
              <a:ext cx="1056" cy="1440"/>
            </a:xfrm>
            <a:prstGeom prst="rect"/>
            <a:noFill/>
            <a:ln w="19050" cap="flat" cmpd="sng">
              <a:solidFill>
                <a:srgbClr val="FF9933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algn="ctr" eaLnBrk="1" hangingPunct="1" latinLnBrk="1" lvl="0"/>
              <a:endParaRPr altLang="zh-CN" sz="1600" lang="zh-CN">
                <a:solidFill>
                  <a:srgbClr val="66FF33"/>
                </a:solidFill>
              </a:endParaRPr>
            </a:p>
          </p:txBody>
        </p:sp>
        <p:sp>
          <p:nvSpPr>
            <p:cNvPr id="1049247" name=""/>
            <p:cNvSpPr/>
            <p:nvPr/>
          </p:nvSpPr>
          <p:spPr>
            <a:xfrm rot="0">
              <a:off x="3984" y="2688"/>
              <a:ext cx="912" cy="1440"/>
            </a:xfrm>
            <a:prstGeom prst="line"/>
            <a:noFill/>
            <a:ln w="38100" cap="rnd" cmpd="sng">
              <a:solidFill>
                <a:srgbClr val="FFFF00">
                  <a:alpha val="100000"/>
                </a:srgbClr>
              </a:solidFill>
              <a:prstDash val="sysDot"/>
              <a:round/>
            </a:ln>
          </p:spPr>
        </p:sp>
        <p:sp>
          <p:nvSpPr>
            <p:cNvPr id="1049248" name=""/>
            <p:cNvSpPr/>
            <p:nvPr/>
          </p:nvSpPr>
          <p:spPr>
            <a:xfrm rot="0">
              <a:off x="3936" y="3456"/>
              <a:ext cx="1056" cy="0"/>
            </a:xfrm>
            <a:prstGeom prst="line"/>
            <a:noFill/>
            <a:ln w="28575" cap="flat" cmpd="sng">
              <a:solidFill>
                <a:srgbClr val="FF66FF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249" name=""/>
            <p:cNvSpPr/>
            <p:nvPr/>
          </p:nvSpPr>
          <p:spPr bwMode="auto">
            <a:xfrm rot="0">
              <a:off x="4080" y="2736"/>
              <a:ext cx="912" cy="720"/>
            </a:xfrm>
            <a:custGeom>
              <a:avLst/>
              <a:ahLst/>
              <a:rect l="0" t="0" r="r" b="b"/>
              <a:pathLst>
                <a:path w="1392" h="1056">
                  <a:moveTo>
                    <a:pt x="0" y="0"/>
                  </a:moveTo>
                  <a:cubicBezTo>
                    <a:pt x="148" y="344"/>
                    <a:pt x="296" y="688"/>
                    <a:pt x="528" y="864"/>
                  </a:cubicBezTo>
                  <a:cubicBezTo>
                    <a:pt x="760" y="1040"/>
                    <a:pt x="1240" y="1024"/>
                    <a:pt x="1392" y="1056"/>
                  </a:cubicBezTo>
                </a:path>
              </a:pathLst>
            </a:custGeom>
            <a:noFill/>
            <a:ln w="38100" cap="flat" cmpd="sng">
              <a:solidFill>
                <a:srgbClr val="FF505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250" name=""/>
            <p:cNvSpPr txBox="1"/>
            <p:nvPr/>
          </p:nvSpPr>
          <p:spPr>
            <a:xfrm rot="0">
              <a:off x="4128" y="2736"/>
              <a:ext cx="519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b="1" sz="1600" lang="en-US">
                  <a:solidFill>
                    <a:srgbClr val="FFFF00"/>
                  </a:solidFill>
                </a:rPr>
                <a:t>lg </a:t>
              </a:r>
              <a:r>
                <a:rPr altLang="zh-CN" b="1" sz="1600" lang="en-US">
                  <a:solidFill>
                    <a:srgbClr val="FFFF00"/>
                  </a:solidFill>
                  <a:sym typeface="Symbol" pitchFamily="18" charset="2"/>
                </a:rPr>
                <a:t></a:t>
              </a:r>
              <a:r>
                <a:rPr altLang="zh-CN" baseline="-25000" b="1" sz="1600" lang="en-US">
                  <a:solidFill>
                    <a:srgbClr val="FFFF00"/>
                  </a:solidFill>
                  <a:sym typeface="Symbol" pitchFamily="18" charset="2"/>
                </a:rPr>
                <a:t>Y(H)</a:t>
              </a:r>
            </a:p>
          </p:txBody>
        </p:sp>
        <p:sp>
          <p:nvSpPr>
            <p:cNvPr id="1049251" name=""/>
            <p:cNvSpPr txBox="1"/>
            <p:nvPr/>
          </p:nvSpPr>
          <p:spPr>
            <a:xfrm rot="0">
              <a:off x="3936" y="3408"/>
              <a:ext cx="515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b="1" sz="1600" lang="en-US">
                  <a:solidFill>
                    <a:srgbClr val="FF66FF"/>
                  </a:solidFill>
                </a:rPr>
                <a:t>lg </a:t>
              </a:r>
              <a:r>
                <a:rPr altLang="zh-CN" b="1" sz="1600" lang="en-US">
                  <a:solidFill>
                    <a:srgbClr val="FF66FF"/>
                  </a:solidFill>
                  <a:sym typeface="Symbol" pitchFamily="18" charset="2"/>
                </a:rPr>
                <a:t></a:t>
              </a:r>
              <a:r>
                <a:rPr altLang="zh-CN" baseline="-25000" b="1" sz="1600" lang="en-US">
                  <a:solidFill>
                    <a:srgbClr val="FF66FF"/>
                  </a:solidFill>
                  <a:sym typeface="Symbol" pitchFamily="18" charset="2"/>
                </a:rPr>
                <a:t>Y(N)</a:t>
              </a:r>
            </a:p>
          </p:txBody>
        </p:sp>
        <p:sp>
          <p:nvSpPr>
            <p:cNvPr id="1049252" name=""/>
            <p:cNvSpPr txBox="1"/>
            <p:nvPr/>
          </p:nvSpPr>
          <p:spPr>
            <a:xfrm rot="0">
              <a:off x="4416" y="3120"/>
              <a:ext cx="393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b="1" sz="1600" lang="en-US">
                  <a:solidFill>
                    <a:srgbClr val="FF5050"/>
                  </a:solidFill>
                </a:rPr>
                <a:t>lg </a:t>
              </a:r>
              <a:r>
                <a:rPr altLang="zh-CN" b="1" sz="1600" lang="en-US">
                  <a:solidFill>
                    <a:srgbClr val="FF5050"/>
                  </a:solidFill>
                  <a:sym typeface="Symbol" pitchFamily="18" charset="2"/>
                </a:rPr>
                <a:t></a:t>
              </a:r>
              <a:r>
                <a:rPr altLang="zh-CN" baseline="-25000" b="1" sz="1600" lang="en-US">
                  <a:solidFill>
                    <a:srgbClr val="FF5050"/>
                  </a:solidFill>
                  <a:sym typeface="Symbol" pitchFamily="18" charset="2"/>
                </a:rPr>
                <a:t>Y</a:t>
              </a:r>
            </a:p>
          </p:txBody>
        </p:sp>
        <p:sp>
          <p:nvSpPr>
            <p:cNvPr id="1049253" name=""/>
            <p:cNvSpPr txBox="1"/>
            <p:nvPr/>
          </p:nvSpPr>
          <p:spPr>
            <a:xfrm rot="0">
              <a:off x="4464" y="4108"/>
              <a:ext cx="287" cy="212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algn="ctr" eaLnBrk="1" hangingPunct="1" latinLnBrk="1" lvl="0"/>
              <a:r>
                <a:rPr altLang="zh-CN" b="1" sz="1600" lang="en-US">
                  <a:solidFill>
                    <a:srgbClr val="99FF66"/>
                  </a:solidFill>
                </a:rPr>
                <a:t>pH</a:t>
              </a:r>
            </a:p>
          </p:txBody>
        </p:sp>
        <p:sp>
          <p:nvSpPr>
            <p:cNvPr id="1049254" name=""/>
            <p:cNvSpPr txBox="1"/>
            <p:nvPr/>
          </p:nvSpPr>
          <p:spPr>
            <a:xfrm rot="10665833">
              <a:off x="3648" y="3216"/>
              <a:ext cx="270" cy="303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eaVert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algn="ctr" eaLnBrk="1" hangingPunct="1" latinLnBrk="1" lvl="0"/>
              <a:r>
                <a:rPr altLang="zh-CN" b="1" sz="1600" lang="en-US">
                  <a:solidFill>
                    <a:srgbClr val="99FF66"/>
                  </a:solidFill>
                </a:rPr>
                <a:t>lg</a:t>
              </a:r>
              <a:r>
                <a:rPr altLang="zh-CN" b="1" sz="1600" lang="en-US">
                  <a:solidFill>
                    <a:srgbClr val="99FF66"/>
                  </a:solidFill>
                  <a:sym typeface="Symbol" pitchFamily="18" charset="2"/>
                </a:rPr>
                <a:t></a:t>
              </a:r>
              <a:r>
                <a:rPr altLang="zh-CN" baseline="-25000" b="1" sz="1600" lang="en-US">
                  <a:solidFill>
                    <a:srgbClr val="99FF66"/>
                  </a:solidFill>
                  <a:sym typeface="Symbol" pitchFamily="18" charset="2"/>
                </a:rPr>
                <a:t>Y</a:t>
              </a:r>
            </a:p>
          </p:txBody>
        </p:sp>
      </p:grpSp>
      <p:sp>
        <p:nvSpPr>
          <p:cNvPr id="104925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9" grpId="0" uiExpand="0" build="whole"/>
      <p:bldP spid="1049240" grpId="0" uiExpand="0" build="whole" animBg="1"/>
      <p:bldP spid="1049241" grpId="0" uiExpand="0" build="whole"/>
      <p:bldP spid="1049242" grpId="0" uiExpand="0" build="whole" animBg="1"/>
      <p:bldP spid="1049243" grpId="0" uiExpand="0" build="whole"/>
      <p:bldP spid="1049244" grpId="0" uiExpand="0" build="whole"/>
      <p:bldP spid="1049245" grpId="0" uiExpand="0" build="whol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56" name=""/>
          <p:cNvSpPr txBox="1"/>
          <p:nvPr/>
        </p:nvSpPr>
        <p:spPr>
          <a:xfrm rot="0">
            <a:off x="685800" y="685800"/>
            <a:ext cx="1695450" cy="528637"/>
          </a:xfrm>
          <a:prstGeom prst="rect"/>
          <a:solidFill>
            <a:srgbClr val="FF5050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最大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257" name=""/>
          <p:cNvSpPr txBox="1"/>
          <p:nvPr/>
        </p:nvSpPr>
        <p:spPr>
          <a:xfrm rot="0">
            <a:off x="2895600" y="685800"/>
            <a:ext cx="42973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以生成</a:t>
            </a:r>
            <a:r>
              <a:rPr altLang="zh-CN" sz="2800" lang="en-US">
                <a:solidFill>
                  <a:schemeClr val="lt1"/>
                </a:solidFill>
              </a:rPr>
              <a:t>M(OH)</a:t>
            </a:r>
            <a:r>
              <a:rPr altLang="zh-CN" baseline="-25000" sz="2800" lang="en-US">
                <a:solidFill>
                  <a:schemeClr val="lt1"/>
                </a:solidFill>
              </a:rPr>
              <a:t>n</a:t>
            </a:r>
            <a:r>
              <a:rPr altLang="en-US" sz="2800" lang="zh-CN">
                <a:solidFill>
                  <a:schemeClr val="lt1"/>
                </a:solidFill>
              </a:rPr>
              <a:t>时的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为准</a:t>
            </a:r>
          </a:p>
        </p:txBody>
      </p:sp>
      <p:sp>
        <p:nvSpPr>
          <p:cNvPr id="1049258" name=""/>
          <p:cNvSpPr txBox="1"/>
          <p:nvPr/>
        </p:nvSpPr>
        <p:spPr>
          <a:xfrm rot="0">
            <a:off x="2895600" y="2057400"/>
            <a:ext cx="57785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pM</a:t>
            </a:r>
            <a:r>
              <a:rPr altLang="zh-CN" baseline="-25000" sz="2800" lang="en-US">
                <a:solidFill>
                  <a:schemeClr val="lt1"/>
                </a:solidFill>
              </a:rPr>
              <a:t>SP</a:t>
            </a:r>
            <a:r>
              <a:rPr altLang="zh-CN" sz="2800" lang="en-US">
                <a:solidFill>
                  <a:schemeClr val="lt1"/>
                </a:solidFill>
              </a:rPr>
              <a:t>=pM</a:t>
            </a:r>
            <a:r>
              <a:rPr altLang="zh-CN" baseline="-25000" sz="2800" lang="en-US">
                <a:solidFill>
                  <a:schemeClr val="lt1"/>
                </a:solidFill>
              </a:rPr>
              <a:t>t</a:t>
            </a:r>
            <a:r>
              <a:rPr altLang="en-US" sz="2800" lang="zh-CN">
                <a:solidFill>
                  <a:schemeClr val="lt1"/>
                </a:solidFill>
              </a:rPr>
              <a:t>所对应的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值为最佳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259" name=""/>
          <p:cNvSpPr/>
          <p:nvPr/>
        </p:nvSpPr>
        <p:spPr>
          <a:xfrm rot="0">
            <a:off x="533400" y="1752600"/>
            <a:ext cx="1600200" cy="762000"/>
          </a:xfrm>
          <a:prstGeom prst="wedgeRectCallout">
            <a:avLst>
              <a:gd name="adj1" fmla="val 98412"/>
              <a:gd name="adj2" fmla="val 24583"/>
            </a:avLst>
          </a:prstGeom>
          <a:solidFill>
            <a:srgbClr val="993300"/>
          </a:solidFill>
          <a:ln w="952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最佳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值</a:t>
            </a:r>
          </a:p>
        </p:txBody>
      </p:sp>
      <p:sp>
        <p:nvSpPr>
          <p:cNvPr id="1049260" name=""/>
          <p:cNvSpPr/>
          <p:nvPr/>
        </p:nvSpPr>
        <p:spPr>
          <a:xfrm rot="0">
            <a:off x="320675" y="3444875"/>
            <a:ext cx="7620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261" name=""/>
          <p:cNvSpPr txBox="1"/>
          <p:nvPr/>
        </p:nvSpPr>
        <p:spPr>
          <a:xfrm rot="0">
            <a:off x="1219200" y="3657600"/>
            <a:ext cx="7545387" cy="2236787"/>
          </a:xfrm>
          <a:prstGeom prst="rect"/>
          <a:noFill/>
          <a:ln w="9525" cap="flat" cmpd="sng">
            <a:solidFill>
              <a:srgbClr val="FF66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某含</a:t>
            </a:r>
            <a:r>
              <a:rPr altLang="zh-CN" sz="2800" lang="en-US">
                <a:solidFill>
                  <a:schemeClr val="lt1"/>
                </a:solidFill>
              </a:rPr>
              <a:t>Pb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的溶液，浓度均为</a:t>
            </a:r>
            <a:r>
              <a:rPr altLang="zh-CN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10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-2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mol ·L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 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用同浓度的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EDTA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分步滴定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Pb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2+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，问：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(1)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有无可能分步滴定？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(2)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求滴定的酸度范围？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(3)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求二甲酚橙为指示剂的最佳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pH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值。</a:t>
            </a:r>
          </a:p>
        </p:txBody>
      </p:sp>
      <p:sp>
        <p:nvSpPr>
          <p:cNvPr id="104926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56" grpId="0" uiExpand="0" build="whole" animBg="1"/>
      <p:bldP spid="1049257" grpId="0" uiExpand="0" build="whole"/>
      <p:bldP spid="1049258" grpId="0" uiExpand="0" build="whole"/>
      <p:bldP spid="1049259" grpId="0" uiExpand="0" build="whole" animBg="1"/>
      <p:bldP spid="1049260" grpId="0" uiExpand="0" build="whole" animBg="1"/>
      <p:bldP spid="1049261" grpId="0" uiExpand="0" build="whole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63" name=""/>
          <p:cNvSpPr txBox="1"/>
          <p:nvPr/>
        </p:nvSpPr>
        <p:spPr>
          <a:xfrm rot="0">
            <a:off x="228600" y="22860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解：</a:t>
            </a:r>
          </a:p>
        </p:txBody>
      </p:sp>
      <p:sp>
        <p:nvSpPr>
          <p:cNvPr id="1049264" name=""/>
          <p:cNvSpPr txBox="1"/>
          <p:nvPr/>
        </p:nvSpPr>
        <p:spPr>
          <a:xfrm rot="0">
            <a:off x="838200" y="304800"/>
            <a:ext cx="8305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已知  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PbY</a:t>
            </a:r>
            <a:r>
              <a:rPr altLang="zh-CN" sz="2800" lang="en-US">
                <a:solidFill>
                  <a:schemeClr val="lt1"/>
                </a:solidFill>
              </a:rPr>
              <a:t>=18.0,  lgK</a:t>
            </a:r>
            <a:r>
              <a:rPr altLang="zh-CN" baseline="-25000" sz="2800" lang="en-US">
                <a:solidFill>
                  <a:schemeClr val="lt1"/>
                </a:solidFill>
              </a:rPr>
              <a:t>CaY</a:t>
            </a:r>
            <a:r>
              <a:rPr altLang="zh-CN" sz="2800" lang="en-US">
                <a:solidFill>
                  <a:schemeClr val="lt1"/>
                </a:solidFill>
              </a:rPr>
              <a:t>=10.7, K</a:t>
            </a:r>
            <a:r>
              <a:rPr altLang="zh-CN" baseline="-25000" sz="2800" lang="en-US">
                <a:solidFill>
                  <a:schemeClr val="lt1"/>
                </a:solidFill>
              </a:rPr>
              <a:t>SP</a:t>
            </a:r>
            <a:r>
              <a:rPr altLang="zh-CN" sz="2800" lang="en-US">
                <a:solidFill>
                  <a:schemeClr val="lt1"/>
                </a:solidFill>
              </a:rPr>
              <a:t>(Pb(OH)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)=10</a:t>
            </a:r>
            <a:r>
              <a:rPr altLang="zh-CN" baseline="30000" sz="2800" lang="en-US">
                <a:solidFill>
                  <a:schemeClr val="lt1"/>
                </a:solidFill>
              </a:rPr>
              <a:t>-15.7</a:t>
            </a:r>
          </a:p>
        </p:txBody>
      </p:sp>
      <p:sp>
        <p:nvSpPr>
          <p:cNvPr id="1049265" name=""/>
          <p:cNvSpPr txBox="1"/>
          <p:nvPr/>
        </p:nvSpPr>
        <p:spPr>
          <a:xfrm rot="0">
            <a:off x="517525" y="981075"/>
            <a:ext cx="600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(1)</a:t>
            </a:r>
          </a:p>
        </p:txBody>
      </p:sp>
      <p:sp>
        <p:nvSpPr>
          <p:cNvPr id="1049266" name=""/>
          <p:cNvSpPr/>
          <p:nvPr/>
        </p:nvSpPr>
        <p:spPr>
          <a:xfrm rot="0">
            <a:off x="1371600" y="990600"/>
            <a:ext cx="3521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lgK=18.0-10.7=7.3&gt;6</a:t>
            </a:r>
          </a:p>
        </p:txBody>
      </p:sp>
      <p:sp>
        <p:nvSpPr>
          <p:cNvPr id="1049267" name=""/>
          <p:cNvSpPr txBox="1"/>
          <p:nvPr/>
        </p:nvSpPr>
        <p:spPr>
          <a:xfrm rot="0">
            <a:off x="5165725" y="981075"/>
            <a:ext cx="33067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zh-CN">
                <a:solidFill>
                  <a:schemeClr val="lt1"/>
                </a:solidFill>
              </a:rPr>
              <a:t>可以分步滴定</a:t>
            </a:r>
            <a:r>
              <a:rPr altLang="zh-CN" sz="2800" lang="en-US">
                <a:solidFill>
                  <a:schemeClr val="lt1"/>
                </a:solidFill>
              </a:rPr>
              <a:t>Pb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。</a:t>
            </a:r>
          </a:p>
        </p:txBody>
      </p:sp>
      <p:sp>
        <p:nvSpPr>
          <p:cNvPr id="1049268" name=""/>
          <p:cNvSpPr txBox="1"/>
          <p:nvPr/>
        </p:nvSpPr>
        <p:spPr>
          <a:xfrm rot="0">
            <a:off x="457200" y="1676400"/>
            <a:ext cx="600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(2)</a:t>
            </a:r>
          </a:p>
        </p:txBody>
      </p:sp>
      <p:sp>
        <p:nvSpPr>
          <p:cNvPr id="1049269" name=""/>
          <p:cNvSpPr/>
          <p:nvPr/>
        </p:nvSpPr>
        <p:spPr>
          <a:xfrm rot="0">
            <a:off x="1295400" y="1752600"/>
            <a:ext cx="72390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</a:t>
            </a:r>
            <a:r>
              <a:rPr altLang="zh-CN" sz="2800" lang="en-US">
                <a:solidFill>
                  <a:schemeClr val="lt1"/>
                </a:solidFill>
              </a:rPr>
              <a:t>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Y(N)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=c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Ca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·K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CaY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-2.0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10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10.7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8.7</a:t>
            </a:r>
          </a:p>
        </p:txBody>
      </p:sp>
      <p:sp>
        <p:nvSpPr>
          <p:cNvPr id="1049270" name=""/>
          <p:cNvSpPr/>
          <p:nvPr/>
        </p:nvSpPr>
        <p:spPr>
          <a:xfrm rot="0">
            <a:off x="1447800" y="2514600"/>
            <a:ext cx="18399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lg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=8.7</a:t>
            </a:r>
          </a:p>
        </p:txBody>
      </p:sp>
      <p:sp>
        <p:nvSpPr>
          <p:cNvPr id="1049271" name=""/>
          <p:cNvSpPr txBox="1"/>
          <p:nvPr/>
        </p:nvSpPr>
        <p:spPr>
          <a:xfrm rot="0">
            <a:off x="4800600" y="3200400"/>
            <a:ext cx="1746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pH</a:t>
            </a:r>
            <a:r>
              <a:rPr altLang="en-US" baseline="-25000" sz="2800" lang="zh-CN">
                <a:solidFill>
                  <a:schemeClr val="lt1"/>
                </a:solidFill>
                <a:sym typeface="Symbol" pitchFamily="18" charset="2"/>
              </a:rPr>
              <a:t>最小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=4.0</a:t>
            </a:r>
          </a:p>
        </p:txBody>
      </p:sp>
      <p:sp>
        <p:nvSpPr>
          <p:cNvPr id="1049272" name=""/>
          <p:cNvSpPr/>
          <p:nvPr/>
        </p:nvSpPr>
        <p:spPr>
          <a:xfrm rot="0">
            <a:off x="1219200" y="3200400"/>
            <a:ext cx="2889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</a:t>
            </a:r>
            <a:r>
              <a:rPr altLang="zh-CN" sz="2800" lang="en-US">
                <a:solidFill>
                  <a:schemeClr val="lt1"/>
                </a:solidFill>
              </a:rPr>
              <a:t>pH~lg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en-US" sz="2800" lang="zh-CN">
                <a:solidFill>
                  <a:schemeClr val="lt1"/>
                </a:solidFill>
                <a:sym typeface="Symbol" pitchFamily="18" charset="2"/>
              </a:rPr>
              <a:t>表，</a:t>
            </a:r>
          </a:p>
        </p:txBody>
      </p:sp>
      <p:pic>
        <p:nvPicPr>
          <p:cNvPr id="209723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3886200"/>
            <a:ext cx="5483225" cy="1206500"/>
          </a:xfrm>
          <a:prstGeom prst="rect"/>
          <a:noFill/>
          <a:ln>
            <a:noFill/>
          </a:ln>
        </p:spPr>
      </p:pic>
      <p:sp>
        <p:nvSpPr>
          <p:cNvPr id="1049273" name=""/>
          <p:cNvSpPr txBox="1"/>
          <p:nvPr/>
        </p:nvSpPr>
        <p:spPr>
          <a:xfrm rot="0">
            <a:off x="1371600" y="5257800"/>
            <a:ext cx="1746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pH</a:t>
            </a:r>
            <a:r>
              <a:rPr altLang="en-US" baseline="-25000" sz="2800" lang="zh-CN">
                <a:solidFill>
                  <a:schemeClr val="lt1"/>
                </a:solidFill>
                <a:sym typeface="Symbol" pitchFamily="18" charset="2"/>
              </a:rPr>
              <a:t>最大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=7.0</a:t>
            </a:r>
          </a:p>
        </p:txBody>
      </p:sp>
      <p:sp>
        <p:nvSpPr>
          <p:cNvPr id="1049274" name=""/>
          <p:cNvSpPr txBox="1"/>
          <p:nvPr/>
        </p:nvSpPr>
        <p:spPr>
          <a:xfrm rot="0">
            <a:off x="1279525" y="6010275"/>
            <a:ext cx="34083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酸度范围  </a:t>
            </a:r>
            <a:r>
              <a:rPr altLang="zh-CN" sz="2800" lang="en-US">
                <a:solidFill>
                  <a:schemeClr val="lt1"/>
                </a:solidFill>
              </a:rPr>
              <a:t>:     4.0~7.0</a:t>
            </a:r>
          </a:p>
        </p:txBody>
      </p:sp>
      <p:sp>
        <p:nvSpPr>
          <p:cNvPr id="104927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63" grpId="0" uiExpand="0" build="whole"/>
      <p:bldP spid="1049264" grpId="0" uiExpand="0" build="whole"/>
      <p:bldP spid="1049265" grpId="0" uiExpand="0" build="whole"/>
      <p:bldP spid="1049266" grpId="0" uiExpand="0" build="whole"/>
      <p:bldP spid="1049267" grpId="0" uiExpand="0" build="whole"/>
      <p:bldP spid="1049268" grpId="0" uiExpand="0" build="whole"/>
      <p:bldP spid="1049269" grpId="0" uiExpand="0" build="whole"/>
      <p:bldP spid="1049270" grpId="0" uiExpand="0" build="whole"/>
      <p:bldP spid="1049271" grpId="0" uiExpand="0" build="whole"/>
      <p:bldP spid="1049272" grpId="0" uiExpand="0" build="whole"/>
      <p:bldP spid="1049273" grpId="0" uiExpand="0" build="whole"/>
      <p:bldP spid="1049274" grpId="0" uiExpand="0" build="whole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76" name=""/>
          <p:cNvSpPr txBox="1"/>
          <p:nvPr/>
        </p:nvSpPr>
        <p:spPr>
          <a:xfrm rot="0">
            <a:off x="517525" y="447675"/>
            <a:ext cx="600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(3)</a:t>
            </a:r>
          </a:p>
        </p:txBody>
      </p:sp>
      <p:pic>
        <p:nvPicPr>
          <p:cNvPr id="209723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533400"/>
            <a:ext cx="6667500" cy="566737"/>
          </a:xfrm>
          <a:prstGeom prst="rect"/>
          <a:noFill/>
          <a:ln>
            <a:noFill/>
          </a:ln>
        </p:spPr>
      </p:pic>
      <p:pic>
        <p:nvPicPr>
          <p:cNvPr id="209723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208087" y="1447800"/>
            <a:ext cx="6061075" cy="749300"/>
          </a:xfrm>
          <a:prstGeom prst="rect"/>
          <a:noFill/>
          <a:ln>
            <a:noFill/>
          </a:ln>
        </p:spPr>
      </p:pic>
      <p:pic>
        <p:nvPicPr>
          <p:cNvPr id="209723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048000" y="2514600"/>
            <a:ext cx="2763837" cy="458787"/>
          </a:xfrm>
          <a:prstGeom prst="rect"/>
          <a:noFill/>
          <a:ln>
            <a:noFill/>
          </a:ln>
        </p:spPr>
      </p:pic>
      <p:sp>
        <p:nvSpPr>
          <p:cNvPr id="1049277" name=""/>
          <p:cNvSpPr txBox="1"/>
          <p:nvPr/>
        </p:nvSpPr>
        <p:spPr>
          <a:xfrm rot="0">
            <a:off x="1736725" y="3495675"/>
            <a:ext cx="3359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查表    </a:t>
            </a:r>
            <a:r>
              <a:rPr altLang="zh-CN" sz="2800" lang="en-US">
                <a:solidFill>
                  <a:schemeClr val="lt1"/>
                </a:solidFill>
              </a:rPr>
              <a:t>(pPb)</a:t>
            </a:r>
            <a:r>
              <a:rPr altLang="zh-CN" baseline="-25000" sz="2800" lang="en-US">
                <a:solidFill>
                  <a:schemeClr val="lt1"/>
                </a:solidFill>
              </a:rPr>
              <a:t>t</a:t>
            </a:r>
            <a:r>
              <a:rPr altLang="zh-CN" sz="2800" lang="en-US">
                <a:solidFill>
                  <a:schemeClr val="lt1"/>
                </a:solidFill>
              </a:rPr>
              <a:t>~pH       </a:t>
            </a:r>
          </a:p>
        </p:txBody>
      </p:sp>
      <p:sp>
        <p:nvSpPr>
          <p:cNvPr id="1049278" name=""/>
          <p:cNvSpPr/>
          <p:nvPr/>
        </p:nvSpPr>
        <p:spPr>
          <a:xfrm rot="0">
            <a:off x="4572000" y="3810000"/>
            <a:ext cx="914400" cy="0"/>
          </a:xfrm>
          <a:prstGeom prst="line"/>
          <a:noFill/>
          <a:ln w="57150" cap="flat" cmpd="sng">
            <a:solidFill>
              <a:srgbClr val="FF66FF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279" name=""/>
          <p:cNvSpPr txBox="1"/>
          <p:nvPr/>
        </p:nvSpPr>
        <p:spPr>
          <a:xfrm rot="0">
            <a:off x="5791200" y="3505200"/>
            <a:ext cx="17462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baseline="-25000" sz="2800" lang="zh-CN">
                <a:solidFill>
                  <a:schemeClr val="lt1"/>
                </a:solidFill>
              </a:rPr>
              <a:t>最佳</a:t>
            </a:r>
            <a:r>
              <a:rPr altLang="zh-CN" sz="2800" lang="en-US">
                <a:solidFill>
                  <a:schemeClr val="lt1"/>
                </a:solidFill>
              </a:rPr>
              <a:t>=4.3</a:t>
            </a:r>
          </a:p>
        </p:txBody>
      </p:sp>
      <p:sp>
        <p:nvSpPr>
          <p:cNvPr id="104928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6" grpId="0" uiExpand="0" build="whole"/>
      <p:bldP spid="1049277" grpId="0" uiExpand="0" build="whole"/>
      <p:bldP spid="1049279" grpId="0" uiExpand="0" build="whol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81" name=""/>
          <p:cNvSpPr txBox="1"/>
          <p:nvPr/>
        </p:nvSpPr>
        <p:spPr>
          <a:xfrm rot="0">
            <a:off x="228600" y="228600"/>
            <a:ext cx="723900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§4.7</a:t>
            </a:r>
            <a:r>
              <a:rPr altLang="en-US" b="1" sz="3200" i="1" lang="zh-CN">
                <a:solidFill>
                  <a:srgbClr val="FFFF00"/>
                </a:solidFill>
              </a:rPr>
              <a:t>络合滴定中的掩蔽及解蔽的方法</a:t>
            </a:r>
          </a:p>
        </p:txBody>
      </p:sp>
      <p:sp>
        <p:nvSpPr>
          <p:cNvPr id="1049282" name=""/>
          <p:cNvSpPr txBox="1"/>
          <p:nvPr/>
        </p:nvSpPr>
        <p:spPr>
          <a:xfrm rot="0">
            <a:off x="228600" y="938212"/>
            <a:ext cx="223202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3200" lang="zh-CN" u="sng">
                <a:solidFill>
                  <a:schemeClr val="lt1"/>
                </a:solidFill>
              </a:rPr>
              <a:t>一、掩蔽法</a:t>
            </a:r>
          </a:p>
        </p:txBody>
      </p:sp>
      <p:sp>
        <p:nvSpPr>
          <p:cNvPr id="1049283" name=""/>
          <p:cNvSpPr/>
          <p:nvPr/>
        </p:nvSpPr>
        <p:spPr>
          <a:xfrm rot="0">
            <a:off x="381000" y="1828800"/>
            <a:ext cx="1524000" cy="609600"/>
          </a:xfrm>
          <a:prstGeom prst="cloudCallout">
            <a:avLst>
              <a:gd name="adj1" fmla="val 66667"/>
              <a:gd name="adj2" fmla="val 58856"/>
            </a:avLst>
          </a:prstGeom>
          <a:solidFill>
            <a:srgbClr val="FF66FF"/>
          </a:solidFill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accent2"/>
                </a:solidFill>
                <a:ea typeface="楷体_GB2312" pitchFamily="49" charset="-122"/>
              </a:rPr>
              <a:t>掩蔽法</a:t>
            </a:r>
          </a:p>
        </p:txBody>
      </p:sp>
      <p:sp>
        <p:nvSpPr>
          <p:cNvPr id="1049284" name=""/>
          <p:cNvSpPr txBox="1"/>
          <p:nvPr/>
        </p:nvSpPr>
        <p:spPr>
          <a:xfrm rot="0">
            <a:off x="2362200" y="1828800"/>
            <a:ext cx="6311900" cy="1401762"/>
          </a:xfrm>
          <a:prstGeom prst="rect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加入掩蔽剂与干扰离子反应以降低干扰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离子的浓度使之不与滴定剂或指示剂络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合，消除干扰。</a:t>
            </a:r>
          </a:p>
        </p:txBody>
      </p:sp>
      <p:sp>
        <p:nvSpPr>
          <p:cNvPr id="1049285" name=""/>
          <p:cNvSpPr txBox="1"/>
          <p:nvPr/>
        </p:nvSpPr>
        <p:spPr>
          <a:xfrm rot="0">
            <a:off x="609600" y="3886200"/>
            <a:ext cx="2336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常用的掩蔽法</a:t>
            </a:r>
          </a:p>
        </p:txBody>
      </p:sp>
      <p:sp>
        <p:nvSpPr>
          <p:cNvPr id="1049286" name=""/>
          <p:cNvSpPr/>
          <p:nvPr/>
        </p:nvSpPr>
        <p:spPr>
          <a:xfrm rot="0">
            <a:off x="2895600" y="3657600"/>
            <a:ext cx="228600" cy="1066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287" name=""/>
          <p:cNvSpPr txBox="1"/>
          <p:nvPr/>
        </p:nvSpPr>
        <p:spPr>
          <a:xfrm rot="0">
            <a:off x="3200400" y="3429000"/>
            <a:ext cx="2339975" cy="14636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25000"/>
              </a:lnSpc>
            </a:pPr>
            <a:r>
              <a:rPr altLang="en-US" b="1" sz="2400" lang="zh-CN">
                <a:solidFill>
                  <a:schemeClr val="lt1"/>
                </a:solidFill>
              </a:rPr>
              <a:t>络合掩蔽法</a:t>
            </a:r>
          </a:p>
          <a:p>
            <a:pPr eaLnBrk="1" hangingPunct="1" latinLnBrk="1" lvl="0">
              <a:lnSpc>
                <a:spcPct val="125000"/>
              </a:lnSpc>
            </a:pPr>
            <a:r>
              <a:rPr altLang="en-US" b="1" sz="2400" lang="zh-CN">
                <a:solidFill>
                  <a:schemeClr val="lt1"/>
                </a:solidFill>
              </a:rPr>
              <a:t>沉淀掩蔽法</a:t>
            </a:r>
          </a:p>
          <a:p>
            <a:pPr eaLnBrk="1" hangingPunct="1" latinLnBrk="1" lvl="0">
              <a:lnSpc>
                <a:spcPct val="125000"/>
              </a:lnSpc>
            </a:pPr>
            <a:r>
              <a:rPr altLang="en-US" b="1" sz="2400" lang="zh-CN">
                <a:solidFill>
                  <a:schemeClr val="lt1"/>
                </a:solidFill>
              </a:rPr>
              <a:t>氧化还原掩蔽法</a:t>
            </a:r>
          </a:p>
        </p:txBody>
      </p:sp>
      <p:sp>
        <p:nvSpPr>
          <p:cNvPr id="1049288" name=""/>
          <p:cNvSpPr txBox="1"/>
          <p:nvPr/>
        </p:nvSpPr>
        <p:spPr>
          <a:xfrm rot="0">
            <a:off x="746125" y="4943475"/>
            <a:ext cx="25146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1</a:t>
            </a:r>
            <a:r>
              <a:rPr altLang="en-US" b="1" sz="2800" lang="zh-CN">
                <a:solidFill>
                  <a:schemeClr val="lt1"/>
                </a:solidFill>
              </a:rPr>
              <a:t>、络合掩蔽法</a:t>
            </a:r>
          </a:p>
        </p:txBody>
      </p:sp>
      <p:sp>
        <p:nvSpPr>
          <p:cNvPr id="1049289" name=""/>
          <p:cNvSpPr txBox="1"/>
          <p:nvPr/>
        </p:nvSpPr>
        <p:spPr>
          <a:xfrm rot="0">
            <a:off x="838200" y="5540375"/>
            <a:ext cx="80772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利用干扰离子与掩蔽剂形成稳定络合物的反应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使干扰离子的浓度降低，以达到消除干扰的目的。</a:t>
            </a:r>
          </a:p>
        </p:txBody>
      </p:sp>
      <p:sp>
        <p:nvSpPr>
          <p:cNvPr id="104929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81" grpId="0" uiExpand="0" build="whole"/>
      <p:bldP spid="1049282" grpId="0" uiExpand="0" build="whole"/>
      <p:bldP spid="1049283" grpId="0" uiExpand="0" build="whole" animBg="1"/>
      <p:bldP spid="1049284" grpId="0" uiExpand="0" build="whole" animBg="1"/>
      <p:bldP spid="1049285" grpId="0" uiExpand="0" build="whole"/>
      <p:bldP spid="1049286" grpId="0" uiExpand="0" build="whole" animBg="1"/>
      <p:bldP spid="1049287" grpId="0" uiExpand="0" build="whole"/>
      <p:bldP spid="1049288" grpId="0" uiExpand="0" build="whole"/>
      <p:bldP spid="1049289" grpId="0" uiExpand="0" build="whol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91" name=""/>
          <p:cNvSpPr/>
          <p:nvPr/>
        </p:nvSpPr>
        <p:spPr>
          <a:xfrm rot="0">
            <a:off x="152400" y="228600"/>
            <a:ext cx="762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292" name=""/>
          <p:cNvSpPr txBox="1"/>
          <p:nvPr/>
        </p:nvSpPr>
        <p:spPr>
          <a:xfrm rot="0">
            <a:off x="1066800" y="298450"/>
            <a:ext cx="7848600" cy="2255837"/>
          </a:xfrm>
          <a:prstGeom prst="rect"/>
          <a:noFill/>
          <a:ln w="28575" cap="flat" cmpd="sng">
            <a:solidFill>
              <a:srgbClr val="FF99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用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0.020mol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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L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-1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 EDTA滴定同浓度的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Zn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、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3+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混合液中的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Zn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，能否准确滴定？若加入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0.010mol 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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L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-1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的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NH</a:t>
            </a:r>
            <a:r>
              <a:rPr altLang="zh-CN" baseline="-25000" b="1" sz="2800" lang="en-US">
                <a:solidFill>
                  <a:schemeClr val="lt1"/>
                </a:solidFill>
                <a:ea typeface="楷体_GB2312" pitchFamily="49" charset="-122"/>
              </a:rPr>
              <a:t>4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F，调节溶液的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pH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为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5.5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，以二甲酚橙作指示剂，用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0.020mol 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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L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-1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EDTA滴定，能否准确滴定？计算终点误差。</a:t>
            </a:r>
          </a:p>
        </p:txBody>
      </p:sp>
      <p:sp>
        <p:nvSpPr>
          <p:cNvPr id="1049293" name=""/>
          <p:cNvSpPr txBox="1"/>
          <p:nvPr/>
        </p:nvSpPr>
        <p:spPr>
          <a:xfrm rot="0">
            <a:off x="212725" y="278765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9294" name=""/>
          <p:cNvSpPr txBox="1"/>
          <p:nvPr/>
        </p:nvSpPr>
        <p:spPr>
          <a:xfrm rot="0">
            <a:off x="1219200" y="2895600"/>
            <a:ext cx="49101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已知  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ZnY</a:t>
            </a:r>
            <a:r>
              <a:rPr altLang="zh-CN" sz="2800" lang="en-US">
                <a:solidFill>
                  <a:schemeClr val="lt1"/>
                </a:solidFill>
              </a:rPr>
              <a:t>=16.5   lgK</a:t>
            </a:r>
            <a:r>
              <a:rPr altLang="zh-CN" baseline="-25000" sz="2800" lang="en-US">
                <a:solidFill>
                  <a:schemeClr val="lt1"/>
                </a:solidFill>
              </a:rPr>
              <a:t>AlY</a:t>
            </a:r>
            <a:r>
              <a:rPr altLang="zh-CN" sz="2800" lang="en-US">
                <a:solidFill>
                  <a:schemeClr val="lt1"/>
                </a:solidFill>
              </a:rPr>
              <a:t>=16.1</a:t>
            </a:r>
          </a:p>
        </p:txBody>
      </p:sp>
      <p:sp>
        <p:nvSpPr>
          <p:cNvPr id="1049295" name=""/>
          <p:cNvSpPr txBox="1"/>
          <p:nvPr/>
        </p:nvSpPr>
        <p:spPr>
          <a:xfrm rot="0">
            <a:off x="2209800" y="3429000"/>
            <a:ext cx="3521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lgK=16.5-16.1=0.4&lt;6</a:t>
            </a:r>
          </a:p>
        </p:txBody>
      </p:sp>
      <p:sp>
        <p:nvSpPr>
          <p:cNvPr id="1049296" name=""/>
          <p:cNvSpPr txBox="1"/>
          <p:nvPr/>
        </p:nvSpPr>
        <p:spPr>
          <a:xfrm rot="0">
            <a:off x="2362200" y="3962400"/>
            <a:ext cx="23177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不能准确滴定</a:t>
            </a:r>
          </a:p>
        </p:txBody>
      </p:sp>
      <p:grpSp>
        <p:nvGrpSpPr>
          <p:cNvPr id="216" name=""/>
          <p:cNvGrpSpPr/>
          <p:nvPr/>
        </p:nvGrpSpPr>
        <p:grpSpPr>
          <a:xfrm rot="0">
            <a:off x="441325" y="4768850"/>
            <a:ext cx="5654675" cy="1708150"/>
            <a:chOff x="278" y="3004"/>
            <a:chExt cx="3562" cy="1076"/>
          </a:xfrm>
        </p:grpSpPr>
        <p:sp>
          <p:nvSpPr>
            <p:cNvPr id="1049297" name=""/>
            <p:cNvSpPr txBox="1"/>
            <p:nvPr/>
          </p:nvSpPr>
          <p:spPr>
            <a:xfrm rot="0">
              <a:off x="1574" y="3018"/>
              <a:ext cx="1862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Zn   +   Y   =   ZnY</a:t>
              </a:r>
            </a:p>
          </p:txBody>
        </p:sp>
        <p:sp>
          <p:nvSpPr>
            <p:cNvPr id="1049298" name=""/>
            <p:cNvSpPr/>
            <p:nvPr/>
          </p:nvSpPr>
          <p:spPr>
            <a:xfrm rot="0" flipH="1">
              <a:off x="2064" y="3312"/>
              <a:ext cx="288" cy="24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99" name=""/>
            <p:cNvSpPr txBox="1"/>
            <p:nvPr/>
          </p:nvSpPr>
          <p:spPr>
            <a:xfrm rot="0">
              <a:off x="2064" y="3216"/>
              <a:ext cx="23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lang="en-US">
                  <a:solidFill>
                    <a:schemeClr val="lt1"/>
                  </a:solidFill>
                </a:rPr>
                <a:t>H</a:t>
              </a:r>
            </a:p>
          </p:txBody>
        </p:sp>
        <p:sp>
          <p:nvSpPr>
            <p:cNvPr id="1049300" name=""/>
            <p:cNvSpPr txBox="1"/>
            <p:nvPr/>
          </p:nvSpPr>
          <p:spPr>
            <a:xfrm rot="0">
              <a:off x="1872" y="3552"/>
              <a:ext cx="394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HY</a:t>
              </a:r>
            </a:p>
          </p:txBody>
        </p:sp>
        <p:sp>
          <p:nvSpPr>
            <p:cNvPr id="1049301" name=""/>
            <p:cNvSpPr txBox="1"/>
            <p:nvPr/>
          </p:nvSpPr>
          <p:spPr>
            <a:xfrm rot="0">
              <a:off x="1872" y="3840"/>
              <a:ext cx="385" cy="2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eaVert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800" lang="en-US">
                  <a:solidFill>
                    <a:schemeClr val="lt1"/>
                  </a:solidFill>
                </a:rPr>
                <a:t>···</a:t>
              </a:r>
            </a:p>
          </p:txBody>
        </p:sp>
        <p:sp>
          <p:nvSpPr>
            <p:cNvPr id="1049302" name=""/>
            <p:cNvSpPr/>
            <p:nvPr/>
          </p:nvSpPr>
          <p:spPr>
            <a:xfrm rot="0">
              <a:off x="2496" y="3312"/>
              <a:ext cx="384" cy="384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303" name=""/>
            <p:cNvSpPr txBox="1"/>
            <p:nvPr/>
          </p:nvSpPr>
          <p:spPr>
            <a:xfrm rot="0">
              <a:off x="2640" y="3312"/>
              <a:ext cx="308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Al</a:t>
              </a:r>
            </a:p>
          </p:txBody>
        </p:sp>
        <p:sp>
          <p:nvSpPr>
            <p:cNvPr id="1049304" name=""/>
            <p:cNvSpPr txBox="1"/>
            <p:nvPr/>
          </p:nvSpPr>
          <p:spPr>
            <a:xfrm rot="0">
              <a:off x="2688" y="3696"/>
              <a:ext cx="447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AlY</a:t>
              </a:r>
            </a:p>
          </p:txBody>
        </p:sp>
        <p:sp>
          <p:nvSpPr>
            <p:cNvPr id="1049305" name=""/>
            <p:cNvSpPr/>
            <p:nvPr/>
          </p:nvSpPr>
          <p:spPr>
            <a:xfrm rot="0">
              <a:off x="2928" y="3456"/>
              <a:ext cx="384" cy="0"/>
            </a:xfrm>
            <a:prstGeom prst="lin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306" name=""/>
            <p:cNvSpPr txBox="1"/>
            <p:nvPr/>
          </p:nvSpPr>
          <p:spPr>
            <a:xfrm rot="0">
              <a:off x="3024" y="3264"/>
              <a:ext cx="196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1800" lang="en-US">
                  <a:solidFill>
                    <a:schemeClr val="lt1"/>
                  </a:solidFill>
                </a:rPr>
                <a:t>F</a:t>
              </a:r>
            </a:p>
          </p:txBody>
        </p:sp>
        <p:sp>
          <p:nvSpPr>
            <p:cNvPr id="1049307" name=""/>
            <p:cNvSpPr txBox="1"/>
            <p:nvPr/>
          </p:nvSpPr>
          <p:spPr>
            <a:xfrm rot="0">
              <a:off x="3254" y="3290"/>
              <a:ext cx="586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zh-CN" sz="2400" lang="en-US">
                  <a:solidFill>
                    <a:schemeClr val="lt1"/>
                  </a:solidFill>
                </a:rPr>
                <a:t>AlF</a:t>
              </a:r>
              <a:r>
                <a:rPr altLang="zh-CN" baseline="-25000" sz="2400" lang="en-US">
                  <a:solidFill>
                    <a:schemeClr val="lt1"/>
                  </a:solidFill>
                </a:rPr>
                <a:t>6</a:t>
              </a:r>
              <a:r>
                <a:rPr altLang="zh-CN" baseline="30000" sz="2400" lang="en-US">
                  <a:solidFill>
                    <a:schemeClr val="lt1"/>
                  </a:solidFill>
                </a:rPr>
                <a:t>3-</a:t>
              </a:r>
            </a:p>
          </p:txBody>
        </p:sp>
        <p:sp>
          <p:nvSpPr>
            <p:cNvPr id="1049308" name=""/>
            <p:cNvSpPr txBox="1"/>
            <p:nvPr/>
          </p:nvSpPr>
          <p:spPr>
            <a:xfrm rot="0">
              <a:off x="374" y="3004"/>
              <a:ext cx="794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sz="2800" lang="zh-CN">
                  <a:solidFill>
                    <a:schemeClr val="lt1"/>
                  </a:solidFill>
                  <a:ea typeface="楷体_GB2312" pitchFamily="49" charset="-122"/>
                </a:rPr>
                <a:t>主反应</a:t>
              </a:r>
            </a:p>
          </p:txBody>
        </p:sp>
        <p:sp>
          <p:nvSpPr>
            <p:cNvPr id="1049309" name=""/>
            <p:cNvSpPr/>
            <p:nvPr/>
          </p:nvSpPr>
          <p:spPr>
            <a:xfrm rot="0">
              <a:off x="1104" y="3360"/>
              <a:ext cx="144" cy="720"/>
            </a:xfrm>
            <a:prstGeom prst="leftBrace"/>
            <a:noFill/>
            <a:ln w="9525" cap="flat" cmpd="sng">
              <a:solidFill>
                <a:schemeClr val="lt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endParaRPr altLang="en-US" lang="zh-CN"/>
            </a:p>
          </p:txBody>
        </p:sp>
        <p:sp>
          <p:nvSpPr>
            <p:cNvPr id="1049310" name=""/>
            <p:cNvSpPr txBox="1"/>
            <p:nvPr/>
          </p:nvSpPr>
          <p:spPr>
            <a:xfrm rot="0">
              <a:off x="278" y="3484"/>
              <a:ext cx="794" cy="32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0" u="none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Times New Roman" pitchFamily="18" charset="0"/>
                </a:defRPr>
              </a:lvl5pPr>
            </a:lstStyle>
            <a:p>
              <a:pPr eaLnBrk="1" hangingPunct="1" latinLnBrk="1" lvl="0"/>
              <a:r>
                <a:rPr altLang="en-US" b="1" sz="2800" lang="zh-CN">
                  <a:solidFill>
                    <a:schemeClr val="lt1"/>
                  </a:solidFill>
                  <a:ea typeface="楷体_GB2312" pitchFamily="49" charset="-122"/>
                </a:rPr>
                <a:t>副反应</a:t>
              </a:r>
            </a:p>
          </p:txBody>
        </p:sp>
      </p:grpSp>
      <p:sp>
        <p:nvSpPr>
          <p:cNvPr id="104931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91" grpId="0" uiExpand="0" build="whole" animBg="1"/>
      <p:bldP spid="1049292" grpId="0" uiExpand="0" build="whole" animBg="1"/>
      <p:bldP spid="1049293" grpId="0" uiExpand="0" build="whole"/>
      <p:bldP spid="1049294" grpId="0" uiExpand="0" build="whole"/>
      <p:bldP spid="1049295" grpId="0" uiExpand="0" build="whole"/>
      <p:bldP spid="1049296" grpId="0" uiExpand="0" build="whole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15" name=""/>
          <p:cNvSpPr txBox="1"/>
          <p:nvPr/>
        </p:nvSpPr>
        <p:spPr>
          <a:xfrm rot="0">
            <a:off x="898525" y="295275"/>
            <a:ext cx="3727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pH=5.5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  <a:r>
              <a:rPr altLang="zh-CN" sz="2800" lang="en-US">
                <a:solidFill>
                  <a:schemeClr val="lt1"/>
                </a:solidFill>
              </a:rPr>
              <a:t>pKa(HF)=3.17</a:t>
            </a:r>
          </a:p>
        </p:txBody>
      </p:sp>
      <p:sp>
        <p:nvSpPr>
          <p:cNvPr id="1049316" name=""/>
          <p:cNvSpPr txBox="1"/>
          <p:nvPr/>
        </p:nvSpPr>
        <p:spPr>
          <a:xfrm rot="0">
            <a:off x="990600" y="908050"/>
            <a:ext cx="34909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c(F)=[F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]=10</a:t>
            </a:r>
            <a:r>
              <a:rPr altLang="zh-CN" baseline="30000" sz="2800" lang="en-US">
                <a:solidFill>
                  <a:schemeClr val="lt1"/>
                </a:solidFill>
              </a:rPr>
              <a:t>-2</a:t>
            </a:r>
            <a:r>
              <a:rPr altLang="zh-CN" sz="2800" lang="en-US">
                <a:solidFill>
                  <a:schemeClr val="lt1"/>
                </a:solidFill>
              </a:rPr>
              <a:t>mol 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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L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-1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209723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00150" y="1524000"/>
            <a:ext cx="6107112" cy="557212"/>
          </a:xfrm>
          <a:prstGeom prst="rect"/>
          <a:noFill/>
          <a:ln>
            <a:noFill/>
          </a:ln>
        </p:spPr>
      </p:pic>
      <p:pic>
        <p:nvPicPr>
          <p:cNvPr id="209723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66800" y="2133600"/>
            <a:ext cx="3886200" cy="825500"/>
          </a:xfrm>
          <a:prstGeom prst="rect"/>
          <a:noFill/>
          <a:ln>
            <a:noFill/>
          </a:ln>
        </p:spPr>
      </p:pic>
      <p:sp>
        <p:nvSpPr>
          <p:cNvPr id="1049317" name=""/>
          <p:cNvSpPr txBox="1"/>
          <p:nvPr/>
        </p:nvSpPr>
        <p:spPr>
          <a:xfrm rot="0">
            <a:off x="898525" y="3717925"/>
            <a:ext cx="36306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pH=5.5</a:t>
            </a:r>
            <a:r>
              <a:rPr altLang="en-US" sz="2800" lang="zh-CN">
                <a:solidFill>
                  <a:schemeClr val="lt1"/>
                </a:solidFill>
              </a:rPr>
              <a:t>时，</a:t>
            </a:r>
            <a:r>
              <a:rPr altLang="zh-CN" sz="2800" lang="en-US">
                <a:solidFill>
                  <a:schemeClr val="lt1"/>
                </a:solidFill>
              </a:rPr>
              <a:t>lg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=5.5</a:t>
            </a:r>
          </a:p>
        </p:txBody>
      </p:sp>
      <p:sp>
        <p:nvSpPr>
          <p:cNvPr id="1049318" name=""/>
          <p:cNvSpPr txBox="1"/>
          <p:nvPr/>
        </p:nvSpPr>
        <p:spPr>
          <a:xfrm rot="0">
            <a:off x="914400" y="4343400"/>
            <a:ext cx="503078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 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Y(Al)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+ 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-1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  <a:sym typeface="Symbol" pitchFamily="18" charset="2"/>
              </a:rPr>
              <a:t>≈ 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</a:t>
            </a:r>
            <a:r>
              <a:rPr altLang="zh-CN" baseline="-25000" sz="2800" lang="en-US">
                <a:solidFill>
                  <a:schemeClr val="lt1"/>
                </a:solidFill>
                <a:sym typeface="Symbol" pitchFamily="18" charset="2"/>
              </a:rPr>
              <a:t>Y(H)</a:t>
            </a:r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=10</a:t>
            </a:r>
            <a:r>
              <a:rPr altLang="zh-CN" baseline="30000" sz="2800" lang="en-US">
                <a:solidFill>
                  <a:schemeClr val="lt1"/>
                </a:solidFill>
                <a:sym typeface="Symbol" pitchFamily="18" charset="2"/>
              </a:rPr>
              <a:t>5.5</a:t>
            </a:r>
          </a:p>
        </p:txBody>
      </p:sp>
      <p:pic>
        <p:nvPicPr>
          <p:cNvPr id="2097240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838200" y="5029200"/>
            <a:ext cx="6248400" cy="554037"/>
          </a:xfrm>
          <a:prstGeom prst="rect"/>
          <a:noFill/>
          <a:ln>
            <a:noFill/>
          </a:ln>
        </p:spPr>
      </p:pic>
      <p:pic>
        <p:nvPicPr>
          <p:cNvPr id="2097241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838200" y="5715000"/>
            <a:ext cx="6230937" cy="749300"/>
          </a:xfrm>
          <a:prstGeom prst="rect"/>
          <a:noFill/>
          <a:ln>
            <a:noFill/>
          </a:ln>
        </p:spPr>
      </p:pic>
      <p:sp>
        <p:nvSpPr>
          <p:cNvPr id="104931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78</a:t>
            </a:fld>
            <a:endParaRPr altLang="zh-CN" sz="1400" lang="en-US">
              <a:solidFill>
                <a:schemeClr val="dk1"/>
              </a:solidFill>
            </a:endParaRPr>
          </a:p>
        </p:txBody>
      </p:sp>
      <p:pic>
        <p:nvPicPr>
          <p:cNvPr id="2097242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968375" y="2903537"/>
            <a:ext cx="5999162" cy="6699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209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15" grpId="0" uiExpand="0" build="whole"/>
      <p:bldP spid="1049316" grpId="0" uiExpand="0" build="whole"/>
      <p:bldP spid="1049317" grpId="0" uiExpand="0" build="whole"/>
      <p:bldP spid="1049318" grpId="0" uiExpand="0" build="whole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20" name=""/>
          <p:cNvSpPr txBox="1"/>
          <p:nvPr/>
        </p:nvSpPr>
        <p:spPr>
          <a:xfrm rot="0">
            <a:off x="822325" y="219075"/>
            <a:ext cx="5949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pH=5.5</a:t>
            </a:r>
            <a:r>
              <a:rPr altLang="en-US" sz="2800" lang="zh-CN">
                <a:solidFill>
                  <a:schemeClr val="lt1"/>
                </a:solidFill>
              </a:rPr>
              <a:t>时，</a:t>
            </a:r>
            <a:r>
              <a:rPr altLang="zh-CN" sz="2800" lang="en-US">
                <a:solidFill>
                  <a:schemeClr val="lt1"/>
                </a:solidFill>
              </a:rPr>
              <a:t>XO</a:t>
            </a:r>
            <a:r>
              <a:rPr altLang="en-US" sz="2800" lang="zh-CN">
                <a:solidFill>
                  <a:schemeClr val="lt1"/>
                </a:solidFill>
              </a:rPr>
              <a:t>作指示剂，</a:t>
            </a:r>
            <a:r>
              <a:rPr altLang="zh-CN" sz="2800" lang="en-US">
                <a:solidFill>
                  <a:schemeClr val="lt1"/>
                </a:solidFill>
              </a:rPr>
              <a:t>(pZn)</a:t>
            </a:r>
            <a:r>
              <a:rPr altLang="zh-CN" baseline="-25000" sz="2800" lang="en-US">
                <a:solidFill>
                  <a:schemeClr val="lt1"/>
                </a:solidFill>
              </a:rPr>
              <a:t>ep</a:t>
            </a:r>
            <a:r>
              <a:rPr altLang="zh-CN" sz="2800" lang="en-US">
                <a:solidFill>
                  <a:schemeClr val="lt1"/>
                </a:solidFill>
              </a:rPr>
              <a:t>=5.7</a:t>
            </a:r>
          </a:p>
        </p:txBody>
      </p:sp>
      <p:sp>
        <p:nvSpPr>
          <p:cNvPr id="1049321" name=""/>
          <p:cNvSpPr txBox="1"/>
          <p:nvPr/>
        </p:nvSpPr>
        <p:spPr>
          <a:xfrm rot="0">
            <a:off x="1295400" y="762000"/>
            <a:ext cx="29464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pZn=5.7-6.5=-0.8</a:t>
            </a:r>
          </a:p>
        </p:txBody>
      </p:sp>
      <p:pic>
        <p:nvPicPr>
          <p:cNvPr id="209724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1371600"/>
            <a:ext cx="7202487" cy="996950"/>
          </a:xfrm>
          <a:prstGeom prst="rect"/>
          <a:noFill/>
          <a:ln>
            <a:noFill/>
          </a:ln>
        </p:spPr>
      </p:pic>
      <p:sp>
        <p:nvSpPr>
          <p:cNvPr id="1049322" name=""/>
          <p:cNvSpPr txBox="1"/>
          <p:nvPr/>
        </p:nvSpPr>
        <p:spPr>
          <a:xfrm rot="0">
            <a:off x="228600" y="2514600"/>
            <a:ext cx="8713788" cy="974725"/>
          </a:xfrm>
          <a:prstGeom prst="rect"/>
          <a:noFill/>
          <a:ln w="28575" cap="flat" cmpd="sng">
            <a:solidFill>
              <a:srgbClr val="FF505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   F</a:t>
            </a:r>
            <a:r>
              <a:rPr altLang="zh-CN" baseline="30000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altLang="zh-CN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3+</a:t>
            </a:r>
            <a:r>
              <a:rPr altLang="zh-CN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的掩蔽效果很好，使[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3+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]=10</a:t>
            </a:r>
            <a:r>
              <a:rPr altLang="zh-CN" baseline="30000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12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mol 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  <a:sym typeface="Symbol" pitchFamily="18" charset="2"/>
              </a:rPr>
              <a:t></a:t>
            </a:r>
            <a:r>
              <a:rPr altLang="zh-CN" b="1" sz="2800" lang="en-US">
                <a:solidFill>
                  <a:schemeClr val="lt1"/>
                </a:solidFill>
                <a:ea typeface="楷体_GB2312" pitchFamily="49" charset="-122"/>
              </a:rPr>
              <a:t>L</a:t>
            </a:r>
            <a:r>
              <a:rPr altLang="zh-CN" baseline="30000" b="1" sz="2800" lang="en-US">
                <a:solidFill>
                  <a:schemeClr val="lt1"/>
                </a:solidFill>
                <a:ea typeface="楷体_GB2312" pitchFamily="49" charset="-122"/>
              </a:rPr>
              <a:t>-1</a:t>
            </a:r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 ，</a:t>
            </a:r>
          </a:p>
          <a:p>
            <a:pPr eaLnBrk="1" hangingPunct="1" latinLnBrk="1" lvl="0"/>
            <a:r>
              <a:rPr altLang="zh-CN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干扰消除，误差很小。</a:t>
            </a:r>
          </a:p>
        </p:txBody>
      </p:sp>
      <p:sp>
        <p:nvSpPr>
          <p:cNvPr id="104932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79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20" grpId="0" uiExpand="0" build="whole"/>
      <p:bldP spid="1049321" grpId="0" uiExpand="0" build="whole"/>
      <p:bldP spid="1049322" grpId="0" uiExpand="0" build="whol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 rot="0">
            <a:off x="381000" y="708025"/>
            <a:ext cx="73755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从图中可以看出： </a:t>
            </a:r>
            <a:r>
              <a:rPr altLang="zh-CN" sz="2800" lang="en-US">
                <a:solidFill>
                  <a:schemeClr val="lt1"/>
                </a:solidFill>
              </a:rPr>
              <a:t>pH                   </a:t>
            </a:r>
            <a:r>
              <a:rPr altLang="en-US" sz="2800" lang="zh-CN">
                <a:solidFill>
                  <a:schemeClr val="lt1"/>
                </a:solidFill>
              </a:rPr>
              <a:t>主要存在形式</a:t>
            </a:r>
          </a:p>
        </p:txBody>
      </p:sp>
      <p:sp>
        <p:nvSpPr>
          <p:cNvPr id="1048657" name=""/>
          <p:cNvSpPr txBox="1"/>
          <p:nvPr/>
        </p:nvSpPr>
        <p:spPr>
          <a:xfrm rot="0">
            <a:off x="3276600" y="1395412"/>
            <a:ext cx="344487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 &lt;1                                       H</a:t>
            </a:r>
            <a:r>
              <a:rPr altLang="zh-CN" baseline="-25000" lang="en-US">
                <a:solidFill>
                  <a:schemeClr val="lt1"/>
                </a:solidFill>
              </a:rPr>
              <a:t>6</a:t>
            </a:r>
            <a:r>
              <a:rPr altLang="zh-CN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658" name=""/>
          <p:cNvSpPr txBox="1"/>
          <p:nvPr/>
        </p:nvSpPr>
        <p:spPr>
          <a:xfrm rot="0">
            <a:off x="3124200" y="1676400"/>
            <a:ext cx="54403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1~10.26</a:t>
            </a:r>
            <a:r>
              <a:rPr altLang="zh-CN" sz="2800" lang="en-US">
                <a:solidFill>
                  <a:schemeClr val="lt1"/>
                </a:solidFill>
              </a:rPr>
              <a:t>           </a:t>
            </a:r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5</a:t>
            </a:r>
            <a:r>
              <a:rPr altLang="en-US" lang="zh-CN">
                <a:solidFill>
                  <a:schemeClr val="lt1"/>
                </a:solidFill>
              </a:rPr>
              <a:t>Y、 </a:t>
            </a:r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4</a:t>
            </a:r>
            <a:r>
              <a:rPr altLang="en-US" lang="zh-CN">
                <a:solidFill>
                  <a:schemeClr val="lt1"/>
                </a:solidFill>
              </a:rPr>
              <a:t>Y、 </a:t>
            </a:r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3</a:t>
            </a:r>
            <a:r>
              <a:rPr altLang="en-US" lang="zh-CN">
                <a:solidFill>
                  <a:schemeClr val="lt1"/>
                </a:solidFill>
              </a:rPr>
              <a:t>Y、 </a:t>
            </a:r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-25000" lang="en-US">
                <a:solidFill>
                  <a:schemeClr val="lt1"/>
                </a:solidFill>
              </a:rPr>
              <a:t>2</a:t>
            </a:r>
            <a:r>
              <a:rPr altLang="en-US" lang="zh-CN">
                <a:solidFill>
                  <a:schemeClr val="lt1"/>
                </a:solidFill>
              </a:rPr>
              <a:t>Y、 </a:t>
            </a:r>
            <a:r>
              <a:rPr altLang="zh-CN" lang="en-US">
                <a:solidFill>
                  <a:schemeClr val="lt1"/>
                </a:solidFill>
              </a:rPr>
              <a:t>HY</a:t>
            </a:r>
          </a:p>
        </p:txBody>
      </p:sp>
      <p:sp>
        <p:nvSpPr>
          <p:cNvPr id="1048659" name=""/>
          <p:cNvSpPr txBox="1"/>
          <p:nvPr/>
        </p:nvSpPr>
        <p:spPr>
          <a:xfrm rot="0">
            <a:off x="3048000" y="2057400"/>
            <a:ext cx="35083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>
                <a:solidFill>
                  <a:schemeClr val="lt1"/>
                </a:solidFill>
              </a:rPr>
              <a:t>    &gt;12</a:t>
            </a:r>
            <a:r>
              <a:rPr altLang="zh-CN" sz="2800" lang="en-US">
                <a:solidFill>
                  <a:schemeClr val="lt1"/>
                </a:solidFill>
              </a:rPr>
              <a:t>                            </a:t>
            </a:r>
            <a:r>
              <a:rPr altLang="zh-CN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8660" name=""/>
          <p:cNvSpPr txBox="1"/>
          <p:nvPr/>
        </p:nvSpPr>
        <p:spPr>
          <a:xfrm rot="0">
            <a:off x="838200" y="2971800"/>
            <a:ext cx="7562850" cy="955675"/>
          </a:xfrm>
          <a:prstGeom prst="rect"/>
          <a:noFill/>
          <a:ln w="9525" cap="flat" cmpd="sng">
            <a:solidFill>
              <a:srgbClr val="CC99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在七种型体中，只有</a:t>
            </a:r>
            <a:r>
              <a:rPr altLang="zh-CN" sz="2800" lang="en-US">
                <a:solidFill>
                  <a:schemeClr val="lt1"/>
                </a:solidFill>
              </a:rPr>
              <a:t>Y</a:t>
            </a:r>
            <a:r>
              <a:rPr altLang="en-US" sz="2800" lang="zh-CN">
                <a:solidFill>
                  <a:schemeClr val="lt1"/>
                </a:solidFill>
              </a:rPr>
              <a:t>能与金属离子直接络合，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因此高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  <a:r>
              <a:rPr altLang="en-US" sz="2800" lang="zh-CN">
                <a:solidFill>
                  <a:schemeClr val="lt1"/>
                </a:solidFill>
              </a:rPr>
              <a:t>下，</a:t>
            </a:r>
            <a:r>
              <a:rPr altLang="zh-CN" sz="2800" lang="en-US">
                <a:solidFill>
                  <a:schemeClr val="lt1"/>
                </a:solidFill>
              </a:rPr>
              <a:t>Y</a:t>
            </a:r>
            <a:r>
              <a:rPr altLang="en-US" sz="2800" lang="zh-CN">
                <a:solidFill>
                  <a:schemeClr val="lt1"/>
                </a:solidFill>
              </a:rPr>
              <a:t>分配比大与金属络合作用强。</a:t>
            </a:r>
          </a:p>
        </p:txBody>
      </p:sp>
      <p:sp>
        <p:nvSpPr>
          <p:cNvPr id="1048661" name=""/>
          <p:cNvSpPr txBox="1"/>
          <p:nvPr/>
        </p:nvSpPr>
        <p:spPr>
          <a:xfrm rot="0">
            <a:off x="593725" y="4387850"/>
            <a:ext cx="46609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具有广泛的络合性。</a:t>
            </a:r>
          </a:p>
        </p:txBody>
      </p:sp>
      <p:sp>
        <p:nvSpPr>
          <p:cNvPr id="1048662" name=""/>
          <p:cNvSpPr txBox="1"/>
          <p:nvPr/>
        </p:nvSpPr>
        <p:spPr>
          <a:xfrm rot="0">
            <a:off x="609600" y="5029200"/>
            <a:ext cx="81280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    </a:t>
            </a:r>
            <a:r>
              <a:rPr altLang="en-US" sz="2800" lang="zh-CN">
                <a:solidFill>
                  <a:schemeClr val="lt1"/>
                </a:solidFill>
              </a:rPr>
              <a:t>由于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分子中有</a:t>
            </a:r>
            <a:r>
              <a:rPr altLang="zh-CN" sz="2800" lang="en-US">
                <a:solidFill>
                  <a:schemeClr val="lt1"/>
                </a:solidFill>
              </a:rPr>
              <a:t>6</a:t>
            </a:r>
            <a:r>
              <a:rPr altLang="en-US" sz="2800" lang="zh-CN">
                <a:solidFill>
                  <a:schemeClr val="lt1"/>
                </a:solidFill>
              </a:rPr>
              <a:t>个可配位的原子，因此，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几乎可以和所有金属离子络合</a:t>
            </a:r>
            <a:r>
              <a:rPr altLang="zh-CN" sz="2800" lang="en-US">
                <a:solidFill>
                  <a:schemeClr val="lt1"/>
                </a:solidFill>
              </a:rPr>
              <a:t>(</a:t>
            </a:r>
            <a:r>
              <a:rPr altLang="en-US" sz="2800" lang="zh-CN">
                <a:solidFill>
                  <a:schemeClr val="lt1"/>
                </a:solidFill>
              </a:rPr>
              <a:t>大约</a:t>
            </a:r>
            <a:r>
              <a:rPr altLang="zh-CN" sz="2800" lang="en-US">
                <a:solidFill>
                  <a:schemeClr val="lt1"/>
                </a:solidFill>
              </a:rPr>
              <a:t>60</a:t>
            </a:r>
            <a:r>
              <a:rPr altLang="en-US" sz="2800" lang="zh-CN">
                <a:solidFill>
                  <a:schemeClr val="lt1"/>
                </a:solidFill>
              </a:rPr>
              <a:t>多种</a:t>
            </a:r>
            <a:r>
              <a:rPr altLang="zh-CN" sz="2800" lang="en-US">
                <a:solidFill>
                  <a:schemeClr val="lt1"/>
                </a:solidFill>
              </a:rPr>
              <a:t>)</a:t>
            </a:r>
            <a:r>
              <a:rPr altLang="en-US" sz="2800" lang="zh-CN">
                <a:solidFill>
                  <a:schemeClr val="lt1"/>
                </a:solidFill>
              </a:rPr>
              <a:t>。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6" grpId="0" uiExpand="0" build="whole"/>
      <p:bldP spid="1048657" grpId="0" uiExpand="0" build="whole"/>
      <p:bldP spid="1048658" grpId="0" uiExpand="0" build="whole"/>
      <p:bldP spid="1048659" grpId="0" uiExpand="0" build="whole"/>
      <p:bldP spid="1048660" grpId="0" uiExpand="0" build="whole" animBg="1"/>
      <p:bldP spid="1048661" grpId="0" uiExpand="0" build="whole"/>
      <p:bldP spid="1048662" grpId="0" uiExpand="0" build="whole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24" name=""/>
          <p:cNvSpPr txBox="1"/>
          <p:nvPr/>
        </p:nvSpPr>
        <p:spPr>
          <a:xfrm rot="0">
            <a:off x="304800" y="228600"/>
            <a:ext cx="4886325" cy="557212"/>
          </a:xfrm>
          <a:prstGeom prst="rect"/>
          <a:solidFill>
            <a:srgbClr val="FF66FF"/>
          </a:solidFill>
          <a:ln w="38100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rgbClr val="FFFF00"/>
                </a:solidFill>
                <a:ea typeface="楷体_GB2312" pitchFamily="49" charset="-122"/>
              </a:rPr>
              <a:t>络合掩蔽剂必需具备的条件：</a:t>
            </a:r>
          </a:p>
        </p:txBody>
      </p:sp>
      <p:sp>
        <p:nvSpPr>
          <p:cNvPr id="1049325" name=""/>
          <p:cNvSpPr txBox="1"/>
          <p:nvPr/>
        </p:nvSpPr>
        <p:spPr>
          <a:xfrm rot="0">
            <a:off x="304800" y="990600"/>
            <a:ext cx="8423275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1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、干扰离子与掩蔽剂形成的络合物远比与</a:t>
            </a:r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EDTA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形成</a:t>
            </a:r>
          </a:p>
          <a:p>
            <a:pPr eaLnBrk="1" hangingPunct="1" latinLnBrk="1" lvl="0"/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的络合物稳定，而且形成的络合物应无色或浅色，不</a:t>
            </a:r>
          </a:p>
          <a:p>
            <a:pPr eaLnBrk="1" hangingPunct="1" latinLnBrk="1" lvl="0"/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会影响终点的判断。</a:t>
            </a:r>
          </a:p>
        </p:txBody>
      </p:sp>
      <p:sp>
        <p:nvSpPr>
          <p:cNvPr id="1049326" name=""/>
          <p:cNvSpPr txBox="1"/>
          <p:nvPr/>
        </p:nvSpPr>
        <p:spPr>
          <a:xfrm rot="0">
            <a:off x="304800" y="2668587"/>
            <a:ext cx="85407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2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、掩蔽剂不与待测离子络合，即使形成络合物，其稳</a:t>
            </a:r>
          </a:p>
          <a:p>
            <a:pPr eaLnBrk="1" hangingPunct="1" latinLnBrk="1" lvl="0"/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定性也应远小于待测离子与</a:t>
            </a:r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EDTA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络合物的稳定性。</a:t>
            </a:r>
          </a:p>
        </p:txBody>
      </p:sp>
      <p:sp>
        <p:nvSpPr>
          <p:cNvPr id="1049327" name=""/>
          <p:cNvSpPr/>
          <p:nvPr/>
        </p:nvSpPr>
        <p:spPr>
          <a:xfrm rot="0">
            <a:off x="304800" y="3962400"/>
            <a:ext cx="86201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3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、掩蔽剂的应用有一定的</a:t>
            </a:r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pH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范围，而且要符合测定要</a:t>
            </a:r>
          </a:p>
          <a:p>
            <a:pPr eaLnBrk="1" hangingPunct="1" latinLnBrk="1" lvl="0"/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求的</a:t>
            </a:r>
            <a:r>
              <a:rPr altLang="zh-CN" sz="2800" lang="en-US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pH</a:t>
            </a:r>
            <a:r>
              <a:rPr altLang="en-US" sz="2800" lang="zh-CN" u="sng">
                <a:solidFill>
                  <a:srgbClr val="FFFF00"/>
                </a:solidFill>
                <a:ea typeface="隶书" pitchFamily="49" charset="-122"/>
                <a:sym typeface="Monotype Sorts" pitchFamily="2" charset="2"/>
              </a:rPr>
              <a:t>范围。</a:t>
            </a:r>
          </a:p>
        </p:txBody>
      </p:sp>
      <p:sp>
        <p:nvSpPr>
          <p:cNvPr id="1049328" name=""/>
          <p:cNvSpPr txBox="1"/>
          <p:nvPr/>
        </p:nvSpPr>
        <p:spPr>
          <a:xfrm rot="0">
            <a:off x="533400" y="5432425"/>
            <a:ext cx="6311900" cy="974725"/>
          </a:xfrm>
          <a:prstGeom prst="rect"/>
          <a:noFill/>
          <a:ln w="2857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需要掌握的常用络合掩蔽剂：</a:t>
            </a:r>
            <a:r>
              <a:rPr altLang="zh-CN" b="1" sz="2800" lang="en-US">
                <a:solidFill>
                  <a:schemeClr val="lt1"/>
                </a:solidFill>
              </a:rPr>
              <a:t>P</a:t>
            </a:r>
            <a:r>
              <a:rPr altLang="zh-CN" baseline="-25000" b="1" sz="2800" lang="en-US">
                <a:solidFill>
                  <a:schemeClr val="lt1"/>
                </a:solidFill>
              </a:rPr>
              <a:t>138</a:t>
            </a:r>
          </a:p>
          <a:p>
            <a:pPr eaLnBrk="1" hangingPunct="1" latinLnBrk="1" lvl="0"/>
            <a:r>
              <a:rPr altLang="en-US" b="1" sz="2800" lang="zh-CN">
                <a:solidFill>
                  <a:srgbClr val="00FF00"/>
                </a:solidFill>
              </a:rPr>
              <a:t>三乙醇胺、氟化物、邻二氮菲、氰化物</a:t>
            </a:r>
          </a:p>
        </p:txBody>
      </p:sp>
      <p:sp>
        <p:nvSpPr>
          <p:cNvPr id="104932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24" grpId="0" uiExpand="0" build="whole" animBg="1"/>
      <p:bldP spid="1049325" grpId="0" uiExpand="0" build="whole"/>
      <p:bldP spid="1049326" grpId="0" uiExpand="0" build="whole"/>
      <p:bldP spid="1049327" grpId="0" uiExpand="0" build="whole"/>
      <p:bldP spid="1049328" grpId="0" uiExpand="0" build="whole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30" name=""/>
          <p:cNvSpPr txBox="1"/>
          <p:nvPr/>
        </p:nvSpPr>
        <p:spPr>
          <a:xfrm rot="0">
            <a:off x="381000" y="304800"/>
            <a:ext cx="32162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2</a:t>
            </a:r>
            <a:r>
              <a:rPr altLang="en-US" b="1" sz="2800" lang="zh-CN">
                <a:solidFill>
                  <a:schemeClr val="lt1"/>
                </a:solidFill>
              </a:rPr>
              <a:t>、氧化还原掩蔽法</a:t>
            </a:r>
          </a:p>
        </p:txBody>
      </p:sp>
      <p:sp>
        <p:nvSpPr>
          <p:cNvPr id="1049331" name=""/>
          <p:cNvSpPr txBox="1"/>
          <p:nvPr/>
        </p:nvSpPr>
        <p:spPr>
          <a:xfrm rot="0">
            <a:off x="685800" y="892175"/>
            <a:ext cx="80708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利用氧化还原反应改变干扰离子的价态，达到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消除干扰的目的。</a:t>
            </a:r>
          </a:p>
        </p:txBody>
      </p:sp>
      <p:sp>
        <p:nvSpPr>
          <p:cNvPr id="1049332" name=""/>
          <p:cNvSpPr/>
          <p:nvPr/>
        </p:nvSpPr>
        <p:spPr>
          <a:xfrm rot="0">
            <a:off x="304800" y="1981200"/>
            <a:ext cx="7620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333" name=""/>
          <p:cNvSpPr txBox="1"/>
          <p:nvPr/>
        </p:nvSpPr>
        <p:spPr>
          <a:xfrm rot="0">
            <a:off x="1600200" y="2133600"/>
            <a:ext cx="5210175" cy="547687"/>
          </a:xfrm>
          <a:prstGeom prst="rect"/>
          <a:noFill/>
          <a:ln w="28575" cap="flat" cmpd="sng">
            <a:solidFill>
              <a:srgbClr val="FF99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测定</a:t>
            </a:r>
            <a:r>
              <a:rPr altLang="zh-CN" sz="2800" lang="en-US">
                <a:solidFill>
                  <a:schemeClr val="lt1"/>
                </a:solidFill>
              </a:rPr>
              <a:t>Bi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混合溶液中的</a:t>
            </a:r>
            <a:r>
              <a:rPr altLang="zh-CN" sz="2800" lang="en-US">
                <a:solidFill>
                  <a:schemeClr val="lt1"/>
                </a:solidFill>
              </a:rPr>
              <a:t>Bi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</a:p>
        </p:txBody>
      </p:sp>
      <p:sp>
        <p:nvSpPr>
          <p:cNvPr id="1049334" name=""/>
          <p:cNvSpPr txBox="1"/>
          <p:nvPr/>
        </p:nvSpPr>
        <p:spPr>
          <a:xfrm rot="0">
            <a:off x="0" y="2743200"/>
            <a:ext cx="895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9335" name=""/>
          <p:cNvSpPr txBox="1"/>
          <p:nvPr/>
        </p:nvSpPr>
        <p:spPr>
          <a:xfrm rot="0">
            <a:off x="744537" y="2971800"/>
            <a:ext cx="83994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已知  </a:t>
            </a:r>
            <a:r>
              <a:rPr altLang="zh-CN" sz="2800" lang="en-US">
                <a:solidFill>
                  <a:schemeClr val="lt1"/>
                </a:solidFill>
              </a:rPr>
              <a:t>lgK(BiY)=27.9  lgK(FeY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)=25.1  lg K(FeY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  <a:r>
              <a:rPr altLang="zh-CN" sz="2800" lang="en-US">
                <a:solidFill>
                  <a:schemeClr val="lt1"/>
                </a:solidFill>
              </a:rPr>
              <a:t>)=14.3</a:t>
            </a:r>
          </a:p>
        </p:txBody>
      </p:sp>
      <p:sp>
        <p:nvSpPr>
          <p:cNvPr id="1049336" name=""/>
          <p:cNvSpPr/>
          <p:nvPr/>
        </p:nvSpPr>
        <p:spPr>
          <a:xfrm rot="0">
            <a:off x="381000" y="3733800"/>
            <a:ext cx="31670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Bi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混合溶液</a:t>
            </a:r>
          </a:p>
        </p:txBody>
      </p:sp>
      <p:sp>
        <p:nvSpPr>
          <p:cNvPr id="1049337" name=""/>
          <p:cNvSpPr txBox="1"/>
          <p:nvPr/>
        </p:nvSpPr>
        <p:spPr>
          <a:xfrm rot="0">
            <a:off x="4114800" y="3733800"/>
            <a:ext cx="35210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lgK=27.9-25.1=2.8&lt;6</a:t>
            </a:r>
          </a:p>
        </p:txBody>
      </p:sp>
      <p:sp>
        <p:nvSpPr>
          <p:cNvPr id="1049338" name=""/>
          <p:cNvSpPr txBox="1"/>
          <p:nvPr/>
        </p:nvSpPr>
        <p:spPr>
          <a:xfrm rot="0">
            <a:off x="1660525" y="4333875"/>
            <a:ext cx="22193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干扰测定</a:t>
            </a:r>
          </a:p>
        </p:txBody>
      </p:sp>
      <p:sp>
        <p:nvSpPr>
          <p:cNvPr id="1049339" name=""/>
          <p:cNvSpPr txBox="1"/>
          <p:nvPr/>
        </p:nvSpPr>
        <p:spPr>
          <a:xfrm rot="0">
            <a:off x="685800" y="4953000"/>
            <a:ext cx="70993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若加入抗坏血酸或盐酸羟胺将</a:t>
            </a:r>
            <a:r>
              <a:rPr altLang="zh-CN" sz="2800" lang="en-US">
                <a:solidFill>
                  <a:schemeClr val="lt1"/>
                </a:solidFill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还原为</a:t>
            </a:r>
            <a:r>
              <a:rPr altLang="zh-CN" sz="2800" lang="en-US">
                <a:solidFill>
                  <a:schemeClr val="lt1"/>
                </a:solidFill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9340" name=""/>
          <p:cNvSpPr txBox="1"/>
          <p:nvPr/>
        </p:nvSpPr>
        <p:spPr>
          <a:xfrm rot="0">
            <a:off x="1447800" y="5562600"/>
            <a:ext cx="36988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Symbol" pitchFamily="18" charset="2"/>
              </a:rPr>
              <a:t>lgK=27.9-14.3=13.6&gt;6</a:t>
            </a:r>
          </a:p>
        </p:txBody>
      </p:sp>
      <p:sp>
        <p:nvSpPr>
          <p:cNvPr id="1049341" name=""/>
          <p:cNvSpPr/>
          <p:nvPr/>
        </p:nvSpPr>
        <p:spPr>
          <a:xfrm rot="0">
            <a:off x="1219200" y="6172200"/>
            <a:ext cx="52657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</a:rPr>
              <a:t>Fe</a:t>
            </a:r>
            <a:r>
              <a:rPr altLang="zh-CN" baseline="30000" b="1" sz="2800" lang="en-US">
                <a:solidFill>
                  <a:srgbClr val="FFFF00"/>
                </a:solidFill>
              </a:rPr>
              <a:t>3+</a:t>
            </a:r>
            <a:r>
              <a:rPr altLang="en-US" b="1" sz="2800" lang="zh-CN">
                <a:solidFill>
                  <a:srgbClr val="FFFF00"/>
                </a:solidFill>
              </a:rPr>
              <a:t>还原为</a:t>
            </a:r>
            <a:r>
              <a:rPr altLang="zh-CN" b="1" sz="2800" lang="en-US">
                <a:solidFill>
                  <a:srgbClr val="FFFF00"/>
                </a:solidFill>
              </a:rPr>
              <a:t>Fe</a:t>
            </a:r>
            <a:r>
              <a:rPr altLang="zh-CN" baseline="30000" b="1" sz="2800" lang="en-US">
                <a:solidFill>
                  <a:srgbClr val="FFFF00"/>
                </a:solidFill>
              </a:rPr>
              <a:t>2+</a:t>
            </a:r>
            <a:r>
              <a:rPr altLang="en-US" b="1" sz="2800" lang="zh-CN">
                <a:solidFill>
                  <a:srgbClr val="FFFF00"/>
                </a:solidFill>
              </a:rPr>
              <a:t>不干扰</a:t>
            </a:r>
            <a:r>
              <a:rPr altLang="zh-CN" b="1" sz="2800" lang="en-US">
                <a:solidFill>
                  <a:srgbClr val="FFFF00"/>
                </a:solidFill>
              </a:rPr>
              <a:t>Bi</a:t>
            </a:r>
            <a:r>
              <a:rPr altLang="zh-CN" baseline="30000" b="1" sz="2800" lang="en-US">
                <a:solidFill>
                  <a:srgbClr val="FFFF00"/>
                </a:solidFill>
              </a:rPr>
              <a:t>3+</a:t>
            </a:r>
            <a:r>
              <a:rPr altLang="en-US" b="1" sz="2800" lang="zh-CN">
                <a:solidFill>
                  <a:srgbClr val="FFFF00"/>
                </a:solidFill>
              </a:rPr>
              <a:t>的测定</a:t>
            </a:r>
          </a:p>
        </p:txBody>
      </p:sp>
      <p:sp>
        <p:nvSpPr>
          <p:cNvPr id="104934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30" grpId="0" uiExpand="0" build="whole"/>
      <p:bldP spid="1049331" grpId="0" uiExpand="0" build="whole"/>
      <p:bldP spid="1049332" grpId="0" uiExpand="0" build="whole" animBg="1"/>
      <p:bldP spid="1049333" grpId="0" uiExpand="0" build="whole" animBg="1"/>
      <p:bldP spid="1049334" grpId="0" uiExpand="0" build="whole"/>
      <p:bldP spid="1049335" grpId="0" uiExpand="0" build="whole"/>
      <p:bldP spid="1049336" grpId="0" uiExpand="0" build="whole"/>
      <p:bldP spid="1049337" grpId="0" uiExpand="0" build="whole"/>
      <p:bldP spid="1049338" grpId="0" uiExpand="0" build="whole"/>
      <p:bldP spid="1049339" grpId="0" uiExpand="0" build="whole"/>
      <p:bldP spid="1049340" grpId="0" uiExpand="0" build="whole"/>
      <p:bldP spid="1049341" grpId="0" uiExpand="0" build="whole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43" name=""/>
          <p:cNvSpPr txBox="1"/>
          <p:nvPr/>
        </p:nvSpPr>
        <p:spPr>
          <a:xfrm rot="0">
            <a:off x="669925" y="295275"/>
            <a:ext cx="24987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3</a:t>
            </a:r>
            <a:r>
              <a:rPr altLang="en-US" b="1" sz="2800" lang="zh-CN">
                <a:solidFill>
                  <a:schemeClr val="lt1"/>
                </a:solidFill>
              </a:rPr>
              <a:t>、沉淀掩蔽法</a:t>
            </a:r>
          </a:p>
        </p:txBody>
      </p:sp>
      <p:sp>
        <p:nvSpPr>
          <p:cNvPr id="1049344" name=""/>
          <p:cNvSpPr txBox="1"/>
          <p:nvPr/>
        </p:nvSpPr>
        <p:spPr>
          <a:xfrm rot="0">
            <a:off x="533400" y="838200"/>
            <a:ext cx="843597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利用干扰离子与掩蔽剂形成沉淀的方法，降低干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扰离子的浓度，并在沉淀存在下直接进行络合滴定。</a:t>
            </a:r>
          </a:p>
        </p:txBody>
      </p:sp>
      <p:sp>
        <p:nvSpPr>
          <p:cNvPr id="1049345" name=""/>
          <p:cNvSpPr/>
          <p:nvPr/>
        </p:nvSpPr>
        <p:spPr>
          <a:xfrm rot="0">
            <a:off x="533400" y="2133600"/>
            <a:ext cx="5334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346" name=""/>
          <p:cNvSpPr txBox="1"/>
          <p:nvPr/>
        </p:nvSpPr>
        <p:spPr>
          <a:xfrm rot="0">
            <a:off x="1752600" y="2133600"/>
            <a:ext cx="3082925" cy="547687"/>
          </a:xfrm>
          <a:prstGeom prst="rect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测定自来水的硬度</a:t>
            </a:r>
          </a:p>
        </p:txBody>
      </p:sp>
      <p:sp>
        <p:nvSpPr>
          <p:cNvPr id="1049347" name=""/>
          <p:cNvSpPr txBox="1"/>
          <p:nvPr/>
        </p:nvSpPr>
        <p:spPr>
          <a:xfrm rot="0">
            <a:off x="1203325" y="2962275"/>
            <a:ext cx="34242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(1)</a:t>
            </a:r>
            <a:r>
              <a:rPr altLang="en-US" sz="2800" lang="zh-CN">
                <a:solidFill>
                  <a:schemeClr val="lt1"/>
                </a:solidFill>
              </a:rPr>
              <a:t>测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总量</a:t>
            </a:r>
          </a:p>
        </p:txBody>
      </p:sp>
      <p:sp>
        <p:nvSpPr>
          <p:cNvPr id="1049348" name=""/>
          <p:cNvSpPr txBox="1"/>
          <p:nvPr/>
        </p:nvSpPr>
        <p:spPr>
          <a:xfrm rot="0">
            <a:off x="1676400" y="3505200"/>
            <a:ext cx="6824662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pH=10</a:t>
            </a:r>
            <a:r>
              <a:rPr altLang="en-US" sz="2800" lang="zh-CN">
                <a:solidFill>
                  <a:schemeClr val="lt1"/>
                </a:solidFill>
              </a:rPr>
              <a:t>氨性缓冲溶液中，</a:t>
            </a:r>
            <a:r>
              <a:rPr altLang="zh-CN" sz="2800" lang="en-US">
                <a:solidFill>
                  <a:schemeClr val="lt1"/>
                </a:solidFill>
              </a:rPr>
              <a:t>EBT</a:t>
            </a:r>
            <a:r>
              <a:rPr altLang="en-US" sz="2800" lang="zh-CN">
                <a:solidFill>
                  <a:schemeClr val="lt1"/>
                </a:solidFill>
              </a:rPr>
              <a:t>作指示剂，用</a:t>
            </a:r>
          </a:p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滴定。</a:t>
            </a:r>
          </a:p>
        </p:txBody>
      </p:sp>
      <p:sp>
        <p:nvSpPr>
          <p:cNvPr id="1049349" name=""/>
          <p:cNvSpPr txBox="1"/>
          <p:nvPr/>
        </p:nvSpPr>
        <p:spPr>
          <a:xfrm rot="0">
            <a:off x="1219200" y="4495800"/>
            <a:ext cx="19621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(2)</a:t>
            </a:r>
            <a:r>
              <a:rPr altLang="en-US" sz="2800" lang="zh-CN">
                <a:solidFill>
                  <a:schemeClr val="lt1"/>
                </a:solidFill>
              </a:rPr>
              <a:t>测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量</a:t>
            </a:r>
          </a:p>
        </p:txBody>
      </p:sp>
      <p:sp>
        <p:nvSpPr>
          <p:cNvPr id="1049350" name=""/>
          <p:cNvSpPr txBox="1"/>
          <p:nvPr/>
        </p:nvSpPr>
        <p:spPr>
          <a:xfrm rot="0">
            <a:off x="1812925" y="5095875"/>
            <a:ext cx="31702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加入</a:t>
            </a:r>
            <a:r>
              <a:rPr altLang="zh-CN" sz="2800" lang="en-US">
                <a:solidFill>
                  <a:schemeClr val="lt1"/>
                </a:solidFill>
              </a:rPr>
              <a:t>NaOH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  <a:r>
              <a:rPr altLang="zh-CN" sz="2800" lang="en-US">
                <a:solidFill>
                  <a:schemeClr val="lt1"/>
                </a:solidFill>
              </a:rPr>
              <a:t>pH&gt;12</a:t>
            </a:r>
          </a:p>
        </p:txBody>
      </p:sp>
      <p:sp>
        <p:nvSpPr>
          <p:cNvPr id="1049351" name=""/>
          <p:cNvSpPr txBox="1"/>
          <p:nvPr/>
        </p:nvSpPr>
        <p:spPr>
          <a:xfrm rot="0">
            <a:off x="2498725" y="5629275"/>
            <a:ext cx="43640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 +  OH</a:t>
            </a:r>
            <a:r>
              <a:rPr altLang="zh-CN" baseline="30000" sz="2800" lang="en-US">
                <a:solidFill>
                  <a:schemeClr val="lt1"/>
                </a:solidFill>
              </a:rPr>
              <a:t>-</a:t>
            </a:r>
            <a:r>
              <a:rPr altLang="zh-CN" sz="2800" lang="en-US">
                <a:solidFill>
                  <a:schemeClr val="lt1"/>
                </a:solidFill>
              </a:rPr>
              <a:t>  =  Mg(OH)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352" name=""/>
          <p:cNvSpPr/>
          <p:nvPr/>
        </p:nvSpPr>
        <p:spPr>
          <a:xfrm rot="0">
            <a:off x="1600200" y="6096000"/>
            <a:ext cx="6584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, 用钙指示剂指示终点。</a:t>
            </a:r>
          </a:p>
        </p:txBody>
      </p:sp>
      <p:sp>
        <p:nvSpPr>
          <p:cNvPr id="104935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3" grpId="0" uiExpand="0" build="whole"/>
      <p:bldP spid="1049344" grpId="0" uiExpand="0" build="whole"/>
      <p:bldP spid="1049345" grpId="0" uiExpand="0" build="whole" animBg="1"/>
      <p:bldP spid="1049346" grpId="0" uiExpand="0" build="whole" animBg="1"/>
      <p:bldP spid="1049347" grpId="0" uiExpand="0" build="whole"/>
      <p:bldP spid="1049348" grpId="0" uiExpand="0" build="whole"/>
      <p:bldP spid="1049349" grpId="0" uiExpand="0" build="whole"/>
      <p:bldP spid="1049350" grpId="0" uiExpand="0" build="whole"/>
      <p:bldP spid="1049351" grpId="0" uiExpand="0" build="whole"/>
      <p:bldP spid="1049352" grpId="0" uiExpand="0" build="whole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4" name=""/>
          <p:cNvSpPr txBox="1"/>
          <p:nvPr/>
        </p:nvSpPr>
        <p:spPr>
          <a:xfrm rot="0">
            <a:off x="228600" y="457200"/>
            <a:ext cx="4527550" cy="557212"/>
          </a:xfrm>
          <a:prstGeom prst="rect"/>
          <a:solidFill>
            <a:srgbClr val="990033"/>
          </a:solidFill>
          <a:ln w="381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rgbClr val="FFFFFF"/>
                </a:solidFill>
                <a:ea typeface="楷体_GB2312" pitchFamily="49" charset="-122"/>
              </a:rPr>
              <a:t>沉淀反应必需具备的条件：</a:t>
            </a:r>
          </a:p>
        </p:txBody>
      </p:sp>
      <p:sp>
        <p:nvSpPr>
          <p:cNvPr id="1049355" name=""/>
          <p:cNvSpPr txBox="1"/>
          <p:nvPr/>
        </p:nvSpPr>
        <p:spPr>
          <a:xfrm rot="0">
            <a:off x="228600" y="1017587"/>
            <a:ext cx="6121400" cy="26495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75000"/>
              </a:lnSpc>
            </a:pPr>
            <a:r>
              <a:rPr altLang="zh-CN" b="1" sz="3200" lang="en-US" u="sng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1</a:t>
            </a:r>
            <a:r>
              <a:rPr altLang="en-US" b="1" sz="3200" lang="zh-CN" u="sng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、生成的沉淀溶解度要小；</a:t>
            </a:r>
          </a:p>
          <a:p>
            <a:pPr eaLnBrk="1" hangingPunct="1" latinLnBrk="1" lvl="0">
              <a:lnSpc>
                <a:spcPct val="175000"/>
              </a:lnSpc>
            </a:pPr>
            <a:r>
              <a:rPr altLang="zh-CN" b="1" sz="3200" lang="en-US" u="sng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2</a:t>
            </a:r>
            <a:r>
              <a:rPr altLang="en-US" b="1" sz="3200" lang="zh-CN" u="sng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、最好生成晶型沉淀，吸附少；</a:t>
            </a:r>
          </a:p>
          <a:p>
            <a:pPr eaLnBrk="1" hangingPunct="1" latinLnBrk="1" lvl="0">
              <a:lnSpc>
                <a:spcPct val="175000"/>
              </a:lnSpc>
            </a:pPr>
            <a:r>
              <a:rPr altLang="zh-CN" b="1" sz="3200" lang="en-US" u="sng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3</a:t>
            </a:r>
            <a:r>
              <a:rPr altLang="en-US" b="1" sz="3200" lang="zh-CN" u="sng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、生成的沉淀颜色浅。</a:t>
            </a:r>
          </a:p>
        </p:txBody>
      </p:sp>
      <p:sp>
        <p:nvSpPr>
          <p:cNvPr id="1049356" name=""/>
          <p:cNvSpPr txBox="1"/>
          <p:nvPr/>
        </p:nvSpPr>
        <p:spPr>
          <a:xfrm rot="0">
            <a:off x="533400" y="4495800"/>
            <a:ext cx="7388225" cy="974725"/>
          </a:xfrm>
          <a:prstGeom prst="rect"/>
          <a:noFill/>
          <a:ln w="28575" cap="flat" cmpd="sng">
            <a:solidFill>
              <a:srgbClr val="FF99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需要掌握的常用沉淀掩蔽剂：</a:t>
            </a:r>
            <a:r>
              <a:rPr altLang="zh-CN" b="1" sz="2800" lang="en-US">
                <a:solidFill>
                  <a:schemeClr val="lt1"/>
                </a:solidFill>
              </a:rPr>
              <a:t>P</a:t>
            </a:r>
            <a:r>
              <a:rPr altLang="zh-CN" baseline="-25000" b="1" sz="2800" lang="en-US">
                <a:solidFill>
                  <a:schemeClr val="lt1"/>
                </a:solidFill>
              </a:rPr>
              <a:t>139</a:t>
            </a:r>
          </a:p>
          <a:p>
            <a:pPr eaLnBrk="1" hangingPunct="1" latinLnBrk="1" lvl="0"/>
            <a:r>
              <a:rPr altLang="en-US" b="1" sz="2800" lang="zh-CN">
                <a:solidFill>
                  <a:srgbClr val="00FF00"/>
                </a:solidFill>
              </a:rPr>
              <a:t>氢氧化物、碘化钾、氟化物、硫酸盐、硫化钠</a:t>
            </a:r>
          </a:p>
        </p:txBody>
      </p:sp>
      <p:sp>
        <p:nvSpPr>
          <p:cNvPr id="104935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4" grpId="0" uiExpand="0" build="whole" animBg="1"/>
      <p:bldP spid="1049355" grpId="0" uiExpand="0" build="whole"/>
      <p:bldP spid="1049356" grpId="0" uiExpand="0" build="whole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8" name=""/>
          <p:cNvSpPr txBox="1"/>
          <p:nvPr/>
        </p:nvSpPr>
        <p:spPr>
          <a:xfrm rot="0">
            <a:off x="304800" y="252412"/>
            <a:ext cx="223202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3200" lang="zh-CN" u="sng">
                <a:solidFill>
                  <a:srgbClr val="FFFFFF"/>
                </a:solidFill>
              </a:rPr>
              <a:t>二、解蔽法</a:t>
            </a:r>
          </a:p>
        </p:txBody>
      </p:sp>
      <p:sp>
        <p:nvSpPr>
          <p:cNvPr id="1049359" name=""/>
          <p:cNvSpPr/>
          <p:nvPr/>
        </p:nvSpPr>
        <p:spPr>
          <a:xfrm rot="0">
            <a:off x="457200" y="1143000"/>
            <a:ext cx="1524000" cy="838200"/>
          </a:xfrm>
          <a:prstGeom prst="cloudCallout">
            <a:avLst>
              <a:gd name="adj1" fmla="val 70731"/>
              <a:gd name="adj2" fmla="val 61176"/>
            </a:avLst>
          </a:prstGeom>
          <a:solidFill>
            <a:srgbClr val="990033"/>
          </a:solidFill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rgbClr val="FFFF00"/>
                </a:solidFill>
              </a:rPr>
              <a:t>解蔽</a:t>
            </a:r>
          </a:p>
        </p:txBody>
      </p:sp>
      <p:sp>
        <p:nvSpPr>
          <p:cNvPr id="1049360" name=""/>
          <p:cNvSpPr txBox="1"/>
          <p:nvPr/>
        </p:nvSpPr>
        <p:spPr>
          <a:xfrm rot="0">
            <a:off x="2362200" y="1295400"/>
            <a:ext cx="6311900" cy="1401762"/>
          </a:xfrm>
          <a:prstGeom prst="rect"/>
          <a:noFill/>
          <a:ln w="28575" cap="flat" cmpd="sng">
            <a:solidFill>
              <a:srgbClr val="66FF99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使用一种试剂以破坏干扰离子与掩蔽剂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生成的络合物，使该离子从络合物中释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放出来，这种作用叫做解蔽。</a:t>
            </a:r>
          </a:p>
        </p:txBody>
      </p:sp>
      <p:sp>
        <p:nvSpPr>
          <p:cNvPr id="1049361" name=""/>
          <p:cNvSpPr/>
          <p:nvPr/>
        </p:nvSpPr>
        <p:spPr>
          <a:xfrm rot="0">
            <a:off x="457200" y="2971800"/>
            <a:ext cx="762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例</a:t>
            </a:r>
          </a:p>
        </p:txBody>
      </p:sp>
      <p:sp>
        <p:nvSpPr>
          <p:cNvPr id="1049362" name=""/>
          <p:cNvSpPr txBox="1"/>
          <p:nvPr/>
        </p:nvSpPr>
        <p:spPr>
          <a:xfrm rot="0">
            <a:off x="1905000" y="3276600"/>
            <a:ext cx="4508500" cy="538162"/>
          </a:xfrm>
          <a:prstGeom prst="rect"/>
          <a:noFill/>
          <a:ln w="19050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测定铜合金中的铅、锌含量</a:t>
            </a:r>
          </a:p>
        </p:txBody>
      </p:sp>
      <p:sp>
        <p:nvSpPr>
          <p:cNvPr id="1049363" name=""/>
          <p:cNvSpPr/>
          <p:nvPr/>
        </p:nvSpPr>
        <p:spPr>
          <a:xfrm rot="0">
            <a:off x="990600" y="4114800"/>
            <a:ext cx="381000" cy="381000"/>
          </a:xfrm>
          <a:prstGeom prst="star4"/>
          <a:solidFill>
            <a:srgbClr val="FF9933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364" name=""/>
          <p:cNvSpPr txBox="1"/>
          <p:nvPr/>
        </p:nvSpPr>
        <p:spPr>
          <a:xfrm rot="0">
            <a:off x="1447800" y="4038600"/>
            <a:ext cx="65754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在氨性溶液中，用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KCN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掩蔽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Cu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Zn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，以</a:t>
            </a:r>
          </a:p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EBT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为指示剂，用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EDTA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滴定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Pb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1049365" name=""/>
          <p:cNvSpPr/>
          <p:nvPr/>
        </p:nvSpPr>
        <p:spPr>
          <a:xfrm rot="0">
            <a:off x="990600" y="5257800"/>
            <a:ext cx="381000" cy="381000"/>
          </a:xfrm>
          <a:prstGeom prst="star4"/>
          <a:solidFill>
            <a:srgbClr val="FF9933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366" name=""/>
          <p:cNvSpPr txBox="1"/>
          <p:nvPr/>
        </p:nvSpPr>
        <p:spPr>
          <a:xfrm rot="0">
            <a:off x="1447800" y="5105400"/>
            <a:ext cx="7232650" cy="13731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于滴定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Pb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后的溶液中加入甲醛，则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Zn(CN)</a:t>
            </a:r>
            <a:r>
              <a:rPr altLang="zh-CN" baseline="-25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2-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被解蔽而释放出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Zn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，然后用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EDTA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滴定释放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出来的</a:t>
            </a:r>
            <a:r>
              <a:rPr altLang="zh-CN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Zn</a:t>
            </a:r>
            <a:r>
              <a:rPr altLang="zh-CN" baseline="30000" b="1" sz="2800" lang="en-US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2+</a:t>
            </a:r>
            <a:r>
              <a:rPr altLang="en-US" b="1" sz="2800" lang="zh-CN">
                <a:solidFill>
                  <a:schemeClr val="lt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104936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8" grpId="0" uiExpand="0" build="whole"/>
      <p:bldP spid="1049359" grpId="0" uiExpand="0" build="whole" animBg="1"/>
      <p:bldP spid="1049360" grpId="0" uiExpand="0" build="whole" animBg="1"/>
      <p:bldP spid="1049361" grpId="0" uiExpand="0" build="whole" animBg="1"/>
      <p:bldP spid="1049362" grpId="0" uiExpand="0" build="whole" animBg="1"/>
      <p:bldP spid="1049363" grpId="0" uiExpand="0" build="whole" animBg="1"/>
      <p:bldP spid="1049364" grpId="0" uiExpand="0" build="whole"/>
      <p:bldP spid="1049365" grpId="0" uiExpand="0" build="whole" animBg="1"/>
      <p:bldP spid="1049366" grpId="0" uiExpand="0" build="whole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68" name=""/>
          <p:cNvSpPr txBox="1"/>
          <p:nvPr/>
        </p:nvSpPr>
        <p:spPr>
          <a:xfrm rot="0">
            <a:off x="228600" y="228600"/>
            <a:ext cx="7239000" cy="584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3200" i="1" lang="zh-CN">
                <a:solidFill>
                  <a:srgbClr val="FFFF00"/>
                </a:solidFill>
              </a:rPr>
              <a:t>选择其它的氨羧络合剂</a:t>
            </a:r>
          </a:p>
        </p:txBody>
      </p:sp>
      <p:sp>
        <p:nvSpPr>
          <p:cNvPr id="1049369" name=""/>
          <p:cNvSpPr txBox="1"/>
          <p:nvPr/>
        </p:nvSpPr>
        <p:spPr>
          <a:xfrm rot="0">
            <a:off x="517525" y="1133475"/>
            <a:ext cx="1171575" cy="557212"/>
          </a:xfrm>
          <a:prstGeom prst="rect"/>
          <a:solidFill>
            <a:srgbClr val="FF99FF"/>
          </a:solidFill>
          <a:ln w="38100" cap="flat" cmpd="sng">
            <a:solidFill>
              <a:srgbClr val="FF99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dk1"/>
                </a:solidFill>
              </a:rPr>
              <a:t>EGTA</a:t>
            </a:r>
          </a:p>
        </p:txBody>
      </p:sp>
      <p:sp>
        <p:nvSpPr>
          <p:cNvPr id="1049370" name=""/>
          <p:cNvSpPr/>
          <p:nvPr/>
        </p:nvSpPr>
        <p:spPr>
          <a:xfrm rot="0">
            <a:off x="1676400" y="12954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9933"/>
          </a:solidFill>
          <a:ln w="19050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371" name=""/>
          <p:cNvSpPr txBox="1"/>
          <p:nvPr/>
        </p:nvSpPr>
        <p:spPr>
          <a:xfrm rot="0">
            <a:off x="2819400" y="1143000"/>
            <a:ext cx="4105275" cy="528637"/>
          </a:xfrm>
          <a:prstGeom prst="rect"/>
          <a:solidFill>
            <a:srgbClr val="66FF99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dk1"/>
                </a:solidFill>
              </a:rPr>
              <a:t>乙二醇二乙醚二胺四乙酸</a:t>
            </a:r>
          </a:p>
        </p:txBody>
      </p:sp>
      <p:sp>
        <p:nvSpPr>
          <p:cNvPr id="1049372" name=""/>
          <p:cNvSpPr txBox="1"/>
          <p:nvPr/>
        </p:nvSpPr>
        <p:spPr>
          <a:xfrm rot="0">
            <a:off x="990600" y="2133600"/>
            <a:ext cx="62531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可以在</a:t>
            </a:r>
            <a:r>
              <a:rPr altLang="zh-CN" b="1" sz="2800" lang="en-US">
                <a:solidFill>
                  <a:schemeClr val="lt1"/>
                </a:solidFill>
              </a:rPr>
              <a:t>Mg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的存在下滴定</a:t>
            </a:r>
            <a:r>
              <a:rPr altLang="zh-CN" b="1" sz="2800" lang="en-US">
                <a:solidFill>
                  <a:schemeClr val="lt1"/>
                </a:solidFill>
              </a:rPr>
              <a:t>Ca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或</a:t>
            </a:r>
            <a:r>
              <a:rPr altLang="zh-CN" b="1" sz="2800" lang="en-US">
                <a:solidFill>
                  <a:schemeClr val="lt1"/>
                </a:solidFill>
              </a:rPr>
              <a:t>Ba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。</a:t>
            </a:r>
          </a:p>
        </p:txBody>
      </p:sp>
      <p:sp>
        <p:nvSpPr>
          <p:cNvPr id="1049373" name=""/>
          <p:cNvSpPr txBox="1"/>
          <p:nvPr/>
        </p:nvSpPr>
        <p:spPr>
          <a:xfrm rot="0">
            <a:off x="533400" y="3048000"/>
            <a:ext cx="1084262" cy="528637"/>
          </a:xfrm>
          <a:prstGeom prst="rect"/>
          <a:solidFill>
            <a:srgbClr val="00CCFF"/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dk1"/>
                </a:solidFill>
              </a:rPr>
              <a:t>EDTP</a:t>
            </a:r>
          </a:p>
        </p:txBody>
      </p:sp>
      <p:sp>
        <p:nvSpPr>
          <p:cNvPr id="1049374" name=""/>
          <p:cNvSpPr/>
          <p:nvPr/>
        </p:nvSpPr>
        <p:spPr>
          <a:xfrm rot="0">
            <a:off x="1600200" y="32004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FFCC"/>
          </a:solidFill>
          <a:ln w="19050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375" name=""/>
          <p:cNvSpPr txBox="1"/>
          <p:nvPr/>
        </p:nvSpPr>
        <p:spPr>
          <a:xfrm rot="0">
            <a:off x="2895600" y="3124200"/>
            <a:ext cx="2327275" cy="528637"/>
          </a:xfrm>
          <a:prstGeom prst="rect"/>
          <a:solidFill>
            <a:srgbClr val="996633"/>
          </a:solidFill>
          <a:ln w="9525" cap="flat" cmpd="sng">
            <a:solidFill>
              <a:srgbClr val="FFFFCC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乙二胺四丙酸</a:t>
            </a:r>
          </a:p>
        </p:txBody>
      </p:sp>
      <p:sp>
        <p:nvSpPr>
          <p:cNvPr id="1049376" name=""/>
          <p:cNvSpPr txBox="1"/>
          <p:nvPr/>
        </p:nvSpPr>
        <p:spPr>
          <a:xfrm rot="0">
            <a:off x="381000" y="4038600"/>
            <a:ext cx="830580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         </a:t>
            </a:r>
            <a:r>
              <a:rPr altLang="en-US" b="1" sz="2800" lang="zh-CN">
                <a:solidFill>
                  <a:schemeClr val="lt1"/>
                </a:solidFill>
              </a:rPr>
              <a:t>可以在</a:t>
            </a:r>
            <a:r>
              <a:rPr altLang="zh-CN" b="1" sz="2800" lang="en-US">
                <a:solidFill>
                  <a:schemeClr val="lt1"/>
                </a:solidFill>
              </a:rPr>
              <a:t>Zn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、</a:t>
            </a:r>
            <a:r>
              <a:rPr altLang="zh-CN" b="1" sz="2800" lang="en-US">
                <a:solidFill>
                  <a:schemeClr val="lt1"/>
                </a:solidFill>
              </a:rPr>
              <a:t>Cd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、</a:t>
            </a:r>
            <a:r>
              <a:rPr altLang="zh-CN" b="1" sz="2800" lang="en-US">
                <a:solidFill>
                  <a:schemeClr val="lt1"/>
                </a:solidFill>
              </a:rPr>
              <a:t>Mn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、</a:t>
            </a:r>
            <a:r>
              <a:rPr altLang="zh-CN" b="1" sz="2800" lang="en-US">
                <a:solidFill>
                  <a:schemeClr val="lt1"/>
                </a:solidFill>
              </a:rPr>
              <a:t>Mg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  <a:r>
              <a:rPr altLang="en-US" b="1" sz="2800" lang="zh-CN">
                <a:solidFill>
                  <a:schemeClr val="lt1"/>
                </a:solidFill>
              </a:rPr>
              <a:t>的存在下，滴定铜。</a:t>
            </a:r>
          </a:p>
        </p:txBody>
      </p:sp>
      <p:sp>
        <p:nvSpPr>
          <p:cNvPr id="1049377" name=""/>
          <p:cNvSpPr txBox="1"/>
          <p:nvPr/>
        </p:nvSpPr>
        <p:spPr>
          <a:xfrm rot="0">
            <a:off x="533400" y="5105400"/>
            <a:ext cx="1190625" cy="576262"/>
          </a:xfrm>
          <a:prstGeom prst="rect"/>
          <a:solidFill>
            <a:srgbClr val="FFFFCC"/>
          </a:solidFill>
          <a:ln w="57150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rgbClr val="996633"/>
                </a:solidFill>
              </a:rPr>
              <a:t>TTHA</a:t>
            </a:r>
          </a:p>
        </p:txBody>
      </p:sp>
      <p:sp>
        <p:nvSpPr>
          <p:cNvPr id="1049378" name=""/>
          <p:cNvSpPr/>
          <p:nvPr/>
        </p:nvSpPr>
        <p:spPr>
          <a:xfrm rot="0">
            <a:off x="1752600" y="52578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660033"/>
          </a:solidFill>
          <a:ln w="19050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379" name=""/>
          <p:cNvSpPr txBox="1"/>
          <p:nvPr/>
        </p:nvSpPr>
        <p:spPr>
          <a:xfrm rot="0">
            <a:off x="2895600" y="5105400"/>
            <a:ext cx="2682875" cy="528637"/>
          </a:xfrm>
          <a:prstGeom prst="rect"/>
          <a:solidFill>
            <a:srgbClr val="666633"/>
          </a:solidFill>
          <a:ln w="9525" cap="flat" cmpd="sng">
            <a:solidFill>
              <a:srgbClr val="99FF66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三乙四胺六乙酸</a:t>
            </a:r>
          </a:p>
        </p:txBody>
      </p:sp>
      <p:sp>
        <p:nvSpPr>
          <p:cNvPr id="1049380" name=""/>
          <p:cNvSpPr txBox="1"/>
          <p:nvPr/>
        </p:nvSpPr>
        <p:spPr>
          <a:xfrm rot="0">
            <a:off x="1066800" y="5867400"/>
            <a:ext cx="73485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含有</a:t>
            </a:r>
            <a:r>
              <a:rPr altLang="zh-CN" b="1" sz="2800" lang="en-US">
                <a:solidFill>
                  <a:schemeClr val="lt1"/>
                </a:solidFill>
              </a:rPr>
              <a:t>10</a:t>
            </a:r>
            <a:r>
              <a:rPr altLang="en-US" b="1" sz="2800" lang="zh-CN">
                <a:solidFill>
                  <a:schemeClr val="lt1"/>
                </a:solidFill>
              </a:rPr>
              <a:t>个配位原子，可形成较稳定的络合物。</a:t>
            </a:r>
          </a:p>
        </p:txBody>
      </p:sp>
      <p:sp>
        <p:nvSpPr>
          <p:cNvPr id="104938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68" grpId="0" uiExpand="0" build="whole"/>
      <p:bldP spid="1049369" grpId="0" uiExpand="0" build="whole" animBg="1"/>
      <p:bldP spid="1049370" grpId="0" uiExpand="0" build="whole" animBg="1"/>
      <p:bldP spid="1049371" grpId="0" uiExpand="0" build="whole" animBg="1"/>
      <p:bldP spid="1049372" grpId="0" uiExpand="0" build="whole"/>
      <p:bldP spid="1049373" grpId="0" uiExpand="0" build="whole" animBg="1"/>
      <p:bldP spid="1049374" grpId="0" uiExpand="0" build="whole" animBg="1"/>
      <p:bldP spid="1049375" grpId="0" uiExpand="0" build="whole" animBg="1"/>
      <p:bldP spid="1049376" grpId="0" uiExpand="0" build="whole"/>
      <p:bldP spid="1049377" grpId="0" uiExpand="0" build="whole" animBg="1"/>
      <p:bldP spid="1049378" grpId="0" uiExpand="0" build="whole" animBg="1"/>
      <p:bldP spid="1049379" grpId="0" uiExpand="0" build="whole" animBg="1"/>
      <p:bldP spid="1049380" grpId="0" uiExpand="0" build="whole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82" name=""/>
          <p:cNvSpPr txBox="1"/>
          <p:nvPr/>
        </p:nvSpPr>
        <p:spPr>
          <a:xfrm rot="0">
            <a:off x="228600" y="228600"/>
            <a:ext cx="7239000" cy="641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3600" i="1" lang="en-US">
                <a:solidFill>
                  <a:srgbClr val="FFFF00"/>
                </a:solidFill>
              </a:rPr>
              <a:t>§4.8</a:t>
            </a:r>
            <a:r>
              <a:rPr altLang="en-US" b="1" sz="3200" i="1" lang="zh-CN">
                <a:solidFill>
                  <a:srgbClr val="FFFF00"/>
                </a:solidFill>
              </a:rPr>
              <a:t>络合滴定方式和应用</a:t>
            </a:r>
          </a:p>
        </p:txBody>
      </p:sp>
      <p:sp>
        <p:nvSpPr>
          <p:cNvPr id="1049383" name=""/>
          <p:cNvSpPr txBox="1"/>
          <p:nvPr/>
        </p:nvSpPr>
        <p:spPr>
          <a:xfrm rot="0">
            <a:off x="685800" y="1012825"/>
            <a:ext cx="74898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滴定方式</a:t>
            </a:r>
            <a:r>
              <a:rPr altLang="en-US" b="1" sz="2800" lang="zh-CN">
                <a:solidFill>
                  <a:schemeClr val="lt1"/>
                </a:solidFill>
              </a:rPr>
              <a:t>：  </a:t>
            </a:r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直接滴定法、返滴定法、析出法、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隶书" pitchFamily="49" charset="-122"/>
              </a:rPr>
              <a:t>                      置换滴定法、间接滴定法。</a:t>
            </a:r>
          </a:p>
        </p:txBody>
      </p:sp>
      <p:sp>
        <p:nvSpPr>
          <p:cNvPr id="1049384" name=""/>
          <p:cNvSpPr txBox="1"/>
          <p:nvPr/>
        </p:nvSpPr>
        <p:spPr>
          <a:xfrm rot="0">
            <a:off x="244475" y="2012950"/>
            <a:ext cx="26955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一、直接滴定法</a:t>
            </a:r>
          </a:p>
        </p:txBody>
      </p:sp>
      <p:sp>
        <p:nvSpPr>
          <p:cNvPr id="1049385" name=""/>
          <p:cNvSpPr txBox="1"/>
          <p:nvPr/>
        </p:nvSpPr>
        <p:spPr>
          <a:xfrm rot="0">
            <a:off x="714375" y="2743200"/>
            <a:ext cx="8070850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将试样处理成溶液后，调节至所需的酸度，加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入必要的其他试剂和指示剂，直接用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滴定。</a:t>
            </a:r>
          </a:p>
        </p:txBody>
      </p:sp>
      <p:sp>
        <p:nvSpPr>
          <p:cNvPr id="1049386" name=""/>
          <p:cNvSpPr txBox="1"/>
          <p:nvPr/>
        </p:nvSpPr>
        <p:spPr>
          <a:xfrm rot="0">
            <a:off x="0" y="3733800"/>
            <a:ext cx="707866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/>
              <a:t>     </a:t>
            </a:r>
            <a:r>
              <a:rPr altLang="en-US" b="1" sz="2800" lang="zh-CN"/>
              <a:t>采用直接滴定法时，必须符合下列条件：</a:t>
            </a:r>
          </a:p>
        </p:txBody>
      </p:sp>
      <p:sp>
        <p:nvSpPr>
          <p:cNvPr id="1049387" name=""/>
          <p:cNvSpPr txBox="1"/>
          <p:nvPr/>
        </p:nvSpPr>
        <p:spPr>
          <a:xfrm rot="0">
            <a:off x="609600" y="4260850"/>
            <a:ext cx="8293100" cy="2265362"/>
          </a:xfrm>
          <a:prstGeom prst="rect"/>
          <a:noFill/>
          <a:ln w="38100" cap="flat" cmpd="sng">
            <a:solidFill>
              <a:srgbClr val="FFFFCC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隶书" pitchFamily="49" charset="-122"/>
              </a:rPr>
              <a:t>1</a:t>
            </a:r>
            <a:r>
              <a:rPr altLang="en-US" b="1" sz="2800" lang="zh-CN">
                <a:solidFill>
                  <a:srgbClr val="FFFF00"/>
                </a:solidFill>
                <a:ea typeface="隶书" pitchFamily="49" charset="-122"/>
              </a:rPr>
              <a:t>、应满足</a:t>
            </a:r>
            <a:r>
              <a:rPr altLang="zh-CN" b="1" sz="2800" lang="en-US">
                <a:solidFill>
                  <a:srgbClr val="FFFF00"/>
                </a:solidFill>
                <a:ea typeface="隶书" pitchFamily="49" charset="-122"/>
              </a:rPr>
              <a:t>lgc</a:t>
            </a:r>
            <a:r>
              <a:rPr altLang="zh-CN" baseline="-25000" b="1" sz="2800" lang="en-US">
                <a:solidFill>
                  <a:srgbClr val="FFFF00"/>
                </a:solidFill>
                <a:ea typeface="隶书" pitchFamily="49" charset="-122"/>
              </a:rPr>
              <a:t>M</a:t>
            </a:r>
            <a:r>
              <a:rPr altLang="zh-CN" b="1" sz="2800" lang="en-US">
                <a:solidFill>
                  <a:srgbClr val="FFFF00"/>
                </a:solidFill>
                <a:ea typeface="隶书" pitchFamily="49" charset="-122"/>
              </a:rPr>
              <a:t>K</a:t>
            </a:r>
            <a:r>
              <a:rPr altLang="zh-CN" baseline="-25000" b="1" sz="2800" lang="en-US">
                <a:solidFill>
                  <a:srgbClr val="FFFF00"/>
                </a:solidFill>
                <a:ea typeface="隶书" pitchFamily="49" charset="-122"/>
              </a:rPr>
              <a:t>MY </a:t>
            </a:r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altLang="en-US" b="1" sz="2800" lang="zh-CN">
                <a:solidFill>
                  <a:srgbClr val="FFFF00"/>
                </a:solidFill>
                <a:ea typeface="隶书" pitchFamily="49" charset="-122"/>
              </a:rPr>
              <a:t> ≥6</a:t>
            </a:r>
          </a:p>
          <a:p>
            <a:pPr eaLnBrk="1" hangingPunct="1" latinLnBrk="1" lvl="0"/>
            <a:r>
              <a:rPr altLang="en-US" b="1" sz="2800" lang="zh-CN">
                <a:solidFill>
                  <a:srgbClr val="FFFF00"/>
                </a:solidFill>
                <a:ea typeface="隶书" pitchFamily="49" charset="-122"/>
              </a:rPr>
              <a:t>2、络合速度要快；</a:t>
            </a:r>
          </a:p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隶书" pitchFamily="49" charset="-122"/>
              </a:rPr>
              <a:t>3</a:t>
            </a:r>
            <a:r>
              <a:rPr altLang="en-US" b="1" sz="2800" lang="zh-CN">
                <a:solidFill>
                  <a:srgbClr val="FFFF00"/>
                </a:solidFill>
                <a:ea typeface="隶书" pitchFamily="49" charset="-122"/>
              </a:rPr>
              <a:t>、有敏锐的指示剂且没有封闭现象；</a:t>
            </a:r>
          </a:p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ea typeface="隶书" pitchFamily="49" charset="-122"/>
              </a:rPr>
              <a:t>4</a:t>
            </a:r>
            <a:r>
              <a:rPr altLang="en-US" b="1" sz="2800" lang="zh-CN">
                <a:solidFill>
                  <a:srgbClr val="FFFF00"/>
                </a:solidFill>
                <a:ea typeface="隶书" pitchFamily="49" charset="-122"/>
              </a:rPr>
              <a:t>、在选定的滴定条件下，被测离子不发生水解和沉</a:t>
            </a:r>
          </a:p>
          <a:p>
            <a:pPr eaLnBrk="1" hangingPunct="1" latinLnBrk="1" lvl="0"/>
            <a:r>
              <a:rPr altLang="en-US" b="1" sz="2800" lang="zh-CN">
                <a:solidFill>
                  <a:srgbClr val="FFFF00"/>
                </a:solidFill>
                <a:ea typeface="隶书" pitchFamily="49" charset="-122"/>
              </a:rPr>
              <a:t>      淀反应。</a:t>
            </a:r>
          </a:p>
        </p:txBody>
      </p:sp>
      <p:sp>
        <p:nvSpPr>
          <p:cNvPr id="104938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2" grpId="0" uiExpand="0" build="whole"/>
      <p:bldP spid="1049383" grpId="0" uiExpand="0" build="whole"/>
      <p:bldP spid="1049384" grpId="0" uiExpand="0" build="whole"/>
      <p:bldP spid="1049385" grpId="0" uiExpand="0" build="whole"/>
      <p:bldP spid="1049386" grpId="0" uiExpand="0" build="whole"/>
      <p:bldP spid="1049387" grpId="0" uiExpand="0" build="whole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89" name=""/>
          <p:cNvSpPr txBox="1"/>
          <p:nvPr/>
        </p:nvSpPr>
        <p:spPr>
          <a:xfrm rot="0">
            <a:off x="1127125" y="295275"/>
            <a:ext cx="4143375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直接滴定法滴定实例</a:t>
            </a:r>
            <a:r>
              <a:rPr altLang="zh-CN" b="1" sz="2800" lang="en-US">
                <a:solidFill>
                  <a:schemeClr val="lt1"/>
                </a:solidFill>
              </a:rPr>
              <a:t>P</a:t>
            </a:r>
            <a:r>
              <a:rPr altLang="zh-CN" baseline="-25000" b="1" sz="2800" lang="en-US">
                <a:solidFill>
                  <a:schemeClr val="lt1"/>
                </a:solidFill>
              </a:rPr>
              <a:t>141</a:t>
            </a:r>
          </a:p>
        </p:txBody>
      </p:sp>
      <p:sp>
        <p:nvSpPr>
          <p:cNvPr id="1049390" name=""/>
          <p:cNvSpPr txBox="1"/>
          <p:nvPr/>
        </p:nvSpPr>
        <p:spPr>
          <a:xfrm rot="0">
            <a:off x="0" y="990600"/>
            <a:ext cx="23368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二、返滴定法</a:t>
            </a:r>
          </a:p>
        </p:txBody>
      </p:sp>
      <p:sp>
        <p:nvSpPr>
          <p:cNvPr id="1049391" name=""/>
          <p:cNvSpPr txBox="1"/>
          <p:nvPr/>
        </p:nvSpPr>
        <p:spPr>
          <a:xfrm rot="0">
            <a:off x="914400" y="1654175"/>
            <a:ext cx="770572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在试液中先加入已知过量的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标准溶液，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用另一种金属盐的标准溶液滴定剩余的</a:t>
            </a:r>
            <a:r>
              <a:rPr altLang="zh-CN" b="1" sz="2800" lang="en-US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chemeClr val="lt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49392" name=""/>
          <p:cNvSpPr txBox="1"/>
          <p:nvPr/>
        </p:nvSpPr>
        <p:spPr>
          <a:xfrm rot="0">
            <a:off x="228600" y="3733800"/>
            <a:ext cx="8634412" cy="1830387"/>
          </a:xfrm>
          <a:prstGeom prst="rect"/>
          <a:solidFill>
            <a:srgbClr val="FFFFCC"/>
          </a:solidFill>
          <a:ln w="28575" cap="flat" cmpd="sng">
            <a:solidFill>
              <a:srgbClr val="FF66FF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993300"/>
                </a:solidFill>
              </a:rPr>
              <a:t>1</a:t>
            </a:r>
            <a:r>
              <a:rPr altLang="en-US" b="1" sz="2800" lang="zh-CN">
                <a:solidFill>
                  <a:srgbClr val="993300"/>
                </a:solidFill>
              </a:rPr>
              <a:t>、</a:t>
            </a:r>
            <a:r>
              <a:rPr altLang="en-US" b="1" sz="2800" lang="zh-CN" u="sng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无合适的指示剂或被测离子对指示剂有封闭现象；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CN" b="1" sz="2800" lang="en-US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altLang="en-US" b="1" sz="2800" lang="zh-CN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altLang="zh-CN" b="1" sz="2800" lang="en-US" u="sng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被测离子与EDTA</a:t>
            </a:r>
            <a:r>
              <a:rPr altLang="en-US" b="1" sz="2800" lang="zh-CN" u="sng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的络合速度很慢；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zh-CN" b="1" sz="2800" lang="en-US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altLang="en-US" b="1" sz="2800" lang="zh-CN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altLang="en-US" b="1" sz="2800" lang="zh-CN" u="sng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被测离子发生水解等副反应</a:t>
            </a:r>
            <a:r>
              <a:rPr altLang="en-US" sz="2800" lang="zh-CN">
                <a:solidFill>
                  <a:srgbClr val="993300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1049393" name=""/>
          <p:cNvSpPr/>
          <p:nvPr/>
        </p:nvSpPr>
        <p:spPr>
          <a:xfrm rot="0">
            <a:off x="457200" y="3048000"/>
            <a:ext cx="5603875" cy="457200"/>
          </a:xfrm>
          <a:prstGeom prst="rect"/>
        </p:spPr>
        <p:txBody>
          <a:bodyPr anchor="t" bIns="45720" fromWordArt="1" lIns="91440" rIns="91440" tIns="45720" vert="horz" wrap="none">
            <a:prstTxWarp prst="textPlain">
              <a:avLst>
                <a:gd fmla="val 50994" name="adj"/>
              </a:avLst>
            </a:prstTxWarp>
            <a:scene3d>
              <a:camera prst="legacyPerspectiveBottomRight">
                <a:rot lat="0" lon="21239990" rev="0"/>
              </a:camera>
              <a:lightRig dir="l" rig="legacyHarsh3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a:bodyPr>
          <a:p>
            <a:pPr algn="ctr"/>
            <a:r>
              <a:rPr b="0" sz="3600" i="0" kern="10" normalizeH="0" spc="0">
                <a:ln w="9525" cap="flat" cmpd="sng">
                  <a:noFill/>
                  <a:prstDash val="solid"/>
                  <a:round/>
                </a:ln>
                <a:gradFill rotWithShape="0">
                  <a:gsLst>
                    <a:gs pos="0">
                      <a:srgbClr val="FFFFF7">
                        <a:alpha val="100000"/>
                      </a:srgbClr>
                    </a:gs>
                    <a:gs pos="100000">
                      <a:srgbClr val="FFFF99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atin typeface="宋体"/>
                <a:ea typeface="宋体"/>
              </a:rPr>
              <a:t>返滴定法主要用于下列情况</a:t>
            </a:r>
          </a:p>
        </p:txBody>
      </p:sp>
      <p:sp>
        <p:nvSpPr>
          <p:cNvPr id="104939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9" grpId="0" uiExpand="0" build="whole"/>
      <p:bldP spid="1049390" grpId="0" uiExpand="0" build="whole"/>
      <p:bldP spid="1049391" grpId="0" uiExpand="0" build="whole"/>
      <p:bldP spid="1049392" grpId="0" uiExpand="0" build="whole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95" name=""/>
          <p:cNvSpPr txBox="1"/>
          <p:nvPr/>
        </p:nvSpPr>
        <p:spPr>
          <a:xfrm rot="0">
            <a:off x="817562" y="285750"/>
            <a:ext cx="2973387" cy="557212"/>
          </a:xfrm>
          <a:prstGeom prst="rect"/>
          <a:solidFill>
            <a:srgbClr val="FF0000"/>
          </a:solidFill>
          <a:ln w="3810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以</a:t>
            </a:r>
            <a:r>
              <a:rPr altLang="zh-CN" b="1" sz="2800" lang="en-US">
                <a:solidFill>
                  <a:schemeClr val="lt1"/>
                </a:solidFill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</a:rPr>
              <a:t>3+</a:t>
            </a:r>
            <a:r>
              <a:rPr altLang="en-US" b="1" sz="2800" lang="zh-CN">
                <a:solidFill>
                  <a:schemeClr val="lt1"/>
                </a:solidFill>
              </a:rPr>
              <a:t>的滴定为例</a:t>
            </a:r>
          </a:p>
        </p:txBody>
      </p:sp>
      <p:sp>
        <p:nvSpPr>
          <p:cNvPr id="1049396" name=""/>
          <p:cNvSpPr txBox="1"/>
          <p:nvPr/>
        </p:nvSpPr>
        <p:spPr>
          <a:xfrm rot="0">
            <a:off x="381000" y="1295400"/>
            <a:ext cx="34131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不宜采用直接滴定法</a:t>
            </a:r>
          </a:p>
        </p:txBody>
      </p:sp>
      <p:sp>
        <p:nvSpPr>
          <p:cNvPr id="1049397" name=""/>
          <p:cNvSpPr txBox="1"/>
          <p:nvPr/>
        </p:nvSpPr>
        <p:spPr>
          <a:xfrm rot="0">
            <a:off x="1143000" y="1889125"/>
            <a:ext cx="6684962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sym typeface="Monotype Sorts" pitchFamily="2" charset="2"/>
              </a:rPr>
              <a:t>1</a:t>
            </a:r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、</a:t>
            </a:r>
            <a:r>
              <a:rPr altLang="zh-CN" b="1" sz="2800" lang="en-US">
                <a:solidFill>
                  <a:schemeClr val="lt1"/>
                </a:solidFill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</a:rPr>
              <a:t>3+</a:t>
            </a:r>
            <a:r>
              <a:rPr altLang="en-US" b="1" sz="2800" lang="zh-CN">
                <a:solidFill>
                  <a:schemeClr val="lt1"/>
                </a:solidFill>
              </a:rPr>
              <a:t>对二甲酚橙等指示剂有封闭作用；</a:t>
            </a:r>
          </a:p>
        </p:txBody>
      </p:sp>
      <p:sp>
        <p:nvSpPr>
          <p:cNvPr id="1049398" name=""/>
          <p:cNvSpPr txBox="1"/>
          <p:nvPr/>
        </p:nvSpPr>
        <p:spPr>
          <a:xfrm rot="0">
            <a:off x="161925" y="1874837"/>
            <a:ext cx="8953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因为</a:t>
            </a:r>
          </a:p>
        </p:txBody>
      </p:sp>
      <p:sp>
        <p:nvSpPr>
          <p:cNvPr id="1049399" name=""/>
          <p:cNvSpPr/>
          <p:nvPr/>
        </p:nvSpPr>
        <p:spPr>
          <a:xfrm rot="0">
            <a:off x="1143000" y="2346325"/>
            <a:ext cx="44513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sym typeface="Monotype Sorts" pitchFamily="2" charset="2"/>
              </a:rPr>
              <a:t>2</a:t>
            </a:r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、</a:t>
            </a:r>
            <a:r>
              <a:rPr altLang="zh-CN" b="1" sz="2800" lang="en-US">
                <a:solidFill>
                  <a:schemeClr val="lt1"/>
                </a:solidFill>
                <a:sym typeface="Monotype Sorts" pitchFamily="2" charset="2"/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  <a:sym typeface="Monotype Sorts" pitchFamily="2" charset="2"/>
              </a:rPr>
              <a:t>3+</a:t>
            </a:r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与</a:t>
            </a:r>
            <a:r>
              <a:rPr altLang="zh-CN" b="1" sz="2800" lang="en-US">
                <a:solidFill>
                  <a:schemeClr val="lt1"/>
                </a:solidFill>
                <a:sym typeface="Monotype Sorts" pitchFamily="2" charset="2"/>
              </a:rPr>
              <a:t>EDTA</a:t>
            </a:r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络合缓慢；</a:t>
            </a:r>
          </a:p>
        </p:txBody>
      </p:sp>
      <p:sp>
        <p:nvSpPr>
          <p:cNvPr id="1049400" name=""/>
          <p:cNvSpPr/>
          <p:nvPr/>
        </p:nvSpPr>
        <p:spPr>
          <a:xfrm rot="0">
            <a:off x="1143000" y="2819400"/>
            <a:ext cx="7426325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  <a:sym typeface="Monotype Sorts" pitchFamily="2" charset="2"/>
              </a:rPr>
              <a:t>3</a:t>
            </a:r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、在酸度不高时，</a:t>
            </a:r>
            <a:r>
              <a:rPr altLang="zh-CN" b="1" sz="2800" lang="en-US">
                <a:solidFill>
                  <a:schemeClr val="lt1"/>
                </a:solidFill>
                <a:sym typeface="Monotype Sorts" pitchFamily="2" charset="2"/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  <a:sym typeface="Monotype Sorts" pitchFamily="2" charset="2"/>
              </a:rPr>
              <a:t>3+</a:t>
            </a:r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会水解生成一系列多核</a:t>
            </a:r>
          </a:p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  <a:sym typeface="Monotype Sorts" pitchFamily="2" charset="2"/>
              </a:rPr>
              <a:t>   羟基络合物。</a:t>
            </a:r>
          </a:p>
        </p:txBody>
      </p:sp>
      <p:sp>
        <p:nvSpPr>
          <p:cNvPr id="1049401" name=""/>
          <p:cNvSpPr txBox="1"/>
          <p:nvPr/>
        </p:nvSpPr>
        <p:spPr>
          <a:xfrm rot="0">
            <a:off x="381000" y="3886200"/>
            <a:ext cx="3763962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所以必须采用返滴定法</a:t>
            </a:r>
          </a:p>
        </p:txBody>
      </p:sp>
      <p:sp>
        <p:nvSpPr>
          <p:cNvPr id="1049402" name=""/>
          <p:cNvSpPr txBox="1"/>
          <p:nvPr/>
        </p:nvSpPr>
        <p:spPr>
          <a:xfrm rot="0">
            <a:off x="998537" y="4953000"/>
            <a:ext cx="798512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Al</a:t>
            </a:r>
            <a:r>
              <a:rPr altLang="zh-CN" baseline="30000" b="1" sz="2800" lang="en-US">
                <a:solidFill>
                  <a:schemeClr val="lt1"/>
                </a:solidFill>
              </a:rPr>
              <a:t>3+</a:t>
            </a:r>
          </a:p>
        </p:txBody>
      </p:sp>
      <p:sp>
        <p:nvSpPr>
          <p:cNvPr id="1049403" name=""/>
          <p:cNvSpPr/>
          <p:nvPr/>
        </p:nvSpPr>
        <p:spPr>
          <a:xfrm rot="0">
            <a:off x="1912937" y="5257800"/>
            <a:ext cx="1143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04" name=""/>
          <p:cNvSpPr txBox="1"/>
          <p:nvPr/>
        </p:nvSpPr>
        <p:spPr>
          <a:xfrm rot="0">
            <a:off x="1912937" y="4830762"/>
            <a:ext cx="1246187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00FF99"/>
                </a:solidFill>
              </a:rPr>
              <a:t>pH3~4</a:t>
            </a:r>
          </a:p>
          <a:p>
            <a:pPr eaLnBrk="1" hangingPunct="1" latinLnBrk="1" lvl="0">
              <a:lnSpc>
                <a:spcPct val="115000"/>
              </a:lnSpc>
            </a:pPr>
            <a:r>
              <a:rPr altLang="en-US" b="1" lang="zh-CN">
                <a:solidFill>
                  <a:srgbClr val="00FF99"/>
                </a:solidFill>
                <a:sym typeface="Symbol" pitchFamily="18" charset="2"/>
              </a:rPr>
              <a:t>, Y(过）</a:t>
            </a:r>
          </a:p>
        </p:txBody>
      </p:sp>
      <p:sp>
        <p:nvSpPr>
          <p:cNvPr id="1049405" name=""/>
          <p:cNvSpPr txBox="1"/>
          <p:nvPr/>
        </p:nvSpPr>
        <p:spPr>
          <a:xfrm rot="0">
            <a:off x="3276600" y="4800600"/>
            <a:ext cx="1292225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AlY</a:t>
            </a:r>
          </a:p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Y</a:t>
            </a:r>
            <a:r>
              <a:rPr altLang="en-US" b="1" lang="zh-CN">
                <a:solidFill>
                  <a:schemeClr val="lt1"/>
                </a:solidFill>
              </a:rPr>
              <a:t>(剩余）</a:t>
            </a:r>
          </a:p>
        </p:txBody>
      </p:sp>
      <p:sp>
        <p:nvSpPr>
          <p:cNvPr id="1049406" name=""/>
          <p:cNvSpPr/>
          <p:nvPr/>
        </p:nvSpPr>
        <p:spPr>
          <a:xfrm rot="0">
            <a:off x="4427537" y="5257800"/>
            <a:ext cx="1447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07" name=""/>
          <p:cNvSpPr txBox="1"/>
          <p:nvPr/>
        </p:nvSpPr>
        <p:spPr>
          <a:xfrm rot="0">
            <a:off x="4343400" y="4830762"/>
            <a:ext cx="1395412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00FF99"/>
                </a:solidFill>
              </a:rPr>
              <a:t>pH 5~6</a:t>
            </a:r>
          </a:p>
          <a:p>
            <a:pPr algn="ctr" eaLnBrk="1" hangingPunct="1" latinLnBrk="1" lvl="0">
              <a:lnSpc>
                <a:spcPct val="115000"/>
              </a:lnSpc>
            </a:pPr>
            <a:r>
              <a:rPr altLang="en-US" b="1" lang="zh-CN">
                <a:solidFill>
                  <a:srgbClr val="00FF99"/>
                </a:solidFill>
              </a:rPr>
              <a:t>冷却， </a:t>
            </a:r>
            <a:r>
              <a:rPr altLang="zh-CN" b="1" lang="en-US">
                <a:solidFill>
                  <a:srgbClr val="00FF99"/>
                </a:solidFill>
              </a:rPr>
              <a:t>XO</a:t>
            </a:r>
          </a:p>
        </p:txBody>
      </p:sp>
      <p:sp>
        <p:nvSpPr>
          <p:cNvPr id="1049408" name=""/>
          <p:cNvSpPr/>
          <p:nvPr/>
        </p:nvSpPr>
        <p:spPr>
          <a:xfrm rot="0">
            <a:off x="6096000" y="5257800"/>
            <a:ext cx="1150937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09" name=""/>
          <p:cNvSpPr txBox="1"/>
          <p:nvPr/>
        </p:nvSpPr>
        <p:spPr>
          <a:xfrm rot="0">
            <a:off x="6161087" y="4860925"/>
            <a:ext cx="927100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lang="en-US">
                <a:solidFill>
                  <a:srgbClr val="00FF99"/>
                </a:solidFill>
              </a:rPr>
              <a:t>Zn</a:t>
            </a:r>
            <a:r>
              <a:rPr altLang="zh-CN" baseline="30000" b="1" lang="en-US">
                <a:solidFill>
                  <a:srgbClr val="00FF99"/>
                </a:solidFill>
              </a:rPr>
              <a:t>2+</a:t>
            </a:r>
            <a:r>
              <a:rPr altLang="zh-CN" b="1" lang="en-US">
                <a:solidFill>
                  <a:srgbClr val="00FF99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10" name=""/>
          <p:cNvSpPr txBox="1"/>
          <p:nvPr/>
        </p:nvSpPr>
        <p:spPr>
          <a:xfrm rot="0">
            <a:off x="7391400" y="4724400"/>
            <a:ext cx="876300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AlY</a:t>
            </a:r>
          </a:p>
          <a:p>
            <a:pPr algn="ctr"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ZnY</a:t>
            </a:r>
          </a:p>
        </p:txBody>
      </p:sp>
      <p:sp>
        <p:nvSpPr>
          <p:cNvPr id="1049411" name=""/>
          <p:cNvSpPr/>
          <p:nvPr/>
        </p:nvSpPr>
        <p:spPr>
          <a:xfrm rot="0">
            <a:off x="3132137" y="4972050"/>
            <a:ext cx="212725" cy="569912"/>
          </a:xfrm>
          <a:prstGeom prst="leftBrace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2800" lang="zh-CN">
              <a:solidFill>
                <a:srgbClr val="FF0066"/>
              </a:solidFill>
            </a:endParaRPr>
          </a:p>
        </p:txBody>
      </p:sp>
      <p:sp>
        <p:nvSpPr>
          <p:cNvPr id="1049412" name=""/>
          <p:cNvSpPr/>
          <p:nvPr/>
        </p:nvSpPr>
        <p:spPr>
          <a:xfrm rot="0">
            <a:off x="7315200" y="4953000"/>
            <a:ext cx="76200" cy="609600"/>
          </a:xfrm>
          <a:prstGeom prst="leftBrace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1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95" grpId="0" uiExpand="0" build="whole" animBg="1"/>
      <p:bldP spid="1049396" grpId="0" uiExpand="0" build="whole"/>
      <p:bldP spid="1049397" grpId="0" uiExpand="0" build="whole"/>
      <p:bldP spid="1049398" grpId="0" uiExpand="0" build="whole"/>
      <p:bldP spid="1049399" grpId="0" uiExpand="0" build="whole"/>
      <p:bldP spid="1049400" grpId="0" uiExpand="0" build="whole"/>
      <p:bldP spid="1049401" grpId="0" uiExpand="0" build="whole"/>
      <p:bldP spid="1049402" grpId="0" uiExpand="0" build="whole"/>
      <p:bldP spid="1049404" grpId="0" uiExpand="0" build="whole"/>
      <p:bldP spid="1049405" grpId="0" uiExpand="0" build="whole"/>
      <p:bldP spid="1049407" grpId="0" uiExpand="0" build="whole"/>
      <p:bldP spid="1049409" grpId="0" uiExpand="0" build="whole"/>
      <p:bldP spid="1049410" grpId="0" uiExpand="0" build="whole"/>
      <p:bldP spid="1049411" grpId="0" uiExpand="0" build="whole" animBg="1"/>
      <p:bldP spid="1049412" grpId="0" uiExpand="0" build="whole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14" name=""/>
          <p:cNvSpPr txBox="1"/>
          <p:nvPr/>
        </p:nvSpPr>
        <p:spPr>
          <a:xfrm rot="0">
            <a:off x="228600" y="304800"/>
            <a:ext cx="19621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三、析出法</a:t>
            </a:r>
          </a:p>
        </p:txBody>
      </p:sp>
      <p:sp>
        <p:nvSpPr>
          <p:cNvPr id="1049415" name=""/>
          <p:cNvSpPr txBox="1"/>
          <p:nvPr/>
        </p:nvSpPr>
        <p:spPr>
          <a:xfrm rot="0">
            <a:off x="381000" y="1524000"/>
            <a:ext cx="7623175" cy="547687"/>
          </a:xfrm>
          <a:prstGeom prst="rect"/>
          <a:noFill/>
          <a:ln w="28575" cap="flat" cmpd="sng">
            <a:solidFill>
              <a:srgbClr val="99FF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</a:t>
            </a:r>
            <a:r>
              <a:rPr altLang="zh-CN" sz="2800" lang="en-US">
                <a:solidFill>
                  <a:schemeClr val="lt1"/>
                </a:solidFill>
              </a:rPr>
              <a:t>Cu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Zn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Al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  <a:r>
              <a:rPr altLang="en-US" sz="2800" lang="zh-CN">
                <a:solidFill>
                  <a:schemeClr val="lt1"/>
                </a:solidFill>
              </a:rPr>
              <a:t>混合溶液中的</a:t>
            </a:r>
            <a:r>
              <a:rPr altLang="zh-CN" sz="2800" lang="en-US">
                <a:solidFill>
                  <a:schemeClr val="lt1"/>
                </a:solidFill>
              </a:rPr>
              <a:t>Al</a:t>
            </a:r>
            <a:r>
              <a:rPr altLang="zh-CN" baseline="30000" sz="2800" lang="en-US">
                <a:solidFill>
                  <a:schemeClr val="lt1"/>
                </a:solidFill>
              </a:rPr>
              <a:t>3+</a:t>
            </a:r>
          </a:p>
        </p:txBody>
      </p:sp>
      <p:sp>
        <p:nvSpPr>
          <p:cNvPr id="1049416" name=""/>
          <p:cNvSpPr txBox="1"/>
          <p:nvPr/>
        </p:nvSpPr>
        <p:spPr>
          <a:xfrm rot="0">
            <a:off x="973137" y="3048000"/>
            <a:ext cx="792162" cy="11874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Cu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Al</a:t>
            </a:r>
            <a:r>
              <a:rPr altLang="zh-CN" baseline="30000" b="1" sz="2400" lang="en-US">
                <a:solidFill>
                  <a:schemeClr val="lt1"/>
                </a:solidFill>
              </a:rPr>
              <a:t>3+</a:t>
            </a:r>
          </a:p>
        </p:txBody>
      </p:sp>
      <p:sp>
        <p:nvSpPr>
          <p:cNvPr id="1049417" name=""/>
          <p:cNvSpPr/>
          <p:nvPr/>
        </p:nvSpPr>
        <p:spPr>
          <a:xfrm rot="0">
            <a:off x="1905000" y="3581400"/>
            <a:ext cx="9906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18" name=""/>
          <p:cNvSpPr txBox="1"/>
          <p:nvPr/>
        </p:nvSpPr>
        <p:spPr>
          <a:xfrm rot="0">
            <a:off x="1827212" y="3154362"/>
            <a:ext cx="1203325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FF9900"/>
                </a:solidFill>
              </a:rPr>
              <a:t>pH 3~4</a:t>
            </a:r>
          </a:p>
          <a:p>
            <a:pPr algn="ctr" eaLnBrk="1" hangingPunct="1" latinLnBrk="1" lvl="0">
              <a:lnSpc>
                <a:spcPct val="115000"/>
              </a:lnSpc>
            </a:pPr>
            <a:r>
              <a:rPr altLang="en-US" b="1" lang="zh-CN">
                <a:solidFill>
                  <a:srgbClr val="FF9900"/>
                </a:solidFill>
                <a:sym typeface="Symbol" pitchFamily="18" charset="2"/>
              </a:rPr>
              <a:t>，</a:t>
            </a:r>
            <a:r>
              <a:rPr altLang="zh-CN" b="1" lang="en-US">
                <a:solidFill>
                  <a:srgbClr val="FF9900"/>
                </a:solidFill>
                <a:sym typeface="Symbol" pitchFamily="18" charset="2"/>
              </a:rPr>
              <a:t>Y(</a:t>
            </a:r>
            <a:r>
              <a:rPr altLang="en-US" b="1" lang="zh-CN">
                <a:solidFill>
                  <a:srgbClr val="FF9900"/>
                </a:solidFill>
              </a:rPr>
              <a:t>过</a:t>
            </a:r>
            <a:r>
              <a:rPr altLang="zh-CN" b="1" lang="en-US">
                <a:solidFill>
                  <a:srgbClr val="FF9900"/>
                </a:solidFill>
              </a:rPr>
              <a:t>)</a:t>
            </a:r>
          </a:p>
        </p:txBody>
      </p:sp>
      <p:sp>
        <p:nvSpPr>
          <p:cNvPr id="1049419" name=""/>
          <p:cNvSpPr/>
          <p:nvPr/>
        </p:nvSpPr>
        <p:spPr>
          <a:xfrm rot="0">
            <a:off x="3124200" y="2895600"/>
            <a:ext cx="228600" cy="1371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20" name=""/>
          <p:cNvSpPr txBox="1"/>
          <p:nvPr/>
        </p:nvSpPr>
        <p:spPr>
          <a:xfrm rot="0">
            <a:off x="3351212" y="2819400"/>
            <a:ext cx="915987" cy="15525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CuY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AlY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Y(</a:t>
            </a:r>
            <a:r>
              <a:rPr altLang="en-US" b="1" sz="2400" lang="zh-CN">
                <a:solidFill>
                  <a:schemeClr val="lt1"/>
                </a:solidFill>
              </a:rPr>
              <a:t>剩</a:t>
            </a:r>
            <a:r>
              <a:rPr altLang="zh-CN" b="1" sz="2400" lang="en-US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049421" name=""/>
          <p:cNvSpPr/>
          <p:nvPr/>
        </p:nvSpPr>
        <p:spPr>
          <a:xfrm rot="0">
            <a:off x="930275" y="5684837"/>
            <a:ext cx="9906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22" name=""/>
          <p:cNvSpPr txBox="1"/>
          <p:nvPr/>
        </p:nvSpPr>
        <p:spPr>
          <a:xfrm rot="0">
            <a:off x="838200" y="5211762"/>
            <a:ext cx="1082675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FF9900"/>
                </a:solidFill>
              </a:rPr>
              <a:t>NH</a:t>
            </a:r>
            <a:r>
              <a:rPr altLang="zh-CN" baseline="-25000" b="1" lang="en-US">
                <a:solidFill>
                  <a:srgbClr val="FF9900"/>
                </a:solidFill>
              </a:rPr>
              <a:t>4</a:t>
            </a:r>
            <a:r>
              <a:rPr altLang="zh-CN" b="1" lang="en-US">
                <a:solidFill>
                  <a:srgbClr val="FF9900"/>
                </a:solidFill>
              </a:rPr>
              <a:t>HF</a:t>
            </a:r>
            <a:r>
              <a:rPr altLang="zh-CN" baseline="-25000" b="1" lang="en-US">
                <a:solidFill>
                  <a:srgbClr val="FF9900"/>
                </a:solidFill>
              </a:rPr>
              <a:t>2</a:t>
            </a:r>
          </a:p>
          <a:p>
            <a:pPr algn="ctr"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FF9900"/>
                </a:solidFill>
                <a:sym typeface="Symbol" pitchFamily="18" charset="2"/>
              </a:rPr>
              <a:t></a:t>
            </a:r>
          </a:p>
        </p:txBody>
      </p:sp>
      <p:sp>
        <p:nvSpPr>
          <p:cNvPr id="1049423" name=""/>
          <p:cNvSpPr txBox="1"/>
          <p:nvPr/>
        </p:nvSpPr>
        <p:spPr>
          <a:xfrm rot="0">
            <a:off x="1143000" y="914400"/>
            <a:ext cx="69405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适用于多组分溶液中测定其中一种组分的。</a:t>
            </a:r>
          </a:p>
        </p:txBody>
      </p:sp>
      <p:sp>
        <p:nvSpPr>
          <p:cNvPr id="1049424" name=""/>
          <p:cNvSpPr/>
          <p:nvPr/>
        </p:nvSpPr>
        <p:spPr>
          <a:xfrm rot="0">
            <a:off x="762000" y="3124200"/>
            <a:ext cx="152400" cy="990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25" name=""/>
          <p:cNvSpPr/>
          <p:nvPr/>
        </p:nvSpPr>
        <p:spPr>
          <a:xfrm rot="0">
            <a:off x="4191000" y="3581400"/>
            <a:ext cx="1447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26" name=""/>
          <p:cNvSpPr txBox="1"/>
          <p:nvPr/>
        </p:nvSpPr>
        <p:spPr>
          <a:xfrm rot="0">
            <a:off x="4267200" y="3154362"/>
            <a:ext cx="1331912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FF9900"/>
                </a:solidFill>
              </a:rPr>
              <a:t>pH 5~6</a:t>
            </a:r>
          </a:p>
          <a:p>
            <a:pPr eaLnBrk="1" hangingPunct="1" latinLnBrk="1" lvl="0">
              <a:lnSpc>
                <a:spcPct val="115000"/>
              </a:lnSpc>
            </a:pPr>
            <a:r>
              <a:rPr altLang="en-US" b="1" lang="zh-CN">
                <a:solidFill>
                  <a:srgbClr val="FF9900"/>
                </a:solidFill>
              </a:rPr>
              <a:t>冷却，</a:t>
            </a:r>
            <a:r>
              <a:rPr altLang="zh-CN" b="1" lang="en-US">
                <a:solidFill>
                  <a:srgbClr val="FF9900"/>
                </a:solidFill>
              </a:rPr>
              <a:t>XO</a:t>
            </a:r>
          </a:p>
        </p:txBody>
      </p:sp>
      <p:sp>
        <p:nvSpPr>
          <p:cNvPr id="1049427" name=""/>
          <p:cNvSpPr/>
          <p:nvPr/>
        </p:nvSpPr>
        <p:spPr>
          <a:xfrm rot="0">
            <a:off x="5715000" y="3581400"/>
            <a:ext cx="762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28" name=""/>
          <p:cNvSpPr txBox="1"/>
          <p:nvPr/>
        </p:nvSpPr>
        <p:spPr>
          <a:xfrm rot="0">
            <a:off x="5702300" y="3200400"/>
            <a:ext cx="922337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lang="en-US">
                <a:solidFill>
                  <a:srgbClr val="FF9900"/>
                </a:solidFill>
              </a:rPr>
              <a:t>Zn</a:t>
            </a:r>
            <a:r>
              <a:rPr altLang="zh-CN" baseline="30000" b="1" lang="en-US">
                <a:solidFill>
                  <a:srgbClr val="FF9900"/>
                </a:solidFill>
              </a:rPr>
              <a:t>2+</a:t>
            </a:r>
            <a:r>
              <a:rPr altLang="zh-CN" b="1" lang="en-US">
                <a:solidFill>
                  <a:srgbClr val="FF9900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29" name=""/>
          <p:cNvSpPr/>
          <p:nvPr/>
        </p:nvSpPr>
        <p:spPr>
          <a:xfrm rot="0">
            <a:off x="6705600" y="2895600"/>
            <a:ext cx="228600" cy="1371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30" name=""/>
          <p:cNvSpPr txBox="1"/>
          <p:nvPr/>
        </p:nvSpPr>
        <p:spPr>
          <a:xfrm rot="0">
            <a:off x="6916737" y="2819400"/>
            <a:ext cx="795337" cy="15525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CuY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AlY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</p:txBody>
      </p:sp>
      <p:sp>
        <p:nvSpPr>
          <p:cNvPr id="1049431" name=""/>
          <p:cNvSpPr/>
          <p:nvPr/>
        </p:nvSpPr>
        <p:spPr>
          <a:xfrm rot="0">
            <a:off x="3352800" y="5638800"/>
            <a:ext cx="1143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32" name=""/>
          <p:cNvSpPr txBox="1"/>
          <p:nvPr/>
        </p:nvSpPr>
        <p:spPr>
          <a:xfrm rot="0">
            <a:off x="3492500" y="5257800"/>
            <a:ext cx="922337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lang="en-US">
                <a:solidFill>
                  <a:srgbClr val="FF9900"/>
                </a:solidFill>
              </a:rPr>
              <a:t>Zn</a:t>
            </a:r>
            <a:r>
              <a:rPr altLang="zh-CN" baseline="30000" b="1" lang="en-US">
                <a:solidFill>
                  <a:srgbClr val="FF9900"/>
                </a:solidFill>
              </a:rPr>
              <a:t>2+</a:t>
            </a:r>
            <a:r>
              <a:rPr altLang="zh-CN" b="1" lang="en-US">
                <a:solidFill>
                  <a:srgbClr val="FF9900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33" name=""/>
          <p:cNvSpPr/>
          <p:nvPr/>
        </p:nvSpPr>
        <p:spPr>
          <a:xfrm rot="0">
            <a:off x="1981200" y="4800600"/>
            <a:ext cx="228600" cy="1752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34" name=""/>
          <p:cNvSpPr txBox="1"/>
          <p:nvPr/>
        </p:nvSpPr>
        <p:spPr>
          <a:xfrm rot="0">
            <a:off x="2278062" y="4648200"/>
            <a:ext cx="946150" cy="19177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CuY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AlF</a:t>
            </a:r>
            <a:r>
              <a:rPr altLang="zh-CN" baseline="-25000" b="1" sz="2400" lang="en-US">
                <a:solidFill>
                  <a:schemeClr val="lt1"/>
                </a:solidFill>
              </a:rPr>
              <a:t>6</a:t>
            </a:r>
            <a:r>
              <a:rPr altLang="zh-CN" baseline="30000" b="1" sz="2400" lang="en-US">
                <a:solidFill>
                  <a:schemeClr val="lt1"/>
                </a:solidFill>
              </a:rPr>
              <a:t>3-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9435" name=""/>
          <p:cNvSpPr/>
          <p:nvPr/>
        </p:nvSpPr>
        <p:spPr>
          <a:xfrm rot="0">
            <a:off x="4648200" y="4724400"/>
            <a:ext cx="228600" cy="1752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36" name=""/>
          <p:cNvSpPr txBox="1"/>
          <p:nvPr/>
        </p:nvSpPr>
        <p:spPr>
          <a:xfrm rot="0">
            <a:off x="4945062" y="4572000"/>
            <a:ext cx="946150" cy="19177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CuY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AlF</a:t>
            </a:r>
            <a:r>
              <a:rPr altLang="zh-CN" baseline="-25000" b="1" sz="2400" lang="en-US">
                <a:solidFill>
                  <a:schemeClr val="lt1"/>
                </a:solidFill>
              </a:rPr>
              <a:t>6</a:t>
            </a:r>
            <a:r>
              <a:rPr altLang="zh-CN" baseline="30000" b="1" sz="2400" lang="en-US">
                <a:solidFill>
                  <a:schemeClr val="lt1"/>
                </a:solidFill>
              </a:rPr>
              <a:t>3-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ZnY</a:t>
            </a:r>
          </a:p>
        </p:txBody>
      </p:sp>
      <p:sp>
        <p:nvSpPr>
          <p:cNvPr id="1049437" name=""/>
          <p:cNvSpPr txBox="1"/>
          <p:nvPr/>
        </p:nvSpPr>
        <p:spPr>
          <a:xfrm rot="0">
            <a:off x="306387" y="2357437"/>
            <a:ext cx="1196975" cy="406400"/>
          </a:xfrm>
          <a:prstGeom prst="rect"/>
          <a:solidFill>
            <a:srgbClr val="FF9999"/>
          </a:solidFill>
          <a:ln w="9525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lang="zh-CN">
                <a:solidFill>
                  <a:srgbClr val="FFFF00"/>
                </a:solidFill>
              </a:rPr>
              <a:t>设计方案</a:t>
            </a:r>
          </a:p>
        </p:txBody>
      </p:sp>
      <p:sp>
        <p:nvSpPr>
          <p:cNvPr id="104943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89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3"/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4"/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 nodeType="clickPar">
                      <p:stCondLst>
                        <p:cond delay="indefinite"/>
                      </p:stCondLst>
                      <p:childTnLst>
                        <p:par>
                          <p:cTn fill="hold" id="1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9"/>
                                        <p:tgtEl>
                                          <p:spTgt spid="1049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0"/>
                                        <p:tgtEl>
                                          <p:spTgt spid="1049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 nodeType="clickPar">
                      <p:stCondLst>
                        <p:cond delay="indefinite"/>
                      </p:stCondLst>
                      <p:childTnLst>
                        <p:par>
                          <p:cTn fill="hold" id="1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5"/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6"/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14" grpId="0" uiExpand="0" build="whole"/>
      <p:bldP spid="1049415" grpId="0" uiExpand="0" build="whole" animBg="1"/>
      <p:bldP spid="1049416" grpId="0" uiExpand="0" build="whole"/>
      <p:bldP spid="1049418" grpId="0" uiExpand="0" build="whole"/>
      <p:bldP spid="1049419" grpId="0" uiExpand="0" build="whole" animBg="1"/>
      <p:bldP spid="1049420" grpId="0" uiExpand="0" build="whole"/>
      <p:bldP spid="1049422" grpId="0" uiExpand="0" build="whole"/>
      <p:bldP spid="1049423" grpId="0" uiExpand="0" build="whole"/>
      <p:bldP spid="1049424" grpId="0" uiExpand="0" build="whole" animBg="1"/>
      <p:bldP spid="1049426" grpId="0" uiExpand="0" build="whole"/>
      <p:bldP spid="1049428" grpId="0" uiExpand="0" build="whole"/>
      <p:bldP spid="1049429" grpId="0" uiExpand="0" build="whole" animBg="1"/>
      <p:bldP spid="1049430" grpId="0" uiExpand="0" build="whole"/>
      <p:bldP spid="1049432" grpId="0" uiExpand="0" build="whole"/>
      <p:bldP spid="1049433" grpId="0" uiExpand="0" build="whole" animBg="1"/>
      <p:bldP spid="1049434" grpId="0" uiExpand="0" build="whole"/>
      <p:bldP spid="1049435" grpId="0" uiExpand="0" build="whole" animBg="1"/>
      <p:bldP spid="1049436" grpId="0" uiExpand="0" build="whole"/>
      <p:bldP spid="1049437" grpId="0" uiExpand="0" build="whol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"/>
          <p:cNvSpPr txBox="1"/>
          <p:nvPr/>
        </p:nvSpPr>
        <p:spPr>
          <a:xfrm rot="0">
            <a:off x="381000" y="282575"/>
            <a:ext cx="35845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altLang="zh-CN" b="1" sz="2800" 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EDTA</a:t>
            </a:r>
            <a:r>
              <a:rPr altLang="en-US" b="1" sz="2800" 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的配制和标定</a:t>
            </a:r>
          </a:p>
        </p:txBody>
      </p:sp>
      <p:sp>
        <p:nvSpPr>
          <p:cNvPr id="1048665" name=""/>
          <p:cNvSpPr txBox="1"/>
          <p:nvPr/>
        </p:nvSpPr>
        <p:spPr>
          <a:xfrm rot="0">
            <a:off x="762000" y="990600"/>
            <a:ext cx="29114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⑴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配制：</a:t>
            </a:r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(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间接法</a:t>
            </a:r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)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990600" y="1600200"/>
            <a:ext cx="479742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Char char="•"/>
            </a:pPr>
            <a:r>
              <a:rPr altLang="en-US" sz="2800" lang="en-US">
                <a:solidFill>
                  <a:schemeClr val="lt1"/>
                </a:solidFill>
              </a:rPr>
              <a:t> </a:t>
            </a:r>
            <a:r>
              <a:rPr altLang="zh-CN" sz="2800" lang="en-US">
                <a:solidFill>
                  <a:schemeClr val="lt1"/>
                </a:solidFill>
              </a:rPr>
              <a:t>Na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zh-CN" sz="2800" lang="en-US">
                <a:solidFill>
                  <a:schemeClr val="lt1"/>
                </a:solidFill>
              </a:rPr>
              <a:t>H</a:t>
            </a:r>
            <a:r>
              <a:rPr altLang="zh-CN" baseline="-25000" sz="2800" lang="en-US">
                <a:solidFill>
                  <a:schemeClr val="lt1"/>
                </a:solidFill>
              </a:rPr>
              <a:t>2</a:t>
            </a:r>
            <a:r>
              <a:rPr altLang="en-US" sz="2800" lang="zh-CN">
                <a:solidFill>
                  <a:schemeClr val="lt1"/>
                </a:solidFill>
              </a:rPr>
              <a:t>Y吸收了大约</a:t>
            </a:r>
            <a:r>
              <a:rPr altLang="zh-CN" sz="2800" lang="en-US">
                <a:solidFill>
                  <a:schemeClr val="lt1"/>
                </a:solidFill>
              </a:rPr>
              <a:t>0.3%</a:t>
            </a:r>
            <a:r>
              <a:rPr altLang="en-US" sz="2800" lang="zh-CN">
                <a:solidFill>
                  <a:schemeClr val="lt1"/>
                </a:solidFill>
              </a:rPr>
              <a:t>的水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990600" y="2209800"/>
            <a:ext cx="32416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Char char="•"/>
            </a:pPr>
            <a:r>
              <a:rPr altLang="zh-CN" sz="2800" lang="en-US">
                <a:solidFill>
                  <a:schemeClr val="lt1"/>
                </a:solidFill>
              </a:rPr>
              <a:t> </a:t>
            </a:r>
            <a:r>
              <a:rPr altLang="en-US" sz="2800" lang="zh-CN">
                <a:solidFill>
                  <a:schemeClr val="lt1"/>
                </a:solidFill>
              </a:rPr>
              <a:t>纯水的质量要求高</a:t>
            </a:r>
          </a:p>
        </p:txBody>
      </p:sp>
      <p:sp>
        <p:nvSpPr>
          <p:cNvPr id="1048668" name=""/>
          <p:cNvSpPr txBox="1"/>
          <p:nvPr/>
        </p:nvSpPr>
        <p:spPr>
          <a:xfrm rot="0">
            <a:off x="1355725" y="2787650"/>
            <a:ext cx="58864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latin typeface="宋体" pitchFamily="2" charset="-122"/>
              </a:rPr>
              <a:t>∵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水中</a:t>
            </a:r>
            <a:r>
              <a:rPr altLang="zh-CN" sz="2800" lang="en-US">
                <a:solidFill>
                  <a:schemeClr val="lt1"/>
                </a:solidFill>
                <a:latin typeface="宋体" pitchFamily="2" charset="-122"/>
              </a:rPr>
              <a:t>Al</a:t>
            </a:r>
            <a:r>
              <a:rPr altLang="zh-CN" baseline="30000" sz="2800" lang="en-US">
                <a:solidFill>
                  <a:schemeClr val="lt1"/>
                </a:solidFill>
                <a:latin typeface="宋体" pitchFamily="2" charset="-122"/>
              </a:rPr>
              <a:t>3+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latin typeface="宋体" pitchFamily="2" charset="-122"/>
              </a:rPr>
              <a:t>Fe</a:t>
            </a:r>
            <a:r>
              <a:rPr altLang="zh-CN" baseline="30000" sz="2800" lang="en-US">
                <a:solidFill>
                  <a:schemeClr val="lt1"/>
                </a:solidFill>
                <a:latin typeface="宋体" pitchFamily="2" charset="-122"/>
              </a:rPr>
              <a:t>3+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、</a:t>
            </a:r>
            <a:r>
              <a:rPr altLang="zh-CN" sz="2800" lang="en-US">
                <a:solidFill>
                  <a:schemeClr val="lt1"/>
                </a:solidFill>
                <a:latin typeface="宋体" pitchFamily="2" charset="-122"/>
              </a:rPr>
              <a:t>Cu</a:t>
            </a:r>
            <a:r>
              <a:rPr altLang="zh-CN" baseline="30000" sz="2800" lang="en-US">
                <a:solidFill>
                  <a:schemeClr val="lt1"/>
                </a:solidFill>
                <a:latin typeface="宋体" pitchFamily="2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latin typeface="宋体" pitchFamily="2" charset="-122"/>
              </a:rPr>
              <a:t>可封闭指示剂</a:t>
            </a:r>
          </a:p>
        </p:txBody>
      </p:sp>
      <p:sp>
        <p:nvSpPr>
          <p:cNvPr id="1048669" name=""/>
          <p:cNvSpPr txBox="1"/>
          <p:nvPr/>
        </p:nvSpPr>
        <p:spPr>
          <a:xfrm rot="0">
            <a:off x="1676400" y="3276600"/>
            <a:ext cx="4313237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水中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、</a:t>
            </a:r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消耗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</a:p>
        </p:txBody>
      </p:sp>
      <p:sp>
        <p:nvSpPr>
          <p:cNvPr id="1048670" name=""/>
          <p:cNvSpPr txBox="1"/>
          <p:nvPr/>
        </p:nvSpPr>
        <p:spPr>
          <a:xfrm rot="0">
            <a:off x="1295400" y="3733800"/>
            <a:ext cx="26733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ea typeface="黑体" pitchFamily="49" charset="-122"/>
              </a:rPr>
              <a:t>∴</a:t>
            </a:r>
            <a:r>
              <a:rPr altLang="en-US" sz="2800" lang="zh-CN">
                <a:solidFill>
                  <a:schemeClr val="lt1"/>
                </a:solidFill>
              </a:rPr>
              <a:t>要求用二次水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990600" y="4267200"/>
            <a:ext cx="7407275" cy="946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Char char="•"/>
            </a:pPr>
            <a:r>
              <a:rPr altLang="zh-CN" sz="2800" lang="en-US">
                <a:solidFill>
                  <a:schemeClr val="lt1"/>
                </a:solidFill>
              </a:rPr>
              <a:t> </a:t>
            </a:r>
            <a:r>
              <a:rPr altLang="en-US" sz="2800" lang="zh-CN">
                <a:solidFill>
                  <a:schemeClr val="lt1"/>
                </a:solidFill>
              </a:rPr>
              <a:t>配好的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溶液要装入聚乙烯的塑料瓶中或     硬质玻璃瓶中</a:t>
            </a:r>
          </a:p>
        </p:txBody>
      </p:sp>
      <p:sp>
        <p:nvSpPr>
          <p:cNvPr id="1048672" name=""/>
          <p:cNvSpPr/>
          <p:nvPr/>
        </p:nvSpPr>
        <p:spPr>
          <a:xfrm rot="0">
            <a:off x="685800" y="5410200"/>
            <a:ext cx="823595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 ⑵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标定：      基准物质：</a:t>
            </a:r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Zn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、</a:t>
            </a:r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ZnO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、</a:t>
            </a:r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MgO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、</a:t>
            </a:r>
            <a:r>
              <a:rPr altLang="zh-CN" sz="2800" lang="en-US">
                <a:solidFill>
                  <a:schemeClr val="lt1"/>
                </a:solidFill>
                <a:sym typeface="Monotype Sorts" pitchFamily="2" charset="2"/>
              </a:rPr>
              <a:t>CaCO</a:t>
            </a:r>
            <a:r>
              <a:rPr altLang="zh-CN" baseline="-25000" sz="2800" lang="en-US">
                <a:solidFill>
                  <a:schemeClr val="lt1"/>
                </a:solidFill>
                <a:sym typeface="Monotype Sorts" pitchFamily="2" charset="2"/>
              </a:rPr>
              <a:t>3</a:t>
            </a:r>
            <a:r>
              <a:rPr altLang="en-US" sz="2800" lang="zh-CN">
                <a:solidFill>
                  <a:schemeClr val="lt1"/>
                </a:solidFill>
                <a:sym typeface="Monotype Sorts" pitchFamily="2" charset="2"/>
              </a:rPr>
              <a:t>等</a:t>
            </a:r>
          </a:p>
        </p:txBody>
      </p:sp>
      <p:sp>
        <p:nvSpPr>
          <p:cNvPr id="1048673" name=""/>
          <p:cNvSpPr txBox="1"/>
          <p:nvPr/>
        </p:nvSpPr>
        <p:spPr>
          <a:xfrm rot="0">
            <a:off x="1752600" y="6096000"/>
            <a:ext cx="5845175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直接用</a:t>
            </a:r>
            <a:r>
              <a:rPr altLang="zh-CN" sz="2800" lang="en-US">
                <a:solidFill>
                  <a:schemeClr val="lt1"/>
                </a:solidFill>
              </a:rPr>
              <a:t>EDTA </a:t>
            </a:r>
            <a:r>
              <a:rPr altLang="en-US" sz="2800" lang="zh-CN">
                <a:solidFill>
                  <a:schemeClr val="lt1"/>
                </a:solidFill>
              </a:rPr>
              <a:t>滴定基准物质溶液即可</a:t>
            </a:r>
          </a:p>
        </p:txBody>
      </p:sp>
      <p:sp>
        <p:nvSpPr>
          <p:cNvPr id="104867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4" grpId="0" uiExpand="0" build="whole"/>
      <p:bldP spid="1048665" grpId="0" uiExpand="0" build="whole"/>
      <p:bldP spid="1048666" grpId="0" uiExpand="0" build="whole"/>
      <p:bldP spid="1048667" grpId="0" uiExpand="0" build="whole"/>
      <p:bldP spid="1048668" grpId="0" uiExpand="0" build="whole"/>
      <p:bldP spid="1048669" grpId="0" uiExpand="0" build="whole"/>
      <p:bldP spid="1048670" grpId="0" uiExpand="0" build="whole"/>
      <p:bldP spid="1048671" grpId="0" uiExpand="0" build="whole"/>
      <p:bldP spid="1048672" grpId="0" uiExpand="0" build="whole"/>
      <p:bldP spid="1048673" grpId="0" uiExpand="0" build="whole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39" name=""/>
          <p:cNvSpPr txBox="1"/>
          <p:nvPr/>
        </p:nvSpPr>
        <p:spPr>
          <a:xfrm rot="0">
            <a:off x="152400" y="304800"/>
            <a:ext cx="26638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四、置换滴定法</a:t>
            </a:r>
          </a:p>
        </p:txBody>
      </p:sp>
      <p:sp>
        <p:nvSpPr>
          <p:cNvPr id="1049440" name=""/>
          <p:cNvSpPr txBox="1"/>
          <p:nvPr/>
        </p:nvSpPr>
        <p:spPr>
          <a:xfrm rot="0">
            <a:off x="533400" y="4267200"/>
            <a:ext cx="834390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Ag</a:t>
            </a:r>
            <a:r>
              <a:rPr altLang="zh-CN" baseline="30000" sz="2800" lang="en-US">
                <a:solidFill>
                  <a:schemeClr val="lt1"/>
                </a:solidFill>
              </a:rPr>
              <a:t>+</a:t>
            </a:r>
            <a:r>
              <a:rPr altLang="en-US" sz="2800" lang="zh-CN">
                <a:solidFill>
                  <a:schemeClr val="lt1"/>
                </a:solidFill>
              </a:rPr>
              <a:t>与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的络合物不稳定，不能用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直接滴定</a:t>
            </a:r>
          </a:p>
        </p:txBody>
      </p:sp>
      <p:pic>
        <p:nvPicPr>
          <p:cNvPr id="209724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76400" y="4876800"/>
            <a:ext cx="5378450" cy="517525"/>
          </a:xfrm>
          <a:prstGeom prst="rect"/>
          <a:noFill/>
          <a:ln>
            <a:noFill/>
          </a:ln>
        </p:spPr>
      </p:pic>
      <p:sp>
        <p:nvSpPr>
          <p:cNvPr id="1049441" name=""/>
          <p:cNvSpPr txBox="1"/>
          <p:nvPr/>
        </p:nvSpPr>
        <p:spPr>
          <a:xfrm rot="0">
            <a:off x="762000" y="5638800"/>
            <a:ext cx="8147050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  </a:t>
            </a:r>
            <a:r>
              <a:rPr altLang="en-US" sz="2800" lang="zh-CN">
                <a:solidFill>
                  <a:schemeClr val="lt1"/>
                </a:solidFill>
              </a:rPr>
              <a:t>以紫脲酸胺作指示剂用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滴定置换出的</a:t>
            </a:r>
            <a:r>
              <a:rPr altLang="zh-CN" sz="2800" lang="en-US">
                <a:solidFill>
                  <a:schemeClr val="lt1"/>
                </a:solidFill>
              </a:rPr>
              <a:t>Ni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即可求得</a:t>
            </a:r>
            <a:r>
              <a:rPr altLang="zh-CN" sz="2800" lang="en-US">
                <a:solidFill>
                  <a:schemeClr val="lt1"/>
                </a:solidFill>
              </a:rPr>
              <a:t>Ag</a:t>
            </a:r>
            <a:r>
              <a:rPr altLang="zh-CN" baseline="30000" sz="2800" lang="en-US">
                <a:solidFill>
                  <a:schemeClr val="lt1"/>
                </a:solidFill>
              </a:rPr>
              <a:t>+</a:t>
            </a:r>
            <a:r>
              <a:rPr altLang="en-US" sz="2800" lang="zh-CN">
                <a:solidFill>
                  <a:schemeClr val="lt1"/>
                </a:solidFill>
              </a:rPr>
              <a:t>的含量。</a:t>
            </a:r>
          </a:p>
        </p:txBody>
      </p:sp>
      <p:sp>
        <p:nvSpPr>
          <p:cNvPr id="1049442" name=""/>
          <p:cNvSpPr txBox="1"/>
          <p:nvPr/>
        </p:nvSpPr>
        <p:spPr>
          <a:xfrm rot="0">
            <a:off x="228600" y="1600200"/>
            <a:ext cx="5097462" cy="547687"/>
          </a:xfrm>
          <a:prstGeom prst="rect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b="1" sz="2800" lang="zh-CN">
                <a:solidFill>
                  <a:schemeClr val="lt1"/>
                </a:solidFill>
              </a:rPr>
              <a:t>测银币中银和铜的含量</a:t>
            </a:r>
          </a:p>
        </p:txBody>
      </p:sp>
      <p:sp>
        <p:nvSpPr>
          <p:cNvPr id="1049443" name=""/>
          <p:cNvSpPr txBox="1"/>
          <p:nvPr/>
        </p:nvSpPr>
        <p:spPr>
          <a:xfrm rot="0">
            <a:off x="554037" y="2516187"/>
            <a:ext cx="619125" cy="1373187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Ag</a:t>
            </a:r>
          </a:p>
          <a:p>
            <a:pPr algn="ctr" eaLnBrk="1" hangingPunct="1" latinLnBrk="1" lvl="0"/>
            <a:endParaRPr altLang="zh-CN" sz="2800" lang="en-US">
              <a:solidFill>
                <a:schemeClr val="lt1"/>
              </a:solidFill>
            </a:endParaRP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Cu</a:t>
            </a:r>
          </a:p>
        </p:txBody>
      </p:sp>
      <p:sp>
        <p:nvSpPr>
          <p:cNvPr id="1049444" name=""/>
          <p:cNvSpPr/>
          <p:nvPr/>
        </p:nvSpPr>
        <p:spPr>
          <a:xfrm rot="0">
            <a:off x="1244600" y="3276600"/>
            <a:ext cx="9906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45" name=""/>
          <p:cNvSpPr txBox="1"/>
          <p:nvPr/>
        </p:nvSpPr>
        <p:spPr>
          <a:xfrm rot="0">
            <a:off x="1320800" y="2849562"/>
            <a:ext cx="819150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15000"/>
              </a:lnSpc>
            </a:pPr>
            <a:r>
              <a:rPr altLang="zh-CN" lang="en-US">
                <a:solidFill>
                  <a:schemeClr val="lt1"/>
                </a:solidFill>
              </a:rPr>
              <a:t>HNO</a:t>
            </a:r>
            <a:r>
              <a:rPr altLang="zh-CN" baseline="-25000" lang="en-US">
                <a:solidFill>
                  <a:schemeClr val="lt1"/>
                </a:solidFill>
              </a:rPr>
              <a:t>3</a:t>
            </a:r>
          </a:p>
          <a:p>
            <a:pPr eaLnBrk="1" hangingPunct="1" latinLnBrk="1" lvl="0">
              <a:lnSpc>
                <a:spcPct val="115000"/>
              </a:lnSpc>
            </a:pPr>
            <a:r>
              <a:rPr altLang="en-US" lang="zh-CN">
                <a:solidFill>
                  <a:schemeClr val="lt1"/>
                </a:solidFill>
              </a:rPr>
              <a:t>溶样</a:t>
            </a:r>
          </a:p>
        </p:txBody>
      </p:sp>
      <p:sp>
        <p:nvSpPr>
          <p:cNvPr id="1049446" name=""/>
          <p:cNvSpPr txBox="1"/>
          <p:nvPr/>
        </p:nvSpPr>
        <p:spPr>
          <a:xfrm rot="0">
            <a:off x="2540000" y="2530475"/>
            <a:ext cx="855662" cy="1373187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Ag</a:t>
            </a:r>
            <a:r>
              <a:rPr altLang="zh-CN" baseline="30000" sz="2800" lang="en-US">
                <a:solidFill>
                  <a:schemeClr val="lt1"/>
                </a:solidFill>
              </a:rPr>
              <a:t>+</a:t>
            </a:r>
          </a:p>
          <a:p>
            <a:pPr algn="ctr" eaLnBrk="1" hangingPunct="1" latinLnBrk="1" lvl="0"/>
            <a:endParaRPr altLang="zh-CN" sz="2800" lang="en-US">
              <a:solidFill>
                <a:schemeClr val="lt1"/>
              </a:solidFill>
            </a:endParaRP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Cu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9447" name=""/>
          <p:cNvSpPr/>
          <p:nvPr/>
        </p:nvSpPr>
        <p:spPr>
          <a:xfrm rot="0">
            <a:off x="3429000" y="3733800"/>
            <a:ext cx="12192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48" name=""/>
          <p:cNvSpPr txBox="1"/>
          <p:nvPr/>
        </p:nvSpPr>
        <p:spPr>
          <a:xfrm rot="0">
            <a:off x="3197225" y="3276600"/>
            <a:ext cx="173672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b="1" lang="en-US">
                <a:solidFill>
                  <a:srgbClr val="FFFF00"/>
                </a:solidFill>
                <a:sym typeface="Monotype Sorts" pitchFamily="2" charset="2"/>
              </a:rPr>
              <a:t>(1)</a:t>
            </a:r>
            <a:r>
              <a:rPr altLang="en-US" lang="zh-CN">
                <a:solidFill>
                  <a:schemeClr val="lt1"/>
                </a:solidFill>
              </a:rPr>
              <a:t>pH=8(加氨</a:t>
            </a:r>
            <a:r>
              <a:rPr altLang="zh-CN" lang="en-US">
                <a:solidFill>
                  <a:schemeClr val="lt1"/>
                </a:solidFill>
              </a:rPr>
              <a:t>)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Y 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49" name=""/>
          <p:cNvSpPr txBox="1"/>
          <p:nvPr/>
        </p:nvSpPr>
        <p:spPr>
          <a:xfrm rot="0">
            <a:off x="6324600" y="3429000"/>
            <a:ext cx="855662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CuY</a:t>
            </a:r>
          </a:p>
        </p:txBody>
      </p:sp>
      <p:sp>
        <p:nvSpPr>
          <p:cNvPr id="1049450" name=""/>
          <p:cNvSpPr/>
          <p:nvPr/>
        </p:nvSpPr>
        <p:spPr>
          <a:xfrm rot="0">
            <a:off x="406400" y="2743200"/>
            <a:ext cx="152400" cy="990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51" name=""/>
          <p:cNvSpPr/>
          <p:nvPr/>
        </p:nvSpPr>
        <p:spPr>
          <a:xfrm rot="0">
            <a:off x="2311400" y="2743200"/>
            <a:ext cx="228600" cy="9144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452" name=""/>
          <p:cNvSpPr/>
          <p:nvPr/>
        </p:nvSpPr>
        <p:spPr>
          <a:xfrm rot="0">
            <a:off x="3378200" y="2895600"/>
            <a:ext cx="12954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53" name=""/>
          <p:cNvSpPr txBox="1"/>
          <p:nvPr/>
        </p:nvSpPr>
        <p:spPr>
          <a:xfrm rot="0">
            <a:off x="3454400" y="2468562"/>
            <a:ext cx="1187450" cy="7937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15000"/>
              </a:lnSpc>
            </a:pPr>
            <a:r>
              <a:rPr altLang="zh-CN" b="1" lang="en-US">
                <a:solidFill>
                  <a:srgbClr val="FFFF00"/>
                </a:solidFill>
                <a:sym typeface="Monotype Sorts" pitchFamily="2" charset="2"/>
              </a:rPr>
              <a:t>(2)</a:t>
            </a:r>
            <a:r>
              <a:rPr altLang="zh-CN" lang="en-US">
                <a:solidFill>
                  <a:schemeClr val="lt1"/>
                </a:solidFill>
              </a:rPr>
              <a:t>pH=10</a:t>
            </a:r>
          </a:p>
          <a:p>
            <a:pPr eaLnBrk="1" hangingPunct="1" latinLnBrk="1" lvl="0">
              <a:lnSpc>
                <a:spcPct val="115000"/>
              </a:lnSpc>
            </a:pPr>
            <a:r>
              <a:rPr altLang="zh-CN" lang="en-US">
                <a:solidFill>
                  <a:schemeClr val="lt1"/>
                </a:solidFill>
              </a:rPr>
              <a:t>Ni(CN)</a:t>
            </a:r>
            <a:r>
              <a:rPr altLang="zh-CN" baseline="-25000" lang="en-US">
                <a:solidFill>
                  <a:schemeClr val="lt1"/>
                </a:solidFill>
              </a:rPr>
              <a:t>4</a:t>
            </a:r>
            <a:r>
              <a:rPr altLang="zh-CN" baseline="30000" lang="en-US">
                <a:solidFill>
                  <a:schemeClr val="lt1"/>
                </a:solidFill>
              </a:rPr>
              <a:t>2-</a:t>
            </a:r>
          </a:p>
        </p:txBody>
      </p:sp>
      <p:sp>
        <p:nvSpPr>
          <p:cNvPr id="1049454" name=""/>
          <p:cNvSpPr txBox="1"/>
          <p:nvPr/>
        </p:nvSpPr>
        <p:spPr>
          <a:xfrm rot="0">
            <a:off x="4508500" y="2590800"/>
            <a:ext cx="9747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  Ni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9455" name=""/>
          <p:cNvSpPr/>
          <p:nvPr/>
        </p:nvSpPr>
        <p:spPr>
          <a:xfrm rot="0">
            <a:off x="5435600" y="2895600"/>
            <a:ext cx="9144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56" name=""/>
          <p:cNvSpPr txBox="1"/>
          <p:nvPr/>
        </p:nvSpPr>
        <p:spPr>
          <a:xfrm rot="0">
            <a:off x="5556250" y="2514600"/>
            <a:ext cx="622300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Y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57" name=""/>
          <p:cNvSpPr txBox="1"/>
          <p:nvPr/>
        </p:nvSpPr>
        <p:spPr>
          <a:xfrm rot="0">
            <a:off x="7772400" y="2590800"/>
            <a:ext cx="7969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NiY</a:t>
            </a:r>
          </a:p>
        </p:txBody>
      </p:sp>
      <p:sp>
        <p:nvSpPr>
          <p:cNvPr id="1049458" name=""/>
          <p:cNvSpPr txBox="1"/>
          <p:nvPr/>
        </p:nvSpPr>
        <p:spPr>
          <a:xfrm rot="0">
            <a:off x="5029200" y="3048000"/>
            <a:ext cx="1200150" cy="10064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黑体" pitchFamily="49" charset="-122"/>
              </a:rPr>
              <a:t>指示剂：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黑体" pitchFamily="49" charset="-122"/>
              </a:rPr>
              <a:t>紫脲酸胺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黑体" pitchFamily="49" charset="-122"/>
              </a:rPr>
              <a:t>紫红→黄</a:t>
            </a:r>
          </a:p>
        </p:txBody>
      </p:sp>
      <p:sp>
        <p:nvSpPr>
          <p:cNvPr id="1049459" name=""/>
          <p:cNvSpPr txBox="1"/>
          <p:nvPr/>
        </p:nvSpPr>
        <p:spPr>
          <a:xfrm rot="0">
            <a:off x="990600" y="914400"/>
            <a:ext cx="51625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适用于络合产物不稳定的滴定。</a:t>
            </a:r>
          </a:p>
        </p:txBody>
      </p:sp>
      <p:sp>
        <p:nvSpPr>
          <p:cNvPr id="1049460" name=""/>
          <p:cNvSpPr/>
          <p:nvPr/>
        </p:nvSpPr>
        <p:spPr>
          <a:xfrm rot="0">
            <a:off x="5105400" y="3733800"/>
            <a:ext cx="11430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61" name=""/>
          <p:cNvSpPr/>
          <p:nvPr/>
        </p:nvSpPr>
        <p:spPr>
          <a:xfrm rot="0">
            <a:off x="6477000" y="2895600"/>
            <a:ext cx="1143000" cy="0"/>
          </a:xfrm>
          <a:prstGeom prst="lin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62" name=""/>
          <p:cNvSpPr txBox="1"/>
          <p:nvPr/>
        </p:nvSpPr>
        <p:spPr>
          <a:xfrm rot="0">
            <a:off x="6400800" y="2209800"/>
            <a:ext cx="1200150" cy="10064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黑体" pitchFamily="49" charset="-122"/>
              </a:rPr>
              <a:t>指示剂：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黑体" pitchFamily="49" charset="-122"/>
              </a:rPr>
              <a:t>紫脲酸胺</a:t>
            </a:r>
          </a:p>
          <a:p>
            <a:pPr eaLnBrk="1" hangingPunct="1" latinLnBrk="1" lvl="0"/>
            <a:r>
              <a:rPr altLang="en-US" lang="zh-CN">
                <a:solidFill>
                  <a:schemeClr val="lt1"/>
                </a:solidFill>
                <a:ea typeface="黑体" pitchFamily="49" charset="-122"/>
              </a:rPr>
              <a:t>紫红→黄</a:t>
            </a:r>
          </a:p>
        </p:txBody>
      </p:sp>
      <p:sp>
        <p:nvSpPr>
          <p:cNvPr id="104946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90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3"/>
                                        <p:tgtEl>
                                          <p:spTgt spid="104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4"/>
                                        <p:tgtEl>
                                          <p:spTgt spid="104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 nodeType="clickPar">
                      <p:stCondLst>
                        <p:cond delay="indefinite"/>
                      </p:stCondLst>
                      <p:childTnLst>
                        <p:par>
                          <p:cTn fill="hold" id="1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9"/>
                                        <p:tgtEl>
                                          <p:spTgt spid="104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0"/>
                                        <p:tgtEl>
                                          <p:spTgt spid="104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 nodeType="clickPar">
                      <p:stCondLst>
                        <p:cond delay="indefinite"/>
                      </p:stCondLst>
                      <p:childTnLst>
                        <p:par>
                          <p:cTn fill="hold" id="1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5"/>
                                        <p:tgtEl>
                                          <p:spTgt spid="209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6"/>
                                        <p:tgtEl>
                                          <p:spTgt spid="209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 nodeType="clickPar">
                      <p:stCondLst>
                        <p:cond delay="indefinite"/>
                      </p:stCondLst>
                      <p:childTnLst>
                        <p:par>
                          <p:cTn fill="hold" id="1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1"/>
                                        <p:tgtEl>
                                          <p:spTgt spid="104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2"/>
                                        <p:tgtEl>
                                          <p:spTgt spid="104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39" grpId="0" uiExpand="0" build="whole"/>
      <p:bldP spid="1049440" grpId="0" uiExpand="0" build="whole"/>
      <p:bldP spid="1049441" grpId="0" uiExpand="0" build="whole"/>
      <p:bldP spid="1049442" grpId="0" uiExpand="0" build="whole" animBg="1"/>
      <p:bldP spid="1049443" grpId="0" uiExpand="0" build="whole"/>
      <p:bldP spid="1049445" grpId="0" uiExpand="0" build="whole"/>
      <p:bldP spid="1049446" grpId="0" uiExpand="0" build="whole"/>
      <p:bldP spid="1049448" grpId="0" uiExpand="0" build="whole"/>
      <p:bldP spid="1049449" grpId="0" uiExpand="0" build="whole"/>
      <p:bldP spid="1049450" grpId="0" uiExpand="0" build="whole" animBg="1"/>
      <p:bldP spid="1049451" grpId="0" uiExpand="0" build="whole" animBg="1"/>
      <p:bldP spid="1049453" grpId="0" uiExpand="0" build="whole"/>
      <p:bldP spid="1049454" grpId="0" uiExpand="0" build="whole"/>
      <p:bldP spid="1049456" grpId="0" uiExpand="0" build="whole"/>
      <p:bldP spid="1049457" grpId="0" uiExpand="0" build="whole"/>
      <p:bldP spid="1049458" grpId="0" uiExpand="0" build="whole"/>
      <p:bldP spid="1049459" grpId="0" uiExpand="0" build="whole"/>
      <p:bldP spid="1049462" grpId="0" uiExpand="0" build="whole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64" name=""/>
          <p:cNvSpPr txBox="1"/>
          <p:nvPr/>
        </p:nvSpPr>
        <p:spPr>
          <a:xfrm rot="0">
            <a:off x="533400" y="457200"/>
            <a:ext cx="5329237" cy="547687"/>
          </a:xfrm>
          <a:prstGeom prst="rect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滴定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，</a:t>
            </a:r>
            <a:r>
              <a:rPr altLang="zh-CN" sz="2800" lang="en-US">
                <a:solidFill>
                  <a:schemeClr val="lt1"/>
                </a:solidFill>
              </a:rPr>
              <a:t>EBT</a:t>
            </a:r>
            <a:r>
              <a:rPr altLang="en-US" sz="2800" lang="zh-CN">
                <a:solidFill>
                  <a:schemeClr val="lt1"/>
                </a:solidFill>
              </a:rPr>
              <a:t>作指示剂</a:t>
            </a:r>
          </a:p>
        </p:txBody>
      </p:sp>
      <p:sp>
        <p:nvSpPr>
          <p:cNvPr id="1049465" name=""/>
          <p:cNvSpPr txBox="1"/>
          <p:nvPr/>
        </p:nvSpPr>
        <p:spPr>
          <a:xfrm rot="0">
            <a:off x="457200" y="1905000"/>
            <a:ext cx="83026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由于</a:t>
            </a:r>
            <a:r>
              <a:rPr altLang="zh-CN" sz="2800" lang="en-US">
                <a:solidFill>
                  <a:schemeClr val="lt1"/>
                </a:solidFill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en-US" sz="2800" lang="zh-CN">
                <a:solidFill>
                  <a:schemeClr val="lt1"/>
                </a:solidFill>
              </a:rPr>
              <a:t>与</a:t>
            </a:r>
            <a:r>
              <a:rPr altLang="zh-CN" sz="2800" lang="en-US">
                <a:solidFill>
                  <a:schemeClr val="lt1"/>
                </a:solidFill>
              </a:rPr>
              <a:t>EBT</a:t>
            </a:r>
            <a:r>
              <a:rPr altLang="en-US" sz="2800" lang="zh-CN">
                <a:solidFill>
                  <a:schemeClr val="lt1"/>
                </a:solidFill>
              </a:rPr>
              <a:t>显色不灵敏，通常在滴定前加入</a:t>
            </a:r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466" name=""/>
          <p:cNvSpPr txBox="1"/>
          <p:nvPr/>
        </p:nvSpPr>
        <p:spPr>
          <a:xfrm rot="0">
            <a:off x="1219200" y="2590800"/>
            <a:ext cx="51879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则    </a:t>
            </a:r>
            <a:r>
              <a:rPr altLang="zh-CN" sz="2800" lang="en-US">
                <a:solidFill>
                  <a:schemeClr val="lt1"/>
                </a:solidFill>
              </a:rPr>
              <a:t>MgY + Ca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 =  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 +  CaY</a:t>
            </a:r>
          </a:p>
        </p:txBody>
      </p:sp>
      <p:sp>
        <p:nvSpPr>
          <p:cNvPr id="1049467" name=""/>
          <p:cNvSpPr txBox="1"/>
          <p:nvPr/>
        </p:nvSpPr>
        <p:spPr>
          <a:xfrm rot="0">
            <a:off x="228600" y="1219200"/>
            <a:ext cx="886777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(</a:t>
            </a:r>
            <a:r>
              <a:rPr altLang="en-US" sz="2800" lang="zh-CN">
                <a:solidFill>
                  <a:schemeClr val="lt1"/>
                </a:solidFill>
              </a:rPr>
              <a:t>已知：</a:t>
            </a:r>
            <a:r>
              <a:rPr altLang="zh-CN" sz="2800" lang="en-US">
                <a:solidFill>
                  <a:schemeClr val="lt1"/>
                </a:solidFill>
              </a:rPr>
              <a:t>lgK</a:t>
            </a:r>
            <a:r>
              <a:rPr altLang="zh-CN" baseline="-25000" sz="2800" lang="en-US">
                <a:solidFill>
                  <a:schemeClr val="lt1"/>
                </a:solidFill>
              </a:rPr>
              <a:t>CaIn</a:t>
            </a:r>
            <a:r>
              <a:rPr altLang="zh-CN" sz="2800" lang="en-US">
                <a:solidFill>
                  <a:schemeClr val="lt1"/>
                </a:solidFill>
              </a:rPr>
              <a:t>=5.4, lgK</a:t>
            </a:r>
            <a:r>
              <a:rPr altLang="zh-CN" baseline="-25000" sz="2800" lang="en-US">
                <a:solidFill>
                  <a:schemeClr val="lt1"/>
                </a:solidFill>
              </a:rPr>
              <a:t>MgIn</a:t>
            </a:r>
            <a:r>
              <a:rPr altLang="zh-CN" sz="2800" lang="en-US">
                <a:solidFill>
                  <a:schemeClr val="lt1"/>
                </a:solidFill>
              </a:rPr>
              <a:t>=7.0, lgK</a:t>
            </a:r>
            <a:r>
              <a:rPr altLang="zh-CN" baseline="-25000" sz="2800" lang="en-US">
                <a:solidFill>
                  <a:schemeClr val="lt1"/>
                </a:solidFill>
              </a:rPr>
              <a:t>CaY</a:t>
            </a:r>
            <a:r>
              <a:rPr altLang="zh-CN" sz="2800" lang="en-US">
                <a:solidFill>
                  <a:schemeClr val="lt1"/>
                </a:solidFill>
              </a:rPr>
              <a:t>=10.7, lgK</a:t>
            </a:r>
            <a:r>
              <a:rPr altLang="zh-CN" baseline="-25000" sz="2800" lang="en-US">
                <a:solidFill>
                  <a:schemeClr val="lt1"/>
                </a:solidFill>
              </a:rPr>
              <a:t>MgY</a:t>
            </a:r>
            <a:r>
              <a:rPr altLang="zh-CN" sz="2800" lang="en-US">
                <a:solidFill>
                  <a:schemeClr val="lt1"/>
                </a:solidFill>
              </a:rPr>
              <a:t>=8.7)</a:t>
            </a:r>
          </a:p>
        </p:txBody>
      </p:sp>
      <p:sp>
        <p:nvSpPr>
          <p:cNvPr id="1049468" name=""/>
          <p:cNvSpPr txBox="1"/>
          <p:nvPr/>
        </p:nvSpPr>
        <p:spPr>
          <a:xfrm rot="0">
            <a:off x="2286000" y="3124200"/>
            <a:ext cx="26892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</a:rPr>
              <a:t>2+</a:t>
            </a:r>
            <a:r>
              <a:rPr altLang="zh-CN" sz="2800" lang="en-US">
                <a:solidFill>
                  <a:schemeClr val="lt1"/>
                </a:solidFill>
              </a:rPr>
              <a:t> + In =MgIn</a:t>
            </a:r>
          </a:p>
        </p:txBody>
      </p:sp>
      <p:sp>
        <p:nvSpPr>
          <p:cNvPr id="1049469" name=""/>
          <p:cNvSpPr txBox="1"/>
          <p:nvPr/>
        </p:nvSpPr>
        <p:spPr>
          <a:xfrm rot="0">
            <a:off x="838200" y="3657600"/>
            <a:ext cx="7454900" cy="182086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35000"/>
              </a:lnSpc>
            </a:pP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EDTA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与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Ca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络合，当达到终点时，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EDTA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夺取</a:t>
            </a:r>
          </a:p>
          <a:p>
            <a:pPr eaLnBrk="1" hangingPunct="1" latinLnBrk="1" lvl="0">
              <a:lnSpc>
                <a:spcPct val="135000"/>
              </a:lnSpc>
            </a:pP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MgIn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中的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Mg</a:t>
            </a:r>
            <a:r>
              <a:rPr altLang="zh-CN" baseline="30000" sz="2800" lang="en-US">
                <a:solidFill>
                  <a:schemeClr val="lt1"/>
                </a:solidFill>
                <a:ea typeface="楷体_GB2312" pitchFamily="49" charset="-122"/>
              </a:rPr>
              <a:t>2+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，形成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MgY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，游离出指示剂，加</a:t>
            </a:r>
          </a:p>
          <a:p>
            <a:pPr eaLnBrk="1" hangingPunct="1" latinLnBrk="1" lvl="0">
              <a:lnSpc>
                <a:spcPct val="135000"/>
              </a:lnSpc>
            </a:pP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入的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MgY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与生成的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MgY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相等，没有影响。</a:t>
            </a:r>
          </a:p>
        </p:txBody>
      </p:sp>
      <p:sp>
        <p:nvSpPr>
          <p:cNvPr id="104947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91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64" grpId="0" uiExpand="0" build="whole" animBg="1"/>
      <p:bldP spid="1049465" grpId="0" uiExpand="0" build="whole"/>
      <p:bldP spid="1049466" grpId="0" uiExpand="0" build="whole"/>
      <p:bldP spid="1049467" grpId="0" uiExpand="0" build="whole"/>
      <p:bldP spid="1049468" grpId="0" uiExpand="0" build="whole"/>
      <p:bldP spid="1049469" grpId="0" uiExpand="0" build="whole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71" name=""/>
          <p:cNvSpPr txBox="1"/>
          <p:nvPr/>
        </p:nvSpPr>
        <p:spPr>
          <a:xfrm rot="0">
            <a:off x="304800" y="304800"/>
            <a:ext cx="19621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 u="sng">
                <a:solidFill>
                  <a:schemeClr val="lt1"/>
                </a:solidFill>
              </a:rPr>
              <a:t>五、间接法</a:t>
            </a:r>
          </a:p>
        </p:txBody>
      </p:sp>
      <p:sp>
        <p:nvSpPr>
          <p:cNvPr id="1049472" name=""/>
          <p:cNvSpPr txBox="1"/>
          <p:nvPr/>
        </p:nvSpPr>
        <p:spPr>
          <a:xfrm rot="0">
            <a:off x="533400" y="990600"/>
            <a:ext cx="8245475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有些金属离子和非金属离子不与</a:t>
            </a:r>
            <a:r>
              <a:rPr altLang="zh-CN" sz="2800" lang="en-US">
                <a:solidFill>
                  <a:schemeClr val="lt1"/>
                </a:solidFill>
              </a:rPr>
              <a:t>EDTA</a:t>
            </a:r>
            <a:r>
              <a:rPr altLang="en-US" sz="2800" lang="zh-CN">
                <a:solidFill>
                  <a:schemeClr val="lt1"/>
                </a:solidFill>
              </a:rPr>
              <a:t>络合或生成的</a:t>
            </a:r>
          </a:p>
          <a:p>
            <a:pPr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络合物不稳定，这时可以采用间接滴定法。</a:t>
            </a:r>
          </a:p>
        </p:txBody>
      </p:sp>
      <p:sp>
        <p:nvSpPr>
          <p:cNvPr id="1049473" name=""/>
          <p:cNvSpPr txBox="1"/>
          <p:nvPr/>
        </p:nvSpPr>
        <p:spPr>
          <a:xfrm rot="0">
            <a:off x="436562" y="2190750"/>
            <a:ext cx="1649412" cy="557212"/>
          </a:xfrm>
          <a:prstGeom prst="rect"/>
          <a:noFill/>
          <a:ln w="38100" cap="flat" cmpd="sng">
            <a:solidFill>
              <a:srgbClr val="FF99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钠的测定</a:t>
            </a:r>
          </a:p>
        </p:txBody>
      </p:sp>
      <p:sp>
        <p:nvSpPr>
          <p:cNvPr id="1049474" name=""/>
          <p:cNvSpPr txBox="1"/>
          <p:nvPr/>
        </p:nvSpPr>
        <p:spPr>
          <a:xfrm rot="0">
            <a:off x="565150" y="3230562"/>
            <a:ext cx="671512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Na</a:t>
            </a:r>
            <a:r>
              <a:rPr altLang="zh-CN" baseline="30000" sz="24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9475" name=""/>
          <p:cNvSpPr/>
          <p:nvPr/>
        </p:nvSpPr>
        <p:spPr>
          <a:xfrm rot="0">
            <a:off x="1143000" y="3505200"/>
            <a:ext cx="6096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76" name=""/>
          <p:cNvSpPr txBox="1"/>
          <p:nvPr/>
        </p:nvSpPr>
        <p:spPr>
          <a:xfrm rot="0">
            <a:off x="1704975" y="3276600"/>
            <a:ext cx="4727575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NaAc·Zn(Ac)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 ·3UO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(Ac)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 ·9H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O</a:t>
            </a:r>
            <a:r>
              <a:rPr altLang="zh-CN" b="1" sz="2400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77" name=""/>
          <p:cNvSpPr txBox="1"/>
          <p:nvPr/>
        </p:nvSpPr>
        <p:spPr>
          <a:xfrm rot="0">
            <a:off x="2514600" y="3810000"/>
            <a:ext cx="2622550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400" lang="zh-CN">
                <a:solidFill>
                  <a:schemeClr val="lt1"/>
                </a:solidFill>
              </a:rPr>
              <a:t>（醋酸铀酰锌钠）</a:t>
            </a:r>
          </a:p>
        </p:txBody>
      </p:sp>
      <p:sp>
        <p:nvSpPr>
          <p:cNvPr id="1049478" name=""/>
          <p:cNvSpPr/>
          <p:nvPr/>
        </p:nvSpPr>
        <p:spPr>
          <a:xfrm rot="0">
            <a:off x="6248400" y="3505200"/>
            <a:ext cx="1447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79" name=""/>
          <p:cNvSpPr txBox="1"/>
          <p:nvPr/>
        </p:nvSpPr>
        <p:spPr>
          <a:xfrm rot="0">
            <a:off x="6172200" y="3124200"/>
            <a:ext cx="1454150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>
                <a:solidFill>
                  <a:schemeClr val="lt1"/>
                </a:solidFill>
              </a:rPr>
              <a:t>洗涤、过滤</a:t>
            </a:r>
          </a:p>
          <a:p>
            <a:pPr algn="ctr" eaLnBrk="1" hangingPunct="1" latinLnBrk="1" lvl="0"/>
            <a:r>
              <a:rPr altLang="en-US" lang="zh-CN">
                <a:solidFill>
                  <a:schemeClr val="lt1"/>
                </a:solidFill>
              </a:rPr>
              <a:t>溶解</a:t>
            </a:r>
          </a:p>
        </p:txBody>
      </p:sp>
      <p:sp>
        <p:nvSpPr>
          <p:cNvPr id="1049480" name=""/>
          <p:cNvSpPr txBox="1"/>
          <p:nvPr/>
        </p:nvSpPr>
        <p:spPr>
          <a:xfrm rot="0">
            <a:off x="7620000" y="3306762"/>
            <a:ext cx="908050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spcBef>
                <a:spcPct val="50000"/>
              </a:spcBef>
            </a:pPr>
            <a:r>
              <a:rPr altLang="zh-CN" b="1" sz="2400" lang="en-US">
                <a:solidFill>
                  <a:schemeClr val="lt1"/>
                </a:solidFill>
              </a:rPr>
              <a:t>Zn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9481" name=""/>
          <p:cNvSpPr/>
          <p:nvPr/>
        </p:nvSpPr>
        <p:spPr bwMode="auto">
          <a:xfrm rot="0">
            <a:off x="7162800" y="3810000"/>
            <a:ext cx="1143000" cy="685800"/>
          </a:xfrm>
          <a:custGeom>
            <a:avLst/>
            <a:gdLst>
              <a:gd name="l" fmla="*/ 0 w 21600"/>
              <a:gd name="t" fmla="*/ 17272 h 21600"/>
              <a:gd name="r" fmla="*/ 16843 w 21600"/>
              <a:gd name="b" fmla="*/ 21600 h 21600"/>
            </a:gdLst>
            <a:ahLst/>
            <a:rect l="l" t="t" r="r" b="b"/>
            <a:pathLst>
              <a:path w="21600" h="21600">
                <a:moveTo>
                  <a:pt x="15156" y="0"/>
                </a:moveTo>
                <a:lnTo>
                  <a:pt x="8711" y="7200"/>
                </a:lnTo>
                <a:lnTo>
                  <a:pt x="13468" y="7200"/>
                </a:lnTo>
                <a:lnTo>
                  <a:pt x="13468" y="17272"/>
                </a:lnTo>
                <a:lnTo>
                  <a:pt x="0" y="17272"/>
                </a:lnTo>
                <a:lnTo>
                  <a:pt x="0" y="21600"/>
                </a:lnTo>
                <a:lnTo>
                  <a:pt x="16843" y="21600"/>
                </a:lnTo>
                <a:lnTo>
                  <a:pt x="16843" y="7200"/>
                </a:lnTo>
                <a:lnTo>
                  <a:pt x="21600" y="7200"/>
                </a:lnTo>
                <a:lnTo>
                  <a:pt x="15156" y="0"/>
                </a:lnTo>
              </a:path>
            </a:pathLst>
          </a:custGeom>
          <a:solidFill>
            <a:srgbClr val="FFFF00">
              <a:alpha val="100000"/>
            </a:srgbClr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</p:sp>
      <p:sp>
        <p:nvSpPr>
          <p:cNvPr id="1049482" name=""/>
          <p:cNvSpPr txBox="1"/>
          <p:nvPr/>
        </p:nvSpPr>
        <p:spPr>
          <a:xfrm rot="0">
            <a:off x="5486400" y="4191000"/>
            <a:ext cx="1616075" cy="466725"/>
          </a:xfrm>
          <a:prstGeom prst="rect"/>
          <a:noFill/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EDTA</a:t>
            </a:r>
            <a:r>
              <a:rPr altLang="en-US" sz="2400" lang="zh-CN">
                <a:solidFill>
                  <a:schemeClr val="lt1"/>
                </a:solidFill>
              </a:rPr>
              <a:t>滴定</a:t>
            </a:r>
          </a:p>
        </p:txBody>
      </p:sp>
      <p:sp>
        <p:nvSpPr>
          <p:cNvPr id="1049483" name=""/>
          <p:cNvSpPr txBox="1"/>
          <p:nvPr/>
        </p:nvSpPr>
        <p:spPr>
          <a:xfrm rot="0">
            <a:off x="630237" y="5741987"/>
            <a:ext cx="536575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K</a:t>
            </a:r>
            <a:r>
              <a:rPr altLang="zh-CN" baseline="30000" b="1" sz="24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9484" name=""/>
          <p:cNvSpPr/>
          <p:nvPr/>
        </p:nvSpPr>
        <p:spPr>
          <a:xfrm rot="0">
            <a:off x="1143000" y="6016625"/>
            <a:ext cx="762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85" name=""/>
          <p:cNvSpPr txBox="1"/>
          <p:nvPr/>
        </p:nvSpPr>
        <p:spPr>
          <a:xfrm rot="0">
            <a:off x="1857375" y="5711825"/>
            <a:ext cx="3313112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K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NaCo(NO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)</a:t>
            </a:r>
            <a:r>
              <a:rPr altLang="zh-CN" baseline="-25000" b="1" sz="2400" lang="en-US">
                <a:solidFill>
                  <a:schemeClr val="lt1"/>
                </a:solidFill>
              </a:rPr>
              <a:t>6</a:t>
            </a:r>
            <a:r>
              <a:rPr altLang="zh-CN" b="1" sz="2400" lang="en-US">
                <a:solidFill>
                  <a:schemeClr val="lt1"/>
                </a:solidFill>
              </a:rPr>
              <a:t> ·6H</a:t>
            </a:r>
            <a:r>
              <a:rPr altLang="zh-CN" baseline="-25000" b="1" sz="2400" lang="en-US">
                <a:solidFill>
                  <a:schemeClr val="lt1"/>
                </a:solidFill>
              </a:rPr>
              <a:t>2</a:t>
            </a:r>
            <a:r>
              <a:rPr altLang="zh-CN" b="1" sz="2400" lang="en-US">
                <a:solidFill>
                  <a:schemeClr val="lt1"/>
                </a:solidFill>
              </a:rPr>
              <a:t>O</a:t>
            </a:r>
            <a:r>
              <a:rPr altLang="zh-CN" b="1" sz="2400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86" name=""/>
          <p:cNvSpPr/>
          <p:nvPr/>
        </p:nvSpPr>
        <p:spPr>
          <a:xfrm rot="0">
            <a:off x="5029200" y="5940425"/>
            <a:ext cx="1524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87" name=""/>
          <p:cNvSpPr txBox="1"/>
          <p:nvPr/>
        </p:nvSpPr>
        <p:spPr>
          <a:xfrm rot="0">
            <a:off x="5029200" y="5499100"/>
            <a:ext cx="1454150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en-US" lang="zh-CN">
                <a:solidFill>
                  <a:schemeClr val="lt1"/>
                </a:solidFill>
              </a:rPr>
              <a:t>洗涤、过滤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en-US" lang="zh-CN">
                <a:solidFill>
                  <a:schemeClr val="lt1"/>
                </a:solidFill>
              </a:rPr>
              <a:t>溶解</a:t>
            </a:r>
          </a:p>
        </p:txBody>
      </p:sp>
      <p:sp>
        <p:nvSpPr>
          <p:cNvPr id="1049488" name=""/>
          <p:cNvSpPr txBox="1"/>
          <p:nvPr/>
        </p:nvSpPr>
        <p:spPr>
          <a:xfrm rot="0">
            <a:off x="6477000" y="5665787"/>
            <a:ext cx="908050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spcBef>
                <a:spcPct val="50000"/>
              </a:spcBef>
            </a:pPr>
            <a:r>
              <a:rPr altLang="zh-CN" b="1" sz="2400" lang="en-US">
                <a:solidFill>
                  <a:schemeClr val="lt1"/>
                </a:solidFill>
              </a:rPr>
              <a:t>Co</a:t>
            </a:r>
            <a:r>
              <a:rPr altLang="zh-CN" baseline="30000" b="1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9489" name=""/>
          <p:cNvSpPr/>
          <p:nvPr/>
        </p:nvSpPr>
        <p:spPr>
          <a:xfrm rot="0">
            <a:off x="7239000" y="5940425"/>
            <a:ext cx="8382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90" name=""/>
          <p:cNvSpPr txBox="1"/>
          <p:nvPr/>
        </p:nvSpPr>
        <p:spPr>
          <a:xfrm rot="0">
            <a:off x="7391400" y="5410200"/>
            <a:ext cx="736600" cy="5302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Y </a:t>
            </a:r>
            <a:r>
              <a:rPr altLang="zh-CN" sz="2400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91" name=""/>
          <p:cNvSpPr txBox="1"/>
          <p:nvPr/>
        </p:nvSpPr>
        <p:spPr>
          <a:xfrm rot="0">
            <a:off x="8059737" y="5711825"/>
            <a:ext cx="777875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CoY</a:t>
            </a:r>
          </a:p>
        </p:txBody>
      </p:sp>
      <p:sp>
        <p:nvSpPr>
          <p:cNvPr id="1049492" name=""/>
          <p:cNvSpPr txBox="1"/>
          <p:nvPr/>
        </p:nvSpPr>
        <p:spPr>
          <a:xfrm rot="0">
            <a:off x="457200" y="4724400"/>
            <a:ext cx="1657350" cy="557212"/>
          </a:xfrm>
          <a:prstGeom prst="rect"/>
          <a:noFill/>
          <a:ln w="38100" cap="flat" cmpd="sng">
            <a:solidFill>
              <a:srgbClr val="33CC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钾的测定</a:t>
            </a:r>
          </a:p>
        </p:txBody>
      </p:sp>
      <p:sp>
        <p:nvSpPr>
          <p:cNvPr id="104949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92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3"/>
                                        <p:tgtEl>
                                          <p:spTgt spid="104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4"/>
                                        <p:tgtEl>
                                          <p:spTgt spid="104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71" grpId="0" uiExpand="0" build="whole"/>
      <p:bldP spid="1049472" grpId="0" uiExpand="0" build="whole"/>
      <p:bldP spid="1049473" grpId="0" uiExpand="0" build="whole" animBg="1"/>
      <p:bldP spid="1049474" grpId="0" uiExpand="0" build="whole"/>
      <p:bldP spid="1049476" grpId="0" uiExpand="0" build="whole"/>
      <p:bldP spid="1049477" grpId="0" uiExpand="0" build="whole"/>
      <p:bldP spid="1049479" grpId="0" uiExpand="0" build="whole"/>
      <p:bldP spid="1049480" grpId="0" uiExpand="0" build="whole"/>
      <p:bldP spid="1049482" grpId="0" uiExpand="0" build="whole" animBg="1"/>
      <p:bldP spid="1049483" grpId="0" uiExpand="0" build="whole"/>
      <p:bldP spid="1049485" grpId="0" uiExpand="0" build="whole"/>
      <p:bldP spid="1049487" grpId="0" uiExpand="0" build="whole"/>
      <p:bldP spid="1049488" grpId="0" uiExpand="0" build="whole"/>
      <p:bldP spid="1049490" grpId="0" uiExpand="0" build="whole"/>
      <p:bldP spid="1049491" grpId="0" uiExpand="0" build="whole"/>
      <p:bldP spid="1049492" grpId="0" uiExpand="0" build="whole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94" name=""/>
          <p:cNvSpPr txBox="1"/>
          <p:nvPr/>
        </p:nvSpPr>
        <p:spPr>
          <a:xfrm rot="0">
            <a:off x="323850" y="609600"/>
            <a:ext cx="877887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PO</a:t>
            </a:r>
            <a:r>
              <a:rPr altLang="zh-CN" baseline="-25000" b="1" sz="2400" lang="en-US">
                <a:solidFill>
                  <a:schemeClr val="lt1"/>
                </a:solidFill>
              </a:rPr>
              <a:t>4</a:t>
            </a:r>
            <a:r>
              <a:rPr altLang="zh-CN" baseline="30000" b="1" sz="2400" lang="en-US">
                <a:solidFill>
                  <a:schemeClr val="lt1"/>
                </a:solidFill>
              </a:rPr>
              <a:t>3-</a:t>
            </a:r>
          </a:p>
        </p:txBody>
      </p:sp>
      <p:sp>
        <p:nvSpPr>
          <p:cNvPr id="1049495" name=""/>
          <p:cNvSpPr/>
          <p:nvPr/>
        </p:nvSpPr>
        <p:spPr>
          <a:xfrm rot="0">
            <a:off x="1219200" y="914400"/>
            <a:ext cx="8382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96" name=""/>
          <p:cNvSpPr txBox="1"/>
          <p:nvPr/>
        </p:nvSpPr>
        <p:spPr>
          <a:xfrm rot="0">
            <a:off x="1265237" y="533400"/>
            <a:ext cx="728662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Mg</a:t>
            </a:r>
            <a:r>
              <a:rPr altLang="zh-CN" baseline="30000" lang="en-US">
                <a:solidFill>
                  <a:schemeClr val="lt1"/>
                </a:solidFill>
              </a:rPr>
              <a:t>2+</a:t>
            </a:r>
          </a:p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NH</a:t>
            </a:r>
            <a:r>
              <a:rPr altLang="zh-CN" baseline="-25000" lang="en-US">
                <a:solidFill>
                  <a:schemeClr val="lt1"/>
                </a:solidFill>
              </a:rPr>
              <a:t>4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</a:p>
        </p:txBody>
      </p:sp>
      <p:sp>
        <p:nvSpPr>
          <p:cNvPr id="1049497" name=""/>
          <p:cNvSpPr txBox="1"/>
          <p:nvPr/>
        </p:nvSpPr>
        <p:spPr>
          <a:xfrm rot="0">
            <a:off x="2154237" y="609600"/>
            <a:ext cx="2008187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400" lang="en-US">
                <a:solidFill>
                  <a:schemeClr val="lt1"/>
                </a:solidFill>
              </a:rPr>
              <a:t>MgNH</a:t>
            </a:r>
            <a:r>
              <a:rPr altLang="zh-CN" baseline="-25000" b="1" sz="2400" lang="en-US">
                <a:solidFill>
                  <a:schemeClr val="lt1"/>
                </a:solidFill>
              </a:rPr>
              <a:t>4</a:t>
            </a:r>
            <a:r>
              <a:rPr altLang="zh-CN" b="1" sz="2400" lang="en-US">
                <a:solidFill>
                  <a:schemeClr val="lt1"/>
                </a:solidFill>
              </a:rPr>
              <a:t>PO</a:t>
            </a:r>
            <a:r>
              <a:rPr altLang="zh-CN" baseline="-25000" b="1" sz="2400" lang="en-US">
                <a:solidFill>
                  <a:schemeClr val="lt1"/>
                </a:solidFill>
              </a:rPr>
              <a:t>4</a:t>
            </a:r>
            <a:r>
              <a:rPr altLang="zh-CN" b="1" sz="2400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498" name=""/>
          <p:cNvSpPr/>
          <p:nvPr/>
        </p:nvSpPr>
        <p:spPr>
          <a:xfrm rot="0">
            <a:off x="4038600" y="838200"/>
            <a:ext cx="1143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99" name=""/>
          <p:cNvSpPr txBox="1"/>
          <p:nvPr/>
        </p:nvSpPr>
        <p:spPr>
          <a:xfrm rot="0">
            <a:off x="4138612" y="457200"/>
            <a:ext cx="715962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H</a:t>
            </a:r>
            <a:r>
              <a:rPr altLang="zh-CN" baseline="30000" lang="en-US">
                <a:solidFill>
                  <a:schemeClr val="lt1"/>
                </a:solidFill>
              </a:rPr>
              <a:t>+</a:t>
            </a:r>
            <a:r>
              <a:rPr altLang="en-US" lang="zh-CN">
                <a:solidFill>
                  <a:schemeClr val="lt1"/>
                </a:solidFill>
              </a:rPr>
              <a:t>溶</a:t>
            </a:r>
          </a:p>
        </p:txBody>
      </p:sp>
      <p:sp>
        <p:nvSpPr>
          <p:cNvPr id="1049500" name=""/>
          <p:cNvSpPr txBox="1"/>
          <p:nvPr/>
        </p:nvSpPr>
        <p:spPr>
          <a:xfrm rot="0">
            <a:off x="5159375" y="609600"/>
            <a:ext cx="823912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400" lang="en-US">
                <a:solidFill>
                  <a:schemeClr val="lt1"/>
                </a:solidFill>
              </a:rPr>
              <a:t>Mg</a:t>
            </a:r>
            <a:r>
              <a:rPr altLang="zh-CN" baseline="30000" sz="2400" lang="en-US">
                <a:solidFill>
                  <a:schemeClr val="lt1"/>
                </a:solidFill>
              </a:rPr>
              <a:t>2+</a:t>
            </a:r>
          </a:p>
        </p:txBody>
      </p:sp>
      <p:sp>
        <p:nvSpPr>
          <p:cNvPr id="1049501" name=""/>
          <p:cNvSpPr/>
          <p:nvPr/>
        </p:nvSpPr>
        <p:spPr>
          <a:xfrm rot="0">
            <a:off x="5943600" y="914400"/>
            <a:ext cx="1143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02" name=""/>
          <p:cNvSpPr txBox="1"/>
          <p:nvPr/>
        </p:nvSpPr>
        <p:spPr>
          <a:xfrm rot="0">
            <a:off x="6172200" y="457200"/>
            <a:ext cx="790575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Y(</a:t>
            </a:r>
            <a:r>
              <a:rPr altLang="en-US" lang="zh-CN">
                <a:solidFill>
                  <a:schemeClr val="lt1"/>
                </a:solidFill>
              </a:rPr>
              <a:t>过</a:t>
            </a:r>
            <a:r>
              <a:rPr altLang="zh-CN" lang="en-US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049503" name=""/>
          <p:cNvSpPr/>
          <p:nvPr/>
        </p:nvSpPr>
        <p:spPr>
          <a:xfrm rot="0">
            <a:off x="7239000" y="4572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04" name=""/>
          <p:cNvSpPr txBox="1"/>
          <p:nvPr/>
        </p:nvSpPr>
        <p:spPr>
          <a:xfrm rot="0">
            <a:off x="7467600" y="304800"/>
            <a:ext cx="828675" cy="9683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sz="2400" lang="en-US">
                <a:solidFill>
                  <a:schemeClr val="lt1"/>
                </a:solidFill>
              </a:rPr>
              <a:t>MgY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sz="2400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9505" name=""/>
          <p:cNvSpPr/>
          <p:nvPr/>
        </p:nvSpPr>
        <p:spPr>
          <a:xfrm rot="0">
            <a:off x="609600" y="2209800"/>
            <a:ext cx="1143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06" name=""/>
          <p:cNvSpPr txBox="1"/>
          <p:nvPr/>
        </p:nvSpPr>
        <p:spPr>
          <a:xfrm rot="0">
            <a:off x="762000" y="1828800"/>
            <a:ext cx="876300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 pH 10</a:t>
            </a:r>
          </a:p>
        </p:txBody>
      </p:sp>
      <p:sp>
        <p:nvSpPr>
          <p:cNvPr id="1049507" name=""/>
          <p:cNvSpPr/>
          <p:nvPr/>
        </p:nvSpPr>
        <p:spPr>
          <a:xfrm rot="0">
            <a:off x="1981200" y="2209800"/>
            <a:ext cx="11430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08" name=""/>
          <p:cNvSpPr txBox="1"/>
          <p:nvPr/>
        </p:nvSpPr>
        <p:spPr>
          <a:xfrm rot="0">
            <a:off x="1981200" y="1752600"/>
            <a:ext cx="901700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Mg </a:t>
            </a:r>
            <a:r>
              <a:rPr altLang="zh-CN" b="1" sz="2400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509" name=""/>
          <p:cNvSpPr/>
          <p:nvPr/>
        </p:nvSpPr>
        <p:spPr>
          <a:xfrm rot="0">
            <a:off x="3276600" y="18288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10" name=""/>
          <p:cNvSpPr txBox="1"/>
          <p:nvPr/>
        </p:nvSpPr>
        <p:spPr>
          <a:xfrm rot="0">
            <a:off x="3505200" y="1676400"/>
            <a:ext cx="828675" cy="9683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sz="2400" lang="en-US">
                <a:solidFill>
                  <a:schemeClr val="lt1"/>
                </a:solidFill>
              </a:rPr>
              <a:t>MgY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sz="24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11" name=""/>
          <p:cNvSpPr txBox="1"/>
          <p:nvPr/>
        </p:nvSpPr>
        <p:spPr>
          <a:xfrm rot="0">
            <a:off x="1524000" y="3200400"/>
            <a:ext cx="3749675" cy="528637"/>
          </a:xfrm>
          <a:prstGeom prst="rect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用直接滴定法可以吗？</a:t>
            </a:r>
          </a:p>
        </p:txBody>
      </p:sp>
      <p:sp>
        <p:nvSpPr>
          <p:cNvPr id="1049512" name=""/>
          <p:cNvSpPr txBox="1"/>
          <p:nvPr/>
        </p:nvSpPr>
        <p:spPr>
          <a:xfrm rot="0">
            <a:off x="1087437" y="4587875"/>
            <a:ext cx="1822450" cy="579437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3200" lang="zh-CN" u="sng">
                <a:solidFill>
                  <a:srgbClr val="FFFF00"/>
                </a:solidFill>
                <a:ea typeface="隶书" pitchFamily="49" charset="-122"/>
              </a:rPr>
              <a:t>设计方案</a:t>
            </a:r>
          </a:p>
        </p:txBody>
      </p:sp>
      <p:sp>
        <p:nvSpPr>
          <p:cNvPr id="1049513" name=""/>
          <p:cNvSpPr txBox="1"/>
          <p:nvPr/>
        </p:nvSpPr>
        <p:spPr>
          <a:xfrm rot="0">
            <a:off x="1905000" y="5410200"/>
            <a:ext cx="5237162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b="1" sz="2800" lang="en-US">
                <a:solidFill>
                  <a:srgbClr val="66FFFF"/>
                </a:solidFill>
              </a:rPr>
              <a:t>Zn</a:t>
            </a:r>
            <a:r>
              <a:rPr altLang="zh-CN" baseline="30000" b="1" sz="2800" lang="en-US">
                <a:solidFill>
                  <a:srgbClr val="66FFFF"/>
                </a:solidFill>
              </a:rPr>
              <a:t>2+</a:t>
            </a:r>
            <a:r>
              <a:rPr altLang="en-US" b="1" sz="2800" lang="zh-CN">
                <a:solidFill>
                  <a:srgbClr val="66FFFF"/>
                </a:solidFill>
              </a:rPr>
              <a:t>、</a:t>
            </a:r>
            <a:r>
              <a:rPr altLang="zh-CN" b="1" sz="2800" lang="en-US">
                <a:solidFill>
                  <a:srgbClr val="66FFFF"/>
                </a:solidFill>
              </a:rPr>
              <a:t>Mg</a:t>
            </a:r>
            <a:r>
              <a:rPr altLang="zh-CN" baseline="30000" b="1" sz="2800" lang="en-US">
                <a:solidFill>
                  <a:srgbClr val="66FFFF"/>
                </a:solidFill>
              </a:rPr>
              <a:t>2+</a:t>
            </a:r>
            <a:r>
              <a:rPr altLang="en-US" b="1" sz="2800" lang="zh-CN">
                <a:solidFill>
                  <a:srgbClr val="66FFFF"/>
                </a:solidFill>
              </a:rPr>
              <a:t>混合液中两者的测定</a:t>
            </a:r>
          </a:p>
        </p:txBody>
      </p:sp>
      <p:sp>
        <p:nvSpPr>
          <p:cNvPr id="1049514" name=""/>
          <p:cNvSpPr/>
          <p:nvPr/>
        </p:nvSpPr>
        <p:spPr>
          <a:xfrm rot="0">
            <a:off x="762000" y="4648200"/>
            <a:ext cx="152400" cy="1371600"/>
          </a:xfrm>
          <a:prstGeom prst="leftBracket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15" name=""/>
          <p:cNvSpPr/>
          <p:nvPr/>
        </p:nvSpPr>
        <p:spPr>
          <a:xfrm rot="0">
            <a:off x="7162800" y="4648200"/>
            <a:ext cx="76200" cy="1371600"/>
          </a:xfrm>
          <a:prstGeom prst="rightBracket"/>
          <a:noFill/>
          <a:ln w="2857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1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93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3"/>
                                        <p:tgtEl>
                                          <p:spTgt spid="10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4"/>
                                        <p:tgtEl>
                                          <p:spTgt spid="104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94" grpId="0" uiExpand="0" build="whole"/>
      <p:bldP spid="1049496" grpId="0" uiExpand="0" build="whole"/>
      <p:bldP spid="1049497" grpId="0" uiExpand="0" build="whole"/>
      <p:bldP spid="1049499" grpId="0" uiExpand="0" build="whole"/>
      <p:bldP spid="1049500" grpId="0" uiExpand="0" build="whole"/>
      <p:bldP spid="1049502" grpId="0" uiExpand="0" build="whole"/>
      <p:bldP spid="1049503" grpId="0" uiExpand="0" build="whole" animBg="1"/>
      <p:bldP spid="1049504" grpId="0" uiExpand="0" build="whole"/>
      <p:bldP spid="1049506" grpId="0" uiExpand="0" build="whole"/>
      <p:bldP spid="1049508" grpId="0" uiExpand="0" build="whole"/>
      <p:bldP spid="1049509" grpId="0" uiExpand="0" build="whole" animBg="1"/>
      <p:bldP spid="1049510" grpId="0" uiExpand="0" build="whole"/>
      <p:bldP spid="1049511" grpId="0" uiExpand="0" build="whole" animBg="1"/>
      <p:bldP spid="1049512" grpId="0" uiExpand="0" build="whole"/>
      <p:bldP spid="1049513" grpId="0" uiExpand="0" build="whole"/>
      <p:bldP spid="1049514" grpId="0" uiExpand="0" build="whole" animBg="1"/>
      <p:bldP spid="1049515" grpId="0" uiExpand="0" build="whole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17" name=""/>
          <p:cNvSpPr txBox="1"/>
          <p:nvPr/>
        </p:nvSpPr>
        <p:spPr>
          <a:xfrm rot="0">
            <a:off x="617537" y="290512"/>
            <a:ext cx="1108075" cy="547687"/>
          </a:xfrm>
          <a:prstGeom prst="rect"/>
          <a:noFill/>
          <a:ln w="28575" cap="flat" cmpd="sng">
            <a:solidFill>
              <a:srgbClr val="FF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  <a:ea typeface="隶书" pitchFamily="49" charset="-122"/>
              </a:rPr>
              <a:t>方案</a:t>
            </a:r>
            <a:r>
              <a:rPr altLang="zh-CN" b="1" sz="2800" lang="en-US">
                <a:solidFill>
                  <a:schemeClr val="lt1"/>
                </a:solidFill>
                <a:ea typeface="隶书" pitchFamily="49" charset="-122"/>
              </a:rPr>
              <a:t>1</a:t>
            </a:r>
          </a:p>
        </p:txBody>
      </p:sp>
      <p:sp>
        <p:nvSpPr>
          <p:cNvPr id="1049518" name=""/>
          <p:cNvSpPr txBox="1"/>
          <p:nvPr/>
        </p:nvSpPr>
        <p:spPr>
          <a:xfrm rot="0">
            <a:off x="935037" y="1036637"/>
            <a:ext cx="13303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</a:rPr>
              <a:t>控制</a:t>
            </a:r>
            <a:r>
              <a:rPr altLang="zh-CN" sz="2800" lang="en-US">
                <a:solidFill>
                  <a:schemeClr val="lt1"/>
                </a:solidFill>
              </a:rPr>
              <a:t>pH</a:t>
            </a:r>
          </a:p>
        </p:txBody>
      </p:sp>
      <p:sp>
        <p:nvSpPr>
          <p:cNvPr id="1049519" name=""/>
          <p:cNvSpPr/>
          <p:nvPr/>
        </p:nvSpPr>
        <p:spPr>
          <a:xfrm rot="0">
            <a:off x="3124200" y="773112"/>
            <a:ext cx="3627437" cy="955675"/>
          </a:xfrm>
          <a:prstGeom prst="rect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              Zn</a:t>
            </a:r>
            <a:r>
              <a:rPr altLang="zh-CN" baseline="30000" b="1" sz="2800" lang="en-US">
                <a:solidFill>
                  <a:schemeClr val="lt1"/>
                </a:solidFill>
              </a:rPr>
              <a:t>2+            </a:t>
            </a:r>
            <a:r>
              <a:rPr altLang="zh-CN" b="1" sz="2800" lang="en-US">
                <a:solidFill>
                  <a:schemeClr val="lt1"/>
                </a:solidFill>
              </a:rPr>
              <a:t>Mg</a:t>
            </a:r>
            <a:r>
              <a:rPr altLang="zh-CN" baseline="30000" b="1" sz="2800" lang="en-US">
                <a:solidFill>
                  <a:schemeClr val="lt1"/>
                </a:solidFill>
              </a:rPr>
              <a:t>2+</a:t>
            </a:r>
          </a:p>
          <a:p>
            <a:pPr eaLnBrk="1" hangingPunct="1" latinLnBrk="1" lvl="0"/>
            <a:r>
              <a:rPr altLang="zh-CN" b="1" sz="2800" lang="en-US">
                <a:solidFill>
                  <a:schemeClr val="lt1"/>
                </a:solidFill>
              </a:rPr>
              <a:t>lgK</a:t>
            </a:r>
            <a:r>
              <a:rPr altLang="zh-CN" baseline="-25000" b="1" sz="2800" lang="en-US">
                <a:solidFill>
                  <a:schemeClr val="lt1"/>
                </a:solidFill>
              </a:rPr>
              <a:t>MY</a:t>
            </a:r>
            <a:r>
              <a:rPr altLang="zh-CN" b="1" sz="2800" lang="en-US">
                <a:solidFill>
                  <a:schemeClr val="lt1"/>
                </a:solidFill>
              </a:rPr>
              <a:t>   16.5         8.7</a:t>
            </a:r>
          </a:p>
        </p:txBody>
      </p:sp>
      <p:sp>
        <p:nvSpPr>
          <p:cNvPr id="1049520" name=""/>
          <p:cNvSpPr/>
          <p:nvPr/>
        </p:nvSpPr>
        <p:spPr>
          <a:xfrm rot="0">
            <a:off x="1066800" y="22098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21" name=""/>
          <p:cNvSpPr txBox="1"/>
          <p:nvPr/>
        </p:nvSpPr>
        <p:spPr>
          <a:xfrm rot="0">
            <a:off x="1295400" y="2057400"/>
            <a:ext cx="67786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22" name=""/>
          <p:cNvSpPr/>
          <p:nvPr/>
        </p:nvSpPr>
        <p:spPr>
          <a:xfrm rot="0">
            <a:off x="2133600" y="25908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23" name=""/>
          <p:cNvSpPr txBox="1"/>
          <p:nvPr/>
        </p:nvSpPr>
        <p:spPr>
          <a:xfrm rot="0">
            <a:off x="2209800" y="2149475"/>
            <a:ext cx="95567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pH=5.5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XO</a:t>
            </a:r>
          </a:p>
        </p:txBody>
      </p:sp>
      <p:sp>
        <p:nvSpPr>
          <p:cNvPr id="1049524" name=""/>
          <p:cNvSpPr/>
          <p:nvPr/>
        </p:nvSpPr>
        <p:spPr>
          <a:xfrm rot="0">
            <a:off x="3352800" y="25908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25" name=""/>
          <p:cNvSpPr txBox="1"/>
          <p:nvPr/>
        </p:nvSpPr>
        <p:spPr>
          <a:xfrm rot="0">
            <a:off x="3505200" y="2209800"/>
            <a:ext cx="622300" cy="396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lang="en-US">
                <a:solidFill>
                  <a:schemeClr val="lt1"/>
                </a:solidFill>
              </a:rPr>
              <a:t>Y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526" name=""/>
          <p:cNvSpPr/>
          <p:nvPr/>
        </p:nvSpPr>
        <p:spPr>
          <a:xfrm rot="0">
            <a:off x="4648200" y="22860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27" name=""/>
          <p:cNvSpPr txBox="1"/>
          <p:nvPr/>
        </p:nvSpPr>
        <p:spPr>
          <a:xfrm rot="0">
            <a:off x="4849812" y="2133600"/>
            <a:ext cx="83661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28" name=""/>
          <p:cNvSpPr txBox="1"/>
          <p:nvPr/>
        </p:nvSpPr>
        <p:spPr>
          <a:xfrm rot="0">
            <a:off x="533400" y="3276600"/>
            <a:ext cx="3719512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另取一份：（</a:t>
            </a:r>
            <a:r>
              <a:rPr altLang="zh-CN" sz="2800" lang="en-US">
                <a:solidFill>
                  <a:schemeClr val="lt1"/>
                </a:solidFill>
                <a:ea typeface="楷体_GB2312" pitchFamily="49" charset="-122"/>
              </a:rPr>
              <a:t>Why</a:t>
            </a:r>
            <a:r>
              <a:rPr altLang="en-US" sz="2800" lang="zh-CN">
                <a:solidFill>
                  <a:schemeClr val="lt1"/>
                </a:solidFill>
                <a:ea typeface="楷体_GB2312" pitchFamily="49" charset="-122"/>
              </a:rPr>
              <a:t>？）</a:t>
            </a:r>
          </a:p>
        </p:txBody>
      </p:sp>
      <p:sp>
        <p:nvSpPr>
          <p:cNvPr id="1049529" name=""/>
          <p:cNvSpPr txBox="1"/>
          <p:nvPr/>
        </p:nvSpPr>
        <p:spPr>
          <a:xfrm rot="0">
            <a:off x="6419850" y="2362200"/>
            <a:ext cx="12509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测定</a:t>
            </a:r>
            <a:r>
              <a:rPr altLang="zh-CN" sz="2800" lang="en-US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Zn</a:t>
            </a:r>
          </a:p>
        </p:txBody>
      </p:sp>
      <p:sp>
        <p:nvSpPr>
          <p:cNvPr id="1049530" name=""/>
          <p:cNvSpPr/>
          <p:nvPr/>
        </p:nvSpPr>
        <p:spPr>
          <a:xfrm rot="0">
            <a:off x="1143000" y="41148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31" name=""/>
          <p:cNvSpPr txBox="1"/>
          <p:nvPr/>
        </p:nvSpPr>
        <p:spPr>
          <a:xfrm rot="0">
            <a:off x="1371600" y="3962400"/>
            <a:ext cx="67786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32" name=""/>
          <p:cNvSpPr/>
          <p:nvPr/>
        </p:nvSpPr>
        <p:spPr>
          <a:xfrm rot="0">
            <a:off x="2209800" y="44958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33" name=""/>
          <p:cNvSpPr txBox="1"/>
          <p:nvPr/>
        </p:nvSpPr>
        <p:spPr>
          <a:xfrm rot="0">
            <a:off x="2241550" y="4038600"/>
            <a:ext cx="89217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pH=10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EBT</a:t>
            </a:r>
          </a:p>
        </p:txBody>
      </p:sp>
      <p:sp>
        <p:nvSpPr>
          <p:cNvPr id="1049534" name=""/>
          <p:cNvSpPr/>
          <p:nvPr/>
        </p:nvSpPr>
        <p:spPr>
          <a:xfrm rot="0">
            <a:off x="3532187" y="41148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35" name=""/>
          <p:cNvSpPr txBox="1"/>
          <p:nvPr/>
        </p:nvSpPr>
        <p:spPr>
          <a:xfrm rot="0">
            <a:off x="3684587" y="3962400"/>
            <a:ext cx="9350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36" name=""/>
          <p:cNvSpPr txBox="1"/>
          <p:nvPr/>
        </p:nvSpPr>
        <p:spPr>
          <a:xfrm rot="0">
            <a:off x="5232400" y="4191000"/>
            <a:ext cx="16065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测定总量</a:t>
            </a:r>
          </a:p>
        </p:txBody>
      </p:sp>
      <p:sp>
        <p:nvSpPr>
          <p:cNvPr id="104953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94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17" grpId="0" uiExpand="0" build="whole" animBg="1"/>
      <p:bldP spid="1049518" grpId="0" uiExpand="0" build="whole"/>
      <p:bldP spid="1049519" grpId="0" uiExpand="0" build="whole" animBg="1"/>
      <p:bldP spid="1049520" grpId="0" uiExpand="0" build="whole" animBg="1"/>
      <p:bldP spid="1049521" grpId="0" uiExpand="0" build="whole"/>
      <p:bldP spid="1049523" grpId="0" uiExpand="0" build="whole"/>
      <p:bldP spid="1049525" grpId="0" uiExpand="0" build="whole"/>
      <p:bldP spid="1049526" grpId="0" uiExpand="0" build="whole" animBg="1"/>
      <p:bldP spid="1049527" grpId="0" uiExpand="0" build="whole"/>
      <p:bldP spid="1049528" grpId="0" uiExpand="0" build="whole"/>
      <p:bldP spid="1049529" grpId="0" uiExpand="0" build="whole"/>
      <p:bldP spid="1049530" grpId="0" uiExpand="0" build="whole" animBg="1"/>
      <p:bldP spid="1049531" grpId="0" uiExpand="0" build="whole"/>
      <p:bldP spid="1049533" grpId="0" uiExpand="0" build="whole"/>
      <p:bldP spid="1049534" grpId="0" uiExpand="0" build="whole" animBg="1"/>
      <p:bldP spid="1049535" grpId="0" uiExpand="0" build="whole"/>
      <p:bldP spid="1049536" grpId="0" uiExpand="0" build="whole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38" name=""/>
          <p:cNvSpPr txBox="1"/>
          <p:nvPr/>
        </p:nvSpPr>
        <p:spPr>
          <a:xfrm rot="0">
            <a:off x="617537" y="290512"/>
            <a:ext cx="1108075" cy="547687"/>
          </a:xfrm>
          <a:prstGeom prst="rect"/>
          <a:noFill/>
          <a:ln w="28575" cap="flat" cmpd="sng">
            <a:solidFill>
              <a:srgbClr val="FF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  <a:ea typeface="隶书" pitchFamily="49" charset="-122"/>
              </a:rPr>
              <a:t>方案</a:t>
            </a:r>
            <a:r>
              <a:rPr altLang="zh-CN" b="1" sz="2800" lang="en-US">
                <a:solidFill>
                  <a:schemeClr val="lt1"/>
                </a:solidFill>
                <a:ea typeface="隶书" pitchFamily="49" charset="-122"/>
              </a:rPr>
              <a:t>2</a:t>
            </a:r>
          </a:p>
        </p:txBody>
      </p:sp>
      <p:sp>
        <p:nvSpPr>
          <p:cNvPr id="1049539" name=""/>
          <p:cNvSpPr txBox="1"/>
          <p:nvPr/>
        </p:nvSpPr>
        <p:spPr>
          <a:xfrm rot="0">
            <a:off x="909637" y="1066800"/>
            <a:ext cx="126047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掩蔽法</a:t>
            </a:r>
          </a:p>
        </p:txBody>
      </p:sp>
      <p:sp>
        <p:nvSpPr>
          <p:cNvPr id="1049540" name=""/>
          <p:cNvSpPr/>
          <p:nvPr/>
        </p:nvSpPr>
        <p:spPr>
          <a:xfrm rot="0">
            <a:off x="658812" y="19050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41" name=""/>
          <p:cNvSpPr txBox="1"/>
          <p:nvPr/>
        </p:nvSpPr>
        <p:spPr>
          <a:xfrm rot="0">
            <a:off x="887412" y="1752600"/>
            <a:ext cx="67786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42" name=""/>
          <p:cNvSpPr/>
          <p:nvPr/>
        </p:nvSpPr>
        <p:spPr>
          <a:xfrm rot="0">
            <a:off x="1725612" y="22860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43" name=""/>
          <p:cNvSpPr txBox="1"/>
          <p:nvPr/>
        </p:nvSpPr>
        <p:spPr>
          <a:xfrm rot="0">
            <a:off x="1757362" y="1828800"/>
            <a:ext cx="89217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pH=10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KCN</a:t>
            </a:r>
          </a:p>
        </p:txBody>
      </p:sp>
      <p:sp>
        <p:nvSpPr>
          <p:cNvPr id="1049544" name=""/>
          <p:cNvSpPr/>
          <p:nvPr/>
        </p:nvSpPr>
        <p:spPr>
          <a:xfrm rot="0">
            <a:off x="2895600" y="19050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45" name=""/>
          <p:cNvSpPr txBox="1"/>
          <p:nvPr/>
        </p:nvSpPr>
        <p:spPr>
          <a:xfrm rot="0">
            <a:off x="3124200" y="1752600"/>
            <a:ext cx="16335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Zn(CN)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46" name=""/>
          <p:cNvSpPr/>
          <p:nvPr/>
        </p:nvSpPr>
        <p:spPr>
          <a:xfrm rot="0">
            <a:off x="4648200" y="2346325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47" name=""/>
          <p:cNvSpPr txBox="1"/>
          <p:nvPr/>
        </p:nvSpPr>
        <p:spPr>
          <a:xfrm rot="0">
            <a:off x="4800600" y="1905000"/>
            <a:ext cx="665162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Y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EBT</a:t>
            </a:r>
          </a:p>
        </p:txBody>
      </p:sp>
      <p:sp>
        <p:nvSpPr>
          <p:cNvPr id="1049548" name=""/>
          <p:cNvSpPr txBox="1"/>
          <p:nvPr/>
        </p:nvSpPr>
        <p:spPr>
          <a:xfrm rot="0">
            <a:off x="5867400" y="1752600"/>
            <a:ext cx="16335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Zn(CN)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49" name=""/>
          <p:cNvSpPr txBox="1"/>
          <p:nvPr/>
        </p:nvSpPr>
        <p:spPr>
          <a:xfrm rot="0">
            <a:off x="754062" y="3048000"/>
            <a:ext cx="19780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  <a:ea typeface="楷体_GB2312" pitchFamily="49" charset="-122"/>
              </a:rPr>
              <a:t>另取一份：</a:t>
            </a:r>
          </a:p>
        </p:txBody>
      </p:sp>
      <p:sp>
        <p:nvSpPr>
          <p:cNvPr id="1049550" name=""/>
          <p:cNvSpPr/>
          <p:nvPr/>
        </p:nvSpPr>
        <p:spPr>
          <a:xfrm rot="0">
            <a:off x="1320800" y="40386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51" name=""/>
          <p:cNvSpPr txBox="1"/>
          <p:nvPr/>
        </p:nvSpPr>
        <p:spPr>
          <a:xfrm rot="0">
            <a:off x="1549400" y="3886200"/>
            <a:ext cx="67786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52" name=""/>
          <p:cNvSpPr/>
          <p:nvPr/>
        </p:nvSpPr>
        <p:spPr>
          <a:xfrm rot="0">
            <a:off x="2387600" y="44196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53" name=""/>
          <p:cNvSpPr txBox="1"/>
          <p:nvPr/>
        </p:nvSpPr>
        <p:spPr>
          <a:xfrm rot="0">
            <a:off x="2419350" y="3962400"/>
            <a:ext cx="89217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pH=10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EBT</a:t>
            </a:r>
          </a:p>
        </p:txBody>
      </p:sp>
      <p:sp>
        <p:nvSpPr>
          <p:cNvPr id="1049554" name=""/>
          <p:cNvSpPr/>
          <p:nvPr/>
        </p:nvSpPr>
        <p:spPr>
          <a:xfrm rot="0">
            <a:off x="3709987" y="40386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55" name=""/>
          <p:cNvSpPr txBox="1"/>
          <p:nvPr/>
        </p:nvSpPr>
        <p:spPr>
          <a:xfrm rot="0">
            <a:off x="3862387" y="3886200"/>
            <a:ext cx="9350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56" name=""/>
          <p:cNvSpPr txBox="1"/>
          <p:nvPr/>
        </p:nvSpPr>
        <p:spPr>
          <a:xfrm rot="0">
            <a:off x="5410200" y="4114800"/>
            <a:ext cx="16065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测定总量</a:t>
            </a:r>
          </a:p>
        </p:txBody>
      </p:sp>
      <p:sp>
        <p:nvSpPr>
          <p:cNvPr id="1049557" name=""/>
          <p:cNvSpPr txBox="1"/>
          <p:nvPr/>
        </p:nvSpPr>
        <p:spPr>
          <a:xfrm rot="0">
            <a:off x="7620000" y="2133600"/>
            <a:ext cx="1250950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sz="2800" lang="zh-CN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测定</a:t>
            </a:r>
            <a:r>
              <a:rPr altLang="zh-CN" sz="2800" lang="en-US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Mg</a:t>
            </a:r>
          </a:p>
        </p:txBody>
      </p:sp>
      <p:sp>
        <p:nvSpPr>
          <p:cNvPr id="1049558" name=""/>
          <p:cNvSpPr/>
          <p:nvPr/>
        </p:nvSpPr>
        <p:spPr>
          <a:xfrm rot="0">
            <a:off x="5715000" y="19812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5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95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38" grpId="0" uiExpand="0" build="whole" animBg="1"/>
      <p:bldP spid="1049539" grpId="0" uiExpand="0" build="whole"/>
      <p:bldP spid="1049540" grpId="0" uiExpand="0" build="whole" animBg="1"/>
      <p:bldP spid="1049541" grpId="0" uiExpand="0" build="whole"/>
      <p:bldP spid="1049543" grpId="0" uiExpand="0" build="whole"/>
      <p:bldP spid="1049544" grpId="0" uiExpand="0" build="whole" animBg="1"/>
      <p:bldP spid="1049545" grpId="0" uiExpand="0" build="whole"/>
      <p:bldP spid="1049547" grpId="0" uiExpand="0" build="whole"/>
      <p:bldP spid="1049548" grpId="0" uiExpand="0" build="whole"/>
      <p:bldP spid="1049549" grpId="0" uiExpand="0" build="whole"/>
      <p:bldP spid="1049550" grpId="0" uiExpand="0" build="whole" animBg="1"/>
      <p:bldP spid="1049551" grpId="0" uiExpand="0" build="whole"/>
      <p:bldP spid="1049553" grpId="0" uiExpand="0" build="whole"/>
      <p:bldP spid="1049554" grpId="0" uiExpand="0" build="whole" animBg="1"/>
      <p:bldP spid="1049555" grpId="0" uiExpand="0" build="whole"/>
      <p:bldP spid="1049556" grpId="0" uiExpand="0" build="whole"/>
      <p:bldP spid="1049557" grpId="0" uiExpand="0" build="whole"/>
      <p:bldP spid="1049558" grpId="0" uiExpand="0" build="whole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60" name=""/>
          <p:cNvSpPr txBox="1"/>
          <p:nvPr/>
        </p:nvSpPr>
        <p:spPr>
          <a:xfrm rot="0">
            <a:off x="617537" y="290512"/>
            <a:ext cx="1108075" cy="547687"/>
          </a:xfrm>
          <a:prstGeom prst="rect"/>
          <a:noFill/>
          <a:ln w="28575" cap="flat" cmpd="sng">
            <a:solidFill>
              <a:srgbClr val="FF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  <a:ea typeface="隶书" pitchFamily="49" charset="-122"/>
              </a:rPr>
              <a:t>方案</a:t>
            </a:r>
            <a:r>
              <a:rPr altLang="zh-CN" b="1" sz="2800" lang="en-US">
                <a:solidFill>
                  <a:schemeClr val="lt1"/>
                </a:solidFill>
                <a:ea typeface="隶书" pitchFamily="49" charset="-122"/>
              </a:rPr>
              <a:t>3</a:t>
            </a:r>
          </a:p>
        </p:txBody>
      </p:sp>
      <p:sp>
        <p:nvSpPr>
          <p:cNvPr id="1049561" name=""/>
          <p:cNvSpPr txBox="1"/>
          <p:nvPr/>
        </p:nvSpPr>
        <p:spPr>
          <a:xfrm rot="0">
            <a:off x="550862" y="1066800"/>
            <a:ext cx="197802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掩蔽解蔽法</a:t>
            </a:r>
          </a:p>
        </p:txBody>
      </p:sp>
      <p:sp>
        <p:nvSpPr>
          <p:cNvPr id="1049562" name=""/>
          <p:cNvSpPr/>
          <p:nvPr/>
        </p:nvSpPr>
        <p:spPr>
          <a:xfrm rot="0">
            <a:off x="1268412" y="19050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63" name=""/>
          <p:cNvSpPr txBox="1"/>
          <p:nvPr/>
        </p:nvSpPr>
        <p:spPr>
          <a:xfrm rot="0">
            <a:off x="1497012" y="1752600"/>
            <a:ext cx="67786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64" name=""/>
          <p:cNvSpPr/>
          <p:nvPr/>
        </p:nvSpPr>
        <p:spPr>
          <a:xfrm rot="0">
            <a:off x="2335212" y="22860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65" name=""/>
          <p:cNvSpPr txBox="1"/>
          <p:nvPr/>
        </p:nvSpPr>
        <p:spPr>
          <a:xfrm rot="0">
            <a:off x="2366962" y="1828800"/>
            <a:ext cx="89217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pH=10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KCN</a:t>
            </a:r>
          </a:p>
        </p:txBody>
      </p:sp>
      <p:sp>
        <p:nvSpPr>
          <p:cNvPr id="1049566" name=""/>
          <p:cNvSpPr/>
          <p:nvPr/>
        </p:nvSpPr>
        <p:spPr>
          <a:xfrm rot="0">
            <a:off x="3657600" y="19050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67" name=""/>
          <p:cNvSpPr txBox="1"/>
          <p:nvPr/>
        </p:nvSpPr>
        <p:spPr>
          <a:xfrm rot="0">
            <a:off x="3886200" y="1752600"/>
            <a:ext cx="16335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Zn(CN)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68" name=""/>
          <p:cNvSpPr/>
          <p:nvPr/>
        </p:nvSpPr>
        <p:spPr>
          <a:xfrm rot="0">
            <a:off x="5562600" y="23622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69" name=""/>
          <p:cNvSpPr txBox="1"/>
          <p:nvPr/>
        </p:nvSpPr>
        <p:spPr>
          <a:xfrm rot="0">
            <a:off x="5715000" y="1920875"/>
            <a:ext cx="665162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Y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EBT</a:t>
            </a:r>
          </a:p>
        </p:txBody>
      </p:sp>
      <p:sp>
        <p:nvSpPr>
          <p:cNvPr id="1049570" name=""/>
          <p:cNvSpPr/>
          <p:nvPr/>
        </p:nvSpPr>
        <p:spPr>
          <a:xfrm rot="0">
            <a:off x="1371600" y="3717925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71" name=""/>
          <p:cNvSpPr txBox="1"/>
          <p:nvPr/>
        </p:nvSpPr>
        <p:spPr>
          <a:xfrm rot="0">
            <a:off x="1447800" y="3200400"/>
            <a:ext cx="906462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HCHO</a:t>
            </a:r>
          </a:p>
        </p:txBody>
      </p:sp>
      <p:sp>
        <p:nvSpPr>
          <p:cNvPr id="1049572" name=""/>
          <p:cNvSpPr/>
          <p:nvPr/>
        </p:nvSpPr>
        <p:spPr>
          <a:xfrm rot="0">
            <a:off x="2590800" y="33528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73" name=""/>
          <p:cNvSpPr txBox="1"/>
          <p:nvPr/>
        </p:nvSpPr>
        <p:spPr>
          <a:xfrm rot="0">
            <a:off x="2819400" y="3200400"/>
            <a:ext cx="9350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74" name=""/>
          <p:cNvSpPr/>
          <p:nvPr/>
        </p:nvSpPr>
        <p:spPr>
          <a:xfrm rot="0">
            <a:off x="3962400" y="37338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75" name=""/>
          <p:cNvSpPr txBox="1"/>
          <p:nvPr/>
        </p:nvSpPr>
        <p:spPr>
          <a:xfrm rot="0">
            <a:off x="4038600" y="3276600"/>
            <a:ext cx="665162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Y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EBT</a:t>
            </a:r>
          </a:p>
        </p:txBody>
      </p:sp>
      <p:sp>
        <p:nvSpPr>
          <p:cNvPr id="1049576" name=""/>
          <p:cNvSpPr/>
          <p:nvPr/>
        </p:nvSpPr>
        <p:spPr>
          <a:xfrm rot="0">
            <a:off x="5181600" y="33528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77" name=""/>
          <p:cNvSpPr txBox="1"/>
          <p:nvPr/>
        </p:nvSpPr>
        <p:spPr>
          <a:xfrm rot="0">
            <a:off x="5410200" y="3200400"/>
            <a:ext cx="9350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78" name=""/>
          <p:cNvSpPr/>
          <p:nvPr/>
        </p:nvSpPr>
        <p:spPr>
          <a:xfrm rot="0">
            <a:off x="6781800" y="1981200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79" name=""/>
          <p:cNvSpPr txBox="1"/>
          <p:nvPr/>
        </p:nvSpPr>
        <p:spPr>
          <a:xfrm rot="0">
            <a:off x="7010400" y="1828800"/>
            <a:ext cx="16335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Zn(CN)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8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96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60" grpId="0" uiExpand="0" build="whole" animBg="1"/>
      <p:bldP spid="1049561" grpId="0" uiExpand="0" build="whole"/>
      <p:bldP spid="1049562" grpId="0" uiExpand="0" build="whole" animBg="1"/>
      <p:bldP spid="1049563" grpId="0" uiExpand="0" build="whole"/>
      <p:bldP spid="1049565" grpId="0" uiExpand="0" build="whole"/>
      <p:bldP spid="1049566" grpId="0" uiExpand="0" build="whole" animBg="1"/>
      <p:bldP spid="1049567" grpId="0" uiExpand="0" build="whole"/>
      <p:bldP spid="1049569" grpId="0" uiExpand="0" build="whole"/>
      <p:bldP spid="1049571" grpId="0" uiExpand="0" build="whole"/>
      <p:bldP spid="1049572" grpId="0" uiExpand="0" build="whole" animBg="1"/>
      <p:bldP spid="1049573" grpId="0" uiExpand="0" build="whole"/>
      <p:bldP spid="1049575" grpId="0" uiExpand="0" build="whole"/>
      <p:bldP spid="1049576" grpId="0" uiExpand="0" build="whole" animBg="1"/>
      <p:bldP spid="1049577" grpId="0" uiExpand="0" build="whole"/>
      <p:bldP spid="1049578" grpId="0" uiExpand="0" build="whole" animBg="1"/>
      <p:bldP spid="1049579" grpId="0" uiExpand="0" build="whole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81" name=""/>
          <p:cNvSpPr txBox="1"/>
          <p:nvPr/>
        </p:nvSpPr>
        <p:spPr>
          <a:xfrm rot="0">
            <a:off x="617537" y="290512"/>
            <a:ext cx="1108075" cy="547687"/>
          </a:xfrm>
          <a:prstGeom prst="rect"/>
          <a:noFill/>
          <a:ln w="28575" cap="flat" cmpd="sng">
            <a:solidFill>
              <a:srgbClr val="FF0066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  <a:ea typeface="隶书" pitchFamily="49" charset="-122"/>
              </a:rPr>
              <a:t>方案</a:t>
            </a:r>
            <a:r>
              <a:rPr altLang="zh-CN" b="1" sz="2800" lang="en-US">
                <a:solidFill>
                  <a:schemeClr val="lt1"/>
                </a:solidFill>
                <a:ea typeface="隶书" pitchFamily="49" charset="-122"/>
              </a:rPr>
              <a:t>4</a:t>
            </a:r>
          </a:p>
        </p:txBody>
      </p:sp>
      <p:sp>
        <p:nvSpPr>
          <p:cNvPr id="1049582" name=""/>
          <p:cNvSpPr txBox="1"/>
          <p:nvPr/>
        </p:nvSpPr>
        <p:spPr>
          <a:xfrm rot="0">
            <a:off x="909637" y="1066800"/>
            <a:ext cx="1260475" cy="519112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b="1" sz="2800" lang="zh-CN">
                <a:solidFill>
                  <a:schemeClr val="lt1"/>
                </a:solidFill>
              </a:rPr>
              <a:t>析出法</a:t>
            </a:r>
          </a:p>
        </p:txBody>
      </p:sp>
      <p:sp>
        <p:nvSpPr>
          <p:cNvPr id="1049583" name=""/>
          <p:cNvSpPr/>
          <p:nvPr/>
        </p:nvSpPr>
        <p:spPr>
          <a:xfrm rot="0">
            <a:off x="811212" y="2378075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84" name=""/>
          <p:cNvSpPr txBox="1"/>
          <p:nvPr/>
        </p:nvSpPr>
        <p:spPr>
          <a:xfrm rot="0">
            <a:off x="1039812" y="2225675"/>
            <a:ext cx="677862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</a:t>
            </a:r>
          </a:p>
        </p:txBody>
      </p:sp>
      <p:sp>
        <p:nvSpPr>
          <p:cNvPr id="1049585" name=""/>
          <p:cNvSpPr/>
          <p:nvPr/>
        </p:nvSpPr>
        <p:spPr>
          <a:xfrm rot="0">
            <a:off x="1878012" y="2759075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86" name=""/>
          <p:cNvSpPr txBox="1"/>
          <p:nvPr/>
        </p:nvSpPr>
        <p:spPr>
          <a:xfrm rot="0">
            <a:off x="1909762" y="2301875"/>
            <a:ext cx="892175" cy="8223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pH=10</a:t>
            </a:r>
          </a:p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EBT</a:t>
            </a:r>
          </a:p>
        </p:txBody>
      </p:sp>
      <p:sp>
        <p:nvSpPr>
          <p:cNvPr id="1049587" name=""/>
          <p:cNvSpPr/>
          <p:nvPr/>
        </p:nvSpPr>
        <p:spPr>
          <a:xfrm rot="0">
            <a:off x="3200400" y="2743200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88" name=""/>
          <p:cNvSpPr txBox="1"/>
          <p:nvPr/>
        </p:nvSpPr>
        <p:spPr>
          <a:xfrm rot="0">
            <a:off x="3352800" y="2301875"/>
            <a:ext cx="622300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Y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589" name=""/>
          <p:cNvSpPr/>
          <p:nvPr/>
        </p:nvSpPr>
        <p:spPr>
          <a:xfrm rot="0">
            <a:off x="838200" y="4435475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90" name=""/>
          <p:cNvSpPr txBox="1"/>
          <p:nvPr/>
        </p:nvSpPr>
        <p:spPr>
          <a:xfrm rot="0">
            <a:off x="838200" y="3978275"/>
            <a:ext cx="790575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Mg</a:t>
            </a:r>
            <a:r>
              <a:rPr altLang="zh-CN" lang="en-US">
                <a:solidFill>
                  <a:schemeClr val="lt1"/>
                </a:solidFill>
                <a:ea typeface="黑体" pitchFamily="49" charset="-122"/>
              </a:rPr>
              <a:t>↓</a:t>
            </a:r>
          </a:p>
        </p:txBody>
      </p:sp>
      <p:sp>
        <p:nvSpPr>
          <p:cNvPr id="1049591" name=""/>
          <p:cNvSpPr/>
          <p:nvPr/>
        </p:nvSpPr>
        <p:spPr>
          <a:xfrm rot="0">
            <a:off x="4419600" y="2378075"/>
            <a:ext cx="152400" cy="6858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92" name=""/>
          <p:cNvSpPr txBox="1"/>
          <p:nvPr/>
        </p:nvSpPr>
        <p:spPr>
          <a:xfrm rot="0">
            <a:off x="4648200" y="2225675"/>
            <a:ext cx="9350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ZnY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93" name=""/>
          <p:cNvSpPr/>
          <p:nvPr/>
        </p:nvSpPr>
        <p:spPr>
          <a:xfrm rot="0">
            <a:off x="5683250" y="2682875"/>
            <a:ext cx="1066800" cy="0"/>
          </a:xfrm>
          <a:prstGeom prst="line"/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594" name=""/>
          <p:cNvSpPr txBox="1"/>
          <p:nvPr/>
        </p:nvSpPr>
        <p:spPr>
          <a:xfrm rot="0">
            <a:off x="5791200" y="2225675"/>
            <a:ext cx="722312" cy="45720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>
              <a:lnSpc>
                <a:spcPct val="120000"/>
              </a:lnSpc>
            </a:pPr>
            <a:r>
              <a:rPr altLang="zh-CN" lang="en-US">
                <a:solidFill>
                  <a:schemeClr val="lt1"/>
                </a:solidFill>
              </a:rPr>
              <a:t>KCN</a:t>
            </a:r>
          </a:p>
        </p:txBody>
      </p:sp>
      <p:sp>
        <p:nvSpPr>
          <p:cNvPr id="1049595" name=""/>
          <p:cNvSpPr/>
          <p:nvPr/>
        </p:nvSpPr>
        <p:spPr>
          <a:xfrm rot="0">
            <a:off x="6824662" y="2225675"/>
            <a:ext cx="185737" cy="9906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96" name=""/>
          <p:cNvSpPr txBox="1"/>
          <p:nvPr/>
        </p:nvSpPr>
        <p:spPr>
          <a:xfrm rot="0">
            <a:off x="7053262" y="2012950"/>
            <a:ext cx="1633537" cy="1373187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Zn(CN)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Y</a:t>
            </a:r>
          </a:p>
        </p:txBody>
      </p:sp>
      <p:sp>
        <p:nvSpPr>
          <p:cNvPr id="1049597" name=""/>
          <p:cNvSpPr/>
          <p:nvPr/>
        </p:nvSpPr>
        <p:spPr>
          <a:xfrm rot="0">
            <a:off x="2286000" y="4130675"/>
            <a:ext cx="76200" cy="762000"/>
          </a:xfrm>
          <a:prstGeom prst="leftBrace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9598" name=""/>
          <p:cNvSpPr txBox="1"/>
          <p:nvPr/>
        </p:nvSpPr>
        <p:spPr>
          <a:xfrm rot="0">
            <a:off x="2514600" y="3962400"/>
            <a:ext cx="1633537" cy="94615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Zn(CN)</a:t>
            </a:r>
            <a:r>
              <a:rPr altLang="zh-CN" baseline="-25000" sz="2800" lang="en-US">
                <a:solidFill>
                  <a:schemeClr val="lt1"/>
                </a:solidFill>
              </a:rPr>
              <a:t>4</a:t>
            </a:r>
            <a:r>
              <a:rPr altLang="zh-CN" baseline="30000" sz="2800" lang="en-US">
                <a:solidFill>
                  <a:schemeClr val="lt1"/>
                </a:solidFill>
              </a:rPr>
              <a:t>2-</a:t>
            </a:r>
          </a:p>
          <a:p>
            <a:pPr algn="ctr" eaLnBrk="1" hangingPunct="1" latinLnBrk="1" lvl="0"/>
            <a:r>
              <a:rPr altLang="zh-CN" sz="2800" lang="en-US">
                <a:solidFill>
                  <a:schemeClr val="lt1"/>
                </a:solidFill>
              </a:rPr>
              <a:t>MgY</a:t>
            </a:r>
          </a:p>
        </p:txBody>
      </p:sp>
      <p:sp>
        <p:nvSpPr>
          <p:cNvPr id="104959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97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04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04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04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04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1"/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2"/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9"/>
                                        <p:tgtEl>
                                          <p:spTgt spid="104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0"/>
                                        <p:tgtEl>
                                          <p:spTgt spid="104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81" grpId="0" uiExpand="0" build="whole" animBg="1"/>
      <p:bldP spid="1049582" grpId="0" uiExpand="0" build="whole"/>
      <p:bldP spid="1049583" grpId="0" uiExpand="0" build="whole" animBg="1"/>
      <p:bldP spid="1049584" grpId="0" uiExpand="0" build="whole"/>
      <p:bldP spid="1049586" grpId="0" uiExpand="0" build="whole"/>
      <p:bldP spid="1049588" grpId="0" uiExpand="0" build="whole"/>
      <p:bldP spid="1049590" grpId="0" uiExpand="0" build="whole"/>
      <p:bldP spid="1049591" grpId="0" uiExpand="0" build="whole" animBg="1"/>
      <p:bldP spid="1049592" grpId="0" uiExpand="0" build="whole"/>
      <p:bldP spid="1049594" grpId="0" uiExpand="0" build="whole"/>
      <p:bldP spid="1049595" grpId="0" uiExpand="0" build="whole" animBg="1"/>
      <p:bldP spid="1049596" grpId="0" uiExpand="0" build="whole"/>
      <p:bldP spid="1049597" grpId="0" uiExpand="0" build="whole" animBg="1"/>
      <p:bldP spid="1049598" grpId="0" uiExpand="0" build="whole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0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本章作业</a:t>
            </a:r>
          </a:p>
        </p:txBody>
      </p:sp>
      <p:sp>
        <p:nvSpPr>
          <p:cNvPr id="104960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zh-CN" lang="en-US"/>
              <a:t>4.5</a:t>
            </a:r>
            <a:r>
              <a:rPr altLang="en-US" lang="zh-CN"/>
              <a:t>；</a:t>
            </a:r>
            <a:r>
              <a:rPr altLang="zh-CN" lang="en-US"/>
              <a:t>4.6</a:t>
            </a:r>
            <a:r>
              <a:rPr altLang="en-US" lang="zh-CN"/>
              <a:t>；</a:t>
            </a:r>
            <a:r>
              <a:rPr altLang="zh-CN" lang="en-US"/>
              <a:t>4.10</a:t>
            </a:r>
            <a:r>
              <a:rPr altLang="en-US" lang="zh-CN"/>
              <a:t>；</a:t>
            </a:r>
            <a:r>
              <a:rPr altLang="zh-CN" lang="en-US"/>
              <a:t>4.15</a:t>
            </a:r>
            <a:r>
              <a:rPr altLang="en-US" lang="zh-CN"/>
              <a:t>；</a:t>
            </a:r>
            <a:r>
              <a:rPr altLang="zh-CN" lang="en-US"/>
              <a:t>4.16</a:t>
            </a:r>
          </a:p>
        </p:txBody>
      </p:sp>
      <p:sp>
        <p:nvSpPr>
          <p:cNvPr id="104960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0" u="none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>
                <a:solidFill>
                  <a:schemeClr val="dk1"/>
                </a:solidFill>
              </a:rPr>
              <a:pPr algn="r" eaLnBrk="1" hangingPunct="1" latinLnBrk="1" lvl="0"/>
              <a:t>98</a:t>
            </a:fld>
            <a:endParaRPr altLang="zh-CN" sz="1400"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分析化学</dc:title>
  <dc:creator>王桂花</dc:creator>
  <cp:lastModifiedBy>DELL</cp:lastModifiedBy>
  <dcterms:created xsi:type="dcterms:W3CDTF">2001-03-20T01:07:38Z</dcterms:created>
  <dcterms:modified xsi:type="dcterms:W3CDTF">2018-04-11T10:44:47Z</dcterms:modified>
</cp:coreProperties>
</file>