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 id="2147483687" r:id="rId3"/>
    <p:sldMasterId id="2147483700" r:id="rId4"/>
  </p:sldMasterIdLst>
  <p:sldIdLst>
    <p:sldId id="260" r:id="rId5"/>
    <p:sldId id="283" r:id="rId6"/>
    <p:sldId id="284" r:id="rId7"/>
    <p:sldId id="301" r:id="rId8"/>
    <p:sldId id="285" r:id="rId9"/>
    <p:sldId id="286" r:id="rId10"/>
    <p:sldId id="287" r:id="rId11"/>
    <p:sldId id="288" r:id="rId12"/>
    <p:sldId id="302" r:id="rId13"/>
    <p:sldId id="303" r:id="rId14"/>
    <p:sldId id="292" r:id="rId15"/>
    <p:sldId id="359" r:id="rId16"/>
    <p:sldId id="360" r:id="rId17"/>
    <p:sldId id="368" r:id="rId18"/>
    <p:sldId id="367" r:id="rId19"/>
    <p:sldId id="366" r:id="rId20"/>
    <p:sldId id="365" r:id="rId21"/>
    <p:sldId id="364" r:id="rId22"/>
    <p:sldId id="363" r:id="rId23"/>
    <p:sldId id="262" r:id="rId24"/>
    <p:sldId id="263" r:id="rId25"/>
    <p:sldId id="309" r:id="rId26"/>
    <p:sldId id="305" r:id="rId27"/>
    <p:sldId id="304" r:id="rId28"/>
    <p:sldId id="310" r:id="rId29"/>
    <p:sldId id="398" r:id="rId30"/>
    <p:sldId id="313" r:id="rId31"/>
    <p:sldId id="314" r:id="rId32"/>
    <p:sldId id="312" r:id="rId33"/>
    <p:sldId id="311" r:id="rId34"/>
    <p:sldId id="266" r:id="rId35"/>
    <p:sldId id="317" r:id="rId36"/>
    <p:sldId id="316" r:id="rId37"/>
    <p:sldId id="318" r:id="rId38"/>
    <p:sldId id="320" r:id="rId39"/>
    <p:sldId id="319" r:id="rId40"/>
    <p:sldId id="321" r:id="rId41"/>
    <p:sldId id="315" r:id="rId42"/>
    <p:sldId id="324" r:id="rId43"/>
    <p:sldId id="325" r:id="rId44"/>
    <p:sldId id="323" r:id="rId45"/>
    <p:sldId id="327" r:id="rId46"/>
    <p:sldId id="326" r:id="rId47"/>
    <p:sldId id="329" r:id="rId48"/>
    <p:sldId id="328" r:id="rId49"/>
    <p:sldId id="331" r:id="rId50"/>
    <p:sldId id="330" r:id="rId51"/>
    <p:sldId id="334" r:id="rId52"/>
    <p:sldId id="335" r:id="rId53"/>
    <p:sldId id="333" r:id="rId54"/>
    <p:sldId id="338" r:id="rId55"/>
    <p:sldId id="337" r:id="rId56"/>
    <p:sldId id="336" r:id="rId57"/>
    <p:sldId id="339" r:id="rId58"/>
    <p:sldId id="340" r:id="rId59"/>
    <p:sldId id="341" r:id="rId60"/>
    <p:sldId id="343" r:id="rId61"/>
    <p:sldId id="373" r:id="rId62"/>
    <p:sldId id="379" r:id="rId63"/>
    <p:sldId id="378" r:id="rId64"/>
    <p:sldId id="267" r:id="rId65"/>
    <p:sldId id="376" r:id="rId66"/>
    <p:sldId id="375" r:id="rId67"/>
    <p:sldId id="374" r:id="rId68"/>
    <p:sldId id="269" r:id="rId69"/>
    <p:sldId id="271" r:id="rId70"/>
    <p:sldId id="386" r:id="rId71"/>
    <p:sldId id="388" r:id="rId72"/>
    <p:sldId id="387" r:id="rId73"/>
    <p:sldId id="385" r:id="rId74"/>
    <p:sldId id="384" r:id="rId75"/>
    <p:sldId id="383" r:id="rId76"/>
    <p:sldId id="382" r:id="rId77"/>
    <p:sldId id="393" r:id="rId78"/>
    <p:sldId id="392" r:id="rId79"/>
    <p:sldId id="391" r:id="rId80"/>
    <p:sldId id="402" r:id="rId81"/>
    <p:sldId id="403" r:id="rId82"/>
    <p:sldId id="404" r:id="rId83"/>
    <p:sldId id="389" r:id="rId84"/>
    <p:sldId id="381" r:id="rId85"/>
    <p:sldId id="397" r:id="rId86"/>
    <p:sldId id="272" r:id="rId8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23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99"/>
    <a:srgbClr val="660066"/>
    <a:srgbClr val="FF5050"/>
    <a:srgbClr val="D0DD23"/>
    <a:srgbClr val="EBEEF8"/>
    <a:srgbClr val="9CA4E2"/>
    <a:srgbClr val="8E95DB"/>
    <a:srgbClr val="A1AAE3"/>
    <a:srgbClr val="8D94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20256" autoAdjust="0"/>
    <p:restoredTop sz="94712" autoAdjust="0"/>
  </p:normalViewPr>
  <p:slideViewPr>
    <p:cSldViewPr snapToGrid="0">
      <p:cViewPr varScale="1">
        <p:scale>
          <a:sx n="109" d="100"/>
          <a:sy n="109" d="100"/>
        </p:scale>
        <p:origin x="-1680" y="-78"/>
      </p:cViewPr>
      <p:guideLst>
        <p:guide orient="horz" pos="2234"/>
        <p:guide pos="2913"/>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pPr>
                <a:defRPr/>
              </a:pPr>
              <a:t>2017-12-23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pPr>
                <a:defRPr/>
              </a:pPr>
              <a:t>2017-12-23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pPr>
                <a:defRPr/>
              </a:pPr>
              <a:t>2017-12-23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pPr>
                <a:defRPr/>
              </a:pPr>
              <a:t>2017-12-23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extLst>
      <p:ext uri="{BB962C8B-B14F-4D97-AF65-F5344CB8AC3E}">
        <p14:creationId xmlns:p14="http://schemas.microsoft.com/office/powerpoint/2010/main" xmlns="" val="4136068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extLst>
      <p:ext uri="{BB962C8B-B14F-4D97-AF65-F5344CB8AC3E}">
        <p14:creationId xmlns:p14="http://schemas.microsoft.com/office/powerpoint/2010/main" xmlns="" val="1222572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extLst>
      <p:ext uri="{BB962C8B-B14F-4D97-AF65-F5344CB8AC3E}">
        <p14:creationId xmlns:p14="http://schemas.microsoft.com/office/powerpoint/2010/main" xmlns="" val="385667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extLst>
      <p:ext uri="{BB962C8B-B14F-4D97-AF65-F5344CB8AC3E}">
        <p14:creationId xmlns:p14="http://schemas.microsoft.com/office/powerpoint/2010/main" xmlns="" val="2440712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extLst>
      <p:ext uri="{BB962C8B-B14F-4D97-AF65-F5344CB8AC3E}">
        <p14:creationId xmlns:p14="http://schemas.microsoft.com/office/powerpoint/2010/main" xmlns="" val="27067110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extLst>
      <p:ext uri="{BB962C8B-B14F-4D97-AF65-F5344CB8AC3E}">
        <p14:creationId xmlns:p14="http://schemas.microsoft.com/office/powerpoint/2010/main" xmlns="" val="343390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extLst>
      <p:ext uri="{BB962C8B-B14F-4D97-AF65-F5344CB8AC3E}">
        <p14:creationId xmlns:p14="http://schemas.microsoft.com/office/powerpoint/2010/main" xmlns="" val="2802202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pPr>
                <a:defRPr/>
              </a:pPr>
              <a:t>2017-12-23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extLst>
      <p:ext uri="{BB962C8B-B14F-4D97-AF65-F5344CB8AC3E}">
        <p14:creationId xmlns:p14="http://schemas.microsoft.com/office/powerpoint/2010/main" xmlns="" val="2005671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extLst>
      <p:ext uri="{BB962C8B-B14F-4D97-AF65-F5344CB8AC3E}">
        <p14:creationId xmlns:p14="http://schemas.microsoft.com/office/powerpoint/2010/main" xmlns="" val="5522901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extLst>
      <p:ext uri="{BB962C8B-B14F-4D97-AF65-F5344CB8AC3E}">
        <p14:creationId xmlns:p14="http://schemas.microsoft.com/office/powerpoint/2010/main" xmlns="" val="2635568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extLst>
      <p:ext uri="{BB962C8B-B14F-4D97-AF65-F5344CB8AC3E}">
        <p14:creationId xmlns:p14="http://schemas.microsoft.com/office/powerpoint/2010/main" xmlns="" val="2231349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extLst>
      <p:ext uri="{BB962C8B-B14F-4D97-AF65-F5344CB8AC3E}">
        <p14:creationId xmlns:p14="http://schemas.microsoft.com/office/powerpoint/2010/main" xmlns="" val="3812499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extLst>
      <p:ext uri="{BB962C8B-B14F-4D97-AF65-F5344CB8AC3E}">
        <p14:creationId xmlns:p14="http://schemas.microsoft.com/office/powerpoint/2010/main" xmlns="" val="36533687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extLst>
      <p:ext uri="{BB962C8B-B14F-4D97-AF65-F5344CB8AC3E}">
        <p14:creationId xmlns:p14="http://schemas.microsoft.com/office/powerpoint/2010/main" xmlns="" val="4120601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extLst>
      <p:ext uri="{BB962C8B-B14F-4D97-AF65-F5344CB8AC3E}">
        <p14:creationId xmlns:p14="http://schemas.microsoft.com/office/powerpoint/2010/main" xmlns="" val="42617678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extLst>
      <p:ext uri="{BB962C8B-B14F-4D97-AF65-F5344CB8AC3E}">
        <p14:creationId xmlns:p14="http://schemas.microsoft.com/office/powerpoint/2010/main" xmlns="" val="3801215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extLst>
      <p:ext uri="{BB962C8B-B14F-4D97-AF65-F5344CB8AC3E}">
        <p14:creationId xmlns:p14="http://schemas.microsoft.com/office/powerpoint/2010/main" xmlns="" val="146738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pPr>
                <a:defRPr/>
              </a:pPr>
              <a:t>2017-12-23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extLst>
      <p:ext uri="{BB962C8B-B14F-4D97-AF65-F5344CB8AC3E}">
        <p14:creationId xmlns:p14="http://schemas.microsoft.com/office/powerpoint/2010/main" xmlns="" val="1235509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extLst>
      <p:ext uri="{BB962C8B-B14F-4D97-AF65-F5344CB8AC3E}">
        <p14:creationId xmlns:p14="http://schemas.microsoft.com/office/powerpoint/2010/main" xmlns="" val="1303703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extLst>
      <p:ext uri="{BB962C8B-B14F-4D97-AF65-F5344CB8AC3E}">
        <p14:creationId xmlns:p14="http://schemas.microsoft.com/office/powerpoint/2010/main" xmlns="" val="2471233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extLst>
      <p:ext uri="{BB962C8B-B14F-4D97-AF65-F5344CB8AC3E}">
        <p14:creationId xmlns:p14="http://schemas.microsoft.com/office/powerpoint/2010/main" xmlns="" val="35561323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extLst>
      <p:ext uri="{BB962C8B-B14F-4D97-AF65-F5344CB8AC3E}">
        <p14:creationId xmlns:p14="http://schemas.microsoft.com/office/powerpoint/2010/main" xmlns="" val="5106029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extLst>
      <p:ext uri="{BB962C8B-B14F-4D97-AF65-F5344CB8AC3E}">
        <p14:creationId xmlns:p14="http://schemas.microsoft.com/office/powerpoint/2010/main" xmlns="" val="3184224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extLst>
      <p:ext uri="{BB962C8B-B14F-4D97-AF65-F5344CB8AC3E}">
        <p14:creationId xmlns:p14="http://schemas.microsoft.com/office/powerpoint/2010/main" xmlns="" val="29020985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395E8D4B-A0AD-40AF-B3E1-57A8A2A0BBDD}"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3208CF-5155-45E0-9AC4-38268EA823F4}" type="slidenum">
              <a:rPr altLang="en-US"/>
              <a:pPr/>
              <a:t>‹#›</a:t>
            </a:fld>
            <a:endParaRPr lang="zh-CN" altLang="en-US"/>
          </a:p>
        </p:txBody>
      </p:sp>
    </p:spTree>
    <p:extLst>
      <p:ext uri="{BB962C8B-B14F-4D97-AF65-F5344CB8AC3E}">
        <p14:creationId xmlns:p14="http://schemas.microsoft.com/office/powerpoint/2010/main" xmlns="" val="40982507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16B8D40-728B-4BDA-9CDC-99BDAEF194BB}"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61C3EABA-E881-44FB-BCAE-FB57B0FCF803}" type="slidenum">
              <a:rPr altLang="en-US"/>
              <a:pPr/>
              <a:t>‹#›</a:t>
            </a:fld>
            <a:endParaRPr lang="zh-CN" altLang="en-US"/>
          </a:p>
        </p:txBody>
      </p:sp>
    </p:spTree>
    <p:extLst>
      <p:ext uri="{BB962C8B-B14F-4D97-AF65-F5344CB8AC3E}">
        <p14:creationId xmlns:p14="http://schemas.microsoft.com/office/powerpoint/2010/main" xmlns="" val="27011718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06A96EA-E822-4D93-A824-CF539E71BD16}"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93B9515-F383-4699-A81A-8A570A9EFE26}" type="slidenum">
              <a:rPr altLang="en-US"/>
              <a:pPr/>
              <a:t>‹#›</a:t>
            </a:fld>
            <a:endParaRPr lang="zh-CN" altLang="en-US"/>
          </a:p>
        </p:txBody>
      </p:sp>
    </p:spTree>
    <p:extLst>
      <p:ext uri="{BB962C8B-B14F-4D97-AF65-F5344CB8AC3E}">
        <p14:creationId xmlns:p14="http://schemas.microsoft.com/office/powerpoint/2010/main" xmlns="" val="150815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pPr>
                <a:defRPr/>
              </a:pPr>
              <a:t>2017-12-23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133D9D51-2D8D-4B1E-BFCC-FD61C0312A98}"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AA11D8B-BA08-4888-8D4F-741A69BF353C}" type="slidenum">
              <a:rPr altLang="en-US"/>
              <a:pPr/>
              <a:t>‹#›</a:t>
            </a:fld>
            <a:endParaRPr lang="zh-CN" altLang="en-US"/>
          </a:p>
        </p:txBody>
      </p:sp>
    </p:spTree>
    <p:extLst>
      <p:ext uri="{BB962C8B-B14F-4D97-AF65-F5344CB8AC3E}">
        <p14:creationId xmlns:p14="http://schemas.microsoft.com/office/powerpoint/2010/main" xmlns="" val="5398142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extLst>
      <p:ext uri="{BB962C8B-B14F-4D97-AF65-F5344CB8AC3E}">
        <p14:creationId xmlns:p14="http://schemas.microsoft.com/office/powerpoint/2010/main" xmlns="" val="24923028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extLst>
      <p:ext uri="{BB962C8B-B14F-4D97-AF65-F5344CB8AC3E}">
        <p14:creationId xmlns:p14="http://schemas.microsoft.com/office/powerpoint/2010/main" xmlns="" val="27360592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extLst>
      <p:ext uri="{BB962C8B-B14F-4D97-AF65-F5344CB8AC3E}">
        <p14:creationId xmlns:p14="http://schemas.microsoft.com/office/powerpoint/2010/main" xmlns="" val="2471582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extLst>
      <p:ext uri="{BB962C8B-B14F-4D97-AF65-F5344CB8AC3E}">
        <p14:creationId xmlns:p14="http://schemas.microsoft.com/office/powerpoint/2010/main" xmlns="" val="3198627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extLst>
      <p:ext uri="{BB962C8B-B14F-4D97-AF65-F5344CB8AC3E}">
        <p14:creationId xmlns:p14="http://schemas.microsoft.com/office/powerpoint/2010/main" xmlns="" val="34390185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7072FB6-27B7-44AD-B1EC-9F09603554EB}"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F771E5D-0F8A-4921-90B5-DE7C51C499C9}" type="slidenum">
              <a:rPr altLang="en-US"/>
              <a:pPr/>
              <a:t>‹#›</a:t>
            </a:fld>
            <a:endParaRPr lang="zh-CN" altLang="en-US"/>
          </a:p>
        </p:txBody>
      </p:sp>
    </p:spTree>
    <p:extLst>
      <p:ext uri="{BB962C8B-B14F-4D97-AF65-F5344CB8AC3E}">
        <p14:creationId xmlns:p14="http://schemas.microsoft.com/office/powerpoint/2010/main" xmlns="" val="2519618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BD98D94-3463-4842-94B4-BFBB9CF29FC9}"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474FFC56-767F-4E5A-AD15-9CFB2343CE34}" type="slidenum">
              <a:rPr altLang="en-US"/>
              <a:pPr/>
              <a:t>‹#›</a:t>
            </a:fld>
            <a:endParaRPr lang="zh-CN" altLang="en-US"/>
          </a:p>
        </p:txBody>
      </p:sp>
    </p:spTree>
    <p:extLst>
      <p:ext uri="{BB962C8B-B14F-4D97-AF65-F5344CB8AC3E}">
        <p14:creationId xmlns:p14="http://schemas.microsoft.com/office/powerpoint/2010/main" xmlns="" val="74438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4289B092-E9B2-4405-9DBB-BB686ABE9443}"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FBAC6648-4868-45D1-B811-F6668CDCB403}" type="slidenum">
              <a:rPr altLang="en-US"/>
              <a:pPr/>
              <a:t>‹#›</a:t>
            </a:fld>
            <a:endParaRPr lang="zh-CN" altLang="en-US"/>
          </a:p>
        </p:txBody>
      </p:sp>
    </p:spTree>
    <p:extLst>
      <p:ext uri="{BB962C8B-B14F-4D97-AF65-F5344CB8AC3E}">
        <p14:creationId xmlns:p14="http://schemas.microsoft.com/office/powerpoint/2010/main" xmlns="" val="196656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5AF634F1-89C4-46C3-B490-23140F250543}" type="datetimeFigureOut">
              <a:rPr lang="zh-CN" altLang="en-US"/>
              <a:pPr>
                <a:defRPr/>
              </a:pPr>
              <a:t>2017-12-23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2069A600-8FA0-4FDE-9F80-45FE8A53C6A0}" type="slidenum">
              <a:rPr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2A08A92E-2102-4432-8A12-134C4F39AA14}" type="datetimeFigureOut">
              <a:rPr lang="zh-CN" altLang="en-US"/>
              <a:pPr>
                <a:defRPr/>
              </a:pPr>
              <a:t>2017-12-23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D9CF3D5-0639-4D84-BCFA-2ADC99FFF3D4}" type="slidenum">
              <a:rPr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E6EC15D-C0AC-4B2E-A95A-ACF5BBB26B0F}" type="datetimeFigureOut">
              <a:rPr lang="zh-CN" altLang="en-US"/>
              <a:pPr>
                <a:defRPr/>
              </a:pPr>
              <a:t>2017-12-23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F4A9FE57-916B-4684-B955-8FE2223CA07C}"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2563B4A-03A6-4539-A12F-B01CEEF552A8}" type="datetimeFigureOut">
              <a:rPr lang="zh-CN" altLang="en-US"/>
              <a:pPr>
                <a:defRPr/>
              </a:pPr>
              <a:t>2017-12-23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24F6A9D2-8FD5-470E-8672-C317A317E4E5}" type="slidenum">
              <a:rPr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CDBCC4D-856C-47DF-BAA9-515EB57BB5CE}" type="datetimeFigureOut">
              <a:rPr lang="zh-CN" altLang="en-US"/>
              <a:pPr>
                <a:defRPr/>
              </a:pPr>
              <a:t>2017-12-23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74956F8-B3FF-4FE4-AA32-957D2044029A}" type="slidenum">
              <a:rPr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pPr>
                <a:defRPr/>
              </a:pPr>
              <a:t>2017-12-23</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extLst>
      <p:ext uri="{BB962C8B-B14F-4D97-AF65-F5344CB8AC3E}">
        <p14:creationId xmlns:p14="http://schemas.microsoft.com/office/powerpoint/2010/main" xmlns="" val="34979469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extLst>
      <p:ext uri="{BB962C8B-B14F-4D97-AF65-F5344CB8AC3E}">
        <p14:creationId xmlns:p14="http://schemas.microsoft.com/office/powerpoint/2010/main" xmlns="" val="3545968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9D44FA8B-09C1-4811-B7B0-C50F02F7DAC5}" type="datetimeFigureOut">
              <a:rPr lang="zh-CN" altLang="en-US">
                <a:solidFill>
                  <a:prstClr val="black">
                    <a:tint val="75000"/>
                  </a:prstClr>
                </a:solidFill>
              </a:rPr>
              <a:pPr>
                <a:defRPr/>
              </a:pPr>
              <a:t>2017-12-23</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9F99BA13-B170-4B1B-BD24-E2AF23EF71EB}" type="slidenum">
              <a:rPr altLang="en-US"/>
              <a:pPr/>
              <a:t>‹#›</a:t>
            </a:fld>
            <a:endParaRPr lang="zh-CN" altLang="en-US"/>
          </a:p>
        </p:txBody>
      </p:sp>
    </p:spTree>
    <p:extLst>
      <p:ext uri="{BB962C8B-B14F-4D97-AF65-F5344CB8AC3E}">
        <p14:creationId xmlns:p14="http://schemas.microsoft.com/office/powerpoint/2010/main" xmlns="" val="290131732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U7%20Active%20reading%20(1).mp3"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47.xml"/><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slide" Target="slide1.xml"/><Relationship Id="rId4" Type="http://schemas.openxmlformats.org/officeDocument/2006/relationships/hyperlink" Target="09.mp3" TargetMode="Externa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5.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slide" Target="slide1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image" Target="../media/image6.png"/><Relationship Id="rId3" Type="http://schemas.openxmlformats.org/officeDocument/2006/relationships/slide" Target="slide58.xml"/><Relationship Id="rId7" Type="http://schemas.openxmlformats.org/officeDocument/2006/relationships/slide" Target="slide25.xml"/><Relationship Id="rId12" Type="http://schemas.openxmlformats.org/officeDocument/2006/relationships/slide" Target="slide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4.xml"/><Relationship Id="rId11" Type="http://schemas.openxmlformats.org/officeDocument/2006/relationships/image" Target="../media/image3.png"/><Relationship Id="rId5" Type="http://schemas.openxmlformats.org/officeDocument/2006/relationships/slide" Target="slide23.xml"/><Relationship Id="rId15" Type="http://schemas.openxmlformats.org/officeDocument/2006/relationships/image" Target="../media/image2.png"/><Relationship Id="rId10" Type="http://schemas.openxmlformats.org/officeDocument/2006/relationships/hyperlink" Target="01.mp3" TargetMode="External"/><Relationship Id="rId4" Type="http://schemas.openxmlformats.org/officeDocument/2006/relationships/slide" Target="slide61.xml"/><Relationship Id="rId9" Type="http://schemas.openxmlformats.org/officeDocument/2006/relationships/image" Target="../media/image5.png"/><Relationship Id="rId14" Type="http://schemas.openxmlformats.org/officeDocument/2006/relationships/slide" Target="slide2.xml"/></Relationships>
</file>

<file path=ppt/slides/_rels/slide20.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45.xml"/><Relationship Id="rId18" Type="http://schemas.openxmlformats.org/officeDocument/2006/relationships/slide" Target="slide31.xml"/><Relationship Id="rId26" Type="http://schemas.openxmlformats.org/officeDocument/2006/relationships/slide" Target="slide2.xml"/><Relationship Id="rId3" Type="http://schemas.openxmlformats.org/officeDocument/2006/relationships/slide" Target="slide22.xml"/><Relationship Id="rId21" Type="http://schemas.openxmlformats.org/officeDocument/2006/relationships/slide" Target="slide39.xml"/><Relationship Id="rId7" Type="http://schemas.openxmlformats.org/officeDocument/2006/relationships/slide" Target="slide27.xml"/><Relationship Id="rId12" Type="http://schemas.openxmlformats.org/officeDocument/2006/relationships/slide" Target="slide38.xml"/><Relationship Id="rId17" Type="http://schemas.openxmlformats.org/officeDocument/2006/relationships/slide" Target="slide29.xml"/><Relationship Id="rId25" Type="http://schemas.openxmlformats.org/officeDocument/2006/relationships/slide" Target="slide43.xml"/><Relationship Id="rId2" Type="http://schemas.openxmlformats.org/officeDocument/2006/relationships/image" Target="../media/image8.jpeg"/><Relationship Id="rId16" Type="http://schemas.openxmlformats.org/officeDocument/2006/relationships/slide" Target="slide28.xml"/><Relationship Id="rId20"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slide" Target="slide37.xml"/><Relationship Id="rId24" Type="http://schemas.openxmlformats.org/officeDocument/2006/relationships/slide" Target="slide42.xml"/><Relationship Id="rId5" Type="http://schemas.openxmlformats.org/officeDocument/2006/relationships/slide" Target="slide24.xml"/><Relationship Id="rId15" Type="http://schemas.openxmlformats.org/officeDocument/2006/relationships/slide" Target="slide47.xml"/><Relationship Id="rId23" Type="http://schemas.openxmlformats.org/officeDocument/2006/relationships/slide" Target="slide41.xml"/><Relationship Id="rId10" Type="http://schemas.openxmlformats.org/officeDocument/2006/relationships/slide" Target="slide36.xml"/><Relationship Id="rId19" Type="http://schemas.openxmlformats.org/officeDocument/2006/relationships/slide" Target="slide32.xml"/><Relationship Id="rId4" Type="http://schemas.openxmlformats.org/officeDocument/2006/relationships/slide" Target="slide23.xml"/><Relationship Id="rId9" Type="http://schemas.openxmlformats.org/officeDocument/2006/relationships/slide" Target="slide35.xml"/><Relationship Id="rId14" Type="http://schemas.openxmlformats.org/officeDocument/2006/relationships/slide" Target="slide46.xml"/><Relationship Id="rId22" Type="http://schemas.openxmlformats.org/officeDocument/2006/relationships/slide" Target="slide40.xml"/><Relationship Id="rId27"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slide" Target="slide55.xml"/><Relationship Id="rId13" Type="http://schemas.openxmlformats.org/officeDocument/2006/relationships/slide" Target="slide57.xml"/><Relationship Id="rId3" Type="http://schemas.openxmlformats.org/officeDocument/2006/relationships/slide" Target="slide48.xml"/><Relationship Id="rId7" Type="http://schemas.openxmlformats.org/officeDocument/2006/relationships/slide" Target="slide54.xml"/><Relationship Id="rId12" Type="http://schemas.openxmlformats.org/officeDocument/2006/relationships/image" Target="../media/image5.png"/><Relationship Id="rId2" Type="http://schemas.openxmlformats.org/officeDocument/2006/relationships/image" Target="../media/image8.jpe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53.xml"/><Relationship Id="rId11" Type="http://schemas.openxmlformats.org/officeDocument/2006/relationships/image" Target="../media/image2.png"/><Relationship Id="rId5" Type="http://schemas.openxmlformats.org/officeDocument/2006/relationships/slide" Target="slide51.xml"/><Relationship Id="rId15" Type="http://schemas.openxmlformats.org/officeDocument/2006/relationships/image" Target="../media/image10.png"/><Relationship Id="rId10" Type="http://schemas.openxmlformats.org/officeDocument/2006/relationships/slide" Target="slide2.xml"/><Relationship Id="rId4" Type="http://schemas.openxmlformats.org/officeDocument/2006/relationships/slide" Target="slide50.xml"/><Relationship Id="rId9" Type="http://schemas.openxmlformats.org/officeDocument/2006/relationships/slide" Target="slide56.xml"/><Relationship Id="rId1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20.xml"/><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20.xml"/><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0.xml"/><Relationship Id="rId7"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 Target="slide20.xml"/><Relationship Id="rId7" Type="http://schemas.openxmlformats.org/officeDocument/2006/relationships/image" Target="../media/image17.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0.xml"/><Relationship Id="rId7" Type="http://schemas.openxmlformats.org/officeDocument/2006/relationships/slide" Target="slide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3.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20.xml"/><Relationship Id="rId7"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hyperlink" Target="02.mp3" TargetMode="External"/><Relationship Id="rId13" Type="http://schemas.openxmlformats.org/officeDocument/2006/relationships/image" Target="../media/image2.png"/><Relationship Id="rId3" Type="http://schemas.openxmlformats.org/officeDocument/2006/relationships/slide" Target="slide27.xml"/><Relationship Id="rId7" Type="http://schemas.openxmlformats.org/officeDocument/2006/relationships/slide" Target="slide32.xml"/><Relationship Id="rId12"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31.xml"/><Relationship Id="rId11" Type="http://schemas.openxmlformats.org/officeDocument/2006/relationships/image" Target="../media/image6.png"/><Relationship Id="rId5" Type="http://schemas.openxmlformats.org/officeDocument/2006/relationships/slide" Target="slide62.xml"/><Relationship Id="rId15" Type="http://schemas.openxmlformats.org/officeDocument/2006/relationships/image" Target="../media/image5.png"/><Relationship Id="rId10" Type="http://schemas.openxmlformats.org/officeDocument/2006/relationships/slide" Target="slide12.xml"/><Relationship Id="rId4" Type="http://schemas.openxmlformats.org/officeDocument/2006/relationships/slide" Target="slide28.xml"/><Relationship Id="rId9" Type="http://schemas.openxmlformats.org/officeDocument/2006/relationships/image" Target="../media/image3.png"/><Relationship Id="rId14" Type="http://schemas.openxmlformats.org/officeDocument/2006/relationships/slide" Target="slide1.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slide" Target="slide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3.xml"/></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3.xml"/></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0.xml"/><Relationship Id="rId7"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24.png"/><Relationship Id="rId4" Type="http://schemas.openxmlformats.org/officeDocument/2006/relationships/image" Target="../media/image5.png"/><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5.xml"/></Relationships>
</file>

<file path=ppt/slides/_rels/slide3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5.xml"/></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5.xml"/></Relationships>
</file>

<file path=ppt/slides/_rels/slide37.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20.xml"/><Relationship Id="rId7" Type="http://schemas.openxmlformats.org/officeDocument/2006/relationships/slide" Target="slide5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28.png"/><Relationship Id="rId5" Type="http://schemas.openxmlformats.org/officeDocument/2006/relationships/slide" Target="slide2.xml"/><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3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0.xml"/><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29.png"/><Relationship Id="rId4" Type="http://schemas.openxmlformats.org/officeDocument/2006/relationships/image" Target="../media/image5.png"/><Relationship Id="rId9" Type="http://schemas.openxmlformats.org/officeDocument/2006/relationships/image" Target="../media/image13.png"/></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03.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13.xml"/><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slide" Target="slide1.xml"/></Relationships>
</file>

<file path=ppt/slides/_rels/slide4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0.xml"/><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31.png"/><Relationship Id="rId4" Type="http://schemas.openxmlformats.org/officeDocument/2006/relationships/image" Target="../media/image5.png"/><Relationship Id="rId9" Type="http://schemas.openxmlformats.org/officeDocument/2006/relationships/image" Target="../media/image13.png"/></Relationships>
</file>

<file path=ppt/slides/_rels/slide4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8.xml"/></Relationships>
</file>

<file path=ppt/slides/_rels/slide4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8.xml"/></Relationships>
</file>

<file path=ppt/slides/_rels/slide4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slide" Target="slide20.xml"/><Relationship Id="rId7"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2.png"/><Relationship Id="rId4" Type="http://schemas.openxmlformats.org/officeDocument/2006/relationships/slide" Target="slide2.xml"/></Relationships>
</file>

<file path=ppt/slides/_rels/slide4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20.xml"/><Relationship Id="rId7" Type="http://schemas.openxmlformats.org/officeDocument/2006/relationships/slide" Target="slide4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2.png"/><Relationship Id="rId5" Type="http://schemas.openxmlformats.org/officeDocument/2006/relationships/slide" Target="slide2.xml"/><Relationship Id="rId10" Type="http://schemas.openxmlformats.org/officeDocument/2006/relationships/slide" Target="slide9.xml"/><Relationship Id="rId4" Type="http://schemas.openxmlformats.org/officeDocument/2006/relationships/image" Target="../media/image5.png"/><Relationship Id="rId9" Type="http://schemas.openxmlformats.org/officeDocument/2006/relationships/image" Target="../media/image35.png"/></Relationships>
</file>

<file path=ppt/slides/_rels/slide4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 Target="slide20.xml"/><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slide" Target="slide9.xml"/></Relationships>
</file>

<file path=ppt/slides/_rels/slide47.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20.xml"/><Relationship Id="rId7" Type="http://schemas.openxmlformats.org/officeDocument/2006/relationships/slide" Target="slide56.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3.png"/><Relationship Id="rId5" Type="http://schemas.openxmlformats.org/officeDocument/2006/relationships/slide" Target="slide2.xml"/><Relationship Id="rId10" Type="http://schemas.openxmlformats.org/officeDocument/2006/relationships/image" Target="../media/image37.png"/><Relationship Id="rId4" Type="http://schemas.openxmlformats.org/officeDocument/2006/relationships/image" Target="../media/image5.png"/><Relationship Id="rId9"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3.xml"/><Relationship Id="rId5" Type="http://schemas.openxmlformats.org/officeDocument/2006/relationships/image" Target="../media/image2.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8" Type="http://schemas.openxmlformats.org/officeDocument/2006/relationships/hyperlink" Target="04.mp3" TargetMode="External"/><Relationship Id="rId13" Type="http://schemas.openxmlformats.org/officeDocument/2006/relationships/image" Target="../media/image2.png"/><Relationship Id="rId3" Type="http://schemas.openxmlformats.org/officeDocument/2006/relationships/slide" Target="slide33.xml"/><Relationship Id="rId7" Type="http://schemas.openxmlformats.org/officeDocument/2006/relationships/slide" Target="slide36.xml"/><Relationship Id="rId12"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63.xml"/><Relationship Id="rId11" Type="http://schemas.openxmlformats.org/officeDocument/2006/relationships/image" Target="../media/image6.png"/><Relationship Id="rId5" Type="http://schemas.openxmlformats.org/officeDocument/2006/relationships/slide" Target="slide35.xml"/><Relationship Id="rId15" Type="http://schemas.openxmlformats.org/officeDocument/2006/relationships/image" Target="../media/image5.png"/><Relationship Id="rId10" Type="http://schemas.openxmlformats.org/officeDocument/2006/relationships/slide" Target="slide14.xml"/><Relationship Id="rId4" Type="http://schemas.openxmlformats.org/officeDocument/2006/relationships/slide" Target="slide34.xml"/><Relationship Id="rId9" Type="http://schemas.openxmlformats.org/officeDocument/2006/relationships/image" Target="../media/image3.png"/><Relationship Id="rId14" Type="http://schemas.openxmlformats.org/officeDocument/2006/relationships/slide" Target="slide1.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1.xml"/><Relationship Id="rId7" Type="http://schemas.openxmlformats.org/officeDocument/2006/relationships/slide" Target="slide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slide" Target="slide21.xml"/><Relationship Id="rId7" Type="http://schemas.openxmlformats.org/officeDocument/2006/relationships/image" Target="../media/image18.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slide" Target="slide6.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image" Target="../media/image2.png"/><Relationship Id="rId4" Type="http://schemas.openxmlformats.org/officeDocument/2006/relationships/slide" Target="slide2.xml"/><Relationship Id="rId9" Type="http://schemas.openxmlformats.org/officeDocument/2006/relationships/image" Target="../media/image13.png"/></Relationships>
</file>

<file path=ppt/slides/_rels/slide5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1.xml"/><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13.png"/></Relationships>
</file>

<file path=ppt/slides/_rels/slide5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1.xml"/><Relationship Id="rId7" Type="http://schemas.openxmlformats.org/officeDocument/2006/relationships/slide" Target="slide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13.png"/></Relationships>
</file>

<file path=ppt/slides/_rels/slide5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1.xml"/><Relationship Id="rId7"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 Id="rId9" Type="http://schemas.openxmlformats.org/officeDocument/2006/relationships/image" Target="../media/image13.png"/></Relationships>
</file>

<file path=ppt/slides/_rels/slide56.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21.xml"/><Relationship Id="rId7" Type="http://schemas.openxmlformats.org/officeDocument/2006/relationships/slide" Target="slide47.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2.png"/></Relationships>
</file>

<file path=ppt/slides/_rels/slide5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21.xml"/><Relationship Id="rId7" Type="http://schemas.openxmlformats.org/officeDocument/2006/relationships/slide" Target="slide6.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39.png"/><Relationship Id="rId5" Type="http://schemas.openxmlformats.org/officeDocument/2006/relationships/slide" Target="slide2.xml"/><Relationship Id="rId10" Type="http://schemas.openxmlformats.org/officeDocument/2006/relationships/image" Target="../media/image38.png"/><Relationship Id="rId4" Type="http://schemas.openxmlformats.org/officeDocument/2006/relationships/image" Target="../media/image5.png"/><Relationship Id="rId9" Type="http://schemas.openxmlformats.org/officeDocument/2006/relationships/image" Target="../media/image13.png"/></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8.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8.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5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1.xml"/><Relationship Id="rId7" Type="http://schemas.openxmlformats.org/officeDocument/2006/relationships/slide" Target="slide15.xml"/><Relationship Id="rId12"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slide" Target="slide1.xml"/><Relationship Id="rId5" Type="http://schemas.openxmlformats.org/officeDocument/2006/relationships/hyperlink" Target="05.mp3" TargetMode="External"/><Relationship Id="rId10" Type="http://schemas.openxmlformats.org/officeDocument/2006/relationships/image" Target="../media/image2.png"/><Relationship Id="rId4" Type="http://schemas.openxmlformats.org/officeDocument/2006/relationships/slide" Target="slide57.xml"/><Relationship Id="rId9" Type="http://schemas.openxmlformats.org/officeDocument/2006/relationships/slide" Target="slide2.xml"/></Relationships>
</file>

<file path=ppt/slides/_rels/slide6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image" Target="../media/image41.pn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slide" Target="slide22.xml"/><Relationship Id="rId7" Type="http://schemas.openxmlformats.org/officeDocument/2006/relationships/image" Target="../media/image13.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2.png"/><Relationship Id="rId4" Type="http://schemas.openxmlformats.org/officeDocument/2006/relationships/slide" Target="slide2.xml"/></Relationships>
</file>

<file path=ppt/slides/_rels/slide6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48.xml"/><Relationship Id="rId7" Type="http://schemas.openxmlformats.org/officeDocument/2006/relationships/image" Target="../media/image2.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29.xml"/><Relationship Id="rId10" Type="http://schemas.openxmlformats.org/officeDocument/2006/relationships/image" Target="../media/image13.png"/><Relationship Id="rId4" Type="http://schemas.openxmlformats.org/officeDocument/2006/relationships/slide" Target="slide50.xml"/><Relationship Id="rId9"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3.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slide" Target="slide5.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3.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slide" Target="slide9.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8" Type="http://schemas.openxmlformats.org/officeDocument/2006/relationships/slide" Target="slide80.xml"/><Relationship Id="rId3" Type="http://schemas.openxmlformats.org/officeDocument/2006/relationships/slide" Target="slide2.xml"/><Relationship Id="rId7" Type="http://schemas.openxmlformats.org/officeDocument/2006/relationships/slide" Target="slide76.xml"/><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slide" Target="slide66.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7.xml"/><Relationship Id="rId7" Type="http://schemas.openxmlformats.org/officeDocument/2006/relationships/image" Target="../media/image5.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65.xml"/><Relationship Id="rId5" Type="http://schemas.openxmlformats.org/officeDocument/2006/relationships/slide" Target="slide69.xml"/><Relationship Id="rId4" Type="http://schemas.openxmlformats.org/officeDocument/2006/relationships/slide" Target="slide68.xml"/><Relationship Id="rId9"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8.png"/><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slide" Target="slide66.xml"/></Relationships>
</file>

<file path=ppt/slides/_rels/slide69.xml.rels><?xml version="1.0" encoding="UTF-8" standalone="yes"?>
<Relationships xmlns="http://schemas.openxmlformats.org/package/2006/relationships"><Relationship Id="rId3" Type="http://schemas.openxmlformats.org/officeDocument/2006/relationships/slide" Target="slide66.xml"/><Relationship Id="rId7" Type="http://schemas.openxmlformats.org/officeDocument/2006/relationships/image" Target="../media/image13.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1.xml"/><Relationship Id="rId3" Type="http://schemas.openxmlformats.org/officeDocument/2006/relationships/slide" Target="slide53.xml"/><Relationship Id="rId7" Type="http://schemas.openxmlformats.org/officeDocument/2006/relationships/hyperlink" Target="06.mp3" TargetMode="External"/><Relationship Id="rId12"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54.xml"/><Relationship Id="rId11" Type="http://schemas.openxmlformats.org/officeDocument/2006/relationships/slide" Target="slide2.xml"/><Relationship Id="rId5" Type="http://schemas.openxmlformats.org/officeDocument/2006/relationships/slide" Target="slide39.xml"/><Relationship Id="rId10" Type="http://schemas.openxmlformats.org/officeDocument/2006/relationships/image" Target="../media/image6.png"/><Relationship Id="rId4" Type="http://schemas.openxmlformats.org/officeDocument/2006/relationships/slide" Target="slide38.xml"/><Relationship Id="rId9" Type="http://schemas.openxmlformats.org/officeDocument/2006/relationships/slide" Target="slide16.xml"/><Relationship Id="rId14"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73.xml"/><Relationship Id="rId7" Type="http://schemas.openxmlformats.org/officeDocument/2006/relationships/slide" Target="slide2.xml"/><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65.xml"/><Relationship Id="rId4" Type="http://schemas.openxmlformats.org/officeDocument/2006/relationships/slide" Target="slide75.xml"/></Relationships>
</file>

<file path=ppt/slides/_rels/slide71.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8.pn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slide" Target="slide2.xml"/></Relationships>
</file>

<file path=ppt/slides/_rels/slide73.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8.pn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slide" Target="slide2.xml"/></Relationships>
</file>

<file path=ppt/slides/_rels/slide75.xml.rels><?xml version="1.0" encoding="UTF-8" standalone="yes"?>
<Relationships xmlns="http://schemas.openxmlformats.org/package/2006/relationships"><Relationship Id="rId3" Type="http://schemas.openxmlformats.org/officeDocument/2006/relationships/slide" Target="slide70.xml"/><Relationship Id="rId7" Type="http://schemas.openxmlformats.org/officeDocument/2006/relationships/image" Target="../media/image13.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slide" Target="slide76.xml"/><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18.png"/><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slide" Target="slide76.xml"/><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6.xml"/><Relationship Id="rId6" Type="http://schemas.openxmlformats.org/officeDocument/2006/relationships/slide" Target="slide2.xml"/><Relationship Id="rId5" Type="http://schemas.openxmlformats.org/officeDocument/2006/relationships/image" Target="../media/image18.pn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slide" Target="slide76.xml"/><Relationship Id="rId7" Type="http://schemas.openxmlformats.org/officeDocument/2006/relationships/image" Target="../media/image13.png"/><Relationship Id="rId2" Type="http://schemas.openxmlformats.org/officeDocument/2006/relationships/image" Target="../media/image42.jpeg"/><Relationship Id="rId1" Type="http://schemas.openxmlformats.org/officeDocument/2006/relationships/slideLayout" Target="../slideLayouts/slideLayout38.xml"/><Relationship Id="rId6" Type="http://schemas.openxmlformats.org/officeDocument/2006/relationships/image" Target="../media/image2.png"/><Relationship Id="rId5" Type="http://schemas.openxmlformats.org/officeDocument/2006/relationships/slide" Target="slide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1.xml"/><Relationship Id="rId3" Type="http://schemas.openxmlformats.org/officeDocument/2006/relationships/slide" Target="slide40.xml"/><Relationship Id="rId7" Type="http://schemas.openxmlformats.org/officeDocument/2006/relationships/hyperlink" Target="07.mp3" TargetMode="External"/><Relationship Id="rId12"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42.xml"/><Relationship Id="rId11" Type="http://schemas.openxmlformats.org/officeDocument/2006/relationships/slide" Target="slide2.xml"/><Relationship Id="rId5" Type="http://schemas.openxmlformats.org/officeDocument/2006/relationships/slide" Target="slide41.xml"/><Relationship Id="rId10" Type="http://schemas.openxmlformats.org/officeDocument/2006/relationships/image" Target="../media/image6.png"/><Relationship Id="rId4" Type="http://schemas.openxmlformats.org/officeDocument/2006/relationships/slide" Target="slide55.xml"/><Relationship Id="rId9" Type="http://schemas.openxmlformats.org/officeDocument/2006/relationships/slide" Target="slide17.xml"/><Relationship Id="rId14" Type="http://schemas.openxmlformats.org/officeDocument/2006/relationships/image" Target="../media/image5.png"/></Relationships>
</file>

<file path=ppt/slides/_rels/slide8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82.xml"/><Relationship Id="rId7" Type="http://schemas.openxmlformats.org/officeDocument/2006/relationships/slide" Target="slide2.xml"/><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65.xml"/><Relationship Id="rId4" Type="http://schemas.openxmlformats.org/officeDocument/2006/relationships/slide" Target="slide83.xml"/></Relationships>
</file>

<file path=ppt/slides/_rels/slide81.xml.rels><?xml version="1.0" encoding="UTF-8" standalone="yes"?>
<Relationships xmlns="http://schemas.openxmlformats.org/package/2006/relationships"><Relationship Id="rId3" Type="http://schemas.openxmlformats.org/officeDocument/2006/relationships/slide" Target="slide80.xml"/><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8.pn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slide" Target="slide80.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slide" Target="slide80.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1.xml"/><Relationship Id="rId3" Type="http://schemas.openxmlformats.org/officeDocument/2006/relationships/slide" Target="slide45.xml"/><Relationship Id="rId7" Type="http://schemas.openxmlformats.org/officeDocument/2006/relationships/hyperlink" Target="08.mp3" TargetMode="External"/><Relationship Id="rId12"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56.xml"/><Relationship Id="rId11" Type="http://schemas.openxmlformats.org/officeDocument/2006/relationships/slide" Target="slide2.xml"/><Relationship Id="rId5" Type="http://schemas.openxmlformats.org/officeDocument/2006/relationships/slide" Target="slide64.xml"/><Relationship Id="rId10" Type="http://schemas.openxmlformats.org/officeDocument/2006/relationships/image" Target="../media/image6.png"/><Relationship Id="rId4" Type="http://schemas.openxmlformats.org/officeDocument/2006/relationships/slide" Target="slide46.xml"/><Relationship Id="rId9" Type="http://schemas.openxmlformats.org/officeDocument/2006/relationships/slide" Target="slide18.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48"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86956" y="684752"/>
            <a:ext cx="476250" cy="533400"/>
          </a:xfrm>
          <a:prstGeom prst="rect">
            <a:avLst/>
          </a:prstGeom>
          <a:noFill/>
          <a:ln w="9525">
            <a:noFill/>
            <a:miter lim="800000"/>
            <a:headEnd/>
            <a:tailEnd/>
          </a:ln>
        </p:spPr>
      </p:pic>
      <p:pic>
        <p:nvPicPr>
          <p:cNvPr id="2051" name="Picture 3"/>
          <p:cNvPicPr>
            <a:picLocks noChangeAspect="1" noChangeArrowheads="1"/>
          </p:cNvPicPr>
          <p:nvPr/>
        </p:nvPicPr>
        <p:blipFill>
          <a:blip r:embed="rId7"/>
          <a:srcRect/>
          <a:stretch>
            <a:fillRect/>
          </a:stretch>
        </p:blipFill>
        <p:spPr bwMode="auto">
          <a:xfrm>
            <a:off x="2330451" y="657828"/>
            <a:ext cx="4483099" cy="6001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1313463"/>
            <a:ext cx="8686799" cy="4851810"/>
          </a:xfrm>
          <a:prstGeom prst="rect">
            <a:avLst/>
          </a:prstGeom>
          <a:noFill/>
          <a:ln>
            <a:miter lim="800000"/>
            <a:headEnd/>
            <a:tailEnd/>
          </a:ln>
        </p:spPr>
        <p:txBody>
          <a:bodyPr/>
          <a:lstStyle/>
          <a:p>
            <a:pPr marL="0" indent="1588">
              <a:lnSpc>
                <a:spcPct val="150000"/>
              </a:lnSpc>
              <a:buNone/>
            </a:pPr>
            <a:r>
              <a:rPr lang="en-US" altLang="zh-CN" sz="1800" spc="20" dirty="0" smtClean="0">
                <a:solidFill>
                  <a:schemeClr val="hlink"/>
                </a:solidFill>
              </a:rPr>
              <a:t>30</a:t>
            </a:r>
            <a:r>
              <a:rPr lang="en-US" altLang="zh-CN" sz="2400" spc="20" dirty="0" smtClean="0">
                <a:solidFill>
                  <a:schemeClr val="hlink"/>
                </a:solidFill>
              </a:rPr>
              <a:t> </a:t>
            </a:r>
            <a:r>
              <a:rPr lang="en-US" altLang="zh-CN" sz="2500" spc="-20" dirty="0" smtClean="0"/>
              <a:t>“There is no one to </a:t>
            </a:r>
            <a:r>
              <a:rPr lang="en-US" altLang="zh-CN" sz="2500" spc="-20" dirty="0" smtClean="0">
                <a:hlinkClick r:id="rId3" action="ppaction://hlinksldjump"/>
              </a:rPr>
              <a:t>interfere</a:t>
            </a:r>
            <a:r>
              <a:rPr lang="en-US" altLang="zh-CN" sz="2500" spc="-20" dirty="0" smtClean="0"/>
              <a:t>, sir. I have no relations to interfere.”</a:t>
            </a:r>
          </a:p>
          <a:p>
            <a:pPr marL="0" indent="1588" algn="just">
              <a:lnSpc>
                <a:spcPct val="150000"/>
              </a:lnSpc>
              <a:buNone/>
            </a:pPr>
            <a:r>
              <a:rPr lang="en-US" altLang="zh-CN" sz="1800" spc="20" dirty="0" smtClean="0">
                <a:solidFill>
                  <a:schemeClr val="hlink"/>
                </a:solidFill>
              </a:rPr>
              <a:t>31</a:t>
            </a:r>
            <a:r>
              <a:rPr lang="en-US" altLang="zh-CN" sz="2400" spc="10" dirty="0" smtClean="0"/>
              <a:t> </a:t>
            </a:r>
            <a:r>
              <a:rPr lang="en-US" altLang="zh-CN" sz="2500" spc="-30" dirty="0" smtClean="0"/>
              <a:t>“No – that is the best of it,” he said. If I had loved him less, I might</a:t>
            </a:r>
          </a:p>
          <a:p>
            <a:pPr marL="0" indent="1588" algn="just">
              <a:lnSpc>
                <a:spcPct val="150000"/>
              </a:lnSpc>
              <a:buNone/>
            </a:pPr>
            <a:r>
              <a:rPr lang="en-US" altLang="zh-CN" sz="2500" spc="10" dirty="0" smtClean="0"/>
              <a:t>have thought his voice and look of victory wild. “I know that</a:t>
            </a:r>
          </a:p>
          <a:p>
            <a:pPr marL="0" indent="1588">
              <a:lnSpc>
                <a:spcPct val="150000"/>
              </a:lnSpc>
              <a:buNone/>
            </a:pPr>
            <a:r>
              <a:rPr lang="en-US" altLang="zh-CN" sz="2500" spc="10" dirty="0" smtClean="0"/>
              <a:t>my God approves of what I do. For the world’s judgment, I care</a:t>
            </a:r>
          </a:p>
          <a:p>
            <a:pPr marL="0" indent="1588">
              <a:lnSpc>
                <a:spcPct val="150000"/>
              </a:lnSpc>
              <a:buNone/>
            </a:pPr>
            <a:r>
              <a:rPr lang="en-US" altLang="zh-CN" sz="2500" spc="10" dirty="0" smtClean="0"/>
              <a:t>nothing.”</a:t>
            </a:r>
            <a:endParaRPr lang="zh-CN" altLang="en-US" sz="2500" spc="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4" action="ppaction://hlinkfile"/>
          </p:cNvPr>
          <p:cNvPicPr>
            <a:picLocks noChangeAspect="1" noChangeArrowheads="1"/>
          </p:cNvPicPr>
          <p:nvPr/>
        </p:nvPicPr>
        <p:blipFill>
          <a:blip r:embed="rId5"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6" action="ppaction://hlinksldjump"/>
          </p:cNvPr>
          <p:cNvPicPr>
            <a:picLocks noChangeAspect="1"/>
          </p:cNvPicPr>
          <p:nvPr/>
        </p:nvPicPr>
        <p:blipFill>
          <a:blip r:embed="rId7" cstate="print"/>
          <a:srcRect/>
          <a:stretch>
            <a:fillRect/>
          </a:stretch>
        </p:blipFill>
        <p:spPr bwMode="auto">
          <a:xfrm>
            <a:off x="8072749" y="6092825"/>
            <a:ext cx="879475" cy="539750"/>
          </a:xfrm>
          <a:prstGeom prst="rect">
            <a:avLst/>
          </a:prstGeom>
          <a:noFill/>
          <a:ln w="9525">
            <a:noFill/>
            <a:miter lim="800000"/>
            <a:headEnd/>
            <a:tailEnd/>
          </a:ln>
        </p:spPr>
      </p:pic>
      <p:sp>
        <p:nvSpPr>
          <p:cNvPr id="8" name="矩形 7"/>
          <p:cNvSpPr/>
          <p:nvPr/>
        </p:nvSpPr>
        <p:spPr>
          <a:xfrm>
            <a:off x="1884291" y="4316964"/>
            <a:ext cx="415498" cy="369332"/>
          </a:xfrm>
          <a:prstGeom prst="rect">
            <a:avLst/>
          </a:prstGeom>
        </p:spPr>
        <p:txBody>
          <a:bodyPr wrap="none">
            <a:spAutoFit/>
          </a:bodyPr>
          <a:lstStyle/>
          <a:p>
            <a:r>
              <a:rPr lang="zh-CN" altLang="en-US" dirty="0" smtClean="0">
                <a:solidFill>
                  <a:srgbClr val="DA0000"/>
                </a:solidFill>
                <a:latin typeface="KozMinPro-Regular"/>
              </a:rPr>
              <a:t>■</a:t>
            </a:r>
            <a:endParaRPr lang="zh-CN" altLang="en-US" dirty="0"/>
          </a:p>
        </p:txBody>
      </p:sp>
      <p:pic>
        <p:nvPicPr>
          <p:cNvPr id="10"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38125" y="859051"/>
            <a:ext cx="8670348" cy="4960908"/>
          </a:xfrm>
          <a:prstGeom prst="rect">
            <a:avLst/>
          </a:prstGeom>
          <a:noFill/>
          <a:ln>
            <a:miter lim="800000"/>
            <a:headEnd/>
            <a:tailEnd/>
          </a:ln>
        </p:spPr>
        <p:txBody>
          <a:bodyPr/>
          <a:lstStyle/>
          <a:p>
            <a:pPr marL="0" indent="1588" algn="ctr">
              <a:lnSpc>
                <a:spcPct val="150000"/>
              </a:lnSpc>
              <a:buNone/>
            </a:pPr>
            <a:r>
              <a:rPr lang="en-US" altLang="zh-CN" sz="2400" b="1" dirty="0" smtClean="0">
                <a:latin typeface="+mn-ea"/>
              </a:rPr>
              <a:t>《</a:t>
            </a:r>
            <a:r>
              <a:rPr lang="zh-CN" altLang="en-US" sz="2400" b="1" dirty="0" smtClean="0">
                <a:latin typeface="+mn-ea"/>
              </a:rPr>
              <a:t>简</a:t>
            </a:r>
            <a:r>
              <a:rPr lang="en-US" altLang="zh-CN" sz="2400" b="1" dirty="0" smtClean="0">
                <a:latin typeface="+mn-ea"/>
              </a:rPr>
              <a:t>·</a:t>
            </a:r>
            <a:r>
              <a:rPr lang="zh-CN" altLang="en-US" sz="2400" b="1" dirty="0" smtClean="0">
                <a:latin typeface="+mn-ea"/>
              </a:rPr>
              <a:t>爱</a:t>
            </a:r>
            <a:r>
              <a:rPr lang="en-US" altLang="zh-CN" sz="2400" b="1" dirty="0" smtClean="0">
                <a:latin typeface="+mn-ea"/>
              </a:rPr>
              <a:t>》 </a:t>
            </a:r>
            <a:r>
              <a:rPr lang="zh-CN" altLang="en-US" sz="2400" b="1" dirty="0" smtClean="0">
                <a:latin typeface="+mn-ea"/>
              </a:rPr>
              <a:t>（节选）</a:t>
            </a:r>
            <a:r>
              <a:rPr lang="zh-CN" altLang="en-US" sz="2400" dirty="0" smtClean="0"/>
              <a:t/>
            </a:r>
            <a:br>
              <a:rPr lang="zh-CN" altLang="en-US" sz="2400" dirty="0" smtClean="0"/>
            </a:br>
            <a:endParaRPr lang="en-US" altLang="zh-CN" sz="2400" spc="20" dirty="0" smtClean="0">
              <a:solidFill>
                <a:schemeClr val="hlink"/>
              </a:solidFill>
            </a:endParaRPr>
          </a:p>
          <a:p>
            <a:pPr marL="177800" indent="-176213" eaLnBrk="1" hangingPunct="1">
              <a:lnSpc>
                <a:spcPct val="125000"/>
              </a:lnSpc>
              <a:buNone/>
            </a:pPr>
            <a:r>
              <a:rPr lang="en-US" altLang="zh-CN" sz="1800" spc="20" dirty="0" smtClean="0">
                <a:solidFill>
                  <a:srgbClr val="0070C0"/>
                </a:solidFill>
              </a:rPr>
              <a:t>1           </a:t>
            </a:r>
            <a:r>
              <a:rPr lang="zh-CN" altLang="en-US" sz="2400" spc="20" dirty="0" smtClean="0"/>
              <a:t>“简，你听到那鸟儿在林中歌唱吗？”</a:t>
            </a:r>
          </a:p>
          <a:p>
            <a:pPr marL="177800" indent="-176213" algn="just" eaLnBrk="1" hangingPunct="1">
              <a:lnSpc>
                <a:spcPct val="125000"/>
              </a:lnSpc>
              <a:buNone/>
            </a:pPr>
            <a:r>
              <a:rPr lang="en-US" altLang="zh-CN" sz="1800" spc="20" dirty="0" smtClean="0">
                <a:solidFill>
                  <a:srgbClr val="0070C0"/>
                </a:solidFill>
              </a:rPr>
              <a:t>2</a:t>
            </a:r>
            <a:r>
              <a:rPr lang="en-US" altLang="zh-CN" sz="2400" spc="20" dirty="0" smtClean="0"/>
              <a:t>        </a:t>
            </a:r>
            <a:r>
              <a:rPr lang="zh-CN" altLang="en-US" sz="2400" spc="20" dirty="0" smtClean="0"/>
              <a:t>我一边听，一边哭了起来。我再也掩藏不住自己的感情。当我终于说出话来的时候，我表达了一个强烈的愿望：但愿我从未出生过，但愿我从未来过桑菲尔德。</a:t>
            </a:r>
          </a:p>
          <a:p>
            <a:pPr marL="177800" indent="-176213" algn="just" eaLnBrk="1" hangingPunct="1">
              <a:lnSpc>
                <a:spcPct val="125000"/>
              </a:lnSpc>
              <a:buNone/>
            </a:pPr>
            <a:r>
              <a:rPr lang="en-US" altLang="zh-CN" sz="1800" spc="20" dirty="0" smtClean="0">
                <a:solidFill>
                  <a:srgbClr val="0070C0"/>
                </a:solidFill>
              </a:rPr>
              <a:t>3</a:t>
            </a:r>
            <a:r>
              <a:rPr lang="en-US" altLang="zh-CN" sz="2400" spc="20" dirty="0" smtClean="0"/>
              <a:t>      </a:t>
            </a:r>
            <a:r>
              <a:rPr lang="zh-CN" altLang="en-US" sz="2400" spc="20" dirty="0" smtClean="0"/>
              <a:t>这猛烈的感情被我内心的痛苦和爱激发起来，将我牢牢地控制，索要征服权、话语权。</a:t>
            </a:r>
            <a:endParaRPr lang="zh-CN" altLang="en-US" sz="3200" spc="1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38125" y="1583677"/>
            <a:ext cx="8670348" cy="4236283"/>
          </a:xfrm>
          <a:prstGeom prst="rect">
            <a:avLst/>
          </a:prstGeom>
          <a:noFill/>
          <a:ln>
            <a:miter lim="800000"/>
            <a:headEnd/>
            <a:tailEnd/>
          </a:ln>
        </p:spPr>
        <p:txBody>
          <a:bodyPr/>
          <a:lstStyle/>
          <a:p>
            <a:pPr marL="177800" indent="-176213" algn="just" defTabSz="896938">
              <a:lnSpc>
                <a:spcPct val="150000"/>
              </a:lnSpc>
              <a:buNone/>
            </a:pPr>
            <a:r>
              <a:rPr lang="en-US" altLang="zh-CN" sz="1800" dirty="0" smtClean="0">
                <a:solidFill>
                  <a:srgbClr val="0070C0"/>
                </a:solidFill>
                <a:latin typeface="+mn-ea"/>
              </a:rPr>
              <a:t>4</a:t>
            </a:r>
            <a:r>
              <a:rPr lang="en-US" altLang="zh-CN" sz="2400" dirty="0" smtClean="0">
                <a:latin typeface="+mn-ea"/>
              </a:rPr>
              <a:t>    </a:t>
            </a:r>
            <a:r>
              <a:rPr lang="zh-CN" altLang="en-US" sz="2400" dirty="0" smtClean="0">
                <a:latin typeface="+mn-ea"/>
              </a:rPr>
              <a:t>“我爱桑菲尔德</a:t>
            </a:r>
            <a:r>
              <a:rPr lang="en-US" altLang="zh-CN" sz="2400" dirty="0" smtClean="0">
                <a:latin typeface="+mn-ea"/>
              </a:rPr>
              <a:t>——</a:t>
            </a:r>
            <a:r>
              <a:rPr lang="zh-CN" altLang="en-US" sz="2400" dirty="0" smtClean="0">
                <a:latin typeface="+mn-ea"/>
              </a:rPr>
              <a:t>我爱它，因为我在这里有过充实而愉快的生活</a:t>
            </a:r>
            <a:r>
              <a:rPr lang="en-US" altLang="zh-CN" sz="2400" dirty="0" smtClean="0">
                <a:latin typeface="+mn-ea"/>
              </a:rPr>
              <a:t>……</a:t>
            </a:r>
            <a:r>
              <a:rPr lang="zh-CN" altLang="en-US" sz="2400" dirty="0" smtClean="0">
                <a:latin typeface="+mn-ea"/>
              </a:rPr>
              <a:t>至少有一阵子是这样的。我没有受到过轻视，没有受到过虐待。我和我所喜爱的</a:t>
            </a:r>
            <a:r>
              <a:rPr lang="en-US" altLang="zh-CN" sz="2400" dirty="0" smtClean="0">
                <a:latin typeface="+mn-ea"/>
              </a:rPr>
              <a:t>—</a:t>
            </a:r>
            <a:r>
              <a:rPr lang="zh-CN" altLang="en-US" sz="2400" dirty="0" smtClean="0">
                <a:latin typeface="+mn-ea"/>
              </a:rPr>
              <a:t>颗坚强而独特的心</a:t>
            </a:r>
            <a:r>
              <a:rPr lang="en-US" altLang="zh-CN" sz="2400" dirty="0" smtClean="0">
                <a:latin typeface="+mn-ea"/>
              </a:rPr>
              <a:t>——</a:t>
            </a:r>
            <a:r>
              <a:rPr lang="zh-CN" altLang="en-US" sz="2400" dirty="0" smtClean="0">
                <a:latin typeface="+mn-ea"/>
              </a:rPr>
              <a:t>面对面交谈过。我了解您，罗切斯特先生；现在让我难以忍受的是我必须与您永远分离。我发现分离是不可避免的，就像死亡不可避免一样。”</a:t>
            </a:r>
            <a:endParaRPr lang="zh-CN" altLang="en-US" sz="3200" spc="1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55378" y="1100592"/>
            <a:ext cx="8670348" cy="5070175"/>
          </a:xfrm>
          <a:prstGeom prst="rect">
            <a:avLst/>
          </a:prstGeom>
          <a:noFill/>
          <a:ln>
            <a:miter lim="800000"/>
            <a:headEnd/>
            <a:tailEnd/>
          </a:ln>
        </p:spPr>
        <p:txBody>
          <a:bodyPr/>
          <a:lstStyle/>
          <a:p>
            <a:pPr marL="0" indent="1588" algn="just">
              <a:lnSpc>
                <a:spcPct val="150000"/>
              </a:lnSpc>
              <a:buNone/>
            </a:pPr>
            <a:endParaRPr lang="en-US" altLang="zh-CN" sz="2400" dirty="0" smtClean="0">
              <a:latin typeface="+mn-ea"/>
            </a:endParaRPr>
          </a:p>
          <a:p>
            <a:pPr marL="0" indent="1588">
              <a:lnSpc>
                <a:spcPct val="150000"/>
              </a:lnSpc>
              <a:buNone/>
            </a:pPr>
            <a:r>
              <a:rPr lang="en-US" altLang="zh-CN" sz="1800" dirty="0" smtClean="0">
                <a:solidFill>
                  <a:srgbClr val="0070C0"/>
                </a:solidFill>
              </a:rPr>
              <a:t>5           </a:t>
            </a:r>
            <a:r>
              <a:rPr lang="zh-CN" altLang="en-US" sz="2400" dirty="0" smtClean="0"/>
              <a:t>“你从哪儿看到了这件事不可避免呢？”</a:t>
            </a:r>
            <a:br>
              <a:rPr lang="zh-CN" altLang="en-US" sz="2400" dirty="0" smtClean="0"/>
            </a:br>
            <a:r>
              <a:rPr lang="en-US" altLang="zh-CN" sz="1800" dirty="0" smtClean="0">
                <a:solidFill>
                  <a:srgbClr val="0070C0"/>
                </a:solidFill>
              </a:rPr>
              <a:t>6           </a:t>
            </a:r>
            <a:r>
              <a:rPr lang="zh-CN" altLang="en-US" sz="2400" dirty="0" smtClean="0"/>
              <a:t>“先生，您把它放在了我的面前，那是您的新娘啊。”</a:t>
            </a:r>
            <a:br>
              <a:rPr lang="zh-CN" altLang="en-US" sz="2400" dirty="0" smtClean="0"/>
            </a:br>
            <a:r>
              <a:rPr lang="en-US" altLang="zh-CN" sz="1800" dirty="0" smtClean="0">
                <a:solidFill>
                  <a:srgbClr val="0070C0"/>
                </a:solidFill>
              </a:rPr>
              <a:t>7           </a:t>
            </a:r>
            <a:r>
              <a:rPr lang="zh-CN" altLang="en-US" sz="2400" dirty="0" smtClean="0"/>
              <a:t>“我的新娘！我没有新娘！”</a:t>
            </a:r>
            <a:br>
              <a:rPr lang="zh-CN" altLang="en-US" sz="2400" dirty="0" smtClean="0"/>
            </a:br>
            <a:r>
              <a:rPr lang="en-US" altLang="zh-CN" sz="1800" dirty="0" smtClean="0">
                <a:solidFill>
                  <a:srgbClr val="0070C0"/>
                </a:solidFill>
              </a:rPr>
              <a:t>8           </a:t>
            </a:r>
            <a:r>
              <a:rPr lang="zh-CN" altLang="en-US" sz="2400" dirty="0" smtClean="0"/>
              <a:t>“可是您会有的。”</a:t>
            </a:r>
            <a:br>
              <a:rPr lang="zh-CN" altLang="en-US" sz="2400" dirty="0" smtClean="0"/>
            </a:br>
            <a:r>
              <a:rPr lang="en-US" altLang="zh-CN" sz="1800" dirty="0" smtClean="0">
                <a:solidFill>
                  <a:srgbClr val="0070C0"/>
                </a:solidFill>
              </a:rPr>
              <a:t>9           </a:t>
            </a:r>
            <a:r>
              <a:rPr lang="zh-CN" altLang="en-US" sz="2400" dirty="0" smtClean="0"/>
              <a:t>“对！ 我会有！我会有！”他表情坚定地说。</a:t>
            </a:r>
            <a:br>
              <a:rPr lang="zh-CN" altLang="en-US" sz="2400" dirty="0" smtClean="0"/>
            </a:br>
            <a:endParaRPr lang="zh-CN" altLang="en-US" sz="3200" spc="1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17458" y="965623"/>
            <a:ext cx="8743950" cy="5345112"/>
          </a:xfrm>
          <a:prstGeom prst="rect">
            <a:avLst/>
          </a:prstGeom>
          <a:noFill/>
          <a:ln>
            <a:miter lim="800000"/>
            <a:headEnd/>
            <a:tailEnd/>
          </a:ln>
        </p:spPr>
        <p:txBody>
          <a:bodyPr/>
          <a:lstStyle/>
          <a:p>
            <a:pPr marL="177800" indent="-177800" algn="just" defTabSz="896938" hangingPunct="1">
              <a:lnSpc>
                <a:spcPct val="125000"/>
              </a:lnSpc>
              <a:buNone/>
            </a:pPr>
            <a:r>
              <a:rPr lang="en-US" altLang="zh-CN" sz="1800" dirty="0" smtClean="0">
                <a:solidFill>
                  <a:srgbClr val="0070C0"/>
                </a:solidFill>
              </a:rPr>
              <a:t>10 </a:t>
            </a:r>
            <a:r>
              <a:rPr lang="en-US" altLang="zh-CN" sz="2400" dirty="0" smtClean="0"/>
              <a:t>      </a:t>
            </a:r>
            <a:r>
              <a:rPr lang="zh-CN" altLang="en-US" sz="2400" dirty="0" smtClean="0"/>
              <a:t>“那么我告诉您我必须走了！”我回答道，心中涌起了某种激情。“您以为我会留下来，做一个对您来说无足轻重的人吗？您以为我是没有感情的机器吗？您以为，因为我贫穷、卑微、相貌平平、身材矮小，我就没有灵魂没有心吗？您想错了！如果上帝赐予我些许的美貌和很多的财富，我就可以让您离不开我，就像我现在离不开您一样。我现在并不是按照世俗的标准在跟您说话，是我的心灵对着您的心灵说话；就好像我们站在上帝的面前，因为在上帝面前我们是平等的！”</a:t>
            </a:r>
            <a:endParaRPr lang="en-US" altLang="zh-CN" sz="2400" dirty="0" smtClean="0"/>
          </a:p>
          <a:p>
            <a:pPr marL="177800" indent="-177800" hangingPunct="1">
              <a:lnSpc>
                <a:spcPct val="125000"/>
              </a:lnSpc>
              <a:buNone/>
            </a:pPr>
            <a:r>
              <a:rPr lang="en-US" altLang="zh-CN" sz="1800" dirty="0" smtClean="0">
                <a:solidFill>
                  <a:srgbClr val="0070C0"/>
                </a:solidFill>
              </a:rPr>
              <a:t>11         </a:t>
            </a:r>
            <a:r>
              <a:rPr lang="zh-CN" altLang="en-US" sz="2400" dirty="0" smtClean="0"/>
              <a:t>“因为我们是平等的！”罗切斯特先生重复了一遍，“是这样的，”他又说，一把抱住我，把我搂在怀里，“是这样的，简！”</a:t>
            </a:r>
            <a:br>
              <a:rPr lang="zh-CN" altLang="en-US" sz="2400" dirty="0" smtClean="0"/>
            </a:br>
            <a:r>
              <a:rPr lang="zh-CN" altLang="en-US" sz="2400" dirty="0" smtClean="0"/>
              <a:t/>
            </a:r>
            <a:br>
              <a:rPr lang="zh-CN" altLang="en-US" sz="2400" dirty="0" smtClean="0"/>
            </a:br>
            <a:endParaRPr lang="zh-CN" altLang="en-US" sz="3200" spc="1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38125" y="1000308"/>
            <a:ext cx="8670348" cy="5153205"/>
          </a:xfrm>
          <a:prstGeom prst="rect">
            <a:avLst/>
          </a:prstGeom>
          <a:noFill/>
          <a:ln>
            <a:miter lim="800000"/>
            <a:headEnd/>
            <a:tailEnd/>
          </a:ln>
        </p:spPr>
        <p:txBody>
          <a:bodyPr/>
          <a:lstStyle/>
          <a:p>
            <a:pPr marL="177800" indent="-176213" algn="just" defTabSz="896938">
              <a:lnSpc>
                <a:spcPct val="120000"/>
              </a:lnSpc>
              <a:buNone/>
            </a:pPr>
            <a:r>
              <a:rPr lang="en-US" altLang="zh-CN" sz="1800" dirty="0" smtClean="0">
                <a:solidFill>
                  <a:srgbClr val="0070C0"/>
                </a:solidFill>
              </a:rPr>
              <a:t>12</a:t>
            </a:r>
            <a:r>
              <a:rPr lang="en-US" altLang="zh-CN" sz="2400" dirty="0" smtClean="0">
                <a:solidFill>
                  <a:srgbClr val="0070C0"/>
                </a:solidFill>
                <a:latin typeface="+mn-ea"/>
              </a:rPr>
              <a:t> </a:t>
            </a:r>
            <a:r>
              <a:rPr lang="en-US" altLang="zh-CN" sz="2400" dirty="0" smtClean="0">
                <a:latin typeface="+mn-ea"/>
              </a:rPr>
              <a:t>  </a:t>
            </a:r>
            <a:r>
              <a:rPr lang="zh-CN" altLang="en-US" sz="2400" dirty="0" smtClean="0">
                <a:latin typeface="+mn-ea"/>
              </a:rPr>
              <a:t>“对，是这样，先生，”我回答说，“可又不是这样，因为您要娶的是一位配不上您的人</a:t>
            </a:r>
            <a:r>
              <a:rPr lang="en-US" altLang="zh-CN" sz="2400" dirty="0" smtClean="0">
                <a:latin typeface="+mn-ea"/>
              </a:rPr>
              <a:t>——</a:t>
            </a:r>
            <a:r>
              <a:rPr lang="zh-CN" altLang="en-US" sz="2400" dirty="0" smtClean="0">
                <a:latin typeface="+mn-ea"/>
              </a:rPr>
              <a:t>与您并没有共鸣的人</a:t>
            </a:r>
            <a:r>
              <a:rPr lang="en-US" altLang="zh-CN" sz="2400" dirty="0" smtClean="0">
                <a:latin typeface="+mn-ea"/>
              </a:rPr>
              <a:t>——</a:t>
            </a:r>
            <a:r>
              <a:rPr lang="zh-CN" altLang="en-US" sz="2400" dirty="0" smtClean="0">
                <a:latin typeface="+mn-ea"/>
              </a:rPr>
              <a:t>我不相信她是您真正爱的女人。我瞧不起这样的婚姻；所以我比您强</a:t>
            </a:r>
            <a:r>
              <a:rPr lang="en-US" altLang="zh-CN" sz="2400" dirty="0" smtClean="0">
                <a:latin typeface="+mn-ea"/>
              </a:rPr>
              <a:t>——</a:t>
            </a:r>
            <a:r>
              <a:rPr lang="zh-CN" altLang="en-US" sz="2400" dirty="0" smtClean="0">
                <a:latin typeface="+mn-ea"/>
              </a:rPr>
              <a:t>让我走吧！”</a:t>
            </a:r>
            <a:endParaRPr lang="en-US" altLang="zh-CN" sz="2400" dirty="0" smtClean="0">
              <a:latin typeface="+mn-ea"/>
            </a:endParaRPr>
          </a:p>
          <a:p>
            <a:pPr marL="177800" indent="-176213" algn="just">
              <a:lnSpc>
                <a:spcPct val="120000"/>
              </a:lnSpc>
              <a:buNone/>
            </a:pPr>
            <a:r>
              <a:rPr lang="en-US" altLang="zh-CN" sz="1800" dirty="0" smtClean="0">
                <a:solidFill>
                  <a:srgbClr val="0070C0"/>
                </a:solidFill>
              </a:rPr>
              <a:t>13</a:t>
            </a:r>
            <a:r>
              <a:rPr lang="en-US" altLang="zh-CN" sz="2400" dirty="0" smtClean="0"/>
              <a:t>       </a:t>
            </a:r>
            <a:r>
              <a:rPr lang="zh-CN" altLang="en-US" sz="2400" dirty="0" smtClean="0"/>
              <a:t>“去哪儿，简？去爱尔兰吗？”</a:t>
            </a:r>
            <a:endParaRPr lang="en-US" altLang="zh-CN" sz="2400" dirty="0" smtClean="0"/>
          </a:p>
          <a:p>
            <a:pPr marL="177800" indent="-176213" algn="just">
              <a:lnSpc>
                <a:spcPct val="120000"/>
              </a:lnSpc>
              <a:buNone/>
            </a:pPr>
            <a:r>
              <a:rPr lang="en-US" altLang="zh-CN" sz="1800" dirty="0" smtClean="0">
                <a:solidFill>
                  <a:srgbClr val="0070C0"/>
                </a:solidFill>
              </a:rPr>
              <a:t>14</a:t>
            </a:r>
            <a:r>
              <a:rPr lang="en-US" altLang="zh-CN" sz="2400" dirty="0" smtClean="0">
                <a:solidFill>
                  <a:srgbClr val="0070C0"/>
                </a:solidFill>
                <a:latin typeface="+mn-ea"/>
              </a:rPr>
              <a:t>   </a:t>
            </a:r>
            <a:r>
              <a:rPr lang="zh-CN" altLang="en-US" sz="2400" dirty="0" smtClean="0"/>
              <a:t>“对</a:t>
            </a:r>
            <a:r>
              <a:rPr lang="en-US" altLang="zh-CN" sz="2400" dirty="0" smtClean="0">
                <a:latin typeface="+mn-ea"/>
              </a:rPr>
              <a:t>……</a:t>
            </a:r>
            <a:r>
              <a:rPr lang="zh-CN" altLang="en-US" sz="2400" dirty="0" smtClean="0"/>
              <a:t>去爱尔兰。我已经把心里话都说出来了，所以我现在去哪儿都行。”</a:t>
            </a:r>
            <a:endParaRPr lang="en-US" altLang="zh-CN" sz="2400" dirty="0" smtClean="0"/>
          </a:p>
          <a:p>
            <a:pPr marL="177800" indent="-176213" algn="just">
              <a:lnSpc>
                <a:spcPct val="120000"/>
              </a:lnSpc>
              <a:buNone/>
            </a:pPr>
            <a:r>
              <a:rPr lang="en-US" altLang="zh-CN" sz="1800" dirty="0" smtClean="0">
                <a:solidFill>
                  <a:srgbClr val="0070C0"/>
                </a:solidFill>
              </a:rPr>
              <a:t>15         </a:t>
            </a:r>
            <a:r>
              <a:rPr lang="zh-CN" altLang="en-US" sz="2400" dirty="0" smtClean="0"/>
              <a:t>“ 简，安静点，别这样挣扎，像只野鸟儿似的。”</a:t>
            </a:r>
            <a:endParaRPr lang="en-US" altLang="zh-CN" sz="2400" dirty="0" smtClean="0"/>
          </a:p>
          <a:p>
            <a:pPr marL="177800" indent="-176213" algn="just">
              <a:lnSpc>
                <a:spcPct val="120000"/>
              </a:lnSpc>
              <a:buNone/>
            </a:pPr>
            <a:r>
              <a:rPr lang="en-US" altLang="zh-CN" sz="1800" dirty="0" smtClean="0">
                <a:solidFill>
                  <a:srgbClr val="0070C0"/>
                </a:solidFill>
              </a:rPr>
              <a:t>16 </a:t>
            </a:r>
            <a:r>
              <a:rPr lang="en-US" altLang="zh-CN" sz="2400" dirty="0" smtClean="0">
                <a:solidFill>
                  <a:srgbClr val="0070C0"/>
                </a:solidFill>
                <a:latin typeface="+mn-ea"/>
              </a:rPr>
              <a:t>  </a:t>
            </a:r>
            <a:r>
              <a:rPr lang="zh-CN" altLang="en-US" sz="2400" dirty="0" smtClean="0"/>
              <a:t>“我不是鸟，我是个有独立意志的自由人，我现在要靠我的意志离开您。”</a:t>
            </a:r>
            <a:endParaRPr lang="en-US" altLang="zh-CN" sz="2400" dirty="0" smtClean="0"/>
          </a:p>
          <a:p>
            <a:pPr marL="447675" indent="-446088" algn="just">
              <a:lnSpc>
                <a:spcPct val="135000"/>
              </a:lnSpc>
              <a:buNone/>
            </a:pPr>
            <a:r>
              <a:rPr lang="zh-CN" altLang="en-US" sz="2400" dirty="0" smtClean="0"/>
              <a:t/>
            </a:r>
            <a:br>
              <a:rPr lang="zh-CN" altLang="en-US" sz="2400" dirty="0" smtClean="0"/>
            </a:br>
            <a:r>
              <a:rPr lang="zh-CN" altLang="en-US" sz="2400" dirty="0" smtClean="0"/>
              <a:t/>
            </a:r>
            <a:br>
              <a:rPr lang="zh-CN" altLang="en-US" sz="2400" dirty="0" smtClean="0"/>
            </a:br>
            <a:endParaRPr lang="zh-CN" altLang="en-US" sz="3200" spc="1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57715" y="1079026"/>
            <a:ext cx="8670348" cy="4694926"/>
          </a:xfrm>
          <a:prstGeom prst="rect">
            <a:avLst/>
          </a:prstGeom>
          <a:noFill/>
          <a:ln>
            <a:miter lim="800000"/>
            <a:headEnd/>
            <a:tailEnd/>
          </a:ln>
        </p:spPr>
        <p:txBody>
          <a:bodyPr/>
          <a:lstStyle/>
          <a:p>
            <a:pPr marL="177800" indent="-177800">
              <a:lnSpc>
                <a:spcPct val="125000"/>
              </a:lnSpc>
              <a:buNone/>
            </a:pPr>
            <a:r>
              <a:rPr lang="en-US" altLang="zh-CN" sz="1800" dirty="0" smtClean="0">
                <a:solidFill>
                  <a:srgbClr val="0070C0"/>
                </a:solidFill>
              </a:rPr>
              <a:t>17 </a:t>
            </a:r>
            <a:r>
              <a:rPr lang="en-US" altLang="zh-CN" sz="2400" dirty="0" smtClean="0"/>
              <a:t>       </a:t>
            </a:r>
            <a:r>
              <a:rPr lang="zh-CN" altLang="en-US" sz="2400" dirty="0" smtClean="0"/>
              <a:t>又一次的努力，我挣脱了他。</a:t>
            </a:r>
            <a:endParaRPr lang="en-US" altLang="zh-CN" sz="2400" dirty="0" smtClean="0"/>
          </a:p>
          <a:p>
            <a:pPr marL="177800" indent="-177800" algn="just">
              <a:lnSpc>
                <a:spcPct val="125000"/>
              </a:lnSpc>
              <a:buNone/>
            </a:pPr>
            <a:r>
              <a:rPr lang="en-US" altLang="zh-CN" sz="1800" dirty="0" smtClean="0">
                <a:solidFill>
                  <a:srgbClr val="0070C0"/>
                </a:solidFill>
              </a:rPr>
              <a:t>18</a:t>
            </a:r>
            <a:r>
              <a:rPr lang="en-US" altLang="zh-CN" sz="2400" dirty="0" smtClean="0">
                <a:latin typeface="+mn-ea"/>
              </a:rPr>
              <a:t>   </a:t>
            </a:r>
            <a:r>
              <a:rPr lang="zh-CN" altLang="en-US" sz="2400" dirty="0" smtClean="0"/>
              <a:t>“你的意志将决定你的命运，”他说；“我把我的手、我的心和我的一份财产都给你。”</a:t>
            </a:r>
            <a:endParaRPr lang="en-US" altLang="zh-CN" sz="2400" dirty="0" smtClean="0"/>
          </a:p>
          <a:p>
            <a:pPr marL="177800" indent="-177800">
              <a:lnSpc>
                <a:spcPct val="125000"/>
              </a:lnSpc>
              <a:buNone/>
            </a:pPr>
            <a:r>
              <a:rPr lang="en-US" altLang="zh-CN" sz="1800" dirty="0" smtClean="0">
                <a:solidFill>
                  <a:srgbClr val="0070C0"/>
                </a:solidFill>
              </a:rPr>
              <a:t>19</a:t>
            </a:r>
            <a:r>
              <a:rPr lang="en-US" altLang="zh-CN" sz="2400" dirty="0" smtClean="0"/>
              <a:t>        </a:t>
            </a:r>
            <a:r>
              <a:rPr lang="zh-CN" altLang="en-US" sz="2400" dirty="0" smtClean="0"/>
              <a:t>我不做声，我想他是在取笑我。</a:t>
            </a:r>
            <a:endParaRPr lang="en-US" altLang="zh-CN" sz="2400" dirty="0" smtClean="0"/>
          </a:p>
          <a:p>
            <a:pPr marL="177800" indent="-177800">
              <a:lnSpc>
                <a:spcPct val="125000"/>
              </a:lnSpc>
              <a:buNone/>
            </a:pPr>
            <a:r>
              <a:rPr lang="en-US" altLang="zh-CN" sz="1800" dirty="0" smtClean="0">
                <a:solidFill>
                  <a:srgbClr val="0070C0"/>
                </a:solidFill>
              </a:rPr>
              <a:t>20 </a:t>
            </a:r>
            <a:r>
              <a:rPr lang="en-US" altLang="zh-CN" sz="2400" dirty="0" smtClean="0"/>
              <a:t>     </a:t>
            </a:r>
            <a:r>
              <a:rPr lang="zh-CN" altLang="en-US" sz="2400" dirty="0" smtClean="0"/>
              <a:t>“你怀疑我吗，简？”</a:t>
            </a:r>
            <a:endParaRPr lang="en-US" altLang="zh-CN" sz="2400" dirty="0" smtClean="0"/>
          </a:p>
          <a:p>
            <a:pPr marL="177800" indent="-177800">
              <a:lnSpc>
                <a:spcPct val="125000"/>
              </a:lnSpc>
              <a:buNone/>
            </a:pPr>
            <a:r>
              <a:rPr lang="en-US" altLang="zh-CN" sz="1800" dirty="0" smtClean="0">
                <a:solidFill>
                  <a:srgbClr val="0070C0"/>
                </a:solidFill>
              </a:rPr>
              <a:t>21 </a:t>
            </a:r>
            <a:r>
              <a:rPr lang="en-US" altLang="zh-CN" sz="2400" dirty="0" smtClean="0"/>
              <a:t>     </a:t>
            </a:r>
            <a:r>
              <a:rPr lang="zh-CN" altLang="en-US" sz="2400" dirty="0" smtClean="0"/>
              <a:t>“绝对怀疑。”</a:t>
            </a:r>
            <a:endParaRPr lang="en-US" altLang="zh-CN" sz="2400" dirty="0" smtClean="0"/>
          </a:p>
          <a:p>
            <a:pPr marL="177800" indent="-177800">
              <a:lnSpc>
                <a:spcPct val="125000"/>
              </a:lnSpc>
              <a:buNone/>
            </a:pPr>
            <a:r>
              <a:rPr lang="en-US" altLang="zh-CN" sz="1800" dirty="0" smtClean="0">
                <a:solidFill>
                  <a:srgbClr val="0070C0"/>
                </a:solidFill>
              </a:rPr>
              <a:t>22</a:t>
            </a:r>
            <a:r>
              <a:rPr lang="en-US" altLang="zh-CN" sz="2400" dirty="0" smtClean="0"/>
              <a:t>      </a:t>
            </a:r>
            <a:r>
              <a:rPr lang="zh-CN" altLang="en-US" sz="2400" dirty="0" smtClean="0"/>
              <a:t>“你不信任我？”</a:t>
            </a:r>
            <a:endParaRPr lang="en-US" altLang="zh-CN" sz="2400" dirty="0" smtClean="0"/>
          </a:p>
          <a:p>
            <a:pPr marL="177800" indent="-177800">
              <a:lnSpc>
                <a:spcPct val="125000"/>
              </a:lnSpc>
              <a:buNone/>
            </a:pPr>
            <a:r>
              <a:rPr lang="en-US" altLang="zh-CN" sz="1800" dirty="0" smtClean="0">
                <a:solidFill>
                  <a:srgbClr val="0070C0"/>
                </a:solidFill>
              </a:rPr>
              <a:t>23</a:t>
            </a:r>
            <a:r>
              <a:rPr lang="en-US" altLang="zh-CN" sz="2400" dirty="0" smtClean="0"/>
              <a:t>      </a:t>
            </a:r>
            <a:r>
              <a:rPr lang="zh-CN" altLang="en-US" sz="2400" dirty="0" smtClean="0"/>
              <a:t>“一点儿也不信任。”</a:t>
            </a:r>
            <a:br>
              <a:rPr lang="zh-CN" altLang="en-US" sz="2400" dirty="0" smtClean="0"/>
            </a:br>
            <a:endParaRPr lang="zh-CN" altLang="en-US" sz="3200" spc="1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38125" y="571500"/>
            <a:ext cx="8670348" cy="5593773"/>
          </a:xfrm>
          <a:prstGeom prst="rect">
            <a:avLst/>
          </a:prstGeom>
          <a:noFill/>
          <a:ln>
            <a:miter lim="800000"/>
            <a:headEnd/>
            <a:tailEnd/>
          </a:ln>
        </p:spPr>
        <p:txBody>
          <a:bodyPr/>
          <a:lstStyle/>
          <a:p>
            <a:pPr marL="0" indent="1588" algn="just">
              <a:lnSpc>
                <a:spcPct val="150000"/>
              </a:lnSpc>
              <a:buNone/>
            </a:pPr>
            <a:endParaRPr lang="en-US" altLang="zh-CN" sz="2400" dirty="0" smtClean="0">
              <a:latin typeface="+mn-ea"/>
            </a:endParaRPr>
          </a:p>
          <a:p>
            <a:pPr marL="177800" indent="-176213" algn="just" hangingPunct="1">
              <a:lnSpc>
                <a:spcPct val="150000"/>
              </a:lnSpc>
              <a:buNone/>
            </a:pPr>
            <a:r>
              <a:rPr lang="en-US" altLang="zh-CN" sz="1800" dirty="0" smtClean="0">
                <a:solidFill>
                  <a:srgbClr val="0070C0"/>
                </a:solidFill>
                <a:latin typeface="+mn-ea"/>
              </a:rPr>
              <a:t>24</a:t>
            </a:r>
            <a:r>
              <a:rPr lang="en-US" altLang="zh-CN" sz="2400" dirty="0" smtClean="0">
                <a:latin typeface="+mn-ea"/>
              </a:rPr>
              <a:t>   </a:t>
            </a:r>
            <a:r>
              <a:rPr lang="zh-CN" altLang="en-US" sz="2400" dirty="0" smtClean="0">
                <a:latin typeface="+mn-ea"/>
              </a:rPr>
              <a:t>“我在你眼里就是一个骗子吗？”他激动地说。“小怀疑者，我会让你相信我的！我对英格拉姆小姐有多少爱呢？没有。她对我有多少爱呢？我编了一个故事，并让人将这个故事传到她的耳朵里，说我的财产连人家猜想的三分之一都不到，然后我去拜访她，看看结果会怎样；我得到的是她和她母亲的冷漠。我不愿意</a:t>
            </a:r>
            <a:r>
              <a:rPr lang="en-US" altLang="zh-CN" sz="2400" dirty="0" smtClean="0">
                <a:latin typeface="+mn-ea"/>
              </a:rPr>
              <a:t>——</a:t>
            </a:r>
            <a:r>
              <a:rPr lang="zh-CN" altLang="en-US" sz="2400" dirty="0" smtClean="0">
                <a:latin typeface="+mn-ea"/>
              </a:rPr>
              <a:t>也不能</a:t>
            </a:r>
            <a:r>
              <a:rPr lang="en-US" altLang="zh-CN" sz="2400" dirty="0" smtClean="0">
                <a:latin typeface="+mn-ea"/>
              </a:rPr>
              <a:t>——</a:t>
            </a:r>
            <a:r>
              <a:rPr lang="zh-CN" altLang="en-US" sz="2400" dirty="0" smtClean="0">
                <a:latin typeface="+mn-ea"/>
              </a:rPr>
              <a:t>娶英格拉姆小姐。我只是想让你心生嫉妒。 我爱你像爱我自己一样。就算你贫穷、卑微、身材矮小、相貌平平，我还是要请求你接受我做你的丈夫。”</a:t>
            </a:r>
            <a:endParaRPr lang="zh-CN" altLang="en-US" sz="3200" spc="1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38125" y="571500"/>
            <a:ext cx="8670348" cy="5593773"/>
          </a:xfrm>
          <a:prstGeom prst="rect">
            <a:avLst/>
          </a:prstGeom>
          <a:noFill/>
          <a:ln>
            <a:miter lim="800000"/>
            <a:headEnd/>
            <a:tailEnd/>
          </a:ln>
        </p:spPr>
        <p:txBody>
          <a:bodyPr/>
          <a:lstStyle/>
          <a:p>
            <a:pPr marL="0" indent="1588" algn="just">
              <a:lnSpc>
                <a:spcPct val="150000"/>
              </a:lnSpc>
              <a:buNone/>
            </a:pPr>
            <a:endParaRPr lang="en-US" altLang="zh-CN" sz="2400" dirty="0" smtClean="0">
              <a:latin typeface="+mn-ea"/>
            </a:endParaRPr>
          </a:p>
          <a:p>
            <a:pPr marL="177800" indent="-177800" algn="just">
              <a:lnSpc>
                <a:spcPct val="125000"/>
              </a:lnSpc>
              <a:buNone/>
            </a:pPr>
            <a:r>
              <a:rPr lang="en-US" altLang="zh-CN" sz="1800" dirty="0" smtClean="0">
                <a:solidFill>
                  <a:srgbClr val="0070C0"/>
                </a:solidFill>
                <a:latin typeface="+mn-ea"/>
              </a:rPr>
              <a:t>25 </a:t>
            </a:r>
            <a:r>
              <a:rPr lang="en-US" altLang="zh-CN" sz="2400" dirty="0" smtClean="0">
                <a:latin typeface="+mn-ea"/>
              </a:rPr>
              <a:t>   </a:t>
            </a:r>
            <a:r>
              <a:rPr lang="zh-CN" altLang="en-US" sz="2400" dirty="0" smtClean="0">
                <a:latin typeface="+mn-ea"/>
              </a:rPr>
              <a:t>看到他认真的样子</a:t>
            </a:r>
            <a:r>
              <a:rPr lang="en-US" altLang="zh-CN" sz="2400" dirty="0" smtClean="0">
                <a:latin typeface="+mn-ea"/>
              </a:rPr>
              <a:t>——</a:t>
            </a:r>
            <a:r>
              <a:rPr lang="zh-CN" altLang="en-US" sz="2400" dirty="0" smtClean="0">
                <a:latin typeface="+mn-ea"/>
              </a:rPr>
              <a:t>特别是他坦率的表白</a:t>
            </a:r>
            <a:r>
              <a:rPr lang="en-US" altLang="zh-CN" sz="2400" dirty="0" smtClean="0">
                <a:latin typeface="+mn-ea"/>
              </a:rPr>
              <a:t>——</a:t>
            </a:r>
            <a:r>
              <a:rPr lang="zh-CN" altLang="en-US" sz="2400" dirty="0" smtClean="0">
                <a:latin typeface="+mn-ea"/>
              </a:rPr>
              <a:t>我开始相信他的真诚。</a:t>
            </a:r>
          </a:p>
          <a:p>
            <a:pPr marL="177800" indent="-177800" algn="just">
              <a:lnSpc>
                <a:spcPct val="125000"/>
              </a:lnSpc>
              <a:buNone/>
            </a:pPr>
            <a:r>
              <a:rPr lang="en-US" altLang="zh-CN" sz="1800" dirty="0" smtClean="0">
                <a:solidFill>
                  <a:srgbClr val="0070C0"/>
                </a:solidFill>
                <a:latin typeface="+mn-ea"/>
              </a:rPr>
              <a:t>26 </a:t>
            </a:r>
            <a:r>
              <a:rPr lang="en-US" altLang="zh-CN" sz="2400" dirty="0" smtClean="0">
                <a:latin typeface="+mn-ea"/>
              </a:rPr>
              <a:t>  </a:t>
            </a:r>
            <a:r>
              <a:rPr lang="zh-CN" altLang="en-US" sz="2400" dirty="0" smtClean="0">
                <a:latin typeface="+mn-ea"/>
              </a:rPr>
              <a:t>“您真的爱我吗？您真的希望我做您的妻子吗？”</a:t>
            </a:r>
          </a:p>
          <a:p>
            <a:pPr marL="177800" indent="-177800" algn="just">
              <a:lnSpc>
                <a:spcPct val="125000"/>
              </a:lnSpc>
              <a:buNone/>
            </a:pPr>
            <a:r>
              <a:rPr lang="en-US" altLang="zh-CN" sz="1800" dirty="0" smtClean="0">
                <a:solidFill>
                  <a:srgbClr val="0070C0"/>
                </a:solidFill>
                <a:latin typeface="+mn-ea"/>
              </a:rPr>
              <a:t>27</a:t>
            </a:r>
            <a:r>
              <a:rPr lang="en-US" altLang="zh-CN" sz="2400" dirty="0" smtClean="0">
                <a:latin typeface="+mn-ea"/>
              </a:rPr>
              <a:t>   </a:t>
            </a:r>
            <a:r>
              <a:rPr lang="zh-CN" altLang="en-US" sz="2400" dirty="0" smtClean="0">
                <a:latin typeface="+mn-ea"/>
              </a:rPr>
              <a:t>“是的。我愿意发誓。”</a:t>
            </a:r>
          </a:p>
          <a:p>
            <a:pPr marL="177800" indent="-177800" algn="just">
              <a:lnSpc>
                <a:spcPct val="125000"/>
              </a:lnSpc>
              <a:buNone/>
            </a:pPr>
            <a:r>
              <a:rPr lang="en-US" altLang="zh-CN" sz="1800" dirty="0" smtClean="0">
                <a:solidFill>
                  <a:srgbClr val="0070C0"/>
                </a:solidFill>
                <a:latin typeface="+mn-ea"/>
              </a:rPr>
              <a:t>28 </a:t>
            </a:r>
            <a:r>
              <a:rPr lang="en-US" altLang="zh-CN" sz="2400" dirty="0" smtClean="0">
                <a:latin typeface="+mn-ea"/>
              </a:rPr>
              <a:t>  </a:t>
            </a:r>
            <a:r>
              <a:rPr lang="zh-CN" altLang="en-US" sz="2400" dirty="0" smtClean="0">
                <a:latin typeface="+mn-ea"/>
              </a:rPr>
              <a:t>“那我愿意嫁给您。”</a:t>
            </a:r>
          </a:p>
          <a:p>
            <a:pPr marL="177800" indent="-177800" algn="just">
              <a:lnSpc>
                <a:spcPct val="125000"/>
              </a:lnSpc>
              <a:buNone/>
            </a:pPr>
            <a:r>
              <a:rPr lang="en-US" altLang="zh-CN" sz="1800" dirty="0" smtClean="0">
                <a:solidFill>
                  <a:srgbClr val="0070C0"/>
                </a:solidFill>
                <a:latin typeface="+mn-ea"/>
              </a:rPr>
              <a:t>29</a:t>
            </a:r>
            <a:r>
              <a:rPr lang="en-US" altLang="zh-CN" sz="2400" dirty="0" smtClean="0">
                <a:latin typeface="+mn-ea"/>
              </a:rPr>
              <a:t>    </a:t>
            </a:r>
            <a:r>
              <a:rPr lang="zh-CN" altLang="en-US" sz="2400" dirty="0" smtClean="0">
                <a:latin typeface="+mn-ea"/>
              </a:rPr>
              <a:t>他把我拉到他身边，说：“让我幸福吧</a:t>
            </a:r>
            <a:r>
              <a:rPr lang="en-US" altLang="zh-CN" sz="2400" dirty="0" smtClean="0">
                <a:latin typeface="+mn-ea"/>
              </a:rPr>
              <a:t>——</a:t>
            </a:r>
            <a:r>
              <a:rPr lang="zh-CN" altLang="en-US" sz="2400" dirty="0" smtClean="0">
                <a:latin typeface="+mn-ea"/>
              </a:rPr>
              <a:t>我也会让你幸福的。愿上帝饶恕我！别让人来干涉我：我得到了她，我要守住她。”</a:t>
            </a:r>
            <a:endParaRPr lang="zh-CN" altLang="en-US" sz="3200" spc="1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7171"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dirty="0">
                <a:solidFill>
                  <a:schemeClr val="bg1"/>
                </a:solidFill>
                <a:latin typeface="Arial Black" pitchFamily="34" charset="0"/>
                <a:sym typeface="Arial" charset="0"/>
              </a:rPr>
              <a:t>Text</a:t>
            </a:r>
          </a:p>
        </p:txBody>
      </p:sp>
      <p:pic>
        <p:nvPicPr>
          <p:cNvPr id="7177" name="图片 14">
            <a:hlinkClick r:id="rId5" action="ppaction://hlinksldjump"/>
          </p:cNvPr>
          <p:cNvPicPr>
            <a:picLocks noChangeAspect="1"/>
          </p:cNvPicPr>
          <p:nvPr/>
        </p:nvPicPr>
        <p:blipFill>
          <a:blip r:embed="rId6" cstate="print"/>
          <a:srcRect/>
          <a:stretch>
            <a:fillRect/>
          </a:stretch>
        </p:blipFill>
        <p:spPr bwMode="auto">
          <a:xfrm>
            <a:off x="8164556" y="6092825"/>
            <a:ext cx="744538" cy="539750"/>
          </a:xfrm>
          <a:prstGeom prst="rect">
            <a:avLst/>
          </a:prstGeom>
          <a:noFill/>
          <a:ln w="9525">
            <a:noFill/>
            <a:miter lim="800000"/>
            <a:headEnd/>
            <a:tailEnd/>
          </a:ln>
        </p:spPr>
      </p:pic>
      <p:pic>
        <p:nvPicPr>
          <p:cNvPr id="7"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
        <p:nvSpPr>
          <p:cNvPr id="8" name="内容占位符 1"/>
          <p:cNvSpPr>
            <a:spLocks noGrp="1"/>
          </p:cNvSpPr>
          <p:nvPr>
            <p:ph idx="4294967295"/>
          </p:nvPr>
        </p:nvSpPr>
        <p:spPr bwMode="auto">
          <a:xfrm>
            <a:off x="238125" y="876304"/>
            <a:ext cx="8670348" cy="5185194"/>
          </a:xfrm>
          <a:prstGeom prst="rect">
            <a:avLst/>
          </a:prstGeom>
          <a:noFill/>
          <a:ln>
            <a:miter lim="800000"/>
            <a:headEnd/>
            <a:tailEnd/>
          </a:ln>
        </p:spPr>
        <p:txBody>
          <a:bodyPr/>
          <a:lstStyle/>
          <a:p>
            <a:pPr marL="0" indent="1588" algn="just">
              <a:lnSpc>
                <a:spcPct val="150000"/>
              </a:lnSpc>
              <a:buNone/>
            </a:pPr>
            <a:endParaRPr lang="en-US" altLang="zh-CN" sz="2400" dirty="0" smtClean="0">
              <a:latin typeface="+mn-ea"/>
            </a:endParaRPr>
          </a:p>
          <a:p>
            <a:pPr marL="177800" indent="-177800" algn="just" eaLnBrk="1" hangingPunct="1">
              <a:lnSpc>
                <a:spcPct val="150000"/>
              </a:lnSpc>
              <a:buNone/>
            </a:pPr>
            <a:r>
              <a:rPr lang="en-US" altLang="zh-CN" sz="1800" dirty="0" smtClean="0">
                <a:solidFill>
                  <a:srgbClr val="0070C0"/>
                </a:solidFill>
                <a:latin typeface="+mn-ea"/>
              </a:rPr>
              <a:t>30</a:t>
            </a:r>
            <a:r>
              <a:rPr lang="en-US" altLang="zh-CN" sz="2400" dirty="0" smtClean="0">
                <a:latin typeface="+mn-ea"/>
              </a:rPr>
              <a:t>   </a:t>
            </a:r>
            <a:r>
              <a:rPr lang="zh-CN" altLang="en-US" sz="2400" dirty="0" smtClean="0">
                <a:latin typeface="+mn-ea"/>
              </a:rPr>
              <a:t>“没人会干涉，先生。我没有亲戚，没人会干涉。”</a:t>
            </a:r>
          </a:p>
          <a:p>
            <a:pPr marL="177800" indent="-177800" algn="just" eaLnBrk="1" hangingPunct="1">
              <a:lnSpc>
                <a:spcPct val="150000"/>
              </a:lnSpc>
              <a:buNone/>
            </a:pPr>
            <a:r>
              <a:rPr lang="en-US" altLang="zh-CN" sz="1800" dirty="0" smtClean="0">
                <a:solidFill>
                  <a:srgbClr val="0070C0"/>
                </a:solidFill>
                <a:latin typeface="+mn-ea"/>
              </a:rPr>
              <a:t>31</a:t>
            </a:r>
            <a:r>
              <a:rPr lang="zh-CN" altLang="en-US" sz="2400" dirty="0" smtClean="0">
                <a:latin typeface="+mn-ea"/>
              </a:rPr>
              <a:t>   “没有</a:t>
            </a:r>
            <a:r>
              <a:rPr lang="en-US" altLang="zh-CN" sz="2400" dirty="0" smtClean="0">
                <a:latin typeface="+mn-ea"/>
              </a:rPr>
              <a:t>——</a:t>
            </a:r>
            <a:r>
              <a:rPr lang="zh-CN" altLang="en-US" sz="2400" dirty="0" smtClean="0">
                <a:latin typeface="+mn-ea"/>
              </a:rPr>
              <a:t>那就再好不过了，”他说。要不是我那么深深地爱着他，我会觉得他那充满胜利的喜悦的声音和表情真够疯狂的。“我知道我的上帝是同意我这样做的。至于世人的评判，我不管。”</a:t>
            </a:r>
            <a:endParaRPr lang="zh-CN" altLang="en-US" sz="3200" spc="1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1"/>
          <p:cNvSpPr>
            <a:spLocks noGrp="1"/>
          </p:cNvSpPr>
          <p:nvPr>
            <p:ph idx="4294967295"/>
          </p:nvPr>
        </p:nvSpPr>
        <p:spPr bwMode="auto">
          <a:xfrm>
            <a:off x="193970" y="634568"/>
            <a:ext cx="8748713" cy="5903912"/>
          </a:xfrm>
          <a:prstGeom prst="rect">
            <a:avLst/>
          </a:prstGeom>
          <a:noFill/>
          <a:ln>
            <a:miter lim="800000"/>
            <a:headEnd/>
            <a:tailEnd/>
          </a:ln>
        </p:spPr>
        <p:txBody>
          <a:bodyPr/>
          <a:lstStyle/>
          <a:p>
            <a:pPr marL="0" indent="0" algn="ctr" eaLnBrk="1" hangingPunct="1">
              <a:lnSpc>
                <a:spcPct val="150000"/>
              </a:lnSpc>
              <a:buSzPct val="120000"/>
              <a:buNone/>
            </a:pPr>
            <a:r>
              <a:rPr lang="en-US" altLang="zh-CN" sz="3200" b="1" dirty="0" smtClean="0">
                <a:solidFill>
                  <a:srgbClr val="000000"/>
                </a:solidFill>
                <a:latin typeface="Palatino Linotype" pitchFamily="18" charset="0"/>
                <a:ea typeface="宋体" pitchFamily="2" charset="-122"/>
                <a:hlinkClick r:id="rId3" action="ppaction://hlinksldjump"/>
              </a:rPr>
              <a:t>Extract from </a:t>
            </a:r>
            <a:r>
              <a:rPr lang="en-US" altLang="zh-CN" sz="3200" b="1" i="1" dirty="0" smtClean="0">
                <a:solidFill>
                  <a:srgbClr val="000000"/>
                </a:solidFill>
                <a:latin typeface="Palatino Linotype" pitchFamily="18" charset="0"/>
                <a:ea typeface="宋体" pitchFamily="2" charset="-122"/>
                <a:hlinkClick r:id="rId3" action="ppaction://hlinksldjump"/>
              </a:rPr>
              <a:t>Jane Eyre</a:t>
            </a:r>
            <a:endParaRPr lang="en-US" altLang="zh-CN" sz="3200" b="1" i="1" dirty="0" smtClean="0">
              <a:solidFill>
                <a:srgbClr val="000000"/>
              </a:solidFill>
              <a:latin typeface="Palatino Linotype" pitchFamily="18" charset="0"/>
              <a:ea typeface="宋体" pitchFamily="2" charset="-122"/>
            </a:endParaRPr>
          </a:p>
          <a:p>
            <a:pPr marL="0" indent="0" algn="ctr" eaLnBrk="1" hangingPunct="1">
              <a:lnSpc>
                <a:spcPct val="150000"/>
              </a:lnSpc>
              <a:buSzPct val="120000"/>
              <a:buNone/>
            </a:pPr>
            <a:endParaRPr lang="en-US" altLang="zh-CN" sz="1000" b="1" dirty="0" smtClean="0">
              <a:solidFill>
                <a:srgbClr val="000000"/>
              </a:solidFill>
              <a:latin typeface="Palatino Linotype" pitchFamily="18" charset="0"/>
              <a:ea typeface="宋体" pitchFamily="2" charset="-122"/>
            </a:endParaRPr>
          </a:p>
          <a:p>
            <a:pPr marL="0" indent="0" eaLnBrk="1" hangingPunct="1">
              <a:lnSpc>
                <a:spcPct val="150000"/>
              </a:lnSpc>
              <a:buSzPct val="120000"/>
              <a:buNone/>
            </a:pPr>
            <a:r>
              <a:rPr lang="en-US" altLang="zh-CN" sz="1800" dirty="0" smtClean="0">
                <a:solidFill>
                  <a:schemeClr val="hlink"/>
                </a:solidFill>
              </a:rPr>
              <a:t>1</a:t>
            </a:r>
            <a:r>
              <a:rPr lang="en-US" altLang="zh-CN" sz="1800" dirty="0" smtClean="0">
                <a:solidFill>
                  <a:schemeClr val="hlink"/>
                </a:solidFill>
                <a:latin typeface="Times New Roman" pitchFamily="18" charset="0"/>
              </a:rPr>
              <a:t> </a:t>
            </a:r>
            <a:r>
              <a:rPr lang="en-US" altLang="zh-CN" sz="2500" spc="-10" dirty="0" smtClean="0"/>
              <a:t>“Jane, do you hear that bird singing in the wood?”</a:t>
            </a:r>
          </a:p>
          <a:p>
            <a:pPr marL="0" indent="0" eaLnBrk="1" hangingPunct="1">
              <a:lnSpc>
                <a:spcPct val="150000"/>
              </a:lnSpc>
              <a:buSzPct val="120000"/>
              <a:buNone/>
            </a:pPr>
            <a:r>
              <a:rPr lang="en-US" altLang="zh-CN" sz="1800" dirty="0" smtClean="0">
                <a:solidFill>
                  <a:schemeClr val="hlink"/>
                </a:solidFill>
              </a:rPr>
              <a:t>2 </a:t>
            </a:r>
            <a:r>
              <a:rPr lang="en-US" altLang="zh-CN" sz="2500" spc="-190" dirty="0" smtClean="0"/>
              <a:t>In listening, I wept. I could hide my feelings no longer. </a:t>
            </a:r>
            <a:r>
              <a:rPr lang="en-US" altLang="zh-CN" sz="2500" spc="-190" dirty="0" smtClean="0">
                <a:hlinkClick r:id="rId4" action="ppaction://hlinksldjump"/>
              </a:rPr>
              <a:t>When I did speak, it was to</a:t>
            </a:r>
          </a:p>
          <a:p>
            <a:pPr marL="0" indent="0" eaLnBrk="1" hangingPunct="1">
              <a:lnSpc>
                <a:spcPct val="150000"/>
              </a:lnSpc>
              <a:buSzPct val="120000"/>
              <a:buNone/>
            </a:pPr>
            <a:r>
              <a:rPr lang="en-US" altLang="zh-CN" sz="2500" spc="-200" dirty="0" smtClean="0">
                <a:hlinkClick r:id="rId4" action="ppaction://hlinksldjump"/>
              </a:rPr>
              <a:t>express a passionate wish that I had never been born, or never come to Thornfield.</a:t>
            </a:r>
            <a:endParaRPr lang="en-US" altLang="zh-CN" sz="2500" spc="-200" dirty="0" smtClean="0"/>
          </a:p>
          <a:p>
            <a:pPr marL="0" indent="0" eaLnBrk="1" hangingPunct="1">
              <a:lnSpc>
                <a:spcPct val="150000"/>
              </a:lnSpc>
              <a:buSzPct val="120000"/>
              <a:buNone/>
            </a:pPr>
            <a:r>
              <a:rPr lang="en-US" altLang="zh-CN" sz="1800" spc="-200" dirty="0" smtClean="0">
                <a:solidFill>
                  <a:schemeClr val="hlink"/>
                </a:solidFill>
              </a:rPr>
              <a:t>3</a:t>
            </a:r>
            <a:r>
              <a:rPr lang="en-US" altLang="zh-CN" sz="2500" spc="-200" dirty="0" smtClean="0"/>
              <a:t> </a:t>
            </a:r>
            <a:r>
              <a:rPr lang="en-US" altLang="zh-CN" sz="2500" spc="-150" dirty="0" smtClean="0"/>
              <a:t>The violence of my feeling, </a:t>
            </a:r>
            <a:r>
              <a:rPr lang="en-US" altLang="zh-CN" sz="2500" spc="-150" dirty="0" smtClean="0">
                <a:hlinkClick r:id="rId5" action="ppaction://hlinksldjump"/>
              </a:rPr>
              <a:t>stirred</a:t>
            </a:r>
            <a:r>
              <a:rPr lang="en-US" altLang="zh-CN" sz="2500" spc="-150" dirty="0" smtClean="0"/>
              <a:t> by </a:t>
            </a:r>
            <a:r>
              <a:rPr lang="en-US" altLang="zh-CN" sz="2500" spc="-150" dirty="0" smtClean="0">
                <a:hlinkClick r:id="rId6" action="ppaction://hlinksldjump"/>
              </a:rPr>
              <a:t>grief</a:t>
            </a:r>
            <a:r>
              <a:rPr lang="en-US" altLang="zh-CN" sz="2500" spc="-150" dirty="0" smtClean="0"/>
              <a:t> and love, was gaining control, and</a:t>
            </a:r>
          </a:p>
          <a:p>
            <a:pPr marL="0" indent="0" eaLnBrk="1" hangingPunct="1">
              <a:lnSpc>
                <a:spcPct val="150000"/>
              </a:lnSpc>
              <a:buSzPct val="120000"/>
              <a:buNone/>
            </a:pPr>
            <a:r>
              <a:rPr lang="en-US" altLang="zh-CN" sz="2500" spc="-10" dirty="0" smtClean="0"/>
              <a:t>demanding a right to </a:t>
            </a:r>
            <a:r>
              <a:rPr lang="en-US" altLang="zh-CN" sz="2500" spc="-10" dirty="0" smtClean="0">
                <a:hlinkClick r:id="rId7" action="ppaction://hlinksldjump"/>
              </a:rPr>
              <a:t>conquer</a:t>
            </a:r>
            <a:r>
              <a:rPr lang="en-US" altLang="zh-CN" sz="2500" spc="-10" dirty="0" smtClean="0"/>
              <a:t>, and to speak.</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47" name="图片 5" descr="Back">
            <a:hlinkClick r:id="rId8" action="ppaction://hlinksldjump"/>
          </p:cNvPr>
          <p:cNvPicPr>
            <a:picLocks noChangeAspect="1" noChangeArrowheads="1"/>
          </p:cNvPicPr>
          <p:nvPr/>
        </p:nvPicPr>
        <p:blipFill>
          <a:blip r:embed="rId9" cstate="print"/>
          <a:srcRect/>
          <a:stretch>
            <a:fillRect/>
          </a:stretch>
        </p:blipFill>
        <p:spPr bwMode="auto">
          <a:xfrm>
            <a:off x="7656513" y="47625"/>
            <a:ext cx="558800" cy="393700"/>
          </a:xfrm>
          <a:prstGeom prst="rect">
            <a:avLst/>
          </a:prstGeom>
          <a:noFill/>
          <a:ln w="9525">
            <a:noFill/>
            <a:miter lim="800000"/>
            <a:headEnd/>
            <a:tailEnd/>
          </a:ln>
        </p:spPr>
      </p:pic>
      <p:pic>
        <p:nvPicPr>
          <p:cNvPr id="6152" name="图片 8" descr="音频">
            <a:hlinkClick r:id="rId10" action="ppaction://hlinkfile"/>
          </p:cNvPr>
          <p:cNvPicPr>
            <a:picLocks noChangeAspect="1" noChangeArrowheads="1"/>
          </p:cNvPicPr>
          <p:nvPr/>
        </p:nvPicPr>
        <p:blipFill>
          <a:blip r:embed="rId11"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2" action="ppaction://hlinksldjump"/>
          </p:cNvPr>
          <p:cNvPicPr>
            <a:picLocks noChangeAspect="1"/>
          </p:cNvPicPr>
          <p:nvPr/>
        </p:nvPicPr>
        <p:blipFill>
          <a:blip r:embed="rId13"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4" action="ppaction://hlinksldjump"/>
          </p:cNvPr>
          <p:cNvPicPr>
            <a:picLocks noChangeAspect="1" noChangeArrowheads="1"/>
          </p:cNvPicPr>
          <p:nvPr/>
        </p:nvPicPr>
        <p:blipFill>
          <a:blip r:embed="rId15"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381000" y="86995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3" action="ppaction://hlinksldjump"/>
              </a:rPr>
              <a:t>passionate</a:t>
            </a:r>
            <a:endParaRPr lang="zh-CN" altLang="en-US" sz="2800" noProof="1"/>
          </a:p>
        </p:txBody>
      </p:sp>
      <p:sp>
        <p:nvSpPr>
          <p:cNvPr id="7" name="剪去对角的矩形 6"/>
          <p:cNvSpPr/>
          <p:nvPr/>
        </p:nvSpPr>
        <p:spPr>
          <a:xfrm>
            <a:off x="376238" y="14398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4" action="ppaction://hlinksldjump"/>
              </a:rPr>
              <a:t>stir</a:t>
            </a:r>
            <a:endParaRPr lang="zh-CN" altLang="en-US" sz="2800" noProof="1"/>
          </a:p>
        </p:txBody>
      </p:sp>
      <p:sp>
        <p:nvSpPr>
          <p:cNvPr id="8" name="剪去对角的矩形 7"/>
          <p:cNvSpPr/>
          <p:nvPr/>
        </p:nvSpPr>
        <p:spPr>
          <a:xfrm>
            <a:off x="376238" y="2016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5" action="ppaction://hlinksldjump"/>
              </a:rPr>
              <a:t>grief </a:t>
            </a:r>
            <a:endParaRPr lang="zh-CN" altLang="en-US" sz="2800" noProof="1"/>
          </a:p>
        </p:txBody>
      </p:sp>
      <p:sp>
        <p:nvSpPr>
          <p:cNvPr id="9" name="剪去对角的矩形 8"/>
          <p:cNvSpPr/>
          <p:nvPr/>
        </p:nvSpPr>
        <p:spPr>
          <a:xfrm>
            <a:off x="376238" y="25923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6" action="ppaction://hlinksldjump"/>
              </a:rPr>
              <a:t>conquer </a:t>
            </a:r>
            <a:endParaRPr lang="zh-CN" altLang="en-US" sz="2800" noProof="1"/>
          </a:p>
        </p:txBody>
      </p:sp>
      <p:sp>
        <p:nvSpPr>
          <p:cNvPr id="10" name="剪去对角的矩形 9"/>
          <p:cNvSpPr/>
          <p:nvPr/>
        </p:nvSpPr>
        <p:spPr>
          <a:xfrm>
            <a:off x="376238" y="31686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7" action="ppaction://hlinksldjump"/>
              </a:rPr>
              <a:t>delightful </a:t>
            </a:r>
            <a:endParaRPr lang="zh-CN" altLang="en-US" sz="2800" noProof="1"/>
          </a:p>
        </p:txBody>
      </p:sp>
      <p:sp>
        <p:nvSpPr>
          <p:cNvPr id="17" name="剪去对角的矩形 16"/>
          <p:cNvSpPr/>
          <p:nvPr/>
        </p:nvSpPr>
        <p:spPr>
          <a:xfrm>
            <a:off x="3352800"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8" action="ppaction://hlinksldjump"/>
              </a:rPr>
              <a:t>soulless </a:t>
            </a:r>
            <a:endParaRPr lang="zh-CN" altLang="en-US" sz="2800" noProof="1"/>
          </a:p>
        </p:txBody>
      </p:sp>
      <p:sp>
        <p:nvSpPr>
          <p:cNvPr id="18" name="剪去对角的矩形 17"/>
          <p:cNvSpPr/>
          <p:nvPr/>
        </p:nvSpPr>
        <p:spPr>
          <a:xfrm>
            <a:off x="3348038"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9" action="ppaction://hlinksldjump"/>
              </a:rPr>
              <a:t>heartless </a:t>
            </a:r>
            <a:endParaRPr lang="zh-CN" altLang="en-US" sz="2800" noProof="1"/>
          </a:p>
        </p:txBody>
      </p:sp>
      <p:sp>
        <p:nvSpPr>
          <p:cNvPr id="19" name="剪去对角的矩形 18"/>
          <p:cNvSpPr/>
          <p:nvPr/>
        </p:nvSpPr>
        <p:spPr>
          <a:xfrm>
            <a:off x="3348038"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0" action="ppaction://hlinksldjump"/>
              </a:rPr>
              <a:t>enclose </a:t>
            </a:r>
            <a:endParaRPr lang="zh-CN" altLang="en-US" sz="2800" noProof="1"/>
          </a:p>
        </p:txBody>
      </p:sp>
      <p:sp>
        <p:nvSpPr>
          <p:cNvPr id="20" name="剪去对角的矩形 19"/>
          <p:cNvSpPr/>
          <p:nvPr/>
        </p:nvSpPr>
        <p:spPr>
          <a:xfrm>
            <a:off x="3348038" y="2584450"/>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1" action="ppaction://hlinksldjump"/>
              </a:rPr>
              <a:t>unworthy </a:t>
            </a:r>
            <a:endParaRPr lang="zh-CN" altLang="en-US" sz="2800" noProof="1"/>
          </a:p>
        </p:txBody>
      </p:sp>
      <p:sp>
        <p:nvSpPr>
          <p:cNvPr id="21" name="剪去对角的矩形 20"/>
          <p:cNvSpPr/>
          <p:nvPr/>
        </p:nvSpPr>
        <p:spPr>
          <a:xfrm>
            <a:off x="3348038" y="31591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2" action="ppaction://hlinksldjump"/>
              </a:rPr>
              <a:t>fate </a:t>
            </a:r>
            <a:endParaRPr lang="zh-CN" altLang="en-US" sz="2800" noProof="1"/>
          </a:p>
        </p:txBody>
      </p:sp>
      <p:sp>
        <p:nvSpPr>
          <p:cNvPr id="22" name="剪去对角的矩形 21"/>
          <p:cNvSpPr/>
          <p:nvPr/>
        </p:nvSpPr>
        <p:spPr>
          <a:xfrm>
            <a:off x="6318250" y="8620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3" action="ppaction://hlinksldjump"/>
              </a:rPr>
              <a:t>earnestness </a:t>
            </a:r>
            <a:endParaRPr lang="zh-CN" altLang="en-US" sz="2800" noProof="1"/>
          </a:p>
        </p:txBody>
      </p:sp>
      <p:sp>
        <p:nvSpPr>
          <p:cNvPr id="23" name="剪去对角的矩形 22"/>
          <p:cNvSpPr/>
          <p:nvPr/>
        </p:nvSpPr>
        <p:spPr>
          <a:xfrm>
            <a:off x="6311900" y="14319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4" action="ppaction://hlinksldjump"/>
              </a:rPr>
              <a:t>sincerity </a:t>
            </a:r>
            <a:endParaRPr lang="zh-CN" altLang="en-US" sz="2800" noProof="1"/>
          </a:p>
        </p:txBody>
      </p:sp>
      <p:sp>
        <p:nvSpPr>
          <p:cNvPr id="24" name="剪去对角的矩形 23"/>
          <p:cNvSpPr/>
          <p:nvPr/>
        </p:nvSpPr>
        <p:spPr>
          <a:xfrm>
            <a:off x="6311900" y="20081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5" action="ppaction://hlinksldjump"/>
              </a:rPr>
              <a:t>interfere </a:t>
            </a:r>
            <a:endParaRPr lang="zh-CN" altLang="en-US" sz="2800" noProof="1"/>
          </a:p>
        </p:txBody>
      </p:sp>
      <p:sp>
        <p:nvSpPr>
          <p:cNvPr id="28" name="剪去对角的矩形 27"/>
          <p:cNvSpPr/>
          <p:nvPr/>
        </p:nvSpPr>
        <p:spPr>
          <a:xfrm>
            <a:off x="381000" y="371951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6" action="ppaction://hlinksldjump"/>
              </a:rPr>
              <a:t>scorn </a:t>
            </a:r>
            <a:endParaRPr lang="zh-CN" altLang="en-US" sz="2800" noProof="1"/>
          </a:p>
        </p:txBody>
      </p:sp>
      <p:sp>
        <p:nvSpPr>
          <p:cNvPr id="29" name="剪去对角的矩形 28"/>
          <p:cNvSpPr/>
          <p:nvPr/>
        </p:nvSpPr>
        <p:spPr>
          <a:xfrm>
            <a:off x="376238" y="428942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7" action="ppaction://hlinksldjump"/>
              </a:rPr>
              <a:t>original </a:t>
            </a:r>
            <a:endParaRPr lang="zh-CN" altLang="en-US" sz="2800" noProof="1"/>
          </a:p>
        </p:txBody>
      </p:sp>
      <p:sp>
        <p:nvSpPr>
          <p:cNvPr id="30" name="剪去对角的矩形 29"/>
          <p:cNvSpPr/>
          <p:nvPr/>
        </p:nvSpPr>
        <p:spPr>
          <a:xfrm>
            <a:off x="376238" y="48641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8" action="ppaction://hlinksldjump"/>
              </a:rPr>
              <a:t>unbearable </a:t>
            </a:r>
            <a:endParaRPr lang="zh-CN" altLang="en-US" sz="2800" noProof="1"/>
          </a:p>
        </p:txBody>
      </p:sp>
      <p:sp>
        <p:nvSpPr>
          <p:cNvPr id="31" name="剪去对角的矩形 30"/>
          <p:cNvSpPr/>
          <p:nvPr/>
        </p:nvSpPr>
        <p:spPr>
          <a:xfrm>
            <a:off x="376238" y="54403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19" action="ppaction://hlinksldjump"/>
              </a:rPr>
              <a:t>necessity </a:t>
            </a:r>
            <a:endParaRPr lang="zh-CN" altLang="en-US" sz="2800" noProof="1"/>
          </a:p>
        </p:txBody>
      </p:sp>
      <p:sp>
        <p:nvSpPr>
          <p:cNvPr id="32" name="剪去对角的矩形 31"/>
          <p:cNvSpPr/>
          <p:nvPr/>
        </p:nvSpPr>
        <p:spPr>
          <a:xfrm>
            <a:off x="376238" y="60166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20" action="ppaction://hlinksldjump"/>
              </a:rPr>
              <a:t>humble </a:t>
            </a:r>
            <a:endParaRPr lang="zh-CN" altLang="en-US" sz="2800" noProof="1"/>
          </a:p>
        </p:txBody>
      </p:sp>
      <p:sp>
        <p:nvSpPr>
          <p:cNvPr id="33" name="剪去对角的矩形 32"/>
          <p:cNvSpPr/>
          <p:nvPr/>
        </p:nvSpPr>
        <p:spPr>
          <a:xfrm>
            <a:off x="3352800" y="3711575"/>
            <a:ext cx="242887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21" action="ppaction://hlinksldjump"/>
              </a:rPr>
              <a:t>entirely </a:t>
            </a:r>
            <a:endParaRPr lang="zh-CN" altLang="en-US" sz="2800" noProof="1"/>
          </a:p>
        </p:txBody>
      </p:sp>
      <p:sp>
        <p:nvSpPr>
          <p:cNvPr id="34" name="剪去对角的矩形 33"/>
          <p:cNvSpPr/>
          <p:nvPr/>
        </p:nvSpPr>
        <p:spPr>
          <a:xfrm>
            <a:off x="3348038" y="4279900"/>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22" action="ppaction://hlinksldjump"/>
              </a:rPr>
              <a:t>liar </a:t>
            </a:r>
            <a:endParaRPr lang="zh-CN" altLang="en-US" sz="2800" noProof="1"/>
          </a:p>
        </p:txBody>
      </p:sp>
      <p:sp>
        <p:nvSpPr>
          <p:cNvPr id="35" name="剪去对角的矩形 34"/>
          <p:cNvSpPr/>
          <p:nvPr/>
        </p:nvSpPr>
        <p:spPr>
          <a:xfrm>
            <a:off x="3348038" y="4856163"/>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23" action="ppaction://hlinksldjump"/>
              </a:rPr>
              <a:t>doubter </a:t>
            </a:r>
            <a:endParaRPr lang="zh-CN" altLang="en-US" sz="2800" noProof="1"/>
          </a:p>
        </p:txBody>
      </p:sp>
      <p:sp>
        <p:nvSpPr>
          <p:cNvPr id="36" name="剪去对角的矩形 35"/>
          <p:cNvSpPr/>
          <p:nvPr/>
        </p:nvSpPr>
        <p:spPr>
          <a:xfrm>
            <a:off x="3348038" y="5432425"/>
            <a:ext cx="242887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24" action="ppaction://hlinksldjump"/>
              </a:rPr>
              <a:t>jealous </a:t>
            </a:r>
            <a:endParaRPr lang="zh-CN" altLang="en-US" sz="2800" noProof="1"/>
          </a:p>
        </p:txBody>
      </p:sp>
      <p:sp>
        <p:nvSpPr>
          <p:cNvPr id="37" name="剪去对角的矩形 36"/>
          <p:cNvSpPr/>
          <p:nvPr/>
        </p:nvSpPr>
        <p:spPr>
          <a:xfrm>
            <a:off x="3348038" y="6008688"/>
            <a:ext cx="242887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25" action="ppaction://hlinksldjump"/>
              </a:rPr>
              <a:t>earnest </a:t>
            </a:r>
            <a:endParaRPr lang="zh-CN" altLang="en-US" sz="2800" noProof="1"/>
          </a:p>
        </p:txBody>
      </p:sp>
      <p:sp>
        <p:nvSpPr>
          <p:cNvPr id="822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a:solidFill>
                  <a:schemeClr val="bg1"/>
                </a:solidFill>
                <a:latin typeface="Arial Black" pitchFamily="34" charset="0"/>
                <a:sym typeface="宋体" pitchFamily="2" charset="-122"/>
              </a:rPr>
              <a:t>Words &amp; Phrases</a:t>
            </a:r>
          </a:p>
        </p:txBody>
      </p:sp>
      <p:pic>
        <p:nvPicPr>
          <p:cNvPr id="8226" name="图片 4" descr="Home">
            <a:hlinkClick r:id="rId26" action="ppaction://hlinksldjump"/>
          </p:cNvPr>
          <p:cNvPicPr>
            <a:picLocks noChangeAspect="1" noChangeArrowheads="1"/>
          </p:cNvPicPr>
          <p:nvPr/>
        </p:nvPicPr>
        <p:blipFill>
          <a:blip r:embed="rId2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6" name="剪去对角的矩形 5"/>
          <p:cNvSpPr/>
          <p:nvPr/>
        </p:nvSpPr>
        <p:spPr>
          <a:xfrm>
            <a:off x="250825" y="863600"/>
            <a:ext cx="4189413"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3" action="ppaction://hlinksldjump"/>
              </a:rPr>
              <a:t>face to face</a:t>
            </a:r>
            <a:endParaRPr lang="zh-CN" altLang="en-US" sz="2800" noProof="1"/>
          </a:p>
        </p:txBody>
      </p:sp>
      <p:sp>
        <p:nvSpPr>
          <p:cNvPr id="7" name="剪去对角的矩形 6"/>
          <p:cNvSpPr/>
          <p:nvPr/>
        </p:nvSpPr>
        <p:spPr>
          <a:xfrm>
            <a:off x="242888" y="1433513"/>
            <a:ext cx="4192587"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4" action="ppaction://hlinksldjump"/>
              </a:rPr>
              <a:t>delight in</a:t>
            </a:r>
            <a:endParaRPr lang="zh-CN" altLang="en-US" sz="2800" noProof="1"/>
          </a:p>
        </p:txBody>
      </p:sp>
      <p:sp>
        <p:nvSpPr>
          <p:cNvPr id="8" name="剪去对角的矩形 7"/>
          <p:cNvSpPr/>
          <p:nvPr/>
        </p:nvSpPr>
        <p:spPr>
          <a:xfrm>
            <a:off x="242888" y="2008188"/>
            <a:ext cx="4192587"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5" action="ppaction://hlinksldjump"/>
              </a:rPr>
              <a:t>be unworthy of</a:t>
            </a:r>
            <a:endParaRPr lang="zh-CN" altLang="en-US" sz="2800" noProof="1"/>
          </a:p>
        </p:txBody>
      </p:sp>
      <p:sp>
        <p:nvSpPr>
          <p:cNvPr id="9" name="剪去对角的矩形 8"/>
          <p:cNvSpPr/>
          <p:nvPr/>
        </p:nvSpPr>
        <p:spPr>
          <a:xfrm>
            <a:off x="242888" y="2584450"/>
            <a:ext cx="4192587"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6" action="ppaction://hlinksldjump"/>
              </a:rPr>
              <a:t>set sb. free</a:t>
            </a:r>
            <a:endParaRPr lang="zh-CN" altLang="en-US" sz="2800" noProof="1"/>
          </a:p>
        </p:txBody>
      </p:sp>
      <p:sp>
        <p:nvSpPr>
          <p:cNvPr id="17" name="剪去对角的矩形 16"/>
          <p:cNvSpPr/>
          <p:nvPr/>
        </p:nvSpPr>
        <p:spPr>
          <a:xfrm>
            <a:off x="4722813" y="855663"/>
            <a:ext cx="4189412"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7" action="ppaction://hlinksldjump"/>
              </a:rPr>
              <a:t>have faith in</a:t>
            </a:r>
            <a:endParaRPr lang="zh-CN" altLang="en-US" sz="2800" noProof="1"/>
          </a:p>
        </p:txBody>
      </p:sp>
      <p:sp>
        <p:nvSpPr>
          <p:cNvPr id="18" name="剪去对角的矩形 17"/>
          <p:cNvSpPr/>
          <p:nvPr/>
        </p:nvSpPr>
        <p:spPr>
          <a:xfrm>
            <a:off x="4718050" y="1423988"/>
            <a:ext cx="4189413"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8" action="ppaction://hlinksldjump"/>
              </a:rPr>
              <a:t>in sb.’s eyes</a:t>
            </a:r>
            <a:endParaRPr lang="zh-CN" altLang="en-US" sz="2800" noProof="1"/>
          </a:p>
        </p:txBody>
      </p:sp>
      <p:sp>
        <p:nvSpPr>
          <p:cNvPr id="19" name="剪去对角的矩形 18"/>
          <p:cNvSpPr/>
          <p:nvPr/>
        </p:nvSpPr>
        <p:spPr>
          <a:xfrm>
            <a:off x="4718050" y="2000250"/>
            <a:ext cx="4189413"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hlinkClick r:id="rId9" action="ppaction://hlinksldjump"/>
              </a:rPr>
              <a:t>interfere with</a:t>
            </a:r>
            <a:endParaRPr lang="zh-CN" altLang="en-US" sz="2800" noProof="1"/>
          </a:p>
        </p:txBody>
      </p:sp>
      <p:pic>
        <p:nvPicPr>
          <p:cNvPr id="9238" name="图片 4" descr="Home">
            <a:hlinkClick r:id="rId10" action="ppaction://hlinksldjump"/>
          </p:cNvPr>
          <p:cNvPicPr>
            <a:picLocks noChangeAspect="1" noChangeArrowheads="1"/>
          </p:cNvPicPr>
          <p:nvPr/>
        </p:nvPicPr>
        <p:blipFill>
          <a:blip r:embed="rId11" cstate="print"/>
          <a:srcRect/>
          <a:stretch>
            <a:fillRect/>
          </a:stretch>
        </p:blipFill>
        <p:spPr bwMode="auto">
          <a:xfrm>
            <a:off x="8331200" y="52388"/>
            <a:ext cx="484188" cy="441325"/>
          </a:xfrm>
          <a:prstGeom prst="rect">
            <a:avLst/>
          </a:prstGeom>
          <a:noFill/>
          <a:ln w="9525">
            <a:noFill/>
            <a:miter lim="800000"/>
            <a:headEnd/>
            <a:tailEnd/>
          </a:ln>
        </p:spPr>
      </p:pic>
      <p:pic>
        <p:nvPicPr>
          <p:cNvPr id="9239" name="图片 10" descr="Back">
            <a:hlinkClick r:id="" action="ppaction://hlinkshowjump?jump=previousslide"/>
          </p:cNvPr>
          <p:cNvPicPr>
            <a:picLocks noChangeAspect="1" noChangeArrowheads="1"/>
          </p:cNvPicPr>
          <p:nvPr/>
        </p:nvPicPr>
        <p:blipFill>
          <a:blip r:embed="rId12" cstate="print"/>
          <a:srcRect/>
          <a:stretch>
            <a:fillRect/>
          </a:stretch>
        </p:blipFill>
        <p:spPr bwMode="auto">
          <a:xfrm>
            <a:off x="7656513" y="47625"/>
            <a:ext cx="558800" cy="393700"/>
          </a:xfrm>
          <a:prstGeom prst="rect">
            <a:avLst/>
          </a:prstGeom>
          <a:noFill/>
          <a:ln w="9525">
            <a:noFill/>
            <a:miter lim="800000"/>
            <a:headEnd/>
            <a:tailEnd/>
          </a:ln>
        </p:spPr>
      </p:pic>
      <p:sp>
        <p:nvSpPr>
          <p:cNvPr id="9240"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a:solidFill>
                  <a:schemeClr val="bg1"/>
                </a:solidFill>
                <a:latin typeface="Arial Black" pitchFamily="34" charset="0"/>
                <a:sym typeface="宋体" pitchFamily="2" charset="-122"/>
              </a:rPr>
              <a:t>Words &amp; Phrases</a:t>
            </a:r>
          </a:p>
        </p:txBody>
      </p:sp>
      <p:sp>
        <p:nvSpPr>
          <p:cNvPr id="39" name="剪去对角的矩形 38"/>
          <p:cNvSpPr/>
          <p:nvPr/>
        </p:nvSpPr>
        <p:spPr>
          <a:xfrm>
            <a:off x="352425" y="3711575"/>
            <a:ext cx="8505825" cy="393700"/>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t>Thornfield                        </a:t>
            </a:r>
            <a:r>
              <a:rPr lang="zh-CN" altLang="en-US" sz="2400" dirty="0" smtClean="0">
                <a:solidFill>
                  <a:schemeClr val="accent1">
                    <a:lumMod val="75000"/>
                  </a:schemeClr>
                </a:solidFill>
                <a:latin typeface="+mn-ea"/>
              </a:rPr>
              <a:t>桑菲尔德</a:t>
            </a:r>
            <a:r>
              <a:rPr lang="zh-CN" altLang="en-US" sz="2400" dirty="0">
                <a:solidFill>
                  <a:schemeClr val="accent1">
                    <a:lumMod val="75000"/>
                  </a:schemeClr>
                </a:solidFill>
                <a:latin typeface="+mn-ea"/>
              </a:rPr>
              <a:t>庄园 </a:t>
            </a:r>
            <a:r>
              <a:rPr lang="en-US" sz="2400" dirty="0" smtClean="0">
                <a:solidFill>
                  <a:schemeClr val="accent1">
                    <a:lumMod val="75000"/>
                  </a:schemeClr>
                </a:solidFill>
                <a:latin typeface="+mn-ea"/>
              </a:rPr>
              <a:t> </a:t>
            </a:r>
            <a:endParaRPr lang="zh-CN" altLang="en-US" sz="2400" noProof="1">
              <a:solidFill>
                <a:schemeClr val="accent1">
                  <a:lumMod val="75000"/>
                </a:schemeClr>
              </a:solidFill>
              <a:latin typeface="+mn-ea"/>
            </a:endParaRPr>
          </a:p>
        </p:txBody>
      </p:sp>
      <p:sp>
        <p:nvSpPr>
          <p:cNvPr id="40" name="剪去对角的矩形 39"/>
          <p:cNvSpPr/>
          <p:nvPr/>
        </p:nvSpPr>
        <p:spPr>
          <a:xfrm>
            <a:off x="347663" y="4279900"/>
            <a:ext cx="850582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dirty="0" smtClean="0"/>
              <a:t>Rochester                         </a:t>
            </a:r>
            <a:r>
              <a:rPr lang="zh-CN" altLang="en-US" sz="2400" dirty="0" smtClean="0">
                <a:solidFill>
                  <a:schemeClr val="accent1">
                    <a:lumMod val="75000"/>
                  </a:schemeClr>
                </a:solidFill>
              </a:rPr>
              <a:t>罗切斯特</a:t>
            </a:r>
            <a:r>
              <a:rPr lang="zh-CN" altLang="en-US" sz="2400" dirty="0">
                <a:solidFill>
                  <a:schemeClr val="accent1">
                    <a:lumMod val="75000"/>
                  </a:schemeClr>
                </a:solidFill>
              </a:rPr>
              <a:t>（人名） </a:t>
            </a:r>
            <a:endParaRPr lang="zh-CN" altLang="en-US" sz="2000" noProof="1">
              <a:solidFill>
                <a:schemeClr val="accent1">
                  <a:lumMod val="75000"/>
                </a:schemeClr>
              </a:solidFill>
            </a:endParaRPr>
          </a:p>
        </p:txBody>
      </p:sp>
      <p:sp>
        <p:nvSpPr>
          <p:cNvPr id="41" name="剪去对角的矩形 40"/>
          <p:cNvSpPr/>
          <p:nvPr/>
        </p:nvSpPr>
        <p:spPr>
          <a:xfrm>
            <a:off x="347663" y="4856163"/>
            <a:ext cx="8505825" cy="395287"/>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lvl="0" eaLnBrk="1" hangingPunct="1">
              <a:defRPr/>
            </a:pPr>
            <a:r>
              <a:rPr lang="en-US" altLang="zh-CN" sz="2800" dirty="0">
                <a:solidFill>
                  <a:prstClr val="black"/>
                </a:solidFill>
                <a:hlinkClick r:id="rId13" action="ppaction://hlinksldjump"/>
              </a:rPr>
              <a:t>Ireland  </a:t>
            </a:r>
            <a:r>
              <a:rPr lang="en-US" altLang="zh-CN" sz="2400" dirty="0" err="1" smtClean="0">
                <a:solidFill>
                  <a:srgbClr val="0070C0"/>
                </a:solidFill>
                <a:latin typeface="+mn-ea"/>
                <a:hlinkClick r:id="rId13" action="ppaction://hlinksldjump"/>
              </a:rPr>
              <a:t>爱尔兰岛</a:t>
            </a:r>
            <a:endParaRPr lang="zh-CN" altLang="en-US" sz="2800" noProof="1">
              <a:solidFill>
                <a:srgbClr val="0070C0"/>
              </a:solidFill>
              <a:latin typeface="+mn-ea"/>
            </a:endParaRPr>
          </a:p>
        </p:txBody>
      </p:sp>
      <p:sp>
        <p:nvSpPr>
          <p:cNvPr id="42" name="剪去对角的矩形 41"/>
          <p:cNvSpPr/>
          <p:nvPr/>
        </p:nvSpPr>
        <p:spPr>
          <a:xfrm>
            <a:off x="347663" y="5432425"/>
            <a:ext cx="8505825" cy="395288"/>
          </a:xfrm>
          <a:prstGeom prst="snip2DiagRect">
            <a:avLst/>
          </a:prstGeom>
          <a:ln>
            <a:solidFill>
              <a:srgbClr val="88C5A3"/>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noProof="1">
                <a:solidFill>
                  <a:srgbClr val="0070C0"/>
                </a:solidFill>
              </a:rPr>
              <a:t>Ingram </a:t>
            </a:r>
            <a:r>
              <a:rPr lang="en-US" altLang="zh-CN" sz="2800" noProof="1" smtClean="0">
                <a:solidFill>
                  <a:srgbClr val="0070C0"/>
                </a:solidFill>
              </a:rPr>
              <a:t>                    </a:t>
            </a:r>
            <a:r>
              <a:rPr lang="zh-CN" altLang="en-US" sz="2400" noProof="1" smtClean="0">
                <a:solidFill>
                  <a:srgbClr val="0070C0"/>
                </a:solidFill>
              </a:rPr>
              <a:t>英格拉姆</a:t>
            </a:r>
            <a:r>
              <a:rPr lang="zh-CN" altLang="en-US" sz="2400" noProof="1">
                <a:solidFill>
                  <a:srgbClr val="0070C0"/>
                </a:solidFill>
              </a:rPr>
              <a:t>（人名）</a:t>
            </a:r>
          </a:p>
        </p:txBody>
      </p:sp>
      <p:pic>
        <p:nvPicPr>
          <p:cNvPr id="51201" name="Picture 1" descr="C:\Users\zhao\AppData\Roaming\Tencent\Users\27957503\QQ\WinTemp\RichOle\OBZ6BU)8%~LRT[E3@(CHF43.png"/>
          <p:cNvPicPr>
            <a:picLocks noChangeAspect="1" noChangeArrowheads="1"/>
          </p:cNvPicPr>
          <p:nvPr/>
        </p:nvPicPr>
        <p:blipFill>
          <a:blip r:embed="rId14"/>
          <a:srcRect/>
          <a:stretch>
            <a:fillRect/>
          </a:stretch>
        </p:blipFill>
        <p:spPr bwMode="auto">
          <a:xfrm>
            <a:off x="2329132" y="3778370"/>
            <a:ext cx="1304925" cy="285750"/>
          </a:xfrm>
          <a:prstGeom prst="rect">
            <a:avLst/>
          </a:prstGeom>
          <a:noFill/>
        </p:spPr>
      </p:pic>
      <p:pic>
        <p:nvPicPr>
          <p:cNvPr id="51202" name="Picture 2" descr="C:\Users\zhao\AppData\Roaming\Tencent\Users\27957503\QQ\WinTemp\RichOle\3924G]UJ~P$AL}2K%Q9TT38.png"/>
          <p:cNvPicPr>
            <a:picLocks noChangeAspect="1" noChangeArrowheads="1"/>
          </p:cNvPicPr>
          <p:nvPr/>
        </p:nvPicPr>
        <p:blipFill>
          <a:blip r:embed="rId15"/>
          <a:srcRect/>
          <a:stretch>
            <a:fillRect/>
          </a:stretch>
        </p:blipFill>
        <p:spPr bwMode="auto">
          <a:xfrm>
            <a:off x="2122098" y="4347714"/>
            <a:ext cx="1533525" cy="285750"/>
          </a:xfrm>
          <a:prstGeom prst="rect">
            <a:avLst/>
          </a:prstGeom>
          <a:noFill/>
        </p:spPr>
      </p:pic>
      <p:pic>
        <p:nvPicPr>
          <p:cNvPr id="51203" name="Picture 3" descr="C:\Users\zhao\AppData\Roaming\Tencent\Users\27957503\QQ\WinTemp\RichOle\L$Y1M5B_Q6]SC`7Q}RU[JMC.png"/>
          <p:cNvPicPr>
            <a:picLocks noChangeAspect="1" noChangeArrowheads="1"/>
          </p:cNvPicPr>
          <p:nvPr/>
        </p:nvPicPr>
        <p:blipFill>
          <a:blip r:embed="rId16"/>
          <a:srcRect/>
          <a:stretch>
            <a:fillRect/>
          </a:stretch>
        </p:blipFill>
        <p:spPr bwMode="auto">
          <a:xfrm>
            <a:off x="1738582" y="5508935"/>
            <a:ext cx="1181100" cy="29527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66687" y="592138"/>
            <a:ext cx="8853487" cy="6065837"/>
          </a:xfrm>
        </p:spPr>
        <p:txBody>
          <a:bodyPr/>
          <a:lstStyle/>
          <a:p>
            <a:pPr algn="just">
              <a:lnSpc>
                <a:spcPct val="100000"/>
              </a:lnSpc>
              <a:buNone/>
            </a:pPr>
            <a:r>
              <a:rPr lang="en-US" sz="3200" b="1" dirty="0" smtClean="0"/>
              <a:t>passionate  </a:t>
            </a:r>
            <a:r>
              <a:rPr lang="en-US" b="1" dirty="0" smtClean="0"/>
              <a:t>                      </a:t>
            </a:r>
            <a:r>
              <a:rPr lang="en-US" i="1" dirty="0" smtClean="0">
                <a:solidFill>
                  <a:srgbClr val="C00000"/>
                </a:solidFill>
              </a:rPr>
              <a:t>a. </a:t>
            </a:r>
            <a:r>
              <a:rPr lang="en-US" dirty="0" smtClean="0"/>
              <a:t>showing or expressing </a:t>
            </a:r>
            <a:r>
              <a:rPr lang="en-US" spc="-50" dirty="0" smtClean="0"/>
              <a:t>powerful emotions or very strong beliefs </a:t>
            </a:r>
            <a:r>
              <a:rPr lang="zh-CN" altLang="en-US" sz="2400" spc="-50" dirty="0" smtClean="0">
                <a:solidFill>
                  <a:srgbClr val="0070C0"/>
                </a:solidFill>
              </a:rPr>
              <a:t>感情强烈的；激昂</a:t>
            </a:r>
            <a:r>
              <a:rPr lang="zh-CN" altLang="en-US" sz="2400" dirty="0" smtClean="0">
                <a:solidFill>
                  <a:srgbClr val="0070C0"/>
                </a:solidFill>
              </a:rPr>
              <a:t>的</a:t>
            </a:r>
            <a:endParaRPr lang="en-US" dirty="0" smtClean="0">
              <a:solidFill>
                <a:srgbClr val="0070C0"/>
              </a:solidFill>
            </a:endParaRPr>
          </a:p>
          <a:p>
            <a:pPr algn="just">
              <a:lnSpc>
                <a:spcPct val="100000"/>
              </a:lnSpc>
              <a:buNone/>
            </a:pPr>
            <a:r>
              <a:rPr lang="en-US" altLang="zh-CN" i="1" dirty="0" smtClean="0"/>
              <a:t>e.g.</a:t>
            </a:r>
          </a:p>
          <a:p>
            <a:pPr marL="396000" indent="-396000" algn="just">
              <a:lnSpc>
                <a:spcPct val="100000"/>
              </a:lnSpc>
              <a:buNone/>
            </a:pPr>
            <a:r>
              <a:rPr lang="en-US" altLang="zh-CN" dirty="0" smtClean="0"/>
              <a:t>1. He brought to the job not just considerable experience but passionate enthusiasm.</a:t>
            </a:r>
          </a:p>
          <a:p>
            <a:pPr algn="just">
              <a:lnSpc>
                <a:spcPct val="100000"/>
              </a:lnSpc>
              <a:buNone/>
            </a:pPr>
            <a:r>
              <a:rPr lang="zh-CN" altLang="en-US" sz="2400" dirty="0" smtClean="0">
                <a:solidFill>
                  <a:srgbClr val="0070C0"/>
                </a:solidFill>
              </a:rPr>
              <a:t>      他不仅给这一工作带来了丰富经验，而且倾注了极大的热情。</a:t>
            </a:r>
          </a:p>
          <a:p>
            <a:pPr marL="432000" indent="-457200" algn="just">
              <a:lnSpc>
                <a:spcPct val="100000"/>
              </a:lnSpc>
              <a:buNone/>
            </a:pPr>
            <a:r>
              <a:rPr lang="en-US" altLang="zh-CN" dirty="0" smtClean="0"/>
              <a:t>2. It was astonishing that this shy girl could grow so passionate.  </a:t>
            </a:r>
          </a:p>
          <a:p>
            <a:pPr algn="just">
              <a:lnSpc>
                <a:spcPct val="100000"/>
              </a:lnSpc>
              <a:buNone/>
            </a:pPr>
            <a:r>
              <a:rPr lang="zh-CN" altLang="en-US" sz="2400" dirty="0" smtClean="0">
                <a:solidFill>
                  <a:srgbClr val="0070C0"/>
                </a:solidFill>
              </a:rPr>
              <a:t>      真叫人惊奇，这个腼腆的姑娘能够变得这么热情奔放。</a:t>
            </a:r>
            <a:endParaRPr lang="en-US" altLang="zh-CN" sz="2400" dirty="0" smtClean="0">
              <a:solidFill>
                <a:srgbClr val="0070C0"/>
              </a:solidFill>
            </a:endParaRPr>
          </a:p>
          <a:p>
            <a:pPr algn="just">
              <a:lnSpc>
                <a:spcPct val="100000"/>
              </a:lnSpc>
              <a:buNone/>
            </a:pPr>
            <a:r>
              <a:rPr lang="en-US" altLang="zh-CN" b="1" dirty="0" smtClean="0">
                <a:solidFill>
                  <a:schemeClr val="accent6">
                    <a:lumMod val="50000"/>
                  </a:schemeClr>
                </a:solidFill>
              </a:rPr>
              <a:t>Word family: </a:t>
            </a:r>
            <a:r>
              <a:rPr lang="en-US" altLang="zh-CN" b="1" dirty="0" smtClean="0"/>
              <a:t>passion</a:t>
            </a:r>
            <a:r>
              <a:rPr lang="en-US" altLang="zh-CN" b="1" dirty="0" smtClean="0">
                <a:solidFill>
                  <a:srgbClr val="0070C0"/>
                </a:solidFill>
              </a:rPr>
              <a:t> </a:t>
            </a:r>
            <a:r>
              <a:rPr lang="en-US" altLang="zh-CN" i="1" dirty="0" smtClean="0">
                <a:solidFill>
                  <a:srgbClr val="C00000"/>
                </a:solidFill>
              </a:rPr>
              <a:t>n.</a:t>
            </a:r>
            <a:endParaRPr lang="zh-CN" altLang="en-US"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5"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8" cstate="print"/>
          <a:srcRect/>
          <a:stretch>
            <a:fillRect/>
          </a:stretch>
        </p:blipFill>
        <p:spPr bwMode="auto">
          <a:xfrm>
            <a:off x="7163242" y="6272904"/>
            <a:ext cx="474663" cy="225425"/>
          </a:xfrm>
          <a:prstGeom prst="rect">
            <a:avLst/>
          </a:prstGeom>
          <a:noFill/>
          <a:ln w="9525">
            <a:noFill/>
            <a:miter lim="800000"/>
            <a:headEnd/>
            <a:tailEnd/>
          </a:ln>
        </p:spPr>
      </p:pic>
      <p:pic>
        <p:nvPicPr>
          <p:cNvPr id="77825" name="Picture 1" descr="C:\Users\zhao\AppData\Roaming\Tencent\Users\27957503\QQ\WinTemp\RichOle\$T7`F@O_WZZ1JAM[}X_$R4F.png"/>
          <p:cNvPicPr>
            <a:picLocks noChangeAspect="1" noChangeArrowheads="1"/>
          </p:cNvPicPr>
          <p:nvPr/>
        </p:nvPicPr>
        <p:blipFill>
          <a:blip r:embed="rId9"/>
          <a:srcRect/>
          <a:stretch>
            <a:fillRect/>
          </a:stretch>
        </p:blipFill>
        <p:spPr bwMode="auto">
          <a:xfrm>
            <a:off x="2318624" y="765377"/>
            <a:ext cx="1466850" cy="314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buNone/>
            </a:pPr>
            <a:r>
              <a:rPr lang="en-US" sz="3200" b="1" dirty="0" smtClean="0"/>
              <a:t>stir</a:t>
            </a:r>
            <a:r>
              <a:rPr lang="en-US" b="1" dirty="0" smtClean="0"/>
              <a:t> </a:t>
            </a:r>
            <a:r>
              <a:rPr lang="en-US" dirty="0" smtClean="0"/>
              <a:t>  </a:t>
            </a:r>
            <a:endParaRPr lang="zh-CN" altLang="en-US" dirty="0" smtClean="0"/>
          </a:p>
          <a:p>
            <a:pPr marL="360000" indent="-360000" algn="just">
              <a:buNone/>
            </a:pPr>
            <a:r>
              <a:rPr lang="en-US" b="1" dirty="0" smtClean="0"/>
              <a:t>1. </a:t>
            </a:r>
            <a:r>
              <a:rPr lang="en-US" i="1" dirty="0" err="1" smtClean="0">
                <a:solidFill>
                  <a:srgbClr val="C00000"/>
                </a:solidFill>
              </a:rPr>
              <a:t>vt</a:t>
            </a:r>
            <a:r>
              <a:rPr lang="en-US" dirty="0" smtClean="0">
                <a:solidFill>
                  <a:srgbClr val="C00000"/>
                </a:solidFill>
              </a:rPr>
              <a:t>. </a:t>
            </a:r>
            <a:r>
              <a:rPr lang="en-US" dirty="0" smtClean="0"/>
              <a:t>to make sb. feel upset or angry </a:t>
            </a:r>
            <a:r>
              <a:rPr lang="zh-CN" altLang="en-US" sz="2400" dirty="0" smtClean="0">
                <a:solidFill>
                  <a:srgbClr val="0070C0"/>
                </a:solidFill>
              </a:rPr>
              <a:t>激起，激发（不安或愤怒）</a:t>
            </a:r>
            <a:endParaRPr lang="en-US" sz="2400" dirty="0" smtClean="0">
              <a:solidFill>
                <a:srgbClr val="0070C0"/>
              </a:solidFill>
            </a:endParaRPr>
          </a:p>
          <a:p>
            <a:pPr algn="just">
              <a:buNone/>
            </a:pPr>
            <a:r>
              <a:rPr lang="en-US" altLang="zh-CN" i="1" dirty="0" smtClean="0"/>
              <a:t>e.g. </a:t>
            </a:r>
            <a:endParaRPr lang="zh-CN" altLang="en-US" sz="3200" i="1" dirty="0" smtClean="0"/>
          </a:p>
          <a:p>
            <a:pPr marL="1587" indent="0" algn="just">
              <a:buNone/>
            </a:pPr>
            <a:r>
              <a:rPr lang="en-US" dirty="0" smtClean="0"/>
              <a:t>1. Your presence at the meeting will stir trouble. </a:t>
            </a:r>
          </a:p>
          <a:p>
            <a:pPr algn="just">
              <a:buNone/>
            </a:pPr>
            <a:r>
              <a:rPr lang="zh-CN" altLang="en-US" sz="2400" dirty="0" smtClean="0">
                <a:solidFill>
                  <a:srgbClr val="0070C0"/>
                </a:solidFill>
              </a:rPr>
              <a:t>     你出席会议要惹起麻烦。</a:t>
            </a:r>
          </a:p>
          <a:p>
            <a:pPr marL="1587" indent="0" algn="just">
              <a:buNone/>
            </a:pPr>
            <a:r>
              <a:rPr lang="en-US" dirty="0" smtClean="0"/>
              <a:t>2. Stop trying to stir racial hostility! </a:t>
            </a:r>
          </a:p>
          <a:p>
            <a:pPr algn="just">
              <a:buNone/>
            </a:pPr>
            <a:r>
              <a:rPr lang="zh-CN" altLang="en-US" sz="2400" dirty="0" smtClean="0">
                <a:solidFill>
                  <a:srgbClr val="0070C0"/>
                </a:solidFill>
              </a:rPr>
              <a:t>     停止试图挑起种族仇恨</a:t>
            </a:r>
            <a:r>
              <a:rPr lang="en-US" altLang="zh-CN" sz="2400" dirty="0" smtClean="0">
                <a:solidFill>
                  <a:srgbClr val="0070C0"/>
                </a:solidFill>
                <a:latin typeface="+mn-ea"/>
              </a:rPr>
              <a:t>!</a:t>
            </a:r>
            <a:r>
              <a:rPr lang="en-US" altLang="zh-CN" sz="2400" dirty="0" smtClean="0">
                <a:solidFill>
                  <a:srgbClr val="0070C0"/>
                </a:solidFill>
              </a:rPr>
              <a:t> </a:t>
            </a:r>
          </a:p>
          <a:p>
            <a:pPr marL="360000" indent="-360000" algn="just">
              <a:buNone/>
            </a:pPr>
            <a:r>
              <a:rPr lang="en-US" b="1" dirty="0" smtClean="0"/>
              <a:t>2. </a:t>
            </a:r>
            <a:r>
              <a:rPr lang="en-US" i="1" dirty="0" smtClean="0">
                <a:solidFill>
                  <a:srgbClr val="C00000"/>
                </a:solidFill>
              </a:rPr>
              <a:t>v.</a:t>
            </a:r>
            <a:r>
              <a:rPr lang="en-US" i="1" dirty="0" smtClean="0"/>
              <a:t> </a:t>
            </a:r>
            <a:r>
              <a:rPr lang="en-US" dirty="0" smtClean="0"/>
              <a:t>to move food around in a dish or pan using a spoon or other object </a:t>
            </a:r>
            <a:r>
              <a:rPr lang="zh-CN" altLang="en-US" sz="2400" dirty="0" smtClean="0">
                <a:solidFill>
                  <a:srgbClr val="0070C0"/>
                </a:solidFill>
              </a:rPr>
              <a:t>搅拌（食物）</a:t>
            </a:r>
            <a:endParaRPr lang="zh-CN" altLang="en-US" dirty="0" smtClean="0">
              <a:solidFill>
                <a:srgbClr val="0070C0"/>
              </a:solidFill>
            </a:endParaRPr>
          </a:p>
          <a:p>
            <a:pPr algn="just" eaLnBrk="1" hangingPunct="1">
              <a:buNone/>
              <a:defRPr/>
            </a:pPr>
            <a:r>
              <a:rPr lang="en-US" altLang="zh-CN" i="1" dirty="0" smtClean="0"/>
              <a:t>e.g. </a:t>
            </a:r>
            <a:r>
              <a:rPr lang="en-US" altLang="zh-CN" dirty="0" smtClean="0"/>
              <a:t>Stir the soup for a few seconds.  </a:t>
            </a:r>
          </a:p>
          <a:p>
            <a:pPr algn="just" eaLnBrk="1" hangingPunct="1">
              <a:buNone/>
              <a:defRPr/>
            </a:pPr>
            <a:r>
              <a:rPr lang="zh-CN" altLang="en-US" sz="2400" dirty="0" smtClean="0">
                <a:solidFill>
                  <a:srgbClr val="0070C0"/>
                </a:solidFill>
              </a:rPr>
              <a:t>         将汤搅动几秒钟。</a:t>
            </a:r>
            <a:endParaRPr lang="zh-CN" altLang="en-US"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5"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8" cstate="print"/>
          <a:srcRect/>
          <a:stretch>
            <a:fillRect/>
          </a:stretch>
        </p:blipFill>
        <p:spPr bwMode="auto">
          <a:xfrm>
            <a:off x="7163242" y="6272904"/>
            <a:ext cx="474663" cy="225425"/>
          </a:xfrm>
          <a:prstGeom prst="rect">
            <a:avLst/>
          </a:prstGeom>
          <a:noFill/>
          <a:ln w="9525">
            <a:noFill/>
            <a:miter lim="800000"/>
            <a:headEnd/>
            <a:tailEnd/>
          </a:ln>
        </p:spPr>
      </p:pic>
      <p:pic>
        <p:nvPicPr>
          <p:cNvPr id="78849" name="Picture 1" descr="C:\Users\zhao\AppData\Roaming\Tencent\Users\27957503\QQ\WinTemp\RichOle\PXQ${W%{8[(IPS@WG9G(HLX.png"/>
          <p:cNvPicPr>
            <a:picLocks noChangeAspect="1" noChangeArrowheads="1"/>
          </p:cNvPicPr>
          <p:nvPr/>
        </p:nvPicPr>
        <p:blipFill>
          <a:blip r:embed="rId9"/>
          <a:srcRect/>
          <a:stretch>
            <a:fillRect/>
          </a:stretch>
        </p:blipFill>
        <p:spPr bwMode="auto">
          <a:xfrm>
            <a:off x="979714" y="729343"/>
            <a:ext cx="638175" cy="266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animEffect transition="in" filter="dissolve">
                                      <p:cBhvr>
                                        <p:cTn id="17" dur="500"/>
                                        <p:tgtEl>
                                          <p:spTgt spid="1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36524" y="646113"/>
            <a:ext cx="8836025" cy="6065837"/>
          </a:xfrm>
        </p:spPr>
        <p:txBody>
          <a:bodyPr/>
          <a:lstStyle/>
          <a:p>
            <a:pPr algn="just">
              <a:lnSpc>
                <a:spcPct val="85000"/>
              </a:lnSpc>
              <a:buNone/>
            </a:pPr>
            <a:r>
              <a:rPr lang="en-US" sz="3200" b="1" dirty="0" smtClean="0"/>
              <a:t>grief </a:t>
            </a:r>
            <a:r>
              <a:rPr lang="en-US" dirty="0" smtClean="0"/>
              <a:t>           </a:t>
            </a:r>
            <a:r>
              <a:rPr lang="en-US" i="1" dirty="0" smtClean="0">
                <a:solidFill>
                  <a:srgbClr val="C00000"/>
                </a:solidFill>
              </a:rPr>
              <a:t>n. </a:t>
            </a:r>
            <a:r>
              <a:rPr lang="en-US" dirty="0" smtClean="0">
                <a:solidFill>
                  <a:srgbClr val="C00000"/>
                </a:solidFill>
              </a:rPr>
              <a:t>[U] </a:t>
            </a:r>
            <a:r>
              <a:rPr lang="en-US" dirty="0" smtClean="0"/>
              <a:t>a strong feeling of sadness, usually because s</a:t>
            </a:r>
            <a:r>
              <a:rPr lang="en-US" altLang="zh-CN" dirty="0" smtClean="0"/>
              <a:t>b.</a:t>
            </a:r>
            <a:r>
              <a:rPr lang="en-US" dirty="0" smtClean="0"/>
              <a:t> has died </a:t>
            </a:r>
            <a:r>
              <a:rPr lang="zh-CN" altLang="en-US" sz="2400" dirty="0" smtClean="0">
                <a:solidFill>
                  <a:srgbClr val="0070C0"/>
                </a:solidFill>
              </a:rPr>
              <a:t>悲痛；悲伤</a:t>
            </a:r>
            <a:endParaRPr lang="en-US" dirty="0" smtClean="0">
              <a:solidFill>
                <a:srgbClr val="0070C0"/>
              </a:solidFill>
            </a:endParaRPr>
          </a:p>
          <a:p>
            <a:pPr algn="just">
              <a:lnSpc>
                <a:spcPct val="85000"/>
              </a:lnSpc>
              <a:buNone/>
            </a:pPr>
            <a:r>
              <a:rPr lang="en-US" altLang="zh-CN" i="1" dirty="0" smtClean="0"/>
              <a:t>e.g.</a:t>
            </a:r>
          </a:p>
          <a:p>
            <a:pPr marL="1587" indent="0" algn="just">
              <a:lnSpc>
                <a:spcPct val="85000"/>
              </a:lnSpc>
              <a:buNone/>
            </a:pPr>
            <a:r>
              <a:rPr lang="en-US" dirty="0" smtClean="0"/>
              <a:t>1. She </a:t>
            </a:r>
            <a:r>
              <a:rPr lang="en-US" altLang="zh-CN" dirty="0" smtClean="0"/>
              <a:t>recovered</a:t>
            </a:r>
            <a:r>
              <a:rPr lang="en-US" dirty="0" smtClean="0"/>
              <a:t> from the grief of her mother’s death. </a:t>
            </a:r>
          </a:p>
          <a:p>
            <a:pPr algn="just">
              <a:lnSpc>
                <a:spcPct val="85000"/>
              </a:lnSpc>
              <a:buNone/>
            </a:pPr>
            <a:r>
              <a:rPr lang="zh-CN" altLang="en-US" sz="2400" dirty="0" smtClean="0">
                <a:solidFill>
                  <a:srgbClr val="0070C0"/>
                </a:solidFill>
              </a:rPr>
              <a:t>     她已从丧母的悲痛中恢复过来。</a:t>
            </a:r>
          </a:p>
          <a:p>
            <a:pPr marL="396000" indent="-396000" algn="just">
              <a:lnSpc>
                <a:spcPct val="85000"/>
              </a:lnSpc>
              <a:buNone/>
            </a:pPr>
            <a:r>
              <a:rPr lang="en-US" dirty="0" smtClean="0"/>
              <a:t>2. I can’t go to the cinema with you tonight because I have to comfort my friend in grief. </a:t>
            </a:r>
          </a:p>
          <a:p>
            <a:pPr hangingPunct="1">
              <a:lnSpc>
                <a:spcPct val="85000"/>
              </a:lnSpc>
              <a:buNone/>
            </a:pPr>
            <a:r>
              <a:rPr lang="zh-CN" altLang="en-US" sz="2400" spc="-20" dirty="0" smtClean="0">
                <a:solidFill>
                  <a:srgbClr val="0070C0"/>
                </a:solidFill>
              </a:rPr>
              <a:t>     我今晚不能和你去看电影，因为我得安慰我那极度悲伤的朋友。</a:t>
            </a:r>
          </a:p>
          <a:p>
            <a:pPr marL="396000" indent="-396000" algn="just">
              <a:lnSpc>
                <a:spcPct val="85000"/>
              </a:lnSpc>
              <a:buNone/>
            </a:pPr>
            <a:r>
              <a:rPr lang="en-US" dirty="0" smtClean="0"/>
              <a:t>3. She says tears come not only from grief or pain, but also from all sorts of other emotions, including joy and frustration. </a:t>
            </a:r>
          </a:p>
          <a:p>
            <a:pPr marL="432000" indent="-457200" algn="just">
              <a:lnSpc>
                <a:spcPct val="85000"/>
              </a:lnSpc>
              <a:buNone/>
            </a:pPr>
            <a:r>
              <a:rPr lang="zh-CN" altLang="en-US" sz="2400" dirty="0" smtClean="0">
                <a:solidFill>
                  <a:srgbClr val="0070C0"/>
                </a:solidFill>
              </a:rPr>
              <a:t>      她</a:t>
            </a:r>
            <a:r>
              <a:rPr lang="zh-CN" altLang="en-US" sz="2400" dirty="0">
                <a:solidFill>
                  <a:srgbClr val="0070C0"/>
                </a:solidFill>
              </a:rPr>
              <a:t>说眼泪不仅来自悲伤或痛苦，也来自其他的情绪，包括喜悦和沮丧</a:t>
            </a:r>
            <a:r>
              <a:rPr lang="zh-CN" altLang="en-US" sz="2400" dirty="0" smtClean="0">
                <a:solidFill>
                  <a:srgbClr val="0070C0"/>
                </a:solidFill>
              </a:rPr>
              <a:t>。</a:t>
            </a:r>
            <a:endParaRPr lang="zh-CN" altLang="en-US" sz="2400"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79873" name="Picture 1" descr="C:\Users\zhao\AppData\Roaming\Tencent\Users\27957503\QQ\WinTemp\RichOle\)@1BQBV9AC(H@XX}YU25F5R.png"/>
          <p:cNvPicPr>
            <a:picLocks noChangeAspect="1" noChangeArrowheads="1"/>
          </p:cNvPicPr>
          <p:nvPr/>
        </p:nvPicPr>
        <p:blipFill>
          <a:blip r:embed="rId7"/>
          <a:srcRect/>
          <a:stretch>
            <a:fillRect/>
          </a:stretch>
        </p:blipFill>
        <p:spPr bwMode="auto">
          <a:xfrm>
            <a:off x="1435766" y="736933"/>
            <a:ext cx="733425" cy="295275"/>
          </a:xfrm>
          <a:prstGeom prst="rect">
            <a:avLst/>
          </a:prstGeom>
          <a:noFill/>
        </p:spPr>
      </p:pic>
      <p:pic>
        <p:nvPicPr>
          <p:cNvPr id="9" name="图片 1">
            <a:hlinkClick r:id="rId5" action="ppaction://hlinksldjump"/>
          </p:cNvPr>
          <p:cNvPicPr>
            <a:picLocks noChangeAspect="1"/>
          </p:cNvPicPr>
          <p:nvPr/>
        </p:nvPicPr>
        <p:blipFill>
          <a:blip r:embed="rId8" cstate="print"/>
          <a:srcRect/>
          <a:stretch>
            <a:fillRect/>
          </a:stretch>
        </p:blipFill>
        <p:spPr bwMode="auto">
          <a:xfrm>
            <a:off x="8188325" y="6121194"/>
            <a:ext cx="760413" cy="539750"/>
          </a:xfrm>
          <a:prstGeom prst="rect">
            <a:avLst/>
          </a:prstGeom>
          <a:noFill/>
          <a:ln w="9525">
            <a:noFill/>
            <a:miter lim="800000"/>
            <a:headEnd/>
            <a:tailEnd/>
          </a:ln>
        </p:spPr>
      </p:pic>
      <p:pic>
        <p:nvPicPr>
          <p:cNvPr id="11" name="图片 10"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dissolve">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85000"/>
              </a:lnSpc>
              <a:buNone/>
            </a:pPr>
            <a:r>
              <a:rPr lang="en-US" sz="3200" b="1" dirty="0" smtClean="0"/>
              <a:t>conquer</a:t>
            </a:r>
            <a:endParaRPr lang="zh-CN" altLang="en-US" sz="3200" dirty="0" smtClean="0">
              <a:solidFill>
                <a:srgbClr val="C00000"/>
              </a:solidFill>
            </a:endParaRPr>
          </a:p>
          <a:p>
            <a:pPr marL="360000" indent="-360000" algn="just" hangingPunct="1">
              <a:lnSpc>
                <a:spcPct val="85000"/>
              </a:lnSpc>
              <a:buNone/>
            </a:pPr>
            <a:r>
              <a:rPr lang="en-US" b="1" dirty="0" smtClean="0"/>
              <a:t>1. </a:t>
            </a:r>
            <a:r>
              <a:rPr lang="en-US" i="1" dirty="0" smtClean="0">
                <a:solidFill>
                  <a:srgbClr val="C00000"/>
                </a:solidFill>
              </a:rPr>
              <a:t>v. </a:t>
            </a:r>
            <a:r>
              <a:rPr lang="en-US" dirty="0" smtClean="0"/>
              <a:t>to take control of land or people using soldiers </a:t>
            </a:r>
            <a:r>
              <a:rPr lang="zh-CN" altLang="en-US" sz="2400" dirty="0" smtClean="0">
                <a:solidFill>
                  <a:srgbClr val="0070C0"/>
                </a:solidFill>
              </a:rPr>
              <a:t>征服；占领；攻克</a:t>
            </a:r>
            <a:endParaRPr lang="zh-CN" altLang="en-US" dirty="0" smtClean="0">
              <a:solidFill>
                <a:srgbClr val="0070C0"/>
              </a:solidFill>
            </a:endParaRPr>
          </a:p>
          <a:p>
            <a:pPr algn="just">
              <a:lnSpc>
                <a:spcPct val="85000"/>
              </a:lnSpc>
              <a:buNone/>
            </a:pPr>
            <a:r>
              <a:rPr lang="en-US" altLang="zh-CN" i="1" dirty="0" smtClean="0"/>
              <a:t>e.g.</a:t>
            </a:r>
            <a:r>
              <a:rPr lang="en-US" dirty="0" smtClean="0"/>
              <a:t> </a:t>
            </a:r>
          </a:p>
          <a:p>
            <a:pPr marL="396000" indent="-396000" algn="just">
              <a:lnSpc>
                <a:spcPct val="85000"/>
              </a:lnSpc>
              <a:buNone/>
            </a:pPr>
            <a:r>
              <a:rPr lang="en-US" dirty="0" smtClean="0"/>
              <a:t>1. Early in the 11th century the whole of England was again conquered by the Vikings.</a:t>
            </a:r>
          </a:p>
          <a:p>
            <a:pPr algn="just">
              <a:lnSpc>
                <a:spcPct val="85000"/>
              </a:lnSpc>
              <a:buNone/>
            </a:pPr>
            <a:r>
              <a:rPr lang="en-US" sz="2400" dirty="0" smtClean="0">
                <a:solidFill>
                  <a:srgbClr val="0070C0"/>
                </a:solidFill>
                <a:latin typeface="+mn-ea"/>
              </a:rPr>
              <a:t>    11</a:t>
            </a:r>
            <a:r>
              <a:rPr lang="zh-CN" altLang="en-US" sz="2400" dirty="0" smtClean="0">
                <a:solidFill>
                  <a:srgbClr val="0070C0"/>
                </a:solidFill>
              </a:rPr>
              <a:t>世纪早期，整个英格兰再次被北欧海盗征服。</a:t>
            </a:r>
            <a:endParaRPr lang="en-US" altLang="zh-CN" dirty="0" smtClean="0">
              <a:solidFill>
                <a:srgbClr val="0070C0"/>
              </a:solidFill>
            </a:endParaRPr>
          </a:p>
          <a:p>
            <a:pPr marL="1587" indent="0" algn="just">
              <a:lnSpc>
                <a:spcPct val="85000"/>
              </a:lnSpc>
              <a:buNone/>
            </a:pPr>
            <a:r>
              <a:rPr lang="en-US" altLang="zh-CN" dirty="0" smtClean="0"/>
              <a:t>2. I come, I see, I conquer.</a:t>
            </a:r>
            <a:r>
              <a:rPr lang="zh-CN" altLang="en-US" dirty="0" smtClean="0"/>
              <a:t> </a:t>
            </a:r>
            <a:r>
              <a:rPr lang="en-US" altLang="zh-CN" dirty="0" smtClean="0"/>
              <a:t>(Julius Caesar)</a:t>
            </a:r>
          </a:p>
          <a:p>
            <a:pPr algn="just">
              <a:lnSpc>
                <a:spcPct val="85000"/>
              </a:lnSpc>
              <a:buNone/>
            </a:pPr>
            <a:r>
              <a:rPr lang="zh-CN" altLang="en-US" sz="2400" dirty="0" smtClean="0">
                <a:solidFill>
                  <a:srgbClr val="0070C0"/>
                </a:solidFill>
                <a:latin typeface="+mn-ea"/>
              </a:rPr>
              <a:t>  我来，我看见，我征服。</a:t>
            </a:r>
            <a:r>
              <a:rPr lang="en-US" altLang="zh-CN" sz="2400" dirty="0" smtClean="0">
                <a:solidFill>
                  <a:srgbClr val="0070C0"/>
                </a:solidFill>
                <a:latin typeface="+mn-ea"/>
              </a:rPr>
              <a:t>(</a:t>
            </a:r>
            <a:r>
              <a:rPr lang="zh-CN" altLang="en-US" sz="2400" dirty="0" smtClean="0">
                <a:solidFill>
                  <a:srgbClr val="0070C0"/>
                </a:solidFill>
                <a:latin typeface="+mn-ea"/>
              </a:rPr>
              <a:t>尤利乌斯·凯撒</a:t>
            </a:r>
            <a:r>
              <a:rPr lang="en-US" altLang="zh-CN" sz="2400" dirty="0" smtClean="0">
                <a:solidFill>
                  <a:srgbClr val="0070C0"/>
                </a:solidFill>
                <a:latin typeface="+mn-ea"/>
              </a:rPr>
              <a:t>)</a:t>
            </a:r>
          </a:p>
          <a:p>
            <a:pPr marL="432000" indent="-432000" algn="just">
              <a:lnSpc>
                <a:spcPct val="85000"/>
              </a:lnSpc>
              <a:buNone/>
            </a:pPr>
            <a:r>
              <a:rPr lang="en-US" b="1" dirty="0" smtClean="0"/>
              <a:t>2. </a:t>
            </a:r>
            <a:r>
              <a:rPr lang="en-US" i="1" dirty="0" err="1" smtClean="0">
                <a:solidFill>
                  <a:srgbClr val="C00000"/>
                </a:solidFill>
              </a:rPr>
              <a:t>vt</a:t>
            </a:r>
            <a:r>
              <a:rPr lang="en-US" i="1" dirty="0" smtClean="0">
                <a:solidFill>
                  <a:srgbClr val="C00000"/>
                </a:solidFill>
              </a:rPr>
              <a:t>. </a:t>
            </a:r>
            <a:r>
              <a:rPr lang="en-US" dirty="0" smtClean="0"/>
              <a:t>(</a:t>
            </a:r>
            <a:r>
              <a:rPr lang="en-US" i="1" dirty="0" smtClean="0"/>
              <a:t>mainly literary</a:t>
            </a:r>
            <a:r>
              <a:rPr lang="en-US" dirty="0" smtClean="0"/>
              <a:t>) to earn the love, admiration, or respect of s</a:t>
            </a:r>
            <a:r>
              <a:rPr lang="en-US" altLang="zh-CN" dirty="0" smtClean="0"/>
              <a:t>b.</a:t>
            </a:r>
            <a:r>
              <a:rPr lang="en-US" dirty="0" smtClean="0"/>
              <a:t> </a:t>
            </a:r>
            <a:r>
              <a:rPr lang="zh-CN" altLang="en-US" sz="2400" dirty="0" smtClean="0">
                <a:solidFill>
                  <a:srgbClr val="0070C0"/>
                </a:solidFill>
              </a:rPr>
              <a:t>赢得；征服</a:t>
            </a:r>
            <a:endParaRPr lang="en-US" altLang="zh-CN" sz="2400" dirty="0" smtClean="0">
              <a:solidFill>
                <a:srgbClr val="0070C0"/>
              </a:solidFill>
            </a:endParaRPr>
          </a:p>
          <a:p>
            <a:pPr algn="just">
              <a:lnSpc>
                <a:spcPct val="85000"/>
              </a:lnSpc>
              <a:buNone/>
            </a:pPr>
            <a:r>
              <a:rPr lang="en-US" altLang="zh-CN" i="1" dirty="0" smtClean="0"/>
              <a:t>e.g. </a:t>
            </a:r>
            <a:r>
              <a:rPr lang="en-US" dirty="0" smtClean="0"/>
              <a:t>His gentle nature had conquered their hearts.</a:t>
            </a:r>
          </a:p>
          <a:p>
            <a:pPr algn="just">
              <a:lnSpc>
                <a:spcPct val="85000"/>
              </a:lnSpc>
              <a:buNone/>
            </a:pPr>
            <a:r>
              <a:rPr lang="en-US" altLang="zh-CN" dirty="0" smtClean="0"/>
              <a:t>       </a:t>
            </a:r>
            <a:r>
              <a:rPr lang="zh-CN" altLang="en-US" sz="2400" dirty="0" smtClean="0">
                <a:solidFill>
                  <a:srgbClr val="0070C0"/>
                </a:solidFill>
              </a:rPr>
              <a:t>他的绅士风度赢得了他们的青睐。</a:t>
            </a:r>
            <a:endParaRPr lang="zh-CN" altLang="en-US" dirty="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76801" name="Picture 1" descr="C:\Users\zhao\AppData\Roaming\Tencent\Users\27957503\QQ\WinTemp\RichOle\G`H[SKC9VEBW%HMW6[}RBCQ.png"/>
          <p:cNvPicPr>
            <a:picLocks noChangeAspect="1" noChangeArrowheads="1"/>
          </p:cNvPicPr>
          <p:nvPr/>
        </p:nvPicPr>
        <p:blipFill>
          <a:blip r:embed="rId7"/>
          <a:srcRect/>
          <a:stretch>
            <a:fillRect/>
          </a:stretch>
        </p:blipFill>
        <p:spPr bwMode="auto">
          <a:xfrm>
            <a:off x="1906311" y="806723"/>
            <a:ext cx="1047750" cy="276225"/>
          </a:xfrm>
          <a:prstGeom prst="rect">
            <a:avLst/>
          </a:prstGeom>
          <a:noFill/>
        </p:spPr>
      </p:pic>
      <p:pic>
        <p:nvPicPr>
          <p:cNvPr id="11" name="图片 10" descr="MORE"/>
          <p:cNvPicPr>
            <a:picLocks noChangeAspect="1" noChangeArrowheads="1"/>
          </p:cNvPicPr>
          <p:nvPr/>
        </p:nvPicPr>
        <p:blipFill>
          <a:blip r:embed="rId8" cstate="print"/>
          <a:srcRect/>
          <a:stretch>
            <a:fillRect/>
          </a:stretch>
        </p:blipFill>
        <p:spPr bwMode="auto">
          <a:xfrm>
            <a:off x="7931151" y="6222163"/>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animEffect transition="in" filter="dissolve">
                                      <p:cBhvr>
                                        <p:cTn id="17" dur="500"/>
                                        <p:tgtEl>
                                          <p:spTgt spid="1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marL="432000" indent="-432000" algn="just">
              <a:lnSpc>
                <a:spcPct val="100000"/>
              </a:lnSpc>
              <a:buNone/>
            </a:pPr>
            <a:r>
              <a:rPr lang="en-US" b="1" dirty="0" smtClean="0"/>
              <a:t>3. </a:t>
            </a:r>
            <a:r>
              <a:rPr lang="en-US" dirty="0" smtClean="0"/>
              <a:t>to gain control of a situation or emotion by making a great physical or mental effort </a:t>
            </a:r>
            <a:r>
              <a:rPr lang="zh-CN" altLang="en-US" sz="2400" dirty="0" smtClean="0">
                <a:solidFill>
                  <a:srgbClr val="0070C0"/>
                </a:solidFill>
              </a:rPr>
              <a:t>克服</a:t>
            </a:r>
            <a:endParaRPr lang="zh-CN" altLang="en-US" dirty="0" smtClean="0">
              <a:solidFill>
                <a:srgbClr val="0070C0"/>
              </a:solidFill>
            </a:endParaRPr>
          </a:p>
          <a:p>
            <a:pPr algn="just">
              <a:lnSpc>
                <a:spcPct val="100000"/>
              </a:lnSpc>
              <a:buNone/>
            </a:pPr>
            <a:r>
              <a:rPr lang="en-US" altLang="zh-CN" i="1" dirty="0" smtClean="0"/>
              <a:t>e.g.</a:t>
            </a:r>
          </a:p>
          <a:p>
            <a:pPr marL="360000" indent="-360000" algn="just">
              <a:lnSpc>
                <a:spcPct val="100000"/>
              </a:lnSpc>
              <a:buNone/>
            </a:pPr>
            <a:r>
              <a:rPr lang="en-US" dirty="0" smtClean="0"/>
              <a:t>1. I was certain that love was quite enough to conquer our  differences.</a:t>
            </a:r>
          </a:p>
          <a:p>
            <a:pPr algn="just">
              <a:lnSpc>
                <a:spcPct val="100000"/>
              </a:lnSpc>
              <a:buNone/>
            </a:pPr>
            <a:r>
              <a:rPr lang="zh-CN" altLang="en-US" sz="2400" dirty="0" smtClean="0">
                <a:solidFill>
                  <a:srgbClr val="0070C0"/>
                </a:solidFill>
              </a:rPr>
              <a:t>     我相信爱足以克服我们的种种差异。</a:t>
            </a:r>
          </a:p>
          <a:p>
            <a:pPr algn="just">
              <a:lnSpc>
                <a:spcPct val="100000"/>
              </a:lnSpc>
              <a:buNone/>
            </a:pPr>
            <a:r>
              <a:rPr lang="en-US" dirty="0" smtClean="0"/>
              <a:t>2. He has never conquered his addiction to smoking.</a:t>
            </a:r>
          </a:p>
          <a:p>
            <a:pPr algn="just">
              <a:lnSpc>
                <a:spcPct val="100000"/>
              </a:lnSpc>
              <a:buNone/>
            </a:pPr>
            <a:r>
              <a:rPr lang="zh-CN" altLang="en-US" sz="2400" dirty="0" smtClean="0">
                <a:solidFill>
                  <a:srgbClr val="0070C0"/>
                </a:solidFill>
              </a:rPr>
              <a:t>     他一直未能戒除烟瘾。 </a:t>
            </a:r>
            <a:endParaRPr lang="en-US" altLang="zh-CN" sz="2400" dirty="0" smtClean="0">
              <a:solidFill>
                <a:srgbClr val="0070C0"/>
              </a:solidFill>
            </a:endParaRPr>
          </a:p>
          <a:p>
            <a:pPr algn="just">
              <a:lnSpc>
                <a:spcPct val="80000"/>
              </a:lnSpc>
              <a:buNone/>
            </a:pPr>
            <a:endParaRPr lang="zh-CN" altLang="en-US"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6" cstate="print"/>
          <a:srcRect/>
          <a:stretch>
            <a:fillRect/>
          </a:stretch>
        </p:blipFill>
        <p:spPr bwMode="auto">
          <a:xfrm>
            <a:off x="7163242" y="6272904"/>
            <a:ext cx="474663" cy="225425"/>
          </a:xfrm>
          <a:prstGeom prst="rect">
            <a:avLst/>
          </a:prstGeom>
          <a:noFill/>
          <a:ln w="9525">
            <a:noFill/>
            <a:miter lim="800000"/>
            <a:headEnd/>
            <a:tailEnd/>
          </a:ln>
        </p:spPr>
      </p:pic>
      <p:pic>
        <p:nvPicPr>
          <p:cNvPr id="9" name="图片 1">
            <a:hlinkClick r:id="rId4"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delightful </a:t>
            </a:r>
            <a:r>
              <a:rPr lang="en-US" sz="3200" dirty="0" smtClean="0"/>
              <a:t> </a:t>
            </a:r>
            <a:r>
              <a:rPr lang="en-US" dirty="0" smtClean="0"/>
              <a:t>                         </a:t>
            </a:r>
            <a:r>
              <a:rPr lang="en-US" i="1" dirty="0" smtClean="0">
                <a:solidFill>
                  <a:srgbClr val="C00000"/>
                </a:solidFill>
              </a:rPr>
              <a:t>a. </a:t>
            </a:r>
            <a:r>
              <a:rPr lang="en-US" dirty="0" smtClean="0"/>
              <a:t>very pleasant or attractive </a:t>
            </a:r>
            <a:r>
              <a:rPr lang="zh-CN" altLang="en-US" sz="2400" dirty="0" smtClean="0">
                <a:solidFill>
                  <a:srgbClr val="0070C0"/>
                </a:solidFill>
              </a:rPr>
              <a:t>令人愉快的；漂亮的</a:t>
            </a:r>
            <a:endParaRPr lang="zh-CN" altLang="en-US" dirty="0" smtClean="0">
              <a:solidFill>
                <a:srgbClr val="0070C0"/>
              </a:solidFill>
            </a:endParaRPr>
          </a:p>
          <a:p>
            <a:pPr algn="just" eaLnBrk="1" hangingPunct="1">
              <a:lnSpc>
                <a:spcPct val="100000"/>
              </a:lnSpc>
              <a:buNone/>
              <a:defRPr/>
            </a:pPr>
            <a:r>
              <a:rPr lang="en-US" altLang="zh-CN" i="1" dirty="0" smtClean="0"/>
              <a:t>e.g.</a:t>
            </a:r>
          </a:p>
          <a:p>
            <a:pPr marL="1587" indent="0" algn="just" eaLnBrk="1" hangingPunct="1">
              <a:lnSpc>
                <a:spcPct val="100000"/>
              </a:lnSpc>
              <a:buNone/>
              <a:defRPr/>
            </a:pPr>
            <a:r>
              <a:rPr lang="en-US" altLang="zh-CN" dirty="0" smtClean="0"/>
              <a:t>1. It was the most delightful garden I had ever seen.</a:t>
            </a:r>
          </a:p>
          <a:p>
            <a:pPr algn="just" eaLnBrk="1" hangingPunct="1">
              <a:lnSpc>
                <a:spcPct val="100000"/>
              </a:lnSpc>
              <a:buNone/>
              <a:defRPr/>
            </a:pPr>
            <a:r>
              <a:rPr lang="zh-CN" altLang="en-US" sz="2400" dirty="0" smtClean="0">
                <a:solidFill>
                  <a:srgbClr val="0070C0"/>
                </a:solidFill>
              </a:rPr>
              <a:t>     这是我所见过的最漂亮的花园。</a:t>
            </a:r>
          </a:p>
          <a:p>
            <a:pPr marL="504000" indent="-504000" algn="just" eaLnBrk="1" hangingPunct="1">
              <a:lnSpc>
                <a:spcPct val="100000"/>
              </a:lnSpc>
              <a:buNone/>
              <a:defRPr/>
            </a:pPr>
            <a:r>
              <a:rPr lang="en-US" altLang="zh-CN" dirty="0" smtClean="0"/>
              <a:t>2. She remembered Lucy as beautiful, charming and absolutely delightful.</a:t>
            </a:r>
          </a:p>
          <a:p>
            <a:pPr algn="just" eaLnBrk="1" hangingPunct="1">
              <a:lnSpc>
                <a:spcPct val="100000"/>
              </a:lnSpc>
              <a:buNone/>
              <a:defRPr/>
            </a:pPr>
            <a:r>
              <a:rPr lang="zh-CN" altLang="en-US" sz="2400" dirty="0" smtClean="0">
                <a:solidFill>
                  <a:srgbClr val="0070C0"/>
                </a:solidFill>
              </a:rPr>
              <a:t>       她记得的露西漂亮、迷人，而且非常讨人喜欢。</a:t>
            </a:r>
            <a:endParaRPr lang="en-US" altLang="zh-CN" sz="2400" dirty="0" smtClean="0">
              <a:solidFill>
                <a:srgbClr val="0070C0"/>
              </a:solidFill>
            </a:endParaRPr>
          </a:p>
          <a:p>
            <a:pPr algn="just" eaLnBrk="1" hangingPunct="1">
              <a:lnSpc>
                <a:spcPct val="100000"/>
              </a:lnSpc>
              <a:buNone/>
              <a:defRPr/>
            </a:pPr>
            <a:r>
              <a:rPr lang="en-US" altLang="zh-CN" b="1" dirty="0" smtClean="0">
                <a:solidFill>
                  <a:schemeClr val="accent6">
                    <a:lumMod val="50000"/>
                  </a:schemeClr>
                </a:solidFill>
              </a:rPr>
              <a:t>Word family: </a:t>
            </a:r>
            <a:r>
              <a:rPr lang="en-US" altLang="zh-CN" b="1" dirty="0" smtClean="0"/>
              <a:t>delight </a:t>
            </a:r>
            <a:r>
              <a:rPr lang="en-US" altLang="zh-CN" i="1" dirty="0" smtClean="0">
                <a:solidFill>
                  <a:srgbClr val="C00000"/>
                </a:solidFill>
              </a:rPr>
              <a:t>n. &amp; v.</a:t>
            </a:r>
            <a:endParaRPr lang="zh-CN" altLang="en-US"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pic>
        <p:nvPicPr>
          <p:cNvPr id="73729" name="Picture 1" descr="C:\Users\zhao\AppData\Roaming\Tencent\Users\27957503\QQ\WinTemp\RichOle\2YPX}KXEIDEP3@UGJ$OB97P.png"/>
          <p:cNvPicPr>
            <a:picLocks noChangeAspect="1" noChangeArrowheads="1"/>
          </p:cNvPicPr>
          <p:nvPr/>
        </p:nvPicPr>
        <p:blipFill>
          <a:blip r:embed="rId10"/>
          <a:srcRect/>
          <a:stretch>
            <a:fillRect/>
          </a:stretch>
        </p:blipFill>
        <p:spPr bwMode="auto">
          <a:xfrm>
            <a:off x="2532289" y="821871"/>
            <a:ext cx="1123950" cy="266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203200" y="627063"/>
            <a:ext cx="8834438" cy="6065837"/>
          </a:xfrm>
        </p:spPr>
        <p:txBody>
          <a:bodyPr/>
          <a:lstStyle/>
          <a:p>
            <a:pPr algn="just">
              <a:lnSpc>
                <a:spcPct val="85000"/>
              </a:lnSpc>
              <a:buNone/>
            </a:pPr>
            <a:r>
              <a:rPr lang="en-US" sz="3200" b="1" dirty="0" smtClean="0"/>
              <a:t>scorn </a:t>
            </a:r>
            <a:r>
              <a:rPr lang="en-US" dirty="0" smtClean="0"/>
              <a:t>         </a:t>
            </a:r>
            <a:endParaRPr lang="zh-CN" altLang="en-US" dirty="0" smtClean="0"/>
          </a:p>
          <a:p>
            <a:pPr marL="360000" indent="-360000" algn="just">
              <a:lnSpc>
                <a:spcPct val="85000"/>
              </a:lnSpc>
              <a:buNone/>
            </a:pPr>
            <a:r>
              <a:rPr lang="en-US" b="1" dirty="0" smtClean="0"/>
              <a:t>1. </a:t>
            </a:r>
            <a:r>
              <a:rPr lang="en-US" i="1" dirty="0" err="1" smtClean="0">
                <a:solidFill>
                  <a:srgbClr val="C00000"/>
                </a:solidFill>
              </a:rPr>
              <a:t>vt</a:t>
            </a:r>
            <a:r>
              <a:rPr lang="en-US" dirty="0" smtClean="0">
                <a:solidFill>
                  <a:srgbClr val="C00000"/>
                </a:solidFill>
              </a:rPr>
              <a:t>. </a:t>
            </a:r>
            <a:r>
              <a:rPr lang="en-US" dirty="0" smtClean="0"/>
              <a:t>to treat sb. or </a:t>
            </a:r>
            <a:r>
              <a:rPr lang="en-US" dirty="0" err="1" smtClean="0"/>
              <a:t>sth</a:t>
            </a:r>
            <a:r>
              <a:rPr lang="en-US" dirty="0" smtClean="0"/>
              <a:t>. as if they do not deserve your approval or respect </a:t>
            </a:r>
            <a:r>
              <a:rPr lang="zh-CN" altLang="en-US" sz="2400" dirty="0" smtClean="0">
                <a:solidFill>
                  <a:srgbClr val="0070C0"/>
                </a:solidFill>
              </a:rPr>
              <a:t>轻蔑；鄙视</a:t>
            </a:r>
            <a:endParaRPr lang="en-US" dirty="0" smtClean="0">
              <a:solidFill>
                <a:srgbClr val="0070C0"/>
              </a:solidFill>
            </a:endParaRPr>
          </a:p>
          <a:p>
            <a:pPr algn="just">
              <a:lnSpc>
                <a:spcPct val="85000"/>
              </a:lnSpc>
              <a:buNone/>
            </a:pPr>
            <a:r>
              <a:rPr lang="en-US" altLang="zh-CN" i="1" dirty="0" smtClean="0"/>
              <a:t>e.g.</a:t>
            </a:r>
            <a:endParaRPr lang="zh-CN" altLang="en-US" dirty="0" smtClean="0"/>
          </a:p>
          <a:p>
            <a:pPr algn="just">
              <a:lnSpc>
                <a:spcPct val="85000"/>
              </a:lnSpc>
              <a:buNone/>
            </a:pPr>
            <a:r>
              <a:rPr lang="en-US" dirty="0" smtClean="0"/>
              <a:t>1. Several officers have openly scorned the peace talks.</a:t>
            </a:r>
          </a:p>
          <a:p>
            <a:pPr algn="just">
              <a:lnSpc>
                <a:spcPct val="85000"/>
              </a:lnSpc>
              <a:buNone/>
            </a:pPr>
            <a:r>
              <a:rPr lang="zh-CN" altLang="en-US" sz="2400" dirty="0" smtClean="0">
                <a:solidFill>
                  <a:srgbClr val="0070C0"/>
                </a:solidFill>
              </a:rPr>
              <a:t>     几位官员公开地对和平谈判表示出不屑。</a:t>
            </a:r>
          </a:p>
          <a:p>
            <a:pPr algn="just">
              <a:lnSpc>
                <a:spcPct val="85000"/>
              </a:lnSpc>
              <a:buNone/>
            </a:pPr>
            <a:r>
              <a:rPr lang="en-US" dirty="0" smtClean="0"/>
              <a:t>2. She scorned the view that inflation was already beaten.</a:t>
            </a:r>
          </a:p>
          <a:p>
            <a:pPr algn="just">
              <a:lnSpc>
                <a:spcPct val="85000"/>
              </a:lnSpc>
              <a:buNone/>
            </a:pPr>
            <a:r>
              <a:rPr lang="zh-CN" altLang="en-US" sz="2400" dirty="0" smtClean="0">
                <a:solidFill>
                  <a:srgbClr val="0070C0"/>
                </a:solidFill>
              </a:rPr>
              <a:t>     她嘲笑那种通货膨胀已被消除的观点。</a:t>
            </a:r>
            <a:endParaRPr lang="en-US" altLang="zh-CN" sz="2400" dirty="0" smtClean="0">
              <a:solidFill>
                <a:srgbClr val="0070C0"/>
              </a:solidFill>
            </a:endParaRPr>
          </a:p>
          <a:p>
            <a:pPr marL="360000" indent="-360000" algn="just">
              <a:lnSpc>
                <a:spcPct val="85000"/>
              </a:lnSpc>
              <a:buNone/>
            </a:pPr>
            <a:r>
              <a:rPr lang="en-US" b="1" dirty="0" smtClean="0"/>
              <a:t>2. </a:t>
            </a:r>
            <a:r>
              <a:rPr lang="en-US" i="1" dirty="0" smtClean="0">
                <a:solidFill>
                  <a:srgbClr val="C00000"/>
                </a:solidFill>
              </a:rPr>
              <a:t>n. </a:t>
            </a:r>
            <a:r>
              <a:rPr lang="en-US" dirty="0" smtClean="0">
                <a:solidFill>
                  <a:srgbClr val="C00000"/>
                </a:solidFill>
              </a:rPr>
              <a:t>[U] </a:t>
            </a:r>
            <a:r>
              <a:rPr lang="en-US" dirty="0" smtClean="0"/>
              <a:t>a feeling that sb. or </a:t>
            </a:r>
            <a:r>
              <a:rPr lang="en-US" dirty="0" err="1" smtClean="0"/>
              <a:t>sth</a:t>
            </a:r>
            <a:r>
              <a:rPr lang="en-US" dirty="0" smtClean="0"/>
              <a:t>. is not good enough to deserve your approval or respect </a:t>
            </a:r>
            <a:r>
              <a:rPr lang="zh-CN" altLang="en-US" sz="2400" dirty="0" smtClean="0">
                <a:solidFill>
                  <a:srgbClr val="0070C0"/>
                </a:solidFill>
              </a:rPr>
              <a:t>轻蔑；鄙视</a:t>
            </a:r>
            <a:endParaRPr lang="zh-CN" altLang="en-US" dirty="0" smtClean="0">
              <a:solidFill>
                <a:srgbClr val="0070C0"/>
              </a:solidFill>
            </a:endParaRPr>
          </a:p>
          <a:p>
            <a:pPr algn="just">
              <a:lnSpc>
                <a:spcPct val="85000"/>
              </a:lnSpc>
              <a:buNone/>
            </a:pPr>
            <a:r>
              <a:rPr lang="en-US" altLang="zh-CN" i="1" dirty="0" smtClean="0"/>
              <a:t>e.g.</a:t>
            </a:r>
            <a:r>
              <a:rPr lang="en-US" dirty="0" smtClean="0"/>
              <a:t> He became the object of ridicule and scorn.</a:t>
            </a:r>
          </a:p>
          <a:p>
            <a:pPr algn="just">
              <a:lnSpc>
                <a:spcPct val="85000"/>
              </a:lnSpc>
              <a:buNone/>
            </a:pPr>
            <a:r>
              <a:rPr lang="zh-CN" altLang="en-US" sz="2400" dirty="0" smtClean="0">
                <a:solidFill>
                  <a:srgbClr val="0070C0"/>
                </a:solidFill>
              </a:rPr>
              <a:t>        他成了嘲弄和鄙视的对象。</a:t>
            </a:r>
            <a:endParaRPr lang="zh-CN" altLang="en-US"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72705" name="Picture 1" descr="C:\Users\zhao\AppData\Roaming\Tencent\Users\27957503\QQ\WinTemp\RichOle\VYC7HX3AU0UT(AI58%$W384.png"/>
          <p:cNvPicPr>
            <a:picLocks noChangeAspect="1" noChangeArrowheads="1"/>
          </p:cNvPicPr>
          <p:nvPr/>
        </p:nvPicPr>
        <p:blipFill>
          <a:blip r:embed="rId8"/>
          <a:srcRect/>
          <a:stretch>
            <a:fillRect/>
          </a:stretch>
        </p:blipFill>
        <p:spPr bwMode="auto">
          <a:xfrm>
            <a:off x="1428750" y="748393"/>
            <a:ext cx="885825" cy="257175"/>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animEffect transition="in" filter="dissolve">
                                      <p:cBhvr>
                                        <p:cTn id="17" dur="500"/>
                                        <p:tgtEl>
                                          <p:spTgt spid="1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55575" y="646113"/>
            <a:ext cx="8834438" cy="6065837"/>
          </a:xfrm>
        </p:spPr>
        <p:txBody>
          <a:bodyPr/>
          <a:lstStyle/>
          <a:p>
            <a:pPr algn="just">
              <a:buNone/>
            </a:pPr>
            <a:r>
              <a:rPr lang="en-US" sz="3200" b="1" dirty="0" smtClean="0"/>
              <a:t>original </a:t>
            </a:r>
            <a:r>
              <a:rPr lang="en-US" sz="3200" dirty="0" smtClean="0"/>
              <a:t>  </a:t>
            </a:r>
            <a:r>
              <a:rPr lang="en-US" dirty="0" smtClean="0"/>
              <a:t>                          </a:t>
            </a:r>
            <a:r>
              <a:rPr lang="en-US" i="1" dirty="0" smtClean="0">
                <a:solidFill>
                  <a:srgbClr val="C00000"/>
                </a:solidFill>
              </a:rPr>
              <a:t>a.</a:t>
            </a:r>
            <a:endParaRPr lang="zh-CN" altLang="en-US" dirty="0" smtClean="0">
              <a:solidFill>
                <a:srgbClr val="C00000"/>
              </a:solidFill>
            </a:endParaRPr>
          </a:p>
          <a:p>
            <a:pPr marL="468000" indent="-468000" algn="just">
              <a:buNone/>
            </a:pPr>
            <a:r>
              <a:rPr lang="en-US" b="1" dirty="0" smtClean="0"/>
              <a:t>1. </a:t>
            </a:r>
            <a:r>
              <a:rPr lang="en-US" dirty="0" smtClean="0"/>
              <a:t>capable of creating ideas, writing etc. that are new, interesting, and different from anything </a:t>
            </a:r>
            <a:r>
              <a:rPr lang="zh-CN" altLang="en-US" sz="2400" dirty="0" smtClean="0">
                <a:solidFill>
                  <a:srgbClr val="0070C0"/>
                </a:solidFill>
              </a:rPr>
              <a:t>有独到见解的；有独创性的</a:t>
            </a:r>
            <a:endParaRPr lang="en-US" dirty="0" smtClean="0">
              <a:solidFill>
                <a:srgbClr val="0070C0"/>
              </a:solidFill>
            </a:endParaRPr>
          </a:p>
          <a:p>
            <a:pPr algn="just">
              <a:buNone/>
            </a:pPr>
            <a:r>
              <a:rPr lang="en-US" altLang="zh-CN" i="1" dirty="0" smtClean="0"/>
              <a:t>e.g.</a:t>
            </a:r>
            <a:endParaRPr lang="zh-CN" altLang="en-US" dirty="0" smtClean="0"/>
          </a:p>
          <a:p>
            <a:pPr marL="1587" indent="0" algn="just">
              <a:buNone/>
            </a:pPr>
            <a:r>
              <a:rPr lang="en-US" dirty="0" smtClean="0"/>
              <a:t>1. The inventor had an original mind.</a:t>
            </a:r>
          </a:p>
          <a:p>
            <a:pPr algn="just">
              <a:buNone/>
            </a:pPr>
            <a:r>
              <a:rPr lang="zh-CN" altLang="en-US" sz="2400" dirty="0" smtClean="0">
                <a:solidFill>
                  <a:srgbClr val="0070C0"/>
                </a:solidFill>
              </a:rPr>
              <a:t>     那个发明家具有创新的头脑。</a:t>
            </a:r>
          </a:p>
          <a:p>
            <a:pPr marL="1587" indent="0" algn="just">
              <a:buNone/>
            </a:pPr>
            <a:r>
              <a:rPr lang="en-US" dirty="0" smtClean="0"/>
              <a:t>2. Your designs are highly original.</a:t>
            </a:r>
          </a:p>
          <a:p>
            <a:pPr algn="just">
              <a:buNone/>
            </a:pPr>
            <a:r>
              <a:rPr lang="zh-CN" altLang="en-US" sz="2400" dirty="0" smtClean="0">
                <a:solidFill>
                  <a:srgbClr val="0070C0"/>
                </a:solidFill>
              </a:rPr>
              <a:t>      你的设计很独特。</a:t>
            </a:r>
            <a:endParaRPr lang="en-US" altLang="zh-CN" sz="2400" dirty="0" smtClean="0">
              <a:solidFill>
                <a:srgbClr val="0070C0"/>
              </a:solidFill>
            </a:endParaRPr>
          </a:p>
          <a:p>
            <a:pPr marL="360000" indent="-396000" algn="just">
              <a:buNone/>
            </a:pPr>
            <a:r>
              <a:rPr lang="en-US" altLang="zh-CN" dirty="0" smtClean="0"/>
              <a:t>3. It is one of the most original works of imagination in the language.</a:t>
            </a:r>
          </a:p>
          <a:p>
            <a:pPr algn="just">
              <a:buNone/>
            </a:pPr>
            <a:r>
              <a:rPr lang="zh-CN" altLang="en-US" sz="2400" dirty="0" smtClean="0">
                <a:solidFill>
                  <a:srgbClr val="0070C0"/>
                </a:solidFill>
              </a:rPr>
              <a:t>     这是用该语言写成的最具独创性和想象力的作品之一。</a:t>
            </a:r>
            <a:endParaRPr lang="en-US" altLang="zh-CN" sz="2400"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10" descr="MORE"/>
          <p:cNvPicPr>
            <a:picLocks noChangeAspect="1" noChangeArrowheads="1"/>
          </p:cNvPicPr>
          <p:nvPr/>
        </p:nvPicPr>
        <p:blipFill>
          <a:blip r:embed="rId7" cstate="print"/>
          <a:srcRect/>
          <a:stretch>
            <a:fillRect/>
          </a:stretch>
        </p:blipFill>
        <p:spPr bwMode="auto">
          <a:xfrm>
            <a:off x="7953720" y="6260263"/>
            <a:ext cx="912813" cy="228600"/>
          </a:xfrm>
          <a:prstGeom prst="rect">
            <a:avLst/>
          </a:prstGeom>
          <a:noFill/>
          <a:ln w="9525">
            <a:noFill/>
            <a:miter lim="800000"/>
            <a:headEnd/>
            <a:tailEnd/>
          </a:ln>
        </p:spPr>
      </p:pic>
      <p:pic>
        <p:nvPicPr>
          <p:cNvPr id="74753" name="Picture 1" descr="C:\Users\zhao\AppData\Roaming\Tencent\Users\27957503\QQ\WinTemp\RichOle\%~N71AI}7]X_4NP2(23(3DC.png"/>
          <p:cNvPicPr>
            <a:picLocks noChangeAspect="1" noChangeArrowheads="1"/>
          </p:cNvPicPr>
          <p:nvPr/>
        </p:nvPicPr>
        <p:blipFill>
          <a:blip r:embed="rId8"/>
          <a:srcRect/>
          <a:stretch>
            <a:fillRect/>
          </a:stretch>
        </p:blipFill>
        <p:spPr bwMode="auto">
          <a:xfrm>
            <a:off x="1860096" y="760639"/>
            <a:ext cx="1485900" cy="304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8" end="8"/>
                                            </p:txEl>
                                          </p:spTgt>
                                        </p:tgtEl>
                                        <p:attrNameLst>
                                          <p:attrName>style.visibility</p:attrName>
                                        </p:attrNameLst>
                                      </p:cBhvr>
                                      <p:to>
                                        <p:strVal val="visible"/>
                                      </p:to>
                                    </p:set>
                                    <p:animEffect transition="in" filter="dissolve">
                                      <p:cBhvr>
                                        <p:cTn id="17" dur="500"/>
                                        <p:tgtEl>
                                          <p:spTgt spid="1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856248"/>
            <a:ext cx="8686799" cy="5655396"/>
          </a:xfrm>
          <a:prstGeom prst="rect">
            <a:avLst/>
          </a:prstGeom>
          <a:noFill/>
          <a:ln>
            <a:miter lim="800000"/>
            <a:headEnd/>
            <a:tailEnd/>
          </a:ln>
        </p:spPr>
        <p:txBody>
          <a:bodyPr/>
          <a:lstStyle/>
          <a:p>
            <a:pPr marL="0" indent="0">
              <a:lnSpc>
                <a:spcPct val="125000"/>
              </a:lnSpc>
              <a:buNone/>
            </a:pPr>
            <a:endParaRPr lang="en-US" altLang="zh-CN" dirty="0" smtClean="0"/>
          </a:p>
          <a:p>
            <a:pPr marL="0" indent="1588">
              <a:lnSpc>
                <a:spcPct val="150000"/>
              </a:lnSpc>
              <a:buNone/>
            </a:pPr>
            <a:r>
              <a:rPr lang="en-US" altLang="zh-CN" sz="1800" dirty="0" smtClean="0">
                <a:solidFill>
                  <a:schemeClr val="hlink"/>
                </a:solidFill>
              </a:rPr>
              <a:t>4</a:t>
            </a:r>
            <a:r>
              <a:rPr lang="en-US" altLang="zh-CN" sz="2400" dirty="0" smtClean="0">
                <a:solidFill>
                  <a:schemeClr val="hlink"/>
                </a:solidFill>
              </a:rPr>
              <a:t> </a:t>
            </a:r>
            <a:r>
              <a:rPr lang="en-US" altLang="zh-CN" sz="2500" spc="-190" dirty="0" smtClean="0"/>
              <a:t>“I love Thornfield – I love it because I have lived in it a full and </a:t>
            </a:r>
            <a:r>
              <a:rPr lang="en-US" altLang="zh-CN" sz="2500" spc="-190" dirty="0" smtClean="0">
                <a:hlinkClick r:id="rId3" action="ppaction://hlinksldjump"/>
              </a:rPr>
              <a:t>delightful</a:t>
            </a:r>
            <a:r>
              <a:rPr lang="en-US" altLang="zh-CN" sz="2500" spc="-190" dirty="0" smtClean="0"/>
              <a:t> life … for</a:t>
            </a:r>
          </a:p>
          <a:p>
            <a:pPr marL="0" indent="1588">
              <a:lnSpc>
                <a:spcPct val="150000"/>
              </a:lnSpc>
              <a:buNone/>
            </a:pPr>
            <a:r>
              <a:rPr lang="en-US" altLang="zh-CN" sz="2500" spc="-210" dirty="0" smtClean="0"/>
              <a:t>a little while at least. I have not been </a:t>
            </a:r>
            <a:r>
              <a:rPr lang="en-US" altLang="zh-CN" sz="2500" spc="-210" dirty="0" smtClean="0">
                <a:hlinkClick r:id="rId4" action="ppaction://hlinksldjump"/>
              </a:rPr>
              <a:t>scorned </a:t>
            </a:r>
            <a:r>
              <a:rPr lang="en-US" altLang="zh-CN" sz="2500" spc="-210" dirty="0" smtClean="0"/>
              <a:t>or badly treated. </a:t>
            </a:r>
            <a:r>
              <a:rPr lang="en-US" altLang="zh-CN" sz="2500" spc="-210" dirty="0" smtClean="0">
                <a:hlinkClick r:id="rId5" action="ppaction://hlinksldjump"/>
              </a:rPr>
              <a:t>I have talked, face to</a:t>
            </a:r>
          </a:p>
          <a:p>
            <a:pPr marL="0" indent="1588">
              <a:lnSpc>
                <a:spcPct val="150000"/>
              </a:lnSpc>
              <a:buNone/>
            </a:pPr>
            <a:r>
              <a:rPr lang="en-US" altLang="zh-CN" sz="2500" spc="-210" dirty="0" smtClean="0">
                <a:hlinkClick r:id="rId5" action="ppaction://hlinksldjump"/>
              </a:rPr>
              <a:t>face, with what I delight in – with a strong and original mind. </a:t>
            </a:r>
            <a:r>
              <a:rPr lang="en-US" altLang="zh-CN" sz="2500" spc="-210" dirty="0" smtClean="0"/>
              <a:t>I have known you, </a:t>
            </a:r>
            <a:r>
              <a:rPr lang="en-US" altLang="zh-CN" sz="2500" spc="-210" dirty="0" err="1" smtClean="0"/>
              <a:t>Mr</a:t>
            </a:r>
            <a:endParaRPr lang="en-US" altLang="zh-CN" sz="2500" spc="-210" dirty="0" smtClean="0"/>
          </a:p>
          <a:p>
            <a:pPr marL="0" indent="1588">
              <a:lnSpc>
                <a:spcPct val="150000"/>
              </a:lnSpc>
              <a:buNone/>
            </a:pPr>
            <a:r>
              <a:rPr lang="en-US" altLang="zh-CN" sz="2500" spc="-240" dirty="0" smtClean="0"/>
              <a:t>Rochester, and I find it </a:t>
            </a:r>
            <a:r>
              <a:rPr lang="en-US" altLang="zh-CN" sz="2500" spc="-240" dirty="0" smtClean="0">
                <a:hlinkClick r:id="rId6" action="ppaction://hlinksldjump"/>
              </a:rPr>
              <a:t>unbearable</a:t>
            </a:r>
            <a:r>
              <a:rPr lang="en-US" altLang="zh-CN" sz="2500" spc="-240" dirty="0" smtClean="0"/>
              <a:t> that I must be separated from you forever. I see the</a:t>
            </a:r>
          </a:p>
          <a:p>
            <a:pPr marL="0" indent="1588">
              <a:lnSpc>
                <a:spcPct val="150000"/>
              </a:lnSpc>
              <a:buNone/>
            </a:pPr>
            <a:r>
              <a:rPr lang="en-US" altLang="zh-CN" sz="2500" spc="-150" dirty="0" smtClean="0">
                <a:hlinkClick r:id="rId7" action="ppaction://hlinksldjump"/>
              </a:rPr>
              <a:t>necessity</a:t>
            </a:r>
            <a:r>
              <a:rPr lang="en-US" altLang="zh-CN" sz="2500" spc="-150" dirty="0" smtClean="0"/>
              <a:t> for leaving, and it is like looking on the necessity of death.”</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8" action="ppaction://hlinkfile"/>
          </p:cNvPr>
          <p:cNvPicPr>
            <a:picLocks noChangeAspect="1" noChangeArrowheads="1"/>
          </p:cNvPicPr>
          <p:nvPr/>
        </p:nvPicPr>
        <p:blipFill>
          <a:blip r:embed="rId9"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0" action="ppaction://hlinksldjump"/>
          </p:cNvPr>
          <p:cNvPicPr>
            <a:picLocks noChangeAspect="1"/>
          </p:cNvPicPr>
          <p:nvPr/>
        </p:nvPicPr>
        <p:blipFill>
          <a:blip r:embed="rId11"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2" action="ppaction://hlinksldjump"/>
          </p:cNvPr>
          <p:cNvPicPr>
            <a:picLocks noChangeAspect="1" noChangeArrowheads="1"/>
          </p:cNvPicPr>
          <p:nvPr/>
        </p:nvPicPr>
        <p:blipFill>
          <a:blip r:embed="rId13"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4" action="ppaction://hlinksldjump"/>
          </p:cNvPr>
          <p:cNvPicPr>
            <a:picLocks noChangeAspect="1" noChangeArrowheads="1"/>
          </p:cNvPicPr>
          <p:nvPr/>
        </p:nvPicPr>
        <p:blipFill>
          <a:blip r:embed="rId15"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04774" y="655639"/>
            <a:ext cx="8991601" cy="5964236"/>
          </a:xfrm>
        </p:spPr>
        <p:txBody>
          <a:bodyPr/>
          <a:lstStyle/>
          <a:p>
            <a:pPr marL="360000" indent="-360000" algn="just">
              <a:lnSpc>
                <a:spcPct val="75000"/>
              </a:lnSpc>
              <a:buNone/>
            </a:pPr>
            <a:r>
              <a:rPr lang="en-US" b="1" dirty="0" smtClean="0"/>
              <a:t>2. </a:t>
            </a:r>
            <a:r>
              <a:rPr lang="en-US" dirty="0" smtClean="0"/>
              <a:t>(</a:t>
            </a:r>
            <a:r>
              <a:rPr lang="en-US" i="1" dirty="0" smtClean="0"/>
              <a:t>only before noun</a:t>
            </a:r>
            <a:r>
              <a:rPr lang="en-US" dirty="0" smtClean="0"/>
              <a:t>) existing at the beginning of a period or process, before any changes have been made </a:t>
            </a:r>
            <a:r>
              <a:rPr lang="zh-CN" altLang="en-US" sz="2400" dirty="0" smtClean="0">
                <a:solidFill>
                  <a:srgbClr val="0070C0"/>
                </a:solidFill>
              </a:rPr>
              <a:t>起初的；原来的；原先的</a:t>
            </a:r>
            <a:endParaRPr lang="zh-CN" altLang="en-US" dirty="0" smtClean="0">
              <a:solidFill>
                <a:srgbClr val="0070C0"/>
              </a:solidFill>
            </a:endParaRPr>
          </a:p>
          <a:p>
            <a:pPr algn="just" eaLnBrk="1" hangingPunct="1">
              <a:lnSpc>
                <a:spcPct val="75000"/>
              </a:lnSpc>
              <a:buNone/>
              <a:defRPr/>
            </a:pPr>
            <a:r>
              <a:rPr lang="en-US" altLang="zh-CN" i="1" dirty="0" smtClean="0"/>
              <a:t>e.g.</a:t>
            </a:r>
          </a:p>
          <a:p>
            <a:pPr marL="1587" indent="0" algn="just" eaLnBrk="1" hangingPunct="1">
              <a:lnSpc>
                <a:spcPct val="75000"/>
              </a:lnSpc>
              <a:buNone/>
              <a:defRPr/>
            </a:pPr>
            <a:r>
              <a:rPr lang="en-US" altLang="zh-CN" dirty="0" smtClean="0"/>
              <a:t>1. The original plan was to hold an indefinite stoppage.</a:t>
            </a:r>
          </a:p>
          <a:p>
            <a:pPr algn="just" eaLnBrk="1" hangingPunct="1">
              <a:lnSpc>
                <a:spcPct val="75000"/>
              </a:lnSpc>
              <a:buNone/>
              <a:defRPr/>
            </a:pPr>
            <a:r>
              <a:rPr lang="zh-CN" altLang="en-US" sz="2400" dirty="0" smtClean="0">
                <a:solidFill>
                  <a:srgbClr val="0070C0"/>
                </a:solidFill>
              </a:rPr>
              <a:t>     最初的计划是无限期停工。</a:t>
            </a:r>
          </a:p>
          <a:p>
            <a:pPr marL="432000" indent="-457200" algn="just" eaLnBrk="1" hangingPunct="1">
              <a:lnSpc>
                <a:spcPct val="75000"/>
              </a:lnSpc>
              <a:buNone/>
              <a:defRPr/>
            </a:pPr>
            <a:r>
              <a:rPr lang="en-US" altLang="zh-CN" dirty="0" smtClean="0"/>
              <a:t>2. The new town would have been unrecognizable to the original inhabitants.</a:t>
            </a:r>
          </a:p>
          <a:p>
            <a:pPr algn="just" eaLnBrk="1" hangingPunct="1">
              <a:lnSpc>
                <a:spcPct val="75000"/>
              </a:lnSpc>
              <a:buNone/>
              <a:defRPr/>
            </a:pPr>
            <a:r>
              <a:rPr lang="zh-CN" altLang="en-US" sz="2400" dirty="0" smtClean="0">
                <a:solidFill>
                  <a:srgbClr val="0070C0"/>
                </a:solidFill>
              </a:rPr>
              <a:t>      原来的居民可能会认不出这个崭新的城镇了。</a:t>
            </a:r>
            <a:endParaRPr lang="en-US" altLang="zh-CN" sz="2400" dirty="0" smtClean="0">
              <a:solidFill>
                <a:srgbClr val="0070C0"/>
              </a:solidFill>
            </a:endParaRPr>
          </a:p>
          <a:p>
            <a:pPr eaLnBrk="1" hangingPunct="1">
              <a:lnSpc>
                <a:spcPct val="75000"/>
              </a:lnSpc>
              <a:buNone/>
              <a:defRPr/>
            </a:pPr>
            <a:r>
              <a:rPr lang="en-US" altLang="zh-CN" b="1" dirty="0" smtClean="0">
                <a:solidFill>
                  <a:schemeClr val="accent6">
                    <a:lumMod val="50000"/>
                  </a:schemeClr>
                </a:solidFill>
              </a:rPr>
              <a:t>Word family: </a:t>
            </a:r>
            <a:r>
              <a:rPr lang="en-US" altLang="zh-CN" b="1" dirty="0" smtClean="0"/>
              <a:t>origin</a:t>
            </a:r>
            <a:r>
              <a:rPr lang="en-US" altLang="zh-CN" b="1" dirty="0" smtClean="0">
                <a:solidFill>
                  <a:schemeClr val="accent6">
                    <a:lumMod val="50000"/>
                  </a:schemeClr>
                </a:solidFill>
              </a:rPr>
              <a:t> </a:t>
            </a:r>
            <a:r>
              <a:rPr lang="en-US" altLang="zh-CN" i="1" dirty="0" smtClean="0">
                <a:solidFill>
                  <a:srgbClr val="C00000"/>
                </a:solidFill>
              </a:rPr>
              <a:t>n.    </a:t>
            </a:r>
            <a:r>
              <a:rPr lang="en-US" altLang="zh-CN" b="1" dirty="0" smtClean="0"/>
              <a:t>originally</a:t>
            </a:r>
            <a:r>
              <a:rPr lang="en-US" altLang="zh-CN" i="1" dirty="0" smtClean="0">
                <a:solidFill>
                  <a:srgbClr val="C00000"/>
                </a:solidFill>
              </a:rPr>
              <a:t> </a:t>
            </a:r>
            <a:r>
              <a:rPr lang="en-US" altLang="zh-CN" i="1" dirty="0" err="1" smtClean="0">
                <a:solidFill>
                  <a:srgbClr val="C00000"/>
                </a:solidFill>
              </a:rPr>
              <a:t>ad.</a:t>
            </a:r>
            <a:endParaRPr lang="en-US" altLang="zh-CN" i="1" dirty="0" smtClean="0">
              <a:solidFill>
                <a:srgbClr val="C00000"/>
              </a:solidFill>
            </a:endParaRPr>
          </a:p>
          <a:p>
            <a:pPr marL="230400" indent="-230400" algn="just">
              <a:lnSpc>
                <a:spcPct val="75000"/>
              </a:lnSpc>
              <a:buNone/>
            </a:pPr>
            <a:r>
              <a:rPr lang="en-US" altLang="zh-CN" i="1" dirty="0" smtClean="0"/>
              <a:t>e.g. </a:t>
            </a:r>
            <a:r>
              <a:rPr lang="en-US" altLang="zh-CN" dirty="0"/>
              <a:t>Did you know that the backpacks that so many students carry today were originally designed for the military? </a:t>
            </a:r>
            <a:r>
              <a:rPr lang="en-US" altLang="zh-CN" sz="2400" b="1" dirty="0">
                <a:solidFill>
                  <a:schemeClr val="accent6">
                    <a:lumMod val="50000"/>
                  </a:schemeClr>
                </a:solidFill>
              </a:rPr>
              <a:t>(CET4-2001-06)</a:t>
            </a:r>
          </a:p>
          <a:p>
            <a:pPr marL="230400" indent="-230400" algn="just">
              <a:lnSpc>
                <a:spcPct val="75000"/>
              </a:lnSpc>
              <a:buNone/>
            </a:pPr>
            <a:r>
              <a:rPr lang="zh-CN" altLang="en-US" sz="2400" dirty="0" smtClean="0">
                <a:solidFill>
                  <a:srgbClr val="0070C0"/>
                </a:solidFill>
              </a:rPr>
              <a:t>   你们</a:t>
            </a:r>
            <a:r>
              <a:rPr lang="zh-CN" altLang="en-US" sz="2400" dirty="0">
                <a:solidFill>
                  <a:srgbClr val="0070C0"/>
                </a:solidFill>
              </a:rPr>
              <a:t>是否知道如今很多学生们背的双肩包最初是为军人设计的</a:t>
            </a:r>
            <a:r>
              <a:rPr lang="zh-CN" altLang="en-US" sz="2400" dirty="0" smtClean="0">
                <a:solidFill>
                  <a:srgbClr val="0070C0"/>
                </a:solidFill>
              </a:rPr>
              <a:t>？</a:t>
            </a:r>
            <a:endParaRPr lang="zh-CN" altLang="en-US" sz="2400" b="1"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6" cstate="print"/>
          <a:srcRect/>
          <a:stretch>
            <a:fillRect/>
          </a:stretch>
        </p:blipFill>
        <p:spPr bwMode="auto">
          <a:xfrm>
            <a:off x="7268016" y="6336404"/>
            <a:ext cx="474663" cy="225425"/>
          </a:xfrm>
          <a:prstGeom prst="rect">
            <a:avLst/>
          </a:prstGeom>
          <a:noFill/>
          <a:ln w="9525">
            <a:noFill/>
            <a:miter lim="800000"/>
            <a:headEnd/>
            <a:tailEnd/>
          </a:ln>
        </p:spPr>
      </p:pic>
      <p:pic>
        <p:nvPicPr>
          <p:cNvPr id="8" name="图片 1">
            <a:hlinkClick r:id="rId7" action="ppaction://hlinksldjump"/>
          </p:cNvPr>
          <p:cNvPicPr>
            <a:picLocks noChangeAspect="1"/>
          </p:cNvPicPr>
          <p:nvPr/>
        </p:nvPicPr>
        <p:blipFill>
          <a:blip r:embed="rId8" cstate="print"/>
          <a:srcRect/>
          <a:stretch>
            <a:fillRect/>
          </a:stretch>
        </p:blipFill>
        <p:spPr bwMode="auto">
          <a:xfrm>
            <a:off x="8201336"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5">
                                            <p:txEl>
                                              <p:pRg st="7" end="7"/>
                                            </p:txEl>
                                          </p:spTgt>
                                        </p:tgtEl>
                                        <p:attrNameLst>
                                          <p:attrName>style.visibility</p:attrName>
                                        </p:attrNameLst>
                                      </p:cBhvr>
                                      <p:to>
                                        <p:strVal val="visible"/>
                                      </p:to>
                                    </p:set>
                                    <p:animEffect transition="in" filter="dissolve">
                                      <p:cBhvr>
                                        <p:cTn id="20" dur="500"/>
                                        <p:tgtEl>
                                          <p:spTgt spid="1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animEffect transition="in" filter="dissolve">
                                      <p:cBhvr>
                                        <p:cTn id="25" dur="500"/>
                                        <p:tgtEl>
                                          <p:spTgt spid="15">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hangingPunct="1">
              <a:buNone/>
            </a:pPr>
            <a:r>
              <a:rPr lang="en-US" sz="3200" b="1" dirty="0" smtClean="0"/>
              <a:t>unbearable </a:t>
            </a:r>
            <a:r>
              <a:rPr lang="en-US" dirty="0" smtClean="0"/>
              <a:t>                             </a:t>
            </a:r>
            <a:r>
              <a:rPr lang="en-US" i="1" dirty="0" smtClean="0">
                <a:solidFill>
                  <a:srgbClr val="C00000"/>
                </a:solidFill>
              </a:rPr>
              <a:t>a.</a:t>
            </a:r>
            <a:r>
              <a:rPr lang="en-US" i="1" dirty="0" smtClean="0"/>
              <a:t> </a:t>
            </a:r>
            <a:r>
              <a:rPr lang="en-US" dirty="0" smtClean="0"/>
              <a:t>so extreme that you cannot deal with the pain, feeling etc. </a:t>
            </a:r>
            <a:r>
              <a:rPr lang="zh-CN" altLang="en-US" sz="2400" dirty="0" smtClean="0">
                <a:solidFill>
                  <a:srgbClr val="0070C0"/>
                </a:solidFill>
              </a:rPr>
              <a:t>（疼痛、感觉等）难以忍受的，不能容忍的</a:t>
            </a:r>
            <a:endParaRPr lang="zh-CN" altLang="en-US" dirty="0" smtClean="0">
              <a:solidFill>
                <a:srgbClr val="0070C0"/>
              </a:solidFill>
            </a:endParaRPr>
          </a:p>
          <a:p>
            <a:pPr algn="just" eaLnBrk="1" hangingPunct="1">
              <a:buNone/>
              <a:defRPr/>
            </a:pPr>
            <a:r>
              <a:rPr lang="en-US" altLang="zh-CN" i="1" dirty="0" smtClean="0"/>
              <a:t>e.g. </a:t>
            </a:r>
          </a:p>
          <a:p>
            <a:pPr marL="360000" indent="-360000" algn="just" eaLnBrk="1" hangingPunct="1">
              <a:buNone/>
              <a:defRPr/>
            </a:pPr>
            <a:r>
              <a:rPr lang="en-US" altLang="zh-CN" dirty="0" smtClean="0"/>
              <a:t>1. Many people find the idea of any kind of invasive surgery unbearable.</a:t>
            </a:r>
          </a:p>
          <a:p>
            <a:pPr algn="just" eaLnBrk="1" hangingPunct="1">
              <a:buNone/>
              <a:defRPr/>
            </a:pPr>
            <a:r>
              <a:rPr lang="zh-CN" altLang="en-US" sz="2400" dirty="0" smtClean="0">
                <a:solidFill>
                  <a:srgbClr val="0070C0"/>
                </a:solidFill>
              </a:rPr>
              <a:t>     很多人认为任何开刀手术的想法都难以接受。</a:t>
            </a:r>
          </a:p>
          <a:p>
            <a:pPr marL="1587" indent="0" algn="just" eaLnBrk="1" hangingPunct="1">
              <a:buNone/>
              <a:defRPr/>
            </a:pPr>
            <a:r>
              <a:rPr lang="en-US" altLang="zh-CN" dirty="0" smtClean="0"/>
              <a:t>2. The waiting became almost unbearable.</a:t>
            </a:r>
          </a:p>
          <a:p>
            <a:pPr algn="just" eaLnBrk="1" hangingPunct="1">
              <a:buNone/>
              <a:defRPr/>
            </a:pPr>
            <a:r>
              <a:rPr lang="zh-CN" altLang="en-US" sz="2400" dirty="0" smtClean="0">
                <a:solidFill>
                  <a:srgbClr val="0070C0"/>
                </a:solidFill>
              </a:rPr>
              <a:t>     等待变得几乎让人无法忍受。</a:t>
            </a:r>
            <a:endParaRPr lang="en-US" altLang="zh-CN" sz="2400" dirty="0" smtClean="0">
              <a:solidFill>
                <a:srgbClr val="0070C0"/>
              </a:solidFill>
            </a:endParaRPr>
          </a:p>
          <a:p>
            <a:pPr algn="just" eaLnBrk="1" hangingPunct="1">
              <a:buNone/>
              <a:defRPr/>
            </a:pPr>
            <a:r>
              <a:rPr lang="en-US" altLang="zh-CN" b="1" dirty="0" smtClean="0">
                <a:solidFill>
                  <a:schemeClr val="accent6">
                    <a:lumMod val="50000"/>
                  </a:schemeClr>
                </a:solidFill>
              </a:rPr>
              <a:t>Word family: </a:t>
            </a:r>
            <a:r>
              <a:rPr lang="en-US" altLang="zh-CN" b="1" dirty="0" smtClean="0"/>
              <a:t>bear</a:t>
            </a:r>
            <a:r>
              <a:rPr lang="en-US" altLang="zh-CN" b="1" dirty="0" smtClean="0">
                <a:solidFill>
                  <a:schemeClr val="accent6">
                    <a:lumMod val="50000"/>
                  </a:schemeClr>
                </a:solidFill>
              </a:rPr>
              <a:t> </a:t>
            </a:r>
            <a:r>
              <a:rPr lang="en-US" altLang="zh-CN" i="1" dirty="0" smtClean="0">
                <a:solidFill>
                  <a:srgbClr val="C00000"/>
                </a:solidFill>
              </a:rPr>
              <a:t>v.</a:t>
            </a:r>
          </a:p>
          <a:p>
            <a:pPr algn="just" eaLnBrk="1" hangingPunct="1">
              <a:buNone/>
              <a:defRPr/>
            </a:pPr>
            <a:r>
              <a:rPr lang="en-US" altLang="zh-CN" b="1" dirty="0" smtClean="0">
                <a:solidFill>
                  <a:schemeClr val="accent6">
                    <a:lumMod val="50000"/>
                  </a:schemeClr>
                </a:solidFill>
              </a:rPr>
              <a:t>Antonym: </a:t>
            </a:r>
            <a:r>
              <a:rPr lang="en-US" altLang="zh-CN" b="1" dirty="0" smtClean="0"/>
              <a:t>bearable </a:t>
            </a:r>
            <a:endParaRPr lang="en-US" altLang="zh-CN"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10241" name="Picture 1" descr="C:\Users\zhao\AppData\Roaming\Tencent\Users\27957503\QQ\WinTemp\RichOle\4JNHW$LSW~XU7R([H3SAPAD.jpg"/>
          <p:cNvPicPr>
            <a:picLocks noChangeAspect="1" noChangeArrowheads="1"/>
          </p:cNvPicPr>
          <p:nvPr/>
        </p:nvPicPr>
        <p:blipFill>
          <a:blip r:embed="rId8"/>
          <a:srcRect/>
          <a:stretch>
            <a:fillRect/>
          </a:stretch>
        </p:blipFill>
        <p:spPr bwMode="auto">
          <a:xfrm>
            <a:off x="3265714" y="787854"/>
            <a:ext cx="1504950" cy="266700"/>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7" end="7"/>
                                            </p:txEl>
                                          </p:spTgt>
                                        </p:tgtEl>
                                        <p:attrNameLst>
                                          <p:attrName>style.visibility</p:attrName>
                                        </p:attrNameLst>
                                      </p:cBhvr>
                                      <p:to>
                                        <p:strVal val="visible"/>
                                      </p:to>
                                    </p:set>
                                    <p:animEffect transition="in" filter="dissolve">
                                      <p:cBhvr>
                                        <p:cTn id="22" dur="500"/>
                                        <p:tgtEl>
                                          <p:spTgt spid="1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necessity </a:t>
            </a:r>
            <a:r>
              <a:rPr lang="en-US" sz="3200" dirty="0" smtClean="0"/>
              <a:t> </a:t>
            </a:r>
            <a:r>
              <a:rPr lang="en-US" dirty="0" smtClean="0"/>
              <a:t>                      </a:t>
            </a:r>
            <a:r>
              <a:rPr lang="en-US" i="1" dirty="0" smtClean="0">
                <a:solidFill>
                  <a:srgbClr val="C00000"/>
                </a:solidFill>
              </a:rPr>
              <a:t>n. </a:t>
            </a:r>
            <a:r>
              <a:rPr lang="en-US" dirty="0" smtClean="0">
                <a:solidFill>
                  <a:srgbClr val="C00000"/>
                </a:solidFill>
              </a:rPr>
              <a:t>[U] </a:t>
            </a:r>
            <a:r>
              <a:rPr lang="en-US" dirty="0" smtClean="0"/>
              <a:t>a process, thing, or action that is needed in a situation </a:t>
            </a:r>
            <a:r>
              <a:rPr lang="zh-CN" altLang="en-US" sz="2400" dirty="0" smtClean="0">
                <a:solidFill>
                  <a:srgbClr val="0070C0"/>
                </a:solidFill>
              </a:rPr>
              <a:t>必要；必要性；需要</a:t>
            </a:r>
            <a:endParaRPr lang="zh-CN" altLang="en-US" dirty="0" smtClean="0">
              <a:solidFill>
                <a:srgbClr val="0070C0"/>
              </a:solidFill>
            </a:endParaRPr>
          </a:p>
          <a:p>
            <a:pPr algn="just" eaLnBrk="1" hangingPunct="1">
              <a:lnSpc>
                <a:spcPct val="100000"/>
              </a:lnSpc>
              <a:buNone/>
              <a:defRPr/>
            </a:pPr>
            <a:r>
              <a:rPr lang="en-US" altLang="zh-CN" i="1" dirty="0" smtClean="0"/>
              <a:t>e.g. </a:t>
            </a:r>
          </a:p>
          <a:p>
            <a:pPr marL="432000" indent="-457200" algn="just" eaLnBrk="1" hangingPunct="1">
              <a:lnSpc>
                <a:spcPct val="100000"/>
              </a:lnSpc>
              <a:buNone/>
              <a:defRPr/>
            </a:pPr>
            <a:r>
              <a:rPr lang="en-US" altLang="zh-CN" dirty="0" smtClean="0"/>
              <a:t>1. Some people have to lead stressful lifestyles out of necessity.</a:t>
            </a:r>
          </a:p>
          <a:p>
            <a:pPr algn="just" eaLnBrk="1" hangingPunct="1">
              <a:lnSpc>
                <a:spcPct val="100000"/>
              </a:lnSpc>
              <a:buNone/>
              <a:defRPr/>
            </a:pPr>
            <a:r>
              <a:rPr lang="zh-CN" altLang="en-US" sz="2400" dirty="0" smtClean="0">
                <a:solidFill>
                  <a:srgbClr val="0070C0"/>
                </a:solidFill>
              </a:rPr>
              <a:t>       一些人迫于生计不得不过着紧张忙碌的生活。</a:t>
            </a:r>
          </a:p>
          <a:p>
            <a:pPr marL="432000" indent="-457200" algn="just" eaLnBrk="1" hangingPunct="1">
              <a:lnSpc>
                <a:spcPct val="100000"/>
              </a:lnSpc>
              <a:buNone/>
              <a:defRPr/>
            </a:pPr>
            <a:r>
              <a:rPr lang="en-US" altLang="zh-CN" dirty="0" smtClean="0"/>
              <a:t>2. As soon as the necessity for action is over the troops must be withdrawn.</a:t>
            </a:r>
          </a:p>
          <a:p>
            <a:pPr algn="just" eaLnBrk="1" hangingPunct="1">
              <a:lnSpc>
                <a:spcPct val="100000"/>
              </a:lnSpc>
              <a:buNone/>
              <a:defRPr/>
            </a:pPr>
            <a:r>
              <a:rPr lang="zh-CN" altLang="en-US" sz="2400" dirty="0" smtClean="0">
                <a:solidFill>
                  <a:srgbClr val="0070C0"/>
                </a:solidFill>
              </a:rPr>
              <a:t>       一旦军事行动的必要性不复存在，军队就必须撤出。</a:t>
            </a:r>
            <a:endParaRPr lang="en-US" altLang="zh-CN" sz="2400" dirty="0" smtClean="0">
              <a:solidFill>
                <a:srgbClr val="0070C0"/>
              </a:solidFill>
            </a:endParaRPr>
          </a:p>
          <a:p>
            <a:pPr eaLnBrk="1" hangingPunct="1">
              <a:lnSpc>
                <a:spcPct val="100000"/>
              </a:lnSpc>
              <a:buNone/>
              <a:defRPr/>
            </a:pPr>
            <a:r>
              <a:rPr lang="en-US" altLang="zh-CN" b="1" dirty="0" smtClean="0">
                <a:solidFill>
                  <a:schemeClr val="accent6">
                    <a:lumMod val="50000"/>
                  </a:schemeClr>
                </a:solidFill>
              </a:rPr>
              <a:t>Word family: </a:t>
            </a:r>
            <a:r>
              <a:rPr lang="en-US" altLang="zh-CN" b="1" dirty="0" smtClean="0"/>
              <a:t>necessary</a:t>
            </a:r>
            <a:r>
              <a:rPr lang="en-US" altLang="zh-CN" b="1" dirty="0" smtClean="0">
                <a:solidFill>
                  <a:schemeClr val="accent6">
                    <a:lumMod val="50000"/>
                  </a:schemeClr>
                </a:solidFill>
              </a:rPr>
              <a:t> </a:t>
            </a:r>
            <a:r>
              <a:rPr lang="en-US" altLang="zh-CN" i="1" dirty="0" smtClean="0">
                <a:solidFill>
                  <a:srgbClr val="C00000"/>
                </a:solidFill>
              </a:rPr>
              <a:t>a.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69633" name="Picture 1" descr="C:\Users\zhao\AppData\Roaming\Tencent\Users\27957503\QQ\WinTemp\RichOle\68F_3TZ8[OXJU@9F_YPF%I3.png"/>
          <p:cNvPicPr>
            <a:picLocks noChangeAspect="1" noChangeArrowheads="1"/>
          </p:cNvPicPr>
          <p:nvPr/>
        </p:nvPicPr>
        <p:blipFill>
          <a:blip r:embed="rId8"/>
          <a:srcRect/>
          <a:stretch>
            <a:fillRect/>
          </a:stretch>
        </p:blipFill>
        <p:spPr bwMode="auto">
          <a:xfrm>
            <a:off x="2300968" y="797379"/>
            <a:ext cx="1276350" cy="266700"/>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buNone/>
            </a:pPr>
            <a:r>
              <a:rPr lang="en-US" sz="3200" b="1" dirty="0" smtClean="0"/>
              <a:t>humble </a:t>
            </a:r>
            <a:r>
              <a:rPr lang="en-US" dirty="0" smtClean="0"/>
              <a:t>                   </a:t>
            </a:r>
            <a:r>
              <a:rPr lang="en-US" i="1" dirty="0" smtClean="0">
                <a:solidFill>
                  <a:srgbClr val="C00000"/>
                </a:solidFill>
              </a:rPr>
              <a:t>a.</a:t>
            </a:r>
            <a:endParaRPr lang="zh-CN" altLang="en-US" dirty="0" smtClean="0">
              <a:solidFill>
                <a:srgbClr val="C00000"/>
              </a:solidFill>
            </a:endParaRPr>
          </a:p>
          <a:p>
            <a:pPr algn="just">
              <a:buNone/>
            </a:pPr>
            <a:r>
              <a:rPr lang="en-US" b="1" dirty="0" smtClean="0"/>
              <a:t>1. </a:t>
            </a:r>
            <a:r>
              <a:rPr lang="en-US" dirty="0" smtClean="0"/>
              <a:t>from a low social class </a:t>
            </a:r>
            <a:r>
              <a:rPr lang="zh-CN" altLang="en-US" sz="2400" dirty="0" smtClean="0">
                <a:solidFill>
                  <a:srgbClr val="0070C0"/>
                </a:solidFill>
              </a:rPr>
              <a:t>（社会地位）低下的，卑微的</a:t>
            </a:r>
            <a:endParaRPr lang="en-US" dirty="0" smtClean="0">
              <a:solidFill>
                <a:srgbClr val="0070C0"/>
              </a:solidFill>
            </a:endParaRPr>
          </a:p>
          <a:p>
            <a:pPr algn="just">
              <a:buNone/>
            </a:pPr>
            <a:r>
              <a:rPr lang="en-US" altLang="zh-CN" i="1" dirty="0" smtClean="0"/>
              <a:t>e.g. </a:t>
            </a:r>
            <a:endParaRPr lang="zh-CN" altLang="en-US" i="1" dirty="0" smtClean="0"/>
          </a:p>
          <a:p>
            <a:pPr marL="1587" indent="0" algn="just">
              <a:buNone/>
            </a:pPr>
            <a:r>
              <a:rPr lang="en-US" dirty="0" smtClean="0"/>
              <a:t>1. He came from a fairly humble, poor background.</a:t>
            </a:r>
          </a:p>
          <a:p>
            <a:pPr algn="just">
              <a:buNone/>
            </a:pPr>
            <a:r>
              <a:rPr lang="zh-CN" altLang="en-US" sz="2400" dirty="0" smtClean="0">
                <a:solidFill>
                  <a:srgbClr val="0070C0"/>
                </a:solidFill>
              </a:rPr>
              <a:t>     他出生在一个地位低下的贫穷家庭。</a:t>
            </a:r>
          </a:p>
          <a:p>
            <a:pPr marL="1587" indent="0" algn="just">
              <a:buNone/>
            </a:pPr>
            <a:r>
              <a:rPr lang="en-US" dirty="0" smtClean="0"/>
              <a:t>2. He flew high though he was of humble origin. </a:t>
            </a:r>
          </a:p>
          <a:p>
            <a:pPr algn="just">
              <a:buNone/>
            </a:pPr>
            <a:r>
              <a:rPr lang="zh-CN" altLang="en-US" sz="2400" dirty="0" smtClean="0">
                <a:solidFill>
                  <a:srgbClr val="0070C0"/>
                </a:solidFill>
              </a:rPr>
              <a:t>     他虽出生低微，却胸怀大志。 </a:t>
            </a:r>
            <a:endParaRPr lang="en-US" altLang="zh-CN" sz="2400" dirty="0" smtClean="0">
              <a:solidFill>
                <a:srgbClr val="0070C0"/>
              </a:solidFill>
            </a:endParaRPr>
          </a:p>
          <a:p>
            <a:pPr marL="432000" indent="-432000" algn="just">
              <a:buNone/>
            </a:pPr>
            <a:r>
              <a:rPr lang="en-US" b="1" dirty="0" smtClean="0"/>
              <a:t>2. </a:t>
            </a:r>
            <a:r>
              <a:rPr lang="en-US" dirty="0" smtClean="0"/>
              <a:t>not proud and not thinking you are better than other people </a:t>
            </a:r>
            <a:r>
              <a:rPr lang="zh-CN" altLang="en-US" sz="2400" dirty="0" smtClean="0">
                <a:solidFill>
                  <a:srgbClr val="0070C0"/>
                </a:solidFill>
              </a:rPr>
              <a:t>谦逊的；谦虚的</a:t>
            </a:r>
            <a:endParaRPr lang="zh-CN" altLang="en-US" dirty="0" smtClean="0">
              <a:solidFill>
                <a:srgbClr val="0070C0"/>
              </a:solidFill>
            </a:endParaRPr>
          </a:p>
          <a:p>
            <a:pPr algn="just" eaLnBrk="1" hangingPunct="1">
              <a:buNone/>
              <a:defRPr/>
            </a:pPr>
            <a:r>
              <a:rPr lang="en-US" altLang="zh-CN" i="1" dirty="0" smtClean="0"/>
              <a:t>e.g. </a:t>
            </a:r>
            <a:r>
              <a:rPr lang="en-US" altLang="zh-CN" dirty="0" smtClean="0"/>
              <a:t>Andy was a humble, courteous and gentle man.</a:t>
            </a:r>
          </a:p>
          <a:p>
            <a:pPr algn="just" eaLnBrk="1" hangingPunct="1">
              <a:buNone/>
              <a:defRPr/>
            </a:pPr>
            <a:r>
              <a:rPr lang="zh-CN" altLang="en-US" sz="2400" dirty="0" smtClean="0">
                <a:solidFill>
                  <a:srgbClr val="0070C0"/>
                </a:solidFill>
              </a:rPr>
              <a:t>        安迪是个谦逊而且彬彬有礼的绅士。</a:t>
            </a:r>
            <a:endParaRPr lang="en-US" altLang="zh-CN" sz="2400"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pic>
        <p:nvPicPr>
          <p:cNvPr id="70657" name="Picture 1" descr="C:\Users\zhao\AppData\Roaming\Tencent\Users\27957503\QQ\WinTemp\RichOle\WK`V0WSMZKIO)NXZN6$`BG8.png"/>
          <p:cNvPicPr>
            <a:picLocks noChangeAspect="1" noChangeArrowheads="1"/>
          </p:cNvPicPr>
          <p:nvPr/>
        </p:nvPicPr>
        <p:blipFill>
          <a:blip r:embed="rId10"/>
          <a:srcRect/>
          <a:stretch>
            <a:fillRect/>
          </a:stretch>
        </p:blipFill>
        <p:spPr bwMode="auto">
          <a:xfrm>
            <a:off x="1748518" y="775607"/>
            <a:ext cx="1047750" cy="257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animEffect transition="in" filter="dissolve">
                                      <p:cBhvr>
                                        <p:cTn id="17" dur="500"/>
                                        <p:tgtEl>
                                          <p:spTgt spid="1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buNone/>
            </a:pPr>
            <a:r>
              <a:rPr lang="en-US" sz="3200" b="1" dirty="0" smtClean="0"/>
              <a:t>soulless </a:t>
            </a:r>
            <a:r>
              <a:rPr lang="en-US" dirty="0" smtClean="0"/>
              <a:t>                </a:t>
            </a:r>
            <a:r>
              <a:rPr lang="en-US" i="1" dirty="0" smtClean="0">
                <a:solidFill>
                  <a:srgbClr val="C00000"/>
                </a:solidFill>
              </a:rPr>
              <a:t>a. </a:t>
            </a:r>
            <a:r>
              <a:rPr lang="en-US" dirty="0" smtClean="0"/>
              <a:t>showing no emotions such as sympathy, happiness, or excitement </a:t>
            </a:r>
            <a:r>
              <a:rPr lang="zh-CN" altLang="en-US" sz="2400" dirty="0" smtClean="0">
                <a:solidFill>
                  <a:srgbClr val="0070C0"/>
                </a:solidFill>
              </a:rPr>
              <a:t>无情的；无动于衷的；无生气的</a:t>
            </a:r>
            <a:endParaRPr lang="zh-CN" altLang="en-US" dirty="0" smtClean="0">
              <a:solidFill>
                <a:srgbClr val="0070C0"/>
              </a:solidFill>
            </a:endParaRPr>
          </a:p>
          <a:p>
            <a:pPr algn="just" eaLnBrk="1" hangingPunct="1">
              <a:buNone/>
              <a:defRPr/>
            </a:pPr>
            <a:r>
              <a:rPr lang="en-US" altLang="zh-CN" i="1" dirty="0" smtClean="0"/>
              <a:t>e.g. </a:t>
            </a:r>
          </a:p>
          <a:p>
            <a:pPr marL="360000" indent="-360000" algn="just" eaLnBrk="1" hangingPunct="1">
              <a:buNone/>
              <a:defRPr/>
            </a:pPr>
            <a:r>
              <a:rPr lang="en-US" altLang="zh-CN" dirty="0" smtClean="0"/>
              <a:t>1. A person without work passion is an incomplete person, and a team without a sense of cooperation is a soulless team.</a:t>
            </a:r>
          </a:p>
          <a:p>
            <a:pPr marL="360000" indent="-360000" algn="just" eaLnBrk="1" hangingPunct="1">
              <a:buNone/>
              <a:defRPr/>
            </a:pPr>
            <a:r>
              <a:rPr lang="zh-CN" altLang="en-US" sz="2400" dirty="0" smtClean="0">
                <a:solidFill>
                  <a:srgbClr val="0070C0"/>
                </a:solidFill>
              </a:rPr>
              <a:t>     没有</a:t>
            </a:r>
            <a:r>
              <a:rPr lang="zh-CN" altLang="en-US" sz="2400" dirty="0">
                <a:solidFill>
                  <a:srgbClr val="0070C0"/>
                </a:solidFill>
              </a:rPr>
              <a:t>工作激情的人是不完整的人，没有合作精神的团队是毫无生气的团队</a:t>
            </a:r>
            <a:r>
              <a:rPr lang="zh-CN" altLang="en-US" sz="2400" dirty="0" smtClean="0">
                <a:solidFill>
                  <a:srgbClr val="0070C0"/>
                </a:solidFill>
              </a:rPr>
              <a:t>。</a:t>
            </a:r>
            <a:endParaRPr lang="en-US" altLang="zh-CN" sz="2400" dirty="0" smtClean="0"/>
          </a:p>
          <a:p>
            <a:pPr marL="1587" indent="0" algn="just" eaLnBrk="1" hangingPunct="1">
              <a:buNone/>
              <a:defRPr/>
            </a:pPr>
            <a:r>
              <a:rPr lang="en-US" altLang="zh-CN" dirty="0" smtClean="0"/>
              <a:t>2. He was big and brawny with soulless eyes.</a:t>
            </a:r>
          </a:p>
          <a:p>
            <a:pPr algn="just" eaLnBrk="1" hangingPunct="1">
              <a:buNone/>
              <a:defRPr/>
            </a:pPr>
            <a:r>
              <a:rPr lang="zh-CN" altLang="en-US" sz="2400" dirty="0" smtClean="0">
                <a:solidFill>
                  <a:srgbClr val="0070C0"/>
                </a:solidFill>
              </a:rPr>
              <a:t>     他身材高大，肌肉发达，一双眼睛冷漠无情。</a:t>
            </a:r>
            <a:endParaRPr lang="en-US" altLang="zh-CN" sz="2400" dirty="0" smtClean="0">
              <a:solidFill>
                <a:srgbClr val="0070C0"/>
              </a:solidFill>
            </a:endParaRPr>
          </a:p>
          <a:p>
            <a:pPr eaLnBrk="1" hangingPunct="1">
              <a:buNone/>
              <a:defRPr/>
            </a:pPr>
            <a:r>
              <a:rPr lang="en-US" altLang="zh-CN" b="1" dirty="0" smtClean="0">
                <a:solidFill>
                  <a:schemeClr val="accent6">
                    <a:lumMod val="50000"/>
                  </a:schemeClr>
                </a:solidFill>
              </a:rPr>
              <a:t>Word family: </a:t>
            </a:r>
            <a:r>
              <a:rPr lang="en-US" altLang="zh-CN" b="1" dirty="0" smtClean="0"/>
              <a:t>soul</a:t>
            </a:r>
            <a:r>
              <a:rPr lang="en-US" altLang="zh-CN" b="1" dirty="0" smtClean="0">
                <a:solidFill>
                  <a:schemeClr val="accent6">
                    <a:lumMod val="50000"/>
                  </a:schemeClr>
                </a:solidFill>
              </a:rPr>
              <a:t> </a:t>
            </a:r>
            <a:r>
              <a:rPr lang="en-US" altLang="zh-CN" i="1" dirty="0" smtClean="0">
                <a:solidFill>
                  <a:srgbClr val="C00000"/>
                </a:solidFill>
              </a:rPr>
              <a:t>n.</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68609" name="Picture 1" descr="C:\Users\zhao\AppData\Roaming\Tencent\Users\27957503\QQ\WinTemp\RichOle\XVI2{2OP}4E%CXP_96{)7DB.png"/>
          <p:cNvPicPr>
            <a:picLocks noChangeAspect="1" noChangeArrowheads="1"/>
          </p:cNvPicPr>
          <p:nvPr/>
        </p:nvPicPr>
        <p:blipFill>
          <a:blip r:embed="rId8"/>
          <a:srcRect/>
          <a:stretch>
            <a:fillRect/>
          </a:stretch>
        </p:blipFill>
        <p:spPr bwMode="auto">
          <a:xfrm>
            <a:off x="2220685" y="757917"/>
            <a:ext cx="1104900" cy="247650"/>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heartless</a:t>
            </a:r>
            <a:r>
              <a:rPr lang="en-US" b="1" dirty="0" smtClean="0"/>
              <a:t> </a:t>
            </a:r>
            <a:r>
              <a:rPr lang="en-US" dirty="0" smtClean="0"/>
              <a:t>                        </a:t>
            </a:r>
            <a:r>
              <a:rPr lang="en-US" i="1" dirty="0" smtClean="0">
                <a:solidFill>
                  <a:srgbClr val="C00000"/>
                </a:solidFill>
              </a:rPr>
              <a:t>a. </a:t>
            </a:r>
            <a:r>
              <a:rPr lang="en-US" dirty="0" smtClean="0"/>
              <a:t>feeling or showing no sympathy or kindness </a:t>
            </a:r>
            <a:r>
              <a:rPr lang="zh-CN" altLang="en-US" sz="2400" dirty="0" smtClean="0">
                <a:solidFill>
                  <a:srgbClr val="0070C0"/>
                </a:solidFill>
              </a:rPr>
              <a:t>冷酷的；无情的</a:t>
            </a:r>
            <a:endParaRPr lang="zh-CN" altLang="en-US" dirty="0" smtClean="0">
              <a:solidFill>
                <a:srgbClr val="0070C0"/>
              </a:solidFill>
            </a:endParaRPr>
          </a:p>
          <a:p>
            <a:pPr algn="just" eaLnBrk="1" hangingPunct="1">
              <a:lnSpc>
                <a:spcPct val="100000"/>
              </a:lnSpc>
              <a:buNone/>
              <a:defRPr/>
            </a:pPr>
            <a:r>
              <a:rPr lang="en-US" altLang="zh-CN" i="1" dirty="0" smtClean="0"/>
              <a:t>e.g. </a:t>
            </a:r>
          </a:p>
          <a:p>
            <a:pPr algn="just" eaLnBrk="1" hangingPunct="1">
              <a:lnSpc>
                <a:spcPct val="100000"/>
              </a:lnSpc>
              <a:buNone/>
              <a:defRPr/>
            </a:pPr>
            <a:r>
              <a:rPr lang="en-US" altLang="zh-CN" dirty="0" smtClean="0"/>
              <a:t>1. Does a true hero have to be heartless? </a:t>
            </a:r>
          </a:p>
          <a:p>
            <a:pPr algn="just" eaLnBrk="1" hangingPunct="1">
              <a:lnSpc>
                <a:spcPct val="100000"/>
              </a:lnSpc>
              <a:buNone/>
              <a:defRPr/>
            </a:pPr>
            <a:r>
              <a:rPr lang="zh-CN" altLang="en-US" sz="2400" dirty="0" smtClean="0">
                <a:solidFill>
                  <a:srgbClr val="0070C0"/>
                </a:solidFill>
              </a:rPr>
              <a:t>     难道无情才是真豪杰？</a:t>
            </a:r>
          </a:p>
          <a:p>
            <a:pPr algn="just" eaLnBrk="1" hangingPunct="1">
              <a:lnSpc>
                <a:spcPct val="100000"/>
              </a:lnSpc>
              <a:buNone/>
              <a:defRPr/>
            </a:pPr>
            <a:r>
              <a:rPr lang="en-US" altLang="zh-CN" dirty="0" smtClean="0"/>
              <a:t>2. It was heartless of you to leave without saying goodbye. </a:t>
            </a:r>
          </a:p>
          <a:p>
            <a:pPr algn="just" eaLnBrk="1" hangingPunct="1">
              <a:lnSpc>
                <a:spcPct val="100000"/>
              </a:lnSpc>
              <a:buNone/>
              <a:defRPr/>
            </a:pPr>
            <a:r>
              <a:rPr lang="zh-CN" altLang="en-US" sz="2400" dirty="0" smtClean="0">
                <a:solidFill>
                  <a:srgbClr val="0070C0"/>
                </a:solidFill>
              </a:rPr>
              <a:t>     你不告而别实在太狠心了。</a:t>
            </a:r>
            <a:endParaRPr lang="en-US" altLang="zh-CN" sz="2400" dirty="0" smtClean="0">
              <a:solidFill>
                <a:srgbClr val="0070C0"/>
              </a:solidFill>
            </a:endParaRPr>
          </a:p>
          <a:p>
            <a:pPr algn="just" eaLnBrk="1" hangingPunct="1">
              <a:lnSpc>
                <a:spcPct val="100000"/>
              </a:lnSpc>
              <a:buNone/>
              <a:defRPr/>
            </a:pPr>
            <a:r>
              <a:rPr lang="en-US" altLang="zh-CN" b="1" dirty="0" smtClean="0">
                <a:solidFill>
                  <a:schemeClr val="accent6">
                    <a:lumMod val="50000"/>
                  </a:schemeClr>
                </a:solidFill>
              </a:rPr>
              <a:t>Word family: </a:t>
            </a:r>
            <a:r>
              <a:rPr lang="en-US" altLang="zh-CN" b="1" dirty="0" smtClean="0"/>
              <a:t>heart</a:t>
            </a:r>
            <a:r>
              <a:rPr lang="en-US" altLang="zh-CN" b="1" dirty="0" smtClean="0">
                <a:solidFill>
                  <a:schemeClr val="accent6">
                    <a:lumMod val="50000"/>
                  </a:schemeClr>
                </a:solidFill>
              </a:rPr>
              <a:t> </a:t>
            </a:r>
            <a:r>
              <a:rPr lang="en-US" altLang="zh-CN" i="1" dirty="0" smtClean="0">
                <a:solidFill>
                  <a:srgbClr val="C00000"/>
                </a:solidFill>
              </a:rPr>
              <a:t>n.</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66561" name="Picture 1" descr="C:\Users\zhao\AppData\Roaming\Tencent\Users\27957503\QQ\WinTemp\RichOle\H0$I7GZD1I%IL~E46LU[R_Y.png"/>
          <p:cNvPicPr>
            <a:picLocks noChangeAspect="1" noChangeArrowheads="1"/>
          </p:cNvPicPr>
          <p:nvPr/>
        </p:nvPicPr>
        <p:blipFill>
          <a:blip r:embed="rId8"/>
          <a:srcRect/>
          <a:stretch>
            <a:fillRect/>
          </a:stretch>
        </p:blipFill>
        <p:spPr bwMode="auto">
          <a:xfrm>
            <a:off x="2264229" y="791936"/>
            <a:ext cx="1085850" cy="247650"/>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buNone/>
            </a:pPr>
            <a:r>
              <a:rPr lang="en-US" sz="3200" b="1" dirty="0" smtClean="0"/>
              <a:t>enclose </a:t>
            </a:r>
            <a:r>
              <a:rPr lang="en-US" sz="3200" dirty="0" smtClean="0"/>
              <a:t> </a:t>
            </a:r>
            <a:r>
              <a:rPr lang="en-US" dirty="0" smtClean="0"/>
              <a:t>                         </a:t>
            </a:r>
            <a:r>
              <a:rPr lang="en-US" i="1" dirty="0" err="1" smtClean="0">
                <a:solidFill>
                  <a:srgbClr val="C00000"/>
                </a:solidFill>
              </a:rPr>
              <a:t>vt</a:t>
            </a:r>
            <a:r>
              <a:rPr lang="en-US" i="1" dirty="0" smtClean="0">
                <a:solidFill>
                  <a:srgbClr val="C00000"/>
                </a:solidFill>
              </a:rPr>
              <a:t>. </a:t>
            </a:r>
          </a:p>
          <a:p>
            <a:pPr algn="just">
              <a:buNone/>
            </a:pPr>
            <a:r>
              <a:rPr lang="en-US" b="1" dirty="0" smtClean="0"/>
              <a:t>1.</a:t>
            </a:r>
            <a:r>
              <a:rPr lang="en-US" dirty="0" smtClean="0"/>
              <a:t> to</a:t>
            </a:r>
            <a:r>
              <a:rPr lang="en-US" b="1" dirty="0" smtClean="0"/>
              <a:t> </a:t>
            </a:r>
            <a:r>
              <a:rPr lang="en-US" dirty="0" smtClean="0"/>
              <a:t>surround sb. or sth. </a:t>
            </a:r>
            <a:r>
              <a:rPr lang="zh-CN" altLang="en-US" sz="2400" dirty="0" smtClean="0">
                <a:solidFill>
                  <a:srgbClr val="0070C0"/>
                </a:solidFill>
              </a:rPr>
              <a:t>围住</a:t>
            </a:r>
            <a:endParaRPr lang="zh-CN" altLang="en-US" dirty="0" smtClean="0">
              <a:solidFill>
                <a:srgbClr val="0070C0"/>
              </a:solidFill>
            </a:endParaRPr>
          </a:p>
          <a:p>
            <a:pPr algn="just" eaLnBrk="1" hangingPunct="1">
              <a:buNone/>
              <a:defRPr/>
            </a:pPr>
            <a:r>
              <a:rPr lang="en-US" altLang="zh-CN" i="1" dirty="0" smtClean="0"/>
              <a:t>e.g. </a:t>
            </a:r>
          </a:p>
          <a:p>
            <a:pPr marL="360000" indent="-360000" algn="just" eaLnBrk="1" hangingPunct="1">
              <a:buNone/>
              <a:defRPr/>
            </a:pPr>
            <a:r>
              <a:rPr lang="en-US" altLang="zh-CN" dirty="0" smtClean="0"/>
              <a:t>1. The surrounding land was enclosed by an eight foot wire fence.</a:t>
            </a:r>
          </a:p>
          <a:p>
            <a:pPr algn="just" eaLnBrk="1" hangingPunct="1">
              <a:buNone/>
              <a:defRPr/>
            </a:pPr>
            <a:r>
              <a:rPr lang="zh-CN" altLang="en-US" sz="2400" dirty="0" smtClean="0">
                <a:solidFill>
                  <a:srgbClr val="0070C0"/>
                </a:solidFill>
              </a:rPr>
              <a:t>      周围的土地围有</a:t>
            </a:r>
            <a:r>
              <a:rPr lang="en-US" altLang="zh-CN" sz="2400" dirty="0" smtClean="0">
                <a:solidFill>
                  <a:srgbClr val="0070C0"/>
                </a:solidFill>
                <a:latin typeface="+mn-ea"/>
              </a:rPr>
              <a:t>8</a:t>
            </a:r>
            <a:r>
              <a:rPr lang="zh-CN" altLang="en-US" sz="2400" dirty="0" smtClean="0">
                <a:solidFill>
                  <a:srgbClr val="0070C0"/>
                </a:solidFill>
              </a:rPr>
              <a:t>英尺高的铁丝栅栏。</a:t>
            </a:r>
          </a:p>
          <a:p>
            <a:pPr marL="1587" indent="0" algn="just" eaLnBrk="1" hangingPunct="1">
              <a:buNone/>
              <a:defRPr/>
            </a:pPr>
            <a:r>
              <a:rPr lang="en-US" altLang="zh-CN" dirty="0" smtClean="0"/>
              <a:t>2. The wall encloses the hospital.</a:t>
            </a:r>
          </a:p>
          <a:p>
            <a:pPr algn="just" eaLnBrk="1" hangingPunct="1">
              <a:buNone/>
              <a:defRPr/>
            </a:pPr>
            <a:r>
              <a:rPr lang="zh-CN" altLang="en-US" sz="2400" dirty="0" smtClean="0">
                <a:solidFill>
                  <a:srgbClr val="0070C0"/>
                </a:solidFill>
              </a:rPr>
              <a:t>      围墙将那所医院围在里面。</a:t>
            </a:r>
            <a:endParaRPr lang="en-US" altLang="zh-CN" sz="2400" dirty="0" smtClean="0">
              <a:solidFill>
                <a:srgbClr val="0070C0"/>
              </a:solidFill>
            </a:endParaRPr>
          </a:p>
          <a:p>
            <a:pPr algn="just" eaLnBrk="1" hangingPunct="1">
              <a:buNone/>
              <a:defRPr/>
            </a:pPr>
            <a:r>
              <a:rPr lang="en-US" altLang="zh-CN" b="1" dirty="0" smtClean="0"/>
              <a:t>2. </a:t>
            </a:r>
            <a:r>
              <a:rPr lang="en-US" dirty="0" smtClean="0"/>
              <a:t>to </a:t>
            </a:r>
            <a:r>
              <a:rPr lang="en-US" altLang="zh-CN" dirty="0" smtClean="0"/>
              <a:t>send </a:t>
            </a:r>
            <a:r>
              <a:rPr lang="en-US" altLang="zh-CN" dirty="0" err="1" smtClean="0"/>
              <a:t>sth</a:t>
            </a:r>
            <a:r>
              <a:rPr lang="en-US" altLang="zh-CN" dirty="0" smtClean="0"/>
              <a:t>. such as a document with a letter </a:t>
            </a:r>
            <a:r>
              <a:rPr lang="zh-CN" altLang="en-US" sz="2400" dirty="0" smtClean="0">
                <a:solidFill>
                  <a:srgbClr val="0070C0"/>
                </a:solidFill>
              </a:rPr>
              <a:t>随函附上</a:t>
            </a:r>
            <a:endParaRPr lang="en-US" altLang="zh-CN" dirty="0" smtClean="0">
              <a:solidFill>
                <a:srgbClr val="0070C0"/>
              </a:solidFill>
            </a:endParaRPr>
          </a:p>
          <a:p>
            <a:pPr algn="just">
              <a:buNone/>
            </a:pPr>
            <a:r>
              <a:rPr lang="en-US" altLang="zh-CN" i="1" dirty="0" smtClean="0"/>
              <a:t>e.g.</a:t>
            </a:r>
            <a:r>
              <a:rPr lang="en-US" altLang="zh-CN" dirty="0" smtClean="0"/>
              <a:t> </a:t>
            </a:r>
            <a:r>
              <a:rPr lang="en-US" dirty="0" smtClean="0"/>
              <a:t>He enclosed a </a:t>
            </a:r>
            <a:r>
              <a:rPr lang="en-US" dirty="0" err="1" smtClean="0"/>
              <a:t>cheque</a:t>
            </a:r>
            <a:r>
              <a:rPr lang="en-US" dirty="0" smtClean="0"/>
              <a:t> for 500 dollars.</a:t>
            </a:r>
          </a:p>
          <a:p>
            <a:pPr algn="just">
              <a:buNone/>
            </a:pPr>
            <a:r>
              <a:rPr lang="zh-CN" altLang="en-US" sz="2400" dirty="0" smtClean="0">
                <a:solidFill>
                  <a:srgbClr val="0070C0"/>
                </a:solidFill>
              </a:rPr>
              <a:t>         他在信中附寄了一张</a:t>
            </a:r>
            <a:r>
              <a:rPr lang="en-US" altLang="zh-CN" sz="2400" dirty="0" smtClean="0">
                <a:solidFill>
                  <a:srgbClr val="0070C0"/>
                </a:solidFill>
                <a:latin typeface="+mn-ea"/>
              </a:rPr>
              <a:t>500</a:t>
            </a:r>
            <a:r>
              <a:rPr lang="zh-CN" altLang="en-US" sz="2400" dirty="0" smtClean="0">
                <a:solidFill>
                  <a:srgbClr val="0070C0"/>
                </a:solidFill>
              </a:rPr>
              <a:t>美元的支票。</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67585" name="Picture 1" descr="C:\Users\zhao\AppData\Roaming\Tencent\Users\27957503\QQ\WinTemp\RichOle\(K~M_4_~M0_M~S71SCR$PT9.png"/>
          <p:cNvPicPr>
            <a:picLocks noChangeAspect="1" noChangeArrowheads="1"/>
          </p:cNvPicPr>
          <p:nvPr/>
        </p:nvPicPr>
        <p:blipFill>
          <a:blip r:embed="rId8"/>
          <a:srcRect/>
          <a:stretch>
            <a:fillRect/>
          </a:stretch>
        </p:blipFill>
        <p:spPr bwMode="auto">
          <a:xfrm>
            <a:off x="1960790" y="789214"/>
            <a:ext cx="1171575" cy="228600"/>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animEffect transition="in" filter="dissolve">
                                      <p:cBhvr>
                                        <p:cTn id="17" dur="500"/>
                                        <p:tgtEl>
                                          <p:spTgt spid="1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unworthy </a:t>
            </a:r>
            <a:r>
              <a:rPr lang="en-US" sz="3200" dirty="0" smtClean="0"/>
              <a:t> </a:t>
            </a:r>
            <a:r>
              <a:rPr lang="en-US" dirty="0" smtClean="0"/>
              <a:t>                        </a:t>
            </a:r>
            <a:r>
              <a:rPr lang="en-US" i="1" dirty="0" smtClean="0">
                <a:solidFill>
                  <a:srgbClr val="C00000"/>
                </a:solidFill>
              </a:rPr>
              <a:t>a.</a:t>
            </a:r>
            <a:r>
              <a:rPr lang="en-US" i="1" dirty="0" smtClean="0"/>
              <a:t> </a:t>
            </a:r>
            <a:r>
              <a:rPr lang="en-US" dirty="0" smtClean="0"/>
              <a:t>dishonest or morally wrong </a:t>
            </a:r>
            <a:r>
              <a:rPr lang="zh-CN" altLang="en-US" sz="2400" dirty="0" smtClean="0">
                <a:solidFill>
                  <a:srgbClr val="0070C0"/>
                </a:solidFill>
              </a:rPr>
              <a:t>不诚实的；不道德的；卑鄙的</a:t>
            </a:r>
            <a:endParaRPr lang="zh-CN" altLang="en-US" dirty="0" smtClean="0">
              <a:solidFill>
                <a:srgbClr val="0070C0"/>
              </a:solidFill>
            </a:endParaRPr>
          </a:p>
          <a:p>
            <a:pPr algn="just" eaLnBrk="1" hangingPunct="1">
              <a:lnSpc>
                <a:spcPct val="100000"/>
              </a:lnSpc>
              <a:buNone/>
              <a:defRPr/>
            </a:pPr>
            <a:r>
              <a:rPr lang="en-US" altLang="zh-CN" i="1" dirty="0" smtClean="0"/>
              <a:t>e.g. </a:t>
            </a:r>
          </a:p>
          <a:p>
            <a:pPr algn="just" eaLnBrk="1" hangingPunct="1">
              <a:lnSpc>
                <a:spcPct val="100000"/>
              </a:lnSpc>
              <a:buNone/>
              <a:defRPr/>
            </a:pPr>
            <a:r>
              <a:rPr lang="en-US" altLang="zh-CN" dirty="0" smtClean="0"/>
              <a:t>1. A person who cheats is an unworthy winner.  </a:t>
            </a:r>
          </a:p>
          <a:p>
            <a:pPr algn="just" eaLnBrk="1" hangingPunct="1">
              <a:lnSpc>
                <a:spcPct val="100000"/>
              </a:lnSpc>
              <a:buNone/>
              <a:defRPr/>
            </a:pPr>
            <a:r>
              <a:rPr lang="zh-CN" altLang="en-US" sz="2400" dirty="0" smtClean="0">
                <a:solidFill>
                  <a:srgbClr val="0070C0"/>
                </a:solidFill>
              </a:rPr>
              <a:t>     使诈之人胜之不武。</a:t>
            </a:r>
            <a:endParaRPr lang="en-US" altLang="zh-CN" sz="2400" dirty="0" smtClean="0">
              <a:solidFill>
                <a:srgbClr val="0070C0"/>
              </a:solidFill>
            </a:endParaRPr>
          </a:p>
          <a:p>
            <a:pPr algn="just" eaLnBrk="1" hangingPunct="1">
              <a:lnSpc>
                <a:spcPct val="100000"/>
              </a:lnSpc>
              <a:buNone/>
              <a:defRPr/>
            </a:pPr>
            <a:r>
              <a:rPr lang="en-US" altLang="zh-CN" dirty="0" smtClean="0"/>
              <a:t>2. He was prompted by unworthy motives.  </a:t>
            </a:r>
          </a:p>
          <a:p>
            <a:pPr algn="just" eaLnBrk="1" hangingPunct="1">
              <a:lnSpc>
                <a:spcPct val="100000"/>
              </a:lnSpc>
              <a:buNone/>
              <a:defRPr/>
            </a:pPr>
            <a:r>
              <a:rPr lang="zh-CN" altLang="en-US" sz="2400" dirty="0" smtClean="0">
                <a:solidFill>
                  <a:srgbClr val="0070C0"/>
                </a:solidFill>
              </a:rPr>
              <a:t>     他被卑鄙的动机所驱使。</a:t>
            </a:r>
            <a:endParaRPr lang="en-US" altLang="zh-CN" sz="2400" dirty="0" smtClean="0">
              <a:solidFill>
                <a:srgbClr val="0070C0"/>
              </a:solidFill>
            </a:endParaRPr>
          </a:p>
          <a:p>
            <a:pPr algn="just" eaLnBrk="1" hangingPunct="1">
              <a:lnSpc>
                <a:spcPct val="100000"/>
              </a:lnSpc>
              <a:buNone/>
              <a:defRPr/>
            </a:pPr>
            <a:r>
              <a:rPr lang="en-US" altLang="zh-CN" b="1" dirty="0" smtClean="0">
                <a:solidFill>
                  <a:schemeClr val="accent6">
                    <a:lumMod val="50000"/>
                  </a:schemeClr>
                </a:solidFill>
              </a:rPr>
              <a:t>See also: </a:t>
            </a:r>
            <a:r>
              <a:rPr lang="en-US" altLang="zh-CN" b="1" dirty="0" smtClean="0">
                <a:hlinkClick r:id="rId7" action="ppaction://hlinksldjump"/>
              </a:rPr>
              <a:t>be unworthy of</a:t>
            </a:r>
            <a:endParaRPr lang="en-US" altLang="zh-CN" b="1" dirty="0" smtClean="0"/>
          </a:p>
          <a:p>
            <a:pPr algn="just" eaLnBrk="1" hangingPunct="1">
              <a:lnSpc>
                <a:spcPct val="100000"/>
              </a:lnSpc>
              <a:buNone/>
              <a:defRPr/>
            </a:pPr>
            <a:r>
              <a:rPr lang="en-US" altLang="zh-CN" b="1" dirty="0" smtClean="0">
                <a:solidFill>
                  <a:schemeClr val="accent6">
                    <a:lumMod val="50000"/>
                  </a:schemeClr>
                </a:solidFill>
              </a:rPr>
              <a:t>Antonym: </a:t>
            </a:r>
            <a:r>
              <a:rPr lang="en-US" altLang="zh-CN" b="1" dirty="0" smtClean="0"/>
              <a:t>worthy</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pic>
        <p:nvPicPr>
          <p:cNvPr id="9" name="图片 8" descr="END"/>
          <p:cNvPicPr>
            <a:picLocks noChangeAspect="1" noChangeArrowheads="1"/>
          </p:cNvPicPr>
          <p:nvPr/>
        </p:nvPicPr>
        <p:blipFill>
          <a:blip r:embed="rId10" cstate="print"/>
          <a:srcRect/>
          <a:stretch>
            <a:fillRect/>
          </a:stretch>
        </p:blipFill>
        <p:spPr bwMode="auto">
          <a:xfrm>
            <a:off x="7163242" y="6272904"/>
            <a:ext cx="474663" cy="225425"/>
          </a:xfrm>
          <a:prstGeom prst="rect">
            <a:avLst/>
          </a:prstGeom>
          <a:noFill/>
          <a:ln w="9525">
            <a:noFill/>
            <a:miter lim="800000"/>
            <a:headEnd/>
            <a:tailEnd/>
          </a:ln>
        </p:spPr>
      </p:pic>
      <p:pic>
        <p:nvPicPr>
          <p:cNvPr id="65537" name="Picture 1" descr="C:\Users\zhao\AppData\Roaming\Tencent\Users\27957503\QQ\WinTemp\RichOle\(A@`_4F7)C{{R0F23L{K[J5.png"/>
          <p:cNvPicPr>
            <a:picLocks noChangeAspect="1" noChangeArrowheads="1"/>
          </p:cNvPicPr>
          <p:nvPr/>
        </p:nvPicPr>
        <p:blipFill>
          <a:blip r:embed="rId11"/>
          <a:srcRect/>
          <a:stretch>
            <a:fillRect/>
          </a:stretch>
        </p:blipFill>
        <p:spPr bwMode="auto">
          <a:xfrm>
            <a:off x="2442728" y="817872"/>
            <a:ext cx="1266825" cy="257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7" end="7"/>
                                            </p:txEl>
                                          </p:spTgt>
                                        </p:tgtEl>
                                        <p:attrNameLst>
                                          <p:attrName>style.visibility</p:attrName>
                                        </p:attrNameLst>
                                      </p:cBhvr>
                                      <p:to>
                                        <p:strVal val="visible"/>
                                      </p:to>
                                    </p:set>
                                    <p:animEffect transition="in" filter="dissolve">
                                      <p:cBhvr>
                                        <p:cTn id="22" dur="500"/>
                                        <p:tgtEl>
                                          <p:spTgt spid="1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65100" y="627063"/>
            <a:ext cx="8834438" cy="6065837"/>
          </a:xfrm>
        </p:spPr>
        <p:txBody>
          <a:bodyPr/>
          <a:lstStyle/>
          <a:p>
            <a:pPr algn="just">
              <a:lnSpc>
                <a:spcPct val="100000"/>
              </a:lnSpc>
              <a:buNone/>
            </a:pPr>
            <a:r>
              <a:rPr lang="en-US" sz="3200" b="1" dirty="0" smtClean="0"/>
              <a:t>fate </a:t>
            </a:r>
            <a:r>
              <a:rPr lang="en-US" dirty="0" smtClean="0"/>
              <a:t>               </a:t>
            </a:r>
            <a:r>
              <a:rPr lang="en-US" i="1" dirty="0" smtClean="0">
                <a:solidFill>
                  <a:srgbClr val="C00000"/>
                </a:solidFill>
              </a:rPr>
              <a:t>n. </a:t>
            </a:r>
            <a:r>
              <a:rPr lang="en-US" dirty="0" smtClean="0">
                <a:solidFill>
                  <a:srgbClr val="C00000"/>
                </a:solidFill>
              </a:rPr>
              <a:t>[C] </a:t>
            </a:r>
            <a:r>
              <a:rPr lang="en-US" dirty="0" smtClean="0"/>
              <a:t>the things that happen to s</a:t>
            </a:r>
            <a:r>
              <a:rPr lang="en-US" altLang="zh-CN" dirty="0" smtClean="0"/>
              <a:t>b.</a:t>
            </a:r>
            <a:r>
              <a:rPr lang="en-US" dirty="0" smtClean="0"/>
              <a:t>, especially unpleasant things </a:t>
            </a:r>
            <a:r>
              <a:rPr lang="zh-CN" altLang="en-US" sz="2400" dirty="0" smtClean="0">
                <a:solidFill>
                  <a:srgbClr val="0070C0"/>
                </a:solidFill>
              </a:rPr>
              <a:t>命运；（尤指）厄运</a:t>
            </a:r>
            <a:endParaRPr lang="en-US" altLang="zh-CN" dirty="0" smtClean="0">
              <a:solidFill>
                <a:srgbClr val="0070C0"/>
              </a:solidFill>
            </a:endParaRPr>
          </a:p>
          <a:p>
            <a:pPr algn="just" eaLnBrk="1" hangingPunct="1">
              <a:lnSpc>
                <a:spcPct val="100000"/>
              </a:lnSpc>
              <a:buNone/>
              <a:defRPr/>
            </a:pPr>
            <a:r>
              <a:rPr lang="en-US" altLang="zh-CN" i="1" dirty="0" smtClean="0"/>
              <a:t>e.g. </a:t>
            </a:r>
          </a:p>
          <a:p>
            <a:pPr marL="396000" indent="-396000" algn="just" eaLnBrk="1" hangingPunct="1">
              <a:lnSpc>
                <a:spcPct val="100000"/>
              </a:lnSpc>
              <a:buNone/>
              <a:defRPr/>
            </a:pPr>
            <a:r>
              <a:rPr lang="en-US" altLang="zh-CN" dirty="0" smtClean="0"/>
              <a:t>1. The Russian Parliament will hold a special session later this month to decide his fate.</a:t>
            </a:r>
          </a:p>
          <a:p>
            <a:pPr algn="just" eaLnBrk="1" hangingPunct="1">
              <a:lnSpc>
                <a:spcPct val="100000"/>
              </a:lnSpc>
              <a:buNone/>
              <a:defRPr/>
            </a:pPr>
            <a:r>
              <a:rPr lang="zh-CN" altLang="en-US" sz="2400" dirty="0" smtClean="0">
                <a:solidFill>
                  <a:srgbClr val="0070C0"/>
                </a:solidFill>
              </a:rPr>
              <a:t>      俄罗斯议会本月晚些时候将举行特别会议决定他的命运。</a:t>
            </a:r>
          </a:p>
          <a:p>
            <a:pPr marL="432000" indent="-457200" algn="just" eaLnBrk="1" hangingPunct="1">
              <a:lnSpc>
                <a:spcPct val="100000"/>
              </a:lnSpc>
              <a:buNone/>
              <a:defRPr/>
            </a:pPr>
            <a:r>
              <a:rPr lang="en-US" altLang="zh-CN" dirty="0" smtClean="0"/>
              <a:t>2. They are concerned for the fate of the forest and the Indians who dwell in it.  </a:t>
            </a:r>
          </a:p>
          <a:p>
            <a:pPr algn="just" eaLnBrk="1" hangingPunct="1">
              <a:lnSpc>
                <a:spcPct val="100000"/>
              </a:lnSpc>
              <a:buNone/>
              <a:defRPr/>
            </a:pPr>
            <a:r>
              <a:rPr lang="zh-CN" altLang="en-US" sz="2400" dirty="0" smtClean="0">
                <a:solidFill>
                  <a:srgbClr val="0070C0"/>
                </a:solidFill>
              </a:rPr>
              <a:t>      他们为这片森林及居住于其中的印第安人的命运而担心。</a:t>
            </a:r>
            <a:endParaRPr lang="en-US" altLang="zh-CN" sz="2400"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pic>
        <p:nvPicPr>
          <p:cNvPr id="8" name="Picture 2" descr="C:\Users\zhao\AppData\Roaming\Tencent\Users\27957503\QQ\WinTemp\RichOle\3Q$Z]AEWKBO93(}J$)1QW6H.png"/>
          <p:cNvPicPr>
            <a:picLocks noChangeAspect="1" noChangeArrowheads="1"/>
          </p:cNvPicPr>
          <p:nvPr/>
        </p:nvPicPr>
        <p:blipFill>
          <a:blip r:embed="rId10"/>
          <a:srcRect/>
          <a:stretch>
            <a:fillRect/>
          </a:stretch>
        </p:blipFill>
        <p:spPr bwMode="auto">
          <a:xfrm>
            <a:off x="1258612" y="795706"/>
            <a:ext cx="685800" cy="2571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entirely </a:t>
            </a:r>
            <a:r>
              <a:rPr lang="en-US" dirty="0" smtClean="0"/>
              <a:t>                          </a:t>
            </a:r>
            <a:r>
              <a:rPr lang="en-US" i="1" dirty="0" err="1" smtClean="0">
                <a:solidFill>
                  <a:srgbClr val="C00000"/>
                </a:solidFill>
              </a:rPr>
              <a:t>ad.</a:t>
            </a:r>
            <a:r>
              <a:rPr lang="en-US" i="1" dirty="0" smtClean="0">
                <a:solidFill>
                  <a:srgbClr val="C00000"/>
                </a:solidFill>
              </a:rPr>
              <a:t> </a:t>
            </a:r>
            <a:r>
              <a:rPr lang="en-US" dirty="0" smtClean="0"/>
              <a:t>completely, or in every way </a:t>
            </a:r>
            <a:r>
              <a:rPr lang="zh-CN" altLang="en-US" sz="2400" dirty="0" smtClean="0">
                <a:solidFill>
                  <a:srgbClr val="0070C0"/>
                </a:solidFill>
              </a:rPr>
              <a:t>完全地；完整地；全部地；彻底地</a:t>
            </a:r>
            <a:endParaRPr lang="zh-CN" altLang="en-US" dirty="0" smtClean="0">
              <a:solidFill>
                <a:srgbClr val="0070C0"/>
              </a:solidFill>
            </a:endParaRPr>
          </a:p>
          <a:p>
            <a:pPr eaLnBrk="1" hangingPunct="1">
              <a:lnSpc>
                <a:spcPct val="100000"/>
              </a:lnSpc>
              <a:buNone/>
              <a:defRPr/>
            </a:pPr>
            <a:r>
              <a:rPr lang="en-US" altLang="zh-CN" i="1" dirty="0" smtClean="0"/>
              <a:t>e.g. </a:t>
            </a:r>
          </a:p>
          <a:p>
            <a:pPr eaLnBrk="1" hangingPunct="1">
              <a:lnSpc>
                <a:spcPct val="100000"/>
              </a:lnSpc>
              <a:buNone/>
              <a:defRPr/>
            </a:pPr>
            <a:r>
              <a:rPr lang="en-US" altLang="zh-CN" dirty="0" smtClean="0"/>
              <a:t>1. Their price depended entirely on their scarcity.</a:t>
            </a:r>
          </a:p>
          <a:p>
            <a:pPr eaLnBrk="1" hangingPunct="1">
              <a:lnSpc>
                <a:spcPct val="100000"/>
              </a:lnSpc>
              <a:buNone/>
              <a:defRPr/>
            </a:pPr>
            <a:r>
              <a:rPr lang="zh-CN" altLang="en-US" sz="2400" dirty="0" smtClean="0">
                <a:solidFill>
                  <a:srgbClr val="0070C0"/>
                </a:solidFill>
              </a:rPr>
              <a:t>     它们的价格完全取决于它们的稀有程度。</a:t>
            </a:r>
          </a:p>
          <a:p>
            <a:pPr eaLnBrk="1" hangingPunct="1">
              <a:lnSpc>
                <a:spcPct val="100000"/>
              </a:lnSpc>
              <a:buNone/>
              <a:defRPr/>
            </a:pPr>
            <a:r>
              <a:rPr lang="en-US" altLang="zh-CN" dirty="0" smtClean="0"/>
              <a:t>2. Oh, the whole thing was entirely his fault.</a:t>
            </a:r>
          </a:p>
          <a:p>
            <a:pPr eaLnBrk="1" hangingPunct="1">
              <a:lnSpc>
                <a:spcPct val="100000"/>
              </a:lnSpc>
              <a:buNone/>
              <a:defRPr/>
            </a:pPr>
            <a:r>
              <a:rPr lang="zh-CN" altLang="en-US" sz="2400" dirty="0" smtClean="0">
                <a:solidFill>
                  <a:srgbClr val="0070C0"/>
                </a:solidFill>
              </a:rPr>
              <a:t>     哦，整件事完全是他的错。</a:t>
            </a:r>
            <a:endParaRPr lang="en-US" altLang="zh-CN" sz="2400" dirty="0" smtClean="0">
              <a:solidFill>
                <a:srgbClr val="0070C0"/>
              </a:solidFill>
            </a:endParaRPr>
          </a:p>
          <a:p>
            <a:pPr eaLnBrk="1" hangingPunct="1">
              <a:lnSpc>
                <a:spcPct val="100000"/>
              </a:lnSpc>
              <a:buNone/>
              <a:defRPr/>
            </a:pPr>
            <a:r>
              <a:rPr lang="en-US" altLang="zh-CN" b="1" dirty="0" smtClean="0">
                <a:solidFill>
                  <a:schemeClr val="accent6">
                    <a:lumMod val="50000"/>
                  </a:schemeClr>
                </a:solidFill>
              </a:rPr>
              <a:t>Word family: </a:t>
            </a:r>
            <a:r>
              <a:rPr lang="en-US" altLang="zh-CN" b="1" dirty="0" smtClean="0"/>
              <a:t>entire </a:t>
            </a:r>
            <a:r>
              <a:rPr lang="en-US" altLang="zh-CN" i="1" dirty="0" smtClean="0">
                <a:solidFill>
                  <a:srgbClr val="C00000"/>
                </a:solidFill>
              </a:rPr>
              <a:t>a.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62465" name="Picture 1" descr="C:\Users\zhao\AppData\Roaming\Tencent\Users\27957503\QQ\WinTemp\RichOle\001FEH$X%[B~E]$`0IMS@BX.png"/>
          <p:cNvPicPr>
            <a:picLocks noChangeAspect="1" noChangeArrowheads="1"/>
          </p:cNvPicPr>
          <p:nvPr/>
        </p:nvPicPr>
        <p:blipFill>
          <a:blip r:embed="rId8"/>
          <a:srcRect/>
          <a:stretch>
            <a:fillRect/>
          </a:stretch>
        </p:blipFill>
        <p:spPr bwMode="auto">
          <a:xfrm>
            <a:off x="2070121" y="828494"/>
            <a:ext cx="1152525" cy="238125"/>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6" end="6"/>
                                            </p:txEl>
                                          </p:spTgt>
                                        </p:tgtEl>
                                        <p:attrNameLst>
                                          <p:attrName>style.visibility</p:attrName>
                                        </p:attrNameLst>
                                      </p:cBhvr>
                                      <p:to>
                                        <p:strVal val="visible"/>
                                      </p:to>
                                    </p:set>
                                    <p:animEffect transition="in" filter="dissolve">
                                      <p:cBhvr>
                                        <p:cTn id="22"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828538"/>
            <a:ext cx="8686799" cy="5655396"/>
          </a:xfrm>
          <a:prstGeom prst="rect">
            <a:avLst/>
          </a:prstGeom>
          <a:noFill/>
          <a:ln>
            <a:miter lim="800000"/>
            <a:headEnd/>
            <a:tailEnd/>
          </a:ln>
        </p:spPr>
        <p:txBody>
          <a:bodyPr/>
          <a:lstStyle/>
          <a:p>
            <a:pPr marL="0" indent="0">
              <a:lnSpc>
                <a:spcPct val="125000"/>
              </a:lnSpc>
              <a:buNone/>
            </a:pPr>
            <a:endParaRPr lang="en-US" altLang="zh-CN" dirty="0" smtClean="0"/>
          </a:p>
          <a:p>
            <a:pPr marL="0" indent="1588">
              <a:lnSpc>
                <a:spcPct val="150000"/>
              </a:lnSpc>
              <a:buNone/>
            </a:pPr>
            <a:r>
              <a:rPr lang="en-US" altLang="zh-CN" sz="1800" dirty="0" smtClean="0">
                <a:solidFill>
                  <a:schemeClr val="hlink"/>
                </a:solidFill>
              </a:rPr>
              <a:t>5</a:t>
            </a:r>
            <a:r>
              <a:rPr lang="en-US" altLang="zh-CN" sz="2500" dirty="0" smtClean="0"/>
              <a:t> </a:t>
            </a:r>
            <a:r>
              <a:rPr lang="en-US" altLang="zh-CN" sz="2500" spc="-50" dirty="0" smtClean="0"/>
              <a:t>“Where do you see the necessity?”</a:t>
            </a:r>
          </a:p>
          <a:p>
            <a:pPr marL="0" indent="1588">
              <a:lnSpc>
                <a:spcPct val="150000"/>
              </a:lnSpc>
              <a:buNone/>
            </a:pPr>
            <a:r>
              <a:rPr lang="en-US" altLang="zh-CN" sz="1800" dirty="0" smtClean="0">
                <a:solidFill>
                  <a:schemeClr val="hlink"/>
                </a:solidFill>
              </a:rPr>
              <a:t>6</a:t>
            </a:r>
            <a:r>
              <a:rPr lang="en-US" altLang="zh-CN" sz="2500" dirty="0" smtClean="0"/>
              <a:t> </a:t>
            </a:r>
            <a:r>
              <a:rPr lang="en-US" altLang="zh-CN" sz="2500" spc="-30" dirty="0" smtClean="0"/>
              <a:t>“You, sir, have placed it before me, in the form of your bride.”</a:t>
            </a:r>
          </a:p>
          <a:p>
            <a:pPr marL="0" indent="1588">
              <a:lnSpc>
                <a:spcPct val="150000"/>
              </a:lnSpc>
              <a:buNone/>
            </a:pPr>
            <a:r>
              <a:rPr lang="en-US" altLang="zh-CN" sz="2000" dirty="0" smtClean="0">
                <a:solidFill>
                  <a:schemeClr val="hlink"/>
                </a:solidFill>
              </a:rPr>
              <a:t>7</a:t>
            </a:r>
            <a:r>
              <a:rPr lang="en-US" altLang="zh-CN" sz="2400" dirty="0" smtClean="0">
                <a:solidFill>
                  <a:schemeClr val="hlink"/>
                </a:solidFill>
              </a:rPr>
              <a:t> </a:t>
            </a:r>
            <a:r>
              <a:rPr lang="en-US" altLang="zh-CN" sz="2500" spc="10" dirty="0" smtClean="0"/>
              <a:t>“My bride! I have no bride!”</a:t>
            </a:r>
          </a:p>
          <a:p>
            <a:pPr marL="0" indent="1588">
              <a:lnSpc>
                <a:spcPct val="150000"/>
              </a:lnSpc>
              <a:buNone/>
            </a:pPr>
            <a:r>
              <a:rPr lang="en-US" altLang="zh-CN" sz="2000" dirty="0" smtClean="0">
                <a:solidFill>
                  <a:schemeClr val="hlink"/>
                </a:solidFill>
              </a:rPr>
              <a:t>8</a:t>
            </a:r>
            <a:r>
              <a:rPr lang="en-US" altLang="zh-CN" sz="2400" spc="10" dirty="0" smtClean="0"/>
              <a:t> </a:t>
            </a:r>
            <a:r>
              <a:rPr lang="en-US" altLang="zh-CN" sz="2500" spc="10" dirty="0" smtClean="0"/>
              <a:t>“But you will have.”</a:t>
            </a:r>
          </a:p>
          <a:p>
            <a:pPr marL="0" indent="1588">
              <a:lnSpc>
                <a:spcPct val="150000"/>
              </a:lnSpc>
              <a:buNone/>
            </a:pPr>
            <a:r>
              <a:rPr lang="en-US" altLang="zh-CN" sz="2000" dirty="0" smtClean="0">
                <a:solidFill>
                  <a:schemeClr val="hlink"/>
                </a:solidFill>
              </a:rPr>
              <a:t>9</a:t>
            </a:r>
            <a:r>
              <a:rPr lang="en-US" altLang="zh-CN" sz="2400" spc="10" dirty="0" smtClean="0"/>
              <a:t> </a:t>
            </a:r>
            <a:r>
              <a:rPr lang="en-US" altLang="zh-CN" sz="2500" spc="10" dirty="0" smtClean="0"/>
              <a:t>“Yes! I will! I will!” He looked determined.</a:t>
            </a:r>
          </a:p>
          <a:p>
            <a:pPr>
              <a:lnSpc>
                <a:spcPct val="130000"/>
              </a:lnSpc>
              <a:buNone/>
            </a:pPr>
            <a:endParaRPr lang="zh-CN" altLang="en-US" sz="2500" spc="-3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liar </a:t>
            </a:r>
            <a:r>
              <a:rPr lang="en-US" dirty="0" smtClean="0"/>
              <a:t>                     </a:t>
            </a:r>
            <a:r>
              <a:rPr lang="en-US" i="1" dirty="0" smtClean="0">
                <a:solidFill>
                  <a:srgbClr val="C00000"/>
                </a:solidFill>
              </a:rPr>
              <a:t>n. </a:t>
            </a:r>
            <a:r>
              <a:rPr lang="en-US" dirty="0" smtClean="0">
                <a:solidFill>
                  <a:srgbClr val="C00000"/>
                </a:solidFill>
              </a:rPr>
              <a:t>[C] </a:t>
            </a:r>
            <a:r>
              <a:rPr lang="en-US" dirty="0" smtClean="0"/>
              <a:t>sb. who tells lies </a:t>
            </a:r>
            <a:r>
              <a:rPr lang="zh-CN" altLang="en-US" sz="2400" dirty="0" smtClean="0">
                <a:solidFill>
                  <a:srgbClr val="0070C0"/>
                </a:solidFill>
              </a:rPr>
              <a:t>说谎者</a:t>
            </a:r>
            <a:endParaRPr lang="zh-CN" altLang="en-US" dirty="0" smtClean="0">
              <a:solidFill>
                <a:srgbClr val="0070C0"/>
              </a:solidFill>
            </a:endParaRPr>
          </a:p>
          <a:p>
            <a:pPr algn="just" eaLnBrk="1" hangingPunct="1">
              <a:lnSpc>
                <a:spcPct val="100000"/>
              </a:lnSpc>
              <a:buNone/>
              <a:defRPr/>
            </a:pPr>
            <a:r>
              <a:rPr lang="en-US" altLang="zh-CN" i="1" dirty="0" smtClean="0"/>
              <a:t>e.g. </a:t>
            </a:r>
          </a:p>
          <a:p>
            <a:pPr algn="just">
              <a:lnSpc>
                <a:spcPct val="100000"/>
              </a:lnSpc>
              <a:buNone/>
            </a:pPr>
            <a:r>
              <a:rPr lang="en-US" dirty="0" smtClean="0"/>
              <a:t>1. She was wrongly </a:t>
            </a:r>
            <a:r>
              <a:rPr lang="en-US" dirty="0" err="1" smtClean="0"/>
              <a:t>labelled</a:t>
            </a:r>
            <a:r>
              <a:rPr lang="en-US" dirty="0" smtClean="0"/>
              <a:t> a liar.</a:t>
            </a:r>
          </a:p>
          <a:p>
            <a:pPr algn="just">
              <a:lnSpc>
                <a:spcPct val="100000"/>
              </a:lnSpc>
              <a:buNone/>
            </a:pPr>
            <a:r>
              <a:rPr lang="zh-CN" altLang="en-US" sz="2400" dirty="0" smtClean="0">
                <a:solidFill>
                  <a:srgbClr val="0070C0"/>
                </a:solidFill>
              </a:rPr>
              <a:t>     她被错误地扣上说谎者的帽子。</a:t>
            </a:r>
          </a:p>
          <a:p>
            <a:pPr algn="just">
              <a:lnSpc>
                <a:spcPct val="100000"/>
              </a:lnSpc>
              <a:buNone/>
            </a:pPr>
            <a:r>
              <a:rPr lang="en-US" dirty="0" smtClean="0"/>
              <a:t>2. She’s the biggest liar I’ve ever known.</a:t>
            </a:r>
          </a:p>
          <a:p>
            <a:pPr algn="just">
              <a:lnSpc>
                <a:spcPct val="100000"/>
              </a:lnSpc>
              <a:buNone/>
            </a:pPr>
            <a:r>
              <a:rPr lang="zh-CN" altLang="en-US" sz="2400" dirty="0" smtClean="0">
                <a:solidFill>
                  <a:srgbClr val="0070C0"/>
                </a:solidFill>
              </a:rPr>
              <a:t>     她是我所见过的最厉害的说谎大王。</a:t>
            </a:r>
          </a:p>
          <a:p>
            <a:pPr algn="just">
              <a:lnSpc>
                <a:spcPct val="100000"/>
              </a:lnSpc>
              <a:buNone/>
            </a:pPr>
            <a:r>
              <a:rPr lang="en-US" dirty="0" smtClean="0"/>
              <a:t>3. The greatest liars talk most of themselves.</a:t>
            </a:r>
          </a:p>
          <a:p>
            <a:pPr algn="just">
              <a:lnSpc>
                <a:spcPct val="100000"/>
              </a:lnSpc>
              <a:buNone/>
            </a:pPr>
            <a:r>
              <a:rPr lang="zh-CN" altLang="en-US" sz="2400" dirty="0" smtClean="0">
                <a:solidFill>
                  <a:srgbClr val="0070C0"/>
                </a:solidFill>
              </a:rPr>
              <a:t>     最大的说谎者即那些自吹自擂之人。</a:t>
            </a:r>
          </a:p>
          <a:p>
            <a:pPr algn="just" eaLnBrk="1" hangingPunct="1">
              <a:buNone/>
              <a:defRPr/>
            </a:pPr>
            <a:endParaRPr lang="en-US" altLang="zh-CN" i="1"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pic>
        <p:nvPicPr>
          <p:cNvPr id="61441" name="Picture 1" descr="C:\Users\zhao\AppData\Roaming\Tencent\Users\27957503\QQ\WinTemp\RichOle\RZAPTZ}JLNS_J$8SN)I_C7K.png"/>
          <p:cNvPicPr>
            <a:picLocks noChangeAspect="1" noChangeArrowheads="1"/>
          </p:cNvPicPr>
          <p:nvPr/>
        </p:nvPicPr>
        <p:blipFill>
          <a:blip r:embed="rId10"/>
          <a:srcRect/>
          <a:stretch>
            <a:fillRect/>
          </a:stretch>
        </p:blipFill>
        <p:spPr bwMode="auto">
          <a:xfrm>
            <a:off x="1352452" y="828232"/>
            <a:ext cx="723900" cy="238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dissolve">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93675" y="655638"/>
            <a:ext cx="8826500" cy="6065837"/>
          </a:xfrm>
        </p:spPr>
        <p:txBody>
          <a:bodyPr/>
          <a:lstStyle/>
          <a:p>
            <a:pPr algn="just">
              <a:lnSpc>
                <a:spcPct val="85000"/>
              </a:lnSpc>
              <a:buNone/>
            </a:pPr>
            <a:r>
              <a:rPr lang="en-US" sz="3200" b="1" dirty="0" smtClean="0"/>
              <a:t>doubter </a:t>
            </a:r>
            <a:r>
              <a:rPr lang="en-US" sz="3200" dirty="0" smtClean="0"/>
              <a:t> </a:t>
            </a:r>
            <a:r>
              <a:rPr lang="en-US" dirty="0" smtClean="0"/>
              <a:t>              </a:t>
            </a:r>
            <a:r>
              <a:rPr lang="en-US" i="1" dirty="0" smtClean="0">
                <a:solidFill>
                  <a:srgbClr val="C00000"/>
                </a:solidFill>
              </a:rPr>
              <a:t>n. </a:t>
            </a:r>
            <a:r>
              <a:rPr lang="en-US" dirty="0" smtClean="0">
                <a:solidFill>
                  <a:srgbClr val="C00000"/>
                </a:solidFill>
              </a:rPr>
              <a:t>[C] </a:t>
            </a:r>
            <a:r>
              <a:rPr lang="en-US" dirty="0" smtClean="0"/>
              <a:t>If you refer to people as doubters, you mean that they have doubts about s</a:t>
            </a:r>
            <a:r>
              <a:rPr lang="en-US" altLang="zh-CN" dirty="0" smtClean="0"/>
              <a:t>th.</a:t>
            </a:r>
            <a:r>
              <a:rPr lang="en-US" dirty="0" smtClean="0"/>
              <a:t>, especially their religious or political system. </a:t>
            </a:r>
            <a:r>
              <a:rPr lang="zh-CN" altLang="en-US" sz="2400" dirty="0" smtClean="0">
                <a:solidFill>
                  <a:srgbClr val="0070C0"/>
                </a:solidFill>
              </a:rPr>
              <a:t>抱怀疑态度的人；不信宗教的人；怀疑论者</a:t>
            </a:r>
            <a:endParaRPr lang="zh-CN" altLang="en-US" dirty="0" smtClean="0">
              <a:solidFill>
                <a:srgbClr val="0070C0"/>
              </a:solidFill>
            </a:endParaRPr>
          </a:p>
          <a:p>
            <a:pPr algn="just" eaLnBrk="1" hangingPunct="1">
              <a:lnSpc>
                <a:spcPct val="85000"/>
              </a:lnSpc>
              <a:buNone/>
              <a:defRPr/>
            </a:pPr>
            <a:r>
              <a:rPr lang="en-US" altLang="zh-CN" i="1" dirty="0" smtClean="0"/>
              <a:t>e.g. </a:t>
            </a:r>
          </a:p>
          <a:p>
            <a:pPr marL="432000" indent="-457200" algn="just" eaLnBrk="1" hangingPunct="1">
              <a:lnSpc>
                <a:spcPct val="85000"/>
              </a:lnSpc>
              <a:buNone/>
              <a:defRPr/>
            </a:pPr>
            <a:r>
              <a:rPr lang="en-US" altLang="zh-CN" dirty="0" smtClean="0"/>
              <a:t>1. Some doubters fear this news may not be as good as it appears.</a:t>
            </a:r>
          </a:p>
          <a:p>
            <a:pPr algn="just" eaLnBrk="1" hangingPunct="1">
              <a:lnSpc>
                <a:spcPct val="85000"/>
              </a:lnSpc>
              <a:buNone/>
              <a:defRPr/>
            </a:pPr>
            <a:r>
              <a:rPr lang="zh-CN" altLang="en-US" sz="2400" dirty="0" smtClean="0">
                <a:solidFill>
                  <a:srgbClr val="0070C0"/>
                </a:solidFill>
              </a:rPr>
              <a:t>      有些持怀疑态度的人担心这条新闻并非像报道那般美好。</a:t>
            </a:r>
          </a:p>
          <a:p>
            <a:pPr marL="432000" indent="-457200" algn="just" eaLnBrk="1" hangingPunct="1">
              <a:lnSpc>
                <a:spcPct val="85000"/>
              </a:lnSpc>
              <a:buNone/>
              <a:defRPr/>
            </a:pPr>
            <a:r>
              <a:rPr lang="en-US" altLang="zh-CN" dirty="0" smtClean="0"/>
              <a:t>2. Climate doubters raise various questions about water vapor, some trivial, some serious.</a:t>
            </a:r>
          </a:p>
          <a:p>
            <a:pPr marL="432000" indent="-457200" algn="just" eaLnBrk="1" hangingPunct="1">
              <a:lnSpc>
                <a:spcPct val="85000"/>
              </a:lnSpc>
              <a:buNone/>
              <a:defRPr/>
            </a:pPr>
            <a:r>
              <a:rPr lang="zh-CN" altLang="en-US" sz="2400" dirty="0" smtClean="0">
                <a:solidFill>
                  <a:srgbClr val="0070C0"/>
                </a:solidFill>
              </a:rPr>
              <a:t>      气候</a:t>
            </a:r>
            <a:r>
              <a:rPr lang="zh-CN" altLang="en-US" sz="2400" dirty="0">
                <a:solidFill>
                  <a:srgbClr val="0070C0"/>
                </a:solidFill>
              </a:rPr>
              <a:t>怀疑论者提出了许多关于水蒸气的问题，有些问题微不足道，有些值得重视。</a:t>
            </a:r>
            <a:endParaRPr lang="en-US" altLang="zh-CN" sz="2400" dirty="0">
              <a:solidFill>
                <a:srgbClr val="0070C0"/>
              </a:solidFill>
            </a:endParaRPr>
          </a:p>
          <a:p>
            <a:pPr algn="just" eaLnBrk="1" hangingPunct="1">
              <a:lnSpc>
                <a:spcPct val="85000"/>
              </a:lnSpc>
              <a:buNone/>
              <a:defRPr/>
            </a:pPr>
            <a:r>
              <a:rPr lang="en-US" altLang="zh-CN" b="1" dirty="0" smtClean="0">
                <a:solidFill>
                  <a:schemeClr val="accent6">
                    <a:lumMod val="50000"/>
                  </a:schemeClr>
                </a:solidFill>
              </a:rPr>
              <a:t>Word family: </a:t>
            </a:r>
            <a:r>
              <a:rPr lang="en-US" altLang="zh-CN" b="1" dirty="0" smtClean="0"/>
              <a:t>doubt</a:t>
            </a:r>
            <a:r>
              <a:rPr lang="en-US" altLang="zh-CN" b="1" dirty="0" smtClean="0">
                <a:solidFill>
                  <a:schemeClr val="accent6">
                    <a:lumMod val="50000"/>
                  </a:schemeClr>
                </a:solidFill>
              </a:rPr>
              <a:t> </a:t>
            </a:r>
            <a:r>
              <a:rPr lang="en-US" altLang="zh-CN" i="1" dirty="0" smtClean="0">
                <a:solidFill>
                  <a:srgbClr val="C00000"/>
                </a:solidFill>
              </a:rPr>
              <a:t>v. &amp; n. </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63489" name="Picture 1" descr="C:\Users\zhao\AppData\Roaming\Tencent\Users\27957503\QQ\WinTemp\RichOle\Y0W9WPYTGZ4)19W_X~$8U0N.png"/>
          <p:cNvPicPr>
            <a:picLocks noChangeAspect="1" noChangeArrowheads="1"/>
          </p:cNvPicPr>
          <p:nvPr/>
        </p:nvPicPr>
        <p:blipFill>
          <a:blip r:embed="rId8"/>
          <a:srcRect/>
          <a:stretch>
            <a:fillRect/>
          </a:stretch>
        </p:blipFill>
        <p:spPr bwMode="auto">
          <a:xfrm>
            <a:off x="1871720" y="782805"/>
            <a:ext cx="876300" cy="247650"/>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46050" y="636588"/>
            <a:ext cx="8893175" cy="6065837"/>
          </a:xfrm>
        </p:spPr>
        <p:txBody>
          <a:bodyPr/>
          <a:lstStyle/>
          <a:p>
            <a:pPr algn="just">
              <a:lnSpc>
                <a:spcPct val="80000"/>
              </a:lnSpc>
              <a:buNone/>
            </a:pPr>
            <a:r>
              <a:rPr lang="en-US" sz="3200" b="1" dirty="0" smtClean="0"/>
              <a:t>jealous </a:t>
            </a:r>
            <a:r>
              <a:rPr lang="en-US" dirty="0" smtClean="0"/>
              <a:t>                 </a:t>
            </a:r>
            <a:r>
              <a:rPr lang="en-US" i="1" dirty="0" smtClean="0">
                <a:solidFill>
                  <a:srgbClr val="C00000"/>
                </a:solidFill>
              </a:rPr>
              <a:t>a.</a:t>
            </a:r>
            <a:endParaRPr lang="zh-CN" altLang="en-US" dirty="0" smtClean="0">
              <a:solidFill>
                <a:srgbClr val="C00000"/>
              </a:solidFill>
            </a:endParaRPr>
          </a:p>
          <a:p>
            <a:pPr marL="468000" indent="-468000" algn="just">
              <a:lnSpc>
                <a:spcPct val="80000"/>
              </a:lnSpc>
              <a:buNone/>
            </a:pPr>
            <a:r>
              <a:rPr lang="en-US" b="1" dirty="0" smtClean="0"/>
              <a:t>1. </a:t>
            </a:r>
            <a:r>
              <a:rPr lang="en-US" dirty="0" smtClean="0"/>
              <a:t>angry and upset because sb. you love is giving their attention to another person </a:t>
            </a:r>
            <a:r>
              <a:rPr lang="zh-CN" altLang="en-US" sz="2400" dirty="0" smtClean="0">
                <a:solidFill>
                  <a:srgbClr val="0070C0"/>
                </a:solidFill>
              </a:rPr>
              <a:t>妒忌的；嫉妒的</a:t>
            </a:r>
            <a:endParaRPr lang="en-US" dirty="0" smtClean="0">
              <a:solidFill>
                <a:srgbClr val="0070C0"/>
              </a:solidFill>
            </a:endParaRPr>
          </a:p>
          <a:p>
            <a:pPr algn="just">
              <a:lnSpc>
                <a:spcPct val="80000"/>
              </a:lnSpc>
              <a:buNone/>
            </a:pPr>
            <a:r>
              <a:rPr lang="en-US" altLang="zh-CN" i="1" dirty="0" smtClean="0"/>
              <a:t>e.g</a:t>
            </a:r>
            <a:r>
              <a:rPr lang="en-US" altLang="zh-CN" dirty="0" smtClean="0"/>
              <a:t>.</a:t>
            </a:r>
            <a:r>
              <a:rPr lang="en-US" dirty="0" smtClean="0"/>
              <a:t> </a:t>
            </a:r>
          </a:p>
          <a:p>
            <a:pPr marL="1587" indent="0">
              <a:lnSpc>
                <a:spcPct val="80000"/>
              </a:lnSpc>
              <a:buNone/>
            </a:pPr>
            <a:r>
              <a:rPr lang="en-US" altLang="zh-CN" dirty="0" smtClean="0"/>
              <a:t>1. Steve</a:t>
            </a:r>
            <a:r>
              <a:rPr lang="en-US" dirty="0" smtClean="0"/>
              <a:t> was a jealous husband.</a:t>
            </a:r>
          </a:p>
          <a:p>
            <a:pPr>
              <a:lnSpc>
                <a:spcPct val="80000"/>
              </a:lnSpc>
              <a:buNone/>
            </a:pPr>
            <a:r>
              <a:rPr lang="zh-CN" altLang="en-US" sz="2400" dirty="0" smtClean="0">
                <a:solidFill>
                  <a:srgbClr val="0070C0"/>
                </a:solidFill>
              </a:rPr>
              <a:t>    史蒂夫是位妒忌心重的丈夫。</a:t>
            </a:r>
          </a:p>
          <a:p>
            <a:pPr marL="1587" indent="0" algn="just">
              <a:lnSpc>
                <a:spcPct val="80000"/>
              </a:lnSpc>
              <a:buNone/>
            </a:pPr>
            <a:r>
              <a:rPr lang="en-US" spc="-20" dirty="0" smtClean="0"/>
              <a:t>2. I would be insanely jealous if she left me for another man.</a:t>
            </a:r>
          </a:p>
          <a:p>
            <a:pPr algn="just">
              <a:lnSpc>
                <a:spcPct val="80000"/>
              </a:lnSpc>
              <a:buNone/>
            </a:pPr>
            <a:r>
              <a:rPr lang="zh-CN" altLang="en-US" sz="2400" dirty="0" smtClean="0">
                <a:solidFill>
                  <a:srgbClr val="0070C0"/>
                </a:solidFill>
              </a:rPr>
              <a:t>     如果她为了别的男人离开我，我会妒忌得发疯的。</a:t>
            </a:r>
            <a:endParaRPr lang="en-US" altLang="zh-CN" sz="2400" dirty="0" smtClean="0">
              <a:solidFill>
                <a:srgbClr val="0070C0"/>
              </a:solidFill>
            </a:endParaRPr>
          </a:p>
          <a:p>
            <a:pPr marL="360000" indent="-360000" algn="just">
              <a:lnSpc>
                <a:spcPct val="80000"/>
              </a:lnSpc>
              <a:buNone/>
            </a:pPr>
            <a:r>
              <a:rPr lang="en-US" b="1" dirty="0" smtClean="0"/>
              <a:t>2. </a:t>
            </a:r>
            <a:r>
              <a:rPr lang="en-US" dirty="0" smtClean="0"/>
              <a:t>slightly angry because sb. else has </a:t>
            </a:r>
            <a:r>
              <a:rPr lang="en-US" dirty="0" err="1" smtClean="0"/>
              <a:t>sth</a:t>
            </a:r>
            <a:r>
              <a:rPr lang="en-US" dirty="0" smtClean="0"/>
              <a:t>. you would like, or can do </a:t>
            </a:r>
            <a:r>
              <a:rPr lang="en-US" dirty="0" err="1" smtClean="0"/>
              <a:t>sth</a:t>
            </a:r>
            <a:r>
              <a:rPr lang="en-US" dirty="0" smtClean="0"/>
              <a:t>. you would like to do </a:t>
            </a:r>
            <a:r>
              <a:rPr lang="zh-CN" altLang="en-US" sz="2400" dirty="0" smtClean="0">
                <a:solidFill>
                  <a:srgbClr val="0070C0"/>
                </a:solidFill>
              </a:rPr>
              <a:t>妒忌的；妒羡的</a:t>
            </a:r>
            <a:endParaRPr lang="en-US" dirty="0" smtClean="0">
              <a:solidFill>
                <a:srgbClr val="0070C0"/>
              </a:solidFill>
            </a:endParaRPr>
          </a:p>
          <a:p>
            <a:pPr algn="just">
              <a:lnSpc>
                <a:spcPct val="80000"/>
              </a:lnSpc>
              <a:buNone/>
            </a:pPr>
            <a:r>
              <a:rPr lang="en-US" altLang="zh-CN" i="1" dirty="0" smtClean="0"/>
              <a:t>e.g. </a:t>
            </a:r>
            <a:r>
              <a:rPr lang="en-US" altLang="zh-CN" dirty="0" smtClean="0"/>
              <a:t>She was jealous of his wealth.</a:t>
            </a:r>
          </a:p>
          <a:p>
            <a:pPr algn="just">
              <a:lnSpc>
                <a:spcPct val="80000"/>
              </a:lnSpc>
              <a:buNone/>
            </a:pPr>
            <a:r>
              <a:rPr lang="zh-CN" altLang="en-US" sz="2400" dirty="0" smtClean="0">
                <a:solidFill>
                  <a:srgbClr val="0070C0"/>
                </a:solidFill>
              </a:rPr>
              <a:t>         她忌妒他的富有。</a:t>
            </a:r>
          </a:p>
          <a:p>
            <a:pPr algn="just" eaLnBrk="1" hangingPunct="1">
              <a:lnSpc>
                <a:spcPct val="80000"/>
              </a:lnSpc>
              <a:buNone/>
              <a:defRPr/>
            </a:pPr>
            <a:r>
              <a:rPr lang="en-US" altLang="zh-CN" b="1" dirty="0" smtClean="0">
                <a:solidFill>
                  <a:schemeClr val="accent6">
                    <a:lumMod val="50000"/>
                  </a:schemeClr>
                </a:solidFill>
              </a:rPr>
              <a:t>Word family: </a:t>
            </a:r>
            <a:r>
              <a:rPr lang="en-US" altLang="zh-CN" b="1" dirty="0" smtClean="0"/>
              <a:t>jealousy</a:t>
            </a:r>
            <a:r>
              <a:rPr lang="en-US" altLang="zh-CN" b="1" dirty="0" smtClean="0">
                <a:solidFill>
                  <a:schemeClr val="accent6">
                    <a:lumMod val="50000"/>
                  </a:schemeClr>
                </a:solidFill>
              </a:rPr>
              <a:t> </a:t>
            </a:r>
            <a:r>
              <a:rPr lang="en-US" altLang="zh-CN" i="1" dirty="0" smtClean="0">
                <a:solidFill>
                  <a:srgbClr val="C00000"/>
                </a:solidFill>
              </a:rPr>
              <a:t>n.</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59393" name="Picture 1" descr="C:\Users\zhao\AppData\Roaming\Tencent\Users\27957503\QQ\WinTemp\RichOle\W~)7KNZP~ABP~(LW_T3JUWY.png"/>
          <p:cNvPicPr>
            <a:picLocks noChangeAspect="1" noChangeArrowheads="1"/>
          </p:cNvPicPr>
          <p:nvPr/>
        </p:nvPicPr>
        <p:blipFill>
          <a:blip r:embed="rId8"/>
          <a:srcRect/>
          <a:stretch>
            <a:fillRect/>
          </a:stretch>
        </p:blipFill>
        <p:spPr bwMode="auto">
          <a:xfrm>
            <a:off x="1665154" y="760902"/>
            <a:ext cx="1057275" cy="276225"/>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animEffect transition="in" filter="dissolve">
                                      <p:cBhvr>
                                        <p:cTn id="17" dur="500"/>
                                        <p:tgtEl>
                                          <p:spTgt spid="15">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10" end="10"/>
                                            </p:txEl>
                                          </p:spTgt>
                                        </p:tgtEl>
                                        <p:attrNameLst>
                                          <p:attrName>style.visibility</p:attrName>
                                        </p:attrNameLst>
                                      </p:cBhvr>
                                      <p:to>
                                        <p:strVal val="visible"/>
                                      </p:to>
                                    </p:set>
                                    <p:animEffect transition="in" filter="dissolve">
                                      <p:cBhvr>
                                        <p:cTn id="22" dur="500"/>
                                        <p:tgtEl>
                                          <p:spTgt spid="15">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earnest </a:t>
            </a:r>
            <a:r>
              <a:rPr lang="en-US" sz="3200" dirty="0" smtClean="0"/>
              <a:t>  </a:t>
            </a:r>
            <a:r>
              <a:rPr lang="en-US" dirty="0" smtClean="0"/>
              <a:t>                      </a:t>
            </a:r>
            <a:r>
              <a:rPr lang="en-US" i="1" dirty="0" smtClean="0">
                <a:solidFill>
                  <a:srgbClr val="C00000"/>
                </a:solidFill>
              </a:rPr>
              <a:t>a. </a:t>
            </a:r>
            <a:r>
              <a:rPr lang="en-US" dirty="0" smtClean="0"/>
              <a:t>serious, determined, and meaning what you say </a:t>
            </a:r>
            <a:r>
              <a:rPr lang="zh-CN" altLang="en-US" sz="2400" dirty="0" smtClean="0">
                <a:solidFill>
                  <a:srgbClr val="0070C0"/>
                </a:solidFill>
              </a:rPr>
              <a:t>认真的；坚决的；郑重的</a:t>
            </a:r>
            <a:endParaRPr lang="zh-CN" altLang="en-US" dirty="0" smtClean="0">
              <a:solidFill>
                <a:srgbClr val="0070C0"/>
              </a:solidFill>
            </a:endParaRPr>
          </a:p>
          <a:p>
            <a:pPr algn="just" eaLnBrk="1" hangingPunct="1">
              <a:lnSpc>
                <a:spcPct val="100000"/>
              </a:lnSpc>
              <a:buNone/>
              <a:defRPr/>
            </a:pPr>
            <a:r>
              <a:rPr lang="en-US" altLang="zh-CN" i="1" dirty="0" smtClean="0"/>
              <a:t>e.g. </a:t>
            </a:r>
          </a:p>
          <a:p>
            <a:pPr marL="432000" indent="-457200" algn="just" eaLnBrk="1" hangingPunct="1">
              <a:lnSpc>
                <a:spcPct val="100000"/>
              </a:lnSpc>
              <a:buNone/>
              <a:defRPr/>
            </a:pPr>
            <a:r>
              <a:rPr lang="en-US" altLang="zh-CN" dirty="0" smtClean="0"/>
              <a:t>1. The boy’s earnest effort counterbalance his slowness at learning.  </a:t>
            </a:r>
          </a:p>
          <a:p>
            <a:pPr algn="just" eaLnBrk="1" hangingPunct="1">
              <a:lnSpc>
                <a:spcPct val="100000"/>
              </a:lnSpc>
              <a:buNone/>
              <a:defRPr/>
            </a:pPr>
            <a:r>
              <a:rPr lang="zh-CN" altLang="en-US" sz="2400" dirty="0" smtClean="0">
                <a:solidFill>
                  <a:srgbClr val="0070C0"/>
                </a:solidFill>
              </a:rPr>
              <a:t>      这孩子孜孜不倦的努力抵消了他学习的迟钝。</a:t>
            </a:r>
            <a:endParaRPr lang="en-US" altLang="zh-CN" sz="2400" dirty="0" smtClean="0">
              <a:solidFill>
                <a:srgbClr val="0070C0"/>
              </a:solidFill>
            </a:endParaRPr>
          </a:p>
          <a:p>
            <a:pPr marL="1587" indent="0" algn="just" eaLnBrk="1" hangingPunct="1">
              <a:lnSpc>
                <a:spcPct val="100000"/>
              </a:lnSpc>
              <a:buNone/>
              <a:defRPr/>
            </a:pPr>
            <a:r>
              <a:rPr lang="en-US" altLang="zh-CN" dirty="0" smtClean="0"/>
              <a:t>2. The words were earnest but they fell on deaf ears.  </a:t>
            </a:r>
          </a:p>
          <a:p>
            <a:pPr algn="just" eaLnBrk="1" hangingPunct="1">
              <a:lnSpc>
                <a:spcPct val="100000"/>
              </a:lnSpc>
              <a:buNone/>
              <a:defRPr/>
            </a:pPr>
            <a:r>
              <a:rPr lang="zh-CN" altLang="en-US" sz="2400" dirty="0" smtClean="0">
                <a:solidFill>
                  <a:srgbClr val="0070C0"/>
                </a:solidFill>
              </a:rPr>
              <a:t>      言者谆谆，听者藐藐。</a:t>
            </a:r>
            <a:endParaRPr lang="en-US" altLang="zh-CN" sz="2400" dirty="0" smtClean="0">
              <a:solidFill>
                <a:srgbClr val="0070C0"/>
              </a:solidFill>
            </a:endParaRPr>
          </a:p>
          <a:p>
            <a:pPr marL="360000" indent="-360000" algn="just" eaLnBrk="1" hangingPunct="1">
              <a:lnSpc>
                <a:spcPct val="100000"/>
              </a:lnSpc>
              <a:buNone/>
              <a:defRPr/>
            </a:pPr>
            <a:r>
              <a:rPr lang="en-US" altLang="zh-CN" dirty="0" smtClean="0"/>
              <a:t>3. His expression is as earnest when he smiles as when he is  arguing. </a:t>
            </a:r>
          </a:p>
          <a:p>
            <a:pPr algn="just" eaLnBrk="1" hangingPunct="1">
              <a:lnSpc>
                <a:spcPct val="100000"/>
              </a:lnSpc>
              <a:buNone/>
              <a:defRPr/>
            </a:pPr>
            <a:r>
              <a:rPr lang="zh-CN" altLang="en-US" sz="2400" dirty="0" smtClean="0">
                <a:solidFill>
                  <a:srgbClr val="0070C0"/>
                </a:solidFill>
              </a:rPr>
              <a:t>     他无论是微笑还是争论的时候，表情都一贯的郑重其事。</a:t>
            </a:r>
            <a:endParaRPr lang="en-US" altLang="zh-CN" sz="2400"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10" descr="MORE"/>
          <p:cNvPicPr>
            <a:picLocks noChangeAspect="1" noChangeArrowheads="1"/>
          </p:cNvPicPr>
          <p:nvPr/>
        </p:nvPicPr>
        <p:blipFill>
          <a:blip r:embed="rId7" cstate="print"/>
          <a:srcRect/>
          <a:stretch>
            <a:fillRect/>
          </a:stretch>
        </p:blipFill>
        <p:spPr bwMode="auto">
          <a:xfrm>
            <a:off x="7952926" y="6278144"/>
            <a:ext cx="912813" cy="228600"/>
          </a:xfrm>
          <a:prstGeom prst="rect">
            <a:avLst/>
          </a:prstGeom>
          <a:noFill/>
          <a:ln w="9525">
            <a:noFill/>
            <a:miter lim="800000"/>
            <a:headEnd/>
            <a:tailEnd/>
          </a:ln>
        </p:spPr>
      </p:pic>
      <p:pic>
        <p:nvPicPr>
          <p:cNvPr id="60417" name="Picture 1" descr="C:\Users\zhao\AppData\Roaming\Tencent\Users\27957503\QQ\WinTemp\RichOle\0E4M0@PK$]3LIGU1II0J_CW.png"/>
          <p:cNvPicPr>
            <a:picLocks noChangeAspect="1" noChangeArrowheads="1"/>
          </p:cNvPicPr>
          <p:nvPr/>
        </p:nvPicPr>
        <p:blipFill>
          <a:blip r:embed="rId8"/>
          <a:srcRect/>
          <a:stretch>
            <a:fillRect/>
          </a:stretch>
        </p:blipFill>
        <p:spPr bwMode="auto">
          <a:xfrm>
            <a:off x="2102779" y="817346"/>
            <a:ext cx="981075" cy="247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dissolve">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eaLnBrk="1" hangingPunct="1">
              <a:lnSpc>
                <a:spcPct val="100000"/>
              </a:lnSpc>
              <a:buFont typeface="Wingdings" pitchFamily="2" charset="2"/>
              <a:buChar char="Ø"/>
              <a:defRPr/>
            </a:pPr>
            <a:r>
              <a:rPr lang="en-US" altLang="zh-CN" b="1" dirty="0" smtClean="0"/>
              <a:t>in earnest: </a:t>
            </a:r>
            <a:r>
              <a:rPr lang="en-US" altLang="zh-CN" dirty="0" smtClean="0"/>
              <a:t>more seriously, or with more energy and determination than before </a:t>
            </a:r>
            <a:r>
              <a:rPr lang="zh-CN" altLang="en-US" sz="2400" dirty="0" smtClean="0">
                <a:solidFill>
                  <a:srgbClr val="0070C0"/>
                </a:solidFill>
              </a:rPr>
              <a:t>认真地；坚决地</a:t>
            </a:r>
            <a:endParaRPr lang="en-US" altLang="zh-CN" dirty="0" smtClean="0">
              <a:solidFill>
                <a:srgbClr val="0070C0"/>
              </a:solidFill>
            </a:endParaRPr>
          </a:p>
          <a:p>
            <a:pPr algn="just" eaLnBrk="1" hangingPunct="1">
              <a:lnSpc>
                <a:spcPct val="100000"/>
              </a:lnSpc>
              <a:buNone/>
              <a:defRPr/>
            </a:pPr>
            <a:r>
              <a:rPr lang="en-US" altLang="zh-CN" i="1" dirty="0" smtClean="0"/>
              <a:t>e.g.</a:t>
            </a:r>
          </a:p>
          <a:p>
            <a:pPr marL="1587" indent="0" algn="just" eaLnBrk="1" hangingPunct="1">
              <a:lnSpc>
                <a:spcPct val="100000"/>
              </a:lnSpc>
              <a:buNone/>
              <a:defRPr/>
            </a:pPr>
            <a:r>
              <a:rPr lang="en-US" altLang="zh-CN" dirty="0" smtClean="0"/>
              <a:t>1. Campaigning will begin in earnest tomorrow.</a:t>
            </a:r>
          </a:p>
          <a:p>
            <a:pPr algn="just" eaLnBrk="1" hangingPunct="1">
              <a:lnSpc>
                <a:spcPct val="100000"/>
              </a:lnSpc>
              <a:buNone/>
              <a:defRPr/>
            </a:pPr>
            <a:r>
              <a:rPr lang="zh-CN" altLang="en-US" sz="2400" dirty="0" smtClean="0">
                <a:solidFill>
                  <a:srgbClr val="0070C0"/>
                </a:solidFill>
              </a:rPr>
              <a:t>     竞选将于明日郑重开始。</a:t>
            </a:r>
          </a:p>
          <a:p>
            <a:pPr marL="360000" indent="-360000" algn="just" eaLnBrk="1" hangingPunct="1">
              <a:lnSpc>
                <a:spcPct val="100000"/>
              </a:lnSpc>
              <a:buNone/>
              <a:defRPr/>
            </a:pPr>
            <a:r>
              <a:rPr lang="en-US" altLang="zh-CN" dirty="0" smtClean="0"/>
              <a:t>2. The two countries can finally start negotiating in earnest about issues of mutual concern.</a:t>
            </a:r>
          </a:p>
          <a:p>
            <a:pPr eaLnBrk="1" hangingPunct="1">
              <a:lnSpc>
                <a:spcPct val="100000"/>
              </a:lnSpc>
              <a:buNone/>
              <a:defRPr/>
            </a:pPr>
            <a:r>
              <a:rPr lang="zh-CN" altLang="en-US" sz="2400" dirty="0" smtClean="0">
                <a:solidFill>
                  <a:srgbClr val="0070C0"/>
                </a:solidFill>
              </a:rPr>
              <a:t>      两国终于可以开始就双方共同关心的问题进行更为认真的谈判。</a:t>
            </a:r>
            <a:endParaRPr lang="en-US" altLang="zh-CN" sz="2400" dirty="0" smtClean="0">
              <a:solidFill>
                <a:srgbClr val="0070C0"/>
              </a:solidFill>
            </a:endParaRPr>
          </a:p>
          <a:p>
            <a:pPr eaLnBrk="1" hangingPunct="1">
              <a:lnSpc>
                <a:spcPct val="100000"/>
              </a:lnSpc>
              <a:buNone/>
              <a:defRPr/>
            </a:pPr>
            <a:r>
              <a:rPr lang="en-US" altLang="zh-CN" b="1" dirty="0" smtClean="0">
                <a:solidFill>
                  <a:schemeClr val="accent6">
                    <a:lumMod val="50000"/>
                  </a:schemeClr>
                </a:solidFill>
              </a:rPr>
              <a:t>See also:</a:t>
            </a:r>
            <a:r>
              <a:rPr lang="en-US" b="1" dirty="0" smtClean="0">
                <a:solidFill>
                  <a:schemeClr val="accent6">
                    <a:lumMod val="50000"/>
                  </a:schemeClr>
                </a:solidFill>
              </a:rPr>
              <a:t> </a:t>
            </a:r>
            <a:r>
              <a:rPr lang="en-US" b="1" dirty="0" smtClean="0">
                <a:hlinkClick r:id="" action="ppaction://hlinkshowjump?jump=nextslide"/>
              </a:rPr>
              <a:t>earnestness</a:t>
            </a:r>
            <a:endParaRPr lang="en-US" altLang="zh-CN"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8"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93675" y="541338"/>
            <a:ext cx="8834438" cy="6065837"/>
          </a:xfrm>
        </p:spPr>
        <p:txBody>
          <a:bodyPr/>
          <a:lstStyle/>
          <a:p>
            <a:pPr algn="just" eaLnBrk="1" hangingPunct="1">
              <a:lnSpc>
                <a:spcPct val="100000"/>
              </a:lnSpc>
              <a:buNone/>
              <a:defRPr/>
            </a:pPr>
            <a:r>
              <a:rPr lang="en-US" sz="3200" b="1" dirty="0" smtClean="0"/>
              <a:t>earnestness </a:t>
            </a:r>
            <a:r>
              <a:rPr lang="en-US" dirty="0" smtClean="0"/>
              <a:t>                 </a:t>
            </a:r>
            <a:r>
              <a:rPr lang="en-US" i="1" dirty="0" smtClean="0">
                <a:solidFill>
                  <a:srgbClr val="C00000"/>
                </a:solidFill>
              </a:rPr>
              <a:t>n. </a:t>
            </a:r>
            <a:r>
              <a:rPr lang="en-US" dirty="0" smtClean="0">
                <a:solidFill>
                  <a:srgbClr val="C00000"/>
                </a:solidFill>
              </a:rPr>
              <a:t>[U] </a:t>
            </a:r>
            <a:r>
              <a:rPr lang="en-US" dirty="0" smtClean="0"/>
              <a:t>an earnest and sincere feeling or the trait of being serious </a:t>
            </a:r>
            <a:r>
              <a:rPr lang="zh-CN" altLang="en-US" sz="2400" dirty="0" smtClean="0">
                <a:solidFill>
                  <a:srgbClr val="0070C0"/>
                </a:solidFill>
              </a:rPr>
              <a:t>认真；诚挚；正经</a:t>
            </a:r>
            <a:endParaRPr lang="zh-CN" altLang="en-US" dirty="0" smtClean="0">
              <a:solidFill>
                <a:srgbClr val="0070C0"/>
              </a:solidFill>
            </a:endParaRPr>
          </a:p>
          <a:p>
            <a:pPr algn="just" eaLnBrk="1" hangingPunct="1">
              <a:lnSpc>
                <a:spcPct val="50000"/>
              </a:lnSpc>
              <a:buNone/>
              <a:defRPr/>
            </a:pPr>
            <a:r>
              <a:rPr lang="en-US" altLang="zh-CN" i="1" dirty="0" smtClean="0"/>
              <a:t>e.g. </a:t>
            </a:r>
          </a:p>
          <a:p>
            <a:pPr marL="432000" indent="-457200" algn="just" eaLnBrk="1" hangingPunct="1">
              <a:lnSpc>
                <a:spcPct val="100000"/>
              </a:lnSpc>
              <a:buNone/>
              <a:defRPr/>
            </a:pPr>
            <a:r>
              <a:rPr lang="en-US" altLang="zh-CN" dirty="0" smtClean="0"/>
              <a:t>1. How many times have we told ourselves in complete earnestness, “I’m going to be more organized and productive from now on”? </a:t>
            </a:r>
          </a:p>
          <a:p>
            <a:pPr marL="432000" indent="-457200" algn="just" eaLnBrk="1" hangingPunct="1">
              <a:lnSpc>
                <a:spcPct val="100000"/>
              </a:lnSpc>
              <a:buNone/>
              <a:defRPr/>
            </a:pPr>
            <a:r>
              <a:rPr lang="zh-CN" altLang="en-US" sz="2400" dirty="0" smtClean="0">
                <a:solidFill>
                  <a:srgbClr val="0070C0"/>
                </a:solidFill>
              </a:rPr>
              <a:t>      多少</a:t>
            </a:r>
            <a:r>
              <a:rPr lang="zh-CN" altLang="en-US" sz="2400" dirty="0">
                <a:solidFill>
                  <a:srgbClr val="0070C0"/>
                </a:solidFill>
              </a:rPr>
              <a:t>次我们曾认真地对自己说“从现在开始我要活得更有规划，更有成就”</a:t>
            </a:r>
            <a:r>
              <a:rPr lang="zh-CN" altLang="en-US" sz="2400" dirty="0" smtClean="0">
                <a:solidFill>
                  <a:srgbClr val="0070C0"/>
                </a:solidFill>
              </a:rPr>
              <a:t>？</a:t>
            </a:r>
            <a:endParaRPr lang="en-US" altLang="zh-CN" sz="2400" dirty="0" smtClean="0"/>
          </a:p>
          <a:p>
            <a:pPr marL="432000" indent="-457200" algn="just" eaLnBrk="1" hangingPunct="1">
              <a:lnSpc>
                <a:spcPct val="100000"/>
              </a:lnSpc>
              <a:buNone/>
              <a:defRPr/>
            </a:pPr>
            <a:r>
              <a:rPr lang="en-US" altLang="zh-CN" dirty="0" smtClean="0"/>
              <a:t>2. The old man’s eyes sparkled with wisdom, earnestness and a childish smile. </a:t>
            </a:r>
          </a:p>
          <a:p>
            <a:pPr marL="432000" indent="-457200" algn="just" eaLnBrk="1" hangingPunct="1">
              <a:lnSpc>
                <a:spcPct val="100000"/>
              </a:lnSpc>
              <a:buNone/>
              <a:defRPr/>
            </a:pPr>
            <a:r>
              <a:rPr lang="zh-CN" altLang="en-US" sz="2400" dirty="0" smtClean="0">
                <a:solidFill>
                  <a:srgbClr val="0070C0"/>
                </a:solidFill>
              </a:rPr>
              <a:t>      老人</a:t>
            </a:r>
            <a:r>
              <a:rPr lang="zh-CN" altLang="en-US" sz="2400" dirty="0">
                <a:solidFill>
                  <a:srgbClr val="0070C0"/>
                </a:solidFill>
              </a:rPr>
              <a:t>的眼中闪烁着智慧的光芒，眼神笃定，时而还会露出孩子般灿烂的笑容</a:t>
            </a:r>
            <a:r>
              <a:rPr lang="zh-CN" altLang="en-US" sz="2400" dirty="0" smtClean="0">
                <a:solidFill>
                  <a:srgbClr val="0070C0"/>
                </a:solidFill>
              </a:rPr>
              <a:t>。</a:t>
            </a:r>
            <a:endParaRPr lang="en-US" altLang="zh-CN" sz="2400" dirty="0" smtClean="0"/>
          </a:p>
          <a:p>
            <a:pPr algn="just" eaLnBrk="1" hangingPunct="1">
              <a:lnSpc>
                <a:spcPct val="60000"/>
              </a:lnSpc>
              <a:buNone/>
              <a:defRPr/>
            </a:pPr>
            <a:r>
              <a:rPr lang="en-US" altLang="zh-CN" b="1" dirty="0" smtClean="0">
                <a:solidFill>
                  <a:schemeClr val="accent6">
                    <a:lumMod val="50000"/>
                  </a:schemeClr>
                </a:solidFill>
              </a:rPr>
              <a:t>See also: </a:t>
            </a:r>
            <a:r>
              <a:rPr lang="en-US" altLang="zh-CN" b="1" dirty="0" smtClean="0">
                <a:hlinkClick r:id="rId7" action="ppaction://hlinksldjump"/>
              </a:rPr>
              <a:t>earnest </a:t>
            </a:r>
            <a:endParaRPr lang="en-US" altLang="zh-CN" b="1"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8" cstate="print"/>
          <a:srcRect/>
          <a:stretch>
            <a:fillRect/>
          </a:stretch>
        </p:blipFill>
        <p:spPr bwMode="auto">
          <a:xfrm>
            <a:off x="7163242" y="6272904"/>
            <a:ext cx="474663" cy="225425"/>
          </a:xfrm>
          <a:prstGeom prst="rect">
            <a:avLst/>
          </a:prstGeom>
          <a:noFill/>
          <a:ln w="9525">
            <a:noFill/>
            <a:miter lim="800000"/>
            <a:headEnd/>
            <a:tailEnd/>
          </a:ln>
        </p:spPr>
      </p:pic>
      <p:pic>
        <p:nvPicPr>
          <p:cNvPr id="58369" name="Picture 1" descr="C:\Users\zhao\AppData\Roaming\Tencent\Users\27957503\QQ\WinTemp\RichOle\_3VCEXAL%4PNRWE({93YBVP.png"/>
          <p:cNvPicPr>
            <a:picLocks noChangeAspect="1" noChangeArrowheads="1"/>
          </p:cNvPicPr>
          <p:nvPr/>
        </p:nvPicPr>
        <p:blipFill>
          <a:blip r:embed="rId9"/>
          <a:srcRect/>
          <a:stretch>
            <a:fillRect/>
          </a:stretch>
        </p:blipFill>
        <p:spPr bwMode="auto">
          <a:xfrm>
            <a:off x="2626867" y="733687"/>
            <a:ext cx="1390650" cy="266700"/>
          </a:xfrm>
          <a:prstGeom prst="rect">
            <a:avLst/>
          </a:prstGeom>
          <a:noFill/>
        </p:spPr>
      </p:pic>
      <p:pic>
        <p:nvPicPr>
          <p:cNvPr id="9" name="图片 1">
            <a:hlinkClick r:id="rId10" action="ppaction://hlinksldjump"/>
          </p:cNvPr>
          <p:cNvPicPr>
            <a:picLocks noChangeAspect="1"/>
          </p:cNvPicPr>
          <p:nvPr/>
        </p:nvPicPr>
        <p:blipFill>
          <a:blip r:embed="rId11"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45550" cy="6065837"/>
          </a:xfrm>
        </p:spPr>
        <p:txBody>
          <a:bodyPr/>
          <a:lstStyle/>
          <a:p>
            <a:pPr algn="just" hangingPunct="1">
              <a:buNone/>
            </a:pPr>
            <a:r>
              <a:rPr lang="en-US" sz="3200" b="1" dirty="0" smtClean="0"/>
              <a:t>sincerity </a:t>
            </a:r>
            <a:r>
              <a:rPr lang="en-US" dirty="0" smtClean="0"/>
              <a:t>                        </a:t>
            </a:r>
            <a:r>
              <a:rPr lang="en-US" i="1" dirty="0" smtClean="0">
                <a:solidFill>
                  <a:srgbClr val="C00000"/>
                </a:solidFill>
              </a:rPr>
              <a:t>n. </a:t>
            </a:r>
            <a:r>
              <a:rPr lang="en-US" dirty="0" smtClean="0">
                <a:solidFill>
                  <a:srgbClr val="C00000"/>
                </a:solidFill>
              </a:rPr>
              <a:t>[U] </a:t>
            </a:r>
            <a:r>
              <a:rPr lang="en-US" dirty="0" smtClean="0"/>
              <a:t>an honest way of behaving that shows that you really mean what you say or do </a:t>
            </a:r>
            <a:r>
              <a:rPr lang="zh-CN" altLang="en-US" sz="2400" dirty="0" smtClean="0">
                <a:solidFill>
                  <a:srgbClr val="0070C0"/>
                </a:solidFill>
              </a:rPr>
              <a:t>真诚；诚意；真挚</a:t>
            </a:r>
            <a:endParaRPr lang="zh-CN" altLang="en-US" dirty="0" smtClean="0">
              <a:solidFill>
                <a:srgbClr val="0070C0"/>
              </a:solidFill>
            </a:endParaRPr>
          </a:p>
          <a:p>
            <a:pPr algn="just" eaLnBrk="1" hangingPunct="1">
              <a:buNone/>
              <a:defRPr/>
            </a:pPr>
            <a:r>
              <a:rPr lang="en-US" altLang="zh-CN" i="1" dirty="0" smtClean="0"/>
              <a:t>e.g. </a:t>
            </a:r>
          </a:p>
          <a:p>
            <a:pPr marL="432000" indent="-457200" algn="just" eaLnBrk="1" hangingPunct="1">
              <a:buNone/>
              <a:defRPr/>
            </a:pPr>
            <a:r>
              <a:rPr lang="en-US" altLang="zh-CN" dirty="0" smtClean="0"/>
              <a:t>1. Nobody that I spoke to doubted his sincerity as a politician.</a:t>
            </a:r>
          </a:p>
          <a:p>
            <a:pPr algn="just" eaLnBrk="1" hangingPunct="1">
              <a:buNone/>
              <a:defRPr/>
            </a:pPr>
            <a:r>
              <a:rPr lang="zh-CN" altLang="en-US" sz="2400" dirty="0" smtClean="0">
                <a:solidFill>
                  <a:srgbClr val="0070C0"/>
                </a:solidFill>
              </a:rPr>
              <a:t>      和我谈过话的人中没有一个怀疑他身为政治家的诚意。</a:t>
            </a:r>
          </a:p>
          <a:p>
            <a:pPr marL="1587" indent="0" algn="just" eaLnBrk="1" hangingPunct="1">
              <a:buNone/>
              <a:defRPr/>
            </a:pPr>
            <a:r>
              <a:rPr lang="en-US" altLang="zh-CN" dirty="0" smtClean="0"/>
              <a:t>2. He tried hard to satisfy me of his sincerity.</a:t>
            </a:r>
          </a:p>
          <a:p>
            <a:pPr algn="just" eaLnBrk="1" hangingPunct="1">
              <a:buNone/>
              <a:defRPr/>
            </a:pPr>
            <a:r>
              <a:rPr lang="zh-CN" altLang="en-US" sz="2400" dirty="0" smtClean="0">
                <a:solidFill>
                  <a:srgbClr val="0070C0"/>
                </a:solidFill>
              </a:rPr>
              <a:t>      他竭力让我了解他的诚意。</a:t>
            </a:r>
            <a:endParaRPr lang="en-US" altLang="zh-CN" sz="2400" dirty="0" smtClean="0">
              <a:solidFill>
                <a:srgbClr val="0070C0"/>
              </a:solidFill>
            </a:endParaRPr>
          </a:p>
          <a:p>
            <a:pPr marL="1587" indent="0" algn="just" eaLnBrk="1" hangingPunct="1">
              <a:buNone/>
              <a:defRPr/>
            </a:pPr>
            <a:r>
              <a:rPr lang="en-US" altLang="zh-CN" dirty="0" smtClean="0"/>
              <a:t>3. The film is made with sincerity.</a:t>
            </a:r>
          </a:p>
          <a:p>
            <a:pPr algn="just" eaLnBrk="1" hangingPunct="1">
              <a:buNone/>
              <a:defRPr/>
            </a:pPr>
            <a:r>
              <a:rPr lang="zh-CN" altLang="en-US" sz="2400" dirty="0" smtClean="0">
                <a:solidFill>
                  <a:srgbClr val="0070C0"/>
                </a:solidFill>
              </a:rPr>
              <a:t>      这是部有诚意的电影作品。</a:t>
            </a:r>
            <a:endParaRPr lang="en-US" altLang="zh-CN" sz="2400" dirty="0" smtClean="0">
              <a:solidFill>
                <a:srgbClr val="0070C0"/>
              </a:solidFill>
            </a:endParaRPr>
          </a:p>
          <a:p>
            <a:pPr eaLnBrk="1" hangingPunct="1">
              <a:buNone/>
              <a:defRPr/>
            </a:pPr>
            <a:r>
              <a:rPr lang="en-US" altLang="zh-CN" b="1" dirty="0" smtClean="0">
                <a:solidFill>
                  <a:schemeClr val="accent6">
                    <a:lumMod val="50000"/>
                  </a:schemeClr>
                </a:solidFill>
              </a:rPr>
              <a:t>Word family: </a:t>
            </a:r>
            <a:r>
              <a:rPr lang="en-US" altLang="zh-CN" b="1" dirty="0" smtClean="0"/>
              <a:t>sincere</a:t>
            </a:r>
            <a:r>
              <a:rPr lang="en-US" altLang="zh-CN" b="1" dirty="0" smtClean="0">
                <a:solidFill>
                  <a:schemeClr val="accent6">
                    <a:lumMod val="50000"/>
                  </a:schemeClr>
                </a:solidFill>
              </a:rPr>
              <a:t> </a:t>
            </a:r>
            <a:r>
              <a:rPr lang="en-US" altLang="zh-CN" i="1" dirty="0" smtClean="0">
                <a:solidFill>
                  <a:srgbClr val="C00000"/>
                </a:solidFill>
              </a:rPr>
              <a:t>a.</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0" name="图片 9" descr="END"/>
          <p:cNvPicPr>
            <a:picLocks noChangeAspect="1" noChangeArrowheads="1"/>
          </p:cNvPicPr>
          <p:nvPr/>
        </p:nvPicPr>
        <p:blipFill>
          <a:blip r:embed="rId7" cstate="print"/>
          <a:srcRect/>
          <a:stretch>
            <a:fillRect/>
          </a:stretch>
        </p:blipFill>
        <p:spPr bwMode="auto">
          <a:xfrm>
            <a:off x="7163242" y="6272904"/>
            <a:ext cx="474663" cy="225425"/>
          </a:xfrm>
          <a:prstGeom prst="rect">
            <a:avLst/>
          </a:prstGeom>
          <a:noFill/>
          <a:ln w="9525">
            <a:noFill/>
            <a:miter lim="800000"/>
            <a:headEnd/>
            <a:tailEnd/>
          </a:ln>
        </p:spPr>
      </p:pic>
      <p:pic>
        <p:nvPicPr>
          <p:cNvPr id="55297" name="Picture 1" descr="C:\Users\zhao\AppData\Roaming\Tencent\Users\27957503\QQ\WinTemp\RichOle\IIA89@4`{~EYD1[LOISE$%J.png"/>
          <p:cNvPicPr>
            <a:picLocks noChangeAspect="1" noChangeArrowheads="1"/>
          </p:cNvPicPr>
          <p:nvPr/>
        </p:nvPicPr>
        <p:blipFill>
          <a:blip r:embed="rId8"/>
          <a:srcRect/>
          <a:stretch>
            <a:fillRect/>
          </a:stretch>
        </p:blipFill>
        <p:spPr bwMode="auto">
          <a:xfrm>
            <a:off x="2302788" y="784297"/>
            <a:ext cx="1314450" cy="228600"/>
          </a:xfrm>
          <a:prstGeom prst="rect">
            <a:avLst/>
          </a:prstGeom>
          <a:noFill/>
        </p:spPr>
      </p:pic>
      <p:pic>
        <p:nvPicPr>
          <p:cNvPr id="9" name="图片 1">
            <a:hlinkClick r:id="rId9" action="ppaction://hlinksldjump"/>
          </p:cNvPr>
          <p:cNvPicPr>
            <a:picLocks noChangeAspect="1"/>
          </p:cNvPicPr>
          <p:nvPr/>
        </p:nvPicPr>
        <p:blipFill>
          <a:blip r:embed="rId10" cstate="print"/>
          <a:srcRect/>
          <a:stretch>
            <a:fillRect/>
          </a:stretch>
        </p:blipFill>
        <p:spPr bwMode="auto">
          <a:xfrm>
            <a:off x="8191811" y="6118225"/>
            <a:ext cx="760413"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dissolve">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8" end="8"/>
                                            </p:txEl>
                                          </p:spTgt>
                                        </p:tgtEl>
                                        <p:attrNameLst>
                                          <p:attrName>style.visibility</p:attrName>
                                        </p:attrNameLst>
                                      </p:cBhvr>
                                      <p:to>
                                        <p:strVal val="visible"/>
                                      </p:to>
                                    </p:set>
                                    <p:animEffect transition="in" filter="dissolve">
                                      <p:cBhvr>
                                        <p:cTn id="22" dur="500"/>
                                        <p:tgtEl>
                                          <p:spTgt spid="1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74625" y="627063"/>
            <a:ext cx="8834438" cy="6065837"/>
          </a:xfrm>
        </p:spPr>
        <p:txBody>
          <a:bodyPr/>
          <a:lstStyle/>
          <a:p>
            <a:pPr marL="268288" indent="-268288" algn="just">
              <a:buNone/>
            </a:pPr>
            <a:r>
              <a:rPr lang="en-US" sz="3200" b="1" dirty="0" smtClean="0"/>
              <a:t>interfere</a:t>
            </a:r>
            <a:r>
              <a:rPr lang="en-US" b="1" dirty="0" smtClean="0"/>
              <a:t> </a:t>
            </a:r>
            <a:r>
              <a:rPr lang="en-US" dirty="0" smtClean="0"/>
              <a:t>                  </a:t>
            </a:r>
            <a:r>
              <a:rPr lang="en-US" i="1" spc="-70" dirty="0" smtClean="0">
                <a:solidFill>
                  <a:srgbClr val="C00000"/>
                </a:solidFill>
              </a:rPr>
              <a:t>vi.</a:t>
            </a:r>
            <a:r>
              <a:rPr lang="en-US" i="1" spc="-70" dirty="0" smtClean="0"/>
              <a:t> </a:t>
            </a:r>
            <a:r>
              <a:rPr lang="en-US" spc="-70" dirty="0" smtClean="0"/>
              <a:t>to deliberately become involved in a situation and try to influence the way that it develops, although you have no right to do this </a:t>
            </a:r>
            <a:r>
              <a:rPr lang="zh-CN" altLang="en-US" sz="2400" spc="-70" dirty="0" smtClean="0">
                <a:solidFill>
                  <a:srgbClr val="0070C0"/>
                </a:solidFill>
              </a:rPr>
              <a:t>介入；干涉；干预；妨碍</a:t>
            </a:r>
            <a:endParaRPr lang="zh-CN" altLang="en-US" spc="-70" dirty="0" smtClean="0">
              <a:solidFill>
                <a:srgbClr val="0070C0"/>
              </a:solidFill>
            </a:endParaRPr>
          </a:p>
          <a:p>
            <a:pPr marL="432000" indent="-457200" algn="just" eaLnBrk="1" hangingPunct="1">
              <a:buNone/>
              <a:defRPr/>
            </a:pPr>
            <a:r>
              <a:rPr lang="en-US" altLang="zh-CN" i="1" dirty="0" smtClean="0"/>
              <a:t>e.g. </a:t>
            </a:r>
          </a:p>
          <a:p>
            <a:pPr marL="396000" indent="-396000" algn="just" eaLnBrk="1" hangingPunct="1">
              <a:buNone/>
              <a:defRPr/>
            </a:pPr>
            <a:r>
              <a:rPr lang="en-US" altLang="zh-CN" dirty="0" smtClean="0"/>
              <a:t>1. I wish everyone would stop interfering and just leave me alone.</a:t>
            </a:r>
          </a:p>
          <a:p>
            <a:pPr marL="432000" indent="-457200" algn="just" eaLnBrk="1" hangingPunct="1">
              <a:buNone/>
              <a:defRPr/>
            </a:pPr>
            <a:r>
              <a:rPr lang="zh-CN" altLang="en-US" sz="2400" dirty="0" smtClean="0">
                <a:solidFill>
                  <a:srgbClr val="0070C0"/>
                </a:solidFill>
              </a:rPr>
              <a:t>     我希望大家都别再来干涉我，让我一个人静一静。</a:t>
            </a:r>
          </a:p>
          <a:p>
            <a:pPr marL="432000" indent="-457200" algn="just" eaLnBrk="1" hangingPunct="1">
              <a:buNone/>
              <a:defRPr/>
            </a:pPr>
            <a:r>
              <a:rPr lang="en-US" altLang="zh-CN" dirty="0" smtClean="0"/>
              <a:t>2. The UN can’t interfere in the internal affairs of any country.</a:t>
            </a:r>
          </a:p>
          <a:p>
            <a:pPr marL="432000" indent="-457200" algn="just" eaLnBrk="1" hangingPunct="1">
              <a:buNone/>
              <a:defRPr/>
            </a:pPr>
            <a:r>
              <a:rPr lang="zh-CN" altLang="en-US" sz="2400" dirty="0" smtClean="0">
                <a:solidFill>
                  <a:srgbClr val="0070C0"/>
                </a:solidFill>
              </a:rPr>
              <a:t>       联合国不能干涉任何国家的内政。</a:t>
            </a:r>
          </a:p>
          <a:p>
            <a:pPr marL="432000" indent="-457200" algn="just" eaLnBrk="1" hangingPunct="1">
              <a:buNone/>
              <a:defRPr/>
            </a:pPr>
            <a:r>
              <a:rPr lang="en-US" altLang="zh-CN" b="1" dirty="0" smtClean="0">
                <a:solidFill>
                  <a:schemeClr val="accent6">
                    <a:lumMod val="50000"/>
                  </a:schemeClr>
                </a:solidFill>
              </a:rPr>
              <a:t>Word family: </a:t>
            </a:r>
            <a:r>
              <a:rPr lang="en-US" altLang="zh-CN" b="1" dirty="0" smtClean="0"/>
              <a:t>interference </a:t>
            </a:r>
            <a:r>
              <a:rPr lang="en-US" altLang="zh-CN" i="1" dirty="0" smtClean="0">
                <a:solidFill>
                  <a:srgbClr val="C00000"/>
                </a:solidFill>
              </a:rPr>
              <a:t>n.       </a:t>
            </a:r>
          </a:p>
          <a:p>
            <a:pPr marL="432000" indent="-457200" algn="just" eaLnBrk="1" hangingPunct="1">
              <a:buNone/>
              <a:defRPr/>
            </a:pPr>
            <a:r>
              <a:rPr lang="en-US" altLang="zh-CN" b="1" dirty="0" smtClean="0">
                <a:solidFill>
                  <a:schemeClr val="accent6">
                    <a:lumMod val="50000"/>
                  </a:schemeClr>
                </a:solidFill>
              </a:rPr>
              <a:t>See also:</a:t>
            </a:r>
            <a:r>
              <a:rPr lang="en-US" altLang="zh-CN" dirty="0" smtClean="0">
                <a:solidFill>
                  <a:srgbClr val="C00000"/>
                </a:solidFill>
              </a:rPr>
              <a:t> </a:t>
            </a:r>
            <a:r>
              <a:rPr lang="en-US" altLang="zh-CN" b="1" dirty="0" smtClean="0">
                <a:hlinkClick r:id="rId7" action="ppaction://hlinksldjump"/>
              </a:rPr>
              <a:t>interfere with </a:t>
            </a:r>
            <a:endParaRPr lang="en-US" altLang="zh-CN" b="1" dirty="0" smtClean="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pic>
        <p:nvPicPr>
          <p:cNvPr id="56321" name="Picture 1" descr="C:\Users\zhao\AppData\Roaming\Tencent\Users\27957503\QQ\WinTemp\RichOle\7Q44OB5$MMV}E%}3~S%T]C1.png"/>
          <p:cNvPicPr>
            <a:picLocks noChangeAspect="1" noChangeArrowheads="1"/>
          </p:cNvPicPr>
          <p:nvPr/>
        </p:nvPicPr>
        <p:blipFill>
          <a:blip r:embed="rId10"/>
          <a:srcRect/>
          <a:stretch>
            <a:fillRect/>
          </a:stretch>
        </p:blipFill>
        <p:spPr bwMode="auto">
          <a:xfrm>
            <a:off x="1934181" y="770294"/>
            <a:ext cx="1171575" cy="257175"/>
          </a:xfrm>
          <a:prstGeom prst="rect">
            <a:avLst/>
          </a:prstGeom>
          <a:noFill/>
        </p:spPr>
      </p:pic>
      <p:pic>
        <p:nvPicPr>
          <p:cNvPr id="9" name="图片 8" descr="END"/>
          <p:cNvPicPr>
            <a:picLocks noChangeAspect="1" noChangeArrowheads="1"/>
          </p:cNvPicPr>
          <p:nvPr/>
        </p:nvPicPr>
        <p:blipFill>
          <a:blip r:embed="rId11"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7" end="7"/>
                                            </p:txEl>
                                          </p:spTgt>
                                        </p:tgtEl>
                                        <p:attrNameLst>
                                          <p:attrName>style.visibility</p:attrName>
                                        </p:attrNameLst>
                                      </p:cBhvr>
                                      <p:to>
                                        <p:strVal val="visible"/>
                                      </p:to>
                                    </p:set>
                                    <p:animEffect transition="in" filter="dissolve">
                                      <p:cBhvr>
                                        <p:cTn id="22" dur="500"/>
                                        <p:tgtEl>
                                          <p:spTgt spid="1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nSpc>
                <a:spcPct val="100000"/>
              </a:lnSpc>
              <a:buNone/>
            </a:pPr>
            <a:r>
              <a:rPr lang="en-US" sz="3200" b="1" dirty="0" smtClean="0"/>
              <a:t>face to face:	</a:t>
            </a:r>
          </a:p>
          <a:p>
            <a:pPr algn="just">
              <a:lnSpc>
                <a:spcPct val="100000"/>
              </a:lnSpc>
              <a:buNone/>
            </a:pPr>
            <a:r>
              <a:rPr lang="en-US" b="1" dirty="0" smtClean="0"/>
              <a:t>1. </a:t>
            </a:r>
            <a:r>
              <a:rPr lang="en-US" dirty="0" smtClean="0"/>
              <a:t>in a situation where you are meeting and talking to another person directly </a:t>
            </a:r>
            <a:r>
              <a:rPr lang="zh-CN" altLang="en-US" sz="2400" dirty="0" smtClean="0">
                <a:solidFill>
                  <a:srgbClr val="0070C0"/>
                </a:solidFill>
              </a:rPr>
              <a:t>面对面地；直接地</a:t>
            </a:r>
            <a:endParaRPr lang="en-US" dirty="0" smtClean="0">
              <a:solidFill>
                <a:srgbClr val="0070C0"/>
              </a:solidFill>
            </a:endParaRPr>
          </a:p>
          <a:p>
            <a:pPr algn="just">
              <a:lnSpc>
                <a:spcPct val="100000"/>
              </a:lnSpc>
              <a:buNone/>
            </a:pPr>
            <a:r>
              <a:rPr lang="en-US" i="1" dirty="0" smtClean="0"/>
              <a:t>e.g. </a:t>
            </a:r>
          </a:p>
          <a:p>
            <a:pPr marL="432000" indent="-457200" algn="just">
              <a:lnSpc>
                <a:spcPct val="100000"/>
              </a:lnSpc>
              <a:buNone/>
            </a:pPr>
            <a:r>
              <a:rPr lang="en-US" dirty="0" smtClean="0"/>
              <a:t>1. Surprisingly, the study found children as well as adults preferred to communicate face to face. </a:t>
            </a:r>
          </a:p>
          <a:p>
            <a:pPr algn="just" hangingPunct="1">
              <a:lnSpc>
                <a:spcPct val="100000"/>
              </a:lnSpc>
              <a:buNone/>
            </a:pPr>
            <a:r>
              <a:rPr lang="zh-CN" altLang="en-US" sz="2400" dirty="0" smtClean="0">
                <a:solidFill>
                  <a:srgbClr val="0070C0"/>
                </a:solidFill>
              </a:rPr>
              <a:t>      令人惊讶的是，研究发现成人和孩子都更喜欢面对面交流。</a:t>
            </a:r>
          </a:p>
          <a:p>
            <a:pPr marL="432000" indent="-457200" algn="just">
              <a:lnSpc>
                <a:spcPct val="100000"/>
              </a:lnSpc>
              <a:buNone/>
            </a:pPr>
            <a:r>
              <a:rPr lang="en-US" dirty="0" smtClean="0"/>
              <a:t>2. Be sure the conversation can happen face to face in a private setting. </a:t>
            </a:r>
          </a:p>
          <a:p>
            <a:pPr algn="just">
              <a:lnSpc>
                <a:spcPct val="100000"/>
              </a:lnSpc>
              <a:buNone/>
            </a:pPr>
            <a:r>
              <a:rPr lang="zh-CN" altLang="en-US" sz="2400" dirty="0" smtClean="0">
                <a:solidFill>
                  <a:srgbClr val="0070C0"/>
                </a:solidFill>
              </a:rPr>
              <a:t>       确保谈话是在比较私人的环境下面对面进行的。</a:t>
            </a:r>
            <a:endParaRPr lang="en-US" sz="2400" dirty="0" smtClean="0">
              <a:solidFill>
                <a:srgbClr val="0070C0"/>
              </a:solidFill>
            </a:endParaRPr>
          </a:p>
          <a:p>
            <a:endParaRPr lang="zh-CN" altLang="en-US"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10" descr="MORE"/>
          <p:cNvPicPr>
            <a:picLocks noChangeAspect="1" noChangeArrowheads="1"/>
          </p:cNvPicPr>
          <p:nvPr/>
        </p:nvPicPr>
        <p:blipFill>
          <a:blip r:embed="rId7" cstate="print"/>
          <a:srcRect/>
          <a:stretch>
            <a:fillRect/>
          </a:stretch>
        </p:blipFill>
        <p:spPr bwMode="auto">
          <a:xfrm>
            <a:off x="6714676" y="6297194"/>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b="1" dirty="0" smtClean="0"/>
              <a:t>2.  </a:t>
            </a:r>
            <a:r>
              <a:rPr lang="en-US" dirty="0" smtClean="0"/>
              <a:t>in a situation where you are forced to deal directly with a problem </a:t>
            </a:r>
            <a:r>
              <a:rPr lang="zh-CN" altLang="en-US" sz="2400" dirty="0" smtClean="0">
                <a:solidFill>
                  <a:srgbClr val="0070C0"/>
                </a:solidFill>
              </a:rPr>
              <a:t>被迫直接面对</a:t>
            </a:r>
            <a:endParaRPr lang="en-US" dirty="0" smtClean="0">
              <a:solidFill>
                <a:srgbClr val="0070C0"/>
              </a:solidFill>
            </a:endParaRPr>
          </a:p>
          <a:p>
            <a:pPr algn="just">
              <a:lnSpc>
                <a:spcPct val="100000"/>
              </a:lnSpc>
              <a:buNone/>
            </a:pPr>
            <a:r>
              <a:rPr lang="en-US" altLang="zh-CN" i="1" dirty="0" smtClean="0"/>
              <a:t>e.g.</a:t>
            </a:r>
          </a:p>
          <a:p>
            <a:pPr marL="432000" indent="-457200" algn="just">
              <a:lnSpc>
                <a:spcPct val="100000"/>
              </a:lnSpc>
              <a:buNone/>
            </a:pPr>
            <a:r>
              <a:rPr lang="en-US" altLang="zh-CN" dirty="0" smtClean="0"/>
              <a:t>1. She has suddenly come face to face with her own mortality.</a:t>
            </a:r>
          </a:p>
          <a:p>
            <a:pPr algn="just">
              <a:lnSpc>
                <a:spcPct val="100000"/>
              </a:lnSpc>
              <a:buNone/>
            </a:pPr>
            <a:r>
              <a:rPr lang="zh-CN" altLang="en-US" sz="2400" dirty="0" smtClean="0">
                <a:solidFill>
                  <a:srgbClr val="0070C0"/>
                </a:solidFill>
              </a:rPr>
              <a:t>      她突然间陷入了直面死亡的境地。</a:t>
            </a:r>
            <a:endParaRPr lang="zh-CN" altLang="en-US" dirty="0" smtClean="0">
              <a:solidFill>
                <a:srgbClr val="0070C0"/>
              </a:solidFill>
            </a:endParaRPr>
          </a:p>
          <a:p>
            <a:pPr marL="432000" indent="-457200" algn="just">
              <a:lnSpc>
                <a:spcPct val="100000"/>
              </a:lnSpc>
              <a:buNone/>
            </a:pPr>
            <a:r>
              <a:rPr lang="en-US" altLang="zh-CN" dirty="0" smtClean="0"/>
              <a:t>2. Eventually, he came face to face with discrimination again.</a:t>
            </a:r>
          </a:p>
          <a:p>
            <a:pPr>
              <a:lnSpc>
                <a:spcPct val="100000"/>
              </a:lnSpc>
              <a:buNone/>
            </a:pPr>
            <a:r>
              <a:rPr lang="zh-CN" altLang="en-US" sz="2400" dirty="0" smtClean="0">
                <a:solidFill>
                  <a:srgbClr val="0070C0"/>
                </a:solidFill>
              </a:rPr>
              <a:t>      最终，他又一次遭遇歧视。</a:t>
            </a: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6" action="ppaction://hlinksldjump"/>
          </p:cNvPr>
          <p:cNvPicPr>
            <a:picLocks noChangeAspect="1"/>
          </p:cNvPicPr>
          <p:nvPr/>
        </p:nvPicPr>
        <p:blipFill>
          <a:blip r:embed="rId7"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8"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1283148"/>
            <a:ext cx="8686799" cy="4689027"/>
          </a:xfrm>
          <a:prstGeom prst="rect">
            <a:avLst/>
          </a:prstGeom>
          <a:noFill/>
          <a:ln>
            <a:miter lim="800000"/>
            <a:headEnd/>
            <a:tailEnd/>
          </a:ln>
        </p:spPr>
        <p:txBody>
          <a:bodyPr/>
          <a:lstStyle/>
          <a:p>
            <a:pPr marL="0" indent="1588">
              <a:lnSpc>
                <a:spcPct val="100000"/>
              </a:lnSpc>
              <a:buNone/>
            </a:pPr>
            <a:r>
              <a:rPr lang="en-US" altLang="zh-CN" sz="1800" spc="-220" dirty="0" smtClean="0">
                <a:solidFill>
                  <a:schemeClr val="hlink"/>
                </a:solidFill>
              </a:rPr>
              <a:t>10</a:t>
            </a:r>
            <a:r>
              <a:rPr lang="en-US" altLang="zh-CN" sz="2400" spc="-220" dirty="0" smtClean="0"/>
              <a:t> </a:t>
            </a:r>
            <a:r>
              <a:rPr lang="en-US" altLang="zh-CN" sz="2500" spc="-230" dirty="0" smtClean="0"/>
              <a:t>“Then I tell you I must go!” I replied, stirred to something like passion. “Do you think</a:t>
            </a:r>
          </a:p>
          <a:p>
            <a:pPr marL="0" indent="1588">
              <a:lnSpc>
                <a:spcPct val="100000"/>
              </a:lnSpc>
              <a:buNone/>
            </a:pPr>
            <a:r>
              <a:rPr lang="en-US" altLang="zh-CN" sz="2500" spc="-220" dirty="0" smtClean="0"/>
              <a:t>I can stay to become nothing to you? Do you think I am a machine without feelings?</a:t>
            </a:r>
          </a:p>
          <a:p>
            <a:pPr marL="0" indent="1588">
              <a:lnSpc>
                <a:spcPct val="100000"/>
              </a:lnSpc>
              <a:buNone/>
            </a:pPr>
            <a:r>
              <a:rPr lang="en-US" altLang="zh-CN" sz="2500" spc="-240" dirty="0" smtClean="0"/>
              <a:t>Do you think, because I am poor, </a:t>
            </a:r>
            <a:r>
              <a:rPr lang="en-US" altLang="zh-CN" sz="2500" spc="-240" dirty="0" smtClean="0">
                <a:hlinkClick r:id="rId3" action="ppaction://hlinksldjump"/>
              </a:rPr>
              <a:t>humble</a:t>
            </a:r>
            <a:r>
              <a:rPr lang="en-US" altLang="zh-CN" sz="2500" spc="-240" dirty="0" smtClean="0"/>
              <a:t>, plain, and little, I am </a:t>
            </a:r>
            <a:r>
              <a:rPr lang="en-US" altLang="zh-CN" sz="2500" spc="-240" dirty="0" smtClean="0">
                <a:hlinkClick r:id="rId4" action="ppaction://hlinksldjump"/>
              </a:rPr>
              <a:t>soulless</a:t>
            </a:r>
            <a:r>
              <a:rPr lang="en-US" altLang="zh-CN" sz="2500" spc="-240" dirty="0" smtClean="0"/>
              <a:t> and </a:t>
            </a:r>
            <a:r>
              <a:rPr lang="en-US" altLang="zh-CN" sz="2500" spc="-240" dirty="0" smtClean="0">
                <a:hlinkClick r:id="rId5" action="ppaction://hlinksldjump"/>
              </a:rPr>
              <a:t>heartless</a:t>
            </a:r>
            <a:r>
              <a:rPr lang="en-US" altLang="zh-CN" sz="2500" spc="-240" dirty="0" smtClean="0"/>
              <a:t>?</a:t>
            </a:r>
          </a:p>
          <a:p>
            <a:pPr marL="0" indent="1588">
              <a:lnSpc>
                <a:spcPct val="100000"/>
              </a:lnSpc>
              <a:buNone/>
            </a:pPr>
            <a:r>
              <a:rPr lang="en-US" altLang="zh-CN" sz="2500" spc="-220" dirty="0" smtClean="0"/>
              <a:t>You think wrong! And if God had given me some beauty and much wealth, I should</a:t>
            </a:r>
          </a:p>
          <a:p>
            <a:pPr marL="0" indent="1588">
              <a:lnSpc>
                <a:spcPct val="100000"/>
              </a:lnSpc>
              <a:buNone/>
            </a:pPr>
            <a:r>
              <a:rPr lang="en-US" altLang="zh-CN" sz="2500" spc="-200" dirty="0" smtClean="0"/>
              <a:t>have made it as hard for you to leave me, as it is now for me to leave you. </a:t>
            </a:r>
            <a:r>
              <a:rPr lang="en-US" altLang="zh-CN" sz="2500" spc="-200" dirty="0" smtClean="0">
                <a:hlinkClick r:id="rId6" action="ppaction://hlinksldjump"/>
              </a:rPr>
              <a:t>I am not</a:t>
            </a:r>
          </a:p>
          <a:p>
            <a:pPr marL="0" indent="1588">
              <a:lnSpc>
                <a:spcPct val="100000"/>
              </a:lnSpc>
              <a:buNone/>
            </a:pPr>
            <a:r>
              <a:rPr lang="en-US" altLang="zh-CN" sz="2500" spc="-200" dirty="0" smtClean="0">
                <a:hlinkClick r:id="rId6" action="ppaction://hlinksldjump"/>
              </a:rPr>
              <a:t>talking to you now by the standards of custom and the world. </a:t>
            </a:r>
            <a:r>
              <a:rPr lang="en-US" altLang="zh-CN" sz="2500" spc="-200" dirty="0" smtClean="0"/>
              <a:t>It is my spirit that</a:t>
            </a:r>
          </a:p>
          <a:p>
            <a:pPr marL="0" indent="1588">
              <a:lnSpc>
                <a:spcPct val="100000"/>
              </a:lnSpc>
              <a:buNone/>
            </a:pPr>
            <a:r>
              <a:rPr lang="en-US" altLang="zh-CN" sz="2500" spc="-150" dirty="0" smtClean="0"/>
              <a:t>addresses your spirit, as if we stood before God, equal, as we are!”</a:t>
            </a:r>
          </a:p>
          <a:p>
            <a:pPr marL="0" indent="1588">
              <a:lnSpc>
                <a:spcPct val="100000"/>
              </a:lnSpc>
              <a:buNone/>
            </a:pPr>
            <a:r>
              <a:rPr lang="en-US" altLang="zh-CN" sz="2000" dirty="0" smtClean="0">
                <a:solidFill>
                  <a:schemeClr val="hlink"/>
                </a:solidFill>
              </a:rPr>
              <a:t>11</a:t>
            </a:r>
            <a:r>
              <a:rPr lang="en-US" altLang="zh-CN" sz="2400" dirty="0" smtClean="0">
                <a:solidFill>
                  <a:schemeClr val="hlink"/>
                </a:solidFill>
              </a:rPr>
              <a:t> </a:t>
            </a:r>
            <a:r>
              <a:rPr lang="en-US" altLang="zh-CN" sz="2500" spc="-240" dirty="0" smtClean="0"/>
              <a:t>“As we are!” repeated </a:t>
            </a:r>
            <a:r>
              <a:rPr lang="en-US" altLang="zh-CN" sz="2500" spc="-240" dirty="0" err="1" smtClean="0"/>
              <a:t>Mr</a:t>
            </a:r>
            <a:r>
              <a:rPr lang="en-US" altLang="zh-CN" sz="2500" spc="-240" dirty="0" smtClean="0"/>
              <a:t> Rochester. “So,” he added, </a:t>
            </a:r>
            <a:r>
              <a:rPr lang="en-US" altLang="zh-CN" sz="2500" spc="-240" dirty="0" smtClean="0">
                <a:hlinkClick r:id="rId7" action="ppaction://hlinksldjump"/>
              </a:rPr>
              <a:t>enclosing</a:t>
            </a:r>
            <a:r>
              <a:rPr lang="en-US" altLang="zh-CN" sz="2500" spc="-240" dirty="0" smtClean="0"/>
              <a:t> me in his arms. “So,</a:t>
            </a:r>
          </a:p>
          <a:p>
            <a:pPr marL="0" indent="1588">
              <a:lnSpc>
                <a:spcPct val="100000"/>
              </a:lnSpc>
              <a:buNone/>
            </a:pPr>
            <a:r>
              <a:rPr lang="en-US" altLang="zh-CN" sz="2500" spc="-20" dirty="0" smtClean="0"/>
              <a:t>Jane!”</a:t>
            </a:r>
            <a:endParaRPr lang="zh-CN" altLang="en-US" sz="2500" spc="-15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8" action="ppaction://hlinkfile"/>
          </p:cNvPr>
          <p:cNvPicPr>
            <a:picLocks noChangeAspect="1" noChangeArrowheads="1"/>
          </p:cNvPicPr>
          <p:nvPr/>
        </p:nvPicPr>
        <p:blipFill>
          <a:blip r:embed="rId9"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10" action="ppaction://hlinksldjump"/>
          </p:cNvPr>
          <p:cNvPicPr>
            <a:picLocks noChangeAspect="1"/>
          </p:cNvPicPr>
          <p:nvPr/>
        </p:nvPicPr>
        <p:blipFill>
          <a:blip r:embed="rId11"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2" action="ppaction://hlinksldjump"/>
          </p:cNvPr>
          <p:cNvPicPr>
            <a:picLocks noChangeAspect="1" noChangeArrowheads="1"/>
          </p:cNvPicPr>
          <p:nvPr/>
        </p:nvPicPr>
        <p:blipFill>
          <a:blip r:embed="rId13"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4" action="ppaction://hlinksldjump"/>
          </p:cNvPr>
          <p:cNvPicPr>
            <a:picLocks noChangeAspect="1" noChangeArrowheads="1"/>
          </p:cNvPicPr>
          <p:nvPr/>
        </p:nvPicPr>
        <p:blipFill>
          <a:blip r:embed="rId15"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hangingPunct="1">
              <a:lnSpc>
                <a:spcPct val="100000"/>
              </a:lnSpc>
              <a:buNone/>
            </a:pPr>
            <a:r>
              <a:rPr lang="en-US" sz="3200" b="1" dirty="0" smtClean="0"/>
              <a:t>delight in:</a:t>
            </a:r>
            <a:r>
              <a:rPr lang="en-US" sz="3200" dirty="0" smtClean="0"/>
              <a:t> </a:t>
            </a:r>
            <a:r>
              <a:rPr lang="en-US" altLang="zh-CN" dirty="0" smtClean="0"/>
              <a:t>to </a:t>
            </a:r>
            <a:r>
              <a:rPr lang="en-US" dirty="0" smtClean="0"/>
              <a:t>get a lot of pleasure or enjoyment from </a:t>
            </a:r>
            <a:r>
              <a:rPr lang="en-US" dirty="0" err="1" smtClean="0"/>
              <a:t>sth</a:t>
            </a:r>
            <a:r>
              <a:rPr lang="en-US" dirty="0" smtClean="0"/>
              <a:t>.       </a:t>
            </a:r>
            <a:r>
              <a:rPr lang="en-US" sz="2400" dirty="0" smtClean="0">
                <a:solidFill>
                  <a:srgbClr val="0070C0"/>
                </a:solidFill>
                <a:latin typeface="+mn-ea"/>
              </a:rPr>
              <a:t>以</a:t>
            </a:r>
            <a:r>
              <a:rPr lang="en-US" altLang="zh-CN" sz="2400" dirty="0" smtClean="0">
                <a:solidFill>
                  <a:srgbClr val="0070C0"/>
                </a:solidFill>
                <a:latin typeface="宋体" pitchFamily="2" charset="-122"/>
              </a:rPr>
              <a:t>…</a:t>
            </a:r>
            <a:r>
              <a:rPr lang="zh-CN" altLang="en-US" sz="2400" dirty="0" smtClean="0">
                <a:solidFill>
                  <a:srgbClr val="0070C0"/>
                </a:solidFill>
                <a:latin typeface="宋体" pitchFamily="2" charset="-122"/>
              </a:rPr>
              <a:t>为乐</a:t>
            </a:r>
            <a:endParaRPr lang="zh-CN" altLang="en-US" dirty="0" smtClean="0">
              <a:solidFill>
                <a:srgbClr val="0070C0"/>
              </a:solidFill>
            </a:endParaRPr>
          </a:p>
          <a:p>
            <a:pPr algn="just" eaLnBrk="1" hangingPunct="1">
              <a:lnSpc>
                <a:spcPct val="100000"/>
              </a:lnSpc>
              <a:buNone/>
              <a:defRPr/>
            </a:pPr>
            <a:r>
              <a:rPr lang="en-US" altLang="zh-CN" i="1" dirty="0" smtClean="0"/>
              <a:t>e.g. </a:t>
            </a:r>
          </a:p>
          <a:p>
            <a:pPr algn="just" eaLnBrk="1" hangingPunct="1">
              <a:lnSpc>
                <a:spcPct val="100000"/>
              </a:lnSpc>
              <a:buNone/>
              <a:defRPr/>
            </a:pPr>
            <a:r>
              <a:rPr lang="en-US" altLang="zh-CN" dirty="0" smtClean="0"/>
              <a:t>1. He delights in music.</a:t>
            </a:r>
          </a:p>
          <a:p>
            <a:pPr algn="just" eaLnBrk="1" hangingPunct="1">
              <a:lnSpc>
                <a:spcPct val="100000"/>
              </a:lnSpc>
              <a:buNone/>
              <a:defRPr/>
            </a:pPr>
            <a:r>
              <a:rPr lang="zh-CN" altLang="en-US" sz="2400" dirty="0" smtClean="0">
                <a:solidFill>
                  <a:srgbClr val="0070C0"/>
                </a:solidFill>
              </a:rPr>
              <a:t>     他喜爱音乐。</a:t>
            </a:r>
          </a:p>
          <a:p>
            <a:pPr algn="just" eaLnBrk="1" hangingPunct="1">
              <a:lnSpc>
                <a:spcPct val="100000"/>
              </a:lnSpc>
              <a:buNone/>
              <a:defRPr/>
            </a:pPr>
            <a:r>
              <a:rPr lang="en-US" altLang="zh-CN" dirty="0" smtClean="0"/>
              <a:t>2. Jay seems to delight in making other people suffer.</a:t>
            </a:r>
          </a:p>
          <a:p>
            <a:pPr algn="just" eaLnBrk="1" hangingPunct="1">
              <a:lnSpc>
                <a:spcPct val="100000"/>
              </a:lnSpc>
              <a:buNone/>
              <a:defRPr/>
            </a:pPr>
            <a:r>
              <a:rPr lang="zh-CN" altLang="en-US" sz="2400" dirty="0" smtClean="0">
                <a:solidFill>
                  <a:srgbClr val="0070C0"/>
                </a:solidFill>
              </a:rPr>
              <a:t>     杰似乎以使他人痛苦为乐。</a:t>
            </a:r>
            <a:endParaRPr lang="en-US" altLang="zh-CN" sz="2400" dirty="0" smtClean="0">
              <a:solidFill>
                <a:srgbClr val="0070C0"/>
              </a:solidFill>
            </a:endParaRPr>
          </a:p>
          <a:p>
            <a:pPr algn="just" eaLnBrk="1" hangingPunct="1">
              <a:lnSpc>
                <a:spcPct val="100000"/>
              </a:lnSpc>
              <a:buNone/>
              <a:defRPr/>
            </a:pPr>
            <a:r>
              <a:rPr lang="en-US" altLang="zh-CN" dirty="0" smtClean="0"/>
              <a:t>3. I delight in your company, simple as that. </a:t>
            </a:r>
          </a:p>
          <a:p>
            <a:pPr algn="just" eaLnBrk="1" hangingPunct="1">
              <a:lnSpc>
                <a:spcPct val="100000"/>
              </a:lnSpc>
              <a:buNone/>
              <a:defRPr/>
            </a:pPr>
            <a:r>
              <a:rPr lang="en-US" altLang="zh-CN" dirty="0" smtClean="0">
                <a:solidFill>
                  <a:srgbClr val="0070C0"/>
                </a:solidFill>
              </a:rPr>
              <a:t>    </a:t>
            </a:r>
            <a:r>
              <a:rPr lang="zh-CN" altLang="en-US" sz="2400" dirty="0" smtClean="0">
                <a:solidFill>
                  <a:srgbClr val="0070C0"/>
                </a:solidFill>
              </a:rPr>
              <a:t>我喜欢你陪在我身边，就是这么简单。</a:t>
            </a:r>
            <a:endParaRPr lang="en-US" altLang="zh-CN"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dissolve">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65163"/>
            <a:ext cx="8834438" cy="6065837"/>
          </a:xfrm>
        </p:spPr>
        <p:txBody>
          <a:bodyPr/>
          <a:lstStyle/>
          <a:p>
            <a:pPr algn="just" eaLnBrk="1" hangingPunct="1">
              <a:lnSpc>
                <a:spcPct val="80000"/>
              </a:lnSpc>
              <a:buNone/>
              <a:defRPr/>
            </a:pPr>
            <a:r>
              <a:rPr lang="en-US" sz="3200" b="1" dirty="0" smtClean="0"/>
              <a:t>be unworthy of: </a:t>
            </a:r>
          </a:p>
          <a:p>
            <a:pPr marL="266700" indent="-266700" algn="just" eaLnBrk="1" hangingPunct="1">
              <a:lnSpc>
                <a:spcPct val="100000"/>
              </a:lnSpc>
              <a:buNone/>
              <a:defRPr/>
            </a:pPr>
            <a:r>
              <a:rPr lang="en-US" altLang="zh-CN" b="1" dirty="0" smtClean="0"/>
              <a:t>1. </a:t>
            </a:r>
            <a:r>
              <a:rPr lang="en-US" altLang="zh-CN" dirty="0" smtClean="0"/>
              <a:t>to be less good than the standard you would normally expect </a:t>
            </a:r>
            <a:r>
              <a:rPr lang="zh-CN" altLang="en-US" sz="2400" dirty="0" smtClean="0">
                <a:solidFill>
                  <a:srgbClr val="0070C0"/>
                </a:solidFill>
                <a:latin typeface="+mn-ea"/>
              </a:rPr>
              <a:t>不配</a:t>
            </a:r>
            <a:r>
              <a:rPr lang="en-US" altLang="zh-CN" sz="2400" dirty="0" smtClean="0">
                <a:solidFill>
                  <a:srgbClr val="0070C0"/>
                </a:solidFill>
                <a:latin typeface="+mn-ea"/>
              </a:rPr>
              <a:t>…</a:t>
            </a:r>
            <a:r>
              <a:rPr lang="zh-CN" altLang="en-US" sz="2400" dirty="0" smtClean="0">
                <a:solidFill>
                  <a:srgbClr val="0070C0"/>
                </a:solidFill>
                <a:latin typeface="+mn-ea"/>
              </a:rPr>
              <a:t>；与</a:t>
            </a:r>
            <a:r>
              <a:rPr lang="en-US" altLang="zh-CN" sz="2400" dirty="0" smtClean="0">
                <a:solidFill>
                  <a:srgbClr val="0070C0"/>
                </a:solidFill>
                <a:latin typeface="+mn-ea"/>
              </a:rPr>
              <a:t>…</a:t>
            </a:r>
            <a:r>
              <a:rPr lang="zh-CN" altLang="en-US" sz="2400" dirty="0" smtClean="0">
                <a:solidFill>
                  <a:srgbClr val="0070C0"/>
                </a:solidFill>
                <a:latin typeface="+mn-ea"/>
              </a:rPr>
              <a:t>不相称</a:t>
            </a:r>
            <a:endParaRPr lang="zh-CN" altLang="en-US" dirty="0" smtClean="0">
              <a:solidFill>
                <a:srgbClr val="0070C0"/>
              </a:solidFill>
              <a:latin typeface="+mn-ea"/>
            </a:endParaRPr>
          </a:p>
          <a:p>
            <a:pPr marL="515937" indent="-514350">
              <a:lnSpc>
                <a:spcPct val="100000"/>
              </a:lnSpc>
              <a:buNone/>
            </a:pPr>
            <a:r>
              <a:rPr lang="en-US" altLang="zh-CN" i="1" dirty="0" smtClean="0"/>
              <a:t>e.g.</a:t>
            </a:r>
            <a:r>
              <a:rPr lang="en-US" altLang="zh-CN" dirty="0" smtClean="0"/>
              <a:t> </a:t>
            </a:r>
          </a:p>
          <a:p>
            <a:pPr marL="1587" indent="0">
              <a:lnSpc>
                <a:spcPct val="100000"/>
              </a:lnSpc>
              <a:buNone/>
            </a:pPr>
            <a:r>
              <a:rPr lang="en-US" dirty="0" smtClean="0"/>
              <a:t>1. He is unworthy of acting as your deputy.  </a:t>
            </a:r>
          </a:p>
          <a:p>
            <a:pPr>
              <a:lnSpc>
                <a:spcPct val="100000"/>
              </a:lnSpc>
              <a:buNone/>
            </a:pPr>
            <a:r>
              <a:rPr lang="zh-CN" altLang="en-US" sz="2400" dirty="0" smtClean="0">
                <a:solidFill>
                  <a:srgbClr val="0070C0"/>
                </a:solidFill>
              </a:rPr>
              <a:t>     他不配当你的代理人。</a:t>
            </a:r>
            <a:endParaRPr lang="en-US" altLang="zh-CN" sz="2400" dirty="0" smtClean="0">
              <a:solidFill>
                <a:srgbClr val="0070C0"/>
              </a:solidFill>
            </a:endParaRPr>
          </a:p>
          <a:p>
            <a:pPr marL="1587" indent="0" eaLnBrk="1" hangingPunct="1">
              <a:lnSpc>
                <a:spcPct val="100000"/>
              </a:lnSpc>
              <a:buNone/>
              <a:defRPr/>
            </a:pPr>
            <a:r>
              <a:rPr lang="en-US" altLang="zh-CN" dirty="0" smtClean="0"/>
              <a:t>2. His accusations are unworthy of a prime minister.</a:t>
            </a:r>
          </a:p>
          <a:p>
            <a:pPr eaLnBrk="1" hangingPunct="1">
              <a:lnSpc>
                <a:spcPct val="100000"/>
              </a:lnSpc>
              <a:buNone/>
              <a:defRPr/>
            </a:pPr>
            <a:r>
              <a:rPr lang="zh-CN" altLang="en-US" sz="2400" dirty="0" smtClean="0">
                <a:solidFill>
                  <a:srgbClr val="0070C0"/>
                </a:solidFill>
              </a:rPr>
              <a:t>     他的指责不符合其首相身份。</a:t>
            </a:r>
            <a:endParaRPr lang="en-US" altLang="zh-CN" sz="2400" dirty="0" smtClean="0">
              <a:solidFill>
                <a:srgbClr val="0070C0"/>
              </a:solidFill>
            </a:endParaRPr>
          </a:p>
          <a:p>
            <a:pPr marL="360000" indent="-360000" algn="just" eaLnBrk="1" hangingPunct="1">
              <a:lnSpc>
                <a:spcPct val="100000"/>
              </a:lnSpc>
              <a:buNone/>
              <a:defRPr/>
            </a:pPr>
            <a:r>
              <a:rPr lang="en-US" altLang="zh-CN" dirty="0" smtClean="0"/>
              <a:t>3. He felt unworthy of being married to such an attractive woman. </a:t>
            </a:r>
          </a:p>
          <a:p>
            <a:pPr eaLnBrk="1" hangingPunct="1">
              <a:lnSpc>
                <a:spcPct val="100000"/>
              </a:lnSpc>
              <a:buNone/>
              <a:defRPr/>
            </a:pPr>
            <a:r>
              <a:rPr lang="zh-CN" altLang="en-US" sz="2400" dirty="0" smtClean="0">
                <a:solidFill>
                  <a:srgbClr val="0070C0"/>
                </a:solidFill>
              </a:rPr>
              <a:t>     他觉得自己不配娶这么迷人的女人。</a:t>
            </a:r>
            <a:endParaRPr lang="en-US" altLang="zh-CN" sz="2400" dirty="0" smtClean="0">
              <a:solidFill>
                <a:srgbClr val="0070C0"/>
              </a:solidFill>
            </a:endParaRPr>
          </a:p>
          <a:p>
            <a:pPr>
              <a:lnSpc>
                <a:spcPct val="80000"/>
              </a:lnSpc>
              <a:buNone/>
            </a:pPr>
            <a:endParaRPr lang="en-US" altLang="zh-CN" sz="2400"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8" name="图片 10" descr="MORE"/>
          <p:cNvPicPr>
            <a:picLocks noChangeAspect="1" noChangeArrowheads="1"/>
          </p:cNvPicPr>
          <p:nvPr/>
        </p:nvPicPr>
        <p:blipFill>
          <a:blip r:embed="rId7" cstate="print"/>
          <a:srcRect/>
          <a:stretch>
            <a:fillRect/>
          </a:stretch>
        </p:blipFill>
        <p:spPr bwMode="auto">
          <a:xfrm>
            <a:off x="7758906" y="6354344"/>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dissolve">
                                      <p:cBhvr>
                                        <p:cTn id="7" dur="500"/>
                                        <p:tgtEl>
                                          <p:spTgt spid="1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6" end="6"/>
                                            </p:txEl>
                                          </p:spTgt>
                                        </p:tgtEl>
                                        <p:attrNameLst>
                                          <p:attrName>style.visibility</p:attrName>
                                        </p:attrNameLst>
                                      </p:cBhvr>
                                      <p:to>
                                        <p:strVal val="visible"/>
                                      </p:to>
                                    </p:set>
                                    <p:animEffect transition="in" filter="dissolve">
                                      <p:cBhvr>
                                        <p:cTn id="12" dur="500"/>
                                        <p:tgtEl>
                                          <p:spTgt spid="1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8" end="8"/>
                                            </p:txEl>
                                          </p:spTgt>
                                        </p:tgtEl>
                                        <p:attrNameLst>
                                          <p:attrName>style.visibility</p:attrName>
                                        </p:attrNameLst>
                                      </p:cBhvr>
                                      <p:to>
                                        <p:strVal val="visible"/>
                                      </p:to>
                                    </p:set>
                                    <p:animEffect transition="in" filter="dissolve">
                                      <p:cBhvr>
                                        <p:cTn id="17" dur="500"/>
                                        <p:tgtEl>
                                          <p:spTgt spid="1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65099" y="655638"/>
            <a:ext cx="8874125" cy="6018212"/>
          </a:xfrm>
        </p:spPr>
        <p:txBody>
          <a:bodyPr/>
          <a:lstStyle/>
          <a:p>
            <a:pPr eaLnBrk="1" hangingPunct="1">
              <a:lnSpc>
                <a:spcPct val="80000"/>
              </a:lnSpc>
              <a:buNone/>
              <a:defRPr/>
            </a:pPr>
            <a:r>
              <a:rPr lang="en-US" altLang="zh-CN" b="1" dirty="0" smtClean="0"/>
              <a:t>2.</a:t>
            </a:r>
            <a:r>
              <a:rPr lang="en-US" dirty="0" smtClean="0"/>
              <a:t> </a:t>
            </a:r>
            <a:r>
              <a:rPr lang="en-US" altLang="zh-CN" dirty="0"/>
              <a:t> to </a:t>
            </a:r>
            <a:r>
              <a:rPr lang="en-US" dirty="0" smtClean="0"/>
              <a:t>not deserve </a:t>
            </a:r>
            <a:r>
              <a:rPr lang="en-US" dirty="0" err="1" smtClean="0"/>
              <a:t>s</a:t>
            </a:r>
            <a:r>
              <a:rPr lang="en-US" altLang="zh-CN" dirty="0" err="1" smtClean="0"/>
              <a:t>th</a:t>
            </a:r>
            <a:r>
              <a:rPr lang="en-US" altLang="zh-CN" dirty="0" smtClean="0"/>
              <a:t>. </a:t>
            </a:r>
            <a:r>
              <a:rPr lang="zh-CN" altLang="en-US" sz="2400" dirty="0" smtClean="0">
                <a:solidFill>
                  <a:srgbClr val="0070C0"/>
                </a:solidFill>
              </a:rPr>
              <a:t>不值得</a:t>
            </a:r>
            <a:endParaRPr lang="en-US" altLang="zh-CN" dirty="0" smtClean="0">
              <a:solidFill>
                <a:srgbClr val="0070C0"/>
              </a:solidFill>
            </a:endParaRPr>
          </a:p>
          <a:p>
            <a:pPr eaLnBrk="1" hangingPunct="1">
              <a:lnSpc>
                <a:spcPct val="80000"/>
              </a:lnSpc>
              <a:buNone/>
              <a:defRPr/>
            </a:pPr>
            <a:r>
              <a:rPr lang="en-US" altLang="zh-CN" i="1" dirty="0" smtClean="0"/>
              <a:t>e.g.</a:t>
            </a:r>
          </a:p>
          <a:p>
            <a:pPr algn="just" eaLnBrk="1" hangingPunct="1">
              <a:lnSpc>
                <a:spcPct val="80000"/>
              </a:lnSpc>
              <a:buNone/>
              <a:defRPr/>
            </a:pPr>
            <a:r>
              <a:rPr lang="en-US" altLang="zh-CN" dirty="0" smtClean="0"/>
              <a:t>1. </a:t>
            </a:r>
            <a:r>
              <a:rPr lang="en-US" altLang="zh-CN" spc="-20" dirty="0" smtClean="0"/>
              <a:t>We are unworthy of attention because we have no stories.</a:t>
            </a:r>
          </a:p>
          <a:p>
            <a:pPr eaLnBrk="1" hangingPunct="1">
              <a:lnSpc>
                <a:spcPct val="80000"/>
              </a:lnSpc>
              <a:buNone/>
              <a:defRPr/>
            </a:pPr>
            <a:r>
              <a:rPr lang="zh-CN" altLang="en-US" sz="2400" dirty="0" smtClean="0">
                <a:solidFill>
                  <a:srgbClr val="FF0000"/>
                </a:solidFill>
              </a:rPr>
              <a:t>     </a:t>
            </a:r>
            <a:r>
              <a:rPr lang="zh-CN" altLang="en-US" sz="2400" dirty="0" smtClean="0">
                <a:solidFill>
                  <a:srgbClr val="0070C0"/>
                </a:solidFill>
              </a:rPr>
              <a:t>我们不值得被关注，因为我们身上没有故事。</a:t>
            </a:r>
            <a:endParaRPr lang="en-US" altLang="zh-CN" sz="2400" dirty="0" smtClean="0">
              <a:solidFill>
                <a:srgbClr val="0070C0"/>
              </a:solidFill>
            </a:endParaRPr>
          </a:p>
          <a:p>
            <a:pPr eaLnBrk="1" hangingPunct="1">
              <a:lnSpc>
                <a:spcPct val="80000"/>
              </a:lnSpc>
              <a:buNone/>
              <a:defRPr/>
            </a:pPr>
            <a:r>
              <a:rPr lang="en-US" altLang="zh-CN" dirty="0" smtClean="0"/>
              <a:t>2. It is unworthy of being mentioned.  </a:t>
            </a:r>
            <a:endParaRPr lang="en-US" altLang="zh-CN" sz="2400" dirty="0" smtClean="0"/>
          </a:p>
          <a:p>
            <a:pPr eaLnBrk="1" hangingPunct="1">
              <a:lnSpc>
                <a:spcPct val="80000"/>
              </a:lnSpc>
              <a:buNone/>
              <a:defRPr/>
            </a:pPr>
            <a:r>
              <a:rPr lang="zh-CN" altLang="en-US" sz="2400" dirty="0" smtClean="0">
                <a:solidFill>
                  <a:srgbClr val="0070C0"/>
                </a:solidFill>
              </a:rPr>
              <a:t>     这不值得一提。</a:t>
            </a:r>
            <a:endParaRPr lang="en-US" altLang="zh-CN" sz="2400" dirty="0" smtClean="0">
              <a:solidFill>
                <a:srgbClr val="0070C0"/>
              </a:solidFill>
            </a:endParaRPr>
          </a:p>
          <a:p>
            <a:pPr eaLnBrk="1" hangingPunct="1">
              <a:lnSpc>
                <a:spcPct val="80000"/>
              </a:lnSpc>
              <a:buNone/>
              <a:defRPr/>
            </a:pPr>
            <a:r>
              <a:rPr lang="en-US" altLang="zh-CN" b="1" dirty="0" smtClean="0">
                <a:solidFill>
                  <a:schemeClr val="accent6">
                    <a:lumMod val="50000"/>
                  </a:schemeClr>
                </a:solidFill>
              </a:rPr>
              <a:t>See also: </a:t>
            </a:r>
            <a:r>
              <a:rPr lang="en-US" altLang="zh-CN" b="1" dirty="0" smtClean="0">
                <a:hlinkClick r:id="rId6" action="ppaction://hlinksldjump"/>
              </a:rPr>
              <a:t>unworthy </a:t>
            </a:r>
            <a:endParaRPr lang="en-US" altLang="zh-CN" b="1" dirty="0" smtClean="0"/>
          </a:p>
          <a:p>
            <a:pPr eaLnBrk="1" hangingPunct="1">
              <a:lnSpc>
                <a:spcPct val="80000"/>
              </a:lnSpc>
              <a:buNone/>
              <a:defRPr/>
            </a:pPr>
            <a:r>
              <a:rPr lang="en-US" altLang="zh-CN" b="1" dirty="0" smtClean="0">
                <a:solidFill>
                  <a:schemeClr val="accent6">
                    <a:lumMod val="50000"/>
                  </a:schemeClr>
                </a:solidFill>
              </a:rPr>
              <a:t>Antonym: </a:t>
            </a:r>
            <a:r>
              <a:rPr lang="en-US" altLang="zh-CN" b="1" dirty="0" smtClean="0"/>
              <a:t>be worthy of</a:t>
            </a:r>
          </a:p>
          <a:p>
            <a:pPr marL="230400" indent="-230400" algn="just">
              <a:lnSpc>
                <a:spcPct val="80000"/>
              </a:lnSpc>
              <a:buNone/>
            </a:pPr>
            <a:r>
              <a:rPr lang="en-US" altLang="zh-CN" i="1" dirty="0" smtClean="0"/>
              <a:t>e.g. </a:t>
            </a:r>
            <a:r>
              <a:rPr lang="en-US" altLang="zh-CN" dirty="0"/>
              <a:t>The hero lives a life worthy of imitation. Those who imitate a genuine hero experience life with new depth, enthusiasm, and meaning. </a:t>
            </a:r>
            <a:r>
              <a:rPr lang="en-US" altLang="zh-CN" sz="2400" b="1" dirty="0">
                <a:solidFill>
                  <a:schemeClr val="accent6">
                    <a:lumMod val="50000"/>
                  </a:schemeClr>
                </a:solidFill>
              </a:rPr>
              <a:t>(CET4-2003-01)</a:t>
            </a:r>
          </a:p>
          <a:p>
            <a:pPr marL="230400" indent="-230400" algn="just">
              <a:lnSpc>
                <a:spcPct val="80000"/>
              </a:lnSpc>
              <a:buNone/>
            </a:pPr>
            <a:r>
              <a:rPr lang="zh-CN" altLang="en-US" sz="2400" dirty="0" smtClean="0">
                <a:solidFill>
                  <a:srgbClr val="0070C0"/>
                </a:solidFill>
              </a:rPr>
              <a:t>   英雄</a:t>
            </a:r>
            <a:r>
              <a:rPr lang="zh-CN" altLang="en-US" sz="2400" dirty="0">
                <a:solidFill>
                  <a:srgbClr val="0070C0"/>
                </a:solidFill>
              </a:rPr>
              <a:t>的人生值得效仿。以真实英雄为楷模的人所经历的人生会有新的深度、激情和意义。</a:t>
            </a:r>
            <a:endParaRPr lang="zh-CN" altLang="en-US" dirty="0"/>
          </a:p>
          <a:p>
            <a:pPr algn="just">
              <a:lnSpc>
                <a:spcPct val="80000"/>
              </a:lnSpc>
              <a:buNone/>
            </a:pPr>
            <a:endParaRPr lang="en-US" altLang="zh-CN" dirty="0" smtClean="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8" name="图片 7"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5">
                                            <p:txEl>
                                              <p:pRg st="7" end="7"/>
                                            </p:txEl>
                                          </p:spTgt>
                                        </p:tgtEl>
                                        <p:attrNameLst>
                                          <p:attrName>style.visibility</p:attrName>
                                        </p:attrNameLst>
                                      </p:cBhvr>
                                      <p:to>
                                        <p:strVal val="visible"/>
                                      </p:to>
                                    </p:set>
                                    <p:animEffect transition="in" filter="dissolve">
                                      <p:cBhvr>
                                        <p:cTn id="22" dur="500"/>
                                        <p:tgtEl>
                                          <p:spTgt spid="15">
                                            <p:txEl>
                                              <p:pRg st="7" end="7"/>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5">
                                            <p:txEl>
                                              <p:pRg st="8" end="8"/>
                                            </p:txEl>
                                          </p:spTgt>
                                        </p:tgtEl>
                                        <p:attrNameLst>
                                          <p:attrName>style.visibility</p:attrName>
                                        </p:attrNameLst>
                                      </p:cBhvr>
                                      <p:to>
                                        <p:strVal val="visible"/>
                                      </p:to>
                                    </p:set>
                                    <p:animEffect transition="in" filter="dissolve">
                                      <p:cBhvr>
                                        <p:cTn id="25" dur="500"/>
                                        <p:tgtEl>
                                          <p:spTgt spid="15">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
                                            <p:txEl>
                                              <p:pRg st="9" end="9"/>
                                            </p:txEl>
                                          </p:spTgt>
                                        </p:tgtEl>
                                        <p:attrNameLst>
                                          <p:attrName>style.visibility</p:attrName>
                                        </p:attrNameLst>
                                      </p:cBhvr>
                                      <p:to>
                                        <p:strVal val="visible"/>
                                      </p:to>
                                    </p:set>
                                    <p:animEffect transition="in" filter="dissolve">
                                      <p:cBhvr>
                                        <p:cTn id="30" dur="500"/>
                                        <p:tgtEl>
                                          <p:spTgt spid="15">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set sb. free:</a:t>
            </a:r>
            <a:r>
              <a:rPr lang="en-US" sz="3200" dirty="0" smtClean="0"/>
              <a:t> </a:t>
            </a:r>
            <a:r>
              <a:rPr lang="en-US" dirty="0" smtClean="0"/>
              <a:t>to allow a person or an animal to be free </a:t>
            </a:r>
            <a:r>
              <a:rPr lang="zh-CN" altLang="en-US" sz="2400" dirty="0" smtClean="0">
                <a:solidFill>
                  <a:srgbClr val="0070C0"/>
                </a:solidFill>
              </a:rPr>
              <a:t>放走某人（某动物）</a:t>
            </a:r>
            <a:endParaRPr lang="en-US" dirty="0" smtClean="0">
              <a:solidFill>
                <a:srgbClr val="0070C0"/>
              </a:solidFill>
            </a:endParaRPr>
          </a:p>
          <a:p>
            <a:pPr algn="just">
              <a:lnSpc>
                <a:spcPct val="100000"/>
              </a:lnSpc>
              <a:buNone/>
            </a:pPr>
            <a:r>
              <a:rPr lang="en-US" altLang="zh-CN" i="1" dirty="0" smtClean="0"/>
              <a:t>e.g.</a:t>
            </a:r>
          </a:p>
          <a:p>
            <a:pPr marL="1587" indent="0" algn="just">
              <a:lnSpc>
                <a:spcPct val="100000"/>
              </a:lnSpc>
              <a:buNone/>
            </a:pPr>
            <a:r>
              <a:rPr lang="en-US" altLang="zh-CN" dirty="0" smtClean="0"/>
              <a:t>1. I think all caged birds should be set free.</a:t>
            </a:r>
          </a:p>
          <a:p>
            <a:pPr algn="just">
              <a:lnSpc>
                <a:spcPct val="100000"/>
              </a:lnSpc>
              <a:buNone/>
            </a:pPr>
            <a:r>
              <a:rPr lang="zh-CN" altLang="en-US" sz="2400" dirty="0" smtClean="0">
                <a:solidFill>
                  <a:srgbClr val="0070C0"/>
                </a:solidFill>
              </a:rPr>
              <a:t>     我认为所有关在笼里的鸟儿都应该放生。</a:t>
            </a:r>
            <a:endParaRPr lang="en-US" altLang="zh-CN" sz="2400" dirty="0" smtClean="0">
              <a:solidFill>
                <a:srgbClr val="0070C0"/>
              </a:solidFill>
            </a:endParaRPr>
          </a:p>
          <a:p>
            <a:pPr marL="432000" indent="-457200" algn="just">
              <a:lnSpc>
                <a:spcPct val="100000"/>
              </a:lnSpc>
              <a:buNone/>
            </a:pPr>
            <a:r>
              <a:rPr lang="en-US" altLang="zh-CN" dirty="0" smtClean="0"/>
              <a:t>2. The general ordered that the prisoners should be set free.</a:t>
            </a:r>
          </a:p>
          <a:p>
            <a:pPr>
              <a:lnSpc>
                <a:spcPct val="100000"/>
              </a:lnSpc>
              <a:buNone/>
            </a:pPr>
            <a:r>
              <a:rPr lang="zh-CN" altLang="en-US" sz="2400" dirty="0" smtClean="0">
                <a:solidFill>
                  <a:srgbClr val="0070C0"/>
                </a:solidFill>
              </a:rPr>
              <a:t>      将军命令释放囚犯。</a:t>
            </a:r>
            <a:endParaRPr lang="en-US" altLang="zh-CN" sz="2400" dirty="0" smtClean="0">
              <a:solidFill>
                <a:srgbClr val="0070C0"/>
              </a:solidFill>
            </a:endParaRPr>
          </a:p>
          <a:p>
            <a:pPr marL="1587" indent="0">
              <a:lnSpc>
                <a:spcPct val="100000"/>
              </a:lnSpc>
              <a:buNone/>
            </a:pPr>
            <a:r>
              <a:rPr lang="en-US" altLang="zh-CN" dirty="0" smtClean="0"/>
              <a:t>3. The nation was reunited and slaves were set free. </a:t>
            </a:r>
          </a:p>
          <a:p>
            <a:pPr>
              <a:lnSpc>
                <a:spcPct val="100000"/>
              </a:lnSpc>
              <a:buNone/>
            </a:pPr>
            <a:r>
              <a:rPr lang="zh-CN" altLang="en-US" sz="2400" dirty="0" smtClean="0">
                <a:solidFill>
                  <a:srgbClr val="0070C0"/>
                </a:solidFill>
              </a:rPr>
              <a:t>     国家重新统一，奴隶获得了自由。</a:t>
            </a:r>
            <a:endParaRPr lang="zh-CN" altLang="en-US" sz="2400" dirty="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8" name="图片 7"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dissolve">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46113"/>
            <a:ext cx="8834438" cy="6065837"/>
          </a:xfrm>
        </p:spPr>
        <p:txBody>
          <a:bodyPr/>
          <a:lstStyle/>
          <a:p>
            <a:pPr algn="just">
              <a:buNone/>
            </a:pPr>
            <a:r>
              <a:rPr lang="en-US" sz="3200" b="1" dirty="0" smtClean="0"/>
              <a:t>have faith in: </a:t>
            </a:r>
            <a:r>
              <a:rPr lang="en-US" dirty="0" smtClean="0"/>
              <a:t>to have strong belief in or trust of sb. or sth. </a:t>
            </a:r>
            <a:r>
              <a:rPr lang="zh-CN" altLang="en-US" sz="2400" dirty="0" smtClean="0">
                <a:solidFill>
                  <a:srgbClr val="0070C0"/>
                </a:solidFill>
              </a:rPr>
              <a:t>信任；信赖</a:t>
            </a:r>
            <a:endParaRPr lang="en-US" dirty="0" smtClean="0">
              <a:solidFill>
                <a:srgbClr val="0070C0"/>
              </a:solidFill>
            </a:endParaRPr>
          </a:p>
          <a:p>
            <a:pPr algn="just">
              <a:buNone/>
            </a:pPr>
            <a:r>
              <a:rPr lang="en-US" altLang="zh-CN" i="1" dirty="0" smtClean="0"/>
              <a:t>e.g.</a:t>
            </a:r>
          </a:p>
          <a:p>
            <a:pPr marL="1587" indent="0" algn="just">
              <a:buNone/>
            </a:pPr>
            <a:r>
              <a:rPr lang="en-US" altLang="zh-CN" dirty="0" smtClean="0"/>
              <a:t>1. I have faith in his ability to succeed.</a:t>
            </a:r>
          </a:p>
          <a:p>
            <a:pPr algn="just">
              <a:buNone/>
            </a:pPr>
            <a:r>
              <a:rPr lang="zh-CN" altLang="en-US" sz="2400" dirty="0" smtClean="0">
                <a:solidFill>
                  <a:srgbClr val="0070C0"/>
                </a:solidFill>
              </a:rPr>
              <a:t>     我相信他有成功的能力。</a:t>
            </a:r>
            <a:endParaRPr lang="en-US" altLang="zh-CN" sz="2400" dirty="0" smtClean="0">
              <a:solidFill>
                <a:srgbClr val="0070C0"/>
              </a:solidFill>
            </a:endParaRPr>
          </a:p>
          <a:p>
            <a:pPr marL="432000" indent="-457200" algn="just">
              <a:buNone/>
            </a:pPr>
            <a:r>
              <a:rPr lang="en-US" altLang="zh-CN" dirty="0" smtClean="0"/>
              <a:t>2. There are a lot of difficulties in front of us, yet we still have faith in victory.</a:t>
            </a:r>
          </a:p>
          <a:p>
            <a:pPr algn="just">
              <a:buNone/>
            </a:pPr>
            <a:r>
              <a:rPr lang="zh-CN" altLang="en-US" sz="2400" dirty="0" smtClean="0">
                <a:solidFill>
                  <a:srgbClr val="0070C0"/>
                </a:solidFill>
              </a:rPr>
              <a:t>     虽然面临许多困难，我们仍对胜利充满信心。</a:t>
            </a:r>
            <a:endParaRPr lang="en-US" altLang="zh-CN" sz="2400" dirty="0" smtClean="0">
              <a:solidFill>
                <a:srgbClr val="0070C0"/>
              </a:solidFill>
            </a:endParaRPr>
          </a:p>
          <a:p>
            <a:pPr marL="432000" indent="-457200" algn="just">
              <a:buNone/>
            </a:pPr>
            <a:r>
              <a:rPr lang="en-US" altLang="zh-CN" dirty="0" smtClean="0"/>
              <a:t>3. I am set going forward, for me and for those who had faith in me.  </a:t>
            </a:r>
          </a:p>
          <a:p>
            <a:pPr algn="just">
              <a:buNone/>
            </a:pPr>
            <a:r>
              <a:rPr lang="zh-CN" altLang="en-US" sz="2400" dirty="0" smtClean="0">
                <a:solidFill>
                  <a:srgbClr val="0070C0"/>
                </a:solidFill>
              </a:rPr>
              <a:t>      我已经准备好勇往直前，为了我自己以及那些信任我的人。</a:t>
            </a:r>
            <a:endParaRPr lang="zh-CN" altLang="en-US" sz="2400" dirty="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8" name="图片 7"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animEffect transition="in" filter="dissolve">
                                      <p:cBhvr>
                                        <p:cTn id="17" dur="500"/>
                                        <p:tgtEl>
                                          <p:spTgt spid="1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84150" y="627063"/>
            <a:ext cx="8834438" cy="6065837"/>
          </a:xfrm>
        </p:spPr>
        <p:txBody>
          <a:bodyPr/>
          <a:lstStyle/>
          <a:p>
            <a:pPr algn="just">
              <a:lnSpc>
                <a:spcPct val="100000"/>
              </a:lnSpc>
              <a:buNone/>
            </a:pPr>
            <a:r>
              <a:rPr lang="en-US" sz="3200" b="1" dirty="0" smtClean="0"/>
              <a:t>in </a:t>
            </a:r>
            <a:r>
              <a:rPr lang="en-US" sz="3200" b="1" dirty="0" err="1" smtClean="0"/>
              <a:t>sb.’s</a:t>
            </a:r>
            <a:r>
              <a:rPr lang="en-US" sz="3200" b="1" dirty="0" smtClean="0"/>
              <a:t> eyes: </a:t>
            </a:r>
            <a:r>
              <a:rPr lang="en-US" dirty="0" smtClean="0"/>
              <a:t>according to what sb. thinks or feels </a:t>
            </a:r>
            <a:r>
              <a:rPr lang="zh-CN" altLang="en-US" sz="2400" dirty="0" smtClean="0">
                <a:solidFill>
                  <a:srgbClr val="0070C0"/>
                </a:solidFill>
              </a:rPr>
              <a:t>在某人的眼里；在某人看来</a:t>
            </a:r>
            <a:endParaRPr lang="en-US" dirty="0" smtClean="0">
              <a:solidFill>
                <a:srgbClr val="0070C0"/>
              </a:solidFill>
            </a:endParaRPr>
          </a:p>
          <a:p>
            <a:pPr algn="just">
              <a:lnSpc>
                <a:spcPct val="100000"/>
              </a:lnSpc>
              <a:buNone/>
            </a:pPr>
            <a:r>
              <a:rPr lang="en-US" altLang="zh-CN" i="1" dirty="0" smtClean="0"/>
              <a:t>e.g.</a:t>
            </a:r>
          </a:p>
          <a:p>
            <a:pPr marL="432000" indent="-457200" algn="just">
              <a:lnSpc>
                <a:spcPct val="100000"/>
              </a:lnSpc>
              <a:buNone/>
            </a:pPr>
            <a:r>
              <a:rPr lang="en-US" altLang="zh-CN" dirty="0" smtClean="0"/>
              <a:t>1. Suburb of themselves, would have made a pretty large town, in my eyes.</a:t>
            </a:r>
          </a:p>
          <a:p>
            <a:pPr algn="just">
              <a:lnSpc>
                <a:spcPct val="100000"/>
              </a:lnSpc>
              <a:buNone/>
            </a:pPr>
            <a:r>
              <a:rPr lang="zh-CN" altLang="en-US" sz="2400" dirty="0" smtClean="0">
                <a:solidFill>
                  <a:srgbClr val="0070C0"/>
                </a:solidFill>
              </a:rPr>
              <a:t>      在我看来，这些郊区本身就是相当大的城镇。</a:t>
            </a:r>
            <a:endParaRPr lang="en-US" altLang="zh-CN" sz="2400" dirty="0" smtClean="0">
              <a:solidFill>
                <a:srgbClr val="0070C0"/>
              </a:solidFill>
            </a:endParaRPr>
          </a:p>
          <a:p>
            <a:pPr marL="396000" indent="-396000" algn="just">
              <a:lnSpc>
                <a:spcPct val="100000"/>
              </a:lnSpc>
              <a:buNone/>
            </a:pPr>
            <a:r>
              <a:rPr lang="en-US" altLang="zh-CN" dirty="0" smtClean="0"/>
              <a:t>2. In his eyes, the party would have only reminded him of how far he has drifted from some of his friends. </a:t>
            </a:r>
          </a:p>
          <a:p>
            <a:pPr marL="432000" indent="-457200" algn="just">
              <a:lnSpc>
                <a:spcPct val="100000"/>
              </a:lnSpc>
              <a:buNone/>
            </a:pPr>
            <a:r>
              <a:rPr lang="zh-CN" altLang="en-US" sz="2400" dirty="0" smtClean="0">
                <a:solidFill>
                  <a:srgbClr val="0070C0"/>
                </a:solidFill>
              </a:rPr>
              <a:t>      在</a:t>
            </a:r>
            <a:r>
              <a:rPr lang="zh-CN" altLang="en-US" sz="2400" dirty="0">
                <a:solidFill>
                  <a:srgbClr val="0070C0"/>
                </a:solidFill>
              </a:rPr>
              <a:t>他眼中，聚会只会提醒他一个事实，那就是他与一些朋友开始有了距离</a:t>
            </a:r>
            <a:r>
              <a:rPr lang="zh-CN" altLang="en-US" sz="2400" dirty="0" smtClean="0">
                <a:solidFill>
                  <a:srgbClr val="0070C0"/>
                </a:solidFill>
              </a:rPr>
              <a:t>。</a:t>
            </a:r>
            <a:endParaRPr lang="zh-CN" altLang="en-US" sz="2400" dirty="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27000" y="627063"/>
            <a:ext cx="8959850" cy="6065837"/>
          </a:xfrm>
        </p:spPr>
        <p:txBody>
          <a:bodyPr/>
          <a:lstStyle/>
          <a:p>
            <a:pPr algn="just">
              <a:lnSpc>
                <a:spcPct val="100000"/>
              </a:lnSpc>
              <a:buNone/>
            </a:pPr>
            <a:r>
              <a:rPr lang="en-US" sz="3200" b="1" spc="-30" dirty="0" smtClean="0"/>
              <a:t>interfere with:</a:t>
            </a:r>
            <a:r>
              <a:rPr lang="en-US" sz="3200" spc="-30" dirty="0" smtClean="0"/>
              <a:t> </a:t>
            </a:r>
            <a:r>
              <a:rPr lang="en-US" dirty="0" smtClean="0"/>
              <a:t>to </a:t>
            </a:r>
            <a:r>
              <a:rPr lang="en-US" spc="-30" dirty="0" smtClean="0"/>
              <a:t>prevent </a:t>
            </a:r>
            <a:r>
              <a:rPr lang="en-US" spc="-30" dirty="0" err="1" smtClean="0"/>
              <a:t>sth</a:t>
            </a:r>
            <a:r>
              <a:rPr lang="en-US" spc="-30" dirty="0" smtClean="0"/>
              <a:t>. from happening or developing </a:t>
            </a:r>
            <a:r>
              <a:rPr lang="en-US" dirty="0" smtClean="0"/>
              <a:t>in the correct way </a:t>
            </a:r>
            <a:r>
              <a:rPr lang="zh-CN" altLang="en-US" sz="2400" dirty="0" smtClean="0">
                <a:solidFill>
                  <a:srgbClr val="0070C0"/>
                </a:solidFill>
              </a:rPr>
              <a:t>妨碍；扰乱</a:t>
            </a:r>
            <a:endParaRPr lang="en-US" dirty="0" smtClean="0">
              <a:solidFill>
                <a:srgbClr val="0070C0"/>
              </a:solidFill>
            </a:endParaRPr>
          </a:p>
          <a:p>
            <a:pPr algn="just">
              <a:lnSpc>
                <a:spcPct val="100000"/>
              </a:lnSpc>
              <a:buNone/>
            </a:pPr>
            <a:r>
              <a:rPr lang="en-US" i="1" dirty="0" smtClean="0"/>
              <a:t>e.g. </a:t>
            </a:r>
          </a:p>
          <a:p>
            <a:pPr marL="1587" indent="0" algn="just">
              <a:lnSpc>
                <a:spcPct val="100000"/>
              </a:lnSpc>
              <a:buNone/>
            </a:pPr>
            <a:r>
              <a:rPr lang="en-US" altLang="zh-CN" dirty="0" smtClean="0"/>
              <a:t>1. It will seriously interfere with the progress of the work. </a:t>
            </a:r>
          </a:p>
          <a:p>
            <a:pPr algn="just">
              <a:lnSpc>
                <a:spcPct val="100000"/>
              </a:lnSpc>
              <a:buNone/>
            </a:pPr>
            <a:r>
              <a:rPr lang="zh-CN" altLang="en-US" sz="2400" dirty="0" smtClean="0">
                <a:solidFill>
                  <a:srgbClr val="0070C0"/>
                </a:solidFill>
              </a:rPr>
              <a:t>     它将严重干扰工作的进展。</a:t>
            </a:r>
          </a:p>
          <a:p>
            <a:pPr marL="432000" indent="-457200" algn="just">
              <a:lnSpc>
                <a:spcPct val="100000"/>
              </a:lnSpc>
              <a:buNone/>
            </a:pPr>
            <a:r>
              <a:rPr lang="en-US" altLang="zh-CN" dirty="0" smtClean="0"/>
              <a:t>2. These low feelings affect how we function; they can interfere with our goals, work and family life. </a:t>
            </a:r>
          </a:p>
          <a:p>
            <a:pPr marL="432000" indent="-457200" algn="just">
              <a:lnSpc>
                <a:spcPct val="100000"/>
              </a:lnSpc>
              <a:buNone/>
            </a:pPr>
            <a:r>
              <a:rPr lang="zh-CN" altLang="en-US" sz="2400" dirty="0" smtClean="0">
                <a:solidFill>
                  <a:srgbClr val="0070C0"/>
                </a:solidFill>
              </a:rPr>
              <a:t>       这些</a:t>
            </a:r>
            <a:r>
              <a:rPr lang="zh-CN" altLang="en-US" sz="2400" dirty="0">
                <a:solidFill>
                  <a:srgbClr val="0070C0"/>
                </a:solidFill>
              </a:rPr>
              <a:t>低落的情绪影响我们发挥作用；可能会干扰我们的目标、工作和家庭生活</a:t>
            </a:r>
            <a:r>
              <a:rPr lang="zh-CN" altLang="en-US" sz="2400" dirty="0" smtClean="0">
                <a:solidFill>
                  <a:srgbClr val="0070C0"/>
                </a:solidFill>
              </a:rPr>
              <a:t>。</a:t>
            </a:r>
            <a:endParaRPr lang="en-US" altLang="zh-CN" sz="2400" dirty="0" smtClean="0"/>
          </a:p>
          <a:p>
            <a:pPr algn="just">
              <a:lnSpc>
                <a:spcPct val="100000"/>
              </a:lnSpc>
              <a:buNone/>
            </a:pPr>
            <a:r>
              <a:rPr lang="en-US" altLang="zh-CN" b="1" dirty="0" smtClean="0">
                <a:solidFill>
                  <a:schemeClr val="accent6">
                    <a:lumMod val="50000"/>
                  </a:schemeClr>
                </a:solidFill>
              </a:rPr>
              <a:t>See also: </a:t>
            </a:r>
            <a:r>
              <a:rPr lang="en-US" altLang="zh-CN" b="1" dirty="0" smtClean="0">
                <a:hlinkClick r:id="rId7" action="ppaction://hlinksldjump"/>
              </a:rPr>
              <a:t>interfere</a:t>
            </a:r>
            <a:endParaRPr lang="en-US" altLang="zh-CN" b="1" dirty="0" smtClean="0"/>
          </a:p>
          <a:p>
            <a:endParaRPr lang="zh-CN" altLang="en-US" sz="2400" dirty="0">
              <a:solidFill>
                <a:srgbClr val="0070C0"/>
              </a:solidFill>
            </a:endParaRPr>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8" action="ppaction://hlinksldjump"/>
          </p:cNvPr>
          <p:cNvPicPr>
            <a:picLocks noChangeAspect="1"/>
          </p:cNvPicPr>
          <p:nvPr/>
        </p:nvPicPr>
        <p:blipFill>
          <a:blip r:embed="rId9"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10" cstate="print"/>
          <a:srcRect/>
          <a:stretch>
            <a:fillRect/>
          </a:stretch>
        </p:blipFill>
        <p:spPr bwMode="auto">
          <a:xfrm>
            <a:off x="7163242" y="627290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dissolv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xEl>
                                              <p:pRg st="5" end="5"/>
                                            </p:txEl>
                                          </p:spTgt>
                                        </p:tgtEl>
                                        <p:attrNameLst>
                                          <p:attrName>style.visibility</p:attrName>
                                        </p:attrNameLst>
                                      </p:cBhvr>
                                      <p:to>
                                        <p:strVal val="visible"/>
                                      </p:to>
                                    </p:set>
                                    <p:animEffect transition="in" filter="dissolve">
                                      <p:cBhvr>
                                        <p:cTn id="12" dur="500"/>
                                        <p:tgtEl>
                                          <p:spTgt spid="1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dissolv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2290"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12291"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5" name="内容占位符 2"/>
          <p:cNvSpPr>
            <a:spLocks noGrp="1"/>
          </p:cNvSpPr>
          <p:nvPr>
            <p:ph idx="1"/>
          </p:nvPr>
        </p:nvSpPr>
        <p:spPr>
          <a:xfrm>
            <a:off x="146050" y="674688"/>
            <a:ext cx="6358088" cy="6065837"/>
          </a:xfrm>
        </p:spPr>
        <p:txBody>
          <a:bodyPr/>
          <a:lstStyle/>
          <a:p>
            <a:pPr>
              <a:buNone/>
            </a:pPr>
            <a:r>
              <a:rPr lang="en-US" b="1" dirty="0" smtClean="0"/>
              <a:t>Ireland                     </a:t>
            </a:r>
            <a:r>
              <a:rPr lang="zh-CN" altLang="en-US" sz="2400" dirty="0" smtClean="0">
                <a:solidFill>
                  <a:srgbClr val="0070C0"/>
                </a:solidFill>
              </a:rPr>
              <a:t>爱尔兰岛（大不列颠岛以西的一个大岛）</a:t>
            </a:r>
            <a:endParaRPr lang="en-US" altLang="zh-CN" sz="2400" dirty="0" smtClean="0">
              <a:solidFill>
                <a:srgbClr val="0070C0"/>
              </a:solidFill>
            </a:endParaRPr>
          </a:p>
          <a:p>
            <a:pPr marL="179388" indent="-179388" algn="just">
              <a:buNone/>
            </a:pPr>
            <a:r>
              <a:rPr lang="en-US" altLang="zh-CN" dirty="0" smtClean="0">
                <a:sym typeface="Wingdings"/>
              </a:rPr>
              <a:t> </a:t>
            </a:r>
            <a:r>
              <a:rPr lang="en-US" altLang="zh-CN" dirty="0" smtClean="0"/>
              <a:t>Ireland is an island in the North Atlantic. Politically, Ireland is divided between the Republic of Ireland (officially named Ireland), which covers five-sixths of the island, and Northern Ireland, which is part of the United Kingdom, in the northeast of the island. In 2011 the population of Ireland was about 6.4 million, ranking it the second-most populous island in Europe after Great Britain. Just under 4.6 million live in the Republic of Ireland and just over 1.8 million live in Northern Ireland.</a:t>
            </a:r>
            <a:endParaRPr lang="zh-CN" altLang="en-US" dirty="0"/>
          </a:p>
        </p:txBody>
      </p:sp>
      <p:sp>
        <p:nvSpPr>
          <p:cNvPr id="1229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a:solidFill>
                  <a:schemeClr val="bg1"/>
                </a:solidFill>
                <a:latin typeface="Arial Black" pitchFamily="34" charset="0"/>
                <a:sym typeface="宋体" pitchFamily="2" charset="-122"/>
              </a:rPr>
              <a:t>Words &amp; Phrases</a:t>
            </a:r>
          </a:p>
        </p:txBody>
      </p:sp>
      <p:pic>
        <p:nvPicPr>
          <p:cNvPr id="12297" name="图片 1">
            <a:hlinkClick r:id="rId7" action="ppaction://hlinksldjump"/>
          </p:cNvPr>
          <p:cNvPicPr>
            <a:picLocks noChangeAspect="1"/>
          </p:cNvPicPr>
          <p:nvPr/>
        </p:nvPicPr>
        <p:blipFill>
          <a:blip r:embed="rId8" cstate="print"/>
          <a:srcRect/>
          <a:stretch>
            <a:fillRect/>
          </a:stretch>
        </p:blipFill>
        <p:spPr bwMode="auto">
          <a:xfrm>
            <a:off x="8191811" y="6118225"/>
            <a:ext cx="760413" cy="539750"/>
          </a:xfrm>
          <a:prstGeom prst="rect">
            <a:avLst/>
          </a:prstGeom>
          <a:noFill/>
          <a:ln w="9525">
            <a:noFill/>
            <a:miter lim="800000"/>
            <a:headEnd/>
            <a:tailEnd/>
          </a:ln>
        </p:spPr>
      </p:pic>
      <p:pic>
        <p:nvPicPr>
          <p:cNvPr id="10" name="图片 9" descr="END"/>
          <p:cNvPicPr>
            <a:picLocks noChangeAspect="1" noChangeArrowheads="1"/>
          </p:cNvPicPr>
          <p:nvPr/>
        </p:nvPicPr>
        <p:blipFill>
          <a:blip r:embed="rId9" cstate="print"/>
          <a:srcRect/>
          <a:stretch>
            <a:fillRect/>
          </a:stretch>
        </p:blipFill>
        <p:spPr bwMode="auto">
          <a:xfrm>
            <a:off x="7163242" y="6272904"/>
            <a:ext cx="474663" cy="225425"/>
          </a:xfrm>
          <a:prstGeom prst="rect">
            <a:avLst/>
          </a:prstGeom>
          <a:noFill/>
          <a:ln w="9525">
            <a:noFill/>
            <a:miter lim="800000"/>
            <a:headEnd/>
            <a:tailEnd/>
          </a:ln>
        </p:spPr>
      </p:pic>
      <p:pic>
        <p:nvPicPr>
          <p:cNvPr id="44034" name="Picture 2" descr="C:\Users\zhao\AppData\Roaming\Tencent\Users\27957503\QQ\WinTemp\RichOle\0JR4CLIFQV{%H7L_{1O9~)2.png"/>
          <p:cNvPicPr>
            <a:picLocks noChangeAspect="1" noChangeArrowheads="1"/>
          </p:cNvPicPr>
          <p:nvPr/>
        </p:nvPicPr>
        <p:blipFill>
          <a:blip r:embed="rId10" cstate="print"/>
          <a:srcRect/>
          <a:stretch>
            <a:fillRect/>
          </a:stretch>
        </p:blipFill>
        <p:spPr bwMode="auto">
          <a:xfrm>
            <a:off x="6591301" y="1343025"/>
            <a:ext cx="2305050" cy="2896431"/>
          </a:xfrm>
          <a:prstGeom prst="rect">
            <a:avLst/>
          </a:prstGeom>
          <a:noFill/>
        </p:spPr>
      </p:pic>
      <p:sp>
        <p:nvSpPr>
          <p:cNvPr id="11" name="TextBox 10"/>
          <p:cNvSpPr txBox="1"/>
          <p:nvPr/>
        </p:nvSpPr>
        <p:spPr>
          <a:xfrm>
            <a:off x="6504137" y="4344298"/>
            <a:ext cx="2484408" cy="1077218"/>
          </a:xfrm>
          <a:prstGeom prst="rect">
            <a:avLst/>
          </a:prstGeom>
          <a:noFill/>
        </p:spPr>
        <p:txBody>
          <a:bodyPr wrap="square" rtlCol="0">
            <a:spAutoFit/>
          </a:bodyPr>
          <a:lstStyle/>
          <a:p>
            <a:pPr algn="ctr"/>
            <a:r>
              <a:rPr lang="en-US" sz="1600" b="1" dirty="0" smtClean="0">
                <a:solidFill>
                  <a:schemeClr val="accent6">
                    <a:lumMod val="50000"/>
                  </a:schemeClr>
                </a:solidFill>
              </a:rPr>
              <a:t>Political map of Ireland, showing the Republic of Ireland and Northern Ireland</a:t>
            </a:r>
            <a:endParaRPr lang="zh-CN" altLang="en-US" sz="1600" b="1" dirty="0">
              <a:solidFill>
                <a:schemeClr val="accent6">
                  <a:lumMod val="50000"/>
                </a:schemeClr>
              </a:solidFill>
            </a:endParaRPr>
          </a:p>
        </p:txBody>
      </p:sp>
      <p:pic>
        <p:nvPicPr>
          <p:cNvPr id="14337" name="Picture 1" descr="C:\Users\zhao\AppData\Roaming\Tencent\Users\27957503\QQ\WinTemp\RichOle\XKG87Q4@V(79JJD87)NBB}2.png"/>
          <p:cNvPicPr>
            <a:picLocks noChangeAspect="1" noChangeArrowheads="1"/>
          </p:cNvPicPr>
          <p:nvPr/>
        </p:nvPicPr>
        <p:blipFill>
          <a:blip r:embed="rId11"/>
          <a:srcRect/>
          <a:stretch>
            <a:fillRect/>
          </a:stretch>
        </p:blipFill>
        <p:spPr bwMode="auto">
          <a:xfrm>
            <a:off x="1522023" y="763617"/>
            <a:ext cx="1219200" cy="2667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74625" y="655639"/>
            <a:ext cx="8807450" cy="6067890"/>
          </a:xfrm>
        </p:spPr>
        <p:txBody>
          <a:bodyPr/>
          <a:lstStyle/>
          <a:p>
            <a:pPr marL="0" indent="0" eaLnBrk="1" hangingPunct="1">
              <a:lnSpc>
                <a:spcPct val="85000"/>
              </a:lnSpc>
              <a:spcBef>
                <a:spcPts val="600"/>
              </a:spcBef>
              <a:buSzPct val="120000"/>
              <a:buNone/>
            </a:pPr>
            <a:r>
              <a:rPr lang="en-US" altLang="zh-CN" b="1" dirty="0" smtClean="0">
                <a:solidFill>
                  <a:srgbClr val="000000"/>
                </a:solidFill>
                <a:ea typeface="宋体" pitchFamily="2" charset="-122"/>
              </a:rPr>
              <a:t>Extract from </a:t>
            </a:r>
            <a:r>
              <a:rPr lang="en-US" altLang="zh-CN" b="1" i="1" dirty="0" smtClean="0">
                <a:solidFill>
                  <a:srgbClr val="000000"/>
                </a:solidFill>
                <a:ea typeface="宋体" pitchFamily="2" charset="-122"/>
              </a:rPr>
              <a:t>Jane Eyre</a:t>
            </a:r>
          </a:p>
          <a:p>
            <a:pPr marL="0" indent="0" eaLnBrk="1" hangingPunct="1">
              <a:lnSpc>
                <a:spcPct val="85000"/>
              </a:lnSpc>
              <a:spcBef>
                <a:spcPts val="600"/>
              </a:spcBef>
              <a:buSzPct val="120000"/>
              <a:buNone/>
            </a:pPr>
            <a:r>
              <a:rPr lang="en-US" altLang="zh-CN" b="1" dirty="0" smtClean="0">
                <a:solidFill>
                  <a:srgbClr val="000000"/>
                </a:solidFill>
                <a:ea typeface="宋体" pitchFamily="2" charset="-122"/>
              </a:rPr>
              <a:t>Cultural points</a:t>
            </a:r>
          </a:p>
          <a:p>
            <a:pPr algn="just">
              <a:lnSpc>
                <a:spcPct val="85000"/>
              </a:lnSpc>
              <a:spcBef>
                <a:spcPts val="600"/>
              </a:spcBef>
            </a:pPr>
            <a:r>
              <a:rPr lang="en-US" altLang="zh-CN" b="1" dirty="0" smtClean="0"/>
              <a:t>Naming system: </a:t>
            </a:r>
            <a:r>
              <a:rPr lang="en-US" altLang="zh-CN" dirty="0" smtClean="0"/>
              <a:t>Jane Eyre addresses Edward Rochester very formally, calling him “Mr. Rochester” or “sir”, even after she has agreed to marry him. In contrast, Mr. Rochester addresses her by her first name, “Jane”. This is much less formal and reflects the difference in their social positions: Mr. Rochester is wealthy, Jane poor; Mr. Rochester is the employer, Jane the employee. Jane shows respect by using a high level of formality, while Mr. Rochester does not need to show such respect.</a:t>
            </a:r>
          </a:p>
          <a:p>
            <a:pPr algn="just">
              <a:lnSpc>
                <a:spcPct val="85000"/>
              </a:lnSpc>
              <a:spcBef>
                <a:spcPts val="600"/>
              </a:spcBef>
            </a:pPr>
            <a:r>
              <a:rPr lang="en-US" altLang="zh-CN" dirty="0" smtClean="0"/>
              <a:t>When mentioning his social equal Miss Ingram, Mr. Rochester uses a polite form of her name, not only her first name as he does with Jane. In the novel, naming shows status.</a:t>
            </a:r>
          </a:p>
          <a:p>
            <a:pPr algn="just">
              <a:lnSpc>
                <a:spcPct val="85000"/>
              </a:lnSpc>
            </a:pPr>
            <a:endParaRPr lang="en-US" altLang="zh-CN" dirty="0" smtClean="0"/>
          </a:p>
          <a:p>
            <a:pPr marL="515937" indent="-514350" algn="just" eaLnBrk="1" hangingPunct="1">
              <a:lnSpc>
                <a:spcPct val="85000"/>
              </a:lnSpc>
              <a:buFont typeface="Wingdings" pitchFamily="2" charset="2"/>
              <a:buChar char="Ø"/>
              <a:defRPr/>
            </a:pPr>
            <a:endParaRPr lang="zh-CN" altLang="en-US" dirty="0"/>
          </a:p>
        </p:txBody>
      </p:sp>
      <p:pic>
        <p:nvPicPr>
          <p:cNvPr id="13316"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7" name="图片 10" descr="MORE"/>
          <p:cNvPicPr>
            <a:picLocks noChangeAspect="1" noChangeArrowheads="1"/>
          </p:cNvPicPr>
          <p:nvPr/>
        </p:nvPicPr>
        <p:blipFill>
          <a:blip r:embed="rId5" cstate="print"/>
          <a:srcRect/>
          <a:stretch>
            <a:fillRect/>
          </a:stretch>
        </p:blipFill>
        <p:spPr bwMode="auto">
          <a:xfrm>
            <a:off x="7971976" y="6363869"/>
            <a:ext cx="912813" cy="228600"/>
          </a:xfrm>
          <a:prstGeom prst="rect">
            <a:avLst/>
          </a:prstGeom>
          <a:noFill/>
          <a:ln w="9525">
            <a:noFill/>
            <a:miter lim="800000"/>
            <a:headEnd/>
            <a:tailEnd/>
          </a:ln>
        </p:spPr>
      </p:pic>
      <p:pic>
        <p:nvPicPr>
          <p:cNvPr id="8" name="图片 5" descr="Back">
            <a:hlinkClick r:id="rId3"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dissolve">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dissolv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84150" y="627063"/>
            <a:ext cx="8764318" cy="6065837"/>
          </a:xfrm>
        </p:spPr>
        <p:txBody>
          <a:bodyPr/>
          <a:lstStyle/>
          <a:p>
            <a:pPr algn="just" eaLnBrk="1" hangingPunct="1">
              <a:lnSpc>
                <a:spcPct val="100000"/>
              </a:lnSpc>
              <a:buFont typeface="Arial" panose="020B0604020202020204" pitchFamily="34" charset="0"/>
              <a:buChar char="•"/>
              <a:defRPr/>
            </a:pPr>
            <a:endParaRPr lang="en-US" altLang="zh-CN" b="1" dirty="0" smtClean="0"/>
          </a:p>
          <a:p>
            <a:pPr algn="just">
              <a:lnSpc>
                <a:spcPct val="100000"/>
              </a:lnSpc>
            </a:pPr>
            <a:r>
              <a:rPr lang="en-US" altLang="zh-CN" b="1" dirty="0" smtClean="0"/>
              <a:t>Social status: </a:t>
            </a:r>
            <a:r>
              <a:rPr lang="en-US" altLang="zh-CN" dirty="0" smtClean="0"/>
              <a:t>In England in the 19th century, there were large differences between the social classes. While Jane is quite well-educated, she is poor and an orphan, so she is forced to either work for a living or get married. Mr. Rochester is wealthy and owns a large estate, so he is of a much higher social class. He can afford to be more independent than Jane, as shown by his ability to choose between marrying Miss Ingram or Jane. Jane is badly treated by her relatives and teachers as a child, and as a governess when she becomes an adult. Her situation was common among poor women at this time.</a:t>
            </a:r>
          </a:p>
          <a:p>
            <a:pPr marL="515937" indent="-514350" algn="just" eaLnBrk="1" hangingPunct="1">
              <a:lnSpc>
                <a:spcPct val="100000"/>
              </a:lnSpc>
              <a:buFont typeface="Wingdings" pitchFamily="2" charset="2"/>
              <a:buChar char="Ø"/>
              <a:defRPr/>
            </a:pPr>
            <a:endParaRPr lang="zh-CN" altLang="en-US" dirty="0"/>
          </a:p>
        </p:txBody>
      </p:sp>
      <p:pic>
        <p:nvPicPr>
          <p:cNvPr id="13316"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0" descr="MORE"/>
          <p:cNvPicPr>
            <a:picLocks noChangeAspect="1" noChangeArrowheads="1"/>
          </p:cNvPicPr>
          <p:nvPr/>
        </p:nvPicPr>
        <p:blipFill>
          <a:blip r:embed="rId7" cstate="print"/>
          <a:srcRect/>
          <a:stretch>
            <a:fillRect/>
          </a:stretch>
        </p:blipFill>
        <p:spPr bwMode="auto">
          <a:xfrm>
            <a:off x="7971976" y="6363869"/>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45473" y="1154128"/>
            <a:ext cx="8989001" cy="5489130"/>
          </a:xfrm>
          <a:prstGeom prst="rect">
            <a:avLst/>
          </a:prstGeom>
          <a:noFill/>
          <a:ln>
            <a:miter lim="800000"/>
            <a:headEnd/>
            <a:tailEnd/>
          </a:ln>
        </p:spPr>
        <p:txBody>
          <a:bodyPr/>
          <a:lstStyle/>
          <a:p>
            <a:pPr marL="0" indent="1588">
              <a:lnSpc>
                <a:spcPct val="125000"/>
              </a:lnSpc>
              <a:buNone/>
            </a:pPr>
            <a:r>
              <a:rPr lang="en-US" altLang="zh-CN" sz="1800" dirty="0" smtClean="0">
                <a:solidFill>
                  <a:schemeClr val="hlink"/>
                </a:solidFill>
              </a:rPr>
              <a:t>12</a:t>
            </a:r>
            <a:r>
              <a:rPr lang="en-US" altLang="zh-CN" sz="2400" spc="-180" dirty="0" smtClean="0"/>
              <a:t> </a:t>
            </a:r>
            <a:r>
              <a:rPr lang="en-US" altLang="zh-CN" sz="2500" spc="-210" dirty="0" smtClean="0"/>
              <a:t>“Yes, so, sir,” I replied, “and yet not so, for you are going to marry a person who </a:t>
            </a:r>
            <a:r>
              <a:rPr lang="en-US" altLang="zh-CN" sz="2500" spc="-210" dirty="0" smtClean="0">
                <a:hlinkClick r:id="rId3" action="ppaction://hlinksldjump"/>
              </a:rPr>
              <a:t>is</a:t>
            </a:r>
          </a:p>
          <a:p>
            <a:pPr marL="0" indent="1588" algn="just">
              <a:lnSpc>
                <a:spcPct val="125000"/>
              </a:lnSpc>
              <a:buNone/>
            </a:pPr>
            <a:r>
              <a:rPr lang="en-US" altLang="zh-CN" sz="2500" spc="-250" dirty="0" smtClean="0">
                <a:hlinkClick r:id="rId3" action="ppaction://hlinksldjump"/>
              </a:rPr>
              <a:t>unworthy of </a:t>
            </a:r>
            <a:r>
              <a:rPr lang="en-US" altLang="zh-CN" sz="2500" spc="-250" dirty="0" smtClean="0"/>
              <a:t>you  –  one with whom you have no sympathy – whom I do not believe that</a:t>
            </a:r>
          </a:p>
          <a:p>
            <a:pPr marL="0" indent="1588">
              <a:lnSpc>
                <a:spcPct val="125000"/>
              </a:lnSpc>
              <a:buNone/>
            </a:pPr>
            <a:r>
              <a:rPr lang="en-US" altLang="zh-CN" sz="2500" spc="-240" dirty="0" smtClean="0"/>
              <a:t>you truly love. I would scorn such a union: Therefore I am better than you  –  let me go!”</a:t>
            </a:r>
          </a:p>
          <a:p>
            <a:pPr marL="0" indent="1588">
              <a:lnSpc>
                <a:spcPct val="125000"/>
              </a:lnSpc>
              <a:buNone/>
            </a:pPr>
            <a:r>
              <a:rPr lang="en-US" altLang="zh-CN" sz="1800" dirty="0" smtClean="0">
                <a:solidFill>
                  <a:schemeClr val="hlink"/>
                </a:solidFill>
              </a:rPr>
              <a:t>13 </a:t>
            </a:r>
            <a:r>
              <a:rPr lang="en-US" altLang="zh-CN" sz="2500" spc="-20" dirty="0" smtClean="0"/>
              <a:t>“Where, Jane? To </a:t>
            </a:r>
            <a:r>
              <a:rPr lang="en-US" altLang="zh-CN" sz="2500" spc="-20" dirty="0" smtClean="0">
                <a:hlinkClick r:id="rId4" action="ppaction://hlinksldjump"/>
              </a:rPr>
              <a:t>Ireland</a:t>
            </a:r>
            <a:r>
              <a:rPr lang="en-US" altLang="zh-CN" sz="2500" spc="-20" dirty="0" smtClean="0"/>
              <a:t>?”</a:t>
            </a:r>
          </a:p>
          <a:p>
            <a:pPr marL="0" indent="1588">
              <a:lnSpc>
                <a:spcPct val="125000"/>
              </a:lnSpc>
              <a:buNone/>
            </a:pPr>
            <a:r>
              <a:rPr lang="en-US" altLang="zh-CN" sz="1800" dirty="0" smtClean="0">
                <a:solidFill>
                  <a:schemeClr val="hlink"/>
                </a:solidFill>
              </a:rPr>
              <a:t>14 </a:t>
            </a:r>
            <a:r>
              <a:rPr lang="en-US" altLang="zh-CN" sz="2500" spc="-100" dirty="0" smtClean="0"/>
              <a:t>“Yes, … to Ireland. I have said what I think, and can go anywhere now.”</a:t>
            </a:r>
          </a:p>
          <a:p>
            <a:pPr marL="0" indent="1588">
              <a:lnSpc>
                <a:spcPct val="125000"/>
              </a:lnSpc>
              <a:buNone/>
            </a:pPr>
            <a:r>
              <a:rPr lang="en-US" altLang="zh-CN" sz="1800" dirty="0" smtClean="0">
                <a:solidFill>
                  <a:schemeClr val="hlink"/>
                </a:solidFill>
              </a:rPr>
              <a:t>15</a:t>
            </a:r>
            <a:r>
              <a:rPr lang="en-US" altLang="zh-CN" sz="2400" spc="-20" dirty="0" smtClean="0"/>
              <a:t> </a:t>
            </a:r>
            <a:r>
              <a:rPr lang="en-US" altLang="zh-CN" sz="2500" spc="-20" dirty="0" smtClean="0"/>
              <a:t>“Jane, be still; don’t struggle so, like a wild bird.”</a:t>
            </a:r>
          </a:p>
          <a:p>
            <a:pPr marL="0" indent="1588">
              <a:lnSpc>
                <a:spcPct val="125000"/>
              </a:lnSpc>
              <a:buNone/>
            </a:pPr>
            <a:r>
              <a:rPr lang="en-US" altLang="zh-CN" sz="1800" dirty="0" smtClean="0">
                <a:solidFill>
                  <a:schemeClr val="hlink"/>
                </a:solidFill>
              </a:rPr>
              <a:t>16</a:t>
            </a:r>
            <a:r>
              <a:rPr lang="en-US" altLang="zh-CN" sz="2500" spc="10" dirty="0" smtClean="0"/>
              <a:t> </a:t>
            </a:r>
            <a:r>
              <a:rPr lang="en-US" altLang="zh-CN" sz="2500" spc="-250" dirty="0" smtClean="0"/>
              <a:t>“I am no bird. I am a free human being with an independent will, which I now use to</a:t>
            </a:r>
          </a:p>
          <a:p>
            <a:pPr marL="0" indent="1588">
              <a:lnSpc>
                <a:spcPct val="125000"/>
              </a:lnSpc>
              <a:buNone/>
            </a:pPr>
            <a:r>
              <a:rPr lang="en-US" altLang="zh-CN" sz="2500" spc="10" dirty="0" smtClean="0"/>
              <a:t>leave you.”</a:t>
            </a:r>
            <a:endParaRPr lang="zh-CN" altLang="en-US" sz="2500" spc="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7" action="ppaction://hlinksldjump"/>
          </p:cNvPr>
          <p:cNvPicPr>
            <a:picLocks noChangeAspect="1"/>
          </p:cNvPicPr>
          <p:nvPr/>
        </p:nvPicPr>
        <p:blipFill>
          <a:blip r:embed="rId8"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1" action="ppaction://hlinksldjump"/>
          </p:cNvPr>
          <p:cNvPicPr>
            <a:picLocks noChangeAspect="1" noChangeArrowheads="1"/>
          </p:cNvPicPr>
          <p:nvPr/>
        </p:nvPicPr>
        <p:blipFill>
          <a:blip r:embed="rId12"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55574" y="666244"/>
            <a:ext cx="8797549" cy="5831246"/>
          </a:xfrm>
        </p:spPr>
        <p:txBody>
          <a:bodyPr/>
          <a:lstStyle/>
          <a:p>
            <a:pPr marL="432000" indent="-457200" algn="just" eaLnBrk="1" hangingPunct="1">
              <a:spcBef>
                <a:spcPts val="600"/>
              </a:spcBef>
              <a:buNone/>
              <a:defRPr/>
            </a:pPr>
            <a:r>
              <a:rPr lang="en-US" altLang="zh-CN" b="1" dirty="0" smtClean="0">
                <a:sym typeface="Wingdings"/>
              </a:rPr>
              <a:t> </a:t>
            </a:r>
            <a:r>
              <a:rPr lang="en-US" altLang="zh-CN" b="1" dirty="0" smtClean="0"/>
              <a:t>Marriage arrangements: </a:t>
            </a:r>
            <a:r>
              <a:rPr lang="en-US" altLang="zh-CN" dirty="0" smtClean="0"/>
              <a:t>At the time that the novel was written, European society expected women to marry and have children. Generally, parents would decide who their children married, and few people married for love. Many people thought that love came after marriage, not before. A match would be based on the families’ social positions, their wealth and their </a:t>
            </a:r>
            <a:r>
              <a:rPr lang="en-US" altLang="zh-CN" dirty="0" err="1" smtClean="0"/>
              <a:t>behaviour</a:t>
            </a:r>
            <a:r>
              <a:rPr lang="en-US" altLang="zh-CN" dirty="0" smtClean="0"/>
              <a:t>. In some ways, it was similar to a business transaction. The woman’s family looked for a husband who could afford to support their daughter, and the man’s family looked for a respectable wife, and preferably one with a large dowry. A dowry was money or property that the woman’s family paid to the husband. A rich man like Rochester marrying a poor woman like Jane was extremely rare.</a:t>
            </a:r>
            <a:endParaRPr lang="zh-CN" altLang="en-US" dirty="0"/>
          </a:p>
        </p:txBody>
      </p:sp>
      <p:pic>
        <p:nvPicPr>
          <p:cNvPr id="13316"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3" action="ppaction://hlinksldjump"/>
          </p:cNvPr>
          <p:cNvPicPr>
            <a:picLocks noChangeAspect="1"/>
          </p:cNvPicPr>
          <p:nvPr/>
        </p:nvPicPr>
        <p:blipFill>
          <a:blip r:embed="rId5" cstate="print"/>
          <a:srcRect/>
          <a:stretch>
            <a:fillRect/>
          </a:stretch>
        </p:blipFill>
        <p:spPr bwMode="auto">
          <a:xfrm>
            <a:off x="8176835" y="6118225"/>
            <a:ext cx="766763" cy="539750"/>
          </a:xfrm>
          <a:prstGeom prst="rect">
            <a:avLst/>
          </a:prstGeom>
          <a:noFill/>
          <a:ln w="9525">
            <a:noFill/>
            <a:miter lim="800000"/>
            <a:headEnd/>
            <a:tailEnd/>
          </a:ln>
        </p:spPr>
      </p:pic>
      <p:pic>
        <p:nvPicPr>
          <p:cNvPr id="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2" descr="END"/>
          <p:cNvPicPr>
            <a:picLocks noChangeAspect="1" noChangeArrowheads="1"/>
          </p:cNvPicPr>
          <p:nvPr/>
        </p:nvPicPr>
        <p:blipFill>
          <a:blip r:embed="rId8" cstate="print"/>
          <a:srcRect/>
          <a:stretch>
            <a:fillRect/>
          </a:stretch>
        </p:blipFill>
        <p:spPr bwMode="auto">
          <a:xfrm>
            <a:off x="7342912" y="631987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17475" y="695325"/>
            <a:ext cx="8864600" cy="5997575"/>
          </a:xfrm>
        </p:spPr>
        <p:txBody>
          <a:bodyPr/>
          <a:lstStyle/>
          <a:p>
            <a:pPr algn="just" eaLnBrk="1" hangingPunct="1">
              <a:lnSpc>
                <a:spcPct val="100000"/>
              </a:lnSpc>
              <a:buNone/>
              <a:defRPr/>
            </a:pPr>
            <a:r>
              <a:rPr lang="en-US" b="1" dirty="0" smtClean="0"/>
              <a:t>   When I did speak, it was to express a </a:t>
            </a:r>
            <a:r>
              <a:rPr lang="en-US" b="1" dirty="0" smtClean="0">
                <a:hlinkClick r:id="rId3" action="ppaction://hlinksldjump"/>
              </a:rPr>
              <a:t>passionate</a:t>
            </a:r>
            <a:r>
              <a:rPr lang="en-US" b="1" dirty="0" smtClean="0"/>
              <a:t> wish that I had never been born, or never come to </a:t>
            </a:r>
            <a:r>
              <a:rPr lang="en-US" b="1" dirty="0" err="1" smtClean="0"/>
              <a:t>Thornfield</a:t>
            </a:r>
            <a:r>
              <a:rPr lang="en-US" b="1" dirty="0" smtClean="0"/>
              <a:t>. </a:t>
            </a:r>
          </a:p>
          <a:p>
            <a:pPr algn="just" eaLnBrk="1" hangingPunct="1">
              <a:lnSpc>
                <a:spcPct val="110000"/>
              </a:lnSpc>
              <a:buFont typeface="Wingdings" pitchFamily="2" charset="2"/>
              <a:buChar char="Ø"/>
              <a:defRPr/>
            </a:pPr>
            <a:r>
              <a:rPr lang="en-US" b="1" dirty="0" smtClean="0"/>
              <a:t>Note: </a:t>
            </a:r>
            <a:r>
              <a:rPr lang="zh-CN" altLang="en-US" sz="2400" dirty="0" smtClean="0"/>
              <a:t>助动词</a:t>
            </a:r>
            <a:r>
              <a:rPr lang="en-US" dirty="0" smtClean="0"/>
              <a:t>did</a:t>
            </a:r>
            <a:r>
              <a:rPr lang="zh-CN" altLang="en-US" sz="2400" dirty="0" smtClean="0"/>
              <a:t>在句中起强调作用。</a:t>
            </a:r>
            <a:endParaRPr lang="en-US" altLang="zh-CN" sz="2400" dirty="0" smtClean="0"/>
          </a:p>
          <a:p>
            <a:pPr marL="612000" indent="-612000" algn="just" eaLnBrk="1" hangingPunct="1">
              <a:lnSpc>
                <a:spcPct val="110000"/>
              </a:lnSpc>
              <a:buNone/>
              <a:defRPr/>
            </a:pPr>
            <a:r>
              <a:rPr lang="en-US" i="1" dirty="0" smtClean="0"/>
              <a:t>e.g. </a:t>
            </a:r>
            <a:r>
              <a:rPr lang="en-US" dirty="0" smtClean="0"/>
              <a:t>I don’t play basketball, but I do love watching basketball games.</a:t>
            </a:r>
          </a:p>
          <a:p>
            <a:pPr algn="just" eaLnBrk="1" hangingPunct="1">
              <a:lnSpc>
                <a:spcPct val="110000"/>
              </a:lnSpc>
              <a:buNone/>
              <a:defRPr/>
            </a:pPr>
            <a:r>
              <a:rPr lang="zh-CN" altLang="en-US" sz="2400" dirty="0" smtClean="0"/>
              <a:t>         </a:t>
            </a:r>
            <a:r>
              <a:rPr lang="zh-CN" altLang="en-US" sz="2400" dirty="0" smtClean="0">
                <a:solidFill>
                  <a:srgbClr val="0070C0"/>
                </a:solidFill>
              </a:rPr>
              <a:t>我不打篮球，但我确实喜欢看篮球比赛。</a:t>
            </a:r>
            <a:endParaRPr lang="zh-CN" altLang="en-US" dirty="0">
              <a:solidFill>
                <a:srgbClr val="0070C0"/>
              </a:solidFill>
            </a:endParaRPr>
          </a:p>
        </p:txBody>
      </p:sp>
      <p:pic>
        <p:nvPicPr>
          <p:cNvPr id="13316"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4" action="ppaction://hlinksldjump"/>
          </p:cNvPr>
          <p:cNvPicPr>
            <a:picLocks noChangeAspect="1"/>
          </p:cNvPicPr>
          <p:nvPr/>
        </p:nvPicPr>
        <p:blipFill>
          <a:blip r:embed="rId6" cstate="print"/>
          <a:srcRect/>
          <a:stretch>
            <a:fillRect/>
          </a:stretch>
        </p:blipFill>
        <p:spPr bwMode="auto">
          <a:xfrm>
            <a:off x="8176835" y="6118225"/>
            <a:ext cx="766763" cy="539750"/>
          </a:xfrm>
          <a:prstGeom prst="rect">
            <a:avLst/>
          </a:prstGeom>
          <a:noFill/>
          <a:ln w="9525">
            <a:noFill/>
            <a:miter lim="800000"/>
            <a:headEnd/>
            <a:tailEnd/>
          </a:ln>
        </p:spPr>
      </p:pic>
      <p:sp>
        <p:nvSpPr>
          <p:cNvPr id="9" name="TextBox 8"/>
          <p:cNvSpPr txBox="1"/>
          <p:nvPr/>
        </p:nvSpPr>
        <p:spPr>
          <a:xfrm>
            <a:off x="176270" y="4043190"/>
            <a:ext cx="1222872" cy="461665"/>
          </a:xfrm>
          <a:prstGeom prst="rect">
            <a:avLst/>
          </a:prstGeom>
          <a:noFill/>
        </p:spPr>
        <p:txBody>
          <a:bodyPr wrap="square" rtlCol="0">
            <a:spAutoFit/>
          </a:bodyPr>
          <a:lstStyle/>
          <a:p>
            <a:r>
              <a:rPr lang="zh-CN" altLang="en-US" sz="2400" b="1" dirty="0" smtClean="0"/>
              <a:t>翻译：</a:t>
            </a:r>
            <a:endParaRPr lang="zh-CN" altLang="en-US" sz="2400" b="1" dirty="0"/>
          </a:p>
        </p:txBody>
      </p:sp>
      <p:sp>
        <p:nvSpPr>
          <p:cNvPr id="11" name="TextBox 10"/>
          <p:cNvSpPr txBox="1"/>
          <p:nvPr/>
        </p:nvSpPr>
        <p:spPr>
          <a:xfrm>
            <a:off x="990370" y="3995565"/>
            <a:ext cx="8029805" cy="1015663"/>
          </a:xfrm>
          <a:prstGeom prst="rect">
            <a:avLst/>
          </a:prstGeom>
          <a:noFill/>
        </p:spPr>
        <p:txBody>
          <a:bodyPr wrap="square" rtlCol="0">
            <a:spAutoFit/>
          </a:bodyPr>
          <a:lstStyle/>
          <a:p>
            <a:pPr algn="just">
              <a:lnSpc>
                <a:spcPct val="125000"/>
              </a:lnSpc>
            </a:pPr>
            <a:r>
              <a:rPr lang="zh-CN" altLang="en-US" sz="2400" spc="20" dirty="0" smtClean="0">
                <a:solidFill>
                  <a:srgbClr val="0070C0"/>
                </a:solidFill>
              </a:rPr>
              <a:t>当我终于说出话来的时候，我表达了一个强烈的愿望：但愿我从未出生过，但愿我从未来过桑菲尔德。</a:t>
            </a:r>
            <a:endParaRPr lang="zh-CN" altLang="en-US" sz="2400" dirty="0">
              <a:solidFill>
                <a:srgbClr val="0070C0"/>
              </a:solidFill>
            </a:endParaRPr>
          </a:p>
        </p:txBody>
      </p:sp>
      <p:pic>
        <p:nvPicPr>
          <p:cNvPr id="8" name="图片 2" descr="END"/>
          <p:cNvPicPr>
            <a:picLocks noChangeAspect="1" noChangeArrowheads="1"/>
          </p:cNvPicPr>
          <p:nvPr/>
        </p:nvPicPr>
        <p:blipFill>
          <a:blip r:embed="rId7" cstate="print"/>
          <a:srcRect/>
          <a:stretch>
            <a:fillRect/>
          </a:stretch>
        </p:blipFill>
        <p:spPr bwMode="auto">
          <a:xfrm>
            <a:off x="7342912" y="631987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dissolv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dissolv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84150" y="1133476"/>
            <a:ext cx="8834438" cy="2085850"/>
          </a:xfrm>
        </p:spPr>
        <p:txBody>
          <a:bodyPr/>
          <a:lstStyle/>
          <a:p>
            <a:pPr marL="432000" indent="-457200" algn="just" eaLnBrk="1" hangingPunct="1">
              <a:lnSpc>
                <a:spcPct val="100000"/>
              </a:lnSpc>
              <a:buNone/>
              <a:defRPr/>
            </a:pPr>
            <a:r>
              <a:rPr lang="en-US" b="1" dirty="0" smtClean="0"/>
              <a:t>     </a:t>
            </a:r>
            <a:r>
              <a:rPr lang="en-US" altLang="zh-CN" b="1" dirty="0" smtClean="0"/>
              <a:t>I </a:t>
            </a:r>
            <a:r>
              <a:rPr lang="en-US" altLang="zh-CN" b="1" dirty="0"/>
              <a:t>have talked, </a:t>
            </a:r>
            <a:r>
              <a:rPr lang="en-US" altLang="zh-CN" b="1" dirty="0">
                <a:hlinkClick r:id="rId3" action="ppaction://hlinksldjump"/>
              </a:rPr>
              <a:t>face to face</a:t>
            </a:r>
            <a:r>
              <a:rPr lang="en-US" altLang="zh-CN" b="1" dirty="0"/>
              <a:t>, with what I </a:t>
            </a:r>
            <a:r>
              <a:rPr lang="en-US" altLang="zh-CN" b="1" dirty="0">
                <a:hlinkClick r:id="rId4" action="ppaction://hlinksldjump"/>
              </a:rPr>
              <a:t>delight in</a:t>
            </a:r>
            <a:r>
              <a:rPr lang="en-US" altLang="zh-CN" b="1" dirty="0"/>
              <a:t> — with a strong and </a:t>
            </a:r>
            <a:r>
              <a:rPr lang="en-US" altLang="zh-CN" b="1" dirty="0">
                <a:hlinkClick r:id="rId5" action="ppaction://hlinksldjump"/>
              </a:rPr>
              <a:t>original</a:t>
            </a:r>
            <a:r>
              <a:rPr lang="en-US" altLang="zh-CN" b="1" dirty="0"/>
              <a:t> mind.</a:t>
            </a:r>
          </a:p>
          <a:p>
            <a:pPr marL="432000" indent="-457200" algn="just" eaLnBrk="1" hangingPunct="1">
              <a:lnSpc>
                <a:spcPct val="100000"/>
              </a:lnSpc>
              <a:buNone/>
              <a:defRPr/>
            </a:pPr>
            <a:r>
              <a:rPr lang="en-US" dirty="0" smtClean="0">
                <a:sym typeface="Wingdings"/>
              </a:rPr>
              <a:t> </a:t>
            </a:r>
            <a:r>
              <a:rPr lang="en-US" dirty="0" smtClean="0"/>
              <a:t>I have talked face to face with the person I like — the person who has a strong and original mind.</a:t>
            </a:r>
          </a:p>
          <a:p>
            <a:pPr algn="just" eaLnBrk="1" hangingPunct="1">
              <a:lnSpc>
                <a:spcPct val="100000"/>
              </a:lnSpc>
              <a:buNone/>
              <a:defRPr/>
            </a:pPr>
            <a:r>
              <a:rPr lang="en-US" dirty="0" smtClean="0"/>
              <a:t/>
            </a:r>
            <a:br>
              <a:rPr lang="en-US" dirty="0" smtClean="0"/>
            </a:br>
            <a:endParaRPr lang="zh-CN" altLang="en-US" dirty="0"/>
          </a:p>
        </p:txBody>
      </p:sp>
      <p:pic>
        <p:nvPicPr>
          <p:cNvPr id="13316"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8" action="ppaction://hlinksldjump"/>
          </p:cNvPr>
          <p:cNvPicPr>
            <a:picLocks noChangeAspect="1"/>
          </p:cNvPicPr>
          <p:nvPr/>
        </p:nvPicPr>
        <p:blipFill>
          <a:blip r:embed="rId9" cstate="print"/>
          <a:srcRect/>
          <a:stretch>
            <a:fillRect/>
          </a:stretch>
        </p:blipFill>
        <p:spPr bwMode="auto">
          <a:xfrm>
            <a:off x="8176835" y="6118225"/>
            <a:ext cx="766763" cy="539750"/>
          </a:xfrm>
          <a:prstGeom prst="rect">
            <a:avLst/>
          </a:prstGeom>
          <a:noFill/>
          <a:ln w="9525">
            <a:noFill/>
            <a:miter lim="800000"/>
            <a:headEnd/>
            <a:tailEnd/>
          </a:ln>
        </p:spPr>
      </p:pic>
      <p:sp>
        <p:nvSpPr>
          <p:cNvPr id="7" name="TextBox 6"/>
          <p:cNvSpPr txBox="1"/>
          <p:nvPr/>
        </p:nvSpPr>
        <p:spPr>
          <a:xfrm>
            <a:off x="176270" y="3219326"/>
            <a:ext cx="1222872" cy="461665"/>
          </a:xfrm>
          <a:prstGeom prst="rect">
            <a:avLst/>
          </a:prstGeom>
          <a:noFill/>
        </p:spPr>
        <p:txBody>
          <a:bodyPr wrap="square" rtlCol="0">
            <a:spAutoFit/>
          </a:bodyPr>
          <a:lstStyle/>
          <a:p>
            <a:r>
              <a:rPr lang="zh-CN" altLang="en-US" sz="2400" b="1" dirty="0" smtClean="0"/>
              <a:t>翻译：</a:t>
            </a:r>
            <a:endParaRPr lang="zh-CN" altLang="en-US" sz="2400" b="1" dirty="0"/>
          </a:p>
        </p:txBody>
      </p:sp>
      <p:sp>
        <p:nvSpPr>
          <p:cNvPr id="8" name="TextBox 7"/>
          <p:cNvSpPr txBox="1"/>
          <p:nvPr/>
        </p:nvSpPr>
        <p:spPr>
          <a:xfrm>
            <a:off x="1123721" y="3219326"/>
            <a:ext cx="7832992" cy="461665"/>
          </a:xfrm>
          <a:prstGeom prst="rect">
            <a:avLst/>
          </a:prstGeom>
          <a:noFill/>
        </p:spPr>
        <p:txBody>
          <a:bodyPr wrap="square" rtlCol="0">
            <a:spAutoFit/>
          </a:bodyPr>
          <a:lstStyle/>
          <a:p>
            <a:pPr algn="just"/>
            <a:r>
              <a:rPr lang="zh-CN" altLang="en-US" sz="2400" spc="20" dirty="0" smtClean="0">
                <a:solidFill>
                  <a:srgbClr val="0070C0"/>
                </a:solidFill>
              </a:rPr>
              <a:t>我和我所喜爱的一颗坚强而独特的心</a:t>
            </a:r>
            <a:r>
              <a:rPr lang="en-US" altLang="zh-CN" sz="2400" spc="20" dirty="0" smtClean="0">
                <a:solidFill>
                  <a:srgbClr val="0070C0"/>
                </a:solidFill>
              </a:rPr>
              <a:t>——</a:t>
            </a:r>
            <a:r>
              <a:rPr lang="zh-CN" altLang="en-US" sz="2400" spc="20" dirty="0" smtClean="0">
                <a:solidFill>
                  <a:srgbClr val="0070C0"/>
                </a:solidFill>
              </a:rPr>
              <a:t>面对面交谈过。</a:t>
            </a:r>
            <a:endParaRPr lang="zh-CN" altLang="en-US" sz="2400" dirty="0">
              <a:solidFill>
                <a:srgbClr val="0070C0"/>
              </a:solidFill>
            </a:endParaRPr>
          </a:p>
        </p:txBody>
      </p:sp>
      <p:pic>
        <p:nvPicPr>
          <p:cNvPr id="11" name="图片 2" descr="END"/>
          <p:cNvPicPr>
            <a:picLocks noChangeAspect="1" noChangeArrowheads="1"/>
          </p:cNvPicPr>
          <p:nvPr/>
        </p:nvPicPr>
        <p:blipFill>
          <a:blip r:embed="rId10" cstate="print"/>
          <a:srcRect/>
          <a:stretch>
            <a:fillRect/>
          </a:stretch>
        </p:blipFill>
        <p:spPr bwMode="auto">
          <a:xfrm>
            <a:off x="7342912" y="631987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222250" y="628650"/>
            <a:ext cx="8759448" cy="4052469"/>
          </a:xfrm>
        </p:spPr>
        <p:txBody>
          <a:bodyPr/>
          <a:lstStyle/>
          <a:p>
            <a:pPr marL="432000" indent="-457200" algn="just" eaLnBrk="1" hangingPunct="1">
              <a:lnSpc>
                <a:spcPct val="100000"/>
              </a:lnSpc>
              <a:buNone/>
              <a:defRPr/>
            </a:pPr>
            <a:r>
              <a:rPr lang="en-US" altLang="zh-CN" b="1" dirty="0" smtClean="0"/>
              <a:t>      I </a:t>
            </a:r>
            <a:r>
              <a:rPr lang="en-US" altLang="zh-CN" b="1" dirty="0"/>
              <a:t>am </a:t>
            </a:r>
            <a:r>
              <a:rPr lang="en-US" altLang="zh-CN" b="1" dirty="0">
                <a:solidFill>
                  <a:schemeClr val="accent2">
                    <a:lumMod val="50000"/>
                  </a:schemeClr>
                </a:solidFill>
              </a:rPr>
              <a:t>not</a:t>
            </a:r>
            <a:r>
              <a:rPr lang="en-US" altLang="zh-CN" b="1" dirty="0"/>
              <a:t> talking to you now by the standards of custom and the world.  </a:t>
            </a:r>
            <a:endParaRPr lang="zh-CN" altLang="en-US" dirty="0"/>
          </a:p>
          <a:p>
            <a:pPr marL="432000" indent="-457200" algn="just" eaLnBrk="1" hangingPunct="1">
              <a:lnSpc>
                <a:spcPct val="100000"/>
              </a:lnSpc>
              <a:buNone/>
              <a:defRPr/>
            </a:pPr>
            <a:r>
              <a:rPr lang="zh-CN" altLang="en-US" sz="2400" spc="-30" dirty="0" smtClean="0">
                <a:sym typeface="Wingdings"/>
              </a:rPr>
              <a:t> </a:t>
            </a:r>
            <a:r>
              <a:rPr lang="zh-CN" altLang="en-US" sz="2400" spc="-30" dirty="0" smtClean="0"/>
              <a:t>注意本句中的否定转移。</a:t>
            </a:r>
            <a:r>
              <a:rPr lang="en-US" spc="-30" dirty="0" smtClean="0"/>
              <a:t>not</a:t>
            </a:r>
            <a:r>
              <a:rPr lang="zh-CN" altLang="en-US" sz="2400" spc="-30" dirty="0" smtClean="0"/>
              <a:t>在语义上并不是否定</a:t>
            </a:r>
            <a:r>
              <a:rPr lang="en-US" spc="-30" dirty="0" smtClean="0"/>
              <a:t>talk</a:t>
            </a:r>
            <a:r>
              <a:rPr lang="zh-CN" altLang="en-US" dirty="0" smtClean="0">
                <a:latin typeface="+mn-ea"/>
              </a:rPr>
              <a:t>，</a:t>
            </a:r>
            <a:r>
              <a:rPr lang="zh-CN" altLang="en-US" sz="2400" dirty="0" smtClean="0"/>
              <a:t>而是否定</a:t>
            </a:r>
            <a:r>
              <a:rPr lang="en-US" dirty="0" smtClean="0"/>
              <a:t>by the standards of custom and the world</a:t>
            </a:r>
            <a:r>
              <a:rPr lang="zh-CN" altLang="en-US" dirty="0" smtClean="0"/>
              <a:t>，</a:t>
            </a:r>
            <a:r>
              <a:rPr lang="zh-CN" altLang="en-US" sz="2400" dirty="0" smtClean="0"/>
              <a:t>即</a:t>
            </a:r>
            <a:r>
              <a:rPr lang="en-US" dirty="0" smtClean="0"/>
              <a:t>I am talking to you now not by the standards …。</a:t>
            </a:r>
          </a:p>
          <a:p>
            <a:pPr marL="648000" indent="-648000" algn="just" eaLnBrk="1" hangingPunct="1">
              <a:lnSpc>
                <a:spcPct val="100000"/>
              </a:lnSpc>
              <a:buNone/>
              <a:defRPr/>
            </a:pPr>
            <a:r>
              <a:rPr lang="en-US" altLang="zh-CN" i="1" dirty="0" smtClean="0"/>
              <a:t>e.g. </a:t>
            </a:r>
            <a:r>
              <a:rPr lang="en-US" dirty="0" smtClean="0"/>
              <a:t>I’m not here to make trouble. I’m here to offer a hand. = I’m here not to make trouble. I’m here to offer a   hand.</a:t>
            </a:r>
          </a:p>
          <a:p>
            <a:pPr eaLnBrk="1" hangingPunct="1">
              <a:lnSpc>
                <a:spcPct val="100000"/>
              </a:lnSpc>
              <a:buNone/>
              <a:defRPr/>
            </a:pPr>
            <a:r>
              <a:rPr lang="zh-CN" altLang="en-US" sz="2400" dirty="0" smtClean="0">
                <a:solidFill>
                  <a:srgbClr val="0070C0"/>
                </a:solidFill>
              </a:rPr>
              <a:t>          我来这里不是找麻烦的，而是来帮忙的。</a:t>
            </a:r>
            <a:r>
              <a:rPr lang="zh-CN" altLang="en-US" dirty="0" smtClean="0"/>
              <a:t/>
            </a:r>
            <a:br>
              <a:rPr lang="zh-CN" altLang="en-US" dirty="0" smtClean="0"/>
            </a:br>
            <a:endParaRPr lang="zh-CN" altLang="en-US" dirty="0"/>
          </a:p>
        </p:txBody>
      </p:sp>
      <p:pic>
        <p:nvPicPr>
          <p:cNvPr id="13316"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5" action="ppaction://hlinksldjump"/>
          </p:cNvPr>
          <p:cNvPicPr>
            <a:picLocks noChangeAspect="1"/>
          </p:cNvPicPr>
          <p:nvPr/>
        </p:nvPicPr>
        <p:blipFill>
          <a:blip r:embed="rId6" cstate="print"/>
          <a:srcRect/>
          <a:stretch>
            <a:fillRect/>
          </a:stretch>
        </p:blipFill>
        <p:spPr bwMode="auto">
          <a:xfrm>
            <a:off x="8176835" y="6118225"/>
            <a:ext cx="766763" cy="539750"/>
          </a:xfrm>
          <a:prstGeom prst="rect">
            <a:avLst/>
          </a:prstGeom>
          <a:noFill/>
          <a:ln w="9525">
            <a:noFill/>
            <a:miter lim="800000"/>
            <a:headEnd/>
            <a:tailEnd/>
          </a:ln>
        </p:spPr>
      </p:pic>
      <p:sp>
        <p:nvSpPr>
          <p:cNvPr id="7" name="TextBox 6"/>
          <p:cNvSpPr txBox="1"/>
          <p:nvPr/>
        </p:nvSpPr>
        <p:spPr>
          <a:xfrm>
            <a:off x="154236" y="4909720"/>
            <a:ext cx="1222872" cy="461665"/>
          </a:xfrm>
          <a:prstGeom prst="rect">
            <a:avLst/>
          </a:prstGeom>
          <a:noFill/>
        </p:spPr>
        <p:txBody>
          <a:bodyPr wrap="square" rtlCol="0">
            <a:spAutoFit/>
          </a:bodyPr>
          <a:lstStyle/>
          <a:p>
            <a:r>
              <a:rPr lang="zh-CN" altLang="en-US" sz="2400" b="1" dirty="0" smtClean="0"/>
              <a:t>翻译：</a:t>
            </a:r>
            <a:endParaRPr lang="zh-CN" altLang="en-US" sz="2400" b="1" dirty="0"/>
          </a:p>
        </p:txBody>
      </p:sp>
      <p:sp>
        <p:nvSpPr>
          <p:cNvPr id="8" name="TextBox 7"/>
          <p:cNvSpPr txBox="1"/>
          <p:nvPr/>
        </p:nvSpPr>
        <p:spPr>
          <a:xfrm>
            <a:off x="1101687" y="4909720"/>
            <a:ext cx="6108738" cy="461665"/>
          </a:xfrm>
          <a:prstGeom prst="rect">
            <a:avLst/>
          </a:prstGeom>
          <a:noFill/>
        </p:spPr>
        <p:txBody>
          <a:bodyPr wrap="square" rtlCol="0">
            <a:spAutoFit/>
          </a:bodyPr>
          <a:lstStyle/>
          <a:p>
            <a:pPr algn="just"/>
            <a:r>
              <a:rPr lang="zh-CN" altLang="en-US" sz="2400" dirty="0" smtClean="0">
                <a:solidFill>
                  <a:srgbClr val="0070C0"/>
                </a:solidFill>
              </a:rPr>
              <a:t>我现在并不是按照世俗的标准在跟您说话。</a:t>
            </a:r>
            <a:endParaRPr lang="zh-CN" altLang="en-US" sz="2400" dirty="0">
              <a:solidFill>
                <a:srgbClr val="0070C0"/>
              </a:solidFill>
            </a:endParaRPr>
          </a:p>
        </p:txBody>
      </p:sp>
      <p:pic>
        <p:nvPicPr>
          <p:cNvPr id="11" name="图片 2" descr="END"/>
          <p:cNvPicPr>
            <a:picLocks noChangeAspect="1" noChangeArrowheads="1"/>
          </p:cNvPicPr>
          <p:nvPr/>
        </p:nvPicPr>
        <p:blipFill>
          <a:blip r:embed="rId7" cstate="print"/>
          <a:srcRect/>
          <a:stretch>
            <a:fillRect/>
          </a:stretch>
        </p:blipFill>
        <p:spPr bwMode="auto">
          <a:xfrm>
            <a:off x="7342912" y="631987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dissolv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dissolv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
          </p:nvPr>
        </p:nvSpPr>
        <p:spPr>
          <a:xfrm>
            <a:off x="184150" y="809625"/>
            <a:ext cx="8834438" cy="5883275"/>
          </a:xfrm>
        </p:spPr>
        <p:txBody>
          <a:bodyPr/>
          <a:lstStyle/>
          <a:p>
            <a:pPr eaLnBrk="1" hangingPunct="1">
              <a:lnSpc>
                <a:spcPct val="150000"/>
              </a:lnSpc>
              <a:spcBef>
                <a:spcPts val="1200"/>
              </a:spcBef>
              <a:buNone/>
              <a:defRPr/>
            </a:pPr>
            <a:r>
              <a:rPr lang="en-US" b="1" dirty="0" smtClean="0"/>
              <a:t>      Make my happiness — I will make yours. </a:t>
            </a:r>
            <a:endParaRPr lang="en-US" sz="800" b="1" dirty="0" smtClean="0"/>
          </a:p>
          <a:p>
            <a:pPr marL="515937" indent="-514350" eaLnBrk="1" hangingPunct="1">
              <a:lnSpc>
                <a:spcPct val="150000"/>
              </a:lnSpc>
              <a:spcBef>
                <a:spcPts val="1200"/>
              </a:spcBef>
              <a:buFont typeface="Wingdings" pitchFamily="2" charset="2"/>
              <a:buChar char="Ø"/>
              <a:defRPr/>
            </a:pPr>
            <a:r>
              <a:rPr lang="en-US" dirty="0" smtClean="0"/>
              <a:t>Make me happy, and I will make you happy.</a:t>
            </a:r>
            <a:br>
              <a:rPr lang="en-US" dirty="0" smtClean="0"/>
            </a:br>
            <a:endParaRPr lang="zh-CN" altLang="en-US" dirty="0"/>
          </a:p>
        </p:txBody>
      </p:sp>
      <p:pic>
        <p:nvPicPr>
          <p:cNvPr id="13316"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13317" name="文本框 3"/>
          <p:cNvSpPr txBox="1">
            <a:spLocks noChangeArrowheads="1"/>
          </p:cNvSpPr>
          <p:nvPr/>
        </p:nvSpPr>
        <p:spPr bwMode="auto">
          <a:xfrm>
            <a:off x="184150" y="12700"/>
            <a:ext cx="29860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rPr>
              <a:t>Language Points</a:t>
            </a:r>
          </a:p>
        </p:txBody>
      </p:sp>
      <p:pic>
        <p:nvPicPr>
          <p:cNvPr id="13321" name="图片 1">
            <a:hlinkClick r:id="rId5" action="ppaction://hlinksldjump"/>
          </p:cNvPr>
          <p:cNvPicPr>
            <a:picLocks noChangeAspect="1"/>
          </p:cNvPicPr>
          <p:nvPr/>
        </p:nvPicPr>
        <p:blipFill>
          <a:blip r:embed="rId6" cstate="print"/>
          <a:srcRect/>
          <a:stretch>
            <a:fillRect/>
          </a:stretch>
        </p:blipFill>
        <p:spPr bwMode="auto">
          <a:xfrm>
            <a:off x="8176835" y="6118225"/>
            <a:ext cx="766763" cy="539750"/>
          </a:xfrm>
          <a:prstGeom prst="rect">
            <a:avLst/>
          </a:prstGeom>
          <a:noFill/>
          <a:ln w="9525">
            <a:noFill/>
            <a:miter lim="800000"/>
            <a:headEnd/>
            <a:tailEnd/>
          </a:ln>
        </p:spPr>
      </p:pic>
      <p:sp>
        <p:nvSpPr>
          <p:cNvPr id="7" name="TextBox 6"/>
          <p:cNvSpPr txBox="1"/>
          <p:nvPr/>
        </p:nvSpPr>
        <p:spPr>
          <a:xfrm>
            <a:off x="165253" y="2628890"/>
            <a:ext cx="1222872" cy="461665"/>
          </a:xfrm>
          <a:prstGeom prst="rect">
            <a:avLst/>
          </a:prstGeom>
          <a:noFill/>
        </p:spPr>
        <p:txBody>
          <a:bodyPr wrap="square" rtlCol="0">
            <a:spAutoFit/>
          </a:bodyPr>
          <a:lstStyle/>
          <a:p>
            <a:r>
              <a:rPr lang="zh-CN" altLang="en-US" sz="2400" b="1" dirty="0" smtClean="0"/>
              <a:t>翻译：</a:t>
            </a:r>
            <a:endParaRPr lang="zh-CN" altLang="en-US" sz="2400" b="1" dirty="0"/>
          </a:p>
        </p:txBody>
      </p:sp>
      <p:sp>
        <p:nvSpPr>
          <p:cNvPr id="8" name="TextBox 7"/>
          <p:cNvSpPr txBox="1"/>
          <p:nvPr/>
        </p:nvSpPr>
        <p:spPr>
          <a:xfrm>
            <a:off x="1112704" y="2628890"/>
            <a:ext cx="7832992" cy="461665"/>
          </a:xfrm>
          <a:prstGeom prst="rect">
            <a:avLst/>
          </a:prstGeom>
          <a:noFill/>
        </p:spPr>
        <p:txBody>
          <a:bodyPr wrap="square" rtlCol="0">
            <a:spAutoFit/>
          </a:bodyPr>
          <a:lstStyle/>
          <a:p>
            <a:pPr algn="just"/>
            <a:r>
              <a:rPr lang="zh-CN" altLang="en-US" sz="2400" dirty="0" smtClean="0">
                <a:solidFill>
                  <a:srgbClr val="0070C0"/>
                </a:solidFill>
              </a:rPr>
              <a:t>让我幸福吧</a:t>
            </a:r>
            <a:r>
              <a:rPr lang="en-US" altLang="zh-CN" sz="2400" dirty="0" smtClean="0">
                <a:solidFill>
                  <a:srgbClr val="0070C0"/>
                </a:solidFill>
              </a:rPr>
              <a:t>——</a:t>
            </a:r>
            <a:r>
              <a:rPr lang="zh-CN" altLang="en-US" sz="2400" dirty="0" smtClean="0">
                <a:solidFill>
                  <a:srgbClr val="0070C0"/>
                </a:solidFill>
              </a:rPr>
              <a:t>我也会让你幸福的。</a:t>
            </a:r>
            <a:endParaRPr lang="zh-CN" altLang="en-US" sz="2400" dirty="0">
              <a:solidFill>
                <a:srgbClr val="0070C0"/>
              </a:solidFill>
            </a:endParaRPr>
          </a:p>
        </p:txBody>
      </p:sp>
      <p:pic>
        <p:nvPicPr>
          <p:cNvPr id="10" name="图片 2" descr="END"/>
          <p:cNvPicPr>
            <a:picLocks noChangeAspect="1" noChangeArrowheads="1"/>
          </p:cNvPicPr>
          <p:nvPr/>
        </p:nvPicPr>
        <p:blipFill>
          <a:blip r:embed="rId7" cstate="print"/>
          <a:srcRect/>
          <a:stretch>
            <a:fillRect/>
          </a:stretch>
        </p:blipFill>
        <p:spPr bwMode="auto">
          <a:xfrm>
            <a:off x="7342912" y="6319874"/>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dissolv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5369" name="图片 3"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15370"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sp>
        <p:nvSpPr>
          <p:cNvPr id="19" name="单圆角矩形 18"/>
          <p:cNvSpPr/>
          <p:nvPr/>
        </p:nvSpPr>
        <p:spPr>
          <a:xfrm>
            <a:off x="396875" y="11350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b="1" dirty="0" smtClean="0">
                <a:hlinkClick r:id="rId5" action="ppaction://hlinksldjump"/>
              </a:rPr>
              <a:t>Reading and understanding</a:t>
            </a:r>
            <a:endParaRPr lang="zh-CN" altLang="en-US" sz="2800" noProof="1"/>
          </a:p>
        </p:txBody>
      </p:sp>
      <p:sp>
        <p:nvSpPr>
          <p:cNvPr id="20" name="单圆角矩形 19"/>
          <p:cNvSpPr/>
          <p:nvPr/>
        </p:nvSpPr>
        <p:spPr>
          <a:xfrm>
            <a:off x="396875" y="1851025"/>
            <a:ext cx="8437563" cy="423863"/>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b="1" dirty="0" smtClean="0">
                <a:hlinkClick r:id="rId6" action="ppaction://hlinksldjump"/>
              </a:rPr>
              <a:t>Dealing with unfamiliar words</a:t>
            </a:r>
            <a:endParaRPr lang="zh-CN" altLang="en-US" sz="2800" noProof="1"/>
          </a:p>
        </p:txBody>
      </p:sp>
      <p:sp>
        <p:nvSpPr>
          <p:cNvPr id="21" name="单圆角矩形 20"/>
          <p:cNvSpPr/>
          <p:nvPr/>
        </p:nvSpPr>
        <p:spPr>
          <a:xfrm>
            <a:off x="396875" y="2592388"/>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b="1" dirty="0" smtClean="0">
                <a:hlinkClick r:id="rId7" action="ppaction://hlinksldjump"/>
              </a:rPr>
              <a:t>Reading and interpreting</a:t>
            </a:r>
            <a:endParaRPr lang="zh-CN" altLang="en-US" sz="2800" noProof="1"/>
          </a:p>
        </p:txBody>
      </p:sp>
      <p:sp>
        <p:nvSpPr>
          <p:cNvPr id="22" name="单圆角矩形 21"/>
          <p:cNvSpPr/>
          <p:nvPr/>
        </p:nvSpPr>
        <p:spPr>
          <a:xfrm>
            <a:off x="396875" y="33575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sz="2800" b="1" dirty="0" smtClean="0">
                <a:hlinkClick r:id="rId8" action="ppaction://hlinksldjump"/>
              </a:rPr>
              <a:t>Developing critical thinking</a:t>
            </a:r>
            <a:endParaRPr lang="zh-CN" altLang="en-US" sz="2800" noProof="1"/>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760413"/>
            <a:ext cx="8834438" cy="6065837"/>
          </a:xfrm>
        </p:spPr>
        <p:txBody>
          <a:bodyPr/>
          <a:lstStyle/>
          <a:p>
            <a:pPr eaLnBrk="1" hangingPunct="1">
              <a:buNone/>
              <a:defRPr/>
            </a:pPr>
            <a:r>
              <a:rPr lang="en-US" b="1" dirty="0" smtClean="0">
                <a:solidFill>
                  <a:srgbClr val="C00000"/>
                </a:solidFill>
              </a:rPr>
              <a:t>Reading and understanding</a:t>
            </a:r>
          </a:p>
          <a:p>
            <a:pPr eaLnBrk="1" hangingPunct="1">
              <a:lnSpc>
                <a:spcPct val="50000"/>
              </a:lnSpc>
              <a:buNone/>
              <a:defRPr/>
            </a:pPr>
            <a:endParaRPr lang="en-US" b="1" dirty="0" smtClean="0">
              <a:solidFill>
                <a:srgbClr val="C00000"/>
              </a:solidFill>
            </a:endParaRPr>
          </a:p>
          <a:p>
            <a:pPr eaLnBrk="1" hangingPunct="1">
              <a:buNone/>
              <a:defRPr/>
            </a:pPr>
            <a:r>
              <a:rPr lang="en-US" b="1" dirty="0" smtClean="0"/>
              <a:t>4 Answer the questions.</a:t>
            </a:r>
          </a:p>
          <a:p>
            <a:pPr eaLnBrk="1" hangingPunct="1">
              <a:buNone/>
              <a:defRPr/>
            </a:pPr>
            <a:r>
              <a:rPr lang="en-US" dirty="0" smtClean="0"/>
              <a:t>1 </a:t>
            </a:r>
            <a:r>
              <a:rPr lang="en-US" dirty="0" smtClean="0">
                <a:hlinkClick r:id="rId3" action="ppaction://hlinksldjump"/>
              </a:rPr>
              <a:t>Why did Jane start to cry?</a:t>
            </a:r>
            <a:endParaRPr lang="en-US" dirty="0" smtClean="0"/>
          </a:p>
          <a:p>
            <a:pPr eaLnBrk="1" hangingPunct="1">
              <a:buNone/>
              <a:defRPr/>
            </a:pPr>
            <a:r>
              <a:rPr lang="en-US" dirty="0" smtClean="0"/>
              <a:t>2 </a:t>
            </a:r>
            <a:r>
              <a:rPr lang="en-US" dirty="0" smtClean="0">
                <a:hlinkClick r:id="rId3" action="ppaction://hlinksldjump"/>
              </a:rPr>
              <a:t>Did she feel she was speaking with her heart or her head?</a:t>
            </a:r>
            <a:endParaRPr lang="en-US" dirty="0" smtClean="0"/>
          </a:p>
          <a:p>
            <a:pPr eaLnBrk="1" hangingPunct="1">
              <a:buNone/>
              <a:defRPr/>
            </a:pPr>
            <a:r>
              <a:rPr lang="en-US" dirty="0" smtClean="0"/>
              <a:t>3 </a:t>
            </a:r>
            <a:r>
              <a:rPr lang="en-US" dirty="0" smtClean="0">
                <a:hlinkClick r:id="rId3" action="ppaction://hlinksldjump"/>
              </a:rPr>
              <a:t>Why did Rochester say she was “like a wild bird”?</a:t>
            </a:r>
            <a:endParaRPr lang="en-US" dirty="0" smtClean="0"/>
          </a:p>
          <a:p>
            <a:pPr eaLnBrk="1" hangingPunct="1">
              <a:buNone/>
              <a:defRPr/>
            </a:pPr>
            <a:r>
              <a:rPr lang="en-US" dirty="0" smtClean="0"/>
              <a:t>4 </a:t>
            </a:r>
            <a:r>
              <a:rPr lang="en-US" dirty="0" smtClean="0">
                <a:hlinkClick r:id="rId4" action="ppaction://hlinksldjump"/>
              </a:rPr>
              <a:t>What did Rochester offer her?</a:t>
            </a:r>
            <a:endParaRPr lang="en-US" dirty="0" smtClean="0"/>
          </a:p>
          <a:p>
            <a:pPr eaLnBrk="1" hangingPunct="1">
              <a:buNone/>
              <a:defRPr/>
            </a:pPr>
            <a:r>
              <a:rPr lang="en-US" dirty="0" smtClean="0"/>
              <a:t>5 </a:t>
            </a:r>
            <a:r>
              <a:rPr lang="en-US" dirty="0" smtClean="0">
                <a:hlinkClick r:id="rId4" action="ppaction://hlinksldjump"/>
              </a:rPr>
              <a:t>Why did she think he was laughing at her?</a:t>
            </a:r>
            <a:endParaRPr lang="en-US" dirty="0" smtClean="0"/>
          </a:p>
          <a:p>
            <a:pPr eaLnBrk="1" hangingPunct="1">
              <a:buNone/>
              <a:defRPr/>
            </a:pPr>
            <a:r>
              <a:rPr lang="en-US" dirty="0" smtClean="0"/>
              <a:t>6 </a:t>
            </a:r>
            <a:r>
              <a:rPr lang="en-US" dirty="0" smtClean="0">
                <a:hlinkClick r:id="rId5" action="ppaction://hlinksldjump"/>
              </a:rPr>
              <a:t>Why did Miss Ingram no longer love Rochester?</a:t>
            </a:r>
            <a:endParaRPr lang="en-US" dirty="0" smtClean="0"/>
          </a:p>
          <a:p>
            <a:pPr eaLnBrk="1" hangingPunct="1">
              <a:buNone/>
              <a:defRPr/>
            </a:pPr>
            <a:r>
              <a:rPr lang="en-US" dirty="0" smtClean="0"/>
              <a:t>7 </a:t>
            </a:r>
            <a:r>
              <a:rPr lang="en-US" dirty="0" smtClean="0">
                <a:hlinkClick r:id="rId5" action="ppaction://hlinksldjump"/>
              </a:rPr>
              <a:t>Why did he pretend that Ingram still loved him?</a:t>
            </a:r>
            <a:endParaRPr lang="en-US" dirty="0" smtClean="0"/>
          </a:p>
          <a:p>
            <a:pPr eaLnBrk="1" hangingPunct="1">
              <a:buNone/>
              <a:defRPr/>
            </a:pPr>
            <a:r>
              <a:rPr lang="en-US" dirty="0" smtClean="0"/>
              <a:t>8 </a:t>
            </a:r>
            <a:r>
              <a:rPr lang="en-US" dirty="0" smtClean="0">
                <a:hlinkClick r:id="rId5" action="ppaction://hlinksldjump"/>
              </a:rPr>
              <a:t>What did Jane agree to do?</a:t>
            </a:r>
            <a:endParaRPr lang="zh-CN" altLang="en-US" dirty="0"/>
          </a:p>
        </p:txBody>
      </p:sp>
      <p:pic>
        <p:nvPicPr>
          <p:cNvPr id="1638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6" name="图片 3"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769938"/>
            <a:ext cx="8834438" cy="5792787"/>
          </a:xfrm>
        </p:spPr>
        <p:txBody>
          <a:bodyPr/>
          <a:lstStyle/>
          <a:p>
            <a:pPr algn="just" eaLnBrk="1" hangingPunct="1">
              <a:buNone/>
              <a:defRPr/>
            </a:pPr>
            <a:r>
              <a:rPr lang="en-US" b="1" dirty="0" smtClean="0"/>
              <a:t>1 Why did Jane start to cry?</a:t>
            </a:r>
          </a:p>
          <a:p>
            <a:pPr algn="just" eaLnBrk="1" hangingPunct="1">
              <a:buNone/>
              <a:defRPr/>
            </a:pPr>
            <a:r>
              <a:rPr lang="en-US" dirty="0" smtClean="0"/>
              <a:t>   Jane cried because she loved Rochester but believed that she must leave him as he was engaged to Miss Ingram.</a:t>
            </a:r>
            <a:r>
              <a:rPr lang="en-US" dirty="0" smtClean="0">
                <a:solidFill>
                  <a:srgbClr val="0070C0"/>
                </a:solidFill>
              </a:rPr>
              <a:t/>
            </a:r>
            <a:br>
              <a:rPr lang="en-US" dirty="0" smtClean="0">
                <a:solidFill>
                  <a:srgbClr val="0070C0"/>
                </a:solidFill>
              </a:rPr>
            </a:br>
            <a:endParaRPr lang="en-US" dirty="0" smtClean="0">
              <a:solidFill>
                <a:srgbClr val="0070C0"/>
              </a:solidFill>
            </a:endParaRPr>
          </a:p>
          <a:p>
            <a:pPr algn="just" eaLnBrk="1" hangingPunct="1">
              <a:buNone/>
              <a:defRPr/>
            </a:pPr>
            <a:r>
              <a:rPr lang="en-US" b="1" spc="-60" dirty="0" smtClean="0"/>
              <a:t>2 Did she feel she was speaking with her heart or her head?</a:t>
            </a:r>
          </a:p>
          <a:p>
            <a:pPr algn="just" eaLnBrk="1" hangingPunct="1">
              <a:buNone/>
              <a:defRPr/>
            </a:pPr>
            <a:r>
              <a:rPr lang="en-US" dirty="0" smtClean="0"/>
              <a:t>   She was speaking with her heart, as her strong emotions were “gaining control” and forcing her to speak.</a:t>
            </a:r>
          </a:p>
          <a:p>
            <a:pPr algn="just" eaLnBrk="1" hangingPunct="1">
              <a:buNone/>
              <a:defRPr/>
            </a:pPr>
            <a:endParaRPr lang="en-US" dirty="0" smtClean="0"/>
          </a:p>
          <a:p>
            <a:pPr algn="just" eaLnBrk="1" hangingPunct="1">
              <a:buNone/>
              <a:defRPr/>
            </a:pPr>
            <a:r>
              <a:rPr lang="en-US" b="1" dirty="0" smtClean="0"/>
              <a:t>3 Why did Rochester say she was “like a wild bird”?</a:t>
            </a:r>
          </a:p>
          <a:p>
            <a:pPr algn="just" eaLnBrk="1" hangingPunct="1">
              <a:buNone/>
              <a:defRPr/>
            </a:pPr>
            <a:r>
              <a:rPr lang="en-US" dirty="0" smtClean="0"/>
              <a:t>   He said this because she was desperately trying to get out of his embrace, and struggling like a bird that had been caught.</a:t>
            </a:r>
          </a:p>
          <a:p>
            <a:pPr algn="just" eaLnBrk="1" hangingPunct="1">
              <a:buNone/>
              <a:defRPr/>
            </a:pPr>
            <a:r>
              <a:rPr lang="en-US" dirty="0" smtClean="0"/>
              <a:t/>
            </a:r>
            <a:br>
              <a:rPr lang="en-US" dirty="0" smtClean="0"/>
            </a:br>
            <a:endParaRPr lang="en-US" dirty="0" smtClean="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dissolv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animEffect transition="in" filter="dissolve">
                                      <p:cBhvr>
                                        <p:cTn id="17" dur="500"/>
                                        <p:tgtEl>
                                          <p:spTgt spid="1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dissolve">
                                      <p:cBhvr>
                                        <p:cTn id="2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65100" y="827089"/>
            <a:ext cx="8834438" cy="4144962"/>
          </a:xfrm>
        </p:spPr>
        <p:txBody>
          <a:bodyPr/>
          <a:lstStyle/>
          <a:p>
            <a:pPr eaLnBrk="1" hangingPunct="1">
              <a:buNone/>
              <a:defRPr/>
            </a:pPr>
            <a:r>
              <a:rPr lang="en-US" b="1" dirty="0" smtClean="0"/>
              <a:t>4 What did Rochester offer her?</a:t>
            </a:r>
          </a:p>
          <a:p>
            <a:pPr algn="just" eaLnBrk="1" hangingPunct="1">
              <a:buNone/>
              <a:defRPr/>
            </a:pPr>
            <a:r>
              <a:rPr lang="en-US" dirty="0" smtClean="0"/>
              <a:t>   He offered her marriage (his hand), love (his heart) and a share of his possessions.</a:t>
            </a:r>
          </a:p>
          <a:p>
            <a:pPr algn="just" eaLnBrk="1" hangingPunct="1">
              <a:buNone/>
              <a:defRPr/>
            </a:pPr>
            <a:endParaRPr lang="en-US" b="1" dirty="0" smtClean="0"/>
          </a:p>
          <a:p>
            <a:pPr algn="just" eaLnBrk="1" hangingPunct="1">
              <a:buNone/>
              <a:defRPr/>
            </a:pPr>
            <a:r>
              <a:rPr lang="en-US" b="1" dirty="0" smtClean="0"/>
              <a:t>5 Why did she think he was laughing at her?</a:t>
            </a:r>
          </a:p>
          <a:p>
            <a:pPr algn="just" eaLnBrk="1" hangingPunct="1">
              <a:buNone/>
              <a:defRPr/>
            </a:pPr>
            <a:r>
              <a:rPr lang="en-US" dirty="0" smtClean="0"/>
              <a:t>   Jane believed that Rochester had deceived her by becoming engaged to Miss Ingram. She couldn’t take his offer of marriage seriously and thought that Rochester was joking at her expense.</a:t>
            </a:r>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dissolv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817564"/>
            <a:ext cx="8834438" cy="5383212"/>
          </a:xfrm>
        </p:spPr>
        <p:txBody>
          <a:bodyPr/>
          <a:lstStyle/>
          <a:p>
            <a:pPr algn="just" eaLnBrk="1" hangingPunct="1">
              <a:buNone/>
              <a:defRPr/>
            </a:pPr>
            <a:r>
              <a:rPr lang="en-US" b="1" dirty="0" smtClean="0"/>
              <a:t>6 Why did Miss Ingram no longer love Rochester?</a:t>
            </a:r>
          </a:p>
          <a:p>
            <a:pPr algn="just" eaLnBrk="1" hangingPunct="1">
              <a:buNone/>
              <a:defRPr/>
            </a:pPr>
            <a:r>
              <a:rPr lang="en-US" dirty="0" smtClean="0"/>
              <a:t>   Miss Ingram never loved him. As shown by Rochester’s trick, Miss Ingram was only interested in his wealth.</a:t>
            </a:r>
          </a:p>
          <a:p>
            <a:pPr algn="just" eaLnBrk="1" hangingPunct="1">
              <a:buNone/>
              <a:defRPr/>
            </a:pPr>
            <a:endParaRPr lang="en-US" dirty="0" smtClean="0"/>
          </a:p>
          <a:p>
            <a:pPr algn="just" eaLnBrk="1" hangingPunct="1">
              <a:buNone/>
              <a:defRPr/>
            </a:pPr>
            <a:r>
              <a:rPr lang="en-US" b="1" dirty="0" smtClean="0"/>
              <a:t>7 Why did he pretend that Ingram still loved him?</a:t>
            </a:r>
          </a:p>
          <a:p>
            <a:pPr algn="just" eaLnBrk="1" hangingPunct="1">
              <a:buNone/>
              <a:defRPr/>
            </a:pPr>
            <a:r>
              <a:rPr lang="en-US" dirty="0" smtClean="0"/>
              <a:t>   He did this to make Jane jealous and encourage her to marry him.</a:t>
            </a:r>
          </a:p>
          <a:p>
            <a:pPr algn="just" eaLnBrk="1" hangingPunct="1">
              <a:buNone/>
              <a:defRPr/>
            </a:pPr>
            <a:endParaRPr lang="en-US" dirty="0" smtClean="0"/>
          </a:p>
          <a:p>
            <a:pPr algn="just" eaLnBrk="1" hangingPunct="1">
              <a:buNone/>
              <a:defRPr/>
            </a:pPr>
            <a:r>
              <a:rPr lang="en-US" b="1" dirty="0" smtClean="0"/>
              <a:t>8 What did Jane agree to do?</a:t>
            </a:r>
          </a:p>
          <a:p>
            <a:pPr algn="just" eaLnBrk="1" hangingPunct="1">
              <a:buNone/>
              <a:defRPr/>
            </a:pPr>
            <a:r>
              <a:rPr lang="en-US" dirty="0" smtClean="0">
                <a:solidFill>
                  <a:srgbClr val="0070C0"/>
                </a:solidFill>
              </a:rPr>
              <a:t>   </a:t>
            </a:r>
            <a:r>
              <a:rPr lang="en-US" dirty="0" smtClean="0"/>
              <a:t>Jane agreed to marry Rochester after he finally convinced her of his love.</a:t>
            </a:r>
            <a:endParaRPr lang="zh-CN" altLang="en-US"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6"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2" descr="END"/>
          <p:cNvPicPr>
            <a:picLocks noChangeAspect="1" noChangeArrowheads="1"/>
          </p:cNvPicPr>
          <p:nvPr/>
        </p:nvPicPr>
        <p:blipFill>
          <a:blip r:embed="rId7" cstate="print"/>
          <a:srcRect/>
          <a:stretch>
            <a:fillRect/>
          </a:stretch>
        </p:blipFill>
        <p:spPr bwMode="auto">
          <a:xfrm>
            <a:off x="8368629" y="6308858"/>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dissolv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animEffect transition="in" filter="dissolve">
                                      <p:cBhvr>
                                        <p:cTn id="17" dur="500"/>
                                        <p:tgtEl>
                                          <p:spTgt spid="1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1064073"/>
            <a:ext cx="8686799" cy="5350596"/>
          </a:xfrm>
          <a:prstGeom prst="rect">
            <a:avLst/>
          </a:prstGeom>
          <a:noFill/>
          <a:ln>
            <a:miter lim="800000"/>
            <a:headEnd/>
            <a:tailEnd/>
          </a:ln>
        </p:spPr>
        <p:txBody>
          <a:bodyPr/>
          <a:lstStyle/>
          <a:p>
            <a:pPr>
              <a:lnSpc>
                <a:spcPct val="120000"/>
              </a:lnSpc>
              <a:buNone/>
            </a:pPr>
            <a:r>
              <a:rPr lang="en-US" altLang="zh-CN" sz="1800" spc="20" dirty="0" smtClean="0">
                <a:solidFill>
                  <a:schemeClr val="hlink"/>
                </a:solidFill>
              </a:rPr>
              <a:t>17</a:t>
            </a:r>
            <a:r>
              <a:rPr lang="en-US" altLang="zh-CN" sz="2400" spc="20" dirty="0" smtClean="0">
                <a:solidFill>
                  <a:schemeClr val="hlink"/>
                </a:solidFill>
              </a:rPr>
              <a:t> </a:t>
            </a:r>
            <a:r>
              <a:rPr lang="en-US" altLang="zh-CN" sz="2500" spc="20" dirty="0" smtClean="0"/>
              <a:t>Another effort </a:t>
            </a:r>
            <a:r>
              <a:rPr lang="en-US" altLang="zh-CN" sz="2500" spc="20" dirty="0" smtClean="0">
                <a:hlinkClick r:id="rId3" action="ppaction://hlinksldjump"/>
              </a:rPr>
              <a:t>set me free</a:t>
            </a:r>
            <a:r>
              <a:rPr lang="en-US" altLang="zh-CN" sz="2500" spc="20" dirty="0" smtClean="0"/>
              <a:t>.</a:t>
            </a:r>
          </a:p>
          <a:p>
            <a:pPr>
              <a:lnSpc>
                <a:spcPct val="120000"/>
              </a:lnSpc>
              <a:buNone/>
            </a:pPr>
            <a:r>
              <a:rPr lang="en-US" altLang="zh-CN" sz="1800" spc="20" dirty="0" smtClean="0">
                <a:solidFill>
                  <a:schemeClr val="hlink"/>
                </a:solidFill>
              </a:rPr>
              <a:t>18</a:t>
            </a:r>
            <a:r>
              <a:rPr lang="en-US" altLang="zh-CN" sz="2400" spc="20" dirty="0" smtClean="0"/>
              <a:t> </a:t>
            </a:r>
            <a:r>
              <a:rPr lang="en-US" altLang="zh-CN" sz="2500" dirty="0" smtClean="0"/>
              <a:t>“And your will shall decide your </a:t>
            </a:r>
            <a:r>
              <a:rPr lang="en-US" altLang="zh-CN" sz="2500" dirty="0" smtClean="0">
                <a:hlinkClick r:id="rId4" action="ppaction://hlinksldjump"/>
              </a:rPr>
              <a:t>fate</a:t>
            </a:r>
            <a:r>
              <a:rPr lang="en-US" altLang="zh-CN" sz="2500" dirty="0" smtClean="0"/>
              <a:t>,” he said. “I offer you my</a:t>
            </a:r>
          </a:p>
          <a:p>
            <a:pPr marL="0" indent="1588">
              <a:lnSpc>
                <a:spcPct val="120000"/>
              </a:lnSpc>
              <a:buNone/>
            </a:pPr>
            <a:r>
              <a:rPr lang="en-US" altLang="zh-CN" sz="2500" spc="50" dirty="0" smtClean="0"/>
              <a:t>hand, my heart, and a share of all my possessions.”</a:t>
            </a:r>
          </a:p>
          <a:p>
            <a:pPr>
              <a:lnSpc>
                <a:spcPct val="120000"/>
              </a:lnSpc>
              <a:buNone/>
            </a:pPr>
            <a:r>
              <a:rPr lang="en-US" altLang="zh-CN" sz="1800" spc="20" dirty="0" smtClean="0">
                <a:solidFill>
                  <a:schemeClr val="hlink"/>
                </a:solidFill>
              </a:rPr>
              <a:t>19</a:t>
            </a:r>
            <a:r>
              <a:rPr lang="en-US" altLang="zh-CN" sz="2400" spc="20" dirty="0" smtClean="0"/>
              <a:t> </a:t>
            </a:r>
            <a:r>
              <a:rPr lang="en-US" altLang="zh-CN" sz="2500" spc="20" dirty="0" smtClean="0"/>
              <a:t>I was silent. I thought he was laughing at me.</a:t>
            </a:r>
          </a:p>
          <a:p>
            <a:pPr>
              <a:lnSpc>
                <a:spcPct val="120000"/>
              </a:lnSpc>
              <a:buNone/>
            </a:pPr>
            <a:r>
              <a:rPr lang="en-US" altLang="zh-CN" sz="1800" spc="20" dirty="0" smtClean="0">
                <a:solidFill>
                  <a:schemeClr val="hlink"/>
                </a:solidFill>
              </a:rPr>
              <a:t>20</a:t>
            </a:r>
            <a:r>
              <a:rPr lang="en-US" altLang="zh-CN" sz="2400" spc="20" dirty="0" smtClean="0"/>
              <a:t> </a:t>
            </a:r>
            <a:r>
              <a:rPr lang="en-US" altLang="zh-CN" sz="2500" spc="20" dirty="0" smtClean="0"/>
              <a:t>“Do you doubt me, Jane?”</a:t>
            </a:r>
          </a:p>
          <a:p>
            <a:pPr>
              <a:lnSpc>
                <a:spcPct val="120000"/>
              </a:lnSpc>
              <a:buNone/>
            </a:pPr>
            <a:r>
              <a:rPr lang="en-US" altLang="zh-CN" sz="1800" spc="20" dirty="0" smtClean="0">
                <a:solidFill>
                  <a:schemeClr val="hlink"/>
                </a:solidFill>
              </a:rPr>
              <a:t>21</a:t>
            </a:r>
            <a:r>
              <a:rPr lang="en-US" altLang="zh-CN" sz="2400" spc="20" dirty="0" smtClean="0"/>
              <a:t> </a:t>
            </a:r>
            <a:r>
              <a:rPr lang="en-US" altLang="zh-CN" sz="2500" spc="20" dirty="0" smtClean="0"/>
              <a:t>“</a:t>
            </a:r>
            <a:r>
              <a:rPr lang="en-US" altLang="zh-CN" sz="2500" spc="20" dirty="0" smtClean="0">
                <a:hlinkClick r:id="rId5" action="ppaction://hlinksldjump"/>
              </a:rPr>
              <a:t>Entirely</a:t>
            </a:r>
            <a:r>
              <a:rPr lang="en-US" altLang="zh-CN" sz="2500" spc="20" dirty="0" smtClean="0"/>
              <a:t>.”</a:t>
            </a:r>
          </a:p>
          <a:p>
            <a:pPr>
              <a:lnSpc>
                <a:spcPct val="120000"/>
              </a:lnSpc>
              <a:buNone/>
            </a:pPr>
            <a:r>
              <a:rPr lang="en-US" altLang="zh-CN" sz="1800" spc="20" dirty="0" smtClean="0">
                <a:solidFill>
                  <a:schemeClr val="hlink"/>
                </a:solidFill>
              </a:rPr>
              <a:t>22</a:t>
            </a:r>
            <a:r>
              <a:rPr lang="en-US" altLang="zh-CN" sz="2400" spc="20" dirty="0" smtClean="0"/>
              <a:t> </a:t>
            </a:r>
            <a:r>
              <a:rPr lang="en-US" altLang="zh-CN" sz="2500" spc="20" dirty="0" smtClean="0"/>
              <a:t>“You </a:t>
            </a:r>
            <a:r>
              <a:rPr lang="en-US" altLang="zh-CN" sz="2500" spc="20" dirty="0" smtClean="0">
                <a:hlinkClick r:id="rId6" action="ppaction://hlinksldjump"/>
              </a:rPr>
              <a:t>have no faith in </a:t>
            </a:r>
            <a:r>
              <a:rPr lang="en-US" altLang="zh-CN" sz="2500" spc="20" dirty="0" smtClean="0"/>
              <a:t>me?”</a:t>
            </a:r>
          </a:p>
          <a:p>
            <a:pPr>
              <a:lnSpc>
                <a:spcPct val="120000"/>
              </a:lnSpc>
              <a:buNone/>
            </a:pPr>
            <a:r>
              <a:rPr lang="en-US" altLang="zh-CN" sz="1800" spc="20" dirty="0" smtClean="0">
                <a:solidFill>
                  <a:schemeClr val="hlink"/>
                </a:solidFill>
              </a:rPr>
              <a:t>23</a:t>
            </a:r>
            <a:r>
              <a:rPr lang="en-US" altLang="zh-CN" sz="2400" spc="20" dirty="0" smtClean="0"/>
              <a:t> </a:t>
            </a:r>
            <a:r>
              <a:rPr lang="en-US" altLang="zh-CN" sz="2500" spc="20" dirty="0" smtClean="0"/>
              <a:t>“Not a bit.”</a:t>
            </a:r>
            <a:endParaRPr lang="zh-CN" altLang="en-US" sz="2500" spc="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7" action="ppaction://hlinkfile"/>
          </p:cNvPr>
          <p:cNvPicPr>
            <a:picLocks noChangeAspect="1" noChangeArrowheads="1"/>
          </p:cNvPicPr>
          <p:nvPr/>
        </p:nvPicPr>
        <p:blipFill>
          <a:blip r:embed="rId8"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9" action="ppaction://hlinksldjump"/>
          </p:cNvPr>
          <p:cNvPicPr>
            <a:picLocks noChangeAspect="1"/>
          </p:cNvPicPr>
          <p:nvPr/>
        </p:nvPicPr>
        <p:blipFill>
          <a:blip r:embed="rId10"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1" action="ppaction://hlinksldjump"/>
          </p:cNvPr>
          <p:cNvPicPr>
            <a:picLocks noChangeAspect="1" noChangeArrowheads="1"/>
          </p:cNvPicPr>
          <p:nvPr/>
        </p:nvPicPr>
        <p:blipFill>
          <a:blip r:embed="rId12"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3" action="ppaction://hlinksldjump"/>
          </p:cNvPr>
          <p:cNvPicPr>
            <a:picLocks noChangeAspect="1" noChangeArrowheads="1"/>
          </p:cNvPicPr>
          <p:nvPr/>
        </p:nvPicPr>
        <p:blipFill>
          <a:blip r:embed="rId14"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874713"/>
            <a:ext cx="8834438" cy="4306887"/>
          </a:xfrm>
        </p:spPr>
        <p:txBody>
          <a:bodyPr/>
          <a:lstStyle/>
          <a:p>
            <a:pPr eaLnBrk="1" hangingPunct="1">
              <a:buNone/>
              <a:defRPr/>
            </a:pPr>
            <a:r>
              <a:rPr lang="en-US" b="1" dirty="0" smtClean="0">
                <a:solidFill>
                  <a:srgbClr val="C00000"/>
                </a:solidFill>
              </a:rPr>
              <a:t>Dealing with unfamiliar words</a:t>
            </a:r>
          </a:p>
          <a:p>
            <a:pPr eaLnBrk="1" hangingPunct="1">
              <a:lnSpc>
                <a:spcPct val="50000"/>
              </a:lnSpc>
              <a:buFont typeface="Arial" panose="020B0604020202020204" pitchFamily="34" charset="0"/>
              <a:buChar char="•"/>
              <a:defRPr/>
            </a:pPr>
            <a:endParaRPr lang="en-US" b="1" dirty="0" smtClean="0"/>
          </a:p>
          <a:p>
            <a:pPr algn="just" eaLnBrk="1" hangingPunct="1">
              <a:lnSpc>
                <a:spcPct val="100000"/>
              </a:lnSpc>
              <a:buNone/>
              <a:defRPr/>
            </a:pPr>
            <a:r>
              <a:rPr lang="en-US" b="1" dirty="0" smtClean="0"/>
              <a:t>5 </a:t>
            </a:r>
            <a:r>
              <a:rPr lang="en-US" b="1" dirty="0" smtClean="0">
                <a:hlinkClick r:id="" action="ppaction://hlinkshowjump?jump=nextslide"/>
              </a:rPr>
              <a:t>Replace the underlined words with the correct form of the words below.</a:t>
            </a:r>
            <a:endParaRPr lang="en-US" b="1" dirty="0" smtClean="0"/>
          </a:p>
          <a:p>
            <a:pPr algn="just" eaLnBrk="1" hangingPunct="1">
              <a:lnSpc>
                <a:spcPct val="100000"/>
              </a:lnSpc>
              <a:buNone/>
              <a:defRPr/>
            </a:pPr>
            <a:r>
              <a:rPr lang="en-US" b="1" dirty="0" smtClean="0"/>
              <a:t>6 </a:t>
            </a:r>
            <a:r>
              <a:rPr lang="en-US" b="1" dirty="0" smtClean="0">
                <a:hlinkClick r:id="rId3" action="ppaction://hlinksldjump"/>
              </a:rPr>
              <a:t>Complete the sentences with the correct form of the words below.</a:t>
            </a:r>
            <a:endParaRPr lang="en-US" b="1" dirty="0" smtClean="0"/>
          </a:p>
          <a:p>
            <a:pPr lvl="0" eaLnBrk="1" hangingPunct="1">
              <a:lnSpc>
                <a:spcPct val="100000"/>
              </a:lnSpc>
              <a:buNone/>
              <a:defRPr/>
            </a:pPr>
            <a:r>
              <a:rPr lang="en-US" b="1" dirty="0" smtClean="0"/>
              <a:t>7 </a:t>
            </a:r>
            <a:r>
              <a:rPr lang="en-US" b="1" dirty="0" smtClean="0">
                <a:hlinkClick r:id="rId4" action="ppaction://hlinksldjump"/>
              </a:rPr>
              <a:t>Answer the questions about the words and expressions.</a:t>
            </a:r>
            <a:r>
              <a:rPr lang="en-US" dirty="0" smtClean="0">
                <a:hlinkClick r:id="rId4" action="ppaction://hlinksldjump"/>
              </a:rPr>
              <a:t/>
            </a:r>
            <a:br>
              <a:rPr lang="en-US" dirty="0" smtClean="0">
                <a:hlinkClick r:id="rId4" action="ppaction://hlinksldjump"/>
              </a:rPr>
            </a:b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7" name="图片 3"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just" eaLnBrk="1" hangingPunct="1">
              <a:lnSpc>
                <a:spcPct val="100000"/>
              </a:lnSpc>
              <a:buNone/>
              <a:defRPr/>
            </a:pPr>
            <a:r>
              <a:rPr lang="en-US" b="1" dirty="0" smtClean="0"/>
              <a:t>5 Replace the underlined words with the correct form of the words below.</a:t>
            </a:r>
          </a:p>
          <a:p>
            <a:pPr algn="ctr" eaLnBrk="1" hangingPunct="1">
              <a:lnSpc>
                <a:spcPct val="100000"/>
              </a:lnSpc>
              <a:buNone/>
              <a:defRPr/>
            </a:pPr>
            <a:r>
              <a:rPr lang="en-US" dirty="0" smtClean="0">
                <a:solidFill>
                  <a:srgbClr val="C00000"/>
                </a:solidFill>
              </a:rPr>
              <a:t>conquer         delightful        grief   </a:t>
            </a:r>
          </a:p>
          <a:p>
            <a:pPr algn="ctr" eaLnBrk="1" hangingPunct="1">
              <a:lnSpc>
                <a:spcPct val="100000"/>
              </a:lnSpc>
              <a:buNone/>
              <a:defRPr/>
            </a:pPr>
            <a:r>
              <a:rPr lang="en-US" dirty="0" smtClean="0">
                <a:solidFill>
                  <a:srgbClr val="C00000"/>
                </a:solidFill>
              </a:rPr>
              <a:t>   humble          passionate         scorn</a:t>
            </a:r>
          </a:p>
          <a:p>
            <a:pPr algn="just" eaLnBrk="1" hangingPunct="1">
              <a:lnSpc>
                <a:spcPct val="100000"/>
              </a:lnSpc>
              <a:buNone/>
              <a:defRPr/>
            </a:pPr>
            <a:r>
              <a:rPr lang="en-US" spc="-50" dirty="0" smtClean="0"/>
              <a:t>1 Jane’s </a:t>
            </a:r>
            <a:r>
              <a:rPr lang="en-US" u="sng" spc="-50" dirty="0" smtClean="0"/>
              <a:t>enthusiasm</a:t>
            </a:r>
            <a:r>
              <a:rPr lang="en-US" spc="-50" dirty="0" smtClean="0"/>
              <a:t> for Rochester is evident when she weeps.</a:t>
            </a:r>
          </a:p>
          <a:p>
            <a:pPr algn="just" eaLnBrk="1" hangingPunct="1">
              <a:lnSpc>
                <a:spcPct val="100000"/>
              </a:lnSpc>
              <a:buNone/>
              <a:defRPr/>
            </a:pPr>
            <a:r>
              <a:rPr lang="en-US" b="1" spc="-50" dirty="0" smtClean="0">
                <a:solidFill>
                  <a:srgbClr val="C00000"/>
                </a:solidFill>
              </a:rPr>
              <a:t>   </a:t>
            </a:r>
            <a:r>
              <a:rPr lang="en-US" b="1" spc="-50" dirty="0" smtClean="0">
                <a:solidFill>
                  <a:srgbClr val="FF0000"/>
                </a:solidFill>
              </a:rPr>
              <a:t> </a:t>
            </a:r>
            <a:r>
              <a:rPr lang="en-US" spc="-50" dirty="0" smtClean="0">
                <a:solidFill>
                  <a:srgbClr val="FF0000"/>
                </a:solidFill>
              </a:rPr>
              <a:t>passion</a:t>
            </a:r>
          </a:p>
          <a:p>
            <a:pPr algn="just" eaLnBrk="1" hangingPunct="1">
              <a:lnSpc>
                <a:spcPct val="100000"/>
              </a:lnSpc>
              <a:buNone/>
              <a:defRPr/>
            </a:pPr>
            <a:r>
              <a:rPr lang="en-US" spc="-50" dirty="0" smtClean="0"/>
              <a:t>2 Her </a:t>
            </a:r>
            <a:r>
              <a:rPr lang="en-US" u="sng" spc="-50" dirty="0" smtClean="0"/>
              <a:t>sadness</a:t>
            </a:r>
            <a:r>
              <a:rPr lang="en-US" spc="-50" dirty="0" smtClean="0"/>
              <a:t> at losing him makes her feelings more violent.</a:t>
            </a:r>
          </a:p>
          <a:p>
            <a:pPr algn="just" eaLnBrk="1" hangingPunct="1">
              <a:lnSpc>
                <a:spcPct val="100000"/>
              </a:lnSpc>
              <a:buNone/>
              <a:defRPr/>
            </a:pPr>
            <a:r>
              <a:rPr lang="en-US" spc="-50" dirty="0" smtClean="0">
                <a:solidFill>
                  <a:srgbClr val="FF0000"/>
                </a:solidFill>
              </a:rPr>
              <a:t>    grief</a:t>
            </a:r>
          </a:p>
          <a:p>
            <a:pPr algn="just" eaLnBrk="1" hangingPunct="1">
              <a:lnSpc>
                <a:spcPct val="100000"/>
              </a:lnSpc>
              <a:buNone/>
              <a:defRPr/>
            </a:pPr>
            <a:r>
              <a:rPr lang="en-US" dirty="0" smtClean="0"/>
              <a:t>3 At first Jane doesn’t realize that she has </a:t>
            </a:r>
            <a:r>
              <a:rPr lang="en-US" u="sng" dirty="0" smtClean="0"/>
              <a:t>won</a:t>
            </a:r>
            <a:r>
              <a:rPr lang="en-US" dirty="0" smtClean="0"/>
              <a:t> Rochester’s heart.</a:t>
            </a:r>
          </a:p>
          <a:p>
            <a:pPr algn="just" eaLnBrk="1" hangingPunct="1">
              <a:lnSpc>
                <a:spcPct val="100000"/>
              </a:lnSpc>
              <a:buNone/>
              <a:defRPr/>
            </a:pPr>
            <a:r>
              <a:rPr lang="en-US" b="1" dirty="0" smtClean="0">
                <a:solidFill>
                  <a:srgbClr val="C00000"/>
                </a:solidFill>
              </a:rPr>
              <a:t>   </a:t>
            </a:r>
            <a:r>
              <a:rPr lang="en-US" dirty="0" smtClean="0">
                <a:solidFill>
                  <a:srgbClr val="FF0000"/>
                </a:solidFill>
              </a:rPr>
              <a:t>conquered</a:t>
            </a:r>
          </a:p>
          <a:p>
            <a:pPr algn="just" eaLnBrk="1" hangingPunct="1">
              <a:lnSpc>
                <a:spcPct val="100000"/>
              </a:lnSpc>
              <a:buNone/>
              <a:defRPr/>
            </a:pPr>
            <a:endParaRPr lang="en-US" b="1" spc="-50" dirty="0" smtClean="0">
              <a:solidFill>
                <a:srgbClr val="C00000"/>
              </a:solidFill>
            </a:endParaRPr>
          </a:p>
          <a:p>
            <a:pPr eaLnBrk="1" hangingPunct="1">
              <a:lnSpc>
                <a:spcPct val="100000"/>
              </a:lnSpc>
              <a:buNone/>
              <a:defRPr/>
            </a:pPr>
            <a:r>
              <a:rPr lang="en-US" dirty="0" smtClean="0"/>
              <a:t/>
            </a:r>
            <a:br>
              <a:rPr lang="en-US" dirty="0" smtClean="0"/>
            </a:br>
            <a:r>
              <a:rPr lang="en-US" dirty="0" smtClean="0"/>
              <a:t/>
            </a:r>
            <a:br>
              <a:rPr lang="en-US" dirty="0" smtClean="0"/>
            </a:b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6" end="6"/>
                                            </p:txEl>
                                          </p:spTgt>
                                        </p:tgtEl>
                                        <p:attrNameLst>
                                          <p:attrName>style.visibility</p:attrName>
                                        </p:attrNameLst>
                                      </p:cBhvr>
                                      <p:to>
                                        <p:strVal val="visible"/>
                                      </p:to>
                                    </p:set>
                                    <p:animEffect transition="in" filter="dissolve">
                                      <p:cBhvr>
                                        <p:cTn id="12" dur="500"/>
                                        <p:tgtEl>
                                          <p:spTgt spid="1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animEffect transition="in" filter="dissolve">
                                      <p:cBhvr>
                                        <p:cTn id="17" dur="500"/>
                                        <p:tgtEl>
                                          <p:spTgt spid="10">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dissolve">
                                      <p:cBhvr>
                                        <p:cTn id="2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ctr" eaLnBrk="1" hangingPunct="1">
              <a:lnSpc>
                <a:spcPct val="100000"/>
              </a:lnSpc>
              <a:buNone/>
              <a:defRPr/>
            </a:pPr>
            <a:r>
              <a:rPr lang="en-US" dirty="0" smtClean="0">
                <a:solidFill>
                  <a:srgbClr val="C00000"/>
                </a:solidFill>
              </a:rPr>
              <a:t>conquer         delightful        grief   </a:t>
            </a:r>
          </a:p>
          <a:p>
            <a:pPr algn="ctr" eaLnBrk="1" hangingPunct="1">
              <a:lnSpc>
                <a:spcPct val="100000"/>
              </a:lnSpc>
              <a:buNone/>
              <a:defRPr/>
            </a:pPr>
            <a:r>
              <a:rPr lang="en-US" dirty="0" smtClean="0">
                <a:solidFill>
                  <a:srgbClr val="C00000"/>
                </a:solidFill>
              </a:rPr>
              <a:t>   humble          passionate         scorn</a:t>
            </a:r>
          </a:p>
          <a:p>
            <a:pPr eaLnBrk="1" hangingPunct="1">
              <a:buNone/>
              <a:defRPr/>
            </a:pPr>
            <a:endParaRPr lang="en-US" dirty="0" smtClean="0"/>
          </a:p>
          <a:p>
            <a:pPr algn="just" eaLnBrk="1" hangingPunct="1">
              <a:buNone/>
              <a:defRPr/>
            </a:pPr>
            <a:r>
              <a:rPr lang="en-US" dirty="0" smtClean="0"/>
              <a:t>4 Our visit to </a:t>
            </a:r>
            <a:r>
              <a:rPr lang="en-US" dirty="0" err="1" smtClean="0"/>
              <a:t>Brontë</a:t>
            </a:r>
            <a:r>
              <a:rPr lang="en-US" dirty="0" smtClean="0"/>
              <a:t> Country in Yorkshire last year </a:t>
            </a:r>
            <a:r>
              <a:rPr lang="en-US" u="sng" dirty="0" smtClean="0"/>
              <a:t>pleased</a:t>
            </a:r>
            <a:r>
              <a:rPr lang="en-US" dirty="0" smtClean="0"/>
              <a:t> us enormously.</a:t>
            </a:r>
          </a:p>
          <a:p>
            <a:pPr eaLnBrk="1" hangingPunct="1">
              <a:buNone/>
              <a:defRPr/>
            </a:pPr>
            <a:r>
              <a:rPr lang="en-US" dirty="0" smtClean="0"/>
              <a:t>    </a:t>
            </a:r>
            <a:r>
              <a:rPr lang="en-US" dirty="0" smtClean="0">
                <a:solidFill>
                  <a:srgbClr val="FF0000"/>
                </a:solidFill>
              </a:rPr>
              <a:t>delighted</a:t>
            </a:r>
          </a:p>
          <a:p>
            <a:pPr eaLnBrk="1" hangingPunct="1">
              <a:buNone/>
              <a:defRPr/>
            </a:pPr>
            <a:r>
              <a:rPr lang="en-US" dirty="0" smtClean="0"/>
              <a:t>5 She </a:t>
            </a:r>
            <a:r>
              <a:rPr lang="en-US" u="sng" dirty="0" smtClean="0"/>
              <a:t>showed her disapproval at </a:t>
            </a:r>
            <a:r>
              <a:rPr lang="en-US" dirty="0" smtClean="0"/>
              <a:t>my request to marry her.</a:t>
            </a:r>
          </a:p>
          <a:p>
            <a:pPr eaLnBrk="1" hangingPunct="1">
              <a:buNone/>
              <a:defRPr/>
            </a:pPr>
            <a:r>
              <a:rPr lang="en-US" b="1" dirty="0" smtClean="0">
                <a:solidFill>
                  <a:srgbClr val="C00000"/>
                </a:solidFill>
              </a:rPr>
              <a:t>   </a:t>
            </a:r>
            <a:r>
              <a:rPr lang="en-US" b="1" dirty="0" smtClean="0">
                <a:solidFill>
                  <a:srgbClr val="FF0000"/>
                </a:solidFill>
              </a:rPr>
              <a:t> </a:t>
            </a:r>
            <a:r>
              <a:rPr lang="en-US" dirty="0" smtClean="0">
                <a:solidFill>
                  <a:srgbClr val="FF0000"/>
                </a:solidFill>
              </a:rPr>
              <a:t>scorned</a:t>
            </a:r>
          </a:p>
          <a:p>
            <a:pPr eaLnBrk="1" hangingPunct="1">
              <a:buNone/>
              <a:defRPr/>
            </a:pPr>
            <a:r>
              <a:rPr lang="en-US" dirty="0" smtClean="0"/>
              <a:t>6 Jane considers herself as having a </a:t>
            </a:r>
            <a:r>
              <a:rPr lang="en-US" u="sng" dirty="0" smtClean="0"/>
              <a:t>lowly</a:t>
            </a:r>
            <a:r>
              <a:rPr lang="en-US" dirty="0" smtClean="0"/>
              <a:t> status.</a:t>
            </a:r>
          </a:p>
          <a:p>
            <a:pPr eaLnBrk="1" hangingPunct="1">
              <a:buNone/>
              <a:defRPr/>
            </a:pPr>
            <a:r>
              <a:rPr lang="en-US" altLang="zh-CN" dirty="0" smtClean="0">
                <a:solidFill>
                  <a:srgbClr val="FF0000"/>
                </a:solidFill>
              </a:rPr>
              <a:t>    humble</a:t>
            </a:r>
            <a:endParaRPr lang="zh-CN" altLang="en-US" dirty="0">
              <a:solidFill>
                <a:srgbClr val="FF0000"/>
              </a:solidFill>
            </a:endParaRPr>
          </a:p>
        </p:txBody>
      </p:sp>
      <p:pic>
        <p:nvPicPr>
          <p:cNvPr id="16387"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6" name="图片 3"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2" descr="END"/>
          <p:cNvPicPr>
            <a:picLocks noChangeAspect="1" noChangeArrowheads="1"/>
          </p:cNvPicPr>
          <p:nvPr/>
        </p:nvPicPr>
        <p:blipFill>
          <a:blip r:embed="rId6" cstate="print"/>
          <a:srcRect/>
          <a:stretch>
            <a:fillRect/>
          </a:stretch>
        </p:blipFill>
        <p:spPr bwMode="auto">
          <a:xfrm>
            <a:off x="8368629" y="6308858"/>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6" end="6"/>
                                            </p:txEl>
                                          </p:spTgt>
                                        </p:tgtEl>
                                        <p:attrNameLst>
                                          <p:attrName>style.visibility</p:attrName>
                                        </p:attrNameLst>
                                      </p:cBhvr>
                                      <p:to>
                                        <p:strVal val="visible"/>
                                      </p:to>
                                    </p:set>
                                    <p:animEffect transition="in" filter="dissolve">
                                      <p:cBhvr>
                                        <p:cTn id="12" dur="500"/>
                                        <p:tgtEl>
                                          <p:spTgt spid="1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animEffect transition="in" filter="dissolve">
                                      <p:cBhvr>
                                        <p:cTn id="17" dur="500"/>
                                        <p:tgtEl>
                                          <p:spTgt spid="10">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just" eaLnBrk="1" hangingPunct="1">
              <a:lnSpc>
                <a:spcPct val="100000"/>
              </a:lnSpc>
              <a:buNone/>
              <a:defRPr/>
            </a:pPr>
            <a:r>
              <a:rPr lang="en-US" b="1" dirty="0" smtClean="0"/>
              <a:t>6 Complete the sentences with the correct form of the words below.</a:t>
            </a:r>
          </a:p>
          <a:p>
            <a:pPr algn="ctr" eaLnBrk="1" hangingPunct="1">
              <a:lnSpc>
                <a:spcPct val="100000"/>
              </a:lnSpc>
              <a:buNone/>
              <a:defRPr/>
            </a:pPr>
            <a:r>
              <a:rPr lang="en-US" dirty="0" smtClean="0">
                <a:solidFill>
                  <a:srgbClr val="C00000"/>
                </a:solidFill>
              </a:rPr>
              <a:t>enclose       fate      interfere </a:t>
            </a:r>
          </a:p>
          <a:p>
            <a:pPr algn="ctr" eaLnBrk="1" hangingPunct="1">
              <a:lnSpc>
                <a:spcPct val="100000"/>
              </a:lnSpc>
              <a:buNone/>
              <a:defRPr/>
            </a:pPr>
            <a:r>
              <a:rPr lang="en-US" dirty="0" smtClean="0">
                <a:solidFill>
                  <a:srgbClr val="C00000"/>
                </a:solidFill>
              </a:rPr>
              <a:t>jealous      necessity      original      stir</a:t>
            </a:r>
          </a:p>
          <a:p>
            <a:pPr eaLnBrk="1" hangingPunct="1">
              <a:lnSpc>
                <a:spcPct val="100000"/>
              </a:lnSpc>
              <a:buNone/>
              <a:defRPr/>
            </a:pPr>
            <a:endParaRPr lang="en-US" dirty="0" smtClean="0"/>
          </a:p>
          <a:p>
            <a:pPr algn="just" eaLnBrk="1" hangingPunct="1">
              <a:lnSpc>
                <a:spcPct val="100000"/>
              </a:lnSpc>
              <a:buNone/>
              <a:defRPr/>
            </a:pPr>
            <a:r>
              <a:rPr lang="en-US" dirty="0" smtClean="0"/>
              <a:t>1 The book is a(n) ____________ tale of love and passion in 19th-century England.</a:t>
            </a:r>
          </a:p>
          <a:p>
            <a:pPr algn="just" eaLnBrk="1" hangingPunct="1">
              <a:lnSpc>
                <a:spcPct val="100000"/>
              </a:lnSpc>
              <a:buNone/>
              <a:defRPr/>
            </a:pPr>
            <a:r>
              <a:rPr lang="en-US" dirty="0" smtClean="0"/>
              <a:t>2 Bertha’s ____________  was to die in the second fire at </a:t>
            </a:r>
            <a:r>
              <a:rPr lang="en-US" dirty="0" err="1" smtClean="0"/>
              <a:t>Thornfield</a:t>
            </a:r>
            <a:r>
              <a:rPr lang="en-US" dirty="0" smtClean="0"/>
              <a:t> Hall.</a:t>
            </a:r>
          </a:p>
          <a:p>
            <a:pPr algn="just" eaLnBrk="1" hangingPunct="1">
              <a:lnSpc>
                <a:spcPct val="100000"/>
              </a:lnSpc>
              <a:buNone/>
              <a:defRPr/>
            </a:pPr>
            <a:r>
              <a:rPr lang="en-US" dirty="0" smtClean="0"/>
              <a:t>3 Mr. Rochester was an intelligent man, full of ___________  ideas.</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sp>
        <p:nvSpPr>
          <p:cNvPr id="7" name="TextBox 6"/>
          <p:cNvSpPr txBox="1"/>
          <p:nvPr/>
        </p:nvSpPr>
        <p:spPr>
          <a:xfrm>
            <a:off x="2952520" y="3272010"/>
            <a:ext cx="2170323" cy="523220"/>
          </a:xfrm>
          <a:prstGeom prst="rect">
            <a:avLst/>
          </a:prstGeom>
          <a:noFill/>
        </p:spPr>
        <p:txBody>
          <a:bodyPr wrap="square" rtlCol="0">
            <a:spAutoFit/>
          </a:bodyPr>
          <a:lstStyle/>
          <a:p>
            <a:pPr algn="ctr"/>
            <a:r>
              <a:rPr lang="en-US" sz="2800" dirty="0" smtClean="0">
                <a:solidFill>
                  <a:srgbClr val="FF0000"/>
                </a:solidFill>
              </a:rPr>
              <a:t>stirring</a:t>
            </a:r>
            <a:endParaRPr lang="zh-CN" altLang="en-US" sz="2800" dirty="0">
              <a:solidFill>
                <a:srgbClr val="FF0000"/>
              </a:solidFill>
            </a:endParaRPr>
          </a:p>
        </p:txBody>
      </p:sp>
      <p:sp>
        <p:nvSpPr>
          <p:cNvPr id="8" name="TextBox 7"/>
          <p:cNvSpPr txBox="1"/>
          <p:nvPr/>
        </p:nvSpPr>
        <p:spPr>
          <a:xfrm>
            <a:off x="1937132" y="4228641"/>
            <a:ext cx="2170323" cy="523220"/>
          </a:xfrm>
          <a:prstGeom prst="rect">
            <a:avLst/>
          </a:prstGeom>
          <a:noFill/>
        </p:spPr>
        <p:txBody>
          <a:bodyPr wrap="square" rtlCol="0">
            <a:spAutoFit/>
          </a:bodyPr>
          <a:lstStyle/>
          <a:p>
            <a:pPr algn="ctr"/>
            <a:r>
              <a:rPr lang="en-US" altLang="zh-CN" sz="2800" dirty="0" smtClean="0">
                <a:solidFill>
                  <a:srgbClr val="FF0000"/>
                </a:solidFill>
              </a:rPr>
              <a:t>fate</a:t>
            </a:r>
            <a:endParaRPr lang="zh-CN" altLang="en-US" sz="2800" dirty="0">
              <a:solidFill>
                <a:srgbClr val="FF0000"/>
              </a:solidFill>
            </a:endParaRPr>
          </a:p>
        </p:txBody>
      </p:sp>
      <p:sp>
        <p:nvSpPr>
          <p:cNvPr id="9" name="TextBox 8"/>
          <p:cNvSpPr txBox="1"/>
          <p:nvPr/>
        </p:nvSpPr>
        <p:spPr>
          <a:xfrm>
            <a:off x="6951643" y="5206987"/>
            <a:ext cx="1972019" cy="523220"/>
          </a:xfrm>
          <a:prstGeom prst="rect">
            <a:avLst/>
          </a:prstGeom>
          <a:noFill/>
        </p:spPr>
        <p:txBody>
          <a:bodyPr wrap="square" rtlCol="0">
            <a:spAutoFit/>
          </a:bodyPr>
          <a:lstStyle/>
          <a:p>
            <a:pPr algn="ctr"/>
            <a:r>
              <a:rPr lang="en-US" altLang="zh-CN" sz="2800" dirty="0" smtClean="0">
                <a:solidFill>
                  <a:srgbClr val="FF0000"/>
                </a:solidFill>
              </a:rPr>
              <a:t>original</a:t>
            </a:r>
            <a:endParaRPr lang="zh-CN" altLang="en-US" sz="2800" dirty="0">
              <a:solidFill>
                <a:srgbClr val="FF0000"/>
              </a:solidFill>
            </a:endParaRPr>
          </a:p>
        </p:txBody>
      </p:sp>
      <p:pic>
        <p:nvPicPr>
          <p:cNvPr id="11"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dissolve">
                                      <p:cBhvr>
                                        <p:cTn id="2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ctr" eaLnBrk="1" hangingPunct="1">
              <a:lnSpc>
                <a:spcPct val="100000"/>
              </a:lnSpc>
              <a:buNone/>
              <a:defRPr/>
            </a:pPr>
            <a:r>
              <a:rPr lang="en-US" dirty="0" smtClean="0">
                <a:solidFill>
                  <a:srgbClr val="C00000"/>
                </a:solidFill>
              </a:rPr>
              <a:t>enclose       fate      interfere </a:t>
            </a:r>
          </a:p>
          <a:p>
            <a:pPr algn="ctr" eaLnBrk="1" hangingPunct="1">
              <a:lnSpc>
                <a:spcPct val="100000"/>
              </a:lnSpc>
              <a:buNone/>
              <a:defRPr/>
            </a:pPr>
            <a:r>
              <a:rPr lang="en-US" dirty="0" smtClean="0">
                <a:solidFill>
                  <a:srgbClr val="C00000"/>
                </a:solidFill>
              </a:rPr>
              <a:t>jealous      necessity      original      stir</a:t>
            </a:r>
          </a:p>
          <a:p>
            <a:pPr algn="just" eaLnBrk="1" hangingPunct="1">
              <a:lnSpc>
                <a:spcPct val="100000"/>
              </a:lnSpc>
              <a:buNone/>
              <a:defRPr/>
            </a:pPr>
            <a:r>
              <a:rPr lang="en-US" dirty="0" smtClean="0"/>
              <a:t>4 Rochester asks Jane why it’s ____________ for her to leave </a:t>
            </a:r>
            <a:r>
              <a:rPr lang="en-US" dirty="0" err="1" smtClean="0"/>
              <a:t>Thornfield</a:t>
            </a:r>
            <a:r>
              <a:rPr lang="en-US" dirty="0" smtClean="0"/>
              <a:t>.</a:t>
            </a:r>
          </a:p>
          <a:p>
            <a:pPr algn="just" eaLnBrk="1" hangingPunct="1">
              <a:lnSpc>
                <a:spcPct val="100000"/>
              </a:lnSpc>
              <a:buNone/>
              <a:defRPr/>
            </a:pPr>
            <a:r>
              <a:rPr lang="en-US" dirty="0" smtClean="0"/>
              <a:t>5 When I told him I loved him, he ____________ me in his arms and kissed me.</a:t>
            </a:r>
          </a:p>
          <a:p>
            <a:pPr algn="just" eaLnBrk="1" hangingPunct="1">
              <a:lnSpc>
                <a:spcPct val="100000"/>
              </a:lnSpc>
              <a:buNone/>
              <a:defRPr/>
            </a:pPr>
            <a:r>
              <a:rPr lang="en-US" dirty="0" smtClean="0"/>
              <a:t>6 One of the most dangerous aspects of many relationships is ____________, the feeling that someone you love is attracted to someone else.</a:t>
            </a:r>
          </a:p>
          <a:p>
            <a:pPr algn="just" eaLnBrk="1" hangingPunct="1">
              <a:lnSpc>
                <a:spcPct val="100000"/>
              </a:lnSpc>
              <a:buNone/>
              <a:defRPr/>
            </a:pPr>
            <a:r>
              <a:rPr lang="en-US" dirty="0" smtClean="0"/>
              <a:t>7 My friend didn’t approve of her parents’ ____________ in her affairs of the heart.</a:t>
            </a: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sp>
        <p:nvSpPr>
          <p:cNvPr id="7" name="TextBox 6"/>
          <p:cNvSpPr txBox="1"/>
          <p:nvPr/>
        </p:nvSpPr>
        <p:spPr>
          <a:xfrm>
            <a:off x="5056741" y="1723103"/>
            <a:ext cx="2170323" cy="523220"/>
          </a:xfrm>
          <a:prstGeom prst="rect">
            <a:avLst/>
          </a:prstGeom>
          <a:noFill/>
        </p:spPr>
        <p:txBody>
          <a:bodyPr wrap="square" rtlCol="0">
            <a:spAutoFit/>
          </a:bodyPr>
          <a:lstStyle/>
          <a:p>
            <a:pPr algn="ctr"/>
            <a:r>
              <a:rPr lang="en-US" sz="2800" dirty="0" smtClean="0">
                <a:solidFill>
                  <a:srgbClr val="FF0000"/>
                </a:solidFill>
              </a:rPr>
              <a:t>necessary</a:t>
            </a:r>
            <a:endParaRPr lang="zh-CN" altLang="en-US" sz="2800" dirty="0">
              <a:solidFill>
                <a:srgbClr val="FF0000"/>
              </a:solidFill>
            </a:endParaRPr>
          </a:p>
        </p:txBody>
      </p:sp>
      <p:sp>
        <p:nvSpPr>
          <p:cNvPr id="8" name="TextBox 7"/>
          <p:cNvSpPr txBox="1"/>
          <p:nvPr/>
        </p:nvSpPr>
        <p:spPr>
          <a:xfrm>
            <a:off x="5341343" y="2708314"/>
            <a:ext cx="2170323" cy="523220"/>
          </a:xfrm>
          <a:prstGeom prst="rect">
            <a:avLst/>
          </a:prstGeom>
          <a:noFill/>
        </p:spPr>
        <p:txBody>
          <a:bodyPr wrap="square" rtlCol="0">
            <a:spAutoFit/>
          </a:bodyPr>
          <a:lstStyle/>
          <a:p>
            <a:pPr algn="ctr"/>
            <a:r>
              <a:rPr lang="en-US" sz="2800" dirty="0" smtClean="0">
                <a:solidFill>
                  <a:srgbClr val="FF0000"/>
                </a:solidFill>
              </a:rPr>
              <a:t>enclosed</a:t>
            </a:r>
            <a:endParaRPr lang="zh-CN" altLang="en-US" sz="2800" dirty="0">
              <a:solidFill>
                <a:srgbClr val="FF0000"/>
              </a:solidFill>
            </a:endParaRPr>
          </a:p>
        </p:txBody>
      </p:sp>
      <p:sp>
        <p:nvSpPr>
          <p:cNvPr id="9" name="TextBox 8"/>
          <p:cNvSpPr txBox="1"/>
          <p:nvPr/>
        </p:nvSpPr>
        <p:spPr>
          <a:xfrm>
            <a:off x="855642" y="4105620"/>
            <a:ext cx="2170323" cy="523220"/>
          </a:xfrm>
          <a:prstGeom prst="rect">
            <a:avLst/>
          </a:prstGeom>
          <a:noFill/>
        </p:spPr>
        <p:txBody>
          <a:bodyPr wrap="square" rtlCol="0">
            <a:spAutoFit/>
          </a:bodyPr>
          <a:lstStyle/>
          <a:p>
            <a:pPr algn="ctr"/>
            <a:r>
              <a:rPr lang="en-US" sz="2800" dirty="0" smtClean="0">
                <a:solidFill>
                  <a:srgbClr val="FF0000"/>
                </a:solidFill>
              </a:rPr>
              <a:t>jealousy</a:t>
            </a:r>
            <a:endParaRPr lang="zh-CN" altLang="en-US" sz="2800" dirty="0">
              <a:solidFill>
                <a:srgbClr val="FF0000"/>
              </a:solidFill>
            </a:endParaRPr>
          </a:p>
        </p:txBody>
      </p:sp>
      <p:sp>
        <p:nvSpPr>
          <p:cNvPr id="11" name="TextBox 10"/>
          <p:cNvSpPr txBox="1"/>
          <p:nvPr/>
        </p:nvSpPr>
        <p:spPr>
          <a:xfrm>
            <a:off x="6395290" y="5104243"/>
            <a:ext cx="2170323" cy="523220"/>
          </a:xfrm>
          <a:prstGeom prst="rect">
            <a:avLst/>
          </a:prstGeom>
          <a:noFill/>
        </p:spPr>
        <p:txBody>
          <a:bodyPr wrap="square" rtlCol="0">
            <a:spAutoFit/>
          </a:bodyPr>
          <a:lstStyle/>
          <a:p>
            <a:pPr algn="ctr"/>
            <a:r>
              <a:rPr lang="en-US" sz="2800" dirty="0" smtClean="0">
                <a:solidFill>
                  <a:srgbClr val="FF0000"/>
                </a:solidFill>
              </a:rPr>
              <a:t>interference</a:t>
            </a:r>
            <a:endParaRPr lang="zh-CN" altLang="en-US" sz="2800" dirty="0">
              <a:solidFill>
                <a:srgbClr val="FF0000"/>
              </a:solidFill>
            </a:endParaRPr>
          </a:p>
        </p:txBody>
      </p:sp>
      <p:pic>
        <p:nvPicPr>
          <p:cNvPr id="12" name="图片 3"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13" name="图片 2" descr="END"/>
          <p:cNvPicPr>
            <a:picLocks noChangeAspect="1" noChangeArrowheads="1"/>
          </p:cNvPicPr>
          <p:nvPr/>
        </p:nvPicPr>
        <p:blipFill>
          <a:blip r:embed="rId6" cstate="print"/>
          <a:srcRect/>
          <a:stretch>
            <a:fillRect/>
          </a:stretch>
        </p:blipFill>
        <p:spPr bwMode="auto">
          <a:xfrm>
            <a:off x="8368629" y="6308858"/>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eaLnBrk="1" hangingPunct="1">
              <a:lnSpc>
                <a:spcPct val="80000"/>
              </a:lnSpc>
              <a:buNone/>
              <a:defRPr/>
            </a:pPr>
            <a:r>
              <a:rPr lang="en-US" b="1" dirty="0" smtClean="0"/>
              <a:t>7 Answer the questions about the words and expressions.</a:t>
            </a:r>
          </a:p>
          <a:p>
            <a:pPr algn="just" eaLnBrk="1" hangingPunct="1">
              <a:lnSpc>
                <a:spcPct val="80000"/>
              </a:lnSpc>
              <a:buNone/>
              <a:defRPr/>
            </a:pPr>
            <a:r>
              <a:rPr lang="en-US" smtClean="0"/>
              <a:t>1 If you talk to someone </a:t>
            </a:r>
            <a:r>
              <a:rPr lang="en-US" i="1" smtClean="0"/>
              <a:t>face to face</a:t>
            </a:r>
            <a:r>
              <a:rPr lang="en-US" smtClean="0"/>
              <a:t>, are you (a) with them, or (b) some distance from them?</a:t>
            </a:r>
          </a:p>
          <a:p>
            <a:pPr algn="just" eaLnBrk="1" hangingPunct="1">
              <a:lnSpc>
                <a:spcPct val="80000"/>
              </a:lnSpc>
              <a:buNone/>
              <a:defRPr/>
            </a:pPr>
            <a:r>
              <a:rPr lang="en-US" smtClean="0"/>
              <a:t>2 If something is </a:t>
            </a:r>
            <a:r>
              <a:rPr lang="en-US" i="1" smtClean="0"/>
              <a:t>unbearable</a:t>
            </a:r>
            <a:r>
              <a:rPr lang="en-US" smtClean="0"/>
              <a:t>, is it (a) easy, or (b) impossible to deal with?</a:t>
            </a:r>
          </a:p>
          <a:p>
            <a:pPr algn="just" eaLnBrk="1" hangingPunct="1">
              <a:lnSpc>
                <a:spcPct val="80000"/>
              </a:lnSpc>
              <a:buNone/>
              <a:defRPr/>
            </a:pPr>
            <a:r>
              <a:rPr lang="en-US" smtClean="0"/>
              <a:t>3 If you do something which is </a:t>
            </a:r>
            <a:r>
              <a:rPr lang="en-US" i="1" smtClean="0"/>
              <a:t>unworthy</a:t>
            </a:r>
            <a:r>
              <a:rPr lang="en-US" smtClean="0"/>
              <a:t>, is it morally (a) wrong, or (b) right?</a:t>
            </a:r>
          </a:p>
          <a:p>
            <a:pPr algn="just" eaLnBrk="1" hangingPunct="1">
              <a:lnSpc>
                <a:spcPct val="80000"/>
              </a:lnSpc>
              <a:buNone/>
              <a:defRPr/>
            </a:pPr>
            <a:r>
              <a:rPr lang="en-US" smtClean="0"/>
              <a:t>4 If you </a:t>
            </a:r>
            <a:r>
              <a:rPr lang="en-US" i="1" smtClean="0"/>
              <a:t>set someone free</a:t>
            </a:r>
            <a:r>
              <a:rPr lang="en-US" smtClean="0"/>
              <a:t>, do you (a) capture, or (b) release them?</a:t>
            </a:r>
          </a:p>
          <a:p>
            <a:pPr algn="just" eaLnBrk="1" hangingPunct="1">
              <a:lnSpc>
                <a:spcPct val="80000"/>
              </a:lnSpc>
              <a:buNone/>
              <a:defRPr/>
            </a:pPr>
            <a:r>
              <a:rPr lang="en-US" smtClean="0"/>
              <a:t>5 If you have </a:t>
            </a:r>
            <a:r>
              <a:rPr lang="en-US" i="1" smtClean="0"/>
              <a:t>a share of something</a:t>
            </a:r>
            <a:r>
              <a:rPr lang="en-US" smtClean="0"/>
              <a:t>, do you have (a) all of it, or (b) some of it?</a:t>
            </a:r>
          </a:p>
          <a:p>
            <a:pPr algn="just" eaLnBrk="1" hangingPunct="1">
              <a:lnSpc>
                <a:spcPct val="80000"/>
              </a:lnSpc>
              <a:buNone/>
              <a:defRPr/>
            </a:pPr>
            <a:r>
              <a:rPr lang="en-US" smtClean="0"/>
              <a:t>6 </a:t>
            </a:r>
            <a:r>
              <a:rPr lang="en-US" spc="-50" smtClean="0"/>
              <a:t>Jane saw that Rochester was earnest and plain-speaking, and she began to believe in his sincerity. Is </a:t>
            </a:r>
            <a:r>
              <a:rPr lang="en-US" i="1" spc="-50" smtClean="0"/>
              <a:t>sincerity </a:t>
            </a:r>
            <a:r>
              <a:rPr lang="en-US" spc="-50" smtClean="0"/>
              <a:t>(a) an honest, or (b) a dishonest way of behaving?</a:t>
            </a: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sp>
        <p:nvSpPr>
          <p:cNvPr id="7" name="内容占位符 2"/>
          <p:cNvSpPr txBox="1">
            <a:spLocks/>
          </p:cNvSpPr>
          <p:nvPr/>
        </p:nvSpPr>
        <p:spPr bwMode="auto">
          <a:xfrm>
            <a:off x="182312" y="625225"/>
            <a:ext cx="8834438" cy="6065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marR="0" lvl="0" indent="-227013" algn="l" defTabSz="914400" rtl="0" eaLnBrk="1" fontAlgn="base" latinLnBrk="0" hangingPunct="1">
              <a:lnSpc>
                <a:spcPct val="80000"/>
              </a:lnSpc>
              <a:spcBef>
                <a:spcPts val="1000"/>
              </a:spcBef>
              <a:spcAft>
                <a:spcPct val="0"/>
              </a:spcAft>
              <a:buClrTx/>
              <a:buSzTx/>
              <a:buFont typeface="Arial"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7 Answer the questions about the words and expressions.</a:t>
            </a:r>
          </a:p>
          <a:p>
            <a:pPr marL="228600" marR="0" lvl="0" indent="-227013" algn="just" defTabSz="914400" rtl="0" eaLnBrk="1" fontAlgn="base" latinLnBrk="0" hangingPunct="1">
              <a:lnSpc>
                <a:spcPct val="80000"/>
              </a:lnSpc>
              <a:spcBef>
                <a:spcPts val="1000"/>
              </a:spcBef>
              <a:spcAft>
                <a:spcPct val="0"/>
              </a:spcAft>
              <a:buClrTx/>
              <a:buSzTx/>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1 If you talk to someone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face to face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are you </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(a) with them</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some distance from them?</a:t>
            </a:r>
          </a:p>
          <a:p>
            <a:pPr marL="228600" marR="0" lvl="0" indent="-227013" algn="just" defTabSz="914400" rtl="0" eaLnBrk="1" fontAlgn="base" latinLnBrk="0" hangingPunct="1">
              <a:lnSpc>
                <a:spcPct val="80000"/>
              </a:lnSpc>
              <a:spcBef>
                <a:spcPts val="1000"/>
              </a:spcBef>
              <a:spcAft>
                <a:spcPct val="0"/>
              </a:spcAft>
              <a:buClrTx/>
              <a:buSzTx/>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2 If something is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unbearable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it (a) easy, or </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(b) impossible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to deal with?</a:t>
            </a:r>
          </a:p>
          <a:p>
            <a:pPr marL="228600" marR="0" lvl="0" indent="-227013" algn="just" defTabSz="914400" rtl="0" eaLnBrk="1" fontAlgn="base" latinLnBrk="0" hangingPunct="1">
              <a:lnSpc>
                <a:spcPct val="80000"/>
              </a:lnSpc>
              <a:spcBef>
                <a:spcPts val="1000"/>
              </a:spcBef>
              <a:spcAft>
                <a:spcPct val="0"/>
              </a:spcAft>
              <a:buClrTx/>
              <a:buSzTx/>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3 If you do something which is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unworthy</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is it morally </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(a) wrong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right?</a:t>
            </a:r>
          </a:p>
          <a:p>
            <a:pPr marL="228600" marR="0" lvl="0" indent="-227013" algn="just" defTabSz="914400" rtl="0" eaLnBrk="1" fontAlgn="base" latinLnBrk="0" hangingPunct="1">
              <a:lnSpc>
                <a:spcPct val="80000"/>
              </a:lnSpc>
              <a:spcBef>
                <a:spcPts val="1000"/>
              </a:spcBef>
              <a:spcAft>
                <a:spcPct val="0"/>
              </a:spcAft>
              <a:buClrTx/>
              <a:buSzTx/>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4 If you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set someone free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do you (a) capture, or </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(b) release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them?</a:t>
            </a:r>
          </a:p>
          <a:p>
            <a:pPr marL="228600" marR="0" lvl="0" indent="-227013" algn="just" defTabSz="914400" rtl="0" eaLnBrk="1" fontAlgn="base" latinLnBrk="0" hangingPunct="1">
              <a:lnSpc>
                <a:spcPct val="80000"/>
              </a:lnSpc>
              <a:spcBef>
                <a:spcPts val="1000"/>
              </a:spcBef>
              <a:spcAft>
                <a:spcPct val="0"/>
              </a:spcAft>
              <a:buClrTx/>
              <a:buSzTx/>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5 If you have </a:t>
            </a:r>
            <a:r>
              <a:rPr kumimoji="0" lang="en-US" sz="2800" b="0" i="1" u="none" strike="noStrike" kern="1200" cap="none" spc="0" normalizeH="0" baseline="0" noProof="0" dirty="0" smtClean="0">
                <a:ln>
                  <a:noFill/>
                </a:ln>
                <a:solidFill>
                  <a:schemeClr val="tx1"/>
                </a:solidFill>
                <a:effectLst/>
                <a:uLnTx/>
                <a:uFillTx/>
                <a:latin typeface="+mn-lt"/>
                <a:ea typeface="+mn-ea"/>
                <a:cs typeface="+mn-cs"/>
              </a:rPr>
              <a:t>a share of something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do you have (a) all of it, or </a:t>
            </a:r>
            <a:r>
              <a:rPr kumimoji="0" lang="en-US" sz="2800" b="0" i="0" u="none" strike="noStrike" kern="1200" cap="none" spc="0" normalizeH="0" baseline="0" noProof="0" dirty="0" smtClean="0">
                <a:ln>
                  <a:noFill/>
                </a:ln>
                <a:solidFill>
                  <a:srgbClr val="C00000"/>
                </a:solidFill>
                <a:effectLst/>
                <a:uLnTx/>
                <a:uFillTx/>
                <a:latin typeface="+mn-lt"/>
                <a:ea typeface="+mn-ea"/>
                <a:cs typeface="+mn-cs"/>
              </a:rPr>
              <a:t>(b) some of it</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228600" marR="0" lvl="0" indent="-227013" algn="just" defTabSz="914400" rtl="0" eaLnBrk="1" fontAlgn="base" latinLnBrk="0" hangingPunct="1">
              <a:lnSpc>
                <a:spcPct val="80000"/>
              </a:lnSpc>
              <a:spcBef>
                <a:spcPts val="1000"/>
              </a:spcBef>
              <a:spcAft>
                <a:spcPct val="0"/>
              </a:spcAft>
              <a:buClrTx/>
              <a:buSzTx/>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6 </a:t>
            </a:r>
            <a:r>
              <a:rPr kumimoji="0" lang="en-US" sz="2800" b="0" i="0" u="none" strike="noStrike" kern="1200" cap="none" spc="-50" normalizeH="0" baseline="0" noProof="0" dirty="0" smtClean="0">
                <a:ln>
                  <a:noFill/>
                </a:ln>
                <a:solidFill>
                  <a:schemeClr val="tx1"/>
                </a:solidFill>
                <a:effectLst/>
                <a:uLnTx/>
                <a:uFillTx/>
                <a:latin typeface="+mn-lt"/>
                <a:ea typeface="+mn-ea"/>
                <a:cs typeface="+mn-cs"/>
              </a:rPr>
              <a:t>Jane saw that Rochester was earnest and plain-speaking, and she began to believe in his sincerity. Is </a:t>
            </a:r>
            <a:r>
              <a:rPr kumimoji="0" lang="en-US" sz="2800" b="0" i="1" u="none" strike="noStrike" kern="1200" cap="none" spc="-50" normalizeH="0" baseline="0" noProof="0" dirty="0" smtClean="0">
                <a:ln>
                  <a:noFill/>
                </a:ln>
                <a:solidFill>
                  <a:schemeClr val="tx1"/>
                </a:solidFill>
                <a:effectLst/>
                <a:uLnTx/>
                <a:uFillTx/>
                <a:latin typeface="+mn-lt"/>
                <a:ea typeface="+mn-ea"/>
                <a:cs typeface="+mn-cs"/>
              </a:rPr>
              <a:t>sincerity </a:t>
            </a:r>
            <a:r>
              <a:rPr kumimoji="0" lang="en-US" sz="2800" b="0" i="0" u="none" strike="noStrike" kern="1200" cap="none" spc="-50" normalizeH="0" baseline="0" noProof="0" dirty="0" smtClean="0">
                <a:ln>
                  <a:noFill/>
                </a:ln>
                <a:solidFill>
                  <a:srgbClr val="C00000"/>
                </a:solidFill>
                <a:effectLst/>
                <a:uLnTx/>
                <a:uFillTx/>
                <a:latin typeface="+mn-lt"/>
                <a:ea typeface="+mn-ea"/>
                <a:cs typeface="+mn-cs"/>
              </a:rPr>
              <a:t>(a) an honest</a:t>
            </a:r>
            <a:r>
              <a:rPr kumimoji="0" lang="en-US" sz="2800" b="0" i="0" u="none" strike="noStrike" kern="1200" cap="none" spc="-50" normalizeH="0" baseline="0" noProof="0" dirty="0" smtClean="0">
                <a:ln>
                  <a:noFill/>
                </a:ln>
                <a:solidFill>
                  <a:schemeClr val="tx1"/>
                </a:solidFill>
                <a:effectLst/>
                <a:uLnTx/>
                <a:uFillTx/>
                <a:latin typeface="+mn-lt"/>
                <a:ea typeface="+mn-ea"/>
                <a:cs typeface="+mn-cs"/>
              </a:rPr>
              <a:t>, or (b) a dishonest way of behaving?</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图片 3"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2" descr="END"/>
          <p:cNvPicPr>
            <a:picLocks noChangeAspect="1" noChangeArrowheads="1"/>
          </p:cNvPicPr>
          <p:nvPr/>
        </p:nvPicPr>
        <p:blipFill>
          <a:blip r:embed="rId7" cstate="print"/>
          <a:srcRect/>
          <a:stretch>
            <a:fillRect/>
          </a:stretch>
        </p:blipFill>
        <p:spPr bwMode="auto">
          <a:xfrm>
            <a:off x="8368629" y="6308858"/>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dissolv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dissolv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dissolv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dissolv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eaLnBrk="1" hangingPunct="1">
              <a:buNone/>
              <a:defRPr/>
            </a:pPr>
            <a:endParaRPr lang="en-US" b="1" dirty="0" smtClean="0">
              <a:solidFill>
                <a:srgbClr val="C00000"/>
              </a:solidFill>
            </a:endParaRPr>
          </a:p>
          <a:p>
            <a:pPr eaLnBrk="1" hangingPunct="1">
              <a:buNone/>
              <a:defRPr/>
            </a:pPr>
            <a:r>
              <a:rPr lang="en-US" b="1" dirty="0" smtClean="0">
                <a:solidFill>
                  <a:srgbClr val="C00000"/>
                </a:solidFill>
              </a:rPr>
              <a:t>Reading and interpreting</a:t>
            </a:r>
          </a:p>
          <a:p>
            <a:pPr eaLnBrk="1" hangingPunct="1">
              <a:lnSpc>
                <a:spcPct val="50000"/>
              </a:lnSpc>
              <a:buNone/>
              <a:defRPr/>
            </a:pPr>
            <a:endParaRPr lang="en-US" b="1" dirty="0" smtClean="0">
              <a:solidFill>
                <a:srgbClr val="C00000"/>
              </a:solidFill>
            </a:endParaRPr>
          </a:p>
          <a:p>
            <a:pPr algn="just" eaLnBrk="1" hangingPunct="1">
              <a:lnSpc>
                <a:spcPct val="125000"/>
              </a:lnSpc>
              <a:buNone/>
              <a:defRPr/>
            </a:pPr>
            <a:r>
              <a:rPr lang="en-US" b="1" dirty="0" smtClean="0"/>
              <a:t>8 Work in pairs. Look at the sentences from the passage and answer the questions.</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7" name="图片 3"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just" eaLnBrk="1" hangingPunct="1">
              <a:buFont typeface="Arial" pitchFamily="34" charset="0"/>
              <a:buChar char="•"/>
              <a:defRPr/>
            </a:pPr>
            <a:r>
              <a:rPr lang="en-US" dirty="0" smtClean="0"/>
              <a:t>I am not talking to you now by the standards of custom and the world. It is my spirit that addresses your spirit, as if we stood before God, equal, as we are!</a:t>
            </a:r>
          </a:p>
          <a:p>
            <a:pPr eaLnBrk="1" hangingPunct="1">
              <a:buNone/>
              <a:defRPr/>
            </a:pPr>
            <a:r>
              <a:rPr lang="en-US" b="1" dirty="0" smtClean="0">
                <a:solidFill>
                  <a:schemeClr val="accent2">
                    <a:lumMod val="50000"/>
                  </a:schemeClr>
                </a:solidFill>
              </a:rPr>
              <a:t>1 </a:t>
            </a:r>
            <a:r>
              <a:rPr lang="en-US" b="1" spc="-30" dirty="0" smtClean="0">
                <a:solidFill>
                  <a:schemeClr val="accent2">
                    <a:lumMod val="50000"/>
                  </a:schemeClr>
                </a:solidFill>
              </a:rPr>
              <a:t>What </a:t>
            </a:r>
            <a:r>
              <a:rPr lang="en-US" b="1" spc="-50" dirty="0" smtClean="0">
                <a:solidFill>
                  <a:schemeClr val="accent2">
                    <a:lumMod val="50000"/>
                  </a:schemeClr>
                </a:solidFill>
              </a:rPr>
              <a:t>can we learn about Jane’s character from her words?</a:t>
            </a:r>
          </a:p>
          <a:p>
            <a:pPr algn="just" eaLnBrk="1" hangingPunct="1">
              <a:buNone/>
              <a:defRPr/>
            </a:pPr>
            <a:r>
              <a:rPr lang="en-US" spc="-30" dirty="0" smtClean="0">
                <a:solidFill>
                  <a:srgbClr val="0070C0"/>
                </a:solidFill>
              </a:rPr>
              <a:t>   </a:t>
            </a:r>
            <a:r>
              <a:rPr lang="en-US" dirty="0" smtClean="0"/>
              <a:t>By saying that she is disregarding the standards of society and talking to Rochester as his equal, we can learn that Jane is unconventional and honest. She likes to speak openly and avoid misunderstandings.</a:t>
            </a:r>
            <a:endParaRPr lang="en-US" spc="-30" dirty="0" smtClean="0">
              <a:solidFill>
                <a:srgbClr val="0070C0"/>
              </a:solidFill>
            </a:endParaRPr>
          </a:p>
          <a:p>
            <a:pPr eaLnBrk="1" hangingPunct="1">
              <a:buNone/>
              <a:defRPr/>
            </a:pPr>
            <a:r>
              <a:rPr lang="en-US" b="1" dirty="0" smtClean="0">
                <a:solidFill>
                  <a:schemeClr val="accent2">
                    <a:lumMod val="50000"/>
                  </a:schemeClr>
                </a:solidFill>
              </a:rPr>
              <a:t>2 Did women enjoy equal rights as men “by the standards of custom and the world”?</a:t>
            </a:r>
          </a:p>
          <a:p>
            <a:pPr algn="just" eaLnBrk="1" hangingPunct="1">
              <a:buNone/>
              <a:defRPr/>
            </a:pPr>
            <a:r>
              <a:rPr lang="en-US" dirty="0" smtClean="0">
                <a:solidFill>
                  <a:srgbClr val="0070C0"/>
                </a:solidFill>
              </a:rPr>
              <a:t>   </a:t>
            </a:r>
            <a:r>
              <a:rPr lang="en-US" dirty="0" smtClean="0"/>
              <a:t>No, they did not. By revealing her thoughts and emotions in such a forthright way, Jane is going against the social standards of the time, which required women to act more modestly. </a:t>
            </a: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192389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dissolv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46113"/>
            <a:ext cx="8834438" cy="6065837"/>
          </a:xfrm>
        </p:spPr>
        <p:txBody>
          <a:bodyPr/>
          <a:lstStyle/>
          <a:p>
            <a:pPr algn="just" eaLnBrk="1" hangingPunct="1">
              <a:lnSpc>
                <a:spcPct val="80000"/>
              </a:lnSpc>
              <a:buFont typeface="Arial" panose="020B0604020202020204" pitchFamily="34" charset="0"/>
              <a:buChar char="•"/>
              <a:defRPr/>
            </a:pPr>
            <a:r>
              <a:rPr lang="en-US" dirty="0" smtClean="0"/>
              <a:t>I caused a story to reach her that my fortune was not a third of what was supposed, and when I visited her to see the result, it was coldness from her and her mother.</a:t>
            </a:r>
          </a:p>
          <a:p>
            <a:pPr algn="just" eaLnBrk="1" hangingPunct="1">
              <a:lnSpc>
                <a:spcPct val="80000"/>
              </a:lnSpc>
              <a:buNone/>
              <a:defRPr/>
            </a:pPr>
            <a:r>
              <a:rPr lang="en-US" sz="2600" b="1" dirty="0" smtClean="0">
                <a:solidFill>
                  <a:schemeClr val="accent2">
                    <a:lumMod val="50000"/>
                  </a:schemeClr>
                </a:solidFill>
              </a:rPr>
              <a:t>3 Why did Miss Ingram and her mother show Rochester coldness during his visit?</a:t>
            </a:r>
          </a:p>
          <a:p>
            <a:pPr algn="just" eaLnBrk="1" hangingPunct="1">
              <a:lnSpc>
                <a:spcPct val="80000"/>
              </a:lnSpc>
              <a:buNone/>
              <a:defRPr/>
            </a:pPr>
            <a:r>
              <a:rPr lang="en-US" sz="2600" b="1" dirty="0" smtClean="0">
                <a:solidFill>
                  <a:schemeClr val="accent2">
                    <a:lumMod val="50000"/>
                  </a:schemeClr>
                </a:solidFill>
              </a:rPr>
              <a:t>   </a:t>
            </a:r>
            <a:r>
              <a:rPr lang="en-US" sz="2600" dirty="0" smtClean="0"/>
              <a:t>Mr. Rochester created a false </a:t>
            </a:r>
            <a:r>
              <a:rPr lang="en-US" sz="2600" dirty="0" err="1" smtClean="0"/>
              <a:t>rumour</a:t>
            </a:r>
            <a:r>
              <a:rPr lang="en-US" sz="2600" dirty="0" smtClean="0"/>
              <a:t>, saying that he was not as wealthy as he actually was. Miss Ingram and her mother believed the </a:t>
            </a:r>
            <a:r>
              <a:rPr lang="en-US" sz="2600" dirty="0" err="1" smtClean="0"/>
              <a:t>rumour</a:t>
            </a:r>
            <a:r>
              <a:rPr lang="en-US" sz="2600" dirty="0" smtClean="0"/>
              <a:t>. As they wanted Miss Ingram to marry Rochester for his wealth not for love, they no longer wanted the marriage to go ahead and acted coldly towards him.</a:t>
            </a:r>
            <a:endParaRPr lang="en-US" sz="2600" b="1" dirty="0" smtClean="0">
              <a:solidFill>
                <a:schemeClr val="accent2">
                  <a:lumMod val="50000"/>
                </a:schemeClr>
              </a:solidFill>
            </a:endParaRPr>
          </a:p>
          <a:p>
            <a:pPr algn="just" eaLnBrk="1" hangingPunct="1">
              <a:lnSpc>
                <a:spcPct val="80000"/>
              </a:lnSpc>
              <a:buNone/>
              <a:defRPr/>
            </a:pPr>
            <a:r>
              <a:rPr lang="en-US" sz="2600" b="1" dirty="0" smtClean="0">
                <a:solidFill>
                  <a:schemeClr val="accent2">
                    <a:lumMod val="50000"/>
                  </a:schemeClr>
                </a:solidFill>
              </a:rPr>
              <a:t>4 What can we learn about people’s expectations of marriage at that time?</a:t>
            </a:r>
          </a:p>
          <a:p>
            <a:pPr algn="just" eaLnBrk="1" hangingPunct="1">
              <a:lnSpc>
                <a:spcPct val="80000"/>
              </a:lnSpc>
              <a:buNone/>
              <a:defRPr/>
            </a:pPr>
            <a:r>
              <a:rPr lang="en-US" sz="2600" dirty="0" smtClean="0"/>
              <a:t>   At that time, wealth was an important factor when deciding who to marry. People could marry for love, as in Jane’s case, or for money. In addition, there were social rules that might dictate who to marry.</a:t>
            </a:r>
            <a:endParaRPr lang="zh-CN" altLang="en-US" sz="2600" b="1" dirty="0">
              <a:solidFill>
                <a:schemeClr val="accent2">
                  <a:lumMod val="50000"/>
                </a:schemeClr>
              </a:solidFill>
            </a:endParaRP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extLst>
      <p:ext uri="{BB962C8B-B14F-4D97-AF65-F5344CB8AC3E}">
        <p14:creationId xmlns:p14="http://schemas.microsoft.com/office/powerpoint/2010/main" xmlns="" val="417176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dissolv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just" eaLnBrk="1" hangingPunct="1">
              <a:buFont typeface="Arial" panose="020B0604020202020204" pitchFamily="34" charset="0"/>
              <a:buChar char="•"/>
              <a:defRPr/>
            </a:pPr>
            <a:endParaRPr lang="en-US" dirty="0" smtClean="0"/>
          </a:p>
          <a:p>
            <a:pPr algn="just" eaLnBrk="1" hangingPunct="1">
              <a:buFont typeface="Arial" panose="020B0604020202020204" pitchFamily="34" charset="0"/>
              <a:buChar char="•"/>
              <a:defRPr/>
            </a:pPr>
            <a:r>
              <a:rPr lang="en-US" dirty="0" smtClean="0"/>
              <a:t>“There is no one to interfere, sir. I have no relations to interfere.”</a:t>
            </a:r>
          </a:p>
          <a:p>
            <a:pPr eaLnBrk="1" hangingPunct="1">
              <a:buNone/>
              <a:defRPr/>
            </a:pPr>
            <a:r>
              <a:rPr lang="en-US" b="1" dirty="0" smtClean="0">
                <a:solidFill>
                  <a:schemeClr val="accent2">
                    <a:lumMod val="50000"/>
                  </a:schemeClr>
                </a:solidFill>
              </a:rPr>
              <a:t>5 What does Jane mean when she says this?</a:t>
            </a:r>
          </a:p>
          <a:p>
            <a:pPr algn="just" eaLnBrk="1" hangingPunct="1">
              <a:buNone/>
              <a:defRPr/>
            </a:pPr>
            <a:r>
              <a:rPr lang="en-US" dirty="0" smtClean="0"/>
              <a:t>   Jane means that she has no family, so there is no one to oppose her marriage to Rochester.</a:t>
            </a: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prstClr val="white"/>
                </a:solidFill>
                <a:latin typeface="Arial Black" pitchFamily="34" charset="0"/>
              </a:rPr>
              <a:t>Exercises</a:t>
            </a:r>
          </a:p>
        </p:txBody>
      </p:sp>
      <p:pic>
        <p:nvPicPr>
          <p:cNvPr id="7" name="图片 3"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2" descr="END"/>
          <p:cNvPicPr>
            <a:picLocks noChangeAspect="1" noChangeArrowheads="1"/>
          </p:cNvPicPr>
          <p:nvPr/>
        </p:nvPicPr>
        <p:blipFill>
          <a:blip r:embed="rId7" cstate="print"/>
          <a:srcRect/>
          <a:stretch>
            <a:fillRect/>
          </a:stretch>
        </p:blipFill>
        <p:spPr bwMode="auto">
          <a:xfrm>
            <a:off x="8368629" y="6308858"/>
            <a:ext cx="474663" cy="225425"/>
          </a:xfrm>
          <a:prstGeom prst="rect">
            <a:avLst/>
          </a:prstGeom>
          <a:noFill/>
          <a:ln w="9525">
            <a:noFill/>
            <a:miter lim="800000"/>
            <a:headEnd/>
            <a:tailEnd/>
          </a:ln>
        </p:spPr>
      </p:pic>
    </p:spTree>
    <p:extLst>
      <p:ext uri="{BB962C8B-B14F-4D97-AF65-F5344CB8AC3E}">
        <p14:creationId xmlns:p14="http://schemas.microsoft.com/office/powerpoint/2010/main" xmlns="" val="9879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dissolv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40724" y="1196558"/>
            <a:ext cx="8686799" cy="4896267"/>
          </a:xfrm>
          <a:prstGeom prst="rect">
            <a:avLst/>
          </a:prstGeom>
          <a:noFill/>
          <a:ln>
            <a:miter lim="800000"/>
            <a:headEnd/>
            <a:tailEnd/>
          </a:ln>
        </p:spPr>
        <p:txBody>
          <a:bodyPr/>
          <a:lstStyle/>
          <a:p>
            <a:pPr marL="0" indent="1588" algn="just">
              <a:lnSpc>
                <a:spcPct val="125000"/>
              </a:lnSpc>
              <a:buNone/>
            </a:pPr>
            <a:r>
              <a:rPr lang="en-US" altLang="zh-CN" sz="1800" spc="20" dirty="0" smtClean="0">
                <a:solidFill>
                  <a:schemeClr val="hlink"/>
                </a:solidFill>
              </a:rPr>
              <a:t>24</a:t>
            </a:r>
            <a:r>
              <a:rPr lang="en-US" altLang="zh-CN" sz="2400" spc="20" dirty="0" smtClean="0">
                <a:solidFill>
                  <a:schemeClr val="hlink"/>
                </a:solidFill>
              </a:rPr>
              <a:t> </a:t>
            </a:r>
            <a:r>
              <a:rPr lang="en-US" altLang="zh-CN" sz="2500" spc="-10" dirty="0" smtClean="0"/>
              <a:t>“Am I a </a:t>
            </a:r>
            <a:r>
              <a:rPr lang="en-US" altLang="zh-CN" sz="2500" spc="-10" dirty="0" smtClean="0">
                <a:hlinkClick r:id="rId3" action="ppaction://hlinksldjump"/>
              </a:rPr>
              <a:t>liar</a:t>
            </a:r>
            <a:r>
              <a:rPr lang="en-US" altLang="zh-CN" sz="2500" spc="-10" dirty="0" smtClean="0"/>
              <a:t> </a:t>
            </a:r>
            <a:r>
              <a:rPr lang="en-US" altLang="zh-CN" sz="2500" spc="-10" dirty="0" smtClean="0">
                <a:hlinkClick r:id="rId4" action="ppaction://hlinksldjump"/>
              </a:rPr>
              <a:t>in your eyes</a:t>
            </a:r>
            <a:r>
              <a:rPr lang="en-US" altLang="zh-CN" sz="2500" spc="-10" dirty="0" smtClean="0"/>
              <a:t>?” he asked passionately. “Little </a:t>
            </a:r>
            <a:r>
              <a:rPr lang="en-US" altLang="zh-CN" sz="2500" spc="-10" dirty="0" smtClean="0">
                <a:hlinkClick r:id="rId5" action="ppaction://hlinksldjump"/>
              </a:rPr>
              <a:t>doubter</a:t>
            </a:r>
            <a:r>
              <a:rPr lang="en-US" altLang="zh-CN" sz="2500" spc="-10" dirty="0" smtClean="0"/>
              <a:t>, </a:t>
            </a:r>
            <a:r>
              <a:rPr lang="en-US" altLang="zh-CN" sz="2500" spc="30" dirty="0" smtClean="0"/>
              <a:t>I will make you believe me! What love have I for Miss Ingram? None. What love has she for me? I caused a story to reach her </a:t>
            </a:r>
            <a:r>
              <a:rPr lang="en-US" altLang="zh-CN" sz="2500" dirty="0" smtClean="0"/>
              <a:t>that my fortune was not a third of what was supposed, and when </a:t>
            </a:r>
            <a:r>
              <a:rPr lang="en-US" altLang="zh-CN" sz="2500" spc="30" dirty="0" smtClean="0"/>
              <a:t>I visited her to see the result, it was coldness from her and her </a:t>
            </a:r>
            <a:r>
              <a:rPr lang="en-US" altLang="zh-CN" sz="2500" spc="50" dirty="0" smtClean="0"/>
              <a:t>mother. I would not – I could not – marry Miss Ingram. I have </a:t>
            </a:r>
            <a:r>
              <a:rPr lang="en-US" altLang="zh-CN" sz="2500" dirty="0" smtClean="0"/>
              <a:t>only </a:t>
            </a:r>
            <a:r>
              <a:rPr lang="en-US" altLang="zh-CN" sz="2500" spc="30" dirty="0" smtClean="0"/>
              <a:t>tried to make you </a:t>
            </a:r>
            <a:r>
              <a:rPr lang="en-US" altLang="zh-CN" sz="2500" spc="30" dirty="0" smtClean="0">
                <a:hlinkClick r:id="rId6" action="ppaction://hlinksldjump"/>
              </a:rPr>
              <a:t>jealous</a:t>
            </a:r>
            <a:r>
              <a:rPr lang="en-US" altLang="zh-CN" sz="2500" spc="30" dirty="0" smtClean="0"/>
              <a:t>. You, I love as myself. You – poor and </a:t>
            </a:r>
            <a:r>
              <a:rPr lang="en-US" altLang="zh-CN" sz="2500" spc="-10" dirty="0" smtClean="0"/>
              <a:t>humble, and small and plain as you are – I beg you to accept me as </a:t>
            </a:r>
            <a:r>
              <a:rPr lang="en-US" altLang="zh-CN" sz="2500" spc="10" dirty="0" smtClean="0"/>
              <a:t>a husband.”</a:t>
            </a:r>
            <a:endParaRPr lang="zh-CN" altLang="en-US" sz="2500" spc="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7" action="ppaction://hlinkfile"/>
          </p:cNvPr>
          <p:cNvPicPr>
            <a:picLocks noChangeAspect="1" noChangeArrowheads="1"/>
          </p:cNvPicPr>
          <p:nvPr/>
        </p:nvPicPr>
        <p:blipFill>
          <a:blip r:embed="rId8"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9" action="ppaction://hlinksldjump"/>
          </p:cNvPr>
          <p:cNvPicPr>
            <a:picLocks noChangeAspect="1"/>
          </p:cNvPicPr>
          <p:nvPr/>
        </p:nvPicPr>
        <p:blipFill>
          <a:blip r:embed="rId10"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1" action="ppaction://hlinksldjump"/>
          </p:cNvPr>
          <p:cNvPicPr>
            <a:picLocks noChangeAspect="1" noChangeArrowheads="1"/>
          </p:cNvPicPr>
          <p:nvPr/>
        </p:nvPicPr>
        <p:blipFill>
          <a:blip r:embed="rId12"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3" action="ppaction://hlinksldjump"/>
          </p:cNvPr>
          <p:cNvPicPr>
            <a:picLocks noChangeAspect="1" noChangeArrowheads="1"/>
          </p:cNvPicPr>
          <p:nvPr/>
        </p:nvPicPr>
        <p:blipFill>
          <a:blip r:embed="rId14"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750888"/>
            <a:ext cx="8834438" cy="4821237"/>
          </a:xfrm>
        </p:spPr>
        <p:txBody>
          <a:bodyPr/>
          <a:lstStyle/>
          <a:p>
            <a:pPr eaLnBrk="1" hangingPunct="1">
              <a:lnSpc>
                <a:spcPct val="100000"/>
              </a:lnSpc>
              <a:buNone/>
              <a:defRPr/>
            </a:pPr>
            <a:r>
              <a:rPr lang="en-US" b="1" dirty="0" smtClean="0">
                <a:solidFill>
                  <a:srgbClr val="C00000"/>
                </a:solidFill>
              </a:rPr>
              <a:t>Developing critical thinking</a:t>
            </a:r>
          </a:p>
          <a:p>
            <a:pPr eaLnBrk="1" hangingPunct="1">
              <a:lnSpc>
                <a:spcPct val="50000"/>
              </a:lnSpc>
              <a:buNone/>
              <a:defRPr/>
            </a:pPr>
            <a:endParaRPr lang="en-US" b="1" dirty="0" smtClean="0"/>
          </a:p>
          <a:p>
            <a:pPr eaLnBrk="1" hangingPunct="1">
              <a:lnSpc>
                <a:spcPct val="100000"/>
              </a:lnSpc>
              <a:buNone/>
              <a:defRPr/>
            </a:pPr>
            <a:r>
              <a:rPr lang="en-US" b="1" dirty="0" smtClean="0"/>
              <a:t>9 Work in pairs and discuss the questions.</a:t>
            </a:r>
            <a:endParaRPr lang="en-US" dirty="0" smtClean="0"/>
          </a:p>
          <a:p>
            <a:pPr algn="just" eaLnBrk="1" hangingPunct="1">
              <a:lnSpc>
                <a:spcPct val="100000"/>
              </a:lnSpc>
              <a:buNone/>
              <a:defRPr/>
            </a:pPr>
            <a:r>
              <a:rPr lang="en-US" dirty="0" smtClean="0"/>
              <a:t>1 </a:t>
            </a:r>
            <a:r>
              <a:rPr lang="en-US" dirty="0" smtClean="0">
                <a:hlinkClick r:id="" action="ppaction://hlinkshowjump?jump=nextslide"/>
              </a:rPr>
              <a:t>How often does love occur as a theme in Chinese literature?</a:t>
            </a:r>
            <a:endParaRPr lang="en-US" dirty="0" smtClean="0"/>
          </a:p>
          <a:p>
            <a:pPr algn="just" eaLnBrk="1" hangingPunct="1">
              <a:lnSpc>
                <a:spcPct val="100000"/>
              </a:lnSpc>
              <a:buNone/>
              <a:defRPr/>
            </a:pPr>
            <a:r>
              <a:rPr lang="en-US" dirty="0" smtClean="0"/>
              <a:t>2 </a:t>
            </a:r>
            <a:r>
              <a:rPr lang="en-US" dirty="0" smtClean="0">
                <a:hlinkClick r:id="rId3" action="ppaction://hlinksldjump"/>
              </a:rPr>
              <a:t>What are the dangers of great passion?</a:t>
            </a:r>
            <a:endParaRPr lang="en-US" dirty="0" smtClean="0"/>
          </a:p>
          <a:p>
            <a:pPr algn="just" eaLnBrk="1" hangingPunct="1">
              <a:lnSpc>
                <a:spcPct val="100000"/>
              </a:lnSpc>
              <a:buNone/>
              <a:defRPr/>
            </a:pPr>
            <a:r>
              <a:rPr lang="en-US" dirty="0" smtClean="0"/>
              <a:t>3 </a:t>
            </a:r>
            <a:r>
              <a:rPr lang="en-US" dirty="0" smtClean="0">
                <a:hlinkClick r:id="rId4" action="ppaction://hlinksldjump"/>
              </a:rPr>
              <a:t>Is it most important to marry for love or are there other</a:t>
            </a:r>
            <a:br>
              <a:rPr lang="en-US" dirty="0" smtClean="0">
                <a:hlinkClick r:id="rId4" action="ppaction://hlinksldjump"/>
              </a:rPr>
            </a:br>
            <a:r>
              <a:rPr lang="en-US" dirty="0" smtClean="0">
                <a:hlinkClick r:id="rId4" action="ppaction://hlinksldjump"/>
              </a:rPr>
              <a:t>reasons to marry?</a:t>
            </a:r>
            <a:endParaRPr lang="zh-CN" altLang="en-US" dirty="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7" name="图片 3"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just" eaLnBrk="1" hangingPunct="1">
              <a:lnSpc>
                <a:spcPct val="100000"/>
              </a:lnSpc>
              <a:buNone/>
              <a:defRPr/>
            </a:pPr>
            <a:endParaRPr lang="en-US" dirty="0" smtClean="0"/>
          </a:p>
          <a:p>
            <a:pPr algn="just" eaLnBrk="1" hangingPunct="1">
              <a:lnSpc>
                <a:spcPct val="110000"/>
              </a:lnSpc>
              <a:buNone/>
              <a:defRPr/>
            </a:pPr>
            <a:r>
              <a:rPr lang="en-US" b="1" dirty="0" smtClean="0"/>
              <a:t>1 How often does love occur as a theme in Chinese literature?</a:t>
            </a:r>
          </a:p>
          <a:p>
            <a:pPr algn="just" eaLnBrk="1" hangingPunct="1">
              <a:lnSpc>
                <a:spcPct val="110000"/>
              </a:lnSpc>
              <a:buNone/>
              <a:defRPr/>
            </a:pPr>
            <a:r>
              <a:rPr lang="en-US" dirty="0" smtClean="0"/>
              <a:t>   Very often. Love is a major theme in many works of Chinese literature, such as </a:t>
            </a:r>
            <a:r>
              <a:rPr lang="en-US" i="1" dirty="0" smtClean="0"/>
              <a:t>A Dream of Red Mansions </a:t>
            </a:r>
            <a:r>
              <a:rPr lang="en-US" sz="2400" dirty="0" smtClean="0"/>
              <a:t>(《</a:t>
            </a:r>
            <a:r>
              <a:rPr lang="zh-CN" altLang="en-US" sz="2400" dirty="0" smtClean="0"/>
              <a:t>红楼梦</a:t>
            </a:r>
            <a:r>
              <a:rPr lang="en-US" altLang="zh-CN" sz="2400" dirty="0" smtClean="0"/>
              <a:t>》</a:t>
            </a:r>
            <a:r>
              <a:rPr lang="en-US" altLang="zh-CN" dirty="0" smtClean="0"/>
              <a:t> ) </a:t>
            </a:r>
            <a:r>
              <a:rPr lang="en-US" dirty="0" smtClean="0"/>
              <a:t>and </a:t>
            </a:r>
            <a:r>
              <a:rPr lang="en-US" i="1" dirty="0" smtClean="0"/>
              <a:t>Love in a Fallen City </a:t>
            </a:r>
            <a:r>
              <a:rPr lang="en-US" dirty="0" smtClean="0"/>
              <a:t>( </a:t>
            </a:r>
            <a:r>
              <a:rPr lang="en-US" sz="2400" dirty="0" smtClean="0"/>
              <a:t>《</a:t>
            </a:r>
            <a:r>
              <a:rPr lang="zh-CN" altLang="en-US" sz="2400" dirty="0" smtClean="0"/>
              <a:t>倾城之恋</a:t>
            </a:r>
            <a:r>
              <a:rPr lang="en-US" altLang="zh-CN" sz="2400" dirty="0" smtClean="0"/>
              <a:t>》</a:t>
            </a:r>
            <a:r>
              <a:rPr lang="en-US" altLang="zh-CN" dirty="0" smtClean="0"/>
              <a:t>).</a:t>
            </a: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dissolve">
                                      <p:cBhvr>
                                        <p:cTn id="1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algn="just" eaLnBrk="1" hangingPunct="1">
              <a:lnSpc>
                <a:spcPct val="110000"/>
              </a:lnSpc>
              <a:buNone/>
              <a:defRPr/>
            </a:pPr>
            <a:r>
              <a:rPr lang="en-US" b="1" dirty="0" smtClean="0"/>
              <a:t>2 What are the dangers of great passion?</a:t>
            </a:r>
          </a:p>
          <a:p>
            <a:pPr algn="just" eaLnBrk="1" hangingPunct="1">
              <a:lnSpc>
                <a:spcPct val="110000"/>
              </a:lnSpc>
              <a:buNone/>
              <a:defRPr/>
            </a:pPr>
            <a:r>
              <a:rPr lang="en-US" dirty="0" smtClean="0"/>
              <a:t>   Great passion can cause people to make bad decisions or to act without thinking. It can lead to people neglecting their other needs and becoming obsessive. Literature has many examples of people destroying their lives or causing great unhappiness because they are too emotional to think clearly. Examples include </a:t>
            </a:r>
            <a:r>
              <a:rPr lang="en-US" i="1" dirty="0" smtClean="0"/>
              <a:t>The Thorn Birds </a:t>
            </a:r>
            <a:r>
              <a:rPr lang="en-US" dirty="0" smtClean="0"/>
              <a:t>and </a:t>
            </a:r>
            <a:r>
              <a:rPr lang="en-US" i="1" dirty="0" smtClean="0"/>
              <a:t>Romeo and Juliet</a:t>
            </a:r>
            <a:r>
              <a:rPr lang="en-US" dirty="0" smtClean="0"/>
              <a:t>.</a:t>
            </a: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dissolve">
                                      <p:cBhvr>
                                        <p:cTn id="1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lnSpc>
                <a:spcPct val="100000"/>
              </a:lnSpc>
              <a:buNone/>
              <a:defRPr/>
            </a:pPr>
            <a:r>
              <a:rPr lang="en-US" b="1" dirty="0" smtClean="0"/>
              <a:t>3 Is it most important to marry for love or are there other</a:t>
            </a:r>
            <a:br>
              <a:rPr lang="en-US" b="1" dirty="0" smtClean="0"/>
            </a:br>
            <a:r>
              <a:rPr lang="en-US" b="1" dirty="0" smtClean="0"/>
              <a:t>reasons to marry?</a:t>
            </a:r>
          </a:p>
          <a:p>
            <a:pPr algn="just" eaLnBrk="1" hangingPunct="1">
              <a:lnSpc>
                <a:spcPct val="100000"/>
              </a:lnSpc>
              <a:buNone/>
              <a:defRPr/>
            </a:pPr>
            <a:r>
              <a:rPr lang="en-US" altLang="zh-CN" dirty="0" smtClean="0"/>
              <a:t>   </a:t>
            </a:r>
            <a:r>
              <a:rPr lang="en-US" dirty="0" smtClean="0"/>
              <a:t>This probably depends on the personal, social, cultural and historical context. Nowadays, many people are expected to put love first. At different times and places, however, people may marry according to the social background of their family, their wealth or property, or according to their parents’ advice and arrangements — there are many arranged marriages in the world. In the past, people from royal or noble families generally married for political or economic reasons.</a:t>
            </a:r>
            <a:endParaRPr lang="zh-CN" altLang="en-US" dirty="0"/>
          </a:p>
        </p:txBody>
      </p:sp>
      <p:pic>
        <p:nvPicPr>
          <p:cNvPr id="17411" name="图片 2" descr="END"/>
          <p:cNvPicPr>
            <a:picLocks noChangeAspect="1" noChangeArrowheads="1"/>
          </p:cNvPicPr>
          <p:nvPr/>
        </p:nvPicPr>
        <p:blipFill>
          <a:blip r:embed="rId3" cstate="print"/>
          <a:srcRect/>
          <a:stretch>
            <a:fillRect/>
          </a:stretch>
        </p:blipFill>
        <p:spPr bwMode="auto">
          <a:xfrm>
            <a:off x="8379645" y="6341909"/>
            <a:ext cx="474663" cy="225425"/>
          </a:xfrm>
          <a:prstGeom prst="rect">
            <a:avLst/>
          </a:prstGeom>
          <a:noFill/>
          <a:ln w="9525">
            <a:noFill/>
            <a:miter lim="800000"/>
            <a:headEnd/>
            <a:tailEnd/>
          </a:ln>
        </p:spPr>
      </p:pic>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7" name="图片 5" descr="Back">
            <a:hlinkClick r:id="rId4" action="ppaction://hlinksldjump"/>
          </p:cNvPr>
          <p:cNvPicPr>
            <a:picLocks noChangeAspect="1" noChangeArrowheads="1"/>
          </p:cNvPicPr>
          <p:nvPr/>
        </p:nvPicPr>
        <p:blipFill>
          <a:blip r:embed="rId5"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3"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ssolve">
                                      <p:cBhvr>
                                        <p:cTn id="12" dur="1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221674" y="1149798"/>
            <a:ext cx="8686799" cy="5558400"/>
          </a:xfrm>
          <a:prstGeom prst="rect">
            <a:avLst/>
          </a:prstGeom>
          <a:noFill/>
          <a:ln>
            <a:miter lim="800000"/>
            <a:headEnd/>
            <a:tailEnd/>
          </a:ln>
        </p:spPr>
        <p:txBody>
          <a:bodyPr/>
          <a:lstStyle/>
          <a:p>
            <a:pPr marL="0" indent="1588" algn="just">
              <a:lnSpc>
                <a:spcPct val="125000"/>
              </a:lnSpc>
              <a:buNone/>
            </a:pPr>
            <a:r>
              <a:rPr lang="en-US" altLang="zh-CN" sz="1800" spc="20" dirty="0" smtClean="0">
                <a:solidFill>
                  <a:schemeClr val="hlink"/>
                </a:solidFill>
              </a:rPr>
              <a:t>25</a:t>
            </a:r>
            <a:r>
              <a:rPr lang="en-US" altLang="zh-CN" sz="2400" spc="-20" dirty="0" smtClean="0">
                <a:solidFill>
                  <a:schemeClr val="hlink"/>
                </a:solidFill>
              </a:rPr>
              <a:t> </a:t>
            </a:r>
            <a:r>
              <a:rPr lang="en-US" altLang="zh-CN" sz="2500" spc="-20" dirty="0" smtClean="0"/>
              <a:t>I began – with his </a:t>
            </a:r>
            <a:r>
              <a:rPr lang="en-US" altLang="zh-CN" sz="2500" spc="-20" dirty="0" smtClean="0">
                <a:hlinkClick r:id="rId3" action="ppaction://hlinksldjump"/>
              </a:rPr>
              <a:t>earnestness</a:t>
            </a:r>
            <a:r>
              <a:rPr lang="en-US" altLang="zh-CN" sz="2500" spc="-20" dirty="0" smtClean="0"/>
              <a:t> and especially his plain speaking –</a:t>
            </a:r>
          </a:p>
          <a:p>
            <a:pPr marL="0" indent="1588">
              <a:lnSpc>
                <a:spcPct val="125000"/>
              </a:lnSpc>
              <a:buNone/>
            </a:pPr>
            <a:r>
              <a:rPr lang="en-US" altLang="zh-CN" sz="2500" spc="10" dirty="0" smtClean="0"/>
              <a:t>to believe in his </a:t>
            </a:r>
            <a:r>
              <a:rPr lang="en-US" altLang="zh-CN" sz="2500" spc="10" dirty="0" smtClean="0">
                <a:hlinkClick r:id="rId4" action="ppaction://hlinksldjump"/>
              </a:rPr>
              <a:t>sincerity</a:t>
            </a:r>
            <a:r>
              <a:rPr lang="en-US" altLang="zh-CN" sz="2500" spc="10" dirty="0" smtClean="0"/>
              <a:t>.</a:t>
            </a:r>
          </a:p>
          <a:p>
            <a:pPr marL="0" indent="1588" algn="just">
              <a:lnSpc>
                <a:spcPct val="125000"/>
              </a:lnSpc>
              <a:buNone/>
            </a:pPr>
            <a:r>
              <a:rPr lang="en-US" altLang="zh-CN" sz="1800" spc="20" dirty="0" smtClean="0">
                <a:solidFill>
                  <a:schemeClr val="hlink"/>
                </a:solidFill>
              </a:rPr>
              <a:t>26</a:t>
            </a:r>
            <a:r>
              <a:rPr lang="en-US" altLang="zh-CN" sz="2400" spc="10" dirty="0" smtClean="0"/>
              <a:t> </a:t>
            </a:r>
            <a:r>
              <a:rPr lang="en-US" altLang="zh-CN" sz="2500" spc="-10" dirty="0" smtClean="0"/>
              <a:t>“Do you truly love me? Do you really wish me to be your wife?”</a:t>
            </a:r>
          </a:p>
          <a:p>
            <a:pPr marL="0" indent="1588">
              <a:lnSpc>
                <a:spcPct val="125000"/>
              </a:lnSpc>
              <a:buNone/>
            </a:pPr>
            <a:r>
              <a:rPr lang="en-US" altLang="zh-CN" sz="1800" spc="20" dirty="0" smtClean="0">
                <a:solidFill>
                  <a:schemeClr val="hlink"/>
                </a:solidFill>
              </a:rPr>
              <a:t>27</a:t>
            </a:r>
            <a:r>
              <a:rPr lang="en-US" altLang="zh-CN" sz="2400" spc="10" dirty="0" smtClean="0"/>
              <a:t> </a:t>
            </a:r>
            <a:r>
              <a:rPr lang="en-US" altLang="zh-CN" sz="2500" spc="10" dirty="0" smtClean="0"/>
              <a:t>“I do. I am willing to swear it.”</a:t>
            </a:r>
          </a:p>
          <a:p>
            <a:pPr marL="0" indent="1588">
              <a:lnSpc>
                <a:spcPct val="125000"/>
              </a:lnSpc>
              <a:buNone/>
            </a:pPr>
            <a:r>
              <a:rPr lang="en-US" altLang="zh-CN" sz="1800" spc="20" dirty="0" smtClean="0">
                <a:solidFill>
                  <a:schemeClr val="hlink"/>
                </a:solidFill>
              </a:rPr>
              <a:t>28</a:t>
            </a:r>
            <a:r>
              <a:rPr lang="en-US" altLang="zh-CN" sz="2400" spc="10" dirty="0" smtClean="0"/>
              <a:t> </a:t>
            </a:r>
            <a:r>
              <a:rPr lang="en-US" altLang="zh-CN" sz="2500" spc="10" dirty="0" smtClean="0"/>
              <a:t>“Then I will marry you.”</a:t>
            </a:r>
          </a:p>
          <a:p>
            <a:pPr marL="0" indent="1588">
              <a:lnSpc>
                <a:spcPct val="125000"/>
              </a:lnSpc>
              <a:buNone/>
            </a:pPr>
            <a:r>
              <a:rPr lang="en-US" altLang="zh-CN" sz="1800" spc="20" dirty="0" smtClean="0">
                <a:solidFill>
                  <a:schemeClr val="hlink"/>
                </a:solidFill>
              </a:rPr>
              <a:t>29</a:t>
            </a:r>
            <a:r>
              <a:rPr lang="en-US" altLang="zh-CN" sz="2400" spc="10" dirty="0" smtClean="0"/>
              <a:t>  </a:t>
            </a:r>
            <a:r>
              <a:rPr lang="en-US" altLang="zh-CN" sz="2500" spc="-40" dirty="0" smtClean="0"/>
              <a:t>He drew me to him. “</a:t>
            </a:r>
            <a:r>
              <a:rPr lang="en-US" altLang="zh-CN" sz="2500" spc="-40" dirty="0" smtClean="0">
                <a:hlinkClick r:id="rId5" action="ppaction://hlinksldjump"/>
              </a:rPr>
              <a:t>Make my happiness – I will make yours. </a:t>
            </a:r>
            <a:r>
              <a:rPr lang="en-US" altLang="zh-CN" sz="2500" dirty="0" smtClean="0"/>
              <a:t>God pardon me! Let not man </a:t>
            </a:r>
            <a:r>
              <a:rPr lang="en-US" altLang="zh-CN" sz="2500" dirty="0" smtClean="0">
                <a:hlinkClick r:id="rId6" action="ppaction://hlinksldjump"/>
              </a:rPr>
              <a:t>interfere with</a:t>
            </a:r>
            <a:r>
              <a:rPr lang="en-US" altLang="zh-CN" sz="2500" dirty="0" smtClean="0"/>
              <a:t> me: I have her and </a:t>
            </a:r>
            <a:r>
              <a:rPr lang="en-US" altLang="zh-CN" sz="2500" spc="-30" dirty="0" smtClean="0"/>
              <a:t>will keep </a:t>
            </a:r>
            <a:r>
              <a:rPr lang="en-US" altLang="zh-CN" sz="2500" spc="10" dirty="0" smtClean="0"/>
              <a:t>her.”</a:t>
            </a:r>
            <a:endParaRPr lang="zh-CN" altLang="en-US" sz="2500" spc="1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52" name="图片 8" descr="音频">
            <a:hlinkClick r:id="rId7" action="ppaction://hlinkfile"/>
          </p:cNvPr>
          <p:cNvPicPr>
            <a:picLocks noChangeAspect="1" noChangeArrowheads="1"/>
          </p:cNvPicPr>
          <p:nvPr/>
        </p:nvPicPr>
        <p:blipFill>
          <a:blip r:embed="rId8" cstate="print"/>
          <a:srcRect/>
          <a:stretch>
            <a:fillRect/>
          </a:stretch>
        </p:blipFill>
        <p:spPr bwMode="auto">
          <a:xfrm>
            <a:off x="8486956" y="684752"/>
            <a:ext cx="476250" cy="533400"/>
          </a:xfrm>
          <a:prstGeom prst="rect">
            <a:avLst/>
          </a:prstGeom>
          <a:noFill/>
          <a:ln w="9525">
            <a:noFill/>
            <a:miter lim="800000"/>
            <a:headEnd/>
            <a:tailEnd/>
          </a:ln>
        </p:spPr>
      </p:pic>
      <p:pic>
        <p:nvPicPr>
          <p:cNvPr id="6153" name="图片 10">
            <a:hlinkClick r:id="rId9" action="ppaction://hlinksldjump"/>
          </p:cNvPr>
          <p:cNvPicPr>
            <a:picLocks noChangeAspect="1"/>
          </p:cNvPicPr>
          <p:nvPr/>
        </p:nvPicPr>
        <p:blipFill>
          <a:blip r:embed="rId10" cstate="print"/>
          <a:srcRect/>
          <a:stretch>
            <a:fillRect/>
          </a:stretch>
        </p:blipFill>
        <p:spPr bwMode="auto">
          <a:xfrm>
            <a:off x="8072749" y="6092825"/>
            <a:ext cx="879475" cy="539750"/>
          </a:xfrm>
          <a:prstGeom prst="rect">
            <a:avLst/>
          </a:prstGeom>
          <a:noFill/>
          <a:ln w="9525">
            <a:noFill/>
            <a:miter lim="800000"/>
            <a:headEnd/>
            <a:tailEnd/>
          </a:ln>
        </p:spPr>
      </p:pic>
      <p:pic>
        <p:nvPicPr>
          <p:cNvPr id="8" name="图片 6" descr="Home">
            <a:hlinkClick r:id="rId11" action="ppaction://hlinksldjump"/>
          </p:cNvPr>
          <p:cNvPicPr>
            <a:picLocks noChangeAspect="1" noChangeArrowheads="1"/>
          </p:cNvPicPr>
          <p:nvPr/>
        </p:nvPicPr>
        <p:blipFill>
          <a:blip r:embed="rId12"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3" action="ppaction://hlinksldjump"/>
          </p:cNvPr>
          <p:cNvPicPr>
            <a:picLocks noChangeAspect="1" noChangeArrowheads="1"/>
          </p:cNvPicPr>
          <p:nvPr/>
        </p:nvPicPr>
        <p:blipFill>
          <a:blip r:embed="rId14"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3677</TotalTime>
  <Pages>0</Pages>
  <Words>7509</Words>
  <Characters>0</Characters>
  <Application>Microsoft Office PowerPoint</Application>
  <DocSecurity>0</DocSecurity>
  <PresentationFormat>全屏显示(4:3)</PresentationFormat>
  <Lines>0</Lines>
  <Paragraphs>644</Paragraphs>
  <Slides>83</Slides>
  <Notes>0</Notes>
  <HiddenSlides>0</HiddenSlides>
  <MMClips>0</MMClips>
  <ScaleCrop>false</ScaleCrop>
  <HeadingPairs>
    <vt:vector size="4" baseType="variant">
      <vt:variant>
        <vt:lpstr>主题</vt:lpstr>
      </vt:variant>
      <vt:variant>
        <vt:i4>4</vt:i4>
      </vt:variant>
      <vt:variant>
        <vt:lpstr>幻灯片标题</vt:lpstr>
      </vt:variant>
      <vt:variant>
        <vt:i4>83</vt:i4>
      </vt:variant>
    </vt:vector>
  </HeadingPairs>
  <TitlesOfParts>
    <vt:vector size="87" baseType="lpstr">
      <vt:lpstr>Office 主题</vt:lpstr>
      <vt:lpstr>1_Office 主题</vt:lpstr>
      <vt:lpstr>2_Office 主题</vt:lpstr>
      <vt:lpstr>3_Office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微软用户</cp:lastModifiedBy>
  <cp:revision>458</cp:revision>
  <dcterms:created xsi:type="dcterms:W3CDTF">2016-01-09T11:49:44Z</dcterms:created>
  <dcterms:modified xsi:type="dcterms:W3CDTF">2017-12-23T13:56:43Z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