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804" r:id="rId3"/>
    <p:sldMasterId id="2147483817" r:id="rId4"/>
    <p:sldMasterId id="2147483830" r:id="rId5"/>
    <p:sldMasterId id="2147483843" r:id="rId6"/>
    <p:sldMasterId id="2147483856" r:id="rId7"/>
    <p:sldMasterId id="2147483960" r:id="rId8"/>
  </p:sldMasterIdLst>
  <p:sldIdLst>
    <p:sldId id="317" r:id="rId9"/>
    <p:sldId id="332" r:id="rId10"/>
    <p:sldId id="287" r:id="rId11"/>
    <p:sldId id="314" r:id="rId12"/>
    <p:sldId id="286" r:id="rId13"/>
    <p:sldId id="285" r:id="rId14"/>
    <p:sldId id="289" r:id="rId15"/>
    <p:sldId id="295" r:id="rId16"/>
    <p:sldId id="315" r:id="rId17"/>
    <p:sldId id="311" r:id="rId18"/>
    <p:sldId id="312" r:id="rId19"/>
    <p:sldId id="294" r:id="rId20"/>
    <p:sldId id="293" r:id="rId21"/>
    <p:sldId id="313" r:id="rId22"/>
    <p:sldId id="292" r:id="rId23"/>
    <p:sldId id="291" r:id="rId24"/>
    <p:sldId id="488" r:id="rId25"/>
    <p:sldId id="489" r:id="rId26"/>
    <p:sldId id="490" r:id="rId27"/>
    <p:sldId id="491" r:id="rId28"/>
    <p:sldId id="492" r:id="rId29"/>
    <p:sldId id="493" r:id="rId30"/>
    <p:sldId id="494" r:id="rId31"/>
    <p:sldId id="495" r:id="rId32"/>
    <p:sldId id="496" r:id="rId33"/>
    <p:sldId id="499" r:id="rId34"/>
    <p:sldId id="500" r:id="rId35"/>
    <p:sldId id="497" r:id="rId36"/>
    <p:sldId id="498" r:id="rId37"/>
    <p:sldId id="501" r:id="rId38"/>
    <p:sldId id="502" r:id="rId39"/>
    <p:sldId id="440" r:id="rId40"/>
    <p:sldId id="441" r:id="rId41"/>
    <p:sldId id="442" r:id="rId42"/>
    <p:sldId id="445" r:id="rId43"/>
    <p:sldId id="446" r:id="rId44"/>
    <p:sldId id="447" r:id="rId45"/>
    <p:sldId id="448" r:id="rId46"/>
    <p:sldId id="449" r:id="rId47"/>
    <p:sldId id="450" r:id="rId48"/>
    <p:sldId id="451" r:id="rId49"/>
    <p:sldId id="453" r:id="rId50"/>
    <p:sldId id="506" r:id="rId51"/>
    <p:sldId id="455" r:id="rId52"/>
    <p:sldId id="456" r:id="rId53"/>
    <p:sldId id="457" r:id="rId54"/>
    <p:sldId id="458" r:id="rId55"/>
    <p:sldId id="461" r:id="rId56"/>
    <p:sldId id="462" r:id="rId57"/>
    <p:sldId id="479" r:id="rId58"/>
    <p:sldId id="465" r:id="rId59"/>
    <p:sldId id="468" r:id="rId60"/>
    <p:sldId id="505" r:id="rId61"/>
    <p:sldId id="475" r:id="rId62"/>
    <p:sldId id="476" r:id="rId63"/>
    <p:sldId id="477" r:id="rId64"/>
    <p:sldId id="478" r:id="rId6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2234">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0000"/>
    <a:srgbClr val="CCCCFF"/>
    <a:srgbClr val="EBEEF8"/>
    <a:srgbClr val="FF0000"/>
    <a:srgbClr val="CC6600"/>
    <a:srgbClr val="FF9900"/>
    <a:srgbClr val="FF6600"/>
    <a:srgbClr val="FF7C80"/>
    <a:srgbClr val="8D94DA"/>
    <a:srgbClr val="9CA4E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1682" autoAdjust="0"/>
    <p:restoredTop sz="94660" autoAdjust="0"/>
  </p:normalViewPr>
  <p:slideViewPr>
    <p:cSldViewPr snapToGrid="0">
      <p:cViewPr varScale="1">
        <p:scale>
          <a:sx n="76" d="100"/>
          <a:sy n="76" d="100"/>
        </p:scale>
        <p:origin x="-810" y="-90"/>
      </p:cViewPr>
      <p:guideLst>
        <p:guide orient="horz" pos="2234"/>
        <p:guide pos="2913"/>
      </p:guideLst>
    </p:cSldViewPr>
  </p:slideViewPr>
  <p:notesTextViewPr>
    <p:cViewPr>
      <p:scale>
        <a:sx n="1" d="1"/>
        <a:sy n="1" d="1"/>
      </p:scale>
      <p:origin x="0" y="0"/>
    </p:cViewPr>
  </p:notesTextViewPr>
  <p:sorterViewPr>
    <p:cViewPr>
      <p:scale>
        <a:sx n="66" d="100"/>
        <a:sy n="66" d="100"/>
      </p:scale>
      <p:origin x="0" y="589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4990C83-257D-4A1B-B108-26D1978C80A2}"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5FDBE3C-B319-4A92-89EA-905A5B5AE209}" type="slidenum">
              <a:rPr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D5FA3C4-725F-47EE-9918-117870C52A85}"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98F8478-D768-46C5-A7BA-FEEAF6577D35}" type="slidenum">
              <a:rPr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F28AA94-4341-4224-BE11-A28D3E910D6F}"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0B5763-CC5F-4E3C-9994-DE8C1BDD1A25}" type="slidenum">
              <a:rPr altLang="en-US"/>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9C90700B-FE07-4B91-BCC6-94D0E77FC2AD}" type="datetimeFigureOut">
              <a:rPr lang="zh-CN" altLang="en-US"/>
              <a:pPr>
                <a:defRPr/>
              </a:pPr>
              <a:t>2018/10/6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5ADE547-7450-4E6E-950D-EE8B07756F24}" type="slidenum">
              <a:rPr altLang="en-US"/>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4990C83-257D-4A1B-B108-26D1978C80A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75FDBE3C-B319-4A92-89EA-905A5B5AE209}" type="slidenum">
              <a:rPr altLang="en-US"/>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1F0ACF-BC82-4D35-9013-97DF7CF0E5F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C7A14E1-C5CA-400C-B954-5DB41E0D5835}" type="slidenum">
              <a:rPr altLang="en-US"/>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BA66BC4-CBE4-4A51-9C6B-2E11273FBC5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1E5EE46-9E79-41CE-9FFC-D8E883375267}" type="slidenum">
              <a:rPr altLang="en-US"/>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DBC8ADF0-75C0-44E0-B4F9-D2A3F1F8B5B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6AB55D5-A36A-4F0C-A41C-A17DDDD1BC28}" type="slidenum">
              <a:rPr altLang="en-US"/>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01E2DD2F-1BAB-447D-8989-B824839A8FB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94A2F8CD-1571-4A0F-B07C-C2EE4B1E78AC}" type="slidenum">
              <a:rPr altLang="en-US"/>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BE0A496-4190-47A4-AC8D-5DB5C12DAA8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D94A72DC-6888-4E84-98E8-277D5123B750}" type="slidenum">
              <a:rPr altLang="en-US"/>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66534CA-5D55-4ACD-909A-9C88B1B5A4D6}"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65282FD6-4E21-4933-8724-7825F471874D}" type="slidenum">
              <a:rPr altLang="en-US"/>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1F0ACF-BC82-4D35-9013-97DF7CF0E5FF}"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C7A14E1-C5CA-400C-B954-5DB41E0D5835}" type="slidenum">
              <a:rPr altLang="en-US"/>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A2997C-FB7D-4452-B1B7-58F31FF8F251}"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10B0EE5-6824-4417-BDAF-8434D0F0535A}" type="slidenum">
              <a:rPr altLang="en-US"/>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7471BB-ECB5-4368-B7AD-CC0F26C9D95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5DF520BD-249D-4D20-9F89-90CD3DF56FB1}" type="slidenum">
              <a:rPr altLang="en-US"/>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D5FA3C4-725F-47EE-9918-117870C52A85}"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98F8478-D768-46C5-A7BA-FEEAF6577D35}" type="slidenum">
              <a:rPr altLang="en-US"/>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F28AA94-4341-4224-BE11-A28D3E910D6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0B5763-CC5F-4E3C-9994-DE8C1BDD1A25}" type="slidenum">
              <a:rPr altLang="en-US"/>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9C90700B-FE07-4B91-BCC6-94D0E77FC2A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65ADE547-7450-4E6E-950D-EE8B07756F24}" type="slidenum">
              <a:rPr altLang="en-US"/>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4990C83-257D-4A1B-B108-26D1978C80A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75FDBE3C-B319-4A92-89EA-905A5B5AE209}" type="slidenum">
              <a:rPr altLang="en-US"/>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1F0ACF-BC82-4D35-9013-97DF7CF0E5F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C7A14E1-C5CA-400C-B954-5DB41E0D5835}" type="slidenum">
              <a:rPr altLang="en-US"/>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BA66BC4-CBE4-4A51-9C6B-2E11273FBC5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1E5EE46-9E79-41CE-9FFC-D8E883375267}" type="slidenum">
              <a:rPr altLang="en-US"/>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DBC8ADF0-75C0-44E0-B4F9-D2A3F1F8B5B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6AB55D5-A36A-4F0C-A41C-A17DDDD1BC28}" type="slidenum">
              <a:rPr altLang="en-US"/>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01E2DD2F-1BAB-447D-8989-B824839A8FB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94A2F8CD-1571-4A0F-B07C-C2EE4B1E78AC}" type="slidenum">
              <a:rPr altLang="en-US"/>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BA66BC4-CBE4-4A51-9C6B-2E11273FBC5D}"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1E5EE46-9E79-41CE-9FFC-D8E883375267}" type="slidenum">
              <a:rPr altLang="en-US"/>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BE0A496-4190-47A4-AC8D-5DB5C12DAA8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D94A72DC-6888-4E84-98E8-277D5123B750}" type="slidenum">
              <a:rPr altLang="en-US"/>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66534CA-5D55-4ACD-909A-9C88B1B5A4D6}"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65282FD6-4E21-4933-8724-7825F471874D}" type="slidenum">
              <a:rPr altLang="en-US"/>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A2997C-FB7D-4452-B1B7-58F31FF8F251}"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10B0EE5-6824-4417-BDAF-8434D0F0535A}" type="slidenum">
              <a:rPr altLang="en-US"/>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7471BB-ECB5-4368-B7AD-CC0F26C9D95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5DF520BD-249D-4D20-9F89-90CD3DF56FB1}" type="slidenum">
              <a:rPr altLang="en-US"/>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D5FA3C4-725F-47EE-9918-117870C52A85}"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98F8478-D768-46C5-A7BA-FEEAF6577D35}" type="slidenum">
              <a:rPr altLang="en-US"/>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F28AA94-4341-4224-BE11-A28D3E910D6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0B5763-CC5F-4E3C-9994-DE8C1BDD1A25}" type="slidenum">
              <a:rPr altLang="en-US"/>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9C90700B-FE07-4B91-BCC6-94D0E77FC2A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65ADE547-7450-4E6E-950D-EE8B07756F24}" type="slidenum">
              <a:rPr altLang="en-US"/>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4990C83-257D-4A1B-B108-26D1978C80A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75FDBE3C-B319-4A92-89EA-905A5B5AE209}" type="slidenum">
              <a:rPr altLang="en-US"/>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1F0ACF-BC82-4D35-9013-97DF7CF0E5F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C7A14E1-C5CA-400C-B954-5DB41E0D5835}" type="slidenum">
              <a:rPr altLang="en-US"/>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BA66BC4-CBE4-4A51-9C6B-2E11273FBC5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1E5EE46-9E79-41CE-9FFC-D8E883375267}" type="slidenum">
              <a:rPr altLang="en-US"/>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DBC8ADF0-75C0-44E0-B4F9-D2A3F1F8B5BF}" type="datetimeFigureOut">
              <a:rPr lang="zh-CN" altLang="en-US"/>
              <a:pPr>
                <a:defRPr/>
              </a:pPr>
              <a:t>2018/10/6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6AB55D5-A36A-4F0C-A41C-A17DDDD1BC28}" type="slidenum">
              <a:rPr altLang="en-US"/>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DBC8ADF0-75C0-44E0-B4F9-D2A3F1F8B5B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6AB55D5-A36A-4F0C-A41C-A17DDDD1BC28}" type="slidenum">
              <a:rPr altLang="en-US"/>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01E2DD2F-1BAB-447D-8989-B824839A8FB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94A2F8CD-1571-4A0F-B07C-C2EE4B1E78AC}" type="slidenum">
              <a:rPr altLang="en-US"/>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BE0A496-4190-47A4-AC8D-5DB5C12DAA8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D94A72DC-6888-4E84-98E8-277D5123B750}" type="slidenum">
              <a:rPr altLang="en-US"/>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66534CA-5D55-4ACD-909A-9C88B1B5A4D6}"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65282FD6-4E21-4933-8724-7825F471874D}" type="slidenum">
              <a:rPr altLang="en-US"/>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A2997C-FB7D-4452-B1B7-58F31FF8F251}"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10B0EE5-6824-4417-BDAF-8434D0F0535A}" type="slidenum">
              <a:rPr altLang="en-US"/>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7471BB-ECB5-4368-B7AD-CC0F26C9D95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5DF520BD-249D-4D20-9F89-90CD3DF56FB1}" type="slidenum">
              <a:rPr altLang="en-US"/>
              <a:pPr/>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D5FA3C4-725F-47EE-9918-117870C52A85}"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98F8478-D768-46C5-A7BA-FEEAF6577D35}" type="slidenum">
              <a:rPr altLang="en-US"/>
              <a:pPr/>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F28AA94-4341-4224-BE11-A28D3E910D6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0B5763-CC5F-4E3C-9994-DE8C1BDD1A25}" type="slidenum">
              <a:rPr altLang="en-US"/>
              <a:pPr/>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9C90700B-FE07-4B91-BCC6-94D0E77FC2A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65ADE547-7450-4E6E-950D-EE8B07756F24}" type="slidenum">
              <a:rPr altLang="en-US"/>
              <a:pPr/>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4990C83-257D-4A1B-B108-26D1978C80A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75FDBE3C-B319-4A92-89EA-905A5B5AE209}" type="slidenum">
              <a:rPr altLang="en-US"/>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01E2DD2F-1BAB-447D-8989-B824839A8FBB}" type="datetimeFigureOut">
              <a:rPr lang="zh-CN" altLang="en-US"/>
              <a:pPr>
                <a:defRPr/>
              </a:pPr>
              <a:t>2018/10/6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94A2F8CD-1571-4A0F-B07C-C2EE4B1E78AC}" type="slidenum">
              <a:rPr altLang="en-US"/>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1F0ACF-BC82-4D35-9013-97DF7CF0E5F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C7A14E1-C5CA-400C-B954-5DB41E0D5835}" type="slidenum">
              <a:rPr altLang="en-US"/>
              <a:pPr/>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BA66BC4-CBE4-4A51-9C6B-2E11273FBC5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1E5EE46-9E79-41CE-9FFC-D8E883375267}" type="slidenum">
              <a:rPr altLang="en-US"/>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DBC8ADF0-75C0-44E0-B4F9-D2A3F1F8B5B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6AB55D5-A36A-4F0C-A41C-A17DDDD1BC28}" type="slidenum">
              <a:rPr altLang="en-US"/>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01E2DD2F-1BAB-447D-8989-B824839A8FB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94A2F8CD-1571-4A0F-B07C-C2EE4B1E78AC}" type="slidenum">
              <a:rPr altLang="en-US"/>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BE0A496-4190-47A4-AC8D-5DB5C12DAA8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D94A72DC-6888-4E84-98E8-277D5123B750}" type="slidenum">
              <a:rPr altLang="en-US"/>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66534CA-5D55-4ACD-909A-9C88B1B5A4D6}"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65282FD6-4E21-4933-8724-7825F471874D}" type="slidenum">
              <a:rPr altLang="en-US"/>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A2997C-FB7D-4452-B1B7-58F31FF8F251}"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10B0EE5-6824-4417-BDAF-8434D0F0535A}" type="slidenum">
              <a:rPr altLang="en-US"/>
              <a:pPr/>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7471BB-ECB5-4368-B7AD-CC0F26C9D95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5DF520BD-249D-4D20-9F89-90CD3DF56FB1}" type="slidenum">
              <a:rPr altLang="en-US"/>
              <a:pPr/>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D5FA3C4-725F-47EE-9918-117870C52A85}"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98F8478-D768-46C5-A7BA-FEEAF6577D35}" type="slidenum">
              <a:rPr altLang="en-US"/>
              <a:pPr/>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F28AA94-4341-4224-BE11-A28D3E910D6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0B5763-CC5F-4E3C-9994-DE8C1BDD1A25}" type="slidenum">
              <a:rPr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BE0A496-4190-47A4-AC8D-5DB5C12DAA84}" type="datetimeFigureOut">
              <a:rPr lang="zh-CN" altLang="en-US"/>
              <a:pPr>
                <a:defRPr/>
              </a:pPr>
              <a:t>2018/10/6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D94A72DC-6888-4E84-98E8-277D5123B750}" type="slidenum">
              <a:rPr altLang="en-US"/>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9C90700B-FE07-4B91-BCC6-94D0E77FC2A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65ADE547-7450-4E6E-950D-EE8B07756F24}" type="slidenum">
              <a:rPr altLang="en-US"/>
              <a:pPr/>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4990C83-257D-4A1B-B108-26D1978C80A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75FDBE3C-B319-4A92-89EA-905A5B5AE209}" type="slidenum">
              <a:rPr altLang="en-US"/>
              <a:pPr/>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1F0ACF-BC82-4D35-9013-97DF7CF0E5F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C7A14E1-C5CA-400C-B954-5DB41E0D5835}" type="slidenum">
              <a:rPr altLang="en-US"/>
              <a:pPr/>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BA66BC4-CBE4-4A51-9C6B-2E11273FBC5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1E5EE46-9E79-41CE-9FFC-D8E883375267}" type="slidenum">
              <a:rPr altLang="en-US"/>
              <a:pPr/>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DBC8ADF0-75C0-44E0-B4F9-D2A3F1F8B5B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6AB55D5-A36A-4F0C-A41C-A17DDDD1BC28}" type="slidenum">
              <a:rPr altLang="en-US"/>
              <a:pPr/>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01E2DD2F-1BAB-447D-8989-B824839A8FB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94A2F8CD-1571-4A0F-B07C-C2EE4B1E78AC}" type="slidenum">
              <a:rPr altLang="en-US"/>
              <a:pPr/>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BE0A496-4190-47A4-AC8D-5DB5C12DAA8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D94A72DC-6888-4E84-98E8-277D5123B750}" type="slidenum">
              <a:rPr altLang="en-US"/>
              <a:pPr/>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66534CA-5D55-4ACD-909A-9C88B1B5A4D6}"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65282FD6-4E21-4933-8724-7825F471874D}" type="slidenum">
              <a:rPr altLang="en-US"/>
              <a:pPr/>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A2997C-FB7D-4452-B1B7-58F31FF8F251}"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10B0EE5-6824-4417-BDAF-8434D0F0535A}" type="slidenum">
              <a:rPr altLang="en-US"/>
              <a:pPr/>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7471BB-ECB5-4368-B7AD-CC0F26C9D95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5DF520BD-249D-4D20-9F89-90CD3DF56FB1}" type="slidenum">
              <a:rPr altLang="en-US"/>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66534CA-5D55-4ACD-909A-9C88B1B5A4D6}" type="datetimeFigureOut">
              <a:rPr lang="zh-CN" altLang="en-US"/>
              <a:pPr>
                <a:defRPr/>
              </a:pPr>
              <a:t>2018/10/6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5282FD6-4E21-4933-8724-7825F471874D}" type="slidenum">
              <a:rPr altLang="en-US"/>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D5FA3C4-725F-47EE-9918-117870C52A85}"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98F8478-D768-46C5-A7BA-FEEAF6577D35}" type="slidenum">
              <a:rPr altLang="en-US"/>
              <a:pPr/>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F28AA94-4341-4224-BE11-A28D3E910D6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0B5763-CC5F-4E3C-9994-DE8C1BDD1A25}" type="slidenum">
              <a:rPr altLang="en-US"/>
              <a:pPr/>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9C90700B-FE07-4B91-BCC6-94D0E77FC2A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65ADE547-7450-4E6E-950D-EE8B07756F24}" type="slidenum">
              <a:rPr altLang="en-US"/>
              <a:pPr/>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4990C83-257D-4A1B-B108-26D1978C80A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75FDBE3C-B319-4A92-89EA-905A5B5AE209}" type="slidenum">
              <a:rPr altLang="en-US"/>
              <a:pPr/>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1F0ACF-BC82-4D35-9013-97DF7CF0E5F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C7A14E1-C5CA-400C-B954-5DB41E0D5835}" type="slidenum">
              <a:rPr altLang="en-US"/>
              <a:pPr/>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BA66BC4-CBE4-4A51-9C6B-2E11273FBC5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1E5EE46-9E79-41CE-9FFC-D8E883375267}" type="slidenum">
              <a:rPr altLang="en-US"/>
              <a:pPr/>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DBC8ADF0-75C0-44E0-B4F9-D2A3F1F8B5B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6AB55D5-A36A-4F0C-A41C-A17DDDD1BC28}" type="slidenum">
              <a:rPr altLang="en-US"/>
              <a:pPr/>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01E2DD2F-1BAB-447D-8989-B824839A8FB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94A2F8CD-1571-4A0F-B07C-C2EE4B1E78AC}" type="slidenum">
              <a:rPr altLang="en-US"/>
              <a:pPr/>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BE0A496-4190-47A4-AC8D-5DB5C12DAA8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D94A72DC-6888-4E84-98E8-277D5123B750}" type="slidenum">
              <a:rPr altLang="en-US"/>
              <a:pPr/>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66534CA-5D55-4ACD-909A-9C88B1B5A4D6}"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65282FD6-4E21-4933-8724-7825F471874D}" type="slidenum">
              <a:rPr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A2997C-FB7D-4452-B1B7-58F31FF8F251}" type="datetimeFigureOut">
              <a:rPr lang="zh-CN" altLang="en-US"/>
              <a:pPr>
                <a:defRPr/>
              </a:pPr>
              <a:t>2018/10/6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10B0EE5-6824-4417-BDAF-8434D0F0535A}" type="slidenum">
              <a:rPr altLang="en-US"/>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A2997C-FB7D-4452-B1B7-58F31FF8F251}"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10B0EE5-6824-4417-BDAF-8434D0F0535A}" type="slidenum">
              <a:rPr altLang="en-US"/>
              <a:pPr/>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7471BB-ECB5-4368-B7AD-CC0F26C9D95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5DF520BD-249D-4D20-9F89-90CD3DF56FB1}" type="slidenum">
              <a:rPr altLang="en-US"/>
              <a:pPr/>
              <a:t>‹#›</a:t>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D5FA3C4-725F-47EE-9918-117870C52A85}"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98F8478-D768-46C5-A7BA-FEEAF6577D35}" type="slidenum">
              <a:rPr altLang="en-US"/>
              <a:pPr/>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F28AA94-4341-4224-BE11-A28D3E910D6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0B5763-CC5F-4E3C-9994-DE8C1BDD1A25}" type="slidenum">
              <a:rPr altLang="en-US"/>
              <a:pPr/>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9C90700B-FE07-4B91-BCC6-94D0E77FC2A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65ADE547-7450-4E6E-950D-EE8B07756F24}" type="slidenum">
              <a:rPr altLang="en-US"/>
              <a:pPr/>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CBD104AC-A351-4F72-A2BA-A1F440ACC9A8}"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A07B686-0647-49E5-A521-BCF3E700274F}" type="slidenum">
              <a:rPr altLang="en-US"/>
              <a:pPr>
                <a:defRPr/>
              </a:pPr>
              <a:t>‹#›</a:t>
            </a:fld>
            <a:endParaRPr lang="zh-CN" altLang="en-US"/>
          </a:p>
        </p:txBody>
      </p:sp>
    </p:spTree>
    <p:extLst>
      <p:ext uri="{BB962C8B-B14F-4D97-AF65-F5344CB8AC3E}">
        <p14:creationId xmlns:p14="http://schemas.microsoft.com/office/powerpoint/2010/main" xmlns="" val="16144399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6A24AE6-9A25-4C1C-A32F-78B7459429B6}"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B88265-1A7C-43B5-A8D7-96C95BD1B9BE}" type="slidenum">
              <a:rPr altLang="en-US"/>
              <a:pPr>
                <a:defRPr/>
              </a:pPr>
              <a:t>‹#›</a:t>
            </a:fld>
            <a:endParaRPr lang="zh-CN" altLang="en-US"/>
          </a:p>
        </p:txBody>
      </p:sp>
    </p:spTree>
    <p:extLst>
      <p:ext uri="{BB962C8B-B14F-4D97-AF65-F5344CB8AC3E}">
        <p14:creationId xmlns:p14="http://schemas.microsoft.com/office/powerpoint/2010/main" xmlns="" val="13670315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25FB06E-651C-4E6B-986A-D2DF87394D28}"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EEFB003-4D0D-4B08-882E-924E7AE3BC21}" type="slidenum">
              <a:rPr altLang="en-US"/>
              <a:pPr>
                <a:defRPr/>
              </a:pPr>
              <a:t>‹#›</a:t>
            </a:fld>
            <a:endParaRPr lang="zh-CN" altLang="en-US"/>
          </a:p>
        </p:txBody>
      </p:sp>
    </p:spTree>
    <p:extLst>
      <p:ext uri="{BB962C8B-B14F-4D97-AF65-F5344CB8AC3E}">
        <p14:creationId xmlns:p14="http://schemas.microsoft.com/office/powerpoint/2010/main" xmlns="" val="391711011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E92AEB33-933A-4CBD-9BBF-BC7092BD110B}" type="datetimeFigureOut">
              <a:rPr lang="zh-CN" altLang="en-US"/>
              <a:pPr>
                <a:defRPr/>
              </a:pPr>
              <a:t>2018/10/6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7EEB0B5-3ACB-4B22-8DEB-10D192F5382D}" type="slidenum">
              <a:rPr altLang="en-US"/>
              <a:pPr>
                <a:defRPr/>
              </a:pPr>
              <a:t>‹#›</a:t>
            </a:fld>
            <a:endParaRPr lang="zh-CN" altLang="en-US"/>
          </a:p>
        </p:txBody>
      </p:sp>
    </p:spTree>
    <p:extLst>
      <p:ext uri="{BB962C8B-B14F-4D97-AF65-F5344CB8AC3E}">
        <p14:creationId xmlns:p14="http://schemas.microsoft.com/office/powerpoint/2010/main" xmlns="" val="293204928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F3A36C64-BB6D-4F0A-8EE9-6B48F65B3790}" type="datetimeFigureOut">
              <a:rPr lang="zh-CN" altLang="en-US"/>
              <a:pPr>
                <a:defRPr/>
              </a:pPr>
              <a:t>2018/10/6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4B647CF-10FC-4F8F-A221-F30D5D128633}" type="slidenum">
              <a:rPr altLang="en-US"/>
              <a:pPr>
                <a:defRPr/>
              </a:pPr>
              <a:t>‹#›</a:t>
            </a:fld>
            <a:endParaRPr lang="zh-CN" altLang="en-US"/>
          </a:p>
        </p:txBody>
      </p:sp>
    </p:spTree>
    <p:extLst>
      <p:ext uri="{BB962C8B-B14F-4D97-AF65-F5344CB8AC3E}">
        <p14:creationId xmlns:p14="http://schemas.microsoft.com/office/powerpoint/2010/main" xmlns="" val="242382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7471BB-ECB5-4368-B7AD-CC0F26C9D95A}" type="datetimeFigureOut">
              <a:rPr lang="zh-CN" altLang="en-US"/>
              <a:pPr>
                <a:defRPr/>
              </a:pPr>
              <a:t>2018/10/6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DF520BD-249D-4D20-9F89-90CD3DF56FB1}" type="slidenum">
              <a:rPr altLang="en-US"/>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8B18A00E-EB3E-4718-A25A-DFDBD1BC732A}" type="datetimeFigureOut">
              <a:rPr lang="zh-CN" altLang="en-US"/>
              <a:pPr>
                <a:defRPr/>
              </a:pPr>
              <a:t>2018/10/6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1C99B82-0D7F-4A5F-940B-27426725E158}" type="slidenum">
              <a:rPr altLang="en-US"/>
              <a:pPr>
                <a:defRPr/>
              </a:pPr>
              <a:t>‹#›</a:t>
            </a:fld>
            <a:endParaRPr lang="zh-CN" altLang="en-US"/>
          </a:p>
        </p:txBody>
      </p:sp>
    </p:spTree>
    <p:extLst>
      <p:ext uri="{BB962C8B-B14F-4D97-AF65-F5344CB8AC3E}">
        <p14:creationId xmlns:p14="http://schemas.microsoft.com/office/powerpoint/2010/main" xmlns="" val="81142816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69704D-208C-4E50-9611-720A73C7EB6A}" type="datetimeFigureOut">
              <a:rPr lang="zh-CN" altLang="en-US"/>
              <a:pPr>
                <a:defRPr/>
              </a:pPr>
              <a:t>2018/10/6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0609B6F-F450-4FDC-89FC-81DAC483AD7B}" type="slidenum">
              <a:rPr altLang="en-US"/>
              <a:pPr>
                <a:defRPr/>
              </a:pPr>
              <a:t>‹#›</a:t>
            </a:fld>
            <a:endParaRPr lang="zh-CN" altLang="en-US"/>
          </a:p>
        </p:txBody>
      </p:sp>
    </p:spTree>
    <p:extLst>
      <p:ext uri="{BB962C8B-B14F-4D97-AF65-F5344CB8AC3E}">
        <p14:creationId xmlns:p14="http://schemas.microsoft.com/office/powerpoint/2010/main" xmlns="" val="341070763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9C6F880-D128-4E40-99F8-1082B6B5DFD6}" type="datetimeFigureOut">
              <a:rPr lang="zh-CN" altLang="en-US"/>
              <a:pPr>
                <a:defRPr/>
              </a:pPr>
              <a:t>2018/10/6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1432A6E-8856-41D5-9D10-6F6D78C9DAEB}" type="slidenum">
              <a:rPr altLang="en-US"/>
              <a:pPr>
                <a:defRPr/>
              </a:pPr>
              <a:t>‹#›</a:t>
            </a:fld>
            <a:endParaRPr lang="zh-CN" altLang="en-US"/>
          </a:p>
        </p:txBody>
      </p:sp>
    </p:spTree>
    <p:extLst>
      <p:ext uri="{BB962C8B-B14F-4D97-AF65-F5344CB8AC3E}">
        <p14:creationId xmlns:p14="http://schemas.microsoft.com/office/powerpoint/2010/main" xmlns="" val="342424813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46D754-F17B-4B53-8E5F-CEDE4399F6F4}" type="datetimeFigureOut">
              <a:rPr lang="zh-CN" altLang="en-US"/>
              <a:pPr>
                <a:defRPr/>
              </a:pPr>
              <a:t>2018/10/6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91ECD30-1DF5-4285-8BE5-022B68AE23EB}" type="slidenum">
              <a:rPr altLang="en-US"/>
              <a:pPr>
                <a:defRPr/>
              </a:pPr>
              <a:t>‹#›</a:t>
            </a:fld>
            <a:endParaRPr lang="zh-CN" altLang="en-US"/>
          </a:p>
        </p:txBody>
      </p:sp>
    </p:spTree>
    <p:extLst>
      <p:ext uri="{BB962C8B-B14F-4D97-AF65-F5344CB8AC3E}">
        <p14:creationId xmlns:p14="http://schemas.microsoft.com/office/powerpoint/2010/main" xmlns="" val="153903029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21D9AA9C-B416-4EDF-9D38-AD74D8990EA3}"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2F929D-3E26-46E8-A89A-2DE0E1116325}" type="slidenum">
              <a:rPr altLang="en-US"/>
              <a:pPr>
                <a:defRPr/>
              </a:pPr>
              <a:t>‹#›</a:t>
            </a:fld>
            <a:endParaRPr lang="zh-CN" altLang="en-US"/>
          </a:p>
        </p:txBody>
      </p:sp>
    </p:spTree>
    <p:extLst>
      <p:ext uri="{BB962C8B-B14F-4D97-AF65-F5344CB8AC3E}">
        <p14:creationId xmlns:p14="http://schemas.microsoft.com/office/powerpoint/2010/main" xmlns="" val="42396886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0563EA22-1D63-4DAF-AEE3-8B1C310E45A8}"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2F1BF9-F6A7-4B35-B73E-D43707DDC932}" type="slidenum">
              <a:rPr altLang="en-US"/>
              <a:pPr>
                <a:defRPr/>
              </a:pPr>
              <a:t>‹#›</a:t>
            </a:fld>
            <a:endParaRPr lang="zh-CN" altLang="en-US"/>
          </a:p>
        </p:txBody>
      </p:sp>
    </p:spTree>
    <p:extLst>
      <p:ext uri="{BB962C8B-B14F-4D97-AF65-F5344CB8AC3E}">
        <p14:creationId xmlns:p14="http://schemas.microsoft.com/office/powerpoint/2010/main" xmlns="" val="18827787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E2653212-E2B9-4689-8A01-5314D23E44ED}" type="datetimeFigureOut">
              <a:rPr lang="zh-CN" altLang="en-US"/>
              <a:pPr>
                <a:defRPr/>
              </a:pPr>
              <a:t>2018/10/6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8C74B9D-9B8B-43F1-914C-20BF09E5C19C}" type="slidenum">
              <a:rPr altLang="en-US"/>
              <a:pPr>
                <a:defRPr/>
              </a:pPr>
              <a:t>‹#›</a:t>
            </a:fld>
            <a:endParaRPr lang="zh-CN" altLang="en-US"/>
          </a:p>
        </p:txBody>
      </p:sp>
    </p:spTree>
    <p:extLst>
      <p:ext uri="{BB962C8B-B14F-4D97-AF65-F5344CB8AC3E}">
        <p14:creationId xmlns:p14="http://schemas.microsoft.com/office/powerpoint/2010/main" xmlns="" val="285842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0654D521-FCEE-4EB4-8AD9-0C53A910C117}" type="datetimeFigureOut">
              <a:rPr lang="zh-CN" altLang="en-US"/>
              <a:pPr>
                <a:defRPr/>
              </a:pPr>
              <a:t>2018/10/6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F59F4091-EEF9-4313-B480-8F01D7E5A785}"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0654D521-FCEE-4EB4-8AD9-0C53A910C11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F59F4091-EEF9-4313-B480-8F01D7E5A785}"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0654D521-FCEE-4EB4-8AD9-0C53A910C11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F59F4091-EEF9-4313-B480-8F01D7E5A785}"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0654D521-FCEE-4EB4-8AD9-0C53A910C11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F59F4091-EEF9-4313-B480-8F01D7E5A785}"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0654D521-FCEE-4EB4-8AD9-0C53A910C11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F59F4091-EEF9-4313-B480-8F01D7E5A785}"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0654D521-FCEE-4EB4-8AD9-0C53A910C11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F59F4091-EEF9-4313-B480-8F01D7E5A785}"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0654D521-FCEE-4EB4-8AD9-0C53A910C11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F59F4091-EEF9-4313-B480-8F01D7E5A785}"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7650"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7651"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prstClr val="black">
                    <a:tint val="75000"/>
                  </a:prstClr>
                </a:solidFill>
                <a:latin typeface="+mn-lt"/>
                <a:ea typeface="+mn-ea"/>
              </a:defRPr>
            </a:lvl1pPr>
          </a:lstStyle>
          <a:p>
            <a:pPr>
              <a:defRPr/>
            </a:pPr>
            <a:fld id="{A6E42BBE-4BCA-4443-83EC-1B37DF2FEE7B}" type="datetimeFigureOut">
              <a:rPr lang="zh-CN" altLang="en-US"/>
              <a:pPr>
                <a:defRPr/>
              </a:pPr>
              <a:t>2018/10/6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prstClr val="black">
                    <a:tint val="75000"/>
                  </a:prstClr>
                </a:solidFill>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ea typeface="宋体" pitchFamily="2" charset="-122"/>
              </a:defRPr>
            </a:lvl1pPr>
          </a:lstStyle>
          <a:p>
            <a:pPr>
              <a:defRPr/>
            </a:pPr>
            <a:fld id="{F3D58A67-79BE-449A-A20D-E6EBA8047DF9}" type="slidenum">
              <a:rPr altLang="en-US"/>
              <a:pPr>
                <a:defRPr/>
              </a:pPr>
              <a:t>‹#›</a:t>
            </a:fld>
            <a:endParaRPr lang="zh-CN" altLang="en-US"/>
          </a:p>
        </p:txBody>
      </p:sp>
    </p:spTree>
    <p:extLst>
      <p:ext uri="{BB962C8B-B14F-4D97-AF65-F5344CB8AC3E}">
        <p14:creationId xmlns:p14="http://schemas.microsoft.com/office/powerpoint/2010/main" xmlns="" val="2455855720"/>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U4%20Active%20reading%20(1).mp3" TargetMode="External"/><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4.xml"/><Relationship Id="rId6" Type="http://schemas.openxmlformats.org/officeDocument/2006/relationships/slide" Target="slide19.xml"/><Relationship Id="rId5" Type="http://schemas.openxmlformats.org/officeDocument/2006/relationships/slide" Target="slide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09.mp3" TargetMode="External"/><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image" Target="../media/image5.png"/><Relationship Id="rId11" Type="http://schemas.openxmlformats.org/officeDocument/2006/relationships/image" Target="../media/image6.png"/><Relationship Id="rId5" Type="http://schemas.openxmlformats.org/officeDocument/2006/relationships/slide" Target="slide25.xml"/><Relationship Id="rId10" Type="http://schemas.openxmlformats.org/officeDocument/2006/relationships/slide" Target="slide1.xml"/><Relationship Id="rId4" Type="http://schemas.openxmlformats.org/officeDocument/2006/relationships/image" Target="../media/image2.png"/><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10.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6.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1.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11.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7.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1.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12.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8.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1.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13.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38.xml"/><Relationship Id="rId6" Type="http://schemas.openxmlformats.org/officeDocument/2006/relationships/image" Target="../media/image5.png"/><Relationship Id="rId5" Type="http://schemas.openxmlformats.org/officeDocument/2006/relationships/slide" Target="slide29.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1.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14.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30.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1.xml"/></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15.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31.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1.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slide" Target="slide1.xml"/><Relationship Id="rId5" Type="http://schemas.openxmlformats.org/officeDocument/2006/relationships/image" Target="../media/image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3.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4.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6.xml"/><Relationship Id="rId7" Type="http://schemas.openxmlformats.org/officeDocument/2006/relationships/slide" Target="slide17.xml"/><Relationship Id="rId12"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slide" Target="slide1.xml"/><Relationship Id="rId5" Type="http://schemas.openxmlformats.org/officeDocument/2006/relationships/hyperlink" Target="01.mp3" TargetMode="External"/><Relationship Id="rId10" Type="http://schemas.openxmlformats.org/officeDocument/2006/relationships/image" Target="../media/image4.png"/><Relationship Id="rId4" Type="http://schemas.openxmlformats.org/officeDocument/2006/relationships/slide" Target="slide57.xml"/><Relationship Id="rId9" Type="http://schemas.openxmlformats.org/officeDocument/2006/relationships/slide" Target="sl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5.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6.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7.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8.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 Id="rId9" Type="http://schemas.openxmlformats.org/officeDocument/2006/relationships/image" Target="../media/image7.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9.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0.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1.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2.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3.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4.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2.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18.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1.xml"/></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5.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6.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33.xml"/><Relationship Id="rId7"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14.xml"/><Relationship Id="rId6" Type="http://schemas.openxmlformats.org/officeDocument/2006/relationships/slide" Target="slide54.xml"/><Relationship Id="rId5" Type="http://schemas.openxmlformats.org/officeDocument/2006/relationships/slide" Target="slide48.xml"/><Relationship Id="rId4" Type="http://schemas.openxmlformats.org/officeDocument/2006/relationships/slide" Target="slide41.xml"/></Relationships>
</file>

<file path=ppt/slides/_rels/slide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34.xml"/><Relationship Id="rId7"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slide" Target="slide32.xml"/><Relationship Id="rId4" Type="http://schemas.openxmlformats.org/officeDocument/2006/relationships/slide" Target="slide35.xml"/></Relationships>
</file>

<file path=ppt/slides/_rels/slide34.xml.rels><?xml version="1.0" encoding="UTF-8" standalone="yes"?>
<Relationships xmlns="http://schemas.openxmlformats.org/package/2006/relationships"><Relationship Id="rId3" Type="http://schemas.openxmlformats.org/officeDocument/2006/relationships/slide" Target="slide33.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3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35.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35.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35.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35.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3.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50.xml"/><Relationship Id="rId6" Type="http://schemas.openxmlformats.org/officeDocument/2006/relationships/image" Target="../media/image5.png"/><Relationship Id="rId5" Type="http://schemas.openxmlformats.org/officeDocument/2006/relationships/slide" Target="slide19.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35.xml"/></Relationships>
</file>

<file path=ppt/slides/_rels/slide4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2.xml"/><Relationship Id="rId7"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46.xml"/><Relationship Id="rId4" Type="http://schemas.openxmlformats.org/officeDocument/2006/relationships/slide" Target="slide44.xml"/><Relationship Id="rId9"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slide" Target="slide41.xml"/><Relationship Id="rId7"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slide" Target="slide42.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41.xml"/></Relationships>
</file>

<file path=ppt/slides/_rels/slide45.xml.rels><?xml version="1.0" encoding="UTF-8" standalone="yes"?>
<Relationships xmlns="http://schemas.openxmlformats.org/package/2006/relationships"><Relationship Id="rId3" Type="http://schemas.openxmlformats.org/officeDocument/2006/relationships/slide" Target="slide44.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slide" Target="slide41.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7.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slide" Target="slide46.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3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48.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4.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0.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1.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48.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slide" Target="slide48.xml"/></Relationships>
</file>

<file path=ppt/slides/_rels/slide52.xml.rels><?xml version="1.0" encoding="UTF-8" standalone="yes"?>
<Relationships xmlns="http://schemas.openxmlformats.org/package/2006/relationships"><Relationship Id="rId3" Type="http://schemas.openxmlformats.org/officeDocument/2006/relationships/slide" Target="slide48.xml"/><Relationship Id="rId7"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slide" Target="slide48.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55.xml"/><Relationship Id="rId7"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57.xml"/><Relationship Id="rId4" Type="http://schemas.openxmlformats.org/officeDocument/2006/relationships/slide" Target="slide56.xml"/><Relationship Id="rId9"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slide" Target="slide54.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7.png"/><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slide" Target="slide54.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7.png"/><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slide" Target="slide54.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5.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1.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1.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6.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slide" Target="slide22.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07.mp3" TargetMode="External"/><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6.png"/><Relationship Id="rId5" Type="http://schemas.openxmlformats.org/officeDocument/2006/relationships/slide" Target="slide23.xml"/><Relationship Id="rId10" Type="http://schemas.openxmlformats.org/officeDocument/2006/relationships/slide" Target="slide1.xml"/><Relationship Id="rId4" Type="http://schemas.openxmlformats.org/officeDocument/2006/relationships/image" Target="../media/image2.png"/><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8.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62.xml"/><Relationship Id="rId6" Type="http://schemas.openxmlformats.org/officeDocument/2006/relationships/image" Target="../media/image5.png"/><Relationship Id="rId5" Type="http://schemas.openxmlformats.org/officeDocument/2006/relationships/slide" Target="slide24.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sp>
        <p:nvSpPr>
          <p:cNvPr id="25" name="Text Box 17">
            <a:hlinkClick r:id="rId5" action="ppaction://hlinksldjump"/>
          </p:cNvPr>
          <p:cNvSpPr txBox="1">
            <a:spLocks noChangeArrowheads="1"/>
          </p:cNvSpPr>
          <p:nvPr/>
        </p:nvSpPr>
        <p:spPr bwMode="auto">
          <a:xfrm>
            <a:off x="4980412" y="5958201"/>
            <a:ext cx="1976918" cy="461665"/>
          </a:xfrm>
          <a:prstGeom prst="rect">
            <a:avLst/>
          </a:prstGeom>
          <a:noFill/>
          <a:ln w="25400">
            <a:solidFill>
              <a:srgbClr val="7030A0"/>
            </a:solidFill>
            <a:miter lim="800000"/>
            <a:headEnd/>
            <a:tailEnd/>
          </a:ln>
        </p:spPr>
        <p:txBody>
          <a:bodyPr wrap="square">
            <a:spAutoFit/>
          </a:bodyPr>
          <a:lstStyle/>
          <a:p>
            <a:pPr marL="0" marR="0" lvl="0" indent="0" algn="ctr" defTabSz="914400" eaLnBrk="1" fontAlgn="auto" latinLnBrk="0" hangingPunct="1">
              <a:lnSpc>
                <a:spcPct val="100000"/>
              </a:lnSpc>
              <a:spcBef>
                <a:spcPct val="55000"/>
              </a:spcBef>
              <a:spcAft>
                <a:spcPts val="0"/>
              </a:spcAft>
              <a:buClrTx/>
              <a:buSzTx/>
              <a:buFontTx/>
              <a:buNone/>
              <a:tabLst/>
              <a:defRPr/>
            </a:pPr>
            <a:r>
              <a:rPr kumimoji="0" lang="en-US" altLang="zh-CN" sz="2400" b="1" u="none" strike="noStrike" kern="0" cap="none" spc="0" normalizeH="0" baseline="0" noProof="0" dirty="0" smtClean="0">
                <a:ln>
                  <a:noFill/>
                </a:ln>
                <a:solidFill>
                  <a:srgbClr val="7030A0"/>
                </a:solidFill>
                <a:effectLst/>
                <a:uLnTx/>
                <a:uFillTx/>
              </a:rPr>
              <a:t>Go to the text</a:t>
            </a:r>
          </a:p>
        </p:txBody>
      </p:sp>
      <p:sp>
        <p:nvSpPr>
          <p:cNvPr id="26" name="Text Box 14">
            <a:hlinkClick r:id="rId6" action="ppaction://hlinksldjump"/>
          </p:cNvPr>
          <p:cNvSpPr txBox="1">
            <a:spLocks noChangeArrowheads="1"/>
          </p:cNvSpPr>
          <p:nvPr/>
        </p:nvSpPr>
        <p:spPr bwMode="auto">
          <a:xfrm>
            <a:off x="2133108" y="5954547"/>
            <a:ext cx="2438892" cy="461665"/>
          </a:xfrm>
          <a:prstGeom prst="rect">
            <a:avLst/>
          </a:prstGeom>
          <a:noFill/>
          <a:ln w="25400">
            <a:solidFill>
              <a:srgbClr val="7030A0"/>
            </a:solidFill>
            <a:miter lim="800000"/>
            <a:headEnd/>
            <a:tailEnd/>
          </a:ln>
        </p:spPr>
        <p:txBody>
          <a:bodyPr>
            <a:spAutoFit/>
          </a:bodyPr>
          <a:lstStyle/>
          <a:p>
            <a:pPr algn="ctr">
              <a:spcBef>
                <a:spcPct val="55000"/>
              </a:spcBef>
              <a:buSzTx/>
              <a:buFontTx/>
              <a:buNone/>
            </a:pPr>
            <a:r>
              <a:rPr lang="en-US" altLang="zh-CN" sz="2400" b="1" dirty="0">
                <a:solidFill>
                  <a:srgbClr val="7030A0"/>
                </a:solidFill>
              </a:rPr>
              <a:t>Text organization</a:t>
            </a:r>
          </a:p>
        </p:txBody>
      </p:sp>
      <p:pic>
        <p:nvPicPr>
          <p:cNvPr id="9" name="Picture 2"/>
          <p:cNvPicPr>
            <a:picLocks noChangeAspect="1" noChangeArrowheads="1"/>
          </p:cNvPicPr>
          <p:nvPr/>
        </p:nvPicPr>
        <p:blipFill>
          <a:blip r:embed="rId7" cstate="print"/>
          <a:srcRect/>
          <a:stretch>
            <a:fillRect/>
          </a:stretch>
        </p:blipFill>
        <p:spPr bwMode="auto">
          <a:xfrm>
            <a:off x="2167620" y="1303556"/>
            <a:ext cx="4808760" cy="4438651"/>
          </a:xfrm>
          <a:prstGeom prst="rect">
            <a:avLst/>
          </a:prstGeom>
          <a:noFill/>
          <a:ln w="9525">
            <a:noFill/>
            <a:miter lim="800000"/>
            <a:headEnd/>
            <a:tailEnd/>
          </a:ln>
          <a:effectLst/>
        </p:spPr>
      </p:pic>
      <p:sp>
        <p:nvSpPr>
          <p:cNvPr id="11" name="TextBox 10"/>
          <p:cNvSpPr txBox="1"/>
          <p:nvPr/>
        </p:nvSpPr>
        <p:spPr>
          <a:xfrm>
            <a:off x="2309813" y="533400"/>
            <a:ext cx="4524375" cy="755400"/>
          </a:xfrm>
          <a:prstGeom prst="rect">
            <a:avLst/>
          </a:prstGeom>
          <a:noFill/>
        </p:spPr>
        <p:txBody>
          <a:bodyPr wrap="square" rtlCol="0">
            <a:spAutoFit/>
          </a:bodyPr>
          <a:lstStyle/>
          <a:p>
            <a:pPr algn="ctr">
              <a:lnSpc>
                <a:spcPct val="150000"/>
              </a:lnSpc>
              <a:spcBef>
                <a:spcPts val="1000"/>
              </a:spcBef>
              <a:buSzPct val="120000"/>
            </a:pPr>
            <a:r>
              <a:rPr lang="en-US" altLang="zh-CN" sz="3200" b="1" dirty="0" smtClean="0">
                <a:solidFill>
                  <a:srgbClr val="000000"/>
                </a:solidFill>
                <a:latin typeface="Palatino Linotype" pitchFamily="18" charset="0"/>
              </a:rPr>
              <a:t>Golden memories</a:t>
            </a:r>
            <a:endParaRPr lang="zh-CN" altLang="en-US" sz="3200" b="1" dirty="0">
              <a:solidFill>
                <a:srgbClr val="000000"/>
              </a:solidFill>
              <a:latin typeface="Palatino Linotype" pitchFamily="18" charset="0"/>
            </a:endParaRPr>
          </a:p>
        </p:txBody>
      </p:sp>
      <p:pic>
        <p:nvPicPr>
          <p:cNvPr id="10" name="图片 6" descr="Home">
            <a:hlinkClick r:id="rId5"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220953" y="1227826"/>
            <a:ext cx="8729085" cy="5474124"/>
          </a:xfrm>
          <a:prstGeom prst="rect">
            <a:avLst/>
          </a:prstGeom>
          <a:extLst/>
        </p:spPr>
        <p:txBody>
          <a:bodyPr/>
          <a:lstStyle/>
          <a:p>
            <a:pPr marL="0" indent="0">
              <a:lnSpc>
                <a:spcPct val="125000"/>
              </a:lnSpc>
              <a:buNone/>
              <a:defRPr/>
            </a:pPr>
            <a:r>
              <a:rPr lang="en-US" altLang="zh-CN" sz="1800" dirty="0" smtClean="0">
                <a:solidFill>
                  <a:schemeClr val="hlink"/>
                </a:solidFill>
              </a:rPr>
              <a:t>10 </a:t>
            </a:r>
            <a:r>
              <a:rPr lang="en-US" altLang="zh-CN" sz="2500" spc="-230" dirty="0" smtClean="0"/>
              <a:t>As the years passed, there were new families who came to stay. Two middle-aged</a:t>
            </a:r>
          </a:p>
          <a:p>
            <a:pPr marL="0" indent="0">
              <a:lnSpc>
                <a:spcPct val="125000"/>
              </a:lnSpc>
              <a:buNone/>
              <a:defRPr/>
            </a:pPr>
            <a:r>
              <a:rPr lang="en-US" altLang="zh-CN" sz="2500" spc="-220" dirty="0" smtClean="0"/>
              <a:t>women spent several years here, and I liked them because of the care they showed</a:t>
            </a:r>
          </a:p>
          <a:p>
            <a:pPr marL="0" indent="0">
              <a:lnSpc>
                <a:spcPct val="125000"/>
              </a:lnSpc>
              <a:buNone/>
              <a:defRPr/>
            </a:pPr>
            <a:r>
              <a:rPr lang="en-US" altLang="zh-CN" sz="2500" spc="-180" dirty="0" smtClean="0"/>
              <a:t>to my rooms and my garden. Everything was </a:t>
            </a:r>
            <a:r>
              <a:rPr lang="en-US" altLang="zh-CN" sz="2500" spc="-180" dirty="0" smtClean="0">
                <a:hlinkClick r:id="" action="ppaction://noaction"/>
              </a:rPr>
              <a:t>spick and span</a:t>
            </a:r>
            <a:r>
              <a:rPr lang="en-US" altLang="zh-CN" sz="2500" spc="-180" dirty="0" smtClean="0"/>
              <a:t>; it was as if they had</a:t>
            </a:r>
          </a:p>
          <a:p>
            <a:pPr marL="0" indent="0">
              <a:lnSpc>
                <a:spcPct val="125000"/>
              </a:lnSpc>
              <a:buNone/>
              <a:defRPr/>
            </a:pPr>
            <a:r>
              <a:rPr lang="en-US" altLang="zh-CN" sz="2500" spc="-180" dirty="0" smtClean="0">
                <a:hlinkClick r:id="" action="ppaction://noaction"/>
              </a:rPr>
              <a:t>furnished</a:t>
            </a:r>
            <a:r>
              <a:rPr lang="en-US" altLang="zh-CN" sz="2500" spc="-180" dirty="0" smtClean="0"/>
              <a:t> the house in the same style as when I was first built. They also </a:t>
            </a:r>
            <a:r>
              <a:rPr lang="en-US" altLang="zh-CN" sz="2500" spc="-180" dirty="0" smtClean="0">
                <a:hlinkClick r:id="" action="ppaction://noaction"/>
              </a:rPr>
              <a:t>installed</a:t>
            </a:r>
            <a:endParaRPr lang="en-US" altLang="zh-CN" sz="2500" spc="-180" dirty="0" smtClean="0"/>
          </a:p>
          <a:p>
            <a:pPr marL="0" indent="0">
              <a:lnSpc>
                <a:spcPct val="125000"/>
              </a:lnSpc>
              <a:buNone/>
              <a:defRPr/>
            </a:pPr>
            <a:r>
              <a:rPr lang="en-US" altLang="zh-CN" sz="2500" spc="-170" dirty="0" smtClean="0"/>
              <a:t>electricity — I hadn’t realized how bright the lights could be or how gloomy my</a:t>
            </a:r>
          </a:p>
          <a:p>
            <a:pPr marL="0" indent="0">
              <a:lnSpc>
                <a:spcPct val="125000"/>
              </a:lnSpc>
              <a:buNone/>
              <a:defRPr/>
            </a:pPr>
            <a:r>
              <a:rPr lang="en-US" altLang="zh-CN" sz="2500" dirty="0" smtClean="0"/>
              <a:t>rooms must have appeared.</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10" descr="MORE"/>
          <p:cNvPicPr>
            <a:picLocks noChangeAspect="1" noChangeArrowheads="1"/>
          </p:cNvPicPr>
          <p:nvPr/>
        </p:nvPicPr>
        <p:blipFill>
          <a:blip r:embed="rId7" cstate="print"/>
          <a:srcRect/>
          <a:stretch>
            <a:fillRect/>
          </a:stretch>
        </p:blipFill>
        <p:spPr bwMode="auto">
          <a:xfrm>
            <a:off x="7068324" y="5091559"/>
            <a:ext cx="912813" cy="228600"/>
          </a:xfrm>
          <a:prstGeom prst="rect">
            <a:avLst/>
          </a:prstGeom>
          <a:noFill/>
          <a:ln w="9525">
            <a:noFill/>
            <a:miter lim="800000"/>
            <a:headEnd/>
            <a:tailEnd/>
          </a:ln>
        </p:spPr>
      </p:pic>
      <p:pic>
        <p:nvPicPr>
          <p:cNvPr id="10"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5" descr="Back">
            <a:hlinkClick r:id="rId10" action="ppaction://hlinksldjump"/>
          </p:cNvPr>
          <p:cNvPicPr>
            <a:picLocks noChangeAspect="1" noChangeArrowheads="1"/>
          </p:cNvPicPr>
          <p:nvPr/>
        </p:nvPicPr>
        <p:blipFill>
          <a:blip r:embed="rId11"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220953" y="1288486"/>
            <a:ext cx="8729085" cy="5333997"/>
          </a:xfrm>
          <a:prstGeom prst="rect">
            <a:avLst/>
          </a:prstGeom>
          <a:extLst/>
        </p:spPr>
        <p:txBody>
          <a:bodyPr/>
          <a:lstStyle/>
          <a:p>
            <a:pPr marL="0" indent="0">
              <a:lnSpc>
                <a:spcPct val="125000"/>
              </a:lnSpc>
              <a:buNone/>
              <a:defRPr/>
            </a:pPr>
            <a:r>
              <a:rPr lang="en-US" altLang="zh-CN" sz="2500" spc="-190" dirty="0" smtClean="0"/>
              <a:t>                                                             But then they concluded that the outside bathroom</a:t>
            </a:r>
          </a:p>
          <a:p>
            <a:pPr marL="0" indent="0">
              <a:lnSpc>
                <a:spcPct val="125000"/>
              </a:lnSpc>
              <a:buNone/>
              <a:defRPr/>
            </a:pPr>
            <a:r>
              <a:rPr lang="en-US" altLang="zh-CN" sz="2500" spc="-200" dirty="0" smtClean="0"/>
              <a:t>was no longer suitable for their needs, and I had to abandon one of the bedrooms</a:t>
            </a:r>
          </a:p>
          <a:p>
            <a:pPr marL="0" indent="0">
              <a:lnSpc>
                <a:spcPct val="125000"/>
              </a:lnSpc>
              <a:buNone/>
              <a:defRPr/>
            </a:pPr>
            <a:r>
              <a:rPr lang="en-US" altLang="zh-CN" sz="2500" spc="-160" dirty="0" smtClean="0"/>
              <a:t>so they could fit a </a:t>
            </a:r>
            <a:r>
              <a:rPr lang="en-US" altLang="zh-CN" sz="2500" spc="-160" dirty="0" smtClean="0">
                <a:hlinkClick r:id="" action="ppaction://noaction"/>
              </a:rPr>
              <a:t>bathtub</a:t>
            </a:r>
            <a:r>
              <a:rPr lang="en-US" altLang="zh-CN" sz="2500" spc="-160" dirty="0" smtClean="0"/>
              <a:t> and </a:t>
            </a:r>
            <a:r>
              <a:rPr lang="en-US" altLang="zh-CN" sz="2500" spc="-160" dirty="0" smtClean="0">
                <a:hlinkClick r:id="" action="ppaction://noaction"/>
              </a:rPr>
              <a:t>lavatory</a:t>
            </a:r>
            <a:r>
              <a:rPr lang="en-US" altLang="zh-CN" sz="2500" spc="-160" dirty="0" smtClean="0"/>
              <a:t> </a:t>
            </a:r>
            <a:r>
              <a:rPr lang="en-US" altLang="zh-CN" sz="2500" spc="-160" dirty="0" smtClean="0">
                <a:hlinkClick r:id="" action="ppaction://noaction"/>
              </a:rPr>
              <a:t>indoors</a:t>
            </a:r>
            <a:r>
              <a:rPr lang="en-US" altLang="zh-CN" sz="2500" spc="-160" dirty="0" smtClean="0"/>
              <a:t>. The old well by the front gate</a:t>
            </a:r>
          </a:p>
          <a:p>
            <a:pPr marL="0" indent="0">
              <a:lnSpc>
                <a:spcPct val="125000"/>
              </a:lnSpc>
              <a:buNone/>
              <a:defRPr/>
            </a:pPr>
            <a:r>
              <a:rPr lang="en-US" altLang="zh-CN" sz="2500" spc="-170" dirty="0" smtClean="0"/>
              <a:t>was transformed so that water was piped underground directly into the house.</a:t>
            </a:r>
          </a:p>
          <a:p>
            <a:pPr marL="0" indent="0">
              <a:lnSpc>
                <a:spcPct val="125000"/>
              </a:lnSpc>
              <a:buNone/>
              <a:defRPr/>
            </a:pPr>
            <a:r>
              <a:rPr lang="en-US" altLang="zh-CN" sz="2500" spc="-180" dirty="0" smtClean="0"/>
              <a:t>And gradually they installed all sorts of </a:t>
            </a:r>
            <a:r>
              <a:rPr lang="en-US" altLang="zh-CN" sz="2500" spc="-180" dirty="0" smtClean="0">
                <a:hlinkClick r:id="" action="ppaction://noaction"/>
              </a:rPr>
              <a:t>appliances</a:t>
            </a:r>
            <a:r>
              <a:rPr lang="en-US" altLang="zh-CN" sz="2500" spc="-180" dirty="0" smtClean="0"/>
              <a:t>, such as a </a:t>
            </a:r>
            <a:r>
              <a:rPr lang="en-US" altLang="zh-CN" sz="2500" spc="-180" dirty="0" smtClean="0">
                <a:hlinkClick r:id="" action="ppaction://noaction"/>
              </a:rPr>
              <a:t>cooker</a:t>
            </a:r>
            <a:r>
              <a:rPr lang="en-US" altLang="zh-CN" sz="2500" spc="-180" dirty="0" smtClean="0"/>
              <a:t> and washing</a:t>
            </a:r>
          </a:p>
          <a:p>
            <a:pPr marL="0" indent="0">
              <a:lnSpc>
                <a:spcPct val="125000"/>
              </a:lnSpc>
              <a:buNone/>
              <a:defRPr/>
            </a:pPr>
            <a:r>
              <a:rPr lang="en-US" altLang="zh-CN" sz="2500" spc="-200" dirty="0" smtClean="0"/>
              <a:t>machine. But we were all warm and clean, and although it was different, it wasn’t</a:t>
            </a:r>
          </a:p>
          <a:p>
            <a:pPr marL="0" indent="0">
              <a:lnSpc>
                <a:spcPct val="125000"/>
              </a:lnSpc>
              <a:buNone/>
              <a:defRPr/>
            </a:pPr>
            <a:r>
              <a:rPr lang="en-US" altLang="zh-CN" sz="2500" dirty="0" smtClean="0"/>
              <a:t>unpleasant.</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06652" y="648912"/>
            <a:ext cx="8923048" cy="6063989"/>
          </a:xfrm>
          <a:prstGeom prst="rect">
            <a:avLst/>
          </a:prstGeom>
          <a:extLst/>
        </p:spPr>
        <p:txBody>
          <a:bodyPr/>
          <a:lstStyle/>
          <a:p>
            <a:pPr marL="0" indent="0" algn="ctr">
              <a:buNone/>
              <a:defRPr/>
            </a:pPr>
            <a:endParaRPr lang="en-US" altLang="zh-CN" sz="2500" dirty="0" smtClean="0"/>
          </a:p>
          <a:p>
            <a:pPr marL="0" indent="0">
              <a:lnSpc>
                <a:spcPct val="125000"/>
              </a:lnSpc>
              <a:buNone/>
              <a:defRPr/>
            </a:pPr>
            <a:r>
              <a:rPr lang="en-US" altLang="zh-CN" sz="1800" spc="-290" dirty="0" smtClean="0">
                <a:solidFill>
                  <a:schemeClr val="hlink"/>
                </a:solidFill>
              </a:rPr>
              <a:t>11 </a:t>
            </a:r>
            <a:r>
              <a:rPr lang="en-US" altLang="zh-CN" sz="2500" spc="-280" dirty="0" smtClean="0"/>
              <a:t>Soon more houses were built and more people came. I got used to the horse-drawn </a:t>
            </a:r>
            <a:r>
              <a:rPr lang="en-US" altLang="zh-CN" sz="2500" spc="-160" dirty="0" smtClean="0">
                <a:hlinkClick r:id="" action="ppaction://noaction"/>
              </a:rPr>
              <a:t>deliveries</a:t>
            </a:r>
            <a:r>
              <a:rPr lang="en-US" altLang="zh-CN" sz="2500" spc="-160" dirty="0" smtClean="0"/>
              <a:t> made by the </a:t>
            </a:r>
            <a:r>
              <a:rPr lang="en-US" altLang="zh-CN" sz="2500" spc="-160" dirty="0" smtClean="0">
                <a:hlinkClick r:id="" action="ppaction://noaction"/>
              </a:rPr>
              <a:t>milkman</a:t>
            </a:r>
            <a:r>
              <a:rPr lang="en-US" altLang="zh-CN" sz="2500" spc="-160" dirty="0" smtClean="0"/>
              <a:t>, or the </a:t>
            </a:r>
            <a:r>
              <a:rPr lang="en-US" altLang="zh-CN" sz="2500" spc="-160" dirty="0" smtClean="0">
                <a:hlinkClick r:id="" action="ppaction://noaction"/>
              </a:rPr>
              <a:t>rag-and-bone man</a:t>
            </a:r>
            <a:r>
              <a:rPr lang="en-US" altLang="zh-CN" sz="2500" spc="-160" dirty="0" smtClean="0"/>
              <a:t> calling from his </a:t>
            </a:r>
            <a:r>
              <a:rPr lang="en-US" altLang="zh-CN" sz="2500" spc="-160" dirty="0" smtClean="0">
                <a:hlinkClick r:id="" action="ppaction://noaction"/>
              </a:rPr>
              <a:t>cart</a:t>
            </a:r>
            <a:r>
              <a:rPr lang="en-US" altLang="zh-CN" sz="2500" spc="-160" dirty="0" smtClean="0"/>
              <a:t> for old cloth and metal things we no longer needed. But then horseless </a:t>
            </a:r>
            <a:r>
              <a:rPr lang="en-US" altLang="zh-CN" sz="2500" spc="-210" dirty="0" smtClean="0"/>
              <a:t>carriages </a:t>
            </a:r>
            <a:r>
              <a:rPr lang="en-US" altLang="zh-CN" sz="2500" spc="-140" dirty="0" smtClean="0"/>
              <a:t>started to pass the front of the house. At first it was no more than </a:t>
            </a:r>
            <a:r>
              <a:rPr lang="en-US" altLang="zh-CN" sz="2500" spc="-140" dirty="0" smtClean="0">
                <a:hlinkClick r:id="" action="ppaction://noaction"/>
              </a:rPr>
              <a:t>whirring</a:t>
            </a:r>
            <a:r>
              <a:rPr lang="en-US" altLang="zh-CN" sz="2500" spc="-140" dirty="0" smtClean="0"/>
              <a:t> and </a:t>
            </a:r>
            <a:r>
              <a:rPr lang="en-US" altLang="zh-CN" sz="2500" spc="-190" dirty="0" smtClean="0">
                <a:hlinkClick r:id="" action="ppaction://noaction"/>
              </a:rPr>
              <a:t>clanking</a:t>
            </a:r>
            <a:r>
              <a:rPr lang="en-US" altLang="zh-CN" sz="2500" spc="-190" dirty="0" smtClean="0"/>
              <a:t> going past every hour or so, but over the years, the road became jammed </a:t>
            </a:r>
            <a:r>
              <a:rPr lang="en-US" altLang="zh-CN" sz="2500" spc="-170" dirty="0" smtClean="0"/>
              <a:t>with traffic, and soon there were lines of buses and cars waiting at the </a:t>
            </a:r>
            <a:r>
              <a:rPr lang="en-US" altLang="zh-CN" sz="2500" spc="-170" dirty="0" smtClean="0">
                <a:hlinkClick r:id="" action="ppaction://noaction"/>
              </a:rPr>
              <a:t>crossroads</a:t>
            </a:r>
            <a:r>
              <a:rPr lang="en-US" altLang="zh-CN" sz="2500" spc="-170" dirty="0" smtClean="0"/>
              <a:t>.</a:t>
            </a:r>
            <a:endParaRPr lang="zh-CN" altLang="en-US" sz="2500" spc="-17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220953" y="692721"/>
            <a:ext cx="8729085" cy="5998278"/>
          </a:xfrm>
          <a:prstGeom prst="rect">
            <a:avLst/>
          </a:prstGeom>
          <a:extLst/>
        </p:spPr>
        <p:txBody>
          <a:bodyPr/>
          <a:lstStyle/>
          <a:p>
            <a:pPr marL="0" indent="0" algn="ctr">
              <a:buNone/>
              <a:defRPr/>
            </a:pPr>
            <a:endParaRPr lang="en-US" altLang="zh-CN" sz="2500" dirty="0" smtClean="0"/>
          </a:p>
          <a:p>
            <a:pPr marL="0" indent="0">
              <a:lnSpc>
                <a:spcPct val="150000"/>
              </a:lnSpc>
              <a:buNone/>
              <a:defRPr/>
            </a:pPr>
            <a:r>
              <a:rPr lang="en-US" altLang="zh-CN" sz="1800" dirty="0" smtClean="0">
                <a:solidFill>
                  <a:schemeClr val="hlink"/>
                </a:solidFill>
              </a:rPr>
              <a:t>12 </a:t>
            </a:r>
            <a:r>
              <a:rPr lang="en-US" altLang="zh-CN" sz="2500" spc="-260" dirty="0" smtClean="0"/>
              <a:t>At home I had another family to look after. At different times in the morning, both the</a:t>
            </a:r>
          </a:p>
          <a:p>
            <a:pPr marL="0" indent="0">
              <a:lnSpc>
                <a:spcPct val="150000"/>
              </a:lnSpc>
              <a:buNone/>
              <a:defRPr/>
            </a:pPr>
            <a:r>
              <a:rPr lang="en-US" altLang="zh-CN" sz="2500" spc="-230" dirty="0" smtClean="0"/>
              <a:t>man and the woman left me and walked down the hill or waited for the bus. When</a:t>
            </a:r>
          </a:p>
          <a:p>
            <a:pPr marL="0" indent="0">
              <a:lnSpc>
                <a:spcPct val="150000"/>
              </a:lnSpc>
              <a:buNone/>
              <a:defRPr/>
            </a:pPr>
            <a:r>
              <a:rPr lang="en-US" altLang="zh-CN" sz="2500" spc="-250" dirty="0" smtClean="0"/>
              <a:t>their children came home, they let themselves in with their key, and watched television</a:t>
            </a:r>
          </a:p>
          <a:p>
            <a:pPr marL="0" indent="0">
              <a:lnSpc>
                <a:spcPct val="150000"/>
              </a:lnSpc>
              <a:buNone/>
              <a:defRPr/>
            </a:pPr>
            <a:r>
              <a:rPr lang="en-US" altLang="zh-CN" sz="2500" spc="-200" dirty="0" smtClean="0"/>
              <a:t>for hours until the parents returned. They had a pet dog who sat outside all day,</a:t>
            </a:r>
          </a:p>
          <a:p>
            <a:pPr marL="0" indent="0">
              <a:lnSpc>
                <a:spcPct val="150000"/>
              </a:lnSpc>
              <a:buNone/>
              <a:defRPr/>
            </a:pPr>
            <a:r>
              <a:rPr lang="en-US" altLang="zh-CN" sz="2500" spc="-200" dirty="0" smtClean="0"/>
              <a:t>barking and </a:t>
            </a:r>
            <a:r>
              <a:rPr lang="en-US" altLang="zh-CN" sz="2500" spc="-200" dirty="0" smtClean="0">
                <a:hlinkClick r:id="" action="ppaction://noaction"/>
              </a:rPr>
              <a:t>howling</a:t>
            </a:r>
            <a:r>
              <a:rPr lang="en-US" altLang="zh-CN" sz="2500" spc="-200" dirty="0" smtClean="0"/>
              <a:t>, or </a:t>
            </a:r>
            <a:r>
              <a:rPr lang="en-US" altLang="zh-CN" sz="2500" spc="-200" dirty="0" smtClean="0">
                <a:hlinkClick r:id="" action="ppaction://noaction"/>
              </a:rPr>
              <a:t>digging up</a:t>
            </a:r>
            <a:r>
              <a:rPr lang="en-US" altLang="zh-CN" sz="2500" spc="-200" dirty="0" smtClean="0"/>
              <a:t> my garden, which I have to admit I </a:t>
            </a:r>
            <a:r>
              <a:rPr lang="en-US" altLang="zh-CN" sz="2500" spc="-200" dirty="0" smtClean="0">
                <a:hlinkClick r:id="" action="ppaction://noaction"/>
              </a:rPr>
              <a:t>resented</a:t>
            </a:r>
            <a:r>
              <a:rPr lang="en-US" altLang="zh-CN" sz="2500" spc="-200" dirty="0" smtClean="0"/>
              <a:t>.</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220953" y="668007"/>
            <a:ext cx="8729085" cy="6055844"/>
          </a:xfrm>
          <a:prstGeom prst="rect">
            <a:avLst/>
          </a:prstGeom>
          <a:extLst/>
        </p:spPr>
        <p:txBody>
          <a:bodyPr/>
          <a:lstStyle/>
          <a:p>
            <a:pPr marL="0" indent="0" algn="ctr">
              <a:buNone/>
              <a:defRPr/>
            </a:pPr>
            <a:endParaRPr lang="en-US" altLang="zh-CN" sz="2500" dirty="0" smtClean="0"/>
          </a:p>
          <a:p>
            <a:pPr marL="0" indent="0">
              <a:lnSpc>
                <a:spcPct val="114000"/>
              </a:lnSpc>
              <a:buNone/>
              <a:defRPr/>
            </a:pPr>
            <a:r>
              <a:rPr lang="en-US" altLang="zh-CN" sz="1800" dirty="0" smtClean="0">
                <a:solidFill>
                  <a:schemeClr val="hlink"/>
                </a:solidFill>
              </a:rPr>
              <a:t>13 </a:t>
            </a:r>
            <a:r>
              <a:rPr lang="en-US" altLang="zh-CN" sz="2500" spc="-180" dirty="0" smtClean="0"/>
              <a:t>I liked the last person who lived with me. Joseph worked at home </a:t>
            </a:r>
            <a:r>
              <a:rPr lang="en-US" altLang="zh-CN" sz="2500" spc="-180" dirty="0" smtClean="0">
                <a:hlinkClick r:id="" action="ppaction://noaction"/>
              </a:rPr>
              <a:t>assembling</a:t>
            </a:r>
            <a:endParaRPr lang="en-US" altLang="zh-CN" sz="2500" spc="-180" dirty="0" smtClean="0"/>
          </a:p>
          <a:p>
            <a:pPr marL="0" indent="0">
              <a:lnSpc>
                <a:spcPct val="114000"/>
              </a:lnSpc>
              <a:buNone/>
              <a:defRPr/>
            </a:pPr>
            <a:r>
              <a:rPr lang="en-US" altLang="zh-CN" sz="2500" spc="-150" dirty="0" smtClean="0"/>
              <a:t>furniture, so I saw him all day, and we </a:t>
            </a:r>
            <a:r>
              <a:rPr lang="en-US" altLang="zh-CN" sz="2500" spc="-150" dirty="0" smtClean="0">
                <a:hlinkClick r:id="" action="ppaction://noaction"/>
              </a:rPr>
              <a:t>kept each other company</a:t>
            </a:r>
            <a:r>
              <a:rPr lang="en-US" altLang="zh-CN" sz="2500" spc="-150" dirty="0" smtClean="0"/>
              <a:t>. He wasn’t a</a:t>
            </a:r>
          </a:p>
          <a:p>
            <a:pPr marL="0" indent="0">
              <a:lnSpc>
                <a:spcPct val="114000"/>
              </a:lnSpc>
              <a:buNone/>
              <a:defRPr/>
            </a:pPr>
            <a:r>
              <a:rPr lang="en-US" altLang="zh-CN" sz="2500" spc="-190" dirty="0" smtClean="0"/>
              <a:t>young man, and had difficulty moving around, taking small steps, using his hands</a:t>
            </a:r>
          </a:p>
          <a:p>
            <a:pPr marL="0" indent="0">
              <a:lnSpc>
                <a:spcPct val="114000"/>
              </a:lnSpc>
              <a:buNone/>
              <a:defRPr/>
            </a:pPr>
            <a:r>
              <a:rPr lang="en-US" altLang="zh-CN" sz="2500" dirty="0" smtClean="0"/>
              <a:t>to steady himself, sometimes stopping to catch his breath.</a:t>
            </a:r>
          </a:p>
          <a:p>
            <a:pPr marL="0" indent="0">
              <a:lnSpc>
                <a:spcPct val="114000"/>
              </a:lnSpc>
              <a:buNone/>
              <a:defRPr/>
            </a:pPr>
            <a:r>
              <a:rPr lang="en-US" altLang="zh-CN" sz="1800" spc="-180" dirty="0" smtClean="0">
                <a:solidFill>
                  <a:schemeClr val="hlink"/>
                </a:solidFill>
              </a:rPr>
              <a:t>14 </a:t>
            </a:r>
            <a:r>
              <a:rPr lang="en-US" altLang="zh-CN" sz="2500" spc="-210" dirty="0" smtClean="0"/>
              <a:t>Of course, I’m not the home I used to be either. </a:t>
            </a:r>
            <a:r>
              <a:rPr lang="en-US" altLang="zh-CN" sz="2500" spc="-210" dirty="0" smtClean="0">
                <a:hlinkClick r:id="" action="ppaction://noaction"/>
              </a:rPr>
              <a:t>My floorboards creak, and ghosts</a:t>
            </a:r>
          </a:p>
          <a:p>
            <a:pPr marL="0" indent="0">
              <a:lnSpc>
                <a:spcPct val="114000"/>
              </a:lnSpc>
              <a:buNone/>
              <a:defRPr/>
            </a:pPr>
            <a:r>
              <a:rPr lang="en-US" altLang="zh-CN" sz="2500" spc="-190" dirty="0" smtClean="0">
                <a:hlinkClick r:id="" action="ppaction://noaction"/>
              </a:rPr>
              <a:t>moan throughout the night.</a:t>
            </a:r>
            <a:r>
              <a:rPr lang="en-US" altLang="zh-CN" sz="2500" spc="-190" dirty="0" smtClean="0"/>
              <a:t> There are traces of everyone who has lived with me,</a:t>
            </a:r>
          </a:p>
          <a:p>
            <a:pPr marL="0" indent="0">
              <a:lnSpc>
                <a:spcPct val="114000"/>
              </a:lnSpc>
              <a:buNone/>
              <a:defRPr/>
            </a:pPr>
            <a:r>
              <a:rPr lang="en-US" altLang="zh-CN" sz="2500" spc="-190" dirty="0" smtClean="0">
                <a:hlinkClick r:id="" action="ppaction://noaction"/>
              </a:rPr>
              <a:t>scuff marks</a:t>
            </a:r>
            <a:r>
              <a:rPr lang="en-US" altLang="zh-CN" sz="2500" spc="-190" dirty="0" smtClean="0"/>
              <a:t> on the walls, </a:t>
            </a:r>
            <a:r>
              <a:rPr lang="en-US" altLang="zh-CN" sz="2500" spc="-190" dirty="0" smtClean="0">
                <a:hlinkClick r:id="" action="ppaction://noaction"/>
              </a:rPr>
              <a:t>carved</a:t>
            </a:r>
            <a:r>
              <a:rPr lang="en-US" altLang="zh-CN" sz="2500" spc="-190" dirty="0" smtClean="0"/>
              <a:t> initials on the </a:t>
            </a:r>
            <a:r>
              <a:rPr lang="en-US" altLang="zh-CN" sz="2500" spc="-190" dirty="0" smtClean="0">
                <a:hlinkClick r:id="" action="ppaction://noaction"/>
              </a:rPr>
              <a:t>banisters</a:t>
            </a:r>
            <a:r>
              <a:rPr lang="en-US" altLang="zh-CN" sz="2500" spc="-190" dirty="0" smtClean="0"/>
              <a:t>, doors which don’t close</a:t>
            </a:r>
          </a:p>
          <a:p>
            <a:pPr marL="0" indent="0">
              <a:lnSpc>
                <a:spcPct val="114000"/>
              </a:lnSpc>
              <a:buNone/>
              <a:defRPr/>
            </a:pPr>
            <a:r>
              <a:rPr lang="en-US" altLang="zh-CN" sz="2500" spc="-230" dirty="0" smtClean="0"/>
              <a:t>properly. They are my golden memories, of course, but in fact, I look and feel my age.</a:t>
            </a:r>
            <a:endParaRPr lang="zh-CN" altLang="en-US" sz="2500" spc="-23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220953" y="627194"/>
            <a:ext cx="8729085" cy="6069280"/>
          </a:xfrm>
          <a:prstGeom prst="rect">
            <a:avLst/>
          </a:prstGeom>
          <a:extLst/>
        </p:spPr>
        <p:txBody>
          <a:bodyPr/>
          <a:lstStyle/>
          <a:p>
            <a:pPr marL="0" indent="0" algn="ctr">
              <a:buNone/>
              <a:defRPr/>
            </a:pPr>
            <a:endParaRPr lang="en-US" altLang="zh-CN" sz="2500" dirty="0" smtClean="0"/>
          </a:p>
          <a:p>
            <a:pPr marL="0" indent="0">
              <a:lnSpc>
                <a:spcPct val="150000"/>
              </a:lnSpc>
              <a:buNone/>
              <a:defRPr/>
            </a:pPr>
            <a:r>
              <a:rPr lang="en-US" altLang="zh-CN" sz="1800" dirty="0" smtClean="0">
                <a:solidFill>
                  <a:schemeClr val="hlink"/>
                </a:solidFill>
              </a:rPr>
              <a:t>15 </a:t>
            </a:r>
            <a:r>
              <a:rPr lang="en-US" altLang="zh-CN" sz="2500" spc="-240" dirty="0" smtClean="0"/>
              <a:t>Joseph hasn’t been here for a while, and there’s a deathly </a:t>
            </a:r>
            <a:r>
              <a:rPr lang="en-US" altLang="zh-CN" sz="2500" spc="-240" dirty="0" smtClean="0">
                <a:hlinkClick r:id="" action="ppaction://noaction"/>
              </a:rPr>
              <a:t>hush</a:t>
            </a:r>
            <a:r>
              <a:rPr lang="en-US" altLang="zh-CN" sz="2500" spc="-240" dirty="0" smtClean="0"/>
              <a:t>. The garden is full of</a:t>
            </a:r>
          </a:p>
          <a:p>
            <a:pPr marL="0" indent="0">
              <a:lnSpc>
                <a:spcPct val="150000"/>
              </a:lnSpc>
              <a:buNone/>
              <a:defRPr/>
            </a:pPr>
            <a:r>
              <a:rPr lang="en-US" altLang="zh-CN" sz="2500" spc="-230" dirty="0" smtClean="0">
                <a:hlinkClick r:id="" action="ppaction://noaction"/>
              </a:rPr>
              <a:t>decaying</a:t>
            </a:r>
            <a:r>
              <a:rPr lang="en-US" altLang="zh-CN" sz="2500" spc="-230" dirty="0" smtClean="0"/>
              <a:t> apples and dead leaves. No one has collected them this year. The front gate</a:t>
            </a:r>
          </a:p>
          <a:p>
            <a:pPr marL="0" indent="0">
              <a:lnSpc>
                <a:spcPct val="150000"/>
              </a:lnSpc>
              <a:buNone/>
              <a:defRPr/>
            </a:pPr>
            <a:r>
              <a:rPr lang="en-US" altLang="zh-CN" sz="2500" spc="-200" dirty="0" smtClean="0"/>
              <a:t>has fallen off its </a:t>
            </a:r>
            <a:r>
              <a:rPr lang="en-US" altLang="zh-CN" sz="2500" spc="-200" dirty="0" smtClean="0">
                <a:hlinkClick r:id="" action="ppaction://noaction"/>
              </a:rPr>
              <a:t>hinges</a:t>
            </a:r>
            <a:r>
              <a:rPr lang="en-US" altLang="zh-CN" sz="2500" spc="-200" dirty="0" smtClean="0"/>
              <a:t>, </a:t>
            </a:r>
            <a:r>
              <a:rPr lang="en-US" altLang="zh-CN" sz="2500" spc="-200" dirty="0" smtClean="0">
                <a:hlinkClick r:id="" action="ppaction://noaction"/>
              </a:rPr>
              <a:t>and someone has sprayed some words on the stonework</a:t>
            </a:r>
          </a:p>
          <a:p>
            <a:pPr marL="0" indent="0">
              <a:lnSpc>
                <a:spcPct val="150000"/>
              </a:lnSpc>
              <a:buNone/>
              <a:defRPr/>
            </a:pPr>
            <a:r>
              <a:rPr lang="en-US" altLang="zh-CN" sz="2500" spc="-200" dirty="0" smtClean="0">
                <a:hlinkClick r:id="" action="ppaction://noaction"/>
              </a:rPr>
              <a:t>at the side of the house.</a:t>
            </a:r>
            <a:r>
              <a:rPr lang="en-US" altLang="zh-CN" sz="2500" spc="-200" dirty="0" smtClean="0"/>
              <a:t> I’m afraid to admit that there’s even </a:t>
            </a:r>
            <a:r>
              <a:rPr lang="en-US" altLang="zh-CN" sz="2500" spc="-200" dirty="0" smtClean="0">
                <a:hlinkClick r:id="" action="ppaction://noaction"/>
              </a:rPr>
              <a:t>dirt</a:t>
            </a:r>
            <a:r>
              <a:rPr lang="en-US" altLang="zh-CN" sz="2500" spc="-200" dirty="0" smtClean="0"/>
              <a:t> and </a:t>
            </a:r>
            <a:r>
              <a:rPr lang="en-US" altLang="zh-CN" sz="2500" spc="-200" dirty="0" smtClean="0">
                <a:hlinkClick r:id="" action="ppaction://noaction"/>
              </a:rPr>
              <a:t>mould</a:t>
            </a:r>
            <a:r>
              <a:rPr lang="en-US" altLang="zh-CN" sz="2500" spc="-200" dirty="0" smtClean="0"/>
              <a:t> inside</a:t>
            </a:r>
          </a:p>
          <a:p>
            <a:pPr marL="0" indent="0">
              <a:lnSpc>
                <a:spcPct val="150000"/>
              </a:lnSpc>
              <a:buNone/>
              <a:defRPr/>
            </a:pPr>
            <a:r>
              <a:rPr lang="en-US" altLang="zh-CN" sz="2500" spc="-200" dirty="0" smtClean="0"/>
              <a:t>the house. Even the </a:t>
            </a:r>
            <a:r>
              <a:rPr lang="en-US" altLang="zh-CN" sz="2500" spc="-200" dirty="0" err="1" smtClean="0"/>
              <a:t>neighbourhood</a:t>
            </a:r>
            <a:r>
              <a:rPr lang="en-US" altLang="zh-CN" sz="2500" spc="-200" dirty="0" smtClean="0"/>
              <a:t> isn’t what it used to be, full of loud music and</a:t>
            </a:r>
          </a:p>
          <a:p>
            <a:pPr marL="0" indent="0">
              <a:lnSpc>
                <a:spcPct val="150000"/>
              </a:lnSpc>
              <a:buNone/>
              <a:defRPr/>
            </a:pPr>
            <a:r>
              <a:rPr lang="en-US" altLang="zh-CN" sz="2500" spc="-120" dirty="0" smtClean="0"/>
              <a:t>shouting late at nights, and </a:t>
            </a:r>
            <a:r>
              <a:rPr lang="en-US" altLang="zh-CN" sz="2500" spc="-120" dirty="0" smtClean="0">
                <a:hlinkClick r:id="" action="ppaction://noaction"/>
              </a:rPr>
              <a:t>frankly</a:t>
            </a:r>
            <a:r>
              <a:rPr lang="en-US" altLang="zh-CN" sz="2500" spc="-120" dirty="0" smtClean="0"/>
              <a:t>, the traffic is impossible to </a:t>
            </a:r>
            <a:r>
              <a:rPr lang="en-US" altLang="zh-CN" sz="2500" spc="-120" dirty="0" smtClean="0">
                <a:hlinkClick r:id="" action="ppaction://noaction"/>
              </a:rPr>
              <a:t>live with</a:t>
            </a:r>
            <a:r>
              <a:rPr lang="en-US" altLang="zh-CN" sz="2500" spc="-120" dirty="0" smtClean="0"/>
              <a:t>.</a:t>
            </a:r>
            <a:endParaRPr lang="zh-CN" altLang="en-US" sz="2500" spc="-12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16178" y="684180"/>
            <a:ext cx="8729085" cy="6081821"/>
          </a:xfrm>
          <a:prstGeom prst="rect">
            <a:avLst/>
          </a:prstGeom>
          <a:extLst/>
        </p:spPr>
        <p:txBody>
          <a:bodyPr/>
          <a:lstStyle/>
          <a:p>
            <a:pPr marL="0" indent="0" algn="ctr">
              <a:buNone/>
              <a:defRPr/>
            </a:pPr>
            <a:endParaRPr lang="en-US" altLang="zh-CN" sz="2500" dirty="0" smtClean="0"/>
          </a:p>
          <a:p>
            <a:pPr marL="0" indent="0">
              <a:lnSpc>
                <a:spcPct val="150000"/>
              </a:lnSpc>
              <a:buNone/>
              <a:defRPr/>
            </a:pPr>
            <a:r>
              <a:rPr lang="en-US" altLang="zh-CN" sz="1800" dirty="0" smtClean="0">
                <a:solidFill>
                  <a:schemeClr val="hlink"/>
                </a:solidFill>
              </a:rPr>
              <a:t>16 </a:t>
            </a:r>
            <a:r>
              <a:rPr lang="en-US" altLang="zh-CN" sz="2500" spc="-240" dirty="0" smtClean="0"/>
              <a:t>Suddenly today, there is some excitement outside. At the front of the house, a lorry</a:t>
            </a:r>
          </a:p>
          <a:p>
            <a:pPr marL="0" indent="0">
              <a:lnSpc>
                <a:spcPct val="150000"/>
              </a:lnSpc>
              <a:buNone/>
              <a:defRPr/>
            </a:pPr>
            <a:r>
              <a:rPr lang="en-US" altLang="zh-CN" sz="2500" spc="-210" dirty="0" smtClean="0"/>
              <a:t>stops and a </a:t>
            </a:r>
            <a:r>
              <a:rPr lang="en-US" altLang="zh-CN" sz="2500" spc="-210" dirty="0" smtClean="0">
                <a:hlinkClick r:id="" action="ppaction://noaction"/>
              </a:rPr>
              <a:t>gang </a:t>
            </a:r>
            <a:r>
              <a:rPr lang="en-US" altLang="zh-CN" sz="2500" spc="-210" dirty="0" smtClean="0"/>
              <a:t>of workmen get out, all carrying bags and other </a:t>
            </a:r>
            <a:r>
              <a:rPr lang="en-US" altLang="zh-CN" sz="2500" spc="-210" dirty="0" smtClean="0">
                <a:hlinkClick r:id="" action="ppaction://noaction"/>
              </a:rPr>
              <a:t>devices</a:t>
            </a:r>
            <a:r>
              <a:rPr lang="en-US" altLang="zh-CN" sz="2500" spc="-210" dirty="0" smtClean="0"/>
              <a:t>. Perhaps</a:t>
            </a:r>
          </a:p>
          <a:p>
            <a:pPr marL="0" indent="0">
              <a:lnSpc>
                <a:spcPct val="150000"/>
              </a:lnSpc>
              <a:buNone/>
              <a:defRPr/>
            </a:pPr>
            <a:r>
              <a:rPr lang="en-US" altLang="zh-CN" sz="2500" spc="-150" dirty="0" smtClean="0"/>
              <a:t>they’re coming to live with me. </a:t>
            </a:r>
            <a:r>
              <a:rPr lang="en-US" altLang="zh-CN" sz="2500" spc="-150" dirty="0" smtClean="0">
                <a:hlinkClick r:id="" action="ppaction://noaction"/>
              </a:rPr>
              <a:t>But around the corner, I can hear a very loud</a:t>
            </a:r>
          </a:p>
          <a:p>
            <a:pPr marL="0" indent="0">
              <a:lnSpc>
                <a:spcPct val="150000"/>
              </a:lnSpc>
              <a:buNone/>
              <a:defRPr/>
            </a:pPr>
            <a:r>
              <a:rPr lang="en-US" altLang="zh-CN" sz="2500" spc="-150" dirty="0" smtClean="0">
                <a:hlinkClick r:id="" action="ppaction://noaction"/>
              </a:rPr>
              <a:t>screeching sound coming closer, and actually, it’s quite frightening. Round the</a:t>
            </a:r>
          </a:p>
          <a:p>
            <a:pPr marL="0" indent="0">
              <a:lnSpc>
                <a:spcPct val="150000"/>
              </a:lnSpc>
              <a:buNone/>
              <a:defRPr/>
            </a:pPr>
            <a:r>
              <a:rPr lang="en-US" altLang="zh-CN" sz="2500" spc="-170" dirty="0" smtClean="0">
                <a:hlinkClick r:id="" action="ppaction://noaction"/>
              </a:rPr>
              <a:t>bend comes a large crane with a kind of ball and chain. I do hope it will go away.</a:t>
            </a:r>
            <a:endParaRPr lang="zh-CN" altLang="en-US" sz="2500" spc="-17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sp>
        <p:nvSpPr>
          <p:cNvPr id="9" name="矩形 8"/>
          <p:cNvSpPr/>
          <p:nvPr/>
        </p:nvSpPr>
        <p:spPr>
          <a:xfrm>
            <a:off x="8693614" y="4170762"/>
            <a:ext cx="415498" cy="369332"/>
          </a:xfrm>
          <a:prstGeom prst="rect">
            <a:avLst/>
          </a:prstGeom>
        </p:spPr>
        <p:txBody>
          <a:bodyPr wrap="square">
            <a:spAutoFit/>
          </a:bodyPr>
          <a:lstStyle/>
          <a:p>
            <a:r>
              <a:rPr lang="zh-CN" altLang="en-US" dirty="0" smtClean="0">
                <a:solidFill>
                  <a:srgbClr val="801AFF"/>
                </a:solidFill>
                <a:latin typeface="KozMinPro-Regular"/>
              </a:rPr>
              <a:t>■</a:t>
            </a:r>
            <a:endParaRPr lang="zh-CN" altLang="en-US" dirty="0">
              <a:solidFill>
                <a:prstClr val="black"/>
              </a:solidFill>
            </a:endParaRPr>
          </a:p>
        </p:txBody>
      </p:sp>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68995"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68996"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68997" name="图片 6" descr="Home">
            <a:hlinkClick r:id="rId3"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
        <p:nvSpPr>
          <p:cNvPr id="8" name="内容占位符 1"/>
          <p:cNvSpPr>
            <a:spLocks noGrp="1"/>
          </p:cNvSpPr>
          <p:nvPr>
            <p:ph idx="4294967295"/>
          </p:nvPr>
        </p:nvSpPr>
        <p:spPr>
          <a:xfrm>
            <a:off x="250825" y="1063625"/>
            <a:ext cx="8569325" cy="5660226"/>
          </a:xfrm>
        </p:spPr>
        <p:txBody>
          <a:bodyPr/>
          <a:lstStyle/>
          <a:p>
            <a:pPr marL="0" indent="0" algn="ctr">
              <a:buNone/>
              <a:defRPr/>
            </a:pPr>
            <a:r>
              <a:rPr lang="zh-CN" altLang="en-US" b="1" dirty="0">
                <a:solidFill>
                  <a:srgbClr val="44546A"/>
                </a:solidFill>
              </a:rPr>
              <a:t>美好的回忆</a:t>
            </a:r>
          </a:p>
          <a:p>
            <a:pPr marL="0" indent="0" algn="ctr">
              <a:buFont typeface="Arial" charset="0"/>
              <a:buNone/>
              <a:defRPr/>
            </a:pPr>
            <a:endParaRPr lang="en-US" altLang="zh-CN" sz="1200" dirty="0" smtClean="0">
              <a:latin typeface="宋体" pitchFamily="2" charset="-122"/>
            </a:endParaRPr>
          </a:p>
          <a:p>
            <a:pPr marL="179388" indent="-179388" algn="just" eaLnBrk="1" hangingPunct="1">
              <a:lnSpc>
                <a:spcPct val="150000"/>
              </a:lnSpc>
              <a:buNone/>
              <a:defRPr/>
            </a:pPr>
            <a:r>
              <a:rPr lang="en-US" altLang="zh-CN" sz="1800" dirty="0" smtClean="0">
                <a:solidFill>
                  <a:schemeClr val="hlink"/>
                </a:solidFill>
                <a:latin typeface="宋体" pitchFamily="2" charset="-122"/>
              </a:rPr>
              <a:t>1      </a:t>
            </a:r>
            <a:r>
              <a:rPr lang="zh-CN" altLang="en-US" sz="2400" dirty="0" smtClean="0">
                <a:solidFill>
                  <a:prstClr val="black"/>
                </a:solidFill>
                <a:latin typeface="宋体" charset="-122"/>
              </a:rPr>
              <a:t>虽然</a:t>
            </a:r>
            <a:r>
              <a:rPr lang="zh-CN" altLang="en-US" sz="2400" dirty="0">
                <a:solidFill>
                  <a:prstClr val="black"/>
                </a:solidFill>
                <a:latin typeface="宋体" charset="-122"/>
              </a:rPr>
              <a:t>这个房子已经换了许多户人家了，但我还依稀记得那些筑墙、盖屋顶的工人。当时马路</a:t>
            </a:r>
            <a:r>
              <a:rPr lang="zh-CN" altLang="en-US" sz="2400" dirty="0" smtClean="0">
                <a:solidFill>
                  <a:prstClr val="black"/>
                </a:solidFill>
                <a:latin typeface="宋体" charset="-122"/>
              </a:rPr>
              <a:t>对过</a:t>
            </a:r>
            <a:r>
              <a:rPr lang="zh-CN" altLang="en-US" sz="2400" dirty="0">
                <a:solidFill>
                  <a:prstClr val="black"/>
                </a:solidFill>
                <a:latin typeface="宋体" charset="-122"/>
              </a:rPr>
              <a:t>那座庄园大宅的主人需要建一个小屋给他的园丁住。他在这片连绵不断的巨大的丘陵果园中</a:t>
            </a:r>
            <a:r>
              <a:rPr lang="zh-CN" altLang="en-US" sz="2400" dirty="0" smtClean="0">
                <a:solidFill>
                  <a:prstClr val="black"/>
                </a:solidFill>
                <a:latin typeface="宋体" charset="-122"/>
              </a:rPr>
              <a:t>找到了</a:t>
            </a:r>
            <a:r>
              <a:rPr lang="zh-CN" altLang="en-US" sz="2400" dirty="0">
                <a:solidFill>
                  <a:prstClr val="black"/>
                </a:solidFill>
                <a:latin typeface="宋体" charset="-122"/>
              </a:rPr>
              <a:t>一片空地，并派工人到本地的采石场运来金黄色的石头。工人们花了三个月的时间在园子里</a:t>
            </a:r>
            <a:r>
              <a:rPr lang="zh-CN" altLang="en-US" sz="2400" dirty="0" smtClean="0">
                <a:solidFill>
                  <a:prstClr val="black"/>
                </a:solidFill>
                <a:latin typeface="宋体" charset="-122"/>
              </a:rPr>
              <a:t>建起了</a:t>
            </a:r>
            <a:r>
              <a:rPr lang="zh-CN" altLang="en-US" sz="2400" dirty="0">
                <a:solidFill>
                  <a:prstClr val="black"/>
                </a:solidFill>
                <a:latin typeface="宋体" charset="-122"/>
              </a:rPr>
              <a:t>这两座农家小屋。</a:t>
            </a:r>
            <a:endParaRPr lang="zh-CN" altLang="en-US" sz="2400" dirty="0" smtClean="0">
              <a:solidFill>
                <a:srgbClr val="000000"/>
              </a:solidFill>
            </a:endParaRPr>
          </a:p>
          <a:p>
            <a:pPr marL="0" indent="0" algn="just">
              <a:buFont typeface="Arial" charset="0"/>
              <a:buNone/>
              <a:defRPr/>
            </a:pPr>
            <a:endParaRPr lang="zh-CN" altLang="en-US" sz="2400" dirty="0" smtClean="0">
              <a:latin typeface="宋体" pitchFamily="2" charset="-122"/>
            </a:endParaRPr>
          </a:p>
        </p:txBody>
      </p:sp>
    </p:spTree>
    <p:extLst>
      <p:ext uri="{BB962C8B-B14F-4D97-AF65-F5344CB8AC3E}">
        <p14:creationId xmlns:p14="http://schemas.microsoft.com/office/powerpoint/2010/main" xmlns="" val="472492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0019"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0020"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002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8" name="内容占位符 1"/>
          <p:cNvSpPr>
            <a:spLocks noGrp="1"/>
          </p:cNvSpPr>
          <p:nvPr>
            <p:ph idx="4294967295"/>
          </p:nvPr>
        </p:nvSpPr>
        <p:spPr>
          <a:xfrm>
            <a:off x="250825" y="1147763"/>
            <a:ext cx="8569325" cy="5475287"/>
          </a:xfrm>
        </p:spPr>
        <p:txBody>
          <a:bodyPr/>
          <a:lstStyle/>
          <a:p>
            <a:pPr marL="179388" indent="-179388" algn="just" eaLnBrk="1" latinLnBrk="1" hangingPunct="1">
              <a:lnSpc>
                <a:spcPct val="150000"/>
              </a:lnSpc>
              <a:buNone/>
              <a:defRPr/>
            </a:pPr>
            <a:r>
              <a:rPr lang="en-US" altLang="zh-CN" sz="1800" dirty="0" smtClean="0">
                <a:solidFill>
                  <a:srgbClr val="0563C1"/>
                </a:solidFill>
                <a:latin typeface="宋体" pitchFamily="2" charset="-122"/>
              </a:rPr>
              <a:t>2      </a:t>
            </a:r>
            <a:r>
              <a:rPr lang="zh-CN" altLang="en-US" sz="2400" dirty="0" smtClean="0">
                <a:solidFill>
                  <a:prstClr val="black"/>
                </a:solidFill>
                <a:latin typeface="宋体" charset="-122"/>
              </a:rPr>
              <a:t>我</a:t>
            </a:r>
            <a:r>
              <a:rPr lang="zh-CN" altLang="en-US" sz="2400" dirty="0">
                <a:solidFill>
                  <a:prstClr val="black"/>
                </a:solidFill>
                <a:latin typeface="宋体" charset="-122"/>
              </a:rPr>
              <a:t>只从侧面看到过我旁边的那座房子，我从来没有见过它的正面。但是我知道，尽管我们在</a:t>
            </a:r>
            <a:r>
              <a:rPr lang="zh-CN" altLang="en-US" sz="2400" dirty="0" smtClean="0">
                <a:solidFill>
                  <a:prstClr val="black"/>
                </a:solidFill>
                <a:latin typeface="宋体" charset="-122"/>
              </a:rPr>
              <a:t>结构</a:t>
            </a:r>
            <a:r>
              <a:rPr lang="zh-CN" altLang="en-US" sz="2400" dirty="0">
                <a:solidFill>
                  <a:prstClr val="black"/>
                </a:solidFill>
                <a:latin typeface="宋体" charset="-122"/>
              </a:rPr>
              <a:t>和外观上是一模一样的，我们的朝向正好相反，这真是不可思议。我的前门朝东，隔壁房子的</a:t>
            </a:r>
            <a:r>
              <a:rPr lang="zh-CN" altLang="en-US" sz="2400" dirty="0" smtClean="0">
                <a:solidFill>
                  <a:prstClr val="black"/>
                </a:solidFill>
                <a:latin typeface="宋体" charset="-122"/>
              </a:rPr>
              <a:t>前门</a:t>
            </a:r>
            <a:r>
              <a:rPr lang="zh-CN" altLang="en-US" sz="2400" dirty="0">
                <a:solidFill>
                  <a:prstClr val="black"/>
                </a:solidFill>
                <a:latin typeface="宋体" charset="-122"/>
              </a:rPr>
              <a:t>是朝西的。我的卧室在房子的后部，在隔壁那所房子里，这个位置的楼下是厨房。我的厨房在</a:t>
            </a:r>
            <a:r>
              <a:rPr lang="zh-CN" altLang="en-US" sz="2400" dirty="0" smtClean="0">
                <a:solidFill>
                  <a:prstClr val="black"/>
                </a:solidFill>
                <a:latin typeface="宋体" charset="-122"/>
              </a:rPr>
              <a:t>房子</a:t>
            </a:r>
            <a:r>
              <a:rPr lang="zh-CN" altLang="en-US" sz="2400" dirty="0">
                <a:solidFill>
                  <a:prstClr val="black"/>
                </a:solidFill>
                <a:latin typeface="宋体" charset="-122"/>
              </a:rPr>
              <a:t>的前部，在隔壁的那个房子里，这个位置的楼上是卧室。我觉得我比我的邻居幸运，因为</a:t>
            </a:r>
            <a:r>
              <a:rPr lang="zh-CN" altLang="en-US" sz="2400" dirty="0" smtClean="0">
                <a:solidFill>
                  <a:prstClr val="black"/>
                </a:solidFill>
                <a:latin typeface="宋体" charset="-122"/>
              </a:rPr>
              <a:t>每天早上</a:t>
            </a:r>
            <a:r>
              <a:rPr lang="zh-CN" altLang="en-US" sz="2400" dirty="0">
                <a:solidFill>
                  <a:prstClr val="black"/>
                </a:solidFill>
                <a:latin typeface="宋体" charset="-122"/>
              </a:rPr>
              <a:t>，我这边的石头会享受到阳光的照耀。</a:t>
            </a:r>
            <a:endParaRPr lang="zh-CN" altLang="en-US" sz="2400" dirty="0" smtClean="0">
              <a:latin typeface="宋体" pitchFamily="2" charset="-122"/>
            </a:endParaRPr>
          </a:p>
        </p:txBody>
      </p:sp>
    </p:spTree>
    <p:extLst>
      <p:ext uri="{BB962C8B-B14F-4D97-AF65-F5344CB8AC3E}">
        <p14:creationId xmlns:p14="http://schemas.microsoft.com/office/powerpoint/2010/main" xmlns="" val="2401836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104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1044"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1045"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8" name="内容占位符 1"/>
          <p:cNvSpPr>
            <a:spLocks noGrp="1"/>
          </p:cNvSpPr>
          <p:nvPr>
            <p:ph idx="4294967295"/>
          </p:nvPr>
        </p:nvSpPr>
        <p:spPr>
          <a:xfrm>
            <a:off x="250825" y="855662"/>
            <a:ext cx="8569325" cy="5818909"/>
          </a:xfrm>
        </p:spPr>
        <p:txBody>
          <a:bodyPr/>
          <a:lstStyle/>
          <a:p>
            <a:pPr marL="0" indent="0">
              <a:buFont typeface="Arial" charset="0"/>
              <a:buNone/>
              <a:defRPr/>
            </a:pPr>
            <a:endParaRPr lang="en-US" altLang="zh-CN" sz="2400" dirty="0" smtClean="0">
              <a:latin typeface="宋体" pitchFamily="2" charset="-122"/>
            </a:endParaRPr>
          </a:p>
          <a:p>
            <a:pPr marL="0" indent="0">
              <a:buFont typeface="Arial" charset="0"/>
              <a:buNone/>
              <a:defRPr/>
            </a:pPr>
            <a:endParaRPr lang="en-US" altLang="zh-CN" sz="2400" dirty="0" smtClean="0">
              <a:latin typeface="宋体" pitchFamily="2" charset="-122"/>
            </a:endParaRPr>
          </a:p>
          <a:p>
            <a:pPr marL="261938" indent="-261938" algn="just" eaLnBrk="1" latinLnBrk="1" hangingPunct="1">
              <a:lnSpc>
                <a:spcPct val="150000"/>
              </a:lnSpc>
              <a:spcBef>
                <a:spcPct val="20000"/>
              </a:spcBef>
              <a:buNone/>
              <a:defRPr/>
            </a:pPr>
            <a:r>
              <a:rPr lang="en-US" altLang="zh-CN" sz="1800" dirty="0" smtClean="0">
                <a:solidFill>
                  <a:schemeClr val="hlink"/>
                </a:solidFill>
                <a:latin typeface="宋体" pitchFamily="2" charset="-122"/>
              </a:rPr>
              <a:t>3       </a:t>
            </a:r>
            <a:r>
              <a:rPr lang="zh-CN" altLang="en-US" sz="2400" dirty="0" smtClean="0">
                <a:solidFill>
                  <a:prstClr val="black"/>
                </a:solidFill>
              </a:rPr>
              <a:t>园丁</a:t>
            </a:r>
            <a:r>
              <a:rPr lang="zh-CN" altLang="en-US" sz="2400" dirty="0">
                <a:solidFill>
                  <a:prstClr val="black"/>
                </a:solidFill>
              </a:rPr>
              <a:t>精心地照料庄园周围的果园和花园，所以到了秋天，树上总是果实累累，结满了苹果和梨</a:t>
            </a:r>
            <a:r>
              <a:rPr lang="zh-CN" altLang="en-US" sz="2400" dirty="0" smtClean="0">
                <a:solidFill>
                  <a:prstClr val="black"/>
                </a:solidFill>
              </a:rPr>
              <a:t>。当</a:t>
            </a:r>
            <a:r>
              <a:rPr lang="zh-CN" altLang="en-US" sz="2400" dirty="0">
                <a:solidFill>
                  <a:prstClr val="black"/>
                </a:solidFill>
              </a:rPr>
              <a:t>白天越来越短的时候，四周的土地上全是一片忙碌的景象，帮工们采摘水果，并把地上被风吹</a:t>
            </a:r>
            <a:r>
              <a:rPr lang="zh-CN" altLang="en-US" sz="2400" dirty="0" smtClean="0">
                <a:solidFill>
                  <a:prstClr val="black"/>
                </a:solidFill>
              </a:rPr>
              <a:t>落的</a:t>
            </a:r>
            <a:r>
              <a:rPr lang="zh-CN" altLang="en-US" sz="2400" dirty="0">
                <a:solidFill>
                  <a:prstClr val="black"/>
                </a:solidFill>
              </a:rPr>
              <a:t>水果集中起来，然后送到庄园或是沿着那条路运到镇上的市场去卖。</a:t>
            </a:r>
            <a:endParaRPr lang="zh-CN" altLang="en-US" sz="2400" dirty="0" smtClean="0">
              <a:solidFill>
                <a:prstClr val="black"/>
              </a:solidFill>
            </a:endParaRPr>
          </a:p>
          <a:p>
            <a:pPr marL="179388" indent="-179388" algn="just">
              <a:lnSpc>
                <a:spcPct val="150000"/>
              </a:lnSpc>
              <a:buFont typeface="Arial" charset="0"/>
              <a:buNone/>
              <a:defRPr/>
            </a:pPr>
            <a:endParaRPr lang="zh-CN" altLang="en-US" sz="2400" dirty="0" smtClean="0">
              <a:solidFill>
                <a:srgbClr val="000000"/>
              </a:solidFill>
            </a:endParaRPr>
          </a:p>
          <a:p>
            <a:pPr marL="0" indent="0" algn="just">
              <a:buFont typeface="Arial" charset="0"/>
              <a:buNone/>
              <a:defRPr/>
            </a:pPr>
            <a:endParaRPr lang="zh-CN" altLang="en-US" sz="2400" dirty="0" smtClean="0">
              <a:latin typeface="宋体" pitchFamily="2" charset="-122"/>
            </a:endParaRPr>
          </a:p>
        </p:txBody>
      </p:sp>
    </p:spTree>
    <p:extLst>
      <p:ext uri="{BB962C8B-B14F-4D97-AF65-F5344CB8AC3E}">
        <p14:creationId xmlns:p14="http://schemas.microsoft.com/office/powerpoint/2010/main" xmlns="" val="3490807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79388" y="983676"/>
            <a:ext cx="8785225" cy="5665643"/>
          </a:xfrm>
          <a:prstGeom prst="rect">
            <a:avLst/>
          </a:prstGeom>
          <a:extLst/>
        </p:spPr>
        <p:txBody>
          <a:bodyPr/>
          <a:lstStyle/>
          <a:p>
            <a:pPr marL="0" indent="0" algn="ctr">
              <a:buNone/>
              <a:defRPr/>
            </a:pPr>
            <a:r>
              <a:rPr lang="en-US" altLang="zh-CN" sz="3200" b="1" dirty="0" smtClean="0">
                <a:latin typeface="Palatino Linotype" pitchFamily="18" charset="0"/>
                <a:hlinkClick r:id="" action="ppaction://noaction"/>
              </a:rPr>
              <a:t>Golden memories</a:t>
            </a:r>
            <a:endParaRPr lang="en-US" altLang="zh-CN" sz="3200" b="1" dirty="0" smtClean="0">
              <a:latin typeface="Palatino Linotype" pitchFamily="18" charset="0"/>
            </a:endParaRPr>
          </a:p>
          <a:p>
            <a:pPr marL="0" indent="0" algn="ctr">
              <a:buNone/>
              <a:defRPr/>
            </a:pPr>
            <a:endParaRPr lang="en-US" altLang="zh-CN" sz="1000" dirty="0" smtClean="0"/>
          </a:p>
          <a:p>
            <a:pPr marL="0" indent="0">
              <a:lnSpc>
                <a:spcPct val="125000"/>
              </a:lnSpc>
              <a:buNone/>
              <a:defRPr/>
            </a:pPr>
            <a:r>
              <a:rPr lang="en-US" altLang="zh-CN" sz="1800" dirty="0" smtClean="0">
                <a:solidFill>
                  <a:schemeClr val="hlink"/>
                </a:solidFill>
              </a:rPr>
              <a:t>1  </a:t>
            </a:r>
            <a:r>
              <a:rPr lang="en-US" altLang="zh-CN" sz="2500" spc="-160" dirty="0" smtClean="0">
                <a:hlinkClick r:id="" action="ppaction://noaction"/>
              </a:rPr>
              <a:t>I can still vaguely recall the men who built the walls, and raised the roof, even </a:t>
            </a:r>
            <a:r>
              <a:rPr lang="en-US" altLang="zh-CN" sz="2500" spc="-190" dirty="0" smtClean="0">
                <a:hlinkClick r:id="" action="ppaction://noaction"/>
              </a:rPr>
              <a:t>though it was many families ago. </a:t>
            </a:r>
            <a:r>
              <a:rPr lang="en-US" altLang="zh-CN" sz="2500" spc="-190" dirty="0" smtClean="0"/>
              <a:t>The master from the </a:t>
            </a:r>
            <a:r>
              <a:rPr lang="en-US" altLang="zh-CN" sz="2500" spc="-190" dirty="0" smtClean="0">
                <a:hlinkClick r:id="rId3" action="ppaction://hlinksldjump"/>
              </a:rPr>
              <a:t>manor</a:t>
            </a:r>
            <a:r>
              <a:rPr lang="en-US" altLang="zh-CN" sz="2500" spc="-190" dirty="0" smtClean="0"/>
              <a:t> house over the way </a:t>
            </a:r>
            <a:r>
              <a:rPr lang="en-US" altLang="zh-CN" sz="2500" spc="-210" dirty="0" smtClean="0"/>
              <a:t>needed a </a:t>
            </a:r>
            <a:r>
              <a:rPr lang="en-US" altLang="zh-CN" sz="2500" spc="-210" dirty="0" smtClean="0">
                <a:hlinkClick r:id="rId4" action="ppaction://hlinksldjump"/>
              </a:rPr>
              <a:t>lodge</a:t>
            </a:r>
            <a:r>
              <a:rPr lang="en-US" altLang="zh-CN" sz="2500" spc="-210" dirty="0" smtClean="0"/>
              <a:t> for his </a:t>
            </a:r>
            <a:r>
              <a:rPr lang="en-US" altLang="zh-CN" sz="2500" spc="-210" dirty="0" smtClean="0">
                <a:hlinkClick r:id="" action="ppaction://noaction"/>
              </a:rPr>
              <a:t>groundsman</a:t>
            </a:r>
            <a:r>
              <a:rPr lang="en-US" altLang="zh-CN" sz="2500" spc="-210" dirty="0" smtClean="0"/>
              <a:t> to live, and found a </a:t>
            </a:r>
            <a:r>
              <a:rPr lang="en-US" altLang="zh-CN" sz="2500" spc="-210" dirty="0" smtClean="0">
                <a:hlinkClick r:id="" action="ppaction://noaction"/>
              </a:rPr>
              <a:t>clearing</a:t>
            </a:r>
            <a:r>
              <a:rPr lang="en-US" altLang="zh-CN" sz="2500" spc="-210" dirty="0" smtClean="0"/>
              <a:t> in the huge </a:t>
            </a:r>
            <a:r>
              <a:rPr lang="en-US" altLang="zh-CN" sz="2500" spc="-210" dirty="0" smtClean="0">
                <a:hlinkClick r:id="" action="ppaction://noaction"/>
              </a:rPr>
              <a:t>orchard</a:t>
            </a:r>
            <a:r>
              <a:rPr lang="en-US" altLang="zh-CN" sz="2500" spc="-210" dirty="0" smtClean="0"/>
              <a:t> </a:t>
            </a:r>
            <a:r>
              <a:rPr lang="en-US" altLang="zh-CN" sz="2500" spc="-190" dirty="0" smtClean="0"/>
              <a:t>which ran up and down the hills. He sent </a:t>
            </a:r>
            <a:r>
              <a:rPr lang="en-US" altLang="zh-CN" sz="2500" spc="-190" dirty="0" smtClean="0">
                <a:hlinkClick r:id="" action="ppaction://noaction"/>
              </a:rPr>
              <a:t>workmen</a:t>
            </a:r>
            <a:r>
              <a:rPr lang="en-US" altLang="zh-CN" sz="2500" spc="-190" dirty="0" smtClean="0"/>
              <a:t> to haul the golden stone from </a:t>
            </a:r>
            <a:r>
              <a:rPr lang="en-US" altLang="zh-CN" sz="2500" spc="-210" dirty="0" smtClean="0"/>
              <a:t>the local </a:t>
            </a:r>
            <a:r>
              <a:rPr lang="en-US" altLang="zh-CN" sz="2500" spc="-210" dirty="0" smtClean="0">
                <a:hlinkClick r:id="" action="ppaction://noaction"/>
              </a:rPr>
              <a:t>quarry</a:t>
            </a:r>
            <a:r>
              <a:rPr lang="en-US" altLang="zh-CN" sz="2500" spc="-210" dirty="0" smtClean="0"/>
              <a:t> and they spent three months constructing two cottages in the park.</a:t>
            </a:r>
            <a:endParaRPr lang="zh-CN" altLang="en-US" sz="2500" spc="-21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5" action="ppaction://hlinkfile"/>
          </p:cNvPr>
          <p:cNvPicPr>
            <a:picLocks noChangeAspect="1" noChangeArrowheads="1"/>
          </p:cNvPicPr>
          <p:nvPr/>
        </p:nvPicPr>
        <p:blipFill>
          <a:blip r:embed="rId6"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7" action="ppaction://hlinksldjump"/>
          </p:cNvPr>
          <p:cNvPicPr>
            <a:picLocks noChangeAspect="1"/>
          </p:cNvPicPr>
          <p:nvPr/>
        </p:nvPicPr>
        <p:blipFill>
          <a:blip r:embed="rId8"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11" action="ppaction://hlinksldjump"/>
          </p:cNvPr>
          <p:cNvPicPr>
            <a:picLocks noChangeAspect="1" noChangeArrowheads="1"/>
          </p:cNvPicPr>
          <p:nvPr/>
        </p:nvPicPr>
        <p:blipFill>
          <a:blip r:embed="rId12"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2067"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2068"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2070"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7" name="内容占位符 1"/>
          <p:cNvSpPr>
            <a:spLocks noGrp="1"/>
          </p:cNvSpPr>
          <p:nvPr>
            <p:ph idx="4294967295"/>
          </p:nvPr>
        </p:nvSpPr>
        <p:spPr>
          <a:xfrm>
            <a:off x="250825" y="893762"/>
            <a:ext cx="8569325" cy="5792787"/>
          </a:xfrm>
        </p:spPr>
        <p:txBody>
          <a:bodyPr/>
          <a:lstStyle/>
          <a:p>
            <a:pPr marL="0" indent="0">
              <a:buFont typeface="Arial" charset="0"/>
              <a:buNone/>
              <a:defRPr/>
            </a:pPr>
            <a:endParaRPr lang="en-US" altLang="zh-CN" sz="2400" dirty="0" smtClean="0">
              <a:latin typeface="宋体" pitchFamily="2" charset="-122"/>
            </a:endParaRPr>
          </a:p>
          <a:p>
            <a:pPr marL="179388" indent="-179388" algn="just" eaLnBrk="1" latinLnBrk="1" hangingPunct="1">
              <a:lnSpc>
                <a:spcPct val="150000"/>
              </a:lnSpc>
              <a:buNone/>
              <a:defRPr/>
            </a:pPr>
            <a:r>
              <a:rPr lang="en-US" altLang="zh-CN" sz="1800" dirty="0" smtClean="0">
                <a:solidFill>
                  <a:schemeClr val="hlink"/>
                </a:solidFill>
              </a:rPr>
              <a:t>4            </a:t>
            </a:r>
            <a:r>
              <a:rPr lang="zh-CN" altLang="en-US" sz="2400" dirty="0" smtClean="0">
                <a:solidFill>
                  <a:prstClr val="black"/>
                </a:solidFill>
              </a:rPr>
              <a:t>除了</a:t>
            </a:r>
            <a:r>
              <a:rPr lang="zh-CN" altLang="en-US" sz="2400" dirty="0">
                <a:solidFill>
                  <a:prstClr val="black"/>
                </a:solidFill>
              </a:rPr>
              <a:t>秋天，其他时候这里非常安静。园丁好像很孤独，直到后来有一天，他带了一名年轻</a:t>
            </a:r>
            <a:r>
              <a:rPr lang="zh-CN" altLang="en-US" sz="2400" dirty="0" smtClean="0">
                <a:solidFill>
                  <a:prstClr val="black"/>
                </a:solidFill>
              </a:rPr>
              <a:t>女子回家</a:t>
            </a:r>
            <a:r>
              <a:rPr lang="zh-CN" altLang="en-US" sz="2400" dirty="0">
                <a:solidFill>
                  <a:prstClr val="black"/>
                </a:solidFill>
              </a:rPr>
              <a:t>。房子里很快充满了欢声笑语和饭菜的香味。园丁在庄园干活的时候，他的妻子会照看我</a:t>
            </a:r>
            <a:r>
              <a:rPr lang="zh-CN" altLang="en-US" sz="2400" dirty="0" smtClean="0">
                <a:solidFill>
                  <a:prstClr val="black"/>
                </a:solidFill>
              </a:rPr>
              <a:t>周围的</a:t>
            </a:r>
            <a:r>
              <a:rPr lang="zh-CN" altLang="en-US" sz="2400" dirty="0">
                <a:solidFill>
                  <a:prstClr val="black"/>
                </a:solidFill>
              </a:rPr>
              <a:t>花园，种玫瑰、水仙和郁金香，还有夏季植物和菊花。从早春淡粉色的鲜花到深秋的深黄色的</a:t>
            </a:r>
            <a:r>
              <a:rPr lang="zh-CN" altLang="en-US" sz="2400" dirty="0" smtClean="0">
                <a:solidFill>
                  <a:prstClr val="black"/>
                </a:solidFill>
              </a:rPr>
              <a:t>叶子</a:t>
            </a:r>
            <a:r>
              <a:rPr lang="zh-CN" altLang="en-US" sz="2400" dirty="0">
                <a:solidFill>
                  <a:prstClr val="black"/>
                </a:solidFill>
              </a:rPr>
              <a:t>，花园里真是五彩缤纷。能照看这样一对幸福的夫妇，我感觉很不错</a:t>
            </a:r>
            <a:r>
              <a:rPr lang="zh-CN" altLang="en-US" sz="2400" dirty="0" smtClean="0">
                <a:solidFill>
                  <a:prstClr val="black"/>
                </a:solidFill>
              </a:rPr>
              <a:t>。</a:t>
            </a:r>
            <a:endParaRPr lang="zh-CN" altLang="en-US" sz="2400" dirty="0" smtClean="0">
              <a:solidFill>
                <a:srgbClr val="000000"/>
              </a:solidFill>
            </a:endParaRPr>
          </a:p>
          <a:p>
            <a:pPr marL="0" indent="0" algn="just">
              <a:buFont typeface="Arial" charset="0"/>
              <a:buNone/>
              <a:defRPr/>
            </a:pPr>
            <a:endParaRPr lang="zh-CN" altLang="en-US" sz="2400" dirty="0" smtClean="0">
              <a:latin typeface="宋体" pitchFamily="2" charset="-122"/>
            </a:endParaRPr>
          </a:p>
        </p:txBody>
      </p:sp>
    </p:spTree>
    <p:extLst>
      <p:ext uri="{BB962C8B-B14F-4D97-AF65-F5344CB8AC3E}">
        <p14:creationId xmlns:p14="http://schemas.microsoft.com/office/powerpoint/2010/main" xmlns="" val="1219502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3091"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3092"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3093"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8" name="内容占位符 1"/>
          <p:cNvSpPr>
            <a:spLocks noGrp="1"/>
          </p:cNvSpPr>
          <p:nvPr>
            <p:ph idx="4294967295"/>
          </p:nvPr>
        </p:nvSpPr>
        <p:spPr>
          <a:xfrm>
            <a:off x="184151" y="1013643"/>
            <a:ext cx="8742362" cy="5682831"/>
          </a:xfrm>
        </p:spPr>
        <p:txBody>
          <a:bodyPr/>
          <a:lstStyle/>
          <a:p>
            <a:pPr marL="179388" indent="-179388" algn="just" eaLnBrk="1" latinLnBrk="1" hangingPunct="1">
              <a:lnSpc>
                <a:spcPct val="110000"/>
              </a:lnSpc>
              <a:buNone/>
              <a:defRPr/>
            </a:pPr>
            <a:r>
              <a:rPr lang="en-US" altLang="zh-CN" sz="1800" dirty="0" smtClean="0">
                <a:solidFill>
                  <a:schemeClr val="hlink"/>
                </a:solidFill>
                <a:latin typeface="宋体" pitchFamily="2" charset="-122"/>
              </a:rPr>
              <a:t>5     </a:t>
            </a:r>
            <a:r>
              <a:rPr lang="zh-CN" altLang="en-US" sz="2400" dirty="0" smtClean="0">
                <a:solidFill>
                  <a:prstClr val="black"/>
                </a:solidFill>
              </a:rPr>
              <a:t>没</a:t>
            </a:r>
            <a:r>
              <a:rPr lang="zh-CN" altLang="en-US" sz="2400" dirty="0">
                <a:solidFill>
                  <a:prstClr val="black"/>
                </a:solidFill>
              </a:rPr>
              <a:t>过多久，又有孩子要照看了。头一个孩子是女孩，她常常高兴得咯咯笑，睡得也很沉。</a:t>
            </a:r>
            <a:r>
              <a:rPr lang="zh-CN" altLang="en-US" sz="2400" dirty="0" smtClean="0">
                <a:solidFill>
                  <a:prstClr val="black"/>
                </a:solidFill>
              </a:rPr>
              <a:t>后来又</a:t>
            </a:r>
            <a:r>
              <a:rPr lang="zh-CN" altLang="en-US" sz="2400" dirty="0">
                <a:solidFill>
                  <a:prstClr val="black"/>
                </a:solidFill>
              </a:rPr>
              <a:t>添了一个男孩，他哭起来嗓门很大，让我们大家晚上都睡不好觉。但是他们都很快乐，也很听话</a:t>
            </a:r>
            <a:r>
              <a:rPr lang="zh-CN" altLang="en-US" sz="2400" dirty="0" smtClean="0">
                <a:solidFill>
                  <a:prstClr val="black"/>
                </a:solidFill>
              </a:rPr>
              <a:t>。他们</a:t>
            </a:r>
            <a:r>
              <a:rPr lang="zh-CN" altLang="en-US" sz="2400" dirty="0">
                <a:solidFill>
                  <a:prstClr val="black"/>
                </a:solidFill>
              </a:rPr>
              <a:t>会静静地在屋里或花园里一起玩耍。渐渐地，他们长大了，也长高了。最让我感到愉快的</a:t>
            </a:r>
            <a:r>
              <a:rPr lang="zh-CN" altLang="en-US" sz="2400" dirty="0" smtClean="0">
                <a:solidFill>
                  <a:prstClr val="black"/>
                </a:solidFill>
              </a:rPr>
              <a:t>记忆是</a:t>
            </a:r>
            <a:r>
              <a:rPr lang="zh-CN" altLang="en-US" sz="2400" dirty="0">
                <a:solidFill>
                  <a:prstClr val="black"/>
                </a:solidFill>
              </a:rPr>
              <a:t>：在一个温暖的夏日，我看到男孩高高地坐在一棵苹果树的枝干上，读着他最喜爱的那本书。</a:t>
            </a:r>
            <a:endParaRPr lang="en-US" altLang="zh-CN" sz="2400" dirty="0" smtClean="0">
              <a:solidFill>
                <a:prstClr val="black"/>
              </a:solidFill>
            </a:endParaRPr>
          </a:p>
          <a:p>
            <a:pPr marL="179388" indent="-179388" algn="just" eaLnBrk="1" latinLnBrk="1" hangingPunct="1">
              <a:lnSpc>
                <a:spcPct val="110000"/>
              </a:lnSpc>
              <a:buNone/>
              <a:defRPr/>
            </a:pPr>
            <a:r>
              <a:rPr lang="en-US" altLang="zh-CN" sz="1800" dirty="0" smtClean="0">
                <a:solidFill>
                  <a:schemeClr val="hlink"/>
                </a:solidFill>
                <a:latin typeface="宋体" pitchFamily="2" charset="-122"/>
              </a:rPr>
              <a:t>6     </a:t>
            </a:r>
            <a:r>
              <a:rPr lang="zh-CN" altLang="en-US" sz="2400" dirty="0" smtClean="0">
                <a:solidFill>
                  <a:prstClr val="black"/>
                </a:solidFill>
              </a:rPr>
              <a:t>我</a:t>
            </a:r>
            <a:r>
              <a:rPr lang="zh-CN" altLang="en-US" sz="2400" dirty="0">
                <a:solidFill>
                  <a:prstClr val="black"/>
                </a:solidFill>
              </a:rPr>
              <a:t>的窗户是我的眼睛，能看到绿树和田野。窗外的风景被低矮的丘陵围绕着，仿佛一切都</a:t>
            </a:r>
            <a:r>
              <a:rPr lang="zh-CN" altLang="en-US" sz="2400" dirty="0" smtClean="0">
                <a:solidFill>
                  <a:prstClr val="black"/>
                </a:solidFill>
              </a:rPr>
              <a:t>栖息在</a:t>
            </a:r>
            <a:r>
              <a:rPr lang="zh-CN" altLang="en-US" sz="2400" dirty="0">
                <a:solidFill>
                  <a:prstClr val="black"/>
                </a:solidFill>
              </a:rPr>
              <a:t>它的怀抱里。远处是尖塔林立的城市，平日里静悄悄的，只有在特定的日子里，钟声响起的</a:t>
            </a:r>
            <a:r>
              <a:rPr lang="zh-CN" altLang="en-US" sz="2400" dirty="0" smtClean="0">
                <a:solidFill>
                  <a:prstClr val="black"/>
                </a:solidFill>
              </a:rPr>
              <a:t>时候才</a:t>
            </a:r>
            <a:r>
              <a:rPr lang="zh-CN" altLang="en-US" sz="2400" dirty="0">
                <a:solidFill>
                  <a:prstClr val="black"/>
                </a:solidFill>
              </a:rPr>
              <a:t>会打破这种平静。在那些特定日子里，园丁和他的家人会穿上漂亮的衣服外出，几个小时之后</a:t>
            </a:r>
            <a:r>
              <a:rPr lang="zh-CN" altLang="en-US" sz="2400" dirty="0" smtClean="0">
                <a:solidFill>
                  <a:prstClr val="black"/>
                </a:solidFill>
              </a:rPr>
              <a:t>才回来</a:t>
            </a:r>
            <a:r>
              <a:rPr lang="zh-CN" altLang="en-US" sz="2400" dirty="0">
                <a:solidFill>
                  <a:prstClr val="black"/>
                </a:solidFill>
              </a:rPr>
              <a:t>。</a:t>
            </a:r>
            <a:endParaRPr lang="zh-CN" altLang="en-US" sz="2400" dirty="0">
              <a:latin typeface="宋体" pitchFamily="2" charset="-122"/>
            </a:endParaRPr>
          </a:p>
          <a:p>
            <a:pPr marL="179388" indent="-179388" algn="just" eaLnBrk="1" latinLnBrk="1" hangingPunct="1">
              <a:lnSpc>
                <a:spcPct val="150000"/>
              </a:lnSpc>
              <a:buNone/>
              <a:defRPr/>
            </a:pPr>
            <a:endParaRPr lang="zh-CN" altLang="en-US" sz="2400" dirty="0">
              <a:latin typeface="宋体" pitchFamily="2" charset="-122"/>
            </a:endParaRPr>
          </a:p>
          <a:p>
            <a:pPr marL="179388" indent="-179388" algn="just" eaLnBrk="1" latinLnBrk="1" hangingPunct="1">
              <a:lnSpc>
                <a:spcPct val="150000"/>
              </a:lnSpc>
              <a:buFont typeface="Arial" charset="0"/>
              <a:buNone/>
              <a:defRPr/>
            </a:pPr>
            <a:endParaRPr lang="zh-CN" altLang="en-US" sz="2400" dirty="0" smtClean="0">
              <a:solidFill>
                <a:prstClr val="black"/>
              </a:solidFill>
              <a:latin typeface="宋体" charset="-122"/>
            </a:endParaRPr>
          </a:p>
          <a:p>
            <a:pPr marL="179388" indent="-179388" algn="just" eaLnBrk="1" latinLnBrk="1" hangingPunct="1">
              <a:lnSpc>
                <a:spcPct val="150000"/>
              </a:lnSpc>
              <a:buFont typeface="Arial" charset="0"/>
              <a:buNone/>
              <a:defRPr/>
            </a:pPr>
            <a:endParaRPr lang="zh-CN" altLang="en-US" sz="2400" dirty="0" smtClean="0">
              <a:latin typeface="宋体" pitchFamily="2" charset="-122"/>
            </a:endParaRPr>
          </a:p>
          <a:p>
            <a:pPr marL="0" indent="0" algn="just">
              <a:lnSpc>
                <a:spcPct val="150000"/>
              </a:lnSpc>
              <a:buFont typeface="Arial" charset="0"/>
              <a:buNone/>
              <a:defRPr/>
            </a:pPr>
            <a:endParaRPr lang="zh-CN" altLang="en-US" sz="2400" dirty="0" smtClean="0">
              <a:solidFill>
                <a:srgbClr val="000000"/>
              </a:solidFill>
            </a:endParaRPr>
          </a:p>
          <a:p>
            <a:pPr marL="0" indent="0" algn="just">
              <a:buFont typeface="Arial" charset="0"/>
              <a:buNone/>
              <a:defRPr/>
            </a:pPr>
            <a:endParaRPr lang="zh-CN" altLang="en-US" sz="2400" dirty="0" smtClean="0">
              <a:latin typeface="宋体" pitchFamily="2" charset="-122"/>
            </a:endParaRPr>
          </a:p>
        </p:txBody>
      </p:sp>
    </p:spTree>
    <p:extLst>
      <p:ext uri="{BB962C8B-B14F-4D97-AF65-F5344CB8AC3E}">
        <p14:creationId xmlns:p14="http://schemas.microsoft.com/office/powerpoint/2010/main" xmlns="" val="61541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4115"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4116"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411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8" name="内容占位符 1"/>
          <p:cNvSpPr>
            <a:spLocks noGrp="1"/>
          </p:cNvSpPr>
          <p:nvPr>
            <p:ph idx="4294967295"/>
          </p:nvPr>
        </p:nvSpPr>
        <p:spPr>
          <a:xfrm>
            <a:off x="250825" y="1364684"/>
            <a:ext cx="8569325" cy="5309166"/>
          </a:xfrm>
        </p:spPr>
        <p:txBody>
          <a:bodyPr/>
          <a:lstStyle/>
          <a:p>
            <a:pPr marL="179388" indent="-179388" algn="just" eaLnBrk="1" latinLnBrk="1" hangingPunct="1">
              <a:lnSpc>
                <a:spcPct val="130000"/>
              </a:lnSpc>
              <a:buNone/>
              <a:defRPr/>
            </a:pPr>
            <a:r>
              <a:rPr lang="en-US" altLang="zh-CN" sz="1800" dirty="0" smtClean="0">
                <a:solidFill>
                  <a:schemeClr val="hlink"/>
                </a:solidFill>
              </a:rPr>
              <a:t>7       </a:t>
            </a:r>
            <a:r>
              <a:rPr lang="zh-CN" altLang="en-US" sz="2400" dirty="0" smtClean="0">
                <a:solidFill>
                  <a:prstClr val="black"/>
                </a:solidFill>
              </a:rPr>
              <a:t>孩子们</a:t>
            </a:r>
            <a:r>
              <a:rPr lang="zh-CN" altLang="en-US" sz="2400" dirty="0">
                <a:solidFill>
                  <a:prstClr val="black"/>
                </a:solidFill>
              </a:rPr>
              <a:t>渐渐长大了。先是女儿不见了，回来的时候挽着一个年轻人。儿子也离开了家。有一天</a:t>
            </a:r>
            <a:r>
              <a:rPr lang="zh-CN" altLang="en-US" sz="2400" dirty="0" smtClean="0">
                <a:solidFill>
                  <a:prstClr val="black"/>
                </a:solidFill>
              </a:rPr>
              <a:t>，我</a:t>
            </a:r>
            <a:r>
              <a:rPr lang="zh-CN" altLang="en-US" sz="2400" dirty="0">
                <a:solidFill>
                  <a:prstClr val="black"/>
                </a:solidFill>
              </a:rPr>
              <a:t>看到邮递员拿着一摞信来到门口，递给园丁和他的妻子一封电报。他们读完电报，妻子大叫一声</a:t>
            </a:r>
            <a:r>
              <a:rPr lang="zh-CN" altLang="en-US" sz="2400" dirty="0" smtClean="0">
                <a:solidFill>
                  <a:prstClr val="black"/>
                </a:solidFill>
              </a:rPr>
              <a:t>，晕倒</a:t>
            </a:r>
            <a:r>
              <a:rPr lang="zh-CN" altLang="en-US" sz="2400" dirty="0">
                <a:solidFill>
                  <a:prstClr val="black"/>
                </a:solidFill>
              </a:rPr>
              <a:t>在地。在这之后的一段日子里，他们常常坐在我的门廊下相拥而</a:t>
            </a:r>
            <a:r>
              <a:rPr lang="zh-CN" altLang="en-US" sz="2400" dirty="0" smtClean="0">
                <a:solidFill>
                  <a:prstClr val="black"/>
                </a:solidFill>
              </a:rPr>
              <a:t>泣。</a:t>
            </a:r>
            <a:endParaRPr lang="en-US" altLang="zh-CN" sz="2400" dirty="0" smtClean="0">
              <a:solidFill>
                <a:prstClr val="black"/>
              </a:solidFill>
            </a:endParaRPr>
          </a:p>
          <a:p>
            <a:pPr marL="179388" indent="-179388" algn="just" eaLnBrk="1" latinLnBrk="1" hangingPunct="1">
              <a:lnSpc>
                <a:spcPct val="130000"/>
              </a:lnSpc>
              <a:buNone/>
              <a:defRPr/>
            </a:pPr>
            <a:r>
              <a:rPr lang="en-US" altLang="zh-CN" sz="1800" dirty="0" smtClean="0">
                <a:solidFill>
                  <a:schemeClr val="hlink"/>
                </a:solidFill>
              </a:rPr>
              <a:t>8       </a:t>
            </a:r>
            <a:r>
              <a:rPr lang="zh-CN" altLang="en-US" sz="2400" dirty="0" smtClean="0">
                <a:solidFill>
                  <a:prstClr val="black"/>
                </a:solidFill>
              </a:rPr>
              <a:t>过</a:t>
            </a:r>
            <a:r>
              <a:rPr lang="zh-CN" altLang="en-US" sz="2400" dirty="0">
                <a:solidFill>
                  <a:prstClr val="black"/>
                </a:solidFill>
              </a:rPr>
              <a:t>了一年又一年，园丁夫妇的年纪越来越大了，突然有一天这房子人去楼空。我们是从小</a:t>
            </a:r>
            <a:r>
              <a:rPr lang="zh-CN" altLang="en-US" sz="2400" dirty="0" smtClean="0">
                <a:solidFill>
                  <a:prstClr val="black"/>
                </a:solidFill>
              </a:rPr>
              <a:t>一起生活</a:t>
            </a:r>
            <a:r>
              <a:rPr lang="zh-CN" altLang="en-US" sz="2400" dirty="0">
                <a:solidFill>
                  <a:prstClr val="black"/>
                </a:solidFill>
              </a:rPr>
              <a:t>的，可是我连跟他们说再见的机会都没有。</a:t>
            </a:r>
            <a:r>
              <a:rPr lang="zh-CN" altLang="en-US" sz="2400" dirty="0" smtClean="0"/>
              <a:t> </a:t>
            </a:r>
            <a:endParaRPr lang="zh-CN" altLang="en-US" sz="2400" dirty="0">
              <a:solidFill>
                <a:srgbClr val="000000"/>
              </a:solidFill>
            </a:endParaRPr>
          </a:p>
          <a:p>
            <a:pPr marL="179388" indent="-179388" algn="just" eaLnBrk="1" latinLnBrk="1" hangingPunct="1">
              <a:lnSpc>
                <a:spcPct val="130000"/>
              </a:lnSpc>
              <a:buNone/>
              <a:defRPr/>
            </a:pPr>
            <a:r>
              <a:rPr lang="zh-CN" altLang="en-US" sz="2400" dirty="0" smtClean="0"/>
              <a:t> </a:t>
            </a:r>
            <a:endParaRPr lang="zh-CN" altLang="en-US" sz="2400" dirty="0" smtClean="0">
              <a:solidFill>
                <a:srgbClr val="000000"/>
              </a:solidFill>
            </a:endParaRPr>
          </a:p>
          <a:p>
            <a:pPr marL="0" indent="0" algn="just">
              <a:buFont typeface="Arial" charset="0"/>
              <a:buNone/>
              <a:defRPr/>
            </a:pPr>
            <a:endParaRPr lang="zh-CN" altLang="en-US" sz="2400" dirty="0" smtClean="0">
              <a:latin typeface="宋体" pitchFamily="2" charset="-122"/>
            </a:endParaRPr>
          </a:p>
        </p:txBody>
      </p:sp>
    </p:spTree>
    <p:extLst>
      <p:ext uri="{BB962C8B-B14F-4D97-AF65-F5344CB8AC3E}">
        <p14:creationId xmlns:p14="http://schemas.microsoft.com/office/powerpoint/2010/main" xmlns="" val="4038062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5139"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5140"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514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10" descr="MORE"/>
          <p:cNvPicPr>
            <a:picLocks noChangeAspect="1" noChangeArrowheads="1"/>
          </p:cNvPicPr>
          <p:nvPr/>
        </p:nvPicPr>
        <p:blipFill>
          <a:blip r:embed="rId9" cstate="print"/>
          <a:srcRect/>
          <a:stretch>
            <a:fillRect/>
          </a:stretch>
        </p:blipFill>
        <p:spPr bwMode="auto">
          <a:xfrm>
            <a:off x="7068324" y="5212219"/>
            <a:ext cx="912813" cy="228600"/>
          </a:xfrm>
          <a:prstGeom prst="rect">
            <a:avLst/>
          </a:prstGeom>
          <a:noFill/>
          <a:ln w="9525">
            <a:noFill/>
            <a:miter lim="800000"/>
            <a:headEnd/>
            <a:tailEnd/>
          </a:ln>
        </p:spPr>
      </p:pic>
      <p:sp>
        <p:nvSpPr>
          <p:cNvPr id="9" name="内容占位符 1"/>
          <p:cNvSpPr>
            <a:spLocks noGrp="1"/>
          </p:cNvSpPr>
          <p:nvPr>
            <p:ph idx="4294967295"/>
          </p:nvPr>
        </p:nvSpPr>
        <p:spPr>
          <a:xfrm>
            <a:off x="250825" y="1114425"/>
            <a:ext cx="8569325" cy="5464175"/>
          </a:xfrm>
        </p:spPr>
        <p:txBody>
          <a:bodyPr/>
          <a:lstStyle/>
          <a:p>
            <a:pPr marL="179388" indent="-179388" algn="just" eaLnBrk="1" latinLnBrk="1" hangingPunct="1">
              <a:lnSpc>
                <a:spcPct val="125000"/>
              </a:lnSpc>
              <a:buNone/>
              <a:defRPr/>
            </a:pPr>
            <a:endParaRPr lang="en-US" altLang="zh-CN" sz="1800" dirty="0" smtClean="0">
              <a:solidFill>
                <a:schemeClr val="hlink"/>
              </a:solidFill>
            </a:endParaRPr>
          </a:p>
          <a:p>
            <a:pPr marL="179388" indent="-179388" algn="just" eaLnBrk="1" latinLnBrk="1" hangingPunct="1">
              <a:lnSpc>
                <a:spcPct val="150000"/>
              </a:lnSpc>
              <a:buNone/>
              <a:defRPr/>
            </a:pPr>
            <a:r>
              <a:rPr lang="en-US" altLang="zh-CN" sz="1800" dirty="0" smtClean="0">
                <a:solidFill>
                  <a:schemeClr val="hlink"/>
                </a:solidFill>
              </a:rPr>
              <a:t>9       </a:t>
            </a:r>
            <a:r>
              <a:rPr lang="zh-CN" altLang="en-US" sz="2400" dirty="0" smtClean="0"/>
              <a:t>一</a:t>
            </a:r>
            <a:r>
              <a:rPr lang="zh-CN" altLang="en-US" sz="2400" dirty="0"/>
              <a:t>户新的人家住了进来，是一个帅气的男人和他的妻子，还有两个孩子。他每天一大早就拎</a:t>
            </a:r>
            <a:r>
              <a:rPr lang="zh-CN" altLang="en-US" sz="2400" dirty="0" smtClean="0"/>
              <a:t>着公文包</a:t>
            </a:r>
            <a:r>
              <a:rPr lang="zh-CN" altLang="en-US" sz="2400" dirty="0"/>
              <a:t>出去上班，晚上才回来。孩子们白天上学，放学后经常带朋友回家到花园里玩、爬树、踢</a:t>
            </a:r>
            <a:r>
              <a:rPr lang="zh-CN" altLang="en-US" sz="2400" dirty="0" smtClean="0"/>
              <a:t>足球</a:t>
            </a:r>
            <a:r>
              <a:rPr lang="zh-CN" altLang="en-US" sz="2400" dirty="0"/>
              <a:t>。差不多就在这个时候，我窗外的景象开始发生变化了，这儿不再只有我和我旁边的房子了，</a:t>
            </a:r>
            <a:r>
              <a:rPr lang="zh-CN" altLang="en-US" sz="2400" dirty="0" smtClean="0"/>
              <a:t>对面</a:t>
            </a:r>
            <a:r>
              <a:rPr lang="zh-CN" altLang="en-US" sz="2400" dirty="0"/>
              <a:t>有人在盖一排半独立式的新房子</a:t>
            </a:r>
            <a:r>
              <a:rPr lang="zh-CN" altLang="en-US" sz="2400" dirty="0" smtClean="0"/>
              <a:t>。</a:t>
            </a:r>
            <a:endParaRPr lang="zh-CN" altLang="en-US" sz="2400" dirty="0" smtClean="0">
              <a:latin typeface="宋体" pitchFamily="2" charset="-122"/>
            </a:endParaRPr>
          </a:p>
        </p:txBody>
      </p:sp>
    </p:spTree>
    <p:extLst>
      <p:ext uri="{BB962C8B-B14F-4D97-AF65-F5344CB8AC3E}">
        <p14:creationId xmlns:p14="http://schemas.microsoft.com/office/powerpoint/2010/main" xmlns="" val="2019595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616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6164"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6165"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8" name="内容占位符 1"/>
          <p:cNvSpPr>
            <a:spLocks noGrp="1"/>
          </p:cNvSpPr>
          <p:nvPr>
            <p:ph idx="4294967295"/>
          </p:nvPr>
        </p:nvSpPr>
        <p:spPr>
          <a:xfrm>
            <a:off x="250825" y="890587"/>
            <a:ext cx="8569325" cy="5741987"/>
          </a:xfrm>
        </p:spPr>
        <p:txBody>
          <a:bodyPr/>
          <a:lstStyle/>
          <a:p>
            <a:pPr marL="0" indent="0">
              <a:buFont typeface="Arial" charset="0"/>
              <a:buNone/>
              <a:defRPr/>
            </a:pPr>
            <a:endParaRPr lang="en-US" altLang="zh-CN" sz="2400" dirty="0" smtClean="0">
              <a:latin typeface="宋体" pitchFamily="2" charset="-122"/>
            </a:endParaRPr>
          </a:p>
          <a:p>
            <a:pPr marL="179388" indent="-177800" algn="just" eaLnBrk="1" latinLnBrk="1" hangingPunct="1">
              <a:lnSpc>
                <a:spcPct val="150000"/>
              </a:lnSpc>
              <a:buNone/>
              <a:defRPr/>
            </a:pPr>
            <a:r>
              <a:rPr lang="en-US" altLang="zh-CN" sz="1800" dirty="0">
                <a:solidFill>
                  <a:schemeClr val="hlink"/>
                </a:solidFill>
              </a:rPr>
              <a:t> </a:t>
            </a:r>
            <a:r>
              <a:rPr lang="en-US" altLang="zh-CN" sz="1800" dirty="0" smtClean="0">
                <a:solidFill>
                  <a:schemeClr val="hlink"/>
                </a:solidFill>
              </a:rPr>
              <a:t>  </a:t>
            </a:r>
            <a:endParaRPr lang="en-US" altLang="zh-CN" sz="1800" dirty="0">
              <a:solidFill>
                <a:schemeClr val="hlink"/>
              </a:solidFill>
            </a:endParaRPr>
          </a:p>
          <a:p>
            <a:pPr marL="179388" indent="-177800" algn="just" eaLnBrk="1" latinLnBrk="1" hangingPunct="1">
              <a:lnSpc>
                <a:spcPct val="150000"/>
              </a:lnSpc>
              <a:buNone/>
              <a:defRPr/>
            </a:pPr>
            <a:r>
              <a:rPr lang="en-US" altLang="zh-CN" sz="1800" dirty="0" smtClean="0">
                <a:solidFill>
                  <a:schemeClr val="hlink"/>
                </a:solidFill>
              </a:rPr>
              <a:t>   </a:t>
            </a:r>
            <a:r>
              <a:rPr lang="zh-CN" altLang="en-US" sz="2400" dirty="0" smtClean="0"/>
              <a:t>新房子</a:t>
            </a:r>
            <a:r>
              <a:rPr lang="zh-CN" altLang="en-US" sz="2400" dirty="0"/>
              <a:t>是砖砌的，比我们高、比我们窄。我觉得和我的漂亮</a:t>
            </a:r>
            <a:r>
              <a:rPr lang="zh-CN" altLang="en-US" sz="2400" dirty="0" smtClean="0"/>
              <a:t>石头</a:t>
            </a:r>
            <a:r>
              <a:rPr lang="zh-CN" altLang="en-US" sz="2400" dirty="0"/>
              <a:t>相比，它们看起来比较粗糙。越来越多的人来这附近居住，街道上人们熙来攘往，似乎没有人</a:t>
            </a:r>
            <a:r>
              <a:rPr lang="zh-CN" altLang="en-US" sz="2400" dirty="0" smtClean="0"/>
              <a:t>会在</a:t>
            </a:r>
            <a:r>
              <a:rPr lang="zh-CN" altLang="en-US" sz="2400" dirty="0"/>
              <a:t>家里呆上太长的时间。</a:t>
            </a:r>
            <a:endParaRPr lang="zh-CN" altLang="en-US" sz="2400" dirty="0">
              <a:latin typeface="宋体" pitchFamily="2" charset="-122"/>
            </a:endParaRPr>
          </a:p>
          <a:p>
            <a:pPr marL="179388" indent="-177800" algn="just" eaLnBrk="1" latinLnBrk="1" hangingPunct="1">
              <a:lnSpc>
                <a:spcPct val="150000"/>
              </a:lnSpc>
              <a:buFont typeface="Arial" charset="0"/>
              <a:buNone/>
              <a:defRPr/>
            </a:pPr>
            <a:r>
              <a:rPr lang="zh-CN" altLang="en-US" sz="2400" dirty="0" smtClean="0"/>
              <a:t> </a:t>
            </a:r>
            <a:endParaRPr lang="zh-CN" altLang="en-US" sz="2400" dirty="0" smtClean="0">
              <a:latin typeface="宋体" pitchFamily="2" charset="-122"/>
            </a:endParaRPr>
          </a:p>
        </p:txBody>
      </p:sp>
    </p:spTree>
    <p:extLst>
      <p:ext uri="{BB962C8B-B14F-4D97-AF65-F5344CB8AC3E}">
        <p14:creationId xmlns:p14="http://schemas.microsoft.com/office/powerpoint/2010/main" xmlns="" val="39864550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7187"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7188"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718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10" descr="MORE"/>
          <p:cNvPicPr>
            <a:picLocks noChangeAspect="1" noChangeArrowheads="1"/>
          </p:cNvPicPr>
          <p:nvPr/>
        </p:nvPicPr>
        <p:blipFill>
          <a:blip r:embed="rId9" cstate="print"/>
          <a:srcRect/>
          <a:stretch>
            <a:fillRect/>
          </a:stretch>
        </p:blipFill>
        <p:spPr bwMode="auto">
          <a:xfrm>
            <a:off x="7068324" y="5002669"/>
            <a:ext cx="912813" cy="228600"/>
          </a:xfrm>
          <a:prstGeom prst="rect">
            <a:avLst/>
          </a:prstGeom>
          <a:noFill/>
          <a:ln w="9525">
            <a:noFill/>
            <a:miter lim="800000"/>
            <a:headEnd/>
            <a:tailEnd/>
          </a:ln>
        </p:spPr>
      </p:pic>
      <p:sp>
        <p:nvSpPr>
          <p:cNvPr id="9" name="内容占位符 1"/>
          <p:cNvSpPr>
            <a:spLocks noGrp="1"/>
          </p:cNvSpPr>
          <p:nvPr>
            <p:ph idx="4294967295"/>
          </p:nvPr>
        </p:nvSpPr>
        <p:spPr>
          <a:xfrm>
            <a:off x="250825" y="684212"/>
            <a:ext cx="8569325" cy="6002337"/>
          </a:xfrm>
        </p:spPr>
        <p:txBody>
          <a:bodyPr/>
          <a:lstStyle/>
          <a:p>
            <a:pPr marL="0" indent="0">
              <a:buFont typeface="Arial" charset="0"/>
              <a:buNone/>
              <a:defRPr/>
            </a:pPr>
            <a:endParaRPr lang="en-US" altLang="zh-CN" sz="2400" dirty="0" smtClean="0">
              <a:latin typeface="宋体" pitchFamily="2" charset="-122"/>
            </a:endParaRPr>
          </a:p>
          <a:p>
            <a:pPr marL="179388" indent="-177800" algn="just" eaLnBrk="1" latinLnBrk="1" hangingPunct="1">
              <a:lnSpc>
                <a:spcPct val="125000"/>
              </a:lnSpc>
              <a:buNone/>
              <a:defRPr/>
            </a:pPr>
            <a:endParaRPr lang="en-US" altLang="zh-CN" sz="1800" dirty="0" smtClean="0">
              <a:solidFill>
                <a:schemeClr val="hlink"/>
              </a:solidFill>
            </a:endParaRPr>
          </a:p>
          <a:p>
            <a:pPr marL="179388" indent="-177800" algn="just" eaLnBrk="1" latinLnBrk="1" hangingPunct="1">
              <a:lnSpc>
                <a:spcPct val="150000"/>
              </a:lnSpc>
              <a:buNone/>
              <a:defRPr/>
            </a:pPr>
            <a:r>
              <a:rPr lang="en-US" altLang="zh-CN" sz="1800" dirty="0" smtClean="0">
                <a:solidFill>
                  <a:schemeClr val="hlink"/>
                </a:solidFill>
              </a:rPr>
              <a:t>10     </a:t>
            </a:r>
            <a:r>
              <a:rPr lang="zh-CN" altLang="en-US" sz="2400" dirty="0" smtClean="0">
                <a:solidFill>
                  <a:prstClr val="black"/>
                </a:solidFill>
              </a:rPr>
              <a:t>年复一年</a:t>
            </a:r>
            <a:r>
              <a:rPr lang="zh-CN" altLang="en-US" sz="2400" dirty="0">
                <a:solidFill>
                  <a:prstClr val="black"/>
                </a:solidFill>
              </a:rPr>
              <a:t>，又有新的家庭住进来。两个中年妇女在我这儿住了几年，我很喜欢她们，因为</a:t>
            </a:r>
            <a:r>
              <a:rPr lang="zh-CN" altLang="en-US" sz="2400" dirty="0" smtClean="0">
                <a:solidFill>
                  <a:prstClr val="black"/>
                </a:solidFill>
              </a:rPr>
              <a:t>她们精心</a:t>
            </a:r>
            <a:r>
              <a:rPr lang="zh-CN" altLang="en-US" sz="2400" dirty="0">
                <a:solidFill>
                  <a:prstClr val="black"/>
                </a:solidFill>
              </a:rPr>
              <a:t>照料我的房间和花园。处处干净整洁，她们把房间布置得如同我当初刚建成的时候的样子。</a:t>
            </a:r>
            <a:r>
              <a:rPr lang="zh-CN" altLang="en-US" sz="2400" dirty="0" smtClean="0">
                <a:solidFill>
                  <a:prstClr val="black"/>
                </a:solidFill>
              </a:rPr>
              <a:t>她们</a:t>
            </a:r>
            <a:r>
              <a:rPr lang="zh-CN" altLang="en-US" sz="2400" dirty="0">
                <a:solidFill>
                  <a:prstClr val="black"/>
                </a:solidFill>
              </a:rPr>
              <a:t>还给房间通了电</a:t>
            </a:r>
            <a:r>
              <a:rPr lang="en-US" altLang="zh-CN" sz="2400" dirty="0">
                <a:solidFill>
                  <a:prstClr val="black"/>
                </a:solidFill>
              </a:rPr>
              <a:t>——</a:t>
            </a:r>
            <a:r>
              <a:rPr lang="zh-CN" altLang="en-US" sz="2400" dirty="0">
                <a:solidFill>
                  <a:prstClr val="black"/>
                </a:solidFill>
              </a:rPr>
              <a:t>我以前不知道电灯有这么亮，也没意识到我的房间以前是多么昏暗</a:t>
            </a:r>
            <a:r>
              <a:rPr lang="zh-CN" altLang="en-US" sz="2400" dirty="0" smtClean="0">
                <a:solidFill>
                  <a:prstClr val="black"/>
                </a:solidFill>
              </a:rPr>
              <a:t>。</a:t>
            </a:r>
            <a:endParaRPr lang="zh-CN" altLang="en-US" sz="2400" dirty="0" smtClean="0">
              <a:solidFill>
                <a:srgbClr val="000000"/>
              </a:solidFill>
            </a:endParaRPr>
          </a:p>
          <a:p>
            <a:pPr marL="0" indent="0" algn="just">
              <a:buFont typeface="Arial" charset="0"/>
              <a:buNone/>
              <a:defRPr/>
            </a:pPr>
            <a:endParaRPr lang="zh-CN" altLang="en-US" sz="2400" dirty="0" smtClean="0">
              <a:latin typeface="宋体" pitchFamily="2" charset="-122"/>
            </a:endParaRPr>
          </a:p>
        </p:txBody>
      </p:sp>
    </p:spTree>
    <p:extLst>
      <p:ext uri="{BB962C8B-B14F-4D97-AF65-F5344CB8AC3E}">
        <p14:creationId xmlns:p14="http://schemas.microsoft.com/office/powerpoint/2010/main" xmlns="" val="1115088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7187"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7188"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718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8" name="内容占位符 1"/>
          <p:cNvSpPr>
            <a:spLocks noGrp="1"/>
          </p:cNvSpPr>
          <p:nvPr>
            <p:ph idx="4294967295"/>
          </p:nvPr>
        </p:nvSpPr>
        <p:spPr>
          <a:xfrm>
            <a:off x="250825" y="538163"/>
            <a:ext cx="8569325" cy="6152836"/>
          </a:xfrm>
        </p:spPr>
        <p:txBody>
          <a:bodyPr/>
          <a:lstStyle/>
          <a:p>
            <a:pPr marL="0" indent="0">
              <a:buFont typeface="Arial" charset="0"/>
              <a:buNone/>
              <a:defRPr/>
            </a:pPr>
            <a:endParaRPr lang="en-US" altLang="zh-CN" sz="2400" dirty="0" smtClean="0">
              <a:latin typeface="宋体" pitchFamily="2" charset="-122"/>
            </a:endParaRPr>
          </a:p>
          <a:p>
            <a:pPr marL="179388" indent="-177800" algn="just" eaLnBrk="1" latinLnBrk="1" hangingPunct="1">
              <a:lnSpc>
                <a:spcPct val="125000"/>
              </a:lnSpc>
              <a:buNone/>
              <a:defRPr/>
            </a:pPr>
            <a:r>
              <a:rPr lang="en-US" altLang="zh-CN" sz="1800" dirty="0" smtClean="0">
                <a:solidFill>
                  <a:schemeClr val="hlink"/>
                </a:solidFill>
              </a:rPr>
              <a:t>   </a:t>
            </a:r>
          </a:p>
          <a:p>
            <a:pPr marL="179388" indent="-177800" algn="just" eaLnBrk="1" latinLnBrk="1" hangingPunct="1">
              <a:lnSpc>
                <a:spcPct val="150000"/>
              </a:lnSpc>
              <a:buNone/>
              <a:defRPr/>
            </a:pPr>
            <a:r>
              <a:rPr lang="en-US" altLang="zh-CN" sz="1800" dirty="0">
                <a:solidFill>
                  <a:schemeClr val="hlink"/>
                </a:solidFill>
              </a:rPr>
              <a:t> </a:t>
            </a:r>
            <a:r>
              <a:rPr lang="en-US" altLang="zh-CN" sz="1800" dirty="0" smtClean="0">
                <a:solidFill>
                  <a:schemeClr val="hlink"/>
                </a:solidFill>
              </a:rPr>
              <a:t>  </a:t>
            </a:r>
            <a:r>
              <a:rPr lang="zh-CN" altLang="en-US" sz="2400" dirty="0" smtClean="0">
                <a:solidFill>
                  <a:prstClr val="black"/>
                </a:solidFill>
              </a:rPr>
              <a:t>后来，她们</a:t>
            </a:r>
            <a:r>
              <a:rPr lang="zh-CN" altLang="en-US" sz="2400" dirty="0">
                <a:solidFill>
                  <a:prstClr val="black"/>
                </a:solidFill>
              </a:rPr>
              <a:t>觉得外面的洗手间不能满足她们的需要了，我就只好放弃一个卧室，这样她们就可以在室内</a:t>
            </a:r>
            <a:r>
              <a:rPr lang="zh-CN" altLang="en-US" sz="2400" dirty="0" smtClean="0">
                <a:solidFill>
                  <a:prstClr val="black"/>
                </a:solidFill>
              </a:rPr>
              <a:t>装一</a:t>
            </a:r>
            <a:r>
              <a:rPr lang="zh-CN" altLang="en-US" sz="2400" dirty="0">
                <a:solidFill>
                  <a:prstClr val="black"/>
                </a:solidFill>
              </a:rPr>
              <a:t>个浴缸和马桶。前门边的那个老井也被改造了，改造后水就可以通过地下管道直接通进屋内。</a:t>
            </a:r>
            <a:r>
              <a:rPr lang="zh-CN" altLang="en-US" sz="2400" dirty="0" smtClean="0">
                <a:solidFill>
                  <a:prstClr val="black"/>
                </a:solidFill>
              </a:rPr>
              <a:t>她们</a:t>
            </a:r>
            <a:r>
              <a:rPr lang="zh-CN" altLang="en-US" sz="2400" dirty="0">
                <a:solidFill>
                  <a:prstClr val="black"/>
                </a:solidFill>
              </a:rPr>
              <a:t>又逐渐安装了各种各样的电器，比如炉具和洗衣机。我们都很暖和、干净。虽然房子和以前不太 一样了，但是总体感觉还是不错的。</a:t>
            </a:r>
            <a:endParaRPr lang="zh-CN" altLang="en-US" sz="2400" dirty="0" smtClean="0">
              <a:solidFill>
                <a:srgbClr val="000000"/>
              </a:solidFill>
            </a:endParaRPr>
          </a:p>
          <a:p>
            <a:pPr marL="0" indent="0" algn="just">
              <a:buFont typeface="Arial" charset="0"/>
              <a:buNone/>
              <a:defRPr/>
            </a:pPr>
            <a:endParaRPr lang="zh-CN" altLang="en-US" sz="2400" dirty="0" smtClean="0">
              <a:latin typeface="宋体" pitchFamily="2" charset="-122"/>
            </a:endParaRPr>
          </a:p>
        </p:txBody>
      </p:sp>
    </p:spTree>
    <p:extLst>
      <p:ext uri="{BB962C8B-B14F-4D97-AF65-F5344CB8AC3E}">
        <p14:creationId xmlns:p14="http://schemas.microsoft.com/office/powerpoint/2010/main" xmlns="" val="3737968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7187"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7188"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718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8" name="内容占位符 1"/>
          <p:cNvSpPr>
            <a:spLocks noGrp="1"/>
          </p:cNvSpPr>
          <p:nvPr>
            <p:ph idx="4294967295"/>
          </p:nvPr>
        </p:nvSpPr>
        <p:spPr>
          <a:xfrm>
            <a:off x="250825" y="944563"/>
            <a:ext cx="8569325" cy="5740960"/>
          </a:xfrm>
        </p:spPr>
        <p:txBody>
          <a:bodyPr/>
          <a:lstStyle/>
          <a:p>
            <a:pPr marL="0" indent="0">
              <a:buFont typeface="Arial" charset="0"/>
              <a:buNone/>
              <a:defRPr/>
            </a:pPr>
            <a:endParaRPr lang="en-US" altLang="zh-CN" sz="2400" dirty="0" smtClean="0">
              <a:latin typeface="宋体" pitchFamily="2" charset="-122"/>
            </a:endParaRPr>
          </a:p>
          <a:p>
            <a:pPr marL="179388" indent="-177800" algn="just" eaLnBrk="1" latinLnBrk="1" hangingPunct="1">
              <a:lnSpc>
                <a:spcPct val="150000"/>
              </a:lnSpc>
              <a:buNone/>
              <a:defRPr/>
            </a:pPr>
            <a:r>
              <a:rPr lang="en-US" altLang="zh-CN" sz="1800" dirty="0" smtClean="0">
                <a:solidFill>
                  <a:schemeClr val="hlink"/>
                </a:solidFill>
                <a:latin typeface="宋体" charset="-122"/>
              </a:rPr>
              <a:t>11</a:t>
            </a:r>
            <a:r>
              <a:rPr lang="en-US" altLang="zh-CN" sz="2400" dirty="0" smtClean="0"/>
              <a:t>     </a:t>
            </a:r>
            <a:r>
              <a:rPr lang="zh-CN" altLang="en-US" sz="2400" dirty="0" smtClean="0"/>
              <a:t>不久</a:t>
            </a:r>
            <a:r>
              <a:rPr lang="zh-CN" altLang="en-US" sz="2400" dirty="0"/>
              <a:t>，周围建起了更多的房子，越来越多的人住了进来。送牛奶的驾着马车来送奶，收</a:t>
            </a:r>
            <a:r>
              <a:rPr lang="zh-CN" altLang="en-US" sz="2400" dirty="0" smtClean="0"/>
              <a:t>破烂的</a:t>
            </a:r>
            <a:r>
              <a:rPr lang="zh-CN" altLang="en-US" sz="2400" dirty="0"/>
              <a:t>坐在车上喊话，问我们有没有不要的旧衣服和金属废品，对这些我已经习以为常了。不过后来</a:t>
            </a:r>
            <a:r>
              <a:rPr lang="zh-CN" altLang="en-US" sz="2400" dirty="0" smtClean="0"/>
              <a:t>，一</a:t>
            </a:r>
            <a:r>
              <a:rPr lang="zh-CN" altLang="en-US" sz="2400" dirty="0"/>
              <a:t>种不需要马拉的车开始从门前开过。一开始差不多是每隔一个小时有一辆车叮叮当当地从</a:t>
            </a:r>
            <a:r>
              <a:rPr lang="zh-CN" altLang="en-US" sz="2400" dirty="0" smtClean="0"/>
              <a:t>门前经过</a:t>
            </a:r>
            <a:r>
              <a:rPr lang="zh-CN" altLang="en-US" sz="2400" dirty="0"/>
              <a:t>。但是过了几年，马路上变得越来越热闹，很快十字路口前就排了一队队等待绿灯的</a:t>
            </a:r>
            <a:r>
              <a:rPr lang="zh-CN" altLang="en-US" sz="2400" dirty="0" smtClean="0"/>
              <a:t>公共汽车</a:t>
            </a:r>
            <a:r>
              <a:rPr lang="zh-CN" altLang="en-US" sz="2400" dirty="0"/>
              <a:t>和小汽车。</a:t>
            </a:r>
            <a:endParaRPr lang="zh-CN" altLang="en-US" sz="2400" dirty="0" smtClean="0"/>
          </a:p>
          <a:p>
            <a:pPr marL="179388" indent="-177800" algn="just" eaLnBrk="1" latinLnBrk="1" hangingPunct="1">
              <a:lnSpc>
                <a:spcPct val="150000"/>
              </a:lnSpc>
              <a:buFont typeface="Arial" charset="0"/>
              <a:buNone/>
              <a:defRPr/>
            </a:pPr>
            <a:endParaRPr lang="zh-CN" altLang="en-US" sz="2400" dirty="0" smtClean="0">
              <a:solidFill>
                <a:srgbClr val="000000"/>
              </a:solidFill>
            </a:endParaRPr>
          </a:p>
          <a:p>
            <a:pPr marL="0" indent="0" algn="just">
              <a:buFont typeface="Arial" charset="0"/>
              <a:buNone/>
              <a:defRPr/>
            </a:pPr>
            <a:endParaRPr lang="zh-CN" altLang="en-US" sz="2400" dirty="0" smtClean="0">
              <a:latin typeface="宋体" pitchFamily="2" charset="-122"/>
            </a:endParaRPr>
          </a:p>
        </p:txBody>
      </p:sp>
    </p:spTree>
    <p:extLst>
      <p:ext uri="{BB962C8B-B14F-4D97-AF65-F5344CB8AC3E}">
        <p14:creationId xmlns:p14="http://schemas.microsoft.com/office/powerpoint/2010/main" xmlns="" val="285520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8211"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8212"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8213"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8" name="内容占位符 1"/>
          <p:cNvSpPr>
            <a:spLocks noGrp="1"/>
          </p:cNvSpPr>
          <p:nvPr>
            <p:ph idx="4294967295"/>
          </p:nvPr>
        </p:nvSpPr>
        <p:spPr>
          <a:xfrm>
            <a:off x="250825" y="1104900"/>
            <a:ext cx="8569325" cy="5489575"/>
          </a:xfrm>
        </p:spPr>
        <p:txBody>
          <a:bodyPr/>
          <a:lstStyle/>
          <a:p>
            <a:pPr marL="0" indent="0">
              <a:buFont typeface="Arial" charset="0"/>
              <a:buNone/>
              <a:defRPr/>
            </a:pPr>
            <a:endParaRPr lang="en-US" altLang="zh-CN" sz="2400" dirty="0" smtClean="0">
              <a:latin typeface="宋体" pitchFamily="2" charset="-122"/>
            </a:endParaRPr>
          </a:p>
          <a:p>
            <a:pPr marL="179388" indent="-177800" algn="just" eaLnBrk="1" hangingPunct="1">
              <a:lnSpc>
                <a:spcPct val="150000"/>
              </a:lnSpc>
              <a:buNone/>
              <a:defRPr/>
            </a:pPr>
            <a:r>
              <a:rPr lang="en-US" altLang="zh-CN" sz="1800" dirty="0" smtClean="0">
                <a:solidFill>
                  <a:schemeClr val="hlink"/>
                </a:solidFill>
              </a:rPr>
              <a:t>12     </a:t>
            </a:r>
            <a:r>
              <a:rPr lang="zh-CN" altLang="en-US" sz="2400" dirty="0" smtClean="0">
                <a:solidFill>
                  <a:prstClr val="black"/>
                </a:solidFill>
              </a:rPr>
              <a:t>在</a:t>
            </a:r>
            <a:r>
              <a:rPr lang="zh-CN" altLang="en-US" sz="2400" dirty="0">
                <a:solidFill>
                  <a:prstClr val="black"/>
                </a:solidFill>
              </a:rPr>
              <a:t>家里，我又开始照看另一个家庭。这家的男主人和女主人早上分别在不同的时间离开家，步行下山或去等公共汽车。他们的孩子放学回来之后，自己用钥匙开门进屋，然后看上几个小时的</a:t>
            </a:r>
            <a:r>
              <a:rPr lang="zh-CN" altLang="en-US" sz="2400" dirty="0" smtClean="0">
                <a:solidFill>
                  <a:prstClr val="black"/>
                </a:solidFill>
              </a:rPr>
              <a:t>电视</a:t>
            </a:r>
            <a:r>
              <a:rPr lang="zh-CN" altLang="en-US" sz="2400" dirty="0">
                <a:solidFill>
                  <a:prstClr val="black"/>
                </a:solidFill>
              </a:rPr>
              <a:t>，直到他们的父母回来。他们养了一只宠物狗，它整天坐在外面，时不时地狂吠、嚎叫，还在</a:t>
            </a:r>
            <a:r>
              <a:rPr lang="zh-CN" altLang="en-US" sz="2400" dirty="0" smtClean="0">
                <a:solidFill>
                  <a:prstClr val="black"/>
                </a:solidFill>
              </a:rPr>
              <a:t>我的</a:t>
            </a:r>
            <a:r>
              <a:rPr lang="zh-CN" altLang="en-US" sz="2400" dirty="0">
                <a:solidFill>
                  <a:prstClr val="black"/>
                </a:solidFill>
              </a:rPr>
              <a:t>花园里刨坑挖土，说实话，我很讨厌它这么干。 </a:t>
            </a:r>
            <a:endParaRPr lang="zh-CN" altLang="en-US" sz="2400" dirty="0" smtClean="0">
              <a:solidFill>
                <a:srgbClr val="000000"/>
              </a:solidFill>
            </a:endParaRPr>
          </a:p>
          <a:p>
            <a:pPr marL="0" indent="0" algn="just">
              <a:buFont typeface="Arial" charset="0"/>
              <a:buNone/>
              <a:defRPr/>
            </a:pPr>
            <a:endParaRPr lang="zh-CN" altLang="en-US" sz="2400" dirty="0" smtClean="0">
              <a:latin typeface="宋体" pitchFamily="2" charset="-122"/>
            </a:endParaRPr>
          </a:p>
        </p:txBody>
      </p:sp>
    </p:spTree>
    <p:extLst>
      <p:ext uri="{BB962C8B-B14F-4D97-AF65-F5344CB8AC3E}">
        <p14:creationId xmlns:p14="http://schemas.microsoft.com/office/powerpoint/2010/main" xmlns="" val="40548797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9235"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9236"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923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8" name="内容占位符 1"/>
          <p:cNvSpPr>
            <a:spLocks noGrp="1"/>
          </p:cNvSpPr>
          <p:nvPr>
            <p:ph idx="4294967295"/>
          </p:nvPr>
        </p:nvSpPr>
        <p:spPr>
          <a:xfrm>
            <a:off x="250825" y="1182688"/>
            <a:ext cx="8569325" cy="5510212"/>
          </a:xfrm>
        </p:spPr>
        <p:txBody>
          <a:bodyPr/>
          <a:lstStyle/>
          <a:p>
            <a:pPr marL="179388" indent="-177800" algn="just" eaLnBrk="1" hangingPunct="1">
              <a:lnSpc>
                <a:spcPct val="140000"/>
              </a:lnSpc>
              <a:spcBef>
                <a:spcPts val="600"/>
              </a:spcBef>
              <a:buNone/>
              <a:defRPr/>
            </a:pPr>
            <a:r>
              <a:rPr lang="en-US" altLang="zh-CN" sz="1800" dirty="0" smtClean="0">
                <a:solidFill>
                  <a:schemeClr val="hlink"/>
                </a:solidFill>
              </a:rPr>
              <a:t>13          </a:t>
            </a:r>
            <a:r>
              <a:rPr lang="zh-CN" altLang="en-US" sz="2400" dirty="0" smtClean="0">
                <a:solidFill>
                  <a:prstClr val="black"/>
                </a:solidFill>
              </a:rPr>
              <a:t>我</a:t>
            </a:r>
            <a:r>
              <a:rPr lang="zh-CN" altLang="en-US" sz="2400" dirty="0">
                <a:solidFill>
                  <a:prstClr val="black"/>
                </a:solidFill>
              </a:rPr>
              <a:t>喜欢住在我这儿的最后一个人，约瑟夫。他在家里干活，组装家具。所以我整天都能看到他</a:t>
            </a:r>
            <a:r>
              <a:rPr lang="zh-CN" altLang="en-US" sz="2400" dirty="0" smtClean="0">
                <a:solidFill>
                  <a:prstClr val="black"/>
                </a:solidFill>
              </a:rPr>
              <a:t>，我们</a:t>
            </a:r>
            <a:r>
              <a:rPr lang="zh-CN" altLang="en-US" sz="2400" dirty="0">
                <a:solidFill>
                  <a:prstClr val="black"/>
                </a:solidFill>
              </a:rPr>
              <a:t>相依为伴。他已经上了年纪，腿脚不太灵便，走路非常慢，要用双手扶着桌椅什么的才不会摔 倒，有时候还要停下来喘口气。</a:t>
            </a:r>
            <a:endParaRPr lang="en-US" altLang="zh-CN" sz="2400" dirty="0" smtClean="0">
              <a:solidFill>
                <a:prstClr val="black"/>
              </a:solidFill>
            </a:endParaRPr>
          </a:p>
          <a:p>
            <a:pPr marL="177800" indent="-177800" algn="just" eaLnBrk="1" latinLnBrk="1" hangingPunct="1">
              <a:lnSpc>
                <a:spcPct val="140000"/>
              </a:lnSpc>
              <a:spcBef>
                <a:spcPts val="600"/>
              </a:spcBef>
              <a:buNone/>
              <a:defRPr/>
            </a:pPr>
            <a:r>
              <a:rPr lang="en-US" altLang="zh-CN" sz="1800" dirty="0" smtClean="0">
                <a:solidFill>
                  <a:schemeClr val="hlink"/>
                </a:solidFill>
              </a:rPr>
              <a:t>14 </a:t>
            </a:r>
            <a:r>
              <a:rPr lang="en-US" altLang="zh-CN" sz="2400" dirty="0" smtClean="0">
                <a:solidFill>
                  <a:prstClr val="black"/>
                </a:solidFill>
              </a:rPr>
              <a:t>  </a:t>
            </a:r>
            <a:r>
              <a:rPr lang="zh-CN" altLang="en-US" sz="2400" dirty="0" smtClean="0">
                <a:solidFill>
                  <a:prstClr val="black"/>
                </a:solidFill>
              </a:rPr>
              <a:t>　当然</a:t>
            </a:r>
            <a:r>
              <a:rPr lang="zh-CN" altLang="en-US" sz="2400" dirty="0">
                <a:solidFill>
                  <a:prstClr val="black"/>
                </a:solidFill>
              </a:rPr>
              <a:t>，我也不是以前那个样子了。我的地板开始嘎吱作响，整个晚上屋子里都会有奇怪的声音</a:t>
            </a:r>
            <a:r>
              <a:rPr lang="zh-CN" altLang="en-US" sz="2400" dirty="0" smtClean="0">
                <a:solidFill>
                  <a:prstClr val="black"/>
                </a:solidFill>
              </a:rPr>
              <a:t>，好像</a:t>
            </a:r>
            <a:r>
              <a:rPr lang="zh-CN" altLang="en-US" sz="2400" dirty="0">
                <a:solidFill>
                  <a:prstClr val="black"/>
                </a:solidFill>
              </a:rPr>
              <a:t>闹鬼一样。每一个在我这里住过的人都留下了痕迹：墙上的记号，刻在楼梯扶栏上的姓名的</a:t>
            </a:r>
            <a:r>
              <a:rPr lang="zh-CN" altLang="en-US" sz="2400" dirty="0" smtClean="0">
                <a:solidFill>
                  <a:prstClr val="black"/>
                </a:solidFill>
              </a:rPr>
              <a:t>首字母</a:t>
            </a:r>
            <a:r>
              <a:rPr lang="zh-CN" altLang="en-US" sz="2400" dirty="0">
                <a:solidFill>
                  <a:prstClr val="black"/>
                </a:solidFill>
              </a:rPr>
              <a:t>，关不紧的门。当然，这些都是我美好的回忆，但是我看上去已经有点破败了，我自己也</a:t>
            </a:r>
            <a:r>
              <a:rPr lang="zh-CN" altLang="en-US" sz="2400" dirty="0" smtClean="0">
                <a:solidFill>
                  <a:prstClr val="black"/>
                </a:solidFill>
              </a:rPr>
              <a:t>感觉到</a:t>
            </a:r>
            <a:r>
              <a:rPr lang="zh-CN" altLang="en-US" sz="2400" dirty="0">
                <a:solidFill>
                  <a:prstClr val="black"/>
                </a:solidFill>
              </a:rPr>
              <a:t>了。</a:t>
            </a:r>
            <a:endParaRPr lang="zh-CN" altLang="en-US" sz="2400" dirty="0" smtClean="0">
              <a:solidFill>
                <a:prstClr val="black"/>
              </a:solidFill>
            </a:endParaRPr>
          </a:p>
          <a:p>
            <a:pPr marL="179388" indent="-177800">
              <a:lnSpc>
                <a:spcPct val="150000"/>
              </a:lnSpc>
              <a:spcBef>
                <a:spcPct val="20000"/>
              </a:spcBef>
              <a:buFont typeface="Arial" charset="0"/>
              <a:buNone/>
              <a:defRPr/>
            </a:pPr>
            <a:endParaRPr lang="en-US" altLang="zh-CN" sz="1800" dirty="0" smtClean="0">
              <a:solidFill>
                <a:srgbClr val="0000FF"/>
              </a:solidFill>
            </a:endParaRPr>
          </a:p>
          <a:p>
            <a:pPr marL="179388" indent="-179388" algn="just" eaLnBrk="1" latinLnBrk="1" hangingPunct="1">
              <a:lnSpc>
                <a:spcPct val="150000"/>
              </a:lnSpc>
              <a:buFont typeface="Arial" charset="0"/>
              <a:buNone/>
              <a:defRPr/>
            </a:pPr>
            <a:endParaRPr lang="zh-CN" altLang="en-US" sz="2400" dirty="0" smtClean="0">
              <a:solidFill>
                <a:srgbClr val="000000"/>
              </a:solidFill>
            </a:endParaRPr>
          </a:p>
          <a:p>
            <a:pPr marL="0" indent="0" algn="just">
              <a:buFont typeface="Arial" charset="0"/>
              <a:buNone/>
              <a:defRPr/>
            </a:pPr>
            <a:endParaRPr lang="zh-CN" altLang="en-US" sz="2400" dirty="0" smtClean="0">
              <a:latin typeface="宋体" pitchFamily="2" charset="-122"/>
            </a:endParaRPr>
          </a:p>
        </p:txBody>
      </p:sp>
    </p:spTree>
    <p:extLst>
      <p:ext uri="{BB962C8B-B14F-4D97-AF65-F5344CB8AC3E}">
        <p14:creationId xmlns:p14="http://schemas.microsoft.com/office/powerpoint/2010/main" xmlns="" val="981401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sp>
        <p:nvSpPr>
          <p:cNvPr id="8" name="内容占位符 1"/>
          <p:cNvSpPr>
            <a:spLocks noGrp="1"/>
          </p:cNvSpPr>
          <p:nvPr>
            <p:ph idx="4294967295"/>
          </p:nvPr>
        </p:nvSpPr>
        <p:spPr bwMode="auto">
          <a:xfrm>
            <a:off x="179388" y="1122606"/>
            <a:ext cx="8785225" cy="5573868"/>
          </a:xfrm>
          <a:prstGeom prst="rect">
            <a:avLst/>
          </a:prstGeom>
          <a:extLst/>
        </p:spPr>
        <p:txBody>
          <a:bodyPr/>
          <a:lstStyle/>
          <a:p>
            <a:pPr marL="0" indent="0">
              <a:lnSpc>
                <a:spcPct val="150000"/>
              </a:lnSpc>
              <a:buNone/>
              <a:defRPr/>
            </a:pPr>
            <a:r>
              <a:rPr lang="en-US" altLang="zh-CN" sz="1800" dirty="0" smtClean="0">
                <a:solidFill>
                  <a:schemeClr val="hlink"/>
                </a:solidFill>
              </a:rPr>
              <a:t>2 </a:t>
            </a:r>
            <a:r>
              <a:rPr lang="en-US" altLang="zh-CN" sz="2500" spc="-210" dirty="0" smtClean="0"/>
              <a:t>I only see my </a:t>
            </a:r>
            <a:r>
              <a:rPr lang="en-US" altLang="zh-CN" sz="2500" spc="-210" dirty="0" err="1" smtClean="0"/>
              <a:t>neighbour</a:t>
            </a:r>
            <a:r>
              <a:rPr lang="en-US" altLang="zh-CN" sz="2500" spc="-210" dirty="0" smtClean="0"/>
              <a:t> side-on. I’ve never seen him from the front, but I do know</a:t>
            </a:r>
          </a:p>
          <a:p>
            <a:pPr marL="0" indent="0">
              <a:lnSpc>
                <a:spcPct val="150000"/>
              </a:lnSpc>
              <a:buNone/>
              <a:defRPr/>
            </a:pPr>
            <a:r>
              <a:rPr lang="en-US" altLang="zh-CN" sz="2500" spc="-210" dirty="0" smtClean="0"/>
              <a:t>that strangely, although we’re </a:t>
            </a:r>
            <a:r>
              <a:rPr lang="en-US" altLang="zh-CN" sz="2500" spc="-210" dirty="0" smtClean="0">
                <a:hlinkClick r:id="" action="ppaction://noaction"/>
              </a:rPr>
              <a:t>identical</a:t>
            </a:r>
            <a:r>
              <a:rPr lang="en-US" altLang="zh-CN" sz="2500" spc="-210" dirty="0" smtClean="0"/>
              <a:t>, we’re the exact opposite of each other, with</a:t>
            </a:r>
          </a:p>
          <a:p>
            <a:pPr marL="0" indent="0">
              <a:lnSpc>
                <a:spcPct val="150000"/>
              </a:lnSpc>
              <a:buNone/>
              <a:defRPr/>
            </a:pPr>
            <a:r>
              <a:rPr lang="en-US" altLang="zh-CN" sz="2500" spc="-210" dirty="0" smtClean="0"/>
              <a:t>my front door facing east and my </a:t>
            </a:r>
            <a:r>
              <a:rPr lang="en-US" altLang="zh-CN" sz="2500" spc="-210" dirty="0" err="1" smtClean="0"/>
              <a:t>neighbour’s</a:t>
            </a:r>
            <a:r>
              <a:rPr lang="en-US" altLang="zh-CN" sz="2500" spc="-210" dirty="0" smtClean="0"/>
              <a:t> facing west, my bedroom in the back</a:t>
            </a:r>
          </a:p>
          <a:p>
            <a:pPr marL="0" indent="0">
              <a:lnSpc>
                <a:spcPct val="150000"/>
              </a:lnSpc>
              <a:buNone/>
              <a:defRPr/>
            </a:pPr>
            <a:r>
              <a:rPr lang="en-US" altLang="zh-CN" sz="2500" spc="-170" dirty="0" smtClean="0"/>
              <a:t>over his kitchen, my kitchen under his bedroom in the front. I think I’m the lucky</a:t>
            </a:r>
          </a:p>
          <a:p>
            <a:pPr marL="0" indent="0">
              <a:lnSpc>
                <a:spcPct val="150000"/>
              </a:lnSpc>
              <a:buNone/>
              <a:defRPr/>
            </a:pPr>
            <a:r>
              <a:rPr lang="en-US" altLang="zh-CN" sz="2500" dirty="0" smtClean="0"/>
              <a:t>one because each morning, my stone </a:t>
            </a:r>
            <a:r>
              <a:rPr lang="en-US" altLang="zh-CN" sz="2500" dirty="0" smtClean="0">
                <a:hlinkClick r:id="" action="ppaction://noaction"/>
              </a:rPr>
              <a:t>gleams</a:t>
            </a:r>
            <a:r>
              <a:rPr lang="en-US" altLang="zh-CN" sz="2500" dirty="0" smtClean="0"/>
              <a:t> in the sunlight.</a:t>
            </a:r>
            <a:endParaRPr lang="zh-CN" altLang="en-US" sz="2500" dirty="0" smtClean="0"/>
          </a:p>
        </p:txBody>
      </p:sp>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9235"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9236"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923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8" name="内容占位符 1"/>
          <p:cNvSpPr>
            <a:spLocks noGrp="1"/>
          </p:cNvSpPr>
          <p:nvPr>
            <p:ph idx="4294967295"/>
          </p:nvPr>
        </p:nvSpPr>
        <p:spPr>
          <a:xfrm>
            <a:off x="250825" y="966788"/>
            <a:ext cx="8569325" cy="5600700"/>
          </a:xfrm>
        </p:spPr>
        <p:txBody>
          <a:bodyPr/>
          <a:lstStyle/>
          <a:p>
            <a:pPr marL="0" indent="0">
              <a:buFont typeface="Arial" charset="0"/>
              <a:buNone/>
              <a:defRPr/>
            </a:pPr>
            <a:endParaRPr lang="en-US" altLang="zh-CN" sz="2400" dirty="0" smtClean="0">
              <a:latin typeface="宋体" pitchFamily="2" charset="-122"/>
            </a:endParaRPr>
          </a:p>
          <a:p>
            <a:pPr marL="179388" indent="-177800" algn="just">
              <a:lnSpc>
                <a:spcPct val="150000"/>
              </a:lnSpc>
              <a:spcBef>
                <a:spcPct val="20000"/>
              </a:spcBef>
              <a:buNone/>
              <a:defRPr/>
            </a:pPr>
            <a:r>
              <a:rPr lang="en-US" altLang="zh-CN" sz="1800" dirty="0" smtClean="0">
                <a:solidFill>
                  <a:schemeClr val="hlink"/>
                </a:solidFill>
              </a:rPr>
              <a:t>15          </a:t>
            </a:r>
            <a:r>
              <a:rPr lang="zh-CN" altLang="en-US" sz="2400" dirty="0" smtClean="0">
                <a:solidFill>
                  <a:prstClr val="black"/>
                </a:solidFill>
              </a:rPr>
              <a:t>约</a:t>
            </a:r>
            <a:r>
              <a:rPr lang="zh-CN" altLang="en-US" sz="2400" dirty="0">
                <a:solidFill>
                  <a:prstClr val="black"/>
                </a:solidFill>
              </a:rPr>
              <a:t>瑟夫已经有一阵子没在这儿住了，屋子里静悄悄的。花园里到处是腐烂的苹果和枯叶。</a:t>
            </a:r>
            <a:r>
              <a:rPr lang="zh-CN" altLang="en-US" sz="2400" dirty="0" smtClean="0">
                <a:solidFill>
                  <a:prstClr val="black"/>
                </a:solidFill>
              </a:rPr>
              <a:t>今年没有</a:t>
            </a:r>
            <a:r>
              <a:rPr lang="zh-CN" altLang="en-US" sz="2400" dirty="0">
                <a:solidFill>
                  <a:prstClr val="black"/>
                </a:solidFill>
              </a:rPr>
              <a:t>人来摘苹果、清理树叶。前门已经从铰链上脱落了，有人在房子侧面的石墙上喷涂了几个字</a:t>
            </a:r>
            <a:r>
              <a:rPr lang="zh-CN" altLang="en-US" sz="2400" dirty="0" smtClean="0">
                <a:solidFill>
                  <a:prstClr val="black"/>
                </a:solidFill>
              </a:rPr>
              <a:t>。虽然</a:t>
            </a:r>
            <a:r>
              <a:rPr lang="zh-CN" altLang="en-US" sz="2400" dirty="0">
                <a:solidFill>
                  <a:prstClr val="black"/>
                </a:solidFill>
              </a:rPr>
              <a:t>我很不情愿，但我不得不承认房子里面甚至积满了污垢，有的地方都长霉了。甚至附近的</a:t>
            </a:r>
            <a:r>
              <a:rPr lang="zh-CN" altLang="en-US" sz="2400" dirty="0" smtClean="0">
                <a:solidFill>
                  <a:prstClr val="black"/>
                </a:solidFill>
              </a:rPr>
              <a:t>街区也</a:t>
            </a:r>
            <a:r>
              <a:rPr lang="zh-CN" altLang="en-US" sz="2400" dirty="0">
                <a:solidFill>
                  <a:prstClr val="black"/>
                </a:solidFill>
              </a:rPr>
              <a:t>已经和以前完全不一样了，一到晚上到处是嘈杂的音乐和喊叫声。说实话，街上喧闹的车流已经 让人无法忍受了。</a:t>
            </a:r>
            <a:endParaRPr lang="en-US" altLang="zh-CN" sz="1800" dirty="0" smtClean="0">
              <a:solidFill>
                <a:srgbClr val="0000FF"/>
              </a:solidFill>
            </a:endParaRPr>
          </a:p>
          <a:p>
            <a:pPr marL="179388" indent="-179388" algn="just" eaLnBrk="1" latinLnBrk="1" hangingPunct="1">
              <a:lnSpc>
                <a:spcPct val="150000"/>
              </a:lnSpc>
              <a:buFont typeface="Arial" charset="0"/>
              <a:buNone/>
              <a:defRPr/>
            </a:pPr>
            <a:endParaRPr lang="zh-CN" altLang="en-US" sz="2400" dirty="0" smtClean="0">
              <a:solidFill>
                <a:srgbClr val="000000"/>
              </a:solidFill>
            </a:endParaRPr>
          </a:p>
          <a:p>
            <a:pPr marL="0" indent="0" algn="just">
              <a:buFont typeface="Arial" charset="0"/>
              <a:buNone/>
              <a:defRPr/>
            </a:pPr>
            <a:r>
              <a:rPr lang="en-US" altLang="zh-CN" sz="2400" dirty="0" smtClean="0">
                <a:latin typeface="宋体" pitchFamily="2" charset="-122"/>
              </a:rPr>
              <a:t>          </a:t>
            </a:r>
            <a:endParaRPr lang="zh-CN" altLang="en-US" sz="2400" dirty="0" smtClean="0">
              <a:latin typeface="宋体" pitchFamily="2" charset="-122"/>
            </a:endParaRPr>
          </a:p>
        </p:txBody>
      </p:sp>
    </p:spTree>
    <p:extLst>
      <p:ext uri="{BB962C8B-B14F-4D97-AF65-F5344CB8AC3E}">
        <p14:creationId xmlns:p14="http://schemas.microsoft.com/office/powerpoint/2010/main" xmlns="" val="1603458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79235"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rgbClr val="FFFFFF"/>
                </a:solidFill>
                <a:latin typeface="Arial Black" pitchFamily="34" charset="0"/>
                <a:ea typeface="宋体" charset="-122"/>
                <a:sym typeface="Arial" charset="0"/>
              </a:rPr>
              <a:t>Text</a:t>
            </a:r>
          </a:p>
        </p:txBody>
      </p:sp>
      <p:pic>
        <p:nvPicPr>
          <p:cNvPr id="479236" name="图片 14">
            <a:hlinkClick r:id="rId3" action="ppaction://hlinksldjump"/>
          </p:cNvPr>
          <p:cNvPicPr>
            <a:picLocks noChangeAspect="1"/>
          </p:cNvPicPr>
          <p:nvPr/>
        </p:nvPicPr>
        <p:blipFill>
          <a:blip r:embed="rId4" cstate="print"/>
          <a:srcRect/>
          <a:stretch>
            <a:fillRect/>
          </a:stretch>
        </p:blipFill>
        <p:spPr bwMode="auto">
          <a:xfrm>
            <a:off x="8181975" y="6092825"/>
            <a:ext cx="744538" cy="539750"/>
          </a:xfrm>
          <a:prstGeom prst="rect">
            <a:avLst/>
          </a:prstGeom>
          <a:noFill/>
          <a:ln w="9525">
            <a:noFill/>
            <a:miter lim="800000"/>
            <a:headEnd/>
            <a:tailEnd/>
          </a:ln>
        </p:spPr>
      </p:pic>
      <p:pic>
        <p:nvPicPr>
          <p:cNvPr id="47923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8" name="内容占位符 1"/>
          <p:cNvSpPr>
            <a:spLocks noGrp="1"/>
          </p:cNvSpPr>
          <p:nvPr>
            <p:ph idx="4294967295"/>
          </p:nvPr>
        </p:nvSpPr>
        <p:spPr>
          <a:xfrm>
            <a:off x="250825" y="1042988"/>
            <a:ext cx="8569325" cy="5675312"/>
          </a:xfrm>
        </p:spPr>
        <p:txBody>
          <a:bodyPr/>
          <a:lstStyle/>
          <a:p>
            <a:pPr marL="0" indent="0">
              <a:buFont typeface="Arial" charset="0"/>
              <a:buNone/>
              <a:defRPr/>
            </a:pPr>
            <a:endParaRPr lang="en-US" altLang="zh-CN" sz="2400" dirty="0" smtClean="0">
              <a:latin typeface="宋体" pitchFamily="2" charset="-122"/>
            </a:endParaRPr>
          </a:p>
          <a:p>
            <a:pPr marL="179388" indent="-177800" algn="just">
              <a:lnSpc>
                <a:spcPct val="150000"/>
              </a:lnSpc>
              <a:spcBef>
                <a:spcPct val="20000"/>
              </a:spcBef>
              <a:buNone/>
              <a:defRPr/>
            </a:pPr>
            <a:r>
              <a:rPr lang="en-US" altLang="zh-CN" sz="1800" dirty="0" smtClean="0">
                <a:solidFill>
                  <a:schemeClr val="hlink"/>
                </a:solidFill>
              </a:rPr>
              <a:t>16          </a:t>
            </a:r>
            <a:r>
              <a:rPr lang="zh-CN" altLang="en-US" sz="2400" dirty="0" smtClean="0">
                <a:solidFill>
                  <a:prstClr val="black"/>
                </a:solidFill>
              </a:rPr>
              <a:t>今天</a:t>
            </a:r>
            <a:r>
              <a:rPr lang="zh-CN" altLang="en-US" sz="2400" dirty="0">
                <a:solidFill>
                  <a:prstClr val="black"/>
                </a:solidFill>
              </a:rPr>
              <a:t>，外面突然出现一阵骚动。一辆卡车在房子前面停了下来，从车上下来一群工人，每人</a:t>
            </a:r>
            <a:r>
              <a:rPr lang="zh-CN" altLang="en-US" sz="2400" dirty="0" smtClean="0">
                <a:solidFill>
                  <a:prstClr val="black"/>
                </a:solidFill>
              </a:rPr>
              <a:t>都拿</a:t>
            </a:r>
            <a:r>
              <a:rPr lang="zh-CN" altLang="en-US" sz="2400" dirty="0">
                <a:solidFill>
                  <a:prstClr val="black"/>
                </a:solidFill>
              </a:rPr>
              <a:t>着口袋和其他器械。也许他们是来和我一起住的。但是从拐角传来一阵巨大的发动机的轰鸣声</a:t>
            </a:r>
            <a:r>
              <a:rPr lang="zh-CN" altLang="en-US" sz="2400" dirty="0" smtClean="0">
                <a:solidFill>
                  <a:prstClr val="black"/>
                </a:solidFill>
              </a:rPr>
              <a:t>，声音</a:t>
            </a:r>
            <a:r>
              <a:rPr lang="zh-CN" altLang="en-US" sz="2400" dirty="0">
                <a:solidFill>
                  <a:prstClr val="black"/>
                </a:solidFill>
              </a:rPr>
              <a:t>离我越来越近。实际上，这声音听起来挺吓人的。一个装了铁球和铁链一类的东西的起重机</a:t>
            </a:r>
            <a:r>
              <a:rPr lang="zh-CN" altLang="en-US" sz="2400" dirty="0" smtClean="0">
                <a:solidFill>
                  <a:prstClr val="black"/>
                </a:solidFill>
              </a:rPr>
              <a:t>从路</a:t>
            </a:r>
            <a:r>
              <a:rPr lang="zh-CN" altLang="en-US" sz="2400" dirty="0">
                <a:solidFill>
                  <a:prstClr val="black"/>
                </a:solidFill>
              </a:rPr>
              <a:t>的拐弯处开了过来。我真希望这个东西不要靠近我。</a:t>
            </a:r>
            <a:endParaRPr lang="en-US" altLang="zh-CN" sz="1800" dirty="0" smtClean="0">
              <a:solidFill>
                <a:srgbClr val="0000FF"/>
              </a:solidFill>
            </a:endParaRPr>
          </a:p>
          <a:p>
            <a:pPr marL="179388" indent="-179388" algn="just" eaLnBrk="1" latinLnBrk="1" hangingPunct="1">
              <a:lnSpc>
                <a:spcPct val="150000"/>
              </a:lnSpc>
              <a:buFont typeface="Arial" charset="0"/>
              <a:buNone/>
              <a:defRPr/>
            </a:pPr>
            <a:endParaRPr lang="zh-CN" altLang="en-US" sz="2400" dirty="0" smtClean="0">
              <a:solidFill>
                <a:srgbClr val="000000"/>
              </a:solidFill>
            </a:endParaRPr>
          </a:p>
          <a:p>
            <a:pPr marL="0" indent="0" algn="just">
              <a:buFont typeface="Arial" charset="0"/>
              <a:buNone/>
              <a:defRPr/>
            </a:pPr>
            <a:endParaRPr lang="zh-CN" altLang="en-US" sz="2400" dirty="0" smtClean="0">
              <a:latin typeface="宋体" pitchFamily="2" charset="-122"/>
            </a:endParaRPr>
          </a:p>
        </p:txBody>
      </p:sp>
    </p:spTree>
    <p:extLst>
      <p:ext uri="{BB962C8B-B14F-4D97-AF65-F5344CB8AC3E}">
        <p14:creationId xmlns:p14="http://schemas.microsoft.com/office/powerpoint/2010/main" xmlns="" val="28651469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单圆角矩形 4"/>
          <p:cNvSpPr/>
          <p:nvPr/>
        </p:nvSpPr>
        <p:spPr>
          <a:xfrm>
            <a:off x="396875" y="1135063"/>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solidFill>
                  <a:prstClr val="black"/>
                </a:solidFill>
                <a:hlinkClick r:id="rId3" action="ppaction://hlinksldjump"/>
              </a:rPr>
              <a:t>Reading and understanding</a:t>
            </a:r>
            <a:endParaRPr lang="zh-CN" altLang="en-US" sz="2800" noProof="1">
              <a:solidFill>
                <a:prstClr val="black"/>
              </a:solidFill>
            </a:endParaRPr>
          </a:p>
        </p:txBody>
      </p:sp>
      <p:sp>
        <p:nvSpPr>
          <p:cNvPr id="6" name="单圆角矩形 5"/>
          <p:cNvSpPr/>
          <p:nvPr/>
        </p:nvSpPr>
        <p:spPr>
          <a:xfrm>
            <a:off x="396875" y="1851025"/>
            <a:ext cx="8437563" cy="423863"/>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solidFill>
                  <a:prstClr val="black"/>
                </a:solidFill>
                <a:hlinkClick r:id="rId4" action="ppaction://hlinksldjump"/>
              </a:rPr>
              <a:t>Dealing with unfamiliar words</a:t>
            </a:r>
            <a:endParaRPr lang="zh-CN" altLang="en-US" sz="2800" noProof="1">
              <a:solidFill>
                <a:prstClr val="black"/>
              </a:solidFill>
            </a:endParaRPr>
          </a:p>
        </p:txBody>
      </p:sp>
      <p:sp>
        <p:nvSpPr>
          <p:cNvPr id="7" name="单圆角矩形 6"/>
          <p:cNvSpPr/>
          <p:nvPr/>
        </p:nvSpPr>
        <p:spPr>
          <a:xfrm>
            <a:off x="396875" y="2592388"/>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solidFill>
                  <a:prstClr val="black"/>
                </a:solidFill>
                <a:hlinkClick r:id="rId5" action="ppaction://hlinksldjump"/>
              </a:rPr>
              <a:t>Reading and interpreting</a:t>
            </a:r>
            <a:endParaRPr lang="zh-CN" altLang="en-US" sz="2800" noProof="1">
              <a:solidFill>
                <a:prstClr val="black"/>
              </a:solidFill>
            </a:endParaRPr>
          </a:p>
        </p:txBody>
      </p:sp>
      <p:sp>
        <p:nvSpPr>
          <p:cNvPr id="8" name="单圆角矩形 7"/>
          <p:cNvSpPr/>
          <p:nvPr/>
        </p:nvSpPr>
        <p:spPr>
          <a:xfrm>
            <a:off x="396875" y="3357563"/>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solidFill>
                  <a:prstClr val="black"/>
                </a:solidFill>
                <a:hlinkClick r:id="rId6" action="ppaction://hlinksldjump"/>
              </a:rPr>
              <a:t>Developing critical thinking</a:t>
            </a:r>
            <a:endParaRPr lang="zh-CN" altLang="en-US" sz="2800" noProof="1">
              <a:solidFill>
                <a:prstClr val="black"/>
              </a:solidFill>
            </a:endParaRPr>
          </a:p>
        </p:txBody>
      </p:sp>
      <p:sp>
        <p:nvSpPr>
          <p:cNvPr id="15370"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567437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1042578"/>
            <a:ext cx="8807450" cy="5473206"/>
          </a:xfrm>
          <a:prstGeom prst="rect">
            <a:avLst/>
          </a:prstGeom>
          <a:noFill/>
          <a:ln>
            <a:miter lim="800000"/>
            <a:headEnd/>
            <a:tailEnd/>
          </a:ln>
        </p:spPr>
        <p:txBody>
          <a:bodyPr/>
          <a:lstStyle/>
          <a:p>
            <a:pPr eaLnBrk="1" hangingPunct="1">
              <a:lnSpc>
                <a:spcPct val="100000"/>
              </a:lnSpc>
              <a:spcBef>
                <a:spcPts val="0"/>
              </a:spcBef>
              <a:buSzPct val="120000"/>
              <a:buNone/>
            </a:pPr>
            <a:r>
              <a:rPr lang="en-US" altLang="zh-CN" b="1" dirty="0" smtClean="0">
                <a:solidFill>
                  <a:srgbClr val="C00000"/>
                </a:solidFill>
              </a:rPr>
              <a:t>Reading and understanding </a:t>
            </a:r>
          </a:p>
          <a:p>
            <a:pPr eaLnBrk="1" hangingPunct="1">
              <a:lnSpc>
                <a:spcPct val="100000"/>
              </a:lnSpc>
              <a:spcBef>
                <a:spcPts val="0"/>
              </a:spcBef>
              <a:buSzPct val="120000"/>
              <a:buNone/>
            </a:pPr>
            <a:endParaRPr lang="en-US" altLang="zh-CN" b="1" dirty="0">
              <a:solidFill>
                <a:srgbClr val="C00000"/>
              </a:solidFill>
            </a:endParaRPr>
          </a:p>
          <a:p>
            <a:pPr eaLnBrk="1" hangingPunct="1">
              <a:lnSpc>
                <a:spcPct val="100000"/>
              </a:lnSpc>
              <a:spcBef>
                <a:spcPts val="0"/>
              </a:spcBef>
              <a:buSzPct val="120000"/>
              <a:buNone/>
            </a:pPr>
            <a:endParaRPr lang="en-US" altLang="zh-CN" b="1" dirty="0" smtClean="0">
              <a:solidFill>
                <a:srgbClr val="C00000"/>
              </a:solidFill>
            </a:endParaRPr>
          </a:p>
          <a:p>
            <a:pPr eaLnBrk="1" hangingPunct="1">
              <a:lnSpc>
                <a:spcPct val="100000"/>
              </a:lnSpc>
              <a:spcBef>
                <a:spcPts val="0"/>
              </a:spcBef>
              <a:buSzPct val="120000"/>
              <a:buNone/>
            </a:pPr>
            <a:r>
              <a:rPr lang="en-US" altLang="zh-CN" b="1" dirty="0" smtClean="0">
                <a:ea typeface="宋体" charset="-122"/>
              </a:rPr>
              <a:t>3</a:t>
            </a:r>
            <a:r>
              <a:rPr lang="en-US" altLang="en-US" b="1" dirty="0" smtClean="0">
                <a:ea typeface="宋体" charset="-122"/>
              </a:rPr>
              <a:t> </a:t>
            </a:r>
            <a:r>
              <a:rPr lang="en-US" altLang="en-US" b="1" dirty="0">
                <a:ea typeface="宋体" charset="-122"/>
                <a:hlinkClick r:id="rId3" action="ppaction://hlinksldjump"/>
              </a:rPr>
              <a:t>Choose the best summary of the passage</a:t>
            </a:r>
            <a:r>
              <a:rPr lang="en-US" altLang="en-US" sz="2800" b="1" dirty="0" smtClean="0">
                <a:ea typeface="宋体" charset="-122"/>
                <a:hlinkClick r:id="rId3" action="ppaction://hlinksldjump"/>
              </a:rPr>
              <a:t>.</a:t>
            </a:r>
            <a:r>
              <a:rPr lang="en-US" altLang="en-US" dirty="0" smtClean="0">
                <a:ea typeface="宋体" charset="-122"/>
                <a:hlinkClick r:id="rId3" action="ppaction://hlinksldjump"/>
              </a:rPr>
              <a:t> </a:t>
            </a:r>
            <a:endParaRPr lang="en-US" altLang="en-US" dirty="0" smtClean="0">
              <a:ea typeface="宋体" charset="-122"/>
            </a:endParaRPr>
          </a:p>
          <a:p>
            <a:pPr eaLnBrk="1" hangingPunct="1">
              <a:lnSpc>
                <a:spcPct val="100000"/>
              </a:lnSpc>
              <a:spcBef>
                <a:spcPts val="0"/>
              </a:spcBef>
              <a:buSzPct val="120000"/>
              <a:buNone/>
            </a:pPr>
            <a:endParaRPr lang="en-US" altLang="en-US" sz="1400" dirty="0" smtClean="0">
              <a:ea typeface="宋体" charset="-122"/>
            </a:endParaRPr>
          </a:p>
          <a:p>
            <a:pPr algn="just" eaLnBrk="1" hangingPunct="1">
              <a:lnSpc>
                <a:spcPct val="100000"/>
              </a:lnSpc>
              <a:spcBef>
                <a:spcPts val="0"/>
              </a:spcBef>
              <a:buSzPct val="120000"/>
              <a:buNone/>
            </a:pPr>
            <a:r>
              <a:rPr lang="en-US" altLang="zh-CN" b="1" dirty="0" smtClean="0"/>
              <a:t>4 </a:t>
            </a:r>
            <a:r>
              <a:rPr lang="en-US" altLang="zh-CN" b="1" dirty="0">
                <a:hlinkClick r:id="rId4" action="ppaction://hlinksldjump"/>
              </a:rPr>
              <a:t>Choose the best answer to the questions.</a:t>
            </a:r>
            <a:endParaRPr lang="en-US" altLang="zh-CN" sz="2800" b="1" dirty="0" smtClean="0"/>
          </a:p>
        </p:txBody>
      </p:sp>
      <p:pic>
        <p:nvPicPr>
          <p:cNvPr id="16387"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7"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0254548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eaLnBrk="1" hangingPunct="1">
              <a:lnSpc>
                <a:spcPct val="100000"/>
              </a:lnSpc>
              <a:spcBef>
                <a:spcPts val="0"/>
              </a:spcBef>
              <a:buSzPct val="120000"/>
              <a:buNone/>
            </a:pPr>
            <a:r>
              <a:rPr lang="en-US" altLang="zh-CN" b="1" dirty="0" smtClean="0">
                <a:ea typeface="宋体" charset="-122"/>
              </a:rPr>
              <a:t>3</a:t>
            </a:r>
            <a:r>
              <a:rPr lang="en-US" altLang="en-US" b="1" dirty="0" smtClean="0">
                <a:ea typeface="宋体" charset="-122"/>
              </a:rPr>
              <a:t> </a:t>
            </a:r>
            <a:r>
              <a:rPr lang="en-US" altLang="en-US" b="1" dirty="0">
                <a:ea typeface="宋体" charset="-122"/>
              </a:rPr>
              <a:t>Choose the best summary of the passage</a:t>
            </a:r>
            <a:r>
              <a:rPr lang="en-US" altLang="en-US" sz="2800" b="1" dirty="0" smtClean="0">
                <a:ea typeface="宋体" charset="-122"/>
              </a:rPr>
              <a:t>.</a:t>
            </a:r>
            <a:r>
              <a:rPr lang="en-US" altLang="en-US" dirty="0" smtClean="0">
                <a:ea typeface="宋体" charset="-122"/>
              </a:rPr>
              <a:t> </a:t>
            </a:r>
            <a:endParaRPr lang="en-US" altLang="zh-CN" sz="2800" dirty="0" smtClean="0"/>
          </a:p>
          <a:p>
            <a:pPr marL="182563" indent="-180975" algn="just">
              <a:lnSpc>
                <a:spcPct val="95000"/>
              </a:lnSpc>
              <a:buNone/>
            </a:pPr>
            <a:r>
              <a:rPr lang="en-US" altLang="zh-CN" dirty="0"/>
              <a:t>1 The passage describes the stories of the families who have lived in a house from when it was built to when it was pulled down. </a:t>
            </a:r>
            <a:endParaRPr lang="en-US" altLang="zh-CN" dirty="0" smtClean="0"/>
          </a:p>
          <a:p>
            <a:pPr marL="182563" indent="-180975" algn="just">
              <a:lnSpc>
                <a:spcPct val="95000"/>
              </a:lnSpc>
              <a:buNone/>
            </a:pPr>
            <a:r>
              <a:rPr lang="en-US" altLang="zh-CN" dirty="0" smtClean="0"/>
              <a:t>2 </a:t>
            </a:r>
            <a:r>
              <a:rPr lang="en-US" altLang="zh-CN" dirty="0"/>
              <a:t>The passage is the story of a home, the people who lived there and how life has changed over the years, as narrated by the house itself. </a:t>
            </a:r>
            <a:endParaRPr lang="en-US" altLang="zh-CN" dirty="0" smtClean="0"/>
          </a:p>
          <a:p>
            <a:pPr marL="182563" indent="-180975" algn="just">
              <a:lnSpc>
                <a:spcPct val="95000"/>
              </a:lnSpc>
              <a:buNone/>
            </a:pPr>
            <a:r>
              <a:rPr lang="en-US" altLang="zh-CN" dirty="0" smtClean="0"/>
              <a:t>3 </a:t>
            </a:r>
            <a:r>
              <a:rPr lang="en-US" altLang="zh-CN" dirty="0"/>
              <a:t>The passage is written by the owner of a house, and describes how the families who have lived there have changed the character of the house</a:t>
            </a:r>
            <a:r>
              <a:rPr lang="en-US" altLang="zh-CN" dirty="0" smtClean="0"/>
              <a:t>.</a:t>
            </a:r>
            <a:endParaRPr lang="en-US" altLang="zh-CN"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7" name="图片 2" descr="END"/>
          <p:cNvPicPr>
            <a:picLocks noChangeAspect="1" noChangeArrowheads="1"/>
          </p:cNvPicPr>
          <p:nvPr/>
        </p:nvPicPr>
        <p:blipFill>
          <a:blip r:embed="rId5" cstate="print"/>
          <a:srcRect/>
          <a:stretch>
            <a:fillRect/>
          </a:stretch>
        </p:blipFill>
        <p:spPr bwMode="auto">
          <a:xfrm>
            <a:off x="8439201" y="6359161"/>
            <a:ext cx="474663" cy="225425"/>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78821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2" end="2"/>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eaLnBrk="1" hangingPunct="1">
              <a:spcBef>
                <a:spcPts val="0"/>
              </a:spcBef>
              <a:buSzPct val="120000"/>
              <a:buNone/>
            </a:pPr>
            <a:r>
              <a:rPr lang="en-US" altLang="en-US" b="1" spc="-30" dirty="0" smtClean="0">
                <a:ea typeface="宋体" charset="-122"/>
              </a:rPr>
              <a:t>4 </a:t>
            </a:r>
            <a:r>
              <a:rPr lang="en-US" altLang="en-US" b="1" spc="-30" dirty="0">
                <a:ea typeface="宋体" charset="-122"/>
              </a:rPr>
              <a:t>Choose the best answer to the questions.</a:t>
            </a:r>
            <a:r>
              <a:rPr lang="en-US" altLang="en-US" spc="-30" dirty="0" smtClean="0">
                <a:ea typeface="宋体" charset="-122"/>
              </a:rPr>
              <a:t> </a:t>
            </a:r>
            <a:endParaRPr lang="en-US" altLang="zh-CN" sz="2800" spc="-30" dirty="0" smtClean="0"/>
          </a:p>
          <a:p>
            <a:pPr marL="182563" indent="-180975" algn="just">
              <a:buNone/>
            </a:pPr>
            <a:endParaRPr lang="en-US" altLang="zh-CN" sz="2000" dirty="0" smtClean="0"/>
          </a:p>
          <a:p>
            <a:pPr marL="182563" indent="-180975" algn="just">
              <a:buNone/>
            </a:pPr>
            <a:r>
              <a:rPr lang="en-US" altLang="zh-CN" dirty="0" smtClean="0"/>
              <a:t>1 </a:t>
            </a:r>
            <a:r>
              <a:rPr lang="en-US" altLang="zh-CN" dirty="0"/>
              <a:t>Why does the narrator never see his </a:t>
            </a:r>
            <a:r>
              <a:rPr lang="en-US" altLang="zh-CN" dirty="0" err="1"/>
              <a:t>neighbour</a:t>
            </a:r>
            <a:r>
              <a:rPr lang="en-US" altLang="zh-CN" dirty="0"/>
              <a:t> from the front? </a:t>
            </a:r>
            <a:r>
              <a:rPr lang="en-US" altLang="zh-CN" dirty="0" smtClean="0"/>
              <a:t> </a:t>
            </a:r>
          </a:p>
          <a:p>
            <a:pPr marL="182563" indent="-180975" algn="just">
              <a:buNone/>
            </a:pPr>
            <a:r>
              <a:rPr lang="en-US" altLang="zh-CN" dirty="0"/>
              <a:t> </a:t>
            </a:r>
            <a:r>
              <a:rPr lang="en-US" altLang="zh-CN" dirty="0" smtClean="0"/>
              <a:t> (</a:t>
            </a:r>
            <a:r>
              <a:rPr lang="en-US" altLang="zh-CN" dirty="0"/>
              <a:t>a) </a:t>
            </a:r>
            <a:r>
              <a:rPr lang="en-US" altLang="zh-CN" dirty="0" smtClean="0"/>
              <a:t>Because </a:t>
            </a:r>
            <a:r>
              <a:rPr lang="en-US" altLang="zh-CN" dirty="0"/>
              <a:t>he can’t really see. </a:t>
            </a:r>
            <a:endParaRPr lang="en-US" altLang="zh-CN" dirty="0" smtClean="0"/>
          </a:p>
          <a:p>
            <a:pPr marL="182563" indent="-180975" algn="just">
              <a:buNone/>
            </a:pPr>
            <a:r>
              <a:rPr lang="en-US" altLang="zh-CN" dirty="0"/>
              <a:t> </a:t>
            </a:r>
            <a:r>
              <a:rPr lang="en-US" altLang="zh-CN" dirty="0" smtClean="0"/>
              <a:t> (</a:t>
            </a:r>
            <a:r>
              <a:rPr lang="en-US" altLang="zh-CN" dirty="0"/>
              <a:t>b) Because the </a:t>
            </a:r>
            <a:r>
              <a:rPr lang="en-US" altLang="zh-CN" dirty="0" err="1"/>
              <a:t>neighbour</a:t>
            </a:r>
            <a:r>
              <a:rPr lang="en-US" altLang="zh-CN" dirty="0"/>
              <a:t> is a long way away. </a:t>
            </a:r>
            <a:endParaRPr lang="en-US" altLang="zh-CN" dirty="0" smtClean="0"/>
          </a:p>
          <a:p>
            <a:pPr marL="630238" indent="-628650" algn="just">
              <a:buNone/>
            </a:pPr>
            <a:r>
              <a:rPr lang="en-US" altLang="zh-CN" dirty="0"/>
              <a:t> </a:t>
            </a:r>
            <a:r>
              <a:rPr lang="en-US" altLang="zh-CN" dirty="0" smtClean="0"/>
              <a:t> (</a:t>
            </a:r>
            <a:r>
              <a:rPr lang="en-US" altLang="zh-CN" dirty="0"/>
              <a:t>c) Because the narrator and the </a:t>
            </a:r>
            <a:r>
              <a:rPr lang="en-US" altLang="zh-CN" dirty="0" err="1"/>
              <a:t>neighbour</a:t>
            </a:r>
            <a:r>
              <a:rPr lang="en-US" altLang="zh-CN" dirty="0"/>
              <a:t> are joined in a line. </a:t>
            </a:r>
            <a:endParaRPr lang="en-US" altLang="zh-CN" dirty="0" smtClean="0"/>
          </a:p>
          <a:p>
            <a:pPr marL="630238" indent="-628650" algn="just">
              <a:buNone/>
            </a:pPr>
            <a:r>
              <a:rPr lang="en-US" altLang="zh-CN" dirty="0"/>
              <a:t> </a:t>
            </a:r>
            <a:r>
              <a:rPr lang="en-US" altLang="zh-CN" dirty="0" smtClean="0"/>
              <a:t> (d) </a:t>
            </a:r>
            <a:r>
              <a:rPr lang="en-US" altLang="zh-CN" spc="-20" dirty="0" smtClean="0"/>
              <a:t>Because </a:t>
            </a:r>
            <a:r>
              <a:rPr lang="en-US" altLang="zh-CN" spc="-20" dirty="0"/>
              <a:t>the morning sun shines on the narrator instead </a:t>
            </a:r>
            <a:r>
              <a:rPr lang="en-US" altLang="zh-CN" dirty="0"/>
              <a:t>of the </a:t>
            </a:r>
            <a:r>
              <a:rPr lang="en-US" altLang="zh-CN" dirty="0" err="1"/>
              <a:t>neighbour</a:t>
            </a:r>
            <a:r>
              <a:rPr lang="en-US" altLang="zh-CN" dirty="0"/>
              <a:t>. </a:t>
            </a:r>
            <a:endParaRPr lang="en-US" altLang="zh-CN"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303907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5" end="5"/>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182563" indent="-180975" algn="just">
              <a:buNone/>
            </a:pPr>
            <a:endParaRPr lang="en-US" altLang="zh-CN" dirty="0" smtClean="0"/>
          </a:p>
          <a:p>
            <a:pPr marL="182563" indent="-180975" algn="just">
              <a:buNone/>
            </a:pPr>
            <a:r>
              <a:rPr lang="en-US" altLang="zh-CN" dirty="0" smtClean="0"/>
              <a:t>2 What </a:t>
            </a:r>
            <a:r>
              <a:rPr lang="en-US" altLang="zh-CN" dirty="0"/>
              <a:t>was the main effect of the arrival of the young woman in the </a:t>
            </a:r>
            <a:r>
              <a:rPr lang="en-US" altLang="zh-CN" dirty="0" err="1"/>
              <a:t>groundsman’s</a:t>
            </a:r>
            <a:r>
              <a:rPr lang="en-US" altLang="zh-CN" dirty="0"/>
              <a:t> home? </a:t>
            </a:r>
            <a:r>
              <a:rPr lang="en-US" altLang="zh-CN" dirty="0" smtClean="0"/>
              <a:t> </a:t>
            </a:r>
          </a:p>
          <a:p>
            <a:pPr marL="630238" indent="-628650" algn="just">
              <a:buNone/>
            </a:pPr>
            <a:r>
              <a:rPr lang="en-US" altLang="zh-CN" dirty="0" smtClean="0"/>
              <a:t>  (a) She </a:t>
            </a:r>
            <a:r>
              <a:rPr lang="en-US" altLang="zh-CN" dirty="0"/>
              <a:t>brought companionship, a family and happiness into the home. </a:t>
            </a:r>
            <a:endParaRPr lang="en-US" altLang="zh-CN" dirty="0" smtClean="0"/>
          </a:p>
          <a:p>
            <a:pPr marL="630238" indent="-628650" algn="just">
              <a:buNone/>
            </a:pPr>
            <a:r>
              <a:rPr lang="en-US" altLang="zh-CN" dirty="0"/>
              <a:t> </a:t>
            </a:r>
            <a:r>
              <a:rPr lang="en-US" altLang="zh-CN" dirty="0" smtClean="0"/>
              <a:t> (</a:t>
            </a:r>
            <a:r>
              <a:rPr lang="en-US" altLang="zh-CN" dirty="0"/>
              <a:t>b) The children grew older and taller in the home. </a:t>
            </a:r>
            <a:endParaRPr lang="en-US" altLang="zh-CN" dirty="0" smtClean="0"/>
          </a:p>
          <a:p>
            <a:pPr marL="630238" indent="-628650" algn="just">
              <a:buNone/>
            </a:pPr>
            <a:r>
              <a:rPr lang="en-US" altLang="zh-CN" dirty="0"/>
              <a:t> </a:t>
            </a:r>
            <a:r>
              <a:rPr lang="en-US" altLang="zh-CN" dirty="0" smtClean="0"/>
              <a:t> (</a:t>
            </a:r>
            <a:r>
              <a:rPr lang="en-US" altLang="zh-CN" dirty="0"/>
              <a:t>c) The </a:t>
            </a:r>
            <a:r>
              <a:rPr lang="en-US" altLang="zh-CN" dirty="0" err="1"/>
              <a:t>groundsman</a:t>
            </a:r>
            <a:r>
              <a:rPr lang="en-US" altLang="zh-CN" dirty="0"/>
              <a:t> didn’t have to work so much in the manor house gardens. </a:t>
            </a:r>
            <a:endParaRPr lang="en-US" altLang="zh-CN" dirty="0" smtClean="0"/>
          </a:p>
          <a:p>
            <a:pPr marL="182563" indent="-180975" algn="just">
              <a:buNone/>
            </a:pPr>
            <a:r>
              <a:rPr lang="en-US" altLang="zh-CN" dirty="0"/>
              <a:t> </a:t>
            </a:r>
            <a:r>
              <a:rPr lang="en-US" altLang="zh-CN" dirty="0" smtClean="0"/>
              <a:t> (</a:t>
            </a:r>
            <a:r>
              <a:rPr lang="en-US" altLang="zh-CN" dirty="0"/>
              <a:t>d) The home became very noisy. </a:t>
            </a:r>
            <a:endParaRPr lang="en-US" altLang="zh-CN"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47771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2" end="2"/>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182563" indent="-180975" algn="just">
              <a:buNone/>
            </a:pPr>
            <a:endParaRPr lang="en-US" altLang="zh-CN" dirty="0" smtClean="0"/>
          </a:p>
          <a:p>
            <a:pPr marL="182563" indent="-180975" algn="just">
              <a:buNone/>
            </a:pPr>
            <a:r>
              <a:rPr lang="en-US" altLang="zh-CN" dirty="0" smtClean="0"/>
              <a:t>3 </a:t>
            </a:r>
            <a:r>
              <a:rPr lang="en-US" altLang="zh-CN" dirty="0"/>
              <a:t>Why do you think the couple were clasping each other in a tight embrace and weeping? </a:t>
            </a:r>
            <a:endParaRPr lang="en-US" altLang="zh-CN" dirty="0" smtClean="0"/>
          </a:p>
          <a:p>
            <a:pPr marL="182563" indent="-180975" algn="just">
              <a:buNone/>
            </a:pPr>
            <a:r>
              <a:rPr lang="en-US" altLang="zh-CN" dirty="0"/>
              <a:t> </a:t>
            </a:r>
            <a:r>
              <a:rPr lang="en-US" altLang="zh-CN" dirty="0" smtClean="0"/>
              <a:t> (</a:t>
            </a:r>
            <a:r>
              <a:rPr lang="en-US" altLang="zh-CN" dirty="0"/>
              <a:t>a) </a:t>
            </a:r>
            <a:r>
              <a:rPr lang="en-US" altLang="zh-CN" dirty="0" smtClean="0"/>
              <a:t>Because </a:t>
            </a:r>
            <a:r>
              <a:rPr lang="en-US" altLang="zh-CN" dirty="0"/>
              <a:t>the couple were growing older. </a:t>
            </a:r>
            <a:endParaRPr lang="en-US" altLang="zh-CN" dirty="0" smtClean="0"/>
          </a:p>
          <a:p>
            <a:pPr marL="182563" indent="-180975" algn="just">
              <a:buNone/>
            </a:pPr>
            <a:r>
              <a:rPr lang="en-US" altLang="zh-CN" dirty="0"/>
              <a:t> </a:t>
            </a:r>
            <a:r>
              <a:rPr lang="en-US" altLang="zh-CN" dirty="0" smtClean="0"/>
              <a:t> (</a:t>
            </a:r>
            <a:r>
              <a:rPr lang="en-US" altLang="zh-CN" dirty="0"/>
              <a:t>b) Because the children had grown up and disappeared</a:t>
            </a:r>
            <a:r>
              <a:rPr lang="en-US" altLang="zh-CN" dirty="0" smtClean="0"/>
              <a:t>.</a:t>
            </a:r>
          </a:p>
          <a:p>
            <a:pPr marL="182563" indent="-180975" algn="just">
              <a:buNone/>
            </a:pPr>
            <a:r>
              <a:rPr lang="en-US" altLang="zh-CN" dirty="0"/>
              <a:t> </a:t>
            </a:r>
            <a:r>
              <a:rPr lang="en-US" altLang="zh-CN" dirty="0" smtClean="0"/>
              <a:t> </a:t>
            </a:r>
            <a:r>
              <a:rPr lang="en-US" altLang="zh-CN" dirty="0"/>
              <a:t>(c) Because the daughter had got married. </a:t>
            </a:r>
            <a:endParaRPr lang="en-US" altLang="zh-CN" dirty="0" smtClean="0"/>
          </a:p>
          <a:p>
            <a:pPr marL="630238" indent="-628650" algn="just">
              <a:buNone/>
            </a:pPr>
            <a:r>
              <a:rPr lang="en-US" altLang="zh-CN" dirty="0"/>
              <a:t> </a:t>
            </a:r>
            <a:r>
              <a:rPr lang="en-US" altLang="zh-CN" dirty="0" smtClean="0"/>
              <a:t> (</a:t>
            </a:r>
            <a:r>
              <a:rPr lang="en-US" altLang="zh-CN" dirty="0"/>
              <a:t>d) Because the postman had brought bad news about the son.  </a:t>
            </a:r>
            <a:endParaRPr lang="en-US" altLang="zh-CN"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8"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95111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5" end="5"/>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182563" indent="-180975" algn="just">
              <a:buNone/>
            </a:pPr>
            <a:r>
              <a:rPr lang="en-US" altLang="zh-CN" dirty="0" smtClean="0"/>
              <a:t> </a:t>
            </a:r>
          </a:p>
          <a:p>
            <a:pPr marL="182563" indent="-180975" algn="just">
              <a:buNone/>
            </a:pPr>
            <a:r>
              <a:rPr lang="en-US" altLang="zh-CN" dirty="0" smtClean="0"/>
              <a:t>4 </a:t>
            </a:r>
            <a:r>
              <a:rPr lang="en-US" altLang="zh-CN" dirty="0"/>
              <a:t>How does the narrator feel generally about the years passing? </a:t>
            </a:r>
            <a:endParaRPr lang="en-US" altLang="zh-CN" dirty="0" smtClean="0"/>
          </a:p>
          <a:p>
            <a:pPr marL="630238" indent="-628650" algn="just">
              <a:buNone/>
            </a:pPr>
            <a:r>
              <a:rPr lang="en-US" altLang="zh-CN" dirty="0"/>
              <a:t> </a:t>
            </a:r>
            <a:r>
              <a:rPr lang="en-US" altLang="zh-CN" dirty="0" smtClean="0"/>
              <a:t> (a</a:t>
            </a:r>
            <a:r>
              <a:rPr lang="en-US" altLang="zh-CN" spc="-20" dirty="0" smtClean="0"/>
              <a:t>) He </a:t>
            </a:r>
            <a:r>
              <a:rPr lang="en-US" altLang="zh-CN" spc="-20" dirty="0"/>
              <a:t>regrets the people, the new buildings and the traffic. </a:t>
            </a:r>
            <a:endParaRPr lang="en-US" altLang="zh-CN" spc="-20" dirty="0" smtClean="0"/>
          </a:p>
          <a:p>
            <a:pPr marL="630238" indent="-628650" algn="just">
              <a:buNone/>
            </a:pPr>
            <a:r>
              <a:rPr lang="en-US" altLang="zh-CN" dirty="0"/>
              <a:t> </a:t>
            </a:r>
            <a:r>
              <a:rPr lang="en-US" altLang="zh-CN" dirty="0" smtClean="0"/>
              <a:t> (</a:t>
            </a:r>
            <a:r>
              <a:rPr lang="en-US" altLang="zh-CN" dirty="0"/>
              <a:t>b) He thinks the </a:t>
            </a:r>
            <a:r>
              <a:rPr lang="en-US" altLang="zh-CN" dirty="0" err="1"/>
              <a:t>neighbouring</a:t>
            </a:r>
            <a:r>
              <a:rPr lang="en-US" altLang="zh-CN" dirty="0"/>
              <a:t> houses are ugly. </a:t>
            </a:r>
            <a:endParaRPr lang="en-US" altLang="zh-CN" dirty="0" smtClean="0"/>
          </a:p>
          <a:p>
            <a:pPr marL="630238" indent="-628650" algn="just">
              <a:buNone/>
            </a:pPr>
            <a:r>
              <a:rPr lang="en-US" altLang="zh-CN" dirty="0"/>
              <a:t> </a:t>
            </a:r>
            <a:r>
              <a:rPr lang="en-US" altLang="zh-CN" dirty="0" smtClean="0"/>
              <a:t> (c) He </a:t>
            </a:r>
            <a:r>
              <a:rPr lang="en-US" altLang="zh-CN" dirty="0"/>
              <a:t>is nostalgic about the past, although he enjoys some of the benefits of progress. </a:t>
            </a:r>
            <a:endParaRPr lang="en-US" altLang="zh-CN" dirty="0" smtClean="0"/>
          </a:p>
          <a:p>
            <a:pPr marL="182563" indent="-180975" algn="just">
              <a:buNone/>
            </a:pPr>
            <a:r>
              <a:rPr lang="en-US" altLang="zh-CN" dirty="0"/>
              <a:t> </a:t>
            </a:r>
            <a:r>
              <a:rPr lang="en-US" altLang="zh-CN" dirty="0" smtClean="0"/>
              <a:t> (</a:t>
            </a:r>
            <a:r>
              <a:rPr lang="en-US" altLang="zh-CN" dirty="0"/>
              <a:t>d) He wishes people would spend more time at home. </a:t>
            </a:r>
            <a:endParaRPr lang="en-US" altLang="zh-CN"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8"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20346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4" end="4"/>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182563" indent="-180975" algn="just">
              <a:buNone/>
            </a:pPr>
            <a:endParaRPr lang="en-US" altLang="zh-CN" dirty="0" smtClean="0"/>
          </a:p>
          <a:p>
            <a:pPr marL="182563" indent="-180975" algn="just">
              <a:buNone/>
            </a:pPr>
            <a:r>
              <a:rPr lang="en-US" altLang="zh-CN" dirty="0" smtClean="0"/>
              <a:t>5 </a:t>
            </a:r>
            <a:r>
              <a:rPr lang="en-US" altLang="zh-CN" dirty="0"/>
              <a:t>How do we know the narrator is getting old? </a:t>
            </a:r>
            <a:endParaRPr lang="en-US" altLang="zh-CN" dirty="0" smtClean="0"/>
          </a:p>
          <a:p>
            <a:pPr marL="623888" indent="-622300" algn="just">
              <a:buNone/>
            </a:pPr>
            <a:r>
              <a:rPr lang="en-US" altLang="zh-CN" dirty="0"/>
              <a:t> </a:t>
            </a:r>
            <a:r>
              <a:rPr lang="en-US" altLang="zh-CN" dirty="0" smtClean="0"/>
              <a:t> (</a:t>
            </a:r>
            <a:r>
              <a:rPr lang="en-US" altLang="zh-CN" dirty="0"/>
              <a:t>a) </a:t>
            </a:r>
            <a:r>
              <a:rPr lang="en-US" altLang="zh-CN" dirty="0" smtClean="0"/>
              <a:t>No </a:t>
            </a:r>
            <a:r>
              <a:rPr lang="en-US" altLang="zh-CN" dirty="0"/>
              <a:t>one is looking after the narrator properly. </a:t>
            </a:r>
            <a:endParaRPr lang="en-US" altLang="zh-CN" dirty="0" smtClean="0"/>
          </a:p>
          <a:p>
            <a:pPr marL="623888" indent="-622300" algn="just">
              <a:buNone/>
            </a:pPr>
            <a:r>
              <a:rPr lang="en-US" altLang="zh-CN" dirty="0"/>
              <a:t> </a:t>
            </a:r>
            <a:r>
              <a:rPr lang="en-US" altLang="zh-CN" dirty="0" smtClean="0"/>
              <a:t> (</a:t>
            </a:r>
            <a:r>
              <a:rPr lang="en-US" altLang="zh-CN" dirty="0"/>
              <a:t>b) The narrator has lots of golden memories. </a:t>
            </a:r>
            <a:endParaRPr lang="en-US" altLang="zh-CN" dirty="0" smtClean="0"/>
          </a:p>
          <a:p>
            <a:pPr marL="623888" indent="-622300" algn="just">
              <a:buNone/>
            </a:pPr>
            <a:r>
              <a:rPr lang="en-US" altLang="zh-CN" dirty="0"/>
              <a:t> </a:t>
            </a:r>
            <a:r>
              <a:rPr lang="en-US" altLang="zh-CN" dirty="0" smtClean="0"/>
              <a:t> (</a:t>
            </a:r>
            <a:r>
              <a:rPr lang="en-US" altLang="zh-CN" dirty="0"/>
              <a:t>c) There are strange sounds and signs of people who have lived there in the past. </a:t>
            </a:r>
            <a:endParaRPr lang="en-US" altLang="zh-CN" dirty="0" smtClean="0"/>
          </a:p>
          <a:p>
            <a:pPr marL="623888" indent="-622300" algn="just">
              <a:buNone/>
            </a:pPr>
            <a:r>
              <a:rPr lang="en-US" altLang="zh-CN" dirty="0"/>
              <a:t> </a:t>
            </a:r>
            <a:r>
              <a:rPr lang="en-US" altLang="zh-CN" dirty="0" smtClean="0"/>
              <a:t> (</a:t>
            </a:r>
            <a:r>
              <a:rPr lang="en-US" altLang="zh-CN" dirty="0"/>
              <a:t>d) The </a:t>
            </a:r>
            <a:r>
              <a:rPr lang="en-US" altLang="zh-CN" dirty="0" err="1"/>
              <a:t>neighbourhood</a:t>
            </a:r>
            <a:r>
              <a:rPr lang="en-US" altLang="zh-CN" dirty="0"/>
              <a:t> isn’t what it used to be.  </a:t>
            </a:r>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8"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373835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4" end="4"/>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sp>
        <p:nvSpPr>
          <p:cNvPr id="8" name="内容占位符 1"/>
          <p:cNvSpPr>
            <a:spLocks noGrp="1"/>
          </p:cNvSpPr>
          <p:nvPr>
            <p:ph idx="4294967295"/>
          </p:nvPr>
        </p:nvSpPr>
        <p:spPr bwMode="auto">
          <a:xfrm>
            <a:off x="179388" y="1097892"/>
            <a:ext cx="8785225" cy="5615009"/>
          </a:xfrm>
          <a:prstGeom prst="rect">
            <a:avLst/>
          </a:prstGeom>
          <a:extLst/>
        </p:spPr>
        <p:txBody>
          <a:bodyPr/>
          <a:lstStyle/>
          <a:p>
            <a:pPr marL="0" indent="0">
              <a:lnSpc>
                <a:spcPct val="150000"/>
              </a:lnSpc>
              <a:buNone/>
              <a:defRPr/>
            </a:pPr>
            <a:r>
              <a:rPr lang="en-US" altLang="zh-CN" sz="1800" dirty="0" smtClean="0">
                <a:solidFill>
                  <a:srgbClr val="0563C1"/>
                </a:solidFill>
              </a:rPr>
              <a:t>3 </a:t>
            </a:r>
            <a:r>
              <a:rPr lang="en-US" altLang="zh-CN" sz="2500" spc="-210" dirty="0" smtClean="0"/>
              <a:t>The groundsman tended the orchards and the gardens around the manor house,</a:t>
            </a:r>
          </a:p>
          <a:p>
            <a:pPr marL="0" indent="0">
              <a:lnSpc>
                <a:spcPct val="150000"/>
              </a:lnSpc>
              <a:buNone/>
              <a:defRPr/>
            </a:pPr>
            <a:r>
              <a:rPr lang="en-US" altLang="zh-CN" sz="2500" spc="-210" dirty="0" smtClean="0"/>
              <a:t>so the trees in autumn were always bowed down with apples and pears, </a:t>
            </a:r>
            <a:r>
              <a:rPr lang="en-US" altLang="zh-CN" sz="2500" spc="-210" dirty="0" smtClean="0">
                <a:hlinkClick r:id="" action="ppaction://noaction"/>
              </a:rPr>
              <a:t>and as the</a:t>
            </a:r>
          </a:p>
          <a:p>
            <a:pPr marL="0" indent="0">
              <a:lnSpc>
                <a:spcPct val="150000"/>
              </a:lnSpc>
              <a:buNone/>
              <a:defRPr/>
            </a:pPr>
            <a:r>
              <a:rPr lang="en-US" altLang="zh-CN" sz="2500" spc="-190" dirty="0" smtClean="0">
                <a:hlinkClick r:id="" action="ppaction://noaction"/>
              </a:rPr>
              <a:t>days grew shorter the land around was teeming with helpers picking the fruit and</a:t>
            </a:r>
          </a:p>
          <a:p>
            <a:pPr marL="0" indent="0">
              <a:lnSpc>
                <a:spcPct val="150000"/>
              </a:lnSpc>
              <a:buNone/>
              <a:defRPr/>
            </a:pPr>
            <a:r>
              <a:rPr lang="en-US" altLang="zh-CN" sz="2500" spc="-190" dirty="0" smtClean="0">
                <a:hlinkClick r:id="" action="ppaction://noaction"/>
              </a:rPr>
              <a:t>rounding up the windfalls to take to the manor house, or to market in town down</a:t>
            </a:r>
          </a:p>
          <a:p>
            <a:pPr marL="0" indent="0">
              <a:lnSpc>
                <a:spcPct val="150000"/>
              </a:lnSpc>
              <a:buNone/>
              <a:defRPr/>
            </a:pPr>
            <a:r>
              <a:rPr lang="en-US" altLang="zh-CN" sz="2500" spc="-200" dirty="0" smtClean="0">
                <a:hlinkClick r:id="" action="ppaction://noaction"/>
              </a:rPr>
              <a:t>the way.</a:t>
            </a:r>
            <a:endParaRPr lang="zh-CN" altLang="en-US" sz="2500" spc="-200" dirty="0" smtClean="0"/>
          </a:p>
        </p:txBody>
      </p:sp>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182563" indent="-180975" algn="just">
              <a:buNone/>
            </a:pPr>
            <a:endParaRPr lang="en-US" altLang="zh-CN" dirty="0" smtClean="0"/>
          </a:p>
          <a:p>
            <a:pPr marL="182563" indent="-180975" algn="just">
              <a:buNone/>
            </a:pPr>
            <a:r>
              <a:rPr lang="en-US" altLang="zh-CN" dirty="0" smtClean="0"/>
              <a:t>6 </a:t>
            </a:r>
            <a:r>
              <a:rPr lang="en-US" altLang="zh-CN" dirty="0"/>
              <a:t>What do you think is going to happen to the </a:t>
            </a:r>
            <a:r>
              <a:rPr lang="en-US" altLang="zh-CN" dirty="0" smtClean="0"/>
              <a:t>house?</a:t>
            </a:r>
          </a:p>
          <a:p>
            <a:pPr marL="182563" indent="-180975" algn="just">
              <a:buNone/>
            </a:pPr>
            <a:r>
              <a:rPr lang="en-US" altLang="zh-CN" dirty="0"/>
              <a:t> </a:t>
            </a:r>
            <a:r>
              <a:rPr lang="en-US" altLang="zh-CN" dirty="0" smtClean="0"/>
              <a:t> (</a:t>
            </a:r>
            <a:r>
              <a:rPr lang="en-US" altLang="zh-CN" dirty="0"/>
              <a:t>a) </a:t>
            </a:r>
            <a:r>
              <a:rPr lang="en-US" altLang="zh-CN" dirty="0" smtClean="0"/>
              <a:t>Another </a:t>
            </a:r>
            <a:r>
              <a:rPr lang="en-US" altLang="zh-CN" dirty="0"/>
              <a:t>family will come and live there. </a:t>
            </a:r>
            <a:endParaRPr lang="en-US" altLang="zh-CN" dirty="0" smtClean="0"/>
          </a:p>
          <a:p>
            <a:pPr marL="182563" indent="-180975" algn="just">
              <a:buNone/>
            </a:pPr>
            <a:r>
              <a:rPr lang="en-US" altLang="zh-CN" dirty="0"/>
              <a:t> </a:t>
            </a:r>
            <a:r>
              <a:rPr lang="en-US" altLang="zh-CN" dirty="0" smtClean="0"/>
              <a:t> (</a:t>
            </a:r>
            <a:r>
              <a:rPr lang="en-US" altLang="zh-CN" dirty="0"/>
              <a:t>b) The traffic around it will get worse. </a:t>
            </a:r>
            <a:endParaRPr lang="en-US" altLang="zh-CN" dirty="0" smtClean="0"/>
          </a:p>
          <a:p>
            <a:pPr marL="182563" indent="-180975" algn="just">
              <a:buNone/>
            </a:pPr>
            <a:r>
              <a:rPr lang="en-US" altLang="zh-CN" dirty="0"/>
              <a:t> </a:t>
            </a:r>
            <a:r>
              <a:rPr lang="en-US" altLang="zh-CN" dirty="0" smtClean="0"/>
              <a:t> (</a:t>
            </a:r>
            <a:r>
              <a:rPr lang="en-US" altLang="zh-CN" dirty="0"/>
              <a:t>c) It’s going to be pulled down. </a:t>
            </a:r>
            <a:endParaRPr lang="en-US" altLang="zh-CN" dirty="0" smtClean="0"/>
          </a:p>
          <a:p>
            <a:pPr marL="182563" indent="-180975" algn="just">
              <a:buNone/>
            </a:pPr>
            <a:r>
              <a:rPr lang="en-US" altLang="zh-CN" dirty="0"/>
              <a:t> </a:t>
            </a:r>
            <a:r>
              <a:rPr lang="en-US" altLang="zh-CN" dirty="0" smtClean="0"/>
              <a:t> (</a:t>
            </a:r>
            <a:r>
              <a:rPr lang="en-US" altLang="zh-CN" dirty="0"/>
              <a:t>d) The workmen are going to use it as a workplace. </a:t>
            </a:r>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2" descr="END"/>
          <p:cNvPicPr>
            <a:picLocks noChangeAspect="1" noChangeArrowheads="1"/>
          </p:cNvPicPr>
          <p:nvPr/>
        </p:nvPicPr>
        <p:blipFill>
          <a:blip r:embed="rId3" cstate="print"/>
          <a:srcRect/>
          <a:stretch>
            <a:fillRect/>
          </a:stretch>
        </p:blipFill>
        <p:spPr bwMode="auto">
          <a:xfrm>
            <a:off x="8439201" y="6359161"/>
            <a:ext cx="474663" cy="225425"/>
          </a:xfrm>
          <a:prstGeom prst="rect">
            <a:avLst/>
          </a:prstGeom>
          <a:noFill/>
          <a:ln w="9525">
            <a:noFill/>
            <a:miter lim="800000"/>
            <a:headEnd/>
            <a:tailEnd/>
          </a:ln>
        </p:spPr>
      </p:pic>
      <p:pic>
        <p:nvPicPr>
          <p:cNvPr id="10"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72072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4" end="4"/>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201613" y="734082"/>
            <a:ext cx="8761412" cy="5962392"/>
          </a:xfrm>
          <a:prstGeom prst="rect">
            <a:avLst/>
          </a:prstGeom>
          <a:noFill/>
          <a:ln>
            <a:miter lim="800000"/>
            <a:headEnd/>
            <a:tailEnd/>
          </a:ln>
        </p:spPr>
        <p:txBody>
          <a:bodyPr/>
          <a:lstStyle/>
          <a:p>
            <a:pPr marL="0" indent="0" eaLnBrk="1" hangingPunct="1">
              <a:buSzPct val="120000"/>
              <a:buFont typeface="Arial" charset="0"/>
              <a:buNone/>
            </a:pPr>
            <a:r>
              <a:rPr lang="en-US" altLang="zh-CN" b="1" dirty="0" smtClean="0">
                <a:solidFill>
                  <a:srgbClr val="C00000"/>
                </a:solidFill>
              </a:rPr>
              <a:t>Dealing with unfamiliar words</a:t>
            </a:r>
          </a:p>
          <a:p>
            <a:pPr marL="812800" lvl="1" indent="-279400" eaLnBrk="1" hangingPunct="1">
              <a:buSzPct val="50000"/>
              <a:buFont typeface="Wingdings" pitchFamily="2" charset="2"/>
              <a:buNone/>
            </a:pPr>
            <a:endParaRPr lang="en-US" altLang="zh-CN" dirty="0" smtClean="0"/>
          </a:p>
          <a:p>
            <a:pPr marL="361950" lvl="1" indent="-361950" algn="just" eaLnBrk="1" hangingPunct="1">
              <a:lnSpc>
                <a:spcPct val="100000"/>
              </a:lnSpc>
              <a:spcBef>
                <a:spcPts val="1200"/>
              </a:spcBef>
              <a:buSzPct val="50000"/>
              <a:buNone/>
            </a:pPr>
            <a:r>
              <a:rPr lang="en-US" altLang="zh-CN" sz="2800" b="1" dirty="0" smtClean="0"/>
              <a:t>5 </a:t>
            </a:r>
            <a:r>
              <a:rPr lang="en-US" altLang="en-US" sz="2800" b="1" dirty="0">
                <a:ea typeface="宋体" charset="-122"/>
                <a:hlinkClick r:id="rId3" action="ppaction://hlinksldjump"/>
              </a:rPr>
              <a:t>Complete the paragraph with the correct form of the words below.  </a:t>
            </a:r>
            <a:endParaRPr lang="en-US" altLang="en-US" sz="2800" b="1" dirty="0" smtClean="0">
              <a:ea typeface="宋体" charset="-122"/>
            </a:endParaRPr>
          </a:p>
          <a:p>
            <a:pPr marL="361950" lvl="1" indent="-361950" algn="just" eaLnBrk="1" hangingPunct="1">
              <a:lnSpc>
                <a:spcPct val="100000"/>
              </a:lnSpc>
              <a:spcBef>
                <a:spcPts val="1200"/>
              </a:spcBef>
              <a:buSzPct val="50000"/>
              <a:buNone/>
            </a:pPr>
            <a:r>
              <a:rPr lang="en-US" altLang="zh-CN" sz="2800" b="1" dirty="0" smtClean="0"/>
              <a:t>6 </a:t>
            </a:r>
            <a:r>
              <a:rPr lang="en-US" altLang="en-US" sz="2800" b="1" dirty="0" smtClean="0">
                <a:ea typeface="宋体" charset="-122"/>
                <a:hlinkClick r:id="rId4" action="ppaction://hlinksldjump"/>
              </a:rPr>
              <a:t>Replace </a:t>
            </a:r>
            <a:r>
              <a:rPr lang="en-US" altLang="en-US" sz="2800" b="1" dirty="0">
                <a:ea typeface="宋体" charset="-122"/>
                <a:hlinkClick r:id="rId4" action="ppaction://hlinksldjump"/>
              </a:rPr>
              <a:t>the underlined words with the correct form of the words below.   </a:t>
            </a:r>
            <a:endParaRPr lang="en-US" altLang="en-US" sz="2800" b="1" dirty="0" smtClean="0">
              <a:ea typeface="宋体" charset="-122"/>
            </a:endParaRPr>
          </a:p>
          <a:p>
            <a:pPr marL="361950" lvl="1" indent="-361950" algn="just" eaLnBrk="1" hangingPunct="1">
              <a:lnSpc>
                <a:spcPct val="100000"/>
              </a:lnSpc>
              <a:spcBef>
                <a:spcPts val="1200"/>
              </a:spcBef>
              <a:buSzPct val="50000"/>
              <a:buNone/>
            </a:pPr>
            <a:r>
              <a:rPr lang="en-US" altLang="zh-CN" sz="2800" b="1" dirty="0" smtClean="0">
                <a:ea typeface="宋体" charset="-122"/>
              </a:rPr>
              <a:t>7 </a:t>
            </a:r>
            <a:r>
              <a:rPr lang="en-US" altLang="en-US" sz="2800" b="1" dirty="0" smtClean="0">
                <a:ea typeface="宋体" charset="-122"/>
                <a:hlinkClick r:id="rId5" action="ppaction://hlinksldjump"/>
              </a:rPr>
              <a:t>Answer </a:t>
            </a:r>
            <a:r>
              <a:rPr lang="en-US" altLang="en-US" sz="2800" b="1" dirty="0">
                <a:ea typeface="宋体" charset="-122"/>
                <a:hlinkClick r:id="rId5" action="ppaction://hlinksldjump"/>
              </a:rPr>
              <a:t>the questions about the </a:t>
            </a:r>
            <a:r>
              <a:rPr lang="en-US" altLang="en-US" sz="2800" b="1" dirty="0" smtClean="0">
                <a:ea typeface="宋体" charset="-122"/>
                <a:hlinkClick r:id="rId5" action="ppaction://hlinksldjump"/>
              </a:rPr>
              <a:t>words and expressions.</a:t>
            </a:r>
            <a:endParaRPr lang="en-US" altLang="en-US" sz="2800" b="1" dirty="0">
              <a:ea typeface="宋体" charset="-122"/>
            </a:endParaRPr>
          </a:p>
          <a:p>
            <a:pPr marL="361950" lvl="1" indent="-361950" algn="just" eaLnBrk="1" hangingPunct="1">
              <a:lnSpc>
                <a:spcPct val="100000"/>
              </a:lnSpc>
              <a:spcBef>
                <a:spcPts val="1200"/>
              </a:spcBef>
              <a:buSzPct val="50000"/>
              <a:buNone/>
            </a:pPr>
            <a:r>
              <a:rPr lang="en-US" altLang="zh-CN" sz="2800" b="1" dirty="0" smtClean="0"/>
              <a:t> </a:t>
            </a:r>
            <a:endParaRPr lang="zh-CN" altLang="en-US" sz="2800" b="1"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37431235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180975" indent="-179388" algn="just" eaLnBrk="1" hangingPunct="1">
              <a:lnSpc>
                <a:spcPct val="95000"/>
              </a:lnSpc>
              <a:spcBef>
                <a:spcPts val="600"/>
              </a:spcBef>
              <a:buSzPct val="120000"/>
              <a:buNone/>
            </a:pPr>
            <a:r>
              <a:rPr lang="en-US" altLang="zh-CN" b="1" dirty="0">
                <a:ea typeface="宋体" charset="-122"/>
              </a:rPr>
              <a:t>5 Complete the paragraph with the correct form of the words below.</a:t>
            </a:r>
            <a:endParaRPr lang="en-US" altLang="zh-CN" sz="1000" dirty="0" smtClean="0">
              <a:solidFill>
                <a:srgbClr val="990000"/>
              </a:solidFill>
            </a:endParaRPr>
          </a:p>
          <a:p>
            <a:pPr marL="180975" indent="-179388" algn="ctr" eaLnBrk="1" hangingPunct="1">
              <a:lnSpc>
                <a:spcPct val="95000"/>
              </a:lnSpc>
              <a:spcBef>
                <a:spcPts val="600"/>
              </a:spcBef>
              <a:buSzPct val="120000"/>
              <a:buNone/>
            </a:pPr>
            <a:r>
              <a:rPr lang="en-US" altLang="zh-CN" dirty="0">
                <a:solidFill>
                  <a:srgbClr val="C00000"/>
                </a:solidFill>
              </a:rPr>
              <a:t>appliance    assemble    coarse    device    </a:t>
            </a:r>
            <a:endParaRPr lang="en-US" altLang="zh-CN" dirty="0" smtClean="0">
              <a:solidFill>
                <a:srgbClr val="C00000"/>
              </a:solidFill>
            </a:endParaRPr>
          </a:p>
          <a:p>
            <a:pPr marL="180975" indent="-179388" algn="ctr" eaLnBrk="1" hangingPunct="1">
              <a:lnSpc>
                <a:spcPct val="95000"/>
              </a:lnSpc>
              <a:spcBef>
                <a:spcPts val="600"/>
              </a:spcBef>
              <a:buSzPct val="120000"/>
              <a:buNone/>
            </a:pPr>
            <a:r>
              <a:rPr lang="en-US" altLang="zh-CN" dirty="0" smtClean="0">
                <a:solidFill>
                  <a:srgbClr val="C00000"/>
                </a:solidFill>
              </a:rPr>
              <a:t>furnish         install         lodge         recall</a:t>
            </a:r>
          </a:p>
          <a:p>
            <a:pPr marL="180975" indent="-179388" algn="ctr" eaLnBrk="1" hangingPunct="1">
              <a:lnSpc>
                <a:spcPct val="95000"/>
              </a:lnSpc>
              <a:spcBef>
                <a:spcPts val="600"/>
              </a:spcBef>
              <a:buSzPct val="120000"/>
              <a:buNone/>
            </a:pPr>
            <a:endParaRPr lang="en-US" altLang="zh-CN" sz="1800" dirty="0" smtClean="0">
              <a:solidFill>
                <a:srgbClr val="FF0000"/>
              </a:solidFill>
            </a:endParaRPr>
          </a:p>
          <a:p>
            <a:pPr marL="87313" indent="-85725" algn="just" eaLnBrk="1" hangingPunct="1">
              <a:lnSpc>
                <a:spcPct val="120000"/>
              </a:lnSpc>
              <a:buSzPct val="120000"/>
              <a:buNone/>
            </a:pPr>
            <a:r>
              <a:rPr lang="en-US" altLang="zh-CN" dirty="0" smtClean="0"/>
              <a:t> Looking </a:t>
            </a:r>
            <a:r>
              <a:rPr lang="en-US" altLang="zh-CN" dirty="0"/>
              <a:t>back, I can still (1) </a:t>
            </a:r>
            <a:r>
              <a:rPr lang="en-US" altLang="zh-CN" dirty="0" smtClean="0"/>
              <a:t>________ </a:t>
            </a:r>
            <a:r>
              <a:rPr lang="en-US" altLang="zh-CN" dirty="0"/>
              <a:t>the day when the workmen arrived. The (2) ________</a:t>
            </a:r>
            <a:r>
              <a:rPr lang="en-US" altLang="zh-CN" dirty="0" smtClean="0"/>
              <a:t> </a:t>
            </a:r>
            <a:r>
              <a:rPr lang="en-US" altLang="zh-CN" dirty="0"/>
              <a:t>was in a poor state of repair. They began by (3) ________</a:t>
            </a:r>
            <a:r>
              <a:rPr lang="en-US" altLang="zh-CN" dirty="0" smtClean="0"/>
              <a:t> </a:t>
            </a:r>
            <a:r>
              <a:rPr lang="en-US" altLang="zh-CN" dirty="0"/>
              <a:t>electricity and then (4</a:t>
            </a:r>
            <a:r>
              <a:rPr lang="en-US" altLang="zh-CN" dirty="0" smtClean="0"/>
              <a:t>) _________ </a:t>
            </a:r>
            <a:r>
              <a:rPr lang="en-US" altLang="zh-CN" dirty="0"/>
              <a:t>the various pieces of a modern kitchen with all the best (5) ________</a:t>
            </a:r>
            <a:r>
              <a:rPr lang="en-US" altLang="zh-CN" dirty="0" smtClean="0"/>
              <a:t> </a:t>
            </a:r>
            <a:r>
              <a:rPr lang="en-US" altLang="zh-CN" dirty="0"/>
              <a:t>such as a washing machine and refrigerator. </a:t>
            </a:r>
            <a:endParaRPr lang="en-US" altLang="zh-CN" dirty="0" smtClean="0">
              <a:solidFill>
                <a:srgbClr val="0070C0"/>
              </a:solidFill>
            </a:endParaRPr>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4"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3" name="Text Box 8"/>
          <p:cNvSpPr txBox="1">
            <a:spLocks noChangeArrowheads="1"/>
          </p:cNvSpPr>
          <p:nvPr/>
        </p:nvSpPr>
        <p:spPr bwMode="auto">
          <a:xfrm>
            <a:off x="4744646" y="2931469"/>
            <a:ext cx="1303174" cy="51911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a:solidFill>
                  <a:srgbClr val="FF0000"/>
                </a:solidFill>
              </a:rPr>
              <a:t>recall</a:t>
            </a:r>
            <a:endParaRPr lang="zh-CN" altLang="en-US" sz="2800" dirty="0">
              <a:solidFill>
                <a:srgbClr val="FF0000"/>
              </a:solidFill>
            </a:endParaRPr>
          </a:p>
        </p:txBody>
      </p:sp>
      <p:sp>
        <p:nvSpPr>
          <p:cNvPr id="12" name="Text Box 8"/>
          <p:cNvSpPr txBox="1">
            <a:spLocks noChangeArrowheads="1"/>
          </p:cNvSpPr>
          <p:nvPr/>
        </p:nvSpPr>
        <p:spPr bwMode="auto">
          <a:xfrm>
            <a:off x="4429609" y="3483264"/>
            <a:ext cx="1303174" cy="51911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a:solidFill>
                  <a:srgbClr val="FF0000"/>
                </a:solidFill>
              </a:rPr>
              <a:t>lodge</a:t>
            </a:r>
            <a:endParaRPr lang="zh-CN" altLang="en-US" sz="2800" dirty="0">
              <a:solidFill>
                <a:srgbClr val="FF0000"/>
              </a:solidFill>
            </a:endParaRPr>
          </a:p>
        </p:txBody>
      </p:sp>
      <p:sp>
        <p:nvSpPr>
          <p:cNvPr id="16" name="Text Box 8"/>
          <p:cNvSpPr txBox="1">
            <a:spLocks noChangeArrowheads="1"/>
          </p:cNvSpPr>
          <p:nvPr/>
        </p:nvSpPr>
        <p:spPr bwMode="auto">
          <a:xfrm>
            <a:off x="4073232" y="4002377"/>
            <a:ext cx="1535651"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smtClean="0">
                <a:solidFill>
                  <a:srgbClr val="FF0000"/>
                </a:solidFill>
              </a:rPr>
              <a:t>installing</a:t>
            </a:r>
            <a:endParaRPr lang="zh-CN" altLang="en-US" sz="2800" dirty="0">
              <a:solidFill>
                <a:srgbClr val="FF0000"/>
              </a:solidFill>
            </a:endParaRPr>
          </a:p>
        </p:txBody>
      </p:sp>
      <p:sp>
        <p:nvSpPr>
          <p:cNvPr id="17" name="Text Box 8"/>
          <p:cNvSpPr txBox="1">
            <a:spLocks noChangeArrowheads="1"/>
          </p:cNvSpPr>
          <p:nvPr/>
        </p:nvSpPr>
        <p:spPr bwMode="auto">
          <a:xfrm>
            <a:off x="251168" y="4495201"/>
            <a:ext cx="1844825"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a:solidFill>
                  <a:srgbClr val="FF0000"/>
                </a:solidFill>
              </a:rPr>
              <a:t>assembling</a:t>
            </a:r>
            <a:endParaRPr lang="zh-CN" altLang="en-US" sz="2800" dirty="0">
              <a:solidFill>
                <a:srgbClr val="FF0000"/>
              </a:solidFill>
            </a:endParaRPr>
          </a:p>
        </p:txBody>
      </p:sp>
      <p:sp>
        <p:nvSpPr>
          <p:cNvPr id="18" name="Text Box 8"/>
          <p:cNvSpPr txBox="1">
            <a:spLocks noChangeArrowheads="1"/>
          </p:cNvSpPr>
          <p:nvPr/>
        </p:nvSpPr>
        <p:spPr bwMode="auto">
          <a:xfrm>
            <a:off x="2264798" y="4999371"/>
            <a:ext cx="1773646"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smtClean="0">
                <a:solidFill>
                  <a:srgbClr val="FF0000"/>
                </a:solidFill>
              </a:rPr>
              <a:t>appliances</a:t>
            </a:r>
            <a:endParaRPr lang="zh-CN" altLang="en-US" sz="2800" dirty="0">
              <a:solidFill>
                <a:srgbClr val="FF0000"/>
              </a:solidFill>
            </a:endParaRPr>
          </a:p>
        </p:txBody>
      </p:sp>
      <p:pic>
        <p:nvPicPr>
          <p:cNvPr id="15"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22" name="图片 12" descr="MORE"/>
          <p:cNvPicPr>
            <a:picLocks noChangeAspect="1" noChangeArrowheads="1"/>
          </p:cNvPicPr>
          <p:nvPr/>
        </p:nvPicPr>
        <p:blipFill>
          <a:blip r:embed="rId7" cstate="print"/>
          <a:srcRect/>
          <a:stretch>
            <a:fillRect/>
          </a:stretch>
        </p:blipFill>
        <p:spPr bwMode="auto">
          <a:xfrm>
            <a:off x="7991475" y="6262688"/>
            <a:ext cx="912813" cy="228600"/>
          </a:xfrm>
          <a:prstGeom prst="rect">
            <a:avLst/>
          </a:prstGeom>
          <a:noFill/>
          <a:ln w="9525">
            <a:noFill/>
            <a:miter lim="800000"/>
            <a:headEnd/>
            <a:tailEnd/>
          </a:ln>
        </p:spPr>
      </p:pic>
    </p:spTree>
    <p:extLst>
      <p:ext uri="{BB962C8B-B14F-4D97-AF65-F5344CB8AC3E}">
        <p14:creationId xmlns:p14="http://schemas.microsoft.com/office/powerpoint/2010/main" xmlns="" val="37754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6" grpId="0"/>
      <p:bldP spid="17" grpId="0"/>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180975" indent="-179388" algn="ctr" eaLnBrk="1" hangingPunct="1">
              <a:lnSpc>
                <a:spcPct val="95000"/>
              </a:lnSpc>
              <a:spcBef>
                <a:spcPts val="600"/>
              </a:spcBef>
              <a:buSzPct val="120000"/>
              <a:buNone/>
            </a:pPr>
            <a:endParaRPr lang="en-US" altLang="zh-CN" sz="800" dirty="0" smtClean="0">
              <a:solidFill>
                <a:srgbClr val="FF0000"/>
              </a:solidFill>
            </a:endParaRPr>
          </a:p>
          <a:p>
            <a:pPr marL="180975" indent="-179388" algn="ctr" eaLnBrk="1" hangingPunct="1">
              <a:lnSpc>
                <a:spcPct val="95000"/>
              </a:lnSpc>
              <a:spcBef>
                <a:spcPts val="600"/>
              </a:spcBef>
              <a:buSzPct val="120000"/>
              <a:buNone/>
            </a:pPr>
            <a:r>
              <a:rPr lang="en-US" altLang="zh-CN" dirty="0" smtClean="0">
                <a:solidFill>
                  <a:srgbClr val="C00000"/>
                </a:solidFill>
              </a:rPr>
              <a:t>appliance    </a:t>
            </a:r>
            <a:r>
              <a:rPr lang="en-US" altLang="zh-CN" dirty="0">
                <a:solidFill>
                  <a:srgbClr val="C00000"/>
                </a:solidFill>
              </a:rPr>
              <a:t>assemble    coarse    device    </a:t>
            </a:r>
            <a:endParaRPr lang="en-US" altLang="zh-CN" dirty="0" smtClean="0">
              <a:solidFill>
                <a:srgbClr val="C00000"/>
              </a:solidFill>
            </a:endParaRPr>
          </a:p>
          <a:p>
            <a:pPr marL="180975" indent="-179388" algn="ctr" eaLnBrk="1" hangingPunct="1">
              <a:lnSpc>
                <a:spcPct val="95000"/>
              </a:lnSpc>
              <a:spcBef>
                <a:spcPts val="600"/>
              </a:spcBef>
              <a:buSzPct val="120000"/>
              <a:buNone/>
            </a:pPr>
            <a:r>
              <a:rPr lang="en-US" altLang="zh-CN" dirty="0" smtClean="0">
                <a:solidFill>
                  <a:srgbClr val="C00000"/>
                </a:solidFill>
              </a:rPr>
              <a:t>furnish         install         lodge         recall</a:t>
            </a:r>
          </a:p>
          <a:p>
            <a:pPr marL="87313" indent="-85725" algn="just" eaLnBrk="1" hangingPunct="1">
              <a:lnSpc>
                <a:spcPct val="95000"/>
              </a:lnSpc>
              <a:spcBef>
                <a:spcPts val="600"/>
              </a:spcBef>
              <a:buSzPct val="120000"/>
              <a:buNone/>
            </a:pPr>
            <a:r>
              <a:rPr lang="en-US" altLang="zh-CN" dirty="0" smtClean="0"/>
              <a:t> </a:t>
            </a:r>
          </a:p>
          <a:p>
            <a:pPr marL="87313" indent="-85725" algn="just" eaLnBrk="1" hangingPunct="1">
              <a:lnSpc>
                <a:spcPct val="120000"/>
              </a:lnSpc>
              <a:buSzPct val="120000"/>
              <a:buNone/>
            </a:pPr>
            <a:r>
              <a:rPr lang="en-US" altLang="zh-CN" dirty="0"/>
              <a:t> </a:t>
            </a:r>
            <a:r>
              <a:rPr lang="en-US" altLang="zh-CN" dirty="0" smtClean="0"/>
              <a:t>The </a:t>
            </a:r>
            <a:r>
              <a:rPr lang="en-US" altLang="zh-CN" dirty="0"/>
              <a:t>walls were rather (6</a:t>
            </a:r>
            <a:r>
              <a:rPr lang="en-US" altLang="zh-CN" dirty="0" smtClean="0"/>
              <a:t>) ________ after </a:t>
            </a:r>
            <a:r>
              <a:rPr lang="en-US" altLang="zh-CN" dirty="0"/>
              <a:t>years of neglect, so they used a(n) (7) ________</a:t>
            </a:r>
            <a:r>
              <a:rPr lang="en-US" altLang="zh-CN" dirty="0" smtClean="0"/>
              <a:t> </a:t>
            </a:r>
            <a:r>
              <a:rPr lang="en-US" altLang="zh-CN" dirty="0"/>
              <a:t>to make them smooth again. Finally, they (8) ________</a:t>
            </a:r>
            <a:r>
              <a:rPr lang="en-US" altLang="zh-CN" dirty="0" smtClean="0"/>
              <a:t> </a:t>
            </a:r>
            <a:r>
              <a:rPr lang="en-US" altLang="zh-CN" dirty="0"/>
              <a:t>the house with tables, chairs, sofas and beds, until it was as comfortable as it used to be</a:t>
            </a:r>
            <a:r>
              <a:rPr lang="en-US" altLang="zh-CN" dirty="0" smtClean="0"/>
              <a:t>. </a:t>
            </a:r>
            <a:endParaRPr lang="en-US" altLang="zh-CN" dirty="0" smtClean="0">
              <a:solidFill>
                <a:srgbClr val="0070C0"/>
              </a:solidFill>
            </a:endParaRPr>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4"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2" descr="END"/>
          <p:cNvPicPr>
            <a:picLocks noChangeAspect="1" noChangeArrowheads="1"/>
          </p:cNvPicPr>
          <p:nvPr/>
        </p:nvPicPr>
        <p:blipFill>
          <a:blip r:embed="rId5" cstate="print"/>
          <a:srcRect/>
          <a:stretch>
            <a:fillRect/>
          </a:stretch>
        </p:blipFill>
        <p:spPr bwMode="auto">
          <a:xfrm>
            <a:off x="8422775" y="6359161"/>
            <a:ext cx="474663" cy="225425"/>
          </a:xfrm>
          <a:prstGeom prst="rect">
            <a:avLst/>
          </a:prstGeom>
          <a:noFill/>
          <a:ln w="9525">
            <a:noFill/>
            <a:miter lim="800000"/>
            <a:headEnd/>
            <a:tailEnd/>
          </a:ln>
        </p:spPr>
      </p:pic>
      <p:sp>
        <p:nvSpPr>
          <p:cNvPr id="19" name="Text Box 8"/>
          <p:cNvSpPr txBox="1">
            <a:spLocks noChangeArrowheads="1"/>
          </p:cNvSpPr>
          <p:nvPr/>
        </p:nvSpPr>
        <p:spPr bwMode="auto">
          <a:xfrm>
            <a:off x="4325579" y="2397278"/>
            <a:ext cx="1303174" cy="51911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a:solidFill>
                  <a:srgbClr val="FF0000"/>
                </a:solidFill>
              </a:rPr>
              <a:t>coarse</a:t>
            </a:r>
            <a:endParaRPr lang="zh-CN" altLang="en-US" sz="2800" dirty="0">
              <a:solidFill>
                <a:srgbClr val="FF0000"/>
              </a:solidFill>
            </a:endParaRPr>
          </a:p>
        </p:txBody>
      </p:sp>
      <p:sp>
        <p:nvSpPr>
          <p:cNvPr id="20" name="Text Box 8"/>
          <p:cNvSpPr txBox="1">
            <a:spLocks noChangeArrowheads="1"/>
          </p:cNvSpPr>
          <p:nvPr/>
        </p:nvSpPr>
        <p:spPr bwMode="auto">
          <a:xfrm>
            <a:off x="4050925" y="2916391"/>
            <a:ext cx="1303174" cy="51911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a:solidFill>
                  <a:srgbClr val="FF0000"/>
                </a:solidFill>
              </a:rPr>
              <a:t>device</a:t>
            </a:r>
            <a:endParaRPr lang="zh-CN" altLang="en-US" sz="2800" dirty="0">
              <a:solidFill>
                <a:srgbClr val="FF0000"/>
              </a:solidFill>
            </a:endParaRPr>
          </a:p>
        </p:txBody>
      </p:sp>
      <p:sp>
        <p:nvSpPr>
          <p:cNvPr id="21" name="Text Box 8"/>
          <p:cNvSpPr txBox="1">
            <a:spLocks noChangeArrowheads="1"/>
          </p:cNvSpPr>
          <p:nvPr/>
        </p:nvSpPr>
        <p:spPr bwMode="auto">
          <a:xfrm>
            <a:off x="3834166" y="3435504"/>
            <a:ext cx="1626229"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smtClean="0">
                <a:solidFill>
                  <a:srgbClr val="FF0000"/>
                </a:solidFill>
              </a:rPr>
              <a:t>furnished</a:t>
            </a:r>
            <a:endParaRPr lang="zh-CN" altLang="en-US" sz="2800" dirty="0">
              <a:solidFill>
                <a:srgbClr val="FF0000"/>
              </a:solidFill>
            </a:endParaRPr>
          </a:p>
        </p:txBody>
      </p:sp>
      <p:pic>
        <p:nvPicPr>
          <p:cNvPr id="15"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4276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180975" indent="-179388" algn="just" eaLnBrk="1" hangingPunct="1">
              <a:lnSpc>
                <a:spcPct val="110000"/>
              </a:lnSpc>
              <a:spcBef>
                <a:spcPts val="0"/>
              </a:spcBef>
              <a:buSzPct val="120000"/>
              <a:buNone/>
            </a:pPr>
            <a:r>
              <a:rPr lang="en-US" altLang="zh-CN" b="1" dirty="0" smtClean="0">
                <a:ea typeface="宋体" charset="-122"/>
              </a:rPr>
              <a:t>6 </a:t>
            </a:r>
            <a:r>
              <a:rPr lang="en-US" altLang="zh-CN" b="1" dirty="0">
                <a:ea typeface="宋体" charset="-122"/>
              </a:rPr>
              <a:t> Replace the underlined words with the correct form of the words below.</a:t>
            </a:r>
            <a:endParaRPr lang="en-US" altLang="zh-CN" sz="1000" dirty="0" smtClean="0">
              <a:solidFill>
                <a:srgbClr val="990000"/>
              </a:solidFill>
            </a:endParaRPr>
          </a:p>
          <a:p>
            <a:pPr marL="180975" indent="-179388" algn="ctr" eaLnBrk="1" hangingPunct="1">
              <a:lnSpc>
                <a:spcPct val="110000"/>
              </a:lnSpc>
              <a:spcBef>
                <a:spcPts val="0"/>
              </a:spcBef>
              <a:buSzPct val="120000"/>
              <a:buNone/>
            </a:pPr>
            <a:r>
              <a:rPr lang="en-US" altLang="zh-CN" dirty="0">
                <a:solidFill>
                  <a:srgbClr val="C00000"/>
                </a:solidFill>
              </a:rPr>
              <a:t>blossom  </a:t>
            </a:r>
            <a:r>
              <a:rPr lang="en-US" altLang="zh-CN" dirty="0" smtClean="0">
                <a:solidFill>
                  <a:srgbClr val="C00000"/>
                </a:solidFill>
              </a:rPr>
              <a:t>     </a:t>
            </a:r>
            <a:r>
              <a:rPr lang="en-US" altLang="zh-CN" dirty="0">
                <a:solidFill>
                  <a:srgbClr val="C00000"/>
                </a:solidFill>
              </a:rPr>
              <a:t>crossroads  </a:t>
            </a:r>
            <a:r>
              <a:rPr lang="en-US" altLang="zh-CN" dirty="0" smtClean="0">
                <a:solidFill>
                  <a:srgbClr val="C00000"/>
                </a:solidFill>
              </a:rPr>
              <a:t>     </a:t>
            </a:r>
            <a:r>
              <a:rPr lang="en-US" altLang="zh-CN" dirty="0">
                <a:solidFill>
                  <a:srgbClr val="C00000"/>
                </a:solidFill>
              </a:rPr>
              <a:t>decay    </a:t>
            </a:r>
            <a:endParaRPr lang="en-US" altLang="zh-CN" dirty="0" smtClean="0">
              <a:solidFill>
                <a:srgbClr val="C00000"/>
              </a:solidFill>
            </a:endParaRPr>
          </a:p>
          <a:p>
            <a:pPr marL="180975" indent="-179388" algn="ctr" eaLnBrk="1" hangingPunct="1">
              <a:lnSpc>
                <a:spcPct val="110000"/>
              </a:lnSpc>
              <a:spcBef>
                <a:spcPts val="0"/>
              </a:spcBef>
              <a:buSzPct val="120000"/>
              <a:buNone/>
            </a:pPr>
            <a:r>
              <a:rPr lang="en-US" altLang="zh-CN" dirty="0" smtClean="0">
                <a:solidFill>
                  <a:srgbClr val="C00000"/>
                </a:solidFill>
              </a:rPr>
              <a:t>faint       </a:t>
            </a:r>
            <a:r>
              <a:rPr lang="en-US" altLang="zh-CN" dirty="0">
                <a:solidFill>
                  <a:srgbClr val="C00000"/>
                </a:solidFill>
              </a:rPr>
              <a:t>identical   </a:t>
            </a:r>
            <a:r>
              <a:rPr lang="en-US" altLang="zh-CN" dirty="0" smtClean="0">
                <a:solidFill>
                  <a:srgbClr val="C00000"/>
                </a:solidFill>
              </a:rPr>
              <a:t>    </a:t>
            </a:r>
            <a:r>
              <a:rPr lang="en-US" altLang="zh-CN" dirty="0">
                <a:solidFill>
                  <a:srgbClr val="C00000"/>
                </a:solidFill>
              </a:rPr>
              <a:t>resent  </a:t>
            </a:r>
            <a:r>
              <a:rPr lang="en-US" altLang="zh-CN" dirty="0" smtClean="0">
                <a:solidFill>
                  <a:srgbClr val="C00000"/>
                </a:solidFill>
              </a:rPr>
              <a:t>     </a:t>
            </a:r>
            <a:r>
              <a:rPr lang="en-US" altLang="zh-CN" dirty="0">
                <a:solidFill>
                  <a:srgbClr val="C00000"/>
                </a:solidFill>
              </a:rPr>
              <a:t>vanish </a:t>
            </a:r>
            <a:endParaRPr lang="en-US" altLang="zh-CN" sz="1400" dirty="0" smtClean="0">
              <a:solidFill>
                <a:srgbClr val="C00000"/>
              </a:solidFill>
            </a:endParaRPr>
          </a:p>
          <a:p>
            <a:pPr marL="355600" indent="-354013" algn="just" eaLnBrk="1" hangingPunct="1">
              <a:lnSpc>
                <a:spcPct val="110000"/>
              </a:lnSpc>
              <a:buSzPct val="120000"/>
              <a:buNone/>
            </a:pPr>
            <a:r>
              <a:rPr lang="en-US" altLang="zh-CN" dirty="0"/>
              <a:t>1 The two buildings looked </a:t>
            </a:r>
            <a:r>
              <a:rPr lang="en-US" altLang="zh-CN" u="sng" dirty="0"/>
              <a:t>exactly the same</a:t>
            </a:r>
            <a:r>
              <a:rPr lang="en-US" altLang="zh-CN" dirty="0"/>
              <a:t> from the outside, but were very different inside. </a:t>
            </a:r>
            <a:endParaRPr lang="en-US" altLang="zh-CN" dirty="0" smtClean="0"/>
          </a:p>
          <a:p>
            <a:pPr marL="355600" indent="-354013" algn="just" eaLnBrk="1" hangingPunct="1">
              <a:lnSpc>
                <a:spcPct val="110000"/>
              </a:lnSpc>
              <a:buSzPct val="120000"/>
              <a:buNone/>
            </a:pPr>
            <a:r>
              <a:rPr lang="en-US" altLang="zh-CN" dirty="0" smtClean="0"/>
              <a:t>2 </a:t>
            </a:r>
            <a:r>
              <a:rPr lang="en-US" altLang="zh-CN" dirty="0"/>
              <a:t>When spring arrives the garden is full of </a:t>
            </a:r>
            <a:r>
              <a:rPr lang="en-US" altLang="zh-CN" u="sng" dirty="0"/>
              <a:t>flowers on the trees</a:t>
            </a:r>
            <a:r>
              <a:rPr lang="en-US" altLang="zh-CN" dirty="0"/>
              <a:t>. </a:t>
            </a:r>
            <a:endParaRPr lang="en-US" altLang="zh-CN" dirty="0" smtClean="0"/>
          </a:p>
          <a:p>
            <a:pPr marL="355600" indent="-354013" algn="just" eaLnBrk="1" hangingPunct="1">
              <a:lnSpc>
                <a:spcPct val="110000"/>
              </a:lnSpc>
              <a:buSzPct val="120000"/>
              <a:buNone/>
            </a:pPr>
            <a:r>
              <a:rPr lang="en-US" altLang="zh-CN" dirty="0" smtClean="0"/>
              <a:t>3 </a:t>
            </a:r>
            <a:r>
              <a:rPr lang="en-US" altLang="zh-CN" dirty="0"/>
              <a:t>She </a:t>
            </a:r>
            <a:r>
              <a:rPr lang="en-US" altLang="zh-CN" u="sng" dirty="0"/>
              <a:t>felt suddenly unconscious for a short time</a:t>
            </a:r>
            <a:r>
              <a:rPr lang="en-US" altLang="zh-CN" dirty="0"/>
              <a:t> when she heard the dreadful news. </a:t>
            </a:r>
            <a:endParaRPr lang="en-US" altLang="zh-CN" dirty="0" smtClean="0">
              <a:solidFill>
                <a:srgbClr val="0070C0"/>
              </a:solidFill>
            </a:endParaRPr>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6390"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sp>
        <p:nvSpPr>
          <p:cNvPr id="13" name="Text Box 8"/>
          <p:cNvSpPr txBox="1">
            <a:spLocks noChangeArrowheads="1"/>
          </p:cNvSpPr>
          <p:nvPr/>
        </p:nvSpPr>
        <p:spPr bwMode="auto">
          <a:xfrm>
            <a:off x="7380410" y="3165474"/>
            <a:ext cx="1434977" cy="51911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a:solidFill>
                  <a:srgbClr val="FF0000"/>
                </a:solidFill>
              </a:rPr>
              <a:t>identical</a:t>
            </a:r>
            <a:endParaRPr lang="zh-CN" altLang="en-US" sz="2800" dirty="0">
              <a:solidFill>
                <a:srgbClr val="FF0000"/>
              </a:solidFill>
            </a:endParaRPr>
          </a:p>
        </p:txBody>
      </p:sp>
      <p:pic>
        <p:nvPicPr>
          <p:cNvPr id="12"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sp>
        <p:nvSpPr>
          <p:cNvPr id="16" name="Text Box 8"/>
          <p:cNvSpPr txBox="1">
            <a:spLocks noChangeArrowheads="1"/>
          </p:cNvSpPr>
          <p:nvPr/>
        </p:nvSpPr>
        <p:spPr bwMode="auto">
          <a:xfrm>
            <a:off x="7380411" y="4288897"/>
            <a:ext cx="1434977" cy="51911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a:solidFill>
                  <a:srgbClr val="FF0000"/>
                </a:solidFill>
              </a:rPr>
              <a:t>blossom</a:t>
            </a:r>
            <a:endParaRPr lang="zh-CN" altLang="en-US" sz="2800" dirty="0">
              <a:solidFill>
                <a:srgbClr val="FF0000"/>
              </a:solidFill>
            </a:endParaRPr>
          </a:p>
        </p:txBody>
      </p:sp>
      <p:sp>
        <p:nvSpPr>
          <p:cNvPr id="17" name="Text Box 8"/>
          <p:cNvSpPr txBox="1">
            <a:spLocks noChangeArrowheads="1"/>
          </p:cNvSpPr>
          <p:nvPr/>
        </p:nvSpPr>
        <p:spPr bwMode="auto">
          <a:xfrm>
            <a:off x="7380411" y="5287431"/>
            <a:ext cx="1434977" cy="51911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smtClean="0">
                <a:solidFill>
                  <a:srgbClr val="FF0000"/>
                </a:solidFill>
              </a:rPr>
              <a:t>fainted</a:t>
            </a:r>
            <a:endParaRPr lang="zh-CN" altLang="en-US" sz="2800" dirty="0">
              <a:solidFill>
                <a:srgbClr val="FF0000"/>
              </a:solidFill>
            </a:endParaRPr>
          </a:p>
        </p:txBody>
      </p:sp>
      <p:pic>
        <p:nvPicPr>
          <p:cNvPr id="10"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71295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390"/>
                                        </p:tgtEl>
                                        <p:attrNameLst>
                                          <p:attrName>style.visibility</p:attrName>
                                        </p:attrNameLst>
                                      </p:cBhvr>
                                      <p:to>
                                        <p:strVal val="visible"/>
                                      </p:to>
                                    </p:set>
                                    <p:animEffect transition="in" filter="dissolve">
                                      <p:cBhvr>
                                        <p:cTn id="22"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lvl="0" eaLnBrk="1" hangingPunct="1">
              <a:lnSpc>
                <a:spcPct val="110000"/>
              </a:lnSpc>
              <a:spcBef>
                <a:spcPts val="0"/>
              </a:spcBef>
              <a:buSzPct val="120000"/>
              <a:buNone/>
            </a:pPr>
            <a:endParaRPr lang="en-US" altLang="zh-CN" sz="1000" dirty="0">
              <a:solidFill>
                <a:srgbClr val="990000"/>
              </a:solidFill>
            </a:endParaRPr>
          </a:p>
          <a:p>
            <a:pPr marL="180975" indent="-179388" algn="ctr" eaLnBrk="1" hangingPunct="1">
              <a:lnSpc>
                <a:spcPct val="110000"/>
              </a:lnSpc>
              <a:spcBef>
                <a:spcPts val="0"/>
              </a:spcBef>
              <a:buSzPct val="120000"/>
              <a:buNone/>
            </a:pPr>
            <a:r>
              <a:rPr lang="en-US" altLang="zh-CN" dirty="0">
                <a:solidFill>
                  <a:srgbClr val="C00000"/>
                </a:solidFill>
              </a:rPr>
              <a:t>blossom       crossroads       decay    </a:t>
            </a:r>
          </a:p>
          <a:p>
            <a:pPr marL="180975" indent="-179388" algn="ctr" eaLnBrk="1" hangingPunct="1">
              <a:lnSpc>
                <a:spcPct val="110000"/>
              </a:lnSpc>
              <a:spcBef>
                <a:spcPts val="0"/>
              </a:spcBef>
              <a:buSzPct val="120000"/>
              <a:buNone/>
            </a:pPr>
            <a:r>
              <a:rPr lang="en-US" altLang="zh-CN" dirty="0">
                <a:solidFill>
                  <a:srgbClr val="C00000"/>
                </a:solidFill>
              </a:rPr>
              <a:t>faint       identical       resent       vanish </a:t>
            </a:r>
            <a:endParaRPr lang="en-US" altLang="zh-CN" sz="1400" dirty="0">
              <a:solidFill>
                <a:srgbClr val="C00000"/>
              </a:solidFill>
            </a:endParaRPr>
          </a:p>
          <a:p>
            <a:pPr marL="180975" indent="-179388" algn="just" eaLnBrk="1" hangingPunct="1">
              <a:lnSpc>
                <a:spcPct val="110000"/>
              </a:lnSpc>
              <a:spcBef>
                <a:spcPts val="600"/>
              </a:spcBef>
              <a:buSzPct val="120000"/>
              <a:buNone/>
            </a:pPr>
            <a:r>
              <a:rPr lang="en-US" altLang="zh-CN" dirty="0" smtClean="0"/>
              <a:t>4 </a:t>
            </a:r>
            <a:r>
              <a:rPr lang="en-US" altLang="zh-CN" dirty="0"/>
              <a:t>At the </a:t>
            </a:r>
            <a:r>
              <a:rPr lang="en-US" altLang="zh-CN" u="sng" dirty="0"/>
              <a:t>place where two or more roads meet</a:t>
            </a:r>
            <a:r>
              <a:rPr lang="en-US" altLang="zh-CN" dirty="0"/>
              <a:t>, there are often queues of traffic. </a:t>
            </a:r>
            <a:endParaRPr lang="en-US" altLang="zh-CN" dirty="0" smtClean="0"/>
          </a:p>
          <a:p>
            <a:pPr marL="180975" indent="-179388" algn="just" eaLnBrk="1" hangingPunct="1">
              <a:lnSpc>
                <a:spcPct val="110000"/>
              </a:lnSpc>
              <a:spcBef>
                <a:spcPts val="600"/>
              </a:spcBef>
              <a:buSzPct val="120000"/>
              <a:buNone/>
            </a:pPr>
            <a:r>
              <a:rPr lang="en-US" altLang="zh-CN" dirty="0" smtClean="0"/>
              <a:t>5 </a:t>
            </a:r>
            <a:r>
              <a:rPr lang="en-US" altLang="zh-CN" dirty="0"/>
              <a:t>Every morning, the owner would </a:t>
            </a:r>
            <a:r>
              <a:rPr lang="en-US" altLang="zh-CN" u="sng" dirty="0"/>
              <a:t>mysteriously disappear</a:t>
            </a:r>
            <a:r>
              <a:rPr lang="en-US" altLang="zh-CN" dirty="0"/>
              <a:t>, and I’d have no idea when he’d gone. </a:t>
            </a:r>
            <a:endParaRPr lang="en-US" altLang="zh-CN" dirty="0" smtClean="0"/>
          </a:p>
          <a:p>
            <a:pPr marL="180975" indent="-179388" algn="just" eaLnBrk="1" hangingPunct="1">
              <a:lnSpc>
                <a:spcPct val="110000"/>
              </a:lnSpc>
              <a:spcBef>
                <a:spcPts val="600"/>
              </a:spcBef>
              <a:buSzPct val="120000"/>
              <a:buNone/>
            </a:pPr>
            <a:r>
              <a:rPr lang="en-US" altLang="zh-CN" dirty="0" smtClean="0"/>
              <a:t>6 </a:t>
            </a:r>
            <a:r>
              <a:rPr lang="en-US" altLang="zh-CN" dirty="0"/>
              <a:t>I sometimes </a:t>
            </a:r>
            <a:r>
              <a:rPr lang="en-US" altLang="zh-CN" u="sng" dirty="0"/>
              <a:t>feel unhappy and angry</a:t>
            </a:r>
            <a:r>
              <a:rPr lang="en-US" altLang="zh-CN" dirty="0"/>
              <a:t> at the noise and traffic, but most of the time I ignore them. </a:t>
            </a:r>
            <a:endParaRPr lang="en-US" altLang="zh-CN" dirty="0" smtClean="0"/>
          </a:p>
          <a:p>
            <a:pPr marL="180975" indent="-179388" algn="just" eaLnBrk="1" hangingPunct="1">
              <a:lnSpc>
                <a:spcPct val="110000"/>
              </a:lnSpc>
              <a:spcBef>
                <a:spcPts val="600"/>
              </a:spcBef>
              <a:buSzPct val="120000"/>
              <a:buNone/>
            </a:pPr>
            <a:r>
              <a:rPr lang="en-US" altLang="zh-CN" dirty="0" smtClean="0"/>
              <a:t>7 </a:t>
            </a:r>
            <a:r>
              <a:rPr lang="en-US" altLang="zh-CN" dirty="0"/>
              <a:t>When you leave apples on the ground, they </a:t>
            </a:r>
            <a:r>
              <a:rPr lang="en-US" altLang="zh-CN" u="sng" dirty="0"/>
              <a:t>are gradually destroyed by a natural process</a:t>
            </a:r>
            <a:r>
              <a:rPr lang="en-US" altLang="zh-CN" dirty="0"/>
              <a:t>, and can’t be collected and stored.</a:t>
            </a:r>
          </a:p>
          <a:p>
            <a:pPr marL="180975" indent="-179388" algn="just" eaLnBrk="1" hangingPunct="1">
              <a:lnSpc>
                <a:spcPct val="110000"/>
              </a:lnSpc>
              <a:spcBef>
                <a:spcPts val="600"/>
              </a:spcBef>
              <a:buSzPct val="120000"/>
              <a:buNone/>
            </a:pPr>
            <a:endParaRPr lang="en-US" altLang="zh-CN" dirty="0" smtClean="0"/>
          </a:p>
        </p:txBody>
      </p:sp>
      <p:pic>
        <p:nvPicPr>
          <p:cNvPr id="7" name="图片 2" descr="END"/>
          <p:cNvPicPr>
            <a:picLocks noChangeAspect="1" noChangeArrowheads="1"/>
          </p:cNvPicPr>
          <p:nvPr/>
        </p:nvPicPr>
        <p:blipFill>
          <a:blip r:embed="rId5" cstate="print"/>
          <a:srcRect/>
          <a:stretch>
            <a:fillRect/>
          </a:stretch>
        </p:blipFill>
        <p:spPr bwMode="auto">
          <a:xfrm>
            <a:off x="8422775" y="6359161"/>
            <a:ext cx="474663" cy="225425"/>
          </a:xfrm>
          <a:prstGeom prst="rect">
            <a:avLst/>
          </a:prstGeom>
          <a:noFill/>
          <a:ln w="9525">
            <a:noFill/>
            <a:miter lim="800000"/>
            <a:headEnd/>
            <a:tailEnd/>
          </a:ln>
        </p:spPr>
      </p:pic>
      <p:sp>
        <p:nvSpPr>
          <p:cNvPr id="15" name="Text Box 8"/>
          <p:cNvSpPr txBox="1">
            <a:spLocks noChangeArrowheads="1"/>
          </p:cNvSpPr>
          <p:nvPr/>
        </p:nvSpPr>
        <p:spPr bwMode="auto">
          <a:xfrm>
            <a:off x="7257019" y="2366495"/>
            <a:ext cx="1744106" cy="51911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a:solidFill>
                  <a:srgbClr val="FF0000"/>
                </a:solidFill>
              </a:rPr>
              <a:t>crossroads</a:t>
            </a:r>
            <a:endParaRPr lang="zh-CN" altLang="en-US" sz="2800" dirty="0">
              <a:solidFill>
                <a:srgbClr val="FF0000"/>
              </a:solidFill>
            </a:endParaRPr>
          </a:p>
        </p:txBody>
      </p:sp>
      <p:sp>
        <p:nvSpPr>
          <p:cNvPr id="16" name="Text Box 9"/>
          <p:cNvSpPr txBox="1">
            <a:spLocks noChangeArrowheads="1"/>
          </p:cNvSpPr>
          <p:nvPr/>
        </p:nvSpPr>
        <p:spPr bwMode="auto">
          <a:xfrm>
            <a:off x="7257101" y="3382789"/>
            <a:ext cx="1316193" cy="51911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a:solidFill>
                  <a:srgbClr val="FF0000"/>
                </a:solidFill>
              </a:rPr>
              <a:t>vanish</a:t>
            </a:r>
            <a:endParaRPr lang="zh-CN" altLang="en-US" sz="2800" dirty="0">
              <a:solidFill>
                <a:srgbClr val="FF0000"/>
              </a:solidFill>
            </a:endParaRPr>
          </a:p>
        </p:txBody>
      </p:sp>
      <p:sp>
        <p:nvSpPr>
          <p:cNvPr id="17" name="Text Box 10"/>
          <p:cNvSpPr txBox="1">
            <a:spLocks noChangeArrowheads="1"/>
          </p:cNvSpPr>
          <p:nvPr/>
        </p:nvSpPr>
        <p:spPr bwMode="auto">
          <a:xfrm>
            <a:off x="7257019" y="4362828"/>
            <a:ext cx="1297696" cy="51911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20000"/>
              </a:spcBef>
              <a:buFont typeface="Arial" charset="0"/>
              <a:buNone/>
            </a:pPr>
            <a:r>
              <a:rPr lang="en-US" altLang="zh-CN" sz="2800" dirty="0">
                <a:solidFill>
                  <a:srgbClr val="FF0000"/>
                </a:solidFill>
              </a:rPr>
              <a:t>resent</a:t>
            </a:r>
            <a:endParaRPr lang="zh-CN" altLang="en-US" sz="2800" dirty="0">
              <a:solidFill>
                <a:srgbClr val="FF0000"/>
              </a:solidFill>
            </a:endParaRPr>
          </a:p>
        </p:txBody>
      </p:sp>
      <p:sp>
        <p:nvSpPr>
          <p:cNvPr id="18" name="Text Box 11"/>
          <p:cNvSpPr txBox="1">
            <a:spLocks noChangeArrowheads="1"/>
          </p:cNvSpPr>
          <p:nvPr/>
        </p:nvSpPr>
        <p:spPr bwMode="auto">
          <a:xfrm>
            <a:off x="7257019" y="5792781"/>
            <a:ext cx="1138722"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en-US" altLang="zh-CN" sz="2800" dirty="0">
                <a:solidFill>
                  <a:srgbClr val="FF0000"/>
                </a:solidFill>
              </a:rPr>
              <a:t>decay</a:t>
            </a:r>
            <a:endParaRPr lang="zh-CN" altLang="en-US" sz="2800" dirty="0">
              <a:solidFill>
                <a:srgbClr val="FF0000"/>
              </a:solidFill>
            </a:endParaRPr>
          </a:p>
        </p:txBody>
      </p:sp>
      <p:pic>
        <p:nvPicPr>
          <p:cNvPr id="12"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404795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sp>
        <p:nvSpPr>
          <p:cNvPr id="14" name="内容占位符 1"/>
          <p:cNvSpPr>
            <a:spLocks noGrp="1"/>
          </p:cNvSpPr>
          <p:nvPr>
            <p:ph idx="4294967295"/>
          </p:nvPr>
        </p:nvSpPr>
        <p:spPr bwMode="auto">
          <a:xfrm>
            <a:off x="193970" y="693803"/>
            <a:ext cx="8807450" cy="6024790"/>
          </a:xfrm>
          <a:prstGeom prst="rect">
            <a:avLst/>
          </a:prstGeom>
          <a:noFill/>
          <a:ln>
            <a:miter lim="800000"/>
            <a:headEnd/>
            <a:tailEnd/>
          </a:ln>
        </p:spPr>
        <p:txBody>
          <a:bodyPr/>
          <a:lstStyle/>
          <a:p>
            <a:pPr eaLnBrk="1" hangingPunct="1">
              <a:lnSpc>
                <a:spcPct val="100000"/>
              </a:lnSpc>
              <a:spcBef>
                <a:spcPts val="1200"/>
              </a:spcBef>
              <a:buSzPct val="120000"/>
              <a:buNone/>
            </a:pPr>
            <a:r>
              <a:rPr lang="en-US" altLang="zh-CN" b="1" dirty="0" smtClean="0"/>
              <a:t>7</a:t>
            </a:r>
            <a:r>
              <a:rPr lang="en-US" altLang="en-US" b="1" dirty="0"/>
              <a:t> Answer the questions about the words and expressions. </a:t>
            </a:r>
            <a:r>
              <a:rPr lang="en-US" altLang="en-US" dirty="0" smtClean="0">
                <a:ea typeface="宋体" charset="-122"/>
              </a:rPr>
              <a:t> </a:t>
            </a:r>
          </a:p>
          <a:p>
            <a:pPr marL="182563" indent="-180975" algn="just">
              <a:lnSpc>
                <a:spcPct val="100000"/>
              </a:lnSpc>
              <a:spcBef>
                <a:spcPts val="1200"/>
              </a:spcBef>
              <a:buNone/>
            </a:pPr>
            <a:r>
              <a:rPr lang="en-US" altLang="zh-CN" dirty="0" smtClean="0"/>
              <a:t>1 </a:t>
            </a:r>
            <a:r>
              <a:rPr lang="en-US" altLang="zh-CN" dirty="0"/>
              <a:t>Is a </a:t>
            </a:r>
            <a:r>
              <a:rPr lang="en-US" altLang="zh-CN" i="1" dirty="0"/>
              <a:t>clearing</a:t>
            </a:r>
            <a:r>
              <a:rPr lang="en-US" altLang="zh-CN" dirty="0"/>
              <a:t> likely to be (a) an area of woodland, or (b) an area in a wood where there are no trees? </a:t>
            </a:r>
            <a:endParaRPr lang="en-US" altLang="zh-CN" dirty="0" smtClean="0"/>
          </a:p>
          <a:p>
            <a:pPr marL="182563" indent="-180975" algn="just">
              <a:lnSpc>
                <a:spcPct val="100000"/>
              </a:lnSpc>
              <a:spcBef>
                <a:spcPts val="1200"/>
              </a:spcBef>
              <a:buNone/>
            </a:pPr>
            <a:r>
              <a:rPr lang="en-US" altLang="zh-CN" dirty="0" smtClean="0"/>
              <a:t>2 </a:t>
            </a:r>
            <a:r>
              <a:rPr lang="en-US" altLang="zh-CN" dirty="0"/>
              <a:t>If something </a:t>
            </a:r>
            <a:r>
              <a:rPr lang="en-US" altLang="zh-CN" i="1" dirty="0" smtClean="0"/>
              <a:t>gleams</a:t>
            </a:r>
            <a:r>
              <a:rPr lang="en-US" altLang="zh-CN" dirty="0" smtClean="0"/>
              <a:t>, </a:t>
            </a:r>
            <a:r>
              <a:rPr lang="en-US" altLang="zh-CN" dirty="0"/>
              <a:t>is it likely to be (a) a bright, or (b) a dull light? </a:t>
            </a:r>
            <a:endParaRPr lang="en-US" altLang="zh-CN" dirty="0" smtClean="0"/>
          </a:p>
          <a:p>
            <a:pPr marL="182563" indent="-180975" algn="just">
              <a:lnSpc>
                <a:spcPct val="100000"/>
              </a:lnSpc>
              <a:spcBef>
                <a:spcPts val="1200"/>
              </a:spcBef>
              <a:buNone/>
            </a:pPr>
            <a:r>
              <a:rPr lang="en-US" altLang="zh-CN" dirty="0" smtClean="0"/>
              <a:t>3 </a:t>
            </a:r>
            <a:r>
              <a:rPr lang="en-US" altLang="zh-CN" dirty="0"/>
              <a:t>Is </a:t>
            </a:r>
            <a:r>
              <a:rPr lang="en-US" altLang="zh-CN" i="1" dirty="0"/>
              <a:t>a riot of</a:t>
            </a:r>
            <a:r>
              <a:rPr lang="en-US" altLang="zh-CN" dirty="0"/>
              <a:t> </a:t>
            </a:r>
            <a:r>
              <a:rPr lang="en-US" altLang="zh-CN" dirty="0" err="1"/>
              <a:t>colours</a:t>
            </a:r>
            <a:r>
              <a:rPr lang="en-US" altLang="zh-CN" dirty="0"/>
              <a:t> likely to be (a) just one or two, or (b) lots of different </a:t>
            </a:r>
            <a:r>
              <a:rPr lang="en-US" altLang="zh-CN" dirty="0" err="1"/>
              <a:t>colours</a:t>
            </a:r>
            <a:r>
              <a:rPr lang="en-US" altLang="zh-CN" dirty="0"/>
              <a:t>? </a:t>
            </a:r>
            <a:endParaRPr lang="en-US" altLang="zh-CN" dirty="0" smtClean="0"/>
          </a:p>
          <a:p>
            <a:pPr marL="182563" indent="-180975" algn="just">
              <a:lnSpc>
                <a:spcPct val="100000"/>
              </a:lnSpc>
              <a:spcBef>
                <a:spcPts val="1200"/>
              </a:spcBef>
              <a:buNone/>
            </a:pPr>
            <a:r>
              <a:rPr lang="en-US" altLang="zh-CN" dirty="0" smtClean="0"/>
              <a:t>4 </a:t>
            </a:r>
            <a:r>
              <a:rPr lang="en-US" altLang="zh-CN" dirty="0"/>
              <a:t>If a child </a:t>
            </a:r>
            <a:r>
              <a:rPr lang="en-US" altLang="zh-CN" i="1" dirty="0"/>
              <a:t>gurgles</a:t>
            </a:r>
            <a:r>
              <a:rPr lang="en-US" altLang="zh-CN" dirty="0"/>
              <a:t> happily, is this likely to be (a) a low, or (b) a high-pitched sound? </a:t>
            </a:r>
            <a:endParaRPr lang="en-US" altLang="zh-CN" dirty="0" smtClean="0"/>
          </a:p>
        </p:txBody>
      </p:sp>
      <p:sp>
        <p:nvSpPr>
          <p:cNvPr id="11" name="内容占位符 1"/>
          <p:cNvSpPr>
            <a:spLocks noGrp="1"/>
          </p:cNvSpPr>
          <p:nvPr>
            <p:ph idx="4294967295"/>
          </p:nvPr>
        </p:nvSpPr>
        <p:spPr bwMode="auto">
          <a:xfrm>
            <a:off x="193970" y="693803"/>
            <a:ext cx="8807450" cy="6024790"/>
          </a:xfrm>
          <a:prstGeom prst="rect">
            <a:avLst/>
          </a:prstGeom>
          <a:noFill/>
          <a:ln>
            <a:miter lim="800000"/>
            <a:headEnd/>
            <a:tailEnd/>
          </a:ln>
        </p:spPr>
        <p:txBody>
          <a:bodyPr/>
          <a:lstStyle/>
          <a:p>
            <a:pPr eaLnBrk="1" hangingPunct="1">
              <a:lnSpc>
                <a:spcPct val="100000"/>
              </a:lnSpc>
              <a:spcBef>
                <a:spcPts val="1200"/>
              </a:spcBef>
              <a:buSzPct val="120000"/>
              <a:buNone/>
            </a:pPr>
            <a:r>
              <a:rPr lang="en-US" altLang="zh-CN" b="1" dirty="0" smtClean="0"/>
              <a:t>7</a:t>
            </a:r>
            <a:r>
              <a:rPr lang="en-US" altLang="en-US" b="1" dirty="0"/>
              <a:t> Answer the questions about the words and expressions. </a:t>
            </a:r>
            <a:r>
              <a:rPr lang="en-US" altLang="en-US" dirty="0" smtClean="0">
                <a:ea typeface="宋体" charset="-122"/>
              </a:rPr>
              <a:t> </a:t>
            </a:r>
          </a:p>
          <a:p>
            <a:pPr marL="182563" indent="-180975" algn="just">
              <a:lnSpc>
                <a:spcPct val="100000"/>
              </a:lnSpc>
              <a:spcBef>
                <a:spcPts val="1200"/>
              </a:spcBef>
              <a:buNone/>
            </a:pPr>
            <a:r>
              <a:rPr lang="en-US" altLang="zh-CN" dirty="0" smtClean="0"/>
              <a:t>1 </a:t>
            </a:r>
            <a:r>
              <a:rPr lang="en-US" altLang="zh-CN" dirty="0"/>
              <a:t>Is a </a:t>
            </a:r>
            <a:r>
              <a:rPr lang="en-US" altLang="zh-CN" i="1" dirty="0"/>
              <a:t>clearing</a:t>
            </a:r>
            <a:r>
              <a:rPr lang="en-US" altLang="zh-CN" dirty="0"/>
              <a:t> likely to be (a) an area of woodland, or </a:t>
            </a:r>
            <a:r>
              <a:rPr lang="en-US" altLang="zh-CN" dirty="0">
                <a:solidFill>
                  <a:srgbClr val="FF0000"/>
                </a:solidFill>
              </a:rPr>
              <a:t>(b) an area in a wood where there are no trees</a:t>
            </a:r>
            <a:r>
              <a:rPr lang="en-US" altLang="zh-CN" dirty="0"/>
              <a:t>? </a:t>
            </a:r>
            <a:endParaRPr lang="en-US" altLang="zh-CN" dirty="0" smtClean="0"/>
          </a:p>
          <a:p>
            <a:pPr marL="182563" indent="-180975" algn="just">
              <a:lnSpc>
                <a:spcPct val="100000"/>
              </a:lnSpc>
              <a:spcBef>
                <a:spcPts val="1200"/>
              </a:spcBef>
              <a:buNone/>
            </a:pPr>
            <a:r>
              <a:rPr lang="en-US" altLang="zh-CN" dirty="0" smtClean="0"/>
              <a:t>2 </a:t>
            </a:r>
            <a:r>
              <a:rPr lang="en-US" altLang="zh-CN" dirty="0"/>
              <a:t>If something </a:t>
            </a:r>
            <a:r>
              <a:rPr lang="en-US" altLang="zh-CN" i="1" dirty="0" smtClean="0"/>
              <a:t>gleams</a:t>
            </a:r>
            <a:r>
              <a:rPr lang="en-US" altLang="zh-CN" dirty="0" smtClean="0"/>
              <a:t>, </a:t>
            </a:r>
            <a:r>
              <a:rPr lang="en-US" altLang="zh-CN" dirty="0"/>
              <a:t>is it likely to be </a:t>
            </a:r>
            <a:r>
              <a:rPr lang="en-US" altLang="zh-CN" dirty="0">
                <a:solidFill>
                  <a:srgbClr val="FF0000"/>
                </a:solidFill>
              </a:rPr>
              <a:t>(a) a bright</a:t>
            </a:r>
            <a:r>
              <a:rPr lang="en-US" altLang="zh-CN" dirty="0"/>
              <a:t>, or (b) a dull light? </a:t>
            </a:r>
            <a:endParaRPr lang="en-US" altLang="zh-CN" dirty="0" smtClean="0"/>
          </a:p>
          <a:p>
            <a:pPr marL="182563" indent="-180975" algn="just">
              <a:lnSpc>
                <a:spcPct val="100000"/>
              </a:lnSpc>
              <a:spcBef>
                <a:spcPts val="1200"/>
              </a:spcBef>
              <a:buNone/>
            </a:pPr>
            <a:r>
              <a:rPr lang="en-US" altLang="zh-CN" dirty="0" smtClean="0"/>
              <a:t>3 </a:t>
            </a:r>
            <a:r>
              <a:rPr lang="en-US" altLang="zh-CN" dirty="0"/>
              <a:t>Is </a:t>
            </a:r>
            <a:r>
              <a:rPr lang="en-US" altLang="zh-CN" i="1" dirty="0"/>
              <a:t>a riot of</a:t>
            </a:r>
            <a:r>
              <a:rPr lang="en-US" altLang="zh-CN" dirty="0"/>
              <a:t> </a:t>
            </a:r>
            <a:r>
              <a:rPr lang="en-US" altLang="zh-CN" dirty="0" err="1"/>
              <a:t>colours</a:t>
            </a:r>
            <a:r>
              <a:rPr lang="en-US" altLang="zh-CN" dirty="0"/>
              <a:t> likely to be (a) just one or two, or </a:t>
            </a:r>
            <a:r>
              <a:rPr lang="en-US" altLang="zh-CN" dirty="0">
                <a:solidFill>
                  <a:srgbClr val="FF0000"/>
                </a:solidFill>
              </a:rPr>
              <a:t>(b) lots of different </a:t>
            </a:r>
            <a:r>
              <a:rPr lang="en-US" altLang="zh-CN" dirty="0" err="1">
                <a:solidFill>
                  <a:srgbClr val="FF0000"/>
                </a:solidFill>
              </a:rPr>
              <a:t>colours</a:t>
            </a:r>
            <a:r>
              <a:rPr lang="en-US" altLang="zh-CN" dirty="0"/>
              <a:t>? </a:t>
            </a:r>
            <a:endParaRPr lang="en-US" altLang="zh-CN" dirty="0" smtClean="0"/>
          </a:p>
          <a:p>
            <a:pPr marL="182563" indent="-180975" algn="just">
              <a:lnSpc>
                <a:spcPct val="100000"/>
              </a:lnSpc>
              <a:spcBef>
                <a:spcPts val="1200"/>
              </a:spcBef>
              <a:buNone/>
            </a:pPr>
            <a:r>
              <a:rPr lang="en-US" altLang="zh-CN" dirty="0" smtClean="0"/>
              <a:t>4 </a:t>
            </a:r>
            <a:r>
              <a:rPr lang="en-US" altLang="zh-CN" dirty="0"/>
              <a:t>If a child </a:t>
            </a:r>
            <a:r>
              <a:rPr lang="en-US" altLang="zh-CN" i="1" dirty="0"/>
              <a:t>gurgles</a:t>
            </a:r>
            <a:r>
              <a:rPr lang="en-US" altLang="zh-CN" dirty="0"/>
              <a:t> happily, is this likely to be </a:t>
            </a:r>
            <a:r>
              <a:rPr lang="en-US" altLang="zh-CN" dirty="0">
                <a:solidFill>
                  <a:srgbClr val="FF0000"/>
                </a:solidFill>
              </a:rPr>
              <a:t>(a) a low</a:t>
            </a:r>
            <a:r>
              <a:rPr lang="en-US" altLang="zh-CN" dirty="0"/>
              <a:t>, or (b) a high-pitched sound? </a:t>
            </a:r>
            <a:endParaRPr lang="en-US" altLang="zh-CN" dirty="0" smtClean="0"/>
          </a:p>
        </p:txBody>
      </p:sp>
      <p:pic>
        <p:nvPicPr>
          <p:cNvPr id="12"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45425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dissolv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dissolv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dissolve">
                                      <p:cBhvr>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96850" y="1011042"/>
            <a:ext cx="8807450" cy="5658427"/>
          </a:xfrm>
          <a:prstGeom prst="rect">
            <a:avLst/>
          </a:prstGeom>
          <a:noFill/>
          <a:ln>
            <a:miter lim="800000"/>
            <a:headEnd/>
            <a:tailEnd/>
          </a:ln>
        </p:spPr>
        <p:txBody>
          <a:bodyPr/>
          <a:lstStyle/>
          <a:p>
            <a:pPr marL="182563" indent="-180975" algn="just">
              <a:lnSpc>
                <a:spcPct val="100000"/>
              </a:lnSpc>
              <a:spcBef>
                <a:spcPts val="1200"/>
              </a:spcBef>
              <a:buNone/>
            </a:pPr>
            <a:r>
              <a:rPr lang="en-US" altLang="zh-CN" dirty="0"/>
              <a:t>5 If a dog </a:t>
            </a:r>
            <a:r>
              <a:rPr lang="en-US" altLang="zh-CN" i="1" dirty="0" smtClean="0"/>
              <a:t>howls</a:t>
            </a:r>
            <a:r>
              <a:rPr lang="en-US" altLang="zh-CN" dirty="0" smtClean="0"/>
              <a:t>, </a:t>
            </a:r>
            <a:r>
              <a:rPr lang="en-US" altLang="zh-CN" dirty="0"/>
              <a:t>does it make (a) a long, loud sound, or (b) a weak, high sound? </a:t>
            </a:r>
          </a:p>
          <a:p>
            <a:pPr marL="182563" indent="-180975" algn="just">
              <a:lnSpc>
                <a:spcPct val="100000"/>
              </a:lnSpc>
              <a:spcBef>
                <a:spcPts val="1200"/>
              </a:spcBef>
              <a:buNone/>
            </a:pPr>
            <a:r>
              <a:rPr lang="en-US" altLang="zh-CN" dirty="0" smtClean="0"/>
              <a:t>6 </a:t>
            </a:r>
            <a:r>
              <a:rPr lang="en-US" altLang="zh-CN" dirty="0"/>
              <a:t>If you </a:t>
            </a:r>
            <a:r>
              <a:rPr lang="en-US" altLang="zh-CN" i="1" dirty="0"/>
              <a:t>keep someone </a:t>
            </a:r>
            <a:r>
              <a:rPr lang="en-US" altLang="zh-CN" i="1" dirty="0" smtClean="0"/>
              <a:t>company</a:t>
            </a:r>
            <a:r>
              <a:rPr lang="en-US" altLang="zh-CN" dirty="0" smtClean="0"/>
              <a:t>, </a:t>
            </a:r>
            <a:r>
              <a:rPr lang="en-US" altLang="zh-CN" dirty="0"/>
              <a:t>do you (a) avoid them, or (b) spend time with them? </a:t>
            </a:r>
            <a:endParaRPr lang="en-US" altLang="zh-CN" dirty="0" smtClean="0"/>
          </a:p>
          <a:p>
            <a:pPr marL="182563" indent="-180975" algn="just">
              <a:lnSpc>
                <a:spcPct val="100000"/>
              </a:lnSpc>
              <a:spcBef>
                <a:spcPts val="1200"/>
              </a:spcBef>
              <a:buNone/>
            </a:pPr>
            <a:r>
              <a:rPr lang="en-US" altLang="zh-CN" dirty="0" smtClean="0"/>
              <a:t>7 </a:t>
            </a:r>
            <a:r>
              <a:rPr lang="en-US" altLang="zh-CN" dirty="0"/>
              <a:t>If something </a:t>
            </a:r>
            <a:r>
              <a:rPr lang="en-US" altLang="zh-CN" i="1" dirty="0" smtClean="0"/>
              <a:t>creaks</a:t>
            </a:r>
            <a:r>
              <a:rPr lang="en-US" altLang="zh-CN" dirty="0" smtClean="0"/>
              <a:t>, </a:t>
            </a:r>
            <a:r>
              <a:rPr lang="en-US" altLang="zh-CN" dirty="0"/>
              <a:t>is it likely to make a (a) high, or (b) low noise when you put weight on it? </a:t>
            </a:r>
            <a:endParaRPr lang="en-US" altLang="zh-CN" dirty="0" smtClean="0"/>
          </a:p>
          <a:p>
            <a:pPr marL="182563" indent="-180975" algn="just">
              <a:lnSpc>
                <a:spcPct val="100000"/>
              </a:lnSpc>
              <a:spcBef>
                <a:spcPts val="1200"/>
              </a:spcBef>
              <a:buNone/>
            </a:pPr>
            <a:r>
              <a:rPr lang="en-US" altLang="zh-CN" dirty="0" smtClean="0"/>
              <a:t>8 </a:t>
            </a:r>
            <a:r>
              <a:rPr lang="en-US" altLang="zh-CN" dirty="0"/>
              <a:t>If a gate has fallen off its </a:t>
            </a:r>
            <a:r>
              <a:rPr lang="en-US" altLang="zh-CN" i="1" dirty="0" smtClean="0"/>
              <a:t>hinges</a:t>
            </a:r>
            <a:r>
              <a:rPr lang="en-US" altLang="zh-CN" dirty="0" smtClean="0"/>
              <a:t>, </a:t>
            </a:r>
            <a:r>
              <a:rPr lang="en-US" altLang="zh-CN" dirty="0"/>
              <a:t>is it likely to (a) open and shut normally, or (b) stay open? </a:t>
            </a:r>
            <a:endParaRPr lang="en-US" altLang="zh-CN" dirty="0" smtClean="0"/>
          </a:p>
          <a:p>
            <a:pPr marL="182563" indent="-180975" algn="just">
              <a:lnSpc>
                <a:spcPct val="100000"/>
              </a:lnSpc>
              <a:spcBef>
                <a:spcPts val="1200"/>
              </a:spcBef>
              <a:buNone/>
            </a:pPr>
            <a:r>
              <a:rPr lang="en-US" altLang="zh-CN" dirty="0" smtClean="0"/>
              <a:t>9 </a:t>
            </a:r>
            <a:r>
              <a:rPr lang="en-US" altLang="zh-CN" dirty="0"/>
              <a:t>If something is </a:t>
            </a:r>
            <a:r>
              <a:rPr lang="en-US" altLang="zh-CN" i="1" dirty="0"/>
              <a:t>impossible to live </a:t>
            </a:r>
            <a:r>
              <a:rPr lang="en-US" altLang="zh-CN" i="1" dirty="0" smtClean="0"/>
              <a:t>with</a:t>
            </a:r>
            <a:r>
              <a:rPr lang="en-US" altLang="zh-CN" dirty="0" smtClean="0"/>
              <a:t>, </a:t>
            </a:r>
            <a:r>
              <a:rPr lang="en-US" altLang="zh-CN" dirty="0"/>
              <a:t>do you find it (a) pleasant, or </a:t>
            </a:r>
            <a:r>
              <a:rPr lang="en-US" altLang="zh-CN" dirty="0" smtClean="0"/>
              <a:t>(</a:t>
            </a:r>
            <a:r>
              <a:rPr lang="en-US" altLang="zh-CN" dirty="0"/>
              <a:t>b) intolerable?</a:t>
            </a:r>
          </a:p>
          <a:p>
            <a:pPr marL="182563" indent="-180975" algn="just">
              <a:buNone/>
            </a:pPr>
            <a:endParaRPr lang="en-US" altLang="zh-CN" dirty="0"/>
          </a:p>
          <a:p>
            <a:pPr marL="182563" indent="-180975" algn="just">
              <a:buNone/>
            </a:pP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2" descr="END"/>
          <p:cNvPicPr>
            <a:picLocks noChangeAspect="1" noChangeArrowheads="1"/>
          </p:cNvPicPr>
          <p:nvPr/>
        </p:nvPicPr>
        <p:blipFill>
          <a:blip r:embed="rId5" cstate="print"/>
          <a:srcRect/>
          <a:stretch>
            <a:fillRect/>
          </a:stretch>
        </p:blipFill>
        <p:spPr bwMode="auto">
          <a:xfrm>
            <a:off x="8422775" y="6359161"/>
            <a:ext cx="474663" cy="225425"/>
          </a:xfrm>
          <a:prstGeom prst="rect">
            <a:avLst/>
          </a:prstGeom>
          <a:noFill/>
          <a:ln w="9525">
            <a:noFill/>
            <a:miter lim="800000"/>
            <a:headEnd/>
            <a:tailEnd/>
          </a:ln>
        </p:spPr>
      </p:pic>
      <p:sp>
        <p:nvSpPr>
          <p:cNvPr id="12" name="内容占位符 1"/>
          <p:cNvSpPr>
            <a:spLocks noGrp="1"/>
          </p:cNvSpPr>
          <p:nvPr>
            <p:ph idx="4294967295"/>
          </p:nvPr>
        </p:nvSpPr>
        <p:spPr bwMode="auto">
          <a:xfrm>
            <a:off x="196850" y="1011042"/>
            <a:ext cx="8807450" cy="5658427"/>
          </a:xfrm>
          <a:prstGeom prst="rect">
            <a:avLst/>
          </a:prstGeom>
          <a:noFill/>
          <a:ln>
            <a:miter lim="800000"/>
            <a:headEnd/>
            <a:tailEnd/>
          </a:ln>
        </p:spPr>
        <p:txBody>
          <a:bodyPr/>
          <a:lstStyle/>
          <a:p>
            <a:pPr marL="182563" indent="-180975" algn="just">
              <a:lnSpc>
                <a:spcPct val="100000"/>
              </a:lnSpc>
              <a:spcBef>
                <a:spcPts val="1200"/>
              </a:spcBef>
              <a:buNone/>
            </a:pPr>
            <a:r>
              <a:rPr lang="en-US" altLang="zh-CN" dirty="0"/>
              <a:t>5 If a dog </a:t>
            </a:r>
            <a:r>
              <a:rPr lang="en-US" altLang="zh-CN" i="1" dirty="0" smtClean="0"/>
              <a:t>howls</a:t>
            </a:r>
            <a:r>
              <a:rPr lang="en-US" altLang="zh-CN" dirty="0" smtClean="0"/>
              <a:t>, </a:t>
            </a:r>
            <a:r>
              <a:rPr lang="en-US" altLang="zh-CN" dirty="0"/>
              <a:t>does it make </a:t>
            </a:r>
            <a:r>
              <a:rPr lang="en-US" altLang="zh-CN" dirty="0">
                <a:solidFill>
                  <a:srgbClr val="FF0000"/>
                </a:solidFill>
              </a:rPr>
              <a:t>(a) a long, loud sound</a:t>
            </a:r>
            <a:r>
              <a:rPr lang="en-US" altLang="zh-CN" dirty="0"/>
              <a:t>, or (b) a weak, high sound? </a:t>
            </a:r>
          </a:p>
          <a:p>
            <a:pPr marL="182563" indent="-180975" algn="just">
              <a:lnSpc>
                <a:spcPct val="100000"/>
              </a:lnSpc>
              <a:spcBef>
                <a:spcPts val="1200"/>
              </a:spcBef>
              <a:buNone/>
            </a:pPr>
            <a:r>
              <a:rPr lang="en-US" altLang="zh-CN" dirty="0" smtClean="0"/>
              <a:t>6 </a:t>
            </a:r>
            <a:r>
              <a:rPr lang="en-US" altLang="zh-CN" dirty="0"/>
              <a:t>If you </a:t>
            </a:r>
            <a:r>
              <a:rPr lang="en-US" altLang="zh-CN" i="1" dirty="0"/>
              <a:t>keep someone </a:t>
            </a:r>
            <a:r>
              <a:rPr lang="en-US" altLang="zh-CN" i="1" dirty="0" smtClean="0"/>
              <a:t>company</a:t>
            </a:r>
            <a:r>
              <a:rPr lang="en-US" altLang="zh-CN" dirty="0" smtClean="0"/>
              <a:t>, </a:t>
            </a:r>
            <a:r>
              <a:rPr lang="en-US" altLang="zh-CN" dirty="0"/>
              <a:t>do you (a) avoid them, or </a:t>
            </a:r>
            <a:r>
              <a:rPr lang="en-US" altLang="zh-CN" dirty="0">
                <a:solidFill>
                  <a:srgbClr val="FF0000"/>
                </a:solidFill>
              </a:rPr>
              <a:t>(b) spend time with them</a:t>
            </a:r>
            <a:r>
              <a:rPr lang="en-US" altLang="zh-CN" dirty="0"/>
              <a:t>? </a:t>
            </a:r>
            <a:endParaRPr lang="en-US" altLang="zh-CN" dirty="0" smtClean="0"/>
          </a:p>
          <a:p>
            <a:pPr marL="182563" indent="-180975" algn="just">
              <a:lnSpc>
                <a:spcPct val="100000"/>
              </a:lnSpc>
              <a:spcBef>
                <a:spcPts val="1200"/>
              </a:spcBef>
              <a:buNone/>
            </a:pPr>
            <a:r>
              <a:rPr lang="en-US" altLang="zh-CN" dirty="0" smtClean="0"/>
              <a:t>7 </a:t>
            </a:r>
            <a:r>
              <a:rPr lang="en-US" altLang="zh-CN" dirty="0"/>
              <a:t>If something </a:t>
            </a:r>
            <a:r>
              <a:rPr lang="en-US" altLang="zh-CN" i="1" dirty="0" smtClean="0"/>
              <a:t>creaks</a:t>
            </a:r>
            <a:r>
              <a:rPr lang="en-US" altLang="zh-CN" dirty="0" smtClean="0"/>
              <a:t>, </a:t>
            </a:r>
            <a:r>
              <a:rPr lang="en-US" altLang="zh-CN" dirty="0"/>
              <a:t>is it likely to make a </a:t>
            </a:r>
            <a:r>
              <a:rPr lang="en-US" altLang="zh-CN" dirty="0">
                <a:solidFill>
                  <a:srgbClr val="FF0000"/>
                </a:solidFill>
              </a:rPr>
              <a:t>(a) high</a:t>
            </a:r>
            <a:r>
              <a:rPr lang="en-US" altLang="zh-CN" dirty="0"/>
              <a:t>, or (b) low noise when you put weight on it? </a:t>
            </a:r>
            <a:endParaRPr lang="en-US" altLang="zh-CN" dirty="0" smtClean="0"/>
          </a:p>
          <a:p>
            <a:pPr marL="182563" indent="-180975" algn="just">
              <a:lnSpc>
                <a:spcPct val="100000"/>
              </a:lnSpc>
              <a:spcBef>
                <a:spcPts val="1200"/>
              </a:spcBef>
              <a:buNone/>
            </a:pPr>
            <a:r>
              <a:rPr lang="en-US" altLang="zh-CN" dirty="0" smtClean="0"/>
              <a:t>8 </a:t>
            </a:r>
            <a:r>
              <a:rPr lang="en-US" altLang="zh-CN" dirty="0"/>
              <a:t>If a gate has fallen off its </a:t>
            </a:r>
            <a:r>
              <a:rPr lang="en-US" altLang="zh-CN" i="1" dirty="0" smtClean="0"/>
              <a:t>hinges</a:t>
            </a:r>
            <a:r>
              <a:rPr lang="en-US" altLang="zh-CN" dirty="0" smtClean="0"/>
              <a:t>, </a:t>
            </a:r>
            <a:r>
              <a:rPr lang="en-US" altLang="zh-CN" dirty="0"/>
              <a:t>is it likely to (a) open and shut normally, or </a:t>
            </a:r>
            <a:r>
              <a:rPr lang="en-US" altLang="zh-CN" dirty="0">
                <a:solidFill>
                  <a:srgbClr val="FF0000"/>
                </a:solidFill>
              </a:rPr>
              <a:t>(b) stay open</a:t>
            </a:r>
            <a:r>
              <a:rPr lang="en-US" altLang="zh-CN" dirty="0"/>
              <a:t>? </a:t>
            </a:r>
            <a:endParaRPr lang="en-US" altLang="zh-CN" dirty="0" smtClean="0"/>
          </a:p>
          <a:p>
            <a:pPr marL="182563" indent="-180975" algn="just">
              <a:lnSpc>
                <a:spcPct val="100000"/>
              </a:lnSpc>
              <a:spcBef>
                <a:spcPts val="1200"/>
              </a:spcBef>
              <a:buNone/>
            </a:pPr>
            <a:r>
              <a:rPr lang="en-US" altLang="zh-CN" dirty="0" smtClean="0"/>
              <a:t>9 </a:t>
            </a:r>
            <a:r>
              <a:rPr lang="en-US" altLang="zh-CN" dirty="0"/>
              <a:t>If something is </a:t>
            </a:r>
            <a:r>
              <a:rPr lang="en-US" altLang="zh-CN" i="1" dirty="0"/>
              <a:t>impossible to live </a:t>
            </a:r>
            <a:r>
              <a:rPr lang="en-US" altLang="zh-CN" i="1" dirty="0" smtClean="0"/>
              <a:t>with</a:t>
            </a:r>
            <a:r>
              <a:rPr lang="en-US" altLang="zh-CN" dirty="0" smtClean="0"/>
              <a:t>, </a:t>
            </a:r>
            <a:r>
              <a:rPr lang="en-US" altLang="zh-CN" dirty="0"/>
              <a:t>do you find it (a) pleasant, </a:t>
            </a:r>
            <a:r>
              <a:rPr lang="en-US" altLang="zh-CN" dirty="0" smtClean="0"/>
              <a:t>or </a:t>
            </a:r>
            <a:r>
              <a:rPr lang="en-US" altLang="zh-CN" dirty="0">
                <a:solidFill>
                  <a:srgbClr val="FF0000"/>
                </a:solidFill>
              </a:rPr>
              <a:t>(b) intolerable</a:t>
            </a:r>
            <a:r>
              <a:rPr lang="en-US" altLang="zh-CN" dirty="0"/>
              <a:t>?</a:t>
            </a:r>
          </a:p>
          <a:p>
            <a:pPr marL="182563" indent="-180975" algn="just">
              <a:buNone/>
            </a:pPr>
            <a:endParaRPr lang="en-US" altLang="zh-CN" dirty="0"/>
          </a:p>
          <a:p>
            <a:pPr marL="182563" indent="-180975" algn="just">
              <a:buNone/>
            </a:pPr>
            <a:endParaRPr lang="en-US" altLang="zh-CN" dirty="0"/>
          </a:p>
        </p:txBody>
      </p:sp>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37230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dissolv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dissolv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dissolve">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177800" lvl="0" indent="-176213" algn="just" eaLnBrk="1" hangingPunct="1">
              <a:lnSpc>
                <a:spcPct val="100000"/>
              </a:lnSpc>
              <a:spcBef>
                <a:spcPts val="600"/>
              </a:spcBef>
              <a:buSzPct val="120000"/>
              <a:buNone/>
            </a:pPr>
            <a:r>
              <a:rPr lang="en-US" altLang="zh-CN" b="1" dirty="0">
                <a:solidFill>
                  <a:srgbClr val="C00000"/>
                </a:solidFill>
              </a:rPr>
              <a:t>Reading and interpreting </a:t>
            </a:r>
          </a:p>
          <a:p>
            <a:pPr algn="just" eaLnBrk="1" hangingPunct="1">
              <a:lnSpc>
                <a:spcPct val="100000"/>
              </a:lnSpc>
              <a:spcBef>
                <a:spcPts val="0"/>
              </a:spcBef>
              <a:buSzPct val="120000"/>
              <a:buNone/>
            </a:pPr>
            <a:r>
              <a:rPr lang="en-US" altLang="en-US" sz="1600" b="1" dirty="0" smtClean="0">
                <a:ea typeface="宋体" charset="-122"/>
              </a:rPr>
              <a:t>  </a:t>
            </a:r>
            <a:endParaRPr lang="en-US" altLang="en-US" sz="1600" dirty="0">
              <a:ea typeface="宋体" charset="-122"/>
            </a:endParaRPr>
          </a:p>
          <a:p>
            <a:pPr algn="just" eaLnBrk="1" hangingPunct="1">
              <a:lnSpc>
                <a:spcPct val="100000"/>
              </a:lnSpc>
              <a:spcBef>
                <a:spcPts val="0"/>
              </a:spcBef>
              <a:buSzPct val="120000"/>
              <a:buNone/>
            </a:pPr>
            <a:r>
              <a:rPr lang="en-US" altLang="zh-CN" dirty="0" smtClean="0"/>
              <a:t>  </a:t>
            </a:r>
            <a:r>
              <a:rPr lang="en-US" altLang="zh-CN" b="1" dirty="0"/>
              <a:t>Humanizing the non-human </a:t>
            </a:r>
            <a:endParaRPr lang="en-US" altLang="zh-CN" b="1" dirty="0" smtClean="0"/>
          </a:p>
          <a:p>
            <a:pPr marL="180975" indent="-179388" algn="just" eaLnBrk="1" hangingPunct="1">
              <a:lnSpc>
                <a:spcPct val="100000"/>
              </a:lnSpc>
              <a:spcBef>
                <a:spcPts val="0"/>
              </a:spcBef>
              <a:buSzPct val="120000"/>
              <a:buNone/>
            </a:pPr>
            <a:r>
              <a:rPr lang="en-US" altLang="zh-CN" dirty="0"/>
              <a:t>  We’ve seen that the passage appears </a:t>
            </a:r>
            <a:r>
              <a:rPr lang="en-US" altLang="zh-CN" dirty="0" smtClean="0"/>
              <a:t>to be </a:t>
            </a:r>
            <a:r>
              <a:rPr lang="en-US" altLang="zh-CN" dirty="0"/>
              <a:t>narrated by something non-human, </a:t>
            </a:r>
            <a:r>
              <a:rPr lang="en-US" altLang="zh-CN" dirty="0" err="1" smtClean="0"/>
              <a:t>ie</a:t>
            </a:r>
            <a:r>
              <a:rPr lang="en-US" altLang="zh-CN" dirty="0" smtClean="0"/>
              <a:t> the </a:t>
            </a:r>
            <a:r>
              <a:rPr lang="en-US" altLang="zh-CN" dirty="0"/>
              <a:t>house. This treatment of </a:t>
            </a:r>
            <a:r>
              <a:rPr lang="en-US" altLang="zh-CN" dirty="0" smtClean="0"/>
              <a:t>humanizing the </a:t>
            </a:r>
            <a:r>
              <a:rPr lang="en-US" altLang="zh-CN" dirty="0"/>
              <a:t>non-human is a literary </a:t>
            </a:r>
            <a:r>
              <a:rPr lang="en-US" altLang="zh-CN" dirty="0" smtClean="0"/>
              <a:t>device which </a:t>
            </a:r>
            <a:r>
              <a:rPr lang="en-US" altLang="zh-CN" dirty="0"/>
              <a:t>makes an object seem “</a:t>
            </a:r>
            <a:r>
              <a:rPr lang="en-US" altLang="zh-CN" dirty="0" smtClean="0"/>
              <a:t>capable of </a:t>
            </a:r>
            <a:r>
              <a:rPr lang="en-US" altLang="zh-CN" dirty="0"/>
              <a:t>feeling”. It gives the reader </a:t>
            </a:r>
            <a:r>
              <a:rPr lang="en-US" altLang="zh-CN" dirty="0" smtClean="0"/>
              <a:t>insights which </a:t>
            </a:r>
            <a:r>
              <a:rPr lang="en-US" altLang="zh-CN" dirty="0"/>
              <a:t>are different from the </a:t>
            </a:r>
            <a:r>
              <a:rPr lang="en-US" altLang="zh-CN" dirty="0" smtClean="0"/>
              <a:t>human writer’s </a:t>
            </a:r>
            <a:r>
              <a:rPr lang="en-US" altLang="zh-CN" dirty="0"/>
              <a:t>point of view. It can also </a:t>
            </a:r>
            <a:r>
              <a:rPr lang="en-US" altLang="zh-CN" dirty="0" smtClean="0"/>
              <a:t>provide insights </a:t>
            </a:r>
            <a:r>
              <a:rPr lang="en-US" altLang="zh-CN" dirty="0"/>
              <a:t>over a different period of time.</a:t>
            </a:r>
          </a:p>
          <a:p>
            <a:pPr algn="just" eaLnBrk="1" hangingPunct="1">
              <a:lnSpc>
                <a:spcPct val="100000"/>
              </a:lnSpc>
              <a:spcBef>
                <a:spcPts val="0"/>
              </a:spcBef>
              <a:buSzPct val="120000"/>
              <a:buNone/>
            </a:pPr>
            <a:endParaRPr lang="en-US" altLang="zh-CN" dirty="0" smtClean="0"/>
          </a:p>
          <a:p>
            <a:pPr marL="182563" indent="-180975" algn="just">
              <a:lnSpc>
                <a:spcPct val="120000"/>
              </a:lnSpc>
              <a:buNone/>
            </a:pPr>
            <a:endParaRPr lang="en-US" altLang="zh-CN" dirty="0" smtClean="0"/>
          </a:p>
          <a:p>
            <a:pPr marL="182563" indent="-180975" algn="just">
              <a:lnSpc>
                <a:spcPct val="120000"/>
              </a:lnSpc>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6"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714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algn="just" eaLnBrk="1" hangingPunct="1">
              <a:lnSpc>
                <a:spcPct val="100000"/>
              </a:lnSpc>
              <a:spcBef>
                <a:spcPts val="0"/>
              </a:spcBef>
              <a:buSzPct val="120000"/>
              <a:buNone/>
            </a:pPr>
            <a:endParaRPr lang="en-US" altLang="zh-CN" sz="2400" dirty="0" smtClean="0"/>
          </a:p>
          <a:p>
            <a:pPr algn="just" eaLnBrk="1" hangingPunct="1">
              <a:lnSpc>
                <a:spcPct val="100000"/>
              </a:lnSpc>
              <a:spcBef>
                <a:spcPts val="0"/>
              </a:spcBef>
              <a:buSzPct val="120000"/>
              <a:buNone/>
            </a:pPr>
            <a:r>
              <a:rPr lang="en-US" altLang="zh-CN" dirty="0" smtClean="0"/>
              <a:t>For </a:t>
            </a:r>
            <a:r>
              <a:rPr lang="en-US" altLang="zh-CN" dirty="0"/>
              <a:t>example: </a:t>
            </a:r>
            <a:endParaRPr lang="en-US" altLang="zh-CN" dirty="0" smtClean="0"/>
          </a:p>
          <a:p>
            <a:pPr algn="just" eaLnBrk="1" hangingPunct="1">
              <a:lnSpc>
                <a:spcPct val="100000"/>
              </a:lnSpc>
              <a:spcBef>
                <a:spcPts val="0"/>
              </a:spcBef>
              <a:buSzPct val="120000"/>
            </a:pPr>
            <a:r>
              <a:rPr lang="en-US" altLang="zh-CN" i="1" dirty="0" smtClean="0"/>
              <a:t>I </a:t>
            </a:r>
            <a:r>
              <a:rPr lang="en-US" altLang="zh-CN" i="1" dirty="0"/>
              <a:t>can still vaguely recall the men who built the walls, and raised the roof, even though it was many families ago.</a:t>
            </a:r>
          </a:p>
          <a:p>
            <a:pPr algn="just" eaLnBrk="1" hangingPunct="1">
              <a:lnSpc>
                <a:spcPct val="100000"/>
              </a:lnSpc>
              <a:spcBef>
                <a:spcPts val="0"/>
              </a:spcBef>
              <a:buSzPct val="120000"/>
            </a:pPr>
            <a:r>
              <a:rPr lang="en-US" altLang="zh-CN" i="1" dirty="0" smtClean="0"/>
              <a:t> I </a:t>
            </a:r>
            <a:r>
              <a:rPr lang="en-US" altLang="zh-CN" i="1" dirty="0"/>
              <a:t>only see my </a:t>
            </a:r>
            <a:r>
              <a:rPr lang="en-US" altLang="zh-CN" i="1" dirty="0" err="1"/>
              <a:t>neighbour</a:t>
            </a:r>
            <a:r>
              <a:rPr lang="en-US" altLang="zh-CN" i="1" dirty="0"/>
              <a:t> side-on. I’ve never seen him from the front ... </a:t>
            </a:r>
            <a:endParaRPr lang="en-US" altLang="zh-CN" i="1" dirty="0" smtClean="0"/>
          </a:p>
          <a:p>
            <a:pPr algn="just" eaLnBrk="1" hangingPunct="1">
              <a:lnSpc>
                <a:spcPct val="100000"/>
              </a:lnSpc>
              <a:spcBef>
                <a:spcPts val="0"/>
              </a:spcBef>
              <a:buSzPct val="120000"/>
              <a:buNone/>
            </a:pPr>
            <a:endParaRPr lang="en-US" altLang="zh-CN" dirty="0" smtClean="0"/>
          </a:p>
          <a:p>
            <a:pPr algn="just" eaLnBrk="1" hangingPunct="1">
              <a:lnSpc>
                <a:spcPct val="100000"/>
              </a:lnSpc>
              <a:spcBef>
                <a:spcPts val="0"/>
              </a:spcBef>
              <a:buSzPct val="120000"/>
              <a:buNone/>
            </a:pPr>
            <a:r>
              <a:rPr lang="en-US" altLang="zh-CN" dirty="0"/>
              <a:t> </a:t>
            </a:r>
            <a:r>
              <a:rPr lang="en-US" altLang="zh-CN" dirty="0" smtClean="0"/>
              <a:t>  The </a:t>
            </a:r>
            <a:r>
              <a:rPr lang="en-US" altLang="zh-CN" dirty="0"/>
              <a:t>reader is invited to interpret and infer why the non-human narrator would make these comments, or supply information which would be obvious to a human one.</a:t>
            </a:r>
          </a:p>
          <a:p>
            <a:pPr algn="just" eaLnBrk="1" hangingPunct="1">
              <a:lnSpc>
                <a:spcPct val="100000"/>
              </a:lnSpc>
              <a:spcBef>
                <a:spcPts val="0"/>
              </a:spcBef>
              <a:buSzPct val="120000"/>
              <a:buNone/>
            </a:pPr>
            <a:endParaRPr lang="en-US" altLang="zh-CN" dirty="0" smtClean="0"/>
          </a:p>
          <a:p>
            <a:pPr algn="just" eaLnBrk="1" hangingPunct="1">
              <a:lnSpc>
                <a:spcPct val="100000"/>
              </a:lnSpc>
              <a:spcBef>
                <a:spcPts val="0"/>
              </a:spcBef>
              <a:buSzPct val="120000"/>
              <a:buNone/>
            </a:pPr>
            <a:endParaRPr lang="en-US" altLang="zh-CN" dirty="0" smtClean="0"/>
          </a:p>
          <a:p>
            <a:pPr marL="182563" indent="-180975" algn="just">
              <a:lnSpc>
                <a:spcPct val="120000"/>
              </a:lnSpc>
              <a:buNone/>
            </a:pPr>
            <a:endParaRPr lang="en-US" altLang="zh-CN" dirty="0" smtClean="0"/>
          </a:p>
          <a:p>
            <a:pPr marL="182563" indent="-180975" algn="just">
              <a:lnSpc>
                <a:spcPct val="120000"/>
              </a:lnSpc>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6"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10384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220953" y="636555"/>
            <a:ext cx="8729085" cy="6065395"/>
          </a:xfrm>
          <a:prstGeom prst="rect">
            <a:avLst/>
          </a:prstGeom>
          <a:extLst/>
        </p:spPr>
        <p:txBody>
          <a:bodyPr/>
          <a:lstStyle/>
          <a:p>
            <a:pPr marL="0" indent="0" algn="ctr">
              <a:buNone/>
              <a:defRPr/>
            </a:pPr>
            <a:endParaRPr lang="en-US" altLang="zh-CN" sz="2500" dirty="0" smtClean="0"/>
          </a:p>
          <a:p>
            <a:pPr marL="0" indent="0">
              <a:lnSpc>
                <a:spcPct val="125000"/>
              </a:lnSpc>
              <a:buNone/>
              <a:defRPr/>
            </a:pPr>
            <a:r>
              <a:rPr lang="en-US" altLang="zh-CN" sz="1800" dirty="0" smtClean="0">
                <a:solidFill>
                  <a:schemeClr val="hlink"/>
                </a:solidFill>
              </a:rPr>
              <a:t>4 </a:t>
            </a:r>
            <a:r>
              <a:rPr lang="en-US" altLang="zh-CN" sz="2500" spc="-200" dirty="0" smtClean="0"/>
              <a:t>Apart from the autumn, it was quiet here, and the groundsman seemed </a:t>
            </a:r>
            <a:r>
              <a:rPr lang="en-US" altLang="zh-CN" sz="2500" spc="-200" dirty="0" smtClean="0">
                <a:hlinkClick r:id="" action="ppaction://noaction"/>
              </a:rPr>
              <a:t>forlorn</a:t>
            </a:r>
            <a:endParaRPr lang="en-US" altLang="zh-CN" sz="2500" spc="-200" dirty="0" smtClean="0"/>
          </a:p>
          <a:p>
            <a:pPr marL="0" indent="0">
              <a:lnSpc>
                <a:spcPct val="125000"/>
              </a:lnSpc>
              <a:buNone/>
              <a:defRPr/>
            </a:pPr>
            <a:r>
              <a:rPr lang="en-US" altLang="zh-CN" sz="2500" spc="-200" dirty="0" smtClean="0"/>
              <a:t>until one day, he brought a young woman home. I was soon filled with the sounds</a:t>
            </a:r>
          </a:p>
          <a:p>
            <a:pPr marL="0" indent="0">
              <a:lnSpc>
                <a:spcPct val="125000"/>
              </a:lnSpc>
              <a:buNone/>
              <a:defRPr/>
            </a:pPr>
            <a:r>
              <a:rPr lang="en-US" altLang="zh-CN" sz="2500" spc="-210" dirty="0" smtClean="0"/>
              <a:t>of conversation and laughter, and the smell of cooking. While the groundsman was</a:t>
            </a:r>
          </a:p>
          <a:p>
            <a:pPr marL="0" indent="0">
              <a:lnSpc>
                <a:spcPct val="125000"/>
              </a:lnSpc>
              <a:buNone/>
              <a:defRPr/>
            </a:pPr>
            <a:r>
              <a:rPr lang="en-US" altLang="zh-CN" sz="2500" spc="-190" dirty="0" smtClean="0"/>
              <a:t>at work on the estate, the woman tended the garden around me, planting roses,</a:t>
            </a:r>
          </a:p>
          <a:p>
            <a:pPr marL="0" indent="0">
              <a:lnSpc>
                <a:spcPct val="125000"/>
              </a:lnSpc>
              <a:buNone/>
              <a:defRPr/>
            </a:pPr>
            <a:r>
              <a:rPr lang="en-US" altLang="zh-CN" sz="2500" spc="-180" dirty="0" smtClean="0">
                <a:hlinkClick r:id="" action="ppaction://noaction"/>
              </a:rPr>
              <a:t>daffodils</a:t>
            </a:r>
            <a:r>
              <a:rPr lang="en-US" altLang="zh-CN" sz="2500" spc="-180" dirty="0" smtClean="0"/>
              <a:t> and </a:t>
            </a:r>
            <a:r>
              <a:rPr lang="en-US" altLang="zh-CN" sz="2500" spc="-180" dirty="0" smtClean="0">
                <a:hlinkClick r:id="" action="ppaction://noaction"/>
              </a:rPr>
              <a:t>tulips</a:t>
            </a:r>
            <a:r>
              <a:rPr lang="en-US" altLang="zh-CN" sz="2500" spc="-180" dirty="0" smtClean="0"/>
              <a:t>, summer plants and </a:t>
            </a:r>
            <a:r>
              <a:rPr lang="en-US" altLang="zh-CN" sz="2500" spc="-180" dirty="0" smtClean="0">
                <a:hlinkClick r:id="" action="ppaction://noaction"/>
              </a:rPr>
              <a:t>chrysanthemums</a:t>
            </a:r>
            <a:r>
              <a:rPr lang="en-US" altLang="zh-CN" sz="2500" spc="-180" dirty="0" smtClean="0"/>
              <a:t>. There was a </a:t>
            </a:r>
            <a:r>
              <a:rPr lang="en-US" altLang="zh-CN" sz="2500" spc="-180" dirty="0" smtClean="0">
                <a:hlinkClick r:id="" action="ppaction://noaction"/>
              </a:rPr>
              <a:t>riot</a:t>
            </a:r>
            <a:r>
              <a:rPr lang="en-US" altLang="zh-CN" sz="2500" spc="-180" dirty="0" smtClean="0"/>
              <a:t> of</a:t>
            </a:r>
          </a:p>
          <a:p>
            <a:pPr marL="0" indent="0">
              <a:lnSpc>
                <a:spcPct val="125000"/>
              </a:lnSpc>
              <a:buNone/>
              <a:defRPr/>
            </a:pPr>
            <a:r>
              <a:rPr lang="en-US" altLang="zh-CN" sz="2500" spc="-180" dirty="0" err="1" smtClean="0"/>
              <a:t>colours</a:t>
            </a:r>
            <a:r>
              <a:rPr lang="en-US" altLang="zh-CN" sz="2500" spc="-180" dirty="0" smtClean="0"/>
              <a:t>, from </a:t>
            </a:r>
            <a:r>
              <a:rPr lang="en-US" altLang="zh-CN" sz="2500" spc="-180" dirty="0" smtClean="0">
                <a:hlinkClick r:id="" action="ppaction://noaction"/>
              </a:rPr>
              <a:t>blossom</a:t>
            </a:r>
            <a:r>
              <a:rPr lang="en-US" altLang="zh-CN" sz="2500" spc="-180" dirty="0" smtClean="0"/>
              <a:t> </a:t>
            </a:r>
            <a:r>
              <a:rPr lang="en-US" altLang="zh-CN" sz="2500" spc="-180" dirty="0" smtClean="0">
                <a:hlinkClick r:id="" action="ppaction://noaction"/>
              </a:rPr>
              <a:t>tinged</a:t>
            </a:r>
            <a:r>
              <a:rPr lang="en-US" altLang="zh-CN" sz="2500" spc="-180" dirty="0" smtClean="0"/>
              <a:t> with pink in early spring to the dark golden </a:t>
            </a:r>
            <a:r>
              <a:rPr lang="en-US" altLang="zh-CN" sz="2500" spc="-180" dirty="0" err="1" smtClean="0"/>
              <a:t>colours</a:t>
            </a:r>
            <a:endParaRPr lang="en-US" altLang="zh-CN" sz="2500" spc="-180" dirty="0" smtClean="0"/>
          </a:p>
          <a:p>
            <a:pPr marL="0" indent="0">
              <a:lnSpc>
                <a:spcPct val="125000"/>
              </a:lnSpc>
              <a:buNone/>
              <a:defRPr/>
            </a:pPr>
            <a:r>
              <a:rPr lang="en-US" altLang="zh-CN" sz="2500" spc="-150" dirty="0" smtClean="0"/>
              <a:t>of late autumn. It felt good to look after the happy couple.</a:t>
            </a:r>
            <a:endParaRPr lang="zh-CN" altLang="en-US" sz="2500" spc="-15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algn="just" eaLnBrk="1" hangingPunct="1">
              <a:spcBef>
                <a:spcPts val="0"/>
              </a:spcBef>
              <a:buSzPct val="120000"/>
              <a:buNone/>
            </a:pPr>
            <a:r>
              <a:rPr lang="en-US" altLang="zh-CN" b="1" dirty="0" smtClean="0">
                <a:ea typeface="宋体" charset="-122"/>
              </a:rPr>
              <a:t>8 Look at the sentences from the passage and answer the questions. </a:t>
            </a:r>
            <a:r>
              <a:rPr lang="en-US" altLang="en-US" b="1" dirty="0" smtClean="0">
                <a:ea typeface="宋体" charset="-122"/>
              </a:rPr>
              <a:t> </a:t>
            </a:r>
            <a:endParaRPr lang="en-US" altLang="zh-CN" dirty="0" smtClean="0"/>
          </a:p>
          <a:p>
            <a:pPr algn="just" eaLnBrk="1" hangingPunct="1">
              <a:spcBef>
                <a:spcPts val="0"/>
              </a:spcBef>
              <a:buSzPct val="120000"/>
              <a:buNone/>
            </a:pPr>
            <a:r>
              <a:rPr lang="en-US" altLang="zh-CN" b="1" dirty="0" smtClean="0"/>
              <a:t>1</a:t>
            </a:r>
            <a:r>
              <a:rPr lang="en-US" altLang="zh-CN" dirty="0" smtClean="0"/>
              <a:t> </a:t>
            </a:r>
            <a:r>
              <a:rPr lang="en-US" altLang="zh-CN" b="1" dirty="0" smtClean="0"/>
              <a:t>... </a:t>
            </a:r>
            <a:r>
              <a:rPr lang="en-US" altLang="zh-CN" b="1" dirty="0"/>
              <a:t>I do know that strangely, although we’re identical, we’re the exact opposite of each other ... </a:t>
            </a:r>
            <a:r>
              <a:rPr lang="en-US" altLang="zh-CN" b="1" dirty="0" smtClean="0"/>
              <a:t> </a:t>
            </a:r>
          </a:p>
          <a:p>
            <a:pPr algn="just" eaLnBrk="1" hangingPunct="1">
              <a:spcBef>
                <a:spcPts val="0"/>
              </a:spcBef>
              <a:buSzPct val="120000"/>
              <a:buNone/>
            </a:pPr>
            <a:r>
              <a:rPr lang="en-US" altLang="zh-CN" dirty="0" smtClean="0"/>
              <a:t>   </a:t>
            </a:r>
            <a:r>
              <a:rPr lang="en-US" altLang="zh-CN" dirty="0">
                <a:solidFill>
                  <a:srgbClr val="0070C0"/>
                </a:solidFill>
              </a:rPr>
              <a:t>Why are the house and its </a:t>
            </a:r>
            <a:r>
              <a:rPr lang="en-US" altLang="zh-CN" dirty="0" err="1">
                <a:solidFill>
                  <a:srgbClr val="0070C0"/>
                </a:solidFill>
              </a:rPr>
              <a:t>neighbour</a:t>
            </a:r>
            <a:r>
              <a:rPr lang="en-US" altLang="zh-CN" dirty="0">
                <a:solidFill>
                  <a:srgbClr val="0070C0"/>
                </a:solidFill>
              </a:rPr>
              <a:t> identical yet the exact opposite of each other? </a:t>
            </a:r>
            <a:endParaRPr lang="en-US" altLang="zh-CN" dirty="0" smtClean="0">
              <a:solidFill>
                <a:srgbClr val="0070C0"/>
              </a:solidFill>
            </a:endParaRPr>
          </a:p>
          <a:p>
            <a:pPr algn="just" eaLnBrk="1" hangingPunct="1">
              <a:spcBef>
                <a:spcPts val="0"/>
              </a:spcBef>
              <a:buSzPct val="120000"/>
              <a:buNone/>
            </a:pPr>
            <a:r>
              <a:rPr lang="en-US" altLang="zh-CN" dirty="0" smtClean="0"/>
              <a:t>   The </a:t>
            </a:r>
            <a:r>
              <a:rPr lang="en-US" altLang="zh-CN" dirty="0"/>
              <a:t>house and its </a:t>
            </a:r>
            <a:r>
              <a:rPr lang="en-US" altLang="zh-CN" dirty="0" err="1"/>
              <a:t>neighbour</a:t>
            </a:r>
            <a:r>
              <a:rPr lang="en-US" altLang="zh-CN" dirty="0"/>
              <a:t> have the same structure, but they are facing opposite ways, with the front door of the house facing east, while its </a:t>
            </a:r>
            <a:r>
              <a:rPr lang="en-US" altLang="zh-CN" dirty="0" err="1"/>
              <a:t>neighbour’s</a:t>
            </a:r>
            <a:r>
              <a:rPr lang="en-US" altLang="zh-CN" dirty="0"/>
              <a:t> faces west. </a:t>
            </a:r>
            <a:endParaRPr lang="en-US" altLang="zh-CN" dirty="0" smtClean="0"/>
          </a:p>
          <a:p>
            <a:pPr algn="just" eaLnBrk="1" hangingPunct="1">
              <a:spcBef>
                <a:spcPts val="0"/>
              </a:spcBef>
              <a:buSzPct val="120000"/>
              <a:buNone/>
            </a:pPr>
            <a:endParaRPr lang="en-US" altLang="zh-CN" dirty="0" smtClean="0"/>
          </a:p>
          <a:p>
            <a:pPr lvl="0" algn="just" eaLnBrk="1" hangingPunct="1">
              <a:spcBef>
                <a:spcPts val="0"/>
              </a:spcBef>
              <a:buSzPct val="120000"/>
              <a:buNone/>
            </a:pPr>
            <a:r>
              <a:rPr lang="en-US" altLang="zh-CN" b="1" dirty="0">
                <a:solidFill>
                  <a:prstClr val="black"/>
                </a:solidFill>
              </a:rPr>
              <a:t>2 Soon there were children to look after too ...   </a:t>
            </a:r>
          </a:p>
          <a:p>
            <a:pPr lvl="0" algn="just" eaLnBrk="1" hangingPunct="1">
              <a:spcBef>
                <a:spcPts val="0"/>
              </a:spcBef>
              <a:buSzPct val="120000"/>
              <a:buNone/>
            </a:pPr>
            <a:r>
              <a:rPr lang="en-US" altLang="zh-CN" dirty="0">
                <a:solidFill>
                  <a:prstClr val="black"/>
                </a:solidFill>
              </a:rPr>
              <a:t>   </a:t>
            </a:r>
            <a:r>
              <a:rPr lang="en-US" altLang="zh-CN" dirty="0">
                <a:solidFill>
                  <a:srgbClr val="0070C0"/>
                </a:solidFill>
              </a:rPr>
              <a:t>In what way does the house look after the children? </a:t>
            </a:r>
          </a:p>
          <a:p>
            <a:pPr lvl="0" algn="just" eaLnBrk="1" hangingPunct="1">
              <a:spcBef>
                <a:spcPts val="0"/>
              </a:spcBef>
              <a:buSzPct val="120000"/>
              <a:buNone/>
            </a:pPr>
            <a:r>
              <a:rPr lang="en-US" altLang="zh-CN" dirty="0">
                <a:solidFill>
                  <a:prstClr val="black"/>
                </a:solidFill>
              </a:rPr>
              <a:t>  </a:t>
            </a:r>
            <a:r>
              <a:rPr lang="en-US" altLang="zh-CN" dirty="0" smtClean="0">
                <a:solidFill>
                  <a:prstClr val="black"/>
                </a:solidFill>
              </a:rPr>
              <a:t> The </a:t>
            </a:r>
            <a:r>
              <a:rPr lang="en-US" altLang="zh-CN" dirty="0">
                <a:solidFill>
                  <a:prstClr val="black"/>
                </a:solidFill>
              </a:rPr>
              <a:t>house provides shelter and keeps them warm and dry. </a:t>
            </a:r>
          </a:p>
          <a:p>
            <a:pPr algn="just" eaLnBrk="1" hangingPunct="1">
              <a:lnSpc>
                <a:spcPct val="100000"/>
              </a:lnSpc>
              <a:spcBef>
                <a:spcPts val="0"/>
              </a:spcBef>
              <a:buSzPct val="120000"/>
              <a:buNone/>
            </a:pPr>
            <a:endParaRPr lang="en-US" altLang="zh-CN" dirty="0" smtClean="0"/>
          </a:p>
          <a:p>
            <a:pPr algn="just" eaLnBrk="1" hangingPunct="1">
              <a:lnSpc>
                <a:spcPct val="100000"/>
              </a:lnSpc>
              <a:spcBef>
                <a:spcPts val="0"/>
              </a:spcBef>
              <a:buSzPct val="120000"/>
              <a:buNone/>
            </a:pPr>
            <a:endParaRPr lang="en-US" altLang="zh-CN" dirty="0" smtClean="0"/>
          </a:p>
          <a:p>
            <a:pPr marL="182563" indent="-180975" algn="just">
              <a:lnSpc>
                <a:spcPct val="120000"/>
              </a:lnSpc>
              <a:buNone/>
            </a:pPr>
            <a:endParaRPr lang="en-US" altLang="zh-CN" dirty="0" smtClean="0"/>
          </a:p>
          <a:p>
            <a:pPr marL="182563" indent="-180975" algn="just">
              <a:lnSpc>
                <a:spcPct val="120000"/>
              </a:lnSpc>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6"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34052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dissolve">
                                      <p:cBhvr>
                                        <p:cTn id="7" dur="500"/>
                                        <p:tgtEl>
                                          <p:spTgt spid="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7" end="7"/>
                                            </p:txEl>
                                          </p:spTgt>
                                        </p:tgtEl>
                                        <p:attrNameLst>
                                          <p:attrName>style.visibility</p:attrName>
                                        </p:attrNameLst>
                                      </p:cBhvr>
                                      <p:to>
                                        <p:strVal val="visible"/>
                                      </p:to>
                                    </p:set>
                                    <p:animEffect transition="in" filter="dissolve">
                                      <p:cBhvr>
                                        <p:cTn id="12" dur="500"/>
                                        <p:tgtEl>
                                          <p:spTgt spid="1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algn="just" eaLnBrk="1" hangingPunct="1">
              <a:lnSpc>
                <a:spcPct val="100000"/>
              </a:lnSpc>
              <a:spcBef>
                <a:spcPts val="0"/>
              </a:spcBef>
              <a:buSzPct val="120000"/>
              <a:buNone/>
            </a:pPr>
            <a:r>
              <a:rPr lang="en-US" altLang="zh-CN" b="1" dirty="0" smtClean="0"/>
              <a:t>3</a:t>
            </a:r>
            <a:r>
              <a:rPr lang="en-US" altLang="zh-CN" dirty="0" smtClean="0"/>
              <a:t> </a:t>
            </a:r>
            <a:r>
              <a:rPr lang="en-US" altLang="zh-CN" b="1" dirty="0"/>
              <a:t>I thought they looked rather coarse against my handsome stone.  </a:t>
            </a:r>
            <a:endParaRPr lang="en-US" altLang="zh-CN" b="1" dirty="0" smtClean="0"/>
          </a:p>
          <a:p>
            <a:pPr algn="just" eaLnBrk="1" hangingPunct="1">
              <a:lnSpc>
                <a:spcPct val="100000"/>
              </a:lnSpc>
              <a:spcBef>
                <a:spcPts val="0"/>
              </a:spcBef>
              <a:buSzPct val="120000"/>
              <a:buNone/>
            </a:pPr>
            <a:r>
              <a:rPr lang="en-US" altLang="zh-CN" dirty="0" smtClean="0">
                <a:solidFill>
                  <a:srgbClr val="0070C0"/>
                </a:solidFill>
              </a:rPr>
              <a:t>   </a:t>
            </a:r>
            <a:r>
              <a:rPr lang="en-US" altLang="zh-CN" dirty="0">
                <a:solidFill>
                  <a:srgbClr val="0070C0"/>
                </a:solidFill>
              </a:rPr>
              <a:t>Does the house like the new brick houses being built? Why / Why </a:t>
            </a:r>
            <a:r>
              <a:rPr lang="en-US" altLang="zh-CN" dirty="0" smtClean="0">
                <a:solidFill>
                  <a:srgbClr val="0070C0"/>
                </a:solidFill>
              </a:rPr>
              <a:t>not?    </a:t>
            </a:r>
          </a:p>
          <a:p>
            <a:pPr algn="just" eaLnBrk="1" hangingPunct="1">
              <a:spcBef>
                <a:spcPts val="0"/>
              </a:spcBef>
              <a:buSzPct val="120000"/>
              <a:buNone/>
            </a:pPr>
            <a:r>
              <a:rPr lang="en-US" altLang="zh-CN" dirty="0" smtClean="0"/>
              <a:t>   No</a:t>
            </a:r>
            <a:r>
              <a:rPr lang="en-US" altLang="zh-CN" dirty="0"/>
              <a:t>, he doesn’t think brick is as fine a material as stone. The word coarse is negative in connotation.      </a:t>
            </a:r>
            <a:endParaRPr lang="en-US" altLang="zh-CN" dirty="0" smtClean="0"/>
          </a:p>
          <a:p>
            <a:pPr algn="just" eaLnBrk="1" hangingPunct="1">
              <a:spcBef>
                <a:spcPts val="0"/>
              </a:spcBef>
              <a:buSzPct val="120000"/>
              <a:buNone/>
            </a:pPr>
            <a:endParaRPr lang="en-US" altLang="zh-CN" dirty="0"/>
          </a:p>
          <a:p>
            <a:pPr lvl="0" algn="just" eaLnBrk="1" hangingPunct="1">
              <a:lnSpc>
                <a:spcPct val="100000"/>
              </a:lnSpc>
              <a:spcBef>
                <a:spcPts val="0"/>
              </a:spcBef>
              <a:buSzPct val="120000"/>
              <a:buNone/>
            </a:pPr>
            <a:r>
              <a:rPr lang="en-US" altLang="zh-CN" b="1" dirty="0">
                <a:solidFill>
                  <a:prstClr val="black"/>
                </a:solidFill>
              </a:rPr>
              <a:t>4 But we were all warm and clean, and although it was different, it wasn’t unpleasant.  </a:t>
            </a:r>
          </a:p>
          <a:p>
            <a:pPr lvl="0" algn="just" eaLnBrk="1" hangingPunct="1">
              <a:lnSpc>
                <a:spcPct val="100000"/>
              </a:lnSpc>
              <a:spcBef>
                <a:spcPts val="0"/>
              </a:spcBef>
              <a:buSzPct val="120000"/>
              <a:buNone/>
            </a:pPr>
            <a:r>
              <a:rPr lang="en-US" altLang="zh-CN" dirty="0">
                <a:solidFill>
                  <a:prstClr val="black"/>
                </a:solidFill>
              </a:rPr>
              <a:t>   </a:t>
            </a:r>
            <a:r>
              <a:rPr lang="en-US" altLang="zh-CN" dirty="0">
                <a:solidFill>
                  <a:srgbClr val="0070C0"/>
                </a:solidFill>
              </a:rPr>
              <a:t>What does the house feel about progress? </a:t>
            </a:r>
          </a:p>
          <a:p>
            <a:pPr lvl="0" algn="just" eaLnBrk="1" hangingPunct="1">
              <a:lnSpc>
                <a:spcPct val="100000"/>
              </a:lnSpc>
              <a:spcBef>
                <a:spcPts val="0"/>
              </a:spcBef>
              <a:buSzPct val="120000"/>
              <a:buNone/>
            </a:pPr>
            <a:r>
              <a:rPr lang="en-US" altLang="zh-CN" dirty="0">
                <a:solidFill>
                  <a:prstClr val="black"/>
                </a:solidFill>
              </a:rPr>
              <a:t>   Fairly positive, although a little nervous. </a:t>
            </a:r>
          </a:p>
          <a:p>
            <a:pPr algn="just" eaLnBrk="1" hangingPunct="1">
              <a:spcBef>
                <a:spcPts val="0"/>
              </a:spcBef>
              <a:buSzPct val="120000"/>
              <a:buNone/>
            </a:pP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6"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03128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dissolv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6" end="6"/>
                                            </p:txEl>
                                          </p:spTgt>
                                        </p:tgtEl>
                                        <p:attrNameLst>
                                          <p:attrName>style.visibility</p:attrName>
                                        </p:attrNameLst>
                                      </p:cBhvr>
                                      <p:to>
                                        <p:strVal val="visible"/>
                                      </p:to>
                                    </p:set>
                                    <p:animEffect transition="in" filter="dissolve">
                                      <p:cBhvr>
                                        <p:cTn id="12" dur="500"/>
                                        <p:tgtEl>
                                          <p:spTgt spid="11">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algn="just" eaLnBrk="1" hangingPunct="1">
              <a:lnSpc>
                <a:spcPct val="100000"/>
              </a:lnSpc>
              <a:spcBef>
                <a:spcPts val="0"/>
              </a:spcBef>
              <a:buSzPct val="120000"/>
              <a:buNone/>
            </a:pPr>
            <a:endParaRPr lang="en-US" altLang="zh-CN" dirty="0" smtClean="0"/>
          </a:p>
          <a:p>
            <a:pPr algn="just" eaLnBrk="1" hangingPunct="1">
              <a:lnSpc>
                <a:spcPct val="100000"/>
              </a:lnSpc>
              <a:spcBef>
                <a:spcPts val="0"/>
              </a:spcBef>
              <a:buSzPct val="120000"/>
              <a:buNone/>
            </a:pPr>
            <a:endParaRPr lang="en-US" altLang="zh-CN" dirty="0"/>
          </a:p>
          <a:p>
            <a:pPr algn="just" eaLnBrk="1" hangingPunct="1">
              <a:lnSpc>
                <a:spcPct val="100000"/>
              </a:lnSpc>
              <a:spcBef>
                <a:spcPts val="0"/>
              </a:spcBef>
              <a:buSzPct val="120000"/>
              <a:buNone/>
            </a:pPr>
            <a:r>
              <a:rPr lang="en-US" altLang="zh-CN" b="1" dirty="0" smtClean="0"/>
              <a:t>5 </a:t>
            </a:r>
            <a:r>
              <a:rPr lang="en-US" altLang="zh-CN" b="1" dirty="0"/>
              <a:t>My floorboards creak, and ghosts moan throughout the night.  </a:t>
            </a:r>
            <a:endParaRPr lang="en-US" altLang="zh-CN" b="1" dirty="0" smtClean="0"/>
          </a:p>
          <a:p>
            <a:pPr algn="just" eaLnBrk="1" hangingPunct="1">
              <a:lnSpc>
                <a:spcPct val="100000"/>
              </a:lnSpc>
              <a:spcBef>
                <a:spcPts val="0"/>
              </a:spcBef>
              <a:buSzPct val="120000"/>
              <a:buNone/>
            </a:pPr>
            <a:r>
              <a:rPr lang="en-US" altLang="zh-CN" dirty="0" smtClean="0"/>
              <a:t>   </a:t>
            </a:r>
            <a:r>
              <a:rPr lang="en-US" altLang="zh-CN" dirty="0">
                <a:solidFill>
                  <a:srgbClr val="0070C0"/>
                </a:solidFill>
              </a:rPr>
              <a:t>If the house were a human, what would creaking floorboards and ghosts suggest?  </a:t>
            </a:r>
            <a:endParaRPr lang="en-US" altLang="zh-CN" dirty="0" smtClean="0">
              <a:solidFill>
                <a:srgbClr val="0070C0"/>
              </a:solidFill>
            </a:endParaRPr>
          </a:p>
          <a:p>
            <a:pPr algn="just" eaLnBrk="1" hangingPunct="1">
              <a:lnSpc>
                <a:spcPct val="100000"/>
              </a:lnSpc>
              <a:spcBef>
                <a:spcPts val="0"/>
              </a:spcBef>
              <a:buSzPct val="120000"/>
              <a:buNone/>
            </a:pPr>
            <a:r>
              <a:rPr lang="en-US" altLang="zh-CN" dirty="0" smtClean="0"/>
              <a:t>   They </a:t>
            </a:r>
            <a:r>
              <a:rPr lang="en-US" altLang="zh-CN" dirty="0"/>
              <a:t>suggest old age with stiff muscles and many memories. </a:t>
            </a:r>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9"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4" name="图片 12" descr="MORE"/>
          <p:cNvPicPr>
            <a:picLocks noChangeAspect="1" noChangeArrowheads="1"/>
          </p:cNvPicPr>
          <p:nvPr/>
        </p:nvPicPr>
        <p:blipFill>
          <a:blip r:embed="rId7" cstate="print"/>
          <a:srcRect/>
          <a:stretch>
            <a:fillRect/>
          </a:stretch>
        </p:blipFill>
        <p:spPr bwMode="auto">
          <a:xfrm>
            <a:off x="7991475" y="6262688"/>
            <a:ext cx="912813" cy="228600"/>
          </a:xfrm>
          <a:prstGeom prst="rect">
            <a:avLst/>
          </a:prstGeom>
          <a:noFill/>
          <a:ln w="9525">
            <a:noFill/>
            <a:miter lim="800000"/>
            <a:headEnd/>
            <a:tailEnd/>
          </a:ln>
        </p:spPr>
      </p:pic>
    </p:spTree>
    <p:extLst>
      <p:ext uri="{BB962C8B-B14F-4D97-AF65-F5344CB8AC3E}">
        <p14:creationId xmlns:p14="http://schemas.microsoft.com/office/powerpoint/2010/main" xmlns="" val="183067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animEffect transition="in" filter="dissolve">
                                      <p:cBhvr>
                                        <p:cTn id="7" dur="500"/>
                                        <p:tgtEl>
                                          <p:spTgt spid="1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lvl="0" algn="just" eaLnBrk="1" hangingPunct="1">
              <a:lnSpc>
                <a:spcPct val="100000"/>
              </a:lnSpc>
              <a:spcBef>
                <a:spcPts val="0"/>
              </a:spcBef>
              <a:buSzPct val="120000"/>
              <a:buNone/>
            </a:pPr>
            <a:endParaRPr lang="en-US" altLang="zh-CN" sz="1100" dirty="0" smtClean="0"/>
          </a:p>
          <a:p>
            <a:pPr lvl="0" algn="just" eaLnBrk="1" hangingPunct="1">
              <a:lnSpc>
                <a:spcPct val="100000"/>
              </a:lnSpc>
              <a:spcBef>
                <a:spcPts val="0"/>
              </a:spcBef>
              <a:buSzPct val="120000"/>
              <a:buNone/>
            </a:pPr>
            <a:endParaRPr lang="en-US" altLang="zh-CN" sz="1100" dirty="0"/>
          </a:p>
          <a:p>
            <a:pPr lvl="0" algn="just" eaLnBrk="1" hangingPunct="1">
              <a:lnSpc>
                <a:spcPct val="100000"/>
              </a:lnSpc>
              <a:spcBef>
                <a:spcPts val="0"/>
              </a:spcBef>
              <a:buSzPct val="120000"/>
              <a:buNone/>
            </a:pPr>
            <a:endParaRPr lang="en-US" altLang="zh-CN" sz="1100" dirty="0" smtClean="0"/>
          </a:p>
          <a:p>
            <a:pPr lvl="0" algn="just" eaLnBrk="1" hangingPunct="1">
              <a:lnSpc>
                <a:spcPct val="100000"/>
              </a:lnSpc>
              <a:spcBef>
                <a:spcPts val="0"/>
              </a:spcBef>
              <a:buSzPct val="120000"/>
              <a:buNone/>
            </a:pPr>
            <a:endParaRPr lang="en-US" altLang="zh-CN" sz="1100" dirty="0"/>
          </a:p>
          <a:p>
            <a:pPr lvl="0" algn="just" eaLnBrk="1" hangingPunct="1">
              <a:lnSpc>
                <a:spcPct val="100000"/>
              </a:lnSpc>
              <a:spcBef>
                <a:spcPts val="0"/>
              </a:spcBef>
              <a:buSzPct val="120000"/>
              <a:buNone/>
            </a:pPr>
            <a:endParaRPr lang="en-US" altLang="zh-CN" sz="1100" dirty="0"/>
          </a:p>
          <a:p>
            <a:pPr lvl="0" algn="just" eaLnBrk="1" hangingPunct="1">
              <a:lnSpc>
                <a:spcPct val="100000"/>
              </a:lnSpc>
              <a:spcBef>
                <a:spcPts val="0"/>
              </a:spcBef>
              <a:buSzPct val="120000"/>
              <a:buNone/>
            </a:pPr>
            <a:r>
              <a:rPr lang="en-US" altLang="zh-CN" b="1" dirty="0" smtClean="0">
                <a:solidFill>
                  <a:prstClr val="black"/>
                </a:solidFill>
              </a:rPr>
              <a:t>6 </a:t>
            </a:r>
            <a:r>
              <a:rPr lang="en-US" altLang="zh-CN" b="1" dirty="0">
                <a:solidFill>
                  <a:prstClr val="black"/>
                </a:solidFill>
              </a:rPr>
              <a:t>Round the bend comes a large crane with a kind of ball and chain. I do hope it will go away. </a:t>
            </a:r>
          </a:p>
          <a:p>
            <a:pPr lvl="0" algn="just" eaLnBrk="1" hangingPunct="1">
              <a:lnSpc>
                <a:spcPct val="100000"/>
              </a:lnSpc>
              <a:spcBef>
                <a:spcPts val="0"/>
              </a:spcBef>
              <a:buSzPct val="120000"/>
              <a:buNone/>
            </a:pPr>
            <a:r>
              <a:rPr lang="en-US" altLang="zh-CN" dirty="0">
                <a:solidFill>
                  <a:prstClr val="black"/>
                </a:solidFill>
              </a:rPr>
              <a:t>   </a:t>
            </a:r>
            <a:r>
              <a:rPr lang="en-US" altLang="zh-CN" dirty="0">
                <a:solidFill>
                  <a:srgbClr val="0070C0"/>
                </a:solidFill>
              </a:rPr>
              <a:t>What do you think the crane is coming to do? Do you think it will go away? </a:t>
            </a:r>
          </a:p>
          <a:p>
            <a:pPr lvl="0" algn="just" eaLnBrk="1" hangingPunct="1">
              <a:lnSpc>
                <a:spcPct val="100000"/>
              </a:lnSpc>
              <a:spcBef>
                <a:spcPts val="0"/>
              </a:spcBef>
              <a:buSzPct val="120000"/>
              <a:buNone/>
            </a:pPr>
            <a:r>
              <a:rPr lang="en-US" altLang="zh-CN" dirty="0">
                <a:solidFill>
                  <a:prstClr val="black"/>
                </a:solidFill>
              </a:rPr>
              <a:t>  </a:t>
            </a:r>
            <a:r>
              <a:rPr lang="en-US" altLang="zh-CN" dirty="0" smtClean="0">
                <a:solidFill>
                  <a:prstClr val="black"/>
                </a:solidFill>
              </a:rPr>
              <a:t> Wrecking </a:t>
            </a:r>
            <a:r>
              <a:rPr lang="en-US" altLang="zh-CN" dirty="0">
                <a:solidFill>
                  <a:prstClr val="black"/>
                </a:solidFill>
              </a:rPr>
              <a:t>balls are used to smash down walls, so it sounds as if the building will be demolished rather than repaired. If so, the crane will not go away. </a:t>
            </a:r>
          </a:p>
          <a:p>
            <a:pPr algn="just" eaLnBrk="1" hangingPunct="1">
              <a:lnSpc>
                <a:spcPct val="100000"/>
              </a:lnSpc>
              <a:spcBef>
                <a:spcPts val="0"/>
              </a:spcBef>
              <a:buSzPct val="120000"/>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9"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2" descr="END"/>
          <p:cNvPicPr>
            <a:picLocks noChangeAspect="1" noChangeArrowheads="1"/>
          </p:cNvPicPr>
          <p:nvPr/>
        </p:nvPicPr>
        <p:blipFill>
          <a:blip r:embed="rId5" cstate="print"/>
          <a:srcRect/>
          <a:stretch>
            <a:fillRect/>
          </a:stretch>
        </p:blipFill>
        <p:spPr bwMode="auto">
          <a:xfrm>
            <a:off x="8379645" y="6341909"/>
            <a:ext cx="474663" cy="225425"/>
          </a:xfrm>
          <a:prstGeom prst="rect">
            <a:avLst/>
          </a:prstGeom>
          <a:noFill/>
          <a:ln w="9525">
            <a:noFill/>
            <a:miter lim="800000"/>
            <a:headEnd/>
            <a:tailEnd/>
          </a:ln>
        </p:spPr>
      </p:pic>
      <p:pic>
        <p:nvPicPr>
          <p:cNvPr id="10"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318470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7" end="7"/>
                                            </p:txEl>
                                          </p:spTgt>
                                        </p:tgtEl>
                                        <p:attrNameLst>
                                          <p:attrName>style.visibility</p:attrName>
                                        </p:attrNameLst>
                                      </p:cBhvr>
                                      <p:to>
                                        <p:strVal val="visible"/>
                                      </p:to>
                                    </p:set>
                                    <p:animEffect transition="in" filter="dissolve">
                                      <p:cBhvr>
                                        <p:cTn id="7" dur="500"/>
                                        <p:tgtEl>
                                          <p:spTgt spid="11">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eaLnBrk="1" hangingPunct="1">
              <a:lnSpc>
                <a:spcPct val="100000"/>
              </a:lnSpc>
              <a:buSzPct val="120000"/>
              <a:buNone/>
            </a:pPr>
            <a:r>
              <a:rPr lang="en-US" altLang="zh-CN" b="1" dirty="0">
                <a:solidFill>
                  <a:srgbClr val="C00000"/>
                </a:solidFill>
              </a:rPr>
              <a:t>Developing critical thinking </a:t>
            </a:r>
            <a:endParaRPr lang="en-US" altLang="zh-CN" b="1" dirty="0" smtClean="0">
              <a:solidFill>
                <a:srgbClr val="C00000"/>
              </a:solidFill>
            </a:endParaRPr>
          </a:p>
          <a:p>
            <a:pPr algn="just" eaLnBrk="1" hangingPunct="1">
              <a:lnSpc>
                <a:spcPct val="100000"/>
              </a:lnSpc>
              <a:buSzPct val="120000"/>
              <a:buNone/>
            </a:pPr>
            <a:r>
              <a:rPr lang="en-US" altLang="zh-CN" b="1" dirty="0" smtClean="0">
                <a:ea typeface="宋体" charset="-122"/>
              </a:rPr>
              <a:t>9  </a:t>
            </a:r>
            <a:r>
              <a:rPr lang="en-US" altLang="zh-CN" b="1" dirty="0">
                <a:ea typeface="宋体" charset="-122"/>
              </a:rPr>
              <a:t>Work in pairs and discuss the questions. </a:t>
            </a:r>
            <a:r>
              <a:rPr lang="en-US" altLang="en-US" b="1" dirty="0" smtClean="0">
                <a:ea typeface="宋体" charset="-122"/>
              </a:rPr>
              <a:t>  </a:t>
            </a:r>
            <a:r>
              <a:rPr lang="en-US" altLang="en-US" dirty="0" smtClean="0">
                <a:ea typeface="宋体" charset="-122"/>
              </a:rPr>
              <a:t> </a:t>
            </a:r>
            <a:endParaRPr lang="en-US" altLang="en-US" dirty="0">
              <a:ea typeface="宋体" charset="-122"/>
            </a:endParaRPr>
          </a:p>
          <a:p>
            <a:pPr algn="just" eaLnBrk="1" hangingPunct="1">
              <a:lnSpc>
                <a:spcPct val="100000"/>
              </a:lnSpc>
              <a:buSzPct val="120000"/>
              <a:buNone/>
            </a:pPr>
            <a:r>
              <a:rPr lang="en-US" altLang="zh-CN" dirty="0" smtClean="0"/>
              <a:t>1 </a:t>
            </a:r>
            <a:r>
              <a:rPr lang="en-US" altLang="zh-CN" dirty="0">
                <a:hlinkClick r:id="rId3" action="ppaction://hlinksldjump"/>
              </a:rPr>
              <a:t>Would you prefer to live in an old building or a new one, and why? </a:t>
            </a:r>
            <a:endParaRPr lang="en-US" altLang="zh-CN" dirty="0" smtClean="0"/>
          </a:p>
          <a:p>
            <a:pPr algn="just" eaLnBrk="1" hangingPunct="1">
              <a:lnSpc>
                <a:spcPct val="100000"/>
              </a:lnSpc>
              <a:buSzPct val="120000"/>
              <a:buNone/>
            </a:pPr>
            <a:r>
              <a:rPr lang="en-US" altLang="zh-CN" dirty="0" smtClean="0"/>
              <a:t>2 </a:t>
            </a:r>
            <a:r>
              <a:rPr lang="en-US" altLang="zh-CN" dirty="0">
                <a:hlinkClick r:id="rId4" action="ppaction://hlinksldjump"/>
              </a:rPr>
              <a:t>Do you think old houses should be saved and restored, or should they be pulled down and the land used to provide homes for more families? </a:t>
            </a:r>
            <a:endParaRPr lang="en-US" altLang="zh-CN" dirty="0" smtClean="0"/>
          </a:p>
          <a:p>
            <a:pPr eaLnBrk="1" hangingPunct="1">
              <a:lnSpc>
                <a:spcPct val="100000"/>
              </a:lnSpc>
              <a:buSzPct val="120000"/>
              <a:buNone/>
            </a:pPr>
            <a:r>
              <a:rPr lang="en-US" altLang="zh-CN" dirty="0" smtClean="0"/>
              <a:t>3 </a:t>
            </a:r>
            <a:r>
              <a:rPr lang="en-US" altLang="zh-CN" dirty="0">
                <a:hlinkClick r:id="rId5" action="ppaction://hlinksldjump"/>
              </a:rPr>
              <a:t>To what extent do you think old buildings are part of the local or national heritage, or are they symbols of an unnecessary and sentimental attachment to the past?</a:t>
            </a:r>
            <a:endParaRPr lang="en-US" altLang="zh-CN" dirty="0" smtClean="0"/>
          </a:p>
          <a:p>
            <a:pPr marL="182563" indent="-180975" algn="just">
              <a:lnSpc>
                <a:spcPct val="120000"/>
              </a:lnSpc>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3353874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764588" cy="5984875"/>
          </a:xfrm>
          <a:prstGeom prst="rect">
            <a:avLst/>
          </a:prstGeom>
          <a:noFill/>
          <a:ln>
            <a:miter lim="800000"/>
            <a:headEnd/>
            <a:tailEnd/>
          </a:ln>
        </p:spPr>
        <p:txBody>
          <a:bodyPr/>
          <a:lstStyle/>
          <a:p>
            <a:pPr algn="just" eaLnBrk="1" hangingPunct="1">
              <a:lnSpc>
                <a:spcPct val="120000"/>
              </a:lnSpc>
              <a:buSzPct val="120000"/>
              <a:buNone/>
            </a:pPr>
            <a:r>
              <a:rPr lang="en-US" altLang="zh-CN" b="1" dirty="0" smtClean="0"/>
              <a:t>1 </a:t>
            </a:r>
            <a:r>
              <a:rPr lang="en-US" altLang="zh-CN" b="1" dirty="0"/>
              <a:t>Would you prefer to live in an old building or a new one, and why?</a:t>
            </a:r>
            <a:endParaRPr lang="en-US" altLang="zh-CN" b="1" dirty="0" smtClean="0"/>
          </a:p>
          <a:p>
            <a:pPr algn="just">
              <a:lnSpc>
                <a:spcPct val="100000"/>
              </a:lnSpc>
              <a:buFont typeface="Arial" pitchFamily="34" charset="0"/>
              <a:buChar char="•"/>
            </a:pPr>
            <a:r>
              <a:rPr lang="en-US" altLang="zh-CN" dirty="0" smtClean="0"/>
              <a:t>A new one, as it is likely to be more comfortable. I also like living high up, so I can get a good view. </a:t>
            </a:r>
          </a:p>
          <a:p>
            <a:pPr algn="just">
              <a:lnSpc>
                <a:spcPct val="100000"/>
              </a:lnSpc>
              <a:buFont typeface="Arial" pitchFamily="34" charset="0"/>
              <a:buChar char="•"/>
            </a:pPr>
            <a:r>
              <a:rPr lang="en-US" altLang="zh-CN" dirty="0" smtClean="0"/>
              <a:t>I think I prefer old buildings. They have more character, and I think they were better built in the old days.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6"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73922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dissolv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6850" y="692150"/>
            <a:ext cx="8761413" cy="5984875"/>
          </a:xfrm>
          <a:prstGeom prst="rect">
            <a:avLst/>
          </a:prstGeom>
          <a:noFill/>
          <a:ln>
            <a:miter lim="800000"/>
            <a:headEnd/>
            <a:tailEnd/>
          </a:ln>
        </p:spPr>
        <p:txBody>
          <a:bodyPr/>
          <a:lstStyle/>
          <a:p>
            <a:pPr algn="just" eaLnBrk="1" hangingPunct="1">
              <a:lnSpc>
                <a:spcPct val="100000"/>
              </a:lnSpc>
              <a:buSzPct val="120000"/>
              <a:buNone/>
            </a:pPr>
            <a:r>
              <a:rPr lang="en-US" altLang="zh-CN" b="1" dirty="0" smtClean="0"/>
              <a:t>2 </a:t>
            </a:r>
            <a:r>
              <a:rPr lang="en-US" altLang="zh-CN" b="1" dirty="0"/>
              <a:t>Do you think old houses should be saved and restored, or should they be pulled down and the land used to provide homes for more families?  </a:t>
            </a:r>
            <a:endParaRPr lang="en-US" altLang="zh-CN" b="1" dirty="0" smtClean="0"/>
          </a:p>
          <a:p>
            <a:pPr algn="just">
              <a:lnSpc>
                <a:spcPct val="100000"/>
              </a:lnSpc>
              <a:buFont typeface="Arial" pitchFamily="34" charset="0"/>
              <a:buChar char="•"/>
            </a:pPr>
            <a:r>
              <a:rPr lang="en-US" altLang="zh-CN" dirty="0" smtClean="0"/>
              <a:t>We don’t want everywhere to look the same. Old buildings make a place more interesting. A town exists in time as well as space. </a:t>
            </a:r>
          </a:p>
          <a:p>
            <a:pPr algn="just">
              <a:lnSpc>
                <a:spcPct val="100000"/>
              </a:lnSpc>
              <a:buFont typeface="Arial" pitchFamily="34" charset="0"/>
              <a:buChar char="•"/>
            </a:pPr>
            <a:r>
              <a:rPr lang="en-US" altLang="zh-CN" dirty="0" smtClean="0"/>
              <a:t>We must be practical. High-rise buildings can house far more people. Old houses waste land.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6"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9775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dissolv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750300" cy="5984875"/>
          </a:xfrm>
          <a:prstGeom prst="rect">
            <a:avLst/>
          </a:prstGeom>
          <a:noFill/>
          <a:ln>
            <a:miter lim="800000"/>
            <a:headEnd/>
            <a:tailEnd/>
          </a:ln>
        </p:spPr>
        <p:txBody>
          <a:bodyPr/>
          <a:lstStyle/>
          <a:p>
            <a:pPr algn="just" eaLnBrk="1" hangingPunct="1">
              <a:lnSpc>
                <a:spcPct val="100000"/>
              </a:lnSpc>
              <a:buSzPct val="120000"/>
              <a:buNone/>
            </a:pPr>
            <a:r>
              <a:rPr lang="en-US" altLang="zh-CN" b="1" dirty="0" smtClean="0"/>
              <a:t>3 </a:t>
            </a:r>
            <a:r>
              <a:rPr lang="en-US" altLang="zh-CN" b="1" dirty="0"/>
              <a:t>To what extent do you think old buildings are part of the local or national heritage, or are they symbols of an unnecessary and sentimental attachment to the past?</a:t>
            </a:r>
            <a:endParaRPr lang="en-US" altLang="zh-CN" b="1" dirty="0" smtClean="0"/>
          </a:p>
          <a:p>
            <a:pPr algn="just" eaLnBrk="1" hangingPunct="1">
              <a:lnSpc>
                <a:spcPct val="100000"/>
              </a:lnSpc>
              <a:buSzPct val="120000"/>
              <a:buNone/>
            </a:pPr>
            <a:r>
              <a:rPr lang="en-US" altLang="zh-CN" dirty="0" smtClean="0"/>
              <a:t>   I think to try to protect all old buildings just because they are old would be, as the question says, “an unnecessary and sentimental attachment to the past”. But if the buildings are of historical significance, they are part of our heritage. Chinese culture is too old and valuable for us to simply forget the past. </a:t>
            </a:r>
          </a:p>
          <a:p>
            <a:pPr marL="182563" indent="-180975" algn="just">
              <a:lnSpc>
                <a:spcPct val="120000"/>
              </a:lnSpc>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2" descr="END"/>
          <p:cNvPicPr>
            <a:picLocks noChangeAspect="1" noChangeArrowheads="1"/>
          </p:cNvPicPr>
          <p:nvPr/>
        </p:nvPicPr>
        <p:blipFill>
          <a:blip r:embed="rId5" cstate="print"/>
          <a:srcRect/>
          <a:stretch>
            <a:fillRect/>
          </a:stretch>
        </p:blipFill>
        <p:spPr bwMode="auto">
          <a:xfrm>
            <a:off x="8422775" y="6359161"/>
            <a:ext cx="474663" cy="225425"/>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08042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20953" y="623446"/>
            <a:ext cx="8729085" cy="6073028"/>
          </a:xfrm>
          <a:prstGeom prst="rect">
            <a:avLst/>
          </a:prstGeom>
          <a:extLst/>
        </p:spPr>
        <p:txBody>
          <a:bodyPr/>
          <a:lstStyle/>
          <a:p>
            <a:pPr marL="0" indent="0" algn="ctr">
              <a:buNone/>
              <a:defRPr/>
            </a:pPr>
            <a:endParaRPr lang="en-US" altLang="zh-CN" sz="2500" dirty="0" smtClean="0"/>
          </a:p>
          <a:p>
            <a:pPr marL="0" indent="0">
              <a:lnSpc>
                <a:spcPct val="100000"/>
              </a:lnSpc>
              <a:buNone/>
              <a:defRPr/>
            </a:pPr>
            <a:r>
              <a:rPr lang="en-US" altLang="zh-CN" sz="1800" dirty="0" smtClean="0">
                <a:solidFill>
                  <a:schemeClr val="hlink"/>
                </a:solidFill>
              </a:rPr>
              <a:t>5 </a:t>
            </a:r>
            <a:r>
              <a:rPr lang="en-US" altLang="zh-CN" sz="2500" spc="-180" dirty="0" smtClean="0"/>
              <a:t>Soon there were children to look after too, first a girl, who </a:t>
            </a:r>
            <a:r>
              <a:rPr lang="en-US" altLang="zh-CN" sz="2500" spc="-180" dirty="0" smtClean="0">
                <a:hlinkClick r:id="" action="ppaction://noaction"/>
              </a:rPr>
              <a:t>gurgled</a:t>
            </a:r>
            <a:r>
              <a:rPr lang="en-US" altLang="zh-CN" sz="2500" spc="-180" dirty="0" smtClean="0"/>
              <a:t> happily and</a:t>
            </a:r>
          </a:p>
          <a:p>
            <a:pPr marL="0" indent="0">
              <a:lnSpc>
                <a:spcPct val="100000"/>
              </a:lnSpc>
              <a:buNone/>
              <a:defRPr/>
            </a:pPr>
            <a:r>
              <a:rPr lang="en-US" altLang="zh-CN" sz="2500" spc="-150" dirty="0" smtClean="0"/>
              <a:t>slept deeply, </a:t>
            </a:r>
            <a:r>
              <a:rPr lang="en-US" altLang="zh-CN" sz="2500" spc="-150" dirty="0" smtClean="0">
                <a:hlinkClick r:id="" action="ppaction://noaction"/>
              </a:rPr>
              <a:t>and then a boy with powerful lungs, who kept us all awake. </a:t>
            </a:r>
            <a:r>
              <a:rPr lang="en-US" altLang="zh-CN" sz="2500" spc="-150" dirty="0" smtClean="0"/>
              <a:t>But</a:t>
            </a:r>
          </a:p>
          <a:p>
            <a:pPr marL="0" indent="0">
              <a:lnSpc>
                <a:spcPct val="100000"/>
              </a:lnSpc>
              <a:buNone/>
              <a:defRPr/>
            </a:pPr>
            <a:r>
              <a:rPr lang="en-US" altLang="zh-CN" sz="2500" spc="-200" dirty="0" smtClean="0"/>
              <a:t>both were content and well-behaved. They played quietly together inside or in the</a:t>
            </a:r>
          </a:p>
          <a:p>
            <a:pPr marL="0" indent="0">
              <a:lnSpc>
                <a:spcPct val="100000"/>
              </a:lnSpc>
              <a:buNone/>
              <a:defRPr/>
            </a:pPr>
            <a:r>
              <a:rPr lang="en-US" altLang="zh-CN" sz="2500" spc="-180" dirty="0" smtClean="0"/>
              <a:t>garden, and gradually grew older and taller. One of my happiest memories is of</a:t>
            </a:r>
          </a:p>
          <a:p>
            <a:pPr marL="0" indent="0">
              <a:lnSpc>
                <a:spcPct val="100000"/>
              </a:lnSpc>
              <a:buNone/>
              <a:defRPr/>
            </a:pPr>
            <a:r>
              <a:rPr lang="en-US" altLang="zh-CN" sz="2500" spc="-200" dirty="0" smtClean="0"/>
              <a:t>one warm summer’s day. High up in the </a:t>
            </a:r>
            <a:r>
              <a:rPr lang="en-US" altLang="zh-CN" sz="2500" spc="-200" dirty="0" smtClean="0">
                <a:hlinkClick r:id="" action="ppaction://noaction"/>
              </a:rPr>
              <a:t>topmost</a:t>
            </a:r>
            <a:r>
              <a:rPr lang="en-US" altLang="zh-CN" sz="2500" spc="-200" dirty="0" smtClean="0"/>
              <a:t> </a:t>
            </a:r>
            <a:r>
              <a:rPr lang="en-US" altLang="zh-CN" sz="2500" spc="-200" dirty="0" smtClean="0">
                <a:hlinkClick r:id="" action="ppaction://noaction"/>
              </a:rPr>
              <a:t>bough</a:t>
            </a:r>
            <a:r>
              <a:rPr lang="en-US" altLang="zh-CN" sz="2500" spc="-200" dirty="0" smtClean="0"/>
              <a:t> of one of the apple trees</a:t>
            </a:r>
          </a:p>
          <a:p>
            <a:pPr marL="0" indent="0">
              <a:lnSpc>
                <a:spcPct val="100000"/>
              </a:lnSpc>
              <a:buNone/>
              <a:defRPr/>
            </a:pPr>
            <a:r>
              <a:rPr lang="en-US" altLang="zh-CN" sz="2500" dirty="0" smtClean="0"/>
              <a:t>rested the boy, reading his </a:t>
            </a:r>
            <a:r>
              <a:rPr lang="en-US" altLang="zh-CN" sz="2500" dirty="0" err="1" smtClean="0"/>
              <a:t>favourite</a:t>
            </a:r>
            <a:r>
              <a:rPr lang="en-US" altLang="zh-CN" sz="2500" dirty="0" smtClean="0"/>
              <a:t> book.</a:t>
            </a:r>
          </a:p>
          <a:p>
            <a:pPr marL="0" indent="0">
              <a:lnSpc>
                <a:spcPct val="100000"/>
              </a:lnSpc>
              <a:buNone/>
              <a:defRPr/>
            </a:pPr>
            <a:r>
              <a:rPr lang="en-US" altLang="zh-CN" sz="1800" dirty="0" smtClean="0">
                <a:solidFill>
                  <a:schemeClr val="hlink"/>
                </a:solidFill>
              </a:rPr>
              <a:t>6</a:t>
            </a:r>
            <a:r>
              <a:rPr lang="en-US" altLang="zh-CN" sz="2500" spc="-200" dirty="0" smtClean="0"/>
              <a:t> My windows are my eyes, and they look onto </a:t>
            </a:r>
            <a:r>
              <a:rPr lang="en-US" altLang="zh-CN" sz="2500" spc="-200" dirty="0" smtClean="0">
                <a:hlinkClick r:id="" action="ppaction://noaction"/>
              </a:rPr>
              <a:t>woodland</a:t>
            </a:r>
            <a:r>
              <a:rPr lang="en-US" altLang="zh-CN" sz="2500" spc="-200" dirty="0" smtClean="0"/>
              <a:t> and fields, with distant,</a:t>
            </a:r>
          </a:p>
          <a:p>
            <a:pPr marL="0" indent="0">
              <a:lnSpc>
                <a:spcPct val="100000"/>
              </a:lnSpc>
              <a:buNone/>
              <a:defRPr/>
            </a:pPr>
            <a:r>
              <a:rPr lang="en-US" altLang="zh-CN" sz="2500" spc="-170" dirty="0" smtClean="0"/>
              <a:t>low hills nestling the whole scene in their arms. In the distance is a city of </a:t>
            </a:r>
            <a:r>
              <a:rPr lang="en-US" altLang="zh-CN" sz="2500" spc="-170" dirty="0" smtClean="0">
                <a:hlinkClick r:id="" action="ppaction://noaction"/>
              </a:rPr>
              <a:t>spires</a:t>
            </a:r>
            <a:r>
              <a:rPr lang="en-US" altLang="zh-CN" sz="2500" spc="-170" dirty="0" smtClean="0"/>
              <a:t>,</a:t>
            </a:r>
          </a:p>
          <a:p>
            <a:pPr marL="0" indent="0">
              <a:lnSpc>
                <a:spcPct val="100000"/>
              </a:lnSpc>
              <a:buNone/>
              <a:defRPr/>
            </a:pPr>
            <a:r>
              <a:rPr lang="en-US" altLang="zh-CN" sz="2500" spc="-200" dirty="0" smtClean="0"/>
              <a:t>silent except on days when the bells </a:t>
            </a:r>
            <a:r>
              <a:rPr lang="en-US" altLang="zh-CN" sz="2500" spc="-200" dirty="0" smtClean="0">
                <a:hlinkClick r:id="" action="ppaction://noaction"/>
              </a:rPr>
              <a:t>peal</a:t>
            </a:r>
            <a:r>
              <a:rPr lang="en-US" altLang="zh-CN" sz="2500" spc="-200" dirty="0" smtClean="0"/>
              <a:t>. </a:t>
            </a:r>
            <a:r>
              <a:rPr lang="en-US" altLang="zh-CN" sz="2500" spc="-200" dirty="0" smtClean="0">
                <a:hlinkClick r:id="" action="ppaction://noaction"/>
              </a:rPr>
              <a:t>On these days, the groundsman and his</a:t>
            </a:r>
          </a:p>
          <a:p>
            <a:pPr marL="0" indent="0">
              <a:lnSpc>
                <a:spcPct val="100000"/>
              </a:lnSpc>
              <a:buNone/>
              <a:defRPr/>
            </a:pPr>
            <a:r>
              <a:rPr lang="en-US" altLang="zh-CN" sz="2500" spc="-100" dirty="0" smtClean="0">
                <a:hlinkClick r:id="" action="ppaction://noaction"/>
              </a:rPr>
              <a:t>family used to dress smartly and leave the house for several hours.</a:t>
            </a:r>
            <a:endParaRPr lang="en-US" altLang="zh-CN" sz="2500" spc="-100" dirty="0" smtClean="0"/>
          </a:p>
          <a:p>
            <a:pPr marL="0" indent="0">
              <a:lnSpc>
                <a:spcPct val="100000"/>
              </a:lnSpc>
              <a:buNone/>
              <a:defRPr/>
            </a:pPr>
            <a:endParaRPr lang="zh-CN" altLang="en-US" sz="2500" spc="-15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220953" y="720431"/>
            <a:ext cx="8729085" cy="5992470"/>
          </a:xfrm>
          <a:prstGeom prst="rect">
            <a:avLst/>
          </a:prstGeom>
          <a:extLst/>
        </p:spPr>
        <p:txBody>
          <a:bodyPr/>
          <a:lstStyle/>
          <a:p>
            <a:pPr marL="0" indent="0" algn="ctr">
              <a:buNone/>
              <a:defRPr/>
            </a:pPr>
            <a:endParaRPr lang="en-US" altLang="zh-CN" sz="2500" dirty="0" smtClean="0"/>
          </a:p>
          <a:p>
            <a:pPr marL="0" indent="0">
              <a:lnSpc>
                <a:spcPct val="125000"/>
              </a:lnSpc>
              <a:buNone/>
              <a:defRPr/>
            </a:pPr>
            <a:r>
              <a:rPr lang="en-US" altLang="zh-CN" sz="1800" dirty="0" smtClean="0">
                <a:solidFill>
                  <a:schemeClr val="hlink"/>
                </a:solidFill>
              </a:rPr>
              <a:t>7 </a:t>
            </a:r>
            <a:r>
              <a:rPr lang="en-US" altLang="zh-CN" sz="2500" spc="-210" dirty="0" smtClean="0"/>
              <a:t>The children grew up, and the daughter disappeared, only to return with a young</a:t>
            </a:r>
          </a:p>
          <a:p>
            <a:pPr marL="0" indent="0">
              <a:lnSpc>
                <a:spcPct val="125000"/>
              </a:lnSpc>
              <a:buNone/>
              <a:defRPr/>
            </a:pPr>
            <a:r>
              <a:rPr lang="en-US" altLang="zh-CN" sz="2500" spc="-220" dirty="0" smtClean="0"/>
              <a:t>man on her arm. Then the son went missing, and one day, I saw the postman arrive</a:t>
            </a:r>
          </a:p>
          <a:p>
            <a:pPr marL="0" indent="0">
              <a:lnSpc>
                <a:spcPct val="125000"/>
              </a:lnSpc>
              <a:buNone/>
              <a:defRPr/>
            </a:pPr>
            <a:r>
              <a:rPr lang="en-US" altLang="zh-CN" sz="2500" spc="-190" dirty="0" smtClean="0"/>
              <a:t>with a bundle of letters, and give the groundsman and his wife a </a:t>
            </a:r>
            <a:r>
              <a:rPr lang="en-US" altLang="zh-CN" sz="2500" spc="-190" dirty="0" smtClean="0">
                <a:hlinkClick r:id="" action="ppaction://noaction"/>
              </a:rPr>
              <a:t>telegram</a:t>
            </a:r>
            <a:r>
              <a:rPr lang="en-US" altLang="zh-CN" sz="2500" spc="-190" dirty="0" smtClean="0"/>
              <a:t>. When</a:t>
            </a:r>
          </a:p>
          <a:p>
            <a:pPr marL="0" indent="0">
              <a:lnSpc>
                <a:spcPct val="125000"/>
              </a:lnSpc>
              <a:buNone/>
              <a:defRPr/>
            </a:pPr>
            <a:r>
              <a:rPr lang="en-US" altLang="zh-CN" sz="2500" spc="-160" dirty="0" smtClean="0"/>
              <a:t>they read it, she cried out and </a:t>
            </a:r>
            <a:r>
              <a:rPr lang="en-US" altLang="zh-CN" sz="2500" spc="-160" dirty="0" smtClean="0">
                <a:hlinkClick r:id="" action="ppaction://noaction"/>
              </a:rPr>
              <a:t>fainted</a:t>
            </a:r>
            <a:r>
              <a:rPr lang="en-US" altLang="zh-CN" sz="2500" spc="-160" dirty="0" smtClean="0"/>
              <a:t>. For some time after this, they sat on my</a:t>
            </a:r>
          </a:p>
          <a:p>
            <a:pPr marL="0" indent="0">
              <a:lnSpc>
                <a:spcPct val="125000"/>
              </a:lnSpc>
              <a:buNone/>
              <a:defRPr/>
            </a:pPr>
            <a:r>
              <a:rPr lang="en-US" altLang="zh-CN" sz="2500" dirty="0" smtClean="0">
                <a:hlinkClick r:id="" action="ppaction://noaction"/>
              </a:rPr>
              <a:t>porch</a:t>
            </a:r>
            <a:r>
              <a:rPr lang="en-US" altLang="zh-CN" sz="2500" dirty="0" smtClean="0"/>
              <a:t> </a:t>
            </a:r>
            <a:r>
              <a:rPr lang="en-US" altLang="zh-CN" sz="2500" dirty="0" smtClean="0">
                <a:hlinkClick r:id="" action="ppaction://noaction"/>
              </a:rPr>
              <a:t>clasping</a:t>
            </a:r>
            <a:r>
              <a:rPr lang="en-US" altLang="zh-CN" sz="2500" dirty="0" smtClean="0"/>
              <a:t> each other in a tight </a:t>
            </a:r>
            <a:r>
              <a:rPr lang="en-US" altLang="zh-CN" sz="2500" dirty="0" smtClean="0">
                <a:hlinkClick r:id="" action="ppaction://noaction"/>
              </a:rPr>
              <a:t>embrace</a:t>
            </a:r>
            <a:r>
              <a:rPr lang="en-US" altLang="zh-CN" sz="2500" dirty="0" smtClean="0"/>
              <a:t> and weeping.</a:t>
            </a:r>
          </a:p>
          <a:p>
            <a:pPr marL="0" indent="0">
              <a:lnSpc>
                <a:spcPct val="125000"/>
              </a:lnSpc>
              <a:buNone/>
              <a:defRPr/>
            </a:pPr>
            <a:r>
              <a:rPr lang="en-US" altLang="zh-CN" sz="1800" dirty="0" smtClean="0">
                <a:solidFill>
                  <a:schemeClr val="hlink"/>
                </a:solidFill>
              </a:rPr>
              <a:t>8</a:t>
            </a:r>
            <a:r>
              <a:rPr lang="en-US" altLang="zh-CN" sz="2500" spc="-180" dirty="0" smtClean="0"/>
              <a:t> </a:t>
            </a:r>
            <a:r>
              <a:rPr lang="en-US" altLang="zh-CN" sz="2500" spc="-150" dirty="0" smtClean="0"/>
              <a:t>As the years passed by, the couple grew older, and suddenly the house was</a:t>
            </a:r>
          </a:p>
          <a:p>
            <a:pPr marL="0" indent="0">
              <a:lnSpc>
                <a:spcPct val="125000"/>
              </a:lnSpc>
              <a:buNone/>
              <a:defRPr/>
            </a:pPr>
            <a:r>
              <a:rPr lang="en-US" altLang="zh-CN" sz="2500" spc="-180" dirty="0" smtClean="0"/>
              <a:t>deserted. We had grown up together, but I didn’t have a chance to say goodbye.</a:t>
            </a:r>
            <a:endParaRPr lang="zh-CN" altLang="en-US" sz="2500" u="sng" spc="-1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220953" y="1219211"/>
            <a:ext cx="8729085" cy="5472543"/>
          </a:xfrm>
          <a:prstGeom prst="rect">
            <a:avLst/>
          </a:prstGeom>
          <a:extLst/>
        </p:spPr>
        <p:txBody>
          <a:bodyPr/>
          <a:lstStyle/>
          <a:p>
            <a:pPr marL="0" indent="0">
              <a:lnSpc>
                <a:spcPct val="125000"/>
              </a:lnSpc>
              <a:buNone/>
              <a:defRPr/>
            </a:pPr>
            <a:r>
              <a:rPr lang="en-US" altLang="zh-CN" sz="1800" dirty="0" smtClean="0">
                <a:solidFill>
                  <a:schemeClr val="hlink"/>
                </a:solidFill>
              </a:rPr>
              <a:t>9 </a:t>
            </a:r>
            <a:r>
              <a:rPr lang="en-US" altLang="zh-CN" sz="2500" spc="-160" dirty="0" smtClean="0"/>
              <a:t>A new family arrived, a smart man and wife, with two children. He </a:t>
            </a:r>
            <a:r>
              <a:rPr lang="en-US" altLang="zh-CN" sz="2500" spc="-160" dirty="0" smtClean="0">
                <a:hlinkClick r:id="" action="ppaction://noaction"/>
              </a:rPr>
              <a:t>vanished</a:t>
            </a:r>
            <a:endParaRPr lang="en-US" altLang="zh-CN" sz="2500" spc="-160" dirty="0" smtClean="0"/>
          </a:p>
          <a:p>
            <a:pPr marL="0" indent="0">
              <a:lnSpc>
                <a:spcPct val="125000"/>
              </a:lnSpc>
              <a:buNone/>
              <a:defRPr/>
            </a:pPr>
            <a:r>
              <a:rPr lang="en-US" altLang="zh-CN" sz="2500" spc="-180" dirty="0" smtClean="0"/>
              <a:t>every morning carrying his </a:t>
            </a:r>
            <a:r>
              <a:rPr lang="en-US" altLang="zh-CN" sz="2500" spc="-180" dirty="0" smtClean="0">
                <a:hlinkClick r:id="" action="ppaction://noaction"/>
              </a:rPr>
              <a:t>briefcase</a:t>
            </a:r>
            <a:r>
              <a:rPr lang="en-US" altLang="zh-CN" sz="2500" spc="-180" dirty="0" smtClean="0"/>
              <a:t>, only to return home at night. The children</a:t>
            </a:r>
          </a:p>
          <a:p>
            <a:pPr marL="0" indent="0">
              <a:lnSpc>
                <a:spcPct val="125000"/>
              </a:lnSpc>
              <a:buNone/>
              <a:defRPr/>
            </a:pPr>
            <a:r>
              <a:rPr lang="en-US" altLang="zh-CN" sz="2500" spc="-190" dirty="0" smtClean="0"/>
              <a:t>disappeared too during the day, but would later bring their friends back to play in</a:t>
            </a:r>
          </a:p>
          <a:p>
            <a:pPr marL="0" indent="0">
              <a:lnSpc>
                <a:spcPct val="125000"/>
              </a:lnSpc>
              <a:buNone/>
              <a:defRPr/>
            </a:pPr>
            <a:r>
              <a:rPr lang="en-US" altLang="zh-CN" sz="2500" spc="-180" dirty="0" smtClean="0"/>
              <a:t>the garden, climbing trees and kicking footballs. Around this time, the view from</a:t>
            </a:r>
          </a:p>
          <a:p>
            <a:pPr marL="0" indent="0">
              <a:lnSpc>
                <a:spcPct val="125000"/>
              </a:lnSpc>
              <a:buNone/>
              <a:defRPr/>
            </a:pPr>
            <a:r>
              <a:rPr lang="en-US" altLang="zh-CN" sz="2500" spc="-210" dirty="0" smtClean="0"/>
              <a:t>my windows began to change. My </a:t>
            </a:r>
            <a:r>
              <a:rPr lang="en-US" altLang="zh-CN" sz="2500" spc="-210" dirty="0" err="1" smtClean="0"/>
              <a:t>neighbour</a:t>
            </a:r>
            <a:r>
              <a:rPr lang="en-US" altLang="zh-CN" sz="2500" spc="-210" dirty="0" smtClean="0"/>
              <a:t> and I were no longer the only homes</a:t>
            </a:r>
          </a:p>
          <a:p>
            <a:pPr marL="0" indent="0">
              <a:lnSpc>
                <a:spcPct val="125000"/>
              </a:lnSpc>
              <a:buNone/>
              <a:defRPr/>
            </a:pPr>
            <a:r>
              <a:rPr lang="en-US" altLang="zh-CN" sz="2500" spc="-180" dirty="0" smtClean="0"/>
              <a:t>around, because opposite there were new </a:t>
            </a:r>
            <a:r>
              <a:rPr lang="en-US" altLang="zh-CN" sz="2500" spc="-180" dirty="0" smtClean="0">
                <a:hlinkClick r:id="" action="ppaction://noaction"/>
              </a:rPr>
              <a:t>terraced</a:t>
            </a:r>
            <a:r>
              <a:rPr lang="en-US" altLang="zh-CN" sz="2500" spc="-180" dirty="0" smtClean="0"/>
              <a:t> and </a:t>
            </a:r>
            <a:r>
              <a:rPr lang="en-US" altLang="zh-CN" sz="2500" spc="-180" dirty="0" smtClean="0">
                <a:hlinkClick r:id="" action="ppaction://noaction"/>
              </a:rPr>
              <a:t>semi-detached</a:t>
            </a:r>
            <a:r>
              <a:rPr lang="en-US" altLang="zh-CN" sz="2500" spc="-180" dirty="0" smtClean="0"/>
              <a:t> houses</a:t>
            </a:r>
          </a:p>
          <a:p>
            <a:pPr marL="0" indent="0">
              <a:lnSpc>
                <a:spcPct val="125000"/>
              </a:lnSpc>
              <a:buNone/>
              <a:defRPr/>
            </a:pPr>
            <a:r>
              <a:rPr lang="en-US" altLang="zh-CN" sz="2500" dirty="0" smtClean="0"/>
              <a:t>being built. </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10" descr="MORE"/>
          <p:cNvPicPr>
            <a:picLocks noChangeAspect="1" noChangeArrowheads="1"/>
          </p:cNvPicPr>
          <p:nvPr/>
        </p:nvPicPr>
        <p:blipFill>
          <a:blip r:embed="rId7" cstate="print"/>
          <a:srcRect/>
          <a:stretch>
            <a:fillRect/>
          </a:stretch>
        </p:blipFill>
        <p:spPr bwMode="auto">
          <a:xfrm>
            <a:off x="7068324" y="5396369"/>
            <a:ext cx="912813" cy="228600"/>
          </a:xfrm>
          <a:prstGeom prst="rect">
            <a:avLst/>
          </a:prstGeom>
          <a:noFill/>
          <a:ln w="9525">
            <a:noFill/>
            <a:miter lim="800000"/>
            <a:headEnd/>
            <a:tailEnd/>
          </a:ln>
        </p:spPr>
      </p:pic>
      <p:pic>
        <p:nvPicPr>
          <p:cNvPr id="10"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5" descr="Back">
            <a:hlinkClick r:id="rId10" action="ppaction://hlinksldjump"/>
          </p:cNvPr>
          <p:cNvPicPr>
            <a:picLocks noChangeAspect="1" noChangeArrowheads="1"/>
          </p:cNvPicPr>
          <p:nvPr/>
        </p:nvPicPr>
        <p:blipFill>
          <a:blip r:embed="rId11"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220953" y="1281748"/>
            <a:ext cx="8729085" cy="5436628"/>
          </a:xfrm>
          <a:prstGeom prst="rect">
            <a:avLst/>
          </a:prstGeom>
          <a:extLst/>
        </p:spPr>
        <p:txBody>
          <a:bodyPr/>
          <a:lstStyle/>
          <a:p>
            <a:pPr marL="0" indent="0">
              <a:lnSpc>
                <a:spcPct val="125000"/>
              </a:lnSpc>
              <a:buNone/>
              <a:defRPr/>
            </a:pPr>
            <a:r>
              <a:rPr lang="en-US" altLang="zh-CN" sz="2500" spc="-200" dirty="0" smtClean="0"/>
              <a:t>                         They were made of bricks and looked taller and thinner than we were.</a:t>
            </a:r>
          </a:p>
          <a:p>
            <a:pPr marL="0" indent="0">
              <a:lnSpc>
                <a:spcPct val="125000"/>
              </a:lnSpc>
              <a:buNone/>
              <a:defRPr/>
            </a:pPr>
            <a:r>
              <a:rPr lang="en-US" altLang="zh-CN" sz="2500" spc="-200" dirty="0" smtClean="0"/>
              <a:t>I thought they looked rather </a:t>
            </a:r>
            <a:r>
              <a:rPr lang="en-US" altLang="zh-CN" sz="2500" spc="-200" dirty="0" smtClean="0">
                <a:hlinkClick r:id="" action="ppaction://noaction"/>
              </a:rPr>
              <a:t>coarse</a:t>
            </a:r>
            <a:r>
              <a:rPr lang="en-US" altLang="zh-CN" sz="2500" spc="-200" dirty="0" smtClean="0"/>
              <a:t> against my handsome stone. And many more</a:t>
            </a:r>
          </a:p>
          <a:p>
            <a:pPr marL="0" indent="0">
              <a:lnSpc>
                <a:spcPct val="125000"/>
              </a:lnSpc>
              <a:buNone/>
              <a:defRPr/>
            </a:pPr>
            <a:r>
              <a:rPr lang="en-US" altLang="zh-CN" sz="2500" spc="-200" dirty="0" smtClean="0"/>
              <a:t>people came to live around here as well, the streets became quite </a:t>
            </a:r>
            <a:r>
              <a:rPr lang="en-US" altLang="zh-CN" sz="2500" spc="-200" dirty="0" smtClean="0">
                <a:hlinkClick r:id="" action="ppaction://noaction"/>
              </a:rPr>
              <a:t>congested</a:t>
            </a:r>
            <a:r>
              <a:rPr lang="en-US" altLang="zh-CN" sz="2500" spc="-200" dirty="0" smtClean="0"/>
              <a:t> with</a:t>
            </a:r>
          </a:p>
          <a:p>
            <a:pPr marL="0" indent="0">
              <a:lnSpc>
                <a:spcPct val="125000"/>
              </a:lnSpc>
              <a:buNone/>
              <a:defRPr/>
            </a:pPr>
            <a:r>
              <a:rPr lang="en-US" altLang="zh-CN" sz="2500" spc="-230" dirty="0" smtClean="0"/>
              <a:t>people teeming up and down on their way somewhere. It seemed as if no one spent</a:t>
            </a:r>
          </a:p>
          <a:p>
            <a:pPr marL="0" indent="0">
              <a:lnSpc>
                <a:spcPct val="125000"/>
              </a:lnSpc>
              <a:buNone/>
              <a:defRPr/>
            </a:pPr>
            <a:r>
              <a:rPr lang="en-US" altLang="zh-CN" sz="2500" spc="-180" dirty="0" smtClean="0"/>
              <a:t>much time at home any more.</a:t>
            </a:r>
            <a:endParaRPr lang="zh-CN" altLang="en-US" sz="2500" spc="-18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95581" y="676126"/>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3986</TotalTime>
  <Pages>0</Pages>
  <Words>5389</Words>
  <Characters>0</Characters>
  <Application>Microsoft Office PowerPoint</Application>
  <DocSecurity>0</DocSecurity>
  <PresentationFormat>全屏显示(4:3)</PresentationFormat>
  <Lines>0</Lines>
  <Paragraphs>378</Paragraphs>
  <Slides>57</Slides>
  <Notes>0</Notes>
  <HiddenSlides>0</HiddenSlides>
  <MMClips>0</MMClips>
  <ScaleCrop>false</ScaleCrop>
  <HeadingPairs>
    <vt:vector size="4" baseType="variant">
      <vt:variant>
        <vt:lpstr>主题</vt:lpstr>
      </vt:variant>
      <vt:variant>
        <vt:i4>8</vt:i4>
      </vt:variant>
      <vt:variant>
        <vt:lpstr>幻灯片标题</vt:lpstr>
      </vt:variant>
      <vt:variant>
        <vt:i4>57</vt:i4>
      </vt:variant>
    </vt:vector>
  </HeadingPairs>
  <TitlesOfParts>
    <vt:vector size="65" baseType="lpstr">
      <vt:lpstr>Office 主题</vt:lpstr>
      <vt:lpstr>1_Office 主题</vt:lpstr>
      <vt:lpstr>5_Office 主题</vt:lpstr>
      <vt:lpstr>6_Office 主题</vt:lpstr>
      <vt:lpstr>7_Office 主题</vt:lpstr>
      <vt:lpstr>8_Office 主题</vt:lpstr>
      <vt:lpstr>9_Office 主题</vt:lpstr>
      <vt:lpstr>2_Office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akaGstripe</dc:creator>
  <cp:lastModifiedBy>dell</cp:lastModifiedBy>
  <cp:revision>601</cp:revision>
  <dcterms:created xsi:type="dcterms:W3CDTF">2016-01-09T11:49:44Z</dcterms:created>
  <dcterms:modified xsi:type="dcterms:W3CDTF">2018-10-06T13:27:12Z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