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700" r:id="rId4"/>
    <p:sldMasterId id="2147483713" r:id="rId5"/>
  </p:sldMasterIdLst>
  <p:sldIdLst>
    <p:sldId id="260" r:id="rId6"/>
    <p:sldId id="283" r:id="rId7"/>
    <p:sldId id="285" r:id="rId8"/>
    <p:sldId id="284" r:id="rId9"/>
    <p:sldId id="287" r:id="rId10"/>
    <p:sldId id="286" r:id="rId11"/>
    <p:sldId id="288" r:id="rId12"/>
    <p:sldId id="289" r:id="rId13"/>
    <p:sldId id="291" r:id="rId14"/>
    <p:sldId id="292" r:id="rId15"/>
    <p:sldId id="426" r:id="rId16"/>
    <p:sldId id="427" r:id="rId17"/>
    <p:sldId id="428" r:id="rId18"/>
    <p:sldId id="429" r:id="rId19"/>
    <p:sldId id="430" r:id="rId20"/>
    <p:sldId id="431" r:id="rId21"/>
    <p:sldId id="432" r:id="rId22"/>
    <p:sldId id="433" r:id="rId23"/>
    <p:sldId id="434" r:id="rId24"/>
    <p:sldId id="262" r:id="rId25"/>
    <p:sldId id="293" r:id="rId26"/>
    <p:sldId id="263" r:id="rId27"/>
    <p:sldId id="266" r:id="rId28"/>
    <p:sldId id="339" r:id="rId29"/>
    <p:sldId id="338" r:id="rId30"/>
    <p:sldId id="337" r:id="rId31"/>
    <p:sldId id="336" r:id="rId32"/>
    <p:sldId id="335" r:id="rId33"/>
    <p:sldId id="334" r:id="rId34"/>
    <p:sldId id="333" r:id="rId35"/>
    <p:sldId id="340" r:id="rId36"/>
    <p:sldId id="438" r:id="rId37"/>
    <p:sldId id="341" r:id="rId38"/>
    <p:sldId id="370" r:id="rId39"/>
    <p:sldId id="332" r:id="rId40"/>
    <p:sldId id="342" r:id="rId41"/>
    <p:sldId id="379" r:id="rId42"/>
    <p:sldId id="331" r:id="rId43"/>
    <p:sldId id="330" r:id="rId44"/>
    <p:sldId id="329" r:id="rId45"/>
    <p:sldId id="328" r:id="rId46"/>
    <p:sldId id="327" r:id="rId47"/>
    <p:sldId id="367" r:id="rId48"/>
    <p:sldId id="343" r:id="rId49"/>
    <p:sldId id="344" r:id="rId50"/>
    <p:sldId id="326" r:id="rId51"/>
    <p:sldId id="325" r:id="rId52"/>
    <p:sldId id="323" r:id="rId53"/>
    <p:sldId id="324" r:id="rId54"/>
    <p:sldId id="322" r:id="rId55"/>
    <p:sldId id="345" r:id="rId56"/>
    <p:sldId id="321" r:id="rId57"/>
    <p:sldId id="347" r:id="rId58"/>
    <p:sldId id="439" r:id="rId59"/>
    <p:sldId id="348" r:id="rId60"/>
    <p:sldId id="349" r:id="rId61"/>
    <p:sldId id="372" r:id="rId62"/>
    <p:sldId id="350" r:id="rId63"/>
    <p:sldId id="320" r:id="rId64"/>
    <p:sldId id="319" r:id="rId65"/>
    <p:sldId id="351" r:id="rId66"/>
    <p:sldId id="318" r:id="rId67"/>
    <p:sldId id="373" r:id="rId68"/>
    <p:sldId id="317" r:id="rId69"/>
    <p:sldId id="316" r:id="rId70"/>
    <p:sldId id="374" r:id="rId71"/>
    <p:sldId id="315" r:id="rId72"/>
    <p:sldId id="352" r:id="rId73"/>
    <p:sldId id="435" r:id="rId74"/>
    <p:sldId id="314" r:id="rId75"/>
    <p:sldId id="313" r:id="rId76"/>
    <p:sldId id="436" r:id="rId77"/>
    <p:sldId id="312" r:id="rId78"/>
    <p:sldId id="353" r:id="rId79"/>
    <p:sldId id="354" r:id="rId80"/>
    <p:sldId id="355" r:id="rId81"/>
    <p:sldId id="311" r:id="rId82"/>
    <p:sldId id="309" r:id="rId83"/>
    <p:sldId id="310" r:id="rId84"/>
    <p:sldId id="308" r:id="rId85"/>
    <p:sldId id="307" r:id="rId86"/>
    <p:sldId id="375" r:id="rId87"/>
    <p:sldId id="306" r:id="rId88"/>
    <p:sldId id="305" r:id="rId89"/>
    <p:sldId id="376" r:id="rId90"/>
    <p:sldId id="304" r:id="rId91"/>
    <p:sldId id="356" r:id="rId92"/>
    <p:sldId id="368" r:id="rId93"/>
    <p:sldId id="303" r:id="rId94"/>
    <p:sldId id="414" r:id="rId95"/>
    <p:sldId id="302" r:id="rId96"/>
    <p:sldId id="301" r:id="rId97"/>
    <p:sldId id="377" r:id="rId98"/>
    <p:sldId id="300" r:id="rId99"/>
    <p:sldId id="299" r:id="rId100"/>
    <p:sldId id="378" r:id="rId101"/>
    <p:sldId id="415" r:id="rId102"/>
    <p:sldId id="298" r:id="rId103"/>
    <p:sldId id="297" r:id="rId104"/>
    <p:sldId id="357" r:id="rId105"/>
    <p:sldId id="416" r:id="rId106"/>
    <p:sldId id="417" r:id="rId107"/>
    <p:sldId id="419" r:id="rId108"/>
    <p:sldId id="420" r:id="rId109"/>
    <p:sldId id="421" r:id="rId110"/>
    <p:sldId id="422" r:id="rId111"/>
    <p:sldId id="423" r:id="rId112"/>
    <p:sldId id="424" r:id="rId113"/>
    <p:sldId id="381" r:id="rId114"/>
    <p:sldId id="382" r:id="rId115"/>
    <p:sldId id="400" r:id="rId116"/>
    <p:sldId id="403" r:id="rId117"/>
    <p:sldId id="386" r:id="rId118"/>
    <p:sldId id="387" r:id="rId119"/>
    <p:sldId id="388" r:id="rId120"/>
    <p:sldId id="413" r:id="rId121"/>
    <p:sldId id="389" r:id="rId122"/>
    <p:sldId id="390" r:id="rId123"/>
    <p:sldId id="405" r:id="rId124"/>
    <p:sldId id="406" r:id="rId125"/>
    <p:sldId id="391" r:id="rId126"/>
    <p:sldId id="407" r:id="rId127"/>
    <p:sldId id="392" r:id="rId128"/>
    <p:sldId id="409" r:id="rId129"/>
    <p:sldId id="412" r:id="rId130"/>
    <p:sldId id="397" r:id="rId131"/>
    <p:sldId id="398" r:id="rId132"/>
    <p:sldId id="399" r:id="rId133"/>
    <p:sldId id="425" r:id="rId1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8080"/>
    <a:srgbClr val="990000"/>
    <a:srgbClr val="FF6699"/>
    <a:srgbClr val="FF5050"/>
    <a:srgbClr val="D0DD23"/>
    <a:srgbClr val="EBEEF8"/>
    <a:srgbClr val="9CA4E2"/>
    <a:srgbClr val="8E95DB"/>
    <a:srgbClr val="A1AAE3"/>
    <a:srgbClr val="8D94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7809" autoAdjust="0"/>
    <p:restoredTop sz="94660" autoAdjust="0"/>
  </p:normalViewPr>
  <p:slideViewPr>
    <p:cSldViewPr snapToGrid="0">
      <p:cViewPr>
        <p:scale>
          <a:sx n="100" d="100"/>
          <a:sy n="100" d="100"/>
        </p:scale>
        <p:origin x="-1926" y="-420"/>
      </p:cViewPr>
      <p:guideLst>
        <p:guide orient="horz" pos="2234"/>
        <p:guide pos="2913"/>
      </p:guideLst>
    </p:cSldViewPr>
  </p:slideViewPr>
  <p:notesTextViewPr>
    <p:cViewPr>
      <p:scale>
        <a:sx n="1" d="1"/>
        <a:sy n="1" d="1"/>
      </p:scale>
      <p:origin x="0" y="0"/>
    </p:cViewPr>
  </p:notesTextViewPr>
  <p:sorterViewPr>
    <p:cViewPr>
      <p:scale>
        <a:sx n="66" d="100"/>
        <a:sy n="66" d="100"/>
      </p:scale>
      <p:origin x="0" y="794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slide" Target="slides/slide121.xml"/><Relationship Id="rId134" Type="http://schemas.openxmlformats.org/officeDocument/2006/relationships/slide" Target="slides/slide129.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pPr>
                <a:defRPr/>
              </a:pPr>
              <a:t>2017-12-19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pPr>
                <a:defRPr/>
              </a:pPr>
              <a:t>2017-12-19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pPr>
                <a:defRPr/>
              </a:pPr>
              <a:t>2017-12-19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pPr>
                <a:defRPr/>
              </a:pPr>
              <a:t>2017-12-19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pPr>
                <a:defRPr/>
              </a:pPr>
              <a:t>2017-12-19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5A3BDF3-6E91-40C4-8C0D-74A810588645}"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32E6887-49FF-476D-A2B2-9C9C2CE2B3CC}" type="slidenum">
              <a:rPr altLang="en-US"/>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828D704-1FE1-4DB4-9396-5E418E81494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C779ABA5-4A03-48CE-AC03-1A8E04C4FBE9}" type="slidenum">
              <a:rPr altLang="en-US"/>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ECE9824-B29F-465E-8D79-F10547E56AFA}"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CBA335A0-9677-48C1-9E2E-9098A676E553}" type="slidenum">
              <a:rPr altLang="en-US"/>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DFAFBA5-BACC-49ED-B5A2-E177570D11DF}"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44029D95-EA2A-4107-9EB5-7FC97A8F51C5}" type="slidenum">
              <a:rPr altLang="en-US"/>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978DFE2-CBCD-44D3-9EC5-512A97578C8E}"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F9677AB-B284-43FE-84EC-4AE1A8137BDD}" type="slidenum">
              <a:rPr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pPr>
                <a:defRPr/>
              </a:pPr>
              <a:t>2017-12-19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AEA85F51-D910-4F30-A160-6EA0A40CAD46}"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4A47D58C-36BF-4409-BA81-12FB7D4B7389}" type="slidenum">
              <a:rPr altLang="en-US"/>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28CB415-407D-481A-B5D5-D6ABB0F9BA52}"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934BDF75-8D6A-4033-8B57-9182D2745B7F}" type="slidenum">
              <a:rPr altLang="en-US"/>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238417-B85E-4946-8A37-0FF6ECE0F44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1651CBD-F137-4636-94E6-337B9CC8A201}" type="slidenum">
              <a:rPr altLang="en-US"/>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439512-B62C-4BEE-9FB6-A6AAD2AC7655}"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9599829-A9F1-43EB-B039-C513167461FC}" type="slidenum">
              <a:rPr altLang="en-US"/>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A84C6EA5-8929-464C-BBD8-5A67B4DB6342}"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109CEF86-0C7B-467F-8C96-C8F6807470F9}" type="slidenum">
              <a:rPr altLang="en-US"/>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23CB5B-3E89-4FBE-9E1C-BC5CC9491BF0}"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3F2FBC-787A-479A-8DFA-B82758CB7ADA}" type="slidenum">
              <a:rPr altLang="en-US"/>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64527E81-D8D8-4C91-927C-A8A4825D01A2}"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6996688-6CAC-4B70-BB3E-151A1C8D4E5B}" type="slidenum">
              <a:rPr altLang="en-US"/>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9038828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7437245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403433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pPr>
                <a:defRPr/>
              </a:pPr>
              <a:t>2017-12-19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1923594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42303467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2147776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5422721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18340273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25443112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35410617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18899455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6926259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284613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pPr>
                <a:defRPr/>
              </a:pPr>
              <a:t>2017-12-19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40839597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2528542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6449787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884981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15481792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312295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30951862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38379468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16761956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41358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pPr>
                <a:defRPr/>
              </a:pPr>
              <a:t>2017-12-19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4348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pPr>
                <a:defRPr/>
              </a:pPr>
              <a:t>2017-12-19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pPr>
                <a:defRPr/>
              </a:pPr>
              <a:t>2017-12-19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pPr>
                <a:defRPr/>
              </a:pPr>
              <a:t>2017-12-19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pPr>
                <a:defRPr/>
              </a:pPr>
              <a:t>2017-12-19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47573A65-F241-4FA3-B2DD-D205D2699201}"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6F4E6173-B509-4250-89C8-AC5D20C37309}"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26551376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2017-12-19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179233856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U5%20Active%20reading%20(2).mp3"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3.png"/><Relationship Id="rId3" Type="http://schemas.openxmlformats.org/officeDocument/2006/relationships/slide" Target="slide84.xml"/><Relationship Id="rId7" Type="http://schemas.openxmlformats.org/officeDocument/2006/relationships/image" Target="../media/image2.png"/><Relationship Id="rId12"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09.mp3" TargetMode="External"/><Relationship Id="rId11" Type="http://schemas.openxmlformats.org/officeDocument/2006/relationships/image" Target="../media/image6.png"/><Relationship Id="rId5" Type="http://schemas.openxmlformats.org/officeDocument/2006/relationships/slide" Target="slide87.xml"/><Relationship Id="rId10" Type="http://schemas.openxmlformats.org/officeDocument/2006/relationships/slide" Target="slide1.xml"/><Relationship Id="rId4" Type="http://schemas.openxmlformats.org/officeDocument/2006/relationships/slide" Target="slide86.xml"/><Relationship Id="rId9" Type="http://schemas.openxmlformats.org/officeDocument/2006/relationships/image" Target="../media/image5.png"/></Relationships>
</file>

<file path=ppt/slides/_rels/slide10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8.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slide" Target="slide22.xml"/><Relationship Id="rId10" Type="http://schemas.openxmlformats.org/officeDocument/2006/relationships/image" Target="../media/image3.png"/><Relationship Id="rId4" Type="http://schemas.openxmlformats.org/officeDocument/2006/relationships/image" Target="../media/image69.png"/><Relationship Id="rId9" Type="http://schemas.openxmlformats.org/officeDocument/2006/relationships/slide" Target="slide2.xml"/></Relationships>
</file>

<file path=ppt/slides/_rels/slide10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71.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23.xml"/></Relationships>
</file>

<file path=ppt/slides/_rels/slide10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png"/><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71.png"/></Relationships>
</file>

<file path=ppt/slides/_rels/slide10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slide" Target="slide89.xml"/><Relationship Id="rId5" Type="http://schemas.openxmlformats.org/officeDocument/2006/relationships/image" Target="../media/image10.png"/><Relationship Id="rId4" Type="http://schemas.openxmlformats.org/officeDocument/2006/relationships/image" Target="../media/image71.png"/></Relationships>
</file>

<file path=ppt/slides/_rels/slide10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slide" Target="slide2.xml"/><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slide" Target="slide48.xml"/><Relationship Id="rId5" Type="http://schemas.openxmlformats.org/officeDocument/2006/relationships/slide" Target="slide47.xml"/><Relationship Id="rId10" Type="http://schemas.openxmlformats.org/officeDocument/2006/relationships/image" Target="../media/image71.png"/><Relationship Id="rId4" Type="http://schemas.openxmlformats.org/officeDocument/2006/relationships/slide" Target="slide46.xml"/><Relationship Id="rId9" Type="http://schemas.openxmlformats.org/officeDocument/2006/relationships/slide" Target="slide5.xml"/></Relationships>
</file>

<file path=ppt/slides/_rels/slide10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3.png"/><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71.png"/></Relationships>
</file>

<file path=ppt/slides/_rels/slide10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xml"/><Relationship Id="rId7" Type="http://schemas.openxmlformats.org/officeDocument/2006/relationships/slide" Target="slide74.xml"/><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slide" Target="slide73.xml"/><Relationship Id="rId5" Type="http://schemas.openxmlformats.org/officeDocument/2006/relationships/image" Target="../media/image10.png"/><Relationship Id="rId4" Type="http://schemas.openxmlformats.org/officeDocument/2006/relationships/image" Target="../media/image71.png"/><Relationship Id="rId9" Type="http://schemas.openxmlformats.org/officeDocument/2006/relationships/image" Target="../media/image3.png"/></Relationships>
</file>

<file path=ppt/slides/_rels/slide108.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image" Target="../media/image10.png"/><Relationship Id="rId7" Type="http://schemas.openxmlformats.org/officeDocument/2006/relationships/image" Target="../media/image71.png"/><Relationship Id="rId12" Type="http://schemas.openxmlformats.org/officeDocument/2006/relationships/slide" Target="slide77.xml"/><Relationship Id="rId2" Type="http://schemas.openxmlformats.org/officeDocument/2006/relationships/image" Target="../media/image70.jpeg"/><Relationship Id="rId1" Type="http://schemas.openxmlformats.org/officeDocument/2006/relationships/slideLayout" Target="../slideLayouts/slideLayout26.xml"/><Relationship Id="rId6" Type="http://schemas.openxmlformats.org/officeDocument/2006/relationships/slide" Target="slide9.xml"/><Relationship Id="rId11" Type="http://schemas.openxmlformats.org/officeDocument/2006/relationships/slide" Target="slide80.xml"/><Relationship Id="rId5" Type="http://schemas.openxmlformats.org/officeDocument/2006/relationships/image" Target="../media/image3.png"/><Relationship Id="rId10" Type="http://schemas.openxmlformats.org/officeDocument/2006/relationships/slide" Target="slide79.xml"/><Relationship Id="rId4" Type="http://schemas.openxmlformats.org/officeDocument/2006/relationships/slide" Target="slide2.xml"/><Relationship Id="rId9" Type="http://schemas.openxmlformats.org/officeDocument/2006/relationships/slide" Target="slide78.xml"/></Relationships>
</file>

<file path=ppt/slides/_rels/slide10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110.xml"/><Relationship Id="rId7" Type="http://schemas.openxmlformats.org/officeDocument/2006/relationships/slide" Target="slide2.xml"/><Relationship Id="rId2" Type="http://schemas.openxmlformats.org/officeDocument/2006/relationships/image" Target="../media/image72.jpeg"/><Relationship Id="rId1" Type="http://schemas.openxmlformats.org/officeDocument/2006/relationships/slideLayout" Target="../slideLayouts/slideLayout14.xml"/><Relationship Id="rId6" Type="http://schemas.openxmlformats.org/officeDocument/2006/relationships/slide" Target="slide126.xml"/><Relationship Id="rId5" Type="http://schemas.openxmlformats.org/officeDocument/2006/relationships/slide" Target="slide123.xml"/><Relationship Id="rId4" Type="http://schemas.openxmlformats.org/officeDocument/2006/relationships/slide" Target="slide11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111.xml"/><Relationship Id="rId7" Type="http://schemas.openxmlformats.org/officeDocument/2006/relationships/slide" Target="slide2.xml"/><Relationship Id="rId2" Type="http://schemas.openxmlformats.org/officeDocument/2006/relationships/image" Target="../media/image72.jpe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slide" Target="slide109.xml"/><Relationship Id="rId4" Type="http://schemas.openxmlformats.org/officeDocument/2006/relationships/slide" Target="slide112.xml"/></Relationships>
</file>

<file path=ppt/slides/_rels/slide111.xml.rels><?xml version="1.0" encoding="UTF-8" standalone="yes"?>
<Relationships xmlns="http://schemas.openxmlformats.org/package/2006/relationships"><Relationship Id="rId3" Type="http://schemas.openxmlformats.org/officeDocument/2006/relationships/slide" Target="slide110.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110.xml"/><Relationship Id="rId5" Type="http://schemas.openxmlformats.org/officeDocument/2006/relationships/image" Target="../media/image3.png"/><Relationship Id="rId4" Type="http://schemas.openxmlformats.org/officeDocument/2006/relationships/slide" Target="slide2.xml"/></Relationships>
</file>

<file path=ppt/slides/_rels/slide1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14.xml"/><Relationship Id="rId7" Type="http://schemas.openxmlformats.org/officeDocument/2006/relationships/slide" Target="slide109.xml"/><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121.xml"/><Relationship Id="rId5" Type="http://schemas.openxmlformats.org/officeDocument/2006/relationships/slide" Target="slide119.xml"/><Relationship Id="rId10" Type="http://schemas.openxmlformats.org/officeDocument/2006/relationships/image" Target="../media/image3.png"/><Relationship Id="rId4" Type="http://schemas.openxmlformats.org/officeDocument/2006/relationships/slide" Target="slide117.xml"/><Relationship Id="rId9" Type="http://schemas.openxmlformats.org/officeDocument/2006/relationships/slide" Target="slide2.xml"/></Relationships>
</file>

<file path=ppt/slides/_rels/slide1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113.xml"/></Relationships>
</file>

<file path=ppt/slides/_rels/slide115.xml.rels><?xml version="1.0" encoding="UTF-8" standalone="yes"?>
<Relationships xmlns="http://schemas.openxmlformats.org/package/2006/relationships"><Relationship Id="rId3" Type="http://schemas.openxmlformats.org/officeDocument/2006/relationships/slide" Target="slide114.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114.xml"/><Relationship Id="rId5" Type="http://schemas.openxmlformats.org/officeDocument/2006/relationships/image" Target="../media/image3.png"/><Relationship Id="rId4" Type="http://schemas.openxmlformats.org/officeDocument/2006/relationships/slide" Target="slide2.xml"/></Relationships>
</file>

<file path=ppt/slides/_rels/slide1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113.xml"/></Relationships>
</file>

<file path=ppt/slides/_rels/slide118.xml.rels><?xml version="1.0" encoding="UTF-8" standalone="yes"?>
<Relationships xmlns="http://schemas.openxmlformats.org/package/2006/relationships"><Relationship Id="rId3" Type="http://schemas.openxmlformats.org/officeDocument/2006/relationships/slide" Target="slide117.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113.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3.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3" Type="http://schemas.openxmlformats.org/officeDocument/2006/relationships/slide" Target="slide119.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121.xml.rels><?xml version="1.0" encoding="UTF-8" standalone="yes"?>
<Relationships xmlns="http://schemas.openxmlformats.org/package/2006/relationships"><Relationship Id="rId3" Type="http://schemas.openxmlformats.org/officeDocument/2006/relationships/slide" Target="slide113.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6.png"/></Relationships>
</file>

<file path=ppt/slides/_rels/slide122.xml.rels><?xml version="1.0" encoding="UTF-8" standalone="yes"?>
<Relationships xmlns="http://schemas.openxmlformats.org/package/2006/relationships"><Relationship Id="rId3" Type="http://schemas.openxmlformats.org/officeDocument/2006/relationships/slide" Target="slide121.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123.xml.rels><?xml version="1.0" encoding="UTF-8" standalone="yes"?>
<Relationships xmlns="http://schemas.openxmlformats.org/package/2006/relationships"><Relationship Id="rId3" Type="http://schemas.openxmlformats.org/officeDocument/2006/relationships/slide" Target="slide109.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6.png"/></Relationships>
</file>

<file path=ppt/slides/_rels/slide124.xml.rels><?xml version="1.0" encoding="UTF-8" standalone="yes"?>
<Relationships xmlns="http://schemas.openxmlformats.org/package/2006/relationships"><Relationship Id="rId3" Type="http://schemas.openxmlformats.org/officeDocument/2006/relationships/slide" Target="slide123.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6.png"/></Relationships>
</file>

<file path=ppt/slides/_rels/slide1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123.xml"/><Relationship Id="rId5" Type="http://schemas.openxmlformats.org/officeDocument/2006/relationships/image" Target="../media/image3.png"/><Relationship Id="rId4" Type="http://schemas.openxmlformats.org/officeDocument/2006/relationships/slide" Target="slide2.xml"/></Relationships>
</file>

<file path=ppt/slides/_rels/slide12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27.xml"/><Relationship Id="rId7" Type="http://schemas.openxmlformats.org/officeDocument/2006/relationships/image" Target="../media/image6.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109.xml"/><Relationship Id="rId5" Type="http://schemas.openxmlformats.org/officeDocument/2006/relationships/slide" Target="slide129.xml"/><Relationship Id="rId4" Type="http://schemas.openxmlformats.org/officeDocument/2006/relationships/slide" Target="slide128.xml"/><Relationship Id="rId9" Type="http://schemas.openxmlformats.org/officeDocument/2006/relationships/image" Target="../media/image3.png"/></Relationships>
</file>

<file path=ppt/slides/_rels/slide127.xml.rels><?xml version="1.0" encoding="UTF-8" standalone="yes"?>
<Relationships xmlns="http://schemas.openxmlformats.org/package/2006/relationships"><Relationship Id="rId3" Type="http://schemas.openxmlformats.org/officeDocument/2006/relationships/slide" Target="slide126.xml"/><Relationship Id="rId7"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6.png"/></Relationships>
</file>

<file path=ppt/slides/_rels/slide12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9.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26.xml"/><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image" Target="../media/image3.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6.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8.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9.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1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01.xml"/><Relationship Id="rId7" Type="http://schemas.openxmlformats.org/officeDocument/2006/relationships/slide" Target="slide11.xml"/><Relationship Id="rId12"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slide" Target="slide2.xml"/><Relationship Id="rId5" Type="http://schemas.openxmlformats.org/officeDocument/2006/relationships/hyperlink" Target="01.mp3" TargetMode="External"/><Relationship Id="rId10" Type="http://schemas.openxmlformats.org/officeDocument/2006/relationships/image" Target="../media/image6.png"/><Relationship Id="rId4" Type="http://schemas.openxmlformats.org/officeDocument/2006/relationships/slide" Target="slide102.xml"/><Relationship Id="rId9" Type="http://schemas.openxmlformats.org/officeDocument/2006/relationships/slide" Target="slide1.xml"/></Relationships>
</file>

<file path=ppt/slides/_rels/slide20.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7.xml"/><Relationship Id="rId18" Type="http://schemas.openxmlformats.org/officeDocument/2006/relationships/slide" Target="slide28.xml"/><Relationship Id="rId26" Type="http://schemas.openxmlformats.org/officeDocument/2006/relationships/slide" Target="slide45.xml"/><Relationship Id="rId3" Type="http://schemas.openxmlformats.org/officeDocument/2006/relationships/slide" Target="slide23.xml"/><Relationship Id="rId21" Type="http://schemas.openxmlformats.org/officeDocument/2006/relationships/slide" Target="slide31.xml"/><Relationship Id="rId34" Type="http://schemas.openxmlformats.org/officeDocument/2006/relationships/image" Target="../media/image3.png"/><Relationship Id="rId7" Type="http://schemas.openxmlformats.org/officeDocument/2006/relationships/slide" Target="slide27.xml"/><Relationship Id="rId12" Type="http://schemas.openxmlformats.org/officeDocument/2006/relationships/slide" Target="slide40.xml"/><Relationship Id="rId17" Type="http://schemas.openxmlformats.org/officeDocument/2006/relationships/slide" Target="slide51.xml"/><Relationship Id="rId25" Type="http://schemas.openxmlformats.org/officeDocument/2006/relationships/slide" Target="slide44.xml"/><Relationship Id="rId33" Type="http://schemas.openxmlformats.org/officeDocument/2006/relationships/slide" Target="slide2.xml"/><Relationship Id="rId2" Type="http://schemas.openxmlformats.org/officeDocument/2006/relationships/image" Target="../media/image8.jpeg"/><Relationship Id="rId16" Type="http://schemas.openxmlformats.org/officeDocument/2006/relationships/slide" Target="slide50.xml"/><Relationship Id="rId20" Type="http://schemas.openxmlformats.org/officeDocument/2006/relationships/slide" Target="slide30.xml"/><Relationship Id="rId29"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9.xml"/><Relationship Id="rId24" Type="http://schemas.openxmlformats.org/officeDocument/2006/relationships/slide" Target="slide42.xml"/><Relationship Id="rId32" Type="http://schemas.openxmlformats.org/officeDocument/2006/relationships/slide" Target="slide58.xml"/><Relationship Id="rId5" Type="http://schemas.openxmlformats.org/officeDocument/2006/relationships/slide" Target="slide25.xml"/><Relationship Id="rId15" Type="http://schemas.openxmlformats.org/officeDocument/2006/relationships/slide" Target="slide49.xml"/><Relationship Id="rId23" Type="http://schemas.openxmlformats.org/officeDocument/2006/relationships/slide" Target="slide41.xml"/><Relationship Id="rId28" Type="http://schemas.openxmlformats.org/officeDocument/2006/relationships/slide" Target="slide52.xml"/><Relationship Id="rId10" Type="http://schemas.openxmlformats.org/officeDocument/2006/relationships/slide" Target="slide38.xml"/><Relationship Id="rId19" Type="http://schemas.openxmlformats.org/officeDocument/2006/relationships/slide" Target="slide29.xml"/><Relationship Id="rId31" Type="http://schemas.openxmlformats.org/officeDocument/2006/relationships/slide" Target="slide56.xml"/><Relationship Id="rId4" Type="http://schemas.openxmlformats.org/officeDocument/2006/relationships/slide" Target="slide24.xml"/><Relationship Id="rId9" Type="http://schemas.openxmlformats.org/officeDocument/2006/relationships/slide" Target="slide36.xml"/><Relationship Id="rId14" Type="http://schemas.openxmlformats.org/officeDocument/2006/relationships/slide" Target="slide48.xml"/><Relationship Id="rId22" Type="http://schemas.openxmlformats.org/officeDocument/2006/relationships/slide" Target="slide33.xml"/><Relationship Id="rId27" Type="http://schemas.openxmlformats.org/officeDocument/2006/relationships/slide" Target="slide46.xml"/><Relationship Id="rId30" Type="http://schemas.openxmlformats.org/officeDocument/2006/relationships/slide" Target="slide55.xml"/></Relationships>
</file>

<file path=ppt/slides/_rels/slide21.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1.xml"/><Relationship Id="rId18" Type="http://schemas.openxmlformats.org/officeDocument/2006/relationships/slide" Target="slide68.xml"/><Relationship Id="rId26" Type="http://schemas.openxmlformats.org/officeDocument/2006/relationships/slide" Target="slide20.xml"/><Relationship Id="rId3" Type="http://schemas.openxmlformats.org/officeDocument/2006/relationships/slide" Target="slide59.xml"/><Relationship Id="rId21" Type="http://schemas.openxmlformats.org/officeDocument/2006/relationships/slide" Target="slide76.xml"/><Relationship Id="rId7" Type="http://schemas.openxmlformats.org/officeDocument/2006/relationships/slide" Target="slide64.xml"/><Relationship Id="rId12" Type="http://schemas.openxmlformats.org/officeDocument/2006/relationships/slide" Target="slide75.xml"/><Relationship Id="rId17" Type="http://schemas.openxmlformats.org/officeDocument/2006/relationships/slide" Target="slide67.xml"/><Relationship Id="rId25" Type="http://schemas.openxmlformats.org/officeDocument/2006/relationships/slide" Target="slide80.xml"/><Relationship Id="rId2" Type="http://schemas.openxmlformats.org/officeDocument/2006/relationships/image" Target="../media/image8.jpeg"/><Relationship Id="rId16" Type="http://schemas.openxmlformats.org/officeDocument/2006/relationships/slide" Target="slide65.xml"/><Relationship Id="rId20" Type="http://schemas.openxmlformats.org/officeDocument/2006/relationships/slide" Target="slide70.xml"/><Relationship Id="rId29"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62.xml"/><Relationship Id="rId11" Type="http://schemas.openxmlformats.org/officeDocument/2006/relationships/slide" Target="slide74.xml"/><Relationship Id="rId24" Type="http://schemas.openxmlformats.org/officeDocument/2006/relationships/slide" Target="slide79.xml"/><Relationship Id="rId5" Type="http://schemas.openxmlformats.org/officeDocument/2006/relationships/slide" Target="slide61.xml"/><Relationship Id="rId15" Type="http://schemas.openxmlformats.org/officeDocument/2006/relationships/slide" Target="slide84.xml"/><Relationship Id="rId23" Type="http://schemas.openxmlformats.org/officeDocument/2006/relationships/slide" Target="slide78.xml"/><Relationship Id="rId28" Type="http://schemas.openxmlformats.org/officeDocument/2006/relationships/slide" Target="slide2.xml"/><Relationship Id="rId10" Type="http://schemas.openxmlformats.org/officeDocument/2006/relationships/slide" Target="slide73.xml"/><Relationship Id="rId19" Type="http://schemas.openxmlformats.org/officeDocument/2006/relationships/slide" Target="slide69.xml"/><Relationship Id="rId31" Type="http://schemas.openxmlformats.org/officeDocument/2006/relationships/slide" Target="slide87.xml"/><Relationship Id="rId4" Type="http://schemas.openxmlformats.org/officeDocument/2006/relationships/slide" Target="slide60.xml"/><Relationship Id="rId9" Type="http://schemas.openxmlformats.org/officeDocument/2006/relationships/slide" Target="slide72.xml"/><Relationship Id="rId14" Type="http://schemas.openxmlformats.org/officeDocument/2006/relationships/slide" Target="slide83.xml"/><Relationship Id="rId22" Type="http://schemas.openxmlformats.org/officeDocument/2006/relationships/slide" Target="slide77.xml"/><Relationship Id="rId27" Type="http://schemas.openxmlformats.org/officeDocument/2006/relationships/image" Target="../media/image6.png"/><Relationship Id="rId30" Type="http://schemas.openxmlformats.org/officeDocument/2006/relationships/slide" Target="slide86.xml"/></Relationships>
</file>

<file path=ppt/slides/_rels/slide22.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98.xml"/><Relationship Id="rId3" Type="http://schemas.openxmlformats.org/officeDocument/2006/relationships/slide" Target="slide89.xml"/><Relationship Id="rId7" Type="http://schemas.openxmlformats.org/officeDocument/2006/relationships/slide" Target="slide95.xml"/><Relationship Id="rId12" Type="http://schemas.openxmlformats.org/officeDocument/2006/relationships/slide" Target="slide92.xml"/><Relationship Id="rId2" Type="http://schemas.openxmlformats.org/officeDocument/2006/relationships/image" Target="../media/image8.jpe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94.xml"/><Relationship Id="rId11" Type="http://schemas.openxmlformats.org/officeDocument/2006/relationships/slide" Target="slide99.xml"/><Relationship Id="rId5" Type="http://schemas.openxmlformats.org/officeDocument/2006/relationships/slide" Target="slide91.xml"/><Relationship Id="rId15" Type="http://schemas.openxmlformats.org/officeDocument/2006/relationships/slide" Target="slide2.xml"/><Relationship Id="rId10" Type="http://schemas.openxmlformats.org/officeDocument/2006/relationships/image" Target="../media/image6.png"/><Relationship Id="rId4" Type="http://schemas.openxmlformats.org/officeDocument/2006/relationships/slide" Target="slide90.xml"/><Relationship Id="rId9" Type="http://schemas.openxmlformats.org/officeDocument/2006/relationships/slide" Target="slide20.xml"/><Relationship Id="rId14" Type="http://schemas.openxmlformats.org/officeDocument/2006/relationships/slide" Target="slide100.xml"/></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xml"/><Relationship Id="rId7" Type="http://schemas.openxmlformats.org/officeDocument/2006/relationships/slide" Target="slide2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xml"/><Relationship Id="rId7" Type="http://schemas.openxmlformats.org/officeDocument/2006/relationships/slide" Target="slide2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slide" Target="slide2.xml"/></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slide" Target="slide2.xml"/></Relationships>
</file>

<file path=ppt/slides/_rels/slide2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6.png"/><Relationship Id="rId4" Type="http://schemas.openxmlformats.org/officeDocument/2006/relationships/slide" Target="slide20.xml"/><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8.xml"/><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3.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0.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7.xml"/><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3.png"/><Relationship Id="rId5" Type="http://schemas.openxmlformats.org/officeDocument/2006/relationships/image" Target="../media/image15.png"/><Relationship Id="rId10" Type="http://schemas.openxmlformats.org/officeDocument/2006/relationships/slide" Target="slide2.xml"/><Relationship Id="rId4" Type="http://schemas.openxmlformats.org/officeDocument/2006/relationships/image" Target="../media/image10.png"/><Relationship Id="rId9"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slide" Target="slide2.xml"/></Relationships>
</file>

<file path=ppt/slides/_rels/slide3.xml.rels><?xml version="1.0" encoding="UTF-8" standalone="yes"?>
<Relationships xmlns="http://schemas.openxmlformats.org/package/2006/relationships"><Relationship Id="rId8" Type="http://schemas.openxmlformats.org/officeDocument/2006/relationships/hyperlink" Target="02.mp3" TargetMode="External"/><Relationship Id="rId13" Type="http://schemas.openxmlformats.org/officeDocument/2006/relationships/image" Target="../media/image6.png"/><Relationship Id="rId3" Type="http://schemas.openxmlformats.org/officeDocument/2006/relationships/slide" Target="slide24.xml"/><Relationship Id="rId7" Type="http://schemas.openxmlformats.org/officeDocument/2006/relationships/slide" Target="slide103.xml"/><Relationship Id="rId12"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8.xml"/><Relationship Id="rId11" Type="http://schemas.openxmlformats.org/officeDocument/2006/relationships/image" Target="../media/image5.png"/><Relationship Id="rId5" Type="http://schemas.openxmlformats.org/officeDocument/2006/relationships/slide" Target="slide26.xml"/><Relationship Id="rId15" Type="http://schemas.openxmlformats.org/officeDocument/2006/relationships/image" Target="../media/image3.png"/><Relationship Id="rId10" Type="http://schemas.openxmlformats.org/officeDocument/2006/relationships/slide" Target="slide12.xml"/><Relationship Id="rId4" Type="http://schemas.openxmlformats.org/officeDocument/2006/relationships/slide" Target="slide25.xml"/><Relationship Id="rId9" Type="http://schemas.openxmlformats.org/officeDocument/2006/relationships/image" Target="../media/image2.png"/><Relationship Id="rId14" Type="http://schemas.openxmlformats.org/officeDocument/2006/relationships/slide" Target="slide2.xml"/></Relationships>
</file>

<file path=ppt/slides/_rels/slide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slide" Target="slide2.xml"/></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8.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1.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8.xml"/><Relationship Id="rId6" Type="http://schemas.openxmlformats.org/officeDocument/2006/relationships/slide" Target="slide4.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3.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slide" Target="slide2.xml"/></Relationships>
</file>

<file path=ppt/slides/_rels/slide3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6.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23.png"/><Relationship Id="rId9" Type="http://schemas.openxmlformats.org/officeDocument/2006/relationships/slide" Target="slide2.xml"/></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24.png"/><Relationship Id="rId9"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2.xml"/><Relationship Id="rId3" Type="http://schemas.openxmlformats.org/officeDocument/2006/relationships/slide" Target="slide29.xml"/><Relationship Id="rId7" Type="http://schemas.openxmlformats.org/officeDocument/2006/relationships/hyperlink" Target="03.mp3" TargetMode="External"/><Relationship Id="rId12"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33.xml"/><Relationship Id="rId11" Type="http://schemas.openxmlformats.org/officeDocument/2006/relationships/slide" Target="slide1.xml"/><Relationship Id="rId5" Type="http://schemas.openxmlformats.org/officeDocument/2006/relationships/slide" Target="slide31.xml"/><Relationship Id="rId10" Type="http://schemas.openxmlformats.org/officeDocument/2006/relationships/image" Target="../media/image5.png"/><Relationship Id="rId4" Type="http://schemas.openxmlformats.org/officeDocument/2006/relationships/slide" Target="slide30.xml"/><Relationship Id="rId9" Type="http://schemas.openxmlformats.org/officeDocument/2006/relationships/slide" Target="slide13.xml"/><Relationship Id="rId1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25.png"/><Relationship Id="rId9" Type="http://schemas.openxmlformats.org/officeDocument/2006/relationships/slide" Target="slide2.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26.png"/><Relationship Id="rId9" Type="http://schemas.openxmlformats.org/officeDocument/2006/relationships/slide" Target="slide2.xml"/></Relationships>
</file>

<file path=ppt/slides/_rels/slide4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7.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2.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28.png"/><Relationship Id="rId9" Type="http://schemas.openxmlformats.org/officeDocument/2006/relationships/slide" Target="slide2.xml"/></Relationships>
</file>

<file path=ppt/slides/_rels/slide4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29.png"/><Relationship Id="rId9" Type="http://schemas.openxmlformats.org/officeDocument/2006/relationships/slide" Target="slide2.xml"/></Relationships>
</file>

<file path=ppt/slides/_rels/slide4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30.png"/><Relationship Id="rId9" Type="http://schemas.openxmlformats.org/officeDocument/2006/relationships/slide" Target="slide2.xml"/></Relationships>
</file>

<file path=ppt/slides/_rels/slide4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31.png"/><Relationship Id="rId9" Type="http://schemas.openxmlformats.org/officeDocument/2006/relationships/slide" Target="slide2.xml"/></Relationships>
</file>

<file path=ppt/slides/_rels/slide4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32.png"/><Relationship Id="rId9" Type="http://schemas.openxmlformats.org/officeDocument/2006/relationships/slide" Target="slide2.xml"/></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1.xml"/><Relationship Id="rId18" Type="http://schemas.openxmlformats.org/officeDocument/2006/relationships/hyperlink" Target="04.mp3" TargetMode="External"/><Relationship Id="rId3" Type="http://schemas.openxmlformats.org/officeDocument/2006/relationships/slide" Target="slide104.xml"/><Relationship Id="rId21" Type="http://schemas.openxmlformats.org/officeDocument/2006/relationships/image" Target="../media/image5.png"/><Relationship Id="rId7" Type="http://schemas.openxmlformats.org/officeDocument/2006/relationships/slide" Target="slide38.xml"/><Relationship Id="rId12" Type="http://schemas.openxmlformats.org/officeDocument/2006/relationships/slide" Target="slide91.xml"/><Relationship Id="rId17" Type="http://schemas.openxmlformats.org/officeDocument/2006/relationships/slide" Target="slide105.xml"/><Relationship Id="rId25" Type="http://schemas.openxmlformats.org/officeDocument/2006/relationships/image" Target="../media/image3.png"/><Relationship Id="rId2" Type="http://schemas.openxmlformats.org/officeDocument/2006/relationships/image" Target="../media/image1.jpeg"/><Relationship Id="rId16" Type="http://schemas.openxmlformats.org/officeDocument/2006/relationships/slide" Target="slide45.xml"/><Relationship Id="rId20"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36.xml"/><Relationship Id="rId11" Type="http://schemas.openxmlformats.org/officeDocument/2006/relationships/slide" Target="slide100.xml"/><Relationship Id="rId24" Type="http://schemas.openxmlformats.org/officeDocument/2006/relationships/slide" Target="slide2.xml"/><Relationship Id="rId5" Type="http://schemas.openxmlformats.org/officeDocument/2006/relationships/slide" Target="slide90.xml"/><Relationship Id="rId15" Type="http://schemas.openxmlformats.org/officeDocument/2006/relationships/slide" Target="slide44.xml"/><Relationship Id="rId23" Type="http://schemas.openxmlformats.org/officeDocument/2006/relationships/image" Target="../media/image6.png"/><Relationship Id="rId10" Type="http://schemas.openxmlformats.org/officeDocument/2006/relationships/slide" Target="slide40.xml"/><Relationship Id="rId19" Type="http://schemas.openxmlformats.org/officeDocument/2006/relationships/image" Target="../media/image2.png"/><Relationship Id="rId4" Type="http://schemas.openxmlformats.org/officeDocument/2006/relationships/slide" Target="slide35.xml"/><Relationship Id="rId9" Type="http://schemas.openxmlformats.org/officeDocument/2006/relationships/slide" Target="slide99.xml"/><Relationship Id="rId14" Type="http://schemas.openxmlformats.org/officeDocument/2006/relationships/slide" Target="slide42.xml"/><Relationship Id="rId22" Type="http://schemas.openxmlformats.org/officeDocument/2006/relationships/slide" Target="slide1.xml"/></Relationships>
</file>

<file path=ppt/slides/_rels/slide50.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3.png"/><Relationship Id="rId5" Type="http://schemas.openxmlformats.org/officeDocument/2006/relationships/image" Target="../media/image35.png"/><Relationship Id="rId10" Type="http://schemas.openxmlformats.org/officeDocument/2006/relationships/slide" Target="slide2.xml"/><Relationship Id="rId4" Type="http://schemas.openxmlformats.org/officeDocument/2006/relationships/image" Target="../media/image34.png"/><Relationship Id="rId9" Type="http://schemas.openxmlformats.org/officeDocument/2006/relationships/image" Target="../media/image9.png"/></Relationships>
</file>

<file path=ppt/slides/_rels/slide5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36.png"/><Relationship Id="rId9" Type="http://schemas.openxmlformats.org/officeDocument/2006/relationships/slide" Target="slide2.xml"/></Relationships>
</file>

<file path=ppt/slides/_rels/slide5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37.png"/><Relationship Id="rId9" Type="http://schemas.openxmlformats.org/officeDocument/2006/relationships/slide" Target="slide2.xml"/></Relationships>
</file>

<file path=ppt/slides/_rels/slide5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8.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53.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0.xml"/><Relationship Id="rId6" Type="http://schemas.openxmlformats.org/officeDocument/2006/relationships/slide" Target="slide7.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5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39.png"/><Relationship Id="rId9" Type="http://schemas.openxmlformats.org/officeDocument/2006/relationships/slide" Target="slide2.xml"/></Relationships>
</file>

<file path=ppt/slides/_rels/slide5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0.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56.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5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3.png"/><Relationship Id="rId4" Type="http://schemas.openxmlformats.org/officeDocument/2006/relationships/image" Target="../media/image41.png"/><Relationship Id="rId9" Type="http://schemas.openxmlformats.org/officeDocument/2006/relationships/slide" Target="slide2.xml"/></Relationships>
</file>

<file path=ppt/slides/_rels/slide5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1.xml"/><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hyperlink" Target="05.mp3" TargetMode="External"/><Relationship Id="rId13" Type="http://schemas.openxmlformats.org/officeDocument/2006/relationships/image" Target="../media/image6.png"/><Relationship Id="rId3" Type="http://schemas.openxmlformats.org/officeDocument/2006/relationships/slide" Target="slide49.xml"/><Relationship Id="rId7" Type="http://schemas.openxmlformats.org/officeDocument/2006/relationships/slide" Target="slide106.xml"/><Relationship Id="rId12"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52.xml"/><Relationship Id="rId11" Type="http://schemas.openxmlformats.org/officeDocument/2006/relationships/image" Target="../media/image5.png"/><Relationship Id="rId5" Type="http://schemas.openxmlformats.org/officeDocument/2006/relationships/slide" Target="slide51.xml"/><Relationship Id="rId15" Type="http://schemas.openxmlformats.org/officeDocument/2006/relationships/image" Target="../media/image3.png"/><Relationship Id="rId10" Type="http://schemas.openxmlformats.org/officeDocument/2006/relationships/slide" Target="slide15.xml"/><Relationship Id="rId4" Type="http://schemas.openxmlformats.org/officeDocument/2006/relationships/slide" Target="slide50.xml"/><Relationship Id="rId9" Type="http://schemas.openxmlformats.org/officeDocument/2006/relationships/image" Target="../media/image2.png"/><Relationship Id="rId14" Type="http://schemas.openxmlformats.org/officeDocument/2006/relationships/slide" Target="slide2.xml"/></Relationships>
</file>

<file path=ppt/slides/_rels/slide6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43.png"/><Relationship Id="rId9" Type="http://schemas.openxmlformats.org/officeDocument/2006/relationships/slide" Target="slide2.xml"/></Relationships>
</file>

<file path=ppt/slides/_rels/slide6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44.png"/><Relationship Id="rId9" Type="http://schemas.openxmlformats.org/officeDocument/2006/relationships/slide" Target="slide2.xml"/></Relationships>
</file>

<file path=ppt/slides/_rels/slide6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5.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2.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6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46.png"/><Relationship Id="rId9" Type="http://schemas.openxmlformats.org/officeDocument/2006/relationships/slide" Target="slide2.xml"/></Relationships>
</file>

<file path=ppt/slides/_rels/slide6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7.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5.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48.png"/><Relationship Id="rId9" Type="http://schemas.openxmlformats.org/officeDocument/2006/relationships/slide" Target="slide2.xml"/></Relationships>
</file>

<file path=ppt/slides/_rels/slide6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49.png"/><Relationship Id="rId9" Type="http://schemas.openxmlformats.org/officeDocument/2006/relationships/slide" Target="slide2.xml"/></Relationships>
</file>

<file path=ppt/slides/_rels/slide6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72.xml"/><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0.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slide" Target="slide2.xml"/></Relationships>
</file>

<file path=ppt/slides/_rels/slide7.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4.xml"/><Relationship Id="rId18" Type="http://schemas.openxmlformats.org/officeDocument/2006/relationships/slide" Target="slide1.xml"/><Relationship Id="rId3" Type="http://schemas.openxmlformats.org/officeDocument/2006/relationships/slide" Target="slide53.xml"/><Relationship Id="rId21" Type="http://schemas.openxmlformats.org/officeDocument/2006/relationships/image" Target="../media/image3.png"/><Relationship Id="rId7" Type="http://schemas.openxmlformats.org/officeDocument/2006/relationships/slide" Target="slide92.xml"/><Relationship Id="rId12" Type="http://schemas.openxmlformats.org/officeDocument/2006/relationships/slide" Target="slide62.xml"/><Relationship Id="rId17" Type="http://schemas.openxmlformats.org/officeDocument/2006/relationships/image" Target="../media/image5.png"/><Relationship Id="rId2" Type="http://schemas.openxmlformats.org/officeDocument/2006/relationships/image" Target="../media/image1.jpeg"/><Relationship Id="rId16" Type="http://schemas.openxmlformats.org/officeDocument/2006/relationships/slide" Target="slide16.xml"/><Relationship Id="rId20"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8.xml"/><Relationship Id="rId11" Type="http://schemas.openxmlformats.org/officeDocument/2006/relationships/slide" Target="slide94.xml"/><Relationship Id="rId5" Type="http://schemas.openxmlformats.org/officeDocument/2006/relationships/slide" Target="slide56.xml"/><Relationship Id="rId15" Type="http://schemas.openxmlformats.org/officeDocument/2006/relationships/image" Target="../media/image2.png"/><Relationship Id="rId10" Type="http://schemas.openxmlformats.org/officeDocument/2006/relationships/slide" Target="slide61.xml"/><Relationship Id="rId19" Type="http://schemas.openxmlformats.org/officeDocument/2006/relationships/image" Target="../media/image6.png"/><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hyperlink" Target="06.mp3" TargetMode="External"/></Relationships>
</file>

<file path=ppt/slides/_rels/slide7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51.png"/><Relationship Id="rId9" Type="http://schemas.openxmlformats.org/officeDocument/2006/relationships/slide" Target="slide2.xml"/></Relationships>
</file>

<file path=ppt/slides/_rels/slide7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52.png"/><Relationship Id="rId9" Type="http://schemas.openxmlformats.org/officeDocument/2006/relationships/slide" Target="slide2.xml"/></Relationships>
</file>

<file path=ppt/slides/_rels/slide7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69.xml"/><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3.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slide" Target="slide2.xml"/></Relationships>
</file>

<file path=ppt/slides/_rels/slide7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9.xml"/><Relationship Id="rId7" Type="http://schemas.openxmlformats.org/officeDocument/2006/relationships/slide" Target="slide2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slide" Target="slide2.xml"/></Relationships>
</file>

<file path=ppt/slides/_rels/slide7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55.png"/><Relationship Id="rId9" Type="http://schemas.openxmlformats.org/officeDocument/2006/relationships/slide" Target="slide2.xml"/></Relationships>
</file>

<file path=ppt/slides/_rels/slide7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56.png"/><Relationship Id="rId9" Type="http://schemas.openxmlformats.org/officeDocument/2006/relationships/slide" Target="slide2.xml"/></Relationships>
</file>

<file path=ppt/slides/_rels/slide7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57.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slide" Target="slide21.xml"/><Relationship Id="rId9" Type="http://schemas.openxmlformats.org/officeDocument/2006/relationships/image" Target="../media/image3.png"/></Relationships>
</file>

<file path=ppt/slides/_rels/slide7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58.png"/><Relationship Id="rId9" Type="http://schemas.openxmlformats.org/officeDocument/2006/relationships/slide" Target="slide2.xml"/></Relationships>
</file>

<file path=ppt/slides/_rels/slide7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59.png"/><Relationship Id="rId9" Type="http://schemas.openxmlformats.org/officeDocument/2006/relationships/slide" Target="slide2.xml"/></Relationships>
</file>

<file path=ppt/slides/_rels/slide7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60.png"/><Relationship Id="rId9" Type="http://schemas.openxmlformats.org/officeDocument/2006/relationships/slide" Target="slide2.xml"/></Relationships>
</file>

<file path=ppt/slides/_rels/slide8.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image" Target="../media/image2.png"/><Relationship Id="rId18" Type="http://schemas.openxmlformats.org/officeDocument/2006/relationships/slide" Target="slide2.xml"/><Relationship Id="rId3" Type="http://schemas.openxmlformats.org/officeDocument/2006/relationships/slide" Target="slide65.xml"/><Relationship Id="rId7" Type="http://schemas.openxmlformats.org/officeDocument/2006/relationships/slide" Target="slide97.xml"/><Relationship Id="rId12" Type="http://schemas.openxmlformats.org/officeDocument/2006/relationships/hyperlink" Target="07.mp3" TargetMode="External"/><Relationship Id="rId17" Type="http://schemas.openxmlformats.org/officeDocument/2006/relationships/image" Target="../media/image6.png"/><Relationship Id="rId2" Type="http://schemas.openxmlformats.org/officeDocument/2006/relationships/image" Target="../media/image1.jpeg"/><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5.xml"/><Relationship Id="rId11" Type="http://schemas.openxmlformats.org/officeDocument/2006/relationships/slide" Target="slide72.xml"/><Relationship Id="rId5" Type="http://schemas.openxmlformats.org/officeDocument/2006/relationships/slide" Target="slide68.xml"/><Relationship Id="rId15" Type="http://schemas.openxmlformats.org/officeDocument/2006/relationships/image" Target="../media/image5.png"/><Relationship Id="rId10" Type="http://schemas.openxmlformats.org/officeDocument/2006/relationships/slide" Target="slide71.xml"/><Relationship Id="rId19" Type="http://schemas.openxmlformats.org/officeDocument/2006/relationships/image" Target="../media/image3.png"/><Relationship Id="rId4" Type="http://schemas.openxmlformats.org/officeDocument/2006/relationships/slide" Target="slide67.xml"/><Relationship Id="rId9" Type="http://schemas.openxmlformats.org/officeDocument/2006/relationships/slide" Target="slide70.xml"/><Relationship Id="rId14" Type="http://schemas.openxmlformats.org/officeDocument/2006/relationships/slide" Target="slide17.xml"/></Relationships>
</file>

<file path=ppt/slides/_rels/slide8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61.png"/><Relationship Id="rId9" Type="http://schemas.openxmlformats.org/officeDocument/2006/relationships/slide" Target="slide2.xml"/></Relationships>
</file>

<file path=ppt/slides/_rels/slide8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2.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81.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9.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8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63.png"/><Relationship Id="rId9" Type="http://schemas.openxmlformats.org/officeDocument/2006/relationships/slide" Target="slide2.xml"/></Relationships>
</file>

<file path=ppt/slides/_rels/slide8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4.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84.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10.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8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slide" Target="slide1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3.png"/><Relationship Id="rId4" Type="http://schemas.openxmlformats.org/officeDocument/2006/relationships/image" Target="../media/image65.png"/><Relationship Id="rId9" Type="http://schemas.openxmlformats.org/officeDocument/2006/relationships/slide" Target="slide2.xml"/></Relationships>
</file>

<file path=ppt/slides/_rels/slide8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6.pn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4" Type="http://schemas.openxmlformats.org/officeDocument/2006/relationships/image" Target="../media/image19.png"/></Relationships>
</file>

<file path=ppt/slides/_rels/slide8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87.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8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2.xml"/><Relationship Id="rId7"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5.xml"/><Relationship Id="rId4" Type="http://schemas.openxmlformats.org/officeDocument/2006/relationships/image" Target="../media/image6.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1.xml"/><Relationship Id="rId3" Type="http://schemas.openxmlformats.org/officeDocument/2006/relationships/slide" Target="slide107.xml"/><Relationship Id="rId7" Type="http://schemas.openxmlformats.org/officeDocument/2006/relationships/slide" Target="slide81.xml"/><Relationship Id="rId12" Type="http://schemas.openxmlformats.org/officeDocument/2006/relationships/image" Target="../media/image5.png"/><Relationship Id="rId2" Type="http://schemas.openxmlformats.org/officeDocument/2006/relationships/image" Target="../media/image1.jpe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08.xml"/><Relationship Id="rId11" Type="http://schemas.openxmlformats.org/officeDocument/2006/relationships/slide" Target="slide18.xml"/><Relationship Id="rId5" Type="http://schemas.openxmlformats.org/officeDocument/2006/relationships/slide" Target="slide76.xml"/><Relationship Id="rId15" Type="http://schemas.openxmlformats.org/officeDocument/2006/relationships/slide" Target="slide2.xml"/><Relationship Id="rId10" Type="http://schemas.openxmlformats.org/officeDocument/2006/relationships/image" Target="../media/image2.png"/><Relationship Id="rId4" Type="http://schemas.openxmlformats.org/officeDocument/2006/relationships/slide" Target="slide75.xml"/><Relationship Id="rId9" Type="http://schemas.openxmlformats.org/officeDocument/2006/relationships/hyperlink" Target="08.mp3" TargetMode="External"/><Relationship Id="rId14" Type="http://schemas.openxmlformats.org/officeDocument/2006/relationships/image" Target="../media/image6.png"/></Relationships>
</file>

<file path=ppt/slides/_rels/slide9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6.png"/><Relationship Id="rId4" Type="http://schemas.openxmlformats.org/officeDocument/2006/relationships/slide" Target="slide22.xml"/><Relationship Id="rId9" Type="http://schemas.openxmlformats.org/officeDocument/2006/relationships/image" Target="../media/image3.png"/></Relationships>
</file>

<file path=ppt/slides/_rels/slide9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6.png"/><Relationship Id="rId4" Type="http://schemas.openxmlformats.org/officeDocument/2006/relationships/slide" Target="slide22.xml"/><Relationship Id="rId9"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22.xml"/></Relationships>
</file>

<file path=ppt/slides/_rels/slide9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2.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9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6.png"/><Relationship Id="rId4" Type="http://schemas.openxmlformats.org/officeDocument/2006/relationships/slide" Target="slide22.xml"/><Relationship Id="rId9"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22.xml"/></Relationships>
</file>

<file path=ppt/slides/_rels/slide9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5.xml"/><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8.xml"/><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s>
</file>

<file path=ppt/slides/_rels/slide9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6.png"/><Relationship Id="rId4" Type="http://schemas.openxmlformats.org/officeDocument/2006/relationships/slide" Target="slide22.xml"/><Relationship Id="rId9" Type="http://schemas.openxmlformats.org/officeDocument/2006/relationships/image" Target="../media/image3.png"/></Relationships>
</file>

<file path=ppt/slides/_rels/slide9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xml"/><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s>
</file>

<file path=ppt/slides/_rels/slide9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slide" Target="slide2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931652"/>
            <a:ext cx="8834438" cy="5744919"/>
          </a:xfrm>
        </p:spPr>
        <p:txBody>
          <a:bodyPr/>
          <a:lstStyle/>
          <a:p>
            <a:pPr marL="0" indent="0" algn="ctr">
              <a:buNone/>
            </a:pPr>
            <a:r>
              <a:rPr lang="en-US" altLang="zh-CN" sz="3200" b="1" dirty="0" smtClean="0">
                <a:latin typeface="Palatino Linotype" pitchFamily="18" charset="0"/>
              </a:rPr>
              <a:t>The death of the newspaper?</a:t>
            </a:r>
            <a:endParaRPr lang="en-US" altLang="zh-CN" sz="3200" dirty="0" smtClean="0">
              <a:solidFill>
                <a:schemeClr val="hlink"/>
              </a:solidFill>
              <a:latin typeface="Palatino Linotype" pitchFamily="18" charset="0"/>
            </a:endParaRPr>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16617" y="684752"/>
            <a:ext cx="476250" cy="53340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2" name="Picture 2" descr="E:\教材\新标准大学英语\课件检测\PDF\综合教程1\2016.4.1新标准第二版综合1用图\U5\新标准大学英语（第二版）综合教程1 133102330561.jpg"/>
          <p:cNvPicPr>
            <a:picLocks noChangeAspect="1" noChangeArrowheads="1"/>
          </p:cNvPicPr>
          <p:nvPr/>
        </p:nvPicPr>
        <p:blipFill>
          <a:blip r:embed="rId7" cstate="print"/>
          <a:srcRect/>
          <a:stretch>
            <a:fillRect/>
          </a:stretch>
        </p:blipFill>
        <p:spPr bwMode="auto">
          <a:xfrm>
            <a:off x="1257304" y="1767455"/>
            <a:ext cx="6659685" cy="444064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36282" y="790693"/>
            <a:ext cx="8834438" cy="3376861"/>
          </a:xfrm>
        </p:spPr>
        <p:txBody>
          <a:bodyPr/>
          <a:lstStyle/>
          <a:p>
            <a:pPr marL="180975" indent="-180975" algn="just">
              <a:buNone/>
            </a:pPr>
            <a:endParaRPr lang="en-US" altLang="zh-CN" dirty="0" smtClean="0">
              <a:hlinkClick r:id="" action="ppaction://noaction"/>
            </a:endParaRPr>
          </a:p>
          <a:p>
            <a:pPr marL="0" indent="0" algn="just">
              <a:buNone/>
            </a:pPr>
            <a:r>
              <a:rPr lang="en-US" altLang="zh-CN" sz="1800" dirty="0" smtClean="0">
                <a:solidFill>
                  <a:srgbClr val="0070C0"/>
                </a:solidFill>
              </a:rPr>
              <a:t>9</a:t>
            </a:r>
            <a:r>
              <a:rPr lang="en-US" altLang="zh-CN" sz="2500" dirty="0" smtClean="0"/>
              <a:t> </a:t>
            </a:r>
            <a:r>
              <a:rPr lang="en-US" altLang="zh-CN" sz="2500" spc="-90" dirty="0" smtClean="0">
                <a:hlinkClick r:id="rId3" action="ppaction://hlinksldjump"/>
              </a:rPr>
              <a:t>Moreover</a:t>
            </a:r>
            <a:r>
              <a:rPr lang="en-US" altLang="zh-CN" sz="2500" spc="-90" dirty="0" smtClean="0"/>
              <a:t>, the small-town newspaper will always be </a:t>
            </a:r>
            <a:r>
              <a:rPr lang="en-US" altLang="zh-CN" sz="2500" spc="-90" dirty="0" smtClean="0">
                <a:hlinkClick r:id="rId4" action="ppaction://hlinksldjump"/>
              </a:rPr>
              <a:t>meaningful</a:t>
            </a:r>
            <a:r>
              <a:rPr lang="en-US" altLang="zh-CN" sz="2500" spc="-90" dirty="0" smtClean="0"/>
              <a:t> for the </a:t>
            </a:r>
          </a:p>
          <a:p>
            <a:pPr marL="0" indent="0" algn="just">
              <a:buNone/>
            </a:pPr>
            <a:r>
              <a:rPr lang="en-US" altLang="zh-CN" sz="2500" spc="-30" dirty="0" smtClean="0"/>
              <a:t>parents whose child’s photo is news for a few days. And reading the </a:t>
            </a:r>
          </a:p>
          <a:p>
            <a:pPr marL="0" indent="0" algn="just">
              <a:buNone/>
            </a:pPr>
            <a:r>
              <a:rPr lang="en-US" altLang="zh-CN" sz="2500" spc="-130" dirty="0" smtClean="0"/>
              <a:t>traditional Sunday newspapers in an </a:t>
            </a:r>
            <a:r>
              <a:rPr lang="en-US" altLang="zh-CN" sz="2500" spc="-130" dirty="0" smtClean="0">
                <a:hlinkClick r:id="rId5" action="ppaction://hlinksldjump"/>
              </a:rPr>
              <a:t>armchair</a:t>
            </a:r>
            <a:r>
              <a:rPr lang="en-US" altLang="zh-CN" sz="2500" spc="-130" dirty="0" smtClean="0"/>
              <a:t> while everyone else takes the </a:t>
            </a:r>
          </a:p>
          <a:p>
            <a:pPr marL="0" indent="0" algn="just">
              <a:buNone/>
            </a:pPr>
            <a:r>
              <a:rPr lang="en-US" altLang="zh-CN" sz="2500" dirty="0" smtClean="0"/>
              <a:t>day off is going to be a hard habit to break.</a:t>
            </a:r>
          </a:p>
          <a:p>
            <a:pPr marL="0" indent="0" algn="just">
              <a:buNone/>
            </a:pPr>
            <a:endParaRPr lang="en-US" altLang="zh-CN" sz="2500" dirty="0" smtClean="0">
              <a:solidFill>
                <a:schemeClr val="hlink"/>
              </a:solidFill>
            </a:endParaRPr>
          </a:p>
          <a:p>
            <a:pPr marL="0" indent="0" algn="just">
              <a:buNone/>
            </a:pPr>
            <a:r>
              <a:rPr lang="en-US" altLang="zh-CN" sz="1800" dirty="0" smtClean="0">
                <a:solidFill>
                  <a:schemeClr val="hlink"/>
                </a:solidFill>
              </a:rPr>
              <a:t>10</a:t>
            </a:r>
            <a:r>
              <a:rPr lang="en-US" altLang="zh-CN" sz="2500" dirty="0" smtClean="0"/>
              <a:t>  </a:t>
            </a:r>
            <a:r>
              <a:rPr lang="en-US" altLang="zh-CN" sz="2500" spc="-100" dirty="0" smtClean="0"/>
              <a:t>But is it enough? Or will we one day see the death of the newspaper?</a:t>
            </a:r>
            <a:endParaRPr lang="zh-CN" altLang="en-US" sz="2500" spc="-100" dirty="0" smtClean="0"/>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6" action="ppaction://hlinkfile"/>
          </p:cNvPr>
          <p:cNvPicPr>
            <a:picLocks noChangeAspect="1" noChangeArrowheads="1"/>
          </p:cNvPicPr>
          <p:nvPr/>
        </p:nvPicPr>
        <p:blipFill>
          <a:blip r:embed="rId7"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8" action="ppaction://hlinksldjump"/>
          </p:cNvPr>
          <p:cNvPicPr>
            <a:picLocks noChangeAspect="1"/>
          </p:cNvPicPr>
          <p:nvPr/>
        </p:nvPicPr>
        <p:blipFill>
          <a:blip r:embed="rId9" cstate="print"/>
          <a:srcRect/>
          <a:stretch>
            <a:fillRect/>
          </a:stretch>
        </p:blipFill>
        <p:spPr bwMode="auto">
          <a:xfrm>
            <a:off x="8072749" y="6092825"/>
            <a:ext cx="879475" cy="539750"/>
          </a:xfrm>
          <a:prstGeom prst="rect">
            <a:avLst/>
          </a:prstGeom>
          <a:noFill/>
          <a:ln w="9525">
            <a:noFill/>
            <a:miter lim="800000"/>
            <a:headEnd/>
            <a:tailEnd/>
          </a:ln>
        </p:spPr>
      </p:pic>
      <p:sp>
        <p:nvSpPr>
          <p:cNvPr id="9" name="矩形 8"/>
          <p:cNvSpPr/>
          <p:nvPr/>
        </p:nvSpPr>
        <p:spPr>
          <a:xfrm>
            <a:off x="8665563" y="3651224"/>
            <a:ext cx="415498" cy="368552"/>
          </a:xfrm>
          <a:prstGeom prst="rect">
            <a:avLst/>
          </a:prstGeom>
        </p:spPr>
        <p:txBody>
          <a:bodyPr wrap="square">
            <a:spAutoFit/>
          </a:bodyPr>
          <a:lstStyle/>
          <a:p>
            <a:r>
              <a:rPr lang="zh-CN" altLang="en-US" dirty="0" smtClean="0">
                <a:solidFill>
                  <a:srgbClr val="DA0000"/>
                </a:solidFill>
                <a:latin typeface="KozMinPro-Regular"/>
              </a:rPr>
              <a:t>■</a:t>
            </a:r>
            <a:endParaRPr lang="zh-CN" altLang="en-US" dirty="0"/>
          </a:p>
        </p:txBody>
      </p:sp>
      <p:pic>
        <p:nvPicPr>
          <p:cNvPr id="10"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12" action="ppaction://hlinksldjump"/>
          </p:cNvPr>
          <p:cNvPicPr>
            <a:picLocks noChangeAspect="1" noChangeArrowheads="1"/>
          </p:cNvPicPr>
          <p:nvPr/>
        </p:nvPicPr>
        <p:blipFill>
          <a:blip r:embed="rId13"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4" y="607342"/>
            <a:ext cx="8801105" cy="6048375"/>
          </a:xfrm>
          <a:prstGeom prst="rect">
            <a:avLst/>
          </a:prstGeom>
          <a:noFill/>
          <a:ln>
            <a:miter lim="800000"/>
            <a:headEnd/>
            <a:tailEnd/>
          </a:ln>
        </p:spPr>
        <p:txBody>
          <a:bodyPr/>
          <a:lstStyle/>
          <a:p>
            <a:pPr marL="0" indent="0" algn="just" eaLnBrk="1" hangingPunct="1">
              <a:lnSpc>
                <a:spcPct val="110000"/>
              </a:lnSpc>
              <a:buSzPct val="120000"/>
              <a:buNone/>
            </a:pPr>
            <a:r>
              <a:rPr lang="en-US" altLang="zh-CN" b="1" i="1" dirty="0" smtClean="0"/>
              <a:t>The Baltimore Sun                        </a:t>
            </a:r>
            <a:r>
              <a:rPr lang="en-US" altLang="zh-CN" sz="2400" dirty="0" smtClean="0">
                <a:solidFill>
                  <a:schemeClr val="hlink"/>
                </a:solidFill>
              </a:rPr>
              <a:t>《</a:t>
            </a:r>
            <a:r>
              <a:rPr lang="zh-CN" altLang="en-US" sz="2400" dirty="0" smtClean="0">
                <a:solidFill>
                  <a:schemeClr val="hlink"/>
                </a:solidFill>
              </a:rPr>
              <a:t>巴尔的摩太阳报</a:t>
            </a:r>
            <a:r>
              <a:rPr lang="en-US" altLang="zh-CN" sz="2400" dirty="0" smtClean="0">
                <a:solidFill>
                  <a:schemeClr val="hlink"/>
                </a:solidFill>
              </a:rPr>
              <a:t>》</a:t>
            </a:r>
            <a:r>
              <a:rPr lang="zh-CN" altLang="en-US" sz="2400" dirty="0" smtClean="0">
                <a:solidFill>
                  <a:schemeClr val="hlink"/>
                </a:solidFill>
              </a:rPr>
              <a:t>（美国历史较久的著名日报，创刊于</a:t>
            </a:r>
            <a:r>
              <a:rPr lang="en-US" altLang="zh-CN" sz="2400" dirty="0" smtClean="0">
                <a:solidFill>
                  <a:schemeClr val="hlink"/>
                </a:solidFill>
                <a:latin typeface="+mn-ea"/>
              </a:rPr>
              <a:t>1837</a:t>
            </a:r>
            <a:r>
              <a:rPr lang="zh-CN" altLang="en-US" sz="2400" dirty="0" smtClean="0">
                <a:solidFill>
                  <a:schemeClr val="hlink"/>
                </a:solidFill>
              </a:rPr>
              <a:t>年）</a:t>
            </a:r>
            <a:endParaRPr lang="en-US" altLang="zh-CN" sz="2400" dirty="0" smtClean="0">
              <a:solidFill>
                <a:schemeClr val="hlink"/>
              </a:solidFill>
            </a:endParaRPr>
          </a:p>
          <a:p>
            <a:pPr marL="288000" indent="-288000" algn="just" eaLnBrk="1" hangingPunct="1">
              <a:lnSpc>
                <a:spcPct val="100000"/>
              </a:lnSpc>
              <a:buSzPct val="100000"/>
              <a:buNone/>
            </a:pPr>
            <a:r>
              <a:rPr lang="en-US" altLang="en-US" dirty="0" smtClean="0">
                <a:sym typeface="Wingdings"/>
              </a:rPr>
              <a:t></a:t>
            </a:r>
            <a:r>
              <a:rPr lang="en-US" altLang="en-US" i="1" dirty="0" smtClean="0"/>
              <a:t>The Baltimore Sun</a:t>
            </a:r>
            <a:r>
              <a:rPr lang="en-US" altLang="zh-CN" dirty="0" smtClean="0"/>
              <a:t>, </a:t>
            </a:r>
            <a:r>
              <a:rPr lang="en-US" altLang="en-US" dirty="0" smtClean="0"/>
              <a:t>founded on May 17, 1837</a:t>
            </a:r>
            <a:r>
              <a:rPr lang="en-US" altLang="zh-CN" dirty="0" smtClean="0"/>
              <a:t>,</a:t>
            </a:r>
            <a:r>
              <a:rPr lang="en-US" altLang="en-US" dirty="0" smtClean="0"/>
              <a:t> is the US state of Maryland’s largest general circulation daily newspaper and provides coverage of local and regional news, events, issues, people, and industries.</a:t>
            </a:r>
            <a:r>
              <a:rPr lang="en-US" altLang="zh-CN" dirty="0" smtClean="0"/>
              <a:t> Baltimore is a large port city in Maryland on the east coast of the US, not far from Washington DC.</a:t>
            </a:r>
            <a:endParaRPr lang="zh-CN" altLang="en-US" dirty="0" smtClean="0"/>
          </a:p>
          <a:p>
            <a:pPr marL="361950" indent="-361950" algn="just" eaLnBrk="1" hangingPunct="1">
              <a:buSzPct val="120000"/>
              <a:buNone/>
            </a:pPr>
            <a:endParaRPr lang="en-US" altLang="zh-CN" sz="28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9" name="Picture 13"/>
          <p:cNvPicPr>
            <a:picLocks noChangeAspect="1" noChangeArrowheads="1"/>
          </p:cNvPicPr>
          <p:nvPr/>
        </p:nvPicPr>
        <p:blipFill>
          <a:blip r:embed="rId3" cstate="print"/>
          <a:srcRect/>
          <a:stretch>
            <a:fillRect/>
          </a:stretch>
        </p:blipFill>
        <p:spPr bwMode="auto">
          <a:xfrm>
            <a:off x="3077307" y="4262730"/>
            <a:ext cx="2892669" cy="2440982"/>
          </a:xfrm>
          <a:prstGeom prst="rect">
            <a:avLst/>
          </a:prstGeom>
          <a:noFill/>
          <a:ln w="9525" algn="ctr">
            <a:noFill/>
            <a:miter lim="800000"/>
            <a:headEnd/>
            <a:tailEnd/>
          </a:ln>
          <a:effectLst/>
        </p:spPr>
      </p:pic>
      <p:pic>
        <p:nvPicPr>
          <p:cNvPr id="50179" name="Picture 3"/>
          <p:cNvPicPr>
            <a:picLocks noChangeAspect="1" noChangeArrowheads="1"/>
          </p:cNvPicPr>
          <p:nvPr/>
        </p:nvPicPr>
        <p:blipFill>
          <a:blip r:embed="rId4" cstate="print"/>
          <a:srcRect/>
          <a:stretch>
            <a:fillRect/>
          </a:stretch>
        </p:blipFill>
        <p:spPr bwMode="auto">
          <a:xfrm>
            <a:off x="3155662" y="745149"/>
            <a:ext cx="1781175" cy="304800"/>
          </a:xfrm>
          <a:prstGeom prst="rect">
            <a:avLst/>
          </a:prstGeom>
          <a:noFill/>
          <a:ln w="9525">
            <a:noFill/>
            <a:miter lim="800000"/>
            <a:headEnd/>
            <a:tailEnd/>
          </a:ln>
        </p:spPr>
      </p:pic>
      <p:pic>
        <p:nvPicPr>
          <p:cNvPr id="11"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7" action="ppaction://hlinksldjump"/>
          </p:cNvPr>
          <p:cNvPicPr>
            <a:picLocks noChangeAspect="1"/>
          </p:cNvPicPr>
          <p:nvPr/>
        </p:nvPicPr>
        <p:blipFill>
          <a:blip r:embed="rId8" cstate="print"/>
          <a:srcRect/>
          <a:stretch>
            <a:fillRect/>
          </a:stretch>
        </p:blipFill>
        <p:spPr bwMode="auto">
          <a:xfrm>
            <a:off x="8186738" y="6113217"/>
            <a:ext cx="760413" cy="539750"/>
          </a:xfrm>
          <a:prstGeom prst="rect">
            <a:avLst/>
          </a:prstGeom>
          <a:noFill/>
          <a:ln w="9525">
            <a:noFill/>
            <a:miter lim="800000"/>
            <a:headEnd/>
            <a:tailEnd/>
          </a:ln>
        </p:spPr>
      </p:pic>
      <p:pic>
        <p:nvPicPr>
          <p:cNvPr id="13"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14" name="图片 13" descr="END"/>
          <p:cNvPicPr>
            <a:picLocks noChangeAspect="1" noChangeArrowheads="1"/>
          </p:cNvPicPr>
          <p:nvPr/>
        </p:nvPicPr>
        <p:blipFill>
          <a:blip r:embed="rId11"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184150" y="668338"/>
            <a:ext cx="8797925" cy="604678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60000" indent="-360000" algn="just">
              <a:lnSpc>
                <a:spcPct val="100000"/>
              </a:lnSpc>
              <a:buNone/>
            </a:pPr>
            <a:r>
              <a:rPr lang="en-US" altLang="zh-CN" b="1" dirty="0" smtClean="0"/>
              <a:t>    For years it started the day for millions of people: the sound of the newspaper hitting the front door, the window …</a:t>
            </a:r>
            <a:endParaRPr lang="en-US" altLang="zh-CN" sz="400" b="1" dirty="0" smtClean="0"/>
          </a:p>
          <a:p>
            <a:pPr marL="288000" indent="-288000" algn="just">
              <a:lnSpc>
                <a:spcPct val="100000"/>
              </a:lnSpc>
              <a:buNone/>
            </a:pPr>
            <a:r>
              <a:rPr lang="en-US" altLang="zh-CN" dirty="0" smtClean="0">
                <a:sym typeface="Wingdings"/>
              </a:rPr>
              <a:t></a:t>
            </a:r>
            <a:r>
              <a:rPr lang="en-US" altLang="zh-CN" dirty="0" smtClean="0"/>
              <a:t>In many places newspapers are delivered every day by children or teenagers before they go to school. They will throw the rolled-up newspaper onto the front porch, hence the sound of the newspaper hitting the front door or the window, which will awaken people. The writer is intending to be humorous in writing this way.</a:t>
            </a:r>
            <a:endParaRPr lang="en-US" altLang="zh-CN" sz="2800" dirty="0" smtClean="0"/>
          </a:p>
        </p:txBody>
      </p:sp>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4345" name="图片 1">
            <a:hlinkClick r:id="rId3" action="ppaction://hlinksldjump"/>
          </p:cNvPr>
          <p:cNvPicPr>
            <a:picLocks noChangeAspect="1"/>
          </p:cNvPicPr>
          <p:nvPr/>
        </p:nvPicPr>
        <p:blipFill>
          <a:blip r:embed="rId4" cstate="print"/>
          <a:srcRect/>
          <a:stretch>
            <a:fillRect/>
          </a:stretch>
        </p:blipFill>
        <p:spPr bwMode="auto">
          <a:xfrm>
            <a:off x="8159583" y="6118225"/>
            <a:ext cx="76676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44173" y="6264274"/>
            <a:ext cx="474663" cy="225425"/>
          </a:xfrm>
          <a:prstGeom prst="rect">
            <a:avLst/>
          </a:prstGeom>
          <a:noFill/>
          <a:ln w="9525">
            <a:noFill/>
            <a:miter lim="800000"/>
            <a:headEnd/>
            <a:tailEnd/>
          </a:ln>
        </p:spPr>
      </p:pic>
      <p:sp>
        <p:nvSpPr>
          <p:cNvPr id="14" name="Text Box 9"/>
          <p:cNvSpPr txBox="1">
            <a:spLocks noChangeArrowheads="1"/>
          </p:cNvSpPr>
          <p:nvPr/>
        </p:nvSpPr>
        <p:spPr bwMode="auto">
          <a:xfrm>
            <a:off x="174261" y="4922549"/>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4864310"/>
            <a:ext cx="7867650" cy="97552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latin typeface="宋体"/>
              </a:rPr>
              <a:t>多年来，数以百万计的人们在报纸击中前门、窗户的</a:t>
            </a:r>
            <a:r>
              <a:rPr lang="zh-CN" altLang="en-US" sz="2400" dirty="0" smtClean="0">
                <a:solidFill>
                  <a:srgbClr val="0563C1"/>
                </a:solidFill>
                <a:latin typeface="宋体"/>
              </a:rPr>
              <a:t>声音</a:t>
            </a:r>
            <a:r>
              <a:rPr lang="en-US" altLang="zh-CN" sz="2400" dirty="0" smtClean="0">
                <a:solidFill>
                  <a:srgbClr val="0563C1"/>
                </a:solidFill>
                <a:latin typeface="宋体"/>
              </a:rPr>
              <a:t>……</a:t>
            </a:r>
            <a:r>
              <a:rPr lang="zh-CN" altLang="en-US" sz="2400" dirty="0" smtClean="0">
                <a:solidFill>
                  <a:srgbClr val="0563C1"/>
                </a:solidFill>
                <a:latin typeface="宋体"/>
              </a:rPr>
              <a:t>中</a:t>
            </a:r>
            <a:r>
              <a:rPr lang="zh-CN" altLang="en-US" sz="2400" dirty="0">
                <a:solidFill>
                  <a:srgbClr val="0563C1"/>
                </a:solidFill>
                <a:latin typeface="宋体"/>
              </a:rPr>
              <a:t>开始一天的</a:t>
            </a:r>
            <a:r>
              <a:rPr lang="zh-CN" altLang="en-US" sz="2400" dirty="0" smtClean="0">
                <a:solidFill>
                  <a:srgbClr val="0563C1"/>
                </a:solidFill>
                <a:latin typeface="宋体"/>
              </a:rPr>
              <a:t>生活。</a:t>
            </a:r>
            <a:endParaRPr lang="zh-CN" altLang="en-US" sz="2400" dirty="0">
              <a:solidFill>
                <a:srgbClr val="0563C1"/>
              </a:solidFill>
            </a:endParaRPr>
          </a:p>
        </p:txBody>
      </p:sp>
      <p:pic>
        <p:nvPicPr>
          <p:cNvPr id="9" name="图片 6" descr="Home">
            <a:hlinkClick r:id="rId3"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0" name="图片 9" descr="END"/>
          <p:cNvPicPr>
            <a:picLocks noChangeAspect="1" noChangeArrowheads="1"/>
          </p:cNvPicPr>
          <p:nvPr/>
        </p:nvPicPr>
        <p:blipFill>
          <a:blip r:embed="rId3" cstate="print"/>
          <a:srcRect/>
          <a:stretch>
            <a:fillRect/>
          </a:stretch>
        </p:blipFill>
        <p:spPr bwMode="auto">
          <a:xfrm>
            <a:off x="7144173" y="6264274"/>
            <a:ext cx="474663" cy="225425"/>
          </a:xfrm>
          <a:prstGeom prst="rect">
            <a:avLst/>
          </a:prstGeom>
          <a:noFill/>
          <a:ln w="9525">
            <a:noFill/>
            <a:miter lim="800000"/>
            <a:headEnd/>
            <a:tailEnd/>
          </a:ln>
        </p:spPr>
      </p:pic>
      <p:sp>
        <p:nvSpPr>
          <p:cNvPr id="13" name="内容占位符 1"/>
          <p:cNvSpPr>
            <a:spLocks noGrp="1"/>
          </p:cNvSpPr>
          <p:nvPr>
            <p:ph idx="4294967295"/>
          </p:nvPr>
        </p:nvSpPr>
        <p:spPr bwMode="auto">
          <a:xfrm>
            <a:off x="184150" y="897147"/>
            <a:ext cx="8797925" cy="581797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49263" indent="-449263" algn="just">
              <a:lnSpc>
                <a:spcPct val="120000"/>
              </a:lnSpc>
              <a:buNone/>
            </a:pPr>
            <a:r>
              <a:rPr lang="en-US" altLang="zh-CN" b="1" dirty="0" smtClean="0"/>
              <a:t>     … the </a:t>
            </a:r>
            <a:r>
              <a:rPr lang="en-US" altLang="zh-CN" b="1" dirty="0" smtClean="0">
                <a:hlinkClick r:id="rId4" action="ppaction://hlinksldjump"/>
              </a:rPr>
              <a:t>ritual</a:t>
            </a:r>
            <a:r>
              <a:rPr lang="en-US" altLang="zh-CN" b="1" dirty="0" smtClean="0"/>
              <a:t> of reading the newspaper was </a:t>
            </a:r>
            <a:r>
              <a:rPr lang="en-US" altLang="zh-CN" b="1" dirty="0" smtClean="0">
                <a:solidFill>
                  <a:schemeClr val="accent2">
                    <a:lumMod val="50000"/>
                  </a:schemeClr>
                </a:solidFill>
              </a:rPr>
              <a:t>the quiet before the storm</a:t>
            </a:r>
            <a:r>
              <a:rPr lang="en-US" altLang="zh-CN" b="1" dirty="0" smtClean="0"/>
              <a:t> … </a:t>
            </a:r>
            <a:endParaRPr lang="en-US" altLang="zh-CN" sz="800" dirty="0" smtClean="0"/>
          </a:p>
          <a:p>
            <a:pPr marL="360000" indent="-360000" algn="just">
              <a:lnSpc>
                <a:spcPct val="120000"/>
              </a:lnSpc>
              <a:buNone/>
            </a:pPr>
            <a:r>
              <a:rPr lang="en-US" altLang="zh-CN" dirty="0" smtClean="0">
                <a:sym typeface="Wingdings"/>
              </a:rPr>
              <a:t></a:t>
            </a:r>
            <a:r>
              <a:rPr lang="en-US" altLang="zh-CN" b="1" dirty="0" smtClean="0"/>
              <a:t>the quiet before the storm: </a:t>
            </a:r>
            <a:r>
              <a:rPr lang="en-US" altLang="zh-CN" dirty="0" smtClean="0"/>
              <a:t>This is an idiom. Before a storm comes, there is usually a period of quietness. Here it means reading the newspaper is a moment of peace before people begin their busy working day.</a:t>
            </a:r>
            <a:endParaRPr lang="en-US" altLang="zh-CN" sz="2800" dirty="0" smtClean="0"/>
          </a:p>
        </p:txBody>
      </p:sp>
      <p:sp>
        <p:nvSpPr>
          <p:cNvPr id="14" name="Text Box 9"/>
          <p:cNvSpPr txBox="1">
            <a:spLocks noChangeArrowheads="1"/>
          </p:cNvSpPr>
          <p:nvPr/>
        </p:nvSpPr>
        <p:spPr bwMode="auto">
          <a:xfrm>
            <a:off x="174261" y="4386336"/>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4328097"/>
            <a:ext cx="7867650" cy="5138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smtClean="0">
                <a:solidFill>
                  <a:srgbClr val="0563C1"/>
                </a:solidFill>
                <a:latin typeface="宋体"/>
              </a:rPr>
              <a:t>……</a:t>
            </a:r>
            <a:r>
              <a:rPr lang="zh-CN" altLang="en-US" sz="2400" dirty="0" smtClean="0">
                <a:solidFill>
                  <a:srgbClr val="0563C1"/>
                </a:solidFill>
                <a:latin typeface="宋体"/>
              </a:rPr>
              <a:t>这种</a:t>
            </a:r>
            <a:r>
              <a:rPr lang="zh-CN" altLang="en-US" sz="2400" dirty="0">
                <a:solidFill>
                  <a:srgbClr val="0563C1"/>
                </a:solidFill>
                <a:latin typeface="宋体"/>
              </a:rPr>
              <a:t>日复一日的惯例是风暴之前的</a:t>
            </a:r>
            <a:r>
              <a:rPr lang="zh-CN" altLang="en-US" sz="2400" dirty="0" smtClean="0">
                <a:solidFill>
                  <a:srgbClr val="0563C1"/>
                </a:solidFill>
                <a:latin typeface="宋体"/>
              </a:rPr>
              <a:t>平静</a:t>
            </a:r>
            <a:r>
              <a:rPr lang="en-US" altLang="zh-CN" sz="2400" dirty="0" smtClean="0">
                <a:solidFill>
                  <a:srgbClr val="0563C1"/>
                </a:solidFill>
                <a:latin typeface="宋体"/>
              </a:rPr>
              <a:t>……</a:t>
            </a:r>
            <a:r>
              <a:rPr lang="zh-CN" altLang="en-US" sz="2400" dirty="0" smtClean="0">
                <a:solidFill>
                  <a:srgbClr val="0563C1"/>
                </a:solidFill>
                <a:latin typeface="宋体"/>
              </a:rPr>
              <a:t> </a:t>
            </a:r>
            <a:endParaRPr lang="zh-CN" altLang="en-US" sz="2400" dirty="0">
              <a:solidFill>
                <a:srgbClr val="0563C1"/>
              </a:solidFill>
            </a:endParaRP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
            <a:hlinkClick r:id="rId5" action="ppaction://hlinksldjump"/>
          </p:cNvPr>
          <p:cNvPicPr>
            <a:picLocks noChangeAspect="1"/>
          </p:cNvPicPr>
          <p:nvPr/>
        </p:nvPicPr>
        <p:blipFill>
          <a:blip r:embed="rId7" cstate="print"/>
          <a:srcRect/>
          <a:stretch>
            <a:fillRect/>
          </a:stretch>
        </p:blipFill>
        <p:spPr bwMode="auto">
          <a:xfrm>
            <a:off x="8159583" y="6118225"/>
            <a:ext cx="76676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4345" name="图片 1">
            <a:hlinkClick r:id="rId3" action="ppaction://hlinksldjump"/>
          </p:cNvPr>
          <p:cNvPicPr>
            <a:picLocks noChangeAspect="1"/>
          </p:cNvPicPr>
          <p:nvPr/>
        </p:nvPicPr>
        <p:blipFill>
          <a:blip r:embed="rId4" cstate="print"/>
          <a:srcRect/>
          <a:stretch>
            <a:fillRect/>
          </a:stretch>
        </p:blipFill>
        <p:spPr bwMode="auto">
          <a:xfrm>
            <a:off x="8159583" y="6118225"/>
            <a:ext cx="76676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44173" y="6264274"/>
            <a:ext cx="474663" cy="225425"/>
          </a:xfrm>
          <a:prstGeom prst="rect">
            <a:avLst/>
          </a:prstGeom>
          <a:noFill/>
          <a:ln w="9525">
            <a:noFill/>
            <a:miter lim="800000"/>
            <a:headEnd/>
            <a:tailEnd/>
          </a:ln>
        </p:spPr>
      </p:pic>
      <p:sp>
        <p:nvSpPr>
          <p:cNvPr id="13" name="内容占位符 1"/>
          <p:cNvSpPr>
            <a:spLocks noGrp="1"/>
          </p:cNvSpPr>
          <p:nvPr>
            <p:ph idx="4294967295"/>
          </p:nvPr>
        </p:nvSpPr>
        <p:spPr bwMode="auto">
          <a:xfrm>
            <a:off x="184150" y="983411"/>
            <a:ext cx="8797925" cy="573171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150000"/>
              </a:lnSpc>
              <a:buNone/>
            </a:pPr>
            <a:r>
              <a:rPr lang="en-US" altLang="zh-CN" b="1" dirty="0" smtClean="0"/>
              <a:t>    So what does the future hold? </a:t>
            </a:r>
            <a:endParaRPr lang="en-US" altLang="zh-CN" sz="800" dirty="0" smtClean="0"/>
          </a:p>
          <a:p>
            <a:pPr marL="0" indent="0" algn="just">
              <a:lnSpc>
                <a:spcPct val="150000"/>
              </a:lnSpc>
              <a:buNone/>
            </a:pPr>
            <a:r>
              <a:rPr lang="en-US" altLang="zh-CN" dirty="0">
                <a:sym typeface="Wingdings"/>
              </a:rPr>
              <a:t> </a:t>
            </a:r>
            <a:r>
              <a:rPr lang="en-US" altLang="zh-CN" dirty="0" smtClean="0"/>
              <a:t>So what is going to happen in the future?</a:t>
            </a:r>
            <a:endParaRPr lang="en-US" altLang="zh-CN" sz="2800" dirty="0" smtClean="0"/>
          </a:p>
        </p:txBody>
      </p:sp>
      <p:sp>
        <p:nvSpPr>
          <p:cNvPr id="14" name="Text Box 9"/>
          <p:cNvSpPr txBox="1">
            <a:spLocks noChangeArrowheads="1"/>
          </p:cNvSpPr>
          <p:nvPr/>
        </p:nvSpPr>
        <p:spPr bwMode="auto">
          <a:xfrm>
            <a:off x="174261" y="2705379"/>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2647140"/>
            <a:ext cx="7867650" cy="5138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latin typeface="宋体"/>
              </a:rPr>
              <a:t>那么将来会怎样</a:t>
            </a:r>
            <a:r>
              <a:rPr lang="zh-CN" altLang="en-US" sz="2400" dirty="0" smtClean="0">
                <a:solidFill>
                  <a:srgbClr val="0563C1"/>
                </a:solidFill>
                <a:latin typeface="宋体"/>
              </a:rPr>
              <a:t>？ </a:t>
            </a:r>
            <a:endParaRPr lang="zh-CN" altLang="en-US" sz="2400" dirty="0">
              <a:solidFill>
                <a:srgbClr val="0563C1"/>
              </a:solidFill>
            </a:endParaRPr>
          </a:p>
        </p:txBody>
      </p:sp>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4345" name="图片 1">
            <a:hlinkClick r:id="rId3" action="ppaction://hlinksldjump"/>
          </p:cNvPr>
          <p:cNvPicPr>
            <a:picLocks noChangeAspect="1"/>
          </p:cNvPicPr>
          <p:nvPr/>
        </p:nvPicPr>
        <p:blipFill>
          <a:blip r:embed="rId4" cstate="print"/>
          <a:srcRect/>
          <a:stretch>
            <a:fillRect/>
          </a:stretch>
        </p:blipFill>
        <p:spPr bwMode="auto">
          <a:xfrm>
            <a:off x="8159583" y="6118225"/>
            <a:ext cx="76676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44173" y="6264274"/>
            <a:ext cx="474663" cy="225425"/>
          </a:xfrm>
          <a:prstGeom prst="rect">
            <a:avLst/>
          </a:prstGeom>
          <a:noFill/>
          <a:ln w="9525">
            <a:noFill/>
            <a:miter lim="800000"/>
            <a:headEnd/>
            <a:tailEnd/>
          </a:ln>
        </p:spPr>
      </p:pic>
      <p:sp>
        <p:nvSpPr>
          <p:cNvPr id="13" name="内容占位符 1"/>
          <p:cNvSpPr>
            <a:spLocks noGrp="1"/>
          </p:cNvSpPr>
          <p:nvPr>
            <p:ph idx="4294967295"/>
          </p:nvPr>
        </p:nvSpPr>
        <p:spPr bwMode="auto">
          <a:xfrm>
            <a:off x="184150" y="688075"/>
            <a:ext cx="8797925" cy="579209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6700" indent="-266700" algn="just">
              <a:lnSpc>
                <a:spcPct val="110000"/>
              </a:lnSpc>
              <a:buNone/>
            </a:pPr>
            <a:r>
              <a:rPr lang="en-US" altLang="zh-CN" b="1" dirty="0" smtClean="0"/>
              <a:t>   </a:t>
            </a:r>
            <a:r>
              <a:rPr lang="en-US" altLang="zh-CN" b="1" dirty="0"/>
              <a:t>Advertising on the Internet works differently than </a:t>
            </a:r>
            <a:r>
              <a:rPr lang="en-US" altLang="zh-CN" b="1" dirty="0">
                <a:hlinkClick r:id="rId6" action="ppaction://hlinksldjump"/>
              </a:rPr>
              <a:t>in print</a:t>
            </a:r>
            <a:r>
              <a:rPr lang="en-US" altLang="zh-CN" b="1" dirty="0"/>
              <a:t>.</a:t>
            </a:r>
            <a:endParaRPr lang="zh-CN" altLang="en-US" dirty="0"/>
          </a:p>
          <a:p>
            <a:pPr marL="360000" indent="-360000" algn="just">
              <a:lnSpc>
                <a:spcPct val="100000"/>
              </a:lnSpc>
              <a:buNone/>
            </a:pPr>
            <a:r>
              <a:rPr lang="en-US" altLang="zh-CN" dirty="0" smtClean="0">
                <a:sym typeface="Wingdings"/>
              </a:rPr>
              <a:t></a:t>
            </a:r>
            <a:r>
              <a:rPr lang="en-US" altLang="zh-CN" dirty="0" smtClean="0"/>
              <a:t>Advertising on the Internet is different from traditional advertising in newspapers or other forms of print media.</a:t>
            </a:r>
          </a:p>
        </p:txBody>
      </p:sp>
      <p:sp>
        <p:nvSpPr>
          <p:cNvPr id="14" name="Text Box 9"/>
          <p:cNvSpPr txBox="1">
            <a:spLocks noChangeArrowheads="1"/>
          </p:cNvSpPr>
          <p:nvPr/>
        </p:nvSpPr>
        <p:spPr bwMode="auto">
          <a:xfrm>
            <a:off x="174261" y="3030138"/>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2971899"/>
            <a:ext cx="7867650" cy="5138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latin typeface="宋体"/>
              </a:rPr>
              <a:t>互联网广告的运作方式与纸媒广告不同</a:t>
            </a:r>
            <a:r>
              <a:rPr lang="zh-CN" altLang="en-US" sz="2400" dirty="0" smtClean="0">
                <a:solidFill>
                  <a:srgbClr val="0563C1"/>
                </a:solidFill>
                <a:latin typeface="宋体"/>
              </a:rPr>
              <a:t>。 </a:t>
            </a:r>
            <a:endParaRPr lang="zh-CN" altLang="en-US" sz="2400" dirty="0">
              <a:solidFill>
                <a:srgbClr val="0563C1"/>
              </a:solidFill>
            </a:endParaRP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0" name="图片 9" descr="END"/>
          <p:cNvPicPr>
            <a:picLocks noChangeAspect="1" noChangeArrowheads="1"/>
          </p:cNvPicPr>
          <p:nvPr/>
        </p:nvPicPr>
        <p:blipFill>
          <a:blip r:embed="rId3" cstate="print"/>
          <a:srcRect/>
          <a:stretch>
            <a:fillRect/>
          </a:stretch>
        </p:blipFill>
        <p:spPr bwMode="auto">
          <a:xfrm>
            <a:off x="7144173" y="6264274"/>
            <a:ext cx="474663" cy="225425"/>
          </a:xfrm>
          <a:prstGeom prst="rect">
            <a:avLst/>
          </a:prstGeom>
          <a:noFill/>
          <a:ln w="9525">
            <a:noFill/>
            <a:miter lim="800000"/>
            <a:headEnd/>
            <a:tailEnd/>
          </a:ln>
        </p:spPr>
      </p:pic>
      <p:sp>
        <p:nvSpPr>
          <p:cNvPr id="13" name="内容占位符 1"/>
          <p:cNvSpPr>
            <a:spLocks noGrp="1"/>
          </p:cNvSpPr>
          <p:nvPr>
            <p:ph idx="4294967295"/>
          </p:nvPr>
        </p:nvSpPr>
        <p:spPr bwMode="auto">
          <a:xfrm>
            <a:off x="184151" y="767751"/>
            <a:ext cx="8748834" cy="331188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60000" indent="-360000" algn="just">
              <a:lnSpc>
                <a:spcPct val="100000"/>
              </a:lnSpc>
              <a:buNone/>
            </a:pPr>
            <a:r>
              <a:rPr lang="en-US" altLang="zh-CN" b="1" dirty="0" smtClean="0"/>
              <a:t>    … </a:t>
            </a:r>
            <a:r>
              <a:rPr lang="en-US" altLang="zh-CN" b="1" dirty="0"/>
              <a:t>although because “</a:t>
            </a:r>
            <a:r>
              <a:rPr lang="en-US" altLang="zh-CN" b="1" dirty="0">
                <a:solidFill>
                  <a:schemeClr val="accent2">
                    <a:lumMod val="50000"/>
                  </a:schemeClr>
                </a:solidFill>
              </a:rPr>
              <a:t>tabloid</a:t>
            </a:r>
            <a:r>
              <a:rPr lang="en-US" altLang="zh-CN" b="1" dirty="0"/>
              <a:t>” has a </a:t>
            </a:r>
            <a:r>
              <a:rPr lang="en-US" altLang="zh-CN" b="1" dirty="0">
                <a:hlinkClick r:id="rId4" action="ppaction://hlinksldjump"/>
              </a:rPr>
              <a:t>connotation</a:t>
            </a:r>
            <a:r>
              <a:rPr lang="en-US" altLang="zh-CN" b="1" dirty="0"/>
              <a:t> of “</a:t>
            </a:r>
            <a:r>
              <a:rPr lang="en-US" altLang="zh-CN" b="1" dirty="0" err="1">
                <a:hlinkClick r:id="rId5" action="ppaction://hlinksldjump"/>
              </a:rPr>
              <a:t>downmarket</a:t>
            </a:r>
            <a:r>
              <a:rPr lang="en-US" altLang="zh-CN" b="1" dirty="0"/>
              <a:t>”, some of the papers refer to the new size as “</a:t>
            </a:r>
            <a:r>
              <a:rPr lang="en-US" altLang="zh-CN" b="1" dirty="0">
                <a:hlinkClick r:id="rId6" action="ppaction://hlinksldjump"/>
              </a:rPr>
              <a:t>compact</a:t>
            </a:r>
            <a:r>
              <a:rPr lang="en-US" altLang="zh-CN" b="1" dirty="0"/>
              <a:t>”. </a:t>
            </a:r>
            <a:endParaRPr lang="zh-CN" altLang="en-US" dirty="0"/>
          </a:p>
          <a:p>
            <a:pPr marL="360000" indent="-360000" algn="just">
              <a:lnSpc>
                <a:spcPct val="100000"/>
              </a:lnSpc>
              <a:buNone/>
            </a:pPr>
            <a:r>
              <a:rPr lang="en-US" altLang="zh-CN" dirty="0" smtClean="0">
                <a:sym typeface="Wingdings"/>
              </a:rPr>
              <a:t></a:t>
            </a:r>
            <a:r>
              <a:rPr lang="en-US" altLang="zh-CN" b="1" dirty="0" smtClean="0"/>
              <a:t>tabloid: </a:t>
            </a:r>
            <a:r>
              <a:rPr lang="en-US" altLang="zh-CN" dirty="0" smtClean="0"/>
              <a:t>This image may deter readers, so the neutral term compact is used here, which means that a newspaper in tabloid size is smaller and more convenient.</a:t>
            </a:r>
            <a:endParaRPr lang="en-US" altLang="zh-CN" sz="2800" dirty="0" smtClean="0"/>
          </a:p>
        </p:txBody>
      </p:sp>
      <p:sp>
        <p:nvSpPr>
          <p:cNvPr id="14" name="Text Box 9"/>
          <p:cNvSpPr txBox="1">
            <a:spLocks noChangeArrowheads="1"/>
          </p:cNvSpPr>
          <p:nvPr/>
        </p:nvSpPr>
        <p:spPr bwMode="auto">
          <a:xfrm>
            <a:off x="174261" y="4215531"/>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4157292"/>
            <a:ext cx="7778135"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smtClean="0">
                <a:solidFill>
                  <a:srgbClr val="0563C1"/>
                </a:solidFill>
                <a:latin typeface="宋体"/>
              </a:rPr>
              <a:t>……</a:t>
            </a:r>
            <a:r>
              <a:rPr lang="zh-CN" altLang="en-US" sz="2400" dirty="0" smtClean="0">
                <a:solidFill>
                  <a:srgbClr val="0563C1"/>
                </a:solidFill>
                <a:latin typeface="宋体"/>
              </a:rPr>
              <a:t>但是</a:t>
            </a:r>
            <a:r>
              <a:rPr lang="zh-CN" altLang="en-US" sz="2400" dirty="0">
                <a:solidFill>
                  <a:srgbClr val="0563C1"/>
                </a:solidFill>
                <a:latin typeface="宋体"/>
              </a:rPr>
              <a:t>因为“小报”有“低档廉价”之嫌，有些报纸就将新开本称为“缩编版”。 </a:t>
            </a:r>
            <a:r>
              <a:rPr lang="zh-CN" altLang="en-US" sz="2400" dirty="0" smtClean="0">
                <a:solidFill>
                  <a:srgbClr val="0563C1"/>
                </a:solidFill>
                <a:latin typeface="宋体"/>
              </a:rPr>
              <a:t> </a:t>
            </a:r>
            <a:endParaRPr lang="zh-CN" altLang="en-US" sz="2400" dirty="0">
              <a:solidFill>
                <a:srgbClr val="0563C1"/>
              </a:solidFill>
            </a:endParaRP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
            <a:hlinkClick r:id="rId9" action="ppaction://hlinksldjump"/>
          </p:cNvPr>
          <p:cNvPicPr>
            <a:picLocks noChangeAspect="1"/>
          </p:cNvPicPr>
          <p:nvPr/>
        </p:nvPicPr>
        <p:blipFill>
          <a:blip r:embed="rId10" cstate="print"/>
          <a:srcRect/>
          <a:stretch>
            <a:fillRect/>
          </a:stretch>
        </p:blipFill>
        <p:spPr bwMode="auto">
          <a:xfrm>
            <a:off x="8159583" y="6118225"/>
            <a:ext cx="76676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4345" name="图片 1">
            <a:hlinkClick r:id="rId3" action="ppaction://hlinksldjump"/>
          </p:cNvPr>
          <p:cNvPicPr>
            <a:picLocks noChangeAspect="1"/>
          </p:cNvPicPr>
          <p:nvPr/>
        </p:nvPicPr>
        <p:blipFill>
          <a:blip r:embed="rId4" cstate="print"/>
          <a:srcRect/>
          <a:stretch>
            <a:fillRect/>
          </a:stretch>
        </p:blipFill>
        <p:spPr bwMode="auto">
          <a:xfrm>
            <a:off x="8159583" y="6118225"/>
            <a:ext cx="76676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44173" y="6264274"/>
            <a:ext cx="474663" cy="225425"/>
          </a:xfrm>
          <a:prstGeom prst="rect">
            <a:avLst/>
          </a:prstGeom>
          <a:noFill/>
          <a:ln w="9525">
            <a:noFill/>
            <a:miter lim="800000"/>
            <a:headEnd/>
            <a:tailEnd/>
          </a:ln>
        </p:spPr>
      </p:pic>
      <p:sp>
        <p:nvSpPr>
          <p:cNvPr id="13" name="内容占位符 1"/>
          <p:cNvSpPr>
            <a:spLocks noGrp="1"/>
          </p:cNvSpPr>
          <p:nvPr>
            <p:ph idx="4294967295"/>
          </p:nvPr>
        </p:nvSpPr>
        <p:spPr bwMode="auto">
          <a:xfrm>
            <a:off x="177511" y="781050"/>
            <a:ext cx="8748835" cy="224366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60000" indent="-360000" algn="just">
              <a:lnSpc>
                <a:spcPct val="110000"/>
              </a:lnSpc>
              <a:buNone/>
            </a:pPr>
            <a:r>
              <a:rPr lang="en-US" altLang="zh-CN" b="1" dirty="0" smtClean="0"/>
              <a:t>   Teenagers </a:t>
            </a:r>
            <a:r>
              <a:rPr lang="en-US" altLang="zh-CN" b="1" dirty="0"/>
              <a:t>today don’t remember a time when they didn’t have the Internet </a:t>
            </a:r>
            <a:r>
              <a:rPr lang="en-US" altLang="zh-CN" b="1" dirty="0" smtClean="0"/>
              <a:t>…</a:t>
            </a:r>
            <a:endParaRPr lang="en-US" altLang="zh-CN" dirty="0" smtClean="0">
              <a:sym typeface="Wingdings"/>
            </a:endParaRPr>
          </a:p>
          <a:p>
            <a:pPr marL="360000" indent="-360000" algn="just">
              <a:lnSpc>
                <a:spcPct val="110000"/>
              </a:lnSpc>
              <a:buNone/>
            </a:pPr>
            <a:r>
              <a:rPr lang="en-US" altLang="zh-CN" dirty="0" smtClean="0">
                <a:sym typeface="Wingdings"/>
              </a:rPr>
              <a:t></a:t>
            </a:r>
            <a:r>
              <a:rPr lang="en-US" altLang="zh-CN" dirty="0" smtClean="0"/>
              <a:t>Teenagers have no experience of life without the Internet.</a:t>
            </a:r>
          </a:p>
        </p:txBody>
      </p:sp>
      <p:sp>
        <p:nvSpPr>
          <p:cNvPr id="14" name="Text Box 9"/>
          <p:cNvSpPr txBox="1">
            <a:spLocks noChangeArrowheads="1"/>
          </p:cNvSpPr>
          <p:nvPr/>
        </p:nvSpPr>
        <p:spPr bwMode="auto">
          <a:xfrm>
            <a:off x="174261" y="3082953"/>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3024714"/>
            <a:ext cx="7795720"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latin typeface="宋体"/>
              </a:rPr>
              <a:t>如今十几岁的少年已不记得曾经没有互联网的日子</a:t>
            </a:r>
            <a:r>
              <a:rPr lang="zh-CN" altLang="en-US" sz="2400" dirty="0" smtClean="0">
                <a:solidFill>
                  <a:srgbClr val="0563C1"/>
                </a:solidFill>
                <a:latin typeface="宋体"/>
              </a:rPr>
              <a:t>了</a:t>
            </a:r>
            <a:r>
              <a:rPr lang="en-US" altLang="zh-CN" sz="2400" dirty="0" smtClean="0">
                <a:solidFill>
                  <a:srgbClr val="0563C1"/>
                </a:solidFill>
                <a:latin typeface="宋体"/>
              </a:rPr>
              <a:t>……</a:t>
            </a:r>
            <a:r>
              <a:rPr lang="zh-CN" altLang="en-US" sz="2400" dirty="0" smtClean="0">
                <a:solidFill>
                  <a:srgbClr val="0563C1"/>
                </a:solidFill>
                <a:latin typeface="宋体"/>
              </a:rPr>
              <a:t> </a:t>
            </a:r>
            <a:endParaRPr lang="zh-CN" altLang="en-US" sz="2400" dirty="0">
              <a:solidFill>
                <a:srgbClr val="0563C1"/>
              </a:solidFill>
            </a:endParaRPr>
          </a:p>
        </p:txBody>
      </p:sp>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4345" name="图片 1">
            <a:hlinkClick r:id="rId3" action="ppaction://hlinksldjump"/>
          </p:cNvPr>
          <p:cNvPicPr>
            <a:picLocks noChangeAspect="1"/>
          </p:cNvPicPr>
          <p:nvPr/>
        </p:nvPicPr>
        <p:blipFill>
          <a:blip r:embed="rId4" cstate="print"/>
          <a:srcRect/>
          <a:stretch>
            <a:fillRect/>
          </a:stretch>
        </p:blipFill>
        <p:spPr bwMode="auto">
          <a:xfrm>
            <a:off x="8159583" y="6118225"/>
            <a:ext cx="76676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44173" y="6264274"/>
            <a:ext cx="474663" cy="225425"/>
          </a:xfrm>
          <a:prstGeom prst="rect">
            <a:avLst/>
          </a:prstGeom>
          <a:noFill/>
          <a:ln w="9525">
            <a:noFill/>
            <a:miter lim="800000"/>
            <a:headEnd/>
            <a:tailEnd/>
          </a:ln>
        </p:spPr>
      </p:pic>
      <p:sp>
        <p:nvSpPr>
          <p:cNvPr id="13" name="内容占位符 1"/>
          <p:cNvSpPr>
            <a:spLocks noGrp="1"/>
          </p:cNvSpPr>
          <p:nvPr>
            <p:ph idx="4294967295"/>
          </p:nvPr>
        </p:nvSpPr>
        <p:spPr bwMode="auto">
          <a:xfrm>
            <a:off x="180613" y="687657"/>
            <a:ext cx="8797925" cy="301644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32000" indent="-432000" algn="just">
              <a:lnSpc>
                <a:spcPct val="125000"/>
              </a:lnSpc>
              <a:buNone/>
            </a:pPr>
            <a:r>
              <a:rPr lang="en-US" altLang="zh-CN" b="1" dirty="0" smtClean="0"/>
              <a:t>      … </a:t>
            </a:r>
            <a:r>
              <a:rPr lang="en-US" altLang="zh-CN" b="1" dirty="0"/>
              <a:t>and the continued </a:t>
            </a:r>
            <a:r>
              <a:rPr lang="en-US" altLang="zh-CN" b="1" dirty="0">
                <a:hlinkClick r:id="rId6" action="ppaction://hlinksldjump"/>
              </a:rPr>
              <a:t>exploitation</a:t>
            </a:r>
            <a:r>
              <a:rPr lang="en-US" altLang="zh-CN" b="1" dirty="0"/>
              <a:t> of </a:t>
            </a:r>
            <a:r>
              <a:rPr lang="en-US" altLang="zh-CN" b="1" dirty="0">
                <a:solidFill>
                  <a:schemeClr val="accent2">
                    <a:lumMod val="75000"/>
                  </a:schemeClr>
                </a:solidFill>
              </a:rPr>
              <a:t>lifestyle journalism</a:t>
            </a:r>
            <a:r>
              <a:rPr lang="en-US" altLang="zh-CN" b="1" dirty="0"/>
              <a:t> </a:t>
            </a:r>
            <a:r>
              <a:rPr lang="en-US" altLang="zh-CN" b="1" dirty="0" smtClean="0"/>
              <a:t>…</a:t>
            </a:r>
            <a:endParaRPr lang="zh-CN" altLang="en-US" dirty="0"/>
          </a:p>
          <a:p>
            <a:pPr marL="432000" indent="-432000" algn="just">
              <a:lnSpc>
                <a:spcPct val="125000"/>
              </a:lnSpc>
              <a:buNone/>
            </a:pPr>
            <a:r>
              <a:rPr lang="en-US" altLang="zh-CN" dirty="0" smtClean="0">
                <a:sym typeface="Wingdings"/>
              </a:rPr>
              <a:t> </a:t>
            </a:r>
            <a:r>
              <a:rPr lang="en-US" altLang="zh-CN" b="1" dirty="0" smtClean="0">
                <a:hlinkClick r:id="rId7" action="ppaction://hlinksldjump"/>
              </a:rPr>
              <a:t>lifestyle</a:t>
            </a:r>
            <a:r>
              <a:rPr lang="en-US" altLang="zh-CN" b="1" dirty="0" smtClean="0"/>
              <a:t> journalism: </a:t>
            </a:r>
            <a:r>
              <a:rPr lang="en-US" altLang="zh-CN" dirty="0" smtClean="0"/>
              <a:t>consumer-oriented journalism that relates to restaurants, fashion, new technology etc</a:t>
            </a:r>
          </a:p>
        </p:txBody>
      </p:sp>
      <p:sp>
        <p:nvSpPr>
          <p:cNvPr id="14" name="Text Box 9"/>
          <p:cNvSpPr txBox="1">
            <a:spLocks noChangeArrowheads="1"/>
          </p:cNvSpPr>
          <p:nvPr/>
        </p:nvSpPr>
        <p:spPr bwMode="auto">
          <a:xfrm>
            <a:off x="174261" y="3242434"/>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3184195"/>
            <a:ext cx="7867650" cy="5138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smtClean="0">
                <a:solidFill>
                  <a:srgbClr val="0563C1"/>
                </a:solidFill>
                <a:latin typeface="宋体"/>
              </a:rPr>
              <a:t>……</a:t>
            </a:r>
            <a:r>
              <a:rPr lang="zh-CN" altLang="en-US" sz="2400" dirty="0" smtClean="0">
                <a:solidFill>
                  <a:srgbClr val="0563C1"/>
                </a:solidFill>
                <a:latin typeface="宋体"/>
              </a:rPr>
              <a:t>对</a:t>
            </a:r>
            <a:r>
              <a:rPr lang="zh-CN" altLang="en-US" sz="2400" dirty="0">
                <a:solidFill>
                  <a:srgbClr val="0563C1"/>
                </a:solidFill>
                <a:latin typeface="宋体"/>
              </a:rPr>
              <a:t>生活方式新闻的持续</a:t>
            </a:r>
            <a:r>
              <a:rPr lang="zh-CN" altLang="en-US" sz="2400" dirty="0" smtClean="0">
                <a:solidFill>
                  <a:srgbClr val="0563C1"/>
                </a:solidFill>
                <a:latin typeface="宋体"/>
              </a:rPr>
              <a:t>开发</a:t>
            </a:r>
            <a:r>
              <a:rPr lang="en-US" altLang="zh-CN" sz="2400" dirty="0" smtClean="0">
                <a:solidFill>
                  <a:srgbClr val="0563C1"/>
                </a:solidFill>
                <a:latin typeface="宋体"/>
              </a:rPr>
              <a:t>……</a:t>
            </a:r>
            <a:r>
              <a:rPr lang="zh-CN" altLang="en-US" sz="2400" dirty="0" smtClean="0">
                <a:solidFill>
                  <a:srgbClr val="0563C1"/>
                </a:solidFill>
                <a:latin typeface="宋体"/>
              </a:rPr>
              <a:t> </a:t>
            </a:r>
            <a:endParaRPr lang="zh-CN" altLang="en-US" sz="2400" dirty="0">
              <a:solidFill>
                <a:srgbClr val="0563C1"/>
              </a:solidFill>
            </a:endParaRPr>
          </a:p>
        </p:txBody>
      </p:sp>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42"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rPr>
              <a:t>Language Points</a:t>
            </a:r>
          </a:p>
        </p:txBody>
      </p:sp>
      <p:pic>
        <p:nvPicPr>
          <p:cNvPr id="10" name="图片 9" descr="END"/>
          <p:cNvPicPr>
            <a:picLocks noChangeAspect="1" noChangeArrowheads="1"/>
          </p:cNvPicPr>
          <p:nvPr/>
        </p:nvPicPr>
        <p:blipFill>
          <a:blip r:embed="rId3" cstate="print"/>
          <a:srcRect/>
          <a:stretch>
            <a:fillRect/>
          </a:stretch>
        </p:blipFill>
        <p:spPr bwMode="auto">
          <a:xfrm>
            <a:off x="7144173" y="6264274"/>
            <a:ext cx="474663" cy="225425"/>
          </a:xfrm>
          <a:prstGeom prst="rect">
            <a:avLst/>
          </a:prstGeom>
          <a:noFill/>
          <a:ln w="9525">
            <a:noFill/>
            <a:miter lim="800000"/>
            <a:headEnd/>
            <a:tailEnd/>
          </a:ln>
        </p:spPr>
      </p:pic>
      <p:sp>
        <p:nvSpPr>
          <p:cNvPr id="14" name="Text Box 9"/>
          <p:cNvSpPr txBox="1">
            <a:spLocks noChangeArrowheads="1"/>
          </p:cNvSpPr>
          <p:nvPr/>
        </p:nvSpPr>
        <p:spPr bwMode="auto">
          <a:xfrm>
            <a:off x="174261" y="5021513"/>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5" name="Text Box 8"/>
          <p:cNvSpPr txBox="1">
            <a:spLocks noChangeArrowheads="1"/>
          </p:cNvSpPr>
          <p:nvPr/>
        </p:nvSpPr>
        <p:spPr bwMode="auto">
          <a:xfrm>
            <a:off x="1110888" y="5001374"/>
            <a:ext cx="7867650" cy="95218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smtClean="0">
                <a:solidFill>
                  <a:srgbClr val="0563C1"/>
                </a:solidFill>
                <a:latin typeface="宋体"/>
              </a:rPr>
              <a:t>……</a:t>
            </a:r>
            <a:r>
              <a:rPr lang="zh-CN" altLang="en-US" sz="2400" dirty="0" smtClean="0">
                <a:solidFill>
                  <a:srgbClr val="0563C1"/>
                </a:solidFill>
                <a:latin typeface="宋体"/>
              </a:rPr>
              <a:t>报纸</a:t>
            </a:r>
            <a:r>
              <a:rPr lang="zh-CN" altLang="en-US" sz="2400" dirty="0">
                <a:solidFill>
                  <a:srgbClr val="0563C1"/>
                </a:solidFill>
                <a:latin typeface="宋体"/>
              </a:rPr>
              <a:t>不应</a:t>
            </a:r>
            <a:r>
              <a:rPr lang="zh-CN" altLang="en-US" sz="2400" dirty="0" smtClean="0">
                <a:solidFill>
                  <a:srgbClr val="0563C1"/>
                </a:solidFill>
                <a:latin typeface="宋体"/>
              </a:rPr>
              <a:t>粗制滥造，</a:t>
            </a:r>
            <a:r>
              <a:rPr lang="zh-CN" altLang="en-US" sz="2400" dirty="0">
                <a:solidFill>
                  <a:srgbClr val="0563C1"/>
                </a:solidFill>
                <a:latin typeface="宋体"/>
              </a:rPr>
              <a:t>而应该精工细作</a:t>
            </a:r>
            <a:r>
              <a:rPr lang="zh-CN" altLang="en-US" sz="2400" dirty="0" smtClean="0">
                <a:solidFill>
                  <a:srgbClr val="0563C1"/>
                </a:solidFill>
                <a:latin typeface="宋体"/>
              </a:rPr>
              <a:t>。</a:t>
            </a:r>
            <a:r>
              <a:rPr lang="zh-CN" altLang="en-US" sz="2400" dirty="0">
                <a:solidFill>
                  <a:srgbClr val="0563C1"/>
                </a:solidFill>
                <a:latin typeface="宋体"/>
              </a:rPr>
              <a:t>也就是说，尊崇以正直诚实和不偏不倚的态度从事新闻报道的原则。 </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
            <a:hlinkClick r:id="rId6" action="ppaction://hlinksldjump"/>
          </p:cNvPr>
          <p:cNvPicPr>
            <a:picLocks noChangeAspect="1"/>
          </p:cNvPicPr>
          <p:nvPr/>
        </p:nvPicPr>
        <p:blipFill>
          <a:blip r:embed="rId7" cstate="print"/>
          <a:srcRect/>
          <a:stretch>
            <a:fillRect/>
          </a:stretch>
        </p:blipFill>
        <p:spPr bwMode="auto">
          <a:xfrm>
            <a:off x="8159583" y="6118225"/>
            <a:ext cx="766763" cy="539750"/>
          </a:xfrm>
          <a:prstGeom prst="rect">
            <a:avLst/>
          </a:prstGeom>
          <a:noFill/>
          <a:ln w="9525">
            <a:noFill/>
            <a:miter lim="800000"/>
            <a:headEnd/>
            <a:tailEnd/>
          </a:ln>
        </p:spPr>
      </p:pic>
      <p:sp>
        <p:nvSpPr>
          <p:cNvPr id="17" name="TextBox 16"/>
          <p:cNvSpPr txBox="1"/>
          <p:nvPr/>
        </p:nvSpPr>
        <p:spPr>
          <a:xfrm>
            <a:off x="175314" y="651363"/>
            <a:ext cx="8803224" cy="4401205"/>
          </a:xfrm>
          <a:prstGeom prst="rect">
            <a:avLst/>
          </a:prstGeom>
          <a:noFill/>
        </p:spPr>
        <p:txBody>
          <a:bodyPr wrap="square" rtlCol="0">
            <a:spAutoFit/>
          </a:bodyPr>
          <a:lstStyle/>
          <a:p>
            <a:pPr marL="432000" indent="-432000" algn="just"/>
            <a:r>
              <a:rPr lang="en-US" altLang="zh-CN" sz="2800" b="1" dirty="0" smtClean="0"/>
              <a:t>     … </a:t>
            </a:r>
            <a:r>
              <a:rPr lang="en-US" altLang="zh-CN" sz="2800" b="1" dirty="0"/>
              <a:t>newspapers should </a:t>
            </a:r>
            <a:r>
              <a:rPr lang="en-US" altLang="zh-CN" sz="2800" b="1" dirty="0">
                <a:solidFill>
                  <a:schemeClr val="accent2">
                    <a:lumMod val="75000"/>
                  </a:schemeClr>
                </a:solidFill>
              </a:rPr>
              <a:t>smarten up</a:t>
            </a:r>
            <a:r>
              <a:rPr lang="en-US" altLang="zh-CN" sz="2800" b="1" dirty="0"/>
              <a:t>, </a:t>
            </a:r>
            <a:r>
              <a:rPr lang="en-US" altLang="zh-CN" sz="2800" b="1" dirty="0">
                <a:hlinkClick r:id="rId8" action="ppaction://hlinksldjump"/>
              </a:rPr>
              <a:t>that is to say</a:t>
            </a:r>
            <a:r>
              <a:rPr lang="en-US" altLang="zh-CN" sz="2800" b="1" dirty="0"/>
              <a:t>, </a:t>
            </a:r>
            <a:r>
              <a:rPr lang="en-US" altLang="zh-CN" sz="2800" b="1" dirty="0" err="1"/>
              <a:t>honour</a:t>
            </a:r>
            <a:r>
              <a:rPr lang="en-US" altLang="zh-CN" sz="2800" b="1" dirty="0"/>
              <a:t> the principles of </a:t>
            </a:r>
            <a:r>
              <a:rPr lang="en-US" altLang="zh-CN" sz="2800" b="1" dirty="0">
                <a:hlinkClick r:id="rId9" action="ppaction://hlinksldjump"/>
              </a:rPr>
              <a:t>integrity</a:t>
            </a:r>
            <a:r>
              <a:rPr lang="en-US" altLang="zh-CN" sz="2800" b="1" dirty="0"/>
              <a:t> and </a:t>
            </a:r>
            <a:r>
              <a:rPr lang="en-US" altLang="zh-CN" sz="2800" b="1" dirty="0">
                <a:hlinkClick r:id="rId10" action="ppaction://hlinksldjump"/>
              </a:rPr>
              <a:t>impartiality</a:t>
            </a:r>
            <a:r>
              <a:rPr lang="en-US" altLang="zh-CN" sz="2800" b="1" dirty="0"/>
              <a:t> of their </a:t>
            </a:r>
            <a:r>
              <a:rPr lang="en-US" altLang="zh-CN" sz="2800" b="1" dirty="0">
                <a:hlinkClick r:id="rId11" action="ppaction://hlinksldjump"/>
              </a:rPr>
              <a:t>coverage</a:t>
            </a:r>
            <a:r>
              <a:rPr lang="en-US" altLang="zh-CN" sz="2800" b="1" dirty="0"/>
              <a:t>.</a:t>
            </a:r>
            <a:endParaRPr lang="zh-CN" altLang="en-US" sz="2800" dirty="0"/>
          </a:p>
          <a:p>
            <a:pPr marL="432000" indent="-432000" algn="just"/>
            <a:r>
              <a:rPr lang="en-US" altLang="zh-CN" sz="2800" dirty="0" smtClean="0">
                <a:sym typeface="Wingdings"/>
              </a:rPr>
              <a:t> </a:t>
            </a:r>
            <a:r>
              <a:rPr lang="en-US" altLang="zh-CN" sz="2800" dirty="0" smtClean="0"/>
              <a:t>Newspapers should attract more readers by becoming better. That is to say, the news covered by the newspapers should be honest and fair.</a:t>
            </a:r>
          </a:p>
          <a:p>
            <a:pPr marL="432000" indent="-432000" algn="just"/>
            <a:r>
              <a:rPr lang="en-US" altLang="zh-CN" sz="2800" dirty="0">
                <a:sym typeface="Wingdings"/>
              </a:rPr>
              <a:t> </a:t>
            </a:r>
            <a:r>
              <a:rPr lang="en-US" altLang="zh-CN" sz="2800" b="1" dirty="0" smtClean="0">
                <a:hlinkClick r:id="rId12" action="ppaction://hlinksldjump"/>
              </a:rPr>
              <a:t>smarten</a:t>
            </a:r>
            <a:r>
              <a:rPr lang="en-US" altLang="zh-CN" sz="2800" b="1" dirty="0" smtClean="0"/>
              <a:t> up: </a:t>
            </a:r>
            <a:r>
              <a:rPr lang="en-US" altLang="zh-CN" sz="2800" dirty="0" smtClean="0"/>
              <a:t>In British English, it usually means to tidy yourself and your clothes. In American English </a:t>
            </a:r>
            <a:r>
              <a:rPr lang="en-US" altLang="zh-CN" sz="2800" i="1" dirty="0" smtClean="0"/>
              <a:t>smart</a:t>
            </a:r>
            <a:r>
              <a:rPr lang="en-US" altLang="zh-CN" sz="2800" dirty="0" smtClean="0"/>
              <a:t> means intelligent. So in this case, </a:t>
            </a:r>
            <a:r>
              <a:rPr lang="en-US" altLang="zh-CN" sz="2800" i="1" dirty="0" smtClean="0"/>
              <a:t>smarten up </a:t>
            </a:r>
            <a:r>
              <a:rPr lang="en-US" altLang="zh-CN" sz="2800" dirty="0" smtClean="0"/>
              <a:t>is used as the opposite of </a:t>
            </a:r>
            <a:r>
              <a:rPr lang="en-US" altLang="zh-CN" sz="2800" i="1" dirty="0" smtClean="0"/>
              <a:t>dumb down</a:t>
            </a:r>
            <a:r>
              <a:rPr lang="en-US"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dissolv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dissolve">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单圆角矩形 4"/>
          <p:cNvSpPr/>
          <p:nvPr/>
        </p:nvSpPr>
        <p:spPr>
          <a:xfrm>
            <a:off x="396875" y="11350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3" action="ppaction://hlinksldjump"/>
              </a:rPr>
              <a:t>Reading and understanding</a:t>
            </a:r>
            <a:endParaRPr lang="zh-CN" altLang="en-US" sz="2800" noProof="1">
              <a:solidFill>
                <a:prstClr val="black"/>
              </a:solidFill>
            </a:endParaRPr>
          </a:p>
        </p:txBody>
      </p:sp>
      <p:sp>
        <p:nvSpPr>
          <p:cNvPr id="6" name="单圆角矩形 5"/>
          <p:cNvSpPr/>
          <p:nvPr/>
        </p:nvSpPr>
        <p:spPr>
          <a:xfrm>
            <a:off x="396875" y="1851025"/>
            <a:ext cx="8437563" cy="423863"/>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4" action="ppaction://hlinksldjump"/>
              </a:rPr>
              <a:t>Dealing with unfamiliar words</a:t>
            </a:r>
            <a:endParaRPr lang="zh-CN" altLang="en-US" sz="2800" noProof="1">
              <a:solidFill>
                <a:prstClr val="black"/>
              </a:solidFill>
            </a:endParaRPr>
          </a:p>
        </p:txBody>
      </p:sp>
      <p:sp>
        <p:nvSpPr>
          <p:cNvPr id="7" name="单圆角矩形 6"/>
          <p:cNvSpPr/>
          <p:nvPr/>
        </p:nvSpPr>
        <p:spPr>
          <a:xfrm>
            <a:off x="396875" y="2592388"/>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5" action="ppaction://hlinksldjump"/>
              </a:rPr>
              <a:t>Reading and interpreting</a:t>
            </a:r>
            <a:endParaRPr lang="zh-CN" altLang="en-US" sz="2800" noProof="1">
              <a:solidFill>
                <a:prstClr val="black"/>
              </a:solidFill>
            </a:endParaRPr>
          </a:p>
        </p:txBody>
      </p:sp>
      <p:sp>
        <p:nvSpPr>
          <p:cNvPr id="8" name="单圆角矩形 7"/>
          <p:cNvSpPr/>
          <p:nvPr/>
        </p:nvSpPr>
        <p:spPr>
          <a:xfrm>
            <a:off x="396875" y="33575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6" action="ppaction://hlinksldjump"/>
              </a:rPr>
              <a:t>Developing critical thinking</a:t>
            </a:r>
            <a:endParaRPr lang="zh-CN" altLang="en-US" sz="2800" noProof="1">
              <a:solidFill>
                <a:prstClr val="black"/>
              </a:solidFill>
            </a:endParaRPr>
          </a:p>
        </p:txBody>
      </p:sp>
      <p:sp>
        <p:nvSpPr>
          <p:cNvPr id="15370"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96138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3"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50" y="1035170"/>
            <a:ext cx="8695459" cy="5624422"/>
          </a:xfrm>
        </p:spPr>
        <p:txBody>
          <a:bodyPr/>
          <a:lstStyle/>
          <a:p>
            <a:pPr marL="361950" indent="-361950" algn="ctr">
              <a:buFont typeface="Arial" pitchFamily="34" charset="0"/>
              <a:buNone/>
            </a:pPr>
            <a:r>
              <a:rPr lang="zh-CN" altLang="en-US" b="1" dirty="0">
                <a:latin typeface="宋体" pitchFamily="2" charset="-122"/>
              </a:rPr>
              <a:t>报纸的末日？</a:t>
            </a:r>
          </a:p>
          <a:p>
            <a:pPr marL="361950" indent="-361950" algn="just">
              <a:buFont typeface="Arial" pitchFamily="34" charset="0"/>
              <a:buNone/>
            </a:pPr>
            <a:endParaRPr lang="en-US" altLang="zh-CN" sz="2000" dirty="0" smtClean="0">
              <a:solidFill>
                <a:schemeClr val="hlink"/>
              </a:solidFill>
              <a:latin typeface="宋体" pitchFamily="2" charset="-122"/>
            </a:endParaRPr>
          </a:p>
          <a:p>
            <a:pPr marL="179388" indent="-179388" algn="just" eaLnBrk="1" hangingPunct="1">
              <a:lnSpc>
                <a:spcPct val="150000"/>
              </a:lnSpc>
              <a:buFont typeface="Arial" pitchFamily="34" charset="0"/>
              <a:buNone/>
            </a:pPr>
            <a:r>
              <a:rPr lang="en-US" altLang="zh-CN" sz="1800" dirty="0" smtClean="0">
                <a:solidFill>
                  <a:schemeClr val="hlink"/>
                </a:solidFill>
              </a:rPr>
              <a:t>1 </a:t>
            </a:r>
            <a:r>
              <a:rPr lang="en-US" altLang="zh-CN" dirty="0" smtClean="0">
                <a:latin typeface="宋体" pitchFamily="2" charset="-122"/>
              </a:rPr>
              <a:t>   </a:t>
            </a:r>
            <a:r>
              <a:rPr lang="zh-CN" altLang="en-US" sz="2400" dirty="0" smtClean="0">
                <a:latin typeface="宋体" pitchFamily="2" charset="-122"/>
              </a:rPr>
              <a:t>多年来</a:t>
            </a:r>
            <a:r>
              <a:rPr lang="zh-CN" altLang="en-US" sz="2400" dirty="0">
                <a:latin typeface="宋体" pitchFamily="2" charset="-122"/>
              </a:rPr>
              <a:t>，数以百万计的人们在报纸击中前门、窗户的声音或邻居的狗叫声中开始一天的生活</a:t>
            </a:r>
            <a:r>
              <a:rPr lang="zh-CN" altLang="en-US" sz="2400" dirty="0" smtClean="0">
                <a:latin typeface="宋体" pitchFamily="2" charset="-122"/>
              </a:rPr>
              <a:t>。人们</a:t>
            </a:r>
            <a:r>
              <a:rPr lang="zh-CN" altLang="en-US" sz="2400" dirty="0">
                <a:latin typeface="宋体" pitchFamily="2" charset="-122"/>
              </a:rPr>
              <a:t>一边喝着咖啡，也许还吃着早餐，一边看报纸。这种日复一日的惯例是风暴之前的平静，是</a:t>
            </a:r>
            <a:r>
              <a:rPr lang="zh-CN" altLang="en-US" sz="2400" dirty="0" smtClean="0">
                <a:latin typeface="宋体" pitchFamily="2" charset="-122"/>
              </a:rPr>
              <a:t>工作日</a:t>
            </a:r>
            <a:r>
              <a:rPr lang="zh-CN" altLang="en-US" sz="2400" dirty="0">
                <a:latin typeface="宋体" pitchFamily="2" charset="-122"/>
              </a:rPr>
              <a:t>开始之前的愉快安宁。</a:t>
            </a:r>
            <a:endParaRPr lang="zh-CN" altLang="en-US" sz="2400" dirty="0" smtClean="0">
              <a:latin typeface="宋体" pitchFamily="2" charset="-122"/>
            </a:endParaRPr>
          </a:p>
          <a:p>
            <a:pPr marL="915987" lvl="2" indent="0" eaLnBrk="1" hangingPunct="1">
              <a:lnSpc>
                <a:spcPct val="150000"/>
              </a:lnSpc>
              <a:buFont typeface="Arial" panose="020B0604020202020204" pitchFamily="34" charset="0"/>
              <a:buNone/>
              <a:defRPr/>
            </a:pPr>
            <a:endParaRPr lang="en-US" altLang="zh-CN" sz="2400" dirty="0" smtClean="0"/>
          </a:p>
          <a:p>
            <a:pPr lvl="1" eaLnBrk="1" hangingPunct="1">
              <a:buNone/>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23134279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84150" y="609357"/>
            <a:ext cx="8807450" cy="5984875"/>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smtClean="0">
                <a:solidFill>
                  <a:srgbClr val="C00000"/>
                </a:solidFill>
              </a:rPr>
              <a:t>Reading and understanding</a:t>
            </a:r>
          </a:p>
          <a:p>
            <a:pPr eaLnBrk="1" hangingPunct="1">
              <a:lnSpc>
                <a:spcPct val="70000"/>
              </a:lnSpc>
              <a:spcBef>
                <a:spcPts val="0"/>
              </a:spcBef>
              <a:buSzPct val="120000"/>
              <a:buNone/>
            </a:pPr>
            <a:r>
              <a:rPr lang="en-US" altLang="zh-CN" b="1" dirty="0" smtClean="0">
                <a:solidFill>
                  <a:srgbClr val="C00000"/>
                </a:solidFill>
              </a:rPr>
              <a:t> </a:t>
            </a:r>
          </a:p>
          <a:p>
            <a:pPr eaLnBrk="1" hangingPunct="1">
              <a:lnSpc>
                <a:spcPct val="95000"/>
              </a:lnSpc>
              <a:spcBef>
                <a:spcPts val="0"/>
              </a:spcBef>
              <a:buSzPct val="120000"/>
              <a:buNone/>
            </a:pPr>
            <a:r>
              <a:rPr lang="en-US" altLang="zh-CN" b="1" dirty="0" smtClean="0">
                <a:ea typeface="宋体" charset="-122"/>
              </a:rPr>
              <a:t>2 </a:t>
            </a:r>
            <a:r>
              <a:rPr lang="en-US" altLang="zh-CN" b="1" dirty="0">
                <a:ea typeface="宋体" charset="-122"/>
              </a:rPr>
              <a:t>Answer the questions. </a:t>
            </a:r>
            <a:r>
              <a:rPr lang="en-US" altLang="en-US" dirty="0" smtClean="0">
                <a:ea typeface="宋体" charset="-122"/>
              </a:rPr>
              <a:t> </a:t>
            </a:r>
            <a:endParaRPr lang="en-US" altLang="zh-CN" sz="2800" dirty="0" smtClean="0"/>
          </a:p>
          <a:p>
            <a:pPr marL="182563" indent="-180975" algn="just">
              <a:lnSpc>
                <a:spcPct val="95000"/>
              </a:lnSpc>
              <a:buNone/>
            </a:pPr>
            <a:r>
              <a:rPr lang="en-US" altLang="zh-CN" dirty="0"/>
              <a:t>1 </a:t>
            </a:r>
            <a:r>
              <a:rPr lang="en-US" altLang="zh-CN" dirty="0">
                <a:hlinkClick r:id="rId3" action="ppaction://hlinksldjump"/>
              </a:rPr>
              <a:t>Why has the number of newspaper readers fallen? </a:t>
            </a:r>
            <a:endParaRPr lang="en-US" altLang="zh-CN" dirty="0" smtClean="0"/>
          </a:p>
          <a:p>
            <a:pPr marL="182563" indent="-180975" algn="just">
              <a:lnSpc>
                <a:spcPct val="95000"/>
              </a:lnSpc>
              <a:buNone/>
            </a:pPr>
            <a:r>
              <a:rPr lang="en-US" altLang="zh-CN" dirty="0" smtClean="0"/>
              <a:t>2 </a:t>
            </a:r>
            <a:r>
              <a:rPr lang="en-US" altLang="zh-CN" dirty="0">
                <a:hlinkClick r:id="rId3" action="ppaction://hlinksldjump"/>
              </a:rPr>
              <a:t>When did the decline begin? </a:t>
            </a:r>
            <a:endParaRPr lang="en-US" altLang="zh-CN" dirty="0" smtClean="0"/>
          </a:p>
          <a:p>
            <a:pPr marL="182563" indent="-180975" algn="just">
              <a:lnSpc>
                <a:spcPct val="95000"/>
              </a:lnSpc>
              <a:buNone/>
            </a:pPr>
            <a:r>
              <a:rPr lang="en-US" altLang="zh-CN" dirty="0" smtClean="0"/>
              <a:t>3 </a:t>
            </a:r>
            <a:r>
              <a:rPr lang="en-US" altLang="zh-CN" dirty="0">
                <a:hlinkClick r:id="rId3" action="ppaction://hlinksldjump"/>
              </a:rPr>
              <a:t>How many young Americans read a newspaper today? </a:t>
            </a:r>
            <a:endParaRPr lang="en-US" altLang="zh-CN" dirty="0" smtClean="0"/>
          </a:p>
          <a:p>
            <a:pPr marL="182563" indent="-180975" algn="just">
              <a:lnSpc>
                <a:spcPct val="95000"/>
              </a:lnSpc>
              <a:buNone/>
            </a:pPr>
            <a:r>
              <a:rPr lang="en-US" altLang="zh-CN" dirty="0" smtClean="0"/>
              <a:t>4 </a:t>
            </a:r>
            <a:r>
              <a:rPr lang="en-US" altLang="zh-CN" dirty="0">
                <a:hlinkClick r:id="rId3" action="ppaction://hlinksldjump"/>
              </a:rPr>
              <a:t>How is </a:t>
            </a:r>
            <a:r>
              <a:rPr lang="en-US" altLang="zh-CN" i="1" dirty="0">
                <a:hlinkClick r:id="rId3" action="ppaction://hlinksldjump"/>
              </a:rPr>
              <a:t>The Baltimore Sun </a:t>
            </a:r>
            <a:r>
              <a:rPr lang="en-US" altLang="zh-CN" dirty="0">
                <a:hlinkClick r:id="rId3" action="ppaction://hlinksldjump"/>
              </a:rPr>
              <a:t>going to save money? </a:t>
            </a:r>
            <a:endParaRPr lang="en-US" altLang="zh-CN" dirty="0" smtClean="0"/>
          </a:p>
          <a:p>
            <a:pPr marL="182563" indent="-180975" algn="just">
              <a:lnSpc>
                <a:spcPct val="95000"/>
              </a:lnSpc>
              <a:buNone/>
            </a:pPr>
            <a:r>
              <a:rPr lang="en-US" altLang="zh-CN" dirty="0" smtClean="0"/>
              <a:t>5 </a:t>
            </a:r>
            <a:r>
              <a:rPr lang="en-US" altLang="zh-CN" dirty="0">
                <a:hlinkClick r:id="rId4" action="ppaction://hlinksldjump"/>
              </a:rPr>
              <a:t>What has happened to the size of newspapers in the UK? </a:t>
            </a:r>
            <a:endParaRPr lang="en-US" altLang="zh-CN" dirty="0" smtClean="0"/>
          </a:p>
          <a:p>
            <a:pPr marL="182563" indent="-180975" algn="just">
              <a:lnSpc>
                <a:spcPct val="95000"/>
              </a:lnSpc>
              <a:buNone/>
            </a:pPr>
            <a:r>
              <a:rPr lang="en-US" altLang="zh-CN" dirty="0" smtClean="0"/>
              <a:t>6 </a:t>
            </a:r>
            <a:r>
              <a:rPr lang="en-US" altLang="zh-CN" dirty="0">
                <a:hlinkClick r:id="rId4" action="ppaction://hlinksldjump"/>
              </a:rPr>
              <a:t>How many trees are cut down each year for paper? </a:t>
            </a:r>
            <a:endParaRPr lang="en-US" altLang="zh-CN" dirty="0" smtClean="0"/>
          </a:p>
          <a:p>
            <a:pPr marL="182563" indent="-180975" algn="just">
              <a:lnSpc>
                <a:spcPct val="95000"/>
              </a:lnSpc>
              <a:buNone/>
            </a:pPr>
            <a:r>
              <a:rPr lang="en-US" altLang="zh-CN" dirty="0" smtClean="0"/>
              <a:t>7 </a:t>
            </a:r>
            <a:r>
              <a:rPr lang="en-US" altLang="zh-CN" dirty="0">
                <a:hlinkClick r:id="rId4" action="ppaction://hlinksldjump"/>
              </a:rPr>
              <a:t>Which day of the week do British people like to spend </a:t>
            </a:r>
            <a:r>
              <a:rPr lang="en-US" altLang="zh-CN" dirty="0" smtClean="0">
                <a:hlinkClick r:id="rId4" action="ppaction://hlinksldjump"/>
              </a:rPr>
              <a:t>reading </a:t>
            </a:r>
            <a:r>
              <a:rPr lang="en-US" altLang="zh-CN" dirty="0">
                <a:hlinkClick r:id="rId4" action="ppaction://hlinksldjump"/>
              </a:rPr>
              <a:t>the papers? </a:t>
            </a:r>
            <a:endParaRPr lang="en-US" altLang="zh-CN" dirty="0" smtClean="0"/>
          </a:p>
          <a:p>
            <a:pPr marL="182563" indent="-180975" algn="just">
              <a:lnSpc>
                <a:spcPct val="95000"/>
              </a:lnSpc>
              <a:buNone/>
            </a:pPr>
            <a:r>
              <a:rPr lang="en-US" altLang="zh-CN" dirty="0" smtClean="0"/>
              <a:t>8 </a:t>
            </a:r>
            <a:r>
              <a:rPr lang="en-US" altLang="zh-CN" dirty="0">
                <a:hlinkClick r:id="rId4" action="ppaction://hlinksldjump"/>
              </a:rPr>
              <a:t>What type of journalism has grown since the 1980s?</a:t>
            </a:r>
            <a:endParaRPr lang="en-US" altLang="zh-CN" dirty="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9713390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lnSpc>
                <a:spcPct val="110000"/>
              </a:lnSpc>
              <a:buNone/>
            </a:pPr>
            <a:r>
              <a:rPr lang="en-US" altLang="zh-CN" b="1" dirty="0" smtClean="0"/>
              <a:t>1 </a:t>
            </a:r>
            <a:r>
              <a:rPr lang="en-US" altLang="zh-CN" b="1" dirty="0"/>
              <a:t>Why has the number of newspaper readers fallen? </a:t>
            </a:r>
            <a:r>
              <a:rPr lang="en-US" altLang="zh-CN" b="1" dirty="0" smtClean="0"/>
              <a:t>  </a:t>
            </a:r>
          </a:p>
          <a:p>
            <a:pPr marL="182563" indent="-180975" algn="just">
              <a:lnSpc>
                <a:spcPct val="110000"/>
              </a:lnSpc>
              <a:buNone/>
            </a:pPr>
            <a:r>
              <a:rPr lang="en-US" altLang="zh-CN" dirty="0" smtClean="0"/>
              <a:t>  </a:t>
            </a:r>
            <a:endParaRPr lang="en-US" altLang="zh-CN" dirty="0" smtClean="0">
              <a:solidFill>
                <a:srgbClr val="0070C0"/>
              </a:solidFill>
            </a:endParaRPr>
          </a:p>
          <a:p>
            <a:pPr marL="182563" indent="-180975" algn="just">
              <a:buNone/>
            </a:pPr>
            <a:endParaRPr lang="en-US" altLang="zh-CN" b="1" dirty="0" smtClean="0"/>
          </a:p>
          <a:p>
            <a:pPr marL="182563" indent="-180975" algn="just">
              <a:lnSpc>
                <a:spcPct val="60000"/>
              </a:lnSpc>
              <a:buNone/>
            </a:pPr>
            <a:r>
              <a:rPr lang="en-US" altLang="zh-CN" b="1" dirty="0" smtClean="0"/>
              <a:t>2 When did the decline begin? </a:t>
            </a:r>
          </a:p>
          <a:p>
            <a:pPr marL="182563" indent="-180975" algn="just">
              <a:lnSpc>
                <a:spcPct val="110000"/>
              </a:lnSpc>
              <a:buNone/>
            </a:pPr>
            <a:r>
              <a:rPr lang="en-US" altLang="zh-CN" dirty="0" smtClean="0"/>
              <a:t>   </a:t>
            </a:r>
            <a:r>
              <a:rPr lang="en-US" altLang="zh-CN" dirty="0" smtClean="0">
                <a:solidFill>
                  <a:srgbClr val="0070C0"/>
                </a:solidFill>
              </a:rPr>
              <a:t>20 or more years ago. </a:t>
            </a:r>
          </a:p>
          <a:p>
            <a:pPr marL="182563" indent="-180975" algn="just">
              <a:lnSpc>
                <a:spcPct val="110000"/>
              </a:lnSpc>
              <a:buNone/>
            </a:pPr>
            <a:r>
              <a:rPr lang="en-US" altLang="zh-CN" b="1" dirty="0" smtClean="0"/>
              <a:t>3 How many young Americans read a newspaper today?</a:t>
            </a:r>
          </a:p>
          <a:p>
            <a:pPr marL="182563" indent="-180975" algn="just">
              <a:lnSpc>
                <a:spcPct val="110000"/>
              </a:lnSpc>
              <a:buNone/>
            </a:pPr>
            <a:r>
              <a:rPr lang="en-US" altLang="zh-CN" dirty="0" smtClean="0"/>
              <a:t>   </a:t>
            </a:r>
            <a:r>
              <a:rPr lang="en-US" altLang="zh-CN" dirty="0" smtClean="0">
                <a:solidFill>
                  <a:srgbClr val="0070C0"/>
                </a:solidFill>
              </a:rPr>
              <a:t>About 20 per cent. </a:t>
            </a:r>
          </a:p>
          <a:p>
            <a:pPr marL="182563" indent="-180975" algn="just">
              <a:lnSpc>
                <a:spcPct val="110000"/>
              </a:lnSpc>
              <a:buNone/>
            </a:pPr>
            <a:r>
              <a:rPr lang="en-US" altLang="zh-CN" b="1" dirty="0" smtClean="0"/>
              <a:t>4 How is </a:t>
            </a:r>
            <a:r>
              <a:rPr lang="en-US" altLang="zh-CN" b="1" i="1" dirty="0" smtClean="0"/>
              <a:t>The Baltimore Sun </a:t>
            </a:r>
            <a:r>
              <a:rPr lang="en-US" altLang="zh-CN" b="1" dirty="0" smtClean="0"/>
              <a:t>going to save money?  </a:t>
            </a:r>
          </a:p>
          <a:p>
            <a:pPr marL="182563" indent="-180975" algn="just">
              <a:lnSpc>
                <a:spcPct val="110000"/>
              </a:lnSpc>
              <a:buNone/>
            </a:pPr>
            <a:r>
              <a:rPr lang="en-US" altLang="zh-CN" dirty="0" smtClean="0"/>
              <a:t>   </a:t>
            </a:r>
            <a:r>
              <a:rPr lang="en-US" altLang="zh-CN" dirty="0" smtClean="0">
                <a:solidFill>
                  <a:srgbClr val="0070C0"/>
                </a:solidFill>
              </a:rPr>
              <a:t>By closing down its foreign news </a:t>
            </a:r>
            <a:r>
              <a:rPr lang="en-US" altLang="zh-CN" dirty="0" err="1" smtClean="0">
                <a:solidFill>
                  <a:srgbClr val="0070C0"/>
                </a:solidFill>
              </a:rPr>
              <a:t>bureaux</a:t>
            </a:r>
            <a:r>
              <a:rPr lang="en-US" altLang="zh-CN" dirty="0" smtClean="0">
                <a:solidFill>
                  <a:srgbClr val="0070C0"/>
                </a:solidFill>
              </a:rPr>
              <a:t> / offices. </a:t>
            </a:r>
            <a:r>
              <a:rPr lang="en-US" altLang="zh-CN" dirty="0" smtClean="0"/>
              <a:t>	</a:t>
            </a:r>
          </a:p>
          <a:p>
            <a:pPr marL="182563" indent="-180975" algn="just">
              <a:lnSpc>
                <a:spcPct val="120000"/>
              </a:lnSpc>
              <a:buNone/>
            </a:pP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465995" y="1248508"/>
            <a:ext cx="8431820" cy="954107"/>
          </a:xfrm>
          <a:prstGeom prst="rect">
            <a:avLst/>
          </a:prstGeom>
          <a:noFill/>
        </p:spPr>
        <p:txBody>
          <a:bodyPr wrap="square" rtlCol="0">
            <a:spAutoFit/>
          </a:bodyPr>
          <a:lstStyle/>
          <a:p>
            <a:pPr algn="just"/>
            <a:r>
              <a:rPr lang="en-US" altLang="zh-CN" sz="2800" dirty="0" smtClean="0">
                <a:solidFill>
                  <a:srgbClr val="0070C0"/>
                </a:solidFill>
              </a:rPr>
              <a:t>More and more readers are turning to the Internet for news.</a:t>
            </a:r>
            <a:endParaRPr lang="zh-CN" altLang="en-US" sz="2800" dirty="0"/>
          </a:p>
        </p:txBody>
      </p:sp>
    </p:spTree>
    <p:extLst>
      <p:ext uri="{BB962C8B-B14F-4D97-AF65-F5344CB8AC3E}">
        <p14:creationId xmlns:p14="http://schemas.microsoft.com/office/powerpoint/2010/main" xmlns="" val="7286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dissolve">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Effect transition="in" filter="dissolve">
                                      <p:cBhvr>
                                        <p:cTn id="17" dur="500"/>
                                        <p:tgtEl>
                                          <p:spTgt spid="1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8" end="8"/>
                                            </p:txEl>
                                          </p:spTgt>
                                        </p:tgtEl>
                                        <p:attrNameLst>
                                          <p:attrName>style.visibility</p:attrName>
                                        </p:attrNameLst>
                                      </p:cBhvr>
                                      <p:to>
                                        <p:strVal val="visible"/>
                                      </p:to>
                                    </p:set>
                                    <p:animEffect transition="in" filter="dissolve">
                                      <p:cBhvr>
                                        <p:cTn id="22" dur="500"/>
                                        <p:tgtEl>
                                          <p:spTgt spid="1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1" y="692150"/>
            <a:ext cx="8692170" cy="5984875"/>
          </a:xfrm>
          <a:prstGeom prst="rect">
            <a:avLst/>
          </a:prstGeom>
          <a:noFill/>
          <a:ln>
            <a:miter lim="800000"/>
            <a:headEnd/>
            <a:tailEnd/>
          </a:ln>
        </p:spPr>
        <p:txBody>
          <a:bodyPr/>
          <a:lstStyle/>
          <a:p>
            <a:pPr marL="182563" indent="-180975" algn="just">
              <a:lnSpc>
                <a:spcPct val="100000"/>
              </a:lnSpc>
              <a:buNone/>
            </a:pPr>
            <a:r>
              <a:rPr lang="en-US" altLang="zh-CN" b="1" spc="-10" dirty="0"/>
              <a:t>5 What has happened to the size of newspapers in the </a:t>
            </a:r>
            <a:endParaRPr lang="en-US" altLang="zh-CN" b="1" spc="-10" dirty="0" smtClean="0"/>
          </a:p>
          <a:p>
            <a:pPr marL="182563" indent="-180975" algn="just">
              <a:lnSpc>
                <a:spcPct val="100000"/>
              </a:lnSpc>
              <a:buNone/>
            </a:pPr>
            <a:r>
              <a:rPr lang="en-US" altLang="zh-CN" b="1" spc="-10" dirty="0" smtClean="0"/>
              <a:t>    UK? </a:t>
            </a:r>
          </a:p>
          <a:p>
            <a:pPr marL="182563" indent="-180975" algn="just">
              <a:lnSpc>
                <a:spcPct val="100000"/>
              </a:lnSpc>
              <a:buNone/>
            </a:pPr>
            <a:r>
              <a:rPr lang="en-US" altLang="zh-CN" dirty="0" smtClean="0"/>
              <a:t>    </a:t>
            </a:r>
            <a:r>
              <a:rPr lang="en-US" altLang="zh-CN" dirty="0" smtClean="0">
                <a:solidFill>
                  <a:srgbClr val="0070C0"/>
                </a:solidFill>
              </a:rPr>
              <a:t>The pages have become smaller.</a:t>
            </a:r>
          </a:p>
          <a:p>
            <a:pPr marL="182563" indent="-180975" algn="just">
              <a:lnSpc>
                <a:spcPct val="100000"/>
              </a:lnSpc>
              <a:buNone/>
            </a:pPr>
            <a:r>
              <a:rPr lang="en-US" altLang="zh-CN" b="1" dirty="0"/>
              <a:t>6 How many trees are cut down each year for paper</a:t>
            </a:r>
            <a:r>
              <a:rPr lang="en-US" altLang="zh-CN" b="1" dirty="0" smtClean="0"/>
              <a:t>?</a:t>
            </a:r>
          </a:p>
          <a:p>
            <a:pPr marL="182563" indent="-180975" algn="just">
              <a:lnSpc>
                <a:spcPct val="100000"/>
              </a:lnSpc>
              <a:buNone/>
            </a:pPr>
            <a:r>
              <a:rPr lang="en-US" altLang="zh-CN" dirty="0" smtClean="0"/>
              <a:t>    </a:t>
            </a:r>
            <a:r>
              <a:rPr lang="en-US" altLang="zh-CN" dirty="0" smtClean="0">
                <a:solidFill>
                  <a:srgbClr val="0070C0"/>
                </a:solidFill>
              </a:rPr>
              <a:t>Nearly four billion. </a:t>
            </a:r>
          </a:p>
          <a:p>
            <a:pPr marL="182563" indent="-180975" algn="just">
              <a:lnSpc>
                <a:spcPct val="100000"/>
              </a:lnSpc>
              <a:buNone/>
            </a:pPr>
            <a:r>
              <a:rPr lang="en-US" altLang="zh-CN" b="1" dirty="0" smtClean="0"/>
              <a:t>7 Which day of the week do British people like to spend </a:t>
            </a:r>
          </a:p>
          <a:p>
            <a:pPr marL="182563" indent="-180975" algn="just">
              <a:lnSpc>
                <a:spcPct val="100000"/>
              </a:lnSpc>
              <a:buNone/>
            </a:pPr>
            <a:r>
              <a:rPr lang="en-US" altLang="zh-CN" b="1" dirty="0" smtClean="0"/>
              <a:t>   reading the papers? </a:t>
            </a:r>
          </a:p>
          <a:p>
            <a:pPr marL="182563" indent="-180975" algn="just">
              <a:lnSpc>
                <a:spcPct val="100000"/>
              </a:lnSpc>
              <a:buNone/>
            </a:pPr>
            <a:r>
              <a:rPr lang="en-US" altLang="zh-CN" dirty="0" smtClean="0"/>
              <a:t>    </a:t>
            </a:r>
            <a:r>
              <a:rPr lang="en-US" altLang="zh-CN" dirty="0" smtClean="0">
                <a:solidFill>
                  <a:srgbClr val="0070C0"/>
                </a:solidFill>
              </a:rPr>
              <a:t>Sunday.</a:t>
            </a:r>
          </a:p>
          <a:p>
            <a:pPr marL="182563" indent="-180975" algn="just">
              <a:lnSpc>
                <a:spcPct val="100000"/>
              </a:lnSpc>
              <a:buNone/>
            </a:pPr>
            <a:r>
              <a:rPr lang="en-US" altLang="zh-CN" b="1" dirty="0" smtClean="0"/>
              <a:t>8 What type of journalism has grown since the 1980s?</a:t>
            </a:r>
          </a:p>
          <a:p>
            <a:pPr marL="182563" indent="-180975" algn="just">
              <a:lnSpc>
                <a:spcPct val="100000"/>
              </a:lnSpc>
              <a:buNone/>
            </a:pPr>
            <a:r>
              <a:rPr lang="en-US" altLang="zh-CN" dirty="0" smtClean="0">
                <a:solidFill>
                  <a:srgbClr val="0070C0"/>
                </a:solidFill>
              </a:rPr>
              <a:t>    Lifestyle journalism.</a:t>
            </a:r>
            <a:endParaRPr lang="en-US" altLang="zh-CN" dirty="0">
              <a:solidFill>
                <a:srgbClr val="0070C0"/>
              </a:solidFill>
            </a:endParaRP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2" descr="END"/>
          <p:cNvPicPr>
            <a:picLocks noChangeAspect="1" noChangeArrowheads="1"/>
          </p:cNvPicPr>
          <p:nvPr/>
        </p:nvPicPr>
        <p:blipFill>
          <a:blip r:embed="rId3" cstate="print"/>
          <a:srcRect/>
          <a:stretch>
            <a:fillRect/>
          </a:stretch>
        </p:blipFill>
        <p:spPr bwMode="auto">
          <a:xfrm>
            <a:off x="8379645" y="6341909"/>
            <a:ext cx="474663" cy="225425"/>
          </a:xfrm>
          <a:prstGeom prst="rect">
            <a:avLst/>
          </a:prstGeom>
          <a:noFill/>
          <a:ln w="9525">
            <a:noFill/>
            <a:miter lim="800000"/>
            <a:headEnd/>
            <a:tailEnd/>
          </a:ln>
        </p:spPr>
      </p:pic>
      <p:pic>
        <p:nvPicPr>
          <p:cNvPr id="7"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11342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dissolv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dissolve">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animEffect transition="in" filter="dissolve">
                                      <p:cBhvr>
                                        <p:cTn id="17" dur="500"/>
                                        <p:tgtEl>
                                          <p:spTgt spid="1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9" end="9"/>
                                            </p:txEl>
                                          </p:spTgt>
                                        </p:tgtEl>
                                        <p:attrNameLst>
                                          <p:attrName>style.visibility</p:attrName>
                                        </p:attrNameLst>
                                      </p:cBhvr>
                                      <p:to>
                                        <p:strVal val="visible"/>
                                      </p:to>
                                    </p:set>
                                    <p:animEffect transition="in" filter="dissolve">
                                      <p:cBhvr>
                                        <p:cTn id="22" dur="500"/>
                                        <p:tgtEl>
                                          <p:spTgt spid="1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201613" y="797654"/>
            <a:ext cx="8687410" cy="5225077"/>
          </a:xfrm>
          <a:prstGeom prst="rect">
            <a:avLst/>
          </a:prstGeom>
          <a:noFill/>
          <a:ln>
            <a:miter lim="800000"/>
            <a:headEnd/>
            <a:tailEnd/>
          </a:ln>
        </p:spPr>
        <p:txBody>
          <a:bodyPr/>
          <a:lstStyle/>
          <a:p>
            <a:pPr marL="0" indent="0" eaLnBrk="1" hangingPunct="1">
              <a:buSzPct val="120000"/>
              <a:buFont typeface="Arial" charset="0"/>
              <a:buNone/>
            </a:pPr>
            <a:r>
              <a:rPr lang="en-US" altLang="zh-CN" b="1" dirty="0" smtClean="0">
                <a:solidFill>
                  <a:srgbClr val="C00000"/>
                </a:solidFill>
              </a:rPr>
              <a:t>Dealing with unfamiliar words</a:t>
            </a:r>
          </a:p>
          <a:p>
            <a:pPr marL="0" indent="0" eaLnBrk="1" hangingPunct="1">
              <a:lnSpc>
                <a:spcPct val="40000"/>
              </a:lnSpc>
              <a:buSzPct val="120000"/>
              <a:buFont typeface="Arial" charset="0"/>
              <a:buNone/>
            </a:pPr>
            <a:endParaRPr lang="en-US" altLang="zh-CN" dirty="0" smtClean="0"/>
          </a:p>
          <a:p>
            <a:pPr marL="361950" lvl="1" indent="-361950" algn="just" eaLnBrk="1" hangingPunct="1">
              <a:lnSpc>
                <a:spcPct val="100000"/>
              </a:lnSpc>
              <a:spcBef>
                <a:spcPts val="1200"/>
              </a:spcBef>
              <a:buSzPct val="50000"/>
              <a:buFont typeface="Wingdings" pitchFamily="2" charset="2"/>
              <a:buNone/>
            </a:pPr>
            <a:r>
              <a:rPr lang="en-US" altLang="zh-CN" sz="2800" b="1" dirty="0" smtClean="0"/>
              <a:t>3 </a:t>
            </a:r>
            <a:r>
              <a:rPr lang="en-US" altLang="en-US" sz="2800" b="1" dirty="0">
                <a:ea typeface="宋体" charset="-122"/>
                <a:hlinkClick r:id="rId3" action="ppaction://hlinksldjump"/>
              </a:rPr>
              <a:t>Complete the conversation with the correct form of the words and expressions below.  </a:t>
            </a:r>
            <a:endParaRPr lang="en-US" altLang="zh-CN" sz="2800" b="1" dirty="0" smtClean="0"/>
          </a:p>
          <a:p>
            <a:pPr marL="361950" lvl="1" indent="-361950" algn="just" eaLnBrk="1" hangingPunct="1">
              <a:lnSpc>
                <a:spcPct val="100000"/>
              </a:lnSpc>
              <a:spcBef>
                <a:spcPts val="1200"/>
              </a:spcBef>
              <a:buSzPct val="50000"/>
              <a:buNone/>
            </a:pPr>
            <a:r>
              <a:rPr lang="en-US" altLang="zh-CN" sz="2800" b="1" dirty="0" smtClean="0"/>
              <a:t>4 </a:t>
            </a:r>
            <a:r>
              <a:rPr lang="en-US" altLang="en-US" sz="2800" b="1" dirty="0">
                <a:ea typeface="宋体" charset="-122"/>
                <a:hlinkClick r:id="rId4" action="ppaction://hlinksldjump"/>
              </a:rPr>
              <a:t>Replace the underlined words with the correct form of the words below.  </a:t>
            </a:r>
            <a:endParaRPr lang="en-US" altLang="en-US" sz="2800" b="1" dirty="0" smtClean="0">
              <a:ea typeface="宋体" charset="-122"/>
            </a:endParaRPr>
          </a:p>
          <a:p>
            <a:pPr marL="361950" lvl="1" indent="-361950" algn="just" eaLnBrk="1" hangingPunct="1">
              <a:lnSpc>
                <a:spcPct val="100000"/>
              </a:lnSpc>
              <a:spcBef>
                <a:spcPts val="1200"/>
              </a:spcBef>
              <a:buSzPct val="50000"/>
              <a:buNone/>
            </a:pPr>
            <a:r>
              <a:rPr lang="en-US" altLang="zh-CN" sz="2800" b="1" dirty="0" smtClean="0"/>
              <a:t>5 </a:t>
            </a:r>
            <a:r>
              <a:rPr lang="en-US" altLang="en-US" sz="2800" b="1" dirty="0">
                <a:ea typeface="宋体" charset="-122"/>
                <a:hlinkClick r:id="rId5" action="ppaction://hlinksldjump"/>
              </a:rPr>
              <a:t>Replace the underlined words with the correct form of the expressions below. You may need to make other changes.  </a:t>
            </a:r>
            <a:endParaRPr lang="en-US" altLang="en-US" sz="2800" b="1" dirty="0" smtClean="0">
              <a:ea typeface="宋体" charset="-122"/>
            </a:endParaRPr>
          </a:p>
          <a:p>
            <a:pPr marL="361950" lvl="1" indent="-361950" algn="just" eaLnBrk="1" hangingPunct="1">
              <a:lnSpc>
                <a:spcPct val="100000"/>
              </a:lnSpc>
              <a:spcBef>
                <a:spcPts val="1200"/>
              </a:spcBef>
              <a:buSzPct val="50000"/>
              <a:buNone/>
            </a:pPr>
            <a:r>
              <a:rPr lang="en-US" altLang="en-US" sz="2800" b="1" dirty="0">
                <a:ea typeface="宋体" charset="-122"/>
              </a:rPr>
              <a:t>6 </a:t>
            </a:r>
            <a:r>
              <a:rPr lang="en-US" altLang="en-US" sz="2800" b="1" dirty="0">
                <a:ea typeface="宋体" charset="-122"/>
                <a:hlinkClick r:id="rId6" action="ppaction://hlinksldjump"/>
              </a:rPr>
              <a:t>Answer the questions about the words and </a:t>
            </a:r>
            <a:r>
              <a:rPr lang="en-US" altLang="en-US" sz="2800" b="1" dirty="0" smtClean="0">
                <a:ea typeface="宋体" charset="-122"/>
                <a:hlinkClick r:id="rId6" action="ppaction://hlinksldjump"/>
              </a:rPr>
              <a:t>expressions.</a:t>
            </a:r>
            <a:endParaRPr lang="en-US" altLang="en-US" sz="2800" dirty="0">
              <a:ea typeface="宋体" charset="-122"/>
            </a:endParaRPr>
          </a:p>
          <a:p>
            <a:pPr marL="361950" lvl="1" indent="-361950" algn="just" eaLnBrk="1" hangingPunct="1">
              <a:lnSpc>
                <a:spcPct val="100000"/>
              </a:lnSpc>
              <a:spcBef>
                <a:spcPts val="1200"/>
              </a:spcBef>
              <a:buSzPct val="50000"/>
              <a:buNone/>
            </a:pPr>
            <a:r>
              <a:rPr lang="en-US" altLang="zh-CN" sz="2800" b="1" dirty="0" smtClean="0"/>
              <a:t> </a:t>
            </a:r>
            <a:endParaRPr lang="zh-CN" altLang="en-US" sz="2800" b="1"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0762395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4" y="625475"/>
            <a:ext cx="8756895" cy="5984875"/>
          </a:xfrm>
          <a:prstGeom prst="rect">
            <a:avLst/>
          </a:prstGeom>
          <a:noFill/>
          <a:ln>
            <a:miter lim="800000"/>
            <a:headEnd/>
            <a:tailEnd/>
          </a:ln>
        </p:spPr>
        <p:txBody>
          <a:bodyPr/>
          <a:lstStyle/>
          <a:p>
            <a:pPr algn="just" eaLnBrk="1" hangingPunct="1">
              <a:lnSpc>
                <a:spcPct val="100000"/>
              </a:lnSpc>
              <a:spcBef>
                <a:spcPts val="0"/>
              </a:spcBef>
              <a:buSzPct val="120000"/>
              <a:buNone/>
            </a:pPr>
            <a:r>
              <a:rPr lang="en-US" altLang="zh-CN" b="1" dirty="0">
                <a:ea typeface="宋体" charset="-122"/>
              </a:rPr>
              <a:t>3 Complete the conversation with the correct form of the words and expressions below. </a:t>
            </a:r>
            <a:r>
              <a:rPr lang="en-US" altLang="en-US" b="1" dirty="0" smtClean="0">
                <a:ea typeface="宋体" charset="-122"/>
              </a:rPr>
              <a:t> </a:t>
            </a:r>
            <a:r>
              <a:rPr lang="en-US" altLang="en-US" dirty="0" smtClean="0">
                <a:ea typeface="宋体" charset="-122"/>
              </a:rPr>
              <a:t> </a:t>
            </a:r>
          </a:p>
          <a:p>
            <a:pPr algn="just" eaLnBrk="1" hangingPunct="1">
              <a:lnSpc>
                <a:spcPct val="100000"/>
              </a:lnSpc>
              <a:spcBef>
                <a:spcPts val="0"/>
              </a:spcBef>
              <a:buSzPct val="120000"/>
              <a:buNone/>
            </a:pPr>
            <a:endParaRPr lang="en-US" altLang="en-US" sz="1000" dirty="0" smtClean="0">
              <a:ea typeface="宋体" charset="-122"/>
            </a:endParaRPr>
          </a:p>
          <a:p>
            <a:pPr algn="ctr" eaLnBrk="1" hangingPunct="1">
              <a:lnSpc>
                <a:spcPct val="100000"/>
              </a:lnSpc>
              <a:spcBef>
                <a:spcPts val="0"/>
              </a:spcBef>
              <a:buSzPct val="120000"/>
              <a:buNone/>
            </a:pPr>
            <a:r>
              <a:rPr lang="en-US" altLang="zh-CN" dirty="0">
                <a:solidFill>
                  <a:srgbClr val="990000"/>
                </a:solidFill>
              </a:rPr>
              <a:t>bureau </a:t>
            </a:r>
            <a:r>
              <a:rPr lang="en-US" altLang="zh-CN" dirty="0" smtClean="0">
                <a:solidFill>
                  <a:srgbClr val="990000"/>
                </a:solidFill>
              </a:rPr>
              <a:t>         </a:t>
            </a:r>
            <a:r>
              <a:rPr lang="en-US" altLang="zh-CN" dirty="0">
                <a:solidFill>
                  <a:srgbClr val="990000"/>
                </a:solidFill>
              </a:rPr>
              <a:t>close down </a:t>
            </a:r>
            <a:r>
              <a:rPr lang="en-US" altLang="zh-CN" dirty="0" smtClean="0">
                <a:solidFill>
                  <a:srgbClr val="990000"/>
                </a:solidFill>
              </a:rPr>
              <a:t>         </a:t>
            </a:r>
            <a:r>
              <a:rPr lang="en-US" altLang="zh-CN" dirty="0">
                <a:solidFill>
                  <a:srgbClr val="990000"/>
                </a:solidFill>
              </a:rPr>
              <a:t>editorial    </a:t>
            </a:r>
            <a:endParaRPr lang="en-US" altLang="zh-CN" dirty="0" smtClean="0">
              <a:solidFill>
                <a:srgbClr val="990000"/>
              </a:solidFill>
            </a:endParaRPr>
          </a:p>
          <a:p>
            <a:pPr algn="ctr" eaLnBrk="1" hangingPunct="1">
              <a:lnSpc>
                <a:spcPct val="100000"/>
              </a:lnSpc>
              <a:spcBef>
                <a:spcPts val="0"/>
              </a:spcBef>
              <a:buSzPct val="120000"/>
              <a:buNone/>
            </a:pPr>
            <a:r>
              <a:rPr lang="en-US" altLang="zh-CN" dirty="0" smtClean="0">
                <a:solidFill>
                  <a:srgbClr val="990000"/>
                </a:solidFill>
              </a:rPr>
              <a:t>feedback     </a:t>
            </a:r>
            <a:r>
              <a:rPr lang="en-US" altLang="zh-CN" dirty="0">
                <a:solidFill>
                  <a:srgbClr val="990000"/>
                </a:solidFill>
              </a:rPr>
              <a:t>rely on    revenue    survey </a:t>
            </a:r>
            <a:endParaRPr lang="en-US" altLang="zh-CN" dirty="0" smtClean="0">
              <a:solidFill>
                <a:srgbClr val="990000"/>
              </a:solidFill>
            </a:endParaRPr>
          </a:p>
          <a:p>
            <a:pPr algn="ctr" eaLnBrk="1" hangingPunct="1">
              <a:lnSpc>
                <a:spcPct val="100000"/>
              </a:lnSpc>
              <a:spcBef>
                <a:spcPts val="0"/>
              </a:spcBef>
              <a:buSzPct val="120000"/>
              <a:buNone/>
            </a:pPr>
            <a:endParaRPr lang="en-US" altLang="zh-CN" sz="800" dirty="0" smtClean="0">
              <a:solidFill>
                <a:srgbClr val="990000"/>
              </a:solidFill>
            </a:endParaRPr>
          </a:p>
          <a:p>
            <a:pPr algn="just" eaLnBrk="1" hangingPunct="1">
              <a:lnSpc>
                <a:spcPct val="100000"/>
              </a:lnSpc>
              <a:spcBef>
                <a:spcPts val="0"/>
              </a:spcBef>
              <a:buSzPct val="120000"/>
              <a:buNone/>
            </a:pPr>
            <a:r>
              <a:rPr lang="en-US" altLang="zh-CN" dirty="0" smtClean="0"/>
              <a:t> </a:t>
            </a:r>
            <a:r>
              <a:rPr lang="en-US" altLang="zh-CN" b="1" dirty="0" smtClean="0"/>
              <a:t>A</a:t>
            </a:r>
            <a:r>
              <a:rPr lang="en-US" altLang="zh-CN" dirty="0" smtClean="0"/>
              <a:t> </a:t>
            </a:r>
            <a:r>
              <a:rPr lang="en-US" altLang="zh-CN" dirty="0"/>
              <a:t>What was your first assignment as a journalist? </a:t>
            </a:r>
            <a:endParaRPr lang="en-US" altLang="zh-CN" dirty="0" smtClean="0"/>
          </a:p>
          <a:p>
            <a:pPr algn="just" eaLnBrk="1" hangingPunct="1">
              <a:lnSpc>
                <a:spcPct val="100000"/>
              </a:lnSpc>
              <a:spcBef>
                <a:spcPts val="0"/>
              </a:spcBef>
              <a:buSzPct val="120000"/>
              <a:buNone/>
            </a:pPr>
            <a:r>
              <a:rPr lang="en-US" altLang="zh-CN" dirty="0"/>
              <a:t> </a:t>
            </a:r>
            <a:r>
              <a:rPr lang="en-US" altLang="zh-CN" b="1" dirty="0" smtClean="0"/>
              <a:t>B</a:t>
            </a:r>
            <a:r>
              <a:rPr lang="en-US" altLang="zh-CN" dirty="0" smtClean="0"/>
              <a:t> </a:t>
            </a:r>
            <a:r>
              <a:rPr lang="en-US" altLang="zh-CN" dirty="0"/>
              <a:t>It was to cover a local football match. It rained all </a:t>
            </a:r>
            <a:r>
              <a:rPr lang="en-US" altLang="zh-CN" dirty="0" smtClean="0"/>
              <a:t>afternoon</a:t>
            </a:r>
            <a:r>
              <a:rPr lang="en-US" altLang="zh-CN" dirty="0"/>
              <a:t>, </a:t>
            </a:r>
            <a:r>
              <a:rPr lang="en-US" altLang="zh-CN" dirty="0" smtClean="0"/>
              <a:t>I </a:t>
            </a:r>
            <a:r>
              <a:rPr lang="en-US" altLang="zh-CN" dirty="0"/>
              <a:t>remember. </a:t>
            </a:r>
            <a:endParaRPr lang="en-US" altLang="zh-CN" dirty="0" smtClean="0"/>
          </a:p>
          <a:p>
            <a:pPr algn="just" eaLnBrk="1" hangingPunct="1">
              <a:lnSpc>
                <a:spcPct val="100000"/>
              </a:lnSpc>
              <a:spcBef>
                <a:spcPts val="0"/>
              </a:spcBef>
              <a:buSzPct val="120000"/>
              <a:buNone/>
            </a:pPr>
            <a:r>
              <a:rPr lang="en-US" altLang="zh-CN" dirty="0"/>
              <a:t> </a:t>
            </a:r>
            <a:r>
              <a:rPr lang="en-US" altLang="zh-CN" b="1" dirty="0" smtClean="0"/>
              <a:t>A</a:t>
            </a:r>
            <a:r>
              <a:rPr lang="en-US" altLang="zh-CN" dirty="0" smtClean="0"/>
              <a:t> </a:t>
            </a:r>
            <a:r>
              <a:rPr lang="en-US" altLang="zh-CN" dirty="0"/>
              <a:t>And your most exciting experience? </a:t>
            </a:r>
            <a:endParaRPr lang="en-US" altLang="zh-CN" dirty="0" smtClean="0"/>
          </a:p>
          <a:p>
            <a:pPr algn="just" eaLnBrk="1" hangingPunct="1">
              <a:lnSpc>
                <a:spcPct val="100000"/>
              </a:lnSpc>
              <a:spcBef>
                <a:spcPts val="0"/>
              </a:spcBef>
              <a:buSzPct val="120000"/>
              <a:buNone/>
            </a:pPr>
            <a:r>
              <a:rPr lang="en-US" altLang="zh-CN" dirty="0"/>
              <a:t> </a:t>
            </a:r>
            <a:r>
              <a:rPr lang="en-US" altLang="zh-CN" b="1" dirty="0" smtClean="0"/>
              <a:t>B</a:t>
            </a:r>
            <a:r>
              <a:rPr lang="en-US" altLang="zh-CN" dirty="0" smtClean="0"/>
              <a:t> </a:t>
            </a:r>
            <a:r>
              <a:rPr lang="en-US" altLang="zh-CN" dirty="0"/>
              <a:t>Probably the years I spent in the paper’s foreign (1) </a:t>
            </a:r>
            <a:r>
              <a:rPr lang="en-US" altLang="zh-CN" dirty="0" smtClean="0"/>
              <a:t>__________ </a:t>
            </a:r>
            <a:r>
              <a:rPr lang="en-US" altLang="zh-CN" dirty="0"/>
              <a:t>in Asia. That was before the days of the Internet, and we had to (2</a:t>
            </a:r>
            <a:r>
              <a:rPr lang="en-US" altLang="zh-CN" dirty="0" smtClean="0"/>
              <a:t>) </a:t>
            </a:r>
            <a:r>
              <a:rPr lang="en-US" altLang="zh-CN" dirty="0"/>
              <a:t>__________</a:t>
            </a:r>
            <a:r>
              <a:rPr lang="en-US" altLang="zh-CN" dirty="0" smtClean="0"/>
              <a:t> </a:t>
            </a:r>
            <a:r>
              <a:rPr lang="en-US" altLang="zh-CN" dirty="0"/>
              <a:t>the telephone, and telex machines, to get the story back to London. </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sp>
        <p:nvSpPr>
          <p:cNvPr id="13" name="文本框 12"/>
          <p:cNvSpPr txBox="1"/>
          <p:nvPr/>
        </p:nvSpPr>
        <p:spPr>
          <a:xfrm>
            <a:off x="713356" y="4743345"/>
            <a:ext cx="1350890" cy="523220"/>
          </a:xfrm>
          <a:prstGeom prst="rect">
            <a:avLst/>
          </a:prstGeom>
          <a:noFill/>
        </p:spPr>
        <p:txBody>
          <a:bodyPr wrap="square" rtlCol="0">
            <a:spAutoFit/>
          </a:bodyPr>
          <a:lstStyle/>
          <a:p>
            <a:r>
              <a:rPr lang="en-US" altLang="zh-CN" sz="2800" dirty="0">
                <a:solidFill>
                  <a:srgbClr val="FF0000"/>
                </a:solidFill>
              </a:rPr>
              <a:t>bureau</a:t>
            </a:r>
            <a:endParaRPr lang="zh-CN" altLang="en-US" sz="2800" dirty="0">
              <a:solidFill>
                <a:srgbClr val="FF0000"/>
              </a:solidFill>
            </a:endParaRPr>
          </a:p>
        </p:txBody>
      </p:sp>
      <p:pic>
        <p:nvPicPr>
          <p:cNvPr id="15"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sp>
        <p:nvSpPr>
          <p:cNvPr id="16" name="文本框 15"/>
          <p:cNvSpPr txBox="1"/>
          <p:nvPr/>
        </p:nvSpPr>
        <p:spPr>
          <a:xfrm>
            <a:off x="4997624" y="5148435"/>
            <a:ext cx="1337471" cy="523220"/>
          </a:xfrm>
          <a:prstGeom prst="rect">
            <a:avLst/>
          </a:prstGeom>
          <a:noFill/>
        </p:spPr>
        <p:txBody>
          <a:bodyPr wrap="square" rtlCol="0">
            <a:spAutoFit/>
          </a:bodyPr>
          <a:lstStyle/>
          <a:p>
            <a:r>
              <a:rPr lang="en-US" altLang="zh-CN" sz="2800" dirty="0">
                <a:solidFill>
                  <a:srgbClr val="FF0000"/>
                </a:solidFill>
              </a:rPr>
              <a:t>rely on</a:t>
            </a:r>
            <a:endParaRPr lang="zh-CN" altLang="en-US" sz="2800" dirty="0">
              <a:solidFill>
                <a:srgbClr val="FF0000"/>
              </a:solidFill>
            </a:endParaRPr>
          </a:p>
        </p:txBody>
      </p:sp>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6199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ctr" eaLnBrk="1" hangingPunct="1">
              <a:lnSpc>
                <a:spcPct val="100000"/>
              </a:lnSpc>
              <a:spcBef>
                <a:spcPts val="0"/>
              </a:spcBef>
              <a:buSzPct val="120000"/>
              <a:buNone/>
            </a:pPr>
            <a:endParaRPr lang="en-US" altLang="zh-CN" sz="1000" dirty="0" smtClean="0">
              <a:solidFill>
                <a:srgbClr val="990000"/>
              </a:solidFill>
            </a:endParaRPr>
          </a:p>
          <a:p>
            <a:pPr algn="ctr" eaLnBrk="1" hangingPunct="1">
              <a:lnSpc>
                <a:spcPct val="100000"/>
              </a:lnSpc>
              <a:spcBef>
                <a:spcPts val="0"/>
              </a:spcBef>
              <a:buSzPct val="120000"/>
              <a:buNone/>
            </a:pPr>
            <a:r>
              <a:rPr lang="en-US" altLang="zh-CN" dirty="0">
                <a:solidFill>
                  <a:srgbClr val="990000"/>
                </a:solidFill>
              </a:rPr>
              <a:t>bureau          close down          editorial    </a:t>
            </a:r>
          </a:p>
          <a:p>
            <a:pPr algn="ctr" eaLnBrk="1" hangingPunct="1">
              <a:lnSpc>
                <a:spcPct val="100000"/>
              </a:lnSpc>
              <a:spcBef>
                <a:spcPts val="0"/>
              </a:spcBef>
              <a:buSzPct val="120000"/>
              <a:buNone/>
            </a:pPr>
            <a:r>
              <a:rPr lang="en-US" altLang="zh-CN" dirty="0">
                <a:solidFill>
                  <a:srgbClr val="990000"/>
                </a:solidFill>
              </a:rPr>
              <a:t>feedback     rely on    revenue    survey </a:t>
            </a:r>
          </a:p>
          <a:p>
            <a:pPr algn="ctr" eaLnBrk="1" hangingPunct="1">
              <a:lnSpc>
                <a:spcPct val="100000"/>
              </a:lnSpc>
              <a:spcBef>
                <a:spcPts val="0"/>
              </a:spcBef>
              <a:buSzPct val="120000"/>
              <a:buNone/>
            </a:pPr>
            <a:endParaRPr lang="en-US" altLang="zh-CN" sz="800" dirty="0">
              <a:solidFill>
                <a:srgbClr val="990000"/>
              </a:solidFill>
            </a:endParaRPr>
          </a:p>
          <a:p>
            <a:pPr algn="just" eaLnBrk="1" hangingPunct="1">
              <a:lnSpc>
                <a:spcPct val="120000"/>
              </a:lnSpc>
              <a:spcBef>
                <a:spcPts val="0"/>
              </a:spcBef>
              <a:buSzPct val="120000"/>
              <a:buNone/>
            </a:pPr>
            <a:r>
              <a:rPr lang="en-US" altLang="zh-CN" dirty="0"/>
              <a:t> </a:t>
            </a:r>
            <a:r>
              <a:rPr lang="en-US" altLang="zh-CN" b="1" dirty="0"/>
              <a:t>A</a:t>
            </a:r>
            <a:r>
              <a:rPr lang="en-US" altLang="zh-CN" dirty="0"/>
              <a:t> How important is it for a newspaper to </a:t>
            </a:r>
            <a:r>
              <a:rPr lang="en-US" altLang="zh-CN" dirty="0" smtClean="0"/>
              <a:t>have (3</a:t>
            </a:r>
            <a:r>
              <a:rPr lang="en-US" altLang="zh-CN" dirty="0"/>
              <a:t>) </a:t>
            </a:r>
            <a:r>
              <a:rPr lang="en-US" altLang="zh-CN" dirty="0" smtClean="0"/>
              <a:t>__________ </a:t>
            </a:r>
            <a:r>
              <a:rPr lang="en-US" altLang="zh-CN" dirty="0"/>
              <a:t>from its readers? </a:t>
            </a:r>
            <a:r>
              <a:rPr lang="en-US" altLang="zh-CN" dirty="0" smtClean="0"/>
              <a:t> </a:t>
            </a:r>
            <a:endParaRPr lang="en-US" altLang="zh-CN" dirty="0"/>
          </a:p>
          <a:p>
            <a:pPr algn="just" eaLnBrk="1" hangingPunct="1">
              <a:lnSpc>
                <a:spcPct val="120000"/>
              </a:lnSpc>
              <a:spcBef>
                <a:spcPts val="0"/>
              </a:spcBef>
              <a:buSzPct val="120000"/>
              <a:buNone/>
            </a:pPr>
            <a:r>
              <a:rPr lang="en-US" altLang="zh-CN" dirty="0"/>
              <a:t> </a:t>
            </a:r>
            <a:r>
              <a:rPr lang="en-US" altLang="zh-CN" b="1" dirty="0"/>
              <a:t>B</a:t>
            </a:r>
            <a:r>
              <a:rPr lang="en-US" altLang="zh-CN" dirty="0"/>
              <a:t> Very important, but I think editors have only just begun to realize this. Today </a:t>
            </a:r>
            <a:r>
              <a:rPr lang="en-US" altLang="zh-CN" dirty="0" smtClean="0"/>
              <a:t>reader </a:t>
            </a:r>
            <a:r>
              <a:rPr lang="en-US" altLang="zh-CN" dirty="0"/>
              <a:t>(4</a:t>
            </a:r>
            <a:r>
              <a:rPr lang="en-US" altLang="zh-CN" dirty="0" smtClean="0"/>
              <a:t>)</a:t>
            </a:r>
            <a:r>
              <a:rPr lang="en-US" altLang="zh-CN" dirty="0"/>
              <a:t> __________</a:t>
            </a:r>
            <a:r>
              <a:rPr lang="en-US" altLang="zh-CN" dirty="0" smtClean="0"/>
              <a:t> </a:t>
            </a:r>
            <a:r>
              <a:rPr lang="en-US" altLang="zh-CN" dirty="0"/>
              <a:t>, especially in the online editions, are very common. And online editions have their own blogs, too. If you don’t agree with what you read in </a:t>
            </a:r>
            <a:r>
              <a:rPr lang="en-US" altLang="zh-CN" dirty="0" smtClean="0"/>
              <a:t>the (5</a:t>
            </a:r>
            <a:r>
              <a:rPr lang="en-US" altLang="zh-CN" dirty="0"/>
              <a:t>) </a:t>
            </a:r>
            <a:r>
              <a:rPr lang="en-US" altLang="zh-CN" dirty="0" smtClean="0"/>
              <a:t>__________ you </a:t>
            </a:r>
            <a:r>
              <a:rPr lang="en-US" altLang="zh-CN" dirty="0"/>
              <a:t>can let the whole world know about it immediately. </a:t>
            </a:r>
          </a:p>
        </p:txBody>
      </p:sp>
      <p:sp>
        <p:nvSpPr>
          <p:cNvPr id="8" name="文本框 7"/>
          <p:cNvSpPr txBox="1"/>
          <p:nvPr/>
        </p:nvSpPr>
        <p:spPr>
          <a:xfrm>
            <a:off x="617800" y="2364238"/>
            <a:ext cx="1732638" cy="523220"/>
          </a:xfrm>
          <a:prstGeom prst="rect">
            <a:avLst/>
          </a:prstGeom>
          <a:noFill/>
        </p:spPr>
        <p:txBody>
          <a:bodyPr wrap="square" rtlCol="0">
            <a:spAutoFit/>
          </a:bodyPr>
          <a:lstStyle/>
          <a:p>
            <a:r>
              <a:rPr lang="en-US" altLang="zh-CN" sz="2800" dirty="0">
                <a:solidFill>
                  <a:srgbClr val="FF0000"/>
                </a:solidFill>
              </a:rPr>
              <a:t>feedback</a:t>
            </a:r>
            <a:endParaRPr lang="zh-CN" altLang="en-US" sz="2800" dirty="0">
              <a:solidFill>
                <a:srgbClr val="FF0000"/>
              </a:solidFill>
            </a:endParaRPr>
          </a:p>
        </p:txBody>
      </p:sp>
      <p:sp>
        <p:nvSpPr>
          <p:cNvPr id="10" name="文本框 9"/>
          <p:cNvSpPr txBox="1"/>
          <p:nvPr/>
        </p:nvSpPr>
        <p:spPr>
          <a:xfrm>
            <a:off x="5274254" y="3398608"/>
            <a:ext cx="1475292" cy="523220"/>
          </a:xfrm>
          <a:prstGeom prst="rect">
            <a:avLst/>
          </a:prstGeom>
          <a:noFill/>
        </p:spPr>
        <p:txBody>
          <a:bodyPr wrap="square" rtlCol="0">
            <a:spAutoFit/>
          </a:bodyPr>
          <a:lstStyle/>
          <a:p>
            <a:r>
              <a:rPr lang="en-US" altLang="zh-CN" sz="2800" dirty="0" smtClean="0">
                <a:solidFill>
                  <a:srgbClr val="FF0000"/>
                </a:solidFill>
              </a:rPr>
              <a:t>surveys</a:t>
            </a:r>
            <a:endParaRPr lang="en-US" altLang="zh-CN" sz="2800" dirty="0">
              <a:solidFill>
                <a:srgbClr val="FF0000"/>
              </a:solidFill>
            </a:endParaRPr>
          </a:p>
        </p:txBody>
      </p:sp>
      <p:sp>
        <p:nvSpPr>
          <p:cNvPr id="13" name="文本框 12"/>
          <p:cNvSpPr txBox="1"/>
          <p:nvPr/>
        </p:nvSpPr>
        <p:spPr>
          <a:xfrm>
            <a:off x="3767795" y="4927318"/>
            <a:ext cx="1617438" cy="523220"/>
          </a:xfrm>
          <a:prstGeom prst="rect">
            <a:avLst/>
          </a:prstGeom>
          <a:noFill/>
        </p:spPr>
        <p:txBody>
          <a:bodyPr wrap="square" rtlCol="0">
            <a:spAutoFit/>
          </a:bodyPr>
          <a:lstStyle/>
          <a:p>
            <a:r>
              <a:rPr lang="en-US" altLang="zh-CN" sz="2800" dirty="0">
                <a:solidFill>
                  <a:srgbClr val="FF0000"/>
                </a:solidFill>
              </a:rPr>
              <a:t>editorial</a:t>
            </a:r>
          </a:p>
        </p:txBody>
      </p:sp>
      <p:pic>
        <p:nvPicPr>
          <p:cNvPr id="12"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15"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68497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ctr" eaLnBrk="1" hangingPunct="1">
              <a:lnSpc>
                <a:spcPct val="100000"/>
              </a:lnSpc>
              <a:spcBef>
                <a:spcPts val="0"/>
              </a:spcBef>
              <a:buSzPct val="120000"/>
              <a:buNone/>
            </a:pPr>
            <a:endParaRPr lang="en-US" altLang="zh-CN" sz="1000" dirty="0" smtClean="0">
              <a:solidFill>
                <a:srgbClr val="990000"/>
              </a:solidFill>
            </a:endParaRPr>
          </a:p>
          <a:p>
            <a:pPr algn="ctr" eaLnBrk="1" hangingPunct="1">
              <a:lnSpc>
                <a:spcPct val="100000"/>
              </a:lnSpc>
              <a:spcBef>
                <a:spcPts val="0"/>
              </a:spcBef>
              <a:buSzPct val="120000"/>
              <a:buNone/>
            </a:pPr>
            <a:r>
              <a:rPr lang="en-US" altLang="zh-CN" dirty="0">
                <a:solidFill>
                  <a:srgbClr val="990000"/>
                </a:solidFill>
              </a:rPr>
              <a:t>bureau          close down          editorial    </a:t>
            </a:r>
          </a:p>
          <a:p>
            <a:pPr algn="ctr" eaLnBrk="1" hangingPunct="1">
              <a:lnSpc>
                <a:spcPct val="100000"/>
              </a:lnSpc>
              <a:spcBef>
                <a:spcPts val="0"/>
              </a:spcBef>
              <a:buSzPct val="120000"/>
              <a:buNone/>
            </a:pPr>
            <a:r>
              <a:rPr lang="en-US" altLang="zh-CN" dirty="0">
                <a:solidFill>
                  <a:srgbClr val="990000"/>
                </a:solidFill>
              </a:rPr>
              <a:t>feedback     rely on    revenue    survey </a:t>
            </a:r>
          </a:p>
          <a:p>
            <a:pPr algn="ctr" eaLnBrk="1" hangingPunct="1">
              <a:lnSpc>
                <a:spcPct val="100000"/>
              </a:lnSpc>
              <a:spcBef>
                <a:spcPts val="0"/>
              </a:spcBef>
              <a:buSzPct val="120000"/>
              <a:buNone/>
            </a:pPr>
            <a:endParaRPr lang="en-US" altLang="zh-CN" sz="800" dirty="0">
              <a:solidFill>
                <a:srgbClr val="990000"/>
              </a:solidFill>
            </a:endParaRPr>
          </a:p>
          <a:p>
            <a:pPr algn="just" eaLnBrk="1" hangingPunct="1">
              <a:lnSpc>
                <a:spcPct val="120000"/>
              </a:lnSpc>
              <a:spcBef>
                <a:spcPts val="0"/>
              </a:spcBef>
              <a:buSzPct val="120000"/>
              <a:buNone/>
            </a:pPr>
            <a:r>
              <a:rPr lang="en-US" altLang="zh-CN" b="1" dirty="0" smtClean="0"/>
              <a:t> A</a:t>
            </a:r>
            <a:r>
              <a:rPr lang="en-US" altLang="zh-CN" dirty="0" smtClean="0"/>
              <a:t> </a:t>
            </a:r>
            <a:r>
              <a:rPr lang="en-US" altLang="zh-CN" dirty="0"/>
              <a:t>What do you see as the main problem for newspapers in the future?</a:t>
            </a:r>
          </a:p>
          <a:p>
            <a:pPr algn="just" eaLnBrk="1" hangingPunct="1">
              <a:lnSpc>
                <a:spcPct val="120000"/>
              </a:lnSpc>
              <a:spcBef>
                <a:spcPts val="0"/>
              </a:spcBef>
              <a:buSzPct val="120000"/>
              <a:buNone/>
            </a:pPr>
            <a:r>
              <a:rPr lang="en-US" altLang="zh-CN" dirty="0" smtClean="0"/>
              <a:t> </a:t>
            </a:r>
            <a:r>
              <a:rPr lang="en-US" altLang="zh-CN" b="1" dirty="0"/>
              <a:t>B</a:t>
            </a:r>
            <a:r>
              <a:rPr lang="en-US" altLang="zh-CN" dirty="0"/>
              <a:t> Their source of (6</a:t>
            </a:r>
            <a:r>
              <a:rPr lang="en-US" altLang="zh-CN" dirty="0" smtClean="0"/>
              <a:t>)</a:t>
            </a:r>
            <a:r>
              <a:rPr lang="en-US" altLang="zh-CN" dirty="0"/>
              <a:t> </a:t>
            </a:r>
            <a:r>
              <a:rPr lang="en-US" altLang="zh-CN" dirty="0" smtClean="0"/>
              <a:t>__________. </a:t>
            </a:r>
            <a:r>
              <a:rPr lang="en-US" altLang="zh-CN" dirty="0"/>
              <a:t>Traditionally most of a newspaper’s income comes from advertising, not directly from sales. And I’m afraid that these days advertisers are more interested in the Internet than in paper editions. Yes, I’m afraid that a number of smaller newspapers may have to (7) __________</a:t>
            </a:r>
            <a:r>
              <a:rPr lang="en-US" altLang="zh-CN" dirty="0" smtClean="0"/>
              <a:t> </a:t>
            </a:r>
            <a:r>
              <a:rPr lang="en-US" altLang="zh-CN" dirty="0"/>
              <a:t>in the near future</a:t>
            </a:r>
            <a:r>
              <a:rPr lang="en-US" altLang="zh-CN" dirty="0" smtClean="0"/>
              <a:t>. </a:t>
            </a:r>
            <a:endParaRPr lang="en-US" altLang="zh-CN" dirty="0"/>
          </a:p>
          <a:p>
            <a:pPr marL="182563" indent="-180975" algn="just">
              <a:lnSpc>
                <a:spcPct val="120000"/>
              </a:lnSpc>
              <a:buNone/>
            </a:pPr>
            <a:endParaRPr lang="en-US" altLang="zh-CN" dirty="0"/>
          </a:p>
        </p:txBody>
      </p:sp>
      <p:pic>
        <p:nvPicPr>
          <p:cNvPr id="7" name="图片 2" descr="END"/>
          <p:cNvPicPr>
            <a:picLocks noChangeAspect="1" noChangeArrowheads="1"/>
          </p:cNvPicPr>
          <p:nvPr/>
        </p:nvPicPr>
        <p:blipFill>
          <a:blip r:embed="rId3" cstate="print"/>
          <a:srcRect/>
          <a:stretch>
            <a:fillRect/>
          </a:stretch>
        </p:blipFill>
        <p:spPr bwMode="auto">
          <a:xfrm>
            <a:off x="8439201" y="6359161"/>
            <a:ext cx="474663" cy="225425"/>
          </a:xfrm>
          <a:prstGeom prst="rect">
            <a:avLst/>
          </a:prstGeom>
          <a:noFill/>
          <a:ln w="9525">
            <a:noFill/>
            <a:miter lim="800000"/>
            <a:headEnd/>
            <a:tailEnd/>
          </a:ln>
        </p:spPr>
      </p:pic>
      <p:sp>
        <p:nvSpPr>
          <p:cNvPr id="10" name="文本框 9"/>
          <p:cNvSpPr txBox="1"/>
          <p:nvPr/>
        </p:nvSpPr>
        <p:spPr>
          <a:xfrm>
            <a:off x="3762473" y="2853547"/>
            <a:ext cx="1475292" cy="523220"/>
          </a:xfrm>
          <a:prstGeom prst="rect">
            <a:avLst/>
          </a:prstGeom>
          <a:noFill/>
        </p:spPr>
        <p:txBody>
          <a:bodyPr wrap="square" rtlCol="0">
            <a:spAutoFit/>
          </a:bodyPr>
          <a:lstStyle/>
          <a:p>
            <a:r>
              <a:rPr lang="en-US" altLang="zh-CN" sz="2800" dirty="0">
                <a:solidFill>
                  <a:srgbClr val="FF0000"/>
                </a:solidFill>
              </a:rPr>
              <a:t>revenue</a:t>
            </a:r>
          </a:p>
        </p:txBody>
      </p:sp>
      <p:sp>
        <p:nvSpPr>
          <p:cNvPr id="13" name="文本框 12"/>
          <p:cNvSpPr txBox="1"/>
          <p:nvPr/>
        </p:nvSpPr>
        <p:spPr>
          <a:xfrm>
            <a:off x="1360597" y="5465034"/>
            <a:ext cx="1957526" cy="523220"/>
          </a:xfrm>
          <a:prstGeom prst="rect">
            <a:avLst/>
          </a:prstGeom>
          <a:noFill/>
        </p:spPr>
        <p:txBody>
          <a:bodyPr wrap="square" rtlCol="0">
            <a:spAutoFit/>
          </a:bodyPr>
          <a:lstStyle/>
          <a:p>
            <a:r>
              <a:rPr lang="en-US" altLang="zh-CN" sz="2800" dirty="0">
                <a:solidFill>
                  <a:srgbClr val="FF0000"/>
                </a:solidFill>
              </a:rPr>
              <a:t>close down </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2"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125316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lnSpc>
                <a:spcPct val="110000"/>
              </a:lnSpc>
              <a:spcBef>
                <a:spcPts val="0"/>
              </a:spcBef>
              <a:buSzPct val="120000"/>
              <a:buNone/>
            </a:pPr>
            <a:r>
              <a:rPr lang="en-US" altLang="zh-CN" b="1" dirty="0">
                <a:ea typeface="宋体" charset="-122"/>
              </a:rPr>
              <a:t>4 Replace the underlined words with the correct form of the words below.</a:t>
            </a:r>
            <a:endParaRPr lang="en-US" altLang="zh-CN" sz="1000" dirty="0" smtClean="0">
              <a:solidFill>
                <a:srgbClr val="990000"/>
              </a:solidFill>
            </a:endParaRPr>
          </a:p>
          <a:p>
            <a:pPr algn="ctr" eaLnBrk="1" hangingPunct="1">
              <a:lnSpc>
                <a:spcPct val="110000"/>
              </a:lnSpc>
              <a:spcBef>
                <a:spcPts val="0"/>
              </a:spcBef>
              <a:buSzPct val="120000"/>
              <a:buNone/>
            </a:pPr>
            <a:r>
              <a:rPr lang="en-US" altLang="zh-CN" dirty="0" smtClean="0">
                <a:solidFill>
                  <a:srgbClr val="990000"/>
                </a:solidFill>
              </a:rPr>
              <a:t>capture        </a:t>
            </a:r>
            <a:r>
              <a:rPr lang="en-US" altLang="zh-CN" dirty="0">
                <a:solidFill>
                  <a:srgbClr val="990000"/>
                </a:solidFill>
              </a:rPr>
              <a:t>claim   </a:t>
            </a:r>
            <a:r>
              <a:rPr lang="en-US" altLang="zh-CN" dirty="0" smtClean="0">
                <a:solidFill>
                  <a:srgbClr val="990000"/>
                </a:solidFill>
              </a:rPr>
              <a:t>     </a:t>
            </a:r>
            <a:r>
              <a:rPr lang="en-US" altLang="zh-CN" dirty="0">
                <a:solidFill>
                  <a:srgbClr val="990000"/>
                </a:solidFill>
              </a:rPr>
              <a:t>compact   </a:t>
            </a:r>
            <a:r>
              <a:rPr lang="en-US" altLang="zh-CN" dirty="0" smtClean="0">
                <a:solidFill>
                  <a:srgbClr val="990000"/>
                </a:solidFill>
              </a:rPr>
              <a:t>     </a:t>
            </a:r>
            <a:r>
              <a:rPr lang="en-US" altLang="zh-CN" dirty="0">
                <a:solidFill>
                  <a:srgbClr val="990000"/>
                </a:solidFill>
              </a:rPr>
              <a:t>establish    </a:t>
            </a:r>
            <a:endParaRPr lang="en-US" altLang="zh-CN" dirty="0" smtClean="0">
              <a:solidFill>
                <a:srgbClr val="990000"/>
              </a:solidFill>
            </a:endParaRPr>
          </a:p>
          <a:p>
            <a:pPr algn="ctr" eaLnBrk="1" hangingPunct="1">
              <a:lnSpc>
                <a:spcPct val="110000"/>
              </a:lnSpc>
              <a:spcBef>
                <a:spcPts val="0"/>
              </a:spcBef>
              <a:buSzPct val="120000"/>
              <a:buNone/>
            </a:pPr>
            <a:r>
              <a:rPr lang="en-US" altLang="zh-CN" dirty="0" smtClean="0">
                <a:solidFill>
                  <a:srgbClr val="990000"/>
                </a:solidFill>
              </a:rPr>
              <a:t>estate    </a:t>
            </a:r>
            <a:r>
              <a:rPr lang="en-US" altLang="zh-CN" dirty="0">
                <a:solidFill>
                  <a:srgbClr val="990000"/>
                </a:solidFill>
              </a:rPr>
              <a:t>integrity    moreover    nevertheless </a:t>
            </a:r>
            <a:endParaRPr lang="en-US" altLang="zh-CN" dirty="0" smtClean="0">
              <a:solidFill>
                <a:srgbClr val="990000"/>
              </a:solidFill>
            </a:endParaRPr>
          </a:p>
          <a:p>
            <a:pPr algn="ctr" eaLnBrk="1" hangingPunct="1">
              <a:lnSpc>
                <a:spcPct val="110000"/>
              </a:lnSpc>
              <a:spcBef>
                <a:spcPts val="0"/>
              </a:spcBef>
              <a:buSzPct val="120000"/>
              <a:buNone/>
            </a:pPr>
            <a:endParaRPr lang="en-US" altLang="zh-CN" sz="800" dirty="0" smtClean="0">
              <a:solidFill>
                <a:srgbClr val="990000"/>
              </a:solidFill>
            </a:endParaRPr>
          </a:p>
          <a:p>
            <a:pPr algn="just" eaLnBrk="1" hangingPunct="1">
              <a:lnSpc>
                <a:spcPct val="110000"/>
              </a:lnSpc>
              <a:spcBef>
                <a:spcPts val="0"/>
              </a:spcBef>
              <a:buSzPct val="120000"/>
              <a:buNone/>
            </a:pPr>
            <a:r>
              <a:rPr lang="en-US" altLang="zh-CN" dirty="0"/>
              <a:t>1 We hope to </a:t>
            </a:r>
            <a:r>
              <a:rPr lang="en-US" altLang="zh-CN" u="sng" dirty="0"/>
              <a:t>take control of</a:t>
            </a:r>
            <a:r>
              <a:rPr lang="en-US" altLang="zh-CN" dirty="0"/>
              <a:t> a large share of the market in the future. (                        </a:t>
            </a:r>
            <a:r>
              <a:rPr lang="en-US" altLang="zh-CN" dirty="0" smtClean="0"/>
              <a:t>)</a:t>
            </a:r>
          </a:p>
          <a:p>
            <a:pPr algn="just" eaLnBrk="1" hangingPunct="1">
              <a:lnSpc>
                <a:spcPct val="110000"/>
              </a:lnSpc>
              <a:spcBef>
                <a:spcPts val="0"/>
              </a:spcBef>
              <a:buSzPct val="120000"/>
              <a:buNone/>
            </a:pPr>
            <a:r>
              <a:rPr lang="en-US" altLang="zh-CN" dirty="0" smtClean="0"/>
              <a:t>2 </a:t>
            </a:r>
            <a:r>
              <a:rPr lang="en-US" altLang="zh-CN" i="1" dirty="0" smtClean="0"/>
              <a:t>The Times </a:t>
            </a:r>
            <a:r>
              <a:rPr lang="en-US" altLang="zh-CN" dirty="0" smtClean="0"/>
              <a:t>is an </a:t>
            </a:r>
            <a:r>
              <a:rPr lang="en-US" altLang="zh-CN" u="sng" dirty="0" smtClean="0"/>
              <a:t>old and well-known</a:t>
            </a:r>
            <a:r>
              <a:rPr lang="en-US" altLang="zh-CN" dirty="0" smtClean="0"/>
              <a:t> newspaper, dating back to the 1800s. </a:t>
            </a:r>
            <a:r>
              <a:rPr lang="en-US" altLang="zh-CN" u="sng" dirty="0" smtClean="0"/>
              <a:t>All the same</a:t>
            </a:r>
            <a:r>
              <a:rPr lang="en-US" altLang="zh-CN" dirty="0" smtClean="0"/>
              <a:t>, sometimes it gets its facts wrong. (                        ) </a:t>
            </a:r>
            <a:r>
              <a:rPr lang="en-US" altLang="zh-CN" dirty="0"/>
              <a:t>(                        ) </a:t>
            </a:r>
          </a:p>
          <a:p>
            <a:pPr algn="just" eaLnBrk="1" hangingPunct="1">
              <a:lnSpc>
                <a:spcPct val="110000"/>
              </a:lnSpc>
              <a:spcBef>
                <a:spcPts val="0"/>
              </a:spcBef>
              <a:buSzPct val="120000"/>
              <a:buNone/>
            </a:pPr>
            <a:r>
              <a:rPr lang="en-US" altLang="zh-CN" dirty="0"/>
              <a:t>3 Not all the trees used to make newspapers come from </a:t>
            </a:r>
            <a:r>
              <a:rPr lang="en-US" altLang="zh-CN" u="sng" dirty="0"/>
              <a:t>specially managed areas</a:t>
            </a:r>
            <a:r>
              <a:rPr lang="en-US" altLang="zh-CN" dirty="0"/>
              <a:t>. (                        )</a:t>
            </a:r>
          </a:p>
          <a:p>
            <a:pPr algn="just" eaLnBrk="1" hangingPunct="1">
              <a:lnSpc>
                <a:spcPct val="110000"/>
              </a:lnSpc>
              <a:spcBef>
                <a:spcPts val="0"/>
              </a:spcBef>
              <a:buSzPct val="120000"/>
              <a:buNone/>
            </a:pPr>
            <a:endParaRPr lang="en-US" altLang="zh-CN" dirty="0" smtClean="0"/>
          </a:p>
          <a:p>
            <a:pPr algn="just" eaLnBrk="1" hangingPunct="1">
              <a:lnSpc>
                <a:spcPct val="110000"/>
              </a:lnSpc>
              <a:spcBef>
                <a:spcPts val="0"/>
              </a:spcBef>
              <a:buSzPct val="120000"/>
              <a:buNone/>
            </a:pP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sp>
        <p:nvSpPr>
          <p:cNvPr id="7" name="文本框 6"/>
          <p:cNvSpPr txBox="1"/>
          <p:nvPr/>
        </p:nvSpPr>
        <p:spPr>
          <a:xfrm>
            <a:off x="2485941" y="3205171"/>
            <a:ext cx="1385201" cy="523220"/>
          </a:xfrm>
          <a:prstGeom prst="rect">
            <a:avLst/>
          </a:prstGeom>
          <a:noFill/>
        </p:spPr>
        <p:txBody>
          <a:bodyPr wrap="square" rtlCol="0">
            <a:spAutoFit/>
          </a:bodyPr>
          <a:lstStyle/>
          <a:p>
            <a:r>
              <a:rPr lang="en-US" altLang="zh-CN" sz="2800" dirty="0" smtClean="0">
                <a:solidFill>
                  <a:srgbClr val="FF0000"/>
                </a:solidFill>
              </a:rPr>
              <a:t>capture</a:t>
            </a:r>
            <a:endParaRPr lang="zh-CN" altLang="en-US" sz="2800" dirty="0">
              <a:solidFill>
                <a:srgbClr val="FF0000"/>
              </a:solidFill>
            </a:endParaRPr>
          </a:p>
        </p:txBody>
      </p:sp>
      <p:sp>
        <p:nvSpPr>
          <p:cNvPr id="8" name="文本框 7"/>
          <p:cNvSpPr txBox="1"/>
          <p:nvPr/>
        </p:nvSpPr>
        <p:spPr>
          <a:xfrm>
            <a:off x="2506615" y="4611147"/>
            <a:ext cx="1961352" cy="523220"/>
          </a:xfrm>
          <a:prstGeom prst="rect">
            <a:avLst/>
          </a:prstGeom>
          <a:noFill/>
        </p:spPr>
        <p:txBody>
          <a:bodyPr wrap="square" rtlCol="0">
            <a:spAutoFit/>
          </a:bodyPr>
          <a:lstStyle/>
          <a:p>
            <a:r>
              <a:rPr lang="en-US" altLang="zh-CN" sz="2800" dirty="0" smtClean="0">
                <a:solidFill>
                  <a:srgbClr val="FF0000"/>
                </a:solidFill>
              </a:rPr>
              <a:t>established</a:t>
            </a:r>
            <a:endParaRPr lang="zh-CN" altLang="en-US" sz="2800" dirty="0">
              <a:solidFill>
                <a:srgbClr val="FF0000"/>
              </a:solidFill>
            </a:endParaRPr>
          </a:p>
        </p:txBody>
      </p:sp>
      <p:pic>
        <p:nvPicPr>
          <p:cNvPr id="14"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sp>
        <p:nvSpPr>
          <p:cNvPr id="9" name="文本框 8"/>
          <p:cNvSpPr txBox="1"/>
          <p:nvPr/>
        </p:nvSpPr>
        <p:spPr>
          <a:xfrm>
            <a:off x="4642361" y="4600195"/>
            <a:ext cx="2138546" cy="523220"/>
          </a:xfrm>
          <a:prstGeom prst="rect">
            <a:avLst/>
          </a:prstGeom>
          <a:noFill/>
        </p:spPr>
        <p:txBody>
          <a:bodyPr wrap="square" rtlCol="0">
            <a:spAutoFit/>
          </a:bodyPr>
          <a:lstStyle/>
          <a:p>
            <a:r>
              <a:rPr lang="en-US" altLang="zh-CN" sz="2800" dirty="0" smtClean="0">
                <a:solidFill>
                  <a:srgbClr val="FF0000"/>
                </a:solidFill>
              </a:rPr>
              <a:t>Nevertheless</a:t>
            </a:r>
            <a:endParaRPr lang="zh-CN" altLang="en-US" sz="2800" dirty="0">
              <a:solidFill>
                <a:srgbClr val="FF0000"/>
              </a:solidFill>
            </a:endParaRPr>
          </a:p>
        </p:txBody>
      </p:sp>
      <p:sp>
        <p:nvSpPr>
          <p:cNvPr id="10" name="文本框 9"/>
          <p:cNvSpPr txBox="1"/>
          <p:nvPr/>
        </p:nvSpPr>
        <p:spPr>
          <a:xfrm>
            <a:off x="4597400" y="5536797"/>
            <a:ext cx="1385201" cy="523220"/>
          </a:xfrm>
          <a:prstGeom prst="rect">
            <a:avLst/>
          </a:prstGeom>
          <a:noFill/>
        </p:spPr>
        <p:txBody>
          <a:bodyPr wrap="square" rtlCol="0">
            <a:spAutoFit/>
          </a:bodyPr>
          <a:lstStyle/>
          <a:p>
            <a:r>
              <a:rPr lang="en-US" altLang="zh-CN" sz="2800" dirty="0" smtClean="0">
                <a:solidFill>
                  <a:srgbClr val="FF0000"/>
                </a:solidFill>
              </a:rPr>
              <a:t>estates</a:t>
            </a:r>
            <a:endParaRPr lang="zh-CN" altLang="en-US" sz="2800" dirty="0">
              <a:solidFill>
                <a:srgbClr val="FF0000"/>
              </a:solidFill>
            </a:endParaRPr>
          </a:p>
        </p:txBody>
      </p:sp>
      <p:pic>
        <p:nvPicPr>
          <p:cNvPr id="13"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8332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dissolve">
                                      <p:cBhvr>
                                        <p:cTn id="2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lvl="0" eaLnBrk="1" hangingPunct="1">
              <a:lnSpc>
                <a:spcPct val="110000"/>
              </a:lnSpc>
              <a:spcBef>
                <a:spcPts val="0"/>
              </a:spcBef>
              <a:buSzPct val="120000"/>
              <a:buNone/>
            </a:pPr>
            <a:endParaRPr lang="en-US" altLang="zh-CN" sz="1000" dirty="0">
              <a:solidFill>
                <a:srgbClr val="990000"/>
              </a:solidFill>
            </a:endParaRPr>
          </a:p>
          <a:p>
            <a:pPr algn="ctr" eaLnBrk="1" hangingPunct="1">
              <a:lnSpc>
                <a:spcPct val="110000"/>
              </a:lnSpc>
              <a:spcBef>
                <a:spcPts val="0"/>
              </a:spcBef>
              <a:buSzPct val="120000"/>
              <a:buNone/>
            </a:pPr>
            <a:r>
              <a:rPr lang="en-US" altLang="zh-CN" dirty="0">
                <a:solidFill>
                  <a:srgbClr val="990000"/>
                </a:solidFill>
              </a:rPr>
              <a:t>capture        claim        compact        establish    </a:t>
            </a:r>
          </a:p>
          <a:p>
            <a:pPr algn="ctr" eaLnBrk="1" hangingPunct="1">
              <a:lnSpc>
                <a:spcPct val="110000"/>
              </a:lnSpc>
              <a:spcBef>
                <a:spcPts val="0"/>
              </a:spcBef>
              <a:buSzPct val="120000"/>
              <a:buNone/>
            </a:pPr>
            <a:r>
              <a:rPr lang="en-US" altLang="zh-CN" dirty="0">
                <a:solidFill>
                  <a:srgbClr val="990000"/>
                </a:solidFill>
              </a:rPr>
              <a:t>estate    integrity    moreover    nevertheless </a:t>
            </a:r>
          </a:p>
          <a:p>
            <a:pPr algn="ctr" eaLnBrk="1" hangingPunct="1">
              <a:lnSpc>
                <a:spcPct val="110000"/>
              </a:lnSpc>
              <a:spcBef>
                <a:spcPts val="0"/>
              </a:spcBef>
              <a:buSzPct val="120000"/>
              <a:buNone/>
            </a:pPr>
            <a:endParaRPr lang="en-US" altLang="zh-CN" sz="800" dirty="0">
              <a:solidFill>
                <a:srgbClr val="990000"/>
              </a:solidFill>
            </a:endParaRPr>
          </a:p>
          <a:p>
            <a:pPr algn="just" eaLnBrk="1" hangingPunct="1">
              <a:lnSpc>
                <a:spcPct val="120000"/>
              </a:lnSpc>
              <a:spcBef>
                <a:spcPts val="0"/>
              </a:spcBef>
              <a:buSzPct val="120000"/>
              <a:buNone/>
            </a:pPr>
            <a:r>
              <a:rPr lang="en-US" altLang="zh-CN" dirty="0" smtClean="0"/>
              <a:t>4 </a:t>
            </a:r>
            <a:r>
              <a:rPr lang="en-US" altLang="zh-CN" dirty="0"/>
              <a:t>I have complete faith in the editor’s </a:t>
            </a:r>
            <a:r>
              <a:rPr lang="en-US" altLang="zh-CN" u="sng" dirty="0"/>
              <a:t>consistent moral principles</a:t>
            </a:r>
            <a:r>
              <a:rPr lang="en-US" altLang="zh-CN" dirty="0"/>
              <a:t>. (                        )</a:t>
            </a:r>
            <a:endParaRPr lang="en-US" altLang="zh-CN" dirty="0" smtClean="0"/>
          </a:p>
          <a:p>
            <a:pPr algn="just" eaLnBrk="1" hangingPunct="1">
              <a:lnSpc>
                <a:spcPct val="120000"/>
              </a:lnSpc>
              <a:spcBef>
                <a:spcPts val="0"/>
              </a:spcBef>
              <a:buSzPct val="120000"/>
              <a:buNone/>
            </a:pPr>
            <a:r>
              <a:rPr lang="en-US" altLang="zh-CN" dirty="0" smtClean="0"/>
              <a:t>5 </a:t>
            </a:r>
            <a:r>
              <a:rPr lang="en-US" altLang="zh-CN" dirty="0"/>
              <a:t>A </a:t>
            </a:r>
            <a:r>
              <a:rPr lang="en-US" altLang="zh-CN" u="sng" dirty="0"/>
              <a:t>small-size</a:t>
            </a:r>
            <a:r>
              <a:rPr lang="en-US" altLang="zh-CN" dirty="0"/>
              <a:t> version of a newspaper is easier to read. </a:t>
            </a:r>
            <a:r>
              <a:rPr lang="en-US" altLang="zh-CN" u="sng" dirty="0"/>
              <a:t>What’s more</a:t>
            </a:r>
            <a:r>
              <a:rPr lang="en-US" altLang="zh-CN" dirty="0"/>
              <a:t>, it fits easily into a briefcase. (                        </a:t>
            </a:r>
            <a:r>
              <a:rPr lang="en-US" altLang="zh-CN" dirty="0" smtClean="0"/>
              <a:t>) </a:t>
            </a:r>
            <a:r>
              <a:rPr lang="en-US" altLang="zh-CN" dirty="0"/>
              <a:t>(                        )</a:t>
            </a:r>
          </a:p>
          <a:p>
            <a:pPr algn="just" eaLnBrk="1" hangingPunct="1">
              <a:lnSpc>
                <a:spcPct val="120000"/>
              </a:lnSpc>
              <a:spcBef>
                <a:spcPts val="0"/>
              </a:spcBef>
              <a:buSzPct val="120000"/>
              <a:buNone/>
            </a:pPr>
            <a:r>
              <a:rPr lang="en-US" altLang="zh-CN" dirty="0" smtClean="0"/>
              <a:t>6 </a:t>
            </a:r>
            <a:r>
              <a:rPr lang="en-US" altLang="zh-CN" dirty="0"/>
              <a:t>The newspaper </a:t>
            </a:r>
            <a:r>
              <a:rPr lang="en-US" altLang="zh-CN" u="sng" dirty="0"/>
              <a:t>says</a:t>
            </a:r>
            <a:r>
              <a:rPr lang="en-US" altLang="zh-CN" dirty="0"/>
              <a:t> it has over a million readers.</a:t>
            </a:r>
          </a:p>
          <a:p>
            <a:pPr algn="just" eaLnBrk="1" hangingPunct="1">
              <a:lnSpc>
                <a:spcPct val="110000"/>
              </a:lnSpc>
              <a:spcBef>
                <a:spcPts val="0"/>
              </a:spcBef>
              <a:buSzPct val="120000"/>
              <a:buNone/>
            </a:pPr>
            <a:r>
              <a:rPr lang="en-US" altLang="zh-CN" dirty="0" smtClean="0"/>
              <a:t>  (                        </a:t>
            </a:r>
            <a:r>
              <a:rPr lang="en-US" altLang="zh-CN" dirty="0"/>
              <a:t>)</a:t>
            </a:r>
          </a:p>
        </p:txBody>
      </p:sp>
      <p:pic>
        <p:nvPicPr>
          <p:cNvPr id="7"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8" name="文本框 7"/>
          <p:cNvSpPr txBox="1"/>
          <p:nvPr/>
        </p:nvSpPr>
        <p:spPr>
          <a:xfrm>
            <a:off x="2367683" y="2476935"/>
            <a:ext cx="1743178" cy="523220"/>
          </a:xfrm>
          <a:prstGeom prst="rect">
            <a:avLst/>
          </a:prstGeom>
          <a:noFill/>
        </p:spPr>
        <p:txBody>
          <a:bodyPr wrap="square" rtlCol="0">
            <a:spAutoFit/>
          </a:bodyPr>
          <a:lstStyle/>
          <a:p>
            <a:r>
              <a:rPr lang="en-US" altLang="zh-CN" sz="2800" dirty="0">
                <a:solidFill>
                  <a:srgbClr val="FF0000"/>
                </a:solidFill>
              </a:rPr>
              <a:t>integrity</a:t>
            </a:r>
            <a:endParaRPr lang="zh-CN" altLang="en-US" sz="2800" dirty="0">
              <a:solidFill>
                <a:srgbClr val="FF0000"/>
              </a:solidFill>
            </a:endParaRPr>
          </a:p>
        </p:txBody>
      </p:sp>
      <p:sp>
        <p:nvSpPr>
          <p:cNvPr id="9" name="文本框 8"/>
          <p:cNvSpPr txBox="1"/>
          <p:nvPr/>
        </p:nvSpPr>
        <p:spPr>
          <a:xfrm>
            <a:off x="6990163" y="3478941"/>
            <a:ext cx="1493448" cy="523220"/>
          </a:xfrm>
          <a:prstGeom prst="rect">
            <a:avLst/>
          </a:prstGeom>
          <a:noFill/>
        </p:spPr>
        <p:txBody>
          <a:bodyPr wrap="square" rtlCol="0">
            <a:spAutoFit/>
          </a:bodyPr>
          <a:lstStyle/>
          <a:p>
            <a:r>
              <a:rPr lang="en-US" altLang="zh-CN" sz="2800" dirty="0">
                <a:solidFill>
                  <a:srgbClr val="FF0000"/>
                </a:solidFill>
              </a:rPr>
              <a:t>compact</a:t>
            </a:r>
            <a:endParaRPr lang="zh-CN" altLang="en-US" sz="2800" dirty="0">
              <a:solidFill>
                <a:srgbClr val="FF0000"/>
              </a:solidFill>
            </a:endParaRPr>
          </a:p>
        </p:txBody>
      </p:sp>
      <p:sp>
        <p:nvSpPr>
          <p:cNvPr id="10" name="文本框 9"/>
          <p:cNvSpPr txBox="1"/>
          <p:nvPr/>
        </p:nvSpPr>
        <p:spPr>
          <a:xfrm>
            <a:off x="811458" y="4002161"/>
            <a:ext cx="1800332" cy="523220"/>
          </a:xfrm>
          <a:prstGeom prst="rect">
            <a:avLst/>
          </a:prstGeom>
          <a:noFill/>
        </p:spPr>
        <p:txBody>
          <a:bodyPr wrap="square" rtlCol="0">
            <a:spAutoFit/>
          </a:bodyPr>
          <a:lstStyle/>
          <a:p>
            <a:r>
              <a:rPr lang="en-US" altLang="zh-CN" sz="2800" dirty="0" smtClean="0">
                <a:solidFill>
                  <a:srgbClr val="FF0000"/>
                </a:solidFill>
              </a:rPr>
              <a:t>Moreover</a:t>
            </a:r>
            <a:endParaRPr lang="zh-CN" altLang="en-US" sz="2800" dirty="0">
              <a:solidFill>
                <a:srgbClr val="FF0000"/>
              </a:solidFill>
            </a:endParaRPr>
          </a:p>
        </p:txBody>
      </p:sp>
      <p:sp>
        <p:nvSpPr>
          <p:cNvPr id="13" name="文本框 12"/>
          <p:cNvSpPr txBox="1"/>
          <p:nvPr/>
        </p:nvSpPr>
        <p:spPr>
          <a:xfrm>
            <a:off x="904375" y="5004167"/>
            <a:ext cx="1515606" cy="523220"/>
          </a:xfrm>
          <a:prstGeom prst="rect">
            <a:avLst/>
          </a:prstGeom>
          <a:noFill/>
        </p:spPr>
        <p:txBody>
          <a:bodyPr wrap="square" rtlCol="0">
            <a:spAutoFit/>
          </a:bodyPr>
          <a:lstStyle/>
          <a:p>
            <a:r>
              <a:rPr lang="en-US" altLang="zh-CN" sz="2800" dirty="0" smtClean="0">
                <a:solidFill>
                  <a:srgbClr val="FF0000"/>
                </a:solidFill>
              </a:rPr>
              <a:t>claims </a:t>
            </a:r>
            <a:endParaRPr lang="en-US" altLang="zh-CN" sz="2800" dirty="0">
              <a:solidFill>
                <a:srgbClr val="FF0000"/>
              </a:solidFill>
            </a:endParaRP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56929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lnSpc>
                <a:spcPct val="110000"/>
              </a:lnSpc>
              <a:spcBef>
                <a:spcPts val="0"/>
              </a:spcBef>
              <a:buSzPct val="120000"/>
              <a:buNone/>
            </a:pPr>
            <a:r>
              <a:rPr lang="en-US" altLang="zh-CN" b="1" dirty="0">
                <a:ea typeface="宋体" charset="-122"/>
              </a:rPr>
              <a:t>5 Replace the underlined words with the correct form of the expressions below. You may need to make other changes.</a:t>
            </a:r>
            <a:endParaRPr lang="en-US" altLang="zh-CN" sz="1000" dirty="0" smtClean="0">
              <a:solidFill>
                <a:srgbClr val="990000"/>
              </a:solidFill>
            </a:endParaRPr>
          </a:p>
          <a:p>
            <a:pPr algn="ctr" eaLnBrk="1" hangingPunct="1">
              <a:lnSpc>
                <a:spcPct val="110000"/>
              </a:lnSpc>
              <a:spcBef>
                <a:spcPts val="0"/>
              </a:spcBef>
              <a:buSzPct val="120000"/>
              <a:buNone/>
            </a:pPr>
            <a:r>
              <a:rPr lang="en-US" altLang="zh-CN" dirty="0">
                <a:solidFill>
                  <a:srgbClr val="990000"/>
                </a:solidFill>
              </a:rPr>
              <a:t>cut down   </a:t>
            </a:r>
            <a:r>
              <a:rPr lang="en-US" altLang="zh-CN" dirty="0" smtClean="0">
                <a:solidFill>
                  <a:srgbClr val="990000"/>
                </a:solidFill>
              </a:rPr>
              <a:t> </a:t>
            </a:r>
            <a:r>
              <a:rPr lang="en-US" altLang="zh-CN" dirty="0">
                <a:solidFill>
                  <a:srgbClr val="990000"/>
                </a:solidFill>
              </a:rPr>
              <a:t>dumb down   </a:t>
            </a:r>
            <a:r>
              <a:rPr lang="en-US" altLang="zh-CN" dirty="0" smtClean="0">
                <a:solidFill>
                  <a:srgbClr val="990000"/>
                </a:solidFill>
              </a:rPr>
              <a:t> put </a:t>
            </a:r>
            <a:r>
              <a:rPr lang="en-US" altLang="zh-CN" dirty="0">
                <a:solidFill>
                  <a:srgbClr val="990000"/>
                </a:solidFill>
              </a:rPr>
              <a:t>away  </a:t>
            </a:r>
            <a:r>
              <a:rPr lang="en-US" altLang="zh-CN" dirty="0" smtClean="0">
                <a:solidFill>
                  <a:srgbClr val="990000"/>
                </a:solidFill>
              </a:rPr>
              <a:t>  </a:t>
            </a:r>
            <a:r>
              <a:rPr lang="en-US" altLang="zh-CN" dirty="0">
                <a:solidFill>
                  <a:srgbClr val="990000"/>
                </a:solidFill>
              </a:rPr>
              <a:t>remind of   </a:t>
            </a:r>
            <a:r>
              <a:rPr lang="en-US" altLang="zh-CN" dirty="0" smtClean="0">
                <a:solidFill>
                  <a:srgbClr val="990000"/>
                </a:solidFill>
              </a:rPr>
              <a:t> turn to</a:t>
            </a:r>
          </a:p>
          <a:p>
            <a:pPr algn="ctr" eaLnBrk="1" hangingPunct="1">
              <a:lnSpc>
                <a:spcPct val="110000"/>
              </a:lnSpc>
              <a:spcBef>
                <a:spcPts val="0"/>
              </a:spcBef>
              <a:buSzPct val="120000"/>
              <a:buNone/>
            </a:pPr>
            <a:endParaRPr lang="en-US" altLang="zh-CN" sz="800" dirty="0" smtClean="0">
              <a:solidFill>
                <a:srgbClr val="990000"/>
              </a:solidFill>
            </a:endParaRPr>
          </a:p>
          <a:p>
            <a:pPr algn="ctr" eaLnBrk="1" hangingPunct="1">
              <a:lnSpc>
                <a:spcPct val="110000"/>
              </a:lnSpc>
              <a:spcBef>
                <a:spcPts val="0"/>
              </a:spcBef>
              <a:buSzPct val="120000"/>
              <a:buNone/>
            </a:pPr>
            <a:r>
              <a:rPr lang="en-US" altLang="zh-CN" sz="800" dirty="0" smtClean="0">
                <a:solidFill>
                  <a:srgbClr val="990000"/>
                </a:solidFill>
              </a:rPr>
              <a:t> </a:t>
            </a:r>
          </a:p>
          <a:p>
            <a:pPr algn="just" eaLnBrk="1" hangingPunct="1">
              <a:lnSpc>
                <a:spcPct val="120000"/>
              </a:lnSpc>
              <a:spcBef>
                <a:spcPts val="0"/>
              </a:spcBef>
              <a:buSzPct val="120000"/>
              <a:buNone/>
            </a:pPr>
            <a:r>
              <a:rPr lang="en-US" altLang="zh-CN" dirty="0"/>
              <a:t>1 Newspapers have to </a:t>
            </a:r>
            <a:r>
              <a:rPr lang="en-US" altLang="zh-CN" u="sng" dirty="0"/>
              <a:t>make the news easier to understand</a:t>
            </a:r>
            <a:r>
              <a:rPr lang="en-US" altLang="zh-CN" dirty="0"/>
              <a:t> if they want to increase their market share. </a:t>
            </a:r>
            <a:r>
              <a:rPr lang="en-US" altLang="zh-CN" dirty="0" smtClean="0"/>
              <a:t>(                        )</a:t>
            </a:r>
          </a:p>
          <a:p>
            <a:pPr algn="just" eaLnBrk="1" hangingPunct="1">
              <a:lnSpc>
                <a:spcPct val="120000"/>
              </a:lnSpc>
              <a:spcBef>
                <a:spcPts val="0"/>
              </a:spcBef>
              <a:buSzPct val="120000"/>
              <a:buNone/>
            </a:pPr>
            <a:endParaRPr lang="en-US" altLang="zh-CN" sz="1200" dirty="0" smtClean="0"/>
          </a:p>
          <a:p>
            <a:pPr algn="just" eaLnBrk="1" hangingPunct="1">
              <a:lnSpc>
                <a:spcPct val="120000"/>
              </a:lnSpc>
              <a:spcBef>
                <a:spcPts val="0"/>
              </a:spcBef>
              <a:buSzPct val="120000"/>
              <a:buNone/>
            </a:pPr>
            <a:r>
              <a:rPr lang="en-US" altLang="zh-CN" dirty="0" smtClean="0"/>
              <a:t>2 </a:t>
            </a:r>
            <a:r>
              <a:rPr lang="en-US" altLang="zh-CN" dirty="0"/>
              <a:t>When a major news story breaks, most people </a:t>
            </a:r>
            <a:r>
              <a:rPr lang="en-US" altLang="zh-CN" u="sng" dirty="0"/>
              <a:t>direct their attention towards</a:t>
            </a:r>
            <a:r>
              <a:rPr lang="en-US" altLang="zh-CN" dirty="0"/>
              <a:t> the online or television media</a:t>
            </a:r>
            <a:r>
              <a:rPr lang="en-US" altLang="zh-CN" dirty="0" smtClean="0"/>
              <a:t>. </a:t>
            </a:r>
            <a:r>
              <a:rPr lang="en-US" altLang="zh-CN" dirty="0"/>
              <a:t>(                       </a:t>
            </a:r>
            <a:r>
              <a:rPr lang="en-US" altLang="zh-CN" dirty="0" smtClean="0"/>
              <a:t> </a:t>
            </a:r>
            <a:r>
              <a:rPr lang="en-US" altLang="zh-CN" dirty="0"/>
              <a:t>)</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sp>
        <p:nvSpPr>
          <p:cNvPr id="7" name="文本框 6"/>
          <p:cNvSpPr txBox="1"/>
          <p:nvPr/>
        </p:nvSpPr>
        <p:spPr>
          <a:xfrm>
            <a:off x="6937557" y="3391451"/>
            <a:ext cx="2048860" cy="523220"/>
          </a:xfrm>
          <a:prstGeom prst="rect">
            <a:avLst/>
          </a:prstGeom>
          <a:noFill/>
        </p:spPr>
        <p:txBody>
          <a:bodyPr wrap="square" rtlCol="0">
            <a:spAutoFit/>
          </a:bodyPr>
          <a:lstStyle/>
          <a:p>
            <a:r>
              <a:rPr lang="en-US" altLang="zh-CN" sz="2800" dirty="0">
                <a:solidFill>
                  <a:srgbClr val="FF0000"/>
                </a:solidFill>
              </a:rPr>
              <a:t>dumb down </a:t>
            </a:r>
            <a:endParaRPr lang="zh-CN" altLang="en-US" sz="2800" dirty="0">
              <a:solidFill>
                <a:srgbClr val="FF0000"/>
              </a:solidFill>
            </a:endParaRPr>
          </a:p>
        </p:txBody>
      </p:sp>
      <p:sp>
        <p:nvSpPr>
          <p:cNvPr id="8" name="文本框 7"/>
          <p:cNvSpPr txBox="1"/>
          <p:nvPr/>
        </p:nvSpPr>
        <p:spPr>
          <a:xfrm>
            <a:off x="935135" y="5145162"/>
            <a:ext cx="1589022" cy="523220"/>
          </a:xfrm>
          <a:prstGeom prst="rect">
            <a:avLst/>
          </a:prstGeom>
          <a:noFill/>
        </p:spPr>
        <p:txBody>
          <a:bodyPr wrap="square" rtlCol="0">
            <a:spAutoFit/>
          </a:bodyPr>
          <a:lstStyle/>
          <a:p>
            <a:r>
              <a:rPr lang="en-US" altLang="zh-CN" sz="2800" dirty="0">
                <a:solidFill>
                  <a:srgbClr val="FF0000"/>
                </a:solidFill>
              </a:rPr>
              <a:t>turn to</a:t>
            </a:r>
          </a:p>
        </p:txBody>
      </p:sp>
      <p:pic>
        <p:nvPicPr>
          <p:cNvPr id="14"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42687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50" y="1005936"/>
            <a:ext cx="8695459" cy="5694175"/>
          </a:xfrm>
        </p:spPr>
        <p:txBody>
          <a:bodyPr/>
          <a:lstStyle/>
          <a:p>
            <a:pPr marL="361950" indent="-361950" algn="just">
              <a:buFont typeface="Arial" pitchFamily="34" charset="0"/>
              <a:buNone/>
            </a:pPr>
            <a:endParaRPr lang="en-US" altLang="zh-CN" sz="2000" dirty="0" smtClean="0">
              <a:solidFill>
                <a:schemeClr val="hlink"/>
              </a:solidFill>
              <a:latin typeface="宋体" pitchFamily="2" charset="-122"/>
            </a:endParaRPr>
          </a:p>
          <a:p>
            <a:pPr marL="179388" indent="-179388" algn="just">
              <a:lnSpc>
                <a:spcPct val="150000"/>
              </a:lnSpc>
              <a:buFont typeface="Arial" pitchFamily="34" charset="0"/>
              <a:buNone/>
            </a:pPr>
            <a:r>
              <a:rPr lang="en-US" altLang="zh-CN" sz="1800" dirty="0" smtClean="0">
                <a:solidFill>
                  <a:schemeClr val="hlink"/>
                </a:solidFill>
              </a:rPr>
              <a:t>2 </a:t>
            </a:r>
            <a:r>
              <a:rPr lang="en-US" altLang="zh-CN" dirty="0" smtClean="0">
                <a:latin typeface="宋体" pitchFamily="2" charset="-122"/>
              </a:rPr>
              <a:t>   </a:t>
            </a:r>
            <a:r>
              <a:rPr lang="zh-CN" altLang="en-US" sz="2400" dirty="0" smtClean="0">
                <a:latin typeface="宋体" pitchFamily="2" charset="-122"/>
              </a:rPr>
              <a:t>可是</a:t>
            </a:r>
            <a:r>
              <a:rPr lang="zh-CN" altLang="en-US" sz="2400" dirty="0">
                <a:latin typeface="宋体" pitchFamily="2" charset="-122"/>
              </a:rPr>
              <a:t>，在所有讲英语的国家，报纸编辑们正面临着同一个问题：发行量下滑，因为越来越多</a:t>
            </a:r>
            <a:r>
              <a:rPr lang="zh-CN" altLang="en-US" sz="2400" dirty="0" smtClean="0">
                <a:latin typeface="宋体" pitchFamily="2" charset="-122"/>
              </a:rPr>
              <a:t>的读者</a:t>
            </a:r>
            <a:r>
              <a:rPr lang="zh-CN" altLang="en-US" sz="2400" dirty="0">
                <a:latin typeface="宋体" pitchFamily="2" charset="-122"/>
              </a:rPr>
              <a:t>转向互联网来获取新闻。这意味着同时下滑的广告收入以及随之上涨的报纸定价，因为只有</a:t>
            </a:r>
            <a:r>
              <a:rPr lang="zh-CN" altLang="en-US" sz="2400" dirty="0" smtClean="0">
                <a:latin typeface="宋体" pitchFamily="2" charset="-122"/>
              </a:rPr>
              <a:t>这样</a:t>
            </a:r>
            <a:r>
              <a:rPr lang="zh-CN" altLang="en-US" sz="2400" dirty="0">
                <a:latin typeface="宋体" pitchFamily="2" charset="-122"/>
              </a:rPr>
              <a:t>他们才能挣到一样多的钱。当然，像报纸这样价格敏感的产品可能会失去读者，恶性循环会</a:t>
            </a:r>
            <a:r>
              <a:rPr lang="zh-CN" altLang="en-US" sz="2400" dirty="0" smtClean="0">
                <a:latin typeface="宋体" pitchFamily="2" charset="-122"/>
              </a:rPr>
              <a:t>不断加剧</a:t>
            </a:r>
            <a:r>
              <a:rPr lang="zh-CN" altLang="en-US" sz="2400" dirty="0">
                <a:latin typeface="宋体" pitchFamily="2" charset="-122"/>
              </a:rPr>
              <a:t>。那么将来会怎样？报纸是否走上了末路？ </a:t>
            </a:r>
            <a:r>
              <a:rPr lang="zh-CN" altLang="en-US" sz="2400" dirty="0" smtClean="0">
                <a:latin typeface="宋体" pitchFamily="2" charset="-122"/>
              </a:rPr>
              <a:t> </a:t>
            </a:r>
            <a:endParaRPr lang="en-US" altLang="zh-CN" sz="2400" dirty="0" smtClean="0">
              <a:latin typeface="宋体" pitchFamily="2" charset="-122"/>
            </a:endParaRPr>
          </a:p>
          <a:p>
            <a:pPr marL="915987" lvl="2" indent="0" eaLnBrk="1" hangingPunct="1">
              <a:buFont typeface="Arial" panose="020B0604020202020204" pitchFamily="34" charset="0"/>
              <a:buNone/>
              <a:defRPr/>
            </a:pPr>
            <a:endParaRPr lang="en-US" altLang="zh-CN" sz="2400"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7307082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lvl="0" eaLnBrk="1" hangingPunct="1">
              <a:lnSpc>
                <a:spcPct val="110000"/>
              </a:lnSpc>
              <a:spcBef>
                <a:spcPts val="0"/>
              </a:spcBef>
              <a:buSzPct val="120000"/>
              <a:buNone/>
            </a:pPr>
            <a:endParaRPr lang="en-US" altLang="zh-CN" sz="1000" dirty="0">
              <a:solidFill>
                <a:srgbClr val="990000"/>
              </a:solidFill>
            </a:endParaRPr>
          </a:p>
          <a:p>
            <a:pPr algn="ctr" eaLnBrk="1" hangingPunct="1">
              <a:lnSpc>
                <a:spcPct val="110000"/>
              </a:lnSpc>
              <a:spcBef>
                <a:spcPts val="0"/>
              </a:spcBef>
              <a:buSzPct val="120000"/>
              <a:buNone/>
            </a:pPr>
            <a:r>
              <a:rPr lang="en-US" altLang="zh-CN" dirty="0">
                <a:solidFill>
                  <a:srgbClr val="990000"/>
                </a:solidFill>
              </a:rPr>
              <a:t>cut down    dumb down    put away    remind of    turn </a:t>
            </a:r>
            <a:r>
              <a:rPr lang="en-US" altLang="zh-CN" dirty="0" smtClean="0">
                <a:solidFill>
                  <a:srgbClr val="990000"/>
                </a:solidFill>
              </a:rPr>
              <a:t>to</a:t>
            </a:r>
          </a:p>
          <a:p>
            <a:pPr algn="ctr" eaLnBrk="1" hangingPunct="1">
              <a:lnSpc>
                <a:spcPct val="110000"/>
              </a:lnSpc>
              <a:spcBef>
                <a:spcPts val="0"/>
              </a:spcBef>
              <a:buSzPct val="120000"/>
              <a:buNone/>
            </a:pPr>
            <a:endParaRPr lang="en-US" altLang="zh-CN" sz="800" dirty="0">
              <a:solidFill>
                <a:srgbClr val="990000"/>
              </a:solidFill>
            </a:endParaRPr>
          </a:p>
          <a:p>
            <a:pPr algn="ctr" eaLnBrk="1" hangingPunct="1">
              <a:lnSpc>
                <a:spcPct val="110000"/>
              </a:lnSpc>
              <a:spcBef>
                <a:spcPts val="0"/>
              </a:spcBef>
              <a:buSzPct val="120000"/>
              <a:buNone/>
            </a:pPr>
            <a:r>
              <a:rPr lang="en-US" altLang="zh-CN" sz="800" dirty="0">
                <a:solidFill>
                  <a:srgbClr val="990000"/>
                </a:solidFill>
              </a:rPr>
              <a:t> </a:t>
            </a:r>
          </a:p>
          <a:p>
            <a:pPr eaLnBrk="1" hangingPunct="1">
              <a:lnSpc>
                <a:spcPct val="120000"/>
              </a:lnSpc>
              <a:spcBef>
                <a:spcPts val="0"/>
              </a:spcBef>
              <a:buSzPct val="120000"/>
              <a:buNone/>
            </a:pPr>
            <a:r>
              <a:rPr lang="en-US" altLang="zh-CN" dirty="0"/>
              <a:t>3 If an article is too long, the editor has to </a:t>
            </a:r>
            <a:r>
              <a:rPr lang="en-US" altLang="zh-CN" u="sng" dirty="0"/>
              <a:t>make it shorter</a:t>
            </a:r>
            <a:r>
              <a:rPr lang="en-US" altLang="zh-CN" dirty="0"/>
              <a:t>. (                        )</a:t>
            </a:r>
            <a:endParaRPr lang="en-US" altLang="zh-CN" dirty="0" smtClean="0"/>
          </a:p>
          <a:p>
            <a:pPr eaLnBrk="1" hangingPunct="1">
              <a:lnSpc>
                <a:spcPct val="120000"/>
              </a:lnSpc>
              <a:spcBef>
                <a:spcPts val="0"/>
              </a:spcBef>
              <a:buSzPct val="120000"/>
              <a:buNone/>
            </a:pPr>
            <a:endParaRPr lang="en-US" altLang="zh-CN" sz="1200" dirty="0" smtClean="0"/>
          </a:p>
          <a:p>
            <a:pPr eaLnBrk="1" hangingPunct="1">
              <a:lnSpc>
                <a:spcPct val="120000"/>
              </a:lnSpc>
              <a:spcBef>
                <a:spcPts val="0"/>
              </a:spcBef>
              <a:buSzPct val="120000"/>
              <a:buNone/>
            </a:pPr>
            <a:r>
              <a:rPr lang="en-US" altLang="zh-CN" dirty="0" smtClean="0"/>
              <a:t>4 </a:t>
            </a:r>
            <a:r>
              <a:rPr lang="en-US" altLang="zh-CN" dirty="0"/>
              <a:t>Please turn off your mobile phones and </a:t>
            </a:r>
            <a:r>
              <a:rPr lang="en-US" altLang="zh-CN" u="sng" dirty="0"/>
              <a:t>stop using</a:t>
            </a:r>
            <a:r>
              <a:rPr lang="en-US" altLang="zh-CN" dirty="0"/>
              <a:t> them. (                        </a:t>
            </a:r>
            <a:r>
              <a:rPr lang="en-US" altLang="zh-CN" dirty="0" smtClean="0"/>
              <a:t>)</a:t>
            </a:r>
          </a:p>
          <a:p>
            <a:pPr eaLnBrk="1" hangingPunct="1">
              <a:lnSpc>
                <a:spcPct val="120000"/>
              </a:lnSpc>
              <a:spcBef>
                <a:spcPts val="0"/>
              </a:spcBef>
              <a:buSzPct val="120000"/>
              <a:buNone/>
            </a:pPr>
            <a:r>
              <a:rPr lang="en-US" altLang="zh-CN" dirty="0" smtClean="0"/>
              <a:t>    </a:t>
            </a:r>
            <a:r>
              <a:rPr lang="en-US" altLang="zh-CN" dirty="0" smtClean="0">
                <a:solidFill>
                  <a:srgbClr val="0070C0"/>
                </a:solidFill>
              </a:rPr>
              <a:t>Please </a:t>
            </a:r>
            <a:r>
              <a:rPr lang="en-US" altLang="zh-CN" dirty="0">
                <a:solidFill>
                  <a:srgbClr val="0070C0"/>
                </a:solidFill>
              </a:rPr>
              <a:t>turn off your mobile phones and </a:t>
            </a:r>
            <a:r>
              <a:rPr lang="en-US" altLang="zh-CN" dirty="0" smtClean="0">
                <a:solidFill>
                  <a:srgbClr val="0070C0"/>
                </a:solidFill>
              </a:rPr>
              <a:t>put them away.</a:t>
            </a:r>
          </a:p>
          <a:p>
            <a:pPr algn="just" eaLnBrk="1" hangingPunct="1">
              <a:lnSpc>
                <a:spcPct val="120000"/>
              </a:lnSpc>
              <a:spcBef>
                <a:spcPts val="0"/>
              </a:spcBef>
              <a:buSzPct val="120000"/>
              <a:buNone/>
            </a:pPr>
            <a:endParaRPr lang="en-US" altLang="zh-CN" sz="1200" dirty="0" smtClean="0"/>
          </a:p>
          <a:p>
            <a:pPr algn="just" eaLnBrk="1" hangingPunct="1">
              <a:lnSpc>
                <a:spcPct val="120000"/>
              </a:lnSpc>
              <a:spcBef>
                <a:spcPts val="0"/>
              </a:spcBef>
              <a:buSzPct val="120000"/>
              <a:buNone/>
            </a:pPr>
            <a:r>
              <a:rPr lang="en-US" altLang="zh-CN" dirty="0" smtClean="0"/>
              <a:t>5 </a:t>
            </a:r>
            <a:r>
              <a:rPr lang="en-US" altLang="zh-CN" dirty="0"/>
              <a:t>When 9/11 is mentioned, it always </a:t>
            </a:r>
            <a:r>
              <a:rPr lang="en-US" altLang="zh-CN" u="sng" dirty="0"/>
              <a:t>makes</a:t>
            </a:r>
            <a:r>
              <a:rPr lang="en-US" altLang="zh-CN" dirty="0"/>
              <a:t> me </a:t>
            </a:r>
            <a:r>
              <a:rPr lang="en-US" altLang="zh-CN" u="sng" dirty="0"/>
              <a:t>think of </a:t>
            </a:r>
            <a:r>
              <a:rPr lang="en-US" altLang="zh-CN" dirty="0"/>
              <a:t>where I was at the time</a:t>
            </a:r>
            <a:r>
              <a:rPr lang="en-US" altLang="zh-CN" dirty="0" smtClean="0"/>
              <a:t>. </a:t>
            </a:r>
            <a:r>
              <a:rPr lang="en-US" altLang="zh-CN" dirty="0"/>
              <a:t>(                        )</a:t>
            </a:r>
          </a:p>
          <a:p>
            <a:pPr algn="just" eaLnBrk="1" hangingPunct="1">
              <a:lnSpc>
                <a:spcPct val="120000"/>
              </a:lnSpc>
              <a:spcBef>
                <a:spcPts val="0"/>
              </a:spcBef>
              <a:buSzPct val="120000"/>
              <a:buNone/>
            </a:pPr>
            <a:endParaRPr lang="en-US" altLang="zh-CN" dirty="0"/>
          </a:p>
        </p:txBody>
      </p:sp>
      <p:pic>
        <p:nvPicPr>
          <p:cNvPr id="7"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8" name="文本框 7"/>
          <p:cNvSpPr txBox="1"/>
          <p:nvPr/>
        </p:nvSpPr>
        <p:spPr>
          <a:xfrm>
            <a:off x="692195" y="2142936"/>
            <a:ext cx="1919593" cy="523220"/>
          </a:xfrm>
          <a:prstGeom prst="rect">
            <a:avLst/>
          </a:prstGeom>
          <a:noFill/>
        </p:spPr>
        <p:txBody>
          <a:bodyPr wrap="square" rtlCol="0">
            <a:spAutoFit/>
          </a:bodyPr>
          <a:lstStyle/>
          <a:p>
            <a:r>
              <a:rPr lang="en-US" altLang="zh-CN" sz="2800" dirty="0">
                <a:solidFill>
                  <a:srgbClr val="FF0000"/>
                </a:solidFill>
              </a:rPr>
              <a:t>cut </a:t>
            </a:r>
            <a:r>
              <a:rPr lang="en-US" altLang="zh-CN" sz="2800" dirty="0" smtClean="0">
                <a:solidFill>
                  <a:srgbClr val="FF0000"/>
                </a:solidFill>
              </a:rPr>
              <a:t>it down </a:t>
            </a:r>
            <a:endParaRPr lang="zh-CN" altLang="en-US" sz="2800" dirty="0">
              <a:solidFill>
                <a:srgbClr val="FF0000"/>
              </a:solidFill>
            </a:endParaRPr>
          </a:p>
        </p:txBody>
      </p:sp>
      <p:sp>
        <p:nvSpPr>
          <p:cNvPr id="9" name="文本框 8"/>
          <p:cNvSpPr txBox="1"/>
          <p:nvPr/>
        </p:nvSpPr>
        <p:spPr>
          <a:xfrm>
            <a:off x="741267" y="3422977"/>
            <a:ext cx="2022427" cy="523220"/>
          </a:xfrm>
          <a:prstGeom prst="rect">
            <a:avLst/>
          </a:prstGeom>
          <a:noFill/>
        </p:spPr>
        <p:txBody>
          <a:bodyPr wrap="square" rtlCol="0">
            <a:spAutoFit/>
          </a:bodyPr>
          <a:lstStyle/>
          <a:p>
            <a:r>
              <a:rPr lang="en-US" altLang="zh-CN" sz="2800" dirty="0">
                <a:solidFill>
                  <a:srgbClr val="FF0000"/>
                </a:solidFill>
              </a:rPr>
              <a:t>put away </a:t>
            </a:r>
            <a:endParaRPr lang="zh-CN" altLang="en-US" sz="2800" dirty="0">
              <a:solidFill>
                <a:srgbClr val="FF0000"/>
              </a:solidFill>
            </a:endParaRPr>
          </a:p>
        </p:txBody>
      </p:sp>
      <p:sp>
        <p:nvSpPr>
          <p:cNvPr id="10" name="文本框 9"/>
          <p:cNvSpPr txBox="1"/>
          <p:nvPr/>
        </p:nvSpPr>
        <p:spPr>
          <a:xfrm>
            <a:off x="4149526" y="5160804"/>
            <a:ext cx="2180094" cy="523220"/>
          </a:xfrm>
          <a:prstGeom prst="rect">
            <a:avLst/>
          </a:prstGeom>
          <a:noFill/>
        </p:spPr>
        <p:txBody>
          <a:bodyPr wrap="square" rtlCol="0">
            <a:spAutoFit/>
          </a:bodyPr>
          <a:lstStyle/>
          <a:p>
            <a:r>
              <a:rPr lang="en-US" altLang="zh-CN" sz="2800" dirty="0" smtClean="0">
                <a:solidFill>
                  <a:srgbClr val="FF0000"/>
                </a:solidFill>
              </a:rPr>
              <a:t>reminds … </a:t>
            </a:r>
            <a:r>
              <a:rPr lang="en-US" altLang="zh-CN" sz="2800" dirty="0">
                <a:solidFill>
                  <a:srgbClr val="FF0000"/>
                </a:solidFill>
              </a:rPr>
              <a:t>of </a:t>
            </a:r>
            <a:endParaRPr lang="zh-CN" altLang="en-US" sz="2800" dirty="0">
              <a:solidFill>
                <a:srgbClr val="FF0000"/>
              </a:solidFill>
            </a:endParaRP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94506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animEffect transition="in" filter="dissolve">
                                      <p:cBhvr>
                                        <p:cTn id="17" dur="500"/>
                                        <p:tgtEl>
                                          <p:spTgt spid="1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361950" lvl="1" indent="-361950" algn="just" eaLnBrk="1" hangingPunct="1">
              <a:lnSpc>
                <a:spcPct val="100000"/>
              </a:lnSpc>
              <a:spcBef>
                <a:spcPts val="1200"/>
              </a:spcBef>
              <a:buSzPct val="50000"/>
              <a:buNone/>
            </a:pPr>
            <a:r>
              <a:rPr lang="en-US" altLang="en-US" sz="2800" b="1" dirty="0">
                <a:ea typeface="宋体" charset="-122"/>
              </a:rPr>
              <a:t>6 Answer the questions about the words and expressions.</a:t>
            </a:r>
            <a:endParaRPr lang="en-US" altLang="en-US" sz="2800" dirty="0">
              <a:ea typeface="宋体" charset="-122"/>
            </a:endParaRPr>
          </a:p>
          <a:p>
            <a:pPr marL="182563" indent="-180975" algn="just">
              <a:lnSpc>
                <a:spcPct val="120000"/>
              </a:lnSpc>
              <a:buNone/>
            </a:pPr>
            <a:r>
              <a:rPr lang="en-US" altLang="zh-CN" dirty="0"/>
              <a:t>1 Do you think a </a:t>
            </a:r>
            <a:r>
              <a:rPr lang="en-US" altLang="zh-CN" i="1" dirty="0"/>
              <a:t>vicious circle </a:t>
            </a:r>
            <a:r>
              <a:rPr lang="en-US" altLang="zh-CN" dirty="0"/>
              <a:t>is (a) easy, or (b) difficult to get out of? </a:t>
            </a:r>
            <a:endParaRPr lang="en-US" altLang="zh-CN" dirty="0" smtClean="0"/>
          </a:p>
          <a:p>
            <a:pPr marL="182563" indent="-180975" algn="just">
              <a:lnSpc>
                <a:spcPct val="120000"/>
              </a:lnSpc>
              <a:buNone/>
            </a:pPr>
            <a:r>
              <a:rPr lang="en-US" altLang="zh-CN" dirty="0" smtClean="0"/>
              <a:t>2 </a:t>
            </a:r>
            <a:r>
              <a:rPr lang="en-US" altLang="zh-CN" dirty="0"/>
              <a:t>If one thing </a:t>
            </a:r>
            <a:r>
              <a:rPr lang="en-US" altLang="zh-CN" i="1" dirty="0"/>
              <a:t>predates</a:t>
            </a:r>
            <a:r>
              <a:rPr lang="en-US" altLang="zh-CN" dirty="0"/>
              <a:t> another, does it </a:t>
            </a:r>
            <a:r>
              <a:rPr lang="en-US" altLang="zh-CN" dirty="0" smtClean="0"/>
              <a:t>appear </a:t>
            </a:r>
            <a:r>
              <a:rPr lang="en-US" altLang="zh-CN" dirty="0"/>
              <a:t>(a) before, or (b) after it? </a:t>
            </a:r>
            <a:endParaRPr lang="en-US" altLang="zh-CN" dirty="0" smtClean="0"/>
          </a:p>
          <a:p>
            <a:pPr marL="182563" indent="-180975" algn="just">
              <a:lnSpc>
                <a:spcPct val="120000"/>
              </a:lnSpc>
              <a:buNone/>
            </a:pPr>
            <a:r>
              <a:rPr lang="en-US" altLang="zh-CN" dirty="0" smtClean="0"/>
              <a:t>3 </a:t>
            </a:r>
            <a:r>
              <a:rPr lang="en-US" altLang="zh-CN" dirty="0"/>
              <a:t>If the competition is </a:t>
            </a:r>
            <a:r>
              <a:rPr lang="en-US" altLang="zh-CN" i="1" dirty="0"/>
              <a:t>ferocious</a:t>
            </a:r>
            <a:r>
              <a:rPr lang="en-US" altLang="zh-CN" dirty="0"/>
              <a:t>, is selling something (a) hard, or (b) simple? </a:t>
            </a:r>
            <a:endParaRPr lang="en-US" altLang="zh-CN" dirty="0" smtClean="0"/>
          </a:p>
          <a:p>
            <a:pPr marL="182563" indent="-180975" algn="just">
              <a:lnSpc>
                <a:spcPct val="120000"/>
              </a:lnSpc>
              <a:buNone/>
            </a:pPr>
            <a:r>
              <a:rPr lang="en-US" altLang="zh-CN" dirty="0" smtClean="0"/>
              <a:t>4 </a:t>
            </a:r>
            <a:r>
              <a:rPr lang="en-US" altLang="zh-CN" dirty="0"/>
              <a:t>If prices rise </a:t>
            </a:r>
            <a:r>
              <a:rPr lang="en-US" altLang="zh-CN" i="1" dirty="0"/>
              <a:t>remorselessly</a:t>
            </a:r>
            <a:r>
              <a:rPr lang="en-US" altLang="zh-CN" dirty="0"/>
              <a:t>, do they (a) stop rising, or (b) keep rising continuously? </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sp>
        <p:nvSpPr>
          <p:cNvPr id="7"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361950" lvl="1" indent="-361950" algn="just" eaLnBrk="1" hangingPunct="1">
              <a:lnSpc>
                <a:spcPct val="100000"/>
              </a:lnSpc>
              <a:spcBef>
                <a:spcPts val="1200"/>
              </a:spcBef>
              <a:buSzPct val="50000"/>
              <a:buNone/>
            </a:pPr>
            <a:r>
              <a:rPr lang="en-US" altLang="en-US" sz="2800" b="1" dirty="0">
                <a:ea typeface="宋体" charset="-122"/>
              </a:rPr>
              <a:t>6 Answer the questions about the words and expressions.</a:t>
            </a:r>
            <a:endParaRPr lang="en-US" altLang="en-US" sz="2800" dirty="0">
              <a:ea typeface="宋体" charset="-122"/>
            </a:endParaRPr>
          </a:p>
          <a:p>
            <a:pPr marL="182563" indent="-180975" algn="just">
              <a:lnSpc>
                <a:spcPct val="120000"/>
              </a:lnSpc>
              <a:buNone/>
            </a:pPr>
            <a:r>
              <a:rPr lang="en-US" altLang="zh-CN" dirty="0"/>
              <a:t>1 Do you think a </a:t>
            </a:r>
            <a:r>
              <a:rPr lang="en-US" altLang="zh-CN" i="1" dirty="0"/>
              <a:t>vicious circle </a:t>
            </a:r>
            <a:r>
              <a:rPr lang="en-US" altLang="zh-CN" dirty="0"/>
              <a:t>is (a) easy, or </a:t>
            </a:r>
            <a:r>
              <a:rPr lang="en-US" altLang="zh-CN" dirty="0">
                <a:solidFill>
                  <a:srgbClr val="C00000"/>
                </a:solidFill>
              </a:rPr>
              <a:t>(b) difficult to get out of</a:t>
            </a:r>
            <a:r>
              <a:rPr lang="en-US" altLang="zh-CN" dirty="0"/>
              <a:t>? </a:t>
            </a:r>
            <a:endParaRPr lang="en-US" altLang="zh-CN" dirty="0" smtClean="0"/>
          </a:p>
          <a:p>
            <a:pPr marL="182563" indent="-180975" algn="just">
              <a:lnSpc>
                <a:spcPct val="120000"/>
              </a:lnSpc>
              <a:buNone/>
            </a:pPr>
            <a:r>
              <a:rPr lang="en-US" altLang="zh-CN" dirty="0" smtClean="0"/>
              <a:t>2 </a:t>
            </a:r>
            <a:r>
              <a:rPr lang="en-US" altLang="zh-CN" dirty="0"/>
              <a:t>If one thing </a:t>
            </a:r>
            <a:r>
              <a:rPr lang="en-US" altLang="zh-CN" i="1" dirty="0"/>
              <a:t>predates</a:t>
            </a:r>
            <a:r>
              <a:rPr lang="en-US" altLang="zh-CN" dirty="0"/>
              <a:t> another, does it </a:t>
            </a:r>
            <a:r>
              <a:rPr lang="en-US" altLang="zh-CN" dirty="0" smtClean="0"/>
              <a:t>appear </a:t>
            </a:r>
            <a:r>
              <a:rPr lang="en-US" altLang="zh-CN" dirty="0">
                <a:solidFill>
                  <a:srgbClr val="C00000"/>
                </a:solidFill>
              </a:rPr>
              <a:t>(a) before</a:t>
            </a:r>
            <a:r>
              <a:rPr lang="en-US" altLang="zh-CN" dirty="0"/>
              <a:t>, or (b) after </a:t>
            </a:r>
            <a:r>
              <a:rPr lang="en-US" altLang="zh-CN" dirty="0">
                <a:solidFill>
                  <a:srgbClr val="C00000"/>
                </a:solidFill>
              </a:rPr>
              <a:t>it</a:t>
            </a:r>
            <a:r>
              <a:rPr lang="en-US" altLang="zh-CN" dirty="0"/>
              <a:t>? </a:t>
            </a:r>
            <a:endParaRPr lang="en-US" altLang="zh-CN" dirty="0" smtClean="0"/>
          </a:p>
          <a:p>
            <a:pPr marL="182563" indent="-180975" algn="just">
              <a:lnSpc>
                <a:spcPct val="120000"/>
              </a:lnSpc>
              <a:buNone/>
            </a:pPr>
            <a:r>
              <a:rPr lang="en-US" altLang="zh-CN" dirty="0" smtClean="0"/>
              <a:t>3 </a:t>
            </a:r>
            <a:r>
              <a:rPr lang="en-US" altLang="zh-CN" dirty="0"/>
              <a:t>If the competition is </a:t>
            </a:r>
            <a:r>
              <a:rPr lang="en-US" altLang="zh-CN" i="1" dirty="0"/>
              <a:t>ferocious</a:t>
            </a:r>
            <a:r>
              <a:rPr lang="en-US" altLang="zh-CN" dirty="0"/>
              <a:t>, is selling something </a:t>
            </a:r>
            <a:r>
              <a:rPr lang="en-US" altLang="zh-CN" dirty="0">
                <a:solidFill>
                  <a:srgbClr val="C00000"/>
                </a:solidFill>
              </a:rPr>
              <a:t>(a) hard</a:t>
            </a:r>
            <a:r>
              <a:rPr lang="en-US" altLang="zh-CN" dirty="0"/>
              <a:t>, or (b) simple? </a:t>
            </a:r>
            <a:endParaRPr lang="en-US" altLang="zh-CN" dirty="0" smtClean="0"/>
          </a:p>
          <a:p>
            <a:pPr marL="182563" indent="-180975" algn="just">
              <a:lnSpc>
                <a:spcPct val="120000"/>
              </a:lnSpc>
              <a:buNone/>
            </a:pPr>
            <a:r>
              <a:rPr lang="en-US" altLang="zh-CN" dirty="0" smtClean="0"/>
              <a:t>4 </a:t>
            </a:r>
            <a:r>
              <a:rPr lang="en-US" altLang="zh-CN" dirty="0"/>
              <a:t>If prices rise </a:t>
            </a:r>
            <a:r>
              <a:rPr lang="en-US" altLang="zh-CN" i="1" dirty="0"/>
              <a:t>remorselessly</a:t>
            </a:r>
            <a:r>
              <a:rPr lang="en-US" altLang="zh-CN" dirty="0"/>
              <a:t>, do they (a) stop rising, or </a:t>
            </a:r>
            <a:r>
              <a:rPr lang="en-US" altLang="zh-CN" dirty="0">
                <a:solidFill>
                  <a:srgbClr val="C00000"/>
                </a:solidFill>
              </a:rPr>
              <a:t>(b) keep rising continuously</a:t>
            </a:r>
            <a:r>
              <a:rPr lang="en-US" altLang="zh-CN" dirty="0"/>
              <a:t>? </a:t>
            </a: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8961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dissolv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0" y="676367"/>
            <a:ext cx="8807450" cy="5984875"/>
          </a:xfrm>
          <a:prstGeom prst="rect">
            <a:avLst/>
          </a:prstGeom>
          <a:noFill/>
          <a:ln>
            <a:miter lim="800000"/>
            <a:headEnd/>
            <a:tailEnd/>
          </a:ln>
        </p:spPr>
        <p:txBody>
          <a:bodyPr/>
          <a:lstStyle/>
          <a:p>
            <a:pPr marL="182563" indent="-180975" algn="just">
              <a:lnSpc>
                <a:spcPct val="100000"/>
              </a:lnSpc>
              <a:buNone/>
            </a:pPr>
            <a:r>
              <a:rPr lang="en-US" altLang="zh-CN" dirty="0"/>
              <a:t>5 When a company decides to </a:t>
            </a:r>
            <a:r>
              <a:rPr lang="en-US" altLang="zh-CN" i="1" dirty="0"/>
              <a:t>downsize</a:t>
            </a:r>
            <a:r>
              <a:rPr lang="en-US" altLang="zh-CN" dirty="0"/>
              <a:t>, does it (a) increase, or (b) reduce the number of staff? </a:t>
            </a:r>
            <a:endParaRPr lang="en-US" altLang="zh-CN" dirty="0" smtClean="0"/>
          </a:p>
          <a:p>
            <a:pPr marL="182563" indent="-180975" algn="just">
              <a:lnSpc>
                <a:spcPct val="100000"/>
              </a:lnSpc>
              <a:buNone/>
            </a:pPr>
            <a:r>
              <a:rPr lang="en-US" altLang="zh-CN" dirty="0" smtClean="0"/>
              <a:t>6 </a:t>
            </a:r>
            <a:r>
              <a:rPr lang="en-US" altLang="zh-CN" dirty="0"/>
              <a:t>Is a </a:t>
            </a:r>
            <a:r>
              <a:rPr lang="en-US" altLang="zh-CN" i="1" dirty="0"/>
              <a:t>tabloid</a:t>
            </a:r>
            <a:r>
              <a:rPr lang="en-US" altLang="zh-CN" dirty="0"/>
              <a:t> newspaper likely to be (a) small in size and without much serious news, </a:t>
            </a:r>
            <a:r>
              <a:rPr lang="en-US" altLang="zh-CN" dirty="0" smtClean="0"/>
              <a:t>or </a:t>
            </a:r>
            <a:r>
              <a:rPr lang="en-US" altLang="zh-CN" dirty="0"/>
              <a:t>(b) large and with more serious news? </a:t>
            </a:r>
            <a:endParaRPr lang="en-US" altLang="zh-CN" dirty="0" smtClean="0"/>
          </a:p>
          <a:p>
            <a:pPr marL="182563" indent="-180975" algn="just">
              <a:lnSpc>
                <a:spcPct val="100000"/>
              </a:lnSpc>
              <a:buNone/>
            </a:pPr>
            <a:r>
              <a:rPr lang="en-US" altLang="zh-CN" dirty="0" smtClean="0"/>
              <a:t>7 </a:t>
            </a:r>
            <a:r>
              <a:rPr lang="en-US" altLang="zh-CN" dirty="0"/>
              <a:t>If you </a:t>
            </a:r>
            <a:r>
              <a:rPr lang="en-US" altLang="zh-CN" i="1" dirty="0"/>
              <a:t>swat</a:t>
            </a:r>
            <a:r>
              <a:rPr lang="en-US" altLang="zh-CN" dirty="0"/>
              <a:t> a fly, do you (a) try to kill it, or (b) try to protect it? </a:t>
            </a:r>
            <a:endParaRPr lang="en-US" altLang="zh-CN" dirty="0" smtClean="0"/>
          </a:p>
          <a:p>
            <a:pPr marL="182563" indent="-180975" algn="just">
              <a:lnSpc>
                <a:spcPct val="100000"/>
              </a:lnSpc>
              <a:buNone/>
            </a:pPr>
            <a:r>
              <a:rPr lang="en-US" altLang="zh-CN" dirty="0" smtClean="0"/>
              <a:t>8 </a:t>
            </a:r>
            <a:r>
              <a:rPr lang="en-US" altLang="zh-CN" dirty="0"/>
              <a:t>If something or someone </a:t>
            </a:r>
            <a:r>
              <a:rPr lang="en-US" altLang="zh-CN" i="1" dirty="0"/>
              <a:t>smartens up</a:t>
            </a:r>
            <a:r>
              <a:rPr lang="en-US" altLang="zh-CN" dirty="0"/>
              <a:t>, do they (a) improve, or (b) get worse? </a:t>
            </a:r>
            <a:endParaRPr lang="en-US" altLang="zh-CN" dirty="0" smtClean="0"/>
          </a:p>
          <a:p>
            <a:pPr marL="182563" indent="-180975" algn="just">
              <a:lnSpc>
                <a:spcPct val="100000"/>
              </a:lnSpc>
              <a:buNone/>
            </a:pPr>
            <a:r>
              <a:rPr lang="en-US" altLang="zh-CN" dirty="0" smtClean="0"/>
              <a:t>9 </a:t>
            </a:r>
            <a:r>
              <a:rPr lang="en-US" altLang="zh-CN" dirty="0"/>
              <a:t>If you decide to </a:t>
            </a:r>
            <a:r>
              <a:rPr lang="en-US" altLang="zh-CN" i="1" dirty="0"/>
              <a:t>take a day off</a:t>
            </a:r>
            <a:r>
              <a:rPr lang="en-US" altLang="zh-CN" dirty="0"/>
              <a:t>, do you (a) go to work, or (b) stay at home?</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8" name="内容占位符 1"/>
          <p:cNvSpPr>
            <a:spLocks noGrp="1"/>
          </p:cNvSpPr>
          <p:nvPr>
            <p:ph idx="4294967295"/>
          </p:nvPr>
        </p:nvSpPr>
        <p:spPr bwMode="auto">
          <a:xfrm>
            <a:off x="196850" y="676366"/>
            <a:ext cx="8807450" cy="5984875"/>
          </a:xfrm>
          <a:prstGeom prst="rect">
            <a:avLst/>
          </a:prstGeom>
          <a:noFill/>
          <a:ln>
            <a:miter lim="800000"/>
            <a:headEnd/>
            <a:tailEnd/>
          </a:ln>
        </p:spPr>
        <p:txBody>
          <a:bodyPr/>
          <a:lstStyle/>
          <a:p>
            <a:pPr marL="182563" indent="-180975" algn="just">
              <a:lnSpc>
                <a:spcPct val="100000"/>
              </a:lnSpc>
              <a:buNone/>
            </a:pPr>
            <a:r>
              <a:rPr lang="en-US" altLang="zh-CN" dirty="0"/>
              <a:t>5 When a company decides to </a:t>
            </a:r>
            <a:r>
              <a:rPr lang="en-US" altLang="zh-CN" i="1" dirty="0"/>
              <a:t>downsize</a:t>
            </a:r>
            <a:r>
              <a:rPr lang="en-US" altLang="zh-CN" dirty="0"/>
              <a:t>, does it (a) increase, or </a:t>
            </a:r>
            <a:r>
              <a:rPr lang="en-US" altLang="zh-CN" dirty="0">
                <a:solidFill>
                  <a:srgbClr val="C00000"/>
                </a:solidFill>
              </a:rPr>
              <a:t>(b) reduce the number of staff</a:t>
            </a:r>
            <a:r>
              <a:rPr lang="en-US" altLang="zh-CN" dirty="0"/>
              <a:t>? </a:t>
            </a:r>
            <a:endParaRPr lang="en-US" altLang="zh-CN" dirty="0" smtClean="0"/>
          </a:p>
          <a:p>
            <a:pPr marL="182563" indent="-180975" algn="just">
              <a:lnSpc>
                <a:spcPct val="100000"/>
              </a:lnSpc>
              <a:buNone/>
            </a:pPr>
            <a:r>
              <a:rPr lang="en-US" altLang="zh-CN" dirty="0" smtClean="0"/>
              <a:t>6 </a:t>
            </a:r>
            <a:r>
              <a:rPr lang="en-US" altLang="zh-CN" dirty="0"/>
              <a:t>Is a </a:t>
            </a:r>
            <a:r>
              <a:rPr lang="en-US" altLang="zh-CN" i="1" dirty="0"/>
              <a:t>tabloid</a:t>
            </a:r>
            <a:r>
              <a:rPr lang="en-US" altLang="zh-CN" dirty="0"/>
              <a:t> newspaper likely to be </a:t>
            </a:r>
            <a:r>
              <a:rPr lang="en-US" altLang="zh-CN" dirty="0">
                <a:solidFill>
                  <a:srgbClr val="C00000"/>
                </a:solidFill>
              </a:rPr>
              <a:t>(a) small in size and without much serious news</a:t>
            </a:r>
            <a:r>
              <a:rPr lang="en-US" altLang="zh-CN" dirty="0"/>
              <a:t>, </a:t>
            </a:r>
            <a:r>
              <a:rPr lang="en-US" altLang="zh-CN" dirty="0" smtClean="0"/>
              <a:t>or </a:t>
            </a:r>
            <a:r>
              <a:rPr lang="en-US" altLang="zh-CN" dirty="0"/>
              <a:t>(b) large and with more serious news? </a:t>
            </a:r>
            <a:endParaRPr lang="en-US" altLang="zh-CN" dirty="0" smtClean="0"/>
          </a:p>
          <a:p>
            <a:pPr marL="182563" indent="-180975" algn="just">
              <a:lnSpc>
                <a:spcPct val="100000"/>
              </a:lnSpc>
              <a:buNone/>
            </a:pPr>
            <a:r>
              <a:rPr lang="en-US" altLang="zh-CN" dirty="0" smtClean="0"/>
              <a:t>7 </a:t>
            </a:r>
            <a:r>
              <a:rPr lang="en-US" altLang="zh-CN" dirty="0"/>
              <a:t>If you </a:t>
            </a:r>
            <a:r>
              <a:rPr lang="en-US" altLang="zh-CN" i="1" dirty="0"/>
              <a:t>swat</a:t>
            </a:r>
            <a:r>
              <a:rPr lang="en-US" altLang="zh-CN" dirty="0"/>
              <a:t> a fly, do you </a:t>
            </a:r>
            <a:r>
              <a:rPr lang="en-US" altLang="zh-CN" dirty="0">
                <a:solidFill>
                  <a:srgbClr val="C00000"/>
                </a:solidFill>
              </a:rPr>
              <a:t>(a) try to kill it</a:t>
            </a:r>
            <a:r>
              <a:rPr lang="en-US" altLang="zh-CN" dirty="0"/>
              <a:t>, or (b) try to protect it? </a:t>
            </a:r>
            <a:endParaRPr lang="en-US" altLang="zh-CN" dirty="0" smtClean="0"/>
          </a:p>
          <a:p>
            <a:pPr marL="182563" indent="-180975" algn="just">
              <a:lnSpc>
                <a:spcPct val="100000"/>
              </a:lnSpc>
              <a:buNone/>
            </a:pPr>
            <a:r>
              <a:rPr lang="en-US" altLang="zh-CN" dirty="0" smtClean="0"/>
              <a:t>8 </a:t>
            </a:r>
            <a:r>
              <a:rPr lang="en-US" altLang="zh-CN" dirty="0"/>
              <a:t>If something or someone </a:t>
            </a:r>
            <a:r>
              <a:rPr lang="en-US" altLang="zh-CN" i="1" dirty="0"/>
              <a:t>smartens up</a:t>
            </a:r>
            <a:r>
              <a:rPr lang="en-US" altLang="zh-CN" dirty="0"/>
              <a:t>, do they </a:t>
            </a:r>
            <a:r>
              <a:rPr lang="en-US" altLang="zh-CN" dirty="0">
                <a:solidFill>
                  <a:srgbClr val="C00000"/>
                </a:solidFill>
              </a:rPr>
              <a:t>(a) improve</a:t>
            </a:r>
            <a:r>
              <a:rPr lang="en-US" altLang="zh-CN" dirty="0"/>
              <a:t>, or (b) get worse? </a:t>
            </a:r>
            <a:endParaRPr lang="en-US" altLang="zh-CN" dirty="0" smtClean="0"/>
          </a:p>
          <a:p>
            <a:pPr marL="182563" indent="-180975" algn="just">
              <a:lnSpc>
                <a:spcPct val="100000"/>
              </a:lnSpc>
              <a:buNone/>
            </a:pPr>
            <a:r>
              <a:rPr lang="en-US" altLang="zh-CN" dirty="0" smtClean="0"/>
              <a:t>9 </a:t>
            </a:r>
            <a:r>
              <a:rPr lang="en-US" altLang="zh-CN" dirty="0"/>
              <a:t>If you decide to </a:t>
            </a:r>
            <a:r>
              <a:rPr lang="en-US" altLang="zh-CN" i="1" dirty="0"/>
              <a:t>take a day off</a:t>
            </a:r>
            <a:r>
              <a:rPr lang="en-US" altLang="zh-CN" dirty="0"/>
              <a:t>, do you (a) go to work, or </a:t>
            </a:r>
            <a:r>
              <a:rPr lang="en-US" altLang="zh-CN" dirty="0">
                <a:solidFill>
                  <a:srgbClr val="C00000"/>
                </a:solidFill>
              </a:rPr>
              <a:t>(b) stay at home</a:t>
            </a:r>
            <a:r>
              <a:rPr lang="en-US" altLang="zh-CN" dirty="0"/>
              <a:t>?</a:t>
            </a: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75949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46049" y="639228"/>
            <a:ext cx="8874125" cy="6007132"/>
          </a:xfrm>
          <a:prstGeom prst="rect">
            <a:avLst/>
          </a:prstGeom>
          <a:noFill/>
          <a:ln>
            <a:miter lim="800000"/>
            <a:headEnd/>
            <a:tailEnd/>
          </a:ln>
        </p:spPr>
        <p:txBody>
          <a:bodyPr/>
          <a:lstStyle/>
          <a:p>
            <a:pPr eaLnBrk="1" hangingPunct="1">
              <a:lnSpc>
                <a:spcPct val="85000"/>
              </a:lnSpc>
              <a:spcBef>
                <a:spcPts val="600"/>
              </a:spcBef>
              <a:buSzPct val="120000"/>
              <a:buNone/>
            </a:pPr>
            <a:r>
              <a:rPr lang="en-US" altLang="zh-CN" b="1" dirty="0">
                <a:solidFill>
                  <a:srgbClr val="C00000"/>
                </a:solidFill>
              </a:rPr>
              <a:t>Reading and interpreting </a:t>
            </a:r>
            <a:endParaRPr lang="en-US" altLang="zh-CN" b="1" dirty="0" smtClean="0">
              <a:solidFill>
                <a:srgbClr val="C00000"/>
              </a:solidFill>
            </a:endParaRPr>
          </a:p>
          <a:p>
            <a:pPr eaLnBrk="1" hangingPunct="1">
              <a:lnSpc>
                <a:spcPct val="85000"/>
              </a:lnSpc>
              <a:spcBef>
                <a:spcPts val="600"/>
              </a:spcBef>
              <a:buSzPct val="120000"/>
              <a:buNone/>
            </a:pPr>
            <a:endParaRPr lang="en-US" altLang="zh-CN" b="1" dirty="0" smtClean="0">
              <a:solidFill>
                <a:srgbClr val="C00000"/>
              </a:solidFill>
            </a:endParaRPr>
          </a:p>
          <a:p>
            <a:pPr algn="just" eaLnBrk="1" hangingPunct="1">
              <a:lnSpc>
                <a:spcPct val="85000"/>
              </a:lnSpc>
              <a:spcBef>
                <a:spcPts val="600"/>
              </a:spcBef>
              <a:buSzPct val="120000"/>
              <a:buNone/>
            </a:pPr>
            <a:r>
              <a:rPr lang="en-US" altLang="zh-CN" b="1" dirty="0" smtClean="0">
                <a:ea typeface="宋体" charset="-122"/>
              </a:rPr>
              <a:t>7</a:t>
            </a:r>
            <a:r>
              <a:rPr lang="en-US" altLang="en-US" b="1" dirty="0" smtClean="0">
                <a:ea typeface="宋体" charset="-122"/>
              </a:rPr>
              <a:t> Look </a:t>
            </a:r>
            <a:r>
              <a:rPr lang="en-US" altLang="en-US" b="1" dirty="0">
                <a:ea typeface="宋体" charset="-122"/>
              </a:rPr>
              <a:t>at the sentences from the passage and choose the best meaning</a:t>
            </a:r>
            <a:r>
              <a:rPr lang="en-US" altLang="en-US" b="1" dirty="0" smtClean="0">
                <a:ea typeface="宋体" charset="-122"/>
              </a:rPr>
              <a:t>.</a:t>
            </a:r>
          </a:p>
          <a:p>
            <a:pPr algn="just" eaLnBrk="1" hangingPunct="1">
              <a:lnSpc>
                <a:spcPct val="85000"/>
              </a:lnSpc>
              <a:spcBef>
                <a:spcPts val="600"/>
              </a:spcBef>
              <a:buSzPct val="120000"/>
              <a:buNone/>
            </a:pPr>
            <a:r>
              <a:rPr lang="en-US" altLang="en-US" dirty="0">
                <a:ea typeface="宋体" charset="-122"/>
              </a:rPr>
              <a:t>1 With a cup of coffee, maybe some breakfast, the ritual of reading the newspaper was the quiet before the storm … </a:t>
            </a:r>
            <a:endParaRPr lang="en-US" altLang="en-US" dirty="0" smtClean="0">
              <a:ea typeface="宋体" charset="-122"/>
            </a:endParaRPr>
          </a:p>
          <a:p>
            <a:pPr algn="just" eaLnBrk="1" hangingPunct="1">
              <a:lnSpc>
                <a:spcPct val="85000"/>
              </a:lnSpc>
              <a:spcBef>
                <a:spcPts val="600"/>
              </a:spcBef>
              <a:buSzPct val="120000"/>
              <a:buNone/>
            </a:pPr>
            <a:r>
              <a:rPr lang="en-US" altLang="en-US" dirty="0">
                <a:ea typeface="宋体" charset="-122"/>
              </a:rPr>
              <a:t> </a:t>
            </a:r>
            <a:r>
              <a:rPr lang="en-US" altLang="en-US" dirty="0" smtClean="0">
                <a:ea typeface="宋体" charset="-122"/>
              </a:rPr>
              <a:t>(a</a:t>
            </a:r>
            <a:r>
              <a:rPr lang="en-US" altLang="en-US" dirty="0">
                <a:ea typeface="宋体" charset="-122"/>
              </a:rPr>
              <a:t>) Reading a newspaper is one of life’s small pleasures. </a:t>
            </a:r>
            <a:endParaRPr lang="en-US" altLang="en-US" dirty="0" smtClean="0">
              <a:ea typeface="宋体" charset="-122"/>
            </a:endParaRPr>
          </a:p>
          <a:p>
            <a:pPr algn="just" eaLnBrk="1" hangingPunct="1">
              <a:lnSpc>
                <a:spcPct val="85000"/>
              </a:lnSpc>
              <a:spcBef>
                <a:spcPts val="600"/>
              </a:spcBef>
              <a:buSzPct val="120000"/>
              <a:buNone/>
            </a:pPr>
            <a:r>
              <a:rPr lang="en-US" altLang="en-US" dirty="0">
                <a:ea typeface="宋体" charset="-122"/>
              </a:rPr>
              <a:t> </a:t>
            </a:r>
            <a:r>
              <a:rPr lang="en-US" altLang="en-US" dirty="0" smtClean="0">
                <a:ea typeface="宋体" charset="-122"/>
              </a:rPr>
              <a:t>(</a:t>
            </a:r>
            <a:r>
              <a:rPr lang="en-US" altLang="en-US" dirty="0">
                <a:ea typeface="宋体" charset="-122"/>
              </a:rPr>
              <a:t>b) People no longer have the habit of reading newspapers.</a:t>
            </a:r>
          </a:p>
          <a:p>
            <a:pPr algn="just" eaLnBrk="1" hangingPunct="1">
              <a:lnSpc>
                <a:spcPct val="85000"/>
              </a:lnSpc>
              <a:spcBef>
                <a:spcPts val="600"/>
              </a:spcBef>
              <a:buSzPct val="120000"/>
              <a:buNone/>
            </a:pP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2 </a:t>
            </a:r>
            <a:r>
              <a:rPr lang="en-US" altLang="en-US" dirty="0">
                <a:ea typeface="宋体" charset="-122"/>
              </a:rPr>
              <a:t>A mere nine per cent trust the information the newspaper contains. </a:t>
            </a:r>
          </a:p>
          <a:p>
            <a:pPr algn="just" eaLnBrk="1" hangingPunct="1">
              <a:lnSpc>
                <a:spcPct val="85000"/>
              </a:lnSpc>
              <a:spcBef>
                <a:spcPts val="600"/>
              </a:spcBef>
              <a:buSzPct val="120000"/>
              <a:buNone/>
            </a:pPr>
            <a:r>
              <a:rPr lang="en-US" altLang="en-US" dirty="0">
                <a:ea typeface="宋体" charset="-122"/>
              </a:rPr>
              <a:t> (a) There are different reasons why young people don’t read newspapers. </a:t>
            </a:r>
          </a:p>
          <a:p>
            <a:pPr algn="just" eaLnBrk="1" hangingPunct="1">
              <a:lnSpc>
                <a:spcPct val="85000"/>
              </a:lnSpc>
              <a:spcBef>
                <a:spcPts val="600"/>
              </a:spcBef>
              <a:buSzPct val="120000"/>
              <a:buNone/>
            </a:pPr>
            <a:r>
              <a:rPr lang="en-US" altLang="en-US" dirty="0">
                <a:ea typeface="宋体" charset="-122"/>
              </a:rPr>
              <a:t> (b) Newspapers today are not objective enough. </a:t>
            </a:r>
          </a:p>
          <a:p>
            <a:pPr marL="182563" indent="-180975" algn="just">
              <a:lnSpc>
                <a:spcPct val="85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2" descr="MORE"/>
          <p:cNvPicPr>
            <a:picLocks noChangeAspect="1" noChangeArrowheads="1"/>
          </p:cNvPicPr>
          <p:nvPr/>
        </p:nvPicPr>
        <p:blipFill>
          <a:blip r:embed="rId5" cstate="print"/>
          <a:srcRect/>
          <a:stretch>
            <a:fillRect/>
          </a:stretch>
        </p:blipFill>
        <p:spPr bwMode="auto">
          <a:xfrm>
            <a:off x="7991475" y="6394568"/>
            <a:ext cx="912813" cy="2286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5023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1">
                                            <p:txEl>
                                              <p:pRg st="4" end="4"/>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1">
                                            <p:txEl>
                                              <p:pRg st="8" end="8"/>
                                            </p:txEl>
                                          </p:spTgt>
                                        </p:tgtEl>
                                        <p:attrNameLst>
                                          <p:attrName>style.color</p:attrName>
                                        </p:attrNameLst>
                                      </p:cBhvr>
                                      <p:to>
                                        <a:srgbClr val="C0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14546" y="705166"/>
            <a:ext cx="8950325" cy="6007132"/>
          </a:xfrm>
          <a:prstGeom prst="rect">
            <a:avLst/>
          </a:prstGeom>
          <a:noFill/>
          <a:ln>
            <a:miter lim="800000"/>
            <a:headEnd/>
            <a:tailEnd/>
          </a:ln>
        </p:spPr>
        <p:txBody>
          <a:bodyPr/>
          <a:lstStyle/>
          <a:p>
            <a:pPr algn="just" eaLnBrk="1" hangingPunct="1">
              <a:lnSpc>
                <a:spcPct val="100000"/>
              </a:lnSpc>
              <a:spcBef>
                <a:spcPts val="600"/>
              </a:spcBef>
              <a:buSzPct val="120000"/>
              <a:buNone/>
            </a:pPr>
            <a:r>
              <a:rPr lang="en-US" altLang="en-US" dirty="0">
                <a:ea typeface="宋体" charset="-122"/>
              </a:rPr>
              <a:t>3 The advertiser can monitor minute by minute if their ads are working … </a:t>
            </a:r>
            <a:endParaRPr lang="en-US" altLang="en-US" dirty="0" smtClean="0">
              <a:ea typeface="宋体" charset="-122"/>
            </a:endParaRPr>
          </a:p>
          <a:p>
            <a:pPr algn="just" eaLnBrk="1" hangingPunct="1">
              <a:lnSpc>
                <a:spcPct val="100000"/>
              </a:lnSpc>
              <a:spcBef>
                <a:spcPts val="600"/>
              </a:spcBef>
              <a:buSzPct val="120000"/>
              <a:buNone/>
            </a:pPr>
            <a:r>
              <a:rPr lang="en-US" altLang="en-US" dirty="0">
                <a:ea typeface="宋体" charset="-122"/>
              </a:rPr>
              <a:t> </a:t>
            </a:r>
            <a:r>
              <a:rPr lang="en-US" altLang="en-US" dirty="0" smtClean="0">
                <a:ea typeface="宋体" charset="-122"/>
              </a:rPr>
              <a:t>(</a:t>
            </a:r>
            <a:r>
              <a:rPr lang="en-US" altLang="en-US" dirty="0">
                <a:ea typeface="宋体" charset="-122"/>
              </a:rPr>
              <a:t>a) It’s cheaper to advertise on the Internet. </a:t>
            </a:r>
            <a:endParaRPr lang="en-US" altLang="en-US" dirty="0" smtClean="0">
              <a:ea typeface="宋体" charset="-122"/>
            </a:endParaRPr>
          </a:p>
          <a:p>
            <a:pPr algn="just" eaLnBrk="1" hangingPunct="1">
              <a:lnSpc>
                <a:spcPct val="100000"/>
              </a:lnSpc>
              <a:spcBef>
                <a:spcPts val="600"/>
              </a:spcBef>
              <a:buSzPct val="120000"/>
              <a:buNone/>
            </a:pPr>
            <a:r>
              <a:rPr lang="en-US" altLang="en-US" dirty="0">
                <a:ea typeface="宋体" charset="-122"/>
              </a:rPr>
              <a:t> </a:t>
            </a:r>
            <a:r>
              <a:rPr lang="en-US" altLang="en-US" dirty="0" smtClean="0">
                <a:ea typeface="宋体" charset="-122"/>
              </a:rPr>
              <a:t>(</a:t>
            </a:r>
            <a:r>
              <a:rPr lang="en-US" altLang="en-US" dirty="0">
                <a:ea typeface="宋体" charset="-122"/>
              </a:rPr>
              <a:t>b) Advertisers have more control over Internet advertising. </a:t>
            </a:r>
            <a:r>
              <a:rPr lang="en-US" altLang="en-US" dirty="0" smtClean="0">
                <a:ea typeface="宋体" charset="-122"/>
              </a:rPr>
              <a:t> </a:t>
            </a:r>
          </a:p>
          <a:p>
            <a:pPr algn="just" eaLnBrk="1" hangingPunct="1">
              <a:lnSpc>
                <a:spcPct val="100000"/>
              </a:lnSpc>
              <a:spcBef>
                <a:spcPts val="600"/>
              </a:spcBef>
              <a:buSzPct val="120000"/>
              <a:buNone/>
            </a:pPr>
            <a:endParaRPr lang="en-US" altLang="en-US" sz="400" dirty="0" smtClean="0">
              <a:ea typeface="宋体" charset="-122"/>
            </a:endParaRPr>
          </a:p>
          <a:p>
            <a:pPr algn="just" eaLnBrk="1" hangingPunct="1">
              <a:lnSpc>
                <a:spcPct val="50000"/>
              </a:lnSpc>
              <a:spcBef>
                <a:spcPts val="600"/>
              </a:spcBef>
              <a:buSzPct val="120000"/>
              <a:buNone/>
            </a:pPr>
            <a:endParaRPr lang="en-US" altLang="en-US" dirty="0" smtClean="0">
              <a:ea typeface="宋体" charset="-122"/>
            </a:endParaRPr>
          </a:p>
          <a:p>
            <a:pPr algn="just" eaLnBrk="1" hangingPunct="1">
              <a:lnSpc>
                <a:spcPct val="100000"/>
              </a:lnSpc>
              <a:spcBef>
                <a:spcPts val="600"/>
              </a:spcBef>
              <a:buSzPct val="120000"/>
              <a:buNone/>
            </a:pPr>
            <a:r>
              <a:rPr lang="en-US" altLang="en-US" dirty="0" smtClean="0">
                <a:ea typeface="宋体" charset="-122"/>
              </a:rPr>
              <a:t>4 </a:t>
            </a:r>
            <a:r>
              <a:rPr lang="en-US" altLang="en-US" dirty="0">
                <a:ea typeface="宋体" charset="-122"/>
              </a:rPr>
              <a:t>… paper mills are among the worst polluters of air, water and land of any industry in the US. </a:t>
            </a:r>
          </a:p>
          <a:p>
            <a:pPr algn="just" eaLnBrk="1" hangingPunct="1">
              <a:lnSpc>
                <a:spcPct val="100000"/>
              </a:lnSpc>
              <a:spcBef>
                <a:spcPts val="600"/>
              </a:spcBef>
              <a:buSzPct val="120000"/>
              <a:buNone/>
            </a:pPr>
            <a:r>
              <a:rPr lang="en-US" altLang="en-US" dirty="0">
                <a:ea typeface="宋体" charset="-122"/>
              </a:rPr>
              <a:t> (a) Newspapers are in decline because they cause too much pollution. </a:t>
            </a:r>
          </a:p>
          <a:p>
            <a:pPr algn="just" eaLnBrk="1" hangingPunct="1">
              <a:lnSpc>
                <a:spcPct val="100000"/>
              </a:lnSpc>
              <a:spcBef>
                <a:spcPts val="600"/>
              </a:spcBef>
              <a:buSzPct val="120000"/>
              <a:buNone/>
            </a:pPr>
            <a:r>
              <a:rPr lang="en-US" altLang="en-US" dirty="0">
                <a:ea typeface="宋体" charset="-122"/>
              </a:rPr>
              <a:t> (b) There is a good environmental reason in </a:t>
            </a:r>
            <a:r>
              <a:rPr lang="en-US" altLang="en-US" dirty="0" err="1">
                <a:ea typeface="宋体" charset="-122"/>
              </a:rPr>
              <a:t>favour</a:t>
            </a:r>
            <a:r>
              <a:rPr lang="en-US" altLang="en-US" dirty="0">
                <a:ea typeface="宋体" charset="-122"/>
              </a:rPr>
              <a:t> of online editions.  </a:t>
            </a:r>
          </a:p>
          <a:p>
            <a:pPr algn="just" eaLnBrk="1" hangingPunct="1">
              <a:lnSpc>
                <a:spcPct val="100000"/>
              </a:lnSpc>
              <a:spcBef>
                <a:spcPts val="600"/>
              </a:spcBef>
              <a:buSzPct val="120000"/>
              <a:buNone/>
            </a:pPr>
            <a:endParaRPr lang="en-US" altLang="en-US" dirty="0" smtClean="0">
              <a:ea typeface="宋体" charset="-122"/>
            </a:endParaRPr>
          </a:p>
          <a:p>
            <a:pPr algn="just" eaLnBrk="1" hangingPunct="1">
              <a:lnSpc>
                <a:spcPct val="100000"/>
              </a:lnSpc>
              <a:spcBef>
                <a:spcPts val="0"/>
              </a:spcBef>
              <a:buSzPct val="120000"/>
              <a:buNone/>
            </a:pPr>
            <a:r>
              <a:rPr lang="en-US" altLang="zh-CN" dirty="0" smtClean="0">
                <a:solidFill>
                  <a:prstClr val="black"/>
                </a:solidFill>
              </a:rPr>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10578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1">
                                            <p:txEl>
                                              <p:pRg st="2" end="2"/>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1">
                                            <p:txEl>
                                              <p:pRg st="7" end="7"/>
                                            </p:txEl>
                                          </p:spTgt>
                                        </p:tgtEl>
                                        <p:attrNameLst>
                                          <p:attrName>style.color</p:attrName>
                                        </p:attrNameLst>
                                      </p:cBhvr>
                                      <p:to>
                                        <a:srgbClr val="C0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0" y="647893"/>
            <a:ext cx="8807450" cy="6007132"/>
          </a:xfrm>
          <a:prstGeom prst="rect">
            <a:avLst/>
          </a:prstGeom>
          <a:noFill/>
          <a:ln>
            <a:miter lim="800000"/>
            <a:headEnd/>
            <a:tailEnd/>
          </a:ln>
        </p:spPr>
        <p:txBody>
          <a:bodyPr/>
          <a:lstStyle/>
          <a:p>
            <a:pPr algn="just" eaLnBrk="1" hangingPunct="1">
              <a:lnSpc>
                <a:spcPct val="100000"/>
              </a:lnSpc>
              <a:spcBef>
                <a:spcPts val="600"/>
              </a:spcBef>
              <a:buSzPct val="120000"/>
              <a:buNone/>
            </a:pPr>
            <a:r>
              <a:rPr lang="en-US" altLang="en-US" dirty="0">
                <a:ea typeface="宋体" charset="-122"/>
              </a:rPr>
              <a:t>5 You can swat flies with them, and they can still be used to wrap fish. </a:t>
            </a:r>
          </a:p>
          <a:p>
            <a:pPr algn="just" eaLnBrk="1" hangingPunct="1">
              <a:lnSpc>
                <a:spcPct val="100000"/>
              </a:lnSpc>
              <a:spcBef>
                <a:spcPts val="600"/>
              </a:spcBef>
              <a:buSzPct val="120000"/>
              <a:buNone/>
            </a:pPr>
            <a:r>
              <a:rPr lang="en-US" altLang="en-US" dirty="0">
                <a:ea typeface="宋体" charset="-122"/>
              </a:rPr>
              <a:t> (a) You can do a number of different things with a used newspaper. </a:t>
            </a:r>
          </a:p>
          <a:p>
            <a:pPr algn="just" eaLnBrk="1" hangingPunct="1">
              <a:lnSpc>
                <a:spcPct val="100000"/>
              </a:lnSpc>
              <a:spcBef>
                <a:spcPts val="600"/>
              </a:spcBef>
              <a:buSzPct val="120000"/>
              <a:buNone/>
            </a:pPr>
            <a:r>
              <a:rPr lang="en-US" altLang="en-US" dirty="0">
                <a:ea typeface="宋体" charset="-122"/>
              </a:rPr>
              <a:t> (b) Some people buy newspapers because they have practical uses. </a:t>
            </a:r>
            <a:endParaRPr lang="en-US" altLang="en-US" dirty="0" smtClean="0">
              <a:ea typeface="宋体" charset="-122"/>
            </a:endParaRPr>
          </a:p>
          <a:p>
            <a:pPr algn="just" eaLnBrk="1" hangingPunct="1">
              <a:lnSpc>
                <a:spcPct val="30000"/>
              </a:lnSpc>
              <a:spcBef>
                <a:spcPts val="600"/>
              </a:spcBef>
              <a:buSzPct val="120000"/>
              <a:buNone/>
            </a:pPr>
            <a:r>
              <a:rPr lang="en-US" altLang="en-US" dirty="0" smtClean="0">
                <a:ea typeface="宋体" charset="-122"/>
              </a:rPr>
              <a:t> </a:t>
            </a:r>
          </a:p>
          <a:p>
            <a:pPr algn="just" eaLnBrk="1" hangingPunct="1">
              <a:lnSpc>
                <a:spcPct val="100000"/>
              </a:lnSpc>
              <a:spcBef>
                <a:spcPts val="600"/>
              </a:spcBef>
              <a:buSzPct val="120000"/>
              <a:buNone/>
            </a:pPr>
            <a:endParaRPr lang="en-US" altLang="en-US" sz="400" dirty="0">
              <a:ea typeface="宋体" charset="-122"/>
            </a:endParaRPr>
          </a:p>
          <a:p>
            <a:pPr algn="just" eaLnBrk="1" hangingPunct="1">
              <a:lnSpc>
                <a:spcPct val="100000"/>
              </a:lnSpc>
              <a:spcBef>
                <a:spcPts val="600"/>
              </a:spcBef>
              <a:buSzPct val="120000"/>
              <a:buNone/>
            </a:pPr>
            <a:r>
              <a:rPr lang="en-US" altLang="en-US" dirty="0" smtClean="0">
                <a:ea typeface="宋体" charset="-122"/>
              </a:rPr>
              <a:t>6 </a:t>
            </a:r>
            <a:r>
              <a:rPr lang="en-US" altLang="en-US" dirty="0">
                <a:ea typeface="宋体" charset="-122"/>
              </a:rPr>
              <a:t>… the small-town newspaper will always be meaningful for the parents whose child’s photo is news for a few days</a:t>
            </a:r>
            <a:r>
              <a:rPr lang="en-US" altLang="en-US" dirty="0" smtClean="0">
                <a:ea typeface="宋体" charset="-122"/>
              </a:rPr>
              <a:t>.</a:t>
            </a:r>
          </a:p>
          <a:p>
            <a:pPr algn="just" eaLnBrk="1" hangingPunct="1">
              <a:lnSpc>
                <a:spcPct val="100000"/>
              </a:lnSpc>
              <a:spcBef>
                <a:spcPts val="600"/>
              </a:spcBef>
              <a:buSzPct val="120000"/>
              <a:buNone/>
            </a:pPr>
            <a:r>
              <a:rPr lang="en-US" altLang="en-US" dirty="0" smtClean="0">
                <a:ea typeface="宋体" charset="-122"/>
              </a:rPr>
              <a:t> </a:t>
            </a:r>
            <a:r>
              <a:rPr lang="en-US" altLang="en-US" dirty="0">
                <a:ea typeface="宋体" charset="-122"/>
              </a:rPr>
              <a:t>(a) Local newspapers don’t really contain any news</a:t>
            </a:r>
            <a:r>
              <a:rPr lang="en-US" altLang="en-US" dirty="0" smtClean="0">
                <a:ea typeface="宋体" charset="-122"/>
              </a:rPr>
              <a:t>.</a:t>
            </a:r>
          </a:p>
          <a:p>
            <a:pPr algn="just" eaLnBrk="1" hangingPunct="1">
              <a:lnSpc>
                <a:spcPct val="100000"/>
              </a:lnSpc>
              <a:spcBef>
                <a:spcPts val="600"/>
              </a:spcBef>
              <a:buSzPct val="120000"/>
              <a:buNone/>
            </a:pPr>
            <a:r>
              <a:rPr lang="en-US" altLang="en-US" dirty="0" smtClean="0">
                <a:ea typeface="宋体" charset="-122"/>
              </a:rPr>
              <a:t> </a:t>
            </a:r>
            <a:r>
              <a:rPr lang="en-US" altLang="en-US" dirty="0">
                <a:ea typeface="宋体" charset="-122"/>
              </a:rPr>
              <a:t>(b) Local newspapers are likely to survive even if national newspapers don’t</a:t>
            </a:r>
            <a:r>
              <a:rPr lang="en-US" altLang="en-US" dirty="0" smtClean="0">
                <a:ea typeface="宋体" charset="-122"/>
              </a:rPr>
              <a:t>.</a:t>
            </a:r>
            <a:endParaRPr lang="en-US" altLang="en-US" dirty="0">
              <a:ea typeface="宋体" charset="-122"/>
            </a:endParaRP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2" descr="END"/>
          <p:cNvPicPr>
            <a:picLocks noChangeAspect="1" noChangeArrowheads="1"/>
          </p:cNvPicPr>
          <p:nvPr/>
        </p:nvPicPr>
        <p:blipFill>
          <a:blip r:embed="rId3" cstate="print"/>
          <a:srcRect/>
          <a:stretch>
            <a:fillRect/>
          </a:stretch>
        </p:blipFill>
        <p:spPr bwMode="auto">
          <a:xfrm>
            <a:off x="8379645" y="6341909"/>
            <a:ext cx="474663" cy="225425"/>
          </a:xfrm>
          <a:prstGeom prst="rect">
            <a:avLst/>
          </a:prstGeom>
          <a:noFill/>
          <a:ln w="9525">
            <a:noFill/>
            <a:miter lim="800000"/>
            <a:headEnd/>
            <a:tailEnd/>
          </a:ln>
        </p:spPr>
      </p:pic>
      <p:pic>
        <p:nvPicPr>
          <p:cNvPr id="7"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2319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1">
                                            <p:txEl>
                                              <p:pRg st="1" end="1"/>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1">
                                            <p:txEl>
                                              <p:pRg st="7" end="7"/>
                                            </p:txEl>
                                          </p:spTgt>
                                        </p:tgtEl>
                                        <p:attrNameLst>
                                          <p:attrName>style.color</p:attrName>
                                        </p:attrNameLst>
                                      </p:cBhvr>
                                      <p:to>
                                        <a:srgbClr val="C0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765687" cy="5984875"/>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a:solidFill>
                  <a:srgbClr val="C00000"/>
                </a:solidFill>
              </a:rPr>
              <a:t>Developing critical thinking </a:t>
            </a:r>
            <a:endParaRPr lang="en-US" altLang="zh-CN" b="1" dirty="0" smtClean="0">
              <a:solidFill>
                <a:srgbClr val="C00000"/>
              </a:solidFill>
            </a:endParaRPr>
          </a:p>
          <a:p>
            <a:pPr eaLnBrk="1" hangingPunct="1">
              <a:lnSpc>
                <a:spcPct val="30000"/>
              </a:lnSpc>
              <a:spcBef>
                <a:spcPts val="0"/>
              </a:spcBef>
              <a:buSzPct val="120000"/>
              <a:buNone/>
            </a:pPr>
            <a:endParaRPr lang="en-US" altLang="zh-CN" b="1" dirty="0" smtClean="0">
              <a:solidFill>
                <a:srgbClr val="C00000"/>
              </a:solidFill>
            </a:endParaRPr>
          </a:p>
          <a:p>
            <a:pPr eaLnBrk="1" hangingPunct="1">
              <a:lnSpc>
                <a:spcPct val="100000"/>
              </a:lnSpc>
              <a:spcBef>
                <a:spcPts val="0"/>
              </a:spcBef>
              <a:buSzPct val="120000"/>
              <a:buNone/>
            </a:pPr>
            <a:endParaRPr lang="en-US" altLang="zh-CN" sz="1200" b="1" dirty="0" smtClean="0">
              <a:solidFill>
                <a:srgbClr val="C00000"/>
              </a:solidFill>
            </a:endParaRPr>
          </a:p>
          <a:p>
            <a:pPr algn="just" eaLnBrk="1" hangingPunct="1">
              <a:lnSpc>
                <a:spcPct val="100000"/>
              </a:lnSpc>
              <a:spcBef>
                <a:spcPts val="0"/>
              </a:spcBef>
              <a:buSzPct val="120000"/>
              <a:buNone/>
            </a:pPr>
            <a:r>
              <a:rPr lang="en-US" altLang="zh-CN" b="1" dirty="0">
                <a:ea typeface="宋体" charset="-122"/>
              </a:rPr>
              <a:t>8 Work in pairs and discuss the questions. </a:t>
            </a:r>
            <a:r>
              <a:rPr lang="en-US" altLang="en-US" b="1" dirty="0" smtClean="0">
                <a:ea typeface="宋体" charset="-122"/>
              </a:rPr>
              <a:t>  </a:t>
            </a:r>
            <a:r>
              <a:rPr lang="en-US" altLang="en-US" dirty="0" smtClean="0">
                <a:ea typeface="宋体" charset="-122"/>
              </a:rPr>
              <a:t> </a:t>
            </a:r>
          </a:p>
          <a:p>
            <a:pPr marL="182563" indent="-180975" algn="just">
              <a:lnSpc>
                <a:spcPct val="120000"/>
              </a:lnSpc>
              <a:buNone/>
            </a:pPr>
            <a:r>
              <a:rPr lang="en-US" altLang="zh-CN" dirty="0"/>
              <a:t>1 </a:t>
            </a:r>
            <a:r>
              <a:rPr lang="en-US" altLang="zh-CN" dirty="0">
                <a:hlinkClick r:id="rId3" action="ppaction://hlinksldjump"/>
              </a:rPr>
              <a:t>Do you think the Internet will replace the newspaper one day? </a:t>
            </a:r>
            <a:r>
              <a:rPr lang="en-US" altLang="zh-CN" dirty="0" smtClean="0"/>
              <a:t> </a:t>
            </a:r>
          </a:p>
          <a:p>
            <a:pPr marL="182563" indent="-180975" algn="just">
              <a:lnSpc>
                <a:spcPct val="120000"/>
              </a:lnSpc>
              <a:buNone/>
            </a:pPr>
            <a:r>
              <a:rPr lang="en-US" altLang="zh-CN" dirty="0" smtClean="0"/>
              <a:t>2 </a:t>
            </a:r>
            <a:r>
              <a:rPr lang="en-US" altLang="zh-CN" dirty="0">
                <a:hlinkClick r:id="rId4" action="ppaction://hlinksldjump"/>
              </a:rPr>
              <a:t> Do you agree that an editorial in a traditional newspaper has “more influence and prestige” than one in an online edition? If so, why? </a:t>
            </a:r>
            <a:endParaRPr lang="en-US" altLang="zh-CN" dirty="0" smtClean="0"/>
          </a:p>
          <a:p>
            <a:pPr marL="182563" indent="-180975" algn="just">
              <a:lnSpc>
                <a:spcPct val="120000"/>
              </a:lnSpc>
              <a:buNone/>
            </a:pPr>
            <a:r>
              <a:rPr lang="en-US" altLang="zh-CN" dirty="0" smtClean="0"/>
              <a:t>3 </a:t>
            </a:r>
            <a:r>
              <a:rPr lang="en-US" altLang="zh-CN" dirty="0">
                <a:hlinkClick r:id="rId5" action="ppaction://hlinksldjump"/>
              </a:rPr>
              <a:t>Should newspapers try to influence public opinion? Why / Why not?</a:t>
            </a:r>
            <a:endParaRPr lang="en-US" altLang="zh-CN" dirty="0"/>
          </a:p>
          <a:p>
            <a:pPr marL="182563" indent="-180975" algn="just">
              <a:lnSpc>
                <a:spcPct val="120000"/>
              </a:lnSpc>
              <a:buNone/>
            </a:pPr>
            <a:endParaRPr lang="en-US" altLang="zh-CN" dirty="0"/>
          </a:p>
          <a:p>
            <a:pPr marL="182563" indent="-180975" algn="just">
              <a:lnSpc>
                <a:spcPct val="120000"/>
              </a:lnSpc>
              <a:buNone/>
            </a:pP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40795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9" end="9"/>
                                            </p:txEl>
                                          </p:spTgt>
                                        </p:tgtEl>
                                        <p:attrNameLst>
                                          <p:attrName>style.visibility</p:attrName>
                                        </p:attrNameLst>
                                      </p:cBhvr>
                                      <p:to>
                                        <p:strVal val="visible"/>
                                      </p:to>
                                    </p:set>
                                    <p:animEffect transition="in" filter="dissolve">
                                      <p:cBhvr>
                                        <p:cTn id="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17420"/>
            <a:ext cx="8845550" cy="6097705"/>
          </a:xfrm>
          <a:prstGeom prst="rect">
            <a:avLst/>
          </a:prstGeom>
          <a:noFill/>
          <a:ln>
            <a:miter lim="800000"/>
            <a:headEnd/>
            <a:tailEnd/>
          </a:ln>
        </p:spPr>
        <p:txBody>
          <a:bodyPr/>
          <a:lstStyle/>
          <a:p>
            <a:pPr marL="182563" indent="-180975" algn="just">
              <a:lnSpc>
                <a:spcPct val="120000"/>
              </a:lnSpc>
              <a:buNone/>
            </a:pPr>
            <a:r>
              <a:rPr lang="en-US" altLang="zh-CN" b="1" dirty="0" smtClean="0"/>
              <a:t>1 </a:t>
            </a:r>
            <a:r>
              <a:rPr lang="en-US" altLang="zh-CN" b="1" dirty="0"/>
              <a:t>Do you think the Internet will replace the newspaper one day?</a:t>
            </a:r>
            <a:endParaRPr lang="zh-CN" altLang="en-US" dirty="0"/>
          </a:p>
          <a:p>
            <a:pPr marL="216000" indent="-216000" algn="just">
              <a:lnSpc>
                <a:spcPct val="95000"/>
              </a:lnSpc>
              <a:buNone/>
            </a:pPr>
            <a:r>
              <a:rPr lang="en-US" altLang="zh-CN" dirty="0" smtClean="0">
                <a:sym typeface="Wingdings"/>
              </a:rPr>
              <a:t></a:t>
            </a:r>
            <a:r>
              <a:rPr lang="en-US" altLang="zh-CN" dirty="0" smtClean="0"/>
              <a:t>Yes</a:t>
            </a:r>
            <a:r>
              <a:rPr lang="en-US" altLang="zh-CN" dirty="0"/>
              <a:t>, in fact you can see that this is already happening. Most people don’t buy newspapers any more. They read the news on their mobile phones. Of course people are happy to take free newspapers, but that’s because they don’t have to pay for them! Many traditional newspapers are already making a loss, and I think they’ll soon die out. </a:t>
            </a:r>
          </a:p>
          <a:p>
            <a:pPr marL="288000" indent="-288000" algn="just">
              <a:lnSpc>
                <a:spcPct val="95000"/>
              </a:lnSpc>
              <a:buNone/>
            </a:pPr>
            <a:r>
              <a:rPr lang="en-US" altLang="zh-CN" dirty="0">
                <a:sym typeface="Wingdings"/>
              </a:rPr>
              <a:t> </a:t>
            </a:r>
            <a:r>
              <a:rPr lang="en-US" altLang="zh-CN" dirty="0" smtClean="0"/>
              <a:t>No</a:t>
            </a:r>
            <a:r>
              <a:rPr lang="en-US" altLang="zh-CN" dirty="0"/>
              <a:t>, I think there will still be a place for newspapers alongside the Internet. Newspapers are still very popular. All that is needed for them to survive is a different business model so that the newspapers can compete with free content on the Internet.</a:t>
            </a:r>
            <a:endParaRPr lang="zh-CN" altLang="en-US" dirty="0"/>
          </a:p>
          <a:p>
            <a:pPr marL="182563" indent="-180975" algn="just">
              <a:lnSpc>
                <a:spcPct val="120000"/>
              </a:lnSpc>
              <a:buNone/>
            </a:pPr>
            <a:endParaRPr lang="en-US" altLang="zh-CN" b="1"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8069" y="6334491"/>
            <a:ext cx="912813" cy="2286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36288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dissolv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089525"/>
          </a:xfrm>
          <a:prstGeom prst="rect">
            <a:avLst/>
          </a:prstGeom>
          <a:noFill/>
          <a:ln>
            <a:miter lim="800000"/>
            <a:headEnd/>
            <a:tailEnd/>
          </a:ln>
        </p:spPr>
        <p:txBody>
          <a:bodyPr/>
          <a:lstStyle/>
          <a:p>
            <a:pPr marL="182563" indent="-180975" algn="just">
              <a:lnSpc>
                <a:spcPct val="120000"/>
              </a:lnSpc>
              <a:buNone/>
            </a:pPr>
            <a:r>
              <a:rPr lang="en-US" altLang="zh-CN" b="1" dirty="0" smtClean="0"/>
              <a:t>2 </a:t>
            </a:r>
            <a:r>
              <a:rPr lang="en-US" altLang="zh-CN" b="1" dirty="0"/>
              <a:t>Do you agree that an editorial in a traditional newspaper has “more influence and prestige” than one in an online edition? If so, why</a:t>
            </a:r>
            <a:r>
              <a:rPr lang="en-US" altLang="zh-CN" b="1" dirty="0" smtClean="0"/>
              <a:t>?</a:t>
            </a:r>
          </a:p>
          <a:p>
            <a:pPr marL="182563" indent="-180975" algn="just">
              <a:lnSpc>
                <a:spcPct val="120000"/>
              </a:lnSpc>
              <a:buNone/>
            </a:pPr>
            <a:r>
              <a:rPr lang="en-US" altLang="zh-CN" dirty="0" smtClean="0"/>
              <a:t>  The </a:t>
            </a:r>
            <a:r>
              <a:rPr lang="en-US" altLang="zh-CN" dirty="0"/>
              <a:t>question is an interesting, but hard one. Possibly being printed on paper still has more prestige than appearing on a website — partly because almost anyone with a computer and connection can put their views on the web.</a:t>
            </a:r>
            <a:endParaRPr lang="zh-CN" altLang="en-US" dirty="0"/>
          </a:p>
          <a:p>
            <a:pPr marL="182563" indent="-180975" algn="just">
              <a:lnSpc>
                <a:spcPct val="120000"/>
              </a:lnSpc>
              <a:buNone/>
            </a:pPr>
            <a:endParaRPr lang="zh-CN" altLang="en-US" dirty="0"/>
          </a:p>
          <a:p>
            <a:pPr marL="182563" indent="-180975" algn="just">
              <a:lnSpc>
                <a:spcPct val="120000"/>
              </a:lnSpc>
              <a:buNone/>
            </a:pPr>
            <a:endParaRPr lang="en-US" altLang="zh-CN" b="1" dirty="0" smtClean="0"/>
          </a:p>
          <a:p>
            <a:pPr marL="182563" indent="-180975" algn="just">
              <a:lnSpc>
                <a:spcPct val="120000"/>
              </a:lnSpc>
              <a:buNone/>
            </a:pPr>
            <a:r>
              <a:rPr lang="en-US" altLang="zh-CN" dirty="0" smtClean="0">
                <a:solidFill>
                  <a:srgbClr val="0070C0"/>
                </a:solidFill>
              </a:rPr>
              <a:t>  </a:t>
            </a:r>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7"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11703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4" y="692150"/>
            <a:ext cx="8797925" cy="5041899"/>
          </a:xfrm>
          <a:prstGeom prst="rect">
            <a:avLst/>
          </a:prstGeom>
          <a:noFill/>
          <a:ln>
            <a:miter lim="800000"/>
            <a:headEnd/>
            <a:tailEnd/>
          </a:ln>
        </p:spPr>
        <p:txBody>
          <a:bodyPr/>
          <a:lstStyle/>
          <a:p>
            <a:pPr marL="182563" indent="-180975" algn="just">
              <a:lnSpc>
                <a:spcPct val="120000"/>
              </a:lnSpc>
              <a:buNone/>
            </a:pPr>
            <a:r>
              <a:rPr lang="en-US" altLang="zh-CN" b="1" dirty="0" smtClean="0"/>
              <a:t>3 </a:t>
            </a:r>
            <a:r>
              <a:rPr lang="en-US" altLang="zh-CN" b="1" dirty="0"/>
              <a:t>Should newspapers try to influence public opinion? Why / Why not</a:t>
            </a:r>
            <a:r>
              <a:rPr lang="en-US" altLang="zh-CN" b="1" dirty="0" smtClean="0"/>
              <a:t>?</a:t>
            </a:r>
          </a:p>
          <a:p>
            <a:pPr marL="182563" indent="-180975" algn="just">
              <a:lnSpc>
                <a:spcPct val="120000"/>
              </a:lnSpc>
              <a:buNone/>
            </a:pPr>
            <a:r>
              <a:rPr lang="en-US" altLang="zh-CN" dirty="0" smtClean="0"/>
              <a:t>  There </a:t>
            </a:r>
            <a:r>
              <a:rPr lang="en-US" altLang="zh-CN" dirty="0"/>
              <a:t>are a number of issues which can be covered here. Newspapers have traditionally done this on the understanding that news stories are presented objectively, but editorial comment is openly persuasive, belonging to a particular political point of view or specific interest group (environmentalists, farmers </a:t>
            </a:r>
            <a:r>
              <a:rPr lang="en-US" altLang="zh-CN" dirty="0" err="1"/>
              <a:t>etc</a:t>
            </a:r>
            <a:r>
              <a:rPr lang="en-US" altLang="zh-CN" dirty="0"/>
              <a:t>).</a:t>
            </a:r>
            <a:endParaRPr lang="zh-CN" altLang="en-US" dirty="0"/>
          </a:p>
          <a:p>
            <a:pPr marL="182563" indent="-180975" algn="just">
              <a:lnSpc>
                <a:spcPct val="120000"/>
              </a:lnSpc>
              <a:buNone/>
            </a:pPr>
            <a:endParaRPr lang="en-US" altLang="zh-CN" b="1" dirty="0"/>
          </a:p>
          <a:p>
            <a:pPr marL="182563" indent="-180975" algn="just">
              <a:lnSpc>
                <a:spcPct val="120000"/>
              </a:lnSpc>
              <a:buNone/>
            </a:pPr>
            <a:endParaRPr lang="en-US" altLang="zh-CN" b="1" dirty="0" smtClean="0"/>
          </a:p>
          <a:p>
            <a:pPr marL="182563" indent="-180975" algn="just">
              <a:lnSpc>
                <a:spcPct val="120000"/>
              </a:lnSpc>
              <a:buNone/>
            </a:pPr>
            <a:r>
              <a:rPr lang="en-US" altLang="zh-CN" dirty="0" smtClean="0">
                <a:solidFill>
                  <a:srgbClr val="0070C0"/>
                </a:solidFill>
              </a:rPr>
              <a:t>  </a:t>
            </a: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2" descr="END"/>
          <p:cNvPicPr>
            <a:picLocks noChangeAspect="1" noChangeArrowheads="1"/>
          </p:cNvPicPr>
          <p:nvPr/>
        </p:nvPicPr>
        <p:blipFill>
          <a:blip r:embed="rId3" cstate="print"/>
          <a:srcRect/>
          <a:stretch>
            <a:fillRect/>
          </a:stretch>
        </p:blipFill>
        <p:spPr bwMode="auto">
          <a:xfrm>
            <a:off x="8379645" y="6341909"/>
            <a:ext cx="474663" cy="225425"/>
          </a:xfrm>
          <a:prstGeom prst="rect">
            <a:avLst/>
          </a:prstGeom>
          <a:noFill/>
          <a:ln w="9525">
            <a:noFill/>
            <a:miter lim="800000"/>
            <a:headEnd/>
            <a:tailEnd/>
          </a:ln>
        </p:spPr>
      </p:pic>
      <p:pic>
        <p:nvPicPr>
          <p:cNvPr id="7"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11703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50" y="975561"/>
            <a:ext cx="8709314" cy="5434012"/>
          </a:xfrm>
        </p:spPr>
        <p:txBody>
          <a:bodyPr/>
          <a:lstStyle/>
          <a:p>
            <a:pPr eaLnBrk="1" hangingPunct="1">
              <a:buNone/>
              <a:defRPr/>
            </a:pPr>
            <a:endParaRPr lang="en-US" altLang="zh-CN" sz="2000" dirty="0" smtClean="0">
              <a:solidFill>
                <a:schemeClr val="hlink"/>
              </a:solidFill>
              <a:latin typeface="宋体" pitchFamily="2" charset="-122"/>
            </a:endParaRPr>
          </a:p>
          <a:p>
            <a:pPr marL="179388" indent="-177800" algn="just" eaLnBrk="1" hangingPunct="1">
              <a:lnSpc>
                <a:spcPct val="150000"/>
              </a:lnSpc>
              <a:buNone/>
              <a:defRPr/>
            </a:pPr>
            <a:r>
              <a:rPr lang="en-US" altLang="zh-CN" sz="1800" dirty="0" smtClean="0">
                <a:solidFill>
                  <a:schemeClr val="hlink"/>
                </a:solidFill>
                <a:ea typeface="Segoe UI Symbol" pitchFamily="34" charset="0"/>
              </a:rPr>
              <a:t>3 </a:t>
            </a:r>
            <a:r>
              <a:rPr lang="en-US" altLang="zh-CN" sz="3200" dirty="0" smtClean="0">
                <a:latin typeface="宋体" pitchFamily="2" charset="-122"/>
              </a:rPr>
              <a:t>   </a:t>
            </a:r>
            <a:r>
              <a:rPr lang="zh-CN" altLang="en-US" sz="2400" dirty="0" smtClean="0">
                <a:latin typeface="宋体" pitchFamily="2" charset="-122"/>
              </a:rPr>
              <a:t>这种</a:t>
            </a:r>
            <a:r>
              <a:rPr lang="zh-CN" altLang="en-US" sz="2400" dirty="0">
                <a:latin typeface="宋体" pitchFamily="2" charset="-122"/>
              </a:rPr>
              <a:t>下滑是</a:t>
            </a:r>
            <a:r>
              <a:rPr lang="en-US" altLang="zh-CN" sz="2400" dirty="0" smtClean="0">
                <a:latin typeface="宋体" pitchFamily="2" charset="-122"/>
              </a:rPr>
              <a:t>20</a:t>
            </a:r>
            <a:r>
              <a:rPr lang="zh-CN" altLang="en-US" sz="2400" dirty="0" smtClean="0">
                <a:latin typeface="宋体" pitchFamily="2" charset="-122"/>
              </a:rPr>
              <a:t>多年来</a:t>
            </a:r>
            <a:r>
              <a:rPr lang="zh-CN" altLang="en-US" sz="2400" dirty="0">
                <a:latin typeface="宋体" pitchFamily="2" charset="-122"/>
              </a:rPr>
              <a:t>的长期趋势，在互联网问世之前就已显现。从前，五分之四的美国人看报，而如今似乎只有不到一半。从</a:t>
            </a:r>
            <a:r>
              <a:rPr lang="en-US" altLang="zh-CN" sz="2400" dirty="0" smtClean="0">
                <a:latin typeface="宋体" pitchFamily="2" charset="-122"/>
              </a:rPr>
              <a:t>1999</a:t>
            </a:r>
            <a:r>
              <a:rPr lang="zh-CN" altLang="en-US" sz="2400" dirty="0" smtClean="0">
                <a:latin typeface="宋体" pitchFamily="2" charset="-122"/>
              </a:rPr>
              <a:t>年</a:t>
            </a:r>
            <a:r>
              <a:rPr lang="zh-CN" altLang="en-US" sz="2400" dirty="0">
                <a:latin typeface="宋体" pitchFamily="2" charset="-122"/>
              </a:rPr>
              <a:t>到</a:t>
            </a:r>
            <a:r>
              <a:rPr lang="en-US" altLang="zh-CN" sz="2400" dirty="0" smtClean="0">
                <a:latin typeface="宋体" pitchFamily="2" charset="-122"/>
              </a:rPr>
              <a:t>2013</a:t>
            </a:r>
            <a:r>
              <a:rPr lang="zh-CN" altLang="en-US" sz="2400" dirty="0" smtClean="0">
                <a:latin typeface="宋体" pitchFamily="2" charset="-122"/>
              </a:rPr>
              <a:t>年</a:t>
            </a:r>
            <a:r>
              <a:rPr lang="zh-CN" altLang="en-US" sz="2400" dirty="0">
                <a:latin typeface="宋体" pitchFamily="2" charset="-122"/>
              </a:rPr>
              <a:t>期间，每日看报的成年读者的比例从</a:t>
            </a:r>
            <a:r>
              <a:rPr lang="en-US" altLang="zh-CN" sz="2400" dirty="0">
                <a:latin typeface="宋体" pitchFamily="2" charset="-122"/>
              </a:rPr>
              <a:t>58.5</a:t>
            </a:r>
            <a:r>
              <a:rPr lang="en-US" altLang="zh-CN" sz="2400" dirty="0" smtClean="0">
                <a:latin typeface="宋体" pitchFamily="2" charset="-122"/>
              </a:rPr>
              <a:t>%</a:t>
            </a:r>
            <a:r>
              <a:rPr lang="zh-CN" altLang="en-US" sz="2400" dirty="0" smtClean="0">
                <a:latin typeface="宋体" pitchFamily="2" charset="-122"/>
              </a:rPr>
              <a:t>下降</a:t>
            </a:r>
            <a:r>
              <a:rPr lang="zh-CN" altLang="en-US" sz="2400" dirty="0">
                <a:latin typeface="宋体" pitchFamily="2" charset="-122"/>
              </a:rPr>
              <a:t>到</a:t>
            </a:r>
            <a:r>
              <a:rPr lang="en-US" altLang="zh-CN" sz="2400" dirty="0">
                <a:latin typeface="宋体" pitchFamily="2" charset="-122"/>
              </a:rPr>
              <a:t>31%</a:t>
            </a:r>
            <a:r>
              <a:rPr lang="zh-CN" altLang="en-US" sz="2400" dirty="0">
                <a:latin typeface="宋体" pitchFamily="2" charset="-122"/>
              </a:rPr>
              <a:t>。年轻人的情况更糟：</a:t>
            </a:r>
            <a:r>
              <a:rPr lang="en-US" altLang="zh-CN" sz="2400" dirty="0" smtClean="0">
                <a:latin typeface="宋体" pitchFamily="2" charset="-122"/>
              </a:rPr>
              <a:t>18</a:t>
            </a:r>
            <a:r>
              <a:rPr lang="zh-CN" altLang="en-US" sz="2400" dirty="0" smtClean="0">
                <a:latin typeface="宋体" pitchFamily="2" charset="-122"/>
              </a:rPr>
              <a:t>至</a:t>
            </a:r>
            <a:r>
              <a:rPr lang="en-US" altLang="zh-CN" sz="2400" dirty="0" smtClean="0">
                <a:latin typeface="宋体" pitchFamily="2" charset="-122"/>
              </a:rPr>
              <a:t>34</a:t>
            </a:r>
            <a:r>
              <a:rPr lang="zh-CN" altLang="en-US" sz="2400" dirty="0" smtClean="0">
                <a:latin typeface="宋体" pitchFamily="2" charset="-122"/>
              </a:rPr>
              <a:t>岁</a:t>
            </a:r>
            <a:r>
              <a:rPr lang="zh-CN" altLang="en-US" sz="2400" dirty="0">
                <a:latin typeface="宋体" pitchFamily="2" charset="-122"/>
              </a:rPr>
              <a:t>的年轻人只有大约</a:t>
            </a:r>
            <a:r>
              <a:rPr lang="en-US" altLang="zh-CN" sz="2400" dirty="0">
                <a:latin typeface="宋体" pitchFamily="2" charset="-122"/>
              </a:rPr>
              <a:t>20</a:t>
            </a:r>
            <a:r>
              <a:rPr lang="en-US" altLang="zh-CN" sz="2400" dirty="0" smtClean="0">
                <a:latin typeface="宋体" pitchFamily="2" charset="-122"/>
              </a:rPr>
              <a:t>%</a:t>
            </a:r>
            <a:r>
              <a:rPr lang="zh-CN" altLang="en-US" sz="2400" dirty="0" smtClean="0">
                <a:latin typeface="宋体" pitchFamily="2" charset="-122"/>
              </a:rPr>
              <a:t>的</a:t>
            </a:r>
            <a:r>
              <a:rPr lang="zh-CN" altLang="en-US" sz="2400" dirty="0">
                <a:latin typeface="宋体" pitchFamily="2" charset="-122"/>
              </a:rPr>
              <a:t>人自称每天看报。而仅</a:t>
            </a:r>
            <a:r>
              <a:rPr lang="zh-CN" altLang="en-US" sz="2400" dirty="0" smtClean="0">
                <a:latin typeface="宋体" pitchFamily="2" charset="-122"/>
              </a:rPr>
              <a:t>有</a:t>
            </a:r>
            <a:r>
              <a:rPr lang="en-US" altLang="zh-CN" sz="2400" dirty="0" smtClean="0">
                <a:latin typeface="宋体" pitchFamily="2" charset="-122"/>
              </a:rPr>
              <a:t>9%</a:t>
            </a:r>
            <a:r>
              <a:rPr lang="zh-CN" altLang="en-US" sz="2400" dirty="0" smtClean="0">
                <a:latin typeface="宋体" pitchFamily="2" charset="-122"/>
              </a:rPr>
              <a:t>的</a:t>
            </a:r>
            <a:r>
              <a:rPr lang="zh-CN" altLang="en-US" sz="2400" dirty="0">
                <a:latin typeface="宋体" pitchFamily="2" charset="-122"/>
              </a:rPr>
              <a:t>人相信报纸上的信息。</a:t>
            </a: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219337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2" name="内容占位符 2"/>
          <p:cNvSpPr>
            <a:spLocks noGrp="1"/>
          </p:cNvSpPr>
          <p:nvPr>
            <p:ph idx="1"/>
          </p:nvPr>
        </p:nvSpPr>
        <p:spPr>
          <a:xfrm>
            <a:off x="171450" y="1071183"/>
            <a:ext cx="8695459" cy="5640387"/>
          </a:xfrm>
        </p:spPr>
        <p:txBody>
          <a:bodyPr/>
          <a:lstStyle/>
          <a:p>
            <a:pPr marL="361950" indent="-361950" algn="just">
              <a:buFont typeface="Arial" pitchFamily="34" charset="0"/>
              <a:buNone/>
            </a:pPr>
            <a:endParaRPr lang="en-US" altLang="zh-CN" sz="2000" b="1" dirty="0" smtClean="0">
              <a:solidFill>
                <a:schemeClr val="hlink"/>
              </a:solidFill>
              <a:latin typeface="宋体" pitchFamily="2" charset="-122"/>
            </a:endParaRPr>
          </a:p>
          <a:p>
            <a:pPr marL="179388" indent="-179388" algn="just" eaLnBrk="1" hangingPunct="1">
              <a:lnSpc>
                <a:spcPct val="125000"/>
              </a:lnSpc>
              <a:buFont typeface="Arial" pitchFamily="34" charset="0"/>
              <a:buNone/>
            </a:pPr>
            <a:r>
              <a:rPr lang="en-US" altLang="zh-CN" sz="1800" dirty="0" smtClean="0">
                <a:solidFill>
                  <a:schemeClr val="hlink"/>
                </a:solidFill>
              </a:rPr>
              <a:t>4</a:t>
            </a:r>
            <a:r>
              <a:rPr lang="en-US" altLang="zh-CN" sz="2000" b="1" dirty="0" smtClean="0">
                <a:solidFill>
                  <a:schemeClr val="hlink"/>
                </a:solidFill>
                <a:latin typeface="宋体" pitchFamily="2" charset="-122"/>
              </a:rPr>
              <a:t> </a:t>
            </a:r>
            <a:r>
              <a:rPr lang="en-US" altLang="zh-CN" b="1" dirty="0" smtClean="0">
                <a:latin typeface="宋体" pitchFamily="2" charset="-122"/>
              </a:rPr>
              <a:t>   </a:t>
            </a:r>
            <a:r>
              <a:rPr lang="zh-CN" altLang="en-US" sz="2400" dirty="0" smtClean="0">
                <a:latin typeface="宋体" pitchFamily="2" charset="-122"/>
              </a:rPr>
              <a:t>互联网</a:t>
            </a:r>
            <a:r>
              <a:rPr lang="zh-CN" altLang="en-US" sz="2400" dirty="0">
                <a:latin typeface="宋体" pitchFamily="2" charset="-122"/>
              </a:rPr>
              <a:t>广告的运作方式与纸媒广告不同。互联网广告商可以逐分逐秒地监控广告是否在起作用</a:t>
            </a:r>
            <a:r>
              <a:rPr lang="zh-CN" altLang="en-US" sz="2400" dirty="0" smtClean="0">
                <a:latin typeface="宋体" pitchFamily="2" charset="-122"/>
              </a:rPr>
              <a:t>，而</a:t>
            </a:r>
            <a:r>
              <a:rPr lang="zh-CN" altLang="en-US" sz="2400" dirty="0">
                <a:latin typeface="宋体" pitchFamily="2" charset="-122"/>
              </a:rPr>
              <a:t>不再需要依赖报纸的发行量。互联网可提供的更多的窗口使广告收入之战更加激烈，印刷和</a:t>
            </a:r>
            <a:r>
              <a:rPr lang="zh-CN" altLang="en-US" sz="2400" dirty="0" smtClean="0">
                <a:latin typeface="宋体" pitchFamily="2" charset="-122"/>
              </a:rPr>
              <a:t>生产成本</a:t>
            </a:r>
            <a:r>
              <a:rPr lang="zh-CN" altLang="en-US" sz="2400" dirty="0">
                <a:latin typeface="宋体" pitchFamily="2" charset="-122"/>
              </a:rPr>
              <a:t>却不可遏制地上涨。结果，纽约时报公司旗下各种报纸已裁减了数百份工作。</a:t>
            </a:r>
            <a:r>
              <a:rPr lang="en-US" altLang="zh-CN" sz="2400" dirty="0">
                <a:latin typeface="宋体" pitchFamily="2" charset="-122"/>
              </a:rPr>
              <a:t>《</a:t>
            </a:r>
            <a:r>
              <a:rPr lang="zh-CN" altLang="en-US" sz="2400" dirty="0">
                <a:latin typeface="宋体" pitchFamily="2" charset="-122"/>
              </a:rPr>
              <a:t>巴尔的摩</a:t>
            </a:r>
            <a:r>
              <a:rPr lang="zh-CN" altLang="en-US" sz="2400" dirty="0" smtClean="0">
                <a:latin typeface="宋体" pitchFamily="2" charset="-122"/>
              </a:rPr>
              <a:t>太阳报</a:t>
            </a:r>
            <a:r>
              <a:rPr lang="en-US" altLang="zh-CN" sz="2400" dirty="0">
                <a:latin typeface="宋体" pitchFamily="2" charset="-122"/>
              </a:rPr>
              <a:t>》</a:t>
            </a:r>
            <a:r>
              <a:rPr lang="zh-CN" altLang="en-US" sz="2400" dirty="0">
                <a:latin typeface="宋体" pitchFamily="2" charset="-122"/>
              </a:rPr>
              <a:t>已经关闭其驻外新闻机构。在英国，多数报纸都缩版成为小报开本，意在吸引年轻读者。</a:t>
            </a:r>
            <a:r>
              <a:rPr lang="zh-CN" altLang="en-US" sz="2400" dirty="0" smtClean="0">
                <a:latin typeface="宋体" pitchFamily="2" charset="-122"/>
              </a:rPr>
              <a:t>但是因为</a:t>
            </a:r>
            <a:r>
              <a:rPr lang="zh-CN" altLang="en-US" sz="2400" dirty="0">
                <a:latin typeface="宋体" pitchFamily="2" charset="-122"/>
              </a:rPr>
              <a:t>“小报”有“低档廉价”之嫌，有些报纸就将新开本称为“缩编版”。 </a:t>
            </a:r>
            <a:endParaRPr lang="en-US" altLang="zh-CN" sz="2400" dirty="0" smtClean="0">
              <a:latin typeface="宋体" pitchFamily="2" charset="-122"/>
            </a:endParaRPr>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1493226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50" y="1101065"/>
            <a:ext cx="8695459" cy="5381624"/>
          </a:xfrm>
        </p:spPr>
        <p:txBody>
          <a:bodyPr/>
          <a:lstStyle/>
          <a:p>
            <a:pPr eaLnBrk="1" hangingPunct="1">
              <a:buNone/>
              <a:defRPr/>
            </a:pPr>
            <a:endParaRPr lang="en-US" altLang="zh-CN" sz="2000" dirty="0" smtClean="0">
              <a:solidFill>
                <a:schemeClr val="hlink"/>
              </a:solidFill>
              <a:latin typeface="宋体" pitchFamily="2" charset="-122"/>
            </a:endParaRPr>
          </a:p>
          <a:p>
            <a:pPr marL="179388" indent="-177800" algn="just" eaLnBrk="1" hangingPunct="1">
              <a:lnSpc>
                <a:spcPct val="150000"/>
              </a:lnSpc>
              <a:buNone/>
              <a:defRPr/>
            </a:pPr>
            <a:r>
              <a:rPr lang="en-US" altLang="zh-CN" sz="1800" dirty="0" smtClean="0">
                <a:solidFill>
                  <a:schemeClr val="hlink"/>
                </a:solidFill>
              </a:rPr>
              <a:t>5</a:t>
            </a:r>
            <a:r>
              <a:rPr lang="en-US" altLang="zh-CN" dirty="0" smtClean="0">
                <a:latin typeface="宋体" pitchFamily="2" charset="-122"/>
              </a:rPr>
              <a:t>    </a:t>
            </a:r>
            <a:r>
              <a:rPr lang="zh-CN" altLang="en-US" sz="2400" dirty="0" smtClean="0">
                <a:latin typeface="宋体" pitchFamily="2" charset="-122"/>
              </a:rPr>
              <a:t>所有</a:t>
            </a:r>
            <a:r>
              <a:rPr lang="zh-CN" altLang="en-US" sz="2400" dirty="0">
                <a:latin typeface="宋体" pitchFamily="2" charset="-122"/>
              </a:rPr>
              <a:t>发行量大的报纸都建立了强大的网站。互联网为任何有意见的人提供了一个便利的窗口</a:t>
            </a:r>
            <a:r>
              <a:rPr lang="zh-CN" altLang="en-US" sz="2400" dirty="0" smtClean="0">
                <a:latin typeface="宋体" pitchFamily="2" charset="-122"/>
              </a:rPr>
              <a:t>。报纸</a:t>
            </a:r>
            <a:r>
              <a:rPr lang="zh-CN" altLang="en-US" sz="2400" dirty="0">
                <a:latin typeface="宋体" pitchFamily="2" charset="-122"/>
              </a:rPr>
              <a:t>编辑最喜欢的莫过于给他们提供各种不同的反馈和意见，他们能从中得到安慰。如今十几岁</a:t>
            </a:r>
            <a:r>
              <a:rPr lang="zh-CN" altLang="en-US" sz="2400" dirty="0" smtClean="0">
                <a:latin typeface="宋体" pitchFamily="2" charset="-122"/>
              </a:rPr>
              <a:t>的少年</a:t>
            </a:r>
            <a:r>
              <a:rPr lang="zh-CN" altLang="en-US" sz="2400" dirty="0">
                <a:latin typeface="宋体" pitchFamily="2" charset="-122"/>
              </a:rPr>
              <a:t>已不记得曾经没有互联网的日子了；只有在写关于报刊新闻这一特定媒体的作业时他们才去</a:t>
            </a:r>
            <a:r>
              <a:rPr lang="zh-CN" altLang="en-US" sz="2400" dirty="0" smtClean="0">
                <a:latin typeface="宋体" pitchFamily="2" charset="-122"/>
              </a:rPr>
              <a:t>看报纸</a:t>
            </a:r>
            <a:r>
              <a:rPr lang="zh-CN" altLang="en-US" sz="2400" dirty="0">
                <a:latin typeface="宋体" pitchFamily="2" charset="-122"/>
              </a:rPr>
              <a:t>。 </a:t>
            </a:r>
            <a:endParaRPr lang="en-US" altLang="zh-CN" sz="2400"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76960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50" y="1017395"/>
            <a:ext cx="8695459" cy="5475287"/>
          </a:xfrm>
        </p:spPr>
        <p:txBody>
          <a:bodyPr/>
          <a:lstStyle/>
          <a:p>
            <a:pPr marL="361950" indent="-361950" algn="just">
              <a:buFont typeface="Arial" pitchFamily="34" charset="0"/>
              <a:buNone/>
            </a:pPr>
            <a:endParaRPr lang="en-US" altLang="zh-CN" sz="2000" dirty="0" smtClean="0">
              <a:solidFill>
                <a:schemeClr val="hlink"/>
              </a:solidFill>
              <a:latin typeface="宋体" pitchFamily="2" charset="-122"/>
            </a:endParaRPr>
          </a:p>
          <a:p>
            <a:pPr marL="179388" indent="-179388" algn="just" eaLnBrk="1" hangingPunct="1">
              <a:lnSpc>
                <a:spcPct val="150000"/>
              </a:lnSpc>
              <a:buFont typeface="Arial" pitchFamily="34" charset="0"/>
              <a:buNone/>
            </a:pPr>
            <a:r>
              <a:rPr lang="en-US" altLang="zh-CN" sz="1800" dirty="0" smtClean="0">
                <a:solidFill>
                  <a:schemeClr val="hlink"/>
                </a:solidFill>
              </a:rPr>
              <a:t>6 </a:t>
            </a:r>
            <a:r>
              <a:rPr lang="en-US" altLang="zh-CN" dirty="0" smtClean="0">
                <a:latin typeface="宋体" pitchFamily="2" charset="-122"/>
              </a:rPr>
              <a:t>   </a:t>
            </a:r>
            <a:r>
              <a:rPr lang="zh-CN" altLang="en-US" sz="2400" dirty="0" smtClean="0">
                <a:latin typeface="宋体" pitchFamily="2" charset="-122"/>
              </a:rPr>
              <a:t>不可否认</a:t>
            </a:r>
            <a:r>
              <a:rPr lang="zh-CN" altLang="en-US" sz="2400" dirty="0">
                <a:latin typeface="宋体" pitchFamily="2" charset="-122"/>
              </a:rPr>
              <a:t>，报纸影响环境。世界上每年有</a:t>
            </a:r>
            <a:r>
              <a:rPr lang="zh-CN" altLang="en-US" sz="2400" dirty="0" smtClean="0">
                <a:latin typeface="宋体" pitchFamily="2" charset="-122"/>
              </a:rPr>
              <a:t>近</a:t>
            </a:r>
            <a:r>
              <a:rPr lang="en-US" altLang="zh-CN" sz="2400" dirty="0" smtClean="0">
                <a:latin typeface="宋体" pitchFamily="2" charset="-122"/>
              </a:rPr>
              <a:t>40</a:t>
            </a:r>
            <a:r>
              <a:rPr lang="zh-CN" altLang="en-US" sz="2400" dirty="0" smtClean="0">
                <a:latin typeface="宋体" pitchFamily="2" charset="-122"/>
              </a:rPr>
              <a:t>亿</a:t>
            </a:r>
            <a:r>
              <a:rPr lang="zh-CN" altLang="en-US" sz="2400" dirty="0">
                <a:latin typeface="宋体" pitchFamily="2" charset="-122"/>
              </a:rPr>
              <a:t>棵树木被砍伐用来造纸，约占全部木材砍伐</a:t>
            </a:r>
            <a:r>
              <a:rPr lang="zh-CN" altLang="en-US" sz="2400" dirty="0" smtClean="0">
                <a:latin typeface="宋体" pitchFamily="2" charset="-122"/>
              </a:rPr>
              <a:t>量的</a:t>
            </a:r>
            <a:r>
              <a:rPr lang="en-US" altLang="zh-CN" sz="2400" dirty="0" smtClean="0">
                <a:latin typeface="宋体" pitchFamily="2" charset="-122"/>
              </a:rPr>
              <a:t>35</a:t>
            </a:r>
            <a:r>
              <a:rPr lang="en-US" altLang="zh-CN" sz="2400" dirty="0">
                <a:latin typeface="宋体" pitchFamily="2" charset="-122"/>
              </a:rPr>
              <a:t>%</a:t>
            </a:r>
            <a:r>
              <a:rPr lang="zh-CN" altLang="en-US" sz="2400" dirty="0">
                <a:latin typeface="宋体" pitchFamily="2" charset="-122"/>
              </a:rPr>
              <a:t>。但必须承认，许多用来造纸的树木产自特别的种植园，这些树木是定期栽种和砍伐的。</a:t>
            </a:r>
            <a:r>
              <a:rPr lang="zh-CN" altLang="en-US" sz="2400" dirty="0" smtClean="0">
                <a:latin typeface="宋体" pitchFamily="2" charset="-122"/>
              </a:rPr>
              <a:t>而且</a:t>
            </a:r>
            <a:r>
              <a:rPr lang="zh-CN" altLang="en-US" sz="2400" dirty="0">
                <a:latin typeface="宋体" pitchFamily="2" charset="-122"/>
              </a:rPr>
              <a:t>，旧报纸常被回收利用，变成新的报纸。尽管如此，在美国，造纸厂是造成空气、水体和土地</a:t>
            </a:r>
            <a:r>
              <a:rPr lang="zh-CN" altLang="en-US" sz="2400" dirty="0" smtClean="0">
                <a:latin typeface="宋体" pitchFamily="2" charset="-122"/>
              </a:rPr>
              <a:t>污染</a:t>
            </a:r>
            <a:r>
              <a:rPr lang="zh-CN" altLang="en-US" sz="2400" dirty="0">
                <a:latin typeface="宋体" pitchFamily="2" charset="-122"/>
              </a:rPr>
              <a:t>最严重的行业之一。</a:t>
            </a:r>
            <a:endParaRPr lang="en-US" altLang="zh-CN" dirty="0" smtClean="0"/>
          </a:p>
        </p:txBody>
      </p:sp>
    </p:spTree>
    <p:extLst>
      <p:ext uri="{BB962C8B-B14F-4D97-AF65-F5344CB8AC3E}">
        <p14:creationId xmlns:p14="http://schemas.microsoft.com/office/powerpoint/2010/main" xmlns="" val="357728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50" y="1066049"/>
            <a:ext cx="8681605" cy="5532774"/>
          </a:xfrm>
        </p:spPr>
        <p:txBody>
          <a:bodyPr/>
          <a:lstStyle/>
          <a:p>
            <a:pPr eaLnBrk="1" hangingPunct="1">
              <a:buNone/>
              <a:defRPr/>
            </a:pPr>
            <a:endParaRPr lang="en-US" altLang="zh-CN" sz="2000" dirty="0" smtClean="0">
              <a:solidFill>
                <a:schemeClr val="hlink"/>
              </a:solidFill>
              <a:latin typeface="宋体" pitchFamily="2" charset="-122"/>
            </a:endParaRPr>
          </a:p>
          <a:p>
            <a:pPr marL="179388" indent="-177800" algn="just" eaLnBrk="1" hangingPunct="1">
              <a:lnSpc>
                <a:spcPct val="130000"/>
              </a:lnSpc>
              <a:buNone/>
              <a:defRPr/>
            </a:pPr>
            <a:r>
              <a:rPr lang="en-US" altLang="zh-CN" sz="1800" dirty="0" smtClean="0">
                <a:solidFill>
                  <a:schemeClr val="hlink"/>
                </a:solidFill>
              </a:rPr>
              <a:t>7</a:t>
            </a:r>
            <a:r>
              <a:rPr lang="en-US" altLang="zh-CN" sz="1800" dirty="0" smtClean="0">
                <a:solidFill>
                  <a:schemeClr val="hlink"/>
                </a:solidFill>
                <a:latin typeface="宋体" pitchFamily="2" charset="-122"/>
              </a:rPr>
              <a:t> </a:t>
            </a:r>
            <a:r>
              <a:rPr lang="en-US" altLang="zh-CN" sz="2000" dirty="0" smtClean="0">
                <a:solidFill>
                  <a:schemeClr val="hlink"/>
                </a:solidFill>
                <a:latin typeface="宋体" pitchFamily="2" charset="-122"/>
              </a:rPr>
              <a:t> </a:t>
            </a:r>
            <a:r>
              <a:rPr lang="en-US" altLang="zh-CN" dirty="0" smtClean="0">
                <a:latin typeface="宋体" pitchFamily="2" charset="-122"/>
              </a:rPr>
              <a:t>   </a:t>
            </a:r>
            <a:r>
              <a:rPr lang="zh-CN" altLang="en-US" sz="2400" dirty="0" smtClean="0">
                <a:latin typeface="宋体" pitchFamily="2" charset="-122"/>
              </a:rPr>
              <a:t>但是</a:t>
            </a:r>
            <a:r>
              <a:rPr lang="zh-CN" altLang="en-US" sz="2400" dirty="0">
                <a:latin typeface="宋体" pitchFamily="2" charset="-122"/>
              </a:rPr>
              <a:t>，对于许多人来说，日报或周报依然是个重要的传统。“没有周日版报纸的周日就不是周日，” 这样的评语常见于在英国所作的调查。其他评语则提到报纸比笔记本电脑更方便：“我的报纸永远</a:t>
            </a:r>
            <a:r>
              <a:rPr lang="zh-CN" altLang="en-US" sz="2400" dirty="0" smtClean="0">
                <a:latin typeface="宋体" pitchFamily="2" charset="-122"/>
              </a:rPr>
              <a:t>不会没</a:t>
            </a:r>
            <a:r>
              <a:rPr lang="zh-CN" altLang="en-US" sz="2400" dirty="0">
                <a:latin typeface="宋体" pitchFamily="2" charset="-122"/>
              </a:rPr>
              <a:t>电”，“假如我把报纸掉到地上，它不会摔坏”，“空姐从来不会叫我把报纸收起来</a:t>
            </a:r>
            <a:r>
              <a:rPr lang="zh-CN" altLang="en-US" sz="2400" dirty="0" smtClean="0">
                <a:latin typeface="宋体" pitchFamily="2" charset="-122"/>
              </a:rPr>
              <a:t>”。</a:t>
            </a:r>
            <a:r>
              <a:rPr lang="zh-CN" altLang="en-US" sz="2400" dirty="0">
                <a:latin typeface="宋体" pitchFamily="2" charset="-122"/>
              </a:rPr>
              <a:t>此外，还有</a:t>
            </a:r>
            <a:r>
              <a:rPr lang="zh-CN" altLang="en-US" sz="2400" dirty="0" smtClean="0">
                <a:latin typeface="宋体" pitchFamily="2" charset="-122"/>
              </a:rPr>
              <a:t>评语让</a:t>
            </a:r>
            <a:r>
              <a:rPr lang="zh-CN" altLang="en-US" sz="2400" dirty="0">
                <a:latin typeface="宋体" pitchFamily="2" charset="-122"/>
              </a:rPr>
              <a:t>我们想到英国外卖食品的传统包装方式，“你可以用报纸来打苍蝇，还可以用来包鱼。</a:t>
            </a:r>
            <a:r>
              <a:rPr lang="zh-CN" altLang="en-US" sz="2400" dirty="0" smtClean="0">
                <a:latin typeface="宋体" pitchFamily="2" charset="-122"/>
              </a:rPr>
              <a:t>” </a:t>
            </a:r>
            <a:endParaRPr lang="en-US" altLang="zh-CN" sz="2400"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105510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a:spLocks noGrp="1"/>
          </p:cNvSpPr>
          <p:nvPr>
            <p:ph idx="1"/>
          </p:nvPr>
        </p:nvSpPr>
        <p:spPr>
          <a:xfrm>
            <a:off x="171449" y="1457683"/>
            <a:ext cx="8695459" cy="5187733"/>
          </a:xfrm>
        </p:spPr>
        <p:txBody>
          <a:bodyPr/>
          <a:lstStyle/>
          <a:p>
            <a:pPr marL="179388" indent="-179388" algn="just" eaLnBrk="1" hangingPunct="1">
              <a:lnSpc>
                <a:spcPct val="125000"/>
              </a:lnSpc>
              <a:buNone/>
            </a:pPr>
            <a:r>
              <a:rPr lang="en-US" altLang="zh-CN" sz="1800" dirty="0" smtClean="0">
                <a:solidFill>
                  <a:schemeClr val="hlink"/>
                </a:solidFill>
              </a:rPr>
              <a:t>8 </a:t>
            </a:r>
            <a:r>
              <a:rPr lang="en-US" altLang="zh-CN" sz="2000" dirty="0" smtClean="0">
                <a:solidFill>
                  <a:schemeClr val="hlink"/>
                </a:solidFill>
                <a:latin typeface="宋体" pitchFamily="2" charset="-122"/>
              </a:rPr>
              <a:t> </a:t>
            </a:r>
            <a:r>
              <a:rPr lang="en-US" altLang="zh-CN" dirty="0" smtClean="0">
                <a:latin typeface="宋体" pitchFamily="2" charset="-122"/>
              </a:rPr>
              <a:t>  </a:t>
            </a:r>
            <a:r>
              <a:rPr lang="zh-CN" altLang="en-US" sz="2400" dirty="0" smtClean="0">
                <a:latin typeface="宋体" pitchFamily="2" charset="-122"/>
              </a:rPr>
              <a:t>如此</a:t>
            </a:r>
            <a:r>
              <a:rPr lang="zh-CN" altLang="en-US" sz="2400" dirty="0">
                <a:latin typeface="宋体" pitchFamily="2" charset="-122"/>
              </a:rPr>
              <a:t>看来，报纸是不会轻易消失的。未来报纸发展的趋势包括对地方新闻需求的日益增长，</a:t>
            </a:r>
            <a:r>
              <a:rPr lang="zh-CN" altLang="en-US" sz="2400" dirty="0" smtClean="0">
                <a:latin typeface="宋体" pitchFamily="2" charset="-122"/>
              </a:rPr>
              <a:t>而始于</a:t>
            </a:r>
            <a:r>
              <a:rPr lang="en-US" altLang="zh-CN" sz="2400" dirty="0" smtClean="0">
                <a:latin typeface="宋体" pitchFamily="2" charset="-122"/>
              </a:rPr>
              <a:t>20</a:t>
            </a:r>
            <a:r>
              <a:rPr lang="zh-CN" altLang="en-US" sz="2400" dirty="0" smtClean="0">
                <a:latin typeface="宋体" pitchFamily="2" charset="-122"/>
              </a:rPr>
              <a:t>世纪</a:t>
            </a:r>
            <a:r>
              <a:rPr lang="en-US" altLang="zh-CN" sz="2400" dirty="0" smtClean="0">
                <a:latin typeface="宋体" pitchFamily="2" charset="-122"/>
              </a:rPr>
              <a:t>80</a:t>
            </a:r>
            <a:r>
              <a:rPr lang="zh-CN" altLang="en-US" sz="2400" dirty="0" smtClean="0">
                <a:latin typeface="宋体" pitchFamily="2" charset="-122"/>
              </a:rPr>
              <a:t>年代</a:t>
            </a:r>
            <a:r>
              <a:rPr lang="zh-CN" altLang="en-US" sz="2400" dirty="0">
                <a:latin typeface="宋体" pitchFamily="2" charset="-122"/>
              </a:rPr>
              <a:t>后期的对生活方式新闻的持续开发</a:t>
            </a:r>
            <a:r>
              <a:rPr lang="en-US" altLang="zh-CN" sz="2400" dirty="0">
                <a:latin typeface="宋体" pitchFamily="2" charset="-122"/>
              </a:rPr>
              <a:t>——</a:t>
            </a:r>
            <a:r>
              <a:rPr lang="zh-CN" altLang="en-US" sz="2400" dirty="0">
                <a:latin typeface="宋体" pitchFamily="2" charset="-122"/>
              </a:rPr>
              <a:t>尤其在个人理财和旅游方面</a:t>
            </a:r>
            <a:r>
              <a:rPr lang="en-US" altLang="zh-CN" sz="2400" dirty="0">
                <a:latin typeface="宋体" pitchFamily="2" charset="-122"/>
              </a:rPr>
              <a:t>——</a:t>
            </a:r>
            <a:r>
              <a:rPr lang="zh-CN" altLang="en-US" sz="2400" dirty="0">
                <a:latin typeface="宋体" pitchFamily="2" charset="-122"/>
              </a:rPr>
              <a:t>将会</a:t>
            </a:r>
            <a:r>
              <a:rPr lang="zh-CN" altLang="en-US" sz="2400" dirty="0" smtClean="0">
                <a:latin typeface="宋体" pitchFamily="2" charset="-122"/>
              </a:rPr>
              <a:t>创造</a:t>
            </a:r>
            <a:r>
              <a:rPr lang="zh-CN" altLang="en-US" sz="2400" dirty="0">
                <a:latin typeface="宋体" pitchFamily="2" charset="-122"/>
              </a:rPr>
              <a:t>新的收入来源。有些评论者建议，报纸不应粗制滥造（尽管这是增加市场份额的通常做法），而</a:t>
            </a:r>
            <a:r>
              <a:rPr lang="zh-CN" altLang="en-US" sz="2400" dirty="0" smtClean="0">
                <a:latin typeface="宋体" pitchFamily="2" charset="-122"/>
              </a:rPr>
              <a:t>应该</a:t>
            </a:r>
            <a:r>
              <a:rPr lang="zh-CN" altLang="en-US" sz="2400" dirty="0">
                <a:latin typeface="宋体" pitchFamily="2" charset="-122"/>
              </a:rPr>
              <a:t>精工细作。也就是说，尊崇以正直诚实和不偏不倚的态度从事新闻报道的原则。社论立场为</a:t>
            </a:r>
            <a:r>
              <a:rPr lang="zh-CN" altLang="en-US" sz="2400" dirty="0" smtClean="0">
                <a:latin typeface="宋体" pitchFamily="2" charset="-122"/>
              </a:rPr>
              <a:t>读者所</a:t>
            </a:r>
            <a:r>
              <a:rPr lang="zh-CN" altLang="en-US" sz="2400" dirty="0">
                <a:latin typeface="宋体" pitchFamily="2" charset="-122"/>
              </a:rPr>
              <a:t>敬重的报纸肯定比互联网上零散阅读的同类报道享有更大的影响力和声望。</a:t>
            </a:r>
            <a:endParaRPr lang="en-US" altLang="zh-CN" dirty="0" smtClean="0">
              <a:latin typeface="宋体" pitchFamily="2" charset="-122"/>
            </a:endParaRPr>
          </a:p>
          <a:p>
            <a:pPr marL="361950" indent="-361950">
              <a:buFont typeface="Arial" pitchFamily="34" charset="0"/>
              <a:buNone/>
            </a:pPr>
            <a:endParaRPr lang="en-US" altLang="zh-CN" b="1" dirty="0" smtClean="0">
              <a:latin typeface="宋体" pitchFamily="2" charset="-122"/>
            </a:endParaRPr>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xmlns="" val="385563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10" name="内容占位符 2"/>
          <p:cNvSpPr>
            <a:spLocks noGrp="1"/>
          </p:cNvSpPr>
          <p:nvPr>
            <p:ph idx="1"/>
          </p:nvPr>
        </p:nvSpPr>
        <p:spPr>
          <a:xfrm>
            <a:off x="171450" y="926727"/>
            <a:ext cx="8695459" cy="5817702"/>
          </a:xfrm>
        </p:spPr>
        <p:txBody>
          <a:bodyPr/>
          <a:lstStyle/>
          <a:p>
            <a:pPr marL="361950" indent="-361950" algn="just">
              <a:lnSpc>
                <a:spcPct val="150000"/>
              </a:lnSpc>
              <a:buFont typeface="Arial" pitchFamily="34" charset="0"/>
              <a:buNone/>
            </a:pPr>
            <a:endParaRPr lang="en-US" altLang="zh-CN" sz="1800" dirty="0" smtClean="0">
              <a:solidFill>
                <a:schemeClr val="hlink"/>
              </a:solidFill>
            </a:endParaRPr>
          </a:p>
          <a:p>
            <a:pPr marL="179388" indent="-179388" algn="just" eaLnBrk="1">
              <a:lnSpc>
                <a:spcPct val="150000"/>
              </a:lnSpc>
              <a:buFont typeface="Arial" pitchFamily="34" charset="0"/>
              <a:buNone/>
            </a:pPr>
            <a:r>
              <a:rPr lang="en-US" altLang="zh-CN" sz="1800" dirty="0" smtClean="0">
                <a:solidFill>
                  <a:schemeClr val="hlink"/>
                </a:solidFill>
              </a:rPr>
              <a:t>9 </a:t>
            </a:r>
            <a:r>
              <a:rPr lang="en-US" altLang="zh-CN" sz="2400" dirty="0" smtClean="0">
                <a:latin typeface="宋体" pitchFamily="2" charset="-122"/>
              </a:rPr>
              <a:t>    </a:t>
            </a:r>
            <a:r>
              <a:rPr lang="zh-CN" altLang="en-US" sz="2400" dirty="0" smtClean="0">
                <a:latin typeface="宋体" pitchFamily="2" charset="-122"/>
              </a:rPr>
              <a:t>此外</a:t>
            </a:r>
            <a:r>
              <a:rPr lang="zh-CN" altLang="en-US" sz="2400" dirty="0">
                <a:latin typeface="宋体" pitchFamily="2" charset="-122"/>
              </a:rPr>
              <a:t>，小城镇报纸对于为人父母者总是有意义的，因为其子女的照片也许会连续几天都刊登</a:t>
            </a:r>
            <a:r>
              <a:rPr lang="zh-CN" altLang="en-US" sz="2400" dirty="0" smtClean="0">
                <a:latin typeface="宋体" pitchFamily="2" charset="-122"/>
              </a:rPr>
              <a:t>在当地</a:t>
            </a:r>
            <a:r>
              <a:rPr lang="zh-CN" altLang="en-US" sz="2400" dirty="0">
                <a:latin typeface="宋体" pitchFamily="2" charset="-122"/>
              </a:rPr>
              <a:t>的报纸上，成为新闻。而且，人人都放假的时候，坐在扶手椅上看传统的周日版报纸，这将</a:t>
            </a:r>
            <a:r>
              <a:rPr lang="zh-CN" altLang="en-US" sz="2400" dirty="0" smtClean="0">
                <a:latin typeface="宋体" pitchFamily="2" charset="-122"/>
              </a:rPr>
              <a:t>是难以</a:t>
            </a:r>
            <a:r>
              <a:rPr lang="zh-CN" altLang="en-US" sz="2400" dirty="0">
                <a:latin typeface="宋体" pitchFamily="2" charset="-122"/>
              </a:rPr>
              <a:t>打破的习惯</a:t>
            </a:r>
            <a:r>
              <a:rPr lang="zh-CN" altLang="en-US" sz="2400" dirty="0" smtClean="0">
                <a:latin typeface="宋体" pitchFamily="2" charset="-122"/>
              </a:rPr>
              <a:t>。</a:t>
            </a:r>
            <a:endParaRPr lang="en-US" altLang="zh-CN" sz="2400" dirty="0" smtClean="0">
              <a:latin typeface="宋体" pitchFamily="2" charset="-122"/>
            </a:endParaRPr>
          </a:p>
          <a:p>
            <a:pPr marL="179388" lvl="0" indent="-179388" algn="just" eaLnBrk="1" hangingPunct="1">
              <a:lnSpc>
                <a:spcPct val="150000"/>
              </a:lnSpc>
              <a:buNone/>
            </a:pPr>
            <a:r>
              <a:rPr lang="en-US" altLang="zh-CN" sz="1800" dirty="0">
                <a:solidFill>
                  <a:srgbClr val="0563C1"/>
                </a:solidFill>
              </a:rPr>
              <a:t>10 </a:t>
            </a:r>
            <a:r>
              <a:rPr lang="en-US" altLang="zh-CN" sz="1800" dirty="0">
                <a:solidFill>
                  <a:prstClr val="black"/>
                </a:solidFill>
                <a:latin typeface="宋体" pitchFamily="2" charset="-122"/>
              </a:rPr>
              <a:t>    </a:t>
            </a:r>
            <a:r>
              <a:rPr lang="zh-CN" altLang="en-US" sz="2400" dirty="0" smtClean="0">
                <a:solidFill>
                  <a:prstClr val="black"/>
                </a:solidFill>
                <a:latin typeface="宋体" pitchFamily="2" charset="-122"/>
              </a:rPr>
              <a:t>但是</a:t>
            </a:r>
            <a:r>
              <a:rPr lang="zh-CN" altLang="en-US" sz="2400" dirty="0">
                <a:solidFill>
                  <a:prstClr val="black"/>
                </a:solidFill>
                <a:latin typeface="宋体" pitchFamily="2" charset="-122"/>
              </a:rPr>
              <a:t>这样是否足以使报纸得以延续维持？或者，有朝一日我们会看到报纸的消亡</a:t>
            </a:r>
            <a:r>
              <a:rPr lang="zh-CN" altLang="en-US" sz="2400" dirty="0" smtClean="0">
                <a:solidFill>
                  <a:prstClr val="black"/>
                </a:solidFill>
                <a:latin typeface="宋体" pitchFamily="2" charset="-122"/>
              </a:rPr>
              <a:t>？</a:t>
            </a:r>
            <a:endParaRPr lang="en-US" altLang="zh-CN" sz="2400" dirty="0">
              <a:solidFill>
                <a:prstClr val="black"/>
              </a:solidFill>
            </a:endParaRPr>
          </a:p>
          <a:p>
            <a:pPr marL="179388" indent="-179388" algn="just" eaLnBrk="1">
              <a:lnSpc>
                <a:spcPct val="150000"/>
              </a:lnSpc>
              <a:buFont typeface="Arial" pitchFamily="34" charset="0"/>
              <a:buNone/>
            </a:pPr>
            <a:endParaRPr lang="zh-CN" altLang="en-US" dirty="0"/>
          </a:p>
        </p:txBody>
      </p:sp>
    </p:spTree>
    <p:extLst>
      <p:ext uri="{BB962C8B-B14F-4D97-AF65-F5344CB8AC3E}">
        <p14:creationId xmlns:p14="http://schemas.microsoft.com/office/powerpoint/2010/main" xmlns="" val="1681225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963608"/>
            <a:ext cx="8834438" cy="5596844"/>
          </a:xfrm>
        </p:spPr>
        <p:txBody>
          <a:bodyPr/>
          <a:lstStyle/>
          <a:p>
            <a:pPr marL="0" indent="0" algn="ctr">
              <a:buNone/>
            </a:pPr>
            <a:r>
              <a:rPr lang="en-US" altLang="zh-CN" sz="3200" b="1" dirty="0" smtClean="0">
                <a:latin typeface="Palatino Linotype" pitchFamily="18" charset="0"/>
              </a:rPr>
              <a:t>The death of the newspaper?</a:t>
            </a:r>
            <a:endParaRPr lang="en-US" altLang="zh-CN" sz="3200" dirty="0" smtClean="0">
              <a:solidFill>
                <a:schemeClr val="hlink"/>
              </a:solidFill>
              <a:latin typeface="Palatino Linotype" pitchFamily="18" charset="0"/>
            </a:endParaRPr>
          </a:p>
          <a:p>
            <a:pPr marL="0" indent="0" algn="just">
              <a:buNone/>
            </a:pPr>
            <a:endParaRPr lang="en-US" altLang="zh-CN" sz="2400" dirty="0" smtClean="0">
              <a:solidFill>
                <a:schemeClr val="hlink"/>
              </a:solidFill>
            </a:endParaRPr>
          </a:p>
          <a:p>
            <a:pPr marL="0" indent="0" algn="just">
              <a:lnSpc>
                <a:spcPct val="150000"/>
              </a:lnSpc>
              <a:buNone/>
            </a:pPr>
            <a:r>
              <a:rPr lang="en-US" altLang="zh-CN" sz="2000" dirty="0" smtClean="0">
                <a:solidFill>
                  <a:schemeClr val="hlink"/>
                </a:solidFill>
              </a:rPr>
              <a:t>1  </a:t>
            </a:r>
            <a:r>
              <a:rPr lang="en-US" altLang="zh-CN" sz="2500" spc="-170" dirty="0" smtClean="0">
                <a:hlinkClick r:id="rId3" action="ppaction://hlinksldjump"/>
              </a:rPr>
              <a:t>For years it started the day for millions of people: the sound of the newspaper </a:t>
            </a:r>
          </a:p>
          <a:p>
            <a:pPr marL="0" lvl="2" indent="0" eaLnBrk="1" hangingPunct="1">
              <a:lnSpc>
                <a:spcPct val="150000"/>
              </a:lnSpc>
              <a:buFont typeface="Arial" panose="020B0604020202020204" pitchFamily="34" charset="0"/>
              <a:buNone/>
              <a:defRPr/>
            </a:pPr>
            <a:r>
              <a:rPr lang="en-US" altLang="zh-CN" sz="2500" spc="-150" dirty="0" smtClean="0">
                <a:hlinkClick r:id="rId3" action="ppaction://hlinksldjump"/>
              </a:rPr>
              <a:t>hitting the front door, the window</a:t>
            </a:r>
            <a:r>
              <a:rPr lang="en-US" altLang="zh-CN" sz="2500" spc="-150" dirty="0" smtClean="0"/>
              <a:t> or the </a:t>
            </a:r>
            <a:r>
              <a:rPr lang="en-US" altLang="zh-CN" sz="2500" spc="-150" dirty="0" err="1" smtClean="0"/>
              <a:t>neighbour’s</a:t>
            </a:r>
            <a:r>
              <a:rPr lang="en-US" altLang="zh-CN" sz="2500" spc="-150" dirty="0" smtClean="0"/>
              <a:t> dog. With a cup of coffee, </a:t>
            </a:r>
          </a:p>
          <a:p>
            <a:pPr marL="0" lvl="2" indent="0" eaLnBrk="1" hangingPunct="1">
              <a:lnSpc>
                <a:spcPct val="150000"/>
              </a:lnSpc>
              <a:buFont typeface="Arial" panose="020B0604020202020204" pitchFamily="34" charset="0"/>
              <a:buNone/>
              <a:defRPr/>
            </a:pPr>
            <a:r>
              <a:rPr lang="en-US" altLang="zh-CN" sz="2500" spc="-220" dirty="0" smtClean="0"/>
              <a:t>maybe some breakfast, </a:t>
            </a:r>
            <a:r>
              <a:rPr lang="en-US" altLang="zh-CN" sz="2500" spc="-220" dirty="0" smtClean="0">
                <a:hlinkClick r:id="rId4" action="ppaction://hlinksldjump"/>
              </a:rPr>
              <a:t>the ritual of reading the newspaper was the quiet before the </a:t>
            </a:r>
          </a:p>
          <a:p>
            <a:pPr marL="0" lvl="2" indent="0" eaLnBrk="1" hangingPunct="1">
              <a:lnSpc>
                <a:spcPct val="150000"/>
              </a:lnSpc>
              <a:buFont typeface="Arial" panose="020B0604020202020204" pitchFamily="34" charset="0"/>
              <a:buNone/>
              <a:defRPr/>
            </a:pPr>
            <a:r>
              <a:rPr lang="en-US" altLang="zh-CN" sz="2500" spc="-70" dirty="0" smtClean="0">
                <a:hlinkClick r:id="rId4" action="ppaction://hlinksldjump"/>
              </a:rPr>
              <a:t>storm</a:t>
            </a:r>
            <a:r>
              <a:rPr lang="en-US" altLang="zh-CN" sz="2500" spc="-70" dirty="0" smtClean="0"/>
              <a:t>, a moment of pleasure and peace before the working day began.</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11" action="ppaction://hlinksldjump"/>
          </p:cNvPr>
          <p:cNvPicPr>
            <a:picLocks noChangeAspect="1" noChangeArrowheads="1"/>
          </p:cNvPicPr>
          <p:nvPr/>
        </p:nvPicPr>
        <p:blipFill>
          <a:blip r:embed="rId12"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381000" y="86995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 action="ppaction://hlinksldjump"/>
              </a:rPr>
              <a:t>ritual</a:t>
            </a:r>
            <a:endParaRPr lang="zh-CN" altLang="en-US" sz="2800" noProof="1"/>
          </a:p>
        </p:txBody>
      </p:sp>
      <p:sp>
        <p:nvSpPr>
          <p:cNvPr id="7" name="剪去对角的矩形 6"/>
          <p:cNvSpPr/>
          <p:nvPr/>
        </p:nvSpPr>
        <p:spPr>
          <a:xfrm>
            <a:off x="376238" y="14398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4" action="ppaction://hlinksldjump"/>
              </a:rPr>
              <a:t>circulation</a:t>
            </a:r>
            <a:endParaRPr lang="zh-CN" altLang="en-US" sz="2800" noProof="1"/>
          </a:p>
        </p:txBody>
      </p:sp>
      <p:sp>
        <p:nvSpPr>
          <p:cNvPr id="8" name="剪去对角的矩形 7"/>
          <p:cNvSpPr/>
          <p:nvPr/>
        </p:nvSpPr>
        <p:spPr>
          <a:xfrm>
            <a:off x="376238" y="2016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5" action="ppaction://hlinksldjump"/>
              </a:rPr>
              <a:t>revenue</a:t>
            </a:r>
            <a:endParaRPr lang="zh-CN" altLang="en-US" sz="2800" noProof="1"/>
          </a:p>
        </p:txBody>
      </p:sp>
      <p:sp>
        <p:nvSpPr>
          <p:cNvPr id="9" name="剪去对角的矩形 8"/>
          <p:cNvSpPr/>
          <p:nvPr/>
        </p:nvSpPr>
        <p:spPr>
          <a:xfrm>
            <a:off x="376238" y="25923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6" action="ppaction://hlinksldjump"/>
              </a:rPr>
              <a:t>cover price</a:t>
            </a:r>
            <a:endParaRPr lang="zh-CN" altLang="en-US" sz="2800" noProof="1"/>
          </a:p>
        </p:txBody>
      </p:sp>
      <p:sp>
        <p:nvSpPr>
          <p:cNvPr id="10" name="剪去对角的矩形 9"/>
          <p:cNvSpPr/>
          <p:nvPr/>
        </p:nvSpPr>
        <p:spPr>
          <a:xfrm>
            <a:off x="376238" y="31686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7" action="ppaction://hlinksldjump"/>
              </a:rPr>
              <a:t>vicious</a:t>
            </a:r>
            <a:endParaRPr lang="zh-CN" altLang="en-US" sz="2800" noProof="1"/>
          </a:p>
        </p:txBody>
      </p:sp>
      <p:sp>
        <p:nvSpPr>
          <p:cNvPr id="17" name="剪去对角的矩形 16"/>
          <p:cNvSpPr/>
          <p:nvPr/>
        </p:nvSpPr>
        <p:spPr>
          <a:xfrm>
            <a:off x="335280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8" action="ppaction://hlinksldjump"/>
              </a:rPr>
              <a:t>advertiser</a:t>
            </a:r>
            <a:endParaRPr lang="zh-CN" altLang="en-US" sz="2800" noProof="1"/>
          </a:p>
        </p:txBody>
      </p:sp>
      <p:sp>
        <p:nvSpPr>
          <p:cNvPr id="18" name="剪去对角的矩形 17"/>
          <p:cNvSpPr/>
          <p:nvPr/>
        </p:nvSpPr>
        <p:spPr>
          <a:xfrm>
            <a:off x="3348038"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9" action="ppaction://hlinksldjump"/>
              </a:rPr>
              <a:t>outlet</a:t>
            </a:r>
            <a:endParaRPr lang="zh-CN" altLang="en-US" sz="2800" noProof="1"/>
          </a:p>
        </p:txBody>
      </p:sp>
      <p:sp>
        <p:nvSpPr>
          <p:cNvPr id="19" name="剪去对角的矩形 18"/>
          <p:cNvSpPr/>
          <p:nvPr/>
        </p:nvSpPr>
        <p:spPr>
          <a:xfrm>
            <a:off x="3348038"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0" action="ppaction://hlinksldjump"/>
              </a:rPr>
              <a:t>ferocious</a:t>
            </a:r>
            <a:endParaRPr lang="zh-CN" altLang="en-US" sz="2800" noProof="1"/>
          </a:p>
        </p:txBody>
      </p:sp>
      <p:sp>
        <p:nvSpPr>
          <p:cNvPr id="20" name="剪去对角的矩形 19"/>
          <p:cNvSpPr/>
          <p:nvPr/>
        </p:nvSpPr>
        <p:spPr>
          <a:xfrm>
            <a:off x="3348038"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1" action="ppaction://hlinksldjump"/>
              </a:rPr>
              <a:t>remorselessly</a:t>
            </a:r>
            <a:endParaRPr lang="zh-CN" altLang="en-US" sz="2800" noProof="1"/>
          </a:p>
        </p:txBody>
      </p:sp>
      <p:sp>
        <p:nvSpPr>
          <p:cNvPr id="21" name="剪去对角的矩形 20"/>
          <p:cNvSpPr/>
          <p:nvPr/>
        </p:nvSpPr>
        <p:spPr>
          <a:xfrm>
            <a:off x="3348038"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2" action="ppaction://hlinksldjump"/>
              </a:rPr>
              <a:t>downsize</a:t>
            </a:r>
            <a:endParaRPr lang="zh-CN" altLang="en-US" sz="2800" noProof="1"/>
          </a:p>
        </p:txBody>
      </p:sp>
      <p:sp>
        <p:nvSpPr>
          <p:cNvPr id="22" name="剪去对角的矩形 21"/>
          <p:cNvSpPr/>
          <p:nvPr/>
        </p:nvSpPr>
        <p:spPr>
          <a:xfrm>
            <a:off x="631825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3" action="ppaction://hlinksldjump"/>
              </a:rPr>
              <a:t>downmarket</a:t>
            </a:r>
            <a:endParaRPr lang="zh-CN" altLang="en-US" sz="2800" noProof="1"/>
          </a:p>
        </p:txBody>
      </p:sp>
      <p:sp>
        <p:nvSpPr>
          <p:cNvPr id="23" name="剪去对角的矩形 22"/>
          <p:cNvSpPr/>
          <p:nvPr/>
        </p:nvSpPr>
        <p:spPr>
          <a:xfrm>
            <a:off x="6311900"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4" action="ppaction://hlinksldjump"/>
              </a:rPr>
              <a:t>compact</a:t>
            </a:r>
            <a:endParaRPr lang="zh-CN" altLang="en-US" sz="2800" noProof="1"/>
          </a:p>
        </p:txBody>
      </p:sp>
      <p:sp>
        <p:nvSpPr>
          <p:cNvPr id="24" name="剪去对角的矩形 23"/>
          <p:cNvSpPr/>
          <p:nvPr/>
        </p:nvSpPr>
        <p:spPr>
          <a:xfrm>
            <a:off x="6311900"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5" action="ppaction://hlinksldjump"/>
              </a:rPr>
              <a:t>establish</a:t>
            </a:r>
            <a:endParaRPr lang="zh-CN" altLang="en-US" sz="2800" noProof="1"/>
          </a:p>
        </p:txBody>
      </p:sp>
      <p:sp>
        <p:nvSpPr>
          <p:cNvPr id="25" name="剪去对角的矩形 24"/>
          <p:cNvSpPr/>
          <p:nvPr/>
        </p:nvSpPr>
        <p:spPr>
          <a:xfrm>
            <a:off x="6311900"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6" action="ppaction://hlinksldjump"/>
              </a:rPr>
              <a:t>website</a:t>
            </a:r>
            <a:endParaRPr lang="zh-CN" altLang="en-US" sz="2800" noProof="1"/>
          </a:p>
        </p:txBody>
      </p:sp>
      <p:sp>
        <p:nvSpPr>
          <p:cNvPr id="26" name="剪去对角的矩形 25"/>
          <p:cNvSpPr/>
          <p:nvPr/>
        </p:nvSpPr>
        <p:spPr>
          <a:xfrm>
            <a:off x="6311900"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7" action="ppaction://hlinksldjump"/>
              </a:rPr>
              <a:t>reassurance</a:t>
            </a:r>
            <a:endParaRPr lang="zh-CN" altLang="en-US" sz="2800" noProof="1"/>
          </a:p>
        </p:txBody>
      </p:sp>
      <p:sp>
        <p:nvSpPr>
          <p:cNvPr id="28" name="剪去对角的矩形 27"/>
          <p:cNvSpPr/>
          <p:nvPr/>
        </p:nvSpPr>
        <p:spPr>
          <a:xfrm>
            <a:off x="381000" y="37195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8" action="ppaction://hlinksldjump"/>
              </a:rPr>
              <a:t>vicious circle</a:t>
            </a:r>
            <a:endParaRPr lang="zh-CN" altLang="en-US" sz="2800" noProof="1"/>
          </a:p>
        </p:txBody>
      </p:sp>
      <p:sp>
        <p:nvSpPr>
          <p:cNvPr id="29" name="剪去对角的矩形 28"/>
          <p:cNvSpPr/>
          <p:nvPr/>
        </p:nvSpPr>
        <p:spPr>
          <a:xfrm>
            <a:off x="376238" y="428942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9" action="ppaction://hlinksldjump"/>
              </a:rPr>
              <a:t>predate</a:t>
            </a:r>
            <a:endParaRPr lang="zh-CN" altLang="en-US" sz="2800" noProof="1"/>
          </a:p>
        </p:txBody>
      </p:sp>
      <p:sp>
        <p:nvSpPr>
          <p:cNvPr id="30" name="剪去对角的矩形 29"/>
          <p:cNvSpPr/>
          <p:nvPr/>
        </p:nvSpPr>
        <p:spPr>
          <a:xfrm>
            <a:off x="376238" y="48641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0" action="ppaction://hlinksldjump"/>
              </a:rPr>
              <a:t>readership</a:t>
            </a:r>
            <a:endParaRPr lang="zh-CN" altLang="en-US" sz="2800" noProof="1"/>
          </a:p>
        </p:txBody>
      </p:sp>
      <p:sp>
        <p:nvSpPr>
          <p:cNvPr id="31" name="剪去对角的矩形 30"/>
          <p:cNvSpPr/>
          <p:nvPr/>
        </p:nvSpPr>
        <p:spPr>
          <a:xfrm>
            <a:off x="376238" y="54403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1" action="ppaction://hlinksldjump"/>
              </a:rPr>
              <a:t>claim</a:t>
            </a:r>
            <a:endParaRPr lang="zh-CN" altLang="en-US" sz="2800" noProof="1"/>
          </a:p>
        </p:txBody>
      </p:sp>
      <p:sp>
        <p:nvSpPr>
          <p:cNvPr id="32" name="剪去对角的矩形 31"/>
          <p:cNvSpPr/>
          <p:nvPr/>
        </p:nvSpPr>
        <p:spPr>
          <a:xfrm>
            <a:off x="376238" y="60166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2" action="ppaction://hlinksldjump"/>
              </a:rPr>
              <a:t>mere</a:t>
            </a:r>
            <a:endParaRPr lang="zh-CN" altLang="en-US" sz="2800" noProof="1"/>
          </a:p>
        </p:txBody>
      </p:sp>
      <p:sp>
        <p:nvSpPr>
          <p:cNvPr id="33" name="剪去对角的矩形 32"/>
          <p:cNvSpPr/>
          <p:nvPr/>
        </p:nvSpPr>
        <p:spPr>
          <a:xfrm>
            <a:off x="3352800" y="371157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3" action="ppaction://hlinksldjump"/>
              </a:rPr>
              <a:t>bureau</a:t>
            </a:r>
            <a:endParaRPr lang="zh-CN" altLang="en-US" sz="2800" noProof="1"/>
          </a:p>
        </p:txBody>
      </p:sp>
      <p:sp>
        <p:nvSpPr>
          <p:cNvPr id="34" name="剪去对角的矩形 33"/>
          <p:cNvSpPr/>
          <p:nvPr/>
        </p:nvSpPr>
        <p:spPr>
          <a:xfrm>
            <a:off x="3348038" y="42799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4" action="ppaction://hlinksldjump"/>
              </a:rPr>
              <a:t>tabloid</a:t>
            </a:r>
            <a:endParaRPr lang="zh-CN" altLang="en-US" sz="2800" noProof="1"/>
          </a:p>
        </p:txBody>
      </p:sp>
      <p:sp>
        <p:nvSpPr>
          <p:cNvPr id="35" name="剪去对角的矩形 34"/>
          <p:cNvSpPr/>
          <p:nvPr/>
        </p:nvSpPr>
        <p:spPr>
          <a:xfrm>
            <a:off x="3348038" y="48561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5" action="ppaction://hlinksldjump"/>
              </a:rPr>
              <a:t>bid</a:t>
            </a:r>
            <a:endParaRPr lang="zh-CN" altLang="en-US" sz="2800" noProof="1"/>
          </a:p>
        </p:txBody>
      </p:sp>
      <p:sp>
        <p:nvSpPr>
          <p:cNvPr id="36" name="剪去对角的矩形 35"/>
          <p:cNvSpPr/>
          <p:nvPr/>
        </p:nvSpPr>
        <p:spPr>
          <a:xfrm>
            <a:off x="3348038" y="54324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6" action="ppaction://hlinksldjump"/>
              </a:rPr>
              <a:t>capture</a:t>
            </a:r>
            <a:endParaRPr lang="zh-CN" altLang="en-US" sz="2800" noProof="1"/>
          </a:p>
        </p:txBody>
      </p:sp>
      <p:sp>
        <p:nvSpPr>
          <p:cNvPr id="37" name="剪去对角的矩形 36"/>
          <p:cNvSpPr/>
          <p:nvPr/>
        </p:nvSpPr>
        <p:spPr>
          <a:xfrm>
            <a:off x="3348038" y="60086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7" action="ppaction://hlinksldjump"/>
              </a:rPr>
              <a:t>connotation</a:t>
            </a:r>
            <a:endParaRPr lang="zh-CN" altLang="en-US" sz="2800" noProof="1"/>
          </a:p>
        </p:txBody>
      </p:sp>
      <p:sp>
        <p:nvSpPr>
          <p:cNvPr id="38" name="剪去对角的矩形 37"/>
          <p:cNvSpPr/>
          <p:nvPr/>
        </p:nvSpPr>
        <p:spPr>
          <a:xfrm>
            <a:off x="6318250" y="371157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dirty="0" smtClean="0">
                <a:hlinkClick r:id="rId28" action="ppaction://hlinksldjump"/>
              </a:rPr>
              <a:t>feedback</a:t>
            </a:r>
            <a:endParaRPr lang="zh-CN" altLang="en-US" sz="2800" noProof="1"/>
          </a:p>
        </p:txBody>
      </p:sp>
      <p:sp>
        <p:nvSpPr>
          <p:cNvPr id="39" name="剪去对角的矩形 38"/>
          <p:cNvSpPr/>
          <p:nvPr/>
        </p:nvSpPr>
        <p:spPr>
          <a:xfrm>
            <a:off x="6311900" y="42799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29" action="ppaction://hlinksldjump"/>
              </a:rPr>
              <a:t>deny</a:t>
            </a:r>
            <a:endParaRPr lang="zh-CN" altLang="en-US" sz="2800" noProof="1"/>
          </a:p>
        </p:txBody>
      </p:sp>
      <p:sp>
        <p:nvSpPr>
          <p:cNvPr id="40" name="剪去对角的矩形 39"/>
          <p:cNvSpPr/>
          <p:nvPr/>
        </p:nvSpPr>
        <p:spPr>
          <a:xfrm>
            <a:off x="6311900" y="48561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30" action="ppaction://hlinksldjump"/>
              </a:rPr>
              <a:t>environmental</a:t>
            </a:r>
            <a:endParaRPr lang="zh-CN" altLang="en-US" sz="2800" noProof="1"/>
          </a:p>
        </p:txBody>
      </p:sp>
      <p:sp>
        <p:nvSpPr>
          <p:cNvPr id="41" name="剪去对角的矩形 40"/>
          <p:cNvSpPr/>
          <p:nvPr/>
        </p:nvSpPr>
        <p:spPr>
          <a:xfrm>
            <a:off x="6311900" y="54324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31" action="ppaction://hlinksldjump"/>
              </a:rPr>
              <a:t>impact</a:t>
            </a:r>
            <a:endParaRPr lang="zh-CN" altLang="en-US" sz="2800" noProof="1"/>
          </a:p>
        </p:txBody>
      </p:sp>
      <p:sp>
        <p:nvSpPr>
          <p:cNvPr id="42" name="剪去对角的矩形 41"/>
          <p:cNvSpPr/>
          <p:nvPr/>
        </p:nvSpPr>
        <p:spPr>
          <a:xfrm>
            <a:off x="6311900" y="60086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32" action="ppaction://hlinksldjump"/>
              </a:rPr>
              <a:t>billion</a:t>
            </a:r>
            <a:endParaRPr lang="zh-CN" altLang="en-US" sz="2800" noProof="1"/>
          </a:p>
        </p:txBody>
      </p:sp>
      <p:sp>
        <p:nvSpPr>
          <p:cNvPr id="822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43" name="图片 6" descr="Home">
            <a:hlinkClick r:id="rId33" action="ppaction://hlinksldjump"/>
          </p:cNvPr>
          <p:cNvPicPr>
            <a:picLocks noChangeAspect="1" noChangeArrowheads="1"/>
          </p:cNvPicPr>
          <p:nvPr/>
        </p:nvPicPr>
        <p:blipFill>
          <a:blip r:embed="rId34"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381000" y="86995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3" action="ppaction://hlinksldjump"/>
              </a:rPr>
              <a:t>annually</a:t>
            </a:r>
            <a:endParaRPr lang="zh-CN" altLang="en-US" sz="2800" noProof="1"/>
          </a:p>
        </p:txBody>
      </p:sp>
      <p:sp>
        <p:nvSpPr>
          <p:cNvPr id="7" name="剪去对角的矩形 6"/>
          <p:cNvSpPr/>
          <p:nvPr/>
        </p:nvSpPr>
        <p:spPr>
          <a:xfrm>
            <a:off x="376238" y="14398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4" action="ppaction://hlinksldjump"/>
              </a:rPr>
              <a:t>estate</a:t>
            </a:r>
            <a:endParaRPr lang="zh-CN" altLang="en-US" sz="2800" noProof="1"/>
          </a:p>
        </p:txBody>
      </p:sp>
      <p:sp>
        <p:nvSpPr>
          <p:cNvPr id="8" name="剪去对角的矩形 7"/>
          <p:cNvSpPr/>
          <p:nvPr/>
        </p:nvSpPr>
        <p:spPr>
          <a:xfrm>
            <a:off x="376238" y="2016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5" action="ppaction://hlinksldjump"/>
              </a:rPr>
              <a:t>furthermore</a:t>
            </a:r>
            <a:endParaRPr lang="zh-CN" altLang="en-US" sz="2800" noProof="1"/>
          </a:p>
        </p:txBody>
      </p:sp>
      <p:sp>
        <p:nvSpPr>
          <p:cNvPr id="9" name="剪去对角的矩形 8"/>
          <p:cNvSpPr/>
          <p:nvPr/>
        </p:nvSpPr>
        <p:spPr>
          <a:xfrm>
            <a:off x="376238" y="25923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6" action="ppaction://hlinksldjump"/>
              </a:rPr>
              <a:t>nevertheless</a:t>
            </a:r>
            <a:endParaRPr lang="zh-CN" altLang="en-US" sz="2800" noProof="1"/>
          </a:p>
        </p:txBody>
      </p:sp>
      <p:sp>
        <p:nvSpPr>
          <p:cNvPr id="10" name="剪去对角的矩形 9"/>
          <p:cNvSpPr/>
          <p:nvPr/>
        </p:nvSpPr>
        <p:spPr>
          <a:xfrm>
            <a:off x="376238" y="31686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7" action="ppaction://hlinksldjump"/>
              </a:rPr>
              <a:t>polluter</a:t>
            </a:r>
            <a:endParaRPr lang="zh-CN" altLang="en-US" sz="2800" noProof="1"/>
          </a:p>
        </p:txBody>
      </p:sp>
      <p:sp>
        <p:nvSpPr>
          <p:cNvPr id="17" name="剪去对角的矩形 16"/>
          <p:cNvSpPr/>
          <p:nvPr/>
        </p:nvSpPr>
        <p:spPr>
          <a:xfrm>
            <a:off x="335280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8" action="ppaction://hlinksldjump"/>
              </a:rPr>
              <a:t>swat</a:t>
            </a:r>
            <a:endParaRPr lang="zh-CN" altLang="en-US" sz="2800" noProof="1"/>
          </a:p>
        </p:txBody>
      </p:sp>
      <p:sp>
        <p:nvSpPr>
          <p:cNvPr id="18" name="剪去对角的矩形 17"/>
          <p:cNvSpPr/>
          <p:nvPr/>
        </p:nvSpPr>
        <p:spPr>
          <a:xfrm>
            <a:off x="3348038"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9" action="ppaction://hlinksldjump"/>
              </a:rPr>
              <a:t>wrap</a:t>
            </a:r>
            <a:endParaRPr lang="zh-CN" altLang="en-US" sz="2800" noProof="1"/>
          </a:p>
        </p:txBody>
      </p:sp>
      <p:sp>
        <p:nvSpPr>
          <p:cNvPr id="19" name="剪去对角的矩形 18"/>
          <p:cNvSpPr/>
          <p:nvPr/>
        </p:nvSpPr>
        <p:spPr>
          <a:xfrm>
            <a:off x="3348038"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0" action="ppaction://hlinksldjump"/>
              </a:rPr>
              <a:t>exploitation</a:t>
            </a:r>
            <a:endParaRPr lang="zh-CN" altLang="en-US" sz="2800" noProof="1"/>
          </a:p>
        </p:txBody>
      </p:sp>
      <p:sp>
        <p:nvSpPr>
          <p:cNvPr id="20" name="剪去对角的矩形 19"/>
          <p:cNvSpPr/>
          <p:nvPr/>
        </p:nvSpPr>
        <p:spPr>
          <a:xfrm>
            <a:off x="3348038"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1" action="ppaction://hlinksldjump"/>
              </a:rPr>
              <a:t>lifestyle</a:t>
            </a:r>
            <a:endParaRPr lang="zh-CN" altLang="en-US" sz="2800" noProof="1"/>
          </a:p>
        </p:txBody>
      </p:sp>
      <p:sp>
        <p:nvSpPr>
          <p:cNvPr id="21" name="剪去对角的矩形 20"/>
          <p:cNvSpPr/>
          <p:nvPr/>
        </p:nvSpPr>
        <p:spPr>
          <a:xfrm>
            <a:off x="3348038"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2" action="ppaction://hlinksldjump"/>
              </a:rPr>
              <a:t>commentator</a:t>
            </a:r>
            <a:endParaRPr lang="zh-CN" altLang="en-US" sz="2800" noProof="1"/>
          </a:p>
        </p:txBody>
      </p:sp>
      <p:sp>
        <p:nvSpPr>
          <p:cNvPr id="22" name="剪去对角的矩形 21"/>
          <p:cNvSpPr/>
          <p:nvPr/>
        </p:nvSpPr>
        <p:spPr>
          <a:xfrm>
            <a:off x="631825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3" action="ppaction://hlinksldjump"/>
              </a:rPr>
              <a:t>editorial</a:t>
            </a:r>
            <a:endParaRPr lang="zh-CN" altLang="en-US" sz="2800" noProof="1"/>
          </a:p>
        </p:txBody>
      </p:sp>
      <p:sp>
        <p:nvSpPr>
          <p:cNvPr id="23" name="剪去对角的矩形 22"/>
          <p:cNvSpPr/>
          <p:nvPr/>
        </p:nvSpPr>
        <p:spPr>
          <a:xfrm>
            <a:off x="6311900"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4" action="ppaction://hlinksldjump"/>
              </a:rPr>
              <a:t>prestige</a:t>
            </a:r>
            <a:endParaRPr lang="zh-CN" altLang="en-US" sz="2800" noProof="1"/>
          </a:p>
        </p:txBody>
      </p:sp>
      <p:sp>
        <p:nvSpPr>
          <p:cNvPr id="24" name="剪去对角的矩形 23"/>
          <p:cNvSpPr/>
          <p:nvPr/>
        </p:nvSpPr>
        <p:spPr>
          <a:xfrm>
            <a:off x="6311900"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defRPr/>
            </a:pPr>
            <a:r>
              <a:rPr lang="en-US" altLang="zh-CN" sz="2800" noProof="1" smtClean="0">
                <a:hlinkClick r:id="rId15" action="ppaction://hlinksldjump"/>
              </a:rPr>
              <a:t>moreover</a:t>
            </a:r>
            <a:r>
              <a:rPr lang="en-US" altLang="zh-CN" sz="2800" noProof="1" smtClean="0"/>
              <a:t> </a:t>
            </a:r>
            <a:endParaRPr lang="zh-CN" altLang="en-US" sz="2800" noProof="1"/>
          </a:p>
        </p:txBody>
      </p:sp>
      <p:sp>
        <p:nvSpPr>
          <p:cNvPr id="28" name="剪去对角的矩形 27"/>
          <p:cNvSpPr/>
          <p:nvPr/>
        </p:nvSpPr>
        <p:spPr>
          <a:xfrm>
            <a:off x="381000" y="37195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6" action="ppaction://hlinksldjump"/>
              </a:rPr>
              <a:t>survey</a:t>
            </a:r>
            <a:endParaRPr lang="zh-CN" altLang="en-US" sz="2800" noProof="1"/>
          </a:p>
        </p:txBody>
      </p:sp>
      <p:sp>
        <p:nvSpPr>
          <p:cNvPr id="29" name="剪去对角的矩形 28"/>
          <p:cNvSpPr/>
          <p:nvPr/>
        </p:nvSpPr>
        <p:spPr>
          <a:xfrm>
            <a:off x="376238" y="428942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7" action="ppaction://hlinksldjump"/>
              </a:rPr>
              <a:t>laptop</a:t>
            </a:r>
            <a:endParaRPr lang="zh-CN" altLang="en-US" sz="2800" noProof="1"/>
          </a:p>
        </p:txBody>
      </p:sp>
      <p:sp>
        <p:nvSpPr>
          <p:cNvPr id="30" name="剪去对角的矩形 29"/>
          <p:cNvSpPr/>
          <p:nvPr/>
        </p:nvSpPr>
        <p:spPr>
          <a:xfrm>
            <a:off x="376238" y="48641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8" action="ppaction://hlinksldjump"/>
              </a:rPr>
              <a:t>attendant</a:t>
            </a:r>
            <a:endParaRPr lang="zh-CN" altLang="en-US" sz="2800" noProof="1"/>
          </a:p>
        </p:txBody>
      </p:sp>
      <p:sp>
        <p:nvSpPr>
          <p:cNvPr id="31" name="剪去对角的矩形 30"/>
          <p:cNvSpPr/>
          <p:nvPr/>
        </p:nvSpPr>
        <p:spPr>
          <a:xfrm>
            <a:off x="376238" y="54403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9" action="ppaction://hlinksldjump"/>
              </a:rPr>
              <a:t>wrapping</a:t>
            </a:r>
            <a:endParaRPr lang="zh-CN" altLang="en-US" sz="2800" noProof="1"/>
          </a:p>
        </p:txBody>
      </p:sp>
      <p:sp>
        <p:nvSpPr>
          <p:cNvPr id="32" name="剪去对角的矩形 31"/>
          <p:cNvSpPr/>
          <p:nvPr/>
        </p:nvSpPr>
        <p:spPr>
          <a:xfrm>
            <a:off x="376238" y="60166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20" action="ppaction://hlinksldjump"/>
              </a:rPr>
              <a:t>takeaway</a:t>
            </a:r>
            <a:endParaRPr lang="zh-CN" altLang="en-US" sz="2800" noProof="1"/>
          </a:p>
        </p:txBody>
      </p:sp>
      <p:sp>
        <p:nvSpPr>
          <p:cNvPr id="33" name="剪去对角的矩形 32"/>
          <p:cNvSpPr/>
          <p:nvPr/>
        </p:nvSpPr>
        <p:spPr>
          <a:xfrm>
            <a:off x="3352800" y="371157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21" action="ppaction://hlinksldjump"/>
              </a:rPr>
              <a:t>dumb</a:t>
            </a:r>
            <a:endParaRPr lang="zh-CN" altLang="en-US" sz="2800" noProof="1"/>
          </a:p>
        </p:txBody>
      </p:sp>
      <p:sp>
        <p:nvSpPr>
          <p:cNvPr id="34" name="剪去对角的矩形 33"/>
          <p:cNvSpPr/>
          <p:nvPr/>
        </p:nvSpPr>
        <p:spPr>
          <a:xfrm>
            <a:off x="3348038" y="42799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22" action="ppaction://hlinksldjump"/>
              </a:rPr>
              <a:t>smarten</a:t>
            </a:r>
            <a:endParaRPr lang="zh-CN" altLang="en-US" sz="2800" noProof="1"/>
          </a:p>
        </p:txBody>
      </p:sp>
      <p:sp>
        <p:nvSpPr>
          <p:cNvPr id="35" name="剪去对角的矩形 34"/>
          <p:cNvSpPr/>
          <p:nvPr/>
        </p:nvSpPr>
        <p:spPr>
          <a:xfrm>
            <a:off x="3348038" y="48561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23" action="ppaction://hlinksldjump"/>
              </a:rPr>
              <a:t>integrity</a:t>
            </a:r>
            <a:endParaRPr lang="zh-CN" altLang="en-US" sz="2800" noProof="1"/>
          </a:p>
        </p:txBody>
      </p:sp>
      <p:sp>
        <p:nvSpPr>
          <p:cNvPr id="36" name="剪去对角的矩形 35"/>
          <p:cNvSpPr/>
          <p:nvPr/>
        </p:nvSpPr>
        <p:spPr>
          <a:xfrm>
            <a:off x="3348038" y="54324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24" action="ppaction://hlinksldjump"/>
              </a:rPr>
              <a:t>impartiality</a:t>
            </a:r>
            <a:endParaRPr lang="zh-CN" altLang="en-US" sz="2800" noProof="1"/>
          </a:p>
        </p:txBody>
      </p:sp>
      <p:sp>
        <p:nvSpPr>
          <p:cNvPr id="37" name="剪去对角的矩形 36"/>
          <p:cNvSpPr/>
          <p:nvPr/>
        </p:nvSpPr>
        <p:spPr>
          <a:xfrm>
            <a:off x="3348038" y="60086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defRPr/>
            </a:pPr>
            <a:r>
              <a:rPr lang="en-US" altLang="zh-CN" sz="2800" noProof="1" smtClean="0">
                <a:hlinkClick r:id="rId25" action="ppaction://hlinksldjump"/>
              </a:rPr>
              <a:t>coverage</a:t>
            </a:r>
            <a:r>
              <a:rPr lang="en-US" altLang="zh-CN" sz="2800" noProof="1" smtClean="0"/>
              <a:t> </a:t>
            </a:r>
            <a:endParaRPr lang="zh-CN" altLang="en-US" sz="2800" noProof="1"/>
          </a:p>
        </p:txBody>
      </p:sp>
      <p:sp>
        <p:nvSpPr>
          <p:cNvPr id="822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38" name="图片 10" descr="Back">
            <a:hlinkClick r:id="rId26" action="ppaction://hlinksldjump"/>
          </p:cNvPr>
          <p:cNvPicPr>
            <a:picLocks noChangeAspect="1" noChangeArrowheads="1"/>
          </p:cNvPicPr>
          <p:nvPr/>
        </p:nvPicPr>
        <p:blipFill>
          <a:blip r:embed="rId27" cstate="print"/>
          <a:srcRect/>
          <a:stretch>
            <a:fillRect/>
          </a:stretch>
        </p:blipFill>
        <p:spPr bwMode="auto">
          <a:xfrm>
            <a:off x="7656513" y="47625"/>
            <a:ext cx="558800" cy="393700"/>
          </a:xfrm>
          <a:prstGeom prst="rect">
            <a:avLst/>
          </a:prstGeom>
          <a:noFill/>
          <a:ln w="9525">
            <a:noFill/>
            <a:miter lim="800000"/>
            <a:headEnd/>
            <a:tailEnd/>
          </a:ln>
        </p:spPr>
      </p:pic>
      <p:pic>
        <p:nvPicPr>
          <p:cNvPr id="39" name="图片 6" descr="Home">
            <a:hlinkClick r:id="rId28" action="ppaction://hlinksldjump"/>
          </p:cNvPr>
          <p:cNvPicPr>
            <a:picLocks noChangeAspect="1" noChangeArrowheads="1"/>
          </p:cNvPicPr>
          <p:nvPr/>
        </p:nvPicPr>
        <p:blipFill>
          <a:blip r:embed="rId29" cstate="print"/>
          <a:srcRect/>
          <a:stretch>
            <a:fillRect/>
          </a:stretch>
        </p:blipFill>
        <p:spPr bwMode="auto">
          <a:xfrm>
            <a:off x="8331200" y="52388"/>
            <a:ext cx="484188" cy="441325"/>
          </a:xfrm>
          <a:prstGeom prst="rect">
            <a:avLst/>
          </a:prstGeom>
          <a:noFill/>
          <a:ln w="9525">
            <a:noFill/>
            <a:miter lim="800000"/>
            <a:headEnd/>
            <a:tailEnd/>
          </a:ln>
        </p:spPr>
      </p:pic>
      <p:sp>
        <p:nvSpPr>
          <p:cNvPr id="40" name="剪去对角的矩形 39"/>
          <p:cNvSpPr/>
          <p:nvPr/>
        </p:nvSpPr>
        <p:spPr>
          <a:xfrm>
            <a:off x="6311900"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30" action="ppaction://hlinksldjump"/>
              </a:rPr>
              <a:t>meaningful</a:t>
            </a:r>
            <a:endParaRPr lang="zh-CN" altLang="en-US" sz="2800" noProof="1"/>
          </a:p>
        </p:txBody>
      </p:sp>
      <p:sp>
        <p:nvSpPr>
          <p:cNvPr id="41" name="剪去对角的矩形 40"/>
          <p:cNvSpPr/>
          <p:nvPr/>
        </p:nvSpPr>
        <p:spPr>
          <a:xfrm>
            <a:off x="6311900"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31" action="ppaction://hlinksldjump"/>
              </a:rPr>
              <a:t>armchair</a:t>
            </a:r>
            <a:endParaRPr lang="zh-CN" altLang="en-US" sz="2800" noProof="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250825" y="863600"/>
            <a:ext cx="4189413"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 action="ppaction://hlinksldjump"/>
              </a:rPr>
              <a:t>in print</a:t>
            </a:r>
            <a:endParaRPr lang="zh-CN" altLang="en-US" sz="2800" noProof="1"/>
          </a:p>
        </p:txBody>
      </p:sp>
      <p:sp>
        <p:nvSpPr>
          <p:cNvPr id="7" name="剪去对角的矩形 6"/>
          <p:cNvSpPr/>
          <p:nvPr/>
        </p:nvSpPr>
        <p:spPr>
          <a:xfrm>
            <a:off x="242888" y="1433513"/>
            <a:ext cx="4192587"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4" action="ppaction://hlinksldjump"/>
              </a:rPr>
              <a:t>rely on</a:t>
            </a:r>
            <a:endParaRPr lang="zh-CN" altLang="en-US" sz="2800" noProof="1"/>
          </a:p>
        </p:txBody>
      </p:sp>
      <p:sp>
        <p:nvSpPr>
          <p:cNvPr id="8" name="剪去对角的矩形 7"/>
          <p:cNvSpPr/>
          <p:nvPr/>
        </p:nvSpPr>
        <p:spPr>
          <a:xfrm>
            <a:off x="242888" y="2008188"/>
            <a:ext cx="4192587"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5" action="ppaction://hlinksldjump"/>
              </a:rPr>
              <a:t>close down</a:t>
            </a:r>
            <a:endParaRPr lang="zh-CN" altLang="en-US" sz="2800" noProof="1"/>
          </a:p>
        </p:txBody>
      </p:sp>
      <p:sp>
        <p:nvSpPr>
          <p:cNvPr id="17" name="剪去对角的矩形 16"/>
          <p:cNvSpPr/>
          <p:nvPr/>
        </p:nvSpPr>
        <p:spPr>
          <a:xfrm>
            <a:off x="4722813" y="855663"/>
            <a:ext cx="4189412"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6" action="ppaction://hlinksldjump"/>
              </a:rPr>
              <a:t>turn back</a:t>
            </a:r>
            <a:endParaRPr lang="zh-CN" altLang="en-US" sz="2800" noProof="1"/>
          </a:p>
        </p:txBody>
      </p:sp>
      <p:sp>
        <p:nvSpPr>
          <p:cNvPr id="18" name="剪去对角的矩形 17"/>
          <p:cNvSpPr/>
          <p:nvPr/>
        </p:nvSpPr>
        <p:spPr>
          <a:xfrm>
            <a:off x="4718050" y="1423988"/>
            <a:ext cx="4189413"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7" action="ppaction://hlinksldjump"/>
              </a:rPr>
              <a:t>put away</a:t>
            </a:r>
            <a:endParaRPr lang="zh-CN" altLang="en-US" sz="2800" noProof="1"/>
          </a:p>
        </p:txBody>
      </p:sp>
      <p:sp>
        <p:nvSpPr>
          <p:cNvPr id="19" name="剪去对角的矩形 18"/>
          <p:cNvSpPr/>
          <p:nvPr/>
        </p:nvSpPr>
        <p:spPr>
          <a:xfrm>
            <a:off x="4718050" y="2000250"/>
            <a:ext cx="4189413"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8" action="ppaction://hlinksldjump"/>
              </a:rPr>
              <a:t>remind sb. of</a:t>
            </a:r>
            <a:endParaRPr lang="zh-CN" altLang="en-US" sz="2800" noProof="1"/>
          </a:p>
        </p:txBody>
      </p:sp>
      <p:pic>
        <p:nvPicPr>
          <p:cNvPr id="9239" name="图片 10"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
        <p:nvSpPr>
          <p:cNvPr id="9240"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sp>
        <p:nvSpPr>
          <p:cNvPr id="26" name="剪去对角的矩形 25"/>
          <p:cNvSpPr/>
          <p:nvPr/>
        </p:nvSpPr>
        <p:spPr>
          <a:xfrm>
            <a:off x="352425" y="3711575"/>
            <a:ext cx="850582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lvl="0" eaLnBrk="1" hangingPunct="1">
              <a:defRPr/>
            </a:pPr>
            <a:r>
              <a:rPr lang="en-US" altLang="zh-CN" sz="2800" noProof="1">
                <a:solidFill>
                  <a:prstClr val="black"/>
                </a:solidFill>
                <a:hlinkClick r:id="rId11" action="ppaction://hlinksldjump"/>
              </a:rPr>
              <a:t>The New York Times Company </a:t>
            </a:r>
            <a:r>
              <a:rPr lang="en-US" altLang="zh-CN" sz="2800" dirty="0">
                <a:solidFill>
                  <a:prstClr val="black"/>
                </a:solidFill>
                <a:hlinkClick r:id="rId11" action="ppaction://hlinksldjump"/>
              </a:rPr>
              <a:t> </a:t>
            </a:r>
            <a:r>
              <a:rPr lang="en-US" altLang="zh-CN" sz="2400" dirty="0" err="1">
                <a:solidFill>
                  <a:srgbClr val="5B9BD5">
                    <a:lumMod val="75000"/>
                  </a:srgbClr>
                </a:solidFill>
                <a:latin typeface="宋体" panose="02010600030101010101" pitchFamily="2" charset="-122"/>
                <a:hlinkClick r:id="rId11" action="ppaction://hlinksldjump"/>
              </a:rPr>
              <a:t>纽约时报公司</a:t>
            </a:r>
            <a:endParaRPr lang="zh-CN" altLang="en-US" sz="2400" noProof="1">
              <a:solidFill>
                <a:srgbClr val="5B9BD5">
                  <a:lumMod val="75000"/>
                </a:srgbClr>
              </a:solidFill>
              <a:latin typeface="宋体" panose="02010600030101010101" pitchFamily="2" charset="-122"/>
            </a:endParaRPr>
          </a:p>
        </p:txBody>
      </p:sp>
      <p:sp>
        <p:nvSpPr>
          <p:cNvPr id="14" name="剪去对角的矩形 13"/>
          <p:cNvSpPr/>
          <p:nvPr/>
        </p:nvSpPr>
        <p:spPr>
          <a:xfrm>
            <a:off x="242887" y="2584450"/>
            <a:ext cx="4192588" cy="3960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2" action="ppaction://hlinksldjump"/>
              </a:rPr>
              <a:t>cut down</a:t>
            </a:r>
            <a:endParaRPr lang="zh-CN" altLang="en-US" sz="2800" noProof="1"/>
          </a:p>
        </p:txBody>
      </p:sp>
      <p:sp>
        <p:nvSpPr>
          <p:cNvPr id="15" name="剪去对角的矩形 14"/>
          <p:cNvSpPr/>
          <p:nvPr/>
        </p:nvSpPr>
        <p:spPr>
          <a:xfrm>
            <a:off x="4718049" y="2576512"/>
            <a:ext cx="4189413" cy="3960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hlinkClick r:id="rId13" action="ppaction://hlinksldjump"/>
              </a:rPr>
              <a:t>that is (to say)</a:t>
            </a:r>
            <a:endParaRPr lang="zh-CN" altLang="en-US" sz="2800" noProof="1"/>
          </a:p>
        </p:txBody>
      </p:sp>
      <p:sp>
        <p:nvSpPr>
          <p:cNvPr id="16" name="剪去对角的矩形 15"/>
          <p:cNvSpPr/>
          <p:nvPr/>
        </p:nvSpPr>
        <p:spPr>
          <a:xfrm>
            <a:off x="347663" y="4300990"/>
            <a:ext cx="850582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i="1" noProof="1">
                <a:hlinkClick r:id="rId14" action="ppaction://hlinksldjump"/>
              </a:rPr>
              <a:t>The Baltimore Sun  </a:t>
            </a:r>
            <a:r>
              <a:rPr lang="en-US" altLang="zh-CN" sz="2400" dirty="0">
                <a:solidFill>
                  <a:schemeClr val="accent1">
                    <a:lumMod val="75000"/>
                  </a:schemeClr>
                </a:solidFill>
                <a:latin typeface="+mn-ea"/>
                <a:hlinkClick r:id="rId14" action="ppaction://hlinksldjump"/>
              </a:rPr>
              <a:t>《</a:t>
            </a:r>
            <a:r>
              <a:rPr lang="en-US" altLang="zh-CN" sz="2400" dirty="0" err="1">
                <a:solidFill>
                  <a:schemeClr val="accent1">
                    <a:lumMod val="75000"/>
                  </a:schemeClr>
                </a:solidFill>
                <a:latin typeface="+mn-ea"/>
                <a:hlinkClick r:id="rId14" action="ppaction://hlinksldjump"/>
              </a:rPr>
              <a:t>巴尔的摩太阳报</a:t>
            </a:r>
            <a:r>
              <a:rPr lang="en-US" altLang="zh-CN" sz="2400" dirty="0">
                <a:solidFill>
                  <a:schemeClr val="accent1">
                    <a:lumMod val="75000"/>
                  </a:schemeClr>
                </a:solidFill>
                <a:latin typeface="+mn-ea"/>
                <a:hlinkClick r:id="rId14" action="ppaction://hlinksldjump"/>
              </a:rPr>
              <a:t>》</a:t>
            </a:r>
            <a:endParaRPr lang="zh-CN" altLang="en-US" sz="2400" i="1" noProof="1">
              <a:solidFill>
                <a:schemeClr val="accent1">
                  <a:lumMod val="75000"/>
                </a:schemeClr>
              </a:solidFill>
              <a:latin typeface="+mn-ea"/>
            </a:endParaRPr>
          </a:p>
        </p:txBody>
      </p:sp>
      <p:pic>
        <p:nvPicPr>
          <p:cNvPr id="20" name="图片 6" descr="Home">
            <a:hlinkClick r:id="rId15" action="ppaction://hlinksldjump"/>
          </p:cNvPr>
          <p:cNvPicPr>
            <a:picLocks noChangeAspect="1" noChangeArrowheads="1"/>
          </p:cNvPicPr>
          <p:nvPr/>
        </p:nvPicPr>
        <p:blipFill>
          <a:blip r:embed="rId16"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12" name="内容占位符 1"/>
          <p:cNvSpPr>
            <a:spLocks noGrp="1"/>
          </p:cNvSpPr>
          <p:nvPr>
            <p:ph idx="4294967295"/>
          </p:nvPr>
        </p:nvSpPr>
        <p:spPr bwMode="auto">
          <a:xfrm>
            <a:off x="171445"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ritual </a:t>
            </a:r>
            <a:r>
              <a:rPr lang="en-US" altLang="zh-CN" b="1" dirty="0" smtClean="0"/>
              <a:t>                    </a:t>
            </a:r>
            <a:r>
              <a:rPr lang="en-US" altLang="zh-CN" sz="2800" i="1" dirty="0" smtClean="0">
                <a:solidFill>
                  <a:srgbClr val="990000"/>
                </a:solidFill>
              </a:rPr>
              <a:t>n. </a:t>
            </a:r>
            <a:r>
              <a:rPr lang="en-US" altLang="zh-CN" sz="2800" dirty="0" smtClean="0">
                <a:solidFill>
                  <a:srgbClr val="990000"/>
                </a:solidFill>
              </a:rPr>
              <a:t>[C, U] </a:t>
            </a:r>
            <a:r>
              <a:rPr lang="en-US" altLang="zh-CN" dirty="0" err="1" smtClean="0"/>
              <a:t>sth</a:t>
            </a:r>
            <a:r>
              <a:rPr lang="en-US" altLang="zh-CN" dirty="0" smtClean="0"/>
              <a:t>. you do regularly and always in the same way</a:t>
            </a:r>
            <a:r>
              <a:rPr lang="en-US" altLang="zh-CN" sz="2800" dirty="0" smtClean="0"/>
              <a:t> </a:t>
            </a:r>
            <a:r>
              <a:rPr lang="zh-CN" altLang="en-US" sz="2400" dirty="0" smtClean="0">
                <a:solidFill>
                  <a:schemeClr val="hlink"/>
                </a:solidFill>
              </a:rPr>
              <a:t>例行公事；老规矩；老习惯</a:t>
            </a:r>
          </a:p>
          <a:p>
            <a:pPr marL="179388" indent="-177800" algn="just" eaLnBrk="1" hangingPunct="1">
              <a:lnSpc>
                <a:spcPct val="100000"/>
              </a:lnSpc>
              <a:buFont typeface="Arial" charset="0"/>
              <a:buNone/>
            </a:pPr>
            <a:r>
              <a:rPr lang="en-US" altLang="zh-CN" sz="2800" i="1" dirty="0" smtClean="0"/>
              <a:t>e.g.</a:t>
            </a:r>
            <a:r>
              <a:rPr lang="en-US" altLang="zh-CN" sz="2800" dirty="0" smtClean="0"/>
              <a:t> </a:t>
            </a:r>
          </a:p>
          <a:p>
            <a:pPr marL="457200" indent="-457200" algn="just" eaLnBrk="1" hangingPunct="1">
              <a:lnSpc>
                <a:spcPct val="100000"/>
              </a:lnSpc>
              <a:buNone/>
            </a:pPr>
            <a:r>
              <a:rPr lang="en-US" altLang="zh-CN" dirty="0" smtClean="0"/>
              <a:t>1. Taping tasks of the day to the monitor has become my morning ritual. </a:t>
            </a:r>
            <a:endParaRPr lang="en-US" altLang="zh-CN" sz="2800" dirty="0" smtClean="0"/>
          </a:p>
          <a:p>
            <a:pPr marL="179388" indent="-177800" algn="just" eaLnBrk="1" hangingPunct="1">
              <a:lnSpc>
                <a:spcPct val="100000"/>
              </a:lnSpc>
              <a:buNone/>
            </a:pPr>
            <a:r>
              <a:rPr lang="zh-CN" altLang="en-US" sz="2400" dirty="0" smtClean="0">
                <a:solidFill>
                  <a:schemeClr val="hlink"/>
                </a:solidFill>
              </a:rPr>
              <a:t>      把一天的任务贴在电脑显示器上，这已成为我早晨的惯例。</a:t>
            </a:r>
          </a:p>
          <a:p>
            <a:pPr marL="360000" indent="-457200" algn="just" eaLnBrk="1" hangingPunct="1">
              <a:lnSpc>
                <a:spcPct val="100000"/>
              </a:lnSpc>
              <a:buNone/>
            </a:pPr>
            <a:r>
              <a:rPr lang="en-US" altLang="zh-CN" dirty="0" smtClean="0"/>
              <a:t>2. I like to read before bed (a book, not websites) as a ritual that helps me sleep.</a:t>
            </a:r>
            <a:endParaRPr lang="en-US" altLang="zh-CN" sz="2800" dirty="0" smtClean="0"/>
          </a:p>
          <a:p>
            <a:pPr marL="360000" indent="-360000" algn="just" eaLnBrk="1" hangingPunct="1">
              <a:lnSpc>
                <a:spcPct val="100000"/>
              </a:lnSpc>
              <a:buNone/>
            </a:pPr>
            <a:r>
              <a:rPr lang="zh-CN" altLang="en-US" sz="2400" spc="-40" dirty="0" smtClean="0">
                <a:solidFill>
                  <a:schemeClr val="hlink"/>
                </a:solidFill>
              </a:rPr>
              <a:t>     我喜欢睡前阅读（是书而不是网站），这像个惯例，能助我</a:t>
            </a:r>
            <a:r>
              <a:rPr lang="zh-CN" altLang="en-US" sz="2400" spc="-40" dirty="0">
                <a:solidFill>
                  <a:schemeClr val="hlink"/>
                </a:solidFill>
              </a:rPr>
              <a:t>入眠。</a:t>
            </a:r>
            <a:endParaRPr lang="en-US" altLang="zh-CN" sz="2400" spc="-40" dirty="0" smtClean="0">
              <a:solidFill>
                <a:schemeClr val="hlink"/>
              </a:solidFill>
            </a:endParaRPr>
          </a:p>
          <a:p>
            <a:pPr algn="just" eaLnBrk="1" hangingPunct="1">
              <a:buFont typeface="Arial" charset="0"/>
              <a:buNone/>
            </a:pPr>
            <a:endParaRPr lang="zh-CN" altLang="en-US" sz="2400" dirty="0" smtClean="0">
              <a:solidFill>
                <a:schemeClr val="hlink"/>
              </a:solidFill>
            </a:endParaRPr>
          </a:p>
        </p:txBody>
      </p:sp>
      <p:pic>
        <p:nvPicPr>
          <p:cNvPr id="1026" name="Picture 2"/>
          <p:cNvPicPr>
            <a:picLocks noChangeAspect="1" noChangeArrowheads="1"/>
          </p:cNvPicPr>
          <p:nvPr/>
        </p:nvPicPr>
        <p:blipFill>
          <a:blip r:embed="rId6" cstate="print"/>
          <a:srcRect/>
          <a:stretch>
            <a:fillRect/>
          </a:stretch>
        </p:blipFill>
        <p:spPr bwMode="auto">
          <a:xfrm>
            <a:off x="1560062" y="833891"/>
            <a:ext cx="1057275" cy="314325"/>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3"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61920" y="681328"/>
            <a:ext cx="8867780" cy="60814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buNone/>
            </a:pPr>
            <a:r>
              <a:rPr lang="en-US" altLang="zh-CN" sz="3200" b="1" dirty="0" smtClean="0"/>
              <a:t>circulation</a:t>
            </a:r>
            <a:r>
              <a:rPr lang="en-US" altLang="zh-CN" b="1" dirty="0" smtClean="0"/>
              <a:t>                                 </a:t>
            </a:r>
            <a:r>
              <a:rPr lang="en-US" altLang="zh-CN" sz="2800" i="1" dirty="0" smtClean="0">
                <a:solidFill>
                  <a:srgbClr val="990000"/>
                </a:solidFill>
              </a:rPr>
              <a:t>n.</a:t>
            </a:r>
          </a:p>
          <a:p>
            <a:pPr marL="360000" indent="-360000" algn="just" eaLnBrk="1" hangingPunct="1">
              <a:buNone/>
            </a:pPr>
            <a:r>
              <a:rPr lang="en-US" altLang="zh-CN" b="1" dirty="0" smtClean="0"/>
              <a:t>1. </a:t>
            </a:r>
            <a:r>
              <a:rPr lang="en-US" altLang="zh-CN" dirty="0" smtClean="0">
                <a:solidFill>
                  <a:srgbClr val="990000"/>
                </a:solidFill>
              </a:rPr>
              <a:t>[sing] </a:t>
            </a:r>
            <a:r>
              <a:rPr lang="en-US" altLang="zh-CN" dirty="0" smtClean="0"/>
              <a:t>the number of copies of a newspaper or magazine sold each day, week etc.</a:t>
            </a:r>
            <a:r>
              <a:rPr lang="zh-CN" altLang="en-US" sz="2400" dirty="0" smtClean="0">
                <a:solidFill>
                  <a:schemeClr val="hlink"/>
                </a:solidFill>
              </a:rPr>
              <a:t>（报刊的）发行量</a:t>
            </a:r>
          </a:p>
          <a:p>
            <a:pPr marL="648000" indent="-648000" algn="just" eaLnBrk="1" hangingPunct="1">
              <a:buNone/>
            </a:pPr>
            <a:r>
              <a:rPr lang="en-US" altLang="zh-CN" i="1" dirty="0" smtClean="0"/>
              <a:t>e.g.</a:t>
            </a:r>
            <a:r>
              <a:rPr lang="en-US" altLang="zh-CN" dirty="0" smtClean="0"/>
              <a:t> </a:t>
            </a:r>
            <a:r>
              <a:rPr lang="en-US" altLang="zh-CN" i="1" dirty="0"/>
              <a:t>The Daily News </a:t>
            </a:r>
            <a:r>
              <a:rPr lang="en-US" altLang="zh-CN" dirty="0"/>
              <a:t>once had the highest circulation of any daily in the country.</a:t>
            </a:r>
          </a:p>
          <a:p>
            <a:pPr marL="179388" indent="-177800" algn="just" eaLnBrk="1" hangingPunct="1">
              <a:buNone/>
            </a:pPr>
            <a:r>
              <a:rPr lang="en-US" altLang="zh-CN" sz="2400" dirty="0" smtClean="0">
                <a:solidFill>
                  <a:schemeClr val="hlink"/>
                </a:solidFill>
              </a:rPr>
              <a:t>       《</a:t>
            </a:r>
            <a:r>
              <a:rPr lang="zh-CN" altLang="en-US" sz="2400" dirty="0">
                <a:solidFill>
                  <a:schemeClr val="hlink"/>
                </a:solidFill>
              </a:rPr>
              <a:t>每日新闻报</a:t>
            </a:r>
            <a:r>
              <a:rPr lang="en-US" altLang="zh-CN" sz="2400" dirty="0">
                <a:solidFill>
                  <a:schemeClr val="hlink"/>
                </a:solidFill>
              </a:rPr>
              <a:t>》</a:t>
            </a:r>
            <a:r>
              <a:rPr lang="zh-CN" altLang="en-US" sz="2400" dirty="0">
                <a:solidFill>
                  <a:schemeClr val="hlink"/>
                </a:solidFill>
              </a:rPr>
              <a:t>一度在该国所有日报中拥有最高发行量。</a:t>
            </a:r>
          </a:p>
          <a:p>
            <a:pPr marL="432000" indent="-432000" algn="just" eaLnBrk="1" hangingPunct="1">
              <a:buNone/>
            </a:pPr>
            <a:r>
              <a:rPr lang="en-US" altLang="zh-CN" b="1" dirty="0" smtClean="0"/>
              <a:t>2. </a:t>
            </a:r>
            <a:r>
              <a:rPr lang="en-US" altLang="zh-CN" dirty="0" smtClean="0">
                <a:solidFill>
                  <a:srgbClr val="990000"/>
                </a:solidFill>
              </a:rPr>
              <a:t>[U] </a:t>
            </a:r>
            <a:r>
              <a:rPr lang="en-US" altLang="zh-CN" dirty="0" smtClean="0"/>
              <a:t>the continuous movement of blood around your body </a:t>
            </a:r>
            <a:r>
              <a:rPr lang="zh-CN" altLang="en-US" sz="2400" dirty="0" smtClean="0">
                <a:solidFill>
                  <a:schemeClr val="hlink"/>
                </a:solidFill>
              </a:rPr>
              <a:t>（血液的）循环</a:t>
            </a:r>
          </a:p>
          <a:p>
            <a:pPr marL="612000" indent="-612000" algn="just" eaLnBrk="1" hangingPunct="1">
              <a:buNone/>
            </a:pPr>
            <a:r>
              <a:rPr lang="en-US" altLang="zh-CN" i="1" dirty="0" smtClean="0"/>
              <a:t>e.g.</a:t>
            </a:r>
            <a:r>
              <a:rPr lang="en-US" altLang="zh-CN" dirty="0" smtClean="0"/>
              <a:t> </a:t>
            </a:r>
            <a:r>
              <a:rPr lang="en-US" altLang="zh-CN" dirty="0"/>
              <a:t>Anyone with heart, lung, or circulation problems should seek medical advice before flying.</a:t>
            </a:r>
          </a:p>
          <a:p>
            <a:pPr marL="612000" indent="-612000" algn="just" eaLnBrk="1" hangingPunct="1">
              <a:buNone/>
            </a:pPr>
            <a:r>
              <a:rPr lang="zh-CN" altLang="en-US" sz="2400" dirty="0" smtClean="0">
                <a:solidFill>
                  <a:schemeClr val="hlink"/>
                </a:solidFill>
              </a:rPr>
              <a:t>         任何</a:t>
            </a:r>
            <a:r>
              <a:rPr lang="zh-CN" altLang="en-US" sz="2400" dirty="0">
                <a:solidFill>
                  <a:schemeClr val="hlink"/>
                </a:solidFill>
              </a:rPr>
              <a:t>有心、肺或血液循环问题的人都应该在飞行前寻求医生建议</a:t>
            </a:r>
            <a:r>
              <a:rPr lang="zh-CN" altLang="en-US" sz="2400" dirty="0" smtClean="0">
                <a:solidFill>
                  <a:schemeClr val="hlink"/>
                </a:solidFill>
              </a:rPr>
              <a:t>。</a:t>
            </a:r>
            <a:endParaRPr lang="zh-CN" altLang="en-US" sz="2400" dirty="0">
              <a:solidFill>
                <a:schemeClr val="hlink"/>
              </a:solidFill>
            </a:endParaRPr>
          </a:p>
        </p:txBody>
      </p:sp>
      <p:pic>
        <p:nvPicPr>
          <p:cNvPr id="2050" name="Picture 2"/>
          <p:cNvPicPr>
            <a:picLocks noChangeAspect="1" noChangeArrowheads="1"/>
          </p:cNvPicPr>
          <p:nvPr/>
        </p:nvPicPr>
        <p:blipFill>
          <a:blip r:embed="rId6" cstate="print"/>
          <a:srcRect/>
          <a:stretch>
            <a:fillRect/>
          </a:stretch>
        </p:blipFill>
        <p:spPr bwMode="auto">
          <a:xfrm>
            <a:off x="2505075" y="786039"/>
            <a:ext cx="1714500" cy="304800"/>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Font typeface="Arial" charset="0"/>
              <a:buNone/>
            </a:pPr>
            <a:r>
              <a:rPr lang="en-US" altLang="zh-CN" sz="3200" b="1" dirty="0" smtClean="0"/>
              <a:t>revenue</a:t>
            </a:r>
            <a:r>
              <a:rPr lang="en-US" altLang="zh-CN" b="1" dirty="0" smtClean="0"/>
              <a:t>                      </a:t>
            </a:r>
            <a:r>
              <a:rPr lang="en-US" altLang="zh-CN" sz="2800" i="1" dirty="0" smtClean="0">
                <a:solidFill>
                  <a:srgbClr val="990000"/>
                </a:solidFill>
              </a:rPr>
              <a:t>n. </a:t>
            </a:r>
            <a:r>
              <a:rPr lang="en-US" altLang="zh-CN" sz="2800" dirty="0" smtClean="0">
                <a:solidFill>
                  <a:srgbClr val="990000"/>
                </a:solidFill>
              </a:rPr>
              <a:t>[C, U] </a:t>
            </a:r>
            <a:r>
              <a:rPr lang="en-US" altLang="zh-CN" sz="2800" dirty="0" smtClean="0"/>
              <a:t>income from business activities or taxes </a:t>
            </a:r>
            <a:r>
              <a:rPr lang="zh-CN" altLang="en-US" sz="2400" dirty="0" smtClean="0">
                <a:solidFill>
                  <a:schemeClr val="hlink"/>
                </a:solidFill>
              </a:rPr>
              <a:t>（商业或税务方面的）收入，收益</a:t>
            </a:r>
          </a:p>
          <a:p>
            <a:pPr marL="179388" indent="-177800" algn="just" eaLnBrk="1" hangingPunct="1">
              <a:lnSpc>
                <a:spcPct val="100000"/>
              </a:lnSpc>
              <a:buFont typeface="Arial" charset="0"/>
              <a:buNone/>
            </a:pPr>
            <a:r>
              <a:rPr lang="en-US" altLang="zh-CN" sz="2800" i="1" dirty="0" smtClean="0"/>
              <a:t>e.g.</a:t>
            </a:r>
            <a:r>
              <a:rPr lang="en-US" altLang="zh-CN" sz="2800" dirty="0" smtClean="0"/>
              <a:t> </a:t>
            </a:r>
          </a:p>
          <a:p>
            <a:pPr marL="432000" indent="-457200" algn="just" eaLnBrk="1" hangingPunct="1">
              <a:lnSpc>
                <a:spcPct val="100000"/>
              </a:lnSpc>
              <a:buNone/>
            </a:pPr>
            <a:r>
              <a:rPr lang="en-US" altLang="zh-CN" dirty="0" smtClean="0"/>
              <a:t>1. Most of their revenues come from the government</a:t>
            </a:r>
            <a:r>
              <a:rPr lang="en-US" altLang="zh-CN" sz="2800" dirty="0" smtClean="0"/>
              <a:t>.</a:t>
            </a:r>
            <a:r>
              <a:rPr lang="en-US" altLang="zh-CN" sz="2400" b="1" dirty="0" smtClean="0">
                <a:solidFill>
                  <a:srgbClr val="70AD47">
                    <a:lumMod val="50000"/>
                  </a:srgbClr>
                </a:solidFill>
              </a:rPr>
              <a:t> (CET4-2009-12-64)</a:t>
            </a:r>
            <a:endParaRPr lang="en-US" altLang="zh-CN" sz="2800" dirty="0" smtClean="0"/>
          </a:p>
          <a:p>
            <a:pPr marL="179388" indent="-177800" eaLnBrk="1" hangingPunct="1">
              <a:lnSpc>
                <a:spcPct val="100000"/>
              </a:lnSpc>
              <a:buNone/>
            </a:pPr>
            <a:r>
              <a:rPr lang="zh-CN" altLang="en-US" sz="2400" dirty="0" smtClean="0">
                <a:solidFill>
                  <a:schemeClr val="hlink"/>
                </a:solidFill>
              </a:rPr>
              <a:t>      他们的大部分资金来源于政府。</a:t>
            </a:r>
          </a:p>
          <a:p>
            <a:pPr marL="432000" indent="-457200" algn="just" eaLnBrk="1" hangingPunct="1">
              <a:lnSpc>
                <a:spcPct val="100000"/>
              </a:lnSpc>
              <a:buSzTx/>
              <a:buNone/>
            </a:pPr>
            <a:r>
              <a:rPr lang="en-US" altLang="zh-CN" sz="2800" dirty="0" smtClean="0"/>
              <a:t>2. A government’s revenue and expenditure should be balanced.</a:t>
            </a:r>
          </a:p>
          <a:p>
            <a:pPr marL="179388" indent="-177800" eaLnBrk="1" hangingPunct="1">
              <a:lnSpc>
                <a:spcPct val="100000"/>
              </a:lnSpc>
              <a:buSzTx/>
              <a:buFontTx/>
              <a:buNone/>
            </a:pPr>
            <a:r>
              <a:rPr lang="zh-CN" altLang="en-US" sz="2400" dirty="0" smtClean="0">
                <a:solidFill>
                  <a:schemeClr val="hlink"/>
                </a:solidFill>
              </a:rPr>
              <a:t>      政府的财政收入和支出要平衡。</a:t>
            </a:r>
            <a:endParaRPr lang="en-US" altLang="zh-CN" sz="2400" dirty="0" smtClean="0">
              <a:solidFill>
                <a:schemeClr val="hlink"/>
              </a:solidFill>
            </a:endParaRPr>
          </a:p>
          <a:p>
            <a:pPr algn="just" eaLnBrk="1" hangingPunct="1">
              <a:buFont typeface="Arial" charset="0"/>
              <a:buNone/>
            </a:pPr>
            <a:endParaRPr lang="zh-CN" altLang="en-US"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2176463" y="814388"/>
            <a:ext cx="1381125" cy="314325"/>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cover price</a:t>
            </a:r>
            <a:r>
              <a:rPr lang="en-US" altLang="zh-CN" b="1" dirty="0" smtClean="0"/>
              <a:t>   </a:t>
            </a:r>
            <a:r>
              <a:rPr lang="en-US" altLang="zh-CN" i="1" dirty="0" smtClean="0">
                <a:solidFill>
                  <a:srgbClr val="990000"/>
                </a:solidFill>
              </a:rPr>
              <a:t>n. </a:t>
            </a:r>
            <a:r>
              <a:rPr lang="en-US" altLang="zh-CN" dirty="0" smtClean="0">
                <a:solidFill>
                  <a:srgbClr val="990000"/>
                </a:solidFill>
              </a:rPr>
              <a:t>[C] </a:t>
            </a:r>
            <a:r>
              <a:rPr lang="en-US" altLang="zh-CN" dirty="0"/>
              <a:t>(</a:t>
            </a:r>
            <a:r>
              <a:rPr lang="en-US" altLang="zh-CN" i="1" dirty="0" smtClean="0"/>
              <a:t>usu. sing</a:t>
            </a:r>
            <a:r>
              <a:rPr lang="en-US" altLang="zh-CN" dirty="0" smtClean="0"/>
              <a:t>)</a:t>
            </a:r>
            <a:r>
              <a:rPr lang="en-US" altLang="zh-CN" dirty="0" smtClean="0">
                <a:solidFill>
                  <a:srgbClr val="990000"/>
                </a:solidFill>
              </a:rPr>
              <a:t> </a:t>
            </a:r>
            <a:r>
              <a:rPr lang="en-US" altLang="zh-CN" dirty="0" smtClean="0"/>
              <a:t>the price printed on the front of a book, magazine etc. </a:t>
            </a:r>
            <a:r>
              <a:rPr lang="zh-CN" altLang="en-US" sz="2400" dirty="0" smtClean="0">
                <a:solidFill>
                  <a:schemeClr val="hlink"/>
                </a:solidFill>
              </a:rPr>
              <a:t>封面价格</a:t>
            </a:r>
          </a:p>
          <a:p>
            <a:pPr marL="179388" indent="-179388" algn="just" eaLnBrk="1" hangingPunct="1">
              <a:lnSpc>
                <a:spcPct val="100000"/>
              </a:lnSpc>
              <a:buSzPct val="120000"/>
              <a:buFont typeface="Arial" charset="0"/>
              <a:buNone/>
            </a:pPr>
            <a:r>
              <a:rPr lang="en-US" altLang="zh-CN" sz="2800" i="1" dirty="0" smtClean="0"/>
              <a:t>e.g. </a:t>
            </a:r>
          </a:p>
          <a:p>
            <a:pPr marL="432000" indent="-457200" algn="just" eaLnBrk="1" hangingPunct="1">
              <a:lnSpc>
                <a:spcPct val="100000"/>
              </a:lnSpc>
              <a:buSzPct val="100000"/>
              <a:buNone/>
            </a:pPr>
            <a:r>
              <a:rPr lang="en-US" altLang="zh-CN" dirty="0" smtClean="0"/>
              <a:t>1. Some books can be purchased at a large discount from the cover price.</a:t>
            </a:r>
            <a:endParaRPr lang="en-US" altLang="zh-CN" sz="2800" dirty="0" smtClean="0"/>
          </a:p>
          <a:p>
            <a:pPr marL="179388" indent="-179388" eaLnBrk="1" hangingPunct="1">
              <a:lnSpc>
                <a:spcPct val="100000"/>
              </a:lnSpc>
              <a:buSzPct val="120000"/>
              <a:buNone/>
            </a:pPr>
            <a:r>
              <a:rPr lang="zh-CN" altLang="en-US" sz="2400" dirty="0" smtClean="0">
                <a:solidFill>
                  <a:schemeClr val="hlink"/>
                </a:solidFill>
                <a:latin typeface="宋体" pitchFamily="2" charset="-122"/>
              </a:rPr>
              <a:t>   有些书能够以远远低于封面上标注价格的折扣价购买。</a:t>
            </a:r>
            <a:r>
              <a:rPr lang="en-US" altLang="zh-CN" sz="2400" dirty="0" smtClean="0">
                <a:solidFill>
                  <a:schemeClr val="hlink"/>
                </a:solidFill>
                <a:latin typeface="宋体" pitchFamily="2" charset="-122"/>
              </a:rPr>
              <a:t> </a:t>
            </a:r>
            <a:endParaRPr lang="en-US" altLang="zh-CN" sz="2400" i="1" dirty="0" smtClean="0">
              <a:solidFill>
                <a:schemeClr val="hlink"/>
              </a:solidFill>
              <a:latin typeface="宋体" pitchFamily="2" charset="-122"/>
            </a:endParaRPr>
          </a:p>
          <a:p>
            <a:pPr marL="432000" indent="-457200" algn="just" eaLnBrk="1" hangingPunct="1">
              <a:lnSpc>
                <a:spcPct val="100000"/>
              </a:lnSpc>
              <a:buSzPct val="100000"/>
              <a:buNone/>
            </a:pPr>
            <a:r>
              <a:rPr lang="en-US" altLang="zh-CN" dirty="0" smtClean="0"/>
              <a:t>2. Electronic books cost on average about 25 percent less than the cover price of physical books.</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网上电子图书平均售价大约比普通书籍便宜</a:t>
            </a:r>
            <a:r>
              <a:rPr lang="en-US" altLang="zh-CN" sz="2400" dirty="0" smtClean="0">
                <a:solidFill>
                  <a:schemeClr val="hlink"/>
                </a:solidFill>
                <a:latin typeface="+mn-ea"/>
              </a:rPr>
              <a:t>25%</a:t>
            </a:r>
            <a:r>
              <a:rPr lang="en-US" altLang="zh-CN" sz="2400" dirty="0" smtClean="0">
                <a:solidFill>
                  <a:schemeClr val="hlink"/>
                </a:solidFill>
              </a:rPr>
              <a:t> </a:t>
            </a:r>
            <a:r>
              <a:rPr lang="zh-CN" altLang="en-US" sz="2400" dirty="0" smtClean="0">
                <a:solidFill>
                  <a:schemeClr val="hlink"/>
                </a:solidFill>
              </a:rPr>
              <a:t>。</a:t>
            </a:r>
            <a:endParaRPr lang="en-US" altLang="zh-CN" sz="2800" b="1" dirty="0" smtClean="0">
              <a:solidFill>
                <a:schemeClr val="hlink"/>
              </a:solidFill>
            </a:endParaRPr>
          </a:p>
        </p:txBody>
      </p:sp>
      <p:pic>
        <p:nvPicPr>
          <p:cNvPr id="8" name="图片 10"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vicious</a:t>
            </a:r>
            <a:r>
              <a:rPr lang="en-US" altLang="zh-CN" b="1" dirty="0" smtClean="0"/>
              <a:t>                         </a:t>
            </a:r>
            <a:r>
              <a:rPr lang="en-US" altLang="zh-CN" sz="2800" i="1" dirty="0" smtClean="0">
                <a:solidFill>
                  <a:srgbClr val="990000"/>
                </a:solidFill>
              </a:rPr>
              <a:t>a. </a:t>
            </a:r>
            <a:r>
              <a:rPr lang="en-US" altLang="en-US" sz="2800" dirty="0" smtClean="0">
                <a:ea typeface="宋体" pitchFamily="2" charset="-122"/>
              </a:rPr>
              <a:t>extremely unkind or unpleasant</a:t>
            </a:r>
            <a:r>
              <a:rPr lang="en-US" altLang="en-US" sz="2400" dirty="0" smtClean="0">
                <a:solidFill>
                  <a:schemeClr val="hlink"/>
                </a:solidFill>
                <a:ea typeface="宋体" pitchFamily="2" charset="-122"/>
              </a:rPr>
              <a:t> </a:t>
            </a:r>
            <a:r>
              <a:rPr lang="en-US" altLang="zh-CN" sz="2400" dirty="0" smtClean="0">
                <a:solidFill>
                  <a:schemeClr val="hlink"/>
                </a:solidFill>
              </a:rPr>
              <a:t>恶</a:t>
            </a:r>
            <a:r>
              <a:rPr lang="zh-CN" altLang="en-US" sz="2400" dirty="0" smtClean="0">
                <a:solidFill>
                  <a:schemeClr val="hlink"/>
                </a:solidFill>
              </a:rPr>
              <a:t>毒的；凶暴的；邪恶的</a:t>
            </a:r>
          </a:p>
          <a:p>
            <a:pPr marL="179388" indent="-179388" algn="just" eaLnBrk="1" hangingPunct="1">
              <a:lnSpc>
                <a:spcPct val="100000"/>
              </a:lnSpc>
              <a:buSzPct val="120000"/>
              <a:buFont typeface="Arial" charset="0"/>
              <a:buNone/>
            </a:pPr>
            <a:r>
              <a:rPr lang="en-US" altLang="zh-CN" sz="2800" i="1" dirty="0" smtClean="0"/>
              <a:t>e.g. </a:t>
            </a:r>
          </a:p>
          <a:p>
            <a:pPr marL="179388" indent="-179388" algn="just" eaLnBrk="1" hangingPunct="1">
              <a:lnSpc>
                <a:spcPct val="100000"/>
              </a:lnSpc>
              <a:buSzPct val="120000"/>
              <a:buFont typeface="Arial" charset="0"/>
              <a:buNone/>
            </a:pPr>
            <a:r>
              <a:rPr lang="en-US" altLang="zh-CN" sz="2800" dirty="0" smtClean="0"/>
              <a:t>1. Such a vicious lie is nothing but a stab in the back.</a:t>
            </a:r>
          </a:p>
          <a:p>
            <a:pPr marL="179388" indent="-179388" algn="just" eaLnBrk="1" hangingPunct="1">
              <a:lnSpc>
                <a:spcPct val="100000"/>
              </a:lnSpc>
              <a:buSzPct val="120000"/>
              <a:buFont typeface="Arial" charset="0"/>
              <a:buNone/>
            </a:pPr>
            <a:r>
              <a:rPr lang="zh-CN" altLang="en-US" sz="2400" dirty="0" smtClean="0">
                <a:solidFill>
                  <a:schemeClr val="hlink"/>
                </a:solidFill>
                <a:latin typeface="宋体" pitchFamily="2" charset="-122"/>
              </a:rPr>
              <a:t>  这种恶毒的谎言完全是暗箭伤人。</a:t>
            </a:r>
            <a:r>
              <a:rPr lang="en-US" altLang="zh-CN" sz="2400" dirty="0" smtClean="0">
                <a:solidFill>
                  <a:schemeClr val="hlink"/>
                </a:solidFill>
                <a:latin typeface="宋体" pitchFamily="2" charset="-122"/>
              </a:rPr>
              <a:t> </a:t>
            </a:r>
            <a:endParaRPr lang="en-US" altLang="zh-CN" sz="2400" i="1" dirty="0" smtClean="0">
              <a:solidFill>
                <a:schemeClr val="hlink"/>
              </a:solidFill>
              <a:latin typeface="宋体" pitchFamily="2" charset="-122"/>
            </a:endParaRPr>
          </a:p>
          <a:p>
            <a:pPr marL="179388" indent="-179388" algn="just" eaLnBrk="1" hangingPunct="1">
              <a:lnSpc>
                <a:spcPct val="100000"/>
              </a:lnSpc>
              <a:buSzPct val="120000"/>
              <a:buFont typeface="Arial" charset="0"/>
              <a:buNone/>
            </a:pPr>
            <a:r>
              <a:rPr lang="en-US" altLang="zh-CN" sz="2800" dirty="0" smtClean="0"/>
              <a:t>2. I won’t listen to such vicious remarks.</a:t>
            </a:r>
          </a:p>
          <a:p>
            <a:pPr marL="179388" indent="-179388" algn="just" eaLnBrk="1" hangingPunct="1">
              <a:lnSpc>
                <a:spcPct val="100000"/>
              </a:lnSpc>
              <a:buSzPct val="120000"/>
              <a:buFont typeface="Arial" charset="0"/>
              <a:buNone/>
            </a:pPr>
            <a:r>
              <a:rPr lang="zh-CN" altLang="en-US" sz="2400" dirty="0" smtClean="0">
                <a:solidFill>
                  <a:schemeClr val="hlink"/>
                </a:solidFill>
              </a:rPr>
              <a:t>    我不会听这种恶毒的话。</a:t>
            </a:r>
            <a:endParaRPr lang="en-US" altLang="zh-CN" sz="2400" dirty="0" smtClean="0">
              <a:solidFill>
                <a:schemeClr val="hlink"/>
              </a:solidFill>
            </a:endParaRPr>
          </a:p>
          <a:p>
            <a:pPr marL="179388" indent="-179388" algn="just" eaLnBrk="1" hangingPunct="1">
              <a:lnSpc>
                <a:spcPct val="100000"/>
              </a:lnSpc>
              <a:buSzPct val="90000"/>
              <a:buFont typeface="Wingdings" pitchFamily="2" charset="2"/>
              <a:buNone/>
            </a:pPr>
            <a:r>
              <a:rPr lang="en-US" altLang="zh-CN" sz="2800" b="1" dirty="0" smtClean="0">
                <a:solidFill>
                  <a:schemeClr val="accent6">
                    <a:lumMod val="50000"/>
                  </a:schemeClr>
                </a:solidFill>
              </a:rPr>
              <a:t>See also:</a:t>
            </a:r>
            <a:r>
              <a:rPr lang="en-US" altLang="zh-CN" sz="2400" b="1" dirty="0" smtClean="0">
                <a:solidFill>
                  <a:schemeClr val="accent6">
                    <a:lumMod val="50000"/>
                  </a:schemeClr>
                </a:solidFill>
              </a:rPr>
              <a:t> </a:t>
            </a:r>
            <a:r>
              <a:rPr lang="en-US" altLang="zh-CN" sz="2800" b="1" dirty="0" smtClean="0">
                <a:hlinkClick r:id="rId3" action="ppaction://hlinksldjump"/>
              </a:rPr>
              <a:t>vicious circle</a:t>
            </a:r>
            <a:endParaRPr lang="en-US" altLang="zh-CN" sz="2800" b="1"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4098" name="Picture 2"/>
          <p:cNvPicPr>
            <a:picLocks noChangeAspect="1" noChangeArrowheads="1"/>
          </p:cNvPicPr>
          <p:nvPr/>
        </p:nvPicPr>
        <p:blipFill>
          <a:blip r:embed="rId5" cstate="print"/>
          <a:srcRect/>
          <a:stretch>
            <a:fillRect/>
          </a:stretch>
        </p:blipFill>
        <p:spPr bwMode="auto">
          <a:xfrm>
            <a:off x="1933575" y="819377"/>
            <a:ext cx="914400" cy="314325"/>
          </a:xfrm>
          <a:prstGeom prst="rect">
            <a:avLst/>
          </a:prstGeom>
          <a:noFill/>
          <a:ln w="9525">
            <a:noFill/>
            <a:miter lim="800000"/>
            <a:headEnd/>
            <a:tailEnd/>
          </a:ln>
        </p:spPr>
      </p:pic>
      <p:pic>
        <p:nvPicPr>
          <p:cNvPr id="9" name="图片 10"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10" action="ppaction://hlinksldjump"/>
          </p:cNvPr>
          <p:cNvPicPr>
            <a:picLocks noChangeAspect="1" noChangeArrowheads="1"/>
          </p:cNvPicPr>
          <p:nvPr/>
        </p:nvPicPr>
        <p:blipFill>
          <a:blip r:embed="rId11"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43227"/>
            <a:ext cx="8792446" cy="6049073"/>
          </a:xfrm>
          <a:prstGeom prst="rect">
            <a:avLst/>
          </a:prstGeom>
          <a:noFill/>
          <a:ln>
            <a:miter lim="800000"/>
            <a:headEnd/>
            <a:tailEnd/>
          </a:ln>
        </p:spPr>
        <p:txBody>
          <a:bodyPr/>
          <a:lstStyle/>
          <a:p>
            <a:pPr marL="179388" indent="-177800" algn="just" eaLnBrk="1" hangingPunct="1">
              <a:spcBef>
                <a:spcPts val="600"/>
              </a:spcBef>
              <a:buSzPct val="120000"/>
              <a:buNone/>
            </a:pPr>
            <a:r>
              <a:rPr lang="en-US" altLang="zh-CN" sz="3200" b="1" dirty="0" smtClean="0"/>
              <a:t>vicious circle                          </a:t>
            </a:r>
            <a:r>
              <a:rPr lang="en-US" altLang="zh-CN" sz="3200" b="1" spc="-100" dirty="0" smtClean="0"/>
              <a:t> </a:t>
            </a:r>
            <a:r>
              <a:rPr lang="en-US" altLang="zh-CN" sz="2800" i="1" spc="-100" dirty="0" smtClean="0">
                <a:solidFill>
                  <a:srgbClr val="990000"/>
                </a:solidFill>
              </a:rPr>
              <a:t>n.</a:t>
            </a:r>
            <a:r>
              <a:rPr lang="en-US" altLang="zh-CN" sz="2800" i="1" spc="-100" dirty="0" smtClean="0">
                <a:solidFill>
                  <a:schemeClr val="accent2"/>
                </a:solidFill>
              </a:rPr>
              <a:t> </a:t>
            </a:r>
            <a:r>
              <a:rPr lang="en-US" altLang="zh-CN" spc="-100" dirty="0" smtClean="0">
                <a:solidFill>
                  <a:srgbClr val="990000"/>
                </a:solidFill>
              </a:rPr>
              <a:t>[sing] </a:t>
            </a:r>
            <a:r>
              <a:rPr lang="en-US" altLang="zh-CN" dirty="0" smtClean="0"/>
              <a:t>(</a:t>
            </a:r>
            <a:r>
              <a:rPr lang="en-US" altLang="zh-CN" i="1" dirty="0" smtClean="0"/>
              <a:t>also</a:t>
            </a:r>
            <a:r>
              <a:rPr lang="en-US" altLang="zh-CN" dirty="0" smtClean="0"/>
              <a:t> vicious cycle) </a:t>
            </a:r>
            <a:r>
              <a:rPr lang="en-US" altLang="en-US" dirty="0" smtClean="0"/>
              <a:t>a process in which the</a:t>
            </a:r>
            <a:r>
              <a:rPr lang="en-US" altLang="zh-CN" dirty="0" smtClean="0"/>
              <a:t> </a:t>
            </a:r>
            <a:r>
              <a:rPr lang="en-US" altLang="en-US" dirty="0" smtClean="0"/>
              <a:t>existence of a problem causes other problems,</a:t>
            </a:r>
            <a:r>
              <a:rPr lang="en-US" altLang="zh-CN" dirty="0" smtClean="0"/>
              <a:t> </a:t>
            </a:r>
            <a:r>
              <a:rPr lang="en-US" altLang="en-US" dirty="0" smtClean="0"/>
              <a:t>and this makes the original problem worse</a:t>
            </a:r>
            <a:r>
              <a:rPr lang="en-US" altLang="zh-CN" sz="2800" spc="-100" dirty="0" smtClean="0"/>
              <a:t> </a:t>
            </a:r>
            <a:r>
              <a:rPr lang="zh-CN" altLang="en-US" sz="2400" spc="-100" dirty="0" smtClean="0">
                <a:solidFill>
                  <a:schemeClr val="hlink"/>
                </a:solidFill>
              </a:rPr>
              <a:t>恶性循环</a:t>
            </a:r>
          </a:p>
          <a:p>
            <a:pPr>
              <a:buNone/>
            </a:pPr>
            <a:r>
              <a:rPr lang="en-US" altLang="zh-CN" sz="2800" i="1" dirty="0" smtClean="0"/>
              <a:t>e.g.</a:t>
            </a:r>
            <a:r>
              <a:rPr lang="en-US" altLang="zh-CN" sz="2800" dirty="0" smtClean="0"/>
              <a:t> </a:t>
            </a:r>
          </a:p>
          <a:p>
            <a:pPr marL="396000" indent="-457200">
              <a:buNone/>
            </a:pPr>
            <a:r>
              <a:rPr lang="en-US" altLang="zh-CN" dirty="0" smtClean="0"/>
              <a:t>1. This will trap women in a vicious circle of neglect.  </a:t>
            </a:r>
            <a:r>
              <a:rPr lang="en-US" altLang="zh-CN" sz="2400" b="1" dirty="0" smtClean="0">
                <a:solidFill>
                  <a:srgbClr val="70AD47">
                    <a:lumMod val="50000"/>
                  </a:srgbClr>
                </a:solidFill>
              </a:rPr>
              <a:t>(CET4-2006-06)</a:t>
            </a:r>
            <a:endParaRPr lang="en-US" altLang="zh-CN" dirty="0" smtClean="0"/>
          </a:p>
          <a:p>
            <a:pPr>
              <a:buNone/>
            </a:pPr>
            <a:r>
              <a:rPr lang="zh-CN" altLang="en-US" sz="2400" dirty="0" smtClean="0">
                <a:solidFill>
                  <a:srgbClr val="0070C0"/>
                </a:solidFill>
              </a:rPr>
              <a:t>     这会使</a:t>
            </a:r>
            <a:r>
              <a:rPr lang="zh-CN" altLang="en-US" sz="2400" dirty="0" smtClean="0">
                <a:solidFill>
                  <a:schemeClr val="hlink"/>
                </a:solidFill>
              </a:rPr>
              <a:t>妇女陷入被</a:t>
            </a:r>
            <a:r>
              <a:rPr lang="zh-CN" altLang="en-US" sz="2400" dirty="0">
                <a:solidFill>
                  <a:schemeClr val="hlink"/>
                </a:solidFill>
              </a:rPr>
              <a:t>忽视的</a:t>
            </a:r>
            <a:r>
              <a:rPr lang="zh-CN" altLang="zh-CN" sz="2400" dirty="0" smtClean="0">
                <a:solidFill>
                  <a:schemeClr val="hlink"/>
                </a:solidFill>
              </a:rPr>
              <a:t>恶性循环</a:t>
            </a:r>
            <a:r>
              <a:rPr lang="zh-CN" altLang="en-US" sz="2400" dirty="0" smtClean="0">
                <a:solidFill>
                  <a:schemeClr val="hlink"/>
                </a:solidFill>
              </a:rPr>
              <a:t>之中。</a:t>
            </a:r>
            <a:endParaRPr lang="en-US" altLang="zh-CN" sz="2400" dirty="0">
              <a:solidFill>
                <a:schemeClr val="hlink"/>
              </a:solidFill>
            </a:endParaRPr>
          </a:p>
          <a:p>
            <a:pPr marL="396000" indent="-457200" algn="just">
              <a:buNone/>
            </a:pPr>
            <a:r>
              <a:rPr lang="en-US" altLang="zh-CN" sz="2800" dirty="0" smtClean="0"/>
              <a:t>2. I need experience to get a job but without a job I can’t get experience. It’s a vicious circle.</a:t>
            </a:r>
          </a:p>
          <a:p>
            <a:pPr marL="432000" indent="-432000" algn="just" eaLnBrk="1" hangingPunct="1">
              <a:buSzPct val="120000"/>
              <a:buFont typeface="Arial" charset="0"/>
              <a:buNone/>
            </a:pPr>
            <a:r>
              <a:rPr lang="zh-CN" altLang="en-US" sz="2400" dirty="0" smtClean="0">
                <a:solidFill>
                  <a:schemeClr val="hlink"/>
                </a:solidFill>
              </a:rPr>
              <a:t>      我得有经验才能找到工作，可是没有工作我就无法获得经验。这是个恶性循环。</a:t>
            </a:r>
            <a:endParaRPr lang="en-US" altLang="zh-CN" sz="2800" dirty="0" smtClean="0"/>
          </a:p>
          <a:p>
            <a:pPr marL="179388" indent="-177800" algn="just" eaLnBrk="1" hangingPunct="1">
              <a:buSzPct val="90000"/>
              <a:buFont typeface="Wingdings" pitchFamily="2" charset="2"/>
              <a:buNone/>
            </a:pPr>
            <a:r>
              <a:rPr lang="en-US" altLang="zh-CN" sz="2800" b="1" dirty="0" smtClean="0">
                <a:solidFill>
                  <a:schemeClr val="accent6">
                    <a:lumMod val="50000"/>
                  </a:schemeClr>
                </a:solidFill>
              </a:rPr>
              <a:t>See also:</a:t>
            </a:r>
            <a:r>
              <a:rPr lang="en-US" altLang="zh-CN" sz="2400" b="1" dirty="0" smtClean="0">
                <a:solidFill>
                  <a:schemeClr val="accent6">
                    <a:lumMod val="50000"/>
                  </a:schemeClr>
                </a:solidFill>
              </a:rPr>
              <a:t> </a:t>
            </a:r>
            <a:r>
              <a:rPr lang="en-US" altLang="zh-CN" sz="2800" b="1" dirty="0" smtClean="0">
                <a:hlinkClick r:id="rId3" action="ppaction://hlinksldjump"/>
              </a:rPr>
              <a:t>vicious</a:t>
            </a:r>
            <a:endParaRPr lang="en-US" altLang="zh-CN" sz="2800" b="1"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5122" name="Picture 2"/>
          <p:cNvPicPr>
            <a:picLocks noChangeAspect="1" noChangeArrowheads="1"/>
          </p:cNvPicPr>
          <p:nvPr/>
        </p:nvPicPr>
        <p:blipFill>
          <a:blip r:embed="rId5" cstate="print"/>
          <a:srcRect/>
          <a:stretch>
            <a:fillRect/>
          </a:stretch>
        </p:blipFill>
        <p:spPr bwMode="auto">
          <a:xfrm>
            <a:off x="2725738" y="752928"/>
            <a:ext cx="1638300" cy="304800"/>
          </a:xfrm>
          <a:prstGeom prst="rect">
            <a:avLst/>
          </a:prstGeom>
          <a:noFill/>
          <a:ln w="9525">
            <a:noFill/>
            <a:miter lim="800000"/>
            <a:headEnd/>
            <a:tailEnd/>
          </a:ln>
        </p:spPr>
      </p:pic>
      <p:pic>
        <p:nvPicPr>
          <p:cNvPr id="9" name="图片 10"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10" action="ppaction://hlinksldjump"/>
          </p:cNvPr>
          <p:cNvPicPr>
            <a:picLocks noChangeAspect="1" noChangeArrowheads="1"/>
          </p:cNvPicPr>
          <p:nvPr/>
        </p:nvPicPr>
        <p:blipFill>
          <a:blip r:embed="rId11"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4" y="662278"/>
            <a:ext cx="8858255"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predate</a:t>
            </a:r>
            <a:r>
              <a:rPr lang="en-US" altLang="zh-CN" b="1" dirty="0" smtClean="0"/>
              <a:t>                           </a:t>
            </a:r>
            <a:r>
              <a:rPr lang="en-US" altLang="zh-CN" sz="2800" i="1" dirty="0" smtClean="0">
                <a:solidFill>
                  <a:srgbClr val="990000"/>
                </a:solidFill>
              </a:rPr>
              <a:t>vt. </a:t>
            </a:r>
            <a:r>
              <a:rPr lang="en-US" altLang="zh-CN" dirty="0" smtClean="0"/>
              <a:t>to exist </a:t>
            </a:r>
            <a:r>
              <a:rPr lang="en-US" altLang="zh-CN" sz="2800" dirty="0" smtClean="0"/>
              <a:t>or happen earlier than sb. or sth. else </a:t>
            </a:r>
            <a:r>
              <a:rPr lang="zh-CN" altLang="en-US" sz="2400" dirty="0" smtClean="0">
                <a:solidFill>
                  <a:schemeClr val="hlink"/>
                </a:solidFill>
              </a:rPr>
              <a:t>发生于</a:t>
            </a:r>
            <a:r>
              <a:rPr lang="en-US" altLang="zh-CN" sz="2400" dirty="0" smtClean="0">
                <a:solidFill>
                  <a:schemeClr val="hlink"/>
                </a:solidFill>
                <a:latin typeface="宋体"/>
              </a:rPr>
              <a:t>…</a:t>
            </a:r>
            <a:r>
              <a:rPr lang="zh-CN" altLang="en-US" sz="2400" dirty="0" smtClean="0">
                <a:solidFill>
                  <a:schemeClr val="hlink"/>
                </a:solidFill>
              </a:rPr>
              <a:t>之前；先于</a:t>
            </a:r>
            <a:r>
              <a:rPr lang="en-US" altLang="zh-CN" sz="2400" dirty="0" smtClean="0">
                <a:solidFill>
                  <a:schemeClr val="hlink"/>
                </a:solidFill>
                <a:latin typeface="宋体"/>
              </a:rPr>
              <a:t>…</a:t>
            </a:r>
            <a:r>
              <a:rPr lang="zh-CN" altLang="en-US" sz="2400" dirty="0" smtClean="0">
                <a:solidFill>
                  <a:schemeClr val="hlink"/>
                </a:solidFill>
              </a:rPr>
              <a:t>出现</a:t>
            </a:r>
          </a:p>
          <a:p>
            <a:pPr marL="179388" indent="-179388" algn="just" eaLnBrk="1" hangingPunct="1">
              <a:lnSpc>
                <a:spcPct val="100000"/>
              </a:lnSpc>
              <a:buSzPct val="120000"/>
              <a:buFont typeface="Arial" charset="0"/>
              <a:buNone/>
            </a:pPr>
            <a:endParaRPr lang="en-US" altLang="zh-CN" sz="2800" b="1" dirty="0" smtClean="0"/>
          </a:p>
          <a:p>
            <a:pPr marL="179388" indent="-179388" algn="just" eaLnBrk="1" hangingPunct="1">
              <a:lnSpc>
                <a:spcPct val="100000"/>
              </a:lnSpc>
              <a:buSzPct val="120000"/>
              <a:buFont typeface="Arial" charset="0"/>
              <a:buNone/>
            </a:pPr>
            <a:r>
              <a:rPr lang="en-US" altLang="zh-CN" b="1" dirty="0">
                <a:solidFill>
                  <a:srgbClr val="70AD47">
                    <a:lumMod val="50000"/>
                  </a:srgbClr>
                </a:solidFill>
              </a:rPr>
              <a:t>Translate the following sentences into Chinese.</a:t>
            </a:r>
          </a:p>
          <a:p>
            <a:pPr marL="0" indent="0" algn="just" eaLnBrk="1" hangingPunct="1">
              <a:lnSpc>
                <a:spcPct val="100000"/>
              </a:lnSpc>
              <a:buSzPct val="100000"/>
              <a:buNone/>
            </a:pPr>
            <a:r>
              <a:rPr lang="en-US" altLang="zh-CN" sz="2800" dirty="0" smtClean="0"/>
              <a:t>1. It’s a tradition that predates the 20th century.</a:t>
            </a:r>
          </a:p>
          <a:p>
            <a:pPr marL="179388" indent="-179388" algn="just" eaLnBrk="1" hangingPunct="1">
              <a:lnSpc>
                <a:spcPct val="100000"/>
              </a:lnSpc>
              <a:buSzPct val="120000"/>
              <a:buFont typeface="Arial" charset="0"/>
              <a:buNone/>
            </a:pPr>
            <a:r>
              <a:rPr lang="zh-CN" altLang="en-US" sz="2400" dirty="0" smtClean="0">
                <a:solidFill>
                  <a:schemeClr val="hlink"/>
                </a:solidFill>
              </a:rPr>
              <a:t>     这是</a:t>
            </a:r>
            <a:r>
              <a:rPr lang="en-US" altLang="zh-CN" sz="2400" dirty="0" smtClean="0">
                <a:solidFill>
                  <a:schemeClr val="hlink"/>
                </a:solidFill>
                <a:latin typeface="宋体" pitchFamily="2" charset="-122"/>
              </a:rPr>
              <a:t>20</a:t>
            </a:r>
            <a:r>
              <a:rPr lang="zh-CN" altLang="en-US" sz="2400" dirty="0" smtClean="0">
                <a:solidFill>
                  <a:schemeClr val="hlink"/>
                </a:solidFill>
              </a:rPr>
              <a:t>世纪之前的传统。</a:t>
            </a:r>
            <a:endParaRPr lang="en-US" altLang="zh-CN" sz="2800" dirty="0" smtClean="0"/>
          </a:p>
          <a:p>
            <a:pPr marL="432000" indent="-457200" algn="just" eaLnBrk="1" hangingPunct="1">
              <a:lnSpc>
                <a:spcPct val="100000"/>
              </a:lnSpc>
              <a:buSzPct val="100000"/>
              <a:buNone/>
            </a:pPr>
            <a:r>
              <a:rPr lang="en-US" altLang="zh-CN" sz="2800" dirty="0" smtClean="0"/>
              <a:t>2. These cave paintings predate any others which are known.</a:t>
            </a:r>
          </a:p>
          <a:p>
            <a:pPr marL="179388" indent="-179388" algn="just" eaLnBrk="1" hangingPunct="1">
              <a:lnSpc>
                <a:spcPct val="100000"/>
              </a:lnSpc>
              <a:buSzPct val="120000"/>
              <a:buFont typeface="Arial" charset="0"/>
              <a:buNone/>
            </a:pPr>
            <a:r>
              <a:rPr lang="zh-CN" altLang="en-US" sz="2400" dirty="0" smtClean="0">
                <a:solidFill>
                  <a:schemeClr val="hlink"/>
                </a:solidFill>
              </a:rPr>
              <a:t>      这些洞穴绘画早于其他已知的同类绘画。</a:t>
            </a:r>
            <a:endParaRPr lang="en-US" altLang="zh-CN" sz="2800" dirty="0" smtClean="0"/>
          </a:p>
          <a:p>
            <a:pPr marL="355600" indent="-355600" algn="just" eaLnBrk="1" hangingPunct="1">
              <a:buSzPct val="120000"/>
              <a:buFont typeface="Arial" charset="0"/>
              <a:buNone/>
            </a:pPr>
            <a:endParaRPr lang="zh-CN" altLang="en-US"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6146" name="Picture 2"/>
          <p:cNvPicPr>
            <a:picLocks noChangeAspect="1" noChangeArrowheads="1"/>
          </p:cNvPicPr>
          <p:nvPr/>
        </p:nvPicPr>
        <p:blipFill>
          <a:blip r:embed="rId6" cstate="print"/>
          <a:srcRect/>
          <a:stretch>
            <a:fillRect/>
          </a:stretch>
        </p:blipFill>
        <p:spPr bwMode="auto">
          <a:xfrm>
            <a:off x="2105025" y="819150"/>
            <a:ext cx="1276350" cy="323850"/>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658813"/>
            <a:ext cx="8834438" cy="6065837"/>
          </a:xfrm>
        </p:spPr>
        <p:txBody>
          <a:bodyPr/>
          <a:lstStyle/>
          <a:p>
            <a:pPr marL="0" indent="0">
              <a:buNone/>
            </a:pPr>
            <a:endParaRPr lang="en-US" altLang="zh-CN" sz="2500" dirty="0" smtClean="0"/>
          </a:p>
          <a:p>
            <a:pPr marL="0" indent="0" algn="just">
              <a:lnSpc>
                <a:spcPct val="125000"/>
              </a:lnSpc>
              <a:buNone/>
            </a:pPr>
            <a:r>
              <a:rPr lang="en-US" altLang="zh-CN" sz="1800" dirty="0" smtClean="0">
                <a:solidFill>
                  <a:srgbClr val="0070C0"/>
                </a:solidFill>
              </a:rPr>
              <a:t>2   </a:t>
            </a:r>
            <a:r>
              <a:rPr lang="en-US" altLang="zh-CN" sz="2500" dirty="0" smtClean="0"/>
              <a:t> </a:t>
            </a:r>
            <a:r>
              <a:rPr lang="en-US" altLang="zh-CN" sz="2500" spc="-200" dirty="0" smtClean="0"/>
              <a:t>But all over the English-speaking world, newspaper editors are facing the same </a:t>
            </a:r>
          </a:p>
          <a:p>
            <a:pPr marL="0" indent="0" algn="just">
              <a:lnSpc>
                <a:spcPct val="125000"/>
              </a:lnSpc>
              <a:buNone/>
            </a:pPr>
            <a:r>
              <a:rPr lang="en-US" altLang="zh-CN" sz="2500" spc="-190" dirty="0" smtClean="0"/>
              <a:t>problem: </a:t>
            </a:r>
            <a:r>
              <a:rPr lang="en-US" altLang="zh-CN" sz="2500" spc="-190" dirty="0" smtClean="0">
                <a:hlinkClick r:id="rId3" action="ppaction://hlinksldjump"/>
              </a:rPr>
              <a:t>Circulation</a:t>
            </a:r>
            <a:r>
              <a:rPr lang="en-US" altLang="zh-CN" sz="2500" spc="-190" dirty="0" smtClean="0"/>
              <a:t> has declined, as more and more readers turn to the Internet </a:t>
            </a:r>
          </a:p>
          <a:p>
            <a:pPr marL="0" indent="0" algn="just">
              <a:lnSpc>
                <a:spcPct val="125000"/>
              </a:lnSpc>
              <a:buNone/>
            </a:pPr>
            <a:r>
              <a:rPr lang="en-US" altLang="zh-CN" sz="2500" spc="-160" dirty="0" smtClean="0"/>
              <a:t>for their news. This means that the </a:t>
            </a:r>
            <a:r>
              <a:rPr lang="en-US" altLang="zh-CN" sz="2500" spc="-160" dirty="0" smtClean="0">
                <a:hlinkClick r:id="rId4" action="ppaction://hlinksldjump"/>
              </a:rPr>
              <a:t>revenue</a:t>
            </a:r>
            <a:r>
              <a:rPr lang="en-US" altLang="zh-CN" sz="2500" spc="-160" dirty="0" smtClean="0"/>
              <a:t> from advertising is also declining, </a:t>
            </a:r>
          </a:p>
          <a:p>
            <a:pPr marL="0" indent="0" algn="just">
              <a:lnSpc>
                <a:spcPct val="125000"/>
              </a:lnSpc>
              <a:buNone/>
            </a:pPr>
            <a:r>
              <a:rPr lang="en-US" altLang="zh-CN" sz="2500" spc="-200" dirty="0" smtClean="0"/>
              <a:t>and the </a:t>
            </a:r>
            <a:r>
              <a:rPr lang="en-US" altLang="zh-CN" sz="2500" spc="-200" dirty="0" smtClean="0">
                <a:hlinkClick r:id="rId5" action="ppaction://hlinksldjump"/>
              </a:rPr>
              <a:t>cover price </a:t>
            </a:r>
            <a:r>
              <a:rPr lang="en-US" altLang="zh-CN" sz="2500" spc="-200" dirty="0" smtClean="0"/>
              <a:t>of the newspaper is rising, so they can make the same amount </a:t>
            </a:r>
          </a:p>
          <a:p>
            <a:pPr marL="0" indent="0" algn="just">
              <a:lnSpc>
                <a:spcPct val="125000"/>
              </a:lnSpc>
              <a:buNone/>
            </a:pPr>
            <a:r>
              <a:rPr lang="en-US" altLang="zh-CN" sz="2500" spc="-160" dirty="0" smtClean="0"/>
              <a:t>of money. And of course, a price-sensitive product like a newspaper could lose </a:t>
            </a:r>
          </a:p>
          <a:p>
            <a:pPr marL="0" indent="0" algn="just">
              <a:lnSpc>
                <a:spcPct val="125000"/>
              </a:lnSpc>
              <a:buNone/>
            </a:pPr>
            <a:r>
              <a:rPr lang="en-US" altLang="zh-CN" sz="2500" spc="-170" dirty="0" smtClean="0"/>
              <a:t>readers, and the </a:t>
            </a:r>
            <a:r>
              <a:rPr lang="en-US" altLang="zh-CN" sz="2500" spc="-170" dirty="0" smtClean="0">
                <a:hlinkClick r:id="rId6" action="ppaction://hlinksldjump"/>
              </a:rPr>
              <a:t>vicious circle</a:t>
            </a:r>
            <a:r>
              <a:rPr lang="en-US" altLang="zh-CN" sz="2500" spc="-170" dirty="0" smtClean="0"/>
              <a:t> continues. </a:t>
            </a:r>
            <a:r>
              <a:rPr lang="en-US" altLang="zh-CN" sz="2500" spc="-170" dirty="0" smtClean="0">
                <a:hlinkClick r:id="rId7" action="ppaction://hlinksldjump"/>
              </a:rPr>
              <a:t>So what does the future hold?</a:t>
            </a:r>
            <a:r>
              <a:rPr lang="en-US" altLang="zh-CN" sz="2500" spc="-170" dirty="0" smtClean="0"/>
              <a:t> Is it the </a:t>
            </a:r>
          </a:p>
          <a:p>
            <a:pPr marL="0" indent="0" algn="just">
              <a:lnSpc>
                <a:spcPct val="125000"/>
              </a:lnSpc>
              <a:buNone/>
            </a:pPr>
            <a:r>
              <a:rPr lang="en-US" altLang="zh-CN" sz="2500" dirty="0" smtClean="0"/>
              <a:t>death of the newspaper?</a:t>
            </a:r>
            <a:endParaRPr lang="zh-CN" altLang="en-US" sz="2500" dirty="0" smtClean="0"/>
          </a:p>
          <a:p>
            <a:pPr marL="0" lvl="2" indent="0" eaLnBrk="1" hangingPunct="1">
              <a:buFont typeface="Arial" panose="020B0604020202020204" pitchFamily="34" charset="0"/>
              <a:buNone/>
              <a:defRPr/>
            </a:pPr>
            <a:endParaRPr lang="en-US" altLang="zh-CN" sz="2500" dirty="0" smtClean="0"/>
          </a:p>
          <a:p>
            <a:pPr marL="0" lvl="1" indent="0" eaLnBrk="1" hangingPunct="1">
              <a:buFont typeface="Arial" panose="020B0604020202020204" pitchFamily="34" charset="0"/>
              <a:buChar char="•"/>
              <a:defRPr/>
            </a:pPr>
            <a:endParaRPr lang="en-US" altLang="zh-CN" sz="2500" dirty="0" smtClean="0"/>
          </a:p>
          <a:p>
            <a:pPr marL="0" lvl="2" indent="0" eaLnBrk="1" hangingPunct="1">
              <a:buFont typeface="Arial" panose="020B0604020202020204" pitchFamily="34" charset="0"/>
              <a:buChar char="•"/>
              <a:defRPr/>
            </a:pPr>
            <a:endParaRPr lang="zh-CN" altLang="en-US" sz="2500" dirty="0"/>
          </a:p>
        </p:txBody>
      </p:sp>
      <p:pic>
        <p:nvPicPr>
          <p:cNvPr id="6152" name="图片 8" descr="音频">
            <a:hlinkClick r:id="rId8" action="ppaction://hlinkfile"/>
          </p:cNvPr>
          <p:cNvPicPr>
            <a:picLocks noChangeAspect="1" noChangeArrowheads="1"/>
          </p:cNvPicPr>
          <p:nvPr/>
        </p:nvPicPr>
        <p:blipFill>
          <a:blip r:embed="rId9"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0" action="ppaction://hlinksldjump"/>
          </p:cNvPr>
          <p:cNvPicPr>
            <a:picLocks noChangeAspect="1"/>
          </p:cNvPicPr>
          <p:nvPr/>
        </p:nvPicPr>
        <p:blipFill>
          <a:blip r:embed="rId11"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12" action="ppaction://hlinksldjump"/>
          </p:cNvPr>
          <p:cNvPicPr>
            <a:picLocks noChangeAspect="1" noChangeArrowheads="1"/>
          </p:cNvPicPr>
          <p:nvPr/>
        </p:nvPicPr>
        <p:blipFill>
          <a:blip r:embed="rId13"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14" action="ppaction://hlinksldjump"/>
          </p:cNvPr>
          <p:cNvPicPr>
            <a:picLocks noChangeAspect="1" noChangeArrowheads="1"/>
          </p:cNvPicPr>
          <p:nvPr/>
        </p:nvPicPr>
        <p:blipFill>
          <a:blip r:embed="rId15"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7800" algn="just" eaLnBrk="1" hangingPunct="1">
              <a:lnSpc>
                <a:spcPct val="100000"/>
              </a:lnSpc>
              <a:buSzPct val="120000"/>
              <a:buFont typeface="Arial" charset="0"/>
              <a:buNone/>
            </a:pPr>
            <a:r>
              <a:rPr lang="en-US" altLang="zh-CN" sz="3200" b="1" dirty="0" smtClean="0"/>
              <a:t>readership</a:t>
            </a:r>
            <a:r>
              <a:rPr lang="en-US" altLang="zh-CN" b="1" dirty="0" smtClean="0"/>
              <a:t>                         </a:t>
            </a:r>
            <a:r>
              <a:rPr lang="en-US" altLang="zh-CN" sz="2800" i="1" dirty="0" smtClean="0">
                <a:solidFill>
                  <a:srgbClr val="990000"/>
                </a:solidFill>
              </a:rPr>
              <a:t>n.</a:t>
            </a:r>
            <a:r>
              <a:rPr lang="zh-CN" altLang="en-US" sz="2400" i="1" dirty="0" smtClean="0">
                <a:solidFill>
                  <a:srgbClr val="990000"/>
                </a:solidFill>
              </a:rPr>
              <a:t> </a:t>
            </a:r>
            <a:r>
              <a:rPr lang="en-US" altLang="zh-CN" sz="2800" dirty="0" smtClean="0">
                <a:solidFill>
                  <a:srgbClr val="990000"/>
                </a:solidFill>
              </a:rPr>
              <a:t>[sing, U] </a:t>
            </a:r>
            <a:r>
              <a:rPr lang="en-US" altLang="zh-CN" sz="2800" dirty="0" smtClean="0"/>
              <a:t>the group or number of people who read a particular newspaper, book, or magazine </a:t>
            </a:r>
            <a:r>
              <a:rPr lang="zh-CN" altLang="en-US" sz="2400" dirty="0" smtClean="0">
                <a:solidFill>
                  <a:schemeClr val="hlink"/>
                </a:solidFill>
              </a:rPr>
              <a:t>读者</a:t>
            </a:r>
          </a:p>
          <a:p>
            <a:pPr marL="179388" indent="-177800" algn="just" eaLnBrk="1" hangingPunct="1">
              <a:lnSpc>
                <a:spcPct val="100000"/>
              </a:lnSpc>
              <a:buSzPct val="120000"/>
              <a:buFont typeface="Arial" charset="0"/>
              <a:buNone/>
            </a:pPr>
            <a:r>
              <a:rPr lang="en-US" altLang="zh-CN" sz="2800" i="1" dirty="0" smtClean="0"/>
              <a:t>e.g.</a:t>
            </a:r>
            <a:r>
              <a:rPr lang="en-US" altLang="zh-CN" sz="2800" dirty="0" smtClean="0">
                <a:solidFill>
                  <a:schemeClr val="hlink"/>
                </a:solidFill>
              </a:rPr>
              <a:t> </a:t>
            </a:r>
          </a:p>
          <a:p>
            <a:pPr marL="179388" indent="-177800" algn="just" eaLnBrk="1" hangingPunct="1">
              <a:lnSpc>
                <a:spcPct val="100000"/>
              </a:lnSpc>
              <a:buSzPct val="120000"/>
              <a:buFont typeface="Arial" charset="0"/>
              <a:buNone/>
            </a:pPr>
            <a:r>
              <a:rPr lang="en-US" altLang="zh-CN" sz="2800" dirty="0" smtClean="0"/>
              <a:t>1. The paper has a wide</a:t>
            </a:r>
            <a:r>
              <a:rPr lang="en-US" altLang="zh-CN" sz="2800" i="1" dirty="0" smtClean="0"/>
              <a:t> </a:t>
            </a:r>
            <a:r>
              <a:rPr lang="en-US" altLang="zh-CN" sz="2800" dirty="0" smtClean="0"/>
              <a:t>readership. </a:t>
            </a:r>
          </a:p>
          <a:p>
            <a:pPr marL="179388" indent="-177800" algn="just" eaLnBrk="1" hangingPunct="1">
              <a:lnSpc>
                <a:spcPct val="100000"/>
              </a:lnSpc>
              <a:buSzPct val="120000"/>
              <a:buFont typeface="Arial" charset="0"/>
              <a:buNone/>
            </a:pPr>
            <a:r>
              <a:rPr lang="zh-CN" altLang="en-US" sz="2400" dirty="0" smtClean="0">
                <a:solidFill>
                  <a:schemeClr val="hlink"/>
                </a:solidFill>
              </a:rPr>
              <a:t>     该报拥有广泛的读者。</a:t>
            </a:r>
          </a:p>
          <a:p>
            <a:pPr marL="179388" indent="-177800" algn="just" eaLnBrk="1" hangingPunct="1">
              <a:lnSpc>
                <a:spcPct val="100000"/>
              </a:lnSpc>
              <a:buSzPct val="120000"/>
              <a:buFont typeface="Arial" charset="0"/>
              <a:buNone/>
            </a:pPr>
            <a:r>
              <a:rPr lang="en-US" altLang="zh-CN" sz="2800" dirty="0" smtClean="0"/>
              <a:t>2. The magazine hopes to attract a much wider readership.</a:t>
            </a:r>
          </a:p>
          <a:p>
            <a:pPr marL="179388" indent="-177800" algn="just" eaLnBrk="1" hangingPunct="1">
              <a:lnSpc>
                <a:spcPct val="100000"/>
              </a:lnSpc>
              <a:buSzPct val="120000"/>
              <a:buFont typeface="Arial" charset="0"/>
              <a:buNone/>
            </a:pPr>
            <a:r>
              <a:rPr lang="en-US" altLang="zh-CN" sz="2800" dirty="0" smtClean="0"/>
              <a:t>    </a:t>
            </a:r>
            <a:r>
              <a:rPr lang="zh-CN" altLang="en-US" sz="2400" dirty="0" smtClean="0">
                <a:solidFill>
                  <a:schemeClr val="hlink"/>
                </a:solidFill>
              </a:rPr>
              <a:t>该杂志希望能吸引更广泛的读者群。</a:t>
            </a:r>
            <a:endParaRPr lang="zh-CN" altLang="en-US"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2562225" y="809625"/>
            <a:ext cx="1200150" cy="3238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7"/>
            <a:ext cx="8829680" cy="6005941"/>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t>claim</a:t>
            </a:r>
            <a:r>
              <a:rPr lang="en-US" altLang="zh-CN" b="1" dirty="0" smtClean="0"/>
              <a:t>                   </a:t>
            </a:r>
            <a:r>
              <a:rPr lang="en-US" altLang="zh-CN" sz="2800" i="1" dirty="0" smtClean="0">
                <a:solidFill>
                  <a:srgbClr val="990000"/>
                </a:solidFill>
              </a:rPr>
              <a:t>vt. </a:t>
            </a:r>
            <a:r>
              <a:rPr lang="en-US" altLang="zh-CN" sz="2400" dirty="0" smtClean="0"/>
              <a:t>to </a:t>
            </a:r>
            <a:r>
              <a:rPr lang="en-US" altLang="zh-CN" dirty="0" smtClean="0"/>
              <a:t>say that sth. is true, even though there is no definite proof </a:t>
            </a:r>
            <a:r>
              <a:rPr lang="zh-CN" altLang="en-US" sz="2400" dirty="0" smtClean="0">
                <a:solidFill>
                  <a:schemeClr val="hlink"/>
                </a:solidFill>
              </a:rPr>
              <a:t>声称；主张；断言</a:t>
            </a:r>
          </a:p>
          <a:p>
            <a:pPr marL="179388" indent="-177800" algn="just" eaLnBrk="1" hangingPunct="1">
              <a:lnSpc>
                <a:spcPct val="100000"/>
              </a:lnSpc>
              <a:buSzPct val="120000"/>
              <a:buFont typeface="Arial" charset="0"/>
              <a:buNone/>
            </a:pPr>
            <a:r>
              <a:rPr lang="en-US" altLang="zh-CN" sz="2800" i="1" dirty="0" smtClean="0"/>
              <a:t>e.g.</a:t>
            </a:r>
            <a:r>
              <a:rPr lang="en-US" altLang="zh-CN" sz="2800" dirty="0" smtClean="0">
                <a:solidFill>
                  <a:schemeClr val="hlink"/>
                </a:solidFill>
              </a:rPr>
              <a:t> </a:t>
            </a:r>
          </a:p>
          <a:p>
            <a:pPr marL="432000" indent="-457200" algn="just" eaLnBrk="1" hangingPunct="1">
              <a:lnSpc>
                <a:spcPct val="100000"/>
              </a:lnSpc>
              <a:buSzPct val="100000"/>
              <a:buNone/>
            </a:pPr>
            <a:r>
              <a:rPr lang="en-US" altLang="zh-CN" dirty="0" smtClean="0"/>
              <a:t>1. A man claiming to be a journalist threatened to reveal details about her private life. </a:t>
            </a:r>
            <a:endParaRPr lang="en-US" altLang="zh-CN" sz="2800" dirty="0" smtClean="0"/>
          </a:p>
          <a:p>
            <a:pPr marL="179388" indent="-177800" algn="just" eaLnBrk="1" hangingPunct="1">
              <a:lnSpc>
                <a:spcPct val="100000"/>
              </a:lnSpc>
              <a:buSzPct val="120000"/>
              <a:buNone/>
            </a:pPr>
            <a:r>
              <a:rPr lang="zh-CN" altLang="en-US" sz="2400" dirty="0" smtClean="0">
                <a:solidFill>
                  <a:schemeClr val="hlink"/>
                </a:solidFill>
              </a:rPr>
              <a:t>       一个自称是记者的男人威胁要公开她的私生活细节。</a:t>
            </a:r>
          </a:p>
          <a:p>
            <a:pPr marL="432000" indent="-457200" algn="just" eaLnBrk="1" hangingPunct="1">
              <a:lnSpc>
                <a:spcPct val="100000"/>
              </a:lnSpc>
              <a:buSzPct val="100000"/>
              <a:buNone/>
            </a:pPr>
            <a:r>
              <a:rPr lang="en-US" altLang="zh-CN" dirty="0" smtClean="0"/>
              <a:t>2. An underground organization has claimed responsibility for the bomb explosion</a:t>
            </a:r>
            <a:r>
              <a:rPr lang="en-US" altLang="zh-CN" sz="2800" dirty="0" smtClean="0"/>
              <a:t>.</a:t>
            </a:r>
          </a:p>
          <a:p>
            <a:pPr marL="179388" indent="-177800" algn="just" eaLnBrk="1" hangingPunct="1">
              <a:lnSpc>
                <a:spcPct val="100000"/>
              </a:lnSpc>
              <a:buSzPct val="120000"/>
              <a:buNone/>
            </a:pPr>
            <a:r>
              <a:rPr lang="zh-CN" altLang="en-US" sz="2400" dirty="0" smtClean="0">
                <a:solidFill>
                  <a:schemeClr val="hlink"/>
                </a:solidFill>
              </a:rPr>
              <a:t>      一个地下组织已声称对炸弹爆炸事件负责。</a:t>
            </a:r>
            <a:endParaRPr lang="en-US" altLang="zh-CN" sz="2400" dirty="0" smtClean="0">
              <a:solidFill>
                <a:schemeClr val="hlink"/>
              </a:solidFill>
            </a:endParaRPr>
          </a:p>
          <a:p>
            <a:pPr marL="179388" indent="-177800" algn="just" eaLnBrk="1" hangingPunct="1">
              <a:lnSpc>
                <a:spcPct val="100000"/>
              </a:lnSpc>
              <a:buSzPct val="120000"/>
              <a:buNone/>
            </a:pPr>
            <a:endParaRPr lang="zh-CN" altLang="en-US"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194" name="Picture 2"/>
          <p:cNvPicPr>
            <a:picLocks noChangeAspect="1" noChangeArrowheads="1"/>
          </p:cNvPicPr>
          <p:nvPr/>
        </p:nvPicPr>
        <p:blipFill>
          <a:blip r:embed="rId3" cstate="print"/>
          <a:srcRect/>
          <a:stretch>
            <a:fillRect/>
          </a:stretch>
        </p:blipFill>
        <p:spPr bwMode="auto">
          <a:xfrm>
            <a:off x="1585913" y="814388"/>
            <a:ext cx="885825" cy="295275"/>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6055118"/>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lgn="just">
              <a:lnSpc>
                <a:spcPct val="100000"/>
              </a:lnSpc>
              <a:buNone/>
            </a:pPr>
            <a:r>
              <a:rPr lang="en-US" altLang="zh-CN" dirty="0" smtClean="0"/>
              <a:t>The ______ was invented by a group of students at Brown University in Rhode Island after a friend complained of waking up tired and performing poorly on a test. </a:t>
            </a:r>
            <a:r>
              <a:rPr lang="en-US" altLang="zh-CN" sz="2400" b="1" dirty="0" smtClean="0">
                <a:solidFill>
                  <a:srgbClr val="70AD47">
                    <a:lumMod val="50000"/>
                  </a:srgbClr>
                </a:solidFill>
              </a:rPr>
              <a:t>(CET4-2006-06-83)</a:t>
            </a:r>
            <a:endParaRPr lang="en-US" altLang="zh-CN" dirty="0" smtClean="0"/>
          </a:p>
          <a:p>
            <a:pPr>
              <a:buNone/>
            </a:pPr>
            <a:r>
              <a:rPr lang="en-US" altLang="zh-CN" dirty="0" smtClean="0"/>
              <a:t>A. claim</a:t>
            </a:r>
          </a:p>
          <a:p>
            <a:pPr>
              <a:buNone/>
            </a:pPr>
            <a:r>
              <a:rPr lang="en-US" altLang="zh-CN" dirty="0" smtClean="0"/>
              <a:t>B. conclusion</a:t>
            </a:r>
          </a:p>
          <a:p>
            <a:pPr>
              <a:buNone/>
            </a:pPr>
            <a:r>
              <a:rPr lang="en-US" altLang="zh-CN" dirty="0" smtClean="0"/>
              <a:t>C. concept</a:t>
            </a:r>
          </a:p>
          <a:p>
            <a:pPr>
              <a:buNone/>
            </a:pPr>
            <a:r>
              <a:rPr lang="en-US" altLang="zh-CN" dirty="0" smtClean="0"/>
              <a:t>D. explanation</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2"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65455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61919" y="595603"/>
            <a:ext cx="8877305"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mere</a:t>
            </a:r>
            <a:r>
              <a:rPr lang="en-US" altLang="zh-CN" b="1" dirty="0" smtClean="0"/>
              <a:t>                   </a:t>
            </a:r>
            <a:r>
              <a:rPr lang="en-US" altLang="zh-CN" i="1" dirty="0" smtClean="0">
                <a:solidFill>
                  <a:srgbClr val="990000"/>
                </a:solidFill>
              </a:rPr>
              <a:t>a. </a:t>
            </a:r>
            <a:r>
              <a:rPr lang="en-US" altLang="zh-CN" dirty="0" smtClean="0"/>
              <a:t>(</a:t>
            </a:r>
            <a:r>
              <a:rPr lang="en-US" altLang="zh-CN" i="1" dirty="0" smtClean="0"/>
              <a:t>only before noun</a:t>
            </a:r>
            <a:r>
              <a:rPr lang="en-US" altLang="zh-CN" dirty="0" smtClean="0"/>
              <a:t>)</a:t>
            </a:r>
            <a:endParaRPr lang="en-US" altLang="zh-CN" sz="2800" dirty="0" smtClean="0"/>
          </a:p>
          <a:p>
            <a:pPr marL="360000" indent="-360000" algn="just" eaLnBrk="1" hangingPunct="1">
              <a:lnSpc>
                <a:spcPct val="100000"/>
              </a:lnSpc>
              <a:buNone/>
            </a:pPr>
            <a:r>
              <a:rPr lang="en-US" altLang="zh-CN" b="1" dirty="0" smtClean="0"/>
              <a:t>1. </a:t>
            </a:r>
            <a:r>
              <a:rPr lang="en-US" altLang="zh-CN" dirty="0" smtClean="0"/>
              <a:t>used for emphasizing that sth. is small or unimportant</a:t>
            </a:r>
            <a:r>
              <a:rPr lang="zh-CN" altLang="en-US" sz="2400" dirty="0" smtClean="0">
                <a:solidFill>
                  <a:schemeClr val="hlink"/>
                </a:solidFill>
              </a:rPr>
              <a:t> 仅仅的，只不过（用于强调某物小或微不足道）</a:t>
            </a:r>
          </a:p>
          <a:p>
            <a:pPr marL="179388" indent="-177800" algn="just" eaLnBrk="1" hangingPunct="1">
              <a:lnSpc>
                <a:spcPct val="100000"/>
              </a:lnSpc>
              <a:buNone/>
            </a:pPr>
            <a:r>
              <a:rPr lang="en-US" altLang="zh-CN" i="1" dirty="0" smtClean="0"/>
              <a:t>e.g.</a:t>
            </a:r>
            <a:r>
              <a:rPr lang="en-US" altLang="zh-CN" dirty="0" smtClean="0"/>
              <a:t> </a:t>
            </a:r>
          </a:p>
          <a:p>
            <a:pPr marL="1588" indent="0" algn="just" eaLnBrk="1" hangingPunct="1">
              <a:lnSpc>
                <a:spcPct val="100000"/>
              </a:lnSpc>
              <a:buNone/>
            </a:pPr>
            <a:r>
              <a:rPr lang="en-US" altLang="zh-CN" dirty="0" smtClean="0"/>
              <a:t>1. The mere mention of food triggered off hunger pangs.</a:t>
            </a:r>
          </a:p>
          <a:p>
            <a:pPr marL="179388" indent="-177800" eaLnBrk="1" hangingPunct="1">
              <a:lnSpc>
                <a:spcPct val="100000"/>
              </a:lnSpc>
              <a:buNone/>
            </a:pPr>
            <a:r>
              <a:rPr lang="zh-CN" altLang="en-US" sz="2400" dirty="0" smtClean="0">
                <a:solidFill>
                  <a:schemeClr val="hlink"/>
                </a:solidFill>
              </a:rPr>
              <a:t>     单单提到食物就引起了阵阵的饥饿感。</a:t>
            </a:r>
            <a:endParaRPr lang="en-US" altLang="zh-CN" sz="2400" dirty="0" smtClean="0">
              <a:solidFill>
                <a:schemeClr val="hlink"/>
              </a:solidFill>
            </a:endParaRPr>
          </a:p>
          <a:p>
            <a:pPr marL="432000" indent="-457200" algn="just" eaLnBrk="1" hangingPunct="1">
              <a:lnSpc>
                <a:spcPct val="100000"/>
              </a:lnSpc>
              <a:buNone/>
            </a:pPr>
            <a:r>
              <a:rPr lang="en-US" altLang="zh-CN" dirty="0" smtClean="0"/>
              <a:t>2. You can cite examples to illustrate the importance of being participants rather than mere onlookers in life.</a:t>
            </a:r>
            <a:r>
              <a:rPr lang="en-US" altLang="zh-CN" sz="2400" b="1" dirty="0" smtClean="0">
                <a:solidFill>
                  <a:srgbClr val="70AD47">
                    <a:lumMod val="50000"/>
                  </a:srgbClr>
                </a:solidFill>
              </a:rPr>
              <a:t> (CET4-2015-12)</a:t>
            </a:r>
          </a:p>
          <a:p>
            <a:pPr marL="432000" indent="-457200" algn="just" eaLnBrk="1" hangingPunct="1">
              <a:lnSpc>
                <a:spcPct val="100000"/>
              </a:lnSpc>
              <a:buNone/>
            </a:pPr>
            <a:r>
              <a:rPr lang="zh-CN" altLang="en-US" sz="2400" dirty="0" smtClean="0">
                <a:solidFill>
                  <a:schemeClr val="hlink"/>
                </a:solidFill>
              </a:rPr>
              <a:t>      你</a:t>
            </a:r>
            <a:r>
              <a:rPr lang="zh-CN" altLang="en-US" sz="2400" dirty="0">
                <a:solidFill>
                  <a:schemeClr val="hlink"/>
                </a:solidFill>
              </a:rPr>
              <a:t>可以举例说明在生活中做参与者的重要性，而不能仅仅</a:t>
            </a:r>
            <a:r>
              <a:rPr lang="zh-CN" altLang="en-US" sz="2400" dirty="0" smtClean="0">
                <a:solidFill>
                  <a:schemeClr val="hlink"/>
                </a:solidFill>
              </a:rPr>
              <a:t>做旁观者</a:t>
            </a:r>
            <a:r>
              <a:rPr lang="zh-CN" altLang="en-US" sz="2400" dirty="0">
                <a:solidFill>
                  <a:schemeClr val="hlink"/>
                </a:solidFill>
              </a:rPr>
              <a:t>。</a:t>
            </a:r>
          </a:p>
          <a:p>
            <a:pPr marL="1588" indent="0" algn="just" eaLnBrk="1" hangingPunct="1">
              <a:lnSpc>
                <a:spcPct val="100000"/>
              </a:lnSpc>
              <a:buNone/>
            </a:pPr>
            <a:endParaRPr lang="en-US" altLang="zh-CN" dirty="0" smtClean="0"/>
          </a:p>
          <a:p>
            <a:pPr marL="179388" indent="-177800" eaLnBrk="1" hangingPunct="1">
              <a:lnSpc>
                <a:spcPct val="100000"/>
              </a:lnSpc>
              <a:buNone/>
            </a:pPr>
            <a:endParaRPr lang="zh-CN" altLang="en-US" sz="2400" dirty="0" smtClean="0">
              <a:solidFill>
                <a:schemeClr val="hlink"/>
              </a:solidFill>
            </a:endParaRPr>
          </a:p>
        </p:txBody>
      </p:sp>
      <p:pic>
        <p:nvPicPr>
          <p:cNvPr id="9218" name="Picture 2"/>
          <p:cNvPicPr>
            <a:picLocks noChangeAspect="1" noChangeArrowheads="1"/>
          </p:cNvPicPr>
          <p:nvPr/>
        </p:nvPicPr>
        <p:blipFill>
          <a:blip r:embed="rId3" cstate="print"/>
          <a:srcRect/>
          <a:stretch>
            <a:fillRect/>
          </a:stretch>
        </p:blipFill>
        <p:spPr bwMode="auto">
          <a:xfrm>
            <a:off x="1595438" y="776967"/>
            <a:ext cx="657225" cy="266700"/>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71444" y="662278"/>
            <a:ext cx="8858255"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32000" indent="-432000" algn="just" eaLnBrk="1" hangingPunct="1">
              <a:lnSpc>
                <a:spcPct val="100000"/>
              </a:lnSpc>
              <a:buNone/>
            </a:pPr>
            <a:r>
              <a:rPr lang="en-US" altLang="zh-CN" b="1" dirty="0" smtClean="0"/>
              <a:t>2. </a:t>
            </a:r>
            <a:r>
              <a:rPr lang="en-US" altLang="zh-CN" dirty="0" smtClean="0"/>
              <a:t>used for emphasizing the importance or influence of sth., although it seems like only a small thing</a:t>
            </a:r>
            <a:r>
              <a:rPr lang="zh-CN" altLang="en-US" sz="2400" dirty="0" smtClean="0">
                <a:solidFill>
                  <a:schemeClr val="hlink"/>
                </a:solidFill>
              </a:rPr>
              <a:t> 极小的，微不足道的（用于强调某事虽小却重要或有影响）</a:t>
            </a:r>
          </a:p>
          <a:p>
            <a:pPr marL="648000" indent="-648000" algn="just" eaLnBrk="1" hangingPunct="1">
              <a:lnSpc>
                <a:spcPct val="100000"/>
              </a:lnSpc>
              <a:buNone/>
            </a:pPr>
            <a:r>
              <a:rPr lang="en-US" altLang="zh-CN" i="1" dirty="0" smtClean="0"/>
              <a:t>e.g.</a:t>
            </a:r>
            <a:r>
              <a:rPr lang="en-US" altLang="zh-CN" dirty="0"/>
              <a:t> Sixty percent of teachers are women, but a mere five percent of women are principals.</a:t>
            </a:r>
          </a:p>
          <a:p>
            <a:pPr marL="179388" indent="-177800" algn="just" eaLnBrk="1" hangingPunct="1">
              <a:lnSpc>
                <a:spcPct val="100000"/>
              </a:lnSpc>
              <a:buNone/>
            </a:pPr>
            <a:r>
              <a:rPr lang="en-US" altLang="zh-CN" sz="2400" dirty="0" smtClean="0">
                <a:solidFill>
                  <a:schemeClr val="hlink"/>
                </a:solidFill>
              </a:rPr>
              <a:t>          60</a:t>
            </a:r>
            <a:r>
              <a:rPr lang="zh-CN" altLang="en-US" sz="2400" dirty="0">
                <a:solidFill>
                  <a:schemeClr val="hlink"/>
                </a:solidFill>
              </a:rPr>
              <a:t>％的教师是女性，但只有</a:t>
            </a:r>
            <a:r>
              <a:rPr lang="en-US" altLang="zh-CN" sz="2400" dirty="0">
                <a:solidFill>
                  <a:schemeClr val="hlink"/>
                </a:solidFill>
              </a:rPr>
              <a:t>5</a:t>
            </a:r>
            <a:r>
              <a:rPr lang="zh-CN" altLang="en-US" sz="2400" dirty="0">
                <a:solidFill>
                  <a:schemeClr val="hlink"/>
                </a:solidFill>
              </a:rPr>
              <a:t>％的女性是校长。</a:t>
            </a:r>
          </a:p>
          <a:p>
            <a:pPr marL="179388" indent="-177800" eaLnBrk="1" hangingPunct="1">
              <a:lnSpc>
                <a:spcPct val="100000"/>
              </a:lnSpc>
              <a:buNone/>
            </a:pPr>
            <a:r>
              <a:rPr lang="en-US" altLang="zh-CN" b="1" dirty="0" smtClean="0">
                <a:solidFill>
                  <a:srgbClr val="70AD47">
                    <a:lumMod val="50000"/>
                  </a:srgbClr>
                </a:solidFill>
              </a:rPr>
              <a:t>Word family: </a:t>
            </a:r>
            <a:r>
              <a:rPr lang="en-US" altLang="zh-CN" b="1" dirty="0" smtClean="0">
                <a:solidFill>
                  <a:prstClr val="black"/>
                </a:solidFill>
              </a:rPr>
              <a:t>merely </a:t>
            </a:r>
            <a:r>
              <a:rPr lang="en-US" altLang="zh-CN" i="1" dirty="0" smtClean="0">
                <a:solidFill>
                  <a:srgbClr val="990000"/>
                </a:solidFill>
              </a:rPr>
              <a:t>ad.</a:t>
            </a:r>
            <a:endParaRPr lang="en-US" altLang="zh-CN" sz="2400" dirty="0" smtClean="0">
              <a:solidFill>
                <a:schemeClr val="hlink"/>
              </a:solidFill>
            </a:endParaRPr>
          </a:p>
          <a:p>
            <a:pPr algn="just" eaLnBrk="1" hangingPunct="1">
              <a:buFont typeface="Arial" charset="0"/>
              <a:buNone/>
            </a:pPr>
            <a:endParaRPr lang="zh-CN" altLang="en-US" sz="2400" dirty="0" smtClean="0">
              <a:solidFill>
                <a:schemeClr val="hlink"/>
              </a:solidFill>
            </a:endParaRPr>
          </a:p>
        </p:txBody>
      </p:sp>
      <p:pic>
        <p:nvPicPr>
          <p:cNvPr id="8"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33345" y="623459"/>
            <a:ext cx="8896355" cy="6015465"/>
          </a:xfrm>
          <a:prstGeom prst="rect">
            <a:avLst/>
          </a:prstGeom>
          <a:noFill/>
          <a:ln>
            <a:miter lim="800000"/>
            <a:headEnd/>
            <a:tailEnd/>
          </a:ln>
        </p:spPr>
        <p:txBody>
          <a:bodyPr/>
          <a:lstStyle/>
          <a:p>
            <a:pPr marL="179388" indent="-177800" algn="just" eaLnBrk="1" hangingPunct="1">
              <a:lnSpc>
                <a:spcPct val="100000"/>
              </a:lnSpc>
              <a:buSzPct val="120000"/>
              <a:buFont typeface="Arial" charset="0"/>
              <a:buNone/>
            </a:pPr>
            <a:r>
              <a:rPr lang="en-US" altLang="zh-CN" sz="3200" b="1" dirty="0" smtClean="0"/>
              <a:t>advertiser </a:t>
            </a:r>
            <a:r>
              <a:rPr lang="en-US" altLang="zh-CN" b="1" dirty="0" smtClean="0"/>
              <a:t>                            </a:t>
            </a:r>
            <a:r>
              <a:rPr lang="en-US" altLang="zh-CN" sz="2800" i="1" dirty="0" smtClean="0">
                <a:solidFill>
                  <a:srgbClr val="990000"/>
                </a:solidFill>
              </a:rPr>
              <a:t>n. </a:t>
            </a:r>
            <a:r>
              <a:rPr lang="en-US" altLang="zh-CN" sz="2800" dirty="0" smtClean="0">
                <a:solidFill>
                  <a:srgbClr val="990000"/>
                </a:solidFill>
              </a:rPr>
              <a:t>[C] </a:t>
            </a:r>
            <a:r>
              <a:rPr lang="en-US" altLang="zh-CN" sz="2800" dirty="0" smtClean="0"/>
              <a:t>sb. who advertises sth.   </a:t>
            </a:r>
            <a:r>
              <a:rPr lang="zh-CN" altLang="en-US" sz="2400" dirty="0" smtClean="0">
                <a:solidFill>
                  <a:schemeClr val="hlink"/>
                </a:solidFill>
              </a:rPr>
              <a:t>广告商；从事广告者</a:t>
            </a:r>
          </a:p>
          <a:p>
            <a:pPr marL="648000" indent="-648000" algn="just" eaLnBrk="1" hangingPunct="1">
              <a:lnSpc>
                <a:spcPct val="100000"/>
              </a:lnSpc>
              <a:buSzPct val="120000"/>
              <a:buNone/>
            </a:pPr>
            <a:r>
              <a:rPr lang="en-US" altLang="zh-CN" sz="2800" i="1" dirty="0" smtClean="0"/>
              <a:t>e.g.</a:t>
            </a:r>
            <a:r>
              <a:rPr lang="en-US" altLang="zh-CN" sz="2800" dirty="0" smtClean="0"/>
              <a:t> </a:t>
            </a:r>
            <a:r>
              <a:rPr lang="en-US" altLang="zh-CN" dirty="0"/>
              <a:t>The software can work for advertisers, run the online side of an advertiser’s business and track each ad’s performance.</a:t>
            </a:r>
          </a:p>
          <a:p>
            <a:pPr marL="720000" indent="-720000" algn="just" eaLnBrk="1" hangingPunct="1">
              <a:lnSpc>
                <a:spcPct val="100000"/>
              </a:lnSpc>
              <a:buSzPct val="120000"/>
              <a:buNone/>
            </a:pPr>
            <a:r>
              <a:rPr lang="zh-CN" altLang="en-US" sz="2400" dirty="0" smtClean="0">
                <a:solidFill>
                  <a:schemeClr val="hlink"/>
                </a:solidFill>
              </a:rPr>
              <a:t>          这个</a:t>
            </a:r>
            <a:r>
              <a:rPr lang="zh-CN" altLang="en-US" sz="2400" dirty="0">
                <a:solidFill>
                  <a:schemeClr val="hlink"/>
                </a:solidFill>
              </a:rPr>
              <a:t>软件可以为广告商工作，负责广告商的在线业务，跟踪每一个广告的宣传效果。 </a:t>
            </a:r>
            <a:endParaRPr lang="en-US" altLang="zh-CN" b="1" dirty="0" smtClean="0">
              <a:solidFill>
                <a:schemeClr val="accent6">
                  <a:lumMod val="50000"/>
                </a:schemeClr>
              </a:solidFill>
            </a:endParaRPr>
          </a:p>
          <a:p>
            <a:pPr marL="179388" indent="-177800" algn="just" eaLnBrk="1" hangingPunct="1">
              <a:lnSpc>
                <a:spcPct val="100000"/>
              </a:lnSpc>
              <a:buSzPct val="120000"/>
              <a:buFont typeface="Arial" charset="0"/>
              <a:buNone/>
            </a:pPr>
            <a:r>
              <a:rPr lang="en-US" altLang="zh-CN" sz="2800" b="1" dirty="0" smtClean="0">
                <a:solidFill>
                  <a:schemeClr val="accent6">
                    <a:lumMod val="50000"/>
                  </a:schemeClr>
                </a:solidFill>
              </a:rPr>
              <a:t>Word family</a:t>
            </a:r>
            <a:r>
              <a:rPr lang="en-US" altLang="zh-CN" b="1" dirty="0" smtClean="0">
                <a:solidFill>
                  <a:schemeClr val="accent6">
                    <a:lumMod val="50000"/>
                  </a:schemeClr>
                </a:solidFill>
              </a:rPr>
              <a:t>: </a:t>
            </a:r>
            <a:r>
              <a:rPr lang="en-US" altLang="zh-CN" sz="2800" b="1" dirty="0" smtClean="0"/>
              <a:t>advertise </a:t>
            </a:r>
            <a:r>
              <a:rPr lang="en-US" altLang="zh-CN" i="1" dirty="0" smtClean="0">
                <a:solidFill>
                  <a:srgbClr val="990000"/>
                </a:solidFill>
              </a:rPr>
              <a:t>v.    </a:t>
            </a:r>
            <a:r>
              <a:rPr lang="en-US" altLang="zh-CN" sz="2800" b="1" dirty="0" smtClean="0"/>
              <a:t>advertisement </a:t>
            </a:r>
            <a:r>
              <a:rPr lang="en-US" altLang="zh-CN" i="1" dirty="0" smtClean="0">
                <a:solidFill>
                  <a:srgbClr val="990000"/>
                </a:solidFill>
              </a:rPr>
              <a:t>n.</a:t>
            </a:r>
          </a:p>
          <a:p>
            <a:pPr marL="720000" indent="-720000" algn="just" eaLnBrk="1" hangingPunct="1">
              <a:lnSpc>
                <a:spcPct val="100000"/>
              </a:lnSpc>
              <a:buSzPct val="120000"/>
              <a:buNone/>
            </a:pPr>
            <a:r>
              <a:rPr lang="en-US" altLang="zh-CN" sz="2800" i="1" dirty="0" smtClean="0"/>
              <a:t>e.g.</a:t>
            </a:r>
            <a:r>
              <a:rPr lang="en-US" altLang="zh-CN" sz="2800" dirty="0" smtClean="0"/>
              <a:t> </a:t>
            </a:r>
            <a:r>
              <a:rPr lang="en-US" altLang="zh-CN" dirty="0"/>
              <a:t>If an advertisement does not tell the truth, the</a:t>
            </a:r>
            <a:r>
              <a:rPr lang="zh-CN" altLang="en-US" dirty="0"/>
              <a:t>　</a:t>
            </a:r>
            <a:r>
              <a:rPr lang="en-US" altLang="zh-CN" dirty="0"/>
              <a:t>advertiser is committing an offence</a:t>
            </a:r>
            <a:r>
              <a:rPr lang="en-US" altLang="zh-CN" dirty="0" smtClean="0"/>
              <a:t>.</a:t>
            </a:r>
          </a:p>
          <a:p>
            <a:pPr marL="179388" indent="-177800" algn="just" eaLnBrk="1" hangingPunct="1">
              <a:lnSpc>
                <a:spcPct val="100000"/>
              </a:lnSpc>
              <a:buSzPct val="120000"/>
              <a:buNone/>
            </a:pPr>
            <a:r>
              <a:rPr lang="zh-CN" altLang="en-US" sz="2400" dirty="0" smtClean="0">
                <a:solidFill>
                  <a:schemeClr val="hlink"/>
                </a:solidFill>
              </a:rPr>
              <a:t>           如果</a:t>
            </a:r>
            <a:r>
              <a:rPr lang="zh-CN" altLang="en-US" sz="2400" dirty="0">
                <a:solidFill>
                  <a:schemeClr val="hlink"/>
                </a:solidFill>
              </a:rPr>
              <a:t>广告是假的，发布广告者就触犯了法律</a:t>
            </a:r>
            <a:r>
              <a:rPr lang="zh-CN" altLang="en-US" sz="2400" dirty="0" smtClean="0">
                <a:solidFill>
                  <a:schemeClr val="hlink"/>
                </a:solidFill>
              </a:rPr>
              <a:t>。</a:t>
            </a:r>
            <a:endParaRPr lang="en-US" altLang="zh-CN" sz="2400" dirty="0"/>
          </a:p>
          <a:p>
            <a:pPr marL="179388" indent="-177800" algn="just" eaLnBrk="1" hangingPunct="1">
              <a:lnSpc>
                <a:spcPct val="100000"/>
              </a:lnSpc>
              <a:buSzPct val="120000"/>
              <a:buFont typeface="Arial" charset="0"/>
              <a:buNone/>
            </a:pP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0242" name="Picture 2"/>
          <p:cNvPicPr>
            <a:picLocks noChangeAspect="1" noChangeArrowheads="1"/>
          </p:cNvPicPr>
          <p:nvPr/>
        </p:nvPicPr>
        <p:blipFill>
          <a:blip r:embed="rId6" cstate="print"/>
          <a:srcRect/>
          <a:stretch>
            <a:fillRect/>
          </a:stretch>
        </p:blipFill>
        <p:spPr bwMode="auto">
          <a:xfrm>
            <a:off x="2290763" y="776740"/>
            <a:ext cx="1609725" cy="295275"/>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dissolv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83000"/>
              </a:lnSpc>
              <a:buNone/>
            </a:pPr>
            <a:r>
              <a:rPr lang="en-US" altLang="zh-CN" sz="3200" b="1" dirty="0" smtClean="0"/>
              <a:t>outlet </a:t>
            </a:r>
            <a:r>
              <a:rPr lang="en-US" altLang="zh-CN" b="1" dirty="0" smtClean="0"/>
              <a:t>                       </a:t>
            </a:r>
            <a:r>
              <a:rPr lang="en-US" altLang="zh-CN" i="1" dirty="0" smtClean="0">
                <a:solidFill>
                  <a:srgbClr val="990000"/>
                </a:solidFill>
              </a:rPr>
              <a:t>n. </a:t>
            </a:r>
            <a:r>
              <a:rPr lang="en-US" altLang="zh-CN" dirty="0" smtClean="0">
                <a:solidFill>
                  <a:srgbClr val="990000"/>
                </a:solidFill>
              </a:rPr>
              <a:t>[C]</a:t>
            </a:r>
            <a:endParaRPr lang="en-US" altLang="zh-CN" sz="2800" dirty="0" smtClean="0">
              <a:solidFill>
                <a:srgbClr val="990000"/>
              </a:solidFill>
            </a:endParaRPr>
          </a:p>
          <a:p>
            <a:pPr marL="179388" indent="-177800" algn="just" eaLnBrk="1" hangingPunct="1">
              <a:lnSpc>
                <a:spcPct val="83000"/>
              </a:lnSpc>
              <a:buNone/>
            </a:pPr>
            <a:r>
              <a:rPr lang="en-US" altLang="zh-CN" b="1" dirty="0" smtClean="0"/>
              <a:t>1. </a:t>
            </a:r>
            <a:r>
              <a:rPr lang="en-US" altLang="zh-CN" dirty="0" smtClean="0"/>
              <a:t>a way of releasing </a:t>
            </a:r>
            <a:r>
              <a:rPr lang="zh-CN" altLang="en-US" sz="2400" dirty="0" smtClean="0">
                <a:solidFill>
                  <a:srgbClr val="0070C0"/>
                </a:solidFill>
              </a:rPr>
              <a:t>渠道</a:t>
            </a:r>
            <a:endParaRPr lang="en-US" altLang="zh-CN" sz="2400" dirty="0" smtClean="0">
              <a:solidFill>
                <a:srgbClr val="0070C0"/>
              </a:solidFill>
            </a:endParaRPr>
          </a:p>
          <a:p>
            <a:pPr marL="648000" indent="-648000" algn="just" eaLnBrk="1" hangingPunct="1">
              <a:lnSpc>
                <a:spcPct val="83000"/>
              </a:lnSpc>
              <a:buNone/>
            </a:pPr>
            <a:r>
              <a:rPr lang="en-US" altLang="zh-CN" i="1" dirty="0" smtClean="0"/>
              <a:t>e.g. </a:t>
            </a:r>
            <a:r>
              <a:rPr lang="en-US" altLang="zh-CN" dirty="0" smtClean="0"/>
              <a:t>Media outlets across the globe covered the Ukraine crisis in detail.</a:t>
            </a:r>
          </a:p>
          <a:p>
            <a:pPr marL="179388" indent="-177800" algn="just" eaLnBrk="1" hangingPunct="1">
              <a:lnSpc>
                <a:spcPct val="83000"/>
              </a:lnSpc>
              <a:buNone/>
            </a:pPr>
            <a:r>
              <a:rPr lang="zh-CN" altLang="en-US" sz="2400" dirty="0" smtClean="0">
                <a:solidFill>
                  <a:srgbClr val="0070C0"/>
                </a:solidFill>
              </a:rPr>
              <a:t>         全球</a:t>
            </a:r>
            <a:r>
              <a:rPr lang="zh-CN" altLang="en-US" sz="2400" dirty="0">
                <a:solidFill>
                  <a:srgbClr val="0070C0"/>
                </a:solidFill>
              </a:rPr>
              <a:t>各路媒体都详细报道了乌克兰的危机。</a:t>
            </a:r>
          </a:p>
          <a:p>
            <a:pPr marL="468000" indent="-468000" algn="just" eaLnBrk="1" hangingPunct="1">
              <a:lnSpc>
                <a:spcPct val="100000"/>
              </a:lnSpc>
              <a:buNone/>
            </a:pPr>
            <a:r>
              <a:rPr lang="en-US" altLang="zh-CN" b="1" dirty="0" smtClean="0"/>
              <a:t>2. </a:t>
            </a:r>
            <a:r>
              <a:rPr lang="en-US" altLang="zh-CN" dirty="0" smtClean="0"/>
              <a:t>a way of expressing strong feelings that you would normally not express</a:t>
            </a:r>
            <a:r>
              <a:rPr lang="zh-CN" altLang="en-US" sz="2400" dirty="0" smtClean="0">
                <a:solidFill>
                  <a:schemeClr val="hlink"/>
                </a:solidFill>
              </a:rPr>
              <a:t>（</a:t>
            </a:r>
            <a:r>
              <a:rPr lang="zh-CN" altLang="en-US" sz="2400" dirty="0" smtClean="0">
                <a:solidFill>
                  <a:srgbClr val="0070C0"/>
                </a:solidFill>
              </a:rPr>
              <a:t>情感的）发泄途径，发泄方法</a:t>
            </a:r>
          </a:p>
          <a:p>
            <a:pPr marL="179388" indent="-177800" algn="just" eaLnBrk="1" hangingPunct="1">
              <a:lnSpc>
                <a:spcPct val="83000"/>
              </a:lnSpc>
              <a:buNone/>
            </a:pPr>
            <a:r>
              <a:rPr lang="en-US" altLang="zh-CN" i="1" dirty="0" smtClean="0"/>
              <a:t>e.g.</a:t>
            </a:r>
            <a:r>
              <a:rPr lang="en-US" altLang="zh-CN" dirty="0"/>
              <a:t> </a:t>
            </a:r>
            <a:endParaRPr lang="en-US" altLang="zh-CN" dirty="0" smtClean="0"/>
          </a:p>
          <a:p>
            <a:pPr marL="179388" indent="-177800" algn="just" eaLnBrk="1" hangingPunct="1">
              <a:lnSpc>
                <a:spcPct val="83000"/>
              </a:lnSpc>
              <a:buNone/>
            </a:pPr>
            <a:r>
              <a:rPr lang="en-US" altLang="zh-CN" dirty="0" smtClean="0"/>
              <a:t>1. Running </a:t>
            </a:r>
            <a:r>
              <a:rPr lang="en-US" altLang="zh-CN" dirty="0"/>
              <a:t>is a good outlet for his energy.</a:t>
            </a:r>
            <a:endParaRPr lang="en-US" altLang="zh-CN" dirty="0" smtClean="0"/>
          </a:p>
          <a:p>
            <a:pPr marL="179388" indent="-177800" eaLnBrk="1" hangingPunct="1">
              <a:lnSpc>
                <a:spcPct val="83000"/>
              </a:lnSpc>
              <a:buSzTx/>
              <a:buFontTx/>
              <a:buNone/>
            </a:pPr>
            <a:r>
              <a:rPr lang="zh-CN" altLang="en-US" sz="2400" dirty="0">
                <a:solidFill>
                  <a:schemeClr val="hlink"/>
                </a:solidFill>
              </a:rPr>
              <a:t>    </a:t>
            </a:r>
            <a:r>
              <a:rPr lang="zh-CN" altLang="en-US" sz="2400" dirty="0" smtClean="0">
                <a:solidFill>
                  <a:schemeClr val="hlink"/>
                </a:solidFill>
              </a:rPr>
              <a:t> 跑步</a:t>
            </a:r>
            <a:r>
              <a:rPr lang="zh-CN" altLang="en-US" sz="2400" dirty="0">
                <a:solidFill>
                  <a:schemeClr val="hlink"/>
                </a:solidFill>
              </a:rPr>
              <a:t>是他发泄过剩精力的好方法</a:t>
            </a:r>
            <a:r>
              <a:rPr lang="zh-CN" altLang="en-US" sz="2400" dirty="0" smtClean="0">
                <a:solidFill>
                  <a:schemeClr val="hlink"/>
                </a:solidFill>
              </a:rPr>
              <a:t>。</a:t>
            </a:r>
            <a:endParaRPr lang="en-US" altLang="zh-CN" sz="2400" dirty="0" smtClean="0">
              <a:solidFill>
                <a:schemeClr val="hlink"/>
              </a:solidFill>
            </a:endParaRPr>
          </a:p>
          <a:p>
            <a:pPr marL="179388" lvl="0" indent="-177800" algn="just" eaLnBrk="1" hangingPunct="1">
              <a:lnSpc>
                <a:spcPct val="83000"/>
              </a:lnSpc>
              <a:buNone/>
            </a:pPr>
            <a:r>
              <a:rPr lang="en-US" altLang="zh-CN" dirty="0" smtClean="0">
                <a:solidFill>
                  <a:prstClr val="black"/>
                </a:solidFill>
              </a:rPr>
              <a:t>2</a:t>
            </a:r>
            <a:r>
              <a:rPr lang="en-US" altLang="zh-CN" dirty="0">
                <a:solidFill>
                  <a:prstClr val="black"/>
                </a:solidFill>
              </a:rPr>
              <a:t>. Her irritation found </a:t>
            </a:r>
            <a:r>
              <a:rPr lang="en-US" altLang="zh-CN" dirty="0" smtClean="0">
                <a:solidFill>
                  <a:prstClr val="black"/>
                </a:solidFill>
              </a:rPr>
              <a:t>an outlet </a:t>
            </a:r>
            <a:r>
              <a:rPr lang="en-US" altLang="zh-CN" dirty="0">
                <a:solidFill>
                  <a:prstClr val="black"/>
                </a:solidFill>
              </a:rPr>
              <a:t>in this exasperating native.</a:t>
            </a:r>
          </a:p>
          <a:p>
            <a:pPr marL="179388" lvl="0" indent="-177800" eaLnBrk="1" hangingPunct="1">
              <a:lnSpc>
                <a:spcPct val="83000"/>
              </a:lnSpc>
              <a:buNone/>
            </a:pPr>
            <a:r>
              <a:rPr lang="zh-CN" altLang="en-US" sz="2400" dirty="0">
                <a:solidFill>
                  <a:srgbClr val="0563C1"/>
                </a:solidFill>
              </a:rPr>
              <a:t>    </a:t>
            </a:r>
            <a:r>
              <a:rPr lang="zh-CN" altLang="en-US" sz="2400" dirty="0" smtClean="0">
                <a:solidFill>
                  <a:srgbClr val="0563C1"/>
                </a:solidFill>
              </a:rPr>
              <a:t> 她</a:t>
            </a:r>
            <a:r>
              <a:rPr lang="zh-CN" altLang="en-US" sz="2400" dirty="0">
                <a:solidFill>
                  <a:srgbClr val="0563C1"/>
                </a:solidFill>
              </a:rPr>
              <a:t>一肚子的气正好出在这个令人生气</a:t>
            </a:r>
            <a:r>
              <a:rPr lang="zh-CN" altLang="en-US" sz="2400" dirty="0" smtClean="0">
                <a:solidFill>
                  <a:srgbClr val="0563C1"/>
                </a:solidFill>
              </a:rPr>
              <a:t>的本地人身</a:t>
            </a:r>
            <a:r>
              <a:rPr lang="zh-CN" altLang="en-US" sz="2400" dirty="0">
                <a:solidFill>
                  <a:srgbClr val="0563C1"/>
                </a:solidFill>
              </a:rPr>
              <a:t>上</a:t>
            </a:r>
            <a:r>
              <a:rPr lang="zh-CN" altLang="en-US" sz="2400" dirty="0" smtClean="0">
                <a:solidFill>
                  <a:srgbClr val="0563C1"/>
                </a:solidFill>
              </a:rPr>
              <a:t>。</a:t>
            </a:r>
          </a:p>
          <a:p>
            <a:pPr marL="179388" indent="-177800" eaLnBrk="1" hangingPunct="1">
              <a:lnSpc>
                <a:spcPct val="100000"/>
              </a:lnSpc>
              <a:buSzTx/>
              <a:buFontTx/>
              <a:buNone/>
            </a:pPr>
            <a:endParaRPr lang="zh-CN" altLang="en-US"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1266" name="Picture 2"/>
          <p:cNvPicPr>
            <a:picLocks noChangeAspect="1" noChangeArrowheads="1"/>
          </p:cNvPicPr>
          <p:nvPr/>
        </p:nvPicPr>
        <p:blipFill>
          <a:blip r:embed="rId3" cstate="print"/>
          <a:srcRect/>
          <a:stretch>
            <a:fillRect/>
          </a:stretch>
        </p:blipFill>
        <p:spPr bwMode="auto">
          <a:xfrm>
            <a:off x="1705356" y="746225"/>
            <a:ext cx="1066800" cy="314325"/>
          </a:xfrm>
          <a:prstGeom prst="rect">
            <a:avLst/>
          </a:prstGeom>
          <a:noFill/>
          <a:ln w="9525">
            <a:noFill/>
            <a:miter lim="800000"/>
            <a:headEnd/>
            <a:tailEnd/>
          </a:ln>
        </p:spPr>
      </p:pic>
      <p:pic>
        <p:nvPicPr>
          <p:cNvPr id="8" name="图片 7" descr="MORE"/>
          <p:cNvPicPr>
            <a:picLocks noChangeAspect="1" noChangeArrowheads="1"/>
          </p:cNvPicPr>
          <p:nvPr/>
        </p:nvPicPr>
        <p:blipFill>
          <a:blip r:embed="rId4" cstate="print"/>
          <a:srcRect/>
          <a:stretch>
            <a:fillRect/>
          </a:stretch>
        </p:blipFill>
        <p:spPr bwMode="auto">
          <a:xfrm>
            <a:off x="7893578" y="6334562"/>
            <a:ext cx="912813" cy="22860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dissolve">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animEffect transition="in" filter="dissolve">
                                      <p:cBhvr>
                                        <p:cTn id="17" dur="500"/>
                                        <p:tgtEl>
                                          <p:spTgt spid="7">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52394" y="643228"/>
            <a:ext cx="8858255"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b="1" dirty="0" smtClean="0"/>
              <a:t>3. </a:t>
            </a:r>
            <a:r>
              <a:rPr lang="en-US" altLang="zh-CN" dirty="0" smtClean="0"/>
              <a:t>a shop or place where a particular product is sold </a:t>
            </a:r>
            <a:r>
              <a:rPr lang="zh-CN" altLang="en-US" sz="2400" dirty="0" smtClean="0">
                <a:solidFill>
                  <a:schemeClr val="hlink"/>
                </a:solidFill>
              </a:rPr>
              <a:t>经销点；商店</a:t>
            </a:r>
          </a:p>
          <a:p>
            <a:pPr marL="179388" indent="-177800" algn="just" eaLnBrk="1" hangingPunct="1">
              <a:lnSpc>
                <a:spcPct val="100000"/>
              </a:lnSpc>
              <a:buNone/>
            </a:pPr>
            <a:r>
              <a:rPr lang="en-US" altLang="zh-CN" i="1" dirty="0" smtClean="0"/>
              <a:t>e.g.</a:t>
            </a:r>
            <a:r>
              <a:rPr lang="en-US" altLang="zh-CN" dirty="0" smtClean="0"/>
              <a:t> </a:t>
            </a:r>
          </a:p>
          <a:p>
            <a:pPr marL="360000" indent="-457200" algn="just" eaLnBrk="1" hangingPunct="1">
              <a:lnSpc>
                <a:spcPct val="100000"/>
              </a:lnSpc>
              <a:buNone/>
            </a:pPr>
            <a:r>
              <a:rPr lang="en-US" altLang="zh-CN" dirty="0" smtClean="0"/>
              <a:t>1. At the factory outlet you’ll find discounted items at up to 75% off regular prices</a:t>
            </a:r>
            <a:r>
              <a:rPr lang="en-US" altLang="zh-CN" sz="2800" dirty="0" smtClean="0"/>
              <a:t>.</a:t>
            </a:r>
          </a:p>
          <a:p>
            <a:pPr marL="179388" indent="-177800" eaLnBrk="1" hangingPunct="1">
              <a:lnSpc>
                <a:spcPct val="100000"/>
              </a:lnSpc>
              <a:buNone/>
            </a:pPr>
            <a:r>
              <a:rPr lang="zh-CN" altLang="en-US" sz="2400" dirty="0" smtClean="0">
                <a:solidFill>
                  <a:schemeClr val="hlink"/>
                </a:solidFill>
              </a:rPr>
              <a:t>     在工厂的直销店里，你会找到比常规价低</a:t>
            </a:r>
            <a:r>
              <a:rPr lang="en-US" altLang="zh-CN" sz="2400" dirty="0" smtClean="0">
                <a:solidFill>
                  <a:schemeClr val="hlink"/>
                </a:solidFill>
                <a:latin typeface="+mn-ea"/>
              </a:rPr>
              <a:t>75%</a:t>
            </a:r>
            <a:r>
              <a:rPr lang="zh-CN" altLang="en-US" sz="2400" dirty="0" smtClean="0">
                <a:solidFill>
                  <a:schemeClr val="hlink"/>
                </a:solidFill>
              </a:rPr>
              <a:t>的打折商品。</a:t>
            </a:r>
            <a:endParaRPr lang="en-US" altLang="zh-CN" sz="2400" dirty="0" smtClean="0">
              <a:solidFill>
                <a:schemeClr val="hlink"/>
              </a:solidFill>
            </a:endParaRPr>
          </a:p>
          <a:p>
            <a:pPr marL="360000" indent="-457200" algn="just" eaLnBrk="1" hangingPunct="1">
              <a:lnSpc>
                <a:spcPct val="100000"/>
              </a:lnSpc>
              <a:buNone/>
            </a:pPr>
            <a:r>
              <a:rPr lang="en-US" altLang="zh-CN" dirty="0" smtClean="0"/>
              <a:t>2. So why not limit the density of food outlets, particularly ones that sell food rich in empty calories? </a:t>
            </a:r>
            <a:r>
              <a:rPr lang="en-US" altLang="zh-CN" sz="2400" b="1" dirty="0" smtClean="0">
                <a:solidFill>
                  <a:srgbClr val="70AD47">
                    <a:lumMod val="50000"/>
                  </a:srgbClr>
                </a:solidFill>
              </a:rPr>
              <a:t>(CET4-2013-06)</a:t>
            </a:r>
          </a:p>
          <a:p>
            <a:pPr marL="432000" indent="-457200" algn="just" eaLnBrk="1" hangingPunct="1">
              <a:lnSpc>
                <a:spcPct val="100000"/>
              </a:lnSpc>
              <a:buNone/>
            </a:pPr>
            <a:r>
              <a:rPr lang="zh-CN" altLang="en-US" sz="2400" dirty="0" smtClean="0">
                <a:solidFill>
                  <a:schemeClr val="hlink"/>
                </a:solidFill>
              </a:rPr>
              <a:t>      那</a:t>
            </a:r>
            <a:r>
              <a:rPr lang="zh-CN" altLang="en-US" sz="2400" dirty="0">
                <a:solidFill>
                  <a:schemeClr val="hlink"/>
                </a:solidFill>
              </a:rPr>
              <a:t>为什么不限制食品店分布的密度呢？尤其是那些售卖无营养价值的食品的商店</a:t>
            </a:r>
            <a:r>
              <a:rPr lang="zh-CN" altLang="en-US" sz="2400" dirty="0" smtClean="0">
                <a:solidFill>
                  <a:schemeClr val="hlink"/>
                </a:solidFill>
              </a:rPr>
              <a:t>。</a:t>
            </a:r>
            <a:endParaRPr lang="en-US" altLang="zh-CN" sz="2400" b="1" dirty="0" smtClean="0">
              <a:solidFill>
                <a:srgbClr val="70AD47">
                  <a:lumMod val="50000"/>
                </a:srgbClr>
              </a:solidFill>
            </a:endParaRPr>
          </a:p>
          <a:p>
            <a:pPr marL="179388" indent="-177800" algn="just" eaLnBrk="1" hangingPunct="1">
              <a:lnSpc>
                <a:spcPct val="100000"/>
              </a:lnSpc>
              <a:buNone/>
            </a:pPr>
            <a:endParaRPr lang="en-US" altLang="zh-CN" dirty="0" smtClean="0"/>
          </a:p>
          <a:p>
            <a:pPr algn="just" eaLnBrk="1" hangingPunct="1">
              <a:buFont typeface="Arial" charset="0"/>
              <a:buNone/>
            </a:pPr>
            <a:endParaRPr lang="zh-CN" altLang="en-US" sz="2400" dirty="0" smtClean="0">
              <a:solidFill>
                <a:schemeClr val="hlink"/>
              </a:solidFill>
            </a:endParaRPr>
          </a:p>
        </p:txBody>
      </p:sp>
      <p:pic>
        <p:nvPicPr>
          <p:cNvPr id="8"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ferocious</a:t>
            </a:r>
            <a:r>
              <a:rPr lang="en-US" altLang="zh-CN" b="1" dirty="0" smtClean="0"/>
              <a:t>                       </a:t>
            </a:r>
            <a:r>
              <a:rPr lang="en-US" altLang="zh-CN" sz="2800" i="1" dirty="0" smtClean="0">
                <a:solidFill>
                  <a:srgbClr val="990000"/>
                </a:solidFill>
              </a:rPr>
              <a:t>a. </a:t>
            </a:r>
            <a:r>
              <a:rPr lang="en-US" altLang="zh-CN" sz="2800" dirty="0" smtClean="0"/>
              <a:t>violent and able to cause serious damage or injury </a:t>
            </a:r>
            <a:r>
              <a:rPr lang="zh-CN" altLang="en-US" sz="2400" dirty="0" smtClean="0">
                <a:solidFill>
                  <a:schemeClr val="hlink"/>
                </a:solidFill>
              </a:rPr>
              <a:t>猛烈的；凶猛的；残暴的</a:t>
            </a:r>
          </a:p>
          <a:p>
            <a:pPr marL="179388" indent="-179388" algn="just" eaLnBrk="1" hangingPunct="1">
              <a:lnSpc>
                <a:spcPct val="100000"/>
              </a:lnSpc>
              <a:buSzPct val="120000"/>
              <a:buFont typeface="Arial" charset="0"/>
              <a:buNone/>
            </a:pPr>
            <a:r>
              <a:rPr lang="en-US" altLang="zh-CN" sz="2800" i="1" dirty="0" smtClean="0"/>
              <a:t>e.g. </a:t>
            </a:r>
          </a:p>
          <a:p>
            <a:pPr marL="432000" indent="-457200" algn="just" eaLnBrk="1" hangingPunct="1">
              <a:lnSpc>
                <a:spcPct val="100000"/>
              </a:lnSpc>
              <a:buSzPct val="100000"/>
              <a:buNone/>
            </a:pPr>
            <a:r>
              <a:rPr lang="en-US" altLang="zh-CN" sz="2800" dirty="0" smtClean="0"/>
              <a:t>1. The ferocious winds seemed about to tear the ship to pieces</a:t>
            </a:r>
            <a:r>
              <a:rPr lang="en-US" altLang="zh-CN" dirty="0" smtClean="0"/>
              <a:t>. </a:t>
            </a:r>
          </a:p>
          <a:p>
            <a:pPr marL="179388" indent="-179388" algn="just" eaLnBrk="1" hangingPunct="1">
              <a:lnSpc>
                <a:spcPct val="100000"/>
              </a:lnSpc>
              <a:buSzPct val="120000"/>
              <a:buFont typeface="Arial" charset="0"/>
              <a:buNone/>
            </a:pPr>
            <a:r>
              <a:rPr lang="zh-CN" altLang="en-US" sz="2400" dirty="0" smtClean="0">
                <a:solidFill>
                  <a:schemeClr val="hlink"/>
                </a:solidFill>
              </a:rPr>
              <a:t>      猛烈的狂风仿佛要把船撕成碎片似的。</a:t>
            </a:r>
            <a:endParaRPr lang="en-US" altLang="zh-CN" sz="2800" dirty="0" smtClean="0"/>
          </a:p>
          <a:p>
            <a:pPr marL="432000" indent="-457200" algn="just" eaLnBrk="1" hangingPunct="1">
              <a:lnSpc>
                <a:spcPct val="100000"/>
              </a:lnSpc>
              <a:buSzPct val="100000"/>
              <a:buNone/>
            </a:pPr>
            <a:r>
              <a:rPr lang="en-US" altLang="zh-CN" sz="2800" dirty="0" smtClean="0"/>
              <a:t>2. We suddenly saw him with a ferocious lion a few strides behind.</a:t>
            </a:r>
          </a:p>
          <a:p>
            <a:pPr marL="179388" indent="-179388" algn="just" eaLnBrk="1" hangingPunct="1">
              <a:lnSpc>
                <a:spcPct val="100000"/>
              </a:lnSpc>
              <a:buSzPct val="120000"/>
              <a:buFont typeface="Arial" charset="0"/>
              <a:buNone/>
            </a:pPr>
            <a:r>
              <a:rPr lang="zh-CN" altLang="en-US" sz="2400" dirty="0" smtClean="0">
                <a:solidFill>
                  <a:schemeClr val="hlink"/>
                </a:solidFill>
              </a:rPr>
              <a:t>      我们突然看到了他，身后几步远的地方跟着一只凶猛的狮子。</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2171700" y="809625"/>
            <a:ext cx="1276350" cy="3238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48730" cy="5070307"/>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remorselessly  </a:t>
            </a:r>
            <a:r>
              <a:rPr lang="en-US" altLang="zh-CN" b="1" dirty="0" smtClean="0"/>
              <a:t>                              </a:t>
            </a:r>
            <a:r>
              <a:rPr lang="en-US" altLang="zh-CN" sz="2800" i="1" dirty="0" smtClean="0">
                <a:solidFill>
                  <a:srgbClr val="990000"/>
                </a:solidFill>
              </a:rPr>
              <a:t>ad.</a:t>
            </a:r>
          </a:p>
          <a:p>
            <a:pPr marL="432000" indent="-432000" algn="just" eaLnBrk="1" hangingPunct="1">
              <a:lnSpc>
                <a:spcPct val="100000"/>
              </a:lnSpc>
              <a:buSzPct val="120000"/>
              <a:buFont typeface="Arial" charset="0"/>
              <a:buNone/>
            </a:pPr>
            <a:r>
              <a:rPr lang="en-US" altLang="zh-CN" sz="2800" b="1" dirty="0" smtClean="0"/>
              <a:t>1. </a:t>
            </a:r>
            <a:r>
              <a:rPr lang="en-US" altLang="en-US" sz="2800" dirty="0" smtClean="0">
                <a:ea typeface="宋体" pitchFamily="2" charset="-122"/>
              </a:rPr>
              <a:t>used for saying s</a:t>
            </a:r>
            <a:r>
              <a:rPr lang="en-US" altLang="zh-CN" sz="2800" dirty="0" smtClean="0"/>
              <a:t>th.</a:t>
            </a:r>
            <a:r>
              <a:rPr lang="en-US" altLang="en-US" sz="2800" dirty="0" smtClean="0">
                <a:ea typeface="宋体" pitchFamily="2" charset="-122"/>
              </a:rPr>
              <a:t> is continuing without</a:t>
            </a:r>
            <a:r>
              <a:rPr lang="en-US" altLang="zh-CN" sz="2800" dirty="0" smtClean="0"/>
              <a:t> </a:t>
            </a:r>
            <a:r>
              <a:rPr lang="en-US" altLang="en-US" sz="2800" dirty="0" smtClean="0">
                <a:ea typeface="宋体" pitchFamily="2" charset="-122"/>
              </a:rPr>
              <a:t>stopping or continuing to get worse</a:t>
            </a:r>
            <a:r>
              <a:rPr lang="en-US" altLang="zh-CN" sz="2800" dirty="0" smtClean="0"/>
              <a:t> </a:t>
            </a:r>
            <a:r>
              <a:rPr lang="zh-CN" altLang="en-US" sz="2400" dirty="0" smtClean="0">
                <a:solidFill>
                  <a:schemeClr val="hlink"/>
                </a:solidFill>
              </a:rPr>
              <a:t>持续不停地；不断恶化地</a:t>
            </a: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The global economic crisis continues remorselessly.</a:t>
            </a:r>
          </a:p>
          <a:p>
            <a:pPr marL="179388" indent="-179388" algn="just" eaLnBrk="1" hangingPunct="1">
              <a:lnSpc>
                <a:spcPct val="100000"/>
              </a:lnSpc>
              <a:buSzPct val="120000"/>
              <a:buFont typeface="Arial" charset="0"/>
              <a:buNone/>
            </a:pPr>
            <a:r>
              <a:rPr lang="zh-CN" altLang="en-US" sz="2400" dirty="0" smtClean="0">
                <a:solidFill>
                  <a:schemeClr val="hlink"/>
                </a:solidFill>
              </a:rPr>
              <a:t>         全球经济危机不断恶化。</a:t>
            </a:r>
            <a:endParaRPr lang="en-US" altLang="zh-CN" sz="2800" dirty="0" smtClean="0"/>
          </a:p>
          <a:p>
            <a:pPr marL="432000" indent="-432000" algn="just" eaLnBrk="1" hangingPunct="1">
              <a:lnSpc>
                <a:spcPct val="100000"/>
              </a:lnSpc>
              <a:buSzPct val="120000"/>
              <a:buFont typeface="Arial" charset="0"/>
              <a:buNone/>
            </a:pPr>
            <a:r>
              <a:rPr lang="en-US" altLang="zh-CN" b="1" dirty="0" smtClean="0"/>
              <a:t>2. </a:t>
            </a:r>
            <a:r>
              <a:rPr lang="en-US" altLang="zh-CN" sz="2800" dirty="0" smtClean="0"/>
              <a:t>not feeling sad or guilty for having done sth. wrong </a:t>
            </a:r>
            <a:r>
              <a:rPr lang="zh-CN" altLang="en-US" sz="2400" dirty="0" smtClean="0">
                <a:solidFill>
                  <a:schemeClr val="hlink"/>
                </a:solidFill>
              </a:rPr>
              <a:t>冷酷的，无悔意的</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r>
              <a:rPr lang="en-US" altLang="zh-CN" sz="2800" dirty="0" smtClean="0"/>
              <a:t>Drugs drove him</a:t>
            </a:r>
            <a:r>
              <a:rPr lang="en-US" altLang="zh-CN" sz="2800" i="1" dirty="0" smtClean="0"/>
              <a:t> </a:t>
            </a:r>
            <a:r>
              <a:rPr lang="en-US" altLang="zh-CN" sz="2800" dirty="0" smtClean="0"/>
              <a:t>remorselessly to an early death.</a:t>
            </a:r>
          </a:p>
          <a:p>
            <a:pPr marL="179388" indent="-179388" algn="just" eaLnBrk="1" hangingPunct="1">
              <a:lnSpc>
                <a:spcPct val="100000"/>
              </a:lnSpc>
              <a:buSzPct val="120000"/>
              <a:buFont typeface="Arial" charset="0"/>
              <a:buNone/>
            </a:pPr>
            <a:r>
              <a:rPr lang="zh-CN" altLang="en-US" sz="2400" dirty="0" smtClean="0">
                <a:solidFill>
                  <a:schemeClr val="hlink"/>
                </a:solidFill>
                <a:latin typeface="宋体" pitchFamily="2" charset="-122"/>
              </a:rPr>
              <a:t>　　毒品毫不留情，过早地夺去了他的生命。</a:t>
            </a:r>
            <a:endParaRPr lang="en-US" altLang="zh-CN" sz="1200" dirty="0" smtClean="0">
              <a:solidFill>
                <a:schemeClr val="hlink"/>
              </a:solidFill>
            </a:endParaRPr>
          </a:p>
          <a:p>
            <a:pPr marL="179388" indent="-179388" algn="just" eaLnBrk="1" hangingPunct="1">
              <a:lnSpc>
                <a:spcPct val="130000"/>
              </a:lnSpc>
              <a:spcBef>
                <a:spcPct val="0"/>
              </a:spcBef>
              <a:buSzPct val="120000"/>
              <a:buFont typeface="Arial" charset="0"/>
              <a:buNone/>
            </a:pPr>
            <a:r>
              <a:rPr lang="en-US" altLang="zh-CN" sz="2800" b="1" dirty="0" smtClean="0">
                <a:solidFill>
                  <a:schemeClr val="accent6">
                    <a:lumMod val="50000"/>
                  </a:schemeClr>
                </a:solidFill>
              </a:rPr>
              <a:t>Word family</a:t>
            </a:r>
            <a:r>
              <a:rPr lang="en-US" altLang="zh-CN" b="1" dirty="0" smtClean="0">
                <a:solidFill>
                  <a:schemeClr val="accent6">
                    <a:lumMod val="50000"/>
                  </a:schemeClr>
                </a:solidFill>
              </a:rPr>
              <a:t>:</a:t>
            </a:r>
            <a:r>
              <a:rPr lang="en-US" altLang="zh-CN" dirty="0" smtClean="0">
                <a:solidFill>
                  <a:schemeClr val="accent6">
                    <a:lumMod val="50000"/>
                  </a:schemeClr>
                </a:solidFill>
              </a:rPr>
              <a:t> </a:t>
            </a:r>
            <a:r>
              <a:rPr lang="en-US" altLang="zh-CN" sz="2800" b="1" dirty="0" smtClean="0"/>
              <a:t>remorse </a:t>
            </a:r>
            <a:r>
              <a:rPr lang="en-US" altLang="zh-CN" sz="2800" i="1" dirty="0" smtClean="0">
                <a:solidFill>
                  <a:srgbClr val="990000"/>
                </a:solidFill>
              </a:rPr>
              <a:t>n.</a:t>
            </a:r>
            <a:r>
              <a:rPr lang="zh-CN" altLang="en-US" i="1" dirty="0" smtClean="0"/>
              <a:t> </a:t>
            </a:r>
            <a:r>
              <a:rPr lang="zh-CN" altLang="en-US" sz="2400" dirty="0" smtClean="0">
                <a:solidFill>
                  <a:schemeClr val="hlink"/>
                </a:solidFill>
              </a:rPr>
              <a:t>懊悔，自责 ；慈悲，怜惜</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3314" name="Picture 2"/>
          <p:cNvPicPr>
            <a:picLocks noChangeAspect="1" noChangeArrowheads="1"/>
          </p:cNvPicPr>
          <p:nvPr/>
        </p:nvPicPr>
        <p:blipFill>
          <a:blip r:embed="rId4" cstate="print"/>
          <a:srcRect/>
          <a:stretch>
            <a:fillRect/>
          </a:stretch>
        </p:blipFill>
        <p:spPr bwMode="auto">
          <a:xfrm>
            <a:off x="3162300" y="828902"/>
            <a:ext cx="1543050" cy="295275"/>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658813"/>
            <a:ext cx="8834438" cy="6065837"/>
          </a:xfrm>
        </p:spPr>
        <p:txBody>
          <a:bodyPr/>
          <a:lstStyle/>
          <a:p>
            <a:pPr>
              <a:buNone/>
            </a:pPr>
            <a:endParaRPr lang="en-US" altLang="zh-CN" sz="2500" dirty="0" smtClean="0">
              <a:solidFill>
                <a:schemeClr val="hlink"/>
              </a:solidFill>
            </a:endParaRPr>
          </a:p>
          <a:p>
            <a:pPr marL="0" indent="0">
              <a:lnSpc>
                <a:spcPct val="150000"/>
              </a:lnSpc>
              <a:buNone/>
            </a:pPr>
            <a:r>
              <a:rPr lang="en-US" altLang="zh-CN" sz="1800" dirty="0" smtClean="0">
                <a:solidFill>
                  <a:srgbClr val="0070C0"/>
                </a:solidFill>
              </a:rPr>
              <a:t>3</a:t>
            </a:r>
            <a:r>
              <a:rPr lang="en-US" altLang="zh-CN" sz="2500" dirty="0" smtClean="0"/>
              <a:t>   </a:t>
            </a:r>
            <a:r>
              <a:rPr lang="en-US" altLang="zh-CN" sz="2500" spc="-220" dirty="0" smtClean="0"/>
              <a:t>The decline is a long-term trend of 20 or more years, </a:t>
            </a:r>
            <a:r>
              <a:rPr lang="en-US" altLang="zh-CN" sz="2500" spc="-220" dirty="0" smtClean="0">
                <a:hlinkClick r:id="rId3" action="ppaction://hlinksldjump"/>
              </a:rPr>
              <a:t>predating </a:t>
            </a:r>
            <a:r>
              <a:rPr lang="en-US" altLang="zh-CN" sz="2500" spc="-220" dirty="0" smtClean="0"/>
              <a:t>the Internet. Four- </a:t>
            </a:r>
          </a:p>
          <a:p>
            <a:pPr marL="0" indent="0">
              <a:lnSpc>
                <a:spcPct val="150000"/>
              </a:lnSpc>
              <a:buNone/>
            </a:pPr>
            <a:r>
              <a:rPr lang="en-US" altLang="zh-CN" sz="2500" spc="-200" dirty="0" smtClean="0"/>
              <a:t>fifths of Americans once read newspapers. Today, it seems that fewer than half do. </a:t>
            </a:r>
            <a:r>
              <a:rPr lang="en-US" altLang="zh-CN" sz="2500" spc="-190" dirty="0" smtClean="0"/>
              <a:t>Among adults, between 1999 and 2013, daily </a:t>
            </a:r>
            <a:r>
              <a:rPr lang="en-US" altLang="zh-CN" sz="2500" spc="-190" dirty="0" smtClean="0">
                <a:hlinkClick r:id="rId4" action="ppaction://hlinksldjump"/>
              </a:rPr>
              <a:t>readership</a:t>
            </a:r>
            <a:r>
              <a:rPr lang="en-US" altLang="zh-CN" sz="2500" spc="-190" dirty="0" smtClean="0"/>
              <a:t> fell from 58.5 per cent to </a:t>
            </a:r>
          </a:p>
          <a:p>
            <a:pPr marL="0" indent="0">
              <a:lnSpc>
                <a:spcPct val="150000"/>
              </a:lnSpc>
              <a:buNone/>
            </a:pPr>
            <a:r>
              <a:rPr lang="en-US" altLang="zh-CN" sz="2500" spc="-220" dirty="0" smtClean="0"/>
              <a:t>31 per cent. Among the young, the situation is even worse: Only around 20 per cent </a:t>
            </a:r>
          </a:p>
          <a:p>
            <a:pPr marL="0" indent="0">
              <a:lnSpc>
                <a:spcPct val="150000"/>
              </a:lnSpc>
              <a:buNone/>
            </a:pPr>
            <a:r>
              <a:rPr lang="en-US" altLang="zh-CN" sz="2500" spc="-170" dirty="0" smtClean="0"/>
              <a:t>of those between the ages of 18 and 34 </a:t>
            </a:r>
            <a:r>
              <a:rPr lang="en-US" altLang="zh-CN" sz="2500" spc="-170" dirty="0" smtClean="0">
                <a:hlinkClick r:id="rId5" action="ppaction://hlinksldjump"/>
              </a:rPr>
              <a:t>claim</a:t>
            </a:r>
            <a:r>
              <a:rPr lang="en-US" altLang="zh-CN" sz="2500" spc="-170" dirty="0" smtClean="0"/>
              <a:t> to read a daily newspaper. A </a:t>
            </a:r>
            <a:r>
              <a:rPr lang="en-US" altLang="zh-CN" sz="2500" spc="-170" dirty="0" smtClean="0">
                <a:hlinkClick r:id="rId6" action="ppaction://hlinksldjump"/>
              </a:rPr>
              <a:t>mere</a:t>
            </a:r>
            <a:r>
              <a:rPr lang="en-US" altLang="zh-CN" sz="2500" spc="-170" dirty="0" smtClean="0"/>
              <a:t> </a:t>
            </a:r>
          </a:p>
          <a:p>
            <a:pPr marL="0" indent="0">
              <a:lnSpc>
                <a:spcPct val="150000"/>
              </a:lnSpc>
              <a:buNone/>
            </a:pPr>
            <a:r>
              <a:rPr lang="en-US" altLang="zh-CN" sz="2500" dirty="0" smtClean="0"/>
              <a:t>nine per cent trust the information the newspaper contains.</a:t>
            </a:r>
            <a:endParaRPr lang="zh-CN" altLang="en-US" sz="2500" dirty="0" smtClean="0"/>
          </a:p>
          <a:p>
            <a:pPr algn="r">
              <a:buNone/>
            </a:pPr>
            <a:endParaRPr lang="zh-CN" altLang="en-US" dirty="0" smtClean="0"/>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7" action="ppaction://hlinkfile"/>
          </p:cNvPr>
          <p:cNvPicPr>
            <a:picLocks noChangeAspect="1" noChangeArrowheads="1"/>
          </p:cNvPicPr>
          <p:nvPr/>
        </p:nvPicPr>
        <p:blipFill>
          <a:blip r:embed="rId8"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9" action="ppaction://hlinksldjump"/>
          </p:cNvPr>
          <p:cNvPicPr>
            <a:picLocks noChangeAspect="1"/>
          </p:cNvPicPr>
          <p:nvPr/>
        </p:nvPicPr>
        <p:blipFill>
          <a:blip r:embed="rId10"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11" action="ppaction://hlinksldjump"/>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13" action="ppaction://hlinksldjump"/>
          </p:cNvPr>
          <p:cNvPicPr>
            <a:picLocks noChangeAspect="1" noChangeArrowheads="1"/>
          </p:cNvPicPr>
          <p:nvPr/>
        </p:nvPicPr>
        <p:blipFill>
          <a:blip r:embed="rId14"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t>downsize</a:t>
            </a:r>
            <a:r>
              <a:rPr lang="en-US" altLang="zh-CN" b="1" dirty="0" smtClean="0"/>
              <a:t>                    </a:t>
            </a:r>
            <a:r>
              <a:rPr lang="en-US" altLang="zh-CN" b="1" dirty="0" smtClean="0">
                <a:solidFill>
                  <a:srgbClr val="990000"/>
                </a:solidFill>
              </a:rPr>
              <a:t> </a:t>
            </a:r>
            <a:r>
              <a:rPr lang="en-US" altLang="zh-CN" sz="2800" i="1" dirty="0" smtClean="0">
                <a:solidFill>
                  <a:srgbClr val="990000"/>
                </a:solidFill>
              </a:rPr>
              <a:t>v. </a:t>
            </a:r>
            <a:r>
              <a:rPr lang="en-US" altLang="en-US" sz="2800" dirty="0" smtClean="0">
                <a:ea typeface="宋体" pitchFamily="2" charset="-122"/>
              </a:rPr>
              <a:t>(</a:t>
            </a:r>
            <a:r>
              <a:rPr lang="en-US" altLang="en-US" sz="2800" i="1" dirty="0" smtClean="0">
                <a:ea typeface="宋体" pitchFamily="2" charset="-122"/>
              </a:rPr>
              <a:t>business</a:t>
            </a:r>
            <a:r>
              <a:rPr lang="en-US" altLang="en-US" sz="2800" dirty="0" smtClean="0">
                <a:ea typeface="宋体" pitchFamily="2" charset="-122"/>
              </a:rPr>
              <a:t>)</a:t>
            </a:r>
            <a:r>
              <a:rPr lang="en-US" altLang="zh-CN" sz="2800" i="1" dirty="0" smtClean="0"/>
              <a:t> </a:t>
            </a:r>
            <a:r>
              <a:rPr lang="en-US" altLang="zh-CN" dirty="0" smtClean="0"/>
              <a:t>to </a:t>
            </a:r>
            <a:r>
              <a:rPr lang="en-US" altLang="zh-CN" sz="2800" dirty="0" smtClean="0"/>
              <a:t>make a company or organization smaller by reducing the number of workers </a:t>
            </a:r>
            <a:r>
              <a:rPr lang="zh-CN" altLang="en-US" sz="2400" dirty="0" smtClean="0">
                <a:solidFill>
                  <a:schemeClr val="hlink"/>
                </a:solidFill>
              </a:rPr>
              <a:t>缩小（公司或机构的）规模；减员</a:t>
            </a:r>
          </a:p>
          <a:p>
            <a:pPr marL="179388" indent="-177800" algn="just" eaLnBrk="1" hangingPunct="1">
              <a:lnSpc>
                <a:spcPct val="100000"/>
              </a:lnSpc>
              <a:buSzPct val="120000"/>
              <a:buFont typeface="Arial" charset="0"/>
              <a:buNone/>
            </a:pPr>
            <a:r>
              <a:rPr lang="en-US" altLang="zh-CN" sz="2800" i="1" dirty="0" smtClean="0"/>
              <a:t>e.g.</a:t>
            </a:r>
            <a:r>
              <a:rPr lang="en-US" altLang="zh-CN" sz="2800" dirty="0" smtClean="0"/>
              <a:t> </a:t>
            </a:r>
          </a:p>
          <a:p>
            <a:pPr marL="179388" indent="-177800" algn="just" eaLnBrk="1" hangingPunct="1">
              <a:lnSpc>
                <a:spcPct val="100000"/>
              </a:lnSpc>
              <a:buSzPct val="120000"/>
              <a:buFont typeface="Arial" charset="0"/>
              <a:buNone/>
            </a:pPr>
            <a:r>
              <a:rPr lang="en-US" altLang="zh-CN" sz="2800" dirty="0" smtClean="0"/>
              <a:t>1. The airline has downsized its force by 30%.</a:t>
            </a:r>
          </a:p>
          <a:p>
            <a:pPr marL="179388" indent="-177800" algn="just" eaLnBrk="1" hangingPunct="1">
              <a:lnSpc>
                <a:spcPct val="100000"/>
              </a:lnSpc>
              <a:buFontTx/>
              <a:buNone/>
            </a:pPr>
            <a:r>
              <a:rPr lang="zh-CN" altLang="en-US" sz="2400" dirty="0" smtClean="0">
                <a:solidFill>
                  <a:schemeClr val="hlink"/>
                </a:solidFill>
              </a:rPr>
              <a:t>     这家航空公司裁员</a:t>
            </a:r>
            <a:r>
              <a:rPr lang="en-US" altLang="zh-CN" sz="2400" dirty="0" smtClean="0">
                <a:solidFill>
                  <a:schemeClr val="hlink"/>
                </a:solidFill>
                <a:latin typeface="宋体" pitchFamily="2" charset="-122"/>
              </a:rPr>
              <a:t>30%</a:t>
            </a:r>
            <a:r>
              <a:rPr lang="zh-CN" altLang="en-US" sz="2400" dirty="0" smtClean="0">
                <a:solidFill>
                  <a:schemeClr val="hlink"/>
                </a:solidFill>
                <a:latin typeface="宋体" pitchFamily="2" charset="-122"/>
              </a:rPr>
              <a:t>。</a:t>
            </a:r>
          </a:p>
          <a:p>
            <a:pPr marL="179388" indent="-177800" algn="just" eaLnBrk="1" hangingPunct="1">
              <a:lnSpc>
                <a:spcPct val="100000"/>
              </a:lnSpc>
              <a:buSzPct val="120000"/>
              <a:buFont typeface="Arial" charset="0"/>
              <a:buNone/>
            </a:pPr>
            <a:r>
              <a:rPr lang="en-US" altLang="zh-CN" sz="2800" dirty="0" smtClean="0"/>
              <a:t>2. Recession forced many companies to downsize.</a:t>
            </a:r>
          </a:p>
          <a:p>
            <a:pPr marL="179388" indent="-177800" algn="just" eaLnBrk="1" hangingPunct="1">
              <a:lnSpc>
                <a:spcPct val="100000"/>
              </a:lnSpc>
              <a:buSzPct val="120000"/>
              <a:buFont typeface="Arial" charset="0"/>
              <a:buNone/>
            </a:pPr>
            <a:r>
              <a:rPr lang="zh-CN" altLang="en-US" sz="2800" dirty="0" smtClean="0">
                <a:latin typeface="宋体" pitchFamily="2" charset="-122"/>
              </a:rPr>
              <a:t>  </a:t>
            </a:r>
            <a:r>
              <a:rPr lang="zh-CN" altLang="en-US" sz="2400" dirty="0" smtClean="0">
                <a:solidFill>
                  <a:schemeClr val="hlink"/>
                </a:solidFill>
                <a:latin typeface="宋体" pitchFamily="2" charset="-122"/>
              </a:rPr>
              <a:t>经济衰退迫使许多公司裁员。</a:t>
            </a:r>
            <a:endParaRPr lang="en-US" altLang="zh-CN" sz="2400" dirty="0" smtClean="0">
              <a:solidFill>
                <a:schemeClr val="hlink"/>
              </a:solidFill>
              <a:latin typeface="宋体" pitchFamily="2" charset="-122"/>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4338" name="Picture 2"/>
          <p:cNvPicPr>
            <a:picLocks noChangeAspect="1" noChangeArrowheads="1"/>
          </p:cNvPicPr>
          <p:nvPr/>
        </p:nvPicPr>
        <p:blipFill>
          <a:blip r:embed="rId4" cstate="print"/>
          <a:srcRect/>
          <a:stretch>
            <a:fillRect/>
          </a:stretch>
        </p:blipFill>
        <p:spPr bwMode="auto">
          <a:xfrm>
            <a:off x="2119313" y="819150"/>
            <a:ext cx="1419225" cy="30480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3"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bureau</a:t>
            </a:r>
            <a:r>
              <a:rPr lang="en-US" altLang="zh-CN" b="1" dirty="0" smtClean="0"/>
              <a:t>                         </a:t>
            </a:r>
            <a:r>
              <a:rPr lang="en-US" altLang="zh-CN" sz="2800" i="1" dirty="0" smtClean="0">
                <a:solidFill>
                  <a:srgbClr val="990000"/>
                </a:solidFill>
              </a:rPr>
              <a:t>n.</a:t>
            </a:r>
            <a:r>
              <a:rPr lang="en-US" altLang="zh-CN" b="1" dirty="0" smtClean="0">
                <a:solidFill>
                  <a:srgbClr val="990000"/>
                </a:solidFill>
              </a:rPr>
              <a:t> </a:t>
            </a:r>
            <a:r>
              <a:rPr lang="en-US" altLang="zh-CN" sz="2800" dirty="0" smtClean="0">
                <a:solidFill>
                  <a:srgbClr val="990000"/>
                </a:solidFill>
              </a:rPr>
              <a:t>[C] </a:t>
            </a:r>
            <a:r>
              <a:rPr lang="en-US" altLang="en-US" sz="2800" dirty="0" smtClean="0">
                <a:ea typeface="宋体" pitchFamily="2" charset="-122"/>
              </a:rPr>
              <a:t>(</a:t>
            </a:r>
            <a:r>
              <a:rPr lang="en-US" altLang="en-US" sz="2800" i="1" dirty="0" smtClean="0">
                <a:ea typeface="宋体" pitchFamily="2" charset="-122"/>
              </a:rPr>
              <a:t>pl</a:t>
            </a:r>
            <a:r>
              <a:rPr lang="en-US" altLang="en-US" sz="2800" dirty="0" smtClean="0">
                <a:ea typeface="宋体" pitchFamily="2" charset="-122"/>
              </a:rPr>
              <a:t> bureaux or bureaus) </a:t>
            </a:r>
            <a:endParaRPr lang="en-US" altLang="en-US" i="1" dirty="0">
              <a:solidFill>
                <a:schemeClr val="accent2"/>
              </a:solidFill>
            </a:endParaRPr>
          </a:p>
          <a:p>
            <a:pPr marL="360000" indent="-360000" algn="just" eaLnBrk="1" hangingPunct="1">
              <a:lnSpc>
                <a:spcPct val="100000"/>
              </a:lnSpc>
              <a:buSzPct val="120000"/>
              <a:buFont typeface="Arial" charset="0"/>
              <a:buNone/>
            </a:pPr>
            <a:r>
              <a:rPr lang="en-US" altLang="zh-CN" sz="2800" b="1" dirty="0" smtClean="0"/>
              <a:t>1. </a:t>
            </a:r>
            <a:r>
              <a:rPr lang="en-US" altLang="en-US" sz="2800" dirty="0" smtClean="0">
                <a:ea typeface="宋体" pitchFamily="2" charset="-122"/>
              </a:rPr>
              <a:t>an office where</a:t>
            </a:r>
            <a:r>
              <a:rPr lang="en-US" altLang="zh-CN" sz="2800" dirty="0" smtClean="0"/>
              <a:t> </a:t>
            </a:r>
            <a:r>
              <a:rPr lang="en-US" altLang="en-US" sz="2800" dirty="0" smtClean="0">
                <a:ea typeface="宋体" pitchFamily="2" charset="-122"/>
              </a:rPr>
              <a:t>information is collected, for example for a news</a:t>
            </a:r>
            <a:r>
              <a:rPr lang="en-US" altLang="zh-CN" sz="2800" dirty="0" smtClean="0"/>
              <a:t> </a:t>
            </a:r>
            <a:r>
              <a:rPr lang="en-US" altLang="en-US" sz="2800" dirty="0" smtClean="0">
                <a:ea typeface="宋体" pitchFamily="2" charset="-122"/>
              </a:rPr>
              <a:t>organization</a:t>
            </a:r>
            <a:r>
              <a:rPr lang="zh-CN" altLang="en-US" sz="2400" dirty="0" smtClean="0">
                <a:solidFill>
                  <a:schemeClr val="hlink"/>
                </a:solidFill>
              </a:rPr>
              <a:t>（收集信息的）办事处，分社，所</a:t>
            </a:r>
          </a:p>
          <a:p>
            <a:pPr marL="179388" indent="-179388" algn="just">
              <a:lnSpc>
                <a:spcPct val="100000"/>
              </a:lnSpc>
              <a:buFont typeface="Arial" charset="0"/>
              <a:buNone/>
            </a:pPr>
            <a:r>
              <a:rPr lang="en-US" altLang="zh-CN" sz="2800" i="1" dirty="0" smtClean="0"/>
              <a:t>e.g.</a:t>
            </a:r>
            <a:r>
              <a:rPr lang="en-US" altLang="zh-CN" sz="2800" dirty="0" smtClean="0"/>
              <a:t> </a:t>
            </a:r>
          </a:p>
          <a:p>
            <a:pPr marL="179388" indent="-179388" algn="just">
              <a:lnSpc>
                <a:spcPct val="100000"/>
              </a:lnSpc>
              <a:buNone/>
            </a:pPr>
            <a:r>
              <a:rPr lang="en-US" altLang="zh-CN" dirty="0" smtClean="0"/>
              <a:t>1. education bureau</a:t>
            </a:r>
            <a:endParaRPr lang="en-US" altLang="zh-CN" sz="2400" dirty="0" smtClean="0"/>
          </a:p>
          <a:p>
            <a:pPr marL="179388" lvl="0" indent="-179388" algn="just">
              <a:lnSpc>
                <a:spcPct val="100000"/>
              </a:lnSpc>
              <a:buNone/>
            </a:pPr>
            <a:r>
              <a:rPr lang="en-US" altLang="zh-CN" dirty="0" smtClean="0"/>
              <a:t>2. </a:t>
            </a:r>
            <a:r>
              <a:rPr lang="en-US" altLang="zh-CN" dirty="0" smtClean="0">
                <a:solidFill>
                  <a:prstClr val="black"/>
                </a:solidFill>
              </a:rPr>
              <a:t>an employment bureau</a:t>
            </a:r>
            <a:endParaRPr lang="en-US" altLang="zh-CN" sz="2800" dirty="0" smtClean="0"/>
          </a:p>
          <a:p>
            <a:pPr marL="432000" indent="-432000" algn="just">
              <a:lnSpc>
                <a:spcPct val="100000"/>
              </a:lnSpc>
              <a:buFont typeface="Arial" charset="0"/>
              <a:buNone/>
            </a:pPr>
            <a:r>
              <a:rPr lang="en-US" altLang="zh-CN" sz="2800" b="1" dirty="0" smtClean="0"/>
              <a:t>2. </a:t>
            </a:r>
            <a:r>
              <a:rPr lang="en-US" altLang="zh-CN" sz="2800" dirty="0" smtClean="0"/>
              <a:t>a government department or part of a government department in the US </a:t>
            </a:r>
            <a:r>
              <a:rPr lang="zh-CN" altLang="en-US" sz="2400" dirty="0" smtClean="0">
                <a:solidFill>
                  <a:schemeClr val="hlink"/>
                </a:solidFill>
              </a:rPr>
              <a:t>（美国政府部门的）司，局，处，署</a:t>
            </a:r>
          </a:p>
          <a:p>
            <a:pPr marL="179388" indent="-179388" algn="just">
              <a:lnSpc>
                <a:spcPct val="100000"/>
              </a:lnSpc>
              <a:buFont typeface="Arial" charset="0"/>
              <a:buNone/>
            </a:pPr>
            <a:r>
              <a:rPr lang="en-US" altLang="zh-CN" sz="2800" i="1" dirty="0" smtClean="0"/>
              <a:t>e.g.</a:t>
            </a:r>
            <a:r>
              <a:rPr lang="en-US" altLang="zh-CN" sz="2800" dirty="0" smtClean="0"/>
              <a:t> the Federal Bureau of Investigation </a:t>
            </a:r>
            <a:r>
              <a:rPr lang="en-US" altLang="zh-CN" dirty="0" smtClean="0"/>
              <a:t>(FBI)</a:t>
            </a:r>
            <a:endParaRPr lang="en-US" altLang="zh-CN" sz="2800" dirty="0" smtClean="0"/>
          </a:p>
          <a:p>
            <a:pPr marL="179388" indent="-179388" algn="just">
              <a:lnSpc>
                <a:spcPct val="100000"/>
              </a:lnSpc>
              <a:buNone/>
            </a:pPr>
            <a:r>
              <a:rPr lang="zh-CN" altLang="en-US" sz="2400" dirty="0" smtClean="0">
                <a:solidFill>
                  <a:schemeClr val="hlink"/>
                </a:solidFill>
              </a:rPr>
              <a:t>         联邦调查局</a:t>
            </a: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10"/>
          <p:cNvPicPr>
            <a:picLocks noChangeAspect="1" noChangeArrowheads="1"/>
          </p:cNvPicPr>
          <p:nvPr/>
        </p:nvPicPr>
        <p:blipFill>
          <a:blip r:embed="rId4" cstate="print"/>
          <a:srcRect/>
          <a:stretch>
            <a:fillRect/>
          </a:stretch>
        </p:blipFill>
        <p:spPr bwMode="auto">
          <a:xfrm>
            <a:off x="1895467" y="800102"/>
            <a:ext cx="1168828" cy="361950"/>
          </a:xfrm>
          <a:prstGeom prst="rect">
            <a:avLst/>
          </a:prstGeom>
          <a:noFill/>
          <a:ln w="9525">
            <a:noFill/>
            <a:miter lim="800000"/>
            <a:headEnd/>
            <a:tailEnd/>
          </a:ln>
          <a:effectLst/>
        </p:spPr>
      </p:pic>
      <p:sp>
        <p:nvSpPr>
          <p:cNvPr id="9" name="TextBox 8"/>
          <p:cNvSpPr txBox="1"/>
          <p:nvPr/>
        </p:nvSpPr>
        <p:spPr>
          <a:xfrm>
            <a:off x="3541512" y="2844801"/>
            <a:ext cx="1553029" cy="461665"/>
          </a:xfrm>
          <a:prstGeom prst="rect">
            <a:avLst/>
          </a:prstGeom>
          <a:noFill/>
        </p:spPr>
        <p:txBody>
          <a:bodyPr wrap="square" rtlCol="0">
            <a:spAutoFit/>
          </a:bodyPr>
          <a:lstStyle/>
          <a:p>
            <a:r>
              <a:rPr lang="zh-CN" altLang="en-US" sz="2400" dirty="0" smtClean="0">
                <a:solidFill>
                  <a:srgbClr val="0563C1"/>
                </a:solidFill>
                <a:latin typeface="Calibri"/>
                <a:ea typeface="宋体"/>
              </a:rPr>
              <a:t>教育局</a:t>
            </a:r>
            <a:endParaRPr lang="zh-CN" altLang="en-US" dirty="0"/>
          </a:p>
        </p:txBody>
      </p:sp>
      <p:sp>
        <p:nvSpPr>
          <p:cNvPr id="11" name="TextBox 10"/>
          <p:cNvSpPr txBox="1"/>
          <p:nvPr/>
        </p:nvSpPr>
        <p:spPr>
          <a:xfrm>
            <a:off x="4230930" y="3389079"/>
            <a:ext cx="1952156" cy="461665"/>
          </a:xfrm>
          <a:prstGeom prst="rect">
            <a:avLst/>
          </a:prstGeom>
          <a:noFill/>
        </p:spPr>
        <p:txBody>
          <a:bodyPr wrap="square" rtlCol="0">
            <a:spAutoFit/>
          </a:bodyPr>
          <a:lstStyle/>
          <a:p>
            <a:r>
              <a:rPr lang="zh-CN" altLang="en-US" sz="2400" dirty="0" smtClean="0">
                <a:solidFill>
                  <a:schemeClr val="hlink"/>
                </a:solidFill>
              </a:rPr>
              <a:t>职业介绍所</a:t>
            </a:r>
            <a:endParaRPr lang="zh-CN" altLang="en-US" dirty="0"/>
          </a:p>
        </p:txBody>
      </p:sp>
      <p:pic>
        <p:nvPicPr>
          <p:cNvPr id="12"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4"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32405"/>
            <a:ext cx="8806300" cy="5975350"/>
          </a:xfrm>
          <a:prstGeom prst="rect">
            <a:avLst/>
          </a:prstGeom>
          <a:noFill/>
          <a:ln>
            <a:miter lim="800000"/>
            <a:headEnd/>
            <a:tailEnd/>
          </a:ln>
        </p:spPr>
        <p:txBody>
          <a:bodyPr/>
          <a:lstStyle/>
          <a:p>
            <a:pPr marL="179388" indent="-177800" algn="just">
              <a:lnSpc>
                <a:spcPct val="100000"/>
              </a:lnSpc>
              <a:buFont typeface="Arial" charset="0"/>
              <a:buNone/>
            </a:pPr>
            <a:r>
              <a:rPr lang="en-US" altLang="zh-CN" sz="3200" b="1" dirty="0" smtClean="0"/>
              <a:t>tabloid</a:t>
            </a:r>
            <a:r>
              <a:rPr lang="en-US" altLang="zh-CN" b="1" dirty="0" smtClean="0"/>
              <a:t>                   </a:t>
            </a:r>
          </a:p>
          <a:p>
            <a:pPr marL="432000" indent="-432000" algn="just">
              <a:lnSpc>
                <a:spcPct val="100000"/>
              </a:lnSpc>
              <a:buNone/>
            </a:pPr>
            <a:r>
              <a:rPr lang="en-US" altLang="zh-CN" sz="2800" b="1" dirty="0" smtClean="0"/>
              <a:t>1. </a:t>
            </a:r>
            <a:r>
              <a:rPr lang="en-US" altLang="zh-CN" sz="2800" i="1" dirty="0" smtClean="0">
                <a:solidFill>
                  <a:srgbClr val="990000"/>
                </a:solidFill>
              </a:rPr>
              <a:t>a. </a:t>
            </a:r>
            <a:r>
              <a:rPr lang="en-US" altLang="zh-CN" sz="2800" dirty="0" smtClean="0"/>
              <a:t>r</a:t>
            </a:r>
            <a:r>
              <a:rPr lang="en-US" altLang="zh-CN" dirty="0" smtClean="0"/>
              <a:t>esembling a tabloid newspaper, especially in the sensationalized reporting of news </a:t>
            </a:r>
            <a:r>
              <a:rPr lang="zh-CN" altLang="en-US" sz="2400" dirty="0" smtClean="0">
                <a:solidFill>
                  <a:schemeClr val="hlink"/>
                </a:solidFill>
                <a:latin typeface="宋体" pitchFamily="2" charset="-122"/>
              </a:rPr>
              <a:t>通俗小报的</a:t>
            </a:r>
            <a:endParaRPr lang="en-US" altLang="zh-CN" sz="2400" i="1" dirty="0" smtClean="0">
              <a:solidFill>
                <a:srgbClr val="990000"/>
              </a:solidFill>
            </a:endParaRPr>
          </a:p>
          <a:p>
            <a:pPr marL="179388" indent="-177800" algn="just">
              <a:lnSpc>
                <a:spcPct val="100000"/>
              </a:lnSpc>
              <a:buFont typeface="Arial" charset="0"/>
              <a:buNone/>
            </a:pPr>
            <a:r>
              <a:rPr lang="en-US" altLang="zh-CN" sz="2800" i="1" dirty="0" smtClean="0"/>
              <a:t>e.g. </a:t>
            </a:r>
          </a:p>
          <a:p>
            <a:pPr marL="179388" indent="-177800" algn="just">
              <a:lnSpc>
                <a:spcPct val="100000"/>
              </a:lnSpc>
              <a:buFont typeface="Arial" charset="0"/>
              <a:buNone/>
            </a:pPr>
            <a:r>
              <a:rPr lang="en-US" altLang="zh-CN" sz="2800" dirty="0" smtClean="0"/>
              <a:t>1.</a:t>
            </a:r>
            <a:r>
              <a:rPr lang="en-US" altLang="zh-CN" sz="2800" i="1" dirty="0" smtClean="0"/>
              <a:t> The Times </a:t>
            </a:r>
            <a:r>
              <a:rPr lang="en-US" altLang="zh-CN" sz="2800" dirty="0" smtClean="0"/>
              <a:t>produced a tabloid version too.</a:t>
            </a:r>
          </a:p>
          <a:p>
            <a:pPr marL="179388" indent="-177800" algn="just">
              <a:lnSpc>
                <a:spcPct val="100000"/>
              </a:lnSpc>
              <a:buFont typeface="Arial" charset="0"/>
              <a:buNone/>
            </a:pPr>
            <a:r>
              <a:rPr lang="en-US" altLang="zh-CN" sz="2400" dirty="0" smtClean="0">
                <a:solidFill>
                  <a:schemeClr val="hlink"/>
                </a:solidFill>
                <a:latin typeface="宋体" pitchFamily="2" charset="-122"/>
              </a:rPr>
              <a:t> 《</a:t>
            </a:r>
            <a:r>
              <a:rPr lang="zh-CN" altLang="en-US" sz="2400" dirty="0" smtClean="0">
                <a:solidFill>
                  <a:schemeClr val="hlink"/>
                </a:solidFill>
                <a:latin typeface="宋体" pitchFamily="2" charset="-122"/>
              </a:rPr>
              <a:t>泰晤士报</a:t>
            </a:r>
            <a:r>
              <a:rPr lang="en-US" altLang="zh-CN" sz="2400" dirty="0" smtClean="0">
                <a:solidFill>
                  <a:schemeClr val="hlink"/>
                </a:solidFill>
                <a:latin typeface="宋体" pitchFamily="2" charset="-122"/>
              </a:rPr>
              <a:t>》</a:t>
            </a:r>
            <a:r>
              <a:rPr lang="zh-CN" altLang="en-US" sz="2400" dirty="0" smtClean="0">
                <a:solidFill>
                  <a:schemeClr val="hlink"/>
                </a:solidFill>
                <a:latin typeface="宋体" pitchFamily="2" charset="-122"/>
              </a:rPr>
              <a:t>也出版了小报版。</a:t>
            </a:r>
            <a:r>
              <a:rPr lang="zh-CN" altLang="en-US" sz="2800" dirty="0" smtClean="0"/>
              <a:t>  </a:t>
            </a:r>
            <a:endParaRPr lang="en-US" altLang="zh-CN" sz="2800" i="1" dirty="0" smtClean="0">
              <a:solidFill>
                <a:schemeClr val="accent2"/>
              </a:solidFill>
            </a:endParaRPr>
          </a:p>
          <a:p>
            <a:pPr marL="179388" indent="-177800" algn="just">
              <a:lnSpc>
                <a:spcPct val="100000"/>
              </a:lnSpc>
              <a:buFont typeface="Arial" charset="0"/>
              <a:buNone/>
            </a:pPr>
            <a:r>
              <a:rPr lang="en-US" altLang="zh-CN" sz="2800" dirty="0" smtClean="0"/>
              <a:t>2.</a:t>
            </a:r>
            <a:r>
              <a:rPr lang="en-US" altLang="zh-CN" sz="2800" i="1" dirty="0" smtClean="0"/>
              <a:t> </a:t>
            </a:r>
            <a:r>
              <a:rPr lang="en-US" altLang="zh-CN" sz="2800" dirty="0" smtClean="0"/>
              <a:t>Some tabloid newspapers cater to low tastes.</a:t>
            </a:r>
          </a:p>
          <a:p>
            <a:pPr marL="179388" indent="-177800" algn="just">
              <a:lnSpc>
                <a:spcPct val="100000"/>
              </a:lnSpc>
              <a:buFont typeface="Arial" charset="0"/>
              <a:buNone/>
            </a:pPr>
            <a:r>
              <a:rPr lang="zh-CN" altLang="en-US" sz="2400" dirty="0" smtClean="0">
                <a:solidFill>
                  <a:schemeClr val="hlink"/>
                </a:solidFill>
              </a:rPr>
              <a:t>     有些小报迎合低级趣味。</a:t>
            </a: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5362" name="Picture 2"/>
          <p:cNvPicPr>
            <a:picLocks noChangeAspect="1" noChangeArrowheads="1"/>
          </p:cNvPicPr>
          <p:nvPr/>
        </p:nvPicPr>
        <p:blipFill>
          <a:blip r:embed="rId3" cstate="print"/>
          <a:srcRect/>
          <a:stretch>
            <a:fillRect/>
          </a:stretch>
        </p:blipFill>
        <p:spPr bwMode="auto">
          <a:xfrm>
            <a:off x="1929492" y="766080"/>
            <a:ext cx="1162050" cy="285750"/>
          </a:xfrm>
          <a:prstGeom prst="rect">
            <a:avLst/>
          </a:prstGeom>
          <a:noFill/>
          <a:ln w="9525">
            <a:noFill/>
            <a:miter lim="800000"/>
            <a:headEnd/>
            <a:tailEnd/>
          </a:ln>
        </p:spPr>
      </p:pic>
      <p:pic>
        <p:nvPicPr>
          <p:cNvPr id="9" name="图片 10"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33350" y="654698"/>
            <a:ext cx="8885550" cy="4757699"/>
          </a:xfrm>
          <a:prstGeom prst="rect">
            <a:avLst/>
          </a:prstGeom>
          <a:noFill/>
          <a:ln>
            <a:miter lim="800000"/>
            <a:headEnd/>
            <a:tailEnd/>
          </a:ln>
        </p:spPr>
        <p:txBody>
          <a:bodyPr/>
          <a:lstStyle/>
          <a:p>
            <a:pPr marL="432000" indent="-432000" algn="just">
              <a:lnSpc>
                <a:spcPct val="100000"/>
              </a:lnSpc>
              <a:buNone/>
            </a:pPr>
            <a:r>
              <a:rPr lang="en-US" altLang="zh-CN" b="1" dirty="0" smtClean="0"/>
              <a:t>2. </a:t>
            </a:r>
            <a:r>
              <a:rPr lang="en-US" altLang="zh-CN" i="1" spc="-50" dirty="0" smtClean="0">
                <a:solidFill>
                  <a:srgbClr val="990000"/>
                </a:solidFill>
              </a:rPr>
              <a:t>n. </a:t>
            </a:r>
            <a:r>
              <a:rPr lang="en-US" altLang="zh-CN" spc="-50" dirty="0" smtClean="0">
                <a:solidFill>
                  <a:srgbClr val="990000"/>
                </a:solidFill>
              </a:rPr>
              <a:t>[C] </a:t>
            </a:r>
            <a:r>
              <a:rPr lang="en-US" altLang="zh-CN" sz="2800" spc="-50" dirty="0" smtClean="0"/>
              <a:t>a newspaper with fairly small pages mostly containing</a:t>
            </a:r>
            <a:r>
              <a:rPr lang="en-US" altLang="zh-CN" sz="2800" dirty="0" smtClean="0"/>
              <a:t> stories about famous people and not much serious news</a:t>
            </a:r>
            <a:r>
              <a:rPr lang="zh-CN" altLang="en-US" sz="2400" dirty="0" smtClean="0">
                <a:solidFill>
                  <a:schemeClr val="hlink"/>
                </a:solidFill>
                <a:latin typeface="宋体" pitchFamily="2" charset="-122"/>
              </a:rPr>
              <a:t>（版面较小、以名人新闻为主、没多少严肃性新闻的）小报，通俗报纸</a:t>
            </a:r>
          </a:p>
          <a:p>
            <a:pPr marL="720000" indent="-720000" algn="just">
              <a:lnSpc>
                <a:spcPct val="100000"/>
              </a:lnSpc>
              <a:buFont typeface="Arial" charset="0"/>
              <a:buNone/>
            </a:pPr>
            <a:r>
              <a:rPr lang="en-US" altLang="zh-CN" sz="2800" i="1" dirty="0" smtClean="0"/>
              <a:t>e.g. </a:t>
            </a:r>
            <a:r>
              <a:rPr lang="en-US" altLang="zh-CN" dirty="0" smtClean="0"/>
              <a:t>It is not clear how one tabloid obtains some of its headlines.</a:t>
            </a:r>
          </a:p>
          <a:p>
            <a:pPr marL="179388" indent="-177800" algn="just">
              <a:lnSpc>
                <a:spcPct val="100000"/>
              </a:lnSpc>
              <a:buNone/>
            </a:pPr>
            <a:r>
              <a:rPr lang="zh-CN" altLang="en-US" sz="2400" dirty="0" smtClean="0">
                <a:solidFill>
                  <a:schemeClr val="hlink"/>
                </a:solidFill>
              </a:rPr>
              <a:t>          人们不是很清楚一个小报是怎样获取它的头条新闻的。 </a:t>
            </a:r>
            <a:endParaRPr lang="en-US" altLang="zh-CN" sz="1200" b="1" dirty="0" smtClean="0">
              <a:solidFill>
                <a:schemeClr val="hlink"/>
              </a:solidFill>
            </a:endParaRPr>
          </a:p>
          <a:p>
            <a:pPr marL="515938" indent="-514350" algn="just">
              <a:lnSpc>
                <a:spcPct val="100000"/>
              </a:lnSpc>
              <a:buFont typeface="Wingdings" pitchFamily="2" charset="2"/>
              <a:buChar char="Ø"/>
            </a:pPr>
            <a:r>
              <a:rPr lang="en-US" altLang="zh-CN" sz="2800" dirty="0" smtClean="0"/>
              <a:t>More serious newspapers are called </a:t>
            </a:r>
            <a:r>
              <a:rPr lang="en-US" altLang="zh-CN" sz="2800" b="1" dirty="0" smtClean="0"/>
              <a:t>broadsheets</a:t>
            </a:r>
            <a:r>
              <a:rPr lang="en-US" altLang="zh-CN" sz="2800" dirty="0" smtClean="0"/>
              <a:t>, which are</a:t>
            </a:r>
            <a:r>
              <a:rPr lang="en-US" altLang="zh-CN" dirty="0" smtClean="0"/>
              <a:t> printed on large sheets of paper</a:t>
            </a:r>
            <a:r>
              <a:rPr lang="en-US" altLang="zh-CN" sz="2800" dirty="0" smtClean="0"/>
              <a:t>.</a:t>
            </a: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4" y="662277"/>
            <a:ext cx="8717579" cy="6040447"/>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bid</a:t>
            </a:r>
            <a:r>
              <a:rPr lang="en-US" altLang="zh-CN" b="1" dirty="0" smtClean="0"/>
              <a:t>                   </a:t>
            </a:r>
            <a:r>
              <a:rPr lang="en-US" altLang="zh-CN" sz="2800" i="1" dirty="0" smtClean="0">
                <a:solidFill>
                  <a:srgbClr val="990000"/>
                </a:solidFill>
              </a:rPr>
              <a:t>n.</a:t>
            </a:r>
            <a:r>
              <a:rPr lang="en-US" altLang="zh-CN" b="1" dirty="0" smtClean="0">
                <a:solidFill>
                  <a:srgbClr val="990000"/>
                </a:solidFill>
              </a:rPr>
              <a:t> </a:t>
            </a:r>
            <a:r>
              <a:rPr lang="en-US" altLang="zh-CN" sz="2800" dirty="0" smtClean="0">
                <a:solidFill>
                  <a:srgbClr val="990000"/>
                </a:solidFill>
              </a:rPr>
              <a:t>[C]  </a:t>
            </a:r>
            <a:r>
              <a:rPr lang="en-US" altLang="en-US" sz="2800" dirty="0" smtClean="0">
                <a:ea typeface="宋体" pitchFamily="2" charset="-122"/>
              </a:rPr>
              <a:t> </a:t>
            </a:r>
            <a:endParaRPr lang="en-US" altLang="zh-CN" sz="2800" i="1" dirty="0" smtClean="0">
              <a:solidFill>
                <a:schemeClr val="accent2"/>
              </a:solidFill>
            </a:endParaRPr>
          </a:p>
          <a:p>
            <a:pPr marL="179388" indent="-179388" algn="just">
              <a:lnSpc>
                <a:spcPct val="100000"/>
              </a:lnSpc>
              <a:buNone/>
            </a:pPr>
            <a:r>
              <a:rPr lang="en-US" altLang="zh-CN" sz="2800" b="1" dirty="0" smtClean="0"/>
              <a:t>1. </a:t>
            </a:r>
            <a:r>
              <a:rPr lang="en-US" altLang="en-US" dirty="0" smtClean="0">
                <a:ea typeface="宋体" pitchFamily="2" charset="-122"/>
              </a:rPr>
              <a:t>(</a:t>
            </a:r>
            <a:r>
              <a:rPr lang="en-US" altLang="en-US" b="1" dirty="0" smtClean="0">
                <a:ea typeface="宋体" pitchFamily="2" charset="-122"/>
              </a:rPr>
              <a:t>a </a:t>
            </a:r>
            <a:r>
              <a:rPr lang="en-US" altLang="en-US" b="1" dirty="0" smtClean="0">
                <a:latin typeface="Times New Roman" pitchFamily="18" charset="0"/>
                <a:ea typeface="宋体" pitchFamily="2" charset="-122"/>
                <a:cs typeface="Times New Roman" pitchFamily="18" charset="0"/>
              </a:rPr>
              <a:t>~</a:t>
            </a:r>
            <a:r>
              <a:rPr lang="en-US" altLang="en-US" b="1" dirty="0" smtClean="0">
                <a:ea typeface="宋体" pitchFamily="2" charset="-122"/>
              </a:rPr>
              <a:t> to do sth</a:t>
            </a:r>
            <a:r>
              <a:rPr lang="en-US" altLang="en-US" dirty="0" smtClean="0">
                <a:ea typeface="宋体" pitchFamily="2" charset="-122"/>
              </a:rPr>
              <a:t>.) an attempt to do sth.</a:t>
            </a:r>
            <a:r>
              <a:rPr lang="zh-CN" altLang="en-US" sz="2400" dirty="0" smtClean="0">
                <a:solidFill>
                  <a:schemeClr val="hlink"/>
                </a:solidFill>
              </a:rPr>
              <a:t> 企图；努力</a:t>
            </a:r>
          </a:p>
          <a:p>
            <a:pPr marL="720000" indent="-720000" algn="just">
              <a:lnSpc>
                <a:spcPct val="100000"/>
              </a:lnSpc>
              <a:buNone/>
            </a:pPr>
            <a:r>
              <a:rPr lang="en-US" altLang="zh-CN" sz="2800" i="1" dirty="0" smtClean="0"/>
              <a:t>e.g.</a:t>
            </a:r>
            <a:r>
              <a:rPr lang="en-US" altLang="zh-CN" dirty="0"/>
              <a:t> Beijing made a successful bid for the 2008 Olympic  Games.</a:t>
            </a:r>
          </a:p>
          <a:p>
            <a:pPr marL="179388" indent="-179388" algn="just">
              <a:lnSpc>
                <a:spcPct val="100000"/>
              </a:lnSpc>
              <a:buNone/>
            </a:pPr>
            <a:r>
              <a:rPr lang="zh-CN" altLang="en-US" sz="2400" dirty="0" smtClean="0">
                <a:solidFill>
                  <a:schemeClr val="hlink"/>
                </a:solidFill>
              </a:rPr>
              <a:t>          北京</a:t>
            </a:r>
            <a:r>
              <a:rPr lang="zh-CN" altLang="en-US" sz="2400" dirty="0">
                <a:solidFill>
                  <a:schemeClr val="hlink"/>
                </a:solidFill>
              </a:rPr>
              <a:t>成功地申办了</a:t>
            </a:r>
            <a:r>
              <a:rPr lang="en-US" altLang="zh-CN" sz="2400" dirty="0">
                <a:solidFill>
                  <a:schemeClr val="hlink"/>
                </a:solidFill>
              </a:rPr>
              <a:t>2008</a:t>
            </a:r>
            <a:r>
              <a:rPr lang="zh-CN" altLang="en-US" sz="2400" dirty="0">
                <a:solidFill>
                  <a:schemeClr val="hlink"/>
                </a:solidFill>
              </a:rPr>
              <a:t>年奥林匹克运动会</a:t>
            </a:r>
            <a:r>
              <a:rPr lang="zh-CN" altLang="en-US" sz="2400" dirty="0" smtClean="0">
                <a:solidFill>
                  <a:schemeClr val="hlink"/>
                </a:solidFill>
              </a:rPr>
              <a:t>。</a:t>
            </a:r>
            <a:endParaRPr lang="en-US" altLang="zh-CN" sz="2800" b="1" dirty="0" smtClean="0"/>
          </a:p>
          <a:p>
            <a:pPr marL="360000" indent="-360000" algn="just">
              <a:lnSpc>
                <a:spcPct val="100000"/>
              </a:lnSpc>
              <a:buNone/>
            </a:pPr>
            <a:r>
              <a:rPr lang="en-US" altLang="zh-CN" sz="2800" b="1" dirty="0" smtClean="0"/>
              <a:t>2. </a:t>
            </a:r>
            <a:r>
              <a:rPr lang="en-US" altLang="zh-CN" dirty="0" smtClean="0"/>
              <a:t>an offer to give a particular amount of money for sth., for example at an auction</a:t>
            </a:r>
            <a:r>
              <a:rPr lang="zh-CN" altLang="en-US" sz="2400" dirty="0" smtClean="0">
                <a:solidFill>
                  <a:schemeClr val="hlink"/>
                </a:solidFill>
              </a:rPr>
              <a:t>（拍卖等活动中的）出价</a:t>
            </a:r>
          </a:p>
          <a:p>
            <a:pPr marL="179388" indent="-179388" algn="just">
              <a:lnSpc>
                <a:spcPct val="100000"/>
              </a:lnSpc>
              <a:buNone/>
            </a:pPr>
            <a:r>
              <a:rPr lang="en-US" altLang="zh-CN" sz="2800" i="1" dirty="0" smtClean="0"/>
              <a:t>e.g.</a:t>
            </a:r>
            <a:r>
              <a:rPr lang="en-US" altLang="zh-CN" sz="2800" dirty="0" smtClean="0"/>
              <a:t> </a:t>
            </a:r>
            <a:r>
              <a:rPr lang="en-US" altLang="zh-CN" dirty="0" smtClean="0"/>
              <a:t>No other buyers have bid higher than this price.</a:t>
            </a:r>
            <a:endParaRPr lang="en-US" altLang="zh-CN" sz="2800" dirty="0" smtClean="0"/>
          </a:p>
          <a:p>
            <a:pPr marL="179388" indent="-179388" algn="just">
              <a:lnSpc>
                <a:spcPct val="100000"/>
              </a:lnSpc>
              <a:buNone/>
            </a:pPr>
            <a:r>
              <a:rPr lang="zh-CN" altLang="en-US" sz="2400" dirty="0" smtClean="0">
                <a:solidFill>
                  <a:schemeClr val="hlink"/>
                </a:solidFill>
              </a:rPr>
              <a:t>         没有别的买主的出价高于此价。</a:t>
            </a: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1300163" y="824139"/>
            <a:ext cx="581025" cy="2857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t>capture</a:t>
            </a:r>
            <a:r>
              <a:rPr lang="en-US" altLang="zh-CN" b="1" dirty="0" smtClean="0"/>
              <a:t>                     </a:t>
            </a:r>
            <a:r>
              <a:rPr lang="en-US" altLang="zh-CN" b="1" dirty="0" smtClean="0">
                <a:solidFill>
                  <a:srgbClr val="990000"/>
                </a:solidFill>
              </a:rPr>
              <a:t> </a:t>
            </a:r>
            <a:r>
              <a:rPr lang="en-US" altLang="zh-CN" sz="2800" i="1" dirty="0" smtClean="0">
                <a:solidFill>
                  <a:srgbClr val="990000"/>
                </a:solidFill>
              </a:rPr>
              <a:t>vt. </a:t>
            </a:r>
            <a:r>
              <a:rPr lang="en-US" altLang="zh-CN" dirty="0" smtClean="0"/>
              <a:t>to catch sb. so that they become your prisoner </a:t>
            </a:r>
            <a:r>
              <a:rPr lang="zh-CN" altLang="en-US" sz="2400" dirty="0" smtClean="0">
                <a:solidFill>
                  <a:schemeClr val="hlink"/>
                </a:solidFill>
              </a:rPr>
              <a:t>俘虏；捕获</a:t>
            </a:r>
          </a:p>
          <a:p>
            <a:pPr marL="179388" indent="-177800" algn="just" eaLnBrk="1" hangingPunct="1">
              <a:lnSpc>
                <a:spcPct val="100000"/>
              </a:lnSpc>
              <a:buSzPct val="120000"/>
              <a:buFont typeface="Arial" charset="0"/>
              <a:buNone/>
            </a:pPr>
            <a:r>
              <a:rPr lang="en-US" altLang="zh-CN" sz="2800" i="1" dirty="0" smtClean="0"/>
              <a:t>e.g.</a:t>
            </a:r>
            <a:r>
              <a:rPr lang="en-US" altLang="zh-CN" sz="2800" dirty="0" smtClean="0"/>
              <a:t> </a:t>
            </a:r>
          </a:p>
          <a:p>
            <a:pPr marL="0" indent="0" algn="just" eaLnBrk="1" hangingPunct="1">
              <a:buSzPct val="100000"/>
              <a:buNone/>
            </a:pPr>
            <a:r>
              <a:rPr lang="en-US" altLang="zh-CN" dirty="0" smtClean="0"/>
              <a:t>1. The police have not captured the mugger yet. </a:t>
            </a:r>
          </a:p>
          <a:p>
            <a:pPr marL="355600" indent="-355600" algn="just" eaLnBrk="1" hangingPunct="1">
              <a:buSzPct val="120000"/>
              <a:buNone/>
            </a:pPr>
            <a:r>
              <a:rPr lang="zh-CN" altLang="en-US" sz="2400" dirty="0" smtClean="0">
                <a:solidFill>
                  <a:schemeClr val="hlink"/>
                </a:solidFill>
              </a:rPr>
              <a:t>     警方还没有捕获那个行凶抢劫者。</a:t>
            </a:r>
            <a:endParaRPr lang="zh-CN" altLang="en-US" sz="2400" dirty="0" smtClean="0">
              <a:solidFill>
                <a:schemeClr val="hlink"/>
              </a:solidFill>
              <a:latin typeface="宋体" pitchFamily="2" charset="-122"/>
            </a:endParaRPr>
          </a:p>
          <a:p>
            <a:pPr marL="396000" indent="-457200" algn="just" eaLnBrk="1" hangingPunct="1">
              <a:lnSpc>
                <a:spcPct val="100000"/>
              </a:lnSpc>
              <a:buSzPct val="100000"/>
              <a:buNone/>
            </a:pPr>
            <a:r>
              <a:rPr lang="en-US" altLang="zh-CN" dirty="0" smtClean="0"/>
              <a:t>2. The guerrillas shot down one airplane and captured the pilot</a:t>
            </a:r>
            <a:r>
              <a:rPr lang="en-US" altLang="zh-CN" sz="2800" dirty="0" smtClean="0"/>
              <a:t>.</a:t>
            </a:r>
          </a:p>
          <a:p>
            <a:pPr marL="179388" indent="-177800" algn="just" eaLnBrk="1" hangingPunct="1">
              <a:lnSpc>
                <a:spcPct val="100000"/>
              </a:lnSpc>
              <a:buSzPct val="120000"/>
              <a:buNone/>
            </a:pPr>
            <a:r>
              <a:rPr lang="zh-CN" altLang="en-US" sz="2400" dirty="0" smtClean="0">
                <a:solidFill>
                  <a:schemeClr val="hlink"/>
                </a:solidFill>
                <a:latin typeface="宋体" pitchFamily="2" charset="-122"/>
              </a:rPr>
              <a:t>   那些游击队员击落了一架飞机，并俘虏了飞行员。</a:t>
            </a:r>
            <a:endParaRPr lang="en-US" altLang="zh-CN" sz="2400" dirty="0" smtClean="0">
              <a:solidFill>
                <a:schemeClr val="hlink"/>
              </a:solidFill>
              <a:latin typeface="宋体" pitchFamily="2" charset="-122"/>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7410" name="Picture 2"/>
          <p:cNvPicPr>
            <a:picLocks noChangeAspect="1" noChangeArrowheads="1"/>
          </p:cNvPicPr>
          <p:nvPr/>
        </p:nvPicPr>
        <p:blipFill>
          <a:blip r:embed="rId4" cstate="print"/>
          <a:srcRect/>
          <a:stretch>
            <a:fillRect/>
          </a:stretch>
        </p:blipFill>
        <p:spPr bwMode="auto">
          <a:xfrm>
            <a:off x="2033588" y="814388"/>
            <a:ext cx="1114425" cy="314325"/>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1920" y="614653"/>
            <a:ext cx="8848730" cy="6043322"/>
          </a:xfrm>
          <a:prstGeom prst="rect">
            <a:avLst/>
          </a:prstGeom>
          <a:noFill/>
          <a:ln>
            <a:miter lim="800000"/>
            <a:headEnd/>
            <a:tailEnd/>
          </a:ln>
        </p:spPr>
        <p:txBody>
          <a:bodyPr/>
          <a:lstStyle/>
          <a:p>
            <a:pPr marL="179388" indent="-179388" algn="just" eaLnBrk="1" hangingPunct="1">
              <a:buSzPct val="120000"/>
              <a:buNone/>
            </a:pPr>
            <a:r>
              <a:rPr lang="en-US" altLang="zh-CN" sz="3200" b="1" dirty="0" smtClean="0"/>
              <a:t>connotation </a:t>
            </a:r>
            <a:r>
              <a:rPr lang="en-US" altLang="zh-CN" b="1" dirty="0" smtClean="0"/>
              <a:t>                  </a:t>
            </a:r>
            <a:r>
              <a:rPr lang="en-US" altLang="zh-CN" i="1" dirty="0" smtClean="0">
                <a:solidFill>
                  <a:srgbClr val="990000"/>
                </a:solidFill>
              </a:rPr>
              <a:t>n.</a:t>
            </a:r>
            <a:r>
              <a:rPr lang="en-US" altLang="zh-CN" b="1" dirty="0" smtClean="0">
                <a:solidFill>
                  <a:srgbClr val="990000"/>
                </a:solidFill>
              </a:rPr>
              <a:t> </a:t>
            </a:r>
            <a:r>
              <a:rPr lang="en-US" altLang="zh-CN" dirty="0" smtClean="0">
                <a:solidFill>
                  <a:srgbClr val="990000"/>
                </a:solidFill>
              </a:rPr>
              <a:t>[C]</a:t>
            </a:r>
            <a:r>
              <a:rPr lang="en-US" altLang="zh-CN" sz="2800" i="1" dirty="0" smtClean="0">
                <a:solidFill>
                  <a:schemeClr val="accent2"/>
                </a:solidFill>
              </a:rPr>
              <a:t> </a:t>
            </a:r>
            <a:r>
              <a:rPr lang="en-US" altLang="zh-CN" sz="2800" dirty="0" smtClean="0"/>
              <a:t>an additional idea or emotion that a word suggests to you, that is not part of its usual meaning </a:t>
            </a:r>
            <a:r>
              <a:rPr lang="zh-CN" altLang="en-US" sz="2400" dirty="0" smtClean="0">
                <a:solidFill>
                  <a:schemeClr val="hlink"/>
                </a:solidFill>
              </a:rPr>
              <a:t>内涵意义； 隐含意义</a:t>
            </a:r>
            <a:endParaRPr lang="en-US" altLang="zh-CN" sz="2800" b="1" dirty="0" smtClean="0">
              <a:solidFill>
                <a:schemeClr val="accent6">
                  <a:lumMod val="50000"/>
                </a:schemeClr>
              </a:solidFill>
            </a:endParaRPr>
          </a:p>
          <a:p>
            <a:pPr marL="179388" indent="-179388" algn="just" eaLnBrk="1" hangingPunct="1">
              <a:buSzPct val="120000"/>
              <a:buFont typeface="Arial" charset="0"/>
              <a:buNone/>
            </a:pPr>
            <a:r>
              <a:rPr lang="en-US" altLang="zh-CN" sz="2800" b="1" dirty="0" smtClean="0">
                <a:solidFill>
                  <a:schemeClr val="accent6">
                    <a:lumMod val="50000"/>
                  </a:schemeClr>
                </a:solidFill>
              </a:rPr>
              <a:t>Translate the following sentences into Chinese.</a:t>
            </a:r>
          </a:p>
          <a:p>
            <a:pPr marL="432000" indent="-457200" algn="just" eaLnBrk="1" hangingPunct="1">
              <a:buSzPct val="100000"/>
              <a:buNone/>
            </a:pPr>
            <a:r>
              <a:rPr lang="en-US" altLang="zh-CN" dirty="0" smtClean="0"/>
              <a:t>1. </a:t>
            </a:r>
            <a:r>
              <a:rPr lang="en-US" altLang="zh-CN" sz="2800" dirty="0" smtClean="0"/>
              <a:t>Hollywood holds</a:t>
            </a:r>
            <a:r>
              <a:rPr lang="en-US" altLang="zh-CN" sz="2800" i="1" dirty="0" smtClean="0"/>
              <a:t> </a:t>
            </a:r>
            <a:r>
              <a:rPr lang="en-US" altLang="zh-CN" sz="2800" dirty="0" smtClean="0"/>
              <a:t>connotations of romance and glittering success. </a:t>
            </a:r>
          </a:p>
          <a:p>
            <a:pPr marL="179388" indent="-179388" algn="just" eaLnBrk="1" hangingPunct="1">
              <a:buSzPct val="120000"/>
              <a:buFont typeface="Arial" charset="0"/>
              <a:buNone/>
            </a:pPr>
            <a:r>
              <a:rPr lang="zh-CN" altLang="en-US" sz="2400" dirty="0" smtClean="0">
                <a:solidFill>
                  <a:schemeClr val="hlink"/>
                </a:solidFill>
              </a:rPr>
              <a:t>      好莱坞一词包含了浪漫与耀眼的成就的含意。</a:t>
            </a:r>
            <a:endParaRPr lang="zh-CN" altLang="en-US" sz="2800" dirty="0" smtClean="0">
              <a:solidFill>
                <a:schemeClr val="hlink"/>
              </a:solidFill>
            </a:endParaRPr>
          </a:p>
          <a:p>
            <a:pPr marL="432000" indent="-457200" algn="just" eaLnBrk="1" hangingPunct="1">
              <a:buSzPct val="100000"/>
              <a:buNone/>
            </a:pPr>
            <a:r>
              <a:rPr lang="en-US" altLang="zh-CN" sz="2800" dirty="0" smtClean="0"/>
              <a:t>2. The notion of abuse has wider connotations than the physical. </a:t>
            </a:r>
          </a:p>
          <a:p>
            <a:pPr marL="179388" indent="-179388" algn="just" eaLnBrk="1" hangingPunct="1">
              <a:buSzPct val="120000"/>
              <a:buFont typeface="Arial" charset="0"/>
              <a:buNone/>
            </a:pPr>
            <a:r>
              <a:rPr lang="zh-CN" altLang="en-US" sz="2400" dirty="0" smtClean="0">
                <a:solidFill>
                  <a:schemeClr val="hlink"/>
                </a:solidFill>
              </a:rPr>
              <a:t>      虐待这一概念的内涵不单指身体上的虐待。</a:t>
            </a:r>
          </a:p>
          <a:p>
            <a:pPr marL="179388" indent="-179388" algn="just" eaLnBrk="1" hangingPunct="1">
              <a:buSzPct val="120000"/>
              <a:buFont typeface="Arial" charset="0"/>
              <a:buNone/>
            </a:pPr>
            <a:r>
              <a:rPr lang="en-US" altLang="zh-CN" sz="2800" b="1" dirty="0" smtClean="0">
                <a:solidFill>
                  <a:schemeClr val="accent6">
                    <a:lumMod val="50000"/>
                  </a:schemeClr>
                </a:solidFill>
              </a:rPr>
              <a:t>Word family: </a:t>
            </a:r>
            <a:r>
              <a:rPr lang="en-US" altLang="zh-CN" sz="2800" b="1" dirty="0" smtClean="0"/>
              <a:t>connote</a:t>
            </a:r>
            <a:r>
              <a:rPr lang="en-US" altLang="zh-CN" sz="2800" dirty="0" smtClean="0">
                <a:solidFill>
                  <a:schemeClr val="hlink"/>
                </a:solidFill>
              </a:rPr>
              <a:t> </a:t>
            </a:r>
            <a:r>
              <a:rPr lang="en-US" altLang="zh-CN" sz="2800" i="1" dirty="0" smtClean="0">
                <a:solidFill>
                  <a:srgbClr val="990000"/>
                </a:solidFill>
              </a:rPr>
              <a:t>v.</a:t>
            </a:r>
            <a:r>
              <a:rPr lang="en-US" altLang="zh-CN" sz="2800" dirty="0" smtClean="0">
                <a:solidFill>
                  <a:srgbClr val="990000"/>
                </a:solidFill>
              </a:rPr>
              <a:t>  </a:t>
            </a:r>
            <a:r>
              <a:rPr lang="en-US" altLang="zh-CN" dirty="0" smtClean="0">
                <a:solidFill>
                  <a:srgbClr val="990000"/>
                </a:solidFill>
              </a:rPr>
              <a:t> </a:t>
            </a:r>
            <a:r>
              <a:rPr lang="en-US" altLang="zh-CN" sz="2800" dirty="0" smtClean="0">
                <a:solidFill>
                  <a:srgbClr val="990000"/>
                </a:solidFill>
              </a:rPr>
              <a:t>  </a:t>
            </a:r>
            <a:r>
              <a:rPr lang="en-US" altLang="zh-CN" sz="2800" b="1" dirty="0" smtClean="0"/>
              <a:t>connotative</a:t>
            </a:r>
            <a:r>
              <a:rPr lang="en-US" altLang="zh-CN" sz="2800" dirty="0" smtClean="0">
                <a:solidFill>
                  <a:schemeClr val="hlink"/>
                </a:solidFill>
              </a:rPr>
              <a:t> </a:t>
            </a:r>
            <a:r>
              <a:rPr lang="en-US" altLang="zh-CN" i="1" dirty="0" smtClean="0">
                <a:solidFill>
                  <a:srgbClr val="990000"/>
                </a:solidFill>
              </a:rPr>
              <a:t>a.</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8434" name="Picture 2"/>
          <p:cNvPicPr>
            <a:picLocks noChangeAspect="1" noChangeArrowheads="1"/>
          </p:cNvPicPr>
          <p:nvPr/>
        </p:nvPicPr>
        <p:blipFill>
          <a:blip r:embed="rId4" cstate="print"/>
          <a:srcRect/>
          <a:stretch>
            <a:fillRect/>
          </a:stretch>
        </p:blipFill>
        <p:spPr bwMode="auto">
          <a:xfrm>
            <a:off x="2673350" y="714375"/>
            <a:ext cx="1533525" cy="323850"/>
          </a:xfrm>
          <a:prstGeom prst="rect">
            <a:avLst/>
          </a:prstGeom>
          <a:noFill/>
          <a:ln w="9525">
            <a:noFill/>
            <a:miter lim="800000"/>
            <a:headEnd/>
            <a:tailEnd/>
          </a:ln>
        </p:spPr>
      </p:pic>
      <p:pic>
        <p:nvPicPr>
          <p:cNvPr id="11"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3"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dissolv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dissolve">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dissolv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1919" y="605128"/>
            <a:ext cx="8877305"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downmarket</a:t>
            </a:r>
            <a:r>
              <a:rPr lang="en-US" altLang="zh-CN" b="1" dirty="0" smtClean="0"/>
              <a:t>                                 </a:t>
            </a:r>
            <a:r>
              <a:rPr lang="en-US" altLang="zh-CN" sz="2800" i="1" dirty="0" smtClean="0">
                <a:solidFill>
                  <a:srgbClr val="990000"/>
                </a:solidFill>
              </a:rPr>
              <a:t>a.  </a:t>
            </a:r>
            <a:r>
              <a:rPr lang="en-US" altLang="zh-CN" sz="2800" dirty="0" smtClean="0"/>
              <a:t>cheap or of low quality </a:t>
            </a:r>
            <a:r>
              <a:rPr lang="zh-CN" altLang="en-US" sz="2400" dirty="0" smtClean="0">
                <a:solidFill>
                  <a:schemeClr val="hlink"/>
                </a:solidFill>
              </a:rPr>
              <a:t>廉价的；质次的；低端市场的</a:t>
            </a: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solidFill>
                  <a:schemeClr val="hlink"/>
                </a:solidFill>
              </a:rPr>
              <a:t> </a:t>
            </a:r>
          </a:p>
          <a:p>
            <a:pPr marL="432000" indent="-457200" algn="just" eaLnBrk="1" hangingPunct="1">
              <a:lnSpc>
                <a:spcPct val="100000"/>
              </a:lnSpc>
              <a:buSzPct val="100000"/>
              <a:buNone/>
            </a:pPr>
            <a:r>
              <a:rPr lang="en-US" altLang="zh-CN" sz="2800" dirty="0" smtClean="0"/>
              <a:t>1. Once out of prison, he sold his sensational life story to a downmarket tabloid newspaper.</a:t>
            </a:r>
          </a:p>
          <a:p>
            <a:pPr marL="432000" indent="-457200" algn="just" eaLnBrk="1" hangingPunct="1">
              <a:lnSpc>
                <a:spcPct val="100000"/>
              </a:lnSpc>
              <a:buSzPct val="100000"/>
              <a:buNone/>
            </a:pPr>
            <a:r>
              <a:rPr lang="zh-CN" altLang="en-US" sz="2400" dirty="0" smtClean="0">
                <a:solidFill>
                  <a:schemeClr val="hlink"/>
                </a:solidFill>
              </a:rPr>
              <a:t>       他</a:t>
            </a:r>
            <a:r>
              <a:rPr lang="zh-CN" altLang="en-US" sz="2400" dirty="0">
                <a:solidFill>
                  <a:schemeClr val="hlink"/>
                </a:solidFill>
              </a:rPr>
              <a:t>一出狱，就把自己那耸人听闻的生活故事卖给了一家</a:t>
            </a:r>
            <a:r>
              <a:rPr lang="zh-CN" altLang="en-US" sz="2400" dirty="0" smtClean="0">
                <a:solidFill>
                  <a:schemeClr val="hlink"/>
                </a:solidFill>
              </a:rPr>
              <a:t>低档小报。</a:t>
            </a:r>
            <a:endParaRPr lang="en-US" altLang="zh-CN" sz="2400" dirty="0" smtClean="0"/>
          </a:p>
          <a:p>
            <a:pPr marL="432000" indent="-457200" algn="just" eaLnBrk="1" hangingPunct="1">
              <a:lnSpc>
                <a:spcPct val="100000"/>
              </a:lnSpc>
              <a:buSzPct val="100000"/>
              <a:buNone/>
            </a:pPr>
            <a:r>
              <a:rPr lang="en-US" altLang="zh-CN" sz="2800" dirty="0" smtClean="0"/>
              <a:t>2. Mr. Murdoch is a tabloid king who has a reputation for taking everything he buys </a:t>
            </a:r>
            <a:r>
              <a:rPr lang="en-US" altLang="zh-CN" sz="2800" dirty="0" err="1" smtClean="0"/>
              <a:t>downmarket</a:t>
            </a:r>
            <a:r>
              <a:rPr lang="en-US" altLang="zh-CN" sz="2800" dirty="0" smtClean="0"/>
              <a:t>.</a:t>
            </a:r>
          </a:p>
          <a:p>
            <a:pPr marL="360000" indent="-457200" algn="just" eaLnBrk="1" hangingPunct="1">
              <a:lnSpc>
                <a:spcPct val="100000"/>
              </a:lnSpc>
              <a:buSzPct val="100000"/>
              <a:buNone/>
            </a:pPr>
            <a:r>
              <a:rPr lang="zh-CN" altLang="en-US" sz="2400" dirty="0" smtClean="0">
                <a:solidFill>
                  <a:schemeClr val="hlink"/>
                </a:solidFill>
              </a:rPr>
              <a:t>      默多克</a:t>
            </a:r>
            <a:r>
              <a:rPr lang="zh-CN" altLang="en-US" sz="2400" dirty="0">
                <a:solidFill>
                  <a:schemeClr val="hlink"/>
                </a:solidFill>
              </a:rPr>
              <a:t>先生是小报之王，他让收购的所有业务迎合低级趣味的做法可是名声在外。</a:t>
            </a:r>
            <a:endParaRPr lang="en-US" altLang="zh-CN" sz="2400" dirty="0">
              <a:solidFill>
                <a:schemeClr val="hlink"/>
              </a:solidFill>
            </a:endParaRPr>
          </a:p>
          <a:p>
            <a:pPr marL="0" indent="0" algn="just" eaLnBrk="1" hangingPunct="1">
              <a:lnSpc>
                <a:spcPct val="100000"/>
              </a:lnSpc>
              <a:buSzPct val="100000"/>
              <a:buNone/>
            </a:pP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9458" name="Picture 2"/>
          <p:cNvPicPr>
            <a:picLocks noChangeAspect="1" noChangeArrowheads="1"/>
          </p:cNvPicPr>
          <p:nvPr/>
        </p:nvPicPr>
        <p:blipFill>
          <a:blip r:embed="rId4" cstate="print"/>
          <a:srcRect/>
          <a:stretch>
            <a:fillRect/>
          </a:stretch>
        </p:blipFill>
        <p:spPr bwMode="auto">
          <a:xfrm>
            <a:off x="2967038" y="790575"/>
            <a:ext cx="1781175" cy="2857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1920" y="628655"/>
            <a:ext cx="8886830" cy="6048375"/>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compact</a:t>
            </a:r>
            <a:r>
              <a:rPr lang="en-US" altLang="zh-CN" b="1" dirty="0" smtClean="0"/>
              <a:t>                           </a:t>
            </a:r>
            <a:r>
              <a:rPr lang="en-US" altLang="zh-CN" sz="2800" i="1" dirty="0" smtClean="0">
                <a:solidFill>
                  <a:srgbClr val="990000"/>
                </a:solidFill>
              </a:rPr>
              <a:t>a.</a:t>
            </a:r>
            <a:r>
              <a:rPr lang="en-US" altLang="zh-CN" sz="2800" i="1" dirty="0" smtClean="0">
                <a:solidFill>
                  <a:schemeClr val="accent2"/>
                </a:solidFill>
              </a:rPr>
              <a:t> </a:t>
            </a:r>
            <a:r>
              <a:rPr lang="en-US" altLang="en-US" sz="2800" dirty="0" smtClean="0">
                <a:ea typeface="宋体" pitchFamily="2" charset="-122"/>
              </a:rPr>
              <a:t>smaller than most things of the same kind</a:t>
            </a:r>
            <a:r>
              <a:rPr lang="en-US" altLang="en-US" sz="2400" dirty="0" smtClean="0">
                <a:solidFill>
                  <a:schemeClr val="hlink"/>
                </a:solidFill>
                <a:ea typeface="宋体" pitchFamily="2" charset="-122"/>
              </a:rPr>
              <a:t> </a:t>
            </a:r>
            <a:r>
              <a:rPr lang="en-US" altLang="zh-CN" sz="2400" dirty="0" smtClean="0">
                <a:solidFill>
                  <a:schemeClr val="hlink"/>
                </a:solidFill>
              </a:rPr>
              <a:t>小</a:t>
            </a:r>
            <a:r>
              <a:rPr lang="zh-CN" altLang="en-US" sz="2400" dirty="0" smtClean="0">
                <a:solidFill>
                  <a:schemeClr val="hlink"/>
                </a:solidFill>
              </a:rPr>
              <a:t>型的；小巧的；袖珍的</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p>
          <a:p>
            <a:pPr marL="432000" indent="-457200" algn="just" eaLnBrk="1" hangingPunct="1">
              <a:lnSpc>
                <a:spcPct val="100000"/>
              </a:lnSpc>
              <a:buSzPct val="100000"/>
              <a:buNone/>
            </a:pPr>
            <a:r>
              <a:rPr lang="en-US" altLang="zh-CN" sz="2800" dirty="0" smtClean="0"/>
              <a:t>1. The company came up with a new, more compact computer. </a:t>
            </a:r>
          </a:p>
          <a:p>
            <a:pPr marL="179388" indent="-179388" eaLnBrk="1" hangingPunct="1">
              <a:lnSpc>
                <a:spcPct val="100000"/>
              </a:lnSpc>
              <a:buFontTx/>
              <a:buNone/>
            </a:pPr>
            <a:r>
              <a:rPr lang="zh-CN" altLang="en-US" sz="2400" dirty="0" smtClean="0">
                <a:solidFill>
                  <a:schemeClr val="hlink"/>
                </a:solidFill>
              </a:rPr>
              <a:t>      公司推出了一种新的更小型的电脑。 </a:t>
            </a:r>
          </a:p>
          <a:p>
            <a:pPr marL="0" indent="0" algn="just" eaLnBrk="1" hangingPunct="1">
              <a:lnSpc>
                <a:spcPct val="100000"/>
              </a:lnSpc>
              <a:buSzPct val="100000"/>
              <a:buNone/>
            </a:pPr>
            <a:r>
              <a:rPr lang="en-US" altLang="en-US" sz="2800" dirty="0" smtClean="0">
                <a:ea typeface="宋体" pitchFamily="2" charset="-122"/>
              </a:rPr>
              <a:t>2. A compact sitting-room of the same genre was outside.</a:t>
            </a:r>
          </a:p>
          <a:p>
            <a:pPr marL="179388" indent="-179388" algn="just" eaLnBrk="1" hangingPunct="1">
              <a:lnSpc>
                <a:spcPct val="100000"/>
              </a:lnSpc>
              <a:buSzPct val="120000"/>
              <a:buFont typeface="Arial" charset="0"/>
              <a:buNone/>
            </a:pPr>
            <a:r>
              <a:rPr lang="zh-CN" altLang="en-US" sz="2400" dirty="0" smtClean="0">
                <a:solidFill>
                  <a:schemeClr val="hlink"/>
                </a:solidFill>
              </a:rPr>
              <a:t>     外面是一间具有同样格调的小小的起居室。</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20482" name="Picture 2"/>
          <p:cNvPicPr>
            <a:picLocks noChangeAspect="1" noChangeArrowheads="1"/>
          </p:cNvPicPr>
          <p:nvPr/>
        </p:nvPicPr>
        <p:blipFill>
          <a:blip r:embed="rId4" cstate="print"/>
          <a:srcRect/>
          <a:stretch>
            <a:fillRect/>
          </a:stretch>
        </p:blipFill>
        <p:spPr bwMode="auto">
          <a:xfrm>
            <a:off x="2219325" y="790575"/>
            <a:ext cx="1409700" cy="3238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6688" y="652024"/>
            <a:ext cx="8863012" cy="5903912"/>
          </a:xfrm>
          <a:prstGeom prst="rect">
            <a:avLst/>
          </a:prstGeom>
          <a:noFill/>
          <a:ln>
            <a:miter lim="800000"/>
            <a:headEnd/>
            <a:tailEnd/>
          </a:ln>
        </p:spPr>
        <p:txBody>
          <a:bodyPr/>
          <a:lstStyle/>
          <a:p>
            <a:pPr marL="179388" indent="-179388" algn="just" eaLnBrk="1" hangingPunct="1">
              <a:buSzPct val="120000"/>
              <a:buFont typeface="Arial" charset="0"/>
              <a:buNone/>
            </a:pPr>
            <a:r>
              <a:rPr lang="en-US" altLang="zh-CN" sz="3200" b="1" dirty="0" smtClean="0"/>
              <a:t>establish </a:t>
            </a:r>
            <a:r>
              <a:rPr lang="en-US" altLang="zh-CN" b="1" dirty="0" smtClean="0"/>
              <a:t>                          </a:t>
            </a:r>
            <a:r>
              <a:rPr lang="en-US" altLang="zh-CN" sz="2800" i="1" dirty="0" smtClean="0">
                <a:solidFill>
                  <a:srgbClr val="990000"/>
                </a:solidFill>
              </a:rPr>
              <a:t>vt.</a:t>
            </a:r>
          </a:p>
          <a:p>
            <a:pPr marL="360000" indent="-360000" algn="just" eaLnBrk="1" hangingPunct="1">
              <a:buSzPct val="120000"/>
              <a:buNone/>
            </a:pPr>
            <a:r>
              <a:rPr lang="en-US" altLang="zh-CN" sz="2800" b="1" dirty="0" smtClean="0"/>
              <a:t>1. </a:t>
            </a:r>
            <a:r>
              <a:rPr lang="en-US" altLang="zh-CN" dirty="0" smtClean="0"/>
              <a:t>to </a:t>
            </a:r>
            <a:r>
              <a:rPr lang="en-US" altLang="zh-CN" sz="2800" spc="-40" dirty="0" smtClean="0"/>
              <a:t>make sth. start to exist or start to happen </a:t>
            </a:r>
            <a:r>
              <a:rPr lang="zh-CN" altLang="en-US" sz="2400" spc="-40" dirty="0" smtClean="0">
                <a:solidFill>
                  <a:schemeClr val="hlink"/>
                </a:solidFill>
              </a:rPr>
              <a:t>建立；创立；设立</a:t>
            </a:r>
          </a:p>
          <a:p>
            <a:pPr marL="720000" indent="-720000" algn="just" eaLnBrk="1" hangingPunct="1">
              <a:buSzPct val="120000"/>
              <a:buFont typeface="Arial" charset="0"/>
              <a:buNone/>
            </a:pPr>
            <a:r>
              <a:rPr lang="en-US" altLang="zh-CN" sz="2800" i="1" dirty="0" smtClean="0"/>
              <a:t>e.g.</a:t>
            </a:r>
            <a:r>
              <a:rPr lang="en-US" altLang="zh-CN" sz="2800" dirty="0" smtClean="0"/>
              <a:t> We have established diplomatic relations with many countries.</a:t>
            </a:r>
          </a:p>
          <a:p>
            <a:pPr marL="179388" indent="-179388" algn="just" eaLnBrk="1" hangingPunct="1">
              <a:buSzPct val="120000"/>
              <a:buFont typeface="Arial" charset="0"/>
              <a:buNone/>
            </a:pPr>
            <a:r>
              <a:rPr lang="zh-CN" altLang="en-US" sz="2400" b="1" dirty="0" smtClean="0">
                <a:solidFill>
                  <a:schemeClr val="hlink"/>
                </a:solidFill>
              </a:rPr>
              <a:t>           </a:t>
            </a:r>
            <a:r>
              <a:rPr lang="zh-CN" altLang="en-US" sz="2400" dirty="0" smtClean="0">
                <a:solidFill>
                  <a:schemeClr val="hlink"/>
                </a:solidFill>
              </a:rPr>
              <a:t>我们已和许多国家建立了外交关系。</a:t>
            </a:r>
          </a:p>
          <a:p>
            <a:pPr marL="432000" indent="-432000" algn="just" eaLnBrk="1" hangingPunct="1">
              <a:buSzPct val="120000"/>
              <a:buNone/>
            </a:pPr>
            <a:r>
              <a:rPr lang="en-US" altLang="zh-CN" b="1" dirty="0" smtClean="0"/>
              <a:t>2. </a:t>
            </a:r>
            <a:r>
              <a:rPr lang="en-US" altLang="zh-CN" dirty="0" smtClean="0"/>
              <a:t>to achieve success, so that people recognize your skill, qualities, or power </a:t>
            </a:r>
            <a:r>
              <a:rPr lang="zh-CN" altLang="en-US" sz="2400" dirty="0" smtClean="0">
                <a:solidFill>
                  <a:schemeClr val="hlink"/>
                </a:solidFill>
              </a:rPr>
              <a:t>使被接受，使得到承认</a:t>
            </a:r>
            <a:endParaRPr lang="en-US" altLang="zh-CN" b="1" dirty="0" smtClean="0"/>
          </a:p>
          <a:p>
            <a:pPr marL="648000" indent="-648000" algn="just" eaLnBrk="1" hangingPunct="1">
              <a:buSzPct val="120000"/>
              <a:buNone/>
            </a:pPr>
            <a:r>
              <a:rPr lang="en-US" altLang="zh-CN" i="1" dirty="0" smtClean="0"/>
              <a:t>e.g.</a:t>
            </a:r>
            <a:r>
              <a:rPr lang="en-US" altLang="zh-CN" dirty="0" smtClean="0"/>
              <a:t> It’s well established that the mother’s language does have an impact.  </a:t>
            </a:r>
            <a:r>
              <a:rPr lang="en-US" altLang="zh-CN" sz="2400" b="1" dirty="0" smtClean="0">
                <a:solidFill>
                  <a:srgbClr val="70AD47">
                    <a:lumMod val="50000"/>
                  </a:srgbClr>
                </a:solidFill>
              </a:rPr>
              <a:t>(CET4-2009-12)</a:t>
            </a:r>
            <a:endParaRPr lang="en-US" altLang="zh-CN" dirty="0" smtClean="0"/>
          </a:p>
          <a:p>
            <a:pPr marL="179388" indent="-179388">
              <a:buNone/>
            </a:pPr>
            <a:r>
              <a:rPr lang="zh-CN" altLang="en-US" sz="2400" dirty="0" smtClean="0">
                <a:solidFill>
                  <a:schemeClr val="hlink"/>
                </a:solidFill>
              </a:rPr>
              <a:t>          母亲的语言的确有影响力是大家公认的。</a:t>
            </a:r>
            <a:endParaRPr lang="en-US" altLang="zh-CN" sz="2400" dirty="0" smtClean="0">
              <a:solidFill>
                <a:schemeClr val="hlink"/>
              </a:solidFill>
            </a:endParaRPr>
          </a:p>
          <a:p>
            <a:pPr marL="179388" indent="-179388" algn="just" eaLnBrk="1" hangingPunct="1">
              <a:buSzPct val="120000"/>
              <a:buNone/>
            </a:pPr>
            <a:r>
              <a:rPr lang="en-US" altLang="zh-CN" b="1" dirty="0" smtClean="0">
                <a:solidFill>
                  <a:schemeClr val="accent6">
                    <a:lumMod val="50000"/>
                  </a:schemeClr>
                </a:solidFill>
              </a:rPr>
              <a:t>Word family: </a:t>
            </a:r>
            <a:r>
              <a:rPr lang="en-US" altLang="zh-CN" b="1" dirty="0" smtClean="0"/>
              <a:t>establishment </a:t>
            </a:r>
            <a:r>
              <a:rPr lang="en-US" altLang="zh-CN" i="1" dirty="0" smtClean="0">
                <a:solidFill>
                  <a:srgbClr val="990000"/>
                </a:solidFill>
              </a:rPr>
              <a:t>n.</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21506" name="Picture 2"/>
          <p:cNvPicPr>
            <a:picLocks noChangeAspect="1" noChangeArrowheads="1"/>
          </p:cNvPicPr>
          <p:nvPr/>
        </p:nvPicPr>
        <p:blipFill>
          <a:blip r:embed="rId6" cstate="print"/>
          <a:srcRect/>
          <a:stretch>
            <a:fillRect/>
          </a:stretch>
        </p:blipFill>
        <p:spPr bwMode="auto">
          <a:xfrm>
            <a:off x="2241970" y="736726"/>
            <a:ext cx="1238250" cy="314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658813"/>
            <a:ext cx="8834438" cy="6065837"/>
          </a:xfrm>
        </p:spPr>
        <p:txBody>
          <a:bodyPr/>
          <a:lstStyle/>
          <a:p>
            <a:pPr marL="0" indent="1588" eaLnBrk="1" hangingPunct="1">
              <a:buNone/>
              <a:defRPr/>
            </a:pPr>
            <a:endParaRPr lang="en-US" altLang="zh-CN" sz="2500" dirty="0" smtClean="0"/>
          </a:p>
          <a:p>
            <a:pPr marL="0" indent="1588" eaLnBrk="1" hangingPunct="1">
              <a:buNone/>
              <a:defRPr/>
            </a:pPr>
            <a:r>
              <a:rPr lang="en-US" altLang="zh-CN" sz="1800" spc="-190" dirty="0" smtClean="0">
                <a:solidFill>
                  <a:srgbClr val="0070C0"/>
                </a:solidFill>
              </a:rPr>
              <a:t> 4   </a:t>
            </a:r>
            <a:r>
              <a:rPr lang="en-US" altLang="zh-CN" sz="2500" spc="-170" dirty="0" smtClean="0">
                <a:hlinkClick r:id="rId3" action="ppaction://hlinksldjump"/>
              </a:rPr>
              <a:t>Advertising on the Internet works differently than in print. </a:t>
            </a:r>
            <a:r>
              <a:rPr lang="en-US" altLang="zh-CN" sz="2500" spc="-170" dirty="0" smtClean="0"/>
              <a:t>The </a:t>
            </a:r>
            <a:r>
              <a:rPr lang="en-US" altLang="zh-CN" sz="2500" spc="-170" dirty="0" smtClean="0">
                <a:hlinkClick r:id="rId4" action="ppaction://hlinksldjump"/>
              </a:rPr>
              <a:t>advertiser</a:t>
            </a:r>
            <a:r>
              <a:rPr lang="en-US" altLang="zh-CN" sz="2500" spc="-170" dirty="0" smtClean="0"/>
              <a:t> can </a:t>
            </a:r>
          </a:p>
          <a:p>
            <a:pPr marL="0" indent="1588" eaLnBrk="1" hangingPunct="1">
              <a:buNone/>
              <a:defRPr/>
            </a:pPr>
            <a:r>
              <a:rPr lang="en-US" altLang="zh-CN" sz="2500" spc="-170" dirty="0" smtClean="0"/>
              <a:t>monitor minute by minute if their ads are working, and no longer has to </a:t>
            </a:r>
            <a:r>
              <a:rPr lang="en-US" altLang="zh-CN" sz="2500" spc="-170" dirty="0" smtClean="0">
                <a:hlinkClick r:id="rId5" action="ppaction://hlinksldjump"/>
              </a:rPr>
              <a:t>rely on </a:t>
            </a:r>
            <a:endParaRPr lang="en-US" altLang="zh-CN" sz="2500" spc="-170" dirty="0" smtClean="0"/>
          </a:p>
          <a:p>
            <a:pPr marL="0" indent="1588" eaLnBrk="1" hangingPunct="1">
              <a:buNone/>
              <a:defRPr/>
            </a:pPr>
            <a:r>
              <a:rPr lang="en-US" altLang="zh-CN" sz="2500" spc="-150" dirty="0" smtClean="0"/>
              <a:t>circulation figures. The greater number of </a:t>
            </a:r>
            <a:r>
              <a:rPr lang="en-US" altLang="zh-CN" sz="2500" spc="-150" dirty="0" smtClean="0">
                <a:hlinkClick r:id="rId6" action="ppaction://hlinksldjump"/>
              </a:rPr>
              <a:t>outlets</a:t>
            </a:r>
            <a:r>
              <a:rPr lang="en-US" altLang="zh-CN" sz="2500" spc="-150" dirty="0" smtClean="0">
                <a:solidFill>
                  <a:srgbClr val="990000"/>
                </a:solidFill>
              </a:rPr>
              <a:t> </a:t>
            </a:r>
            <a:r>
              <a:rPr lang="en-US" altLang="zh-CN" sz="2500" spc="-150" dirty="0" smtClean="0"/>
              <a:t>which the Internet can offer </a:t>
            </a:r>
          </a:p>
          <a:p>
            <a:pPr marL="0" indent="1588" eaLnBrk="1" hangingPunct="1">
              <a:buNone/>
              <a:defRPr/>
            </a:pPr>
            <a:r>
              <a:rPr lang="en-US" altLang="zh-CN" sz="2500" spc="-150" dirty="0" smtClean="0"/>
              <a:t>encourages </a:t>
            </a:r>
            <a:r>
              <a:rPr lang="en-US" altLang="zh-CN" sz="2500" spc="-150" dirty="0" smtClean="0">
                <a:hlinkClick r:id="rId7" action="ppaction://hlinksldjump"/>
              </a:rPr>
              <a:t>ferocious</a:t>
            </a:r>
            <a:r>
              <a:rPr lang="en-US" altLang="zh-CN" sz="2500" spc="-150" dirty="0" smtClean="0"/>
              <a:t> competition for advertising revenue, while printing and </a:t>
            </a:r>
          </a:p>
          <a:p>
            <a:pPr marL="0" indent="1588" eaLnBrk="1" hangingPunct="1">
              <a:buNone/>
              <a:defRPr/>
            </a:pPr>
            <a:r>
              <a:rPr lang="en-US" altLang="zh-CN" sz="2500" spc="-110" dirty="0" smtClean="0"/>
              <a:t>production costs have risen </a:t>
            </a:r>
            <a:r>
              <a:rPr lang="en-US" altLang="zh-CN" sz="2500" spc="-110" dirty="0" smtClean="0">
                <a:hlinkClick r:id="rId8" action="ppaction://hlinksldjump"/>
              </a:rPr>
              <a:t>remorselessly</a:t>
            </a:r>
            <a:r>
              <a:rPr lang="en-US" altLang="zh-CN" sz="2500" spc="-110" dirty="0" smtClean="0"/>
              <a:t>. As a result, </a:t>
            </a:r>
            <a:r>
              <a:rPr lang="en-US" altLang="zh-CN" sz="2500" spc="-110" dirty="0" smtClean="0">
                <a:hlinkClick r:id="rId9" action="ppaction://hlinksldjump"/>
              </a:rPr>
              <a:t>The New York Times </a:t>
            </a:r>
          </a:p>
          <a:p>
            <a:pPr marL="0" indent="1588" eaLnBrk="1" hangingPunct="1">
              <a:buNone/>
              <a:defRPr/>
            </a:pPr>
            <a:r>
              <a:rPr lang="en-US" altLang="zh-CN" sz="2500" spc="-100" dirty="0" smtClean="0">
                <a:hlinkClick r:id="rId9" action="ppaction://hlinksldjump"/>
              </a:rPr>
              <a:t>Company</a:t>
            </a:r>
            <a:r>
              <a:rPr lang="en-US" altLang="zh-CN" sz="2500" spc="-100" dirty="0" smtClean="0"/>
              <a:t> has </a:t>
            </a:r>
            <a:r>
              <a:rPr lang="en-US" altLang="zh-CN" sz="2500" spc="-100" dirty="0" smtClean="0">
                <a:hlinkClick r:id="rId10" action="ppaction://hlinksldjump"/>
              </a:rPr>
              <a:t>downsized</a:t>
            </a:r>
            <a:r>
              <a:rPr lang="en-US" altLang="zh-CN" sz="2500" spc="-100" dirty="0" smtClean="0"/>
              <a:t> hundreds of jobs among its various papers, and </a:t>
            </a:r>
          </a:p>
          <a:p>
            <a:pPr marL="0" indent="1588" eaLnBrk="1" hangingPunct="1">
              <a:buNone/>
              <a:defRPr/>
            </a:pPr>
            <a:r>
              <a:rPr lang="en-US" altLang="zh-CN" sz="2500" i="1" spc="-140" dirty="0" smtClean="0">
                <a:hlinkClick r:id="rId11" action="ppaction://hlinksldjump"/>
              </a:rPr>
              <a:t>The</a:t>
            </a:r>
            <a:r>
              <a:rPr lang="en-US" altLang="zh-CN" sz="2500" spc="-140" dirty="0" smtClean="0">
                <a:hlinkClick r:id="rId11" action="ppaction://hlinksldjump"/>
              </a:rPr>
              <a:t> </a:t>
            </a:r>
            <a:r>
              <a:rPr lang="en-US" altLang="zh-CN" sz="2500" i="1" spc="-140" dirty="0" smtClean="0">
                <a:hlinkClick r:id="rId11" action="ppaction://hlinksldjump"/>
              </a:rPr>
              <a:t>Baltimore Sun</a:t>
            </a:r>
            <a:r>
              <a:rPr lang="en-US" altLang="zh-CN" sz="2500" spc="-140" dirty="0" smtClean="0">
                <a:hlinkClick r:id="rId11" action="ppaction://hlinksldjump"/>
              </a:rPr>
              <a:t> </a:t>
            </a:r>
            <a:r>
              <a:rPr lang="en-US" altLang="zh-CN" sz="2500" spc="-140" dirty="0" smtClean="0"/>
              <a:t>has </a:t>
            </a:r>
            <a:r>
              <a:rPr lang="en-US" altLang="zh-CN" sz="2500" spc="-140" dirty="0" smtClean="0">
                <a:hlinkClick r:id="rId12" action="ppaction://hlinksldjump"/>
              </a:rPr>
              <a:t>closed down</a:t>
            </a:r>
            <a:r>
              <a:rPr lang="en-US" altLang="zh-CN" sz="2500" spc="-140" dirty="0" smtClean="0"/>
              <a:t> its foreign news </a:t>
            </a:r>
            <a:r>
              <a:rPr lang="en-US" altLang="zh-CN" sz="2500" spc="-140" dirty="0" smtClean="0">
                <a:hlinkClick r:id="rId13" action="ppaction://hlinksldjump"/>
              </a:rPr>
              <a:t>bureaux</a:t>
            </a:r>
            <a:r>
              <a:rPr lang="en-US" altLang="zh-CN" sz="2500" spc="-140" dirty="0" smtClean="0"/>
              <a:t>. In the UK most </a:t>
            </a:r>
          </a:p>
          <a:p>
            <a:pPr marL="0" indent="1588" eaLnBrk="1" hangingPunct="1">
              <a:buNone/>
              <a:defRPr/>
            </a:pPr>
            <a:r>
              <a:rPr lang="en-US" altLang="zh-CN" sz="2500" spc="-130" dirty="0" smtClean="0"/>
              <a:t>newspapers have reduced the newspaper to </a:t>
            </a:r>
            <a:r>
              <a:rPr lang="en-US" altLang="zh-CN" sz="2500" spc="-130" dirty="0" smtClean="0">
                <a:hlinkClick r:id="rId14" action="ppaction://hlinksldjump"/>
              </a:rPr>
              <a:t>tabloid</a:t>
            </a:r>
            <a:r>
              <a:rPr lang="en-US" altLang="zh-CN" sz="2500" spc="-130" dirty="0" smtClean="0"/>
              <a:t> size, in a </a:t>
            </a:r>
            <a:r>
              <a:rPr lang="en-US" altLang="zh-CN" sz="2500" spc="-130" dirty="0" smtClean="0">
                <a:hlinkClick r:id="rId15" action="ppaction://hlinksldjump"/>
              </a:rPr>
              <a:t>bid</a:t>
            </a:r>
            <a:r>
              <a:rPr lang="en-US" altLang="zh-CN" sz="2500" spc="-130" dirty="0" smtClean="0"/>
              <a:t> to </a:t>
            </a:r>
            <a:r>
              <a:rPr lang="en-US" altLang="zh-CN" sz="2500" spc="-130" dirty="0" smtClean="0">
                <a:hlinkClick r:id="rId16" action="ppaction://hlinksldjump"/>
              </a:rPr>
              <a:t>capture</a:t>
            </a:r>
            <a:r>
              <a:rPr lang="en-US" altLang="zh-CN" sz="2500" spc="-130" dirty="0" smtClean="0"/>
              <a:t> </a:t>
            </a:r>
          </a:p>
          <a:p>
            <a:pPr marL="0" indent="1588" eaLnBrk="1" hangingPunct="1">
              <a:buNone/>
              <a:defRPr/>
            </a:pPr>
            <a:r>
              <a:rPr lang="en-US" altLang="zh-CN" sz="2500" spc="-190" dirty="0" smtClean="0"/>
              <a:t>younger readers, </a:t>
            </a:r>
            <a:r>
              <a:rPr lang="en-US" altLang="zh-CN" sz="2500" spc="-190" dirty="0" smtClean="0">
                <a:hlinkClick r:id="rId17" action="ppaction://hlinksldjump"/>
              </a:rPr>
              <a:t>although because “tabloid” has a connotation of “</a:t>
            </a:r>
            <a:r>
              <a:rPr lang="en-US" altLang="zh-CN" sz="2500" spc="-190" dirty="0" err="1" smtClean="0">
                <a:hlinkClick r:id="rId17" action="ppaction://hlinksldjump"/>
              </a:rPr>
              <a:t>downmarket</a:t>
            </a:r>
            <a:r>
              <a:rPr lang="en-US" altLang="zh-CN" sz="2500" spc="-190" dirty="0" smtClean="0">
                <a:hlinkClick r:id="rId17" action="ppaction://hlinksldjump"/>
              </a:rPr>
              <a:t>”, </a:t>
            </a:r>
          </a:p>
          <a:p>
            <a:pPr marL="0" indent="1588" eaLnBrk="1" hangingPunct="1">
              <a:buNone/>
              <a:defRPr/>
            </a:pPr>
            <a:r>
              <a:rPr lang="en-US" altLang="zh-CN" sz="2500" dirty="0" smtClean="0">
                <a:hlinkClick r:id="rId17" action="ppaction://hlinksldjump"/>
              </a:rPr>
              <a:t>some of the papers refer to the new size as “compact”.</a:t>
            </a:r>
            <a:endParaRPr lang="en-US" altLang="zh-CN" sz="2500"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18" action="ppaction://hlinkfile"/>
          </p:cNvPr>
          <p:cNvPicPr>
            <a:picLocks noChangeAspect="1" noChangeArrowheads="1"/>
          </p:cNvPicPr>
          <p:nvPr/>
        </p:nvPicPr>
        <p:blipFill>
          <a:blip r:embed="rId19"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20" action="ppaction://hlinksldjump"/>
          </p:cNvPr>
          <p:cNvPicPr>
            <a:picLocks noChangeAspect="1"/>
          </p:cNvPicPr>
          <p:nvPr/>
        </p:nvPicPr>
        <p:blipFill>
          <a:blip r:embed="rId21"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22" action="ppaction://hlinksldjump"/>
          </p:cNvPr>
          <p:cNvPicPr>
            <a:picLocks noChangeAspect="1" noChangeArrowheads="1"/>
          </p:cNvPicPr>
          <p:nvPr/>
        </p:nvPicPr>
        <p:blipFill>
          <a:blip r:embed="rId23"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24" action="ppaction://hlinksldjump"/>
          </p:cNvPr>
          <p:cNvPicPr>
            <a:picLocks noChangeAspect="1" noChangeArrowheads="1"/>
          </p:cNvPicPr>
          <p:nvPr/>
        </p:nvPicPr>
        <p:blipFill>
          <a:blip r:embed="rId25"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52395" y="614653"/>
            <a:ext cx="8867780" cy="610047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website </a:t>
            </a:r>
            <a:r>
              <a:rPr lang="en-US" altLang="zh-CN" b="1" dirty="0" smtClean="0"/>
              <a:t>                       </a:t>
            </a:r>
            <a:r>
              <a:rPr lang="en-US" altLang="zh-CN" b="1" dirty="0">
                <a:solidFill>
                  <a:srgbClr val="990000"/>
                </a:solidFill>
              </a:rPr>
              <a:t> </a:t>
            </a:r>
            <a:r>
              <a:rPr lang="en-US" altLang="zh-CN" sz="2800" i="1" dirty="0" smtClean="0">
                <a:solidFill>
                  <a:srgbClr val="990000"/>
                </a:solidFill>
              </a:rPr>
              <a:t>n. </a:t>
            </a:r>
            <a:r>
              <a:rPr lang="en-US" altLang="zh-CN" sz="2800" dirty="0" smtClean="0">
                <a:solidFill>
                  <a:srgbClr val="990000"/>
                </a:solidFill>
              </a:rPr>
              <a:t>[C] </a:t>
            </a:r>
            <a:r>
              <a:rPr lang="en-US" altLang="zh-CN" sz="2800" dirty="0" smtClean="0"/>
              <a:t>a place on the Internet where information is available about a particular subject, organization etc. </a:t>
            </a:r>
            <a:r>
              <a:rPr lang="zh-CN" altLang="en-US" sz="2400" dirty="0" smtClean="0">
                <a:solidFill>
                  <a:schemeClr val="hlink"/>
                </a:solidFill>
              </a:rPr>
              <a:t>网站</a:t>
            </a:r>
            <a:endParaRPr lang="en-US" altLang="zh-CN" sz="800" dirty="0" smtClean="0">
              <a:solidFill>
                <a:schemeClr val="hlink"/>
              </a:solidFill>
            </a:endParaRPr>
          </a:p>
          <a:p>
            <a:pPr marL="648000" indent="-648000" algn="just" eaLnBrk="1" hangingPunct="1">
              <a:lnSpc>
                <a:spcPct val="100000"/>
              </a:lnSpc>
              <a:buSzPct val="120000"/>
              <a:buNone/>
            </a:pPr>
            <a:r>
              <a:rPr lang="en-US" altLang="zh-CN" sz="2800" i="1" dirty="0" smtClean="0"/>
              <a:t>e.g.</a:t>
            </a:r>
            <a:r>
              <a:rPr lang="en-US" altLang="zh-CN" dirty="0"/>
              <a:t> By accessing and viewing this website you agree to be bound by the terms and conditions of this website.</a:t>
            </a:r>
          </a:p>
          <a:p>
            <a:pPr marL="179388" indent="-179388" algn="just" eaLnBrk="1" hangingPunct="1">
              <a:lnSpc>
                <a:spcPct val="100000"/>
              </a:lnSpc>
              <a:buSzPct val="120000"/>
              <a:buNone/>
            </a:pPr>
            <a:r>
              <a:rPr lang="zh-CN" altLang="en-US" sz="2400" dirty="0" smtClean="0">
                <a:solidFill>
                  <a:schemeClr val="hlink"/>
                </a:solidFill>
              </a:rPr>
              <a:t>          进入</a:t>
            </a:r>
            <a:r>
              <a:rPr lang="zh-CN" altLang="en-US" sz="2400" dirty="0">
                <a:solidFill>
                  <a:schemeClr val="hlink"/>
                </a:solidFill>
              </a:rPr>
              <a:t>网站并浏览网站，就表明您同意遵守该网站的各项规定。 </a:t>
            </a:r>
          </a:p>
          <a:p>
            <a:pPr marL="179388" indent="-179388" algn="just" eaLnBrk="1" hangingPunct="1">
              <a:lnSpc>
                <a:spcPct val="100000"/>
              </a:lnSpc>
              <a:buSzPct val="120000"/>
              <a:buFont typeface="Arial" charset="0"/>
              <a:buNone/>
            </a:pP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13"/>
          <p:cNvPicPr>
            <a:picLocks noChangeAspect="1" noChangeArrowheads="1"/>
          </p:cNvPicPr>
          <p:nvPr/>
        </p:nvPicPr>
        <p:blipFill>
          <a:blip r:embed="rId4" cstate="print"/>
          <a:srcRect/>
          <a:stretch>
            <a:fillRect/>
          </a:stretch>
        </p:blipFill>
        <p:spPr bwMode="auto">
          <a:xfrm>
            <a:off x="1450121" y="3845028"/>
            <a:ext cx="5183187" cy="2722562"/>
          </a:xfrm>
          <a:prstGeom prst="rect">
            <a:avLst/>
          </a:prstGeom>
          <a:ln>
            <a:noFill/>
          </a:ln>
          <a:effectLst>
            <a:softEdge rad="112500"/>
          </a:effectLst>
        </p:spPr>
      </p:pic>
      <p:pic>
        <p:nvPicPr>
          <p:cNvPr id="22530" name="Picture 2"/>
          <p:cNvPicPr>
            <a:picLocks noChangeAspect="1" noChangeArrowheads="1"/>
          </p:cNvPicPr>
          <p:nvPr/>
        </p:nvPicPr>
        <p:blipFill>
          <a:blip r:embed="rId5" cstate="print"/>
          <a:srcRect/>
          <a:stretch>
            <a:fillRect/>
          </a:stretch>
        </p:blipFill>
        <p:spPr bwMode="auto">
          <a:xfrm>
            <a:off x="1964531" y="750933"/>
            <a:ext cx="1314450" cy="314325"/>
          </a:xfrm>
          <a:prstGeom prst="rect">
            <a:avLst/>
          </a:prstGeom>
          <a:noFill/>
          <a:ln w="9525">
            <a:noFill/>
            <a:miter lim="800000"/>
            <a:headEnd/>
            <a:tailEnd/>
          </a:ln>
        </p:spPr>
      </p:pic>
      <p:pic>
        <p:nvPicPr>
          <p:cNvPr id="11" name="图片 10"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13" name="图片 6" descr="Home">
            <a:hlinkClick r:id="rId10" action="ppaction://hlinksldjump"/>
          </p:cNvPr>
          <p:cNvPicPr>
            <a:picLocks noChangeAspect="1" noChangeArrowheads="1"/>
          </p:cNvPicPr>
          <p:nvPr/>
        </p:nvPicPr>
        <p:blipFill>
          <a:blip r:embed="rId11"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567028"/>
            <a:ext cx="8806300" cy="5903912"/>
          </a:xfrm>
          <a:prstGeom prst="rect">
            <a:avLst/>
          </a:prstGeom>
          <a:noFill/>
          <a:ln>
            <a:miter lim="800000"/>
            <a:headEnd/>
            <a:tailEnd/>
          </a:ln>
        </p:spPr>
        <p:txBody>
          <a:bodyPr/>
          <a:lstStyle/>
          <a:p>
            <a:pPr marL="174625" indent="-174625" algn="just" eaLnBrk="1" hangingPunct="1">
              <a:lnSpc>
                <a:spcPct val="100000"/>
              </a:lnSpc>
              <a:buSzPct val="120000"/>
              <a:buNone/>
            </a:pPr>
            <a:r>
              <a:rPr lang="en-US" altLang="zh-CN" sz="3200" b="1" dirty="0" smtClean="0"/>
              <a:t>reassurance </a:t>
            </a:r>
            <a:r>
              <a:rPr lang="en-US" altLang="zh-CN" b="1" dirty="0" smtClean="0"/>
              <a:t>                        </a:t>
            </a:r>
            <a:r>
              <a:rPr lang="en-US" altLang="zh-CN" b="1" dirty="0" smtClean="0">
                <a:solidFill>
                  <a:srgbClr val="990000"/>
                </a:solidFill>
              </a:rPr>
              <a:t> </a:t>
            </a:r>
            <a:r>
              <a:rPr lang="en-US" altLang="zh-CN" sz="2800" i="1" dirty="0" smtClean="0">
                <a:solidFill>
                  <a:srgbClr val="990000"/>
                </a:solidFill>
              </a:rPr>
              <a:t>n. </a:t>
            </a:r>
            <a:r>
              <a:rPr lang="en-US" altLang="zh-CN" sz="2800" dirty="0" smtClean="0">
                <a:solidFill>
                  <a:srgbClr val="990000"/>
                </a:solidFill>
              </a:rPr>
              <a:t>[U] </a:t>
            </a:r>
            <a:r>
              <a:rPr lang="en-US" altLang="zh-CN" dirty="0" smtClean="0"/>
              <a:t>the act of making sb. feel less worried about sth.</a:t>
            </a:r>
            <a:r>
              <a:rPr lang="en-US" altLang="zh-CN" sz="2800" dirty="0" smtClean="0"/>
              <a:t> </a:t>
            </a:r>
            <a:r>
              <a:rPr lang="zh-CN" altLang="en-US" sz="2400" dirty="0" smtClean="0">
                <a:solidFill>
                  <a:schemeClr val="hlink"/>
                </a:solidFill>
              </a:rPr>
              <a:t>放心；安心</a:t>
            </a:r>
          </a:p>
          <a:p>
            <a:pPr marL="174625" indent="-174625" algn="just" eaLnBrk="1" hangingPunct="1">
              <a:buSzPct val="120000"/>
              <a:buNone/>
            </a:pPr>
            <a:r>
              <a:rPr lang="en-US" altLang="zh-CN" i="1" dirty="0" smtClean="0"/>
              <a:t>e.g</a:t>
            </a:r>
            <a:r>
              <a:rPr lang="en-US" altLang="zh-CN" dirty="0" smtClean="0"/>
              <a:t>. </a:t>
            </a:r>
          </a:p>
          <a:p>
            <a:pPr marL="432000" indent="-457200" algn="just" eaLnBrk="1" hangingPunct="1">
              <a:buSzPct val="100000"/>
              <a:buNone/>
            </a:pPr>
            <a:r>
              <a:rPr lang="en-US" altLang="zh-CN" dirty="0" smtClean="0"/>
              <a:t>1. Like anyone in the early stages of running their own business, I too needed some confidence building, reassurance and praise. </a:t>
            </a:r>
          </a:p>
          <a:p>
            <a:pPr marL="432000" indent="-457200" algn="just" eaLnBrk="1" hangingPunct="1">
              <a:buSzPct val="100000"/>
              <a:buNone/>
            </a:pPr>
            <a:r>
              <a:rPr lang="zh-CN" altLang="en-US" sz="2400" dirty="0" smtClean="0">
                <a:solidFill>
                  <a:schemeClr val="hlink"/>
                </a:solidFill>
              </a:rPr>
              <a:t>      和其他才开始经营个人企业的人相似，我也需要建立信心、消除疑虑并得到赞扬。</a:t>
            </a:r>
            <a:endParaRPr lang="en-US" altLang="zh-CN" sz="2400" dirty="0" smtClean="0">
              <a:solidFill>
                <a:schemeClr val="hlink"/>
              </a:solidFill>
            </a:endParaRPr>
          </a:p>
          <a:p>
            <a:pPr marL="432000" indent="-457200" algn="just" eaLnBrk="1" hangingPunct="1">
              <a:buSzPct val="100000"/>
              <a:buNone/>
            </a:pPr>
            <a:r>
              <a:rPr lang="en-US" altLang="zh-CN" dirty="0" smtClean="0"/>
              <a:t>2. We have had some reassurances from the council that the building will be saved. </a:t>
            </a:r>
          </a:p>
          <a:p>
            <a:pPr marL="174625" indent="-174625" algn="just" eaLnBrk="1" hangingPunct="1">
              <a:buSzPct val="120000"/>
              <a:buNone/>
            </a:pPr>
            <a:r>
              <a:rPr lang="zh-CN" altLang="en-US" sz="2400" dirty="0" smtClean="0">
                <a:solidFill>
                  <a:schemeClr val="hlink"/>
                </a:solidFill>
              </a:rPr>
              <a:t>      理事会保证会保留那座建筑，这使我们安心了些许。</a:t>
            </a:r>
            <a:endParaRPr lang="en-US" altLang="zh-CN" sz="2400" dirty="0" smtClean="0">
              <a:solidFill>
                <a:schemeClr val="hlink"/>
              </a:solidFill>
            </a:endParaRPr>
          </a:p>
          <a:p>
            <a:pPr marL="355600" indent="-355600" algn="just" eaLnBrk="1" hangingPunct="1">
              <a:buSzPct val="120000"/>
              <a:buNone/>
            </a:pPr>
            <a:r>
              <a:rPr lang="en-US" altLang="zh-CN" b="1" dirty="0" smtClean="0">
                <a:solidFill>
                  <a:schemeClr val="accent6">
                    <a:lumMod val="50000"/>
                  </a:schemeClr>
                </a:solidFill>
              </a:rPr>
              <a:t>Word family: </a:t>
            </a:r>
            <a:r>
              <a:rPr lang="en-US" altLang="zh-CN" b="1" dirty="0" smtClean="0"/>
              <a:t>reassure </a:t>
            </a:r>
            <a:r>
              <a:rPr lang="en-US" altLang="zh-CN" i="1" dirty="0" smtClean="0">
                <a:solidFill>
                  <a:srgbClr val="990000"/>
                </a:solidFill>
              </a:rPr>
              <a:t>v.</a:t>
            </a:r>
            <a:endParaRPr lang="en-US" altLang="zh-CN" sz="28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23554" name="Picture 2"/>
          <p:cNvPicPr>
            <a:picLocks noChangeAspect="1" noChangeArrowheads="1"/>
          </p:cNvPicPr>
          <p:nvPr/>
        </p:nvPicPr>
        <p:blipFill>
          <a:blip r:embed="rId4" cstate="print"/>
          <a:srcRect/>
          <a:stretch>
            <a:fillRect/>
          </a:stretch>
        </p:blipFill>
        <p:spPr bwMode="auto">
          <a:xfrm>
            <a:off x="2724150" y="723900"/>
            <a:ext cx="1695450" cy="3238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feedback</a:t>
            </a:r>
            <a:r>
              <a:rPr lang="en-US" altLang="zh-CN" b="1" dirty="0" smtClean="0"/>
              <a:t>                           </a:t>
            </a:r>
            <a:r>
              <a:rPr lang="en-US" altLang="zh-CN" sz="2800" i="1" dirty="0" smtClean="0">
                <a:solidFill>
                  <a:srgbClr val="990000"/>
                </a:solidFill>
              </a:rPr>
              <a:t>n.</a:t>
            </a:r>
            <a:r>
              <a:rPr lang="en-US" altLang="zh-CN" b="1" dirty="0" smtClean="0">
                <a:solidFill>
                  <a:srgbClr val="990000"/>
                </a:solidFill>
              </a:rPr>
              <a:t> </a:t>
            </a:r>
            <a:r>
              <a:rPr lang="en-US" altLang="zh-CN" sz="2800" dirty="0" smtClean="0">
                <a:solidFill>
                  <a:srgbClr val="990000"/>
                </a:solidFill>
              </a:rPr>
              <a:t>[U] </a:t>
            </a:r>
            <a:r>
              <a:rPr lang="en-US" altLang="zh-CN" sz="2800" dirty="0" smtClean="0"/>
              <a:t>comments about how well or how badly sb. is doing sth., which are intended to help them do it better </a:t>
            </a:r>
            <a:r>
              <a:rPr lang="zh-CN" altLang="en-US" sz="2400" dirty="0" smtClean="0">
                <a:solidFill>
                  <a:schemeClr val="hlink"/>
                </a:solidFill>
              </a:rPr>
              <a:t>反馈；反应</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p>
          <a:p>
            <a:pPr marL="432000" indent="-457200" algn="just" eaLnBrk="1" hangingPunct="1">
              <a:lnSpc>
                <a:spcPct val="100000"/>
              </a:lnSpc>
              <a:buSzPct val="100000"/>
              <a:buNone/>
            </a:pPr>
            <a:r>
              <a:rPr lang="en-US" altLang="zh-CN" sz="2800" dirty="0" smtClean="0"/>
              <a:t>1. Marks and comments on assignments provide feedback to students. </a:t>
            </a:r>
          </a:p>
          <a:p>
            <a:pPr marL="179388" indent="-179388" algn="just" eaLnBrk="1" hangingPunct="1">
              <a:lnSpc>
                <a:spcPct val="100000"/>
              </a:lnSpc>
              <a:buSzPct val="120000"/>
              <a:buFont typeface="Arial" charset="0"/>
              <a:buNone/>
            </a:pPr>
            <a:r>
              <a:rPr lang="zh-CN" altLang="en-US" sz="2400" dirty="0" smtClean="0">
                <a:solidFill>
                  <a:schemeClr val="hlink"/>
                </a:solidFill>
              </a:rPr>
              <a:t>      作业上的分数和评语给学生提供了反馈意见。</a:t>
            </a:r>
          </a:p>
          <a:p>
            <a:pPr marL="0" indent="0" algn="just" eaLnBrk="1" hangingPunct="1">
              <a:lnSpc>
                <a:spcPct val="100000"/>
              </a:lnSpc>
              <a:buSzPct val="100000"/>
              <a:buNone/>
            </a:pPr>
            <a:r>
              <a:rPr lang="en-US" altLang="zh-CN" sz="2800" dirty="0" smtClean="0"/>
              <a:t>2. Customers provide the most useful feedback.</a:t>
            </a:r>
          </a:p>
          <a:p>
            <a:pPr marL="179388" indent="-179388" algn="just" eaLnBrk="1" hangingPunct="1">
              <a:lnSpc>
                <a:spcPct val="100000"/>
              </a:lnSpc>
              <a:buSzPct val="120000"/>
              <a:buFont typeface="Arial" charset="0"/>
              <a:buNone/>
            </a:pPr>
            <a:r>
              <a:rPr lang="zh-CN" altLang="en-US" sz="2400" dirty="0" smtClean="0">
                <a:solidFill>
                  <a:schemeClr val="hlink"/>
                </a:solidFill>
              </a:rPr>
              <a:t>      消费者的回馈总是最有用的。</a:t>
            </a:r>
            <a:endParaRPr lang="en-US" altLang="zh-CN" sz="2400" dirty="0" smtClean="0">
              <a:solidFill>
                <a:schemeClr val="hlink"/>
              </a:solidFill>
            </a:endParaRPr>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24578" name="Picture 2"/>
          <p:cNvPicPr>
            <a:picLocks noChangeAspect="1" noChangeArrowheads="1"/>
          </p:cNvPicPr>
          <p:nvPr/>
        </p:nvPicPr>
        <p:blipFill>
          <a:blip r:embed="rId4" cstate="print"/>
          <a:srcRect/>
          <a:stretch>
            <a:fillRect/>
          </a:stretch>
        </p:blipFill>
        <p:spPr bwMode="auto">
          <a:xfrm>
            <a:off x="2376488" y="814614"/>
            <a:ext cx="1190625" cy="28575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7"/>
            <a:ext cx="8792446" cy="6005941"/>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deny </a:t>
            </a:r>
            <a:r>
              <a:rPr lang="en-US" altLang="zh-CN" b="1" dirty="0" smtClean="0"/>
              <a:t>                </a:t>
            </a:r>
            <a:r>
              <a:rPr lang="en-US" altLang="zh-CN" sz="2800" i="1" dirty="0" smtClean="0">
                <a:solidFill>
                  <a:srgbClr val="990000"/>
                </a:solidFill>
              </a:rPr>
              <a:t>vt. </a:t>
            </a:r>
            <a:r>
              <a:rPr lang="en-US" altLang="zh-CN" dirty="0" smtClean="0"/>
              <a:t>to say that sth. is not true or does not exist</a:t>
            </a:r>
            <a:r>
              <a:rPr lang="zh-CN" altLang="en-US" sz="2400" dirty="0" smtClean="0">
                <a:solidFill>
                  <a:schemeClr val="hlink"/>
                </a:solidFill>
              </a:rPr>
              <a:t> 不承认；否定</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p>
          <a:p>
            <a:pPr marL="179388" indent="-179388" algn="just" eaLnBrk="1" hangingPunct="1">
              <a:lnSpc>
                <a:spcPct val="100000"/>
              </a:lnSpc>
              <a:buSzPct val="120000"/>
              <a:buNone/>
            </a:pPr>
            <a:r>
              <a:rPr lang="en-US" altLang="zh-CN" sz="2800" dirty="0" smtClean="0"/>
              <a:t>1</a:t>
            </a:r>
            <a:r>
              <a:rPr lang="en-US" altLang="zh-CN" dirty="0" smtClean="0"/>
              <a:t>. He denied having seen these watches before. </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他否认曾经见过这些手表。</a:t>
            </a:r>
          </a:p>
          <a:p>
            <a:pPr marL="179388" indent="-179388" algn="just" eaLnBrk="1" hangingPunct="1">
              <a:lnSpc>
                <a:spcPct val="100000"/>
              </a:lnSpc>
              <a:buSzPct val="120000"/>
              <a:buNone/>
            </a:pPr>
            <a:r>
              <a:rPr lang="en-US" altLang="zh-CN" sz="2800" dirty="0" smtClean="0"/>
              <a:t>2. </a:t>
            </a:r>
            <a:r>
              <a:rPr lang="en-US" altLang="zh-CN" dirty="0" smtClean="0"/>
              <a:t>He has categorically denied being involved in the fraud.</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他直截了当地否认自己涉及这项诈骗。</a:t>
            </a:r>
            <a:endParaRPr lang="en-US" altLang="zh-CN" sz="2400" dirty="0" smtClean="0">
              <a:solidFill>
                <a:schemeClr val="hlink"/>
              </a:solidFill>
            </a:endParaRPr>
          </a:p>
          <a:p>
            <a:pPr marL="179388" indent="-179388" algn="just" eaLnBrk="1" hangingPunct="1">
              <a:lnSpc>
                <a:spcPct val="100000"/>
              </a:lnSpc>
              <a:buSzPct val="120000"/>
              <a:buNone/>
            </a:pPr>
            <a:r>
              <a:rPr lang="en-US" altLang="zh-CN" b="1" dirty="0" smtClean="0">
                <a:solidFill>
                  <a:schemeClr val="accent6">
                    <a:lumMod val="50000"/>
                  </a:schemeClr>
                </a:solidFill>
              </a:rPr>
              <a:t>Word family: </a:t>
            </a:r>
            <a:r>
              <a:rPr lang="en-US" altLang="zh-CN" b="1" dirty="0" smtClean="0"/>
              <a:t>denial</a:t>
            </a:r>
            <a:r>
              <a:rPr lang="en-US" altLang="zh-CN" dirty="0" smtClean="0">
                <a:solidFill>
                  <a:schemeClr val="hlink"/>
                </a:solidFill>
              </a:rPr>
              <a:t> </a:t>
            </a:r>
            <a:r>
              <a:rPr lang="en-US" altLang="zh-CN" i="1" dirty="0" smtClean="0">
                <a:solidFill>
                  <a:srgbClr val="C00000"/>
                </a:solidFill>
              </a:rPr>
              <a:t>n. </a:t>
            </a:r>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26626" name="Picture 2"/>
          <p:cNvPicPr>
            <a:picLocks noChangeAspect="1" noChangeArrowheads="1"/>
          </p:cNvPicPr>
          <p:nvPr/>
        </p:nvPicPr>
        <p:blipFill>
          <a:blip r:embed="rId3" cstate="print"/>
          <a:srcRect/>
          <a:stretch>
            <a:fillRect/>
          </a:stretch>
        </p:blipFill>
        <p:spPr bwMode="auto">
          <a:xfrm>
            <a:off x="1419225" y="838200"/>
            <a:ext cx="895350" cy="285750"/>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6055118"/>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lgn="just">
              <a:lnSpc>
                <a:spcPct val="100000"/>
              </a:lnSpc>
              <a:buNone/>
            </a:pPr>
            <a:r>
              <a:rPr lang="en-US" altLang="zh-CN" dirty="0" smtClean="0"/>
              <a:t>Home builders can now use materials </a:t>
            </a:r>
            <a:r>
              <a:rPr lang="en-US" altLang="zh-CN" dirty="0" smtClean="0">
                <a:latin typeface="+mn-ea"/>
              </a:rPr>
              <a:t>—</a:t>
            </a:r>
            <a:r>
              <a:rPr lang="en-US" altLang="zh-CN" dirty="0" smtClean="0"/>
              <a:t> such as paints that release significantly reduced amounts of organic compounds </a:t>
            </a:r>
            <a:r>
              <a:rPr lang="en-US" altLang="zh-CN" dirty="0" smtClean="0">
                <a:latin typeface="+mn-ea"/>
              </a:rPr>
              <a:t>—</a:t>
            </a:r>
            <a:r>
              <a:rPr lang="en-US" altLang="zh-CN" dirty="0" smtClean="0"/>
              <a:t> that don’t ______ the quality of the air, water, or soil.  </a:t>
            </a:r>
            <a:r>
              <a:rPr lang="en-US" altLang="zh-CN" sz="2400" b="1" dirty="0" smtClean="0">
                <a:solidFill>
                  <a:srgbClr val="70AD47">
                    <a:lumMod val="50000"/>
                  </a:srgbClr>
                </a:solidFill>
              </a:rPr>
              <a:t>(CET4-2006-06-79)</a:t>
            </a:r>
            <a:endParaRPr lang="en-US" altLang="zh-CN" dirty="0" smtClean="0"/>
          </a:p>
          <a:p>
            <a:pPr>
              <a:buNone/>
            </a:pPr>
            <a:r>
              <a:rPr lang="pt-BR" altLang="zh-CN" dirty="0" smtClean="0"/>
              <a:t>A. deny</a:t>
            </a:r>
          </a:p>
          <a:p>
            <a:pPr>
              <a:buNone/>
            </a:pPr>
            <a:r>
              <a:rPr lang="pt-BR" altLang="zh-CN" dirty="0" smtClean="0"/>
              <a:t>B. depress</a:t>
            </a:r>
          </a:p>
          <a:p>
            <a:pPr>
              <a:buNone/>
            </a:pPr>
            <a:r>
              <a:rPr lang="pt-BR" altLang="zh-CN" dirty="0" smtClean="0"/>
              <a:t>C. dissolve</a:t>
            </a:r>
          </a:p>
          <a:p>
            <a:pPr>
              <a:buNone/>
            </a:pPr>
            <a:r>
              <a:rPr lang="pt-BR" altLang="zh-CN" dirty="0" smtClean="0"/>
              <a:t>D. destroy</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4734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5" end="5"/>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environmental </a:t>
            </a:r>
            <a:r>
              <a:rPr lang="en-US" altLang="zh-CN" b="1" dirty="0" smtClean="0"/>
              <a:t>                           </a:t>
            </a:r>
            <a:r>
              <a:rPr lang="en-US" altLang="zh-CN" sz="2800" i="1" dirty="0" smtClean="0">
                <a:solidFill>
                  <a:srgbClr val="990000"/>
                </a:solidFill>
              </a:rPr>
              <a:t>a.</a:t>
            </a:r>
            <a:r>
              <a:rPr lang="en-US" altLang="zh-CN" dirty="0" smtClean="0"/>
              <a:t> (</a:t>
            </a:r>
            <a:r>
              <a:rPr lang="en-US" altLang="zh-CN" i="1" dirty="0" err="1" smtClean="0"/>
              <a:t>usu</a:t>
            </a:r>
            <a:r>
              <a:rPr lang="en-US" altLang="zh-CN" i="1" dirty="0" smtClean="0"/>
              <a:t> before noun</a:t>
            </a:r>
            <a:r>
              <a:rPr lang="en-US" altLang="zh-CN" dirty="0" smtClean="0"/>
              <a:t>)</a:t>
            </a:r>
            <a:r>
              <a:rPr lang="en-US" altLang="zh-CN" sz="2800" i="1" dirty="0" smtClean="0"/>
              <a:t> </a:t>
            </a:r>
            <a:r>
              <a:rPr lang="en-US" altLang="zh-CN" dirty="0" smtClean="0"/>
              <a:t>relating to the natural world and the effect that human activity has on it</a:t>
            </a:r>
            <a:r>
              <a:rPr lang="zh-CN" altLang="en-US" sz="2400" dirty="0" smtClean="0">
                <a:solidFill>
                  <a:schemeClr val="hlink"/>
                </a:solidFill>
              </a:rPr>
              <a:t> 自然环境的</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p>
          <a:p>
            <a:pPr marL="179388" indent="-179388" algn="just" eaLnBrk="1" hangingPunct="1">
              <a:lnSpc>
                <a:spcPct val="100000"/>
              </a:lnSpc>
              <a:buSzPct val="120000"/>
              <a:buNone/>
            </a:pPr>
            <a:r>
              <a:rPr lang="en-US" altLang="zh-CN" sz="2800" dirty="0" smtClean="0"/>
              <a:t>1</a:t>
            </a:r>
            <a:r>
              <a:rPr lang="en-US" altLang="zh-CN" dirty="0" smtClean="0"/>
              <a:t>. environmental protection</a:t>
            </a:r>
            <a:endParaRPr lang="zh-CN" altLang="en-US" dirty="0" smtClean="0"/>
          </a:p>
          <a:p>
            <a:pPr marL="179388" indent="-179388" algn="just" eaLnBrk="1" hangingPunct="1">
              <a:lnSpc>
                <a:spcPct val="100000"/>
              </a:lnSpc>
              <a:buSzPct val="120000"/>
              <a:buNone/>
            </a:pPr>
            <a:r>
              <a:rPr lang="en-US" altLang="zh-CN" dirty="0" smtClean="0"/>
              <a:t>2. environmental pollution</a:t>
            </a:r>
            <a:endParaRPr lang="zh-CN" altLang="en-US" sz="2400" dirty="0" smtClean="0">
              <a:solidFill>
                <a:schemeClr val="hlink"/>
              </a:solidFill>
            </a:endParaRPr>
          </a:p>
          <a:p>
            <a:pPr marL="179388" indent="-179388" algn="just" eaLnBrk="1" hangingPunct="1">
              <a:lnSpc>
                <a:spcPct val="100000"/>
              </a:lnSpc>
              <a:buSzPct val="120000"/>
              <a:buNone/>
            </a:pPr>
            <a:r>
              <a:rPr lang="en-US" altLang="zh-CN" dirty="0" smtClean="0"/>
              <a:t>3. environmental monitoring</a:t>
            </a:r>
            <a:endParaRPr lang="zh-CN" altLang="en-US" sz="2400" dirty="0" smtClean="0">
              <a:solidFill>
                <a:schemeClr val="hlink"/>
              </a:solidFill>
            </a:endParaRPr>
          </a:p>
          <a:p>
            <a:pPr marL="179388" indent="-179388" algn="just" eaLnBrk="1" hangingPunct="1">
              <a:lnSpc>
                <a:spcPct val="100000"/>
              </a:lnSpc>
              <a:buSzPct val="120000"/>
              <a:buNone/>
            </a:pPr>
            <a:r>
              <a:rPr lang="en-US" altLang="zh-CN" dirty="0" smtClean="0"/>
              <a:t>4. environmental quality</a:t>
            </a:r>
            <a:endParaRPr lang="zh-CN" altLang="en-US" sz="2400" dirty="0" smtClean="0">
              <a:solidFill>
                <a:schemeClr val="hlink"/>
              </a:solidFill>
            </a:endParaRPr>
          </a:p>
          <a:p>
            <a:pPr marL="179388" indent="-179388" algn="just" eaLnBrk="1" hangingPunct="1">
              <a:lnSpc>
                <a:spcPct val="100000"/>
              </a:lnSpc>
              <a:buSzPct val="120000"/>
              <a:buNone/>
            </a:pPr>
            <a:r>
              <a:rPr lang="en-US" altLang="zh-CN" dirty="0" smtClean="0"/>
              <a:t>5. environmental management</a:t>
            </a:r>
            <a:endParaRPr lang="en-US" altLang="zh-CN" sz="2400" dirty="0" smtClean="0">
              <a:solidFill>
                <a:schemeClr val="hlink"/>
              </a:solidFill>
            </a:endParaRPr>
          </a:p>
          <a:p>
            <a:pPr marL="179388" indent="-179388" algn="just" eaLnBrk="1" hangingPunct="1">
              <a:lnSpc>
                <a:spcPct val="100000"/>
              </a:lnSpc>
              <a:buSzPct val="120000"/>
              <a:buNone/>
            </a:pPr>
            <a:r>
              <a:rPr lang="en-US" altLang="zh-CN" dirty="0" smtClean="0"/>
              <a:t>6. environmental awareness</a:t>
            </a:r>
            <a:endParaRPr lang="zh-CN" altLang="en-US" sz="2400" dirty="0" smtClean="0">
              <a:solidFill>
                <a:schemeClr val="hlink"/>
              </a:solidFill>
            </a:endParaRPr>
          </a:p>
          <a:p>
            <a:pPr marL="179388" indent="-179388" algn="just" eaLnBrk="1" hangingPunct="1">
              <a:lnSpc>
                <a:spcPct val="100000"/>
              </a:lnSpc>
              <a:buSzPct val="120000"/>
              <a:buNone/>
            </a:pPr>
            <a:endParaRPr lang="en-US" altLang="zh-CN" sz="2800" dirty="0" smtClean="0"/>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27650" name="Picture 2"/>
          <p:cNvPicPr>
            <a:picLocks noChangeAspect="1" noChangeArrowheads="1"/>
          </p:cNvPicPr>
          <p:nvPr/>
        </p:nvPicPr>
        <p:blipFill>
          <a:blip r:embed="rId4" cstate="print"/>
          <a:srcRect/>
          <a:stretch>
            <a:fillRect/>
          </a:stretch>
        </p:blipFill>
        <p:spPr bwMode="auto">
          <a:xfrm>
            <a:off x="3338513" y="819377"/>
            <a:ext cx="2066925" cy="314325"/>
          </a:xfrm>
          <a:prstGeom prst="rect">
            <a:avLst/>
          </a:prstGeom>
          <a:noFill/>
          <a:ln w="9525">
            <a:noFill/>
            <a:miter lim="800000"/>
            <a:headEnd/>
            <a:tailEnd/>
          </a:ln>
        </p:spPr>
      </p:pic>
      <p:sp>
        <p:nvSpPr>
          <p:cNvPr id="9" name="TextBox 8"/>
          <p:cNvSpPr txBox="1"/>
          <p:nvPr/>
        </p:nvSpPr>
        <p:spPr>
          <a:xfrm>
            <a:off x="4847776" y="2714171"/>
            <a:ext cx="2075542" cy="461665"/>
          </a:xfrm>
          <a:prstGeom prst="rect">
            <a:avLst/>
          </a:prstGeom>
          <a:noFill/>
        </p:spPr>
        <p:txBody>
          <a:bodyPr wrap="square" rtlCol="0">
            <a:spAutoFit/>
          </a:bodyPr>
          <a:lstStyle/>
          <a:p>
            <a:r>
              <a:rPr lang="zh-CN" altLang="en-US" sz="2400" dirty="0" smtClean="0">
                <a:solidFill>
                  <a:srgbClr val="0563C1"/>
                </a:solidFill>
                <a:latin typeface="Calibri"/>
                <a:ea typeface="宋体"/>
              </a:rPr>
              <a:t>环境保护</a:t>
            </a:r>
            <a:endParaRPr lang="zh-CN" altLang="en-US" dirty="0"/>
          </a:p>
        </p:txBody>
      </p:sp>
      <p:sp>
        <p:nvSpPr>
          <p:cNvPr id="11" name="TextBox 10"/>
          <p:cNvSpPr txBox="1"/>
          <p:nvPr/>
        </p:nvSpPr>
        <p:spPr>
          <a:xfrm>
            <a:off x="4855043" y="3258456"/>
            <a:ext cx="2075542" cy="461665"/>
          </a:xfrm>
          <a:prstGeom prst="rect">
            <a:avLst/>
          </a:prstGeom>
          <a:noFill/>
        </p:spPr>
        <p:txBody>
          <a:bodyPr wrap="square" rtlCol="0">
            <a:spAutoFit/>
          </a:bodyPr>
          <a:lstStyle/>
          <a:p>
            <a:r>
              <a:rPr lang="zh-CN" altLang="en-US" sz="2400" dirty="0" smtClean="0">
                <a:solidFill>
                  <a:schemeClr val="hlink"/>
                </a:solidFill>
              </a:rPr>
              <a:t>环境污染</a:t>
            </a:r>
            <a:endParaRPr lang="zh-CN" altLang="en-US" dirty="0"/>
          </a:p>
        </p:txBody>
      </p:sp>
      <p:sp>
        <p:nvSpPr>
          <p:cNvPr id="12" name="TextBox 11"/>
          <p:cNvSpPr txBox="1"/>
          <p:nvPr/>
        </p:nvSpPr>
        <p:spPr>
          <a:xfrm>
            <a:off x="4855060" y="3853542"/>
            <a:ext cx="3200400" cy="461665"/>
          </a:xfrm>
          <a:prstGeom prst="rect">
            <a:avLst/>
          </a:prstGeom>
          <a:noFill/>
        </p:spPr>
        <p:txBody>
          <a:bodyPr wrap="square" rtlCol="0">
            <a:spAutoFit/>
          </a:bodyPr>
          <a:lstStyle/>
          <a:p>
            <a:r>
              <a:rPr lang="zh-CN" altLang="en-US" sz="2400" dirty="0" smtClean="0">
                <a:solidFill>
                  <a:schemeClr val="hlink"/>
                </a:solidFill>
              </a:rPr>
              <a:t>环境监测；环境监控</a:t>
            </a:r>
            <a:endParaRPr lang="zh-CN" altLang="en-US" dirty="0"/>
          </a:p>
        </p:txBody>
      </p:sp>
      <p:sp>
        <p:nvSpPr>
          <p:cNvPr id="13" name="TextBox 12"/>
          <p:cNvSpPr txBox="1"/>
          <p:nvPr/>
        </p:nvSpPr>
        <p:spPr>
          <a:xfrm>
            <a:off x="4855016" y="4405086"/>
            <a:ext cx="3142343" cy="461665"/>
          </a:xfrm>
          <a:prstGeom prst="rect">
            <a:avLst/>
          </a:prstGeom>
          <a:noFill/>
        </p:spPr>
        <p:txBody>
          <a:bodyPr wrap="square" rtlCol="0">
            <a:spAutoFit/>
          </a:bodyPr>
          <a:lstStyle/>
          <a:p>
            <a:r>
              <a:rPr lang="zh-CN" altLang="en-US" sz="2400" dirty="0" smtClean="0">
                <a:solidFill>
                  <a:schemeClr val="hlink"/>
                </a:solidFill>
              </a:rPr>
              <a:t>环境质量；环境品质</a:t>
            </a:r>
            <a:endParaRPr lang="zh-CN" altLang="en-US" dirty="0"/>
          </a:p>
        </p:txBody>
      </p:sp>
      <p:sp>
        <p:nvSpPr>
          <p:cNvPr id="14" name="TextBox 13"/>
          <p:cNvSpPr txBox="1"/>
          <p:nvPr/>
        </p:nvSpPr>
        <p:spPr>
          <a:xfrm>
            <a:off x="4840541" y="4971142"/>
            <a:ext cx="2075542" cy="461665"/>
          </a:xfrm>
          <a:prstGeom prst="rect">
            <a:avLst/>
          </a:prstGeom>
          <a:noFill/>
        </p:spPr>
        <p:txBody>
          <a:bodyPr wrap="square" rtlCol="0">
            <a:spAutoFit/>
          </a:bodyPr>
          <a:lstStyle/>
          <a:p>
            <a:r>
              <a:rPr lang="zh-CN" altLang="en-US" sz="2400" dirty="0" smtClean="0">
                <a:solidFill>
                  <a:schemeClr val="hlink"/>
                </a:solidFill>
              </a:rPr>
              <a:t>环境管理</a:t>
            </a:r>
            <a:endParaRPr lang="zh-CN" altLang="en-US" dirty="0"/>
          </a:p>
        </p:txBody>
      </p:sp>
      <p:sp>
        <p:nvSpPr>
          <p:cNvPr id="15" name="TextBox 14"/>
          <p:cNvSpPr txBox="1"/>
          <p:nvPr/>
        </p:nvSpPr>
        <p:spPr>
          <a:xfrm>
            <a:off x="4840517" y="5522695"/>
            <a:ext cx="3229428" cy="461665"/>
          </a:xfrm>
          <a:prstGeom prst="rect">
            <a:avLst/>
          </a:prstGeom>
          <a:noFill/>
        </p:spPr>
        <p:txBody>
          <a:bodyPr wrap="square" rtlCol="0">
            <a:spAutoFit/>
          </a:bodyPr>
          <a:lstStyle/>
          <a:p>
            <a:r>
              <a:rPr lang="zh-CN" altLang="en-US" sz="2400" dirty="0" smtClean="0">
                <a:solidFill>
                  <a:schemeClr val="hlink"/>
                </a:solidFill>
              </a:rPr>
              <a:t>环境意识；环保意识</a:t>
            </a:r>
            <a:endParaRPr lang="zh-CN" altLang="en-US" dirty="0"/>
          </a:p>
        </p:txBody>
      </p:sp>
      <p:pic>
        <p:nvPicPr>
          <p:cNvPr id="16"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8"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impact                     </a:t>
            </a:r>
            <a:r>
              <a:rPr lang="en-US" altLang="zh-CN" i="1" dirty="0" smtClean="0">
                <a:solidFill>
                  <a:srgbClr val="990000"/>
                </a:solidFill>
              </a:rPr>
              <a:t>n. </a:t>
            </a:r>
            <a:r>
              <a:rPr lang="en-US" altLang="zh-CN" dirty="0" smtClean="0">
                <a:solidFill>
                  <a:srgbClr val="990000"/>
                </a:solidFill>
              </a:rPr>
              <a:t>[C] </a:t>
            </a:r>
            <a:r>
              <a:rPr lang="en-US" altLang="zh-CN" dirty="0" smtClean="0"/>
              <a:t>an effect or influence </a:t>
            </a:r>
            <a:r>
              <a:rPr lang="zh-CN" altLang="en-US" sz="2400" dirty="0" smtClean="0">
                <a:solidFill>
                  <a:schemeClr val="hlink"/>
                </a:solidFill>
              </a:rPr>
              <a:t>作用；影响</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p>
          <a:p>
            <a:pPr marL="432000" indent="-457200" algn="just" eaLnBrk="1" hangingPunct="1">
              <a:lnSpc>
                <a:spcPct val="100000"/>
              </a:lnSpc>
              <a:buSzPct val="100000"/>
              <a:buNone/>
            </a:pPr>
            <a:r>
              <a:rPr lang="en-US" altLang="zh-CN" dirty="0" smtClean="0"/>
              <a:t>1. They say they expect the meeting to have a marked impact on the future of the country.  </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他们说期望这次会议对国家的未来能有显著的影响。</a:t>
            </a:r>
          </a:p>
          <a:p>
            <a:pPr marL="0" indent="0" algn="just" eaLnBrk="1" hangingPunct="1">
              <a:lnSpc>
                <a:spcPct val="100000"/>
              </a:lnSpc>
              <a:buSzPct val="100000"/>
              <a:buNone/>
            </a:pPr>
            <a:r>
              <a:rPr lang="en-US" altLang="zh-CN" dirty="0" smtClean="0"/>
              <a:t>2. How will the war impact on his generation?</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战争对他这一代会有什么影响呢</a:t>
            </a:r>
            <a:r>
              <a:rPr lang="en-US" altLang="zh-CN" sz="2400" dirty="0" smtClean="0">
                <a:solidFill>
                  <a:schemeClr val="hlink"/>
                </a:solidFill>
                <a:latin typeface="+mn-ea"/>
              </a:rPr>
              <a:t>?</a:t>
            </a:r>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28674" name="Picture 2"/>
          <p:cNvPicPr>
            <a:picLocks noChangeAspect="1" noChangeArrowheads="1"/>
          </p:cNvPicPr>
          <p:nvPr/>
        </p:nvPicPr>
        <p:blipFill>
          <a:blip r:embed="rId3" cstate="print"/>
          <a:srcRect/>
          <a:stretch>
            <a:fillRect/>
          </a:stretch>
        </p:blipFill>
        <p:spPr bwMode="auto">
          <a:xfrm>
            <a:off x="1790729" y="809850"/>
            <a:ext cx="1228725" cy="304800"/>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6046491"/>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lgn="just">
              <a:lnSpc>
                <a:spcPct val="100000"/>
              </a:lnSpc>
              <a:buNone/>
            </a:pPr>
            <a:r>
              <a:rPr lang="en-US" altLang="zh-CN" dirty="0" smtClean="0"/>
              <a:t>Without a doubt, each of the small decisions you make in this realm can make a big ______ on your health in the years to come. </a:t>
            </a:r>
            <a:r>
              <a:rPr lang="en-US" altLang="zh-CN" sz="2400" b="1" dirty="0" smtClean="0">
                <a:solidFill>
                  <a:srgbClr val="70AD47">
                    <a:lumMod val="50000"/>
                  </a:srgbClr>
                </a:solidFill>
              </a:rPr>
              <a:t>(CET4-2011-06-86)</a:t>
            </a:r>
            <a:endParaRPr lang="en-US" altLang="zh-CN" dirty="0" smtClean="0"/>
          </a:p>
          <a:p>
            <a:pPr>
              <a:buNone/>
            </a:pPr>
            <a:r>
              <a:rPr lang="en-US" altLang="zh-CN" dirty="0" smtClean="0"/>
              <a:t>A. outcome    </a:t>
            </a:r>
          </a:p>
          <a:p>
            <a:pPr>
              <a:buNone/>
            </a:pPr>
            <a:r>
              <a:rPr lang="en-US" altLang="zh-CN" dirty="0" smtClean="0"/>
              <a:t>B. function</a:t>
            </a:r>
          </a:p>
          <a:p>
            <a:pPr>
              <a:buNone/>
            </a:pPr>
            <a:r>
              <a:rPr lang="en-US" altLang="zh-CN" dirty="0" smtClean="0"/>
              <a:t>C. impact   </a:t>
            </a:r>
          </a:p>
          <a:p>
            <a:pPr>
              <a:buNone/>
            </a:pPr>
            <a:r>
              <a:rPr lang="en-US" altLang="zh-CN" dirty="0" smtClean="0"/>
              <a:t>D. commitment</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2"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billion                 </a:t>
            </a:r>
            <a:r>
              <a:rPr lang="en-US" altLang="zh-CN" i="1" dirty="0" smtClean="0">
                <a:solidFill>
                  <a:srgbClr val="990000"/>
                </a:solidFill>
              </a:rPr>
              <a:t>num. </a:t>
            </a:r>
            <a:r>
              <a:rPr lang="en-US" altLang="zh-CN" dirty="0" smtClean="0"/>
              <a:t>the number 1,000,000,000</a:t>
            </a:r>
            <a:r>
              <a:rPr lang="zh-CN" altLang="en-US" sz="2400" dirty="0" smtClean="0">
                <a:solidFill>
                  <a:schemeClr val="hlink"/>
                </a:solidFill>
              </a:rPr>
              <a:t>（数字）十亿</a:t>
            </a:r>
          </a:p>
          <a:p>
            <a:pPr marL="179388" indent="-179388" algn="just" eaLnBrk="1" hangingPunct="1">
              <a:lnSpc>
                <a:spcPct val="100000"/>
              </a:lnSpc>
              <a:buSzPct val="120000"/>
              <a:buFont typeface="Arial" charset="0"/>
              <a:buNone/>
            </a:pPr>
            <a:r>
              <a:rPr lang="en-US" altLang="zh-CN" sz="2800" i="1" dirty="0" smtClean="0"/>
              <a:t>e.g.</a:t>
            </a:r>
            <a:r>
              <a:rPr lang="en-US" altLang="zh-CN" sz="2400" dirty="0" smtClean="0">
                <a:solidFill>
                  <a:schemeClr val="hlink"/>
                </a:solidFill>
              </a:rPr>
              <a:t> </a:t>
            </a:r>
          </a:p>
          <a:p>
            <a:pPr marL="432000" indent="-457200" algn="just" eaLnBrk="1" hangingPunct="1">
              <a:lnSpc>
                <a:spcPct val="100000"/>
              </a:lnSpc>
              <a:buSzPct val="100000"/>
              <a:buNone/>
            </a:pPr>
            <a:r>
              <a:rPr lang="en-US" altLang="zh-CN" dirty="0" smtClean="0"/>
              <a:t>1. Global warming is causing more than 300,000 deaths and about $125 billion in economic losses each year. </a:t>
            </a:r>
            <a:r>
              <a:rPr lang="en-US" altLang="zh-CN" sz="2400" b="1" dirty="0" smtClean="0">
                <a:solidFill>
                  <a:srgbClr val="70AD47">
                    <a:lumMod val="50000"/>
                  </a:srgbClr>
                </a:solidFill>
              </a:rPr>
              <a:t>(CET4-2011-06)</a:t>
            </a:r>
            <a:endParaRPr lang="en-US" altLang="zh-CN" sz="2800" dirty="0" smtClean="0"/>
          </a:p>
          <a:p>
            <a:pPr marL="432000" indent="-179388" algn="just" eaLnBrk="1" hangingPunct="1">
              <a:lnSpc>
                <a:spcPct val="100000"/>
              </a:lnSpc>
              <a:buSzPct val="120000"/>
              <a:buNone/>
            </a:pPr>
            <a:r>
              <a:rPr lang="zh-CN" altLang="en-US" sz="2400" dirty="0" smtClean="0">
                <a:solidFill>
                  <a:schemeClr val="hlink"/>
                </a:solidFill>
              </a:rPr>
              <a:t>   全球气候变暖每年造成</a:t>
            </a:r>
            <a:r>
              <a:rPr lang="en-US" altLang="zh-CN" sz="2400" dirty="0" smtClean="0">
                <a:solidFill>
                  <a:schemeClr val="hlink"/>
                </a:solidFill>
                <a:latin typeface="+mn-ea"/>
              </a:rPr>
              <a:t>30</a:t>
            </a:r>
            <a:r>
              <a:rPr lang="zh-CN" altLang="en-US" sz="2400" dirty="0" smtClean="0">
                <a:solidFill>
                  <a:schemeClr val="hlink"/>
                </a:solidFill>
              </a:rPr>
              <a:t>多万人死亡和约</a:t>
            </a:r>
            <a:r>
              <a:rPr lang="en-US" altLang="zh-CN" sz="2400" dirty="0" smtClean="0">
                <a:solidFill>
                  <a:schemeClr val="hlink"/>
                </a:solidFill>
                <a:latin typeface="+mn-ea"/>
              </a:rPr>
              <a:t>1250</a:t>
            </a:r>
            <a:r>
              <a:rPr lang="zh-CN" altLang="en-US" sz="2400" dirty="0" smtClean="0">
                <a:solidFill>
                  <a:schemeClr val="hlink"/>
                </a:solidFill>
              </a:rPr>
              <a:t>亿美元经济损失。</a:t>
            </a:r>
          </a:p>
          <a:p>
            <a:pPr marL="432000" indent="-457200" eaLnBrk="1" hangingPunct="1">
              <a:lnSpc>
                <a:spcPct val="100000"/>
              </a:lnSpc>
              <a:buSzPct val="100000"/>
              <a:buNone/>
            </a:pPr>
            <a:r>
              <a:rPr lang="en-US" altLang="zh-CN" dirty="0" smtClean="0"/>
              <a:t>2. The new estimates now tell us that more than one billion people experience some form of disability.</a:t>
            </a:r>
            <a:endParaRPr lang="en-US" altLang="zh-CN" sz="2800" dirty="0" smtClean="0"/>
          </a:p>
          <a:p>
            <a:pPr marL="432000" indent="-179388" algn="just" eaLnBrk="1" hangingPunct="1">
              <a:lnSpc>
                <a:spcPct val="100000"/>
              </a:lnSpc>
              <a:buSzPct val="120000"/>
              <a:buNone/>
            </a:pPr>
            <a:r>
              <a:rPr lang="zh-CN" altLang="en-US" sz="2400" dirty="0" smtClean="0">
                <a:solidFill>
                  <a:schemeClr val="hlink"/>
                </a:solidFill>
              </a:rPr>
              <a:t>  最新的数字估计使我们看到，有十多亿人存在某种形式的残疾。</a:t>
            </a:r>
            <a:endParaRPr lang="en-US" altLang="zh-CN" sz="2400" dirty="0" smtClean="0">
              <a:solidFill>
                <a:schemeClr val="hlink"/>
              </a:solidFill>
            </a:endParaRPr>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800" dirty="0" smtClean="0"/>
          </a:p>
          <a:p>
            <a:pPr marL="361950" indent="-361950" algn="just" eaLnBrk="1" hangingPunct="1">
              <a:buSzPct val="120000"/>
              <a:buFont typeface="Arial" charset="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29698" name="Picture 2"/>
          <p:cNvPicPr>
            <a:picLocks noChangeAspect="1" noChangeArrowheads="1"/>
          </p:cNvPicPr>
          <p:nvPr/>
        </p:nvPicPr>
        <p:blipFill>
          <a:blip r:embed="rId4" cstate="print"/>
          <a:srcRect/>
          <a:stretch>
            <a:fillRect/>
          </a:stretch>
        </p:blipFill>
        <p:spPr bwMode="auto">
          <a:xfrm>
            <a:off x="1604375" y="825681"/>
            <a:ext cx="990600" cy="304800"/>
          </a:xfrm>
          <a:prstGeom prst="rect">
            <a:avLst/>
          </a:prstGeom>
          <a:noFill/>
          <a:ln w="9525">
            <a:noFill/>
            <a:miter lim="800000"/>
            <a:headEnd/>
            <a:tailEnd/>
          </a:ln>
        </p:spPr>
      </p:pic>
      <p:pic>
        <p:nvPicPr>
          <p:cNvPr id="9" name="图片 10"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a:lnSpc>
                <a:spcPct val="100000"/>
              </a:lnSpc>
              <a:buFont typeface="Arial" charset="0"/>
              <a:buNone/>
              <a:tabLst>
                <a:tab pos="179388" algn="l"/>
              </a:tabLst>
            </a:pPr>
            <a:r>
              <a:rPr lang="en-US" altLang="zh-CN" sz="3200" b="1" dirty="0" smtClean="0"/>
              <a:t>annually </a:t>
            </a:r>
            <a:r>
              <a:rPr lang="en-US" altLang="zh-CN" b="1" dirty="0" smtClean="0"/>
              <a:t>                      </a:t>
            </a:r>
            <a:r>
              <a:rPr lang="en-US" altLang="zh-CN" sz="2800" i="1" dirty="0" err="1" smtClean="0">
                <a:solidFill>
                  <a:srgbClr val="990000"/>
                </a:solidFill>
              </a:rPr>
              <a:t>ad.</a:t>
            </a:r>
            <a:r>
              <a:rPr lang="en-US" altLang="zh-CN" sz="2800" i="1" dirty="0" smtClean="0">
                <a:solidFill>
                  <a:srgbClr val="990000"/>
                </a:solidFill>
              </a:rPr>
              <a:t> </a:t>
            </a:r>
            <a:r>
              <a:rPr lang="en-US" altLang="en-US" sz="2800" dirty="0" smtClean="0">
                <a:ea typeface="宋体" pitchFamily="2" charset="-122"/>
              </a:rPr>
              <a:t>used for saying s</a:t>
            </a:r>
            <a:r>
              <a:rPr lang="en-US" altLang="zh-CN" sz="2800" dirty="0" smtClean="0"/>
              <a:t>th.</a:t>
            </a:r>
            <a:r>
              <a:rPr lang="en-US" altLang="en-US" sz="2800" dirty="0" smtClean="0">
                <a:ea typeface="宋体" pitchFamily="2" charset="-122"/>
              </a:rPr>
              <a:t> is calculated or</a:t>
            </a:r>
            <a:r>
              <a:rPr lang="en-US" altLang="zh-CN" sz="2800" dirty="0" smtClean="0"/>
              <a:t> </a:t>
            </a:r>
            <a:r>
              <a:rPr lang="en-US" altLang="en-US" sz="2800" dirty="0" smtClean="0">
                <a:ea typeface="宋体" pitchFamily="2" charset="-122"/>
              </a:rPr>
              <a:t>considered over a period of one year</a:t>
            </a:r>
            <a:r>
              <a:rPr lang="en-US" altLang="zh-CN" sz="2800" dirty="0" smtClean="0"/>
              <a:t> </a:t>
            </a:r>
            <a:r>
              <a:rPr lang="zh-CN" altLang="en-US" sz="2400" dirty="0" smtClean="0">
                <a:solidFill>
                  <a:schemeClr val="hlink"/>
                </a:solidFill>
              </a:rPr>
              <a:t>年度地；全年地</a:t>
            </a:r>
          </a:p>
          <a:p>
            <a:pPr marL="179388" indent="-179388" algn="just">
              <a:lnSpc>
                <a:spcPct val="100000"/>
              </a:lnSpc>
              <a:buFont typeface="Arial" charset="0"/>
              <a:buNone/>
              <a:tabLst>
                <a:tab pos="179388" algn="l"/>
              </a:tabLst>
            </a:pPr>
            <a:r>
              <a:rPr lang="en-US" altLang="zh-CN" sz="2800" i="1" dirty="0" smtClean="0"/>
              <a:t>e.g.</a:t>
            </a:r>
            <a:r>
              <a:rPr lang="en-US" altLang="zh-CN" sz="2800" dirty="0" smtClean="0"/>
              <a:t> </a:t>
            </a:r>
          </a:p>
          <a:p>
            <a:pPr marL="0" indent="0" algn="just">
              <a:lnSpc>
                <a:spcPct val="100000"/>
              </a:lnSpc>
              <a:buNone/>
              <a:tabLst>
                <a:tab pos="179388" algn="l"/>
              </a:tabLst>
            </a:pPr>
            <a:r>
              <a:rPr lang="en-US" altLang="zh-CN" sz="2800" dirty="0" smtClean="0"/>
              <a:t>1. Oscars Academy Awards is held annually.</a:t>
            </a:r>
          </a:p>
          <a:p>
            <a:pPr marL="179388" indent="-179388" algn="just">
              <a:lnSpc>
                <a:spcPct val="100000"/>
              </a:lnSpc>
              <a:buFont typeface="Arial" charset="0"/>
              <a:buNone/>
              <a:tabLst>
                <a:tab pos="179388" algn="l"/>
              </a:tabLst>
            </a:pPr>
            <a:r>
              <a:rPr lang="zh-CN" altLang="en-US" sz="2400" dirty="0" smtClean="0">
                <a:solidFill>
                  <a:schemeClr val="hlink"/>
                </a:solidFill>
              </a:rPr>
              <a:t>     奥斯卡颁奖典礼每年举办一次。</a:t>
            </a:r>
            <a:endParaRPr lang="en-US" altLang="zh-CN" i="1" dirty="0">
              <a:solidFill>
                <a:schemeClr val="accent2"/>
              </a:solidFill>
            </a:endParaRPr>
          </a:p>
          <a:p>
            <a:pPr marL="468000" indent="-468000" algn="just">
              <a:lnSpc>
                <a:spcPct val="100000"/>
              </a:lnSpc>
              <a:buFont typeface="Arial" charset="0"/>
              <a:buNone/>
              <a:tabLst>
                <a:tab pos="179388" algn="l"/>
              </a:tabLst>
            </a:pPr>
            <a:r>
              <a:rPr lang="en-US" altLang="zh-CN" sz="2800" dirty="0" smtClean="0"/>
              <a:t>2. Managers annually submitted thick and precisely documented five-year and one-year plans.</a:t>
            </a:r>
          </a:p>
          <a:p>
            <a:pPr marL="179388" indent="-179388" algn="just">
              <a:lnSpc>
                <a:spcPct val="100000"/>
              </a:lnSpc>
              <a:buFont typeface="Arial" charset="0"/>
              <a:buNone/>
              <a:tabLst>
                <a:tab pos="179388" algn="l"/>
              </a:tabLst>
            </a:pPr>
            <a:r>
              <a:rPr lang="zh-CN" altLang="en-US" sz="2400" dirty="0" smtClean="0">
                <a:solidFill>
                  <a:schemeClr val="hlink"/>
                </a:solidFill>
              </a:rPr>
              <a:t>        经理们每年提交厚厚的，精确编制的五年计划和年度计划。</a:t>
            </a:r>
            <a:endParaRPr lang="en-US" altLang="zh-CN" sz="2800" dirty="0" smtClean="0"/>
          </a:p>
          <a:p>
            <a:pPr marL="179388" indent="-179388" algn="just">
              <a:lnSpc>
                <a:spcPct val="100000"/>
              </a:lnSpc>
              <a:buFont typeface="Arial" charset="0"/>
              <a:buNone/>
              <a:tabLst>
                <a:tab pos="179388" algn="l"/>
              </a:tabLst>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sz="2800" b="1" dirty="0" smtClean="0"/>
              <a:t>annual </a:t>
            </a:r>
            <a:r>
              <a:rPr lang="en-US" altLang="zh-CN" sz="2800" i="1" dirty="0" smtClean="0">
                <a:solidFill>
                  <a:srgbClr val="990000"/>
                </a:solidFill>
              </a:rPr>
              <a:t>a.</a:t>
            </a: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13"/>
          <p:cNvPicPr>
            <a:picLocks noChangeAspect="1" noChangeArrowheads="1"/>
          </p:cNvPicPr>
          <p:nvPr/>
        </p:nvPicPr>
        <p:blipFill>
          <a:blip r:embed="rId6" cstate="print"/>
          <a:srcRect/>
          <a:stretch>
            <a:fillRect/>
          </a:stretch>
        </p:blipFill>
        <p:spPr bwMode="auto">
          <a:xfrm>
            <a:off x="2241542" y="847489"/>
            <a:ext cx="1058862" cy="300274"/>
          </a:xfrm>
          <a:prstGeom prst="rect">
            <a:avLst/>
          </a:prstGeom>
          <a:noFill/>
          <a:ln w="9525" algn="ctr">
            <a:noFill/>
            <a:miter lim="800000"/>
            <a:headEnd/>
            <a:tailEnd/>
          </a:ln>
          <a:effectLst/>
        </p:spPr>
      </p:pic>
      <p:pic>
        <p:nvPicPr>
          <p:cNvPr id="9"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dissolv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dissolv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45074" y="658813"/>
            <a:ext cx="8867042" cy="6065837"/>
          </a:xfrm>
        </p:spPr>
        <p:txBody>
          <a:bodyPr/>
          <a:lstStyle/>
          <a:p>
            <a:pPr marL="0" indent="1588" eaLnBrk="1" hangingPunct="1">
              <a:buNone/>
              <a:defRPr/>
            </a:pPr>
            <a:endParaRPr lang="en-US" altLang="zh-CN" sz="2500" dirty="0" smtClean="0"/>
          </a:p>
          <a:p>
            <a:pPr marL="0" indent="1588" eaLnBrk="1" hangingPunct="1">
              <a:lnSpc>
                <a:spcPct val="150000"/>
              </a:lnSpc>
              <a:buNone/>
              <a:defRPr/>
            </a:pPr>
            <a:r>
              <a:rPr lang="en-US" altLang="zh-CN" sz="1800" dirty="0" smtClean="0">
                <a:solidFill>
                  <a:srgbClr val="0070C0"/>
                </a:solidFill>
              </a:rPr>
              <a:t>5</a:t>
            </a:r>
            <a:r>
              <a:rPr lang="en-US" altLang="zh-CN" sz="2500" dirty="0" smtClean="0"/>
              <a:t> </a:t>
            </a:r>
            <a:r>
              <a:rPr lang="en-US" altLang="zh-CN" sz="2500" spc="-170" dirty="0" smtClean="0"/>
              <a:t>All large circulation newspapers have </a:t>
            </a:r>
            <a:r>
              <a:rPr lang="en-US" altLang="zh-CN" sz="2500" spc="-170" dirty="0" smtClean="0">
                <a:hlinkClick r:id="rId3" action="ppaction://hlinksldjump"/>
              </a:rPr>
              <a:t>established</a:t>
            </a:r>
            <a:r>
              <a:rPr lang="en-US" altLang="zh-CN" sz="2500" spc="-170" dirty="0" smtClean="0"/>
              <a:t> strong </a:t>
            </a:r>
            <a:r>
              <a:rPr lang="en-US" altLang="zh-CN" sz="2500" spc="-170" dirty="0" smtClean="0">
                <a:hlinkClick r:id="rId4" action="ppaction://hlinksldjump"/>
              </a:rPr>
              <a:t>websites</a:t>
            </a:r>
            <a:r>
              <a:rPr lang="en-US" altLang="zh-CN" sz="2500" spc="-170" dirty="0" smtClean="0"/>
              <a:t>. The Internet </a:t>
            </a:r>
          </a:p>
          <a:p>
            <a:pPr marL="0" indent="1588" eaLnBrk="1" hangingPunct="1">
              <a:lnSpc>
                <a:spcPct val="150000"/>
              </a:lnSpc>
              <a:buNone/>
              <a:defRPr/>
            </a:pPr>
            <a:r>
              <a:rPr lang="en-US" altLang="zh-CN" sz="2500" spc="-90" dirty="0" smtClean="0"/>
              <a:t>provides an easy outlet for anyone with an opinion, and there’s nothing a </a:t>
            </a:r>
          </a:p>
          <a:p>
            <a:pPr marL="0" indent="1588" eaLnBrk="1" hangingPunct="1">
              <a:lnSpc>
                <a:spcPct val="150000"/>
              </a:lnSpc>
              <a:buNone/>
              <a:defRPr/>
            </a:pPr>
            <a:r>
              <a:rPr lang="en-US" altLang="zh-CN" sz="2500" spc="-180" dirty="0" smtClean="0"/>
              <a:t>newspaper editor likes more for </a:t>
            </a:r>
            <a:r>
              <a:rPr lang="en-US" altLang="zh-CN" sz="2500" spc="-180" dirty="0" smtClean="0">
                <a:hlinkClick r:id="rId5" action="ppaction://hlinksldjump"/>
              </a:rPr>
              <a:t>reassurance</a:t>
            </a:r>
            <a:r>
              <a:rPr lang="en-US" altLang="zh-CN" sz="2500" spc="-180" dirty="0" smtClean="0"/>
              <a:t> about their work than </a:t>
            </a:r>
            <a:r>
              <a:rPr lang="en-US" altLang="zh-CN" sz="2500" spc="-180" dirty="0" smtClean="0">
                <a:hlinkClick r:id="rId6" action="ppaction://hlinksldjump"/>
              </a:rPr>
              <a:t>feedback</a:t>
            </a:r>
            <a:r>
              <a:rPr lang="en-US" altLang="zh-CN" sz="2500" spc="-180" dirty="0" smtClean="0"/>
              <a:t> and </a:t>
            </a:r>
          </a:p>
          <a:p>
            <a:pPr marL="0" indent="1588" eaLnBrk="1" hangingPunct="1">
              <a:lnSpc>
                <a:spcPct val="150000"/>
              </a:lnSpc>
              <a:buNone/>
              <a:defRPr/>
            </a:pPr>
            <a:r>
              <a:rPr lang="en-US" altLang="zh-CN" sz="2500" spc="-210" dirty="0" smtClean="0"/>
              <a:t>opinions, as diverse as possible. </a:t>
            </a:r>
            <a:r>
              <a:rPr lang="en-US" altLang="zh-CN" sz="2500" spc="-210" dirty="0" smtClean="0">
                <a:hlinkClick r:id="rId7" action="ppaction://hlinksldjump"/>
              </a:rPr>
              <a:t>Teenagers today don’t remember a time when they </a:t>
            </a:r>
          </a:p>
          <a:p>
            <a:pPr marL="0" indent="1588" eaLnBrk="1" hangingPunct="1">
              <a:lnSpc>
                <a:spcPct val="150000"/>
              </a:lnSpc>
              <a:buNone/>
              <a:defRPr/>
            </a:pPr>
            <a:r>
              <a:rPr lang="en-US" altLang="zh-CN" sz="2500" spc="-200" dirty="0" smtClean="0">
                <a:hlinkClick r:id="rId7" action="ppaction://hlinksldjump"/>
              </a:rPr>
              <a:t>Didn’t have the Internet</a:t>
            </a:r>
            <a:r>
              <a:rPr lang="en-US" altLang="zh-CN" sz="2500" spc="-200" dirty="0" smtClean="0"/>
              <a:t>, and reading a newspaper is something they only do if they </a:t>
            </a:r>
          </a:p>
          <a:p>
            <a:pPr marL="0" indent="1588" eaLnBrk="1" hangingPunct="1">
              <a:lnSpc>
                <a:spcPct val="150000"/>
              </a:lnSpc>
              <a:buNone/>
              <a:defRPr/>
            </a:pPr>
            <a:r>
              <a:rPr lang="en-US" altLang="zh-CN" sz="2500" spc="-140" dirty="0" smtClean="0"/>
              <a:t>have an assignment to write about the specific medium of print journalism.</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8" action="ppaction://hlinkfile"/>
          </p:cNvPr>
          <p:cNvPicPr>
            <a:picLocks noChangeAspect="1" noChangeArrowheads="1"/>
          </p:cNvPicPr>
          <p:nvPr/>
        </p:nvPicPr>
        <p:blipFill>
          <a:blip r:embed="rId9"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0" action="ppaction://hlinksldjump"/>
          </p:cNvPr>
          <p:cNvPicPr>
            <a:picLocks noChangeAspect="1"/>
          </p:cNvPicPr>
          <p:nvPr/>
        </p:nvPicPr>
        <p:blipFill>
          <a:blip r:embed="rId11"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12" action="ppaction://hlinksldjump"/>
          </p:cNvPr>
          <p:cNvPicPr>
            <a:picLocks noChangeAspect="1" noChangeArrowheads="1"/>
          </p:cNvPicPr>
          <p:nvPr/>
        </p:nvPicPr>
        <p:blipFill>
          <a:blip r:embed="rId13"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14" action="ppaction://hlinksldjump"/>
          </p:cNvPr>
          <p:cNvPicPr>
            <a:picLocks noChangeAspect="1" noChangeArrowheads="1"/>
          </p:cNvPicPr>
          <p:nvPr/>
        </p:nvPicPr>
        <p:blipFill>
          <a:blip r:embed="rId15"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7"/>
            <a:ext cx="8770332" cy="5455947"/>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estate</a:t>
            </a:r>
            <a:r>
              <a:rPr lang="en-US" altLang="zh-CN" b="1" dirty="0" smtClean="0"/>
              <a:t>                      </a:t>
            </a:r>
            <a:r>
              <a:rPr lang="en-US" altLang="zh-CN" sz="2800" i="1" dirty="0" smtClean="0">
                <a:solidFill>
                  <a:srgbClr val="990000"/>
                </a:solidFill>
              </a:rPr>
              <a:t>n.</a:t>
            </a:r>
          </a:p>
          <a:p>
            <a:pPr marL="179388" indent="-179388" algn="just" eaLnBrk="1" hangingPunct="1">
              <a:lnSpc>
                <a:spcPct val="100000"/>
              </a:lnSpc>
              <a:buSzPct val="120000"/>
              <a:buFont typeface="Arial" charset="0"/>
              <a:buNone/>
            </a:pPr>
            <a:r>
              <a:rPr lang="en-US" altLang="zh-CN" sz="2800" b="1" dirty="0" smtClean="0"/>
              <a:t>1.</a:t>
            </a:r>
            <a:r>
              <a:rPr lang="en-US" altLang="zh-CN" sz="2800" b="1" i="1" dirty="0" smtClean="0">
                <a:solidFill>
                  <a:schemeClr val="accent2"/>
                </a:solidFill>
              </a:rPr>
              <a:t> </a:t>
            </a:r>
            <a:r>
              <a:rPr lang="en-US" altLang="zh-CN" sz="2800" dirty="0" smtClean="0">
                <a:solidFill>
                  <a:srgbClr val="990000"/>
                </a:solidFill>
              </a:rPr>
              <a:t>[C] </a:t>
            </a:r>
            <a:r>
              <a:rPr lang="en-US" altLang="zh-CN" sz="2800" dirty="0" smtClean="0"/>
              <a:t>a large area of land where a particular crop is grown</a:t>
            </a:r>
            <a:r>
              <a:rPr lang="zh-CN" altLang="en-US" sz="2400" dirty="0" smtClean="0">
                <a:solidFill>
                  <a:schemeClr val="hlink"/>
                </a:solidFill>
              </a:rPr>
              <a:t>（某作物的）种植区</a:t>
            </a:r>
          </a:p>
          <a:p>
            <a:pPr marL="179388" indent="-179388" algn="just" eaLnBrk="1" hangingPunct="1">
              <a:lnSpc>
                <a:spcPct val="100000"/>
              </a:lnSpc>
              <a:buSzPct val="120000"/>
              <a:buFont typeface="Arial" charset="0"/>
              <a:buNone/>
            </a:pPr>
            <a:r>
              <a:rPr lang="en-US" altLang="zh-CN" sz="2800" i="1" dirty="0" smtClean="0"/>
              <a:t>e.g. </a:t>
            </a:r>
            <a:r>
              <a:rPr lang="en-US" altLang="zh-CN" sz="2800" dirty="0" smtClean="0"/>
              <a:t>This is a tea / coffee estate.</a:t>
            </a:r>
          </a:p>
          <a:p>
            <a:pPr marL="179388" indent="-179388" eaLnBrk="1" hangingPunct="1">
              <a:lnSpc>
                <a:spcPct val="100000"/>
              </a:lnSpc>
              <a:buFontTx/>
              <a:buNone/>
            </a:pPr>
            <a:r>
              <a:rPr lang="zh-CN" altLang="en-US" sz="2400" dirty="0" smtClean="0">
                <a:solidFill>
                  <a:schemeClr val="hlink"/>
                </a:solidFill>
              </a:rPr>
              <a:t>         这是一个茶园</a:t>
            </a:r>
            <a:r>
              <a:rPr lang="en-US" altLang="zh-CN" sz="2400" dirty="0" smtClean="0">
                <a:solidFill>
                  <a:schemeClr val="hlink"/>
                </a:solidFill>
                <a:latin typeface="宋体" pitchFamily="2" charset="-122"/>
              </a:rPr>
              <a:t>/</a:t>
            </a:r>
            <a:r>
              <a:rPr lang="zh-CN" altLang="en-US" sz="2400" dirty="0" smtClean="0">
                <a:solidFill>
                  <a:schemeClr val="hlink"/>
                </a:solidFill>
              </a:rPr>
              <a:t>咖啡豆种植区。</a:t>
            </a:r>
            <a:endParaRPr lang="en-US" altLang="zh-CN" sz="2800" dirty="0" smtClean="0"/>
          </a:p>
          <a:p>
            <a:pPr marL="396000" indent="-396000" algn="just" eaLnBrk="1" hangingPunct="1">
              <a:lnSpc>
                <a:spcPct val="100000"/>
              </a:lnSpc>
              <a:buSzPct val="120000"/>
              <a:buFont typeface="Arial" charset="0"/>
              <a:buNone/>
            </a:pPr>
            <a:r>
              <a:rPr lang="en-US" altLang="zh-CN" sz="2800" b="1" dirty="0" smtClean="0"/>
              <a:t>2. </a:t>
            </a:r>
            <a:r>
              <a:rPr lang="en-US" altLang="zh-CN" dirty="0" smtClean="0">
                <a:solidFill>
                  <a:srgbClr val="990000"/>
                </a:solidFill>
              </a:rPr>
              <a:t>[C, U] </a:t>
            </a:r>
            <a:r>
              <a:rPr lang="en-US" altLang="zh-CN" sz="2800" dirty="0" smtClean="0"/>
              <a:t>all the property and money that belongs to sb., esp. sb. who has just died</a:t>
            </a:r>
            <a:r>
              <a:rPr lang="zh-CN" altLang="en-US" dirty="0" smtClean="0">
                <a:solidFill>
                  <a:schemeClr val="hlink"/>
                </a:solidFill>
              </a:rPr>
              <a:t>（</a:t>
            </a:r>
            <a:r>
              <a:rPr lang="zh-CN" altLang="en-US" sz="2400" dirty="0" smtClean="0">
                <a:solidFill>
                  <a:schemeClr val="hlink"/>
                </a:solidFill>
              </a:rPr>
              <a:t>某人的所有）财产；（尤指）遗产</a:t>
            </a:r>
            <a:endParaRPr lang="en-US" altLang="zh-CN" sz="2400" dirty="0" smtClean="0">
              <a:solidFill>
                <a:schemeClr val="hlink"/>
              </a:solidFill>
            </a:endParaRPr>
          </a:p>
          <a:p>
            <a:pPr marL="540000" indent="-540000" algn="just" eaLnBrk="1" hangingPunct="1">
              <a:lnSpc>
                <a:spcPct val="100000"/>
              </a:lnSpc>
              <a:buSzPct val="120000"/>
              <a:buNone/>
            </a:pPr>
            <a:r>
              <a:rPr lang="en-US" altLang="zh-CN" sz="2800" i="1" dirty="0" smtClean="0"/>
              <a:t>e.g.</a:t>
            </a:r>
            <a:r>
              <a:rPr lang="en-US" altLang="zh-CN" sz="2400" dirty="0" smtClean="0">
                <a:solidFill>
                  <a:schemeClr val="hlink"/>
                </a:solidFill>
              </a:rPr>
              <a:t> </a:t>
            </a:r>
            <a:r>
              <a:rPr lang="en-US" altLang="zh-CN" dirty="0"/>
              <a:t>When his father died, he left an estate of one million dollars</a:t>
            </a:r>
            <a:r>
              <a:rPr lang="en-US" altLang="zh-CN" dirty="0" smtClean="0"/>
              <a:t>.</a:t>
            </a:r>
          </a:p>
          <a:p>
            <a:pPr marL="179388" indent="-179388" algn="just" eaLnBrk="1" hangingPunct="1">
              <a:lnSpc>
                <a:spcPct val="100000"/>
              </a:lnSpc>
              <a:buSzPct val="120000"/>
              <a:buNone/>
            </a:pPr>
            <a:r>
              <a:rPr lang="zh-CN" altLang="en-US" sz="2400" dirty="0" smtClean="0">
                <a:solidFill>
                  <a:schemeClr val="hlink"/>
                </a:solidFill>
                <a:latin typeface="宋体" pitchFamily="2" charset="-122"/>
              </a:rPr>
              <a:t>    他</a:t>
            </a:r>
            <a:r>
              <a:rPr lang="zh-CN" altLang="en-US" sz="2400" dirty="0">
                <a:solidFill>
                  <a:schemeClr val="hlink"/>
                </a:solidFill>
                <a:latin typeface="宋体" pitchFamily="2" charset="-122"/>
              </a:rPr>
              <a:t>父亲去世时留下了一百万元的遗产。</a:t>
            </a:r>
          </a:p>
          <a:p>
            <a:pPr marL="179388" indent="-179388" algn="just" eaLnBrk="1" hangingPunct="1">
              <a:lnSpc>
                <a:spcPct val="100000"/>
              </a:lnSpc>
              <a:buSzPct val="120000"/>
              <a:buNone/>
            </a:pPr>
            <a:endParaRPr lang="en-US" altLang="zh-CN" dirty="0"/>
          </a:p>
          <a:p>
            <a:pPr marL="179388" indent="-179388" algn="just" eaLnBrk="1" hangingPunct="1">
              <a:lnSpc>
                <a:spcPct val="100000"/>
              </a:lnSpc>
              <a:buSzPct val="120000"/>
              <a:buFont typeface="Arial" charset="0"/>
              <a:buNone/>
            </a:pP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0722" name="Picture 2"/>
          <p:cNvPicPr>
            <a:picLocks noChangeAspect="1" noChangeArrowheads="1"/>
          </p:cNvPicPr>
          <p:nvPr/>
        </p:nvPicPr>
        <p:blipFill>
          <a:blip r:embed="rId4" cstate="print"/>
          <a:srcRect/>
          <a:stretch>
            <a:fillRect/>
          </a:stretch>
        </p:blipFill>
        <p:spPr bwMode="auto">
          <a:xfrm>
            <a:off x="1790700" y="828675"/>
            <a:ext cx="895350" cy="28575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28589" y="643228"/>
            <a:ext cx="8872536" cy="5903912"/>
          </a:xfrm>
          <a:prstGeom prst="rect">
            <a:avLst/>
          </a:prstGeom>
          <a:noFill/>
          <a:ln>
            <a:miter lim="800000"/>
            <a:headEnd/>
            <a:tailEnd/>
          </a:ln>
        </p:spPr>
        <p:txBody>
          <a:bodyPr/>
          <a:lstStyle/>
          <a:p>
            <a:pPr marL="179388" indent="-179388" algn="just">
              <a:lnSpc>
                <a:spcPct val="100000"/>
              </a:lnSpc>
              <a:buNone/>
              <a:tabLst>
                <a:tab pos="179388" algn="l"/>
              </a:tabLst>
            </a:pPr>
            <a:r>
              <a:rPr lang="en-US" altLang="zh-CN" sz="3200" b="1" dirty="0" smtClean="0"/>
              <a:t>furthermore </a:t>
            </a:r>
            <a:r>
              <a:rPr lang="en-US" altLang="zh-CN" b="1" dirty="0" smtClean="0"/>
              <a:t>                    </a:t>
            </a:r>
            <a:r>
              <a:rPr lang="en-US" altLang="zh-CN" sz="2800" i="1" dirty="0" err="1" smtClean="0">
                <a:solidFill>
                  <a:srgbClr val="990000"/>
                </a:solidFill>
              </a:rPr>
              <a:t>ad.</a:t>
            </a:r>
            <a:r>
              <a:rPr lang="en-US" altLang="zh-CN" sz="2800" i="1" dirty="0" smtClean="0">
                <a:solidFill>
                  <a:srgbClr val="990000"/>
                </a:solidFill>
              </a:rPr>
              <a:t> </a:t>
            </a:r>
            <a:r>
              <a:rPr lang="en-US" altLang="zh-CN" dirty="0" smtClean="0"/>
              <a:t>(</a:t>
            </a:r>
            <a:r>
              <a:rPr lang="en-US" altLang="zh-CN" i="1" dirty="0" smtClean="0"/>
              <a:t>fml</a:t>
            </a:r>
            <a:r>
              <a:rPr lang="en-US" altLang="zh-CN" dirty="0" smtClean="0"/>
              <a:t>)</a:t>
            </a:r>
            <a:r>
              <a:rPr lang="en-US" altLang="zh-CN" sz="2800" i="1" dirty="0" smtClean="0"/>
              <a:t> </a:t>
            </a:r>
            <a:r>
              <a:rPr lang="en-US" altLang="zh-CN" dirty="0" smtClean="0"/>
              <a:t>used before a statement that is connected to what you have just said and adds sth. to it </a:t>
            </a:r>
            <a:r>
              <a:rPr lang="zh-CN" altLang="en-US" sz="2400" dirty="0" smtClean="0">
                <a:solidFill>
                  <a:schemeClr val="hlink"/>
                </a:solidFill>
              </a:rPr>
              <a:t>而且；此外</a:t>
            </a:r>
          </a:p>
          <a:p>
            <a:pPr marL="179388" indent="-179388" algn="just">
              <a:lnSpc>
                <a:spcPct val="100000"/>
              </a:lnSpc>
              <a:buFont typeface="Arial" charset="0"/>
              <a:buNone/>
              <a:tabLst>
                <a:tab pos="179388" algn="l"/>
              </a:tabLst>
            </a:pPr>
            <a:r>
              <a:rPr lang="en-US" altLang="zh-CN" sz="2800" i="1" dirty="0" smtClean="0"/>
              <a:t>e.g.</a:t>
            </a:r>
            <a:r>
              <a:rPr lang="en-US" altLang="zh-CN" sz="2800" dirty="0" smtClean="0"/>
              <a:t> </a:t>
            </a:r>
          </a:p>
          <a:p>
            <a:pPr marL="432000" indent="-457200" algn="just">
              <a:lnSpc>
                <a:spcPct val="100000"/>
              </a:lnSpc>
              <a:buNone/>
              <a:tabLst>
                <a:tab pos="179388" algn="l"/>
              </a:tabLst>
            </a:pPr>
            <a:r>
              <a:rPr lang="en-US" altLang="zh-CN" dirty="0" smtClean="0"/>
              <a:t>1. Furthermore, they claim that any such interference is completely ineffective</a:t>
            </a:r>
            <a:r>
              <a:rPr lang="en-US" altLang="zh-CN" sz="2800" dirty="0" smtClean="0"/>
              <a:t>.</a:t>
            </a:r>
          </a:p>
          <a:p>
            <a:pPr marL="179388" indent="-179388" algn="just">
              <a:lnSpc>
                <a:spcPct val="100000"/>
              </a:lnSpc>
              <a:buNone/>
              <a:tabLst>
                <a:tab pos="179388" algn="l"/>
              </a:tabLst>
            </a:pPr>
            <a:r>
              <a:rPr lang="zh-CN" altLang="en-US" sz="2400" dirty="0" smtClean="0">
                <a:solidFill>
                  <a:schemeClr val="hlink"/>
                </a:solidFill>
              </a:rPr>
              <a:t>      此外，他们声称任何此类干涉都是完全无效的。</a:t>
            </a:r>
            <a:endParaRPr lang="en-US" altLang="zh-CN" sz="2800" i="1" dirty="0" smtClean="0">
              <a:solidFill>
                <a:schemeClr val="accent2"/>
              </a:solidFill>
            </a:endParaRPr>
          </a:p>
          <a:p>
            <a:pPr marL="360000" indent="-457200" algn="just">
              <a:lnSpc>
                <a:spcPct val="100000"/>
              </a:lnSpc>
              <a:buNone/>
              <a:tabLst>
                <a:tab pos="179388" algn="l"/>
              </a:tabLst>
            </a:pPr>
            <a:r>
              <a:rPr lang="en-US" altLang="zh-CN" dirty="0" smtClean="0"/>
              <a:t>2. Furthermore, something had to be done for the people as well as for the chimps.</a:t>
            </a:r>
            <a:endParaRPr lang="en-US" altLang="zh-CN" sz="2800" dirty="0" smtClean="0"/>
          </a:p>
          <a:p>
            <a:pPr marL="179388" indent="-179388" algn="just">
              <a:lnSpc>
                <a:spcPct val="100000"/>
              </a:lnSpc>
              <a:buNone/>
              <a:tabLst>
                <a:tab pos="176213" algn="l"/>
              </a:tabLst>
            </a:pPr>
            <a:r>
              <a:rPr lang="zh-CN" altLang="en-US" sz="2400" dirty="0" smtClean="0">
                <a:solidFill>
                  <a:schemeClr val="hlink"/>
                </a:solidFill>
              </a:rPr>
              <a:t>     而且不光是黑猩猩，我们也必须为那些可怜的人们做点什么。</a:t>
            </a:r>
            <a:endParaRPr lang="en-US" altLang="zh-CN" sz="2800" i="1"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1746" name="Picture 2"/>
          <p:cNvPicPr>
            <a:picLocks noChangeAspect="1" noChangeArrowheads="1"/>
          </p:cNvPicPr>
          <p:nvPr/>
        </p:nvPicPr>
        <p:blipFill>
          <a:blip r:embed="rId4" cstate="print"/>
          <a:srcRect/>
          <a:stretch>
            <a:fillRect/>
          </a:stretch>
        </p:blipFill>
        <p:spPr bwMode="auto">
          <a:xfrm>
            <a:off x="2496456" y="800326"/>
            <a:ext cx="1447800" cy="29527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nevertheless</a:t>
            </a:r>
            <a:r>
              <a:rPr lang="en-US" altLang="zh-CN" b="1" dirty="0" smtClean="0"/>
              <a:t>                             </a:t>
            </a:r>
            <a:r>
              <a:rPr lang="en-US" altLang="zh-CN" sz="2800" i="1" dirty="0" err="1" smtClean="0">
                <a:solidFill>
                  <a:srgbClr val="990000"/>
                </a:solidFill>
              </a:rPr>
              <a:t>ad.</a:t>
            </a:r>
            <a:r>
              <a:rPr lang="en-US" altLang="zh-CN" sz="2800" i="1" dirty="0" smtClean="0">
                <a:solidFill>
                  <a:srgbClr val="990000"/>
                </a:solidFill>
              </a:rPr>
              <a:t> </a:t>
            </a:r>
            <a:r>
              <a:rPr lang="en-US" altLang="zh-CN" sz="2800" dirty="0" smtClean="0"/>
              <a:t>despite a fact or idea that you have just mentioned </a:t>
            </a:r>
            <a:r>
              <a:rPr lang="zh-CN" altLang="en-US" sz="2400" dirty="0" smtClean="0">
                <a:solidFill>
                  <a:schemeClr val="hlink"/>
                </a:solidFill>
              </a:rPr>
              <a:t>仍然；不过；尽管如此 </a:t>
            </a:r>
          </a:p>
          <a:p>
            <a:pPr marL="179388" indent="-179388" algn="just" eaLnBrk="1" hangingPunct="1">
              <a:lnSpc>
                <a:spcPct val="100000"/>
              </a:lnSpc>
              <a:buSzPct val="120000"/>
              <a:buFont typeface="Arial" charset="0"/>
              <a:buNone/>
            </a:pPr>
            <a:r>
              <a:rPr lang="en-US" altLang="zh-CN" sz="2800" i="1" dirty="0" smtClean="0"/>
              <a:t>e.g. </a:t>
            </a:r>
          </a:p>
          <a:p>
            <a:pPr marL="0" indent="0" eaLnBrk="1" hangingPunct="1">
              <a:lnSpc>
                <a:spcPct val="100000"/>
              </a:lnSpc>
              <a:buSzPct val="100000"/>
              <a:buNone/>
            </a:pPr>
            <a:r>
              <a:rPr lang="en-US" altLang="zh-CN" dirty="0" smtClean="0"/>
              <a:t>1. The news may be unexpected; nevertheless, it is true. </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这消息可能是出乎意料的，然而是真实的。</a:t>
            </a:r>
          </a:p>
          <a:p>
            <a:pPr marL="432000" indent="-457200" algn="just" eaLnBrk="1" hangingPunct="1">
              <a:lnSpc>
                <a:spcPct val="100000"/>
              </a:lnSpc>
              <a:buSzPct val="100000"/>
              <a:buNone/>
            </a:pPr>
            <a:r>
              <a:rPr lang="en-US" altLang="zh-CN" dirty="0" smtClean="0"/>
              <a:t>2. The experiment has failed. It was, nevertheless, worth making.</a:t>
            </a:r>
          </a:p>
          <a:p>
            <a:pPr marL="179388" indent="-179388" eaLnBrk="1" hangingPunct="1">
              <a:lnSpc>
                <a:spcPct val="100000"/>
              </a:lnSpc>
              <a:buSzPct val="120000"/>
              <a:buFont typeface="Arial" charset="0"/>
              <a:buNone/>
            </a:pPr>
            <a:r>
              <a:rPr lang="zh-CN" altLang="en-US" sz="2400" dirty="0" smtClean="0">
                <a:solidFill>
                  <a:schemeClr val="hlink"/>
                </a:solidFill>
              </a:rPr>
              <a:t>      试验没有成功，尽管如此，还是值得做的。</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Picture 9"/>
          <p:cNvPicPr>
            <a:picLocks noChangeAspect="1" noChangeArrowheads="1"/>
          </p:cNvPicPr>
          <p:nvPr/>
        </p:nvPicPr>
        <p:blipFill>
          <a:blip r:embed="rId3" cstate="print"/>
          <a:srcRect/>
          <a:stretch>
            <a:fillRect/>
          </a:stretch>
        </p:blipFill>
        <p:spPr bwMode="auto">
          <a:xfrm>
            <a:off x="3003543" y="816366"/>
            <a:ext cx="1582738" cy="294659"/>
          </a:xfrm>
          <a:prstGeom prst="rect">
            <a:avLst/>
          </a:prstGeom>
          <a:noFill/>
          <a:ln w="9525" algn="ctr">
            <a:noFill/>
            <a:miter lim="800000"/>
            <a:headEnd/>
            <a:tailEnd/>
          </a:ln>
          <a:effectLst/>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10"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6046491"/>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buNone/>
            </a:pPr>
            <a:r>
              <a:rPr lang="en-US" altLang="zh-CN" dirty="0" smtClean="0"/>
              <a:t>The London Marathon is a difficult race. ______, thousands of runners participate every year.  </a:t>
            </a:r>
            <a:r>
              <a:rPr lang="en-US" altLang="zh-CN" sz="2400" b="1" dirty="0" smtClean="0">
                <a:solidFill>
                  <a:srgbClr val="70AD47">
                    <a:lumMod val="50000"/>
                  </a:srgbClr>
                </a:solidFill>
              </a:rPr>
              <a:t>(CET4-2005-12-48)</a:t>
            </a:r>
            <a:endParaRPr lang="en-US" altLang="zh-CN" dirty="0" smtClean="0"/>
          </a:p>
          <a:p>
            <a:pPr>
              <a:buNone/>
            </a:pPr>
            <a:r>
              <a:rPr lang="en-US" altLang="zh-CN" dirty="0" smtClean="0"/>
              <a:t>A. Therefore</a:t>
            </a:r>
          </a:p>
          <a:p>
            <a:pPr>
              <a:buNone/>
            </a:pPr>
            <a:r>
              <a:rPr lang="en-US" altLang="zh-CN" dirty="0" smtClean="0"/>
              <a:t>B. Furthermore</a:t>
            </a:r>
          </a:p>
          <a:p>
            <a:pPr>
              <a:buNone/>
            </a:pPr>
            <a:r>
              <a:rPr lang="en-US" altLang="zh-CN" dirty="0" smtClean="0"/>
              <a:t>C. Accordingly</a:t>
            </a:r>
          </a:p>
          <a:p>
            <a:pPr>
              <a:buNone/>
            </a:pPr>
            <a:r>
              <a:rPr lang="en-US" altLang="zh-CN" dirty="0" smtClean="0"/>
              <a:t>D. Nevertheless</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2"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5" end="5"/>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polluter</a:t>
            </a:r>
            <a:r>
              <a:rPr lang="en-US" altLang="zh-CN" b="1" dirty="0" smtClean="0"/>
              <a:t>                  </a:t>
            </a:r>
            <a:r>
              <a:rPr lang="en-US" altLang="zh-CN" sz="2800" i="1" dirty="0" smtClean="0">
                <a:solidFill>
                  <a:srgbClr val="990000"/>
                </a:solidFill>
              </a:rPr>
              <a:t>n. </a:t>
            </a:r>
            <a:r>
              <a:rPr lang="en-US" altLang="zh-CN" sz="2800" dirty="0" smtClean="0">
                <a:solidFill>
                  <a:srgbClr val="990000"/>
                </a:solidFill>
              </a:rPr>
              <a:t>[C] </a:t>
            </a:r>
            <a:r>
              <a:rPr lang="en-US" altLang="zh-CN" sz="2800" dirty="0" smtClean="0"/>
              <a:t>sb. or sth. that pollutes the environment </a:t>
            </a:r>
            <a:r>
              <a:rPr lang="zh-CN" altLang="en-US" sz="2400" dirty="0" smtClean="0">
                <a:solidFill>
                  <a:schemeClr val="hlink"/>
                </a:solidFill>
              </a:rPr>
              <a:t>造成污染者；污染源</a:t>
            </a:r>
            <a:endParaRPr lang="en-US" altLang="zh-CN" sz="2800" i="1" dirty="0" smtClean="0"/>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0" indent="0" algn="just" eaLnBrk="1" hangingPunct="1">
              <a:lnSpc>
                <a:spcPct val="100000"/>
              </a:lnSpc>
              <a:buSzPct val="100000"/>
              <a:buNone/>
            </a:pPr>
            <a:r>
              <a:rPr lang="en-US" altLang="zh-CN" sz="2800" dirty="0" smtClean="0"/>
              <a:t>1. Certain industry is major polluter of the environment.</a:t>
            </a:r>
          </a:p>
          <a:p>
            <a:pPr marL="179388" indent="-179388" algn="just" eaLnBrk="1" hangingPunct="1">
              <a:lnSpc>
                <a:spcPct val="100000"/>
              </a:lnSpc>
              <a:buSzPct val="120000"/>
              <a:buFont typeface="Arial" charset="0"/>
              <a:buNone/>
            </a:pPr>
            <a:r>
              <a:rPr lang="zh-CN" altLang="en-US" sz="2400" dirty="0" smtClean="0">
                <a:solidFill>
                  <a:schemeClr val="hlink"/>
                </a:solidFill>
              </a:rPr>
              <a:t>     某些企业是环境的主要污染源。</a:t>
            </a:r>
          </a:p>
          <a:p>
            <a:pPr marL="432000" indent="-457200" algn="just" eaLnBrk="1" hangingPunct="1">
              <a:lnSpc>
                <a:spcPct val="100000"/>
              </a:lnSpc>
              <a:buSzPct val="100000"/>
              <a:buNone/>
            </a:pPr>
            <a:r>
              <a:rPr lang="en-US" altLang="zh-CN" sz="2800" dirty="0" smtClean="0"/>
              <a:t>2. A polluter would pay for all the resources which he consumes.</a:t>
            </a:r>
          </a:p>
          <a:p>
            <a:pPr marL="179388" indent="-179388" algn="just" eaLnBrk="1" hangingPunct="1">
              <a:lnSpc>
                <a:spcPct val="100000"/>
              </a:lnSpc>
              <a:buSzPct val="120000"/>
              <a:buFont typeface="Arial" charset="0"/>
              <a:buNone/>
            </a:pPr>
            <a:r>
              <a:rPr lang="en-US" altLang="zh-CN" sz="2400" dirty="0" smtClean="0">
                <a:solidFill>
                  <a:schemeClr val="hlink"/>
                </a:solidFill>
              </a:rPr>
              <a:t>      </a:t>
            </a:r>
            <a:r>
              <a:rPr lang="zh-CN" altLang="zh-CN" sz="2400" dirty="0" smtClean="0">
                <a:solidFill>
                  <a:schemeClr val="hlink"/>
                </a:solidFill>
              </a:rPr>
              <a:t>污染者要为他所</a:t>
            </a:r>
            <a:r>
              <a:rPr lang="zh-CN" altLang="en-US" sz="2400" dirty="0" smtClean="0">
                <a:solidFill>
                  <a:schemeClr val="hlink"/>
                </a:solidFill>
              </a:rPr>
              <a:t>毁掉</a:t>
            </a:r>
            <a:r>
              <a:rPr lang="zh-CN" altLang="zh-CN" sz="2400" dirty="0" smtClean="0">
                <a:solidFill>
                  <a:schemeClr val="hlink"/>
                </a:solidFill>
              </a:rPr>
              <a:t>的资源</a:t>
            </a:r>
            <a:r>
              <a:rPr lang="zh-CN" altLang="en-US" sz="2400" dirty="0" smtClean="0">
                <a:solidFill>
                  <a:schemeClr val="hlink"/>
                </a:solidFill>
              </a:rPr>
              <a:t>买单。</a:t>
            </a:r>
            <a:endParaRPr lang="en-US" altLang="zh-CN" sz="1000" dirty="0" smtClean="0">
              <a:solidFill>
                <a:schemeClr val="hlink"/>
              </a:solidFill>
            </a:endParaRPr>
          </a:p>
          <a:p>
            <a:pPr marL="179388" indent="-179388" algn="just">
              <a:lnSpc>
                <a:spcPct val="100000"/>
              </a:lnSpc>
              <a:buFont typeface="Arial" charset="0"/>
              <a:buNone/>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sz="2800" b="1" dirty="0" smtClean="0"/>
              <a:t>pollute </a:t>
            </a:r>
            <a:r>
              <a:rPr lang="en-US" altLang="zh-CN" sz="2800" i="1" dirty="0" smtClean="0">
                <a:solidFill>
                  <a:srgbClr val="990000"/>
                </a:solidFill>
              </a:rPr>
              <a:t>v.    </a:t>
            </a:r>
            <a:r>
              <a:rPr lang="en-US" altLang="zh-CN" sz="2800" b="1" dirty="0" smtClean="0"/>
              <a:t>pollution</a:t>
            </a:r>
            <a:r>
              <a:rPr lang="en-US" altLang="zh-CN" sz="2800" i="1" dirty="0" smtClean="0">
                <a:solidFill>
                  <a:schemeClr val="accent2"/>
                </a:solidFill>
              </a:rPr>
              <a:t> </a:t>
            </a:r>
            <a:r>
              <a:rPr lang="en-US" altLang="zh-CN" i="1" dirty="0" smtClean="0">
                <a:solidFill>
                  <a:srgbClr val="990000"/>
                </a:solidFill>
              </a:rPr>
              <a:t>n.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2770" name="Picture 2"/>
          <p:cNvPicPr>
            <a:picLocks noChangeAspect="1" noChangeArrowheads="1"/>
          </p:cNvPicPr>
          <p:nvPr/>
        </p:nvPicPr>
        <p:blipFill>
          <a:blip r:embed="rId4" cstate="print"/>
          <a:srcRect/>
          <a:stretch>
            <a:fillRect/>
          </a:stretch>
        </p:blipFill>
        <p:spPr bwMode="auto">
          <a:xfrm>
            <a:off x="2143125" y="819150"/>
            <a:ext cx="1104900" cy="30480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363538" indent="-363538" algn="just" eaLnBrk="1" hangingPunct="1">
              <a:lnSpc>
                <a:spcPct val="100000"/>
              </a:lnSpc>
              <a:buSzPct val="120000"/>
              <a:buFont typeface="Arial" charset="0"/>
              <a:buNone/>
            </a:pPr>
            <a:r>
              <a:rPr lang="en-US" altLang="zh-CN" sz="3200" b="1" dirty="0" smtClean="0"/>
              <a:t>survey</a:t>
            </a:r>
            <a:r>
              <a:rPr lang="en-US" altLang="zh-CN" b="1" dirty="0" smtClean="0"/>
              <a:t>                         </a:t>
            </a:r>
            <a:r>
              <a:rPr lang="en-US" altLang="zh-CN" sz="2800" i="1" dirty="0" smtClean="0">
                <a:solidFill>
                  <a:schemeClr val="accent2"/>
                </a:solidFill>
              </a:rPr>
              <a:t> </a:t>
            </a:r>
            <a:endParaRPr lang="en-US" altLang="zh-CN" b="1" dirty="0" smtClean="0"/>
          </a:p>
          <a:p>
            <a:pPr marL="432000" indent="-432000" algn="just" eaLnBrk="1" hangingPunct="1">
              <a:lnSpc>
                <a:spcPct val="100000"/>
              </a:lnSpc>
              <a:spcBef>
                <a:spcPts val="600"/>
              </a:spcBef>
              <a:buSzPct val="120000"/>
              <a:buFont typeface="Arial" charset="0"/>
              <a:buNone/>
            </a:pPr>
            <a:r>
              <a:rPr lang="en-US" altLang="zh-CN" sz="2800" b="1" dirty="0" smtClean="0"/>
              <a:t>1. </a:t>
            </a:r>
            <a:r>
              <a:rPr lang="en-US" altLang="zh-CN" sz="2800" i="1" dirty="0" smtClean="0">
                <a:solidFill>
                  <a:srgbClr val="990000"/>
                </a:solidFill>
              </a:rPr>
              <a:t>n. </a:t>
            </a:r>
            <a:r>
              <a:rPr lang="en-US" altLang="zh-CN" sz="2800" dirty="0" smtClean="0">
                <a:solidFill>
                  <a:srgbClr val="990000"/>
                </a:solidFill>
              </a:rPr>
              <a:t>[C] </a:t>
            </a:r>
            <a:r>
              <a:rPr lang="en-US" altLang="zh-CN" sz="2800" dirty="0" smtClean="0"/>
              <a:t>a set of questions that you ask a large number of people or organizations </a:t>
            </a:r>
            <a:r>
              <a:rPr lang="zh-CN" altLang="en-US" sz="2400" dirty="0" smtClean="0">
                <a:solidFill>
                  <a:schemeClr val="hlink"/>
                </a:solidFill>
              </a:rPr>
              <a:t>调查 </a:t>
            </a:r>
            <a:endParaRPr lang="en-US" altLang="zh-CN" sz="2400" dirty="0" smtClean="0">
              <a:solidFill>
                <a:schemeClr val="hlink"/>
              </a:solidFill>
            </a:endParaRPr>
          </a:p>
          <a:p>
            <a:pPr marL="179388" indent="-179388" algn="just" eaLnBrk="1" hangingPunct="1">
              <a:lnSpc>
                <a:spcPct val="100000"/>
              </a:lnSpc>
              <a:spcBef>
                <a:spcPts val="600"/>
              </a:spcBef>
              <a:buSzPct val="120000"/>
              <a:buNone/>
            </a:pPr>
            <a:r>
              <a:rPr lang="en-US" altLang="zh-CN" i="1" dirty="0" smtClean="0"/>
              <a:t>e.g.</a:t>
            </a:r>
            <a:r>
              <a:rPr lang="en-US" altLang="zh-CN" dirty="0" smtClean="0"/>
              <a:t> </a:t>
            </a:r>
          </a:p>
          <a:p>
            <a:pPr marL="179388" indent="-179388" algn="just" eaLnBrk="1" hangingPunct="1">
              <a:lnSpc>
                <a:spcPct val="100000"/>
              </a:lnSpc>
              <a:spcBef>
                <a:spcPts val="600"/>
              </a:spcBef>
              <a:buSzPct val="120000"/>
              <a:buNone/>
            </a:pPr>
            <a:r>
              <a:rPr lang="en-US" altLang="zh-CN" dirty="0" smtClean="0"/>
              <a:t>1. a nationwide telephone survey</a:t>
            </a:r>
            <a:r>
              <a:rPr lang="en-US" altLang="zh-CN" sz="2400" b="1" dirty="0" smtClean="0">
                <a:solidFill>
                  <a:srgbClr val="70AD47">
                    <a:lumMod val="50000"/>
                  </a:srgbClr>
                </a:solidFill>
              </a:rPr>
              <a:t> (CET4-2010-06)</a:t>
            </a:r>
            <a:endParaRPr lang="en-US" altLang="zh-CN" b="1" dirty="0" smtClean="0"/>
          </a:p>
          <a:p>
            <a:pPr marL="179388" indent="-179388" algn="just" eaLnBrk="1" hangingPunct="1">
              <a:lnSpc>
                <a:spcPct val="100000"/>
              </a:lnSpc>
              <a:spcBef>
                <a:spcPts val="600"/>
              </a:spcBef>
              <a:buSzPct val="120000"/>
              <a:buNone/>
            </a:pPr>
            <a:r>
              <a:rPr lang="zh-CN" altLang="en-US" sz="2400" dirty="0" smtClean="0">
                <a:solidFill>
                  <a:schemeClr val="hlink"/>
                </a:solidFill>
              </a:rPr>
              <a:t>     一次全国性的电话调查</a:t>
            </a:r>
            <a:endParaRPr lang="en-US" altLang="zh-CN" sz="2800" dirty="0" smtClean="0"/>
          </a:p>
          <a:p>
            <a:pPr marL="179388" indent="-179388" algn="just" eaLnBrk="1" hangingPunct="1">
              <a:lnSpc>
                <a:spcPct val="100000"/>
              </a:lnSpc>
              <a:spcBef>
                <a:spcPts val="600"/>
              </a:spcBef>
              <a:buSzPct val="120000"/>
              <a:buNone/>
            </a:pPr>
            <a:r>
              <a:rPr lang="en-US" altLang="zh-CN" dirty="0" smtClean="0"/>
              <a:t>2. conduct a market survey</a:t>
            </a:r>
            <a:r>
              <a:rPr lang="en-US" altLang="zh-CN" sz="2400" dirty="0" smtClean="0">
                <a:solidFill>
                  <a:srgbClr val="70AD47">
                    <a:lumMod val="50000"/>
                  </a:srgbClr>
                </a:solidFill>
              </a:rPr>
              <a:t> </a:t>
            </a:r>
            <a:r>
              <a:rPr lang="en-US" altLang="zh-CN" sz="2400" b="1" dirty="0" smtClean="0">
                <a:solidFill>
                  <a:srgbClr val="70AD47">
                    <a:lumMod val="50000"/>
                  </a:srgbClr>
                </a:solidFill>
              </a:rPr>
              <a:t>(CET4-2012-06)</a:t>
            </a:r>
            <a:endParaRPr lang="en-US" altLang="zh-CN" b="1" dirty="0" smtClean="0"/>
          </a:p>
          <a:p>
            <a:pPr marL="179388" indent="-179388" algn="just" eaLnBrk="1" hangingPunct="1">
              <a:lnSpc>
                <a:spcPct val="100000"/>
              </a:lnSpc>
              <a:spcBef>
                <a:spcPts val="600"/>
              </a:spcBef>
              <a:buSzPct val="120000"/>
              <a:buNone/>
            </a:pPr>
            <a:r>
              <a:rPr lang="zh-CN" altLang="en-US" sz="2400" dirty="0" smtClean="0">
                <a:solidFill>
                  <a:schemeClr val="hlink"/>
                </a:solidFill>
              </a:rPr>
              <a:t>     开展一次市场调查</a:t>
            </a:r>
            <a:endParaRPr lang="en-US" altLang="zh-CN" sz="2400" dirty="0" smtClean="0">
              <a:solidFill>
                <a:schemeClr val="hlink"/>
              </a:solidFill>
            </a:endParaRPr>
          </a:p>
          <a:p>
            <a:pPr marL="179388" lvl="0" indent="-179388" algn="just" eaLnBrk="1" hangingPunct="1">
              <a:lnSpc>
                <a:spcPct val="100000"/>
              </a:lnSpc>
              <a:spcBef>
                <a:spcPts val="600"/>
              </a:spcBef>
              <a:buSzPct val="120000"/>
              <a:buNone/>
            </a:pPr>
            <a:r>
              <a:rPr lang="en-US" altLang="zh-CN" dirty="0" smtClean="0">
                <a:solidFill>
                  <a:prstClr val="black"/>
                </a:solidFill>
              </a:rPr>
              <a:t>3. </a:t>
            </a:r>
            <a:r>
              <a:rPr lang="en-US" altLang="zh-CN" dirty="0">
                <a:solidFill>
                  <a:prstClr val="black"/>
                </a:solidFill>
              </a:rPr>
              <a:t>The survey has a margin of error of 2.5</a:t>
            </a:r>
            <a:r>
              <a:rPr lang="en-US" altLang="zh-CN" dirty="0" smtClean="0">
                <a:solidFill>
                  <a:prstClr val="black"/>
                </a:solidFill>
              </a:rPr>
              <a:t>%.</a:t>
            </a:r>
            <a:endParaRPr lang="en-US" altLang="zh-CN" dirty="0">
              <a:solidFill>
                <a:prstClr val="black"/>
              </a:solidFill>
            </a:endParaRPr>
          </a:p>
          <a:p>
            <a:pPr marL="179388" lvl="0" indent="-179388" algn="just" eaLnBrk="1" hangingPunct="1">
              <a:lnSpc>
                <a:spcPct val="100000"/>
              </a:lnSpc>
              <a:spcBef>
                <a:spcPts val="600"/>
              </a:spcBef>
              <a:buSzPct val="120000"/>
              <a:buNone/>
            </a:pPr>
            <a:r>
              <a:rPr lang="zh-CN" altLang="en-US" sz="2400" dirty="0">
                <a:solidFill>
                  <a:srgbClr val="0563C1"/>
                </a:solidFill>
              </a:rPr>
              <a:t>     </a:t>
            </a:r>
            <a:r>
              <a:rPr lang="zh-CN" altLang="en-US" sz="2400" dirty="0" smtClean="0">
                <a:solidFill>
                  <a:srgbClr val="0563C1"/>
                </a:solidFill>
              </a:rPr>
              <a:t>测量</a:t>
            </a:r>
            <a:r>
              <a:rPr lang="zh-CN" altLang="en-US" sz="2400" dirty="0">
                <a:solidFill>
                  <a:srgbClr val="0563C1"/>
                </a:solidFill>
              </a:rPr>
              <a:t>的误差幅度为</a:t>
            </a:r>
            <a:r>
              <a:rPr lang="en-US" altLang="zh-CN" sz="2400" dirty="0">
                <a:solidFill>
                  <a:srgbClr val="0563C1"/>
                </a:solidFill>
                <a:latin typeface="+mn-ea"/>
              </a:rPr>
              <a:t>2.5%</a:t>
            </a:r>
            <a:r>
              <a:rPr lang="zh-CN" altLang="en-US" sz="2400" dirty="0">
                <a:solidFill>
                  <a:srgbClr val="0563C1"/>
                </a:solidFill>
              </a:rPr>
              <a:t>。</a:t>
            </a:r>
            <a:endParaRPr lang="zh-CN" altLang="en-US"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33794" name="Picture 2"/>
          <p:cNvPicPr>
            <a:picLocks noChangeAspect="1" noChangeArrowheads="1"/>
          </p:cNvPicPr>
          <p:nvPr/>
        </p:nvPicPr>
        <p:blipFill>
          <a:blip r:embed="rId3" cstate="print"/>
          <a:srcRect/>
          <a:stretch>
            <a:fillRect/>
          </a:stretch>
        </p:blipFill>
        <p:spPr bwMode="auto">
          <a:xfrm>
            <a:off x="1990725" y="852488"/>
            <a:ext cx="1028700" cy="276225"/>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dissolv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432000" indent="-432000" algn="just" eaLnBrk="1" hangingPunct="1">
              <a:lnSpc>
                <a:spcPct val="100000"/>
              </a:lnSpc>
              <a:buSzPct val="120000"/>
              <a:buFont typeface="Arial" charset="0"/>
              <a:buNone/>
            </a:pPr>
            <a:r>
              <a:rPr lang="en-US" altLang="zh-CN" sz="2800" b="1" dirty="0" smtClean="0"/>
              <a:t>2. </a:t>
            </a:r>
            <a:r>
              <a:rPr lang="en-US" altLang="zh-CN" sz="2800" i="1" dirty="0" err="1" smtClean="0">
                <a:solidFill>
                  <a:srgbClr val="990000"/>
                </a:solidFill>
              </a:rPr>
              <a:t>vt</a:t>
            </a:r>
            <a:r>
              <a:rPr lang="en-US" altLang="zh-CN" sz="2800" i="1" dirty="0" smtClean="0">
                <a:solidFill>
                  <a:srgbClr val="990000"/>
                </a:solidFill>
              </a:rPr>
              <a:t>. </a:t>
            </a:r>
            <a:r>
              <a:rPr lang="en-US" altLang="zh-CN" dirty="0" smtClean="0"/>
              <a:t>to ask </a:t>
            </a:r>
            <a:r>
              <a:rPr lang="en-US" altLang="zh-CN" sz="2800" dirty="0" smtClean="0"/>
              <a:t>a large number of people questions to find out their opinions </a:t>
            </a:r>
            <a:r>
              <a:rPr lang="zh-CN" altLang="en-US" sz="2400" dirty="0" smtClean="0">
                <a:solidFill>
                  <a:schemeClr val="hlink"/>
                </a:solidFill>
              </a:rPr>
              <a:t>调查（民意）</a:t>
            </a:r>
            <a:endParaRPr lang="en-US" altLang="zh-CN" sz="2400" dirty="0" smtClean="0">
              <a:solidFill>
                <a:schemeClr val="hlink"/>
              </a:solidFill>
            </a:endParaRPr>
          </a:p>
          <a:p>
            <a:pPr marL="179388" lvl="0" indent="-179388" algn="just" eaLnBrk="1" hangingPunct="1">
              <a:lnSpc>
                <a:spcPct val="100000"/>
              </a:lnSpc>
              <a:buSzPct val="120000"/>
              <a:buNone/>
            </a:pPr>
            <a:r>
              <a:rPr lang="en-US" altLang="zh-CN" i="1" dirty="0" smtClean="0">
                <a:solidFill>
                  <a:prstClr val="black"/>
                </a:solidFill>
              </a:rPr>
              <a:t>e.g.</a:t>
            </a:r>
            <a:r>
              <a:rPr lang="en-US" altLang="zh-CN" dirty="0" smtClean="0">
                <a:solidFill>
                  <a:prstClr val="black"/>
                </a:solidFill>
              </a:rPr>
              <a:t> </a:t>
            </a:r>
          </a:p>
          <a:p>
            <a:pPr marL="432000" lvl="0" indent="-457200" algn="just" eaLnBrk="1" hangingPunct="1">
              <a:lnSpc>
                <a:spcPct val="100000"/>
              </a:lnSpc>
              <a:buSzPct val="100000"/>
              <a:buNone/>
            </a:pPr>
            <a:r>
              <a:rPr lang="en-US" altLang="zh-CN" dirty="0" smtClean="0"/>
              <a:t>1. 19% of those surveyed say they haven’t decided who they will vote for.</a:t>
            </a:r>
            <a:r>
              <a:rPr lang="en-US" altLang="zh-CN" dirty="0" smtClean="0">
                <a:solidFill>
                  <a:prstClr val="black"/>
                </a:solidFill>
              </a:rPr>
              <a:t> </a:t>
            </a:r>
          </a:p>
          <a:p>
            <a:pPr marL="179388" indent="-179388" algn="just" eaLnBrk="1" hangingPunct="1">
              <a:lnSpc>
                <a:spcPct val="100000"/>
              </a:lnSpc>
              <a:buSzPct val="120000"/>
              <a:buNone/>
            </a:pPr>
            <a:r>
              <a:rPr lang="en-US" altLang="zh-CN" sz="2400" dirty="0" smtClean="0">
                <a:solidFill>
                  <a:schemeClr val="hlink"/>
                </a:solidFill>
                <a:latin typeface="宋体" pitchFamily="2" charset="-122"/>
              </a:rPr>
              <a:t>   19%</a:t>
            </a:r>
            <a:r>
              <a:rPr lang="zh-CN" altLang="en-US" sz="2400" dirty="0" smtClean="0">
                <a:solidFill>
                  <a:schemeClr val="hlink"/>
                </a:solidFill>
              </a:rPr>
              <a:t>被调查的对象说他们还没决定投谁的票。</a:t>
            </a:r>
          </a:p>
          <a:p>
            <a:pPr marL="432000" lvl="0" indent="-457200" algn="just" eaLnBrk="1" hangingPunct="1">
              <a:lnSpc>
                <a:spcPct val="100000"/>
              </a:lnSpc>
              <a:buSzPct val="100000"/>
              <a:buNone/>
            </a:pPr>
            <a:r>
              <a:rPr lang="en-US" altLang="zh-CN" dirty="0" smtClean="0">
                <a:solidFill>
                  <a:prstClr val="black"/>
                </a:solidFill>
              </a:rPr>
              <a:t>2. The </a:t>
            </a:r>
            <a:r>
              <a:rPr lang="en-US" altLang="zh-CN" dirty="0">
                <a:solidFill>
                  <a:prstClr val="black"/>
                </a:solidFill>
              </a:rPr>
              <a:t>explorers climbed a mound to survey the land around them. </a:t>
            </a:r>
          </a:p>
          <a:p>
            <a:pPr marL="179388" lvl="0" indent="-179388" algn="just" eaLnBrk="1" hangingPunct="1">
              <a:lnSpc>
                <a:spcPct val="100000"/>
              </a:lnSpc>
              <a:buSzPct val="120000"/>
              <a:buNone/>
            </a:pPr>
            <a:r>
              <a:rPr lang="zh-CN" altLang="en-US" sz="2400" dirty="0" smtClean="0">
                <a:solidFill>
                  <a:srgbClr val="0563C1"/>
                </a:solidFill>
              </a:rPr>
              <a:t>      勘探</a:t>
            </a:r>
            <a:r>
              <a:rPr lang="zh-CN" altLang="en-US" sz="2400" dirty="0">
                <a:solidFill>
                  <a:srgbClr val="0563C1"/>
                </a:solidFill>
              </a:rPr>
              <a:t>者爬上土丘去勘测周围的土地。</a:t>
            </a:r>
          </a:p>
          <a:p>
            <a:pPr marL="363538" indent="-363538" algn="just" eaLnBrk="1" hangingPunct="1">
              <a:buSzPct val="120000"/>
              <a:buFont typeface="Arial" charset="0"/>
              <a:buNone/>
            </a:pPr>
            <a:endParaRPr lang="zh-CN" altLang="en-US" sz="2400" dirty="0" smtClean="0">
              <a:solidFill>
                <a:schemeClr val="hlink"/>
              </a:solidFill>
            </a:endParaRP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58255"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laptop</a:t>
            </a:r>
            <a:r>
              <a:rPr lang="en-US" altLang="zh-CN" b="1" dirty="0" smtClean="0"/>
              <a:t>                          </a:t>
            </a:r>
            <a:r>
              <a:rPr lang="en-US" altLang="zh-CN" sz="2800" i="1" dirty="0" smtClean="0">
                <a:solidFill>
                  <a:srgbClr val="990000"/>
                </a:solidFill>
              </a:rPr>
              <a:t>n. </a:t>
            </a:r>
            <a:r>
              <a:rPr lang="en-US" altLang="zh-CN" sz="2800" dirty="0" smtClean="0">
                <a:solidFill>
                  <a:srgbClr val="990000"/>
                </a:solidFill>
              </a:rPr>
              <a:t>[C] </a:t>
            </a:r>
            <a:r>
              <a:rPr lang="en-US" altLang="zh-CN" sz="2800" dirty="0" smtClean="0"/>
              <a:t>a small computer that you can carry with you </a:t>
            </a:r>
            <a:r>
              <a:rPr lang="zh-CN" altLang="en-US" sz="2400" dirty="0" smtClean="0">
                <a:solidFill>
                  <a:schemeClr val="hlink"/>
                </a:solidFill>
              </a:rPr>
              <a:t>便携式电脑；笔记本电脑</a:t>
            </a:r>
          </a:p>
          <a:p>
            <a:pPr>
              <a:buNone/>
            </a:pPr>
            <a:r>
              <a:rPr lang="en-US" altLang="zh-CN" sz="2800" i="1" dirty="0" smtClean="0"/>
              <a:t>e.g.</a:t>
            </a:r>
            <a:r>
              <a:rPr lang="en-US" altLang="zh-CN" sz="2800" dirty="0" smtClean="0"/>
              <a:t> </a:t>
            </a:r>
          </a:p>
          <a:p>
            <a:pPr marL="1587" indent="0">
              <a:buNone/>
            </a:pPr>
            <a:r>
              <a:rPr lang="en-US" altLang="zh-CN" dirty="0" smtClean="0"/>
              <a:t>1. She used to work at her laptop until four in the morning. </a:t>
            </a:r>
          </a:p>
          <a:p>
            <a:pPr>
              <a:buNone/>
            </a:pPr>
            <a:r>
              <a:rPr lang="zh-CN" altLang="en-US" sz="2400" dirty="0" smtClean="0">
                <a:solidFill>
                  <a:schemeClr val="hlink"/>
                </a:solidFill>
              </a:rPr>
              <a:t>     她以前经常在笔记本电脑前工作到凌晨</a:t>
            </a:r>
            <a:r>
              <a:rPr lang="en-US" altLang="zh-CN" sz="2400" dirty="0" smtClean="0">
                <a:solidFill>
                  <a:schemeClr val="hlink"/>
                </a:solidFill>
                <a:latin typeface="+mn-ea"/>
              </a:rPr>
              <a:t>4</a:t>
            </a:r>
            <a:r>
              <a:rPr lang="zh-CN" altLang="en-US" sz="2400" dirty="0" smtClean="0">
                <a:solidFill>
                  <a:schemeClr val="hlink"/>
                </a:solidFill>
              </a:rPr>
              <a:t>点钟。</a:t>
            </a:r>
          </a:p>
          <a:p>
            <a:pPr marL="432000" indent="-457200" algn="just" eaLnBrk="1" hangingPunct="1">
              <a:lnSpc>
                <a:spcPct val="100000"/>
              </a:lnSpc>
              <a:buSzPct val="100000"/>
              <a:buNone/>
            </a:pPr>
            <a:r>
              <a:rPr lang="en-US" altLang="zh-CN" sz="2800" dirty="0" smtClean="0"/>
              <a:t>2. The laptop is three times more expensive than that desktop.</a:t>
            </a:r>
          </a:p>
          <a:p>
            <a:pPr marL="179388" indent="-179388" algn="just" eaLnBrk="1" hangingPunct="1">
              <a:lnSpc>
                <a:spcPct val="100000"/>
              </a:lnSpc>
              <a:buSzPct val="120000"/>
              <a:buFont typeface="Arial" charset="0"/>
              <a:buNone/>
            </a:pPr>
            <a:r>
              <a:rPr lang="zh-CN" altLang="en-US" sz="2400" dirty="0" smtClean="0">
                <a:solidFill>
                  <a:schemeClr val="hlink"/>
                </a:solidFill>
              </a:rPr>
              <a:t>       这台手提电脑比那台台式电脑贵三倍。</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4818" name="Picture 2"/>
          <p:cNvPicPr>
            <a:picLocks noChangeAspect="1" noChangeArrowheads="1"/>
          </p:cNvPicPr>
          <p:nvPr/>
        </p:nvPicPr>
        <p:blipFill>
          <a:blip r:embed="rId4" cstate="print"/>
          <a:srcRect/>
          <a:stretch>
            <a:fillRect/>
          </a:stretch>
        </p:blipFill>
        <p:spPr bwMode="auto">
          <a:xfrm>
            <a:off x="1843088" y="809625"/>
            <a:ext cx="1171575" cy="34290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attendant</a:t>
            </a:r>
            <a:r>
              <a:rPr lang="en-US" altLang="zh-CN" b="1" dirty="0" smtClean="0"/>
              <a:t>                    </a:t>
            </a:r>
            <a:r>
              <a:rPr lang="en-US" altLang="zh-CN" sz="2800" i="1" dirty="0" smtClean="0">
                <a:solidFill>
                  <a:srgbClr val="990000"/>
                </a:solidFill>
              </a:rPr>
              <a:t>n. </a:t>
            </a:r>
            <a:r>
              <a:rPr lang="en-US" altLang="zh-CN" sz="2800" dirty="0" smtClean="0">
                <a:solidFill>
                  <a:srgbClr val="990000"/>
                </a:solidFill>
              </a:rPr>
              <a:t>[C] </a:t>
            </a:r>
            <a:r>
              <a:rPr lang="en-US" altLang="zh-CN" dirty="0" smtClean="0"/>
              <a:t>sb. whose job is to help customers or people who visit a public place </a:t>
            </a:r>
            <a:r>
              <a:rPr lang="zh-CN" altLang="en-US" sz="2400" dirty="0" smtClean="0">
                <a:solidFill>
                  <a:schemeClr val="hlink"/>
                </a:solidFill>
              </a:rPr>
              <a:t>服务员；侍者</a:t>
            </a:r>
            <a:endParaRPr lang="en-US" altLang="zh-CN" sz="2800" i="1" dirty="0" smtClean="0"/>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0" indent="0" algn="just" eaLnBrk="1" hangingPunct="1">
              <a:lnSpc>
                <a:spcPct val="100000"/>
              </a:lnSpc>
              <a:buSzPct val="100000"/>
              <a:buNone/>
            </a:pPr>
            <a:r>
              <a:rPr lang="en-US" altLang="zh-CN" dirty="0" smtClean="0"/>
              <a:t>1. If you need anything, just ring for the attendant</a:t>
            </a:r>
            <a:r>
              <a:rPr lang="en-US" altLang="zh-CN" sz="2800" dirty="0" smtClean="0"/>
              <a:t>.</a:t>
            </a:r>
          </a:p>
          <a:p>
            <a:pPr marL="179388" indent="-179388" algn="just" eaLnBrk="1" hangingPunct="1">
              <a:lnSpc>
                <a:spcPct val="100000"/>
              </a:lnSpc>
              <a:buSzPct val="120000"/>
              <a:buNone/>
            </a:pPr>
            <a:r>
              <a:rPr lang="zh-CN" altLang="en-US" sz="2400" dirty="0" smtClean="0">
                <a:solidFill>
                  <a:schemeClr val="hlink"/>
                </a:solidFill>
              </a:rPr>
              <a:t>     如果您要什么，就按铃叫服务员。</a:t>
            </a:r>
          </a:p>
          <a:p>
            <a:pPr marL="432000" indent="-457200" algn="just" eaLnBrk="1" hangingPunct="1">
              <a:lnSpc>
                <a:spcPct val="100000"/>
              </a:lnSpc>
              <a:buSzPct val="100000"/>
              <a:buNone/>
            </a:pPr>
            <a:r>
              <a:rPr lang="en-US" altLang="zh-CN" dirty="0" smtClean="0"/>
              <a:t>2. She walks into a small pet shop and explains her need to the attendant.</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她走进一家小型宠物店，向服务员说明了自己的需求。</a:t>
            </a:r>
            <a:endParaRPr lang="en-US" altLang="zh-CN" sz="800" dirty="0" smtClean="0">
              <a:solidFill>
                <a:schemeClr val="hlink"/>
              </a:solidFill>
            </a:endParaRPr>
          </a:p>
          <a:p>
            <a:pPr marL="179388" indent="-179388" algn="just">
              <a:lnSpc>
                <a:spcPct val="100000"/>
              </a:lnSpc>
              <a:buNone/>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b="1" dirty="0" smtClean="0"/>
              <a:t>attend</a:t>
            </a:r>
            <a:r>
              <a:rPr lang="en-US" altLang="zh-CN" sz="2800" b="1" dirty="0" smtClean="0"/>
              <a:t> </a:t>
            </a:r>
            <a:r>
              <a:rPr lang="en-US" altLang="zh-CN" sz="2800" i="1" dirty="0" smtClean="0">
                <a:solidFill>
                  <a:srgbClr val="990000"/>
                </a:solidFill>
              </a:rPr>
              <a:t>v.    </a:t>
            </a:r>
            <a:r>
              <a:rPr lang="en-US" altLang="zh-CN" sz="2800" b="1" dirty="0" smtClean="0"/>
              <a:t> </a:t>
            </a:r>
            <a:endParaRPr lang="en-US" altLang="zh-CN" i="1"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5842" name="Picture 2"/>
          <p:cNvPicPr>
            <a:picLocks noChangeAspect="1" noChangeArrowheads="1"/>
          </p:cNvPicPr>
          <p:nvPr/>
        </p:nvPicPr>
        <p:blipFill>
          <a:blip r:embed="rId4" cstate="print"/>
          <a:srcRect/>
          <a:stretch>
            <a:fillRect/>
          </a:stretch>
        </p:blipFill>
        <p:spPr bwMode="auto">
          <a:xfrm>
            <a:off x="2543175" y="838200"/>
            <a:ext cx="1352550" cy="26670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a:t>wrapping</a:t>
            </a:r>
            <a:r>
              <a:rPr lang="en-US" altLang="zh-CN" b="1" dirty="0" smtClean="0"/>
              <a:t>                    </a:t>
            </a:r>
            <a:r>
              <a:rPr lang="en-US" altLang="zh-CN" sz="2800" i="1" dirty="0" smtClean="0">
                <a:solidFill>
                  <a:srgbClr val="990000"/>
                </a:solidFill>
              </a:rPr>
              <a:t>n. </a:t>
            </a:r>
            <a:r>
              <a:rPr lang="en-US" altLang="zh-CN" sz="2800" dirty="0" smtClean="0">
                <a:solidFill>
                  <a:srgbClr val="990000"/>
                </a:solidFill>
              </a:rPr>
              <a:t>[C, U] </a:t>
            </a:r>
            <a:r>
              <a:rPr lang="en-US" altLang="zh-CN" dirty="0" smtClean="0"/>
              <a:t>the </a:t>
            </a:r>
            <a:r>
              <a:rPr lang="en-US" altLang="zh-CN" dirty="0"/>
              <a:t>paper, plastic </a:t>
            </a:r>
            <a:r>
              <a:rPr lang="en-US" altLang="zh-CN" dirty="0" smtClean="0"/>
              <a:t>etc. </a:t>
            </a:r>
            <a:r>
              <a:rPr lang="en-US" altLang="zh-CN" dirty="0"/>
              <a:t>that is wrapped around </a:t>
            </a:r>
            <a:r>
              <a:rPr lang="en-US" altLang="zh-CN" dirty="0" smtClean="0"/>
              <a:t>sth. </a:t>
            </a:r>
            <a:r>
              <a:rPr lang="zh-CN" altLang="en-US" sz="2400" dirty="0" smtClean="0">
                <a:solidFill>
                  <a:schemeClr val="hlink"/>
                </a:solidFill>
              </a:rPr>
              <a:t>包装纸</a:t>
            </a:r>
            <a:r>
              <a:rPr lang="zh-CN" altLang="en-US" sz="2400" dirty="0">
                <a:solidFill>
                  <a:schemeClr val="hlink"/>
                </a:solidFill>
              </a:rPr>
              <a:t>；包装材料 </a:t>
            </a:r>
            <a:endParaRPr lang="en-US" altLang="zh-CN" sz="2800" i="1" dirty="0" smtClean="0"/>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0" indent="0" algn="just" eaLnBrk="1" hangingPunct="1">
              <a:lnSpc>
                <a:spcPct val="100000"/>
              </a:lnSpc>
              <a:buSzPct val="100000"/>
              <a:buNone/>
            </a:pPr>
            <a:r>
              <a:rPr lang="en-US" altLang="zh-CN" dirty="0" smtClean="0"/>
              <a:t>1. The </a:t>
            </a:r>
            <a:r>
              <a:rPr lang="en-US" altLang="zh-CN" dirty="0"/>
              <a:t>child was tearing at the wrapping of the gift box</a:t>
            </a:r>
            <a:r>
              <a:rPr lang="en-US" altLang="zh-CN" sz="2800" dirty="0" smtClean="0"/>
              <a:t>.</a:t>
            </a:r>
          </a:p>
          <a:p>
            <a:pPr marL="179388" indent="-179388" algn="just" eaLnBrk="1" hangingPunct="1">
              <a:lnSpc>
                <a:spcPct val="100000"/>
              </a:lnSpc>
              <a:buSzPct val="120000"/>
              <a:buNone/>
            </a:pPr>
            <a:r>
              <a:rPr lang="zh-CN" altLang="en-US" sz="2400" dirty="0" smtClean="0">
                <a:solidFill>
                  <a:schemeClr val="hlink"/>
                </a:solidFill>
              </a:rPr>
              <a:t>     那</a:t>
            </a:r>
            <a:r>
              <a:rPr lang="zh-CN" altLang="en-US" sz="2400" dirty="0">
                <a:solidFill>
                  <a:schemeClr val="hlink"/>
                </a:solidFill>
              </a:rPr>
              <a:t>孩子正在用力撕礼盒的</a:t>
            </a:r>
            <a:r>
              <a:rPr lang="zh-CN" altLang="en-US" sz="2400" dirty="0" smtClean="0">
                <a:solidFill>
                  <a:schemeClr val="hlink"/>
                </a:solidFill>
              </a:rPr>
              <a:t>包装纸。</a:t>
            </a:r>
          </a:p>
          <a:p>
            <a:pPr marL="432000" indent="-457200" algn="just" eaLnBrk="1" hangingPunct="1">
              <a:lnSpc>
                <a:spcPct val="100000"/>
              </a:lnSpc>
              <a:buSzPct val="100000"/>
              <a:buNone/>
            </a:pPr>
            <a:r>
              <a:rPr lang="en-US" altLang="zh-CN" dirty="0" smtClean="0"/>
              <a:t>2. There </a:t>
            </a:r>
            <a:r>
              <a:rPr lang="en-US" altLang="zh-CN" dirty="0"/>
              <a:t>was wrapping paper scattered all over the floor after the party.</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晚会之后</a:t>
            </a:r>
            <a:r>
              <a:rPr lang="zh-CN" altLang="en-US" sz="2400" dirty="0">
                <a:solidFill>
                  <a:schemeClr val="hlink"/>
                </a:solidFill>
              </a:rPr>
              <a:t>，</a:t>
            </a:r>
            <a:r>
              <a:rPr lang="zh-CN" altLang="en-US" sz="2400" dirty="0" smtClean="0">
                <a:solidFill>
                  <a:schemeClr val="hlink"/>
                </a:solidFill>
              </a:rPr>
              <a:t>包装纸</a:t>
            </a:r>
            <a:r>
              <a:rPr lang="zh-CN" altLang="en-US" sz="2400" dirty="0">
                <a:solidFill>
                  <a:schemeClr val="hlink"/>
                </a:solidFill>
              </a:rPr>
              <a:t>散落在</a:t>
            </a:r>
            <a:r>
              <a:rPr lang="zh-CN" altLang="en-US" sz="2400" dirty="0" smtClean="0">
                <a:solidFill>
                  <a:schemeClr val="hlink"/>
                </a:solidFill>
              </a:rPr>
              <a:t>地上，到处</a:t>
            </a:r>
            <a:r>
              <a:rPr lang="zh-CN" altLang="en-US" sz="2400" dirty="0">
                <a:solidFill>
                  <a:schemeClr val="hlink"/>
                </a:solidFill>
              </a:rPr>
              <a:t>都是</a:t>
            </a:r>
            <a:r>
              <a:rPr lang="zh-CN" altLang="en-US" sz="2400" dirty="0" smtClean="0">
                <a:solidFill>
                  <a:schemeClr val="hlink"/>
                </a:solidFill>
              </a:rPr>
              <a:t>。</a:t>
            </a:r>
            <a:endParaRPr lang="en-US" altLang="zh-CN" sz="1000" dirty="0" smtClean="0">
              <a:solidFill>
                <a:schemeClr val="hlink"/>
              </a:solidFill>
            </a:endParaRPr>
          </a:p>
          <a:p>
            <a:pPr marL="179388" indent="-179388" algn="just">
              <a:lnSpc>
                <a:spcPct val="100000"/>
              </a:lnSpc>
              <a:buNone/>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b="1" dirty="0" smtClean="0">
                <a:hlinkClick r:id="rId3" action="ppaction://hlinksldjump"/>
              </a:rPr>
              <a:t>wrap</a:t>
            </a:r>
            <a:r>
              <a:rPr lang="en-US" altLang="zh-CN" sz="2800" b="1" dirty="0" smtClean="0"/>
              <a:t> </a:t>
            </a:r>
            <a:r>
              <a:rPr lang="en-US" altLang="zh-CN" sz="2800" i="1" dirty="0" smtClean="0">
                <a:solidFill>
                  <a:srgbClr val="990000"/>
                </a:solidFill>
              </a:rPr>
              <a:t>v.    </a:t>
            </a:r>
            <a:r>
              <a:rPr lang="en-US" altLang="zh-CN" sz="2800" b="1" dirty="0" smtClean="0"/>
              <a:t> </a:t>
            </a:r>
            <a:endParaRPr lang="en-US" altLang="zh-CN" i="1"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2" name="图片 1"/>
          <p:cNvPicPr>
            <a:picLocks noChangeAspect="1"/>
          </p:cNvPicPr>
          <p:nvPr/>
        </p:nvPicPr>
        <p:blipFill>
          <a:blip r:embed="rId11"/>
          <a:stretch>
            <a:fillRect/>
          </a:stretch>
        </p:blipFill>
        <p:spPr>
          <a:xfrm>
            <a:off x="2329573" y="839554"/>
            <a:ext cx="838206" cy="261939"/>
          </a:xfrm>
          <a:prstGeom prst="rect">
            <a:avLst/>
          </a:prstGeom>
        </p:spPr>
      </p:pic>
    </p:spTree>
    <p:extLst>
      <p:ext uri="{BB962C8B-B14F-4D97-AF65-F5344CB8AC3E}">
        <p14:creationId xmlns:p14="http://schemas.microsoft.com/office/powerpoint/2010/main" xmlns="" val="281915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658814"/>
            <a:ext cx="8834438" cy="5645272"/>
          </a:xfrm>
        </p:spPr>
        <p:txBody>
          <a:bodyPr/>
          <a:lstStyle/>
          <a:p>
            <a:pPr eaLnBrk="1" hangingPunct="1">
              <a:buFont typeface="Arial" panose="020B0604020202020204" pitchFamily="34" charset="0"/>
              <a:buChar char="•"/>
              <a:defRPr/>
            </a:pPr>
            <a:endParaRPr lang="en-US" altLang="zh-CN" dirty="0" smtClean="0"/>
          </a:p>
          <a:p>
            <a:pPr marL="0" indent="1588" eaLnBrk="1" hangingPunct="1">
              <a:lnSpc>
                <a:spcPct val="150000"/>
              </a:lnSpc>
              <a:buNone/>
              <a:defRPr/>
            </a:pPr>
            <a:r>
              <a:rPr lang="en-US" altLang="zh-CN" sz="1800" spc="-170" dirty="0" smtClean="0">
                <a:solidFill>
                  <a:srgbClr val="0070C0"/>
                </a:solidFill>
              </a:rPr>
              <a:t> 6  </a:t>
            </a:r>
            <a:r>
              <a:rPr lang="en-US" altLang="zh-CN" sz="2500" spc="-150" dirty="0" smtClean="0"/>
              <a:t>It’s hard to </a:t>
            </a:r>
            <a:r>
              <a:rPr lang="en-US" altLang="zh-CN" sz="2500" spc="-150" dirty="0" smtClean="0">
                <a:hlinkClick r:id="rId3" action="ppaction://hlinksldjump"/>
              </a:rPr>
              <a:t>deny</a:t>
            </a:r>
            <a:r>
              <a:rPr lang="en-US" altLang="zh-CN" sz="2500" spc="-150" dirty="0" smtClean="0"/>
              <a:t> the </a:t>
            </a:r>
            <a:r>
              <a:rPr lang="en-US" altLang="zh-CN" sz="2500" spc="-150" dirty="0" smtClean="0">
                <a:hlinkClick r:id="rId4" action="ppaction://hlinksldjump"/>
              </a:rPr>
              <a:t>environmental</a:t>
            </a:r>
            <a:r>
              <a:rPr lang="en-US" altLang="zh-CN" sz="2500" spc="-150" dirty="0" smtClean="0"/>
              <a:t> </a:t>
            </a:r>
            <a:r>
              <a:rPr lang="en-US" altLang="zh-CN" sz="2500" spc="-150" dirty="0" smtClean="0">
                <a:hlinkClick r:id="rId5" action="ppaction://hlinksldjump"/>
              </a:rPr>
              <a:t>impact</a:t>
            </a:r>
            <a:r>
              <a:rPr lang="en-US" altLang="zh-CN" sz="2500" spc="-150" dirty="0" smtClean="0"/>
              <a:t> of newspapers. Nearly four </a:t>
            </a:r>
            <a:r>
              <a:rPr lang="en-US" altLang="zh-CN" sz="2500" spc="-150" dirty="0" smtClean="0">
                <a:hlinkClick r:id="rId6" action="ppaction://hlinksldjump"/>
              </a:rPr>
              <a:t>billion</a:t>
            </a:r>
            <a:r>
              <a:rPr lang="en-US" altLang="zh-CN" sz="2500" spc="-150" dirty="0" smtClean="0"/>
              <a:t> </a:t>
            </a:r>
          </a:p>
          <a:p>
            <a:pPr marL="0" indent="1588" eaLnBrk="1" hangingPunct="1">
              <a:lnSpc>
                <a:spcPct val="150000"/>
              </a:lnSpc>
              <a:buNone/>
              <a:defRPr/>
            </a:pPr>
            <a:r>
              <a:rPr lang="en-US" altLang="zh-CN" sz="2500" spc="-190" dirty="0" smtClean="0"/>
              <a:t>trees worldwide are </a:t>
            </a:r>
            <a:r>
              <a:rPr lang="en-US" altLang="zh-CN" sz="2500" spc="-190" dirty="0" smtClean="0">
                <a:hlinkClick r:id="rId7" action="ppaction://hlinksldjump"/>
              </a:rPr>
              <a:t>cut down</a:t>
            </a:r>
            <a:r>
              <a:rPr lang="en-US" altLang="zh-CN" sz="2500" spc="-190" dirty="0" smtClean="0"/>
              <a:t> </a:t>
            </a:r>
            <a:r>
              <a:rPr lang="en-US" altLang="zh-CN" sz="2500" spc="-190" dirty="0" smtClean="0">
                <a:hlinkClick r:id="rId8" action="ppaction://hlinksldjump"/>
              </a:rPr>
              <a:t>annually</a:t>
            </a:r>
            <a:r>
              <a:rPr lang="en-US" altLang="zh-CN" sz="2500" spc="-190" dirty="0" smtClean="0"/>
              <a:t> for paper, representing about 35 per cent </a:t>
            </a:r>
          </a:p>
          <a:p>
            <a:pPr marL="0" indent="1588" eaLnBrk="1" hangingPunct="1">
              <a:lnSpc>
                <a:spcPct val="150000"/>
              </a:lnSpc>
              <a:buNone/>
              <a:defRPr/>
            </a:pPr>
            <a:r>
              <a:rPr lang="en-US" altLang="zh-CN" sz="2500" spc="-190" dirty="0" smtClean="0"/>
              <a:t>of all harvested trees. It has to be said that many of the trees used for paper come </a:t>
            </a:r>
          </a:p>
          <a:p>
            <a:pPr marL="0" indent="1588" eaLnBrk="1" hangingPunct="1">
              <a:lnSpc>
                <a:spcPct val="150000"/>
              </a:lnSpc>
              <a:buNone/>
              <a:defRPr/>
            </a:pPr>
            <a:r>
              <a:rPr lang="en-US" altLang="zh-CN" sz="2500" spc="-120" dirty="0" smtClean="0"/>
              <a:t>from special </a:t>
            </a:r>
            <a:r>
              <a:rPr lang="en-US" altLang="zh-CN" sz="2500" spc="-120" dirty="0" smtClean="0">
                <a:hlinkClick r:id="rId9" action="ppaction://hlinksldjump"/>
              </a:rPr>
              <a:t>estates</a:t>
            </a:r>
            <a:r>
              <a:rPr lang="en-US" altLang="zh-CN" sz="2500" spc="-120" dirty="0" smtClean="0"/>
              <a:t> where they’re planted and replaced on a regular basis. </a:t>
            </a:r>
          </a:p>
          <a:p>
            <a:pPr marL="0" indent="1588" eaLnBrk="1" hangingPunct="1">
              <a:lnSpc>
                <a:spcPct val="150000"/>
              </a:lnSpc>
              <a:buNone/>
              <a:defRPr/>
            </a:pPr>
            <a:r>
              <a:rPr lang="en-US" altLang="zh-CN" sz="2500" spc="-130" dirty="0" smtClean="0">
                <a:hlinkClick r:id="rId10" action="ppaction://hlinksldjump"/>
              </a:rPr>
              <a:t>Furthermore</a:t>
            </a:r>
            <a:r>
              <a:rPr lang="en-US" altLang="zh-CN" sz="2500" spc="-130" dirty="0" smtClean="0"/>
              <a:t>, yesterday’s newspaper is often recycled and </a:t>
            </a:r>
            <a:r>
              <a:rPr lang="en-US" altLang="zh-CN" sz="2500" spc="-130" dirty="0" smtClean="0">
                <a:hlinkClick r:id="rId11" action="ppaction://hlinksldjump"/>
              </a:rPr>
              <a:t>turned back</a:t>
            </a:r>
            <a:r>
              <a:rPr lang="en-US" altLang="zh-CN" sz="2500" spc="-130" dirty="0" smtClean="0"/>
              <a:t> into </a:t>
            </a:r>
          </a:p>
          <a:p>
            <a:pPr marL="0" indent="1588" eaLnBrk="1" hangingPunct="1">
              <a:lnSpc>
                <a:spcPct val="150000"/>
              </a:lnSpc>
              <a:buNone/>
              <a:defRPr/>
            </a:pPr>
            <a:r>
              <a:rPr lang="en-US" altLang="zh-CN" sz="2500" spc="-150" dirty="0" smtClean="0"/>
              <a:t>today’s. </a:t>
            </a:r>
            <a:r>
              <a:rPr lang="en-US" altLang="zh-CN" sz="2500" spc="-150" dirty="0" smtClean="0">
                <a:hlinkClick r:id="rId12" action="ppaction://hlinksldjump"/>
              </a:rPr>
              <a:t>Nevertheless</a:t>
            </a:r>
            <a:r>
              <a:rPr lang="en-US" altLang="zh-CN" sz="2500" spc="-150" dirty="0" smtClean="0"/>
              <a:t>, paper mills are among the worst </a:t>
            </a:r>
            <a:r>
              <a:rPr lang="en-US" altLang="zh-CN" sz="2500" spc="-150" dirty="0" smtClean="0">
                <a:hlinkClick r:id="rId13" action="ppaction://hlinksldjump"/>
              </a:rPr>
              <a:t>polluters</a:t>
            </a:r>
            <a:r>
              <a:rPr lang="en-US" altLang="zh-CN" sz="2500" spc="-150" dirty="0" smtClean="0"/>
              <a:t> of air, water </a:t>
            </a:r>
          </a:p>
          <a:p>
            <a:pPr marL="0" indent="1588" eaLnBrk="1" hangingPunct="1">
              <a:lnSpc>
                <a:spcPct val="150000"/>
              </a:lnSpc>
              <a:buNone/>
              <a:defRPr/>
            </a:pPr>
            <a:r>
              <a:rPr lang="en-US" altLang="zh-CN" sz="2500" dirty="0" smtClean="0"/>
              <a:t>and land of any industry in the US.</a:t>
            </a:r>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14" action="ppaction://hlinkfile"/>
          </p:cNvPr>
          <p:cNvPicPr>
            <a:picLocks noChangeAspect="1" noChangeArrowheads="1"/>
          </p:cNvPicPr>
          <p:nvPr/>
        </p:nvPicPr>
        <p:blipFill>
          <a:blip r:embed="rId15"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6" action="ppaction://hlinksldjump"/>
          </p:cNvPr>
          <p:cNvPicPr>
            <a:picLocks noChangeAspect="1"/>
          </p:cNvPicPr>
          <p:nvPr/>
        </p:nvPicPr>
        <p:blipFill>
          <a:blip r:embed="rId17"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18" action="ppaction://hlinksldjump"/>
          </p:cNvPr>
          <p:cNvPicPr>
            <a:picLocks noChangeAspect="1" noChangeArrowheads="1"/>
          </p:cNvPicPr>
          <p:nvPr/>
        </p:nvPicPr>
        <p:blipFill>
          <a:blip r:embed="rId19"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20" action="ppaction://hlinksldjump"/>
          </p:cNvPr>
          <p:cNvPicPr>
            <a:picLocks noChangeAspect="1" noChangeArrowheads="1"/>
          </p:cNvPicPr>
          <p:nvPr/>
        </p:nvPicPr>
        <p:blipFill>
          <a:blip r:embed="rId21"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1920" y="614653"/>
            <a:ext cx="884873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takeaway  </a:t>
            </a:r>
            <a:r>
              <a:rPr lang="en-US" altLang="zh-CN" b="1" dirty="0" smtClean="0"/>
              <a:t>                           </a:t>
            </a:r>
            <a:r>
              <a:rPr lang="en-US" altLang="zh-CN" sz="2800" i="1" dirty="0" smtClean="0">
                <a:solidFill>
                  <a:srgbClr val="990000"/>
                </a:solidFill>
              </a:rPr>
              <a:t>n. </a:t>
            </a:r>
            <a:r>
              <a:rPr lang="en-US" altLang="zh-CN" sz="2800" dirty="0" smtClean="0">
                <a:solidFill>
                  <a:srgbClr val="990000"/>
                </a:solidFill>
              </a:rPr>
              <a:t>[C] </a:t>
            </a:r>
            <a:r>
              <a:rPr lang="en-US" altLang="en-US" sz="2800" dirty="0" smtClean="0">
                <a:ea typeface="宋体" pitchFamily="2" charset="-122"/>
              </a:rPr>
              <a:t>(</a:t>
            </a:r>
            <a:r>
              <a:rPr lang="en-US" altLang="en-US" sz="2800" i="1" dirty="0" err="1" smtClean="0">
                <a:ea typeface="宋体" pitchFamily="2" charset="-122"/>
              </a:rPr>
              <a:t>BrE</a:t>
            </a:r>
            <a:r>
              <a:rPr lang="en-US" altLang="en-US" sz="2800" dirty="0" smtClean="0">
                <a:ea typeface="宋体" pitchFamily="2" charset="-122"/>
              </a:rPr>
              <a:t>)</a:t>
            </a:r>
            <a:r>
              <a:rPr lang="en-US" altLang="zh-CN" sz="2800" dirty="0" smtClean="0"/>
              <a:t> a meal that you buy in a restaurant or shop and take home to eat </a:t>
            </a:r>
            <a:r>
              <a:rPr lang="zh-CN" altLang="en-US" sz="2400" dirty="0" smtClean="0">
                <a:solidFill>
                  <a:schemeClr val="hlink"/>
                </a:solidFill>
              </a:rPr>
              <a:t>外卖食品</a:t>
            </a:r>
          </a:p>
          <a:p>
            <a:pPr marL="648000" indent="-648000" algn="just" eaLnBrk="1" hangingPunct="1">
              <a:lnSpc>
                <a:spcPct val="100000"/>
              </a:lnSpc>
              <a:buSzPct val="120000"/>
              <a:buNone/>
            </a:pPr>
            <a:r>
              <a:rPr lang="en-US" altLang="zh-CN" sz="2800" i="1" dirty="0" smtClean="0"/>
              <a:t>e.g. </a:t>
            </a:r>
            <a:r>
              <a:rPr lang="en-US" altLang="zh-CN" dirty="0"/>
              <a:t>Cooking dinner would cost 5.37 pounds — cheaper to get a takeaway, once you add the cost of the raw materials needed to make it yourself</a:t>
            </a:r>
            <a:r>
              <a:rPr lang="en-US" altLang="zh-CN" dirty="0" smtClean="0"/>
              <a:t>.</a:t>
            </a:r>
          </a:p>
          <a:p>
            <a:pPr marL="648000" indent="-648000" algn="just" eaLnBrk="1" hangingPunct="1">
              <a:lnSpc>
                <a:spcPct val="100000"/>
              </a:lnSpc>
              <a:buSzPct val="120000"/>
              <a:buNone/>
            </a:pPr>
            <a:r>
              <a:rPr lang="zh-CN" altLang="en-US" dirty="0" smtClean="0"/>
              <a:t>        </a:t>
            </a:r>
            <a:r>
              <a:rPr lang="zh-CN" altLang="en-US" sz="2400" dirty="0" smtClean="0">
                <a:solidFill>
                  <a:schemeClr val="hlink"/>
                </a:solidFill>
              </a:rPr>
              <a:t>做</a:t>
            </a:r>
            <a:r>
              <a:rPr lang="zh-CN" altLang="en-US" sz="2400" dirty="0">
                <a:solidFill>
                  <a:schemeClr val="hlink"/>
                </a:solidFill>
              </a:rPr>
              <a:t>一顿晚饭需要</a:t>
            </a:r>
            <a:r>
              <a:rPr lang="en-US" altLang="zh-CN" sz="2400" dirty="0">
                <a:solidFill>
                  <a:schemeClr val="hlink"/>
                </a:solidFill>
              </a:rPr>
              <a:t>5.37</a:t>
            </a:r>
            <a:r>
              <a:rPr lang="zh-CN" altLang="en-US" sz="2400" dirty="0">
                <a:solidFill>
                  <a:schemeClr val="hlink"/>
                </a:solidFill>
              </a:rPr>
              <a:t>英镑，就算你加上原料钱，你也会发现这绝对比叫外卖便宜</a:t>
            </a:r>
            <a:r>
              <a:rPr lang="zh-CN" altLang="en-US" sz="2400" dirty="0" smtClean="0">
                <a:solidFill>
                  <a:schemeClr val="hlink"/>
                </a:solidFill>
              </a:rPr>
              <a:t>。</a:t>
            </a:r>
            <a:endParaRPr lang="en-US" altLang="zh-CN" dirty="0" smtClean="0"/>
          </a:p>
          <a:p>
            <a:pPr marL="288000" indent="-288000" algn="just" eaLnBrk="1" hangingPunct="1">
              <a:lnSpc>
                <a:spcPct val="100000"/>
              </a:lnSpc>
              <a:buSzPct val="100000"/>
              <a:buNone/>
            </a:pPr>
            <a:r>
              <a:rPr lang="en-US" altLang="zh-CN" b="1" dirty="0" smtClean="0">
                <a:sym typeface="Wingdings"/>
              </a:rPr>
              <a:t></a:t>
            </a:r>
            <a:r>
              <a:rPr lang="en-US" altLang="zh-CN" b="1" dirty="0" smtClean="0"/>
              <a:t>Takeaway food </a:t>
            </a:r>
            <a:r>
              <a:rPr lang="en-US" altLang="zh-CN" dirty="0" smtClean="0"/>
              <a:t>is cooked food you buy in a shop or market</a:t>
            </a:r>
            <a:r>
              <a:rPr lang="en-US" altLang="zh-CN" dirty="0"/>
              <a:t> </a:t>
            </a:r>
            <a:r>
              <a:rPr lang="en-US" altLang="zh-CN" dirty="0" smtClean="0"/>
              <a:t>to take home to eat. One very popular form of this is fish and chips. The food is wrapped in greaseproof paper and then in a few sheets of a newspaper. This keeps it warm</a:t>
            </a:r>
            <a:r>
              <a:rPr lang="en-US" altLang="zh-CN" dirty="0"/>
              <a:t>.</a:t>
            </a:r>
            <a:r>
              <a:rPr lang="en-US" altLang="zh-CN" sz="2400" dirty="0">
                <a:solidFill>
                  <a:schemeClr val="hlink"/>
                </a:solidFill>
              </a:rPr>
              <a:t>	</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6866" name="Picture 2"/>
          <p:cNvPicPr>
            <a:picLocks noChangeAspect="1" noChangeArrowheads="1"/>
          </p:cNvPicPr>
          <p:nvPr/>
        </p:nvPicPr>
        <p:blipFill>
          <a:blip r:embed="rId4" cstate="print"/>
          <a:srcRect/>
          <a:stretch>
            <a:fillRect/>
          </a:stretch>
        </p:blipFill>
        <p:spPr bwMode="auto">
          <a:xfrm>
            <a:off x="2395538" y="771525"/>
            <a:ext cx="1400175" cy="30480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swat</a:t>
            </a:r>
            <a:r>
              <a:rPr lang="en-US" altLang="zh-CN" b="1" dirty="0" smtClean="0"/>
              <a:t>                  </a:t>
            </a:r>
            <a:r>
              <a:rPr lang="en-US" altLang="zh-CN" sz="2800" i="1" dirty="0" smtClean="0">
                <a:solidFill>
                  <a:srgbClr val="990000"/>
                </a:solidFill>
              </a:rPr>
              <a:t>vt. </a:t>
            </a:r>
            <a:r>
              <a:rPr lang="en-US" altLang="zh-CN" dirty="0" smtClean="0"/>
              <a:t>to hit </a:t>
            </a:r>
            <a:r>
              <a:rPr lang="en-US" altLang="zh-CN" sz="2800" dirty="0" smtClean="0"/>
              <a:t>sth., esp. an insect, with your hand or with a flat object </a:t>
            </a:r>
            <a:r>
              <a:rPr lang="zh-CN" altLang="en-US" sz="2400" dirty="0" smtClean="0">
                <a:solidFill>
                  <a:schemeClr val="hlink"/>
                </a:solidFill>
              </a:rPr>
              <a:t>重拍，猛击（昆虫等）</a:t>
            </a: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540000" indent="-540000" algn="just" eaLnBrk="1" hangingPunct="1">
              <a:lnSpc>
                <a:spcPct val="100000"/>
              </a:lnSpc>
              <a:buSzPct val="100000"/>
              <a:buNone/>
            </a:pPr>
            <a:r>
              <a:rPr lang="en-US" altLang="zh-CN" sz="2800" dirty="0" smtClean="0"/>
              <a:t>1. Ben was frantically swatting mosquitoes with his newspaper.</a:t>
            </a:r>
          </a:p>
          <a:p>
            <a:pPr marL="179388" indent="-179388" algn="just" eaLnBrk="1" hangingPunct="1">
              <a:lnSpc>
                <a:spcPct val="100000"/>
              </a:lnSpc>
              <a:buSzPct val="120000"/>
              <a:buFont typeface="Arial" charset="0"/>
              <a:buNone/>
            </a:pPr>
            <a:r>
              <a:rPr lang="zh-CN" altLang="en-US" sz="2400" dirty="0" smtClean="0">
                <a:solidFill>
                  <a:schemeClr val="hlink"/>
                </a:solidFill>
              </a:rPr>
              <a:t>        本在用报纸使劲地打蚊子。</a:t>
            </a:r>
          </a:p>
          <a:p>
            <a:pPr marL="540000" indent="-504000" algn="just" eaLnBrk="1" hangingPunct="1">
              <a:lnSpc>
                <a:spcPct val="100000"/>
              </a:lnSpc>
              <a:buSzPct val="100000"/>
              <a:buNone/>
            </a:pPr>
            <a:r>
              <a:rPr lang="en-US" altLang="zh-CN" sz="2800" dirty="0" smtClean="0"/>
              <a:t>2. She swatted him over the head with a rolled-up magazine.</a:t>
            </a:r>
          </a:p>
          <a:p>
            <a:pPr marL="179388" indent="-179388" algn="just" eaLnBrk="1" hangingPunct="1">
              <a:lnSpc>
                <a:spcPct val="100000"/>
              </a:lnSpc>
              <a:buSzPct val="120000"/>
              <a:buFont typeface="Arial" charset="0"/>
              <a:buNone/>
            </a:pPr>
            <a:r>
              <a:rPr lang="zh-CN" altLang="en-US" sz="2400" dirty="0" smtClean="0">
                <a:solidFill>
                  <a:schemeClr val="hlink"/>
                </a:solidFill>
              </a:rPr>
              <a:t>        她用一本卷起来的杂志猛击了他的头。</a:t>
            </a:r>
            <a:endParaRPr lang="en-US" altLang="zh-CN" sz="2400" dirty="0" smtClean="0">
              <a:solidFill>
                <a:schemeClr val="hlink"/>
              </a:solidFill>
            </a:endParaRPr>
          </a:p>
          <a:p>
            <a:pPr marL="179388" indent="-179388" algn="just">
              <a:lnSpc>
                <a:spcPct val="100000"/>
              </a:lnSpc>
              <a:buFont typeface="Arial" charset="0"/>
              <a:buNone/>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sz="2800" b="1" dirty="0" smtClean="0"/>
              <a:t>swatter</a:t>
            </a:r>
            <a:r>
              <a:rPr lang="en-US" altLang="zh-CN" sz="2800" i="1" dirty="0" smtClean="0">
                <a:solidFill>
                  <a:schemeClr val="accent2"/>
                </a:solidFill>
              </a:rPr>
              <a:t> </a:t>
            </a:r>
            <a:r>
              <a:rPr lang="en-US" altLang="zh-CN" i="1" dirty="0" smtClean="0">
                <a:solidFill>
                  <a:srgbClr val="990000"/>
                </a:solidFill>
              </a:rPr>
              <a:t>n.</a:t>
            </a:r>
            <a:r>
              <a:rPr lang="en-US" altLang="zh-CN" sz="2800" i="1" dirty="0" smtClean="0">
                <a:solidFill>
                  <a:schemeClr val="accent2"/>
                </a:solidFill>
              </a:rPr>
              <a:t> </a:t>
            </a:r>
            <a:r>
              <a:rPr lang="zh-CN" altLang="en-US" sz="2400" dirty="0" smtClean="0">
                <a:solidFill>
                  <a:schemeClr val="hlink"/>
                </a:solidFill>
              </a:rPr>
              <a:t>苍蝇拍</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7890" name="Picture 2"/>
          <p:cNvPicPr>
            <a:picLocks noChangeAspect="1" noChangeArrowheads="1"/>
          </p:cNvPicPr>
          <p:nvPr/>
        </p:nvPicPr>
        <p:blipFill>
          <a:blip r:embed="rId4" cstate="print"/>
          <a:srcRect/>
          <a:stretch>
            <a:fillRect/>
          </a:stretch>
        </p:blipFill>
        <p:spPr bwMode="auto">
          <a:xfrm>
            <a:off x="1457325" y="838427"/>
            <a:ext cx="800100" cy="25717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6709"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a:t>wrap</a:t>
            </a:r>
            <a:r>
              <a:rPr lang="en-US" altLang="zh-CN" b="1" dirty="0" smtClean="0"/>
              <a:t>                </a:t>
            </a:r>
            <a:r>
              <a:rPr lang="en-US" altLang="zh-CN" sz="2800" i="1" dirty="0" err="1" smtClean="0">
                <a:solidFill>
                  <a:srgbClr val="990000"/>
                </a:solidFill>
              </a:rPr>
              <a:t>vt</a:t>
            </a:r>
            <a:r>
              <a:rPr lang="en-US" altLang="zh-CN" sz="2800" i="1" dirty="0" smtClean="0">
                <a:solidFill>
                  <a:srgbClr val="990000"/>
                </a:solidFill>
              </a:rPr>
              <a:t>. </a:t>
            </a:r>
            <a:r>
              <a:rPr lang="en-US" altLang="zh-CN" dirty="0" smtClean="0"/>
              <a:t>to cover sth. </a:t>
            </a:r>
            <a:r>
              <a:rPr lang="en-US" altLang="zh-CN" dirty="0"/>
              <a:t>by putting </a:t>
            </a:r>
            <a:r>
              <a:rPr lang="en-US" altLang="zh-CN" dirty="0" smtClean="0"/>
              <a:t>sth. </a:t>
            </a:r>
            <a:r>
              <a:rPr lang="en-US" altLang="zh-CN" dirty="0"/>
              <a:t>such as paper or cloth round </a:t>
            </a:r>
            <a:r>
              <a:rPr lang="en-US" altLang="zh-CN" dirty="0" smtClean="0"/>
              <a:t>it</a:t>
            </a:r>
            <a:r>
              <a:rPr lang="zh-CN" altLang="en-US" sz="2400" dirty="0" smtClean="0">
                <a:solidFill>
                  <a:schemeClr val="hlink"/>
                </a:solidFill>
              </a:rPr>
              <a:t>（</a:t>
            </a:r>
            <a:r>
              <a:rPr lang="zh-CN" altLang="en-US" sz="2400" dirty="0">
                <a:solidFill>
                  <a:schemeClr val="hlink"/>
                </a:solidFill>
              </a:rPr>
              <a:t>用纸、布等）包，裹 </a:t>
            </a:r>
            <a:endParaRPr lang="zh-CN" altLang="en-US" sz="2400" dirty="0" smtClean="0">
              <a:solidFill>
                <a:schemeClr val="hlink"/>
              </a:solidFill>
            </a:endParaRP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468000" indent="-468000" algn="just" eaLnBrk="1" hangingPunct="1">
              <a:lnSpc>
                <a:spcPct val="100000"/>
              </a:lnSpc>
              <a:buSzPct val="100000"/>
              <a:buNone/>
            </a:pPr>
            <a:r>
              <a:rPr lang="en-US" altLang="zh-CN" dirty="0" smtClean="0"/>
              <a:t>1. He </a:t>
            </a:r>
            <a:r>
              <a:rPr lang="en-US" altLang="zh-CN" dirty="0"/>
              <a:t>spent the evening wrapping up the Christmas presents.</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他</a:t>
            </a:r>
            <a:r>
              <a:rPr lang="zh-CN" altLang="en-US" sz="2400" dirty="0">
                <a:solidFill>
                  <a:schemeClr val="hlink"/>
                </a:solidFill>
              </a:rPr>
              <a:t>花了一个晚上的时间把圣诞礼物都包了起来。</a:t>
            </a:r>
            <a:endParaRPr lang="zh-CN" altLang="en-US" sz="2400" dirty="0" smtClean="0">
              <a:solidFill>
                <a:schemeClr val="hlink"/>
              </a:solidFill>
            </a:endParaRPr>
          </a:p>
          <a:p>
            <a:pPr marL="0" indent="0" algn="just" eaLnBrk="1" hangingPunct="1">
              <a:lnSpc>
                <a:spcPct val="100000"/>
              </a:lnSpc>
              <a:buSzPct val="100000"/>
              <a:buNone/>
            </a:pPr>
            <a:r>
              <a:rPr lang="en-US" altLang="zh-CN" dirty="0" smtClean="0"/>
              <a:t>2. The </a:t>
            </a:r>
            <a:r>
              <a:rPr lang="en-US" altLang="zh-CN" dirty="0"/>
              <a:t>service also extends to wrapping and delivering gifts.</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服务</a:t>
            </a:r>
            <a:r>
              <a:rPr lang="zh-CN" altLang="en-US" sz="2400" dirty="0">
                <a:solidFill>
                  <a:schemeClr val="hlink"/>
                </a:solidFill>
              </a:rPr>
              <a:t>项目还包括包装和递送礼物。</a:t>
            </a:r>
            <a:endParaRPr lang="en-US" altLang="zh-CN" sz="2400" dirty="0" smtClean="0">
              <a:solidFill>
                <a:schemeClr val="hlink"/>
              </a:solidFill>
            </a:endParaRPr>
          </a:p>
          <a:p>
            <a:pPr marL="179388" indent="-179388" algn="just">
              <a:lnSpc>
                <a:spcPct val="100000"/>
              </a:lnSpc>
              <a:buNone/>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b="1" dirty="0" smtClean="0">
                <a:hlinkClick r:id="rId3" action="ppaction://hlinksldjump"/>
              </a:rPr>
              <a:t>wrapping</a:t>
            </a:r>
            <a:r>
              <a:rPr lang="en-US" altLang="zh-CN" sz="2800" i="1" dirty="0" smtClean="0">
                <a:solidFill>
                  <a:schemeClr val="accent2"/>
                </a:solidFill>
              </a:rPr>
              <a:t> </a:t>
            </a:r>
            <a:r>
              <a:rPr lang="en-US" altLang="zh-CN" i="1" dirty="0" smtClean="0">
                <a:solidFill>
                  <a:srgbClr val="990000"/>
                </a:solidFill>
              </a:rPr>
              <a:t>n.</a:t>
            </a:r>
            <a:r>
              <a:rPr lang="en-US" altLang="zh-CN" sz="2800" i="1" dirty="0" smtClean="0">
                <a:solidFill>
                  <a:schemeClr val="accent2"/>
                </a:solidFill>
              </a:rPr>
              <a:t>  </a:t>
            </a:r>
            <a:r>
              <a:rPr lang="zh-CN" altLang="en-US" sz="2400" dirty="0" smtClean="0">
                <a:solidFill>
                  <a:schemeClr val="hlink"/>
                </a:solidFill>
              </a:rPr>
              <a:t>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2" name="图片 1"/>
          <p:cNvPicPr>
            <a:picLocks noChangeAspect="1"/>
          </p:cNvPicPr>
          <p:nvPr/>
        </p:nvPicPr>
        <p:blipFill>
          <a:blip r:embed="rId11"/>
          <a:stretch>
            <a:fillRect/>
          </a:stretch>
        </p:blipFill>
        <p:spPr>
          <a:xfrm>
            <a:off x="1406769" y="833768"/>
            <a:ext cx="655640" cy="295038"/>
          </a:xfrm>
          <a:prstGeom prst="rect">
            <a:avLst/>
          </a:prstGeom>
        </p:spPr>
      </p:pic>
    </p:spTree>
    <p:extLst>
      <p:ext uri="{BB962C8B-B14F-4D97-AF65-F5344CB8AC3E}">
        <p14:creationId xmlns:p14="http://schemas.microsoft.com/office/powerpoint/2010/main" xmlns="" val="412760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6687" y="662278"/>
            <a:ext cx="8872537" cy="5903912"/>
          </a:xfrm>
          <a:prstGeom prst="rect">
            <a:avLst/>
          </a:prstGeom>
          <a:noFill/>
          <a:ln>
            <a:miter lim="800000"/>
            <a:headEnd/>
            <a:tailEnd/>
          </a:ln>
        </p:spPr>
        <p:txBody>
          <a:bodyPr/>
          <a:lstStyle/>
          <a:p>
            <a:pPr marL="179388" indent="-179388" algn="just" eaLnBrk="1" hangingPunct="1">
              <a:buSzPct val="120000"/>
              <a:buFont typeface="Arial" charset="0"/>
              <a:buNone/>
            </a:pPr>
            <a:r>
              <a:rPr lang="en-US" altLang="zh-CN" sz="3200" b="1" dirty="0" smtClean="0"/>
              <a:t>exploitation</a:t>
            </a:r>
            <a:r>
              <a:rPr lang="en-US" altLang="zh-CN" b="1" dirty="0" smtClean="0"/>
              <a:t>                                 </a:t>
            </a:r>
            <a:r>
              <a:rPr lang="en-US" altLang="zh-CN" sz="2800" i="1" dirty="0" smtClean="0">
                <a:solidFill>
                  <a:srgbClr val="990000"/>
                </a:solidFill>
              </a:rPr>
              <a:t>n. </a:t>
            </a:r>
            <a:r>
              <a:rPr lang="en-US" altLang="zh-CN" sz="2800" dirty="0" smtClean="0">
                <a:solidFill>
                  <a:srgbClr val="990000"/>
                </a:solidFill>
              </a:rPr>
              <a:t>[U]</a:t>
            </a:r>
          </a:p>
          <a:p>
            <a:pPr marL="432000" indent="-432000" algn="just" eaLnBrk="1" hangingPunct="1">
              <a:buSzPct val="120000"/>
              <a:buFont typeface="Arial" charset="0"/>
              <a:buNone/>
            </a:pPr>
            <a:r>
              <a:rPr lang="en-US" altLang="zh-CN" sz="2800" b="1" dirty="0" smtClean="0"/>
              <a:t>1. </a:t>
            </a:r>
            <a:r>
              <a:rPr lang="en-US" altLang="en-US" sz="2800" dirty="0" smtClean="0">
                <a:ea typeface="宋体" pitchFamily="2" charset="-122"/>
              </a:rPr>
              <a:t>the process of making use of s</a:t>
            </a:r>
            <a:r>
              <a:rPr lang="en-US" altLang="zh-CN" sz="2800" dirty="0" smtClean="0"/>
              <a:t>th. </a:t>
            </a:r>
            <a:r>
              <a:rPr lang="en-US" altLang="en-US" sz="2800" dirty="0" smtClean="0">
                <a:ea typeface="宋体" pitchFamily="2" charset="-122"/>
              </a:rPr>
              <a:t>so that you gain as much as possible from it</a:t>
            </a:r>
            <a:r>
              <a:rPr lang="en-US" altLang="zh-CN" sz="2400" dirty="0" smtClean="0">
                <a:solidFill>
                  <a:schemeClr val="hlink"/>
                </a:solidFill>
              </a:rPr>
              <a:t> 利</a:t>
            </a:r>
            <a:r>
              <a:rPr lang="zh-CN" altLang="en-US" sz="2400" dirty="0" smtClean="0">
                <a:solidFill>
                  <a:schemeClr val="hlink"/>
                </a:solidFill>
              </a:rPr>
              <a:t>用；开发</a:t>
            </a:r>
          </a:p>
          <a:p>
            <a:pPr marL="179388" indent="-179388" algn="just" eaLnBrk="1" hangingPunct="1">
              <a:buSzPct val="120000"/>
              <a:buFont typeface="Arial" charset="0"/>
              <a:buNone/>
            </a:pPr>
            <a:r>
              <a:rPr lang="en-US" altLang="zh-CN" sz="2800" i="1" dirty="0" smtClean="0"/>
              <a:t>e.g. </a:t>
            </a:r>
            <a:r>
              <a:rPr lang="en-US" altLang="zh-CN" sz="2800" dirty="0" smtClean="0"/>
              <a:t>commercial / economic exploitation</a:t>
            </a:r>
          </a:p>
          <a:p>
            <a:pPr marL="179388" indent="-179388" algn="just" eaLnBrk="1" hangingPunct="1">
              <a:buFontTx/>
              <a:buNone/>
            </a:pPr>
            <a:r>
              <a:rPr lang="zh-CN" altLang="en-US" sz="2400" dirty="0" smtClean="0">
                <a:solidFill>
                  <a:schemeClr val="hlink"/>
                </a:solidFill>
              </a:rPr>
              <a:t>         商业 </a:t>
            </a:r>
            <a:r>
              <a:rPr lang="en-US" altLang="zh-CN" sz="2400" dirty="0" smtClean="0">
                <a:solidFill>
                  <a:schemeClr val="hlink"/>
                </a:solidFill>
                <a:latin typeface="宋体" pitchFamily="2" charset="-122"/>
              </a:rPr>
              <a:t>/ </a:t>
            </a:r>
            <a:r>
              <a:rPr lang="zh-CN" altLang="en-US" sz="2400" dirty="0" smtClean="0">
                <a:solidFill>
                  <a:schemeClr val="hlink"/>
                </a:solidFill>
                <a:latin typeface="宋体" pitchFamily="2" charset="-122"/>
              </a:rPr>
              <a:t>经济</a:t>
            </a:r>
            <a:r>
              <a:rPr lang="zh-CN" altLang="en-US" sz="2400" dirty="0" smtClean="0">
                <a:solidFill>
                  <a:schemeClr val="hlink"/>
                </a:solidFill>
              </a:rPr>
              <a:t>开发</a:t>
            </a:r>
          </a:p>
          <a:p>
            <a:pPr marL="432000" indent="-432000" algn="just" eaLnBrk="1" hangingPunct="1">
              <a:buFontTx/>
              <a:buNone/>
            </a:pPr>
            <a:r>
              <a:rPr lang="en-US" altLang="zh-CN" sz="2800" b="1" dirty="0" smtClean="0"/>
              <a:t>2. </a:t>
            </a:r>
            <a:r>
              <a:rPr lang="en-US" altLang="zh-CN" sz="2800" dirty="0" smtClean="0"/>
              <a:t>unfair treatment of sb., or the use of a situation in a way that is wrong, in order to get some benefit for yourself </a:t>
            </a:r>
            <a:r>
              <a:rPr lang="zh-CN" altLang="en-US" sz="2400" dirty="0" smtClean="0">
                <a:solidFill>
                  <a:schemeClr val="hlink"/>
                </a:solidFill>
              </a:rPr>
              <a:t>剥削；压榨</a:t>
            </a:r>
          </a:p>
          <a:p>
            <a:pPr marL="648000" indent="-648000" algn="just" eaLnBrk="1" hangingPunct="1">
              <a:buSzPct val="120000"/>
              <a:buFont typeface="Arial" charset="0"/>
              <a:buNone/>
            </a:pPr>
            <a:r>
              <a:rPr lang="en-US" altLang="zh-CN" sz="2800" i="1" dirty="0" smtClean="0"/>
              <a:t>e.g. </a:t>
            </a:r>
            <a:r>
              <a:rPr lang="en-US" altLang="zh-CN" sz="2800" dirty="0" smtClean="0"/>
              <a:t>Working people will now be vulnerable to exploitation</a:t>
            </a:r>
            <a:r>
              <a:rPr lang="en-US" altLang="zh-CN" sz="2800" i="1" dirty="0" smtClean="0"/>
              <a:t> </a:t>
            </a:r>
            <a:r>
              <a:rPr lang="en-US" altLang="zh-CN" sz="2800" dirty="0" smtClean="0"/>
              <a:t>by unscrupulous employers.</a:t>
            </a:r>
          </a:p>
          <a:p>
            <a:pPr marL="179388" indent="-179388" algn="just" eaLnBrk="1" hangingPunct="1">
              <a:buSzPct val="120000"/>
              <a:buFont typeface="Arial" charset="0"/>
              <a:buNone/>
            </a:pPr>
            <a:r>
              <a:rPr lang="zh-CN" altLang="en-US" sz="2400" dirty="0" smtClean="0">
                <a:solidFill>
                  <a:schemeClr val="hlink"/>
                </a:solidFill>
              </a:rPr>
              <a:t>         工人阶级易受到肆无忌惮的雇主的剥削。</a:t>
            </a:r>
            <a:endParaRPr lang="zh-CN" altLang="en-US" sz="800" dirty="0" smtClean="0">
              <a:solidFill>
                <a:schemeClr val="hlink"/>
              </a:solidFill>
            </a:endParaRPr>
          </a:p>
          <a:p>
            <a:pPr marL="179388" indent="-179388" algn="just">
              <a:buFont typeface="Arial" charset="0"/>
              <a:buNone/>
            </a:pPr>
            <a:r>
              <a:rPr lang="en-US" altLang="zh-CN" sz="2800" b="1" dirty="0" smtClean="0">
                <a:solidFill>
                  <a:schemeClr val="accent6">
                    <a:lumMod val="50000"/>
                  </a:schemeClr>
                </a:solidFill>
              </a:rPr>
              <a:t>Word family: </a:t>
            </a:r>
            <a:r>
              <a:rPr lang="en-US" altLang="zh-CN" sz="2800" b="1" dirty="0" smtClean="0"/>
              <a:t>exploit</a:t>
            </a:r>
            <a:r>
              <a:rPr lang="en-US" altLang="zh-CN" sz="2800" i="1" dirty="0" smtClean="0">
                <a:solidFill>
                  <a:schemeClr val="accent2"/>
                </a:solidFill>
              </a:rPr>
              <a:t> </a:t>
            </a:r>
            <a:r>
              <a:rPr lang="en-US" altLang="zh-CN" i="1" dirty="0" smtClean="0">
                <a:solidFill>
                  <a:srgbClr val="990000"/>
                </a:solidFill>
              </a:rPr>
              <a:t>v.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38914" name="Picture 2"/>
          <p:cNvPicPr>
            <a:picLocks noChangeAspect="1" noChangeArrowheads="1"/>
          </p:cNvPicPr>
          <p:nvPr/>
        </p:nvPicPr>
        <p:blipFill>
          <a:blip r:embed="rId6" cstate="print"/>
          <a:srcRect/>
          <a:stretch>
            <a:fillRect/>
          </a:stretch>
        </p:blipFill>
        <p:spPr bwMode="auto">
          <a:xfrm>
            <a:off x="2776538" y="781050"/>
            <a:ext cx="1819275" cy="304800"/>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1919" y="624178"/>
            <a:ext cx="8877305" cy="5903912"/>
          </a:xfrm>
          <a:prstGeom prst="rect">
            <a:avLst/>
          </a:prstGeom>
          <a:noFill/>
          <a:ln>
            <a:miter lim="800000"/>
            <a:headEnd/>
            <a:tailEnd/>
          </a:ln>
        </p:spPr>
        <p:txBody>
          <a:bodyPr/>
          <a:lstStyle/>
          <a:p>
            <a:pPr marL="179388" indent="-179388" algn="just" eaLnBrk="1" hangingPunct="1">
              <a:lnSpc>
                <a:spcPct val="100000"/>
              </a:lnSpc>
              <a:buSzPct val="120000"/>
              <a:buNone/>
            </a:pPr>
            <a:r>
              <a:rPr lang="en-US" altLang="zh-CN" sz="3200" b="1" dirty="0" smtClean="0"/>
              <a:t>lifestyle</a:t>
            </a:r>
            <a:r>
              <a:rPr lang="en-US" altLang="zh-CN" b="1" dirty="0" smtClean="0"/>
              <a:t>                         </a:t>
            </a:r>
            <a:r>
              <a:rPr lang="en-US" altLang="zh-CN" i="1" dirty="0" smtClean="0">
                <a:solidFill>
                  <a:srgbClr val="990000"/>
                </a:solidFill>
              </a:rPr>
              <a:t>n. </a:t>
            </a:r>
            <a:r>
              <a:rPr lang="en-US" altLang="zh-CN" dirty="0" smtClean="0">
                <a:solidFill>
                  <a:srgbClr val="990000"/>
                </a:solidFill>
              </a:rPr>
              <a:t>[C, U] </a:t>
            </a:r>
            <a:r>
              <a:rPr lang="en-US" altLang="zh-CN" dirty="0" smtClean="0"/>
              <a:t>the type of life you have, for example the type of job or house you have or the type of activity you like doing</a:t>
            </a:r>
            <a:r>
              <a:rPr lang="en-US" altLang="zh-CN" sz="2800" dirty="0" smtClean="0"/>
              <a:t> </a:t>
            </a:r>
            <a:r>
              <a:rPr lang="zh-CN" altLang="en-US" sz="2400" dirty="0" smtClean="0">
                <a:solidFill>
                  <a:schemeClr val="hlink"/>
                </a:solidFill>
              </a:rPr>
              <a:t>生活方式</a:t>
            </a: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432000" indent="-457200" algn="just" eaLnBrk="1" hangingPunct="1">
              <a:lnSpc>
                <a:spcPct val="100000"/>
              </a:lnSpc>
              <a:buSzPct val="100000"/>
              <a:buNone/>
            </a:pPr>
            <a:r>
              <a:rPr lang="en-US" altLang="zh-CN" dirty="0" smtClean="0"/>
              <a:t>1. They enjoyed an income and lifestyle that many people would envy</a:t>
            </a:r>
            <a:r>
              <a:rPr lang="en-US" altLang="zh-CN" sz="2800" dirty="0" smtClean="0"/>
              <a:t>.</a:t>
            </a:r>
          </a:p>
          <a:p>
            <a:pPr marL="179388" indent="-179388" algn="just" eaLnBrk="1" hangingPunct="1">
              <a:lnSpc>
                <a:spcPct val="100000"/>
              </a:lnSpc>
              <a:buSzPct val="120000"/>
              <a:buNone/>
            </a:pPr>
            <a:r>
              <a:rPr lang="zh-CN" altLang="en-US" sz="2400" dirty="0" smtClean="0">
                <a:solidFill>
                  <a:schemeClr val="hlink"/>
                </a:solidFill>
              </a:rPr>
              <a:t>      他们享有很多人会羡慕的收入和生活方式。</a:t>
            </a:r>
          </a:p>
          <a:p>
            <a:pPr marL="432000" indent="-457200" algn="just" eaLnBrk="1" hangingPunct="1">
              <a:lnSpc>
                <a:spcPct val="100000"/>
              </a:lnSpc>
              <a:buSzPct val="100000"/>
              <a:buNone/>
            </a:pPr>
            <a:r>
              <a:rPr lang="en-US" altLang="zh-CN" dirty="0" smtClean="0"/>
              <a:t>2. Moreover, we should advocate a more frugal lifestyle so as to reduce the growing scale of waste pollution.</a:t>
            </a:r>
          </a:p>
          <a:p>
            <a:pPr marL="432000" indent="-457200" algn="just" eaLnBrk="1" hangingPunct="1">
              <a:lnSpc>
                <a:spcPct val="100000"/>
              </a:lnSpc>
              <a:buSzPct val="100000"/>
              <a:buNone/>
            </a:pPr>
            <a:r>
              <a:rPr lang="zh-CN" altLang="en-US" sz="2400" dirty="0" smtClean="0">
                <a:solidFill>
                  <a:schemeClr val="hlink"/>
                </a:solidFill>
              </a:rPr>
              <a:t>       此外</a:t>
            </a:r>
            <a:r>
              <a:rPr lang="zh-CN" altLang="en-US" sz="2400" dirty="0">
                <a:solidFill>
                  <a:schemeClr val="hlink"/>
                </a:solidFill>
              </a:rPr>
              <a:t>，我们应该提倡一种更加节俭的生活方式，以减小垃圾污染的增长规模。</a:t>
            </a:r>
            <a:r>
              <a:rPr lang="en-US" altLang="zh-CN" sz="2400" dirty="0">
                <a:solidFill>
                  <a:schemeClr val="hlink"/>
                </a:solidFill>
              </a:rPr>
              <a:t> </a:t>
            </a:r>
            <a:endParaRPr lang="zh-CN" altLang="en-US" sz="2400" dirty="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9938" name="Picture 2"/>
          <p:cNvPicPr>
            <a:picLocks noChangeAspect="1" noChangeArrowheads="1"/>
          </p:cNvPicPr>
          <p:nvPr/>
        </p:nvPicPr>
        <p:blipFill>
          <a:blip r:embed="rId4" cstate="print"/>
          <a:srcRect/>
          <a:stretch>
            <a:fillRect/>
          </a:stretch>
        </p:blipFill>
        <p:spPr bwMode="auto">
          <a:xfrm>
            <a:off x="2095500" y="781050"/>
            <a:ext cx="1276350" cy="32385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buSzPct val="120000"/>
              <a:buNone/>
            </a:pPr>
            <a:r>
              <a:rPr lang="en-US" altLang="zh-CN" sz="3200" b="1" dirty="0" smtClean="0"/>
              <a:t>commentator</a:t>
            </a:r>
            <a:r>
              <a:rPr lang="en-US" altLang="zh-CN" b="1" dirty="0" smtClean="0"/>
              <a:t>                                 </a:t>
            </a:r>
            <a:r>
              <a:rPr lang="en-US" altLang="zh-CN" sz="2800" i="1" dirty="0" smtClean="0">
                <a:solidFill>
                  <a:srgbClr val="990000"/>
                </a:solidFill>
              </a:rPr>
              <a:t>n. </a:t>
            </a:r>
            <a:r>
              <a:rPr lang="en-US" altLang="zh-CN" sz="2800" dirty="0" smtClean="0">
                <a:solidFill>
                  <a:srgbClr val="990000"/>
                </a:solidFill>
              </a:rPr>
              <a:t>[C]</a:t>
            </a:r>
          </a:p>
          <a:p>
            <a:pPr marL="432000" indent="-432000" algn="just" eaLnBrk="1" hangingPunct="1">
              <a:lnSpc>
                <a:spcPct val="100000"/>
              </a:lnSpc>
              <a:buSzPct val="120000"/>
              <a:buNone/>
            </a:pPr>
            <a:r>
              <a:rPr lang="en-US" altLang="zh-CN" sz="2800" b="1" dirty="0" smtClean="0"/>
              <a:t>1. </a:t>
            </a:r>
            <a:r>
              <a:rPr lang="en-US" altLang="zh-CN" dirty="0" smtClean="0"/>
              <a:t>sb. whose job is to write about a particular subject or discuss it on television or radio </a:t>
            </a:r>
            <a:r>
              <a:rPr lang="zh-CN" altLang="en-US" sz="2400" dirty="0" smtClean="0">
                <a:solidFill>
                  <a:schemeClr val="hlink"/>
                </a:solidFill>
              </a:rPr>
              <a:t>评论员</a:t>
            </a:r>
          </a:p>
          <a:p>
            <a:pPr marL="179388" indent="-179388" algn="just" eaLnBrk="1" hangingPunct="1">
              <a:lnSpc>
                <a:spcPct val="100000"/>
              </a:lnSpc>
              <a:buSzPct val="120000"/>
              <a:buNone/>
            </a:pPr>
            <a:r>
              <a:rPr lang="en-US" altLang="zh-CN" sz="2800" i="1" dirty="0" smtClean="0"/>
              <a:t>e.g. </a:t>
            </a:r>
            <a:r>
              <a:rPr lang="en-US" altLang="zh-CN" dirty="0" smtClean="0"/>
              <a:t>a political commentator</a:t>
            </a:r>
            <a:endParaRPr lang="en-US" altLang="zh-CN" sz="2800" dirty="0" smtClean="0"/>
          </a:p>
          <a:p>
            <a:pPr marL="179388" indent="-179388" algn="just" eaLnBrk="1" hangingPunct="1">
              <a:lnSpc>
                <a:spcPct val="100000"/>
              </a:lnSpc>
              <a:buNone/>
            </a:pPr>
            <a:r>
              <a:rPr lang="zh-CN" altLang="en-US" sz="2400" dirty="0" smtClean="0">
                <a:solidFill>
                  <a:schemeClr val="hlink"/>
                </a:solidFill>
              </a:rPr>
              <a:t>         一名政治评论员</a:t>
            </a:r>
          </a:p>
          <a:p>
            <a:pPr marL="432000" indent="-432000" algn="just" eaLnBrk="1" hangingPunct="1">
              <a:lnSpc>
                <a:spcPct val="100000"/>
              </a:lnSpc>
              <a:buNone/>
            </a:pPr>
            <a:r>
              <a:rPr lang="en-US" altLang="zh-CN" sz="2800" b="1" dirty="0" smtClean="0"/>
              <a:t>2. </a:t>
            </a:r>
            <a:r>
              <a:rPr lang="en-US" altLang="zh-CN" dirty="0" smtClean="0"/>
              <a:t>sb. whose job is to give a description of an event or sports competition on television or radio as it happens</a:t>
            </a:r>
            <a:r>
              <a:rPr lang="zh-CN" altLang="en-US" sz="2400" dirty="0" smtClean="0">
                <a:solidFill>
                  <a:schemeClr val="hlink"/>
                </a:solidFill>
              </a:rPr>
              <a:t> （电视或电台实况报道的） 解说员</a:t>
            </a:r>
          </a:p>
          <a:p>
            <a:pPr marL="179388" indent="-179388" algn="just" eaLnBrk="1" hangingPunct="1">
              <a:lnSpc>
                <a:spcPct val="100000"/>
              </a:lnSpc>
              <a:buSzPct val="120000"/>
              <a:buNone/>
            </a:pPr>
            <a:r>
              <a:rPr lang="en-US" altLang="zh-CN" sz="2800" i="1" dirty="0" smtClean="0"/>
              <a:t>e.g. </a:t>
            </a:r>
            <a:r>
              <a:rPr lang="en-US" altLang="zh-CN" dirty="0" smtClean="0"/>
              <a:t>a sports commentator</a:t>
            </a:r>
            <a:endParaRPr lang="en-US" altLang="zh-CN" sz="2800" dirty="0" smtClean="0"/>
          </a:p>
          <a:p>
            <a:pPr marL="179388" indent="-179388" algn="just" eaLnBrk="1" hangingPunct="1">
              <a:lnSpc>
                <a:spcPct val="100000"/>
              </a:lnSpc>
              <a:buSzPct val="120000"/>
              <a:buNone/>
            </a:pPr>
            <a:r>
              <a:rPr lang="zh-CN" altLang="en-US" sz="2400" dirty="0" smtClean="0">
                <a:solidFill>
                  <a:schemeClr val="hlink"/>
                </a:solidFill>
              </a:rPr>
              <a:t>         一名体育解说员</a:t>
            </a:r>
            <a:endParaRPr lang="zh-CN" altLang="en-US" sz="800" dirty="0" smtClean="0">
              <a:solidFill>
                <a:schemeClr val="hlink"/>
              </a:solidFill>
            </a:endParaRPr>
          </a:p>
          <a:p>
            <a:pPr marL="179388" indent="-179388" algn="just">
              <a:lnSpc>
                <a:spcPct val="100000"/>
              </a:lnSpc>
              <a:buNone/>
            </a:pPr>
            <a:r>
              <a:rPr lang="en-US" altLang="zh-CN" sz="2800" b="1" dirty="0" smtClean="0">
                <a:solidFill>
                  <a:schemeClr val="accent6">
                    <a:lumMod val="50000"/>
                  </a:schemeClr>
                </a:solidFill>
              </a:rPr>
              <a:t>Word family: </a:t>
            </a:r>
            <a:r>
              <a:rPr lang="en-US" altLang="zh-CN" b="1" dirty="0" smtClean="0"/>
              <a:t>commentate </a:t>
            </a:r>
            <a:r>
              <a:rPr lang="en-US" altLang="zh-CN" i="1" dirty="0" smtClean="0">
                <a:solidFill>
                  <a:srgbClr val="990000"/>
                </a:solidFill>
              </a:rPr>
              <a:t>v.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40962" name="Picture 2"/>
          <p:cNvPicPr>
            <a:picLocks noChangeAspect="1" noChangeArrowheads="1"/>
          </p:cNvPicPr>
          <p:nvPr/>
        </p:nvPicPr>
        <p:blipFill>
          <a:blip r:embed="rId4" cstate="print"/>
          <a:srcRect/>
          <a:stretch>
            <a:fillRect/>
          </a:stretch>
        </p:blipFill>
        <p:spPr bwMode="auto">
          <a:xfrm>
            <a:off x="3152322" y="814841"/>
            <a:ext cx="1714500" cy="29527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6688" y="652753"/>
            <a:ext cx="8882062" cy="5903912"/>
          </a:xfrm>
          <a:prstGeom prst="rect">
            <a:avLst/>
          </a:prstGeom>
          <a:noFill/>
          <a:ln>
            <a:miter lim="800000"/>
            <a:headEnd/>
            <a:tailEnd/>
          </a:ln>
        </p:spPr>
        <p:txBody>
          <a:bodyPr/>
          <a:lstStyle/>
          <a:p>
            <a:pPr marL="179388" indent="-179388" algn="just" eaLnBrk="1" hangingPunct="1">
              <a:lnSpc>
                <a:spcPct val="85000"/>
              </a:lnSpc>
              <a:buSzPct val="120000"/>
              <a:buNone/>
            </a:pPr>
            <a:r>
              <a:rPr lang="en-US" altLang="zh-CN" sz="3200" b="1" dirty="0" smtClean="0"/>
              <a:t>dumb</a:t>
            </a:r>
            <a:endParaRPr lang="en-US" altLang="zh-CN" sz="2800" dirty="0" smtClean="0">
              <a:solidFill>
                <a:srgbClr val="990000"/>
              </a:solidFill>
            </a:endParaRPr>
          </a:p>
          <a:p>
            <a:pPr marL="432000" indent="-432000" algn="just" eaLnBrk="1" hangingPunct="1">
              <a:lnSpc>
                <a:spcPct val="85000"/>
              </a:lnSpc>
              <a:buSzPct val="120000"/>
              <a:buNone/>
            </a:pPr>
            <a:r>
              <a:rPr lang="en-US" altLang="zh-CN" sz="2800" b="1" dirty="0" smtClean="0"/>
              <a:t>1. </a:t>
            </a:r>
            <a:r>
              <a:rPr lang="en-US" altLang="zh-CN" i="1" dirty="0" smtClean="0">
                <a:solidFill>
                  <a:srgbClr val="990000"/>
                </a:solidFill>
              </a:rPr>
              <a:t>vt. </a:t>
            </a:r>
            <a:r>
              <a:rPr lang="en-US" altLang="zh-CN" dirty="0" smtClean="0"/>
              <a:t>(</a:t>
            </a:r>
            <a:r>
              <a:rPr lang="en-US" altLang="en-US" b="1" dirty="0" smtClean="0">
                <a:latin typeface="Times New Roman" pitchFamily="18" charset="0"/>
                <a:ea typeface="宋体" pitchFamily="2" charset="-122"/>
              </a:rPr>
              <a:t>~</a:t>
            </a:r>
            <a:r>
              <a:rPr lang="en-US" altLang="zh-CN" b="1" dirty="0" smtClean="0"/>
              <a:t> down</a:t>
            </a:r>
            <a:r>
              <a:rPr lang="en-US" altLang="zh-CN" dirty="0" smtClean="0"/>
              <a:t>) to make sth. simpler and easier to understand in a way that reduces its quality </a:t>
            </a:r>
            <a:r>
              <a:rPr lang="zh-CN" altLang="en-US" sz="2400" dirty="0" smtClean="0">
                <a:solidFill>
                  <a:schemeClr val="hlink"/>
                </a:solidFill>
              </a:rPr>
              <a:t>使</a:t>
            </a:r>
            <a:r>
              <a:rPr lang="en-US" altLang="zh-CN" sz="2400" dirty="0" smtClean="0">
                <a:solidFill>
                  <a:schemeClr val="hlink"/>
                </a:solidFill>
                <a:latin typeface="+mj-ea"/>
                <a:ea typeface="+mj-ea"/>
              </a:rPr>
              <a:t>…</a:t>
            </a:r>
            <a:r>
              <a:rPr lang="zh-CN" altLang="en-US" sz="2400" dirty="0" smtClean="0">
                <a:solidFill>
                  <a:schemeClr val="hlink"/>
                </a:solidFill>
              </a:rPr>
              <a:t>过于简单化</a:t>
            </a:r>
          </a:p>
          <a:p>
            <a:pPr marL="720000" indent="-720000" algn="just" eaLnBrk="1" hangingPunct="1">
              <a:lnSpc>
                <a:spcPct val="85000"/>
              </a:lnSpc>
              <a:buSzPct val="120000"/>
              <a:buNone/>
            </a:pPr>
            <a:r>
              <a:rPr lang="en-US" altLang="zh-CN" sz="2800" i="1" dirty="0" smtClean="0"/>
              <a:t>e.g. </a:t>
            </a:r>
            <a:r>
              <a:rPr lang="en-US" altLang="zh-CN" dirty="0" smtClean="0"/>
              <a:t>From </a:t>
            </a:r>
            <a:r>
              <a:rPr lang="en-US" altLang="zh-CN" dirty="0"/>
              <a:t>my perspective, we need to trust people’s intelligence and reason, never “dumb down” the message for fear of alienating them</a:t>
            </a:r>
            <a:r>
              <a:rPr lang="en-US" altLang="zh-CN" dirty="0" smtClean="0"/>
              <a:t>.</a:t>
            </a:r>
            <a:endParaRPr lang="en-US" altLang="zh-CN" b="1" i="1" dirty="0" smtClean="0"/>
          </a:p>
          <a:p>
            <a:pPr marL="720000" indent="-720000" algn="just" eaLnBrk="1" hangingPunct="1">
              <a:lnSpc>
                <a:spcPct val="85000"/>
              </a:lnSpc>
              <a:buSzPct val="120000"/>
              <a:buNone/>
            </a:pPr>
            <a:r>
              <a:rPr lang="zh-CN" altLang="en-US" sz="2400" dirty="0" smtClean="0">
                <a:solidFill>
                  <a:schemeClr val="hlink"/>
                </a:solidFill>
              </a:rPr>
              <a:t>           我</a:t>
            </a:r>
            <a:r>
              <a:rPr lang="zh-CN" altLang="en-US" sz="2400" dirty="0">
                <a:solidFill>
                  <a:schemeClr val="hlink"/>
                </a:solidFill>
              </a:rPr>
              <a:t>认为，我们应该相信人们的聪明和理性，永远不要因为疏远他们而蔑视地简化这些信息。</a:t>
            </a:r>
          </a:p>
          <a:p>
            <a:pPr marL="179388" indent="-179388" algn="just" eaLnBrk="1" hangingPunct="1">
              <a:lnSpc>
                <a:spcPct val="85000"/>
              </a:lnSpc>
              <a:buSzPct val="120000"/>
              <a:buNone/>
            </a:pPr>
            <a:r>
              <a:rPr lang="en-US" altLang="zh-CN" sz="2800" b="1" dirty="0" smtClean="0"/>
              <a:t>2. </a:t>
            </a:r>
            <a:r>
              <a:rPr lang="en-US" altLang="zh-CN" i="1" dirty="0" smtClean="0">
                <a:solidFill>
                  <a:srgbClr val="990000"/>
                </a:solidFill>
              </a:rPr>
              <a:t>a. </a:t>
            </a:r>
            <a:r>
              <a:rPr lang="en-US" altLang="zh-CN" dirty="0" smtClean="0"/>
              <a:t>(</a:t>
            </a:r>
            <a:r>
              <a:rPr lang="en-US" altLang="zh-CN" i="1" dirty="0" smtClean="0"/>
              <a:t>AmE</a:t>
            </a:r>
            <a:r>
              <a:rPr lang="en-US" altLang="zh-CN" dirty="0" smtClean="0"/>
              <a:t>) (</a:t>
            </a:r>
            <a:r>
              <a:rPr lang="en-US" altLang="zh-CN" i="1" dirty="0" smtClean="0"/>
              <a:t>infml</a:t>
            </a:r>
            <a:r>
              <a:rPr lang="en-US" altLang="zh-CN" dirty="0" smtClean="0"/>
              <a:t>) stupid </a:t>
            </a:r>
            <a:r>
              <a:rPr lang="zh-CN" altLang="en-US" sz="2400" dirty="0" smtClean="0">
                <a:solidFill>
                  <a:schemeClr val="hlink"/>
                </a:solidFill>
              </a:rPr>
              <a:t>笨的；愚蠢的；傻乎乎的</a:t>
            </a:r>
          </a:p>
          <a:p>
            <a:pPr marL="648000" indent="-648000" algn="just" eaLnBrk="1" hangingPunct="1">
              <a:lnSpc>
                <a:spcPct val="85000"/>
              </a:lnSpc>
              <a:buSzPct val="120000"/>
              <a:buNone/>
            </a:pPr>
            <a:r>
              <a:rPr lang="en-US" altLang="zh-CN" sz="2800" i="1" dirty="0" smtClean="0"/>
              <a:t>e.g. </a:t>
            </a:r>
            <a:r>
              <a:rPr lang="en-US" altLang="zh-CN" dirty="0" smtClean="0"/>
              <a:t>Every office has its share of favoritism, inefficiency and dumb decisions</a:t>
            </a:r>
            <a:r>
              <a:rPr lang="en-US" altLang="zh-CN" sz="2800" dirty="0" smtClean="0"/>
              <a:t>.</a:t>
            </a:r>
          </a:p>
          <a:p>
            <a:pPr marL="179388" indent="-179388" algn="just" eaLnBrk="1" hangingPunct="1">
              <a:lnSpc>
                <a:spcPct val="85000"/>
              </a:lnSpc>
              <a:buSzPct val="120000"/>
              <a:buNone/>
            </a:pPr>
            <a:r>
              <a:rPr lang="zh-CN" altLang="en-US" sz="2400" dirty="0" smtClean="0">
                <a:solidFill>
                  <a:schemeClr val="hlink"/>
                </a:solidFill>
              </a:rPr>
              <a:t>          每个公司都有他的偏袒、无效率和愚蠢的决定。</a:t>
            </a:r>
            <a:endParaRPr lang="en-US" altLang="zh-CN" i="1"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41986" name="Picture 2"/>
          <p:cNvPicPr>
            <a:picLocks noChangeAspect="1" noChangeArrowheads="1"/>
          </p:cNvPicPr>
          <p:nvPr/>
        </p:nvPicPr>
        <p:blipFill>
          <a:blip r:embed="rId3" cstate="print"/>
          <a:srcRect/>
          <a:stretch>
            <a:fillRect/>
          </a:stretch>
        </p:blipFill>
        <p:spPr bwMode="auto">
          <a:xfrm>
            <a:off x="1600427" y="738641"/>
            <a:ext cx="733425" cy="276225"/>
          </a:xfrm>
          <a:prstGeom prst="rect">
            <a:avLst/>
          </a:prstGeom>
          <a:noFill/>
          <a:ln w="9525">
            <a:noFill/>
            <a:miter lim="800000"/>
            <a:headEnd/>
            <a:tailEnd/>
          </a:ln>
        </p:spPr>
      </p:pic>
      <p:pic>
        <p:nvPicPr>
          <p:cNvPr id="9"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6" action="ppaction://hlinksldjump"/>
          </p:cNvPr>
          <p:cNvPicPr>
            <a:picLocks noChangeAspect="1"/>
          </p:cNvPicPr>
          <p:nvPr/>
        </p:nvPicPr>
        <p:blipFill>
          <a:blip r:embed="rId7" cstate="print"/>
          <a:srcRect/>
          <a:stretch>
            <a:fillRect/>
          </a:stretch>
        </p:blipFill>
        <p:spPr bwMode="auto">
          <a:xfrm>
            <a:off x="8190346" y="6113829"/>
            <a:ext cx="760413" cy="539750"/>
          </a:xfrm>
          <a:prstGeom prst="rect">
            <a:avLst/>
          </a:prstGeom>
          <a:noFill/>
          <a:ln w="9525">
            <a:noFill/>
            <a:miter lim="800000"/>
            <a:headEnd/>
            <a:tailEnd/>
          </a:ln>
        </p:spPr>
      </p:pic>
      <p:pic>
        <p:nvPicPr>
          <p:cNvPr id="12"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2" descr="END"/>
          <p:cNvPicPr>
            <a:picLocks noChangeAspect="1" noChangeArrowheads="1"/>
          </p:cNvPicPr>
          <p:nvPr/>
        </p:nvPicPr>
        <p:blipFill>
          <a:blip r:embed="rId10"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85299" y="662278"/>
            <a:ext cx="8792445" cy="5903912"/>
          </a:xfrm>
          <a:prstGeom prst="rect">
            <a:avLst/>
          </a:prstGeom>
          <a:noFill/>
          <a:ln>
            <a:miter lim="800000"/>
            <a:headEnd/>
            <a:tailEnd/>
          </a:ln>
        </p:spPr>
        <p:txBody>
          <a:bodyPr/>
          <a:lstStyle/>
          <a:p>
            <a:pPr marL="179388" indent="-179388" algn="just" eaLnBrk="1" hangingPunct="1">
              <a:lnSpc>
                <a:spcPct val="100000"/>
              </a:lnSpc>
              <a:spcBef>
                <a:spcPct val="15000"/>
              </a:spcBef>
              <a:buSzPct val="120000"/>
              <a:buFont typeface="Arial" charset="0"/>
              <a:buNone/>
            </a:pPr>
            <a:r>
              <a:rPr lang="en-US" altLang="zh-CN" sz="3200" b="1" dirty="0" smtClean="0"/>
              <a:t>smarten  </a:t>
            </a:r>
            <a:r>
              <a:rPr lang="en-US" altLang="zh-CN" b="1" dirty="0" smtClean="0"/>
              <a:t>                   </a:t>
            </a:r>
            <a:r>
              <a:rPr lang="en-US" altLang="zh-CN" sz="2800" i="1" dirty="0" smtClean="0">
                <a:solidFill>
                  <a:srgbClr val="990000"/>
                </a:solidFill>
              </a:rPr>
              <a:t>v.</a:t>
            </a:r>
            <a:r>
              <a:rPr lang="en-US" altLang="zh-CN" sz="2800" dirty="0" smtClean="0"/>
              <a:t> </a:t>
            </a:r>
            <a:r>
              <a:rPr lang="en-US" altLang="en-US" sz="2800" dirty="0" smtClean="0">
                <a:ea typeface="宋体" pitchFamily="2" charset="-122"/>
              </a:rPr>
              <a:t>(</a:t>
            </a:r>
            <a:r>
              <a:rPr lang="en-US" altLang="en-US" sz="2800" b="1" dirty="0" smtClean="0">
                <a:latin typeface="Times New Roman" pitchFamily="18" charset="0"/>
                <a:ea typeface="宋体" pitchFamily="2" charset="-122"/>
              </a:rPr>
              <a:t>~</a:t>
            </a:r>
            <a:r>
              <a:rPr lang="en-US" altLang="en-US" sz="2800" dirty="0" smtClean="0">
                <a:latin typeface="Times New Roman" pitchFamily="18" charset="0"/>
                <a:ea typeface="宋体" pitchFamily="2" charset="-122"/>
              </a:rPr>
              <a:t> </a:t>
            </a:r>
            <a:r>
              <a:rPr lang="en-US" altLang="en-US" sz="2800" b="1" dirty="0" smtClean="0">
                <a:ea typeface="宋体" pitchFamily="2" charset="-122"/>
              </a:rPr>
              <a:t>up</a:t>
            </a:r>
            <a:r>
              <a:rPr lang="en-US" altLang="en-US" sz="2800" dirty="0" smtClean="0">
                <a:ea typeface="宋体" pitchFamily="2" charset="-122"/>
              </a:rPr>
              <a:t>)</a:t>
            </a:r>
            <a:r>
              <a:rPr lang="en-US" altLang="zh-CN" sz="2800" dirty="0" smtClean="0"/>
              <a:t> if you smarten up or smarten yourself up, you make yourself look tidy and clean </a:t>
            </a:r>
            <a:r>
              <a:rPr lang="zh-CN" altLang="en-US" sz="2400" dirty="0" smtClean="0">
                <a:solidFill>
                  <a:schemeClr val="hlink"/>
                </a:solidFill>
              </a:rPr>
              <a:t>使漂亮；打扮；变得漂亮</a:t>
            </a:r>
          </a:p>
          <a:p>
            <a:pPr marL="720000" indent="-720000" algn="just" eaLnBrk="1" hangingPunct="1">
              <a:lnSpc>
                <a:spcPct val="100000"/>
              </a:lnSpc>
              <a:spcBef>
                <a:spcPct val="15000"/>
              </a:spcBef>
              <a:buSzPct val="120000"/>
              <a:buFont typeface="Arial" charset="0"/>
              <a:buNone/>
            </a:pPr>
            <a:r>
              <a:rPr lang="en-US" altLang="zh-CN" sz="2800" i="1" dirty="0" smtClean="0"/>
              <a:t>e.g.</a:t>
            </a:r>
            <a:r>
              <a:rPr lang="en-US" altLang="zh-CN" sz="2800" dirty="0" smtClean="0"/>
              <a:t> You’ll have to smarten (yourself) up a bit before going out. </a:t>
            </a:r>
          </a:p>
          <a:p>
            <a:pPr marL="179388" indent="-179388" algn="just" eaLnBrk="1" hangingPunct="1">
              <a:lnSpc>
                <a:spcPct val="100000"/>
              </a:lnSpc>
              <a:spcBef>
                <a:spcPct val="15000"/>
              </a:spcBef>
              <a:buSzPct val="120000"/>
              <a:buNone/>
            </a:pPr>
            <a:r>
              <a:rPr lang="zh-CN" altLang="en-US" sz="2400" dirty="0" smtClean="0">
                <a:solidFill>
                  <a:schemeClr val="hlink"/>
                </a:solidFill>
              </a:rPr>
              <a:t>           你出门前得打扮一下。</a:t>
            </a:r>
            <a:endParaRPr lang="en-US" altLang="zh-CN" sz="2400" dirty="0" smtClean="0">
              <a:solidFill>
                <a:schemeClr val="hlink"/>
              </a:solidFill>
            </a:endParaRPr>
          </a:p>
          <a:p>
            <a:pPr>
              <a:lnSpc>
                <a:spcPct val="100000"/>
              </a:lnSpc>
              <a:buNone/>
            </a:pPr>
            <a:r>
              <a:rPr lang="en-US" altLang="zh-CN" b="1" dirty="0" smtClean="0"/>
              <a:t>-en </a:t>
            </a:r>
            <a:r>
              <a:rPr lang="en-US" altLang="zh-CN" spc="-70" dirty="0" smtClean="0"/>
              <a:t>(suffix</a:t>
            </a:r>
            <a:r>
              <a:rPr lang="en-US" altLang="zh-CN" spc="-120" dirty="0" smtClean="0"/>
              <a:t>) cause to be; become; cause to have </a:t>
            </a:r>
            <a:r>
              <a:rPr lang="zh-CN" altLang="en-US" sz="2400" spc="-120" dirty="0" smtClean="0">
                <a:solidFill>
                  <a:schemeClr val="accent1">
                    <a:lumMod val="75000"/>
                  </a:schemeClr>
                </a:solidFill>
                <a:latin typeface="+mn-ea"/>
              </a:rPr>
              <a:t>表示“使</a:t>
            </a:r>
            <a:r>
              <a:rPr lang="en-US" altLang="zh-CN" sz="2400" spc="-120" dirty="0" smtClean="0">
                <a:solidFill>
                  <a:schemeClr val="accent1">
                    <a:lumMod val="75000"/>
                  </a:schemeClr>
                </a:solidFill>
                <a:latin typeface="+mj-ea"/>
                <a:ea typeface="+mj-ea"/>
              </a:rPr>
              <a:t>…</a:t>
            </a:r>
            <a:r>
              <a:rPr lang="en-US" altLang="zh-CN" sz="2400" spc="-120" dirty="0" smtClean="0">
                <a:solidFill>
                  <a:schemeClr val="accent1">
                    <a:lumMod val="75000"/>
                  </a:schemeClr>
                </a:solidFill>
                <a:latin typeface="+mn-ea"/>
              </a:rPr>
              <a:t>” </a:t>
            </a:r>
          </a:p>
          <a:p>
            <a:pPr>
              <a:lnSpc>
                <a:spcPct val="100000"/>
              </a:lnSpc>
              <a:buNone/>
            </a:pPr>
            <a:r>
              <a:rPr lang="en-US" altLang="zh-CN" i="1" dirty="0" smtClean="0"/>
              <a:t>e.g. </a:t>
            </a:r>
            <a:r>
              <a:rPr lang="en-US" altLang="zh-CN" dirty="0" smtClean="0"/>
              <a:t>blacken		heighten		lighten</a:t>
            </a:r>
          </a:p>
          <a:p>
            <a:pPr>
              <a:lnSpc>
                <a:spcPct val="100000"/>
              </a:lnSpc>
              <a:buNone/>
            </a:pPr>
            <a:r>
              <a:rPr lang="en-US" altLang="zh-CN" dirty="0" smtClean="0"/>
              <a:t>        shorten		widen			broaden </a:t>
            </a:r>
          </a:p>
          <a:p>
            <a:pPr marL="179388" indent="-179388" algn="just" eaLnBrk="1" hangingPunct="1">
              <a:lnSpc>
                <a:spcPct val="100000"/>
              </a:lnSpc>
              <a:spcBef>
                <a:spcPct val="15000"/>
              </a:spcBef>
              <a:buSzPct val="120000"/>
              <a:buNone/>
            </a:pPr>
            <a:r>
              <a:rPr lang="en-US" altLang="zh-CN" b="1" dirty="0" smtClean="0">
                <a:solidFill>
                  <a:schemeClr val="accent6">
                    <a:lumMod val="50000"/>
                  </a:schemeClr>
                </a:solidFill>
              </a:rPr>
              <a:t>Word family: </a:t>
            </a:r>
            <a:r>
              <a:rPr lang="en-US" altLang="zh-CN" b="1" dirty="0" smtClean="0"/>
              <a:t>smart</a:t>
            </a:r>
            <a:r>
              <a:rPr lang="en-US" altLang="zh-CN" dirty="0" smtClean="0">
                <a:solidFill>
                  <a:schemeClr val="hlink"/>
                </a:solidFill>
              </a:rPr>
              <a:t> </a:t>
            </a:r>
            <a:r>
              <a:rPr lang="en-US" altLang="zh-CN" i="1" dirty="0" smtClean="0">
                <a:solidFill>
                  <a:srgbClr val="990000"/>
                </a:solidFill>
              </a:rPr>
              <a:t>a.</a:t>
            </a:r>
            <a:r>
              <a:rPr lang="en-US" altLang="zh-CN" dirty="0" smtClean="0">
                <a:solidFill>
                  <a:srgbClr val="990000"/>
                </a:solidFill>
              </a:rPr>
              <a:t> </a:t>
            </a:r>
          </a:p>
          <a:p>
            <a:pPr marL="179388" indent="-179388" algn="just" eaLnBrk="1" hangingPunct="1">
              <a:lnSpc>
                <a:spcPct val="100000"/>
              </a:lnSpc>
              <a:spcBef>
                <a:spcPct val="15000"/>
              </a:spcBef>
              <a:buSzPct val="120000"/>
              <a:buNone/>
            </a:pPr>
            <a:endParaRPr lang="en-US" altLang="zh-CN" sz="28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43010" name="Picture 2"/>
          <p:cNvPicPr>
            <a:picLocks noChangeAspect="1" noChangeArrowheads="1"/>
          </p:cNvPicPr>
          <p:nvPr/>
        </p:nvPicPr>
        <p:blipFill>
          <a:blip r:embed="rId4" cstate="print"/>
          <a:srcRect/>
          <a:stretch>
            <a:fillRect/>
          </a:stretch>
        </p:blipFill>
        <p:spPr bwMode="auto">
          <a:xfrm>
            <a:off x="2006372" y="823912"/>
            <a:ext cx="1133475" cy="29527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dissolv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dissolv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42869" y="594885"/>
            <a:ext cx="8896355" cy="6048375"/>
          </a:xfrm>
          <a:prstGeom prst="rect">
            <a:avLst/>
          </a:prstGeom>
          <a:noFill/>
          <a:ln>
            <a:miter lim="800000"/>
            <a:headEnd/>
            <a:tailEnd/>
          </a:ln>
        </p:spPr>
        <p:txBody>
          <a:bodyPr/>
          <a:lstStyle/>
          <a:p>
            <a:pPr marL="179388" indent="-179388" algn="just" eaLnBrk="1" hangingPunct="1">
              <a:lnSpc>
                <a:spcPct val="100000"/>
              </a:lnSpc>
              <a:spcBef>
                <a:spcPct val="15000"/>
              </a:spcBef>
              <a:buSzPct val="120000"/>
              <a:buFont typeface="Arial" charset="0"/>
              <a:buNone/>
            </a:pPr>
            <a:r>
              <a:rPr lang="en-US" altLang="zh-CN" sz="3200" b="1" dirty="0" smtClean="0"/>
              <a:t>integrity</a:t>
            </a:r>
            <a:r>
              <a:rPr lang="en-US" altLang="zh-CN" b="1" dirty="0" smtClean="0"/>
              <a:t>                           </a:t>
            </a:r>
            <a:r>
              <a:rPr lang="en-US" altLang="zh-CN" sz="2800" i="1" dirty="0" smtClean="0">
                <a:solidFill>
                  <a:srgbClr val="990000"/>
                </a:solidFill>
              </a:rPr>
              <a:t>n. </a:t>
            </a:r>
            <a:r>
              <a:rPr lang="en-US" altLang="zh-CN" sz="2800" dirty="0" smtClean="0">
                <a:solidFill>
                  <a:srgbClr val="990000"/>
                </a:solidFill>
              </a:rPr>
              <a:t>[U]</a:t>
            </a:r>
          </a:p>
          <a:p>
            <a:pPr marL="432000" indent="-432000" algn="just" eaLnBrk="1" hangingPunct="1">
              <a:lnSpc>
                <a:spcPct val="100000"/>
              </a:lnSpc>
              <a:spcBef>
                <a:spcPct val="15000"/>
              </a:spcBef>
              <a:buSzPct val="120000"/>
              <a:buFont typeface="Arial" charset="0"/>
              <a:buNone/>
            </a:pPr>
            <a:r>
              <a:rPr lang="en-US" altLang="zh-CN" sz="2800" b="1" dirty="0" smtClean="0"/>
              <a:t>1. </a:t>
            </a:r>
            <a:r>
              <a:rPr lang="en-US" altLang="zh-CN" sz="2800" dirty="0" smtClean="0"/>
              <a:t>the quality of always behaving according to the moral principles that you believe in, so that people respect and trust you </a:t>
            </a:r>
            <a:r>
              <a:rPr lang="zh-CN" altLang="en-US" sz="2400" dirty="0" smtClean="0">
                <a:solidFill>
                  <a:schemeClr val="hlink"/>
                </a:solidFill>
              </a:rPr>
              <a:t>正直；诚实</a:t>
            </a:r>
          </a:p>
          <a:p>
            <a:pPr marL="179388" indent="-179388" algn="just" eaLnBrk="1" hangingPunct="1">
              <a:lnSpc>
                <a:spcPct val="100000"/>
              </a:lnSpc>
              <a:spcBef>
                <a:spcPct val="15000"/>
              </a:spcBef>
              <a:buSzPct val="120000"/>
              <a:buNone/>
            </a:pPr>
            <a:r>
              <a:rPr lang="en-US" altLang="zh-CN" i="1" dirty="0" smtClean="0"/>
              <a:t>e.g.</a:t>
            </a:r>
            <a:r>
              <a:rPr lang="en-US" altLang="zh-CN" dirty="0" smtClean="0"/>
              <a:t> I have always regarded him as a man of integrity. </a:t>
            </a:r>
          </a:p>
          <a:p>
            <a:pPr marL="179388" indent="-179388" algn="just" eaLnBrk="1" hangingPunct="1">
              <a:lnSpc>
                <a:spcPct val="100000"/>
              </a:lnSpc>
              <a:spcBef>
                <a:spcPct val="15000"/>
              </a:spcBef>
              <a:buSzPct val="120000"/>
              <a:buNone/>
            </a:pPr>
            <a:r>
              <a:rPr lang="zh-CN" altLang="en-US" sz="2400" dirty="0" smtClean="0">
                <a:solidFill>
                  <a:schemeClr val="hlink"/>
                </a:solidFill>
              </a:rPr>
              <a:t>         我一直把他当作一个正直诚实的人。</a:t>
            </a:r>
            <a:endParaRPr lang="en-US" altLang="zh-CN" sz="2400" dirty="0" smtClean="0">
              <a:solidFill>
                <a:schemeClr val="hlink"/>
              </a:solidFill>
            </a:endParaRPr>
          </a:p>
          <a:p>
            <a:pPr marL="432000" indent="-432000" algn="just" eaLnBrk="1" hangingPunct="1">
              <a:lnSpc>
                <a:spcPct val="100000"/>
              </a:lnSpc>
              <a:spcBef>
                <a:spcPct val="15000"/>
              </a:spcBef>
              <a:buSzPct val="120000"/>
              <a:buFont typeface="Arial" charset="0"/>
              <a:buNone/>
            </a:pPr>
            <a:r>
              <a:rPr lang="en-US" altLang="zh-CN" sz="2800" b="1" dirty="0" smtClean="0"/>
              <a:t>2. </a:t>
            </a:r>
            <a:r>
              <a:rPr lang="en-US" altLang="zh-CN" sz="2800" dirty="0" smtClean="0"/>
              <a:t>(</a:t>
            </a:r>
            <a:r>
              <a:rPr lang="en-US" altLang="zh-CN" sz="2800" i="1" dirty="0" smtClean="0"/>
              <a:t>fml</a:t>
            </a:r>
            <a:r>
              <a:rPr lang="en-US" altLang="zh-CN" sz="2800" dirty="0" smtClean="0"/>
              <a:t>) the quality of being complete or whole, without any missing parts </a:t>
            </a:r>
            <a:r>
              <a:rPr lang="zh-CN" altLang="en-US" sz="2400" dirty="0" smtClean="0">
                <a:solidFill>
                  <a:schemeClr val="hlink"/>
                </a:solidFill>
              </a:rPr>
              <a:t>完整；完全 </a:t>
            </a:r>
            <a:endParaRPr lang="en-US" altLang="zh-CN" sz="2400" dirty="0" smtClean="0">
              <a:solidFill>
                <a:schemeClr val="hlink"/>
              </a:solidFill>
            </a:endParaRPr>
          </a:p>
          <a:p>
            <a:pPr marL="648000" indent="-648000" algn="just" eaLnBrk="1" hangingPunct="1">
              <a:lnSpc>
                <a:spcPct val="100000"/>
              </a:lnSpc>
              <a:spcBef>
                <a:spcPct val="15000"/>
              </a:spcBef>
              <a:buSzPct val="120000"/>
              <a:buNone/>
            </a:pPr>
            <a:r>
              <a:rPr lang="en-US" altLang="zh-CN" i="1" dirty="0" smtClean="0">
                <a:solidFill>
                  <a:prstClr val="black"/>
                </a:solidFill>
              </a:rPr>
              <a:t>e.g.</a:t>
            </a:r>
            <a:r>
              <a:rPr lang="en-US" altLang="zh-CN" dirty="0" smtClean="0">
                <a:solidFill>
                  <a:prstClr val="black"/>
                </a:solidFill>
              </a:rPr>
              <a:t> </a:t>
            </a:r>
            <a:r>
              <a:rPr lang="en-US" altLang="zh-CN" dirty="0" smtClean="0"/>
              <a:t>Separatist movements are a threat to the integrity of the nation. </a:t>
            </a:r>
          </a:p>
          <a:p>
            <a:pPr marL="179388" indent="-179388" algn="just" eaLnBrk="1" hangingPunct="1">
              <a:lnSpc>
                <a:spcPct val="100000"/>
              </a:lnSpc>
              <a:spcBef>
                <a:spcPct val="15000"/>
              </a:spcBef>
              <a:buSzPct val="120000"/>
              <a:buNone/>
            </a:pPr>
            <a:r>
              <a:rPr lang="zh-CN" altLang="en-US" sz="2400" dirty="0" smtClean="0">
                <a:solidFill>
                  <a:schemeClr val="hlink"/>
                </a:solidFill>
              </a:rPr>
              <a:t>         分裂活动是对国家领土完整的威胁。</a:t>
            </a:r>
            <a:endParaRPr lang="en-US" altLang="zh-CN" sz="2400" dirty="0" smtClean="0">
              <a:latin typeface="宋体" pitchFamily="2" charset="-122"/>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44034" name="Picture 2"/>
          <p:cNvPicPr>
            <a:picLocks noChangeAspect="1" noChangeArrowheads="1"/>
          </p:cNvPicPr>
          <p:nvPr/>
        </p:nvPicPr>
        <p:blipFill>
          <a:blip r:embed="rId4" cstate="print"/>
          <a:srcRect/>
          <a:stretch>
            <a:fillRect/>
          </a:stretch>
        </p:blipFill>
        <p:spPr bwMode="auto">
          <a:xfrm>
            <a:off x="2019300" y="762000"/>
            <a:ext cx="1314450" cy="28575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24178"/>
            <a:ext cx="880630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tabLst>
                <a:tab pos="361950" algn="l"/>
              </a:tabLst>
            </a:pPr>
            <a:r>
              <a:rPr lang="en-US" altLang="zh-CN" sz="3200" b="1" dirty="0" smtClean="0"/>
              <a:t>impartiality  </a:t>
            </a:r>
            <a:r>
              <a:rPr lang="en-US" altLang="zh-CN" b="1" dirty="0" smtClean="0"/>
              <a:t>                             </a:t>
            </a:r>
            <a:r>
              <a:rPr lang="en-US" altLang="zh-CN" sz="2800" i="1" dirty="0" smtClean="0">
                <a:solidFill>
                  <a:srgbClr val="990000"/>
                </a:solidFill>
              </a:rPr>
              <a:t>n. </a:t>
            </a:r>
            <a:r>
              <a:rPr lang="en-US" altLang="zh-CN" sz="2800" dirty="0" smtClean="0">
                <a:solidFill>
                  <a:srgbClr val="990000"/>
                </a:solidFill>
              </a:rPr>
              <a:t>[U] </a:t>
            </a:r>
            <a:r>
              <a:rPr lang="en-US" altLang="en-US" sz="2800" dirty="0" smtClean="0">
                <a:ea typeface="宋体" pitchFamily="2" charset="-122"/>
              </a:rPr>
              <a:t>the state of being fair and just</a:t>
            </a:r>
            <a:r>
              <a:rPr lang="en-US" altLang="zh-CN" sz="2800" dirty="0" smtClean="0"/>
              <a:t> </a:t>
            </a:r>
            <a:r>
              <a:rPr lang="zh-CN" altLang="en-US" sz="2400" dirty="0" smtClean="0">
                <a:solidFill>
                  <a:schemeClr val="hlink"/>
                </a:solidFill>
              </a:rPr>
              <a:t>不偏不倚；公正 </a:t>
            </a:r>
          </a:p>
          <a:p>
            <a:pPr marL="179388" indent="-179388" algn="just" eaLnBrk="1" hangingPunct="1">
              <a:lnSpc>
                <a:spcPct val="100000"/>
              </a:lnSpc>
              <a:buSzPct val="120000"/>
              <a:buFont typeface="Arial" charset="0"/>
              <a:buNone/>
              <a:tabLst>
                <a:tab pos="361950" algn="l"/>
              </a:tabLst>
            </a:pPr>
            <a:r>
              <a:rPr lang="en-US" altLang="zh-CN" sz="2800" i="1" dirty="0" smtClean="0"/>
              <a:t>e.g.</a:t>
            </a:r>
          </a:p>
          <a:p>
            <a:pPr marL="0" indent="0" algn="just" eaLnBrk="1" hangingPunct="1">
              <a:lnSpc>
                <a:spcPct val="100000"/>
              </a:lnSpc>
              <a:buSzPct val="100000"/>
              <a:buNone/>
              <a:tabLst>
                <a:tab pos="361950" algn="l"/>
              </a:tabLst>
            </a:pPr>
            <a:r>
              <a:rPr lang="en-US" altLang="zh-CN" sz="2800" dirty="0" smtClean="0"/>
              <a:t>1. Impartiality is essential to a judge. </a:t>
            </a:r>
          </a:p>
          <a:p>
            <a:pPr marL="179388" indent="-179388" algn="just" eaLnBrk="1" hangingPunct="1">
              <a:lnSpc>
                <a:spcPct val="100000"/>
              </a:lnSpc>
              <a:buSzPct val="120000"/>
              <a:buFont typeface="Arial" charset="0"/>
              <a:buNone/>
              <a:tabLst>
                <a:tab pos="361950" algn="l"/>
              </a:tabLst>
            </a:pPr>
            <a:r>
              <a:rPr lang="zh-CN" altLang="en-US" sz="2400" dirty="0" smtClean="0">
                <a:solidFill>
                  <a:schemeClr val="hlink"/>
                </a:solidFill>
              </a:rPr>
              <a:t>     公平是当法官所必需的。</a:t>
            </a:r>
          </a:p>
          <a:p>
            <a:pPr marL="432000" indent="-457200" algn="just" eaLnBrk="1" hangingPunct="1">
              <a:lnSpc>
                <a:spcPct val="100000"/>
              </a:lnSpc>
              <a:buSzPct val="100000"/>
              <a:buNone/>
              <a:tabLst>
                <a:tab pos="361950" algn="l"/>
              </a:tabLst>
            </a:pPr>
            <a:r>
              <a:rPr lang="en-US" altLang="zh-CN" sz="2800" dirty="0" smtClean="0"/>
              <a:t>2. The Olympic spirit is impartiality, participation and competition.</a:t>
            </a:r>
          </a:p>
          <a:p>
            <a:pPr marL="179388" indent="-179388" algn="just" eaLnBrk="1" hangingPunct="1">
              <a:lnSpc>
                <a:spcPct val="100000"/>
              </a:lnSpc>
              <a:buSzPct val="120000"/>
              <a:buFont typeface="Arial" charset="0"/>
              <a:buNone/>
              <a:tabLst>
                <a:tab pos="361950" algn="l"/>
              </a:tabLst>
            </a:pPr>
            <a:r>
              <a:rPr lang="zh-CN" altLang="en-US" sz="2400" dirty="0" smtClean="0">
                <a:solidFill>
                  <a:schemeClr val="hlink"/>
                </a:solidFill>
              </a:rPr>
              <a:t>      奥运精神是公平，参与，竞争。</a:t>
            </a:r>
            <a:r>
              <a:rPr lang="zh-CN" altLang="en-US" sz="2400" dirty="0" smtClean="0"/>
              <a:t> </a:t>
            </a:r>
            <a:endParaRPr lang="en-US" altLang="zh-CN" sz="2400" dirty="0" smtClean="0"/>
          </a:p>
          <a:p>
            <a:pPr marL="179388" indent="-179388" algn="just" eaLnBrk="1" hangingPunct="1">
              <a:lnSpc>
                <a:spcPct val="100000"/>
              </a:lnSpc>
              <a:buSzPct val="120000"/>
              <a:buFont typeface="Arial" charset="0"/>
              <a:buNone/>
              <a:tabLst>
                <a:tab pos="361950" algn="l"/>
              </a:tabLst>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sz="2800" b="1" dirty="0" smtClean="0"/>
              <a:t>impartial </a:t>
            </a:r>
            <a:r>
              <a:rPr lang="en-US" altLang="zh-CN" sz="2800" i="1" dirty="0" smtClean="0">
                <a:solidFill>
                  <a:srgbClr val="990000"/>
                </a:solidFill>
              </a:rPr>
              <a:t>a.</a:t>
            </a:r>
          </a:p>
          <a:p>
            <a:pPr marL="179388" indent="-179388" algn="just" eaLnBrk="1" hangingPunct="1">
              <a:lnSpc>
                <a:spcPct val="100000"/>
              </a:lnSpc>
              <a:buSzPct val="120000"/>
              <a:buFont typeface="Arial" charset="0"/>
              <a:buNone/>
              <a:tabLst>
                <a:tab pos="361950" algn="l"/>
              </a:tabLst>
            </a:pPr>
            <a:r>
              <a:rPr lang="en-US" altLang="zh-CN" b="1" dirty="0" smtClean="0">
                <a:solidFill>
                  <a:schemeClr val="accent6">
                    <a:lumMod val="50000"/>
                  </a:schemeClr>
                </a:solidFill>
              </a:rPr>
              <a:t>Antonym: </a:t>
            </a:r>
            <a:r>
              <a:rPr lang="en-US" altLang="zh-CN" sz="2800" b="1" dirty="0" smtClean="0"/>
              <a:t>partiality</a:t>
            </a:r>
            <a:r>
              <a:rPr lang="en-US" altLang="zh-CN" sz="2800" i="1" dirty="0" smtClean="0">
                <a:solidFill>
                  <a:schemeClr val="accent2"/>
                </a:solidFill>
              </a:rPr>
              <a:t> </a:t>
            </a:r>
            <a:r>
              <a:rPr lang="en-US" altLang="zh-CN" sz="2800" i="1" dirty="0" smtClean="0">
                <a:solidFill>
                  <a:srgbClr val="990000"/>
                </a:solidFill>
              </a:rPr>
              <a:t>n.</a:t>
            </a:r>
          </a:p>
          <a:p>
            <a:pPr marL="361950" indent="-361950" algn="just" eaLnBrk="1" hangingPunct="1">
              <a:buSzPct val="120000"/>
              <a:buFont typeface="Arial" charset="0"/>
              <a:buNone/>
              <a:tabLst>
                <a:tab pos="361950" algn="l"/>
              </a:tabLst>
            </a:pPr>
            <a:endParaRPr lang="en-US" altLang="zh-CN" sz="24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9"/>
          <p:cNvPicPr>
            <a:picLocks noChangeAspect="1" noChangeArrowheads="1"/>
          </p:cNvPicPr>
          <p:nvPr/>
        </p:nvPicPr>
        <p:blipFill>
          <a:blip r:embed="rId4" cstate="print"/>
          <a:srcRect/>
          <a:stretch>
            <a:fillRect/>
          </a:stretch>
        </p:blipFill>
        <p:spPr bwMode="auto">
          <a:xfrm>
            <a:off x="2666094" y="794019"/>
            <a:ext cx="1790691" cy="322010"/>
          </a:xfrm>
          <a:prstGeom prst="rect">
            <a:avLst/>
          </a:prstGeom>
          <a:noFill/>
          <a:ln w="9525" algn="ctr">
            <a:noFill/>
            <a:miter lim="800000"/>
            <a:headEnd/>
            <a:tailEnd/>
          </a:ln>
          <a:effectLst/>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dissolve">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658813"/>
            <a:ext cx="8972550" cy="6065837"/>
          </a:xfrm>
        </p:spPr>
        <p:txBody>
          <a:bodyPr/>
          <a:lstStyle/>
          <a:p>
            <a:pPr eaLnBrk="1" hangingPunct="1">
              <a:buFont typeface="Arial" panose="020B0604020202020204" pitchFamily="34" charset="0"/>
              <a:buChar char="•"/>
              <a:defRPr/>
            </a:pPr>
            <a:endParaRPr lang="en-US" altLang="zh-CN" dirty="0" smtClean="0"/>
          </a:p>
          <a:p>
            <a:pPr marL="0" indent="0" eaLnBrk="1" hangingPunct="1">
              <a:lnSpc>
                <a:spcPct val="125000"/>
              </a:lnSpc>
              <a:buNone/>
              <a:defRPr/>
            </a:pPr>
            <a:r>
              <a:rPr lang="en-US" altLang="zh-CN" sz="1800" spc="-120" dirty="0" smtClean="0">
                <a:solidFill>
                  <a:srgbClr val="0070C0"/>
                </a:solidFill>
              </a:rPr>
              <a:t>7</a:t>
            </a:r>
            <a:r>
              <a:rPr lang="en-US" altLang="zh-CN" sz="2500" spc="-120" dirty="0" smtClean="0"/>
              <a:t> </a:t>
            </a:r>
            <a:r>
              <a:rPr lang="en-US" altLang="zh-CN" sz="2500" spc="-150" dirty="0" smtClean="0"/>
              <a:t>But the daily or weekend newspaper is still a great tradition for many people. </a:t>
            </a:r>
          </a:p>
          <a:p>
            <a:pPr marL="0" indent="0" eaLnBrk="1" hangingPunct="1">
              <a:lnSpc>
                <a:spcPct val="125000"/>
              </a:lnSpc>
              <a:buNone/>
              <a:defRPr/>
            </a:pPr>
            <a:r>
              <a:rPr lang="en-US" altLang="zh-CN" sz="2500" spc="-140" dirty="0" smtClean="0"/>
              <a:t>“Sunday wouldn’t be Sunday without the Sunday newspapers” is a comment </a:t>
            </a:r>
          </a:p>
          <a:p>
            <a:pPr marL="0" indent="0" eaLnBrk="1" hangingPunct="1">
              <a:lnSpc>
                <a:spcPct val="125000"/>
              </a:lnSpc>
              <a:buNone/>
              <a:defRPr/>
            </a:pPr>
            <a:r>
              <a:rPr lang="en-US" altLang="zh-CN" sz="2500" spc="-120" dirty="0" smtClean="0"/>
              <a:t>which occurs regularly in UK-based </a:t>
            </a:r>
            <a:r>
              <a:rPr lang="en-US" altLang="zh-CN" sz="2500" spc="-120" dirty="0" smtClean="0">
                <a:hlinkClick r:id="rId3" action="ppaction://hlinksldjump"/>
              </a:rPr>
              <a:t>surveys</a:t>
            </a:r>
            <a:r>
              <a:rPr lang="en-US" altLang="zh-CN" sz="2500" spc="-120" dirty="0" smtClean="0"/>
              <a:t>. Other opinions draw attention </a:t>
            </a:r>
          </a:p>
          <a:p>
            <a:pPr marL="0" indent="0" eaLnBrk="1" hangingPunct="1">
              <a:lnSpc>
                <a:spcPct val="125000"/>
              </a:lnSpc>
              <a:buNone/>
              <a:defRPr/>
            </a:pPr>
            <a:r>
              <a:rPr lang="en-US" altLang="zh-CN" sz="2500" spc="-120" dirty="0" smtClean="0"/>
              <a:t>to the convenience of the paper over the </a:t>
            </a:r>
            <a:r>
              <a:rPr lang="en-US" altLang="zh-CN" sz="2500" spc="-120" dirty="0" smtClean="0">
                <a:hlinkClick r:id="rId4" action="ppaction://hlinksldjump"/>
              </a:rPr>
              <a:t>laptop</a:t>
            </a:r>
            <a:r>
              <a:rPr lang="en-US" altLang="zh-CN" sz="2500" spc="-120" dirty="0" smtClean="0"/>
              <a:t>: “My newspaper’s battery </a:t>
            </a:r>
          </a:p>
          <a:p>
            <a:pPr marL="0" indent="0" eaLnBrk="1" hangingPunct="1">
              <a:lnSpc>
                <a:spcPct val="125000"/>
              </a:lnSpc>
              <a:buNone/>
              <a:defRPr/>
            </a:pPr>
            <a:r>
              <a:rPr lang="en-US" altLang="zh-CN" sz="2500" spc="-120" dirty="0" smtClean="0"/>
              <a:t>never dies”, “If I drop my newspaper, it doesn’t break”, “The flight </a:t>
            </a:r>
            <a:r>
              <a:rPr lang="en-US" altLang="zh-CN" sz="2500" spc="-120" dirty="0" smtClean="0">
                <a:hlinkClick r:id="rId5" action="ppaction://hlinksldjump"/>
              </a:rPr>
              <a:t>attendant</a:t>
            </a:r>
            <a:r>
              <a:rPr lang="en-US" altLang="zh-CN" sz="2500" spc="-120" dirty="0" smtClean="0"/>
              <a:t> </a:t>
            </a:r>
          </a:p>
          <a:p>
            <a:pPr marL="0" indent="0" eaLnBrk="1" hangingPunct="1">
              <a:lnSpc>
                <a:spcPct val="125000"/>
              </a:lnSpc>
              <a:buNone/>
              <a:defRPr/>
            </a:pPr>
            <a:r>
              <a:rPr lang="en-US" altLang="zh-CN" sz="2500" spc="-100" dirty="0" smtClean="0"/>
              <a:t>has never told me to </a:t>
            </a:r>
            <a:r>
              <a:rPr lang="en-US" altLang="zh-CN" sz="2500" spc="-100" dirty="0" smtClean="0">
                <a:hlinkClick r:id="rId6" action="ppaction://hlinksldjump"/>
              </a:rPr>
              <a:t>put</a:t>
            </a:r>
            <a:r>
              <a:rPr lang="en-US" altLang="zh-CN" sz="2500" spc="-100" dirty="0" smtClean="0"/>
              <a:t> my newspaper </a:t>
            </a:r>
            <a:r>
              <a:rPr lang="en-US" altLang="zh-CN" sz="2500" spc="-100" dirty="0" smtClean="0">
                <a:hlinkClick r:id="rId6" action="ppaction://hlinksldjump"/>
              </a:rPr>
              <a:t>away</a:t>
            </a:r>
            <a:r>
              <a:rPr lang="en-US" altLang="zh-CN" sz="2500" spc="-100" dirty="0" smtClean="0"/>
              <a:t>” and, </a:t>
            </a:r>
            <a:r>
              <a:rPr lang="en-US" altLang="zh-CN" sz="2500" spc="-100" dirty="0" smtClean="0">
                <a:hlinkClick r:id="rId7" action="ppaction://hlinksldjump"/>
              </a:rPr>
              <a:t>reminding us of </a:t>
            </a:r>
            <a:r>
              <a:rPr lang="en-US" altLang="zh-CN" sz="2500" spc="-100" dirty="0" smtClean="0"/>
              <a:t>the </a:t>
            </a:r>
          </a:p>
          <a:p>
            <a:pPr marL="0" indent="0" eaLnBrk="1" hangingPunct="1">
              <a:lnSpc>
                <a:spcPct val="125000"/>
              </a:lnSpc>
              <a:buNone/>
              <a:defRPr/>
            </a:pPr>
            <a:r>
              <a:rPr lang="en-US" altLang="zh-CN" sz="2500" spc="-120" dirty="0" smtClean="0"/>
              <a:t>traditional </a:t>
            </a:r>
            <a:r>
              <a:rPr lang="en-US" altLang="zh-CN" sz="2500" spc="-120" dirty="0" smtClean="0">
                <a:hlinkClick r:id="rId8" action="ppaction://hlinksldjump"/>
              </a:rPr>
              <a:t>wrapping</a:t>
            </a:r>
            <a:r>
              <a:rPr lang="en-US" altLang="zh-CN" sz="2500" spc="-120" dirty="0" smtClean="0"/>
              <a:t> of the UK’s national </a:t>
            </a:r>
            <a:r>
              <a:rPr lang="en-US" altLang="zh-CN" sz="2500" spc="-120" dirty="0" smtClean="0">
                <a:hlinkClick r:id="rId9" action="ppaction://hlinksldjump"/>
              </a:rPr>
              <a:t>takeaway</a:t>
            </a:r>
            <a:r>
              <a:rPr lang="en-US" altLang="zh-CN" sz="2500" spc="-120" dirty="0" smtClean="0"/>
              <a:t> food, “You can </a:t>
            </a:r>
            <a:r>
              <a:rPr lang="en-US" altLang="zh-CN" sz="2500" spc="-120" dirty="0" smtClean="0">
                <a:hlinkClick r:id="rId10" action="ppaction://hlinksldjump"/>
              </a:rPr>
              <a:t>swat</a:t>
            </a:r>
            <a:r>
              <a:rPr lang="en-US" altLang="zh-CN" sz="2500" spc="-120" dirty="0" smtClean="0"/>
              <a:t> flies </a:t>
            </a:r>
          </a:p>
          <a:p>
            <a:pPr marL="0" indent="0" eaLnBrk="1" hangingPunct="1">
              <a:lnSpc>
                <a:spcPct val="125000"/>
              </a:lnSpc>
              <a:buNone/>
              <a:defRPr/>
            </a:pPr>
            <a:r>
              <a:rPr lang="en-US" altLang="zh-CN" sz="2500" dirty="0" smtClean="0"/>
              <a:t>with them, and they can still be used to </a:t>
            </a:r>
            <a:r>
              <a:rPr lang="en-US" altLang="zh-CN" sz="2500" dirty="0" smtClean="0">
                <a:hlinkClick r:id="rId11" action="ppaction://hlinksldjump"/>
              </a:rPr>
              <a:t>wrap</a:t>
            </a:r>
            <a:r>
              <a:rPr lang="en-US" altLang="zh-CN" sz="2500" dirty="0" smtClean="0"/>
              <a:t> fish.”</a:t>
            </a: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12" action="ppaction://hlinkfile"/>
          </p:cNvPr>
          <p:cNvPicPr>
            <a:picLocks noChangeAspect="1" noChangeArrowheads="1"/>
          </p:cNvPicPr>
          <p:nvPr/>
        </p:nvPicPr>
        <p:blipFill>
          <a:blip r:embed="rId13"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4" action="ppaction://hlinksldjump"/>
          </p:cNvPr>
          <p:cNvPicPr>
            <a:picLocks noChangeAspect="1"/>
          </p:cNvPicPr>
          <p:nvPr/>
        </p:nvPicPr>
        <p:blipFill>
          <a:blip r:embed="rId15"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16" action="ppaction://hlinksldjump"/>
          </p:cNvPr>
          <p:cNvPicPr>
            <a:picLocks noChangeAspect="1" noChangeArrowheads="1"/>
          </p:cNvPicPr>
          <p:nvPr/>
        </p:nvPicPr>
        <p:blipFill>
          <a:blip r:embed="rId17"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18" action="ppaction://hlinksldjump"/>
          </p:cNvPr>
          <p:cNvPicPr>
            <a:picLocks noChangeAspect="1" noChangeArrowheads="1"/>
          </p:cNvPicPr>
          <p:nvPr/>
        </p:nvPicPr>
        <p:blipFill>
          <a:blip r:embed="rId1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48423"/>
            <a:ext cx="8792446"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coverage </a:t>
            </a:r>
            <a:r>
              <a:rPr lang="en-US" altLang="zh-CN" b="1" dirty="0" smtClean="0"/>
              <a:t>                      </a:t>
            </a:r>
            <a:r>
              <a:rPr lang="en-US" altLang="zh-CN" sz="2800" i="1" dirty="0" smtClean="0">
                <a:solidFill>
                  <a:srgbClr val="990000"/>
                </a:solidFill>
              </a:rPr>
              <a:t>n. </a:t>
            </a:r>
            <a:r>
              <a:rPr lang="en-US" altLang="zh-CN" sz="2800" dirty="0" smtClean="0">
                <a:solidFill>
                  <a:srgbClr val="990000"/>
                </a:solidFill>
              </a:rPr>
              <a:t>[U]</a:t>
            </a:r>
            <a:r>
              <a:rPr lang="en-US" altLang="zh-CN" sz="2800" i="1" dirty="0" smtClean="0">
                <a:solidFill>
                  <a:srgbClr val="990000"/>
                </a:solidFill>
              </a:rPr>
              <a:t> </a:t>
            </a:r>
            <a:r>
              <a:rPr lang="en-US" altLang="zh-CN" sz="2800" dirty="0" smtClean="0"/>
              <a:t>news about sth. on television or radio or in the newspapers </a:t>
            </a:r>
            <a:r>
              <a:rPr lang="zh-CN" altLang="en-US" sz="2400" dirty="0" smtClean="0">
                <a:solidFill>
                  <a:schemeClr val="hlink"/>
                </a:solidFill>
              </a:rPr>
              <a:t>新闻报道 </a:t>
            </a: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a:t>
            </a:r>
          </a:p>
          <a:p>
            <a:pPr marL="179388" indent="-179388" algn="just" eaLnBrk="1" hangingPunct="1">
              <a:lnSpc>
                <a:spcPct val="100000"/>
              </a:lnSpc>
              <a:buSzPct val="120000"/>
              <a:buFont typeface="Arial" charset="0"/>
              <a:buNone/>
            </a:pPr>
            <a:r>
              <a:rPr lang="en-US" altLang="zh-CN" sz="2800" dirty="0" smtClean="0"/>
              <a:t>1. The wedding got massive media coverage. </a:t>
            </a:r>
          </a:p>
          <a:p>
            <a:pPr marL="179388" indent="-179388" algn="just" eaLnBrk="1" hangingPunct="1">
              <a:lnSpc>
                <a:spcPct val="100000"/>
              </a:lnSpc>
              <a:buFontTx/>
              <a:buNone/>
            </a:pPr>
            <a:r>
              <a:rPr lang="zh-CN" altLang="en-US" sz="2400" dirty="0" smtClean="0">
                <a:solidFill>
                  <a:schemeClr val="hlink"/>
                </a:solidFill>
              </a:rPr>
              <a:t>     婚礼得到大众传媒的广泛报道。</a:t>
            </a:r>
          </a:p>
          <a:p>
            <a:pPr marL="179388" indent="-179388" algn="just" eaLnBrk="1" hangingPunct="1">
              <a:lnSpc>
                <a:spcPct val="100000"/>
              </a:lnSpc>
              <a:buFontTx/>
              <a:buNone/>
            </a:pPr>
            <a:r>
              <a:rPr lang="en-US" altLang="zh-CN" sz="2800" dirty="0" smtClean="0"/>
              <a:t>2. The newspapers gave prominent coverage to the news.</a:t>
            </a:r>
          </a:p>
          <a:p>
            <a:pPr marL="179388" indent="-179388" algn="just" eaLnBrk="1" hangingPunct="1">
              <a:lnSpc>
                <a:spcPct val="100000"/>
              </a:lnSpc>
              <a:buSzPct val="120000"/>
              <a:buFont typeface="Arial" charset="0"/>
              <a:buNone/>
            </a:pPr>
            <a:r>
              <a:rPr lang="zh-CN" altLang="en-US" sz="2400" dirty="0" smtClean="0">
                <a:solidFill>
                  <a:schemeClr val="hlink"/>
                </a:solidFill>
              </a:rPr>
              <a:t>     各报在显著位置上登载了这条消息。</a:t>
            </a:r>
            <a:endParaRPr lang="en-US" altLang="zh-CN" sz="2400" dirty="0" smtClean="0">
              <a:solidFill>
                <a:schemeClr val="hlink"/>
              </a:solidFill>
            </a:endParaRPr>
          </a:p>
          <a:p>
            <a:pPr marL="179388" indent="-179388" algn="just" eaLnBrk="1" hangingPunct="1">
              <a:lnSpc>
                <a:spcPct val="100000"/>
              </a:lnSpc>
              <a:buSzPct val="120000"/>
              <a:buFont typeface="Arial" charset="0"/>
              <a:buNone/>
            </a:pPr>
            <a:r>
              <a:rPr lang="en-US" altLang="zh-CN" sz="2800" b="1" dirty="0" smtClean="0">
                <a:solidFill>
                  <a:schemeClr val="accent6">
                    <a:lumMod val="50000"/>
                  </a:schemeClr>
                </a:solidFill>
              </a:rPr>
              <a:t>Word family:</a:t>
            </a:r>
            <a:r>
              <a:rPr lang="en-US" altLang="zh-CN" sz="2800" dirty="0" smtClean="0">
                <a:solidFill>
                  <a:schemeClr val="accent6">
                    <a:lumMod val="50000"/>
                  </a:schemeClr>
                </a:solidFill>
              </a:rPr>
              <a:t> </a:t>
            </a:r>
            <a:r>
              <a:rPr lang="en-US" altLang="zh-CN" sz="2800" b="1" dirty="0" smtClean="0"/>
              <a:t>cover</a:t>
            </a:r>
            <a:r>
              <a:rPr lang="en-US" altLang="zh-CN" sz="2800" i="1" dirty="0" smtClean="0">
                <a:solidFill>
                  <a:schemeClr val="accent2"/>
                </a:solidFill>
              </a:rPr>
              <a:t> </a:t>
            </a:r>
            <a:r>
              <a:rPr lang="en-US" altLang="zh-CN" sz="2800" i="1" dirty="0" smtClean="0">
                <a:solidFill>
                  <a:srgbClr val="990000"/>
                </a:solidFill>
              </a:rPr>
              <a:t>v.</a:t>
            </a:r>
          </a:p>
          <a:p>
            <a:pPr marL="179388" indent="-179388" eaLnBrk="1" hangingPunct="1">
              <a:lnSpc>
                <a:spcPct val="100000"/>
              </a:lnSpc>
              <a:buSzPct val="120000"/>
              <a:buFont typeface="Arial" charset="0"/>
              <a:buNone/>
            </a:pPr>
            <a:r>
              <a:rPr lang="en-US" altLang="zh-CN" sz="2800" i="1" dirty="0" smtClean="0"/>
              <a:t>e.g.</a:t>
            </a:r>
            <a:r>
              <a:rPr lang="en-US" altLang="zh-CN" sz="2800" dirty="0" smtClean="0"/>
              <a:t> Robinson was sent to Italy to cover the 1990 World Cup. </a:t>
            </a:r>
          </a:p>
          <a:p>
            <a:pPr marL="179388" indent="-179388" algn="just" eaLnBrk="1" hangingPunct="1">
              <a:lnSpc>
                <a:spcPct val="100000"/>
              </a:lnSpc>
              <a:buFontTx/>
              <a:buNone/>
            </a:pPr>
            <a:r>
              <a:rPr lang="zh-CN" altLang="en-US" sz="2400" dirty="0" smtClean="0">
                <a:solidFill>
                  <a:schemeClr val="hlink"/>
                </a:solidFill>
              </a:rPr>
              <a:t>         罗宾逊被派往意大利报道</a:t>
            </a:r>
            <a:r>
              <a:rPr lang="en-US" altLang="zh-CN" sz="2400" dirty="0" smtClean="0">
                <a:solidFill>
                  <a:schemeClr val="hlink"/>
                </a:solidFill>
                <a:latin typeface="宋体" pitchFamily="2" charset="-122"/>
              </a:rPr>
              <a:t>1990</a:t>
            </a:r>
            <a:r>
              <a:rPr lang="zh-CN" altLang="en-US" sz="2400" dirty="0" smtClean="0">
                <a:solidFill>
                  <a:schemeClr val="hlink"/>
                </a:solidFill>
              </a:rPr>
              <a:t>年世界杯。</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8"/>
          <p:cNvPicPr>
            <a:picLocks noChangeAspect="1" noChangeArrowheads="1"/>
          </p:cNvPicPr>
          <p:nvPr/>
        </p:nvPicPr>
        <p:blipFill>
          <a:blip r:embed="rId4" cstate="print"/>
          <a:srcRect/>
          <a:stretch>
            <a:fillRect/>
          </a:stretch>
        </p:blipFill>
        <p:spPr bwMode="auto">
          <a:xfrm>
            <a:off x="2111369" y="808379"/>
            <a:ext cx="1303337" cy="317157"/>
          </a:xfrm>
          <a:prstGeom prst="rect">
            <a:avLst/>
          </a:prstGeom>
          <a:noFill/>
          <a:ln w="9525" algn="ctr">
            <a:noFill/>
            <a:miter lim="800000"/>
            <a:headEnd/>
            <a:tailEnd/>
          </a:ln>
          <a:effectLst/>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dissolv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dissolve">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dissolv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buSzPct val="120000"/>
              <a:buFont typeface="Arial" charset="0"/>
              <a:buNone/>
            </a:pPr>
            <a:r>
              <a:rPr lang="en-US" altLang="zh-CN" sz="3200" b="1" dirty="0" smtClean="0"/>
              <a:t>editorial</a:t>
            </a:r>
            <a:endParaRPr lang="en-US" altLang="zh-CN" sz="2800" i="1" dirty="0" smtClean="0">
              <a:solidFill>
                <a:schemeClr val="accent2"/>
              </a:solidFill>
            </a:endParaRPr>
          </a:p>
          <a:p>
            <a:pPr marL="360000" indent="-360000" algn="just" eaLnBrk="1" hangingPunct="1">
              <a:lnSpc>
                <a:spcPct val="100000"/>
              </a:lnSpc>
              <a:buSzPct val="120000"/>
              <a:buFont typeface="Arial" charset="0"/>
              <a:buNone/>
            </a:pPr>
            <a:r>
              <a:rPr lang="en-US" altLang="zh-CN" sz="2800" b="1" dirty="0" smtClean="0"/>
              <a:t>1. </a:t>
            </a:r>
            <a:r>
              <a:rPr lang="en-US" altLang="zh-CN" sz="2800" i="1" dirty="0" smtClean="0">
                <a:solidFill>
                  <a:srgbClr val="990000"/>
                </a:solidFill>
              </a:rPr>
              <a:t>n. </a:t>
            </a:r>
            <a:r>
              <a:rPr lang="en-US" altLang="zh-CN" sz="2800" dirty="0" smtClean="0">
                <a:solidFill>
                  <a:srgbClr val="990000"/>
                </a:solidFill>
              </a:rPr>
              <a:t>[C] </a:t>
            </a:r>
            <a:r>
              <a:rPr lang="en-US" altLang="zh-CN" sz="2800" dirty="0" smtClean="0"/>
              <a:t>a newspaper article in which the editor gives their opinion on an issue in the news</a:t>
            </a:r>
            <a:r>
              <a:rPr lang="zh-CN" altLang="en-US" sz="2400" dirty="0" smtClean="0">
                <a:solidFill>
                  <a:schemeClr val="hlink"/>
                </a:solidFill>
              </a:rPr>
              <a:t>（报纸的）社论</a:t>
            </a:r>
          </a:p>
          <a:p>
            <a:pPr marL="648000" indent="-648000" algn="just" eaLnBrk="1" hangingPunct="1">
              <a:lnSpc>
                <a:spcPct val="100000"/>
              </a:lnSpc>
              <a:buSzPct val="120000"/>
              <a:buFont typeface="Arial" charset="0"/>
              <a:buNone/>
            </a:pPr>
            <a:r>
              <a:rPr lang="en-US" altLang="zh-CN" sz="2800" i="1" dirty="0" smtClean="0"/>
              <a:t>e.g. </a:t>
            </a:r>
            <a:r>
              <a:rPr lang="en-US" altLang="zh-CN" sz="2800" dirty="0" smtClean="0"/>
              <a:t>The editor got his claws into the opposition in a vicious editorial. </a:t>
            </a:r>
          </a:p>
          <a:p>
            <a:pPr marL="179388" indent="-179388" algn="just" eaLnBrk="1" hangingPunct="1">
              <a:lnSpc>
                <a:spcPct val="100000"/>
              </a:lnSpc>
              <a:buFontTx/>
              <a:buNone/>
            </a:pPr>
            <a:r>
              <a:rPr lang="zh-CN" altLang="en-US" sz="2400" dirty="0" smtClean="0">
                <a:solidFill>
                  <a:schemeClr val="hlink"/>
                </a:solidFill>
              </a:rPr>
              <a:t>         那个编辑在一篇社论中恶毒地攻击了反对派。</a:t>
            </a:r>
          </a:p>
          <a:p>
            <a:pPr marL="432000" indent="-432000" algn="just" eaLnBrk="1" hangingPunct="1">
              <a:lnSpc>
                <a:spcPct val="100000"/>
              </a:lnSpc>
              <a:buSzPct val="120000"/>
              <a:buFont typeface="Arial" charset="0"/>
              <a:buNone/>
            </a:pPr>
            <a:r>
              <a:rPr lang="en-US" altLang="zh-CN" sz="2800" b="1" dirty="0" smtClean="0"/>
              <a:t>2. </a:t>
            </a:r>
            <a:r>
              <a:rPr lang="en-US" altLang="zh-CN" sz="2800" i="1" dirty="0" smtClean="0">
                <a:solidFill>
                  <a:srgbClr val="990000"/>
                </a:solidFill>
              </a:rPr>
              <a:t>a. </a:t>
            </a:r>
            <a:r>
              <a:rPr lang="en-US" altLang="zh-CN" sz="2800" dirty="0" smtClean="0"/>
              <a:t>relating to the process of editing of books, magazines, newspapers etc. </a:t>
            </a:r>
            <a:r>
              <a:rPr lang="zh-CN" altLang="en-US" sz="2400" dirty="0" smtClean="0">
                <a:solidFill>
                  <a:schemeClr val="hlink"/>
                </a:solidFill>
              </a:rPr>
              <a:t>编辑的，编者的</a:t>
            </a:r>
          </a:p>
          <a:p>
            <a:pPr marL="179388" indent="-179388" algn="just" eaLnBrk="1" hangingPunct="1">
              <a:lnSpc>
                <a:spcPct val="100000"/>
              </a:lnSpc>
              <a:buSzPct val="120000"/>
              <a:buFont typeface="Arial" charset="0"/>
              <a:buNone/>
            </a:pPr>
            <a:r>
              <a:rPr lang="en-US" altLang="zh-CN" sz="2800" i="1" dirty="0" smtClean="0"/>
              <a:t>e.g. </a:t>
            </a:r>
            <a:r>
              <a:rPr lang="en-US" altLang="zh-CN" sz="2800" dirty="0" smtClean="0"/>
              <a:t>I am on the editorial staff of the newspaper.</a:t>
            </a:r>
          </a:p>
          <a:p>
            <a:pPr marL="179388" indent="-179388" algn="just" eaLnBrk="1" hangingPunct="1">
              <a:lnSpc>
                <a:spcPct val="100000"/>
              </a:lnSpc>
              <a:buSzPct val="120000"/>
              <a:buFont typeface="Arial" charset="0"/>
              <a:buNone/>
            </a:pPr>
            <a:r>
              <a:rPr lang="zh-CN" altLang="en-US" sz="2400" dirty="0" smtClean="0">
                <a:solidFill>
                  <a:schemeClr val="hlink"/>
                </a:solidFill>
              </a:rPr>
              <a:t>         我在这家报纸的编辑部工作。</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45058" name="Picture 2"/>
          <p:cNvPicPr>
            <a:picLocks noChangeAspect="1" noChangeArrowheads="1"/>
          </p:cNvPicPr>
          <p:nvPr/>
        </p:nvPicPr>
        <p:blipFill>
          <a:blip r:embed="rId3" cstate="print"/>
          <a:srcRect/>
          <a:stretch>
            <a:fillRect/>
          </a:stretch>
        </p:blipFill>
        <p:spPr bwMode="auto">
          <a:xfrm>
            <a:off x="2209800" y="800327"/>
            <a:ext cx="1447800" cy="295275"/>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6037865"/>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lgn="just">
              <a:lnSpc>
                <a:spcPct val="100000"/>
              </a:lnSpc>
              <a:buNone/>
            </a:pPr>
            <a:r>
              <a:rPr lang="en-US" altLang="zh-CN" dirty="0" smtClean="0"/>
              <a:t>The author was required to submit an ______ of about 200 words together with his research paper. </a:t>
            </a:r>
            <a:r>
              <a:rPr lang="en-US" altLang="zh-CN" sz="2400" b="1" dirty="0" smtClean="0">
                <a:solidFill>
                  <a:srgbClr val="70AD47">
                    <a:lumMod val="50000"/>
                  </a:srgbClr>
                </a:solidFill>
              </a:rPr>
              <a:t>(CET4-2003-12-67)</a:t>
            </a:r>
            <a:endParaRPr lang="en-US" altLang="zh-CN" dirty="0" smtClean="0"/>
          </a:p>
          <a:p>
            <a:pPr>
              <a:lnSpc>
                <a:spcPct val="100000"/>
              </a:lnSpc>
              <a:buNone/>
            </a:pPr>
            <a:r>
              <a:rPr lang="en-US" altLang="zh-CN" dirty="0" smtClean="0"/>
              <a:t>A. edition</a:t>
            </a:r>
          </a:p>
          <a:p>
            <a:pPr>
              <a:buNone/>
            </a:pPr>
            <a:r>
              <a:rPr lang="en-US" altLang="zh-CN" dirty="0" smtClean="0"/>
              <a:t>B. editorial</a:t>
            </a:r>
          </a:p>
          <a:p>
            <a:pPr>
              <a:buNone/>
            </a:pPr>
            <a:r>
              <a:rPr lang="en-US" altLang="zh-CN" dirty="0" smtClean="0"/>
              <a:t>C. article</a:t>
            </a:r>
          </a:p>
          <a:p>
            <a:pPr>
              <a:buNone/>
            </a:pPr>
            <a:r>
              <a:rPr lang="en-US" altLang="zh-CN" dirty="0" smtClean="0"/>
              <a:t>D. abstract</a:t>
            </a:r>
            <a:endParaRPr lang="zh-CN" altLang="en-US" sz="2400" dirty="0" smtClean="0">
              <a:solidFill>
                <a:schemeClr val="hlink"/>
              </a:solidFill>
            </a:endParaRPr>
          </a:p>
          <a:p>
            <a:pPr marL="179388" indent="-179388" algn="just" eaLnBrk="1" hangingPunct="1">
              <a:buSzPct val="120000"/>
              <a:buNone/>
            </a:pPr>
            <a:r>
              <a:rPr lang="en-US" altLang="zh-CN" b="1" dirty="0" smtClean="0">
                <a:solidFill>
                  <a:schemeClr val="accent6">
                    <a:lumMod val="50000"/>
                  </a:schemeClr>
                </a:solidFill>
              </a:rPr>
              <a:t>Word family: </a:t>
            </a:r>
            <a:r>
              <a:rPr lang="en-US" altLang="zh-CN" b="1" dirty="0" smtClean="0"/>
              <a:t>edit</a:t>
            </a:r>
            <a:r>
              <a:rPr lang="en-US" altLang="zh-CN" i="1" dirty="0" smtClean="0">
                <a:solidFill>
                  <a:schemeClr val="accent2"/>
                </a:solidFill>
              </a:rPr>
              <a:t> </a:t>
            </a:r>
            <a:r>
              <a:rPr lang="en-US" altLang="zh-CN" i="1" dirty="0" smtClean="0">
                <a:solidFill>
                  <a:srgbClr val="990000"/>
                </a:solidFill>
              </a:rPr>
              <a:t>v. </a:t>
            </a:r>
            <a:r>
              <a:rPr lang="zh-CN" altLang="en-US" i="1" dirty="0" smtClean="0">
                <a:solidFill>
                  <a:srgbClr val="990000"/>
                </a:solidFill>
              </a:rPr>
              <a:t> </a:t>
            </a:r>
            <a:r>
              <a:rPr lang="zh-CN" altLang="en-US" sz="2400" dirty="0" smtClean="0">
                <a:solidFill>
                  <a:schemeClr val="hlink"/>
                </a:solidFill>
              </a:rPr>
              <a:t>    </a:t>
            </a:r>
            <a:r>
              <a:rPr lang="en-US" altLang="zh-CN" b="1" dirty="0" smtClean="0"/>
              <a:t>edition</a:t>
            </a:r>
            <a:r>
              <a:rPr lang="en-US" altLang="zh-CN" sz="2400" dirty="0" smtClean="0">
                <a:solidFill>
                  <a:schemeClr val="hlink"/>
                </a:solidFill>
              </a:rPr>
              <a:t> </a:t>
            </a:r>
            <a:r>
              <a:rPr lang="en-US" altLang="zh-CN" i="1" dirty="0" smtClean="0">
                <a:solidFill>
                  <a:srgbClr val="990000"/>
                </a:solidFill>
              </a:rPr>
              <a:t>n.    </a:t>
            </a:r>
            <a:r>
              <a:rPr lang="en-US" altLang="zh-CN" i="1" dirty="0" smtClean="0">
                <a:solidFill>
                  <a:schemeClr val="accent2"/>
                </a:solidFill>
              </a:rPr>
              <a:t> </a:t>
            </a:r>
            <a:r>
              <a:rPr lang="en-US" altLang="zh-CN" b="1" dirty="0" smtClean="0"/>
              <a:t>editor</a:t>
            </a:r>
            <a:r>
              <a:rPr lang="en-US" altLang="zh-CN" i="1" dirty="0" smtClean="0">
                <a:solidFill>
                  <a:srgbClr val="990000"/>
                </a:solidFill>
              </a:rPr>
              <a:t> n. </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2"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5" end="5"/>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animEffect transition="in" filter="dissolve">
                                      <p:cBhvr>
                                        <p:cTn id="11" dur="500"/>
                                        <p:tgtEl>
                                          <p:spTgt spid="9">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7695" y="662278"/>
            <a:ext cx="881005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tabLst>
                <a:tab pos="179388" algn="l"/>
              </a:tabLst>
            </a:pPr>
            <a:r>
              <a:rPr lang="en-US" altLang="zh-CN" sz="3200" b="1" dirty="0" smtClean="0"/>
              <a:t>prestige</a:t>
            </a:r>
            <a:r>
              <a:rPr lang="en-US" altLang="zh-CN" b="1" dirty="0" smtClean="0"/>
              <a:t>                      </a:t>
            </a:r>
            <a:r>
              <a:rPr lang="en-US" altLang="zh-CN" i="1" dirty="0" smtClean="0">
                <a:solidFill>
                  <a:srgbClr val="990000"/>
                </a:solidFill>
              </a:rPr>
              <a:t>n. </a:t>
            </a:r>
            <a:r>
              <a:rPr lang="en-US" altLang="zh-CN" dirty="0" smtClean="0">
                <a:solidFill>
                  <a:srgbClr val="990000"/>
                </a:solidFill>
              </a:rPr>
              <a:t>[U] </a:t>
            </a:r>
            <a:r>
              <a:rPr lang="en-US" altLang="zh-CN" sz="2800" dirty="0" smtClean="0"/>
              <a:t>the high reputation and respect that sb. or sth. has earned, based on their impressive achievements, quality etc. </a:t>
            </a:r>
            <a:r>
              <a:rPr lang="zh-CN" altLang="en-US" sz="2400" dirty="0" smtClean="0">
                <a:solidFill>
                  <a:schemeClr val="hlink"/>
                </a:solidFill>
              </a:rPr>
              <a:t>声望；名望；威信</a:t>
            </a:r>
          </a:p>
          <a:p>
            <a:pPr marL="612000" indent="-612000" algn="just" eaLnBrk="1" hangingPunct="1">
              <a:lnSpc>
                <a:spcPct val="100000"/>
              </a:lnSpc>
              <a:buSzPct val="120000"/>
              <a:buFont typeface="Arial" charset="0"/>
              <a:buNone/>
              <a:tabLst>
                <a:tab pos="179388" algn="l"/>
              </a:tabLst>
            </a:pPr>
            <a:r>
              <a:rPr lang="en-US" altLang="zh-CN" sz="2800" i="1" dirty="0" smtClean="0"/>
              <a:t>e.g.</a:t>
            </a:r>
            <a:r>
              <a:rPr lang="en-US" altLang="zh-CN" sz="2400" dirty="0" smtClean="0">
                <a:solidFill>
                  <a:schemeClr val="hlink"/>
                </a:solidFill>
              </a:rPr>
              <a:t> </a:t>
            </a:r>
            <a:r>
              <a:rPr lang="en-US" altLang="zh-CN" sz="2800" dirty="0" smtClean="0"/>
              <a:t>The old universities of Oxford and Cambridge still have a lot of prestige.  </a:t>
            </a:r>
          </a:p>
          <a:p>
            <a:pPr marL="179388" indent="-179388" eaLnBrk="1" hangingPunct="1">
              <a:lnSpc>
                <a:spcPct val="100000"/>
              </a:lnSpc>
              <a:buSzPct val="120000"/>
              <a:buFont typeface="Arial" charset="0"/>
              <a:buNone/>
              <a:tabLst>
                <a:tab pos="179388" algn="l"/>
              </a:tabLst>
            </a:pPr>
            <a:r>
              <a:rPr lang="zh-CN" altLang="en-US" sz="2400" dirty="0" smtClean="0">
                <a:solidFill>
                  <a:schemeClr val="hlink"/>
                </a:solidFill>
              </a:rPr>
              <a:t>         历史悠久的牛津大学和剑桥大学仍然享有很高的声望。</a:t>
            </a:r>
            <a:endParaRPr lang="en-US" altLang="zh-CN" sz="1200" b="1" dirty="0" smtClean="0">
              <a:solidFill>
                <a:schemeClr val="accent6">
                  <a:lumMod val="50000"/>
                </a:schemeClr>
              </a:solidFill>
            </a:endParaRPr>
          </a:p>
          <a:p>
            <a:pPr marL="179388" indent="-179388" eaLnBrk="1" hangingPunct="1">
              <a:lnSpc>
                <a:spcPct val="100000"/>
              </a:lnSpc>
              <a:buSzPct val="120000"/>
              <a:buFont typeface="Arial" charset="0"/>
              <a:buNone/>
              <a:tabLst>
                <a:tab pos="179388" algn="l"/>
              </a:tabLst>
            </a:pPr>
            <a:r>
              <a:rPr lang="en-US" altLang="zh-CN" sz="2800" b="1" dirty="0" smtClean="0">
                <a:solidFill>
                  <a:schemeClr val="accent6">
                    <a:lumMod val="50000"/>
                  </a:schemeClr>
                </a:solidFill>
              </a:rPr>
              <a:t>Word family: </a:t>
            </a:r>
            <a:r>
              <a:rPr lang="en-US" altLang="zh-CN" sz="2800" b="1" dirty="0" smtClean="0"/>
              <a:t>prestigious</a:t>
            </a:r>
            <a:r>
              <a:rPr lang="en-US" altLang="zh-CN" sz="2800" dirty="0" smtClean="0"/>
              <a:t> </a:t>
            </a:r>
            <a:r>
              <a:rPr lang="en-US" altLang="zh-CN" sz="2800" i="1" dirty="0" smtClean="0">
                <a:solidFill>
                  <a:srgbClr val="990000"/>
                </a:solidFill>
              </a:rPr>
              <a:t>a.</a:t>
            </a:r>
            <a:r>
              <a:rPr lang="en-US" altLang="zh-CN" dirty="0" smtClean="0">
                <a:solidFill>
                  <a:srgbClr val="990000"/>
                </a:solidFill>
              </a:rPr>
              <a:t> </a:t>
            </a:r>
          </a:p>
          <a:p>
            <a:pPr marL="179388" indent="-179388" eaLnBrk="1" hangingPunct="1">
              <a:lnSpc>
                <a:spcPct val="100000"/>
              </a:lnSpc>
              <a:buSzPct val="120000"/>
              <a:buFont typeface="Arial" charset="0"/>
              <a:buNone/>
              <a:tabLst>
                <a:tab pos="179388" algn="l"/>
              </a:tabLst>
            </a:pPr>
            <a:r>
              <a:rPr lang="en-US" altLang="zh-CN" sz="2800" i="1" dirty="0" smtClean="0"/>
              <a:t>e.g.</a:t>
            </a:r>
            <a:r>
              <a:rPr lang="en-US" altLang="zh-CN" sz="2400" dirty="0" smtClean="0">
                <a:solidFill>
                  <a:schemeClr val="hlink"/>
                </a:solidFill>
              </a:rPr>
              <a:t> </a:t>
            </a:r>
            <a:r>
              <a:rPr lang="en-US" altLang="zh-CN" sz="2800" dirty="0" smtClean="0"/>
              <a:t>Her first novel won a prestigious literary prize.  </a:t>
            </a:r>
          </a:p>
          <a:p>
            <a:pPr marL="179388" indent="-179388" eaLnBrk="1" hangingPunct="1">
              <a:lnSpc>
                <a:spcPct val="100000"/>
              </a:lnSpc>
              <a:buSzPct val="120000"/>
              <a:buFont typeface="Arial" charset="0"/>
              <a:buNone/>
              <a:tabLst>
                <a:tab pos="179388" algn="l"/>
              </a:tabLst>
            </a:pPr>
            <a:r>
              <a:rPr lang="zh-CN" altLang="en-US" sz="2400" dirty="0" smtClean="0">
                <a:solidFill>
                  <a:schemeClr val="hlink"/>
                </a:solidFill>
              </a:rPr>
              <a:t>         她的第一部小说就获得了一个颇具声望的文学奖。</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46082" name="Picture 2"/>
          <p:cNvPicPr>
            <a:picLocks noChangeAspect="1" noChangeArrowheads="1"/>
          </p:cNvPicPr>
          <p:nvPr/>
        </p:nvPicPr>
        <p:blipFill>
          <a:blip r:embed="rId4" cstate="print"/>
          <a:srcRect/>
          <a:stretch>
            <a:fillRect/>
          </a:stretch>
        </p:blipFill>
        <p:spPr bwMode="auto">
          <a:xfrm>
            <a:off x="1976438" y="824139"/>
            <a:ext cx="1190625" cy="323850"/>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dissolv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48730"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tabLst>
                <a:tab pos="179388" algn="l"/>
              </a:tabLst>
            </a:pPr>
            <a:r>
              <a:rPr lang="en-US" altLang="zh-CN" sz="3200" b="1" dirty="0" smtClean="0"/>
              <a:t>moreover</a:t>
            </a:r>
            <a:r>
              <a:rPr lang="en-US" altLang="zh-CN" b="1" dirty="0" smtClean="0"/>
              <a:t>                           </a:t>
            </a:r>
            <a:r>
              <a:rPr lang="en-US" altLang="zh-CN" sz="2800" i="1" dirty="0" smtClean="0">
                <a:solidFill>
                  <a:srgbClr val="990000"/>
                </a:solidFill>
              </a:rPr>
              <a:t>ad.  </a:t>
            </a:r>
            <a:r>
              <a:rPr lang="en-US" altLang="zh-CN" sz="2800" dirty="0" smtClean="0"/>
              <a:t>(</a:t>
            </a:r>
            <a:r>
              <a:rPr lang="en-US" altLang="zh-CN" sz="2800" i="1" dirty="0" smtClean="0"/>
              <a:t>fml</a:t>
            </a:r>
            <a:r>
              <a:rPr lang="en-US" altLang="zh-CN" sz="2800" dirty="0" smtClean="0"/>
              <a:t>)</a:t>
            </a:r>
            <a:r>
              <a:rPr lang="en-US" altLang="zh-CN" sz="2800" i="1" dirty="0" smtClean="0"/>
              <a:t> </a:t>
            </a:r>
            <a:r>
              <a:rPr lang="en-US" altLang="zh-CN" sz="2800" dirty="0" smtClean="0"/>
              <a:t>used for introducing an additional and important fact that supports or emphasizes what you have just said </a:t>
            </a:r>
            <a:r>
              <a:rPr lang="zh-CN" altLang="en-US" sz="2400" dirty="0" smtClean="0">
                <a:solidFill>
                  <a:schemeClr val="hlink"/>
                </a:solidFill>
              </a:rPr>
              <a:t>而且；此外</a:t>
            </a:r>
          </a:p>
          <a:p>
            <a:pPr marL="179388" indent="-179388" algn="just" eaLnBrk="1" hangingPunct="1">
              <a:lnSpc>
                <a:spcPct val="100000"/>
              </a:lnSpc>
              <a:buSzPct val="120000"/>
              <a:buFont typeface="Arial" charset="0"/>
              <a:buNone/>
              <a:tabLst>
                <a:tab pos="179388" algn="l"/>
              </a:tabLst>
            </a:pPr>
            <a:r>
              <a:rPr lang="en-US" altLang="zh-CN" sz="2800" i="1" dirty="0" smtClean="0"/>
              <a:t>e.g.</a:t>
            </a:r>
            <a:r>
              <a:rPr lang="en-US" altLang="zh-CN" sz="2800" dirty="0" smtClean="0"/>
              <a:t> </a:t>
            </a:r>
          </a:p>
          <a:p>
            <a:pPr marL="432000" indent="-457200" algn="just" eaLnBrk="1" hangingPunct="1">
              <a:lnSpc>
                <a:spcPct val="100000"/>
              </a:lnSpc>
              <a:buSzPct val="100000"/>
              <a:buNone/>
              <a:tabLst>
                <a:tab pos="179388" algn="l"/>
              </a:tabLst>
            </a:pPr>
            <a:r>
              <a:rPr lang="en-US" altLang="zh-CN" dirty="0" smtClean="0"/>
              <a:t>1. </a:t>
            </a:r>
            <a:r>
              <a:rPr lang="en-US" altLang="zh-CN" sz="2800" dirty="0" smtClean="0"/>
              <a:t>Bicycling is a good exercise; moreover, it doesn’t pollute the air. </a:t>
            </a:r>
          </a:p>
          <a:p>
            <a:pPr marL="179388" indent="-179388" algn="just" eaLnBrk="1" hangingPunct="1">
              <a:lnSpc>
                <a:spcPct val="100000"/>
              </a:lnSpc>
              <a:buSzPct val="120000"/>
              <a:buFont typeface="Arial" charset="0"/>
              <a:buNone/>
              <a:tabLst>
                <a:tab pos="179388" algn="l"/>
              </a:tabLst>
            </a:pPr>
            <a:r>
              <a:rPr lang="zh-CN" altLang="en-US" sz="2400" dirty="0" smtClean="0">
                <a:solidFill>
                  <a:schemeClr val="hlink"/>
                </a:solidFill>
              </a:rPr>
              <a:t>      骑自行车是很好的运动</a:t>
            </a:r>
            <a:r>
              <a:rPr lang="zh-CN" altLang="en-US" sz="2400" dirty="0" smtClean="0">
                <a:solidFill>
                  <a:schemeClr val="hlink"/>
                </a:solidFill>
                <a:latin typeface="宋体" pitchFamily="2" charset="-122"/>
              </a:rPr>
              <a:t>；</a:t>
            </a:r>
            <a:r>
              <a:rPr lang="zh-CN" altLang="en-US" sz="2400" dirty="0" smtClean="0">
                <a:solidFill>
                  <a:schemeClr val="hlink"/>
                </a:solidFill>
              </a:rPr>
              <a:t>而且还不污染环境。</a:t>
            </a:r>
          </a:p>
          <a:p>
            <a:pPr marL="432000" indent="-457200" algn="just" eaLnBrk="1" hangingPunct="1">
              <a:lnSpc>
                <a:spcPct val="100000"/>
              </a:lnSpc>
              <a:buSzPct val="100000"/>
              <a:buNone/>
              <a:tabLst>
                <a:tab pos="179388" algn="l"/>
              </a:tabLst>
            </a:pPr>
            <a:r>
              <a:rPr lang="en-US" altLang="zh-CN" sz="2800" dirty="0" smtClean="0"/>
              <a:t>2. The rent is reasonable, and moreover, the location is perfect. </a:t>
            </a:r>
          </a:p>
          <a:p>
            <a:pPr marL="179388" indent="-179388" algn="just" eaLnBrk="1" hangingPunct="1">
              <a:lnSpc>
                <a:spcPct val="100000"/>
              </a:lnSpc>
              <a:buSzPct val="120000"/>
              <a:buFont typeface="Arial" charset="0"/>
              <a:buNone/>
              <a:tabLst>
                <a:tab pos="179388" algn="l"/>
              </a:tabLst>
            </a:pPr>
            <a:r>
              <a:rPr lang="zh-CN" altLang="en-US" sz="2400" dirty="0" smtClean="0">
                <a:solidFill>
                  <a:schemeClr val="hlink"/>
                </a:solidFill>
              </a:rPr>
              <a:t>      这房子租金合理，而且地理位置优越。</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47106" name="Picture 2"/>
          <p:cNvPicPr>
            <a:picLocks noChangeAspect="1" noChangeArrowheads="1"/>
          </p:cNvPicPr>
          <p:nvPr/>
        </p:nvPicPr>
        <p:blipFill>
          <a:blip r:embed="rId3" cstate="print"/>
          <a:srcRect/>
          <a:stretch>
            <a:fillRect/>
          </a:stretch>
        </p:blipFill>
        <p:spPr bwMode="auto">
          <a:xfrm>
            <a:off x="2334305" y="824366"/>
            <a:ext cx="1419225" cy="295275"/>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5761037"/>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lgn="just">
              <a:lnSpc>
                <a:spcPct val="100000"/>
              </a:lnSpc>
              <a:buNone/>
            </a:pPr>
            <a:r>
              <a:rPr lang="en-US" altLang="zh-CN" dirty="0" smtClean="0"/>
              <a:t>______, because people today live longer after an illness than people did years ago, family members must provide long term care.  </a:t>
            </a:r>
            <a:r>
              <a:rPr lang="en-US" altLang="zh-CN" sz="2400" b="1" dirty="0" smtClean="0">
                <a:solidFill>
                  <a:srgbClr val="70AD47">
                    <a:lumMod val="50000"/>
                  </a:srgbClr>
                </a:solidFill>
              </a:rPr>
              <a:t>(CET4-2012-12-74)</a:t>
            </a:r>
            <a:endParaRPr lang="en-US" altLang="zh-CN" dirty="0" smtClean="0"/>
          </a:p>
          <a:p>
            <a:pPr>
              <a:lnSpc>
                <a:spcPct val="100000"/>
              </a:lnSpc>
              <a:buNone/>
            </a:pPr>
            <a:r>
              <a:rPr lang="en-US" altLang="zh-CN" dirty="0" smtClean="0"/>
              <a:t>A. Still</a:t>
            </a:r>
          </a:p>
          <a:p>
            <a:pPr>
              <a:buNone/>
            </a:pPr>
            <a:r>
              <a:rPr lang="en-US" altLang="zh-CN" dirty="0" smtClean="0"/>
              <a:t>B. However</a:t>
            </a:r>
          </a:p>
          <a:p>
            <a:pPr>
              <a:buNone/>
            </a:pPr>
            <a:r>
              <a:rPr lang="en-US" altLang="zh-CN" dirty="0" smtClean="0"/>
              <a:t>C. Moreover</a:t>
            </a:r>
          </a:p>
          <a:p>
            <a:pPr>
              <a:buNone/>
            </a:pPr>
            <a:r>
              <a:rPr lang="en-US" altLang="zh-CN" dirty="0" smtClean="0"/>
              <a:t>D. Whereas</a:t>
            </a:r>
            <a:endParaRPr lang="en-US" altLang="zh-CN" i="1" dirty="0" smtClean="0">
              <a:solidFill>
                <a:srgbClr val="990000"/>
              </a:solidFill>
            </a:endParaRP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57589" y="660115"/>
            <a:ext cx="8820155" cy="5975350"/>
          </a:xfrm>
          <a:prstGeom prst="rect">
            <a:avLst/>
          </a:prstGeom>
          <a:noFill/>
          <a:ln>
            <a:miter lim="800000"/>
            <a:headEnd/>
            <a:tailEnd/>
          </a:ln>
        </p:spPr>
        <p:txBody>
          <a:bodyPr/>
          <a:lstStyle/>
          <a:p>
            <a:pPr marL="179388" indent="-179388" algn="just" eaLnBrk="1" hangingPunct="1">
              <a:lnSpc>
                <a:spcPct val="100000"/>
              </a:lnSpc>
              <a:spcBef>
                <a:spcPct val="15000"/>
              </a:spcBef>
              <a:buSzPct val="120000"/>
              <a:buFont typeface="Arial" charset="0"/>
              <a:buNone/>
            </a:pPr>
            <a:r>
              <a:rPr lang="en-US" altLang="zh-CN" sz="3200" b="1" dirty="0" smtClean="0"/>
              <a:t>meaningful </a:t>
            </a:r>
            <a:r>
              <a:rPr lang="en-US" altLang="zh-CN" b="1" dirty="0" smtClean="0"/>
              <a:t>                         </a:t>
            </a:r>
            <a:r>
              <a:rPr lang="en-US" altLang="zh-CN" sz="2800" i="1" dirty="0" smtClean="0">
                <a:solidFill>
                  <a:srgbClr val="990000"/>
                </a:solidFill>
              </a:rPr>
              <a:t>a.</a:t>
            </a:r>
          </a:p>
          <a:p>
            <a:pPr marL="179388" indent="-179388" algn="just" eaLnBrk="1" hangingPunct="1">
              <a:lnSpc>
                <a:spcPct val="100000"/>
              </a:lnSpc>
              <a:buSzPct val="120000"/>
              <a:buNone/>
            </a:pPr>
            <a:r>
              <a:rPr lang="en-US" altLang="zh-CN" sz="2800" b="1" dirty="0" smtClean="0"/>
              <a:t>1. </a:t>
            </a:r>
            <a:r>
              <a:rPr lang="en-US" altLang="zh-CN" sz="2800" dirty="0" smtClean="0"/>
              <a:t>serious, useful, or important </a:t>
            </a:r>
            <a:r>
              <a:rPr lang="zh-CN" altLang="en-US" sz="2400" dirty="0" smtClean="0">
                <a:solidFill>
                  <a:schemeClr val="hlink"/>
                </a:solidFill>
              </a:rPr>
              <a:t>严肃的；有用的；重要的</a:t>
            </a:r>
          </a:p>
          <a:p>
            <a:pPr marL="720000" indent="-720000" algn="just" eaLnBrk="1" hangingPunct="1">
              <a:lnSpc>
                <a:spcPct val="100000"/>
              </a:lnSpc>
              <a:buSzPct val="120000"/>
              <a:buNone/>
            </a:pPr>
            <a:r>
              <a:rPr lang="en-US" altLang="zh-CN" sz="2800" i="1" dirty="0" smtClean="0"/>
              <a:t>e.g.</a:t>
            </a:r>
            <a:r>
              <a:rPr lang="en-US" altLang="zh-CN" sz="2800" dirty="0" smtClean="0"/>
              <a:t> </a:t>
            </a:r>
            <a:r>
              <a:rPr lang="en-US" altLang="zh-CN" dirty="0"/>
              <a:t>She believes these talks will be the start of a constructive and meaningful dialogue</a:t>
            </a:r>
            <a:r>
              <a:rPr lang="en-US" altLang="zh-CN" dirty="0" smtClean="0"/>
              <a:t>.</a:t>
            </a:r>
            <a:endParaRPr lang="en-US" altLang="zh-CN" sz="2800" dirty="0" smtClean="0"/>
          </a:p>
          <a:p>
            <a:pPr marL="179388" indent="-179388" algn="just" eaLnBrk="1" hangingPunct="1">
              <a:lnSpc>
                <a:spcPct val="100000"/>
              </a:lnSpc>
              <a:buSzPct val="120000"/>
              <a:buNone/>
            </a:pPr>
            <a:r>
              <a:rPr lang="zh-CN" altLang="en-US" sz="2400" dirty="0" smtClean="0">
                <a:solidFill>
                  <a:srgbClr val="0563C1"/>
                </a:solidFill>
              </a:rPr>
              <a:t>           她相信这些谈话将是建设性的、有意义的对话的开始。</a:t>
            </a:r>
            <a:endParaRPr lang="en-US" altLang="zh-CN" sz="2800" dirty="0" smtClean="0"/>
          </a:p>
          <a:p>
            <a:pPr marL="179388" indent="-179388" algn="just" eaLnBrk="1" hangingPunct="1">
              <a:lnSpc>
                <a:spcPct val="100000"/>
              </a:lnSpc>
              <a:buSzPct val="120000"/>
              <a:buNone/>
            </a:pPr>
            <a:r>
              <a:rPr lang="en-US" altLang="zh-CN" b="1" dirty="0" smtClean="0"/>
              <a:t>2. </a:t>
            </a:r>
            <a:r>
              <a:rPr lang="en-US" altLang="zh-CN" dirty="0" smtClean="0"/>
              <a:t>with a clear meaning </a:t>
            </a:r>
            <a:r>
              <a:rPr lang="zh-CN" altLang="en-US" sz="2400" dirty="0" smtClean="0">
                <a:solidFill>
                  <a:schemeClr val="hlink"/>
                </a:solidFill>
              </a:rPr>
              <a:t>意思清楚的；有明确意义的</a:t>
            </a:r>
          </a:p>
          <a:p>
            <a:pPr marL="540000" indent="-540000" algn="just" eaLnBrk="1" hangingPunct="1">
              <a:lnSpc>
                <a:spcPct val="100000"/>
              </a:lnSpc>
              <a:buSzPct val="120000"/>
              <a:buNone/>
            </a:pPr>
            <a:r>
              <a:rPr lang="en-US" altLang="zh-CN" i="1" dirty="0" smtClean="0"/>
              <a:t>e.g.</a:t>
            </a:r>
            <a:r>
              <a:rPr lang="en-US" altLang="zh-CN" sz="2400" dirty="0" smtClean="0">
                <a:solidFill>
                  <a:schemeClr val="hlink"/>
                </a:solidFill>
              </a:rPr>
              <a:t> </a:t>
            </a:r>
            <a:r>
              <a:rPr lang="en-US" altLang="zh-CN" dirty="0"/>
              <a:t>Rules must be put in a context that is meaningful to the children.</a:t>
            </a:r>
            <a:endParaRPr lang="zh-CN" altLang="en-US" dirty="0"/>
          </a:p>
          <a:p>
            <a:pPr marL="179388" indent="-179388" algn="just" eaLnBrk="1" hangingPunct="1">
              <a:lnSpc>
                <a:spcPct val="100000"/>
              </a:lnSpc>
              <a:buNone/>
            </a:pPr>
            <a:r>
              <a:rPr lang="zh-CN" altLang="en-US" sz="2400" dirty="0" smtClean="0">
                <a:solidFill>
                  <a:schemeClr val="hlink"/>
                </a:solidFill>
              </a:rPr>
              <a:t>        规则必须放在孩子们能理解的背景下才行。</a:t>
            </a:r>
            <a:endParaRPr lang="en-US" altLang="zh-CN" sz="2400" dirty="0" smtClean="0">
              <a:solidFill>
                <a:schemeClr val="hlink"/>
              </a:solidFill>
            </a:endParaRPr>
          </a:p>
          <a:p>
            <a:pPr marL="179388" indent="-179388" algn="just" eaLnBrk="1" hangingPunct="1">
              <a:lnSpc>
                <a:spcPct val="100000"/>
              </a:lnSpc>
              <a:spcBef>
                <a:spcPct val="15000"/>
              </a:spcBef>
              <a:buNone/>
            </a:pPr>
            <a:r>
              <a:rPr lang="en-US" altLang="zh-CN" sz="2800" b="1" dirty="0" smtClean="0">
                <a:solidFill>
                  <a:schemeClr val="accent6">
                    <a:lumMod val="50000"/>
                  </a:schemeClr>
                </a:solidFill>
              </a:rPr>
              <a:t>Antonym:</a:t>
            </a:r>
            <a:r>
              <a:rPr lang="en-US" altLang="zh-CN" sz="2800" dirty="0" smtClean="0">
                <a:solidFill>
                  <a:schemeClr val="accent6">
                    <a:lumMod val="50000"/>
                  </a:schemeClr>
                </a:solidFill>
              </a:rPr>
              <a:t> </a:t>
            </a:r>
            <a:r>
              <a:rPr lang="en-US" altLang="zh-CN" sz="2800" b="1" dirty="0" smtClean="0"/>
              <a:t>meaningless</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48130" name="Picture 2"/>
          <p:cNvPicPr>
            <a:picLocks noChangeAspect="1" noChangeArrowheads="1"/>
          </p:cNvPicPr>
          <p:nvPr/>
        </p:nvPicPr>
        <p:blipFill>
          <a:blip r:embed="rId4" cstate="print"/>
          <a:srcRect/>
          <a:stretch>
            <a:fillRect/>
          </a:stretch>
        </p:blipFill>
        <p:spPr bwMode="auto">
          <a:xfrm>
            <a:off x="2633663" y="823913"/>
            <a:ext cx="1266825" cy="295275"/>
          </a:xfrm>
          <a:prstGeom prst="rect">
            <a:avLst/>
          </a:prstGeom>
          <a:noFill/>
          <a:ln w="9525">
            <a:noFill/>
            <a:miter lim="800000"/>
            <a:headEnd/>
            <a:tailEnd/>
          </a:ln>
        </p:spPr>
      </p:pic>
      <p:pic>
        <p:nvPicPr>
          <p:cNvPr id="9"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4" y="662278"/>
            <a:ext cx="8839205" cy="5903912"/>
          </a:xfrm>
          <a:prstGeom prst="rect">
            <a:avLst/>
          </a:prstGeom>
          <a:noFill/>
          <a:ln>
            <a:miter lim="800000"/>
            <a:headEnd/>
            <a:tailEnd/>
          </a:ln>
        </p:spPr>
        <p:txBody>
          <a:bodyPr/>
          <a:lstStyle/>
          <a:p>
            <a:pPr marL="179388" indent="-179388" algn="just" eaLnBrk="1" hangingPunct="1">
              <a:lnSpc>
                <a:spcPct val="100000"/>
              </a:lnSpc>
              <a:buSzPct val="120000"/>
              <a:buNone/>
              <a:tabLst>
                <a:tab pos="179388" algn="l"/>
              </a:tabLst>
            </a:pPr>
            <a:r>
              <a:rPr lang="en-US" altLang="zh-CN" sz="3200" b="1" dirty="0" smtClean="0"/>
              <a:t>armchair </a:t>
            </a:r>
            <a:r>
              <a:rPr lang="en-US" altLang="zh-CN" b="1" dirty="0" smtClean="0"/>
              <a:t>                       </a:t>
            </a:r>
            <a:r>
              <a:rPr lang="en-US" altLang="zh-CN" i="1" dirty="0" smtClean="0">
                <a:solidFill>
                  <a:srgbClr val="990000"/>
                </a:solidFill>
              </a:rPr>
              <a:t>n. </a:t>
            </a:r>
            <a:r>
              <a:rPr lang="en-US" altLang="zh-CN" dirty="0" smtClean="0">
                <a:solidFill>
                  <a:srgbClr val="990000"/>
                </a:solidFill>
              </a:rPr>
              <a:t>[C] </a:t>
            </a:r>
            <a:r>
              <a:rPr lang="en-US" altLang="zh-CN" dirty="0" smtClean="0"/>
              <a:t>a large comfortable chair with parts for you to rest your arms on. It is often part of a set of chairs called a suite that also includes a sofa (=a long chair for two or three people). </a:t>
            </a:r>
            <a:r>
              <a:rPr lang="zh-CN" altLang="en-US" sz="2400" dirty="0" smtClean="0">
                <a:solidFill>
                  <a:schemeClr val="hlink"/>
                </a:solidFill>
              </a:rPr>
              <a:t>扶手椅</a:t>
            </a:r>
          </a:p>
          <a:p>
            <a:pPr marL="179388" indent="-179388" algn="just" eaLnBrk="1" hangingPunct="1">
              <a:lnSpc>
                <a:spcPct val="100000"/>
              </a:lnSpc>
              <a:buSzPct val="120000"/>
              <a:buFont typeface="Arial" charset="0"/>
              <a:buNone/>
              <a:tabLst>
                <a:tab pos="179388" algn="l"/>
              </a:tabLst>
            </a:pPr>
            <a:r>
              <a:rPr lang="en-US" altLang="zh-CN" sz="2800" i="1" dirty="0" smtClean="0"/>
              <a:t>e.g.</a:t>
            </a:r>
            <a:r>
              <a:rPr lang="en-US" altLang="zh-CN" sz="2800" dirty="0" smtClean="0"/>
              <a:t> </a:t>
            </a:r>
          </a:p>
          <a:p>
            <a:pPr marL="432000" indent="-457200" algn="just" eaLnBrk="1" hangingPunct="1">
              <a:lnSpc>
                <a:spcPct val="100000"/>
              </a:lnSpc>
              <a:buSzPct val="100000"/>
              <a:buNone/>
              <a:tabLst>
                <a:tab pos="179388" algn="l"/>
              </a:tabLst>
            </a:pPr>
            <a:r>
              <a:rPr lang="en-US" altLang="zh-CN" dirty="0" smtClean="0"/>
              <a:t>1. She was sitting in an armchair with blankets wrapped around her</a:t>
            </a:r>
            <a:r>
              <a:rPr lang="en-US" altLang="zh-CN" sz="2800" dirty="0" smtClean="0"/>
              <a:t>. </a:t>
            </a:r>
          </a:p>
          <a:p>
            <a:pPr marL="179388" indent="-179388" algn="just" eaLnBrk="1" hangingPunct="1">
              <a:lnSpc>
                <a:spcPct val="100000"/>
              </a:lnSpc>
              <a:buSzPct val="120000"/>
              <a:buNone/>
              <a:tabLst>
                <a:tab pos="179388" algn="l"/>
              </a:tabLst>
            </a:pPr>
            <a:r>
              <a:rPr lang="zh-CN" altLang="en-US" sz="2400" dirty="0" smtClean="0">
                <a:solidFill>
                  <a:schemeClr val="hlink"/>
                </a:solidFill>
              </a:rPr>
              <a:t>      她正裹着毯子坐在一把扶手椅里。</a:t>
            </a:r>
          </a:p>
          <a:p>
            <a:pPr marL="0" indent="0" algn="just" eaLnBrk="1" hangingPunct="1">
              <a:lnSpc>
                <a:spcPct val="100000"/>
              </a:lnSpc>
              <a:buSzPct val="100000"/>
              <a:buNone/>
              <a:tabLst>
                <a:tab pos="179388" algn="l"/>
              </a:tabLst>
            </a:pPr>
            <a:r>
              <a:rPr lang="en-US" altLang="zh-CN" dirty="0" smtClean="0"/>
              <a:t>2. She sat down in an armchair and crossed her legs. </a:t>
            </a:r>
            <a:endParaRPr lang="en-US" altLang="zh-CN" sz="2800" dirty="0" smtClean="0"/>
          </a:p>
          <a:p>
            <a:pPr marL="179388" indent="-179388" algn="just" eaLnBrk="1" hangingPunct="1">
              <a:lnSpc>
                <a:spcPct val="100000"/>
              </a:lnSpc>
              <a:buSzPct val="120000"/>
              <a:buNone/>
              <a:tabLst>
                <a:tab pos="179388" algn="l"/>
              </a:tabLst>
            </a:pPr>
            <a:r>
              <a:rPr lang="zh-CN" altLang="en-US" sz="2400" dirty="0" smtClean="0">
                <a:solidFill>
                  <a:schemeClr val="hlink"/>
                </a:solidFill>
              </a:rPr>
              <a:t>     她在一个扶手椅上坐下，并把两条腿交叉起来。</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49154" name="Picture 2"/>
          <p:cNvPicPr>
            <a:picLocks noChangeAspect="1" noChangeArrowheads="1"/>
          </p:cNvPicPr>
          <p:nvPr/>
        </p:nvPicPr>
        <p:blipFill>
          <a:blip r:embed="rId3" cstate="print"/>
          <a:srcRect/>
          <a:stretch>
            <a:fillRect/>
          </a:stretch>
        </p:blipFill>
        <p:spPr bwMode="auto">
          <a:xfrm>
            <a:off x="2041974" y="819150"/>
            <a:ext cx="1314450" cy="304800"/>
          </a:xfrm>
          <a:prstGeom prst="rect">
            <a:avLst/>
          </a:prstGeom>
          <a:noFill/>
          <a:ln w="9525">
            <a:noFill/>
            <a:miter lim="800000"/>
            <a:headEnd/>
            <a:tailEnd/>
          </a:ln>
        </p:spPr>
      </p:pic>
      <p:pic>
        <p:nvPicPr>
          <p:cNvPr id="11" name="图片 10"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20000"/>
              </a:lnSpc>
              <a:buSzPct val="120000"/>
              <a:buNone/>
              <a:tabLst>
                <a:tab pos="179388" algn="l"/>
              </a:tabLst>
            </a:pPr>
            <a:r>
              <a:rPr lang="en-US" altLang="zh-CN" sz="2800" b="1" i="1" dirty="0" smtClean="0">
                <a:solidFill>
                  <a:schemeClr val="accent6">
                    <a:lumMod val="50000"/>
                  </a:schemeClr>
                </a:solidFill>
              </a:rPr>
              <a:t>Cf</a:t>
            </a:r>
            <a:r>
              <a:rPr lang="en-US" altLang="zh-CN" b="1" i="1" dirty="0" smtClean="0">
                <a:solidFill>
                  <a:schemeClr val="accent6">
                    <a:lumMod val="50000"/>
                  </a:schemeClr>
                </a:solidFill>
              </a:rPr>
              <a:t>.  </a:t>
            </a:r>
            <a:r>
              <a:rPr lang="en-US" altLang="zh-CN" b="1" dirty="0" smtClean="0">
                <a:solidFill>
                  <a:schemeClr val="accent6">
                    <a:lumMod val="50000"/>
                  </a:schemeClr>
                </a:solidFill>
              </a:rPr>
              <a:t>armchair, chair, bench, stool </a:t>
            </a:r>
          </a:p>
          <a:p>
            <a:pPr marL="179388" indent="-179388" algn="just" eaLnBrk="1" hangingPunct="1">
              <a:lnSpc>
                <a:spcPct val="120000"/>
              </a:lnSpc>
              <a:buSzPct val="120000"/>
              <a:buNone/>
              <a:tabLst>
                <a:tab pos="179388" algn="l"/>
              </a:tabLst>
            </a:pPr>
            <a:r>
              <a:rPr lang="zh-CN" altLang="en-US" sz="2400" dirty="0" smtClean="0">
                <a:solidFill>
                  <a:schemeClr val="hlink"/>
                </a:solidFill>
              </a:rPr>
              <a:t>        这组词都有“椅子”的意思，其区别是：</a:t>
            </a:r>
          </a:p>
          <a:p>
            <a:pPr marL="179388" indent="-179388" algn="just" eaLnBrk="1" hangingPunct="1">
              <a:lnSpc>
                <a:spcPct val="120000"/>
              </a:lnSpc>
              <a:buSzPct val="120000"/>
              <a:buNone/>
              <a:tabLst>
                <a:tab pos="179388" algn="l"/>
              </a:tabLst>
            </a:pPr>
            <a:r>
              <a:rPr lang="en-US" altLang="zh-CN" dirty="0" smtClean="0"/>
              <a:t>armchair:</a:t>
            </a:r>
            <a:r>
              <a:rPr lang="en-US" altLang="zh-CN" sz="2400" dirty="0" smtClean="0"/>
              <a:t> </a:t>
            </a:r>
            <a:r>
              <a:rPr lang="zh-CN" altLang="en-US" sz="2400" dirty="0" smtClean="0">
                <a:solidFill>
                  <a:schemeClr val="hlink"/>
                </a:solidFill>
              </a:rPr>
              <a:t>指有扶手的椅子</a:t>
            </a:r>
            <a:endParaRPr lang="zh-CN" altLang="en-US" sz="2400" dirty="0" smtClean="0"/>
          </a:p>
          <a:p>
            <a:pPr marL="179388" indent="-179388" algn="just" eaLnBrk="1" hangingPunct="1">
              <a:lnSpc>
                <a:spcPct val="120000"/>
              </a:lnSpc>
              <a:buSzPct val="120000"/>
              <a:buNone/>
              <a:tabLst>
                <a:tab pos="179388" algn="l"/>
              </a:tabLst>
            </a:pPr>
            <a:r>
              <a:rPr lang="en-US" altLang="zh-CN" dirty="0" smtClean="0"/>
              <a:t>chair: </a:t>
            </a:r>
            <a:r>
              <a:rPr lang="zh-CN" altLang="en-US" sz="2400" dirty="0" smtClean="0">
                <a:solidFill>
                  <a:schemeClr val="hlink"/>
                </a:solidFill>
              </a:rPr>
              <a:t>通常指带有靠背的椅子，有时也指有靠背有扶手的椅子</a:t>
            </a:r>
            <a:endParaRPr lang="zh-CN" altLang="en-US" sz="2400" dirty="0" smtClean="0"/>
          </a:p>
          <a:p>
            <a:pPr marL="179388" indent="-179388" algn="just" eaLnBrk="1" hangingPunct="1">
              <a:lnSpc>
                <a:spcPct val="120000"/>
              </a:lnSpc>
              <a:buSzPct val="120000"/>
              <a:buNone/>
              <a:tabLst>
                <a:tab pos="179388" algn="l"/>
              </a:tabLst>
            </a:pPr>
            <a:r>
              <a:rPr lang="en-US" altLang="zh-CN" spc="-20" dirty="0" smtClean="0"/>
              <a:t>bench:</a:t>
            </a:r>
            <a:r>
              <a:rPr lang="en-US" altLang="zh-CN" sz="2400" spc="-20" dirty="0" smtClean="0"/>
              <a:t> </a:t>
            </a:r>
            <a:r>
              <a:rPr lang="zh-CN" altLang="en-US" sz="2400" spc="-20" dirty="0" smtClean="0">
                <a:solidFill>
                  <a:schemeClr val="hlink"/>
                </a:solidFill>
              </a:rPr>
              <a:t>指供两人或更多人坐的长凳或石凳，多置于公园或划艇中</a:t>
            </a:r>
            <a:endParaRPr lang="zh-CN" altLang="en-US" sz="2400" spc="-20" dirty="0" smtClean="0"/>
          </a:p>
          <a:p>
            <a:pPr marL="179388" indent="-179388" algn="just" eaLnBrk="1" hangingPunct="1">
              <a:lnSpc>
                <a:spcPct val="120000"/>
              </a:lnSpc>
              <a:buSzPct val="120000"/>
              <a:buNone/>
              <a:tabLst>
                <a:tab pos="179388" algn="l"/>
              </a:tabLst>
            </a:pPr>
            <a:r>
              <a:rPr lang="en-US" altLang="zh-CN" dirty="0" smtClean="0"/>
              <a:t>stool: </a:t>
            </a:r>
            <a:r>
              <a:rPr lang="zh-CN" altLang="en-US" sz="2400" dirty="0" smtClean="0">
                <a:solidFill>
                  <a:schemeClr val="hlink"/>
                </a:solidFill>
              </a:rPr>
              <a:t>多指方的或圆的无靠背、无扶手、一人坐的凳子</a:t>
            </a:r>
            <a:endParaRPr lang="zh-CN" altLang="en-US" sz="2400" dirty="0" smtClean="0"/>
          </a:p>
          <a:p>
            <a:pPr marL="179388" indent="-179388" algn="just" eaLnBrk="1" hangingPunct="1">
              <a:lnSpc>
                <a:spcPct val="100000"/>
              </a:lnSpc>
              <a:buSzPct val="120000"/>
              <a:buNone/>
              <a:tabLst>
                <a:tab pos="179388" algn="l"/>
              </a:tabLst>
            </a:pPr>
            <a:endParaRPr lang="en-US" altLang="zh-CN" sz="2800" b="1" i="1" dirty="0" smtClean="0">
              <a:solidFill>
                <a:schemeClr val="accent6">
                  <a:lumMod val="50000"/>
                </a:schemeClr>
              </a:solidFill>
            </a:endParaRP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dissolv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dissolv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6688" y="662278"/>
            <a:ext cx="8863012"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tabLst>
                <a:tab pos="179388" algn="l"/>
              </a:tabLst>
            </a:pPr>
            <a:r>
              <a:rPr lang="en-US" altLang="zh-CN" sz="3200" b="1" dirty="0" smtClean="0"/>
              <a:t>in print: </a:t>
            </a:r>
            <a:r>
              <a:rPr lang="en-US" altLang="zh-CN" sz="2800" dirty="0" smtClean="0"/>
              <a:t>printed in a book, magazine or newspaper</a:t>
            </a:r>
            <a:r>
              <a:rPr lang="zh-CN" altLang="en-US" sz="2400" dirty="0" smtClean="0">
                <a:solidFill>
                  <a:schemeClr val="hlink"/>
                </a:solidFill>
              </a:rPr>
              <a:t>（在书刊或报纸上）发表</a:t>
            </a:r>
          </a:p>
          <a:p>
            <a:pPr marL="179388" indent="-179388" algn="just" eaLnBrk="1" hangingPunct="1">
              <a:lnSpc>
                <a:spcPct val="100000"/>
              </a:lnSpc>
              <a:buSzPct val="120000"/>
              <a:buFont typeface="Arial" charset="0"/>
              <a:buNone/>
              <a:tabLst>
                <a:tab pos="179388" algn="l"/>
              </a:tabLst>
            </a:pPr>
            <a:r>
              <a:rPr lang="en-US" altLang="zh-CN" sz="2800" i="1" dirty="0" smtClean="0"/>
              <a:t>e.g.</a:t>
            </a:r>
            <a:r>
              <a:rPr lang="en-US" altLang="zh-CN" sz="2800" dirty="0" smtClean="0"/>
              <a:t> </a:t>
            </a:r>
          </a:p>
          <a:p>
            <a:pPr marL="432000" indent="-457200" algn="just" eaLnBrk="1" hangingPunct="1">
              <a:lnSpc>
                <a:spcPct val="100000"/>
              </a:lnSpc>
              <a:buSzPct val="100000"/>
              <a:buNone/>
              <a:tabLst>
                <a:tab pos="179388" algn="l"/>
              </a:tabLst>
            </a:pPr>
            <a:r>
              <a:rPr lang="en-US" altLang="zh-CN" sz="2800" dirty="0" smtClean="0"/>
              <a:t>1. How does it feel to finally see one of your articles in print?</a:t>
            </a:r>
          </a:p>
          <a:p>
            <a:pPr marL="179388" indent="-179388" algn="just" eaLnBrk="1" hangingPunct="1">
              <a:lnSpc>
                <a:spcPct val="100000"/>
              </a:lnSpc>
              <a:buSzPct val="120000"/>
              <a:buFont typeface="Arial" charset="0"/>
              <a:buNone/>
              <a:tabLst>
                <a:tab pos="179388" algn="l"/>
              </a:tabLst>
            </a:pPr>
            <a:r>
              <a:rPr lang="zh-CN" altLang="en-US" sz="2400" dirty="0" smtClean="0">
                <a:solidFill>
                  <a:schemeClr val="hlink"/>
                </a:solidFill>
              </a:rPr>
              <a:t>    终于看到自己的文章发表了是什么感觉？</a:t>
            </a:r>
          </a:p>
          <a:p>
            <a:pPr marL="0" indent="0" eaLnBrk="1" hangingPunct="1">
              <a:lnSpc>
                <a:spcPct val="100000"/>
              </a:lnSpc>
              <a:buSzPct val="100000"/>
              <a:buNone/>
              <a:tabLst>
                <a:tab pos="179388" algn="l"/>
              </a:tabLst>
            </a:pPr>
            <a:r>
              <a:rPr lang="en-US" altLang="zh-CN" sz="2800" dirty="0" smtClean="0"/>
              <a:t>2. This book is very old and no longer in print.</a:t>
            </a:r>
          </a:p>
          <a:p>
            <a:pPr marL="179388" indent="-179388" algn="just" eaLnBrk="1" hangingPunct="1">
              <a:lnSpc>
                <a:spcPct val="100000"/>
              </a:lnSpc>
              <a:buSzPct val="120000"/>
              <a:buFont typeface="Arial" charset="0"/>
              <a:buNone/>
              <a:tabLst>
                <a:tab pos="179388" algn="l"/>
              </a:tabLst>
            </a:pPr>
            <a:r>
              <a:rPr lang="zh-CN" altLang="en-US" sz="2400" dirty="0" smtClean="0">
                <a:solidFill>
                  <a:schemeClr val="hlink"/>
                </a:solidFill>
              </a:rPr>
              <a:t>    这本书很老了，不再出版发行了。</a:t>
            </a:r>
            <a:endParaRPr lang="en-US" altLang="zh-CN" sz="2400" dirty="0" smtClean="0">
              <a:solidFill>
                <a:schemeClr val="hlink"/>
              </a:solidFill>
            </a:endParaRPr>
          </a:p>
          <a:p>
            <a:pPr marL="361950" indent="-361950" algn="just" eaLnBrk="1" hangingPunct="1">
              <a:buSzPct val="120000"/>
              <a:buFont typeface="Arial" charset="0"/>
              <a:buNone/>
              <a:tabLst>
                <a:tab pos="361950" algn="l"/>
              </a:tabLst>
            </a:pPr>
            <a:endParaRPr lang="en-US" altLang="zh-CN" sz="2400" dirty="0" smtClean="0">
              <a:solidFill>
                <a:schemeClr val="hlink"/>
              </a:solidFill>
            </a:endParaRPr>
          </a:p>
          <a:p>
            <a:pPr marL="361950" indent="-361950" algn="just" eaLnBrk="1" hangingPunct="1">
              <a:buSzPct val="120000"/>
              <a:buFont typeface="Arial" charset="0"/>
              <a:buNone/>
              <a:tabLst>
                <a:tab pos="361950" algn="l"/>
              </a:tabLst>
            </a:pPr>
            <a:endParaRPr lang="en-US" altLang="zh-CN" sz="2800" dirty="0" smtClean="0"/>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5" action="ppaction://hlinksldjump"/>
          </p:cNvPr>
          <p:cNvPicPr>
            <a:picLocks noChangeAspect="1"/>
          </p:cNvPicPr>
          <p:nvPr/>
        </p:nvPicPr>
        <p:blipFill>
          <a:blip r:embed="rId6"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sp>
        <p:nvSpPr>
          <p:cNvPr id="18" name="内容占位符 2"/>
          <p:cNvSpPr>
            <a:spLocks noGrp="1"/>
          </p:cNvSpPr>
          <p:nvPr>
            <p:ph idx="1"/>
          </p:nvPr>
        </p:nvSpPr>
        <p:spPr>
          <a:xfrm>
            <a:off x="171450" y="658813"/>
            <a:ext cx="8834438" cy="6065837"/>
          </a:xfrm>
        </p:spPr>
        <p:txBody>
          <a:bodyPr/>
          <a:lstStyle/>
          <a:p>
            <a:pPr marL="0" indent="1588" eaLnBrk="1" hangingPunct="1">
              <a:buNone/>
              <a:defRPr/>
            </a:pPr>
            <a:endParaRPr lang="en-US" altLang="zh-CN" sz="2500" dirty="0" smtClean="0"/>
          </a:p>
          <a:p>
            <a:pPr marL="0" indent="1588" eaLnBrk="1" hangingPunct="1">
              <a:lnSpc>
                <a:spcPct val="125000"/>
              </a:lnSpc>
              <a:buNone/>
              <a:defRPr/>
            </a:pPr>
            <a:r>
              <a:rPr lang="en-US" altLang="zh-CN" sz="1800" spc="-190" dirty="0" smtClean="0">
                <a:solidFill>
                  <a:srgbClr val="0070C0"/>
                </a:solidFill>
              </a:rPr>
              <a:t>8</a:t>
            </a:r>
            <a:r>
              <a:rPr lang="en-US" altLang="zh-CN" sz="2500" spc="-190" dirty="0" smtClean="0"/>
              <a:t>  </a:t>
            </a:r>
            <a:r>
              <a:rPr lang="en-US" altLang="zh-CN" sz="2500" spc="-80" dirty="0" smtClean="0"/>
              <a:t>So maybe the newspaper won’t die without a struggle. Trends for the </a:t>
            </a:r>
            <a:r>
              <a:rPr lang="en-US" altLang="zh-CN" sz="2400" spc="-60" dirty="0" smtClean="0"/>
              <a:t>future of the newspaper</a:t>
            </a:r>
            <a:r>
              <a:rPr lang="en-US" altLang="zh-CN" sz="2500" spc="-60" dirty="0" smtClean="0"/>
              <a:t> </a:t>
            </a:r>
            <a:r>
              <a:rPr lang="en-US" altLang="zh-CN" sz="2400" spc="-60" dirty="0" smtClean="0"/>
              <a:t>include an increased demand for local news</a:t>
            </a:r>
            <a:r>
              <a:rPr lang="en-US" altLang="zh-CN" sz="2500" spc="-60" dirty="0" smtClean="0"/>
              <a:t>, </a:t>
            </a:r>
            <a:r>
              <a:rPr lang="en-US" altLang="zh-CN" sz="2500" spc="-60" dirty="0" smtClean="0">
                <a:hlinkClick r:id="rId3" action="ppaction://hlinksldjump"/>
              </a:rPr>
              <a:t>and </a:t>
            </a:r>
            <a:r>
              <a:rPr lang="en-US" altLang="zh-CN" sz="2500" spc="-80" dirty="0" smtClean="0">
                <a:hlinkClick r:id="rId3" action="ppaction://hlinksldjump"/>
              </a:rPr>
              <a:t>the continued exploitation of lifestyle journalism,</a:t>
            </a:r>
            <a:r>
              <a:rPr lang="en-US" altLang="zh-CN" sz="2500" spc="-80" dirty="0" smtClean="0"/>
              <a:t> which began in the late </a:t>
            </a:r>
            <a:r>
              <a:rPr lang="en-US" altLang="zh-CN" sz="2500" spc="-130" dirty="0" smtClean="0"/>
              <a:t>1980s, especially within personal finance and travel, will create new revenue </a:t>
            </a:r>
            <a:r>
              <a:rPr lang="en-US" altLang="zh-CN" sz="2500" spc="-120" dirty="0" smtClean="0"/>
              <a:t>streams. Some </a:t>
            </a:r>
            <a:r>
              <a:rPr lang="en-US" altLang="zh-CN" sz="2500" spc="-120" dirty="0" smtClean="0">
                <a:hlinkClick r:id="rId4" action="ppaction://hlinksldjump"/>
              </a:rPr>
              <a:t>commentators</a:t>
            </a:r>
            <a:r>
              <a:rPr lang="en-US" altLang="zh-CN" sz="2500" spc="-120" dirty="0" smtClean="0"/>
              <a:t> recommend that, instead of </a:t>
            </a:r>
            <a:r>
              <a:rPr lang="en-US" altLang="zh-CN" sz="2500" spc="-120" dirty="0" smtClean="0">
                <a:hlinkClick r:id="rId5" action="ppaction://hlinksldjump"/>
              </a:rPr>
              <a:t>dumbing</a:t>
            </a:r>
            <a:r>
              <a:rPr lang="en-US" altLang="zh-CN" sz="2500" spc="-120" dirty="0" smtClean="0"/>
              <a:t> down, </a:t>
            </a:r>
            <a:r>
              <a:rPr lang="en-US" altLang="zh-CN" sz="2500" spc="-150" dirty="0" smtClean="0"/>
              <a:t>which is the usual </a:t>
            </a:r>
            <a:r>
              <a:rPr lang="en-US" altLang="zh-CN" sz="2500" spc="-130" dirty="0" smtClean="0"/>
              <a:t>way of increasing one’s market share, </a:t>
            </a:r>
            <a:r>
              <a:rPr lang="en-US" altLang="zh-CN" sz="2500" spc="-130" dirty="0" smtClean="0">
                <a:hlinkClick r:id="rId6" action="ppaction://hlinksldjump"/>
              </a:rPr>
              <a:t>newspapers should smarten up, that is </a:t>
            </a:r>
            <a:r>
              <a:rPr lang="en-US" altLang="zh-CN" sz="2500" spc="-110" dirty="0" smtClean="0">
                <a:hlinkClick r:id="rId6" action="ppaction://hlinksldjump"/>
              </a:rPr>
              <a:t>to say, </a:t>
            </a:r>
            <a:r>
              <a:rPr lang="en-US" altLang="zh-CN" sz="2500" spc="-110" dirty="0" err="1" smtClean="0">
                <a:hlinkClick r:id="rId6" action="ppaction://hlinksldjump"/>
              </a:rPr>
              <a:t>honour</a:t>
            </a:r>
            <a:r>
              <a:rPr lang="en-US" altLang="zh-CN" sz="2500" spc="-110" dirty="0" smtClean="0">
                <a:hlinkClick r:id="rId6" action="ppaction://hlinksldjump"/>
              </a:rPr>
              <a:t> the principles of integrity and impartiality of their coverage. </a:t>
            </a:r>
            <a:r>
              <a:rPr lang="en-US" altLang="zh-CN" sz="2500" spc="-140" dirty="0" smtClean="0"/>
              <a:t>A newspaper with </a:t>
            </a:r>
            <a:r>
              <a:rPr lang="en-US" altLang="zh-CN" sz="2500" spc="-140" dirty="0" smtClean="0">
                <a:hlinkClick r:id="rId7" action="ppaction://hlinksldjump"/>
              </a:rPr>
              <a:t>editorial</a:t>
            </a:r>
            <a:r>
              <a:rPr lang="en-US" altLang="zh-CN" sz="2500" spc="-140" dirty="0" smtClean="0"/>
              <a:t> positions which are respected </a:t>
            </a:r>
            <a:r>
              <a:rPr lang="en-US" altLang="zh-CN" sz="2500" spc="-80" dirty="0" smtClean="0"/>
              <a:t>by its readers will surely have more influence and </a:t>
            </a:r>
            <a:r>
              <a:rPr lang="en-US" altLang="zh-CN" sz="2500" spc="-80" dirty="0" smtClean="0">
                <a:hlinkClick r:id="rId8" action="ppaction://hlinksldjump"/>
              </a:rPr>
              <a:t>prestige</a:t>
            </a:r>
            <a:r>
              <a:rPr lang="en-US" altLang="zh-CN" sz="2500" spc="-80" dirty="0" smtClean="0"/>
              <a:t> than the same </a:t>
            </a:r>
            <a:r>
              <a:rPr lang="en-US" altLang="zh-CN" sz="2500" spc="-140" dirty="0" smtClean="0"/>
              <a:t>reports read one by </a:t>
            </a:r>
            <a:r>
              <a:rPr lang="en-US" altLang="zh-CN" sz="2500" dirty="0" smtClean="0"/>
              <a:t>one on the Internet.</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6152" name="图片 8" descr="音频">
            <a:hlinkClick r:id="rId9" action="ppaction://hlinkfile"/>
          </p:cNvPr>
          <p:cNvPicPr>
            <a:picLocks noChangeAspect="1" noChangeArrowheads="1"/>
          </p:cNvPicPr>
          <p:nvPr/>
        </p:nvPicPr>
        <p:blipFill>
          <a:blip r:embed="rId10"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1" action="ppaction://hlinksldjump"/>
          </p:cNvPr>
          <p:cNvPicPr>
            <a:picLocks noChangeAspect="1"/>
          </p:cNvPicPr>
          <p:nvPr/>
        </p:nvPicPr>
        <p:blipFill>
          <a:blip r:embed="rId12"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5" descr="Back">
            <a:hlinkClick r:id="rId13" action="ppaction://hlinksldjump"/>
          </p:cNvPr>
          <p:cNvPicPr>
            <a:picLocks noChangeAspect="1" noChangeArrowheads="1"/>
          </p:cNvPicPr>
          <p:nvPr/>
        </p:nvPicPr>
        <p:blipFill>
          <a:blip r:embed="rId14"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15" action="ppaction://hlinksldjump"/>
          </p:cNvPr>
          <p:cNvPicPr>
            <a:picLocks noChangeAspect="1" noChangeArrowheads="1"/>
          </p:cNvPicPr>
          <p:nvPr/>
        </p:nvPicPr>
        <p:blipFill>
          <a:blip r:embed="rId16"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None/>
              <a:tabLst>
                <a:tab pos="179388" algn="l"/>
              </a:tabLst>
            </a:pPr>
            <a:r>
              <a:rPr lang="en-US" altLang="zh-CN" sz="3200" b="1" dirty="0"/>
              <a:t>rely </a:t>
            </a:r>
            <a:r>
              <a:rPr lang="en-US" altLang="zh-CN" sz="3200" b="1" dirty="0" smtClean="0"/>
              <a:t>on: </a:t>
            </a:r>
            <a:r>
              <a:rPr lang="en-US" altLang="zh-CN" dirty="0" smtClean="0"/>
              <a:t>to need sth. </a:t>
            </a:r>
            <a:r>
              <a:rPr lang="en-US" altLang="zh-CN" dirty="0"/>
              <a:t>in order to continue living, existing or </a:t>
            </a:r>
            <a:r>
              <a:rPr lang="en-US" altLang="zh-CN" dirty="0" smtClean="0"/>
              <a:t>operating</a:t>
            </a:r>
            <a:r>
              <a:rPr lang="zh-CN" altLang="en-US" sz="2400" dirty="0" smtClean="0">
                <a:solidFill>
                  <a:schemeClr val="hlink"/>
                </a:solidFill>
              </a:rPr>
              <a:t>（</a:t>
            </a:r>
            <a:r>
              <a:rPr lang="zh-CN" altLang="en-US" sz="2400" dirty="0">
                <a:solidFill>
                  <a:schemeClr val="hlink"/>
                </a:solidFill>
              </a:rPr>
              <a:t>为生存、运作等）依靠，</a:t>
            </a:r>
            <a:r>
              <a:rPr lang="zh-CN" altLang="en-US" sz="2400" dirty="0" smtClean="0">
                <a:solidFill>
                  <a:schemeClr val="hlink"/>
                </a:solidFill>
              </a:rPr>
              <a:t>依赖</a:t>
            </a:r>
          </a:p>
          <a:p>
            <a:pPr marL="179388" indent="-179388" algn="just" eaLnBrk="1" hangingPunct="1">
              <a:lnSpc>
                <a:spcPct val="100000"/>
              </a:lnSpc>
              <a:buSzPct val="120000"/>
              <a:buFont typeface="Arial" charset="0"/>
              <a:buNone/>
              <a:tabLst>
                <a:tab pos="179388" algn="l"/>
              </a:tabLst>
            </a:pPr>
            <a:r>
              <a:rPr lang="en-US" altLang="zh-CN" sz="2800" i="1" dirty="0" smtClean="0"/>
              <a:t>e.g.</a:t>
            </a:r>
            <a:r>
              <a:rPr lang="en-US" altLang="zh-CN" sz="2800" dirty="0" smtClean="0"/>
              <a:t> </a:t>
            </a:r>
          </a:p>
          <a:p>
            <a:pPr marL="179388" indent="-179388" eaLnBrk="1" hangingPunct="1">
              <a:lnSpc>
                <a:spcPct val="100000"/>
              </a:lnSpc>
              <a:buSzPct val="120000"/>
              <a:buNone/>
              <a:tabLst>
                <a:tab pos="179388" algn="l"/>
              </a:tabLst>
            </a:pPr>
            <a:r>
              <a:rPr lang="en-US" altLang="zh-CN" sz="2800" dirty="0" smtClean="0"/>
              <a:t>1. </a:t>
            </a:r>
            <a:r>
              <a:rPr lang="en-US" altLang="zh-CN" dirty="0"/>
              <a:t>We can rely on our children to do such </a:t>
            </a:r>
            <a:r>
              <a:rPr lang="en-US" altLang="zh-CN" dirty="0" smtClean="0"/>
              <a:t>work.</a:t>
            </a:r>
            <a:endParaRPr lang="en-US" altLang="zh-CN" sz="2800" dirty="0" smtClean="0"/>
          </a:p>
          <a:p>
            <a:pPr marL="179388" indent="-179388" algn="just" eaLnBrk="1" hangingPunct="1">
              <a:lnSpc>
                <a:spcPct val="100000"/>
              </a:lnSpc>
              <a:buSzPct val="120000"/>
              <a:buNone/>
              <a:tabLst>
                <a:tab pos="179388" algn="l"/>
              </a:tabLst>
            </a:pPr>
            <a:r>
              <a:rPr lang="zh-CN" altLang="en-US" sz="2400" dirty="0" smtClean="0">
                <a:solidFill>
                  <a:schemeClr val="hlink"/>
                </a:solidFill>
              </a:rPr>
              <a:t>     这样</a:t>
            </a:r>
            <a:r>
              <a:rPr lang="zh-CN" altLang="en-US" sz="2400" dirty="0">
                <a:solidFill>
                  <a:schemeClr val="hlink"/>
                </a:solidFill>
              </a:rPr>
              <a:t>的工作我们</a:t>
            </a:r>
            <a:r>
              <a:rPr lang="zh-CN" altLang="en-US" sz="2400" dirty="0" smtClean="0">
                <a:solidFill>
                  <a:schemeClr val="hlink"/>
                </a:solidFill>
              </a:rPr>
              <a:t>可以让</a:t>
            </a:r>
            <a:r>
              <a:rPr lang="zh-CN" altLang="en-US" sz="2400" dirty="0">
                <a:solidFill>
                  <a:schemeClr val="hlink"/>
                </a:solidFill>
              </a:rPr>
              <a:t>孩子们去</a:t>
            </a:r>
            <a:r>
              <a:rPr lang="zh-CN" altLang="en-US" sz="2400" dirty="0" smtClean="0">
                <a:solidFill>
                  <a:schemeClr val="hlink"/>
                </a:solidFill>
              </a:rPr>
              <a:t>做。</a:t>
            </a:r>
          </a:p>
          <a:p>
            <a:pPr marL="179388" indent="-179388" eaLnBrk="1" hangingPunct="1">
              <a:lnSpc>
                <a:spcPct val="100000"/>
              </a:lnSpc>
              <a:buSzPct val="120000"/>
              <a:buNone/>
              <a:tabLst>
                <a:tab pos="179388" algn="l"/>
              </a:tabLst>
            </a:pPr>
            <a:r>
              <a:rPr lang="en-US" altLang="zh-CN" sz="2800" dirty="0" smtClean="0"/>
              <a:t>2. </a:t>
            </a:r>
            <a:r>
              <a:rPr lang="en-US" altLang="zh-CN" dirty="0"/>
              <a:t>It would be better to </a:t>
            </a:r>
            <a:r>
              <a:rPr lang="en-US" altLang="zh-CN" dirty="0" smtClean="0"/>
              <a:t>rely </a:t>
            </a:r>
            <a:r>
              <a:rPr lang="en-US" altLang="zh-CN" dirty="0"/>
              <a:t>on </a:t>
            </a:r>
            <a:r>
              <a:rPr lang="en-US" altLang="zh-CN" dirty="0" smtClean="0"/>
              <a:t>ourselves </a:t>
            </a:r>
            <a:r>
              <a:rPr lang="en-US" altLang="zh-CN" dirty="0"/>
              <a:t>than on others.</a:t>
            </a:r>
            <a:endParaRPr lang="en-US" altLang="zh-CN" sz="2800" dirty="0" smtClean="0"/>
          </a:p>
          <a:p>
            <a:pPr marL="179388" indent="-179388" algn="just" eaLnBrk="1" hangingPunct="1">
              <a:lnSpc>
                <a:spcPct val="100000"/>
              </a:lnSpc>
              <a:buSzPct val="120000"/>
              <a:buNone/>
              <a:tabLst>
                <a:tab pos="179388" algn="l"/>
              </a:tabLst>
            </a:pPr>
            <a:r>
              <a:rPr lang="zh-CN" altLang="en-US" sz="2400" dirty="0" smtClean="0">
                <a:solidFill>
                  <a:schemeClr val="hlink"/>
                </a:solidFill>
              </a:rPr>
              <a:t>    与其求人，不如求</a:t>
            </a:r>
            <a:r>
              <a:rPr lang="zh-CN" altLang="en-US" sz="2400" dirty="0">
                <a:solidFill>
                  <a:schemeClr val="hlink"/>
                </a:solidFill>
              </a:rPr>
              <a:t>己。</a:t>
            </a:r>
            <a:endParaRPr lang="en-US" altLang="zh-CN" sz="2400" dirty="0" smtClean="0">
              <a:solidFill>
                <a:schemeClr val="hlink"/>
              </a:solidFill>
            </a:endParaRPr>
          </a:p>
          <a:p>
            <a:pPr marL="361950" indent="-361950" algn="just" eaLnBrk="1" hangingPunct="1">
              <a:buSzPct val="120000"/>
              <a:buFont typeface="Arial" charset="0"/>
              <a:buNone/>
              <a:tabLst>
                <a:tab pos="361950" algn="l"/>
              </a:tabLst>
            </a:pPr>
            <a:endParaRPr lang="en-US" altLang="zh-CN" sz="2400" dirty="0" smtClean="0">
              <a:solidFill>
                <a:schemeClr val="hlink"/>
              </a:solidFill>
            </a:endParaRPr>
          </a:p>
          <a:p>
            <a:pPr marL="361950" indent="-361950" algn="just" eaLnBrk="1" hangingPunct="1">
              <a:buSzPct val="120000"/>
              <a:buFont typeface="Arial" charset="0"/>
              <a:buNone/>
              <a:tabLst>
                <a:tab pos="361950" algn="l"/>
              </a:tabLst>
            </a:pP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9366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903912"/>
          </a:xfrm>
          <a:prstGeom prst="rect">
            <a:avLst/>
          </a:prstGeom>
          <a:noFill/>
          <a:ln>
            <a:miter lim="800000"/>
            <a:headEnd/>
            <a:tailEnd/>
          </a:ln>
        </p:spPr>
        <p:txBody>
          <a:bodyPr/>
          <a:lstStyle/>
          <a:p>
            <a:pPr marL="179388" indent="-179388" algn="just" eaLnBrk="1" hangingPunct="1">
              <a:lnSpc>
                <a:spcPct val="100000"/>
              </a:lnSpc>
              <a:spcBef>
                <a:spcPts val="600"/>
              </a:spcBef>
              <a:buSzPct val="120000"/>
              <a:buNone/>
            </a:pPr>
            <a:r>
              <a:rPr lang="en-US" altLang="zh-CN" sz="3200" b="1" dirty="0" smtClean="0"/>
              <a:t>close down: </a:t>
            </a:r>
            <a:r>
              <a:rPr lang="en-US" altLang="zh-CN" dirty="0" smtClean="0"/>
              <a:t>to </a:t>
            </a:r>
            <a:r>
              <a:rPr lang="en-US" altLang="zh-CN" sz="2800" spc="-40" dirty="0" smtClean="0"/>
              <a:t>stop doing business or operating permanently</a:t>
            </a:r>
            <a:r>
              <a:rPr lang="zh-CN" altLang="en-US" sz="2400" dirty="0" smtClean="0">
                <a:solidFill>
                  <a:schemeClr val="hlink"/>
                </a:solidFill>
              </a:rPr>
              <a:t>（永久）关闭，关停</a:t>
            </a:r>
          </a:p>
          <a:p>
            <a:pPr marL="179388" indent="-179388" algn="just" eaLnBrk="1" hangingPunct="1">
              <a:lnSpc>
                <a:spcPct val="100000"/>
              </a:lnSpc>
              <a:spcBef>
                <a:spcPts val="600"/>
              </a:spcBef>
              <a:buSzPct val="120000"/>
              <a:buFont typeface="Arial" charset="0"/>
              <a:buNone/>
            </a:pPr>
            <a:r>
              <a:rPr lang="en-US" altLang="zh-CN" sz="2800" i="1" dirty="0" smtClean="0"/>
              <a:t>e.g.</a:t>
            </a:r>
            <a:r>
              <a:rPr lang="en-US" altLang="zh-CN" sz="2800" dirty="0" smtClean="0">
                <a:solidFill>
                  <a:schemeClr val="hlink"/>
                </a:solidFill>
              </a:rPr>
              <a:t> </a:t>
            </a:r>
          </a:p>
          <a:p>
            <a:pPr marL="0" lvl="1" indent="0" algn="just" eaLnBrk="1" hangingPunct="1">
              <a:lnSpc>
                <a:spcPct val="100000"/>
              </a:lnSpc>
              <a:spcBef>
                <a:spcPts val="600"/>
              </a:spcBef>
              <a:buSzPct val="100000"/>
              <a:buNone/>
            </a:pPr>
            <a:r>
              <a:rPr lang="en-US" altLang="zh-CN" sz="2800" dirty="0" smtClean="0"/>
              <a:t>1. Their factory had to close down for good.</a:t>
            </a:r>
          </a:p>
          <a:p>
            <a:pPr marL="0" lvl="1" indent="0" algn="just" eaLnBrk="1" hangingPunct="1">
              <a:lnSpc>
                <a:spcPct val="100000"/>
              </a:lnSpc>
              <a:spcBef>
                <a:spcPts val="600"/>
              </a:spcBef>
              <a:buSzPct val="100000"/>
              <a:buNone/>
            </a:pPr>
            <a:r>
              <a:rPr lang="zh-CN" altLang="en-US" dirty="0" smtClean="0">
                <a:solidFill>
                  <a:schemeClr val="hlink"/>
                </a:solidFill>
              </a:rPr>
              <a:t>     他们的工厂只好永远关闭。</a:t>
            </a:r>
          </a:p>
          <a:p>
            <a:pPr marL="468000" lvl="1" indent="-457200" algn="just" eaLnBrk="1" hangingPunct="1">
              <a:lnSpc>
                <a:spcPct val="100000"/>
              </a:lnSpc>
              <a:spcBef>
                <a:spcPts val="600"/>
              </a:spcBef>
              <a:buSzPct val="100000"/>
              <a:buNone/>
            </a:pPr>
            <a:r>
              <a:rPr lang="en-US" altLang="zh-CN" sz="2800" dirty="0" smtClean="0"/>
              <a:t>2. The company had decide to close down its three branches in Europe. </a:t>
            </a:r>
          </a:p>
          <a:p>
            <a:pPr marL="179388" indent="-179388" eaLnBrk="1" hangingPunct="1">
              <a:lnSpc>
                <a:spcPct val="100000"/>
              </a:lnSpc>
              <a:spcBef>
                <a:spcPts val="600"/>
              </a:spcBef>
              <a:buFontTx/>
              <a:buNone/>
            </a:pPr>
            <a:r>
              <a:rPr lang="zh-CN" altLang="en-US" sz="2400" dirty="0" smtClean="0">
                <a:solidFill>
                  <a:schemeClr val="hlink"/>
                </a:solidFill>
              </a:rPr>
              <a:t>       该公司已决定关闭它在欧洲的三个分公司。</a:t>
            </a:r>
            <a:r>
              <a:rPr lang="en-US" altLang="zh-CN" sz="2800" dirty="0" smtClean="0"/>
              <a:t> </a:t>
            </a:r>
          </a:p>
          <a:p>
            <a:pPr marL="432000" indent="-457200" algn="just" eaLnBrk="1" hangingPunct="1">
              <a:lnSpc>
                <a:spcPct val="100000"/>
              </a:lnSpc>
              <a:spcBef>
                <a:spcPts val="600"/>
              </a:spcBef>
              <a:buNone/>
            </a:pPr>
            <a:r>
              <a:rPr lang="en-US" altLang="zh-CN" dirty="0" smtClean="0"/>
              <a:t>3. As a result, governments have had to close down some areas of sea to commercial fishing. </a:t>
            </a:r>
            <a:r>
              <a:rPr lang="en-US" altLang="zh-CN" sz="2400" b="1" dirty="0" smtClean="0">
                <a:solidFill>
                  <a:srgbClr val="70AD47">
                    <a:lumMod val="50000"/>
                  </a:srgbClr>
                </a:solidFill>
              </a:rPr>
              <a:t>(CET4-2003-01)</a:t>
            </a:r>
          </a:p>
          <a:p>
            <a:pPr marL="179388" indent="-179388" algn="just" eaLnBrk="1" hangingPunct="1">
              <a:lnSpc>
                <a:spcPct val="100000"/>
              </a:lnSpc>
              <a:spcBef>
                <a:spcPts val="600"/>
              </a:spcBef>
              <a:buNone/>
            </a:pPr>
            <a:r>
              <a:rPr lang="zh-CN" altLang="en-US" sz="2400" dirty="0" smtClean="0">
                <a:solidFill>
                  <a:schemeClr val="hlink"/>
                </a:solidFill>
              </a:rPr>
              <a:t>      结果，政府已不得不关闭一些商业捕鱼的海域。</a:t>
            </a:r>
            <a:endParaRPr lang="en-US" altLang="zh-CN" sz="2400" dirty="0" smtClean="0">
              <a:solidFill>
                <a:schemeClr val="hlink"/>
              </a:solidFill>
            </a:endParaRPr>
          </a:p>
          <a:p>
            <a:pPr marL="609600" indent="-609600" algn="just" eaLnBrk="1" hangingPunct="1">
              <a:buSzPct val="120000"/>
              <a:buFont typeface="Arial" charset="0"/>
              <a:buNone/>
            </a:pPr>
            <a:endParaRPr lang="en-US" altLang="zh-CN" sz="2400" i="1"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40348"/>
            <a:ext cx="8867780" cy="6119812"/>
          </a:xfrm>
          <a:prstGeom prst="rect">
            <a:avLst/>
          </a:prstGeom>
          <a:noFill/>
          <a:ln>
            <a:miter lim="800000"/>
            <a:headEnd/>
            <a:tailEnd/>
          </a:ln>
        </p:spPr>
        <p:txBody>
          <a:bodyPr/>
          <a:lstStyle/>
          <a:p>
            <a:pPr marL="179388" indent="-179388" algn="just" eaLnBrk="1" hangingPunct="1">
              <a:lnSpc>
                <a:spcPct val="120000"/>
              </a:lnSpc>
              <a:spcBef>
                <a:spcPct val="3000"/>
              </a:spcBef>
              <a:buSzPct val="120000"/>
              <a:buFont typeface="Arial" charset="0"/>
              <a:buNone/>
            </a:pPr>
            <a:r>
              <a:rPr lang="en-US" altLang="zh-CN" sz="3200" b="1" dirty="0" smtClean="0"/>
              <a:t>cut down:</a:t>
            </a:r>
          </a:p>
          <a:p>
            <a:pPr marL="360000" indent="-360000" algn="just" eaLnBrk="1" hangingPunct="1">
              <a:lnSpc>
                <a:spcPct val="120000"/>
              </a:lnSpc>
              <a:spcBef>
                <a:spcPct val="3000"/>
              </a:spcBef>
              <a:buSzPct val="120000"/>
              <a:buNone/>
            </a:pPr>
            <a:r>
              <a:rPr lang="en-US" altLang="zh-CN" sz="2800" b="1" dirty="0" smtClean="0"/>
              <a:t>1. </a:t>
            </a:r>
            <a:r>
              <a:rPr lang="en-US" altLang="zh-CN" dirty="0" smtClean="0"/>
              <a:t>to </a:t>
            </a:r>
            <a:r>
              <a:rPr lang="en-US" altLang="zh-CN" sz="2800" dirty="0" smtClean="0"/>
              <a:t>cut through the trunk of a tree in order to make it fall to the ground </a:t>
            </a:r>
            <a:r>
              <a:rPr lang="zh-CN" altLang="en-US" sz="2400" dirty="0" smtClean="0">
                <a:solidFill>
                  <a:schemeClr val="hlink"/>
                </a:solidFill>
              </a:rPr>
              <a:t>砍倒（树干）</a:t>
            </a:r>
          </a:p>
          <a:p>
            <a:pPr marL="179388" indent="-179388" algn="just" eaLnBrk="1" hangingPunct="1">
              <a:lnSpc>
                <a:spcPct val="120000"/>
              </a:lnSpc>
              <a:spcBef>
                <a:spcPct val="3000"/>
              </a:spcBef>
              <a:buSzPct val="120000"/>
              <a:buFont typeface="Arial" charset="0"/>
              <a:buNone/>
            </a:pPr>
            <a:r>
              <a:rPr lang="en-US" altLang="zh-CN" sz="2800" i="1" dirty="0" smtClean="0"/>
              <a:t>e.g.</a:t>
            </a:r>
            <a:r>
              <a:rPr lang="en-US" altLang="zh-CN" sz="2400" dirty="0" smtClean="0">
                <a:solidFill>
                  <a:schemeClr val="hlink"/>
                </a:solidFill>
              </a:rPr>
              <a:t> </a:t>
            </a:r>
            <a:r>
              <a:rPr lang="en-US" altLang="zh-CN" sz="2800" dirty="0" smtClean="0"/>
              <a:t>He cut down the tree at the base.</a:t>
            </a:r>
          </a:p>
          <a:p>
            <a:pPr marL="179388" indent="-179388" algn="just" eaLnBrk="1" hangingPunct="1">
              <a:lnSpc>
                <a:spcPct val="120000"/>
              </a:lnSpc>
              <a:spcBef>
                <a:spcPct val="3000"/>
              </a:spcBef>
              <a:buSzPct val="120000"/>
              <a:buFont typeface="Arial" charset="0"/>
              <a:buNone/>
            </a:pPr>
            <a:r>
              <a:rPr lang="zh-CN" altLang="en-US" sz="2400" dirty="0" smtClean="0">
                <a:solidFill>
                  <a:schemeClr val="hlink"/>
                </a:solidFill>
              </a:rPr>
              <a:t>         他从树桩处砍倒这棵树。</a:t>
            </a:r>
            <a:endParaRPr lang="en-US" altLang="zh-CN" sz="1000" dirty="0" smtClean="0">
              <a:solidFill>
                <a:schemeClr val="hlink"/>
              </a:solidFill>
            </a:endParaRPr>
          </a:p>
          <a:p>
            <a:pPr marL="179388" indent="-179388" algn="just" eaLnBrk="1" hangingPunct="1">
              <a:lnSpc>
                <a:spcPct val="120000"/>
              </a:lnSpc>
              <a:spcBef>
                <a:spcPct val="3000"/>
              </a:spcBef>
              <a:buSzPct val="120000"/>
              <a:buNone/>
            </a:pPr>
            <a:r>
              <a:rPr lang="en-US" altLang="zh-CN" sz="2800" b="1" dirty="0" smtClean="0"/>
              <a:t>2. </a:t>
            </a:r>
            <a:r>
              <a:rPr lang="en-US" altLang="zh-CN" dirty="0" smtClean="0"/>
              <a:t>to </a:t>
            </a:r>
            <a:r>
              <a:rPr lang="en-US" altLang="zh-CN" sz="2800" dirty="0" smtClean="0"/>
              <a:t>reduce an amount of sth. </a:t>
            </a:r>
            <a:r>
              <a:rPr lang="zh-CN" altLang="en-US" sz="2400" dirty="0" smtClean="0">
                <a:solidFill>
                  <a:schemeClr val="hlink"/>
                </a:solidFill>
              </a:rPr>
              <a:t>降低；减少</a:t>
            </a:r>
          </a:p>
          <a:p>
            <a:pPr marL="179388" indent="-179388" algn="just" eaLnBrk="1" hangingPunct="1">
              <a:lnSpc>
                <a:spcPct val="120000"/>
              </a:lnSpc>
              <a:spcBef>
                <a:spcPct val="3000"/>
              </a:spcBef>
              <a:buSzPct val="120000"/>
              <a:buFont typeface="Arial" charset="0"/>
              <a:buNone/>
            </a:pPr>
            <a:r>
              <a:rPr lang="en-US" altLang="zh-CN" sz="2800" i="1" dirty="0" smtClean="0"/>
              <a:t>e.g. </a:t>
            </a:r>
            <a:r>
              <a:rPr lang="en-US" altLang="zh-CN" sz="2800" dirty="0" smtClean="0"/>
              <a:t>He tried to cut down on smoking but failed.</a:t>
            </a:r>
            <a:r>
              <a:rPr lang="en-US" altLang="zh-CN" dirty="0" smtClean="0"/>
              <a:t> </a:t>
            </a:r>
          </a:p>
          <a:p>
            <a:pPr marL="179388" indent="-179388" algn="just" eaLnBrk="1" hangingPunct="1">
              <a:lnSpc>
                <a:spcPct val="120000"/>
              </a:lnSpc>
              <a:spcBef>
                <a:spcPct val="3000"/>
              </a:spcBef>
              <a:buSzPct val="120000"/>
              <a:buFont typeface="Arial" charset="0"/>
              <a:buNone/>
            </a:pPr>
            <a:r>
              <a:rPr lang="zh-CN" altLang="en-US" sz="2400" dirty="0" smtClean="0">
                <a:solidFill>
                  <a:schemeClr val="hlink"/>
                </a:solidFill>
              </a:rPr>
              <a:t>　　他试图少抽烟，但没成功。</a:t>
            </a:r>
            <a:r>
              <a:rPr lang="en-US" altLang="zh-CN" dirty="0" smtClean="0"/>
              <a:t> </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7"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9"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5761037"/>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lgn="just">
              <a:lnSpc>
                <a:spcPct val="100000"/>
              </a:lnSpc>
              <a:buNone/>
            </a:pPr>
            <a:r>
              <a:rPr lang="en-US" altLang="zh-CN" dirty="0" smtClean="0"/>
              <a:t>The old paper mill has been ______ to make way for a new shopping centre.  </a:t>
            </a:r>
            <a:r>
              <a:rPr lang="en-US" altLang="zh-CN" sz="2400" b="1" dirty="0" smtClean="0">
                <a:solidFill>
                  <a:srgbClr val="70AD47">
                    <a:lumMod val="50000"/>
                  </a:srgbClr>
                </a:solidFill>
              </a:rPr>
              <a:t>(CET4-2005-12-61)</a:t>
            </a:r>
            <a:endParaRPr lang="en-US" altLang="zh-CN" dirty="0" smtClean="0"/>
          </a:p>
          <a:p>
            <a:pPr>
              <a:lnSpc>
                <a:spcPct val="100000"/>
              </a:lnSpc>
              <a:buNone/>
            </a:pPr>
            <a:r>
              <a:rPr lang="en-US" altLang="zh-CN" dirty="0" smtClean="0"/>
              <a:t>A. held down</a:t>
            </a:r>
          </a:p>
          <a:p>
            <a:pPr>
              <a:lnSpc>
                <a:spcPct val="100000"/>
              </a:lnSpc>
              <a:buNone/>
            </a:pPr>
            <a:r>
              <a:rPr lang="en-US" altLang="zh-CN" dirty="0" smtClean="0"/>
              <a:t>B. kept down</a:t>
            </a:r>
          </a:p>
          <a:p>
            <a:pPr>
              <a:lnSpc>
                <a:spcPct val="100000"/>
              </a:lnSpc>
              <a:buNone/>
            </a:pPr>
            <a:r>
              <a:rPr lang="en-US" altLang="zh-CN" dirty="0" smtClean="0"/>
              <a:t>C. cut down</a:t>
            </a:r>
          </a:p>
          <a:p>
            <a:pPr>
              <a:lnSpc>
                <a:spcPct val="100000"/>
              </a:lnSpc>
              <a:buNone/>
            </a:pPr>
            <a:r>
              <a:rPr lang="en-US" altLang="zh-CN" dirty="0" smtClean="0"/>
              <a:t>D. turned down</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5" end="5"/>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14653"/>
            <a:ext cx="8806300" cy="5903912"/>
          </a:xfrm>
          <a:prstGeom prst="rect">
            <a:avLst/>
          </a:prstGeom>
          <a:noFill/>
          <a:ln>
            <a:miter lim="800000"/>
            <a:headEnd/>
            <a:tailEnd/>
          </a:ln>
        </p:spPr>
        <p:txBody>
          <a:bodyPr/>
          <a:lstStyle/>
          <a:p>
            <a:pPr marL="609600" indent="-609600" algn="just" eaLnBrk="1" hangingPunct="1">
              <a:lnSpc>
                <a:spcPct val="100000"/>
              </a:lnSpc>
              <a:buSzPct val="120000"/>
              <a:buFont typeface="Arial" charset="0"/>
              <a:buNone/>
            </a:pPr>
            <a:r>
              <a:rPr lang="en-US" altLang="zh-CN" sz="3200" b="1" dirty="0" smtClean="0"/>
              <a:t>turn back:</a:t>
            </a:r>
            <a:endParaRPr lang="zh-CN" altLang="en-US" sz="3200" b="1" dirty="0" smtClean="0"/>
          </a:p>
          <a:p>
            <a:pPr marL="179388" indent="-179388" algn="just" eaLnBrk="1" hangingPunct="1">
              <a:lnSpc>
                <a:spcPct val="100000"/>
              </a:lnSpc>
              <a:buSzPct val="120000"/>
              <a:buNone/>
            </a:pPr>
            <a:r>
              <a:rPr lang="en-US" altLang="zh-CN" sz="2800" b="1" dirty="0" smtClean="0"/>
              <a:t>1. </a:t>
            </a:r>
            <a:r>
              <a:rPr lang="en-US" altLang="zh-CN" dirty="0" smtClean="0"/>
              <a:t>to </a:t>
            </a:r>
            <a:r>
              <a:rPr lang="en-US" altLang="zh-CN" sz="2800" dirty="0" smtClean="0"/>
              <a:t>return to a previous situation or condition </a:t>
            </a:r>
            <a:r>
              <a:rPr lang="zh-CN" altLang="en-US" sz="2400" dirty="0" smtClean="0">
                <a:solidFill>
                  <a:schemeClr val="hlink"/>
                </a:solidFill>
              </a:rPr>
              <a:t>恢复原样</a:t>
            </a:r>
          </a:p>
          <a:p>
            <a:pPr marL="179388" indent="-179388" algn="just" eaLnBrk="1" hangingPunct="1">
              <a:lnSpc>
                <a:spcPct val="100000"/>
              </a:lnSpc>
              <a:buSzPct val="120000"/>
              <a:buFont typeface="Arial" charset="0"/>
              <a:buNone/>
            </a:pPr>
            <a:r>
              <a:rPr lang="en-US" altLang="zh-CN" sz="2800" i="1" dirty="0" smtClean="0"/>
              <a:t>e.g.</a:t>
            </a:r>
            <a:r>
              <a:rPr lang="en-US" altLang="zh-CN" sz="2800" dirty="0" smtClean="0"/>
              <a:t> I’ve gone too far to turn back now.</a:t>
            </a:r>
          </a:p>
          <a:p>
            <a:pPr marL="179388" indent="-179388" algn="just" eaLnBrk="1" hangingPunct="1">
              <a:lnSpc>
                <a:spcPct val="100000"/>
              </a:lnSpc>
              <a:buSzPct val="120000"/>
              <a:buFont typeface="Arial" charset="0"/>
              <a:buNone/>
            </a:pPr>
            <a:r>
              <a:rPr lang="zh-CN" altLang="en-US" sz="2400" dirty="0" smtClean="0">
                <a:solidFill>
                  <a:schemeClr val="hlink"/>
                </a:solidFill>
              </a:rPr>
              <a:t>        我已改变太多，无法再回到从前了。</a:t>
            </a:r>
            <a:endParaRPr lang="en-US" altLang="zh-CN" sz="2800" dirty="0" smtClean="0"/>
          </a:p>
          <a:p>
            <a:pPr marL="432000" indent="-432000" algn="just" eaLnBrk="1" hangingPunct="1">
              <a:lnSpc>
                <a:spcPct val="100000"/>
              </a:lnSpc>
              <a:buSzPct val="120000"/>
              <a:buNone/>
            </a:pPr>
            <a:r>
              <a:rPr lang="en-US" altLang="zh-CN" sz="2800" b="1" dirty="0" smtClean="0"/>
              <a:t>2. </a:t>
            </a:r>
            <a:r>
              <a:rPr lang="en-US" altLang="zh-CN" dirty="0" smtClean="0"/>
              <a:t>to </a:t>
            </a:r>
            <a:r>
              <a:rPr lang="en-US" altLang="zh-CN" sz="2800" dirty="0" smtClean="0"/>
              <a:t>return the same way that you came instead of continuing on your journey, or make sb. do this </a:t>
            </a:r>
            <a:r>
              <a:rPr lang="zh-CN" altLang="en-US" sz="2400" dirty="0" smtClean="0">
                <a:solidFill>
                  <a:schemeClr val="hlink"/>
                </a:solidFill>
              </a:rPr>
              <a:t>（使）往回走；（使）折回</a:t>
            </a:r>
          </a:p>
          <a:p>
            <a:pPr marL="540000" indent="-540000" algn="just" eaLnBrk="1" hangingPunct="1">
              <a:lnSpc>
                <a:spcPct val="100000"/>
              </a:lnSpc>
              <a:buSzPct val="120000"/>
              <a:buFont typeface="Arial" charset="0"/>
              <a:buNone/>
            </a:pPr>
            <a:r>
              <a:rPr lang="en-US" altLang="zh-CN" sz="2800" i="1" dirty="0" smtClean="0"/>
              <a:t>e.g.</a:t>
            </a:r>
            <a:r>
              <a:rPr lang="en-US" altLang="zh-CN" sz="2800" dirty="0" smtClean="0">
                <a:solidFill>
                  <a:schemeClr val="hlink"/>
                </a:solidFill>
              </a:rPr>
              <a:t> </a:t>
            </a:r>
            <a:r>
              <a:rPr lang="en-US" altLang="zh-CN" sz="2800" dirty="0" smtClean="0"/>
              <a:t>The climbers were halfway up the mountain when two of them conked out and had to turn back. </a:t>
            </a:r>
            <a:endParaRPr lang="en-US" altLang="zh-CN" sz="2800" dirty="0" smtClean="0">
              <a:solidFill>
                <a:schemeClr val="hlink"/>
              </a:solidFill>
            </a:endParaRPr>
          </a:p>
          <a:p>
            <a:pPr marL="179388" indent="-179388" algn="just" eaLnBrk="1" hangingPunct="1">
              <a:lnSpc>
                <a:spcPct val="100000"/>
              </a:lnSpc>
              <a:buSzPct val="120000"/>
              <a:buFont typeface="Arial" charset="0"/>
              <a:buNone/>
            </a:pPr>
            <a:r>
              <a:rPr lang="zh-CN" altLang="en-US" sz="2400" dirty="0" smtClean="0">
                <a:solidFill>
                  <a:schemeClr val="hlink"/>
                </a:solidFill>
              </a:rPr>
              <a:t>        登山队员爬到半山腰时，其中两人筋疲力竭，只得返回。</a:t>
            </a:r>
            <a:endParaRPr lang="en-US" altLang="zh-CN" sz="2800" dirty="0" smtClean="0">
              <a:solidFill>
                <a:schemeClr val="hlink"/>
              </a:solidFill>
            </a:endParaRPr>
          </a:p>
          <a:p>
            <a:pPr marL="609600" indent="-609600" algn="just" eaLnBrk="1" hangingPunct="1">
              <a:buSzPct val="120000"/>
              <a:buFont typeface="Arial" charset="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40348"/>
            <a:ext cx="8792446" cy="6119812"/>
          </a:xfrm>
          <a:prstGeom prst="rect">
            <a:avLst/>
          </a:prstGeom>
          <a:noFill/>
          <a:ln>
            <a:miter lim="800000"/>
            <a:headEnd/>
            <a:tailEnd/>
          </a:ln>
        </p:spPr>
        <p:txBody>
          <a:bodyPr/>
          <a:lstStyle/>
          <a:p>
            <a:pPr marL="174625" indent="-174625" algn="just" eaLnBrk="1" hangingPunct="1">
              <a:lnSpc>
                <a:spcPct val="100000"/>
              </a:lnSpc>
              <a:spcBef>
                <a:spcPct val="3000"/>
              </a:spcBef>
              <a:buSzPct val="120000"/>
              <a:buNone/>
            </a:pPr>
            <a:r>
              <a:rPr lang="en-US" altLang="zh-CN" sz="3200" b="1" dirty="0" smtClean="0"/>
              <a:t>put away: </a:t>
            </a:r>
            <a:r>
              <a:rPr lang="en-US" altLang="zh-CN" dirty="0" smtClean="0"/>
              <a:t>to put sth. in the place where you usually keep it when you are not using it </a:t>
            </a:r>
            <a:r>
              <a:rPr lang="zh-CN" altLang="en-US" sz="2400" dirty="0" smtClean="0">
                <a:solidFill>
                  <a:schemeClr val="hlink"/>
                </a:solidFill>
              </a:rPr>
              <a:t>收起</a:t>
            </a:r>
            <a:r>
              <a:rPr lang="en-US" altLang="zh-CN" sz="2400" dirty="0" smtClean="0">
                <a:solidFill>
                  <a:schemeClr val="hlink"/>
                </a:solidFill>
                <a:latin typeface="+mn-ea"/>
              </a:rPr>
              <a:t>…</a:t>
            </a:r>
            <a:r>
              <a:rPr lang="zh-CN" altLang="en-US" sz="2400" dirty="0" smtClean="0">
                <a:solidFill>
                  <a:schemeClr val="hlink"/>
                </a:solidFill>
              </a:rPr>
              <a:t>；将</a:t>
            </a:r>
            <a:r>
              <a:rPr lang="en-US" altLang="zh-CN" sz="2400" dirty="0" smtClean="0">
                <a:solidFill>
                  <a:schemeClr val="hlink"/>
                </a:solidFill>
                <a:latin typeface="+mn-ea"/>
              </a:rPr>
              <a:t>…</a:t>
            </a:r>
            <a:r>
              <a:rPr lang="zh-CN" altLang="en-US" sz="2400" dirty="0" smtClean="0">
                <a:solidFill>
                  <a:schemeClr val="hlink"/>
                </a:solidFill>
              </a:rPr>
              <a:t>放回原处</a:t>
            </a:r>
          </a:p>
          <a:p>
            <a:pPr marL="174625" indent="-174625" algn="just" eaLnBrk="1" hangingPunct="1">
              <a:lnSpc>
                <a:spcPct val="100000"/>
              </a:lnSpc>
              <a:spcBef>
                <a:spcPct val="3000"/>
              </a:spcBef>
              <a:buSzPct val="120000"/>
              <a:buNone/>
            </a:pPr>
            <a:r>
              <a:rPr lang="en-US" altLang="zh-CN" sz="2800" i="1" dirty="0" smtClean="0"/>
              <a:t>e.g.</a:t>
            </a:r>
            <a:r>
              <a:rPr lang="en-US" altLang="zh-CN" sz="2400" dirty="0" smtClean="0">
                <a:solidFill>
                  <a:schemeClr val="hlink"/>
                </a:solidFill>
              </a:rPr>
              <a:t> </a:t>
            </a:r>
          </a:p>
          <a:p>
            <a:pPr marL="396000" indent="-396000" algn="just" eaLnBrk="1" hangingPunct="1">
              <a:lnSpc>
                <a:spcPct val="120000"/>
              </a:lnSpc>
              <a:spcBef>
                <a:spcPct val="3000"/>
              </a:spcBef>
              <a:buSzPct val="100000"/>
              <a:buNone/>
            </a:pPr>
            <a:r>
              <a:rPr lang="en-US" altLang="zh-CN" dirty="0" smtClean="0"/>
              <a:t>1. Put your toys away in the cupboard when you’ve finished playing</a:t>
            </a:r>
            <a:r>
              <a:rPr lang="en-US" altLang="zh-CN" sz="2800" dirty="0" smtClean="0"/>
              <a:t>.</a:t>
            </a:r>
          </a:p>
          <a:p>
            <a:pPr marL="174625" indent="-174625" algn="just" eaLnBrk="1" hangingPunct="1">
              <a:lnSpc>
                <a:spcPct val="120000"/>
              </a:lnSpc>
              <a:spcBef>
                <a:spcPct val="3000"/>
              </a:spcBef>
              <a:buSzPct val="120000"/>
              <a:buNone/>
            </a:pPr>
            <a:r>
              <a:rPr lang="zh-CN" altLang="en-US" sz="2400" dirty="0" smtClean="0">
                <a:solidFill>
                  <a:schemeClr val="hlink"/>
                </a:solidFill>
              </a:rPr>
              <a:t>      你的玩具玩完后要放进柜子里。</a:t>
            </a:r>
            <a:r>
              <a:rPr lang="en-US" altLang="zh-CN" sz="2400" dirty="0" smtClean="0">
                <a:solidFill>
                  <a:schemeClr val="hlink"/>
                </a:solidFill>
              </a:rPr>
              <a:t> </a:t>
            </a:r>
          </a:p>
          <a:p>
            <a:pPr marL="432000" indent="-432000" algn="just" eaLnBrk="1" hangingPunct="1">
              <a:lnSpc>
                <a:spcPct val="120000"/>
              </a:lnSpc>
              <a:spcBef>
                <a:spcPct val="3000"/>
              </a:spcBef>
              <a:buSzPct val="100000"/>
              <a:buNone/>
            </a:pPr>
            <a:r>
              <a:rPr lang="en-US" altLang="zh-CN" dirty="0" smtClean="0"/>
              <a:t>2. Start with something small like disciplining yourself to wash and put away your dinner dishes every night.</a:t>
            </a:r>
          </a:p>
          <a:p>
            <a:pPr marL="174625" indent="-174625" algn="just" eaLnBrk="1" hangingPunct="1">
              <a:lnSpc>
                <a:spcPct val="120000"/>
              </a:lnSpc>
              <a:spcBef>
                <a:spcPct val="3000"/>
              </a:spcBef>
              <a:buSzPct val="120000"/>
              <a:buNone/>
            </a:pPr>
            <a:r>
              <a:rPr lang="zh-CN" altLang="en-US" sz="2400" dirty="0" smtClean="0">
                <a:solidFill>
                  <a:schemeClr val="hlink"/>
                </a:solidFill>
              </a:rPr>
              <a:t>       可以从小事做起，像是让自己将每晚的餐盘洗干净、放好。 </a:t>
            </a:r>
          </a:p>
          <a:p>
            <a:pPr marL="174625" indent="-174625" algn="just" eaLnBrk="1" hangingPunct="1">
              <a:lnSpc>
                <a:spcPct val="100000"/>
              </a:lnSpc>
              <a:spcBef>
                <a:spcPct val="3000"/>
              </a:spcBef>
              <a:buSzPct val="120000"/>
              <a:buNone/>
            </a:pP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7"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9"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2479" y="647607"/>
            <a:ext cx="8796709" cy="5761037"/>
          </a:xfrm>
          <a:prstGeom prst="rect">
            <a:avLst/>
          </a:prstGeom>
          <a:noFill/>
          <a:ln>
            <a:miter lim="800000"/>
            <a:headEnd/>
            <a:tailEnd/>
          </a:ln>
        </p:spPr>
        <p:txBody>
          <a:bodyPr/>
          <a:lstStyle/>
          <a:p>
            <a:pPr marL="174625" indent="-173038">
              <a:lnSpc>
                <a:spcPct val="100000"/>
              </a:lnSpc>
              <a:spcBef>
                <a:spcPct val="50000"/>
              </a:spcBef>
              <a:buSzPct val="95000"/>
              <a:buFont typeface="Wingdings" pitchFamily="2" charset="2"/>
              <a:buNone/>
            </a:pPr>
            <a:r>
              <a:rPr lang="en-US" altLang="zh-CN" sz="2800" b="1" dirty="0" smtClean="0">
                <a:solidFill>
                  <a:schemeClr val="accent6">
                    <a:lumMod val="50000"/>
                  </a:schemeClr>
                </a:solidFill>
              </a:rPr>
              <a:t>Choose the best answer to the following sentence:</a:t>
            </a:r>
          </a:p>
          <a:p>
            <a:pPr marL="0" indent="1588">
              <a:buNone/>
            </a:pPr>
            <a:r>
              <a:rPr lang="en-US" altLang="zh-CN" dirty="0" smtClean="0"/>
              <a:t>Now that spring is here, you can ______ these fur coats till you need them again next winter. </a:t>
            </a:r>
            <a:r>
              <a:rPr lang="en-US" altLang="zh-CN" sz="2400" b="1" dirty="0" smtClean="0">
                <a:solidFill>
                  <a:srgbClr val="70AD47">
                    <a:lumMod val="50000"/>
                  </a:srgbClr>
                </a:solidFill>
              </a:rPr>
              <a:t>(CET4-2004-06-54)</a:t>
            </a:r>
            <a:endParaRPr lang="en-US" altLang="zh-CN" dirty="0" smtClean="0"/>
          </a:p>
          <a:p>
            <a:pPr>
              <a:lnSpc>
                <a:spcPct val="100000"/>
              </a:lnSpc>
              <a:buNone/>
            </a:pPr>
            <a:r>
              <a:rPr lang="en-US" altLang="zh-CN" dirty="0" smtClean="0"/>
              <a:t>A. put over</a:t>
            </a:r>
          </a:p>
          <a:p>
            <a:pPr>
              <a:lnSpc>
                <a:spcPct val="100000"/>
              </a:lnSpc>
              <a:buNone/>
            </a:pPr>
            <a:r>
              <a:rPr lang="en-US" altLang="zh-CN" dirty="0" smtClean="0"/>
              <a:t>B. put away</a:t>
            </a:r>
          </a:p>
          <a:p>
            <a:pPr>
              <a:lnSpc>
                <a:spcPct val="100000"/>
              </a:lnSpc>
              <a:buNone/>
            </a:pPr>
            <a:r>
              <a:rPr lang="en-US" altLang="zh-CN" dirty="0" smtClean="0"/>
              <a:t>C. put off</a:t>
            </a:r>
          </a:p>
          <a:p>
            <a:pPr>
              <a:lnSpc>
                <a:spcPct val="100000"/>
              </a:lnSpc>
              <a:buNone/>
            </a:pPr>
            <a:r>
              <a:rPr lang="en-US" altLang="zh-CN" dirty="0" smtClean="0"/>
              <a:t>D. put down</a:t>
            </a:r>
          </a:p>
          <a:p>
            <a:pPr>
              <a:buNone/>
            </a:pPr>
            <a:endParaRPr lang="zh-CN" altLang="en-US" sz="2800" dirty="0" smtClean="0">
              <a:solidFill>
                <a:schemeClr val="hlink"/>
              </a:solidFill>
            </a:endParaRPr>
          </a:p>
          <a:p>
            <a:pPr>
              <a:buFont typeface="Arial" charset="0"/>
              <a:buNone/>
            </a:pPr>
            <a:r>
              <a:rPr lang="zh-CN" altLang="en-US" sz="2800" dirty="0" smtClean="0"/>
              <a:t>    </a:t>
            </a:r>
            <a:endParaRPr lang="en-US" altLang="zh-CN" sz="2800" dirty="0" smtClean="0"/>
          </a:p>
        </p:txBody>
      </p:sp>
      <p:pic>
        <p:nvPicPr>
          <p:cNvPr id="1126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269"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8" name="图片 7"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2"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179388" indent="-179388" algn="just" eaLnBrk="1" hangingPunct="1">
              <a:lnSpc>
                <a:spcPct val="100000"/>
              </a:lnSpc>
              <a:buSzPct val="120000"/>
              <a:buNone/>
              <a:tabLst>
                <a:tab pos="179388" algn="l"/>
              </a:tabLst>
            </a:pPr>
            <a:r>
              <a:rPr lang="en-US" altLang="zh-CN" sz="3200" b="1" dirty="0"/>
              <a:t>remind </a:t>
            </a:r>
            <a:r>
              <a:rPr lang="en-US" altLang="zh-CN" sz="3200" b="1" dirty="0" smtClean="0"/>
              <a:t>sb</a:t>
            </a:r>
            <a:r>
              <a:rPr lang="en-US" altLang="zh-CN" sz="3200" b="1" dirty="0"/>
              <a:t>.</a:t>
            </a:r>
            <a:r>
              <a:rPr lang="en-US" altLang="zh-CN" sz="3200" b="1" dirty="0" smtClean="0"/>
              <a:t> of: </a:t>
            </a:r>
            <a:r>
              <a:rPr lang="en-US" altLang="zh-CN" dirty="0" smtClean="0"/>
              <a:t>to make sb. </a:t>
            </a:r>
            <a:r>
              <a:rPr lang="en-US" altLang="zh-CN" dirty="0"/>
              <a:t>remember </a:t>
            </a:r>
            <a:r>
              <a:rPr lang="en-US" altLang="zh-CN" dirty="0" smtClean="0"/>
              <a:t>sth. </a:t>
            </a:r>
            <a:r>
              <a:rPr lang="en-US" altLang="zh-CN" dirty="0"/>
              <a:t>that happened in the past </a:t>
            </a:r>
            <a:r>
              <a:rPr lang="zh-CN" altLang="en-US" sz="2400" dirty="0" smtClean="0">
                <a:solidFill>
                  <a:schemeClr val="hlink"/>
                </a:solidFill>
              </a:rPr>
              <a:t>使</a:t>
            </a:r>
            <a:r>
              <a:rPr lang="zh-CN" altLang="en-US" sz="2400" dirty="0">
                <a:solidFill>
                  <a:schemeClr val="hlink"/>
                </a:solidFill>
              </a:rPr>
              <a:t>某人记</a:t>
            </a:r>
            <a:r>
              <a:rPr lang="zh-CN" altLang="en-US" sz="2400" dirty="0" smtClean="0">
                <a:solidFill>
                  <a:schemeClr val="hlink"/>
                </a:solidFill>
              </a:rPr>
              <a:t>起</a:t>
            </a:r>
          </a:p>
          <a:p>
            <a:pPr marL="179388" indent="-179388" algn="just" eaLnBrk="1" hangingPunct="1">
              <a:lnSpc>
                <a:spcPct val="100000"/>
              </a:lnSpc>
              <a:buSzPct val="120000"/>
              <a:buFont typeface="Arial" charset="0"/>
              <a:buNone/>
              <a:tabLst>
                <a:tab pos="179388" algn="l"/>
              </a:tabLst>
            </a:pPr>
            <a:r>
              <a:rPr lang="en-US" altLang="zh-CN" sz="2800" i="1" dirty="0" smtClean="0"/>
              <a:t>e.g.</a:t>
            </a:r>
            <a:r>
              <a:rPr lang="en-US" altLang="zh-CN" sz="2800" dirty="0" smtClean="0"/>
              <a:t> </a:t>
            </a:r>
          </a:p>
          <a:p>
            <a:pPr marL="179388" indent="-179388" eaLnBrk="1" hangingPunct="1">
              <a:lnSpc>
                <a:spcPct val="100000"/>
              </a:lnSpc>
              <a:buSzPct val="120000"/>
              <a:buNone/>
              <a:tabLst>
                <a:tab pos="179388" algn="l"/>
              </a:tabLst>
            </a:pPr>
            <a:r>
              <a:rPr lang="en-US" altLang="zh-CN" sz="2800" dirty="0" smtClean="0"/>
              <a:t>1. </a:t>
            </a:r>
            <a:r>
              <a:rPr lang="en-US" altLang="zh-CN" dirty="0" smtClean="0"/>
              <a:t>I’ve </a:t>
            </a:r>
            <a:r>
              <a:rPr lang="en-US" altLang="zh-CN" dirty="0"/>
              <a:t>forgotten his </a:t>
            </a:r>
            <a:r>
              <a:rPr lang="en-US" altLang="zh-CN" dirty="0" smtClean="0"/>
              <a:t>name. Will </a:t>
            </a:r>
            <a:r>
              <a:rPr lang="en-US" altLang="zh-CN" dirty="0"/>
              <a:t>you remind me of it</a:t>
            </a:r>
            <a:r>
              <a:rPr lang="en-US" altLang="zh-CN" dirty="0" smtClean="0"/>
              <a:t>?</a:t>
            </a:r>
            <a:endParaRPr lang="en-US" altLang="zh-CN" sz="2800" dirty="0" smtClean="0"/>
          </a:p>
          <a:p>
            <a:pPr marL="179388" indent="-179388" algn="just" eaLnBrk="1" hangingPunct="1">
              <a:lnSpc>
                <a:spcPct val="100000"/>
              </a:lnSpc>
              <a:buSzPct val="120000"/>
              <a:buNone/>
              <a:tabLst>
                <a:tab pos="179388" algn="l"/>
              </a:tabLst>
            </a:pPr>
            <a:r>
              <a:rPr lang="zh-CN" altLang="en-US" sz="2400" dirty="0">
                <a:solidFill>
                  <a:schemeClr val="hlink"/>
                </a:solidFill>
              </a:rPr>
              <a:t>     </a:t>
            </a:r>
            <a:r>
              <a:rPr lang="zh-CN" altLang="en-US" sz="2400" dirty="0" smtClean="0">
                <a:solidFill>
                  <a:schemeClr val="hlink"/>
                </a:solidFill>
              </a:rPr>
              <a:t>我</a:t>
            </a:r>
            <a:r>
              <a:rPr lang="zh-CN" altLang="en-US" sz="2400" dirty="0">
                <a:solidFill>
                  <a:schemeClr val="hlink"/>
                </a:solidFill>
              </a:rPr>
              <a:t>忘记了他的</a:t>
            </a:r>
            <a:r>
              <a:rPr lang="zh-CN" altLang="en-US" sz="2400" dirty="0" smtClean="0">
                <a:solidFill>
                  <a:schemeClr val="hlink"/>
                </a:solidFill>
              </a:rPr>
              <a:t>名字。请</a:t>
            </a:r>
            <a:r>
              <a:rPr lang="zh-CN" altLang="en-US" sz="2400" dirty="0">
                <a:solidFill>
                  <a:schemeClr val="hlink"/>
                </a:solidFill>
              </a:rPr>
              <a:t>提醒我一下</a:t>
            </a:r>
            <a:r>
              <a:rPr lang="zh-CN" altLang="en-US" sz="2400" dirty="0" smtClean="0">
                <a:solidFill>
                  <a:schemeClr val="hlink"/>
                </a:solidFill>
              </a:rPr>
              <a:t>好吗？ </a:t>
            </a:r>
            <a:endParaRPr lang="en-US" altLang="zh-CN" sz="2400" dirty="0" smtClean="0">
              <a:solidFill>
                <a:schemeClr val="hlink"/>
              </a:solidFill>
            </a:endParaRPr>
          </a:p>
          <a:p>
            <a:pPr marL="179388" indent="-179388" algn="just" eaLnBrk="1" hangingPunct="1">
              <a:lnSpc>
                <a:spcPct val="100000"/>
              </a:lnSpc>
              <a:buSzPct val="120000"/>
              <a:buNone/>
              <a:tabLst>
                <a:tab pos="179388" algn="l"/>
              </a:tabLst>
            </a:pPr>
            <a:r>
              <a:rPr lang="en-US" altLang="zh-CN" sz="2800" dirty="0" smtClean="0"/>
              <a:t>2. </a:t>
            </a:r>
            <a:r>
              <a:rPr lang="en-US" altLang="zh-CN" dirty="0"/>
              <a:t>In case I forget, please remind </a:t>
            </a:r>
            <a:r>
              <a:rPr lang="en-US" altLang="zh-CN" dirty="0" smtClean="0"/>
              <a:t>me </a:t>
            </a:r>
            <a:r>
              <a:rPr lang="en-US" altLang="zh-CN" dirty="0"/>
              <a:t>of my promise.</a:t>
            </a:r>
            <a:endParaRPr lang="en-US" altLang="zh-CN" sz="2800" dirty="0" smtClean="0"/>
          </a:p>
          <a:p>
            <a:pPr marL="179388" indent="-179388" algn="just" eaLnBrk="1" hangingPunct="1">
              <a:lnSpc>
                <a:spcPct val="100000"/>
              </a:lnSpc>
              <a:buSzPct val="120000"/>
              <a:buNone/>
              <a:tabLst>
                <a:tab pos="179388" algn="l"/>
              </a:tabLst>
            </a:pPr>
            <a:r>
              <a:rPr lang="zh-CN" altLang="en-US" sz="2400" dirty="0" smtClean="0">
                <a:solidFill>
                  <a:schemeClr val="hlink"/>
                </a:solidFill>
              </a:rPr>
              <a:t>     假如</a:t>
            </a:r>
            <a:r>
              <a:rPr lang="zh-CN" altLang="en-US" sz="2400" dirty="0">
                <a:solidFill>
                  <a:schemeClr val="hlink"/>
                </a:solidFill>
              </a:rPr>
              <a:t>我忘记</a:t>
            </a:r>
            <a:r>
              <a:rPr lang="zh-CN" altLang="en-US" sz="2400" dirty="0" smtClean="0">
                <a:solidFill>
                  <a:schemeClr val="hlink"/>
                </a:solidFill>
              </a:rPr>
              <a:t>了，请</a:t>
            </a:r>
            <a:r>
              <a:rPr lang="zh-CN" altLang="en-US" sz="2400" dirty="0">
                <a:solidFill>
                  <a:schemeClr val="hlink"/>
                </a:solidFill>
              </a:rPr>
              <a:t>提醒一下我的诺言。</a:t>
            </a:r>
            <a:endParaRPr lang="en-US" altLang="zh-CN" sz="2400" dirty="0" smtClean="0">
              <a:solidFill>
                <a:schemeClr val="hlink"/>
              </a:solidFill>
            </a:endParaRPr>
          </a:p>
          <a:p>
            <a:pPr marL="361950" indent="-361950" algn="just" eaLnBrk="1" hangingPunct="1">
              <a:buSzPct val="120000"/>
              <a:buFont typeface="Arial" charset="0"/>
              <a:buNone/>
              <a:tabLst>
                <a:tab pos="361950" algn="l"/>
              </a:tabLst>
            </a:pPr>
            <a:endParaRPr lang="en-US" altLang="zh-CN" sz="2400" dirty="0" smtClean="0">
              <a:solidFill>
                <a:schemeClr val="hlink"/>
              </a:solidFill>
            </a:endParaRPr>
          </a:p>
          <a:p>
            <a:pPr marL="361950" indent="-361950" algn="just" eaLnBrk="1" hangingPunct="1">
              <a:buSzPct val="120000"/>
              <a:buFont typeface="Arial" charset="0"/>
              <a:buNone/>
              <a:tabLst>
                <a:tab pos="361950" algn="l"/>
              </a:tabLst>
            </a:pPr>
            <a:endParaRPr lang="en-US" altLang="zh-CN"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57530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05128"/>
            <a:ext cx="8858255" cy="5903912"/>
          </a:xfrm>
          <a:prstGeom prst="rect">
            <a:avLst/>
          </a:prstGeom>
          <a:noFill/>
          <a:ln>
            <a:miter lim="800000"/>
            <a:headEnd/>
            <a:tailEnd/>
          </a:ln>
        </p:spPr>
        <p:txBody>
          <a:bodyPr/>
          <a:lstStyle/>
          <a:p>
            <a:pPr marL="179388" indent="-179388" algn="just" eaLnBrk="1" hangingPunct="1">
              <a:lnSpc>
                <a:spcPct val="100000"/>
              </a:lnSpc>
              <a:buSzPct val="120000"/>
              <a:buFont typeface="Arial" charset="0"/>
              <a:buNone/>
            </a:pPr>
            <a:r>
              <a:rPr lang="en-US" altLang="zh-CN" sz="3200" b="1" dirty="0" smtClean="0"/>
              <a:t>that is (to say): </a:t>
            </a:r>
            <a:r>
              <a:rPr lang="en-US" altLang="en-US" sz="2800" dirty="0" smtClean="0">
                <a:ea typeface="宋体" pitchFamily="2" charset="-122"/>
              </a:rPr>
              <a:t>used when explaining more clearly what you</a:t>
            </a:r>
            <a:r>
              <a:rPr lang="en-US" altLang="zh-CN" sz="2800" dirty="0" smtClean="0"/>
              <a:t> </a:t>
            </a:r>
            <a:r>
              <a:rPr lang="en-US" altLang="en-US" sz="2800" dirty="0" smtClean="0">
                <a:ea typeface="宋体" pitchFamily="2" charset="-122"/>
              </a:rPr>
              <a:t>have just said</a:t>
            </a:r>
            <a:r>
              <a:rPr lang="en-US" altLang="zh-CN" sz="2800" dirty="0" smtClean="0"/>
              <a:t> </a:t>
            </a:r>
            <a:r>
              <a:rPr lang="zh-CN" altLang="en-US" sz="2400" dirty="0" smtClean="0">
                <a:solidFill>
                  <a:schemeClr val="hlink"/>
                </a:solidFill>
              </a:rPr>
              <a:t>也就是说；换句话说</a:t>
            </a:r>
            <a:endParaRPr lang="en-US" altLang="zh-CN" sz="2800" b="1" dirty="0" smtClean="0">
              <a:solidFill>
                <a:schemeClr val="accent6">
                  <a:lumMod val="50000"/>
                </a:schemeClr>
              </a:solidFill>
            </a:endParaRPr>
          </a:p>
          <a:p>
            <a:pPr marL="179388" indent="-179388" algn="just" eaLnBrk="1" hangingPunct="1">
              <a:lnSpc>
                <a:spcPct val="100000"/>
              </a:lnSpc>
              <a:buSzPct val="120000"/>
              <a:buFont typeface="Arial" charset="0"/>
              <a:buNone/>
            </a:pPr>
            <a:r>
              <a:rPr lang="en-US" altLang="zh-CN" sz="2800" b="1" dirty="0" smtClean="0">
                <a:solidFill>
                  <a:schemeClr val="accent6">
                    <a:lumMod val="50000"/>
                  </a:schemeClr>
                </a:solidFill>
              </a:rPr>
              <a:t>Translate the following sentences into English / Chinese.</a:t>
            </a:r>
          </a:p>
          <a:p>
            <a:pPr marL="0" indent="0" algn="just" eaLnBrk="1" hangingPunct="1">
              <a:lnSpc>
                <a:spcPct val="100000"/>
              </a:lnSpc>
              <a:buSzPct val="100000"/>
              <a:buNone/>
            </a:pPr>
            <a:r>
              <a:rPr lang="en-US" altLang="zh-CN" sz="2400" dirty="0" smtClean="0"/>
              <a:t>1. </a:t>
            </a:r>
            <a:r>
              <a:rPr lang="zh-CN" altLang="en-US" sz="2400" dirty="0" smtClean="0"/>
              <a:t>从今天起三星期后，即五月一日，你必须把报告交上来。</a:t>
            </a:r>
            <a:r>
              <a:rPr lang="zh-CN" altLang="en-US" dirty="0" smtClean="0"/>
              <a:t> </a:t>
            </a:r>
            <a:endParaRPr lang="zh-CN" altLang="en-US" sz="2400" dirty="0" smtClean="0">
              <a:solidFill>
                <a:schemeClr val="hlink"/>
              </a:solidFill>
            </a:endParaRPr>
          </a:p>
          <a:p>
            <a:pPr marL="360000" indent="-360000" algn="just" eaLnBrk="1" hangingPunct="1">
              <a:lnSpc>
                <a:spcPct val="100000"/>
              </a:lnSpc>
              <a:buSzPct val="120000"/>
              <a:buFont typeface="Arial" charset="0"/>
              <a:buNone/>
            </a:pPr>
            <a:r>
              <a:rPr lang="en-US" altLang="zh-CN" sz="2800" dirty="0" smtClean="0">
                <a:solidFill>
                  <a:schemeClr val="hlink"/>
                </a:solidFill>
              </a:rPr>
              <a:t>    </a:t>
            </a:r>
            <a:r>
              <a:rPr lang="en-US" altLang="zh-CN" dirty="0" smtClean="0">
                <a:solidFill>
                  <a:schemeClr val="accent1">
                    <a:lumMod val="75000"/>
                  </a:schemeClr>
                </a:solidFill>
              </a:rPr>
              <a:t>Three </a:t>
            </a:r>
            <a:r>
              <a:rPr lang="en-US" altLang="zh-CN" dirty="0">
                <a:solidFill>
                  <a:schemeClr val="accent1">
                    <a:lumMod val="75000"/>
                  </a:schemeClr>
                </a:solidFill>
              </a:rPr>
              <a:t>weeks from today, that is to say, the 1st of May, </a:t>
            </a:r>
            <a:r>
              <a:rPr lang="en-US" altLang="zh-CN" dirty="0" smtClean="0">
                <a:solidFill>
                  <a:schemeClr val="accent1">
                    <a:lumMod val="75000"/>
                  </a:schemeClr>
                </a:solidFill>
              </a:rPr>
              <a:t>you </a:t>
            </a:r>
            <a:r>
              <a:rPr lang="en-US" altLang="zh-CN" dirty="0">
                <a:solidFill>
                  <a:schemeClr val="accent1">
                    <a:lumMod val="75000"/>
                  </a:schemeClr>
                </a:solidFill>
              </a:rPr>
              <a:t>have to turn in the paper.</a:t>
            </a:r>
          </a:p>
          <a:p>
            <a:pPr marL="360000" indent="-457200" algn="just" eaLnBrk="1" hangingPunct="1">
              <a:lnSpc>
                <a:spcPct val="100000"/>
              </a:lnSpc>
              <a:buSzPct val="100000"/>
              <a:buNone/>
            </a:pPr>
            <a:r>
              <a:rPr lang="en-US" altLang="zh-CN" sz="2800" dirty="0" smtClean="0"/>
              <a:t>2. At last, on the Friday morning, I was turned out, that is to say, I was driven away.</a:t>
            </a:r>
          </a:p>
          <a:p>
            <a:pPr marL="360000" indent="-457200" algn="just" eaLnBrk="1" hangingPunct="1">
              <a:lnSpc>
                <a:spcPct val="100000"/>
              </a:lnSpc>
              <a:buSzPct val="100000"/>
              <a:buNone/>
            </a:pPr>
            <a:r>
              <a:rPr lang="zh-CN" altLang="en-US" sz="2400" dirty="0" smtClean="0">
                <a:solidFill>
                  <a:schemeClr val="hlink"/>
                </a:solidFill>
              </a:rPr>
              <a:t>     最后</a:t>
            </a:r>
            <a:r>
              <a:rPr lang="zh-CN" altLang="en-US" sz="2400" dirty="0">
                <a:solidFill>
                  <a:schemeClr val="hlink"/>
                </a:solidFill>
              </a:rPr>
              <a:t>，星期五早晨，我遭到他们的驱逐，也就是说，他们竟把我赶了出来</a:t>
            </a:r>
            <a:r>
              <a:rPr lang="zh-CN" altLang="en-US" dirty="0" smtClean="0">
                <a:solidFill>
                  <a:schemeClr val="hlink"/>
                </a:solidFill>
              </a:rPr>
              <a:t>。</a:t>
            </a:r>
            <a:endParaRPr lang="en-US" altLang="zh-CN" dirty="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4" y="613935"/>
            <a:ext cx="8877305" cy="6048375"/>
          </a:xfrm>
          <a:prstGeom prst="rect">
            <a:avLst/>
          </a:prstGeom>
          <a:noFill/>
          <a:ln>
            <a:miter lim="800000"/>
            <a:headEnd/>
            <a:tailEnd/>
          </a:ln>
        </p:spPr>
        <p:txBody>
          <a:bodyPr/>
          <a:lstStyle/>
          <a:p>
            <a:pPr marL="0" indent="0" algn="just" eaLnBrk="1" hangingPunct="1">
              <a:lnSpc>
                <a:spcPct val="120000"/>
              </a:lnSpc>
              <a:buSzPct val="120000"/>
              <a:buNone/>
            </a:pPr>
            <a:r>
              <a:rPr lang="en-US" altLang="zh-CN" b="1" dirty="0" smtClean="0"/>
              <a:t>The New York Times Company </a:t>
            </a:r>
            <a:r>
              <a:rPr lang="zh-CN" altLang="en-US" sz="2400" dirty="0" smtClean="0">
                <a:solidFill>
                  <a:schemeClr val="hlink"/>
                </a:solidFill>
              </a:rPr>
              <a:t>纽约时报公司（拥有</a:t>
            </a:r>
            <a:r>
              <a:rPr lang="en-US" altLang="zh-CN" sz="2400" dirty="0" smtClean="0">
                <a:solidFill>
                  <a:schemeClr val="hlink"/>
                </a:solidFill>
              </a:rPr>
              <a:t>《</a:t>
            </a:r>
            <a:r>
              <a:rPr lang="zh-CN" altLang="en-US" sz="2400" dirty="0" smtClean="0">
                <a:solidFill>
                  <a:schemeClr val="hlink"/>
                </a:solidFill>
              </a:rPr>
              <a:t>纽约时报</a:t>
            </a:r>
            <a:r>
              <a:rPr lang="en-US" altLang="zh-CN" sz="2400" dirty="0" smtClean="0">
                <a:solidFill>
                  <a:schemeClr val="hlink"/>
                </a:solidFill>
              </a:rPr>
              <a:t>》</a:t>
            </a:r>
            <a:r>
              <a:rPr lang="zh-CN" altLang="en-US" sz="2400" dirty="0" smtClean="0">
                <a:solidFill>
                  <a:schemeClr val="hlink"/>
                </a:solidFill>
              </a:rPr>
              <a:t>、</a:t>
            </a:r>
            <a:r>
              <a:rPr lang="en-US" altLang="zh-CN" sz="2400" dirty="0" smtClean="0">
                <a:solidFill>
                  <a:schemeClr val="hlink"/>
                </a:solidFill>
              </a:rPr>
              <a:t>《</a:t>
            </a:r>
            <a:r>
              <a:rPr lang="zh-CN" altLang="en-US" sz="2400" dirty="0" smtClean="0">
                <a:solidFill>
                  <a:schemeClr val="hlink"/>
                </a:solidFill>
              </a:rPr>
              <a:t>国际先驱论坛 报</a:t>
            </a:r>
            <a:r>
              <a:rPr lang="en-US" altLang="zh-CN" sz="2400" dirty="0" smtClean="0">
                <a:solidFill>
                  <a:schemeClr val="hlink"/>
                </a:solidFill>
              </a:rPr>
              <a:t>》</a:t>
            </a:r>
            <a:r>
              <a:rPr lang="zh-CN" altLang="en-US" sz="2400" dirty="0" smtClean="0">
                <a:solidFill>
                  <a:schemeClr val="hlink"/>
                </a:solidFill>
              </a:rPr>
              <a:t>等报纸、电视台、电台和网站）</a:t>
            </a:r>
            <a:endParaRPr lang="en-US" altLang="zh-CN" sz="2400" dirty="0" smtClean="0">
              <a:solidFill>
                <a:schemeClr val="hlink"/>
              </a:solidFill>
            </a:endParaRPr>
          </a:p>
          <a:p>
            <a:pPr marL="288000" indent="-288000" algn="just" eaLnBrk="1" hangingPunct="1">
              <a:lnSpc>
                <a:spcPct val="110000"/>
              </a:lnSpc>
              <a:buSzPct val="100000"/>
              <a:buNone/>
            </a:pPr>
            <a:r>
              <a:rPr lang="en-US" altLang="zh-CN" dirty="0" smtClean="0">
                <a:sym typeface="Wingdings"/>
              </a:rPr>
              <a:t></a:t>
            </a:r>
            <a:r>
              <a:rPr lang="en-US" altLang="zh-CN" i="1" dirty="0" smtClean="0"/>
              <a:t>The New York Times</a:t>
            </a:r>
            <a:r>
              <a:rPr lang="en-US" altLang="zh-CN" dirty="0" smtClean="0"/>
              <a:t> is an American daily newspaper founded, and continuously published in New York city, since 1851. </a:t>
            </a:r>
            <a:r>
              <a:rPr lang="en-US" altLang="zh-CN" i="1" dirty="0" smtClean="0"/>
              <a:t>The New York Times</a:t>
            </a:r>
            <a:r>
              <a:rPr lang="en-US" altLang="zh-CN" dirty="0" smtClean="0"/>
              <a:t> has won 104 Pulitzer Prizes, the most of any news organization. Its website is the most popular American online newspaper website.</a:t>
            </a:r>
            <a:endParaRPr lang="zh-CN" altLang="en-US" dirty="0" smtClean="0"/>
          </a:p>
          <a:p>
            <a:pPr marL="361950" indent="-361950" algn="just" eaLnBrk="1" hangingPunct="1">
              <a:buSzPct val="120000"/>
              <a:buNone/>
            </a:pPr>
            <a:endParaRPr lang="en-US" altLang="zh-CN" sz="28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16"/>
          <p:cNvPicPr>
            <a:picLocks noChangeAspect="1" noChangeArrowheads="1"/>
          </p:cNvPicPr>
          <p:nvPr/>
        </p:nvPicPr>
        <p:blipFill>
          <a:blip r:embed="rId6" cstate="print"/>
          <a:srcRect/>
          <a:stretch>
            <a:fillRect/>
          </a:stretch>
        </p:blipFill>
        <p:spPr bwMode="auto">
          <a:xfrm>
            <a:off x="2796231" y="4177079"/>
            <a:ext cx="3701408" cy="2519314"/>
          </a:xfrm>
          <a:prstGeom prst="rect">
            <a:avLst/>
          </a:prstGeom>
          <a:noFill/>
          <a:ln w="9525" algn="ctr">
            <a:noFill/>
            <a:miter lim="800000"/>
            <a:headEnd/>
            <a:tailEnd/>
          </a:ln>
          <a:effectLst/>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4123</TotalTime>
  <Pages>0</Pages>
  <Words>11285</Words>
  <Characters>0</Characters>
  <Application>Microsoft Office PowerPoint</Application>
  <DocSecurity>0</DocSecurity>
  <PresentationFormat>全屏显示(4:3)</PresentationFormat>
  <Lines>0</Lines>
  <Paragraphs>1046</Paragraphs>
  <Slides>129</Slides>
  <Notes>0</Notes>
  <HiddenSlides>0</HiddenSlides>
  <MMClips>0</MMClips>
  <ScaleCrop>false</ScaleCrop>
  <HeadingPairs>
    <vt:vector size="4" baseType="variant">
      <vt:variant>
        <vt:lpstr>主题</vt:lpstr>
      </vt:variant>
      <vt:variant>
        <vt:i4>5</vt:i4>
      </vt:variant>
      <vt:variant>
        <vt:lpstr>幻灯片标题</vt:lpstr>
      </vt:variant>
      <vt:variant>
        <vt:i4>129</vt:i4>
      </vt:variant>
    </vt:vector>
  </HeadingPairs>
  <TitlesOfParts>
    <vt:vector size="134" baseType="lpstr">
      <vt:lpstr>Office 主题</vt:lpstr>
      <vt:lpstr>1_Office 主题</vt:lpstr>
      <vt:lpstr>2_Office 主题</vt:lpstr>
      <vt:lpstr>3_Office 主题</vt:lpstr>
      <vt:lpstr>5_Office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微软用户</cp:lastModifiedBy>
  <cp:revision>559</cp:revision>
  <dcterms:created xsi:type="dcterms:W3CDTF">2016-01-09T11:49:44Z</dcterms:created>
  <dcterms:modified xsi:type="dcterms:W3CDTF">2017-12-19T12:14:16Z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