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s/slide9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s/slide79.xml" ContentType="application/vnd.openxmlformats-officedocument.presentationml.slide+xml"/>
  <Override PartName="/ppt/slides/slide109.xml" ContentType="application/vnd.openxmlformats-officedocument.presentationml.slide+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theme/theme9.xml" ContentType="application/vnd.openxmlformats-officedocument.them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s/slide40.xml" ContentType="application/vnd.openxmlformats-officedocument.presentationml.slide+xml"/>
  <Override PartName="/ppt/slideLayouts/slideLayout5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 id="2147483713" r:id="rId6"/>
    <p:sldMasterId id="2147483739" r:id="rId7"/>
    <p:sldMasterId id="2147483752" r:id="rId8"/>
    <p:sldMasterId id="2147483765" r:id="rId9"/>
    <p:sldMasterId id="2147483791" r:id="rId10"/>
  </p:sldMasterIdLst>
  <p:sldIdLst>
    <p:sldId id="260" r:id="rId11"/>
    <p:sldId id="386" r:id="rId12"/>
    <p:sldId id="283" r:id="rId13"/>
    <p:sldId id="284" r:id="rId14"/>
    <p:sldId id="285" r:id="rId15"/>
    <p:sldId id="301" r:id="rId16"/>
    <p:sldId id="302" r:id="rId17"/>
    <p:sldId id="303" r:id="rId18"/>
    <p:sldId id="304" r:id="rId19"/>
    <p:sldId id="278" r:id="rId20"/>
    <p:sldId id="293" r:id="rId21"/>
    <p:sldId id="294" r:id="rId22"/>
    <p:sldId id="295" r:id="rId23"/>
    <p:sldId id="299" r:id="rId24"/>
    <p:sldId id="305" r:id="rId25"/>
    <p:sldId id="298" r:id="rId26"/>
    <p:sldId id="262" r:id="rId27"/>
    <p:sldId id="315" r:id="rId28"/>
    <p:sldId id="263" r:id="rId29"/>
    <p:sldId id="266" r:id="rId30"/>
    <p:sldId id="320" r:id="rId31"/>
    <p:sldId id="319" r:id="rId32"/>
    <p:sldId id="316" r:id="rId33"/>
    <p:sldId id="318" r:id="rId34"/>
    <p:sldId id="317" r:id="rId35"/>
    <p:sldId id="323" r:id="rId36"/>
    <p:sldId id="428" r:id="rId37"/>
    <p:sldId id="321" r:id="rId38"/>
    <p:sldId id="324" r:id="rId39"/>
    <p:sldId id="327" r:id="rId40"/>
    <p:sldId id="326" r:id="rId41"/>
    <p:sldId id="325" r:id="rId42"/>
    <p:sldId id="331" r:id="rId43"/>
    <p:sldId id="330" r:id="rId44"/>
    <p:sldId id="332" r:id="rId45"/>
    <p:sldId id="333" r:id="rId46"/>
    <p:sldId id="389" r:id="rId47"/>
    <p:sldId id="334" r:id="rId48"/>
    <p:sldId id="337" r:id="rId49"/>
    <p:sldId id="338" r:id="rId50"/>
    <p:sldId id="336" r:id="rId51"/>
    <p:sldId id="335" r:id="rId52"/>
    <p:sldId id="390" r:id="rId53"/>
    <p:sldId id="339" r:id="rId54"/>
    <p:sldId id="342" r:id="rId55"/>
    <p:sldId id="341" r:id="rId56"/>
    <p:sldId id="343" r:id="rId57"/>
    <p:sldId id="340" r:id="rId58"/>
    <p:sldId id="344" r:id="rId59"/>
    <p:sldId id="345" r:id="rId60"/>
    <p:sldId id="346" r:id="rId61"/>
    <p:sldId id="347" r:id="rId62"/>
    <p:sldId id="349" r:id="rId63"/>
    <p:sldId id="348" r:id="rId64"/>
    <p:sldId id="350" r:id="rId65"/>
    <p:sldId id="391" r:id="rId66"/>
    <p:sldId id="351" r:id="rId67"/>
    <p:sldId id="392" r:id="rId68"/>
    <p:sldId id="352" r:id="rId69"/>
    <p:sldId id="353" r:id="rId70"/>
    <p:sldId id="354" r:id="rId71"/>
    <p:sldId id="355" r:id="rId72"/>
    <p:sldId id="358" r:id="rId73"/>
    <p:sldId id="356" r:id="rId74"/>
    <p:sldId id="357" r:id="rId75"/>
    <p:sldId id="359" r:id="rId76"/>
    <p:sldId id="361" r:id="rId77"/>
    <p:sldId id="360" r:id="rId78"/>
    <p:sldId id="362" r:id="rId79"/>
    <p:sldId id="363" r:id="rId80"/>
    <p:sldId id="365" r:id="rId81"/>
    <p:sldId id="364" r:id="rId82"/>
    <p:sldId id="366" r:id="rId83"/>
    <p:sldId id="367" r:id="rId84"/>
    <p:sldId id="368" r:id="rId85"/>
    <p:sldId id="369" r:id="rId86"/>
    <p:sldId id="385" r:id="rId87"/>
    <p:sldId id="370" r:id="rId88"/>
    <p:sldId id="372" r:id="rId89"/>
    <p:sldId id="373" r:id="rId90"/>
    <p:sldId id="381" r:id="rId91"/>
    <p:sldId id="375" r:id="rId92"/>
    <p:sldId id="382" r:id="rId93"/>
    <p:sldId id="383" r:id="rId94"/>
    <p:sldId id="384" r:id="rId95"/>
    <p:sldId id="267" r:id="rId96"/>
    <p:sldId id="413" r:id="rId97"/>
    <p:sldId id="414" r:id="rId98"/>
    <p:sldId id="415" r:id="rId99"/>
    <p:sldId id="416" r:id="rId100"/>
    <p:sldId id="424" r:id="rId101"/>
    <p:sldId id="417" r:id="rId102"/>
    <p:sldId id="394" r:id="rId103"/>
    <p:sldId id="395" r:id="rId104"/>
    <p:sldId id="411" r:id="rId105"/>
    <p:sldId id="410" r:id="rId106"/>
    <p:sldId id="418" r:id="rId107"/>
    <p:sldId id="419" r:id="rId108"/>
    <p:sldId id="420" r:id="rId109"/>
    <p:sldId id="398" r:id="rId110"/>
    <p:sldId id="399" r:id="rId111"/>
    <p:sldId id="400" r:id="rId112"/>
    <p:sldId id="401" r:id="rId113"/>
    <p:sldId id="402" r:id="rId114"/>
    <p:sldId id="403" r:id="rId115"/>
    <p:sldId id="404" r:id="rId116"/>
    <p:sldId id="405" r:id="rId117"/>
    <p:sldId id="412" r:id="rId118"/>
    <p:sldId id="421" r:id="rId119"/>
    <p:sldId id="422" r:id="rId120"/>
    <p:sldId id="406" r:id="rId121"/>
    <p:sldId id="407" r:id="rId122"/>
    <p:sldId id="408" r:id="rId123"/>
    <p:sldId id="423" r:id="rId1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00"/>
    <a:srgbClr val="660066"/>
    <a:srgbClr val="8D94DA"/>
    <a:srgbClr val="FF6699"/>
    <a:srgbClr val="FF5050"/>
    <a:srgbClr val="D0DD23"/>
    <a:srgbClr val="EBEEF8"/>
    <a:srgbClr val="9CA4E2"/>
    <a:srgbClr val="8E95DB"/>
    <a:srgbClr val="A1AAE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autoAdjust="0"/>
  </p:normalViewPr>
  <p:slideViewPr>
    <p:cSldViewPr snapToGrid="0">
      <p:cViewPr varScale="1">
        <p:scale>
          <a:sx n="76" d="100"/>
          <a:sy n="76" d="100"/>
        </p:scale>
        <p:origin x="-1032" y="-90"/>
      </p:cViewPr>
      <p:guideLst>
        <p:guide orient="horz" pos="2234"/>
        <p:guide pos="2913"/>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slide" Target="slides/slide103.xml"/><Relationship Id="rId118" Type="http://schemas.openxmlformats.org/officeDocument/2006/relationships/slide" Target="slides/slide108.xml"/><Relationship Id="rId12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61" Type="http://schemas.openxmlformats.org/officeDocument/2006/relationships/slide" Target="slides/slide51.xml"/><Relationship Id="rId82" Type="http://schemas.openxmlformats.org/officeDocument/2006/relationships/slide" Target="slides/slide7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pPr>
                <a:defRPr/>
              </a:pPr>
              <a:t>2017/12/31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pPr>
                <a:defRPr/>
              </a:pPr>
              <a:t>2017/12/31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12684835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23322218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9255629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42011033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10442558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10521408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865973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35730003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30103548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148669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pPr>
                <a:defRPr/>
              </a:pPr>
              <a:t>2017/12/31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236017567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288733843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35859397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21173554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36404565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397203943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27570256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301854826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5576886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124995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pPr>
                <a:defRPr/>
              </a:pPr>
              <a:t>2017/12/31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211043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pPr>
                <a:defRPr/>
              </a:pPr>
              <a:t>2017/12/31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pPr>
                <a:defRPr/>
              </a:pPr>
              <a:t>2017/12/31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pPr>
                <a:defRPr/>
              </a:pPr>
              <a:t>2017/12/31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pPr>
                <a:defRPr/>
              </a:pPr>
              <a:t>2017/12/31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pPr>
                <a:defRPr/>
              </a:pPr>
              <a:t>2017/12/31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pPr>
                <a:defRPr/>
              </a:pPr>
              <a:t>2017/12/31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pPr>
                <a:defRPr/>
              </a:pPr>
              <a:t>2017/12/31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pPr>
                <a:defRPr/>
              </a:pPr>
              <a:t>2017/12/31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1584192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20701187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200378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pPr>
                <a:defRPr/>
              </a:pPr>
              <a:t>2017/12/31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113712285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2017/12/31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250781696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U8%20Active%20reading%20(2).mp3" TargetMode="Externa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01.xml"/><Relationship Id="rId7" Type="http://schemas.openxmlformats.org/officeDocument/2006/relationships/image" Target="../media/image5.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93.xml"/><Relationship Id="rId5" Type="http://schemas.openxmlformats.org/officeDocument/2006/relationships/slide" Target="slide105.xml"/><Relationship Id="rId4" Type="http://schemas.openxmlformats.org/officeDocument/2006/relationships/slide" Target="slide103.xml"/><Relationship Id="rId9"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slide" Target="slide100.xml"/></Relationships>
</file>

<file path=ppt/slides/_rels/slide102.xml.rels><?xml version="1.0" encoding="UTF-8" standalone="yes"?>
<Relationships xmlns="http://schemas.openxmlformats.org/package/2006/relationships"><Relationship Id="rId3" Type="http://schemas.openxmlformats.org/officeDocument/2006/relationships/slide" Target="slide101.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slide" Target="slide100.xml"/></Relationships>
</file>

<file path=ppt/slides/_rels/slide104.xml.rels><?xml version="1.0" encoding="UTF-8" standalone="yes"?>
<Relationships xmlns="http://schemas.openxmlformats.org/package/2006/relationships"><Relationship Id="rId3" Type="http://schemas.openxmlformats.org/officeDocument/2006/relationships/slide" Target="slide103.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slide" Target="slide100.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5.png"/></Relationships>
</file>

<file path=ppt/slides/_rels/slide106.xml.rels><?xml version="1.0" encoding="UTF-8" standalone="yes"?>
<Relationships xmlns="http://schemas.openxmlformats.org/package/2006/relationships"><Relationship Id="rId3" Type="http://schemas.openxmlformats.org/officeDocument/2006/relationships/slide" Target="slide100.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slide" Target="slide93.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slide" Target="slide107.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108.xml"/><Relationship Id="rId5" Type="http://schemas.openxmlformats.org/officeDocument/2006/relationships/image" Target="../media/image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4.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108.xml"/><Relationship Id="rId5" Type="http://schemas.openxmlformats.org/officeDocument/2006/relationships/image" Target="../media/image4.png"/><Relationship Id="rId4" Type="http://schemas.openxmlformats.org/officeDocument/2006/relationships/slide" Target="slide2.xml"/></Relationships>
</file>

<file path=ppt/slides/_rels/slide1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12.xml"/><Relationship Id="rId7" Type="http://schemas.openxmlformats.org/officeDocument/2006/relationships/image" Target="../media/image5.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93.xml"/><Relationship Id="rId5" Type="http://schemas.openxmlformats.org/officeDocument/2006/relationships/slide" Target="slide114.xml"/><Relationship Id="rId4" Type="http://schemas.openxmlformats.org/officeDocument/2006/relationships/slide" Target="slide113.xml"/><Relationship Id="rId9"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slide" Target="slide111.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slide" Target="slide111.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slide" Target="slide111.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6.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7.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8.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8.xml"/><Relationship Id="rId18" Type="http://schemas.openxmlformats.org/officeDocument/2006/relationships/slide" Target="slide28.xml"/><Relationship Id="rId26" Type="http://schemas.openxmlformats.org/officeDocument/2006/relationships/slide" Target="slide46.xml"/><Relationship Id="rId3" Type="http://schemas.openxmlformats.org/officeDocument/2006/relationships/slide" Target="slide20.xml"/><Relationship Id="rId21" Type="http://schemas.openxmlformats.org/officeDocument/2006/relationships/slide" Target="slide32.xml"/><Relationship Id="rId34" Type="http://schemas.openxmlformats.org/officeDocument/2006/relationships/image" Target="../media/image4.png"/><Relationship Id="rId7" Type="http://schemas.openxmlformats.org/officeDocument/2006/relationships/slide" Target="slide25.xml"/><Relationship Id="rId12" Type="http://schemas.openxmlformats.org/officeDocument/2006/relationships/slide" Target="slide40.xml"/><Relationship Id="rId17" Type="http://schemas.openxmlformats.org/officeDocument/2006/relationships/slide" Target="slide52.xml"/><Relationship Id="rId25" Type="http://schemas.openxmlformats.org/officeDocument/2006/relationships/slide" Target="slide44.xml"/><Relationship Id="rId33" Type="http://schemas.openxmlformats.org/officeDocument/2006/relationships/slide" Target="slide2.xml"/><Relationship Id="rId2" Type="http://schemas.openxmlformats.org/officeDocument/2006/relationships/image" Target="../media/image9.jpeg"/><Relationship Id="rId16" Type="http://schemas.openxmlformats.org/officeDocument/2006/relationships/slide" Target="slide51.xml"/><Relationship Id="rId20" Type="http://schemas.openxmlformats.org/officeDocument/2006/relationships/slide" Target="slide31.xml"/><Relationship Id="rId29" Type="http://schemas.openxmlformats.org/officeDocument/2006/relationships/slide" Target="slide54.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slide" Target="slide39.xml"/><Relationship Id="rId24" Type="http://schemas.openxmlformats.org/officeDocument/2006/relationships/slide" Target="slide42.xml"/><Relationship Id="rId32" Type="http://schemas.openxmlformats.org/officeDocument/2006/relationships/slide" Target="slide60.xml"/><Relationship Id="rId5" Type="http://schemas.openxmlformats.org/officeDocument/2006/relationships/slide" Target="slide23.xml"/><Relationship Id="rId15" Type="http://schemas.openxmlformats.org/officeDocument/2006/relationships/slide" Target="slide50.xml"/><Relationship Id="rId23" Type="http://schemas.openxmlformats.org/officeDocument/2006/relationships/slide" Target="slide41.xml"/><Relationship Id="rId28" Type="http://schemas.openxmlformats.org/officeDocument/2006/relationships/slide" Target="slide53.xml"/><Relationship Id="rId10" Type="http://schemas.openxmlformats.org/officeDocument/2006/relationships/slide" Target="slide36.xml"/><Relationship Id="rId19" Type="http://schemas.openxmlformats.org/officeDocument/2006/relationships/slide" Target="slide29.xml"/><Relationship Id="rId31" Type="http://schemas.openxmlformats.org/officeDocument/2006/relationships/slide" Target="slide59.xml"/><Relationship Id="rId4" Type="http://schemas.openxmlformats.org/officeDocument/2006/relationships/slide" Target="slide22.xml"/><Relationship Id="rId9" Type="http://schemas.openxmlformats.org/officeDocument/2006/relationships/slide" Target="slide35.xml"/><Relationship Id="rId14" Type="http://schemas.openxmlformats.org/officeDocument/2006/relationships/slide" Target="slide49.xml"/><Relationship Id="rId22" Type="http://schemas.openxmlformats.org/officeDocument/2006/relationships/slide" Target="slide33.xml"/><Relationship Id="rId27" Type="http://schemas.openxmlformats.org/officeDocument/2006/relationships/slide" Target="slide47.xml"/><Relationship Id="rId30" Type="http://schemas.openxmlformats.org/officeDocument/2006/relationships/slide" Target="slide57.xml"/></Relationships>
</file>

<file path=ppt/slides/_rels/slide18.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66.xml"/><Relationship Id="rId18" Type="http://schemas.openxmlformats.org/officeDocument/2006/relationships/slide" Target="slide77.xml"/><Relationship Id="rId3" Type="http://schemas.openxmlformats.org/officeDocument/2006/relationships/slide" Target="slide61.xml"/><Relationship Id="rId21" Type="http://schemas.openxmlformats.org/officeDocument/2006/relationships/image" Target="../media/image5.png"/><Relationship Id="rId7" Type="http://schemas.openxmlformats.org/officeDocument/2006/relationships/slide" Target="slide65.xml"/><Relationship Id="rId12" Type="http://schemas.openxmlformats.org/officeDocument/2006/relationships/slide" Target="slide76.xml"/><Relationship Id="rId17" Type="http://schemas.openxmlformats.org/officeDocument/2006/relationships/slide" Target="slide70.xml"/><Relationship Id="rId2" Type="http://schemas.openxmlformats.org/officeDocument/2006/relationships/image" Target="../media/image9.jpeg"/><Relationship Id="rId16" Type="http://schemas.openxmlformats.org/officeDocument/2006/relationships/slide" Target="slide69.xml"/><Relationship Id="rId20"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64.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68.xml"/><Relationship Id="rId23" Type="http://schemas.openxmlformats.org/officeDocument/2006/relationships/image" Target="../media/image4.png"/><Relationship Id="rId10" Type="http://schemas.openxmlformats.org/officeDocument/2006/relationships/slide" Target="slide74.xml"/><Relationship Id="rId19" Type="http://schemas.openxmlformats.org/officeDocument/2006/relationships/slide" Target="slide78.xml"/><Relationship Id="rId4" Type="http://schemas.openxmlformats.org/officeDocument/2006/relationships/slide" Target="slide62.xml"/><Relationship Id="rId9" Type="http://schemas.openxmlformats.org/officeDocument/2006/relationships/slide" Target="slide73.xml"/><Relationship Id="rId14" Type="http://schemas.openxmlformats.org/officeDocument/2006/relationships/slide" Target="slide67.xml"/><Relationship Id="rId22" Type="http://schemas.openxmlformats.org/officeDocument/2006/relationships/slide" Target="slide2.xml"/></Relationships>
</file>

<file path=ppt/slides/_rels/slide1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image" Target="../media/image5.png"/><Relationship Id="rId3" Type="http://schemas.openxmlformats.org/officeDocument/2006/relationships/slide" Target="slide79.xml"/><Relationship Id="rId7" Type="http://schemas.openxmlformats.org/officeDocument/2006/relationships/slide" Target="slide83.xml"/><Relationship Id="rId12"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82.xml"/><Relationship Id="rId11" Type="http://schemas.openxmlformats.org/officeDocument/2006/relationships/image" Target="../media/image4.png"/><Relationship Id="rId5" Type="http://schemas.openxmlformats.org/officeDocument/2006/relationships/slide" Target="slide81.xml"/><Relationship Id="rId10" Type="http://schemas.openxmlformats.org/officeDocument/2006/relationships/slide" Target="slide2.xml"/><Relationship Id="rId4" Type="http://schemas.openxmlformats.org/officeDocument/2006/relationships/slide" Target="slide80.xml"/><Relationship Id="rId9" Type="http://schemas.openxmlformats.org/officeDocument/2006/relationships/slide" Target="slide85.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0.xml"/><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3.xml"/><Relationship Id="rId4" Type="http://schemas.openxmlformats.org/officeDocument/2006/relationships/image" Target="../media/image5.png"/><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6.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slide" Target="slide3.xml"/></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slide" Target="slide3.xml"/></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slide" Target="slide3.xml"/></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image" Target="../media/image4.pn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5.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10.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 Target="slide17.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image" Target="../media/image4.png"/><Relationship Id="rId3" Type="http://schemas.openxmlformats.org/officeDocument/2006/relationships/slide" Target="slide20.xml"/><Relationship Id="rId7" Type="http://schemas.openxmlformats.org/officeDocument/2006/relationships/slide" Target="slide24.xml"/><Relationship Id="rId12" Type="http://schemas.openxmlformats.org/officeDocument/2006/relationships/slide" Target="slide2.xml"/><Relationship Id="rId17" Type="http://schemas.openxmlformats.org/officeDocument/2006/relationships/image" Target="../media/image5.png"/><Relationship Id="rId2" Type="http://schemas.openxmlformats.org/officeDocument/2006/relationships/image" Target="../media/image1.jpeg"/><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image" Target="../media/image7.png"/><Relationship Id="rId5" Type="http://schemas.openxmlformats.org/officeDocument/2006/relationships/slide" Target="slide79.xml"/><Relationship Id="rId15" Type="http://schemas.openxmlformats.org/officeDocument/2006/relationships/image" Target="../media/image2.png"/><Relationship Id="rId10" Type="http://schemas.openxmlformats.org/officeDocument/2006/relationships/slide" Target="slide10.xml"/><Relationship Id="rId4" Type="http://schemas.openxmlformats.org/officeDocument/2006/relationships/slide" Target="slide22.xml"/><Relationship Id="rId9" Type="http://schemas.openxmlformats.org/officeDocument/2006/relationships/slide" Target="slide25.xml"/><Relationship Id="rId14" Type="http://schemas.openxmlformats.org/officeDocument/2006/relationships/hyperlink" Target="01.mp3" TargetMode="External"/></Relationships>
</file>

<file path=ppt/slides/_rels/slide3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9.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 Target="slide17.xml"/></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20.png"/><Relationship Id="rId9" Type="http://schemas.openxmlformats.org/officeDocument/2006/relationships/slide" Target="slide5.xml"/></Relationships>
</file>

<file path=ppt/slides/_rels/slide33.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image" Target="../media/image12.png"/><Relationship Id="rId5" Type="http://schemas.openxmlformats.org/officeDocument/2006/relationships/image" Target="../media/image22.png"/><Relationship Id="rId10" Type="http://schemas.openxmlformats.org/officeDocument/2006/relationships/slide" Target="slide5.xml"/><Relationship Id="rId4" Type="http://schemas.openxmlformats.org/officeDocument/2006/relationships/image" Target="../media/image21.png"/><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23.png"/><Relationship Id="rId9" Type="http://schemas.openxmlformats.org/officeDocument/2006/relationships/slide" Target="slide5.xml"/></Relationships>
</file>

<file path=ppt/slides/_rels/slide3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4.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slide" Target="slide2.xml"/><Relationship Id="rId9" Type="http://schemas.openxmlformats.org/officeDocument/2006/relationships/image" Target="../media/image12.png"/></Relationships>
</file>

<file path=ppt/slides/_rels/slide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74.xml"/><Relationship Id="rId6" Type="http://schemas.openxmlformats.org/officeDocument/2006/relationships/slide" Target="slide36.xml"/><Relationship Id="rId5" Type="http://schemas.openxmlformats.org/officeDocument/2006/relationships/image" Target="../media/image4.png"/><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36.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26.png"/><Relationship Id="rId9"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86.xml"/><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slide" Target="slide1.xml"/><Relationship Id="rId4" Type="http://schemas.openxmlformats.org/officeDocument/2006/relationships/hyperlink" Target="02.mp3" TargetMode="Externa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38.xml"/><Relationship Id="rId6" Type="http://schemas.openxmlformats.org/officeDocument/2006/relationships/slide" Target="slide2.xml"/><Relationship Id="rId11" Type="http://schemas.openxmlformats.org/officeDocument/2006/relationships/image" Target="../media/image12.png"/><Relationship Id="rId5" Type="http://schemas.openxmlformats.org/officeDocument/2006/relationships/image" Target="../media/image28.png"/><Relationship Id="rId10" Type="http://schemas.openxmlformats.org/officeDocument/2006/relationships/slide" Target="slide5.xml"/><Relationship Id="rId4" Type="http://schemas.openxmlformats.org/officeDocument/2006/relationships/image" Target="../media/image27.png"/><Relationship Id="rId9" Type="http://schemas.openxmlformats.org/officeDocument/2006/relationships/image" Target="../media/image5.png"/></Relationships>
</file>

<file path=ppt/slides/_rels/slide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29.png"/><Relationship Id="rId9" Type="http://schemas.openxmlformats.org/officeDocument/2006/relationships/slide" Target="slide5.xml"/></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2.xml"/><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86.xml"/><Relationship Id="rId6" Type="http://schemas.openxmlformats.org/officeDocument/2006/relationships/image" Target="../media/image12.png"/><Relationship Id="rId5" Type="http://schemas.openxmlformats.org/officeDocument/2006/relationships/slide" Target="slide6.xml"/><Relationship Id="rId4" Type="http://schemas.openxmlformats.org/officeDocument/2006/relationships/image" Target="../media/image5.png"/><Relationship Id="rId9"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44.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4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32.png"/><Relationship Id="rId9" Type="http://schemas.openxmlformats.org/officeDocument/2006/relationships/slide" Target="slide6.xml"/></Relationships>
</file>

<file path=ppt/slides/_rels/slide4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33.png"/><Relationship Id="rId9" Type="http://schemas.openxmlformats.org/officeDocument/2006/relationships/slide" Target="slide6.xml"/></Relationships>
</file>

<file path=ppt/slides/_rels/slide4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34.png"/><Relationship Id="rId9" Type="http://schemas.openxmlformats.org/officeDocument/2006/relationships/slide" Target="slide6.xml"/></Relationships>
</file>

<file path=ppt/slides/_rels/slide4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35.pn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image" Target="../media/image2.png"/><Relationship Id="rId18" Type="http://schemas.openxmlformats.org/officeDocument/2006/relationships/slide" Target="slide1.xml"/><Relationship Id="rId3" Type="http://schemas.openxmlformats.org/officeDocument/2006/relationships/slide" Target="slide31.xml"/><Relationship Id="rId7" Type="http://schemas.openxmlformats.org/officeDocument/2006/relationships/slide" Target="slide35.xml"/><Relationship Id="rId12" Type="http://schemas.openxmlformats.org/officeDocument/2006/relationships/hyperlink" Target="03.mp3" TargetMode="External"/><Relationship Id="rId17" Type="http://schemas.openxmlformats.org/officeDocument/2006/relationships/image" Target="../media/image4.png"/><Relationship Id="rId2" Type="http://schemas.openxmlformats.org/officeDocument/2006/relationships/image" Target="../media/image1.jpeg"/><Relationship Id="rId16"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34.xml"/><Relationship Id="rId11" Type="http://schemas.openxmlformats.org/officeDocument/2006/relationships/slide" Target="slide41.xml"/><Relationship Id="rId5" Type="http://schemas.openxmlformats.org/officeDocument/2006/relationships/slide" Target="slide33.xml"/><Relationship Id="rId15" Type="http://schemas.openxmlformats.org/officeDocument/2006/relationships/image" Target="../media/image7.png"/><Relationship Id="rId10" Type="http://schemas.openxmlformats.org/officeDocument/2006/relationships/slide" Target="slide88.xml"/><Relationship Id="rId19" Type="http://schemas.openxmlformats.org/officeDocument/2006/relationships/image" Target="../media/image5.png"/><Relationship Id="rId4" Type="http://schemas.openxmlformats.org/officeDocument/2006/relationships/slide" Target="slide87.xml"/><Relationship Id="rId9" Type="http://schemas.openxmlformats.org/officeDocument/2006/relationships/slide" Target="slide39.xml"/><Relationship Id="rId14" Type="http://schemas.openxmlformats.org/officeDocument/2006/relationships/slide" Target="slide12.xml"/></Relationships>
</file>

<file path=ppt/slides/_rels/slide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36.png"/><Relationship Id="rId9" Type="http://schemas.openxmlformats.org/officeDocument/2006/relationships/slide" Target="slide6.xml"/></Relationships>
</file>

<file path=ppt/slides/_rels/slide5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 Target="slide17.xml"/></Relationships>
</file>

<file path=ppt/slides/_rels/slide5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53.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50.xml"/><Relationship Id="rId6" Type="http://schemas.openxmlformats.org/officeDocument/2006/relationships/slide" Target="slide2.xml"/><Relationship Id="rId11" Type="http://schemas.openxmlformats.org/officeDocument/2006/relationships/image" Target="../media/image12.png"/><Relationship Id="rId5" Type="http://schemas.openxmlformats.org/officeDocument/2006/relationships/image" Target="../media/image38.png"/><Relationship Id="rId10" Type="http://schemas.openxmlformats.org/officeDocument/2006/relationships/slide" Target="slide7.xml"/><Relationship Id="rId4" Type="http://schemas.openxmlformats.org/officeDocument/2006/relationships/image" Target="../media/image6.png"/><Relationship Id="rId9" Type="http://schemas.openxmlformats.org/officeDocument/2006/relationships/image" Target="../media/image5.png"/></Relationships>
</file>

<file path=ppt/slides/_rels/slide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2.xml"/><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slide" Target="slide7.xml"/></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50.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0.xml"/><Relationship Id="rId6" Type="http://schemas.openxmlformats.org/officeDocument/2006/relationships/image" Target="../media/image5.png"/><Relationship Id="rId5" Type="http://schemas.openxmlformats.org/officeDocument/2006/relationships/slide" Target="slide54.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4.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0.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7.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5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41.png"/><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7.png"/><Relationship Id="rId3" Type="http://schemas.openxmlformats.org/officeDocument/2006/relationships/slide" Target="slide42.xml"/><Relationship Id="rId7" Type="http://schemas.openxmlformats.org/officeDocument/2006/relationships/slide" Target="slide48.xml"/><Relationship Id="rId12" Type="http://schemas.openxmlformats.org/officeDocument/2006/relationships/slide" Target="slide13.xml"/><Relationship Id="rId17" Type="http://schemas.openxmlformats.org/officeDocument/2006/relationships/image" Target="../media/image5.png"/><Relationship Id="rId2" Type="http://schemas.openxmlformats.org/officeDocument/2006/relationships/image" Target="../media/image1.jpeg"/><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image" Target="../media/image2.png"/><Relationship Id="rId5" Type="http://schemas.openxmlformats.org/officeDocument/2006/relationships/slide" Target="slide46.xml"/><Relationship Id="rId15" Type="http://schemas.openxmlformats.org/officeDocument/2006/relationships/image" Target="../media/image4.png"/><Relationship Id="rId10" Type="http://schemas.openxmlformats.org/officeDocument/2006/relationships/hyperlink" Target="04.mp3" TargetMode="External"/><Relationship Id="rId4" Type="http://schemas.openxmlformats.org/officeDocument/2006/relationships/slide" Target="slide44.xml"/><Relationship Id="rId9" Type="http://schemas.openxmlformats.org/officeDocument/2006/relationships/slide" Target="slide50.xml"/><Relationship Id="rId14" Type="http://schemas.openxmlformats.org/officeDocument/2006/relationships/slide" Target="slide2.xml"/></Relationships>
</file>

<file path=ppt/slides/_rels/slide6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42.png"/><Relationship Id="rId9" Type="http://schemas.openxmlformats.org/officeDocument/2006/relationships/slide" Target="slide7.xml"/></Relationships>
</file>

<file path=ppt/slides/_rels/slide6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8.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 Target="slide18.xml"/></Relationships>
</file>

<file path=ppt/slides/_rels/slide6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44.png"/><Relationship Id="rId9" Type="http://schemas.openxmlformats.org/officeDocument/2006/relationships/slide" Target="slide8.xml"/></Relationships>
</file>

<file path=ppt/slides/_rels/slide6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6.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45.png"/><Relationship Id="rId9" Type="http://schemas.openxmlformats.org/officeDocument/2006/relationships/slide" Target="slide8.xml"/></Relationships>
</file>

<file path=ppt/slides/_rels/slide6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49.png"/><Relationship Id="rId3" Type="http://schemas.openxmlformats.org/officeDocument/2006/relationships/image" Target="../media/image6.png"/><Relationship Id="rId7" Type="http://schemas.openxmlformats.org/officeDocument/2006/relationships/slide" Target="slide18.xml"/><Relationship Id="rId12" Type="http://schemas.openxmlformats.org/officeDocument/2006/relationships/image" Target="../media/image48.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47.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46.png"/><Relationship Id="rId9" Type="http://schemas.openxmlformats.org/officeDocument/2006/relationships/slide" Target="slide8.xml"/></Relationships>
</file>

<file path=ppt/slides/_rels/slide6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0.png"/><Relationship Id="rId9" Type="http://schemas.openxmlformats.org/officeDocument/2006/relationships/slide" Target="slide8.xml"/></Relationships>
</file>

<file path=ppt/slides/_rels/slide6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image" Target="../media/image12.png"/><Relationship Id="rId5" Type="http://schemas.openxmlformats.org/officeDocument/2006/relationships/image" Target="../media/image52.png"/><Relationship Id="rId10" Type="http://schemas.openxmlformats.org/officeDocument/2006/relationships/slide" Target="slide8.xml"/><Relationship Id="rId4" Type="http://schemas.openxmlformats.org/officeDocument/2006/relationships/image" Target="../media/image51.jpeg"/><Relationship Id="rId9" Type="http://schemas.openxmlformats.org/officeDocument/2006/relationships/image" Target="../media/image5.png"/></Relationships>
</file>

<file path=ppt/slides/_rels/slide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6.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3.png"/><Relationship Id="rId9" Type="http://schemas.openxmlformats.org/officeDocument/2006/relationships/slide" Target="slide8.xml"/></Relationships>
</file>

<file path=ppt/slides/_rels/slide6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55.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4.png"/><Relationship Id="rId9" Type="http://schemas.openxmlformats.org/officeDocument/2006/relationships/slide" Target="slide8.xml"/></Relationships>
</file>

<file path=ppt/slides/_rels/slide6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6.png"/><Relationship Id="rId9"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image" Target="../media/image2.png"/><Relationship Id="rId18" Type="http://schemas.openxmlformats.org/officeDocument/2006/relationships/slide" Target="slide1.xml"/><Relationship Id="rId3" Type="http://schemas.openxmlformats.org/officeDocument/2006/relationships/slide" Target="slide51.xml"/><Relationship Id="rId7" Type="http://schemas.openxmlformats.org/officeDocument/2006/relationships/slide" Target="slide57.xml"/><Relationship Id="rId12" Type="http://schemas.openxmlformats.org/officeDocument/2006/relationships/hyperlink" Target="05.mp3" TargetMode="External"/><Relationship Id="rId17" Type="http://schemas.openxmlformats.org/officeDocument/2006/relationships/image" Target="../media/image4.png"/><Relationship Id="rId2" Type="http://schemas.openxmlformats.org/officeDocument/2006/relationships/image" Target="../media/image1.jpeg"/><Relationship Id="rId16"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84.xml"/><Relationship Id="rId5" Type="http://schemas.openxmlformats.org/officeDocument/2006/relationships/slide" Target="slide82.xml"/><Relationship Id="rId15" Type="http://schemas.openxmlformats.org/officeDocument/2006/relationships/image" Target="../media/image7.png"/><Relationship Id="rId10" Type="http://schemas.openxmlformats.org/officeDocument/2006/relationships/slide" Target="slide60.xml"/><Relationship Id="rId19" Type="http://schemas.openxmlformats.org/officeDocument/2006/relationships/image" Target="../media/image5.png"/><Relationship Id="rId4" Type="http://schemas.openxmlformats.org/officeDocument/2006/relationships/slide" Target="slide53.xml"/><Relationship Id="rId9" Type="http://schemas.openxmlformats.org/officeDocument/2006/relationships/slide" Target="slide59.xml"/><Relationship Id="rId14" Type="http://schemas.openxmlformats.org/officeDocument/2006/relationships/slide" Target="slide14.xml"/></Relationships>
</file>

<file path=ppt/slides/_rels/slide7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7.png"/><Relationship Id="rId9" Type="http://schemas.openxmlformats.org/officeDocument/2006/relationships/slide" Target="slide8.xml"/></Relationships>
</file>

<file path=ppt/slides/_rels/slide7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8.png"/></Relationships>
</file>

<file path=ppt/slides/_rels/slide7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71.xml"/><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9.xml"/><Relationship Id="rId4" Type="http://schemas.openxmlformats.org/officeDocument/2006/relationships/image" Target="../media/image5.png"/><Relationship Id="rId9" Type="http://schemas.openxmlformats.org/officeDocument/2006/relationships/image" Target="../media/image4.png"/></Relationships>
</file>

<file path=ppt/slides/_rels/slide7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9.png"/><Relationship Id="rId9" Type="http://schemas.openxmlformats.org/officeDocument/2006/relationships/slide" Target="slide9.xml"/></Relationships>
</file>

<file path=ppt/slides/_rels/slide7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slide" Target="slide9.xml"/></Relationships>
</file>

<file path=ppt/slides/_rels/slide7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18.xml"/><Relationship Id="rId5" Type="http://schemas.openxmlformats.org/officeDocument/2006/relationships/image" Target="../media/image4.png"/><Relationship Id="rId10" Type="http://schemas.openxmlformats.org/officeDocument/2006/relationships/image" Target="../media/image61.png"/><Relationship Id="rId4" Type="http://schemas.openxmlformats.org/officeDocument/2006/relationships/slide" Target="slide2.xml"/><Relationship Id="rId9" Type="http://schemas.openxmlformats.org/officeDocument/2006/relationships/image" Target="../media/image12.png"/></Relationships>
</file>

<file path=ppt/slides/_rels/slide7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77.xml"/><Relationship Id="rId7" Type="http://schemas.openxmlformats.org/officeDocument/2006/relationships/slide" Target="slide2.xml"/><Relationship Id="rId12"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image" Target="../media/image63.png"/><Relationship Id="rId11" Type="http://schemas.openxmlformats.org/officeDocument/2006/relationships/slide" Target="slide9.xml"/><Relationship Id="rId5" Type="http://schemas.openxmlformats.org/officeDocument/2006/relationships/image" Target="../media/image62.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slide" Target="slide18.xml"/></Relationships>
</file>

<file path=ppt/slides/_rels/slide7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76.xml"/><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slide" Target="slide9.xml"/></Relationships>
</file>

<file path=ppt/slides/_rels/slide7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slide" Target="slide18.xml"/><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image" Target="../media/image4.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64.png"/><Relationship Id="rId9" Type="http://schemas.openxmlformats.org/officeDocument/2006/relationships/slide" Target="slide9.xml"/></Relationships>
</file>

<file path=ppt/slides/_rels/slide7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19.xml"/><Relationship Id="rId5" Type="http://schemas.openxmlformats.org/officeDocument/2006/relationships/image" Target="../media/image4.png"/><Relationship Id="rId4" Type="http://schemas.openxmlformats.org/officeDocument/2006/relationships/slide" Target="slide2.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slide" Target="slide66.xml"/><Relationship Id="rId13" Type="http://schemas.openxmlformats.org/officeDocument/2006/relationships/slide" Target="slide70.xml"/><Relationship Id="rId18" Type="http://schemas.openxmlformats.org/officeDocument/2006/relationships/slide" Target="slide2.xml"/><Relationship Id="rId3" Type="http://schemas.openxmlformats.org/officeDocument/2006/relationships/slide" Target="slide61.xml"/><Relationship Id="rId21" Type="http://schemas.openxmlformats.org/officeDocument/2006/relationships/image" Target="../media/image5.png"/><Relationship Id="rId7" Type="http://schemas.openxmlformats.org/officeDocument/2006/relationships/slide" Target="slide65.xml"/><Relationship Id="rId12" Type="http://schemas.openxmlformats.org/officeDocument/2006/relationships/slide" Target="slide69.xml"/><Relationship Id="rId17" Type="http://schemas.openxmlformats.org/officeDocument/2006/relationships/image" Target="../media/image7.png"/><Relationship Id="rId2" Type="http://schemas.openxmlformats.org/officeDocument/2006/relationships/image" Target="../media/image1.jpeg"/><Relationship Id="rId16" Type="http://schemas.openxmlformats.org/officeDocument/2006/relationships/slide" Target="slide15.xml"/><Relationship Id="rId20"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4.xml"/><Relationship Id="rId11" Type="http://schemas.openxmlformats.org/officeDocument/2006/relationships/slide" Target="slide68.xml"/><Relationship Id="rId5" Type="http://schemas.openxmlformats.org/officeDocument/2006/relationships/slide" Target="slide63.xml"/><Relationship Id="rId15" Type="http://schemas.openxmlformats.org/officeDocument/2006/relationships/image" Target="../media/image2.png"/><Relationship Id="rId10" Type="http://schemas.openxmlformats.org/officeDocument/2006/relationships/slide" Target="slide89.xml"/><Relationship Id="rId19" Type="http://schemas.openxmlformats.org/officeDocument/2006/relationships/image" Target="../media/image4.png"/><Relationship Id="rId4" Type="http://schemas.openxmlformats.org/officeDocument/2006/relationships/slide" Target="slide62.xml"/><Relationship Id="rId9" Type="http://schemas.openxmlformats.org/officeDocument/2006/relationships/slide" Target="slide67.xml"/><Relationship Id="rId14" Type="http://schemas.openxmlformats.org/officeDocument/2006/relationships/hyperlink" Target="06.mp3" TargetMode="External"/></Relationships>
</file>

<file path=ppt/slides/_rels/slide8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19.xml"/><Relationship Id="rId5" Type="http://schemas.openxmlformats.org/officeDocument/2006/relationships/image" Target="../media/image4.png"/><Relationship Id="rId4" Type="http://schemas.openxmlformats.org/officeDocument/2006/relationships/slide" Target="slide2.xml"/><Relationship Id="rId9" Type="http://schemas.openxmlformats.org/officeDocument/2006/relationships/image" Target="../media/image12.png"/></Relationships>
</file>

<file path=ppt/slides/_rels/slide8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png"/></Relationships>
</file>

<file path=ppt/slides/_rels/slide8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7.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png"/></Relationships>
</file>

<file path=ppt/slides/_rels/slide8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19.xml"/><Relationship Id="rId5" Type="http://schemas.openxmlformats.org/officeDocument/2006/relationships/image" Target="../media/image4.png"/><Relationship Id="rId4" Type="http://schemas.openxmlformats.org/officeDocument/2006/relationships/slide" Target="slide2.xml"/><Relationship Id="rId9" Type="http://schemas.openxmlformats.org/officeDocument/2006/relationships/image" Target="../media/image12.png"/></Relationships>
</file>

<file path=ppt/slides/_rels/slide8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19.xml"/><Relationship Id="rId5" Type="http://schemas.openxmlformats.org/officeDocument/2006/relationships/image" Target="../media/image4.png"/><Relationship Id="rId4" Type="http://schemas.openxmlformats.org/officeDocument/2006/relationships/slide" Target="slide2.xml"/><Relationship Id="rId9" Type="http://schemas.openxmlformats.org/officeDocument/2006/relationships/image" Target="../media/image12.png"/></Relationships>
</file>

<file path=ppt/slides/_rels/slide8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9.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6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png"/></Relationships>
</file>

<file path=ppt/slides/_rels/slide8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8.xml"/><Relationship Id="rId7" Type="http://schemas.openxmlformats.org/officeDocument/2006/relationships/image" Target="../media/image6.png"/><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slide" Target="slide4.xml"/><Relationship Id="rId4" Type="http://schemas.openxmlformats.org/officeDocument/2006/relationships/slide" Target="slide29.xml"/><Relationship Id="rId9" Type="http://schemas.openxmlformats.org/officeDocument/2006/relationships/image" Target="../media/image4.png"/></Relationships>
</file>

<file path=ppt/slides/_rels/slide8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81.xml"/><Relationship Id="rId7" Type="http://schemas.openxmlformats.org/officeDocument/2006/relationships/image" Target="../media/image6.png"/><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slide" Target="slide5.xml"/><Relationship Id="rId4" Type="http://schemas.openxmlformats.org/officeDocument/2006/relationships/slide" Target="slide32.xml"/><Relationship Id="rId9" Type="http://schemas.openxmlformats.org/officeDocument/2006/relationships/image" Target="../media/image4.png"/></Relationships>
</file>

<file path=ppt/slides/_rels/slide8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slide" Target="slide40.xml"/><Relationship Id="rId7" Type="http://schemas.openxmlformats.org/officeDocument/2006/relationships/slide" Target="slide5.xml"/><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89.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4.png"/><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image" Target="../media/image7.png"/><Relationship Id="rId3" Type="http://schemas.openxmlformats.org/officeDocument/2006/relationships/slide" Target="slide71.xml"/><Relationship Id="rId7" Type="http://schemas.openxmlformats.org/officeDocument/2006/relationships/slide" Target="slide75.xml"/><Relationship Id="rId12" Type="http://schemas.openxmlformats.org/officeDocument/2006/relationships/slide" Target="slide16.xml"/><Relationship Id="rId17" Type="http://schemas.openxmlformats.org/officeDocument/2006/relationships/image" Target="../media/image5.png"/><Relationship Id="rId2" Type="http://schemas.openxmlformats.org/officeDocument/2006/relationships/image" Target="../media/image1.jpeg"/><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0.xml"/><Relationship Id="rId11" Type="http://schemas.openxmlformats.org/officeDocument/2006/relationships/image" Target="../media/image2.png"/><Relationship Id="rId5" Type="http://schemas.openxmlformats.org/officeDocument/2006/relationships/slide" Target="slide74.xml"/><Relationship Id="rId15" Type="http://schemas.openxmlformats.org/officeDocument/2006/relationships/image" Target="../media/image4.png"/><Relationship Id="rId10" Type="http://schemas.openxmlformats.org/officeDocument/2006/relationships/hyperlink" Target="07.mp3" TargetMode="External"/><Relationship Id="rId4" Type="http://schemas.openxmlformats.org/officeDocument/2006/relationships/slide" Target="slide73.xml"/><Relationship Id="rId9" Type="http://schemas.openxmlformats.org/officeDocument/2006/relationships/slide" Target="slide78.xml"/><Relationship Id="rId14" Type="http://schemas.openxmlformats.org/officeDocument/2006/relationships/slide" Target="slide2.xml"/></Relationships>
</file>

<file path=ppt/slides/_rels/slide90.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0.png"/></Relationships>
</file>

<file path=ppt/slides/_rels/slide9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84.xml"/><Relationship Id="rId7" Type="http://schemas.openxmlformats.org/officeDocument/2006/relationships/image" Target="../media/image5.png"/><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slide" Target="slide90.xml"/><Relationship Id="rId5" Type="http://schemas.openxmlformats.org/officeDocument/2006/relationships/image" Target="../media/image66.png"/><Relationship Id="rId10" Type="http://schemas.openxmlformats.org/officeDocument/2006/relationships/image" Target="../media/image4.png"/><Relationship Id="rId4" Type="http://schemas.openxmlformats.org/officeDocument/2006/relationships/slide" Target="slide9.xml"/><Relationship Id="rId9" Type="http://schemas.openxmlformats.org/officeDocument/2006/relationships/slide" Target="slide2.xml"/></Relationships>
</file>

<file path=ppt/slides/_rels/slide9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slide" Target="slide77.xml"/><Relationship Id="rId7" Type="http://schemas.openxmlformats.org/officeDocument/2006/relationships/slide" Target="slide9.xml"/><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94.xml"/><Relationship Id="rId7" Type="http://schemas.openxmlformats.org/officeDocument/2006/relationships/slide" Target="slide2.xml"/><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slide" Target="slide111.xml"/><Relationship Id="rId5" Type="http://schemas.openxmlformats.org/officeDocument/2006/relationships/slide" Target="slide107.xml"/><Relationship Id="rId4" Type="http://schemas.openxmlformats.org/officeDocument/2006/relationships/slide" Target="slide100.xml"/></Relationships>
</file>

<file path=ppt/slides/_rels/slide9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95.xml"/><Relationship Id="rId7" Type="http://schemas.openxmlformats.org/officeDocument/2006/relationships/slide" Target="slide2.xml"/><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slide" Target="slide93.xml"/><Relationship Id="rId4" Type="http://schemas.openxmlformats.org/officeDocument/2006/relationships/slide" Target="slide96.xml"/></Relationships>
</file>

<file path=ppt/slides/_rels/slide95.xml.rels><?xml version="1.0" encoding="UTF-8" standalone="yes"?>
<Relationships xmlns="http://schemas.openxmlformats.org/package/2006/relationships"><Relationship Id="rId3" Type="http://schemas.openxmlformats.org/officeDocument/2006/relationships/slide" Target="slide94.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6.png"/><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97.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99.xml"/><Relationship Id="rId4" Type="http://schemas.openxmlformats.org/officeDocument/2006/relationships/slide" Target="slide98.xml"/><Relationship Id="rId9"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image" Target="../media/image4.png"/><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slide" Target="slide96.xml"/><Relationship Id="rId5" Type="http://schemas.openxmlformats.org/officeDocument/2006/relationships/image" Target="../media/image4.png"/><Relationship Id="rId4" Type="http://schemas.openxmlformats.org/officeDocument/2006/relationships/slide" Target="slide2.xm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67.jpeg"/><Relationship Id="rId1" Type="http://schemas.openxmlformats.org/officeDocument/2006/relationships/slideLayout" Target="../slideLayouts/slideLayout14.xml"/><Relationship Id="rId6" Type="http://schemas.openxmlformats.org/officeDocument/2006/relationships/slide" Target="slide96.xml"/><Relationship Id="rId5" Type="http://schemas.openxmlformats.org/officeDocument/2006/relationships/image" Target="../media/image4.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sp>
        <p:nvSpPr>
          <p:cNvPr id="13" name="内容占位符 1"/>
          <p:cNvSpPr>
            <a:spLocks noGrp="1"/>
          </p:cNvSpPr>
          <p:nvPr>
            <p:ph idx="4294967295"/>
          </p:nvPr>
        </p:nvSpPr>
        <p:spPr bwMode="auto">
          <a:xfrm>
            <a:off x="193970" y="650522"/>
            <a:ext cx="8748713" cy="917141"/>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dirty="0" smtClean="0">
                <a:latin typeface="Palatino Linotype" pitchFamily="18" charset="0"/>
                <a:ea typeface="宋体" pitchFamily="2" charset="-122"/>
              </a:rPr>
              <a:t>Walk your way to health</a:t>
            </a:r>
            <a:endParaRPr lang="en-US" altLang="zh-CN" sz="2500" spc="-10" dirty="0" smtClean="0"/>
          </a:p>
        </p:txBody>
      </p:sp>
      <p:pic>
        <p:nvPicPr>
          <p:cNvPr id="2051" name="Picture 3"/>
          <p:cNvPicPr>
            <a:picLocks noChangeAspect="1" noChangeArrowheads="1"/>
          </p:cNvPicPr>
          <p:nvPr/>
        </p:nvPicPr>
        <p:blipFill>
          <a:blip r:embed="rId5" cstate="print"/>
          <a:srcRect/>
          <a:stretch>
            <a:fillRect/>
          </a:stretch>
        </p:blipFill>
        <p:spPr bwMode="auto">
          <a:xfrm>
            <a:off x="654563" y="1519037"/>
            <a:ext cx="7834875" cy="4279947"/>
          </a:xfrm>
          <a:prstGeom prst="rect">
            <a:avLst/>
          </a:prstGeom>
          <a:noFill/>
          <a:ln w="9525">
            <a:noFill/>
            <a:miter lim="800000"/>
            <a:headEnd/>
            <a:tailEnd/>
          </a:ln>
        </p:spPr>
      </p:pic>
      <p:sp>
        <p:nvSpPr>
          <p:cNvPr id="8" name="圆角矩形 7">
            <a:hlinkClick r:id="rId6" action="ppaction://hlinksldjump"/>
          </p:cNvPr>
          <p:cNvSpPr/>
          <p:nvPr/>
        </p:nvSpPr>
        <p:spPr>
          <a:xfrm>
            <a:off x="1798580" y="6037951"/>
            <a:ext cx="1489972" cy="476277"/>
          </a:xfrm>
          <a:prstGeom prst="roundRect">
            <a:avLst/>
          </a:prstGeom>
          <a:noFill/>
          <a:ln w="25400">
            <a:solidFill>
              <a:srgbClr val="7030A0"/>
            </a:solidFill>
            <a:bevel/>
          </a:ln>
          <a:effectLst>
            <a:outerShdw sx="1000" sy="1000" algn="ctr" rotWithShape="0">
              <a:srgbClr val="7030A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660066"/>
                </a:solidFill>
              </a:rPr>
              <a:t>Preview</a:t>
            </a:r>
            <a:endParaRPr lang="zh-CN" altLang="en-US" sz="2400" b="1" dirty="0">
              <a:solidFill>
                <a:srgbClr val="660066"/>
              </a:solidFill>
            </a:endParaRPr>
          </a:p>
        </p:txBody>
      </p:sp>
      <p:sp>
        <p:nvSpPr>
          <p:cNvPr id="9" name="圆角矩形 8">
            <a:hlinkClick r:id="rId7" action="ppaction://hlinksldjump"/>
          </p:cNvPr>
          <p:cNvSpPr/>
          <p:nvPr/>
        </p:nvSpPr>
        <p:spPr>
          <a:xfrm>
            <a:off x="5075742" y="6037951"/>
            <a:ext cx="2269680" cy="476765"/>
          </a:xfrm>
          <a:prstGeom prst="roundRect">
            <a:avLst/>
          </a:prstGeom>
          <a:noFill/>
          <a:ln w="25400">
            <a:solidFill>
              <a:srgbClr val="7030A0"/>
            </a:solidFill>
          </a:ln>
          <a:effectLst>
            <a:outerShdw sx="1000" sy="1000" algn="ctr" rotWithShape="0">
              <a:srgbClr val="7030A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660066"/>
                </a:solidFill>
              </a:rPr>
              <a:t>Go to the text</a:t>
            </a:r>
            <a:endParaRPr lang="zh-CN" altLang="en-US" sz="2400" b="1" dirty="0">
              <a:solidFill>
                <a:srgbClr val="660066"/>
              </a:solidFill>
            </a:endParaRPr>
          </a:p>
        </p:txBody>
      </p:sp>
      <p:pic>
        <p:nvPicPr>
          <p:cNvPr id="10" name="图片 6" descr="Home">
            <a:hlinkClick r:id="rId6"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925522"/>
            <a:ext cx="8569325" cy="5655389"/>
          </a:xfrm>
          <a:prstGeom prst="rect">
            <a:avLst/>
          </a:prstGeom>
          <a:noFill/>
          <a:ln>
            <a:miter lim="800000"/>
            <a:headEnd/>
            <a:tailEnd/>
          </a:ln>
        </p:spPr>
        <p:txBody>
          <a:bodyPr/>
          <a:lstStyle/>
          <a:p>
            <a:pPr marL="0" lvl="0" indent="0" algn="ctr">
              <a:buNone/>
            </a:pPr>
            <a:r>
              <a:rPr lang="zh-CN" altLang="en-US" b="1" spc="200" dirty="0" smtClean="0">
                <a:solidFill>
                  <a:srgbClr val="44546A"/>
                </a:solidFill>
              </a:rPr>
              <a:t>走向健康</a:t>
            </a:r>
          </a:p>
          <a:p>
            <a:pPr marL="0" indent="0">
              <a:buFont typeface="Arial" charset="0"/>
              <a:buNone/>
            </a:pPr>
            <a:endParaRPr lang="en-US" altLang="zh-CN" sz="1000" dirty="0" smtClean="0">
              <a:latin typeface="宋体" pitchFamily="2" charset="-122"/>
            </a:endParaRPr>
          </a:p>
          <a:p>
            <a:pPr marL="179388" indent="-179388" algn="just" eaLnBrk="1" hangingPunct="1">
              <a:lnSpc>
                <a:spcPct val="125000"/>
              </a:lnSpc>
              <a:buNone/>
            </a:pPr>
            <a:r>
              <a:rPr lang="en-US" altLang="zh-CN" sz="1800" dirty="0" smtClean="0">
                <a:solidFill>
                  <a:srgbClr val="0070C0"/>
                </a:solidFill>
                <a:latin typeface="宋体" pitchFamily="2" charset="-122"/>
              </a:rPr>
              <a:t>1</a:t>
            </a:r>
            <a:r>
              <a:rPr lang="en-US" altLang="zh-CN" sz="1800" dirty="0" smtClean="0">
                <a:solidFill>
                  <a:schemeClr val="hlink"/>
                </a:solidFill>
                <a:latin typeface="宋体" pitchFamily="2" charset="-122"/>
              </a:rPr>
              <a:t>     </a:t>
            </a:r>
            <a:r>
              <a:rPr lang="zh-CN" altLang="en-US" sz="2400" dirty="0" smtClean="0">
                <a:latin typeface="宋体" pitchFamily="2" charset="-122"/>
              </a:rPr>
              <a:t>忘记</a:t>
            </a:r>
            <a:r>
              <a:rPr lang="zh-CN" altLang="en-US" sz="2400" dirty="0">
                <a:latin typeface="宋体" pitchFamily="2" charset="-122"/>
              </a:rPr>
              <a:t>慢跑、健身房和昂贵的运动器材吧</a:t>
            </a:r>
            <a:r>
              <a:rPr lang="en-US" altLang="zh-CN" sz="2400" dirty="0">
                <a:latin typeface="宋体" pitchFamily="2" charset="-122"/>
              </a:rPr>
              <a:t>——</a:t>
            </a:r>
            <a:r>
              <a:rPr lang="zh-CN" altLang="en-US" sz="2400" dirty="0">
                <a:latin typeface="宋体" pitchFamily="2" charset="-122"/>
              </a:rPr>
              <a:t>保持身体健康、减肥、增强大脑活力的最佳方式</a:t>
            </a:r>
            <a:r>
              <a:rPr lang="zh-CN" altLang="en-US" sz="2400" dirty="0" smtClean="0">
                <a:latin typeface="宋体" pitchFamily="2" charset="-122"/>
              </a:rPr>
              <a:t>就是</a:t>
            </a:r>
            <a:r>
              <a:rPr lang="zh-CN" altLang="en-US" sz="2400" dirty="0">
                <a:latin typeface="宋体" pitchFamily="2" charset="-122"/>
              </a:rPr>
              <a:t>坚持每天步行。</a:t>
            </a:r>
            <a:endParaRPr lang="en-US" altLang="zh-CN" sz="2400" dirty="0" smtClean="0">
              <a:latin typeface="宋体" pitchFamily="2" charset="-122"/>
            </a:endParaRPr>
          </a:p>
          <a:p>
            <a:pPr marL="179388" indent="-179388" algn="just" eaLnBrk="1" hangingPunct="1">
              <a:lnSpc>
                <a:spcPct val="125000"/>
              </a:lnSpc>
              <a:buNone/>
            </a:pPr>
            <a:r>
              <a:rPr lang="en-US" altLang="zh-CN" sz="1800" dirty="0" smtClean="0">
                <a:solidFill>
                  <a:srgbClr val="0070C0"/>
                </a:solidFill>
                <a:latin typeface="宋体" pitchFamily="2" charset="-122"/>
              </a:rPr>
              <a:t>2</a:t>
            </a:r>
            <a:r>
              <a:rPr lang="en-US" altLang="zh-CN" sz="1800" dirty="0" smtClean="0">
                <a:solidFill>
                  <a:schemeClr val="hlink"/>
                </a:solidFill>
                <a:latin typeface="宋体" pitchFamily="2" charset="-122"/>
              </a:rPr>
              <a:t>     </a:t>
            </a:r>
            <a:r>
              <a:rPr lang="zh-CN" altLang="en-US" sz="2400" dirty="0" smtClean="0">
                <a:latin typeface="宋体" pitchFamily="2" charset="-122"/>
              </a:rPr>
              <a:t>研究</a:t>
            </a:r>
            <a:r>
              <a:rPr lang="zh-CN" altLang="en-US" sz="2400" dirty="0">
                <a:latin typeface="宋体" pitchFamily="2" charset="-122"/>
              </a:rPr>
              <a:t>人员声称人生来就是要步行的。</a:t>
            </a:r>
            <a:r>
              <a:rPr lang="en-US" altLang="zh-CN" sz="2400" dirty="0" smtClean="0">
                <a:latin typeface="宋体" pitchFamily="2" charset="-122"/>
              </a:rPr>
              <a:t>700</a:t>
            </a:r>
            <a:r>
              <a:rPr lang="zh-CN" altLang="en-US" sz="2400" dirty="0" smtClean="0">
                <a:latin typeface="宋体" pitchFamily="2" charset="-122"/>
              </a:rPr>
              <a:t>万年</a:t>
            </a:r>
            <a:r>
              <a:rPr lang="zh-CN" altLang="en-US" sz="2400" dirty="0">
                <a:latin typeface="宋体" pitchFamily="2" charset="-122"/>
              </a:rPr>
              <a:t>以来，我们一直在步行，但是现在，突然之间</a:t>
            </a:r>
            <a:r>
              <a:rPr lang="zh-CN" altLang="en-US" sz="2400" dirty="0" smtClean="0">
                <a:latin typeface="宋体" pitchFamily="2" charset="-122"/>
              </a:rPr>
              <a:t>我们</a:t>
            </a:r>
            <a:r>
              <a:rPr lang="zh-CN" altLang="en-US" sz="2400" dirty="0">
                <a:latin typeface="宋体" pitchFamily="2" charset="-122"/>
              </a:rPr>
              <a:t>坐了下来，其结果是许多人超重。我们更多的时间坐在桌子旁，却花费更少的精力去做事。</a:t>
            </a:r>
            <a:r>
              <a:rPr lang="zh-CN" altLang="en-US" sz="2400" dirty="0" smtClean="0">
                <a:latin typeface="宋体" pitchFamily="2" charset="-122"/>
              </a:rPr>
              <a:t>因为有了</a:t>
            </a:r>
            <a:r>
              <a:rPr lang="zh-CN" altLang="en-US" sz="2400" dirty="0">
                <a:latin typeface="宋体" pitchFamily="2" charset="-122"/>
              </a:rPr>
              <a:t>互联网，我们甚至不需要再去商场购物。我们没有时间步行上班，也不能在结束一天的工作</a:t>
            </a:r>
            <a:r>
              <a:rPr lang="zh-CN" altLang="en-US" sz="2400" dirty="0" smtClean="0">
                <a:latin typeface="宋体" pitchFamily="2" charset="-122"/>
              </a:rPr>
              <a:t>之后</a:t>
            </a:r>
            <a:r>
              <a:rPr lang="zh-CN" altLang="en-US" sz="2400" dirty="0">
                <a:latin typeface="宋体" pitchFamily="2" charset="-122"/>
              </a:rPr>
              <a:t>抽时间去锻炼身体。</a:t>
            </a:r>
            <a:endParaRPr lang="zh-CN" altLang="en-US" sz="2400" dirty="0" smtClean="0">
              <a:solidFill>
                <a:srgbClr val="000000"/>
              </a:solidFill>
            </a:endParaRPr>
          </a:p>
          <a:p>
            <a:pPr marL="179388" indent="-179388"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201613" y="1031624"/>
            <a:ext cx="8761412" cy="5670322"/>
          </a:xfrm>
          <a:prstGeom prst="rect">
            <a:avLst/>
          </a:prstGeom>
          <a:noFill/>
          <a:ln>
            <a:miter lim="800000"/>
            <a:headEnd/>
            <a:tailEnd/>
          </a:ln>
        </p:spPr>
        <p:txBody>
          <a:bodyPr/>
          <a:lstStyle/>
          <a:p>
            <a:pPr marL="0" indent="0" eaLnBrk="1" hangingPunct="1">
              <a:buSzPct val="120000"/>
              <a:buFont typeface="Arial" charset="0"/>
              <a:buNone/>
            </a:pPr>
            <a:r>
              <a:rPr lang="en-US" altLang="zh-CN" b="1" dirty="0" smtClean="0">
                <a:solidFill>
                  <a:srgbClr val="C00000"/>
                </a:solidFill>
              </a:rPr>
              <a:t>Dealing with unfamiliar words</a:t>
            </a:r>
          </a:p>
          <a:p>
            <a:pPr marL="812800" lvl="1" indent="-279400" eaLnBrk="1" hangingPunct="1">
              <a:lnSpc>
                <a:spcPct val="50000"/>
              </a:lnSpc>
              <a:buSzPct val="50000"/>
              <a:buFont typeface="Wingdings" pitchFamily="2" charset="2"/>
              <a:buNone/>
            </a:pPr>
            <a:endParaRPr lang="en-US" altLang="zh-CN" dirty="0" smtClean="0"/>
          </a:p>
          <a:p>
            <a:pPr marL="361950" lvl="1" indent="-361950" algn="just" eaLnBrk="1" hangingPunct="1">
              <a:lnSpc>
                <a:spcPct val="100000"/>
              </a:lnSpc>
              <a:spcBef>
                <a:spcPts val="1200"/>
              </a:spcBef>
              <a:buSzPct val="50000"/>
              <a:buFont typeface="Wingdings" pitchFamily="2" charset="2"/>
              <a:buNone/>
            </a:pPr>
            <a:r>
              <a:rPr lang="en-US" altLang="zh-CN" sz="2800" b="1" dirty="0" smtClean="0"/>
              <a:t>5 </a:t>
            </a:r>
            <a:r>
              <a:rPr lang="en-US" altLang="en-US" sz="2800" b="1" dirty="0">
                <a:ea typeface="宋体" charset="-122"/>
                <a:hlinkClick r:id="rId3" action="ppaction://hlinksldjump"/>
              </a:rPr>
              <a:t>Complete the sentences with the correct form of the words below.   </a:t>
            </a:r>
            <a:endParaRPr lang="en-US" altLang="zh-CN" sz="2800" b="1" dirty="0" smtClean="0"/>
          </a:p>
          <a:p>
            <a:pPr marL="361950" lvl="1" indent="-361950" algn="just" eaLnBrk="1" hangingPunct="1">
              <a:lnSpc>
                <a:spcPct val="100000"/>
              </a:lnSpc>
              <a:spcBef>
                <a:spcPts val="1200"/>
              </a:spcBef>
              <a:buSzPct val="50000"/>
              <a:buNone/>
            </a:pPr>
            <a:r>
              <a:rPr lang="en-US" altLang="zh-CN" sz="2800" b="1" dirty="0" smtClean="0"/>
              <a:t>6 </a:t>
            </a:r>
            <a:r>
              <a:rPr lang="en-US" altLang="en-US" sz="2800" b="1" dirty="0">
                <a:ea typeface="宋体" charset="-122"/>
                <a:hlinkClick r:id="rId4" action="ppaction://hlinksldjump"/>
              </a:rPr>
              <a:t>Replace the underlined words with the correct form of the words below.  </a:t>
            </a:r>
            <a:endParaRPr lang="en-US" altLang="en-US" sz="2800" b="1" dirty="0" smtClean="0">
              <a:ea typeface="宋体" charset="-122"/>
            </a:endParaRPr>
          </a:p>
          <a:p>
            <a:pPr marL="361950" lvl="1" indent="-361950" algn="just" eaLnBrk="1" hangingPunct="1">
              <a:lnSpc>
                <a:spcPct val="100000"/>
              </a:lnSpc>
              <a:spcBef>
                <a:spcPts val="1200"/>
              </a:spcBef>
              <a:buSzPct val="50000"/>
              <a:buNone/>
            </a:pPr>
            <a:r>
              <a:rPr lang="en-US" altLang="zh-CN" sz="2800" b="1" dirty="0" smtClean="0"/>
              <a:t>7 </a:t>
            </a:r>
            <a:r>
              <a:rPr lang="en-US" altLang="en-US" sz="2800" b="1" dirty="0">
                <a:ea typeface="宋体" charset="-122"/>
                <a:hlinkClick r:id="rId5" action="ppaction://hlinksldjump"/>
              </a:rPr>
              <a:t>Answer the questions about the words and expressions.   </a:t>
            </a:r>
            <a:endParaRPr lang="en-US" altLang="en-US" sz="2800" dirty="0">
              <a:ea typeface="宋体" charset="-122"/>
            </a:endParaRPr>
          </a:p>
          <a:p>
            <a:pPr marL="361950" lvl="1" indent="-361950" algn="just" eaLnBrk="1" hangingPunct="1">
              <a:lnSpc>
                <a:spcPct val="100000"/>
              </a:lnSpc>
              <a:spcBef>
                <a:spcPts val="1200"/>
              </a:spcBef>
              <a:buSzPct val="50000"/>
              <a:buNone/>
            </a:pPr>
            <a:r>
              <a:rPr lang="en-US" altLang="zh-CN" sz="2800" b="1" dirty="0" smtClean="0"/>
              <a:t> </a:t>
            </a:r>
            <a:endParaRPr lang="zh-CN" altLang="en-US" sz="2800" b="1"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0545865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just" eaLnBrk="1" hangingPunct="1">
              <a:lnSpc>
                <a:spcPct val="100000"/>
              </a:lnSpc>
              <a:spcBef>
                <a:spcPts val="0"/>
              </a:spcBef>
              <a:buSzPct val="120000"/>
              <a:buNone/>
            </a:pPr>
            <a:r>
              <a:rPr lang="en-US" altLang="zh-CN" b="1" dirty="0" smtClean="0">
                <a:ea typeface="宋体" charset="-122"/>
              </a:rPr>
              <a:t>5 </a:t>
            </a:r>
            <a:r>
              <a:rPr lang="en-US" altLang="zh-CN" b="1" dirty="0">
                <a:ea typeface="宋体" charset="-122"/>
              </a:rPr>
              <a:t>Complete the sentences with the correct form of the words below.  </a:t>
            </a:r>
            <a:r>
              <a:rPr lang="en-US" altLang="en-US" b="1" dirty="0" smtClean="0">
                <a:ea typeface="宋体" charset="-122"/>
              </a:rPr>
              <a:t> </a:t>
            </a:r>
            <a:r>
              <a:rPr lang="en-US" altLang="en-US" dirty="0" smtClean="0">
                <a:ea typeface="宋体" charset="-122"/>
              </a:rPr>
              <a:t> </a:t>
            </a:r>
          </a:p>
          <a:p>
            <a:pPr algn="just" eaLnBrk="1" hangingPunct="1">
              <a:lnSpc>
                <a:spcPct val="100000"/>
              </a:lnSpc>
              <a:spcBef>
                <a:spcPts val="0"/>
              </a:spcBef>
              <a:buSzPct val="120000"/>
              <a:buNone/>
            </a:pPr>
            <a:endParaRPr lang="en-US" altLang="en-US" sz="1000" dirty="0" smtClean="0">
              <a:ea typeface="宋体" charset="-122"/>
            </a:endParaRPr>
          </a:p>
          <a:p>
            <a:pPr algn="ctr" eaLnBrk="1" hangingPunct="1">
              <a:lnSpc>
                <a:spcPct val="100000"/>
              </a:lnSpc>
              <a:spcBef>
                <a:spcPts val="0"/>
              </a:spcBef>
              <a:buSzPct val="120000"/>
              <a:buNone/>
            </a:pPr>
            <a:r>
              <a:rPr lang="en-US" altLang="zh-CN" dirty="0">
                <a:solidFill>
                  <a:srgbClr val="990000"/>
                </a:solidFill>
              </a:rPr>
              <a:t>concentration    destructive    elbow    glow    infection    lifetime   </a:t>
            </a:r>
            <a:r>
              <a:rPr lang="en-US" altLang="zh-CN" dirty="0" smtClean="0">
                <a:solidFill>
                  <a:srgbClr val="990000"/>
                </a:solidFill>
              </a:rPr>
              <a:t>   </a:t>
            </a:r>
            <a:r>
              <a:rPr lang="en-US" altLang="zh-CN" dirty="0">
                <a:solidFill>
                  <a:srgbClr val="990000"/>
                </a:solidFill>
              </a:rPr>
              <a:t>measurement   </a:t>
            </a:r>
            <a:r>
              <a:rPr lang="en-US" altLang="zh-CN" dirty="0" smtClean="0">
                <a:solidFill>
                  <a:srgbClr val="990000"/>
                </a:solidFill>
              </a:rPr>
              <a:t>   </a:t>
            </a:r>
            <a:r>
              <a:rPr lang="en-US" altLang="zh-CN" dirty="0">
                <a:solidFill>
                  <a:srgbClr val="990000"/>
                </a:solidFill>
              </a:rPr>
              <a:t>sole    </a:t>
            </a:r>
            <a:r>
              <a:rPr lang="en-US" altLang="zh-CN" dirty="0" smtClean="0">
                <a:solidFill>
                  <a:srgbClr val="990000"/>
                </a:solidFill>
              </a:rPr>
              <a:t>  stride    </a:t>
            </a:r>
            <a:r>
              <a:rPr lang="en-US" altLang="zh-CN" dirty="0">
                <a:solidFill>
                  <a:srgbClr val="990000"/>
                </a:solidFill>
              </a:rPr>
              <a:t>variation </a:t>
            </a:r>
            <a:endParaRPr lang="en-US" altLang="zh-CN" dirty="0" smtClean="0">
              <a:solidFill>
                <a:srgbClr val="990000"/>
              </a:solidFill>
            </a:endParaRPr>
          </a:p>
          <a:p>
            <a:pPr algn="ctr" eaLnBrk="1" hangingPunct="1">
              <a:lnSpc>
                <a:spcPct val="100000"/>
              </a:lnSpc>
              <a:spcBef>
                <a:spcPts val="0"/>
              </a:spcBef>
              <a:buSzPct val="120000"/>
              <a:buNone/>
            </a:pPr>
            <a:endParaRPr lang="en-US" altLang="zh-CN" sz="800" dirty="0" smtClean="0">
              <a:solidFill>
                <a:srgbClr val="990000"/>
              </a:solidFill>
            </a:endParaRPr>
          </a:p>
          <a:p>
            <a:pPr marL="180975" indent="-179388" algn="just" eaLnBrk="1" hangingPunct="1">
              <a:lnSpc>
                <a:spcPct val="110000"/>
              </a:lnSpc>
              <a:spcBef>
                <a:spcPts val="600"/>
              </a:spcBef>
              <a:buSzPct val="120000"/>
              <a:buNone/>
            </a:pPr>
            <a:r>
              <a:rPr lang="en-US" altLang="zh-CN" dirty="0"/>
              <a:t>1 These high-heeled shoes hurt the </a:t>
            </a:r>
            <a:r>
              <a:rPr lang="en-US" altLang="zh-CN" dirty="0" smtClean="0"/>
              <a:t>__________ </a:t>
            </a:r>
            <a:r>
              <a:rPr lang="en-US" altLang="zh-CN" dirty="0"/>
              <a:t>of my feet. </a:t>
            </a:r>
            <a:endParaRPr lang="en-US" altLang="zh-CN" dirty="0" smtClean="0"/>
          </a:p>
          <a:p>
            <a:pPr marL="180975" indent="-179388" algn="just" eaLnBrk="1" hangingPunct="1">
              <a:lnSpc>
                <a:spcPct val="110000"/>
              </a:lnSpc>
              <a:spcBef>
                <a:spcPts val="600"/>
              </a:spcBef>
              <a:buSzPct val="120000"/>
              <a:buNone/>
            </a:pPr>
            <a:r>
              <a:rPr lang="en-US" altLang="zh-CN" dirty="0" smtClean="0"/>
              <a:t>2 </a:t>
            </a:r>
            <a:r>
              <a:rPr lang="en-US" altLang="zh-CN" dirty="0"/>
              <a:t>It’s easy to lose your </a:t>
            </a:r>
            <a:r>
              <a:rPr lang="en-US" altLang="zh-CN" dirty="0" smtClean="0"/>
              <a:t>____________ </a:t>
            </a:r>
            <a:r>
              <a:rPr lang="en-US" altLang="zh-CN" dirty="0"/>
              <a:t>if you’re very tired. </a:t>
            </a:r>
            <a:endParaRPr lang="en-US" altLang="zh-CN" dirty="0" smtClean="0"/>
          </a:p>
          <a:p>
            <a:pPr marL="180975" indent="-179388" algn="just" eaLnBrk="1" hangingPunct="1">
              <a:lnSpc>
                <a:spcPct val="110000"/>
              </a:lnSpc>
              <a:spcBef>
                <a:spcPts val="600"/>
              </a:spcBef>
              <a:buSzPct val="120000"/>
              <a:buNone/>
            </a:pPr>
            <a:r>
              <a:rPr lang="en-US" altLang="zh-CN" dirty="0" smtClean="0"/>
              <a:t>3 </a:t>
            </a:r>
            <a:r>
              <a:rPr lang="en-US" altLang="zh-CN" dirty="0"/>
              <a:t>I’ve been playing too much tennis. I’ve hurt my shoulder and __________. </a:t>
            </a:r>
            <a:endParaRPr lang="en-US" altLang="zh-CN" dirty="0" smtClean="0"/>
          </a:p>
          <a:p>
            <a:pPr marL="180975" indent="-179388" algn="just" eaLnBrk="1" hangingPunct="1">
              <a:lnSpc>
                <a:spcPct val="110000"/>
              </a:lnSpc>
              <a:spcBef>
                <a:spcPts val="600"/>
              </a:spcBef>
              <a:buSzPct val="120000"/>
              <a:buNone/>
            </a:pPr>
            <a:r>
              <a:rPr lang="en-US" altLang="zh-CN" dirty="0" smtClean="0"/>
              <a:t>4 </a:t>
            </a:r>
            <a:r>
              <a:rPr lang="en-US" altLang="zh-CN" dirty="0"/>
              <a:t>You can increase your resistance to __________, such as colds and flu, by taking regular exercise. </a:t>
            </a: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sp>
        <p:nvSpPr>
          <p:cNvPr id="12" name="文本框 11"/>
          <p:cNvSpPr txBox="1"/>
          <p:nvPr/>
        </p:nvSpPr>
        <p:spPr>
          <a:xfrm>
            <a:off x="5744260" y="2728087"/>
            <a:ext cx="1023396" cy="523220"/>
          </a:xfrm>
          <a:prstGeom prst="rect">
            <a:avLst/>
          </a:prstGeom>
          <a:noFill/>
        </p:spPr>
        <p:txBody>
          <a:bodyPr wrap="square" rtlCol="0">
            <a:spAutoFit/>
          </a:bodyPr>
          <a:lstStyle/>
          <a:p>
            <a:r>
              <a:rPr lang="en-US" altLang="zh-CN" sz="2800" dirty="0">
                <a:solidFill>
                  <a:srgbClr val="FF0000"/>
                </a:solidFill>
              </a:rPr>
              <a:t> </a:t>
            </a:r>
            <a:r>
              <a:rPr lang="en-US" altLang="zh-CN" sz="2800" dirty="0" smtClean="0">
                <a:solidFill>
                  <a:srgbClr val="FF0000"/>
                </a:solidFill>
              </a:rPr>
              <a:t>soles </a:t>
            </a:r>
            <a:endParaRPr lang="zh-CN" altLang="en-US" sz="2800" dirty="0">
              <a:solidFill>
                <a:srgbClr val="FF0000"/>
              </a:solidFill>
            </a:endParaRPr>
          </a:p>
        </p:txBody>
      </p:sp>
      <p:sp>
        <p:nvSpPr>
          <p:cNvPr id="13" name="文本框 12"/>
          <p:cNvSpPr txBox="1"/>
          <p:nvPr/>
        </p:nvSpPr>
        <p:spPr>
          <a:xfrm>
            <a:off x="3502872" y="3288473"/>
            <a:ext cx="2306580" cy="523220"/>
          </a:xfrm>
          <a:prstGeom prst="rect">
            <a:avLst/>
          </a:prstGeom>
          <a:noFill/>
        </p:spPr>
        <p:txBody>
          <a:bodyPr wrap="square" rtlCol="0">
            <a:spAutoFit/>
          </a:bodyPr>
          <a:lstStyle/>
          <a:p>
            <a:r>
              <a:rPr lang="en-US" altLang="zh-CN" sz="2800" dirty="0">
                <a:solidFill>
                  <a:srgbClr val="FF0000"/>
                </a:solidFill>
              </a:rPr>
              <a:t>concentration</a:t>
            </a:r>
            <a:endParaRPr lang="zh-CN" altLang="en-US" sz="2800" dirty="0">
              <a:solidFill>
                <a:srgbClr val="FF0000"/>
              </a:solidFill>
            </a:endParaRPr>
          </a:p>
        </p:txBody>
      </p:sp>
      <p:sp>
        <p:nvSpPr>
          <p:cNvPr id="14" name="文本框 13"/>
          <p:cNvSpPr txBox="1"/>
          <p:nvPr/>
        </p:nvSpPr>
        <p:spPr>
          <a:xfrm>
            <a:off x="1377411" y="4268521"/>
            <a:ext cx="1196050" cy="523220"/>
          </a:xfrm>
          <a:prstGeom prst="rect">
            <a:avLst/>
          </a:prstGeom>
          <a:noFill/>
        </p:spPr>
        <p:txBody>
          <a:bodyPr wrap="square" rtlCol="0">
            <a:spAutoFit/>
          </a:bodyPr>
          <a:lstStyle/>
          <a:p>
            <a:r>
              <a:rPr lang="en-US" altLang="zh-CN" sz="2800" dirty="0">
                <a:solidFill>
                  <a:srgbClr val="FF0000"/>
                </a:solidFill>
              </a:rPr>
              <a:t>elbow</a:t>
            </a:r>
            <a:endParaRPr lang="zh-CN" altLang="en-US" sz="2800" dirty="0">
              <a:solidFill>
                <a:srgbClr val="FF0000"/>
              </a:solidFill>
            </a:endParaRPr>
          </a:p>
        </p:txBody>
      </p:sp>
      <p:pic>
        <p:nvPicPr>
          <p:cNvPr id="15"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sp>
        <p:nvSpPr>
          <p:cNvPr id="10" name="文本框 9"/>
          <p:cNvSpPr txBox="1"/>
          <p:nvPr/>
        </p:nvSpPr>
        <p:spPr>
          <a:xfrm>
            <a:off x="5931991" y="4832674"/>
            <a:ext cx="1671330" cy="523220"/>
          </a:xfrm>
          <a:prstGeom prst="rect">
            <a:avLst/>
          </a:prstGeom>
          <a:noFill/>
        </p:spPr>
        <p:txBody>
          <a:bodyPr wrap="square" rtlCol="0">
            <a:spAutoFit/>
          </a:bodyPr>
          <a:lstStyle/>
          <a:p>
            <a:r>
              <a:rPr lang="en-US" altLang="zh-CN" sz="2800" dirty="0" smtClean="0">
                <a:solidFill>
                  <a:srgbClr val="FF0000"/>
                </a:solidFill>
              </a:rPr>
              <a:t>infections</a:t>
            </a:r>
            <a:endParaRPr lang="zh-CN" altLang="en-US" sz="2800" dirty="0">
              <a:solidFill>
                <a:srgbClr val="FF0000"/>
              </a:solidFill>
            </a:endParaRPr>
          </a:p>
        </p:txBody>
      </p:sp>
      <p:pic>
        <p:nvPicPr>
          <p:cNvPr id="16"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1901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dissolve">
                                      <p:cBhvr>
                                        <p:cTn id="2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algn="ctr" eaLnBrk="1" hangingPunct="1">
              <a:lnSpc>
                <a:spcPct val="100000"/>
              </a:lnSpc>
              <a:spcBef>
                <a:spcPts val="0"/>
              </a:spcBef>
              <a:buSzPct val="120000"/>
              <a:buNone/>
            </a:pPr>
            <a:endParaRPr lang="en-US" altLang="zh-CN" sz="1000" dirty="0" smtClean="0">
              <a:solidFill>
                <a:srgbClr val="990000"/>
              </a:solidFill>
            </a:endParaRPr>
          </a:p>
          <a:p>
            <a:pPr algn="ctr" eaLnBrk="1" hangingPunct="1">
              <a:lnSpc>
                <a:spcPct val="100000"/>
              </a:lnSpc>
              <a:spcBef>
                <a:spcPts val="0"/>
              </a:spcBef>
              <a:buSzPct val="120000"/>
              <a:buNone/>
            </a:pPr>
            <a:r>
              <a:rPr lang="en-US" altLang="zh-CN" dirty="0">
                <a:solidFill>
                  <a:srgbClr val="990000"/>
                </a:solidFill>
              </a:rPr>
              <a:t>concentration    destructive    elbow    glow    infection    lifetime      measurement      sole      stride    variation </a:t>
            </a:r>
            <a:endParaRPr lang="en-US" altLang="zh-CN" dirty="0" smtClean="0">
              <a:solidFill>
                <a:srgbClr val="990000"/>
              </a:solidFill>
            </a:endParaRPr>
          </a:p>
          <a:p>
            <a:pPr algn="ctr" eaLnBrk="1" hangingPunct="1">
              <a:lnSpc>
                <a:spcPct val="100000"/>
              </a:lnSpc>
              <a:spcBef>
                <a:spcPts val="0"/>
              </a:spcBef>
              <a:buSzPct val="120000"/>
              <a:buNone/>
            </a:pPr>
            <a:endParaRPr lang="en-US" altLang="zh-CN" sz="800" dirty="0">
              <a:solidFill>
                <a:srgbClr val="990000"/>
              </a:solidFill>
            </a:endParaRPr>
          </a:p>
          <a:p>
            <a:pPr marL="180975" indent="-179388" algn="just">
              <a:lnSpc>
                <a:spcPct val="100000"/>
              </a:lnSpc>
              <a:spcBef>
                <a:spcPts val="600"/>
              </a:spcBef>
              <a:buNone/>
            </a:pPr>
            <a:r>
              <a:rPr lang="en-US" altLang="zh-CN" dirty="0" smtClean="0"/>
              <a:t>5 </a:t>
            </a:r>
            <a:r>
              <a:rPr lang="en-US" altLang="zh-CN" dirty="0"/>
              <a:t>Modern lifestyles may have a(n) __________ effect on people’s health</a:t>
            </a:r>
            <a:r>
              <a:rPr lang="en-US" altLang="zh-CN" dirty="0" smtClean="0"/>
              <a:t>.</a:t>
            </a:r>
          </a:p>
          <a:p>
            <a:pPr marL="180975" indent="-179388" algn="just">
              <a:lnSpc>
                <a:spcPct val="100000"/>
              </a:lnSpc>
              <a:spcBef>
                <a:spcPts val="600"/>
              </a:spcBef>
              <a:buNone/>
            </a:pPr>
            <a:r>
              <a:rPr lang="en-US" altLang="zh-CN" dirty="0"/>
              <a:t>6 We should make sure we have enough </a:t>
            </a:r>
            <a:r>
              <a:rPr lang="en-US" altLang="zh-CN" dirty="0" smtClean="0"/>
              <a:t>________ </a:t>
            </a:r>
            <a:r>
              <a:rPr lang="en-US" altLang="zh-CN" dirty="0"/>
              <a:t>in our exercise routine to stop us from getting bored. </a:t>
            </a:r>
            <a:endParaRPr lang="en-US" altLang="zh-CN" dirty="0" smtClean="0"/>
          </a:p>
          <a:p>
            <a:pPr marL="180975" indent="-179388" algn="just">
              <a:lnSpc>
                <a:spcPct val="100000"/>
              </a:lnSpc>
              <a:spcBef>
                <a:spcPts val="600"/>
              </a:spcBef>
              <a:buNone/>
            </a:pPr>
            <a:r>
              <a:rPr lang="en-US" altLang="zh-CN" dirty="0" smtClean="0"/>
              <a:t>7 </a:t>
            </a:r>
            <a:r>
              <a:rPr lang="en-US" altLang="zh-CN" dirty="0"/>
              <a:t>He started the walk with a rapid </a:t>
            </a:r>
            <a:r>
              <a:rPr lang="en-US" altLang="zh-CN" dirty="0" smtClean="0"/>
              <a:t>______, </a:t>
            </a:r>
            <a:r>
              <a:rPr lang="en-US" altLang="zh-CN" dirty="0"/>
              <a:t>and returned home with a healthy </a:t>
            </a:r>
            <a:r>
              <a:rPr lang="en-US" altLang="zh-CN" dirty="0" smtClean="0"/>
              <a:t>______ </a:t>
            </a:r>
            <a:r>
              <a:rPr lang="en-US" altLang="zh-CN" dirty="0"/>
              <a:t>on his face. </a:t>
            </a:r>
            <a:endParaRPr lang="en-US" altLang="zh-CN" dirty="0" smtClean="0"/>
          </a:p>
          <a:p>
            <a:pPr marL="180975" indent="-179388" algn="just">
              <a:lnSpc>
                <a:spcPct val="100000"/>
              </a:lnSpc>
              <a:spcBef>
                <a:spcPts val="600"/>
              </a:spcBef>
              <a:buNone/>
            </a:pPr>
            <a:r>
              <a:rPr lang="en-US" altLang="zh-CN" dirty="0" smtClean="0"/>
              <a:t>8 </a:t>
            </a:r>
            <a:r>
              <a:rPr lang="en-US" altLang="zh-CN" dirty="0"/>
              <a:t>Why not use a pedometer to __________ how far you have walked? </a:t>
            </a:r>
            <a:endParaRPr lang="en-US" altLang="zh-CN" dirty="0" smtClean="0"/>
          </a:p>
          <a:p>
            <a:pPr marL="180975" indent="-179388" algn="just">
              <a:lnSpc>
                <a:spcPct val="100000"/>
              </a:lnSpc>
              <a:spcBef>
                <a:spcPts val="600"/>
              </a:spcBef>
              <a:buNone/>
            </a:pPr>
            <a:r>
              <a:rPr lang="en-US" altLang="zh-CN" dirty="0" smtClean="0"/>
              <a:t>9 </a:t>
            </a:r>
            <a:r>
              <a:rPr lang="en-US" altLang="zh-CN" dirty="0"/>
              <a:t>We should all try to make daily exercise a(n) </a:t>
            </a:r>
            <a:r>
              <a:rPr lang="en-US" altLang="zh-CN" dirty="0" smtClean="0"/>
              <a:t>_______  </a:t>
            </a:r>
            <a:r>
              <a:rPr lang="en-US" altLang="zh-CN" dirty="0"/>
              <a:t>habit.</a:t>
            </a:r>
          </a:p>
          <a:p>
            <a:pPr marL="182563" indent="-180975" algn="just">
              <a:lnSpc>
                <a:spcPct val="120000"/>
              </a:lnSpc>
              <a:buNone/>
            </a:pPr>
            <a:endParaRPr lang="en-US" altLang="zh-CN" dirty="0"/>
          </a:p>
        </p:txBody>
      </p:sp>
      <p:pic>
        <p:nvPicPr>
          <p:cNvPr id="7" name="图片 2" descr="END"/>
          <p:cNvPicPr>
            <a:picLocks noChangeAspect="1" noChangeArrowheads="1"/>
          </p:cNvPicPr>
          <p:nvPr/>
        </p:nvPicPr>
        <p:blipFill>
          <a:blip r:embed="rId5" cstate="print"/>
          <a:srcRect/>
          <a:stretch>
            <a:fillRect/>
          </a:stretch>
        </p:blipFill>
        <p:spPr bwMode="auto">
          <a:xfrm>
            <a:off x="8439201" y="6359161"/>
            <a:ext cx="474663" cy="225425"/>
          </a:xfrm>
          <a:prstGeom prst="rect">
            <a:avLst/>
          </a:prstGeom>
          <a:noFill/>
          <a:ln w="9525">
            <a:noFill/>
            <a:miter lim="800000"/>
            <a:headEnd/>
            <a:tailEnd/>
          </a:ln>
        </p:spPr>
      </p:pic>
      <p:sp>
        <p:nvSpPr>
          <p:cNvPr id="8" name="文本框 7"/>
          <p:cNvSpPr txBox="1"/>
          <p:nvPr/>
        </p:nvSpPr>
        <p:spPr>
          <a:xfrm>
            <a:off x="5566562" y="1901922"/>
            <a:ext cx="1847195" cy="523220"/>
          </a:xfrm>
          <a:prstGeom prst="rect">
            <a:avLst/>
          </a:prstGeom>
          <a:noFill/>
        </p:spPr>
        <p:txBody>
          <a:bodyPr wrap="square" rtlCol="0">
            <a:spAutoFit/>
          </a:bodyPr>
          <a:lstStyle/>
          <a:p>
            <a:r>
              <a:rPr lang="en-US" altLang="zh-CN" sz="2800" dirty="0">
                <a:solidFill>
                  <a:srgbClr val="FF0000"/>
                </a:solidFill>
              </a:rPr>
              <a:t>destructive</a:t>
            </a:r>
            <a:endParaRPr lang="zh-CN" altLang="en-US" sz="2800" dirty="0">
              <a:solidFill>
                <a:srgbClr val="FF0000"/>
              </a:solidFill>
            </a:endParaRPr>
          </a:p>
        </p:txBody>
      </p:sp>
      <p:sp>
        <p:nvSpPr>
          <p:cNvPr id="9" name="文本框 8"/>
          <p:cNvSpPr txBox="1"/>
          <p:nvPr/>
        </p:nvSpPr>
        <p:spPr>
          <a:xfrm>
            <a:off x="6469012" y="2811273"/>
            <a:ext cx="1549554" cy="523220"/>
          </a:xfrm>
          <a:prstGeom prst="rect">
            <a:avLst/>
          </a:prstGeom>
          <a:noFill/>
        </p:spPr>
        <p:txBody>
          <a:bodyPr wrap="square" rtlCol="0">
            <a:spAutoFit/>
          </a:bodyPr>
          <a:lstStyle/>
          <a:p>
            <a:r>
              <a:rPr lang="en-US" altLang="zh-CN" sz="2800" dirty="0">
                <a:solidFill>
                  <a:srgbClr val="FF0000"/>
                </a:solidFill>
              </a:rPr>
              <a:t>variation</a:t>
            </a:r>
            <a:endParaRPr lang="zh-CN" altLang="en-US" sz="2800" dirty="0">
              <a:solidFill>
                <a:srgbClr val="FF0000"/>
              </a:solidFill>
            </a:endParaRPr>
          </a:p>
        </p:txBody>
      </p:sp>
      <p:sp>
        <p:nvSpPr>
          <p:cNvPr id="10" name="文本框 9"/>
          <p:cNvSpPr txBox="1"/>
          <p:nvPr/>
        </p:nvSpPr>
        <p:spPr>
          <a:xfrm>
            <a:off x="5717364" y="3739674"/>
            <a:ext cx="1071650" cy="523220"/>
          </a:xfrm>
          <a:prstGeom prst="rect">
            <a:avLst/>
          </a:prstGeom>
          <a:noFill/>
        </p:spPr>
        <p:txBody>
          <a:bodyPr wrap="square" rtlCol="0">
            <a:spAutoFit/>
          </a:bodyPr>
          <a:lstStyle/>
          <a:p>
            <a:r>
              <a:rPr lang="en-US" altLang="zh-CN" sz="2800" dirty="0">
                <a:solidFill>
                  <a:srgbClr val="FF0000"/>
                </a:solidFill>
              </a:rPr>
              <a:t>stride</a:t>
            </a:r>
          </a:p>
        </p:txBody>
      </p:sp>
      <p:sp>
        <p:nvSpPr>
          <p:cNvPr id="13" name="文本框 12"/>
          <p:cNvSpPr txBox="1"/>
          <p:nvPr/>
        </p:nvSpPr>
        <p:spPr>
          <a:xfrm>
            <a:off x="3650071" y="4149305"/>
            <a:ext cx="974630" cy="523220"/>
          </a:xfrm>
          <a:prstGeom prst="rect">
            <a:avLst/>
          </a:prstGeom>
          <a:noFill/>
        </p:spPr>
        <p:txBody>
          <a:bodyPr wrap="square" rtlCol="0">
            <a:spAutoFit/>
          </a:bodyPr>
          <a:lstStyle/>
          <a:p>
            <a:r>
              <a:rPr lang="en-US" altLang="zh-CN" sz="2800" dirty="0" smtClean="0">
                <a:solidFill>
                  <a:srgbClr val="FF0000"/>
                </a:solidFill>
              </a:rPr>
              <a:t>glow</a:t>
            </a:r>
            <a:endParaRPr lang="en-US" altLang="zh-CN" sz="2800" dirty="0">
              <a:solidFill>
                <a:srgbClr val="FF0000"/>
              </a:solidFill>
            </a:endParaRPr>
          </a:p>
        </p:txBody>
      </p:sp>
      <p:sp>
        <p:nvSpPr>
          <p:cNvPr id="14" name="文本框 13"/>
          <p:cNvSpPr txBox="1"/>
          <p:nvPr/>
        </p:nvSpPr>
        <p:spPr>
          <a:xfrm>
            <a:off x="5365029" y="4699577"/>
            <a:ext cx="1604308" cy="523220"/>
          </a:xfrm>
          <a:prstGeom prst="rect">
            <a:avLst/>
          </a:prstGeom>
          <a:noFill/>
        </p:spPr>
        <p:txBody>
          <a:bodyPr wrap="square" rtlCol="0">
            <a:spAutoFit/>
          </a:bodyPr>
          <a:lstStyle/>
          <a:p>
            <a:r>
              <a:rPr lang="en-US" altLang="zh-CN" sz="2800" dirty="0" smtClean="0">
                <a:solidFill>
                  <a:srgbClr val="FF0000"/>
                </a:solidFill>
              </a:rPr>
              <a:t>measure</a:t>
            </a:r>
            <a:endParaRPr lang="en-US" altLang="zh-CN" sz="2800" dirty="0">
              <a:solidFill>
                <a:srgbClr val="FF0000"/>
              </a:solidFill>
            </a:endParaRPr>
          </a:p>
        </p:txBody>
      </p:sp>
      <p:sp>
        <p:nvSpPr>
          <p:cNvPr id="15" name="文本框 14"/>
          <p:cNvSpPr txBox="1"/>
          <p:nvPr/>
        </p:nvSpPr>
        <p:spPr>
          <a:xfrm>
            <a:off x="7628331" y="5611069"/>
            <a:ext cx="1374172" cy="523220"/>
          </a:xfrm>
          <a:prstGeom prst="rect">
            <a:avLst/>
          </a:prstGeom>
          <a:noFill/>
        </p:spPr>
        <p:txBody>
          <a:bodyPr wrap="square" rtlCol="0">
            <a:spAutoFit/>
          </a:bodyPr>
          <a:lstStyle/>
          <a:p>
            <a:r>
              <a:rPr lang="en-US" altLang="zh-CN" sz="2800" dirty="0">
                <a:solidFill>
                  <a:srgbClr val="FF0000"/>
                </a:solidFill>
              </a:rPr>
              <a:t>lifetime</a:t>
            </a:r>
          </a:p>
        </p:txBody>
      </p:sp>
      <p:pic>
        <p:nvPicPr>
          <p:cNvPr id="16"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62093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4" grpId="0"/>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25475"/>
            <a:ext cx="8807450" cy="5984875"/>
          </a:xfrm>
          <a:prstGeom prst="rect">
            <a:avLst/>
          </a:prstGeom>
          <a:noFill/>
          <a:ln>
            <a:miter lim="800000"/>
            <a:headEnd/>
            <a:tailEnd/>
          </a:ln>
        </p:spPr>
        <p:txBody>
          <a:bodyPr/>
          <a:lstStyle/>
          <a:p>
            <a:pPr marL="180975" indent="-179388" algn="just" eaLnBrk="1" hangingPunct="1">
              <a:spcBef>
                <a:spcPts val="0"/>
              </a:spcBef>
              <a:buSzPct val="120000"/>
              <a:buNone/>
            </a:pPr>
            <a:r>
              <a:rPr lang="en-US" altLang="zh-CN" b="1" dirty="0" smtClean="0">
                <a:ea typeface="宋体" charset="-122"/>
              </a:rPr>
              <a:t>6 </a:t>
            </a:r>
            <a:r>
              <a:rPr lang="en-US" altLang="zh-CN" b="1" dirty="0">
                <a:ea typeface="宋体" charset="-122"/>
              </a:rPr>
              <a:t>Replace the underlined words with the correct form of the words below</a:t>
            </a:r>
            <a:r>
              <a:rPr lang="en-US" altLang="zh-CN" b="1" dirty="0" smtClean="0">
                <a:ea typeface="宋体" charset="-122"/>
              </a:rPr>
              <a:t>.</a:t>
            </a:r>
          </a:p>
          <a:p>
            <a:pPr marL="180975" indent="-179388" algn="just" eaLnBrk="1" hangingPunct="1">
              <a:spcBef>
                <a:spcPts val="0"/>
              </a:spcBef>
              <a:buSzPct val="120000"/>
              <a:buNone/>
            </a:pPr>
            <a:endParaRPr lang="en-US" altLang="zh-CN" sz="1000" dirty="0" smtClean="0">
              <a:solidFill>
                <a:srgbClr val="990000"/>
              </a:solidFill>
            </a:endParaRPr>
          </a:p>
          <a:p>
            <a:pPr marL="180975" indent="-179388" algn="ctr" eaLnBrk="1" hangingPunct="1">
              <a:spcBef>
                <a:spcPts val="0"/>
              </a:spcBef>
              <a:buSzPct val="120000"/>
              <a:buNone/>
            </a:pPr>
            <a:r>
              <a:rPr lang="en-US" altLang="zh-CN" dirty="0">
                <a:solidFill>
                  <a:srgbClr val="990000"/>
                </a:solidFill>
              </a:rPr>
              <a:t>alert  </a:t>
            </a:r>
            <a:r>
              <a:rPr lang="en-US" altLang="zh-CN" dirty="0" smtClean="0">
                <a:solidFill>
                  <a:srgbClr val="990000"/>
                </a:solidFill>
              </a:rPr>
              <a:t>       </a:t>
            </a:r>
            <a:r>
              <a:rPr lang="en-US" altLang="zh-CN" dirty="0">
                <a:solidFill>
                  <a:srgbClr val="990000"/>
                </a:solidFill>
              </a:rPr>
              <a:t>efficient  </a:t>
            </a:r>
            <a:r>
              <a:rPr lang="en-US" altLang="zh-CN" dirty="0" smtClean="0">
                <a:solidFill>
                  <a:srgbClr val="990000"/>
                </a:solidFill>
              </a:rPr>
              <a:t>       </a:t>
            </a:r>
            <a:r>
              <a:rPr lang="en-US" altLang="zh-CN" dirty="0">
                <a:solidFill>
                  <a:srgbClr val="990000"/>
                </a:solidFill>
              </a:rPr>
              <a:t>enhance </a:t>
            </a:r>
            <a:r>
              <a:rPr lang="en-US" altLang="zh-CN" dirty="0" smtClean="0">
                <a:solidFill>
                  <a:srgbClr val="990000"/>
                </a:solidFill>
              </a:rPr>
              <a:t>        </a:t>
            </a:r>
            <a:r>
              <a:rPr lang="en-US" altLang="zh-CN" dirty="0">
                <a:solidFill>
                  <a:srgbClr val="990000"/>
                </a:solidFill>
              </a:rPr>
              <a:t>gear    </a:t>
            </a:r>
            <a:endParaRPr lang="en-US" altLang="zh-CN" dirty="0" smtClean="0">
              <a:solidFill>
                <a:srgbClr val="990000"/>
              </a:solidFill>
            </a:endParaRPr>
          </a:p>
          <a:p>
            <a:pPr marL="180975" indent="-179388" algn="ctr" eaLnBrk="1" hangingPunct="1">
              <a:spcBef>
                <a:spcPts val="0"/>
              </a:spcBef>
              <a:buSzPct val="120000"/>
              <a:buNone/>
            </a:pPr>
            <a:r>
              <a:rPr lang="en-US" altLang="zh-CN" dirty="0" smtClean="0">
                <a:solidFill>
                  <a:srgbClr val="990000"/>
                </a:solidFill>
              </a:rPr>
              <a:t>immune     </a:t>
            </a:r>
            <a:r>
              <a:rPr lang="en-US" altLang="zh-CN" dirty="0">
                <a:solidFill>
                  <a:srgbClr val="990000"/>
                </a:solidFill>
              </a:rPr>
              <a:t>limb    </a:t>
            </a:r>
            <a:r>
              <a:rPr lang="en-US" altLang="zh-CN" dirty="0" smtClean="0">
                <a:solidFill>
                  <a:srgbClr val="990000"/>
                </a:solidFill>
              </a:rPr>
              <a:t> maintain     </a:t>
            </a:r>
            <a:r>
              <a:rPr lang="en-US" altLang="zh-CN" dirty="0">
                <a:solidFill>
                  <a:srgbClr val="990000"/>
                </a:solidFill>
              </a:rPr>
              <a:t>motivate   </a:t>
            </a:r>
            <a:r>
              <a:rPr lang="en-US" altLang="zh-CN" dirty="0" smtClean="0">
                <a:solidFill>
                  <a:srgbClr val="990000"/>
                </a:solidFill>
              </a:rPr>
              <a:t>  relieve</a:t>
            </a:r>
          </a:p>
          <a:p>
            <a:pPr marL="180975" indent="-179388" algn="ctr" eaLnBrk="1" hangingPunct="1">
              <a:spcBef>
                <a:spcPts val="0"/>
              </a:spcBef>
              <a:buSzPct val="120000"/>
              <a:buNone/>
            </a:pPr>
            <a:r>
              <a:rPr lang="en-US" altLang="zh-CN" dirty="0" smtClean="0">
                <a:solidFill>
                  <a:srgbClr val="990000"/>
                </a:solidFill>
              </a:rPr>
              <a:t> </a:t>
            </a:r>
            <a:endParaRPr lang="en-US" altLang="zh-CN" sz="1200" dirty="0" smtClean="0">
              <a:solidFill>
                <a:srgbClr val="990000"/>
              </a:solidFill>
            </a:endParaRPr>
          </a:p>
          <a:p>
            <a:pPr marL="180975" indent="-179388" algn="just" eaLnBrk="1" hangingPunct="1">
              <a:spcBef>
                <a:spcPts val="600"/>
              </a:spcBef>
              <a:buSzPct val="120000"/>
              <a:buNone/>
            </a:pPr>
            <a:r>
              <a:rPr lang="en-US" altLang="zh-CN" dirty="0" smtClean="0"/>
              <a:t>  Regular </a:t>
            </a:r>
            <a:r>
              <a:rPr lang="en-US" altLang="zh-CN" dirty="0"/>
              <a:t>walking is a habit which, if it can be (1) </a:t>
            </a:r>
            <a:r>
              <a:rPr lang="en-US" altLang="zh-CN" u="sng" dirty="0"/>
              <a:t>kept</a:t>
            </a:r>
            <a:r>
              <a:rPr lang="en-US" altLang="zh-CN" dirty="0"/>
              <a:t>, is very healthy. It is suitable for old and young people alike, and you don’t need to buy a lot of special (2) </a:t>
            </a:r>
            <a:r>
              <a:rPr lang="en-US" altLang="zh-CN" u="sng" dirty="0"/>
              <a:t>equipment</a:t>
            </a:r>
            <a:r>
              <a:rPr lang="en-US" altLang="zh-CN" dirty="0"/>
              <a:t> — just a good pair of shoes. A number of scientific studies have shown that walking provides one of the most (3) </a:t>
            </a:r>
            <a:r>
              <a:rPr lang="en-US" altLang="zh-CN" u="sng" dirty="0"/>
              <a:t>successful</a:t>
            </a:r>
            <a:r>
              <a:rPr lang="en-US" altLang="zh-CN" dirty="0"/>
              <a:t> ways of (4) </a:t>
            </a:r>
            <a:r>
              <a:rPr lang="en-US" altLang="zh-CN" u="sng" dirty="0"/>
              <a:t>improving</a:t>
            </a:r>
            <a:r>
              <a:rPr lang="en-US" altLang="zh-CN" dirty="0"/>
              <a:t> the body’s ability to fight disease. </a:t>
            </a:r>
            <a:r>
              <a:rPr lang="en-US" altLang="zh-CN" dirty="0" smtClean="0"/>
              <a:t> </a:t>
            </a:r>
          </a:p>
          <a:p>
            <a:pPr marL="180975" indent="-179388" algn="just" eaLnBrk="1" hangingPunct="1">
              <a:spcBef>
                <a:spcPts val="600"/>
              </a:spcBef>
              <a:buSzPct val="120000"/>
              <a:buNone/>
            </a:pPr>
            <a:r>
              <a:rPr lang="en-US" altLang="zh-CN" dirty="0"/>
              <a:t>(1) </a:t>
            </a:r>
            <a:r>
              <a:rPr lang="en-US" altLang="zh-CN" dirty="0" smtClean="0"/>
              <a:t>_________  </a:t>
            </a:r>
            <a:r>
              <a:rPr lang="en-US" altLang="zh-CN" dirty="0"/>
              <a:t>(2) ________ (3) _________ (4) ________</a:t>
            </a:r>
          </a:p>
          <a:p>
            <a:pPr marL="180975" indent="-179388" algn="just" eaLnBrk="1" hangingPunct="1">
              <a:spcBef>
                <a:spcPts val="600"/>
              </a:spcBef>
              <a:buSzPct val="120000"/>
              <a:buNone/>
            </a:pPr>
            <a:endParaRPr lang="en-US" altLang="zh-CN"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874793" y="6262688"/>
            <a:ext cx="912813" cy="228600"/>
          </a:xfrm>
          <a:prstGeom prst="rect">
            <a:avLst/>
          </a:prstGeom>
          <a:noFill/>
          <a:ln w="9525">
            <a:noFill/>
            <a:miter lim="800000"/>
            <a:headEnd/>
            <a:tailEnd/>
          </a:ln>
        </p:spPr>
      </p:pic>
      <p:sp>
        <p:nvSpPr>
          <p:cNvPr id="7" name="文本框 6"/>
          <p:cNvSpPr txBox="1"/>
          <p:nvPr/>
        </p:nvSpPr>
        <p:spPr>
          <a:xfrm>
            <a:off x="649259" y="5436509"/>
            <a:ext cx="1917303" cy="523220"/>
          </a:xfrm>
          <a:prstGeom prst="rect">
            <a:avLst/>
          </a:prstGeom>
          <a:noFill/>
        </p:spPr>
        <p:txBody>
          <a:bodyPr wrap="square" rtlCol="0">
            <a:spAutoFit/>
          </a:bodyPr>
          <a:lstStyle/>
          <a:p>
            <a:r>
              <a:rPr lang="en-US" altLang="zh-CN" sz="2800" dirty="0" smtClean="0">
                <a:solidFill>
                  <a:srgbClr val="FF0000"/>
                </a:solidFill>
              </a:rPr>
              <a:t>maintained</a:t>
            </a:r>
            <a:endParaRPr lang="zh-CN" altLang="en-US" sz="2800" dirty="0">
              <a:solidFill>
                <a:srgbClr val="FF0000"/>
              </a:solidFill>
            </a:endParaRPr>
          </a:p>
        </p:txBody>
      </p:sp>
      <p:sp>
        <p:nvSpPr>
          <p:cNvPr id="8" name="文本框 7"/>
          <p:cNvSpPr txBox="1"/>
          <p:nvPr/>
        </p:nvSpPr>
        <p:spPr>
          <a:xfrm>
            <a:off x="5078954" y="5436509"/>
            <a:ext cx="1510254" cy="523220"/>
          </a:xfrm>
          <a:prstGeom prst="rect">
            <a:avLst/>
          </a:prstGeom>
          <a:noFill/>
        </p:spPr>
        <p:txBody>
          <a:bodyPr wrap="square" rtlCol="0">
            <a:spAutoFit/>
          </a:bodyPr>
          <a:lstStyle/>
          <a:p>
            <a:r>
              <a:rPr lang="en-US" altLang="zh-CN" sz="2800" dirty="0">
                <a:solidFill>
                  <a:srgbClr val="FF0000"/>
                </a:solidFill>
              </a:rPr>
              <a:t>efficient</a:t>
            </a:r>
            <a:endParaRPr lang="zh-CN" altLang="en-US" sz="2800" dirty="0">
              <a:solidFill>
                <a:srgbClr val="FF0000"/>
              </a:solidFill>
            </a:endParaRPr>
          </a:p>
        </p:txBody>
      </p:sp>
      <p:sp>
        <p:nvSpPr>
          <p:cNvPr id="9" name="文本框 8"/>
          <p:cNvSpPr txBox="1"/>
          <p:nvPr/>
        </p:nvSpPr>
        <p:spPr>
          <a:xfrm>
            <a:off x="7049006" y="5426984"/>
            <a:ext cx="1792864" cy="523220"/>
          </a:xfrm>
          <a:prstGeom prst="rect">
            <a:avLst/>
          </a:prstGeom>
          <a:noFill/>
        </p:spPr>
        <p:txBody>
          <a:bodyPr wrap="square" rtlCol="0">
            <a:spAutoFit/>
          </a:bodyPr>
          <a:lstStyle/>
          <a:p>
            <a:r>
              <a:rPr lang="en-US" altLang="zh-CN" sz="2800" dirty="0" smtClean="0">
                <a:solidFill>
                  <a:srgbClr val="FF0000"/>
                </a:solidFill>
              </a:rPr>
              <a:t>enhancing</a:t>
            </a:r>
            <a:endParaRPr lang="zh-CN" altLang="en-US" sz="2800" dirty="0">
              <a:solidFill>
                <a:srgbClr val="FF0000"/>
              </a:solidFill>
            </a:endParaRPr>
          </a:p>
        </p:txBody>
      </p:sp>
      <p:pic>
        <p:nvPicPr>
          <p:cNvPr id="14"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sp>
        <p:nvSpPr>
          <p:cNvPr id="10" name="文本框 9"/>
          <p:cNvSpPr txBox="1"/>
          <p:nvPr/>
        </p:nvSpPr>
        <p:spPr>
          <a:xfrm>
            <a:off x="3295896" y="5407934"/>
            <a:ext cx="862346" cy="523220"/>
          </a:xfrm>
          <a:prstGeom prst="rect">
            <a:avLst/>
          </a:prstGeom>
          <a:noFill/>
        </p:spPr>
        <p:txBody>
          <a:bodyPr wrap="square" rtlCol="0">
            <a:spAutoFit/>
          </a:bodyPr>
          <a:lstStyle/>
          <a:p>
            <a:r>
              <a:rPr lang="en-US" altLang="zh-CN" sz="2800" dirty="0" smtClean="0">
                <a:solidFill>
                  <a:srgbClr val="FF0000"/>
                </a:solidFill>
              </a:rPr>
              <a:t>gear</a:t>
            </a:r>
            <a:endParaRPr lang="zh-CN" altLang="en-US" sz="2800" dirty="0">
              <a:solidFill>
                <a:srgbClr val="FF0000"/>
              </a:solidFill>
            </a:endParaRP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30486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dissolve">
                                      <p:cBhvr>
                                        <p:cTn id="2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11" name="内容占位符 1"/>
          <p:cNvSpPr>
            <a:spLocks noGrp="1"/>
          </p:cNvSpPr>
          <p:nvPr>
            <p:ph idx="4294967295"/>
          </p:nvPr>
        </p:nvSpPr>
        <p:spPr bwMode="auto">
          <a:xfrm>
            <a:off x="193675" y="558800"/>
            <a:ext cx="8807450" cy="5984875"/>
          </a:xfrm>
          <a:prstGeom prst="rect">
            <a:avLst/>
          </a:prstGeom>
          <a:noFill/>
          <a:ln>
            <a:miter lim="800000"/>
            <a:headEnd/>
            <a:tailEnd/>
          </a:ln>
        </p:spPr>
        <p:txBody>
          <a:bodyPr/>
          <a:lstStyle/>
          <a:p>
            <a:pPr lvl="0" eaLnBrk="1" hangingPunct="1">
              <a:lnSpc>
                <a:spcPct val="110000"/>
              </a:lnSpc>
              <a:spcBef>
                <a:spcPts val="0"/>
              </a:spcBef>
              <a:buSzPct val="120000"/>
              <a:buNone/>
            </a:pPr>
            <a:endParaRPr lang="en-US" altLang="zh-CN" sz="1000" dirty="0">
              <a:solidFill>
                <a:srgbClr val="990000"/>
              </a:solidFill>
            </a:endParaRPr>
          </a:p>
          <a:p>
            <a:pPr marL="180975" indent="-179388" algn="ctr" eaLnBrk="1" hangingPunct="1">
              <a:lnSpc>
                <a:spcPct val="110000"/>
              </a:lnSpc>
              <a:spcBef>
                <a:spcPts val="0"/>
              </a:spcBef>
              <a:buSzPct val="120000"/>
              <a:buNone/>
            </a:pPr>
            <a:r>
              <a:rPr lang="en-US" altLang="zh-CN" dirty="0">
                <a:solidFill>
                  <a:srgbClr val="990000"/>
                </a:solidFill>
              </a:rPr>
              <a:t>alert         efficient         enhance         gear    </a:t>
            </a:r>
          </a:p>
          <a:p>
            <a:pPr marL="180975" indent="-179388" algn="ctr" eaLnBrk="1" hangingPunct="1">
              <a:lnSpc>
                <a:spcPct val="110000"/>
              </a:lnSpc>
              <a:spcBef>
                <a:spcPts val="0"/>
              </a:spcBef>
              <a:buSzPct val="120000"/>
              <a:buNone/>
            </a:pPr>
            <a:r>
              <a:rPr lang="en-US" altLang="zh-CN" dirty="0">
                <a:solidFill>
                  <a:srgbClr val="990000"/>
                </a:solidFill>
              </a:rPr>
              <a:t>immune     limb     maintain     motivate     relieve </a:t>
            </a:r>
            <a:endParaRPr lang="en-US" altLang="zh-CN" sz="1200" dirty="0">
              <a:solidFill>
                <a:srgbClr val="990000"/>
              </a:solidFill>
            </a:endParaRPr>
          </a:p>
          <a:p>
            <a:pPr marL="180975" indent="-179388" algn="just" eaLnBrk="1" hangingPunct="1">
              <a:lnSpc>
                <a:spcPct val="110000"/>
              </a:lnSpc>
              <a:spcBef>
                <a:spcPts val="600"/>
              </a:spcBef>
              <a:buSzPct val="120000"/>
              <a:buNone/>
            </a:pPr>
            <a:r>
              <a:rPr lang="en-US" altLang="zh-CN" dirty="0"/>
              <a:t>  Walking is good exercise for your (5) </a:t>
            </a:r>
            <a:r>
              <a:rPr lang="en-US" altLang="zh-CN" u="sng" dirty="0"/>
              <a:t>arms and legs</a:t>
            </a:r>
            <a:r>
              <a:rPr lang="en-US" altLang="zh-CN" dirty="0"/>
              <a:t> and helps your body to be more (6) </a:t>
            </a:r>
            <a:r>
              <a:rPr lang="en-US" altLang="zh-CN" u="sng" dirty="0"/>
              <a:t>protected against illness</a:t>
            </a:r>
            <a:r>
              <a:rPr lang="en-US" altLang="zh-CN" dirty="0"/>
              <a:t>. But it is not just your physical health which will benefit. Regular walking can help make you more (7) </a:t>
            </a:r>
            <a:r>
              <a:rPr lang="en-US" altLang="zh-CN" u="sng" dirty="0"/>
              <a:t>able to think clearly</a:t>
            </a:r>
            <a:r>
              <a:rPr lang="en-US" altLang="zh-CN" dirty="0"/>
              <a:t>, and it can also help to (8) </a:t>
            </a:r>
            <a:r>
              <a:rPr lang="en-US" altLang="zh-CN" u="sng" dirty="0"/>
              <a:t>make</a:t>
            </a:r>
            <a:r>
              <a:rPr lang="en-US" altLang="zh-CN" dirty="0"/>
              <a:t> stress </a:t>
            </a:r>
            <a:r>
              <a:rPr lang="en-US" altLang="zh-CN" u="sng" dirty="0"/>
              <a:t>less unpleasant</a:t>
            </a:r>
            <a:r>
              <a:rPr lang="en-US" altLang="zh-CN" dirty="0"/>
              <a:t> after a busy day. To make the experience more (9) </a:t>
            </a:r>
            <a:r>
              <a:rPr lang="en-US" altLang="zh-CN" u="sng" dirty="0"/>
              <a:t>enjoyable and interesting</a:t>
            </a:r>
            <a:r>
              <a:rPr lang="en-US" altLang="zh-CN" dirty="0"/>
              <a:t>, experts suggest you record how many steps you take each day. </a:t>
            </a:r>
            <a:r>
              <a:rPr lang="en-US" altLang="zh-CN" dirty="0" smtClean="0"/>
              <a:t>             (5) </a:t>
            </a:r>
            <a:r>
              <a:rPr lang="en-US" altLang="zh-CN" dirty="0"/>
              <a:t>_________ </a:t>
            </a:r>
            <a:endParaRPr lang="en-US" altLang="zh-CN" dirty="0" smtClean="0"/>
          </a:p>
          <a:p>
            <a:pPr marL="180975" indent="-179388" algn="just" eaLnBrk="1" hangingPunct="1">
              <a:lnSpc>
                <a:spcPct val="110000"/>
              </a:lnSpc>
              <a:spcBef>
                <a:spcPts val="600"/>
              </a:spcBef>
              <a:buSzPct val="120000"/>
              <a:buNone/>
            </a:pPr>
            <a:r>
              <a:rPr lang="en-US" altLang="zh-CN" dirty="0" smtClean="0"/>
              <a:t>(6) </a:t>
            </a:r>
            <a:r>
              <a:rPr lang="en-US" altLang="zh-CN" dirty="0"/>
              <a:t>_________  </a:t>
            </a:r>
            <a:r>
              <a:rPr lang="en-US" altLang="zh-CN" dirty="0" smtClean="0"/>
              <a:t>(7) </a:t>
            </a:r>
            <a:r>
              <a:rPr lang="en-US" altLang="zh-CN" dirty="0"/>
              <a:t>________ </a:t>
            </a:r>
            <a:r>
              <a:rPr lang="en-US" altLang="zh-CN" dirty="0" smtClean="0"/>
              <a:t>(8) </a:t>
            </a:r>
            <a:r>
              <a:rPr lang="en-US" altLang="zh-CN" dirty="0"/>
              <a:t>_________ </a:t>
            </a:r>
            <a:r>
              <a:rPr lang="en-US" altLang="zh-CN" dirty="0" smtClean="0"/>
              <a:t>(9) </a:t>
            </a:r>
            <a:r>
              <a:rPr lang="en-US" altLang="zh-CN" dirty="0"/>
              <a:t>________</a:t>
            </a:r>
          </a:p>
          <a:p>
            <a:pPr marL="180975" indent="-179388" algn="just" eaLnBrk="1" hangingPunct="1">
              <a:lnSpc>
                <a:spcPct val="110000"/>
              </a:lnSpc>
              <a:spcBef>
                <a:spcPts val="600"/>
              </a:spcBef>
              <a:buSzPct val="120000"/>
              <a:buNone/>
            </a:pPr>
            <a:endParaRPr lang="en-US" altLang="zh-CN" dirty="0"/>
          </a:p>
          <a:p>
            <a:pPr marL="180975" indent="-179388" algn="just" eaLnBrk="1" hangingPunct="1">
              <a:lnSpc>
                <a:spcPct val="110000"/>
              </a:lnSpc>
              <a:spcBef>
                <a:spcPts val="600"/>
              </a:spcBef>
              <a:buSzPct val="120000"/>
              <a:buNone/>
            </a:pPr>
            <a:endParaRPr lang="en-US" altLang="zh-CN" dirty="0" smtClean="0"/>
          </a:p>
        </p:txBody>
      </p:sp>
      <p:pic>
        <p:nvPicPr>
          <p:cNvPr id="7" name="图片 2" descr="END"/>
          <p:cNvPicPr>
            <a:picLocks noChangeAspect="1" noChangeArrowheads="1"/>
          </p:cNvPicPr>
          <p:nvPr/>
        </p:nvPicPr>
        <p:blipFill>
          <a:blip r:embed="rId5" cstate="print"/>
          <a:srcRect/>
          <a:stretch>
            <a:fillRect/>
          </a:stretch>
        </p:blipFill>
        <p:spPr bwMode="auto">
          <a:xfrm>
            <a:off x="8331200" y="6359161"/>
            <a:ext cx="474663" cy="225425"/>
          </a:xfrm>
          <a:prstGeom prst="rect">
            <a:avLst/>
          </a:prstGeom>
          <a:noFill/>
          <a:ln w="9525">
            <a:noFill/>
            <a:miter lim="800000"/>
            <a:headEnd/>
            <a:tailEnd/>
          </a:ln>
        </p:spPr>
      </p:pic>
      <p:sp>
        <p:nvSpPr>
          <p:cNvPr id="8" name="文本框 7"/>
          <p:cNvSpPr txBox="1"/>
          <p:nvPr/>
        </p:nvSpPr>
        <p:spPr>
          <a:xfrm>
            <a:off x="7379149" y="5039530"/>
            <a:ext cx="1194145" cy="523220"/>
          </a:xfrm>
          <a:prstGeom prst="rect">
            <a:avLst/>
          </a:prstGeom>
          <a:noFill/>
        </p:spPr>
        <p:txBody>
          <a:bodyPr wrap="square" rtlCol="0">
            <a:spAutoFit/>
          </a:bodyPr>
          <a:lstStyle/>
          <a:p>
            <a:r>
              <a:rPr lang="en-US" altLang="zh-CN" sz="2800" dirty="0" smtClean="0">
                <a:solidFill>
                  <a:srgbClr val="FF0000"/>
                </a:solidFill>
              </a:rPr>
              <a:t>limbs </a:t>
            </a:r>
            <a:endParaRPr lang="zh-CN" altLang="en-US" sz="2800" dirty="0">
              <a:solidFill>
                <a:srgbClr val="FF0000"/>
              </a:solidFill>
            </a:endParaRPr>
          </a:p>
        </p:txBody>
      </p:sp>
      <p:sp>
        <p:nvSpPr>
          <p:cNvPr id="9" name="文本框 8"/>
          <p:cNvSpPr txBox="1"/>
          <p:nvPr/>
        </p:nvSpPr>
        <p:spPr>
          <a:xfrm>
            <a:off x="819149" y="5578121"/>
            <a:ext cx="1551538" cy="523220"/>
          </a:xfrm>
          <a:prstGeom prst="rect">
            <a:avLst/>
          </a:prstGeom>
          <a:noFill/>
        </p:spPr>
        <p:txBody>
          <a:bodyPr wrap="square" rtlCol="0">
            <a:spAutoFit/>
          </a:bodyPr>
          <a:lstStyle/>
          <a:p>
            <a:r>
              <a:rPr lang="en-US" altLang="zh-CN" sz="2800" dirty="0">
                <a:solidFill>
                  <a:srgbClr val="FF0000"/>
                </a:solidFill>
              </a:rPr>
              <a:t>immune</a:t>
            </a:r>
            <a:endParaRPr lang="zh-CN" altLang="en-US" sz="2800" dirty="0">
              <a:solidFill>
                <a:srgbClr val="FF0000"/>
              </a:solidFill>
            </a:endParaRPr>
          </a:p>
        </p:txBody>
      </p:sp>
      <p:sp>
        <p:nvSpPr>
          <p:cNvPr id="10" name="文本框 9"/>
          <p:cNvSpPr txBox="1"/>
          <p:nvPr/>
        </p:nvSpPr>
        <p:spPr>
          <a:xfrm>
            <a:off x="3198109" y="5578121"/>
            <a:ext cx="984490" cy="523220"/>
          </a:xfrm>
          <a:prstGeom prst="rect">
            <a:avLst/>
          </a:prstGeom>
          <a:noFill/>
        </p:spPr>
        <p:txBody>
          <a:bodyPr wrap="square" rtlCol="0">
            <a:spAutoFit/>
          </a:bodyPr>
          <a:lstStyle/>
          <a:p>
            <a:r>
              <a:rPr lang="en-US" altLang="zh-CN" sz="2800" dirty="0">
                <a:solidFill>
                  <a:srgbClr val="FF0000"/>
                </a:solidFill>
              </a:rPr>
              <a:t>alert</a:t>
            </a:r>
            <a:endParaRPr lang="zh-CN" altLang="en-US" sz="2800" dirty="0">
              <a:solidFill>
                <a:srgbClr val="FF0000"/>
              </a:solidFill>
            </a:endParaRPr>
          </a:p>
        </p:txBody>
      </p:sp>
      <p:sp>
        <p:nvSpPr>
          <p:cNvPr id="13" name="文本框 12"/>
          <p:cNvSpPr txBox="1"/>
          <p:nvPr/>
        </p:nvSpPr>
        <p:spPr>
          <a:xfrm>
            <a:off x="5142915" y="5578121"/>
            <a:ext cx="1210088" cy="523220"/>
          </a:xfrm>
          <a:prstGeom prst="rect">
            <a:avLst/>
          </a:prstGeom>
          <a:noFill/>
        </p:spPr>
        <p:txBody>
          <a:bodyPr wrap="square" rtlCol="0">
            <a:spAutoFit/>
          </a:bodyPr>
          <a:lstStyle/>
          <a:p>
            <a:r>
              <a:rPr lang="en-US" altLang="zh-CN" sz="2800" dirty="0">
                <a:solidFill>
                  <a:srgbClr val="FF0000"/>
                </a:solidFill>
              </a:rPr>
              <a:t>relieve </a:t>
            </a:r>
          </a:p>
        </p:txBody>
      </p:sp>
      <p:sp>
        <p:nvSpPr>
          <p:cNvPr id="12" name="文本框 11"/>
          <p:cNvSpPr txBox="1"/>
          <p:nvPr/>
        </p:nvSpPr>
        <p:spPr>
          <a:xfrm>
            <a:off x="7031486" y="5597991"/>
            <a:ext cx="1860561" cy="523220"/>
          </a:xfrm>
          <a:prstGeom prst="rect">
            <a:avLst/>
          </a:prstGeom>
          <a:noFill/>
        </p:spPr>
        <p:txBody>
          <a:bodyPr wrap="square" rtlCol="0">
            <a:spAutoFit/>
          </a:bodyPr>
          <a:lstStyle/>
          <a:p>
            <a:r>
              <a:rPr lang="en-US" altLang="zh-CN" sz="2800" dirty="0" smtClean="0">
                <a:solidFill>
                  <a:srgbClr val="FF0000"/>
                </a:solidFill>
              </a:rPr>
              <a:t>motivating</a:t>
            </a:r>
            <a:endParaRPr lang="en-US" altLang="zh-CN" sz="2800" dirty="0">
              <a:solidFill>
                <a:srgbClr val="FF0000"/>
              </a:solidFill>
            </a:endParaRPr>
          </a:p>
        </p:txBody>
      </p:sp>
      <p:pic>
        <p:nvPicPr>
          <p:cNvPr id="14"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8130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2"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0" y="664773"/>
            <a:ext cx="8807450" cy="5984875"/>
          </a:xfrm>
          <a:prstGeom prst="rect">
            <a:avLst/>
          </a:prstGeom>
          <a:noFill/>
          <a:ln>
            <a:miter lim="800000"/>
            <a:headEnd/>
            <a:tailEnd/>
          </a:ln>
        </p:spPr>
        <p:txBody>
          <a:bodyPr/>
          <a:lstStyle/>
          <a:p>
            <a:pPr algn="just" eaLnBrk="1" hangingPunct="1">
              <a:lnSpc>
                <a:spcPct val="100000"/>
              </a:lnSpc>
              <a:buSzPct val="120000"/>
              <a:buNone/>
            </a:pPr>
            <a:r>
              <a:rPr lang="en-US" altLang="en-US" b="1" dirty="0" smtClean="0"/>
              <a:t>7 Answer </a:t>
            </a:r>
            <a:r>
              <a:rPr lang="en-US" altLang="en-US" b="1" dirty="0"/>
              <a:t>the questions about the words and expressions. </a:t>
            </a:r>
            <a:r>
              <a:rPr lang="en-US" altLang="en-US" dirty="0" smtClean="0">
                <a:ea typeface="宋体" charset="-122"/>
              </a:rPr>
              <a:t> </a:t>
            </a:r>
          </a:p>
          <a:p>
            <a:pPr marL="182563" indent="-180975" algn="just">
              <a:lnSpc>
                <a:spcPct val="100000"/>
              </a:lnSpc>
              <a:buNone/>
            </a:pPr>
            <a:r>
              <a:rPr lang="en-US" altLang="zh-CN" dirty="0"/>
              <a:t>1 If someone does something </a:t>
            </a:r>
            <a:r>
              <a:rPr lang="en-US" altLang="zh-CN" i="1" dirty="0"/>
              <a:t>all of a sudden</a:t>
            </a:r>
            <a:r>
              <a:rPr lang="en-US" altLang="zh-CN" dirty="0"/>
              <a:t>, are you (a) expecting, or (b) not expecting it? </a:t>
            </a:r>
            <a:endParaRPr lang="en-US" altLang="zh-CN" dirty="0" smtClean="0"/>
          </a:p>
          <a:p>
            <a:pPr marL="182563" indent="-180975" algn="just">
              <a:lnSpc>
                <a:spcPct val="100000"/>
              </a:lnSpc>
              <a:buNone/>
            </a:pPr>
            <a:r>
              <a:rPr lang="en-US" altLang="zh-CN" dirty="0" smtClean="0"/>
              <a:t>2 </a:t>
            </a:r>
            <a:r>
              <a:rPr lang="en-US" altLang="zh-CN" dirty="0"/>
              <a:t>If you </a:t>
            </a:r>
            <a:r>
              <a:rPr lang="en-US" altLang="zh-CN" i="1" dirty="0"/>
              <a:t>strengthen a person or a thing against something</a:t>
            </a:r>
            <a:r>
              <a:rPr lang="en-US" altLang="zh-CN" dirty="0"/>
              <a:t>, does it make them (a) better protected, or (b) less well-protected? </a:t>
            </a:r>
            <a:endParaRPr lang="en-US" altLang="zh-CN" dirty="0" smtClean="0"/>
          </a:p>
          <a:p>
            <a:pPr marL="182563" indent="-180975" algn="just">
              <a:lnSpc>
                <a:spcPct val="100000"/>
              </a:lnSpc>
              <a:buNone/>
            </a:pPr>
            <a:r>
              <a:rPr lang="en-US" altLang="zh-CN" dirty="0" smtClean="0"/>
              <a:t>3 </a:t>
            </a:r>
            <a:r>
              <a:rPr lang="en-US" altLang="zh-CN" dirty="0"/>
              <a:t>If you’re </a:t>
            </a:r>
            <a:r>
              <a:rPr lang="en-US" altLang="zh-CN" i="1" dirty="0"/>
              <a:t>in control</a:t>
            </a:r>
            <a:r>
              <a:rPr lang="en-US" altLang="zh-CN" dirty="0"/>
              <a:t>, are you (a) able, or (b) unable to make decisions about what to do? </a:t>
            </a:r>
            <a:endParaRPr lang="en-US" altLang="zh-CN" dirty="0" smtClean="0"/>
          </a:p>
          <a:p>
            <a:pPr marL="182563" indent="-180975" algn="just">
              <a:lnSpc>
                <a:spcPct val="100000"/>
              </a:lnSpc>
              <a:buNone/>
            </a:pPr>
            <a:r>
              <a:rPr lang="en-US" altLang="zh-CN" dirty="0" smtClean="0"/>
              <a:t>4 </a:t>
            </a:r>
            <a:r>
              <a:rPr lang="en-US" altLang="zh-CN" dirty="0"/>
              <a:t>If someone </a:t>
            </a:r>
            <a:r>
              <a:rPr lang="en-US" altLang="zh-CN" i="1" dirty="0"/>
              <a:t>goes back to doing something</a:t>
            </a:r>
            <a:r>
              <a:rPr lang="en-US" altLang="zh-CN" dirty="0"/>
              <a:t>, do they (a) return to previous </a:t>
            </a:r>
            <a:r>
              <a:rPr lang="en-US" altLang="zh-CN" dirty="0" err="1"/>
              <a:t>behaviour</a:t>
            </a:r>
            <a:r>
              <a:rPr lang="en-US" altLang="zh-CN" dirty="0"/>
              <a:t>, or (b) behave in a completely different way?</a:t>
            </a:r>
          </a:p>
          <a:p>
            <a:pPr marL="182563" indent="-180975" algn="just">
              <a:buNone/>
            </a:pP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9"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sp>
        <p:nvSpPr>
          <p:cNvPr id="7" name="内容占位符 1"/>
          <p:cNvSpPr>
            <a:spLocks noGrp="1"/>
          </p:cNvSpPr>
          <p:nvPr>
            <p:ph idx="4294967295"/>
          </p:nvPr>
        </p:nvSpPr>
        <p:spPr bwMode="auto">
          <a:xfrm>
            <a:off x="195942" y="663868"/>
            <a:ext cx="8807450" cy="5984875"/>
          </a:xfrm>
          <a:prstGeom prst="rect">
            <a:avLst/>
          </a:prstGeom>
          <a:noFill/>
          <a:ln>
            <a:miter lim="800000"/>
            <a:headEnd/>
            <a:tailEnd/>
          </a:ln>
        </p:spPr>
        <p:txBody>
          <a:bodyPr/>
          <a:lstStyle/>
          <a:p>
            <a:pPr algn="just" eaLnBrk="1" hangingPunct="1">
              <a:lnSpc>
                <a:spcPct val="100000"/>
              </a:lnSpc>
              <a:buSzPct val="120000"/>
              <a:buNone/>
            </a:pPr>
            <a:r>
              <a:rPr lang="en-US" altLang="en-US" b="1" dirty="0" smtClean="0"/>
              <a:t>7 Answer </a:t>
            </a:r>
            <a:r>
              <a:rPr lang="en-US" altLang="en-US" b="1" dirty="0"/>
              <a:t>the questions about the words and expressions. </a:t>
            </a:r>
            <a:r>
              <a:rPr lang="en-US" altLang="en-US" dirty="0" smtClean="0">
                <a:ea typeface="宋体" charset="-122"/>
              </a:rPr>
              <a:t> </a:t>
            </a:r>
          </a:p>
          <a:p>
            <a:pPr marL="182563" indent="-180975" algn="just">
              <a:lnSpc>
                <a:spcPct val="100000"/>
              </a:lnSpc>
              <a:buNone/>
            </a:pPr>
            <a:r>
              <a:rPr lang="en-US" altLang="zh-CN" dirty="0"/>
              <a:t>1 If someone does something </a:t>
            </a:r>
            <a:r>
              <a:rPr lang="en-US" altLang="zh-CN" i="1" dirty="0"/>
              <a:t>all of a sudden</a:t>
            </a:r>
            <a:r>
              <a:rPr lang="en-US" altLang="zh-CN" dirty="0"/>
              <a:t>, are you (a) expecting, or </a:t>
            </a:r>
            <a:r>
              <a:rPr lang="en-US" altLang="zh-CN" dirty="0">
                <a:solidFill>
                  <a:srgbClr val="990000"/>
                </a:solidFill>
              </a:rPr>
              <a:t>(b) not expecting</a:t>
            </a:r>
            <a:r>
              <a:rPr lang="en-US" altLang="zh-CN" dirty="0"/>
              <a:t> it? </a:t>
            </a:r>
            <a:endParaRPr lang="en-US" altLang="zh-CN" dirty="0" smtClean="0"/>
          </a:p>
          <a:p>
            <a:pPr marL="182563" indent="-180975" algn="just">
              <a:lnSpc>
                <a:spcPct val="100000"/>
              </a:lnSpc>
              <a:buNone/>
            </a:pPr>
            <a:r>
              <a:rPr lang="en-US" altLang="zh-CN" dirty="0" smtClean="0"/>
              <a:t>2 </a:t>
            </a:r>
            <a:r>
              <a:rPr lang="en-US" altLang="zh-CN" dirty="0"/>
              <a:t>If you </a:t>
            </a:r>
            <a:r>
              <a:rPr lang="en-US" altLang="zh-CN" i="1" dirty="0"/>
              <a:t>strengthen a person or a thing against something</a:t>
            </a:r>
            <a:r>
              <a:rPr lang="en-US" altLang="zh-CN" dirty="0"/>
              <a:t>, does it make them </a:t>
            </a:r>
            <a:r>
              <a:rPr lang="en-US" altLang="zh-CN" dirty="0">
                <a:solidFill>
                  <a:srgbClr val="990000"/>
                </a:solidFill>
              </a:rPr>
              <a:t>(a) better protected</a:t>
            </a:r>
            <a:r>
              <a:rPr lang="en-US" altLang="zh-CN" dirty="0"/>
              <a:t>, or (b) less well-protected? </a:t>
            </a:r>
            <a:endParaRPr lang="en-US" altLang="zh-CN" dirty="0" smtClean="0"/>
          </a:p>
          <a:p>
            <a:pPr marL="182563" indent="-180975" algn="just">
              <a:lnSpc>
                <a:spcPct val="100000"/>
              </a:lnSpc>
              <a:buNone/>
            </a:pPr>
            <a:r>
              <a:rPr lang="en-US" altLang="zh-CN" dirty="0" smtClean="0"/>
              <a:t>3 </a:t>
            </a:r>
            <a:r>
              <a:rPr lang="en-US" altLang="zh-CN" dirty="0"/>
              <a:t>If you’re </a:t>
            </a:r>
            <a:r>
              <a:rPr lang="en-US" altLang="zh-CN" i="1" dirty="0"/>
              <a:t>in control</a:t>
            </a:r>
            <a:r>
              <a:rPr lang="en-US" altLang="zh-CN" dirty="0"/>
              <a:t>, are you </a:t>
            </a:r>
            <a:r>
              <a:rPr lang="en-US" altLang="zh-CN" dirty="0">
                <a:solidFill>
                  <a:srgbClr val="990000"/>
                </a:solidFill>
              </a:rPr>
              <a:t>(a) ab</a:t>
            </a:r>
            <a:r>
              <a:rPr lang="en-US" altLang="zh-CN" dirty="0">
                <a:solidFill>
                  <a:schemeClr val="accent2">
                    <a:lumMod val="50000"/>
                  </a:schemeClr>
                </a:solidFill>
              </a:rPr>
              <a:t>le</a:t>
            </a:r>
            <a:r>
              <a:rPr lang="en-US" altLang="zh-CN" dirty="0"/>
              <a:t>, or (b) unable to make decisions about what to do? </a:t>
            </a:r>
            <a:endParaRPr lang="en-US" altLang="zh-CN" dirty="0" smtClean="0"/>
          </a:p>
          <a:p>
            <a:pPr marL="182563" indent="-180975" algn="just">
              <a:lnSpc>
                <a:spcPct val="100000"/>
              </a:lnSpc>
              <a:buNone/>
            </a:pPr>
            <a:r>
              <a:rPr lang="en-US" altLang="zh-CN" dirty="0" smtClean="0"/>
              <a:t>4 </a:t>
            </a:r>
            <a:r>
              <a:rPr lang="en-US" altLang="zh-CN" dirty="0"/>
              <a:t>If someone </a:t>
            </a:r>
            <a:r>
              <a:rPr lang="en-US" altLang="zh-CN" i="1" dirty="0"/>
              <a:t>goes back to doing something</a:t>
            </a:r>
            <a:r>
              <a:rPr lang="en-US" altLang="zh-CN" dirty="0"/>
              <a:t>, do they</a:t>
            </a:r>
            <a:r>
              <a:rPr lang="en-US" altLang="zh-CN" dirty="0">
                <a:solidFill>
                  <a:schemeClr val="accent2">
                    <a:lumMod val="50000"/>
                  </a:schemeClr>
                </a:solidFill>
              </a:rPr>
              <a:t> </a:t>
            </a:r>
            <a:r>
              <a:rPr lang="en-US" altLang="zh-CN" dirty="0">
                <a:solidFill>
                  <a:srgbClr val="990000"/>
                </a:solidFill>
              </a:rPr>
              <a:t>(a) return to previous </a:t>
            </a:r>
            <a:r>
              <a:rPr lang="en-US" altLang="zh-CN" dirty="0" err="1">
                <a:solidFill>
                  <a:srgbClr val="990000"/>
                </a:solidFill>
              </a:rPr>
              <a:t>behaviour</a:t>
            </a:r>
            <a:r>
              <a:rPr lang="en-US" altLang="zh-CN" dirty="0"/>
              <a:t>, or (b) behave in a completely different way?</a:t>
            </a:r>
          </a:p>
          <a:p>
            <a:pPr marL="182563" indent="-180975" algn="just">
              <a:buNone/>
            </a:pPr>
            <a:endParaRPr lang="en-US" altLang="zh-CN" dirty="0"/>
          </a:p>
        </p:txBody>
      </p:sp>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5531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dissolv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96850" y="664773"/>
            <a:ext cx="8807450" cy="5984875"/>
          </a:xfrm>
          <a:prstGeom prst="rect">
            <a:avLst/>
          </a:prstGeom>
          <a:noFill/>
          <a:ln>
            <a:miter lim="800000"/>
            <a:headEnd/>
            <a:tailEnd/>
          </a:ln>
        </p:spPr>
        <p:txBody>
          <a:bodyPr/>
          <a:lstStyle/>
          <a:p>
            <a:pPr marL="182563" indent="-180975" algn="just">
              <a:lnSpc>
                <a:spcPct val="120000"/>
              </a:lnSpc>
              <a:buNone/>
            </a:pPr>
            <a:r>
              <a:rPr lang="en-US" altLang="zh-CN" dirty="0"/>
              <a:t>5 If a particular form of exercise </a:t>
            </a:r>
            <a:r>
              <a:rPr lang="en-US" altLang="zh-CN" i="1" dirty="0"/>
              <a:t>fits into </a:t>
            </a:r>
            <a:r>
              <a:rPr lang="en-US" altLang="zh-CN" dirty="0"/>
              <a:t>your life, is it (a) suitable and right for your lifestyle, or (b) unsuitable and not to be advised? </a:t>
            </a:r>
            <a:endParaRPr lang="en-US" altLang="zh-CN" dirty="0" smtClean="0"/>
          </a:p>
          <a:p>
            <a:pPr marL="182563" indent="-180975" algn="just">
              <a:lnSpc>
                <a:spcPct val="120000"/>
              </a:lnSpc>
              <a:buNone/>
            </a:pPr>
            <a:r>
              <a:rPr lang="en-US" altLang="zh-CN" dirty="0" smtClean="0"/>
              <a:t>6 </a:t>
            </a:r>
            <a:r>
              <a:rPr lang="en-US" altLang="zh-CN" dirty="0"/>
              <a:t>If you do something </a:t>
            </a:r>
            <a:r>
              <a:rPr lang="en-US" altLang="zh-CN" i="1" dirty="0"/>
              <a:t>without a second thought</a:t>
            </a:r>
            <a:r>
              <a:rPr lang="en-US" altLang="zh-CN" dirty="0"/>
              <a:t>, do you (a) hesitate, or (b) do it naturally? </a:t>
            </a:r>
            <a:endParaRPr lang="en-US" altLang="zh-CN" dirty="0" smtClean="0"/>
          </a:p>
          <a:p>
            <a:pPr marL="182563" indent="-180975" algn="just">
              <a:lnSpc>
                <a:spcPct val="120000"/>
              </a:lnSpc>
              <a:buNone/>
            </a:pPr>
            <a:r>
              <a:rPr lang="en-US" altLang="zh-CN" dirty="0" smtClean="0"/>
              <a:t>7 </a:t>
            </a:r>
            <a:r>
              <a:rPr lang="en-US" altLang="zh-CN" dirty="0"/>
              <a:t>If something is </a:t>
            </a:r>
            <a:r>
              <a:rPr lang="en-US" altLang="zh-CN" i="1" dirty="0"/>
              <a:t>far-reaching</a:t>
            </a:r>
            <a:r>
              <a:rPr lang="en-US" altLang="zh-CN" dirty="0"/>
              <a:t>, is it (a) very effective in the long-term, or (b) not at all effective? </a:t>
            </a:r>
          </a:p>
          <a:p>
            <a:pPr marL="182563" indent="-180975" algn="just">
              <a:buNone/>
            </a:pP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2" descr="END"/>
          <p:cNvPicPr>
            <a:picLocks noChangeAspect="1" noChangeArrowheads="1"/>
          </p:cNvPicPr>
          <p:nvPr/>
        </p:nvPicPr>
        <p:blipFill>
          <a:blip r:embed="rId5" cstate="print"/>
          <a:srcRect/>
          <a:stretch>
            <a:fillRect/>
          </a:stretch>
        </p:blipFill>
        <p:spPr bwMode="auto">
          <a:xfrm>
            <a:off x="8422775" y="6359161"/>
            <a:ext cx="474663" cy="225425"/>
          </a:xfrm>
          <a:prstGeom prst="rect">
            <a:avLst/>
          </a:prstGeom>
          <a:noFill/>
          <a:ln w="9525">
            <a:noFill/>
            <a:miter lim="800000"/>
            <a:headEnd/>
            <a:tailEnd/>
          </a:ln>
        </p:spPr>
      </p:pic>
      <p:sp>
        <p:nvSpPr>
          <p:cNvPr id="11" name="内容占位符 1"/>
          <p:cNvSpPr>
            <a:spLocks noGrp="1"/>
          </p:cNvSpPr>
          <p:nvPr>
            <p:ph idx="4294967295"/>
          </p:nvPr>
        </p:nvSpPr>
        <p:spPr bwMode="auto">
          <a:xfrm>
            <a:off x="196850" y="664773"/>
            <a:ext cx="8807450" cy="5984875"/>
          </a:xfrm>
          <a:prstGeom prst="rect">
            <a:avLst/>
          </a:prstGeom>
          <a:noFill/>
          <a:ln>
            <a:miter lim="800000"/>
            <a:headEnd/>
            <a:tailEnd/>
          </a:ln>
        </p:spPr>
        <p:txBody>
          <a:bodyPr/>
          <a:lstStyle/>
          <a:p>
            <a:pPr marL="182563" indent="-180975" algn="just">
              <a:lnSpc>
                <a:spcPct val="120000"/>
              </a:lnSpc>
              <a:buNone/>
            </a:pPr>
            <a:r>
              <a:rPr lang="en-US" altLang="zh-CN" dirty="0"/>
              <a:t>5 If a particular form of exercise </a:t>
            </a:r>
            <a:r>
              <a:rPr lang="en-US" altLang="zh-CN" i="1" dirty="0"/>
              <a:t>fits into </a:t>
            </a:r>
            <a:r>
              <a:rPr lang="en-US" altLang="zh-CN" dirty="0"/>
              <a:t>your life, is it </a:t>
            </a:r>
            <a:r>
              <a:rPr lang="en-US" altLang="zh-CN" dirty="0">
                <a:solidFill>
                  <a:srgbClr val="990000"/>
                </a:solidFill>
              </a:rPr>
              <a:t>(a) suitable and right for your lifestyle</a:t>
            </a:r>
            <a:r>
              <a:rPr lang="en-US" altLang="zh-CN" dirty="0"/>
              <a:t>, or (b) unsuitable and not to be advised? </a:t>
            </a:r>
            <a:endParaRPr lang="en-US" altLang="zh-CN" dirty="0" smtClean="0"/>
          </a:p>
          <a:p>
            <a:pPr marL="182563" indent="-180975" algn="just">
              <a:lnSpc>
                <a:spcPct val="120000"/>
              </a:lnSpc>
              <a:buNone/>
            </a:pPr>
            <a:r>
              <a:rPr lang="en-US" altLang="zh-CN" dirty="0" smtClean="0"/>
              <a:t>6 </a:t>
            </a:r>
            <a:r>
              <a:rPr lang="en-US" altLang="zh-CN" dirty="0"/>
              <a:t>If you do something </a:t>
            </a:r>
            <a:r>
              <a:rPr lang="en-US" altLang="zh-CN" i="1" dirty="0"/>
              <a:t>without a second thought</a:t>
            </a:r>
            <a:r>
              <a:rPr lang="en-US" altLang="zh-CN" dirty="0"/>
              <a:t>, do you (a) hesitate, or </a:t>
            </a:r>
            <a:r>
              <a:rPr lang="en-US" altLang="zh-CN" dirty="0">
                <a:solidFill>
                  <a:srgbClr val="990000"/>
                </a:solidFill>
              </a:rPr>
              <a:t>(b) do it naturally</a:t>
            </a:r>
            <a:r>
              <a:rPr lang="en-US" altLang="zh-CN" dirty="0"/>
              <a:t>? </a:t>
            </a:r>
            <a:endParaRPr lang="en-US" altLang="zh-CN" dirty="0" smtClean="0"/>
          </a:p>
          <a:p>
            <a:pPr marL="182563" indent="-180975" algn="just">
              <a:lnSpc>
                <a:spcPct val="120000"/>
              </a:lnSpc>
              <a:buNone/>
            </a:pPr>
            <a:r>
              <a:rPr lang="en-US" altLang="zh-CN" dirty="0" smtClean="0"/>
              <a:t>7 </a:t>
            </a:r>
            <a:r>
              <a:rPr lang="en-US" altLang="zh-CN" dirty="0"/>
              <a:t>If something is </a:t>
            </a:r>
            <a:r>
              <a:rPr lang="en-US" altLang="zh-CN" i="1" dirty="0"/>
              <a:t>far-reaching</a:t>
            </a:r>
            <a:r>
              <a:rPr lang="en-US" altLang="zh-CN" dirty="0"/>
              <a:t>, is it </a:t>
            </a:r>
            <a:r>
              <a:rPr lang="en-US" altLang="zh-CN" dirty="0">
                <a:solidFill>
                  <a:srgbClr val="990000"/>
                </a:solidFill>
              </a:rPr>
              <a:t>(a) very effective in the long-term</a:t>
            </a:r>
            <a:r>
              <a:rPr lang="en-US" altLang="zh-CN" dirty="0"/>
              <a:t>, or (b) not at all effective? </a:t>
            </a:r>
          </a:p>
          <a:p>
            <a:pPr marL="182563" indent="-180975" algn="just">
              <a:buNone/>
            </a:pPr>
            <a:endParaRPr lang="en-US" altLang="zh-CN" dirty="0"/>
          </a:p>
        </p:txBody>
      </p:sp>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57351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0771"/>
            <a:ext cx="8807450" cy="5976940"/>
          </a:xfrm>
          <a:prstGeom prst="rect">
            <a:avLst/>
          </a:prstGeom>
          <a:noFill/>
          <a:ln>
            <a:miter lim="800000"/>
            <a:headEnd/>
            <a:tailEnd/>
          </a:ln>
        </p:spPr>
        <p:txBody>
          <a:bodyPr/>
          <a:lstStyle/>
          <a:p>
            <a:pPr eaLnBrk="1" hangingPunct="1">
              <a:lnSpc>
                <a:spcPct val="85000"/>
              </a:lnSpc>
              <a:spcBef>
                <a:spcPts val="0"/>
              </a:spcBef>
              <a:buSzPct val="120000"/>
              <a:buNone/>
            </a:pPr>
            <a:r>
              <a:rPr lang="en-US" altLang="zh-CN" b="1" dirty="0">
                <a:solidFill>
                  <a:srgbClr val="C00000"/>
                </a:solidFill>
              </a:rPr>
              <a:t>Reading and </a:t>
            </a:r>
            <a:r>
              <a:rPr lang="en-US" altLang="zh-CN" b="1" dirty="0" smtClean="0">
                <a:solidFill>
                  <a:srgbClr val="C00000"/>
                </a:solidFill>
              </a:rPr>
              <a:t>interpreting</a:t>
            </a:r>
          </a:p>
          <a:p>
            <a:pPr eaLnBrk="1" hangingPunct="1">
              <a:lnSpc>
                <a:spcPct val="85000"/>
              </a:lnSpc>
              <a:spcBef>
                <a:spcPts val="0"/>
              </a:spcBef>
              <a:buSzPct val="120000"/>
              <a:buNone/>
            </a:pPr>
            <a:r>
              <a:rPr lang="en-US" altLang="zh-CN" b="1" dirty="0" smtClean="0">
                <a:solidFill>
                  <a:srgbClr val="C00000"/>
                </a:solidFill>
              </a:rPr>
              <a:t> </a:t>
            </a:r>
          </a:p>
          <a:p>
            <a:pPr algn="just" eaLnBrk="1" hangingPunct="1">
              <a:lnSpc>
                <a:spcPct val="85000"/>
              </a:lnSpc>
              <a:spcBef>
                <a:spcPts val="600"/>
              </a:spcBef>
              <a:buSzPct val="120000"/>
              <a:buNone/>
            </a:pPr>
            <a:r>
              <a:rPr lang="en-US" altLang="zh-CN" b="1" dirty="0" smtClean="0">
                <a:ea typeface="宋体" charset="-122"/>
              </a:rPr>
              <a:t>8</a:t>
            </a:r>
            <a:r>
              <a:rPr lang="en-US" altLang="en-US" b="1" dirty="0" smtClean="0">
                <a:ea typeface="宋体" charset="-122"/>
              </a:rPr>
              <a:t> Answer the questions.</a:t>
            </a:r>
          </a:p>
          <a:p>
            <a:pPr algn="just" eaLnBrk="1" hangingPunct="1">
              <a:lnSpc>
                <a:spcPct val="85000"/>
              </a:lnSpc>
              <a:spcBef>
                <a:spcPts val="600"/>
              </a:spcBef>
              <a:buSzPct val="120000"/>
              <a:buNone/>
            </a:pPr>
            <a:r>
              <a:rPr lang="en-US" altLang="en-US" dirty="0" smtClean="0">
                <a:ea typeface="宋体" charset="-122"/>
              </a:rPr>
              <a:t>1 </a:t>
            </a:r>
            <a:r>
              <a:rPr lang="en-US" altLang="en-US" dirty="0">
                <a:ea typeface="宋体" charset="-122"/>
              </a:rPr>
              <a:t>Where might you see the passage?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 In </a:t>
            </a:r>
            <a:r>
              <a:rPr lang="en-US" altLang="en-US" dirty="0">
                <a:ea typeface="宋体" charset="-122"/>
              </a:rPr>
              <a:t>an athlete’s training guide.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t>
            </a:r>
            <a:r>
              <a:rPr lang="en-US" altLang="en-US" dirty="0">
                <a:ea typeface="宋体" charset="-122"/>
              </a:rPr>
              <a:t>b) In a school textbook.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t>
            </a:r>
            <a:r>
              <a:rPr lang="en-US" altLang="en-US" dirty="0">
                <a:ea typeface="宋体" charset="-122"/>
              </a:rPr>
              <a:t>c) In a general interest book on health.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t>
            </a:r>
            <a:r>
              <a:rPr lang="en-US" altLang="en-US" dirty="0">
                <a:ea typeface="宋体" charset="-122"/>
              </a:rPr>
              <a:t>d) In a medical magazine.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2 </a:t>
            </a:r>
            <a:r>
              <a:rPr lang="en-US" altLang="en-US" dirty="0">
                <a:ea typeface="宋体" charset="-122"/>
              </a:rPr>
              <a:t>What do you think is the writer’s aim?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 To </a:t>
            </a:r>
            <a:r>
              <a:rPr lang="en-US" altLang="en-US" dirty="0">
                <a:ea typeface="宋体" charset="-122"/>
              </a:rPr>
              <a:t>give people advice.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t>
            </a:r>
            <a:r>
              <a:rPr lang="en-US" altLang="en-US" dirty="0">
                <a:ea typeface="宋体" charset="-122"/>
              </a:rPr>
              <a:t>b) To share his or her own experiences.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t>
            </a:r>
            <a:r>
              <a:rPr lang="en-US" altLang="en-US" dirty="0">
                <a:ea typeface="宋体" charset="-122"/>
              </a:rPr>
              <a:t>c) To persuade people of the benefits of walking. </a:t>
            </a:r>
            <a:endParaRPr lang="en-US" altLang="en-US" dirty="0" smtClean="0">
              <a:ea typeface="宋体" charset="-122"/>
            </a:endParaRPr>
          </a:p>
          <a:p>
            <a:pPr algn="just" eaLnBrk="1" hangingPunct="1">
              <a:lnSpc>
                <a:spcPct val="85000"/>
              </a:lnSpc>
              <a:spcBef>
                <a:spcPts val="600"/>
              </a:spcBef>
              <a:buSzPct val="120000"/>
              <a:buNone/>
            </a:pPr>
            <a:r>
              <a:rPr lang="en-US" altLang="en-US" dirty="0" smtClean="0">
                <a:ea typeface="宋体" charset="-122"/>
              </a:rPr>
              <a:t>   (</a:t>
            </a:r>
            <a:r>
              <a:rPr lang="en-US" altLang="en-US" dirty="0">
                <a:ea typeface="宋体" charset="-122"/>
              </a:rPr>
              <a:t>d) To give scientific information about walking. </a:t>
            </a: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862949" y="6329730"/>
            <a:ext cx="912813" cy="22860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86264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1">
                                            <p:txEl>
                                              <p:pRg st="6" end="6"/>
                                            </p:txEl>
                                          </p:spTgt>
                                        </p:tgtEl>
                                        <p:attrNameLst>
                                          <p:attrName>style.color</p:attrName>
                                        </p:attrNameLst>
                                      </p:cBhvr>
                                      <p:to>
                                        <a:srgbClr val="99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1">
                                            <p:txEl>
                                              <p:pRg st="11" end="11"/>
                                            </p:txEl>
                                          </p:spTgt>
                                        </p:tgtEl>
                                        <p:attrNameLst>
                                          <p:attrName>style.color</p:attrName>
                                        </p:attrNameLst>
                                      </p:cBhvr>
                                      <p:to>
                                        <a:srgbClr val="99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232018" y="664774"/>
            <a:ext cx="8700965" cy="5145476"/>
          </a:xfrm>
          <a:prstGeom prst="rect">
            <a:avLst/>
          </a:prstGeom>
          <a:noFill/>
          <a:ln>
            <a:miter lim="800000"/>
            <a:headEnd/>
            <a:tailEnd/>
          </a:ln>
        </p:spPr>
        <p:txBody>
          <a:bodyPr/>
          <a:lstStyle/>
          <a:p>
            <a:pPr marL="182563" indent="-180975" algn="just">
              <a:lnSpc>
                <a:spcPct val="100000"/>
              </a:lnSpc>
              <a:buNone/>
            </a:pPr>
            <a:r>
              <a:rPr lang="en-US" altLang="zh-CN" dirty="0" smtClean="0"/>
              <a:t>  </a:t>
            </a:r>
            <a:r>
              <a:rPr lang="en-US" altLang="zh-CN" b="1" dirty="0" smtClean="0"/>
              <a:t>Now </a:t>
            </a:r>
            <a:r>
              <a:rPr lang="en-US" altLang="zh-CN" b="1" dirty="0"/>
              <a:t>decide how the writing style used achieves this aim. What other styles of writing would be used to achieve the different aims mentioned</a:t>
            </a:r>
            <a:r>
              <a:rPr lang="en-US" altLang="zh-CN" b="1" dirty="0" smtClean="0"/>
              <a:t>?</a:t>
            </a:r>
          </a:p>
          <a:p>
            <a:pPr marL="1587" indent="0">
              <a:buNone/>
            </a:pPr>
            <a:r>
              <a:rPr lang="en-US" altLang="zh-CN" b="1" dirty="0"/>
              <a:t>(</a:t>
            </a:r>
            <a:r>
              <a:rPr lang="en-US" altLang="zh-CN" b="1" dirty="0" smtClean="0"/>
              <a:t>a) To give people advice. </a:t>
            </a:r>
            <a:endParaRPr lang="en-US" altLang="zh-CN" b="1" dirty="0"/>
          </a:p>
          <a:p>
            <a:pPr marL="432000" indent="-457200" algn="just">
              <a:buNone/>
            </a:pPr>
            <a:r>
              <a:rPr lang="en-US" altLang="zh-CN" dirty="0" smtClean="0"/>
              <a:t>     A </a:t>
            </a:r>
            <a:r>
              <a:rPr lang="en-US" altLang="zh-CN" dirty="0"/>
              <a:t>style with some analysis of a problem, then clear recommendations using imperatives (e.g. </a:t>
            </a:r>
            <a:r>
              <a:rPr lang="en-US" altLang="zh-CN" i="1" dirty="0"/>
              <a:t>walk, go, take</a:t>
            </a:r>
            <a:r>
              <a:rPr lang="en-US" altLang="zh-CN" dirty="0"/>
              <a:t>), modal verbs (e.g. </a:t>
            </a:r>
            <a:r>
              <a:rPr lang="en-US" altLang="zh-CN" i="1" dirty="0"/>
              <a:t>should, must, ought to, could, might</a:t>
            </a:r>
            <a:r>
              <a:rPr lang="en-US" altLang="zh-CN" dirty="0"/>
              <a:t>), and conditional and hypothetical statements (e.g. </a:t>
            </a:r>
            <a:r>
              <a:rPr lang="en-US" altLang="zh-CN" i="1" dirty="0"/>
              <a:t>if I were you, I’d walk</a:t>
            </a:r>
            <a:r>
              <a:rPr lang="en-US" altLang="zh-CN" dirty="0"/>
              <a:t> …). Also, it uses successful examples as evidence, perhaps an anecdote, and cites authoritative sources.</a:t>
            </a:r>
            <a:endParaRPr lang="zh-CN" altLang="en-US" dirty="0"/>
          </a:p>
          <a:p>
            <a:pPr marL="1587" indent="0">
              <a:buNone/>
            </a:pPr>
            <a:endParaRPr lang="en-US" altLang="zh-CN" b="1" dirty="0" smtClean="0"/>
          </a:p>
          <a:p>
            <a:pPr algn="just">
              <a:lnSpc>
                <a:spcPct val="10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3617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dissolv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0" y="657443"/>
            <a:ext cx="8794750" cy="6038632"/>
          </a:xfrm>
          <a:prstGeom prst="rect">
            <a:avLst/>
          </a:prstGeom>
          <a:noFill/>
          <a:ln>
            <a:miter lim="800000"/>
            <a:headEnd/>
            <a:tailEnd/>
          </a:ln>
        </p:spPr>
        <p:txBody>
          <a:bodyPr/>
          <a:lstStyle/>
          <a:p>
            <a:pPr>
              <a:buNone/>
            </a:pPr>
            <a:r>
              <a:rPr lang="en-US" altLang="zh-CN" b="1" dirty="0" smtClean="0"/>
              <a:t>(b) To share his or her own experiences. </a:t>
            </a:r>
          </a:p>
          <a:p>
            <a:pPr marL="432000" indent="-432000" algn="just">
              <a:buNone/>
            </a:pPr>
            <a:r>
              <a:rPr lang="en-US" altLang="zh-CN" dirty="0" smtClean="0"/>
              <a:t>     A </a:t>
            </a:r>
            <a:r>
              <a:rPr lang="en-US" altLang="zh-CN" dirty="0"/>
              <a:t>style which shows sympathy with people who have a problem (</a:t>
            </a:r>
            <a:r>
              <a:rPr lang="en-US" altLang="zh-CN" dirty="0" err="1"/>
              <a:t>eg</a:t>
            </a:r>
            <a:r>
              <a:rPr lang="en-US" altLang="zh-CN" dirty="0"/>
              <a:t> those who have poor health or are overweight). Personal stories which are relevant and interesting would be used.</a:t>
            </a:r>
            <a:endParaRPr lang="zh-CN" altLang="en-US" dirty="0"/>
          </a:p>
          <a:p>
            <a:pPr>
              <a:lnSpc>
                <a:spcPct val="100000"/>
              </a:lnSpc>
              <a:buNone/>
            </a:pPr>
            <a:r>
              <a:rPr lang="en-US" altLang="zh-CN" b="1" dirty="0" smtClean="0"/>
              <a:t>(c) To persuade people of the benefits of walking. </a:t>
            </a:r>
          </a:p>
          <a:p>
            <a:pPr marL="432000" indent="-432000" algn="just">
              <a:lnSpc>
                <a:spcPct val="100000"/>
              </a:lnSpc>
              <a:buNone/>
            </a:pPr>
            <a:r>
              <a:rPr lang="en-US" altLang="zh-CN" dirty="0" smtClean="0"/>
              <a:t>     In </a:t>
            </a:r>
            <a:r>
              <a:rPr lang="en-US" altLang="zh-CN" dirty="0"/>
              <a:t>addition to the style actually used, the writer could use stories of people who have taken up walking, with comments or quotations about the benefits. The writer could also draw more on research studies, e.g. to indicate likely measurements of use of calories and weight loss, increases in fitness, benefits for sleeping etc.</a:t>
            </a:r>
            <a:endParaRPr lang="zh-CN" altLang="en-US" dirty="0"/>
          </a:p>
          <a:p>
            <a:pPr>
              <a:lnSpc>
                <a:spcPct val="100000"/>
              </a:lnSpc>
              <a:buNone/>
            </a:pPr>
            <a:endParaRPr lang="en-US" altLang="zh-CN" b="1" dirty="0" smtClean="0"/>
          </a:p>
          <a:p>
            <a:pPr algn="just">
              <a:lnSpc>
                <a:spcPct val="100000"/>
              </a:lnSpc>
              <a:buNone/>
            </a:pPr>
            <a:r>
              <a:rPr lang="en-US" altLang="zh-CN" dirty="0" smtClean="0"/>
              <a:t>   </a:t>
            </a:r>
            <a:endParaRPr lang="en-US" altLang="zh-CN" dirty="0"/>
          </a:p>
          <a:p>
            <a:pPr marL="182563" indent="-180975" algn="just">
              <a:buNone/>
            </a:pP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12" descr="MORE"/>
          <p:cNvPicPr>
            <a:picLocks noChangeAspect="1" noChangeArrowheads="1"/>
          </p:cNvPicPr>
          <p:nvPr/>
        </p:nvPicPr>
        <p:blipFill>
          <a:blip r:embed="rId3" cstate="print"/>
          <a:srcRect/>
          <a:stretch>
            <a:fillRect/>
          </a:stretch>
        </p:blipFill>
        <p:spPr bwMode="auto">
          <a:xfrm>
            <a:off x="7962900" y="6291263"/>
            <a:ext cx="912813" cy="228600"/>
          </a:xfrm>
          <a:prstGeom prst="rect">
            <a:avLst/>
          </a:prstGeom>
          <a:noFill/>
          <a:ln w="9525">
            <a:noFill/>
            <a:miter lim="800000"/>
            <a:headEnd/>
            <a:tailEnd/>
          </a:ln>
        </p:spPr>
      </p:pic>
      <p:pic>
        <p:nvPicPr>
          <p:cNvPr id="7"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13617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dissolv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1465868"/>
            <a:ext cx="8569325" cy="4505452"/>
          </a:xfrm>
          <a:prstGeom prst="rect">
            <a:avLst/>
          </a:prstGeom>
          <a:noFill/>
          <a:ln>
            <a:miter lim="800000"/>
            <a:headEnd/>
            <a:tailEnd/>
          </a:ln>
        </p:spPr>
        <p:txBody>
          <a:bodyPr/>
          <a:lstStyle/>
          <a:p>
            <a:pPr marL="0" lvl="0" indent="0">
              <a:buNone/>
            </a:pPr>
            <a:r>
              <a:rPr lang="zh-CN" altLang="en-US" sz="2400" b="1" spc="200" dirty="0" smtClean="0">
                <a:solidFill>
                  <a:srgbClr val="44546A"/>
                </a:solidFill>
              </a:rPr>
              <a:t>  身与心</a:t>
            </a:r>
            <a:endParaRPr lang="en-US" altLang="zh-CN" sz="2400" dirty="0" smtClean="0">
              <a:latin typeface="+mj-ea"/>
              <a:ea typeface="+mj-ea"/>
            </a:endParaRPr>
          </a:p>
          <a:p>
            <a:pPr marL="179388" indent="-179388" algn="just" eaLnBrk="1" hangingPunct="1">
              <a:lnSpc>
                <a:spcPct val="150000"/>
              </a:lnSpc>
              <a:buNone/>
            </a:pPr>
            <a:r>
              <a:rPr lang="en-US" altLang="zh-CN" sz="1800" dirty="0" smtClean="0">
                <a:solidFill>
                  <a:srgbClr val="0070C0"/>
                </a:solidFill>
                <a:latin typeface="宋体" pitchFamily="2" charset="-122"/>
              </a:rPr>
              <a:t>3</a:t>
            </a:r>
            <a:r>
              <a:rPr lang="en-US" altLang="zh-CN" sz="1800" dirty="0" smtClean="0">
                <a:solidFill>
                  <a:schemeClr val="hlink"/>
                </a:solidFill>
                <a:latin typeface="宋体" pitchFamily="2" charset="-122"/>
              </a:rPr>
              <a:t>     </a:t>
            </a:r>
            <a:r>
              <a:rPr lang="zh-CN" altLang="en-US" sz="2400" dirty="0" smtClean="0">
                <a:latin typeface="宋体" pitchFamily="2" charset="-122"/>
              </a:rPr>
              <a:t>但是</a:t>
            </a:r>
            <a:r>
              <a:rPr lang="zh-CN" altLang="en-US" sz="2400" dirty="0">
                <a:latin typeface="宋体" pitchFamily="2" charset="-122"/>
              </a:rPr>
              <a:t>步行并不仅仅是为了减肥而进行的活动。步行有助于保持身心的健康平衡，因为它能</a:t>
            </a:r>
            <a:r>
              <a:rPr lang="zh-CN" altLang="en-US" sz="2400" dirty="0" smtClean="0">
                <a:latin typeface="宋体" pitchFamily="2" charset="-122"/>
              </a:rPr>
              <a:t>帮助我们</a:t>
            </a:r>
            <a:r>
              <a:rPr lang="zh-CN" altLang="en-US" sz="2400" dirty="0">
                <a:latin typeface="宋体" pitchFamily="2" charset="-122"/>
              </a:rPr>
              <a:t>抵御心脏病、癌症、骨科疾病、糖尿病、认知能力下降，以及诸如感冒之类的日常疾病。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6850" y="664774"/>
            <a:ext cx="8807450" cy="5069276"/>
          </a:xfrm>
          <a:prstGeom prst="rect">
            <a:avLst/>
          </a:prstGeom>
          <a:noFill/>
          <a:ln>
            <a:miter lim="800000"/>
            <a:headEnd/>
            <a:tailEnd/>
          </a:ln>
        </p:spPr>
        <p:txBody>
          <a:bodyPr/>
          <a:lstStyle/>
          <a:p>
            <a:pPr>
              <a:buNone/>
            </a:pPr>
            <a:endParaRPr lang="en-US" altLang="zh-CN" b="1" dirty="0" smtClean="0"/>
          </a:p>
          <a:p>
            <a:pPr algn="just">
              <a:lnSpc>
                <a:spcPct val="110000"/>
              </a:lnSpc>
              <a:buNone/>
            </a:pPr>
            <a:r>
              <a:rPr lang="en-US" altLang="zh-CN" b="1" dirty="0" smtClean="0"/>
              <a:t>(d) To give scientific information about walking.</a:t>
            </a:r>
          </a:p>
          <a:p>
            <a:pPr algn="just">
              <a:lnSpc>
                <a:spcPct val="110000"/>
              </a:lnSpc>
              <a:buNone/>
            </a:pPr>
            <a:r>
              <a:rPr lang="en-US" altLang="zh-CN" dirty="0" smtClean="0"/>
              <a:t>   A </a:t>
            </a:r>
            <a:r>
              <a:rPr lang="en-US" altLang="zh-CN" dirty="0"/>
              <a:t>style which probably uses more technical terminology and definitions, gives more detailed explanations of why walking brings benefits, with evidence from research studies. The writer might include diagrams or charts to illustrate different speeds and distances of walks.</a:t>
            </a:r>
            <a:endParaRPr lang="zh-CN" altLang="en-US" dirty="0"/>
          </a:p>
          <a:p>
            <a:pPr algn="just">
              <a:lnSpc>
                <a:spcPct val="110000"/>
              </a:lnSpc>
              <a:buNone/>
            </a:pPr>
            <a:r>
              <a:rPr lang="en-US" altLang="zh-CN" b="1" dirty="0" smtClean="0"/>
              <a:t> </a:t>
            </a:r>
          </a:p>
          <a:p>
            <a:pPr algn="just">
              <a:lnSpc>
                <a:spcPct val="11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7" name="图片 2" descr="END"/>
          <p:cNvPicPr>
            <a:picLocks noChangeAspect="1" noChangeArrowheads="1"/>
          </p:cNvPicPr>
          <p:nvPr/>
        </p:nvPicPr>
        <p:blipFill>
          <a:blip r:embed="rId3" cstate="print"/>
          <a:srcRect/>
          <a:stretch>
            <a:fillRect/>
          </a:stretch>
        </p:blipFill>
        <p:spPr bwMode="auto">
          <a:xfrm>
            <a:off x="8335962" y="6344509"/>
            <a:ext cx="474663" cy="225425"/>
          </a:xfrm>
          <a:prstGeom prst="rect">
            <a:avLst/>
          </a:prstGeom>
          <a:noFill/>
          <a:ln w="9525">
            <a:noFill/>
            <a:miter lim="800000"/>
            <a:headEnd/>
            <a:tailEnd/>
          </a:ln>
        </p:spPr>
      </p:pic>
      <p:pic>
        <p:nvPicPr>
          <p:cNvPr id="8"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13617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dissolv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a:solidFill>
                  <a:srgbClr val="C00000"/>
                </a:solidFill>
              </a:rPr>
              <a:t>Developing critical thinking </a:t>
            </a:r>
            <a:endParaRPr lang="en-US" altLang="zh-CN" b="1" dirty="0" smtClean="0">
              <a:solidFill>
                <a:srgbClr val="C00000"/>
              </a:solidFill>
            </a:endParaRPr>
          </a:p>
          <a:p>
            <a:pPr eaLnBrk="1" hangingPunct="1">
              <a:lnSpc>
                <a:spcPct val="100000"/>
              </a:lnSpc>
              <a:spcBef>
                <a:spcPts val="0"/>
              </a:spcBef>
              <a:buSzPct val="120000"/>
              <a:buNone/>
            </a:pPr>
            <a:endParaRPr lang="en-US" altLang="zh-CN" b="1" dirty="0" smtClean="0">
              <a:solidFill>
                <a:srgbClr val="C00000"/>
              </a:solidFill>
            </a:endParaRPr>
          </a:p>
          <a:p>
            <a:pPr algn="just" eaLnBrk="1" hangingPunct="1">
              <a:lnSpc>
                <a:spcPct val="100000"/>
              </a:lnSpc>
              <a:spcBef>
                <a:spcPts val="0"/>
              </a:spcBef>
              <a:buSzPct val="120000"/>
              <a:buNone/>
            </a:pPr>
            <a:r>
              <a:rPr lang="en-US" altLang="zh-CN" b="1" dirty="0" smtClean="0">
                <a:ea typeface="宋体" charset="-122"/>
              </a:rPr>
              <a:t>9 </a:t>
            </a:r>
            <a:r>
              <a:rPr lang="en-US" altLang="zh-CN" b="1" dirty="0">
                <a:ea typeface="宋体" charset="-122"/>
              </a:rPr>
              <a:t> Work in pairs and discuss the questions. </a:t>
            </a:r>
            <a:r>
              <a:rPr lang="en-US" altLang="en-US" b="1" dirty="0" smtClean="0">
                <a:ea typeface="宋体" charset="-122"/>
              </a:rPr>
              <a:t>  </a:t>
            </a:r>
            <a:r>
              <a:rPr lang="en-US" altLang="en-US" dirty="0" smtClean="0">
                <a:ea typeface="宋体" charset="-122"/>
              </a:rPr>
              <a:t> </a:t>
            </a:r>
          </a:p>
          <a:p>
            <a:pPr marL="182563" indent="-180975" algn="just">
              <a:lnSpc>
                <a:spcPct val="100000"/>
              </a:lnSpc>
              <a:buNone/>
            </a:pPr>
            <a:r>
              <a:rPr lang="en-US" altLang="zh-CN" dirty="0"/>
              <a:t>1 </a:t>
            </a:r>
            <a:r>
              <a:rPr lang="en-US" altLang="zh-CN" dirty="0">
                <a:hlinkClick r:id="rId3" action="ppaction://hlinksldjump"/>
              </a:rPr>
              <a:t>Do you think this passage is of greater interest to young people or to older people? Why?  </a:t>
            </a:r>
            <a:r>
              <a:rPr lang="en-US" altLang="zh-CN" dirty="0" smtClean="0"/>
              <a:t> </a:t>
            </a:r>
          </a:p>
          <a:p>
            <a:pPr marL="182563" indent="-180975" algn="just">
              <a:lnSpc>
                <a:spcPct val="100000"/>
              </a:lnSpc>
              <a:buNone/>
            </a:pPr>
            <a:r>
              <a:rPr lang="en-US" altLang="zh-CN" dirty="0" smtClean="0"/>
              <a:t>2 </a:t>
            </a:r>
            <a:r>
              <a:rPr lang="en-US" altLang="zh-CN" dirty="0">
                <a:hlinkClick r:id="rId4" action="ppaction://hlinksldjump"/>
              </a:rPr>
              <a:t>Do you think schools and colleges should do more to encourage students to lead healthy lives? </a:t>
            </a:r>
            <a:endParaRPr lang="en-US" altLang="zh-CN" dirty="0" smtClean="0"/>
          </a:p>
          <a:p>
            <a:pPr marL="182563" indent="-180975" algn="just">
              <a:lnSpc>
                <a:spcPct val="100000"/>
              </a:lnSpc>
              <a:buNone/>
            </a:pPr>
            <a:r>
              <a:rPr lang="en-US" altLang="zh-CN" dirty="0" smtClean="0"/>
              <a:t>3 </a:t>
            </a:r>
            <a:r>
              <a:rPr lang="en-US" altLang="zh-CN" dirty="0">
                <a:hlinkClick r:id="rId5" action="ppaction://hlinksldjump"/>
              </a:rPr>
              <a:t>Does the government do enough to discourage bad habits, such as smoking?</a:t>
            </a:r>
            <a:endParaRPr lang="en-US" altLang="zh-CN" dirty="0"/>
          </a:p>
          <a:p>
            <a:pPr marL="182563" indent="-180975" algn="just">
              <a:lnSpc>
                <a:spcPct val="120000"/>
              </a:lnSpc>
              <a:buNone/>
            </a:pPr>
            <a:endParaRPr lang="en-US" altLang="zh-CN" dirty="0"/>
          </a:p>
          <a:p>
            <a:pPr marL="182563" indent="-180975" algn="just">
              <a:lnSpc>
                <a:spcPct val="120000"/>
              </a:lnSpc>
              <a:buNone/>
            </a:pPr>
            <a:endParaRPr lang="en-US" altLang="zh-CN" dirty="0" smtClean="0"/>
          </a:p>
          <a:p>
            <a:pPr marL="182563" indent="-180975" algn="just">
              <a:lnSpc>
                <a:spcPct val="120000"/>
              </a:lnSpc>
              <a:buNone/>
            </a:pPr>
            <a:r>
              <a:rPr lang="en-US" altLang="zh-CN" dirty="0" smtClean="0"/>
              <a:t>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26911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animEffect transition="in" filter="dissolve">
                                      <p:cBhvr>
                                        <p:cTn id="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202466" y="642327"/>
            <a:ext cx="8721725" cy="5996598"/>
          </a:xfrm>
          <a:prstGeom prst="rect">
            <a:avLst/>
          </a:prstGeom>
          <a:noFill/>
          <a:ln>
            <a:miter lim="800000"/>
            <a:headEnd/>
            <a:tailEnd/>
          </a:ln>
        </p:spPr>
        <p:txBody>
          <a:bodyPr/>
          <a:lstStyle/>
          <a:p>
            <a:pPr marL="182563" indent="-180975" algn="just">
              <a:lnSpc>
                <a:spcPct val="120000"/>
              </a:lnSpc>
              <a:buNone/>
            </a:pPr>
            <a:r>
              <a:rPr lang="en-US" altLang="zh-CN" b="1" dirty="0" smtClean="0"/>
              <a:t>1 </a:t>
            </a:r>
            <a:r>
              <a:rPr lang="en-US" altLang="zh-CN" b="1" dirty="0"/>
              <a:t>Do you think this passage is of greater interest to young people or to older people? Why? </a:t>
            </a:r>
            <a:endParaRPr lang="en-US" altLang="zh-CN" b="1" dirty="0" smtClean="0"/>
          </a:p>
          <a:p>
            <a:pPr marL="288000" indent="-288000" algn="just">
              <a:buNone/>
            </a:pPr>
            <a:r>
              <a:rPr lang="en-US" altLang="zh-CN" dirty="0" smtClean="0">
                <a:sym typeface="Wingdings"/>
              </a:rPr>
              <a:t> </a:t>
            </a:r>
            <a:r>
              <a:rPr lang="en-US" altLang="zh-CN" dirty="0" smtClean="0"/>
              <a:t>Perhaps </a:t>
            </a:r>
            <a:r>
              <a:rPr lang="en-US" altLang="zh-CN" dirty="0"/>
              <a:t>older people will be more interested because they are more likely to suffer from poor health and the medical conditions mentioned in the passage. However, many younger people are interested in health as well, and do a range of physical exercise to keep fit. </a:t>
            </a:r>
          </a:p>
          <a:p>
            <a:pPr marL="288000" indent="-288000" algn="just">
              <a:buNone/>
            </a:pPr>
            <a:r>
              <a:rPr lang="en-US" altLang="zh-CN" dirty="0">
                <a:sym typeface="Wingdings"/>
              </a:rPr>
              <a:t> </a:t>
            </a:r>
            <a:r>
              <a:rPr lang="en-US" altLang="zh-CN" dirty="0" smtClean="0"/>
              <a:t>The </a:t>
            </a:r>
            <a:r>
              <a:rPr lang="en-US" altLang="zh-CN" dirty="0"/>
              <a:t>passage does not seem to be written for a particular age group. It mentions “a lifetime commitment to exercise”, which is more relevant to young people. </a:t>
            </a:r>
            <a:r>
              <a:rPr lang="en-US" altLang="zh-CN" b="1" dirty="0" smtClean="0"/>
              <a:t> </a:t>
            </a:r>
            <a:r>
              <a:rPr lang="en-US" altLang="zh-CN" dirty="0" smtClean="0"/>
              <a:t> </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67955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dissolv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lnSpc>
                <a:spcPct val="100000"/>
              </a:lnSpc>
              <a:spcBef>
                <a:spcPts val="1200"/>
              </a:spcBef>
              <a:buNone/>
            </a:pPr>
            <a:r>
              <a:rPr lang="en-US" altLang="zh-CN" b="1" dirty="0" smtClean="0"/>
              <a:t>2 </a:t>
            </a:r>
            <a:r>
              <a:rPr lang="en-US" altLang="zh-CN" b="1" dirty="0"/>
              <a:t>Do you think schools and colleges should do more to encourage students to lead healthy lives? </a:t>
            </a:r>
            <a:endParaRPr lang="en-US" altLang="zh-CN" b="1" dirty="0" smtClean="0"/>
          </a:p>
          <a:p>
            <a:pPr marL="182563" indent="-180975" algn="just">
              <a:lnSpc>
                <a:spcPct val="100000"/>
              </a:lnSpc>
              <a:spcBef>
                <a:spcPts val="1200"/>
              </a:spcBef>
              <a:buNone/>
            </a:pPr>
            <a:r>
              <a:rPr lang="en-US" altLang="zh-CN" dirty="0" smtClean="0">
                <a:solidFill>
                  <a:srgbClr val="0070C0"/>
                </a:solidFill>
              </a:rPr>
              <a:t>  </a:t>
            </a:r>
            <a:r>
              <a:rPr lang="en-US" altLang="zh-CN" dirty="0" smtClean="0"/>
              <a:t>In most countries, especially China, schools and colleges have already done a lot to encourage students to lead healthy lives. Most of them provide guidance on nutrition, physical exercise, games and sports, health, and the prevention of diseases. Of course, more encouragement can always be given, but it is difficult to add more to the curriculum without taking something else away because the timetable is already quite full or even crowded.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2579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675" y="665774"/>
            <a:ext cx="8769350" cy="6001726"/>
          </a:xfrm>
          <a:prstGeom prst="rect">
            <a:avLst/>
          </a:prstGeom>
          <a:noFill/>
          <a:ln>
            <a:miter lim="800000"/>
            <a:headEnd/>
            <a:tailEnd/>
          </a:ln>
        </p:spPr>
        <p:txBody>
          <a:bodyPr/>
          <a:lstStyle/>
          <a:p>
            <a:pPr marL="182563" indent="-180975" algn="just">
              <a:lnSpc>
                <a:spcPct val="100000"/>
              </a:lnSpc>
              <a:buNone/>
            </a:pPr>
            <a:r>
              <a:rPr lang="en-US" altLang="zh-CN" b="1" dirty="0" smtClean="0"/>
              <a:t>3 </a:t>
            </a:r>
            <a:r>
              <a:rPr lang="en-US" altLang="zh-CN" b="1" dirty="0"/>
              <a:t>Does the government do enough to discourage bad habits, such as smoking</a:t>
            </a:r>
            <a:r>
              <a:rPr lang="en-US" altLang="zh-CN" b="1" dirty="0" smtClean="0"/>
              <a:t>?</a:t>
            </a:r>
          </a:p>
          <a:p>
            <a:pPr marL="288000" indent="-288000" algn="just">
              <a:buNone/>
            </a:pPr>
            <a:r>
              <a:rPr lang="en-US" altLang="zh-CN" dirty="0">
                <a:sym typeface="Wingdings"/>
              </a:rPr>
              <a:t> </a:t>
            </a:r>
            <a:r>
              <a:rPr lang="en-US" altLang="zh-CN" dirty="0" smtClean="0"/>
              <a:t>In </a:t>
            </a:r>
            <a:r>
              <a:rPr lang="en-US" altLang="zh-CN" dirty="0"/>
              <a:t>most countries nowadays, governments actively discourage bad habits. Smoking is a clear example. There is a huge amount of research about its negative effects and many countries have now banned smoking in public places. </a:t>
            </a:r>
          </a:p>
          <a:p>
            <a:pPr marL="288000" indent="-288000" algn="just">
              <a:buNone/>
            </a:pPr>
            <a:r>
              <a:rPr lang="en-US" altLang="zh-CN" dirty="0">
                <a:sym typeface="Wingdings"/>
              </a:rPr>
              <a:t> </a:t>
            </a:r>
            <a:r>
              <a:rPr lang="en-US" altLang="zh-CN" dirty="0" smtClean="0"/>
              <a:t>Governments </a:t>
            </a:r>
            <a:r>
              <a:rPr lang="en-US" altLang="zh-CN" dirty="0"/>
              <a:t>can always do more to discourage bad habits, but really it is the responsibility of all people to change the bad habits which affect others, for example, if one person in a room smokes, it can affect everyone else, including non-smokers. So this is not just a problem for the government. It’s everyone’s problem and everyone has a part in the solution.</a:t>
            </a:r>
            <a:endParaRPr lang="zh-CN" altLang="en-US" dirty="0"/>
          </a:p>
          <a:p>
            <a:pPr marL="182563" indent="-180975" algn="just">
              <a:lnSpc>
                <a:spcPct val="100000"/>
              </a:lnSpc>
              <a:buNone/>
            </a:pPr>
            <a:endParaRPr lang="en-US" altLang="zh-CN" b="1" dirty="0" smtClean="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2" descr="END"/>
          <p:cNvPicPr>
            <a:picLocks noChangeAspect="1" noChangeArrowheads="1"/>
          </p:cNvPicPr>
          <p:nvPr/>
        </p:nvPicPr>
        <p:blipFill>
          <a:blip r:embed="rId3" cstate="print"/>
          <a:srcRect/>
          <a:stretch>
            <a:fillRect/>
          </a:stretch>
        </p:blipFill>
        <p:spPr bwMode="auto">
          <a:xfrm>
            <a:off x="8351070" y="6370484"/>
            <a:ext cx="474663" cy="225425"/>
          </a:xfrm>
          <a:prstGeom prst="rect">
            <a:avLst/>
          </a:prstGeom>
          <a:noFill/>
          <a:ln w="9525">
            <a:noFill/>
            <a:miter lim="800000"/>
            <a:headEnd/>
            <a:tailEnd/>
          </a:ln>
        </p:spPr>
      </p:pic>
      <p:pic>
        <p:nvPicPr>
          <p:cNvPr id="8"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2579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dissolv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911668"/>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25000"/>
              </a:lnSpc>
              <a:buNone/>
            </a:pPr>
            <a:r>
              <a:rPr lang="en-US" altLang="zh-CN" sz="1800" dirty="0" smtClean="0">
                <a:solidFill>
                  <a:schemeClr val="hlink"/>
                </a:solidFill>
                <a:latin typeface="宋体" pitchFamily="2" charset="-122"/>
              </a:rPr>
              <a:t>4     </a:t>
            </a:r>
            <a:r>
              <a:rPr lang="zh-CN" altLang="en-US" sz="2400" dirty="0" smtClean="0">
                <a:latin typeface="宋体" pitchFamily="2" charset="-122"/>
              </a:rPr>
              <a:t>步行</a:t>
            </a:r>
            <a:r>
              <a:rPr lang="zh-CN" altLang="en-US" sz="2400" dirty="0">
                <a:latin typeface="宋体" pitchFamily="2" charset="-122"/>
              </a:rPr>
              <a:t>是保持身体健康的最佳锻炼方式。体重对四肢和关节的压力将增强它们抵抗骨科疾病的</a:t>
            </a:r>
            <a:r>
              <a:rPr lang="zh-CN" altLang="en-US" sz="2400" dirty="0" smtClean="0">
                <a:latin typeface="宋体" pitchFamily="2" charset="-122"/>
              </a:rPr>
              <a:t>能力</a:t>
            </a:r>
            <a:r>
              <a:rPr lang="zh-CN" altLang="en-US" sz="2400" dirty="0">
                <a:latin typeface="宋体" pitchFamily="2" charset="-122"/>
              </a:rPr>
              <a:t>。虽然这种疾病多发生在老年人身上，但是任何时候增强骨密度都为时不晚。步行能促进</a:t>
            </a:r>
            <a:r>
              <a:rPr lang="zh-CN" altLang="en-US" sz="2400" dirty="0" smtClean="0">
                <a:latin typeface="宋体" pitchFamily="2" charset="-122"/>
              </a:rPr>
              <a:t>血液循环</a:t>
            </a:r>
            <a:r>
              <a:rPr lang="zh-CN" altLang="en-US" sz="2400" dirty="0">
                <a:latin typeface="宋体" pitchFamily="2" charset="-122"/>
              </a:rPr>
              <a:t>，加快新陈代谢。这意味着你将消耗更多的热量，食物中的养分也会更有效地被身体吸收。</a:t>
            </a:r>
            <a:r>
              <a:rPr lang="zh-CN" altLang="en-US" sz="2400" dirty="0" smtClean="0">
                <a:latin typeface="宋体" pitchFamily="2" charset="-122"/>
              </a:rPr>
              <a:t>这会使</a:t>
            </a:r>
            <a:r>
              <a:rPr lang="zh-CN" altLang="en-US" sz="2400" dirty="0">
                <a:latin typeface="宋体" pitchFamily="2" charset="-122"/>
              </a:rPr>
              <a:t>你多喝水，而多喝水又能增强消化能力，净化体内系统。这会带来很多益处，如令人容光焕发</a:t>
            </a:r>
            <a:r>
              <a:rPr lang="zh-CN" altLang="en-US" sz="2400" dirty="0" smtClean="0">
                <a:latin typeface="宋体" pitchFamily="2" charset="-122"/>
              </a:rPr>
              <a:t>。步行</a:t>
            </a:r>
            <a:r>
              <a:rPr lang="zh-CN" altLang="en-US" sz="2400" dirty="0">
                <a:latin typeface="宋体" pitchFamily="2" charset="-122"/>
              </a:rPr>
              <a:t>还有助于预防心脏病，降低胆固醇</a:t>
            </a:r>
            <a:r>
              <a:rPr lang="zh-CN" altLang="en-US" sz="2400" dirty="0" smtClean="0"/>
              <a:t>。</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89781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30000"/>
              </a:lnSpc>
              <a:buNone/>
            </a:pPr>
            <a:r>
              <a:rPr lang="en-US" altLang="zh-CN" sz="1800" dirty="0" smtClean="0">
                <a:solidFill>
                  <a:srgbClr val="0070C0"/>
                </a:solidFill>
                <a:latin typeface="宋体" pitchFamily="2" charset="-122"/>
              </a:rPr>
              <a:t>5</a:t>
            </a:r>
            <a:r>
              <a:rPr lang="en-US" altLang="zh-CN" sz="1800" dirty="0" smtClean="0">
                <a:solidFill>
                  <a:schemeClr val="hlink"/>
                </a:solidFill>
                <a:latin typeface="宋体" pitchFamily="2" charset="-122"/>
              </a:rPr>
              <a:t>     </a:t>
            </a:r>
            <a:r>
              <a:rPr lang="zh-CN" altLang="en-US" sz="2400" dirty="0" smtClean="0">
                <a:latin typeface="宋体" pitchFamily="2" charset="-122"/>
              </a:rPr>
              <a:t>步行</a:t>
            </a:r>
            <a:r>
              <a:rPr lang="zh-CN" altLang="en-US" sz="2400" dirty="0">
                <a:latin typeface="宋体" pitchFamily="2" charset="-122"/>
              </a:rPr>
              <a:t>对精神健康也有好处。它能提高智力，因为步行需要更多的氧气。而这又有助于保持</a:t>
            </a:r>
            <a:r>
              <a:rPr lang="zh-CN" altLang="en-US" sz="2400" dirty="0" smtClean="0">
                <a:latin typeface="宋体" pitchFamily="2" charset="-122"/>
              </a:rPr>
              <a:t>精力集中</a:t>
            </a:r>
            <a:r>
              <a:rPr lang="zh-CN" altLang="en-US" sz="2400" dirty="0">
                <a:latin typeface="宋体" pitchFamily="2" charset="-122"/>
              </a:rPr>
              <a:t>和思维敏捷，这对于老年人尤其重要。步行能让你的头脑更加警觉，能抵抗患老年痴呆病的风险。步行使人更容易入睡，使你更冷静、更理性，甚至还能增强你的忍受力和耐心。有证据表明</a:t>
            </a:r>
            <a:r>
              <a:rPr lang="zh-CN" altLang="en-US" sz="2400" dirty="0" smtClean="0">
                <a:latin typeface="宋体" pitchFamily="2" charset="-122"/>
              </a:rPr>
              <a:t>，步行</a:t>
            </a:r>
            <a:r>
              <a:rPr lang="zh-CN" altLang="en-US" sz="2400" dirty="0">
                <a:latin typeface="宋体" pitchFamily="2" charset="-122"/>
              </a:rPr>
              <a:t>也是减轻压力和增强自信的有效方法。如果你能在公园或乡间走走，你就会感到平静、安详</a:t>
            </a:r>
            <a:r>
              <a:rPr lang="zh-CN" altLang="en-US" sz="2400" dirty="0" smtClean="0"/>
              <a:t>。</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883957"/>
            <a:ext cx="8569325" cy="5392149"/>
          </a:xfrm>
          <a:prstGeom prst="rect">
            <a:avLst/>
          </a:prstGeom>
          <a:noFill/>
          <a:ln>
            <a:miter lim="800000"/>
            <a:headEnd/>
            <a:tailEnd/>
          </a:ln>
        </p:spPr>
        <p:txBody>
          <a:bodyPr/>
          <a:lstStyle/>
          <a:p>
            <a:pPr marL="0" indent="0">
              <a:lnSpc>
                <a:spcPct val="125000"/>
              </a:lnSpc>
              <a:buNone/>
            </a:pPr>
            <a:r>
              <a:rPr lang="zh-CN" altLang="en-US" sz="2400" b="1" spc="200" dirty="0" smtClean="0">
                <a:solidFill>
                  <a:srgbClr val="44546A"/>
                </a:solidFill>
              </a:rPr>
              <a:t>多少运动量才算够？</a:t>
            </a:r>
          </a:p>
          <a:p>
            <a:pPr marL="179388" indent="-179388" algn="just" eaLnBrk="1" hangingPunct="1">
              <a:lnSpc>
                <a:spcPct val="125000"/>
              </a:lnSpc>
              <a:buNone/>
            </a:pPr>
            <a:r>
              <a:rPr lang="en-US" altLang="zh-CN" sz="1800" dirty="0" smtClean="0">
                <a:solidFill>
                  <a:schemeClr val="hlink"/>
                </a:solidFill>
                <a:latin typeface="宋体" pitchFamily="2" charset="-122"/>
              </a:rPr>
              <a:t>6     </a:t>
            </a:r>
            <a:r>
              <a:rPr lang="zh-CN" altLang="en-US" sz="2400" dirty="0" smtClean="0">
                <a:latin typeface="宋体" pitchFamily="2" charset="-122"/>
              </a:rPr>
              <a:t>科学家们</a:t>
            </a:r>
            <a:r>
              <a:rPr lang="zh-CN" altLang="en-US" sz="2400" dirty="0">
                <a:latin typeface="宋体" pitchFamily="2" charset="-122"/>
              </a:rPr>
              <a:t>估计每天至少步行</a:t>
            </a:r>
            <a:r>
              <a:rPr lang="en-US" altLang="zh-CN" sz="2400" dirty="0" smtClean="0">
                <a:latin typeface="宋体" pitchFamily="2" charset="-122"/>
              </a:rPr>
              <a:t>30</a:t>
            </a:r>
            <a:r>
              <a:rPr lang="zh-CN" altLang="en-US" sz="2400" dirty="0" smtClean="0">
                <a:latin typeface="宋体" pitchFamily="2" charset="-122"/>
              </a:rPr>
              <a:t>分钟</a:t>
            </a:r>
            <a:r>
              <a:rPr lang="zh-CN" altLang="en-US" sz="2400" dirty="0">
                <a:latin typeface="宋体" pitchFamily="2" charset="-122"/>
              </a:rPr>
              <a:t>能改善免疫系统，并更好地保护身体免受疾病的侵害。</a:t>
            </a:r>
            <a:r>
              <a:rPr lang="zh-CN" altLang="en-US" sz="2400" dirty="0" smtClean="0">
                <a:latin typeface="宋体" pitchFamily="2" charset="-122"/>
              </a:rPr>
              <a:t>但是</a:t>
            </a:r>
            <a:r>
              <a:rPr lang="zh-CN" altLang="en-US" sz="2400" dirty="0">
                <a:latin typeface="宋体" pitchFamily="2" charset="-122"/>
              </a:rPr>
              <a:t>你必须坚持有规律地步行。锻炼身体的欲望时强时弱是很正常的，因此我们需要保持良好的心态</a:t>
            </a:r>
            <a:r>
              <a:rPr lang="zh-CN" altLang="en-US" sz="2400" dirty="0" smtClean="0">
                <a:latin typeface="宋体" pitchFamily="2" charset="-122"/>
              </a:rPr>
              <a:t>。我们</a:t>
            </a:r>
            <a:r>
              <a:rPr lang="zh-CN" altLang="en-US" sz="2400" dirty="0">
                <a:latin typeface="宋体" pitchFamily="2" charset="-122"/>
              </a:rPr>
              <a:t>可以将锻炼身体的热情保持几星期或几个月，并且可能会发誓要坚持下去。但是有的时候</a:t>
            </a:r>
            <a:r>
              <a:rPr lang="zh-CN" altLang="en-US" sz="2400" dirty="0" smtClean="0">
                <a:latin typeface="宋体" pitchFamily="2" charset="-122"/>
              </a:rPr>
              <a:t>我们会</a:t>
            </a:r>
            <a:r>
              <a:rPr lang="zh-CN" altLang="en-US" sz="2400" dirty="0">
                <a:latin typeface="宋体" pitchFamily="2" charset="-122"/>
              </a:rPr>
              <a:t>打破步行的习惯，觉得步行是我们该做的、而不是想做的事。要养成终生锻炼身体的好习惯，</a:t>
            </a:r>
            <a:r>
              <a:rPr lang="zh-CN" altLang="en-US" sz="2400" dirty="0" smtClean="0">
                <a:latin typeface="宋体" pitchFamily="2" charset="-122"/>
              </a:rPr>
              <a:t>关键</a:t>
            </a:r>
            <a:r>
              <a:rPr lang="zh-CN" altLang="en-US" sz="2400" dirty="0">
                <a:latin typeface="宋体" pitchFamily="2" charset="-122"/>
              </a:rPr>
              <a:t>在于找到你喜欢做的事情，这些事情要有意思、有激励作用、能不断翻新花样、能达到你想要的 体能效果，并且能融入你的生活</a:t>
            </a:r>
            <a:r>
              <a:rPr lang="zh-CN" altLang="en-US" sz="2400" dirty="0" smtClean="0"/>
              <a:t>。</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953232"/>
            <a:ext cx="8569325" cy="5392149"/>
          </a:xfrm>
          <a:prstGeom prst="rect">
            <a:avLst/>
          </a:prstGeom>
          <a:noFill/>
          <a:ln>
            <a:miter lim="800000"/>
            <a:headEnd/>
            <a:tailEnd/>
          </a:ln>
        </p:spPr>
        <p:txBody>
          <a:bodyPr/>
          <a:lstStyle/>
          <a:p>
            <a:pPr marL="0" indent="0">
              <a:lnSpc>
                <a:spcPct val="125000"/>
              </a:lnSpc>
              <a:buNone/>
            </a:pPr>
            <a:r>
              <a:rPr lang="zh-CN" altLang="en-US" sz="2400" b="1" spc="200" dirty="0" smtClean="0">
                <a:solidFill>
                  <a:srgbClr val="44546A"/>
                </a:solidFill>
              </a:rPr>
              <a:t>开始行动</a:t>
            </a:r>
            <a:endParaRPr lang="en-US" altLang="zh-CN" sz="2400" b="1" spc="200" dirty="0" smtClean="0">
              <a:solidFill>
                <a:srgbClr val="44546A"/>
              </a:solidFill>
            </a:endParaRPr>
          </a:p>
          <a:p>
            <a:pPr marL="179388" indent="-179388" algn="just" eaLnBrk="1" hangingPunct="1">
              <a:lnSpc>
                <a:spcPct val="125000"/>
              </a:lnSpc>
              <a:buNone/>
            </a:pPr>
            <a:r>
              <a:rPr lang="en-US" altLang="zh-CN" sz="1800" dirty="0" smtClean="0">
                <a:solidFill>
                  <a:schemeClr val="hlink"/>
                </a:solidFill>
                <a:latin typeface="宋体" pitchFamily="2" charset="-122"/>
              </a:rPr>
              <a:t>7</a:t>
            </a:r>
            <a:r>
              <a:rPr lang="en-US" altLang="zh-CN" sz="1400" dirty="0" smtClean="0">
                <a:solidFill>
                  <a:schemeClr val="hlink"/>
                </a:solidFill>
                <a:latin typeface="宋体" pitchFamily="2" charset="-122"/>
              </a:rPr>
              <a:t>     </a:t>
            </a:r>
            <a:r>
              <a:rPr lang="zh-CN" altLang="en-US" sz="2400" dirty="0" smtClean="0">
                <a:latin typeface="宋体" pitchFamily="2" charset="-122"/>
              </a:rPr>
              <a:t> 挺起</a:t>
            </a:r>
            <a:r>
              <a:rPr lang="zh-CN" altLang="en-US" sz="2400" dirty="0">
                <a:latin typeface="宋体" pitchFamily="2" charset="-122"/>
              </a:rPr>
              <a:t>胸膛，目光直视</a:t>
            </a:r>
            <a:r>
              <a:rPr lang="zh-CN" altLang="en-US" sz="2400" dirty="0" smtClean="0">
                <a:latin typeface="宋体" pitchFamily="2" charset="-122"/>
              </a:rPr>
              <a:t>正前方</a:t>
            </a:r>
            <a:r>
              <a:rPr lang="en-US" altLang="zh-CN" sz="2400" dirty="0" smtClean="0">
                <a:latin typeface="宋体" pitchFamily="2" charset="-122"/>
              </a:rPr>
              <a:t>5</a:t>
            </a:r>
            <a:r>
              <a:rPr lang="zh-CN" altLang="en-US" sz="2400" dirty="0" smtClean="0">
                <a:latin typeface="宋体" pitchFamily="2" charset="-122"/>
              </a:rPr>
              <a:t>到</a:t>
            </a:r>
            <a:r>
              <a:rPr lang="en-US" altLang="zh-CN" sz="2400" dirty="0" smtClean="0">
                <a:latin typeface="宋体" pitchFamily="2" charset="-122"/>
              </a:rPr>
              <a:t>6</a:t>
            </a:r>
            <a:r>
              <a:rPr lang="zh-CN" altLang="en-US" sz="2400" dirty="0" smtClean="0">
                <a:latin typeface="宋体" pitchFamily="2" charset="-122"/>
              </a:rPr>
              <a:t>米</a:t>
            </a:r>
            <a:r>
              <a:rPr lang="zh-CN" altLang="en-US" sz="2400" dirty="0">
                <a:latin typeface="宋体" pitchFamily="2" charset="-122"/>
              </a:rPr>
              <a:t>远的地方。放松肩膀、曲臂、窝起手掌（不要握拳）。</a:t>
            </a:r>
            <a:r>
              <a:rPr lang="zh-CN" altLang="en-US" sz="2400" dirty="0" smtClean="0">
                <a:latin typeface="宋体" pitchFamily="2" charset="-122"/>
              </a:rPr>
              <a:t>抬起脚后跟</a:t>
            </a:r>
            <a:r>
              <a:rPr lang="zh-CN" altLang="en-US" sz="2400" dirty="0">
                <a:latin typeface="宋体" pitchFamily="2" charset="-122"/>
              </a:rPr>
              <a:t>，向前迈步。穿运动鞋，不要穿靴子或凉鞋。为了体验更多不同的感觉，你可以在柔软的</a:t>
            </a:r>
            <a:r>
              <a:rPr lang="zh-CN" altLang="en-US" sz="2400" dirty="0" smtClean="0">
                <a:latin typeface="宋体" pitchFamily="2" charset="-122"/>
              </a:rPr>
              <a:t>路面</a:t>
            </a:r>
            <a:r>
              <a:rPr lang="zh-CN" altLang="en-US" sz="2400" dirty="0">
                <a:latin typeface="宋体" pitchFamily="2" charset="-122"/>
              </a:rPr>
              <a:t>上</a:t>
            </a:r>
            <a:r>
              <a:rPr lang="en-US" altLang="zh-CN" sz="2400" dirty="0">
                <a:latin typeface="宋体" pitchFamily="2" charset="-122"/>
              </a:rPr>
              <a:t>——</a:t>
            </a:r>
            <a:r>
              <a:rPr lang="zh-CN" altLang="en-US" sz="2400" dirty="0">
                <a:latin typeface="宋体" pitchFamily="2" charset="-122"/>
              </a:rPr>
              <a:t>如在沙滩或砾石路上行走，或者走上坡路。这会消耗更多的能量，因为你每踩一步，</a:t>
            </a:r>
            <a:r>
              <a:rPr lang="zh-CN" altLang="en-US" sz="2400" dirty="0" smtClean="0">
                <a:latin typeface="宋体" pitchFamily="2" charset="-122"/>
              </a:rPr>
              <a:t>都会留下</a:t>
            </a:r>
            <a:r>
              <a:rPr lang="zh-CN" altLang="en-US" sz="2400" dirty="0">
                <a:latin typeface="宋体" pitchFamily="2" charset="-122"/>
              </a:rPr>
              <a:t>一个坑，因此你就不得不更加用力去迈出下一步。中医认为在鹅卵石上步行能刺激脚底的</a:t>
            </a:r>
            <a:r>
              <a:rPr lang="zh-CN" altLang="en-US" sz="2400" dirty="0" smtClean="0">
                <a:latin typeface="宋体" pitchFamily="2" charset="-122"/>
              </a:rPr>
              <a:t>按摩穴位</a:t>
            </a:r>
            <a:r>
              <a:rPr lang="zh-CN" altLang="en-US" sz="2400" dirty="0">
                <a:latin typeface="宋体" pitchFamily="2" charset="-122"/>
              </a:rPr>
              <a:t>，有助于降低血压</a:t>
            </a:r>
            <a:r>
              <a:rPr lang="zh-CN" altLang="en-US" sz="24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1036363"/>
            <a:ext cx="8569325" cy="5239760"/>
          </a:xfrm>
          <a:prstGeom prst="rect">
            <a:avLst/>
          </a:prstGeom>
          <a:noFill/>
          <a:ln>
            <a:miter lim="800000"/>
            <a:headEnd/>
            <a:tailEnd/>
          </a:ln>
        </p:spPr>
        <p:txBody>
          <a:bodyPr/>
          <a:lstStyle/>
          <a:p>
            <a:pPr marL="179388" indent="-179388" algn="just">
              <a:lnSpc>
                <a:spcPct val="125000"/>
              </a:lnSpc>
              <a:buNone/>
            </a:pPr>
            <a:r>
              <a:rPr lang="en-US" altLang="zh-CN" sz="1800" dirty="0" smtClean="0">
                <a:solidFill>
                  <a:schemeClr val="hlink"/>
                </a:solidFill>
                <a:latin typeface="宋体" pitchFamily="2" charset="-122"/>
              </a:rPr>
              <a:t>8     </a:t>
            </a:r>
            <a:r>
              <a:rPr lang="zh-CN" altLang="en-US" sz="2400" dirty="0"/>
              <a:t> </a:t>
            </a:r>
            <a:r>
              <a:rPr lang="zh-CN" altLang="en-US" sz="2400" dirty="0" smtClean="0"/>
              <a:t>最后</a:t>
            </a:r>
            <a:r>
              <a:rPr lang="zh-CN" altLang="en-US" sz="2400" dirty="0"/>
              <a:t>，如果你想购买一件装备辅助你实施步行计划，那就买一个能够显示你的步行距离及所</a:t>
            </a:r>
            <a:r>
              <a:rPr lang="zh-CN" altLang="en-US" sz="2400" dirty="0" smtClean="0"/>
              <a:t>耗热量</a:t>
            </a:r>
            <a:r>
              <a:rPr lang="zh-CN" altLang="en-US" sz="2400" dirty="0"/>
              <a:t>的计步器吧。测量的数据会促使你继续努力</a:t>
            </a:r>
            <a:r>
              <a:rPr lang="zh-CN" altLang="en-US" sz="2400" dirty="0" smtClean="0">
                <a:latin typeface="宋体" pitchFamily="2" charset="-122"/>
              </a:rPr>
              <a:t>。</a:t>
            </a:r>
            <a:endParaRPr lang="en-US" altLang="zh-CN" sz="2400" dirty="0" smtClean="0">
              <a:latin typeface="宋体" pitchFamily="2" charset="-122"/>
            </a:endParaRPr>
          </a:p>
          <a:p>
            <a:pPr marL="179388" indent="-179388" algn="just">
              <a:lnSpc>
                <a:spcPct val="125000"/>
              </a:lnSpc>
              <a:buNone/>
            </a:pPr>
            <a:r>
              <a:rPr lang="zh-CN" altLang="en-US" sz="2400" b="1" spc="200" dirty="0" smtClean="0">
                <a:solidFill>
                  <a:srgbClr val="44546A"/>
                </a:solidFill>
                <a:latin typeface="+mj-ea"/>
                <a:ea typeface="+mj-ea"/>
              </a:rPr>
              <a:t>走向未来</a:t>
            </a:r>
            <a:endParaRPr lang="en-US" altLang="zh-CN" sz="2400" b="1" spc="200" dirty="0" smtClean="0">
              <a:solidFill>
                <a:srgbClr val="44546A"/>
              </a:solidFill>
              <a:latin typeface="+mj-ea"/>
              <a:ea typeface="+mj-ea"/>
            </a:endParaRPr>
          </a:p>
          <a:p>
            <a:pPr marL="179388" indent="-179388" algn="just">
              <a:lnSpc>
                <a:spcPct val="125000"/>
              </a:lnSpc>
              <a:buNone/>
            </a:pPr>
            <a:r>
              <a:rPr lang="en-US" altLang="zh-CN" sz="1800" dirty="0" smtClean="0">
                <a:solidFill>
                  <a:schemeClr val="hlink"/>
                </a:solidFill>
                <a:latin typeface="宋体" pitchFamily="2" charset="-122"/>
              </a:rPr>
              <a:t>9     </a:t>
            </a:r>
            <a:r>
              <a:rPr lang="zh-CN" altLang="en-US" sz="2400" dirty="0" smtClean="0">
                <a:latin typeface="宋体" pitchFamily="2" charset="-122"/>
              </a:rPr>
              <a:t>说</a:t>
            </a:r>
            <a:r>
              <a:rPr lang="zh-CN" altLang="en-US" sz="2400" dirty="0">
                <a:latin typeface="宋体" pitchFamily="2" charset="-122"/>
              </a:rPr>
              <a:t>大多数人不假思索就能完成的基本动作有如此神奇的功效似乎有些武断。但是当你开始</a:t>
            </a:r>
            <a:r>
              <a:rPr lang="zh-CN" altLang="en-US" sz="2400" dirty="0" smtClean="0">
                <a:latin typeface="宋体" pitchFamily="2" charset="-122"/>
              </a:rPr>
              <a:t>更多地</a:t>
            </a:r>
            <a:r>
              <a:rPr lang="zh-CN" altLang="en-US" sz="2400" dirty="0">
                <a:latin typeface="宋体" pitchFamily="2" charset="-122"/>
              </a:rPr>
              <a:t>了解步行的好处时，你就会意识到步行对健康和日常生活的深远影响。对于一些医生来说，</a:t>
            </a:r>
            <a:r>
              <a:rPr lang="zh-CN" altLang="en-US" sz="2400" dirty="0" smtClean="0">
                <a:latin typeface="宋体" pitchFamily="2" charset="-122"/>
              </a:rPr>
              <a:t>步行“</a:t>
            </a:r>
            <a:r>
              <a:rPr lang="zh-CN" altLang="en-US" sz="2400" dirty="0">
                <a:latin typeface="宋体" pitchFamily="2" charset="-122"/>
              </a:rPr>
              <a:t>差不多就是现代医学的灵丹妙药”，能</a:t>
            </a:r>
            <a:r>
              <a:rPr lang="zh-CN" altLang="en-US" sz="2400" dirty="0" smtClean="0">
                <a:latin typeface="宋体" pitchFamily="2" charset="-122"/>
              </a:rPr>
              <a:t>消除</a:t>
            </a:r>
            <a:r>
              <a:rPr lang="en-US" altLang="zh-CN" sz="2400" dirty="0" smtClean="0">
                <a:latin typeface="宋体" pitchFamily="2" charset="-122"/>
              </a:rPr>
              <a:t>21</a:t>
            </a:r>
            <a:r>
              <a:rPr lang="zh-CN" altLang="en-US" sz="2400" dirty="0" smtClean="0">
                <a:latin typeface="宋体" pitchFamily="2" charset="-122"/>
              </a:rPr>
              <a:t>世纪</a:t>
            </a:r>
            <a:r>
              <a:rPr lang="zh-CN" altLang="en-US" sz="2400" dirty="0">
                <a:latin typeface="宋体" pitchFamily="2" charset="-122"/>
              </a:rPr>
              <a:t>所有毁灭性的压力。</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381000" y="86995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 action="ppaction://hlinksldjump"/>
              </a:rPr>
              <a:t>jog</a:t>
            </a:r>
            <a:endParaRPr lang="zh-CN" altLang="en-US" sz="2800" noProof="1"/>
          </a:p>
        </p:txBody>
      </p:sp>
      <p:sp>
        <p:nvSpPr>
          <p:cNvPr id="7" name="剪去对角的矩形 6"/>
          <p:cNvSpPr/>
          <p:nvPr/>
        </p:nvSpPr>
        <p:spPr>
          <a:xfrm>
            <a:off x="376238" y="14398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4" action="ppaction://hlinksldjump"/>
              </a:rPr>
              <a:t>gear</a:t>
            </a:r>
            <a:endParaRPr lang="zh-CN" altLang="en-US" sz="2800" noProof="1"/>
          </a:p>
        </p:txBody>
      </p:sp>
      <p:sp>
        <p:nvSpPr>
          <p:cNvPr id="8" name="剪去对角的矩形 7"/>
          <p:cNvSpPr/>
          <p:nvPr/>
        </p:nvSpPr>
        <p:spPr>
          <a:xfrm>
            <a:off x="376238" y="2016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5" action="ppaction://hlinksldjump"/>
              </a:rPr>
              <a:t>brainpower</a:t>
            </a:r>
            <a:endParaRPr lang="zh-CN" altLang="en-US" sz="2800" noProof="1"/>
          </a:p>
        </p:txBody>
      </p:sp>
      <p:sp>
        <p:nvSpPr>
          <p:cNvPr id="9" name="剪去对角的矩形 8"/>
          <p:cNvSpPr/>
          <p:nvPr/>
        </p:nvSpPr>
        <p:spPr>
          <a:xfrm>
            <a:off x="376238" y="25923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6" action="ppaction://hlinksldjump"/>
              </a:rPr>
              <a:t>researcher</a:t>
            </a:r>
            <a:endParaRPr lang="zh-CN" altLang="en-US" sz="2800" noProof="1"/>
          </a:p>
        </p:txBody>
      </p:sp>
      <p:sp>
        <p:nvSpPr>
          <p:cNvPr id="10" name="剪去对角的矩形 9"/>
          <p:cNvSpPr/>
          <p:nvPr/>
        </p:nvSpPr>
        <p:spPr>
          <a:xfrm>
            <a:off x="376238" y="31686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7" action="ppaction://hlinksldjump"/>
              </a:rPr>
              <a:t>overweight</a:t>
            </a:r>
            <a:endParaRPr lang="zh-CN" altLang="en-US" sz="2800" noProof="1"/>
          </a:p>
        </p:txBody>
      </p:sp>
      <p:sp>
        <p:nvSpPr>
          <p:cNvPr id="17" name="剪去对角的矩形 16"/>
          <p:cNvSpPr/>
          <p:nvPr/>
        </p:nvSpPr>
        <p:spPr>
          <a:xfrm>
            <a:off x="3311235"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8" action="ppaction://hlinksldjump"/>
              </a:rPr>
              <a:t>calorie</a:t>
            </a:r>
            <a:endParaRPr lang="zh-CN" altLang="en-US" sz="2800" noProof="1"/>
          </a:p>
        </p:txBody>
      </p:sp>
      <p:sp>
        <p:nvSpPr>
          <p:cNvPr id="18" name="剪去对角的矩形 17"/>
          <p:cNvSpPr/>
          <p:nvPr/>
        </p:nvSpPr>
        <p:spPr>
          <a:xfrm>
            <a:off x="3306473"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9" action="ppaction://hlinksldjump"/>
              </a:rPr>
              <a:t>nutrient</a:t>
            </a:r>
            <a:endParaRPr lang="zh-CN" altLang="en-US" sz="2800" noProof="1"/>
          </a:p>
        </p:txBody>
      </p:sp>
      <p:sp>
        <p:nvSpPr>
          <p:cNvPr id="19" name="剪去对角的矩形 18"/>
          <p:cNvSpPr/>
          <p:nvPr/>
        </p:nvSpPr>
        <p:spPr>
          <a:xfrm>
            <a:off x="3306473"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0" action="ppaction://hlinksldjump"/>
              </a:rPr>
              <a:t>efficient</a:t>
            </a:r>
            <a:r>
              <a:rPr lang="en-US" altLang="zh-CN" sz="2800" noProof="1" smtClean="0"/>
              <a:t> </a:t>
            </a:r>
            <a:endParaRPr lang="zh-CN" altLang="en-US" sz="2800" noProof="1"/>
          </a:p>
        </p:txBody>
      </p:sp>
      <p:sp>
        <p:nvSpPr>
          <p:cNvPr id="20" name="剪去对角的矩形 19"/>
          <p:cNvSpPr/>
          <p:nvPr/>
        </p:nvSpPr>
        <p:spPr>
          <a:xfrm>
            <a:off x="3306473"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1" action="ppaction://hlinksldjump"/>
              </a:rPr>
              <a:t>digestion</a:t>
            </a:r>
            <a:endParaRPr lang="zh-CN" altLang="en-US" sz="2800" noProof="1"/>
          </a:p>
        </p:txBody>
      </p:sp>
      <p:sp>
        <p:nvSpPr>
          <p:cNvPr id="21" name="剪去对角的矩形 20"/>
          <p:cNvSpPr/>
          <p:nvPr/>
        </p:nvSpPr>
        <p:spPr>
          <a:xfrm>
            <a:off x="3306473"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2" action="ppaction://hlinksldjump"/>
              </a:rPr>
              <a:t>glow</a:t>
            </a:r>
            <a:endParaRPr lang="zh-CN" altLang="en-US" sz="2800" noProof="1"/>
          </a:p>
        </p:txBody>
      </p:sp>
      <p:sp>
        <p:nvSpPr>
          <p:cNvPr id="22" name="剪去对角的矩形 21"/>
          <p:cNvSpPr/>
          <p:nvPr/>
        </p:nvSpPr>
        <p:spPr>
          <a:xfrm>
            <a:off x="6235119" y="862013"/>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3" action="ppaction://hlinksldjump"/>
              </a:rPr>
              <a:t>tolerance</a:t>
            </a:r>
            <a:endParaRPr lang="zh-CN" altLang="en-US" sz="2800" noProof="1"/>
          </a:p>
        </p:txBody>
      </p:sp>
      <p:sp>
        <p:nvSpPr>
          <p:cNvPr id="23" name="剪去对角的矩形 22"/>
          <p:cNvSpPr/>
          <p:nvPr/>
        </p:nvSpPr>
        <p:spPr>
          <a:xfrm>
            <a:off x="6228769" y="1431925"/>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4" action="ppaction://hlinksldjump"/>
              </a:rPr>
              <a:t>demonstrate </a:t>
            </a:r>
            <a:endParaRPr lang="zh-CN" altLang="en-US" sz="2800" noProof="1"/>
          </a:p>
        </p:txBody>
      </p:sp>
      <p:sp>
        <p:nvSpPr>
          <p:cNvPr id="24" name="剪去对角的矩形 23"/>
          <p:cNvSpPr/>
          <p:nvPr/>
        </p:nvSpPr>
        <p:spPr>
          <a:xfrm>
            <a:off x="6228769" y="2008188"/>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5" action="ppaction://hlinksldjump"/>
              </a:rPr>
              <a:t>relieve</a:t>
            </a:r>
            <a:endParaRPr lang="zh-CN" altLang="en-US" sz="2800" noProof="1"/>
          </a:p>
        </p:txBody>
      </p:sp>
      <p:sp>
        <p:nvSpPr>
          <p:cNvPr id="25" name="剪去对角的矩形 24"/>
          <p:cNvSpPr/>
          <p:nvPr/>
        </p:nvSpPr>
        <p:spPr>
          <a:xfrm>
            <a:off x="6228769" y="2584450"/>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6" action="ppaction://hlinksldjump"/>
              </a:rPr>
              <a:t>estimate</a:t>
            </a:r>
            <a:endParaRPr lang="zh-CN" altLang="en-US" sz="2800" noProof="1"/>
          </a:p>
        </p:txBody>
      </p:sp>
      <p:sp>
        <p:nvSpPr>
          <p:cNvPr id="26" name="剪去对角的矩形 25"/>
          <p:cNvSpPr/>
          <p:nvPr/>
        </p:nvSpPr>
        <p:spPr>
          <a:xfrm>
            <a:off x="6228769" y="3159125"/>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7" action="ppaction://hlinksldjump"/>
              </a:rPr>
              <a:t>immune</a:t>
            </a:r>
            <a:endParaRPr lang="zh-CN" altLang="en-US" sz="2800" noProof="1"/>
          </a:p>
        </p:txBody>
      </p:sp>
      <p:sp>
        <p:nvSpPr>
          <p:cNvPr id="28" name="剪去对角的矩形 27"/>
          <p:cNvSpPr/>
          <p:nvPr/>
        </p:nvSpPr>
        <p:spPr>
          <a:xfrm>
            <a:off x="381000" y="37195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dirty="0" smtClean="0">
                <a:hlinkClick r:id="rId18" action="ppaction://hlinksldjump"/>
              </a:rPr>
              <a:t>cognitive</a:t>
            </a:r>
            <a:endParaRPr lang="zh-CN" altLang="en-US" sz="2800" noProof="1"/>
          </a:p>
        </p:txBody>
      </p:sp>
      <p:sp>
        <p:nvSpPr>
          <p:cNvPr id="29" name="剪去对角的矩形 28"/>
          <p:cNvSpPr/>
          <p:nvPr/>
        </p:nvSpPr>
        <p:spPr>
          <a:xfrm>
            <a:off x="376238" y="428942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9" action="ppaction://hlinksldjump"/>
              </a:rPr>
              <a:t>infection</a:t>
            </a:r>
            <a:endParaRPr lang="zh-CN" altLang="en-US" sz="2800" noProof="1"/>
          </a:p>
        </p:txBody>
      </p:sp>
      <p:sp>
        <p:nvSpPr>
          <p:cNvPr id="30" name="剪去对角的矩形 29"/>
          <p:cNvSpPr/>
          <p:nvPr/>
        </p:nvSpPr>
        <p:spPr>
          <a:xfrm>
            <a:off x="376238" y="48641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0" action="ppaction://hlinksldjump"/>
              </a:rPr>
              <a:t>limb</a:t>
            </a:r>
            <a:r>
              <a:rPr lang="en-US" altLang="zh-CN" sz="2800" noProof="1" smtClean="0"/>
              <a:t> </a:t>
            </a:r>
            <a:endParaRPr lang="zh-CN" altLang="en-US" sz="2800" noProof="1"/>
          </a:p>
        </p:txBody>
      </p:sp>
      <p:sp>
        <p:nvSpPr>
          <p:cNvPr id="31" name="剪去对角的矩形 30"/>
          <p:cNvSpPr/>
          <p:nvPr/>
        </p:nvSpPr>
        <p:spPr>
          <a:xfrm>
            <a:off x="376238" y="54403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1" action="ppaction://hlinksldjump"/>
              </a:rPr>
              <a:t>density</a:t>
            </a:r>
            <a:endParaRPr lang="zh-CN" altLang="en-US" sz="2800" noProof="1"/>
          </a:p>
        </p:txBody>
      </p:sp>
      <p:sp>
        <p:nvSpPr>
          <p:cNvPr id="32" name="剪去对角的矩形 31"/>
          <p:cNvSpPr/>
          <p:nvPr/>
        </p:nvSpPr>
        <p:spPr>
          <a:xfrm>
            <a:off x="376238" y="60166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2" action="ppaction://hlinksldjump"/>
              </a:rPr>
              <a:t>metabolism</a:t>
            </a:r>
            <a:endParaRPr lang="zh-CN" altLang="en-US" sz="2800" noProof="1"/>
          </a:p>
        </p:txBody>
      </p:sp>
      <p:sp>
        <p:nvSpPr>
          <p:cNvPr id="33" name="剪去对角的矩形 32"/>
          <p:cNvSpPr/>
          <p:nvPr/>
        </p:nvSpPr>
        <p:spPr>
          <a:xfrm>
            <a:off x="3311235" y="371157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3" action="ppaction://hlinksldjump"/>
              </a:rPr>
              <a:t>cholesterol</a:t>
            </a:r>
            <a:endParaRPr lang="zh-CN" altLang="en-US" sz="2800" noProof="1"/>
          </a:p>
        </p:txBody>
      </p:sp>
      <p:sp>
        <p:nvSpPr>
          <p:cNvPr id="34" name="剪去对角的矩形 33"/>
          <p:cNvSpPr/>
          <p:nvPr/>
        </p:nvSpPr>
        <p:spPr>
          <a:xfrm>
            <a:off x="3306473" y="42799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4" action="ppaction://hlinksldjump"/>
              </a:rPr>
              <a:t>enhance</a:t>
            </a:r>
            <a:endParaRPr lang="zh-CN" altLang="en-US" sz="2800" noProof="1"/>
          </a:p>
        </p:txBody>
      </p:sp>
      <p:sp>
        <p:nvSpPr>
          <p:cNvPr id="35" name="剪去对角的矩形 34"/>
          <p:cNvSpPr/>
          <p:nvPr/>
        </p:nvSpPr>
        <p:spPr>
          <a:xfrm>
            <a:off x="3306473" y="48561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5" action="ppaction://hlinksldjump"/>
              </a:rPr>
              <a:t>concentration</a:t>
            </a:r>
            <a:endParaRPr lang="zh-CN" altLang="en-US" sz="2800" noProof="1"/>
          </a:p>
        </p:txBody>
      </p:sp>
      <p:sp>
        <p:nvSpPr>
          <p:cNvPr id="36" name="剪去对角的矩形 35"/>
          <p:cNvSpPr/>
          <p:nvPr/>
        </p:nvSpPr>
        <p:spPr>
          <a:xfrm>
            <a:off x="3306473" y="54324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6" action="ppaction://hlinksldjump"/>
              </a:rPr>
              <a:t>agility</a:t>
            </a:r>
            <a:endParaRPr lang="zh-CN" altLang="en-US" sz="2800" noProof="1"/>
          </a:p>
        </p:txBody>
      </p:sp>
      <p:sp>
        <p:nvSpPr>
          <p:cNvPr id="37" name="剪去对角的矩形 36"/>
          <p:cNvSpPr/>
          <p:nvPr/>
        </p:nvSpPr>
        <p:spPr>
          <a:xfrm>
            <a:off x="3306473" y="60086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7" action="ppaction://hlinksldjump"/>
              </a:rPr>
              <a:t>alert</a:t>
            </a:r>
            <a:endParaRPr lang="zh-CN" altLang="en-US" sz="2800" noProof="1"/>
          </a:p>
        </p:txBody>
      </p:sp>
      <p:sp>
        <p:nvSpPr>
          <p:cNvPr id="38" name="剪去对角的矩形 37"/>
          <p:cNvSpPr/>
          <p:nvPr/>
        </p:nvSpPr>
        <p:spPr>
          <a:xfrm>
            <a:off x="6220692" y="3711575"/>
            <a:ext cx="2554143"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8" action="ppaction://hlinksldjump"/>
              </a:rPr>
              <a:t>immune system</a:t>
            </a:r>
            <a:endParaRPr lang="zh-CN" altLang="en-US" sz="2800" noProof="1"/>
          </a:p>
        </p:txBody>
      </p:sp>
      <p:sp>
        <p:nvSpPr>
          <p:cNvPr id="39" name="剪去对角的矩形 38"/>
          <p:cNvSpPr/>
          <p:nvPr/>
        </p:nvSpPr>
        <p:spPr>
          <a:xfrm>
            <a:off x="6228769" y="4279900"/>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29" action="ppaction://hlinksldjump"/>
              </a:rPr>
              <a:t>maintain</a:t>
            </a:r>
            <a:endParaRPr lang="zh-CN" altLang="en-US" sz="2800" noProof="1"/>
          </a:p>
        </p:txBody>
      </p:sp>
      <p:sp>
        <p:nvSpPr>
          <p:cNvPr id="40" name="剪去对角的矩形 39"/>
          <p:cNvSpPr/>
          <p:nvPr/>
        </p:nvSpPr>
        <p:spPr>
          <a:xfrm>
            <a:off x="6228769" y="4856163"/>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0" action="ppaction://hlinksldjump"/>
              </a:rPr>
              <a:t>enthusiasm</a:t>
            </a:r>
            <a:endParaRPr lang="zh-CN" altLang="en-US" sz="2800" noProof="1"/>
          </a:p>
        </p:txBody>
      </p:sp>
      <p:sp>
        <p:nvSpPr>
          <p:cNvPr id="41" name="剪去对角的矩形 40"/>
          <p:cNvSpPr/>
          <p:nvPr/>
        </p:nvSpPr>
        <p:spPr>
          <a:xfrm>
            <a:off x="6228769" y="5432425"/>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1" action="ppaction://hlinksldjump"/>
              </a:rPr>
              <a:t>lifetime</a:t>
            </a:r>
            <a:endParaRPr lang="zh-CN" altLang="en-US" sz="2800" noProof="1"/>
          </a:p>
        </p:txBody>
      </p:sp>
      <p:sp>
        <p:nvSpPr>
          <p:cNvPr id="42" name="剪去对角的矩形 41"/>
          <p:cNvSpPr/>
          <p:nvPr/>
        </p:nvSpPr>
        <p:spPr>
          <a:xfrm>
            <a:off x="6228769" y="6008688"/>
            <a:ext cx="2556000" cy="3924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2" action="ppaction://hlinksldjump"/>
              </a:rPr>
              <a:t>motivate</a:t>
            </a:r>
            <a:endParaRPr lang="zh-CN" altLang="en-US" sz="2800" noProof="1"/>
          </a:p>
        </p:txBody>
      </p:sp>
      <p:sp>
        <p:nvSpPr>
          <p:cNvPr id="822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43" name="图片 6" descr="Home">
            <a:hlinkClick r:id="rId33" action="ppaction://hlinksldjump"/>
          </p:cNvPr>
          <p:cNvPicPr>
            <a:picLocks noChangeAspect="1" noChangeArrowheads="1"/>
          </p:cNvPicPr>
          <p:nvPr/>
        </p:nvPicPr>
        <p:blipFill>
          <a:blip r:embed="rId34"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381000" y="86995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 action="ppaction://hlinksldjump"/>
              </a:rPr>
              <a:t>elbow</a:t>
            </a:r>
            <a:endParaRPr lang="zh-CN" altLang="en-US" sz="2800" noProof="1"/>
          </a:p>
        </p:txBody>
      </p:sp>
      <p:sp>
        <p:nvSpPr>
          <p:cNvPr id="7" name="剪去对角的矩形 6"/>
          <p:cNvSpPr/>
          <p:nvPr/>
        </p:nvSpPr>
        <p:spPr>
          <a:xfrm>
            <a:off x="376238" y="14398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4" action="ppaction://hlinksldjump"/>
              </a:rPr>
              <a:t>clench</a:t>
            </a:r>
            <a:endParaRPr lang="zh-CN" altLang="en-US" sz="2800" noProof="1"/>
          </a:p>
        </p:txBody>
      </p:sp>
      <p:sp>
        <p:nvSpPr>
          <p:cNvPr id="8" name="剪去对角的矩形 7"/>
          <p:cNvSpPr/>
          <p:nvPr/>
        </p:nvSpPr>
        <p:spPr>
          <a:xfrm>
            <a:off x="376238" y="2016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5" action="ppaction://hlinksldjump"/>
              </a:rPr>
              <a:t>stride</a:t>
            </a:r>
            <a:r>
              <a:rPr lang="en-US" altLang="zh-CN" sz="2800" noProof="1" smtClean="0"/>
              <a:t> </a:t>
            </a:r>
            <a:endParaRPr lang="zh-CN" altLang="en-US" sz="2800" noProof="1"/>
          </a:p>
        </p:txBody>
      </p:sp>
      <p:sp>
        <p:nvSpPr>
          <p:cNvPr id="9" name="剪去对角的矩形 8"/>
          <p:cNvSpPr/>
          <p:nvPr/>
        </p:nvSpPr>
        <p:spPr>
          <a:xfrm>
            <a:off x="376238" y="25923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6" action="ppaction://hlinksldjump"/>
              </a:rPr>
              <a:t>sandal</a:t>
            </a:r>
            <a:r>
              <a:rPr lang="en-US" altLang="zh-CN" sz="2800" noProof="1" smtClean="0"/>
              <a:t> </a:t>
            </a:r>
            <a:endParaRPr lang="zh-CN" altLang="en-US" sz="2800" noProof="1"/>
          </a:p>
        </p:txBody>
      </p:sp>
      <p:sp>
        <p:nvSpPr>
          <p:cNvPr id="10" name="剪去对角的矩形 9"/>
          <p:cNvSpPr/>
          <p:nvPr/>
        </p:nvSpPr>
        <p:spPr>
          <a:xfrm>
            <a:off x="376238" y="31686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7" action="ppaction://hlinksldjump"/>
              </a:rPr>
              <a:t>variation</a:t>
            </a:r>
            <a:endParaRPr lang="zh-CN" altLang="en-US" sz="2800" noProof="1"/>
          </a:p>
        </p:txBody>
      </p:sp>
      <p:sp>
        <p:nvSpPr>
          <p:cNvPr id="17" name="剪去对角的矩形 16"/>
          <p:cNvSpPr/>
          <p:nvPr/>
        </p:nvSpPr>
        <p:spPr>
          <a:xfrm>
            <a:off x="335280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8" action="ppaction://hlinksldjump"/>
              </a:rPr>
              <a:t>pedometer</a:t>
            </a:r>
            <a:endParaRPr lang="zh-CN" altLang="en-US" sz="2800" noProof="1"/>
          </a:p>
        </p:txBody>
      </p:sp>
      <p:sp>
        <p:nvSpPr>
          <p:cNvPr id="18" name="剪去对角的矩形 17"/>
          <p:cNvSpPr/>
          <p:nvPr/>
        </p:nvSpPr>
        <p:spPr>
          <a:xfrm>
            <a:off x="3348038"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9" action="ppaction://hlinksldjump"/>
              </a:rPr>
              <a:t>measurement</a:t>
            </a:r>
            <a:r>
              <a:rPr lang="en-US" altLang="zh-CN" sz="2800" noProof="1" smtClean="0"/>
              <a:t> </a:t>
            </a:r>
            <a:endParaRPr lang="zh-CN" altLang="en-US" sz="2800" noProof="1"/>
          </a:p>
        </p:txBody>
      </p:sp>
      <p:sp>
        <p:nvSpPr>
          <p:cNvPr id="19" name="剪去对角的矩形 18"/>
          <p:cNvSpPr/>
          <p:nvPr/>
        </p:nvSpPr>
        <p:spPr>
          <a:xfrm>
            <a:off x="3348038"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0" action="ppaction://hlinksldjump"/>
              </a:rPr>
              <a:t>motivation</a:t>
            </a:r>
            <a:endParaRPr lang="zh-CN" altLang="en-US" sz="2800" noProof="1"/>
          </a:p>
        </p:txBody>
      </p:sp>
      <p:sp>
        <p:nvSpPr>
          <p:cNvPr id="20" name="剪去对角的矩形 19"/>
          <p:cNvSpPr/>
          <p:nvPr/>
        </p:nvSpPr>
        <p:spPr>
          <a:xfrm>
            <a:off x="3348038"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1" action="ppaction://hlinksldjump"/>
              </a:rPr>
              <a:t>far-reaching</a:t>
            </a:r>
            <a:endParaRPr lang="zh-CN" altLang="en-US" sz="2800" noProof="1"/>
          </a:p>
        </p:txBody>
      </p:sp>
      <p:sp>
        <p:nvSpPr>
          <p:cNvPr id="21" name="剪去对角的矩形 20"/>
          <p:cNvSpPr/>
          <p:nvPr/>
        </p:nvSpPr>
        <p:spPr>
          <a:xfrm>
            <a:off x="3348038"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2" action="ppaction://hlinksldjump"/>
              </a:rPr>
              <a:t>bullet</a:t>
            </a:r>
            <a:r>
              <a:rPr lang="en-US" altLang="zh-CN" sz="2800" noProof="1" smtClean="0"/>
              <a:t> </a:t>
            </a:r>
            <a:endParaRPr lang="zh-CN" altLang="en-US" sz="2800" noProof="1"/>
          </a:p>
        </p:txBody>
      </p:sp>
      <p:sp>
        <p:nvSpPr>
          <p:cNvPr id="28" name="剪去对角的矩形 27"/>
          <p:cNvSpPr/>
          <p:nvPr/>
        </p:nvSpPr>
        <p:spPr>
          <a:xfrm>
            <a:off x="381000" y="37195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3" action="ppaction://hlinksldjump"/>
              </a:rPr>
              <a:t>gravel </a:t>
            </a:r>
            <a:endParaRPr lang="zh-CN" altLang="en-US" sz="2800" noProof="1"/>
          </a:p>
        </p:txBody>
      </p:sp>
      <p:sp>
        <p:nvSpPr>
          <p:cNvPr id="29" name="剪去对角的矩形 28"/>
          <p:cNvSpPr/>
          <p:nvPr/>
        </p:nvSpPr>
        <p:spPr>
          <a:xfrm>
            <a:off x="376238" y="428942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4" action="ppaction://hlinksldjump"/>
              </a:rPr>
              <a:t>uphill</a:t>
            </a:r>
            <a:r>
              <a:rPr lang="en-US" altLang="zh-CN" sz="2800" noProof="1" smtClean="0"/>
              <a:t> </a:t>
            </a:r>
            <a:endParaRPr lang="zh-CN" altLang="en-US" sz="2800" noProof="1"/>
          </a:p>
        </p:txBody>
      </p:sp>
      <p:sp>
        <p:nvSpPr>
          <p:cNvPr id="30" name="剪去对角的矩形 29"/>
          <p:cNvSpPr/>
          <p:nvPr/>
        </p:nvSpPr>
        <p:spPr>
          <a:xfrm>
            <a:off x="376238" y="48641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5" action="ppaction://hlinksldjump"/>
              </a:rPr>
              <a:t>cobblestones</a:t>
            </a:r>
            <a:endParaRPr lang="zh-CN" altLang="en-US" sz="2800" noProof="1"/>
          </a:p>
        </p:txBody>
      </p:sp>
      <p:sp>
        <p:nvSpPr>
          <p:cNvPr id="31" name="剪去对角的矩形 30"/>
          <p:cNvSpPr/>
          <p:nvPr/>
        </p:nvSpPr>
        <p:spPr>
          <a:xfrm>
            <a:off x="376238" y="54403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6" action="ppaction://hlinksldjump"/>
              </a:rPr>
              <a:t>acupressure</a:t>
            </a:r>
            <a:r>
              <a:rPr lang="en-US" altLang="zh-CN" sz="2800" noProof="1" smtClean="0"/>
              <a:t> </a:t>
            </a:r>
            <a:endParaRPr lang="zh-CN" altLang="en-US" sz="2800" noProof="1"/>
          </a:p>
        </p:txBody>
      </p:sp>
      <p:sp>
        <p:nvSpPr>
          <p:cNvPr id="32" name="剪去对角的矩形 31"/>
          <p:cNvSpPr/>
          <p:nvPr/>
        </p:nvSpPr>
        <p:spPr>
          <a:xfrm>
            <a:off x="376238" y="60166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7" action="ppaction://hlinksldjump"/>
              </a:rPr>
              <a:t>sole</a:t>
            </a:r>
            <a:r>
              <a:rPr lang="en-US" altLang="zh-CN" sz="2800" noProof="1" smtClean="0"/>
              <a:t> </a:t>
            </a:r>
            <a:endParaRPr lang="zh-CN" altLang="en-US" sz="2800" noProof="1"/>
          </a:p>
        </p:txBody>
      </p:sp>
      <p:sp>
        <p:nvSpPr>
          <p:cNvPr id="33" name="剪去对角的矩形 32"/>
          <p:cNvSpPr/>
          <p:nvPr/>
        </p:nvSpPr>
        <p:spPr>
          <a:xfrm>
            <a:off x="3352800" y="371157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8" action="ppaction://hlinksldjump"/>
              </a:rPr>
              <a:t>magic bullet </a:t>
            </a:r>
            <a:endParaRPr lang="zh-CN" altLang="en-US" sz="2800" noProof="1"/>
          </a:p>
        </p:txBody>
      </p:sp>
      <p:sp>
        <p:nvSpPr>
          <p:cNvPr id="34" name="剪去对角的矩形 33"/>
          <p:cNvSpPr/>
          <p:nvPr/>
        </p:nvSpPr>
        <p:spPr>
          <a:xfrm>
            <a:off x="3348038" y="42799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19" action="ppaction://hlinksldjump"/>
              </a:rPr>
              <a:t>destructive</a:t>
            </a:r>
            <a:endParaRPr lang="zh-CN" altLang="en-US" sz="2800" noProof="1"/>
          </a:p>
        </p:txBody>
      </p:sp>
      <p:sp>
        <p:nvSpPr>
          <p:cNvPr id="822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227" name="图片 10" descr="Back">
            <a:hlinkClick r:id="rId20" action="ppaction://hlinksldjump"/>
          </p:cNvPr>
          <p:cNvPicPr>
            <a:picLocks noChangeAspect="1" noChangeArrowheads="1"/>
          </p:cNvPicPr>
          <p:nvPr/>
        </p:nvPicPr>
        <p:blipFill>
          <a:blip r:embed="rId21" cstate="print"/>
          <a:srcRect/>
          <a:stretch>
            <a:fillRect/>
          </a:stretch>
        </p:blipFill>
        <p:spPr bwMode="auto">
          <a:xfrm>
            <a:off x="7656513" y="47625"/>
            <a:ext cx="558800" cy="393700"/>
          </a:xfrm>
          <a:prstGeom prst="rect">
            <a:avLst/>
          </a:prstGeom>
          <a:noFill/>
          <a:ln w="9525">
            <a:noFill/>
            <a:miter lim="800000"/>
            <a:headEnd/>
            <a:tailEnd/>
          </a:ln>
        </p:spPr>
      </p:pic>
      <p:pic>
        <p:nvPicPr>
          <p:cNvPr id="22" name="图片 6" descr="Home">
            <a:hlinkClick r:id="rId22" action="ppaction://hlinksldjump"/>
          </p:cNvPr>
          <p:cNvPicPr>
            <a:picLocks noChangeAspect="1" noChangeArrowheads="1"/>
          </p:cNvPicPr>
          <p:nvPr/>
        </p:nvPicPr>
        <p:blipFill>
          <a:blip r:embed="rId23"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250825" y="863600"/>
            <a:ext cx="4189413"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3" action="ppaction://hlinksldjump"/>
              </a:rPr>
              <a:t>lose weight </a:t>
            </a:r>
            <a:endParaRPr lang="zh-CN" altLang="en-US" sz="2800" noProof="1"/>
          </a:p>
        </p:txBody>
      </p:sp>
      <p:sp>
        <p:nvSpPr>
          <p:cNvPr id="7" name="剪去对角的矩形 6"/>
          <p:cNvSpPr/>
          <p:nvPr/>
        </p:nvSpPr>
        <p:spPr>
          <a:xfrm>
            <a:off x="242888" y="1433513"/>
            <a:ext cx="4192587"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4" action="ppaction://hlinksldjump"/>
              </a:rPr>
              <a:t>all of a sudden</a:t>
            </a:r>
            <a:endParaRPr lang="zh-CN" altLang="en-US" sz="2800" noProof="1"/>
          </a:p>
        </p:txBody>
      </p:sp>
      <p:sp>
        <p:nvSpPr>
          <p:cNvPr id="8" name="剪去对角的矩形 7"/>
          <p:cNvSpPr/>
          <p:nvPr/>
        </p:nvSpPr>
        <p:spPr>
          <a:xfrm>
            <a:off x="242888" y="2008188"/>
            <a:ext cx="4192587"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5" action="ppaction://hlinksldjump"/>
              </a:rPr>
              <a:t>build up</a:t>
            </a:r>
            <a:endParaRPr lang="zh-CN" altLang="en-US" sz="2800" noProof="1"/>
          </a:p>
        </p:txBody>
      </p:sp>
      <p:sp>
        <p:nvSpPr>
          <p:cNvPr id="10" name="剪去对角的矩形 9"/>
          <p:cNvSpPr/>
          <p:nvPr/>
        </p:nvSpPr>
        <p:spPr>
          <a:xfrm>
            <a:off x="242888" y="2589213"/>
            <a:ext cx="4192587"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6" action="ppaction://hlinksldjump"/>
              </a:rPr>
              <a:t>come and go </a:t>
            </a:r>
            <a:endParaRPr lang="zh-CN" altLang="en-US" sz="2800" noProof="1"/>
          </a:p>
        </p:txBody>
      </p:sp>
      <p:sp>
        <p:nvSpPr>
          <p:cNvPr id="28" name="剪去对角的矩形 27"/>
          <p:cNvSpPr/>
          <p:nvPr/>
        </p:nvSpPr>
        <p:spPr>
          <a:xfrm>
            <a:off x="250825" y="3140075"/>
            <a:ext cx="4189413"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7" action="ppaction://hlinksldjump"/>
              </a:rPr>
              <a:t>go back to doing sth.</a:t>
            </a:r>
            <a:endParaRPr lang="zh-CN" altLang="en-US" sz="2800" noProof="1"/>
          </a:p>
        </p:txBody>
      </p:sp>
      <p:sp>
        <p:nvSpPr>
          <p:cNvPr id="29" name="剪去对角的矩形 28"/>
          <p:cNvSpPr/>
          <p:nvPr/>
        </p:nvSpPr>
        <p:spPr>
          <a:xfrm>
            <a:off x="242888" y="3709988"/>
            <a:ext cx="4192587"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8" action="ppaction://hlinksldjump"/>
              </a:rPr>
              <a:t>fit into</a:t>
            </a:r>
            <a:endParaRPr lang="zh-CN" altLang="en-US" sz="2800" noProof="1"/>
          </a:p>
        </p:txBody>
      </p:sp>
      <p:sp>
        <p:nvSpPr>
          <p:cNvPr id="30" name="剪去对角的矩形 29"/>
          <p:cNvSpPr/>
          <p:nvPr/>
        </p:nvSpPr>
        <p:spPr>
          <a:xfrm>
            <a:off x="242888" y="4286250"/>
            <a:ext cx="4192587"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smtClean="0">
                <a:hlinkClick r:id="rId9" action="ppaction://hlinksldjump"/>
              </a:rPr>
              <a:t>without a second thought</a:t>
            </a:r>
            <a:endParaRPr lang="zh-CN" altLang="en-US" sz="2800" noProof="1"/>
          </a:p>
        </p:txBody>
      </p:sp>
      <p:sp>
        <p:nvSpPr>
          <p:cNvPr id="9240"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4" name="图片 6" descr="Home">
            <a:hlinkClick r:id="rId10" action="ppaction://hlinksldjump"/>
          </p:cNvPr>
          <p:cNvPicPr>
            <a:picLocks noChangeAspect="1" noChangeArrowheads="1"/>
          </p:cNvPicPr>
          <p:nvPr/>
        </p:nvPicPr>
        <p:blipFill>
          <a:blip r:embed="rId11" cstate="print"/>
          <a:srcRect/>
          <a:stretch>
            <a:fillRect/>
          </a:stretch>
        </p:blipFill>
        <p:spPr bwMode="auto">
          <a:xfrm>
            <a:off x="8331200" y="52388"/>
            <a:ext cx="484188" cy="441325"/>
          </a:xfrm>
          <a:prstGeom prst="rect">
            <a:avLst/>
          </a:prstGeom>
          <a:noFill/>
          <a:ln w="9525">
            <a:noFill/>
            <a:miter lim="800000"/>
            <a:headEnd/>
            <a:tailEnd/>
          </a:ln>
        </p:spPr>
      </p:pic>
      <p:pic>
        <p:nvPicPr>
          <p:cNvPr id="15" name="图片 10" descr="Back">
            <a:hlinkClick r:id="rId12" action="ppaction://hlinksldjump"/>
          </p:cNvPr>
          <p:cNvPicPr>
            <a:picLocks noChangeAspect="1" noChangeArrowheads="1"/>
          </p:cNvPicPr>
          <p:nvPr/>
        </p:nvPicPr>
        <p:blipFill>
          <a:blip r:embed="rId13"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1"/>
          <p:cNvSpPr>
            <a:spLocks noGrp="1"/>
          </p:cNvSpPr>
          <p:nvPr>
            <p:ph idx="4294967295"/>
          </p:nvPr>
        </p:nvSpPr>
        <p:spPr bwMode="auto">
          <a:xfrm>
            <a:off x="159753" y="648418"/>
            <a:ext cx="8817992" cy="5886597"/>
          </a:xfrm>
          <a:prstGeom prst="rect">
            <a:avLst/>
          </a:prstGeom>
          <a:noFill/>
          <a:ln>
            <a:miter lim="800000"/>
            <a:headEnd/>
            <a:tailEnd/>
          </a:ln>
        </p:spPr>
        <p:txBody>
          <a:bodyPr/>
          <a:lstStyle/>
          <a:p>
            <a:pPr marL="0" indent="1588" algn="just" eaLnBrk="1" hangingPunct="1">
              <a:buSzPct val="120000"/>
              <a:buNone/>
            </a:pPr>
            <a:r>
              <a:rPr lang="en-US" altLang="zh-CN" sz="2800" b="1" dirty="0" smtClean="0">
                <a:solidFill>
                  <a:srgbClr val="660066"/>
                </a:solidFill>
              </a:rPr>
              <a:t>Read the passage and find out how the writer complete the sentences, then work out the </a:t>
            </a:r>
            <a:r>
              <a:rPr lang="en-US" altLang="zh-CN" b="1" dirty="0" smtClean="0">
                <a:solidFill>
                  <a:srgbClr val="660066"/>
                </a:solidFill>
              </a:rPr>
              <a:t>text organization</a:t>
            </a:r>
            <a:r>
              <a:rPr lang="en-US" altLang="zh-CN" sz="2800" b="1" dirty="0" smtClean="0">
                <a:solidFill>
                  <a:srgbClr val="660066"/>
                </a:solidFill>
              </a:rPr>
              <a:t>.</a:t>
            </a:r>
          </a:p>
          <a:p>
            <a:pPr marL="432000" indent="-457200" algn="just" eaLnBrk="1" hangingPunct="1">
              <a:lnSpc>
                <a:spcPct val="100000"/>
              </a:lnSpc>
              <a:buSzPct val="100000"/>
              <a:buNone/>
            </a:pPr>
            <a:r>
              <a:rPr lang="en-US" altLang="zh-CN" sz="2800" dirty="0" smtClean="0"/>
              <a:t>1. The best way to stay healthy, lose weight, improve your brainpower is to ________________.</a:t>
            </a:r>
            <a:endParaRPr lang="en-US" altLang="zh-CN" dirty="0" smtClean="0"/>
          </a:p>
          <a:p>
            <a:pPr marL="432000" indent="-457200" algn="just" eaLnBrk="1" hangingPunct="1">
              <a:lnSpc>
                <a:spcPct val="100000"/>
              </a:lnSpc>
              <a:buSzPct val="100000"/>
              <a:buNone/>
            </a:pPr>
            <a:r>
              <a:rPr lang="en-US" altLang="zh-CN" sz="2800" dirty="0" smtClean="0"/>
              <a:t>2. Walking is good for protection against ___________ and has benefits for ________ as well. </a:t>
            </a:r>
          </a:p>
          <a:p>
            <a:pPr marL="432000" indent="-457200" algn="just" eaLnBrk="1" hangingPunct="1">
              <a:lnSpc>
                <a:spcPct val="100000"/>
              </a:lnSpc>
              <a:buSzPct val="100000"/>
              <a:buNone/>
            </a:pPr>
            <a:r>
              <a:rPr lang="en-US" altLang="zh-CN" dirty="0"/>
              <a:t>3</a:t>
            </a:r>
            <a:r>
              <a:rPr lang="en-US" altLang="zh-CN" dirty="0" smtClean="0"/>
              <a:t>. If you can take a walk in a park or in the countryside, it will provide you with ______________.</a:t>
            </a:r>
          </a:p>
          <a:p>
            <a:pPr marL="432000" indent="-457200" algn="just" eaLnBrk="1" hangingPunct="1">
              <a:lnSpc>
                <a:spcPct val="100000"/>
              </a:lnSpc>
              <a:buSzPct val="100000"/>
              <a:buNone/>
            </a:pPr>
            <a:r>
              <a:rPr lang="en-US" altLang="zh-CN" dirty="0" smtClean="0"/>
              <a:t>4. Scientists  estimate  that  walking as little as ___ minutes a day will give greater protection against ill health.</a:t>
            </a:r>
          </a:p>
          <a:p>
            <a:pPr marL="432000" indent="-457200" algn="just" eaLnBrk="1" hangingPunct="1">
              <a:lnSpc>
                <a:spcPct val="100000"/>
              </a:lnSpc>
              <a:buSzPct val="100000"/>
              <a:buNone/>
            </a:pPr>
            <a:r>
              <a:rPr lang="en-US" altLang="zh-CN" dirty="0" smtClean="0"/>
              <a:t>5. If you were to buy one piece of equipment to aid your walking </a:t>
            </a:r>
            <a:r>
              <a:rPr lang="en-US" altLang="zh-CN" dirty="0" err="1" smtClean="0"/>
              <a:t>programme</a:t>
            </a:r>
            <a:r>
              <a:rPr lang="en-US" altLang="zh-CN" dirty="0" smtClean="0"/>
              <a:t>, it should be a(n) _________.</a:t>
            </a:r>
          </a:p>
          <a:p>
            <a:pPr marL="0" indent="1588" eaLnBrk="1" hangingPunct="1">
              <a:buSzPct val="120000"/>
              <a:buNone/>
            </a:pPr>
            <a:r>
              <a:rPr lang="en-US" altLang="zh-CN" dirty="0" smtClean="0"/>
              <a:t> </a:t>
            </a:r>
          </a:p>
          <a:p>
            <a:pPr marL="0" indent="1588" eaLnBrk="1" hangingPunct="1">
              <a:buSzPct val="120000"/>
              <a:buFont typeface="Arial" charset="0"/>
              <a:buNone/>
            </a:pPr>
            <a:endParaRPr lang="zh-CN" altLang="en-US"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1" name="Text Box 17"/>
          <p:cNvSpPr txBox="1">
            <a:spLocks noChangeArrowheads="1"/>
          </p:cNvSpPr>
          <p:nvPr/>
        </p:nvSpPr>
        <p:spPr bwMode="auto">
          <a:xfrm>
            <a:off x="3142950" y="1938436"/>
            <a:ext cx="2736850"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take a daily walk</a:t>
            </a:r>
          </a:p>
        </p:txBody>
      </p:sp>
      <p:sp>
        <p:nvSpPr>
          <p:cNvPr id="12" name="Text Box 18"/>
          <p:cNvSpPr txBox="1">
            <a:spLocks noChangeArrowheads="1"/>
          </p:cNvSpPr>
          <p:nvPr/>
        </p:nvSpPr>
        <p:spPr bwMode="auto">
          <a:xfrm>
            <a:off x="6202361" y="2504019"/>
            <a:ext cx="2195512"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heart disease</a:t>
            </a:r>
          </a:p>
        </p:txBody>
      </p:sp>
      <p:sp>
        <p:nvSpPr>
          <p:cNvPr id="14" name="Text Box 19"/>
          <p:cNvSpPr txBox="1">
            <a:spLocks noChangeArrowheads="1"/>
          </p:cNvSpPr>
          <p:nvPr/>
        </p:nvSpPr>
        <p:spPr bwMode="auto">
          <a:xfrm>
            <a:off x="2965306" y="2924132"/>
            <a:ext cx="1584325"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the mind</a:t>
            </a:r>
          </a:p>
        </p:txBody>
      </p:sp>
      <p:sp>
        <p:nvSpPr>
          <p:cNvPr id="15" name="Text Box 16"/>
          <p:cNvSpPr txBox="1">
            <a:spLocks noChangeArrowheads="1"/>
          </p:cNvSpPr>
          <p:nvPr/>
        </p:nvSpPr>
        <p:spPr bwMode="auto">
          <a:xfrm>
            <a:off x="3699308" y="3899434"/>
            <a:ext cx="2627312"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spcBef>
                <a:spcPct val="50000"/>
              </a:spcBef>
            </a:pPr>
            <a:r>
              <a:rPr kumimoji="0" lang="en-US" altLang="zh-CN" sz="2800" b="0" dirty="0">
                <a:solidFill>
                  <a:srgbClr val="FF0000"/>
                </a:solidFill>
                <a:effectLst/>
                <a:latin typeface="Calibri" pitchFamily="34" charset="0"/>
              </a:rPr>
              <a:t>a sense of peace</a:t>
            </a:r>
          </a:p>
        </p:txBody>
      </p:sp>
      <p:sp>
        <p:nvSpPr>
          <p:cNvPr id="16" name="Text Box 17"/>
          <p:cNvSpPr txBox="1">
            <a:spLocks noChangeArrowheads="1"/>
          </p:cNvSpPr>
          <p:nvPr/>
        </p:nvSpPr>
        <p:spPr bwMode="auto">
          <a:xfrm>
            <a:off x="6930159" y="4473675"/>
            <a:ext cx="863600"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lgn="ctr">
              <a:spcBef>
                <a:spcPct val="50000"/>
              </a:spcBef>
            </a:pPr>
            <a:r>
              <a:rPr kumimoji="0" lang="en-US" altLang="zh-CN" sz="2800" b="0" dirty="0" smtClean="0">
                <a:solidFill>
                  <a:srgbClr val="FF0000"/>
                </a:solidFill>
                <a:effectLst/>
                <a:latin typeface="Calibri" pitchFamily="34" charset="0"/>
              </a:rPr>
              <a:t>30</a:t>
            </a:r>
            <a:endParaRPr kumimoji="0" lang="en-US" altLang="zh-CN" sz="2800" b="0" dirty="0">
              <a:solidFill>
                <a:srgbClr val="FF0000"/>
              </a:solidFill>
              <a:effectLst/>
              <a:latin typeface="Calibri" pitchFamily="34" charset="0"/>
            </a:endParaRPr>
          </a:p>
        </p:txBody>
      </p:sp>
      <p:sp>
        <p:nvSpPr>
          <p:cNvPr id="17" name="Text Box 18"/>
          <p:cNvSpPr txBox="1">
            <a:spLocks noChangeArrowheads="1"/>
          </p:cNvSpPr>
          <p:nvPr/>
        </p:nvSpPr>
        <p:spPr bwMode="auto">
          <a:xfrm>
            <a:off x="5997143" y="5852927"/>
            <a:ext cx="1871662" cy="525401"/>
          </a:xfrm>
          <a:prstGeom prst="rect">
            <a:avLst/>
          </a:prstGeom>
          <a:noFill/>
          <a:ln w="19050" algn="ctr">
            <a:noFill/>
            <a:miter lim="800000"/>
            <a:headEnd/>
            <a:tailEnd/>
          </a:ln>
          <a:effectLst>
            <a:prstShdw prst="shdw17" dist="17961" dir="2700000">
              <a:schemeClr val="accent1">
                <a:gamma/>
                <a:shade val="60000"/>
                <a:invGamma/>
              </a:schemeClr>
            </a:prstShdw>
          </a:effectLst>
        </p:spPr>
        <p:txBody>
          <a:bodyPr lIns="90000" tIns="46800" rIns="90000" bIns="46800">
            <a:spAutoFit/>
          </a:bodyPr>
          <a:lstStyle/>
          <a:p>
            <a:pPr algn="ctr">
              <a:spcBef>
                <a:spcPct val="50000"/>
              </a:spcBef>
            </a:pPr>
            <a:r>
              <a:rPr kumimoji="0" lang="en-US" altLang="zh-CN" sz="2800" b="0" dirty="0">
                <a:solidFill>
                  <a:srgbClr val="FF0000"/>
                </a:solidFill>
                <a:effectLst/>
                <a:latin typeface="Calibri" pitchFamily="34" charset="0"/>
              </a:rPr>
              <a:t>pedometer</a:t>
            </a:r>
          </a:p>
        </p:txBody>
      </p:sp>
      <p:pic>
        <p:nvPicPr>
          <p:cNvPr id="13" name="图片 9" descr="END"/>
          <p:cNvPicPr>
            <a:picLocks noChangeAspect="1" noChangeArrowheads="1"/>
          </p:cNvPicPr>
          <p:nvPr/>
        </p:nvPicPr>
        <p:blipFill>
          <a:blip r:embed="rId5" cstate="print"/>
          <a:srcRect/>
          <a:stretch>
            <a:fillRect/>
          </a:stretch>
        </p:blipFill>
        <p:spPr bwMode="auto">
          <a:xfrm>
            <a:off x="8371019" y="6333761"/>
            <a:ext cx="476250" cy="225425"/>
          </a:xfrm>
          <a:prstGeom prst="rect">
            <a:avLst/>
          </a:prstGeom>
          <a:noFill/>
          <a:ln w="9525">
            <a:noFill/>
            <a:miter lim="800000"/>
            <a:headEnd/>
            <a:tailEnd/>
          </a:ln>
        </p:spPr>
      </p:pic>
      <p:pic>
        <p:nvPicPr>
          <p:cNvPr id="1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75774" y="662278"/>
            <a:ext cx="884440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jog</a:t>
            </a:r>
            <a:r>
              <a:rPr lang="en-US" altLang="zh-CN" b="1" dirty="0" smtClean="0"/>
              <a:t>                   </a:t>
            </a:r>
            <a:r>
              <a:rPr lang="en-US" altLang="zh-CN" sz="2800" i="1" dirty="0" smtClean="0">
                <a:solidFill>
                  <a:srgbClr val="990000"/>
                </a:solidFill>
              </a:rPr>
              <a:t>vi. </a:t>
            </a:r>
            <a:r>
              <a:rPr lang="en-US" altLang="zh-CN" dirty="0" smtClean="0"/>
              <a:t>to run at a slow steady speed, usually for exercise or pleasure</a:t>
            </a:r>
            <a:r>
              <a:rPr lang="zh-CN" altLang="en-US" sz="2400" dirty="0" smtClean="0">
                <a:solidFill>
                  <a:schemeClr val="hlink"/>
                </a:solidFill>
              </a:rPr>
              <a:t>（通常为锻炼或消遣而）慢跑</a:t>
            </a:r>
          </a:p>
          <a:p>
            <a:pPr marL="179388" indent="-177800" algn="just" eaLnBrk="1" hangingPunct="1">
              <a:lnSpc>
                <a:spcPct val="100000"/>
              </a:lnSpc>
              <a:buFont typeface="Arial" charset="0"/>
              <a:buNone/>
            </a:pPr>
            <a:r>
              <a:rPr lang="en-US" altLang="zh-CN" sz="2800" i="1" dirty="0" smtClean="0"/>
              <a:t>e.g. </a:t>
            </a:r>
          </a:p>
          <a:p>
            <a:pPr marL="360000" indent="-360000" algn="just" eaLnBrk="1" hangingPunct="1">
              <a:lnSpc>
                <a:spcPct val="100000"/>
              </a:lnSpc>
              <a:buNone/>
            </a:pPr>
            <a:r>
              <a:rPr lang="en-US" altLang="zh-CN" dirty="0" smtClean="0"/>
              <a:t>1. I’m putting on weight daily, so he advised me to jog for half an hour every morning.</a:t>
            </a:r>
            <a:endParaRPr lang="en-US" altLang="zh-CN" sz="2800" dirty="0" smtClean="0"/>
          </a:p>
          <a:p>
            <a:pPr marL="179388" indent="-177800" eaLnBrk="1" hangingPunct="1">
              <a:lnSpc>
                <a:spcPct val="100000"/>
              </a:lnSpc>
              <a:buNone/>
            </a:pPr>
            <a:r>
              <a:rPr lang="zh-CN" altLang="en-US" sz="2400" dirty="0" smtClean="0">
                <a:solidFill>
                  <a:schemeClr val="hlink"/>
                </a:solidFill>
                <a:latin typeface="宋体" pitchFamily="2" charset="-122"/>
              </a:rPr>
              <a:t>  我的体重一天天地增加，因此他建议我每天早晨慢跑半小时</a:t>
            </a:r>
            <a:r>
              <a:rPr lang="zh-CN" altLang="en-US" sz="2400" dirty="0" smtClean="0">
                <a:solidFill>
                  <a:schemeClr val="hlink"/>
                </a:solidFill>
              </a:rPr>
              <a:t>。</a:t>
            </a:r>
            <a:endParaRPr lang="en-US" altLang="zh-CN" sz="2400" dirty="0" smtClean="0">
              <a:solidFill>
                <a:schemeClr val="hlink"/>
              </a:solidFill>
            </a:endParaRPr>
          </a:p>
          <a:p>
            <a:pPr marL="1588" indent="0" algn="just" eaLnBrk="1" hangingPunct="1">
              <a:lnSpc>
                <a:spcPct val="100000"/>
              </a:lnSpc>
              <a:buNone/>
            </a:pPr>
            <a:r>
              <a:rPr lang="en-US" altLang="zh-CN" dirty="0" smtClean="0"/>
              <a:t>2. I go jogging every morning.</a:t>
            </a:r>
            <a:endParaRPr lang="en-US" altLang="zh-CN" sz="2800" dirty="0" smtClean="0"/>
          </a:p>
          <a:p>
            <a:pPr marL="179388" indent="-177800" eaLnBrk="1" hangingPunct="1">
              <a:lnSpc>
                <a:spcPct val="100000"/>
              </a:lnSpc>
              <a:buNone/>
            </a:pPr>
            <a:r>
              <a:rPr lang="zh-CN" altLang="en-US" sz="2400" dirty="0" smtClean="0">
                <a:solidFill>
                  <a:schemeClr val="hlink"/>
                </a:solidFill>
              </a:rPr>
              <a:t>     我每天早上慢跑</a:t>
            </a:r>
            <a:r>
              <a:rPr lang="zh-CN" altLang="en-US" sz="2400" spc="-80" dirty="0" smtClean="0">
                <a:solidFill>
                  <a:schemeClr val="hlink"/>
                </a:solidFill>
              </a:rPr>
              <a:t>。</a:t>
            </a:r>
            <a:endParaRPr lang="en-US" altLang="zh-CN" sz="2400" spc="-80" dirty="0" smtClean="0">
              <a:solidFill>
                <a:schemeClr val="hlink"/>
              </a:solidFill>
            </a:endParaRPr>
          </a:p>
          <a:p>
            <a:pPr marL="179388" indent="-177800" eaLnBrk="1" hangingPunct="1">
              <a:lnSpc>
                <a:spcPct val="100000"/>
              </a:lnSpc>
              <a:buNone/>
            </a:pPr>
            <a:r>
              <a:rPr lang="en-US" altLang="zh-CN" b="1" dirty="0" smtClean="0">
                <a:solidFill>
                  <a:srgbClr val="70AD47">
                    <a:lumMod val="50000"/>
                  </a:srgbClr>
                </a:solidFill>
              </a:rPr>
              <a:t>Word family: </a:t>
            </a:r>
            <a:r>
              <a:rPr lang="en-US" altLang="zh-CN" b="1" dirty="0" smtClean="0">
                <a:solidFill>
                  <a:prstClr val="black"/>
                </a:solidFill>
              </a:rPr>
              <a:t>jogger</a:t>
            </a:r>
            <a:r>
              <a:rPr lang="en-US" altLang="zh-CN" dirty="0" smtClean="0">
                <a:solidFill>
                  <a:srgbClr val="0000FF"/>
                </a:solidFill>
              </a:rPr>
              <a:t> </a:t>
            </a:r>
            <a:r>
              <a:rPr lang="en-US" altLang="zh-CN" i="1" dirty="0" smtClean="0">
                <a:solidFill>
                  <a:srgbClr val="990000"/>
                </a:solidFill>
              </a:rPr>
              <a:t>n.</a:t>
            </a: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4" name="图片 10"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9217" name="Picture 1"/>
          <p:cNvPicPr>
            <a:picLocks noChangeAspect="1" noChangeArrowheads="1"/>
          </p:cNvPicPr>
          <p:nvPr/>
        </p:nvPicPr>
        <p:blipFill>
          <a:blip r:embed="rId4" cstate="print"/>
          <a:srcRect/>
          <a:stretch>
            <a:fillRect/>
          </a:stretch>
        </p:blipFill>
        <p:spPr bwMode="auto">
          <a:xfrm>
            <a:off x="1309688" y="823913"/>
            <a:ext cx="809625" cy="314325"/>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32778" y="911668"/>
            <a:ext cx="8772678" cy="5761037"/>
          </a:xfrm>
          <a:prstGeom prst="rect">
            <a:avLst/>
          </a:prstGeom>
          <a:noFill/>
          <a:ln>
            <a:miter lim="800000"/>
            <a:headEnd/>
            <a:tailEnd/>
          </a:ln>
        </p:spPr>
        <p:txBody>
          <a:bodyPr/>
          <a:lstStyle/>
          <a:p>
            <a:pPr eaLnBrk="1" hangingPunct="1">
              <a:buSzPct val="120000"/>
              <a:buFont typeface="Arial" charset="0"/>
              <a:buNone/>
            </a:pPr>
            <a:r>
              <a:rPr lang="en-US" altLang="zh-CN" sz="2800" b="1" i="1" dirty="0" smtClean="0">
                <a:solidFill>
                  <a:schemeClr val="accent6">
                    <a:lumMod val="50000"/>
                  </a:schemeClr>
                </a:solidFill>
              </a:rPr>
              <a:t>Cf.  </a:t>
            </a:r>
            <a:r>
              <a:rPr lang="en-US" altLang="zh-CN" sz="2800" b="1" dirty="0" smtClean="0"/>
              <a:t>run, jog, race, trot</a:t>
            </a:r>
            <a:r>
              <a:rPr lang="en-US" altLang="zh-CN" b="1" dirty="0" smtClean="0"/>
              <a:t>  </a:t>
            </a:r>
            <a:r>
              <a:rPr lang="zh-CN" altLang="en-US" sz="2400" dirty="0" smtClean="0">
                <a:solidFill>
                  <a:schemeClr val="accent1">
                    <a:lumMod val="75000"/>
                  </a:schemeClr>
                </a:solidFill>
                <a:latin typeface="宋体" pitchFamily="2" charset="-122"/>
              </a:rPr>
              <a:t>这些动词均有“跑”之意。</a:t>
            </a:r>
          </a:p>
          <a:p>
            <a:pPr eaLnBrk="1" hangingPunct="1">
              <a:buSzPct val="120000"/>
              <a:buFont typeface="Arial" charset="0"/>
              <a:buNone/>
            </a:pPr>
            <a:endParaRPr lang="zh-CN" altLang="en-US" sz="2400" dirty="0" smtClean="0">
              <a:latin typeface="宋体" pitchFamily="2" charset="-122"/>
            </a:endParaRPr>
          </a:p>
          <a:p>
            <a:pPr eaLnBrk="1" hangingPunct="1">
              <a:lnSpc>
                <a:spcPct val="120000"/>
              </a:lnSpc>
              <a:buSzPct val="120000"/>
              <a:buNone/>
            </a:pPr>
            <a:r>
              <a:rPr lang="en-US" altLang="zh-CN" sz="2800" dirty="0" smtClean="0"/>
              <a:t>run:  </a:t>
            </a:r>
            <a:r>
              <a:rPr lang="zh-CN" altLang="en-US" sz="2400" dirty="0" smtClean="0">
                <a:solidFill>
                  <a:schemeClr val="hlink"/>
                </a:solidFill>
                <a:latin typeface="宋体" pitchFamily="2" charset="-122"/>
              </a:rPr>
              <a:t>最普通的用词，指由于各种原因而急速奔跑。</a:t>
            </a:r>
            <a:endParaRPr lang="en-US" altLang="zh-CN" sz="2400" dirty="0" smtClean="0">
              <a:solidFill>
                <a:schemeClr val="hlink"/>
              </a:solidFill>
              <a:latin typeface="宋体" pitchFamily="2" charset="-122"/>
            </a:endParaRPr>
          </a:p>
          <a:p>
            <a:pPr eaLnBrk="1" hangingPunct="1">
              <a:lnSpc>
                <a:spcPct val="120000"/>
              </a:lnSpc>
              <a:buSzPct val="120000"/>
              <a:buNone/>
            </a:pPr>
            <a:r>
              <a:rPr lang="en-US" altLang="zh-CN" sz="2800" dirty="0" smtClean="0"/>
              <a:t>jog:   </a:t>
            </a:r>
            <a:r>
              <a:rPr lang="zh-CN" altLang="en-US" sz="2400" dirty="0" smtClean="0">
                <a:solidFill>
                  <a:schemeClr val="hlink"/>
                </a:solidFill>
                <a:latin typeface="宋体" pitchFamily="2" charset="-122"/>
              </a:rPr>
              <a:t>指从容不迫地慢跑。</a:t>
            </a:r>
          </a:p>
          <a:p>
            <a:pPr eaLnBrk="1" hangingPunct="1">
              <a:lnSpc>
                <a:spcPct val="120000"/>
              </a:lnSpc>
              <a:buSzPct val="120000"/>
              <a:buNone/>
            </a:pPr>
            <a:r>
              <a:rPr lang="en-US" altLang="zh-CN" sz="2800" dirty="0" smtClean="0"/>
              <a:t>race</a:t>
            </a:r>
            <a:r>
              <a:rPr lang="en-US" altLang="zh-CN" sz="2400" dirty="0" smtClean="0">
                <a:latin typeface="宋体" pitchFamily="2" charset="-122"/>
              </a:rPr>
              <a:t>: </a:t>
            </a:r>
            <a:r>
              <a:rPr lang="zh-CN" altLang="en-US" sz="2400" dirty="0" smtClean="0">
                <a:solidFill>
                  <a:schemeClr val="hlink"/>
                </a:solidFill>
                <a:latin typeface="宋体" pitchFamily="2" charset="-122"/>
              </a:rPr>
              <a:t>多用于赛跑，指以最快的速度奔跑。</a:t>
            </a:r>
            <a:endParaRPr lang="en-US" altLang="zh-CN" sz="2400" dirty="0" smtClean="0">
              <a:solidFill>
                <a:schemeClr val="hlink"/>
              </a:solidFill>
              <a:latin typeface="宋体" pitchFamily="2" charset="-122"/>
            </a:endParaRPr>
          </a:p>
          <a:p>
            <a:pPr marL="803275" indent="-801688" algn="just">
              <a:lnSpc>
                <a:spcPct val="120000"/>
              </a:lnSpc>
              <a:spcBef>
                <a:spcPct val="20000"/>
              </a:spcBef>
              <a:buSzPct val="120000"/>
              <a:buNone/>
            </a:pPr>
            <a:r>
              <a:rPr lang="en-US" altLang="zh-CN" sz="2800" dirty="0" smtClean="0"/>
              <a:t>trot</a:t>
            </a:r>
            <a:r>
              <a:rPr lang="en-US" altLang="zh-CN" sz="2400" dirty="0" smtClean="0">
                <a:latin typeface="宋体" pitchFamily="2" charset="-122"/>
              </a:rPr>
              <a:t>: </a:t>
            </a:r>
            <a:r>
              <a:rPr lang="zh-CN" altLang="en-US" sz="2400" dirty="0" smtClean="0">
                <a:solidFill>
                  <a:schemeClr val="hlink"/>
                </a:solidFill>
                <a:latin typeface="宋体" pitchFamily="2" charset="-122"/>
              </a:rPr>
              <a:t>强调小跑时上下弹跳的动作，是介于跑与走之间轻快的快速运动。</a:t>
            </a:r>
            <a:endParaRPr lang="en-US" altLang="zh-CN" sz="2400" dirty="0" smtClean="0">
              <a:solidFill>
                <a:schemeClr val="hlink"/>
              </a:solidFill>
              <a:latin typeface="宋体" pitchFamily="2" charset="-122"/>
            </a:endParaRPr>
          </a:p>
          <a:p>
            <a:pPr eaLnBrk="1" hangingPunct="1">
              <a:lnSpc>
                <a:spcPct val="120000"/>
              </a:lnSpc>
              <a:buSzPct val="120000"/>
              <a:buFont typeface="Arial" charset="0"/>
              <a:buNone/>
            </a:pPr>
            <a:endParaRPr lang="zh-CN" altLang="en-US" sz="2400" dirty="0" smtClean="0">
              <a:solidFill>
                <a:schemeClr val="hlink"/>
              </a:solidFill>
              <a:latin typeface="宋体" pitchFamily="2" charset="-122"/>
            </a:endParaRPr>
          </a:p>
          <a:p>
            <a:pPr eaLnBrk="1" hangingPunct="1">
              <a:buSzPct val="120000"/>
              <a:buFont typeface="Arial" charset="0"/>
              <a:buNone/>
            </a:pPr>
            <a:endParaRPr lang="zh-CN" altLang="en-US" sz="2400" dirty="0" smtClean="0">
              <a:latin typeface="宋体" pitchFamily="2" charset="-122"/>
            </a:endParaRP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5" action="ppaction://hlinksldjump"/>
          </p:cNvPr>
          <p:cNvPicPr>
            <a:picLocks noChangeAspect="1"/>
          </p:cNvPicPr>
          <p:nvPr/>
        </p:nvPicPr>
        <p:blipFill>
          <a:blip r:embed="rId6"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dissolve">
                                      <p:cBhvr>
                                        <p:cTn id="7" dur="500"/>
                                        <p:tgtEl>
                                          <p:spTgt spid="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dissolve">
                                      <p:cBhvr>
                                        <p:cTn id="10" dur="500"/>
                                        <p:tgtEl>
                                          <p:spTgt spid="9">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dissolve">
                                      <p:cBhvr>
                                        <p:cTn id="13" dur="500"/>
                                        <p:tgtEl>
                                          <p:spTgt spid="9">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dissolve">
                                      <p:cBhvr>
                                        <p:cTn id="16" dur="500"/>
                                        <p:tgtEl>
                                          <p:spTgt spid="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447675" indent="-447675" algn="just" eaLnBrk="1" hangingPunct="1">
              <a:lnSpc>
                <a:spcPct val="100000"/>
              </a:lnSpc>
              <a:buSzPct val="120000"/>
              <a:buNone/>
            </a:pPr>
            <a:r>
              <a:rPr lang="en-US" altLang="zh-CN" sz="3200" b="1" dirty="0" smtClean="0"/>
              <a:t>gear</a:t>
            </a:r>
            <a:r>
              <a:rPr lang="en-US" altLang="zh-CN" b="1" dirty="0" smtClean="0"/>
              <a:t>                  </a:t>
            </a:r>
            <a:r>
              <a:rPr lang="en-US" altLang="zh-CN" sz="2800" i="1" dirty="0" smtClean="0">
                <a:solidFill>
                  <a:srgbClr val="990000"/>
                </a:solidFill>
              </a:rPr>
              <a:t>n</a:t>
            </a:r>
            <a:r>
              <a:rPr lang="en-US" altLang="zh-CN" i="1" dirty="0" smtClean="0">
                <a:solidFill>
                  <a:srgbClr val="990000"/>
                </a:solidFill>
              </a:rPr>
              <a:t>. </a:t>
            </a:r>
            <a:r>
              <a:rPr lang="en-US" altLang="zh-CN" dirty="0" smtClean="0">
                <a:solidFill>
                  <a:srgbClr val="990000"/>
                </a:solidFill>
              </a:rPr>
              <a:t>[U]</a:t>
            </a:r>
            <a:endParaRPr lang="en-US" altLang="zh-CN" dirty="0" smtClean="0">
              <a:solidFill>
                <a:schemeClr val="accent2"/>
              </a:solidFill>
            </a:endParaRPr>
          </a:p>
          <a:p>
            <a:pPr marL="432000" indent="-432000" algn="just" eaLnBrk="1" hangingPunct="1">
              <a:lnSpc>
                <a:spcPct val="100000"/>
              </a:lnSpc>
              <a:buSzPct val="120000"/>
              <a:buNone/>
            </a:pPr>
            <a:r>
              <a:rPr lang="en-US" altLang="zh-CN" sz="2800" b="1" dirty="0" smtClean="0"/>
              <a:t>1. </a:t>
            </a:r>
            <a:r>
              <a:rPr lang="en-US" altLang="zh-CN" dirty="0" smtClean="0"/>
              <a:t>the special clothes and equipment that you use for a particular activity </a:t>
            </a:r>
            <a:r>
              <a:rPr lang="zh-CN" altLang="en-US" sz="2400" dirty="0" smtClean="0">
                <a:solidFill>
                  <a:schemeClr val="hlink"/>
                </a:solidFill>
              </a:rPr>
              <a:t>服装；用具；装备</a:t>
            </a:r>
          </a:p>
          <a:p>
            <a:pPr marL="179388" lvl="0" indent="-179388" algn="just" eaLnBrk="1" hangingPunct="1">
              <a:lnSpc>
                <a:spcPct val="100000"/>
              </a:lnSpc>
              <a:buSzPct val="120000"/>
              <a:buNone/>
            </a:pPr>
            <a:r>
              <a:rPr lang="en-US" altLang="zh-CN" i="1" dirty="0" smtClean="0"/>
              <a:t>e.g. </a:t>
            </a:r>
            <a:r>
              <a:rPr lang="en-US" altLang="zh-CN" dirty="0" smtClean="0"/>
              <a:t>You have to wear protective gear for this.</a:t>
            </a:r>
            <a:endParaRPr lang="en-US" altLang="zh-CN" dirty="0" smtClean="0">
              <a:solidFill>
                <a:prstClr val="black"/>
              </a:solidFill>
            </a:endParaRPr>
          </a:p>
          <a:p>
            <a:pPr marL="179388" indent="-179388" algn="just" eaLnBrk="1" hangingPunct="1">
              <a:lnSpc>
                <a:spcPct val="100000"/>
              </a:lnSpc>
              <a:buSzPct val="120000"/>
              <a:buNone/>
            </a:pPr>
            <a:r>
              <a:rPr lang="zh-CN" altLang="en-US" sz="2400" dirty="0" smtClean="0">
                <a:solidFill>
                  <a:schemeClr val="hlink"/>
                </a:solidFill>
              </a:rPr>
              <a:t>         这种场合你得穿上防护服。</a:t>
            </a:r>
            <a:endParaRPr lang="en-US" altLang="zh-CN" sz="2400" dirty="0" smtClean="0">
              <a:solidFill>
                <a:schemeClr val="hlink"/>
              </a:solidFill>
            </a:endParaRPr>
          </a:p>
          <a:p>
            <a:pPr marL="360000" indent="-360000" algn="just" eaLnBrk="1" hangingPunct="1">
              <a:lnSpc>
                <a:spcPct val="100000"/>
              </a:lnSpc>
              <a:buSzPct val="120000"/>
              <a:buNone/>
            </a:pPr>
            <a:r>
              <a:rPr lang="en-US" altLang="zh-CN" b="1" dirty="0" smtClean="0"/>
              <a:t>2. </a:t>
            </a:r>
            <a:r>
              <a:rPr lang="en-US" altLang="zh-CN" dirty="0" smtClean="0"/>
              <a:t>a machine or part of a machine that does a particular job </a:t>
            </a:r>
            <a:r>
              <a:rPr lang="zh-CN" altLang="en-US" sz="2400" dirty="0" smtClean="0">
                <a:solidFill>
                  <a:schemeClr val="hlink"/>
                </a:solidFill>
              </a:rPr>
              <a:t>机器；装置</a:t>
            </a:r>
            <a:endParaRPr lang="en-US" altLang="zh-CN" sz="2400" dirty="0" smtClean="0">
              <a:solidFill>
                <a:schemeClr val="hlink"/>
              </a:solidFill>
            </a:endParaRPr>
          </a:p>
          <a:p>
            <a:pPr marL="179388" lvl="0" indent="-179388" algn="just" eaLnBrk="1" hangingPunct="1">
              <a:lnSpc>
                <a:spcPct val="100000"/>
              </a:lnSpc>
              <a:buSzPct val="120000"/>
              <a:buNone/>
            </a:pPr>
            <a:r>
              <a:rPr lang="en-US" altLang="zh-CN" i="1" dirty="0" smtClean="0"/>
              <a:t>e.g. </a:t>
            </a:r>
            <a:r>
              <a:rPr lang="en-US" altLang="zh-CN" dirty="0" smtClean="0"/>
              <a:t>We’ll need camping gear when we go away.</a:t>
            </a:r>
          </a:p>
          <a:p>
            <a:pPr marL="179388" indent="-179388" algn="just" eaLnBrk="1" hangingPunct="1">
              <a:lnSpc>
                <a:spcPct val="100000"/>
              </a:lnSpc>
              <a:buSzPct val="120000"/>
              <a:buNone/>
            </a:pPr>
            <a:r>
              <a:rPr lang="zh-CN" altLang="en-US" sz="2400" dirty="0" smtClean="0">
                <a:solidFill>
                  <a:schemeClr val="hlink"/>
                </a:solidFill>
              </a:rPr>
              <a:t>         我们外出时需要带宿营装备。</a:t>
            </a:r>
            <a:endParaRPr lang="en-US" altLang="zh-CN" sz="2400" dirty="0" smtClean="0">
              <a:solidFill>
                <a:schemeClr val="hlink"/>
              </a:solidFill>
            </a:endParaRPr>
          </a:p>
          <a:p>
            <a:pPr marL="179388" indent="-179388" algn="just" eaLnBrk="1" hangingPunct="1">
              <a:lnSpc>
                <a:spcPct val="100000"/>
              </a:lnSpc>
              <a:buSzPct val="120000"/>
              <a:buFont typeface="Arial" charset="0"/>
              <a:buNone/>
            </a:pPr>
            <a:endParaRPr lang="zh-CN" altLang="en-US" sz="2400" dirty="0" smtClean="0">
              <a:solidFill>
                <a:schemeClr val="hlink"/>
              </a:solidFill>
            </a:endParaRPr>
          </a:p>
        </p:txBody>
      </p:sp>
      <p:pic>
        <p:nvPicPr>
          <p:cNvPr id="8" name="图片 7"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69634" name="Picture 2"/>
          <p:cNvPicPr>
            <a:picLocks noChangeAspect="1" noChangeArrowheads="1"/>
          </p:cNvPicPr>
          <p:nvPr/>
        </p:nvPicPr>
        <p:blipFill>
          <a:blip r:embed="rId4" cstate="print"/>
          <a:srcRect/>
          <a:stretch>
            <a:fillRect/>
          </a:stretch>
        </p:blipFill>
        <p:spPr bwMode="auto">
          <a:xfrm>
            <a:off x="1410261" y="793657"/>
            <a:ext cx="609600" cy="3143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66249" y="652753"/>
            <a:ext cx="884440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brainpower</a:t>
            </a:r>
            <a:r>
              <a:rPr lang="en-US" altLang="zh-CN" b="1" dirty="0" smtClean="0"/>
              <a:t>                             </a:t>
            </a:r>
            <a:r>
              <a:rPr lang="en-US" altLang="zh-CN" i="1" dirty="0" smtClean="0">
                <a:solidFill>
                  <a:srgbClr val="990000"/>
                </a:solidFill>
              </a:rPr>
              <a:t>n. </a:t>
            </a:r>
            <a:r>
              <a:rPr lang="en-US" altLang="zh-CN" dirty="0" smtClean="0">
                <a:solidFill>
                  <a:srgbClr val="990000"/>
                </a:solidFill>
              </a:rPr>
              <a:t>[U]</a:t>
            </a:r>
            <a:r>
              <a:rPr lang="en-US" altLang="zh-CN" sz="2800" i="1" dirty="0" smtClean="0">
                <a:solidFill>
                  <a:srgbClr val="990000"/>
                </a:solidFill>
              </a:rPr>
              <a:t> </a:t>
            </a:r>
            <a:r>
              <a:rPr lang="en-US" altLang="zh-CN" dirty="0" smtClean="0"/>
              <a:t>intelligence </a:t>
            </a:r>
            <a:r>
              <a:rPr lang="zh-CN" altLang="en-US" sz="2400" dirty="0" smtClean="0">
                <a:solidFill>
                  <a:schemeClr val="hlink"/>
                </a:solidFill>
              </a:rPr>
              <a:t>智力；智能</a:t>
            </a:r>
          </a:p>
          <a:p>
            <a:pPr marL="179388" indent="-177800" algn="just" eaLnBrk="1" hangingPunct="1">
              <a:lnSpc>
                <a:spcPct val="100000"/>
              </a:lnSpc>
              <a:buFont typeface="Arial" charset="0"/>
              <a:buNone/>
            </a:pPr>
            <a:r>
              <a:rPr lang="en-US" altLang="zh-CN" sz="2800" i="1" dirty="0" smtClean="0"/>
              <a:t>e.g. </a:t>
            </a:r>
          </a:p>
          <a:p>
            <a:pPr marL="396000" indent="-396000" algn="just" eaLnBrk="1" hangingPunct="1">
              <a:lnSpc>
                <a:spcPct val="100000"/>
              </a:lnSpc>
              <a:buNone/>
            </a:pPr>
            <a:r>
              <a:rPr lang="en-US" altLang="zh-CN" dirty="0" smtClean="0"/>
              <a:t>1. During the industrial age, however, brainpower began to count for more than muscle power.</a:t>
            </a:r>
            <a:endParaRPr lang="en-US" altLang="zh-CN" sz="2800" dirty="0" smtClean="0"/>
          </a:p>
          <a:p>
            <a:pPr marL="179388" indent="-177800" eaLnBrk="1" hangingPunct="1">
              <a:lnSpc>
                <a:spcPct val="100000"/>
              </a:lnSpc>
              <a:buNone/>
            </a:pPr>
            <a:r>
              <a:rPr lang="zh-CN" altLang="en-US" sz="2400" dirty="0" smtClean="0">
                <a:solidFill>
                  <a:schemeClr val="hlink"/>
                </a:solidFill>
                <a:latin typeface="宋体" pitchFamily="2" charset="-122"/>
              </a:rPr>
              <a:t>   然而在工业时代，人脑的力量开始比肌肉的力量更为重要</a:t>
            </a:r>
            <a:r>
              <a:rPr lang="zh-CN" altLang="en-US" sz="2400" dirty="0" smtClean="0">
                <a:solidFill>
                  <a:schemeClr val="hlink"/>
                </a:solidFill>
              </a:rPr>
              <a:t>。</a:t>
            </a:r>
            <a:endParaRPr lang="en-US" altLang="zh-CN" sz="2400" dirty="0" smtClean="0">
              <a:solidFill>
                <a:schemeClr val="hlink"/>
              </a:solidFill>
            </a:endParaRPr>
          </a:p>
          <a:p>
            <a:pPr marL="396000" indent="-396000" algn="just" eaLnBrk="1" hangingPunct="1">
              <a:lnSpc>
                <a:spcPct val="100000"/>
              </a:lnSpc>
              <a:buNone/>
            </a:pPr>
            <a:r>
              <a:rPr lang="en-US" altLang="zh-CN" sz="2800" dirty="0" smtClean="0"/>
              <a:t>2. T</a:t>
            </a:r>
            <a:r>
              <a:rPr lang="en-US" altLang="zh-CN" dirty="0" smtClean="0"/>
              <a:t>he first study suggests a direct link between the diet of young children and their brainpower in later life.</a:t>
            </a:r>
            <a:endParaRPr lang="en-US" altLang="zh-CN" sz="2800" dirty="0" smtClean="0"/>
          </a:p>
          <a:p>
            <a:pPr marL="432000" indent="-432000" algn="just" eaLnBrk="1" hangingPunct="1">
              <a:lnSpc>
                <a:spcPct val="100000"/>
              </a:lnSpc>
              <a:buNone/>
            </a:pPr>
            <a:r>
              <a:rPr lang="zh-CN" altLang="en-US" sz="2400" dirty="0" smtClean="0">
                <a:solidFill>
                  <a:schemeClr val="hlink"/>
                </a:solidFill>
              </a:rPr>
              <a:t>      第一份研究表明，幼儿期的饮食与他们日后的智力有直接的关系</a:t>
            </a:r>
            <a:r>
              <a:rPr lang="zh-CN" altLang="en-US" sz="2400" spc="-80" dirty="0" smtClean="0">
                <a:solidFill>
                  <a:schemeClr val="hlink"/>
                </a:solidFill>
              </a:rPr>
              <a:t>。</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70658" name="Picture 2"/>
          <p:cNvPicPr>
            <a:picLocks noChangeAspect="1" noChangeArrowheads="1"/>
          </p:cNvPicPr>
          <p:nvPr/>
        </p:nvPicPr>
        <p:blipFill>
          <a:blip r:embed="rId4" cstate="print"/>
          <a:srcRect/>
          <a:stretch>
            <a:fillRect/>
          </a:stretch>
        </p:blipFill>
        <p:spPr bwMode="auto">
          <a:xfrm>
            <a:off x="2687452" y="818310"/>
            <a:ext cx="1590675" cy="33337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researcher</a:t>
            </a:r>
            <a:r>
              <a:rPr lang="en-US" altLang="zh-CN" b="1" dirty="0" smtClean="0"/>
              <a:t>                        </a:t>
            </a:r>
            <a:r>
              <a:rPr lang="en-US" altLang="zh-CN" i="1" dirty="0" smtClean="0">
                <a:solidFill>
                  <a:srgbClr val="990000"/>
                </a:solidFill>
              </a:rPr>
              <a:t>n. </a:t>
            </a:r>
            <a:r>
              <a:rPr lang="en-US" altLang="zh-CN" dirty="0" smtClean="0">
                <a:solidFill>
                  <a:srgbClr val="990000"/>
                </a:solidFill>
              </a:rPr>
              <a:t>[C] </a:t>
            </a:r>
            <a:r>
              <a:rPr lang="en-US" altLang="zh-CN" dirty="0" smtClean="0"/>
              <a:t>sb. who does research, esp. sb. who works for a television or film company to collect relevant facts and ideas </a:t>
            </a:r>
            <a:r>
              <a:rPr lang="zh-CN" altLang="en-US" sz="2400" dirty="0" smtClean="0">
                <a:solidFill>
                  <a:schemeClr val="hlink"/>
                </a:solidFill>
              </a:rPr>
              <a:t>研究人员</a:t>
            </a:r>
          </a:p>
          <a:p>
            <a:pPr marL="179388" indent="-177800" algn="just" eaLnBrk="1" hangingPunct="1">
              <a:lnSpc>
                <a:spcPct val="100000"/>
              </a:lnSpc>
              <a:buFont typeface="Arial" charset="0"/>
              <a:buNone/>
            </a:pPr>
            <a:r>
              <a:rPr lang="en-US" altLang="zh-CN" sz="2800" i="1" dirty="0" smtClean="0"/>
              <a:t>e.g. </a:t>
            </a:r>
          </a:p>
          <a:p>
            <a:pPr marL="1588" indent="0" algn="just" eaLnBrk="1" hangingPunct="1">
              <a:lnSpc>
                <a:spcPct val="100000"/>
              </a:lnSpc>
              <a:buNone/>
            </a:pPr>
            <a:r>
              <a:rPr lang="en-US" altLang="zh-CN" dirty="0" smtClean="0"/>
              <a:t>1. It </a:t>
            </a:r>
            <a:r>
              <a:rPr lang="en-US" altLang="zh-CN" dirty="0"/>
              <a:t>was an unexpected turn for a researcher</a:t>
            </a:r>
            <a:r>
              <a:rPr lang="en-US" altLang="zh-CN" dirty="0" smtClean="0"/>
              <a:t>.</a:t>
            </a:r>
          </a:p>
          <a:p>
            <a:pPr marL="1588" indent="0" algn="just" eaLnBrk="1" hangingPunct="1">
              <a:lnSpc>
                <a:spcPct val="100000"/>
              </a:lnSpc>
              <a:buNone/>
            </a:pPr>
            <a:r>
              <a:rPr lang="zh-CN" altLang="en-US" sz="2400" dirty="0" smtClean="0">
                <a:solidFill>
                  <a:schemeClr val="hlink"/>
                </a:solidFill>
              </a:rPr>
              <a:t>     对于</a:t>
            </a:r>
            <a:r>
              <a:rPr lang="zh-CN" altLang="en-US" sz="2400" dirty="0">
                <a:solidFill>
                  <a:schemeClr val="hlink"/>
                </a:solidFill>
              </a:rPr>
              <a:t>一</a:t>
            </a:r>
            <a:r>
              <a:rPr lang="zh-CN" altLang="en-US" sz="2400" dirty="0" smtClean="0">
                <a:solidFill>
                  <a:schemeClr val="hlink"/>
                </a:solidFill>
              </a:rPr>
              <a:t>个研究者</a:t>
            </a:r>
            <a:r>
              <a:rPr lang="zh-CN" altLang="en-US" sz="2400" dirty="0">
                <a:solidFill>
                  <a:schemeClr val="hlink"/>
                </a:solidFill>
              </a:rPr>
              <a:t>来说，这是一个出乎意料的转机。</a:t>
            </a:r>
            <a:endParaRPr lang="en-US" altLang="zh-CN" sz="2400" dirty="0">
              <a:solidFill>
                <a:schemeClr val="hlink"/>
              </a:solidFill>
            </a:endParaRPr>
          </a:p>
          <a:p>
            <a:pPr marL="360000" indent="-360000" algn="just" eaLnBrk="1" hangingPunct="1">
              <a:lnSpc>
                <a:spcPct val="100000"/>
              </a:lnSpc>
              <a:buNone/>
            </a:pPr>
            <a:r>
              <a:rPr lang="en-US" altLang="zh-CN" dirty="0" smtClean="0"/>
              <a:t>2. A researcher was appointed to study the performance of some top referees. </a:t>
            </a:r>
            <a:r>
              <a:rPr lang="en-US" altLang="zh-CN" sz="2400" b="1" dirty="0" smtClean="0">
                <a:solidFill>
                  <a:schemeClr val="accent6">
                    <a:lumMod val="50000"/>
                  </a:schemeClr>
                </a:solidFill>
              </a:rPr>
              <a:t>(CET4-2000-06) </a:t>
            </a:r>
          </a:p>
          <a:p>
            <a:pPr marL="179388" indent="-177800" eaLnBrk="1" hangingPunct="1">
              <a:lnSpc>
                <a:spcPct val="100000"/>
              </a:lnSpc>
              <a:buNone/>
            </a:pPr>
            <a:r>
              <a:rPr lang="zh-CN" altLang="en-US" sz="2400" dirty="0" smtClean="0">
                <a:solidFill>
                  <a:schemeClr val="hlink"/>
                </a:solidFill>
              </a:rPr>
              <a:t>     一位研究人员被任命去研究一些顶尖级裁判的行为。</a:t>
            </a:r>
            <a:endParaRPr lang="en-US" altLang="zh-CN" sz="2400" dirty="0" smtClean="0">
              <a:solidFill>
                <a:schemeClr val="hlink"/>
              </a:solidFill>
            </a:endParaRPr>
          </a:p>
          <a:p>
            <a:pPr marL="0" lvl="0" indent="0" eaLnBrk="1" hangingPunct="1">
              <a:lnSpc>
                <a:spcPct val="100000"/>
              </a:lnSpc>
              <a:spcBef>
                <a:spcPct val="20000"/>
              </a:spcBef>
              <a:buSzPct val="120000"/>
              <a:buNone/>
            </a:pPr>
            <a:r>
              <a:rPr lang="en-US" altLang="zh-CN" b="1" dirty="0" smtClean="0">
                <a:solidFill>
                  <a:schemeClr val="accent6">
                    <a:lumMod val="50000"/>
                  </a:schemeClr>
                </a:solidFill>
              </a:rPr>
              <a:t>Word family: </a:t>
            </a:r>
            <a:r>
              <a:rPr lang="en-US" altLang="zh-CN" b="1" dirty="0" smtClean="0">
                <a:solidFill>
                  <a:prstClr val="black"/>
                </a:solidFill>
              </a:rPr>
              <a:t>research</a:t>
            </a:r>
            <a:r>
              <a:rPr lang="en-US" altLang="zh-CN" dirty="0" smtClean="0">
                <a:solidFill>
                  <a:srgbClr val="0000FF"/>
                </a:solidFill>
              </a:rPr>
              <a:t> </a:t>
            </a:r>
            <a:r>
              <a:rPr lang="en-US" altLang="zh-CN" i="1" dirty="0" smtClean="0">
                <a:solidFill>
                  <a:srgbClr val="990000"/>
                </a:solidFill>
              </a:rPr>
              <a:t>n. &amp; v.</a:t>
            </a:r>
            <a:r>
              <a:rPr lang="en-US" altLang="zh-CN" dirty="0" smtClean="0">
                <a:solidFill>
                  <a:srgbClr val="C0504D"/>
                </a:solidFill>
              </a:rPr>
              <a:t> </a:t>
            </a:r>
          </a:p>
          <a:p>
            <a:pPr marL="179388" indent="-177800" eaLnBrk="1" hangingPunct="1">
              <a:lnSpc>
                <a:spcPct val="100000"/>
              </a:lnSpc>
              <a:buNone/>
            </a:pP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71682" name="Picture 2"/>
          <p:cNvPicPr>
            <a:picLocks noChangeAspect="1" noChangeArrowheads="1"/>
          </p:cNvPicPr>
          <p:nvPr/>
        </p:nvPicPr>
        <p:blipFill>
          <a:blip r:embed="rId4" cstate="print"/>
          <a:srcRect/>
          <a:stretch>
            <a:fillRect/>
          </a:stretch>
        </p:blipFill>
        <p:spPr bwMode="auto">
          <a:xfrm>
            <a:off x="2493310" y="819150"/>
            <a:ext cx="1238250" cy="32385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75774" y="624178"/>
            <a:ext cx="883487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overweight </a:t>
            </a:r>
            <a:r>
              <a:rPr lang="en-US" altLang="zh-CN" b="1" dirty="0" smtClean="0"/>
              <a:t>                           </a:t>
            </a:r>
            <a:r>
              <a:rPr lang="en-US" altLang="zh-CN" sz="2800" i="1" dirty="0" smtClean="0">
                <a:solidFill>
                  <a:srgbClr val="990000"/>
                </a:solidFill>
              </a:rPr>
              <a:t>a. </a:t>
            </a:r>
            <a:r>
              <a:rPr lang="en-US" altLang="zh-CN" dirty="0" smtClean="0"/>
              <a:t>heavier than you should be</a:t>
            </a:r>
            <a:r>
              <a:rPr lang="zh-CN" altLang="en-US" sz="2400" dirty="0" smtClean="0">
                <a:solidFill>
                  <a:schemeClr val="hlink"/>
                </a:solidFill>
              </a:rPr>
              <a:t>（人）过重的，超重的</a:t>
            </a:r>
          </a:p>
          <a:p>
            <a:pPr marL="230400" indent="-230400" algn="just" eaLnBrk="1" hangingPunct="1">
              <a:lnSpc>
                <a:spcPct val="100000"/>
              </a:lnSpc>
              <a:buNone/>
            </a:pPr>
            <a:r>
              <a:rPr lang="en-US" altLang="zh-CN" sz="2800" i="1" dirty="0" smtClean="0"/>
              <a:t>e.g. </a:t>
            </a:r>
            <a:r>
              <a:rPr lang="en-US" altLang="zh-CN" dirty="0"/>
              <a:t>Although many experts agree that more children are overweight, there is debate over the best ways to tackle the problem</a:t>
            </a:r>
            <a:r>
              <a:rPr lang="en-US" altLang="zh-CN" sz="2400" b="1" dirty="0"/>
              <a:t>.</a:t>
            </a:r>
            <a:r>
              <a:rPr lang="en-US" altLang="zh-CN" sz="2400" b="1" dirty="0">
                <a:solidFill>
                  <a:schemeClr val="accent6">
                    <a:lumMod val="50000"/>
                  </a:schemeClr>
                </a:solidFill>
              </a:rPr>
              <a:t> (CET4-2006-06-57</a:t>
            </a:r>
            <a:r>
              <a:rPr lang="en-US" altLang="zh-CN" sz="2400" b="1" dirty="0" smtClean="0">
                <a:solidFill>
                  <a:schemeClr val="accent6">
                    <a:lumMod val="50000"/>
                  </a:schemeClr>
                </a:solidFill>
              </a:rPr>
              <a:t>)</a:t>
            </a:r>
          </a:p>
          <a:p>
            <a:pPr marL="230400" indent="-230400" algn="just" eaLnBrk="1" hangingPunct="1">
              <a:lnSpc>
                <a:spcPct val="100000"/>
              </a:lnSpc>
              <a:buNone/>
            </a:pPr>
            <a:r>
              <a:rPr lang="zh-CN" altLang="en-US" sz="2400" dirty="0" smtClean="0">
                <a:solidFill>
                  <a:schemeClr val="hlink"/>
                </a:solidFill>
              </a:rPr>
              <a:t>   尽管</a:t>
            </a:r>
            <a:r>
              <a:rPr lang="zh-CN" altLang="en-US" sz="2400" dirty="0">
                <a:solidFill>
                  <a:schemeClr val="hlink"/>
                </a:solidFill>
              </a:rPr>
              <a:t>很多专家认为更多的孩子过度肥胖，对于处理这一问题最好的方式仍然在争论</a:t>
            </a:r>
            <a:r>
              <a:rPr lang="zh-CN" altLang="en-US" sz="2400" dirty="0" smtClean="0">
                <a:solidFill>
                  <a:schemeClr val="hlink"/>
                </a:solidFill>
              </a:rPr>
              <a:t>。</a:t>
            </a:r>
            <a:endParaRPr lang="en-US" altLang="zh-CN" b="1" dirty="0" smtClean="0">
              <a:solidFill>
                <a:srgbClr val="70AD47">
                  <a:lumMod val="50000"/>
                </a:srgbClr>
              </a:solidFill>
            </a:endParaRPr>
          </a:p>
          <a:p>
            <a:pPr marL="179388" indent="-177800" algn="just" eaLnBrk="1" hangingPunct="1">
              <a:lnSpc>
                <a:spcPct val="100000"/>
              </a:lnSpc>
              <a:buFont typeface="Arial" charset="0"/>
              <a:buNone/>
            </a:pPr>
            <a:r>
              <a:rPr lang="en-US" altLang="zh-CN" b="1" dirty="0" smtClean="0">
                <a:solidFill>
                  <a:srgbClr val="70AD47">
                    <a:lumMod val="50000"/>
                  </a:srgbClr>
                </a:solidFill>
              </a:rPr>
              <a:t>Antonym: </a:t>
            </a:r>
            <a:r>
              <a:rPr lang="en-US" altLang="zh-CN" b="1" dirty="0" smtClean="0"/>
              <a:t>underweight </a:t>
            </a:r>
            <a:r>
              <a:rPr lang="en-US" altLang="zh-CN" i="1" dirty="0" smtClean="0">
                <a:solidFill>
                  <a:srgbClr val="990000"/>
                </a:solidFill>
              </a:rPr>
              <a:t>a.</a:t>
            </a:r>
            <a:r>
              <a:rPr lang="en-US" altLang="zh-CN" dirty="0" smtClean="0">
                <a:solidFill>
                  <a:srgbClr val="C0504D"/>
                </a:solidFill>
              </a:rPr>
              <a:t> </a:t>
            </a:r>
            <a:r>
              <a:rPr lang="en-US" altLang="zh-CN" dirty="0" smtClean="0"/>
              <a:t>weighing less than is expected or usual </a:t>
            </a:r>
            <a:r>
              <a:rPr lang="zh-CN" altLang="en-US" sz="2400" dirty="0" smtClean="0">
                <a:solidFill>
                  <a:schemeClr val="hlink"/>
                </a:solidFill>
              </a:rPr>
              <a:t>重量不足的；标准重量以下的</a:t>
            </a:r>
            <a:endParaRPr lang="en-US" altLang="zh-CN" sz="2400" dirty="0" smtClean="0">
              <a:solidFill>
                <a:schemeClr val="hlink"/>
              </a:solidFill>
            </a:endParaRPr>
          </a:p>
          <a:p>
            <a:pPr marL="0" indent="0" eaLnBrk="1" hangingPunct="1">
              <a:lnSpc>
                <a:spcPct val="100000"/>
              </a:lnSpc>
              <a:buSzPct val="120000"/>
              <a:buNone/>
            </a:pPr>
            <a:r>
              <a:rPr lang="en-US" altLang="zh-CN" i="1" dirty="0" smtClean="0"/>
              <a:t>e.g. </a:t>
            </a:r>
            <a:r>
              <a:rPr lang="en-US" altLang="zh-CN" dirty="0" smtClean="0"/>
              <a:t>You are only slightly underweight for your height.</a:t>
            </a:r>
          </a:p>
          <a:p>
            <a:pPr marL="0" indent="0" eaLnBrk="1" hangingPunct="1">
              <a:lnSpc>
                <a:spcPct val="100000"/>
              </a:lnSpc>
              <a:buSzPct val="120000"/>
              <a:buNone/>
            </a:pPr>
            <a:r>
              <a:rPr lang="en-US" altLang="zh-CN" sz="2400" dirty="0" smtClean="0">
                <a:solidFill>
                  <a:schemeClr val="hlink"/>
                </a:solidFill>
              </a:rPr>
              <a:t>         </a:t>
            </a:r>
            <a:r>
              <a:rPr lang="zh-CN" altLang="en-US" sz="2400" dirty="0" smtClean="0">
                <a:solidFill>
                  <a:schemeClr val="hlink"/>
                </a:solidFill>
              </a:rPr>
              <a:t>按你的身高来说，你的体重仅仅稍轻一点儿。</a:t>
            </a:r>
          </a:p>
          <a:p>
            <a:pPr marL="0" indent="0" algn="just" eaLnBrk="1" hangingPunct="1">
              <a:lnSpc>
                <a:spcPct val="100000"/>
              </a:lnSpc>
              <a:buSzPct val="120000"/>
              <a:buNone/>
            </a:pPr>
            <a:endParaRPr lang="zh-CN" altLang="en-US" sz="2400" dirty="0" smtClean="0">
              <a:solidFill>
                <a:schemeClr val="hlink"/>
              </a:solidFill>
            </a:endParaRPr>
          </a:p>
          <a:p>
            <a:pPr marL="0" lvl="0" indent="0" algn="just" eaLnBrk="1" hangingPunct="1">
              <a:lnSpc>
                <a:spcPct val="100000"/>
              </a:lnSpc>
              <a:spcBef>
                <a:spcPct val="20000"/>
              </a:spcBef>
              <a:buSzPct val="120000"/>
              <a:buNone/>
            </a:pPr>
            <a:endParaRPr lang="en-US" altLang="zh-CN" dirty="0" smtClean="0">
              <a:solidFill>
                <a:srgbClr val="C0504D"/>
              </a:solidFill>
            </a:endParaRPr>
          </a:p>
          <a:p>
            <a:pPr marL="179388" indent="-177800" algn="just" eaLnBrk="1" hangingPunct="1">
              <a:lnSpc>
                <a:spcPct val="100000"/>
              </a:lnSpc>
              <a:buNone/>
            </a:pPr>
            <a:r>
              <a:rPr lang="en-US" altLang="zh-CN" sz="2400" dirty="0" smtClean="0">
                <a:solidFill>
                  <a:schemeClr val="hlink"/>
                </a:solidFill>
              </a:rPr>
              <a:t> </a:t>
            </a: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9" name="图片 10"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72706" name="Picture 2"/>
          <p:cNvPicPr>
            <a:picLocks noChangeAspect="1" noChangeArrowheads="1"/>
          </p:cNvPicPr>
          <p:nvPr/>
        </p:nvPicPr>
        <p:blipFill>
          <a:blip r:embed="rId4" cstate="print"/>
          <a:srcRect/>
          <a:stretch>
            <a:fillRect/>
          </a:stretch>
        </p:blipFill>
        <p:spPr bwMode="auto">
          <a:xfrm>
            <a:off x="2654955" y="794497"/>
            <a:ext cx="1495425" cy="304800"/>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dissolve">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dissolv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dissolv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dissolve">
                                      <p:cBhvr>
                                        <p:cTn id="22" dur="500"/>
                                        <p:tgtEl>
                                          <p:spTgt spid="1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7800" lvl="0" indent="-177800" algn="just" eaLnBrk="1" hangingPunct="1">
              <a:lnSpc>
                <a:spcPct val="120000"/>
              </a:lnSpc>
              <a:spcBef>
                <a:spcPct val="20000"/>
              </a:spcBef>
              <a:buSzPct val="120000"/>
              <a:buNone/>
            </a:pPr>
            <a:r>
              <a:rPr lang="en-US" altLang="zh-CN" b="1" dirty="0" smtClean="0">
                <a:solidFill>
                  <a:srgbClr val="70AD47">
                    <a:lumMod val="50000"/>
                  </a:srgbClr>
                </a:solidFill>
              </a:rPr>
              <a:t>Word family:  </a:t>
            </a:r>
            <a:r>
              <a:rPr lang="en-US" altLang="zh-CN" b="1" dirty="0" smtClean="0"/>
              <a:t>overweigh</a:t>
            </a:r>
            <a:r>
              <a:rPr lang="en-US" altLang="zh-CN" dirty="0" smtClean="0">
                <a:solidFill>
                  <a:srgbClr val="0000FF"/>
                </a:solidFill>
              </a:rPr>
              <a:t>  </a:t>
            </a:r>
            <a:r>
              <a:rPr lang="en-US" altLang="zh-CN" i="1" dirty="0" smtClean="0">
                <a:solidFill>
                  <a:srgbClr val="990000"/>
                </a:solidFill>
              </a:rPr>
              <a:t>v. </a:t>
            </a:r>
            <a:r>
              <a:rPr lang="en-US" altLang="zh-CN" dirty="0" smtClean="0"/>
              <a:t>to be more important or valuable than sth. else </a:t>
            </a:r>
            <a:r>
              <a:rPr lang="zh-CN" altLang="en-US" sz="2400" dirty="0" smtClean="0">
                <a:solidFill>
                  <a:schemeClr val="hlink"/>
                </a:solidFill>
              </a:rPr>
              <a:t>比</a:t>
            </a:r>
            <a:r>
              <a:rPr lang="en-US" altLang="zh-CN" sz="2400" dirty="0" smtClean="0">
                <a:solidFill>
                  <a:schemeClr val="hlink"/>
                </a:solidFill>
                <a:latin typeface="宋体"/>
              </a:rPr>
              <a:t>…</a:t>
            </a:r>
            <a:r>
              <a:rPr lang="zh-CN" altLang="en-US" sz="2400" dirty="0" smtClean="0">
                <a:solidFill>
                  <a:schemeClr val="hlink"/>
                </a:solidFill>
              </a:rPr>
              <a:t>更重要；比</a:t>
            </a:r>
            <a:r>
              <a:rPr lang="en-US" altLang="zh-CN" sz="2400" dirty="0" smtClean="0">
                <a:solidFill>
                  <a:schemeClr val="hlink"/>
                </a:solidFill>
                <a:latin typeface="宋体"/>
              </a:rPr>
              <a:t>…</a:t>
            </a:r>
            <a:r>
              <a:rPr lang="zh-CN" altLang="en-US" sz="2400" dirty="0" smtClean="0">
                <a:solidFill>
                  <a:schemeClr val="hlink"/>
                </a:solidFill>
              </a:rPr>
              <a:t>更有价值</a:t>
            </a:r>
            <a:endParaRPr lang="en-US" altLang="zh-CN" sz="2400" dirty="0" smtClean="0">
              <a:solidFill>
                <a:schemeClr val="hlink"/>
              </a:solidFill>
            </a:endParaRPr>
          </a:p>
          <a:p>
            <a:pPr marL="261938" indent="-261938">
              <a:buNone/>
            </a:pPr>
            <a:r>
              <a:rPr lang="en-US" altLang="zh-CN" i="1" dirty="0" smtClean="0"/>
              <a:t>e.g.  </a:t>
            </a:r>
          </a:p>
          <a:p>
            <a:pPr marL="0" indent="0">
              <a:buNone/>
            </a:pPr>
            <a:r>
              <a:rPr lang="en-US" altLang="zh-CN" dirty="0" smtClean="0"/>
              <a:t>1. On balance, his accomplishments outweigh his faults. </a:t>
            </a:r>
          </a:p>
          <a:p>
            <a:pPr marL="261938" indent="-261938">
              <a:buNone/>
            </a:pPr>
            <a:r>
              <a:rPr lang="zh-CN" altLang="en-US" sz="2400" dirty="0" smtClean="0">
                <a:solidFill>
                  <a:schemeClr val="hlink"/>
                </a:solidFill>
              </a:rPr>
              <a:t>     权衡起来，他的成就要大于他的过失。</a:t>
            </a:r>
            <a:endParaRPr lang="zh-CN" altLang="en-US" sz="2400" dirty="0" smtClean="0"/>
          </a:p>
          <a:p>
            <a:pPr marL="432000" indent="-457200" algn="just">
              <a:buNone/>
            </a:pPr>
            <a:r>
              <a:rPr lang="en-US" altLang="zh-CN" dirty="0" smtClean="0"/>
              <a:t>2. The advantages far outweigh the disadvantages in this case.  </a:t>
            </a:r>
            <a:endParaRPr lang="zh-CN" altLang="en-US" sz="2400" dirty="0" smtClean="0">
              <a:solidFill>
                <a:schemeClr val="hlink"/>
              </a:solidFill>
            </a:endParaRPr>
          </a:p>
          <a:p>
            <a:pPr marL="261938" indent="-261938" eaLnBrk="1" hangingPunct="1">
              <a:buSzPct val="120000"/>
              <a:buNone/>
            </a:pPr>
            <a:r>
              <a:rPr lang="zh-CN" altLang="en-US" sz="2400" dirty="0" smtClean="0">
                <a:solidFill>
                  <a:schemeClr val="hlink"/>
                </a:solidFill>
              </a:rPr>
              <a:t>      这件事上，利远大于弊。</a:t>
            </a:r>
            <a:endParaRPr lang="zh-CN" altLang="en-US" sz="2400" dirty="0" smtClean="0"/>
          </a:p>
          <a:p>
            <a:pPr marL="0" lvl="0" indent="0" algn="just" eaLnBrk="1" hangingPunct="1">
              <a:lnSpc>
                <a:spcPct val="120000"/>
              </a:lnSpc>
              <a:spcBef>
                <a:spcPct val="20000"/>
              </a:spcBef>
              <a:buSzPct val="120000"/>
              <a:buNone/>
            </a:pPr>
            <a:endParaRPr lang="en-US" altLang="zh-CN" dirty="0" smtClean="0">
              <a:solidFill>
                <a:srgbClr val="C0504D"/>
              </a:solidFill>
            </a:endParaRPr>
          </a:p>
          <a:p>
            <a:pPr marL="179388" indent="-177800" algn="just" eaLnBrk="1" hangingPunct="1">
              <a:lnSpc>
                <a:spcPct val="100000"/>
              </a:lnSpc>
              <a:buNone/>
            </a:pPr>
            <a:r>
              <a:rPr lang="en-US" altLang="zh-CN" sz="2400" dirty="0" smtClean="0">
                <a:solidFill>
                  <a:schemeClr val="hlink"/>
                </a:solidFill>
              </a:rPr>
              <a:t> </a:t>
            </a: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9" name="图片 10" descr="MORE"/>
          <p:cNvPicPr>
            <a:picLocks noChangeAspect="1" noChangeArrowheads="1"/>
          </p:cNvPicPr>
          <p:nvPr/>
        </p:nvPicPr>
        <p:blipFill>
          <a:blip r:embed="rId3" cstate="print"/>
          <a:srcRect/>
          <a:stretch>
            <a:fillRect/>
          </a:stretch>
        </p:blipFill>
        <p:spPr bwMode="auto">
          <a:xfrm>
            <a:off x="6883195" y="5419429"/>
            <a:ext cx="912813" cy="228600"/>
          </a:xfrm>
          <a:prstGeom prst="rect">
            <a:avLst/>
          </a:prstGeom>
          <a:noFill/>
          <a:ln w="9525">
            <a:noFill/>
            <a:miter lim="800000"/>
            <a:headEnd/>
            <a:tailEnd/>
          </a:ln>
        </p:spPr>
      </p:pic>
      <p:pic>
        <p:nvPicPr>
          <p:cNvPr id="8"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8" name="内容占位符 1"/>
          <p:cNvSpPr>
            <a:spLocks noGrp="1"/>
          </p:cNvSpPr>
          <p:nvPr>
            <p:ph idx="4294967295"/>
          </p:nvPr>
        </p:nvSpPr>
        <p:spPr bwMode="auto">
          <a:xfrm>
            <a:off x="191213" y="662278"/>
            <a:ext cx="8786532" cy="5761037"/>
          </a:xfrm>
          <a:prstGeom prst="rect">
            <a:avLst/>
          </a:prstGeom>
          <a:noFill/>
          <a:ln>
            <a:miter lim="800000"/>
            <a:headEnd/>
            <a:tailEnd/>
          </a:ln>
        </p:spPr>
        <p:txBody>
          <a:bodyPr/>
          <a:lstStyle/>
          <a:p>
            <a:pPr>
              <a:buFont typeface="Arial" charset="0"/>
              <a:buNone/>
            </a:pPr>
            <a:r>
              <a:rPr lang="en-US" altLang="zh-CN" sz="2800" b="1" dirty="0" smtClean="0">
                <a:solidFill>
                  <a:schemeClr val="accent6">
                    <a:lumMod val="50000"/>
                  </a:schemeClr>
                </a:solidFill>
              </a:rPr>
              <a:t>over-</a:t>
            </a:r>
            <a:r>
              <a:rPr lang="en-US" altLang="zh-CN" sz="2800" b="1" dirty="0" smtClean="0"/>
              <a:t> </a:t>
            </a:r>
            <a:r>
              <a:rPr lang="en-US" altLang="zh-CN" sz="2800" dirty="0" smtClean="0"/>
              <a:t>   too much</a:t>
            </a:r>
          </a:p>
          <a:p>
            <a:pPr marL="1163638" indent="-1162050" algn="just">
              <a:lnSpc>
                <a:spcPct val="90000"/>
              </a:lnSpc>
              <a:buFont typeface="Arial" charset="0"/>
              <a:buNone/>
            </a:pPr>
            <a:r>
              <a:rPr lang="en-US" altLang="zh-CN" b="1" dirty="0" smtClean="0">
                <a:solidFill>
                  <a:schemeClr val="accent6">
                    <a:lumMod val="50000"/>
                  </a:schemeClr>
                </a:solidFill>
              </a:rPr>
              <a:t>under- </a:t>
            </a:r>
            <a:r>
              <a:rPr lang="en-US" altLang="zh-CN" sz="2800" dirty="0" smtClean="0"/>
              <a:t> less of an action or quality than is correct, needed, or desired</a:t>
            </a:r>
            <a:r>
              <a:rPr lang="en-US" altLang="zh-CN" b="1" dirty="0" smtClean="0"/>
              <a:t> </a:t>
            </a:r>
            <a:r>
              <a:rPr lang="en-US" altLang="zh-CN" sz="2800" dirty="0" smtClean="0"/>
              <a:t>  </a:t>
            </a:r>
          </a:p>
          <a:p>
            <a:pPr>
              <a:lnSpc>
                <a:spcPct val="110000"/>
              </a:lnSpc>
            </a:pPr>
            <a:r>
              <a:rPr lang="en-US" altLang="zh-CN" dirty="0" smtClean="0">
                <a:latin typeface="Calibri" pitchFamily="34" charset="0"/>
              </a:rPr>
              <a:t>overtime </a:t>
            </a:r>
            <a:r>
              <a:rPr lang="zh-CN" altLang="en-US" sz="2400" dirty="0" smtClean="0">
                <a:solidFill>
                  <a:schemeClr val="hlink"/>
                </a:solidFill>
                <a:latin typeface="Calibri" pitchFamily="34" charset="0"/>
              </a:rPr>
              <a:t>超出的时间</a:t>
            </a:r>
          </a:p>
          <a:p>
            <a:pPr>
              <a:lnSpc>
                <a:spcPct val="110000"/>
              </a:lnSpc>
            </a:pPr>
            <a:r>
              <a:rPr lang="en-US" altLang="zh-CN" dirty="0" smtClean="0">
                <a:latin typeface="Calibri" pitchFamily="34" charset="0"/>
              </a:rPr>
              <a:t>overcooked </a:t>
            </a:r>
            <a:r>
              <a:rPr lang="zh-CN" altLang="en-US" sz="2400" dirty="0" smtClean="0">
                <a:solidFill>
                  <a:schemeClr val="hlink"/>
                </a:solidFill>
                <a:latin typeface="Calibri" pitchFamily="34" charset="0"/>
              </a:rPr>
              <a:t>煮得过久的</a:t>
            </a:r>
          </a:p>
          <a:p>
            <a:pPr>
              <a:lnSpc>
                <a:spcPct val="110000"/>
              </a:lnSpc>
            </a:pPr>
            <a:r>
              <a:rPr lang="en-US" altLang="zh-CN" dirty="0" smtClean="0">
                <a:latin typeface="Calibri" pitchFamily="34" charset="0"/>
              </a:rPr>
              <a:t>overburden </a:t>
            </a:r>
            <a:r>
              <a:rPr lang="zh-CN" altLang="en-US" sz="2400" dirty="0" smtClean="0">
                <a:solidFill>
                  <a:schemeClr val="hlink"/>
                </a:solidFill>
                <a:latin typeface="Calibri" pitchFamily="34" charset="0"/>
              </a:rPr>
              <a:t>装载过多的</a:t>
            </a:r>
          </a:p>
          <a:p>
            <a:pPr>
              <a:lnSpc>
                <a:spcPct val="110000"/>
              </a:lnSpc>
            </a:pPr>
            <a:r>
              <a:rPr lang="en-US" altLang="zh-CN" dirty="0" smtClean="0">
                <a:latin typeface="Calibri" pitchFamily="34" charset="0"/>
              </a:rPr>
              <a:t>overwork </a:t>
            </a:r>
            <a:r>
              <a:rPr lang="zh-CN" altLang="en-US" sz="2400" dirty="0" smtClean="0">
                <a:solidFill>
                  <a:schemeClr val="hlink"/>
                </a:solidFill>
                <a:latin typeface="Calibri" pitchFamily="34" charset="0"/>
              </a:rPr>
              <a:t>工作过度</a:t>
            </a:r>
          </a:p>
          <a:p>
            <a:pPr>
              <a:lnSpc>
                <a:spcPct val="110000"/>
              </a:lnSpc>
            </a:pPr>
            <a:r>
              <a:rPr lang="en-US" altLang="zh-CN" dirty="0" smtClean="0">
                <a:latin typeface="Calibri" pitchFamily="34" charset="0"/>
              </a:rPr>
              <a:t>overpopulation </a:t>
            </a:r>
            <a:r>
              <a:rPr lang="zh-CN" altLang="en-US" sz="2400" dirty="0" smtClean="0">
                <a:solidFill>
                  <a:schemeClr val="hlink"/>
                </a:solidFill>
                <a:latin typeface="Calibri" pitchFamily="34" charset="0"/>
              </a:rPr>
              <a:t>人口过剩</a:t>
            </a:r>
          </a:p>
          <a:p>
            <a:pPr>
              <a:lnSpc>
                <a:spcPct val="110000"/>
              </a:lnSpc>
            </a:pPr>
            <a:r>
              <a:rPr lang="en-US" altLang="zh-CN" dirty="0" smtClean="0">
                <a:latin typeface="Calibri" pitchFamily="34" charset="0"/>
              </a:rPr>
              <a:t>overconfident </a:t>
            </a:r>
            <a:r>
              <a:rPr lang="zh-CN" altLang="en-US" sz="2400" dirty="0" smtClean="0">
                <a:solidFill>
                  <a:schemeClr val="hlink"/>
                </a:solidFill>
                <a:latin typeface="Calibri" pitchFamily="34" charset="0"/>
              </a:rPr>
              <a:t>过于自信的</a:t>
            </a:r>
          </a:p>
          <a:p>
            <a:pPr algn="just">
              <a:lnSpc>
                <a:spcPct val="90000"/>
              </a:lnSpc>
              <a:buFont typeface="Arial" charset="0"/>
              <a:buNone/>
            </a:pPr>
            <a:r>
              <a:rPr lang="en-US" altLang="zh-CN" sz="2800" dirty="0" smtClean="0"/>
              <a:t>                                                                                                                                                                                                            </a:t>
            </a:r>
            <a:endParaRPr lang="zh-CN" altLang="en-US" sz="2800" dirty="0" smtClean="0"/>
          </a:p>
        </p:txBody>
      </p:sp>
      <p:sp>
        <p:nvSpPr>
          <p:cNvPr id="9" name="AutoShape 10"/>
          <p:cNvSpPr>
            <a:spLocks noChangeArrowheads="1"/>
          </p:cNvSpPr>
          <p:nvPr/>
        </p:nvSpPr>
        <p:spPr bwMode="auto">
          <a:xfrm>
            <a:off x="4098635" y="2016980"/>
            <a:ext cx="4865256" cy="3600450"/>
          </a:xfrm>
          <a:prstGeom prst="roundRect">
            <a:avLst>
              <a:gd name="adj" fmla="val 16667"/>
            </a:avLst>
          </a:prstGeom>
          <a:noFill/>
          <a:ln w="9525">
            <a:noFill/>
            <a:round/>
            <a:headEnd/>
            <a:tailEnd/>
          </a:ln>
          <a:effectLst>
            <a:prstShdw prst="shdw17" dist="17961" dir="2700000">
              <a:srgbClr val="E7C3FD">
                <a:gamma/>
                <a:shade val="60000"/>
                <a:invGamma/>
              </a:srgbClr>
            </a:prstShdw>
          </a:effectLst>
        </p:spPr>
        <p:txBody>
          <a:bodyPr wrap="none" anchor="ctr"/>
          <a:lstStyle/>
          <a:p>
            <a:pPr marL="228600" indent="-227013">
              <a:lnSpc>
                <a:spcPct val="110000"/>
              </a:lnSpc>
              <a:spcBef>
                <a:spcPts val="1000"/>
              </a:spcBef>
              <a:buFont typeface="Arial" charset="0"/>
              <a:buChar char="•"/>
            </a:pPr>
            <a:r>
              <a:rPr lang="en-US" altLang="zh-CN" sz="2800" dirty="0" smtClean="0">
                <a:solidFill>
                  <a:prstClr val="black"/>
                </a:solidFill>
                <a:ea typeface="宋体"/>
              </a:rPr>
              <a:t>underage </a:t>
            </a:r>
            <a:r>
              <a:rPr lang="zh-CN" altLang="en-US" sz="2400" dirty="0" smtClean="0">
                <a:solidFill>
                  <a:srgbClr val="5B9BD5">
                    <a:lumMod val="75000"/>
                  </a:srgbClr>
                </a:solidFill>
                <a:ea typeface="宋体"/>
              </a:rPr>
              <a:t>未成年的</a:t>
            </a:r>
          </a:p>
          <a:p>
            <a:pPr marL="228600" indent="-227013">
              <a:lnSpc>
                <a:spcPct val="110000"/>
              </a:lnSpc>
              <a:spcBef>
                <a:spcPts val="1000"/>
              </a:spcBef>
              <a:buFont typeface="Arial" charset="0"/>
              <a:buChar char="•"/>
            </a:pPr>
            <a:r>
              <a:rPr lang="en-US" altLang="zh-CN" sz="2800" dirty="0" smtClean="0">
                <a:solidFill>
                  <a:prstClr val="black"/>
                </a:solidFill>
                <a:ea typeface="宋体"/>
              </a:rPr>
              <a:t>undercooked </a:t>
            </a:r>
            <a:r>
              <a:rPr lang="zh-CN" altLang="en-US" sz="2400" dirty="0" smtClean="0">
                <a:solidFill>
                  <a:srgbClr val="5B9BD5">
                    <a:lumMod val="75000"/>
                  </a:srgbClr>
                </a:solidFill>
                <a:ea typeface="宋体"/>
              </a:rPr>
              <a:t>煮得欠熟的</a:t>
            </a:r>
          </a:p>
          <a:p>
            <a:pPr marL="228600" indent="-227013">
              <a:lnSpc>
                <a:spcPct val="110000"/>
              </a:lnSpc>
              <a:spcBef>
                <a:spcPts val="1000"/>
              </a:spcBef>
              <a:buFont typeface="Arial" charset="0"/>
              <a:buChar char="•"/>
            </a:pPr>
            <a:r>
              <a:rPr lang="en-US" altLang="zh-CN" sz="2800" dirty="0" smtClean="0">
                <a:solidFill>
                  <a:prstClr val="black"/>
                </a:solidFill>
                <a:ea typeface="宋体"/>
              </a:rPr>
              <a:t>undercharge </a:t>
            </a:r>
            <a:r>
              <a:rPr lang="zh-CN" altLang="en-US" sz="2400" dirty="0" smtClean="0">
                <a:solidFill>
                  <a:srgbClr val="5B9BD5">
                    <a:lumMod val="75000"/>
                  </a:srgbClr>
                </a:solidFill>
                <a:ea typeface="宋体"/>
              </a:rPr>
              <a:t>索价低的</a:t>
            </a:r>
          </a:p>
          <a:p>
            <a:pPr marL="228600" indent="-227013">
              <a:lnSpc>
                <a:spcPct val="110000"/>
              </a:lnSpc>
              <a:spcBef>
                <a:spcPts val="1000"/>
              </a:spcBef>
              <a:buFont typeface="Arial" charset="0"/>
              <a:buChar char="•"/>
            </a:pPr>
            <a:r>
              <a:rPr lang="en-US" altLang="zh-CN" sz="2800" dirty="0" smtClean="0">
                <a:solidFill>
                  <a:prstClr val="black"/>
                </a:solidFill>
                <a:ea typeface="宋体"/>
              </a:rPr>
              <a:t>underestimate </a:t>
            </a:r>
            <a:r>
              <a:rPr lang="zh-CN" altLang="en-US" sz="2400" dirty="0" smtClean="0">
                <a:solidFill>
                  <a:srgbClr val="5B9BD5">
                    <a:lumMod val="75000"/>
                  </a:srgbClr>
                </a:solidFill>
                <a:ea typeface="宋体"/>
              </a:rPr>
              <a:t>低估</a:t>
            </a:r>
          </a:p>
          <a:p>
            <a:pPr marL="228600" indent="-227013">
              <a:lnSpc>
                <a:spcPct val="110000"/>
              </a:lnSpc>
              <a:spcBef>
                <a:spcPts val="1000"/>
              </a:spcBef>
              <a:buFont typeface="Arial" charset="0"/>
              <a:buChar char="•"/>
            </a:pPr>
            <a:r>
              <a:rPr lang="en-US" altLang="zh-CN" sz="2800" dirty="0" smtClean="0">
                <a:solidFill>
                  <a:prstClr val="black"/>
                </a:solidFill>
                <a:ea typeface="宋体"/>
              </a:rPr>
              <a:t>underachiever </a:t>
            </a:r>
            <a:r>
              <a:rPr lang="zh-CN" altLang="en-US" sz="2400" dirty="0" smtClean="0">
                <a:solidFill>
                  <a:srgbClr val="5B9BD5">
                    <a:lumMod val="75000"/>
                  </a:srgbClr>
                </a:solidFill>
                <a:ea typeface="宋体"/>
              </a:rPr>
              <a:t>学习落后的学生</a:t>
            </a:r>
          </a:p>
          <a:p>
            <a:pPr marL="228600" indent="-227013">
              <a:lnSpc>
                <a:spcPct val="110000"/>
              </a:lnSpc>
              <a:spcBef>
                <a:spcPts val="1000"/>
              </a:spcBef>
              <a:buFont typeface="Arial" charset="0"/>
              <a:buChar char="•"/>
            </a:pPr>
            <a:r>
              <a:rPr lang="en-US" altLang="zh-CN" sz="2800" dirty="0" smtClean="0">
                <a:solidFill>
                  <a:prstClr val="black"/>
                </a:solidFill>
                <a:ea typeface="宋体"/>
              </a:rPr>
              <a:t>underdeveloped </a:t>
            </a:r>
            <a:r>
              <a:rPr lang="zh-CN" altLang="en-US" sz="2400" dirty="0" smtClean="0">
                <a:solidFill>
                  <a:srgbClr val="5B9BD5">
                    <a:lumMod val="75000"/>
                  </a:srgbClr>
                </a:solidFill>
                <a:ea typeface="宋体"/>
              </a:rPr>
              <a:t>经济不发达的</a:t>
            </a:r>
          </a:p>
        </p:txBody>
      </p:sp>
      <p:pic>
        <p:nvPicPr>
          <p:cNvPr id="11"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2"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extLst>
      <p:ext uri="{BB962C8B-B14F-4D97-AF65-F5344CB8AC3E}">
        <p14:creationId xmlns:p14="http://schemas.microsoft.com/office/powerpoint/2010/main" xmlns="" val="104701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66249" y="595603"/>
            <a:ext cx="884440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eaLnBrk="1" hangingPunct="1">
              <a:lnSpc>
                <a:spcPct val="100000"/>
              </a:lnSpc>
              <a:buNone/>
            </a:pPr>
            <a:r>
              <a:rPr lang="en-US" altLang="zh-CN" sz="3200" b="1" dirty="0" smtClean="0"/>
              <a:t>cognitive</a:t>
            </a:r>
            <a:r>
              <a:rPr lang="en-US" altLang="zh-CN" b="1" dirty="0" smtClean="0"/>
              <a:t>                             </a:t>
            </a:r>
            <a:r>
              <a:rPr lang="en-US" altLang="zh-CN" i="1" dirty="0" smtClean="0">
                <a:solidFill>
                  <a:srgbClr val="990000"/>
                </a:solidFill>
              </a:rPr>
              <a:t>a. </a:t>
            </a:r>
            <a:r>
              <a:rPr lang="en-US" altLang="zh-CN" dirty="0" smtClean="0"/>
              <a:t>a cognitive science or process </a:t>
            </a:r>
            <a:r>
              <a:rPr lang="en-US" altLang="zh-CN" spc="-40" dirty="0" smtClean="0"/>
              <a:t>is one that is connected with recognizing and understanding </a:t>
            </a:r>
            <a:r>
              <a:rPr lang="en-US" altLang="zh-CN" dirty="0" smtClean="0"/>
              <a:t>things </a:t>
            </a:r>
            <a:r>
              <a:rPr lang="zh-CN" altLang="en-US" sz="2400" dirty="0" smtClean="0">
                <a:solidFill>
                  <a:schemeClr val="hlink"/>
                </a:solidFill>
              </a:rPr>
              <a:t>认知的；认知过程的</a:t>
            </a:r>
          </a:p>
          <a:p>
            <a:pPr marL="179388" indent="-177800" algn="just" eaLnBrk="1" hangingPunct="1">
              <a:lnSpc>
                <a:spcPct val="100000"/>
              </a:lnSpc>
              <a:buFont typeface="Arial" charset="0"/>
              <a:buNone/>
            </a:pPr>
            <a:r>
              <a:rPr lang="en-US" altLang="zh-CN" sz="2800" i="1" dirty="0" smtClean="0"/>
              <a:t>e.g. </a:t>
            </a:r>
          </a:p>
          <a:p>
            <a:pPr marL="432000" indent="-457200" algn="just" eaLnBrk="1" hangingPunct="1">
              <a:lnSpc>
                <a:spcPct val="100000"/>
              </a:lnSpc>
              <a:buNone/>
            </a:pPr>
            <a:r>
              <a:rPr lang="en-US" altLang="zh-CN" dirty="0" smtClean="0"/>
              <a:t>1. Cognitive theory shows that English writing is restricted by cognitive style and cognitive means.</a:t>
            </a:r>
            <a:endParaRPr lang="en-US" altLang="zh-CN" sz="2800" dirty="0" smtClean="0"/>
          </a:p>
          <a:p>
            <a:pPr marL="179388" indent="-177800" eaLnBrk="1" hangingPunct="1">
              <a:lnSpc>
                <a:spcPct val="100000"/>
              </a:lnSpc>
              <a:buNone/>
            </a:pPr>
            <a:r>
              <a:rPr lang="zh-CN" altLang="en-US" sz="2400" dirty="0" smtClean="0">
                <a:solidFill>
                  <a:schemeClr val="hlink"/>
                </a:solidFill>
                <a:latin typeface="宋体" pitchFamily="2" charset="-122"/>
              </a:rPr>
              <a:t>   认知理论表明，英语写作由人的认知方式和认知手段所制约</a:t>
            </a:r>
            <a:r>
              <a:rPr lang="zh-CN" altLang="en-US" sz="2400" dirty="0" smtClean="0">
                <a:solidFill>
                  <a:schemeClr val="hlink"/>
                </a:solidFill>
              </a:rPr>
              <a:t>。</a:t>
            </a:r>
            <a:endParaRPr lang="en-US" altLang="zh-CN" sz="2400" dirty="0" smtClean="0">
              <a:solidFill>
                <a:schemeClr val="hlink"/>
              </a:solidFill>
            </a:endParaRPr>
          </a:p>
          <a:p>
            <a:pPr marL="360000" indent="-360000" algn="just" eaLnBrk="1" hangingPunct="1">
              <a:lnSpc>
                <a:spcPct val="100000"/>
              </a:lnSpc>
              <a:buNone/>
            </a:pPr>
            <a:r>
              <a:rPr lang="en-US" altLang="zh-CN" dirty="0" smtClean="0"/>
              <a:t>2. As children grow older, their cognitive processes become sharper.</a:t>
            </a:r>
            <a:endParaRPr lang="en-US" altLang="zh-CN" sz="2800" dirty="0" smtClean="0"/>
          </a:p>
          <a:p>
            <a:pPr marL="179388" indent="-177800" eaLnBrk="1" hangingPunct="1">
              <a:lnSpc>
                <a:spcPct val="100000"/>
              </a:lnSpc>
              <a:buNone/>
            </a:pPr>
            <a:r>
              <a:rPr lang="zh-CN" altLang="en-US" sz="2400" dirty="0" smtClean="0">
                <a:solidFill>
                  <a:schemeClr val="hlink"/>
                </a:solidFill>
              </a:rPr>
              <a:t>     随着孩子们长大，他们的认知过程也变得越来越敏锐了</a:t>
            </a:r>
            <a:r>
              <a:rPr lang="zh-CN" altLang="en-US" sz="2400" spc="-80" dirty="0" smtClean="0">
                <a:solidFill>
                  <a:schemeClr val="hlink"/>
                </a:solidFill>
              </a:rPr>
              <a:t>。</a:t>
            </a:r>
            <a:endParaRPr lang="en-US" altLang="zh-CN" sz="2400" spc="-80" dirty="0" smtClean="0">
              <a:solidFill>
                <a:schemeClr val="hlink"/>
              </a:solidFill>
            </a:endParaRPr>
          </a:p>
          <a:p>
            <a:pPr>
              <a:lnSpc>
                <a:spcPct val="100000"/>
              </a:lnSpc>
              <a:buNone/>
            </a:pPr>
            <a:r>
              <a:rPr lang="en-US" altLang="zh-CN" b="1" dirty="0" smtClean="0">
                <a:solidFill>
                  <a:schemeClr val="accent6">
                    <a:lumMod val="50000"/>
                  </a:schemeClr>
                </a:solidFill>
              </a:rPr>
              <a:t>Word family:  </a:t>
            </a:r>
            <a:r>
              <a:rPr lang="en-US" altLang="zh-CN" b="1" dirty="0" smtClean="0"/>
              <a:t>cognitively</a:t>
            </a:r>
            <a:r>
              <a:rPr lang="en-US" altLang="zh-CN" dirty="0" smtClean="0">
                <a:solidFill>
                  <a:schemeClr val="hlink"/>
                </a:solidFill>
              </a:rPr>
              <a:t> </a:t>
            </a:r>
            <a:r>
              <a:rPr lang="en-US" altLang="zh-CN" i="1" dirty="0" err="1" smtClean="0">
                <a:solidFill>
                  <a:srgbClr val="990000"/>
                </a:solidFill>
              </a:rPr>
              <a:t>ad.</a:t>
            </a:r>
            <a:r>
              <a:rPr lang="en-US" altLang="zh-CN" i="1" dirty="0" smtClean="0">
                <a:solidFill>
                  <a:srgbClr val="990000"/>
                </a:solidFill>
              </a:rPr>
              <a:t> </a:t>
            </a:r>
            <a:r>
              <a:rPr lang="en-US" altLang="zh-CN" dirty="0" smtClean="0">
                <a:solidFill>
                  <a:schemeClr val="hlink"/>
                </a:solidFill>
              </a:rPr>
              <a:t>	     </a:t>
            </a:r>
            <a:r>
              <a:rPr lang="en-US" altLang="zh-CN" b="1" dirty="0" smtClean="0"/>
              <a:t>cognition</a:t>
            </a:r>
            <a:r>
              <a:rPr lang="en-US" altLang="zh-CN" dirty="0" smtClean="0">
                <a:solidFill>
                  <a:schemeClr val="hlink"/>
                </a:solidFill>
              </a:rPr>
              <a:t> </a:t>
            </a:r>
            <a:r>
              <a:rPr lang="en-US" altLang="zh-CN" i="1" dirty="0" smtClean="0">
                <a:solidFill>
                  <a:srgbClr val="990000"/>
                </a:solidFill>
              </a:rPr>
              <a:t>n.</a:t>
            </a:r>
            <a:r>
              <a:rPr lang="en-US" altLang="zh-CN" dirty="0" smtClean="0">
                <a:solidFill>
                  <a:schemeClr val="hlink"/>
                </a:solidFill>
              </a:rPr>
              <a:t> </a:t>
            </a:r>
          </a:p>
          <a:p>
            <a:pPr marL="179388" indent="-177800" eaLnBrk="1" hangingPunct="1">
              <a:lnSpc>
                <a:spcPct val="100000"/>
              </a:lnSpc>
              <a:buNone/>
            </a:pP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73730" name="Picture 2"/>
          <p:cNvPicPr>
            <a:picLocks noChangeAspect="1" noChangeArrowheads="1"/>
          </p:cNvPicPr>
          <p:nvPr/>
        </p:nvPicPr>
        <p:blipFill>
          <a:blip r:embed="rId6" cstate="print"/>
          <a:srcRect/>
          <a:stretch>
            <a:fillRect/>
          </a:stretch>
        </p:blipFill>
        <p:spPr bwMode="auto">
          <a:xfrm>
            <a:off x="2333625" y="771525"/>
            <a:ext cx="1371600" cy="3238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infection</a:t>
            </a:r>
            <a:r>
              <a:rPr lang="en-US" altLang="zh-CN" b="1" dirty="0" smtClean="0"/>
              <a:t>                 </a:t>
            </a:r>
            <a:r>
              <a:rPr lang="en-US" altLang="zh-CN" i="1" dirty="0" smtClean="0">
                <a:solidFill>
                  <a:srgbClr val="990000"/>
                </a:solidFill>
              </a:rPr>
              <a:t>n. </a:t>
            </a:r>
            <a:r>
              <a:rPr lang="en-US" altLang="zh-CN" dirty="0" smtClean="0">
                <a:solidFill>
                  <a:srgbClr val="990000"/>
                </a:solidFill>
              </a:rPr>
              <a:t>[C]</a:t>
            </a:r>
            <a:r>
              <a:rPr lang="en-US" altLang="zh-CN" i="1" dirty="0" smtClean="0">
                <a:solidFill>
                  <a:srgbClr val="990000"/>
                </a:solidFill>
              </a:rPr>
              <a:t> </a:t>
            </a:r>
            <a:r>
              <a:rPr lang="en-US" altLang="zh-CN" dirty="0" smtClean="0"/>
              <a:t>a disease or other medical condition that is caused by bacteria or by a virus or a parasite </a:t>
            </a:r>
            <a:r>
              <a:rPr lang="zh-CN" altLang="en-US" sz="2400" dirty="0" smtClean="0">
                <a:solidFill>
                  <a:schemeClr val="hlink"/>
                </a:solidFill>
              </a:rPr>
              <a:t>感染；传染病</a:t>
            </a:r>
          </a:p>
          <a:p>
            <a:pPr eaLnBrk="1" hangingPunct="1">
              <a:lnSpc>
                <a:spcPct val="100000"/>
              </a:lnSpc>
              <a:buSzPct val="120000"/>
              <a:buNone/>
            </a:pPr>
            <a:r>
              <a:rPr lang="en-US" altLang="zh-CN" i="1" dirty="0" smtClean="0"/>
              <a:t>e.g. </a:t>
            </a:r>
          </a:p>
          <a:p>
            <a:pPr eaLnBrk="1" hangingPunct="1">
              <a:lnSpc>
                <a:spcPct val="100000"/>
              </a:lnSpc>
              <a:buSzPct val="120000"/>
              <a:buNone/>
            </a:pPr>
            <a:r>
              <a:rPr lang="en-US" altLang="zh-CN" dirty="0" smtClean="0"/>
              <a:t>1.</a:t>
            </a:r>
            <a:r>
              <a:rPr lang="en-US" altLang="zh-CN" i="1" dirty="0" smtClean="0"/>
              <a:t> </a:t>
            </a:r>
            <a:r>
              <a:rPr lang="en-US" altLang="zh-CN" dirty="0" smtClean="0"/>
              <a:t>Are you sure there is no danger of infection now?</a:t>
            </a:r>
          </a:p>
          <a:p>
            <a:pPr eaLnBrk="1" hangingPunct="1">
              <a:lnSpc>
                <a:spcPct val="100000"/>
              </a:lnSpc>
              <a:buSzPct val="120000"/>
              <a:buNone/>
            </a:pPr>
            <a:r>
              <a:rPr lang="zh-CN" altLang="en-US" sz="2400" dirty="0" smtClean="0">
                <a:solidFill>
                  <a:schemeClr val="hlink"/>
                </a:solidFill>
              </a:rPr>
              <a:t>     你确定现在已经没有传染的危险了</a:t>
            </a:r>
            <a:r>
              <a:rPr lang="en-US" altLang="zh-CN" sz="2400" dirty="0" smtClean="0">
                <a:solidFill>
                  <a:schemeClr val="hlink"/>
                </a:solidFill>
                <a:latin typeface="宋体" pitchFamily="2" charset="-122"/>
              </a:rPr>
              <a:t>?</a:t>
            </a:r>
            <a:endParaRPr lang="en-US" altLang="zh-CN" dirty="0" smtClean="0"/>
          </a:p>
          <a:p>
            <a:pPr eaLnBrk="1" hangingPunct="1">
              <a:lnSpc>
                <a:spcPct val="100000"/>
              </a:lnSpc>
              <a:buSzPct val="120000"/>
              <a:buNone/>
            </a:pPr>
            <a:r>
              <a:rPr lang="en-US" altLang="zh-CN" dirty="0" smtClean="0"/>
              <a:t>2. This infection is transmitted by mosquitoes.</a:t>
            </a:r>
          </a:p>
          <a:p>
            <a:pPr eaLnBrk="1" hangingPunct="1">
              <a:lnSpc>
                <a:spcPct val="100000"/>
              </a:lnSpc>
              <a:buSzPct val="120000"/>
              <a:buNone/>
            </a:pPr>
            <a:r>
              <a:rPr lang="zh-CN" altLang="en-US" dirty="0" smtClean="0"/>
              <a:t>    </a:t>
            </a:r>
            <a:r>
              <a:rPr lang="zh-CN" altLang="en-US" sz="2400" dirty="0" smtClean="0">
                <a:solidFill>
                  <a:schemeClr val="hlink"/>
                </a:solidFill>
              </a:rPr>
              <a:t>这种传染病是由蚊子传染的。</a:t>
            </a:r>
            <a:r>
              <a:rPr lang="zh-CN" altLang="en-US" sz="2000" b="1" dirty="0" smtClean="0"/>
              <a:t> </a:t>
            </a:r>
            <a:r>
              <a:rPr lang="en-US" altLang="zh-CN" dirty="0" smtClean="0">
                <a:solidFill>
                  <a:schemeClr val="hlink"/>
                </a:solidFill>
              </a:rPr>
              <a:t>	</a:t>
            </a:r>
            <a:r>
              <a:rPr lang="en-US" altLang="zh-CN" b="1" dirty="0" smtClean="0"/>
              <a:t> </a:t>
            </a:r>
            <a:endParaRPr lang="en-US" altLang="zh-CN" dirty="0" smtClean="0">
              <a:solidFill>
                <a:schemeClr val="hlink"/>
              </a:solidFill>
            </a:endParaRPr>
          </a:p>
          <a:p>
            <a:pPr marL="179388" indent="-177800" eaLnBrk="1" hangingPunct="1">
              <a:lnSpc>
                <a:spcPct val="100000"/>
              </a:lnSpc>
              <a:buNone/>
            </a:pP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9" name="图片 10"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74754" name="Picture 2"/>
          <p:cNvPicPr>
            <a:picLocks noChangeAspect="1" noChangeArrowheads="1"/>
          </p:cNvPicPr>
          <p:nvPr/>
        </p:nvPicPr>
        <p:blipFill>
          <a:blip r:embed="rId4" cstate="print"/>
          <a:srcRect/>
          <a:stretch>
            <a:fillRect/>
          </a:stretch>
        </p:blipFill>
        <p:spPr bwMode="auto">
          <a:xfrm>
            <a:off x="2219325" y="804863"/>
            <a:ext cx="1219200" cy="314325"/>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59466" y="682193"/>
            <a:ext cx="8855138" cy="5903912"/>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dirty="0" smtClean="0">
                <a:solidFill>
                  <a:srgbClr val="000000"/>
                </a:solidFill>
                <a:latin typeface="Palatino Linotype" pitchFamily="18" charset="0"/>
                <a:ea typeface="宋体" pitchFamily="2" charset="-122"/>
              </a:rPr>
              <a:t>Walk your way to health</a:t>
            </a:r>
          </a:p>
          <a:p>
            <a:pPr marL="0" indent="0" eaLnBrk="1" hangingPunct="1">
              <a:lnSpc>
                <a:spcPct val="110000"/>
              </a:lnSpc>
              <a:buSzPct val="120000"/>
              <a:buNone/>
            </a:pPr>
            <a:r>
              <a:rPr lang="en-US" altLang="zh-CN" sz="1800" spc="-210" dirty="0" smtClean="0">
                <a:solidFill>
                  <a:schemeClr val="hlink"/>
                </a:solidFill>
              </a:rPr>
              <a:t>1</a:t>
            </a:r>
            <a:r>
              <a:rPr lang="en-US" altLang="zh-CN" sz="1800" spc="-210" dirty="0" smtClean="0">
                <a:solidFill>
                  <a:schemeClr val="hlink"/>
                </a:solidFill>
                <a:latin typeface="Times New Roman" pitchFamily="18" charset="0"/>
              </a:rPr>
              <a:t> </a:t>
            </a:r>
            <a:r>
              <a:rPr lang="en-US" altLang="zh-CN" sz="2500" spc="-200" dirty="0" smtClean="0"/>
              <a:t>Forget </a:t>
            </a:r>
            <a:r>
              <a:rPr lang="en-US" altLang="zh-CN" sz="2500" spc="-200" dirty="0" smtClean="0">
                <a:hlinkClick r:id="rId3" action="ppaction://hlinksldjump"/>
              </a:rPr>
              <a:t>jogging</a:t>
            </a:r>
            <a:r>
              <a:rPr lang="en-US" altLang="zh-CN" sz="2500" spc="-200" dirty="0" smtClean="0"/>
              <a:t>, gyms and expensive sports </a:t>
            </a:r>
            <a:r>
              <a:rPr lang="en-US" altLang="zh-CN" sz="2500" spc="-200" dirty="0" smtClean="0">
                <a:hlinkClick r:id="rId4" action="ppaction://hlinksldjump"/>
              </a:rPr>
              <a:t>gear</a:t>
            </a:r>
            <a:r>
              <a:rPr lang="en-US" altLang="zh-CN" sz="2500" spc="-200" dirty="0" smtClean="0"/>
              <a:t> – the best way to stay healthy, </a:t>
            </a:r>
            <a:r>
              <a:rPr lang="en-US" altLang="zh-CN" sz="2500" spc="-200" dirty="0" smtClean="0">
                <a:hlinkClick r:id="rId5" action="ppaction://hlinksldjump"/>
              </a:rPr>
              <a:t>lose</a:t>
            </a:r>
          </a:p>
          <a:p>
            <a:pPr marL="0" indent="0" eaLnBrk="1" hangingPunct="1">
              <a:lnSpc>
                <a:spcPct val="110000"/>
              </a:lnSpc>
              <a:buSzPct val="120000"/>
              <a:buNone/>
            </a:pPr>
            <a:r>
              <a:rPr lang="en-US" altLang="zh-CN" sz="2500" spc="-10" dirty="0" smtClean="0">
                <a:hlinkClick r:id="rId5" action="ppaction://hlinksldjump"/>
              </a:rPr>
              <a:t>weight</a:t>
            </a:r>
            <a:r>
              <a:rPr lang="en-US" altLang="zh-CN" sz="2500" spc="-10" dirty="0" smtClean="0"/>
              <a:t>, and improve your </a:t>
            </a:r>
            <a:r>
              <a:rPr lang="en-US" altLang="zh-CN" sz="2500" spc="-10" dirty="0" smtClean="0">
                <a:hlinkClick r:id="rId6" action="ppaction://hlinksldjump"/>
              </a:rPr>
              <a:t>brainpower</a:t>
            </a:r>
            <a:r>
              <a:rPr lang="en-US" altLang="zh-CN" sz="2500" spc="-10" dirty="0" smtClean="0"/>
              <a:t> is to take a daily walk.</a:t>
            </a:r>
          </a:p>
          <a:p>
            <a:pPr marL="0" indent="0" algn="just" eaLnBrk="1" hangingPunct="1">
              <a:lnSpc>
                <a:spcPct val="110000"/>
              </a:lnSpc>
              <a:buSzPct val="120000"/>
              <a:buNone/>
            </a:pPr>
            <a:r>
              <a:rPr lang="en-US" altLang="zh-CN" sz="1800" spc="-210" dirty="0" smtClean="0">
                <a:solidFill>
                  <a:schemeClr val="hlink"/>
                </a:solidFill>
              </a:rPr>
              <a:t>2</a:t>
            </a:r>
            <a:r>
              <a:rPr lang="en-US" altLang="zh-CN" sz="2500" spc="-10" dirty="0" smtClean="0"/>
              <a:t> </a:t>
            </a:r>
            <a:r>
              <a:rPr lang="en-US" altLang="zh-CN" sz="2500" spc="-190" dirty="0" smtClean="0">
                <a:hlinkClick r:id="rId7" action="ppaction://hlinksldjump"/>
              </a:rPr>
              <a:t>Researchers</a:t>
            </a:r>
            <a:r>
              <a:rPr lang="en-US" altLang="zh-CN" sz="2500" spc="-190" dirty="0" smtClean="0"/>
              <a:t> claim that humans are designed to walk. Having spent seven million</a:t>
            </a:r>
          </a:p>
          <a:p>
            <a:pPr marL="0" indent="0" eaLnBrk="1" hangingPunct="1">
              <a:lnSpc>
                <a:spcPct val="110000"/>
              </a:lnSpc>
              <a:buSzPct val="120000"/>
              <a:buNone/>
            </a:pPr>
            <a:r>
              <a:rPr lang="en-US" altLang="zh-CN" sz="2500" spc="-140" dirty="0" smtClean="0"/>
              <a:t>years of our history walking, now, </a:t>
            </a:r>
            <a:r>
              <a:rPr lang="en-US" altLang="zh-CN" sz="2500" spc="-140" dirty="0" smtClean="0">
                <a:hlinkClick r:id="rId8" action="ppaction://hlinksldjump"/>
              </a:rPr>
              <a:t>all of a sudden</a:t>
            </a:r>
            <a:r>
              <a:rPr lang="en-US" altLang="zh-CN" sz="2500" spc="-140" dirty="0" smtClean="0"/>
              <a:t>, we’re sitting down. And the</a:t>
            </a:r>
          </a:p>
          <a:p>
            <a:pPr marL="0" indent="0" eaLnBrk="1" hangingPunct="1">
              <a:lnSpc>
                <a:spcPct val="110000"/>
              </a:lnSpc>
              <a:buSzPct val="120000"/>
              <a:buNone/>
            </a:pPr>
            <a:r>
              <a:rPr lang="en-US" altLang="zh-CN" sz="2500" spc="-210" dirty="0" smtClean="0"/>
              <a:t>result is that many people are </a:t>
            </a:r>
            <a:r>
              <a:rPr lang="en-US" altLang="zh-CN" sz="2500" spc="-210" dirty="0" smtClean="0">
                <a:hlinkClick r:id="rId9" action="ppaction://hlinksldjump"/>
              </a:rPr>
              <a:t>overweight</a:t>
            </a:r>
            <a:r>
              <a:rPr lang="en-US" altLang="zh-CN" sz="2500" spc="-210" dirty="0" smtClean="0"/>
              <a:t>. We spend more time at our desks, using</a:t>
            </a:r>
          </a:p>
          <a:p>
            <a:pPr marL="0" indent="0" eaLnBrk="1" hangingPunct="1">
              <a:lnSpc>
                <a:spcPct val="110000"/>
              </a:lnSpc>
              <a:buSzPct val="120000"/>
              <a:buNone/>
            </a:pPr>
            <a:r>
              <a:rPr lang="en-US" altLang="zh-CN" sz="2500" spc="-200" dirty="0" smtClean="0"/>
              <a:t>less energy to do our jobs. We don’t even need to go shopping any more, because</a:t>
            </a:r>
          </a:p>
          <a:p>
            <a:pPr marL="0" indent="0" eaLnBrk="1" hangingPunct="1">
              <a:lnSpc>
                <a:spcPct val="110000"/>
              </a:lnSpc>
              <a:buSzPct val="120000"/>
              <a:buNone/>
            </a:pPr>
            <a:r>
              <a:rPr lang="en-US" altLang="zh-CN" sz="2500" spc="-220" dirty="0" smtClean="0"/>
              <a:t>we use the Internet. We don’t have time to walk to work, or to exercise at the end of </a:t>
            </a:r>
            <a:r>
              <a:rPr lang="en-US" altLang="zh-CN" sz="2500" spc="-60" dirty="0" smtClean="0"/>
              <a:t>the working day.</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3" name="图片 10">
            <a:hlinkClick r:id="rId10" action="ppaction://hlinksldjump"/>
          </p:cNvPr>
          <p:cNvPicPr>
            <a:picLocks noChangeAspect="1"/>
          </p:cNvPicPr>
          <p:nvPr/>
        </p:nvPicPr>
        <p:blipFill>
          <a:blip r:embed="rId11"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2" action="ppaction://hlinksldjump"/>
          </p:cNvPr>
          <p:cNvPicPr>
            <a:picLocks noChangeAspect="1" noChangeArrowheads="1"/>
          </p:cNvPicPr>
          <p:nvPr/>
        </p:nvPicPr>
        <p:blipFill>
          <a:blip r:embed="rId13" cstate="print"/>
          <a:srcRect/>
          <a:stretch>
            <a:fillRect/>
          </a:stretch>
        </p:blipFill>
        <p:spPr bwMode="auto">
          <a:xfrm>
            <a:off x="8331200" y="52388"/>
            <a:ext cx="484188" cy="441325"/>
          </a:xfrm>
          <a:prstGeom prst="rect">
            <a:avLst/>
          </a:prstGeom>
          <a:noFill/>
          <a:ln w="9525">
            <a:noFill/>
            <a:miter lim="800000"/>
            <a:headEnd/>
            <a:tailEnd/>
          </a:ln>
        </p:spPr>
      </p:pic>
      <p:pic>
        <p:nvPicPr>
          <p:cNvPr id="6152" name="图片 8" descr="音频">
            <a:hlinkClick r:id="rId14" action="ppaction://hlinkfile"/>
          </p:cNvPr>
          <p:cNvPicPr>
            <a:picLocks noChangeAspect="1" noChangeArrowheads="1"/>
          </p:cNvPicPr>
          <p:nvPr/>
        </p:nvPicPr>
        <p:blipFill>
          <a:blip r:embed="rId15" cstate="print"/>
          <a:srcRect/>
          <a:stretch>
            <a:fillRect/>
          </a:stretch>
        </p:blipFill>
        <p:spPr bwMode="auto">
          <a:xfrm>
            <a:off x="8486956" y="684752"/>
            <a:ext cx="476250" cy="533400"/>
          </a:xfrm>
          <a:prstGeom prst="rect">
            <a:avLst/>
          </a:prstGeom>
          <a:noFill/>
          <a:ln w="9525">
            <a:noFill/>
            <a:miter lim="800000"/>
            <a:headEnd/>
            <a:tailEnd/>
          </a:ln>
        </p:spPr>
      </p:pic>
      <p:pic>
        <p:nvPicPr>
          <p:cNvPr id="9" name="图片 5" descr="Back">
            <a:hlinkClick r:id="rId16" action="ppaction://hlinksldjump"/>
          </p:cNvPr>
          <p:cNvPicPr>
            <a:picLocks noChangeAspect="1" noChangeArrowheads="1"/>
          </p:cNvPicPr>
          <p:nvPr/>
        </p:nvPicPr>
        <p:blipFill>
          <a:blip r:embed="rId1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52394" y="650158"/>
            <a:ext cx="8877305" cy="5761037"/>
          </a:xfrm>
          <a:prstGeom prst="rect">
            <a:avLst/>
          </a:prstGeom>
          <a:noFill/>
          <a:ln>
            <a:miter lim="800000"/>
            <a:headEnd/>
            <a:tailEnd/>
          </a:ln>
        </p:spPr>
        <p:txBody>
          <a:bodyPr/>
          <a:lstStyle/>
          <a:p>
            <a:pPr eaLnBrk="1" hangingPunct="1">
              <a:lnSpc>
                <a:spcPct val="100000"/>
              </a:lnSpc>
              <a:buSzPct val="120000"/>
              <a:buFont typeface="Arial" charset="0"/>
              <a:buNone/>
            </a:pPr>
            <a:r>
              <a:rPr lang="en-US" altLang="zh-CN" sz="2800" b="1" dirty="0" smtClean="0">
                <a:solidFill>
                  <a:schemeClr val="accent6">
                    <a:lumMod val="50000"/>
                  </a:schemeClr>
                </a:solidFill>
              </a:rPr>
              <a:t>Word family:</a:t>
            </a:r>
          </a:p>
          <a:p>
            <a:pPr>
              <a:lnSpc>
                <a:spcPct val="100000"/>
              </a:lnSpc>
              <a:buFont typeface="Arial" charset="0"/>
              <a:buNone/>
            </a:pPr>
            <a:r>
              <a:rPr lang="en-US" altLang="zh-CN" sz="2800" b="1" dirty="0" smtClean="0"/>
              <a:t>infect</a:t>
            </a:r>
            <a:r>
              <a:rPr lang="en-US" altLang="zh-CN" sz="2800" dirty="0" smtClean="0"/>
              <a:t> </a:t>
            </a:r>
            <a:r>
              <a:rPr lang="en-US" altLang="zh-CN" sz="2800" i="1" dirty="0" err="1" smtClean="0">
                <a:solidFill>
                  <a:srgbClr val="990000"/>
                </a:solidFill>
              </a:rPr>
              <a:t>vt</a:t>
            </a:r>
            <a:r>
              <a:rPr lang="en-US" altLang="zh-CN" sz="2800" i="1" dirty="0" smtClean="0">
                <a:solidFill>
                  <a:srgbClr val="990000"/>
                </a:solidFill>
              </a:rPr>
              <a:t>. </a:t>
            </a:r>
            <a:endParaRPr lang="en-US" altLang="zh-CN" sz="2800" i="1" dirty="0" smtClean="0">
              <a:solidFill>
                <a:srgbClr val="990000"/>
              </a:solidFill>
              <a:ea typeface="微软雅黑" pitchFamily="2" charset="-122"/>
            </a:endParaRPr>
          </a:p>
          <a:p>
            <a:pPr marL="230400" indent="-457200" algn="just">
              <a:lnSpc>
                <a:spcPct val="100000"/>
              </a:lnSpc>
              <a:buFont typeface="Arial" charset="0"/>
              <a:buNone/>
            </a:pPr>
            <a:r>
              <a:rPr lang="en-US" altLang="zh-CN" sz="2800" i="1" dirty="0" smtClean="0"/>
              <a:t>e.g. </a:t>
            </a:r>
            <a:r>
              <a:rPr lang="en-US" altLang="zh-CN" sz="2800" dirty="0" smtClean="0"/>
              <a:t>People with the virus may feel perfectly well, but they can still infect others.</a:t>
            </a:r>
          </a:p>
          <a:p>
            <a:pPr marL="230400" indent="-457200" eaLnBrk="1" hangingPunct="1">
              <a:lnSpc>
                <a:spcPct val="100000"/>
              </a:lnSpc>
              <a:buFontTx/>
              <a:buNone/>
            </a:pPr>
            <a:r>
              <a:rPr lang="zh-CN" altLang="en-US" sz="2400" dirty="0" smtClean="0">
                <a:solidFill>
                  <a:schemeClr val="hlink"/>
                </a:solidFill>
              </a:rPr>
              <a:t>    携带这种病毒的人可能毫无症状，却仍然能够传染他人。</a:t>
            </a:r>
            <a:r>
              <a:rPr lang="en-US" altLang="zh-CN" sz="2800" dirty="0" smtClean="0"/>
              <a:t>        </a:t>
            </a:r>
            <a:endParaRPr lang="zh-CN" altLang="en-US" sz="2400" dirty="0" smtClean="0">
              <a:solidFill>
                <a:schemeClr val="hlink"/>
              </a:solidFill>
            </a:endParaRPr>
          </a:p>
          <a:p>
            <a:pPr>
              <a:lnSpc>
                <a:spcPct val="100000"/>
              </a:lnSpc>
              <a:buFont typeface="Arial" charset="0"/>
              <a:buNone/>
            </a:pPr>
            <a:r>
              <a:rPr lang="en-US" altLang="zh-CN" sz="2800" b="1" dirty="0" smtClean="0"/>
              <a:t>infectious </a:t>
            </a:r>
            <a:r>
              <a:rPr lang="en-US" altLang="zh-CN" i="1" dirty="0" smtClean="0">
                <a:solidFill>
                  <a:srgbClr val="990000"/>
                </a:solidFill>
              </a:rPr>
              <a:t>a. </a:t>
            </a:r>
          </a:p>
          <a:p>
            <a:pPr marL="230400" indent="-684000" algn="just">
              <a:lnSpc>
                <a:spcPct val="100000"/>
              </a:lnSpc>
              <a:buFont typeface="Arial" charset="0"/>
              <a:buNone/>
            </a:pPr>
            <a:r>
              <a:rPr lang="en-US" altLang="zh-CN" sz="2800" i="1" dirty="0" smtClean="0"/>
              <a:t>e.g. </a:t>
            </a:r>
            <a:r>
              <a:rPr lang="en-US" altLang="zh-CN" sz="2800" dirty="0" smtClean="0"/>
              <a:t>Her giggles were</a:t>
            </a:r>
            <a:r>
              <a:rPr lang="en-US" altLang="zh-CN" sz="2800" i="1" dirty="0" smtClean="0"/>
              <a:t> </a:t>
            </a:r>
            <a:r>
              <a:rPr lang="en-US" altLang="zh-CN" sz="2800" dirty="0" smtClean="0"/>
              <a:t>infectious and soon all of us were laughing.</a:t>
            </a:r>
          </a:p>
          <a:p>
            <a:pPr>
              <a:lnSpc>
                <a:spcPct val="100000"/>
              </a:lnSpc>
              <a:buFont typeface="Arial" charset="0"/>
              <a:buNone/>
            </a:pPr>
            <a:r>
              <a:rPr lang="zh-CN" altLang="en-US" sz="2800" dirty="0" smtClean="0"/>
              <a:t>   </a:t>
            </a:r>
            <a:r>
              <a:rPr lang="zh-CN" altLang="en-US" sz="2400" dirty="0" smtClean="0">
                <a:solidFill>
                  <a:schemeClr val="hlink"/>
                </a:solidFill>
              </a:rPr>
              <a:t>她咯咯的笑声极富感染力，我们很快都笑了起来。</a:t>
            </a:r>
            <a:r>
              <a:rPr lang="zh-CN" altLang="en-US" sz="2400" dirty="0" smtClean="0"/>
              <a:t> </a:t>
            </a:r>
            <a:endParaRPr lang="en-US" altLang="zh-CN" sz="2400" dirty="0" smtClean="0"/>
          </a:p>
          <a:p>
            <a:pPr>
              <a:lnSpc>
                <a:spcPct val="80000"/>
              </a:lnSpc>
              <a:buFont typeface="Arial" charset="0"/>
              <a:buNone/>
            </a:pPr>
            <a:endParaRPr lang="en-US" altLang="zh-CN" sz="2400" dirty="0" smtClean="0"/>
          </a:p>
          <a:p>
            <a:pPr>
              <a:lnSpc>
                <a:spcPct val="80000"/>
              </a:lnSpc>
              <a:buFont typeface="Arial" charset="0"/>
              <a:buNone/>
            </a:pPr>
            <a:r>
              <a:rPr lang="en-US" altLang="zh-CN" sz="2800" dirty="0" smtClean="0"/>
              <a:t>        </a:t>
            </a:r>
            <a:endParaRPr lang="zh-CN" altLang="en-US" sz="2800" dirty="0" smtClean="0"/>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dissolv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dissolve">
                                      <p:cBhvr>
                                        <p:cTn id="12" dur="500"/>
                                        <p:tgtEl>
                                          <p:spTgt spid="9">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dissolve">
                                      <p:cBhvr>
                                        <p:cTn id="15" dur="500"/>
                                        <p:tgtEl>
                                          <p:spTgt spid="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dissolv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limb</a:t>
            </a:r>
            <a:r>
              <a:rPr lang="en-US" altLang="zh-CN" b="1" dirty="0" smtClean="0"/>
              <a:t>                  </a:t>
            </a:r>
            <a:r>
              <a:rPr lang="en-US" altLang="zh-CN" i="1" dirty="0" smtClean="0">
                <a:solidFill>
                  <a:srgbClr val="990000"/>
                </a:solidFill>
              </a:rPr>
              <a:t>n. </a:t>
            </a:r>
            <a:r>
              <a:rPr lang="en-US" altLang="zh-CN" dirty="0" smtClean="0">
                <a:solidFill>
                  <a:srgbClr val="990000"/>
                </a:solidFill>
              </a:rPr>
              <a:t>[C]</a:t>
            </a:r>
            <a:r>
              <a:rPr lang="en-US" altLang="zh-CN" i="1" dirty="0" smtClean="0">
                <a:solidFill>
                  <a:srgbClr val="990000"/>
                </a:solidFill>
              </a:rPr>
              <a:t> </a:t>
            </a:r>
            <a:r>
              <a:rPr lang="en-US" altLang="zh-CN" dirty="0" smtClean="0"/>
              <a:t>an arm or a leg </a:t>
            </a:r>
            <a:r>
              <a:rPr lang="zh-CN" altLang="en-US" sz="2400" dirty="0" smtClean="0">
                <a:solidFill>
                  <a:schemeClr val="hlink"/>
                </a:solidFill>
              </a:rPr>
              <a:t>肢；臂；腿</a:t>
            </a:r>
          </a:p>
          <a:p>
            <a:pPr marL="179388" indent="-177800" algn="just" eaLnBrk="1" hangingPunct="1">
              <a:buSzPct val="120000"/>
              <a:buNone/>
            </a:pPr>
            <a:r>
              <a:rPr lang="en-US" altLang="zh-CN" i="1" dirty="0" smtClean="0"/>
              <a:t>e.g. </a:t>
            </a:r>
          </a:p>
          <a:p>
            <a:pPr marL="360000" indent="-360000" algn="just" eaLnBrk="1" hangingPunct="1">
              <a:lnSpc>
                <a:spcPct val="100000"/>
              </a:lnSpc>
              <a:buSzPct val="100000"/>
              <a:buNone/>
            </a:pPr>
            <a:r>
              <a:rPr lang="en-US" altLang="zh-CN" dirty="0" smtClean="0"/>
              <a:t>1. In this climate, the climber climbed up the cliff with his stiff limbs.</a:t>
            </a:r>
          </a:p>
          <a:p>
            <a:pPr marL="179388" indent="-177800" algn="just" eaLnBrk="1" hangingPunct="1">
              <a:lnSpc>
                <a:spcPct val="100000"/>
              </a:lnSpc>
              <a:buSzPct val="120000"/>
              <a:buNone/>
            </a:pPr>
            <a:r>
              <a:rPr lang="zh-CN" altLang="en-US" sz="2400" dirty="0" smtClean="0">
                <a:solidFill>
                  <a:schemeClr val="hlink"/>
                </a:solidFill>
              </a:rPr>
              <a:t>     在这种气候下，攀登者用僵硬的四肢爬上悬崖。</a:t>
            </a:r>
            <a:endParaRPr lang="en-US" altLang="zh-CN" dirty="0" smtClean="0"/>
          </a:p>
          <a:p>
            <a:pPr marL="1588" indent="0" algn="just" eaLnBrk="1" hangingPunct="1">
              <a:lnSpc>
                <a:spcPct val="100000"/>
              </a:lnSpc>
              <a:buSzPct val="100000"/>
              <a:buNone/>
            </a:pPr>
            <a:r>
              <a:rPr lang="en-US" altLang="zh-CN" dirty="0" smtClean="0"/>
              <a:t>2. He was very tall with long limbs.</a:t>
            </a:r>
          </a:p>
          <a:p>
            <a:pPr marL="179388" indent="-177800" algn="just" eaLnBrk="1" hangingPunct="1">
              <a:lnSpc>
                <a:spcPct val="100000"/>
              </a:lnSpc>
              <a:buSzPct val="120000"/>
              <a:buNone/>
            </a:pPr>
            <a:r>
              <a:rPr lang="zh-CN" altLang="en-US" sz="2400" dirty="0" smtClean="0">
                <a:solidFill>
                  <a:schemeClr val="hlink"/>
                </a:solidFill>
              </a:rPr>
              <a:t>     他个儿很高，四肢很长。</a:t>
            </a:r>
            <a:endParaRPr lang="en-US" altLang="zh-CN" sz="2400" dirty="0" smtClean="0">
              <a:solidFill>
                <a:schemeClr val="hlink"/>
              </a:solidFill>
            </a:endParaRPr>
          </a:p>
          <a:p>
            <a:pPr>
              <a:buNone/>
            </a:pPr>
            <a:r>
              <a:rPr lang="en-US" altLang="zh-CN" dirty="0" smtClean="0">
                <a:solidFill>
                  <a:schemeClr val="hlink"/>
                </a:solidFill>
              </a:rPr>
              <a:t>	</a:t>
            </a:r>
            <a:r>
              <a:rPr lang="en-US" altLang="zh-CN" b="1" dirty="0" smtClean="0"/>
              <a:t> </a:t>
            </a:r>
            <a:endParaRPr lang="en-US" altLang="zh-CN" dirty="0" smtClean="0">
              <a:solidFill>
                <a:schemeClr val="hlink"/>
              </a:solidFill>
            </a:endParaRPr>
          </a:p>
          <a:p>
            <a:pPr marL="179388" indent="-177800" eaLnBrk="1" hangingPunct="1">
              <a:lnSpc>
                <a:spcPct val="100000"/>
              </a:lnSpc>
              <a:buNone/>
            </a:pP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75778" name="Picture 2"/>
          <p:cNvPicPr>
            <a:picLocks noChangeAspect="1" noChangeArrowheads="1"/>
          </p:cNvPicPr>
          <p:nvPr/>
        </p:nvPicPr>
        <p:blipFill>
          <a:blip r:embed="rId6" cstate="print"/>
          <a:srcRect/>
          <a:stretch>
            <a:fillRect/>
          </a:stretch>
        </p:blipFill>
        <p:spPr bwMode="auto">
          <a:xfrm>
            <a:off x="1490663" y="828675"/>
            <a:ext cx="619125" cy="26670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7"/>
            <a:ext cx="8778591" cy="604044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density</a:t>
            </a:r>
            <a:r>
              <a:rPr lang="en-US" altLang="zh-CN" b="1" dirty="0" smtClean="0"/>
              <a:t>                       </a:t>
            </a:r>
            <a:r>
              <a:rPr lang="en-US" altLang="zh-CN" i="1" dirty="0" smtClean="0">
                <a:solidFill>
                  <a:srgbClr val="990000"/>
                </a:solidFill>
              </a:rPr>
              <a:t>n. </a:t>
            </a:r>
            <a:r>
              <a:rPr lang="en-US" altLang="zh-CN" dirty="0" smtClean="0">
                <a:solidFill>
                  <a:srgbClr val="990000"/>
                </a:solidFill>
              </a:rPr>
              <a:t>[U] </a:t>
            </a:r>
            <a:r>
              <a:rPr lang="en-US" altLang="zh-CN" dirty="0" smtClean="0"/>
              <a:t>how heavy or thick sth. is </a:t>
            </a:r>
            <a:r>
              <a:rPr lang="zh-CN" altLang="en-US" sz="2400" dirty="0" smtClean="0">
                <a:solidFill>
                  <a:schemeClr val="hlink"/>
                </a:solidFill>
              </a:rPr>
              <a:t>密度；浓度</a:t>
            </a:r>
          </a:p>
          <a:p>
            <a:pPr>
              <a:buNone/>
            </a:pPr>
            <a:r>
              <a:rPr lang="en-US" altLang="zh-CN" b="1" dirty="0" smtClean="0">
                <a:solidFill>
                  <a:schemeClr val="accent6">
                    <a:lumMod val="50000"/>
                  </a:schemeClr>
                </a:solidFill>
              </a:rPr>
              <a:t>Fill in the blank with the</a:t>
            </a:r>
            <a:r>
              <a:rPr lang="zh-CN" altLang="en-US" b="1" dirty="0" smtClean="0">
                <a:solidFill>
                  <a:schemeClr val="accent6">
                    <a:lumMod val="50000"/>
                  </a:schemeClr>
                </a:solidFill>
              </a:rPr>
              <a:t> </a:t>
            </a:r>
            <a:r>
              <a:rPr lang="en-US" altLang="zh-CN" b="1" dirty="0" smtClean="0">
                <a:solidFill>
                  <a:schemeClr val="accent6">
                    <a:lumMod val="50000"/>
                  </a:schemeClr>
                </a:solidFill>
              </a:rPr>
              <a:t>proper answer: </a:t>
            </a:r>
          </a:p>
          <a:p>
            <a:pPr marL="0" indent="0" algn="just">
              <a:lnSpc>
                <a:spcPct val="110000"/>
              </a:lnSpc>
              <a:buNone/>
            </a:pPr>
            <a:r>
              <a:rPr lang="en-US" altLang="zh-CN" dirty="0" smtClean="0">
                <a:solidFill>
                  <a:srgbClr val="000000"/>
                </a:solidFill>
              </a:rPr>
              <a:t>Britain has the highest _____ of road traffic in the world — over 60 cars for every mile of road. </a:t>
            </a:r>
            <a:r>
              <a:rPr lang="en-US" altLang="zh-CN" sz="2400" b="1" dirty="0" smtClean="0">
                <a:solidFill>
                  <a:schemeClr val="accent6">
                    <a:lumMod val="50000"/>
                  </a:schemeClr>
                </a:solidFill>
              </a:rPr>
              <a:t>(CET4-2002-06-49)</a:t>
            </a:r>
          </a:p>
          <a:p>
            <a:pPr>
              <a:lnSpc>
                <a:spcPct val="80000"/>
              </a:lnSpc>
              <a:buNone/>
            </a:pPr>
            <a:r>
              <a:rPr lang="en-US" altLang="zh-CN" dirty="0" smtClean="0">
                <a:solidFill>
                  <a:srgbClr val="000000"/>
                </a:solidFill>
              </a:rPr>
              <a:t>A. popularity                               </a:t>
            </a:r>
          </a:p>
          <a:p>
            <a:pPr>
              <a:lnSpc>
                <a:spcPct val="80000"/>
              </a:lnSpc>
              <a:buNone/>
            </a:pPr>
            <a:r>
              <a:rPr lang="en-US" altLang="zh-CN" dirty="0" smtClean="0">
                <a:solidFill>
                  <a:srgbClr val="000000"/>
                </a:solidFill>
              </a:rPr>
              <a:t>B. density</a:t>
            </a:r>
          </a:p>
          <a:p>
            <a:pPr>
              <a:lnSpc>
                <a:spcPct val="80000"/>
              </a:lnSpc>
              <a:buNone/>
            </a:pPr>
            <a:r>
              <a:rPr lang="en-US" altLang="zh-CN" dirty="0" smtClean="0">
                <a:solidFill>
                  <a:srgbClr val="000000"/>
                </a:solidFill>
              </a:rPr>
              <a:t>C. intensity</a:t>
            </a:r>
          </a:p>
          <a:p>
            <a:pPr>
              <a:lnSpc>
                <a:spcPct val="80000"/>
              </a:lnSpc>
              <a:buNone/>
            </a:pPr>
            <a:r>
              <a:rPr lang="en-US" altLang="zh-CN" dirty="0" smtClean="0">
                <a:solidFill>
                  <a:srgbClr val="000000"/>
                </a:solidFill>
              </a:rPr>
              <a:t>D. prosperity </a:t>
            </a:r>
            <a:r>
              <a:rPr lang="en-US" altLang="zh-CN" dirty="0" smtClean="0"/>
              <a:t>   </a:t>
            </a:r>
          </a:p>
          <a:p>
            <a:pPr>
              <a:buNone/>
            </a:pPr>
            <a:r>
              <a:rPr lang="en-US" altLang="zh-CN" b="1" dirty="0" smtClean="0">
                <a:solidFill>
                  <a:schemeClr val="accent6">
                    <a:lumMod val="50000"/>
                  </a:schemeClr>
                </a:solidFill>
              </a:rPr>
              <a:t>Word family: </a:t>
            </a:r>
            <a:r>
              <a:rPr lang="en-US" altLang="zh-CN" b="1" dirty="0" smtClean="0"/>
              <a:t>dense</a:t>
            </a:r>
            <a:r>
              <a:rPr lang="en-US" altLang="zh-CN" sz="2000" dirty="0" smtClean="0">
                <a:solidFill>
                  <a:schemeClr val="hlink"/>
                </a:solidFill>
              </a:rPr>
              <a:t> </a:t>
            </a:r>
            <a:r>
              <a:rPr lang="en-US" altLang="zh-CN" i="1" dirty="0" smtClean="0">
                <a:solidFill>
                  <a:srgbClr val="990000"/>
                </a:solidFill>
              </a:rPr>
              <a:t>a.</a:t>
            </a: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1985963" y="809625"/>
            <a:ext cx="1133475" cy="304800"/>
          </a:xfrm>
          <a:prstGeom prst="rect">
            <a:avLst/>
          </a:prstGeom>
          <a:noFill/>
          <a:ln w="9525">
            <a:noFill/>
            <a:miter lim="800000"/>
            <a:headEnd/>
            <a:tailEnd/>
          </a:ln>
        </p:spPr>
      </p:pic>
      <p:pic>
        <p:nvPicPr>
          <p:cNvPr id="1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2">
                                            <p:txEl>
                                              <p:pRg st="4" end="4"/>
                                            </p:txEl>
                                          </p:spTgt>
                                        </p:tgtEl>
                                        <p:attrNameLst>
                                          <p:attrName>style.color</p:attrName>
                                        </p:attrNameLst>
                                      </p:cBhvr>
                                      <p:to>
                                        <a:srgbClr val="A50021"/>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animEffect transition="in" filter="dissolve">
                                      <p:cBhvr>
                                        <p:cTn id="11" dur="500"/>
                                        <p:tgtEl>
                                          <p:spTgt spid="12">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66689" y="564833"/>
            <a:ext cx="8801464"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metabolism</a:t>
            </a:r>
            <a:r>
              <a:rPr lang="en-US" altLang="zh-CN" b="1" dirty="0" smtClean="0"/>
              <a:t>                          </a:t>
            </a:r>
            <a:r>
              <a:rPr lang="en-US" altLang="zh-CN" i="1" dirty="0" smtClean="0">
                <a:solidFill>
                  <a:srgbClr val="990000"/>
                </a:solidFill>
              </a:rPr>
              <a:t>n. </a:t>
            </a:r>
            <a:r>
              <a:rPr lang="en-US" altLang="zh-CN" dirty="0" smtClean="0">
                <a:solidFill>
                  <a:srgbClr val="990000"/>
                </a:solidFill>
              </a:rPr>
              <a:t>[C, U] </a:t>
            </a:r>
            <a:r>
              <a:rPr lang="en-US" altLang="zh-CN" dirty="0" smtClean="0"/>
              <a:t>the chemical processes that take place in your body that change food and drink into energy </a:t>
            </a:r>
            <a:r>
              <a:rPr lang="zh-CN" altLang="en-US" sz="2400" dirty="0" smtClean="0">
                <a:solidFill>
                  <a:schemeClr val="hlink"/>
                </a:solidFill>
              </a:rPr>
              <a:t>新陈代谢</a:t>
            </a:r>
          </a:p>
          <a:p>
            <a:pPr algn="just" eaLnBrk="1" hangingPunct="1">
              <a:lnSpc>
                <a:spcPct val="100000"/>
              </a:lnSpc>
              <a:buSzPct val="120000"/>
              <a:buNone/>
            </a:pPr>
            <a:r>
              <a:rPr lang="en-US" altLang="zh-CN" i="1" dirty="0" smtClean="0">
                <a:ea typeface="微软雅黑" pitchFamily="2" charset="-122"/>
              </a:rPr>
              <a:t>e.g.</a:t>
            </a:r>
            <a:r>
              <a:rPr lang="en-US" altLang="zh-CN" dirty="0" smtClean="0">
                <a:ea typeface="微软雅黑" pitchFamily="2" charset="-122"/>
              </a:rPr>
              <a:t> </a:t>
            </a:r>
          </a:p>
          <a:p>
            <a:pPr marL="1587" indent="0" algn="just" eaLnBrk="1" hangingPunct="1">
              <a:lnSpc>
                <a:spcPct val="100000"/>
              </a:lnSpc>
              <a:buSzPct val="100000"/>
              <a:buNone/>
            </a:pPr>
            <a:r>
              <a:rPr lang="en-US" altLang="zh-CN" dirty="0" smtClean="0">
                <a:ea typeface="微软雅黑" pitchFamily="2" charset="-122"/>
              </a:rPr>
              <a:t>1. The body’s </a:t>
            </a:r>
            <a:r>
              <a:rPr lang="en-US" altLang="zh-CN" dirty="0">
                <a:ea typeface="微软雅黑" pitchFamily="2" charset="-122"/>
              </a:rPr>
              <a:t>metabolism is slowed down by extreme </a:t>
            </a:r>
            <a:r>
              <a:rPr lang="en-US" altLang="zh-CN" dirty="0" smtClean="0">
                <a:ea typeface="微软雅黑" pitchFamily="2" charset="-122"/>
              </a:rPr>
              <a:t>cold.</a:t>
            </a:r>
          </a:p>
          <a:p>
            <a:pPr marL="1587" indent="0">
              <a:buNone/>
            </a:pPr>
            <a:r>
              <a:rPr lang="zh-CN" altLang="en-US" sz="2400" dirty="0" smtClean="0">
                <a:solidFill>
                  <a:schemeClr val="hlink"/>
                </a:solidFill>
              </a:rPr>
              <a:t>     严寒</a:t>
            </a:r>
            <a:r>
              <a:rPr lang="zh-CN" altLang="en-US" sz="2400" dirty="0">
                <a:solidFill>
                  <a:schemeClr val="hlink"/>
                </a:solidFill>
              </a:rPr>
              <a:t>可以使身体新陈代谢的速度下降。</a:t>
            </a:r>
            <a:endParaRPr lang="en-US" altLang="zh-CN" sz="2400" dirty="0">
              <a:solidFill>
                <a:schemeClr val="hlink"/>
              </a:solidFill>
            </a:endParaRPr>
          </a:p>
          <a:p>
            <a:pPr marL="360000" indent="-360000" algn="just" eaLnBrk="1" hangingPunct="1">
              <a:lnSpc>
                <a:spcPct val="100000"/>
              </a:lnSpc>
              <a:buSzPct val="100000"/>
              <a:buNone/>
            </a:pPr>
            <a:r>
              <a:rPr lang="en-US" altLang="zh-CN" dirty="0" smtClean="0">
                <a:ea typeface="微软雅黑" pitchFamily="2" charset="-122"/>
              </a:rPr>
              <a:t>2. Metabolism is the set of chemical reactions that happen in living organisms to maintain life. </a:t>
            </a:r>
          </a:p>
          <a:p>
            <a:pPr marL="360000" indent="-360000" algn="just" eaLnBrk="1" hangingPunct="1">
              <a:lnSpc>
                <a:spcPct val="100000"/>
              </a:lnSpc>
              <a:buSzPct val="120000"/>
              <a:buNone/>
            </a:pPr>
            <a:r>
              <a:rPr lang="zh-CN" altLang="en-US" sz="2400" dirty="0" smtClean="0">
                <a:solidFill>
                  <a:schemeClr val="hlink"/>
                </a:solidFill>
              </a:rPr>
              <a:t>     新陈代谢是生物体内所发生的用于维持生命的一系列的化学反应。</a:t>
            </a: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1" name="Picture 21"/>
          <p:cNvPicPr>
            <a:picLocks noChangeAspect="1" noChangeArrowheads="1"/>
          </p:cNvPicPr>
          <p:nvPr/>
        </p:nvPicPr>
        <p:blipFill>
          <a:blip r:embed="rId4" cstate="print"/>
          <a:srcRect/>
          <a:stretch>
            <a:fillRect/>
          </a:stretch>
        </p:blipFill>
        <p:spPr bwMode="auto">
          <a:xfrm>
            <a:off x="3019424" y="5065941"/>
            <a:ext cx="2465709" cy="1592033"/>
          </a:xfrm>
          <a:prstGeom prst="rect">
            <a:avLst/>
          </a:prstGeom>
          <a:noFill/>
          <a:ln w="9525" algn="ctr">
            <a:noFill/>
            <a:miter lim="800000"/>
            <a:headEnd/>
            <a:tailEnd/>
          </a:ln>
          <a:effectLst/>
        </p:spPr>
      </p:pic>
      <p:pic>
        <p:nvPicPr>
          <p:cNvPr id="77826" name="Picture 2"/>
          <p:cNvPicPr>
            <a:picLocks noChangeAspect="1" noChangeArrowheads="1"/>
          </p:cNvPicPr>
          <p:nvPr/>
        </p:nvPicPr>
        <p:blipFill>
          <a:blip r:embed="rId5" cstate="print"/>
          <a:srcRect/>
          <a:stretch>
            <a:fillRect/>
          </a:stretch>
        </p:blipFill>
        <p:spPr bwMode="auto">
          <a:xfrm>
            <a:off x="2819400" y="754403"/>
            <a:ext cx="2038718" cy="302692"/>
          </a:xfrm>
          <a:prstGeom prst="rect">
            <a:avLst/>
          </a:prstGeom>
          <a:noFill/>
          <a:ln w="9525">
            <a:noFill/>
            <a:miter lim="800000"/>
            <a:headEnd/>
            <a:tailEnd/>
          </a:ln>
        </p:spPr>
      </p:pic>
      <p:pic>
        <p:nvPicPr>
          <p:cNvPr id="13"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4" name="图片 10"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pic>
        <p:nvPicPr>
          <p:cNvPr id="15" name="图片 1">
            <a:hlinkClick r:id="rId10" action="ppaction://hlinksldjump"/>
          </p:cNvPr>
          <p:cNvPicPr>
            <a:picLocks noChangeAspect="1"/>
          </p:cNvPicPr>
          <p:nvPr/>
        </p:nvPicPr>
        <p:blipFill>
          <a:blip r:embed="rId11"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calorie</a:t>
            </a:r>
            <a:r>
              <a:rPr lang="en-US" altLang="zh-CN" b="1" dirty="0" smtClean="0"/>
              <a:t>                       </a:t>
            </a:r>
            <a:r>
              <a:rPr lang="en-US" altLang="zh-CN" i="1" dirty="0" smtClean="0">
                <a:solidFill>
                  <a:srgbClr val="990000"/>
                </a:solidFill>
              </a:rPr>
              <a:t>n. </a:t>
            </a:r>
            <a:r>
              <a:rPr lang="en-US" altLang="zh-CN" dirty="0" smtClean="0">
                <a:solidFill>
                  <a:srgbClr val="990000"/>
                </a:solidFill>
              </a:rPr>
              <a:t>[C] </a:t>
            </a:r>
            <a:r>
              <a:rPr lang="en-US" altLang="zh-CN" dirty="0" smtClean="0"/>
              <a:t>a unit for measuring how much energy you get from food </a:t>
            </a:r>
            <a:r>
              <a:rPr lang="zh-CN" altLang="en-US" sz="2400" dirty="0" smtClean="0">
                <a:solidFill>
                  <a:schemeClr val="hlink"/>
                </a:solidFill>
              </a:rPr>
              <a:t>卡（路里）（食物的热量单位）</a:t>
            </a:r>
          </a:p>
          <a:p>
            <a:pPr marL="179388" indent="-177800" eaLnBrk="1" hangingPunct="1">
              <a:buFontTx/>
              <a:buNone/>
            </a:pPr>
            <a:r>
              <a:rPr lang="en-US" altLang="zh-CN" i="1" dirty="0" smtClean="0"/>
              <a:t>e.g.</a:t>
            </a:r>
            <a:r>
              <a:rPr lang="en-US" altLang="zh-CN" dirty="0" smtClean="0"/>
              <a:t> </a:t>
            </a:r>
          </a:p>
          <a:p>
            <a:pPr marL="432000" indent="-457200" algn="just" eaLnBrk="1" hangingPunct="1">
              <a:buNone/>
            </a:pPr>
            <a:r>
              <a:rPr lang="en-US" altLang="zh-CN" dirty="0" smtClean="0"/>
              <a:t>1. The unit of heat energy commonly used in physics is the calorie.</a:t>
            </a:r>
          </a:p>
          <a:p>
            <a:pPr marL="179388" indent="-177800">
              <a:buNone/>
            </a:pPr>
            <a:r>
              <a:rPr lang="zh-CN" altLang="en-US" sz="2400" dirty="0" smtClean="0">
                <a:solidFill>
                  <a:schemeClr val="hlink"/>
                </a:solidFill>
                <a:latin typeface="+mn-ea"/>
              </a:rPr>
              <a:t>   在物理学中，热能单位一般用卡表示。</a:t>
            </a:r>
            <a:endParaRPr lang="en-US" altLang="zh-CN" sz="2400" dirty="0" smtClean="0">
              <a:latin typeface="+mn-ea"/>
            </a:endParaRPr>
          </a:p>
          <a:p>
            <a:pPr marL="1588" indent="0">
              <a:buNone/>
            </a:pPr>
            <a:r>
              <a:rPr lang="en-US" altLang="zh-CN" dirty="0" smtClean="0"/>
              <a:t>2. You need to exercise more to burn off the calories. </a:t>
            </a:r>
          </a:p>
          <a:p>
            <a:pPr marL="179388" indent="-177800">
              <a:buNone/>
            </a:pPr>
            <a:r>
              <a:rPr lang="zh-CN" altLang="en-US" sz="2400" dirty="0" smtClean="0">
                <a:solidFill>
                  <a:schemeClr val="hlink"/>
                </a:solidFill>
                <a:latin typeface="+mn-ea"/>
              </a:rPr>
              <a:t>   你需要多运动来消耗卡路里。</a:t>
            </a: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78850" name="Picture 2"/>
          <p:cNvPicPr>
            <a:picLocks noChangeAspect="1" noChangeArrowheads="1"/>
          </p:cNvPicPr>
          <p:nvPr/>
        </p:nvPicPr>
        <p:blipFill>
          <a:blip r:embed="rId4" cstate="print"/>
          <a:srcRect/>
          <a:stretch>
            <a:fillRect/>
          </a:stretch>
        </p:blipFill>
        <p:spPr bwMode="auto">
          <a:xfrm>
            <a:off x="1947863" y="838200"/>
            <a:ext cx="1057275" cy="26670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300" y="576553"/>
            <a:ext cx="8806300"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spcBef>
                <a:spcPts val="700"/>
              </a:spcBef>
              <a:buNone/>
            </a:pPr>
            <a:r>
              <a:rPr lang="en-US" altLang="zh-CN" sz="3200" b="1" dirty="0" smtClean="0"/>
              <a:t>nutrient</a:t>
            </a:r>
            <a:r>
              <a:rPr lang="en-US" altLang="zh-CN" b="1" dirty="0" smtClean="0"/>
              <a:t>                         </a:t>
            </a:r>
            <a:r>
              <a:rPr lang="en-US" altLang="zh-CN" i="1" dirty="0" smtClean="0">
                <a:solidFill>
                  <a:srgbClr val="990000"/>
                </a:solidFill>
              </a:rPr>
              <a:t>n. </a:t>
            </a:r>
            <a:r>
              <a:rPr lang="en-US" altLang="zh-CN" dirty="0" smtClean="0">
                <a:solidFill>
                  <a:srgbClr val="990000"/>
                </a:solidFill>
              </a:rPr>
              <a:t>[C] </a:t>
            </a:r>
            <a:r>
              <a:rPr lang="en-US" altLang="zh-CN" dirty="0" smtClean="0"/>
              <a:t>a substance in food that plants, animals, and people need to live and grow </a:t>
            </a:r>
            <a:r>
              <a:rPr lang="zh-CN" altLang="en-US" sz="2400" dirty="0" smtClean="0">
                <a:solidFill>
                  <a:schemeClr val="hlink"/>
                </a:solidFill>
              </a:rPr>
              <a:t>营养品；滋养物；养分</a:t>
            </a:r>
          </a:p>
          <a:p>
            <a:pPr marL="179388" indent="-177800" eaLnBrk="1" hangingPunct="1">
              <a:lnSpc>
                <a:spcPct val="100000"/>
              </a:lnSpc>
              <a:spcBef>
                <a:spcPts val="700"/>
              </a:spcBef>
              <a:buFontTx/>
              <a:buNone/>
            </a:pPr>
            <a:r>
              <a:rPr lang="en-US" altLang="zh-CN" i="1" dirty="0" smtClean="0"/>
              <a:t>e.g.</a:t>
            </a:r>
            <a:r>
              <a:rPr lang="en-US" altLang="zh-CN" dirty="0" smtClean="0"/>
              <a:t> </a:t>
            </a:r>
          </a:p>
          <a:p>
            <a:pPr marL="1588" indent="0" algn="just" eaLnBrk="1" hangingPunct="1">
              <a:lnSpc>
                <a:spcPct val="100000"/>
              </a:lnSpc>
              <a:spcBef>
                <a:spcPts val="700"/>
              </a:spcBef>
              <a:buNone/>
            </a:pPr>
            <a:r>
              <a:rPr lang="en-US" altLang="zh-CN" dirty="0" smtClean="0"/>
              <a:t>1. Maybe these nutrients are helpful to your health.</a:t>
            </a:r>
          </a:p>
          <a:p>
            <a:pPr marL="179388" indent="-177800">
              <a:lnSpc>
                <a:spcPct val="100000"/>
              </a:lnSpc>
              <a:spcBef>
                <a:spcPts val="700"/>
              </a:spcBef>
              <a:buNone/>
            </a:pPr>
            <a:r>
              <a:rPr lang="zh-CN" altLang="en-US" sz="2400" dirty="0" smtClean="0">
                <a:solidFill>
                  <a:schemeClr val="hlink"/>
                </a:solidFill>
                <a:latin typeface="宋体" pitchFamily="2" charset="-122"/>
              </a:rPr>
              <a:t>  或许这些营养品对你的健康有帮助</a:t>
            </a:r>
            <a:r>
              <a:rPr lang="zh-CN" altLang="en-US" sz="2400" dirty="0" smtClean="0">
                <a:solidFill>
                  <a:schemeClr val="hlink"/>
                </a:solidFill>
                <a:latin typeface="+mn-ea"/>
              </a:rPr>
              <a:t>。</a:t>
            </a:r>
            <a:endParaRPr lang="en-US" altLang="zh-CN" sz="2400" dirty="0" smtClean="0">
              <a:latin typeface="+mn-ea"/>
            </a:endParaRPr>
          </a:p>
          <a:p>
            <a:pPr marL="432000" indent="-457200" algn="just">
              <a:lnSpc>
                <a:spcPct val="100000"/>
              </a:lnSpc>
              <a:spcBef>
                <a:spcPts val="700"/>
              </a:spcBef>
              <a:buNone/>
            </a:pPr>
            <a:r>
              <a:rPr lang="en-US" altLang="zh-CN" dirty="0" smtClean="0"/>
              <a:t>2. In her first book she explained the role of vegetable </a:t>
            </a:r>
            <a:r>
              <a:rPr lang="en-US" altLang="zh-CN" dirty="0" err="1" smtClean="0"/>
              <a:t>fibres</a:t>
            </a:r>
            <a:r>
              <a:rPr lang="en-US" altLang="zh-CN" dirty="0" smtClean="0"/>
              <a:t>, vitamins, minerals, and other essential nutrients. </a:t>
            </a:r>
          </a:p>
          <a:p>
            <a:pPr marL="360000" indent="-360000" algn="just">
              <a:lnSpc>
                <a:spcPct val="100000"/>
              </a:lnSpc>
              <a:spcBef>
                <a:spcPts val="700"/>
              </a:spcBef>
              <a:buNone/>
            </a:pPr>
            <a:r>
              <a:rPr lang="zh-CN" altLang="en-US" sz="2400" dirty="0" smtClean="0">
                <a:solidFill>
                  <a:schemeClr val="hlink"/>
                </a:solidFill>
                <a:latin typeface="+mn-ea"/>
              </a:rPr>
              <a:t>  在</a:t>
            </a:r>
            <a:r>
              <a:rPr lang="zh-CN" altLang="en-US" sz="2400" dirty="0">
                <a:solidFill>
                  <a:schemeClr val="hlink"/>
                </a:solidFill>
                <a:latin typeface="+mn-ea"/>
              </a:rPr>
              <a:t>她的第一本书中，她解释了植物纤维、维生素、矿物质和其他重要营养物质的作用</a:t>
            </a:r>
            <a:r>
              <a:rPr lang="zh-CN" altLang="en-US" sz="2400" dirty="0" smtClean="0">
                <a:solidFill>
                  <a:schemeClr val="hlink"/>
                </a:solidFill>
                <a:latin typeface="+mn-ea"/>
              </a:rPr>
              <a:t>。</a:t>
            </a:r>
            <a:endParaRPr lang="en-US" altLang="zh-CN" sz="2400" dirty="0" smtClean="0"/>
          </a:p>
          <a:p>
            <a:pPr marL="342900" lvl="0" indent="-342900" eaLnBrk="1" hangingPunct="1">
              <a:lnSpc>
                <a:spcPct val="100000"/>
              </a:lnSpc>
              <a:spcBef>
                <a:spcPts val="700"/>
              </a:spcBef>
              <a:buNone/>
            </a:pPr>
            <a:r>
              <a:rPr lang="en-US" altLang="zh-CN" b="1" dirty="0" smtClean="0">
                <a:solidFill>
                  <a:schemeClr val="accent6">
                    <a:lumMod val="50000"/>
                  </a:schemeClr>
                </a:solidFill>
              </a:rPr>
              <a:t>Word family:</a:t>
            </a:r>
          </a:p>
          <a:p>
            <a:pPr marL="342900" lvl="0" indent="-342900" eaLnBrk="1" hangingPunct="1">
              <a:lnSpc>
                <a:spcPct val="100000"/>
              </a:lnSpc>
              <a:spcBef>
                <a:spcPts val="700"/>
              </a:spcBef>
              <a:buNone/>
            </a:pPr>
            <a:r>
              <a:rPr lang="en-US" altLang="zh-CN" b="1" dirty="0" smtClean="0">
                <a:solidFill>
                  <a:prstClr val="black"/>
                </a:solidFill>
              </a:rPr>
              <a:t>nutrition</a:t>
            </a:r>
            <a:r>
              <a:rPr lang="en-US" altLang="zh-CN" dirty="0" smtClean="0">
                <a:solidFill>
                  <a:srgbClr val="0000FF"/>
                </a:solidFill>
              </a:rPr>
              <a:t> </a:t>
            </a:r>
            <a:r>
              <a:rPr lang="en-US" altLang="zh-CN" i="1" dirty="0" smtClean="0">
                <a:solidFill>
                  <a:srgbClr val="990000"/>
                </a:solidFill>
              </a:rPr>
              <a:t>n.</a:t>
            </a:r>
            <a:r>
              <a:rPr lang="en-US" altLang="zh-CN" dirty="0" smtClean="0">
                <a:solidFill>
                  <a:srgbClr val="0000FF"/>
                </a:solidFill>
              </a:rPr>
              <a:t>        </a:t>
            </a:r>
            <a:r>
              <a:rPr lang="en-US" altLang="zh-CN" b="1" dirty="0" smtClean="0">
                <a:solidFill>
                  <a:prstClr val="black"/>
                </a:solidFill>
              </a:rPr>
              <a:t>nutritious </a:t>
            </a:r>
            <a:r>
              <a:rPr lang="en-US" altLang="zh-CN" i="1" dirty="0" smtClean="0">
                <a:solidFill>
                  <a:srgbClr val="990000"/>
                </a:solidFill>
              </a:rPr>
              <a:t>a.</a:t>
            </a:r>
            <a:r>
              <a:rPr lang="en-US" altLang="zh-CN" dirty="0" smtClean="0">
                <a:solidFill>
                  <a:srgbClr val="0000FF"/>
                </a:solidFill>
              </a:rPr>
              <a:t>        </a:t>
            </a:r>
            <a:r>
              <a:rPr lang="en-US" altLang="zh-CN" b="1" dirty="0" smtClean="0">
                <a:solidFill>
                  <a:prstClr val="black"/>
                </a:solidFill>
              </a:rPr>
              <a:t>nutritiously</a:t>
            </a:r>
            <a:r>
              <a:rPr lang="en-US" altLang="zh-CN" dirty="0" smtClean="0">
                <a:solidFill>
                  <a:srgbClr val="0000FF"/>
                </a:solidFill>
              </a:rPr>
              <a:t> </a:t>
            </a:r>
            <a:r>
              <a:rPr lang="en-US" altLang="zh-CN" i="1" dirty="0" err="1" smtClean="0">
                <a:solidFill>
                  <a:srgbClr val="990000"/>
                </a:solidFill>
              </a:rPr>
              <a:t>ad.</a:t>
            </a:r>
            <a:r>
              <a:rPr lang="en-US" altLang="zh-CN" dirty="0" smtClean="0">
                <a:solidFill>
                  <a:prstClr val="black"/>
                </a:solidFill>
              </a:rPr>
              <a:t> </a:t>
            </a:r>
          </a:p>
          <a:p>
            <a:pPr marL="179388" indent="-177800">
              <a:buNone/>
            </a:pP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79874" name="Picture 2"/>
          <p:cNvPicPr>
            <a:picLocks noChangeAspect="1" noChangeArrowheads="1"/>
          </p:cNvPicPr>
          <p:nvPr/>
        </p:nvPicPr>
        <p:blipFill>
          <a:blip r:embed="rId3" cstate="print"/>
          <a:srcRect/>
          <a:stretch>
            <a:fillRect/>
          </a:stretch>
        </p:blipFill>
        <p:spPr bwMode="auto">
          <a:xfrm>
            <a:off x="2262188" y="733425"/>
            <a:ext cx="1457325" cy="323850"/>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8" action="ppaction://hlinksldjump"/>
          </p:cNvPr>
          <p:cNvPicPr>
            <a:picLocks noChangeAspect="1"/>
          </p:cNvPicPr>
          <p:nvPr/>
        </p:nvPicPr>
        <p:blipFill>
          <a:blip r:embed="rId9" cstate="print"/>
          <a:srcRect/>
          <a:stretch>
            <a:fillRect/>
          </a:stretch>
        </p:blipFill>
        <p:spPr bwMode="auto">
          <a:xfrm>
            <a:off x="8193087" y="6115003"/>
            <a:ext cx="760413" cy="539750"/>
          </a:xfrm>
          <a:prstGeom prst="rect">
            <a:avLst/>
          </a:prstGeom>
          <a:noFill/>
          <a:ln w="9525">
            <a:noFill/>
            <a:miter lim="800000"/>
            <a:headEnd/>
            <a:tailEnd/>
          </a:ln>
        </p:spPr>
      </p:pic>
      <p:pic>
        <p:nvPicPr>
          <p:cNvPr id="14" name="图片 13" descr="END"/>
          <p:cNvPicPr>
            <a:picLocks noChangeAspect="1" noChangeArrowheads="1"/>
          </p:cNvPicPr>
          <p:nvPr/>
        </p:nvPicPr>
        <p:blipFill>
          <a:blip r:embed="rId10"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dissolve">
                                      <p:cBhvr>
                                        <p:cTn id="22" dur="500"/>
                                        <p:tgtEl>
                                          <p:spTgt spid="1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efficient</a:t>
            </a:r>
            <a:r>
              <a:rPr lang="en-US" altLang="zh-CN" b="1" dirty="0" smtClean="0"/>
              <a:t>                     </a:t>
            </a:r>
            <a:r>
              <a:rPr lang="en-US" altLang="zh-CN" i="1" dirty="0" smtClean="0">
                <a:solidFill>
                  <a:srgbClr val="990000"/>
                </a:solidFill>
              </a:rPr>
              <a:t>a. </a:t>
            </a:r>
            <a:r>
              <a:rPr lang="en-US" altLang="zh-CN" dirty="0" err="1" smtClean="0"/>
              <a:t>sth</a:t>
            </a:r>
            <a:r>
              <a:rPr lang="en-US" altLang="zh-CN" dirty="0" smtClean="0"/>
              <a:t>. that is efficient works well and produces good results by using the available time, money, supplies etc in the most effective way </a:t>
            </a:r>
            <a:r>
              <a:rPr lang="zh-CN" altLang="en-US" sz="2400" dirty="0" smtClean="0">
                <a:solidFill>
                  <a:schemeClr val="hlink"/>
                </a:solidFill>
              </a:rPr>
              <a:t>效率高的</a:t>
            </a:r>
          </a:p>
          <a:p>
            <a:pPr marL="179388" indent="-177800" eaLnBrk="1" hangingPunct="1">
              <a:lnSpc>
                <a:spcPct val="100000"/>
              </a:lnSpc>
              <a:buFontTx/>
              <a:buNone/>
            </a:pPr>
            <a:r>
              <a:rPr lang="en-US" altLang="zh-CN" i="1" dirty="0" smtClean="0"/>
              <a:t>e.g.</a:t>
            </a:r>
            <a:r>
              <a:rPr lang="en-US" altLang="zh-CN" dirty="0" smtClean="0"/>
              <a:t> </a:t>
            </a:r>
          </a:p>
          <a:p>
            <a:pPr marL="179388" indent="-177800" algn="just" eaLnBrk="1" hangingPunct="1">
              <a:lnSpc>
                <a:spcPct val="100000"/>
              </a:lnSpc>
              <a:buFontTx/>
              <a:buNone/>
            </a:pPr>
            <a:r>
              <a:rPr lang="en-US" altLang="zh-CN" dirty="0" smtClean="0"/>
              <a:t>1. It is not efficient to hire poorly trained workers.</a:t>
            </a:r>
          </a:p>
          <a:p>
            <a:pPr marL="179388" indent="-177800">
              <a:lnSpc>
                <a:spcPct val="100000"/>
              </a:lnSpc>
              <a:buNone/>
            </a:pPr>
            <a:r>
              <a:rPr lang="zh-CN" altLang="en-US" dirty="0" smtClean="0">
                <a:solidFill>
                  <a:schemeClr val="hlink"/>
                </a:solidFill>
                <a:latin typeface="宋体" pitchFamily="2" charset="-122"/>
              </a:rPr>
              <a:t> </a:t>
            </a:r>
            <a:r>
              <a:rPr lang="zh-CN" altLang="en-US" dirty="0">
                <a:solidFill>
                  <a:schemeClr val="hlink"/>
                </a:solidFill>
                <a:latin typeface="宋体" pitchFamily="2" charset="-122"/>
              </a:rPr>
              <a:t> </a:t>
            </a:r>
            <a:r>
              <a:rPr lang="zh-CN" altLang="en-US" sz="2400" dirty="0" smtClean="0">
                <a:solidFill>
                  <a:schemeClr val="hlink"/>
                </a:solidFill>
              </a:rPr>
              <a:t>雇用未经严格训练的工人会妨碍工作效率</a:t>
            </a:r>
            <a:r>
              <a:rPr lang="zh-CN" altLang="en-US" sz="2400" dirty="0" smtClean="0">
                <a:solidFill>
                  <a:schemeClr val="hlink"/>
                </a:solidFill>
                <a:latin typeface="+mn-ea"/>
              </a:rPr>
              <a:t>。</a:t>
            </a:r>
            <a:endParaRPr lang="en-US" altLang="zh-CN" sz="2400" dirty="0" smtClean="0">
              <a:latin typeface="+mn-ea"/>
            </a:endParaRPr>
          </a:p>
          <a:p>
            <a:pPr marL="179388" indent="-177800">
              <a:lnSpc>
                <a:spcPct val="100000"/>
              </a:lnSpc>
              <a:buNone/>
            </a:pPr>
            <a:r>
              <a:rPr lang="en-US" altLang="zh-CN" dirty="0" smtClean="0"/>
              <a:t>2. I’ve been looking out for an efficient teaching method. </a:t>
            </a:r>
          </a:p>
          <a:p>
            <a:pPr marL="179388" indent="-177800">
              <a:lnSpc>
                <a:spcPct val="100000"/>
              </a:lnSpc>
              <a:buNone/>
            </a:pPr>
            <a:r>
              <a:rPr lang="zh-CN" altLang="en-US" sz="2400" dirty="0" smtClean="0">
                <a:solidFill>
                  <a:schemeClr val="hlink"/>
                </a:solidFill>
                <a:latin typeface="+mn-ea"/>
              </a:rPr>
              <a:t>  我一直在寻求一种高效的教学法。</a:t>
            </a:r>
            <a:endParaRPr lang="en-US" altLang="zh-CN" sz="2400" dirty="0" smtClean="0">
              <a:solidFill>
                <a:schemeClr val="hlink"/>
              </a:solidFill>
              <a:latin typeface="+mn-ea"/>
            </a:endParaRPr>
          </a:p>
          <a:p>
            <a:pPr marL="342900" indent="-342900" eaLnBrk="1" hangingPunct="1">
              <a:lnSpc>
                <a:spcPct val="100000"/>
              </a:lnSpc>
              <a:buNone/>
            </a:pPr>
            <a:r>
              <a:rPr lang="en-US" altLang="zh-CN" b="1" dirty="0" smtClean="0">
                <a:solidFill>
                  <a:srgbClr val="70AD47">
                    <a:lumMod val="50000"/>
                  </a:srgbClr>
                </a:solidFill>
              </a:rPr>
              <a:t>Word family:</a:t>
            </a:r>
            <a:r>
              <a:rPr lang="en-US" altLang="zh-CN" dirty="0" smtClean="0">
                <a:solidFill>
                  <a:srgbClr val="70AD47">
                    <a:lumMod val="50000"/>
                  </a:srgbClr>
                </a:solidFill>
              </a:rPr>
              <a:t> </a:t>
            </a:r>
            <a:r>
              <a:rPr lang="en-US" altLang="zh-CN" b="1" dirty="0" smtClean="0"/>
              <a:t>efficiency</a:t>
            </a:r>
            <a:r>
              <a:rPr lang="en-US" altLang="zh-CN" dirty="0" smtClean="0">
                <a:solidFill>
                  <a:srgbClr val="0000FF"/>
                </a:solidFill>
              </a:rPr>
              <a:t> </a:t>
            </a:r>
            <a:r>
              <a:rPr lang="en-US" altLang="zh-CN" i="1" dirty="0" smtClean="0">
                <a:solidFill>
                  <a:srgbClr val="990000"/>
                </a:solidFill>
              </a:rPr>
              <a:t>n.</a:t>
            </a: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0"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80899" name="Picture 3"/>
          <p:cNvPicPr>
            <a:picLocks noChangeAspect="1" noChangeArrowheads="1"/>
          </p:cNvPicPr>
          <p:nvPr/>
        </p:nvPicPr>
        <p:blipFill>
          <a:blip r:embed="rId4" cstate="print"/>
          <a:srcRect/>
          <a:stretch>
            <a:fillRect/>
          </a:stretch>
        </p:blipFill>
        <p:spPr bwMode="auto">
          <a:xfrm>
            <a:off x="2107267" y="789735"/>
            <a:ext cx="990600" cy="3524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buNone/>
            </a:pPr>
            <a:r>
              <a:rPr lang="en-US" altLang="zh-CN" b="1" dirty="0" smtClean="0">
                <a:solidFill>
                  <a:schemeClr val="accent6">
                    <a:lumMod val="50000"/>
                  </a:schemeClr>
                </a:solidFill>
              </a:rPr>
              <a:t>Fill in the blank with the</a:t>
            </a:r>
            <a:r>
              <a:rPr lang="zh-CN" altLang="en-US" b="1" dirty="0" smtClean="0">
                <a:solidFill>
                  <a:schemeClr val="accent6">
                    <a:lumMod val="50000"/>
                  </a:schemeClr>
                </a:solidFill>
              </a:rPr>
              <a:t> </a:t>
            </a:r>
            <a:r>
              <a:rPr lang="en-US" altLang="zh-CN" b="1" dirty="0" smtClean="0">
                <a:solidFill>
                  <a:schemeClr val="accent6">
                    <a:lumMod val="50000"/>
                  </a:schemeClr>
                </a:solidFill>
              </a:rPr>
              <a:t>proper answer: </a:t>
            </a:r>
          </a:p>
          <a:p>
            <a:pPr marL="432000" indent="-457200" algn="just">
              <a:lnSpc>
                <a:spcPct val="100000"/>
              </a:lnSpc>
              <a:buNone/>
            </a:pPr>
            <a:r>
              <a:rPr lang="en-US" altLang="zh-CN" dirty="0" smtClean="0"/>
              <a:t>1. People who are _____ to what their partner thinks and feels experience greater relationship satisfaction</a:t>
            </a:r>
            <a:r>
              <a:rPr lang="en-US" altLang="zh-CN" dirty="0" smtClean="0">
                <a:solidFill>
                  <a:srgbClr val="000000"/>
                </a:solidFill>
              </a:rPr>
              <a:t>. </a:t>
            </a:r>
            <a:r>
              <a:rPr lang="en-US" altLang="zh-CN" sz="2400" b="1" dirty="0" smtClean="0">
                <a:solidFill>
                  <a:schemeClr val="accent6">
                    <a:lumMod val="50000"/>
                  </a:schemeClr>
                </a:solidFill>
              </a:rPr>
              <a:t>(CET4-2012-06-75)</a:t>
            </a:r>
          </a:p>
          <a:p>
            <a:pPr>
              <a:lnSpc>
                <a:spcPct val="100000"/>
              </a:lnSpc>
              <a:buNone/>
            </a:pPr>
            <a:r>
              <a:rPr lang="en-US" altLang="zh-CN" dirty="0" smtClean="0">
                <a:solidFill>
                  <a:srgbClr val="000000"/>
                </a:solidFill>
              </a:rPr>
              <a:t>      A. sensitive      B. superior      C. exclusive      D. efficient </a:t>
            </a:r>
          </a:p>
          <a:p>
            <a:pPr marL="360000" indent="-360000" algn="just">
              <a:lnSpc>
                <a:spcPct val="100000"/>
              </a:lnSpc>
              <a:buNone/>
            </a:pPr>
            <a:r>
              <a:rPr lang="en-US" altLang="zh-CN" dirty="0" smtClean="0"/>
              <a:t>2. Showing some sense of humor can be a(n) _____ way to deal with some stressful situation</a:t>
            </a:r>
            <a:r>
              <a:rPr lang="en-US" altLang="zh-CN" dirty="0" smtClean="0">
                <a:solidFill>
                  <a:srgbClr val="000000"/>
                </a:solidFill>
              </a:rPr>
              <a:t>. </a:t>
            </a:r>
            <a:r>
              <a:rPr lang="en-US" altLang="zh-CN" sz="2400" b="1" dirty="0" smtClean="0">
                <a:solidFill>
                  <a:schemeClr val="accent6">
                    <a:lumMod val="50000"/>
                  </a:schemeClr>
                </a:solidFill>
              </a:rPr>
              <a:t>(CET4-2005-06-56)</a:t>
            </a:r>
          </a:p>
          <a:p>
            <a:pPr>
              <a:lnSpc>
                <a:spcPct val="100000"/>
              </a:lnSpc>
              <a:buNone/>
            </a:pPr>
            <a:r>
              <a:rPr lang="en-US" altLang="zh-CN" dirty="0" smtClean="0">
                <a:solidFill>
                  <a:srgbClr val="000000"/>
                </a:solidFill>
              </a:rPr>
              <a:t>     A. effective      B. efficient      C. favorable      D. </a:t>
            </a:r>
            <a:r>
              <a:rPr lang="en-US" altLang="zh-CN" dirty="0" err="1" smtClean="0">
                <a:solidFill>
                  <a:srgbClr val="000000"/>
                </a:solidFill>
              </a:rPr>
              <a:t>favourite</a:t>
            </a:r>
            <a:endParaRPr lang="en-US" altLang="zh-CN" dirty="0" smtClean="0">
              <a:solidFill>
                <a:srgbClr val="000000"/>
              </a:solidFill>
            </a:endParaRPr>
          </a:p>
          <a:p>
            <a:pPr>
              <a:lnSpc>
                <a:spcPct val="100000"/>
              </a:lnSpc>
              <a:buNone/>
            </a:pPr>
            <a:r>
              <a:rPr lang="en-US" altLang="zh-CN" b="1" dirty="0" smtClean="0">
                <a:solidFill>
                  <a:schemeClr val="accent6">
                    <a:lumMod val="50000"/>
                  </a:schemeClr>
                </a:solidFill>
              </a:rPr>
              <a:t> </a:t>
            </a:r>
            <a:endParaRPr lang="zh-CN" altLang="en-US" sz="2400" spc="-8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9" name="Text Box 16"/>
          <p:cNvSpPr txBox="1">
            <a:spLocks noChangeArrowheads="1"/>
          </p:cNvSpPr>
          <p:nvPr/>
        </p:nvSpPr>
        <p:spPr bwMode="auto">
          <a:xfrm>
            <a:off x="3293494" y="1170853"/>
            <a:ext cx="402674"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spcBef>
                <a:spcPct val="50000"/>
              </a:spcBef>
            </a:pPr>
            <a:r>
              <a:rPr lang="en-US" altLang="zh-CN" sz="2800" b="1" dirty="0" smtClean="0">
                <a:solidFill>
                  <a:srgbClr val="990000"/>
                </a:solidFill>
              </a:rPr>
              <a:t>A</a:t>
            </a:r>
            <a:endParaRPr lang="en-US" altLang="zh-CN" sz="2800" b="1" dirty="0">
              <a:solidFill>
                <a:srgbClr val="990000"/>
              </a:solidFill>
            </a:endParaRPr>
          </a:p>
        </p:txBody>
      </p:sp>
      <p:pic>
        <p:nvPicPr>
          <p:cNvPr id="11" name="图片 10"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sp>
        <p:nvSpPr>
          <p:cNvPr id="13" name="Text Box 16"/>
          <p:cNvSpPr txBox="1">
            <a:spLocks noChangeArrowheads="1"/>
          </p:cNvSpPr>
          <p:nvPr/>
        </p:nvSpPr>
        <p:spPr bwMode="auto">
          <a:xfrm>
            <a:off x="7127740" y="3057669"/>
            <a:ext cx="402674" cy="52322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spcBef>
                <a:spcPct val="50000"/>
              </a:spcBef>
            </a:pPr>
            <a:r>
              <a:rPr lang="en-US" altLang="zh-CN" sz="2800" b="1" dirty="0" smtClean="0">
                <a:solidFill>
                  <a:srgbClr val="990000"/>
                </a:solidFill>
              </a:rPr>
              <a:t>A</a:t>
            </a:r>
            <a:endParaRPr lang="en-US" altLang="zh-CN" sz="2800" b="1" dirty="0">
              <a:solidFill>
                <a:srgbClr val="990000"/>
              </a:solidFill>
            </a:endParaRPr>
          </a:p>
        </p:txBody>
      </p:sp>
      <p:pic>
        <p:nvPicPr>
          <p:cNvPr id="10"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4"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77358" y="662278"/>
            <a:ext cx="8786533" cy="5761037"/>
          </a:xfrm>
          <a:prstGeom prst="rect">
            <a:avLst/>
          </a:prstGeom>
          <a:noFill/>
          <a:ln>
            <a:miter lim="800000"/>
            <a:headEnd/>
            <a:tailEnd/>
          </a:ln>
        </p:spPr>
        <p:txBody>
          <a:bodyPr/>
          <a:lstStyle/>
          <a:p>
            <a:pPr marL="179388" indent="-177800" algn="just" eaLnBrk="1" hangingPunct="1">
              <a:lnSpc>
                <a:spcPct val="120000"/>
              </a:lnSpc>
              <a:buFont typeface="Wingdings" pitchFamily="2" charset="2"/>
              <a:buNone/>
            </a:pPr>
            <a:r>
              <a:rPr lang="en-US" altLang="zh-CN" sz="2800" b="1" i="1" dirty="0" smtClean="0">
                <a:solidFill>
                  <a:schemeClr val="accent6">
                    <a:lumMod val="50000"/>
                  </a:schemeClr>
                </a:solidFill>
              </a:rPr>
              <a:t>Cf. </a:t>
            </a:r>
            <a:r>
              <a:rPr lang="en-US" altLang="zh-CN" sz="2800" b="1" dirty="0" smtClean="0">
                <a:solidFill>
                  <a:srgbClr val="000C0C"/>
                </a:solidFill>
              </a:rPr>
              <a:t>efficient &amp; effective</a:t>
            </a:r>
          </a:p>
          <a:p>
            <a:pPr marL="179388" indent="-177800" algn="just" eaLnBrk="1" hangingPunct="1">
              <a:lnSpc>
                <a:spcPct val="120000"/>
              </a:lnSpc>
              <a:buFontTx/>
              <a:buNone/>
            </a:pPr>
            <a:r>
              <a:rPr lang="en-US" altLang="zh-CN" b="1" dirty="0" smtClean="0">
                <a:solidFill>
                  <a:schemeClr val="accent6">
                    <a:lumMod val="50000"/>
                  </a:schemeClr>
                </a:solidFill>
              </a:rPr>
              <a:t>Fill in the blanks with proper words:</a:t>
            </a:r>
            <a:endParaRPr lang="zh-CN" altLang="en-US" b="1" dirty="0" smtClean="0">
              <a:solidFill>
                <a:schemeClr val="accent6">
                  <a:lumMod val="50000"/>
                </a:schemeClr>
              </a:solidFill>
            </a:endParaRPr>
          </a:p>
          <a:p>
            <a:pPr marL="432000" indent="-457200" algn="just" eaLnBrk="1" hangingPunct="1">
              <a:lnSpc>
                <a:spcPct val="120000"/>
              </a:lnSpc>
              <a:buNone/>
            </a:pPr>
            <a:r>
              <a:rPr lang="en-US" altLang="zh-CN" sz="2800" dirty="0" smtClean="0">
                <a:solidFill>
                  <a:srgbClr val="000C0C"/>
                </a:solidFill>
              </a:rPr>
              <a:t>1. It’s an </a:t>
            </a:r>
            <a:r>
              <a:rPr lang="en-US" altLang="zh-CN" sz="2800" dirty="0" smtClean="0">
                <a:solidFill>
                  <a:schemeClr val="accent1">
                    <a:lumMod val="50000"/>
                  </a:schemeClr>
                </a:solidFill>
              </a:rPr>
              <a:t>________</a:t>
            </a:r>
            <a:r>
              <a:rPr lang="en-US" altLang="zh-CN" sz="2800" dirty="0" smtClean="0">
                <a:solidFill>
                  <a:srgbClr val="000C0C"/>
                </a:solidFill>
              </a:rPr>
              <a:t> way to avoid an argument by saying “We’re both right!” and moving on to a safer topic.</a:t>
            </a:r>
          </a:p>
          <a:p>
            <a:pPr marL="432000" indent="-457200" algn="just" eaLnBrk="1" hangingPunct="1">
              <a:lnSpc>
                <a:spcPct val="120000"/>
              </a:lnSpc>
              <a:buNone/>
            </a:pPr>
            <a:r>
              <a:rPr lang="en-US" altLang="zh-CN" sz="2800" dirty="0" smtClean="0">
                <a:solidFill>
                  <a:srgbClr val="000C0C"/>
                </a:solidFill>
              </a:rPr>
              <a:t>2. An ________ manager constantly monitors how the company’s resources are used in order to minimize waste.</a:t>
            </a:r>
          </a:p>
          <a:p>
            <a:pPr marL="360000" indent="-360000" algn="just" eaLnBrk="1" hangingPunct="1">
              <a:lnSpc>
                <a:spcPct val="120000"/>
              </a:lnSpc>
              <a:buNone/>
            </a:pPr>
            <a:r>
              <a:rPr lang="en-US" altLang="zh-CN" sz="2800" dirty="0" smtClean="0">
                <a:solidFill>
                  <a:srgbClr val="000C0C"/>
                </a:solidFill>
              </a:rPr>
              <a:t>3. Prices began to level off after the government had taken some ________ measures. </a:t>
            </a:r>
            <a:endParaRPr lang="zh-CN" altLang="en-US" sz="2800" dirty="0" smtClean="0">
              <a:solidFill>
                <a:srgbClr val="000C0C"/>
              </a:solidFill>
            </a:endParaRP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9" name="Text Box 15"/>
          <p:cNvSpPr txBox="1">
            <a:spLocks noChangeArrowheads="1"/>
          </p:cNvSpPr>
          <p:nvPr/>
        </p:nvSpPr>
        <p:spPr bwMode="auto">
          <a:xfrm>
            <a:off x="1819560" y="1981058"/>
            <a:ext cx="1512888"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kumimoji="0" lang="en-US" altLang="zh-CN" sz="2800" b="0" dirty="0">
                <a:solidFill>
                  <a:srgbClr val="FF0000"/>
                </a:solidFill>
                <a:effectLst/>
                <a:latin typeface="Calibri" pitchFamily="34" charset="0"/>
              </a:rPr>
              <a:t>effective</a:t>
            </a:r>
          </a:p>
        </p:txBody>
      </p:sp>
      <p:sp>
        <p:nvSpPr>
          <p:cNvPr id="11" name="Text Box 15"/>
          <p:cNvSpPr txBox="1">
            <a:spLocks noChangeArrowheads="1"/>
          </p:cNvSpPr>
          <p:nvPr/>
        </p:nvSpPr>
        <p:spPr bwMode="auto">
          <a:xfrm>
            <a:off x="1375349" y="3111937"/>
            <a:ext cx="1512888" cy="52322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lang="en-US" altLang="zh-CN" sz="2800" dirty="0" smtClean="0">
                <a:solidFill>
                  <a:srgbClr val="FF0000"/>
                </a:solidFill>
              </a:rPr>
              <a:t>efficient</a:t>
            </a:r>
            <a:endParaRPr kumimoji="0" lang="en-US" altLang="zh-CN" sz="2800" b="0" dirty="0">
              <a:solidFill>
                <a:srgbClr val="FF0000"/>
              </a:solidFill>
              <a:effectLst/>
              <a:latin typeface="Calibri" pitchFamily="34" charset="0"/>
            </a:endParaRPr>
          </a:p>
        </p:txBody>
      </p:sp>
      <p:sp>
        <p:nvSpPr>
          <p:cNvPr id="13" name="Text Box 15"/>
          <p:cNvSpPr txBox="1">
            <a:spLocks noChangeArrowheads="1"/>
          </p:cNvSpPr>
          <p:nvPr/>
        </p:nvSpPr>
        <p:spPr bwMode="auto">
          <a:xfrm>
            <a:off x="1480124" y="5274543"/>
            <a:ext cx="1512888"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kumimoji="0" lang="en-US" altLang="zh-CN" sz="2800" b="0" dirty="0">
                <a:solidFill>
                  <a:srgbClr val="FF0000"/>
                </a:solidFill>
                <a:effectLst/>
                <a:latin typeface="Calibri" pitchFamily="34" charset="0"/>
              </a:rPr>
              <a:t>effective</a:t>
            </a:r>
          </a:p>
        </p:txBody>
      </p:sp>
      <p:pic>
        <p:nvPicPr>
          <p:cNvPr id="12"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4"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dissolv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66688" y="662278"/>
            <a:ext cx="8783879" cy="5903912"/>
          </a:xfrm>
          <a:prstGeom prst="rect">
            <a:avLst/>
          </a:prstGeom>
          <a:noFill/>
          <a:ln>
            <a:miter lim="800000"/>
            <a:headEnd/>
            <a:tailEnd/>
          </a:ln>
        </p:spPr>
        <p:txBody>
          <a:bodyPr/>
          <a:lstStyle/>
          <a:p>
            <a:pPr marL="447675" indent="-447675" algn="just" eaLnBrk="1" hangingPunct="1">
              <a:buSzPct val="120000"/>
              <a:buNone/>
            </a:pPr>
            <a:r>
              <a:rPr lang="en-US" altLang="zh-CN" sz="3200" b="1" dirty="0" smtClean="0"/>
              <a:t>digestion</a:t>
            </a:r>
            <a:r>
              <a:rPr lang="en-US" altLang="zh-CN" b="1" dirty="0" smtClean="0"/>
              <a:t>                               </a:t>
            </a:r>
            <a:r>
              <a:rPr lang="en-US" altLang="zh-CN" sz="2800" i="1" dirty="0" smtClean="0">
                <a:solidFill>
                  <a:srgbClr val="990000"/>
                </a:solidFill>
              </a:rPr>
              <a:t>n</a:t>
            </a:r>
            <a:r>
              <a:rPr lang="en-US" altLang="zh-CN" i="1" dirty="0" smtClean="0">
                <a:solidFill>
                  <a:srgbClr val="990000"/>
                </a:solidFill>
              </a:rPr>
              <a:t>. </a:t>
            </a:r>
            <a:r>
              <a:rPr lang="en-US" altLang="zh-CN" dirty="0" smtClean="0">
                <a:solidFill>
                  <a:srgbClr val="990000"/>
                </a:solidFill>
              </a:rPr>
              <a:t> </a:t>
            </a:r>
            <a:endParaRPr lang="en-US" altLang="zh-CN" dirty="0" smtClean="0">
              <a:solidFill>
                <a:schemeClr val="accent2"/>
              </a:solidFill>
            </a:endParaRPr>
          </a:p>
          <a:p>
            <a:pPr marL="179388" indent="-179388" algn="just" eaLnBrk="1" hangingPunct="1">
              <a:buSzPct val="120000"/>
              <a:buNone/>
            </a:pPr>
            <a:r>
              <a:rPr lang="en-US" altLang="zh-CN" sz="2800" b="1" dirty="0" smtClean="0"/>
              <a:t>1. </a:t>
            </a:r>
            <a:r>
              <a:rPr lang="en-US" altLang="zh-CN" dirty="0" smtClean="0">
                <a:solidFill>
                  <a:srgbClr val="990000"/>
                </a:solidFill>
              </a:rPr>
              <a:t>[C, U] </a:t>
            </a:r>
            <a:r>
              <a:rPr lang="en-US" altLang="zh-CN" dirty="0" smtClean="0"/>
              <a:t>your ability to digest food </a:t>
            </a:r>
            <a:r>
              <a:rPr lang="zh-CN" altLang="en-US" sz="2400" dirty="0" smtClean="0">
                <a:solidFill>
                  <a:schemeClr val="hlink"/>
                </a:solidFill>
              </a:rPr>
              <a:t>消化能力</a:t>
            </a:r>
          </a:p>
          <a:p>
            <a:pPr marL="230400" lvl="0" indent="-457200" algn="just" eaLnBrk="1" hangingPunct="1">
              <a:lnSpc>
                <a:spcPct val="100000"/>
              </a:lnSpc>
              <a:spcBef>
                <a:spcPct val="20000"/>
              </a:spcBef>
              <a:buSzPct val="120000"/>
              <a:buNone/>
            </a:pPr>
            <a:r>
              <a:rPr lang="en-US" altLang="zh-CN" i="1" dirty="0" smtClean="0"/>
              <a:t>e.g. </a:t>
            </a:r>
            <a:r>
              <a:rPr lang="en-US" altLang="zh-CN" dirty="0" smtClean="0"/>
              <a:t>Happiness: a good bank account, a good cook, and a good digestion.</a:t>
            </a:r>
            <a:endParaRPr lang="en-US" altLang="zh-CN" dirty="0" smtClean="0">
              <a:solidFill>
                <a:prstClr val="black"/>
              </a:solidFill>
            </a:endParaRPr>
          </a:p>
          <a:p>
            <a:pPr marL="230400" indent="-457200" algn="just" eaLnBrk="1" hangingPunct="1">
              <a:lnSpc>
                <a:spcPct val="100000"/>
              </a:lnSpc>
              <a:spcBef>
                <a:spcPct val="20000"/>
              </a:spcBef>
              <a:buSzPct val="120000"/>
              <a:buNone/>
            </a:pPr>
            <a:r>
              <a:rPr lang="zh-CN" altLang="en-US" sz="2400" dirty="0" smtClean="0">
                <a:solidFill>
                  <a:schemeClr val="hlink"/>
                </a:solidFill>
              </a:rPr>
              <a:t>    幸福：好存款、好厨子、好肠胃。</a:t>
            </a:r>
            <a:endParaRPr lang="en-US" altLang="zh-CN" sz="2400" dirty="0" smtClean="0">
              <a:solidFill>
                <a:schemeClr val="hlink"/>
              </a:solidFill>
            </a:endParaRPr>
          </a:p>
          <a:p>
            <a:pPr marL="360000" indent="-360000" algn="just" eaLnBrk="1" hangingPunct="1">
              <a:buSzPct val="120000"/>
              <a:buNone/>
            </a:pPr>
            <a:r>
              <a:rPr lang="en-US" altLang="zh-CN" b="1" dirty="0" smtClean="0"/>
              <a:t>2. </a:t>
            </a:r>
            <a:r>
              <a:rPr lang="en-US" altLang="zh-CN" dirty="0" smtClean="0">
                <a:solidFill>
                  <a:srgbClr val="990000"/>
                </a:solidFill>
              </a:rPr>
              <a:t>[U] </a:t>
            </a:r>
            <a:r>
              <a:rPr lang="en-US" altLang="zh-CN" dirty="0" smtClean="0"/>
              <a:t>the process of changing food into the substances that your body needs</a:t>
            </a:r>
            <a:r>
              <a:rPr lang="zh-CN" altLang="en-US" sz="2400" dirty="0" smtClean="0">
                <a:solidFill>
                  <a:schemeClr val="hlink"/>
                </a:solidFill>
              </a:rPr>
              <a:t> 消化</a:t>
            </a:r>
            <a:endParaRPr lang="en-US" altLang="zh-CN" sz="2400" dirty="0" smtClean="0">
              <a:solidFill>
                <a:schemeClr val="hlink"/>
              </a:solidFill>
            </a:endParaRPr>
          </a:p>
          <a:p>
            <a:pPr marL="230400" lvl="0" indent="-457200" algn="just" eaLnBrk="1" hangingPunct="1">
              <a:lnSpc>
                <a:spcPct val="100000"/>
              </a:lnSpc>
              <a:spcBef>
                <a:spcPct val="20000"/>
              </a:spcBef>
              <a:buSzPct val="120000"/>
              <a:buNone/>
            </a:pPr>
            <a:r>
              <a:rPr lang="en-US" altLang="zh-CN" i="1" dirty="0" smtClean="0"/>
              <a:t>e.g. </a:t>
            </a:r>
            <a:r>
              <a:rPr lang="en-US" altLang="zh-CN" dirty="0" smtClean="0"/>
              <a:t>The</a:t>
            </a:r>
            <a:r>
              <a:rPr lang="en-US" altLang="zh-CN" i="1" dirty="0" smtClean="0"/>
              <a:t> </a:t>
            </a:r>
            <a:r>
              <a:rPr lang="en-US" altLang="zh-CN" dirty="0" smtClean="0"/>
              <a:t>doctor</a:t>
            </a:r>
            <a:r>
              <a:rPr lang="en-US" altLang="zh-CN" i="1" dirty="0" smtClean="0"/>
              <a:t> </a:t>
            </a:r>
            <a:r>
              <a:rPr lang="en-US" altLang="zh-CN" dirty="0" smtClean="0"/>
              <a:t>reminded the patient that the rich food is bad for his digestion.</a:t>
            </a:r>
          </a:p>
          <a:p>
            <a:pPr marL="230400" indent="-457200" algn="just" eaLnBrk="1" hangingPunct="1">
              <a:lnSpc>
                <a:spcPct val="100000"/>
              </a:lnSpc>
              <a:spcBef>
                <a:spcPct val="20000"/>
              </a:spcBef>
              <a:buSzPct val="120000"/>
              <a:buNone/>
            </a:pPr>
            <a:r>
              <a:rPr lang="zh-CN" altLang="en-US" sz="2400" dirty="0" smtClean="0">
                <a:solidFill>
                  <a:schemeClr val="hlink"/>
                </a:solidFill>
              </a:rPr>
              <a:t>    医生提醒病人这种油腻食物不利于他的消化。</a:t>
            </a:r>
            <a:endParaRPr lang="en-US" altLang="zh-CN" sz="2400" dirty="0" smtClean="0">
              <a:solidFill>
                <a:schemeClr val="hlink"/>
              </a:solidFill>
            </a:endParaRPr>
          </a:p>
          <a:p>
            <a:pPr marL="363538" lvl="0" indent="-363538" eaLnBrk="1" hangingPunct="1">
              <a:lnSpc>
                <a:spcPct val="95000"/>
              </a:lnSpc>
              <a:spcBef>
                <a:spcPct val="15000"/>
              </a:spcBef>
              <a:buNone/>
            </a:pPr>
            <a:r>
              <a:rPr lang="en-US" altLang="zh-CN" b="1" dirty="0" smtClean="0">
                <a:solidFill>
                  <a:schemeClr val="accent6">
                    <a:lumMod val="50000"/>
                  </a:schemeClr>
                </a:solidFill>
              </a:rPr>
              <a:t>Word family: </a:t>
            </a:r>
            <a:r>
              <a:rPr lang="en-US" altLang="zh-CN" dirty="0" smtClean="0">
                <a:solidFill>
                  <a:schemeClr val="accent6">
                    <a:lumMod val="50000"/>
                  </a:schemeClr>
                </a:solidFill>
              </a:rPr>
              <a:t> </a:t>
            </a:r>
            <a:r>
              <a:rPr lang="en-US" altLang="zh-CN" b="1" dirty="0" smtClean="0">
                <a:solidFill>
                  <a:prstClr val="black"/>
                </a:solidFill>
              </a:rPr>
              <a:t>digest</a:t>
            </a:r>
            <a:r>
              <a:rPr lang="en-US" altLang="zh-CN" dirty="0" smtClean="0">
                <a:solidFill>
                  <a:srgbClr val="0000FF"/>
                </a:solidFill>
              </a:rPr>
              <a:t> </a:t>
            </a:r>
            <a:r>
              <a:rPr lang="en-US" altLang="zh-CN" i="1" dirty="0" smtClean="0">
                <a:solidFill>
                  <a:srgbClr val="990000"/>
                </a:solidFill>
              </a:rPr>
              <a:t>v. &amp; n</a:t>
            </a:r>
            <a:r>
              <a:rPr lang="en-US" altLang="zh-CN" i="1" dirty="0" smtClean="0">
                <a:solidFill>
                  <a:srgbClr val="C0504D"/>
                </a:solidFill>
              </a:rPr>
              <a:t>.</a:t>
            </a:r>
            <a:r>
              <a:rPr lang="en-US" altLang="zh-CN" dirty="0" smtClean="0">
                <a:solidFill>
                  <a:srgbClr val="0000FF"/>
                </a:solidFill>
              </a:rPr>
              <a:t>   </a:t>
            </a:r>
            <a:r>
              <a:rPr lang="en-US" altLang="zh-CN" b="1" dirty="0" smtClean="0">
                <a:solidFill>
                  <a:srgbClr val="0000FF"/>
                </a:solidFill>
              </a:rPr>
              <a:t>         </a:t>
            </a:r>
            <a:r>
              <a:rPr lang="en-US" altLang="zh-CN" b="1" dirty="0" smtClean="0">
                <a:solidFill>
                  <a:prstClr val="black"/>
                </a:solidFill>
              </a:rPr>
              <a:t>digestive </a:t>
            </a:r>
            <a:r>
              <a:rPr lang="en-US" altLang="zh-CN" i="1" dirty="0" smtClean="0">
                <a:solidFill>
                  <a:srgbClr val="990000"/>
                </a:solidFill>
              </a:rPr>
              <a:t>a.</a:t>
            </a:r>
            <a:r>
              <a:rPr lang="en-US" altLang="zh-CN" dirty="0" smtClean="0">
                <a:solidFill>
                  <a:srgbClr val="990000"/>
                </a:solidFill>
              </a:rPr>
              <a:t> </a:t>
            </a:r>
          </a:p>
          <a:p>
            <a:pPr marL="363538" lvl="0" indent="-363538" eaLnBrk="1" hangingPunct="1">
              <a:lnSpc>
                <a:spcPct val="95000"/>
              </a:lnSpc>
              <a:spcBef>
                <a:spcPct val="15000"/>
              </a:spcBef>
              <a:buNone/>
            </a:pPr>
            <a:r>
              <a:rPr lang="en-US" altLang="zh-CN" dirty="0" smtClean="0">
                <a:solidFill>
                  <a:srgbClr val="0000FF"/>
                </a:solidFill>
              </a:rPr>
              <a:t>                          </a:t>
            </a:r>
            <a:r>
              <a:rPr lang="en-US" altLang="zh-CN" b="1" dirty="0" smtClean="0">
                <a:solidFill>
                  <a:prstClr val="black"/>
                </a:solidFill>
              </a:rPr>
              <a:t>digestively </a:t>
            </a:r>
            <a:r>
              <a:rPr lang="en-US" altLang="zh-CN" i="1" dirty="0" err="1" smtClean="0">
                <a:solidFill>
                  <a:srgbClr val="990000"/>
                </a:solidFill>
              </a:rPr>
              <a:t>ad.</a:t>
            </a:r>
            <a:endParaRPr lang="en-US" altLang="zh-CN" i="1" dirty="0" smtClean="0">
              <a:solidFill>
                <a:srgbClr val="990000"/>
              </a:solidFill>
            </a:endParaRPr>
          </a:p>
          <a:p>
            <a:pPr marL="179388" indent="-179388" algn="just" eaLnBrk="1" hangingPunct="1">
              <a:lnSpc>
                <a:spcPct val="100000"/>
              </a:lnSpc>
              <a:spcBef>
                <a:spcPct val="20000"/>
              </a:spcBef>
              <a:buSzPct val="120000"/>
              <a:buNone/>
            </a:pPr>
            <a:endParaRPr lang="en-US" altLang="zh-CN" sz="2400" dirty="0" smtClean="0">
              <a:solidFill>
                <a:schemeClr val="hlink"/>
              </a:solidFill>
            </a:endParaRPr>
          </a:p>
          <a:p>
            <a:pPr marL="179388" indent="-179388" algn="just" eaLnBrk="1" hangingPunct="1">
              <a:buSzPct val="120000"/>
              <a:buFont typeface="Arial" charset="0"/>
              <a:buNone/>
            </a:pPr>
            <a:endParaRPr lang="zh-CN" altLang="en-US" sz="2400" dirty="0" smtClean="0">
              <a:solidFill>
                <a:schemeClr val="hlink"/>
              </a:solidFill>
            </a:endParaRPr>
          </a:p>
        </p:txBody>
      </p:sp>
      <p:pic>
        <p:nvPicPr>
          <p:cNvPr id="8" name="图片 7"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1922" name="Picture 2"/>
          <p:cNvPicPr>
            <a:picLocks noChangeAspect="1" noChangeArrowheads="1"/>
          </p:cNvPicPr>
          <p:nvPr/>
        </p:nvPicPr>
        <p:blipFill>
          <a:blip r:embed="rId4" cstate="print"/>
          <a:srcRect/>
          <a:stretch>
            <a:fillRect/>
          </a:stretch>
        </p:blipFill>
        <p:spPr bwMode="auto">
          <a:xfrm>
            <a:off x="2349594" y="775447"/>
            <a:ext cx="1571625" cy="34290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dissolve">
                                      <p:cBhvr>
                                        <p:cTn id="20" dur="500"/>
                                        <p:tgtEl>
                                          <p:spTgt spid="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87170" y="620713"/>
            <a:ext cx="8792928" cy="6001760"/>
          </a:xfrm>
          <a:prstGeom prst="rect">
            <a:avLst/>
          </a:prstGeom>
          <a:noFill/>
          <a:ln>
            <a:miter lim="800000"/>
            <a:headEnd/>
            <a:tailEnd/>
          </a:ln>
        </p:spPr>
        <p:txBody>
          <a:bodyPr/>
          <a:lstStyle/>
          <a:p>
            <a:pPr marL="0" indent="0">
              <a:lnSpc>
                <a:spcPct val="125000"/>
              </a:lnSpc>
              <a:buNone/>
            </a:pPr>
            <a:endParaRPr lang="en-US" altLang="zh-CN" dirty="0" smtClean="0"/>
          </a:p>
          <a:p>
            <a:pPr>
              <a:lnSpc>
                <a:spcPct val="150000"/>
              </a:lnSpc>
              <a:buNone/>
            </a:pPr>
            <a:r>
              <a:rPr lang="en-US" altLang="zh-CN" sz="2500" b="1" dirty="0" smtClean="0"/>
              <a:t>Body and mind</a:t>
            </a:r>
          </a:p>
          <a:p>
            <a:pPr>
              <a:lnSpc>
                <a:spcPct val="150000"/>
              </a:lnSpc>
              <a:buNone/>
            </a:pPr>
            <a:r>
              <a:rPr lang="en-US" altLang="zh-CN" sz="1800" dirty="0" smtClean="0">
                <a:solidFill>
                  <a:schemeClr val="hlink"/>
                </a:solidFill>
              </a:rPr>
              <a:t>3</a:t>
            </a:r>
            <a:r>
              <a:rPr lang="en-US" altLang="zh-CN" sz="2400" dirty="0" smtClean="0">
                <a:solidFill>
                  <a:schemeClr val="hlink"/>
                </a:solidFill>
              </a:rPr>
              <a:t> </a:t>
            </a:r>
            <a:r>
              <a:rPr lang="en-US" altLang="zh-CN" sz="2500" spc="-180" dirty="0" smtClean="0"/>
              <a:t>But it’s not simply a matter of taking exercise to lose weight. Walking is good for</a:t>
            </a:r>
          </a:p>
          <a:p>
            <a:pPr>
              <a:lnSpc>
                <a:spcPct val="150000"/>
              </a:lnSpc>
              <a:buNone/>
            </a:pPr>
            <a:r>
              <a:rPr lang="en-US" altLang="zh-CN" sz="2500" spc="-180" dirty="0" smtClean="0"/>
              <a:t>keeping the body and the mind in a careful and healthy balance because </a:t>
            </a:r>
            <a:r>
              <a:rPr lang="en-US" altLang="zh-CN" sz="2500" spc="-180" dirty="0" smtClean="0">
                <a:hlinkClick r:id="rId3" action="ppaction://hlinksldjump"/>
              </a:rPr>
              <a:t>it helps</a:t>
            </a:r>
          </a:p>
          <a:p>
            <a:pPr>
              <a:lnSpc>
                <a:spcPct val="150000"/>
              </a:lnSpc>
              <a:buNone/>
            </a:pPr>
            <a:r>
              <a:rPr lang="en-US" altLang="zh-CN" sz="2500" spc="-190" dirty="0" smtClean="0">
                <a:hlinkClick r:id="rId3" action="ppaction://hlinksldjump"/>
              </a:rPr>
              <a:t>fight heart disease, cancer, bone disease, diabetes, cognitive decline and everyday</a:t>
            </a:r>
          </a:p>
          <a:p>
            <a:pPr>
              <a:lnSpc>
                <a:spcPct val="150000"/>
              </a:lnSpc>
              <a:buNone/>
            </a:pPr>
            <a:r>
              <a:rPr lang="en-US" altLang="zh-CN" sz="2500" dirty="0" smtClean="0">
                <a:hlinkClick r:id="rId3" action="ppaction://hlinksldjump"/>
              </a:rPr>
              <a:t>infections, such as colds.</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6" action="ppaction://hlinksldjump"/>
          </p:cNvPr>
          <p:cNvPicPr>
            <a:picLocks noChangeAspect="1"/>
          </p:cNvPicPr>
          <p:nvPr/>
        </p:nvPicPr>
        <p:blipFill>
          <a:blip r:embed="rId7"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71445" y="595603"/>
            <a:ext cx="8806300" cy="5903912"/>
          </a:xfrm>
          <a:prstGeom prst="rect">
            <a:avLst/>
          </a:prstGeom>
          <a:noFill/>
          <a:ln>
            <a:miter lim="800000"/>
            <a:headEnd/>
            <a:tailEnd/>
          </a:ln>
        </p:spPr>
        <p:txBody>
          <a:bodyPr/>
          <a:lstStyle/>
          <a:p>
            <a:pPr marL="447675" indent="-447675" algn="just" eaLnBrk="1" hangingPunct="1">
              <a:lnSpc>
                <a:spcPct val="110000"/>
              </a:lnSpc>
              <a:buSzPct val="120000"/>
              <a:buNone/>
            </a:pPr>
            <a:r>
              <a:rPr lang="en-US" altLang="zh-CN" sz="3200" b="1" dirty="0" smtClean="0"/>
              <a:t>glow</a:t>
            </a:r>
            <a:r>
              <a:rPr lang="en-US" altLang="zh-CN" b="1" dirty="0" smtClean="0"/>
              <a:t>                   </a:t>
            </a:r>
            <a:r>
              <a:rPr lang="en-US" altLang="zh-CN" sz="2800" i="1" dirty="0" smtClean="0">
                <a:solidFill>
                  <a:srgbClr val="990000"/>
                </a:solidFill>
              </a:rPr>
              <a:t>n</a:t>
            </a:r>
            <a:r>
              <a:rPr lang="en-US" altLang="zh-CN" i="1" dirty="0" smtClean="0">
                <a:solidFill>
                  <a:srgbClr val="990000"/>
                </a:solidFill>
              </a:rPr>
              <a:t>. </a:t>
            </a:r>
            <a:r>
              <a:rPr lang="en-US" altLang="zh-CN" dirty="0" smtClean="0">
                <a:solidFill>
                  <a:srgbClr val="990000"/>
                </a:solidFill>
              </a:rPr>
              <a:t>[sing]</a:t>
            </a:r>
          </a:p>
          <a:p>
            <a:pPr marL="432000" indent="-432000" algn="just" eaLnBrk="1" hangingPunct="1">
              <a:lnSpc>
                <a:spcPct val="100000"/>
              </a:lnSpc>
              <a:buSzPct val="120000"/>
              <a:buNone/>
            </a:pPr>
            <a:r>
              <a:rPr lang="en-US" altLang="zh-CN" sz="2800" b="1" dirty="0" smtClean="0"/>
              <a:t>1. </a:t>
            </a:r>
            <a:r>
              <a:rPr lang="en-US" altLang="zh-CN" dirty="0" smtClean="0"/>
              <a:t>the pink or red </a:t>
            </a:r>
            <a:r>
              <a:rPr lang="en-US" altLang="zh-CN" dirty="0" err="1" smtClean="0"/>
              <a:t>colour</a:t>
            </a:r>
            <a:r>
              <a:rPr lang="en-US" altLang="zh-CN" dirty="0" smtClean="0"/>
              <a:t> that your skin has when you are healthy, hot, embarrassed, or emotional </a:t>
            </a:r>
            <a:r>
              <a:rPr lang="zh-CN" altLang="en-US" sz="2400" dirty="0" smtClean="0">
                <a:solidFill>
                  <a:schemeClr val="hlink"/>
                </a:solidFill>
              </a:rPr>
              <a:t>（面部）红润</a:t>
            </a:r>
          </a:p>
          <a:p>
            <a:pPr marL="179388" lvl="0" indent="-179388" algn="just" eaLnBrk="1" hangingPunct="1">
              <a:lnSpc>
                <a:spcPct val="110000"/>
              </a:lnSpc>
              <a:spcBef>
                <a:spcPct val="20000"/>
              </a:spcBef>
              <a:buSzPct val="120000"/>
              <a:buNone/>
            </a:pPr>
            <a:r>
              <a:rPr lang="en-US" altLang="zh-CN" i="1" dirty="0" smtClean="0"/>
              <a:t>e.g. </a:t>
            </a:r>
            <a:r>
              <a:rPr lang="en-US" altLang="zh-CN" dirty="0" smtClean="0"/>
              <a:t>The long rest brought a healthy glow in her cheeks.</a:t>
            </a:r>
            <a:endParaRPr lang="en-US" altLang="zh-CN" dirty="0" smtClean="0">
              <a:solidFill>
                <a:prstClr val="black"/>
              </a:solidFill>
            </a:endParaRPr>
          </a:p>
          <a:p>
            <a:pPr marL="179388" indent="-179388" algn="just" eaLnBrk="1" hangingPunct="1">
              <a:lnSpc>
                <a:spcPct val="110000"/>
              </a:lnSpc>
              <a:spcBef>
                <a:spcPct val="20000"/>
              </a:spcBef>
              <a:buSzPct val="120000"/>
              <a:buNone/>
            </a:pPr>
            <a:r>
              <a:rPr lang="zh-CN" altLang="en-US" sz="2400" dirty="0" smtClean="0">
                <a:solidFill>
                  <a:schemeClr val="hlink"/>
                </a:solidFill>
              </a:rPr>
              <a:t>         长时间的休息使她的双颊健康红润。</a:t>
            </a:r>
            <a:endParaRPr lang="en-US" altLang="zh-CN" sz="2400" dirty="0" smtClean="0">
              <a:solidFill>
                <a:schemeClr val="hlink"/>
              </a:solidFill>
            </a:endParaRPr>
          </a:p>
          <a:p>
            <a:pPr marL="179388" indent="-179388" algn="just" eaLnBrk="1" hangingPunct="1">
              <a:lnSpc>
                <a:spcPct val="110000"/>
              </a:lnSpc>
              <a:buSzPct val="120000"/>
              <a:buNone/>
            </a:pPr>
            <a:r>
              <a:rPr lang="en-US" altLang="zh-CN" b="1" dirty="0" smtClean="0"/>
              <a:t>2. </a:t>
            </a:r>
            <a:r>
              <a:rPr lang="en-US" altLang="zh-CN" dirty="0" smtClean="0"/>
              <a:t>a soft light</a:t>
            </a:r>
            <a:r>
              <a:rPr lang="zh-CN" altLang="en-US" sz="2400" dirty="0" smtClean="0">
                <a:solidFill>
                  <a:schemeClr val="hlink"/>
                </a:solidFill>
              </a:rPr>
              <a:t>（柔和的）光亮，光辉</a:t>
            </a:r>
            <a:endParaRPr lang="en-US" altLang="zh-CN" sz="2400" dirty="0" smtClean="0">
              <a:solidFill>
                <a:schemeClr val="hlink"/>
              </a:solidFill>
            </a:endParaRPr>
          </a:p>
          <a:p>
            <a:pPr marL="179388" lvl="0" indent="-179388" algn="just" eaLnBrk="1" hangingPunct="1">
              <a:lnSpc>
                <a:spcPct val="110000"/>
              </a:lnSpc>
              <a:spcBef>
                <a:spcPct val="20000"/>
              </a:spcBef>
              <a:buSzPct val="120000"/>
              <a:buNone/>
            </a:pPr>
            <a:r>
              <a:rPr lang="en-US" altLang="zh-CN" i="1" dirty="0" smtClean="0"/>
              <a:t>e.g. </a:t>
            </a:r>
            <a:r>
              <a:rPr lang="en-US" altLang="zh-CN" dirty="0" smtClean="0"/>
              <a:t>Candles give a warm glow to the room.</a:t>
            </a:r>
          </a:p>
          <a:p>
            <a:pPr marL="179388" indent="-179388" algn="just" eaLnBrk="1" hangingPunct="1">
              <a:lnSpc>
                <a:spcPct val="110000"/>
              </a:lnSpc>
              <a:spcBef>
                <a:spcPct val="20000"/>
              </a:spcBef>
              <a:buSzPct val="120000"/>
              <a:buNone/>
            </a:pPr>
            <a:r>
              <a:rPr lang="zh-CN" altLang="en-US" sz="2400" dirty="0" smtClean="0">
                <a:solidFill>
                  <a:schemeClr val="hlink"/>
                </a:solidFill>
              </a:rPr>
              <a:t>         蜡烛温暖的火光照亮了房间。</a:t>
            </a:r>
            <a:r>
              <a:rPr lang="en-US" altLang="zh-CN" sz="2400" dirty="0" smtClean="0">
                <a:solidFill>
                  <a:schemeClr val="hlink"/>
                </a:solidFill>
              </a:rPr>
              <a:t> </a:t>
            </a:r>
            <a:endParaRPr lang="en-US" altLang="zh-CN" i="1" dirty="0" smtClean="0">
              <a:solidFill>
                <a:srgbClr val="990000"/>
              </a:solidFill>
            </a:endParaRPr>
          </a:p>
          <a:p>
            <a:pPr marL="179388" indent="-179388" algn="just" eaLnBrk="1" hangingPunct="1">
              <a:lnSpc>
                <a:spcPct val="100000"/>
              </a:lnSpc>
              <a:spcBef>
                <a:spcPct val="20000"/>
              </a:spcBef>
              <a:buSzPct val="120000"/>
              <a:buNone/>
            </a:pPr>
            <a:endParaRPr lang="en-US" altLang="zh-CN" sz="2400" dirty="0" smtClean="0">
              <a:solidFill>
                <a:schemeClr val="hlink"/>
              </a:solidFill>
            </a:endParaRPr>
          </a:p>
          <a:p>
            <a:pPr marL="179388" indent="-179388" algn="just" eaLnBrk="1" hangingPunct="1">
              <a:buSzPct val="120000"/>
              <a:buFont typeface="Arial" charset="0"/>
              <a:buNone/>
            </a:pPr>
            <a:endParaRPr lang="zh-CN" altLang="en-US" sz="2400" dirty="0" smtClean="0">
              <a:solidFill>
                <a:schemeClr val="hlink"/>
              </a:solidFill>
            </a:endParaRPr>
          </a:p>
        </p:txBody>
      </p:sp>
      <p:pic>
        <p:nvPicPr>
          <p:cNvPr id="8" name="图片 7"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 name="Picture 19"/>
          <p:cNvPicPr>
            <a:picLocks noChangeAspect="1" noChangeArrowheads="1"/>
          </p:cNvPicPr>
          <p:nvPr/>
        </p:nvPicPr>
        <p:blipFill>
          <a:blip r:embed="rId4" cstate="print"/>
          <a:srcRect/>
          <a:stretch>
            <a:fillRect/>
          </a:stretch>
        </p:blipFill>
        <p:spPr bwMode="auto">
          <a:xfrm>
            <a:off x="6631573" y="3066556"/>
            <a:ext cx="2312410" cy="1636718"/>
          </a:xfrm>
          <a:prstGeom prst="rect">
            <a:avLst/>
          </a:prstGeom>
          <a:noFill/>
          <a:ln w="9525" algn="ctr">
            <a:noFill/>
            <a:miter lim="800000"/>
            <a:headEnd/>
            <a:tailEnd/>
          </a:ln>
          <a:effectLst/>
        </p:spPr>
      </p:pic>
      <p:pic>
        <p:nvPicPr>
          <p:cNvPr id="82946" name="Picture 2"/>
          <p:cNvPicPr>
            <a:picLocks noChangeAspect="1" noChangeArrowheads="1"/>
          </p:cNvPicPr>
          <p:nvPr/>
        </p:nvPicPr>
        <p:blipFill>
          <a:blip r:embed="rId5" cstate="print"/>
          <a:srcRect/>
          <a:stretch>
            <a:fillRect/>
          </a:stretch>
        </p:blipFill>
        <p:spPr bwMode="auto">
          <a:xfrm>
            <a:off x="1529884" y="781050"/>
            <a:ext cx="733425" cy="323850"/>
          </a:xfrm>
          <a:prstGeom prst="rect">
            <a:avLst/>
          </a:prstGeom>
          <a:noFill/>
          <a:ln w="9525">
            <a:noFill/>
            <a:miter lim="800000"/>
            <a:headEnd/>
            <a:tailEnd/>
          </a:ln>
        </p:spPr>
      </p:pic>
      <p:pic>
        <p:nvPicPr>
          <p:cNvPr id="11"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2" name="图片 10"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10" action="ppaction://hlinksldjump"/>
          </p:cNvPr>
          <p:cNvPicPr>
            <a:picLocks noChangeAspect="1"/>
          </p:cNvPicPr>
          <p:nvPr/>
        </p:nvPicPr>
        <p:blipFill>
          <a:blip r:embed="rId11"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cholesterol</a:t>
            </a:r>
            <a:r>
              <a:rPr lang="en-US" altLang="zh-CN" b="1" dirty="0" smtClean="0"/>
              <a:t>                         </a:t>
            </a:r>
            <a:r>
              <a:rPr lang="en-US" altLang="zh-CN" i="1" dirty="0" smtClean="0">
                <a:solidFill>
                  <a:srgbClr val="990000"/>
                </a:solidFill>
              </a:rPr>
              <a:t>n. </a:t>
            </a:r>
            <a:r>
              <a:rPr lang="en-US" altLang="zh-CN" dirty="0" smtClean="0">
                <a:solidFill>
                  <a:srgbClr val="990000"/>
                </a:solidFill>
              </a:rPr>
              <a:t>[U]</a:t>
            </a:r>
            <a:r>
              <a:rPr lang="en-US" altLang="zh-CN" i="1" dirty="0" smtClean="0">
                <a:solidFill>
                  <a:srgbClr val="990000"/>
                </a:solidFill>
              </a:rPr>
              <a:t> </a:t>
            </a:r>
            <a:r>
              <a:rPr lang="en-US" altLang="zh-CN" dirty="0" smtClean="0"/>
              <a:t>a substance in your blood that can cause heart disease if you have too much of it </a:t>
            </a:r>
            <a:r>
              <a:rPr lang="zh-CN" altLang="en-US" sz="2400" dirty="0" smtClean="0">
                <a:solidFill>
                  <a:schemeClr val="hlink"/>
                </a:solidFill>
              </a:rPr>
              <a:t>胆固醇</a:t>
            </a:r>
          </a:p>
          <a:p>
            <a:pPr marL="179388" indent="-177800" eaLnBrk="1" hangingPunct="1">
              <a:buFontTx/>
              <a:buNone/>
            </a:pPr>
            <a:r>
              <a:rPr lang="en-US" altLang="zh-CN" i="1" dirty="0" smtClean="0"/>
              <a:t>e.g.</a:t>
            </a:r>
            <a:r>
              <a:rPr lang="en-US" altLang="zh-CN" dirty="0" smtClean="0"/>
              <a:t> </a:t>
            </a:r>
          </a:p>
          <a:p>
            <a:pPr marL="0" indent="0" algn="just" eaLnBrk="1" hangingPunct="1">
              <a:lnSpc>
                <a:spcPct val="100000"/>
              </a:lnSpc>
              <a:buNone/>
            </a:pPr>
            <a:r>
              <a:rPr lang="en-US" altLang="zh-CN" dirty="0" smtClean="0"/>
              <a:t>1. a dangerously high cholesterol level</a:t>
            </a:r>
            <a:endParaRPr lang="en-US" altLang="zh-CN" dirty="0" smtClean="0">
              <a:solidFill>
                <a:schemeClr val="hlink"/>
              </a:solidFill>
              <a:latin typeface="宋体" pitchFamily="2" charset="-122"/>
            </a:endParaRPr>
          </a:p>
          <a:p>
            <a:pPr marL="179388" indent="-179388" algn="just" eaLnBrk="1" hangingPunct="1">
              <a:lnSpc>
                <a:spcPct val="100000"/>
              </a:lnSpc>
              <a:buNone/>
            </a:pPr>
            <a:r>
              <a:rPr lang="zh-CN" altLang="en-US" sz="2400" dirty="0" smtClean="0">
                <a:solidFill>
                  <a:schemeClr val="hlink"/>
                </a:solidFill>
                <a:latin typeface="宋体" pitchFamily="2" charset="-122"/>
              </a:rPr>
              <a:t>  一个危险的高胆固醇水平</a:t>
            </a:r>
            <a:endParaRPr lang="en-US" altLang="zh-CN" sz="2400" dirty="0" smtClean="0">
              <a:latin typeface="+mn-ea"/>
            </a:endParaRPr>
          </a:p>
          <a:p>
            <a:pPr marL="432000" indent="-457200" algn="just">
              <a:lnSpc>
                <a:spcPct val="100000"/>
              </a:lnSpc>
              <a:buNone/>
            </a:pPr>
            <a:r>
              <a:rPr lang="en-US" altLang="zh-CN" dirty="0" smtClean="0"/>
              <a:t>2. Eating garlic can significantly reduce cholesterol in the blood. </a:t>
            </a:r>
          </a:p>
          <a:p>
            <a:pPr marL="179388" indent="-177800">
              <a:lnSpc>
                <a:spcPct val="100000"/>
              </a:lnSpc>
              <a:buNone/>
            </a:pPr>
            <a:r>
              <a:rPr lang="zh-CN" altLang="en-US" sz="2400" dirty="0" smtClean="0">
                <a:solidFill>
                  <a:schemeClr val="hlink"/>
                </a:solidFill>
                <a:latin typeface="宋体" pitchFamily="2" charset="-122"/>
              </a:rPr>
              <a:t>   吃大蒜可以大大减少血液中的胆固醇</a:t>
            </a:r>
            <a:r>
              <a:rPr lang="zh-CN" altLang="en-US" sz="2400" dirty="0" smtClean="0">
                <a:solidFill>
                  <a:schemeClr val="hlink"/>
                </a:solidFill>
                <a:latin typeface="+mn-ea"/>
              </a:rPr>
              <a:t>。</a:t>
            </a:r>
            <a:r>
              <a:rPr lang="en-US" altLang="zh-CN" sz="2400" dirty="0" smtClean="0">
                <a:solidFill>
                  <a:schemeClr val="hlink"/>
                </a:solidFill>
                <a:latin typeface="+mn-ea"/>
              </a:rPr>
              <a:t>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3970" name="Picture 2"/>
          <p:cNvPicPr>
            <a:picLocks noChangeAspect="1" noChangeArrowheads="1"/>
          </p:cNvPicPr>
          <p:nvPr/>
        </p:nvPicPr>
        <p:blipFill>
          <a:blip r:embed="rId4" cstate="print"/>
          <a:srcRect/>
          <a:stretch>
            <a:fillRect/>
          </a:stretch>
        </p:blipFill>
        <p:spPr bwMode="auto">
          <a:xfrm>
            <a:off x="2476782" y="809625"/>
            <a:ext cx="1476375" cy="304800"/>
          </a:xfrm>
          <a:prstGeom prst="rect">
            <a:avLst/>
          </a:prstGeom>
          <a:noFill/>
          <a:ln w="9525">
            <a:noFill/>
            <a:miter lim="800000"/>
            <a:headEnd/>
            <a:tailEnd/>
          </a:ln>
        </p:spPr>
      </p:pic>
      <p:pic>
        <p:nvPicPr>
          <p:cNvPr id="1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enhance </a:t>
            </a:r>
            <a:r>
              <a:rPr lang="en-US" altLang="zh-CN" b="1" dirty="0" smtClean="0"/>
              <a:t>                       </a:t>
            </a:r>
            <a:r>
              <a:rPr lang="en-US" altLang="zh-CN" i="1" dirty="0" smtClean="0">
                <a:solidFill>
                  <a:srgbClr val="990000"/>
                </a:solidFill>
              </a:rPr>
              <a:t>vt. </a:t>
            </a:r>
            <a:r>
              <a:rPr lang="en-US" altLang="zh-CN" dirty="0" smtClean="0"/>
              <a:t>to improve sth., or make it more attractive or more valuable </a:t>
            </a:r>
            <a:r>
              <a:rPr lang="zh-CN" altLang="en-US" sz="2400" dirty="0" smtClean="0">
                <a:solidFill>
                  <a:schemeClr val="hlink"/>
                </a:solidFill>
              </a:rPr>
              <a:t>增强；改善；提高</a:t>
            </a:r>
          </a:p>
          <a:p>
            <a:pPr eaLnBrk="1" hangingPunct="1">
              <a:lnSpc>
                <a:spcPct val="120000"/>
              </a:lnSpc>
              <a:buFontTx/>
              <a:buNone/>
            </a:pPr>
            <a:r>
              <a:rPr lang="en-US" altLang="zh-CN" i="1" dirty="0" smtClean="0"/>
              <a:t>e.g.</a:t>
            </a:r>
          </a:p>
          <a:p>
            <a:pPr marL="432000" indent="-457200" algn="just" eaLnBrk="1" hangingPunct="1">
              <a:lnSpc>
                <a:spcPct val="100000"/>
              </a:lnSpc>
              <a:buNone/>
            </a:pPr>
            <a:r>
              <a:rPr lang="en-US" altLang="zh-CN" dirty="0" smtClean="0"/>
              <a:t>1. The measures taken should considerably enhance the residents’ quality of life.</a:t>
            </a:r>
          </a:p>
          <a:p>
            <a:pPr marL="179388" indent="-177800" eaLnBrk="1" hangingPunct="1">
              <a:lnSpc>
                <a:spcPct val="100000"/>
              </a:lnSpc>
              <a:buFontTx/>
              <a:buNone/>
            </a:pPr>
            <a:r>
              <a:rPr lang="zh-CN" altLang="en-US" sz="2400" dirty="0" smtClean="0">
                <a:solidFill>
                  <a:schemeClr val="hlink"/>
                </a:solidFill>
              </a:rPr>
              <a:t>      所采取的措施大大提高了居民们的生活质量。</a:t>
            </a:r>
            <a:endParaRPr lang="en-US" altLang="zh-CN" dirty="0" smtClean="0"/>
          </a:p>
          <a:p>
            <a:pPr marL="432000" indent="-457200" algn="just">
              <a:lnSpc>
                <a:spcPct val="100000"/>
              </a:lnSpc>
              <a:buNone/>
            </a:pPr>
            <a:r>
              <a:rPr lang="en-US" altLang="zh-CN" dirty="0" smtClean="0"/>
              <a:t>2. The </a:t>
            </a:r>
            <a:r>
              <a:rPr lang="en-US" altLang="zh-CN" dirty="0" err="1" smtClean="0"/>
              <a:t>flavour</a:t>
            </a:r>
            <a:r>
              <a:rPr lang="en-US" altLang="zh-CN" dirty="0" smtClean="0"/>
              <a:t> of most foods can be enhanced by good cooking.</a:t>
            </a:r>
          </a:p>
          <a:p>
            <a:pPr marL="179388" indent="-177800">
              <a:lnSpc>
                <a:spcPct val="100000"/>
              </a:lnSpc>
              <a:buNone/>
            </a:pPr>
            <a:r>
              <a:rPr lang="zh-CN" altLang="en-US" sz="2400" dirty="0" smtClean="0">
                <a:solidFill>
                  <a:schemeClr val="hlink"/>
                </a:solidFill>
              </a:rPr>
              <a:t>      高超的烹饪技术可以使大多数食物变得更加可口。</a:t>
            </a: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4994" name="Picture 2"/>
          <p:cNvPicPr>
            <a:picLocks noChangeAspect="1" noChangeArrowheads="1"/>
          </p:cNvPicPr>
          <p:nvPr/>
        </p:nvPicPr>
        <p:blipFill>
          <a:blip r:embed="rId3" cstate="print"/>
          <a:srcRect/>
          <a:stretch>
            <a:fillRect/>
          </a:stretch>
        </p:blipFill>
        <p:spPr bwMode="auto">
          <a:xfrm>
            <a:off x="2100263" y="819150"/>
            <a:ext cx="1209675" cy="304800"/>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buNone/>
            </a:pPr>
            <a:r>
              <a:rPr lang="en-US" altLang="zh-CN" b="1" dirty="0" smtClean="0">
                <a:solidFill>
                  <a:schemeClr val="accent6">
                    <a:lumMod val="50000"/>
                  </a:schemeClr>
                </a:solidFill>
              </a:rPr>
              <a:t>Fill in the blank with the</a:t>
            </a:r>
            <a:r>
              <a:rPr lang="zh-CN" altLang="en-US" b="1" dirty="0" smtClean="0">
                <a:solidFill>
                  <a:schemeClr val="accent6">
                    <a:lumMod val="50000"/>
                  </a:schemeClr>
                </a:solidFill>
              </a:rPr>
              <a:t> </a:t>
            </a:r>
            <a:r>
              <a:rPr lang="en-US" altLang="zh-CN" b="1" dirty="0" smtClean="0">
                <a:solidFill>
                  <a:schemeClr val="accent6">
                    <a:lumMod val="50000"/>
                  </a:schemeClr>
                </a:solidFill>
              </a:rPr>
              <a:t>proper answer: </a:t>
            </a:r>
          </a:p>
          <a:p>
            <a:pPr marL="0" indent="0" algn="just">
              <a:lnSpc>
                <a:spcPct val="100000"/>
              </a:lnSpc>
              <a:buNone/>
            </a:pPr>
            <a:r>
              <a:rPr lang="en-US" altLang="zh-CN" dirty="0" smtClean="0">
                <a:solidFill>
                  <a:srgbClr val="000000"/>
                </a:solidFill>
              </a:rPr>
              <a:t>A 20-minute nap will boost alertness and concentration; a 90-minute snooze (</a:t>
            </a:r>
            <a:r>
              <a:rPr lang="zh-CN" altLang="en-US" sz="2400" dirty="0" smtClean="0">
                <a:solidFill>
                  <a:srgbClr val="000000"/>
                </a:solidFill>
              </a:rPr>
              <a:t>小睡</a:t>
            </a:r>
            <a:r>
              <a:rPr lang="en-US" altLang="zh-CN" dirty="0" smtClean="0">
                <a:solidFill>
                  <a:srgbClr val="000000"/>
                </a:solidFill>
              </a:rPr>
              <a:t>) can ______ creativity. </a:t>
            </a:r>
            <a:r>
              <a:rPr lang="en-US" altLang="zh-CN" sz="2400" b="1" dirty="0" smtClean="0">
                <a:solidFill>
                  <a:schemeClr val="accent6">
                    <a:lumMod val="50000"/>
                  </a:schemeClr>
                </a:solidFill>
              </a:rPr>
              <a:t>(CET4-2013-06-77)</a:t>
            </a:r>
          </a:p>
          <a:p>
            <a:pPr>
              <a:lnSpc>
                <a:spcPct val="100000"/>
              </a:lnSpc>
              <a:buNone/>
            </a:pPr>
            <a:r>
              <a:rPr lang="en-US" altLang="zh-CN" dirty="0" smtClean="0">
                <a:solidFill>
                  <a:srgbClr val="000000"/>
                </a:solidFill>
              </a:rPr>
              <a:t>A. enlarge		</a:t>
            </a:r>
          </a:p>
          <a:p>
            <a:pPr>
              <a:lnSpc>
                <a:spcPct val="100000"/>
              </a:lnSpc>
              <a:buNone/>
            </a:pPr>
            <a:r>
              <a:rPr lang="en-US" altLang="zh-CN" dirty="0" smtClean="0">
                <a:solidFill>
                  <a:srgbClr val="000000"/>
                </a:solidFill>
              </a:rPr>
              <a:t>B. engage		</a:t>
            </a:r>
          </a:p>
          <a:p>
            <a:pPr>
              <a:lnSpc>
                <a:spcPct val="100000"/>
              </a:lnSpc>
              <a:buNone/>
            </a:pPr>
            <a:r>
              <a:rPr lang="en-US" altLang="zh-CN" dirty="0" smtClean="0">
                <a:solidFill>
                  <a:srgbClr val="000000"/>
                </a:solidFill>
              </a:rPr>
              <a:t>C. enhance		</a:t>
            </a:r>
          </a:p>
          <a:p>
            <a:pPr>
              <a:lnSpc>
                <a:spcPct val="100000"/>
              </a:lnSpc>
              <a:buNone/>
            </a:pPr>
            <a:r>
              <a:rPr lang="en-US" altLang="zh-CN" dirty="0" smtClean="0">
                <a:solidFill>
                  <a:srgbClr val="000000"/>
                </a:solidFill>
              </a:rPr>
              <a:t>D. enlighten</a:t>
            </a:r>
            <a:endParaRPr lang="zh-CN" altLang="en-US" sz="2400" spc="-80" dirty="0" smtClean="0">
              <a:solidFill>
                <a:schemeClr val="hlink"/>
              </a:solidFill>
            </a:endParaRP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2297" name="图片 1">
            <a:hlinkClick r:id="rId5" action="ppaction://hlinksldjump"/>
          </p:cNvPr>
          <p:cNvPicPr>
            <a:picLocks noChangeAspect="1"/>
          </p:cNvPicPr>
          <p:nvPr/>
        </p:nvPicPr>
        <p:blipFill>
          <a:blip r:embed="rId6"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2">
                                            <p:txEl>
                                              <p:pRg st="4" end="4"/>
                                            </p:txEl>
                                          </p:spTgt>
                                        </p:tgtEl>
                                        <p:attrNameLst>
                                          <p:attrName>style.color</p:attrName>
                                        </p:attrNameLst>
                                      </p:cBhvr>
                                      <p:to>
                                        <a:srgbClr val="A50021"/>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concentration                         </a:t>
            </a:r>
            <a:r>
              <a:rPr lang="en-US" altLang="zh-CN" i="1" dirty="0" smtClean="0">
                <a:solidFill>
                  <a:srgbClr val="990000"/>
                </a:solidFill>
              </a:rPr>
              <a:t>n. </a:t>
            </a:r>
            <a:r>
              <a:rPr lang="en-US" altLang="zh-CN" dirty="0" smtClean="0">
                <a:solidFill>
                  <a:srgbClr val="990000"/>
                </a:solidFill>
              </a:rPr>
              <a:t>[U]</a:t>
            </a:r>
            <a:r>
              <a:rPr lang="en-US" altLang="zh-CN" i="1" dirty="0" smtClean="0">
                <a:solidFill>
                  <a:srgbClr val="990000"/>
                </a:solidFill>
              </a:rPr>
              <a:t> </a:t>
            </a:r>
            <a:r>
              <a:rPr lang="en-US" altLang="zh-CN" dirty="0" smtClean="0"/>
              <a:t>the process of giving all your attention to sth. </a:t>
            </a:r>
            <a:r>
              <a:rPr lang="zh-CN" altLang="en-US" sz="2400" dirty="0" smtClean="0">
                <a:solidFill>
                  <a:schemeClr val="hlink"/>
                </a:solidFill>
              </a:rPr>
              <a:t>集中精力；专心；专注</a:t>
            </a:r>
          </a:p>
          <a:p>
            <a:pPr eaLnBrk="1" hangingPunct="1">
              <a:lnSpc>
                <a:spcPct val="120000"/>
              </a:lnSpc>
              <a:buFontTx/>
              <a:buNone/>
            </a:pPr>
            <a:r>
              <a:rPr lang="en-US" altLang="zh-CN" i="1" dirty="0" smtClean="0"/>
              <a:t>e.g.</a:t>
            </a:r>
          </a:p>
          <a:p>
            <a:pPr marL="432000" indent="-457200" algn="just" eaLnBrk="1" hangingPunct="1">
              <a:lnSpc>
                <a:spcPct val="100000"/>
              </a:lnSpc>
              <a:buNone/>
            </a:pPr>
            <a:r>
              <a:rPr lang="en-US" altLang="zh-CN" dirty="0" smtClean="0"/>
              <a:t>1. Her work as a simultaneous translator requires strong powers of concentration.</a:t>
            </a:r>
          </a:p>
          <a:p>
            <a:pPr eaLnBrk="1" hangingPunct="1">
              <a:lnSpc>
                <a:spcPct val="100000"/>
              </a:lnSpc>
              <a:buNone/>
            </a:pPr>
            <a:r>
              <a:rPr lang="zh-CN" altLang="en-US" sz="2400" dirty="0" smtClean="0">
                <a:solidFill>
                  <a:schemeClr val="hlink"/>
                </a:solidFill>
              </a:rPr>
              <a:t>      作为一名同声传译员，她的工作需要高度集中注意力。</a:t>
            </a:r>
            <a:endParaRPr lang="en-US" altLang="zh-CN" dirty="0" smtClean="0"/>
          </a:p>
          <a:p>
            <a:pPr marL="1587" indent="0" algn="just">
              <a:lnSpc>
                <a:spcPct val="100000"/>
              </a:lnSpc>
              <a:buNone/>
            </a:pPr>
            <a:r>
              <a:rPr lang="en-US" altLang="zh-CN" dirty="0" smtClean="0"/>
              <a:t>2. Neal kept interrupting, breaking my concentration.</a:t>
            </a:r>
          </a:p>
          <a:p>
            <a:pPr>
              <a:lnSpc>
                <a:spcPct val="100000"/>
              </a:lnSpc>
              <a:buNone/>
            </a:pPr>
            <a:r>
              <a:rPr lang="zh-CN" altLang="en-US" sz="2400" dirty="0" smtClean="0">
                <a:solidFill>
                  <a:schemeClr val="hlink"/>
                </a:solidFill>
              </a:rPr>
              <a:t>     尼尔不断来打扰，打断我的注意力。</a:t>
            </a: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0"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86018" name="Picture 2"/>
          <p:cNvPicPr>
            <a:picLocks noChangeAspect="1" noChangeArrowheads="1"/>
          </p:cNvPicPr>
          <p:nvPr/>
        </p:nvPicPr>
        <p:blipFill>
          <a:blip r:embed="rId4" cstate="print"/>
          <a:srcRect/>
          <a:stretch>
            <a:fillRect/>
          </a:stretch>
        </p:blipFill>
        <p:spPr bwMode="auto">
          <a:xfrm>
            <a:off x="2878890" y="837360"/>
            <a:ext cx="1819275" cy="3143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66689" y="662278"/>
            <a:ext cx="8891586" cy="5761037"/>
          </a:xfrm>
          <a:prstGeom prst="rect">
            <a:avLst/>
          </a:prstGeom>
          <a:noFill/>
          <a:ln>
            <a:miter lim="800000"/>
            <a:headEnd/>
            <a:tailEnd/>
          </a:ln>
        </p:spPr>
        <p:txBody>
          <a:bodyPr/>
          <a:lstStyle/>
          <a:p>
            <a:pPr>
              <a:lnSpc>
                <a:spcPct val="100000"/>
              </a:lnSpc>
              <a:buSzPct val="120000"/>
              <a:buFontTx/>
              <a:buNone/>
            </a:pPr>
            <a:r>
              <a:rPr lang="en-US" altLang="zh-CN" sz="2800" b="1" dirty="0" smtClean="0">
                <a:solidFill>
                  <a:schemeClr val="accent6">
                    <a:lumMod val="50000"/>
                  </a:schemeClr>
                </a:solidFill>
              </a:rPr>
              <a:t>Word family: </a:t>
            </a:r>
            <a:r>
              <a:rPr lang="en-US" altLang="zh-CN" sz="2800" b="1" dirty="0" smtClean="0"/>
              <a:t>concentrate</a:t>
            </a:r>
            <a:r>
              <a:rPr lang="en-US" altLang="zh-CN" b="1" dirty="0" smtClean="0"/>
              <a:t> </a:t>
            </a:r>
            <a:r>
              <a:rPr lang="en-US" altLang="zh-CN" sz="2800" i="1" dirty="0" smtClean="0">
                <a:solidFill>
                  <a:srgbClr val="990000"/>
                </a:solidFill>
              </a:rPr>
              <a:t>vi.</a:t>
            </a:r>
            <a:r>
              <a:rPr lang="en-US" altLang="zh-CN" sz="2800" i="1" dirty="0" smtClean="0">
                <a:solidFill>
                  <a:srgbClr val="990000"/>
                </a:solidFill>
                <a:ea typeface="微软雅黑" pitchFamily="2" charset="-122"/>
              </a:rPr>
              <a:t> </a:t>
            </a:r>
          </a:p>
          <a:p>
            <a:pPr eaLnBrk="1" hangingPunct="1">
              <a:lnSpc>
                <a:spcPct val="100000"/>
              </a:lnSpc>
              <a:buSzPct val="90000"/>
              <a:buFont typeface="Wingdings" pitchFamily="2" charset="2"/>
              <a:buChar char="Ø"/>
            </a:pPr>
            <a:r>
              <a:rPr lang="en-US" altLang="zh-CN" sz="2800" b="1" dirty="0" smtClean="0"/>
              <a:t> concentrate on = focus on</a:t>
            </a:r>
            <a:endParaRPr lang="en-US" altLang="zh-CN" sz="2800" i="1" dirty="0" smtClean="0">
              <a:ea typeface="微软雅黑" pitchFamily="2" charset="-122"/>
            </a:endParaRPr>
          </a:p>
          <a:p>
            <a:pPr marL="179388" indent="-177800" algn="just">
              <a:lnSpc>
                <a:spcPct val="100000"/>
              </a:lnSpc>
              <a:buSzPct val="120000"/>
              <a:buFontTx/>
              <a:buNone/>
            </a:pPr>
            <a:r>
              <a:rPr lang="en-US" altLang="zh-CN" sz="2800" i="1" dirty="0" smtClean="0"/>
              <a:t>e.g.</a:t>
            </a:r>
          </a:p>
          <a:p>
            <a:pPr marL="1588" indent="0" algn="just">
              <a:lnSpc>
                <a:spcPct val="100000"/>
              </a:lnSpc>
              <a:buSzPct val="100000"/>
              <a:buNone/>
            </a:pPr>
            <a:r>
              <a:rPr lang="en-US" altLang="zh-CN" sz="2800" dirty="0" smtClean="0"/>
              <a:t>1. Clock watchers can never concentrate on their work. </a:t>
            </a:r>
          </a:p>
          <a:p>
            <a:pPr marL="179388" indent="-177800" algn="just">
              <a:lnSpc>
                <a:spcPct val="100000"/>
              </a:lnSpc>
              <a:buSzPct val="120000"/>
              <a:buFont typeface="Arial" charset="0"/>
              <a:buNone/>
            </a:pPr>
            <a:r>
              <a:rPr lang="zh-CN" altLang="en-US" sz="2400" dirty="0" smtClean="0">
                <a:solidFill>
                  <a:schemeClr val="hlink"/>
                </a:solidFill>
              </a:rPr>
              <a:t>     老是看时间等下班的人决不会专心致志地工作。</a:t>
            </a:r>
            <a:endParaRPr lang="en-US" altLang="zh-CN" sz="2400" dirty="0" smtClean="0">
              <a:solidFill>
                <a:schemeClr val="hlink"/>
              </a:solidFill>
            </a:endParaRPr>
          </a:p>
          <a:p>
            <a:pPr marL="396000" indent="-396000" algn="just">
              <a:lnSpc>
                <a:spcPct val="100000"/>
              </a:lnSpc>
              <a:buSzPct val="100000"/>
              <a:buNone/>
            </a:pPr>
            <a:r>
              <a:rPr lang="en-US" altLang="zh-CN" sz="2800" dirty="0" smtClean="0"/>
              <a:t>2. The program will concentrate on the control of acid rain pollution, air pollution and water pollution and take comprehensive measurements. </a:t>
            </a:r>
          </a:p>
          <a:p>
            <a:pPr marL="432000" indent="-457200" algn="just">
              <a:lnSpc>
                <a:spcPct val="100000"/>
              </a:lnSpc>
              <a:buSzPct val="100000"/>
              <a:buNone/>
            </a:pPr>
            <a:r>
              <a:rPr lang="zh-CN" altLang="en-US" sz="2400" dirty="0" smtClean="0">
                <a:solidFill>
                  <a:schemeClr val="hlink"/>
                </a:solidFill>
              </a:rPr>
              <a:t>      这个</a:t>
            </a:r>
            <a:r>
              <a:rPr lang="zh-CN" altLang="en-US" sz="2400" dirty="0">
                <a:solidFill>
                  <a:schemeClr val="hlink"/>
                </a:solidFill>
              </a:rPr>
              <a:t>方案将集中力量控制酸雨污染、空气污染、水污染，并采取综合处理措施。</a:t>
            </a:r>
            <a:endParaRPr lang="en-US" altLang="zh-CN" sz="2400" dirty="0">
              <a:solidFill>
                <a:schemeClr val="hlink"/>
              </a:solidFill>
            </a:endParaRPr>
          </a:p>
          <a:p>
            <a:pPr marL="1588" indent="0" algn="just">
              <a:lnSpc>
                <a:spcPct val="100000"/>
              </a:lnSpc>
              <a:buSzPct val="100000"/>
              <a:buNone/>
            </a:pPr>
            <a:endParaRPr lang="en-US" altLang="zh-CN" sz="2800" dirty="0" smtClean="0"/>
          </a:p>
          <a:p>
            <a:pPr>
              <a:buFont typeface="Arial" charset="0"/>
              <a:buNone/>
            </a:pPr>
            <a:endParaRPr lang="en-US" altLang="zh-CN" sz="2800" dirty="0" smtClean="0"/>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dissolv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dissolve">
                                      <p:cBhvr>
                                        <p:cTn id="12" dur="500"/>
                                        <p:tgtEl>
                                          <p:spTgt spid="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agility                  </a:t>
            </a:r>
            <a:r>
              <a:rPr lang="en-US" altLang="zh-CN" i="1" dirty="0" smtClean="0">
                <a:solidFill>
                  <a:srgbClr val="990000"/>
                </a:solidFill>
              </a:rPr>
              <a:t>n. </a:t>
            </a:r>
            <a:r>
              <a:rPr lang="en-US" altLang="zh-CN" dirty="0" smtClean="0">
                <a:solidFill>
                  <a:srgbClr val="990000"/>
                </a:solidFill>
              </a:rPr>
              <a:t>[U] </a:t>
            </a:r>
            <a:r>
              <a:rPr lang="en-US" altLang="zh-CN" dirty="0" smtClean="0"/>
              <a:t>the ability to move quickly and easily </a:t>
            </a:r>
            <a:r>
              <a:rPr lang="zh-CN" altLang="en-US" sz="2400" dirty="0" smtClean="0">
                <a:solidFill>
                  <a:schemeClr val="hlink"/>
                </a:solidFill>
              </a:rPr>
              <a:t>敏捷；活泼</a:t>
            </a:r>
          </a:p>
          <a:p>
            <a:pPr marL="179388" indent="-177800">
              <a:buSzPct val="120000"/>
              <a:buFontTx/>
              <a:buNone/>
            </a:pPr>
            <a:r>
              <a:rPr lang="en-US" altLang="zh-CN" i="1" dirty="0" smtClean="0"/>
              <a:t>e.g.</a:t>
            </a:r>
          </a:p>
          <a:p>
            <a:pPr marL="179388" indent="-177800">
              <a:buSzPct val="120000"/>
              <a:buNone/>
            </a:pPr>
            <a:r>
              <a:rPr lang="en-US" altLang="zh-CN" dirty="0" smtClean="0"/>
              <a:t>1. He is a person with agility of mind.   </a:t>
            </a:r>
          </a:p>
          <a:p>
            <a:pPr marL="179388" indent="-177800">
              <a:buSzPct val="120000"/>
              <a:buNone/>
            </a:pPr>
            <a:r>
              <a:rPr lang="zh-CN" altLang="en-US" sz="2400" dirty="0" smtClean="0">
                <a:solidFill>
                  <a:schemeClr val="hlink"/>
                </a:solidFill>
              </a:rPr>
              <a:t>     他是个思想敏捷的人。</a:t>
            </a:r>
          </a:p>
          <a:p>
            <a:pPr marL="179388" indent="-177800">
              <a:buNone/>
            </a:pPr>
            <a:r>
              <a:rPr lang="en-US" altLang="zh-CN" dirty="0" smtClean="0"/>
              <a:t>2. The boy came upstairs with agility.</a:t>
            </a:r>
          </a:p>
          <a:p>
            <a:pPr marL="179388" indent="-177800">
              <a:buNone/>
            </a:pPr>
            <a:r>
              <a:rPr lang="zh-CN" altLang="en-US" sz="2400" dirty="0" smtClean="0">
                <a:solidFill>
                  <a:schemeClr val="hlink"/>
                </a:solidFill>
              </a:rPr>
              <a:t>     那男孩敏捷地走上楼来。</a:t>
            </a:r>
            <a:r>
              <a:rPr lang="zh-CN" altLang="en-US" dirty="0" smtClean="0"/>
              <a:t> </a:t>
            </a:r>
            <a:endParaRPr lang="en-US" altLang="zh-CN" dirty="0" smtClean="0"/>
          </a:p>
          <a:p>
            <a:pPr marL="363538" lvl="0" indent="-363538" eaLnBrk="1" hangingPunct="1">
              <a:lnSpc>
                <a:spcPct val="95000"/>
              </a:lnSpc>
              <a:spcBef>
                <a:spcPct val="15000"/>
              </a:spcBef>
              <a:buNone/>
            </a:pPr>
            <a:r>
              <a:rPr lang="en-US" altLang="zh-CN" b="1" dirty="0" smtClean="0">
                <a:solidFill>
                  <a:srgbClr val="70AD47">
                    <a:lumMod val="50000"/>
                  </a:srgbClr>
                </a:solidFill>
              </a:rPr>
              <a:t>Word family: </a:t>
            </a:r>
            <a:r>
              <a:rPr lang="en-US" altLang="zh-CN" b="1" dirty="0" smtClean="0">
                <a:solidFill>
                  <a:prstClr val="black"/>
                </a:solidFill>
              </a:rPr>
              <a:t>agile </a:t>
            </a:r>
            <a:r>
              <a:rPr lang="en-US" altLang="zh-CN" i="1" dirty="0" smtClean="0">
                <a:solidFill>
                  <a:srgbClr val="990000"/>
                </a:solidFill>
              </a:rPr>
              <a:t>a.  </a:t>
            </a:r>
            <a:r>
              <a:rPr lang="en-US" altLang="zh-CN" dirty="0" smtClean="0">
                <a:solidFill>
                  <a:srgbClr val="0000FF"/>
                </a:solidFill>
              </a:rPr>
              <a:t>       </a:t>
            </a:r>
          </a:p>
          <a:p>
            <a:pPr marL="179388" indent="-177800">
              <a:buNone/>
            </a:pPr>
            <a:endParaRPr lang="en-US" altLang="zh-CN" sz="2400" b="1"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7042" name="Picture 2"/>
          <p:cNvPicPr>
            <a:picLocks noChangeAspect="1" noChangeArrowheads="1"/>
          </p:cNvPicPr>
          <p:nvPr/>
        </p:nvPicPr>
        <p:blipFill>
          <a:blip r:embed="rId4" cstate="print"/>
          <a:srcRect/>
          <a:stretch>
            <a:fillRect/>
          </a:stretch>
        </p:blipFill>
        <p:spPr bwMode="auto">
          <a:xfrm>
            <a:off x="1800225" y="823072"/>
            <a:ext cx="1200150" cy="32385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61919" y="662277"/>
            <a:ext cx="8858255" cy="6014567"/>
          </a:xfrm>
          <a:prstGeom prst="rect">
            <a:avLst/>
          </a:prstGeom>
          <a:noFill/>
          <a:ln>
            <a:miter lim="800000"/>
            <a:headEnd/>
            <a:tailEnd/>
          </a:ln>
        </p:spPr>
        <p:txBody>
          <a:bodyPr/>
          <a:lstStyle/>
          <a:p>
            <a:pPr marL="447675" indent="-447675" algn="just" eaLnBrk="1" hangingPunct="1">
              <a:buSzPct val="120000"/>
              <a:buNone/>
            </a:pPr>
            <a:r>
              <a:rPr lang="en-US" altLang="zh-CN" sz="3200" b="1" dirty="0" smtClean="0"/>
              <a:t>alert </a:t>
            </a:r>
            <a:r>
              <a:rPr lang="en-US" altLang="zh-CN" b="1" dirty="0" smtClean="0"/>
              <a:t>                    </a:t>
            </a:r>
            <a:r>
              <a:rPr lang="en-US" altLang="zh-CN" sz="2800" i="1" dirty="0" smtClean="0">
                <a:solidFill>
                  <a:srgbClr val="990000"/>
                </a:solidFill>
              </a:rPr>
              <a:t>a</a:t>
            </a:r>
            <a:r>
              <a:rPr lang="en-US" altLang="zh-CN" i="1" dirty="0" smtClean="0">
                <a:solidFill>
                  <a:srgbClr val="990000"/>
                </a:solidFill>
              </a:rPr>
              <a:t>. </a:t>
            </a:r>
            <a:r>
              <a:rPr lang="en-US" altLang="zh-CN" dirty="0" smtClean="0">
                <a:solidFill>
                  <a:srgbClr val="990000"/>
                </a:solidFill>
              </a:rPr>
              <a:t> </a:t>
            </a:r>
          </a:p>
          <a:p>
            <a:pPr marL="396000" indent="-396000" algn="just" eaLnBrk="1" hangingPunct="1">
              <a:lnSpc>
                <a:spcPct val="100000"/>
              </a:lnSpc>
              <a:spcBef>
                <a:spcPts val="600"/>
              </a:spcBef>
              <a:buSzPct val="120000"/>
              <a:buNone/>
            </a:pPr>
            <a:r>
              <a:rPr lang="en-US" altLang="zh-CN" sz="2800" b="1" dirty="0" smtClean="0"/>
              <a:t>1. </a:t>
            </a:r>
            <a:r>
              <a:rPr lang="en-US" altLang="zh-CN" dirty="0" smtClean="0"/>
              <a:t>able to think in a clear and intelligent way</a:t>
            </a:r>
            <a:r>
              <a:rPr lang="zh-CN" altLang="en-US" sz="2400" dirty="0" smtClean="0">
                <a:solidFill>
                  <a:schemeClr val="hlink"/>
                </a:solidFill>
              </a:rPr>
              <a:t> 敏捷的；机警的</a:t>
            </a:r>
          </a:p>
          <a:p>
            <a:pPr marL="230400" lvl="0" indent="-230400" algn="just" eaLnBrk="1" hangingPunct="1">
              <a:lnSpc>
                <a:spcPct val="100000"/>
              </a:lnSpc>
              <a:spcBef>
                <a:spcPts val="600"/>
              </a:spcBef>
              <a:buSzPct val="120000"/>
              <a:buNone/>
            </a:pPr>
            <a:r>
              <a:rPr lang="en-US" altLang="zh-CN" i="1" dirty="0" smtClean="0"/>
              <a:t>e.g. </a:t>
            </a:r>
            <a:r>
              <a:rPr lang="en-US" altLang="zh-CN" dirty="0"/>
              <a:t>Alert readers may have noticed the misprint in last </a:t>
            </a:r>
            <a:r>
              <a:rPr lang="en-US" altLang="zh-CN" dirty="0" smtClean="0"/>
              <a:t>week’s </a:t>
            </a:r>
            <a:r>
              <a:rPr lang="en-US" altLang="zh-CN" dirty="0"/>
              <a:t>column.</a:t>
            </a:r>
            <a:endParaRPr lang="en-US" altLang="zh-CN" dirty="0" smtClean="0">
              <a:solidFill>
                <a:prstClr val="black"/>
              </a:solidFill>
            </a:endParaRPr>
          </a:p>
          <a:p>
            <a:pPr marL="179388" indent="-179388" algn="just" eaLnBrk="1" hangingPunct="1">
              <a:lnSpc>
                <a:spcPct val="100000"/>
              </a:lnSpc>
              <a:spcBef>
                <a:spcPts val="600"/>
              </a:spcBef>
              <a:buSzPct val="120000"/>
              <a:buNone/>
            </a:pPr>
            <a:r>
              <a:rPr lang="zh-CN" altLang="en-US" sz="2400" dirty="0" smtClean="0">
                <a:solidFill>
                  <a:schemeClr val="hlink"/>
                </a:solidFill>
              </a:rPr>
              <a:t>    细心</a:t>
            </a:r>
            <a:r>
              <a:rPr lang="zh-CN" altLang="en-US" sz="2400" dirty="0">
                <a:solidFill>
                  <a:schemeClr val="hlink"/>
                </a:solidFill>
              </a:rPr>
              <a:t>的读者可能已经注意到上周专栏中的印刷错误</a:t>
            </a:r>
            <a:r>
              <a:rPr lang="zh-CN" altLang="en-US" sz="2400" dirty="0" smtClean="0">
                <a:solidFill>
                  <a:schemeClr val="hlink"/>
                </a:solidFill>
              </a:rPr>
              <a:t>了。</a:t>
            </a:r>
            <a:endParaRPr lang="en-US" altLang="zh-CN" sz="2400" dirty="0" smtClean="0">
              <a:solidFill>
                <a:schemeClr val="hlink"/>
              </a:solidFill>
            </a:endParaRPr>
          </a:p>
          <a:p>
            <a:pPr marL="432000" indent="-432000" algn="just" eaLnBrk="1" hangingPunct="1">
              <a:lnSpc>
                <a:spcPct val="100000"/>
              </a:lnSpc>
              <a:spcBef>
                <a:spcPts val="600"/>
              </a:spcBef>
              <a:buSzPct val="120000"/>
              <a:buNone/>
            </a:pPr>
            <a:r>
              <a:rPr lang="en-US" altLang="zh-CN" b="1" dirty="0" smtClean="0"/>
              <a:t>2. </a:t>
            </a:r>
            <a:r>
              <a:rPr lang="en-US" altLang="zh-CN" dirty="0" smtClean="0"/>
              <a:t>(</a:t>
            </a:r>
            <a:r>
              <a:rPr lang="en-US" altLang="zh-CN" b="1" dirty="0" smtClean="0">
                <a:latin typeface="Times New Roman" pitchFamily="18" charset="0"/>
                <a:cs typeface="Times New Roman" pitchFamily="18" charset="0"/>
              </a:rPr>
              <a:t>~</a:t>
            </a:r>
            <a:r>
              <a:rPr lang="en-US" altLang="zh-CN" b="1" dirty="0" smtClean="0"/>
              <a:t> to</a:t>
            </a:r>
            <a:r>
              <a:rPr lang="en-US" altLang="zh-CN" dirty="0" smtClean="0"/>
              <a:t>) paying attention to what is happening  and ready to react quickly if necessary</a:t>
            </a:r>
            <a:r>
              <a:rPr lang="zh-CN" altLang="en-US" sz="2400" dirty="0" smtClean="0">
                <a:solidFill>
                  <a:schemeClr val="hlink"/>
                </a:solidFill>
              </a:rPr>
              <a:t> 警觉的；警惕的</a:t>
            </a:r>
            <a:endParaRPr lang="en-US" altLang="zh-CN" sz="2400" dirty="0" smtClean="0">
              <a:solidFill>
                <a:schemeClr val="hlink"/>
              </a:solidFill>
            </a:endParaRPr>
          </a:p>
          <a:p>
            <a:pPr marL="230400" indent="-230400" algn="just" eaLnBrk="1" hangingPunct="1">
              <a:lnSpc>
                <a:spcPct val="100000"/>
              </a:lnSpc>
              <a:spcBef>
                <a:spcPts val="600"/>
              </a:spcBef>
              <a:buSzPct val="120000"/>
              <a:buNone/>
            </a:pPr>
            <a:r>
              <a:rPr lang="en-US" altLang="zh-CN" i="1" dirty="0" smtClean="0"/>
              <a:t>e.g. </a:t>
            </a:r>
            <a:r>
              <a:rPr lang="en-US" altLang="zh-CN" dirty="0"/>
              <a:t>A good hunting dog is alert to every sound and movement around.</a:t>
            </a:r>
          </a:p>
          <a:p>
            <a:pPr marL="179388" indent="-179388" algn="just" eaLnBrk="1" hangingPunct="1">
              <a:lnSpc>
                <a:spcPct val="100000"/>
              </a:lnSpc>
              <a:spcBef>
                <a:spcPts val="600"/>
              </a:spcBef>
              <a:buSzPct val="120000"/>
              <a:buNone/>
            </a:pPr>
            <a:r>
              <a:rPr lang="zh-CN" altLang="en-US" sz="2400" dirty="0" smtClean="0">
                <a:solidFill>
                  <a:schemeClr val="hlink"/>
                </a:solidFill>
              </a:rPr>
              <a:t>    一</a:t>
            </a:r>
            <a:r>
              <a:rPr lang="zh-CN" altLang="en-US" sz="2400" dirty="0">
                <a:solidFill>
                  <a:schemeClr val="hlink"/>
                </a:solidFill>
              </a:rPr>
              <a:t>只好猎犬对四周任何响动均甚警觉。</a:t>
            </a:r>
          </a:p>
          <a:p>
            <a:pPr marL="179388" lvl="0" indent="-179388" algn="just" eaLnBrk="1" hangingPunct="1">
              <a:lnSpc>
                <a:spcPct val="100000"/>
              </a:lnSpc>
              <a:spcBef>
                <a:spcPts val="600"/>
              </a:spcBef>
              <a:buSzPct val="120000"/>
              <a:buNone/>
            </a:pPr>
            <a:r>
              <a:rPr lang="en-US" altLang="zh-CN" b="1" dirty="0" smtClean="0">
                <a:solidFill>
                  <a:srgbClr val="70AD47">
                    <a:lumMod val="50000"/>
                  </a:srgbClr>
                </a:solidFill>
              </a:rPr>
              <a:t>Word family: </a:t>
            </a:r>
            <a:r>
              <a:rPr lang="en-US" altLang="zh-CN" b="1" dirty="0" smtClean="0"/>
              <a:t>alertness</a:t>
            </a:r>
            <a:r>
              <a:rPr lang="en-US" altLang="zh-CN" dirty="0" smtClean="0">
                <a:solidFill>
                  <a:srgbClr val="0000FF"/>
                </a:solidFill>
              </a:rPr>
              <a:t> </a:t>
            </a:r>
            <a:r>
              <a:rPr lang="en-US" altLang="zh-CN" i="1" dirty="0" smtClean="0">
                <a:solidFill>
                  <a:srgbClr val="990000"/>
                </a:solidFill>
              </a:rPr>
              <a:t>n.  </a:t>
            </a:r>
            <a:r>
              <a:rPr lang="en-US" altLang="zh-CN" dirty="0" smtClean="0">
                <a:solidFill>
                  <a:srgbClr val="0000FF"/>
                </a:solidFill>
              </a:rPr>
              <a:t>       </a:t>
            </a:r>
          </a:p>
          <a:p>
            <a:pPr marL="179388" indent="-179388" algn="just" eaLnBrk="1" hangingPunct="1">
              <a:lnSpc>
                <a:spcPct val="100000"/>
              </a:lnSpc>
              <a:spcBef>
                <a:spcPct val="20000"/>
              </a:spcBef>
              <a:buSzPct val="120000"/>
              <a:buNone/>
            </a:pPr>
            <a:endParaRPr lang="en-US" altLang="zh-CN" i="1" dirty="0" smtClean="0">
              <a:solidFill>
                <a:srgbClr val="990000"/>
              </a:solidFill>
            </a:endParaRPr>
          </a:p>
          <a:p>
            <a:pPr marL="179388" indent="-179388" algn="just" eaLnBrk="1" hangingPunct="1">
              <a:lnSpc>
                <a:spcPct val="100000"/>
              </a:lnSpc>
              <a:spcBef>
                <a:spcPct val="20000"/>
              </a:spcBef>
              <a:buSzPct val="120000"/>
              <a:buNone/>
            </a:pPr>
            <a:endParaRPr lang="en-US" altLang="zh-CN" sz="2400" dirty="0" smtClean="0">
              <a:solidFill>
                <a:schemeClr val="hlink"/>
              </a:solidFill>
            </a:endParaRPr>
          </a:p>
          <a:p>
            <a:pPr marL="179388" indent="-179388" algn="just" eaLnBrk="1" hangingPunct="1">
              <a:buSzPct val="120000"/>
              <a:buFont typeface="Arial" charset="0"/>
              <a:buNone/>
            </a:pPr>
            <a:endParaRPr lang="zh-CN" altLang="en-US" sz="2400" dirty="0" smtClean="0">
              <a:solidFill>
                <a:schemeClr val="hlink"/>
              </a:solidFill>
            </a:endParaRPr>
          </a:p>
        </p:txBody>
      </p:sp>
      <p:pic>
        <p:nvPicPr>
          <p:cNvPr id="8" name="图片 7"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8066" name="Picture 2"/>
          <p:cNvPicPr>
            <a:picLocks noChangeAspect="1" noChangeArrowheads="1"/>
          </p:cNvPicPr>
          <p:nvPr/>
        </p:nvPicPr>
        <p:blipFill>
          <a:blip r:embed="rId4" cstate="print"/>
          <a:srcRect/>
          <a:stretch>
            <a:fillRect/>
          </a:stretch>
        </p:blipFill>
        <p:spPr bwMode="auto">
          <a:xfrm>
            <a:off x="1431925" y="779857"/>
            <a:ext cx="847725" cy="29527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tolerance               </a:t>
            </a:r>
            <a:r>
              <a:rPr lang="en-US" altLang="zh-CN" i="1" dirty="0" smtClean="0">
                <a:solidFill>
                  <a:srgbClr val="990000"/>
                </a:solidFill>
              </a:rPr>
              <a:t>n. </a:t>
            </a:r>
            <a:r>
              <a:rPr lang="en-US" altLang="zh-CN" dirty="0" smtClean="0">
                <a:solidFill>
                  <a:srgbClr val="990000"/>
                </a:solidFill>
              </a:rPr>
              <a:t>[U] </a:t>
            </a:r>
            <a:r>
              <a:rPr lang="en-US" altLang="zh-CN" dirty="0" smtClean="0"/>
              <a:t>the ability to experience sth. unpleasant or painful without being harmed </a:t>
            </a:r>
            <a:r>
              <a:rPr lang="zh-CN" altLang="en-US" sz="2400" dirty="0" smtClean="0">
                <a:solidFill>
                  <a:schemeClr val="hlink"/>
                </a:solidFill>
              </a:rPr>
              <a:t>忍受能力；忍耐力</a:t>
            </a:r>
            <a:endParaRPr lang="en-US" altLang="zh-CN" sz="2400" dirty="0" smtClean="0">
              <a:solidFill>
                <a:schemeClr val="hlink"/>
              </a:solidFill>
            </a:endParaRPr>
          </a:p>
          <a:p>
            <a:pPr marL="179388" indent="-177800" algn="just" eaLnBrk="1" hangingPunct="1">
              <a:lnSpc>
                <a:spcPct val="100000"/>
              </a:lnSpc>
              <a:buNone/>
            </a:pPr>
            <a:r>
              <a:rPr lang="en-US" altLang="zh-CN" i="1" dirty="0" smtClean="0"/>
              <a:t>e.g.</a:t>
            </a:r>
          </a:p>
          <a:p>
            <a:pPr marL="1588" indent="0" algn="just" eaLnBrk="1" hangingPunct="1">
              <a:buNone/>
            </a:pPr>
            <a:r>
              <a:rPr lang="en-US" altLang="zh-CN" dirty="0" smtClean="0"/>
              <a:t>1. Our tolerance has reached its limit.</a:t>
            </a:r>
          </a:p>
          <a:p>
            <a:pPr marL="179388" indent="-177800" eaLnBrk="1" hangingPunct="1">
              <a:buNone/>
            </a:pPr>
            <a:r>
              <a:rPr lang="zh-CN" altLang="en-US" sz="2400" dirty="0" smtClean="0">
                <a:solidFill>
                  <a:schemeClr val="hlink"/>
                </a:solidFill>
              </a:rPr>
              <a:t>     我们忍耐到了极点。</a:t>
            </a:r>
            <a:endParaRPr lang="en-US" altLang="zh-CN" dirty="0" smtClean="0"/>
          </a:p>
          <a:p>
            <a:pPr marL="432000" indent="-457200" algn="just">
              <a:buNone/>
            </a:pPr>
            <a:r>
              <a:rPr lang="en-US" altLang="zh-CN" dirty="0" smtClean="0"/>
              <a:t>2. The heart is not conquered by force, but by love and tolerance.</a:t>
            </a:r>
          </a:p>
          <a:p>
            <a:pPr marL="179388" indent="-177800">
              <a:buNone/>
            </a:pPr>
            <a:r>
              <a:rPr lang="zh-CN" altLang="en-US" sz="2400" dirty="0" smtClean="0">
                <a:solidFill>
                  <a:schemeClr val="hlink"/>
                </a:solidFill>
              </a:rPr>
              <a:t>     心不是靠武力征服，而是靠爱和宽容征服。</a:t>
            </a:r>
            <a:endParaRPr lang="en-US" altLang="zh-CN" sz="2400" dirty="0" smtClean="0">
              <a:solidFill>
                <a:schemeClr val="hlink"/>
              </a:solidFill>
            </a:endParaRPr>
          </a:p>
          <a:p>
            <a:pPr marL="363538" lvl="0" indent="-363538" eaLnBrk="1" hangingPunct="1">
              <a:lnSpc>
                <a:spcPct val="95000"/>
              </a:lnSpc>
              <a:spcBef>
                <a:spcPct val="15000"/>
              </a:spcBef>
              <a:buNone/>
            </a:pPr>
            <a:r>
              <a:rPr lang="en-US" altLang="zh-CN" b="1" dirty="0" smtClean="0">
                <a:solidFill>
                  <a:srgbClr val="70AD47">
                    <a:lumMod val="50000"/>
                  </a:srgbClr>
                </a:solidFill>
              </a:rPr>
              <a:t>Word family: </a:t>
            </a:r>
            <a:r>
              <a:rPr lang="en-US" altLang="zh-CN" b="1" dirty="0" smtClean="0"/>
              <a:t>toleran</a:t>
            </a:r>
            <a:r>
              <a:rPr lang="en-US" altLang="zh-CN" b="1" dirty="0" smtClean="0">
                <a:solidFill>
                  <a:prstClr val="black"/>
                </a:solidFill>
              </a:rPr>
              <a:t>t</a:t>
            </a:r>
            <a:r>
              <a:rPr lang="en-US" altLang="zh-CN" dirty="0" smtClean="0">
                <a:solidFill>
                  <a:srgbClr val="0000FF"/>
                </a:solidFill>
              </a:rPr>
              <a:t> </a:t>
            </a:r>
            <a:r>
              <a:rPr lang="en-US" altLang="zh-CN" i="1" dirty="0" smtClean="0">
                <a:solidFill>
                  <a:srgbClr val="990000"/>
                </a:solidFill>
              </a:rPr>
              <a:t>a.  </a:t>
            </a:r>
            <a:r>
              <a:rPr lang="en-US" altLang="zh-CN" dirty="0" smtClean="0">
                <a:solidFill>
                  <a:srgbClr val="0000FF"/>
                </a:solidFill>
              </a:rPr>
              <a:t>       </a:t>
            </a:r>
          </a:p>
          <a:p>
            <a:pPr marL="179388" indent="-177800">
              <a:buNone/>
            </a:pP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9090" name="Picture 2"/>
          <p:cNvPicPr>
            <a:picLocks noChangeAspect="1" noChangeArrowheads="1"/>
          </p:cNvPicPr>
          <p:nvPr/>
        </p:nvPicPr>
        <p:blipFill>
          <a:blip r:embed="rId4" cstate="print"/>
          <a:srcRect/>
          <a:stretch>
            <a:fillRect/>
          </a:stretch>
        </p:blipFill>
        <p:spPr bwMode="auto">
          <a:xfrm>
            <a:off x="2132825" y="814388"/>
            <a:ext cx="1285875" cy="29527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demonstrate                            </a:t>
            </a:r>
            <a:r>
              <a:rPr lang="en-US" altLang="zh-CN" i="1" dirty="0" smtClean="0">
                <a:solidFill>
                  <a:srgbClr val="990000"/>
                </a:solidFill>
              </a:rPr>
              <a:t>vt.</a:t>
            </a:r>
            <a:r>
              <a:rPr lang="en-US" altLang="zh-CN" dirty="0" smtClean="0">
                <a:solidFill>
                  <a:srgbClr val="990000"/>
                </a:solidFill>
              </a:rPr>
              <a:t> </a:t>
            </a:r>
            <a:r>
              <a:rPr lang="en-US" altLang="zh-CN" dirty="0" smtClean="0"/>
              <a:t>to show clearly that sth. is true or that it exists </a:t>
            </a:r>
            <a:r>
              <a:rPr lang="zh-CN" altLang="en-US" sz="2400" dirty="0" smtClean="0">
                <a:solidFill>
                  <a:schemeClr val="hlink"/>
                </a:solidFill>
              </a:rPr>
              <a:t>论证；证实；证明；说明</a:t>
            </a:r>
          </a:p>
          <a:p>
            <a:pPr marL="179388" indent="-177800" eaLnBrk="1" hangingPunct="1">
              <a:lnSpc>
                <a:spcPct val="100000"/>
              </a:lnSpc>
              <a:buFontTx/>
              <a:buNone/>
            </a:pPr>
            <a:r>
              <a:rPr lang="en-US" altLang="zh-CN" i="1" dirty="0" smtClean="0"/>
              <a:t>e.g.</a:t>
            </a:r>
          </a:p>
          <a:p>
            <a:pPr marL="1588" indent="0" algn="just" eaLnBrk="1" hangingPunct="1">
              <a:lnSpc>
                <a:spcPct val="100000"/>
              </a:lnSpc>
              <a:buNone/>
            </a:pPr>
            <a:r>
              <a:rPr lang="en-US" altLang="zh-CN" dirty="0" smtClean="0"/>
              <a:t>1. How can I demonstrate to you that my story is true?</a:t>
            </a:r>
          </a:p>
          <a:p>
            <a:pPr marL="179388" indent="-177800" eaLnBrk="1" hangingPunct="1">
              <a:lnSpc>
                <a:spcPct val="100000"/>
              </a:lnSpc>
              <a:buNone/>
            </a:pPr>
            <a:r>
              <a:rPr lang="zh-CN" altLang="en-US" sz="2400" dirty="0" smtClean="0">
                <a:solidFill>
                  <a:schemeClr val="hlink"/>
                </a:solidFill>
              </a:rPr>
              <a:t>     我怎么才能向你证明我的话是真的呢</a:t>
            </a:r>
            <a:r>
              <a:rPr lang="en-US" altLang="zh-CN" sz="2400" dirty="0" smtClean="0">
                <a:solidFill>
                  <a:schemeClr val="hlink"/>
                </a:solidFill>
                <a:latin typeface="+mn-ea"/>
              </a:rPr>
              <a:t>?</a:t>
            </a:r>
            <a:r>
              <a:rPr lang="en-US" altLang="zh-CN" sz="2400" dirty="0" smtClean="0">
                <a:solidFill>
                  <a:schemeClr val="hlink"/>
                </a:solidFill>
              </a:rPr>
              <a:t> </a:t>
            </a:r>
          </a:p>
          <a:p>
            <a:pPr marL="432000" indent="-457200" algn="just">
              <a:lnSpc>
                <a:spcPct val="100000"/>
              </a:lnSpc>
              <a:buNone/>
            </a:pPr>
            <a:r>
              <a:rPr lang="en-US" altLang="zh-CN" dirty="0" smtClean="0"/>
              <a:t>2. You must be able to demonstrate that you deserve a raise. </a:t>
            </a:r>
            <a:r>
              <a:rPr lang="en-US" altLang="zh-CN" sz="2400" b="1" dirty="0" smtClean="0">
                <a:solidFill>
                  <a:srgbClr val="70AD47">
                    <a:lumMod val="50000"/>
                  </a:srgbClr>
                </a:solidFill>
              </a:rPr>
              <a:t>(CET4-2013-12)</a:t>
            </a:r>
            <a:endParaRPr lang="en-US" altLang="zh-CN" dirty="0" smtClean="0"/>
          </a:p>
          <a:p>
            <a:pPr marL="179388" indent="-177800">
              <a:lnSpc>
                <a:spcPct val="100000"/>
              </a:lnSpc>
              <a:buNone/>
            </a:pPr>
            <a:r>
              <a:rPr lang="zh-CN" altLang="en-US" sz="2400" dirty="0" smtClean="0">
                <a:solidFill>
                  <a:schemeClr val="hlink"/>
                </a:solidFill>
              </a:rPr>
              <a:t>      你必须能够证明自己值得受到表扬。</a:t>
            </a:r>
            <a:endParaRPr lang="en-US" altLang="zh-CN" sz="2400" dirty="0" smtClean="0">
              <a:solidFill>
                <a:schemeClr val="hlink"/>
              </a:solidFill>
            </a:endParaRPr>
          </a:p>
          <a:p>
            <a:pPr marL="363538" lvl="0" indent="-363538" eaLnBrk="1" hangingPunct="1">
              <a:lnSpc>
                <a:spcPct val="100000"/>
              </a:lnSpc>
              <a:spcBef>
                <a:spcPct val="15000"/>
              </a:spcBef>
              <a:buNone/>
            </a:pPr>
            <a:r>
              <a:rPr lang="en-US" altLang="zh-CN" b="1" dirty="0" smtClean="0">
                <a:solidFill>
                  <a:srgbClr val="70AD47">
                    <a:lumMod val="50000"/>
                  </a:srgbClr>
                </a:solidFill>
              </a:rPr>
              <a:t>Word family: </a:t>
            </a:r>
            <a:r>
              <a:rPr lang="en-US" altLang="zh-CN" b="1" dirty="0" smtClean="0"/>
              <a:t>demonstration</a:t>
            </a:r>
            <a:r>
              <a:rPr lang="en-US" altLang="zh-CN" dirty="0" smtClean="0">
                <a:solidFill>
                  <a:srgbClr val="0000FF"/>
                </a:solidFill>
              </a:rPr>
              <a:t> </a:t>
            </a:r>
            <a:r>
              <a:rPr lang="en-US" altLang="zh-CN" i="1" dirty="0" smtClean="0">
                <a:solidFill>
                  <a:srgbClr val="990000"/>
                </a:solidFill>
              </a:rPr>
              <a:t>n</a:t>
            </a:r>
            <a:r>
              <a:rPr lang="en-US" altLang="zh-CN" i="1" dirty="0" smtClean="0">
                <a:solidFill>
                  <a:srgbClr val="C0504D"/>
                </a:solidFill>
              </a:rPr>
              <a:t>.</a:t>
            </a:r>
            <a:r>
              <a:rPr lang="en-US" altLang="zh-CN" dirty="0" smtClean="0">
                <a:solidFill>
                  <a:srgbClr val="0000FF"/>
                </a:solidFill>
              </a:rPr>
              <a:t>       </a:t>
            </a:r>
          </a:p>
          <a:p>
            <a:pPr marL="179388" indent="-177800">
              <a:buNone/>
            </a:pPr>
            <a:endParaRPr lang="en-US" altLang="zh-CN" sz="2400" dirty="0" smtClean="0">
              <a:solidFill>
                <a:schemeClr val="hlink"/>
              </a:solidFill>
              <a:latin typeface="+mn-ea"/>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0114" name="Picture 2"/>
          <p:cNvPicPr>
            <a:picLocks noChangeAspect="1" noChangeArrowheads="1"/>
          </p:cNvPicPr>
          <p:nvPr/>
        </p:nvPicPr>
        <p:blipFill>
          <a:blip r:embed="rId4" cstate="print"/>
          <a:srcRect/>
          <a:stretch>
            <a:fillRect/>
          </a:stretch>
        </p:blipFill>
        <p:spPr bwMode="auto">
          <a:xfrm>
            <a:off x="2719388" y="809625"/>
            <a:ext cx="1876425" cy="30480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1172314"/>
            <a:ext cx="8810180" cy="5475274"/>
          </a:xfrm>
          <a:prstGeom prst="rect">
            <a:avLst/>
          </a:prstGeom>
          <a:noFill/>
          <a:ln>
            <a:miter lim="800000"/>
            <a:headEnd/>
            <a:tailEnd/>
          </a:ln>
        </p:spPr>
        <p:txBody>
          <a:bodyPr/>
          <a:lstStyle/>
          <a:p>
            <a:pPr>
              <a:lnSpc>
                <a:spcPct val="120000"/>
              </a:lnSpc>
              <a:buNone/>
            </a:pPr>
            <a:r>
              <a:rPr lang="en-US" altLang="zh-CN" sz="1800" dirty="0" smtClean="0">
                <a:solidFill>
                  <a:schemeClr val="hlink"/>
                </a:solidFill>
              </a:rPr>
              <a:t>4</a:t>
            </a:r>
            <a:r>
              <a:rPr lang="en-US" altLang="zh-CN" sz="2400" dirty="0" smtClean="0">
                <a:solidFill>
                  <a:schemeClr val="hlink"/>
                </a:solidFill>
              </a:rPr>
              <a:t> </a:t>
            </a:r>
            <a:r>
              <a:rPr lang="en-US" altLang="zh-CN" sz="2500" spc="-210" dirty="0" smtClean="0"/>
              <a:t>Walking is the best exercise for physical health. The impact of weight on your </a:t>
            </a:r>
            <a:r>
              <a:rPr lang="en-US" altLang="zh-CN" sz="2500" spc="-210" dirty="0" smtClean="0">
                <a:hlinkClick r:id="rId3" action="ppaction://hlinksldjump"/>
              </a:rPr>
              <a:t>limbs</a:t>
            </a:r>
            <a:endParaRPr lang="en-US" altLang="zh-CN" sz="2500" spc="-210" dirty="0" smtClean="0"/>
          </a:p>
          <a:p>
            <a:pPr>
              <a:lnSpc>
                <a:spcPct val="120000"/>
              </a:lnSpc>
              <a:buNone/>
            </a:pPr>
            <a:r>
              <a:rPr lang="en-US" altLang="zh-CN" sz="2500" spc="-170" dirty="0" smtClean="0"/>
              <a:t>and joints will strengthen them against bone disease, and although this happens</a:t>
            </a:r>
          </a:p>
          <a:p>
            <a:pPr>
              <a:lnSpc>
                <a:spcPct val="120000"/>
              </a:lnSpc>
              <a:buNone/>
            </a:pPr>
            <a:r>
              <a:rPr lang="en-US" altLang="zh-CN" sz="2500" spc="-160" dirty="0" smtClean="0"/>
              <a:t>more with older people, </a:t>
            </a:r>
            <a:r>
              <a:rPr lang="en-US" altLang="zh-CN" sz="2500" spc="-160" dirty="0" smtClean="0">
                <a:hlinkClick r:id="rId4" action="ppaction://hlinksldjump"/>
              </a:rPr>
              <a:t>it’s never too late to build up bone density. </a:t>
            </a:r>
            <a:r>
              <a:rPr lang="en-US" altLang="zh-CN" sz="2500" spc="-160" dirty="0" smtClean="0"/>
              <a:t>It increases</a:t>
            </a:r>
          </a:p>
          <a:p>
            <a:pPr>
              <a:lnSpc>
                <a:spcPct val="120000"/>
              </a:lnSpc>
              <a:buNone/>
            </a:pPr>
            <a:r>
              <a:rPr lang="en-US" altLang="zh-CN" sz="2500" spc="-190" dirty="0" smtClean="0"/>
              <a:t>circulation and makes your </a:t>
            </a:r>
            <a:r>
              <a:rPr lang="en-US" altLang="zh-CN" sz="2500" spc="-190" dirty="0" smtClean="0">
                <a:hlinkClick r:id="rId5" action="ppaction://hlinksldjump"/>
              </a:rPr>
              <a:t>metabolism</a:t>
            </a:r>
            <a:r>
              <a:rPr lang="en-US" altLang="zh-CN" sz="2500" spc="-190" dirty="0" smtClean="0"/>
              <a:t> work faster. This means you’ll burn more</a:t>
            </a:r>
          </a:p>
          <a:p>
            <a:pPr>
              <a:lnSpc>
                <a:spcPct val="120000"/>
              </a:lnSpc>
              <a:buNone/>
            </a:pPr>
            <a:r>
              <a:rPr lang="en-US" altLang="zh-CN" sz="2500" spc="-160" dirty="0" smtClean="0">
                <a:hlinkClick r:id="rId6" action="ppaction://hlinksldjump"/>
              </a:rPr>
              <a:t>calories</a:t>
            </a:r>
            <a:r>
              <a:rPr lang="en-US" altLang="zh-CN" sz="2500" spc="-160" dirty="0" smtClean="0"/>
              <a:t>, and the </a:t>
            </a:r>
            <a:r>
              <a:rPr lang="en-US" altLang="zh-CN" sz="2500" spc="-160" dirty="0" smtClean="0">
                <a:hlinkClick r:id="rId7" action="ppaction://hlinksldjump"/>
              </a:rPr>
              <a:t>nutrients</a:t>
            </a:r>
            <a:r>
              <a:rPr lang="en-US" altLang="zh-CN" sz="2500" spc="-160" dirty="0" smtClean="0"/>
              <a:t> from food will be absorbed by your body in a more</a:t>
            </a:r>
          </a:p>
          <a:p>
            <a:pPr>
              <a:lnSpc>
                <a:spcPct val="120000"/>
              </a:lnSpc>
              <a:buNone/>
            </a:pPr>
            <a:r>
              <a:rPr lang="en-US" altLang="zh-CN" sz="2500" spc="-190" dirty="0" smtClean="0">
                <a:hlinkClick r:id="rId8" action="ppaction://hlinksldjump"/>
              </a:rPr>
              <a:t>efficient</a:t>
            </a:r>
            <a:r>
              <a:rPr lang="en-US" altLang="zh-CN" sz="2500" spc="-190" dirty="0" smtClean="0"/>
              <a:t> way. This will also encourage you to drink more water, which will improve</a:t>
            </a:r>
          </a:p>
          <a:p>
            <a:pPr>
              <a:lnSpc>
                <a:spcPct val="120000"/>
              </a:lnSpc>
              <a:buNone/>
            </a:pPr>
            <a:r>
              <a:rPr lang="en-US" altLang="zh-CN" sz="2500" spc="-200" dirty="0" smtClean="0">
                <a:hlinkClick r:id="rId9" action="ppaction://hlinksldjump"/>
              </a:rPr>
              <a:t>digestion</a:t>
            </a:r>
            <a:r>
              <a:rPr lang="en-US" altLang="zh-CN" sz="2500" spc="-200" dirty="0" smtClean="0"/>
              <a:t> and clean your system. </a:t>
            </a:r>
            <a:r>
              <a:rPr lang="en-US" altLang="zh-CN" sz="2500" spc="-200" dirty="0" smtClean="0">
                <a:hlinkClick r:id="rId10" action="ppaction://hlinksldjump"/>
              </a:rPr>
              <a:t>Among many benefits is the glow of good health.</a:t>
            </a:r>
            <a:endParaRPr lang="en-US" altLang="zh-CN" sz="2500" spc="-200" dirty="0" smtClean="0"/>
          </a:p>
          <a:p>
            <a:pPr>
              <a:lnSpc>
                <a:spcPct val="120000"/>
              </a:lnSpc>
              <a:buNone/>
            </a:pPr>
            <a:r>
              <a:rPr lang="en-US" altLang="zh-CN" sz="2500" spc="-210" dirty="0" smtClean="0"/>
              <a:t>Walking is also good for protection against heart disease and can lower </a:t>
            </a:r>
            <a:r>
              <a:rPr lang="en-US" altLang="zh-CN" sz="2500" spc="-210" dirty="0" smtClean="0">
                <a:hlinkClick r:id="rId11" action="ppaction://hlinksldjump"/>
              </a:rPr>
              <a:t>cholesterol</a:t>
            </a:r>
            <a:r>
              <a:rPr lang="en-US" altLang="zh-CN" sz="2500" spc="-210" dirty="0" smtClean="0"/>
              <a:t>.</a:t>
            </a:r>
            <a:endParaRPr lang="zh-CN" altLang="en-US" sz="2500" spc="-2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12" action="ppaction://hlinkfile"/>
          </p:cNvPr>
          <p:cNvPicPr>
            <a:picLocks noChangeAspect="1" noChangeArrowheads="1"/>
          </p:cNvPicPr>
          <p:nvPr/>
        </p:nvPicPr>
        <p:blipFill>
          <a:blip r:embed="rId13"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4" action="ppaction://hlinksldjump"/>
          </p:cNvPr>
          <p:cNvPicPr>
            <a:picLocks noChangeAspect="1"/>
          </p:cNvPicPr>
          <p:nvPr/>
        </p:nvPicPr>
        <p:blipFill>
          <a:blip r:embed="rId15"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6" action="ppaction://hlinksldjump"/>
          </p:cNvPr>
          <p:cNvPicPr>
            <a:picLocks noChangeAspect="1" noChangeArrowheads="1"/>
          </p:cNvPicPr>
          <p:nvPr/>
        </p:nvPicPr>
        <p:blipFill>
          <a:blip r:embed="rId17"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8" action="ppaction://hlinksldjump"/>
          </p:cNvPr>
          <p:cNvPicPr>
            <a:picLocks noChangeAspect="1" noChangeArrowheads="1"/>
          </p:cNvPicPr>
          <p:nvPr/>
        </p:nvPicPr>
        <p:blipFill>
          <a:blip r:embed="rId19"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buNone/>
            </a:pPr>
            <a:r>
              <a:rPr lang="en-US" altLang="zh-CN" sz="3200" b="1" dirty="0" smtClean="0"/>
              <a:t>relieve               </a:t>
            </a:r>
            <a:r>
              <a:rPr lang="en-US" altLang="zh-CN" i="1" dirty="0" smtClean="0">
                <a:solidFill>
                  <a:srgbClr val="990000"/>
                </a:solidFill>
              </a:rPr>
              <a:t>vt. </a:t>
            </a:r>
            <a:r>
              <a:rPr lang="en-US" altLang="zh-CN" dirty="0" smtClean="0"/>
              <a:t>to make pain or another bad physical feeling less unpleasant </a:t>
            </a:r>
            <a:r>
              <a:rPr lang="zh-CN" altLang="en-US" sz="2400" dirty="0" smtClean="0">
                <a:solidFill>
                  <a:schemeClr val="hlink"/>
                </a:solidFill>
              </a:rPr>
              <a:t>减轻（痛苦或身体不适）</a:t>
            </a:r>
          </a:p>
          <a:p>
            <a:pPr eaLnBrk="1" hangingPunct="1">
              <a:buSzPct val="60000"/>
              <a:buFont typeface="Wingdings" pitchFamily="2" charset="2"/>
              <a:buNone/>
            </a:pPr>
            <a:r>
              <a:rPr lang="en-US" altLang="zh-CN" i="1" dirty="0" smtClean="0"/>
              <a:t>e.g. </a:t>
            </a:r>
          </a:p>
          <a:p>
            <a:pPr marL="1587" indent="0">
              <a:buNone/>
            </a:pPr>
            <a:r>
              <a:rPr lang="en-US" altLang="zh-CN" dirty="0" smtClean="0"/>
              <a:t>1. This medicine will relieve your headache.   </a:t>
            </a:r>
          </a:p>
          <a:p>
            <a:pPr>
              <a:buNone/>
            </a:pPr>
            <a:r>
              <a:rPr lang="zh-CN" altLang="en-US" sz="2400" dirty="0" smtClean="0">
                <a:solidFill>
                  <a:schemeClr val="hlink"/>
                </a:solidFill>
              </a:rPr>
              <a:t>     这药将减轻你的头痛。</a:t>
            </a:r>
          </a:p>
          <a:p>
            <a:pPr marL="1587" indent="0" algn="just">
              <a:buNone/>
            </a:pPr>
            <a:r>
              <a:rPr lang="en-US" altLang="zh-CN" dirty="0" smtClean="0"/>
              <a:t>2. The fund is for relieving distress among the flood victims. </a:t>
            </a:r>
          </a:p>
          <a:p>
            <a:pPr>
              <a:buNone/>
            </a:pPr>
            <a:r>
              <a:rPr lang="zh-CN" altLang="en-US" sz="2400" dirty="0" smtClean="0">
                <a:solidFill>
                  <a:schemeClr val="hlink"/>
                </a:solidFill>
              </a:rPr>
              <a:t>     这笔款项是用于解救洪水灾民的困苦的。</a:t>
            </a:r>
            <a:endParaRPr lang="en-US" altLang="zh-CN" sz="2400" dirty="0" smtClean="0">
              <a:solidFill>
                <a:schemeClr val="hlink"/>
              </a:solidFill>
            </a:endParaRPr>
          </a:p>
          <a:p>
            <a:pPr marL="432000" indent="-457200" algn="just">
              <a:buNone/>
            </a:pPr>
            <a:r>
              <a:rPr lang="en-US" altLang="zh-CN" dirty="0" smtClean="0"/>
              <a:t>3. Some people take hot bath and drink warm liquids; other people take medicines to relieve various symptoms of colds. </a:t>
            </a:r>
            <a:r>
              <a:rPr lang="en-US" altLang="zh-CN" sz="2400" b="1" dirty="0" smtClean="0">
                <a:solidFill>
                  <a:srgbClr val="70AD47">
                    <a:lumMod val="50000"/>
                  </a:srgbClr>
                </a:solidFill>
              </a:rPr>
              <a:t>(CET4-2006-12)</a:t>
            </a:r>
          </a:p>
          <a:p>
            <a:pPr marL="432000" indent="-457200" algn="just">
              <a:buNone/>
            </a:pPr>
            <a:r>
              <a:rPr lang="zh-CN" altLang="en-US" sz="2400" dirty="0" smtClean="0">
                <a:solidFill>
                  <a:schemeClr val="accent1">
                    <a:lumMod val="75000"/>
                  </a:schemeClr>
                </a:solidFill>
              </a:rPr>
              <a:t>      一些</a:t>
            </a:r>
            <a:r>
              <a:rPr lang="zh-CN" altLang="en-US" sz="2400" dirty="0">
                <a:solidFill>
                  <a:schemeClr val="accent1">
                    <a:lumMod val="75000"/>
                  </a:schemeClr>
                </a:solidFill>
              </a:rPr>
              <a:t>人洗热水澡和喝热饮，另一些人服用药物来缓解不同的感冒症状</a:t>
            </a:r>
            <a:r>
              <a:rPr lang="zh-CN" altLang="en-US" sz="2400" dirty="0" smtClean="0">
                <a:solidFill>
                  <a:schemeClr val="accent1">
                    <a:lumMod val="75000"/>
                  </a:schemeClr>
                </a:solidFill>
              </a:rPr>
              <a:t>。</a:t>
            </a:r>
            <a:endParaRPr lang="en-US" altLang="zh-CN" sz="2400" dirty="0">
              <a:solidFill>
                <a:schemeClr val="accent1">
                  <a:lumMod val="75000"/>
                </a:schemeClr>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1138" name="Picture 2"/>
          <p:cNvPicPr>
            <a:picLocks noChangeAspect="1" noChangeArrowheads="1"/>
          </p:cNvPicPr>
          <p:nvPr/>
        </p:nvPicPr>
        <p:blipFill>
          <a:blip r:embed="rId4" cstate="print"/>
          <a:srcRect/>
          <a:stretch>
            <a:fillRect/>
          </a:stretch>
        </p:blipFill>
        <p:spPr bwMode="auto">
          <a:xfrm>
            <a:off x="1843088" y="776288"/>
            <a:ext cx="885825" cy="29527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7" end="7"/>
                                            </p:txEl>
                                          </p:spTgt>
                                        </p:tgtEl>
                                        <p:attrNameLst>
                                          <p:attrName>style.visibility</p:attrName>
                                        </p:attrNameLst>
                                      </p:cBhvr>
                                      <p:to>
                                        <p:strVal val="visible"/>
                                      </p:to>
                                    </p:set>
                                    <p:animEffect transition="in" filter="dissolve">
                                      <p:cBhvr>
                                        <p:cTn id="17" dur="500"/>
                                        <p:tgtEl>
                                          <p:spTgt spid="1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38113" y="662278"/>
            <a:ext cx="890111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estimate                    </a:t>
            </a:r>
            <a:r>
              <a:rPr lang="en-US" altLang="zh-CN" i="1" dirty="0" err="1" smtClean="0">
                <a:solidFill>
                  <a:srgbClr val="990000"/>
                </a:solidFill>
              </a:rPr>
              <a:t>vt</a:t>
            </a:r>
            <a:r>
              <a:rPr lang="en-US" altLang="zh-CN" i="1" dirty="0" smtClean="0">
                <a:solidFill>
                  <a:srgbClr val="990000"/>
                </a:solidFill>
              </a:rPr>
              <a:t>. </a:t>
            </a:r>
            <a:r>
              <a:rPr lang="en-US" altLang="zh-CN" dirty="0" smtClean="0"/>
              <a:t>to say what you think an amount or value will be, either by guessing or by using available information to calculate it </a:t>
            </a:r>
            <a:r>
              <a:rPr lang="zh-CN" altLang="en-US" sz="2400" dirty="0" smtClean="0">
                <a:solidFill>
                  <a:schemeClr val="hlink"/>
                </a:solidFill>
              </a:rPr>
              <a:t>估计；估算</a:t>
            </a:r>
          </a:p>
          <a:p>
            <a:pPr marL="179388" indent="-177800" eaLnBrk="1" hangingPunct="1">
              <a:lnSpc>
                <a:spcPct val="100000"/>
              </a:lnSpc>
              <a:buSzPct val="60000"/>
              <a:buFont typeface="Wingdings" pitchFamily="2" charset="2"/>
              <a:buNone/>
            </a:pPr>
            <a:r>
              <a:rPr lang="en-US" altLang="zh-CN" i="1" dirty="0" smtClean="0"/>
              <a:t>e.g. </a:t>
            </a:r>
          </a:p>
          <a:p>
            <a:pPr marL="432000" indent="-457200" algn="just">
              <a:lnSpc>
                <a:spcPct val="100000"/>
              </a:lnSpc>
              <a:buNone/>
            </a:pPr>
            <a:r>
              <a:rPr lang="en-US" altLang="zh-CN" dirty="0" smtClean="0"/>
              <a:t>1. I estimate that the total cost for the treatment will go from $9,000 to $12,500.   </a:t>
            </a:r>
          </a:p>
          <a:p>
            <a:pPr marL="179388" indent="-177800">
              <a:lnSpc>
                <a:spcPct val="100000"/>
              </a:lnSpc>
              <a:buNone/>
            </a:pPr>
            <a:r>
              <a:rPr lang="zh-CN" altLang="en-US" sz="2400" dirty="0" smtClean="0">
                <a:solidFill>
                  <a:schemeClr val="hlink"/>
                </a:solidFill>
              </a:rPr>
              <a:t>       我估计治疗费总额将在</a:t>
            </a:r>
            <a:r>
              <a:rPr lang="en-US" altLang="zh-CN" sz="2400" dirty="0" smtClean="0">
                <a:solidFill>
                  <a:schemeClr val="hlink"/>
                </a:solidFill>
                <a:latin typeface="+mn-ea"/>
              </a:rPr>
              <a:t>9</a:t>
            </a:r>
            <a:r>
              <a:rPr lang="zh-CN" altLang="en-US" sz="2400" dirty="0" smtClean="0">
                <a:solidFill>
                  <a:schemeClr val="hlink"/>
                </a:solidFill>
              </a:rPr>
              <a:t>千美元到</a:t>
            </a:r>
            <a:r>
              <a:rPr lang="en-US" altLang="zh-CN" sz="2400" dirty="0" smtClean="0">
                <a:solidFill>
                  <a:schemeClr val="hlink"/>
                </a:solidFill>
                <a:latin typeface="+mn-ea"/>
              </a:rPr>
              <a:t>1.25</a:t>
            </a:r>
            <a:r>
              <a:rPr lang="zh-CN" altLang="en-US" sz="2400" dirty="0" smtClean="0">
                <a:solidFill>
                  <a:schemeClr val="hlink"/>
                </a:solidFill>
              </a:rPr>
              <a:t>万美元之间。</a:t>
            </a:r>
          </a:p>
          <a:p>
            <a:pPr marL="432000" indent="-457200" algn="just">
              <a:lnSpc>
                <a:spcPct val="100000"/>
              </a:lnSpc>
              <a:buNone/>
            </a:pPr>
            <a:r>
              <a:rPr lang="en-US" altLang="zh-CN" dirty="0" smtClean="0"/>
              <a:t>2. They try to identify all the tasks and estimate the effort for each. </a:t>
            </a:r>
          </a:p>
          <a:p>
            <a:pPr marL="179388" indent="-177800">
              <a:lnSpc>
                <a:spcPct val="100000"/>
              </a:lnSpc>
              <a:buNone/>
            </a:pPr>
            <a:r>
              <a:rPr lang="zh-CN" altLang="en-US" sz="2400" dirty="0" smtClean="0">
                <a:solidFill>
                  <a:schemeClr val="hlink"/>
                </a:solidFill>
              </a:rPr>
              <a:t>      他们试图识别出所有的任务并估算对每个任务需做出的努力。</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92162" name="Picture 2"/>
          <p:cNvPicPr>
            <a:picLocks noChangeAspect="1" noChangeArrowheads="1"/>
          </p:cNvPicPr>
          <p:nvPr/>
        </p:nvPicPr>
        <p:blipFill>
          <a:blip r:embed="rId6" cstate="print"/>
          <a:srcRect/>
          <a:stretch>
            <a:fillRect/>
          </a:stretch>
        </p:blipFill>
        <p:spPr bwMode="auto">
          <a:xfrm>
            <a:off x="2025744" y="808785"/>
            <a:ext cx="1362075" cy="314325"/>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53861" y="595603"/>
            <a:ext cx="8866314" cy="5903912"/>
          </a:xfrm>
          <a:prstGeom prst="rect">
            <a:avLst/>
          </a:prstGeom>
          <a:noFill/>
          <a:ln>
            <a:miter lim="800000"/>
            <a:headEnd/>
            <a:tailEnd/>
          </a:ln>
        </p:spPr>
        <p:txBody>
          <a:bodyPr/>
          <a:lstStyle/>
          <a:p>
            <a:pPr marL="447675" indent="-447675" algn="just" eaLnBrk="1" hangingPunct="1">
              <a:lnSpc>
                <a:spcPct val="100000"/>
              </a:lnSpc>
              <a:buSzPct val="120000"/>
              <a:buNone/>
            </a:pPr>
            <a:r>
              <a:rPr lang="en-US" altLang="zh-CN" sz="3200" b="1" dirty="0" smtClean="0"/>
              <a:t>immune</a:t>
            </a:r>
            <a:r>
              <a:rPr lang="en-US" altLang="zh-CN" b="1" dirty="0" smtClean="0"/>
              <a:t>                          </a:t>
            </a:r>
            <a:r>
              <a:rPr lang="en-US" altLang="zh-CN" sz="2800" i="1" dirty="0" smtClean="0">
                <a:solidFill>
                  <a:srgbClr val="990000"/>
                </a:solidFill>
              </a:rPr>
              <a:t>a</a:t>
            </a:r>
            <a:r>
              <a:rPr lang="en-US" altLang="zh-CN" i="1" dirty="0" smtClean="0">
                <a:solidFill>
                  <a:srgbClr val="990000"/>
                </a:solidFill>
              </a:rPr>
              <a:t>. </a:t>
            </a:r>
            <a:endParaRPr lang="en-US" altLang="zh-CN" dirty="0" smtClean="0">
              <a:solidFill>
                <a:schemeClr val="accent2"/>
              </a:solidFill>
            </a:endParaRPr>
          </a:p>
          <a:p>
            <a:pPr marL="360000" indent="-360000" algn="just" eaLnBrk="1" hangingPunct="1">
              <a:lnSpc>
                <a:spcPct val="100000"/>
              </a:lnSpc>
              <a:buSzPct val="120000"/>
              <a:buNone/>
            </a:pPr>
            <a:r>
              <a:rPr lang="en-US" altLang="zh-CN" sz="2800" b="1" dirty="0" smtClean="0"/>
              <a:t>1. </a:t>
            </a:r>
            <a:r>
              <a:rPr lang="en-US" altLang="zh-CN" dirty="0" smtClean="0"/>
              <a:t>safe from a disease, because you cannot be infected by it</a:t>
            </a:r>
            <a:r>
              <a:rPr lang="zh-CN" altLang="en-US" sz="2400" dirty="0" smtClean="0">
                <a:solidFill>
                  <a:schemeClr val="hlink"/>
                </a:solidFill>
              </a:rPr>
              <a:t>免疫系统的；免疫的；有免疫力的</a:t>
            </a:r>
          </a:p>
          <a:p>
            <a:pPr marL="230400" indent="-230400" algn="just" eaLnBrk="1" hangingPunct="1">
              <a:lnSpc>
                <a:spcPct val="100000"/>
              </a:lnSpc>
              <a:spcBef>
                <a:spcPct val="20000"/>
              </a:spcBef>
              <a:buSzPct val="120000"/>
              <a:buNone/>
            </a:pPr>
            <a:r>
              <a:rPr lang="en-US" altLang="zh-CN" i="1" dirty="0" smtClean="0"/>
              <a:t>e.g. </a:t>
            </a:r>
            <a:r>
              <a:rPr lang="en-US" altLang="zh-CN" dirty="0" smtClean="0"/>
              <a:t>This blood test will show whether or not you’re immune to the disease.</a:t>
            </a:r>
            <a:endParaRPr lang="en-US" altLang="zh-CN" dirty="0" smtClean="0">
              <a:solidFill>
                <a:prstClr val="black"/>
              </a:solidFill>
            </a:endParaRPr>
          </a:p>
          <a:p>
            <a:pPr marL="179388" indent="-179388" algn="just" eaLnBrk="1" hangingPunct="1">
              <a:lnSpc>
                <a:spcPct val="100000"/>
              </a:lnSpc>
              <a:spcBef>
                <a:spcPct val="20000"/>
              </a:spcBef>
              <a:buSzPct val="120000"/>
              <a:buNone/>
            </a:pPr>
            <a:r>
              <a:rPr lang="zh-CN" altLang="en-US" sz="2400" dirty="0" smtClean="0">
                <a:solidFill>
                  <a:schemeClr val="hlink"/>
                </a:solidFill>
              </a:rPr>
              <a:t>    验血能显示出你是否对该疾病具有免疫力。</a:t>
            </a:r>
            <a:endParaRPr lang="en-US" altLang="zh-CN" sz="2400" dirty="0" smtClean="0">
              <a:solidFill>
                <a:schemeClr val="hlink"/>
              </a:solidFill>
            </a:endParaRPr>
          </a:p>
          <a:p>
            <a:pPr marL="179388" indent="-179388" algn="just" eaLnBrk="1" hangingPunct="1">
              <a:lnSpc>
                <a:spcPct val="100000"/>
              </a:lnSpc>
              <a:buSzPct val="120000"/>
              <a:buNone/>
            </a:pPr>
            <a:r>
              <a:rPr lang="en-US" altLang="zh-CN" b="1" dirty="0" smtClean="0"/>
              <a:t>2. </a:t>
            </a:r>
            <a:r>
              <a:rPr lang="en-US" altLang="zh-CN" dirty="0" smtClean="0"/>
              <a:t>(</a:t>
            </a:r>
            <a:r>
              <a:rPr lang="en-US" altLang="zh-CN" b="1" dirty="0" smtClean="0">
                <a:latin typeface="Times New Roman" pitchFamily="18" charset="0"/>
                <a:cs typeface="Times New Roman" pitchFamily="18" charset="0"/>
              </a:rPr>
              <a:t>~ </a:t>
            </a:r>
            <a:r>
              <a:rPr lang="en-US" altLang="zh-CN" b="1" dirty="0" smtClean="0"/>
              <a:t>from </a:t>
            </a:r>
            <a:r>
              <a:rPr lang="en-US" altLang="zh-CN" dirty="0" smtClean="0"/>
              <a:t>/ </a:t>
            </a:r>
            <a:r>
              <a:rPr lang="en-US" altLang="zh-CN" b="1" dirty="0" smtClean="0"/>
              <a:t>to</a:t>
            </a:r>
            <a:r>
              <a:rPr lang="en-US" altLang="zh-CN" dirty="0" smtClean="0"/>
              <a:t>) not influenced or affected by sth.</a:t>
            </a:r>
            <a:r>
              <a:rPr lang="zh-CN" altLang="en-US" sz="2400" b="1" dirty="0" smtClean="0">
                <a:solidFill>
                  <a:schemeClr val="hlink"/>
                </a:solidFill>
              </a:rPr>
              <a:t> </a:t>
            </a:r>
            <a:r>
              <a:rPr lang="zh-CN" altLang="en-US" sz="2400" dirty="0" smtClean="0">
                <a:solidFill>
                  <a:schemeClr val="hlink"/>
                </a:solidFill>
              </a:rPr>
              <a:t>不受影响的</a:t>
            </a:r>
            <a:endParaRPr lang="en-US" altLang="zh-CN" sz="2400" dirty="0" smtClean="0">
              <a:solidFill>
                <a:schemeClr val="hlink"/>
              </a:solidFill>
            </a:endParaRPr>
          </a:p>
          <a:p>
            <a:pPr marL="230400" lvl="0" indent="-230400" algn="just" eaLnBrk="1" hangingPunct="1">
              <a:lnSpc>
                <a:spcPct val="100000"/>
              </a:lnSpc>
              <a:spcBef>
                <a:spcPct val="20000"/>
              </a:spcBef>
              <a:buSzPct val="120000"/>
              <a:buNone/>
            </a:pPr>
            <a:r>
              <a:rPr lang="en-US" altLang="zh-CN" i="1" dirty="0" smtClean="0"/>
              <a:t>e.g. </a:t>
            </a:r>
            <a:r>
              <a:rPr lang="en-US" altLang="zh-CN" dirty="0" smtClean="0"/>
              <a:t>It seems to me that few people are immune to vanity or jealousy.</a:t>
            </a:r>
          </a:p>
          <a:p>
            <a:pPr marL="179388" indent="-179388" algn="just" eaLnBrk="1" hangingPunct="1">
              <a:lnSpc>
                <a:spcPct val="100000"/>
              </a:lnSpc>
              <a:spcBef>
                <a:spcPct val="20000"/>
              </a:spcBef>
              <a:buSzPct val="120000"/>
              <a:buNone/>
            </a:pPr>
            <a:r>
              <a:rPr lang="zh-CN" altLang="en-US" sz="2400" dirty="0" smtClean="0">
                <a:solidFill>
                  <a:schemeClr val="hlink"/>
                </a:solidFill>
              </a:rPr>
              <a:t>    在我看来很少有人没有虚荣心或嫉妒心。</a:t>
            </a:r>
            <a:endParaRPr lang="en-US" altLang="zh-CN" sz="2400" dirty="0" smtClean="0">
              <a:solidFill>
                <a:schemeClr val="hlink"/>
              </a:solidFill>
            </a:endParaRPr>
          </a:p>
          <a:p>
            <a:pPr marL="179388" indent="-179388" algn="just" eaLnBrk="1" hangingPunct="1">
              <a:lnSpc>
                <a:spcPct val="100000"/>
              </a:lnSpc>
              <a:spcBef>
                <a:spcPct val="20000"/>
              </a:spcBef>
              <a:buSzPct val="120000"/>
              <a:buNone/>
            </a:pPr>
            <a:r>
              <a:rPr lang="en-US" altLang="zh-CN" b="1" dirty="0" smtClean="0">
                <a:solidFill>
                  <a:srgbClr val="70AD47">
                    <a:lumMod val="50000"/>
                  </a:srgbClr>
                </a:solidFill>
              </a:rPr>
              <a:t>See also: </a:t>
            </a:r>
            <a:r>
              <a:rPr lang="en-US" altLang="zh-CN" b="1" dirty="0" smtClean="0">
                <a:hlinkClick r:id="rId3" action="ppaction://hlinksldjump"/>
              </a:rPr>
              <a:t>immune system</a:t>
            </a:r>
            <a:endParaRPr lang="en-US" altLang="zh-CN" sz="2400" dirty="0" smtClean="0">
              <a:solidFill>
                <a:schemeClr val="hlink"/>
              </a:solidFill>
            </a:endParaRPr>
          </a:p>
          <a:p>
            <a:pPr marL="179388" indent="-179388" algn="just" eaLnBrk="1" hangingPunct="1">
              <a:buSzPct val="120000"/>
              <a:buFont typeface="Arial" charset="0"/>
              <a:buNone/>
            </a:pPr>
            <a:endParaRPr lang="zh-CN" altLang="en-US" sz="2400" dirty="0" smtClean="0">
              <a:solidFill>
                <a:schemeClr val="hlink"/>
              </a:solidFill>
            </a:endParaRPr>
          </a:p>
        </p:txBody>
      </p:sp>
      <p:pic>
        <p:nvPicPr>
          <p:cNvPr id="8" name="图片 7"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93186" name="Picture 2"/>
          <p:cNvPicPr>
            <a:picLocks noChangeAspect="1" noChangeArrowheads="1"/>
          </p:cNvPicPr>
          <p:nvPr/>
        </p:nvPicPr>
        <p:blipFill>
          <a:blip r:embed="rId5" cstate="print"/>
          <a:srcRect/>
          <a:stretch>
            <a:fillRect/>
          </a:stretch>
        </p:blipFill>
        <p:spPr bwMode="auto">
          <a:xfrm>
            <a:off x="2094316" y="745774"/>
            <a:ext cx="1114425" cy="314325"/>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10" action="ppaction://hlinksldjump"/>
          </p:cNvPr>
          <p:cNvPicPr>
            <a:picLocks noChangeAspect="1"/>
          </p:cNvPicPr>
          <p:nvPr/>
        </p:nvPicPr>
        <p:blipFill>
          <a:blip r:embed="rId11"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immune system </a:t>
            </a:r>
            <a:r>
              <a:rPr lang="en-US" altLang="zh-CN" i="1" dirty="0" smtClean="0">
                <a:solidFill>
                  <a:srgbClr val="990000"/>
                </a:solidFill>
              </a:rPr>
              <a:t>n. </a:t>
            </a:r>
            <a:r>
              <a:rPr lang="en-US" altLang="zh-CN" dirty="0" smtClean="0">
                <a:solidFill>
                  <a:srgbClr val="990000"/>
                </a:solidFill>
              </a:rPr>
              <a:t>[C] </a:t>
            </a:r>
            <a:r>
              <a:rPr lang="en-US" altLang="zh-CN" dirty="0" smtClean="0"/>
              <a:t>the system in your body that protects you against disease </a:t>
            </a:r>
            <a:r>
              <a:rPr lang="zh-CN" altLang="en-US" sz="2400" dirty="0" smtClean="0">
                <a:solidFill>
                  <a:schemeClr val="hlink"/>
                </a:solidFill>
              </a:rPr>
              <a:t>免疫系统</a:t>
            </a:r>
          </a:p>
          <a:p>
            <a:pPr eaLnBrk="1" hangingPunct="1">
              <a:lnSpc>
                <a:spcPct val="100000"/>
              </a:lnSpc>
              <a:buSzPct val="60000"/>
              <a:buFont typeface="Wingdings" pitchFamily="2" charset="2"/>
              <a:buNone/>
            </a:pPr>
            <a:r>
              <a:rPr lang="en-US" altLang="zh-CN" i="1" dirty="0" smtClean="0"/>
              <a:t>e.g. </a:t>
            </a:r>
          </a:p>
          <a:p>
            <a:pPr marL="1587" indent="0" algn="just" eaLnBrk="1" hangingPunct="1">
              <a:lnSpc>
                <a:spcPct val="100000"/>
              </a:lnSpc>
              <a:buSzPct val="100000"/>
              <a:buNone/>
            </a:pPr>
            <a:r>
              <a:rPr lang="en-US" altLang="zh-CN" spc="-50" dirty="0" smtClean="0"/>
              <a:t>1. The immune system may fail to function for many reasons. </a:t>
            </a:r>
            <a:r>
              <a:rPr lang="en-US" altLang="zh-CN" spc="-40" dirty="0" smtClean="0"/>
              <a:t> </a:t>
            </a:r>
            <a:r>
              <a:rPr lang="en-US" altLang="zh-CN" dirty="0" smtClean="0"/>
              <a:t> </a:t>
            </a:r>
          </a:p>
          <a:p>
            <a:pPr>
              <a:lnSpc>
                <a:spcPct val="100000"/>
              </a:lnSpc>
              <a:buNone/>
            </a:pPr>
            <a:r>
              <a:rPr lang="zh-CN" altLang="en-US" sz="2400" dirty="0" smtClean="0">
                <a:solidFill>
                  <a:schemeClr val="hlink"/>
                </a:solidFill>
              </a:rPr>
              <a:t>     免疫系统的机能丧失可能有很多原因。</a:t>
            </a:r>
          </a:p>
          <a:p>
            <a:pPr marL="432000" indent="-457200" algn="just">
              <a:lnSpc>
                <a:spcPct val="100000"/>
              </a:lnSpc>
              <a:buNone/>
            </a:pPr>
            <a:r>
              <a:rPr lang="en-US" altLang="zh-CN" dirty="0" smtClean="0"/>
              <a:t>2. His immune system completely broke down and he became very ill. </a:t>
            </a:r>
          </a:p>
          <a:p>
            <a:pPr>
              <a:lnSpc>
                <a:spcPct val="100000"/>
              </a:lnSpc>
              <a:buNone/>
            </a:pPr>
            <a:r>
              <a:rPr lang="zh-CN" altLang="en-US" sz="2400" dirty="0" smtClean="0">
                <a:solidFill>
                  <a:schemeClr val="hlink"/>
                </a:solidFill>
              </a:rPr>
              <a:t>      他的免疫系统彻底崩溃了，他已病入膏肓。</a:t>
            </a:r>
            <a:endParaRPr lang="en-US" altLang="zh-CN" sz="2400" dirty="0" smtClean="0">
              <a:solidFill>
                <a:schemeClr val="hlink"/>
              </a:solidFill>
            </a:endParaRPr>
          </a:p>
          <a:p>
            <a:pPr>
              <a:lnSpc>
                <a:spcPct val="100000"/>
              </a:lnSpc>
              <a:buNone/>
            </a:pPr>
            <a:r>
              <a:rPr lang="en-US" altLang="zh-CN" b="1" dirty="0">
                <a:solidFill>
                  <a:srgbClr val="70AD47">
                    <a:lumMod val="50000"/>
                  </a:srgbClr>
                </a:solidFill>
              </a:rPr>
              <a:t>See also: </a:t>
            </a:r>
            <a:r>
              <a:rPr lang="en-US" altLang="zh-CN" b="1" dirty="0" smtClean="0">
                <a:hlinkClick r:id="rId3" action="ppaction://hlinksldjump"/>
              </a:rPr>
              <a:t>immune</a:t>
            </a:r>
            <a:endParaRPr lang="en-US" altLang="zh-CN" spc="-5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447675" indent="-447675" algn="just" eaLnBrk="1" hangingPunct="1">
              <a:buSzPct val="120000"/>
              <a:buNone/>
            </a:pPr>
            <a:r>
              <a:rPr lang="en-US" altLang="zh-CN" sz="3200" b="1" dirty="0" smtClean="0"/>
              <a:t>maintain</a:t>
            </a:r>
            <a:r>
              <a:rPr lang="en-US" altLang="zh-CN" b="1" dirty="0" smtClean="0"/>
              <a:t>                             </a:t>
            </a:r>
            <a:r>
              <a:rPr lang="en-US" altLang="zh-CN" sz="2800" i="1" dirty="0" smtClean="0">
                <a:solidFill>
                  <a:srgbClr val="990000"/>
                </a:solidFill>
              </a:rPr>
              <a:t>vt</a:t>
            </a:r>
            <a:r>
              <a:rPr lang="en-US" altLang="zh-CN" i="1" dirty="0" smtClean="0">
                <a:solidFill>
                  <a:srgbClr val="990000"/>
                </a:solidFill>
              </a:rPr>
              <a:t>. </a:t>
            </a:r>
            <a:endParaRPr lang="en-US" altLang="zh-CN" dirty="0" smtClean="0">
              <a:solidFill>
                <a:schemeClr val="accent2"/>
              </a:solidFill>
            </a:endParaRPr>
          </a:p>
          <a:p>
            <a:pPr marL="179388" indent="-179388" algn="just" eaLnBrk="1" hangingPunct="1">
              <a:lnSpc>
                <a:spcPct val="100000"/>
              </a:lnSpc>
              <a:buSzPct val="120000"/>
              <a:buNone/>
            </a:pPr>
            <a:r>
              <a:rPr lang="en-US" altLang="zh-CN" sz="2800" b="1" dirty="0" smtClean="0"/>
              <a:t>1. </a:t>
            </a:r>
            <a:r>
              <a:rPr lang="en-US" altLang="zh-CN" dirty="0" smtClean="0"/>
              <a:t>to make sth. stay the same </a:t>
            </a:r>
            <a:r>
              <a:rPr lang="zh-CN" altLang="en-US" sz="2400" dirty="0" smtClean="0">
                <a:solidFill>
                  <a:schemeClr val="hlink"/>
                </a:solidFill>
              </a:rPr>
              <a:t>保持；维持</a:t>
            </a:r>
          </a:p>
          <a:p>
            <a:pPr marL="179388" indent="-179388" eaLnBrk="1" hangingPunct="1">
              <a:lnSpc>
                <a:spcPct val="100000"/>
              </a:lnSpc>
              <a:buSzPct val="120000"/>
              <a:buNone/>
            </a:pPr>
            <a:r>
              <a:rPr lang="en-US" altLang="zh-CN" i="1" dirty="0" smtClean="0"/>
              <a:t>e.g.</a:t>
            </a:r>
          </a:p>
          <a:p>
            <a:pPr marL="360000" indent="-360000" algn="just" eaLnBrk="1" hangingPunct="1">
              <a:lnSpc>
                <a:spcPct val="100000"/>
              </a:lnSpc>
              <a:buSzPct val="100000"/>
              <a:buNone/>
            </a:pPr>
            <a:r>
              <a:rPr lang="en-US" altLang="zh-CN" dirty="0" smtClean="0"/>
              <a:t>1. Mankind have been trying every means to maintain the balance of nature.</a:t>
            </a:r>
          </a:p>
          <a:p>
            <a:pPr marL="179388" indent="-179388" eaLnBrk="1" hangingPunct="1">
              <a:lnSpc>
                <a:spcPct val="100000"/>
              </a:lnSpc>
              <a:buSzPct val="120000"/>
              <a:buNone/>
            </a:pPr>
            <a:r>
              <a:rPr lang="zh-CN" altLang="en-US" sz="2400" dirty="0" smtClean="0">
                <a:solidFill>
                  <a:schemeClr val="hlink"/>
                </a:solidFill>
              </a:rPr>
              <a:t>     人类尝试采用一切手段保持生态平衡。</a:t>
            </a:r>
            <a:endParaRPr lang="en-US" altLang="zh-CN" dirty="0" smtClean="0"/>
          </a:p>
          <a:p>
            <a:pPr marL="360000" indent="-360000" algn="just" eaLnBrk="1" hangingPunct="1">
              <a:lnSpc>
                <a:spcPct val="100000"/>
              </a:lnSpc>
              <a:buSzPct val="100000"/>
              <a:buNone/>
            </a:pPr>
            <a:r>
              <a:rPr lang="en-US" altLang="zh-CN" dirty="0" smtClean="0"/>
              <a:t>2. Part of my job is to maintain good relationship with our suppliers.</a:t>
            </a:r>
          </a:p>
          <a:p>
            <a:pPr marL="179388" indent="-179388" eaLnBrk="1" hangingPunct="1">
              <a:lnSpc>
                <a:spcPct val="100000"/>
              </a:lnSpc>
              <a:buSzPct val="120000"/>
              <a:buNone/>
            </a:pPr>
            <a:r>
              <a:rPr lang="zh-CN" altLang="en-US" sz="2400" dirty="0" smtClean="0">
                <a:solidFill>
                  <a:schemeClr val="hlink"/>
                </a:solidFill>
              </a:rPr>
              <a:t>     我的部分工作是同我们的供应商保持良好的关系。</a:t>
            </a:r>
            <a:endParaRPr lang="en-US" altLang="zh-CN" sz="2400" dirty="0" smtClean="0">
              <a:solidFill>
                <a:schemeClr val="hlink"/>
              </a:solidFill>
            </a:endParaRPr>
          </a:p>
          <a:p>
            <a:pPr marL="179388" indent="-179388" algn="just" eaLnBrk="1" hangingPunct="1">
              <a:buSzPct val="120000"/>
              <a:buFont typeface="Arial" charset="0"/>
              <a:buNone/>
            </a:pPr>
            <a:endParaRPr lang="zh-CN" altLang="en-US" sz="2400" dirty="0" smtClean="0">
              <a:solidFill>
                <a:schemeClr val="hlink"/>
              </a:solidFill>
            </a:endParaRPr>
          </a:p>
        </p:txBody>
      </p:sp>
      <p:pic>
        <p:nvPicPr>
          <p:cNvPr id="12" name="图片 11" descr="MORE"/>
          <p:cNvPicPr>
            <a:picLocks noChangeAspect="1" noChangeArrowheads="1"/>
          </p:cNvPicPr>
          <p:nvPr/>
        </p:nvPicPr>
        <p:blipFill>
          <a:blip r:embed="rId3" cstate="print"/>
          <a:srcRect/>
          <a:stretch>
            <a:fillRect/>
          </a:stretch>
        </p:blipFill>
        <p:spPr bwMode="auto">
          <a:xfrm>
            <a:off x="7905301" y="6325769"/>
            <a:ext cx="912813" cy="228600"/>
          </a:xfrm>
          <a:prstGeom prst="rect">
            <a:avLst/>
          </a:prstGeom>
          <a:noFill/>
          <a:ln w="9525">
            <a:noFill/>
            <a:miter lim="800000"/>
            <a:headEnd/>
            <a:tailEnd/>
          </a:ln>
        </p:spPr>
      </p:pic>
      <p:pic>
        <p:nvPicPr>
          <p:cNvPr id="94210" name="Picture 2"/>
          <p:cNvPicPr>
            <a:picLocks noChangeAspect="1" noChangeArrowheads="1"/>
          </p:cNvPicPr>
          <p:nvPr/>
        </p:nvPicPr>
        <p:blipFill>
          <a:blip r:embed="rId4" cstate="print"/>
          <a:srcRect/>
          <a:stretch>
            <a:fillRect/>
          </a:stretch>
        </p:blipFill>
        <p:spPr bwMode="auto">
          <a:xfrm>
            <a:off x="2312334" y="804022"/>
            <a:ext cx="1390650" cy="285750"/>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360000" indent="-360000" algn="just" eaLnBrk="1" hangingPunct="1">
              <a:lnSpc>
                <a:spcPct val="100000"/>
              </a:lnSpc>
              <a:spcBef>
                <a:spcPts val="1200"/>
              </a:spcBef>
              <a:buSzPct val="120000"/>
              <a:buNone/>
            </a:pPr>
            <a:r>
              <a:rPr lang="en-US" altLang="zh-CN" b="1" dirty="0" smtClean="0"/>
              <a:t>2. </a:t>
            </a:r>
            <a:r>
              <a:rPr lang="en-US" altLang="zh-CN" dirty="0" smtClean="0"/>
              <a:t>to strongly express your belief that sth. is true </a:t>
            </a:r>
            <a:r>
              <a:rPr lang="zh-CN" altLang="en-US" sz="2400" dirty="0" smtClean="0">
                <a:solidFill>
                  <a:schemeClr val="hlink"/>
                </a:solidFill>
              </a:rPr>
              <a:t>断言（某事）属实；坚持说</a:t>
            </a:r>
            <a:endParaRPr lang="en-US" altLang="zh-CN" sz="2400" dirty="0" smtClean="0">
              <a:solidFill>
                <a:schemeClr val="hlink"/>
              </a:solidFill>
            </a:endParaRPr>
          </a:p>
          <a:p>
            <a:pPr>
              <a:lnSpc>
                <a:spcPct val="100000"/>
              </a:lnSpc>
              <a:spcBef>
                <a:spcPts val="1200"/>
              </a:spcBef>
              <a:buNone/>
            </a:pPr>
            <a:r>
              <a:rPr lang="en-US" altLang="zh-CN" i="1" dirty="0" smtClean="0"/>
              <a:t>e.g. </a:t>
            </a:r>
          </a:p>
          <a:p>
            <a:pPr marL="540000" indent="-540000" algn="just">
              <a:lnSpc>
                <a:spcPct val="100000"/>
              </a:lnSpc>
              <a:spcBef>
                <a:spcPts val="1200"/>
              </a:spcBef>
              <a:buNone/>
            </a:pPr>
            <a:r>
              <a:rPr lang="en-US" altLang="zh-CN" dirty="0" smtClean="0"/>
              <a:t>1. He maintained that the money was donated for international purposes. </a:t>
            </a:r>
          </a:p>
          <a:p>
            <a:pPr>
              <a:lnSpc>
                <a:spcPct val="100000"/>
              </a:lnSpc>
              <a:spcBef>
                <a:spcPts val="1200"/>
              </a:spcBef>
              <a:buNone/>
            </a:pPr>
            <a:r>
              <a:rPr lang="zh-CN" altLang="en-US" sz="2400" dirty="0" smtClean="0">
                <a:solidFill>
                  <a:schemeClr val="hlink"/>
                </a:solidFill>
              </a:rPr>
              <a:t>       他坚持说这笔钱是出于国际目的捐助的。</a:t>
            </a:r>
          </a:p>
          <a:p>
            <a:pPr marL="432000" indent="-432000" algn="just" eaLnBrk="1" hangingPunct="1">
              <a:lnSpc>
                <a:spcPct val="100000"/>
              </a:lnSpc>
              <a:spcBef>
                <a:spcPts val="1200"/>
              </a:spcBef>
              <a:buSzPct val="100000"/>
              <a:buNone/>
            </a:pPr>
            <a:r>
              <a:rPr lang="en-US" altLang="zh-CN" dirty="0" smtClean="0"/>
              <a:t>2. Critics maintain that these reforms will lead to a decline in educational standards.</a:t>
            </a:r>
          </a:p>
          <a:p>
            <a:pPr marL="179388" indent="-179388" algn="just" eaLnBrk="1" hangingPunct="1">
              <a:lnSpc>
                <a:spcPct val="100000"/>
              </a:lnSpc>
              <a:spcBef>
                <a:spcPts val="1200"/>
              </a:spcBef>
              <a:buSzPct val="120000"/>
              <a:buNone/>
            </a:pPr>
            <a:r>
              <a:rPr lang="zh-CN" altLang="en-US" sz="2400" dirty="0" smtClean="0">
                <a:solidFill>
                  <a:schemeClr val="hlink"/>
                </a:solidFill>
              </a:rPr>
              <a:t>      评论员坚称这些改革会导致教育水平下降。</a:t>
            </a:r>
            <a:endParaRPr lang="en-US" altLang="zh-CN" sz="2400" dirty="0" smtClean="0">
              <a:solidFill>
                <a:schemeClr val="hlink"/>
              </a:solidFill>
            </a:endParaRPr>
          </a:p>
          <a:p>
            <a:pPr marL="179388" indent="-179388" algn="just" eaLnBrk="1" hangingPunct="1">
              <a:buSzPct val="120000"/>
              <a:buFont typeface="Arial" charset="0"/>
              <a:buNone/>
            </a:pPr>
            <a:endParaRPr lang="zh-CN" altLang="en-US" sz="2400" dirty="0" smtClean="0">
              <a:solidFill>
                <a:schemeClr val="hlink"/>
              </a:solidFill>
            </a:endParaRPr>
          </a:p>
        </p:txBody>
      </p:sp>
      <p:pic>
        <p:nvPicPr>
          <p:cNvPr id="8"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7" cstate="print"/>
          <a:srcRect/>
          <a:stretch>
            <a:fillRect/>
          </a:stretch>
        </p:blipFill>
        <p:spPr bwMode="auto">
          <a:xfrm>
            <a:off x="7905301" y="6325769"/>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71803"/>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buNone/>
            </a:pPr>
            <a:r>
              <a:rPr lang="en-US" altLang="zh-CN" b="1" dirty="0" smtClean="0">
                <a:solidFill>
                  <a:schemeClr val="accent6">
                    <a:lumMod val="50000"/>
                  </a:schemeClr>
                </a:solidFill>
              </a:rPr>
              <a:t>Fill in the blank with the</a:t>
            </a:r>
            <a:r>
              <a:rPr lang="zh-CN" altLang="en-US" b="1" dirty="0" smtClean="0">
                <a:solidFill>
                  <a:schemeClr val="accent6">
                    <a:lumMod val="50000"/>
                  </a:schemeClr>
                </a:solidFill>
              </a:rPr>
              <a:t> </a:t>
            </a:r>
            <a:r>
              <a:rPr lang="en-US" altLang="zh-CN" b="1" dirty="0" smtClean="0">
                <a:solidFill>
                  <a:schemeClr val="accent6">
                    <a:lumMod val="50000"/>
                  </a:schemeClr>
                </a:solidFill>
              </a:rPr>
              <a:t>proper answer: </a:t>
            </a:r>
          </a:p>
          <a:p>
            <a:pPr marL="0" indent="1588" algn="just">
              <a:lnSpc>
                <a:spcPct val="100000"/>
              </a:lnSpc>
              <a:buNone/>
            </a:pPr>
            <a:r>
              <a:rPr lang="en-US" altLang="zh-CN" dirty="0" smtClean="0"/>
              <a:t>Only those who can _____ to lose their money should make high-risk investments</a:t>
            </a:r>
            <a:r>
              <a:rPr lang="en-US" altLang="zh-CN" dirty="0" smtClean="0">
                <a:solidFill>
                  <a:srgbClr val="000000"/>
                </a:solidFill>
              </a:rPr>
              <a:t>. </a:t>
            </a:r>
            <a:r>
              <a:rPr lang="en-US" altLang="zh-CN" sz="2400" b="1" dirty="0" smtClean="0">
                <a:solidFill>
                  <a:schemeClr val="accent6">
                    <a:lumMod val="50000"/>
                  </a:schemeClr>
                </a:solidFill>
              </a:rPr>
              <a:t>(CET4-2005-01-55)</a:t>
            </a:r>
          </a:p>
          <a:p>
            <a:pPr>
              <a:lnSpc>
                <a:spcPct val="100000"/>
              </a:lnSpc>
              <a:buNone/>
            </a:pPr>
            <a:r>
              <a:rPr lang="en-US" altLang="zh-CN" dirty="0" smtClean="0"/>
              <a:t>A. maintain</a:t>
            </a:r>
            <a:endParaRPr lang="zh-CN" altLang="zh-CN" dirty="0" smtClean="0"/>
          </a:p>
          <a:p>
            <a:pPr>
              <a:lnSpc>
                <a:spcPct val="100000"/>
              </a:lnSpc>
              <a:buNone/>
            </a:pPr>
            <a:r>
              <a:rPr lang="en-US" altLang="zh-CN" dirty="0" smtClean="0"/>
              <a:t>B. sustain</a:t>
            </a:r>
            <a:endParaRPr lang="zh-CN" altLang="zh-CN" dirty="0" smtClean="0"/>
          </a:p>
          <a:p>
            <a:pPr>
              <a:lnSpc>
                <a:spcPct val="100000"/>
              </a:lnSpc>
              <a:buNone/>
            </a:pPr>
            <a:r>
              <a:rPr lang="en-US" altLang="zh-CN" dirty="0" smtClean="0"/>
              <a:t>C. endure</a:t>
            </a:r>
            <a:endParaRPr lang="zh-CN" altLang="zh-CN" dirty="0" smtClean="0"/>
          </a:p>
          <a:p>
            <a:pPr>
              <a:lnSpc>
                <a:spcPct val="100000"/>
              </a:lnSpc>
              <a:buNone/>
            </a:pPr>
            <a:r>
              <a:rPr lang="en-US" altLang="zh-CN" dirty="0" smtClean="0"/>
              <a:t>D. afford</a:t>
            </a:r>
            <a:endParaRPr lang="zh-CN" altLang="zh-CN" dirty="0"/>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2">
                                            <p:txEl>
                                              <p:pRg st="5" end="5"/>
                                            </p:txEl>
                                          </p:spTgt>
                                        </p:tgtEl>
                                        <p:attrNameLst>
                                          <p:attrName>style.color</p:attrName>
                                        </p:attrNameLst>
                                      </p:cBhvr>
                                      <p:to>
                                        <a:srgbClr val="A50021"/>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enthusiasm                              </a:t>
            </a:r>
            <a:r>
              <a:rPr lang="en-US" altLang="zh-CN" i="1" dirty="0" smtClean="0">
                <a:solidFill>
                  <a:srgbClr val="990000"/>
                </a:solidFill>
              </a:rPr>
              <a:t>n. </a:t>
            </a:r>
            <a:r>
              <a:rPr lang="en-US" altLang="zh-CN" dirty="0" smtClean="0">
                <a:solidFill>
                  <a:srgbClr val="990000"/>
                </a:solidFill>
              </a:rPr>
              <a:t>[U] </a:t>
            </a:r>
            <a:r>
              <a:rPr lang="en-US" altLang="zh-CN" dirty="0" smtClean="0"/>
              <a:t>the feeling of being very interested in sth. or excited by it </a:t>
            </a:r>
            <a:r>
              <a:rPr lang="zh-CN" altLang="en-US" sz="2400" dirty="0" smtClean="0">
                <a:solidFill>
                  <a:schemeClr val="hlink"/>
                </a:solidFill>
              </a:rPr>
              <a:t>热情； 热爱；热心；热忱</a:t>
            </a:r>
          </a:p>
          <a:p>
            <a:pPr marL="179388" indent="-177800" eaLnBrk="1" hangingPunct="1">
              <a:lnSpc>
                <a:spcPct val="100000"/>
              </a:lnSpc>
              <a:buSzPct val="60000"/>
              <a:buFont typeface="Wingdings" pitchFamily="2" charset="2"/>
              <a:buNone/>
            </a:pPr>
            <a:r>
              <a:rPr lang="en-US" altLang="zh-CN" i="1" dirty="0" smtClean="0"/>
              <a:t>e.g. </a:t>
            </a:r>
          </a:p>
          <a:p>
            <a:pPr marL="1588" indent="0" eaLnBrk="1" hangingPunct="1">
              <a:lnSpc>
                <a:spcPct val="100000"/>
              </a:lnSpc>
              <a:buSzPct val="100000"/>
              <a:buNone/>
            </a:pPr>
            <a:r>
              <a:rPr lang="en-US" altLang="zh-CN" dirty="0" smtClean="0"/>
              <a:t>1. Their skill and enthusiasm has got them on the team</a:t>
            </a:r>
            <a:r>
              <a:rPr lang="en-US" altLang="zh-CN" spc="-50" dirty="0" smtClean="0"/>
              <a:t>. </a:t>
            </a:r>
            <a:r>
              <a:rPr lang="en-US" altLang="zh-CN" spc="-40" dirty="0" smtClean="0"/>
              <a:t> </a:t>
            </a:r>
            <a:r>
              <a:rPr lang="en-US" altLang="zh-CN" dirty="0" smtClean="0"/>
              <a:t> </a:t>
            </a:r>
          </a:p>
          <a:p>
            <a:pPr marL="179388" indent="-177800">
              <a:lnSpc>
                <a:spcPct val="100000"/>
              </a:lnSpc>
              <a:buNone/>
            </a:pPr>
            <a:r>
              <a:rPr lang="zh-CN" altLang="en-US" sz="2400" dirty="0" smtClean="0">
                <a:solidFill>
                  <a:schemeClr val="hlink"/>
                </a:solidFill>
              </a:rPr>
              <a:t>     他们的技术和热情使他们进入那个团队。</a:t>
            </a:r>
          </a:p>
          <a:p>
            <a:pPr marL="504000" indent="-504000" algn="just">
              <a:lnSpc>
                <a:spcPct val="100000"/>
              </a:lnSpc>
              <a:buNone/>
            </a:pPr>
            <a:r>
              <a:rPr lang="en-US" altLang="zh-CN" dirty="0" smtClean="0"/>
              <a:t>2. Without correct leadership, the enthusiasm of the masses cannot be sustained. </a:t>
            </a:r>
          </a:p>
          <a:p>
            <a:pPr marL="179388" indent="-177800">
              <a:lnSpc>
                <a:spcPct val="100000"/>
              </a:lnSpc>
              <a:buNone/>
            </a:pPr>
            <a:r>
              <a:rPr lang="zh-CN" altLang="en-US" sz="2400" dirty="0" smtClean="0">
                <a:solidFill>
                  <a:schemeClr val="hlink"/>
                </a:solidFill>
              </a:rPr>
              <a:t>       没有正确的领导， 群众的积极性就不可能持久。</a:t>
            </a:r>
            <a:endParaRPr lang="en-US" altLang="zh-CN" sz="2400" dirty="0" smtClean="0">
              <a:solidFill>
                <a:schemeClr val="hlink"/>
              </a:solidFill>
            </a:endParaRPr>
          </a:p>
          <a:p>
            <a:pPr marL="179388" indent="-177800">
              <a:lnSpc>
                <a:spcPct val="100000"/>
              </a:lnSpc>
              <a:buNone/>
            </a:pPr>
            <a:r>
              <a:rPr lang="en-US" altLang="zh-CN" b="1" dirty="0" smtClean="0">
                <a:solidFill>
                  <a:srgbClr val="70AD47">
                    <a:lumMod val="50000"/>
                  </a:srgbClr>
                </a:solidFill>
              </a:rPr>
              <a:t>Word family: </a:t>
            </a:r>
            <a:r>
              <a:rPr lang="en-US" altLang="zh-CN" b="1" dirty="0" smtClean="0"/>
              <a:t>enthusiastic</a:t>
            </a:r>
            <a:r>
              <a:rPr lang="en-US" altLang="zh-CN" dirty="0" smtClean="0">
                <a:solidFill>
                  <a:srgbClr val="0000FF"/>
                </a:solidFill>
              </a:rPr>
              <a:t> </a:t>
            </a:r>
            <a:r>
              <a:rPr lang="en-US" altLang="zh-CN" i="1" dirty="0" smtClean="0">
                <a:solidFill>
                  <a:srgbClr val="990000"/>
                </a:solidFill>
              </a:rPr>
              <a:t>a. </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95234" name="Picture 2"/>
          <p:cNvPicPr>
            <a:picLocks noChangeAspect="1" noChangeArrowheads="1"/>
          </p:cNvPicPr>
          <p:nvPr/>
        </p:nvPicPr>
        <p:blipFill>
          <a:blip r:embed="rId3" cstate="print"/>
          <a:srcRect/>
          <a:stretch>
            <a:fillRect/>
          </a:stretch>
        </p:blipFill>
        <p:spPr bwMode="auto">
          <a:xfrm>
            <a:off x="2724150" y="804863"/>
            <a:ext cx="2038350" cy="314325"/>
          </a:xfrm>
          <a:prstGeom prst="rect">
            <a:avLst/>
          </a:prstGeom>
          <a:noFill/>
          <a:ln w="9525">
            <a:noFill/>
            <a:miter lim="800000"/>
            <a:headEnd/>
            <a:tailEnd/>
          </a:ln>
        </p:spPr>
      </p:pic>
      <p:pic>
        <p:nvPicPr>
          <p:cNvPr id="9" name="图片 8"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78591"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buNone/>
            </a:pPr>
            <a:r>
              <a:rPr lang="en-US" altLang="zh-CN" b="1" dirty="0" smtClean="0">
                <a:solidFill>
                  <a:schemeClr val="accent6">
                    <a:lumMod val="50000"/>
                  </a:schemeClr>
                </a:solidFill>
              </a:rPr>
              <a:t>Fill in the blank with the</a:t>
            </a:r>
            <a:r>
              <a:rPr lang="zh-CN" altLang="en-US" b="1" dirty="0" smtClean="0">
                <a:solidFill>
                  <a:schemeClr val="accent6">
                    <a:lumMod val="50000"/>
                  </a:schemeClr>
                </a:solidFill>
              </a:rPr>
              <a:t> </a:t>
            </a:r>
            <a:r>
              <a:rPr lang="en-US" altLang="zh-CN" b="1" dirty="0" smtClean="0">
                <a:solidFill>
                  <a:schemeClr val="accent6">
                    <a:lumMod val="50000"/>
                  </a:schemeClr>
                </a:solidFill>
              </a:rPr>
              <a:t>proper answer: </a:t>
            </a:r>
          </a:p>
          <a:p>
            <a:pPr marL="0" indent="1588" algn="just">
              <a:lnSpc>
                <a:spcPct val="100000"/>
              </a:lnSpc>
              <a:buNone/>
            </a:pPr>
            <a:r>
              <a:rPr lang="en-US" altLang="zh-CN" dirty="0" smtClean="0"/>
              <a:t>These overseas students show great _____ for learning a new language</a:t>
            </a:r>
            <a:r>
              <a:rPr lang="en-US" altLang="zh-CN" dirty="0" smtClean="0">
                <a:solidFill>
                  <a:srgbClr val="000000"/>
                </a:solidFill>
              </a:rPr>
              <a:t>. </a:t>
            </a:r>
            <a:r>
              <a:rPr lang="en-US" altLang="zh-CN" sz="2400" b="1" dirty="0" smtClean="0">
                <a:solidFill>
                  <a:schemeClr val="accent6">
                    <a:lumMod val="50000"/>
                  </a:schemeClr>
                </a:solidFill>
              </a:rPr>
              <a:t>(CET4-2005-12-43)</a:t>
            </a:r>
          </a:p>
          <a:p>
            <a:pPr>
              <a:lnSpc>
                <a:spcPct val="100000"/>
              </a:lnSpc>
              <a:buNone/>
            </a:pPr>
            <a:r>
              <a:rPr lang="en-US" altLang="zh-CN" dirty="0" smtClean="0"/>
              <a:t>A. enthusiasm</a:t>
            </a:r>
          </a:p>
          <a:p>
            <a:pPr>
              <a:lnSpc>
                <a:spcPct val="100000"/>
              </a:lnSpc>
              <a:buNone/>
            </a:pPr>
            <a:r>
              <a:rPr lang="en-US" altLang="zh-CN" dirty="0" smtClean="0"/>
              <a:t>B. authority</a:t>
            </a:r>
          </a:p>
          <a:p>
            <a:pPr>
              <a:lnSpc>
                <a:spcPct val="100000"/>
              </a:lnSpc>
              <a:buNone/>
            </a:pPr>
            <a:r>
              <a:rPr lang="en-US" altLang="zh-CN" dirty="0" smtClean="0"/>
              <a:t>C. convention</a:t>
            </a:r>
          </a:p>
          <a:p>
            <a:pPr>
              <a:lnSpc>
                <a:spcPct val="100000"/>
              </a:lnSpc>
              <a:buNone/>
            </a:pPr>
            <a:r>
              <a:rPr lang="en-US" altLang="zh-CN" dirty="0" smtClean="0"/>
              <a:t>D. faith</a:t>
            </a: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11"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2">
                                            <p:txEl>
                                              <p:pRg st="2" end="2"/>
                                            </p:txEl>
                                          </p:spTgt>
                                        </p:tgtEl>
                                        <p:attrNameLst>
                                          <p:attrName>style.color</p:attrName>
                                        </p:attrNameLst>
                                      </p:cBhvr>
                                      <p:to>
                                        <a:srgbClr val="A50021"/>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lifetime                      </a:t>
            </a:r>
            <a:r>
              <a:rPr lang="en-US" altLang="zh-CN" i="1" dirty="0" smtClean="0">
                <a:solidFill>
                  <a:srgbClr val="990000"/>
                </a:solidFill>
              </a:rPr>
              <a:t>n. </a:t>
            </a:r>
            <a:r>
              <a:rPr lang="en-US" altLang="zh-CN" dirty="0" smtClean="0">
                <a:solidFill>
                  <a:srgbClr val="990000"/>
                </a:solidFill>
              </a:rPr>
              <a:t>[C] </a:t>
            </a:r>
            <a:r>
              <a:rPr lang="en-US" altLang="zh-CN" dirty="0" smtClean="0"/>
              <a:t>(</a:t>
            </a:r>
            <a:r>
              <a:rPr lang="en-US" altLang="zh-CN" i="1" dirty="0" smtClean="0"/>
              <a:t>usu sing</a:t>
            </a:r>
            <a:r>
              <a:rPr lang="en-US" altLang="zh-CN" dirty="0" smtClean="0"/>
              <a:t>)</a:t>
            </a:r>
            <a:r>
              <a:rPr lang="en-US" altLang="zh-CN" dirty="0" smtClean="0">
                <a:solidFill>
                  <a:srgbClr val="990000"/>
                </a:solidFill>
              </a:rPr>
              <a:t> </a:t>
            </a:r>
            <a:r>
              <a:rPr lang="en-US" altLang="zh-CN" dirty="0" smtClean="0"/>
              <a:t>the period of time when sb. is alive </a:t>
            </a:r>
            <a:r>
              <a:rPr lang="zh-CN" altLang="en-US" sz="2400" dirty="0" smtClean="0">
                <a:solidFill>
                  <a:schemeClr val="hlink"/>
                </a:solidFill>
              </a:rPr>
              <a:t>一生；终生</a:t>
            </a:r>
          </a:p>
          <a:p>
            <a:pPr marL="179388" indent="-177800" eaLnBrk="1" hangingPunct="1">
              <a:buSzPct val="120000"/>
              <a:buNone/>
            </a:pPr>
            <a:r>
              <a:rPr lang="en-US" altLang="zh-CN" i="1" dirty="0" smtClean="0"/>
              <a:t>e.g.</a:t>
            </a:r>
            <a:r>
              <a:rPr lang="en-US" altLang="zh-CN" b="1" dirty="0" smtClean="0"/>
              <a:t> </a:t>
            </a:r>
          </a:p>
          <a:p>
            <a:pPr marL="179388" indent="-177800" eaLnBrk="1" hangingPunct="1">
              <a:lnSpc>
                <a:spcPct val="100000"/>
              </a:lnSpc>
              <a:buSzPct val="120000"/>
              <a:buNone/>
            </a:pPr>
            <a:r>
              <a:rPr lang="en-US" altLang="zh-CN" dirty="0" smtClean="0"/>
              <a:t>1.</a:t>
            </a:r>
            <a:r>
              <a:rPr lang="en-US" altLang="zh-CN" b="1" dirty="0" smtClean="0"/>
              <a:t> </a:t>
            </a:r>
            <a:r>
              <a:rPr lang="en-US" altLang="zh-CN" dirty="0" smtClean="0"/>
              <a:t>Churchill witnessed two world wars during his lifetime.</a:t>
            </a:r>
          </a:p>
          <a:p>
            <a:pPr marL="179388" indent="-177800" eaLnBrk="1" hangingPunct="1">
              <a:lnSpc>
                <a:spcPct val="100000"/>
              </a:lnSpc>
              <a:buSzPct val="120000"/>
              <a:buNone/>
            </a:pPr>
            <a:r>
              <a:rPr lang="zh-CN" altLang="en-US" sz="2400" dirty="0" smtClean="0">
                <a:solidFill>
                  <a:schemeClr val="hlink"/>
                </a:solidFill>
              </a:rPr>
              <a:t>     </a:t>
            </a:r>
            <a:r>
              <a:rPr lang="zh-CN" altLang="zh-CN" sz="2400" dirty="0" smtClean="0">
                <a:solidFill>
                  <a:schemeClr val="hlink"/>
                </a:solidFill>
              </a:rPr>
              <a:t>丘吉尔</a:t>
            </a:r>
            <a:r>
              <a:rPr lang="zh-CN" altLang="en-US" sz="2400" dirty="0" smtClean="0">
                <a:solidFill>
                  <a:schemeClr val="hlink"/>
                </a:solidFill>
              </a:rPr>
              <a:t>一生经历了两次世界大战。</a:t>
            </a:r>
            <a:endParaRPr lang="zh-CN" altLang="en-US" dirty="0" smtClean="0"/>
          </a:p>
          <a:p>
            <a:pPr marL="179388" indent="-177800" eaLnBrk="1" hangingPunct="1">
              <a:lnSpc>
                <a:spcPct val="100000"/>
              </a:lnSpc>
              <a:buSzPct val="120000"/>
              <a:buNone/>
            </a:pPr>
            <a:r>
              <a:rPr lang="zh-CN" altLang="en-US" dirty="0" smtClean="0"/>
              <a:t>2</a:t>
            </a:r>
            <a:r>
              <a:rPr lang="en-US" altLang="zh-CN" dirty="0" smtClean="0"/>
              <a:t>. </a:t>
            </a:r>
            <a:r>
              <a:rPr lang="zh-CN" altLang="zh-CN" dirty="0" smtClean="0"/>
              <a:t>He devoted a lifetime to working with disabled</a:t>
            </a:r>
            <a:r>
              <a:rPr lang="zh-CN" altLang="en-US" dirty="0" smtClean="0"/>
              <a:t> </a:t>
            </a:r>
            <a:r>
              <a:rPr lang="zh-CN" altLang="zh-CN" dirty="0" smtClean="0"/>
              <a:t>children. </a:t>
            </a:r>
          </a:p>
          <a:p>
            <a:pPr marL="179388" indent="-177800" eaLnBrk="1" hangingPunct="1">
              <a:lnSpc>
                <a:spcPct val="100000"/>
              </a:lnSpc>
              <a:buSzPct val="120000"/>
              <a:buNone/>
            </a:pPr>
            <a:r>
              <a:rPr lang="zh-CN" altLang="en-US" sz="2400" dirty="0" smtClean="0">
                <a:solidFill>
                  <a:schemeClr val="hlink"/>
                </a:solidFill>
              </a:rPr>
              <a:t>     </a:t>
            </a:r>
            <a:r>
              <a:rPr lang="zh-CN" altLang="zh-CN" sz="2400" dirty="0" smtClean="0">
                <a:solidFill>
                  <a:schemeClr val="hlink"/>
                </a:solidFill>
              </a:rPr>
              <a:t>他毕生致力于帮助残疾儿童的工作。</a:t>
            </a:r>
            <a:r>
              <a:rPr lang="zh-CN" altLang="en-US" sz="2400" dirty="0" smtClean="0">
                <a:solidFill>
                  <a:schemeClr val="hlink"/>
                </a:solidFill>
              </a:rPr>
              <a:t>       </a:t>
            </a:r>
            <a:endParaRPr lang="en-US" altLang="zh-CN" sz="24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2106706" y="827835"/>
            <a:ext cx="1352550" cy="3143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1282284"/>
            <a:ext cx="8818807" cy="5419855"/>
          </a:xfrm>
          <a:prstGeom prst="rect">
            <a:avLst/>
          </a:prstGeom>
          <a:noFill/>
          <a:ln>
            <a:miter lim="800000"/>
            <a:headEnd/>
            <a:tailEnd/>
          </a:ln>
        </p:spPr>
        <p:txBody>
          <a:bodyPr/>
          <a:lstStyle/>
          <a:p>
            <a:pPr>
              <a:lnSpc>
                <a:spcPct val="120000"/>
              </a:lnSpc>
              <a:buNone/>
            </a:pPr>
            <a:r>
              <a:rPr lang="en-US" altLang="zh-CN" sz="1800" dirty="0" smtClean="0">
                <a:solidFill>
                  <a:schemeClr val="hlink"/>
                </a:solidFill>
              </a:rPr>
              <a:t>5</a:t>
            </a:r>
            <a:r>
              <a:rPr lang="en-US" altLang="zh-CN" sz="2400" dirty="0" smtClean="0">
                <a:solidFill>
                  <a:schemeClr val="hlink"/>
                </a:solidFill>
              </a:rPr>
              <a:t> </a:t>
            </a:r>
            <a:r>
              <a:rPr lang="en-US" altLang="zh-CN" sz="2500" spc="-190" dirty="0" smtClean="0"/>
              <a:t>Walking has benefits for the mind as well. It can </a:t>
            </a:r>
            <a:r>
              <a:rPr lang="en-US" altLang="zh-CN" sz="2500" spc="-190" dirty="0" smtClean="0">
                <a:hlinkClick r:id="rId3" action="ppaction://hlinksldjump"/>
              </a:rPr>
              <a:t>enhance</a:t>
            </a:r>
            <a:r>
              <a:rPr lang="en-US" altLang="zh-CN" sz="2500" spc="-190" dirty="0" smtClean="0"/>
              <a:t> brainpower because it</a:t>
            </a:r>
          </a:p>
          <a:p>
            <a:pPr>
              <a:lnSpc>
                <a:spcPct val="120000"/>
              </a:lnSpc>
              <a:buNone/>
            </a:pPr>
            <a:r>
              <a:rPr lang="en-US" altLang="zh-CN" sz="2500" spc="-210" dirty="0" smtClean="0"/>
              <a:t>demands greater amounts of oxygen, which helps </a:t>
            </a:r>
            <a:r>
              <a:rPr lang="en-US" altLang="zh-CN" sz="2500" spc="-210" dirty="0" smtClean="0">
                <a:hlinkClick r:id="rId4" action="ppaction://hlinksldjump"/>
              </a:rPr>
              <a:t>concentration</a:t>
            </a:r>
            <a:r>
              <a:rPr lang="en-US" altLang="zh-CN" sz="2500" spc="-210" dirty="0" smtClean="0"/>
              <a:t> and mental </a:t>
            </a:r>
            <a:r>
              <a:rPr lang="en-US" altLang="zh-CN" sz="2500" spc="-210" dirty="0" smtClean="0">
                <a:hlinkClick r:id="rId5" action="ppaction://hlinksldjump"/>
              </a:rPr>
              <a:t>agility</a:t>
            </a:r>
            <a:r>
              <a:rPr lang="en-US" altLang="zh-CN" sz="2500" spc="-210" dirty="0" smtClean="0"/>
              <a:t>,</a:t>
            </a:r>
          </a:p>
          <a:p>
            <a:pPr>
              <a:lnSpc>
                <a:spcPct val="120000"/>
              </a:lnSpc>
              <a:buNone/>
            </a:pPr>
            <a:r>
              <a:rPr lang="en-US" altLang="zh-CN" sz="2500" spc="-170" dirty="0" smtClean="0"/>
              <a:t>especially in older people. It helps you stay more </a:t>
            </a:r>
            <a:r>
              <a:rPr lang="en-US" altLang="zh-CN" sz="2500" spc="-170" dirty="0" smtClean="0">
                <a:hlinkClick r:id="rId6" action="ppaction://hlinksldjump"/>
              </a:rPr>
              <a:t>alert</a:t>
            </a:r>
            <a:r>
              <a:rPr lang="en-US" altLang="zh-CN" sz="2500" spc="-170" dirty="0" smtClean="0"/>
              <a:t>, and challenges the risk of</a:t>
            </a:r>
          </a:p>
          <a:p>
            <a:pPr>
              <a:lnSpc>
                <a:spcPct val="120000"/>
              </a:lnSpc>
              <a:buNone/>
            </a:pPr>
            <a:r>
              <a:rPr lang="en-US" altLang="zh-CN" sz="2500" spc="-170" dirty="0" smtClean="0"/>
              <a:t>Alzheimer’s disease. It makes it easier to sleep, makes you feel calmer and more</a:t>
            </a:r>
          </a:p>
          <a:p>
            <a:pPr>
              <a:lnSpc>
                <a:spcPct val="120000"/>
              </a:lnSpc>
              <a:buNone/>
            </a:pPr>
            <a:r>
              <a:rPr lang="en-US" altLang="zh-CN" sz="2500" spc="-160" dirty="0" smtClean="0"/>
              <a:t>in control, and even helps your </a:t>
            </a:r>
            <a:r>
              <a:rPr lang="en-US" altLang="zh-CN" sz="2500" spc="-160" dirty="0" smtClean="0">
                <a:hlinkClick r:id="rId7" action="ppaction://hlinksldjump"/>
              </a:rPr>
              <a:t>tolerance</a:t>
            </a:r>
            <a:r>
              <a:rPr lang="en-US" altLang="zh-CN" sz="2500" spc="-160" dirty="0" smtClean="0"/>
              <a:t> and patience. Walking has also been</a:t>
            </a:r>
          </a:p>
          <a:p>
            <a:pPr>
              <a:lnSpc>
                <a:spcPct val="120000"/>
              </a:lnSpc>
              <a:buNone/>
            </a:pPr>
            <a:r>
              <a:rPr lang="en-US" altLang="zh-CN" sz="2500" spc="-210" dirty="0" smtClean="0">
                <a:hlinkClick r:id="rId8" action="ppaction://hlinksldjump"/>
              </a:rPr>
              <a:t>demonstrated</a:t>
            </a:r>
            <a:r>
              <a:rPr lang="en-US" altLang="zh-CN" sz="2500" spc="-210" dirty="0" smtClean="0"/>
              <a:t> to be a positive way to </a:t>
            </a:r>
            <a:r>
              <a:rPr lang="en-US" altLang="zh-CN" sz="2500" spc="-210" dirty="0" smtClean="0">
                <a:hlinkClick r:id="rId9" action="ppaction://hlinksldjump"/>
              </a:rPr>
              <a:t>relieve</a:t>
            </a:r>
            <a:r>
              <a:rPr lang="en-US" altLang="zh-CN" sz="2500" spc="-210" dirty="0" smtClean="0"/>
              <a:t> stress and improve self-esteem. And if</a:t>
            </a:r>
          </a:p>
          <a:p>
            <a:pPr>
              <a:lnSpc>
                <a:spcPct val="120000"/>
              </a:lnSpc>
              <a:buNone/>
            </a:pPr>
            <a:r>
              <a:rPr lang="en-US" altLang="zh-CN" sz="2500" spc="-180" dirty="0" smtClean="0"/>
              <a:t>you can take a walk in a park or in the countryside, it will provide you with a sense</a:t>
            </a:r>
          </a:p>
          <a:p>
            <a:pPr>
              <a:lnSpc>
                <a:spcPct val="120000"/>
              </a:lnSpc>
              <a:buNone/>
            </a:pPr>
            <a:r>
              <a:rPr lang="en-US" altLang="zh-CN" sz="2500" dirty="0" smtClean="0"/>
              <a:t>of peace.</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10" action="ppaction://hlinkfile"/>
          </p:cNvPr>
          <p:cNvPicPr>
            <a:picLocks noChangeAspect="1" noChangeArrowheads="1"/>
          </p:cNvPicPr>
          <p:nvPr/>
        </p:nvPicPr>
        <p:blipFill>
          <a:blip r:embed="rId11"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2" action="ppaction://hlinksldjump"/>
          </p:cNvPr>
          <p:cNvPicPr>
            <a:picLocks noChangeAspect="1"/>
          </p:cNvPicPr>
          <p:nvPr/>
        </p:nvPicPr>
        <p:blipFill>
          <a:blip r:embed="rId13"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4" action="ppaction://hlinksldjump"/>
          </p:cNvPr>
          <p:cNvPicPr>
            <a:picLocks noChangeAspect="1" noChangeArrowheads="1"/>
          </p:cNvPicPr>
          <p:nvPr/>
        </p:nvPicPr>
        <p:blipFill>
          <a:blip r:embed="rId15"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6" action="ppaction://hlinksldjump"/>
          </p:cNvPr>
          <p:cNvPicPr>
            <a:picLocks noChangeAspect="1" noChangeArrowheads="1"/>
          </p:cNvPicPr>
          <p:nvPr/>
        </p:nvPicPr>
        <p:blipFill>
          <a:blip r:embed="rId1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48359"/>
            <a:ext cx="8792446" cy="606383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85000"/>
              </a:lnSpc>
              <a:buNone/>
            </a:pPr>
            <a:r>
              <a:rPr lang="en-US" altLang="zh-CN" sz="3200" b="1" dirty="0" smtClean="0"/>
              <a:t>motivate                         </a:t>
            </a:r>
            <a:r>
              <a:rPr lang="en-US" altLang="zh-CN" i="1" dirty="0" smtClean="0">
                <a:solidFill>
                  <a:srgbClr val="990000"/>
                </a:solidFill>
              </a:rPr>
              <a:t>vt. </a:t>
            </a:r>
            <a:r>
              <a:rPr lang="en-US" altLang="zh-CN" dirty="0" smtClean="0"/>
              <a:t>to make sb. feel determined to do sth. or enthusiastic about doing it </a:t>
            </a:r>
            <a:r>
              <a:rPr lang="zh-CN" altLang="en-US" sz="2400" dirty="0" smtClean="0">
                <a:solidFill>
                  <a:schemeClr val="hlink"/>
                </a:solidFill>
              </a:rPr>
              <a:t>激励；激发</a:t>
            </a:r>
            <a:r>
              <a:rPr lang="en-US" altLang="zh-CN" sz="2400" dirty="0" smtClean="0">
                <a:solidFill>
                  <a:schemeClr val="hlink"/>
                </a:solidFill>
                <a:latin typeface="+mn-ea"/>
              </a:rPr>
              <a:t>…</a:t>
            </a:r>
            <a:r>
              <a:rPr lang="zh-CN" altLang="en-US" sz="2400" dirty="0" smtClean="0">
                <a:solidFill>
                  <a:schemeClr val="hlink"/>
                </a:solidFill>
              </a:rPr>
              <a:t>的积极性；激发</a:t>
            </a:r>
            <a:r>
              <a:rPr lang="en-US" altLang="zh-CN" sz="2400" dirty="0" smtClean="0">
                <a:solidFill>
                  <a:schemeClr val="hlink"/>
                </a:solidFill>
                <a:latin typeface="+mn-ea"/>
              </a:rPr>
              <a:t>…</a:t>
            </a:r>
            <a:r>
              <a:rPr lang="zh-CN" altLang="en-US" sz="2400" dirty="0" smtClean="0">
                <a:solidFill>
                  <a:schemeClr val="hlink"/>
                </a:solidFill>
              </a:rPr>
              <a:t>的热情</a:t>
            </a:r>
          </a:p>
          <a:p>
            <a:pPr marL="179388" indent="-177800" eaLnBrk="1" hangingPunct="1">
              <a:lnSpc>
                <a:spcPct val="85000"/>
              </a:lnSpc>
              <a:buSzPct val="120000"/>
              <a:buNone/>
            </a:pPr>
            <a:r>
              <a:rPr lang="en-US" altLang="zh-CN" i="1" dirty="0" smtClean="0"/>
              <a:t>e.g.</a:t>
            </a:r>
          </a:p>
          <a:p>
            <a:pPr marL="432000" indent="-432000" algn="just" eaLnBrk="1" hangingPunct="1">
              <a:lnSpc>
                <a:spcPct val="85000"/>
              </a:lnSpc>
              <a:buSzPct val="100000"/>
              <a:buNone/>
            </a:pPr>
            <a:r>
              <a:rPr lang="en-US" altLang="zh-CN" dirty="0" smtClean="0"/>
              <a:t>1. Being surrounded by white peers motivates a black student to work harder to succeed.</a:t>
            </a:r>
            <a:r>
              <a:rPr lang="zh-CN" altLang="en-US" dirty="0" smtClean="0"/>
              <a:t> </a:t>
            </a:r>
            <a:r>
              <a:rPr lang="en-US" altLang="zh-CN" sz="2400" b="1" dirty="0" smtClean="0">
                <a:solidFill>
                  <a:srgbClr val="70AD47">
                    <a:lumMod val="50000"/>
                  </a:srgbClr>
                </a:solidFill>
              </a:rPr>
              <a:t>(CET4-2011-06)</a:t>
            </a:r>
            <a:r>
              <a:rPr lang="zh-CN" altLang="en-US" dirty="0" smtClean="0"/>
              <a:t>   </a:t>
            </a:r>
            <a:endParaRPr lang="zh-CN" altLang="en-US" sz="2400" dirty="0" smtClean="0">
              <a:solidFill>
                <a:schemeClr val="hlink"/>
              </a:solidFill>
            </a:endParaRPr>
          </a:p>
          <a:p>
            <a:pPr marL="179388" indent="-177800" eaLnBrk="1" hangingPunct="1">
              <a:lnSpc>
                <a:spcPct val="85000"/>
              </a:lnSpc>
              <a:buSzPct val="120000"/>
              <a:buNone/>
            </a:pPr>
            <a:r>
              <a:rPr lang="zh-CN" altLang="en-US" sz="2400" dirty="0" smtClean="0">
                <a:solidFill>
                  <a:schemeClr val="hlink"/>
                </a:solidFill>
              </a:rPr>
              <a:t>      白人同伴的存在会激励黑人学生更加努力地去取得成功。</a:t>
            </a:r>
            <a:endParaRPr lang="en-US" altLang="zh-CN" sz="2400" dirty="0" smtClean="0">
              <a:solidFill>
                <a:schemeClr val="hlink"/>
              </a:solidFill>
            </a:endParaRPr>
          </a:p>
          <a:p>
            <a:pPr marL="360000" indent="-360000" algn="just" eaLnBrk="1" hangingPunct="1">
              <a:lnSpc>
                <a:spcPct val="85000"/>
              </a:lnSpc>
              <a:buSzPct val="100000"/>
              <a:buNone/>
            </a:pPr>
            <a:r>
              <a:rPr lang="en-US" altLang="zh-CN" dirty="0" smtClean="0"/>
              <a:t>2. Research indicates that positive reinforcement motivates and has a greater effect on learning than criticism. </a:t>
            </a:r>
            <a:r>
              <a:rPr lang="en-US" altLang="zh-CN" sz="2400" b="1" dirty="0" smtClean="0">
                <a:solidFill>
                  <a:schemeClr val="accent6">
                    <a:lumMod val="50000"/>
                  </a:schemeClr>
                </a:solidFill>
              </a:rPr>
              <a:t>(CET4-2001-06)  </a:t>
            </a:r>
          </a:p>
          <a:p>
            <a:pPr marL="432000" indent="-457200" algn="just" eaLnBrk="1" hangingPunct="1">
              <a:lnSpc>
                <a:spcPct val="85000"/>
              </a:lnSpc>
              <a:buSzPct val="100000"/>
              <a:buNone/>
            </a:pPr>
            <a:r>
              <a:rPr lang="zh-CN" altLang="en-US" sz="2400" dirty="0" smtClean="0">
                <a:solidFill>
                  <a:schemeClr val="hlink"/>
                </a:solidFill>
              </a:rPr>
              <a:t>      研究</a:t>
            </a:r>
            <a:r>
              <a:rPr lang="zh-CN" altLang="en-US" sz="2400" dirty="0">
                <a:solidFill>
                  <a:schemeClr val="hlink"/>
                </a:solidFill>
              </a:rPr>
              <a:t>表明正面支持比批评更能激发学习的动机，对学习有更大的帮助</a:t>
            </a:r>
            <a:r>
              <a:rPr lang="zh-CN" altLang="en-US" sz="2400" dirty="0" smtClean="0">
                <a:solidFill>
                  <a:schemeClr val="hlink"/>
                </a:solidFill>
              </a:rPr>
              <a:t>。</a:t>
            </a:r>
            <a:endParaRPr lang="en-US" altLang="zh-CN" sz="2400" b="1" dirty="0" smtClean="0">
              <a:solidFill>
                <a:schemeClr val="accent6">
                  <a:lumMod val="50000"/>
                </a:schemeClr>
              </a:solidFill>
            </a:endParaRPr>
          </a:p>
          <a:p>
            <a:pPr marL="179388" indent="-177800">
              <a:lnSpc>
                <a:spcPct val="85000"/>
              </a:lnSpc>
              <a:buNone/>
            </a:pPr>
            <a:r>
              <a:rPr lang="en-US" altLang="zh-CN" b="1" dirty="0" smtClean="0">
                <a:solidFill>
                  <a:schemeClr val="accent6">
                    <a:lumMod val="50000"/>
                  </a:schemeClr>
                </a:solidFill>
              </a:rPr>
              <a:t>Word family: </a:t>
            </a:r>
            <a:r>
              <a:rPr lang="en-US" altLang="zh-CN" b="1" dirty="0" smtClean="0"/>
              <a:t>motivation</a:t>
            </a:r>
            <a:r>
              <a:rPr lang="en-US" altLang="zh-CN" dirty="0" smtClean="0">
                <a:solidFill>
                  <a:schemeClr val="hlink"/>
                </a:solidFill>
              </a:rPr>
              <a:t> </a:t>
            </a:r>
            <a:r>
              <a:rPr lang="en-US" altLang="zh-CN" i="1" dirty="0" smtClean="0">
                <a:solidFill>
                  <a:srgbClr val="990000"/>
                </a:solidFill>
              </a:rPr>
              <a:t>n.</a:t>
            </a:r>
            <a:r>
              <a:rPr lang="en-US" altLang="zh-CN" dirty="0" smtClean="0">
                <a:solidFill>
                  <a:srgbClr val="990000"/>
                </a:solidFill>
              </a:rPr>
              <a:t>    </a:t>
            </a:r>
            <a:r>
              <a:rPr lang="zh-CN" altLang="en-US" sz="2400" dirty="0" smtClean="0">
                <a:solidFill>
                  <a:srgbClr val="990000"/>
                </a:solidFill>
              </a:rPr>
              <a:t>      </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7282" name="Picture 2"/>
          <p:cNvPicPr>
            <a:picLocks noChangeAspect="1" noChangeArrowheads="1"/>
          </p:cNvPicPr>
          <p:nvPr/>
        </p:nvPicPr>
        <p:blipFill>
          <a:blip r:embed="rId4" cstate="print"/>
          <a:srcRect/>
          <a:stretch>
            <a:fillRect/>
          </a:stretch>
        </p:blipFill>
        <p:spPr bwMode="auto">
          <a:xfrm>
            <a:off x="2301128" y="725992"/>
            <a:ext cx="1562100" cy="3143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elbow                  </a:t>
            </a:r>
            <a:r>
              <a:rPr lang="en-US" altLang="zh-CN" i="1" dirty="0" smtClean="0">
                <a:solidFill>
                  <a:srgbClr val="990000"/>
                </a:solidFill>
              </a:rPr>
              <a:t>n. </a:t>
            </a:r>
            <a:r>
              <a:rPr lang="en-US" altLang="zh-CN" dirty="0" smtClean="0">
                <a:solidFill>
                  <a:srgbClr val="990000"/>
                </a:solidFill>
              </a:rPr>
              <a:t>[C] </a:t>
            </a:r>
            <a:r>
              <a:rPr lang="en-US" altLang="zh-CN" dirty="0" smtClean="0"/>
              <a:t>the part in the middle of your arm, where it bends </a:t>
            </a:r>
            <a:r>
              <a:rPr lang="zh-CN" altLang="en-US" sz="2400" dirty="0" smtClean="0">
                <a:solidFill>
                  <a:schemeClr val="hlink"/>
                </a:solidFill>
              </a:rPr>
              <a:t>肘</a:t>
            </a:r>
          </a:p>
          <a:p>
            <a:pPr eaLnBrk="1" hangingPunct="1">
              <a:buSzPct val="120000"/>
              <a:buNone/>
            </a:pPr>
            <a:r>
              <a:rPr lang="en-US" altLang="zh-CN" i="1" dirty="0" smtClean="0"/>
              <a:t>e.g.</a:t>
            </a:r>
            <a:r>
              <a:rPr lang="en-US" altLang="zh-CN" dirty="0" smtClean="0"/>
              <a:t> </a:t>
            </a:r>
          </a:p>
          <a:p>
            <a:pPr eaLnBrk="1" hangingPunct="1">
              <a:lnSpc>
                <a:spcPct val="100000"/>
              </a:lnSpc>
              <a:buSzPct val="120000"/>
              <a:buNone/>
            </a:pPr>
            <a:r>
              <a:rPr lang="en-US" altLang="zh-CN" dirty="0" smtClean="0"/>
              <a:t>1. Keep your elbows off the table. </a:t>
            </a:r>
            <a:r>
              <a:rPr lang="en-US" altLang="zh-CN" sz="2400" b="1" dirty="0" smtClean="0">
                <a:solidFill>
                  <a:srgbClr val="70AD47">
                    <a:lumMod val="50000"/>
                  </a:srgbClr>
                </a:solidFill>
              </a:rPr>
              <a:t>(CET4-2003-12)</a:t>
            </a:r>
            <a:r>
              <a:rPr lang="zh-CN" altLang="en-US" dirty="0" smtClean="0">
                <a:solidFill>
                  <a:prstClr val="black"/>
                </a:solidFill>
              </a:rPr>
              <a:t> </a:t>
            </a:r>
            <a:endParaRPr lang="en-US" altLang="zh-CN" dirty="0" smtClean="0"/>
          </a:p>
          <a:p>
            <a:pPr eaLnBrk="1" hangingPunct="1">
              <a:lnSpc>
                <a:spcPct val="100000"/>
              </a:lnSpc>
              <a:buSzPct val="120000"/>
              <a:buNone/>
            </a:pPr>
            <a:r>
              <a:rPr lang="zh-CN" altLang="en-US" sz="2400" dirty="0" smtClean="0">
                <a:solidFill>
                  <a:schemeClr val="hlink"/>
                </a:solidFill>
              </a:rPr>
              <a:t>     不要将两肘放在桌上。</a:t>
            </a:r>
            <a:endParaRPr lang="en-US" altLang="zh-CN" sz="2400" dirty="0" smtClean="0">
              <a:solidFill>
                <a:schemeClr val="hlink"/>
              </a:solidFill>
            </a:endParaRPr>
          </a:p>
          <a:p>
            <a:pPr marL="179388" indent="-177800" algn="just" eaLnBrk="1" hangingPunct="1">
              <a:lnSpc>
                <a:spcPct val="100000"/>
              </a:lnSpc>
              <a:buSzPct val="120000"/>
              <a:buNone/>
            </a:pPr>
            <a:r>
              <a:rPr lang="en-US" altLang="zh-CN" dirty="0" smtClean="0"/>
              <a:t>2. He jogged me with his elbow to give me warning.  </a:t>
            </a:r>
            <a:r>
              <a:rPr lang="en-US" altLang="zh-CN" sz="2400" b="1" dirty="0" smtClean="0">
                <a:solidFill>
                  <a:schemeClr val="accent6">
                    <a:lumMod val="50000"/>
                  </a:schemeClr>
                </a:solidFill>
              </a:rPr>
              <a:t> </a:t>
            </a:r>
          </a:p>
          <a:p>
            <a:pPr marL="179388" indent="-177800" algn="just">
              <a:lnSpc>
                <a:spcPct val="100000"/>
              </a:lnSpc>
              <a:buNone/>
            </a:pPr>
            <a:r>
              <a:rPr lang="zh-CN" altLang="en-US" sz="2400" dirty="0" smtClean="0">
                <a:solidFill>
                  <a:schemeClr val="hlink"/>
                </a:solidFill>
              </a:rPr>
              <a:t>     他用肘轻推我以给我警告。</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98306" name="Picture 2"/>
          <p:cNvPicPr>
            <a:picLocks noChangeAspect="1" noChangeArrowheads="1"/>
          </p:cNvPicPr>
          <p:nvPr/>
        </p:nvPicPr>
        <p:blipFill>
          <a:blip r:embed="rId6" cstate="print"/>
          <a:srcRect/>
          <a:stretch>
            <a:fillRect/>
          </a:stretch>
        </p:blipFill>
        <p:spPr bwMode="auto">
          <a:xfrm>
            <a:off x="1733551" y="818310"/>
            <a:ext cx="952500" cy="295275"/>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clench                  </a:t>
            </a:r>
            <a:r>
              <a:rPr lang="en-US" altLang="zh-CN" i="1" dirty="0" smtClean="0">
                <a:solidFill>
                  <a:srgbClr val="990000"/>
                </a:solidFill>
              </a:rPr>
              <a:t>v. </a:t>
            </a:r>
            <a:r>
              <a:rPr lang="en-US" altLang="zh-CN" dirty="0" smtClean="0"/>
              <a:t>if you clench a part of your body such as your hand or your mouth, or if it clenches, you close it tightly, esp. because you are angry or upset</a:t>
            </a:r>
            <a:r>
              <a:rPr lang="zh-CN" altLang="en-US" sz="2400" dirty="0" smtClean="0">
                <a:solidFill>
                  <a:schemeClr val="hlink"/>
                </a:solidFill>
              </a:rPr>
              <a:t>（尤指因生气或不安）握紧，绷紧，咬紧</a:t>
            </a:r>
          </a:p>
          <a:p>
            <a:pPr eaLnBrk="1" hangingPunct="1">
              <a:buSzPct val="120000"/>
              <a:buNone/>
            </a:pPr>
            <a:r>
              <a:rPr lang="en-US" altLang="zh-CN" i="1" dirty="0" smtClean="0"/>
              <a:t>e.g.</a:t>
            </a:r>
            <a:r>
              <a:rPr lang="en-US" altLang="zh-CN" dirty="0" smtClean="0"/>
              <a:t> </a:t>
            </a:r>
          </a:p>
          <a:p>
            <a:pPr eaLnBrk="1" hangingPunct="1">
              <a:lnSpc>
                <a:spcPct val="100000"/>
              </a:lnSpc>
              <a:buSzPct val="120000"/>
              <a:buNone/>
            </a:pPr>
            <a:r>
              <a:rPr lang="en-US" altLang="zh-CN" dirty="0" smtClean="0"/>
              <a:t>1. He clenched his fists in anger / frustration.</a:t>
            </a:r>
          </a:p>
          <a:p>
            <a:pPr eaLnBrk="1" hangingPunct="1">
              <a:lnSpc>
                <a:spcPct val="100000"/>
              </a:lnSpc>
              <a:buSzPct val="120000"/>
              <a:buNone/>
            </a:pPr>
            <a:r>
              <a:rPr lang="zh-CN" altLang="en-US" sz="2400" dirty="0" smtClean="0">
                <a:solidFill>
                  <a:schemeClr val="hlink"/>
                </a:solidFill>
              </a:rPr>
              <a:t>     他愤怒地 </a:t>
            </a:r>
            <a:r>
              <a:rPr lang="en-US" altLang="zh-CN" sz="2400" dirty="0" smtClean="0">
                <a:solidFill>
                  <a:schemeClr val="hlink"/>
                </a:solidFill>
                <a:latin typeface="+mn-ea"/>
              </a:rPr>
              <a:t>/</a:t>
            </a:r>
            <a:r>
              <a:rPr lang="en-US" altLang="zh-CN" sz="2400" dirty="0" smtClean="0">
                <a:solidFill>
                  <a:schemeClr val="hlink"/>
                </a:solidFill>
              </a:rPr>
              <a:t> </a:t>
            </a:r>
            <a:r>
              <a:rPr lang="zh-CN" altLang="en-US" sz="2400" dirty="0" smtClean="0">
                <a:solidFill>
                  <a:schemeClr val="hlink"/>
                </a:solidFill>
              </a:rPr>
              <a:t>沮丧地紧握拳头。</a:t>
            </a:r>
            <a:endParaRPr lang="en-US" altLang="zh-CN" sz="2400" dirty="0" smtClean="0">
              <a:solidFill>
                <a:schemeClr val="hlink"/>
              </a:solidFill>
            </a:endParaRPr>
          </a:p>
          <a:p>
            <a:pPr marL="179388" indent="-177800" algn="just" eaLnBrk="1" hangingPunct="1">
              <a:lnSpc>
                <a:spcPct val="100000"/>
              </a:lnSpc>
              <a:buSzPct val="120000"/>
              <a:buNone/>
            </a:pPr>
            <a:r>
              <a:rPr lang="en-US" altLang="zh-CN" dirty="0" smtClean="0"/>
              <a:t>2. Alex clenched her fists and gritted her teeth.  </a:t>
            </a:r>
            <a:r>
              <a:rPr lang="en-US" altLang="zh-CN" sz="2400" b="1" dirty="0" smtClean="0">
                <a:solidFill>
                  <a:schemeClr val="accent6">
                    <a:lumMod val="50000"/>
                  </a:schemeClr>
                </a:solidFill>
              </a:rPr>
              <a:t> </a:t>
            </a:r>
          </a:p>
          <a:p>
            <a:pPr marL="179388" indent="-177800" algn="just">
              <a:lnSpc>
                <a:spcPct val="100000"/>
              </a:lnSpc>
              <a:buNone/>
            </a:pPr>
            <a:r>
              <a:rPr lang="zh-CN" altLang="en-US" sz="2400" dirty="0" smtClean="0">
                <a:solidFill>
                  <a:schemeClr val="hlink"/>
                </a:solidFill>
              </a:rPr>
              <a:t>     亚丽克斯握紧拳头并咬紧牙。</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9330" name="Picture 2"/>
          <p:cNvPicPr>
            <a:picLocks noChangeAspect="1" noChangeArrowheads="1"/>
          </p:cNvPicPr>
          <p:nvPr/>
        </p:nvPicPr>
        <p:blipFill>
          <a:blip r:embed="rId4" cstate="print"/>
          <a:srcRect/>
          <a:stretch>
            <a:fillRect/>
          </a:stretch>
        </p:blipFill>
        <p:spPr bwMode="auto">
          <a:xfrm>
            <a:off x="1833563" y="819150"/>
            <a:ext cx="981075" cy="32385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2"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447675" indent="-447675" algn="just" eaLnBrk="1" hangingPunct="1">
              <a:lnSpc>
                <a:spcPct val="100000"/>
              </a:lnSpc>
              <a:buSzPct val="120000"/>
              <a:buNone/>
            </a:pPr>
            <a:r>
              <a:rPr lang="en-US" altLang="zh-CN" sz="3200" b="1" dirty="0" smtClean="0"/>
              <a:t>stride</a:t>
            </a:r>
            <a:endParaRPr lang="en-US" altLang="zh-CN" dirty="0" smtClean="0">
              <a:solidFill>
                <a:schemeClr val="accent2"/>
              </a:solidFill>
            </a:endParaRPr>
          </a:p>
          <a:p>
            <a:pPr marL="179388" indent="-179388" algn="just" eaLnBrk="1" hangingPunct="1">
              <a:lnSpc>
                <a:spcPct val="100000"/>
              </a:lnSpc>
              <a:buSzPct val="120000"/>
              <a:buNone/>
            </a:pPr>
            <a:r>
              <a:rPr lang="en-US" altLang="zh-CN" sz="2800" b="1" dirty="0" smtClean="0"/>
              <a:t>1. </a:t>
            </a:r>
            <a:r>
              <a:rPr lang="en-US" altLang="zh-CN" i="1" dirty="0" smtClean="0">
                <a:solidFill>
                  <a:srgbClr val="990000"/>
                </a:solidFill>
              </a:rPr>
              <a:t>n. </a:t>
            </a:r>
            <a:r>
              <a:rPr lang="en-US" altLang="zh-CN" dirty="0" smtClean="0">
                <a:solidFill>
                  <a:srgbClr val="990000"/>
                </a:solidFill>
              </a:rPr>
              <a:t>[C] </a:t>
            </a:r>
            <a:r>
              <a:rPr lang="en-US" altLang="zh-CN" dirty="0" smtClean="0"/>
              <a:t>a long confident step </a:t>
            </a:r>
            <a:r>
              <a:rPr lang="zh-CN" altLang="en-US" sz="2400" dirty="0" smtClean="0">
                <a:solidFill>
                  <a:schemeClr val="hlink"/>
                </a:solidFill>
              </a:rPr>
              <a:t>大步；阔步</a:t>
            </a:r>
          </a:p>
          <a:p>
            <a:pPr marL="179388" indent="-179388" algn="just" eaLnBrk="1" hangingPunct="1">
              <a:lnSpc>
                <a:spcPct val="100000"/>
              </a:lnSpc>
              <a:spcBef>
                <a:spcPct val="20000"/>
              </a:spcBef>
              <a:buSzPct val="120000"/>
              <a:buNone/>
            </a:pPr>
            <a:r>
              <a:rPr lang="en-US" altLang="zh-CN" i="1" dirty="0" smtClean="0"/>
              <a:t>e.g. </a:t>
            </a:r>
            <a:r>
              <a:rPr lang="en-US" altLang="zh-CN" dirty="0" smtClean="0"/>
              <a:t>Paul reached the door in only three strides.</a:t>
            </a:r>
            <a:endParaRPr lang="en-US" altLang="zh-CN" dirty="0" smtClean="0">
              <a:solidFill>
                <a:prstClr val="black"/>
              </a:solidFill>
            </a:endParaRPr>
          </a:p>
          <a:p>
            <a:pPr marL="179388" indent="-179388" algn="just" eaLnBrk="1" hangingPunct="1">
              <a:lnSpc>
                <a:spcPct val="100000"/>
              </a:lnSpc>
              <a:spcBef>
                <a:spcPct val="20000"/>
              </a:spcBef>
              <a:buSzPct val="120000"/>
              <a:buNone/>
            </a:pPr>
            <a:r>
              <a:rPr lang="zh-CN" altLang="en-US" sz="2400" dirty="0" smtClean="0">
                <a:solidFill>
                  <a:schemeClr val="hlink"/>
                </a:solidFill>
              </a:rPr>
              <a:t>         保罗三大步就走到了门口。</a:t>
            </a:r>
            <a:endParaRPr lang="en-US" altLang="zh-CN" sz="2400" dirty="0" smtClean="0">
              <a:solidFill>
                <a:schemeClr val="hlink"/>
              </a:solidFill>
            </a:endParaRPr>
          </a:p>
          <a:p>
            <a:pPr marL="179388" indent="-179388" algn="just" eaLnBrk="1" hangingPunct="1">
              <a:lnSpc>
                <a:spcPct val="100000"/>
              </a:lnSpc>
              <a:buSzPct val="120000"/>
              <a:buNone/>
            </a:pPr>
            <a:r>
              <a:rPr lang="en-US" altLang="zh-CN" b="1" dirty="0" smtClean="0"/>
              <a:t>2. </a:t>
            </a:r>
            <a:r>
              <a:rPr lang="en-US" altLang="zh-CN" i="1" dirty="0" smtClean="0">
                <a:solidFill>
                  <a:srgbClr val="990000"/>
                </a:solidFill>
              </a:rPr>
              <a:t>vi. </a:t>
            </a:r>
            <a:r>
              <a:rPr lang="en-US" altLang="zh-CN" dirty="0" smtClean="0"/>
              <a:t>to walk with energy and confidence </a:t>
            </a:r>
            <a:r>
              <a:rPr lang="zh-CN" altLang="en-US" sz="2400" dirty="0" smtClean="0">
                <a:solidFill>
                  <a:schemeClr val="hlink"/>
                </a:solidFill>
              </a:rPr>
              <a:t>阔步走</a:t>
            </a:r>
            <a:endParaRPr lang="en-US" altLang="zh-CN" sz="2400" dirty="0" smtClean="0">
              <a:solidFill>
                <a:schemeClr val="hlink"/>
              </a:solidFill>
            </a:endParaRPr>
          </a:p>
          <a:p>
            <a:pPr marL="179388" lvl="0" indent="-179388" eaLnBrk="1" hangingPunct="1">
              <a:lnSpc>
                <a:spcPct val="100000"/>
              </a:lnSpc>
              <a:spcBef>
                <a:spcPct val="20000"/>
              </a:spcBef>
              <a:buSzPct val="120000"/>
              <a:buNone/>
            </a:pPr>
            <a:r>
              <a:rPr lang="en-US" altLang="zh-CN" i="1" dirty="0" smtClean="0"/>
              <a:t>e.g. </a:t>
            </a:r>
            <a:r>
              <a:rPr lang="en-US" altLang="zh-CN" dirty="0" smtClean="0"/>
              <a:t>He strode across several rain puddles on his way home.</a:t>
            </a:r>
          </a:p>
          <a:p>
            <a:pPr marL="179388" indent="-179388" algn="just" eaLnBrk="1" hangingPunct="1">
              <a:lnSpc>
                <a:spcPct val="100000"/>
              </a:lnSpc>
              <a:spcBef>
                <a:spcPct val="20000"/>
              </a:spcBef>
              <a:buSzPct val="120000"/>
              <a:buNone/>
            </a:pPr>
            <a:r>
              <a:rPr lang="zh-CN" altLang="en-US" sz="2400" dirty="0" smtClean="0">
                <a:solidFill>
                  <a:schemeClr val="hlink"/>
                </a:solidFill>
              </a:rPr>
              <a:t>         他在回家的路上跨过了好几个雨水坑。</a:t>
            </a:r>
          </a:p>
        </p:txBody>
      </p:sp>
      <p:pic>
        <p:nvPicPr>
          <p:cNvPr id="8" name="图片 7"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0354" name="Picture 2"/>
          <p:cNvPicPr>
            <a:picLocks noChangeAspect="1" noChangeArrowheads="1"/>
          </p:cNvPicPr>
          <p:nvPr/>
        </p:nvPicPr>
        <p:blipFill>
          <a:blip r:embed="rId4" cstate="print"/>
          <a:srcRect/>
          <a:stretch>
            <a:fillRect/>
          </a:stretch>
        </p:blipFill>
        <p:spPr bwMode="auto">
          <a:xfrm>
            <a:off x="1790700" y="824134"/>
            <a:ext cx="952500" cy="2762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2" name="图片 11"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2367" y="586078"/>
            <a:ext cx="8828283"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sandal                   </a:t>
            </a:r>
            <a:r>
              <a:rPr lang="en-US" altLang="zh-CN" i="1" dirty="0" smtClean="0">
                <a:solidFill>
                  <a:srgbClr val="990000"/>
                </a:solidFill>
              </a:rPr>
              <a:t>n. </a:t>
            </a:r>
            <a:r>
              <a:rPr lang="en-US" altLang="zh-CN" dirty="0" smtClean="0">
                <a:solidFill>
                  <a:srgbClr val="990000"/>
                </a:solidFill>
              </a:rPr>
              <a:t>[C] </a:t>
            </a:r>
            <a:r>
              <a:rPr lang="en-US" altLang="zh-CN" dirty="0" smtClean="0"/>
              <a:t>a light shoe that is partly open on top and does not cover your heel or toes </a:t>
            </a:r>
            <a:r>
              <a:rPr lang="zh-CN" altLang="en-US" sz="2400" dirty="0" smtClean="0">
                <a:solidFill>
                  <a:schemeClr val="hlink"/>
                </a:solidFill>
              </a:rPr>
              <a:t>凉鞋</a:t>
            </a:r>
          </a:p>
          <a:p>
            <a:pPr eaLnBrk="1" hangingPunct="1">
              <a:buSzPct val="120000"/>
              <a:buNone/>
            </a:pPr>
            <a:r>
              <a:rPr lang="en-US" altLang="zh-CN" i="1" dirty="0" smtClean="0"/>
              <a:t>e.g.</a:t>
            </a:r>
            <a:r>
              <a:rPr lang="en-US" altLang="zh-CN" dirty="0" smtClean="0"/>
              <a:t> </a:t>
            </a:r>
          </a:p>
          <a:p>
            <a:pPr marL="1587" indent="0" eaLnBrk="1" hangingPunct="1">
              <a:lnSpc>
                <a:spcPct val="100000"/>
              </a:lnSpc>
              <a:buSzPct val="100000"/>
              <a:buNone/>
            </a:pPr>
            <a:r>
              <a:rPr lang="en-US" altLang="zh-CN" dirty="0" smtClean="0"/>
              <a:t>1. He always wears plastic sandals in summer.</a:t>
            </a:r>
          </a:p>
          <a:p>
            <a:pPr eaLnBrk="1" hangingPunct="1">
              <a:lnSpc>
                <a:spcPct val="100000"/>
              </a:lnSpc>
              <a:buSzPct val="120000"/>
              <a:buNone/>
            </a:pPr>
            <a:r>
              <a:rPr lang="zh-CN" altLang="en-US" sz="2400" dirty="0" smtClean="0">
                <a:solidFill>
                  <a:schemeClr val="hlink"/>
                </a:solidFill>
              </a:rPr>
              <a:t>     他夏天总是穿塑料凉鞋。</a:t>
            </a:r>
            <a:endParaRPr lang="en-US" altLang="zh-CN" sz="2400" dirty="0" smtClean="0">
              <a:solidFill>
                <a:schemeClr val="hlink"/>
              </a:solidFill>
            </a:endParaRPr>
          </a:p>
          <a:p>
            <a:pPr marL="360000" indent="-360000" algn="just" eaLnBrk="1" hangingPunct="1">
              <a:lnSpc>
                <a:spcPct val="100000"/>
              </a:lnSpc>
              <a:buSzPct val="100000"/>
              <a:buNone/>
            </a:pPr>
            <a:r>
              <a:rPr lang="en-US" altLang="zh-CN" dirty="0" smtClean="0"/>
              <a:t>2. I have kinds of shoes: sneakers, boots, sandals, high heels, clogs,  flip-flops.</a:t>
            </a:r>
            <a:r>
              <a:rPr lang="en-US" altLang="zh-CN" sz="2400" b="1" dirty="0" smtClean="0">
                <a:solidFill>
                  <a:schemeClr val="accent6">
                    <a:lumMod val="50000"/>
                  </a:schemeClr>
                </a:solidFill>
              </a:rPr>
              <a:t> </a:t>
            </a:r>
          </a:p>
          <a:p>
            <a:pPr marL="360000" indent="-360000" algn="just" eaLnBrk="1" hangingPunct="1">
              <a:lnSpc>
                <a:spcPct val="100000"/>
              </a:lnSpc>
              <a:buSzPct val="100000"/>
              <a:buNone/>
            </a:pPr>
            <a:r>
              <a:rPr lang="zh-CN" altLang="en-US" sz="2400" dirty="0" smtClean="0">
                <a:solidFill>
                  <a:schemeClr val="hlink"/>
                </a:solidFill>
              </a:rPr>
              <a:t>     我</a:t>
            </a:r>
            <a:r>
              <a:rPr lang="zh-CN" altLang="en-US" sz="2400" dirty="0">
                <a:solidFill>
                  <a:schemeClr val="hlink"/>
                </a:solidFill>
              </a:rPr>
              <a:t>有各式各样的鞋子：运动鞋、靴子、凉鞋，高跟鞋、木屐、人字</a:t>
            </a:r>
            <a:r>
              <a:rPr lang="zh-CN" altLang="en-US" sz="2400" dirty="0" smtClean="0">
                <a:solidFill>
                  <a:schemeClr val="hlink"/>
                </a:solidFill>
              </a:rPr>
              <a:t>拖。</a:t>
            </a:r>
            <a:endParaRPr lang="en-US" altLang="zh-CN" sz="2400" dirty="0">
              <a:solidFill>
                <a:srgbClr val="990000"/>
              </a:solidFill>
            </a:endParaRPr>
          </a:p>
          <a:p>
            <a:pPr marL="1588" indent="0" algn="just" eaLnBrk="1" hangingPunct="1">
              <a:lnSpc>
                <a:spcPct val="100000"/>
              </a:lnSpc>
              <a:buSzPct val="100000"/>
              <a:buNone/>
            </a:pPr>
            <a:endParaRPr lang="en-US" altLang="zh-CN" sz="2400" b="1" dirty="0" smtClean="0">
              <a:solidFill>
                <a:schemeClr val="accent6">
                  <a:lumMod val="50000"/>
                </a:schemeClr>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1378" name="Picture 2"/>
          <p:cNvPicPr>
            <a:picLocks noChangeAspect="1" noChangeArrowheads="1"/>
          </p:cNvPicPr>
          <p:nvPr/>
        </p:nvPicPr>
        <p:blipFill>
          <a:blip r:embed="rId4" cstate="print"/>
          <a:srcRect/>
          <a:stretch>
            <a:fillRect/>
          </a:stretch>
        </p:blipFill>
        <p:spPr bwMode="auto">
          <a:xfrm>
            <a:off x="1822033" y="742950"/>
            <a:ext cx="990600" cy="28575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2"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pic>
        <p:nvPicPr>
          <p:cNvPr id="11" name="Picture 23"/>
          <p:cNvPicPr>
            <a:picLocks noChangeAspect="1" noChangeArrowheads="1"/>
          </p:cNvPicPr>
          <p:nvPr/>
        </p:nvPicPr>
        <p:blipFill>
          <a:blip r:embed="rId11"/>
          <a:srcRect/>
          <a:stretch>
            <a:fillRect/>
          </a:stretch>
        </p:blipFill>
        <p:spPr bwMode="auto">
          <a:xfrm>
            <a:off x="3256081" y="5068333"/>
            <a:ext cx="1273609" cy="1534469"/>
          </a:xfrm>
          <a:prstGeom prst="rect">
            <a:avLst/>
          </a:prstGeom>
          <a:noFill/>
          <a:ln w="9525" algn="ctr">
            <a:noFill/>
            <a:miter lim="800000"/>
            <a:headEnd/>
            <a:tailEnd/>
          </a:ln>
          <a:effectLst/>
        </p:spPr>
      </p:pic>
      <p:pic>
        <p:nvPicPr>
          <p:cNvPr id="15" name="Picture 26"/>
          <p:cNvPicPr>
            <a:picLocks noChangeAspect="1" noChangeArrowheads="1"/>
          </p:cNvPicPr>
          <p:nvPr/>
        </p:nvPicPr>
        <p:blipFill>
          <a:blip r:embed="rId12"/>
          <a:srcRect/>
          <a:stretch>
            <a:fillRect/>
          </a:stretch>
        </p:blipFill>
        <p:spPr bwMode="auto">
          <a:xfrm>
            <a:off x="1168519" y="5062157"/>
            <a:ext cx="1265937" cy="1508895"/>
          </a:xfrm>
          <a:prstGeom prst="rect">
            <a:avLst/>
          </a:prstGeom>
          <a:noFill/>
          <a:ln w="9525" algn="ctr">
            <a:noFill/>
            <a:miter lim="800000"/>
            <a:headEnd/>
            <a:tailEnd/>
          </a:ln>
          <a:effectLst/>
        </p:spPr>
      </p:pic>
      <p:pic>
        <p:nvPicPr>
          <p:cNvPr id="16" name="Picture 27"/>
          <p:cNvPicPr>
            <a:picLocks noChangeAspect="1" noChangeArrowheads="1"/>
          </p:cNvPicPr>
          <p:nvPr/>
        </p:nvPicPr>
        <p:blipFill>
          <a:blip r:embed="rId13"/>
          <a:srcRect/>
          <a:stretch>
            <a:fillRect/>
          </a:stretch>
        </p:blipFill>
        <p:spPr bwMode="auto">
          <a:xfrm>
            <a:off x="5345231" y="5113569"/>
            <a:ext cx="1159803" cy="1419384"/>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9388" algn="just" eaLnBrk="1" hangingPunct="1">
              <a:lnSpc>
                <a:spcPct val="100000"/>
              </a:lnSpc>
              <a:buNone/>
            </a:pPr>
            <a:r>
              <a:rPr lang="en-US" altLang="zh-CN" sz="3200" b="1" dirty="0" smtClean="0"/>
              <a:t>variation                 </a:t>
            </a:r>
            <a:r>
              <a:rPr lang="en-US" altLang="zh-CN" i="1" dirty="0" smtClean="0">
                <a:solidFill>
                  <a:srgbClr val="990000"/>
                </a:solidFill>
              </a:rPr>
              <a:t>n.</a:t>
            </a:r>
            <a:r>
              <a:rPr lang="en-US" altLang="zh-CN" dirty="0" smtClean="0"/>
              <a:t> </a:t>
            </a:r>
            <a:r>
              <a:rPr lang="en-US" altLang="zh-CN" dirty="0" smtClean="0">
                <a:solidFill>
                  <a:srgbClr val="990000"/>
                </a:solidFill>
              </a:rPr>
              <a:t>[sing, U]</a:t>
            </a:r>
            <a:r>
              <a:rPr lang="en-US" altLang="zh-CN" i="1" dirty="0" smtClean="0">
                <a:solidFill>
                  <a:srgbClr val="990000"/>
                </a:solidFill>
              </a:rPr>
              <a:t> </a:t>
            </a:r>
            <a:r>
              <a:rPr lang="en-US" altLang="zh-CN" dirty="0" smtClean="0"/>
              <a:t>the existence of differences in amount, number, level, form etc.</a:t>
            </a:r>
            <a:r>
              <a:rPr lang="zh-CN" altLang="en-US" sz="2400" dirty="0" smtClean="0">
                <a:solidFill>
                  <a:schemeClr val="hlink"/>
                </a:solidFill>
              </a:rPr>
              <a:t>（数量、 水平、形式等存在的）变化，差异，不同</a:t>
            </a:r>
          </a:p>
          <a:p>
            <a:pPr marL="179388" indent="-179388" eaLnBrk="1" hangingPunct="1">
              <a:lnSpc>
                <a:spcPct val="100000"/>
              </a:lnSpc>
              <a:buSzPct val="120000"/>
              <a:buNone/>
            </a:pPr>
            <a:r>
              <a:rPr lang="en-US" altLang="zh-CN" i="1" dirty="0" smtClean="0"/>
              <a:t>e.g.</a:t>
            </a:r>
            <a:r>
              <a:rPr lang="en-US" altLang="zh-CN" dirty="0" smtClean="0"/>
              <a:t> There are wide regional variations in house prices.</a:t>
            </a:r>
          </a:p>
          <a:p>
            <a:pPr marL="179388" indent="-179388" eaLnBrk="1" hangingPunct="1">
              <a:lnSpc>
                <a:spcPct val="100000"/>
              </a:lnSpc>
              <a:buSzPct val="120000"/>
              <a:buNone/>
            </a:pPr>
            <a:r>
              <a:rPr lang="zh-CN" altLang="en-US" sz="2400" dirty="0" smtClean="0">
                <a:solidFill>
                  <a:schemeClr val="hlink"/>
                </a:solidFill>
              </a:rPr>
              <a:t>         房价的地域性差异很大。</a:t>
            </a:r>
            <a:endParaRPr lang="en-US" altLang="zh-CN" sz="2400" dirty="0" smtClean="0">
              <a:solidFill>
                <a:schemeClr val="hlink"/>
              </a:solidFill>
            </a:endParaRPr>
          </a:p>
          <a:p>
            <a:pPr marL="179388" lvl="0" indent="-179388" eaLnBrk="1" hangingPunct="1">
              <a:lnSpc>
                <a:spcPct val="100000"/>
              </a:lnSpc>
              <a:spcBef>
                <a:spcPct val="20000"/>
              </a:spcBef>
              <a:buSzPct val="120000"/>
              <a:buNone/>
            </a:pPr>
            <a:r>
              <a:rPr lang="en-US" altLang="zh-CN" b="1" dirty="0" smtClean="0">
                <a:solidFill>
                  <a:schemeClr val="accent6">
                    <a:lumMod val="50000"/>
                  </a:schemeClr>
                </a:solidFill>
              </a:rPr>
              <a:t>Word family: </a:t>
            </a:r>
            <a:r>
              <a:rPr lang="en-US" altLang="zh-CN" b="1" dirty="0" smtClean="0">
                <a:solidFill>
                  <a:prstClr val="black"/>
                </a:solidFill>
              </a:rPr>
              <a:t>vary</a:t>
            </a:r>
            <a:r>
              <a:rPr lang="en-US" altLang="zh-CN" sz="3200" b="1" dirty="0" smtClean="0">
                <a:solidFill>
                  <a:prstClr val="black"/>
                </a:solidFill>
              </a:rPr>
              <a:t> </a:t>
            </a:r>
            <a:r>
              <a:rPr lang="en-US" altLang="zh-CN" i="1" dirty="0" smtClean="0">
                <a:solidFill>
                  <a:srgbClr val="C0504D"/>
                </a:solidFill>
              </a:rPr>
              <a:t>v.</a:t>
            </a:r>
            <a:r>
              <a:rPr lang="en-US" altLang="zh-CN" i="1" dirty="0" smtClean="0">
                <a:solidFill>
                  <a:srgbClr val="663300"/>
                </a:solidFill>
                <a:ea typeface="微软雅黑" pitchFamily="2" charset="-122"/>
              </a:rPr>
              <a:t>        </a:t>
            </a:r>
            <a:r>
              <a:rPr lang="en-US" altLang="zh-CN" b="1" dirty="0" smtClean="0">
                <a:solidFill>
                  <a:prstClr val="black"/>
                </a:solidFill>
                <a:ea typeface="微软雅黑" pitchFamily="2" charset="-122"/>
              </a:rPr>
              <a:t>various </a:t>
            </a:r>
            <a:r>
              <a:rPr lang="en-US" altLang="zh-CN" i="1" dirty="0" smtClean="0">
                <a:solidFill>
                  <a:srgbClr val="C0504D"/>
                </a:solidFill>
              </a:rPr>
              <a:t>a.</a:t>
            </a:r>
          </a:p>
          <a:p>
            <a:pPr marL="179388" lvl="0" indent="-179388" eaLnBrk="1" hangingPunct="1">
              <a:lnSpc>
                <a:spcPct val="100000"/>
              </a:lnSpc>
              <a:spcBef>
                <a:spcPct val="20000"/>
              </a:spcBef>
              <a:buSzPct val="120000"/>
              <a:buNone/>
            </a:pPr>
            <a:r>
              <a:rPr lang="en-US" altLang="zh-CN" i="1" dirty="0" smtClean="0">
                <a:solidFill>
                  <a:prstClr val="black"/>
                </a:solidFill>
              </a:rPr>
              <a:t>e.g. </a:t>
            </a:r>
          </a:p>
          <a:p>
            <a:pPr marL="0" lvl="0" indent="0" eaLnBrk="1" hangingPunct="1">
              <a:lnSpc>
                <a:spcPct val="100000"/>
              </a:lnSpc>
              <a:spcBef>
                <a:spcPct val="20000"/>
              </a:spcBef>
              <a:buSzPct val="100000"/>
              <a:buNone/>
            </a:pPr>
            <a:r>
              <a:rPr lang="en-US" altLang="zh-CN" dirty="0" smtClean="0">
                <a:solidFill>
                  <a:prstClr val="black"/>
                </a:solidFill>
              </a:rPr>
              <a:t>1. Teaching methods vary greatly from school to school.</a:t>
            </a:r>
          </a:p>
          <a:p>
            <a:pPr marL="179388" lvl="0" indent="-179388" eaLnBrk="1" hangingPunct="1">
              <a:lnSpc>
                <a:spcPct val="100000"/>
              </a:lnSpc>
              <a:spcBef>
                <a:spcPct val="20000"/>
              </a:spcBef>
              <a:buSzPct val="120000"/>
              <a:buNone/>
            </a:pPr>
            <a:r>
              <a:rPr lang="en-US" altLang="zh-CN" sz="2400" dirty="0" smtClean="0">
                <a:solidFill>
                  <a:schemeClr val="hlink"/>
                </a:solidFill>
              </a:rPr>
              <a:t>     </a:t>
            </a:r>
            <a:r>
              <a:rPr lang="zh-CN" altLang="en-US" sz="2400" dirty="0" smtClean="0">
                <a:solidFill>
                  <a:schemeClr val="hlink"/>
                </a:solidFill>
              </a:rPr>
              <a:t>学校与学校之间的教学方法差异很大。</a:t>
            </a:r>
          </a:p>
          <a:p>
            <a:pPr marL="0" lvl="0" indent="0" eaLnBrk="1" hangingPunct="1">
              <a:lnSpc>
                <a:spcPct val="100000"/>
              </a:lnSpc>
              <a:spcBef>
                <a:spcPct val="20000"/>
              </a:spcBef>
              <a:buSzPct val="100000"/>
              <a:buNone/>
            </a:pPr>
            <a:r>
              <a:rPr lang="en-US" altLang="zh-CN" dirty="0" smtClean="0">
                <a:solidFill>
                  <a:prstClr val="black"/>
                </a:solidFill>
              </a:rPr>
              <a:t>2. He has passed through various adventures.</a:t>
            </a:r>
          </a:p>
          <a:p>
            <a:pPr marL="179388" indent="-179388" eaLnBrk="1" hangingPunct="1">
              <a:lnSpc>
                <a:spcPct val="100000"/>
              </a:lnSpc>
              <a:spcBef>
                <a:spcPct val="20000"/>
              </a:spcBef>
              <a:buSzPct val="120000"/>
              <a:buNone/>
            </a:pPr>
            <a:r>
              <a:rPr lang="zh-CN" altLang="en-US" sz="2400" dirty="0" smtClean="0">
                <a:solidFill>
                  <a:schemeClr val="hlink"/>
                </a:solidFill>
              </a:rPr>
              <a:t>      他经历过各种奇遇。</a:t>
            </a:r>
          </a:p>
          <a:p>
            <a:pPr eaLnBrk="1" hangingPunct="1">
              <a:buSzPct val="120000"/>
              <a:buNone/>
            </a:pP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2402" name="Picture 2"/>
          <p:cNvPicPr>
            <a:picLocks noChangeAspect="1" noChangeArrowheads="1"/>
          </p:cNvPicPr>
          <p:nvPr/>
        </p:nvPicPr>
        <p:blipFill>
          <a:blip r:embed="rId4" cstate="print"/>
          <a:srcRect/>
          <a:stretch>
            <a:fillRect/>
          </a:stretch>
        </p:blipFill>
        <p:spPr bwMode="auto">
          <a:xfrm>
            <a:off x="2301840" y="819150"/>
            <a:ext cx="1495425" cy="32385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dissolve">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dissolv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dissolve">
                                      <p:cBhvr>
                                        <p:cTn id="17" dur="500"/>
                                        <p:tgtEl>
                                          <p:spTgt spid="12">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2">
                                            <p:txEl>
                                              <p:pRg st="5" end="5"/>
                                            </p:txEl>
                                          </p:spTgt>
                                        </p:tgtEl>
                                        <p:attrNameLst>
                                          <p:attrName>style.visibility</p:attrName>
                                        </p:attrNameLst>
                                      </p:cBhvr>
                                      <p:to>
                                        <p:strVal val="visible"/>
                                      </p:to>
                                    </p:set>
                                    <p:animEffect transition="in" filter="dissolve">
                                      <p:cBhvr>
                                        <p:cTn id="20" dur="500"/>
                                        <p:tgtEl>
                                          <p:spTgt spid="1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dissolve">
                                      <p:cBhvr>
                                        <p:cTn id="25" dur="500"/>
                                        <p:tgtEl>
                                          <p:spTgt spid="1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
                                            <p:txEl>
                                              <p:pRg st="7" end="7"/>
                                            </p:txEl>
                                          </p:spTgt>
                                        </p:tgtEl>
                                        <p:attrNameLst>
                                          <p:attrName>style.visibility</p:attrName>
                                        </p:attrNameLst>
                                      </p:cBhvr>
                                      <p:to>
                                        <p:strVal val="visible"/>
                                      </p:to>
                                    </p:set>
                                    <p:animEffect transition="in" filter="dissolve">
                                      <p:cBhvr>
                                        <p:cTn id="30" dur="500"/>
                                        <p:tgtEl>
                                          <p:spTgt spid="1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animEffect transition="in" filter="dissolve">
                                      <p:cBhvr>
                                        <p:cTn id="35" dur="500"/>
                                        <p:tgtEl>
                                          <p:spTgt spid="1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gravel                   </a:t>
            </a:r>
            <a:r>
              <a:rPr lang="en-US" altLang="zh-CN" i="1" dirty="0" smtClean="0">
                <a:solidFill>
                  <a:srgbClr val="990000"/>
                </a:solidFill>
              </a:rPr>
              <a:t>n. </a:t>
            </a:r>
            <a:r>
              <a:rPr lang="en-US" altLang="zh-CN" dirty="0" smtClean="0">
                <a:solidFill>
                  <a:srgbClr val="990000"/>
                </a:solidFill>
              </a:rPr>
              <a:t>[U] </a:t>
            </a:r>
            <a:r>
              <a:rPr lang="en-US" altLang="zh-CN" dirty="0" smtClean="0"/>
              <a:t>small pieces of stone used for making paths and roads </a:t>
            </a:r>
            <a:r>
              <a:rPr lang="zh-CN" altLang="en-US" sz="2400" dirty="0" smtClean="0">
                <a:solidFill>
                  <a:schemeClr val="hlink"/>
                </a:solidFill>
              </a:rPr>
              <a:t>（铺路用的）碎石，砾石</a:t>
            </a:r>
          </a:p>
          <a:p>
            <a:pPr eaLnBrk="1" hangingPunct="1">
              <a:buSzPct val="120000"/>
              <a:buNone/>
            </a:pPr>
            <a:r>
              <a:rPr lang="en-US" altLang="zh-CN" i="1" dirty="0" smtClean="0"/>
              <a:t>e.g.</a:t>
            </a:r>
            <a:r>
              <a:rPr lang="en-US" altLang="zh-CN" dirty="0" smtClean="0"/>
              <a:t> </a:t>
            </a:r>
          </a:p>
          <a:p>
            <a:pPr eaLnBrk="1" hangingPunct="1">
              <a:buSzPct val="120000"/>
              <a:buNone/>
            </a:pPr>
            <a:r>
              <a:rPr lang="en-US" altLang="zh-CN" dirty="0" smtClean="0"/>
              <a:t>1. More gravel is needed to fill the hollow in the drive. </a:t>
            </a:r>
          </a:p>
          <a:p>
            <a:pPr eaLnBrk="1" hangingPunct="1">
              <a:buSzPct val="120000"/>
              <a:buNone/>
            </a:pPr>
            <a:r>
              <a:rPr lang="zh-CN" altLang="en-US" sz="2400" dirty="0" smtClean="0">
                <a:solidFill>
                  <a:schemeClr val="hlink"/>
                </a:solidFill>
              </a:rPr>
              <a:t>     需要更多的砾石来填平车道上的坑洼。</a:t>
            </a:r>
          </a:p>
          <a:p>
            <a:pPr eaLnBrk="1" hangingPunct="1">
              <a:buSzPct val="120000"/>
              <a:buNone/>
            </a:pPr>
            <a:r>
              <a:rPr lang="en-US" altLang="zh-CN" dirty="0" smtClean="0"/>
              <a:t>2. We bought six bags of gravel for the garden path.</a:t>
            </a:r>
          </a:p>
          <a:p>
            <a:pPr eaLnBrk="1" hangingPunct="1">
              <a:buSzPct val="120000"/>
              <a:buNone/>
            </a:pPr>
            <a:r>
              <a:rPr lang="zh-CN" altLang="en-US" sz="2400" dirty="0" smtClean="0">
                <a:solidFill>
                  <a:schemeClr val="hlink"/>
                </a:solidFill>
              </a:rPr>
              <a:t>     我们买了六袋碎石用来铺花园的小路。</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22"/>
          <p:cNvPicPr>
            <a:picLocks noChangeAspect="1" noChangeArrowheads="1"/>
          </p:cNvPicPr>
          <p:nvPr/>
        </p:nvPicPr>
        <p:blipFill>
          <a:blip r:embed="rId4" cstate="print"/>
          <a:srcRect/>
          <a:stretch>
            <a:fillRect/>
          </a:stretch>
        </p:blipFill>
        <p:spPr bwMode="auto">
          <a:xfrm>
            <a:off x="1067433" y="4281055"/>
            <a:ext cx="3140742" cy="2340552"/>
          </a:xfrm>
          <a:prstGeom prst="rect">
            <a:avLst/>
          </a:prstGeom>
          <a:noFill/>
          <a:ln w="9525" algn="ctr">
            <a:noFill/>
            <a:miter lim="800000"/>
            <a:headEnd/>
            <a:tailEnd/>
          </a:ln>
          <a:effectLst/>
        </p:spPr>
      </p:pic>
      <p:pic>
        <p:nvPicPr>
          <p:cNvPr id="103426" name="Picture 2"/>
          <p:cNvPicPr>
            <a:picLocks noChangeAspect="1" noChangeArrowheads="1"/>
          </p:cNvPicPr>
          <p:nvPr/>
        </p:nvPicPr>
        <p:blipFill>
          <a:blip r:embed="rId5" cstate="print"/>
          <a:srcRect/>
          <a:stretch>
            <a:fillRect/>
          </a:stretch>
        </p:blipFill>
        <p:spPr bwMode="auto">
          <a:xfrm>
            <a:off x="2005013" y="819150"/>
            <a:ext cx="981075" cy="304800"/>
          </a:xfrm>
          <a:prstGeom prst="rect">
            <a:avLst/>
          </a:prstGeom>
          <a:noFill/>
          <a:ln w="9525">
            <a:noFill/>
            <a:miter lim="800000"/>
            <a:headEnd/>
            <a:tailEnd/>
          </a:ln>
        </p:spPr>
      </p:pic>
      <p:pic>
        <p:nvPicPr>
          <p:cNvPr id="11"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2"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10" action="ppaction://hlinksldjump"/>
          </p:cNvPr>
          <p:cNvPicPr>
            <a:picLocks noChangeAspect="1"/>
          </p:cNvPicPr>
          <p:nvPr/>
        </p:nvPicPr>
        <p:blipFill>
          <a:blip r:embed="rId11"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sp>
        <p:nvSpPr>
          <p:cNvPr id="7" name="内容占位符 1"/>
          <p:cNvSpPr>
            <a:spLocks noGrp="1"/>
          </p:cNvSpPr>
          <p:nvPr>
            <p:ph idx="4294967295"/>
          </p:nvPr>
        </p:nvSpPr>
        <p:spPr bwMode="auto">
          <a:xfrm>
            <a:off x="171445" y="662278"/>
            <a:ext cx="8806300" cy="5903912"/>
          </a:xfrm>
          <a:prstGeom prst="rect">
            <a:avLst/>
          </a:prstGeom>
          <a:noFill/>
          <a:ln>
            <a:miter lim="800000"/>
            <a:headEnd/>
            <a:tailEnd/>
          </a:ln>
        </p:spPr>
        <p:txBody>
          <a:bodyPr/>
          <a:lstStyle/>
          <a:p>
            <a:pPr marL="447675" indent="-447675" algn="just" eaLnBrk="1" hangingPunct="1">
              <a:buSzPct val="120000"/>
              <a:buNone/>
            </a:pPr>
            <a:r>
              <a:rPr lang="en-US" altLang="zh-CN" sz="3200" b="1" dirty="0" smtClean="0"/>
              <a:t>uphill</a:t>
            </a:r>
          </a:p>
          <a:p>
            <a:pPr marL="447675" indent="-447675" algn="just" eaLnBrk="1" hangingPunct="1">
              <a:buSzPct val="120000"/>
              <a:buNone/>
            </a:pPr>
            <a:r>
              <a:rPr lang="en-US" altLang="zh-CN" sz="2800" b="1" dirty="0" smtClean="0"/>
              <a:t>1. </a:t>
            </a:r>
            <a:r>
              <a:rPr lang="en-US" altLang="zh-CN" i="1" dirty="0" smtClean="0">
                <a:solidFill>
                  <a:srgbClr val="990000"/>
                </a:solidFill>
              </a:rPr>
              <a:t>ad.</a:t>
            </a:r>
            <a:r>
              <a:rPr lang="en-US" altLang="zh-CN" dirty="0" smtClean="0">
                <a:solidFill>
                  <a:srgbClr val="990000"/>
                </a:solidFill>
              </a:rPr>
              <a:t>  </a:t>
            </a:r>
            <a:r>
              <a:rPr lang="en-US" altLang="zh-CN" dirty="0" smtClean="0"/>
              <a:t>towards the top of a slope or hill </a:t>
            </a:r>
            <a:r>
              <a:rPr lang="zh-CN" altLang="en-US" sz="2400" dirty="0" smtClean="0">
                <a:solidFill>
                  <a:schemeClr val="hlink"/>
                </a:solidFill>
              </a:rPr>
              <a:t>上坡地；上山地</a:t>
            </a:r>
          </a:p>
          <a:p>
            <a:pPr marL="179388" indent="-179388" algn="just" eaLnBrk="1" hangingPunct="1">
              <a:lnSpc>
                <a:spcPct val="100000"/>
              </a:lnSpc>
              <a:spcBef>
                <a:spcPct val="20000"/>
              </a:spcBef>
              <a:buSzPct val="120000"/>
              <a:buNone/>
            </a:pPr>
            <a:r>
              <a:rPr lang="en-US" altLang="zh-CN" i="1" dirty="0" smtClean="0"/>
              <a:t>e.g. </a:t>
            </a:r>
            <a:r>
              <a:rPr lang="en-US" altLang="zh-CN" dirty="0" smtClean="0"/>
              <a:t>He always falls behind when we’re going</a:t>
            </a:r>
            <a:r>
              <a:rPr lang="en-US" altLang="zh-CN" b="1" dirty="0" smtClean="0"/>
              <a:t> </a:t>
            </a:r>
            <a:r>
              <a:rPr lang="en-US" altLang="zh-CN" dirty="0" smtClean="0"/>
              <a:t>uphill.</a:t>
            </a:r>
            <a:endParaRPr lang="en-US" altLang="zh-CN" dirty="0" smtClean="0">
              <a:solidFill>
                <a:prstClr val="black"/>
              </a:solidFill>
            </a:endParaRPr>
          </a:p>
          <a:p>
            <a:pPr marL="179388" indent="-179388" algn="just" eaLnBrk="1" hangingPunct="1">
              <a:lnSpc>
                <a:spcPct val="100000"/>
              </a:lnSpc>
              <a:spcBef>
                <a:spcPct val="20000"/>
              </a:spcBef>
              <a:buSzPct val="120000"/>
              <a:buNone/>
            </a:pPr>
            <a:r>
              <a:rPr lang="zh-CN" altLang="en-US" sz="2400" dirty="0" smtClean="0">
                <a:solidFill>
                  <a:schemeClr val="hlink"/>
                </a:solidFill>
              </a:rPr>
              <a:t>         我们登山时他总是落在后面。</a:t>
            </a:r>
            <a:endParaRPr lang="en-US" altLang="zh-CN" sz="2400" dirty="0" smtClean="0">
              <a:solidFill>
                <a:schemeClr val="hlink"/>
              </a:solidFill>
            </a:endParaRPr>
          </a:p>
          <a:p>
            <a:pPr marL="179388" indent="-179388" algn="just" eaLnBrk="1" hangingPunct="1">
              <a:buSzPct val="120000"/>
              <a:buNone/>
            </a:pPr>
            <a:r>
              <a:rPr lang="en-US" altLang="zh-CN" b="1" dirty="0" smtClean="0"/>
              <a:t>2. </a:t>
            </a:r>
            <a:r>
              <a:rPr lang="en-US" altLang="zh-CN" i="1" dirty="0" smtClean="0">
                <a:solidFill>
                  <a:srgbClr val="990000"/>
                </a:solidFill>
              </a:rPr>
              <a:t>a. </a:t>
            </a:r>
            <a:r>
              <a:rPr lang="en-US" altLang="zh-CN" dirty="0" smtClean="0"/>
              <a:t>towards the top of a slope or hill </a:t>
            </a:r>
            <a:r>
              <a:rPr lang="zh-CN" altLang="en-US" sz="2400" dirty="0" smtClean="0">
                <a:solidFill>
                  <a:schemeClr val="hlink"/>
                </a:solidFill>
              </a:rPr>
              <a:t>上坡的；上山的</a:t>
            </a:r>
            <a:endParaRPr lang="en-US" altLang="zh-CN" sz="2400" dirty="0" smtClean="0">
              <a:solidFill>
                <a:schemeClr val="hlink"/>
              </a:solidFill>
            </a:endParaRPr>
          </a:p>
          <a:p>
            <a:pPr marL="179388" lvl="0" indent="-179388" eaLnBrk="1" hangingPunct="1">
              <a:lnSpc>
                <a:spcPct val="100000"/>
              </a:lnSpc>
              <a:spcBef>
                <a:spcPct val="20000"/>
              </a:spcBef>
              <a:buSzPct val="120000"/>
              <a:buNone/>
            </a:pPr>
            <a:r>
              <a:rPr lang="en-US" altLang="zh-CN" i="1" dirty="0" smtClean="0"/>
              <a:t>e.g.</a:t>
            </a:r>
            <a:r>
              <a:rPr lang="en-US" altLang="zh-CN" dirty="0" smtClean="0"/>
              <a:t> The last one mile is all uphill.</a:t>
            </a:r>
          </a:p>
          <a:p>
            <a:pPr marL="179388" indent="-179388" algn="just" eaLnBrk="1" hangingPunct="1">
              <a:lnSpc>
                <a:spcPct val="100000"/>
              </a:lnSpc>
              <a:spcBef>
                <a:spcPct val="20000"/>
              </a:spcBef>
              <a:buSzPct val="120000"/>
              <a:buNone/>
            </a:pPr>
            <a:r>
              <a:rPr lang="zh-CN" altLang="en-US" sz="2400" dirty="0" smtClean="0">
                <a:solidFill>
                  <a:schemeClr val="hlink"/>
                </a:solidFill>
              </a:rPr>
              <a:t>         他最后一英里全是上坡路。</a:t>
            </a:r>
            <a:endParaRPr lang="en-US" altLang="zh-CN" sz="2400" dirty="0" smtClean="0">
              <a:solidFill>
                <a:schemeClr val="hlink"/>
              </a:solidFill>
            </a:endParaRPr>
          </a:p>
          <a:p>
            <a:pPr marL="342900" lvl="0" indent="-342900" algn="just" eaLnBrk="1" hangingPunct="1">
              <a:lnSpc>
                <a:spcPct val="100000"/>
              </a:lnSpc>
              <a:spcBef>
                <a:spcPct val="20000"/>
              </a:spcBef>
              <a:buSzPct val="120000"/>
              <a:buNone/>
            </a:pPr>
            <a:r>
              <a:rPr lang="en-US" altLang="zh-CN" b="1" dirty="0" smtClean="0">
                <a:solidFill>
                  <a:schemeClr val="accent6">
                    <a:lumMod val="50000"/>
                  </a:schemeClr>
                </a:solidFill>
              </a:rPr>
              <a:t>Antonym: </a:t>
            </a:r>
            <a:r>
              <a:rPr lang="en-US" altLang="zh-CN" b="1" dirty="0" smtClean="0">
                <a:solidFill>
                  <a:prstClr val="black"/>
                </a:solidFill>
              </a:rPr>
              <a:t>downhill</a:t>
            </a:r>
            <a:r>
              <a:rPr lang="en-US" altLang="zh-CN" sz="3200" b="1" dirty="0" smtClean="0">
                <a:solidFill>
                  <a:prstClr val="black"/>
                </a:solidFill>
              </a:rPr>
              <a:t> </a:t>
            </a:r>
            <a:r>
              <a:rPr lang="en-US" altLang="zh-CN" i="1" dirty="0" smtClean="0">
                <a:solidFill>
                  <a:srgbClr val="990000"/>
                </a:solidFill>
              </a:rPr>
              <a:t>a. </a:t>
            </a:r>
            <a:r>
              <a:rPr lang="en-US" altLang="en-US" i="1" dirty="0" smtClean="0">
                <a:solidFill>
                  <a:srgbClr val="990000"/>
                </a:solidFill>
                <a:ea typeface="宋体" pitchFamily="2" charset="-122"/>
              </a:rPr>
              <a:t>&amp; </a:t>
            </a:r>
            <a:r>
              <a:rPr lang="en-US" altLang="zh-CN" i="1" dirty="0" err="1" smtClean="0">
                <a:solidFill>
                  <a:srgbClr val="990000"/>
                </a:solidFill>
              </a:rPr>
              <a:t>ad.</a:t>
            </a:r>
            <a:endParaRPr lang="en-US" altLang="zh-CN" dirty="0" smtClean="0">
              <a:solidFill>
                <a:srgbClr val="0000FF"/>
              </a:solidFill>
            </a:endParaRPr>
          </a:p>
          <a:p>
            <a:pPr marL="342900" lvl="0" indent="-342900" algn="just" eaLnBrk="1" hangingPunct="1">
              <a:lnSpc>
                <a:spcPct val="100000"/>
              </a:lnSpc>
              <a:spcBef>
                <a:spcPct val="20000"/>
              </a:spcBef>
              <a:buSzPct val="120000"/>
              <a:buNone/>
            </a:pPr>
            <a:r>
              <a:rPr lang="en-US" altLang="zh-CN" i="1" dirty="0" smtClean="0">
                <a:solidFill>
                  <a:prstClr val="black"/>
                </a:solidFill>
              </a:rPr>
              <a:t>e.g. </a:t>
            </a:r>
            <a:r>
              <a:rPr lang="en-US" altLang="zh-CN" dirty="0" smtClean="0">
                <a:solidFill>
                  <a:prstClr val="black"/>
                </a:solidFill>
              </a:rPr>
              <a:t>T</a:t>
            </a:r>
            <a:r>
              <a:rPr lang="en-US" altLang="en-US" dirty="0" smtClean="0">
                <a:solidFill>
                  <a:prstClr val="black"/>
                </a:solidFill>
                <a:ea typeface="宋体" pitchFamily="2" charset="-122"/>
              </a:rPr>
              <a:t>he route is downhill</a:t>
            </a:r>
            <a:r>
              <a:rPr lang="en-US" altLang="zh-CN" dirty="0" smtClean="0">
                <a:solidFill>
                  <a:prstClr val="black"/>
                </a:solidFill>
              </a:rPr>
              <a:t> </a:t>
            </a:r>
            <a:r>
              <a:rPr lang="en-US" altLang="en-US" dirty="0" smtClean="0">
                <a:solidFill>
                  <a:prstClr val="black"/>
                </a:solidFill>
                <a:ea typeface="宋体" pitchFamily="2" charset="-122"/>
              </a:rPr>
              <a:t>for part of the way.</a:t>
            </a:r>
            <a:endParaRPr lang="en-US" altLang="zh-CN" dirty="0" smtClean="0">
              <a:solidFill>
                <a:prstClr val="black"/>
              </a:solidFill>
            </a:endParaRPr>
          </a:p>
          <a:p>
            <a:pPr marL="342900" lvl="0" indent="-342900">
              <a:lnSpc>
                <a:spcPct val="100000"/>
              </a:lnSpc>
              <a:spcBef>
                <a:spcPct val="20000"/>
              </a:spcBef>
              <a:buNone/>
            </a:pPr>
            <a:r>
              <a:rPr lang="en-US" altLang="zh-CN" dirty="0" smtClean="0">
                <a:solidFill>
                  <a:prstClr val="black"/>
                </a:solidFill>
              </a:rPr>
              <a:t>       </a:t>
            </a:r>
            <a:r>
              <a:rPr lang="zh-CN" altLang="en-US" sz="2400" dirty="0" smtClean="0">
                <a:solidFill>
                  <a:schemeClr val="hlink"/>
                </a:solidFill>
              </a:rPr>
              <a:t>此路线一部分是下坡路。</a:t>
            </a:r>
          </a:p>
        </p:txBody>
      </p:sp>
      <p:pic>
        <p:nvPicPr>
          <p:cNvPr id="8" name="图片 7"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4450" name="Picture 2"/>
          <p:cNvPicPr>
            <a:picLocks noChangeAspect="1" noChangeArrowheads="1"/>
          </p:cNvPicPr>
          <p:nvPr/>
        </p:nvPicPr>
        <p:blipFill>
          <a:blip r:embed="rId4" cstate="print"/>
          <a:srcRect/>
          <a:stretch>
            <a:fillRect/>
          </a:stretch>
        </p:blipFill>
        <p:spPr bwMode="auto">
          <a:xfrm>
            <a:off x="1795463" y="766763"/>
            <a:ext cx="923925" cy="3143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dissolv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dissolve">
                                      <p:cBhvr>
                                        <p:cTn id="22" dur="500"/>
                                        <p:tgtEl>
                                          <p:spTgt spid="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dissolve">
                                      <p:cBhvr>
                                        <p:cTn id="27" dur="500"/>
                                        <p:tgtEl>
                                          <p:spTgt spid="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cobblestones                       </a:t>
            </a:r>
            <a:r>
              <a:rPr lang="en-US" altLang="zh-CN" i="1" dirty="0" smtClean="0">
                <a:solidFill>
                  <a:srgbClr val="990000"/>
                </a:solidFill>
              </a:rPr>
              <a:t>n. </a:t>
            </a:r>
            <a:r>
              <a:rPr lang="en-US" altLang="zh-CN" dirty="0" smtClean="0">
                <a:solidFill>
                  <a:srgbClr val="990000"/>
                </a:solidFill>
              </a:rPr>
              <a:t>[pl] </a:t>
            </a:r>
            <a:r>
              <a:rPr lang="en-US" altLang="zh-CN" dirty="0" smtClean="0"/>
              <a:t>small stones with round tops used in the past to make the surface of a road </a:t>
            </a:r>
            <a:r>
              <a:rPr lang="zh-CN" altLang="en-US" sz="2400" dirty="0" smtClean="0">
                <a:solidFill>
                  <a:schemeClr val="hlink"/>
                </a:solidFill>
              </a:rPr>
              <a:t>（旧时用来铺路的）鹅卵石，圆石</a:t>
            </a:r>
          </a:p>
          <a:p>
            <a:pPr eaLnBrk="1" hangingPunct="1">
              <a:buSzPct val="120000"/>
              <a:buNone/>
            </a:pPr>
            <a:r>
              <a:rPr lang="en-US" altLang="zh-CN" i="1" dirty="0" smtClean="0"/>
              <a:t>e.g.</a:t>
            </a:r>
            <a:r>
              <a:rPr lang="en-US" altLang="zh-CN" dirty="0" smtClean="0"/>
              <a:t> </a:t>
            </a:r>
          </a:p>
          <a:p>
            <a:pPr eaLnBrk="1" hangingPunct="1">
              <a:lnSpc>
                <a:spcPct val="100000"/>
              </a:lnSpc>
              <a:buSzPct val="120000"/>
              <a:buNone/>
            </a:pPr>
            <a:r>
              <a:rPr lang="en-US" altLang="zh-CN" dirty="0" smtClean="0"/>
              <a:t>1. The cart clattered over the </a:t>
            </a:r>
            <a:r>
              <a:rPr lang="en-US" altLang="zh-CN" dirty="0"/>
              <a:t>cobblestones.</a:t>
            </a:r>
            <a:endParaRPr lang="en-US" altLang="zh-CN" dirty="0" smtClean="0"/>
          </a:p>
          <a:p>
            <a:pPr eaLnBrk="1" hangingPunct="1">
              <a:lnSpc>
                <a:spcPct val="100000"/>
              </a:lnSpc>
              <a:buSzPct val="120000"/>
              <a:buNone/>
            </a:pPr>
            <a:r>
              <a:rPr lang="zh-CN" altLang="en-US" sz="2400" dirty="0" smtClean="0">
                <a:solidFill>
                  <a:schemeClr val="hlink"/>
                </a:solidFill>
              </a:rPr>
              <a:t>     </a:t>
            </a:r>
            <a:r>
              <a:rPr lang="zh-CN" altLang="en-US" sz="2400" dirty="0" smtClean="0">
                <a:solidFill>
                  <a:schemeClr val="hlink"/>
                </a:solidFill>
                <a:latin typeface="宋体" pitchFamily="2" charset="-122"/>
              </a:rPr>
              <a:t>马车咔嗒咔嗒响着经过鹅卵石路</a:t>
            </a:r>
            <a:r>
              <a:rPr lang="zh-CN" altLang="en-US" sz="2400" dirty="0" smtClean="0">
                <a:solidFill>
                  <a:schemeClr val="hlink"/>
                </a:solidFill>
              </a:rPr>
              <a:t>。</a:t>
            </a:r>
            <a:endParaRPr lang="en-US" altLang="zh-CN" sz="2400" dirty="0" smtClean="0">
              <a:solidFill>
                <a:schemeClr val="hlink"/>
              </a:solidFill>
            </a:endParaRPr>
          </a:p>
          <a:p>
            <a:pPr marL="179388" indent="-177800" algn="just" eaLnBrk="1" hangingPunct="1">
              <a:lnSpc>
                <a:spcPct val="100000"/>
              </a:lnSpc>
              <a:buSzPct val="120000"/>
              <a:buNone/>
            </a:pPr>
            <a:r>
              <a:rPr lang="en-US" altLang="zh-CN" dirty="0" smtClean="0"/>
              <a:t>2. </a:t>
            </a:r>
            <a:r>
              <a:rPr lang="en-US" altLang="zh-CN" dirty="0"/>
              <a:t>The road was paved with cobblestones.</a:t>
            </a:r>
            <a:endParaRPr lang="en-US" altLang="zh-CN" sz="2400" b="1" dirty="0" smtClean="0">
              <a:solidFill>
                <a:schemeClr val="accent6">
                  <a:lumMod val="50000"/>
                </a:schemeClr>
              </a:solidFill>
            </a:endParaRPr>
          </a:p>
          <a:p>
            <a:pPr marL="179388" indent="-177800" algn="just">
              <a:lnSpc>
                <a:spcPct val="100000"/>
              </a:lnSpc>
              <a:buNone/>
            </a:pPr>
            <a:r>
              <a:rPr lang="zh-CN" altLang="en-US" sz="2400" dirty="0" smtClean="0">
                <a:solidFill>
                  <a:schemeClr val="hlink"/>
                </a:solidFill>
              </a:rPr>
              <a:t>     那</a:t>
            </a:r>
            <a:r>
              <a:rPr lang="zh-CN" altLang="en-US" sz="2400" dirty="0">
                <a:solidFill>
                  <a:schemeClr val="hlink"/>
                </a:solidFill>
              </a:rPr>
              <a:t>条路是用鹅卵石铺成的。</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3" name="图片 2"/>
          <p:cNvPicPr>
            <a:picLocks noChangeAspect="1"/>
          </p:cNvPicPr>
          <p:nvPr/>
        </p:nvPicPr>
        <p:blipFill>
          <a:blip r:embed="rId4"/>
          <a:stretch>
            <a:fillRect/>
          </a:stretch>
        </p:blipFill>
        <p:spPr>
          <a:xfrm>
            <a:off x="3101015" y="862013"/>
            <a:ext cx="1598619" cy="262860"/>
          </a:xfrm>
          <a:prstGeom prst="rect">
            <a:avLst/>
          </a:prstGeom>
        </p:spPr>
      </p:pic>
      <p:pic>
        <p:nvPicPr>
          <p:cNvPr id="1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2"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pic>
        <p:nvPicPr>
          <p:cNvPr id="9" name="Picture 22"/>
          <p:cNvPicPr>
            <a:picLocks noChangeAspect="1" noChangeArrowheads="1"/>
          </p:cNvPicPr>
          <p:nvPr/>
        </p:nvPicPr>
        <p:blipFill>
          <a:blip r:embed="rId11"/>
          <a:srcRect/>
          <a:stretch>
            <a:fillRect/>
          </a:stretch>
        </p:blipFill>
        <p:spPr bwMode="auto">
          <a:xfrm>
            <a:off x="1293962" y="4722416"/>
            <a:ext cx="3678054" cy="1904217"/>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acupressure                       </a:t>
            </a:r>
            <a:r>
              <a:rPr lang="en-US" altLang="zh-CN" i="1" dirty="0" smtClean="0">
                <a:solidFill>
                  <a:srgbClr val="990000"/>
                </a:solidFill>
              </a:rPr>
              <a:t>n. </a:t>
            </a:r>
            <a:r>
              <a:rPr lang="en-US" altLang="zh-CN" dirty="0" smtClean="0">
                <a:solidFill>
                  <a:srgbClr val="990000"/>
                </a:solidFill>
              </a:rPr>
              <a:t>[U] </a:t>
            </a:r>
            <a:r>
              <a:rPr lang="en-US" altLang="zh-CN" dirty="0" smtClean="0"/>
              <a:t>a medical treatment from China that involves pressing on different parts of the body with the hands</a:t>
            </a:r>
            <a:r>
              <a:rPr lang="zh-CN" altLang="en-US" sz="2400" dirty="0" smtClean="0">
                <a:solidFill>
                  <a:schemeClr val="hlink"/>
                </a:solidFill>
              </a:rPr>
              <a:t> 指压按摩</a:t>
            </a:r>
          </a:p>
          <a:p>
            <a:pPr marL="179388" indent="-177800" algn="just" eaLnBrk="1" hangingPunct="1">
              <a:lnSpc>
                <a:spcPct val="100000"/>
              </a:lnSpc>
              <a:buSzPct val="120000"/>
              <a:buNone/>
            </a:pPr>
            <a:r>
              <a:rPr lang="en-US" altLang="zh-CN" i="1" dirty="0" smtClean="0"/>
              <a:t>e.g.</a:t>
            </a:r>
            <a:r>
              <a:rPr lang="en-US" altLang="zh-CN" dirty="0" smtClean="0"/>
              <a:t> </a:t>
            </a:r>
          </a:p>
          <a:p>
            <a:pPr marL="468000" indent="-468000" algn="just" eaLnBrk="1" hangingPunct="1">
              <a:lnSpc>
                <a:spcPct val="100000"/>
              </a:lnSpc>
              <a:buSzPct val="100000"/>
              <a:buNone/>
            </a:pPr>
            <a:r>
              <a:rPr lang="en-US" altLang="zh-CN" dirty="0" smtClean="0">
                <a:latin typeface="Calibri" pitchFamily="34" charset="0"/>
              </a:rPr>
              <a:t>1. Acupressure </a:t>
            </a:r>
            <a:r>
              <a:rPr lang="en-US" altLang="zh-CN" dirty="0">
                <a:latin typeface="Calibri" pitchFamily="34" charset="0"/>
              </a:rPr>
              <a:t>is used to release tension spots in the shoulders and neck</a:t>
            </a:r>
            <a:r>
              <a:rPr lang="en-US" altLang="zh-CN" dirty="0" smtClean="0"/>
              <a:t>.</a:t>
            </a:r>
          </a:p>
          <a:p>
            <a:pPr marL="179388" indent="-177800" algn="just" eaLnBrk="1" hangingPunct="1">
              <a:lnSpc>
                <a:spcPct val="100000"/>
              </a:lnSpc>
              <a:buSzPct val="120000"/>
              <a:buNone/>
            </a:pPr>
            <a:r>
              <a:rPr lang="zh-CN" altLang="en-US" sz="2400" dirty="0" smtClean="0">
                <a:solidFill>
                  <a:schemeClr val="hlink"/>
                </a:solidFill>
                <a:latin typeface="Calibri" pitchFamily="34" charset="0"/>
              </a:rPr>
              <a:t>       指</a:t>
            </a:r>
            <a:r>
              <a:rPr lang="zh-CN" altLang="en-US" sz="2400" dirty="0">
                <a:solidFill>
                  <a:schemeClr val="hlink"/>
                </a:solidFill>
                <a:latin typeface="Calibri" pitchFamily="34" charset="0"/>
              </a:rPr>
              <a:t>压按摩用于缓解肩部和颈部的紧张</a:t>
            </a:r>
            <a:r>
              <a:rPr lang="zh-CN" altLang="en-US" sz="2400" dirty="0" smtClean="0">
                <a:solidFill>
                  <a:schemeClr val="hlink"/>
                </a:solidFill>
              </a:rPr>
              <a:t>。</a:t>
            </a:r>
            <a:endParaRPr lang="en-US" altLang="zh-CN" sz="2400" dirty="0" smtClean="0">
              <a:solidFill>
                <a:schemeClr val="hlink"/>
              </a:solidFill>
            </a:endParaRPr>
          </a:p>
          <a:p>
            <a:pPr marL="468000" lvl="0" indent="-468000" algn="just" eaLnBrk="1" hangingPunct="1">
              <a:lnSpc>
                <a:spcPct val="100000"/>
              </a:lnSpc>
              <a:buSzPct val="100000"/>
              <a:buNone/>
            </a:pPr>
            <a:r>
              <a:rPr lang="en-US" altLang="zh-CN" dirty="0" smtClean="0">
                <a:solidFill>
                  <a:prstClr val="black"/>
                </a:solidFill>
                <a:latin typeface="Calibri" pitchFamily="34" charset="0"/>
              </a:rPr>
              <a:t>2. Acupressure </a:t>
            </a:r>
            <a:r>
              <a:rPr lang="en-US" altLang="zh-CN" dirty="0">
                <a:solidFill>
                  <a:prstClr val="black"/>
                </a:solidFill>
                <a:latin typeface="Calibri" pitchFamily="34" charset="0"/>
              </a:rPr>
              <a:t>is manual pressure applied to a specific slightly depressed point on the body</a:t>
            </a:r>
            <a:r>
              <a:rPr lang="en-US" altLang="zh-CN" dirty="0">
                <a:solidFill>
                  <a:prstClr val="black"/>
                </a:solidFill>
              </a:rPr>
              <a:t>.</a:t>
            </a:r>
          </a:p>
          <a:p>
            <a:pPr marL="179388" lvl="0" indent="-177800" algn="just" eaLnBrk="1" hangingPunct="1">
              <a:lnSpc>
                <a:spcPct val="100000"/>
              </a:lnSpc>
              <a:buSzPct val="120000"/>
              <a:buNone/>
            </a:pPr>
            <a:r>
              <a:rPr lang="zh-CN" altLang="en-US" sz="2400" dirty="0" smtClean="0">
                <a:solidFill>
                  <a:srgbClr val="0563C1"/>
                </a:solidFill>
                <a:latin typeface="Calibri" pitchFamily="34" charset="0"/>
              </a:rPr>
              <a:t>       指</a:t>
            </a:r>
            <a:r>
              <a:rPr lang="zh-CN" altLang="en-US" sz="2400" dirty="0">
                <a:solidFill>
                  <a:srgbClr val="0563C1"/>
                </a:solidFill>
                <a:latin typeface="Calibri" pitchFamily="34" charset="0"/>
              </a:rPr>
              <a:t>压按摩是用手按压人体某个轻微凹陷的穴位</a:t>
            </a:r>
            <a:r>
              <a:rPr lang="zh-CN" altLang="en-US" sz="2400" dirty="0" smtClean="0">
                <a:solidFill>
                  <a:srgbClr val="0563C1"/>
                </a:solidFill>
              </a:rPr>
              <a:t>。</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6498" name="Picture 2"/>
          <p:cNvPicPr>
            <a:picLocks noChangeAspect="1" noChangeArrowheads="1"/>
          </p:cNvPicPr>
          <p:nvPr/>
        </p:nvPicPr>
        <p:blipFill>
          <a:blip r:embed="rId4" cstate="print"/>
          <a:srcRect/>
          <a:stretch>
            <a:fillRect/>
          </a:stretch>
        </p:blipFill>
        <p:spPr bwMode="auto">
          <a:xfrm>
            <a:off x="2867025" y="811763"/>
            <a:ext cx="1657350" cy="3524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8544" y="842394"/>
            <a:ext cx="8801554" cy="5572256"/>
          </a:xfrm>
          <a:prstGeom prst="rect">
            <a:avLst/>
          </a:prstGeom>
          <a:noFill/>
          <a:ln>
            <a:miter lim="800000"/>
            <a:headEnd/>
            <a:tailEnd/>
          </a:ln>
        </p:spPr>
        <p:txBody>
          <a:bodyPr/>
          <a:lstStyle/>
          <a:p>
            <a:pPr>
              <a:lnSpc>
                <a:spcPct val="100000"/>
              </a:lnSpc>
              <a:buNone/>
            </a:pPr>
            <a:r>
              <a:rPr lang="en-US" altLang="zh-CN" sz="2500" b="1" dirty="0" smtClean="0"/>
              <a:t>How much is enough?</a:t>
            </a:r>
            <a:endParaRPr lang="en-US" altLang="zh-CN" sz="2500" dirty="0" smtClean="0">
              <a:solidFill>
                <a:schemeClr val="hlink"/>
              </a:solidFill>
            </a:endParaRPr>
          </a:p>
          <a:p>
            <a:pPr>
              <a:lnSpc>
                <a:spcPct val="100000"/>
              </a:lnSpc>
              <a:buNone/>
            </a:pPr>
            <a:r>
              <a:rPr lang="en-US" altLang="zh-CN" sz="1800" dirty="0" smtClean="0">
                <a:solidFill>
                  <a:schemeClr val="hlink"/>
                </a:solidFill>
              </a:rPr>
              <a:t>6</a:t>
            </a:r>
            <a:r>
              <a:rPr lang="en-US" altLang="zh-CN" sz="2400" dirty="0" smtClean="0">
                <a:solidFill>
                  <a:schemeClr val="hlink"/>
                </a:solidFill>
              </a:rPr>
              <a:t> </a:t>
            </a:r>
            <a:r>
              <a:rPr lang="en-US" altLang="zh-CN" sz="2500" spc="-200" dirty="0" smtClean="0"/>
              <a:t>Scientists </a:t>
            </a:r>
            <a:r>
              <a:rPr lang="en-US" altLang="zh-CN" sz="2500" spc="-200" dirty="0" smtClean="0">
                <a:hlinkClick r:id="rId3" action="ppaction://hlinksldjump"/>
              </a:rPr>
              <a:t>estimate</a:t>
            </a:r>
            <a:r>
              <a:rPr lang="en-US" altLang="zh-CN" sz="2500" spc="-200" dirty="0" smtClean="0"/>
              <a:t> that walking as little as 30 minutes a day will help the </a:t>
            </a:r>
            <a:r>
              <a:rPr lang="en-US" altLang="zh-CN" sz="2500" spc="-200" dirty="0" smtClean="0">
                <a:hlinkClick r:id="rId4" action="ppaction://hlinksldjump"/>
              </a:rPr>
              <a:t>immune</a:t>
            </a:r>
          </a:p>
          <a:p>
            <a:pPr>
              <a:lnSpc>
                <a:spcPct val="100000"/>
              </a:lnSpc>
              <a:buNone/>
            </a:pPr>
            <a:r>
              <a:rPr lang="en-US" altLang="zh-CN" sz="2500" spc="-200" dirty="0" smtClean="0">
                <a:hlinkClick r:id="rId4" action="ppaction://hlinksldjump"/>
              </a:rPr>
              <a:t>system</a:t>
            </a:r>
            <a:r>
              <a:rPr lang="en-US" altLang="zh-CN" sz="2500" spc="-200" dirty="0" smtClean="0"/>
              <a:t> and give greater protection against ill health. But you must commit yourself</a:t>
            </a:r>
          </a:p>
          <a:p>
            <a:pPr>
              <a:lnSpc>
                <a:spcPct val="100000"/>
              </a:lnSpc>
              <a:buNone/>
            </a:pPr>
            <a:r>
              <a:rPr lang="en-US" altLang="zh-CN" sz="2500" spc="-170" dirty="0" smtClean="0"/>
              <a:t>to walking regularly. It’s normal that the desire for exercise </a:t>
            </a:r>
            <a:r>
              <a:rPr lang="en-US" altLang="zh-CN" sz="2500" spc="-170" dirty="0" smtClean="0">
                <a:hlinkClick r:id="rId5" action="ppaction://hlinksldjump"/>
              </a:rPr>
              <a:t>comes and goes</a:t>
            </a:r>
            <a:r>
              <a:rPr lang="en-US" altLang="zh-CN" sz="2500" spc="-170" dirty="0" smtClean="0"/>
              <a:t>, and</a:t>
            </a:r>
          </a:p>
          <a:p>
            <a:pPr>
              <a:lnSpc>
                <a:spcPct val="100000"/>
              </a:lnSpc>
              <a:buNone/>
            </a:pPr>
            <a:r>
              <a:rPr lang="en-US" altLang="zh-CN" sz="2500" spc="-180" dirty="0" smtClean="0"/>
              <a:t>we need to be in the right mood. We can </a:t>
            </a:r>
            <a:r>
              <a:rPr lang="en-US" altLang="zh-CN" sz="2500" spc="-180" dirty="0" smtClean="0">
                <a:hlinkClick r:id="rId6" action="ppaction://hlinksldjump"/>
              </a:rPr>
              <a:t>maintain</a:t>
            </a:r>
            <a:r>
              <a:rPr lang="en-US" altLang="zh-CN" sz="2500" spc="-180" dirty="0" smtClean="0"/>
              <a:t> our </a:t>
            </a:r>
            <a:r>
              <a:rPr lang="en-US" altLang="zh-CN" sz="2500" spc="-180" dirty="0" smtClean="0">
                <a:hlinkClick r:id="rId7" action="ppaction://hlinksldjump"/>
              </a:rPr>
              <a:t>enthusiasm</a:t>
            </a:r>
            <a:r>
              <a:rPr lang="en-US" altLang="zh-CN" sz="2500" spc="-180" dirty="0" smtClean="0"/>
              <a:t> for weeks or</a:t>
            </a:r>
          </a:p>
          <a:p>
            <a:pPr>
              <a:lnSpc>
                <a:spcPct val="100000"/>
              </a:lnSpc>
              <a:buNone/>
            </a:pPr>
            <a:r>
              <a:rPr lang="en-US" altLang="zh-CN" sz="2500" spc="-190" dirty="0" smtClean="0"/>
              <a:t>months, and promise to keep going, after which we sometimes break the routine</a:t>
            </a:r>
          </a:p>
          <a:p>
            <a:pPr>
              <a:lnSpc>
                <a:spcPct val="100000"/>
              </a:lnSpc>
              <a:buNone/>
            </a:pPr>
            <a:r>
              <a:rPr lang="en-US" altLang="zh-CN" sz="2500" spc="-200" dirty="0" smtClean="0"/>
              <a:t>and </a:t>
            </a:r>
            <a:r>
              <a:rPr lang="en-US" altLang="zh-CN" sz="2500" spc="-200" dirty="0" smtClean="0">
                <a:hlinkClick r:id="rId8" action="ppaction://hlinksldjump"/>
              </a:rPr>
              <a:t>go back to</a:t>
            </a:r>
            <a:r>
              <a:rPr lang="en-US" altLang="zh-CN" sz="2500" spc="-200" dirty="0" smtClean="0"/>
              <a:t> thinking that it’s something we should, rather than want to, do. The</a:t>
            </a:r>
          </a:p>
          <a:p>
            <a:pPr>
              <a:lnSpc>
                <a:spcPct val="100000"/>
              </a:lnSpc>
              <a:buNone/>
            </a:pPr>
            <a:r>
              <a:rPr lang="en-US" altLang="zh-CN" sz="2500" spc="-200" dirty="0" smtClean="0"/>
              <a:t>key to developing a </a:t>
            </a:r>
            <a:r>
              <a:rPr lang="en-US" altLang="zh-CN" sz="2500" spc="-200" dirty="0" smtClean="0">
                <a:hlinkClick r:id="rId9" action="ppaction://hlinksldjump"/>
              </a:rPr>
              <a:t>lifetime</a:t>
            </a:r>
            <a:r>
              <a:rPr lang="en-US" altLang="zh-CN" sz="2500" spc="-200" dirty="0" smtClean="0"/>
              <a:t> commitment to exercise is to find something you enjoy</a:t>
            </a:r>
          </a:p>
          <a:p>
            <a:pPr>
              <a:lnSpc>
                <a:spcPct val="100000"/>
              </a:lnSpc>
              <a:buNone/>
            </a:pPr>
            <a:r>
              <a:rPr lang="en-US" altLang="zh-CN" sz="2500" spc="-200" dirty="0" smtClean="0"/>
              <a:t>doing, something which is fun, </a:t>
            </a:r>
            <a:r>
              <a:rPr lang="en-US" altLang="zh-CN" sz="2500" spc="-200" dirty="0" smtClean="0">
                <a:hlinkClick r:id="rId10" action="ppaction://hlinksldjump"/>
              </a:rPr>
              <a:t>motivating</a:t>
            </a:r>
            <a:r>
              <a:rPr lang="en-US" altLang="zh-CN" sz="2500" spc="-200" dirty="0" smtClean="0"/>
              <a:t>, has variety, achieves the physical results</a:t>
            </a:r>
          </a:p>
          <a:p>
            <a:pPr>
              <a:lnSpc>
                <a:spcPct val="100000"/>
              </a:lnSpc>
              <a:buNone/>
            </a:pPr>
            <a:r>
              <a:rPr lang="en-US" altLang="zh-CN" sz="2500" dirty="0" smtClean="0"/>
              <a:t>you want, and </a:t>
            </a:r>
            <a:r>
              <a:rPr lang="en-US" altLang="zh-CN" sz="2500" dirty="0" smtClean="0">
                <a:hlinkClick r:id="rId11" action="ppaction://hlinksldjump"/>
              </a:rPr>
              <a:t>fits into</a:t>
            </a:r>
            <a:r>
              <a:rPr lang="en-US" altLang="zh-CN" sz="2500" dirty="0" smtClean="0"/>
              <a:t> your life.</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12" action="ppaction://hlinkfile"/>
          </p:cNvPr>
          <p:cNvPicPr>
            <a:picLocks noChangeAspect="1" noChangeArrowheads="1"/>
          </p:cNvPicPr>
          <p:nvPr/>
        </p:nvPicPr>
        <p:blipFill>
          <a:blip r:embed="rId13"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4" action="ppaction://hlinksldjump"/>
          </p:cNvPr>
          <p:cNvPicPr>
            <a:picLocks noChangeAspect="1"/>
          </p:cNvPicPr>
          <p:nvPr/>
        </p:nvPicPr>
        <p:blipFill>
          <a:blip r:embed="rId15"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6" action="ppaction://hlinksldjump"/>
          </p:cNvPr>
          <p:cNvPicPr>
            <a:picLocks noChangeAspect="1" noChangeArrowheads="1"/>
          </p:cNvPicPr>
          <p:nvPr/>
        </p:nvPicPr>
        <p:blipFill>
          <a:blip r:embed="rId17"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8" action="ppaction://hlinksldjump"/>
          </p:cNvPr>
          <p:cNvPicPr>
            <a:picLocks noChangeAspect="1" noChangeArrowheads="1"/>
          </p:cNvPicPr>
          <p:nvPr/>
        </p:nvPicPr>
        <p:blipFill>
          <a:blip r:embed="rId19"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sole</a:t>
            </a:r>
            <a:endParaRPr lang="en-US" altLang="zh-CN" dirty="0" smtClean="0">
              <a:solidFill>
                <a:srgbClr val="990000"/>
              </a:solidFill>
            </a:endParaRPr>
          </a:p>
          <a:p>
            <a:pPr marL="179388" indent="-177800" algn="just" eaLnBrk="1" hangingPunct="1">
              <a:lnSpc>
                <a:spcPct val="100000"/>
              </a:lnSpc>
              <a:spcBef>
                <a:spcPts val="1200"/>
              </a:spcBef>
              <a:buNone/>
            </a:pPr>
            <a:r>
              <a:rPr lang="en-US" altLang="zh-CN" b="1" dirty="0" smtClean="0"/>
              <a:t>1. </a:t>
            </a:r>
            <a:r>
              <a:rPr lang="en-US" altLang="zh-CN" i="1" dirty="0" smtClean="0">
                <a:solidFill>
                  <a:srgbClr val="990000"/>
                </a:solidFill>
              </a:rPr>
              <a:t>n. </a:t>
            </a:r>
            <a:r>
              <a:rPr lang="en-US" altLang="zh-CN" dirty="0" smtClean="0">
                <a:solidFill>
                  <a:srgbClr val="990000"/>
                </a:solidFill>
              </a:rPr>
              <a:t>[C] </a:t>
            </a:r>
            <a:r>
              <a:rPr lang="en-US" altLang="zh-CN" dirty="0" smtClean="0"/>
              <a:t>the flat bottom part of your foot </a:t>
            </a:r>
            <a:r>
              <a:rPr lang="zh-CN" altLang="en-US" sz="2400" dirty="0" smtClean="0">
                <a:solidFill>
                  <a:schemeClr val="hlink"/>
                </a:solidFill>
              </a:rPr>
              <a:t>脚底；脚掌</a:t>
            </a:r>
          </a:p>
          <a:p>
            <a:pPr marL="648000" indent="-648000" algn="just" eaLnBrk="1" hangingPunct="1">
              <a:lnSpc>
                <a:spcPct val="100000"/>
              </a:lnSpc>
              <a:spcBef>
                <a:spcPts val="1200"/>
              </a:spcBef>
              <a:buSzPct val="120000"/>
              <a:buNone/>
            </a:pPr>
            <a:r>
              <a:rPr lang="en-US" altLang="zh-CN" i="1" dirty="0" smtClean="0"/>
              <a:t>e.g.</a:t>
            </a:r>
            <a:r>
              <a:rPr lang="en-US" altLang="zh-CN" dirty="0" smtClean="0"/>
              <a:t> </a:t>
            </a:r>
            <a:r>
              <a:rPr lang="en-US" altLang="en-US" spc="-40" dirty="0" smtClean="0">
                <a:ea typeface="宋体" pitchFamily="2" charset="-122"/>
              </a:rPr>
              <a:t>The sand was so hot that I got blisters on the soles of my feet</a:t>
            </a:r>
            <a:r>
              <a:rPr lang="en-US" altLang="zh-CN" spc="-40" dirty="0" smtClean="0"/>
              <a:t>.</a:t>
            </a:r>
          </a:p>
          <a:p>
            <a:pPr marL="179388" indent="-177800" algn="just" eaLnBrk="1" hangingPunct="1">
              <a:lnSpc>
                <a:spcPct val="100000"/>
              </a:lnSpc>
              <a:spcBef>
                <a:spcPts val="1200"/>
              </a:spcBef>
              <a:buSzPct val="120000"/>
              <a:buNone/>
            </a:pPr>
            <a:r>
              <a:rPr lang="zh-CN" altLang="en-US" sz="2400" dirty="0" smtClean="0">
                <a:solidFill>
                  <a:schemeClr val="hlink"/>
                </a:solidFill>
              </a:rPr>
              <a:t>         沙子太热，我的脚底起了水泡。</a:t>
            </a:r>
            <a:endParaRPr lang="en-US" altLang="zh-CN" sz="1200" dirty="0" smtClean="0">
              <a:solidFill>
                <a:schemeClr val="hlink"/>
              </a:solidFill>
            </a:endParaRPr>
          </a:p>
          <a:p>
            <a:pPr marL="360000" indent="-360000" algn="just" eaLnBrk="1" hangingPunct="1">
              <a:lnSpc>
                <a:spcPct val="100000"/>
              </a:lnSpc>
              <a:spcBef>
                <a:spcPts val="1200"/>
              </a:spcBef>
              <a:buSzPct val="120000"/>
              <a:buNone/>
            </a:pPr>
            <a:r>
              <a:rPr lang="en-US" altLang="zh-CN" b="1" dirty="0" smtClean="0"/>
              <a:t>2. </a:t>
            </a:r>
            <a:r>
              <a:rPr lang="en-US" altLang="zh-CN" i="1" dirty="0" smtClean="0">
                <a:solidFill>
                  <a:srgbClr val="990000"/>
                </a:solidFill>
              </a:rPr>
              <a:t>a. </a:t>
            </a:r>
            <a:r>
              <a:rPr lang="en-US" altLang="zh-CN" dirty="0" smtClean="0"/>
              <a:t>the sole person or thing is the only one of a particular type </a:t>
            </a:r>
            <a:r>
              <a:rPr lang="zh-CN" altLang="en-US" sz="2400" dirty="0" smtClean="0">
                <a:solidFill>
                  <a:schemeClr val="hlink"/>
                </a:solidFill>
              </a:rPr>
              <a:t>唯一的，仅有的</a:t>
            </a:r>
            <a:endParaRPr lang="en-US" altLang="zh-CN" sz="2400" dirty="0" smtClean="0">
              <a:solidFill>
                <a:schemeClr val="hlink"/>
              </a:solidFill>
            </a:endParaRPr>
          </a:p>
          <a:p>
            <a:pPr marL="342900" lvl="0" indent="-342900" eaLnBrk="1" hangingPunct="1">
              <a:lnSpc>
                <a:spcPct val="100000"/>
              </a:lnSpc>
              <a:spcBef>
                <a:spcPts val="1200"/>
              </a:spcBef>
              <a:buSzPct val="120000"/>
              <a:buNone/>
            </a:pPr>
            <a:r>
              <a:rPr lang="en-US" altLang="zh-CN" i="1" dirty="0" smtClean="0"/>
              <a:t>e.g.</a:t>
            </a:r>
            <a:r>
              <a:rPr lang="en-US" altLang="zh-CN" dirty="0" smtClean="0"/>
              <a:t> </a:t>
            </a:r>
            <a:r>
              <a:rPr lang="en-US" altLang="zh-CN" dirty="0" smtClean="0">
                <a:solidFill>
                  <a:prstClr val="black"/>
                </a:solidFill>
              </a:rPr>
              <a:t>He was the sole heir of the large estate. </a:t>
            </a:r>
          </a:p>
          <a:p>
            <a:pPr marL="342900" lvl="0" indent="-342900" eaLnBrk="1" hangingPunct="1">
              <a:lnSpc>
                <a:spcPct val="100000"/>
              </a:lnSpc>
              <a:spcBef>
                <a:spcPts val="1200"/>
              </a:spcBef>
              <a:buSzPct val="120000"/>
              <a:buNone/>
            </a:pPr>
            <a:r>
              <a:rPr lang="zh-CN" altLang="en-US" sz="2400" dirty="0" smtClean="0">
                <a:solidFill>
                  <a:schemeClr val="hlink"/>
                </a:solidFill>
              </a:rPr>
              <a:t>         他是这一大笔遗产的唯一继承人。</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7522" name="Picture 2"/>
          <p:cNvPicPr>
            <a:picLocks noChangeAspect="1" noChangeArrowheads="1"/>
          </p:cNvPicPr>
          <p:nvPr/>
        </p:nvPicPr>
        <p:blipFill>
          <a:blip r:embed="rId4" cstate="print"/>
          <a:srcRect/>
          <a:stretch>
            <a:fillRect/>
          </a:stretch>
        </p:blipFill>
        <p:spPr bwMode="auto">
          <a:xfrm>
            <a:off x="1481138" y="819150"/>
            <a:ext cx="714375" cy="30480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dissolve">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spcBef>
                <a:spcPts val="1200"/>
              </a:spcBef>
              <a:buNone/>
            </a:pPr>
            <a:r>
              <a:rPr lang="en-US" altLang="zh-CN" sz="3200" b="1" dirty="0" smtClean="0"/>
              <a:t>pedometer                      </a:t>
            </a:r>
            <a:r>
              <a:rPr lang="en-US" altLang="zh-CN" i="1" dirty="0" smtClean="0">
                <a:solidFill>
                  <a:srgbClr val="990000"/>
                </a:solidFill>
              </a:rPr>
              <a:t>n. </a:t>
            </a:r>
            <a:r>
              <a:rPr lang="en-US" altLang="zh-CN" dirty="0" smtClean="0">
                <a:solidFill>
                  <a:srgbClr val="990000"/>
                </a:solidFill>
              </a:rPr>
              <a:t>[C] </a:t>
            </a:r>
            <a:r>
              <a:rPr lang="en-US" altLang="zh-CN" dirty="0" smtClean="0"/>
              <a:t>a piece of equipment  used for measuring the distance sb. walks </a:t>
            </a:r>
            <a:r>
              <a:rPr lang="zh-CN" altLang="en-US" sz="2400" dirty="0" smtClean="0">
                <a:solidFill>
                  <a:schemeClr val="hlink"/>
                </a:solidFill>
              </a:rPr>
              <a:t>计步器；步程器</a:t>
            </a:r>
          </a:p>
          <a:p>
            <a:pPr marL="230400" indent="-230400" algn="just" eaLnBrk="1" hangingPunct="1">
              <a:lnSpc>
                <a:spcPct val="100000"/>
              </a:lnSpc>
              <a:spcBef>
                <a:spcPts val="1200"/>
              </a:spcBef>
              <a:buSzPct val="120000"/>
              <a:buNone/>
            </a:pPr>
            <a:r>
              <a:rPr lang="en-US" altLang="zh-CN" i="1" dirty="0" smtClean="0"/>
              <a:t>e.g.</a:t>
            </a:r>
            <a:r>
              <a:rPr lang="en-US" altLang="zh-CN" dirty="0" smtClean="0"/>
              <a:t> I bought a few pedometers as gifts for my friends when I went to Japan last summer.</a:t>
            </a:r>
          </a:p>
          <a:p>
            <a:pPr marL="179388" indent="-177800" eaLnBrk="1" hangingPunct="1">
              <a:lnSpc>
                <a:spcPct val="100000"/>
              </a:lnSpc>
              <a:spcBef>
                <a:spcPts val="1200"/>
              </a:spcBef>
              <a:buSzPct val="120000"/>
              <a:buNone/>
            </a:pPr>
            <a:r>
              <a:rPr lang="zh-CN" altLang="en-US" sz="2400" dirty="0" smtClean="0">
                <a:solidFill>
                  <a:schemeClr val="hlink"/>
                </a:solidFill>
              </a:rPr>
              <a:t>    去年夏天我去日本时买了几个计步器作为送给朋友的礼物。</a:t>
            </a:r>
            <a:endParaRPr lang="en-US" altLang="zh-CN" sz="2400" dirty="0" smtClean="0">
              <a:solidFill>
                <a:schemeClr val="hlink"/>
              </a:solidFill>
            </a:endParaRPr>
          </a:p>
          <a:p>
            <a:pPr marL="812800" lvl="0" indent="-812800" defTabSz="381000" eaLnBrk="1" hangingPunct="1">
              <a:lnSpc>
                <a:spcPct val="100000"/>
              </a:lnSpc>
              <a:spcBef>
                <a:spcPct val="50000"/>
              </a:spcBef>
              <a:buNone/>
            </a:pPr>
            <a:r>
              <a:rPr kumimoji="1" lang="en-US" altLang="zh-CN" b="1" dirty="0" smtClean="0">
                <a:solidFill>
                  <a:schemeClr val="accent6">
                    <a:lumMod val="50000"/>
                  </a:schemeClr>
                </a:solidFill>
                <a:latin typeface="Calibri" pitchFamily="34" charset="0"/>
                <a:ea typeface="宋体" pitchFamily="2" charset="-122"/>
              </a:rPr>
              <a:t>Word formation:</a:t>
            </a:r>
          </a:p>
          <a:p>
            <a:pPr marL="812800" lvl="0" indent="-812800" defTabSz="381000" eaLnBrk="1" hangingPunct="1">
              <a:lnSpc>
                <a:spcPct val="100000"/>
              </a:lnSpc>
              <a:spcBef>
                <a:spcPct val="50000"/>
              </a:spcBef>
              <a:buNone/>
            </a:pPr>
            <a:r>
              <a:rPr kumimoji="1" lang="en-US" altLang="zh-CN" b="1" i="1" dirty="0" smtClean="0">
                <a:solidFill>
                  <a:schemeClr val="accent6">
                    <a:lumMod val="50000"/>
                  </a:schemeClr>
                </a:solidFill>
                <a:latin typeface="Calibri" pitchFamily="34" charset="0"/>
                <a:ea typeface="宋体" pitchFamily="2" charset="-122"/>
              </a:rPr>
              <a:t>ped-</a:t>
            </a:r>
            <a:r>
              <a:rPr kumimoji="1" lang="en-US" altLang="zh-CN" b="1" dirty="0" smtClean="0">
                <a:solidFill>
                  <a:schemeClr val="accent6">
                    <a:lumMod val="50000"/>
                  </a:schemeClr>
                </a:solidFill>
                <a:latin typeface="Calibri" pitchFamily="34" charset="0"/>
                <a:ea typeface="宋体" pitchFamily="2" charset="-122"/>
              </a:rPr>
              <a:t>:</a:t>
            </a:r>
            <a:r>
              <a:rPr kumimoji="1" lang="en-US" altLang="zh-CN" b="1" dirty="0" smtClean="0">
                <a:solidFill>
                  <a:prstClr val="black"/>
                </a:solidFill>
                <a:effectLst>
                  <a:outerShdw blurRad="38100" dist="38100" dir="2700000" algn="tl">
                    <a:srgbClr val="C0C0C0"/>
                  </a:outerShdw>
                </a:effectLst>
                <a:latin typeface="Calibri" pitchFamily="34" charset="0"/>
                <a:ea typeface="宋体" pitchFamily="2" charset="-122"/>
              </a:rPr>
              <a:t> </a:t>
            </a:r>
            <a:r>
              <a:rPr kumimoji="1" lang="en-US" altLang="zh-CN" dirty="0" smtClean="0">
                <a:solidFill>
                  <a:prstClr val="black"/>
                </a:solidFill>
                <a:latin typeface="Calibri" pitchFamily="34" charset="0"/>
                <a:ea typeface="宋体" pitchFamily="2" charset="-122"/>
              </a:rPr>
              <a:t>from Latin </a:t>
            </a:r>
            <a:r>
              <a:rPr kumimoji="1" lang="en-US" altLang="zh-CN" i="1" dirty="0" smtClean="0">
                <a:solidFill>
                  <a:prstClr val="black"/>
                </a:solidFill>
                <a:latin typeface="Calibri" pitchFamily="34" charset="0"/>
                <a:ea typeface="宋体" pitchFamily="2" charset="-122"/>
              </a:rPr>
              <a:t>pes</a:t>
            </a:r>
            <a:r>
              <a:rPr kumimoji="1" lang="en-US" altLang="zh-CN" dirty="0" smtClean="0">
                <a:solidFill>
                  <a:prstClr val="black"/>
                </a:solidFill>
                <a:latin typeface="Calibri" pitchFamily="34" charset="0"/>
                <a:ea typeface="宋体" pitchFamily="2" charset="-122"/>
              </a:rPr>
              <a:t>, </a:t>
            </a:r>
            <a:r>
              <a:rPr kumimoji="1" lang="en-US" altLang="zh-CN" i="1" dirty="0" smtClean="0">
                <a:solidFill>
                  <a:prstClr val="black"/>
                </a:solidFill>
                <a:latin typeface="Calibri" pitchFamily="34" charset="0"/>
                <a:ea typeface="宋体" pitchFamily="2" charset="-122"/>
              </a:rPr>
              <a:t>ped</a:t>
            </a:r>
            <a:r>
              <a:rPr kumimoji="1" lang="en-US" altLang="zh-CN" dirty="0" smtClean="0">
                <a:solidFill>
                  <a:prstClr val="black"/>
                </a:solidFill>
                <a:latin typeface="Calibri" pitchFamily="34" charset="0"/>
                <a:ea typeface="宋体" pitchFamily="2" charset="-122"/>
              </a:rPr>
              <a:t> with the meaning:</a:t>
            </a:r>
            <a:r>
              <a:rPr kumimoji="1" lang="zh-CN" altLang="en-US" dirty="0" smtClean="0">
                <a:solidFill>
                  <a:prstClr val="black"/>
                </a:solidFill>
                <a:latin typeface="Calibri" pitchFamily="34" charset="0"/>
                <a:ea typeface="宋体" pitchFamily="2" charset="-122"/>
              </a:rPr>
              <a:t> </a:t>
            </a:r>
            <a:r>
              <a:rPr kumimoji="1" lang="en-US" altLang="zh-CN" dirty="0" smtClean="0">
                <a:solidFill>
                  <a:prstClr val="black"/>
                </a:solidFill>
                <a:latin typeface="Calibri" pitchFamily="34" charset="0"/>
                <a:ea typeface="宋体" pitchFamily="2" charset="-122"/>
              </a:rPr>
              <a:t>foot.</a:t>
            </a:r>
          </a:p>
          <a:p>
            <a:pPr marL="179388" indent="-177800" eaLnBrk="1" hangingPunct="1">
              <a:lnSpc>
                <a:spcPct val="100000"/>
              </a:lnSpc>
              <a:buSzPct val="120000"/>
              <a:buNone/>
            </a:pP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7" descr="MORE"/>
          <p:cNvPicPr>
            <a:picLocks noChangeAspect="1" noChangeArrowheads="1"/>
          </p:cNvPicPr>
          <p:nvPr/>
        </p:nvPicPr>
        <p:blipFill>
          <a:blip r:embed="rId3" cstate="print"/>
          <a:srcRect/>
          <a:stretch>
            <a:fillRect/>
          </a:stretch>
        </p:blipFill>
        <p:spPr bwMode="auto">
          <a:xfrm>
            <a:off x="6714676" y="6297194"/>
            <a:ext cx="912813" cy="228600"/>
          </a:xfrm>
          <a:prstGeom prst="rect">
            <a:avLst/>
          </a:prstGeom>
          <a:noFill/>
          <a:ln w="9525">
            <a:noFill/>
            <a:miter lim="800000"/>
            <a:headEnd/>
            <a:tailEnd/>
          </a:ln>
        </p:spPr>
      </p:pic>
      <p:pic>
        <p:nvPicPr>
          <p:cNvPr id="108546" name="Picture 2"/>
          <p:cNvPicPr>
            <a:picLocks noChangeAspect="1" noChangeArrowheads="1"/>
          </p:cNvPicPr>
          <p:nvPr/>
        </p:nvPicPr>
        <p:blipFill>
          <a:blip r:embed="rId4" cstate="print"/>
          <a:srcRect/>
          <a:stretch>
            <a:fillRect/>
          </a:stretch>
        </p:blipFill>
        <p:spPr bwMode="auto">
          <a:xfrm>
            <a:off x="2757488" y="809625"/>
            <a:ext cx="1438275" cy="32385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9"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dissolve">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dissolv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dissolv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91213" y="719860"/>
            <a:ext cx="8772678" cy="5761038"/>
          </a:xfrm>
          <a:prstGeom prst="rect">
            <a:avLst/>
          </a:prstGeom>
          <a:noFill/>
          <a:ln>
            <a:miter lim="800000"/>
            <a:headEnd/>
            <a:tailEnd/>
          </a:ln>
        </p:spPr>
        <p:txBody>
          <a:bodyPr/>
          <a:lstStyle/>
          <a:p>
            <a:pPr>
              <a:buFont typeface="Arial" charset="0"/>
              <a:buNone/>
            </a:pPr>
            <a:r>
              <a:rPr lang="en-US" altLang="zh-CN" b="1" dirty="0" smtClean="0"/>
              <a:t>meter</a:t>
            </a:r>
            <a:r>
              <a:rPr lang="en-US" altLang="zh-CN" sz="2800" dirty="0" smtClean="0"/>
              <a:t>    1. </a:t>
            </a:r>
            <a:r>
              <a:rPr lang="zh-CN" altLang="en-US" sz="2400" dirty="0" smtClean="0">
                <a:latin typeface="+mn-ea"/>
              </a:rPr>
              <a:t>公尺，米 </a:t>
            </a:r>
            <a:r>
              <a:rPr lang="en-US" altLang="zh-CN" dirty="0" smtClean="0"/>
              <a:t>= metre</a:t>
            </a:r>
          </a:p>
          <a:p>
            <a:pPr>
              <a:buFont typeface="Arial" charset="0"/>
              <a:buNone/>
            </a:pPr>
            <a:r>
              <a:rPr lang="en-US" altLang="zh-CN" sz="2800" dirty="0" smtClean="0"/>
              <a:t>               2.</a:t>
            </a:r>
            <a:r>
              <a:rPr lang="zh-CN" altLang="en-US" sz="2800" dirty="0" smtClean="0"/>
              <a:t> </a:t>
            </a:r>
            <a:r>
              <a:rPr lang="zh-CN" altLang="en-US" sz="2400" dirty="0" smtClean="0">
                <a:latin typeface="+mn-ea"/>
              </a:rPr>
              <a:t>测量仪器；计量器，记价器</a:t>
            </a:r>
            <a:r>
              <a:rPr lang="en-US" altLang="zh-CN" sz="2400" dirty="0" smtClean="0">
                <a:latin typeface="+mn-ea"/>
              </a:rPr>
              <a:t>    </a:t>
            </a:r>
            <a:endParaRPr lang="zh-CN" altLang="en-US" sz="2400" dirty="0" smtClean="0">
              <a:latin typeface="+mn-ea"/>
            </a:endParaRPr>
          </a:p>
        </p:txBody>
      </p:sp>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5" action="ppaction://hlinksldjump"/>
          </p:cNvPr>
          <p:cNvPicPr>
            <a:picLocks noChangeAspect="1"/>
          </p:cNvPicPr>
          <p:nvPr/>
        </p:nvPicPr>
        <p:blipFill>
          <a:blip r:embed="rId6"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sp>
        <p:nvSpPr>
          <p:cNvPr id="9" name="Oval 14"/>
          <p:cNvSpPr>
            <a:spLocks noChangeArrowheads="1"/>
          </p:cNvSpPr>
          <p:nvPr/>
        </p:nvSpPr>
        <p:spPr bwMode="auto">
          <a:xfrm>
            <a:off x="395288" y="2133600"/>
            <a:ext cx="4103687" cy="647700"/>
          </a:xfrm>
          <a:prstGeom prst="ellipse">
            <a:avLst/>
          </a:prstGeom>
          <a:solidFill>
            <a:srgbClr val="8CADD4"/>
          </a:solidFill>
          <a:ln w="9525">
            <a:noFill/>
            <a:round/>
            <a:headEnd/>
            <a:tailEnd/>
          </a:ln>
          <a:effectLst>
            <a:prstShdw prst="shdw17" dist="17961" dir="2700000">
              <a:srgbClr val="8CADD4">
                <a:gamma/>
                <a:shade val="60000"/>
                <a:invGamma/>
              </a:srgbClr>
            </a:prstShdw>
          </a:effectLst>
        </p:spPr>
        <p:txBody>
          <a:bodyPr wrap="none" anchor="ctr"/>
          <a:lstStyle/>
          <a:p>
            <a:pPr algn="ctr"/>
            <a:r>
              <a:rPr kumimoji="0" lang="en-US" altLang="zh-CN" sz="2800" b="0" dirty="0">
                <a:solidFill>
                  <a:schemeClr val="tx1"/>
                </a:solidFill>
                <a:effectLst/>
                <a:latin typeface="Calibri" pitchFamily="34" charset="0"/>
              </a:rPr>
              <a:t>an electricity </a:t>
            </a:r>
            <a:r>
              <a:rPr kumimoji="0" lang="en-US" altLang="zh-CN" sz="2800" b="0" dirty="0" smtClean="0">
                <a:solidFill>
                  <a:schemeClr val="tx1"/>
                </a:solidFill>
                <a:effectLst/>
                <a:latin typeface="Calibri" pitchFamily="34" charset="0"/>
              </a:rPr>
              <a:t>meter</a:t>
            </a:r>
            <a:endParaRPr kumimoji="0" lang="en-US" altLang="zh-CN" sz="2800" b="0" dirty="0">
              <a:solidFill>
                <a:schemeClr val="tx1"/>
              </a:solidFill>
              <a:effectLst/>
              <a:latin typeface="Calibri" pitchFamily="34" charset="0"/>
            </a:endParaRPr>
          </a:p>
        </p:txBody>
      </p:sp>
      <p:sp>
        <p:nvSpPr>
          <p:cNvPr id="11" name="AutoShape 28"/>
          <p:cNvSpPr>
            <a:spLocks noChangeArrowheads="1"/>
          </p:cNvSpPr>
          <p:nvPr/>
        </p:nvSpPr>
        <p:spPr bwMode="auto">
          <a:xfrm>
            <a:off x="4716463" y="2420938"/>
            <a:ext cx="935037" cy="73025"/>
          </a:xfrm>
          <a:prstGeom prst="rightArrow">
            <a:avLst>
              <a:gd name="adj1" fmla="val 50000"/>
              <a:gd name="adj2" fmla="val 320109"/>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endParaRPr lang="zh-CN" altLang="en-US"/>
          </a:p>
        </p:txBody>
      </p:sp>
      <p:sp>
        <p:nvSpPr>
          <p:cNvPr id="15" name="Text Box 22"/>
          <p:cNvSpPr txBox="1">
            <a:spLocks noChangeArrowheads="1"/>
          </p:cNvSpPr>
          <p:nvPr/>
        </p:nvSpPr>
        <p:spPr bwMode="auto">
          <a:xfrm>
            <a:off x="6011863" y="2205038"/>
            <a:ext cx="1223962"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kumimoji="0" lang="zh-CN" altLang="en-US" sz="2400" b="0" dirty="0">
                <a:solidFill>
                  <a:schemeClr val="accent1">
                    <a:lumMod val="75000"/>
                  </a:schemeClr>
                </a:solidFill>
                <a:effectLst/>
                <a:latin typeface="Calibri" pitchFamily="34" charset="0"/>
              </a:rPr>
              <a:t>电表</a:t>
            </a:r>
            <a:endParaRPr kumimoji="0" lang="en-US" altLang="zh-CN" sz="2400" b="0" dirty="0">
              <a:solidFill>
                <a:schemeClr val="accent1">
                  <a:lumMod val="75000"/>
                </a:schemeClr>
              </a:solidFill>
              <a:effectLst/>
              <a:latin typeface="Calibri" pitchFamily="34" charset="0"/>
            </a:endParaRPr>
          </a:p>
        </p:txBody>
      </p:sp>
      <p:sp>
        <p:nvSpPr>
          <p:cNvPr id="16" name="Oval 15"/>
          <p:cNvSpPr>
            <a:spLocks noChangeArrowheads="1"/>
          </p:cNvSpPr>
          <p:nvPr/>
        </p:nvSpPr>
        <p:spPr bwMode="auto">
          <a:xfrm>
            <a:off x="395288" y="3141663"/>
            <a:ext cx="4103687" cy="647700"/>
          </a:xfrm>
          <a:prstGeom prst="ellipse">
            <a:avLst/>
          </a:prstGeom>
          <a:solidFill>
            <a:srgbClr val="8CADD4"/>
          </a:solidFill>
          <a:ln w="9525">
            <a:noFill/>
            <a:round/>
            <a:headEnd/>
            <a:tailEnd/>
          </a:ln>
          <a:effectLst>
            <a:prstShdw prst="shdw17" dist="17961" dir="2700000">
              <a:srgbClr val="8CADD4">
                <a:gamma/>
                <a:shade val="60000"/>
                <a:invGamma/>
              </a:srgbClr>
            </a:prstShdw>
          </a:effectLst>
        </p:spPr>
        <p:txBody>
          <a:bodyPr wrap="none" anchor="ctr"/>
          <a:lstStyle/>
          <a:p>
            <a:pPr algn="ctr"/>
            <a:r>
              <a:rPr kumimoji="0" lang="en-US" altLang="zh-CN" sz="2800" b="0" dirty="0">
                <a:solidFill>
                  <a:schemeClr val="tx1"/>
                </a:solidFill>
                <a:effectLst/>
                <a:latin typeface="Calibri" pitchFamily="34" charset="0"/>
              </a:rPr>
              <a:t>a water </a:t>
            </a:r>
            <a:r>
              <a:rPr kumimoji="0" lang="en-US" altLang="zh-CN" sz="2800" b="0" dirty="0" smtClean="0">
                <a:solidFill>
                  <a:schemeClr val="tx1"/>
                </a:solidFill>
                <a:effectLst/>
                <a:latin typeface="Calibri" pitchFamily="34" charset="0"/>
              </a:rPr>
              <a:t>meter</a:t>
            </a:r>
            <a:endParaRPr kumimoji="0" lang="zh-CN" altLang="en-US" sz="2800" b="0" dirty="0">
              <a:solidFill>
                <a:schemeClr val="tx1"/>
              </a:solidFill>
              <a:effectLst/>
              <a:latin typeface="Calibri" pitchFamily="34" charset="0"/>
            </a:endParaRPr>
          </a:p>
        </p:txBody>
      </p:sp>
      <p:sp>
        <p:nvSpPr>
          <p:cNvPr id="17" name="AutoShape 27"/>
          <p:cNvSpPr>
            <a:spLocks noChangeArrowheads="1"/>
          </p:cNvSpPr>
          <p:nvPr/>
        </p:nvSpPr>
        <p:spPr bwMode="auto">
          <a:xfrm>
            <a:off x="4716463" y="3429000"/>
            <a:ext cx="935037" cy="73025"/>
          </a:xfrm>
          <a:prstGeom prst="rightArrow">
            <a:avLst>
              <a:gd name="adj1" fmla="val 50000"/>
              <a:gd name="adj2" fmla="val 320109"/>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endParaRPr lang="zh-CN" altLang="en-US"/>
          </a:p>
        </p:txBody>
      </p:sp>
      <p:sp>
        <p:nvSpPr>
          <p:cNvPr id="18" name="Oval 16"/>
          <p:cNvSpPr>
            <a:spLocks noChangeArrowheads="1"/>
          </p:cNvSpPr>
          <p:nvPr/>
        </p:nvSpPr>
        <p:spPr bwMode="auto">
          <a:xfrm>
            <a:off x="395288" y="4149725"/>
            <a:ext cx="4103687" cy="647700"/>
          </a:xfrm>
          <a:prstGeom prst="ellipse">
            <a:avLst/>
          </a:prstGeom>
          <a:solidFill>
            <a:srgbClr val="8CADD4"/>
          </a:solidFill>
          <a:ln w="9525">
            <a:noFill/>
            <a:round/>
            <a:headEnd/>
            <a:tailEnd/>
          </a:ln>
          <a:effectLst>
            <a:prstShdw prst="shdw17" dist="17961" dir="2700000">
              <a:srgbClr val="8CADD4">
                <a:gamma/>
                <a:shade val="60000"/>
                <a:invGamma/>
              </a:srgbClr>
            </a:prstShdw>
          </a:effectLst>
        </p:spPr>
        <p:txBody>
          <a:bodyPr wrap="none" anchor="ctr"/>
          <a:lstStyle/>
          <a:p>
            <a:pPr algn="ctr"/>
            <a:r>
              <a:rPr kumimoji="0" lang="en-US" altLang="zh-CN" sz="2800" b="0" dirty="0">
                <a:solidFill>
                  <a:schemeClr val="tx1"/>
                </a:solidFill>
                <a:effectLst/>
                <a:latin typeface="Calibri" pitchFamily="34" charset="0"/>
              </a:rPr>
              <a:t>a gas </a:t>
            </a:r>
            <a:r>
              <a:rPr kumimoji="0" lang="en-US" altLang="zh-CN" sz="2800" b="0" dirty="0" smtClean="0">
                <a:solidFill>
                  <a:schemeClr val="tx1"/>
                </a:solidFill>
                <a:effectLst/>
                <a:latin typeface="Calibri" pitchFamily="34" charset="0"/>
              </a:rPr>
              <a:t>meter</a:t>
            </a:r>
            <a:endParaRPr kumimoji="0" lang="zh-CN" altLang="en-US" sz="2800" b="0" dirty="0">
              <a:solidFill>
                <a:schemeClr val="tx1"/>
              </a:solidFill>
              <a:effectLst/>
              <a:latin typeface="Calibri" pitchFamily="34" charset="0"/>
            </a:endParaRPr>
          </a:p>
        </p:txBody>
      </p:sp>
      <p:sp>
        <p:nvSpPr>
          <p:cNvPr id="19" name="Oval 17"/>
          <p:cNvSpPr>
            <a:spLocks noChangeArrowheads="1"/>
          </p:cNvSpPr>
          <p:nvPr/>
        </p:nvSpPr>
        <p:spPr bwMode="auto">
          <a:xfrm>
            <a:off x="395288" y="5157788"/>
            <a:ext cx="4103687" cy="647700"/>
          </a:xfrm>
          <a:prstGeom prst="ellipse">
            <a:avLst/>
          </a:prstGeom>
          <a:solidFill>
            <a:srgbClr val="8CADD4"/>
          </a:solidFill>
          <a:ln w="9525">
            <a:noFill/>
            <a:round/>
            <a:headEnd/>
            <a:tailEnd/>
          </a:ln>
          <a:effectLst>
            <a:prstShdw prst="shdw17" dist="17961" dir="2700000">
              <a:srgbClr val="8CADD4">
                <a:gamma/>
                <a:shade val="60000"/>
                <a:invGamma/>
              </a:srgbClr>
            </a:prstShdw>
          </a:effectLst>
        </p:spPr>
        <p:txBody>
          <a:bodyPr wrap="none" anchor="ctr"/>
          <a:lstStyle/>
          <a:p>
            <a:pPr algn="ctr"/>
            <a:r>
              <a:rPr kumimoji="0" lang="en-US" altLang="zh-CN" sz="2800" b="0" dirty="0">
                <a:solidFill>
                  <a:schemeClr val="tx1"/>
                </a:solidFill>
                <a:effectLst/>
                <a:latin typeface="Calibri" pitchFamily="34" charset="0"/>
              </a:rPr>
              <a:t>parking </a:t>
            </a:r>
            <a:r>
              <a:rPr kumimoji="0" lang="en-US" altLang="zh-CN" sz="2800" b="0" dirty="0" smtClean="0">
                <a:solidFill>
                  <a:schemeClr val="tx1"/>
                </a:solidFill>
                <a:effectLst/>
                <a:latin typeface="Calibri" pitchFamily="34" charset="0"/>
              </a:rPr>
              <a:t>meter</a:t>
            </a:r>
            <a:endParaRPr kumimoji="0" lang="zh-CN" altLang="en-US" sz="2800" b="0" dirty="0">
              <a:solidFill>
                <a:schemeClr val="tx1"/>
              </a:solidFill>
              <a:effectLst/>
              <a:latin typeface="Calibri" pitchFamily="34" charset="0"/>
            </a:endParaRPr>
          </a:p>
        </p:txBody>
      </p:sp>
      <p:sp>
        <p:nvSpPr>
          <p:cNvPr id="20" name="AutoShape 26"/>
          <p:cNvSpPr>
            <a:spLocks noChangeArrowheads="1"/>
          </p:cNvSpPr>
          <p:nvPr/>
        </p:nvSpPr>
        <p:spPr bwMode="auto">
          <a:xfrm>
            <a:off x="4716463" y="4437063"/>
            <a:ext cx="935037" cy="73025"/>
          </a:xfrm>
          <a:prstGeom prst="rightArrow">
            <a:avLst>
              <a:gd name="adj1" fmla="val 50000"/>
              <a:gd name="adj2" fmla="val 320109"/>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endParaRPr lang="zh-CN" altLang="en-US"/>
          </a:p>
        </p:txBody>
      </p:sp>
      <p:sp>
        <p:nvSpPr>
          <p:cNvPr id="21" name="AutoShape 21"/>
          <p:cNvSpPr>
            <a:spLocks noChangeArrowheads="1"/>
          </p:cNvSpPr>
          <p:nvPr/>
        </p:nvSpPr>
        <p:spPr bwMode="auto">
          <a:xfrm>
            <a:off x="4716463" y="5445125"/>
            <a:ext cx="935037" cy="73025"/>
          </a:xfrm>
          <a:prstGeom prst="rightArrow">
            <a:avLst>
              <a:gd name="adj1" fmla="val 50000"/>
              <a:gd name="adj2" fmla="val 320109"/>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endParaRPr lang="zh-CN" altLang="en-US"/>
          </a:p>
        </p:txBody>
      </p:sp>
      <p:sp>
        <p:nvSpPr>
          <p:cNvPr id="22" name="Text Box 23"/>
          <p:cNvSpPr txBox="1">
            <a:spLocks noChangeArrowheads="1"/>
          </p:cNvSpPr>
          <p:nvPr/>
        </p:nvSpPr>
        <p:spPr bwMode="auto">
          <a:xfrm>
            <a:off x="6011863" y="3213100"/>
            <a:ext cx="10795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kumimoji="0" lang="zh-CN" altLang="en-US" sz="2400" b="0" dirty="0">
                <a:solidFill>
                  <a:schemeClr val="hlink"/>
                </a:solidFill>
                <a:effectLst/>
                <a:latin typeface="Calibri" pitchFamily="34" charset="0"/>
              </a:rPr>
              <a:t>水表</a:t>
            </a:r>
            <a:endParaRPr kumimoji="0" lang="en-US" altLang="zh-CN" sz="2400" b="0" dirty="0">
              <a:solidFill>
                <a:schemeClr val="hlink"/>
              </a:solidFill>
              <a:effectLst/>
              <a:latin typeface="Calibri" pitchFamily="34" charset="0"/>
            </a:endParaRPr>
          </a:p>
        </p:txBody>
      </p:sp>
      <p:sp>
        <p:nvSpPr>
          <p:cNvPr id="23" name="Text Box 24"/>
          <p:cNvSpPr txBox="1">
            <a:spLocks noChangeArrowheads="1"/>
          </p:cNvSpPr>
          <p:nvPr/>
        </p:nvSpPr>
        <p:spPr bwMode="auto">
          <a:xfrm>
            <a:off x="6011863" y="4221163"/>
            <a:ext cx="1150937"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kumimoji="0" lang="zh-CN" altLang="en-US" sz="2400" b="0" dirty="0">
                <a:solidFill>
                  <a:schemeClr val="hlink"/>
                </a:solidFill>
                <a:effectLst/>
                <a:latin typeface="Calibri" pitchFamily="34" charset="0"/>
              </a:rPr>
              <a:t>煤气表</a:t>
            </a:r>
            <a:endParaRPr kumimoji="0" lang="en-US" altLang="zh-CN" sz="2400" b="0" dirty="0">
              <a:solidFill>
                <a:schemeClr val="tx1"/>
              </a:solidFill>
              <a:effectLst/>
              <a:latin typeface="Calibri" pitchFamily="34" charset="0"/>
            </a:endParaRPr>
          </a:p>
        </p:txBody>
      </p:sp>
      <p:sp>
        <p:nvSpPr>
          <p:cNvPr id="24" name="Text Box 25"/>
          <p:cNvSpPr txBox="1">
            <a:spLocks noChangeArrowheads="1"/>
          </p:cNvSpPr>
          <p:nvPr/>
        </p:nvSpPr>
        <p:spPr bwMode="auto">
          <a:xfrm>
            <a:off x="5724525" y="5229225"/>
            <a:ext cx="30241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kumimoji="0" lang="zh-CN" altLang="en-US" sz="2400" b="0" dirty="0">
                <a:solidFill>
                  <a:schemeClr val="hlink"/>
                </a:solidFill>
                <a:effectLst/>
                <a:latin typeface="Calibri" pitchFamily="34" charset="0"/>
              </a:rPr>
              <a:t>汽车停放记时收费器</a:t>
            </a:r>
            <a:r>
              <a:rPr kumimoji="0" lang="zh-CN" altLang="en-US" sz="2400" b="0" dirty="0">
                <a:solidFill>
                  <a:schemeClr val="tx1"/>
                </a:solidFill>
                <a:effectLst/>
                <a:latin typeface="Calibri" pitchFamily="34" charset="0"/>
              </a:rPr>
              <a:t> </a:t>
            </a:r>
            <a:endParaRPr kumimoji="0" lang="en-US" altLang="zh-CN" sz="2400" b="0" dirty="0">
              <a:solidFill>
                <a:schemeClr val="tx1"/>
              </a:solidFill>
              <a:effectLst/>
              <a:latin typeface="Calibri" pitchFamily="34" charset="0"/>
            </a:endParaRPr>
          </a:p>
        </p:txBody>
      </p:sp>
      <p:pic>
        <p:nvPicPr>
          <p:cNvPr id="25"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dissolv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7" grpId="0" animBg="1"/>
      <p:bldP spid="20" grpId="0" animBg="1"/>
      <p:bldP spid="21" grpId="0" animBg="1"/>
      <p:bldP spid="22" grpId="0"/>
      <p:bldP spid="23" grpId="0"/>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33703"/>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spcBef>
                <a:spcPts val="600"/>
              </a:spcBef>
              <a:buNone/>
            </a:pPr>
            <a:r>
              <a:rPr lang="en-US" altLang="zh-CN" sz="3200" b="1" dirty="0" smtClean="0"/>
              <a:t>measurement                        </a:t>
            </a:r>
            <a:r>
              <a:rPr lang="en-US" altLang="zh-CN" i="1" dirty="0" smtClean="0">
                <a:solidFill>
                  <a:srgbClr val="990000"/>
                </a:solidFill>
              </a:rPr>
              <a:t>n. </a:t>
            </a:r>
            <a:r>
              <a:rPr lang="en-US" altLang="zh-CN" dirty="0" smtClean="0">
                <a:solidFill>
                  <a:srgbClr val="990000"/>
                </a:solidFill>
              </a:rPr>
              <a:t>[C] </a:t>
            </a:r>
            <a:r>
              <a:rPr lang="en-US" altLang="zh-CN" dirty="0" smtClean="0"/>
              <a:t>(</a:t>
            </a:r>
            <a:r>
              <a:rPr lang="en-US" altLang="zh-CN" i="1" dirty="0" smtClean="0"/>
              <a:t>usu pl</a:t>
            </a:r>
            <a:r>
              <a:rPr lang="en-US" altLang="zh-CN" dirty="0" smtClean="0"/>
              <a:t>) the exact size, degree, strength etc. of sth., usually expressed in numbers of standard units </a:t>
            </a:r>
            <a:r>
              <a:rPr lang="zh-CN" altLang="en-US" sz="2400" dirty="0" smtClean="0">
                <a:solidFill>
                  <a:schemeClr val="hlink"/>
                </a:solidFill>
              </a:rPr>
              <a:t>尺寸，大小，程度，强度（通常用标准单位数字表示）</a:t>
            </a:r>
          </a:p>
          <a:p>
            <a:pPr>
              <a:spcBef>
                <a:spcPts val="600"/>
              </a:spcBef>
              <a:buNone/>
            </a:pPr>
            <a:r>
              <a:rPr lang="en-US" altLang="zh-CN" i="1" dirty="0" smtClean="0"/>
              <a:t>e.g. </a:t>
            </a:r>
          </a:p>
          <a:p>
            <a:pPr marL="360000" indent="-360000" algn="just">
              <a:spcBef>
                <a:spcPts val="600"/>
              </a:spcBef>
              <a:buNone/>
            </a:pPr>
            <a:r>
              <a:rPr lang="en-US" altLang="zh-CN" dirty="0" smtClean="0"/>
              <a:t>1. I know all her measurements and find it easy to buy stuff she likes. </a:t>
            </a:r>
          </a:p>
          <a:p>
            <a:pPr>
              <a:spcBef>
                <a:spcPts val="600"/>
              </a:spcBef>
              <a:buNone/>
            </a:pPr>
            <a:r>
              <a:rPr lang="zh-CN" altLang="en-US" sz="2400" dirty="0" smtClean="0">
                <a:solidFill>
                  <a:schemeClr val="accent1">
                    <a:lumMod val="75000"/>
                  </a:schemeClr>
                </a:solidFill>
              </a:rPr>
              <a:t>     我知道她所有的身体尺寸，觉得买到她喜欢的东西很容易。</a:t>
            </a:r>
          </a:p>
          <a:p>
            <a:pPr marL="1588" indent="0" eaLnBrk="1" hangingPunct="1">
              <a:spcBef>
                <a:spcPts val="600"/>
              </a:spcBef>
              <a:buSzPct val="100000"/>
              <a:buNone/>
            </a:pPr>
            <a:r>
              <a:rPr lang="en-US" altLang="zh-CN" dirty="0" smtClean="0"/>
              <a:t>2. What’s your waist measurement?</a:t>
            </a:r>
            <a:r>
              <a:rPr lang="zh-CN" altLang="en-US" sz="2400" dirty="0" smtClean="0"/>
              <a:t> </a:t>
            </a:r>
          </a:p>
          <a:p>
            <a:pPr marL="179388" indent="-177800" eaLnBrk="1" hangingPunct="1">
              <a:spcBef>
                <a:spcPts val="600"/>
              </a:spcBef>
              <a:buSzPct val="120000"/>
              <a:buNone/>
            </a:pPr>
            <a:r>
              <a:rPr lang="zh-CN" altLang="en-US" sz="2400" dirty="0" smtClean="0">
                <a:solidFill>
                  <a:schemeClr val="hlink"/>
                </a:solidFill>
              </a:rPr>
              <a:t>     你的腰围是多少？</a:t>
            </a:r>
          </a:p>
          <a:p>
            <a:pPr marL="179388" indent="-177800" eaLnBrk="1" hangingPunct="1">
              <a:spcBef>
                <a:spcPts val="600"/>
              </a:spcBef>
              <a:buSzPct val="120000"/>
              <a:buNone/>
            </a:pPr>
            <a:r>
              <a:rPr lang="en-US" altLang="zh-CN" b="1" dirty="0" smtClean="0">
                <a:solidFill>
                  <a:schemeClr val="accent6">
                    <a:lumMod val="50000"/>
                  </a:schemeClr>
                </a:solidFill>
              </a:rPr>
              <a:t>Word family:</a:t>
            </a:r>
            <a:r>
              <a:rPr lang="en-US" altLang="zh-CN" dirty="0" smtClean="0">
                <a:solidFill>
                  <a:schemeClr val="accent6">
                    <a:lumMod val="50000"/>
                  </a:schemeClr>
                </a:solidFill>
              </a:rPr>
              <a:t> </a:t>
            </a:r>
            <a:r>
              <a:rPr lang="en-US" altLang="zh-CN" b="1" dirty="0" smtClean="0"/>
              <a:t>measure </a:t>
            </a:r>
            <a:r>
              <a:rPr lang="en-US" altLang="zh-CN" i="1" dirty="0" smtClean="0">
                <a:solidFill>
                  <a:srgbClr val="990000"/>
                </a:solidFill>
              </a:rPr>
              <a:t>v.</a:t>
            </a:r>
            <a:r>
              <a:rPr lang="en-US" altLang="zh-CN" i="1" dirty="0" smtClean="0"/>
              <a:t> </a:t>
            </a:r>
            <a:endParaRPr lang="en-US" altLang="zh-CN" i="1" dirty="0" smtClean="0">
              <a:solidFill>
                <a:srgbClr val="663300"/>
              </a:solidFill>
              <a:ea typeface="微软雅黑" pitchFamily="2" charset="-122"/>
            </a:endParaRPr>
          </a:p>
          <a:p>
            <a:pPr marL="179388" indent="-177800" eaLnBrk="1" hangingPunct="1">
              <a:spcBef>
                <a:spcPts val="600"/>
              </a:spcBef>
              <a:buSzPct val="120000"/>
              <a:buNone/>
            </a:pPr>
            <a:r>
              <a:rPr lang="en-US" altLang="zh-CN" i="1" dirty="0" smtClean="0"/>
              <a:t>e.g. </a:t>
            </a:r>
            <a:r>
              <a:rPr lang="en-US" altLang="zh-CN" dirty="0" smtClean="0"/>
              <a:t>He measured the length of the room.</a:t>
            </a:r>
            <a:endParaRPr lang="zh-CN" altLang="en-US" sz="2400" dirty="0" smtClean="0"/>
          </a:p>
          <a:p>
            <a:pPr marL="179388" indent="-177800" eaLnBrk="1" hangingPunct="1">
              <a:spcBef>
                <a:spcPts val="600"/>
              </a:spcBef>
              <a:buSzPct val="120000"/>
              <a:buNone/>
            </a:pPr>
            <a:r>
              <a:rPr lang="zh-CN" altLang="en-US" sz="2400" dirty="0" smtClean="0">
                <a:solidFill>
                  <a:schemeClr val="hlink"/>
                </a:solidFill>
              </a:rPr>
              <a:t>         他量了房间的长度。</a:t>
            </a:r>
            <a:endParaRPr lang="en-US" altLang="zh-CN"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09570" name="Picture 2"/>
          <p:cNvPicPr>
            <a:picLocks noChangeAspect="1" noChangeArrowheads="1"/>
          </p:cNvPicPr>
          <p:nvPr/>
        </p:nvPicPr>
        <p:blipFill>
          <a:blip r:embed="rId4" cstate="print"/>
          <a:srcRect/>
          <a:stretch>
            <a:fillRect/>
          </a:stretch>
        </p:blipFill>
        <p:spPr bwMode="auto">
          <a:xfrm>
            <a:off x="3056126" y="738188"/>
            <a:ext cx="1552575" cy="33337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dissolve">
                                      <p:cBhvr>
                                        <p:cTn id="22" dur="500"/>
                                        <p:tgtEl>
                                          <p:spTgt spid="1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animEffect transition="in" filter="dissolve">
                                      <p:cBhvr>
                                        <p:cTn id="27" dur="500"/>
                                        <p:tgtEl>
                                          <p:spTgt spid="1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motivation                             </a:t>
            </a:r>
            <a:r>
              <a:rPr lang="en-US" altLang="zh-CN" i="1" dirty="0" smtClean="0">
                <a:solidFill>
                  <a:srgbClr val="990000"/>
                </a:solidFill>
              </a:rPr>
              <a:t>n.</a:t>
            </a:r>
            <a:r>
              <a:rPr lang="en-US" altLang="zh-CN" sz="3200" i="1" dirty="0" smtClean="0">
                <a:solidFill>
                  <a:srgbClr val="990000"/>
                </a:solidFill>
              </a:rPr>
              <a:t> </a:t>
            </a:r>
            <a:endParaRPr lang="en-US" altLang="zh-CN" sz="3200" b="1" dirty="0" smtClean="0"/>
          </a:p>
          <a:p>
            <a:pPr marL="179388" indent="-177800" algn="just" eaLnBrk="1" hangingPunct="1">
              <a:lnSpc>
                <a:spcPct val="100000"/>
              </a:lnSpc>
              <a:buNone/>
            </a:pPr>
            <a:r>
              <a:rPr lang="en-US" altLang="zh-CN" b="1" dirty="0" smtClean="0"/>
              <a:t>1. </a:t>
            </a:r>
            <a:r>
              <a:rPr lang="en-US" altLang="zh-CN" dirty="0" smtClean="0">
                <a:solidFill>
                  <a:srgbClr val="990000"/>
                </a:solidFill>
              </a:rPr>
              <a:t>[U] </a:t>
            </a:r>
            <a:r>
              <a:rPr lang="en-US" altLang="zh-CN" dirty="0" smtClean="0"/>
              <a:t>a feeling of enthusiasm or interest that makes you determined to do sth. </a:t>
            </a:r>
            <a:r>
              <a:rPr lang="zh-CN" altLang="en-US" sz="2400" dirty="0" smtClean="0">
                <a:solidFill>
                  <a:schemeClr val="hlink"/>
                </a:solidFill>
              </a:rPr>
              <a:t>积极性；兴趣</a:t>
            </a:r>
          </a:p>
          <a:p>
            <a:pPr eaLnBrk="1" hangingPunct="1">
              <a:lnSpc>
                <a:spcPct val="100000"/>
              </a:lnSpc>
              <a:buSzPct val="120000"/>
              <a:buNone/>
            </a:pPr>
            <a:r>
              <a:rPr lang="en-US" altLang="zh-CN" i="1" dirty="0" smtClean="0"/>
              <a:t>e.g.</a:t>
            </a:r>
            <a:r>
              <a:rPr lang="en-US" altLang="zh-CN" dirty="0" smtClean="0"/>
              <a:t> Jack is an intelligent pupil, but he lacks motivation.    </a:t>
            </a:r>
          </a:p>
          <a:p>
            <a:pPr eaLnBrk="1" hangingPunct="1">
              <a:lnSpc>
                <a:spcPct val="100000"/>
              </a:lnSpc>
              <a:buSzPct val="120000"/>
              <a:buNone/>
            </a:pPr>
            <a:r>
              <a:rPr lang="zh-CN" altLang="en-US" dirty="0" smtClean="0"/>
              <a:t>       </a:t>
            </a:r>
            <a:r>
              <a:rPr lang="zh-CN" altLang="en-US" sz="2400" dirty="0" smtClean="0">
                <a:solidFill>
                  <a:schemeClr val="hlink"/>
                </a:solidFill>
              </a:rPr>
              <a:t>杰克是一个聪明的学生，但他学习不够主动。</a:t>
            </a:r>
            <a:endParaRPr lang="zh-CN" altLang="en-US" sz="2400" dirty="0" smtClean="0"/>
          </a:p>
          <a:p>
            <a:pPr marL="179388" indent="-177800" algn="just" eaLnBrk="1" hangingPunct="1">
              <a:lnSpc>
                <a:spcPct val="100000"/>
              </a:lnSpc>
              <a:buSzPct val="120000"/>
              <a:buNone/>
            </a:pPr>
            <a:r>
              <a:rPr lang="en-US" altLang="zh-CN" b="1" dirty="0" smtClean="0"/>
              <a:t>2. </a:t>
            </a:r>
            <a:r>
              <a:rPr lang="en-US" altLang="zh-CN" dirty="0" smtClean="0">
                <a:solidFill>
                  <a:srgbClr val="990000"/>
                </a:solidFill>
              </a:rPr>
              <a:t>[C, U] </a:t>
            </a:r>
            <a:r>
              <a:rPr lang="en-US" altLang="zh-CN" dirty="0" smtClean="0"/>
              <a:t>a reason for doing sth. </a:t>
            </a:r>
            <a:r>
              <a:rPr lang="zh-CN" altLang="en-US" sz="2400" dirty="0" smtClean="0">
                <a:solidFill>
                  <a:schemeClr val="hlink"/>
                </a:solidFill>
              </a:rPr>
              <a:t>动机；诱因</a:t>
            </a:r>
            <a:endParaRPr lang="en-US" altLang="zh-CN" sz="2400" dirty="0" smtClean="0">
              <a:solidFill>
                <a:schemeClr val="hlink"/>
              </a:solidFill>
            </a:endParaRPr>
          </a:p>
          <a:p>
            <a:pPr eaLnBrk="1" hangingPunct="1">
              <a:lnSpc>
                <a:spcPct val="100000"/>
              </a:lnSpc>
              <a:buSzPct val="120000"/>
              <a:buNone/>
            </a:pPr>
            <a:r>
              <a:rPr lang="en-US" altLang="zh-CN" i="1" dirty="0" smtClean="0"/>
              <a:t>e.g.</a:t>
            </a:r>
            <a:r>
              <a:rPr lang="en-US" altLang="zh-CN" dirty="0" smtClean="0"/>
              <a:t> What was your motivation for becoming a teacher?</a:t>
            </a:r>
          </a:p>
          <a:p>
            <a:pPr eaLnBrk="1" hangingPunct="1">
              <a:lnSpc>
                <a:spcPct val="100000"/>
              </a:lnSpc>
              <a:buSzPct val="120000"/>
              <a:buNone/>
            </a:pPr>
            <a:r>
              <a:rPr lang="zh-CN" altLang="en-US" sz="2400" dirty="0" smtClean="0">
                <a:solidFill>
                  <a:schemeClr val="hlink"/>
                </a:solidFill>
              </a:rPr>
              <a:t>         你为什么做教师？</a:t>
            </a:r>
          </a:p>
          <a:p>
            <a:pPr eaLnBrk="1" hangingPunct="1">
              <a:lnSpc>
                <a:spcPct val="100000"/>
              </a:lnSpc>
              <a:buSzPct val="120000"/>
              <a:buNone/>
            </a:pPr>
            <a:r>
              <a:rPr lang="en-US" altLang="zh-CN" b="1" dirty="0" smtClean="0">
                <a:solidFill>
                  <a:schemeClr val="accent6">
                    <a:lumMod val="50000"/>
                  </a:schemeClr>
                </a:solidFill>
              </a:rPr>
              <a:t>Word family:</a:t>
            </a:r>
            <a:r>
              <a:rPr lang="en-US" altLang="zh-CN" dirty="0" smtClean="0">
                <a:solidFill>
                  <a:schemeClr val="accent6">
                    <a:lumMod val="50000"/>
                  </a:schemeClr>
                </a:solidFill>
              </a:rPr>
              <a:t> </a:t>
            </a:r>
            <a:r>
              <a:rPr lang="en-US" altLang="zh-CN" b="1" dirty="0" smtClean="0"/>
              <a:t>motivate</a:t>
            </a:r>
            <a:r>
              <a:rPr lang="en-US" altLang="zh-CN" dirty="0" smtClean="0">
                <a:solidFill>
                  <a:schemeClr val="hlink"/>
                </a:solidFill>
              </a:rPr>
              <a:t> </a:t>
            </a:r>
            <a:r>
              <a:rPr lang="en-US" altLang="zh-CN" i="1" dirty="0" smtClean="0">
                <a:solidFill>
                  <a:srgbClr val="990000"/>
                </a:solidFill>
              </a:rPr>
              <a:t>v. </a:t>
            </a:r>
            <a:endParaRPr lang="en-US" altLang="zh-CN" sz="2400" i="1"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10594" name="Picture 2"/>
          <p:cNvPicPr>
            <a:picLocks noChangeAspect="1" noChangeArrowheads="1"/>
          </p:cNvPicPr>
          <p:nvPr/>
        </p:nvPicPr>
        <p:blipFill>
          <a:blip r:embed="rId4" cstate="print"/>
          <a:srcRect/>
          <a:stretch>
            <a:fillRect/>
          </a:stretch>
        </p:blipFill>
        <p:spPr bwMode="auto">
          <a:xfrm>
            <a:off x="2669802" y="838200"/>
            <a:ext cx="1733550" cy="30480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dissolve">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7" end="7"/>
                                            </p:txEl>
                                          </p:spTgt>
                                        </p:tgtEl>
                                        <p:attrNameLst>
                                          <p:attrName>style.visibility</p:attrName>
                                        </p:attrNameLst>
                                      </p:cBhvr>
                                      <p:to>
                                        <p:strVal val="visible"/>
                                      </p:to>
                                    </p:set>
                                    <p:animEffect transition="in" filter="dissolve">
                                      <p:cBhvr>
                                        <p:cTn id="17" dur="500"/>
                                        <p:tgtEl>
                                          <p:spTgt spid="1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8"/>
            <a:ext cx="879244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7800" algn="just" eaLnBrk="1" hangingPunct="1">
              <a:lnSpc>
                <a:spcPct val="100000"/>
              </a:lnSpc>
              <a:buNone/>
            </a:pPr>
            <a:r>
              <a:rPr lang="en-US" altLang="zh-CN" sz="3200" b="1" dirty="0" smtClean="0"/>
              <a:t>far-reaching                    </a:t>
            </a:r>
            <a:r>
              <a:rPr lang="en-US" altLang="zh-CN" i="1" dirty="0" smtClean="0">
                <a:solidFill>
                  <a:srgbClr val="990000"/>
                </a:solidFill>
              </a:rPr>
              <a:t>a. </a:t>
            </a:r>
            <a:r>
              <a:rPr lang="en-US" altLang="zh-CN" dirty="0" smtClean="0"/>
              <a:t>affecting a lot of people or things in an important way</a:t>
            </a:r>
            <a:r>
              <a:rPr lang="zh-CN" altLang="en-US" sz="2400" dirty="0" smtClean="0">
                <a:solidFill>
                  <a:schemeClr val="hlink"/>
                </a:solidFill>
              </a:rPr>
              <a:t> （影响）深远的，广泛的</a:t>
            </a:r>
          </a:p>
          <a:p>
            <a:pPr eaLnBrk="1" hangingPunct="1">
              <a:lnSpc>
                <a:spcPct val="100000"/>
              </a:lnSpc>
              <a:buSzPct val="120000"/>
              <a:buNone/>
            </a:pPr>
            <a:r>
              <a:rPr lang="en-US" altLang="zh-CN" i="1" dirty="0" smtClean="0"/>
              <a:t>e.g.</a:t>
            </a:r>
            <a:r>
              <a:rPr lang="en-US" altLang="zh-CN" dirty="0" smtClean="0"/>
              <a:t> </a:t>
            </a:r>
          </a:p>
          <a:p>
            <a:pPr marL="396000" indent="-396000" algn="just" eaLnBrk="1" hangingPunct="1">
              <a:lnSpc>
                <a:spcPct val="100000"/>
              </a:lnSpc>
              <a:buSzPct val="100000"/>
              <a:buNone/>
            </a:pPr>
            <a:r>
              <a:rPr lang="en-US" altLang="zh-CN" dirty="0" smtClean="0"/>
              <a:t>1. The economy is in danger of collapse unless far-reaching reforms are implemented.</a:t>
            </a:r>
          </a:p>
          <a:p>
            <a:pPr eaLnBrk="1" hangingPunct="1">
              <a:lnSpc>
                <a:spcPct val="100000"/>
              </a:lnSpc>
              <a:buSzPct val="120000"/>
              <a:buNone/>
            </a:pPr>
            <a:r>
              <a:rPr lang="zh-CN" altLang="en-US" sz="2400" dirty="0" smtClean="0">
                <a:solidFill>
                  <a:schemeClr val="hlink"/>
                </a:solidFill>
                <a:latin typeface="宋体" pitchFamily="2" charset="-122"/>
              </a:rPr>
              <a:t>   除非实施影响深远的改革，否则经济就有崩溃的危险</a:t>
            </a:r>
            <a:r>
              <a:rPr lang="zh-CN" altLang="en-US" sz="2400" dirty="0" smtClean="0">
                <a:solidFill>
                  <a:schemeClr val="hlink"/>
                </a:solidFill>
              </a:rPr>
              <a:t>。</a:t>
            </a:r>
            <a:endParaRPr lang="en-US" altLang="zh-CN" sz="2400" dirty="0" smtClean="0">
              <a:solidFill>
                <a:schemeClr val="hlink"/>
              </a:solidFill>
            </a:endParaRPr>
          </a:p>
          <a:p>
            <a:pPr marL="432000" indent="-457200" algn="just" eaLnBrk="1" hangingPunct="1">
              <a:lnSpc>
                <a:spcPct val="100000"/>
              </a:lnSpc>
              <a:buSzPct val="100000"/>
              <a:buNone/>
            </a:pPr>
            <a:r>
              <a:rPr lang="en-US" altLang="zh-CN" dirty="0" smtClean="0"/>
              <a:t>2. Such an earthshaking change must have far-reaching effects.  </a:t>
            </a:r>
            <a:r>
              <a:rPr lang="en-US" altLang="zh-CN" sz="2400" b="1" dirty="0" smtClean="0">
                <a:solidFill>
                  <a:schemeClr val="accent6">
                    <a:lumMod val="50000"/>
                  </a:schemeClr>
                </a:solidFill>
              </a:rPr>
              <a:t> </a:t>
            </a:r>
          </a:p>
          <a:p>
            <a:pPr marL="179388" indent="-177800" algn="just">
              <a:lnSpc>
                <a:spcPct val="100000"/>
              </a:lnSpc>
              <a:buNone/>
            </a:pPr>
            <a:r>
              <a:rPr lang="zh-CN" altLang="en-US" sz="2400" dirty="0" smtClean="0">
                <a:solidFill>
                  <a:schemeClr val="hlink"/>
                </a:solidFill>
              </a:rPr>
              <a:t>      像这样翻天覆地的变化一定会产生深远的影响。</a:t>
            </a:r>
            <a:endParaRPr lang="en-US" altLang="zh-CN" sz="2400" dirty="0" smtClean="0">
              <a:solidFill>
                <a:srgbClr val="99000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3" name="图片 2"/>
          <p:cNvPicPr>
            <a:picLocks noChangeAspect="1"/>
          </p:cNvPicPr>
          <p:nvPr/>
        </p:nvPicPr>
        <p:blipFill>
          <a:blip r:embed="rId10"/>
          <a:stretch>
            <a:fillRect/>
          </a:stretch>
        </p:blipFill>
        <p:spPr>
          <a:xfrm>
            <a:off x="2677314" y="851228"/>
            <a:ext cx="1608936" cy="2751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85299" y="662277"/>
            <a:ext cx="6267259" cy="604044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9388" algn="just" eaLnBrk="1" hangingPunct="1">
              <a:lnSpc>
                <a:spcPct val="100000"/>
              </a:lnSpc>
              <a:buNone/>
            </a:pPr>
            <a:r>
              <a:rPr lang="en-US" altLang="zh-CN" sz="3200" b="1" dirty="0" smtClean="0"/>
              <a:t>bullet                 </a:t>
            </a:r>
            <a:r>
              <a:rPr lang="en-US" altLang="zh-CN" i="1" dirty="0" smtClean="0">
                <a:solidFill>
                  <a:srgbClr val="990000"/>
                </a:solidFill>
              </a:rPr>
              <a:t>n. </a:t>
            </a:r>
            <a:r>
              <a:rPr lang="en-US" altLang="zh-CN" dirty="0" smtClean="0">
                <a:solidFill>
                  <a:srgbClr val="990000"/>
                </a:solidFill>
              </a:rPr>
              <a:t>[C] </a:t>
            </a:r>
            <a:r>
              <a:rPr lang="en-US" altLang="zh-CN" dirty="0" smtClean="0"/>
              <a:t>a small piece of metal that is shot from a gun and causes serious damage to the person or thing it hits </a:t>
            </a:r>
            <a:r>
              <a:rPr lang="zh-CN" altLang="en-US" sz="2400" dirty="0" smtClean="0">
                <a:solidFill>
                  <a:schemeClr val="hlink"/>
                </a:solidFill>
              </a:rPr>
              <a:t>子弹；枪弹；弹头</a:t>
            </a:r>
          </a:p>
          <a:p>
            <a:pPr marL="179388" lvl="0" indent="-179388" algn="just" eaLnBrk="1" hangingPunct="1">
              <a:lnSpc>
                <a:spcPct val="100000"/>
              </a:lnSpc>
              <a:buSzPct val="120000"/>
              <a:buNone/>
            </a:pPr>
            <a:r>
              <a:rPr lang="en-US" altLang="zh-CN" i="1" dirty="0" smtClean="0">
                <a:solidFill>
                  <a:prstClr val="black"/>
                </a:solidFill>
              </a:rPr>
              <a:t>e.g. </a:t>
            </a:r>
          </a:p>
          <a:p>
            <a:pPr marL="396000" lvl="0" indent="-396000" algn="just" eaLnBrk="1" hangingPunct="1">
              <a:lnSpc>
                <a:spcPct val="100000"/>
              </a:lnSpc>
              <a:buSzPct val="100000"/>
              <a:buNone/>
            </a:pPr>
            <a:r>
              <a:rPr lang="en-US" altLang="zh-CN" dirty="0" smtClean="0">
                <a:solidFill>
                  <a:prstClr val="black"/>
                </a:solidFill>
              </a:rPr>
              <a:t>1. The bullet missed his heart by less than an inch. </a:t>
            </a:r>
          </a:p>
          <a:p>
            <a:pPr marL="179388" lvl="0" indent="-179388" eaLnBrk="1" hangingPunct="1">
              <a:lnSpc>
                <a:spcPct val="100000"/>
              </a:lnSpc>
              <a:buSzPct val="120000"/>
              <a:buNone/>
            </a:pPr>
            <a:r>
              <a:rPr lang="zh-CN" altLang="en-US" sz="2400" dirty="0" smtClean="0">
                <a:solidFill>
                  <a:schemeClr val="hlink"/>
                </a:solidFill>
              </a:rPr>
              <a:t>      子弹射中的地方离他的心脏还不到一英寸。</a:t>
            </a:r>
          </a:p>
          <a:p>
            <a:pPr marL="0" lvl="0" indent="0" algn="just" eaLnBrk="1" hangingPunct="1">
              <a:lnSpc>
                <a:spcPct val="100000"/>
              </a:lnSpc>
              <a:buSzPct val="100000"/>
              <a:buNone/>
            </a:pPr>
            <a:r>
              <a:rPr lang="en-US" altLang="zh-CN" dirty="0" smtClean="0">
                <a:solidFill>
                  <a:prstClr val="black"/>
                </a:solidFill>
              </a:rPr>
              <a:t>2.</a:t>
            </a:r>
            <a:r>
              <a:rPr lang="en-US" altLang="zh-CN" i="1" dirty="0" smtClean="0">
                <a:solidFill>
                  <a:prstClr val="black"/>
                </a:solidFill>
              </a:rPr>
              <a:t> Let the Bullets Fly</a:t>
            </a:r>
          </a:p>
          <a:p>
            <a:pPr marL="179388" lvl="0" indent="-179388" eaLnBrk="1" hangingPunct="1">
              <a:lnSpc>
                <a:spcPct val="100000"/>
              </a:lnSpc>
              <a:buSzPct val="120000"/>
              <a:buNone/>
            </a:pPr>
            <a:r>
              <a:rPr lang="en-US" altLang="zh-CN" sz="2400" dirty="0" smtClean="0">
                <a:solidFill>
                  <a:schemeClr val="hlink"/>
                </a:solidFill>
              </a:rPr>
              <a:t>   《</a:t>
            </a:r>
            <a:r>
              <a:rPr lang="zh-CN" altLang="en-US" sz="2400" dirty="0" smtClean="0">
                <a:solidFill>
                  <a:schemeClr val="hlink"/>
                </a:solidFill>
              </a:rPr>
              <a:t>让子弹飞</a:t>
            </a:r>
            <a:r>
              <a:rPr lang="en-US" altLang="zh-CN" sz="2400" dirty="0" smtClean="0">
                <a:solidFill>
                  <a:schemeClr val="hlink"/>
                </a:solidFill>
              </a:rPr>
              <a:t>》</a:t>
            </a:r>
            <a:endParaRPr lang="en-US" altLang="zh-CN" sz="1800" b="1" dirty="0" smtClean="0">
              <a:solidFill>
                <a:prstClr val="black"/>
              </a:solidFill>
            </a:endParaRPr>
          </a:p>
          <a:p>
            <a:pPr marL="179388" indent="-179388" algn="just" eaLnBrk="1" hangingPunct="1">
              <a:lnSpc>
                <a:spcPct val="100000"/>
              </a:lnSpc>
              <a:spcBef>
                <a:spcPct val="20000"/>
              </a:spcBef>
              <a:buNone/>
            </a:pPr>
            <a:r>
              <a:rPr lang="en-US" altLang="zh-CN" b="1" dirty="0" smtClean="0">
                <a:solidFill>
                  <a:schemeClr val="accent6">
                    <a:lumMod val="50000"/>
                  </a:schemeClr>
                </a:solidFill>
              </a:rPr>
              <a:t>See also: </a:t>
            </a:r>
            <a:r>
              <a:rPr lang="en-US" altLang="zh-CN" b="1" dirty="0" smtClean="0">
                <a:solidFill>
                  <a:prstClr val="black"/>
                </a:solidFill>
                <a:hlinkClick r:id="rId3" action="ppaction://hlinksldjump"/>
              </a:rPr>
              <a:t>magic bullet</a:t>
            </a:r>
            <a:endParaRPr lang="en-US" altLang="zh-CN"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25"/>
          <p:cNvPicPr>
            <a:picLocks noChangeAspect="1" noChangeArrowheads="1"/>
          </p:cNvPicPr>
          <p:nvPr/>
        </p:nvPicPr>
        <p:blipFill>
          <a:blip r:embed="rId5" cstate="print"/>
          <a:srcRect/>
          <a:stretch>
            <a:fillRect/>
          </a:stretch>
        </p:blipFill>
        <p:spPr bwMode="auto">
          <a:xfrm>
            <a:off x="6563485" y="2064838"/>
            <a:ext cx="2251403" cy="26211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1618" name="Picture 2"/>
          <p:cNvPicPr>
            <a:picLocks noChangeAspect="1" noChangeArrowheads="1"/>
          </p:cNvPicPr>
          <p:nvPr/>
        </p:nvPicPr>
        <p:blipFill>
          <a:blip r:embed="rId6" cstate="print"/>
          <a:srcRect/>
          <a:stretch>
            <a:fillRect/>
          </a:stretch>
        </p:blipFill>
        <p:spPr bwMode="auto">
          <a:xfrm>
            <a:off x="1814513" y="819150"/>
            <a:ext cx="866775" cy="285750"/>
          </a:xfrm>
          <a:prstGeom prst="rect">
            <a:avLst/>
          </a:prstGeom>
          <a:noFill/>
          <a:ln w="9525">
            <a:noFill/>
            <a:miter lim="800000"/>
            <a:headEnd/>
            <a:tailEnd/>
          </a:ln>
        </p:spPr>
      </p:pic>
      <p:pic>
        <p:nvPicPr>
          <p:cNvPr id="11"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2"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pic>
        <p:nvPicPr>
          <p:cNvPr id="14" name="图片 1">
            <a:hlinkClick r:id="rId11" action="ppaction://hlinksldjump"/>
          </p:cNvPr>
          <p:cNvPicPr>
            <a:picLocks noChangeAspect="1"/>
          </p:cNvPicPr>
          <p:nvPr/>
        </p:nvPicPr>
        <p:blipFill>
          <a:blip r:embed="rId12"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dissolv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56724" y="605128"/>
            <a:ext cx="8853926" cy="5903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9388" indent="-179388" algn="just" eaLnBrk="1" hangingPunct="1">
              <a:lnSpc>
                <a:spcPct val="100000"/>
              </a:lnSpc>
              <a:buNone/>
            </a:pPr>
            <a:r>
              <a:rPr lang="en-US" altLang="zh-CN" sz="3200" b="1" dirty="0" smtClean="0">
                <a:solidFill>
                  <a:prstClr val="black"/>
                </a:solidFill>
              </a:rPr>
              <a:t>magic </a:t>
            </a:r>
            <a:r>
              <a:rPr lang="en-US" altLang="zh-CN" sz="3200" b="1" dirty="0" smtClean="0">
                <a:solidFill>
                  <a:prstClr val="black"/>
                </a:solidFill>
                <a:hlinkClick r:id="rId3" action="ppaction://hlinksldjump"/>
              </a:rPr>
              <a:t>bullet</a:t>
            </a:r>
            <a:r>
              <a:rPr lang="en-US" altLang="zh-CN" sz="3200" b="1" dirty="0" smtClean="0">
                <a:solidFill>
                  <a:prstClr val="black"/>
                </a:solidFill>
              </a:rPr>
              <a:t>:</a:t>
            </a:r>
            <a:r>
              <a:rPr lang="en-US" altLang="zh-CN" i="1" dirty="0" smtClean="0">
                <a:solidFill>
                  <a:srgbClr val="663300"/>
                </a:solidFill>
                <a:ea typeface="微软雅黑" pitchFamily="2" charset="-122"/>
              </a:rPr>
              <a:t> </a:t>
            </a:r>
            <a:r>
              <a:rPr lang="en-US" altLang="zh-CN" dirty="0" smtClean="0"/>
              <a:t>a medicine designed to cure an illness quickly and completely</a:t>
            </a:r>
            <a:r>
              <a:rPr lang="en-US" altLang="zh-CN" dirty="0" smtClean="0">
                <a:solidFill>
                  <a:prstClr val="black"/>
                </a:solidFill>
              </a:rPr>
              <a:t> </a:t>
            </a:r>
            <a:r>
              <a:rPr lang="zh-CN" altLang="en-US" sz="2400" dirty="0" smtClean="0">
                <a:solidFill>
                  <a:schemeClr val="hlink"/>
                </a:solidFill>
              </a:rPr>
              <a:t>魔弹（一种用来快速治愈疾病的药）</a:t>
            </a:r>
            <a:endParaRPr lang="en-US" altLang="zh-CN" sz="2400" dirty="0" smtClean="0">
              <a:solidFill>
                <a:schemeClr val="hlink"/>
              </a:solidFill>
            </a:endParaRPr>
          </a:p>
          <a:p>
            <a:pPr marL="179388" indent="-179388" algn="just" eaLnBrk="1" hangingPunct="1">
              <a:lnSpc>
                <a:spcPct val="100000"/>
              </a:lnSpc>
              <a:buSzPct val="120000"/>
              <a:buNone/>
            </a:pPr>
            <a:r>
              <a:rPr lang="en-US" altLang="zh-CN" i="1" dirty="0" smtClean="0">
                <a:solidFill>
                  <a:prstClr val="black"/>
                </a:solidFill>
              </a:rPr>
              <a:t>e.g. </a:t>
            </a:r>
          </a:p>
          <a:p>
            <a:pPr marL="432000" indent="-457200" algn="just" eaLnBrk="1" hangingPunct="1">
              <a:lnSpc>
                <a:spcPct val="100000"/>
              </a:lnSpc>
              <a:buSzPct val="100000"/>
              <a:buNone/>
            </a:pPr>
            <a:r>
              <a:rPr lang="en-US" altLang="zh-CN" dirty="0" smtClean="0">
                <a:solidFill>
                  <a:prstClr val="black"/>
                </a:solidFill>
              </a:rPr>
              <a:t>1. He cautions that it should not be considered a “magic bullet” in the fight against cancer. </a:t>
            </a:r>
          </a:p>
          <a:p>
            <a:pPr marL="179388" indent="-179388" eaLnBrk="1" hangingPunct="1">
              <a:lnSpc>
                <a:spcPct val="100000"/>
              </a:lnSpc>
              <a:buSzPct val="120000"/>
              <a:buNone/>
            </a:pPr>
            <a:r>
              <a:rPr lang="zh-CN" altLang="en-US" sz="2400" dirty="0" smtClean="0">
                <a:solidFill>
                  <a:schemeClr val="hlink"/>
                </a:solidFill>
              </a:rPr>
              <a:t>      他告诫说，不应当把这看作是治疗癌症的“魔弹”。 </a:t>
            </a:r>
          </a:p>
          <a:p>
            <a:pPr marL="432000" indent="-457200" algn="just" eaLnBrk="1" hangingPunct="1">
              <a:lnSpc>
                <a:spcPct val="100000"/>
              </a:lnSpc>
              <a:buSzPct val="100000"/>
              <a:buNone/>
            </a:pPr>
            <a:r>
              <a:rPr lang="en-US" altLang="zh-CN" dirty="0" smtClean="0">
                <a:solidFill>
                  <a:prstClr val="black"/>
                </a:solidFill>
              </a:rPr>
              <a:t>2. There’s no “magic bullet” or drug that works the same for everyone without any risks or side effects. </a:t>
            </a:r>
          </a:p>
          <a:p>
            <a:pPr marL="432000" indent="-457200" algn="just" eaLnBrk="1" hangingPunct="1">
              <a:lnSpc>
                <a:spcPct val="100000"/>
              </a:lnSpc>
              <a:buSzPct val="100000"/>
              <a:buNone/>
            </a:pPr>
            <a:r>
              <a:rPr lang="zh-CN" altLang="en-US" sz="2400" dirty="0" smtClean="0">
                <a:solidFill>
                  <a:schemeClr val="hlink"/>
                </a:solidFill>
              </a:rPr>
              <a:t>      没有</a:t>
            </a:r>
            <a:r>
              <a:rPr lang="zh-CN" altLang="en-US" sz="2400" dirty="0">
                <a:solidFill>
                  <a:schemeClr val="hlink"/>
                </a:solidFill>
              </a:rPr>
              <a:t>所谓的“灵丹妙药”，也没有什么药物是没有风险或副作用，对所有人都一样有效</a:t>
            </a:r>
            <a:r>
              <a:rPr lang="zh-CN" altLang="en-US" sz="2400" dirty="0" smtClean="0">
                <a:solidFill>
                  <a:schemeClr val="hlink"/>
                </a:solidFill>
              </a:rPr>
              <a:t>。</a:t>
            </a:r>
            <a:endParaRPr lang="en-US" altLang="zh-CN" sz="2000" dirty="0" smtClean="0">
              <a:solidFill>
                <a:schemeClr val="hlink"/>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4"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dissolve">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85299" y="662278"/>
            <a:ext cx="8778591" cy="5761037"/>
          </a:xfrm>
          <a:prstGeom prst="rect">
            <a:avLst/>
          </a:prstGeom>
          <a:noFill/>
          <a:ln>
            <a:miter lim="800000"/>
            <a:headEnd/>
            <a:tailEnd/>
          </a:ln>
        </p:spPr>
        <p:txBody>
          <a:bodyPr/>
          <a:lstStyle/>
          <a:p>
            <a:pPr marL="179388" indent="-177800" algn="just" eaLnBrk="1" hangingPunct="1">
              <a:buSzPct val="120000"/>
              <a:buNone/>
            </a:pPr>
            <a:r>
              <a:rPr lang="en-US" altLang="zh-CN" sz="3200" b="1" dirty="0" smtClean="0">
                <a:solidFill>
                  <a:srgbClr val="000C0C"/>
                </a:solidFill>
              </a:rPr>
              <a:t>destructive</a:t>
            </a:r>
            <a:r>
              <a:rPr lang="en-US" altLang="zh-CN" b="1" dirty="0" smtClean="0">
                <a:solidFill>
                  <a:srgbClr val="000C0C"/>
                </a:solidFill>
              </a:rPr>
              <a:t>  </a:t>
            </a:r>
            <a:r>
              <a:rPr lang="en-US" altLang="zh-CN" dirty="0" smtClean="0"/>
              <a:t>                       </a:t>
            </a:r>
            <a:r>
              <a:rPr lang="en-US" altLang="zh-CN" sz="2800" i="1" dirty="0" smtClean="0">
                <a:solidFill>
                  <a:srgbClr val="990000"/>
                </a:solidFill>
              </a:rPr>
              <a:t>a. </a:t>
            </a:r>
            <a:r>
              <a:rPr lang="en-US" altLang="zh-CN" dirty="0" smtClean="0"/>
              <a:t>causing severe damage or harm</a:t>
            </a:r>
            <a:r>
              <a:rPr lang="en-US" altLang="zh-CN" sz="2800" dirty="0" smtClean="0"/>
              <a:t> </a:t>
            </a:r>
            <a:r>
              <a:rPr lang="zh-CN" altLang="en-US" sz="2400" dirty="0" smtClean="0">
                <a:solidFill>
                  <a:schemeClr val="hlink"/>
                </a:solidFill>
              </a:rPr>
              <a:t>破坏性的；毁灭性的</a:t>
            </a:r>
          </a:p>
          <a:p>
            <a:pPr marL="179388" indent="-177800" algn="just" eaLnBrk="1" hangingPunct="1">
              <a:buSzPct val="120000"/>
              <a:buNone/>
            </a:pPr>
            <a:r>
              <a:rPr lang="en-US" altLang="zh-CN" sz="2800" i="1" dirty="0" smtClean="0"/>
              <a:t>e.g. </a:t>
            </a:r>
            <a:endParaRPr lang="en-US" altLang="zh-CN" i="1" dirty="0" smtClean="0"/>
          </a:p>
          <a:p>
            <a:pPr marL="1588" indent="0" algn="just" eaLnBrk="1" hangingPunct="1">
              <a:buSzPct val="100000"/>
              <a:buNone/>
            </a:pPr>
            <a:r>
              <a:rPr lang="en-US" altLang="zh-CN" dirty="0" smtClean="0"/>
              <a:t>1. Nuclear weapons have awesome destructive power.</a:t>
            </a:r>
          </a:p>
          <a:p>
            <a:pPr marL="179388" indent="-177800" algn="just" eaLnBrk="1" hangingPunct="1">
              <a:buSzPct val="120000"/>
              <a:buNone/>
            </a:pPr>
            <a:r>
              <a:rPr lang="zh-CN" altLang="en-US" sz="2400" dirty="0" smtClean="0">
                <a:solidFill>
                  <a:schemeClr val="hlink"/>
                </a:solidFill>
              </a:rPr>
              <a:t>     核武器有着可怕的毁坏性力量。</a:t>
            </a:r>
          </a:p>
          <a:p>
            <a:pPr marL="432000" indent="-457200" algn="just" eaLnBrk="1" hangingPunct="1">
              <a:buSzPct val="100000"/>
              <a:buNone/>
            </a:pPr>
            <a:r>
              <a:rPr lang="en-US" altLang="zh-CN" dirty="0" smtClean="0"/>
              <a:t>2. Over-fishing, coupled with destructive fishing practices, is killing off the fish and ruining their environment.  </a:t>
            </a:r>
            <a:r>
              <a:rPr lang="en-US" altLang="zh-CN" sz="2400" b="1" dirty="0" smtClean="0">
                <a:solidFill>
                  <a:srgbClr val="70AD47">
                    <a:lumMod val="50000"/>
                  </a:srgbClr>
                </a:solidFill>
              </a:rPr>
              <a:t>(CET4-2003-01)</a:t>
            </a:r>
            <a:r>
              <a:rPr lang="zh-CN" altLang="en-US" dirty="0" smtClean="0">
                <a:solidFill>
                  <a:prstClr val="black"/>
                </a:solidFill>
              </a:rPr>
              <a:t> </a:t>
            </a:r>
            <a:endParaRPr lang="en-US" altLang="zh-CN" dirty="0" smtClean="0">
              <a:solidFill>
                <a:prstClr val="black"/>
              </a:solidFill>
            </a:endParaRPr>
          </a:p>
          <a:p>
            <a:pPr marL="432000" indent="-457200" algn="just" eaLnBrk="1" hangingPunct="1">
              <a:buSzPct val="100000"/>
              <a:buNone/>
            </a:pPr>
            <a:r>
              <a:rPr lang="zh-CN" altLang="en-US" sz="2400" dirty="0" smtClean="0">
                <a:solidFill>
                  <a:schemeClr val="hlink"/>
                </a:solidFill>
              </a:rPr>
              <a:t>       过度</a:t>
            </a:r>
            <a:r>
              <a:rPr lang="zh-CN" altLang="en-US" sz="2400" dirty="0">
                <a:solidFill>
                  <a:schemeClr val="hlink"/>
                </a:solidFill>
              </a:rPr>
              <a:t>捕鱼，加上破坏性的渔业操作正在消灭鱼类、毁灭鱼类生存的环境。</a:t>
            </a:r>
          </a:p>
          <a:p>
            <a:pPr marL="179388" indent="-177800" algn="just" eaLnBrk="1" hangingPunct="1">
              <a:buSzPct val="120000"/>
              <a:buFont typeface="Arial" charset="0"/>
              <a:buNone/>
            </a:pPr>
            <a:r>
              <a:rPr lang="en-US" altLang="zh-CN" sz="2800" b="1" dirty="0" smtClean="0">
                <a:solidFill>
                  <a:schemeClr val="accent6">
                    <a:lumMod val="50000"/>
                  </a:schemeClr>
                </a:solidFill>
              </a:rPr>
              <a:t>Word family</a:t>
            </a:r>
            <a:r>
              <a:rPr lang="zh-CN" altLang="en-US" sz="2800" dirty="0" smtClean="0">
                <a:solidFill>
                  <a:schemeClr val="accent6">
                    <a:lumMod val="50000"/>
                  </a:schemeClr>
                </a:solidFill>
              </a:rPr>
              <a:t>：</a:t>
            </a:r>
            <a:r>
              <a:rPr lang="en-US" altLang="zh-CN" sz="2800" b="1" dirty="0" smtClean="0"/>
              <a:t>destroy</a:t>
            </a:r>
            <a:r>
              <a:rPr lang="en-US" altLang="zh-CN" sz="2800" dirty="0" smtClean="0"/>
              <a:t> </a:t>
            </a:r>
            <a:r>
              <a:rPr lang="en-US" altLang="zh-CN" sz="2800" i="1" dirty="0" smtClean="0">
                <a:solidFill>
                  <a:srgbClr val="990000"/>
                </a:solidFill>
              </a:rPr>
              <a:t>v.	    </a:t>
            </a:r>
            <a:r>
              <a:rPr lang="en-US" altLang="zh-CN" sz="2800" b="1" dirty="0" smtClean="0"/>
              <a:t>destruction</a:t>
            </a:r>
            <a:r>
              <a:rPr lang="en-US" altLang="zh-CN" sz="2800" dirty="0" smtClean="0"/>
              <a:t> </a:t>
            </a:r>
            <a:r>
              <a:rPr lang="en-US" altLang="zh-CN" i="1" dirty="0" smtClean="0">
                <a:solidFill>
                  <a:srgbClr val="990000"/>
                </a:solidFill>
              </a:rPr>
              <a:t>n.	                    </a:t>
            </a:r>
          </a:p>
          <a:p>
            <a:pPr marL="179388" indent="-177800" algn="just" eaLnBrk="1" hangingPunct="1">
              <a:buSzPct val="120000"/>
              <a:buFont typeface="Arial" charset="0"/>
              <a:buNone/>
            </a:pPr>
            <a:r>
              <a:rPr lang="en-US" altLang="zh-CN" sz="2800" b="1" i="1" dirty="0" smtClean="0">
                <a:solidFill>
                  <a:srgbClr val="990000"/>
                </a:solidFill>
              </a:rPr>
              <a:t>                           </a:t>
            </a:r>
            <a:r>
              <a:rPr lang="en-US" altLang="zh-CN" sz="2800" b="1" dirty="0" smtClean="0"/>
              <a:t>destructively</a:t>
            </a:r>
            <a:r>
              <a:rPr lang="en-US" altLang="zh-CN" sz="2800" dirty="0" smtClean="0"/>
              <a:t> </a:t>
            </a:r>
            <a:r>
              <a:rPr lang="en-US" altLang="zh-CN" i="1" dirty="0" err="1" smtClean="0">
                <a:solidFill>
                  <a:srgbClr val="990000"/>
                </a:solidFill>
              </a:rPr>
              <a:t>ad.</a:t>
            </a:r>
            <a:r>
              <a:rPr lang="zh-CN" altLang="en-US" i="1" dirty="0" smtClean="0">
                <a:solidFill>
                  <a:srgbClr val="990000"/>
                </a:solidFill>
              </a:rPr>
              <a:t> </a:t>
            </a:r>
            <a:endParaRPr lang="en-US" altLang="zh-CN" i="1" dirty="0" smtClean="0">
              <a:solidFill>
                <a:srgbClr val="990000"/>
              </a:solidFill>
            </a:endParaRPr>
          </a:p>
          <a:p>
            <a:pPr eaLnBrk="1" hangingPunct="1">
              <a:buSzPct val="120000"/>
              <a:buFont typeface="Arial" charset="0"/>
              <a:buNone/>
            </a:pPr>
            <a:endParaRPr lang="en-US" altLang="zh-CN" sz="24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112642" name="Picture 2"/>
          <p:cNvPicPr>
            <a:picLocks noChangeAspect="1" noChangeArrowheads="1"/>
          </p:cNvPicPr>
          <p:nvPr/>
        </p:nvPicPr>
        <p:blipFill>
          <a:blip r:embed="rId4" cstate="print"/>
          <a:srcRect/>
          <a:stretch>
            <a:fillRect/>
          </a:stretch>
        </p:blipFill>
        <p:spPr bwMode="auto">
          <a:xfrm>
            <a:off x="2705100" y="766763"/>
            <a:ext cx="1485900" cy="314325"/>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dissolv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dissolv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dissolve">
                                      <p:cBhvr>
                                        <p:cTn id="17" dur="500"/>
                                        <p:tgtEl>
                                          <p:spTgt spid="8">
                                            <p:txEl>
                                              <p:pRg st="6" end="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dissolve">
                                      <p:cBhvr>
                                        <p:cTn id="20" dur="500"/>
                                        <p:tgtEl>
                                          <p:spTgt spid="8">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1445" y="662278"/>
            <a:ext cx="8806300" cy="6083579"/>
          </a:xfrm>
          <a:prstGeom prst="rect">
            <a:avLst/>
          </a:prstGeom>
          <a:noFill/>
          <a:ln>
            <a:miter lim="800000"/>
            <a:headEnd/>
            <a:tailEnd/>
          </a:ln>
        </p:spPr>
        <p:txBody>
          <a:bodyPr/>
          <a:lstStyle/>
          <a:p>
            <a:pPr eaLnBrk="1" hangingPunct="1">
              <a:buSzPct val="120000"/>
              <a:buFont typeface="Arial" charset="0"/>
              <a:buNone/>
            </a:pPr>
            <a:r>
              <a:rPr lang="en-US" altLang="zh-CN" sz="3200" b="1" dirty="0" smtClean="0">
                <a:solidFill>
                  <a:srgbClr val="000C0C"/>
                </a:solidFill>
              </a:rPr>
              <a:t>lose weight: </a:t>
            </a:r>
            <a:r>
              <a:rPr lang="en-US" altLang="zh-CN" dirty="0" smtClean="0"/>
              <a:t>to become </a:t>
            </a:r>
            <a:r>
              <a:rPr lang="en-US" altLang="zh-CN" sz="2800" dirty="0" smtClean="0"/>
              <a:t>thinner </a:t>
            </a:r>
            <a:r>
              <a:rPr lang="zh-CN" altLang="en-US" sz="2400" dirty="0" smtClean="0">
                <a:solidFill>
                  <a:schemeClr val="hlink"/>
                </a:solidFill>
              </a:rPr>
              <a:t>减轻体重；变瘦</a:t>
            </a:r>
          </a:p>
          <a:p>
            <a:pPr eaLnBrk="1" hangingPunct="1">
              <a:buSzPct val="90000"/>
              <a:buFont typeface="Wingdings" pitchFamily="2" charset="2"/>
              <a:buChar char="Ø"/>
            </a:pPr>
            <a:r>
              <a:rPr lang="en-US" altLang="zh-CN" b="1" i="1" dirty="0" smtClean="0">
                <a:solidFill>
                  <a:schemeClr val="accent6">
                    <a:lumMod val="50000"/>
                  </a:schemeClr>
                </a:solidFill>
              </a:rPr>
              <a:t> </a:t>
            </a:r>
            <a:r>
              <a:rPr lang="en-US" altLang="zh-CN" b="1" dirty="0" smtClean="0">
                <a:solidFill>
                  <a:schemeClr val="accent6">
                    <a:lumMod val="50000"/>
                  </a:schemeClr>
                </a:solidFill>
              </a:rPr>
              <a:t>Related noun phrases</a:t>
            </a:r>
            <a:r>
              <a:rPr lang="en-US" altLang="zh-CN" dirty="0" smtClean="0">
                <a:solidFill>
                  <a:schemeClr val="accent6">
                    <a:lumMod val="50000"/>
                  </a:schemeClr>
                </a:solidFill>
              </a:rPr>
              <a:t>:</a:t>
            </a:r>
          </a:p>
          <a:p>
            <a:pPr marL="1587" indent="0">
              <a:buNone/>
            </a:pPr>
            <a:r>
              <a:rPr lang="en-US" altLang="zh-CN" dirty="0" smtClean="0"/>
              <a:t>1. weight gain   </a:t>
            </a:r>
            <a:r>
              <a:rPr lang="zh-CN" altLang="en-US" sz="2400" dirty="0" smtClean="0">
                <a:solidFill>
                  <a:schemeClr val="hlink"/>
                </a:solidFill>
              </a:rPr>
              <a:t>体重增加</a:t>
            </a:r>
          </a:p>
          <a:p>
            <a:pPr marL="1587" indent="0">
              <a:buNone/>
            </a:pPr>
            <a:r>
              <a:rPr lang="en-US" altLang="zh-CN" dirty="0" smtClean="0"/>
              <a:t>2. weight loss </a:t>
            </a:r>
            <a:r>
              <a:rPr lang="en-US" altLang="zh-CN" sz="2400" dirty="0" smtClean="0"/>
              <a:t>   </a:t>
            </a:r>
            <a:r>
              <a:rPr lang="zh-CN" altLang="en-US" sz="2400" dirty="0" smtClean="0">
                <a:solidFill>
                  <a:schemeClr val="hlink"/>
                </a:solidFill>
              </a:rPr>
              <a:t>体重减轻</a:t>
            </a:r>
            <a:endParaRPr lang="zh-CN" altLang="en-US" dirty="0" smtClean="0">
              <a:solidFill>
                <a:schemeClr val="hlink"/>
              </a:solidFill>
            </a:endParaRPr>
          </a:p>
          <a:p>
            <a:pPr marL="1587" indent="0">
              <a:buNone/>
            </a:pPr>
            <a:r>
              <a:rPr lang="en-US" altLang="zh-CN" dirty="0" smtClean="0"/>
              <a:t>3. weight control </a:t>
            </a:r>
            <a:r>
              <a:rPr lang="en-US" altLang="zh-CN" sz="2400" dirty="0" smtClean="0"/>
              <a:t>  </a:t>
            </a:r>
            <a:r>
              <a:rPr lang="zh-CN" altLang="en-US" sz="2400" dirty="0" smtClean="0">
                <a:solidFill>
                  <a:schemeClr val="hlink"/>
                </a:solidFill>
              </a:rPr>
              <a:t>体重控制</a:t>
            </a:r>
            <a:r>
              <a:rPr lang="zh-CN" altLang="en-US" dirty="0" smtClean="0"/>
              <a:t> </a:t>
            </a:r>
            <a:endParaRPr lang="zh-CN" altLang="en-US" b="1" dirty="0" smtClean="0"/>
          </a:p>
          <a:p>
            <a:pPr marL="1587" indent="0" eaLnBrk="1" hangingPunct="1">
              <a:buSzPct val="100000"/>
              <a:buNone/>
            </a:pPr>
            <a:r>
              <a:rPr lang="en-US" altLang="zh-CN" dirty="0" smtClean="0"/>
              <a:t>4. weight problem  </a:t>
            </a:r>
            <a:r>
              <a:rPr lang="zh-CN" altLang="en-US" sz="2400" dirty="0" smtClean="0">
                <a:solidFill>
                  <a:schemeClr val="hlink"/>
                </a:solidFill>
              </a:rPr>
              <a:t>体重问题（过重或过轻）</a:t>
            </a:r>
            <a:endParaRPr lang="en-US" altLang="zh-CN" sz="2400" dirty="0" smtClean="0">
              <a:solidFill>
                <a:schemeClr val="hlink"/>
              </a:solidFill>
            </a:endParaRPr>
          </a:p>
          <a:p>
            <a:pPr eaLnBrk="1" hangingPunct="1">
              <a:buSzPct val="90000"/>
              <a:buFont typeface="Wingdings" pitchFamily="2" charset="2"/>
              <a:buChar char="Ø"/>
            </a:pPr>
            <a:r>
              <a:rPr lang="en-US" altLang="zh-CN" b="1" i="1" dirty="0" smtClean="0">
                <a:solidFill>
                  <a:schemeClr val="accent6">
                    <a:lumMod val="50000"/>
                  </a:schemeClr>
                </a:solidFill>
              </a:rPr>
              <a:t> </a:t>
            </a:r>
            <a:r>
              <a:rPr lang="en-US" altLang="zh-CN" b="1" dirty="0" smtClean="0">
                <a:solidFill>
                  <a:schemeClr val="accent6">
                    <a:lumMod val="50000"/>
                  </a:schemeClr>
                </a:solidFill>
              </a:rPr>
              <a:t>Related verb phrases:</a:t>
            </a:r>
          </a:p>
          <a:p>
            <a:pPr marL="1587" indent="0" eaLnBrk="1" hangingPunct="1">
              <a:buSzPct val="100000"/>
              <a:buNone/>
            </a:pPr>
            <a:r>
              <a:rPr lang="en-US" altLang="zh-CN" dirty="0" smtClean="0"/>
              <a:t>1. put on / gain weight  </a:t>
            </a:r>
            <a:r>
              <a:rPr lang="zh-CN" altLang="en-US" sz="2400" dirty="0" smtClean="0">
                <a:solidFill>
                  <a:schemeClr val="hlink"/>
                </a:solidFill>
              </a:rPr>
              <a:t>体重增加</a:t>
            </a:r>
            <a:endParaRPr lang="en-US" altLang="zh-CN" dirty="0" smtClean="0"/>
          </a:p>
          <a:p>
            <a:pPr marL="1587" indent="0" eaLnBrk="1" hangingPunct="1">
              <a:buSzPct val="100000"/>
              <a:buNone/>
            </a:pPr>
            <a:r>
              <a:rPr lang="en-US" altLang="zh-CN" dirty="0" smtClean="0"/>
              <a:t>2. watch your weight  </a:t>
            </a:r>
            <a:r>
              <a:rPr lang="zh-CN" altLang="en-US" sz="2400" dirty="0" smtClean="0">
                <a:solidFill>
                  <a:schemeClr val="hlink"/>
                </a:solidFill>
              </a:rPr>
              <a:t>注意饮食以免发胖</a:t>
            </a:r>
            <a:r>
              <a:rPr lang="zh-CN" altLang="en-US" dirty="0" smtClean="0"/>
              <a:t> </a:t>
            </a:r>
            <a:endParaRPr lang="en-US" altLang="zh-CN" dirty="0" smtClean="0"/>
          </a:p>
          <a:p>
            <a:pPr marL="1587" indent="0">
              <a:buNone/>
            </a:pPr>
            <a:r>
              <a:rPr lang="en-US" altLang="zh-CN" dirty="0" smtClean="0"/>
              <a:t>3. get / keep your weight down</a:t>
            </a:r>
            <a:r>
              <a:rPr lang="en-US" altLang="zh-CN" dirty="0" smtClean="0">
                <a:solidFill>
                  <a:schemeClr val="hlink"/>
                </a:solidFill>
              </a:rPr>
              <a:t>  </a:t>
            </a:r>
            <a:r>
              <a:rPr lang="zh-CN" altLang="en-US" sz="2400" dirty="0" smtClean="0">
                <a:solidFill>
                  <a:schemeClr val="hlink"/>
                </a:solidFill>
              </a:rPr>
              <a:t>减轻体重</a:t>
            </a:r>
            <a:r>
              <a:rPr lang="en-US" altLang="zh-CN" sz="2400" dirty="0" smtClean="0">
                <a:solidFill>
                  <a:schemeClr val="hlink"/>
                </a:solidFill>
                <a:latin typeface="+mn-ea"/>
              </a:rPr>
              <a:t>/</a:t>
            </a:r>
            <a:r>
              <a:rPr lang="zh-CN" altLang="en-US" sz="2400" dirty="0" smtClean="0">
                <a:solidFill>
                  <a:schemeClr val="hlink"/>
                </a:solidFill>
              </a:rPr>
              <a:t>不让体重增加</a:t>
            </a:r>
          </a:p>
          <a:p>
            <a:pPr eaLnBrk="1" hangingPunct="1">
              <a:buSzPct val="120000"/>
              <a:buNone/>
            </a:pPr>
            <a:endParaRPr lang="zh-CN" altLang="en-US" sz="2800"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3"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dissolve">
                                      <p:cBhvr>
                                        <p:cTn id="7" dur="500"/>
                                        <p:tgtEl>
                                          <p:spTgt spid="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dissolve">
                                      <p:cBhvr>
                                        <p:cTn id="10" dur="500"/>
                                        <p:tgtEl>
                                          <p:spTgt spid="9">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dissolve">
                                      <p:cBhvr>
                                        <p:cTn id="13" dur="500"/>
                                        <p:tgtEl>
                                          <p:spTgt spid="9">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dissolve">
                                      <p:cBhvr>
                                        <p:cTn id="16" dur="500"/>
                                        <p:tgtEl>
                                          <p:spTgt spid="9">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842394"/>
            <a:ext cx="8810180" cy="5572256"/>
          </a:xfrm>
          <a:prstGeom prst="rect">
            <a:avLst/>
          </a:prstGeom>
          <a:noFill/>
          <a:ln>
            <a:miter lim="800000"/>
            <a:headEnd/>
            <a:tailEnd/>
          </a:ln>
        </p:spPr>
        <p:txBody>
          <a:bodyPr/>
          <a:lstStyle/>
          <a:p>
            <a:pPr>
              <a:lnSpc>
                <a:spcPct val="110000"/>
              </a:lnSpc>
              <a:buNone/>
            </a:pPr>
            <a:r>
              <a:rPr lang="en-US" altLang="zh-CN" sz="2500" b="1" dirty="0" smtClean="0"/>
              <a:t>Starting out</a:t>
            </a:r>
          </a:p>
          <a:p>
            <a:pPr>
              <a:lnSpc>
                <a:spcPct val="110000"/>
              </a:lnSpc>
              <a:buNone/>
            </a:pPr>
            <a:r>
              <a:rPr lang="en-US" altLang="zh-CN" sz="1800" dirty="0" smtClean="0">
                <a:solidFill>
                  <a:schemeClr val="hlink"/>
                </a:solidFill>
              </a:rPr>
              <a:t>7</a:t>
            </a:r>
            <a:r>
              <a:rPr lang="en-US" altLang="zh-CN" sz="2400" dirty="0" smtClean="0">
                <a:solidFill>
                  <a:schemeClr val="hlink"/>
                </a:solidFill>
              </a:rPr>
              <a:t> </a:t>
            </a:r>
            <a:r>
              <a:rPr lang="en-US" altLang="zh-CN" sz="2500" spc="-210" dirty="0" smtClean="0"/>
              <a:t>Stand tall, and focus 5–6 </a:t>
            </a:r>
            <a:r>
              <a:rPr lang="en-US" altLang="zh-CN" sz="2500" spc="-210" dirty="0" err="1" smtClean="0"/>
              <a:t>metres</a:t>
            </a:r>
            <a:r>
              <a:rPr lang="en-US" altLang="zh-CN" sz="2500" spc="-210" dirty="0" smtClean="0"/>
              <a:t> ahead of you. Keep your shoulders relaxed, bend</a:t>
            </a:r>
          </a:p>
          <a:p>
            <a:pPr>
              <a:lnSpc>
                <a:spcPct val="110000"/>
              </a:lnSpc>
              <a:buNone/>
            </a:pPr>
            <a:r>
              <a:rPr lang="en-US" altLang="zh-CN" sz="2500" spc="-200" dirty="0" smtClean="0"/>
              <a:t>your </a:t>
            </a:r>
            <a:r>
              <a:rPr lang="en-US" altLang="zh-CN" sz="2500" spc="-200" dirty="0" smtClean="0">
                <a:hlinkClick r:id="rId3" action="ppaction://hlinksldjump"/>
              </a:rPr>
              <a:t>elbows</a:t>
            </a:r>
            <a:r>
              <a:rPr lang="en-US" altLang="zh-CN" sz="2500" spc="-200" dirty="0" smtClean="0"/>
              <a:t>, and cup your hands (don’t </a:t>
            </a:r>
            <a:r>
              <a:rPr lang="en-US" altLang="zh-CN" sz="2500" spc="-200" dirty="0" smtClean="0">
                <a:hlinkClick r:id="rId4" action="ppaction://hlinksldjump"/>
              </a:rPr>
              <a:t>clench</a:t>
            </a:r>
            <a:r>
              <a:rPr lang="en-US" altLang="zh-CN" sz="2500" spc="-200" dirty="0" smtClean="0"/>
              <a:t> your fists). Lead with your heel, and</a:t>
            </a:r>
          </a:p>
          <a:p>
            <a:pPr>
              <a:lnSpc>
                <a:spcPct val="110000"/>
              </a:lnSpc>
              <a:buNone/>
            </a:pPr>
            <a:r>
              <a:rPr lang="en-US" altLang="zh-CN" sz="2500" spc="-200" dirty="0" smtClean="0"/>
              <a:t>take a </a:t>
            </a:r>
            <a:r>
              <a:rPr lang="en-US" altLang="zh-CN" sz="2500" spc="-200" dirty="0" smtClean="0">
                <a:hlinkClick r:id="rId5" action="ppaction://hlinksldjump"/>
              </a:rPr>
              <a:t>stride</a:t>
            </a:r>
            <a:r>
              <a:rPr lang="en-US" altLang="zh-CN" sz="2500" spc="-200" dirty="0" smtClean="0"/>
              <a:t> forwards. Wear sports shoes, not boots or </a:t>
            </a:r>
            <a:r>
              <a:rPr lang="en-US" altLang="zh-CN" sz="2500" spc="-200" dirty="0" smtClean="0">
                <a:hlinkClick r:id="rId6" action="ppaction://hlinksldjump"/>
              </a:rPr>
              <a:t>sandals</a:t>
            </a:r>
            <a:r>
              <a:rPr lang="en-US" altLang="zh-CN" sz="2500" spc="-200" dirty="0" smtClean="0"/>
              <a:t>. For extra </a:t>
            </a:r>
            <a:r>
              <a:rPr lang="en-US" altLang="zh-CN" sz="2500" spc="-200" dirty="0" smtClean="0">
                <a:hlinkClick r:id="rId7" action="ppaction://hlinksldjump"/>
              </a:rPr>
              <a:t>variation</a:t>
            </a:r>
            <a:r>
              <a:rPr lang="en-US" altLang="zh-CN" sz="2500" spc="-200" dirty="0" smtClean="0"/>
              <a:t>,</a:t>
            </a:r>
          </a:p>
          <a:p>
            <a:pPr>
              <a:lnSpc>
                <a:spcPct val="110000"/>
              </a:lnSpc>
              <a:buNone/>
            </a:pPr>
            <a:r>
              <a:rPr lang="en-US" altLang="zh-CN" sz="2500" spc="-190" dirty="0" smtClean="0"/>
              <a:t>you can walk on soft surfaces, such as sand and </a:t>
            </a:r>
            <a:r>
              <a:rPr lang="en-US" altLang="zh-CN" sz="2500" spc="-190" dirty="0" smtClean="0">
                <a:hlinkClick r:id="rId8" action="ppaction://hlinksldjump"/>
              </a:rPr>
              <a:t>gravel</a:t>
            </a:r>
            <a:r>
              <a:rPr lang="en-US" altLang="zh-CN" sz="2500" spc="-190" dirty="0" smtClean="0"/>
              <a:t>, or </a:t>
            </a:r>
            <a:r>
              <a:rPr lang="en-US" altLang="zh-CN" sz="2500" spc="-190" dirty="0" smtClean="0">
                <a:hlinkClick r:id="rId9" action="ppaction://hlinksldjump"/>
              </a:rPr>
              <a:t>uphill</a:t>
            </a:r>
            <a:r>
              <a:rPr lang="en-US" altLang="zh-CN" sz="2500" spc="-190" dirty="0" smtClean="0"/>
              <a:t>. </a:t>
            </a:r>
            <a:r>
              <a:rPr lang="en-US" altLang="zh-CN" sz="2500" spc="-190" dirty="0" smtClean="0">
                <a:hlinkClick r:id="rId10" action="ppaction://hlinksldjump"/>
              </a:rPr>
              <a:t>This will use more</a:t>
            </a:r>
          </a:p>
          <a:p>
            <a:pPr>
              <a:lnSpc>
                <a:spcPct val="110000"/>
              </a:lnSpc>
              <a:buNone/>
            </a:pPr>
            <a:r>
              <a:rPr lang="en-US" altLang="zh-CN" sz="2500" spc="-200" dirty="0" smtClean="0">
                <a:hlinkClick r:id="rId10" action="ppaction://hlinksldjump"/>
              </a:rPr>
              <a:t>energy, because each time you step down, you’ll leave a depression, so you have to</a:t>
            </a:r>
          </a:p>
          <a:p>
            <a:pPr>
              <a:lnSpc>
                <a:spcPct val="110000"/>
              </a:lnSpc>
              <a:buNone/>
            </a:pPr>
            <a:r>
              <a:rPr lang="en-US" altLang="zh-CN" sz="2500" spc="-200" dirty="0" smtClean="0">
                <a:hlinkClick r:id="rId10" action="ppaction://hlinksldjump"/>
              </a:rPr>
              <a:t>work harder to take the next step. </a:t>
            </a:r>
            <a:r>
              <a:rPr lang="en-US" altLang="zh-CN" sz="2500" spc="-200" dirty="0" smtClean="0"/>
              <a:t>In Chinese medicine, it’s thought that walking on</a:t>
            </a:r>
          </a:p>
          <a:p>
            <a:pPr>
              <a:lnSpc>
                <a:spcPct val="110000"/>
              </a:lnSpc>
              <a:buNone/>
            </a:pPr>
            <a:r>
              <a:rPr lang="en-US" altLang="zh-CN" sz="2500" spc="-210" dirty="0" smtClean="0">
                <a:hlinkClick r:id="rId11" action="ppaction://hlinksldjump"/>
              </a:rPr>
              <a:t>cobblestones</a:t>
            </a:r>
            <a:r>
              <a:rPr lang="en-US" altLang="zh-CN" sz="2500" spc="-210" dirty="0" smtClean="0"/>
              <a:t> can help reduce blood pressure by stimulating the </a:t>
            </a:r>
            <a:r>
              <a:rPr lang="en-US" altLang="zh-CN" sz="2500" spc="-210" dirty="0" smtClean="0">
                <a:hlinkClick r:id="rId12" action="ppaction://hlinksldjump"/>
              </a:rPr>
              <a:t>acupressure</a:t>
            </a:r>
            <a:r>
              <a:rPr lang="en-US" altLang="zh-CN" sz="2500" spc="-210" dirty="0" smtClean="0"/>
              <a:t> points</a:t>
            </a:r>
          </a:p>
          <a:p>
            <a:pPr>
              <a:lnSpc>
                <a:spcPct val="110000"/>
              </a:lnSpc>
              <a:buNone/>
            </a:pPr>
            <a:r>
              <a:rPr lang="en-US" altLang="zh-CN" sz="2500" dirty="0" smtClean="0"/>
              <a:t>on the </a:t>
            </a:r>
            <a:r>
              <a:rPr lang="en-US" altLang="zh-CN" sz="2500" dirty="0" smtClean="0">
                <a:hlinkClick r:id="rId13" action="ppaction://hlinksldjump"/>
              </a:rPr>
              <a:t>soles</a:t>
            </a:r>
            <a:r>
              <a:rPr lang="en-US" altLang="zh-CN" sz="2500" dirty="0" smtClean="0"/>
              <a:t> of the feet.</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14" action="ppaction://hlinkfile"/>
          </p:cNvPr>
          <p:cNvPicPr>
            <a:picLocks noChangeAspect="1" noChangeArrowheads="1"/>
          </p:cNvPicPr>
          <p:nvPr/>
        </p:nvPicPr>
        <p:blipFill>
          <a:blip r:embed="rId15"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6" action="ppaction://hlinksldjump"/>
          </p:cNvPr>
          <p:cNvPicPr>
            <a:picLocks noChangeAspect="1"/>
          </p:cNvPicPr>
          <p:nvPr/>
        </p:nvPicPr>
        <p:blipFill>
          <a:blip r:embed="rId17"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8" action="ppaction://hlinksldjump"/>
          </p:cNvPr>
          <p:cNvPicPr>
            <a:picLocks noChangeAspect="1" noChangeArrowheads="1"/>
          </p:cNvPicPr>
          <p:nvPr/>
        </p:nvPicPr>
        <p:blipFill>
          <a:blip r:embed="rId19"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20" action="ppaction://hlinksldjump"/>
          </p:cNvPr>
          <p:cNvPicPr>
            <a:picLocks noChangeAspect="1" noChangeArrowheads="1"/>
          </p:cNvPicPr>
          <p:nvPr/>
        </p:nvPicPr>
        <p:blipFill>
          <a:blip r:embed="rId2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42869" y="652753"/>
            <a:ext cx="8858255" cy="5761037"/>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solidFill>
                  <a:srgbClr val="000C0C"/>
                </a:solidFill>
              </a:rPr>
              <a:t>all of a sudden: </a:t>
            </a:r>
            <a:r>
              <a:rPr lang="en-US" altLang="zh-CN" dirty="0" smtClean="0"/>
              <a:t>if sth. happens all of a sudden, it happens quickly, and without any sign that it is going to happen </a:t>
            </a:r>
            <a:r>
              <a:rPr lang="zh-CN" altLang="zh-CN" sz="2400" dirty="0" smtClean="0">
                <a:solidFill>
                  <a:schemeClr val="hlink"/>
                </a:solidFill>
              </a:rPr>
              <a:t>突然地；出乎意料地；突如其来地</a:t>
            </a:r>
            <a:endParaRPr lang="en-US" altLang="zh-CN" sz="2800" dirty="0" smtClean="0">
              <a:solidFill>
                <a:schemeClr val="hlink"/>
              </a:solidFill>
            </a:endParaRPr>
          </a:p>
          <a:p>
            <a:pPr marL="179388" indent="-177800" algn="just">
              <a:lnSpc>
                <a:spcPct val="100000"/>
              </a:lnSpc>
              <a:buFont typeface="Arial" charset="0"/>
              <a:buNone/>
            </a:pPr>
            <a:r>
              <a:rPr lang="en-US" altLang="zh-CN" sz="2800" i="1" dirty="0" smtClean="0"/>
              <a:t>e.g.</a:t>
            </a:r>
            <a:r>
              <a:rPr lang="en-US" altLang="zh-CN" sz="2800" dirty="0" smtClean="0"/>
              <a:t> </a:t>
            </a:r>
          </a:p>
          <a:p>
            <a:pPr marL="1588" indent="0" algn="just">
              <a:lnSpc>
                <a:spcPct val="100000"/>
              </a:lnSpc>
              <a:buNone/>
            </a:pPr>
            <a:r>
              <a:rPr lang="en-US" altLang="zh-CN" dirty="0" smtClean="0"/>
              <a:t>1. All of a sudden the right answer came to my mind.</a:t>
            </a:r>
            <a:endParaRPr lang="en-US" altLang="zh-CN" sz="2800" dirty="0" smtClean="0"/>
          </a:p>
          <a:p>
            <a:pPr marL="179388" indent="-177800" algn="just">
              <a:lnSpc>
                <a:spcPct val="100000"/>
              </a:lnSpc>
              <a:buNone/>
            </a:pPr>
            <a:r>
              <a:rPr lang="zh-CN" altLang="en-US" sz="2400" dirty="0" smtClean="0">
                <a:solidFill>
                  <a:schemeClr val="hlink"/>
                </a:solidFill>
                <a:latin typeface="宋体" pitchFamily="2" charset="-122"/>
              </a:rPr>
              <a:t>  我突然想出了正确的答案。</a:t>
            </a:r>
            <a:endParaRPr lang="en-US" altLang="zh-CN" sz="2400" dirty="0" smtClean="0">
              <a:solidFill>
                <a:schemeClr val="hlink"/>
              </a:solidFill>
              <a:latin typeface="宋体" pitchFamily="2" charset="-122"/>
            </a:endParaRPr>
          </a:p>
          <a:p>
            <a:pPr marL="360000" lvl="1" indent="-360000" algn="just" eaLnBrk="1" hangingPunct="1">
              <a:lnSpc>
                <a:spcPct val="100000"/>
              </a:lnSpc>
              <a:spcBef>
                <a:spcPts val="1000"/>
              </a:spcBef>
              <a:buSzPct val="100000"/>
              <a:buNone/>
            </a:pPr>
            <a:r>
              <a:rPr lang="en-US" altLang="zh-CN" sz="2800" dirty="0" smtClean="0"/>
              <a:t>2. What goes into the price of gasoline and why is it rising so fast all of a sudden?</a:t>
            </a:r>
          </a:p>
          <a:p>
            <a:pPr marL="360000" indent="-360000" eaLnBrk="1" hangingPunct="1">
              <a:lnSpc>
                <a:spcPct val="100000"/>
              </a:lnSpc>
              <a:buSzPct val="120000"/>
              <a:buNone/>
            </a:pPr>
            <a:r>
              <a:rPr lang="zh-CN" altLang="en-US" sz="2400" dirty="0" smtClean="0">
                <a:solidFill>
                  <a:schemeClr val="hlink"/>
                </a:solidFill>
              </a:rPr>
              <a:t>     我们的汽油价格到底是如何构成的？为何会突然间上涨地这么快？</a:t>
            </a:r>
            <a:endParaRPr lang="en-US" altLang="zh-CN" sz="2400" dirty="0" smtClean="0">
              <a:latin typeface="宋体" pitchFamily="2" charset="-122"/>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0"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dissolv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dissolv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71445" y="662278"/>
            <a:ext cx="8792446" cy="5761037"/>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solidFill>
                  <a:srgbClr val="000C0C"/>
                </a:solidFill>
              </a:rPr>
              <a:t>build up: </a:t>
            </a:r>
            <a:r>
              <a:rPr lang="en-US" altLang="zh-CN" dirty="0" smtClean="0"/>
              <a:t>to make sb. bigger, healthier, and stronger, esp. by making them eat more </a:t>
            </a:r>
            <a:r>
              <a:rPr lang="zh-CN" altLang="zh-CN" sz="2400" dirty="0" smtClean="0">
                <a:solidFill>
                  <a:schemeClr val="hlink"/>
                </a:solidFill>
              </a:rPr>
              <a:t>使更强壮；增进</a:t>
            </a:r>
            <a:r>
              <a:rPr lang="zh-CN" altLang="zh-CN" sz="2400" dirty="0" smtClean="0">
                <a:solidFill>
                  <a:schemeClr val="hlink"/>
                </a:solidFill>
                <a:latin typeface="宋体"/>
              </a:rPr>
              <a:t>…</a:t>
            </a:r>
            <a:r>
              <a:rPr lang="zh-CN" altLang="zh-CN" sz="2400" dirty="0" smtClean="0">
                <a:solidFill>
                  <a:schemeClr val="hlink"/>
                </a:solidFill>
              </a:rPr>
              <a:t>的健康；增强</a:t>
            </a:r>
            <a:r>
              <a:rPr lang="zh-CN" altLang="zh-CN" sz="2400" dirty="0" smtClean="0">
                <a:solidFill>
                  <a:schemeClr val="hlink"/>
                </a:solidFill>
                <a:latin typeface="宋体"/>
              </a:rPr>
              <a:t>…</a:t>
            </a:r>
            <a:r>
              <a:rPr lang="zh-CN" altLang="zh-CN" sz="2400" dirty="0" smtClean="0">
                <a:solidFill>
                  <a:schemeClr val="hlink"/>
                </a:solidFill>
              </a:rPr>
              <a:t>的体力</a:t>
            </a:r>
            <a:endParaRPr lang="en-US" altLang="zh-CN" sz="2400" dirty="0" smtClean="0">
              <a:solidFill>
                <a:schemeClr val="hlink"/>
              </a:solidFill>
            </a:endParaRPr>
          </a:p>
          <a:p>
            <a:pPr marL="179388" indent="-177800" eaLnBrk="1" hangingPunct="1">
              <a:lnSpc>
                <a:spcPct val="100000"/>
              </a:lnSpc>
              <a:buSzPct val="120000"/>
              <a:buFont typeface="Arial" charset="0"/>
              <a:buNone/>
            </a:pPr>
            <a:r>
              <a:rPr lang="en-US" altLang="zh-CN" sz="2800" i="1" dirty="0" smtClean="0"/>
              <a:t>e.g.</a:t>
            </a:r>
            <a:r>
              <a:rPr lang="en-US" altLang="zh-CN" sz="2800" dirty="0" smtClean="0"/>
              <a:t> </a:t>
            </a:r>
          </a:p>
          <a:p>
            <a:pPr marL="179388" indent="-177800" eaLnBrk="1" hangingPunct="1">
              <a:lnSpc>
                <a:spcPct val="100000"/>
              </a:lnSpc>
              <a:buSzPct val="120000"/>
              <a:buFont typeface="Arial" charset="0"/>
              <a:buNone/>
            </a:pPr>
            <a:r>
              <a:rPr lang="en-US" altLang="zh-CN" dirty="0" smtClean="0"/>
              <a:t>1. </a:t>
            </a:r>
            <a:r>
              <a:rPr lang="en-US" altLang="zh-CN" sz="2800" dirty="0" smtClean="0"/>
              <a:t>Good food builds up the body.</a:t>
            </a:r>
          </a:p>
          <a:p>
            <a:pPr marL="179388" indent="-177800" eaLnBrk="1" hangingPunct="1">
              <a:lnSpc>
                <a:spcPct val="100000"/>
              </a:lnSpc>
              <a:buSzPct val="120000"/>
              <a:buFont typeface="Arial" charset="0"/>
              <a:buNone/>
            </a:pPr>
            <a:r>
              <a:rPr lang="en-US" altLang="zh-CN" dirty="0" smtClean="0"/>
              <a:t>    </a:t>
            </a:r>
            <a:r>
              <a:rPr lang="zh-CN" altLang="en-US" sz="2400" dirty="0" smtClean="0">
                <a:solidFill>
                  <a:schemeClr val="hlink"/>
                </a:solidFill>
              </a:rPr>
              <a:t>好的食物可以增强体质。</a:t>
            </a:r>
            <a:endParaRPr lang="en-US" altLang="zh-CN" sz="2400" dirty="0" smtClean="0">
              <a:solidFill>
                <a:schemeClr val="hlink"/>
              </a:solidFill>
            </a:endParaRPr>
          </a:p>
          <a:p>
            <a:pPr marL="179388" lvl="1" indent="-177800" eaLnBrk="1" hangingPunct="1">
              <a:lnSpc>
                <a:spcPct val="100000"/>
              </a:lnSpc>
              <a:spcBef>
                <a:spcPts val="1000"/>
              </a:spcBef>
              <a:buSzPct val="120000"/>
              <a:buNone/>
            </a:pPr>
            <a:r>
              <a:rPr lang="en-US" altLang="zh-CN" sz="2800" dirty="0" smtClean="0"/>
              <a:t>2. The weightlifting built up his body.</a:t>
            </a:r>
          </a:p>
          <a:p>
            <a:pPr marL="179388" indent="-177800" eaLnBrk="1" hangingPunct="1">
              <a:lnSpc>
                <a:spcPct val="100000"/>
              </a:lnSpc>
              <a:buSzPct val="120000"/>
              <a:buNone/>
            </a:pPr>
            <a:r>
              <a:rPr lang="en-US" altLang="zh-CN" sz="2400" dirty="0" smtClean="0"/>
              <a:t>     </a:t>
            </a:r>
            <a:r>
              <a:rPr lang="zh-CN" altLang="en-US" sz="2400" dirty="0" smtClean="0">
                <a:solidFill>
                  <a:schemeClr val="hlink"/>
                </a:solidFill>
              </a:rPr>
              <a:t>举重增强了他的体质。</a:t>
            </a:r>
            <a:endParaRPr lang="en-US" altLang="zh-CN" sz="2400" dirty="0" smtClean="0">
              <a:solidFill>
                <a:schemeClr val="hlink"/>
              </a:solidFill>
            </a:endParaRPr>
          </a:p>
          <a:p>
            <a:pPr marL="179388" indent="-177800" eaLnBrk="1" hangingPunct="1">
              <a:lnSpc>
                <a:spcPct val="100000"/>
              </a:lnSpc>
              <a:buSzPct val="120000"/>
              <a:buFont typeface="Arial" charset="0"/>
              <a:buNone/>
            </a:pPr>
            <a:endParaRPr lang="en-US" altLang="zh-CN" sz="2400" dirty="0" smtClean="0"/>
          </a:p>
          <a:p>
            <a:pPr marL="179388" indent="-177800" eaLnBrk="1" hangingPunct="1">
              <a:lnSpc>
                <a:spcPct val="100000"/>
              </a:lnSpc>
              <a:buSzPct val="120000"/>
              <a:buFont typeface="Arial" charset="0"/>
              <a:buNone/>
            </a:pPr>
            <a:r>
              <a:rPr lang="zh-CN" altLang="en-US" sz="2800" dirty="0" smtClean="0"/>
              <a:t>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71445" y="662278"/>
            <a:ext cx="8806300" cy="5761037"/>
          </a:xfrm>
          <a:prstGeom prst="rect">
            <a:avLst/>
          </a:prstGeom>
          <a:noFill/>
          <a:ln>
            <a:miter lim="800000"/>
            <a:headEnd/>
            <a:tailEnd/>
          </a:ln>
        </p:spPr>
        <p:txBody>
          <a:bodyPr/>
          <a:lstStyle/>
          <a:p>
            <a:pPr algn="just" eaLnBrk="1" hangingPunct="1">
              <a:lnSpc>
                <a:spcPct val="100000"/>
              </a:lnSpc>
              <a:buSzPct val="120000"/>
              <a:buNone/>
            </a:pPr>
            <a:r>
              <a:rPr lang="en-US" altLang="zh-CN" sz="3200" b="1" dirty="0" smtClean="0"/>
              <a:t>come and go</a:t>
            </a:r>
            <a:r>
              <a:rPr lang="en-US" altLang="zh-CN" sz="3200" b="1" dirty="0" smtClean="0">
                <a:solidFill>
                  <a:srgbClr val="000C0C"/>
                </a:solidFill>
              </a:rPr>
              <a:t>: </a:t>
            </a:r>
            <a:r>
              <a:rPr lang="en-US" altLang="zh-CN" dirty="0" smtClean="0"/>
              <a:t>to</a:t>
            </a:r>
            <a:r>
              <a:rPr lang="en-US" altLang="zh-CN" b="1" dirty="0" smtClean="0">
                <a:solidFill>
                  <a:srgbClr val="000C0C"/>
                </a:solidFill>
              </a:rPr>
              <a:t> </a:t>
            </a:r>
            <a:r>
              <a:rPr lang="en-US" altLang="zh-CN" dirty="0" smtClean="0"/>
              <a:t>be present or happen for a limited time and then stop </a:t>
            </a:r>
            <a:r>
              <a:rPr lang="zh-CN" altLang="en-US" sz="2400" dirty="0" smtClean="0">
                <a:solidFill>
                  <a:schemeClr val="hlink"/>
                </a:solidFill>
              </a:rPr>
              <a:t>（在一段时间内）产生又消亡</a:t>
            </a:r>
            <a:endParaRPr lang="en-US" altLang="zh-CN" sz="2800" dirty="0" smtClean="0">
              <a:solidFill>
                <a:schemeClr val="hlink"/>
              </a:solidFill>
            </a:endParaRPr>
          </a:p>
          <a:p>
            <a:pPr eaLnBrk="1" hangingPunct="1">
              <a:lnSpc>
                <a:spcPct val="100000"/>
              </a:lnSpc>
              <a:buSzPct val="120000"/>
              <a:buFont typeface="Arial" charset="0"/>
              <a:buNone/>
            </a:pPr>
            <a:r>
              <a:rPr lang="en-US" altLang="zh-CN" sz="2800" i="1" dirty="0" smtClean="0"/>
              <a:t>e.g.</a:t>
            </a:r>
            <a:r>
              <a:rPr lang="en-US" altLang="zh-CN" sz="2800" dirty="0" smtClean="0"/>
              <a:t> </a:t>
            </a:r>
          </a:p>
          <a:p>
            <a:pPr marL="504000" indent="-504000" algn="just" eaLnBrk="1" hangingPunct="1">
              <a:lnSpc>
                <a:spcPct val="100000"/>
              </a:lnSpc>
              <a:buSzPct val="100000"/>
              <a:buNone/>
            </a:pPr>
            <a:r>
              <a:rPr lang="en-US" altLang="zh-CN" dirty="0" smtClean="0"/>
              <a:t>1. New translation will come and go, as our language changes with each generation.</a:t>
            </a:r>
            <a:endParaRPr lang="en-US" altLang="zh-CN" sz="2800" dirty="0" smtClean="0"/>
          </a:p>
          <a:p>
            <a:pPr eaLnBrk="1" hangingPunct="1">
              <a:lnSpc>
                <a:spcPct val="100000"/>
              </a:lnSpc>
              <a:buSzPct val="120000"/>
              <a:buNone/>
            </a:pPr>
            <a:r>
              <a:rPr lang="zh-CN" altLang="en-US" sz="2400" dirty="0" smtClean="0">
                <a:solidFill>
                  <a:schemeClr val="hlink"/>
                </a:solidFill>
              </a:rPr>
              <a:t>        随着每代人语言的变化，将出现新的翻译版本，然后又消失。</a:t>
            </a:r>
            <a:endParaRPr lang="en-US" altLang="zh-CN" sz="2400" dirty="0" smtClean="0">
              <a:solidFill>
                <a:schemeClr val="hlink"/>
              </a:solidFill>
            </a:endParaRPr>
          </a:p>
          <a:p>
            <a:pPr marL="432000" indent="-457200" algn="just" eaLnBrk="1" hangingPunct="1">
              <a:lnSpc>
                <a:spcPct val="100000"/>
              </a:lnSpc>
              <a:buSzPct val="100000"/>
              <a:buNone/>
            </a:pPr>
            <a:r>
              <a:rPr lang="en-US" altLang="zh-CN" dirty="0" smtClean="0"/>
              <a:t>2. Opportunities come and go; it is up to you to make the best decision for yourself.</a:t>
            </a:r>
          </a:p>
          <a:p>
            <a:pPr eaLnBrk="1" hangingPunct="1">
              <a:lnSpc>
                <a:spcPct val="100000"/>
              </a:lnSpc>
              <a:buSzPct val="120000"/>
              <a:buNone/>
            </a:pPr>
            <a:r>
              <a:rPr lang="zh-CN" altLang="en-US" sz="2400" dirty="0" smtClean="0">
                <a:solidFill>
                  <a:schemeClr val="hlink"/>
                </a:solidFill>
              </a:rPr>
              <a:t>      机会来了又走，一切都取决于你来为自己做出最好的决定。</a:t>
            </a:r>
            <a:endParaRPr lang="zh-CN" altLang="en-US" dirty="0" smtClean="0"/>
          </a:p>
          <a:p>
            <a:pPr eaLnBrk="1" hangingPunct="1">
              <a:buSzPct val="120000"/>
              <a:buFont typeface="Arial" charset="0"/>
              <a:buNone/>
            </a:pPr>
            <a:endParaRPr lang="zh-CN" altLang="en-US" sz="2800" dirty="0" smtClean="0"/>
          </a:p>
        </p:txBody>
      </p:sp>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52394" y="643228"/>
            <a:ext cx="8858255" cy="5761037"/>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t>go back to doing </a:t>
            </a:r>
            <a:r>
              <a:rPr lang="en-US" altLang="zh-CN" sz="3200" b="1" dirty="0" err="1" smtClean="0"/>
              <a:t>sth</a:t>
            </a:r>
            <a:r>
              <a:rPr lang="en-US" altLang="zh-CN" sz="3200" b="1" dirty="0" smtClean="0"/>
              <a:t>.</a:t>
            </a:r>
            <a:r>
              <a:rPr lang="en-US" altLang="zh-CN" sz="3200" b="1" dirty="0" smtClean="0">
                <a:solidFill>
                  <a:srgbClr val="000C0C"/>
                </a:solidFill>
              </a:rPr>
              <a:t>: </a:t>
            </a:r>
            <a:r>
              <a:rPr lang="en-US" altLang="zh-CN" dirty="0" smtClean="0"/>
              <a:t>to start doing sth. again after you have stopped for a period of time</a:t>
            </a:r>
            <a:r>
              <a:rPr lang="zh-CN" altLang="en-US" sz="2400" dirty="0" smtClean="0">
                <a:solidFill>
                  <a:schemeClr val="hlink"/>
                </a:solidFill>
              </a:rPr>
              <a:t> 重新开始；又接下去做</a:t>
            </a:r>
            <a:endParaRPr lang="en-US" altLang="zh-CN" sz="2800" dirty="0" smtClean="0">
              <a:solidFill>
                <a:schemeClr val="hlink"/>
              </a:solidFill>
            </a:endParaRPr>
          </a:p>
          <a:p>
            <a:pPr marL="179388" indent="-177800" eaLnBrk="1" hangingPunct="1">
              <a:lnSpc>
                <a:spcPct val="100000"/>
              </a:lnSpc>
              <a:buSzPct val="120000"/>
              <a:buFont typeface="Arial" charset="0"/>
              <a:buNone/>
            </a:pPr>
            <a:r>
              <a:rPr lang="en-US" altLang="zh-CN" sz="2800" i="1" dirty="0" smtClean="0"/>
              <a:t>e.g.</a:t>
            </a:r>
            <a:r>
              <a:rPr lang="en-US" altLang="zh-CN" sz="2800" dirty="0" smtClean="0"/>
              <a:t> </a:t>
            </a:r>
          </a:p>
          <a:p>
            <a:pPr marL="360000" indent="-360000" algn="just" eaLnBrk="1" hangingPunct="1">
              <a:lnSpc>
                <a:spcPct val="100000"/>
              </a:lnSpc>
              <a:buSzPct val="100000"/>
              <a:buNone/>
            </a:pPr>
            <a:r>
              <a:rPr lang="en-US" altLang="zh-CN" dirty="0" smtClean="0"/>
              <a:t>1. I now look forward to going back to working as soon as possible</a:t>
            </a:r>
            <a:r>
              <a:rPr lang="en-US" altLang="zh-CN" sz="2800" dirty="0" smtClean="0"/>
              <a:t>.</a:t>
            </a:r>
          </a:p>
          <a:p>
            <a:pPr marL="179388" indent="-177800" eaLnBrk="1" hangingPunct="1">
              <a:lnSpc>
                <a:spcPct val="100000"/>
              </a:lnSpc>
              <a:buSzPct val="120000"/>
              <a:buNone/>
            </a:pPr>
            <a:r>
              <a:rPr lang="zh-CN" altLang="en-US" sz="2400" dirty="0" smtClean="0">
                <a:solidFill>
                  <a:schemeClr val="hlink"/>
                </a:solidFill>
              </a:rPr>
              <a:t>     我现在盼望尽快回到工作中。</a:t>
            </a:r>
            <a:endParaRPr lang="en-US" altLang="zh-CN" sz="2400" dirty="0" smtClean="0">
              <a:solidFill>
                <a:schemeClr val="hlink"/>
              </a:solidFill>
            </a:endParaRPr>
          </a:p>
          <a:p>
            <a:pPr marL="396000" indent="-396000" algn="just" eaLnBrk="1" hangingPunct="1">
              <a:lnSpc>
                <a:spcPct val="100000"/>
              </a:lnSpc>
              <a:buSzPct val="100000"/>
              <a:buNone/>
            </a:pPr>
            <a:r>
              <a:rPr lang="en-US" altLang="zh-CN" dirty="0" smtClean="0"/>
              <a:t>2. Once you have made a list, you can go back to delivering those mails more efficiently.</a:t>
            </a:r>
          </a:p>
          <a:p>
            <a:pPr eaLnBrk="1" hangingPunct="1">
              <a:lnSpc>
                <a:spcPct val="100000"/>
              </a:lnSpc>
              <a:buSzPct val="120000"/>
              <a:buNone/>
            </a:pPr>
            <a:r>
              <a:rPr lang="zh-CN" altLang="en-US" sz="2400" dirty="0" smtClean="0">
                <a:solidFill>
                  <a:schemeClr val="hlink"/>
                </a:solidFill>
              </a:rPr>
              <a:t>      一旦你列了清单，你就可以更高效地接着派发那些邮件了。</a:t>
            </a:r>
            <a:endParaRPr lang="zh-CN" altLang="en-US" dirty="0" smtClean="0"/>
          </a:p>
          <a:p>
            <a:pPr eaLnBrk="1" hangingPunct="1">
              <a:buSzPct val="120000"/>
              <a:buFont typeface="Arial" charset="0"/>
              <a:buNone/>
            </a:pPr>
            <a:endParaRPr lang="zh-CN" altLang="en-US" sz="2800" dirty="0" smtClean="0"/>
          </a:p>
        </p:txBody>
      </p:sp>
      <p:pic>
        <p:nvPicPr>
          <p:cNvPr id="8"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3"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71445" y="662278"/>
            <a:ext cx="8806300" cy="5761037"/>
          </a:xfrm>
          <a:prstGeom prst="rect">
            <a:avLst/>
          </a:prstGeom>
          <a:noFill/>
          <a:ln>
            <a:miter lim="800000"/>
            <a:headEnd/>
            <a:tailEnd/>
          </a:ln>
        </p:spPr>
        <p:txBody>
          <a:bodyPr/>
          <a:lstStyle/>
          <a:p>
            <a:pPr algn="just" eaLnBrk="1" hangingPunct="1">
              <a:lnSpc>
                <a:spcPct val="100000"/>
              </a:lnSpc>
              <a:buSzPct val="120000"/>
              <a:buNone/>
            </a:pPr>
            <a:r>
              <a:rPr lang="en-US" altLang="zh-CN" sz="3200" b="1" dirty="0" smtClean="0"/>
              <a:t>fit into</a:t>
            </a:r>
            <a:r>
              <a:rPr lang="en-US" altLang="zh-CN" sz="3200" b="1" dirty="0" smtClean="0">
                <a:solidFill>
                  <a:srgbClr val="000C0C"/>
                </a:solidFill>
              </a:rPr>
              <a:t>: </a:t>
            </a:r>
            <a:r>
              <a:rPr lang="en-US" altLang="zh-CN" dirty="0" smtClean="0"/>
              <a:t>to be part of a group or system </a:t>
            </a:r>
            <a:r>
              <a:rPr lang="zh-CN" altLang="en-US" sz="2400" dirty="0" smtClean="0">
                <a:solidFill>
                  <a:schemeClr val="hlink"/>
                </a:solidFill>
              </a:rPr>
              <a:t>成为</a:t>
            </a:r>
            <a:r>
              <a:rPr lang="en-US" altLang="zh-CN" sz="2400" dirty="0" smtClean="0">
                <a:solidFill>
                  <a:schemeClr val="hlink"/>
                </a:solidFill>
                <a:latin typeface="+mn-ea"/>
              </a:rPr>
              <a:t>…</a:t>
            </a:r>
            <a:r>
              <a:rPr lang="zh-CN" altLang="en-US" sz="2400" dirty="0" smtClean="0">
                <a:solidFill>
                  <a:schemeClr val="hlink"/>
                </a:solidFill>
              </a:rPr>
              <a:t>的一部分</a:t>
            </a:r>
            <a:endParaRPr lang="en-US" altLang="zh-CN" sz="2800" dirty="0" smtClean="0">
              <a:solidFill>
                <a:schemeClr val="hlink"/>
              </a:solidFill>
            </a:endParaRPr>
          </a:p>
          <a:p>
            <a:pPr eaLnBrk="1" hangingPunct="1">
              <a:lnSpc>
                <a:spcPct val="100000"/>
              </a:lnSpc>
              <a:buSzPct val="120000"/>
              <a:buFont typeface="Arial" charset="0"/>
              <a:buNone/>
            </a:pPr>
            <a:r>
              <a:rPr lang="en-US" altLang="zh-CN" sz="2800" i="1" dirty="0" smtClean="0"/>
              <a:t>e.g.</a:t>
            </a:r>
            <a:r>
              <a:rPr lang="en-US" altLang="zh-CN" sz="2800" dirty="0" smtClean="0"/>
              <a:t> </a:t>
            </a:r>
          </a:p>
          <a:p>
            <a:pPr marL="432000" indent="-457200" algn="just" eaLnBrk="1" hangingPunct="1">
              <a:lnSpc>
                <a:spcPct val="100000"/>
              </a:lnSpc>
              <a:buSzPct val="100000"/>
              <a:buNone/>
            </a:pPr>
            <a:r>
              <a:rPr lang="en-US" altLang="zh-CN" dirty="0" smtClean="0"/>
              <a:t>1. Any new buildings must be fitted into the existing appearance of the city</a:t>
            </a:r>
            <a:r>
              <a:rPr lang="en-US" altLang="zh-CN" sz="2800" dirty="0" smtClean="0"/>
              <a:t>.</a:t>
            </a:r>
          </a:p>
          <a:p>
            <a:pPr eaLnBrk="1" hangingPunct="1">
              <a:lnSpc>
                <a:spcPct val="100000"/>
              </a:lnSpc>
              <a:buSzPct val="120000"/>
              <a:buNone/>
            </a:pPr>
            <a:r>
              <a:rPr lang="zh-CN" altLang="en-US" sz="2400" dirty="0" smtClean="0">
                <a:solidFill>
                  <a:schemeClr val="hlink"/>
                </a:solidFill>
              </a:rPr>
              <a:t>      任何新建筑都必须与全城的市容协调一致。</a:t>
            </a:r>
            <a:endParaRPr lang="en-US" altLang="zh-CN" sz="2400" dirty="0" smtClean="0">
              <a:solidFill>
                <a:schemeClr val="hlink"/>
              </a:solidFill>
            </a:endParaRPr>
          </a:p>
          <a:p>
            <a:pPr marL="432000" indent="-457200" algn="just" eaLnBrk="1" hangingPunct="1">
              <a:lnSpc>
                <a:spcPct val="100000"/>
              </a:lnSpc>
              <a:buSzPct val="100000"/>
              <a:buNone/>
            </a:pPr>
            <a:r>
              <a:rPr lang="en-US" altLang="zh-CN" dirty="0" smtClean="0"/>
              <a:t>2. This square watermelon may look strange, but it will fit into your fridge a lot easier.</a:t>
            </a:r>
          </a:p>
          <a:p>
            <a:pPr marL="432000" indent="-457200" algn="just" eaLnBrk="1" hangingPunct="1">
              <a:lnSpc>
                <a:spcPct val="100000"/>
              </a:lnSpc>
              <a:buSzPct val="100000"/>
              <a:buNone/>
            </a:pPr>
            <a:r>
              <a:rPr lang="zh-CN" altLang="en-US" sz="2400" dirty="0" smtClean="0">
                <a:solidFill>
                  <a:schemeClr val="hlink"/>
                </a:solidFill>
              </a:rPr>
              <a:t>      这种</a:t>
            </a:r>
            <a:r>
              <a:rPr lang="zh-CN" altLang="en-US" sz="2400" dirty="0">
                <a:solidFill>
                  <a:schemeClr val="hlink"/>
                </a:solidFill>
              </a:rPr>
              <a:t>方形西瓜形状是奇怪了些，但把它放在冰箱里储存确实容易多了</a:t>
            </a:r>
            <a:r>
              <a:rPr lang="zh-CN" altLang="en-US" sz="2400" dirty="0" smtClean="0">
                <a:solidFill>
                  <a:schemeClr val="hlink"/>
                </a:solidFill>
              </a:rPr>
              <a:t>。</a:t>
            </a:r>
            <a:endParaRPr lang="en-US" altLang="zh-CN" sz="2400" dirty="0" smtClean="0"/>
          </a:p>
          <a:p>
            <a:pPr eaLnBrk="1" hangingPunct="1">
              <a:buSzPct val="120000"/>
              <a:buFont typeface="Arial" charset="0"/>
              <a:buNone/>
            </a:pPr>
            <a:endParaRPr lang="zh-CN" altLang="en-US" sz="2800" dirty="0" smtClean="0"/>
          </a:p>
        </p:txBody>
      </p:sp>
      <p:pic>
        <p:nvPicPr>
          <p:cNvPr id="8"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1"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prstClr val="white"/>
                </a:solidFill>
                <a:latin typeface="Arial Black" pitchFamily="34" charset="0"/>
                <a:sym typeface="宋体" pitchFamily="2" charset="-122"/>
              </a:rPr>
              <a:t>Words &amp; Phrases</a:t>
            </a:r>
          </a:p>
        </p:txBody>
      </p:sp>
      <p:pic>
        <p:nvPicPr>
          <p:cNvPr id="12297" name="图片 1">
            <a:hlinkClick r:id="rId3" action="ppaction://hlinksldjump"/>
          </p:cNvPr>
          <p:cNvPicPr>
            <a:picLocks noChangeAspect="1"/>
          </p:cNvPicPr>
          <p:nvPr/>
        </p:nvPicPr>
        <p:blipFill>
          <a:blip r:embed="rId4"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5" cstate="print"/>
          <a:srcRect/>
          <a:stretch>
            <a:fillRect/>
          </a:stretch>
        </p:blipFill>
        <p:spPr bwMode="auto">
          <a:xfrm>
            <a:off x="7163242" y="6272904"/>
            <a:ext cx="474663" cy="225425"/>
          </a:xfrm>
          <a:prstGeom prst="rect">
            <a:avLst/>
          </a:prstGeom>
          <a:noFill/>
          <a:ln w="9525">
            <a:noFill/>
            <a:miter lim="800000"/>
            <a:headEnd/>
            <a:tailEnd/>
          </a:ln>
        </p:spPr>
      </p:pic>
      <p:sp>
        <p:nvSpPr>
          <p:cNvPr id="7" name="内容占位符 1"/>
          <p:cNvSpPr>
            <a:spLocks noGrp="1"/>
          </p:cNvSpPr>
          <p:nvPr>
            <p:ph idx="4294967295"/>
          </p:nvPr>
        </p:nvSpPr>
        <p:spPr bwMode="auto">
          <a:xfrm>
            <a:off x="171445" y="662278"/>
            <a:ext cx="8806300" cy="5761037"/>
          </a:xfrm>
          <a:prstGeom prst="rect">
            <a:avLst/>
          </a:prstGeom>
          <a:noFill/>
          <a:ln>
            <a:miter lim="800000"/>
            <a:headEnd/>
            <a:tailEnd/>
          </a:ln>
        </p:spPr>
        <p:txBody>
          <a:bodyPr/>
          <a:lstStyle/>
          <a:p>
            <a:pPr marL="179388" indent="-177800" algn="just" eaLnBrk="1" hangingPunct="1">
              <a:lnSpc>
                <a:spcPct val="100000"/>
              </a:lnSpc>
              <a:buSzPct val="120000"/>
              <a:buNone/>
            </a:pPr>
            <a:r>
              <a:rPr lang="en-US" altLang="zh-CN" sz="3200" b="1" dirty="0" smtClean="0"/>
              <a:t>without a second thought</a:t>
            </a:r>
            <a:r>
              <a:rPr lang="en-US" altLang="zh-CN" sz="3200" b="1" dirty="0" smtClean="0">
                <a:solidFill>
                  <a:srgbClr val="000C0C"/>
                </a:solidFill>
              </a:rPr>
              <a:t>: </a:t>
            </a:r>
            <a:r>
              <a:rPr lang="en-US" altLang="zh-CN" dirty="0" smtClean="0"/>
              <a:t>acting immediately, without stopping to think </a:t>
            </a:r>
            <a:r>
              <a:rPr lang="zh-CN" altLang="en-US" sz="2400" dirty="0" smtClean="0">
                <a:solidFill>
                  <a:schemeClr val="hlink"/>
                </a:solidFill>
              </a:rPr>
              <a:t>毫不犹豫地</a:t>
            </a:r>
            <a:endParaRPr lang="en-US" altLang="zh-CN" sz="2800" dirty="0" smtClean="0">
              <a:solidFill>
                <a:schemeClr val="hlink"/>
              </a:solidFill>
            </a:endParaRPr>
          </a:p>
          <a:p>
            <a:pPr marL="179388" indent="-177800" eaLnBrk="1" hangingPunct="1">
              <a:lnSpc>
                <a:spcPct val="100000"/>
              </a:lnSpc>
              <a:buSzPct val="120000"/>
              <a:buFont typeface="Arial" charset="0"/>
              <a:buNone/>
            </a:pPr>
            <a:r>
              <a:rPr lang="en-US" altLang="zh-CN" sz="2800" i="1" dirty="0" smtClean="0"/>
              <a:t>e.g.</a:t>
            </a:r>
            <a:r>
              <a:rPr lang="en-US" altLang="zh-CN" sz="2800" dirty="0" smtClean="0"/>
              <a:t> </a:t>
            </a:r>
          </a:p>
          <a:p>
            <a:pPr marL="1588" indent="0" eaLnBrk="1" hangingPunct="1">
              <a:lnSpc>
                <a:spcPct val="100000"/>
              </a:lnSpc>
              <a:buSzPct val="100000"/>
              <a:buNone/>
            </a:pPr>
            <a:r>
              <a:rPr lang="en-US" altLang="zh-CN" dirty="0" smtClean="0"/>
              <a:t>1. Without a second thought, he joined in the work</a:t>
            </a:r>
            <a:r>
              <a:rPr lang="en-US" altLang="zh-CN" sz="2800" dirty="0" smtClean="0"/>
              <a:t>.</a:t>
            </a:r>
          </a:p>
          <a:p>
            <a:pPr marL="179388" indent="-177800" eaLnBrk="1" hangingPunct="1">
              <a:lnSpc>
                <a:spcPct val="100000"/>
              </a:lnSpc>
              <a:buSzPct val="120000"/>
              <a:buNone/>
            </a:pPr>
            <a:r>
              <a:rPr lang="zh-CN" altLang="en-US" sz="2400" dirty="0" smtClean="0">
                <a:solidFill>
                  <a:schemeClr val="hlink"/>
                </a:solidFill>
              </a:rPr>
              <a:t>     他不加思索地投入了这项工作。</a:t>
            </a:r>
            <a:endParaRPr lang="en-US" altLang="zh-CN" sz="2400" dirty="0" smtClean="0">
              <a:solidFill>
                <a:schemeClr val="hlink"/>
              </a:solidFill>
            </a:endParaRPr>
          </a:p>
          <a:p>
            <a:pPr marL="432000" indent="-457200" algn="just" eaLnBrk="1" hangingPunct="1">
              <a:lnSpc>
                <a:spcPct val="100000"/>
              </a:lnSpc>
              <a:buSzPct val="100000"/>
              <a:buNone/>
            </a:pPr>
            <a:r>
              <a:rPr lang="en-US" altLang="zh-CN" dirty="0" smtClean="0"/>
              <a:t>2. Squirrels can run wires and hop branches without a second thought.</a:t>
            </a:r>
          </a:p>
          <a:p>
            <a:pPr marL="179388" indent="-177800" eaLnBrk="1" hangingPunct="1">
              <a:lnSpc>
                <a:spcPct val="100000"/>
              </a:lnSpc>
              <a:buSzPct val="120000"/>
              <a:buNone/>
            </a:pPr>
            <a:r>
              <a:rPr lang="zh-CN" altLang="en-US" sz="2400" dirty="0" smtClean="0">
                <a:solidFill>
                  <a:schemeClr val="hlink"/>
                </a:solidFill>
              </a:rPr>
              <a:t>      松鼠能不加思索地在金属丝上奔跑，在树枝上跳跃 。</a:t>
            </a:r>
            <a:endParaRPr lang="zh-CN" altLang="en-US" dirty="0" smtClean="0"/>
          </a:p>
          <a:p>
            <a:pPr eaLnBrk="1" hangingPunct="1">
              <a:buSzPct val="120000"/>
              <a:buFont typeface="Arial" charset="0"/>
              <a:buNone/>
            </a:pPr>
            <a:endParaRPr lang="zh-CN" altLang="en-US" sz="2800" dirty="0" smtClean="0"/>
          </a:p>
        </p:txBody>
      </p:sp>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8"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dissolv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211993" y="704851"/>
            <a:ext cx="8731249" cy="2438399"/>
          </a:xfrm>
        </p:spPr>
        <p:txBody>
          <a:bodyPr/>
          <a:lstStyle/>
          <a:p>
            <a:pPr marL="432000" indent="-457200" algn="just" eaLnBrk="1" hangingPunct="1">
              <a:lnSpc>
                <a:spcPct val="120000"/>
              </a:lnSpc>
              <a:buNone/>
              <a:defRPr/>
            </a:pPr>
            <a:r>
              <a:rPr lang="en-US" altLang="zh-CN" b="1" dirty="0" smtClean="0"/>
              <a:t>     … </a:t>
            </a:r>
            <a:r>
              <a:rPr lang="en-US" altLang="zh-CN" b="1" dirty="0"/>
              <a:t>it helps fight … </a:t>
            </a:r>
            <a:r>
              <a:rPr lang="en-US" altLang="zh-CN" b="1" dirty="0">
                <a:solidFill>
                  <a:schemeClr val="accent2">
                    <a:lumMod val="50000"/>
                  </a:schemeClr>
                </a:solidFill>
                <a:hlinkClick r:id="rId3" action="ppaction://hlinksldjump"/>
              </a:rPr>
              <a:t>cognitive</a:t>
            </a:r>
            <a:r>
              <a:rPr lang="en-US" altLang="zh-CN" b="1" dirty="0">
                <a:solidFill>
                  <a:schemeClr val="accent2">
                    <a:lumMod val="50000"/>
                  </a:schemeClr>
                </a:solidFill>
              </a:rPr>
              <a:t> decline </a:t>
            </a:r>
            <a:r>
              <a:rPr lang="en-US" altLang="zh-CN" b="1" dirty="0"/>
              <a:t>and everyday </a:t>
            </a:r>
            <a:r>
              <a:rPr lang="en-US" altLang="zh-CN" b="1" dirty="0">
                <a:hlinkClick r:id="rId4" action="ppaction://hlinksldjump"/>
              </a:rPr>
              <a:t>infections</a:t>
            </a:r>
            <a:r>
              <a:rPr lang="en-US" altLang="zh-CN" b="1" dirty="0"/>
              <a:t>, such as colds</a:t>
            </a:r>
            <a:r>
              <a:rPr lang="en-US" altLang="zh-CN" b="1" dirty="0" smtClean="0"/>
              <a:t>.</a:t>
            </a:r>
          </a:p>
          <a:p>
            <a:pPr marL="432000" indent="-457200" algn="just" eaLnBrk="1" hangingPunct="1">
              <a:lnSpc>
                <a:spcPct val="120000"/>
              </a:lnSpc>
              <a:buNone/>
              <a:defRPr/>
            </a:pPr>
            <a:r>
              <a:rPr lang="en-US" altLang="zh-CN" b="1" dirty="0" smtClean="0">
                <a:sym typeface="Wingdings"/>
              </a:rPr>
              <a:t> </a:t>
            </a:r>
            <a:r>
              <a:rPr lang="en-US" altLang="zh-CN" b="1" dirty="0" smtClean="0"/>
              <a:t>cognitive </a:t>
            </a:r>
            <a:r>
              <a:rPr lang="en-US" altLang="zh-CN" b="1" dirty="0"/>
              <a:t>decline: </a:t>
            </a:r>
            <a:r>
              <a:rPr lang="en-US" altLang="zh-CN" dirty="0"/>
              <a:t>the case when mental abilities worsen so that a person cannot use them as well as </a:t>
            </a:r>
            <a:r>
              <a:rPr lang="en-US" altLang="zh-CN" dirty="0" smtClean="0"/>
              <a:t>before</a:t>
            </a: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5" action="ppaction://hlinksldjump"/>
          </p:cNvPr>
          <p:cNvPicPr>
            <a:picLocks noChangeAspect="1"/>
          </p:cNvPicPr>
          <p:nvPr/>
        </p:nvPicPr>
        <p:blipFill>
          <a:blip r:embed="rId6" cstate="print"/>
          <a:srcRect/>
          <a:stretch>
            <a:fillRect/>
          </a:stretch>
        </p:blipFill>
        <p:spPr bwMode="auto">
          <a:xfrm>
            <a:off x="8176835" y="6118225"/>
            <a:ext cx="766763" cy="539750"/>
          </a:xfrm>
          <a:prstGeom prst="rect">
            <a:avLst/>
          </a:prstGeom>
          <a:noFill/>
          <a:ln w="9525">
            <a:noFill/>
            <a:miter lim="800000"/>
            <a:headEnd/>
            <a:tailEnd/>
          </a:ln>
        </p:spPr>
      </p:pic>
      <p:sp>
        <p:nvSpPr>
          <p:cNvPr id="9" name="Text Box 9"/>
          <p:cNvSpPr txBox="1">
            <a:spLocks noChangeArrowheads="1"/>
          </p:cNvSpPr>
          <p:nvPr/>
        </p:nvSpPr>
        <p:spPr bwMode="auto">
          <a:xfrm>
            <a:off x="174261" y="3474799"/>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1" name="Text Box 8"/>
          <p:cNvSpPr txBox="1">
            <a:spLocks noChangeArrowheads="1"/>
          </p:cNvSpPr>
          <p:nvPr/>
        </p:nvSpPr>
        <p:spPr bwMode="auto">
          <a:xfrm>
            <a:off x="1110888" y="3421876"/>
            <a:ext cx="7867650"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smtClean="0">
                <a:solidFill>
                  <a:srgbClr val="0563C1"/>
                </a:solidFill>
                <a:latin typeface="+mn-ea"/>
                <a:ea typeface="+mn-ea"/>
              </a:rPr>
              <a:t>……</a:t>
            </a:r>
            <a:r>
              <a:rPr lang="zh-CN" altLang="en-US" sz="2400" dirty="0" smtClean="0">
                <a:solidFill>
                  <a:srgbClr val="0563C1"/>
                </a:solidFill>
                <a:latin typeface="+mn-ea"/>
                <a:ea typeface="+mn-ea"/>
              </a:rPr>
              <a:t>它</a:t>
            </a:r>
            <a:r>
              <a:rPr lang="zh-CN" altLang="en-US" sz="2400" dirty="0">
                <a:solidFill>
                  <a:srgbClr val="0563C1"/>
                </a:solidFill>
                <a:latin typeface="+mn-ea"/>
                <a:ea typeface="+mn-ea"/>
              </a:rPr>
              <a:t>能</a:t>
            </a:r>
            <a:r>
              <a:rPr lang="zh-CN" altLang="en-US" sz="2400" dirty="0" smtClean="0">
                <a:solidFill>
                  <a:srgbClr val="0563C1"/>
                </a:solidFill>
                <a:latin typeface="+mn-ea"/>
                <a:ea typeface="+mn-ea"/>
              </a:rPr>
              <a:t>帮助我们抵御</a:t>
            </a:r>
            <a:r>
              <a:rPr lang="en-US" altLang="zh-CN" sz="2400" dirty="0" smtClean="0">
                <a:solidFill>
                  <a:srgbClr val="0563C1"/>
                </a:solidFill>
                <a:latin typeface="+mn-ea"/>
                <a:ea typeface="+mn-ea"/>
              </a:rPr>
              <a:t>(</a:t>
            </a:r>
            <a:r>
              <a:rPr lang="zh-CN" altLang="en-US" sz="2400" dirty="0" smtClean="0">
                <a:solidFill>
                  <a:srgbClr val="0563C1"/>
                </a:solidFill>
                <a:latin typeface="+mn-ea"/>
                <a:ea typeface="+mn-ea"/>
              </a:rPr>
              <a:t>心脏病</a:t>
            </a:r>
            <a:r>
              <a:rPr lang="zh-CN" altLang="en-US" sz="2400" dirty="0">
                <a:solidFill>
                  <a:srgbClr val="0563C1"/>
                </a:solidFill>
                <a:latin typeface="+mn-ea"/>
                <a:ea typeface="+mn-ea"/>
              </a:rPr>
              <a:t>、癌症、骨科疾病、糖尿病</a:t>
            </a:r>
            <a:r>
              <a:rPr lang="zh-CN" altLang="en-US" sz="2400" dirty="0" smtClean="0">
                <a:solidFill>
                  <a:srgbClr val="0563C1"/>
                </a:solidFill>
                <a:latin typeface="+mn-ea"/>
                <a:ea typeface="+mn-ea"/>
              </a:rPr>
              <a:t>、</a:t>
            </a:r>
            <a:r>
              <a:rPr lang="en-US" altLang="zh-CN" sz="2400" dirty="0" smtClean="0">
                <a:solidFill>
                  <a:srgbClr val="0563C1"/>
                </a:solidFill>
                <a:latin typeface="+mn-ea"/>
                <a:ea typeface="+mn-ea"/>
              </a:rPr>
              <a:t>)</a:t>
            </a:r>
            <a:r>
              <a:rPr lang="zh-CN" altLang="en-US" sz="2400" dirty="0" smtClean="0">
                <a:solidFill>
                  <a:srgbClr val="0563C1"/>
                </a:solidFill>
                <a:latin typeface="+mn-ea"/>
                <a:ea typeface="+mn-ea"/>
              </a:rPr>
              <a:t>认知</a:t>
            </a:r>
            <a:r>
              <a:rPr lang="zh-CN" altLang="en-US" sz="2400" dirty="0">
                <a:solidFill>
                  <a:srgbClr val="0563C1"/>
                </a:solidFill>
              </a:rPr>
              <a:t>能力下降，以及诸如感冒之类的日常疾病</a:t>
            </a:r>
            <a:r>
              <a:rPr lang="zh-CN" altLang="en-US" sz="2400" dirty="0" smtClean="0">
                <a:solidFill>
                  <a:srgbClr val="0563C1"/>
                </a:solidFill>
              </a:rPr>
              <a:t>。 </a:t>
            </a:r>
            <a:endParaRPr lang="zh-CN" altLang="en-US" sz="2400" dirty="0">
              <a:solidFill>
                <a:srgbClr val="0563C1"/>
              </a:solidFill>
            </a:endParaRPr>
          </a:p>
        </p:txBody>
      </p:sp>
      <p:pic>
        <p:nvPicPr>
          <p:cNvPr id="8" name="图片 7" descr="END"/>
          <p:cNvPicPr>
            <a:picLocks noChangeAspect="1" noChangeArrowheads="1"/>
          </p:cNvPicPr>
          <p:nvPr/>
        </p:nvPicPr>
        <p:blipFill>
          <a:blip r:embed="rId7" cstate="print"/>
          <a:srcRect/>
          <a:stretch>
            <a:fillRect/>
          </a:stretch>
        </p:blipFill>
        <p:spPr bwMode="auto">
          <a:xfrm>
            <a:off x="7144173" y="6264274"/>
            <a:ext cx="474663" cy="225425"/>
          </a:xfrm>
          <a:prstGeom prst="rect">
            <a:avLst/>
          </a:prstGeom>
          <a:noFill/>
          <a:ln w="9525">
            <a:noFill/>
            <a:miter lim="800000"/>
            <a:headEnd/>
            <a:tailEnd/>
          </a:ln>
        </p:spPr>
      </p:pic>
      <p:pic>
        <p:nvPicPr>
          <p:cNvPr id="10"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84150" y="1052423"/>
            <a:ext cx="8834438" cy="2833778"/>
          </a:xfrm>
        </p:spPr>
        <p:txBody>
          <a:bodyPr/>
          <a:lstStyle/>
          <a:p>
            <a:pPr marL="180975" indent="-180975" algn="just" eaLnBrk="1" hangingPunct="1">
              <a:lnSpc>
                <a:spcPct val="100000"/>
              </a:lnSpc>
              <a:spcBef>
                <a:spcPts val="1200"/>
              </a:spcBef>
              <a:buNone/>
              <a:tabLst>
                <a:tab pos="361950" algn="l"/>
              </a:tabLst>
              <a:defRPr/>
            </a:pPr>
            <a:r>
              <a:rPr lang="en-US" altLang="zh-CN" b="1" dirty="0"/>
              <a:t>    </a:t>
            </a:r>
            <a:r>
              <a:rPr lang="en-US" altLang="zh-CN" b="1" dirty="0" smtClean="0"/>
              <a:t> … </a:t>
            </a:r>
            <a:r>
              <a:rPr lang="en-US" altLang="zh-CN" b="1" dirty="0"/>
              <a:t>it’s never too late to </a:t>
            </a:r>
            <a:r>
              <a:rPr lang="en-US" altLang="zh-CN" b="1" dirty="0">
                <a:hlinkClick r:id="rId3" action="ppaction://hlinksldjump"/>
              </a:rPr>
              <a:t>build up</a:t>
            </a:r>
            <a:r>
              <a:rPr lang="en-US" altLang="zh-CN" b="1" dirty="0"/>
              <a:t> bone </a:t>
            </a:r>
            <a:r>
              <a:rPr lang="en-US" altLang="zh-CN" b="1" dirty="0">
                <a:hlinkClick r:id="rId4" action="ppaction://hlinksldjump"/>
              </a:rPr>
              <a:t>density</a:t>
            </a:r>
            <a:r>
              <a:rPr lang="en-US" altLang="zh-CN" b="1" dirty="0"/>
              <a:t>. </a:t>
            </a:r>
            <a:endParaRPr lang="en-US" altLang="zh-CN" sz="2000" b="1" dirty="0"/>
          </a:p>
          <a:p>
            <a:pPr marL="432000" indent="-457200" algn="just" eaLnBrk="1" hangingPunct="1">
              <a:lnSpc>
                <a:spcPct val="120000"/>
              </a:lnSpc>
              <a:spcBef>
                <a:spcPts val="1200"/>
              </a:spcBef>
              <a:buNone/>
              <a:defRPr/>
            </a:pPr>
            <a:r>
              <a:rPr lang="en-US" altLang="zh-CN" dirty="0" smtClean="0">
                <a:sym typeface="Wingdings"/>
              </a:rPr>
              <a:t> </a:t>
            </a:r>
            <a:r>
              <a:rPr lang="en-US" altLang="zh-CN" dirty="0" smtClean="0"/>
              <a:t>It’s never too late to do </a:t>
            </a:r>
            <a:r>
              <a:rPr lang="en-US" altLang="zh-CN" dirty="0" err="1" smtClean="0"/>
              <a:t>sth</a:t>
            </a:r>
            <a:r>
              <a:rPr lang="en-US" altLang="zh-CN" dirty="0" smtClean="0"/>
              <a:t>. </a:t>
            </a:r>
            <a:r>
              <a:rPr lang="zh-CN" altLang="en-US" sz="2400" dirty="0" smtClean="0"/>
              <a:t>是</a:t>
            </a:r>
            <a:r>
              <a:rPr lang="zh-CN" altLang="en-US" sz="2400" dirty="0"/>
              <a:t>常用句型，意为“做某事什么时候都不为晚”</a:t>
            </a:r>
            <a:r>
              <a:rPr lang="zh-CN" altLang="en-US" sz="2400" b="1" dirty="0" smtClean="0"/>
              <a:t>。</a:t>
            </a:r>
            <a:endParaRPr lang="en-US" altLang="zh-CN" b="1" dirty="0" smtClean="0"/>
          </a:p>
          <a:p>
            <a:pPr marL="0" indent="0" algn="just" eaLnBrk="1" hangingPunct="1">
              <a:lnSpc>
                <a:spcPct val="120000"/>
              </a:lnSpc>
              <a:spcBef>
                <a:spcPts val="600"/>
              </a:spcBef>
              <a:buNone/>
              <a:defRPr/>
            </a:pPr>
            <a:r>
              <a:rPr lang="en-US" altLang="zh-CN" i="1" dirty="0" smtClean="0"/>
              <a:t>e.g. </a:t>
            </a:r>
            <a:r>
              <a:rPr lang="en-US" altLang="zh-CN" dirty="0" smtClean="0"/>
              <a:t>It’s never too late to develop a hobby. </a:t>
            </a:r>
          </a:p>
          <a:p>
            <a:pPr marL="268288" indent="-268288" algn="just" eaLnBrk="1" hangingPunct="1">
              <a:lnSpc>
                <a:spcPct val="120000"/>
              </a:lnSpc>
              <a:spcBef>
                <a:spcPts val="600"/>
              </a:spcBef>
              <a:buNone/>
              <a:defRPr/>
            </a:pPr>
            <a:r>
              <a:rPr lang="en-US" altLang="zh-CN" dirty="0" smtClean="0"/>
              <a:t>       </a:t>
            </a:r>
            <a:r>
              <a:rPr lang="zh-CN" altLang="en-US" sz="2400" dirty="0" smtClean="0">
                <a:solidFill>
                  <a:srgbClr val="0563C1"/>
                </a:solidFill>
                <a:latin typeface="Calibri" pitchFamily="34" charset="0"/>
                <a:ea typeface="宋体" pitchFamily="2" charset="-122"/>
              </a:rPr>
              <a:t>什么时候培养兴趣都不算晚。 </a:t>
            </a:r>
            <a:endParaRPr lang="en-US" altLang="zh-CN" sz="2400" dirty="0" smtClean="0">
              <a:solidFill>
                <a:srgbClr val="0563C1"/>
              </a:solidFill>
              <a:latin typeface="Calibri" pitchFamily="34" charset="0"/>
              <a:ea typeface="宋体" pitchFamily="2" charset="-122"/>
            </a:endParaRPr>
          </a:p>
          <a:p>
            <a:pPr marL="915987" lvl="2" indent="0" eaLnBrk="1" hangingPunct="1">
              <a:lnSpc>
                <a:spcPct val="100000"/>
              </a:lnSpc>
              <a:spcBef>
                <a:spcPts val="1200"/>
              </a:spcBef>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marL="915987" lvl="2" indent="0" eaLnBrk="1" hangingPunct="1">
              <a:buNone/>
              <a:defRPr/>
            </a:pP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5" action="ppaction://hlinksldjump"/>
          </p:cNvPr>
          <p:cNvPicPr>
            <a:picLocks noChangeAspect="1"/>
          </p:cNvPicPr>
          <p:nvPr/>
        </p:nvPicPr>
        <p:blipFill>
          <a:blip r:embed="rId6" cstate="print"/>
          <a:srcRect/>
          <a:stretch>
            <a:fillRect/>
          </a:stretch>
        </p:blipFill>
        <p:spPr bwMode="auto">
          <a:xfrm>
            <a:off x="8176835" y="6118225"/>
            <a:ext cx="766763" cy="539750"/>
          </a:xfrm>
          <a:prstGeom prst="rect">
            <a:avLst/>
          </a:prstGeom>
          <a:noFill/>
          <a:ln w="9525">
            <a:noFill/>
            <a:miter lim="800000"/>
            <a:headEnd/>
            <a:tailEnd/>
          </a:ln>
        </p:spPr>
      </p:pic>
      <p:sp>
        <p:nvSpPr>
          <p:cNvPr id="9" name="Text Box 9"/>
          <p:cNvSpPr txBox="1">
            <a:spLocks noChangeArrowheads="1"/>
          </p:cNvSpPr>
          <p:nvPr/>
        </p:nvSpPr>
        <p:spPr bwMode="auto">
          <a:xfrm>
            <a:off x="174261" y="4088090"/>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1" name="Text Box 8"/>
          <p:cNvSpPr txBox="1">
            <a:spLocks noChangeArrowheads="1"/>
          </p:cNvSpPr>
          <p:nvPr/>
        </p:nvSpPr>
        <p:spPr bwMode="auto">
          <a:xfrm>
            <a:off x="1110888" y="4035167"/>
            <a:ext cx="5509720"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smtClean="0">
                <a:solidFill>
                  <a:srgbClr val="0563C1"/>
                </a:solidFill>
                <a:latin typeface="宋体" panose="02010600030101010101" pitchFamily="2" charset="-122"/>
              </a:rPr>
              <a:t>……</a:t>
            </a:r>
            <a:r>
              <a:rPr lang="zh-CN" altLang="en-US" sz="2400" dirty="0" smtClean="0">
                <a:solidFill>
                  <a:srgbClr val="0563C1"/>
                </a:solidFill>
              </a:rPr>
              <a:t>任何</a:t>
            </a:r>
            <a:r>
              <a:rPr lang="zh-CN" altLang="en-US" sz="2400" dirty="0">
                <a:solidFill>
                  <a:srgbClr val="0563C1"/>
                </a:solidFill>
              </a:rPr>
              <a:t>时候增强骨密度都为时不晚</a:t>
            </a:r>
            <a:r>
              <a:rPr lang="zh-CN" altLang="en-US" sz="2400" dirty="0" smtClean="0">
                <a:solidFill>
                  <a:srgbClr val="0563C1"/>
                </a:solidFill>
              </a:rPr>
              <a:t>。 </a:t>
            </a:r>
            <a:endParaRPr lang="zh-CN" altLang="en-US" sz="2400" dirty="0">
              <a:solidFill>
                <a:srgbClr val="0563C1"/>
              </a:solidFill>
            </a:endParaRPr>
          </a:p>
        </p:txBody>
      </p:sp>
      <p:pic>
        <p:nvPicPr>
          <p:cNvPr id="8" name="图片 7" descr="END"/>
          <p:cNvPicPr>
            <a:picLocks noChangeAspect="1" noChangeArrowheads="1"/>
          </p:cNvPicPr>
          <p:nvPr/>
        </p:nvPicPr>
        <p:blipFill>
          <a:blip r:embed="rId7" cstate="print"/>
          <a:srcRect/>
          <a:stretch>
            <a:fillRect/>
          </a:stretch>
        </p:blipFill>
        <p:spPr bwMode="auto">
          <a:xfrm>
            <a:off x="7144173" y="6264274"/>
            <a:ext cx="474663" cy="225425"/>
          </a:xfrm>
          <a:prstGeom prst="rect">
            <a:avLst/>
          </a:prstGeom>
          <a:noFill/>
          <a:ln w="9525">
            <a:noFill/>
            <a:miter lim="800000"/>
            <a:headEnd/>
            <a:tailEnd/>
          </a:ln>
        </p:spPr>
      </p:pic>
      <p:pic>
        <p:nvPicPr>
          <p:cNvPr id="10"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84579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dissolv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dissolv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74261" y="780373"/>
            <a:ext cx="8882427" cy="5982377"/>
          </a:xfrm>
        </p:spPr>
        <p:txBody>
          <a:bodyPr/>
          <a:lstStyle/>
          <a:p>
            <a:pPr marL="180975" indent="-179388" algn="just" eaLnBrk="1" hangingPunct="1">
              <a:lnSpc>
                <a:spcPct val="100000"/>
              </a:lnSpc>
              <a:spcBef>
                <a:spcPts val="1200"/>
              </a:spcBef>
              <a:buNone/>
              <a:tabLst>
                <a:tab pos="361950" algn="l"/>
              </a:tabLst>
              <a:defRPr/>
            </a:pPr>
            <a:r>
              <a:rPr lang="en-US" altLang="zh-CN" b="1" dirty="0"/>
              <a:t>    </a:t>
            </a:r>
            <a:r>
              <a:rPr lang="en-US" altLang="zh-CN" b="1" dirty="0" smtClean="0"/>
              <a:t>  Among </a:t>
            </a:r>
            <a:r>
              <a:rPr lang="en-US" altLang="zh-CN" b="1" dirty="0"/>
              <a:t>many benefits is the </a:t>
            </a:r>
            <a:r>
              <a:rPr lang="en-US" altLang="zh-CN" b="1" dirty="0">
                <a:hlinkClick r:id="rId3" action="ppaction://hlinksldjump"/>
              </a:rPr>
              <a:t>glow</a:t>
            </a:r>
            <a:r>
              <a:rPr lang="en-US" altLang="zh-CN" b="1" dirty="0"/>
              <a:t> of good health. </a:t>
            </a:r>
            <a:r>
              <a:rPr lang="en-US" altLang="zh-CN" b="1" dirty="0" smtClean="0"/>
              <a:t>   </a:t>
            </a:r>
            <a:endParaRPr lang="en-US" altLang="zh-CN" sz="800" b="1" dirty="0"/>
          </a:p>
          <a:p>
            <a:pPr marL="458787" indent="-457200" algn="just" eaLnBrk="1" hangingPunct="1">
              <a:lnSpc>
                <a:spcPct val="80000"/>
              </a:lnSpc>
              <a:spcBef>
                <a:spcPts val="1200"/>
              </a:spcBef>
              <a:buFont typeface="Wingdings" pitchFamily="2" charset="2"/>
              <a:buChar char="Ø"/>
              <a:defRPr/>
            </a:pPr>
            <a:r>
              <a:rPr lang="zh-CN" altLang="en-US" sz="2400" dirty="0" smtClean="0">
                <a:latin typeface="+mn-ea"/>
              </a:rPr>
              <a:t>这</a:t>
            </a:r>
            <a:r>
              <a:rPr lang="zh-CN" altLang="en-US" sz="2400" dirty="0">
                <a:latin typeface="+mn-ea"/>
              </a:rPr>
              <a:t>是一个介词短语位于句首的倒装</a:t>
            </a:r>
            <a:r>
              <a:rPr lang="zh-CN" altLang="en-US" sz="2400" dirty="0" smtClean="0">
                <a:latin typeface="+mn-ea"/>
              </a:rPr>
              <a:t>句</a:t>
            </a:r>
            <a:r>
              <a:rPr lang="zh-CN" altLang="en-US" sz="2400" b="1" dirty="0">
                <a:latin typeface="+mn-ea"/>
              </a:rPr>
              <a:t>。</a:t>
            </a:r>
            <a:endParaRPr lang="en-US" altLang="zh-CN" sz="2400" b="1" dirty="0" smtClean="0">
              <a:latin typeface="+mn-ea"/>
            </a:endParaRPr>
          </a:p>
          <a:p>
            <a:pPr marL="1587" indent="0" algn="just" eaLnBrk="1" hangingPunct="1">
              <a:lnSpc>
                <a:spcPct val="80000"/>
              </a:lnSpc>
              <a:spcBef>
                <a:spcPts val="1200"/>
              </a:spcBef>
              <a:buNone/>
              <a:defRPr/>
            </a:pPr>
            <a:r>
              <a:rPr lang="en-US" altLang="zh-CN" i="1" dirty="0" smtClean="0"/>
              <a:t>e.g. </a:t>
            </a:r>
          </a:p>
          <a:p>
            <a:pPr marL="1587" indent="0" algn="just" eaLnBrk="1" hangingPunct="1">
              <a:lnSpc>
                <a:spcPct val="80000"/>
              </a:lnSpc>
              <a:spcBef>
                <a:spcPts val="1200"/>
              </a:spcBef>
              <a:buNone/>
              <a:defRPr/>
            </a:pPr>
            <a:r>
              <a:rPr lang="en-US" altLang="zh-CN" dirty="0" smtClean="0"/>
              <a:t>1. On </a:t>
            </a:r>
            <a:r>
              <a:rPr lang="en-US" altLang="zh-CN" dirty="0"/>
              <a:t>top of the mountain stands a temple. </a:t>
            </a:r>
            <a:endParaRPr lang="en-US" altLang="zh-CN" dirty="0" smtClean="0"/>
          </a:p>
          <a:p>
            <a:pPr marL="1587" indent="0" algn="just" eaLnBrk="1" hangingPunct="1">
              <a:lnSpc>
                <a:spcPct val="80000"/>
              </a:lnSpc>
              <a:spcBef>
                <a:spcPts val="1200"/>
              </a:spcBef>
              <a:buNone/>
              <a:defRPr/>
            </a:pPr>
            <a:r>
              <a:rPr lang="en-US" altLang="zh-CN" dirty="0"/>
              <a:t> </a:t>
            </a:r>
            <a:r>
              <a:rPr lang="en-US" altLang="zh-CN" dirty="0" smtClean="0"/>
              <a:t>   </a:t>
            </a:r>
            <a:r>
              <a:rPr lang="zh-CN" altLang="en-US" sz="2400" dirty="0" smtClean="0">
                <a:solidFill>
                  <a:srgbClr val="0563C1"/>
                </a:solidFill>
                <a:latin typeface="Calibri" pitchFamily="34" charset="0"/>
                <a:ea typeface="宋体" pitchFamily="2" charset="-122"/>
              </a:rPr>
              <a:t>山顶</a:t>
            </a:r>
            <a:r>
              <a:rPr lang="zh-CN" altLang="en-US" sz="2400" dirty="0">
                <a:solidFill>
                  <a:srgbClr val="0563C1"/>
                </a:solidFill>
                <a:latin typeface="Calibri" pitchFamily="34" charset="0"/>
                <a:ea typeface="宋体" pitchFamily="2" charset="-122"/>
              </a:rPr>
              <a:t>有一座寺庙。 </a:t>
            </a:r>
            <a:endParaRPr lang="en-US" altLang="zh-CN" sz="2400" dirty="0">
              <a:solidFill>
                <a:srgbClr val="0563C1"/>
              </a:solidFill>
              <a:latin typeface="Calibri" pitchFamily="34" charset="0"/>
              <a:ea typeface="宋体" pitchFamily="2" charset="-122"/>
            </a:endParaRPr>
          </a:p>
          <a:p>
            <a:pPr marL="1587" indent="0" algn="just" eaLnBrk="1" hangingPunct="1">
              <a:lnSpc>
                <a:spcPct val="80000"/>
              </a:lnSpc>
              <a:spcBef>
                <a:spcPts val="1200"/>
              </a:spcBef>
              <a:buNone/>
              <a:defRPr/>
            </a:pPr>
            <a:r>
              <a:rPr lang="en-US" altLang="zh-CN" dirty="0" smtClean="0"/>
              <a:t>2. In </a:t>
            </a:r>
            <a:r>
              <a:rPr lang="en-US" altLang="zh-CN" dirty="0"/>
              <a:t>the middle of the yard is an old house. </a:t>
            </a:r>
          </a:p>
          <a:p>
            <a:pPr marL="1587" indent="0" algn="just" eaLnBrk="1" hangingPunct="1">
              <a:lnSpc>
                <a:spcPct val="80000"/>
              </a:lnSpc>
              <a:spcBef>
                <a:spcPts val="1200"/>
              </a:spcBef>
              <a:buNone/>
              <a:defRPr/>
            </a:pPr>
            <a:r>
              <a:rPr lang="en-US" altLang="zh-CN" dirty="0"/>
              <a:t>    </a:t>
            </a:r>
            <a:r>
              <a:rPr lang="zh-CN" altLang="en-US" sz="2400" dirty="0" smtClean="0">
                <a:solidFill>
                  <a:srgbClr val="0563C1"/>
                </a:solidFill>
                <a:latin typeface="Calibri" pitchFamily="34" charset="0"/>
              </a:rPr>
              <a:t>院子</a:t>
            </a:r>
            <a:r>
              <a:rPr lang="zh-CN" altLang="en-US" sz="2400" dirty="0">
                <a:solidFill>
                  <a:srgbClr val="0563C1"/>
                </a:solidFill>
                <a:latin typeface="Calibri" pitchFamily="34" charset="0"/>
              </a:rPr>
              <a:t>中间是一座旧房子。 </a:t>
            </a:r>
            <a:endParaRPr lang="en-US" altLang="zh-CN" sz="2400" dirty="0">
              <a:solidFill>
                <a:srgbClr val="0563C1"/>
              </a:solidFill>
              <a:latin typeface="Calibri" pitchFamily="34" charset="0"/>
            </a:endParaRPr>
          </a:p>
          <a:p>
            <a:pPr marL="87313" lvl="2" indent="-87313" eaLnBrk="1" hangingPunct="1">
              <a:lnSpc>
                <a:spcPct val="100000"/>
              </a:lnSpc>
              <a:spcBef>
                <a:spcPts val="1200"/>
              </a:spcBef>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marL="915987" lvl="2" indent="0" eaLnBrk="1" hangingPunct="1">
              <a:buNone/>
              <a:defRPr/>
            </a:pP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sp>
        <p:nvSpPr>
          <p:cNvPr id="9" name="Text Box 9"/>
          <p:cNvSpPr txBox="1">
            <a:spLocks noChangeArrowheads="1"/>
          </p:cNvSpPr>
          <p:nvPr/>
        </p:nvSpPr>
        <p:spPr bwMode="auto">
          <a:xfrm>
            <a:off x="174261" y="4373779"/>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1" name="Text Box 8"/>
          <p:cNvSpPr txBox="1">
            <a:spLocks noChangeArrowheads="1"/>
          </p:cNvSpPr>
          <p:nvPr/>
        </p:nvSpPr>
        <p:spPr bwMode="auto">
          <a:xfrm>
            <a:off x="1110888" y="4320856"/>
            <a:ext cx="5553681" cy="553998"/>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rPr>
              <a:t>这会带来很多益处，如令人容光焕发。 </a:t>
            </a:r>
          </a:p>
        </p:txBody>
      </p:sp>
      <p:pic>
        <p:nvPicPr>
          <p:cNvPr id="8" name="图片 7" descr="END"/>
          <p:cNvPicPr>
            <a:picLocks noChangeAspect="1" noChangeArrowheads="1"/>
          </p:cNvPicPr>
          <p:nvPr/>
        </p:nvPicPr>
        <p:blipFill>
          <a:blip r:embed="rId4" cstate="print"/>
          <a:srcRect/>
          <a:stretch>
            <a:fillRect/>
          </a:stretch>
        </p:blipFill>
        <p:spPr bwMode="auto">
          <a:xfrm>
            <a:off x="7144173" y="6264274"/>
            <a:ext cx="474663" cy="225425"/>
          </a:xfrm>
          <a:prstGeom prst="rect">
            <a:avLst/>
          </a:prstGeom>
          <a:noFill/>
          <a:ln w="9525">
            <a:noFill/>
            <a:miter lim="800000"/>
            <a:headEnd/>
            <a:tailEnd/>
          </a:ln>
        </p:spPr>
      </p:pic>
      <p:pic>
        <p:nvPicPr>
          <p:cNvPr id="10"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1">
            <a:hlinkClick r:id="rId7" action="ppaction://hlinksldjump"/>
          </p:cNvPr>
          <p:cNvPicPr>
            <a:picLocks noChangeAspect="1"/>
          </p:cNvPicPr>
          <p:nvPr/>
        </p:nvPicPr>
        <p:blipFill>
          <a:blip r:embed="rId8" cstate="print"/>
          <a:srcRect/>
          <a:stretch>
            <a:fillRect/>
          </a:stretch>
        </p:blipFill>
        <p:spPr bwMode="auto">
          <a:xfrm>
            <a:off x="8176835" y="6118225"/>
            <a:ext cx="766763" cy="539750"/>
          </a:xfrm>
          <a:prstGeom prst="rect">
            <a:avLst/>
          </a:prstGeom>
          <a:noFill/>
          <a:ln w="9525">
            <a:noFill/>
            <a:miter lim="800000"/>
            <a:headEnd/>
            <a:tailEnd/>
          </a:ln>
        </p:spPr>
      </p:pic>
    </p:spTree>
    <p:extLst>
      <p:ext uri="{BB962C8B-B14F-4D97-AF65-F5344CB8AC3E}">
        <p14:creationId xmlns:p14="http://schemas.microsoft.com/office/powerpoint/2010/main" xmlns="" val="166020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dissolve">
                                      <p:cBhvr>
                                        <p:cTn id="12" dur="500"/>
                                        <p:tgtEl>
                                          <p:spTgt spid="12">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dissolve">
                                      <p:cBhvr>
                                        <p:cTn id="15" dur="500"/>
                                        <p:tgtEl>
                                          <p:spTgt spid="1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2">
                                            <p:txEl>
                                              <p:pRg st="5" end="5"/>
                                            </p:txEl>
                                          </p:spTgt>
                                        </p:tgtEl>
                                        <p:attrNameLst>
                                          <p:attrName>style.visibility</p:attrName>
                                        </p:attrNameLst>
                                      </p:cBhvr>
                                      <p:to>
                                        <p:strVal val="visible"/>
                                      </p:to>
                                    </p:set>
                                    <p:animEffect transition="in" filter="dissolve">
                                      <p:cBhvr>
                                        <p:cTn id="18" dur="500"/>
                                        <p:tgtEl>
                                          <p:spTgt spid="1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dissolve">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dissolve">
                                      <p:cBhvr>
                                        <p:cTn id="28" dur="500"/>
                                        <p:tgtEl>
                                          <p:spTgt spid="1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84150" y="600080"/>
            <a:ext cx="8784004" cy="4105270"/>
          </a:xfrm>
        </p:spPr>
        <p:txBody>
          <a:bodyPr/>
          <a:lstStyle/>
          <a:p>
            <a:pPr marL="432000" indent="-457200" algn="just" eaLnBrk="1" hangingPunct="1">
              <a:lnSpc>
                <a:spcPct val="100000"/>
              </a:lnSpc>
              <a:spcBef>
                <a:spcPts val="600"/>
              </a:spcBef>
              <a:buNone/>
              <a:defRPr/>
            </a:pPr>
            <a:r>
              <a:rPr lang="en-US" altLang="zh-CN" b="1" dirty="0" smtClean="0"/>
              <a:t>     This </a:t>
            </a:r>
            <a:r>
              <a:rPr lang="en-US" altLang="zh-CN" b="1" dirty="0"/>
              <a:t>will use more energy, because each time you step down, you’ll leave a </a:t>
            </a:r>
            <a:r>
              <a:rPr lang="en-US" altLang="zh-CN" b="1" dirty="0">
                <a:solidFill>
                  <a:schemeClr val="accent2">
                    <a:lumMod val="50000"/>
                  </a:schemeClr>
                </a:solidFill>
              </a:rPr>
              <a:t>depression</a:t>
            </a:r>
            <a:r>
              <a:rPr lang="en-US" altLang="zh-CN" b="1" dirty="0"/>
              <a:t>, so you have to work harder to take the next step.</a:t>
            </a:r>
            <a:endParaRPr lang="zh-CN" altLang="en-US" dirty="0"/>
          </a:p>
          <a:p>
            <a:pPr marL="432000" indent="-457200" algn="just" eaLnBrk="1" hangingPunct="1">
              <a:lnSpc>
                <a:spcPct val="100000"/>
              </a:lnSpc>
              <a:spcBef>
                <a:spcPts val="600"/>
              </a:spcBef>
              <a:buNone/>
              <a:defRPr/>
            </a:pPr>
            <a:r>
              <a:rPr lang="en-US" altLang="zh-CN" dirty="0" smtClean="0">
                <a:sym typeface="Wingdings"/>
              </a:rPr>
              <a:t> </a:t>
            </a:r>
            <a:r>
              <a:rPr lang="en-US" altLang="zh-CN" dirty="0" smtClean="0"/>
              <a:t>When you walk on something soft, such as soft sand, each of your footsteps will leave a small depression in the surface. Because your feet sink in a bit, the next step is slightly harder. This means more exercise. </a:t>
            </a:r>
            <a:endParaRPr lang="en-US" altLang="zh-CN" b="1" dirty="0"/>
          </a:p>
          <a:p>
            <a:pPr marL="432000" indent="-457200" algn="just" eaLnBrk="1" hangingPunct="1">
              <a:lnSpc>
                <a:spcPct val="100000"/>
              </a:lnSpc>
              <a:spcBef>
                <a:spcPts val="600"/>
              </a:spcBef>
              <a:buNone/>
              <a:defRPr/>
            </a:pPr>
            <a:r>
              <a:rPr lang="en-US" altLang="zh-CN" dirty="0">
                <a:sym typeface="Wingdings"/>
              </a:rPr>
              <a:t> </a:t>
            </a:r>
            <a:r>
              <a:rPr lang="en-US" altLang="zh-CN" b="1" dirty="0" smtClean="0"/>
              <a:t>depression</a:t>
            </a:r>
            <a:r>
              <a:rPr lang="en-US" altLang="zh-CN" b="1" dirty="0"/>
              <a:t>: </a:t>
            </a:r>
            <a:r>
              <a:rPr lang="en-US" altLang="zh-CN" i="1" dirty="0" smtClean="0">
                <a:solidFill>
                  <a:srgbClr val="990000"/>
                </a:solidFill>
              </a:rPr>
              <a:t>n. </a:t>
            </a:r>
            <a:r>
              <a:rPr lang="en-US" altLang="zh-CN" dirty="0" smtClean="0">
                <a:solidFill>
                  <a:srgbClr val="990000"/>
                </a:solidFill>
              </a:rPr>
              <a:t>[</a:t>
            </a:r>
            <a:r>
              <a:rPr lang="en-US" altLang="zh-CN" dirty="0">
                <a:solidFill>
                  <a:srgbClr val="990000"/>
                </a:solidFill>
              </a:rPr>
              <a:t>C] </a:t>
            </a:r>
            <a:r>
              <a:rPr lang="en-US" altLang="zh-CN" dirty="0"/>
              <a:t>(</a:t>
            </a:r>
            <a:r>
              <a:rPr lang="en-US" altLang="zh-CN" i="1" dirty="0" err="1"/>
              <a:t>fml</a:t>
            </a:r>
            <a:r>
              <a:rPr lang="en-US" altLang="zh-CN" dirty="0"/>
              <a:t>) an area on a surface that is lower than the parts around it </a:t>
            </a:r>
            <a:r>
              <a:rPr lang="zh-CN" altLang="en-US" sz="2400" dirty="0">
                <a:solidFill>
                  <a:schemeClr val="accent1">
                    <a:lumMod val="75000"/>
                  </a:schemeClr>
                </a:solidFill>
                <a:latin typeface="+mn-ea"/>
              </a:rPr>
              <a:t>凹地；洼地 </a:t>
            </a: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3" action="ppaction://hlinksldjump"/>
          </p:cNvPr>
          <p:cNvPicPr>
            <a:picLocks noChangeAspect="1"/>
          </p:cNvPicPr>
          <p:nvPr/>
        </p:nvPicPr>
        <p:blipFill>
          <a:blip r:embed="rId4" cstate="print"/>
          <a:srcRect/>
          <a:stretch>
            <a:fillRect/>
          </a:stretch>
        </p:blipFill>
        <p:spPr bwMode="auto">
          <a:xfrm>
            <a:off x="8176835" y="6118225"/>
            <a:ext cx="766763" cy="539750"/>
          </a:xfrm>
          <a:prstGeom prst="rect">
            <a:avLst/>
          </a:prstGeom>
          <a:noFill/>
          <a:ln w="9525">
            <a:noFill/>
            <a:miter lim="800000"/>
            <a:headEnd/>
            <a:tailEnd/>
          </a:ln>
        </p:spPr>
      </p:pic>
      <p:sp>
        <p:nvSpPr>
          <p:cNvPr id="9" name="Text Box 9"/>
          <p:cNvSpPr txBox="1">
            <a:spLocks noChangeArrowheads="1"/>
          </p:cNvSpPr>
          <p:nvPr/>
        </p:nvSpPr>
        <p:spPr bwMode="auto">
          <a:xfrm>
            <a:off x="174261" y="4936794"/>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1" name="Text Box 8"/>
          <p:cNvSpPr txBox="1">
            <a:spLocks noChangeArrowheads="1"/>
          </p:cNvSpPr>
          <p:nvPr/>
        </p:nvSpPr>
        <p:spPr bwMode="auto">
          <a:xfrm>
            <a:off x="1010136" y="4883871"/>
            <a:ext cx="8159750"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rPr>
              <a:t>这会消耗更多的能量，因为你每踩一步，都会留下一个坑，因此你就不得不更加用力去迈出下一步。 </a:t>
            </a:r>
          </a:p>
        </p:txBody>
      </p:sp>
      <p:pic>
        <p:nvPicPr>
          <p:cNvPr id="8" name="图片 7" descr="END"/>
          <p:cNvPicPr>
            <a:picLocks noChangeAspect="1" noChangeArrowheads="1"/>
          </p:cNvPicPr>
          <p:nvPr/>
        </p:nvPicPr>
        <p:blipFill>
          <a:blip r:embed="rId5" cstate="print"/>
          <a:srcRect/>
          <a:stretch>
            <a:fillRect/>
          </a:stretch>
        </p:blipFill>
        <p:spPr bwMode="auto">
          <a:xfrm>
            <a:off x="7144173" y="6264274"/>
            <a:ext cx="474663" cy="225425"/>
          </a:xfrm>
          <a:prstGeom prst="rect">
            <a:avLst/>
          </a:prstGeom>
          <a:noFill/>
          <a:ln w="9525">
            <a:noFill/>
            <a:miter lim="800000"/>
            <a:headEnd/>
            <a:tailEnd/>
          </a:ln>
        </p:spPr>
      </p:pic>
      <p:pic>
        <p:nvPicPr>
          <p:cNvPr id="10"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42478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dissolv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22293" y="978349"/>
            <a:ext cx="8818807" cy="5572256"/>
          </a:xfrm>
          <a:prstGeom prst="rect">
            <a:avLst/>
          </a:prstGeom>
          <a:noFill/>
          <a:ln>
            <a:miter lim="800000"/>
            <a:headEnd/>
            <a:tailEnd/>
          </a:ln>
        </p:spPr>
        <p:txBody>
          <a:bodyPr/>
          <a:lstStyle/>
          <a:p>
            <a:pPr>
              <a:lnSpc>
                <a:spcPct val="100000"/>
              </a:lnSpc>
              <a:buNone/>
            </a:pPr>
            <a:r>
              <a:rPr lang="en-US" altLang="zh-CN" sz="1800" dirty="0" smtClean="0">
                <a:solidFill>
                  <a:schemeClr val="hlink"/>
                </a:solidFill>
              </a:rPr>
              <a:t>8</a:t>
            </a:r>
            <a:r>
              <a:rPr lang="en-US" altLang="zh-CN" sz="2500" spc="-220" dirty="0" smtClean="0"/>
              <a:t>Fin</a:t>
            </a:r>
            <a:r>
              <a:rPr lang="en-US" altLang="zh-CN" sz="2500" spc="-210" dirty="0" smtClean="0"/>
              <a:t>ally, if you were to buy one piece of equipment to aid your walking </a:t>
            </a:r>
            <a:r>
              <a:rPr lang="en-US" altLang="zh-CN" sz="2500" spc="-210" dirty="0" err="1" smtClean="0"/>
              <a:t>programme</a:t>
            </a:r>
            <a:r>
              <a:rPr lang="en-US" altLang="zh-CN" sz="2500" spc="-210" dirty="0" smtClean="0"/>
              <a:t>,</a:t>
            </a:r>
          </a:p>
          <a:p>
            <a:pPr>
              <a:lnSpc>
                <a:spcPct val="100000"/>
              </a:lnSpc>
              <a:buNone/>
            </a:pPr>
            <a:r>
              <a:rPr lang="en-US" altLang="zh-CN" sz="2500" spc="-180" dirty="0" smtClean="0"/>
              <a:t>it should be a </a:t>
            </a:r>
            <a:r>
              <a:rPr lang="en-US" altLang="zh-CN" sz="2500" spc="-180" dirty="0" smtClean="0">
                <a:hlinkClick r:id="rId3" action="ppaction://hlinksldjump"/>
              </a:rPr>
              <a:t>pedometer</a:t>
            </a:r>
            <a:r>
              <a:rPr lang="en-US" altLang="zh-CN" sz="2500" spc="-180" dirty="0" smtClean="0"/>
              <a:t> to show the distance you have walked, and the calories</a:t>
            </a:r>
          </a:p>
          <a:p>
            <a:pPr>
              <a:lnSpc>
                <a:spcPct val="100000"/>
              </a:lnSpc>
              <a:buNone/>
            </a:pPr>
            <a:r>
              <a:rPr lang="en-US" altLang="zh-CN" sz="2500" spc="-190" dirty="0" smtClean="0"/>
              <a:t>burnt. These </a:t>
            </a:r>
            <a:r>
              <a:rPr lang="en-US" altLang="zh-CN" sz="2500" spc="-190" dirty="0" smtClean="0">
                <a:hlinkClick r:id="rId4" action="ppaction://hlinksldjump"/>
              </a:rPr>
              <a:t>measurements</a:t>
            </a:r>
            <a:r>
              <a:rPr lang="en-US" altLang="zh-CN" sz="2500" spc="-190" dirty="0" smtClean="0"/>
              <a:t> will provide you with the </a:t>
            </a:r>
            <a:r>
              <a:rPr lang="en-US" altLang="zh-CN" sz="2500" spc="-190" dirty="0" smtClean="0">
                <a:hlinkClick r:id="rId5" action="ppaction://hlinksldjump"/>
              </a:rPr>
              <a:t>motivation</a:t>
            </a:r>
            <a:r>
              <a:rPr lang="en-US" altLang="zh-CN" sz="2500" spc="-190" dirty="0" smtClean="0"/>
              <a:t> to improve your</a:t>
            </a:r>
          </a:p>
          <a:p>
            <a:pPr>
              <a:lnSpc>
                <a:spcPct val="100000"/>
              </a:lnSpc>
              <a:buNone/>
            </a:pPr>
            <a:r>
              <a:rPr lang="en-US" altLang="zh-CN" sz="2500" dirty="0" smtClean="0"/>
              <a:t>performance.</a:t>
            </a:r>
          </a:p>
          <a:p>
            <a:pPr>
              <a:lnSpc>
                <a:spcPct val="100000"/>
              </a:lnSpc>
              <a:buNone/>
            </a:pPr>
            <a:r>
              <a:rPr lang="en-US" altLang="zh-CN" sz="2500" b="1" dirty="0" smtClean="0"/>
              <a:t>Walking into the future</a:t>
            </a:r>
          </a:p>
          <a:p>
            <a:pPr>
              <a:lnSpc>
                <a:spcPct val="100000"/>
              </a:lnSpc>
              <a:buNone/>
            </a:pPr>
            <a:r>
              <a:rPr lang="en-US" altLang="zh-CN" sz="1800" dirty="0" smtClean="0">
                <a:solidFill>
                  <a:schemeClr val="hlink"/>
                </a:solidFill>
              </a:rPr>
              <a:t>9</a:t>
            </a:r>
            <a:r>
              <a:rPr lang="en-US" altLang="zh-CN" sz="2400" dirty="0" smtClean="0"/>
              <a:t> </a:t>
            </a:r>
            <a:r>
              <a:rPr lang="en-US" altLang="zh-CN" sz="2500" spc="-220" dirty="0" smtClean="0">
                <a:hlinkClick r:id="rId6" action="ppaction://hlinksldjump"/>
              </a:rPr>
              <a:t>It seems far too simple to claim that a basic skill that most of us do without a second</a:t>
            </a:r>
          </a:p>
          <a:p>
            <a:pPr>
              <a:lnSpc>
                <a:spcPct val="100000"/>
              </a:lnSpc>
              <a:buNone/>
            </a:pPr>
            <a:r>
              <a:rPr lang="en-US" altLang="zh-CN" sz="2500" spc="-190" dirty="0" smtClean="0">
                <a:hlinkClick r:id="rId6" action="ppaction://hlinksldjump"/>
              </a:rPr>
              <a:t>thought can be so significant</a:t>
            </a:r>
            <a:r>
              <a:rPr lang="en-US" altLang="zh-CN" sz="2500" spc="-190" dirty="0" smtClean="0"/>
              <a:t>, but as you begin to learn more about the benefits of</a:t>
            </a:r>
          </a:p>
          <a:p>
            <a:pPr>
              <a:lnSpc>
                <a:spcPct val="100000"/>
              </a:lnSpc>
              <a:buNone/>
            </a:pPr>
            <a:r>
              <a:rPr lang="en-US" altLang="zh-CN" sz="2500" spc="-140" dirty="0" smtClean="0"/>
              <a:t>walking you will realize that the results for your health and daily living are </a:t>
            </a:r>
            <a:r>
              <a:rPr lang="en-US" altLang="zh-CN" sz="2500" spc="-140" dirty="0" smtClean="0">
                <a:hlinkClick r:id="rId7" action="ppaction://hlinksldjump"/>
              </a:rPr>
              <a:t>far-</a:t>
            </a:r>
          </a:p>
          <a:p>
            <a:pPr>
              <a:lnSpc>
                <a:spcPct val="100000"/>
              </a:lnSpc>
              <a:buNone/>
            </a:pPr>
            <a:r>
              <a:rPr lang="en-US" altLang="zh-CN" sz="2500" spc="-190" dirty="0" smtClean="0">
                <a:hlinkClick r:id="rId7" action="ppaction://hlinksldjump"/>
              </a:rPr>
              <a:t>reaching</a:t>
            </a:r>
            <a:r>
              <a:rPr lang="en-US" altLang="zh-CN" sz="2500" spc="-190" dirty="0" smtClean="0"/>
              <a:t>. For some doctors, </a:t>
            </a:r>
            <a:r>
              <a:rPr lang="en-US" altLang="zh-CN" sz="2500" spc="-190" dirty="0" smtClean="0">
                <a:hlinkClick r:id="rId8" action="ppaction://hlinksldjump"/>
              </a:rPr>
              <a:t>walking is “as close to the magic bullet as you’ll find in</a:t>
            </a:r>
          </a:p>
          <a:p>
            <a:pPr>
              <a:lnSpc>
                <a:spcPct val="100000"/>
              </a:lnSpc>
              <a:buNone/>
            </a:pPr>
            <a:r>
              <a:rPr lang="en-US" altLang="zh-CN" sz="2500" spc="-210" dirty="0" smtClean="0">
                <a:hlinkClick r:id="rId8" action="ppaction://hlinksldjump"/>
              </a:rPr>
              <a:t>modern medicine”</a:t>
            </a:r>
            <a:r>
              <a:rPr lang="en-US" altLang="zh-CN" sz="2500" spc="-210" dirty="0" smtClean="0"/>
              <a:t>, an all-round cure for the </a:t>
            </a:r>
            <a:r>
              <a:rPr lang="en-US" altLang="zh-CN" sz="2500" spc="-210" dirty="0" smtClean="0">
                <a:hlinkClick r:id="rId9" action="ppaction://hlinksldjump"/>
              </a:rPr>
              <a:t>destructive</a:t>
            </a:r>
            <a:r>
              <a:rPr lang="en-US" altLang="zh-CN" sz="2500" spc="-210" dirty="0" smtClean="0"/>
              <a:t> stresses of the 21st century.</a:t>
            </a:r>
            <a:endParaRPr lang="zh-CN" altLang="en-US" sz="2500" spc="-2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10" action="ppaction://hlinkfile"/>
          </p:cNvPr>
          <p:cNvPicPr>
            <a:picLocks noChangeAspect="1" noChangeArrowheads="1"/>
          </p:cNvPicPr>
          <p:nvPr/>
        </p:nvPicPr>
        <p:blipFill>
          <a:blip r:embed="rId11" cstate="print"/>
          <a:srcRect/>
          <a:stretch>
            <a:fillRect/>
          </a:stretch>
        </p:blipFill>
        <p:spPr bwMode="auto">
          <a:xfrm>
            <a:off x="8466449" y="610140"/>
            <a:ext cx="476250" cy="533400"/>
          </a:xfrm>
          <a:prstGeom prst="rect">
            <a:avLst/>
          </a:prstGeom>
          <a:noFill/>
          <a:ln w="9525">
            <a:noFill/>
            <a:miter lim="800000"/>
            <a:headEnd/>
            <a:tailEnd/>
          </a:ln>
        </p:spPr>
      </p:pic>
      <p:pic>
        <p:nvPicPr>
          <p:cNvPr id="6153" name="图片 10">
            <a:hlinkClick r:id="rId12" action="ppaction://hlinksldjump"/>
          </p:cNvPr>
          <p:cNvPicPr>
            <a:picLocks noChangeAspect="1"/>
          </p:cNvPicPr>
          <p:nvPr/>
        </p:nvPicPr>
        <p:blipFill>
          <a:blip r:embed="rId13" cstate="print"/>
          <a:srcRect/>
          <a:stretch>
            <a:fillRect/>
          </a:stretch>
        </p:blipFill>
        <p:spPr bwMode="auto">
          <a:xfrm>
            <a:off x="8072749" y="6092825"/>
            <a:ext cx="879475" cy="539750"/>
          </a:xfrm>
          <a:prstGeom prst="rect">
            <a:avLst/>
          </a:prstGeom>
          <a:noFill/>
          <a:ln w="9525">
            <a:noFill/>
            <a:miter lim="800000"/>
            <a:headEnd/>
            <a:tailEnd/>
          </a:ln>
        </p:spPr>
      </p:pic>
      <p:sp>
        <p:nvSpPr>
          <p:cNvPr id="8" name="矩形 7"/>
          <p:cNvSpPr/>
          <p:nvPr/>
        </p:nvSpPr>
        <p:spPr>
          <a:xfrm>
            <a:off x="8690402" y="5631450"/>
            <a:ext cx="415498" cy="369332"/>
          </a:xfrm>
          <a:prstGeom prst="rect">
            <a:avLst/>
          </a:prstGeom>
        </p:spPr>
        <p:txBody>
          <a:bodyPr wrap="none">
            <a:spAutoFit/>
          </a:bodyPr>
          <a:lstStyle/>
          <a:p>
            <a:r>
              <a:rPr lang="zh-CN" altLang="en-US" dirty="0" smtClean="0">
                <a:solidFill>
                  <a:srgbClr val="DA0000"/>
                </a:solidFill>
                <a:latin typeface="KozMinPro-Regular"/>
              </a:rPr>
              <a:t>■</a:t>
            </a:r>
            <a:endParaRPr lang="zh-CN" altLang="en-US" dirty="0"/>
          </a:p>
        </p:txBody>
      </p:sp>
      <p:pic>
        <p:nvPicPr>
          <p:cNvPr id="10" name="图片 6" descr="Home">
            <a:hlinkClick r:id="rId14" action="ppaction://hlinksldjump"/>
          </p:cNvPr>
          <p:cNvPicPr>
            <a:picLocks noChangeAspect="1" noChangeArrowheads="1"/>
          </p:cNvPicPr>
          <p:nvPr/>
        </p:nvPicPr>
        <p:blipFill>
          <a:blip r:embed="rId15"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16" action="ppaction://hlinksldjump"/>
          </p:cNvPr>
          <p:cNvPicPr>
            <a:picLocks noChangeAspect="1" noChangeArrowheads="1"/>
          </p:cNvPicPr>
          <p:nvPr/>
        </p:nvPicPr>
        <p:blipFill>
          <a:blip r:embed="rId1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75358" y="815487"/>
            <a:ext cx="8792796" cy="2746863"/>
          </a:xfrm>
        </p:spPr>
        <p:txBody>
          <a:bodyPr/>
          <a:lstStyle/>
          <a:p>
            <a:pPr marL="432000" indent="-457200" algn="just">
              <a:buNone/>
            </a:pPr>
            <a:r>
              <a:rPr lang="en-US" altLang="zh-CN" b="1" dirty="0" smtClean="0"/>
              <a:t>     It </a:t>
            </a:r>
            <a:r>
              <a:rPr lang="en-US" altLang="zh-CN" b="1" dirty="0"/>
              <a:t>seems far too simple to claim that a basic skill that most of us do </a:t>
            </a:r>
            <a:r>
              <a:rPr lang="en-US" altLang="zh-CN" b="1" dirty="0">
                <a:hlinkClick r:id="rId3" action="ppaction://hlinksldjump"/>
              </a:rPr>
              <a:t>without a second thought </a:t>
            </a:r>
            <a:r>
              <a:rPr lang="en-US" altLang="zh-CN" b="1" dirty="0"/>
              <a:t>can be so significant </a:t>
            </a:r>
            <a:r>
              <a:rPr lang="en-US" altLang="zh-CN" b="1" dirty="0" smtClean="0"/>
              <a:t>…</a:t>
            </a:r>
            <a:endParaRPr lang="en-US" altLang="zh-CN" dirty="0" smtClean="0"/>
          </a:p>
          <a:p>
            <a:pPr marL="432000" indent="-457200" algn="just" eaLnBrk="1" hangingPunct="1">
              <a:lnSpc>
                <a:spcPct val="100000"/>
              </a:lnSpc>
              <a:buNone/>
              <a:defRPr/>
            </a:pPr>
            <a:r>
              <a:rPr lang="en-US" altLang="zh-CN" dirty="0">
                <a:sym typeface="Wingdings"/>
              </a:rPr>
              <a:t> </a:t>
            </a:r>
            <a:r>
              <a:rPr lang="en-US" altLang="zh-CN" dirty="0" smtClean="0"/>
              <a:t>The claim seems too simple to be true. This suggests that the claim is in fact true when you know more or think about it more deeply.</a:t>
            </a: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sp>
        <p:nvSpPr>
          <p:cNvPr id="9" name="Text Box 9"/>
          <p:cNvSpPr txBox="1">
            <a:spLocks noChangeArrowheads="1"/>
          </p:cNvSpPr>
          <p:nvPr/>
        </p:nvSpPr>
        <p:spPr bwMode="auto">
          <a:xfrm>
            <a:off x="174261" y="3838499"/>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1" name="Text Box 8"/>
          <p:cNvSpPr txBox="1">
            <a:spLocks noChangeArrowheads="1"/>
          </p:cNvSpPr>
          <p:nvPr/>
        </p:nvSpPr>
        <p:spPr bwMode="auto">
          <a:xfrm>
            <a:off x="1110888" y="3785576"/>
            <a:ext cx="7839681"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zh-CN" altLang="en-US" sz="2400" dirty="0">
                <a:solidFill>
                  <a:srgbClr val="0563C1"/>
                </a:solidFill>
              </a:rPr>
              <a:t>说大多数人不假思索就能完成的基本动作有如此神奇的功效似乎有些</a:t>
            </a:r>
            <a:r>
              <a:rPr lang="zh-CN" altLang="en-US" sz="2400" dirty="0" smtClean="0">
                <a:solidFill>
                  <a:srgbClr val="0563C1"/>
                </a:solidFill>
              </a:rPr>
              <a:t>武断</a:t>
            </a:r>
            <a:r>
              <a:rPr lang="en-US" altLang="zh-CN" sz="2400" dirty="0">
                <a:solidFill>
                  <a:srgbClr val="0563C1"/>
                </a:solidFill>
                <a:latin typeface="宋体" panose="02010600030101010101" pitchFamily="2" charset="-122"/>
              </a:rPr>
              <a:t>……</a:t>
            </a:r>
            <a:r>
              <a:rPr lang="zh-CN" altLang="en-US" sz="2400" dirty="0" smtClean="0">
                <a:solidFill>
                  <a:srgbClr val="0563C1"/>
                </a:solidFill>
              </a:rPr>
              <a:t> </a:t>
            </a:r>
            <a:endParaRPr lang="zh-CN" altLang="en-US" sz="2400" dirty="0">
              <a:solidFill>
                <a:srgbClr val="0563C1"/>
              </a:solidFill>
            </a:endParaRPr>
          </a:p>
        </p:txBody>
      </p:sp>
      <p:pic>
        <p:nvPicPr>
          <p:cNvPr id="8" name="图片 7" descr="MORE"/>
          <p:cNvPicPr>
            <a:picLocks noChangeAspect="1" noChangeArrowheads="1"/>
          </p:cNvPicPr>
          <p:nvPr/>
        </p:nvPicPr>
        <p:blipFill>
          <a:blip r:embed="rId4" cstate="print"/>
          <a:srcRect/>
          <a:stretch>
            <a:fillRect/>
          </a:stretch>
        </p:blipFill>
        <p:spPr bwMode="auto">
          <a:xfrm>
            <a:off x="6714676" y="6297194"/>
            <a:ext cx="912813" cy="228600"/>
          </a:xfrm>
          <a:prstGeom prst="rect">
            <a:avLst/>
          </a:prstGeom>
          <a:noFill/>
          <a:ln w="9525">
            <a:noFill/>
            <a:miter lim="800000"/>
            <a:headEnd/>
            <a:tailEnd/>
          </a:ln>
        </p:spPr>
      </p:pic>
      <p:pic>
        <p:nvPicPr>
          <p:cNvPr id="10"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75690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84150" y="748076"/>
            <a:ext cx="8784003" cy="5224099"/>
          </a:xfrm>
        </p:spPr>
        <p:txBody>
          <a:bodyPr/>
          <a:lstStyle/>
          <a:p>
            <a:pPr marL="432000" indent="-457200" algn="just">
              <a:buNone/>
            </a:pPr>
            <a:r>
              <a:rPr lang="en-US" altLang="zh-CN" b="1" dirty="0" smtClean="0"/>
              <a:t>      It </a:t>
            </a:r>
            <a:r>
              <a:rPr lang="en-US" altLang="zh-CN" b="1" dirty="0"/>
              <a:t>seems far too simple to claim that a basic skill that most of us do </a:t>
            </a:r>
            <a:r>
              <a:rPr lang="en-US" altLang="zh-CN" b="1" dirty="0">
                <a:hlinkClick r:id="rId3" action="ppaction://hlinksldjump"/>
              </a:rPr>
              <a:t>without a second thought</a:t>
            </a:r>
            <a:r>
              <a:rPr lang="en-US" altLang="zh-CN" b="1" dirty="0"/>
              <a:t> can be so significant </a:t>
            </a:r>
            <a:r>
              <a:rPr lang="en-US" altLang="zh-CN" b="1" dirty="0" smtClean="0"/>
              <a:t>…</a:t>
            </a:r>
            <a:endParaRPr lang="en-US" altLang="zh-CN" dirty="0" smtClean="0"/>
          </a:p>
          <a:p>
            <a:pPr marL="432000" indent="-457200" algn="just" eaLnBrk="1" hangingPunct="1">
              <a:lnSpc>
                <a:spcPct val="100000"/>
              </a:lnSpc>
              <a:buNone/>
              <a:defRPr/>
            </a:pPr>
            <a:r>
              <a:rPr lang="en-US" altLang="zh-CN" dirty="0">
                <a:sym typeface="Wingdings"/>
              </a:rPr>
              <a:t> </a:t>
            </a:r>
            <a:r>
              <a:rPr lang="en-US" altLang="zh-CN" dirty="0" smtClean="0"/>
              <a:t>In contrast, the expression </a:t>
            </a:r>
            <a:r>
              <a:rPr lang="en-US" altLang="zh-CN" b="1" i="1" dirty="0" smtClean="0"/>
              <a:t>on second thoughts </a:t>
            </a:r>
            <a:r>
              <a:rPr lang="en-US" altLang="zh-CN" dirty="0" smtClean="0"/>
              <a:t>means that you want to consider something further and perhaps will change your opinion or decision. For example: </a:t>
            </a:r>
          </a:p>
          <a:p>
            <a:pPr marL="230400" indent="-230400" algn="just" eaLnBrk="1" hangingPunct="1">
              <a:lnSpc>
                <a:spcPct val="100000"/>
              </a:lnSpc>
              <a:buNone/>
              <a:defRPr/>
            </a:pPr>
            <a:r>
              <a:rPr lang="en-US" altLang="zh-CN" i="1" dirty="0" smtClean="0"/>
              <a:t>e.g. </a:t>
            </a:r>
            <a:r>
              <a:rPr lang="en-US" altLang="zh-CN" dirty="0" smtClean="0"/>
              <a:t>I wanted to go travelling alone, but on second thoughts I changed my mind. </a:t>
            </a:r>
          </a:p>
          <a:p>
            <a:pPr marL="1587" indent="0" algn="just" eaLnBrk="1" hangingPunct="1">
              <a:lnSpc>
                <a:spcPct val="100000"/>
              </a:lnSpc>
              <a:buNone/>
              <a:defRPr/>
            </a:pPr>
            <a:r>
              <a:rPr lang="zh-CN" altLang="en-US" sz="2400" dirty="0" smtClean="0">
                <a:solidFill>
                  <a:schemeClr val="accent1">
                    <a:lumMod val="75000"/>
                  </a:schemeClr>
                </a:solidFill>
                <a:latin typeface="+mn-ea"/>
              </a:rPr>
              <a:t>  我想独自去旅行，但又一想，我改变了主意。</a:t>
            </a: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4" action="ppaction://hlinksldjump"/>
          </p:cNvPr>
          <p:cNvPicPr>
            <a:picLocks noChangeAspect="1"/>
          </p:cNvPicPr>
          <p:nvPr/>
        </p:nvPicPr>
        <p:blipFill>
          <a:blip r:embed="rId5" cstate="print"/>
          <a:srcRect/>
          <a:stretch>
            <a:fillRect/>
          </a:stretch>
        </p:blipFill>
        <p:spPr bwMode="auto">
          <a:xfrm>
            <a:off x="8176835" y="6118225"/>
            <a:ext cx="766763" cy="539750"/>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0" name="图片 9" descr="END"/>
          <p:cNvPicPr>
            <a:picLocks noChangeAspect="1" noChangeArrowheads="1"/>
          </p:cNvPicPr>
          <p:nvPr/>
        </p:nvPicPr>
        <p:blipFill>
          <a:blip r:embed="rId8" cstate="print"/>
          <a:srcRect/>
          <a:stretch>
            <a:fillRect/>
          </a:stretch>
        </p:blipFill>
        <p:spPr bwMode="auto">
          <a:xfrm>
            <a:off x="7144173" y="6264274"/>
            <a:ext cx="474663" cy="225425"/>
          </a:xfrm>
          <a:prstGeom prst="rect">
            <a:avLst/>
          </a:prstGeom>
          <a:noFill/>
          <a:ln w="9525">
            <a:noFill/>
            <a:miter lim="800000"/>
            <a:headEnd/>
            <a:tailEnd/>
          </a:ln>
        </p:spPr>
      </p:pic>
      <p:pic>
        <p:nvPicPr>
          <p:cNvPr id="9"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4404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dissolv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dissolv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57162" y="906058"/>
            <a:ext cx="8834438" cy="2713442"/>
          </a:xfrm>
        </p:spPr>
        <p:txBody>
          <a:bodyPr/>
          <a:lstStyle/>
          <a:p>
            <a:pPr marL="432000" indent="-457200" algn="just">
              <a:buNone/>
            </a:pPr>
            <a:r>
              <a:rPr lang="en-US" altLang="zh-CN" b="1" dirty="0" smtClean="0"/>
              <a:t>      … </a:t>
            </a:r>
            <a:r>
              <a:rPr lang="en-US" altLang="zh-CN" b="1" dirty="0"/>
              <a:t>walking is “as close to the </a:t>
            </a:r>
            <a:r>
              <a:rPr lang="en-US" altLang="zh-CN" b="1" dirty="0">
                <a:solidFill>
                  <a:schemeClr val="accent2">
                    <a:lumMod val="50000"/>
                  </a:schemeClr>
                </a:solidFill>
                <a:hlinkClick r:id="rId3" action="ppaction://hlinksldjump"/>
              </a:rPr>
              <a:t>magic bullet </a:t>
            </a:r>
            <a:r>
              <a:rPr lang="en-US" altLang="zh-CN" b="1" dirty="0"/>
              <a:t>as you’ll find in modern medicine</a:t>
            </a:r>
            <a:r>
              <a:rPr lang="en-US" altLang="zh-CN" b="1" dirty="0" smtClean="0"/>
              <a:t>”…</a:t>
            </a:r>
          </a:p>
          <a:p>
            <a:pPr marL="432000" indent="-457200" algn="just" eaLnBrk="1" hangingPunct="1">
              <a:lnSpc>
                <a:spcPct val="110000"/>
              </a:lnSpc>
              <a:buNone/>
              <a:defRPr/>
            </a:pPr>
            <a:r>
              <a:rPr lang="en-US" altLang="zh-CN" dirty="0">
                <a:sym typeface="Wingdings"/>
              </a:rPr>
              <a:t> </a:t>
            </a:r>
            <a:r>
              <a:rPr lang="en-US" altLang="zh-CN" b="1" dirty="0" smtClean="0"/>
              <a:t>magic </a:t>
            </a:r>
            <a:r>
              <a:rPr lang="en-US" altLang="zh-CN" b="1" dirty="0"/>
              <a:t>bullet: </a:t>
            </a:r>
            <a:r>
              <a:rPr lang="en-US" altLang="zh-CN" dirty="0" smtClean="0"/>
              <a:t>a </a:t>
            </a:r>
            <a:r>
              <a:rPr lang="en-US" altLang="zh-CN" dirty="0"/>
              <a:t>medicine designed to cure an illness quickly and completely. More generally, it can refer to a quick and easy solution to a serious </a:t>
            </a:r>
            <a:r>
              <a:rPr lang="en-US" altLang="zh-CN" dirty="0" smtClean="0"/>
              <a:t>problem</a:t>
            </a:r>
            <a:r>
              <a:rPr lang="en-US" altLang="zh-CN" dirty="0"/>
              <a:t>.</a:t>
            </a:r>
            <a:r>
              <a:rPr lang="zh-CN" altLang="en-US" sz="2400" dirty="0" smtClean="0">
                <a:solidFill>
                  <a:schemeClr val="accent1">
                    <a:lumMod val="75000"/>
                  </a:schemeClr>
                </a:solidFill>
                <a:latin typeface="+mn-ea"/>
              </a:rPr>
              <a:t> </a:t>
            </a:r>
            <a:endParaRPr lang="en-US" altLang="zh-CN" sz="2400" dirty="0" smtClean="0">
              <a:solidFill>
                <a:schemeClr val="accent1">
                  <a:lumMod val="75000"/>
                </a:schemeClr>
              </a:solidFill>
              <a:latin typeface="+mn-ea"/>
            </a:endParaRPr>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marL="915987" lvl="2" indent="0" eaLnBrk="1" hangingPunct="1">
              <a:buNone/>
              <a:defRPr/>
            </a:pPr>
            <a:endParaRPr lang="zh-CN" altLang="en-US" dirty="0"/>
          </a:p>
        </p:txBody>
      </p:sp>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sp>
        <p:nvSpPr>
          <p:cNvPr id="9" name="Text Box 9"/>
          <p:cNvSpPr txBox="1">
            <a:spLocks noChangeArrowheads="1"/>
          </p:cNvSpPr>
          <p:nvPr/>
        </p:nvSpPr>
        <p:spPr bwMode="auto">
          <a:xfrm>
            <a:off x="174261" y="3798725"/>
            <a:ext cx="1250951"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spcBef>
                <a:spcPct val="50000"/>
              </a:spcBef>
            </a:pPr>
            <a:r>
              <a:rPr lang="zh-CN" altLang="en-US" sz="2400" b="1" dirty="0">
                <a:solidFill>
                  <a:prstClr val="black"/>
                </a:solidFill>
              </a:rPr>
              <a:t>翻译</a:t>
            </a:r>
            <a:r>
              <a:rPr lang="zh-CN" altLang="en-US" sz="2400" dirty="0">
                <a:solidFill>
                  <a:prstClr val="black"/>
                </a:solidFill>
              </a:rPr>
              <a:t>：</a:t>
            </a:r>
          </a:p>
        </p:txBody>
      </p:sp>
      <p:sp>
        <p:nvSpPr>
          <p:cNvPr id="11" name="Text Box 8"/>
          <p:cNvSpPr txBox="1">
            <a:spLocks noChangeArrowheads="1"/>
          </p:cNvSpPr>
          <p:nvPr/>
        </p:nvSpPr>
        <p:spPr bwMode="auto">
          <a:xfrm>
            <a:off x="1110888" y="3745802"/>
            <a:ext cx="7867650" cy="51385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just">
              <a:lnSpc>
                <a:spcPct val="125000"/>
              </a:lnSpc>
              <a:spcBef>
                <a:spcPct val="50000"/>
              </a:spcBef>
            </a:pPr>
            <a:r>
              <a:rPr lang="en-US" altLang="zh-CN" sz="2400" dirty="0">
                <a:solidFill>
                  <a:srgbClr val="0563C1"/>
                </a:solidFill>
                <a:latin typeface="宋体" panose="02010600030101010101" pitchFamily="2" charset="-122"/>
              </a:rPr>
              <a:t>……</a:t>
            </a:r>
            <a:r>
              <a:rPr lang="zh-CN" altLang="en-US" sz="2400" dirty="0">
                <a:solidFill>
                  <a:srgbClr val="0563C1"/>
                </a:solidFill>
              </a:rPr>
              <a:t> </a:t>
            </a:r>
            <a:r>
              <a:rPr lang="zh-CN" altLang="en-US" sz="2400" dirty="0" smtClean="0">
                <a:solidFill>
                  <a:srgbClr val="0563C1"/>
                </a:solidFill>
              </a:rPr>
              <a:t>步行</a:t>
            </a:r>
            <a:r>
              <a:rPr lang="zh-CN" altLang="en-US" sz="2400" dirty="0">
                <a:solidFill>
                  <a:srgbClr val="0563C1"/>
                </a:solidFill>
              </a:rPr>
              <a:t>“差不多就是现代医学的灵丹妙药</a:t>
            </a:r>
            <a:r>
              <a:rPr lang="zh-CN" altLang="en-US" sz="2400" dirty="0" smtClean="0">
                <a:solidFill>
                  <a:srgbClr val="0563C1"/>
                </a:solidFill>
              </a:rPr>
              <a:t>”</a:t>
            </a:r>
            <a:r>
              <a:rPr lang="en-US" altLang="zh-CN" sz="2400" dirty="0" smtClean="0">
                <a:solidFill>
                  <a:srgbClr val="0563C1"/>
                </a:solidFill>
                <a:latin typeface="宋体" panose="02010600030101010101" pitchFamily="2" charset="-122"/>
              </a:rPr>
              <a:t>……</a:t>
            </a:r>
            <a:r>
              <a:rPr lang="zh-CN" altLang="en-US" sz="2400" dirty="0" smtClean="0">
                <a:solidFill>
                  <a:srgbClr val="0563C1"/>
                </a:solidFill>
              </a:rPr>
              <a:t> </a:t>
            </a:r>
            <a:endParaRPr lang="zh-CN" altLang="en-US" sz="2400" dirty="0">
              <a:solidFill>
                <a:srgbClr val="0563C1"/>
              </a:solidFill>
            </a:endParaRPr>
          </a:p>
        </p:txBody>
      </p:sp>
      <p:pic>
        <p:nvPicPr>
          <p:cNvPr id="10" name="图片 9" descr="END"/>
          <p:cNvPicPr>
            <a:picLocks noChangeAspect="1" noChangeArrowheads="1"/>
          </p:cNvPicPr>
          <p:nvPr/>
        </p:nvPicPr>
        <p:blipFill>
          <a:blip r:embed="rId4" cstate="print"/>
          <a:srcRect/>
          <a:stretch>
            <a:fillRect/>
          </a:stretch>
        </p:blipFill>
        <p:spPr bwMode="auto">
          <a:xfrm>
            <a:off x="7144173" y="6264274"/>
            <a:ext cx="474663" cy="225425"/>
          </a:xfrm>
          <a:prstGeom prst="rect">
            <a:avLst/>
          </a:prstGeom>
          <a:noFill/>
          <a:ln w="9525">
            <a:noFill/>
            <a:miter lim="800000"/>
            <a:headEnd/>
            <a:tailEnd/>
          </a:ln>
        </p:spPr>
      </p:pic>
      <p:pic>
        <p:nvPicPr>
          <p:cNvPr id="13"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4" name="图片 1">
            <a:hlinkClick r:id="rId7" action="ppaction://hlinksldjump"/>
          </p:cNvPr>
          <p:cNvPicPr>
            <a:picLocks noChangeAspect="1"/>
          </p:cNvPicPr>
          <p:nvPr/>
        </p:nvPicPr>
        <p:blipFill>
          <a:blip r:embed="rId8" cstate="print"/>
          <a:srcRect/>
          <a:stretch>
            <a:fillRect/>
          </a:stretch>
        </p:blipFill>
        <p:spPr bwMode="auto">
          <a:xfrm>
            <a:off x="8176835" y="6118225"/>
            <a:ext cx="766763" cy="539750"/>
          </a:xfrm>
          <a:prstGeom prst="rect">
            <a:avLst/>
          </a:prstGeom>
          <a:noFill/>
          <a:ln w="9525">
            <a:noFill/>
            <a:miter lim="800000"/>
            <a:headEnd/>
            <a:tailEnd/>
          </a:ln>
        </p:spPr>
      </p:pic>
    </p:spTree>
    <p:extLst>
      <p:ext uri="{BB962C8B-B14F-4D97-AF65-F5344CB8AC3E}">
        <p14:creationId xmlns:p14="http://schemas.microsoft.com/office/powerpoint/2010/main" xmlns="" val="268248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单圆角矩形 4"/>
          <p:cNvSpPr/>
          <p:nvPr/>
        </p:nvSpPr>
        <p:spPr>
          <a:xfrm>
            <a:off x="396875" y="11350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3" action="ppaction://hlinksldjump"/>
              </a:rPr>
              <a:t>Reading and understanding</a:t>
            </a:r>
            <a:endParaRPr lang="zh-CN" altLang="en-US" sz="2800" noProof="1">
              <a:solidFill>
                <a:prstClr val="black"/>
              </a:solidFill>
            </a:endParaRPr>
          </a:p>
        </p:txBody>
      </p:sp>
      <p:sp>
        <p:nvSpPr>
          <p:cNvPr id="6" name="单圆角矩形 5"/>
          <p:cNvSpPr/>
          <p:nvPr/>
        </p:nvSpPr>
        <p:spPr>
          <a:xfrm>
            <a:off x="396875" y="1851025"/>
            <a:ext cx="8437563" cy="423863"/>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4" action="ppaction://hlinksldjump"/>
              </a:rPr>
              <a:t>Dealing with unfamiliar words</a:t>
            </a:r>
            <a:endParaRPr lang="zh-CN" altLang="en-US" sz="2800" noProof="1">
              <a:solidFill>
                <a:prstClr val="black"/>
              </a:solidFill>
            </a:endParaRPr>
          </a:p>
        </p:txBody>
      </p:sp>
      <p:sp>
        <p:nvSpPr>
          <p:cNvPr id="7" name="单圆角矩形 6"/>
          <p:cNvSpPr/>
          <p:nvPr/>
        </p:nvSpPr>
        <p:spPr>
          <a:xfrm>
            <a:off x="396875" y="2592388"/>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5" action="ppaction://hlinksldjump"/>
              </a:rPr>
              <a:t>Reading and interpreting</a:t>
            </a:r>
            <a:endParaRPr lang="zh-CN" altLang="en-US" sz="2800" noProof="1">
              <a:solidFill>
                <a:prstClr val="black"/>
              </a:solidFill>
            </a:endParaRPr>
          </a:p>
        </p:txBody>
      </p:sp>
      <p:sp>
        <p:nvSpPr>
          <p:cNvPr id="8" name="单圆角矩形 7"/>
          <p:cNvSpPr/>
          <p:nvPr/>
        </p:nvSpPr>
        <p:spPr>
          <a:xfrm>
            <a:off x="396875" y="33575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solidFill>
                  <a:prstClr val="black"/>
                </a:solidFill>
                <a:hlinkClick r:id="rId6" action="ppaction://hlinksldjump"/>
              </a:rPr>
              <a:t>Developing critical thinking</a:t>
            </a:r>
            <a:endParaRPr lang="zh-CN" altLang="en-US" sz="2800" noProof="1">
              <a:solidFill>
                <a:prstClr val="black"/>
              </a:solidFill>
            </a:endParaRPr>
          </a:p>
        </p:txBody>
      </p:sp>
      <p:sp>
        <p:nvSpPr>
          <p:cNvPr id="15370"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1999955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220051" y="945492"/>
            <a:ext cx="8807450" cy="2905536"/>
          </a:xfrm>
          <a:prstGeom prst="rect">
            <a:avLst/>
          </a:prstGeom>
          <a:noFill/>
          <a:ln>
            <a:miter lim="800000"/>
            <a:headEnd/>
            <a:tailEnd/>
          </a:ln>
        </p:spPr>
        <p:txBody>
          <a:bodyPr/>
          <a:lstStyle/>
          <a:p>
            <a:pPr eaLnBrk="1" hangingPunct="1">
              <a:lnSpc>
                <a:spcPct val="150000"/>
              </a:lnSpc>
              <a:spcBef>
                <a:spcPts val="600"/>
              </a:spcBef>
              <a:buSzPct val="120000"/>
              <a:buNone/>
            </a:pPr>
            <a:r>
              <a:rPr lang="en-US" altLang="zh-CN" b="1" dirty="0" smtClean="0">
                <a:solidFill>
                  <a:srgbClr val="C00000"/>
                </a:solidFill>
              </a:rPr>
              <a:t>Reading and understanding </a:t>
            </a:r>
          </a:p>
          <a:p>
            <a:pPr eaLnBrk="1" hangingPunct="1">
              <a:lnSpc>
                <a:spcPct val="50000"/>
              </a:lnSpc>
              <a:spcBef>
                <a:spcPts val="600"/>
              </a:spcBef>
              <a:buSzPct val="120000"/>
              <a:buNone/>
            </a:pPr>
            <a:endParaRPr lang="en-US" altLang="zh-CN" b="1" dirty="0" smtClean="0">
              <a:solidFill>
                <a:srgbClr val="C00000"/>
              </a:solidFill>
            </a:endParaRPr>
          </a:p>
          <a:p>
            <a:pPr eaLnBrk="1" hangingPunct="1">
              <a:lnSpc>
                <a:spcPct val="150000"/>
              </a:lnSpc>
              <a:spcBef>
                <a:spcPts val="600"/>
              </a:spcBef>
              <a:buSzPct val="120000"/>
              <a:buNone/>
            </a:pPr>
            <a:r>
              <a:rPr lang="en-US" altLang="zh-CN" b="1" dirty="0" smtClean="0">
                <a:ea typeface="宋体" charset="-122"/>
              </a:rPr>
              <a:t>3</a:t>
            </a:r>
            <a:r>
              <a:rPr lang="en-US" altLang="en-US" b="1" dirty="0" smtClean="0">
                <a:ea typeface="宋体" charset="-122"/>
              </a:rPr>
              <a:t> </a:t>
            </a:r>
            <a:r>
              <a:rPr lang="en-US" altLang="en-US" b="1" dirty="0">
                <a:ea typeface="宋体" charset="-122"/>
                <a:hlinkClick r:id="rId3" action="ppaction://hlinksldjump"/>
              </a:rPr>
              <a:t>Match the sections of the passage with their main ideas</a:t>
            </a:r>
            <a:r>
              <a:rPr lang="en-US" altLang="en-US" sz="2800" b="1" dirty="0" smtClean="0">
                <a:ea typeface="宋体" charset="-122"/>
                <a:hlinkClick r:id="rId3" action="ppaction://hlinksldjump"/>
              </a:rPr>
              <a:t>.</a:t>
            </a:r>
            <a:endParaRPr lang="en-US" altLang="en-US" sz="2800" b="1" dirty="0" smtClean="0">
              <a:ea typeface="宋体" charset="-122"/>
            </a:endParaRPr>
          </a:p>
          <a:p>
            <a:pPr eaLnBrk="1" hangingPunct="1">
              <a:lnSpc>
                <a:spcPct val="150000"/>
              </a:lnSpc>
              <a:spcBef>
                <a:spcPts val="600"/>
              </a:spcBef>
              <a:buSzPct val="120000"/>
              <a:buNone/>
            </a:pPr>
            <a:r>
              <a:rPr lang="en-US" altLang="zh-CN" b="1" dirty="0" smtClean="0">
                <a:ea typeface="宋体" charset="-122"/>
              </a:rPr>
              <a:t>4</a:t>
            </a:r>
            <a:r>
              <a:rPr lang="en-US" altLang="en-US" b="1" dirty="0" smtClean="0">
                <a:ea typeface="宋体" charset="-122"/>
              </a:rPr>
              <a:t> </a:t>
            </a:r>
            <a:r>
              <a:rPr lang="en-US" altLang="en-US" b="1" dirty="0">
                <a:ea typeface="宋体" charset="-122"/>
                <a:hlinkClick r:id="rId4" action="ppaction://hlinksldjump"/>
              </a:rPr>
              <a:t>Answer the questions.</a:t>
            </a:r>
            <a:r>
              <a:rPr lang="en-US" altLang="en-US" dirty="0">
                <a:ea typeface="宋体" charset="-122"/>
                <a:hlinkClick r:id="rId4" action="ppaction://hlinksldjump"/>
              </a:rPr>
              <a:t> </a:t>
            </a:r>
            <a:endParaRPr lang="en-US" altLang="zh-CN" dirty="0"/>
          </a:p>
          <a:p>
            <a:pPr eaLnBrk="1" hangingPunct="1">
              <a:lnSpc>
                <a:spcPct val="100000"/>
              </a:lnSpc>
              <a:spcBef>
                <a:spcPts val="0"/>
              </a:spcBef>
              <a:buSzPct val="120000"/>
              <a:buNone/>
            </a:pPr>
            <a:r>
              <a:rPr lang="en-US" altLang="en-US" dirty="0" smtClean="0">
                <a:ea typeface="宋体" charset="-122"/>
              </a:rPr>
              <a:t> </a:t>
            </a:r>
            <a:endParaRPr lang="en-US" altLang="zh-CN" sz="2800" dirty="0" smtClean="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30906912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spcBef>
                <a:spcPts val="0"/>
              </a:spcBef>
              <a:buSzPct val="120000"/>
              <a:buNone/>
            </a:pPr>
            <a:r>
              <a:rPr lang="en-US" altLang="zh-CN" b="1" dirty="0" smtClean="0">
                <a:ea typeface="宋体" charset="-122"/>
              </a:rPr>
              <a:t>3</a:t>
            </a:r>
            <a:r>
              <a:rPr lang="en-US" altLang="en-US" b="1" dirty="0" smtClean="0">
                <a:ea typeface="宋体" charset="-122"/>
              </a:rPr>
              <a:t> </a:t>
            </a:r>
            <a:r>
              <a:rPr lang="en-US" altLang="en-US" b="1" dirty="0">
                <a:ea typeface="宋体" charset="-122"/>
              </a:rPr>
              <a:t>Match the sections of the passage with their main ideas</a:t>
            </a:r>
            <a:r>
              <a:rPr lang="en-US" altLang="en-US" sz="2800" b="1" dirty="0" smtClean="0">
                <a:ea typeface="宋体" charset="-122"/>
              </a:rPr>
              <a:t>.</a:t>
            </a:r>
            <a:r>
              <a:rPr lang="en-US" altLang="en-US" dirty="0" smtClean="0">
                <a:ea typeface="宋体" charset="-122"/>
              </a:rPr>
              <a:t> </a:t>
            </a:r>
            <a:endParaRPr lang="en-US" altLang="zh-CN" sz="2800" dirty="0" smtClean="0"/>
          </a:p>
          <a:p>
            <a:pPr marL="182563" indent="-180975" algn="just">
              <a:lnSpc>
                <a:spcPct val="100000"/>
              </a:lnSpc>
              <a:spcBef>
                <a:spcPts val="600"/>
              </a:spcBef>
              <a:buNone/>
            </a:pPr>
            <a:r>
              <a:rPr lang="en-US" altLang="zh-CN" dirty="0" smtClean="0"/>
              <a:t>   Opening section</a:t>
            </a:r>
          </a:p>
          <a:p>
            <a:pPr marL="182563" indent="-180975" algn="just">
              <a:lnSpc>
                <a:spcPct val="100000"/>
              </a:lnSpc>
              <a:spcBef>
                <a:spcPts val="600"/>
              </a:spcBef>
              <a:buNone/>
            </a:pPr>
            <a:r>
              <a:rPr lang="en-US" altLang="zh-CN" dirty="0" smtClean="0"/>
              <a:t>   Body </a:t>
            </a:r>
            <a:r>
              <a:rPr lang="en-US" altLang="zh-CN" dirty="0"/>
              <a:t>and mind </a:t>
            </a:r>
            <a:endParaRPr lang="en-US" altLang="zh-CN" dirty="0" smtClean="0"/>
          </a:p>
          <a:p>
            <a:pPr marL="182563" indent="-180975" algn="just">
              <a:lnSpc>
                <a:spcPct val="100000"/>
              </a:lnSpc>
              <a:spcBef>
                <a:spcPts val="600"/>
              </a:spcBef>
              <a:buNone/>
            </a:pPr>
            <a:r>
              <a:rPr lang="en-US" altLang="zh-CN" dirty="0" smtClean="0"/>
              <a:t>   How </a:t>
            </a:r>
            <a:r>
              <a:rPr lang="en-US" altLang="zh-CN" dirty="0"/>
              <a:t>much is enough? </a:t>
            </a:r>
            <a:endParaRPr lang="en-US" altLang="zh-CN" dirty="0" smtClean="0"/>
          </a:p>
          <a:p>
            <a:pPr marL="182563" indent="-180975" algn="just">
              <a:lnSpc>
                <a:spcPct val="100000"/>
              </a:lnSpc>
              <a:spcBef>
                <a:spcPts val="600"/>
              </a:spcBef>
              <a:buNone/>
            </a:pPr>
            <a:r>
              <a:rPr lang="en-US" altLang="zh-CN" dirty="0" smtClean="0"/>
              <a:t>   Starting </a:t>
            </a:r>
            <a:r>
              <a:rPr lang="en-US" altLang="zh-CN" dirty="0"/>
              <a:t>out </a:t>
            </a:r>
            <a:endParaRPr lang="en-US" altLang="zh-CN" dirty="0" smtClean="0"/>
          </a:p>
          <a:p>
            <a:pPr marL="182563" indent="-180975" algn="just">
              <a:lnSpc>
                <a:spcPct val="100000"/>
              </a:lnSpc>
              <a:spcBef>
                <a:spcPts val="600"/>
              </a:spcBef>
              <a:buNone/>
            </a:pPr>
            <a:r>
              <a:rPr lang="en-US" altLang="zh-CN" dirty="0" smtClean="0"/>
              <a:t>   Walking </a:t>
            </a:r>
            <a:r>
              <a:rPr lang="en-US" altLang="zh-CN" dirty="0"/>
              <a:t>into the future </a:t>
            </a:r>
            <a:endParaRPr lang="en-US" altLang="zh-CN" dirty="0" smtClean="0"/>
          </a:p>
          <a:p>
            <a:pPr marL="182563" indent="-180975" algn="just">
              <a:lnSpc>
                <a:spcPct val="100000"/>
              </a:lnSpc>
              <a:spcBef>
                <a:spcPts val="600"/>
              </a:spcBef>
              <a:buNone/>
            </a:pPr>
            <a:r>
              <a:rPr lang="en-US" altLang="zh-CN" dirty="0"/>
              <a:t>1 to list the many benefits of walking regularly </a:t>
            </a:r>
            <a:endParaRPr lang="en-US" altLang="zh-CN" dirty="0" smtClean="0"/>
          </a:p>
          <a:p>
            <a:pPr marL="182563" indent="-180975" algn="just">
              <a:lnSpc>
                <a:spcPct val="100000"/>
              </a:lnSpc>
              <a:spcBef>
                <a:spcPts val="600"/>
              </a:spcBef>
              <a:buNone/>
            </a:pPr>
            <a:r>
              <a:rPr lang="en-US" altLang="zh-CN" dirty="0" smtClean="0"/>
              <a:t>2 </a:t>
            </a:r>
            <a:r>
              <a:rPr lang="en-US" altLang="zh-CN" dirty="0"/>
              <a:t>to describe the negative effects of modern lifestyles </a:t>
            </a:r>
            <a:endParaRPr lang="en-US" altLang="zh-CN" dirty="0" smtClean="0"/>
          </a:p>
          <a:p>
            <a:pPr marL="182563" indent="-180975" algn="just">
              <a:lnSpc>
                <a:spcPct val="100000"/>
              </a:lnSpc>
              <a:spcBef>
                <a:spcPts val="600"/>
              </a:spcBef>
              <a:buNone/>
            </a:pPr>
            <a:r>
              <a:rPr lang="en-US" altLang="zh-CN" dirty="0" smtClean="0"/>
              <a:t>3 </a:t>
            </a:r>
            <a:r>
              <a:rPr lang="en-US" altLang="zh-CN" dirty="0"/>
              <a:t>to give detailed instructions about how to walk </a:t>
            </a:r>
            <a:endParaRPr lang="en-US" altLang="zh-CN" dirty="0" smtClean="0"/>
          </a:p>
          <a:p>
            <a:pPr marL="182563" indent="-180975" algn="just">
              <a:lnSpc>
                <a:spcPct val="100000"/>
              </a:lnSpc>
              <a:spcBef>
                <a:spcPts val="600"/>
              </a:spcBef>
              <a:buNone/>
            </a:pPr>
            <a:r>
              <a:rPr lang="en-US" altLang="zh-CN" dirty="0" smtClean="0"/>
              <a:t>4 </a:t>
            </a:r>
            <a:r>
              <a:rPr lang="en-US" altLang="zh-CN" dirty="0"/>
              <a:t>to make a prediction about the future </a:t>
            </a:r>
            <a:endParaRPr lang="en-US" altLang="zh-CN" dirty="0" smtClean="0"/>
          </a:p>
          <a:p>
            <a:pPr marL="182563" indent="-180975" algn="just">
              <a:lnSpc>
                <a:spcPct val="100000"/>
              </a:lnSpc>
              <a:spcBef>
                <a:spcPts val="600"/>
              </a:spcBef>
              <a:buNone/>
            </a:pPr>
            <a:r>
              <a:rPr lang="en-US" altLang="zh-CN" dirty="0" smtClean="0"/>
              <a:t>5 </a:t>
            </a:r>
            <a:r>
              <a:rPr lang="en-US" altLang="zh-CN" dirty="0"/>
              <a:t>to discuss the problem of motivation </a:t>
            </a:r>
            <a:endParaRPr lang="zh-CN" altLang="en-US" sz="2800" dirty="0" smtClean="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sp>
        <p:nvSpPr>
          <p:cNvPr id="8" name="文本框 7"/>
          <p:cNvSpPr txBox="1"/>
          <p:nvPr/>
        </p:nvSpPr>
        <p:spPr>
          <a:xfrm>
            <a:off x="3159847" y="1207796"/>
            <a:ext cx="393720" cy="523220"/>
          </a:xfrm>
          <a:prstGeom prst="rect">
            <a:avLst/>
          </a:prstGeom>
          <a:noFill/>
        </p:spPr>
        <p:txBody>
          <a:bodyPr wrap="square" rtlCol="0">
            <a:spAutoFit/>
          </a:bodyPr>
          <a:lstStyle/>
          <a:p>
            <a:r>
              <a:rPr lang="en-US" altLang="zh-CN" sz="2800" b="1" dirty="0" smtClean="0">
                <a:solidFill>
                  <a:srgbClr val="990000"/>
                </a:solidFill>
              </a:rPr>
              <a:t>2</a:t>
            </a:r>
            <a:endParaRPr lang="zh-CN" altLang="en-US" sz="2800" b="1" dirty="0">
              <a:solidFill>
                <a:srgbClr val="990000"/>
              </a:solidFill>
            </a:endParaRPr>
          </a:p>
        </p:txBody>
      </p:sp>
      <p:sp>
        <p:nvSpPr>
          <p:cNvPr id="9" name="文本框 8"/>
          <p:cNvSpPr txBox="1"/>
          <p:nvPr/>
        </p:nvSpPr>
        <p:spPr>
          <a:xfrm>
            <a:off x="3159847" y="1684268"/>
            <a:ext cx="393720" cy="523220"/>
          </a:xfrm>
          <a:prstGeom prst="rect">
            <a:avLst/>
          </a:prstGeom>
          <a:noFill/>
        </p:spPr>
        <p:txBody>
          <a:bodyPr wrap="square" rtlCol="0">
            <a:spAutoFit/>
          </a:bodyPr>
          <a:lstStyle/>
          <a:p>
            <a:r>
              <a:rPr lang="en-US" altLang="zh-CN" sz="2800" b="1" dirty="0" smtClean="0">
                <a:solidFill>
                  <a:srgbClr val="990000"/>
                </a:solidFill>
              </a:rPr>
              <a:t>1</a:t>
            </a:r>
            <a:endParaRPr lang="zh-CN" altLang="en-US" sz="2800" b="1" dirty="0">
              <a:solidFill>
                <a:srgbClr val="990000"/>
              </a:solidFill>
            </a:endParaRPr>
          </a:p>
        </p:txBody>
      </p:sp>
      <p:sp>
        <p:nvSpPr>
          <p:cNvPr id="10" name="文本框 9"/>
          <p:cNvSpPr txBox="1"/>
          <p:nvPr/>
        </p:nvSpPr>
        <p:spPr>
          <a:xfrm>
            <a:off x="4018580" y="2198577"/>
            <a:ext cx="393720" cy="523220"/>
          </a:xfrm>
          <a:prstGeom prst="rect">
            <a:avLst/>
          </a:prstGeom>
          <a:noFill/>
        </p:spPr>
        <p:txBody>
          <a:bodyPr wrap="square" rtlCol="0">
            <a:spAutoFit/>
          </a:bodyPr>
          <a:lstStyle/>
          <a:p>
            <a:r>
              <a:rPr lang="en-US" altLang="zh-CN" sz="2800" b="1" dirty="0" smtClean="0">
                <a:solidFill>
                  <a:srgbClr val="990000"/>
                </a:solidFill>
              </a:rPr>
              <a:t>5</a:t>
            </a:r>
            <a:endParaRPr lang="zh-CN" altLang="en-US" sz="2800" b="1" dirty="0">
              <a:solidFill>
                <a:srgbClr val="990000"/>
              </a:solidFill>
            </a:endParaRPr>
          </a:p>
        </p:txBody>
      </p:sp>
      <p:sp>
        <p:nvSpPr>
          <p:cNvPr id="11" name="文本框 10"/>
          <p:cNvSpPr txBox="1"/>
          <p:nvPr/>
        </p:nvSpPr>
        <p:spPr>
          <a:xfrm>
            <a:off x="2605916" y="2690726"/>
            <a:ext cx="393720" cy="523220"/>
          </a:xfrm>
          <a:prstGeom prst="rect">
            <a:avLst/>
          </a:prstGeom>
          <a:noFill/>
        </p:spPr>
        <p:txBody>
          <a:bodyPr wrap="square" rtlCol="0">
            <a:spAutoFit/>
          </a:bodyPr>
          <a:lstStyle/>
          <a:p>
            <a:r>
              <a:rPr lang="en-US" altLang="zh-CN" sz="2800" b="1" dirty="0" smtClean="0">
                <a:solidFill>
                  <a:srgbClr val="990000"/>
                </a:solidFill>
              </a:rPr>
              <a:t>3</a:t>
            </a:r>
            <a:endParaRPr lang="zh-CN" altLang="en-US" sz="2800" b="1" dirty="0">
              <a:solidFill>
                <a:srgbClr val="990000"/>
              </a:solidFill>
            </a:endParaRPr>
          </a:p>
        </p:txBody>
      </p:sp>
      <p:sp>
        <p:nvSpPr>
          <p:cNvPr id="12" name="文本框 11"/>
          <p:cNvSpPr txBox="1"/>
          <p:nvPr/>
        </p:nvSpPr>
        <p:spPr>
          <a:xfrm>
            <a:off x="4018580" y="3197521"/>
            <a:ext cx="393720" cy="523220"/>
          </a:xfrm>
          <a:prstGeom prst="rect">
            <a:avLst/>
          </a:prstGeom>
          <a:noFill/>
        </p:spPr>
        <p:txBody>
          <a:bodyPr wrap="square" rtlCol="0">
            <a:spAutoFit/>
          </a:bodyPr>
          <a:lstStyle/>
          <a:p>
            <a:r>
              <a:rPr lang="en-US" altLang="zh-CN" sz="2800" b="1" dirty="0" smtClean="0">
                <a:solidFill>
                  <a:srgbClr val="990000"/>
                </a:solidFill>
              </a:rPr>
              <a:t>4</a:t>
            </a:r>
            <a:endParaRPr lang="zh-CN" altLang="en-US" sz="2800" b="1" dirty="0">
              <a:solidFill>
                <a:srgbClr val="990000"/>
              </a:solidFill>
            </a:endParaRPr>
          </a:p>
        </p:txBody>
      </p:sp>
      <p:pic>
        <p:nvPicPr>
          <p:cNvPr id="13" name="图片 2" descr="END"/>
          <p:cNvPicPr>
            <a:picLocks noChangeAspect="1" noChangeArrowheads="1"/>
          </p:cNvPicPr>
          <p:nvPr/>
        </p:nvPicPr>
        <p:blipFill>
          <a:blip r:embed="rId5" cstate="print"/>
          <a:srcRect/>
          <a:stretch>
            <a:fillRect/>
          </a:stretch>
        </p:blipFill>
        <p:spPr bwMode="auto">
          <a:xfrm>
            <a:off x="8439201" y="6359161"/>
            <a:ext cx="474663" cy="225425"/>
          </a:xfrm>
          <a:prstGeom prst="rect">
            <a:avLst/>
          </a:prstGeom>
          <a:noFill/>
          <a:ln w="9525">
            <a:noFill/>
            <a:miter lim="800000"/>
            <a:headEnd/>
            <a:tailEnd/>
          </a:ln>
        </p:spPr>
      </p:pic>
      <p:pic>
        <p:nvPicPr>
          <p:cNvPr id="14"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5741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eaLnBrk="1" hangingPunct="1">
              <a:lnSpc>
                <a:spcPct val="100000"/>
              </a:lnSpc>
              <a:spcBef>
                <a:spcPts val="0"/>
              </a:spcBef>
              <a:buSzPct val="120000"/>
              <a:buNone/>
            </a:pPr>
            <a:endParaRPr lang="en-US" altLang="zh-CN" b="1" dirty="0" smtClean="0">
              <a:ea typeface="宋体" charset="-122"/>
            </a:endParaRPr>
          </a:p>
          <a:p>
            <a:pPr eaLnBrk="1" hangingPunct="1">
              <a:lnSpc>
                <a:spcPct val="100000"/>
              </a:lnSpc>
              <a:spcBef>
                <a:spcPts val="600"/>
              </a:spcBef>
              <a:buSzPct val="120000"/>
              <a:buNone/>
            </a:pPr>
            <a:r>
              <a:rPr lang="en-US" altLang="zh-CN" b="1" dirty="0" smtClean="0">
                <a:ea typeface="宋体" charset="-122"/>
              </a:rPr>
              <a:t>4</a:t>
            </a:r>
            <a:r>
              <a:rPr lang="en-US" altLang="en-US" b="1" dirty="0" smtClean="0">
                <a:ea typeface="宋体" charset="-122"/>
              </a:rPr>
              <a:t> </a:t>
            </a:r>
            <a:r>
              <a:rPr lang="en-US" altLang="en-US" b="1" dirty="0">
                <a:ea typeface="宋体" charset="-122"/>
              </a:rPr>
              <a:t>Answer the questions</a:t>
            </a:r>
            <a:r>
              <a:rPr lang="en-US" altLang="en-US" sz="2800" b="1" dirty="0" smtClean="0">
                <a:ea typeface="宋体" charset="-122"/>
              </a:rPr>
              <a:t>.</a:t>
            </a:r>
            <a:r>
              <a:rPr lang="en-US" altLang="en-US" dirty="0" smtClean="0">
                <a:ea typeface="宋体" charset="-122"/>
              </a:rPr>
              <a:t> </a:t>
            </a:r>
            <a:endParaRPr lang="en-US" altLang="zh-CN" sz="2800" dirty="0" smtClean="0"/>
          </a:p>
          <a:p>
            <a:pPr marL="182563" indent="-180975" algn="just">
              <a:lnSpc>
                <a:spcPct val="100000"/>
              </a:lnSpc>
              <a:spcBef>
                <a:spcPts val="600"/>
              </a:spcBef>
              <a:buNone/>
            </a:pPr>
            <a:r>
              <a:rPr lang="en-US" altLang="zh-CN" dirty="0"/>
              <a:t>1 </a:t>
            </a:r>
            <a:r>
              <a:rPr lang="en-US" altLang="zh-CN" dirty="0">
                <a:hlinkClick r:id="rId3" action="ppaction://hlinksldjump"/>
              </a:rPr>
              <a:t>Why don’t people walk enough these days? </a:t>
            </a:r>
            <a:endParaRPr lang="en-US" altLang="zh-CN" dirty="0" smtClean="0"/>
          </a:p>
          <a:p>
            <a:pPr marL="182563" indent="-180975" algn="just">
              <a:lnSpc>
                <a:spcPct val="100000"/>
              </a:lnSpc>
              <a:spcBef>
                <a:spcPts val="600"/>
              </a:spcBef>
              <a:buNone/>
            </a:pPr>
            <a:r>
              <a:rPr lang="en-US" altLang="zh-CN" dirty="0" smtClean="0"/>
              <a:t>2 </a:t>
            </a:r>
            <a:r>
              <a:rPr lang="en-US" altLang="zh-CN" dirty="0">
                <a:hlinkClick r:id="rId3" action="ppaction://hlinksldjump"/>
              </a:rPr>
              <a:t>How does walking help the body? </a:t>
            </a:r>
            <a:endParaRPr lang="en-US" altLang="zh-CN" dirty="0" smtClean="0"/>
          </a:p>
          <a:p>
            <a:pPr marL="182563" indent="-180975" algn="just">
              <a:lnSpc>
                <a:spcPct val="100000"/>
              </a:lnSpc>
              <a:spcBef>
                <a:spcPts val="600"/>
              </a:spcBef>
              <a:buNone/>
            </a:pPr>
            <a:r>
              <a:rPr lang="en-US" altLang="zh-CN" dirty="0" smtClean="0"/>
              <a:t>3 </a:t>
            </a:r>
            <a:r>
              <a:rPr lang="en-US" altLang="zh-CN" dirty="0">
                <a:hlinkClick r:id="rId4" action="ppaction://hlinksldjump"/>
              </a:rPr>
              <a:t>How does walking help the mind? </a:t>
            </a:r>
            <a:endParaRPr lang="en-US" altLang="zh-CN" dirty="0" smtClean="0"/>
          </a:p>
          <a:p>
            <a:pPr marL="182563" indent="-180975" algn="just">
              <a:lnSpc>
                <a:spcPct val="100000"/>
              </a:lnSpc>
              <a:spcBef>
                <a:spcPts val="600"/>
              </a:spcBef>
              <a:buNone/>
            </a:pPr>
            <a:r>
              <a:rPr lang="en-US" altLang="zh-CN" dirty="0" smtClean="0"/>
              <a:t>4 </a:t>
            </a:r>
            <a:r>
              <a:rPr lang="en-US" altLang="zh-CN" dirty="0">
                <a:hlinkClick r:id="rId4" action="ppaction://hlinksldjump"/>
              </a:rPr>
              <a:t>What is the connection between thinking and oxygen? </a:t>
            </a:r>
            <a:endParaRPr lang="en-US" altLang="zh-CN" dirty="0" smtClean="0"/>
          </a:p>
          <a:p>
            <a:pPr marL="182563" indent="-180975" algn="just">
              <a:lnSpc>
                <a:spcPct val="100000"/>
              </a:lnSpc>
              <a:spcBef>
                <a:spcPts val="600"/>
              </a:spcBef>
              <a:buNone/>
            </a:pPr>
            <a:r>
              <a:rPr lang="en-US" altLang="zh-CN" dirty="0" smtClean="0"/>
              <a:t>5 </a:t>
            </a:r>
            <a:r>
              <a:rPr lang="en-US" altLang="zh-CN" dirty="0">
                <a:hlinkClick r:id="rId5" action="ppaction://hlinksldjump"/>
              </a:rPr>
              <a:t>How much should people walk every day? </a:t>
            </a:r>
            <a:endParaRPr lang="en-US" altLang="zh-CN" dirty="0" smtClean="0"/>
          </a:p>
          <a:p>
            <a:pPr marL="182563" indent="-180975" algn="just">
              <a:lnSpc>
                <a:spcPct val="100000"/>
              </a:lnSpc>
              <a:spcBef>
                <a:spcPts val="600"/>
              </a:spcBef>
              <a:buNone/>
            </a:pPr>
            <a:r>
              <a:rPr lang="en-US" altLang="zh-CN" dirty="0" smtClean="0"/>
              <a:t>6 </a:t>
            </a:r>
            <a:r>
              <a:rPr lang="en-US" altLang="zh-CN" dirty="0">
                <a:hlinkClick r:id="rId5" action="ppaction://hlinksldjump"/>
              </a:rPr>
              <a:t>What is the best way to walk? </a:t>
            </a:r>
            <a:endParaRPr lang="en-US" altLang="zh-CN" dirty="0" smtClean="0"/>
          </a:p>
          <a:p>
            <a:pPr marL="182563" indent="-180975" algn="just">
              <a:lnSpc>
                <a:spcPct val="100000"/>
              </a:lnSpc>
              <a:spcBef>
                <a:spcPts val="600"/>
              </a:spcBef>
              <a:buNone/>
            </a:pPr>
            <a:r>
              <a:rPr lang="en-US" altLang="zh-CN" dirty="0" smtClean="0"/>
              <a:t>7 </a:t>
            </a:r>
            <a:r>
              <a:rPr lang="en-US" altLang="zh-CN" dirty="0">
                <a:hlinkClick r:id="rId5" action="ppaction://hlinksldjump"/>
              </a:rPr>
              <a:t>Why is it a good idea to vary your way of walking?</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22423300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876780"/>
            <a:ext cx="8807450" cy="4820629"/>
          </a:xfrm>
          <a:prstGeom prst="rect">
            <a:avLst/>
          </a:prstGeom>
          <a:noFill/>
          <a:ln>
            <a:miter lim="800000"/>
            <a:headEnd/>
            <a:tailEnd/>
          </a:ln>
        </p:spPr>
        <p:txBody>
          <a:bodyPr/>
          <a:lstStyle/>
          <a:p>
            <a:pPr marL="182563" indent="-180975" algn="just">
              <a:lnSpc>
                <a:spcPct val="100000"/>
              </a:lnSpc>
              <a:spcBef>
                <a:spcPts val="600"/>
              </a:spcBef>
              <a:buNone/>
            </a:pPr>
            <a:r>
              <a:rPr lang="en-US" altLang="zh-CN" b="1" dirty="0" smtClean="0"/>
              <a:t>1 </a:t>
            </a:r>
            <a:r>
              <a:rPr lang="en-US" altLang="zh-CN" b="1" dirty="0"/>
              <a:t>Why don’t people walk enough these days? </a:t>
            </a:r>
            <a:endParaRPr lang="en-US" altLang="zh-CN" b="1" dirty="0" smtClean="0"/>
          </a:p>
          <a:p>
            <a:pPr marL="182563" indent="-180975" algn="just">
              <a:lnSpc>
                <a:spcPct val="100000"/>
              </a:lnSpc>
              <a:spcBef>
                <a:spcPts val="600"/>
              </a:spcBef>
              <a:buNone/>
            </a:pPr>
            <a:r>
              <a:rPr lang="en-US" altLang="zh-CN" dirty="0" smtClean="0"/>
              <a:t>  People don’t walk enough these days because they spend more time at their desks. </a:t>
            </a:r>
          </a:p>
          <a:p>
            <a:pPr marL="182563" indent="-180975" algn="just">
              <a:lnSpc>
                <a:spcPct val="50000"/>
              </a:lnSpc>
              <a:spcBef>
                <a:spcPts val="600"/>
              </a:spcBef>
              <a:buNone/>
            </a:pPr>
            <a:endParaRPr lang="en-US" altLang="zh-CN" dirty="0" smtClean="0"/>
          </a:p>
          <a:p>
            <a:pPr marL="182563" indent="-180975" algn="just">
              <a:lnSpc>
                <a:spcPct val="100000"/>
              </a:lnSpc>
              <a:spcBef>
                <a:spcPts val="600"/>
              </a:spcBef>
              <a:buNone/>
            </a:pPr>
            <a:r>
              <a:rPr lang="en-US" altLang="zh-CN" b="1" dirty="0" smtClean="0"/>
              <a:t>2 </a:t>
            </a:r>
            <a:r>
              <a:rPr lang="en-US" altLang="zh-CN" b="1" dirty="0"/>
              <a:t>How does walking help the body? </a:t>
            </a:r>
            <a:endParaRPr lang="en-US" altLang="zh-CN" b="1" dirty="0" smtClean="0"/>
          </a:p>
          <a:p>
            <a:pPr marL="182563" indent="-180975" algn="just">
              <a:lnSpc>
                <a:spcPct val="100000"/>
              </a:lnSpc>
              <a:spcBef>
                <a:spcPts val="600"/>
              </a:spcBef>
              <a:buNone/>
            </a:pPr>
            <a:r>
              <a:rPr lang="en-US" altLang="zh-CN" dirty="0" smtClean="0"/>
              <a:t>  Walking is the best exercise for physical health. It helps to fight against bone disease; it increases circulation and makes your metabolism work faster; it improves digestion and cleans your system; it is also good for protection against heart disease and can lower cholesterol. </a:t>
            </a:r>
            <a:endParaRPr lang="en-US" altLang="zh-CN"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2242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788863"/>
            <a:ext cx="8807450" cy="4820630"/>
          </a:xfrm>
          <a:prstGeom prst="rect">
            <a:avLst/>
          </a:prstGeom>
          <a:noFill/>
          <a:ln>
            <a:miter lim="800000"/>
            <a:headEnd/>
            <a:tailEnd/>
          </a:ln>
        </p:spPr>
        <p:txBody>
          <a:bodyPr/>
          <a:lstStyle/>
          <a:p>
            <a:pPr marL="182563" indent="-180975" algn="just">
              <a:lnSpc>
                <a:spcPct val="100000"/>
              </a:lnSpc>
              <a:spcBef>
                <a:spcPts val="600"/>
              </a:spcBef>
              <a:buNone/>
            </a:pPr>
            <a:r>
              <a:rPr lang="en-US" altLang="zh-CN" b="1" dirty="0" smtClean="0"/>
              <a:t>3 </a:t>
            </a:r>
            <a:r>
              <a:rPr lang="en-US" altLang="zh-CN" b="1" dirty="0"/>
              <a:t>How does walking help the mind? </a:t>
            </a:r>
            <a:endParaRPr lang="en-US" altLang="zh-CN" b="1" dirty="0" smtClean="0"/>
          </a:p>
          <a:p>
            <a:pPr marL="182563" indent="-180975" algn="just">
              <a:lnSpc>
                <a:spcPct val="100000"/>
              </a:lnSpc>
              <a:spcBef>
                <a:spcPts val="600"/>
              </a:spcBef>
              <a:buNone/>
            </a:pPr>
            <a:r>
              <a:rPr lang="en-US" altLang="zh-CN" dirty="0" smtClean="0"/>
              <a:t>  Walking can increase your brainpower, helps you to stay more alert, and lowers the risk of Alzheimer’s disease. It improves sleep, makes you feel calmer and more in control, and even helps your tolerance and patience. It also helps to relieve stress and improve self-esteem. </a:t>
            </a:r>
          </a:p>
          <a:p>
            <a:pPr marL="182563" indent="-180975" algn="just">
              <a:lnSpc>
                <a:spcPct val="50000"/>
              </a:lnSpc>
              <a:spcBef>
                <a:spcPts val="600"/>
              </a:spcBef>
              <a:buNone/>
            </a:pPr>
            <a:endParaRPr lang="en-US" altLang="zh-CN" dirty="0" smtClean="0"/>
          </a:p>
          <a:p>
            <a:pPr marL="182563" indent="-180975" algn="just">
              <a:lnSpc>
                <a:spcPct val="100000"/>
              </a:lnSpc>
              <a:spcBef>
                <a:spcPts val="600"/>
              </a:spcBef>
              <a:buNone/>
            </a:pPr>
            <a:r>
              <a:rPr lang="en-US" altLang="zh-CN" b="1" dirty="0" smtClean="0"/>
              <a:t>4 </a:t>
            </a:r>
            <a:r>
              <a:rPr lang="en-US" altLang="zh-CN" b="1" dirty="0"/>
              <a:t>What is the connection between thinking and oxygen? </a:t>
            </a:r>
            <a:endParaRPr lang="en-US" altLang="zh-CN" b="1" dirty="0" smtClean="0"/>
          </a:p>
          <a:p>
            <a:pPr marL="182563" indent="-180975" algn="just">
              <a:lnSpc>
                <a:spcPct val="100000"/>
              </a:lnSpc>
              <a:spcBef>
                <a:spcPts val="600"/>
              </a:spcBef>
              <a:buNone/>
            </a:pPr>
            <a:r>
              <a:rPr lang="en-US" altLang="zh-CN" dirty="0" smtClean="0"/>
              <a:t>  Oxygen helps concentration and mental agility, especially in older people.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2242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内容占位符 1"/>
          <p:cNvSpPr>
            <a:spLocks noGrp="1"/>
          </p:cNvSpPr>
          <p:nvPr>
            <p:ph idx="4294967295"/>
          </p:nvPr>
        </p:nvSpPr>
        <p:spPr bwMode="auto">
          <a:xfrm>
            <a:off x="193675" y="692150"/>
            <a:ext cx="8807450" cy="5984875"/>
          </a:xfrm>
          <a:prstGeom prst="rect">
            <a:avLst/>
          </a:prstGeom>
          <a:noFill/>
          <a:ln>
            <a:miter lim="800000"/>
            <a:headEnd/>
            <a:tailEnd/>
          </a:ln>
        </p:spPr>
        <p:txBody>
          <a:bodyPr/>
          <a:lstStyle/>
          <a:p>
            <a:pPr marL="182563" indent="-180975" algn="just">
              <a:lnSpc>
                <a:spcPct val="100000"/>
              </a:lnSpc>
              <a:spcBef>
                <a:spcPts val="600"/>
              </a:spcBef>
              <a:buNone/>
            </a:pPr>
            <a:r>
              <a:rPr lang="en-US" altLang="zh-CN" b="1" dirty="0" smtClean="0"/>
              <a:t>5 </a:t>
            </a:r>
            <a:r>
              <a:rPr lang="en-US" altLang="zh-CN" b="1" dirty="0"/>
              <a:t>How much should people walk every day? </a:t>
            </a:r>
            <a:endParaRPr lang="en-US" altLang="zh-CN" b="1" dirty="0" smtClean="0"/>
          </a:p>
          <a:p>
            <a:pPr marL="182563" indent="-180975" algn="just">
              <a:lnSpc>
                <a:spcPct val="100000"/>
              </a:lnSpc>
              <a:spcBef>
                <a:spcPts val="600"/>
              </a:spcBef>
              <a:buNone/>
            </a:pPr>
            <a:r>
              <a:rPr lang="en-US" altLang="zh-CN" dirty="0" smtClean="0"/>
              <a:t>  As little as 30 minutes a day. </a:t>
            </a:r>
          </a:p>
          <a:p>
            <a:pPr marL="182563" indent="-180975" algn="just">
              <a:lnSpc>
                <a:spcPct val="100000"/>
              </a:lnSpc>
              <a:spcBef>
                <a:spcPts val="600"/>
              </a:spcBef>
              <a:buNone/>
            </a:pPr>
            <a:endParaRPr lang="en-US" altLang="zh-CN" sz="1200" dirty="0" smtClean="0"/>
          </a:p>
          <a:p>
            <a:pPr marL="182563" indent="-180975" algn="just">
              <a:lnSpc>
                <a:spcPct val="100000"/>
              </a:lnSpc>
              <a:spcBef>
                <a:spcPts val="600"/>
              </a:spcBef>
              <a:buNone/>
            </a:pPr>
            <a:r>
              <a:rPr lang="en-US" altLang="zh-CN" b="1" dirty="0" smtClean="0"/>
              <a:t>6 </a:t>
            </a:r>
            <a:r>
              <a:rPr lang="en-US" altLang="zh-CN" b="1" dirty="0"/>
              <a:t>What is the best way to walk? </a:t>
            </a:r>
            <a:endParaRPr lang="en-US" altLang="zh-CN" b="1" dirty="0" smtClean="0"/>
          </a:p>
          <a:p>
            <a:pPr marL="182563" indent="-180975" algn="just">
              <a:lnSpc>
                <a:spcPct val="100000"/>
              </a:lnSpc>
              <a:spcBef>
                <a:spcPts val="600"/>
              </a:spcBef>
              <a:buNone/>
            </a:pPr>
            <a:r>
              <a:rPr lang="en-US" altLang="zh-CN" dirty="0" smtClean="0"/>
              <a:t>  The best way to walk is to stand tall and to focus 5–6 </a:t>
            </a:r>
            <a:r>
              <a:rPr lang="en-US" altLang="zh-CN" dirty="0" err="1" smtClean="0"/>
              <a:t>metres</a:t>
            </a:r>
            <a:r>
              <a:rPr lang="en-US" altLang="zh-CN" dirty="0" smtClean="0"/>
              <a:t> ahead, keep your shoulders relaxed, bend your elbows, cup your hands, lead with the heel, and take a stride forwards. </a:t>
            </a:r>
          </a:p>
          <a:p>
            <a:pPr marL="182563" indent="-180975" algn="just">
              <a:lnSpc>
                <a:spcPct val="100000"/>
              </a:lnSpc>
              <a:spcBef>
                <a:spcPts val="600"/>
              </a:spcBef>
              <a:buNone/>
            </a:pPr>
            <a:endParaRPr lang="en-US" altLang="zh-CN" sz="1200" dirty="0" smtClean="0"/>
          </a:p>
          <a:p>
            <a:pPr marL="182563" indent="-180975" algn="just">
              <a:lnSpc>
                <a:spcPct val="100000"/>
              </a:lnSpc>
              <a:spcBef>
                <a:spcPts val="600"/>
              </a:spcBef>
              <a:buNone/>
            </a:pPr>
            <a:r>
              <a:rPr lang="en-US" altLang="zh-CN" b="1" dirty="0" smtClean="0"/>
              <a:t>7 Why </a:t>
            </a:r>
            <a:r>
              <a:rPr lang="en-US" altLang="zh-CN" b="1" dirty="0"/>
              <a:t>is it a good idea to vary your way of walking</a:t>
            </a:r>
            <a:r>
              <a:rPr lang="en-US" altLang="zh-CN" b="1" dirty="0" smtClean="0"/>
              <a:t>?</a:t>
            </a:r>
          </a:p>
          <a:p>
            <a:pPr marL="182563" indent="-180975" algn="just">
              <a:lnSpc>
                <a:spcPct val="100000"/>
              </a:lnSpc>
              <a:spcBef>
                <a:spcPts val="600"/>
              </a:spcBef>
              <a:buNone/>
            </a:pPr>
            <a:r>
              <a:rPr lang="en-US" altLang="zh-CN" dirty="0" smtClean="0"/>
              <a:t>  By varying the way you walk, you vary the amount of energy you use. </a:t>
            </a:r>
            <a:endParaRPr lang="en-US" altLang="zh-CN"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8" name="图片 2" descr="END"/>
          <p:cNvPicPr>
            <a:picLocks noChangeAspect="1" noChangeArrowheads="1"/>
          </p:cNvPicPr>
          <p:nvPr/>
        </p:nvPicPr>
        <p:blipFill>
          <a:blip r:embed="rId3" cstate="print"/>
          <a:srcRect/>
          <a:stretch>
            <a:fillRect/>
          </a:stretch>
        </p:blipFill>
        <p:spPr bwMode="auto">
          <a:xfrm>
            <a:off x="8439201" y="6359161"/>
            <a:ext cx="474663" cy="225425"/>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extLst>
      <p:ext uri="{BB962C8B-B14F-4D97-AF65-F5344CB8AC3E}">
        <p14:creationId xmlns:p14="http://schemas.microsoft.com/office/powerpoint/2010/main" xmlns="" val="22423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dissolve">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spPr>
      <a:bodyPr rtlCol="0" anchor="ctr"/>
      <a:lstStyle>
        <a:defPPr algn="ctr">
          <a:defRPr sz="2800" dirty="0" smtClean="0">
            <a:solidFill>
              <a:srgbClr val="0070C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spPr>
      <a:bodyPr rtlCol="0" anchor="ctr"/>
      <a:lstStyle>
        <a:defPPr algn="ctr">
          <a:defRPr sz="2800" dirty="0" smtClean="0">
            <a:solidFill>
              <a:srgbClr val="0070C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3911</TotalTime>
  <Pages>0</Pages>
  <Words>10039</Words>
  <Characters>0</Characters>
  <Application>Microsoft Office PowerPoint</Application>
  <DocSecurity>0</DocSecurity>
  <PresentationFormat>全屏显示(4:3)</PresentationFormat>
  <Lines>0</Lines>
  <Paragraphs>939</Paragraphs>
  <Slides>114</Slides>
  <Notes>0</Notes>
  <HiddenSlides>0</HiddenSlides>
  <MMClips>0</MMClips>
  <ScaleCrop>false</ScaleCrop>
  <HeadingPairs>
    <vt:vector size="4" baseType="variant">
      <vt:variant>
        <vt:lpstr>主题</vt:lpstr>
      </vt:variant>
      <vt:variant>
        <vt:i4>10</vt:i4>
      </vt:variant>
      <vt:variant>
        <vt:lpstr>幻灯片标题</vt:lpstr>
      </vt:variant>
      <vt:variant>
        <vt:i4>114</vt:i4>
      </vt:variant>
    </vt:vector>
  </HeadingPairs>
  <TitlesOfParts>
    <vt:vector size="124" baseType="lpstr">
      <vt:lpstr>Office 主题</vt:lpstr>
      <vt:lpstr>1_Office 主题</vt:lpstr>
      <vt:lpstr>2_Office 主题</vt:lpstr>
      <vt:lpstr>3_Office 主题</vt:lpstr>
      <vt:lpstr>4_Office 主题</vt:lpstr>
      <vt:lpstr>5_Office 主题</vt:lpstr>
      <vt:lpstr>7_Office 主题</vt:lpstr>
      <vt:lpstr>8_Office 主题</vt:lpstr>
      <vt:lpstr>9_Office 主题</vt:lpstr>
      <vt:lpstr>10_Office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dell</cp:lastModifiedBy>
  <cp:revision>540</cp:revision>
  <dcterms:created xsi:type="dcterms:W3CDTF">2016-01-09T11:49:44Z</dcterms:created>
  <dcterms:modified xsi:type="dcterms:W3CDTF">2017-12-31T11:02:33Z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