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1" r:id="rId4"/>
    <p:sldId id="260" r:id="rId5"/>
    <p:sldId id="263" r:id="rId6"/>
    <p:sldId id="262" r:id="rId7"/>
    <p:sldId id="265" r:id="rId8"/>
    <p:sldId id="264" r:id="rId9"/>
    <p:sldId id="267" r:id="rId10"/>
    <p:sldId id="268" r:id="rId11"/>
    <p:sldId id="266" r:id="rId12"/>
    <p:sldId id="269" r:id="rId13"/>
    <p:sldId id="258" r:id="rId14"/>
    <p:sldId id="270"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216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278" y="-12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86888A-DA34-40E9-BB61-135F290E672A}" type="datetimeFigureOut">
              <a:rPr lang="zh-CN" altLang="en-US" smtClean="0"/>
              <a:pPr/>
              <a:t>2016-9-2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86888A-DA34-40E9-BB61-135F290E672A}" type="datetimeFigureOut">
              <a:rPr lang="zh-CN" altLang="en-US" smtClean="0"/>
              <a:pPr/>
              <a:t>2016-9-2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86888A-DA34-40E9-BB61-135F290E672A}" type="datetimeFigureOut">
              <a:rPr lang="zh-CN" altLang="en-US" smtClean="0"/>
              <a:pPr/>
              <a:t>2016-9-2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6888A-DA34-40E9-BB61-135F290E672A}" type="datetimeFigureOut">
              <a:rPr lang="zh-CN" altLang="en-US" smtClean="0"/>
              <a:pPr/>
              <a:t>2016-9-2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79347-D5D3-4369-AC85-974FCA0BCD0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3.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slide" Target="slide8.xml"/><Relationship Id="rId4" Type="http://schemas.openxmlformats.org/officeDocument/2006/relationships/slide" Target="slide5.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sp>
        <p:nvSpPr>
          <p:cNvPr id="11" name="圆角矩形 10">
            <a:hlinkClick r:id="rId2" action="ppaction://hlinksldjump"/>
          </p:cNvPr>
          <p:cNvSpPr/>
          <p:nvPr/>
        </p:nvSpPr>
        <p:spPr>
          <a:xfrm>
            <a:off x="750067" y="1142984"/>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1 Form new words with the following words</a:t>
            </a:r>
            <a:endParaRPr lang="en-US" altLang="zh-CN" sz="2800" b="1" dirty="0">
              <a:solidFill>
                <a:srgbClr val="000000"/>
              </a:solidFill>
            </a:endParaRPr>
          </a:p>
        </p:txBody>
      </p:sp>
      <p:sp>
        <p:nvSpPr>
          <p:cNvPr id="19" name="圆角矩形 18">
            <a:hlinkClick r:id="rId3" action="ppaction://hlinksldjump"/>
          </p:cNvPr>
          <p:cNvSpPr/>
          <p:nvPr/>
        </p:nvSpPr>
        <p:spPr>
          <a:xfrm>
            <a:off x="750067" y="2014528"/>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2 </a:t>
            </a:r>
            <a:r>
              <a:rPr lang="en-US" altLang="zh-CN" sz="2800" b="1" spc="-50" dirty="0" smtClean="0"/>
              <a:t>Answer the questions with the words you formed</a:t>
            </a:r>
            <a:endParaRPr lang="en-US" altLang="zh-CN" sz="2800" b="1" spc="-50" dirty="0">
              <a:solidFill>
                <a:srgbClr val="000000"/>
              </a:solidFill>
            </a:endParaRPr>
          </a:p>
        </p:txBody>
      </p:sp>
      <p:sp>
        <p:nvSpPr>
          <p:cNvPr id="20" name="圆角矩形 19">
            <a:hlinkClick r:id="rId4" action="ppaction://hlinksldjump"/>
          </p:cNvPr>
          <p:cNvSpPr/>
          <p:nvPr/>
        </p:nvSpPr>
        <p:spPr>
          <a:xfrm>
            <a:off x="750067" y="2886072"/>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3 Rewrite the sentences</a:t>
            </a:r>
            <a:endParaRPr lang="en-US" altLang="zh-CN" sz="2800" b="1" dirty="0">
              <a:solidFill>
                <a:srgbClr val="000000"/>
              </a:solidFill>
            </a:endParaRPr>
          </a:p>
        </p:txBody>
      </p:sp>
      <p:sp>
        <p:nvSpPr>
          <p:cNvPr id="21" name="圆角矩形 20">
            <a:hlinkClick r:id="rId5" action="ppaction://hlinksldjump"/>
          </p:cNvPr>
          <p:cNvSpPr/>
          <p:nvPr/>
        </p:nvSpPr>
        <p:spPr>
          <a:xfrm>
            <a:off x="750067" y="3757616"/>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4 </a:t>
            </a:r>
            <a:r>
              <a:rPr lang="en-US" altLang="zh-CN" sz="2800" b="1" spc="-60" dirty="0" smtClean="0"/>
              <a:t>Complete the sentences with suitable expressions</a:t>
            </a:r>
            <a:endParaRPr lang="en-US" altLang="zh-CN" sz="2800" b="1" spc="-60" dirty="0">
              <a:solidFill>
                <a:srgbClr val="000000"/>
              </a:solidFill>
            </a:endParaRPr>
          </a:p>
        </p:txBody>
      </p:sp>
      <p:sp>
        <p:nvSpPr>
          <p:cNvPr id="22" name="圆角矩形 21">
            <a:hlinkClick r:id="rId6" action="ppaction://hlinksldjump"/>
          </p:cNvPr>
          <p:cNvSpPr/>
          <p:nvPr/>
        </p:nvSpPr>
        <p:spPr>
          <a:xfrm>
            <a:off x="750067" y="4629160"/>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5 Translate the paragraph into Chinese</a:t>
            </a:r>
            <a:endParaRPr lang="en-US" altLang="zh-CN" sz="2800" b="1" dirty="0">
              <a:solidFill>
                <a:srgbClr val="000000"/>
              </a:solidFill>
            </a:endParaRPr>
          </a:p>
        </p:txBody>
      </p:sp>
      <p:sp>
        <p:nvSpPr>
          <p:cNvPr id="23" name="圆角矩形 22">
            <a:hlinkClick r:id="rId7" action="ppaction://hlinksldjump"/>
          </p:cNvPr>
          <p:cNvSpPr/>
          <p:nvPr/>
        </p:nvSpPr>
        <p:spPr>
          <a:xfrm>
            <a:off x="750067" y="5500702"/>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6 Translate the paragraph into English</a:t>
            </a:r>
            <a:endParaRPr lang="en-US" altLang="zh-CN" sz="2800" b="1"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461888" y="685802"/>
            <a:ext cx="3467830" cy="5743594"/>
          </a:xfrm>
          <a:prstGeom prst="rect">
            <a:avLst/>
          </a:prstGeom>
          <a:noFill/>
          <a:ln w="9525">
            <a:noFill/>
            <a:miter lim="800000"/>
            <a:headEnd/>
            <a:tailEnd/>
          </a:ln>
          <a:effectLst/>
        </p:spPr>
      </p:pic>
      <p:sp>
        <p:nvSpPr>
          <p:cNvPr id="4" name="内容占位符 2"/>
          <p:cNvSpPr>
            <a:spLocks noGrp="1"/>
          </p:cNvSpPr>
          <p:nvPr>
            <p:ph idx="1"/>
          </p:nvPr>
        </p:nvSpPr>
        <p:spPr>
          <a:xfrm>
            <a:off x="142844" y="1006501"/>
            <a:ext cx="5333976" cy="4708515"/>
          </a:xfrm>
        </p:spPr>
        <p:txBody>
          <a:bodyPr>
            <a:noAutofit/>
          </a:bodyPr>
          <a:lstStyle/>
          <a:p>
            <a:pPr>
              <a:buNone/>
            </a:pPr>
            <a:r>
              <a:rPr lang="en-US" altLang="zh-CN" sz="2800" dirty="0" smtClean="0"/>
              <a:t>6 </a:t>
            </a:r>
            <a:r>
              <a:rPr lang="en-US" altLang="zh-CN" sz="2800" spc="-100" dirty="0" smtClean="0"/>
              <a:t>They agreed they needed something </a:t>
            </a:r>
            <a:r>
              <a:rPr lang="en-US" altLang="zh-CN" sz="2800" spc="60" dirty="0" smtClean="0"/>
              <a:t>to attract customers, so they </a:t>
            </a:r>
            <a:r>
              <a:rPr lang="en-US" altLang="zh-CN" sz="2800" dirty="0" smtClean="0"/>
              <a:t>___________ a(n) ___________ _______ </a:t>
            </a:r>
            <a:r>
              <a:rPr lang="en-US" altLang="zh-CN" sz="2800" spc="-100" dirty="0" smtClean="0"/>
              <a:t>of introducing new dishes </a:t>
            </a:r>
            <a:r>
              <a:rPr lang="en-US" altLang="zh-CN" sz="2800" dirty="0" smtClean="0"/>
              <a:t>every week.</a:t>
            </a:r>
          </a:p>
          <a:p>
            <a:pPr>
              <a:buNone/>
            </a:pPr>
            <a:r>
              <a:rPr lang="en-US" altLang="zh-CN" sz="2800" dirty="0" smtClean="0"/>
              <a:t>7 She is just like her father; she ________ her father’s ________.</a:t>
            </a:r>
          </a:p>
          <a:p>
            <a:pPr>
              <a:buNone/>
            </a:pPr>
            <a:r>
              <a:rPr lang="en-US" altLang="zh-CN" sz="2800" dirty="0" smtClean="0"/>
              <a:t>8 Cooking good food takes a lot of time. You can’t ______ ____ the ________.</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3" action="ppaction://hlinksldjump"/>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5"/>
          <a:srcRect/>
          <a:stretch>
            <a:fillRect/>
          </a:stretch>
        </p:blipFill>
        <p:spPr bwMode="auto">
          <a:xfrm>
            <a:off x="8331200" y="52388"/>
            <a:ext cx="484188" cy="441325"/>
          </a:xfrm>
          <a:prstGeom prst="rect">
            <a:avLst/>
          </a:prstGeom>
          <a:noFill/>
          <a:ln w="9525">
            <a:noFill/>
            <a:miter lim="800000"/>
            <a:headEnd/>
            <a:tailEnd/>
          </a:ln>
        </p:spPr>
      </p:pic>
      <p:sp>
        <p:nvSpPr>
          <p:cNvPr id="9" name="TextBox 8"/>
          <p:cNvSpPr txBox="1"/>
          <p:nvPr/>
        </p:nvSpPr>
        <p:spPr>
          <a:xfrm>
            <a:off x="476160" y="1824026"/>
            <a:ext cx="5143536" cy="954107"/>
          </a:xfrm>
          <a:prstGeom prst="rect">
            <a:avLst/>
          </a:prstGeom>
          <a:noFill/>
        </p:spPr>
        <p:txBody>
          <a:bodyPr wrap="square" rtlCol="0">
            <a:spAutoFit/>
          </a:bodyPr>
          <a:lstStyle/>
          <a:p>
            <a:r>
              <a:rPr lang="en-US" altLang="zh-CN" sz="2800" dirty="0" smtClean="0">
                <a:solidFill>
                  <a:srgbClr val="0070C0"/>
                </a:solidFill>
              </a:rPr>
              <a:t>implemented          plan / policy  / strategy</a:t>
            </a:r>
            <a:endParaRPr lang="zh-CN" altLang="en-US" sz="2800" dirty="0">
              <a:solidFill>
                <a:srgbClr val="0070C0"/>
              </a:solidFill>
            </a:endParaRPr>
          </a:p>
        </p:txBody>
      </p:sp>
      <p:sp>
        <p:nvSpPr>
          <p:cNvPr id="11" name="TextBox 10"/>
          <p:cNvSpPr txBox="1"/>
          <p:nvPr/>
        </p:nvSpPr>
        <p:spPr>
          <a:xfrm>
            <a:off x="547598" y="3643314"/>
            <a:ext cx="4929222" cy="523220"/>
          </a:xfrm>
          <a:prstGeom prst="rect">
            <a:avLst/>
          </a:prstGeom>
          <a:noFill/>
        </p:spPr>
        <p:txBody>
          <a:bodyPr wrap="square" rtlCol="0">
            <a:spAutoFit/>
          </a:bodyPr>
          <a:lstStyle/>
          <a:p>
            <a:r>
              <a:rPr lang="en-US" altLang="zh-CN" sz="2800" dirty="0" smtClean="0">
                <a:solidFill>
                  <a:srgbClr val="0070C0"/>
                </a:solidFill>
              </a:rPr>
              <a:t>inherited                          looks</a:t>
            </a:r>
            <a:endParaRPr lang="zh-CN" altLang="en-US" sz="2800" dirty="0">
              <a:solidFill>
                <a:srgbClr val="0070C0"/>
              </a:solidFill>
            </a:endParaRPr>
          </a:p>
        </p:txBody>
      </p:sp>
      <p:sp>
        <p:nvSpPr>
          <p:cNvPr id="10" name="TextBox 9"/>
          <p:cNvSpPr txBox="1"/>
          <p:nvPr/>
        </p:nvSpPr>
        <p:spPr>
          <a:xfrm>
            <a:off x="619036" y="4572008"/>
            <a:ext cx="4929222" cy="954107"/>
          </a:xfrm>
          <a:prstGeom prst="rect">
            <a:avLst/>
          </a:prstGeom>
          <a:noFill/>
        </p:spPr>
        <p:txBody>
          <a:bodyPr wrap="square" rtlCol="0">
            <a:spAutoFit/>
          </a:bodyPr>
          <a:lstStyle/>
          <a:p>
            <a:r>
              <a:rPr lang="en-US" altLang="zh-CN" sz="2800" dirty="0" smtClean="0">
                <a:solidFill>
                  <a:srgbClr val="0070C0"/>
                </a:solidFill>
              </a:rPr>
              <a:t>                           speed    up  process</a:t>
            </a:r>
            <a:endParaRPr lang="zh-CN" altLang="en-US" sz="2800" dirty="0">
              <a:solidFill>
                <a:srgbClr val="0070C0"/>
              </a:solidFill>
            </a:endParaRPr>
          </a:p>
        </p:txBody>
      </p:sp>
      <p:pic>
        <p:nvPicPr>
          <p:cNvPr id="12" name="图片 9" descr="END"/>
          <p:cNvPicPr>
            <a:picLocks noChangeAspect="1" noChangeArrowheads="1"/>
          </p:cNvPicPr>
          <p:nvPr/>
        </p:nvPicPr>
        <p:blipFill>
          <a:blip r:embed="rId6"/>
          <a:srcRect/>
          <a:stretch>
            <a:fillRect/>
          </a:stretch>
        </p:blipFill>
        <p:spPr bwMode="auto">
          <a:xfrm>
            <a:off x="8371019" y="6429396"/>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14282" y="649311"/>
            <a:ext cx="8715436" cy="5494333"/>
          </a:xfrm>
        </p:spPr>
        <p:txBody>
          <a:bodyPr>
            <a:noAutofit/>
          </a:bodyPr>
          <a:lstStyle/>
          <a:p>
            <a:pPr>
              <a:lnSpc>
                <a:spcPct val="85000"/>
              </a:lnSpc>
              <a:spcBef>
                <a:spcPts val="0"/>
              </a:spcBef>
              <a:buNone/>
            </a:pPr>
            <a:r>
              <a:rPr lang="en-US" altLang="zh-CN" sz="2800" b="1" dirty="0" smtClean="0">
                <a:solidFill>
                  <a:srgbClr val="7030A0"/>
                </a:solidFill>
              </a:rPr>
              <a:t>Translation</a:t>
            </a:r>
          </a:p>
          <a:p>
            <a:pPr>
              <a:lnSpc>
                <a:spcPct val="30000"/>
              </a:lnSpc>
              <a:spcBef>
                <a:spcPts val="0"/>
              </a:spcBef>
              <a:buNone/>
            </a:pPr>
            <a:endParaRPr lang="en-US" altLang="zh-CN" sz="2800" b="1" dirty="0" smtClean="0">
              <a:solidFill>
                <a:srgbClr val="0070C0"/>
              </a:solidFill>
            </a:endParaRPr>
          </a:p>
          <a:p>
            <a:pPr>
              <a:lnSpc>
                <a:spcPct val="85000"/>
              </a:lnSpc>
              <a:spcBef>
                <a:spcPts val="0"/>
              </a:spcBef>
              <a:buNone/>
            </a:pPr>
            <a:r>
              <a:rPr lang="en-US" altLang="zh-CN" sz="2800" b="1" dirty="0" smtClean="0"/>
              <a:t>5 Translate the paragraph into Chinese</a:t>
            </a:r>
            <a:r>
              <a:rPr lang="en-US" altLang="zh-CN" sz="2800" b="1" dirty="0" smtClean="0"/>
              <a:t>.</a:t>
            </a:r>
          </a:p>
          <a:p>
            <a:pPr>
              <a:lnSpc>
                <a:spcPct val="10000"/>
              </a:lnSpc>
              <a:spcBef>
                <a:spcPts val="0"/>
              </a:spcBef>
              <a:buNone/>
            </a:pPr>
            <a:endParaRPr lang="en-US" altLang="zh-CN" sz="2800" b="1" dirty="0" smtClean="0">
              <a:solidFill>
                <a:srgbClr val="0070C0"/>
              </a:solidFill>
            </a:endParaRPr>
          </a:p>
          <a:p>
            <a:pPr marL="0" indent="0" algn="just">
              <a:spcBef>
                <a:spcPts val="0"/>
              </a:spcBef>
              <a:buNone/>
            </a:pPr>
            <a:r>
              <a:rPr lang="en-US" altLang="zh-CN" sz="2600" spc="-100" dirty="0" smtClean="0"/>
              <a:t>Table manners are the rules of etiquette that should be observed by diners. In the UK, the host or hostess takes the first bite after all food is served and everyone is seated. Food should always be tasted before salt and pepper are added. It is acceptable to take some butter from the butter dish with a butter knife and put it onto a side plate. This prevents the butter in the dish from gathering bread crumbs as it is passed around. It is impolite to reach over someone to pick up food or other items. Diners should always ask for items to be passed along the table to them. Food should always be chewed with the mouth closed. It is rude to eat noisily. Talking with food in one’s mouth is also seen as very impolite. When someone has finished eating, they should place the knife and fork together on the plate and place the napkin unfolded on the table.</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415110"/>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57158" y="1214422"/>
            <a:ext cx="8501122" cy="4786346"/>
          </a:xfrm>
        </p:spPr>
        <p:txBody>
          <a:bodyPr>
            <a:noAutofit/>
          </a:bodyPr>
          <a:lstStyle/>
          <a:p>
            <a:pPr marL="0" indent="0" algn="just">
              <a:lnSpc>
                <a:spcPct val="125000"/>
              </a:lnSpc>
              <a:spcBef>
                <a:spcPts val="1200"/>
              </a:spcBef>
              <a:buNone/>
            </a:pPr>
            <a:r>
              <a:rPr lang="zh-CN" altLang="en-US" sz="2400" dirty="0" smtClean="0">
                <a:solidFill>
                  <a:srgbClr val="0070C0"/>
                </a:solidFill>
                <a:latin typeface="+mn-ea"/>
              </a:rPr>
              <a:t>餐桌礼仪是就餐者必须遵守的礼仪规范。在英国，要等到所有的饭菜端上桌、所有的就餐者都就座后，男主人或女主人才带头开始</a:t>
            </a:r>
            <a:r>
              <a:rPr lang="zh-CN" altLang="en-US" sz="2400" dirty="0" smtClean="0">
                <a:solidFill>
                  <a:srgbClr val="0070C0"/>
                </a:solidFill>
                <a:latin typeface="+mn-ea"/>
              </a:rPr>
              <a:t>吃。</a:t>
            </a:r>
            <a:r>
              <a:rPr lang="zh-CN" altLang="en-US" sz="2400" dirty="0" smtClean="0">
                <a:solidFill>
                  <a:srgbClr val="0070C0"/>
                </a:solidFill>
                <a:latin typeface="+mn-ea"/>
              </a:rPr>
              <a:t>应该在尝过饭菜之后再加盐和胡椒</a:t>
            </a:r>
            <a:r>
              <a:rPr lang="zh-CN" altLang="en-US" sz="2400" dirty="0" smtClean="0">
                <a:solidFill>
                  <a:srgbClr val="0070C0"/>
                </a:solidFill>
                <a:latin typeface="+mn-ea"/>
              </a:rPr>
              <a:t>。可以用黄油刀从黄油盘中取一些黄油放在小寸盘中，这样可以防止黄油在盘子传递的过程中粘上面包屑。不要</a:t>
            </a:r>
            <a:r>
              <a:rPr lang="zh-CN" altLang="en-US" sz="2400" dirty="0" smtClean="0">
                <a:solidFill>
                  <a:srgbClr val="0070C0"/>
                </a:solidFill>
                <a:latin typeface="+mn-ea"/>
              </a:rPr>
              <a:t>探起身子隔着人去拿食物或</a:t>
            </a:r>
            <a:r>
              <a:rPr lang="zh-CN" altLang="en-US" sz="2400" dirty="0" smtClean="0">
                <a:solidFill>
                  <a:srgbClr val="0070C0"/>
                </a:solidFill>
                <a:latin typeface="+mn-ea"/>
              </a:rPr>
              <a:t>其他东西，这样做不礼貌。就餐者应请同桌的人把需要的物品递过来。嚼饭菜的时候一定要闭着嘴</a:t>
            </a:r>
            <a:r>
              <a:rPr lang="en-US" altLang="zh-CN" sz="2400" dirty="0" smtClean="0">
                <a:solidFill>
                  <a:srgbClr val="0070C0"/>
                </a:solidFill>
                <a:latin typeface="+mn-ea"/>
              </a:rPr>
              <a:t>, </a:t>
            </a:r>
            <a:r>
              <a:rPr lang="zh-CN" altLang="en-US" sz="2400" dirty="0" smtClean="0">
                <a:solidFill>
                  <a:srgbClr val="0070C0"/>
                </a:solidFill>
                <a:latin typeface="+mn-ea"/>
              </a:rPr>
              <a:t>吃饭吧唧嘴不礼貌。</a:t>
            </a:r>
            <a:r>
              <a:rPr lang="zh-CN" altLang="en-US" sz="2400" dirty="0" smtClean="0">
                <a:solidFill>
                  <a:srgbClr val="0070C0"/>
                </a:solidFill>
                <a:latin typeface="+mn-ea"/>
              </a:rPr>
              <a:t>而且，边</a:t>
            </a:r>
            <a:r>
              <a:rPr lang="zh-CN" altLang="en-US" sz="2400" dirty="0" smtClean="0">
                <a:solidFill>
                  <a:srgbClr val="0070C0"/>
                </a:solidFill>
                <a:latin typeface="+mn-ea"/>
              </a:rPr>
              <a:t>吃东西边说话也是很不礼貌的行为。吃完后，应该把刀叉放在盘子上，把用过的餐巾展开放在餐桌上。</a:t>
            </a:r>
            <a:endParaRPr lang="en-US" altLang="zh-CN" sz="2400" spc="-100" dirty="0" smtClean="0">
              <a:solidFill>
                <a:srgbClr val="0070C0"/>
              </a:solidFill>
              <a:latin typeface="+mn-ea"/>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27063"/>
            <a:ext cx="8834438" cy="6065837"/>
          </a:xfrm>
        </p:spPr>
        <p:txBody>
          <a:bodyPr>
            <a:noAutofit/>
          </a:bodyPr>
          <a:lstStyle/>
          <a:p>
            <a:pPr>
              <a:lnSpc>
                <a:spcPct val="125000"/>
              </a:lnSpc>
              <a:spcBef>
                <a:spcPts val="1200"/>
              </a:spcBef>
              <a:buNone/>
            </a:pPr>
            <a:r>
              <a:rPr lang="en-US" altLang="zh-CN" sz="2800" b="1" dirty="0" smtClean="0"/>
              <a:t>6 Translate the paragraph into English.</a:t>
            </a:r>
          </a:p>
          <a:p>
            <a:pPr algn="just">
              <a:lnSpc>
                <a:spcPct val="125000"/>
              </a:lnSpc>
              <a:spcBef>
                <a:spcPts val="1200"/>
              </a:spcBef>
              <a:buNone/>
            </a:pPr>
            <a:r>
              <a:rPr lang="zh-CN" altLang="en-US" sz="2400" dirty="0" smtClean="0">
                <a:latin typeface="+mn-ea"/>
              </a:rPr>
              <a:t>  中国药膳</a:t>
            </a:r>
            <a:r>
              <a:rPr lang="zh-CN" altLang="en-US" sz="2800" dirty="0" smtClean="0">
                <a:latin typeface="+mn-ea"/>
              </a:rPr>
              <a:t>（</a:t>
            </a:r>
            <a:r>
              <a:rPr lang="en-US" altLang="zh-CN" sz="2800" dirty="0" smtClean="0"/>
              <a:t>Chinese medicated diet</a:t>
            </a:r>
            <a:r>
              <a:rPr lang="zh-CN" altLang="en-US" sz="2800" dirty="0" smtClean="0">
                <a:latin typeface="+mn-ea"/>
              </a:rPr>
              <a:t>）</a:t>
            </a:r>
            <a:r>
              <a:rPr lang="zh-CN" altLang="en-US" sz="2400" dirty="0" smtClean="0">
                <a:latin typeface="+mn-ea"/>
              </a:rPr>
              <a:t>源远流长，是中国宝贵的文化遗产，也是中医养生学的重要内容。药膳对预防疾病和强身健体有着显著的功效。比如，把冰糖和梨放在一起蒸是很好的药膳，可以起到润肺</a:t>
            </a:r>
            <a:r>
              <a:rPr lang="zh-CN" altLang="en-US" sz="2800" dirty="0" smtClean="0">
                <a:latin typeface="+mn-ea"/>
              </a:rPr>
              <a:t>（</a:t>
            </a:r>
            <a:r>
              <a:rPr lang="en-US" altLang="zh-CN" sz="2800" dirty="0" smtClean="0"/>
              <a:t>moisten lung</a:t>
            </a:r>
            <a:r>
              <a:rPr lang="zh-CN" altLang="en-US" sz="2800" dirty="0" smtClean="0">
                <a:latin typeface="+mn-ea"/>
              </a:rPr>
              <a:t>）</a:t>
            </a:r>
            <a:r>
              <a:rPr lang="zh-CN" altLang="en-US" sz="2400" dirty="0" smtClean="0">
                <a:latin typeface="+mn-ea"/>
              </a:rPr>
              <a:t>、化痰</a:t>
            </a:r>
            <a:r>
              <a:rPr lang="zh-CN" altLang="en-US" sz="2800" dirty="0" smtClean="0">
                <a:latin typeface="+mn-ea"/>
              </a:rPr>
              <a:t>（</a:t>
            </a:r>
            <a:r>
              <a:rPr lang="en-US" altLang="zh-CN" sz="2800" dirty="0" smtClean="0"/>
              <a:t>dissolve phlegm</a:t>
            </a:r>
            <a:r>
              <a:rPr lang="zh-CN" altLang="en-US" sz="2800" dirty="0" smtClean="0">
                <a:latin typeface="+mn-ea"/>
              </a:rPr>
              <a:t>）</a:t>
            </a:r>
            <a:r>
              <a:rPr lang="zh-CN" altLang="en-US" sz="2400" dirty="0" smtClean="0">
                <a:latin typeface="+mn-ea"/>
              </a:rPr>
              <a:t>、止咳</a:t>
            </a:r>
            <a:r>
              <a:rPr lang="zh-CN" altLang="en-US" sz="2800" dirty="0" smtClean="0">
                <a:latin typeface="+mn-ea"/>
              </a:rPr>
              <a:t>（</a:t>
            </a:r>
            <a:r>
              <a:rPr lang="en-US" altLang="zh-CN" sz="2800" dirty="0" smtClean="0"/>
              <a:t>arrest cough</a:t>
            </a:r>
            <a:r>
              <a:rPr lang="zh-CN" altLang="en-US" sz="2800" dirty="0" smtClean="0">
                <a:latin typeface="+mn-ea"/>
              </a:rPr>
              <a:t>）</a:t>
            </a:r>
            <a:r>
              <a:rPr lang="zh-CN" altLang="en-US" sz="2400" dirty="0" smtClean="0">
                <a:latin typeface="+mn-ea"/>
              </a:rPr>
              <a:t>的作用。药膳不仅具有药物的疗效，还具有食物的美味。药膳是中国人日常饮食的重要组成部分，现在就连外国人也开始喜爱、接受中国药膳。</a:t>
            </a:r>
            <a:endParaRPr lang="en-US" altLang="zh-CN" sz="2400" dirty="0" smtClean="0">
              <a:latin typeface="+mn-ea"/>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7" name="图片 3"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11"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2" y="928670"/>
            <a:ext cx="8834438" cy="5764230"/>
          </a:xfrm>
        </p:spPr>
        <p:txBody>
          <a:bodyPr>
            <a:noAutofit/>
          </a:bodyPr>
          <a:lstStyle/>
          <a:p>
            <a:pPr algn="just">
              <a:spcBef>
                <a:spcPts val="1200"/>
              </a:spcBef>
              <a:buNone/>
              <a:defRPr/>
            </a:pPr>
            <a:r>
              <a:rPr lang="en-US" altLang="zh-CN" sz="2800" dirty="0" smtClean="0"/>
              <a:t>    </a:t>
            </a:r>
            <a:r>
              <a:rPr lang="en-US" altLang="zh-CN" sz="2800" dirty="0" smtClean="0">
                <a:solidFill>
                  <a:srgbClr val="0070C0"/>
                </a:solidFill>
              </a:rPr>
              <a:t>Chinese medicated diets have a long history. They are part of the valuable cultural heritage of China and an important part of Chinese health study. Medicated diets have a notable effect on the prevention of diseases and improvement of physical fitness. For example, pear steamed with rock sugar is a medicated diet, good for moistening the lung, dissolving phlegm and arresting cough. Chinese medicated diets have not only the efficiency of medicine, but also the delicacy of food. They are an important part of Chinese people’s daily meals. Even people from other countries have come to love and consume Chinese medicated diets.</a:t>
            </a:r>
            <a:endParaRPr lang="en-US" altLang="zh-CN"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7" name="图片 3"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4000504"/>
            <a:ext cx="8834438" cy="1785950"/>
          </a:xfrm>
        </p:spPr>
        <p:txBody>
          <a:bodyPr>
            <a:noAutofit/>
          </a:bodyPr>
          <a:lstStyle/>
          <a:p>
            <a:pPr algn="just">
              <a:spcBef>
                <a:spcPts val="1200"/>
              </a:spcBef>
              <a:buNone/>
              <a:defRPr/>
            </a:pPr>
            <a:r>
              <a:rPr lang="en-US" altLang="zh-CN" sz="2800" b="1" dirty="0" smtClean="0"/>
              <a:t>1 Form new words with the following words and the prefixes / suffixes in the table.</a:t>
            </a:r>
          </a:p>
          <a:p>
            <a:pPr algn="ctr">
              <a:spcBef>
                <a:spcPts val="1200"/>
              </a:spcBef>
              <a:buNone/>
              <a:defRPr/>
            </a:pPr>
            <a:r>
              <a:rPr lang="en-US" altLang="zh-CN" sz="2800" dirty="0" smtClean="0">
                <a:solidFill>
                  <a:srgbClr val="0070C0"/>
                </a:solidFill>
              </a:rPr>
              <a:t>    air  </a:t>
            </a:r>
            <a:r>
              <a:rPr lang="en-US" altLang="zh-CN" sz="2800" dirty="0" smtClean="0">
                <a:solidFill>
                  <a:srgbClr val="0070C0"/>
                </a:solidFill>
              </a:rPr>
              <a:t>car  fiction  help  sea  shop  smoker  spoon  stop  work</a:t>
            </a:r>
            <a:endParaRPr lang="en-US" altLang="zh-CN"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pic>
        <p:nvPicPr>
          <p:cNvPr id="1026" name="Picture 2"/>
          <p:cNvPicPr>
            <a:picLocks noChangeAspect="1" noChangeArrowheads="1"/>
          </p:cNvPicPr>
          <p:nvPr/>
        </p:nvPicPr>
        <p:blipFill>
          <a:blip r:embed="rId6"/>
          <a:srcRect/>
          <a:stretch>
            <a:fillRect/>
          </a:stretch>
        </p:blipFill>
        <p:spPr bwMode="auto">
          <a:xfrm>
            <a:off x="214282" y="714356"/>
            <a:ext cx="8715437" cy="315138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2918"/>
            <a:ext cx="8834438" cy="6072230"/>
          </a:xfrm>
        </p:spPr>
        <p:txBody>
          <a:bodyPr>
            <a:noAutofit/>
          </a:bodyPr>
          <a:lstStyle/>
          <a:p>
            <a:pPr algn="just">
              <a:spcBef>
                <a:spcPts val="1200"/>
              </a:spcBef>
              <a:buNone/>
              <a:defRPr/>
            </a:pPr>
            <a:r>
              <a:rPr lang="en-US" altLang="zh-CN" sz="2800" b="1" dirty="0" smtClean="0"/>
              <a:t>1 Form new words with the following words and the prefixes / suffixes in the table.</a:t>
            </a:r>
          </a:p>
          <a:p>
            <a:pPr indent="19050">
              <a:spcBef>
                <a:spcPts val="1200"/>
              </a:spcBef>
              <a:buNone/>
              <a:defRPr/>
            </a:pPr>
            <a:r>
              <a:rPr lang="en-US" altLang="zh-CN" sz="2800" dirty="0" smtClean="0">
                <a:solidFill>
                  <a:srgbClr val="0070C0"/>
                </a:solidFill>
              </a:rPr>
              <a:t>air  					shop</a:t>
            </a:r>
          </a:p>
          <a:p>
            <a:pPr indent="19050">
              <a:spcBef>
                <a:spcPts val="1200"/>
              </a:spcBef>
              <a:buNone/>
              <a:defRPr/>
            </a:pPr>
            <a:r>
              <a:rPr lang="en-US" altLang="zh-CN" sz="2800" dirty="0" smtClean="0">
                <a:solidFill>
                  <a:srgbClr val="0070C0"/>
                </a:solidFill>
              </a:rPr>
              <a:t>car  				smoker</a:t>
            </a:r>
          </a:p>
          <a:p>
            <a:pPr indent="19050">
              <a:spcBef>
                <a:spcPts val="1200"/>
              </a:spcBef>
              <a:buNone/>
              <a:defRPr/>
            </a:pPr>
            <a:r>
              <a:rPr lang="en-US" altLang="zh-CN" sz="2800" dirty="0" smtClean="0">
                <a:solidFill>
                  <a:srgbClr val="0070C0"/>
                </a:solidFill>
              </a:rPr>
              <a:t>fiction  				spoon</a:t>
            </a:r>
          </a:p>
          <a:p>
            <a:pPr indent="19050">
              <a:spcBef>
                <a:spcPts val="1200"/>
              </a:spcBef>
              <a:buNone/>
              <a:defRPr/>
            </a:pPr>
            <a:r>
              <a:rPr lang="en-US" altLang="zh-CN" sz="2800" dirty="0" smtClean="0">
                <a:solidFill>
                  <a:srgbClr val="0070C0"/>
                </a:solidFill>
              </a:rPr>
              <a:t>help  				stop</a:t>
            </a:r>
          </a:p>
          <a:p>
            <a:pPr indent="19050">
              <a:spcBef>
                <a:spcPts val="1200"/>
              </a:spcBef>
              <a:buNone/>
              <a:defRPr/>
            </a:pPr>
            <a:r>
              <a:rPr lang="en-US" altLang="zh-CN" sz="2800" dirty="0" smtClean="0">
                <a:solidFill>
                  <a:srgbClr val="0070C0"/>
                </a:solidFill>
              </a:rPr>
              <a:t>sea  				work</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sp>
        <p:nvSpPr>
          <p:cNvPr id="10" name="TextBox 9"/>
          <p:cNvSpPr txBox="1"/>
          <p:nvPr/>
        </p:nvSpPr>
        <p:spPr>
          <a:xfrm>
            <a:off x="1928794" y="2214554"/>
            <a:ext cx="1928826" cy="523220"/>
          </a:xfrm>
          <a:prstGeom prst="rect">
            <a:avLst/>
          </a:prstGeom>
          <a:noFill/>
        </p:spPr>
        <p:txBody>
          <a:bodyPr wrap="square" rtlCol="0">
            <a:spAutoFit/>
          </a:bodyPr>
          <a:lstStyle/>
          <a:p>
            <a:r>
              <a:rPr lang="en-US" altLang="zh-CN" sz="2800" dirty="0" smtClean="0">
                <a:solidFill>
                  <a:srgbClr val="C00000"/>
                </a:solidFill>
              </a:rPr>
              <a:t>carsick</a:t>
            </a:r>
            <a:endParaRPr lang="zh-CN" altLang="en-US" dirty="0"/>
          </a:p>
        </p:txBody>
      </p:sp>
      <p:sp>
        <p:nvSpPr>
          <p:cNvPr id="11" name="矩形 10"/>
          <p:cNvSpPr/>
          <p:nvPr/>
        </p:nvSpPr>
        <p:spPr>
          <a:xfrm>
            <a:off x="1928794" y="2790821"/>
            <a:ext cx="1838965" cy="523220"/>
          </a:xfrm>
          <a:prstGeom prst="rect">
            <a:avLst/>
          </a:prstGeom>
        </p:spPr>
        <p:txBody>
          <a:bodyPr wrap="none">
            <a:spAutoFit/>
          </a:bodyPr>
          <a:lstStyle/>
          <a:p>
            <a:r>
              <a:rPr lang="en-US" altLang="zh-CN" sz="2800" dirty="0" smtClean="0">
                <a:solidFill>
                  <a:srgbClr val="C00000"/>
                </a:solidFill>
              </a:rPr>
              <a:t>non-fiction</a:t>
            </a:r>
            <a:r>
              <a:rPr lang="en-US" altLang="zh-CN" dirty="0" smtClean="0"/>
              <a:t> </a:t>
            </a:r>
            <a:endParaRPr lang="zh-CN" altLang="en-US" dirty="0"/>
          </a:p>
        </p:txBody>
      </p:sp>
      <p:sp>
        <p:nvSpPr>
          <p:cNvPr id="12" name="矩形 11"/>
          <p:cNvSpPr/>
          <p:nvPr/>
        </p:nvSpPr>
        <p:spPr>
          <a:xfrm>
            <a:off x="1928794" y="3405188"/>
            <a:ext cx="1252522" cy="523220"/>
          </a:xfrm>
          <a:prstGeom prst="rect">
            <a:avLst/>
          </a:prstGeom>
        </p:spPr>
        <p:txBody>
          <a:bodyPr wrap="none">
            <a:spAutoFit/>
          </a:bodyPr>
          <a:lstStyle/>
          <a:p>
            <a:r>
              <a:rPr lang="en-US" altLang="zh-CN" sz="2800" dirty="0" smtClean="0">
                <a:solidFill>
                  <a:srgbClr val="C00000"/>
                </a:solidFill>
              </a:rPr>
              <a:t>helpful</a:t>
            </a:r>
            <a:r>
              <a:rPr lang="en-US" altLang="zh-CN" dirty="0" smtClean="0"/>
              <a:t> </a:t>
            </a:r>
            <a:endParaRPr lang="zh-CN" altLang="en-US" dirty="0"/>
          </a:p>
        </p:txBody>
      </p:sp>
      <p:sp>
        <p:nvSpPr>
          <p:cNvPr id="13" name="矩形 12"/>
          <p:cNvSpPr/>
          <p:nvPr/>
        </p:nvSpPr>
        <p:spPr>
          <a:xfrm>
            <a:off x="1928794" y="3976692"/>
            <a:ext cx="1213794" cy="523220"/>
          </a:xfrm>
          <a:prstGeom prst="rect">
            <a:avLst/>
          </a:prstGeom>
        </p:spPr>
        <p:txBody>
          <a:bodyPr wrap="none">
            <a:spAutoFit/>
          </a:bodyPr>
          <a:lstStyle/>
          <a:p>
            <a:r>
              <a:rPr lang="en-US" altLang="zh-CN" sz="2800" dirty="0" smtClean="0">
                <a:solidFill>
                  <a:srgbClr val="C00000"/>
                </a:solidFill>
              </a:rPr>
              <a:t>seasick</a:t>
            </a:r>
            <a:endParaRPr lang="zh-CN" altLang="en-US" sz="2800" dirty="0">
              <a:solidFill>
                <a:srgbClr val="C00000"/>
              </a:solidFill>
            </a:endParaRPr>
          </a:p>
        </p:txBody>
      </p:sp>
      <p:sp>
        <p:nvSpPr>
          <p:cNvPr id="14" name="TextBox 13"/>
          <p:cNvSpPr txBox="1"/>
          <p:nvPr/>
        </p:nvSpPr>
        <p:spPr>
          <a:xfrm>
            <a:off x="1928794" y="1643050"/>
            <a:ext cx="1285884" cy="523220"/>
          </a:xfrm>
          <a:prstGeom prst="rect">
            <a:avLst/>
          </a:prstGeom>
          <a:noFill/>
        </p:spPr>
        <p:txBody>
          <a:bodyPr wrap="square" rtlCol="0">
            <a:spAutoFit/>
          </a:bodyPr>
          <a:lstStyle/>
          <a:p>
            <a:r>
              <a:rPr lang="en-US" altLang="zh-CN" sz="2800" dirty="0" smtClean="0">
                <a:solidFill>
                  <a:srgbClr val="C00000"/>
                </a:solidFill>
              </a:rPr>
              <a:t>airsick </a:t>
            </a:r>
            <a:endParaRPr lang="zh-CN" altLang="en-US" sz="2800" dirty="0">
              <a:solidFill>
                <a:srgbClr val="C00000"/>
              </a:solidFill>
            </a:endParaRPr>
          </a:p>
        </p:txBody>
      </p:sp>
      <p:sp>
        <p:nvSpPr>
          <p:cNvPr id="16" name="矩形 15"/>
          <p:cNvSpPr/>
          <p:nvPr/>
        </p:nvSpPr>
        <p:spPr>
          <a:xfrm>
            <a:off x="6143636" y="2790163"/>
            <a:ext cx="1594796" cy="523220"/>
          </a:xfrm>
          <a:prstGeom prst="rect">
            <a:avLst/>
          </a:prstGeom>
        </p:spPr>
        <p:txBody>
          <a:bodyPr wrap="none">
            <a:spAutoFit/>
          </a:bodyPr>
          <a:lstStyle/>
          <a:p>
            <a:r>
              <a:rPr lang="en-US" altLang="zh-CN" sz="2800" dirty="0" smtClean="0">
                <a:solidFill>
                  <a:srgbClr val="C00000"/>
                </a:solidFill>
              </a:rPr>
              <a:t>spoonful </a:t>
            </a:r>
            <a:r>
              <a:rPr lang="en-US" altLang="zh-CN" dirty="0" smtClean="0"/>
              <a:t> </a:t>
            </a:r>
            <a:endParaRPr lang="zh-CN" altLang="en-US" dirty="0"/>
          </a:p>
        </p:txBody>
      </p:sp>
      <p:sp>
        <p:nvSpPr>
          <p:cNvPr id="17" name="矩形 16"/>
          <p:cNvSpPr/>
          <p:nvPr/>
        </p:nvSpPr>
        <p:spPr>
          <a:xfrm>
            <a:off x="6143636" y="3404530"/>
            <a:ext cx="1629420" cy="523220"/>
          </a:xfrm>
          <a:prstGeom prst="rect">
            <a:avLst/>
          </a:prstGeom>
        </p:spPr>
        <p:txBody>
          <a:bodyPr wrap="none">
            <a:spAutoFit/>
          </a:bodyPr>
          <a:lstStyle/>
          <a:p>
            <a:r>
              <a:rPr lang="en-US" altLang="zh-CN" sz="2800" dirty="0" smtClean="0">
                <a:solidFill>
                  <a:srgbClr val="C00000"/>
                </a:solidFill>
              </a:rPr>
              <a:t>non-stop </a:t>
            </a:r>
            <a:r>
              <a:rPr lang="en-US" altLang="zh-CN" dirty="0" smtClean="0"/>
              <a:t> </a:t>
            </a:r>
            <a:endParaRPr lang="zh-CN" altLang="en-US" dirty="0"/>
          </a:p>
        </p:txBody>
      </p:sp>
      <p:sp>
        <p:nvSpPr>
          <p:cNvPr id="18" name="矩形 17"/>
          <p:cNvSpPr/>
          <p:nvPr/>
        </p:nvSpPr>
        <p:spPr>
          <a:xfrm>
            <a:off x="6143636" y="3976034"/>
            <a:ext cx="1856727" cy="523220"/>
          </a:xfrm>
          <a:prstGeom prst="rect">
            <a:avLst/>
          </a:prstGeom>
        </p:spPr>
        <p:txBody>
          <a:bodyPr wrap="none">
            <a:spAutoFit/>
          </a:bodyPr>
          <a:lstStyle/>
          <a:p>
            <a:r>
              <a:rPr lang="en-US" altLang="zh-CN" sz="2800" dirty="0" smtClean="0">
                <a:solidFill>
                  <a:srgbClr val="C00000"/>
                </a:solidFill>
              </a:rPr>
              <a:t>workaholic </a:t>
            </a:r>
            <a:endParaRPr lang="zh-CN" altLang="en-US" sz="2800" dirty="0">
              <a:solidFill>
                <a:srgbClr val="C00000"/>
              </a:solidFill>
            </a:endParaRPr>
          </a:p>
        </p:txBody>
      </p:sp>
      <p:sp>
        <p:nvSpPr>
          <p:cNvPr id="19" name="TextBox 18"/>
          <p:cNvSpPr txBox="1"/>
          <p:nvPr/>
        </p:nvSpPr>
        <p:spPr>
          <a:xfrm>
            <a:off x="6143636" y="1643050"/>
            <a:ext cx="1928826" cy="523220"/>
          </a:xfrm>
          <a:prstGeom prst="rect">
            <a:avLst/>
          </a:prstGeom>
          <a:noFill/>
        </p:spPr>
        <p:txBody>
          <a:bodyPr wrap="square" rtlCol="0">
            <a:spAutoFit/>
          </a:bodyPr>
          <a:lstStyle/>
          <a:p>
            <a:r>
              <a:rPr lang="en-US" altLang="zh-CN" sz="2800" dirty="0" smtClean="0">
                <a:solidFill>
                  <a:srgbClr val="C00000"/>
                </a:solidFill>
              </a:rPr>
              <a:t>shopaholic </a:t>
            </a:r>
            <a:endParaRPr lang="zh-CN" altLang="en-US" dirty="0"/>
          </a:p>
        </p:txBody>
      </p:sp>
      <p:sp>
        <p:nvSpPr>
          <p:cNvPr id="20" name="TextBox 19"/>
          <p:cNvSpPr txBox="1"/>
          <p:nvPr/>
        </p:nvSpPr>
        <p:spPr>
          <a:xfrm>
            <a:off x="6143636" y="2213896"/>
            <a:ext cx="1928826" cy="523220"/>
          </a:xfrm>
          <a:prstGeom prst="rect">
            <a:avLst/>
          </a:prstGeom>
          <a:noFill/>
        </p:spPr>
        <p:txBody>
          <a:bodyPr wrap="square" rtlCol="0">
            <a:spAutoFit/>
          </a:bodyPr>
          <a:lstStyle/>
          <a:p>
            <a:r>
              <a:rPr lang="en-US" altLang="zh-CN" sz="2800" dirty="0" smtClean="0">
                <a:solidFill>
                  <a:srgbClr val="C00000"/>
                </a:solidFill>
              </a:rPr>
              <a:t>non-smoker </a:t>
            </a:r>
            <a:endParaRPr lang="zh-CN" altLang="en-US" dirty="0"/>
          </a:p>
        </p:txBody>
      </p:sp>
      <p:pic>
        <p:nvPicPr>
          <p:cNvPr id="21"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dissolv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dissolv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dissolv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dissolv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dissolv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6" grpId="0"/>
      <p:bldP spid="17" grpId="0"/>
      <p:bldP spid="18"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85720" y="1357298"/>
            <a:ext cx="8286808" cy="4708515"/>
          </a:xfrm>
        </p:spPr>
        <p:txBody>
          <a:bodyPr>
            <a:noAutofit/>
          </a:bodyPr>
          <a:lstStyle/>
          <a:p>
            <a:pPr>
              <a:buNone/>
            </a:pPr>
            <a:r>
              <a:rPr lang="en-US" altLang="zh-CN" sz="2800" dirty="0" smtClean="0"/>
              <a:t>What’s </a:t>
            </a:r>
            <a:r>
              <a:rPr lang="en-US" altLang="zh-CN" sz="2800" dirty="0" smtClean="0"/>
              <a:t>the word for:</a:t>
            </a:r>
          </a:p>
          <a:p>
            <a:pPr>
              <a:buNone/>
            </a:pPr>
            <a:r>
              <a:rPr lang="en-US" altLang="zh-CN" sz="2800" dirty="0" smtClean="0"/>
              <a:t>1 how you feel if the sea makes you ill?</a:t>
            </a:r>
          </a:p>
          <a:p>
            <a:pPr>
              <a:buNone/>
            </a:pPr>
            <a:r>
              <a:rPr lang="en-US" altLang="zh-CN" sz="2800" dirty="0" smtClean="0"/>
              <a:t>2 someone who likes shopping a lot?</a:t>
            </a:r>
          </a:p>
          <a:p>
            <a:pPr>
              <a:buNone/>
            </a:pPr>
            <a:r>
              <a:rPr lang="en-US" altLang="zh-CN" sz="2800" dirty="0" smtClean="0"/>
              <a:t>3 </a:t>
            </a:r>
            <a:r>
              <a:rPr lang="en-US" altLang="zh-CN" sz="2800" dirty="0" smtClean="0"/>
              <a:t>what something is if it is useful and providing help?</a:t>
            </a:r>
          </a:p>
          <a:p>
            <a:pPr algn="just">
              <a:buNone/>
            </a:pPr>
            <a:r>
              <a:rPr lang="en-US" altLang="zh-CN" sz="2800" dirty="0" smtClean="0"/>
              <a:t>4 what a flight is if it goes directly from one place to another?</a:t>
            </a:r>
          </a:p>
          <a:p>
            <a:pPr>
              <a:buNone/>
            </a:pPr>
            <a:r>
              <a:rPr lang="en-US" altLang="zh-CN" sz="2800" dirty="0" smtClean="0"/>
              <a:t>5 someone who doesn’t smoke?</a:t>
            </a:r>
          </a:p>
          <a:p>
            <a:pPr algn="just">
              <a:buNone/>
            </a:pPr>
            <a:r>
              <a:rPr lang="en-US" altLang="zh-CN" sz="2800" dirty="0" smtClean="0"/>
              <a:t>6 writing which is about real people and events, not imaginary ones?</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sp>
        <p:nvSpPr>
          <p:cNvPr id="9" name="矩形 8"/>
          <p:cNvSpPr/>
          <p:nvPr/>
        </p:nvSpPr>
        <p:spPr>
          <a:xfrm>
            <a:off x="6143636" y="1857364"/>
            <a:ext cx="1213794" cy="523220"/>
          </a:xfrm>
          <a:prstGeom prst="rect">
            <a:avLst/>
          </a:prstGeom>
        </p:spPr>
        <p:txBody>
          <a:bodyPr wrap="none">
            <a:spAutoFit/>
          </a:bodyPr>
          <a:lstStyle/>
          <a:p>
            <a:r>
              <a:rPr lang="en-US" altLang="zh-CN" sz="2800" dirty="0" smtClean="0">
                <a:solidFill>
                  <a:srgbClr val="C00000"/>
                </a:solidFill>
              </a:rPr>
              <a:t>seasick</a:t>
            </a:r>
            <a:endParaRPr lang="zh-CN" altLang="en-US" sz="2800" dirty="0">
              <a:solidFill>
                <a:srgbClr val="C00000"/>
              </a:solidFill>
            </a:endParaRPr>
          </a:p>
        </p:txBody>
      </p:sp>
      <p:sp>
        <p:nvSpPr>
          <p:cNvPr id="10" name="TextBox 9"/>
          <p:cNvSpPr txBox="1"/>
          <p:nvPr/>
        </p:nvSpPr>
        <p:spPr>
          <a:xfrm>
            <a:off x="5857884" y="2357430"/>
            <a:ext cx="1928826" cy="523220"/>
          </a:xfrm>
          <a:prstGeom prst="rect">
            <a:avLst/>
          </a:prstGeom>
          <a:noFill/>
        </p:spPr>
        <p:txBody>
          <a:bodyPr wrap="square" rtlCol="0">
            <a:spAutoFit/>
          </a:bodyPr>
          <a:lstStyle/>
          <a:p>
            <a:r>
              <a:rPr lang="en-US" altLang="zh-CN" sz="2800" dirty="0" smtClean="0">
                <a:solidFill>
                  <a:srgbClr val="C00000"/>
                </a:solidFill>
              </a:rPr>
              <a:t>shopaholic </a:t>
            </a:r>
            <a:endParaRPr lang="zh-CN" altLang="en-US" dirty="0"/>
          </a:p>
        </p:txBody>
      </p:sp>
      <p:sp>
        <p:nvSpPr>
          <p:cNvPr id="11" name="矩形 10"/>
          <p:cNvSpPr/>
          <p:nvPr/>
        </p:nvSpPr>
        <p:spPr>
          <a:xfrm>
            <a:off x="7891510" y="2857496"/>
            <a:ext cx="1252522" cy="523220"/>
          </a:xfrm>
          <a:prstGeom prst="rect">
            <a:avLst/>
          </a:prstGeom>
        </p:spPr>
        <p:txBody>
          <a:bodyPr wrap="none">
            <a:spAutoFit/>
          </a:bodyPr>
          <a:lstStyle/>
          <a:p>
            <a:pPr algn="r"/>
            <a:r>
              <a:rPr lang="en-US" altLang="zh-CN" sz="2800" dirty="0" smtClean="0">
                <a:solidFill>
                  <a:srgbClr val="C00000"/>
                </a:solidFill>
              </a:rPr>
              <a:t>helpful</a:t>
            </a:r>
            <a:r>
              <a:rPr lang="en-US" altLang="zh-CN" dirty="0" smtClean="0"/>
              <a:t> </a:t>
            </a:r>
            <a:endParaRPr lang="zh-CN" altLang="en-US" dirty="0"/>
          </a:p>
        </p:txBody>
      </p:sp>
      <p:sp>
        <p:nvSpPr>
          <p:cNvPr id="12" name="矩形 11"/>
          <p:cNvSpPr/>
          <p:nvPr/>
        </p:nvSpPr>
        <p:spPr>
          <a:xfrm>
            <a:off x="2143108" y="3834474"/>
            <a:ext cx="1629420" cy="523220"/>
          </a:xfrm>
          <a:prstGeom prst="rect">
            <a:avLst/>
          </a:prstGeom>
        </p:spPr>
        <p:txBody>
          <a:bodyPr wrap="none">
            <a:spAutoFit/>
          </a:bodyPr>
          <a:lstStyle/>
          <a:p>
            <a:r>
              <a:rPr lang="en-US" altLang="zh-CN" sz="2800" dirty="0" smtClean="0">
                <a:solidFill>
                  <a:srgbClr val="C00000"/>
                </a:solidFill>
              </a:rPr>
              <a:t>non-stop </a:t>
            </a:r>
            <a:r>
              <a:rPr lang="en-US" altLang="zh-CN" dirty="0" smtClean="0"/>
              <a:t> </a:t>
            </a:r>
            <a:endParaRPr lang="zh-CN" altLang="en-US" dirty="0"/>
          </a:p>
        </p:txBody>
      </p:sp>
      <p:sp>
        <p:nvSpPr>
          <p:cNvPr id="13" name="TextBox 12"/>
          <p:cNvSpPr txBox="1"/>
          <p:nvPr/>
        </p:nvSpPr>
        <p:spPr>
          <a:xfrm>
            <a:off x="5143504" y="4334540"/>
            <a:ext cx="1928826" cy="523220"/>
          </a:xfrm>
          <a:prstGeom prst="rect">
            <a:avLst/>
          </a:prstGeom>
          <a:noFill/>
        </p:spPr>
        <p:txBody>
          <a:bodyPr wrap="square" rtlCol="0">
            <a:spAutoFit/>
          </a:bodyPr>
          <a:lstStyle/>
          <a:p>
            <a:r>
              <a:rPr lang="en-US" altLang="zh-CN" sz="2800" dirty="0" smtClean="0">
                <a:solidFill>
                  <a:srgbClr val="C00000"/>
                </a:solidFill>
              </a:rPr>
              <a:t>non-smoker </a:t>
            </a:r>
            <a:endParaRPr lang="zh-CN" altLang="en-US" dirty="0"/>
          </a:p>
        </p:txBody>
      </p:sp>
      <p:sp>
        <p:nvSpPr>
          <p:cNvPr id="14" name="矩形 13"/>
          <p:cNvSpPr/>
          <p:nvPr/>
        </p:nvSpPr>
        <p:spPr>
          <a:xfrm>
            <a:off x="3286116" y="5286388"/>
            <a:ext cx="1838965" cy="523220"/>
          </a:xfrm>
          <a:prstGeom prst="rect">
            <a:avLst/>
          </a:prstGeom>
        </p:spPr>
        <p:txBody>
          <a:bodyPr wrap="none">
            <a:spAutoFit/>
          </a:bodyPr>
          <a:lstStyle/>
          <a:p>
            <a:r>
              <a:rPr lang="en-US" altLang="zh-CN" sz="2800" dirty="0" smtClean="0">
                <a:solidFill>
                  <a:srgbClr val="C00000"/>
                </a:solidFill>
              </a:rPr>
              <a:t>non-fiction</a:t>
            </a:r>
            <a:r>
              <a:rPr lang="en-US" altLang="zh-CN" dirty="0" smtClean="0"/>
              <a:t> </a:t>
            </a:r>
            <a:endParaRPr lang="zh-CN" altLang="en-US" dirty="0"/>
          </a:p>
        </p:txBody>
      </p:sp>
      <p:pic>
        <p:nvPicPr>
          <p:cNvPr id="15"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
        <p:nvSpPr>
          <p:cNvPr id="16" name="TextBox 15"/>
          <p:cNvSpPr txBox="1"/>
          <p:nvPr/>
        </p:nvSpPr>
        <p:spPr>
          <a:xfrm>
            <a:off x="357158" y="831819"/>
            <a:ext cx="8643998" cy="523220"/>
          </a:xfrm>
          <a:prstGeom prst="rect">
            <a:avLst/>
          </a:prstGeom>
          <a:noFill/>
        </p:spPr>
        <p:txBody>
          <a:bodyPr wrap="square" rtlCol="0">
            <a:spAutoFit/>
          </a:bodyPr>
          <a:lstStyle/>
          <a:p>
            <a:pPr algn="just"/>
            <a:r>
              <a:rPr lang="en-US" altLang="zh-CN" sz="2800" b="1" spc="-100" dirty="0" smtClean="0"/>
              <a:t>Answer the questions with the words you formed in Activity 1.</a:t>
            </a:r>
            <a:endParaRPr lang="en-US" altLang="zh-CN" sz="2800" b="1" spc="-100" dirty="0" smtClean="0"/>
          </a:p>
        </p:txBody>
      </p:sp>
      <p:sp>
        <p:nvSpPr>
          <p:cNvPr id="17" name="矩形 16"/>
          <p:cNvSpPr/>
          <p:nvPr/>
        </p:nvSpPr>
        <p:spPr>
          <a:xfrm>
            <a:off x="122310" y="834078"/>
            <a:ext cx="449162" cy="523220"/>
          </a:xfrm>
          <a:prstGeom prst="rect">
            <a:avLst/>
          </a:prstGeom>
        </p:spPr>
        <p:txBody>
          <a:bodyPr wrap="none">
            <a:spAutoFit/>
          </a:bodyPr>
          <a:lstStyle/>
          <a:p>
            <a:r>
              <a:rPr lang="en-US" altLang="zh-CN" sz="2800" b="1" dirty="0" smtClean="0"/>
              <a:t>2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spcBef>
                <a:spcPts val="1200"/>
              </a:spcBef>
              <a:buNone/>
              <a:defRPr/>
            </a:pPr>
            <a:r>
              <a:rPr lang="en-US" altLang="zh-CN" sz="2800" b="1" dirty="0" smtClean="0">
                <a:solidFill>
                  <a:schemeClr val="accent5">
                    <a:lumMod val="50000"/>
                  </a:schemeClr>
                </a:solidFill>
              </a:rPr>
              <a:t>Leaving out words</a:t>
            </a:r>
          </a:p>
          <a:p>
            <a:pPr algn="just">
              <a:buNone/>
            </a:pPr>
            <a:r>
              <a:rPr lang="en-US" altLang="zh-CN" sz="2800" dirty="0" smtClean="0">
                <a:solidFill>
                  <a:schemeClr val="accent5">
                    <a:lumMod val="50000"/>
                  </a:schemeClr>
                </a:solidFill>
              </a:rPr>
              <a:t>    In defining relative clauses, we can leave out </a:t>
            </a:r>
            <a:r>
              <a:rPr lang="en-US" altLang="zh-CN" sz="2800" i="1" dirty="0" smtClean="0">
                <a:solidFill>
                  <a:schemeClr val="accent5">
                    <a:lumMod val="50000"/>
                  </a:schemeClr>
                </a:solidFill>
              </a:rPr>
              <a:t>which </a:t>
            </a:r>
            <a:r>
              <a:rPr lang="en-US" altLang="zh-CN" sz="2800" dirty="0" smtClean="0">
                <a:solidFill>
                  <a:schemeClr val="accent5">
                    <a:lumMod val="50000"/>
                  </a:schemeClr>
                </a:solidFill>
              </a:rPr>
              <a:t>+ present</a:t>
            </a:r>
            <a:r>
              <a:rPr lang="en-US" altLang="zh-CN" sz="2800" i="1" dirty="0" smtClean="0">
                <a:solidFill>
                  <a:schemeClr val="accent5">
                    <a:lumMod val="50000"/>
                  </a:schemeClr>
                </a:solidFill>
              </a:rPr>
              <a:t> / </a:t>
            </a:r>
            <a:r>
              <a:rPr lang="en-US" altLang="zh-CN" sz="2800" dirty="0" smtClean="0">
                <a:solidFill>
                  <a:schemeClr val="accent5">
                    <a:lumMod val="50000"/>
                  </a:schemeClr>
                </a:solidFill>
              </a:rPr>
              <a:t>past tense, and replace it with a present participle. We can leave out </a:t>
            </a:r>
            <a:r>
              <a:rPr lang="en-US" altLang="zh-CN" sz="2800" i="1" dirty="0" smtClean="0">
                <a:solidFill>
                  <a:schemeClr val="accent5">
                    <a:lumMod val="50000"/>
                  </a:schemeClr>
                </a:solidFill>
              </a:rPr>
              <a:t>which </a:t>
            </a:r>
            <a:r>
              <a:rPr lang="en-US" altLang="zh-CN" sz="2800" dirty="0" smtClean="0">
                <a:solidFill>
                  <a:schemeClr val="accent5">
                    <a:lumMod val="50000"/>
                  </a:schemeClr>
                </a:solidFill>
              </a:rPr>
              <a:t>+ be in passive sentences and keep the past participle.</a:t>
            </a:r>
          </a:p>
          <a:p>
            <a:pPr>
              <a:buNone/>
            </a:pPr>
            <a:r>
              <a:rPr lang="en-US" altLang="zh-CN" sz="2800" b="1" dirty="0" smtClean="0"/>
              <a:t>3 Look at the sentence.</a:t>
            </a:r>
          </a:p>
          <a:p>
            <a:pPr>
              <a:buNone/>
            </a:pPr>
            <a:r>
              <a:rPr lang="en-US" altLang="zh-CN" sz="2800" dirty="0" smtClean="0"/>
              <a:t>    It is also known that chocolate helps release hormones in the brain which are called endorphins.</a:t>
            </a:r>
          </a:p>
          <a:p>
            <a:pPr>
              <a:buNone/>
            </a:pPr>
            <a:r>
              <a:rPr lang="en-US" altLang="zh-CN" sz="2800" b="1" dirty="0" smtClean="0"/>
              <a:t>You can rewrite it like this:</a:t>
            </a:r>
          </a:p>
          <a:p>
            <a:pPr>
              <a:buNone/>
            </a:pPr>
            <a:r>
              <a:rPr lang="en-US" altLang="zh-CN" sz="2800" i="1" dirty="0" smtClean="0"/>
              <a:t>    It is also known that chocolate helps release hormones in the brain called endorphins.</a:t>
            </a:r>
            <a:endParaRPr lang="en-US" altLang="zh-CN" sz="2800"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buNone/>
            </a:pPr>
            <a:r>
              <a:rPr lang="en-US" altLang="zh-CN" sz="2800" b="1" dirty="0" smtClean="0"/>
              <a:t>Now rewrite the sentences.</a:t>
            </a:r>
          </a:p>
          <a:p>
            <a:pPr algn="just">
              <a:buNone/>
            </a:pPr>
            <a:r>
              <a:rPr lang="en-US" altLang="zh-CN" sz="2800" dirty="0" smtClean="0"/>
              <a:t>1 ... and the waiter had already brought an enormous portion of seafood, crabs, prawns, lobsters and all sorts of shellfish which were clinging onto each other ...</a:t>
            </a:r>
          </a:p>
          <a:p>
            <a:pPr algn="just">
              <a:buNone/>
            </a:pPr>
            <a:r>
              <a:rPr lang="en-US" altLang="zh-CN" sz="2800" dirty="0" smtClean="0"/>
              <a:t>    </a:t>
            </a:r>
            <a:r>
              <a:rPr lang="en-US" altLang="zh-CN" sz="2800" dirty="0" smtClean="0">
                <a:solidFill>
                  <a:srgbClr val="0070C0"/>
                </a:solidFill>
              </a:rPr>
              <a:t>… and the waiter had already brought an enormous portion of seafood, crabs, prawns, lobsters and all sorts of shellfish clinging onto each other …</a:t>
            </a:r>
          </a:p>
          <a:p>
            <a:pPr algn="just">
              <a:buNone/>
            </a:pPr>
            <a:r>
              <a:rPr lang="en-US" altLang="zh-CN" sz="2800" dirty="0" smtClean="0"/>
              <a:t>2 On his plate was a pile of discarded lobster claws, and alongside was a battery of implements which were used to crack the shells ...</a:t>
            </a:r>
          </a:p>
          <a:p>
            <a:pPr algn="just">
              <a:buNone/>
            </a:pPr>
            <a:r>
              <a:rPr lang="en-US" altLang="zh-CN" sz="2800" dirty="0" smtClean="0"/>
              <a:t>    </a:t>
            </a:r>
            <a:r>
              <a:rPr lang="en-US" altLang="zh-CN" sz="2800" dirty="0" smtClean="0">
                <a:solidFill>
                  <a:srgbClr val="0070C0"/>
                </a:solidFill>
              </a:rPr>
              <a:t>On his plate was a pile of discarded lobster claws, and alongside was a battery of implements used to crack the shells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dissolv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66718" y="649311"/>
            <a:ext cx="8834438" cy="6065837"/>
          </a:xfrm>
        </p:spPr>
        <p:txBody>
          <a:bodyPr>
            <a:noAutofit/>
          </a:bodyPr>
          <a:lstStyle/>
          <a:p>
            <a:pPr algn="just">
              <a:buNone/>
            </a:pPr>
            <a:r>
              <a:rPr lang="en-US" altLang="zh-CN" sz="2800" dirty="0" smtClean="0"/>
              <a:t>3 The next development was learning how to get cocoa butter from the beans, a process which was first tried in 1825.</a:t>
            </a:r>
          </a:p>
          <a:p>
            <a:pPr algn="just">
              <a:buNone/>
            </a:pPr>
            <a:r>
              <a:rPr lang="en-US" altLang="zh-CN" sz="2800" dirty="0" smtClean="0"/>
              <a:t>    </a:t>
            </a:r>
            <a:r>
              <a:rPr lang="en-US" altLang="zh-CN" sz="2800" dirty="0" smtClean="0">
                <a:solidFill>
                  <a:srgbClr val="0070C0"/>
                </a:solidFill>
              </a:rPr>
              <a:t>The next development was learning how to get cocoa butter from the beans, a process first tried in 1825.</a:t>
            </a:r>
          </a:p>
          <a:p>
            <a:pPr>
              <a:buNone/>
            </a:pPr>
            <a:r>
              <a:rPr lang="en-US" altLang="zh-CN" sz="2800" dirty="0" smtClean="0"/>
              <a:t>4 Condensed milk is a thick, sweet milk which is sold in cans.</a:t>
            </a:r>
          </a:p>
          <a:p>
            <a:pPr>
              <a:buNone/>
            </a:pPr>
            <a:r>
              <a:rPr lang="en-US" altLang="zh-CN" sz="2800" dirty="0" smtClean="0"/>
              <a:t>    </a:t>
            </a:r>
            <a:r>
              <a:rPr lang="en-US" altLang="zh-CN" sz="2800" dirty="0" smtClean="0">
                <a:solidFill>
                  <a:srgbClr val="0070C0"/>
                </a:solidFill>
              </a:rPr>
              <a:t>Condensed milk is a thick, sweet milk sold in cans.</a:t>
            </a:r>
          </a:p>
          <a:p>
            <a:pPr>
              <a:buNone/>
            </a:pPr>
            <a:r>
              <a:rPr lang="en-US" altLang="zh-CN" sz="2800" dirty="0" smtClean="0"/>
              <a:t>5 Hormones are a chemical substance which is produced by your body.</a:t>
            </a:r>
          </a:p>
          <a:p>
            <a:pPr algn="just">
              <a:buNone/>
            </a:pPr>
            <a:r>
              <a:rPr lang="en-US" altLang="zh-CN" sz="2800" dirty="0" smtClean="0"/>
              <a:t>    </a:t>
            </a:r>
            <a:r>
              <a:rPr lang="en-US" altLang="zh-CN" sz="2800" dirty="0" smtClean="0">
                <a:solidFill>
                  <a:srgbClr val="0070C0"/>
                </a:solidFill>
              </a:rPr>
              <a:t>Hormones are a chemical substance produced by your body.</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dissolv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461888" y="642918"/>
            <a:ext cx="3539268" cy="5857916"/>
          </a:xfrm>
          <a:prstGeom prst="rect">
            <a:avLst/>
          </a:prstGeom>
          <a:noFill/>
          <a:ln w="9525">
            <a:noFill/>
            <a:miter lim="800000"/>
            <a:headEnd/>
            <a:tailEnd/>
          </a:ln>
          <a:effectLst/>
        </p:spPr>
      </p:pic>
      <p:sp>
        <p:nvSpPr>
          <p:cNvPr id="4" name="内容占位符 2"/>
          <p:cNvSpPr>
            <a:spLocks noGrp="1"/>
          </p:cNvSpPr>
          <p:nvPr>
            <p:ph idx="1"/>
          </p:nvPr>
        </p:nvSpPr>
        <p:spPr>
          <a:xfrm>
            <a:off x="71406" y="649311"/>
            <a:ext cx="5429288" cy="6065837"/>
          </a:xfrm>
        </p:spPr>
        <p:txBody>
          <a:bodyPr>
            <a:noAutofit/>
          </a:bodyPr>
          <a:lstStyle/>
          <a:p>
            <a:pPr>
              <a:buNone/>
            </a:pPr>
            <a:r>
              <a:rPr lang="en-US" altLang="zh-CN" sz="2800" b="1" dirty="0" smtClean="0"/>
              <a:t>Collocations</a:t>
            </a:r>
          </a:p>
          <a:p>
            <a:pPr algn="just">
              <a:buNone/>
            </a:pPr>
            <a:r>
              <a:rPr lang="en-US" altLang="zh-CN" sz="2800" b="1" spc="-150" dirty="0" smtClean="0"/>
              <a:t>4 </a:t>
            </a:r>
            <a:r>
              <a:rPr lang="en-US" altLang="zh-CN" sz="2800" b="1" spc="-100" dirty="0" smtClean="0"/>
              <a:t>Complete the sentences with suitable expressions from the collocation box. Sometimes more than one collocation is possible.</a:t>
            </a:r>
          </a:p>
          <a:p>
            <a:pPr algn="just">
              <a:buNone/>
            </a:pPr>
            <a:r>
              <a:rPr lang="en-US" altLang="zh-CN" sz="2800" dirty="0" smtClean="0"/>
              <a:t>1 </a:t>
            </a:r>
            <a:r>
              <a:rPr lang="en-US" altLang="zh-CN" sz="2800" spc="-100" dirty="0" smtClean="0"/>
              <a:t>Some chefs claim that their recipes </a:t>
            </a:r>
            <a:r>
              <a:rPr lang="en-US" altLang="zh-CN" sz="2800" dirty="0" smtClean="0"/>
              <a:t>are part of their _________ _______, and cannot be used in other chefs’ recipe books.</a:t>
            </a:r>
          </a:p>
          <a:p>
            <a:pPr algn="just">
              <a:buNone/>
            </a:pPr>
            <a:r>
              <a:rPr lang="en-US" altLang="zh-CN" sz="2800" dirty="0" smtClean="0"/>
              <a:t>2 When I lived in Rome, I _____________ a(n) ________ ____ Italian food.</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3" action="ppaction://hlinksldjump"/>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5"/>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6"/>
          <a:srcRect/>
          <a:stretch>
            <a:fillRect/>
          </a:stretch>
        </p:blipFill>
        <p:spPr bwMode="auto">
          <a:xfrm>
            <a:off x="7991475" y="6500834"/>
            <a:ext cx="912813" cy="228600"/>
          </a:xfrm>
          <a:prstGeom prst="rect">
            <a:avLst/>
          </a:prstGeom>
          <a:noFill/>
          <a:ln w="9525">
            <a:noFill/>
            <a:miter lim="800000"/>
            <a:headEnd/>
            <a:tailEnd/>
          </a:ln>
        </p:spPr>
      </p:pic>
      <p:sp>
        <p:nvSpPr>
          <p:cNvPr id="9" name="TextBox 8"/>
          <p:cNvSpPr txBox="1"/>
          <p:nvPr/>
        </p:nvSpPr>
        <p:spPr>
          <a:xfrm>
            <a:off x="428596" y="3357562"/>
            <a:ext cx="5143536" cy="954107"/>
          </a:xfrm>
          <a:prstGeom prst="rect">
            <a:avLst/>
          </a:prstGeom>
          <a:noFill/>
        </p:spPr>
        <p:txBody>
          <a:bodyPr wrap="square" rtlCol="0">
            <a:spAutoFit/>
          </a:bodyPr>
          <a:lstStyle/>
          <a:p>
            <a:r>
              <a:rPr lang="en-US" altLang="zh-CN" sz="2800" dirty="0" smtClean="0">
                <a:solidFill>
                  <a:srgbClr val="0070C0"/>
                </a:solidFill>
              </a:rPr>
              <a:t>                                        intellectual property</a:t>
            </a:r>
            <a:endParaRPr lang="zh-CN" altLang="en-US" sz="2800" dirty="0">
              <a:solidFill>
                <a:srgbClr val="0070C0"/>
              </a:solidFill>
            </a:endParaRPr>
          </a:p>
        </p:txBody>
      </p:sp>
      <p:sp>
        <p:nvSpPr>
          <p:cNvPr id="11" name="TextBox 10"/>
          <p:cNvSpPr txBox="1"/>
          <p:nvPr/>
        </p:nvSpPr>
        <p:spPr>
          <a:xfrm>
            <a:off x="428596" y="5189537"/>
            <a:ext cx="5143536" cy="954107"/>
          </a:xfrm>
          <a:prstGeom prst="rect">
            <a:avLst/>
          </a:prstGeom>
          <a:noFill/>
        </p:spPr>
        <p:txBody>
          <a:bodyPr wrap="square" rtlCol="0">
            <a:spAutoFit/>
          </a:bodyPr>
          <a:lstStyle/>
          <a:p>
            <a:r>
              <a:rPr lang="en-US" altLang="zh-CN" sz="2800" dirty="0" smtClean="0">
                <a:solidFill>
                  <a:srgbClr val="0070C0"/>
                </a:solidFill>
              </a:rPr>
              <a:t>developed / got                  taste    for </a:t>
            </a:r>
            <a:endParaRPr lang="zh-CN" altLang="en-US" sz="28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461888" y="685802"/>
            <a:ext cx="3467830" cy="5743594"/>
          </a:xfrm>
          <a:prstGeom prst="rect">
            <a:avLst/>
          </a:prstGeom>
          <a:noFill/>
          <a:ln w="9525">
            <a:noFill/>
            <a:miter lim="800000"/>
            <a:headEnd/>
            <a:tailEnd/>
          </a:ln>
          <a:effectLst/>
        </p:spPr>
      </p:pic>
      <p:sp>
        <p:nvSpPr>
          <p:cNvPr id="4" name="内容占位符 2"/>
          <p:cNvSpPr>
            <a:spLocks noGrp="1"/>
          </p:cNvSpPr>
          <p:nvPr>
            <p:ph idx="1"/>
          </p:nvPr>
        </p:nvSpPr>
        <p:spPr>
          <a:xfrm>
            <a:off x="166718" y="935063"/>
            <a:ext cx="5333976" cy="4708515"/>
          </a:xfrm>
        </p:spPr>
        <p:txBody>
          <a:bodyPr>
            <a:noAutofit/>
          </a:bodyPr>
          <a:lstStyle/>
          <a:p>
            <a:pPr algn="just">
              <a:buNone/>
            </a:pPr>
            <a:r>
              <a:rPr lang="en-US" altLang="zh-CN" sz="2800" dirty="0" smtClean="0"/>
              <a:t>3 Hollywood has just _________ a(n) ______ about life in a typical French restaurant.</a:t>
            </a:r>
          </a:p>
          <a:p>
            <a:pPr algn="just">
              <a:buNone/>
            </a:pPr>
            <a:r>
              <a:rPr lang="en-US" altLang="zh-CN" sz="2800" dirty="0" smtClean="0"/>
              <a:t>4 Chocolate isn’t just something to eat. It’s something which fills you with ____________ ________.</a:t>
            </a:r>
          </a:p>
          <a:p>
            <a:pPr algn="just">
              <a:buNone/>
            </a:pPr>
            <a:r>
              <a:rPr lang="en-US" altLang="zh-CN" sz="2800" dirty="0" smtClean="0"/>
              <a:t>5 </a:t>
            </a:r>
            <a:r>
              <a:rPr lang="en-US" altLang="zh-CN" sz="2800" spc="-100" dirty="0" smtClean="0"/>
              <a:t>As a successful restaurant owner, he became very rich, and when he died he left his </a:t>
            </a:r>
            <a:r>
              <a:rPr lang="en-US" altLang="zh-CN" sz="2800" dirty="0" smtClean="0"/>
              <a:t>_________________ _______________ to his staff.</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3" action="ppaction://hlinksldjump"/>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5"/>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6"/>
          <a:srcRect/>
          <a:stretch>
            <a:fillRect/>
          </a:stretch>
        </p:blipFill>
        <p:spPr bwMode="auto">
          <a:xfrm>
            <a:off x="7991475" y="6429396"/>
            <a:ext cx="912813" cy="228600"/>
          </a:xfrm>
          <a:prstGeom prst="rect">
            <a:avLst/>
          </a:prstGeom>
          <a:noFill/>
          <a:ln w="9525">
            <a:noFill/>
            <a:miter lim="800000"/>
            <a:headEnd/>
            <a:tailEnd/>
          </a:ln>
        </p:spPr>
      </p:pic>
      <p:sp>
        <p:nvSpPr>
          <p:cNvPr id="9" name="TextBox 8"/>
          <p:cNvSpPr txBox="1"/>
          <p:nvPr/>
        </p:nvSpPr>
        <p:spPr>
          <a:xfrm>
            <a:off x="214282" y="928670"/>
            <a:ext cx="5143536" cy="954107"/>
          </a:xfrm>
          <a:prstGeom prst="rect">
            <a:avLst/>
          </a:prstGeom>
          <a:noFill/>
        </p:spPr>
        <p:txBody>
          <a:bodyPr wrap="square" rtlCol="0">
            <a:spAutoFit/>
          </a:bodyPr>
          <a:lstStyle/>
          <a:p>
            <a:pPr marL="1162050" indent="-1162050"/>
            <a:r>
              <a:rPr lang="en-US" altLang="zh-CN" sz="2800" dirty="0" smtClean="0">
                <a:solidFill>
                  <a:srgbClr val="0070C0"/>
                </a:solidFill>
              </a:rPr>
              <a:t>                                             released   film </a:t>
            </a:r>
            <a:endParaRPr lang="zh-CN" altLang="en-US" sz="2800" dirty="0">
              <a:solidFill>
                <a:srgbClr val="0070C0"/>
              </a:solidFill>
            </a:endParaRPr>
          </a:p>
        </p:txBody>
      </p:sp>
      <p:sp>
        <p:nvSpPr>
          <p:cNvPr id="11" name="TextBox 10"/>
          <p:cNvSpPr txBox="1"/>
          <p:nvPr/>
        </p:nvSpPr>
        <p:spPr>
          <a:xfrm>
            <a:off x="1285852" y="3120094"/>
            <a:ext cx="3857652" cy="523220"/>
          </a:xfrm>
          <a:prstGeom prst="rect">
            <a:avLst/>
          </a:prstGeom>
          <a:noFill/>
        </p:spPr>
        <p:txBody>
          <a:bodyPr wrap="square" rtlCol="0">
            <a:spAutoFit/>
          </a:bodyPr>
          <a:lstStyle/>
          <a:p>
            <a:r>
              <a:rPr lang="en-US" altLang="zh-CN" sz="2800" dirty="0" smtClean="0">
                <a:solidFill>
                  <a:srgbClr val="0070C0"/>
                </a:solidFill>
              </a:rPr>
              <a:t>great / strong   emotion </a:t>
            </a:r>
            <a:endParaRPr lang="zh-CN" altLang="en-US" sz="2800" dirty="0">
              <a:solidFill>
                <a:srgbClr val="0070C0"/>
              </a:solidFill>
            </a:endParaRPr>
          </a:p>
        </p:txBody>
      </p:sp>
      <p:sp>
        <p:nvSpPr>
          <p:cNvPr id="10" name="TextBox 9"/>
          <p:cNvSpPr txBox="1"/>
          <p:nvPr/>
        </p:nvSpPr>
        <p:spPr>
          <a:xfrm>
            <a:off x="285720" y="4500570"/>
            <a:ext cx="5143536" cy="954107"/>
          </a:xfrm>
          <a:prstGeom prst="rect">
            <a:avLst/>
          </a:prstGeom>
          <a:noFill/>
        </p:spPr>
        <p:txBody>
          <a:bodyPr wrap="square" rtlCol="0">
            <a:spAutoFit/>
          </a:bodyPr>
          <a:lstStyle/>
          <a:p>
            <a:pPr marL="266700" indent="-266700"/>
            <a:r>
              <a:rPr lang="en-US" altLang="zh-CN" sz="2800" dirty="0" smtClean="0">
                <a:solidFill>
                  <a:srgbClr val="0070C0"/>
                </a:solidFill>
              </a:rPr>
              <a:t>                          personal property / enormous wealth</a:t>
            </a:r>
            <a:endParaRPr lang="zh-CN" altLang="en-US" sz="28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847</TotalTime>
  <Words>1321</Words>
  <Application>Microsoft Office PowerPoint</Application>
  <PresentationFormat>全屏显示(4:3)</PresentationFormat>
  <Paragraphs>97</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mac</dc:creator>
  <cp:lastModifiedBy>cb</cp:lastModifiedBy>
  <cp:revision>51</cp:revision>
  <dcterms:created xsi:type="dcterms:W3CDTF">2016-02-14T10:12:37Z</dcterms:created>
  <dcterms:modified xsi:type="dcterms:W3CDTF">2016-09-02T08:06:56Z</dcterms:modified>
</cp:coreProperties>
</file>