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5" r:id="rId4"/>
    <p:sldId id="266" r:id="rId5"/>
    <p:sldId id="264" r:id="rId6"/>
    <p:sldId id="267" r:id="rId7"/>
    <p:sldId id="272" r:id="rId8"/>
    <p:sldId id="273" r:id="rId9"/>
    <p:sldId id="274" r:id="rId10"/>
    <p:sldId id="275" r:id="rId11"/>
    <p:sldId id="271" r:id="rId12"/>
    <p:sldId id="277" r:id="rId13"/>
    <p:sldId id="269" r:id="rId14"/>
    <p:sldId id="276"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2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712" autoAdjust="0"/>
  </p:normalViewPr>
  <p:slideViewPr>
    <p:cSldViewPr>
      <p:cViewPr>
        <p:scale>
          <a:sx n="100" d="100"/>
          <a:sy n="100" d="100"/>
        </p:scale>
        <p:origin x="-1200" y="-1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3.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slide" Target="slide9.xml"/><Relationship Id="rId4" Type="http://schemas.openxmlformats.org/officeDocument/2006/relationships/slide" Target="slide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sp>
        <p:nvSpPr>
          <p:cNvPr id="11" name="圆角矩形 10">
            <a:hlinkClick r:id="rId2" action="ppaction://hlinksldjump"/>
          </p:cNvPr>
          <p:cNvSpPr/>
          <p:nvPr/>
        </p:nvSpPr>
        <p:spPr>
          <a:xfrm>
            <a:off x="750067" y="1142984"/>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1 Look at the sentences and answer the questions</a:t>
            </a:r>
            <a:endParaRPr lang="en-US" altLang="zh-CN" sz="2800" b="1" dirty="0">
              <a:solidFill>
                <a:srgbClr val="000000"/>
              </a:solidFill>
            </a:endParaRPr>
          </a:p>
        </p:txBody>
      </p:sp>
      <p:sp>
        <p:nvSpPr>
          <p:cNvPr id="19" name="圆角矩形 18">
            <a:hlinkClick r:id="rId3" action="ppaction://hlinksldjump"/>
          </p:cNvPr>
          <p:cNvSpPr/>
          <p:nvPr/>
        </p:nvSpPr>
        <p:spPr>
          <a:xfrm>
            <a:off x="750067" y="2014528"/>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smtClean="0"/>
              <a:t>2 </a:t>
            </a:r>
            <a:r>
              <a:rPr lang="en-US" altLang="zh-CN" sz="2800" b="1" smtClean="0">
                <a:solidFill>
                  <a:srgbClr val="000000"/>
                </a:solidFill>
              </a:rPr>
              <a:t>Complete </a:t>
            </a:r>
            <a:r>
              <a:rPr lang="en-US" altLang="zh-CN" sz="2800" b="1" dirty="0" smtClean="0">
                <a:solidFill>
                  <a:srgbClr val="000000"/>
                </a:solidFill>
              </a:rPr>
              <a:t>the sentences using </a:t>
            </a:r>
            <a:r>
              <a:rPr lang="en-US" altLang="zh-CN" sz="2800" b="1" i="1" dirty="0" smtClean="0">
                <a:solidFill>
                  <a:srgbClr val="000000"/>
                </a:solidFill>
              </a:rPr>
              <a:t>as / when </a:t>
            </a:r>
            <a:endParaRPr lang="en-US" altLang="zh-CN" sz="2800" b="1" i="1" dirty="0">
              <a:solidFill>
                <a:srgbClr val="000000"/>
              </a:solidFill>
            </a:endParaRPr>
          </a:p>
        </p:txBody>
      </p:sp>
      <p:sp>
        <p:nvSpPr>
          <p:cNvPr id="20" name="圆角矩形 19">
            <a:hlinkClick r:id="rId4" action="ppaction://hlinksldjump"/>
          </p:cNvPr>
          <p:cNvSpPr/>
          <p:nvPr/>
        </p:nvSpPr>
        <p:spPr>
          <a:xfrm>
            <a:off x="750067" y="2886072"/>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3</a:t>
            </a:r>
            <a:r>
              <a:rPr lang="en-US" altLang="zh-CN" sz="2800" b="1" dirty="0" smtClean="0">
                <a:solidFill>
                  <a:srgbClr val="000000"/>
                </a:solidFill>
              </a:rPr>
              <a:t> Rewrite the sentences</a:t>
            </a:r>
            <a:endParaRPr lang="en-US" altLang="zh-CN" sz="2800" b="1" dirty="0">
              <a:solidFill>
                <a:srgbClr val="000000"/>
              </a:solidFill>
            </a:endParaRPr>
          </a:p>
        </p:txBody>
      </p:sp>
      <p:sp>
        <p:nvSpPr>
          <p:cNvPr id="21" name="圆角矩形 20">
            <a:hlinkClick r:id="rId5" action="ppaction://hlinksldjump"/>
          </p:cNvPr>
          <p:cNvSpPr/>
          <p:nvPr/>
        </p:nvSpPr>
        <p:spPr>
          <a:xfrm>
            <a:off x="750067" y="3757616"/>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4 </a:t>
            </a:r>
            <a:r>
              <a:rPr lang="en-US" sz="2800" b="1" spc="-30" dirty="0" smtClean="0"/>
              <a:t>Complete the sentences with suitable expressions</a:t>
            </a:r>
            <a:endParaRPr lang="en-US" altLang="zh-CN" sz="2800" b="1" spc="-30" dirty="0">
              <a:solidFill>
                <a:srgbClr val="000000"/>
              </a:solidFill>
            </a:endParaRPr>
          </a:p>
        </p:txBody>
      </p:sp>
      <p:sp>
        <p:nvSpPr>
          <p:cNvPr id="22" name="圆角矩形 21">
            <a:hlinkClick r:id="rId6" action="ppaction://hlinksldjump"/>
          </p:cNvPr>
          <p:cNvSpPr/>
          <p:nvPr/>
        </p:nvSpPr>
        <p:spPr>
          <a:xfrm>
            <a:off x="750067" y="4629160"/>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5 Translate the paragraph into Chinese</a:t>
            </a:r>
            <a:endParaRPr lang="en-US" altLang="zh-CN" sz="2800" b="1" dirty="0">
              <a:solidFill>
                <a:srgbClr val="000000"/>
              </a:solidFill>
            </a:endParaRPr>
          </a:p>
        </p:txBody>
      </p:sp>
      <p:sp>
        <p:nvSpPr>
          <p:cNvPr id="23" name="圆角矩形 22">
            <a:hlinkClick r:id="rId7" action="ppaction://hlinksldjump"/>
          </p:cNvPr>
          <p:cNvSpPr/>
          <p:nvPr/>
        </p:nvSpPr>
        <p:spPr>
          <a:xfrm>
            <a:off x="750067" y="5500702"/>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6 Translate the paragraph into English</a:t>
            </a:r>
            <a:endParaRPr lang="en-US" altLang="zh-CN" sz="28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95280" y="649311"/>
            <a:ext cx="5834042" cy="6065837"/>
          </a:xfrm>
        </p:spPr>
        <p:txBody>
          <a:bodyPr>
            <a:noAutofit/>
          </a:bodyPr>
          <a:lstStyle/>
          <a:p>
            <a:pPr marL="266700" indent="-266700" algn="just">
              <a:spcBef>
                <a:spcPts val="1200"/>
              </a:spcBef>
              <a:buNone/>
              <a:defRPr/>
            </a:pPr>
            <a:r>
              <a:rPr lang="en-US" sz="2800" dirty="0" smtClean="0"/>
              <a:t>4 By the age of 60 she had established a(n)  ______________ of over a million dollars.</a:t>
            </a:r>
          </a:p>
          <a:p>
            <a:pPr marL="266700" indent="-266700" algn="just">
              <a:spcBef>
                <a:spcPts val="1200"/>
              </a:spcBef>
              <a:buNone/>
              <a:defRPr/>
            </a:pPr>
            <a:r>
              <a:rPr lang="en-US" sz="2800" dirty="0" smtClean="0"/>
              <a:t>5 It was a difficult problem, but he ___________________ by managing to solve it.</a:t>
            </a:r>
          </a:p>
          <a:p>
            <a:pPr marL="266700" indent="-266700" algn="just">
              <a:spcBef>
                <a:spcPts val="1200"/>
              </a:spcBef>
              <a:buNone/>
              <a:defRPr/>
            </a:pPr>
            <a:r>
              <a:rPr lang="en-US" sz="2800" dirty="0" smtClean="0"/>
              <a:t>6 Because we were both going in the same direction I gave her a lift and ________ her _____ near her flat.</a:t>
            </a:r>
          </a:p>
          <a:p>
            <a:pPr marL="266700" indent="-266700" algn="just">
              <a:spcBef>
                <a:spcPts val="1200"/>
              </a:spcBef>
              <a:buNone/>
              <a:defRPr/>
            </a:pPr>
            <a:r>
              <a:rPr lang="en-US" sz="2800" dirty="0" smtClean="0"/>
              <a:t>7 Her father was tired and often in a(n)</a:t>
            </a:r>
            <a:br>
              <a:rPr lang="en-US" sz="2800" dirty="0" smtClean="0"/>
            </a:br>
            <a:r>
              <a:rPr lang="en-US" sz="2800" dirty="0" smtClean="0"/>
              <a:t> _________ when he came home from work. </a:t>
            </a:r>
            <a:endParaRPr lang="en-US" altLang="zh-CN" sz="28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 action="ppaction://hlinkshowjump?jump=previousslide"/>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3"/>
          <a:srcRect/>
          <a:stretch>
            <a:fillRect/>
          </a:stretch>
        </p:blipFill>
        <p:spPr bwMode="auto">
          <a:xfrm>
            <a:off x="8331200" y="52388"/>
            <a:ext cx="484188" cy="441325"/>
          </a:xfrm>
          <a:prstGeom prst="rect">
            <a:avLst/>
          </a:prstGeom>
          <a:noFill/>
          <a:ln w="9525">
            <a:noFill/>
            <a:miter lim="800000"/>
            <a:headEnd/>
            <a:tailEnd/>
          </a:ln>
        </p:spPr>
      </p:pic>
      <p:pic>
        <p:nvPicPr>
          <p:cNvPr id="9" name="Picture 1" descr="C:\Users\zhao\AppData\Roaming\Tencent\Users\27957503\QQ\WinTemp\RichOle\D3%F``D]WE5[AZ3CSK3{M]D.png"/>
          <p:cNvPicPr>
            <a:picLocks noChangeAspect="1" noChangeArrowheads="1"/>
          </p:cNvPicPr>
          <p:nvPr/>
        </p:nvPicPr>
        <p:blipFill>
          <a:blip r:embed="rId4"/>
          <a:srcRect/>
          <a:stretch>
            <a:fillRect/>
          </a:stretch>
        </p:blipFill>
        <p:spPr bwMode="auto">
          <a:xfrm>
            <a:off x="5929322" y="642918"/>
            <a:ext cx="3071834" cy="4924862"/>
          </a:xfrm>
          <a:prstGeom prst="rect">
            <a:avLst/>
          </a:prstGeom>
          <a:noFill/>
        </p:spPr>
      </p:pic>
      <p:sp>
        <p:nvSpPr>
          <p:cNvPr id="10" name="TextBox 9"/>
          <p:cNvSpPr txBox="1"/>
          <p:nvPr/>
        </p:nvSpPr>
        <p:spPr>
          <a:xfrm>
            <a:off x="1714480" y="1071546"/>
            <a:ext cx="2500330" cy="523220"/>
          </a:xfrm>
          <a:prstGeom prst="rect">
            <a:avLst/>
          </a:prstGeom>
          <a:noFill/>
        </p:spPr>
        <p:txBody>
          <a:bodyPr wrap="square" rtlCol="0">
            <a:spAutoFit/>
          </a:bodyPr>
          <a:lstStyle/>
          <a:p>
            <a:r>
              <a:rPr lang="en-US" sz="2800" dirty="0" smtClean="0">
                <a:solidFill>
                  <a:srgbClr val="0070C0"/>
                </a:solidFill>
              </a:rPr>
              <a:t>pension fund </a:t>
            </a:r>
            <a:endParaRPr lang="zh-CN" altLang="en-US" sz="2800" dirty="0">
              <a:solidFill>
                <a:srgbClr val="0070C0"/>
              </a:solidFill>
            </a:endParaRPr>
          </a:p>
        </p:txBody>
      </p:sp>
      <p:sp>
        <p:nvSpPr>
          <p:cNvPr id="12" name="TextBox 11"/>
          <p:cNvSpPr txBox="1"/>
          <p:nvPr/>
        </p:nvSpPr>
        <p:spPr>
          <a:xfrm>
            <a:off x="500034" y="2500306"/>
            <a:ext cx="3786214" cy="523220"/>
          </a:xfrm>
          <a:prstGeom prst="rect">
            <a:avLst/>
          </a:prstGeom>
          <a:noFill/>
        </p:spPr>
        <p:txBody>
          <a:bodyPr wrap="square" rtlCol="0">
            <a:spAutoFit/>
          </a:bodyPr>
          <a:lstStyle/>
          <a:p>
            <a:r>
              <a:rPr lang="en-US" sz="2800" dirty="0" smtClean="0">
                <a:solidFill>
                  <a:srgbClr val="0070C0"/>
                </a:solidFill>
              </a:rPr>
              <a:t>showed determination</a:t>
            </a:r>
            <a:endParaRPr lang="zh-CN" altLang="en-US" sz="2800" dirty="0">
              <a:solidFill>
                <a:srgbClr val="0070C0"/>
              </a:solidFill>
            </a:endParaRPr>
          </a:p>
        </p:txBody>
      </p:sp>
      <p:sp>
        <p:nvSpPr>
          <p:cNvPr id="16" name="TextBox 15"/>
          <p:cNvSpPr txBox="1"/>
          <p:nvPr/>
        </p:nvSpPr>
        <p:spPr>
          <a:xfrm>
            <a:off x="500034" y="5357826"/>
            <a:ext cx="1714512" cy="523220"/>
          </a:xfrm>
          <a:prstGeom prst="rect">
            <a:avLst/>
          </a:prstGeom>
          <a:noFill/>
        </p:spPr>
        <p:txBody>
          <a:bodyPr wrap="square" rtlCol="0">
            <a:spAutoFit/>
          </a:bodyPr>
          <a:lstStyle/>
          <a:p>
            <a:r>
              <a:rPr lang="en-US" sz="2800" dirty="0" smtClean="0">
                <a:solidFill>
                  <a:srgbClr val="0070C0"/>
                </a:solidFill>
              </a:rPr>
              <a:t>bad mood </a:t>
            </a:r>
            <a:endParaRPr lang="zh-CN" altLang="en-US" sz="2800" dirty="0">
              <a:solidFill>
                <a:srgbClr val="0070C0"/>
              </a:solidFill>
            </a:endParaRPr>
          </a:p>
        </p:txBody>
      </p:sp>
      <p:sp>
        <p:nvSpPr>
          <p:cNvPr id="18" name="TextBox 17"/>
          <p:cNvSpPr txBox="1"/>
          <p:nvPr/>
        </p:nvSpPr>
        <p:spPr>
          <a:xfrm>
            <a:off x="428596" y="4357694"/>
            <a:ext cx="1428760" cy="523220"/>
          </a:xfrm>
          <a:prstGeom prst="rect">
            <a:avLst/>
          </a:prstGeom>
          <a:noFill/>
        </p:spPr>
        <p:txBody>
          <a:bodyPr wrap="square" rtlCol="0">
            <a:spAutoFit/>
          </a:bodyPr>
          <a:lstStyle/>
          <a:p>
            <a:r>
              <a:rPr lang="en-US" altLang="zh-CN" sz="2800" dirty="0" smtClean="0">
                <a:solidFill>
                  <a:srgbClr val="0070C0"/>
                </a:solidFill>
              </a:rPr>
              <a:t>dropped</a:t>
            </a:r>
            <a:endParaRPr lang="zh-CN" altLang="en-US" sz="2800" dirty="0">
              <a:solidFill>
                <a:srgbClr val="0070C0"/>
              </a:solidFill>
            </a:endParaRPr>
          </a:p>
        </p:txBody>
      </p:sp>
      <p:sp>
        <p:nvSpPr>
          <p:cNvPr id="19" name="TextBox 18"/>
          <p:cNvSpPr txBox="1"/>
          <p:nvPr/>
        </p:nvSpPr>
        <p:spPr>
          <a:xfrm>
            <a:off x="2500298" y="4357694"/>
            <a:ext cx="928694" cy="523220"/>
          </a:xfrm>
          <a:prstGeom prst="rect">
            <a:avLst/>
          </a:prstGeom>
          <a:noFill/>
        </p:spPr>
        <p:txBody>
          <a:bodyPr wrap="square" rtlCol="0">
            <a:spAutoFit/>
          </a:bodyPr>
          <a:lstStyle/>
          <a:p>
            <a:pPr algn="ctr"/>
            <a:r>
              <a:rPr lang="en-US" sz="2800" dirty="0" smtClean="0">
                <a:solidFill>
                  <a:srgbClr val="0070C0"/>
                </a:solidFill>
              </a:rPr>
              <a:t>off</a:t>
            </a:r>
            <a:endParaRPr lang="zh-CN" altLang="en-US" sz="2800" dirty="0">
              <a:solidFill>
                <a:srgbClr val="0070C0"/>
              </a:solidFill>
            </a:endParaRPr>
          </a:p>
        </p:txBody>
      </p:sp>
      <p:pic>
        <p:nvPicPr>
          <p:cNvPr id="20"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dissolv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571480"/>
            <a:ext cx="8834438" cy="6065837"/>
          </a:xfrm>
        </p:spPr>
        <p:txBody>
          <a:bodyPr>
            <a:noAutofit/>
          </a:bodyPr>
          <a:lstStyle/>
          <a:p>
            <a:pPr>
              <a:lnSpc>
                <a:spcPct val="85000"/>
              </a:lnSpc>
              <a:spcBef>
                <a:spcPts val="0"/>
              </a:spcBef>
              <a:buNone/>
              <a:defRPr/>
            </a:pPr>
            <a:r>
              <a:rPr lang="en-US" sz="2800" b="1" dirty="0" smtClean="0">
                <a:solidFill>
                  <a:schemeClr val="accent5">
                    <a:lumMod val="75000"/>
                  </a:schemeClr>
                </a:solidFill>
              </a:rPr>
              <a:t>Translation</a:t>
            </a:r>
          </a:p>
          <a:p>
            <a:pPr>
              <a:lnSpc>
                <a:spcPct val="20000"/>
              </a:lnSpc>
              <a:spcBef>
                <a:spcPts val="0"/>
              </a:spcBef>
              <a:buNone/>
              <a:defRPr/>
            </a:pPr>
            <a:r>
              <a:rPr lang="en-US" sz="2800" b="1" dirty="0" smtClean="0">
                <a:solidFill>
                  <a:schemeClr val="accent5">
                    <a:lumMod val="75000"/>
                  </a:schemeClr>
                </a:solidFill>
              </a:rPr>
              <a:t>    </a:t>
            </a:r>
          </a:p>
          <a:p>
            <a:pPr>
              <a:lnSpc>
                <a:spcPct val="85000"/>
              </a:lnSpc>
              <a:spcBef>
                <a:spcPts val="0"/>
              </a:spcBef>
              <a:buNone/>
              <a:defRPr/>
            </a:pPr>
            <a:r>
              <a:rPr lang="en-US" sz="2800" b="1" dirty="0" smtClean="0"/>
              <a:t>5 </a:t>
            </a:r>
            <a:r>
              <a:rPr lang="en-US" sz="2800" b="1" dirty="0" smtClean="0"/>
              <a:t>Translate the paragraph into Chinese</a:t>
            </a:r>
            <a:r>
              <a:rPr lang="en-US" sz="2800" b="1" dirty="0" smtClean="0"/>
              <a:t>.</a:t>
            </a:r>
          </a:p>
          <a:p>
            <a:pPr>
              <a:lnSpc>
                <a:spcPct val="20000"/>
              </a:lnSpc>
              <a:spcBef>
                <a:spcPts val="0"/>
              </a:spcBef>
              <a:buNone/>
              <a:defRPr/>
            </a:pPr>
            <a:endParaRPr lang="en-US" sz="2800" b="1" dirty="0" smtClean="0"/>
          </a:p>
          <a:p>
            <a:pPr marL="0" indent="0" algn="just">
              <a:lnSpc>
                <a:spcPct val="85000"/>
              </a:lnSpc>
              <a:spcBef>
                <a:spcPts val="0"/>
              </a:spcBef>
              <a:buNone/>
              <a:defRPr/>
            </a:pPr>
            <a:r>
              <a:rPr lang="en-US" sz="2500" dirty="0" smtClean="0"/>
              <a:t>In the United States, the vast majority of Americans live with people to whom they are related by blood or marriage. Most American couples have two or three children, though larger families are not unusual. Typically, the family consists of parents and their minor children. Middle-aged and elderly people generally do not live with their married children. However, parents usually keep in close contact with their grown children. On holidays, members of the larger family group — grandparents, aunts, uncles and cousins — often dine together. In the past, very few people would have liked living with their parents beyond childhood. But recently, more and more young American people have been returning home after graduating from college. Some of them decide to stay home and save money while working hard toward the day they can establish a home of their own. This is a practical decision, as so much work — academic and professional — is needed today in order to become self-sufficient. </a:t>
            </a:r>
            <a:endParaRPr lang="en-US" altLang="zh-CN" sz="2500" dirty="0" smtClean="0"/>
          </a:p>
          <a:p>
            <a:pPr marL="0" indent="0" algn="just">
              <a:lnSpc>
                <a:spcPct val="85000"/>
              </a:lnSpc>
              <a:spcBef>
                <a:spcPts val="0"/>
              </a:spcBef>
              <a:buNone/>
              <a:defRPr/>
            </a:pP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8016905" y="648654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
        <p:nvSpPr>
          <p:cNvPr id="11" name="TextBox 10"/>
          <p:cNvSpPr txBox="1"/>
          <p:nvPr/>
        </p:nvSpPr>
        <p:spPr>
          <a:xfrm>
            <a:off x="357158" y="988528"/>
            <a:ext cx="8429684" cy="5329023"/>
          </a:xfrm>
          <a:prstGeom prst="rect">
            <a:avLst/>
          </a:prstGeom>
          <a:noFill/>
        </p:spPr>
        <p:txBody>
          <a:bodyPr wrap="square" rtlCol="0">
            <a:spAutoFit/>
          </a:bodyPr>
          <a:lstStyle/>
          <a:p>
            <a:pPr algn="just">
              <a:lnSpc>
                <a:spcPct val="130000"/>
              </a:lnSpc>
            </a:pPr>
            <a:r>
              <a:rPr lang="zh-CN" altLang="en-US" sz="2400" dirty="0" smtClean="0">
                <a:solidFill>
                  <a:srgbClr val="0070C0"/>
                </a:solidFill>
              </a:rPr>
              <a:t>在美国，绝大多数美国人都与有血缘关系或婚姻关系的人一起生活。大部分美国夫妻有两三个孩子，虽然更大的家庭也并不少见。一个美国家庭通常包括父母及未成年子女。中老年人一般不跟已婚子女住在一起。不过，父母常常与成年子女保持密切的联系。假期的时候，大家庭的成员（包括祖父母、</a:t>
            </a:r>
            <a:r>
              <a:rPr lang="zh-CN" altLang="en-US" sz="2400" dirty="0" smtClean="0">
                <a:solidFill>
                  <a:srgbClr val="0070C0"/>
                </a:solidFill>
              </a:rPr>
              <a:t>姨妈 </a:t>
            </a:r>
            <a:r>
              <a:rPr lang="en-US" altLang="zh-CN" sz="2400" dirty="0" smtClean="0">
                <a:solidFill>
                  <a:srgbClr val="0070C0"/>
                </a:solidFill>
              </a:rPr>
              <a:t>/</a:t>
            </a:r>
            <a:r>
              <a:rPr lang="zh-CN" altLang="en-US" sz="2400" dirty="0" smtClean="0">
                <a:solidFill>
                  <a:srgbClr val="0070C0"/>
                </a:solidFill>
              </a:rPr>
              <a:t>姑姑、</a:t>
            </a:r>
            <a:r>
              <a:rPr lang="zh-CN" altLang="en-US" sz="2400" dirty="0" smtClean="0">
                <a:solidFill>
                  <a:srgbClr val="0070C0"/>
                </a:solidFill>
              </a:rPr>
              <a:t>舅舅 </a:t>
            </a:r>
            <a:r>
              <a:rPr lang="en-US" altLang="zh-CN" sz="2400" dirty="0" smtClean="0">
                <a:solidFill>
                  <a:srgbClr val="0070C0"/>
                </a:solidFill>
              </a:rPr>
              <a:t>/ </a:t>
            </a:r>
            <a:r>
              <a:rPr lang="zh-CN" altLang="en-US" sz="2400" dirty="0" smtClean="0">
                <a:solidFill>
                  <a:srgbClr val="0070C0"/>
                </a:solidFill>
              </a:rPr>
              <a:t>叔叔</a:t>
            </a:r>
            <a:r>
              <a:rPr lang="zh-CN" altLang="en-US" sz="2400" dirty="0" smtClean="0">
                <a:solidFill>
                  <a:srgbClr val="0070C0"/>
                </a:solidFill>
              </a:rPr>
              <a:t>及</a:t>
            </a:r>
            <a:r>
              <a:rPr lang="zh-CN" altLang="en-US" sz="2400" dirty="0" smtClean="0">
                <a:solidFill>
                  <a:srgbClr val="0070C0"/>
                </a:solidFill>
              </a:rPr>
              <a:t>堂 </a:t>
            </a:r>
            <a:r>
              <a:rPr lang="en-US" altLang="zh-CN" sz="2400" dirty="0" smtClean="0">
                <a:solidFill>
                  <a:srgbClr val="0070C0"/>
                </a:solidFill>
              </a:rPr>
              <a:t>/ </a:t>
            </a:r>
            <a:r>
              <a:rPr lang="zh-CN" altLang="en-US" sz="2400" dirty="0" smtClean="0">
                <a:solidFill>
                  <a:srgbClr val="0070C0"/>
                </a:solidFill>
              </a:rPr>
              <a:t>表兄弟</a:t>
            </a:r>
            <a:r>
              <a:rPr lang="zh-CN" altLang="en-US" sz="2400" dirty="0" smtClean="0">
                <a:solidFill>
                  <a:srgbClr val="0070C0"/>
                </a:solidFill>
              </a:rPr>
              <a:t>姐妹们等）经常一起聚餐。过去，孩子长大后很少有人愿意跟父母住在一起。但是近年来，越来越多的美国年轻人大学毕业后回家与父母同住。有些人决定住在家里，一边努力工作一边攒钱，直到有一天他们有能力自立门户。这是一个现实的决定，因为现在一个人要想实现自给自足就需要在学业和职业上付出大量的努力。</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863625"/>
            <a:ext cx="8834438" cy="707987"/>
          </a:xfrm>
        </p:spPr>
        <p:txBody>
          <a:bodyPr>
            <a:noAutofit/>
          </a:bodyPr>
          <a:lstStyle/>
          <a:p>
            <a:pPr>
              <a:spcBef>
                <a:spcPts val="1200"/>
              </a:spcBef>
              <a:buNone/>
              <a:defRPr/>
            </a:pPr>
            <a:r>
              <a:rPr lang="en-US" altLang="zh-CN" sz="2800" b="1" dirty="0" smtClean="0"/>
              <a:t>6 Translate the paragraph into English</a:t>
            </a:r>
            <a:r>
              <a:rPr lang="en-US" altLang="zh-CN" sz="2800" b="1" dirty="0" smtClean="0"/>
              <a:t>.</a:t>
            </a:r>
            <a:r>
              <a:rPr lang="en-US" altLang="zh-CN" sz="2800" dirty="0" smtClean="0"/>
              <a:t/>
            </a:r>
            <a:br>
              <a:rPr lang="en-US" altLang="zh-CN" sz="2800" dirty="0" smtClean="0"/>
            </a:br>
            <a:endParaRPr lang="en-US" altLang="zh-CN" sz="28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
        <p:nvSpPr>
          <p:cNvPr id="9" name="TextBox 8"/>
          <p:cNvSpPr txBox="1"/>
          <p:nvPr/>
        </p:nvSpPr>
        <p:spPr>
          <a:xfrm>
            <a:off x="428596" y="1655754"/>
            <a:ext cx="8358246" cy="3416320"/>
          </a:xfrm>
          <a:prstGeom prst="rect">
            <a:avLst/>
          </a:prstGeom>
          <a:noFill/>
        </p:spPr>
        <p:txBody>
          <a:bodyPr wrap="square" rtlCol="0">
            <a:spAutoFit/>
          </a:bodyPr>
          <a:lstStyle/>
          <a:p>
            <a:pPr algn="just">
              <a:lnSpc>
                <a:spcPct val="150000"/>
              </a:lnSpc>
            </a:pPr>
            <a:r>
              <a:rPr lang="zh-CN" altLang="en-US" sz="2400" dirty="0" smtClean="0"/>
              <a:t>中国的父母历来重视孩子的教育。他们认为，如果孩子做事时能得到大人适当的指导，就会更愿意完成复杂的工作，因此，“手把手教”被视为教育孩子的最佳方式。近年来，受西方教育观念的影响，中国的父母开始注重培养孩子的独立性和创造力。他们鼓励孩子参加兴趣班学习绘画或音乐，希望孩子通过不断的学习和探索而获得全面的发展</a:t>
            </a:r>
            <a:r>
              <a:rPr lang="zh-CN" altLang="en-US" sz="2400" dirty="0" smtClean="0"/>
              <a:t>。</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 action="ppaction://hlinkshowjump?jump=previousslide"/>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3"/>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sp>
        <p:nvSpPr>
          <p:cNvPr id="8" name="TextBox 7"/>
          <p:cNvSpPr txBox="1"/>
          <p:nvPr/>
        </p:nvSpPr>
        <p:spPr>
          <a:xfrm>
            <a:off x="285720" y="880665"/>
            <a:ext cx="8572560" cy="5262979"/>
          </a:xfrm>
          <a:prstGeom prst="rect">
            <a:avLst/>
          </a:prstGeom>
          <a:noFill/>
        </p:spPr>
        <p:txBody>
          <a:bodyPr wrap="square" rtlCol="0">
            <a:spAutoFit/>
          </a:bodyPr>
          <a:lstStyle/>
          <a:p>
            <a:pPr algn="just"/>
            <a:r>
              <a:rPr lang="en-US" sz="2800" dirty="0" smtClean="0">
                <a:solidFill>
                  <a:srgbClr val="0070C0"/>
                </a:solidFill>
              </a:rPr>
              <a:t>Chinese parents pay a lot of attention to their children’s education. They hold that children are more willing to accomplish complicated tasks if adults can give them proper guidance. Therefore, “teaching by giving step-by-step directions” is taken as the best way to educate children. In recent years, under the influence of Western ideas of education, Chinese parents are beginning to give more priority to fostering independence and creativity in children. They encourage their children to attend interest classes to learn painting or music. They hope that their children will become all-round individuals by constantly learning and exploring.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792187"/>
            <a:ext cx="8834438" cy="5351457"/>
          </a:xfrm>
        </p:spPr>
        <p:txBody>
          <a:bodyPr>
            <a:noAutofit/>
          </a:bodyPr>
          <a:lstStyle/>
          <a:p>
            <a:pPr>
              <a:lnSpc>
                <a:spcPts val="2900"/>
              </a:lnSpc>
              <a:spcBef>
                <a:spcPts val="1200"/>
              </a:spcBef>
              <a:buNone/>
              <a:defRPr/>
            </a:pPr>
            <a:r>
              <a:rPr lang="en-US" sz="2800" b="1" dirty="0" smtClean="0">
                <a:solidFill>
                  <a:schemeClr val="accent5">
                    <a:lumMod val="75000"/>
                  </a:schemeClr>
                </a:solidFill>
              </a:rPr>
              <a:t>as / when</a:t>
            </a:r>
          </a:p>
          <a:p>
            <a:pPr algn="just">
              <a:lnSpc>
                <a:spcPts val="2900"/>
              </a:lnSpc>
              <a:spcBef>
                <a:spcPts val="1200"/>
              </a:spcBef>
              <a:buNone/>
              <a:defRPr/>
            </a:pPr>
            <a:r>
              <a:rPr lang="en-US" sz="2800" b="1" dirty="0" smtClean="0"/>
              <a:t>1 Look at the sentences from the passage </a:t>
            </a:r>
            <a:r>
              <a:rPr lang="en-US" sz="2800" b="1" i="1" dirty="0" smtClean="0"/>
              <a:t>The pickle jar </a:t>
            </a:r>
            <a:r>
              <a:rPr lang="en-US" sz="2800" b="1" dirty="0" smtClean="0"/>
              <a:t>and answer the questions.</a:t>
            </a:r>
          </a:p>
          <a:p>
            <a:pPr algn="just">
              <a:lnSpc>
                <a:spcPts val="2900"/>
              </a:lnSpc>
              <a:spcBef>
                <a:spcPts val="1200"/>
              </a:spcBef>
              <a:buNone/>
              <a:defRPr/>
            </a:pPr>
            <a:r>
              <a:rPr lang="en-US" sz="2800" dirty="0" smtClean="0"/>
              <a:t>    </a:t>
            </a:r>
            <a:r>
              <a:rPr lang="en-US" sz="2800" u="sng" dirty="0" smtClean="0"/>
              <a:t>When</a:t>
            </a:r>
            <a:r>
              <a:rPr lang="en-US" sz="2800" dirty="0" smtClean="0"/>
              <a:t> the jar was filled, Dad would sit at the kitchen table and </a:t>
            </a:r>
            <a:r>
              <a:rPr lang="en-US" sz="2800" dirty="0" smtClean="0"/>
              <a:t>roll the </a:t>
            </a:r>
            <a:r>
              <a:rPr lang="en-US" sz="2800" dirty="0" smtClean="0"/>
              <a:t>coins ...</a:t>
            </a:r>
          </a:p>
          <a:p>
            <a:pPr algn="just">
              <a:lnSpc>
                <a:spcPts val="2900"/>
              </a:lnSpc>
              <a:spcBef>
                <a:spcPts val="1200"/>
              </a:spcBef>
              <a:buNone/>
              <a:defRPr/>
            </a:pPr>
            <a:r>
              <a:rPr lang="en-US" sz="2800" dirty="0" smtClean="0"/>
              <a:t>    </a:t>
            </a:r>
            <a:r>
              <a:rPr lang="en-US" sz="2800" dirty="0" smtClean="0">
                <a:solidFill>
                  <a:srgbClr val="0070C0"/>
                </a:solidFill>
              </a:rPr>
              <a:t>(b) Dad rolled the coins after the jar had been filled. </a:t>
            </a:r>
          </a:p>
          <a:p>
            <a:pPr algn="just">
              <a:lnSpc>
                <a:spcPts val="2900"/>
              </a:lnSpc>
              <a:spcBef>
                <a:spcPts val="1200"/>
              </a:spcBef>
              <a:buNone/>
              <a:defRPr/>
            </a:pPr>
            <a:r>
              <a:rPr lang="en-US" sz="2800" spc="-50" dirty="0" smtClean="0"/>
              <a:t>    … </a:t>
            </a:r>
            <a:r>
              <a:rPr lang="en-US" sz="2800" u="sng" spc="-50" dirty="0" smtClean="0"/>
              <a:t>as</a:t>
            </a:r>
            <a:r>
              <a:rPr lang="en-US" sz="2800" spc="-50" dirty="0" smtClean="0"/>
              <a:t> </a:t>
            </a:r>
            <a:r>
              <a:rPr lang="en-US" sz="2800" dirty="0" smtClean="0"/>
              <a:t>we drove to the bank, Dad would look at me hopefully.</a:t>
            </a:r>
          </a:p>
          <a:p>
            <a:pPr algn="just">
              <a:lnSpc>
                <a:spcPts val="2900"/>
              </a:lnSpc>
              <a:spcBef>
                <a:spcPts val="1200"/>
              </a:spcBef>
              <a:buNone/>
              <a:defRPr/>
            </a:pPr>
            <a:r>
              <a:rPr lang="en-US" sz="2800" dirty="0" smtClean="0">
                <a:solidFill>
                  <a:srgbClr val="0070C0"/>
                </a:solidFill>
              </a:rPr>
              <a:t>    (a) Dad was driving the car and at the same time was looking at his son. </a:t>
            </a:r>
            <a:endParaRPr lang="en-US" sz="2800" spc="-50" dirty="0" smtClean="0">
              <a:solidFill>
                <a:srgbClr val="0070C0"/>
              </a:solidFill>
            </a:endParaRPr>
          </a:p>
          <a:p>
            <a:pPr>
              <a:lnSpc>
                <a:spcPts val="2900"/>
              </a:lnSpc>
              <a:spcBef>
                <a:spcPts val="1200"/>
              </a:spcBef>
              <a:buNone/>
              <a:defRPr/>
            </a:pPr>
            <a:r>
              <a:rPr lang="en-US" sz="2800" b="1" dirty="0" smtClean="0"/>
              <a:t>Which actions are happening …</a:t>
            </a:r>
          </a:p>
          <a:p>
            <a:pPr marL="514350" indent="-514350">
              <a:lnSpc>
                <a:spcPts val="2900"/>
              </a:lnSpc>
              <a:spcBef>
                <a:spcPts val="1200"/>
              </a:spcBef>
              <a:buAutoNum type="alphaLcParenBoth"/>
              <a:defRPr/>
            </a:pPr>
            <a:r>
              <a:rPr lang="en-US" sz="2800" dirty="0" smtClean="0"/>
              <a:t>at the same time?               (b) one after the other?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dissolv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dissolv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animEffect transition="in" filter="dissolve">
                                      <p:cBhvr>
                                        <p:cTn id="20" dur="500"/>
                                        <p:tgtEl>
                                          <p:spTgt spid="4">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863625"/>
            <a:ext cx="8834438" cy="4779953"/>
          </a:xfrm>
        </p:spPr>
        <p:txBody>
          <a:bodyPr>
            <a:noAutofit/>
          </a:bodyPr>
          <a:lstStyle/>
          <a:p>
            <a:pPr>
              <a:spcBef>
                <a:spcPts val="1200"/>
              </a:spcBef>
              <a:buNone/>
              <a:defRPr/>
            </a:pPr>
            <a:r>
              <a:rPr lang="en-US" sz="2800" b="1" dirty="0" smtClean="0"/>
              <a:t>2 Complete the sentences using </a:t>
            </a:r>
            <a:r>
              <a:rPr lang="en-US" sz="2800" b="1" i="1" dirty="0" smtClean="0"/>
              <a:t>as / when</a:t>
            </a:r>
            <a:r>
              <a:rPr lang="en-US" sz="2800" b="1" dirty="0" smtClean="0"/>
              <a:t>.</a:t>
            </a:r>
          </a:p>
          <a:p>
            <a:pPr>
              <a:lnSpc>
                <a:spcPct val="50000"/>
              </a:lnSpc>
              <a:spcBef>
                <a:spcPts val="1200"/>
              </a:spcBef>
              <a:buNone/>
              <a:defRPr/>
            </a:pPr>
            <a:endParaRPr lang="en-US" sz="2800" b="1" dirty="0" smtClean="0"/>
          </a:p>
          <a:p>
            <a:pPr algn="just">
              <a:spcBef>
                <a:spcPts val="1200"/>
              </a:spcBef>
              <a:buNone/>
              <a:defRPr/>
            </a:pPr>
            <a:r>
              <a:rPr lang="en-US" sz="2800" dirty="0" smtClean="0"/>
              <a:t>1 _______ he got ready for bed, Dad would empty his pockets and toss his coins into the jar.</a:t>
            </a:r>
          </a:p>
          <a:p>
            <a:pPr algn="just">
              <a:spcBef>
                <a:spcPts val="1200"/>
              </a:spcBef>
              <a:buNone/>
              <a:defRPr/>
            </a:pPr>
            <a:r>
              <a:rPr lang="en-US" sz="2800" dirty="0" smtClean="0"/>
              <a:t>2 _______ we get home, we’ll start filling the jar again.</a:t>
            </a:r>
          </a:p>
          <a:p>
            <a:pPr algn="just">
              <a:spcBef>
                <a:spcPts val="1200"/>
              </a:spcBef>
              <a:buNone/>
              <a:defRPr/>
            </a:pPr>
            <a:r>
              <a:rPr lang="en-US" sz="2800" dirty="0" smtClean="0"/>
              <a:t>3 _______ they rattled around with a brief, happy jingle, we grinned at each other.</a:t>
            </a:r>
          </a:p>
          <a:p>
            <a:pPr algn="just">
              <a:spcBef>
                <a:spcPts val="1200"/>
              </a:spcBef>
              <a:buNone/>
              <a:defRPr/>
            </a:pPr>
            <a:r>
              <a:rPr lang="en-US" sz="2800" dirty="0" smtClean="0"/>
              <a:t>4 A lump rose in my throat _______ I stared at the spot beside the dresser where the jar had always stood.</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7" name="图片 6" descr="Home">
            <a:hlinkClick r:id="" action="ppaction://hlinkshowjump?jump=firstslide"/>
          </p:cNvPr>
          <p:cNvPicPr>
            <a:picLocks noChangeAspect="1" noChangeArrowheads="1"/>
          </p:cNvPicPr>
          <p:nvPr/>
        </p:nvPicPr>
        <p:blipFill>
          <a:blip r:embed="rId2"/>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3"/>
          <a:srcRect/>
          <a:stretch>
            <a:fillRect/>
          </a:stretch>
        </p:blipFill>
        <p:spPr bwMode="auto">
          <a:xfrm>
            <a:off x="7991475" y="6237288"/>
            <a:ext cx="912813" cy="228600"/>
          </a:xfrm>
          <a:prstGeom prst="rect">
            <a:avLst/>
          </a:prstGeom>
          <a:noFill/>
          <a:ln w="9525">
            <a:noFill/>
            <a:miter lim="800000"/>
            <a:headEnd/>
            <a:tailEnd/>
          </a:ln>
        </p:spPr>
      </p:pic>
      <p:sp>
        <p:nvSpPr>
          <p:cNvPr id="9" name="TextBox 8"/>
          <p:cNvSpPr txBox="1"/>
          <p:nvPr/>
        </p:nvSpPr>
        <p:spPr>
          <a:xfrm>
            <a:off x="642910" y="1785926"/>
            <a:ext cx="1071570" cy="523220"/>
          </a:xfrm>
          <a:prstGeom prst="rect">
            <a:avLst/>
          </a:prstGeom>
          <a:noFill/>
        </p:spPr>
        <p:txBody>
          <a:bodyPr wrap="square" rtlCol="0">
            <a:spAutoFit/>
          </a:bodyPr>
          <a:lstStyle/>
          <a:p>
            <a:r>
              <a:rPr lang="en-US" altLang="zh-CN" sz="2800" dirty="0" smtClean="0">
                <a:solidFill>
                  <a:srgbClr val="0070C0"/>
                </a:solidFill>
              </a:rPr>
              <a:t>When</a:t>
            </a:r>
            <a:endParaRPr lang="zh-CN" altLang="en-US" sz="2800" dirty="0">
              <a:solidFill>
                <a:srgbClr val="0070C0"/>
              </a:solidFill>
            </a:endParaRPr>
          </a:p>
        </p:txBody>
      </p:sp>
      <p:sp>
        <p:nvSpPr>
          <p:cNvPr id="10" name="TextBox 9"/>
          <p:cNvSpPr txBox="1"/>
          <p:nvPr/>
        </p:nvSpPr>
        <p:spPr>
          <a:xfrm>
            <a:off x="642910" y="2786058"/>
            <a:ext cx="1071570" cy="523220"/>
          </a:xfrm>
          <a:prstGeom prst="rect">
            <a:avLst/>
          </a:prstGeom>
          <a:noFill/>
        </p:spPr>
        <p:txBody>
          <a:bodyPr wrap="square" rtlCol="0">
            <a:spAutoFit/>
          </a:bodyPr>
          <a:lstStyle/>
          <a:p>
            <a:r>
              <a:rPr lang="en-US" altLang="zh-CN" sz="2800" dirty="0" smtClean="0">
                <a:solidFill>
                  <a:srgbClr val="0070C0"/>
                </a:solidFill>
              </a:rPr>
              <a:t>When</a:t>
            </a:r>
            <a:endParaRPr lang="zh-CN" altLang="en-US" sz="2800" dirty="0">
              <a:solidFill>
                <a:srgbClr val="0070C0"/>
              </a:solidFill>
            </a:endParaRPr>
          </a:p>
        </p:txBody>
      </p:sp>
      <p:sp>
        <p:nvSpPr>
          <p:cNvPr id="11" name="TextBox 10"/>
          <p:cNvSpPr txBox="1"/>
          <p:nvPr/>
        </p:nvSpPr>
        <p:spPr>
          <a:xfrm>
            <a:off x="642910" y="3405846"/>
            <a:ext cx="1071570" cy="523220"/>
          </a:xfrm>
          <a:prstGeom prst="rect">
            <a:avLst/>
          </a:prstGeom>
          <a:noFill/>
        </p:spPr>
        <p:txBody>
          <a:bodyPr wrap="square" rtlCol="0">
            <a:spAutoFit/>
          </a:bodyPr>
          <a:lstStyle/>
          <a:p>
            <a:pPr algn="ctr"/>
            <a:r>
              <a:rPr lang="en-US" altLang="zh-CN" sz="2800" dirty="0" smtClean="0">
                <a:solidFill>
                  <a:srgbClr val="0070C0"/>
                </a:solidFill>
              </a:rPr>
              <a:t>As</a:t>
            </a:r>
            <a:endParaRPr lang="zh-CN" altLang="en-US" sz="2800" dirty="0">
              <a:solidFill>
                <a:srgbClr val="0070C0"/>
              </a:solidFill>
            </a:endParaRPr>
          </a:p>
        </p:txBody>
      </p:sp>
      <p:sp>
        <p:nvSpPr>
          <p:cNvPr id="12" name="TextBox 11"/>
          <p:cNvSpPr txBox="1"/>
          <p:nvPr/>
        </p:nvSpPr>
        <p:spPr>
          <a:xfrm>
            <a:off x="4643438" y="4405978"/>
            <a:ext cx="1071570" cy="523220"/>
          </a:xfrm>
          <a:prstGeom prst="rect">
            <a:avLst/>
          </a:prstGeom>
          <a:noFill/>
        </p:spPr>
        <p:txBody>
          <a:bodyPr wrap="square" rtlCol="0">
            <a:spAutoFit/>
          </a:bodyPr>
          <a:lstStyle/>
          <a:p>
            <a:pPr algn="ctr"/>
            <a:r>
              <a:rPr lang="en-US" altLang="zh-CN" sz="2800" dirty="0" smtClean="0">
                <a:solidFill>
                  <a:srgbClr val="0070C0"/>
                </a:solidFill>
              </a:rPr>
              <a:t>as</a:t>
            </a:r>
            <a:endParaRPr lang="zh-CN" altLang="en-US" sz="2800" dirty="0">
              <a:solidFill>
                <a:srgbClr val="0070C0"/>
              </a:solidFill>
            </a:endParaRPr>
          </a:p>
        </p:txBody>
      </p:sp>
      <p:pic>
        <p:nvPicPr>
          <p:cNvPr id="13" name="图片 12" descr="Back">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spcBef>
                <a:spcPts val="1200"/>
              </a:spcBef>
              <a:buNone/>
              <a:defRPr/>
            </a:pPr>
            <a:endParaRPr lang="en-US" sz="2800" dirty="0" smtClean="0"/>
          </a:p>
          <a:p>
            <a:pPr algn="just">
              <a:spcBef>
                <a:spcPts val="1200"/>
              </a:spcBef>
              <a:buNone/>
              <a:defRPr/>
            </a:pPr>
            <a:r>
              <a:rPr lang="en-US" sz="2800" dirty="0" smtClean="0"/>
              <a:t>5 _______ I married, I told my wife Susan about the significant part the lowly pickle jar had played in my life as a boy.</a:t>
            </a:r>
          </a:p>
          <a:p>
            <a:pPr algn="just">
              <a:spcBef>
                <a:spcPts val="1200"/>
              </a:spcBef>
              <a:buNone/>
              <a:defRPr/>
            </a:pPr>
            <a:r>
              <a:rPr lang="en-US" sz="2800" dirty="0" smtClean="0"/>
              <a:t>6 … _______ Dad looked across the table at me, pouring catsup over my beans to make them more palatable, he became more determined than ever to make a way out for me.</a:t>
            </a:r>
          </a:p>
          <a:p>
            <a:pPr algn="just">
              <a:spcBef>
                <a:spcPts val="1200"/>
              </a:spcBef>
              <a:buNone/>
              <a:defRPr/>
            </a:pPr>
            <a:r>
              <a:rPr lang="en-US" sz="2800" dirty="0" smtClean="0"/>
              <a:t>7 _______ Susan came back into the living room, there was a  strange mist in her eyes. </a:t>
            </a:r>
            <a:endParaRPr lang="en-US" altLang="zh-CN" sz="28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sp>
        <p:nvSpPr>
          <p:cNvPr id="9" name="TextBox 8"/>
          <p:cNvSpPr txBox="1"/>
          <p:nvPr/>
        </p:nvSpPr>
        <p:spPr>
          <a:xfrm>
            <a:off x="714348" y="1214422"/>
            <a:ext cx="1071570" cy="523220"/>
          </a:xfrm>
          <a:prstGeom prst="rect">
            <a:avLst/>
          </a:prstGeom>
          <a:noFill/>
        </p:spPr>
        <p:txBody>
          <a:bodyPr wrap="square" rtlCol="0">
            <a:spAutoFit/>
          </a:bodyPr>
          <a:lstStyle/>
          <a:p>
            <a:r>
              <a:rPr lang="en-US" altLang="zh-CN" sz="2800" dirty="0" smtClean="0">
                <a:solidFill>
                  <a:srgbClr val="0070C0"/>
                </a:solidFill>
              </a:rPr>
              <a:t>When</a:t>
            </a:r>
            <a:endParaRPr lang="zh-CN" altLang="en-US" sz="2800" dirty="0">
              <a:solidFill>
                <a:srgbClr val="0070C0"/>
              </a:solidFill>
            </a:endParaRPr>
          </a:p>
        </p:txBody>
      </p:sp>
      <p:sp>
        <p:nvSpPr>
          <p:cNvPr id="10" name="TextBox 9"/>
          <p:cNvSpPr txBox="1"/>
          <p:nvPr/>
        </p:nvSpPr>
        <p:spPr>
          <a:xfrm>
            <a:off x="642910" y="4500570"/>
            <a:ext cx="1071570" cy="523220"/>
          </a:xfrm>
          <a:prstGeom prst="rect">
            <a:avLst/>
          </a:prstGeom>
          <a:noFill/>
        </p:spPr>
        <p:txBody>
          <a:bodyPr wrap="square" rtlCol="0">
            <a:spAutoFit/>
          </a:bodyPr>
          <a:lstStyle/>
          <a:p>
            <a:r>
              <a:rPr lang="en-US" altLang="zh-CN" sz="2800" dirty="0" smtClean="0">
                <a:solidFill>
                  <a:srgbClr val="0070C0"/>
                </a:solidFill>
              </a:rPr>
              <a:t>When</a:t>
            </a:r>
            <a:endParaRPr lang="zh-CN" altLang="en-US" sz="2800" dirty="0">
              <a:solidFill>
                <a:srgbClr val="0070C0"/>
              </a:solidFill>
            </a:endParaRPr>
          </a:p>
        </p:txBody>
      </p:sp>
      <p:sp>
        <p:nvSpPr>
          <p:cNvPr id="11" name="TextBox 10"/>
          <p:cNvSpPr txBox="1"/>
          <p:nvPr/>
        </p:nvSpPr>
        <p:spPr>
          <a:xfrm>
            <a:off x="1142976" y="2643182"/>
            <a:ext cx="1071570" cy="523220"/>
          </a:xfrm>
          <a:prstGeom prst="rect">
            <a:avLst/>
          </a:prstGeom>
          <a:noFill/>
        </p:spPr>
        <p:txBody>
          <a:bodyPr wrap="square" rtlCol="0">
            <a:spAutoFit/>
          </a:bodyPr>
          <a:lstStyle/>
          <a:p>
            <a:pPr algn="ctr"/>
            <a:r>
              <a:rPr lang="en-US" altLang="zh-CN" sz="2800" dirty="0" smtClean="0">
                <a:solidFill>
                  <a:srgbClr val="0070C0"/>
                </a:solidFill>
              </a:rPr>
              <a:t>as</a:t>
            </a:r>
            <a:endParaRPr lang="zh-CN" altLang="en-US" sz="2800" dirty="0">
              <a:solidFill>
                <a:srgbClr val="0070C0"/>
              </a:solidFill>
            </a:endParaRPr>
          </a:p>
        </p:txBody>
      </p:sp>
      <p:pic>
        <p:nvPicPr>
          <p:cNvPr id="12"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691562" cy="6065837"/>
          </a:xfrm>
        </p:spPr>
        <p:txBody>
          <a:bodyPr>
            <a:noAutofit/>
          </a:bodyPr>
          <a:lstStyle/>
          <a:p>
            <a:pPr>
              <a:spcBef>
                <a:spcPts val="1200"/>
              </a:spcBef>
              <a:buNone/>
              <a:defRPr/>
            </a:pPr>
            <a:r>
              <a:rPr lang="en-US" b="1" dirty="0" smtClean="0">
                <a:solidFill>
                  <a:schemeClr val="accent5">
                    <a:lumMod val="75000"/>
                  </a:schemeClr>
                </a:solidFill>
              </a:rPr>
              <a:t>Emphasis</a:t>
            </a:r>
            <a:r>
              <a:rPr lang="en-US" dirty="0" smtClean="0">
                <a:solidFill>
                  <a:schemeClr val="accent5">
                    <a:lumMod val="75000"/>
                  </a:schemeClr>
                </a:solidFill>
              </a:rPr>
              <a:t> </a:t>
            </a:r>
          </a:p>
          <a:p>
            <a:pPr algn="just">
              <a:spcBef>
                <a:spcPts val="1200"/>
              </a:spcBef>
              <a:buNone/>
              <a:defRPr/>
            </a:pPr>
            <a:r>
              <a:rPr lang="en-US" sz="2800" dirty="0" smtClean="0"/>
              <a:t/>
            </a:r>
            <a:br>
              <a:rPr lang="en-US" sz="2800" dirty="0" smtClean="0"/>
            </a:br>
            <a:r>
              <a:rPr lang="en-US" sz="2800" dirty="0" smtClean="0">
                <a:solidFill>
                  <a:schemeClr val="accent5">
                    <a:lumMod val="75000"/>
                  </a:schemeClr>
                </a:solidFill>
              </a:rPr>
              <a:t>We often use emphasis when we wish to convey the strength of our feeling or opinion about someone or something. We can do this with single words, or with an expression at the start of a sentence which suggests we’re about to say or write something important. In spoken English, we emphasize these words and expressions.</a:t>
            </a:r>
            <a:endParaRPr lang="en-US" altLang="zh-CN" sz="2800" dirty="0" smtClean="0">
              <a:solidFill>
                <a:schemeClr val="accent5">
                  <a:lumMod val="75000"/>
                </a:schemeClr>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792187"/>
            <a:ext cx="8834438" cy="850863"/>
          </a:xfrm>
        </p:spPr>
        <p:txBody>
          <a:bodyPr>
            <a:noAutofit/>
          </a:bodyPr>
          <a:lstStyle/>
          <a:p>
            <a:pPr>
              <a:spcBef>
                <a:spcPts val="1200"/>
              </a:spcBef>
              <a:buNone/>
              <a:defRPr/>
            </a:pPr>
            <a:r>
              <a:rPr lang="en-US" sz="2800" b="1" dirty="0" smtClean="0"/>
              <a:t>3  Look at the sentences from the passage </a:t>
            </a:r>
            <a:r>
              <a:rPr lang="en-US" sz="2800" b="1" i="1" dirty="0" smtClean="0"/>
              <a:t>Relative values: Venus and Serena Williams, sisters and tennis legends</a:t>
            </a:r>
            <a:r>
              <a:rPr lang="en-US" sz="2800" b="1" dirty="0" smtClean="0"/>
              <a:t>.</a:t>
            </a:r>
          </a:p>
          <a:p>
            <a:pPr marL="0" indent="0">
              <a:lnSpc>
                <a:spcPct val="50000"/>
              </a:lnSpc>
              <a:spcBef>
                <a:spcPts val="1200"/>
              </a:spcBef>
              <a:buNone/>
              <a:defRPr/>
            </a:pPr>
            <a:r>
              <a:rPr lang="en-US" sz="2800" dirty="0" smtClean="0"/>
              <a:t>    </a:t>
            </a:r>
          </a:p>
          <a:p>
            <a:pPr marL="0" indent="0">
              <a:spcBef>
                <a:spcPts val="1200"/>
              </a:spcBef>
              <a:buNone/>
              <a:defRPr/>
            </a:pPr>
            <a:r>
              <a:rPr lang="en-US" sz="2800" dirty="0" smtClean="0"/>
              <a:t>    </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
        <p:nvSpPr>
          <p:cNvPr id="9" name="TextBox 8"/>
          <p:cNvSpPr txBox="1"/>
          <p:nvPr/>
        </p:nvSpPr>
        <p:spPr>
          <a:xfrm>
            <a:off x="571472" y="2000240"/>
            <a:ext cx="8286808" cy="3416320"/>
          </a:xfrm>
          <a:prstGeom prst="rect">
            <a:avLst/>
          </a:prstGeom>
          <a:noFill/>
        </p:spPr>
        <p:txBody>
          <a:bodyPr wrap="square" rtlCol="0">
            <a:spAutoFit/>
          </a:bodyPr>
          <a:lstStyle/>
          <a:p>
            <a:pPr algn="just">
              <a:spcBef>
                <a:spcPts val="1200"/>
              </a:spcBef>
              <a:defRPr/>
            </a:pPr>
            <a:r>
              <a:rPr lang="en-US" sz="2800" dirty="0" smtClean="0"/>
              <a:t>It’s </a:t>
            </a:r>
            <a:r>
              <a:rPr lang="en-US" sz="2800" u="sng" dirty="0" smtClean="0"/>
              <a:t>definitely</a:t>
            </a:r>
            <a:r>
              <a:rPr lang="en-US" sz="2800" dirty="0" smtClean="0"/>
              <a:t> something that’s innate.</a:t>
            </a:r>
          </a:p>
          <a:p>
            <a:pPr algn="just">
              <a:spcBef>
                <a:spcPts val="1200"/>
              </a:spcBef>
              <a:defRPr/>
            </a:pPr>
            <a:r>
              <a:rPr lang="en-US" sz="2800" dirty="0" smtClean="0"/>
              <a:t>And </a:t>
            </a:r>
            <a:r>
              <a:rPr lang="en-US" sz="2800" dirty="0" smtClean="0"/>
              <a:t>that’s true: She </a:t>
            </a:r>
            <a:r>
              <a:rPr lang="en-US" sz="2800" u="sng" dirty="0" smtClean="0"/>
              <a:t>really</a:t>
            </a:r>
            <a:r>
              <a:rPr lang="en-US" sz="2800" dirty="0" smtClean="0"/>
              <a:t> was </a:t>
            </a:r>
            <a:r>
              <a:rPr lang="en-US" sz="2800" u="sng" dirty="0" smtClean="0"/>
              <a:t>that</a:t>
            </a:r>
            <a:r>
              <a:rPr lang="en-US" sz="2800" dirty="0" smtClean="0"/>
              <a:t> important.</a:t>
            </a:r>
          </a:p>
          <a:p>
            <a:pPr algn="just">
              <a:spcBef>
                <a:spcPts val="1200"/>
              </a:spcBef>
              <a:defRPr/>
            </a:pPr>
            <a:r>
              <a:rPr lang="en-US" sz="2800" u="sng" dirty="0" smtClean="0"/>
              <a:t>All </a:t>
            </a:r>
            <a:r>
              <a:rPr lang="en-US" sz="2800" u="sng" dirty="0" smtClean="0"/>
              <a:t>we had to do </a:t>
            </a:r>
            <a:r>
              <a:rPr lang="en-US" sz="2800" dirty="0" smtClean="0"/>
              <a:t>was be a kid and go out there and hit the ball.</a:t>
            </a:r>
          </a:p>
          <a:p>
            <a:pPr algn="just">
              <a:spcBef>
                <a:spcPts val="1200"/>
              </a:spcBef>
              <a:defRPr/>
            </a:pPr>
            <a:r>
              <a:rPr lang="en-US" sz="2800" u="sng" dirty="0" smtClean="0"/>
              <a:t>One </a:t>
            </a:r>
            <a:r>
              <a:rPr lang="en-US" sz="2800" u="sng" dirty="0" smtClean="0"/>
              <a:t>of the many things</a:t>
            </a:r>
            <a:r>
              <a:rPr lang="en-US" sz="2800" dirty="0" smtClean="0"/>
              <a:t> I love about her is that she’s got this great sense of </a:t>
            </a:r>
            <a:r>
              <a:rPr lang="en-US" sz="2800" dirty="0" err="1" smtClean="0"/>
              <a:t>humour</a:t>
            </a:r>
            <a:r>
              <a:rPr lang="en-US" sz="2800" dirty="0" smtClean="0"/>
              <a:t>. </a:t>
            </a:r>
            <a:endParaRPr lang="en-US" altLang="zh-CN" sz="2800"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935063"/>
            <a:ext cx="8834438" cy="4279887"/>
          </a:xfrm>
        </p:spPr>
        <p:txBody>
          <a:bodyPr>
            <a:noAutofit/>
          </a:bodyPr>
          <a:lstStyle/>
          <a:p>
            <a:pPr marL="0" indent="0" algn="just">
              <a:lnSpc>
                <a:spcPct val="90000"/>
              </a:lnSpc>
              <a:spcBef>
                <a:spcPts val="1200"/>
              </a:spcBef>
              <a:buNone/>
              <a:defRPr/>
            </a:pPr>
            <a:r>
              <a:rPr lang="en-US" sz="2800" b="1" dirty="0" smtClean="0"/>
              <a:t>Now rewrite the sentences using the words and expressions in brackets.</a:t>
            </a:r>
          </a:p>
          <a:p>
            <a:pPr marL="0" indent="0">
              <a:lnSpc>
                <a:spcPct val="50000"/>
              </a:lnSpc>
              <a:spcBef>
                <a:spcPts val="1200"/>
              </a:spcBef>
              <a:buNone/>
              <a:defRPr/>
            </a:pPr>
            <a:endParaRPr lang="en-US" sz="2800" b="1" spc="-50" dirty="0" smtClean="0"/>
          </a:p>
          <a:p>
            <a:pPr>
              <a:spcBef>
                <a:spcPts val="1200"/>
              </a:spcBef>
              <a:buNone/>
              <a:defRPr/>
            </a:pPr>
            <a:r>
              <a:rPr lang="en-US" sz="2800" dirty="0" smtClean="0"/>
              <a:t>1 </a:t>
            </a:r>
            <a:r>
              <a:rPr lang="en-US" sz="2800" dirty="0" smtClean="0"/>
              <a:t>You need to be a perfectionist to succeed. (definitely)</a:t>
            </a:r>
          </a:p>
          <a:p>
            <a:pPr>
              <a:spcBef>
                <a:spcPts val="1200"/>
              </a:spcBef>
              <a:buNone/>
              <a:defRPr/>
            </a:pPr>
            <a:r>
              <a:rPr lang="en-US" sz="2800" dirty="0" smtClean="0"/>
              <a:t>   </a:t>
            </a:r>
            <a:r>
              <a:rPr lang="en-US" sz="2800" dirty="0" smtClean="0">
                <a:solidFill>
                  <a:srgbClr val="0070C0"/>
                </a:solidFill>
              </a:rPr>
              <a:t>You </a:t>
            </a:r>
            <a:r>
              <a:rPr lang="en-US" sz="2800" dirty="0" smtClean="0">
                <a:solidFill>
                  <a:srgbClr val="0070C0"/>
                </a:solidFill>
              </a:rPr>
              <a:t>definitely need to be a perfectionist to succeed. </a:t>
            </a:r>
            <a:endParaRPr lang="en-US" sz="2800" dirty="0" smtClean="0"/>
          </a:p>
          <a:p>
            <a:pPr>
              <a:spcBef>
                <a:spcPts val="1200"/>
              </a:spcBef>
              <a:buNone/>
              <a:defRPr/>
            </a:pPr>
            <a:r>
              <a:rPr lang="en-US" sz="2800" dirty="0" smtClean="0"/>
              <a:t>2 </a:t>
            </a:r>
            <a:r>
              <a:rPr lang="en-US" sz="2800" dirty="0" smtClean="0"/>
              <a:t>My parents’ role in our success was important. (really … that …)</a:t>
            </a:r>
          </a:p>
          <a:p>
            <a:pPr>
              <a:spcBef>
                <a:spcPts val="1200"/>
              </a:spcBef>
              <a:buNone/>
              <a:defRPr/>
            </a:pPr>
            <a:r>
              <a:rPr lang="en-US" sz="2800" dirty="0" smtClean="0"/>
              <a:t>   </a:t>
            </a:r>
            <a:r>
              <a:rPr lang="en-US" sz="2800" dirty="0" smtClean="0">
                <a:solidFill>
                  <a:srgbClr val="0070C0"/>
                </a:solidFill>
              </a:rPr>
              <a:t>My parents’ role in our success really was that important. </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dissolv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dissolv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spcBef>
                <a:spcPts val="1200"/>
              </a:spcBef>
              <a:buNone/>
              <a:defRPr/>
            </a:pPr>
            <a:endParaRPr lang="en-US" sz="2800" dirty="0" smtClean="0"/>
          </a:p>
          <a:p>
            <a:pPr>
              <a:spcBef>
                <a:spcPts val="1200"/>
              </a:spcBef>
              <a:buNone/>
              <a:defRPr/>
            </a:pPr>
            <a:r>
              <a:rPr lang="en-US" sz="2800" dirty="0" smtClean="0"/>
              <a:t>3 </a:t>
            </a:r>
            <a:r>
              <a:rPr lang="en-US" sz="2800" dirty="0" smtClean="0"/>
              <a:t>Your parents want the best for you. (All your parents want …)</a:t>
            </a:r>
          </a:p>
          <a:p>
            <a:pPr algn="just">
              <a:spcBef>
                <a:spcPts val="1200"/>
              </a:spcBef>
              <a:buNone/>
              <a:defRPr/>
            </a:pPr>
            <a:r>
              <a:rPr lang="en-US" sz="2800" dirty="0" smtClean="0"/>
              <a:t>    </a:t>
            </a:r>
            <a:r>
              <a:rPr lang="en-US" sz="2800" dirty="0" smtClean="0">
                <a:solidFill>
                  <a:srgbClr val="0070C0"/>
                </a:solidFill>
              </a:rPr>
              <a:t>All your parents want is the best for you. </a:t>
            </a:r>
            <a:endParaRPr lang="en-US" sz="2800" spc="-150" dirty="0" smtClean="0">
              <a:solidFill>
                <a:srgbClr val="0070C0"/>
              </a:solidFill>
            </a:endParaRPr>
          </a:p>
          <a:p>
            <a:pPr algn="just">
              <a:spcBef>
                <a:spcPts val="1200"/>
              </a:spcBef>
              <a:buNone/>
              <a:defRPr/>
            </a:pPr>
            <a:r>
              <a:rPr lang="en-US" sz="2800" dirty="0" smtClean="0"/>
              <a:t>4 </a:t>
            </a:r>
            <a:r>
              <a:rPr lang="en-US" sz="2800" dirty="0" smtClean="0"/>
              <a:t>I love my father’s sense of </a:t>
            </a:r>
            <a:r>
              <a:rPr lang="en-US" sz="2800" dirty="0" err="1" smtClean="0"/>
              <a:t>humour</a:t>
            </a:r>
            <a:r>
              <a:rPr lang="en-US" sz="2800" dirty="0" smtClean="0"/>
              <a:t>. (One of the things …)</a:t>
            </a:r>
          </a:p>
          <a:p>
            <a:pPr algn="just">
              <a:spcBef>
                <a:spcPts val="1200"/>
              </a:spcBef>
              <a:buNone/>
              <a:defRPr/>
            </a:pPr>
            <a:r>
              <a:rPr lang="en-US" sz="2800" dirty="0" smtClean="0"/>
              <a:t>    </a:t>
            </a:r>
            <a:r>
              <a:rPr lang="en-US" sz="2800" dirty="0" smtClean="0">
                <a:solidFill>
                  <a:srgbClr val="0070C0"/>
                </a:solidFill>
              </a:rPr>
              <a:t>One of the things I love about my father is his sense of </a:t>
            </a:r>
            <a:r>
              <a:rPr lang="en-US" sz="2800" dirty="0" err="1" smtClean="0">
                <a:solidFill>
                  <a:srgbClr val="0070C0"/>
                </a:solidFill>
              </a:rPr>
              <a:t>humour</a:t>
            </a:r>
            <a:r>
              <a:rPr lang="en-US" sz="2800" dirty="0" smtClean="0">
                <a:solidFill>
                  <a:srgbClr val="0070C0"/>
                </a:solidFill>
              </a:rPr>
              <a:t>. </a:t>
            </a:r>
          </a:p>
          <a:p>
            <a:pPr algn="just">
              <a:spcBef>
                <a:spcPts val="1200"/>
              </a:spcBef>
              <a:buNone/>
              <a:defRPr/>
            </a:pPr>
            <a:r>
              <a:rPr lang="en-US" sz="2800" dirty="0" smtClean="0"/>
              <a:t>5 You have to work hard to succeed — that’s all. (All you have to do …)</a:t>
            </a:r>
          </a:p>
          <a:p>
            <a:pPr>
              <a:spcBef>
                <a:spcPts val="1200"/>
              </a:spcBef>
              <a:buNone/>
              <a:defRPr/>
            </a:pPr>
            <a:r>
              <a:rPr lang="en-US" altLang="zh-CN" sz="2800" dirty="0" smtClean="0"/>
              <a:t>    </a:t>
            </a:r>
            <a:r>
              <a:rPr lang="en-US" sz="2800" dirty="0" smtClean="0">
                <a:solidFill>
                  <a:srgbClr val="0070C0"/>
                </a:solidFill>
              </a:rPr>
              <a:t>All you have to do to succeed is to work hard. </a:t>
            </a:r>
            <a:r>
              <a:rPr lang="en-US" sz="2800" dirty="0" smtClean="0"/>
              <a:t/>
            </a:r>
            <a:br>
              <a:rPr lang="en-US" sz="2800" dirty="0" smtClean="0"/>
            </a:b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 action="ppaction://hlinkshowjump?jump=previousslide"/>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3"/>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95280" y="649311"/>
            <a:ext cx="5905480" cy="5637209"/>
          </a:xfrm>
        </p:spPr>
        <p:txBody>
          <a:bodyPr>
            <a:noAutofit/>
          </a:bodyPr>
          <a:lstStyle/>
          <a:p>
            <a:pPr marL="0" indent="0" algn="just">
              <a:lnSpc>
                <a:spcPct val="90000"/>
              </a:lnSpc>
              <a:spcBef>
                <a:spcPts val="1200"/>
              </a:spcBef>
              <a:buNone/>
              <a:defRPr/>
            </a:pPr>
            <a:r>
              <a:rPr lang="en-US" sz="2800" b="1" dirty="0" smtClean="0">
                <a:solidFill>
                  <a:schemeClr val="accent5">
                    <a:lumMod val="75000"/>
                  </a:schemeClr>
                </a:solidFill>
              </a:rPr>
              <a:t>Collocations </a:t>
            </a:r>
            <a:endParaRPr lang="en-US" sz="2800" b="1" dirty="0" smtClean="0">
              <a:solidFill>
                <a:schemeClr val="accent5">
                  <a:lumMod val="75000"/>
                </a:schemeClr>
              </a:solidFill>
            </a:endParaRPr>
          </a:p>
          <a:p>
            <a:pPr marL="0" indent="0" algn="just">
              <a:lnSpc>
                <a:spcPct val="90000"/>
              </a:lnSpc>
              <a:spcBef>
                <a:spcPts val="1200"/>
              </a:spcBef>
              <a:buNone/>
              <a:defRPr/>
            </a:pPr>
            <a:r>
              <a:rPr lang="en-US" sz="2800" b="1" dirty="0" smtClean="0"/>
              <a:t>4 Complete the sentences with suitable expressions from the collocation box. Sometimes more than one collocation is possible.</a:t>
            </a:r>
          </a:p>
          <a:p>
            <a:pPr marL="266700" indent="-266700" algn="just">
              <a:lnSpc>
                <a:spcPct val="90000"/>
              </a:lnSpc>
              <a:spcBef>
                <a:spcPts val="1200"/>
              </a:spcBef>
              <a:buNone/>
              <a:defRPr/>
            </a:pPr>
            <a:r>
              <a:rPr lang="en-US" sz="2800" dirty="0" smtClean="0"/>
              <a:t>1 J. S. Bach and J. C. Bach were the most ___________________ ever to come from the same family.</a:t>
            </a:r>
          </a:p>
          <a:p>
            <a:pPr marL="266700" indent="-266700" algn="just">
              <a:lnSpc>
                <a:spcPct val="90000"/>
              </a:lnSpc>
              <a:spcBef>
                <a:spcPts val="1200"/>
              </a:spcBef>
              <a:buNone/>
              <a:defRPr/>
            </a:pPr>
            <a:r>
              <a:rPr lang="en-US" sz="2800" dirty="0" smtClean="0"/>
              <a:t>2 If ever you’re in town, do _________ and have a cup of coffee. </a:t>
            </a:r>
          </a:p>
          <a:p>
            <a:pPr marL="266700" indent="-266700" algn="just">
              <a:lnSpc>
                <a:spcPct val="90000"/>
              </a:lnSpc>
              <a:spcBef>
                <a:spcPts val="1200"/>
              </a:spcBef>
              <a:buNone/>
              <a:defRPr/>
            </a:pPr>
            <a:r>
              <a:rPr lang="en-US" sz="2800" dirty="0" smtClean="0"/>
              <a:t>3 </a:t>
            </a:r>
            <a:r>
              <a:rPr lang="en-US" sz="2800" spc="-150" dirty="0" smtClean="0"/>
              <a:t>She came from a poor family, so her success</a:t>
            </a:r>
            <a:r>
              <a:rPr lang="en-US" sz="2800" spc="-150" dirty="0" smtClean="0"/>
              <a:t>_________________________</a:t>
            </a:r>
            <a:r>
              <a:rPr lang="en-US" sz="2800" dirty="0" smtClean="0">
                <a:solidFill>
                  <a:srgbClr val="0070C0"/>
                </a:solidFill>
              </a:rPr>
              <a:t> </a:t>
            </a:r>
            <a:r>
              <a:rPr lang="en-US" sz="2800" spc="-150" dirty="0" smtClean="0"/>
              <a:t>_____________________________ to rise</a:t>
            </a:r>
            <a:endParaRPr lang="en-US" sz="2800" spc="-150" dirty="0" smtClean="0"/>
          </a:p>
          <a:p>
            <a:pPr marL="0" indent="0" algn="just">
              <a:spcBef>
                <a:spcPts val="1200"/>
              </a:spcBef>
              <a:buNone/>
              <a:defRPr/>
            </a:pPr>
            <a:endParaRPr lang="en-US" sz="28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pic>
        <p:nvPicPr>
          <p:cNvPr id="2049" name="Picture 1" descr="C:\Users\zhao\AppData\Roaming\Tencent\Users\27957503\QQ\WinTemp\RichOle\D3%F``D]WE5[AZ3CSK3{M]D.png"/>
          <p:cNvPicPr>
            <a:picLocks noChangeAspect="1" noChangeArrowheads="1"/>
          </p:cNvPicPr>
          <p:nvPr/>
        </p:nvPicPr>
        <p:blipFill>
          <a:blip r:embed="rId6"/>
          <a:srcRect/>
          <a:stretch>
            <a:fillRect/>
          </a:stretch>
        </p:blipFill>
        <p:spPr bwMode="auto">
          <a:xfrm>
            <a:off x="6033087" y="785793"/>
            <a:ext cx="2896631" cy="4572033"/>
          </a:xfrm>
          <a:prstGeom prst="rect">
            <a:avLst/>
          </a:prstGeom>
          <a:noFill/>
        </p:spPr>
      </p:pic>
      <p:sp>
        <p:nvSpPr>
          <p:cNvPr id="9" name="TextBox 8"/>
          <p:cNvSpPr txBox="1"/>
          <p:nvPr/>
        </p:nvSpPr>
        <p:spPr>
          <a:xfrm>
            <a:off x="1357290" y="3214686"/>
            <a:ext cx="3357586" cy="523220"/>
          </a:xfrm>
          <a:prstGeom prst="rect">
            <a:avLst/>
          </a:prstGeom>
          <a:noFill/>
        </p:spPr>
        <p:txBody>
          <a:bodyPr wrap="square" rtlCol="0">
            <a:spAutoFit/>
          </a:bodyPr>
          <a:lstStyle/>
          <a:p>
            <a:r>
              <a:rPr lang="en-US" sz="2800" dirty="0" smtClean="0">
                <a:solidFill>
                  <a:srgbClr val="0070C0"/>
                </a:solidFill>
              </a:rPr>
              <a:t>significant </a:t>
            </a:r>
            <a:r>
              <a:rPr lang="en-US" altLang="zh-CN" sz="2800" dirty="0" smtClean="0">
                <a:solidFill>
                  <a:srgbClr val="0070C0"/>
                </a:solidFill>
              </a:rPr>
              <a:t>composers</a:t>
            </a:r>
            <a:r>
              <a:rPr lang="en-US" sz="2800" dirty="0" smtClean="0">
                <a:solidFill>
                  <a:srgbClr val="0070C0"/>
                </a:solidFill>
              </a:rPr>
              <a:t> </a:t>
            </a:r>
            <a:endParaRPr lang="zh-CN" altLang="en-US" sz="2800" dirty="0">
              <a:solidFill>
                <a:srgbClr val="0070C0"/>
              </a:solidFill>
            </a:endParaRPr>
          </a:p>
        </p:txBody>
      </p:sp>
      <p:sp>
        <p:nvSpPr>
          <p:cNvPr id="11" name="TextBox 10"/>
          <p:cNvSpPr txBox="1"/>
          <p:nvPr/>
        </p:nvSpPr>
        <p:spPr>
          <a:xfrm>
            <a:off x="4286248" y="4143380"/>
            <a:ext cx="1714512" cy="523220"/>
          </a:xfrm>
          <a:prstGeom prst="rect">
            <a:avLst/>
          </a:prstGeom>
          <a:noFill/>
        </p:spPr>
        <p:txBody>
          <a:bodyPr wrap="square" rtlCol="0">
            <a:spAutoFit/>
          </a:bodyPr>
          <a:lstStyle/>
          <a:p>
            <a:pPr algn="ctr"/>
            <a:r>
              <a:rPr lang="en-US" sz="2800" dirty="0" smtClean="0">
                <a:solidFill>
                  <a:srgbClr val="0070C0"/>
                </a:solidFill>
              </a:rPr>
              <a:t>drop by </a:t>
            </a:r>
            <a:endParaRPr lang="zh-CN" altLang="en-US" sz="2800" dirty="0">
              <a:solidFill>
                <a:srgbClr val="0070C0"/>
              </a:solidFill>
            </a:endParaRPr>
          </a:p>
        </p:txBody>
      </p:sp>
      <p:sp>
        <p:nvSpPr>
          <p:cNvPr id="13" name="TextBox 12"/>
          <p:cNvSpPr txBox="1"/>
          <p:nvPr/>
        </p:nvSpPr>
        <p:spPr>
          <a:xfrm>
            <a:off x="1428728" y="5429264"/>
            <a:ext cx="3857652" cy="523220"/>
          </a:xfrm>
          <a:prstGeom prst="rect">
            <a:avLst/>
          </a:prstGeom>
          <a:noFill/>
        </p:spPr>
        <p:txBody>
          <a:bodyPr wrap="square" rtlCol="0">
            <a:spAutoFit/>
          </a:bodyPr>
          <a:lstStyle/>
          <a:p>
            <a:pPr algn="ctr"/>
            <a:r>
              <a:rPr lang="en-US" sz="2800" dirty="0" smtClean="0">
                <a:solidFill>
                  <a:srgbClr val="0070C0"/>
                </a:solidFill>
              </a:rPr>
              <a:t>showed </a:t>
            </a:r>
            <a:r>
              <a:rPr lang="en-US" sz="2800" dirty="0" smtClean="0">
                <a:solidFill>
                  <a:srgbClr val="0070C0"/>
                </a:solidFill>
              </a:rPr>
              <a:t>determination /</a:t>
            </a:r>
            <a:endParaRPr lang="zh-CN" altLang="en-US" sz="2800" dirty="0">
              <a:solidFill>
                <a:srgbClr val="0070C0"/>
              </a:solidFill>
            </a:endParaRPr>
          </a:p>
        </p:txBody>
      </p:sp>
      <p:sp>
        <p:nvSpPr>
          <p:cNvPr id="14" name="TextBox 13"/>
          <p:cNvSpPr txBox="1"/>
          <p:nvPr/>
        </p:nvSpPr>
        <p:spPr>
          <a:xfrm>
            <a:off x="428596" y="5834738"/>
            <a:ext cx="4643470" cy="523220"/>
          </a:xfrm>
          <a:prstGeom prst="rect">
            <a:avLst/>
          </a:prstGeom>
          <a:noFill/>
        </p:spPr>
        <p:txBody>
          <a:bodyPr wrap="square" rtlCol="0">
            <a:spAutoFit/>
          </a:bodyPr>
          <a:lstStyle/>
          <a:p>
            <a:r>
              <a:rPr lang="en-US" sz="2800" dirty="0" smtClean="0">
                <a:solidFill>
                  <a:srgbClr val="0070C0"/>
                </a:solidFill>
              </a:rPr>
              <a:t>demonstrated perseverance  </a:t>
            </a:r>
            <a:endParaRPr lang="zh-CN" altLang="en-US" sz="2800" dirty="0">
              <a:solidFill>
                <a:srgbClr val="0070C0"/>
              </a:solidFill>
            </a:endParaRPr>
          </a:p>
        </p:txBody>
      </p:sp>
      <p:sp>
        <p:nvSpPr>
          <p:cNvPr id="12" name="TextBox 11"/>
          <p:cNvSpPr txBox="1"/>
          <p:nvPr/>
        </p:nvSpPr>
        <p:spPr>
          <a:xfrm>
            <a:off x="357158" y="6286520"/>
            <a:ext cx="8072494" cy="523220"/>
          </a:xfrm>
          <a:prstGeom prst="rect">
            <a:avLst/>
          </a:prstGeom>
          <a:noFill/>
        </p:spPr>
        <p:txBody>
          <a:bodyPr wrap="square" rtlCol="0">
            <a:spAutoFit/>
          </a:bodyPr>
          <a:lstStyle/>
          <a:p>
            <a:r>
              <a:rPr lang="en-US" sz="2800" spc="-150" dirty="0" smtClean="0"/>
              <a:t>above the disadvantages of her upbringing.</a:t>
            </a:r>
            <a:endParaRPr lang="zh-CN" altLang="en-US" sz="2800" spc="-15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ssolv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TotalTime>
  <Words>1329</Words>
  <Application>Microsoft Office PowerPoint</Application>
  <PresentationFormat>全屏显示(4:3)</PresentationFormat>
  <Paragraphs>95</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mac</dc:creator>
  <cp:lastModifiedBy>cb</cp:lastModifiedBy>
  <cp:revision>52</cp:revision>
  <dcterms:created xsi:type="dcterms:W3CDTF">2016-02-14T10:12:37Z</dcterms:created>
  <dcterms:modified xsi:type="dcterms:W3CDTF">2016-09-12T02:51:42Z</dcterms:modified>
</cp:coreProperties>
</file>