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84" r:id="rId3"/>
    <p:sldId id="262" r:id="rId4"/>
    <p:sldId id="290" r:id="rId5"/>
    <p:sldId id="292" r:id="rId6"/>
    <p:sldId id="263" r:id="rId7"/>
    <p:sldId id="291" r:id="rId8"/>
    <p:sldId id="258" r:id="rId9"/>
    <p:sldId id="266" r:id="rId10"/>
    <p:sldId id="271" r:id="rId11"/>
    <p:sldId id="279" r:id="rId12"/>
    <p:sldId id="293" r:id="rId13"/>
    <p:sldId id="294" r:id="rId14"/>
    <p:sldId id="273" r:id="rId15"/>
    <p:sldId id="282" r:id="rId16"/>
    <p:sldId id="281" r:id="rId17"/>
    <p:sldId id="283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CD216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837" autoAdjust="0"/>
  </p:normalViewPr>
  <p:slideViewPr>
    <p:cSldViewPr>
      <p:cViewPr varScale="1">
        <p:scale>
          <a:sx n="104" d="100"/>
          <a:sy n="104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30775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5024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7188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121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510868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513803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5597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4048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41064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9035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03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88A-DA34-40E9-BB61-135F290E672A}" type="datetimeFigureOut">
              <a:rPr lang="zh-CN" altLang="en-US" smtClean="0"/>
              <a:pPr/>
              <a:t>2016-11-1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9347-D5D3-4369-AC85-974FCA0BCD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6888A-DA34-40E9-BB61-135F290E672A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2016-11-1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79347-D5D3-4369-AC85-974FCA0BCD0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15149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13.xml"/><Relationship Id="rId5" Type="http://schemas.openxmlformats.org/officeDocument/2006/relationships/slide" Target="slide10.xml"/><Relationship Id="rId4" Type="http://schemas.openxmlformats.org/officeDocument/2006/relationships/slide" Target="slide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10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slide" Target="slide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slide" Target="slide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None/>
            </a:pPr>
            <a:r>
              <a:rPr lang="en-US" altLang="en-US" sz="2400" dirty="0" smtClean="0">
                <a:solidFill>
                  <a:prstClr val="white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prstClr val="white"/>
              </a:solidFill>
              <a:latin typeface="Arial Black" pitchFamily="34" charset="0"/>
              <a:sym typeface="宋体" pitchFamily="2" charset="-122"/>
            </a:endParaRPr>
          </a:p>
        </p:txBody>
      </p:sp>
      <p:sp>
        <p:nvSpPr>
          <p:cNvPr id="13" name="圆角矩形 12">
            <a:hlinkClick r:id="rId2" action="ppaction://hlinksldjump"/>
          </p:cNvPr>
          <p:cNvSpPr/>
          <p:nvPr/>
        </p:nvSpPr>
        <p:spPr>
          <a:xfrm>
            <a:off x="750067" y="1142984"/>
            <a:ext cx="7775575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00"/>
                </a:solidFill>
              </a:rPr>
              <a:t>1 Replace </a:t>
            </a:r>
            <a:r>
              <a:rPr lang="en-US" altLang="zh-CN" sz="2800" b="1" dirty="0">
                <a:solidFill>
                  <a:srgbClr val="000000"/>
                </a:solidFill>
              </a:rPr>
              <a:t>the underlined 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words with compounds</a:t>
            </a:r>
            <a:endParaRPr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14" name="圆角矩形 13">
            <a:hlinkClick r:id="rId3" action="ppaction://hlinksldjump"/>
          </p:cNvPr>
          <p:cNvSpPr/>
          <p:nvPr/>
        </p:nvSpPr>
        <p:spPr>
          <a:xfrm>
            <a:off x="750067" y="2014528"/>
            <a:ext cx="7775575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2 Replace the underlined words with phrasal verbs</a:t>
            </a:r>
          </a:p>
        </p:txBody>
      </p:sp>
      <p:sp>
        <p:nvSpPr>
          <p:cNvPr id="15" name="圆角矩形 14">
            <a:hlinkClick r:id="rId4" action="ppaction://hlinksldjump"/>
          </p:cNvPr>
          <p:cNvSpPr/>
          <p:nvPr/>
        </p:nvSpPr>
        <p:spPr>
          <a:xfrm>
            <a:off x="750067" y="2886072"/>
            <a:ext cx="7775575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 smtClean="0">
                <a:solidFill>
                  <a:srgbClr val="000000"/>
                </a:solidFill>
              </a:rPr>
              <a:t>3 Rewrite </a:t>
            </a:r>
            <a:r>
              <a:rPr lang="en-US" altLang="zh-CN" sz="2800" b="1" dirty="0">
                <a:solidFill>
                  <a:srgbClr val="000000"/>
                </a:solidFill>
              </a:rPr>
              <a:t>the sentences using </a:t>
            </a:r>
            <a:r>
              <a:rPr lang="en-US" altLang="zh-CN" sz="2800" b="1" i="1" dirty="0">
                <a:solidFill>
                  <a:srgbClr val="000000"/>
                </a:solidFill>
              </a:rPr>
              <a:t>So</a:t>
            </a:r>
            <a:r>
              <a:rPr lang="en-US" altLang="zh-CN" sz="2800" b="1" dirty="0">
                <a:solidFill>
                  <a:srgbClr val="000000"/>
                </a:solidFill>
              </a:rPr>
              <a:t> + inversion + </a:t>
            </a:r>
            <a:r>
              <a:rPr lang="en-US" altLang="zh-CN" sz="2800" b="1" i="1" dirty="0">
                <a:solidFill>
                  <a:srgbClr val="000000"/>
                </a:solidFill>
              </a:rPr>
              <a:t>that</a:t>
            </a:r>
          </a:p>
        </p:txBody>
      </p:sp>
      <p:sp>
        <p:nvSpPr>
          <p:cNvPr id="16" name="圆角矩形 15">
            <a:hlinkClick r:id="rId5" action="ppaction://hlinksldjump"/>
          </p:cNvPr>
          <p:cNvSpPr/>
          <p:nvPr/>
        </p:nvSpPr>
        <p:spPr>
          <a:xfrm>
            <a:off x="750067" y="3757616"/>
            <a:ext cx="7775575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spc="-20" dirty="0">
                <a:solidFill>
                  <a:srgbClr val="000000"/>
                </a:solidFill>
              </a:rPr>
              <a:t>4 Complete the sentences with suitable expressions</a:t>
            </a:r>
          </a:p>
        </p:txBody>
      </p:sp>
      <p:sp>
        <p:nvSpPr>
          <p:cNvPr id="17" name="圆角矩形 16">
            <a:hlinkClick r:id="rId6" action="ppaction://hlinksldjump"/>
          </p:cNvPr>
          <p:cNvSpPr/>
          <p:nvPr/>
        </p:nvSpPr>
        <p:spPr>
          <a:xfrm>
            <a:off x="750067" y="4629160"/>
            <a:ext cx="7775575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5 Translate the paragraph into Chinese</a:t>
            </a:r>
          </a:p>
        </p:txBody>
      </p:sp>
      <p:sp>
        <p:nvSpPr>
          <p:cNvPr id="18" name="圆角矩形 17">
            <a:hlinkClick r:id="rId7" action="ppaction://hlinksldjump"/>
          </p:cNvPr>
          <p:cNvSpPr/>
          <p:nvPr/>
        </p:nvSpPr>
        <p:spPr>
          <a:xfrm>
            <a:off x="750067" y="5500702"/>
            <a:ext cx="7775575" cy="503237"/>
          </a:xfrm>
          <a:prstGeom prst="roundRect">
            <a:avLst/>
          </a:prstGeom>
          <a:ln>
            <a:solidFill>
              <a:srgbClr val="CD216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b="1" dirty="0">
                <a:solidFill>
                  <a:srgbClr val="000000"/>
                </a:solidFill>
              </a:rPr>
              <a:t>6 Translate the paragraph into English</a:t>
            </a:r>
          </a:p>
        </p:txBody>
      </p:sp>
    </p:spTree>
    <p:extLst>
      <p:ext uri="{BB962C8B-B14F-4D97-AF65-F5344CB8AC3E}">
        <p14:creationId xmlns="" xmlns:p14="http://schemas.microsoft.com/office/powerpoint/2010/main" val="40873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406" y="642918"/>
            <a:ext cx="6500858" cy="6065837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</a:rPr>
              <a:t>Collocations</a:t>
            </a:r>
          </a:p>
          <a:p>
            <a:pPr marL="266700" lvl="1" indent="-266700" algn="just">
              <a:lnSpc>
                <a:spcPct val="90000"/>
              </a:lnSpc>
              <a:spcBef>
                <a:spcPts val="600"/>
              </a:spcBef>
              <a:buNone/>
              <a:defRPr/>
            </a:pPr>
            <a:r>
              <a:rPr lang="en-US" altLang="zh-CN" b="1" dirty="0" smtClean="0"/>
              <a:t>4 Complete </a:t>
            </a:r>
            <a:r>
              <a:rPr lang="en-US" altLang="zh-CN" b="1" dirty="0"/>
              <a:t>the sentences with suitable expressions from </a:t>
            </a:r>
            <a:r>
              <a:rPr lang="en-US" altLang="zh-CN" b="1" dirty="0" smtClean="0"/>
              <a:t>the collocation </a:t>
            </a:r>
            <a:r>
              <a:rPr lang="en-US" altLang="zh-CN" b="1" dirty="0"/>
              <a:t>box. Sometimes more than one collocation is possible</a:t>
            </a:r>
            <a:r>
              <a:rPr lang="en-US" altLang="zh-CN" b="1" dirty="0" smtClean="0"/>
              <a:t>.</a:t>
            </a:r>
            <a:endParaRPr lang="en-US" altLang="zh-CN" b="1" spc="-40" dirty="0" smtClean="0"/>
          </a:p>
          <a:p>
            <a:pPr marL="266700" lvl="1" indent="-266700" algn="just">
              <a:spcBef>
                <a:spcPts val="600"/>
              </a:spcBef>
              <a:buNone/>
              <a:defRPr/>
            </a:pPr>
            <a:r>
              <a:rPr lang="en-US" altLang="zh-CN" dirty="0"/>
              <a:t>1 There’s a(n) </a:t>
            </a:r>
            <a:r>
              <a:rPr lang="en-US" altLang="zh-CN" dirty="0" smtClean="0"/>
              <a:t>_____________________ </a:t>
            </a:r>
            <a:r>
              <a:rPr lang="en-US" altLang="zh-CN" dirty="0"/>
              <a:t>_______ </a:t>
            </a:r>
            <a:r>
              <a:rPr lang="en-US" altLang="zh-CN" dirty="0" smtClean="0"/>
              <a:t>for </a:t>
            </a:r>
            <a:r>
              <a:rPr lang="en-US" altLang="zh-CN" dirty="0"/>
              <a:t>older people to read </a:t>
            </a:r>
            <a:r>
              <a:rPr lang="en-US" altLang="zh-CN" dirty="0" smtClean="0"/>
              <a:t>their newspapers </a:t>
            </a:r>
            <a:r>
              <a:rPr lang="en-US" altLang="zh-CN" dirty="0"/>
              <a:t>online.</a:t>
            </a:r>
          </a:p>
          <a:p>
            <a:pPr marL="266700" lvl="1" indent="-266700" algn="just">
              <a:spcBef>
                <a:spcPts val="600"/>
              </a:spcBef>
              <a:buNone/>
              <a:defRPr/>
            </a:pPr>
            <a:r>
              <a:rPr lang="en-US" altLang="zh-CN" dirty="0"/>
              <a:t>2 Don’t ask me; </a:t>
            </a:r>
            <a:r>
              <a:rPr lang="en-US" altLang="zh-CN" dirty="0" smtClean="0"/>
              <a:t>___________ your ______ and </a:t>
            </a:r>
            <a:r>
              <a:rPr lang="en-US" altLang="zh-CN" dirty="0"/>
              <a:t>do what you think </a:t>
            </a:r>
            <a:r>
              <a:rPr lang="en-US" altLang="zh-CN" dirty="0" smtClean="0"/>
              <a:t>is right</a:t>
            </a:r>
            <a:r>
              <a:rPr lang="en-US" altLang="zh-CN" dirty="0"/>
              <a:t>.</a:t>
            </a:r>
          </a:p>
          <a:p>
            <a:pPr marL="266700" lvl="1" indent="-266700" algn="just">
              <a:spcBef>
                <a:spcPts val="600"/>
              </a:spcBef>
              <a:buNone/>
              <a:defRPr/>
            </a:pPr>
            <a:r>
              <a:rPr lang="en-US" altLang="zh-CN" dirty="0"/>
              <a:t>3 No organization has </a:t>
            </a:r>
            <a:r>
              <a:rPr lang="en-US" altLang="zh-CN" dirty="0" smtClean="0"/>
              <a:t>______ ___________ for </a:t>
            </a:r>
            <a:r>
              <a:rPr lang="en-US" altLang="zh-CN" dirty="0"/>
              <a:t>the bombing, so </a:t>
            </a:r>
            <a:r>
              <a:rPr lang="en-US" altLang="zh-CN" dirty="0" smtClean="0"/>
              <a:t>it must </a:t>
            </a:r>
            <a:r>
              <a:rPr lang="en-US" altLang="zh-CN" dirty="0"/>
              <a:t>have been carried out by an individual terrorist.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2571736" y="4096236"/>
            <a:ext cx="4197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follow / </a:t>
            </a:r>
            <a:r>
              <a:rPr lang="en-US" altLang="zh-CN" sz="2800" dirty="0" smtClean="0">
                <a:solidFill>
                  <a:srgbClr val="C00000"/>
                </a:solidFill>
              </a:rPr>
              <a:t>obey           instinct 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43174" y="2762904"/>
            <a:ext cx="409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general / growing / </a:t>
            </a:r>
            <a:r>
              <a:rPr lang="en-US" altLang="zh-CN" sz="2800" dirty="0" smtClean="0">
                <a:solidFill>
                  <a:srgbClr val="C00000"/>
                </a:solidFill>
              </a:rPr>
              <a:t>recent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86116" y="5048920"/>
            <a:ext cx="339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claimed responsibility</a:t>
            </a:r>
          </a:p>
        </p:txBody>
      </p:sp>
      <p:pic>
        <p:nvPicPr>
          <p:cNvPr id="19" name="图片 18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TextBox 19"/>
          <p:cNvSpPr txBox="1"/>
          <p:nvPr/>
        </p:nvSpPr>
        <p:spPr>
          <a:xfrm>
            <a:off x="539552" y="3170523"/>
            <a:ext cx="1236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 trend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21" name="图片 2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48654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64" y="642918"/>
            <a:ext cx="2428892" cy="582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406" y="627063"/>
            <a:ext cx="6517388" cy="6065837"/>
          </a:xfrm>
        </p:spPr>
        <p:txBody>
          <a:bodyPr>
            <a:noAutofit/>
          </a:bodyPr>
          <a:lstStyle/>
          <a:p>
            <a:pPr marL="266700" lvl="1" indent="-266700" algn="just">
              <a:spcBef>
                <a:spcPts val="600"/>
              </a:spcBef>
              <a:buNone/>
              <a:defRPr/>
            </a:pPr>
            <a:endParaRPr lang="en-US" altLang="zh-CN" dirty="0" smtClean="0"/>
          </a:p>
          <a:p>
            <a:pPr marL="266700" lvl="1" indent="-26670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 smtClean="0"/>
              <a:t>4 </a:t>
            </a:r>
            <a:r>
              <a:rPr lang="en-US" altLang="zh-CN" dirty="0"/>
              <a:t>Our </a:t>
            </a:r>
            <a:r>
              <a:rPr lang="en-US" altLang="zh-CN" dirty="0" smtClean="0"/>
              <a:t>_____________ ________ </a:t>
            </a:r>
            <a:r>
              <a:rPr lang="en-US" altLang="zh-CN" dirty="0"/>
              <a:t>when attacked is to defend ourselves, </a:t>
            </a:r>
            <a:r>
              <a:rPr lang="en-US" altLang="zh-CN" dirty="0" smtClean="0"/>
              <a:t>but the </a:t>
            </a:r>
            <a:r>
              <a:rPr lang="en-US" altLang="zh-CN" dirty="0"/>
              <a:t>media doesn’t always allow us to do so.</a:t>
            </a:r>
          </a:p>
          <a:p>
            <a:pPr marL="266700" lvl="1" indent="-26670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/>
              <a:t>5 John F. Kennedy </a:t>
            </a:r>
            <a:r>
              <a:rPr lang="en-US" altLang="zh-CN" dirty="0" smtClean="0"/>
              <a:t>___________ </a:t>
            </a:r>
            <a:r>
              <a:rPr lang="en-US" altLang="zh-CN" dirty="0"/>
              <a:t>a(n) </a:t>
            </a:r>
            <a:r>
              <a:rPr lang="en-US" altLang="zh-CN" dirty="0" smtClean="0"/>
              <a:t>_________ </a:t>
            </a:r>
            <a:r>
              <a:rPr lang="en-US" altLang="zh-CN" dirty="0"/>
              <a:t>for courage and </a:t>
            </a:r>
            <a:r>
              <a:rPr lang="en-US" altLang="zh-CN" dirty="0" smtClean="0"/>
              <a:t>honesty among </a:t>
            </a:r>
            <a:r>
              <a:rPr lang="en-US" altLang="zh-CN" dirty="0"/>
              <a:t>voters during his presidency.</a:t>
            </a:r>
          </a:p>
          <a:p>
            <a:pPr marL="266700" lvl="1" indent="-26670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/>
              <a:t>6 When deciding if a story is important enough to publish, </a:t>
            </a:r>
            <a:r>
              <a:rPr lang="en-US" altLang="zh-CN" dirty="0" smtClean="0"/>
              <a:t>journalists have </a:t>
            </a:r>
            <a:r>
              <a:rPr lang="en-US" altLang="zh-CN" dirty="0"/>
              <a:t>to </a:t>
            </a:r>
            <a:r>
              <a:rPr lang="en-US" altLang="zh-CN" dirty="0" smtClean="0"/>
              <a:t>________ the _______ </a:t>
            </a:r>
            <a:r>
              <a:rPr lang="en-US" altLang="zh-CN" dirty="0"/>
              <a:t>on their readers.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3851920" y="256652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established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97016" y="1135135"/>
            <a:ext cx="409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basic / natural </a:t>
            </a:r>
            <a:r>
              <a:rPr lang="en-US" altLang="zh-CN" sz="2800" dirty="0" smtClean="0">
                <a:solidFill>
                  <a:srgbClr val="C00000"/>
                </a:solidFill>
              </a:rPr>
              <a:t>     instinct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57158" y="4849996"/>
            <a:ext cx="3399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 assess </a:t>
            </a:r>
            <a:r>
              <a:rPr lang="en-US" altLang="zh-CN" sz="2800" dirty="0" smtClean="0">
                <a:solidFill>
                  <a:srgbClr val="C00000"/>
                </a:solidFill>
              </a:rPr>
              <a:t>              impact</a:t>
            </a:r>
            <a:endParaRPr lang="en-US" altLang="zh-CN" sz="2800" dirty="0">
              <a:solidFill>
                <a:srgbClr val="C00000"/>
              </a:solidFill>
            </a:endParaRPr>
          </a:p>
        </p:txBody>
      </p:sp>
      <p:pic>
        <p:nvPicPr>
          <p:cNvPr id="19" name="图片 18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387523" y="299695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C00000"/>
                </a:solidFill>
              </a:rPr>
              <a:t> reputation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14" name="图片 13" descr="MO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16905" y="648654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4960" y="642918"/>
            <a:ext cx="2376196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5283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406" y="627063"/>
            <a:ext cx="6517388" cy="6065837"/>
          </a:xfrm>
        </p:spPr>
        <p:txBody>
          <a:bodyPr>
            <a:noAutofit/>
          </a:bodyPr>
          <a:lstStyle/>
          <a:p>
            <a:pPr marL="266700" lvl="1" indent="-266700" algn="just">
              <a:spcBef>
                <a:spcPts val="600"/>
              </a:spcBef>
              <a:buNone/>
              <a:defRPr/>
            </a:pPr>
            <a:endParaRPr lang="en-US" altLang="zh-CN" dirty="0" smtClean="0"/>
          </a:p>
          <a:p>
            <a:pPr marL="266700" lvl="1" indent="-26670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/>
              <a:t>7 The </a:t>
            </a:r>
            <a:r>
              <a:rPr lang="en-US" altLang="zh-CN" dirty="0" smtClean="0"/>
              <a:t>_______________ _______ </a:t>
            </a:r>
            <a:r>
              <a:rPr lang="en-US" altLang="zh-CN" dirty="0"/>
              <a:t>of 9/11 was that most people </a:t>
            </a:r>
            <a:r>
              <a:rPr lang="en-US" altLang="zh-CN" dirty="0" smtClean="0"/>
              <a:t>remember what </a:t>
            </a:r>
            <a:r>
              <a:rPr lang="en-US" altLang="zh-CN" dirty="0"/>
              <a:t>they were doing when they heard the news.</a:t>
            </a:r>
          </a:p>
          <a:p>
            <a:pPr marL="266700" lvl="1" indent="-266700" algn="just">
              <a:spcBef>
                <a:spcPts val="600"/>
              </a:spcBef>
              <a:spcAft>
                <a:spcPts val="600"/>
              </a:spcAft>
              <a:buNone/>
              <a:defRPr/>
            </a:pPr>
            <a:r>
              <a:rPr lang="en-US" altLang="zh-CN" dirty="0"/>
              <a:t>8 </a:t>
            </a:r>
            <a:r>
              <a:rPr lang="en-US" altLang="zh-CN" dirty="0" smtClean="0"/>
              <a:t>________ _________________ </a:t>
            </a:r>
            <a:r>
              <a:rPr lang="en-US" altLang="zh-CN" dirty="0"/>
              <a:t>over the past 200 years suggests </a:t>
            </a:r>
            <a:r>
              <a:rPr lang="en-US" altLang="zh-CN" dirty="0" smtClean="0"/>
              <a:t>that traditional </a:t>
            </a:r>
            <a:r>
              <a:rPr lang="en-US" altLang="zh-CN" dirty="0"/>
              <a:t>print media has always had a significant role to play </a:t>
            </a:r>
            <a:r>
              <a:rPr lang="en-US" altLang="zh-CN" dirty="0" smtClean="0"/>
              <a:t>in forming </a:t>
            </a:r>
            <a:r>
              <a:rPr lang="en-US" altLang="zh-CN" dirty="0"/>
              <a:t>people’s opinions.</a:t>
            </a:r>
            <a:endParaRPr lang="en-US" altLang="zh-CN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87624" y="1135135"/>
            <a:ext cx="4098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great / significant </a:t>
            </a:r>
            <a:r>
              <a:rPr lang="en-US" altLang="zh-CN" sz="2800" dirty="0" smtClean="0">
                <a:solidFill>
                  <a:srgbClr val="C00000"/>
                </a:solidFill>
              </a:rPr>
              <a:t>    impact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18" name="图片 9" descr="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30" y="6429396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图片 18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467544" y="2988179"/>
            <a:ext cx="51925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 smtClean="0">
                <a:solidFill>
                  <a:srgbClr val="C00000"/>
                </a:solidFill>
              </a:rPr>
              <a:t>Historical   evidence </a:t>
            </a:r>
            <a:r>
              <a:rPr lang="en-US" altLang="zh-CN" sz="2800" dirty="0">
                <a:solidFill>
                  <a:srgbClr val="C00000"/>
                </a:solidFill>
              </a:rPr>
              <a:t>/ research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14" name="图片 1" descr="Bac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43702" y="642918"/>
            <a:ext cx="2357454" cy="574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3942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649311"/>
            <a:ext cx="8834438" cy="6065837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dirty="0" smtClean="0">
                <a:solidFill>
                  <a:srgbClr val="0070C0"/>
                </a:solidFill>
              </a:rPr>
              <a:t>Translation  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 algn="just">
              <a:lnSpc>
                <a:spcPct val="20000"/>
              </a:lnSpc>
              <a:spcBef>
                <a:spcPts val="0"/>
              </a:spcBef>
              <a:buNone/>
            </a:pPr>
            <a:endParaRPr lang="en-US" altLang="zh-CN" sz="2800" b="1" dirty="0" smtClean="0"/>
          </a:p>
          <a:p>
            <a:pPr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800" b="1" dirty="0" smtClean="0"/>
              <a:t>5 </a:t>
            </a:r>
            <a:r>
              <a:rPr lang="en-US" altLang="zh-CN" sz="2800" b="1" dirty="0" smtClean="0"/>
              <a:t>Translate the paragraph into Chinese.</a:t>
            </a:r>
          </a:p>
          <a:p>
            <a:pPr marL="0" indent="0" algn="just">
              <a:lnSpc>
                <a:spcPct val="20000"/>
              </a:lnSpc>
              <a:spcBef>
                <a:spcPts val="0"/>
              </a:spcBef>
              <a:buNone/>
            </a:pPr>
            <a:endParaRPr lang="en-US" altLang="zh-CN" sz="2600" spc="-160" dirty="0" smtClean="0"/>
          </a:p>
          <a:p>
            <a:pPr marL="0" indent="0" algn="just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CN" sz="2600" spc="-160" dirty="0" smtClean="0"/>
              <a:t>Social </a:t>
            </a:r>
            <a:r>
              <a:rPr lang="en-US" altLang="zh-CN" sz="2600" spc="-160" dirty="0"/>
              <a:t>networking sites are an important part of life in the US. </a:t>
            </a:r>
            <a:r>
              <a:rPr lang="en-US" altLang="zh-CN" sz="2600" spc="-160" dirty="0" smtClean="0"/>
              <a:t>About two-thirds </a:t>
            </a:r>
            <a:r>
              <a:rPr lang="en-US" altLang="zh-CN" sz="2600" spc="-160" dirty="0"/>
              <a:t>of American adults online use social media platforms </a:t>
            </a:r>
            <a:r>
              <a:rPr lang="en-US" altLang="zh-CN" sz="2600" spc="-160" dirty="0" smtClean="0"/>
              <a:t>such as </a:t>
            </a:r>
            <a:r>
              <a:rPr lang="en-US" altLang="zh-CN" sz="2600" spc="-160" dirty="0"/>
              <a:t>Facebook, Twitter, MySpace or LinkedIn. Connecting with </a:t>
            </a:r>
            <a:r>
              <a:rPr lang="en-US" altLang="zh-CN" sz="2600" spc="-160" dirty="0" smtClean="0"/>
              <a:t>family members </a:t>
            </a:r>
            <a:r>
              <a:rPr lang="en-US" altLang="zh-CN" sz="2600" spc="-160" dirty="0"/>
              <a:t>and friends is a primary consideration in their adoption </a:t>
            </a:r>
            <a:r>
              <a:rPr lang="en-US" altLang="zh-CN" sz="2600" spc="-160" dirty="0" smtClean="0"/>
              <a:t>of social </a:t>
            </a:r>
            <a:r>
              <a:rPr lang="en-US" altLang="zh-CN" sz="2600" spc="-160" dirty="0"/>
              <a:t>media tools. Some media users go to these sites in order to </a:t>
            </a:r>
            <a:r>
              <a:rPr lang="en-US" altLang="zh-CN" sz="2600" spc="-160" dirty="0" smtClean="0"/>
              <a:t>stay in </a:t>
            </a:r>
            <a:r>
              <a:rPr lang="en-US" altLang="zh-CN" sz="2600" spc="-160" dirty="0"/>
              <a:t>touch with current friends and family members, while others try </a:t>
            </a:r>
            <a:r>
              <a:rPr lang="en-US" altLang="zh-CN" sz="2600" spc="-160" dirty="0" smtClean="0"/>
              <a:t>to connect </a:t>
            </a:r>
            <a:r>
              <a:rPr lang="en-US" altLang="zh-CN" sz="2600" spc="-160" dirty="0"/>
              <a:t>with old friends they’ve lost touch with. Sharing hobbies </a:t>
            </a:r>
            <a:r>
              <a:rPr lang="en-US" altLang="zh-CN" sz="2600" spc="-160" dirty="0" smtClean="0"/>
              <a:t>or interests</a:t>
            </a:r>
            <a:r>
              <a:rPr lang="en-US" altLang="zh-CN" sz="2600" spc="-160" dirty="0"/>
              <a:t>, making new friends, reading comments by public </a:t>
            </a:r>
            <a:r>
              <a:rPr lang="en-US" altLang="zh-CN" sz="2600" spc="-160" dirty="0" smtClean="0"/>
              <a:t>figures and </a:t>
            </a:r>
            <a:r>
              <a:rPr lang="en-US" altLang="zh-CN" sz="2600" spc="-160" dirty="0"/>
              <a:t>finding potential romantic partners are also among the reasons </a:t>
            </a:r>
            <a:r>
              <a:rPr lang="en-US" altLang="zh-CN" sz="2600" spc="-160" dirty="0" smtClean="0"/>
              <a:t>for using </a:t>
            </a:r>
            <a:r>
              <a:rPr lang="en-US" altLang="zh-CN" sz="2600" spc="-160" dirty="0"/>
              <a:t>social networking sites. Social networking sites can also serve </a:t>
            </a:r>
            <a:r>
              <a:rPr lang="en-US" altLang="zh-CN" sz="2600" spc="-160" dirty="0" smtClean="0"/>
              <a:t>as information </a:t>
            </a:r>
            <a:r>
              <a:rPr lang="en-US" altLang="zh-CN" sz="2600" spc="-160" dirty="0"/>
              <a:t>networks where people share information with other </a:t>
            </a:r>
            <a:r>
              <a:rPr lang="en-US" altLang="zh-CN" sz="2600" spc="-160" dirty="0" smtClean="0"/>
              <a:t>users. Instead </a:t>
            </a:r>
            <a:r>
              <a:rPr lang="en-US" altLang="zh-CN" sz="2600" spc="-160" dirty="0"/>
              <a:t>of searching through a news source such as the website of </a:t>
            </a:r>
            <a:r>
              <a:rPr lang="en-US" altLang="zh-CN" sz="2600" i="1" spc="-160" dirty="0" smtClean="0"/>
              <a:t>The New </a:t>
            </a:r>
            <a:r>
              <a:rPr lang="en-US" altLang="zh-CN" sz="2600" i="1" spc="-160" dirty="0"/>
              <a:t>York Times </a:t>
            </a:r>
            <a:r>
              <a:rPr lang="en-US" altLang="zh-CN" sz="2600" spc="-160" dirty="0"/>
              <a:t>or ESPN that caters to all people, a person can </a:t>
            </a:r>
            <a:r>
              <a:rPr lang="en-US" altLang="zh-CN" sz="2600" spc="-160" dirty="0" smtClean="0"/>
              <a:t>check their </a:t>
            </a:r>
            <a:r>
              <a:rPr lang="en-US" altLang="zh-CN" sz="2600" spc="-160" dirty="0"/>
              <a:t>Twitter account and find out about their </a:t>
            </a:r>
            <a:r>
              <a:rPr lang="en-US" altLang="zh-CN" sz="2600" spc="-160" dirty="0" err="1"/>
              <a:t>favourite</a:t>
            </a:r>
            <a:r>
              <a:rPr lang="en-US" altLang="zh-CN" sz="2600" spc="-160" dirty="0"/>
              <a:t> team’s </a:t>
            </a:r>
            <a:r>
              <a:rPr lang="en-US" altLang="zh-CN" sz="2600" spc="-160" dirty="0" smtClean="0"/>
              <a:t>scores and </a:t>
            </a:r>
            <a:r>
              <a:rPr lang="en-US" altLang="zh-CN" sz="2600" spc="-160" dirty="0"/>
              <a:t>news</a:t>
            </a:r>
            <a:r>
              <a:rPr lang="en-US" altLang="zh-CN" sz="2600" spc="-160" dirty="0" smtClean="0"/>
              <a:t>.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16905" y="6440760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85720" y="928670"/>
            <a:ext cx="8572560" cy="57150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社交网站是美国人生活的重要组成部分。有大约三分之二的美国成年网民使用像脸书、推特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、我的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空间或领英这样的社交媒体平台。与家人和朋友联系是他们使用社交媒体工具的首要因素。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一些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社交媒体用户到这些网站上去是为了与现在的朋友和家人保持联系，有的人则是为了联系已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失去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联系的故友。分享共同的兴趣爱好、结交新朋友、阅读公众人物的评论、寻找潜在的浪漫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情缘也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是人们使用社交网站的原因。社交网站也可以用作信息网站，人们可以在社交网站上与网友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分享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信息。要想了解自己喜爱的球队的比赛得分和消息，人们可以登录他们的推特账户去查看，</a:t>
            </a:r>
            <a:r>
              <a:rPr lang="zh-CN" altLang="en-US" sz="2400" dirty="0" smtClean="0">
                <a:solidFill>
                  <a:srgbClr val="0070C0"/>
                </a:solidFill>
                <a:latin typeface="+mn-ea"/>
              </a:rPr>
              <a:t>而不用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搜索面向大众群体的信息网，如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《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纽约时报</a:t>
            </a:r>
            <a:r>
              <a:rPr lang="en-US" altLang="zh-CN" sz="2400" dirty="0">
                <a:solidFill>
                  <a:srgbClr val="0070C0"/>
                </a:solidFill>
                <a:latin typeface="+mn-ea"/>
              </a:rPr>
              <a:t>》</a:t>
            </a:r>
            <a:r>
              <a:rPr lang="zh-CN" altLang="en-US" sz="2400" dirty="0">
                <a:solidFill>
                  <a:srgbClr val="0070C0"/>
                </a:solidFill>
                <a:latin typeface="+mn-ea"/>
              </a:rPr>
              <a:t>的官网或娱乐与体育节目电视网。</a:t>
            </a:r>
            <a:endParaRPr lang="en-US" altLang="zh-CN" sz="2400" spc="-150" dirty="0" smtClean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857232"/>
            <a:ext cx="8834438" cy="5835668"/>
          </a:xfrm>
        </p:spPr>
        <p:txBody>
          <a:bodyPr>
            <a:normAutofit/>
          </a:bodyPr>
          <a:lstStyle/>
          <a:p>
            <a:pPr>
              <a:lnSpc>
                <a:spcPct val="125000"/>
              </a:lnSpc>
              <a:spcBef>
                <a:spcPts val="1200"/>
              </a:spcBef>
              <a:buNone/>
            </a:pPr>
            <a:r>
              <a:rPr lang="en-US" altLang="zh-CN" sz="2800" b="1" dirty="0" smtClean="0"/>
              <a:t>6 Translate the paragraph into English.</a:t>
            </a:r>
          </a:p>
          <a:p>
            <a:pPr algn="just">
              <a:lnSpc>
                <a:spcPct val="125000"/>
              </a:lnSpc>
              <a:spcBef>
                <a:spcPts val="1200"/>
              </a:spcBef>
              <a:buNone/>
            </a:pPr>
            <a:r>
              <a:rPr lang="zh-CN" altLang="en-US" sz="2400" dirty="0" smtClean="0">
                <a:latin typeface="+mn-ea"/>
              </a:rPr>
              <a:t>  最近</a:t>
            </a:r>
            <a:r>
              <a:rPr lang="zh-CN" altLang="en-US" sz="2400" dirty="0">
                <a:latin typeface="+mn-ea"/>
              </a:rPr>
              <a:t>的调查显示，中国手机网民的数量超过电脑网民，网民的手机上网率高</a:t>
            </a:r>
            <a:r>
              <a:rPr lang="zh-CN" altLang="en-US" sz="2400" dirty="0" smtClean="0">
                <a:latin typeface="+mn-ea"/>
              </a:rPr>
              <a:t>达</a:t>
            </a:r>
            <a:r>
              <a:rPr lang="en-US" altLang="zh-CN" sz="2400" dirty="0" smtClean="0">
                <a:latin typeface="+mn-ea"/>
              </a:rPr>
              <a:t>85.8</a:t>
            </a:r>
            <a:r>
              <a:rPr lang="zh-CN" altLang="en-US" sz="2400" dirty="0" smtClean="0">
                <a:latin typeface="+mn-ea"/>
              </a:rPr>
              <a:t>％。</a:t>
            </a:r>
            <a:r>
              <a:rPr lang="zh-CN" altLang="en-US" sz="2400" dirty="0">
                <a:latin typeface="+mn-ea"/>
              </a:rPr>
              <a:t>手机已成为继电视、广播、报纸、杂志之后的第五大媒体。</a:t>
            </a:r>
            <a:r>
              <a:rPr lang="zh-CN" altLang="en-US" sz="2400" dirty="0" smtClean="0">
                <a:latin typeface="+mn-ea"/>
              </a:rPr>
              <a:t>中国人通过</a:t>
            </a:r>
            <a:r>
              <a:rPr lang="zh-CN" altLang="en-US" sz="2400" dirty="0">
                <a:latin typeface="+mn-ea"/>
              </a:rPr>
              <a:t>手机上网，享受微博、微信、播客</a:t>
            </a:r>
            <a:r>
              <a:rPr lang="zh-CN" altLang="en-US" sz="2400" dirty="0" smtClean="0">
                <a:latin typeface="+mn-ea"/>
              </a:rPr>
              <a:t>（</a:t>
            </a:r>
            <a:r>
              <a:rPr lang="en-US" altLang="zh-CN" sz="2400" dirty="0" smtClean="0">
                <a:latin typeface="+mn-ea"/>
              </a:rPr>
              <a:t>podcast</a:t>
            </a:r>
            <a:r>
              <a:rPr lang="zh-CN" altLang="en-US" sz="2400" dirty="0" smtClean="0">
                <a:latin typeface="+mn-ea"/>
              </a:rPr>
              <a:t>）</a:t>
            </a:r>
            <a:r>
              <a:rPr lang="zh-CN" altLang="en-US" sz="2400" dirty="0">
                <a:latin typeface="+mn-ea"/>
              </a:rPr>
              <a:t>等新媒体所带来的便利</a:t>
            </a:r>
            <a:r>
              <a:rPr lang="zh-CN" altLang="en-US" sz="2400" dirty="0" smtClean="0">
                <a:latin typeface="+mn-ea"/>
              </a:rPr>
              <a:t>与好处</a:t>
            </a:r>
            <a:r>
              <a:rPr lang="zh-CN" altLang="en-US" sz="2400" dirty="0">
                <a:latin typeface="+mn-ea"/>
              </a:rPr>
              <a:t>。新媒体生动、实时、互动的特点吸引了大批的年轻人。微信朋友圈让</a:t>
            </a:r>
            <a:r>
              <a:rPr lang="zh-CN" altLang="en-US" sz="2400" dirty="0" smtClean="0">
                <a:latin typeface="+mn-ea"/>
              </a:rPr>
              <a:t>人们</a:t>
            </a:r>
            <a:r>
              <a:rPr lang="zh-CN" altLang="en-US" sz="2400" dirty="0">
                <a:latin typeface="+mn-ea"/>
              </a:rPr>
              <a:t>能够经常与朋友互动交流，而播客则满足了人们表达自我、张扬个性的需要。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1406" y="692696"/>
            <a:ext cx="8786874" cy="5976664"/>
          </a:xfrm>
        </p:spPr>
        <p:txBody>
          <a:bodyPr>
            <a:normAutofit fontScale="85000" lnSpcReduction="10000"/>
          </a:bodyPr>
          <a:lstStyle/>
          <a:p>
            <a:pPr marL="182563" indent="-182563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 smtClean="0"/>
              <a:t>  </a:t>
            </a:r>
            <a:r>
              <a:rPr lang="en-US" altLang="zh-CN" sz="3000" dirty="0">
                <a:solidFill>
                  <a:srgbClr val="0070C0"/>
                </a:solidFill>
              </a:rPr>
              <a:t>A recent survey indicated that the number of people accessing the Internet by mobile </a:t>
            </a:r>
            <a:r>
              <a:rPr lang="en-US" altLang="zh-CN" sz="3000" dirty="0" smtClean="0">
                <a:solidFill>
                  <a:srgbClr val="0070C0"/>
                </a:solidFill>
              </a:rPr>
              <a:t>phone has </a:t>
            </a:r>
            <a:r>
              <a:rPr lang="en-US" altLang="zh-CN" sz="3000" dirty="0">
                <a:solidFill>
                  <a:srgbClr val="0070C0"/>
                </a:solidFill>
              </a:rPr>
              <a:t>overtaken the number of Internet users on computers. Online access on mobile </a:t>
            </a:r>
            <a:r>
              <a:rPr lang="en-US" altLang="zh-CN" sz="3000" dirty="0" smtClean="0">
                <a:solidFill>
                  <a:srgbClr val="0070C0"/>
                </a:solidFill>
              </a:rPr>
              <a:t>phones has </a:t>
            </a:r>
            <a:r>
              <a:rPr lang="en-US" altLang="zh-CN" sz="3000" dirty="0">
                <a:solidFill>
                  <a:srgbClr val="0070C0"/>
                </a:solidFill>
              </a:rPr>
              <a:t>risen to 85.8%. The mobile phone has become the fifth mass medium after the </a:t>
            </a:r>
            <a:r>
              <a:rPr lang="en-US" altLang="zh-CN" sz="3000" dirty="0" smtClean="0">
                <a:solidFill>
                  <a:srgbClr val="0070C0"/>
                </a:solidFill>
              </a:rPr>
              <a:t>traditional four </a:t>
            </a:r>
            <a:r>
              <a:rPr lang="en-US" altLang="zh-CN" sz="3000" dirty="0">
                <a:solidFill>
                  <a:srgbClr val="0070C0"/>
                </a:solidFill>
              </a:rPr>
              <a:t>media: television, radio, newspapers and magazines. With online access by </a:t>
            </a:r>
            <a:r>
              <a:rPr lang="en-US" altLang="zh-CN" sz="3000" dirty="0" smtClean="0">
                <a:solidFill>
                  <a:srgbClr val="0070C0"/>
                </a:solidFill>
              </a:rPr>
              <a:t>mobile phone</a:t>
            </a:r>
            <a:r>
              <a:rPr lang="en-US" altLang="zh-CN" sz="3000" dirty="0">
                <a:solidFill>
                  <a:srgbClr val="0070C0"/>
                </a:solidFill>
              </a:rPr>
              <a:t>, Chinese people are enjoying the convenience and benefits of all kinds of new </a:t>
            </a:r>
            <a:r>
              <a:rPr lang="en-US" altLang="zh-CN" sz="3000" dirty="0" smtClean="0">
                <a:solidFill>
                  <a:srgbClr val="0070C0"/>
                </a:solidFill>
              </a:rPr>
              <a:t>media like </a:t>
            </a:r>
            <a:r>
              <a:rPr lang="en-US" altLang="zh-CN" sz="3000" dirty="0" err="1">
                <a:solidFill>
                  <a:srgbClr val="0070C0"/>
                </a:solidFill>
              </a:rPr>
              <a:t>MicroBlog</a:t>
            </a:r>
            <a:r>
              <a:rPr lang="en-US" altLang="zh-CN" sz="3000" dirty="0">
                <a:solidFill>
                  <a:srgbClr val="0070C0"/>
                </a:solidFill>
              </a:rPr>
              <a:t>, </a:t>
            </a:r>
            <a:r>
              <a:rPr lang="en-US" altLang="zh-CN" sz="3000" dirty="0" err="1">
                <a:solidFill>
                  <a:srgbClr val="0070C0"/>
                </a:solidFill>
              </a:rPr>
              <a:t>WeChat</a:t>
            </a:r>
            <a:r>
              <a:rPr lang="en-US" altLang="zh-CN" sz="3000" dirty="0">
                <a:solidFill>
                  <a:srgbClr val="0070C0"/>
                </a:solidFill>
              </a:rPr>
              <a:t> and podcasts. The vividness, real-</a:t>
            </a:r>
            <a:r>
              <a:rPr lang="en-US" altLang="zh-CN" sz="3000" dirty="0" err="1">
                <a:solidFill>
                  <a:srgbClr val="0070C0"/>
                </a:solidFill>
              </a:rPr>
              <a:t>timeness</a:t>
            </a:r>
            <a:r>
              <a:rPr lang="en-US" altLang="zh-CN" sz="3000" dirty="0">
                <a:solidFill>
                  <a:srgbClr val="0070C0"/>
                </a:solidFill>
              </a:rPr>
              <a:t> and interactivity of </a:t>
            </a:r>
            <a:r>
              <a:rPr lang="en-US" altLang="zh-CN" sz="3000" dirty="0" smtClean="0">
                <a:solidFill>
                  <a:srgbClr val="0070C0"/>
                </a:solidFill>
              </a:rPr>
              <a:t>such media </a:t>
            </a:r>
            <a:r>
              <a:rPr lang="en-US" altLang="zh-CN" sz="3000" dirty="0">
                <a:solidFill>
                  <a:srgbClr val="0070C0"/>
                </a:solidFill>
              </a:rPr>
              <a:t>have attracted many young people. While </a:t>
            </a:r>
            <a:r>
              <a:rPr lang="en-US" altLang="zh-CN" sz="3000" dirty="0" err="1">
                <a:solidFill>
                  <a:srgbClr val="0070C0"/>
                </a:solidFill>
              </a:rPr>
              <a:t>WeChat’s</a:t>
            </a:r>
            <a:r>
              <a:rPr lang="en-US" altLang="zh-CN" sz="3000" dirty="0">
                <a:solidFill>
                  <a:srgbClr val="0070C0"/>
                </a:solidFill>
              </a:rPr>
              <a:t> circle of friends enables </a:t>
            </a:r>
            <a:r>
              <a:rPr lang="en-US" altLang="zh-CN" sz="3000" dirty="0" smtClean="0">
                <a:solidFill>
                  <a:srgbClr val="0070C0"/>
                </a:solidFill>
              </a:rPr>
              <a:t>people to </a:t>
            </a:r>
            <a:r>
              <a:rPr lang="en-US" altLang="zh-CN" sz="3000" dirty="0">
                <a:solidFill>
                  <a:srgbClr val="0070C0"/>
                </a:solidFill>
              </a:rPr>
              <a:t>communicate and interact frequently with friends, podcasts meet people’s need for </a:t>
            </a:r>
            <a:r>
              <a:rPr lang="en-US" altLang="zh-CN" sz="3000" dirty="0" smtClean="0">
                <a:solidFill>
                  <a:srgbClr val="0070C0"/>
                </a:solidFill>
              </a:rPr>
              <a:t>self-expression </a:t>
            </a:r>
            <a:r>
              <a:rPr lang="en-US" altLang="zh-CN" sz="3000" dirty="0">
                <a:solidFill>
                  <a:srgbClr val="0070C0"/>
                </a:solidFill>
              </a:rPr>
              <a:t>and displaying individuality. </a:t>
            </a:r>
            <a:endParaRPr lang="en-US" altLang="zh-CN" sz="30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214282" y="642918"/>
            <a:ext cx="8715436" cy="5786478"/>
          </a:xfrm>
        </p:spPr>
        <p:txBody>
          <a:bodyPr>
            <a:normAutofit fontScale="92500" lnSpcReduction="10000"/>
          </a:bodyPr>
          <a:lstStyle/>
          <a:p>
            <a:pPr marL="266700" indent="-2667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b="1" dirty="0">
                <a:solidFill>
                  <a:srgbClr val="336699"/>
                </a:solidFill>
              </a:rPr>
              <a:t>Word formation:</a:t>
            </a:r>
          </a:p>
          <a:p>
            <a:pPr marL="269875" indent="-2698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b="1" i="1" dirty="0" smtClean="0">
                <a:solidFill>
                  <a:srgbClr val="336699"/>
                </a:solidFill>
              </a:rPr>
              <a:t>down</a:t>
            </a:r>
            <a:r>
              <a:rPr lang="en-US" altLang="zh-CN" sz="3000" b="1" dirty="0" smtClean="0">
                <a:solidFill>
                  <a:srgbClr val="336699"/>
                </a:solidFill>
              </a:rPr>
              <a:t> </a:t>
            </a:r>
            <a:r>
              <a:rPr lang="en-US" altLang="zh-CN" sz="3000" b="1" dirty="0">
                <a:solidFill>
                  <a:srgbClr val="336699"/>
                </a:solidFill>
              </a:rPr>
              <a:t>in compound words and phrasal </a:t>
            </a:r>
            <a:r>
              <a:rPr lang="en-US" altLang="zh-CN" sz="3000" b="1" dirty="0" smtClean="0">
                <a:solidFill>
                  <a:srgbClr val="336699"/>
                </a:solidFill>
              </a:rPr>
              <a:t>verbs</a:t>
            </a:r>
          </a:p>
          <a:p>
            <a:pPr marL="269875" indent="-2698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i="1" dirty="0" smtClean="0">
                <a:solidFill>
                  <a:srgbClr val="336699"/>
                </a:solidFill>
              </a:rPr>
              <a:t>   Downsize</a:t>
            </a:r>
            <a:r>
              <a:rPr lang="en-US" altLang="zh-CN" sz="3000" dirty="0" smtClean="0">
                <a:solidFill>
                  <a:srgbClr val="336699"/>
                </a:solidFill>
              </a:rPr>
              <a:t> </a:t>
            </a:r>
            <a:r>
              <a:rPr lang="en-US" altLang="zh-CN" sz="3000" dirty="0">
                <a:solidFill>
                  <a:srgbClr val="336699"/>
                </a:solidFill>
              </a:rPr>
              <a:t>is a </a:t>
            </a:r>
            <a:r>
              <a:rPr lang="en-US" altLang="zh-CN" sz="3000" dirty="0" smtClean="0">
                <a:solidFill>
                  <a:srgbClr val="336699"/>
                </a:solidFill>
              </a:rPr>
              <a:t>compound made </a:t>
            </a:r>
            <a:r>
              <a:rPr lang="en-US" altLang="zh-CN" sz="3000" dirty="0">
                <a:solidFill>
                  <a:srgbClr val="336699"/>
                </a:solidFill>
              </a:rPr>
              <a:t>from </a:t>
            </a:r>
            <a:r>
              <a:rPr lang="en-US" altLang="zh-CN" sz="3000" i="1" dirty="0">
                <a:solidFill>
                  <a:srgbClr val="336699"/>
                </a:solidFill>
              </a:rPr>
              <a:t>down</a:t>
            </a:r>
            <a:r>
              <a:rPr lang="en-US" altLang="zh-CN" sz="3000" dirty="0">
                <a:solidFill>
                  <a:srgbClr val="336699"/>
                </a:solidFill>
              </a:rPr>
              <a:t> + </a:t>
            </a:r>
            <a:r>
              <a:rPr lang="en-US" altLang="zh-CN" sz="3000" i="1" dirty="0" smtClean="0">
                <a:solidFill>
                  <a:srgbClr val="336699"/>
                </a:solidFill>
              </a:rPr>
              <a:t>size</a:t>
            </a:r>
            <a:r>
              <a:rPr lang="en-US" altLang="zh-CN" sz="3000" dirty="0" smtClean="0">
                <a:solidFill>
                  <a:srgbClr val="336699"/>
                </a:solidFill>
              </a:rPr>
              <a:t>. It </a:t>
            </a:r>
            <a:r>
              <a:rPr lang="en-US" altLang="zh-CN" sz="3000" dirty="0">
                <a:solidFill>
                  <a:srgbClr val="336699"/>
                </a:solidFill>
              </a:rPr>
              <a:t>means “to make (</a:t>
            </a:r>
            <a:r>
              <a:rPr lang="en-US" altLang="zh-CN" sz="3000" dirty="0" smtClean="0">
                <a:solidFill>
                  <a:srgbClr val="336699"/>
                </a:solidFill>
              </a:rPr>
              <a:t>an organization</a:t>
            </a:r>
            <a:r>
              <a:rPr lang="en-US" altLang="zh-CN" sz="3000" dirty="0">
                <a:solidFill>
                  <a:srgbClr val="336699"/>
                </a:solidFill>
              </a:rPr>
              <a:t>) smaller”.</a:t>
            </a:r>
          </a:p>
          <a:p>
            <a:pPr marL="269875" indent="-269875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i="1" dirty="0" smtClean="0">
                <a:solidFill>
                  <a:srgbClr val="336699"/>
                </a:solidFill>
              </a:rPr>
              <a:t>   Close </a:t>
            </a:r>
            <a:r>
              <a:rPr lang="en-US" altLang="zh-CN" sz="3000" i="1" dirty="0">
                <a:solidFill>
                  <a:srgbClr val="336699"/>
                </a:solidFill>
              </a:rPr>
              <a:t>down </a:t>
            </a:r>
            <a:r>
              <a:rPr lang="en-US" altLang="zh-CN" sz="3000" dirty="0">
                <a:solidFill>
                  <a:srgbClr val="336699"/>
                </a:solidFill>
              </a:rPr>
              <a:t>is a </a:t>
            </a:r>
            <a:r>
              <a:rPr lang="en-US" altLang="zh-CN" sz="3000" dirty="0" smtClean="0">
                <a:solidFill>
                  <a:srgbClr val="336699"/>
                </a:solidFill>
              </a:rPr>
              <a:t>phrasal verb</a:t>
            </a:r>
            <a:r>
              <a:rPr lang="en-US" altLang="zh-CN" sz="3000" dirty="0">
                <a:solidFill>
                  <a:srgbClr val="336699"/>
                </a:solidFill>
              </a:rPr>
              <a:t>. It means “to close (</a:t>
            </a:r>
            <a:r>
              <a:rPr lang="en-US" altLang="zh-CN" sz="3000" dirty="0" smtClean="0">
                <a:solidFill>
                  <a:srgbClr val="336699"/>
                </a:solidFill>
              </a:rPr>
              <a:t>a business) permanently</a:t>
            </a:r>
            <a:r>
              <a:rPr lang="en-US" altLang="zh-CN" sz="3000" dirty="0">
                <a:solidFill>
                  <a:srgbClr val="336699"/>
                </a:solidFill>
              </a:rPr>
              <a:t>”.</a:t>
            </a:r>
            <a:endParaRPr lang="en-US" altLang="zh-CN" sz="3000" dirty="0" smtClean="0">
              <a:solidFill>
                <a:srgbClr val="336699"/>
              </a:solidFill>
            </a:endParaRPr>
          </a:p>
          <a:p>
            <a:pPr marL="266700" indent="-266700" algn="just">
              <a:lnSpc>
                <a:spcPct val="50000"/>
              </a:lnSpc>
              <a:spcBef>
                <a:spcPts val="0"/>
              </a:spcBef>
              <a:buNone/>
            </a:pPr>
            <a:endParaRPr lang="en-US" altLang="zh-CN" sz="2800" b="1" dirty="0" smtClean="0"/>
          </a:p>
          <a:p>
            <a:pPr marL="266700" indent="-2667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b="1" dirty="0" smtClean="0"/>
              <a:t>1 </a:t>
            </a:r>
            <a:r>
              <a:rPr lang="en-US" altLang="zh-CN" sz="3000" b="1" dirty="0"/>
              <a:t>Look at the sentences from the passage </a:t>
            </a:r>
            <a:r>
              <a:rPr lang="en-US" altLang="zh-CN" sz="3000" b="1" i="1" dirty="0"/>
              <a:t>The death of the newspaper</a:t>
            </a:r>
            <a:r>
              <a:rPr lang="en-US" altLang="zh-CN" sz="3000" b="1" dirty="0"/>
              <a:t>.</a:t>
            </a:r>
            <a:endParaRPr lang="en-US" altLang="zh-CN" sz="3000" b="1" dirty="0" smtClean="0"/>
          </a:p>
          <a:p>
            <a:pPr marL="266700" indent="-2667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  … The New York Times Company has </a:t>
            </a:r>
            <a:r>
              <a:rPr lang="en-US" altLang="zh-CN" sz="3000" u="sng" dirty="0"/>
              <a:t>downsized</a:t>
            </a:r>
            <a:r>
              <a:rPr lang="en-US" altLang="zh-CN" sz="3000" dirty="0"/>
              <a:t> hundreds of jobs </a:t>
            </a:r>
            <a:r>
              <a:rPr lang="en-US" altLang="zh-CN" sz="3000" dirty="0" smtClean="0"/>
              <a:t>…</a:t>
            </a:r>
          </a:p>
          <a:p>
            <a:pPr marL="266700" indent="-26670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</a:t>
            </a:r>
            <a:r>
              <a:rPr lang="en-US" altLang="zh-CN" sz="3000" i="1" dirty="0" smtClean="0"/>
              <a:t>The </a:t>
            </a:r>
            <a:r>
              <a:rPr lang="en-US" altLang="zh-CN" sz="3000" i="1" dirty="0"/>
              <a:t>Baltimore </a:t>
            </a:r>
            <a:r>
              <a:rPr lang="en-US" altLang="zh-CN" sz="3000" dirty="0"/>
              <a:t>Sun has </a:t>
            </a:r>
            <a:r>
              <a:rPr lang="en-US" altLang="zh-CN" sz="3000" u="sng" dirty="0"/>
              <a:t>closed down</a:t>
            </a:r>
            <a:r>
              <a:rPr lang="en-US" altLang="zh-CN" sz="3000" dirty="0"/>
              <a:t> its foreign news </a:t>
            </a:r>
            <a:r>
              <a:rPr lang="en-US" altLang="zh-CN" sz="3000" dirty="0" err="1"/>
              <a:t>bureaux</a:t>
            </a:r>
            <a:r>
              <a:rPr lang="en-US" altLang="zh-CN" sz="3000" dirty="0"/>
              <a:t>.</a:t>
            </a:r>
            <a:endParaRPr lang="en-US" altLang="zh-CN" sz="3000" dirty="0" smtClean="0"/>
          </a:p>
          <a:p>
            <a:pPr marL="266700" indent="-266700" algn="just">
              <a:spcBef>
                <a:spcPts val="0"/>
              </a:spcBef>
              <a:buNone/>
            </a:pPr>
            <a:endParaRPr lang="en-US" altLang="zh-CN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50" y="863625"/>
            <a:ext cx="8834438" cy="5780085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0"/>
              </a:spcBef>
              <a:buNone/>
            </a:pPr>
            <a:r>
              <a:rPr lang="en-US" altLang="zh-CN" sz="2800" b="1" dirty="0" smtClean="0"/>
              <a:t>   Now </a:t>
            </a:r>
            <a:r>
              <a:rPr lang="en-US" altLang="zh-CN" sz="2800" b="1" dirty="0"/>
              <a:t>replace the underlined words with compounds made from </a:t>
            </a:r>
            <a:r>
              <a:rPr lang="en-US" altLang="zh-CN" sz="2800" b="1" i="1" dirty="0" smtClean="0"/>
              <a:t>down</a:t>
            </a:r>
            <a:r>
              <a:rPr lang="en-US" altLang="zh-CN" sz="2800" b="1" dirty="0" smtClean="0"/>
              <a:t> and </a:t>
            </a:r>
            <a:r>
              <a:rPr lang="en-US" altLang="zh-CN" sz="2800" b="1" dirty="0"/>
              <a:t>the words in brackets.</a:t>
            </a:r>
            <a:r>
              <a:rPr lang="en-US" altLang="zh-CN" sz="2800" dirty="0" smtClean="0"/>
              <a:t> </a:t>
            </a:r>
          </a:p>
          <a:p>
            <a:pPr marL="266700" indent="-266700" algn="just">
              <a:spcBef>
                <a:spcPts val="60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1 </a:t>
            </a:r>
            <a:r>
              <a:rPr lang="en-US" altLang="zh-CN" sz="2800" dirty="0"/>
              <a:t>I’m going </a:t>
            </a:r>
            <a:r>
              <a:rPr lang="en-US" altLang="zh-CN" sz="2800" u="sng" dirty="0"/>
              <a:t>to the </a:t>
            </a:r>
            <a:r>
              <a:rPr lang="en-US" altLang="zh-CN" sz="2800" u="sng" dirty="0" err="1"/>
              <a:t>centre</a:t>
            </a:r>
            <a:r>
              <a:rPr lang="en-US" altLang="zh-CN" sz="2800" u="sng" dirty="0"/>
              <a:t> of town</a:t>
            </a:r>
            <a:r>
              <a:rPr lang="en-US" altLang="zh-CN" sz="2800" dirty="0"/>
              <a:t> tonight. (town</a:t>
            </a:r>
            <a:r>
              <a:rPr lang="en-US" altLang="zh-CN" sz="2800" dirty="0" smtClean="0"/>
              <a:t>)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  </a:t>
            </a:r>
            <a:r>
              <a:rPr lang="en-US" altLang="zh-CN" sz="2800" dirty="0" smtClean="0">
                <a:solidFill>
                  <a:srgbClr val="0070C0"/>
                </a:solidFill>
              </a:rPr>
              <a:t>downtown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2 I need to </a:t>
            </a:r>
            <a:r>
              <a:rPr lang="en-US" altLang="zh-CN" sz="2800" u="sng" dirty="0"/>
              <a:t>transfer</a:t>
            </a:r>
            <a:r>
              <a:rPr lang="en-US" altLang="zh-CN" sz="2800" dirty="0"/>
              <a:t> this data onto my computer. (load</a:t>
            </a:r>
            <a:r>
              <a:rPr lang="en-US" altLang="zh-CN" sz="2800" dirty="0" smtClean="0"/>
              <a:t>)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0070C0"/>
                </a:solidFill>
              </a:rPr>
              <a:t>download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3 I’m afraid they’re going to </a:t>
            </a:r>
            <a:r>
              <a:rPr lang="en-US" altLang="zh-CN" sz="2800" u="sng" dirty="0"/>
              <a:t>move</a:t>
            </a:r>
            <a:r>
              <a:rPr lang="en-US" altLang="zh-CN" sz="2800" dirty="0"/>
              <a:t> me </a:t>
            </a:r>
            <a:r>
              <a:rPr lang="en-US" altLang="zh-CN" sz="2800" u="sng" dirty="0"/>
              <a:t>to a job which is less important</a:t>
            </a:r>
            <a:r>
              <a:rPr lang="en-US" altLang="zh-CN" sz="2800" dirty="0" smtClean="0"/>
              <a:t>. (</a:t>
            </a:r>
            <a:r>
              <a:rPr lang="en-US" altLang="zh-CN" sz="2800" dirty="0"/>
              <a:t>grade</a:t>
            </a:r>
            <a:r>
              <a:rPr lang="en-US" altLang="zh-CN" sz="2800" dirty="0" smtClean="0"/>
              <a:t>)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>
                <a:solidFill>
                  <a:srgbClr val="0070C0"/>
                </a:solidFill>
              </a:rPr>
              <a:t>downgrade</a:t>
            </a:r>
            <a:endParaRPr lang="en-US" altLang="zh-CN" dirty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6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21386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50" y="627063"/>
            <a:ext cx="8834438" cy="6065837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600"/>
              </a:spcBef>
              <a:buNone/>
            </a:pPr>
            <a:endParaRPr lang="en-US" altLang="zh-CN" sz="2800" dirty="0" smtClean="0"/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/>
              <a:t>4 </a:t>
            </a:r>
            <a:r>
              <a:rPr lang="en-US" altLang="zh-CN" sz="2800" dirty="0"/>
              <a:t>The editor’s office is </a:t>
            </a:r>
            <a:r>
              <a:rPr lang="en-US" altLang="zh-CN" sz="2800" u="sng" dirty="0"/>
              <a:t>on the floor below this one</a:t>
            </a:r>
            <a:r>
              <a:rPr lang="en-US" altLang="zh-CN" sz="2800" dirty="0"/>
              <a:t>. (stairs</a:t>
            </a:r>
            <a:r>
              <a:rPr lang="en-US" altLang="zh-CN" sz="2800" dirty="0" smtClean="0"/>
              <a:t>)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downstairs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5 Why have you bought such a </a:t>
            </a:r>
            <a:r>
              <a:rPr lang="en-US" altLang="zh-CN" sz="2800" u="sng" dirty="0"/>
              <a:t>cheap and popular</a:t>
            </a:r>
            <a:r>
              <a:rPr lang="en-US" altLang="zh-CN" sz="2800" dirty="0"/>
              <a:t> tabloid? (market</a:t>
            </a:r>
            <a:r>
              <a:rPr lang="en-US" altLang="zh-CN" sz="2800" dirty="0" smtClean="0"/>
              <a:t>)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downmarket</a:t>
            </a:r>
            <a:r>
              <a:rPr lang="en-US" altLang="zh-CN" sz="2800" dirty="0" smtClean="0"/>
              <a:t> </a:t>
            </a:r>
            <a:endParaRPr lang="en-US" altLang="zh-CN" sz="2800" dirty="0"/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/>
              <a:t>6 There has been a sharp </a:t>
            </a:r>
            <a:r>
              <a:rPr lang="en-US" altLang="zh-CN" sz="2800" u="sng" dirty="0"/>
              <a:t>fall</a:t>
            </a:r>
            <a:r>
              <a:rPr lang="en-US" altLang="zh-CN" sz="2800" dirty="0"/>
              <a:t> in demand in recent months. (</a:t>
            </a:r>
            <a:r>
              <a:rPr lang="en-US" altLang="zh-CN" sz="2800" dirty="0" smtClean="0"/>
              <a:t>turn</a:t>
            </a:r>
            <a:r>
              <a:rPr lang="en-US" altLang="zh-CN" sz="2800" dirty="0"/>
              <a:t>)</a:t>
            </a:r>
            <a:r>
              <a:rPr lang="en-US" altLang="zh-CN" sz="2800" dirty="0" smtClean="0"/>
              <a:t>   </a:t>
            </a:r>
            <a:r>
              <a:rPr lang="en-US" altLang="zh-CN" sz="2800" b="1" dirty="0" smtClean="0"/>
              <a:t> </a:t>
            </a:r>
          </a:p>
          <a:p>
            <a:pPr marL="266700" indent="-266700" algn="just"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2800" dirty="0" smtClean="0">
                <a:solidFill>
                  <a:srgbClr val="0070C0"/>
                </a:solidFill>
              </a:rPr>
              <a:t>    downturn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7" name="图片 6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9" descr="E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Bac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53570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51" y="785794"/>
            <a:ext cx="6332065" cy="5907106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altLang="zh-CN" sz="2800" b="1" dirty="0" smtClean="0"/>
              <a:t>2 Replace </a:t>
            </a:r>
            <a:r>
              <a:rPr lang="en-US" altLang="zh-CN" sz="2800" b="1" dirty="0"/>
              <a:t>the underlined words with phrasal verbs made from the </a:t>
            </a:r>
            <a:r>
              <a:rPr lang="en-US" altLang="zh-CN" sz="2800" b="1" dirty="0" smtClean="0"/>
              <a:t>verbs in </a:t>
            </a:r>
            <a:r>
              <a:rPr lang="en-US" altLang="zh-CN" sz="2800" b="1" dirty="0"/>
              <a:t>brackets and </a:t>
            </a:r>
            <a:r>
              <a:rPr lang="en-US" altLang="zh-CN" sz="2800" b="1" i="1" dirty="0"/>
              <a:t>down</a:t>
            </a:r>
            <a:r>
              <a:rPr lang="en-US" altLang="zh-CN" sz="2800" b="1" dirty="0"/>
              <a:t>.</a:t>
            </a:r>
            <a:endParaRPr lang="en-US" altLang="zh-CN" sz="2800" b="1" dirty="0" smtClean="0"/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/>
              <a:t>1 House prices began to </a:t>
            </a:r>
            <a:r>
              <a:rPr lang="en-US" altLang="zh-CN" sz="2800" u="sng" dirty="0"/>
              <a:t>fall</a:t>
            </a:r>
            <a:r>
              <a:rPr lang="en-US" altLang="zh-CN" sz="2800" dirty="0"/>
              <a:t> a few months ago. (go</a:t>
            </a:r>
            <a:r>
              <a:rPr lang="en-US" altLang="zh-CN" sz="2800" dirty="0" smtClean="0"/>
              <a:t>)</a:t>
            </a: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go </a:t>
            </a:r>
            <a:r>
              <a:rPr lang="en-US" altLang="zh-CN" sz="2800" dirty="0">
                <a:solidFill>
                  <a:srgbClr val="0070C0"/>
                </a:solidFill>
              </a:rPr>
              <a:t>down</a:t>
            </a: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/>
              <a:t>2 I applied for a job with the local paper, but they </a:t>
            </a:r>
            <a:r>
              <a:rPr lang="en-US" altLang="zh-CN" sz="2800" u="sng" dirty="0"/>
              <a:t>didn’t offer it to me</a:t>
            </a:r>
            <a:r>
              <a:rPr lang="en-US" altLang="zh-CN" sz="2800" dirty="0"/>
              <a:t>. (turn</a:t>
            </a:r>
            <a:r>
              <a:rPr lang="en-US" altLang="zh-CN" sz="2800" dirty="0" smtClean="0"/>
              <a:t>)</a:t>
            </a: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turned </a:t>
            </a:r>
            <a:r>
              <a:rPr lang="en-US" altLang="zh-CN" sz="2800" dirty="0">
                <a:solidFill>
                  <a:srgbClr val="0070C0"/>
                </a:solidFill>
              </a:rPr>
              <a:t>me down</a:t>
            </a: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/>
              <a:t>3 You are expected to </a:t>
            </a:r>
            <a:r>
              <a:rPr lang="en-US" altLang="zh-CN" sz="2800" u="sng" dirty="0"/>
              <a:t>leave the position </a:t>
            </a:r>
            <a:r>
              <a:rPr lang="en-US" altLang="zh-CN" sz="2800" dirty="0"/>
              <a:t>after three years as president. (stand</a:t>
            </a:r>
            <a:r>
              <a:rPr lang="en-US" altLang="zh-CN" sz="2800" dirty="0" smtClean="0"/>
              <a:t>)</a:t>
            </a: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sz="2800" dirty="0" smtClean="0">
                <a:solidFill>
                  <a:srgbClr val="0070C0"/>
                </a:solidFill>
              </a:rPr>
              <a:t>stand </a:t>
            </a:r>
            <a:r>
              <a:rPr lang="en-US" altLang="zh-CN" sz="2800" dirty="0">
                <a:solidFill>
                  <a:srgbClr val="0070C0"/>
                </a:solidFill>
              </a:rPr>
              <a:t>down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10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图片 14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53231" y="1000108"/>
            <a:ext cx="24479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84151" y="785794"/>
            <a:ext cx="6332065" cy="5907106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/>
              <a:t>4 It’s time we all </a:t>
            </a:r>
            <a:r>
              <a:rPr lang="en-US" altLang="zh-CN" sz="2800" u="sng" dirty="0"/>
              <a:t>started</a:t>
            </a:r>
            <a:r>
              <a:rPr lang="en-US" altLang="zh-CN" sz="2800" dirty="0"/>
              <a:t> to work. (get</a:t>
            </a:r>
            <a:r>
              <a:rPr lang="en-US" altLang="zh-CN" sz="2800" dirty="0" smtClean="0"/>
              <a:t>)</a:t>
            </a: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go</a:t>
            </a:r>
            <a:r>
              <a:rPr lang="en-US" altLang="zh-CN" sz="2800" dirty="0">
                <a:solidFill>
                  <a:srgbClr val="0070C0"/>
                </a:solidFill>
              </a:rPr>
              <a:t>t</a:t>
            </a:r>
            <a:r>
              <a:rPr lang="en-US" altLang="zh-CN" sz="2800" dirty="0" smtClean="0">
                <a:solidFill>
                  <a:srgbClr val="0070C0"/>
                </a:solidFill>
              </a:rPr>
              <a:t> down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/>
              <a:t>5 For centuries these stories have been </a:t>
            </a:r>
            <a:r>
              <a:rPr lang="en-US" altLang="zh-CN" sz="2800" u="sng" dirty="0"/>
              <a:t>transmitted</a:t>
            </a:r>
            <a:r>
              <a:rPr lang="en-US" altLang="zh-CN" sz="2800" dirty="0"/>
              <a:t> from one </a:t>
            </a:r>
            <a:r>
              <a:rPr lang="en-US" altLang="zh-CN" sz="2800" dirty="0" smtClean="0"/>
              <a:t>generation to </a:t>
            </a:r>
            <a:r>
              <a:rPr lang="en-US" altLang="zh-CN" sz="2800" dirty="0"/>
              <a:t>the next. (hand)    </a:t>
            </a:r>
            <a:endParaRPr lang="en-US" altLang="zh-CN" sz="2800" dirty="0" smtClean="0"/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>
                <a:solidFill>
                  <a:srgbClr val="0070C0"/>
                </a:solidFill>
              </a:rPr>
              <a:t>handed down</a:t>
            </a:r>
            <a:endParaRPr lang="en-US" altLang="zh-CN" sz="2800" dirty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/>
              <a:t>6 The government </a:t>
            </a:r>
            <a:r>
              <a:rPr lang="en-US" altLang="zh-CN" sz="2800" u="sng" dirty="0"/>
              <a:t>lowered</a:t>
            </a:r>
            <a:r>
              <a:rPr lang="en-US" altLang="zh-CN" sz="2800" dirty="0"/>
              <a:t> interest rates in order to tackle inflation. (bring</a:t>
            </a:r>
            <a:r>
              <a:rPr lang="en-US" altLang="zh-CN" sz="2800" dirty="0" smtClean="0"/>
              <a:t>)</a:t>
            </a:r>
          </a:p>
          <a:p>
            <a:pPr marL="363538" indent="-363538"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b="1" dirty="0"/>
              <a:t> </a:t>
            </a:r>
            <a:r>
              <a:rPr lang="en-US" altLang="zh-CN" b="1" dirty="0" smtClean="0"/>
              <a:t>   </a:t>
            </a:r>
            <a:r>
              <a:rPr lang="en-US" altLang="zh-CN" sz="2800" dirty="0" smtClean="0">
                <a:solidFill>
                  <a:srgbClr val="0070C0"/>
                </a:solidFill>
              </a:rPr>
              <a:t>brought down</a:t>
            </a: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/>
              <a:t>7 She </a:t>
            </a:r>
            <a:r>
              <a:rPr lang="en-US" altLang="zh-CN" sz="2800" u="sng" dirty="0"/>
              <a:t>started crying</a:t>
            </a:r>
            <a:r>
              <a:rPr lang="en-US" altLang="zh-CN" sz="2800" dirty="0"/>
              <a:t> when she heard the news. (break</a:t>
            </a:r>
            <a:r>
              <a:rPr lang="en-US" altLang="zh-CN" sz="2800" dirty="0" smtClean="0"/>
              <a:t>)</a:t>
            </a: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broke </a:t>
            </a:r>
            <a:r>
              <a:rPr lang="en-US" altLang="zh-CN" sz="2800" dirty="0">
                <a:solidFill>
                  <a:srgbClr val="0070C0"/>
                </a:solidFill>
              </a:rPr>
              <a:t>down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algn="just">
              <a:spcBef>
                <a:spcPts val="0"/>
              </a:spcBef>
              <a:spcAft>
                <a:spcPts val="500"/>
              </a:spcAft>
              <a:buNone/>
            </a:pP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5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4" descr="Home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9" descr="END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53231" y="1000108"/>
            <a:ext cx="2447925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59657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571480"/>
            <a:ext cx="8834438" cy="6048672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altLang="zh-CN" sz="2800" b="1" i="1" dirty="0">
                <a:solidFill>
                  <a:srgbClr val="336699"/>
                </a:solidFill>
              </a:rPr>
              <a:t>So  </a:t>
            </a:r>
            <a:r>
              <a:rPr lang="en-US" altLang="zh-CN" sz="2800" b="1" dirty="0">
                <a:solidFill>
                  <a:srgbClr val="336699"/>
                </a:solidFill>
              </a:rPr>
              <a:t>+ inversion +  </a:t>
            </a:r>
            <a:r>
              <a:rPr lang="en-US" altLang="zh-CN" sz="2800" b="1" i="1" dirty="0">
                <a:solidFill>
                  <a:srgbClr val="336699"/>
                </a:solidFill>
              </a:rPr>
              <a:t>that</a:t>
            </a:r>
          </a:p>
          <a:p>
            <a:pPr marL="0" indent="0" algn="just">
              <a:buNone/>
              <a:defRPr/>
            </a:pPr>
            <a:r>
              <a:rPr lang="en-US" altLang="zh-CN" sz="2800" dirty="0">
                <a:solidFill>
                  <a:srgbClr val="0070C0"/>
                </a:solidFill>
              </a:rPr>
              <a:t>When adjectives </a:t>
            </a:r>
            <a:r>
              <a:rPr lang="en-US" altLang="zh-CN" sz="2800" dirty="0" smtClean="0">
                <a:solidFill>
                  <a:srgbClr val="0070C0"/>
                </a:solidFill>
              </a:rPr>
              <a:t>or adverbial </a:t>
            </a:r>
            <a:r>
              <a:rPr lang="en-US" altLang="zh-CN" sz="2800" dirty="0">
                <a:solidFill>
                  <a:srgbClr val="0070C0"/>
                </a:solidFill>
              </a:rPr>
              <a:t>phrases </a:t>
            </a:r>
            <a:r>
              <a:rPr lang="en-US" altLang="zh-CN" sz="2800" dirty="0" smtClean="0">
                <a:solidFill>
                  <a:srgbClr val="0070C0"/>
                </a:solidFill>
              </a:rPr>
              <a:t>starting with </a:t>
            </a:r>
            <a:r>
              <a:rPr lang="en-US" altLang="zh-CN" sz="2800" i="1" dirty="0">
                <a:solidFill>
                  <a:srgbClr val="0070C0"/>
                </a:solidFill>
              </a:rPr>
              <a:t>so</a:t>
            </a:r>
            <a:r>
              <a:rPr lang="en-US" altLang="zh-CN" sz="2800" dirty="0">
                <a:solidFill>
                  <a:srgbClr val="0070C0"/>
                </a:solidFill>
              </a:rPr>
              <a:t>, the subject </a:t>
            </a:r>
            <a:r>
              <a:rPr lang="en-US" altLang="zh-CN" sz="2800" dirty="0" smtClean="0">
                <a:solidFill>
                  <a:srgbClr val="0070C0"/>
                </a:solidFill>
              </a:rPr>
              <a:t>and the </a:t>
            </a:r>
            <a:r>
              <a:rPr lang="en-US" altLang="zh-CN" sz="2800" dirty="0">
                <a:solidFill>
                  <a:srgbClr val="0070C0"/>
                </a:solidFill>
              </a:rPr>
              <a:t>auxiliary verb </a:t>
            </a:r>
            <a:r>
              <a:rPr lang="en-US" altLang="zh-CN" sz="2800" dirty="0" smtClean="0">
                <a:solidFill>
                  <a:srgbClr val="0070C0"/>
                </a:solidFill>
              </a:rPr>
              <a:t>are inverted</a:t>
            </a:r>
            <a:r>
              <a:rPr lang="en-US" altLang="zh-CN" sz="2800" dirty="0">
                <a:solidFill>
                  <a:srgbClr val="0070C0"/>
                </a:solidFill>
              </a:rPr>
              <a:t>. We often </a:t>
            </a:r>
            <a:r>
              <a:rPr lang="en-US" altLang="zh-CN" sz="2800" dirty="0" smtClean="0">
                <a:solidFill>
                  <a:srgbClr val="0070C0"/>
                </a:solidFill>
              </a:rPr>
              <a:t>do this </a:t>
            </a:r>
            <a:r>
              <a:rPr lang="en-US" altLang="zh-CN" sz="2800" dirty="0">
                <a:solidFill>
                  <a:srgbClr val="0070C0"/>
                </a:solidFill>
              </a:rPr>
              <a:t>for emphasis </a:t>
            </a:r>
            <a:r>
              <a:rPr lang="en-US" altLang="zh-CN" sz="2800" dirty="0" smtClean="0">
                <a:solidFill>
                  <a:srgbClr val="0070C0"/>
                </a:solidFill>
              </a:rPr>
              <a:t>and to </a:t>
            </a:r>
            <a:r>
              <a:rPr lang="en-US" altLang="zh-CN" sz="2800" dirty="0">
                <a:solidFill>
                  <a:srgbClr val="0070C0"/>
                </a:solidFill>
              </a:rPr>
              <a:t>express the </a:t>
            </a:r>
            <a:r>
              <a:rPr lang="en-US" altLang="zh-CN" sz="2800" dirty="0" smtClean="0">
                <a:solidFill>
                  <a:srgbClr val="0070C0"/>
                </a:solidFill>
              </a:rPr>
              <a:t>extreme degree </a:t>
            </a:r>
            <a:r>
              <a:rPr lang="en-US" altLang="zh-CN" sz="2800" dirty="0">
                <a:solidFill>
                  <a:srgbClr val="0070C0"/>
                </a:solidFill>
              </a:rPr>
              <a:t>of what is </a:t>
            </a:r>
            <a:r>
              <a:rPr lang="en-US" altLang="zh-CN" sz="2800" dirty="0" smtClean="0">
                <a:solidFill>
                  <a:srgbClr val="0070C0"/>
                </a:solidFill>
              </a:rPr>
              <a:t>being described</a:t>
            </a:r>
            <a:r>
              <a:rPr lang="en-US" altLang="zh-CN" sz="2800" dirty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ct val="50000"/>
              </a:lnSpc>
              <a:spcBef>
                <a:spcPts val="200"/>
              </a:spcBef>
              <a:buNone/>
              <a:defRPr/>
            </a:pPr>
            <a:endParaRPr lang="en-US" altLang="zh-CN" sz="2800" b="1" dirty="0" smtClean="0"/>
          </a:p>
          <a:p>
            <a:pPr algn="just">
              <a:spcBef>
                <a:spcPts val="200"/>
              </a:spcBef>
              <a:buNone/>
              <a:defRPr/>
            </a:pPr>
            <a:r>
              <a:rPr lang="en-US" altLang="zh-CN" sz="2800" b="1" dirty="0" smtClean="0"/>
              <a:t>3 </a:t>
            </a:r>
            <a:r>
              <a:rPr lang="en-US" altLang="zh-CN" sz="2800" b="1" dirty="0"/>
              <a:t>Look at the sentence.</a:t>
            </a:r>
            <a:endParaRPr lang="en-US" altLang="zh-CN" sz="2800" b="1" dirty="0" smtClean="0"/>
          </a:p>
          <a:p>
            <a:pPr indent="-73025" algn="just">
              <a:spcBef>
                <a:spcPts val="200"/>
              </a:spcBef>
              <a:buNone/>
              <a:defRPr/>
            </a:pPr>
            <a:r>
              <a:rPr lang="en-US" altLang="zh-CN" sz="2800" dirty="0"/>
              <a:t>The news was so striking that years after the event, many people can </a:t>
            </a:r>
            <a:r>
              <a:rPr lang="en-US" altLang="zh-CN" sz="2800" dirty="0" smtClean="0"/>
              <a:t>still remember </a:t>
            </a:r>
            <a:r>
              <a:rPr lang="en-US" altLang="zh-CN" sz="2800" dirty="0"/>
              <a:t>exactly what they were doing when they first heard it</a:t>
            </a:r>
            <a:r>
              <a:rPr lang="en-US" altLang="zh-CN" sz="2800" dirty="0" smtClean="0"/>
              <a:t>.</a:t>
            </a:r>
          </a:p>
          <a:p>
            <a:pPr algn="just">
              <a:spcBef>
                <a:spcPts val="200"/>
              </a:spcBef>
              <a:buNone/>
              <a:defRPr/>
            </a:pPr>
            <a:r>
              <a:rPr lang="en-US" altLang="zh-CN" sz="2800" b="1" dirty="0" smtClean="0"/>
              <a:t>    You </a:t>
            </a:r>
            <a:r>
              <a:rPr lang="en-US" altLang="zh-CN" sz="2800" b="1" dirty="0"/>
              <a:t>can rewrite it like this</a:t>
            </a:r>
            <a:r>
              <a:rPr lang="en-US" altLang="zh-CN" sz="2800" b="1" dirty="0" smtClean="0"/>
              <a:t>:</a:t>
            </a:r>
          </a:p>
          <a:p>
            <a:pPr algn="just">
              <a:spcBef>
                <a:spcPts val="200"/>
              </a:spcBef>
              <a:buNone/>
              <a:defRPr/>
            </a:pPr>
            <a:r>
              <a:rPr lang="en-US" altLang="zh-CN" sz="2800" dirty="0" smtClean="0"/>
              <a:t>    </a:t>
            </a:r>
            <a:r>
              <a:rPr lang="en-US" altLang="zh-CN" sz="2800" i="1" dirty="0" smtClean="0"/>
              <a:t>So </a:t>
            </a:r>
            <a:r>
              <a:rPr lang="en-US" altLang="zh-CN" sz="2800" i="1" dirty="0"/>
              <a:t>striking was the news that, years after the event, many people can </a:t>
            </a:r>
            <a:r>
              <a:rPr lang="en-US" altLang="zh-CN" sz="2800" i="1" dirty="0" smtClean="0"/>
              <a:t>still remember </a:t>
            </a:r>
            <a:r>
              <a:rPr lang="en-US" altLang="zh-CN" sz="2800" i="1" dirty="0"/>
              <a:t>exactly what they were doing when they first heard it.</a:t>
            </a:r>
            <a:endParaRPr lang="en-US" altLang="zh-CN" sz="2800" b="1" i="1" dirty="0" smtClean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图片 9" descr="Hom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7" descr="MOR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88343" y="6429396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935063"/>
            <a:ext cx="8834438" cy="4994267"/>
          </a:xfrm>
        </p:spPr>
        <p:txBody>
          <a:bodyPr>
            <a:noAutofit/>
          </a:bodyPr>
          <a:lstStyle/>
          <a:p>
            <a:pPr algn="just">
              <a:buNone/>
              <a:defRPr/>
            </a:pPr>
            <a:r>
              <a:rPr lang="en-US" altLang="zh-CN" sz="2800" b="1" dirty="0"/>
              <a:t>Now rewrite the sentences using </a:t>
            </a:r>
            <a:r>
              <a:rPr lang="en-US" altLang="zh-CN" sz="2800" b="1" i="1" dirty="0"/>
              <a:t>So</a:t>
            </a:r>
            <a:r>
              <a:rPr lang="en-US" altLang="zh-CN" sz="2800" b="1" dirty="0"/>
              <a:t> + inversion + </a:t>
            </a:r>
            <a:r>
              <a:rPr lang="en-US" altLang="zh-CN" sz="2800" b="1" i="1" dirty="0"/>
              <a:t>that</a:t>
            </a:r>
            <a:r>
              <a:rPr lang="en-US" altLang="zh-CN" sz="2800" b="1" dirty="0" smtClean="0"/>
              <a:t>.</a:t>
            </a:r>
          </a:p>
          <a:p>
            <a:pPr algn="just">
              <a:lnSpc>
                <a:spcPct val="50000"/>
              </a:lnSpc>
              <a:buNone/>
              <a:defRPr/>
            </a:pPr>
            <a:endParaRPr lang="en-US" altLang="zh-CN" sz="2800" dirty="0" smtClean="0"/>
          </a:p>
          <a:p>
            <a:pPr algn="just">
              <a:buNone/>
              <a:defRPr/>
            </a:pPr>
            <a:r>
              <a:rPr lang="en-US" altLang="zh-CN" sz="2800" dirty="0" smtClean="0"/>
              <a:t>1 </a:t>
            </a:r>
            <a:r>
              <a:rPr lang="en-US" altLang="zh-CN" sz="2800" dirty="0"/>
              <a:t>The newsreader’s accent was so odd that I couldn’t understand what </a:t>
            </a:r>
            <a:r>
              <a:rPr lang="en-US" altLang="zh-CN" sz="2800" dirty="0" smtClean="0"/>
              <a:t>she was </a:t>
            </a:r>
            <a:r>
              <a:rPr lang="en-US" altLang="zh-CN" sz="2800" dirty="0"/>
              <a:t>saying. </a:t>
            </a:r>
            <a:endParaRPr lang="en-US" altLang="zh-CN" sz="2800" dirty="0" smtClean="0"/>
          </a:p>
          <a:p>
            <a:pPr algn="just">
              <a:buNone/>
              <a:defRPr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</a:t>
            </a:r>
            <a:r>
              <a:rPr lang="en-US" altLang="zh-CN" sz="2800" dirty="0">
                <a:solidFill>
                  <a:srgbClr val="0070C0"/>
                </a:solidFill>
              </a:rPr>
              <a:t>So odd was the newsreader’s accent that I couldn’t understand what she was saying</a:t>
            </a:r>
            <a:r>
              <a:rPr lang="en-US" altLang="zh-CN" sz="2800" dirty="0" smtClean="0">
                <a:solidFill>
                  <a:srgbClr val="0070C0"/>
                </a:solidFill>
              </a:rPr>
              <a:t>.</a:t>
            </a:r>
          </a:p>
          <a:p>
            <a:pPr algn="just">
              <a:lnSpc>
                <a:spcPct val="50000"/>
              </a:lnSpc>
              <a:buNone/>
              <a:defRPr/>
            </a:pPr>
            <a:endParaRPr lang="en-US" altLang="zh-CN" sz="2800" dirty="0" smtClean="0">
              <a:solidFill>
                <a:srgbClr val="0070C0"/>
              </a:solidFill>
            </a:endParaRPr>
          </a:p>
          <a:p>
            <a:pPr algn="just">
              <a:buNone/>
              <a:defRPr/>
            </a:pPr>
            <a:r>
              <a:rPr lang="en-US" altLang="zh-CN" sz="2800" dirty="0" smtClean="0"/>
              <a:t>2 </a:t>
            </a:r>
            <a:r>
              <a:rPr lang="en-US" altLang="zh-CN" sz="2800" dirty="0"/>
              <a:t>The language on that </a:t>
            </a:r>
            <a:r>
              <a:rPr lang="en-US" altLang="zh-CN" sz="2800" dirty="0" err="1"/>
              <a:t>programme</a:t>
            </a:r>
            <a:r>
              <a:rPr lang="en-US" altLang="zh-CN" sz="2800" dirty="0"/>
              <a:t> was so incredibly bad that I </a:t>
            </a:r>
            <a:r>
              <a:rPr lang="en-US" altLang="zh-CN" sz="2800" dirty="0" smtClean="0"/>
              <a:t>switched off </a:t>
            </a:r>
            <a:r>
              <a:rPr lang="en-US" altLang="zh-CN" sz="2800" dirty="0"/>
              <a:t>the TV. </a:t>
            </a:r>
            <a:endParaRPr lang="en-US" altLang="zh-CN" sz="2800" dirty="0" smtClean="0"/>
          </a:p>
          <a:p>
            <a:pPr algn="just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>
                <a:solidFill>
                  <a:srgbClr val="0070C0"/>
                </a:solidFill>
              </a:rPr>
              <a:t>So incredibly bad was the language on that </a:t>
            </a:r>
            <a:r>
              <a:rPr lang="en-US" altLang="zh-CN" sz="2800" dirty="0" err="1">
                <a:solidFill>
                  <a:srgbClr val="0070C0"/>
                </a:solidFill>
              </a:rPr>
              <a:t>programme</a:t>
            </a:r>
            <a:r>
              <a:rPr lang="en-US" altLang="zh-CN" sz="2800" dirty="0">
                <a:solidFill>
                  <a:srgbClr val="0070C0"/>
                </a:solidFill>
              </a:rPr>
              <a:t> that I switched off the TV.	</a:t>
            </a:r>
            <a:endParaRPr lang="en-US" altLang="zh-CN" sz="2800" dirty="0" smtClean="0">
              <a:solidFill>
                <a:srgbClr val="0070C0"/>
              </a:solidFill>
            </a:endParaRPr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6" name="图片 1" descr="Back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MOR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91475" y="6237288"/>
            <a:ext cx="91281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 descr="Home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42844" y="627063"/>
            <a:ext cx="8834438" cy="6065837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US" altLang="zh-CN" sz="2800" dirty="0" smtClean="0"/>
          </a:p>
          <a:p>
            <a:pPr algn="just">
              <a:buNone/>
            </a:pPr>
            <a:r>
              <a:rPr lang="en-US" altLang="zh-CN" sz="2800" dirty="0" smtClean="0"/>
              <a:t>3 </a:t>
            </a:r>
            <a:r>
              <a:rPr lang="en-US" altLang="zh-CN" sz="2800" dirty="0"/>
              <a:t>The story was so exaggerated that it had to be completely rewritten. </a:t>
            </a:r>
            <a:endParaRPr lang="en-US" altLang="zh-CN" sz="2800" dirty="0" smtClean="0"/>
          </a:p>
          <a:p>
            <a:pPr algn="just">
              <a:buNone/>
            </a:pPr>
            <a:r>
              <a:rPr lang="zh-CN" altLang="en-US" sz="2800" dirty="0" smtClean="0"/>
              <a:t>    </a:t>
            </a:r>
            <a:r>
              <a:rPr lang="en-US" altLang="zh-CN" sz="2800" dirty="0">
                <a:solidFill>
                  <a:srgbClr val="0070C0"/>
                </a:solidFill>
              </a:rPr>
              <a:t>So exaggerated was the story that it had to be completely rewritten. </a:t>
            </a:r>
            <a:endParaRPr lang="en-US" altLang="zh-CN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endParaRPr lang="en-US" altLang="zh-CN" sz="2800" dirty="0" smtClean="0">
              <a:solidFill>
                <a:srgbClr val="0070C0"/>
              </a:solidFill>
            </a:endParaRPr>
          </a:p>
          <a:p>
            <a:pPr algn="just">
              <a:buNone/>
            </a:pPr>
            <a:r>
              <a:rPr lang="en-US" altLang="zh-CN" sz="2800" dirty="0" smtClean="0"/>
              <a:t>4 </a:t>
            </a:r>
            <a:r>
              <a:rPr lang="en-US" altLang="zh-CN" sz="2800" dirty="0"/>
              <a:t>Frank’s reactions were so slow that he wasn’t able to avoid hitting the </a:t>
            </a:r>
            <a:r>
              <a:rPr lang="en-US" altLang="zh-CN" sz="2800" dirty="0" smtClean="0"/>
              <a:t>car in </a:t>
            </a:r>
            <a:r>
              <a:rPr lang="en-US" altLang="zh-CN" sz="2800" dirty="0"/>
              <a:t>front</a:t>
            </a:r>
            <a:r>
              <a:rPr lang="en-US" altLang="zh-CN" sz="2800" dirty="0" smtClean="0"/>
              <a:t>. </a:t>
            </a:r>
          </a:p>
          <a:p>
            <a:pPr algn="just">
              <a:buNone/>
            </a:pPr>
            <a:r>
              <a:rPr lang="en-US" altLang="zh-CN" sz="2800" dirty="0" smtClean="0"/>
              <a:t>    </a:t>
            </a:r>
            <a:r>
              <a:rPr lang="en-US" altLang="zh-CN" sz="2800" dirty="0">
                <a:solidFill>
                  <a:srgbClr val="0070C0"/>
                </a:solidFill>
              </a:rPr>
              <a:t>So slow were Frank’s reactions that he wasn’t able to avoid hitting the car in front. </a:t>
            </a:r>
            <a:endParaRPr lang="en-US" altLang="zh-CN" sz="2800" dirty="0" smtClean="0"/>
          </a:p>
          <a:p>
            <a:pPr lvl="2" eaLnBrk="1" hangingPunct="1">
              <a:buFont typeface="Arial" panose="020B0604020202020204" pitchFamily="34" charset="0"/>
              <a:buChar char="•"/>
              <a:defRPr/>
            </a:pPr>
            <a:endParaRPr lang="zh-CN" altLang="en-US" sz="2800" dirty="0"/>
          </a:p>
        </p:txBody>
      </p:sp>
      <p:sp>
        <p:nvSpPr>
          <p:cNvPr id="5" name="文本框 3"/>
          <p:cNvSpPr txBox="1">
            <a:spLocks noChangeArrowheads="1"/>
          </p:cNvSpPr>
          <p:nvPr/>
        </p:nvSpPr>
        <p:spPr bwMode="auto">
          <a:xfrm>
            <a:off x="166688" y="69850"/>
            <a:ext cx="33782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charset="0"/>
              <a:buNone/>
            </a:pPr>
            <a:r>
              <a:rPr lang="en-US" altLang="en-US" sz="2400" dirty="0" smtClean="0">
                <a:solidFill>
                  <a:schemeClr val="bg1"/>
                </a:solidFill>
                <a:latin typeface="Arial Black" pitchFamily="34" charset="0"/>
                <a:sym typeface="宋体" pitchFamily="2" charset="-122"/>
              </a:rPr>
              <a:t>Language in use</a:t>
            </a:r>
            <a:endParaRPr lang="en-US" altLang="en-US" sz="2400" dirty="0">
              <a:solidFill>
                <a:schemeClr val="bg1"/>
              </a:solidFill>
              <a:latin typeface="Arial Black" pitchFamily="34" charset="0"/>
              <a:sym typeface="宋体" pitchFamily="2" charset="-122"/>
            </a:endParaRPr>
          </a:p>
        </p:txBody>
      </p:sp>
      <p:pic>
        <p:nvPicPr>
          <p:cNvPr id="7" name="图片 9" descr="EN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71019" y="6333761"/>
            <a:ext cx="476250" cy="22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Home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1200" y="52388"/>
            <a:ext cx="484188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图片 1" descr="Back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56513" y="47625"/>
            <a:ext cx="55880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833C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C7EDCC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1386</Words>
  <Application>Microsoft Office PowerPoint</Application>
  <PresentationFormat>全屏显示(4:3)</PresentationFormat>
  <Paragraphs>111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1_Office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mac</dc:creator>
  <cp:lastModifiedBy>cb</cp:lastModifiedBy>
  <cp:revision>125</cp:revision>
  <dcterms:created xsi:type="dcterms:W3CDTF">2016-02-14T10:12:37Z</dcterms:created>
  <dcterms:modified xsi:type="dcterms:W3CDTF">2016-11-01T07:56:17Z</dcterms:modified>
</cp:coreProperties>
</file>