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8" r:id="rId4"/>
    <p:sldId id="267" r:id="rId5"/>
    <p:sldId id="266" r:id="rId6"/>
    <p:sldId id="273" r:id="rId7"/>
    <p:sldId id="269" r:id="rId8"/>
    <p:sldId id="274" r:id="rId9"/>
    <p:sldId id="276" r:id="rId10"/>
    <p:sldId id="275" r:id="rId11"/>
    <p:sldId id="272" r:id="rId12"/>
    <p:sldId id="277" r:id="rId13"/>
    <p:sldId id="271" r:id="rId14"/>
    <p:sldId id="270" r:id="rId15"/>
    <p:sldId id="265"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10.xml"/><Relationship Id="rId4" Type="http://schemas.openxmlformats.org/officeDocument/2006/relationships/slide" Target="slide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500034" y="1142984"/>
            <a:ext cx="8143933"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1 </a:t>
            </a:r>
            <a:r>
              <a:rPr lang="en-US" altLang="zh-CN" sz="2800" b="1" dirty="0" smtClean="0"/>
              <a:t>R</a:t>
            </a:r>
            <a:r>
              <a:rPr lang="en-US" sz="2800" b="1" dirty="0" smtClean="0"/>
              <a:t>ewrite the sentences using </a:t>
            </a:r>
            <a:r>
              <a:rPr lang="en-US" sz="2800" b="1" i="1" dirty="0" smtClean="0"/>
              <a:t>no sooner </a:t>
            </a:r>
            <a:r>
              <a:rPr lang="en-US" sz="2800" b="1" dirty="0" smtClean="0"/>
              <a:t>… </a:t>
            </a:r>
            <a:r>
              <a:rPr lang="en-US" sz="2800" b="1" i="1" dirty="0" smtClean="0"/>
              <a:t>than</a:t>
            </a:r>
            <a:r>
              <a:rPr lang="en-US" sz="2800" b="1" dirty="0" smtClean="0"/>
              <a:t> </a:t>
            </a:r>
            <a:endParaRPr lang="en-US" altLang="zh-CN" sz="2800" b="1" dirty="0">
              <a:solidFill>
                <a:srgbClr val="000000"/>
              </a:solidFill>
            </a:endParaRPr>
          </a:p>
        </p:txBody>
      </p:sp>
      <p:sp>
        <p:nvSpPr>
          <p:cNvPr id="19" name="圆角矩形 18">
            <a:hlinkClick r:id="rId3" action="ppaction://hlinksldjump"/>
          </p:cNvPr>
          <p:cNvSpPr/>
          <p:nvPr/>
        </p:nvSpPr>
        <p:spPr>
          <a:xfrm>
            <a:off x="500034" y="2014528"/>
            <a:ext cx="8143933"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2 Rewrite the sentences using </a:t>
            </a:r>
            <a:r>
              <a:rPr lang="en-US" sz="2800" b="1" i="1" dirty="0" smtClean="0"/>
              <a:t>despite / in spite of </a:t>
            </a:r>
            <a:endParaRPr lang="en-US" altLang="zh-CN" sz="2800" b="1" i="1" dirty="0">
              <a:solidFill>
                <a:srgbClr val="000000"/>
              </a:solidFill>
            </a:endParaRPr>
          </a:p>
        </p:txBody>
      </p:sp>
      <p:sp>
        <p:nvSpPr>
          <p:cNvPr id="20" name="圆角矩形 19">
            <a:hlinkClick r:id="rId4" action="ppaction://hlinksldjump"/>
          </p:cNvPr>
          <p:cNvSpPr/>
          <p:nvPr/>
        </p:nvSpPr>
        <p:spPr>
          <a:xfrm>
            <a:off x="500035" y="2886072"/>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spc="-150" dirty="0" smtClean="0"/>
              <a:t>3 </a:t>
            </a:r>
            <a:r>
              <a:rPr lang="en-US" sz="2800" b="1" dirty="0" smtClean="0"/>
              <a:t>Rewrite the sentences using</a:t>
            </a:r>
            <a:r>
              <a:rPr lang="en-US" sz="2800" b="1" spc="-150" dirty="0" smtClean="0"/>
              <a:t> </a:t>
            </a:r>
            <a:r>
              <a:rPr lang="en-US" sz="2800" b="1" i="1" spc="-150" dirty="0" smtClean="0"/>
              <a:t>x times as </a:t>
            </a:r>
            <a:r>
              <a:rPr lang="en-US" sz="2800" spc="-150" dirty="0" smtClean="0"/>
              <a:t>+ </a:t>
            </a:r>
            <a:r>
              <a:rPr lang="en-US" sz="2800" b="1" i="1" spc="-150" dirty="0" smtClean="0"/>
              <a:t>adj. </a:t>
            </a:r>
            <a:r>
              <a:rPr lang="en-US" sz="2800" spc="-150" dirty="0" smtClean="0"/>
              <a:t>/ </a:t>
            </a:r>
            <a:r>
              <a:rPr lang="en-US" sz="2800" b="1" i="1" spc="-150" dirty="0" smtClean="0"/>
              <a:t>adv. </a:t>
            </a:r>
            <a:r>
              <a:rPr lang="en-US" sz="2800" spc="-150" dirty="0" smtClean="0"/>
              <a:t>+ </a:t>
            </a:r>
            <a:r>
              <a:rPr lang="en-US" sz="2800" b="1" i="1" spc="-150" dirty="0" smtClean="0"/>
              <a:t>as</a:t>
            </a:r>
            <a:r>
              <a:rPr lang="en-US" sz="2800" spc="-150" dirty="0" smtClean="0"/>
              <a:t> </a:t>
            </a:r>
            <a:endParaRPr lang="en-US" altLang="zh-CN" sz="2800" b="1" spc="-150" dirty="0">
              <a:solidFill>
                <a:srgbClr val="000000"/>
              </a:solidFill>
            </a:endParaRPr>
          </a:p>
        </p:txBody>
      </p:sp>
      <p:sp>
        <p:nvSpPr>
          <p:cNvPr id="21" name="圆角矩形 20">
            <a:hlinkClick r:id="rId5" action="ppaction://hlinksldjump"/>
          </p:cNvPr>
          <p:cNvSpPr/>
          <p:nvPr/>
        </p:nvSpPr>
        <p:spPr>
          <a:xfrm>
            <a:off x="500035" y="3757616"/>
            <a:ext cx="8143932"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4 </a:t>
            </a:r>
            <a:r>
              <a:rPr lang="en-US" sz="2800" b="1" dirty="0" smtClean="0"/>
              <a:t>Complete the sentences with suitable expressions </a:t>
            </a:r>
            <a:endParaRPr lang="en-US" altLang="zh-CN" sz="2800" b="1" dirty="0"/>
          </a:p>
        </p:txBody>
      </p:sp>
      <p:sp>
        <p:nvSpPr>
          <p:cNvPr id="22" name="圆角矩形 21">
            <a:hlinkClick r:id="rId6" action="ppaction://hlinksldjump"/>
          </p:cNvPr>
          <p:cNvSpPr/>
          <p:nvPr/>
        </p:nvSpPr>
        <p:spPr>
          <a:xfrm>
            <a:off x="500034" y="4629160"/>
            <a:ext cx="8143933"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5 Translate the paragraph into Chinese </a:t>
            </a:r>
            <a:endParaRPr lang="en-US" altLang="zh-CN" sz="2800" b="1" dirty="0">
              <a:solidFill>
                <a:srgbClr val="000000"/>
              </a:solidFill>
            </a:endParaRPr>
          </a:p>
        </p:txBody>
      </p:sp>
      <p:sp>
        <p:nvSpPr>
          <p:cNvPr id="23" name="圆角矩形 22">
            <a:hlinkClick r:id="rId7" action="ppaction://hlinksldjump"/>
          </p:cNvPr>
          <p:cNvSpPr/>
          <p:nvPr/>
        </p:nvSpPr>
        <p:spPr>
          <a:xfrm>
            <a:off x="500034" y="5500702"/>
            <a:ext cx="8143933"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sz="2800" b="1" dirty="0" smtClean="0"/>
              <a:t>6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143240" y="577873"/>
            <a:ext cx="5786478" cy="6065837"/>
          </a:xfrm>
        </p:spPr>
        <p:txBody>
          <a:bodyPr>
            <a:noAutofit/>
          </a:bodyPr>
          <a:lstStyle/>
          <a:p>
            <a:pPr marL="0" indent="0" algn="just">
              <a:spcBef>
                <a:spcPts val="1200"/>
              </a:spcBef>
              <a:buNone/>
              <a:defRPr/>
            </a:pPr>
            <a:r>
              <a:rPr lang="en-US" sz="2800" b="1" spc="-150" dirty="0" smtClean="0">
                <a:solidFill>
                  <a:schemeClr val="accent5">
                    <a:lumMod val="75000"/>
                  </a:schemeClr>
                </a:solidFill>
              </a:rPr>
              <a:t>Collocations</a:t>
            </a:r>
            <a:r>
              <a:rPr lang="en-US" sz="2800" b="1" spc="-150" dirty="0" smtClean="0"/>
              <a:t> </a:t>
            </a:r>
            <a:endParaRPr lang="en-US" sz="2800" b="1" spc="-150" dirty="0" smtClean="0"/>
          </a:p>
          <a:p>
            <a:pPr marL="0" indent="0" algn="just">
              <a:spcBef>
                <a:spcPts val="1200"/>
              </a:spcBef>
              <a:buNone/>
              <a:defRPr/>
            </a:pPr>
            <a:r>
              <a:rPr lang="en-US" sz="2800" b="1" spc="-150" dirty="0" smtClean="0"/>
              <a:t>4 </a:t>
            </a:r>
            <a:r>
              <a:rPr lang="en-US" sz="2800" b="1" spc="-150" dirty="0" smtClean="0"/>
              <a:t>Complete the sentences with suitable expressions from the collocation box. Sometimes more than one collocation is possible.</a:t>
            </a:r>
            <a:endParaRPr lang="en-US" sz="2800" dirty="0" smtClean="0"/>
          </a:p>
          <a:p>
            <a:pPr marL="0" indent="0" algn="just">
              <a:spcBef>
                <a:spcPts val="1200"/>
              </a:spcBef>
              <a:buNone/>
              <a:defRPr/>
            </a:pPr>
            <a:r>
              <a:rPr lang="en-US" sz="2800" dirty="0" smtClean="0"/>
              <a:t>1 Forty of her colleagues gathered for </a:t>
            </a:r>
            <a:r>
              <a:rPr lang="en-US" sz="2800" dirty="0" smtClean="0"/>
              <a:t>her </a:t>
            </a:r>
            <a:r>
              <a:rPr lang="en-US" sz="2800" dirty="0" smtClean="0"/>
              <a:t>__________________________.</a:t>
            </a:r>
            <a:endParaRPr lang="en-US" sz="2800" dirty="0" smtClean="0"/>
          </a:p>
          <a:p>
            <a:pPr marL="0" indent="0" algn="just">
              <a:spcBef>
                <a:spcPts val="1200"/>
              </a:spcBef>
              <a:buNone/>
              <a:defRPr/>
            </a:pPr>
            <a:r>
              <a:rPr lang="en-US" sz="2800" dirty="0" smtClean="0"/>
              <a:t>2 They demanded more _____________ to reduce the amount of traffic.</a:t>
            </a:r>
          </a:p>
          <a:p>
            <a:pPr marL="0" indent="0" algn="just">
              <a:spcBef>
                <a:spcPts val="1200"/>
              </a:spcBef>
              <a:buNone/>
              <a:defRPr/>
            </a:pPr>
            <a:r>
              <a:rPr lang="en-US" sz="2800" dirty="0" smtClean="0"/>
              <a:t>3 My friend’s a tireless </a:t>
            </a:r>
            <a:r>
              <a:rPr lang="en-US" sz="2800" dirty="0" err="1" smtClean="0"/>
              <a:t>traveller</a:t>
            </a:r>
            <a:r>
              <a:rPr lang="en-US" sz="2800" dirty="0" smtClean="0"/>
              <a:t> with a _________ for finding the cheapest fares.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72462" y="6429396"/>
            <a:ext cx="912813" cy="228600"/>
          </a:xfrm>
          <a:prstGeom prst="rect">
            <a:avLst/>
          </a:prstGeom>
          <a:noFill/>
          <a:ln w="9525">
            <a:noFill/>
            <a:miter lim="800000"/>
            <a:headEnd/>
            <a:tailEnd/>
          </a:ln>
        </p:spPr>
      </p:pic>
      <p:pic>
        <p:nvPicPr>
          <p:cNvPr id="2049" name="Picture 1" descr="C:\Users\zhao\AppData\Roaming\Tencent\Users\27957503\QQ\WinTemp\RichOle\H{PP{MUS}S003@EAM~EH6P8.png"/>
          <p:cNvPicPr>
            <a:picLocks noChangeAspect="1" noChangeArrowheads="1"/>
          </p:cNvPicPr>
          <p:nvPr/>
        </p:nvPicPr>
        <p:blipFill>
          <a:blip r:embed="rId6"/>
          <a:srcRect l="2336" r="2336" b="1487"/>
          <a:stretch>
            <a:fillRect/>
          </a:stretch>
        </p:blipFill>
        <p:spPr bwMode="auto">
          <a:xfrm>
            <a:off x="142844" y="714356"/>
            <a:ext cx="2914679" cy="5500726"/>
          </a:xfrm>
          <a:prstGeom prst="rect">
            <a:avLst/>
          </a:prstGeom>
          <a:noFill/>
        </p:spPr>
      </p:pic>
      <p:sp>
        <p:nvSpPr>
          <p:cNvPr id="9" name="TextBox 8"/>
          <p:cNvSpPr txBox="1"/>
          <p:nvPr/>
        </p:nvSpPr>
        <p:spPr>
          <a:xfrm>
            <a:off x="3714744" y="3429000"/>
            <a:ext cx="4786346" cy="523220"/>
          </a:xfrm>
          <a:prstGeom prst="rect">
            <a:avLst/>
          </a:prstGeom>
          <a:noFill/>
        </p:spPr>
        <p:txBody>
          <a:bodyPr wrap="square" rtlCol="0">
            <a:spAutoFit/>
          </a:bodyPr>
          <a:lstStyle/>
          <a:p>
            <a:r>
              <a:rPr lang="en-US" sz="2800" dirty="0" smtClean="0">
                <a:solidFill>
                  <a:srgbClr val="FF0000"/>
                </a:solidFill>
              </a:rPr>
              <a:t>farewell </a:t>
            </a:r>
            <a:r>
              <a:rPr lang="en-US" sz="2800" dirty="0" smtClean="0">
                <a:solidFill>
                  <a:srgbClr val="FF0000"/>
                </a:solidFill>
              </a:rPr>
              <a:t>dinner </a:t>
            </a:r>
            <a:r>
              <a:rPr lang="en-US" sz="2800" dirty="0" smtClean="0">
                <a:solidFill>
                  <a:srgbClr val="FF0000"/>
                </a:solidFill>
              </a:rPr>
              <a:t>/ party / speech </a:t>
            </a:r>
            <a:endParaRPr lang="zh-CN" altLang="en-US" sz="2800" dirty="0">
              <a:solidFill>
                <a:srgbClr val="FF0000"/>
              </a:solidFill>
            </a:endParaRPr>
          </a:p>
        </p:txBody>
      </p:sp>
      <p:sp>
        <p:nvSpPr>
          <p:cNvPr id="10" name="TextBox 9"/>
          <p:cNvSpPr txBox="1"/>
          <p:nvPr/>
        </p:nvSpPr>
        <p:spPr>
          <a:xfrm>
            <a:off x="3214678" y="4448841"/>
            <a:ext cx="2428892" cy="523220"/>
          </a:xfrm>
          <a:prstGeom prst="rect">
            <a:avLst/>
          </a:prstGeom>
          <a:noFill/>
        </p:spPr>
        <p:txBody>
          <a:bodyPr wrap="square" rtlCol="0">
            <a:spAutoFit/>
          </a:bodyPr>
          <a:lstStyle/>
          <a:p>
            <a:r>
              <a:rPr lang="en-US" sz="2800" dirty="0" smtClean="0">
                <a:solidFill>
                  <a:srgbClr val="FF0000"/>
                </a:solidFill>
              </a:rPr>
              <a:t>vigorous action </a:t>
            </a:r>
            <a:endParaRPr lang="zh-CN" altLang="en-US" sz="2800" dirty="0">
              <a:solidFill>
                <a:srgbClr val="FF0000"/>
              </a:solidFill>
            </a:endParaRPr>
          </a:p>
        </p:txBody>
      </p:sp>
      <p:sp>
        <p:nvSpPr>
          <p:cNvPr id="11" name="TextBox 10"/>
          <p:cNvSpPr txBox="1"/>
          <p:nvPr/>
        </p:nvSpPr>
        <p:spPr>
          <a:xfrm>
            <a:off x="3286116" y="5863313"/>
            <a:ext cx="1714512" cy="523220"/>
          </a:xfrm>
          <a:prstGeom prst="rect">
            <a:avLst/>
          </a:prstGeom>
          <a:noFill/>
        </p:spPr>
        <p:txBody>
          <a:bodyPr wrap="square" rtlCol="0">
            <a:spAutoFit/>
          </a:bodyPr>
          <a:lstStyle/>
          <a:p>
            <a:r>
              <a:rPr lang="en-US" sz="2800" dirty="0" smtClean="0">
                <a:solidFill>
                  <a:srgbClr val="FF0000"/>
                </a:solidFill>
              </a:rPr>
              <a:t>keen eye </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86116" y="649311"/>
            <a:ext cx="5715040" cy="6065837"/>
          </a:xfrm>
        </p:spPr>
        <p:txBody>
          <a:bodyPr>
            <a:noAutofit/>
          </a:bodyPr>
          <a:lstStyle/>
          <a:p>
            <a:pPr marL="0" indent="0" algn="just">
              <a:spcBef>
                <a:spcPts val="1200"/>
              </a:spcBef>
              <a:buNone/>
              <a:defRPr/>
            </a:pPr>
            <a:r>
              <a:rPr lang="en-US" sz="2800" dirty="0" smtClean="0"/>
              <a:t>4 His __________________ while reading a book about Provence, and he wanted to find out more.</a:t>
            </a:r>
          </a:p>
          <a:p>
            <a:pPr marL="0" indent="0" algn="just">
              <a:spcBef>
                <a:spcPts val="1200"/>
              </a:spcBef>
              <a:buNone/>
              <a:defRPr/>
            </a:pPr>
            <a:r>
              <a:rPr lang="en-US" sz="2800" dirty="0" smtClean="0"/>
              <a:t>5 Leonardo </a:t>
            </a:r>
            <a:r>
              <a:rPr lang="en-US" sz="2800" dirty="0" err="1" smtClean="0"/>
              <a:t>DiCaprio</a:t>
            </a:r>
            <a:r>
              <a:rPr lang="en-US" sz="2800" dirty="0" smtClean="0"/>
              <a:t> ______________ through the film </a:t>
            </a:r>
            <a:r>
              <a:rPr lang="en-US" sz="2800" i="1" dirty="0" smtClean="0"/>
              <a:t>Titanic</a:t>
            </a:r>
            <a:r>
              <a:rPr lang="en-US" sz="2800" dirty="0" smtClean="0"/>
              <a:t>.</a:t>
            </a:r>
          </a:p>
          <a:p>
            <a:pPr marL="0" indent="0" algn="just">
              <a:spcBef>
                <a:spcPts val="1200"/>
              </a:spcBef>
              <a:buNone/>
              <a:defRPr/>
            </a:pPr>
            <a:r>
              <a:rPr lang="en-US" sz="2800" dirty="0" smtClean="0"/>
              <a:t>6 Surely it is time to _____________ all vehicles on the pavement.</a:t>
            </a:r>
          </a:p>
          <a:p>
            <a:pPr marL="0" indent="0" algn="just">
              <a:spcBef>
                <a:spcPts val="1200"/>
              </a:spcBef>
              <a:buNone/>
              <a:defRPr/>
            </a:pPr>
            <a:r>
              <a:rPr lang="en-US" sz="2800" dirty="0" smtClean="0"/>
              <a:t>7 When all the bills had been paid, the folk dance in the village hall ________a ________ of £100.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9" name="Picture 1" descr="C:\Users\zhao\AppData\Roaming\Tencent\Users\27957503\QQ\WinTemp\RichOle\H{PP{MUS}S003@EAM~EH6P8.png"/>
          <p:cNvPicPr>
            <a:picLocks noChangeAspect="1" noChangeArrowheads="1"/>
          </p:cNvPicPr>
          <p:nvPr/>
        </p:nvPicPr>
        <p:blipFill>
          <a:blip r:embed="rId4"/>
          <a:srcRect/>
          <a:stretch>
            <a:fillRect/>
          </a:stretch>
        </p:blipFill>
        <p:spPr bwMode="auto">
          <a:xfrm>
            <a:off x="157123" y="714356"/>
            <a:ext cx="3057555" cy="5583740"/>
          </a:xfrm>
          <a:prstGeom prst="rect">
            <a:avLst/>
          </a:prstGeom>
          <a:noFill/>
        </p:spPr>
      </p:pic>
      <p:sp>
        <p:nvSpPr>
          <p:cNvPr id="10" name="TextBox 9"/>
          <p:cNvSpPr txBox="1"/>
          <p:nvPr/>
        </p:nvSpPr>
        <p:spPr>
          <a:xfrm>
            <a:off x="4572000" y="642918"/>
            <a:ext cx="3429024" cy="523220"/>
          </a:xfrm>
          <a:prstGeom prst="rect">
            <a:avLst/>
          </a:prstGeom>
          <a:noFill/>
        </p:spPr>
        <p:txBody>
          <a:bodyPr wrap="square" rtlCol="0">
            <a:spAutoFit/>
          </a:bodyPr>
          <a:lstStyle/>
          <a:p>
            <a:r>
              <a:rPr lang="en-US" sz="2800" dirty="0" smtClean="0">
                <a:solidFill>
                  <a:srgbClr val="FF0000"/>
                </a:solidFill>
              </a:rPr>
              <a:t>curiosity was aroused </a:t>
            </a:r>
            <a:endParaRPr lang="zh-CN" altLang="en-US" sz="2800" dirty="0">
              <a:solidFill>
                <a:srgbClr val="FF0000"/>
              </a:solidFill>
            </a:endParaRPr>
          </a:p>
        </p:txBody>
      </p:sp>
      <p:sp>
        <p:nvSpPr>
          <p:cNvPr id="11" name="TextBox 10"/>
          <p:cNvSpPr txBox="1"/>
          <p:nvPr/>
        </p:nvSpPr>
        <p:spPr>
          <a:xfrm>
            <a:off x="6572264" y="2071678"/>
            <a:ext cx="2071702" cy="523220"/>
          </a:xfrm>
          <a:prstGeom prst="rect">
            <a:avLst/>
          </a:prstGeom>
          <a:noFill/>
        </p:spPr>
        <p:txBody>
          <a:bodyPr wrap="square" rtlCol="0">
            <a:spAutoFit/>
          </a:bodyPr>
          <a:lstStyle/>
          <a:p>
            <a:r>
              <a:rPr lang="en-US" sz="2800" dirty="0" smtClean="0">
                <a:solidFill>
                  <a:srgbClr val="FF0000"/>
                </a:solidFill>
              </a:rPr>
              <a:t>rose to fame </a:t>
            </a:r>
            <a:endParaRPr lang="zh-CN" altLang="en-US" sz="2800" dirty="0">
              <a:solidFill>
                <a:srgbClr val="FF0000"/>
              </a:solidFill>
            </a:endParaRPr>
          </a:p>
        </p:txBody>
      </p:sp>
      <p:sp>
        <p:nvSpPr>
          <p:cNvPr id="12" name="TextBox 11"/>
          <p:cNvSpPr txBox="1"/>
          <p:nvPr/>
        </p:nvSpPr>
        <p:spPr>
          <a:xfrm>
            <a:off x="6715140" y="3077231"/>
            <a:ext cx="2071702" cy="523220"/>
          </a:xfrm>
          <a:prstGeom prst="rect">
            <a:avLst/>
          </a:prstGeom>
          <a:noFill/>
        </p:spPr>
        <p:txBody>
          <a:bodyPr wrap="square" rtlCol="0">
            <a:spAutoFit/>
          </a:bodyPr>
          <a:lstStyle/>
          <a:p>
            <a:r>
              <a:rPr lang="en-US" sz="2800" dirty="0" smtClean="0">
                <a:solidFill>
                  <a:srgbClr val="FF0000"/>
                </a:solidFill>
              </a:rPr>
              <a:t>call a halt to  </a:t>
            </a:r>
            <a:endParaRPr lang="zh-CN" altLang="en-US" sz="2800" dirty="0">
              <a:solidFill>
                <a:srgbClr val="FF0000"/>
              </a:solidFill>
            </a:endParaRPr>
          </a:p>
        </p:txBody>
      </p:sp>
      <p:sp>
        <p:nvSpPr>
          <p:cNvPr id="13" name="TextBox 12"/>
          <p:cNvSpPr txBox="1"/>
          <p:nvPr/>
        </p:nvSpPr>
        <p:spPr>
          <a:xfrm>
            <a:off x="3428992" y="4929198"/>
            <a:ext cx="1285884" cy="523220"/>
          </a:xfrm>
          <a:prstGeom prst="rect">
            <a:avLst/>
          </a:prstGeom>
          <a:noFill/>
        </p:spPr>
        <p:txBody>
          <a:bodyPr wrap="square" rtlCol="0">
            <a:spAutoFit/>
          </a:bodyPr>
          <a:lstStyle/>
          <a:p>
            <a:r>
              <a:rPr lang="en-US" sz="2800" dirty="0" smtClean="0">
                <a:solidFill>
                  <a:srgbClr val="FF0000"/>
                </a:solidFill>
              </a:rPr>
              <a:t>yielded</a:t>
            </a:r>
            <a:endParaRPr lang="zh-CN" altLang="en-US" sz="2800" dirty="0">
              <a:solidFill>
                <a:srgbClr val="FF0000"/>
              </a:solidFill>
            </a:endParaRPr>
          </a:p>
        </p:txBody>
      </p:sp>
      <p:sp>
        <p:nvSpPr>
          <p:cNvPr id="14" name="TextBox 13"/>
          <p:cNvSpPr txBox="1"/>
          <p:nvPr/>
        </p:nvSpPr>
        <p:spPr>
          <a:xfrm>
            <a:off x="5143504" y="4929198"/>
            <a:ext cx="1285884" cy="523220"/>
          </a:xfrm>
          <a:prstGeom prst="rect">
            <a:avLst/>
          </a:prstGeom>
          <a:noFill/>
        </p:spPr>
        <p:txBody>
          <a:bodyPr wrap="square" rtlCol="0">
            <a:spAutoFit/>
          </a:bodyPr>
          <a:lstStyle/>
          <a:p>
            <a:r>
              <a:rPr lang="en-US" sz="2800" dirty="0" smtClean="0">
                <a:solidFill>
                  <a:srgbClr val="FF0000"/>
                </a:solidFill>
              </a:rPr>
              <a:t>profit</a:t>
            </a:r>
            <a:endParaRPr lang="zh-CN" altLang="en-US" sz="2800" dirty="0">
              <a:solidFill>
                <a:srgbClr val="FF0000"/>
              </a:solidFill>
            </a:endParaRPr>
          </a:p>
        </p:txBody>
      </p:sp>
      <p:pic>
        <p:nvPicPr>
          <p:cNvPr id="15"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49311"/>
            <a:ext cx="8858312" cy="6065837"/>
          </a:xfrm>
        </p:spPr>
        <p:txBody>
          <a:bodyPr>
            <a:noAutofit/>
          </a:bodyPr>
          <a:lstStyle/>
          <a:p>
            <a:pPr>
              <a:lnSpc>
                <a:spcPct val="80000"/>
              </a:lnSpc>
              <a:spcBef>
                <a:spcPts val="0"/>
              </a:spcBef>
              <a:buNone/>
              <a:defRPr/>
            </a:pPr>
            <a:r>
              <a:rPr lang="en-US" sz="2800" b="1" spc="-150" dirty="0" smtClean="0">
                <a:solidFill>
                  <a:schemeClr val="accent5">
                    <a:lumMod val="75000"/>
                  </a:schemeClr>
                </a:solidFill>
              </a:rPr>
              <a:t>Translation</a:t>
            </a:r>
            <a:r>
              <a:rPr lang="en-US" sz="2800" b="1" spc="-150" dirty="0" smtClean="0"/>
              <a:t>                </a:t>
            </a:r>
            <a:endParaRPr lang="en-US" sz="2800" b="1" spc="-150" dirty="0" smtClean="0"/>
          </a:p>
          <a:p>
            <a:pPr>
              <a:lnSpc>
                <a:spcPct val="20000"/>
              </a:lnSpc>
              <a:spcBef>
                <a:spcPts val="0"/>
              </a:spcBef>
              <a:buNone/>
              <a:defRPr/>
            </a:pPr>
            <a:endParaRPr lang="en-US" sz="2800" b="1" spc="-150" dirty="0" smtClean="0"/>
          </a:p>
          <a:p>
            <a:pPr>
              <a:lnSpc>
                <a:spcPct val="80000"/>
              </a:lnSpc>
              <a:spcBef>
                <a:spcPts val="0"/>
              </a:spcBef>
              <a:buNone/>
              <a:defRPr/>
            </a:pPr>
            <a:r>
              <a:rPr lang="en-US" sz="2800" b="1" spc="-150" dirty="0" smtClean="0"/>
              <a:t>5 </a:t>
            </a:r>
            <a:r>
              <a:rPr lang="en-US" sz="2800" b="1" spc="-150" dirty="0" smtClean="0"/>
              <a:t>Translate the paragraph into Chinese.</a:t>
            </a:r>
          </a:p>
          <a:p>
            <a:pPr marL="0" indent="0" algn="just">
              <a:lnSpc>
                <a:spcPct val="20000"/>
              </a:lnSpc>
              <a:spcBef>
                <a:spcPts val="0"/>
              </a:spcBef>
              <a:buNone/>
              <a:defRPr/>
            </a:pPr>
            <a:endParaRPr lang="en-US" sz="2600" spc="-140" dirty="0" smtClean="0"/>
          </a:p>
          <a:p>
            <a:pPr marL="0" indent="0" algn="just">
              <a:lnSpc>
                <a:spcPct val="86000"/>
              </a:lnSpc>
              <a:spcBef>
                <a:spcPts val="0"/>
              </a:spcBef>
              <a:buNone/>
              <a:defRPr/>
            </a:pPr>
            <a:r>
              <a:rPr lang="en-US" sz="2500" dirty="0" smtClean="0"/>
              <a:t>Couch surfing is travelling on a budget, using a broad network of contacts in order to get overnight accommodation for free, or at as little cost as possible. Participants join dedicated websites, providing as much information about themselves as possible in order to make others feel comfortable hosting them, or using them as a host. Various safety features are generally available in such online networks, like verification </a:t>
            </a:r>
            <a:r>
              <a:rPr lang="en-US" sz="2400" dirty="0" smtClean="0"/>
              <a:t>(</a:t>
            </a:r>
            <a:r>
              <a:rPr lang="zh-CN" altLang="en-US" sz="2000" dirty="0" smtClean="0"/>
              <a:t>验证</a:t>
            </a:r>
            <a:r>
              <a:rPr lang="en-US" altLang="zh-CN" sz="2400" dirty="0" smtClean="0"/>
              <a:t>) </a:t>
            </a:r>
            <a:r>
              <a:rPr lang="en-US" sz="2500" dirty="0" smtClean="0"/>
              <a:t>of names and addresses, personal references, and “vouching for” a particular member as a reliable host or guest. In addition to the financial advantages of couch surfing, participants also claim that the practice gives them a more unique, authentic travel experience, allowing them to experience culture and cuisine through the locals. “We open our minds and lives and welcome the knowledge that becomes available through cultural exchange,” said Casey Fenton, founder of Couchsurfing.com. “</a:t>
            </a:r>
            <a:r>
              <a:rPr lang="en-US" sz="2500" dirty="0" err="1" smtClean="0"/>
              <a:t>Couchsurfing</a:t>
            </a:r>
            <a:r>
              <a:rPr lang="en-US" sz="2500" dirty="0" smtClean="0"/>
              <a:t> wants to change not only the way we travel, but how we relate to the world. </a:t>
            </a:r>
            <a:endParaRPr lang="en-US" altLang="zh-CN" sz="25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16905" y="648654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863625"/>
            <a:ext cx="8643998" cy="5851523"/>
          </a:xfrm>
        </p:spPr>
        <p:txBody>
          <a:bodyPr>
            <a:noAutofit/>
          </a:bodyPr>
          <a:lstStyle/>
          <a:p>
            <a:pPr marL="0" indent="0" algn="just">
              <a:lnSpc>
                <a:spcPct val="120000"/>
              </a:lnSpc>
              <a:spcBef>
                <a:spcPts val="1200"/>
              </a:spcBef>
              <a:buNone/>
              <a:defRPr/>
            </a:pPr>
            <a:r>
              <a:rPr lang="zh-CN" altLang="en-US" sz="2400" dirty="0" smtClean="0">
                <a:solidFill>
                  <a:srgbClr val="0070C0"/>
                </a:solidFill>
              </a:rPr>
              <a:t>沙发</a:t>
            </a:r>
            <a:r>
              <a:rPr lang="zh-CN" altLang="en-US" sz="2400" dirty="0" smtClean="0">
                <a:solidFill>
                  <a:srgbClr val="0070C0"/>
                </a:solidFill>
              </a:rPr>
              <a:t>旅游是一种省钱的旅行方式，它通过使用一个庞大的关系网来获得过夜的住处，免费或是尽可能少花钱。沙发客们登陆专门的网站，提供尽可能详细的个人信息，以便让别人感到接待他们很舒服，或是愿意做他们的客人。此类网站还提供各种安全措施，比如验证姓名和地址、个人评价，以及向某位会员提供值得信赖的接待人或可靠客人的担保服务。除了费用低的优势以外，沙发客们还表示，沙发旅游带给他们的旅行体验是独一无二的、真实的，使他们可以通过与当地人接触而领略当地的文化和美食。“我们开阔了眼界，丰富了生活，也乐意通过文化交流获得知识。”沙发客网站的创办人</a:t>
            </a:r>
            <a:r>
              <a:rPr lang="zh-CN" altLang="en-US" sz="2400" dirty="0" smtClean="0">
                <a:solidFill>
                  <a:srgbClr val="0070C0"/>
                </a:solidFill>
              </a:rPr>
              <a:t>凯西</a:t>
            </a:r>
            <a:r>
              <a:rPr lang="en-US" altLang="zh-CN" sz="2400" dirty="0" smtClean="0">
                <a:solidFill>
                  <a:srgbClr val="0070C0"/>
                </a:solidFill>
              </a:rPr>
              <a:t>·</a:t>
            </a:r>
            <a:r>
              <a:rPr lang="zh-CN" altLang="en-US" sz="2400" dirty="0" smtClean="0">
                <a:solidFill>
                  <a:srgbClr val="0070C0"/>
                </a:solidFill>
              </a:rPr>
              <a:t>芬顿</a:t>
            </a:r>
            <a:r>
              <a:rPr lang="zh-CN" altLang="en-US" sz="2400" dirty="0" smtClean="0">
                <a:solidFill>
                  <a:srgbClr val="0070C0"/>
                </a:solidFill>
              </a:rPr>
              <a:t>这样</a:t>
            </a:r>
            <a:r>
              <a:rPr lang="zh-CN" altLang="en-US" sz="2400" dirty="0" smtClean="0">
                <a:solidFill>
                  <a:srgbClr val="0070C0"/>
                </a:solidFill>
              </a:rPr>
              <a:t>说，“沙发旅游想要改变的不仅是我们的旅行方式，而且还有我们与世界联系的方式。” </a:t>
            </a:r>
            <a:endParaRPr lang="en-US" altLang="zh-CN" sz="24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649311"/>
            <a:ext cx="8715436" cy="6065837"/>
          </a:xfrm>
        </p:spPr>
        <p:txBody>
          <a:bodyPr>
            <a:noAutofit/>
          </a:bodyPr>
          <a:lstStyle/>
          <a:p>
            <a:pPr>
              <a:spcBef>
                <a:spcPts val="1200"/>
              </a:spcBef>
              <a:buNone/>
              <a:defRPr/>
            </a:pPr>
            <a:r>
              <a:rPr lang="en-US" altLang="zh-CN" sz="2800" b="1" dirty="0" smtClean="0"/>
              <a:t>6 Translate the paragraph into English.</a:t>
            </a:r>
          </a:p>
          <a:p>
            <a:pPr marL="0" indent="0" algn="just">
              <a:lnSpc>
                <a:spcPct val="120000"/>
              </a:lnSpc>
              <a:spcBef>
                <a:spcPts val="1200"/>
              </a:spcBef>
              <a:buNone/>
              <a:defRPr/>
            </a:pPr>
            <a:r>
              <a:rPr lang="zh-CN" altLang="en-US" sz="2400" dirty="0" smtClean="0"/>
              <a:t>丝绸之路</a:t>
            </a:r>
            <a:r>
              <a:rPr lang="zh-CN" altLang="en-US" sz="2400" dirty="0" smtClean="0"/>
              <a:t>（</a:t>
            </a:r>
            <a:r>
              <a:rPr lang="en-US" altLang="zh-CN" sz="2400" dirty="0" smtClean="0"/>
              <a:t>the Silk Road</a:t>
            </a:r>
            <a:r>
              <a:rPr lang="zh-CN" altLang="en-US" sz="2400" dirty="0" smtClean="0"/>
              <a:t>）是历史上连接中国和地中海的一条重要贸易路线。因为这条路上的丝绸贸易占绝大部分，因此被称为“丝绸之路”。这条古道从长安开始，经过河西走廊（</a:t>
            </a:r>
            <a:r>
              <a:rPr lang="en-US" altLang="zh-CN" sz="2400" dirty="0" smtClean="0"/>
              <a:t>the </a:t>
            </a:r>
            <a:r>
              <a:rPr lang="en-US" altLang="zh-CN" sz="2400" dirty="0" err="1" smtClean="0"/>
              <a:t>Hexi</a:t>
            </a:r>
            <a:r>
              <a:rPr lang="en-US" altLang="zh-CN" sz="2400" dirty="0" smtClean="0"/>
              <a:t> Corridor</a:t>
            </a:r>
            <a:r>
              <a:rPr lang="zh-CN" altLang="en-US" sz="2400" dirty="0" smtClean="0"/>
              <a:t>）</a:t>
            </a:r>
            <a:r>
              <a:rPr lang="en-US" altLang="zh-CN" sz="2400" dirty="0" smtClean="0"/>
              <a:t>, </a:t>
            </a:r>
            <a:r>
              <a:rPr lang="zh-CN" altLang="en-US" sz="2400" dirty="0" smtClean="0"/>
              <a:t>到达巴基斯坦（</a:t>
            </a:r>
            <a:r>
              <a:rPr lang="en-US" altLang="zh-CN" sz="2400" dirty="0" smtClean="0"/>
              <a:t>Pakistan</a:t>
            </a:r>
            <a:r>
              <a:rPr lang="zh-CN" altLang="en-US" sz="2400" dirty="0" smtClean="0"/>
              <a:t>）、印度，甚至罗马。作为国际贸易的通道和文化交流的桥梁，丝绸之路促进了东西方经济文化的交流，并对中西方社会经济的发展乃至文明的进程都有着深远的影响。 </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92187"/>
            <a:ext cx="8763000" cy="5208581"/>
          </a:xfrm>
        </p:spPr>
        <p:txBody>
          <a:bodyPr>
            <a:noAutofit/>
          </a:bodyPr>
          <a:lstStyle/>
          <a:p>
            <a:pPr marL="0" indent="0" algn="just">
              <a:spcBef>
                <a:spcPts val="1200"/>
              </a:spcBef>
              <a:buNone/>
              <a:defRPr/>
            </a:pPr>
            <a:r>
              <a:rPr lang="en-US" sz="2800" dirty="0" smtClean="0">
                <a:solidFill>
                  <a:srgbClr val="0070C0"/>
                </a:solidFill>
              </a:rPr>
              <a:t>The </a:t>
            </a:r>
            <a:r>
              <a:rPr lang="en-US" sz="2800" dirty="0" smtClean="0">
                <a:solidFill>
                  <a:srgbClr val="0070C0"/>
                </a:solidFill>
              </a:rPr>
              <a:t>Silk Road was a historically important trade route between China and the Mediterranean. As silk comprised a large proportion of the trade along this road, it became known as the Silk Road. This ancient road began at </a:t>
            </a:r>
            <a:r>
              <a:rPr lang="en-US" sz="2800" dirty="0" err="1" smtClean="0">
                <a:solidFill>
                  <a:srgbClr val="0070C0"/>
                </a:solidFill>
              </a:rPr>
              <a:t>Chang’an</a:t>
            </a:r>
            <a:r>
              <a:rPr lang="en-US" sz="2800" dirty="0" smtClean="0">
                <a:solidFill>
                  <a:srgbClr val="0070C0"/>
                </a:solidFill>
              </a:rPr>
              <a:t>, then by way of the </a:t>
            </a:r>
            <a:r>
              <a:rPr lang="en-US" sz="2800" dirty="0" err="1" smtClean="0">
                <a:solidFill>
                  <a:srgbClr val="0070C0"/>
                </a:solidFill>
              </a:rPr>
              <a:t>Hexi</a:t>
            </a:r>
            <a:r>
              <a:rPr lang="en-US" sz="2800" dirty="0" smtClean="0">
                <a:solidFill>
                  <a:srgbClr val="0070C0"/>
                </a:solidFill>
              </a:rPr>
              <a:t> Corridor, it extended as far as Pakistan, India and even Rome. As an international trade channel and a cultural bridge, the Silk Road promoted economic and cultural exchanges between East and West, and it had a profound impact on Chinese and Western social and economic development, and even the progress of civilization.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 action="ppaction://hlinkshowjump?jump=previousslide"/>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3"/>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4"/>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720749"/>
            <a:ext cx="8763000" cy="5780085"/>
          </a:xfrm>
        </p:spPr>
        <p:txBody>
          <a:bodyPr>
            <a:noAutofit/>
          </a:bodyPr>
          <a:lstStyle/>
          <a:p>
            <a:pPr>
              <a:spcBef>
                <a:spcPts val="1200"/>
              </a:spcBef>
              <a:buNone/>
              <a:defRPr/>
            </a:pPr>
            <a:r>
              <a:rPr lang="en-US" sz="2800" b="1" i="1" dirty="0" smtClean="0">
                <a:solidFill>
                  <a:schemeClr val="accent5">
                    <a:lumMod val="75000"/>
                  </a:schemeClr>
                </a:solidFill>
              </a:rPr>
              <a:t>no sooner … than</a:t>
            </a:r>
          </a:p>
          <a:p>
            <a:pPr algn="just">
              <a:spcBef>
                <a:spcPts val="1200"/>
              </a:spcBef>
              <a:buNone/>
              <a:defRPr/>
            </a:pPr>
            <a:r>
              <a:rPr lang="en-US" sz="2800" dirty="0" smtClean="0"/>
              <a:t>    </a:t>
            </a:r>
            <a:r>
              <a:rPr lang="en-US" sz="2800" dirty="0" smtClean="0">
                <a:solidFill>
                  <a:schemeClr val="accent5">
                    <a:lumMod val="75000"/>
                  </a:schemeClr>
                </a:solidFill>
              </a:rPr>
              <a:t>The pattern </a:t>
            </a:r>
            <a:r>
              <a:rPr lang="en-US" sz="2800" i="1" dirty="0" smtClean="0">
                <a:solidFill>
                  <a:schemeClr val="accent5">
                    <a:lumMod val="75000"/>
                  </a:schemeClr>
                </a:solidFill>
              </a:rPr>
              <a:t>no sooner …than </a:t>
            </a:r>
            <a:r>
              <a:rPr lang="en-US" sz="2800" dirty="0" smtClean="0">
                <a:solidFill>
                  <a:schemeClr val="accent5">
                    <a:lumMod val="75000"/>
                  </a:schemeClr>
                </a:solidFill>
              </a:rPr>
              <a:t>can be used to suggest that one thing happened very quickly after another. It’s often used with the past perfect tense and with inverted word order. </a:t>
            </a:r>
            <a:endParaRPr lang="en-US" sz="2800" dirty="0" smtClean="0"/>
          </a:p>
          <a:p>
            <a:pPr algn="just">
              <a:lnSpc>
                <a:spcPct val="50000"/>
              </a:lnSpc>
              <a:spcBef>
                <a:spcPts val="1200"/>
              </a:spcBef>
              <a:buNone/>
              <a:defRPr/>
            </a:pPr>
            <a:endParaRPr lang="en-US" sz="2800" b="1" dirty="0" smtClean="0"/>
          </a:p>
          <a:p>
            <a:pPr algn="just">
              <a:spcBef>
                <a:spcPts val="1200"/>
              </a:spcBef>
              <a:buNone/>
              <a:defRPr/>
            </a:pPr>
            <a:r>
              <a:rPr lang="en-US" sz="2800" b="1" dirty="0" smtClean="0"/>
              <a:t>1 </a:t>
            </a:r>
            <a:r>
              <a:rPr lang="en-US" sz="2800" b="1" dirty="0" smtClean="0"/>
              <a:t>Look at the sentence.</a:t>
            </a:r>
          </a:p>
          <a:p>
            <a:pPr algn="just">
              <a:spcBef>
                <a:spcPts val="1200"/>
              </a:spcBef>
              <a:buNone/>
              <a:defRPr/>
            </a:pPr>
            <a:r>
              <a:rPr lang="en-US" sz="2800" dirty="0" smtClean="0"/>
              <a:t>   </a:t>
            </a:r>
            <a:r>
              <a:rPr lang="en-US" sz="2800" dirty="0" smtClean="0"/>
              <a:t>As </a:t>
            </a:r>
            <a:r>
              <a:rPr lang="en-US" sz="2800" dirty="0" smtClean="0"/>
              <a:t>soon as I closed my eyes, a car arrived at top speed …</a:t>
            </a:r>
          </a:p>
          <a:p>
            <a:pPr algn="just">
              <a:spcBef>
                <a:spcPts val="1200"/>
              </a:spcBef>
              <a:buNone/>
              <a:defRPr/>
            </a:pPr>
            <a:r>
              <a:rPr lang="en-US" sz="2800" b="1" dirty="0" smtClean="0"/>
              <a:t>   You </a:t>
            </a:r>
            <a:r>
              <a:rPr lang="en-US" sz="2800" b="1" dirty="0" smtClean="0"/>
              <a:t>can rewrite it like this:</a:t>
            </a:r>
          </a:p>
          <a:p>
            <a:pPr algn="just">
              <a:spcBef>
                <a:spcPts val="1200"/>
              </a:spcBef>
              <a:buNone/>
              <a:defRPr/>
            </a:pPr>
            <a:r>
              <a:rPr lang="en-US" sz="2800" i="1" dirty="0" smtClean="0"/>
              <a:t>   </a:t>
            </a:r>
            <a:r>
              <a:rPr lang="en-US" sz="2800" i="1" dirty="0" smtClean="0"/>
              <a:t>No </a:t>
            </a:r>
            <a:r>
              <a:rPr lang="en-US" sz="2800" i="1" dirty="0" smtClean="0"/>
              <a:t>sooner had I closed my eyes than a car arrived at </a:t>
            </a:r>
            <a:r>
              <a:rPr lang="en-US" sz="2800" i="1" dirty="0" smtClean="0"/>
              <a:t>top</a:t>
            </a:r>
          </a:p>
          <a:p>
            <a:pPr algn="just">
              <a:spcBef>
                <a:spcPts val="1200"/>
              </a:spcBef>
              <a:buNone/>
              <a:defRPr/>
            </a:pPr>
            <a:r>
              <a:rPr lang="en-US" sz="2800" i="1" dirty="0" smtClean="0"/>
              <a:t> </a:t>
            </a:r>
            <a:r>
              <a:rPr lang="en-US" sz="2800" i="1" dirty="0" smtClean="0"/>
              <a:t>  </a:t>
            </a:r>
            <a:r>
              <a:rPr lang="en-US" sz="2800" i="1" dirty="0" smtClean="0"/>
              <a:t>speed </a:t>
            </a:r>
            <a:r>
              <a:rPr lang="en-US" sz="2800" i="1" dirty="0" smtClean="0"/>
              <a:t>…</a:t>
            </a:r>
            <a:r>
              <a:rPr lang="en-US" sz="2800" dirty="0" smtClean="0"/>
              <a:t>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dissolve">
                                      <p:cBhvr>
                                        <p:cTn id="10" dur="500"/>
                                        <p:tgtEl>
                                          <p:spTgt spid="4">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dissolve">
                                      <p:cBhvr>
                                        <p:cTn id="13" dur="500"/>
                                        <p:tgtEl>
                                          <p:spTgt spid="4">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dissolve">
                                      <p:cBhvr>
                                        <p:cTn id="16" dur="500"/>
                                        <p:tgtEl>
                                          <p:spTgt spid="4">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dissolve">
                                      <p:cBhvr>
                                        <p:cTn id="19" dur="500"/>
                                        <p:tgtEl>
                                          <p:spTgt spid="4">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792187"/>
            <a:ext cx="8834438" cy="5065705"/>
          </a:xfrm>
        </p:spPr>
        <p:txBody>
          <a:bodyPr>
            <a:noAutofit/>
          </a:bodyPr>
          <a:lstStyle/>
          <a:p>
            <a:pPr marL="266700" indent="-266700">
              <a:spcBef>
                <a:spcPts val="1200"/>
              </a:spcBef>
              <a:buNone/>
              <a:defRPr/>
            </a:pPr>
            <a:r>
              <a:rPr lang="en-US" sz="2800" b="1" dirty="0" smtClean="0"/>
              <a:t>Now rewrite the sentences using </a:t>
            </a:r>
            <a:r>
              <a:rPr lang="en-US" sz="2800" b="1" i="1" dirty="0" smtClean="0"/>
              <a:t>no sooner … than</a:t>
            </a:r>
            <a:r>
              <a:rPr lang="en-US" sz="2800" b="1" dirty="0" smtClean="0"/>
              <a:t>.</a:t>
            </a:r>
          </a:p>
          <a:p>
            <a:pPr marL="266700" indent="-266700">
              <a:spcBef>
                <a:spcPts val="1200"/>
              </a:spcBef>
              <a:buNone/>
              <a:defRPr/>
            </a:pPr>
            <a:r>
              <a:rPr lang="en-US" sz="2800" dirty="0" smtClean="0"/>
              <a:t>1 As soon as he got dressed, he went to a travel agency.</a:t>
            </a:r>
          </a:p>
          <a:p>
            <a:pPr marL="266700" indent="-266700" algn="just">
              <a:spcBef>
                <a:spcPts val="1200"/>
              </a:spcBef>
              <a:buNone/>
              <a:defRPr/>
            </a:pPr>
            <a:r>
              <a:rPr lang="en-US" sz="2800" dirty="0" smtClean="0"/>
              <a:t>   </a:t>
            </a:r>
            <a:r>
              <a:rPr lang="en-US" sz="2800" dirty="0" smtClean="0">
                <a:solidFill>
                  <a:srgbClr val="0070C0"/>
                </a:solidFill>
              </a:rPr>
              <a:t>No sooner had he got dressed than he went to a travel agency.</a:t>
            </a:r>
          </a:p>
          <a:p>
            <a:pPr marL="266700" indent="-266700" algn="just">
              <a:spcBef>
                <a:spcPts val="1200"/>
              </a:spcBef>
              <a:buNone/>
              <a:defRPr/>
            </a:pPr>
            <a:r>
              <a:rPr lang="en-US" sz="2800" dirty="0" smtClean="0"/>
              <a:t>2 As soon as he realized the nuisance of travelling abroad, he paid his bill and went home. </a:t>
            </a:r>
          </a:p>
          <a:p>
            <a:pPr marL="266700" indent="-266700" algn="just">
              <a:spcBef>
                <a:spcPts val="1200"/>
              </a:spcBef>
              <a:buNone/>
              <a:defRPr/>
            </a:pPr>
            <a:r>
              <a:rPr lang="en-US" sz="2800" dirty="0" smtClean="0"/>
              <a:t>   </a:t>
            </a:r>
            <a:r>
              <a:rPr lang="en-US" sz="2800" dirty="0" smtClean="0">
                <a:solidFill>
                  <a:srgbClr val="0070C0"/>
                </a:solidFill>
              </a:rPr>
              <a:t>No sooner had he realized the nuisance of travelling abroad than he paid his bill and went home.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marL="266700" indent="-266700" algn="just">
              <a:spcBef>
                <a:spcPts val="1200"/>
              </a:spcBef>
              <a:buNone/>
              <a:defRPr/>
            </a:pPr>
            <a:r>
              <a:rPr lang="en-US" sz="2800" dirty="0" smtClean="0"/>
              <a:t>3 As soon as we got in our rooms, we decided to rest.</a:t>
            </a:r>
          </a:p>
          <a:p>
            <a:pPr marL="266700" indent="-266700" algn="just">
              <a:spcBef>
                <a:spcPts val="1200"/>
              </a:spcBef>
              <a:buNone/>
              <a:defRPr/>
            </a:pPr>
            <a:r>
              <a:rPr lang="en-US" sz="2800" dirty="0" smtClean="0">
                <a:solidFill>
                  <a:srgbClr val="0070C0"/>
                </a:solidFill>
              </a:rPr>
              <a:t>    No sooner had we got in our rooms than we decided to rest. </a:t>
            </a:r>
          </a:p>
          <a:p>
            <a:pPr marL="266700" indent="-266700" algn="just">
              <a:spcBef>
                <a:spcPts val="1200"/>
              </a:spcBef>
              <a:buNone/>
              <a:defRPr/>
            </a:pPr>
            <a:r>
              <a:rPr lang="en-US" sz="2800" dirty="0" smtClean="0"/>
              <a:t>4 As soon as one group finished singing, the other group started dancing.</a:t>
            </a:r>
          </a:p>
          <a:p>
            <a:pPr marL="266700" indent="-266700" algn="just">
              <a:spcBef>
                <a:spcPts val="1200"/>
              </a:spcBef>
              <a:buNone/>
              <a:defRPr/>
            </a:pPr>
            <a:r>
              <a:rPr lang="en-US" sz="2800" dirty="0" smtClean="0"/>
              <a:t>    </a:t>
            </a:r>
            <a:r>
              <a:rPr lang="en-US" sz="2800" dirty="0" smtClean="0">
                <a:solidFill>
                  <a:srgbClr val="0070C0"/>
                </a:solidFill>
              </a:rPr>
              <a:t>No sooner had one group finished singing than the other group started dancing </a:t>
            </a:r>
          </a:p>
          <a:p>
            <a:pPr marL="266700" indent="-266700" algn="just">
              <a:spcBef>
                <a:spcPts val="1200"/>
              </a:spcBef>
              <a:buNone/>
              <a:defRPr/>
            </a:pPr>
            <a:r>
              <a:rPr lang="en-US" sz="2800" dirty="0" smtClean="0"/>
              <a:t>5 As soon as people realized how long the concert was going to be, they began to leave. </a:t>
            </a:r>
          </a:p>
          <a:p>
            <a:pPr marL="266700" indent="-266700" algn="just">
              <a:spcBef>
                <a:spcPts val="1200"/>
              </a:spcBef>
              <a:buNone/>
              <a:defRPr/>
            </a:pPr>
            <a:r>
              <a:rPr lang="en-US" sz="2800" dirty="0" smtClean="0"/>
              <a:t>    </a:t>
            </a:r>
            <a:r>
              <a:rPr lang="en-US" sz="2800" dirty="0" smtClean="0">
                <a:solidFill>
                  <a:srgbClr val="0070C0"/>
                </a:solidFill>
              </a:rPr>
              <a:t>No sooner had people realized how long the concert was going to be than they began to leave.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3"/>
          <a:srcRect/>
          <a:stretch>
            <a:fillRect/>
          </a:stretch>
        </p:blipFill>
        <p:spPr bwMode="auto">
          <a:xfrm>
            <a:off x="8371019" y="6333761"/>
            <a:ext cx="476250" cy="225425"/>
          </a:xfrm>
          <a:prstGeom prst="rect">
            <a:avLst/>
          </a:prstGeom>
          <a:noFill/>
          <a:ln w="9525">
            <a:noFill/>
            <a:miter lim="800000"/>
            <a:headEnd/>
            <a:tailEnd/>
          </a:ln>
        </p:spPr>
      </p:pic>
      <p:pic>
        <p:nvPicPr>
          <p:cNvPr id="10" name="图片 9" descr="Back">
            <a:hlinkClick r:id="rId4" action="ppaction://hlinksldjump"/>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571480"/>
            <a:ext cx="8834438" cy="6065837"/>
          </a:xfrm>
        </p:spPr>
        <p:txBody>
          <a:bodyPr>
            <a:noAutofit/>
          </a:bodyPr>
          <a:lstStyle/>
          <a:p>
            <a:pPr marL="266700" indent="-266700" algn="just">
              <a:spcBef>
                <a:spcPts val="1200"/>
              </a:spcBef>
              <a:buNone/>
              <a:defRPr/>
            </a:pPr>
            <a:r>
              <a:rPr lang="en-US" sz="2800" b="1" i="1" dirty="0" smtClean="0">
                <a:solidFill>
                  <a:schemeClr val="accent5">
                    <a:lumMod val="75000"/>
                  </a:schemeClr>
                </a:solidFill>
              </a:rPr>
              <a:t>despite / in spite of</a:t>
            </a:r>
            <a:r>
              <a:rPr lang="en-US" sz="2800" i="1" dirty="0" smtClean="0">
                <a:solidFill>
                  <a:schemeClr val="accent5">
                    <a:lumMod val="75000"/>
                  </a:schemeClr>
                </a:solidFill>
              </a:rPr>
              <a:t> </a:t>
            </a:r>
            <a:endParaRPr lang="en-US" sz="2800" dirty="0" smtClean="0"/>
          </a:p>
          <a:p>
            <a:pPr marL="266700" indent="-266700" algn="just">
              <a:spcBef>
                <a:spcPts val="1200"/>
              </a:spcBef>
              <a:buNone/>
              <a:defRPr/>
            </a:pPr>
            <a:r>
              <a:rPr lang="en-US" sz="2800" dirty="0" smtClean="0">
                <a:solidFill>
                  <a:schemeClr val="accent5">
                    <a:lumMod val="75000"/>
                  </a:schemeClr>
                </a:solidFill>
              </a:rPr>
              <a:t>   </a:t>
            </a:r>
            <a:r>
              <a:rPr lang="en-US" sz="2800" dirty="0" smtClean="0">
                <a:solidFill>
                  <a:schemeClr val="accent5">
                    <a:lumMod val="75000"/>
                  </a:schemeClr>
                </a:solidFill>
              </a:rPr>
              <a:t>We </a:t>
            </a:r>
            <a:r>
              <a:rPr lang="en-US" sz="2800" dirty="0" smtClean="0">
                <a:solidFill>
                  <a:schemeClr val="accent5">
                    <a:lumMod val="75000"/>
                  </a:schemeClr>
                </a:solidFill>
              </a:rPr>
              <a:t>use </a:t>
            </a:r>
            <a:r>
              <a:rPr lang="en-US" sz="2800" i="1" dirty="0" smtClean="0">
                <a:solidFill>
                  <a:schemeClr val="accent5">
                    <a:lumMod val="75000"/>
                  </a:schemeClr>
                </a:solidFill>
              </a:rPr>
              <a:t>despite / in spite of </a:t>
            </a:r>
            <a:r>
              <a:rPr lang="en-US" sz="2800" dirty="0" smtClean="0">
                <a:solidFill>
                  <a:schemeClr val="accent5">
                    <a:lumMod val="75000"/>
                  </a:schemeClr>
                </a:solidFill>
              </a:rPr>
              <a:t>+ noun / V-</a:t>
            </a:r>
            <a:r>
              <a:rPr lang="en-US" sz="2800" dirty="0" err="1" smtClean="0">
                <a:solidFill>
                  <a:schemeClr val="accent5">
                    <a:lumMod val="75000"/>
                  </a:schemeClr>
                </a:solidFill>
              </a:rPr>
              <a:t>ing</a:t>
            </a:r>
            <a:r>
              <a:rPr lang="en-US" sz="2800" dirty="0" smtClean="0">
                <a:solidFill>
                  <a:schemeClr val="accent5">
                    <a:lumMod val="75000"/>
                  </a:schemeClr>
                </a:solidFill>
              </a:rPr>
              <a:t> for saying that something happens even though something else might have prevented it. </a:t>
            </a:r>
            <a:r>
              <a:rPr lang="en-US" sz="2800" i="1" dirty="0" smtClean="0">
                <a:solidFill>
                  <a:schemeClr val="accent5">
                    <a:lumMod val="75000"/>
                  </a:schemeClr>
                </a:solidFill>
              </a:rPr>
              <a:t>Despite </a:t>
            </a:r>
            <a:r>
              <a:rPr lang="en-US" sz="2800" dirty="0" smtClean="0">
                <a:solidFill>
                  <a:schemeClr val="accent5">
                    <a:lumMod val="75000"/>
                  </a:schemeClr>
                </a:solidFill>
              </a:rPr>
              <a:t>and </a:t>
            </a:r>
            <a:r>
              <a:rPr lang="en-US" sz="2800" i="1" dirty="0" smtClean="0">
                <a:solidFill>
                  <a:schemeClr val="accent5">
                    <a:lumMod val="75000"/>
                  </a:schemeClr>
                </a:solidFill>
              </a:rPr>
              <a:t>in spite of </a:t>
            </a:r>
            <a:r>
              <a:rPr lang="en-US" sz="2800" dirty="0" smtClean="0">
                <a:solidFill>
                  <a:schemeClr val="accent5">
                    <a:lumMod val="75000"/>
                  </a:schemeClr>
                </a:solidFill>
              </a:rPr>
              <a:t>mean exactly the same, but </a:t>
            </a:r>
            <a:r>
              <a:rPr lang="en-US" sz="2800" i="1" dirty="0" smtClean="0">
                <a:solidFill>
                  <a:schemeClr val="accent5">
                    <a:lumMod val="75000"/>
                  </a:schemeClr>
                </a:solidFill>
              </a:rPr>
              <a:t>despite </a:t>
            </a:r>
            <a:r>
              <a:rPr lang="en-US" sz="2800" dirty="0" smtClean="0">
                <a:solidFill>
                  <a:schemeClr val="accent5">
                    <a:lumMod val="75000"/>
                  </a:schemeClr>
                </a:solidFill>
              </a:rPr>
              <a:t>is more frequent. </a:t>
            </a:r>
            <a:endParaRPr lang="en-US" dirty="0" smtClean="0"/>
          </a:p>
          <a:p>
            <a:pPr marL="266700" indent="-266700" algn="just">
              <a:lnSpc>
                <a:spcPct val="50000"/>
              </a:lnSpc>
              <a:spcBef>
                <a:spcPts val="1200"/>
              </a:spcBef>
              <a:buNone/>
              <a:defRPr/>
            </a:pPr>
            <a:endParaRPr lang="en-US" sz="2800" b="1" dirty="0" smtClean="0"/>
          </a:p>
          <a:p>
            <a:pPr marL="266700" indent="-266700" algn="just">
              <a:spcBef>
                <a:spcPts val="1200"/>
              </a:spcBef>
              <a:buNone/>
              <a:defRPr/>
            </a:pPr>
            <a:r>
              <a:rPr lang="en-US" sz="2800" b="1" dirty="0" smtClean="0"/>
              <a:t>2 </a:t>
            </a:r>
            <a:r>
              <a:rPr lang="en-US" sz="2800" b="1" dirty="0" smtClean="0"/>
              <a:t>Look at the sentence.</a:t>
            </a:r>
          </a:p>
          <a:p>
            <a:pPr marL="266700" indent="-266700" algn="just">
              <a:spcBef>
                <a:spcPts val="1200"/>
              </a:spcBef>
              <a:buNone/>
              <a:defRPr/>
            </a:pPr>
            <a:r>
              <a:rPr lang="en-US" sz="2800" dirty="0" smtClean="0"/>
              <a:t>   He had a cynical and pessimistic nature. But he especially enjoyed the classic works of travel writing.</a:t>
            </a:r>
          </a:p>
          <a:p>
            <a:pPr marL="266700" indent="-266700" algn="just">
              <a:spcBef>
                <a:spcPts val="1200"/>
              </a:spcBef>
              <a:buNone/>
              <a:defRPr/>
            </a:pPr>
            <a:r>
              <a:rPr lang="en-US" sz="2800" b="1" dirty="0" smtClean="0"/>
              <a:t>You can rewrite it like this:</a:t>
            </a:r>
          </a:p>
          <a:p>
            <a:pPr marL="266700" indent="-266700" algn="just">
              <a:spcBef>
                <a:spcPts val="1200"/>
              </a:spcBef>
              <a:buNone/>
              <a:defRPr/>
            </a:pPr>
            <a:r>
              <a:rPr lang="en-US" sz="2800" i="1" dirty="0" smtClean="0"/>
              <a:t>    Despite / In spite of his cynical and pessimistic nature, he especially enjoyed the classic works of travel writing.</a:t>
            </a:r>
            <a:r>
              <a:rPr lang="en-US" sz="2800" dirty="0" smtClean="0"/>
              <a:t> </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8072462" y="6429396"/>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dissolve">
                                      <p:cBhvr>
                                        <p:cTn id="7" dur="500"/>
                                        <p:tgtEl>
                                          <p:spTgt spid="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dissolve">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dissolv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dissolve">
                                      <p:cBhvr>
                                        <p:cTn id="20" dur="500"/>
                                        <p:tgtEl>
                                          <p:spTgt spid="4">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r>
              <a:rPr lang="en-US" sz="2800" b="1" dirty="0" smtClean="0"/>
              <a:t>Now rewrite the sentences using </a:t>
            </a:r>
            <a:r>
              <a:rPr lang="en-US" sz="2800" b="1" i="1" dirty="0" smtClean="0"/>
              <a:t>despite / in spite of</a:t>
            </a:r>
            <a:r>
              <a:rPr lang="en-US" sz="2800" b="1" dirty="0" smtClean="0"/>
              <a:t>.</a:t>
            </a:r>
          </a:p>
          <a:p>
            <a:pPr algn="just">
              <a:spcBef>
                <a:spcPts val="1200"/>
              </a:spcBef>
              <a:buNone/>
              <a:defRPr/>
            </a:pPr>
            <a:r>
              <a:rPr lang="en-US" sz="2800" dirty="0" smtClean="0"/>
              <a:t>1 London reminded George of her past beauty. But it had become rather tiresome.</a:t>
            </a:r>
          </a:p>
          <a:p>
            <a:pPr algn="just">
              <a:spcBef>
                <a:spcPts val="1200"/>
              </a:spcBef>
              <a:buNone/>
              <a:defRPr/>
            </a:pPr>
            <a:r>
              <a:rPr lang="en-US" sz="2800" dirty="0" smtClean="0"/>
              <a:t>    </a:t>
            </a:r>
            <a:r>
              <a:rPr lang="en-US" sz="2800" dirty="0" smtClean="0">
                <a:solidFill>
                  <a:srgbClr val="0070C0"/>
                </a:solidFill>
              </a:rPr>
              <a:t>Despite / In spite of her past beauty, London had become rather tiresome to George. </a:t>
            </a:r>
          </a:p>
          <a:p>
            <a:pPr algn="just">
              <a:spcBef>
                <a:spcPts val="1200"/>
              </a:spcBef>
              <a:buNone/>
              <a:defRPr/>
            </a:pPr>
            <a:r>
              <a:rPr lang="en-US" sz="2800" dirty="0" smtClean="0"/>
              <a:t>2 It had an instinct not to trust strangers. But it was a place which attracted the rich and the artistic. </a:t>
            </a:r>
          </a:p>
          <a:p>
            <a:pPr algn="just">
              <a:spcBef>
                <a:spcPts val="1200"/>
              </a:spcBef>
              <a:buNone/>
              <a:defRPr/>
            </a:pPr>
            <a:r>
              <a:rPr lang="en-US" sz="2800" dirty="0" smtClean="0"/>
              <a:t>    </a:t>
            </a:r>
            <a:r>
              <a:rPr lang="en-US" sz="2800" dirty="0" smtClean="0">
                <a:solidFill>
                  <a:srgbClr val="0070C0"/>
                </a:solidFill>
              </a:rPr>
              <a:t>Despite / In spite of its instinct not to trust strangers, it was a place which attracted the rich and the artistic. </a:t>
            </a:r>
            <a:r>
              <a:rPr lang="en-US" sz="2800" dirty="0" smtClean="0"/>
              <a:t> </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spcBef>
                <a:spcPts val="1200"/>
              </a:spcBef>
              <a:buNone/>
              <a:defRPr/>
            </a:pPr>
            <a:r>
              <a:rPr lang="en-US" sz="2800" dirty="0" smtClean="0"/>
              <a:t>3 He had a vision of unimaginable glamour. But he became keen to see Provence for himself.</a:t>
            </a:r>
          </a:p>
          <a:p>
            <a:pPr algn="just">
              <a:spcBef>
                <a:spcPts val="1200"/>
              </a:spcBef>
              <a:buNone/>
              <a:defRPr/>
            </a:pPr>
            <a:r>
              <a:rPr lang="en-US" sz="2800" dirty="0" smtClean="0"/>
              <a:t>    </a:t>
            </a:r>
            <a:r>
              <a:rPr lang="en-US" sz="2800" dirty="0" smtClean="0">
                <a:solidFill>
                  <a:srgbClr val="0070C0"/>
                </a:solidFill>
              </a:rPr>
              <a:t>Despite / In spite of his vision of unimaginable glamour, he became keen to see Provence for himself. </a:t>
            </a:r>
          </a:p>
          <a:p>
            <a:pPr algn="just">
              <a:spcBef>
                <a:spcPts val="1200"/>
              </a:spcBef>
              <a:buNone/>
              <a:defRPr/>
            </a:pPr>
            <a:r>
              <a:rPr lang="en-US" sz="2800" dirty="0" smtClean="0"/>
              <a:t>4 He bought a ticket and booked a seat. But he decided it would be simpler to stay in London.</a:t>
            </a:r>
          </a:p>
          <a:p>
            <a:pPr algn="just">
              <a:spcBef>
                <a:spcPts val="1200"/>
              </a:spcBef>
              <a:buNone/>
              <a:defRPr/>
            </a:pPr>
            <a:r>
              <a:rPr lang="en-US" sz="2800" dirty="0" smtClean="0"/>
              <a:t>    </a:t>
            </a:r>
            <a:r>
              <a:rPr lang="en-US" sz="2800" dirty="0" smtClean="0">
                <a:solidFill>
                  <a:srgbClr val="0070C0"/>
                </a:solidFill>
              </a:rPr>
              <a:t>Despite / In spite of having bought a ticket and booked a seat, he decided it would be simpler to stay in London. </a:t>
            </a:r>
          </a:p>
          <a:p>
            <a:pPr algn="just">
              <a:spcBef>
                <a:spcPts val="1200"/>
              </a:spcBef>
              <a:buNone/>
              <a:defRPr/>
            </a:pPr>
            <a:r>
              <a:rPr lang="en-US" sz="2800" spc="-50" dirty="0" smtClean="0"/>
              <a:t>5 The man seemed surprised to see us. But he gave us rooms.</a:t>
            </a:r>
          </a:p>
          <a:p>
            <a:pPr algn="just">
              <a:spcBef>
                <a:spcPts val="1200"/>
              </a:spcBef>
              <a:buNone/>
              <a:defRPr/>
            </a:pPr>
            <a:r>
              <a:rPr lang="en-US" sz="2800" dirty="0" smtClean="0"/>
              <a:t>    </a:t>
            </a:r>
            <a:r>
              <a:rPr lang="en-US" sz="2800" dirty="0" smtClean="0">
                <a:solidFill>
                  <a:srgbClr val="0070C0"/>
                </a:solidFill>
              </a:rPr>
              <a:t>Despite </a:t>
            </a:r>
            <a:r>
              <a:rPr lang="en-US" sz="2800" dirty="0" smtClean="0">
                <a:solidFill>
                  <a:srgbClr val="0070C0"/>
                </a:solidFill>
              </a:rPr>
              <a:t>/ In spite of his surprise to see us, the man gave us rooms.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7" name="图片 6" descr="Home">
            <a:hlinkClick r:id="" action="ppaction://hlinkshowjump?jump=firstslide"/>
          </p:cNvPr>
          <p:cNvPicPr>
            <a:picLocks noChangeAspect="1" noChangeArrowheads="1"/>
          </p:cNvPicPr>
          <p:nvPr/>
        </p:nvPicPr>
        <p:blipFill>
          <a:blip r:embed="rId2"/>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3"/>
          <a:srcRect/>
          <a:stretch>
            <a:fillRect/>
          </a:stretch>
        </p:blipFill>
        <p:spPr bwMode="auto">
          <a:xfrm>
            <a:off x="8371019" y="6333761"/>
            <a:ext cx="476250" cy="225425"/>
          </a:xfrm>
          <a:prstGeom prst="rect">
            <a:avLst/>
          </a:prstGeom>
          <a:noFill/>
          <a:ln w="9525">
            <a:noFill/>
            <a:miter lim="800000"/>
            <a:headEnd/>
            <a:tailEnd/>
          </a:ln>
        </p:spPr>
      </p:pic>
      <p:pic>
        <p:nvPicPr>
          <p:cNvPr id="10" name="图片 9" descr="Back">
            <a:hlinkClick r:id="rId4" action="ppaction://hlinksldjump"/>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r>
              <a:rPr lang="en-US" sz="2800" b="1" dirty="0" smtClean="0">
                <a:solidFill>
                  <a:schemeClr val="accent5">
                    <a:lumMod val="75000"/>
                  </a:schemeClr>
                </a:solidFill>
              </a:rPr>
              <a:t>Comparative structures</a:t>
            </a:r>
            <a:r>
              <a:rPr lang="en-US" sz="2800" dirty="0" smtClean="0">
                <a:solidFill>
                  <a:schemeClr val="accent5">
                    <a:lumMod val="75000"/>
                  </a:schemeClr>
                </a:solidFill>
              </a:rPr>
              <a:t> </a:t>
            </a:r>
          </a:p>
          <a:p>
            <a:pPr algn="just">
              <a:spcBef>
                <a:spcPts val="1200"/>
              </a:spcBef>
              <a:buNone/>
              <a:defRPr/>
            </a:pPr>
            <a:r>
              <a:rPr lang="en-US" sz="2800" dirty="0" smtClean="0">
                <a:solidFill>
                  <a:schemeClr val="accent5">
                    <a:lumMod val="75000"/>
                  </a:schemeClr>
                </a:solidFill>
              </a:rPr>
              <a:t>    We usually use </a:t>
            </a:r>
            <a:r>
              <a:rPr lang="en-US" sz="2800" i="1" dirty="0" smtClean="0">
                <a:solidFill>
                  <a:schemeClr val="accent5">
                    <a:lumMod val="75000"/>
                  </a:schemeClr>
                </a:solidFill>
              </a:rPr>
              <a:t>as </a:t>
            </a:r>
            <a:r>
              <a:rPr lang="en-US" sz="2800" dirty="0" smtClean="0">
                <a:solidFill>
                  <a:schemeClr val="accent5">
                    <a:lumMod val="75000"/>
                  </a:schemeClr>
                </a:solidFill>
              </a:rPr>
              <a:t>+ </a:t>
            </a:r>
            <a:r>
              <a:rPr lang="en-US" sz="2800" i="1" dirty="0" smtClean="0">
                <a:solidFill>
                  <a:schemeClr val="accent5">
                    <a:lumMod val="75000"/>
                  </a:schemeClr>
                </a:solidFill>
              </a:rPr>
              <a:t>adj. </a:t>
            </a:r>
            <a:r>
              <a:rPr lang="en-US" sz="2800" dirty="0" smtClean="0">
                <a:solidFill>
                  <a:schemeClr val="accent5">
                    <a:lumMod val="75000"/>
                  </a:schemeClr>
                </a:solidFill>
              </a:rPr>
              <a:t>/ </a:t>
            </a:r>
            <a:r>
              <a:rPr lang="en-US" sz="2800" i="1" dirty="0" smtClean="0">
                <a:solidFill>
                  <a:schemeClr val="accent5">
                    <a:lumMod val="75000"/>
                  </a:schemeClr>
                </a:solidFill>
              </a:rPr>
              <a:t>adv</a:t>
            </a:r>
            <a:r>
              <a:rPr lang="en-US" sz="2800" dirty="0" smtClean="0">
                <a:solidFill>
                  <a:schemeClr val="accent5">
                    <a:lumMod val="75000"/>
                  </a:schemeClr>
                </a:solidFill>
              </a:rPr>
              <a:t>. + </a:t>
            </a:r>
            <a:r>
              <a:rPr lang="en-US" sz="2800" i="1" dirty="0" smtClean="0">
                <a:solidFill>
                  <a:schemeClr val="accent5">
                    <a:lumMod val="75000"/>
                  </a:schemeClr>
                </a:solidFill>
              </a:rPr>
              <a:t>as </a:t>
            </a:r>
            <a:r>
              <a:rPr lang="en-US" sz="2800" dirty="0" smtClean="0">
                <a:solidFill>
                  <a:schemeClr val="accent5">
                    <a:lumMod val="75000"/>
                  </a:schemeClr>
                </a:solidFill>
              </a:rPr>
              <a:t>to say that people and things are the same as each other. </a:t>
            </a:r>
            <a:r>
              <a:rPr lang="en-US" sz="2800" i="1" dirty="0" smtClean="0">
                <a:solidFill>
                  <a:schemeClr val="accent5">
                    <a:lumMod val="75000"/>
                  </a:schemeClr>
                </a:solidFill>
              </a:rPr>
              <a:t>The second night at the hotel was as noisy as the first one. </a:t>
            </a:r>
            <a:r>
              <a:rPr lang="en-US" sz="2800" dirty="0" smtClean="0">
                <a:solidFill>
                  <a:schemeClr val="accent5">
                    <a:lumMod val="75000"/>
                  </a:schemeClr>
                </a:solidFill>
              </a:rPr>
              <a:t>We can also use </a:t>
            </a:r>
            <a:r>
              <a:rPr lang="en-US" sz="2800" i="1" dirty="0" smtClean="0">
                <a:solidFill>
                  <a:schemeClr val="accent5">
                    <a:lumMod val="75000"/>
                  </a:schemeClr>
                </a:solidFill>
              </a:rPr>
              <a:t>x times as </a:t>
            </a:r>
            <a:r>
              <a:rPr lang="en-US" sz="2800" dirty="0" smtClean="0">
                <a:solidFill>
                  <a:schemeClr val="accent5">
                    <a:lumMod val="75000"/>
                  </a:schemeClr>
                </a:solidFill>
              </a:rPr>
              <a:t>+ </a:t>
            </a:r>
            <a:r>
              <a:rPr lang="en-US" sz="2800" i="1" dirty="0" smtClean="0">
                <a:solidFill>
                  <a:schemeClr val="accent5">
                    <a:lumMod val="75000"/>
                  </a:schemeClr>
                </a:solidFill>
              </a:rPr>
              <a:t>adj. </a:t>
            </a:r>
            <a:r>
              <a:rPr lang="en-US" sz="2800" dirty="0" smtClean="0">
                <a:solidFill>
                  <a:schemeClr val="accent5">
                    <a:lumMod val="75000"/>
                  </a:schemeClr>
                </a:solidFill>
              </a:rPr>
              <a:t>/ </a:t>
            </a:r>
            <a:r>
              <a:rPr lang="en-US" sz="2800" i="1" dirty="0" smtClean="0">
                <a:solidFill>
                  <a:schemeClr val="accent5">
                    <a:lumMod val="75000"/>
                  </a:schemeClr>
                </a:solidFill>
              </a:rPr>
              <a:t>adv. </a:t>
            </a:r>
            <a:r>
              <a:rPr lang="en-US" sz="2800" dirty="0" smtClean="0">
                <a:solidFill>
                  <a:schemeClr val="accent5">
                    <a:lumMod val="75000"/>
                  </a:schemeClr>
                </a:solidFill>
              </a:rPr>
              <a:t>+ </a:t>
            </a:r>
            <a:r>
              <a:rPr lang="en-US" sz="2800" i="1" dirty="0" smtClean="0">
                <a:solidFill>
                  <a:schemeClr val="accent5">
                    <a:lumMod val="75000"/>
                  </a:schemeClr>
                </a:solidFill>
              </a:rPr>
              <a:t>as</a:t>
            </a:r>
            <a:r>
              <a:rPr lang="en-US" sz="2800" dirty="0" smtClean="0">
                <a:solidFill>
                  <a:schemeClr val="accent5">
                    <a:lumMod val="75000"/>
                  </a:schemeClr>
                </a:solidFill>
              </a:rPr>
              <a:t>. </a:t>
            </a:r>
          </a:p>
          <a:p>
            <a:pPr>
              <a:spcBef>
                <a:spcPts val="1200"/>
              </a:spcBef>
              <a:buNone/>
              <a:defRPr/>
            </a:pPr>
            <a:r>
              <a:rPr lang="en-US" sz="2800" dirty="0" smtClean="0"/>
              <a:t>    .</a:t>
            </a:r>
            <a:r>
              <a:rPr lang="en-US" sz="2800" i="1" dirty="0" smtClean="0"/>
              <a:t>.. the concert was twice as long as intended. </a:t>
            </a:r>
          </a:p>
          <a:p>
            <a:pPr>
              <a:spcBef>
                <a:spcPts val="1200"/>
              </a:spcBef>
              <a:buNone/>
              <a:defRPr/>
            </a:pPr>
            <a:r>
              <a:rPr lang="en-US" sz="2800" b="1" dirty="0" smtClean="0"/>
              <a:t>    means </a:t>
            </a:r>
            <a:r>
              <a:rPr lang="en-US" sz="2800" b="1" dirty="0" smtClean="0"/>
              <a:t>the same as:</a:t>
            </a:r>
          </a:p>
          <a:p>
            <a:pPr>
              <a:spcBef>
                <a:spcPts val="1200"/>
              </a:spcBef>
              <a:buNone/>
              <a:defRPr/>
            </a:pPr>
            <a:r>
              <a:rPr lang="en-US" sz="2800" i="1" dirty="0" smtClean="0"/>
              <a:t>    ... the concert was twice longer than intended.</a:t>
            </a:r>
            <a:r>
              <a:rPr lang="en-US" sz="2800" dirty="0" smtClean="0"/>
              <a:t> </a:t>
            </a:r>
            <a:br>
              <a:rPr lang="en-US" sz="2800" dirty="0" smtClean="0"/>
            </a:br>
            <a:r>
              <a:rPr lang="en-US" sz="2800" dirty="0" smtClean="0"/>
              <a:t/>
            </a:r>
            <a:br>
              <a:rPr lang="en-US" sz="2800" dirty="0" smtClean="0"/>
            </a:b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dissolve">
                                      <p:cBhvr>
                                        <p:cTn id="10" dur="500"/>
                                        <p:tgtEl>
                                          <p:spTgt spid="4">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dissolve">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2918"/>
            <a:ext cx="8834438" cy="5922961"/>
          </a:xfrm>
        </p:spPr>
        <p:txBody>
          <a:bodyPr>
            <a:noAutofit/>
          </a:bodyPr>
          <a:lstStyle/>
          <a:p>
            <a:pPr>
              <a:lnSpc>
                <a:spcPct val="80000"/>
              </a:lnSpc>
              <a:spcBef>
                <a:spcPts val="1000"/>
              </a:spcBef>
              <a:buNone/>
              <a:defRPr/>
            </a:pPr>
            <a:r>
              <a:rPr lang="en-US" sz="2800" b="1" dirty="0" smtClean="0"/>
              <a:t>3 Rewrite the sentences using </a:t>
            </a:r>
            <a:r>
              <a:rPr lang="en-US" sz="2800" b="1" i="1" dirty="0" smtClean="0"/>
              <a:t>x times as </a:t>
            </a:r>
            <a:r>
              <a:rPr lang="en-US" sz="2800" dirty="0" smtClean="0"/>
              <a:t>+ </a:t>
            </a:r>
            <a:r>
              <a:rPr lang="en-US" sz="2800" b="1" i="1" dirty="0" smtClean="0"/>
              <a:t>adj. </a:t>
            </a:r>
            <a:r>
              <a:rPr lang="en-US" sz="2800" dirty="0" smtClean="0"/>
              <a:t>/ </a:t>
            </a:r>
            <a:r>
              <a:rPr lang="en-US" sz="2800" b="1" i="1" dirty="0" smtClean="0"/>
              <a:t>adv. </a:t>
            </a:r>
            <a:r>
              <a:rPr lang="en-US" sz="2800" dirty="0" smtClean="0"/>
              <a:t>+ </a:t>
            </a:r>
            <a:r>
              <a:rPr lang="en-US" sz="2800" b="1" i="1" dirty="0" smtClean="0"/>
              <a:t>as</a:t>
            </a:r>
            <a:r>
              <a:rPr lang="en-US" sz="2800" dirty="0" smtClean="0"/>
              <a:t>.</a:t>
            </a:r>
          </a:p>
          <a:p>
            <a:pPr algn="just">
              <a:lnSpc>
                <a:spcPct val="80000"/>
              </a:lnSpc>
              <a:spcBef>
                <a:spcPts val="1000"/>
              </a:spcBef>
              <a:buNone/>
              <a:defRPr/>
            </a:pPr>
            <a:r>
              <a:rPr lang="en-US" sz="2800" dirty="0" smtClean="0"/>
              <a:t>1 The Himalayas are twice higher than the Alps.</a:t>
            </a:r>
          </a:p>
          <a:p>
            <a:pPr algn="just">
              <a:lnSpc>
                <a:spcPct val="80000"/>
              </a:lnSpc>
              <a:spcBef>
                <a:spcPts val="1000"/>
              </a:spcBef>
              <a:buNone/>
              <a:defRPr/>
            </a:pPr>
            <a:r>
              <a:rPr lang="en-US" sz="2800" dirty="0" smtClean="0"/>
              <a:t>   </a:t>
            </a:r>
            <a:r>
              <a:rPr lang="en-US" sz="2800" dirty="0" smtClean="0">
                <a:solidFill>
                  <a:srgbClr val="0070C0"/>
                </a:solidFill>
              </a:rPr>
              <a:t>The Himalayas are twice as high as the Alps. </a:t>
            </a:r>
          </a:p>
          <a:p>
            <a:pPr algn="just">
              <a:lnSpc>
                <a:spcPct val="80000"/>
              </a:lnSpc>
              <a:spcBef>
                <a:spcPts val="1000"/>
              </a:spcBef>
              <a:buNone/>
              <a:defRPr/>
            </a:pPr>
            <a:r>
              <a:rPr lang="en-US" sz="2800" spc="-150" dirty="0" smtClean="0"/>
              <a:t>2 </a:t>
            </a:r>
            <a:r>
              <a:rPr lang="en-US" sz="2800" spc="-100" dirty="0" smtClean="0"/>
              <a:t>Provence was ten times more beautiful than he had thought.</a:t>
            </a:r>
          </a:p>
          <a:p>
            <a:pPr algn="just">
              <a:lnSpc>
                <a:spcPct val="80000"/>
              </a:lnSpc>
              <a:spcBef>
                <a:spcPts val="1000"/>
              </a:spcBef>
              <a:buNone/>
              <a:defRPr/>
            </a:pPr>
            <a:r>
              <a:rPr lang="en-US" sz="2800" dirty="0" smtClean="0"/>
              <a:t>   </a:t>
            </a:r>
            <a:r>
              <a:rPr lang="en-US" sz="2800" dirty="0" smtClean="0">
                <a:solidFill>
                  <a:srgbClr val="0070C0"/>
                </a:solidFill>
              </a:rPr>
              <a:t>Provence was ten times as beautiful as he had thought. </a:t>
            </a:r>
          </a:p>
          <a:p>
            <a:pPr algn="just">
              <a:lnSpc>
                <a:spcPct val="80000"/>
              </a:lnSpc>
              <a:spcBef>
                <a:spcPts val="1000"/>
              </a:spcBef>
              <a:buNone/>
              <a:defRPr/>
            </a:pPr>
            <a:r>
              <a:rPr lang="en-US" sz="2800" dirty="0" smtClean="0"/>
              <a:t>3 The journey was three times longer than he wanted.</a:t>
            </a:r>
          </a:p>
          <a:p>
            <a:pPr algn="just">
              <a:lnSpc>
                <a:spcPct val="80000"/>
              </a:lnSpc>
              <a:spcBef>
                <a:spcPts val="1000"/>
              </a:spcBef>
              <a:buNone/>
              <a:defRPr/>
            </a:pPr>
            <a:r>
              <a:rPr lang="en-US" sz="2800" dirty="0" smtClean="0"/>
              <a:t>   </a:t>
            </a:r>
            <a:r>
              <a:rPr lang="en-US" sz="2800" dirty="0" smtClean="0">
                <a:solidFill>
                  <a:srgbClr val="0070C0"/>
                </a:solidFill>
              </a:rPr>
              <a:t>The journey was three times as long as he wanted. </a:t>
            </a:r>
          </a:p>
          <a:p>
            <a:pPr algn="just">
              <a:lnSpc>
                <a:spcPct val="80000"/>
              </a:lnSpc>
              <a:spcBef>
                <a:spcPts val="1000"/>
              </a:spcBef>
              <a:buNone/>
              <a:defRPr/>
            </a:pPr>
            <a:r>
              <a:rPr lang="en-US" sz="2800" dirty="0" smtClean="0"/>
              <a:t>4 Their speeches took six times longer than my lecture.</a:t>
            </a:r>
          </a:p>
          <a:p>
            <a:pPr algn="just">
              <a:lnSpc>
                <a:spcPct val="80000"/>
              </a:lnSpc>
              <a:spcBef>
                <a:spcPts val="1000"/>
              </a:spcBef>
              <a:buNone/>
              <a:defRPr/>
            </a:pPr>
            <a:r>
              <a:rPr lang="en-US" sz="2800" dirty="0" smtClean="0"/>
              <a:t>   </a:t>
            </a:r>
            <a:r>
              <a:rPr lang="en-US" sz="2800" dirty="0" smtClean="0"/>
              <a:t> </a:t>
            </a:r>
            <a:r>
              <a:rPr lang="en-US" sz="2800" dirty="0" smtClean="0">
                <a:solidFill>
                  <a:srgbClr val="0070C0"/>
                </a:solidFill>
              </a:rPr>
              <a:t>Their speeches were six times as long as my lecture. </a:t>
            </a:r>
          </a:p>
          <a:p>
            <a:pPr algn="just">
              <a:lnSpc>
                <a:spcPct val="80000"/>
              </a:lnSpc>
              <a:spcBef>
                <a:spcPts val="1000"/>
              </a:spcBef>
              <a:buNone/>
              <a:defRPr/>
            </a:pPr>
            <a:r>
              <a:rPr lang="en-US" sz="2800" spc="-150" dirty="0" smtClean="0"/>
              <a:t>5 </a:t>
            </a:r>
            <a:r>
              <a:rPr lang="en-US" sz="2800" dirty="0" smtClean="0"/>
              <a:t>The theatre was ten times larger than any they had performed in before.</a:t>
            </a:r>
          </a:p>
          <a:p>
            <a:pPr algn="just">
              <a:lnSpc>
                <a:spcPct val="80000"/>
              </a:lnSpc>
              <a:spcBef>
                <a:spcPts val="1000"/>
              </a:spcBef>
              <a:buNone/>
              <a:defRPr/>
            </a:pPr>
            <a:r>
              <a:rPr lang="en-US" sz="2800" spc="-150" dirty="0" smtClean="0"/>
              <a:t>    </a:t>
            </a:r>
            <a:r>
              <a:rPr lang="en-US" sz="2800" spc="-150" dirty="0" smtClean="0"/>
              <a:t> </a:t>
            </a:r>
            <a:r>
              <a:rPr lang="en-US" sz="2800" dirty="0" smtClean="0">
                <a:solidFill>
                  <a:srgbClr val="0070C0"/>
                </a:solidFill>
              </a:rPr>
              <a:t>The theatre was ten times as large as any they had performed in before. </a:t>
            </a:r>
            <a:endParaRPr lang="en-US" altLang="zh-CN" sz="2800"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dissolv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dissolve">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1640</Words>
  <Application>Microsoft Office PowerPoint</Application>
  <PresentationFormat>全屏显示(4:3)</PresentationFormat>
  <Paragraphs>100</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41</cp:revision>
  <dcterms:created xsi:type="dcterms:W3CDTF">2016-02-14T10:12:37Z</dcterms:created>
  <dcterms:modified xsi:type="dcterms:W3CDTF">2016-11-01T08:20:50Z</dcterms:modified>
</cp:coreProperties>
</file>