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62" r:id="rId5"/>
    <p:sldId id="260" r:id="rId6"/>
    <p:sldId id="263" r:id="rId7"/>
    <p:sldId id="265" r:id="rId8"/>
    <p:sldId id="264" r:id="rId9"/>
    <p:sldId id="267" r:id="rId10"/>
    <p:sldId id="268" r:id="rId11"/>
    <p:sldId id="269" r:id="rId12"/>
    <p:sldId id="266" r:id="rId13"/>
    <p:sldId id="271" r:id="rId14"/>
    <p:sldId id="270" r:id="rId15"/>
    <p:sldId id="272" r:id="rId16"/>
    <p:sldId id="273" r:id="rId17"/>
    <p:sldId id="25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6666"/>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Rewrite the sentences with </a:t>
            </a:r>
            <a:r>
              <a:rPr lang="en-US" altLang="zh-CN" sz="2800" b="1" i="1" dirty="0" smtClean="0"/>
              <a:t>as … as …</a:t>
            </a:r>
            <a:endParaRPr lang="en-US" altLang="zh-CN" sz="2800" b="1" dirty="0">
              <a:solidFill>
                <a:srgbClr val="000000"/>
              </a:solidFill>
            </a:endParaRPr>
          </a:p>
        </p:txBody>
      </p:sp>
      <p:sp>
        <p:nvSpPr>
          <p:cNvPr id="19" name="圆角矩形 18">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complete the sentences</a:t>
            </a:r>
            <a:endParaRPr lang="en-US" altLang="zh-CN" sz="2800" b="1" dirty="0">
              <a:solidFill>
                <a:srgbClr val="000000"/>
              </a:solidFill>
            </a:endParaRPr>
          </a:p>
        </p:txBody>
      </p:sp>
      <p:sp>
        <p:nvSpPr>
          <p:cNvPr id="20" name="圆角矩形 19">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3 Answer the questions</a:t>
            </a:r>
            <a:endParaRPr lang="en-US" altLang="zh-CN" sz="2800" b="1" dirty="0">
              <a:solidFill>
                <a:srgbClr val="000000"/>
              </a:solidFill>
            </a:endParaRPr>
          </a:p>
        </p:txBody>
      </p:sp>
      <p:sp>
        <p:nvSpPr>
          <p:cNvPr id="21" name="圆角矩形 20">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30" dirty="0" smtClean="0"/>
              <a:t>4 Complete the sentences with suitable collocations</a:t>
            </a:r>
            <a:endParaRPr lang="en-US" altLang="zh-CN" sz="2800" b="1" spc="-30" dirty="0">
              <a:solidFill>
                <a:srgbClr val="000000"/>
              </a:solidFill>
            </a:endParaRPr>
          </a:p>
        </p:txBody>
      </p:sp>
      <p:sp>
        <p:nvSpPr>
          <p:cNvPr id="22" name="圆角矩形 21">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Chinese</a:t>
            </a:r>
            <a:endParaRPr lang="en-US" altLang="zh-CN" sz="2800" b="1" dirty="0">
              <a:solidFill>
                <a:srgbClr val="000000"/>
              </a:solidFill>
            </a:endParaRPr>
          </a:p>
        </p:txBody>
      </p:sp>
      <p:sp>
        <p:nvSpPr>
          <p:cNvPr id="23" name="圆角矩形 22">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dirty="0" smtClean="0"/>
              <a:t>3 </a:t>
            </a:r>
            <a:r>
              <a:rPr lang="en-US" altLang="zh-CN" sz="2800" b="1" dirty="0" smtClean="0"/>
              <a:t>sympathy</a:t>
            </a:r>
            <a:r>
              <a:rPr lang="en-US" altLang="zh-CN" sz="2800" dirty="0" smtClean="0"/>
              <a:t> This is a natural feeling of kindness shared with someone who is experiencing something unpleasant, or an agreement with an idea or a plan.</a:t>
            </a:r>
          </a:p>
          <a:p>
            <a:pPr algn="just">
              <a:spcBef>
                <a:spcPts val="0"/>
              </a:spcBef>
              <a:buNone/>
            </a:pPr>
            <a:r>
              <a:rPr lang="en-US" altLang="zh-CN" sz="2800" dirty="0" smtClean="0"/>
              <a:t>(a) If you’re </a:t>
            </a:r>
            <a:r>
              <a:rPr lang="en-US" altLang="zh-CN" sz="2800" i="1" dirty="0" smtClean="0"/>
              <a:t>in sympathy with</a:t>
            </a:r>
            <a:r>
              <a:rPr lang="en-US" altLang="zh-CN" sz="2800" dirty="0" smtClean="0"/>
              <a:t> someone’s political or religious beliefs, do you share or reject them?</a:t>
            </a:r>
          </a:p>
          <a:p>
            <a:pPr algn="just">
              <a:spcBef>
                <a:spcPts val="0"/>
              </a:spcBef>
              <a:buNone/>
            </a:pPr>
            <a:r>
              <a:rPr lang="en-US" altLang="zh-CN" sz="2800" dirty="0" smtClean="0"/>
              <a:t>(b) If you </a:t>
            </a:r>
            <a:r>
              <a:rPr lang="en-US" altLang="zh-CN" sz="2800" i="1" dirty="0" smtClean="0"/>
              <a:t>extend your sympathy</a:t>
            </a:r>
            <a:r>
              <a:rPr lang="en-US" altLang="zh-CN" sz="2800" dirty="0" smtClean="0"/>
              <a:t> </a:t>
            </a:r>
            <a:r>
              <a:rPr lang="en-US" altLang="zh-CN" sz="2800" i="1" dirty="0" smtClean="0"/>
              <a:t>to</a:t>
            </a:r>
            <a:r>
              <a:rPr lang="en-US" altLang="zh-CN" sz="2800" dirty="0" smtClean="0"/>
              <a:t> a friend, have they experienced a disappointment or great success?</a:t>
            </a:r>
          </a:p>
          <a:p>
            <a:pPr algn="just">
              <a:spcBef>
                <a:spcPts val="0"/>
              </a:spcBef>
              <a:buNone/>
            </a:pPr>
            <a:r>
              <a:rPr lang="en-US" altLang="zh-CN" sz="2800" dirty="0" smtClean="0">
                <a:solidFill>
                  <a:srgbClr val="006699"/>
                </a:solidFill>
              </a:rPr>
              <a:t>(a) You share them. </a:t>
            </a:r>
          </a:p>
          <a:p>
            <a:pPr>
              <a:buNone/>
            </a:pPr>
            <a:r>
              <a:rPr lang="en-US" altLang="zh-CN" sz="2800" dirty="0" smtClean="0">
                <a:solidFill>
                  <a:srgbClr val="006699"/>
                </a:solidFill>
              </a:rPr>
              <a:t>(b) They have experienced a disappointment.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dirty="0" smtClean="0"/>
              <a:t>4 </a:t>
            </a:r>
            <a:r>
              <a:rPr lang="en-US" altLang="zh-CN" sz="2800" b="1" dirty="0" smtClean="0"/>
              <a:t>wrap</a:t>
            </a:r>
            <a:r>
              <a:rPr lang="en-US" altLang="zh-CN" sz="2800" dirty="0" smtClean="0"/>
              <a:t> To </a:t>
            </a:r>
            <a:r>
              <a:rPr lang="en-US" altLang="zh-CN" sz="2800" i="1" dirty="0" smtClean="0"/>
              <a:t>wrap</a:t>
            </a:r>
            <a:r>
              <a:rPr lang="en-US" altLang="zh-CN" sz="2800" dirty="0" smtClean="0"/>
              <a:t> something is to cover something in cloth or paper.</a:t>
            </a:r>
          </a:p>
          <a:p>
            <a:pPr algn="just">
              <a:spcBef>
                <a:spcPts val="0"/>
              </a:spcBef>
              <a:buNone/>
            </a:pPr>
            <a:r>
              <a:rPr lang="en-US" altLang="zh-CN" sz="2800" dirty="0" smtClean="0"/>
              <a:t>(a) If you </a:t>
            </a:r>
            <a:r>
              <a:rPr lang="en-US" altLang="zh-CN" sz="2800" i="1" dirty="0" smtClean="0"/>
              <a:t>wrap up </a:t>
            </a:r>
            <a:r>
              <a:rPr lang="en-US" altLang="zh-CN" sz="2800" dirty="0" smtClean="0"/>
              <a:t>a meeting, do you start it or finish it?</a:t>
            </a:r>
          </a:p>
          <a:p>
            <a:pPr algn="just">
              <a:spcBef>
                <a:spcPts val="0"/>
              </a:spcBef>
              <a:buNone/>
            </a:pPr>
            <a:r>
              <a:rPr lang="en-US" altLang="zh-CN" sz="2800" dirty="0" smtClean="0"/>
              <a:t>(b) If you </a:t>
            </a:r>
            <a:r>
              <a:rPr lang="en-US" altLang="zh-CN" sz="2800" i="1" dirty="0" smtClean="0"/>
              <a:t>are wrapped up in</a:t>
            </a:r>
            <a:r>
              <a:rPr lang="en-US" altLang="zh-CN" sz="2800" dirty="0" smtClean="0"/>
              <a:t> your work, does it bore you or interest you very much?</a:t>
            </a:r>
          </a:p>
          <a:p>
            <a:pPr algn="just">
              <a:spcBef>
                <a:spcPts val="0"/>
              </a:spcBef>
              <a:buNone/>
            </a:pPr>
            <a:r>
              <a:rPr lang="en-US" altLang="zh-CN" sz="2800" dirty="0" smtClean="0"/>
              <a:t>(c) If you </a:t>
            </a:r>
            <a:r>
              <a:rPr lang="en-US" altLang="zh-CN" sz="2800" i="1" dirty="0" smtClean="0"/>
              <a:t>keep something under wraps</a:t>
            </a:r>
            <a:r>
              <a:rPr lang="en-US" altLang="zh-CN" sz="2800" dirty="0" smtClean="0"/>
              <a:t>, do you tell people about it or keep it secret?</a:t>
            </a:r>
          </a:p>
          <a:p>
            <a:pPr algn="just">
              <a:spcBef>
                <a:spcPts val="0"/>
              </a:spcBef>
              <a:buNone/>
            </a:pPr>
            <a:r>
              <a:rPr lang="en-US" altLang="zh-CN" sz="2800" dirty="0" smtClean="0">
                <a:solidFill>
                  <a:srgbClr val="006699"/>
                </a:solidFill>
              </a:rPr>
              <a:t>(a) You finish it. </a:t>
            </a:r>
          </a:p>
          <a:p>
            <a:pPr>
              <a:buNone/>
            </a:pPr>
            <a:r>
              <a:rPr lang="en-US" altLang="zh-CN" sz="2800" dirty="0" smtClean="0">
                <a:solidFill>
                  <a:srgbClr val="006699"/>
                </a:solidFill>
              </a:rPr>
              <a:t>(b) It interests you very much.</a:t>
            </a:r>
          </a:p>
          <a:p>
            <a:pPr>
              <a:buNone/>
            </a:pPr>
            <a:r>
              <a:rPr lang="en-US" altLang="zh-CN" sz="2800" dirty="0" smtClean="0">
                <a:solidFill>
                  <a:srgbClr val="006699"/>
                </a:solidFill>
              </a:rPr>
              <a:t>(c) You keep it secret.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b="1" spc="-100" dirty="0" smtClean="0"/>
              <a:t>4 Complete the sentences with suitable collocations from Activity 3. Sometimes more than one collocation is possible.</a:t>
            </a:r>
          </a:p>
          <a:p>
            <a:pPr algn="just">
              <a:spcBef>
                <a:spcPts val="0"/>
              </a:spcBef>
              <a:buNone/>
            </a:pPr>
            <a:r>
              <a:rPr lang="en-US" altLang="zh-CN" sz="2800" dirty="0" smtClean="0"/>
              <a:t>1 The meeting was ________ ________ with a speech from the manager.</a:t>
            </a:r>
          </a:p>
          <a:p>
            <a:pPr algn="just">
              <a:spcBef>
                <a:spcPts val="0"/>
              </a:spcBef>
              <a:buNone/>
            </a:pPr>
            <a:r>
              <a:rPr lang="en-US" altLang="zh-CN" sz="2800" dirty="0" smtClean="0"/>
              <a:t>2 Bringing up a family is so expensive and I’m ___ ________ _____ anyone with financial difficulties.</a:t>
            </a:r>
          </a:p>
          <a:p>
            <a:pPr algn="just">
              <a:spcBef>
                <a:spcPts val="0"/>
              </a:spcBef>
              <a:buNone/>
            </a:pPr>
            <a:r>
              <a:rPr lang="en-US" altLang="zh-CN" sz="2800" dirty="0" smtClean="0"/>
              <a:t>3 I am so sorry to hear about your father’s accident. May I _______ my _________?</a:t>
            </a:r>
          </a:p>
          <a:p>
            <a:pPr algn="just">
              <a:spcBef>
                <a:spcPts val="0"/>
              </a:spcBef>
              <a:buNone/>
            </a:pPr>
            <a:r>
              <a:rPr lang="en-US" altLang="zh-CN" sz="2800" dirty="0" smtClean="0"/>
              <a:t>4 The ________ ________ of the book was to show people how to live in a morally good way.</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3071802" y="1500174"/>
            <a:ext cx="2928958" cy="523220"/>
          </a:xfrm>
          <a:prstGeom prst="rect">
            <a:avLst/>
          </a:prstGeom>
          <a:noFill/>
        </p:spPr>
        <p:txBody>
          <a:bodyPr wrap="square" rtlCol="0">
            <a:spAutoFit/>
          </a:bodyPr>
          <a:lstStyle/>
          <a:p>
            <a:r>
              <a:rPr lang="en-US" altLang="zh-CN" sz="2800" dirty="0" smtClean="0">
                <a:solidFill>
                  <a:srgbClr val="FF0000"/>
                </a:solidFill>
              </a:rPr>
              <a:t>wrapped         up </a:t>
            </a:r>
            <a:endParaRPr lang="zh-CN" altLang="en-US" sz="2800" dirty="0">
              <a:solidFill>
                <a:srgbClr val="FF0000"/>
              </a:solidFill>
            </a:endParaRPr>
          </a:p>
        </p:txBody>
      </p:sp>
      <p:sp>
        <p:nvSpPr>
          <p:cNvPr id="10" name="TextBox 9"/>
          <p:cNvSpPr txBox="1"/>
          <p:nvPr/>
        </p:nvSpPr>
        <p:spPr>
          <a:xfrm>
            <a:off x="571472" y="2357430"/>
            <a:ext cx="8429684" cy="954107"/>
          </a:xfrm>
          <a:prstGeom prst="rect">
            <a:avLst/>
          </a:prstGeom>
          <a:noFill/>
        </p:spPr>
        <p:txBody>
          <a:bodyPr wrap="square" rtlCol="0">
            <a:spAutoFit/>
          </a:bodyPr>
          <a:lstStyle/>
          <a:p>
            <a:r>
              <a:rPr lang="en-US" altLang="zh-CN" sz="2800" dirty="0" smtClean="0">
                <a:solidFill>
                  <a:srgbClr val="FF0000"/>
                </a:solidFill>
              </a:rPr>
              <a:t>                                                                               in  sympathy with </a:t>
            </a:r>
            <a:endParaRPr lang="zh-CN" altLang="en-US" sz="2800" dirty="0">
              <a:solidFill>
                <a:srgbClr val="FF0000"/>
              </a:solidFill>
            </a:endParaRPr>
          </a:p>
        </p:txBody>
      </p:sp>
      <p:sp>
        <p:nvSpPr>
          <p:cNvPr id="11" name="TextBox 10"/>
          <p:cNvSpPr txBox="1"/>
          <p:nvPr/>
        </p:nvSpPr>
        <p:spPr>
          <a:xfrm>
            <a:off x="571472" y="3620160"/>
            <a:ext cx="4786346" cy="523220"/>
          </a:xfrm>
          <a:prstGeom prst="rect">
            <a:avLst/>
          </a:prstGeom>
          <a:noFill/>
        </p:spPr>
        <p:txBody>
          <a:bodyPr wrap="square" rtlCol="0">
            <a:spAutoFit/>
          </a:bodyPr>
          <a:lstStyle/>
          <a:p>
            <a:r>
              <a:rPr lang="en-US" altLang="zh-CN" sz="2800" dirty="0" smtClean="0">
                <a:solidFill>
                  <a:srgbClr val="FF0000"/>
                </a:solidFill>
              </a:rPr>
              <a:t>extend           sympathy </a:t>
            </a:r>
            <a:endParaRPr lang="zh-CN" altLang="en-US" sz="2800" dirty="0">
              <a:solidFill>
                <a:srgbClr val="FF0000"/>
              </a:solidFill>
            </a:endParaRPr>
          </a:p>
        </p:txBody>
      </p:sp>
      <p:sp>
        <p:nvSpPr>
          <p:cNvPr id="12" name="TextBox 11"/>
          <p:cNvSpPr txBox="1"/>
          <p:nvPr/>
        </p:nvSpPr>
        <p:spPr>
          <a:xfrm>
            <a:off x="1285852" y="4071942"/>
            <a:ext cx="3143272" cy="523220"/>
          </a:xfrm>
          <a:prstGeom prst="rect">
            <a:avLst/>
          </a:prstGeom>
          <a:noFill/>
        </p:spPr>
        <p:txBody>
          <a:bodyPr wrap="square" rtlCol="0">
            <a:spAutoFit/>
          </a:bodyPr>
          <a:lstStyle/>
          <a:p>
            <a:r>
              <a:rPr lang="en-US" altLang="zh-CN" sz="2800" dirty="0" smtClean="0">
                <a:solidFill>
                  <a:srgbClr val="FF0000"/>
                </a:solidFill>
              </a:rPr>
              <a:t>original    purpose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00108"/>
            <a:ext cx="8834438" cy="5715040"/>
          </a:xfrm>
        </p:spPr>
        <p:txBody>
          <a:bodyPr>
            <a:noAutofit/>
          </a:bodyPr>
          <a:lstStyle/>
          <a:p>
            <a:pPr algn="just">
              <a:spcBef>
                <a:spcPts val="0"/>
              </a:spcBef>
              <a:buNone/>
            </a:pPr>
            <a:r>
              <a:rPr lang="en-US" altLang="zh-CN" sz="2800" dirty="0" smtClean="0"/>
              <a:t>5 In many schools ________ in </a:t>
            </a:r>
            <a:r>
              <a:rPr lang="en-US" altLang="zh-CN" sz="2800" dirty="0" err="1" smtClean="0"/>
              <a:t>maths</a:t>
            </a:r>
            <a:r>
              <a:rPr lang="en-US" altLang="zh-CN" sz="2800" dirty="0" smtClean="0"/>
              <a:t> ______ ________ and we need to do something to improve this unfortunate situation.</a:t>
            </a:r>
          </a:p>
          <a:p>
            <a:pPr algn="just">
              <a:spcBef>
                <a:spcPts val="0"/>
              </a:spcBef>
              <a:buNone/>
            </a:pPr>
            <a:r>
              <a:rPr lang="en-US" altLang="zh-CN" sz="2800" dirty="0" smtClean="0"/>
              <a:t>6 From the language and plot of the novel we can see he is a very ________ ________.</a:t>
            </a:r>
          </a:p>
          <a:p>
            <a:pPr algn="just">
              <a:spcBef>
                <a:spcPts val="0"/>
              </a:spcBef>
              <a:buNone/>
            </a:pPr>
            <a:r>
              <a:rPr lang="en-US" altLang="zh-CN" sz="2800" dirty="0" smtClean="0"/>
              <a:t>7 The health inspectors found that the restaurant’s hygiene was ____ ____ ____ __________.</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3133715" y="1000108"/>
            <a:ext cx="5857916" cy="523220"/>
          </a:xfrm>
          <a:prstGeom prst="rect">
            <a:avLst/>
          </a:prstGeom>
          <a:noFill/>
        </p:spPr>
        <p:txBody>
          <a:bodyPr wrap="square" rtlCol="0">
            <a:spAutoFit/>
          </a:bodyPr>
          <a:lstStyle/>
          <a:p>
            <a:r>
              <a:rPr lang="en-US" altLang="zh-CN" sz="2800" dirty="0" smtClean="0">
                <a:solidFill>
                  <a:srgbClr val="FF0000"/>
                </a:solidFill>
              </a:rPr>
              <a:t>standards                        are          falling </a:t>
            </a:r>
            <a:endParaRPr lang="zh-CN" altLang="en-US" sz="2800" dirty="0">
              <a:solidFill>
                <a:srgbClr val="FF0000"/>
              </a:solidFill>
            </a:endParaRPr>
          </a:p>
        </p:txBody>
      </p:sp>
      <p:sp>
        <p:nvSpPr>
          <p:cNvPr id="10" name="TextBox 9"/>
          <p:cNvSpPr txBox="1"/>
          <p:nvPr/>
        </p:nvSpPr>
        <p:spPr>
          <a:xfrm>
            <a:off x="1628753" y="2690807"/>
            <a:ext cx="3143272" cy="523220"/>
          </a:xfrm>
          <a:prstGeom prst="rect">
            <a:avLst/>
          </a:prstGeom>
          <a:noFill/>
        </p:spPr>
        <p:txBody>
          <a:bodyPr wrap="square" rtlCol="0">
            <a:spAutoFit/>
          </a:bodyPr>
          <a:lstStyle/>
          <a:p>
            <a:r>
              <a:rPr lang="en-US" altLang="zh-CN" sz="2800" dirty="0" smtClean="0">
                <a:solidFill>
                  <a:srgbClr val="FF0000"/>
                </a:solidFill>
              </a:rPr>
              <a:t>original      writer </a:t>
            </a:r>
            <a:endParaRPr lang="zh-CN" altLang="en-US" sz="2800" dirty="0">
              <a:solidFill>
                <a:srgbClr val="FF0000"/>
              </a:solidFill>
            </a:endParaRPr>
          </a:p>
        </p:txBody>
      </p:sp>
      <p:sp>
        <p:nvSpPr>
          <p:cNvPr id="11" name="TextBox 10"/>
          <p:cNvSpPr txBox="1"/>
          <p:nvPr/>
        </p:nvSpPr>
        <p:spPr>
          <a:xfrm>
            <a:off x="1285852" y="3571876"/>
            <a:ext cx="4214842" cy="523220"/>
          </a:xfrm>
          <a:prstGeom prst="rect">
            <a:avLst/>
          </a:prstGeom>
          <a:noFill/>
        </p:spPr>
        <p:txBody>
          <a:bodyPr wrap="square" rtlCol="0">
            <a:spAutoFit/>
          </a:bodyPr>
          <a:lstStyle/>
          <a:p>
            <a:r>
              <a:rPr lang="en-US" altLang="zh-CN" sz="2800" dirty="0" smtClean="0">
                <a:solidFill>
                  <a:srgbClr val="FF0000"/>
                </a:solidFill>
              </a:rPr>
              <a:t>not    up      to      standard </a:t>
            </a:r>
            <a:endParaRPr lang="zh-CN" altLang="en-US" sz="2800" dirty="0">
              <a:solidFill>
                <a:srgbClr val="FF0000"/>
              </a:solidFill>
            </a:endParaRPr>
          </a:p>
        </p:txBody>
      </p:sp>
      <p:pic>
        <p:nvPicPr>
          <p:cNvPr id="12"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0" indent="0">
              <a:lnSpc>
                <a:spcPct val="85000"/>
              </a:lnSpc>
              <a:spcBef>
                <a:spcPts val="0"/>
              </a:spcBef>
              <a:buNone/>
            </a:pPr>
            <a:r>
              <a:rPr lang="en-US" altLang="zh-CN" sz="2800" b="1" dirty="0" smtClean="0">
                <a:solidFill>
                  <a:srgbClr val="006699"/>
                </a:solidFill>
              </a:rPr>
              <a:t>Translation</a:t>
            </a:r>
            <a:r>
              <a:rPr lang="en-US" altLang="zh-CN" sz="2800" b="1" dirty="0" smtClean="0"/>
              <a:t>       </a:t>
            </a:r>
            <a:endParaRPr lang="en-US" altLang="zh-CN" sz="2800" b="1" dirty="0" smtClean="0"/>
          </a:p>
          <a:p>
            <a:pPr marL="0" indent="0">
              <a:lnSpc>
                <a:spcPct val="20000"/>
              </a:lnSpc>
              <a:spcBef>
                <a:spcPts val="0"/>
              </a:spcBef>
              <a:buNone/>
            </a:pPr>
            <a:endParaRPr lang="en-US" altLang="zh-CN" sz="2800" b="1" dirty="0" smtClean="0"/>
          </a:p>
          <a:p>
            <a:pPr marL="0" indent="0">
              <a:lnSpc>
                <a:spcPct val="85000"/>
              </a:lnSpc>
              <a:spcBef>
                <a:spcPts val="0"/>
              </a:spcBef>
              <a:buNone/>
            </a:pPr>
            <a:r>
              <a:rPr lang="en-US" altLang="zh-CN" sz="2800" b="1" dirty="0" smtClean="0"/>
              <a:t>5 </a:t>
            </a:r>
            <a:r>
              <a:rPr lang="en-US" altLang="zh-CN" sz="2800" b="1" dirty="0" smtClean="0"/>
              <a:t>Translate the paragraph into Chinese.</a:t>
            </a:r>
          </a:p>
          <a:p>
            <a:pPr marL="0" indent="0" algn="just">
              <a:lnSpc>
                <a:spcPct val="20000"/>
              </a:lnSpc>
              <a:spcBef>
                <a:spcPts val="0"/>
              </a:spcBef>
              <a:buNone/>
            </a:pPr>
            <a:endParaRPr lang="en-US" altLang="zh-CN" sz="2800" spc="-80" dirty="0" smtClean="0"/>
          </a:p>
          <a:p>
            <a:pPr marL="0" indent="0" algn="just">
              <a:lnSpc>
                <a:spcPct val="86000"/>
              </a:lnSpc>
              <a:spcBef>
                <a:spcPts val="0"/>
              </a:spcBef>
              <a:buNone/>
            </a:pPr>
            <a:r>
              <a:rPr lang="en-US" altLang="zh-CN" sz="2600" dirty="0" smtClean="0"/>
              <a:t>In the UK people get married either in a church or a registry office. The traditional wedding, called a “white wedding” as the bride wears a white dress, takes place in a church. Most weddings take place on Saturday afternoon. The wedding notice will be announced aloud in the local parish </a:t>
            </a:r>
            <a:r>
              <a:rPr lang="en-US" altLang="zh-CN" sz="2600" spc="-80" dirty="0" smtClean="0"/>
              <a:t>(</a:t>
            </a:r>
            <a:r>
              <a:rPr lang="zh-CN" altLang="en-US" sz="2400" spc="-80" dirty="0" smtClean="0">
                <a:latin typeface="+mn-ea"/>
              </a:rPr>
              <a:t>教区</a:t>
            </a:r>
            <a:r>
              <a:rPr lang="en-US" altLang="zh-CN" sz="2600" spc="-80" dirty="0" smtClean="0"/>
              <a:t>) </a:t>
            </a:r>
            <a:r>
              <a:rPr lang="en-US" altLang="zh-CN" sz="2600" dirty="0" smtClean="0"/>
              <a:t>church on Sunday three weeks in advance. It is traditional for the bride’s father to give her away. The bride and her father walk slowly up the aisle and the bridesmaids follow. The groom and his best man wait inside the church for the arrival of the bride and her entourage </a:t>
            </a:r>
            <a:r>
              <a:rPr lang="en-US" altLang="zh-CN" sz="2600" spc="-80" dirty="0" smtClean="0"/>
              <a:t>(</a:t>
            </a:r>
            <a:r>
              <a:rPr lang="zh-CN" altLang="en-US" sz="2400" spc="-80" dirty="0" smtClean="0"/>
              <a:t>随行人员</a:t>
            </a:r>
            <a:r>
              <a:rPr lang="en-US" altLang="zh-CN" sz="2600" spc="-80" dirty="0" smtClean="0"/>
              <a:t>). </a:t>
            </a:r>
            <a:r>
              <a:rPr lang="en-US" altLang="zh-CN" sz="2600" dirty="0" smtClean="0"/>
              <a:t>When the bride and bridegroom are together at the altar, the priest begins the wedding service. The bride and groom exchange the traditional vows. The couple then exchange wedding rings. At the end of the ceremony, the priest says “I pronounce you man and wife”, which means that they are officially married.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16905"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763000" cy="6065837"/>
          </a:xfrm>
        </p:spPr>
        <p:txBody>
          <a:bodyPr>
            <a:noAutofit/>
          </a:bodyPr>
          <a:lstStyle/>
          <a:p>
            <a:endParaRPr lang="zh-CN" altLang="en-US" sz="2800" dirty="0" smtClean="0"/>
          </a:p>
          <a:p>
            <a:pPr marL="180975" indent="-180975" algn="just">
              <a:lnSpc>
                <a:spcPct val="120000"/>
              </a:lnSpc>
              <a:buNone/>
            </a:pPr>
            <a:r>
              <a:rPr lang="zh-CN" altLang="en-US" sz="2400" dirty="0" smtClean="0">
                <a:solidFill>
                  <a:srgbClr val="0070C0"/>
                </a:solidFill>
              </a:rPr>
              <a:t>  在英国，人们可以在教堂结婚，也可以在婚姻登记处结婚。传统婚礼在教堂举行。因为新娘穿白色婚纱，所以称为“白色婚礼”。婚礼大都在周六下午举行。婚礼预告会提前三周于周日在当地教区的教堂大声宣布。按照传统，新娘的父亲要将新娘引交给新郎。新娘和她的父亲沿走道缓步而上，伴娘紧随其后。新郎和伴郎在教堂里面等待新娘及其随行人员的到来。当新娘和新郎在圣坛相聚，神父开始主持婚礼。新人首先相互立誓，接着互换结婚戒指。在婚礼的最后，神父说，“我宣布你们结为夫妇”，这表示两人正式结婚。</a:t>
            </a:r>
            <a:endParaRPr lang="en-US" altLang="zh-CN" sz="24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691562" cy="6065837"/>
          </a:xfrm>
        </p:spPr>
        <p:txBody>
          <a:bodyPr>
            <a:noAutofit/>
          </a:bodyPr>
          <a:lstStyle/>
          <a:p>
            <a:pPr>
              <a:buNone/>
            </a:pPr>
            <a:r>
              <a:rPr lang="en-US" altLang="zh-CN" sz="2800" b="1" dirty="0" smtClean="0"/>
              <a:t>6 Translate the paragraph into English.</a:t>
            </a:r>
          </a:p>
          <a:p>
            <a:pPr marL="180975" indent="-180975" algn="just">
              <a:lnSpc>
                <a:spcPct val="120000"/>
              </a:lnSpc>
              <a:buNone/>
            </a:pPr>
            <a:r>
              <a:rPr lang="zh-CN" altLang="en-US" sz="2400" dirty="0" smtClean="0">
                <a:latin typeface="+mn-ea"/>
              </a:rPr>
              <a:t>  中国的农历七月七日是七夕节，是牛郎（</a:t>
            </a:r>
            <a:r>
              <a:rPr lang="en-US" altLang="zh-CN" sz="2800" dirty="0" smtClean="0"/>
              <a:t>Cowherd</a:t>
            </a:r>
            <a:r>
              <a:rPr lang="zh-CN" altLang="en-US" sz="2400" dirty="0" smtClean="0">
                <a:latin typeface="+mn-ea"/>
              </a:rPr>
              <a:t>）织女（</a:t>
            </a:r>
            <a:r>
              <a:rPr lang="en-US" altLang="zh-CN" sz="2800" dirty="0" smtClean="0"/>
              <a:t>Weaving Maid</a:t>
            </a:r>
            <a:r>
              <a:rPr lang="zh-CN" altLang="en-US" sz="2400" dirty="0" smtClean="0">
                <a:latin typeface="+mn-ea"/>
              </a:rPr>
              <a:t>）一年一次相会的日子。七夕节源于一个浪漫的爱情故事：天上的织女和人间的牛郎互相爱慕，结为夫妻，后来却被拆散。二人化作织女星（</a:t>
            </a:r>
            <a:r>
              <a:rPr lang="en-US" altLang="zh-CN" sz="2800" dirty="0" smtClean="0"/>
              <a:t>Vega</a:t>
            </a:r>
            <a:r>
              <a:rPr lang="zh-CN" altLang="en-US" sz="2400" dirty="0" smtClean="0">
                <a:latin typeface="+mn-ea"/>
              </a:rPr>
              <a:t>）和牛郎星（</a:t>
            </a:r>
            <a:r>
              <a:rPr lang="en-US" altLang="zh-CN" sz="2800" dirty="0" smtClean="0"/>
              <a:t>Altair</a:t>
            </a:r>
            <a:r>
              <a:rPr lang="zh-CN" altLang="en-US" sz="2400" dirty="0" smtClean="0">
                <a:latin typeface="+mn-ea"/>
              </a:rPr>
              <a:t>），被银河分隔，遥遥相望，每年只能企盼七月七日在鹊桥（</a:t>
            </a:r>
            <a:r>
              <a:rPr lang="en-US" altLang="zh-CN" sz="2800" dirty="0" smtClean="0"/>
              <a:t>Magpie Bridge</a:t>
            </a:r>
            <a:r>
              <a:rPr lang="zh-CN" altLang="en-US" sz="2400" dirty="0" smtClean="0">
                <a:latin typeface="+mn-ea"/>
              </a:rPr>
              <a:t>）相会。在这天晚上，有情男女都会祈祷姻缘美满。作为中国颇具浪漫色彩的民俗节日，七夕节又被称为“中国情人节”。</a:t>
            </a:r>
            <a:endParaRPr lang="en-US" altLang="zh-CN" sz="2400" dirty="0" smtClean="0">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08042"/>
            <a:ext cx="8763000" cy="5835668"/>
          </a:xfrm>
        </p:spPr>
        <p:txBody>
          <a:bodyPr>
            <a:noAutofit/>
          </a:bodyPr>
          <a:lstStyle/>
          <a:p>
            <a:pPr marL="85725" indent="-85725" algn="just">
              <a:buNone/>
            </a:pPr>
            <a:r>
              <a:rPr lang="en-US" altLang="zh-CN" sz="2800" spc="-30" dirty="0" smtClean="0"/>
              <a:t> </a:t>
            </a:r>
            <a:r>
              <a:rPr lang="en-US" altLang="zh-CN" sz="2800" spc="-30" dirty="0" err="1" smtClean="0">
                <a:solidFill>
                  <a:srgbClr val="0070C0"/>
                </a:solidFill>
              </a:rPr>
              <a:t>Qixi</a:t>
            </a:r>
            <a:r>
              <a:rPr lang="en-US" altLang="zh-CN" sz="2800" spc="-30" dirty="0" smtClean="0">
                <a:solidFill>
                  <a:srgbClr val="0070C0"/>
                </a:solidFill>
              </a:rPr>
              <a:t> Festival celebrates the annual meeting of the Cowherd and the Weaving Maid on the seventh day of the seventh lunar month in China. The festival originates from a romantic love story. The Weaving Maid in the heaven and the Cowherd down on earth are attracted to each other and eventually get married. But later they are forced to break up. The two become the constellations Vega and the Altair, separated on either side of the Milky Way, and can only expect to meet each other once a year on Magpie Bridge. On that night, men and women that have affectionate feelings for each other will pray for a happy marriage. As the </a:t>
            </a:r>
            <a:r>
              <a:rPr lang="en-US" altLang="zh-CN" sz="2800" spc="-30" dirty="0" err="1" smtClean="0">
                <a:solidFill>
                  <a:srgbClr val="0070C0"/>
                </a:solidFill>
              </a:rPr>
              <a:t>Qixi</a:t>
            </a:r>
            <a:r>
              <a:rPr lang="en-US" altLang="zh-CN" sz="2800" spc="-30" dirty="0" smtClean="0">
                <a:solidFill>
                  <a:srgbClr val="0070C0"/>
                </a:solidFill>
              </a:rPr>
              <a:t> Festival is a traditional Chinese festival full of romance, it is also known as the “Chinese Valentine’s Day”. </a:t>
            </a:r>
            <a:endParaRPr lang="en-US" altLang="zh-CN" spc="-3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0"/>
              </a:spcBef>
              <a:buNone/>
              <a:defRPr/>
            </a:pPr>
            <a:r>
              <a:rPr lang="en-US" altLang="zh-CN" sz="2800" b="1" dirty="0" smtClean="0">
                <a:solidFill>
                  <a:srgbClr val="006699"/>
                </a:solidFill>
              </a:rPr>
              <a:t>as … as ...</a:t>
            </a:r>
          </a:p>
          <a:p>
            <a:pPr marL="180975" indent="-180975" algn="just">
              <a:spcBef>
                <a:spcPts val="0"/>
              </a:spcBef>
              <a:buNone/>
            </a:pPr>
            <a:r>
              <a:rPr lang="en-US" altLang="zh-CN" sz="2800" dirty="0" smtClean="0">
                <a:solidFill>
                  <a:srgbClr val="006699"/>
                </a:solidFill>
              </a:rPr>
              <a:t>  We use </a:t>
            </a:r>
            <a:r>
              <a:rPr lang="en-US" altLang="zh-CN" sz="2800" i="1" dirty="0" smtClean="0">
                <a:solidFill>
                  <a:srgbClr val="006699"/>
                </a:solidFill>
              </a:rPr>
              <a:t>as … as … to say that two </a:t>
            </a:r>
            <a:r>
              <a:rPr lang="en-US" altLang="zh-CN" sz="2800" dirty="0" smtClean="0">
                <a:solidFill>
                  <a:srgbClr val="006699"/>
                </a:solidFill>
              </a:rPr>
              <a:t>people or things are similar in some way. We often say </a:t>
            </a:r>
            <a:r>
              <a:rPr lang="en-US" altLang="zh-CN" sz="2800" i="1" dirty="0" smtClean="0">
                <a:solidFill>
                  <a:srgbClr val="006699"/>
                </a:solidFill>
              </a:rPr>
              <a:t>as much as … </a:t>
            </a:r>
            <a:r>
              <a:rPr lang="en-US" altLang="zh-CN" sz="2800" dirty="0" smtClean="0">
                <a:solidFill>
                  <a:srgbClr val="006699"/>
                </a:solidFill>
              </a:rPr>
              <a:t>when we’re talking about quantity.</a:t>
            </a:r>
          </a:p>
          <a:p>
            <a:pPr>
              <a:spcBef>
                <a:spcPts val="0"/>
              </a:spcBef>
              <a:buNone/>
            </a:pPr>
            <a:r>
              <a:rPr lang="en-US" altLang="zh-CN" sz="2800" b="1" dirty="0" smtClean="0">
                <a:solidFill>
                  <a:srgbClr val="006699"/>
                </a:solidFill>
              </a:rPr>
              <a:t>  More expressions with </a:t>
            </a:r>
            <a:r>
              <a:rPr lang="en-US" altLang="zh-CN" sz="2800" b="1" i="1" dirty="0" smtClean="0">
                <a:solidFill>
                  <a:srgbClr val="006699"/>
                </a:solidFill>
              </a:rPr>
              <a:t>as … as …</a:t>
            </a:r>
          </a:p>
          <a:p>
            <a:pPr>
              <a:spcBef>
                <a:spcPts val="0"/>
              </a:spcBef>
              <a:buNone/>
            </a:pPr>
            <a:r>
              <a:rPr lang="en-US" altLang="zh-CN" sz="2800" dirty="0" smtClean="0">
                <a:solidFill>
                  <a:srgbClr val="006699"/>
                </a:solidFill>
              </a:rPr>
              <a:t>  He’s not </a:t>
            </a:r>
            <a:r>
              <a:rPr lang="en-US" altLang="zh-CN" sz="2800" b="1" dirty="0" smtClean="0">
                <a:solidFill>
                  <a:srgbClr val="006699"/>
                </a:solidFill>
              </a:rPr>
              <a:t>as </a:t>
            </a:r>
            <a:r>
              <a:rPr lang="en-US" altLang="zh-CN" sz="2800" dirty="0" smtClean="0">
                <a:solidFill>
                  <a:srgbClr val="006699"/>
                </a:solidFill>
              </a:rPr>
              <a:t>sincere</a:t>
            </a:r>
            <a:r>
              <a:rPr lang="en-US" altLang="zh-CN" sz="2800" b="1" dirty="0" smtClean="0">
                <a:solidFill>
                  <a:srgbClr val="006699"/>
                </a:solidFill>
              </a:rPr>
              <a:t> as </a:t>
            </a:r>
            <a:r>
              <a:rPr lang="en-US" altLang="zh-CN" sz="2800" dirty="0" smtClean="0">
                <a:solidFill>
                  <a:srgbClr val="006699"/>
                </a:solidFill>
              </a:rPr>
              <a:t>she thinks he is.</a:t>
            </a:r>
          </a:p>
          <a:p>
            <a:pPr>
              <a:spcBef>
                <a:spcPts val="0"/>
              </a:spcBef>
              <a:buNone/>
            </a:pPr>
            <a:r>
              <a:rPr lang="en-US" altLang="zh-CN" sz="2800" dirty="0" smtClean="0">
                <a:solidFill>
                  <a:srgbClr val="006699"/>
                </a:solidFill>
              </a:rPr>
              <a:t>  She doesn’t write </a:t>
            </a:r>
            <a:r>
              <a:rPr lang="en-US" altLang="zh-CN" sz="2800" b="1" dirty="0" smtClean="0">
                <a:solidFill>
                  <a:srgbClr val="006699"/>
                </a:solidFill>
              </a:rPr>
              <a:t>as </a:t>
            </a:r>
            <a:r>
              <a:rPr lang="en-US" altLang="zh-CN" sz="2800" dirty="0" smtClean="0">
                <a:solidFill>
                  <a:srgbClr val="006699"/>
                </a:solidFill>
              </a:rPr>
              <a:t>well</a:t>
            </a:r>
            <a:r>
              <a:rPr lang="en-US" altLang="zh-CN" sz="2800" b="1" dirty="0" smtClean="0">
                <a:solidFill>
                  <a:srgbClr val="006699"/>
                </a:solidFill>
              </a:rPr>
              <a:t> as </a:t>
            </a:r>
            <a:r>
              <a:rPr lang="en-US" altLang="zh-CN" sz="2800" dirty="0" smtClean="0">
                <a:solidFill>
                  <a:srgbClr val="006699"/>
                </a:solidFill>
              </a:rPr>
              <a:t>her</a:t>
            </a:r>
            <a:r>
              <a:rPr lang="en-US" altLang="zh-CN" sz="2800" b="1" dirty="0" smtClean="0">
                <a:solidFill>
                  <a:srgbClr val="006699"/>
                </a:solidFill>
              </a:rPr>
              <a:t> </a:t>
            </a:r>
            <a:r>
              <a:rPr lang="en-US" altLang="zh-CN" sz="2800" dirty="0" smtClean="0">
                <a:solidFill>
                  <a:srgbClr val="006699"/>
                </a:solidFill>
              </a:rPr>
              <a:t>sister does.</a:t>
            </a:r>
          </a:p>
          <a:p>
            <a:pPr>
              <a:spcBef>
                <a:spcPts val="0"/>
              </a:spcBef>
              <a:buNone/>
            </a:pPr>
            <a:r>
              <a:rPr lang="en-US" altLang="zh-CN" sz="2800" dirty="0" smtClean="0">
                <a:solidFill>
                  <a:srgbClr val="006699"/>
                </a:solidFill>
              </a:rPr>
              <a:t>  They don’t have </a:t>
            </a:r>
            <a:r>
              <a:rPr lang="en-US" altLang="zh-CN" sz="2800" b="1" dirty="0" smtClean="0">
                <a:solidFill>
                  <a:srgbClr val="006699"/>
                </a:solidFill>
              </a:rPr>
              <a:t>as </a:t>
            </a:r>
            <a:r>
              <a:rPr lang="en-US" altLang="zh-CN" sz="2800" dirty="0" smtClean="0">
                <a:solidFill>
                  <a:srgbClr val="006699"/>
                </a:solidFill>
              </a:rPr>
              <a:t>many readers </a:t>
            </a:r>
            <a:r>
              <a:rPr lang="en-US" altLang="zh-CN" sz="2800" b="1" dirty="0" smtClean="0">
                <a:solidFill>
                  <a:srgbClr val="006699"/>
                </a:solidFill>
              </a:rPr>
              <a:t>as </a:t>
            </a:r>
            <a:r>
              <a:rPr lang="en-US" altLang="zh-CN" sz="2800" dirty="0" smtClean="0">
                <a:solidFill>
                  <a:srgbClr val="006699"/>
                </a:solidFill>
              </a:rPr>
              <a:t>one might imagine.</a:t>
            </a:r>
          </a:p>
          <a:p>
            <a:pPr algn="just">
              <a:spcBef>
                <a:spcPts val="0"/>
              </a:spcBef>
              <a:buNone/>
            </a:pPr>
            <a:r>
              <a:rPr lang="en-US" altLang="zh-CN" sz="2800" dirty="0" smtClean="0">
                <a:solidFill>
                  <a:srgbClr val="006699"/>
                </a:solidFill>
              </a:rPr>
              <a:t>  </a:t>
            </a:r>
            <a:r>
              <a:rPr lang="en-US" altLang="zh-CN" sz="2800" spc="-50" dirty="0" smtClean="0">
                <a:solidFill>
                  <a:srgbClr val="006699"/>
                </a:solidFill>
              </a:rPr>
              <a:t>Some of these books take </a:t>
            </a:r>
            <a:r>
              <a:rPr lang="en-US" altLang="zh-CN" sz="2800" b="1" spc="-50" dirty="0" smtClean="0">
                <a:solidFill>
                  <a:srgbClr val="006699"/>
                </a:solidFill>
              </a:rPr>
              <a:t>as much as </a:t>
            </a:r>
            <a:r>
              <a:rPr lang="en-US" altLang="zh-CN" sz="2800" spc="-50" dirty="0" smtClean="0">
                <a:solidFill>
                  <a:srgbClr val="006699"/>
                </a:solidFill>
              </a:rPr>
              <a:t>several weeks to read.</a:t>
            </a:r>
          </a:p>
          <a:p>
            <a:pPr>
              <a:lnSpc>
                <a:spcPct val="50000"/>
              </a:lnSpc>
              <a:buNone/>
            </a:pPr>
            <a:endParaRPr lang="en-US" altLang="zh-CN" sz="2800" b="1" dirty="0" smtClean="0"/>
          </a:p>
          <a:p>
            <a:pPr>
              <a:buNone/>
            </a:pPr>
            <a:r>
              <a:rPr lang="en-US" altLang="zh-CN" sz="2800" b="1" dirty="0" smtClean="0"/>
              <a:t>1 </a:t>
            </a:r>
            <a:r>
              <a:rPr lang="en-US" altLang="zh-CN" sz="2800" b="1" dirty="0" smtClean="0"/>
              <a:t>Look at the sentence from the extract from </a:t>
            </a:r>
            <a:r>
              <a:rPr lang="en-US" altLang="zh-CN" sz="2800" b="1" i="1" dirty="0" smtClean="0"/>
              <a:t>Jane Eyre.</a:t>
            </a:r>
          </a:p>
          <a:p>
            <a:pPr algn="just">
              <a:buNone/>
            </a:pPr>
            <a:r>
              <a:rPr lang="en-US" altLang="zh-CN" sz="2800" dirty="0" smtClean="0"/>
              <a:t>   … I should have made it as hard for you to leave me, as it is now for me to leave you.</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dissolve">
                                      <p:cBhvr>
                                        <p:cTn id="13" dur="500"/>
                                        <p:tgtEl>
                                          <p:spTgt spid="4">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dissolve">
                                      <p:cBhvr>
                                        <p:cTn id="16" dur="500"/>
                                        <p:tgtEl>
                                          <p:spTgt spid="4">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dissolv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dissolve">
                                      <p:cBhvr>
                                        <p:cTn id="24" dur="500"/>
                                        <p:tgtEl>
                                          <p:spTgt spid="4">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dissolv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71546"/>
            <a:ext cx="8834438" cy="5643602"/>
          </a:xfrm>
        </p:spPr>
        <p:txBody>
          <a:bodyPr>
            <a:noAutofit/>
          </a:bodyPr>
          <a:lstStyle/>
          <a:p>
            <a:pPr marL="266700" indent="-266700" algn="just">
              <a:buNone/>
            </a:pPr>
            <a:r>
              <a:rPr lang="en-US" altLang="zh-CN" sz="2800" b="1" dirty="0" smtClean="0"/>
              <a:t>Now rewrite the sentences with </a:t>
            </a:r>
            <a:r>
              <a:rPr lang="en-US" altLang="zh-CN" sz="2800" b="1" i="1" dirty="0" smtClean="0"/>
              <a:t>as … as …</a:t>
            </a:r>
          </a:p>
          <a:p>
            <a:pPr marL="266700" indent="-266700" algn="just">
              <a:buNone/>
            </a:pPr>
            <a:r>
              <a:rPr lang="en-US" altLang="zh-CN" sz="2800" dirty="0" smtClean="0"/>
              <a:t>1 The book </a:t>
            </a:r>
            <a:r>
              <a:rPr lang="en-US" altLang="zh-CN" sz="2800" i="1" dirty="0" smtClean="0"/>
              <a:t>Jane Eyre </a:t>
            </a:r>
            <a:r>
              <a:rPr lang="en-US" altLang="zh-CN" sz="2800" dirty="0" smtClean="0"/>
              <a:t>was interesting for both of us to read.</a:t>
            </a:r>
          </a:p>
          <a:p>
            <a:pPr algn="just">
              <a:buNone/>
            </a:pPr>
            <a:r>
              <a:rPr lang="zh-CN" altLang="en-US" sz="2800" dirty="0" smtClean="0"/>
              <a:t>   </a:t>
            </a:r>
            <a:r>
              <a:rPr lang="en-US" altLang="zh-CN" sz="2800" dirty="0" smtClean="0">
                <a:solidFill>
                  <a:srgbClr val="0070C0"/>
                </a:solidFill>
              </a:rPr>
              <a:t>The book </a:t>
            </a:r>
            <a:r>
              <a:rPr lang="en-US" altLang="zh-CN" sz="2800" i="1" dirty="0" smtClean="0">
                <a:solidFill>
                  <a:srgbClr val="0070C0"/>
                </a:solidFill>
              </a:rPr>
              <a:t>Jane Eyre </a:t>
            </a:r>
            <a:r>
              <a:rPr lang="en-US" altLang="zh-CN" sz="2800" dirty="0" smtClean="0">
                <a:solidFill>
                  <a:srgbClr val="0070C0"/>
                </a:solidFill>
              </a:rPr>
              <a:t>was as interesting for you to read as it was for me. </a:t>
            </a:r>
          </a:p>
          <a:p>
            <a:pPr marL="266700" indent="-266700" algn="just">
              <a:buNone/>
            </a:pPr>
            <a:r>
              <a:rPr lang="en-US" altLang="zh-CN" sz="2800" dirty="0" smtClean="0"/>
              <a:t>2 Both Jane’s and Rochester’s characters are complex.</a:t>
            </a:r>
            <a:endParaRPr lang="zh-CN" altLang="en-US" sz="2800" dirty="0" smtClean="0"/>
          </a:p>
          <a:p>
            <a:pPr>
              <a:buNone/>
            </a:pPr>
            <a:r>
              <a:rPr lang="en-US" altLang="zh-CN" sz="2800" dirty="0" smtClean="0"/>
              <a:t>   </a:t>
            </a:r>
            <a:r>
              <a:rPr lang="en-US" altLang="zh-CN" sz="2800" dirty="0" smtClean="0">
                <a:solidFill>
                  <a:srgbClr val="0070C0"/>
                </a:solidFill>
              </a:rPr>
              <a:t>Jane’s character is as complex as Rochester’s. </a:t>
            </a:r>
          </a:p>
          <a:p>
            <a:pPr marL="266700" indent="-266700" algn="just">
              <a:buNone/>
            </a:pPr>
            <a:r>
              <a:rPr lang="en-US" altLang="zh-CN" sz="2800" dirty="0" smtClean="0"/>
              <a:t>3 Jane and Rochester both love each other deeply.</a:t>
            </a:r>
            <a:endParaRPr lang="zh-CN" altLang="en-US" sz="2800" dirty="0" smtClean="0"/>
          </a:p>
          <a:p>
            <a:pPr>
              <a:buNone/>
            </a:pPr>
            <a:r>
              <a:rPr lang="en-US" altLang="zh-CN" sz="2800" dirty="0" smtClean="0"/>
              <a:t>   </a:t>
            </a:r>
            <a:r>
              <a:rPr lang="en-US" altLang="zh-CN" sz="2800" dirty="0" smtClean="0">
                <a:solidFill>
                  <a:srgbClr val="0070C0"/>
                </a:solidFill>
              </a:rPr>
              <a:t>Jane loves Rochester as deeply as he loves her.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85794"/>
            <a:ext cx="8834438" cy="5929354"/>
          </a:xfrm>
        </p:spPr>
        <p:txBody>
          <a:bodyPr>
            <a:noAutofit/>
          </a:bodyPr>
          <a:lstStyle/>
          <a:p>
            <a:pPr marL="266700" indent="-266700" algn="just">
              <a:buNone/>
            </a:pPr>
            <a:r>
              <a:rPr lang="en-US" altLang="zh-CN" sz="2800" dirty="0" smtClean="0"/>
              <a:t>4 </a:t>
            </a:r>
            <a:r>
              <a:rPr lang="en-US" altLang="zh-CN" sz="2800" i="1" dirty="0" smtClean="0"/>
              <a:t>Jane Eyre </a:t>
            </a:r>
            <a:r>
              <a:rPr lang="en-US" altLang="zh-CN" sz="2800" dirty="0" smtClean="0"/>
              <a:t>and other romantic novels of the 19th century are</a:t>
            </a:r>
            <a:r>
              <a:rPr lang="en-US" altLang="zh-CN" sz="2800" i="1" dirty="0" smtClean="0"/>
              <a:t> </a:t>
            </a:r>
            <a:r>
              <a:rPr lang="en-US" altLang="zh-CN" sz="2800" dirty="0" smtClean="0"/>
              <a:t>equally passionate.</a:t>
            </a:r>
            <a:endParaRPr lang="zh-CN" altLang="en-US" sz="2800" dirty="0" smtClean="0"/>
          </a:p>
          <a:p>
            <a:pPr marL="266700" indent="-266700">
              <a:buNone/>
            </a:pPr>
            <a:r>
              <a:rPr lang="en-US" altLang="zh-CN" sz="2800" i="1" dirty="0" smtClean="0"/>
              <a:t>   </a:t>
            </a:r>
            <a:r>
              <a:rPr lang="en-US" altLang="zh-CN" sz="2800" i="1" dirty="0" smtClean="0">
                <a:solidFill>
                  <a:srgbClr val="0070C0"/>
                </a:solidFill>
              </a:rPr>
              <a:t>Jane Eyre </a:t>
            </a:r>
            <a:r>
              <a:rPr lang="en-US" altLang="zh-CN" sz="2800" dirty="0" smtClean="0">
                <a:solidFill>
                  <a:srgbClr val="0070C0"/>
                </a:solidFill>
              </a:rPr>
              <a:t>is as passionate as other romantic novels of the 19th century. </a:t>
            </a:r>
          </a:p>
          <a:p>
            <a:pPr marL="266700" indent="-266700" algn="just">
              <a:buNone/>
            </a:pPr>
            <a:r>
              <a:rPr lang="en-US" altLang="zh-CN" sz="2800" dirty="0" smtClean="0"/>
              <a:t>5 Charlotte </a:t>
            </a:r>
            <a:r>
              <a:rPr lang="en-US" altLang="zh-CN" sz="2800" dirty="0" err="1" smtClean="0"/>
              <a:t>Brontë</a:t>
            </a:r>
            <a:r>
              <a:rPr lang="en-US" altLang="zh-CN" sz="2800" dirty="0" smtClean="0"/>
              <a:t> and her sisters were equally famous as female novelists.</a:t>
            </a:r>
            <a:endParaRPr lang="zh-CN" altLang="en-US" sz="2800" dirty="0" smtClean="0"/>
          </a:p>
          <a:p>
            <a:pPr>
              <a:buNone/>
            </a:pPr>
            <a:r>
              <a:rPr lang="en-US" altLang="zh-CN" sz="2800" dirty="0" smtClean="0"/>
              <a:t>   </a:t>
            </a:r>
            <a:r>
              <a:rPr lang="en-US" altLang="zh-CN" sz="2800" dirty="0" smtClean="0">
                <a:solidFill>
                  <a:srgbClr val="0070C0"/>
                </a:solidFill>
              </a:rPr>
              <a:t>Charlotte </a:t>
            </a:r>
            <a:r>
              <a:rPr lang="en-US" altLang="zh-CN" sz="2800" dirty="0" err="1" smtClean="0">
                <a:solidFill>
                  <a:srgbClr val="0070C0"/>
                </a:solidFill>
              </a:rPr>
              <a:t>Brontë</a:t>
            </a:r>
            <a:r>
              <a:rPr lang="en-US" altLang="zh-CN" sz="2800" dirty="0" smtClean="0">
                <a:solidFill>
                  <a:srgbClr val="0070C0"/>
                </a:solidFill>
              </a:rPr>
              <a:t> was as famous as her sisters as a female novelist.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spcBef>
                <a:spcPts val="1200"/>
              </a:spcBef>
              <a:buNone/>
              <a:defRPr/>
            </a:pPr>
            <a:r>
              <a:rPr lang="en-US" altLang="zh-CN" sz="2800" b="1" dirty="0" smtClean="0">
                <a:solidFill>
                  <a:srgbClr val="006699"/>
                </a:solidFill>
              </a:rPr>
              <a:t>Third </a:t>
            </a:r>
            <a:r>
              <a:rPr lang="en-US" altLang="zh-CN" sz="2800" b="1" dirty="0" smtClean="0">
                <a:solidFill>
                  <a:srgbClr val="006699"/>
                </a:solidFill>
              </a:rPr>
              <a:t>conditional or subjunctive</a:t>
            </a:r>
          </a:p>
          <a:p>
            <a:pPr marL="180975" indent="-180975" algn="just">
              <a:buNone/>
            </a:pPr>
            <a:r>
              <a:rPr lang="en-US" altLang="zh-CN" sz="2800" dirty="0" smtClean="0">
                <a:solidFill>
                  <a:srgbClr val="006699"/>
                </a:solidFill>
              </a:rPr>
              <a:t>  The third conditional is used to talk about something in the past which would have happened if circumstances had been different. Sometimes this is referred to as a subjunctive verb form, or unreal past, although in modern British English subjunctives have been largely replaced by modals such as </a:t>
            </a:r>
            <a:r>
              <a:rPr lang="en-US" altLang="zh-CN" sz="2800" i="1" dirty="0" smtClean="0">
                <a:solidFill>
                  <a:srgbClr val="006699"/>
                </a:solidFill>
              </a:rPr>
              <a:t>would, should, could </a:t>
            </a:r>
            <a:r>
              <a:rPr lang="en-US" altLang="zh-CN" sz="2800" dirty="0" smtClean="0">
                <a:solidFill>
                  <a:srgbClr val="006699"/>
                </a:solidFill>
              </a:rPr>
              <a:t>etc</a:t>
            </a:r>
            <a:r>
              <a:rPr lang="en-US" altLang="zh-CN" sz="2800" i="1" dirty="0" smtClean="0">
                <a:solidFill>
                  <a:srgbClr val="006699"/>
                </a:solidFill>
              </a:rPr>
              <a:t>.</a:t>
            </a:r>
          </a:p>
          <a:p>
            <a:pPr algn="just">
              <a:buNone/>
            </a:pPr>
            <a:r>
              <a:rPr lang="en-US" altLang="zh-CN" sz="2800" b="1" dirty="0" smtClean="0"/>
              <a:t>2 Look at the sentence from the extract from </a:t>
            </a:r>
            <a:r>
              <a:rPr lang="en-US" altLang="zh-CN" sz="2800" b="1" i="1" dirty="0" smtClean="0"/>
              <a:t>Jane Eyre.</a:t>
            </a:r>
          </a:p>
          <a:p>
            <a:pPr algn="just">
              <a:buNone/>
            </a:pPr>
            <a:r>
              <a:rPr lang="en-US" altLang="zh-CN" sz="2800" dirty="0" smtClean="0"/>
              <a:t>   If I had loved him less, I might have thought his voice and </a:t>
            </a:r>
            <a:endParaRPr lang="en-US" altLang="zh-CN" sz="2800" dirty="0" smtClean="0"/>
          </a:p>
          <a:p>
            <a:pPr algn="just">
              <a:buNone/>
            </a:pPr>
            <a:r>
              <a:rPr lang="en-US" altLang="zh-CN" sz="2800" dirty="0" smtClean="0"/>
              <a:t> </a:t>
            </a:r>
            <a:r>
              <a:rPr lang="en-US" altLang="zh-CN" sz="2800" dirty="0" smtClean="0"/>
              <a:t>  </a:t>
            </a:r>
            <a:r>
              <a:rPr lang="en-US" altLang="zh-CN" sz="2800" dirty="0" smtClean="0"/>
              <a:t>look </a:t>
            </a:r>
            <a:r>
              <a:rPr lang="en-US" altLang="zh-CN" sz="2800" dirty="0" smtClean="0"/>
              <a:t>of victory wild.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dissolv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buNone/>
            </a:pPr>
            <a:r>
              <a:rPr lang="en-US" altLang="zh-CN" sz="2800" dirty="0" smtClean="0"/>
              <a:t>  </a:t>
            </a:r>
            <a:r>
              <a:rPr lang="en-US" altLang="zh-CN" sz="2800" b="1" dirty="0" smtClean="0"/>
              <a:t>Now complete the sentences so that they’re possibly true for you.</a:t>
            </a:r>
          </a:p>
          <a:p>
            <a:pPr marL="180975" indent="-180975" algn="just">
              <a:buNone/>
            </a:pPr>
            <a:r>
              <a:rPr lang="en-US" altLang="zh-CN" sz="2800" dirty="0" smtClean="0"/>
              <a:t>1 If I hadn’t gone to university, I ______________________  ______________________________________.</a:t>
            </a:r>
          </a:p>
          <a:p>
            <a:pPr marL="180975" indent="-180975" algn="just">
              <a:buNone/>
            </a:pPr>
            <a:r>
              <a:rPr lang="en-US" altLang="zh-CN" sz="2800" dirty="0" smtClean="0"/>
              <a:t>2 If I had known what I now know when I arrived at university, I __________________________.</a:t>
            </a:r>
          </a:p>
          <a:p>
            <a:pPr marL="180975" indent="-180975" algn="just">
              <a:buNone/>
            </a:pPr>
            <a:r>
              <a:rPr lang="en-US" altLang="zh-CN" sz="2800" dirty="0" smtClean="0"/>
              <a:t>3 If I had been more confident, I ______________________ _____________________________.</a:t>
            </a:r>
          </a:p>
          <a:p>
            <a:pPr marL="180975" indent="-180975" algn="just">
              <a:buNone/>
            </a:pPr>
            <a:r>
              <a:rPr lang="en-US" altLang="zh-CN" sz="2800" dirty="0" smtClean="0"/>
              <a:t>4 If I had changed the course I was studying, I _________________________.</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357158" y="1589062"/>
            <a:ext cx="8572528" cy="954107"/>
          </a:xfrm>
          <a:prstGeom prst="rect">
            <a:avLst/>
          </a:prstGeom>
          <a:noFill/>
        </p:spPr>
        <p:txBody>
          <a:bodyPr wrap="square" rtlCol="0">
            <a:spAutoFit/>
          </a:bodyPr>
          <a:lstStyle/>
          <a:p>
            <a:r>
              <a:rPr lang="en-US" altLang="zh-CN" sz="2800" dirty="0" smtClean="0">
                <a:solidFill>
                  <a:srgbClr val="FF0000"/>
                </a:solidFill>
              </a:rPr>
              <a:t>                                                            wouldn’t have had the opportunity to see the world the way I do now </a:t>
            </a:r>
            <a:endParaRPr lang="zh-CN" altLang="en-US" sz="2800" dirty="0">
              <a:solidFill>
                <a:srgbClr val="FF0000"/>
              </a:solidFill>
            </a:endParaRPr>
          </a:p>
        </p:txBody>
      </p:sp>
      <p:sp>
        <p:nvSpPr>
          <p:cNvPr id="10" name="TextBox 9"/>
          <p:cNvSpPr txBox="1"/>
          <p:nvPr/>
        </p:nvSpPr>
        <p:spPr>
          <a:xfrm>
            <a:off x="2152632" y="2917808"/>
            <a:ext cx="5205450" cy="523220"/>
          </a:xfrm>
          <a:prstGeom prst="rect">
            <a:avLst/>
          </a:prstGeom>
          <a:noFill/>
        </p:spPr>
        <p:txBody>
          <a:bodyPr wrap="square" rtlCol="0">
            <a:spAutoFit/>
          </a:bodyPr>
          <a:lstStyle/>
          <a:p>
            <a:r>
              <a:rPr lang="en-US" altLang="zh-CN" sz="2800" dirty="0" smtClean="0">
                <a:solidFill>
                  <a:srgbClr val="FF0000"/>
                </a:solidFill>
              </a:rPr>
              <a:t>might have made more friends</a:t>
            </a:r>
            <a:endParaRPr lang="zh-CN" altLang="en-US" sz="2800" dirty="0">
              <a:solidFill>
                <a:srgbClr val="FF0000"/>
              </a:solidFill>
            </a:endParaRPr>
          </a:p>
        </p:txBody>
      </p:sp>
      <p:sp>
        <p:nvSpPr>
          <p:cNvPr id="11" name="矩形 10"/>
          <p:cNvSpPr/>
          <p:nvPr/>
        </p:nvSpPr>
        <p:spPr>
          <a:xfrm>
            <a:off x="500034" y="3448051"/>
            <a:ext cx="8429684" cy="954107"/>
          </a:xfrm>
          <a:prstGeom prst="rect">
            <a:avLst/>
          </a:prstGeom>
        </p:spPr>
        <p:txBody>
          <a:bodyPr wrap="square">
            <a:spAutoFit/>
          </a:bodyPr>
          <a:lstStyle/>
          <a:p>
            <a:r>
              <a:rPr lang="en-US" altLang="zh-CN" sz="2800" dirty="0" smtClean="0">
                <a:solidFill>
                  <a:srgbClr val="FF0000"/>
                </a:solidFill>
              </a:rPr>
              <a:t>                                                        might have been elected the president of the student union</a:t>
            </a:r>
            <a:endParaRPr lang="zh-CN" altLang="en-US" sz="2800" dirty="0">
              <a:solidFill>
                <a:srgbClr val="FF0000"/>
              </a:solidFill>
            </a:endParaRPr>
          </a:p>
        </p:txBody>
      </p:sp>
      <p:sp>
        <p:nvSpPr>
          <p:cNvPr id="12" name="TextBox 11"/>
          <p:cNvSpPr txBox="1"/>
          <p:nvPr/>
        </p:nvSpPr>
        <p:spPr>
          <a:xfrm>
            <a:off x="428596" y="4805372"/>
            <a:ext cx="4786346" cy="523220"/>
          </a:xfrm>
          <a:prstGeom prst="rect">
            <a:avLst/>
          </a:prstGeom>
          <a:noFill/>
        </p:spPr>
        <p:txBody>
          <a:bodyPr wrap="square" rtlCol="0">
            <a:spAutoFit/>
          </a:bodyPr>
          <a:lstStyle/>
          <a:p>
            <a:r>
              <a:rPr lang="en-US" altLang="zh-CN" sz="2800" dirty="0" smtClean="0">
                <a:solidFill>
                  <a:srgbClr val="FF0000"/>
                </a:solidFill>
              </a:rPr>
              <a:t>might have got a better grade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81071"/>
            <a:ext cx="8834438" cy="5643602"/>
          </a:xfrm>
        </p:spPr>
        <p:txBody>
          <a:bodyPr>
            <a:noAutofit/>
          </a:bodyPr>
          <a:lstStyle/>
          <a:p>
            <a:pPr marL="180975" indent="-180975" algn="just">
              <a:buNone/>
            </a:pPr>
            <a:r>
              <a:rPr lang="en-US" altLang="zh-CN" sz="2800" dirty="0" smtClean="0"/>
              <a:t>5 If I had worked harder at school, I ___________________ __________.</a:t>
            </a:r>
          </a:p>
          <a:p>
            <a:pPr marL="180975" indent="-180975" algn="just">
              <a:buNone/>
            </a:pPr>
            <a:r>
              <a:rPr lang="en-US" altLang="zh-CN" sz="2800" dirty="0" smtClean="0"/>
              <a:t>6 If I hadn’t studied English, I ________________________ _______________________________.</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500034" y="1057258"/>
            <a:ext cx="8286808" cy="954107"/>
          </a:xfrm>
          <a:prstGeom prst="rect">
            <a:avLst/>
          </a:prstGeom>
          <a:noFill/>
        </p:spPr>
        <p:txBody>
          <a:bodyPr wrap="square" rtlCol="0">
            <a:spAutoFit/>
          </a:bodyPr>
          <a:lstStyle/>
          <a:p>
            <a:r>
              <a:rPr lang="en-US" altLang="zh-CN" sz="2800" dirty="0" smtClean="0">
                <a:solidFill>
                  <a:srgbClr val="FF0000"/>
                </a:solidFill>
              </a:rPr>
              <a:t>                                                               might have landed a better job</a:t>
            </a:r>
            <a:endParaRPr lang="zh-CN" altLang="en-US" sz="2800" dirty="0">
              <a:solidFill>
                <a:srgbClr val="FF0000"/>
              </a:solidFill>
            </a:endParaRPr>
          </a:p>
        </p:txBody>
      </p:sp>
      <p:sp>
        <p:nvSpPr>
          <p:cNvPr id="10" name="TextBox 9"/>
          <p:cNvSpPr txBox="1"/>
          <p:nvPr/>
        </p:nvSpPr>
        <p:spPr>
          <a:xfrm>
            <a:off x="500034" y="2000240"/>
            <a:ext cx="8429684" cy="954107"/>
          </a:xfrm>
          <a:prstGeom prst="rect">
            <a:avLst/>
          </a:prstGeom>
          <a:noFill/>
        </p:spPr>
        <p:txBody>
          <a:bodyPr wrap="square" rtlCol="0">
            <a:spAutoFit/>
          </a:bodyPr>
          <a:lstStyle/>
          <a:p>
            <a:r>
              <a:rPr lang="en-US" altLang="zh-CN" sz="2800" dirty="0" smtClean="0">
                <a:solidFill>
                  <a:srgbClr val="FF0000"/>
                </a:solidFill>
              </a:rPr>
              <a:t>                                                    wouldn’t have been able to go as an exchange student to the US</a:t>
            </a:r>
            <a:endParaRPr lang="zh-CN" altLang="en-US" sz="2800" dirty="0">
              <a:solidFill>
                <a:srgbClr val="FF0000"/>
              </a:solidFill>
            </a:endParaRPr>
          </a:p>
        </p:txBody>
      </p:sp>
      <p:pic>
        <p:nvPicPr>
          <p:cNvPr id="13"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0"/>
              </a:spcBef>
              <a:buNone/>
            </a:pPr>
            <a:r>
              <a:rPr lang="en-US" altLang="zh-CN" sz="2800" b="1" dirty="0" smtClean="0">
                <a:solidFill>
                  <a:srgbClr val="006699"/>
                </a:solidFill>
              </a:rPr>
              <a:t>Collocations</a:t>
            </a:r>
          </a:p>
          <a:p>
            <a:pPr algn="just">
              <a:lnSpc>
                <a:spcPct val="50000"/>
              </a:lnSpc>
              <a:spcBef>
                <a:spcPts val="0"/>
              </a:spcBef>
              <a:buNone/>
            </a:pPr>
            <a:endParaRPr lang="en-US" altLang="zh-CN" sz="2800" b="1" dirty="0" smtClean="0"/>
          </a:p>
          <a:p>
            <a:pPr algn="just">
              <a:spcBef>
                <a:spcPts val="0"/>
              </a:spcBef>
              <a:buNone/>
            </a:pPr>
            <a:r>
              <a:rPr lang="en-US" altLang="zh-CN" sz="2800" b="1" dirty="0" smtClean="0"/>
              <a:t>3 </a:t>
            </a:r>
            <a:r>
              <a:rPr lang="en-US" altLang="zh-CN" sz="2800" b="1" spc="-70" dirty="0" smtClean="0"/>
              <a:t>Read the explanations of the words. Answer the questions.</a:t>
            </a:r>
          </a:p>
          <a:p>
            <a:pPr algn="just">
              <a:spcBef>
                <a:spcPts val="0"/>
              </a:spcBef>
              <a:buNone/>
            </a:pPr>
            <a:r>
              <a:rPr lang="en-US" altLang="zh-CN" sz="2800" dirty="0" smtClean="0"/>
              <a:t>1 </a:t>
            </a:r>
            <a:r>
              <a:rPr lang="en-US" altLang="zh-CN" sz="2800" b="1" dirty="0" smtClean="0"/>
              <a:t>original</a:t>
            </a:r>
            <a:r>
              <a:rPr lang="en-US" altLang="zh-CN" sz="2800" dirty="0" smtClean="0"/>
              <a:t> If someone or something is </a:t>
            </a:r>
            <a:r>
              <a:rPr lang="en-US" altLang="zh-CN" sz="2800" i="1" dirty="0" smtClean="0"/>
              <a:t>original</a:t>
            </a:r>
            <a:r>
              <a:rPr lang="en-US" altLang="zh-CN" sz="2800" dirty="0" smtClean="0"/>
              <a:t>, it’s new, interesting</a:t>
            </a:r>
            <a:r>
              <a:rPr lang="en-US" altLang="zh-CN" sz="2800" i="1" dirty="0" smtClean="0"/>
              <a:t> </a:t>
            </a:r>
            <a:r>
              <a:rPr lang="en-US" altLang="zh-CN" sz="2800" dirty="0" smtClean="0"/>
              <a:t>and different, or it refers to the first person or thing in a period or process.</a:t>
            </a:r>
          </a:p>
          <a:p>
            <a:pPr algn="just">
              <a:spcBef>
                <a:spcPts val="0"/>
              </a:spcBef>
              <a:buNone/>
            </a:pPr>
            <a:r>
              <a:rPr lang="en-US" altLang="zh-CN" sz="2800" dirty="0" smtClean="0"/>
              <a:t>(a) If we say someone is a very </a:t>
            </a:r>
            <a:r>
              <a:rPr lang="en-US" altLang="zh-CN" sz="2800" i="1" dirty="0" smtClean="0"/>
              <a:t>original writer, </a:t>
            </a:r>
            <a:r>
              <a:rPr lang="en-US" altLang="zh-CN" sz="2800" dirty="0" smtClean="0"/>
              <a:t>do we mean he is</a:t>
            </a:r>
            <a:r>
              <a:rPr lang="en-US" altLang="zh-CN" sz="2800" i="1" dirty="0" smtClean="0"/>
              <a:t> </a:t>
            </a:r>
            <a:r>
              <a:rPr lang="en-US" altLang="zh-CN" sz="2800" dirty="0" smtClean="0"/>
              <a:t>very creative in writing or he is a new writer?</a:t>
            </a:r>
          </a:p>
          <a:p>
            <a:pPr algn="just">
              <a:spcBef>
                <a:spcPts val="0"/>
              </a:spcBef>
              <a:buNone/>
            </a:pPr>
            <a:r>
              <a:rPr lang="en-US" altLang="zh-CN" sz="2800" dirty="0" smtClean="0"/>
              <a:t>(b) If the </a:t>
            </a:r>
            <a:r>
              <a:rPr lang="en-US" altLang="zh-CN" sz="2800" i="1" dirty="0" smtClean="0"/>
              <a:t>original purpose </a:t>
            </a:r>
            <a:r>
              <a:rPr lang="en-US" altLang="zh-CN" sz="2800" dirty="0" smtClean="0"/>
              <a:t>of an activity is to raise money, does</a:t>
            </a:r>
            <a:r>
              <a:rPr lang="en-US" altLang="zh-CN" sz="2800" i="1" dirty="0" smtClean="0"/>
              <a:t> </a:t>
            </a:r>
            <a:r>
              <a:rPr lang="en-US" altLang="zh-CN" sz="2800" dirty="0" smtClean="0"/>
              <a:t>this refer to the activity’s main purpose or its purpose at the beginning?</a:t>
            </a:r>
            <a:endParaRPr lang="zh-CN" altLang="en-US" sz="2800" dirty="0" smtClean="0"/>
          </a:p>
          <a:p>
            <a:pPr>
              <a:buNone/>
            </a:pPr>
            <a:r>
              <a:rPr lang="en-US" altLang="zh-CN" sz="2800" dirty="0" smtClean="0">
                <a:solidFill>
                  <a:srgbClr val="006699"/>
                </a:solidFill>
              </a:rPr>
              <a:t>(a) We mean he is very creative in writing. </a:t>
            </a:r>
          </a:p>
          <a:p>
            <a:pPr>
              <a:buNone/>
            </a:pPr>
            <a:r>
              <a:rPr lang="en-US" altLang="zh-CN" sz="2800" dirty="0" smtClean="0">
                <a:solidFill>
                  <a:srgbClr val="006699"/>
                </a:solidFill>
              </a:rPr>
              <a:t>(b) This refers to its purpose at the beginning.</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dissolve">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dissolve">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1071546"/>
            <a:ext cx="8834438" cy="5643602"/>
          </a:xfrm>
        </p:spPr>
        <p:txBody>
          <a:bodyPr>
            <a:noAutofit/>
          </a:bodyPr>
          <a:lstStyle/>
          <a:p>
            <a:pPr algn="just">
              <a:spcBef>
                <a:spcPts val="0"/>
              </a:spcBef>
              <a:buNone/>
            </a:pPr>
            <a:r>
              <a:rPr lang="en-US" altLang="zh-CN" sz="2800" dirty="0" smtClean="0"/>
              <a:t>2 </a:t>
            </a:r>
            <a:r>
              <a:rPr lang="en-US" altLang="zh-CN" sz="2800" b="1" dirty="0" smtClean="0"/>
              <a:t>standard</a:t>
            </a:r>
            <a:r>
              <a:rPr lang="en-US" altLang="zh-CN" sz="2800" dirty="0" smtClean="0"/>
              <a:t> A </a:t>
            </a:r>
            <a:r>
              <a:rPr lang="en-US" altLang="zh-CN" sz="2800" i="1" dirty="0" smtClean="0"/>
              <a:t>standard</a:t>
            </a:r>
            <a:r>
              <a:rPr lang="en-US" altLang="zh-CN" sz="2800" dirty="0" smtClean="0"/>
              <a:t> is a level of quality or achievement.</a:t>
            </a:r>
          </a:p>
          <a:p>
            <a:pPr algn="just">
              <a:spcBef>
                <a:spcPts val="0"/>
              </a:spcBef>
              <a:buNone/>
            </a:pPr>
            <a:r>
              <a:rPr lang="en-US" altLang="zh-CN" sz="2800" dirty="0" smtClean="0"/>
              <a:t>(a) If something is </a:t>
            </a:r>
            <a:r>
              <a:rPr lang="en-US" altLang="zh-CN" sz="2800" i="1" dirty="0" smtClean="0"/>
              <a:t>not up to standard</a:t>
            </a:r>
            <a:r>
              <a:rPr lang="en-US" altLang="zh-CN" sz="2800" dirty="0" smtClean="0"/>
              <a:t>, is it acceptable or unacceptable?</a:t>
            </a:r>
          </a:p>
          <a:p>
            <a:pPr algn="just">
              <a:spcBef>
                <a:spcPts val="0"/>
              </a:spcBef>
              <a:buNone/>
            </a:pPr>
            <a:r>
              <a:rPr lang="en-US" altLang="zh-CN" sz="2800" dirty="0" smtClean="0"/>
              <a:t>(b) If </a:t>
            </a:r>
            <a:r>
              <a:rPr lang="en-US" altLang="zh-CN" sz="2800" i="1" dirty="0" smtClean="0"/>
              <a:t>standards are falling</a:t>
            </a:r>
            <a:r>
              <a:rPr lang="en-US" altLang="zh-CN" sz="2800" dirty="0" smtClean="0"/>
              <a:t>, is this seen as a good or bad thing?</a:t>
            </a:r>
          </a:p>
          <a:p>
            <a:pPr algn="just">
              <a:spcBef>
                <a:spcPts val="0"/>
              </a:spcBef>
              <a:buNone/>
            </a:pPr>
            <a:r>
              <a:rPr lang="en-US" altLang="zh-CN" sz="2800" dirty="0" smtClean="0">
                <a:solidFill>
                  <a:srgbClr val="006699"/>
                </a:solidFill>
              </a:rPr>
              <a:t>(a) It is unacceptable. </a:t>
            </a:r>
          </a:p>
          <a:p>
            <a:pPr>
              <a:buNone/>
            </a:pPr>
            <a:r>
              <a:rPr lang="en-US" altLang="zh-CN" sz="2800" dirty="0" smtClean="0">
                <a:solidFill>
                  <a:srgbClr val="006699"/>
                </a:solidFill>
              </a:rPr>
              <a:t>(b) This is seen as a bad thing.</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1724</Words>
  <Application>Microsoft Office PowerPoint</Application>
  <PresentationFormat>全屏显示(4:3)</PresentationFormat>
  <Paragraphs>112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68</cp:revision>
  <dcterms:created xsi:type="dcterms:W3CDTF">2016-02-14T10:12:37Z</dcterms:created>
  <dcterms:modified xsi:type="dcterms:W3CDTF">2016-11-01T08:38:36Z</dcterms:modified>
</cp:coreProperties>
</file>