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61" r:id="rId4"/>
    <p:sldId id="263" r:id="rId5"/>
    <p:sldId id="262" r:id="rId6"/>
    <p:sldId id="264" r:id="rId7"/>
    <p:sldId id="267" r:id="rId8"/>
    <p:sldId id="268" r:id="rId9"/>
    <p:sldId id="266" r:id="rId10"/>
    <p:sldId id="269" r:id="rId11"/>
    <p:sldId id="270" r:id="rId12"/>
    <p:sldId id="272" r:id="rId13"/>
    <p:sldId id="273" r:id="rId14"/>
    <p:sldId id="271" r:id="rId15"/>
    <p:sldId id="274" r:id="rId16"/>
    <p:sldId id="275" r:id="rId17"/>
    <p:sldId id="258"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216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278" y="-19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6888A-DA34-40E9-BB61-135F290E672A}" type="datetimeFigureOut">
              <a:rPr lang="zh-CN" altLang="en-US" smtClean="0"/>
              <a:pPr/>
              <a:t>2016-11-1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79347-D5D3-4369-AC85-974FCA0BCD0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5.xml"/><Relationship Id="rId7"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10.xml"/><Relationship Id="rId5" Type="http://schemas.openxmlformats.org/officeDocument/2006/relationships/slide" Target="slide9.xml"/><Relationship Id="rId10" Type="http://schemas.openxmlformats.org/officeDocument/2006/relationships/slide" Target="slide16.xml"/><Relationship Id="rId4" Type="http://schemas.openxmlformats.org/officeDocument/2006/relationships/slide" Target="slide6.xml"/><Relationship Id="rId9"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sp>
        <p:nvSpPr>
          <p:cNvPr id="11" name="圆角矩形 10">
            <a:hlinkClick r:id="rId2" action="ppaction://hlinksldjump"/>
          </p:cNvPr>
          <p:cNvSpPr/>
          <p:nvPr/>
        </p:nvSpPr>
        <p:spPr>
          <a:xfrm>
            <a:off x="642910" y="1437269"/>
            <a:ext cx="8143932"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solidFill>
                  <a:srgbClr val="000000"/>
                </a:solidFill>
              </a:rPr>
              <a:t>2 </a:t>
            </a:r>
            <a:r>
              <a:rPr lang="en-US" altLang="zh-CN" sz="2800" b="1" spc="-110" dirty="0" smtClean="0">
                <a:solidFill>
                  <a:srgbClr val="000000"/>
                </a:solidFill>
              </a:rPr>
              <a:t>Answer the questions using </a:t>
            </a:r>
            <a:r>
              <a:rPr lang="en-US" altLang="zh-CN" sz="2800" b="1" i="1" spc="-110" dirty="0" smtClean="0">
                <a:solidFill>
                  <a:srgbClr val="000000"/>
                </a:solidFill>
              </a:rPr>
              <a:t>re</a:t>
            </a:r>
            <a:r>
              <a:rPr lang="en-US" altLang="zh-CN" sz="2800" b="1" spc="-110" dirty="0" smtClean="0">
                <a:solidFill>
                  <a:srgbClr val="000000"/>
                </a:solidFill>
              </a:rPr>
              <a:t>- and the </a:t>
            </a:r>
            <a:r>
              <a:rPr lang="en-US" altLang="zh-CN" sz="2800" b="1" spc="-110" dirty="0" smtClean="0">
                <a:solidFill>
                  <a:srgbClr val="000000"/>
                </a:solidFill>
              </a:rPr>
              <a:t>verbs in brackets</a:t>
            </a:r>
            <a:endParaRPr lang="en-US" altLang="zh-CN" sz="2800" b="1" spc="-110" dirty="0">
              <a:solidFill>
                <a:srgbClr val="000000"/>
              </a:solidFill>
            </a:endParaRPr>
          </a:p>
        </p:txBody>
      </p:sp>
      <p:sp>
        <p:nvSpPr>
          <p:cNvPr id="19" name="圆角矩形 18">
            <a:hlinkClick r:id="rId3" action="ppaction://hlinksldjump"/>
          </p:cNvPr>
          <p:cNvSpPr/>
          <p:nvPr/>
        </p:nvSpPr>
        <p:spPr>
          <a:xfrm>
            <a:off x="642910" y="2088744"/>
            <a:ext cx="8143932"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solidFill>
                  <a:srgbClr val="000000"/>
                </a:solidFill>
              </a:rPr>
              <a:t>3 Look at the sentences and answer the question</a:t>
            </a:r>
            <a:endParaRPr lang="en-US" altLang="zh-CN" sz="2800" b="1" dirty="0">
              <a:solidFill>
                <a:srgbClr val="000000"/>
              </a:solidFill>
            </a:endParaRPr>
          </a:p>
        </p:txBody>
      </p:sp>
      <p:sp>
        <p:nvSpPr>
          <p:cNvPr id="20" name="圆角矩形 19">
            <a:hlinkClick r:id="rId4" action="ppaction://hlinksldjump"/>
          </p:cNvPr>
          <p:cNvSpPr/>
          <p:nvPr/>
        </p:nvSpPr>
        <p:spPr>
          <a:xfrm>
            <a:off x="642910" y="2740219"/>
            <a:ext cx="8143932"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solidFill>
                  <a:srgbClr val="000000"/>
                </a:solidFill>
              </a:rPr>
              <a:t>4 Rewrite the sentences</a:t>
            </a:r>
          </a:p>
        </p:txBody>
      </p:sp>
      <p:sp>
        <p:nvSpPr>
          <p:cNvPr id="21" name="圆角矩形 20">
            <a:hlinkClick r:id="rId5" action="ppaction://hlinksldjump"/>
          </p:cNvPr>
          <p:cNvSpPr/>
          <p:nvPr/>
        </p:nvSpPr>
        <p:spPr>
          <a:xfrm>
            <a:off x="642910" y="3391694"/>
            <a:ext cx="8143932"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solidFill>
                  <a:srgbClr val="000000"/>
                </a:solidFill>
              </a:rPr>
              <a:t>5 </a:t>
            </a:r>
            <a:r>
              <a:rPr lang="en-US" altLang="zh-CN" sz="2800" b="1" spc="-150" dirty="0" smtClean="0">
                <a:solidFill>
                  <a:srgbClr val="000000"/>
                </a:solidFill>
              </a:rPr>
              <a:t>Check (✔) </a:t>
            </a:r>
            <a:r>
              <a:rPr lang="en-US" altLang="zh-CN" sz="2800" b="1" spc="-110" dirty="0" smtClean="0"/>
              <a:t>the sentences which have the same structure</a:t>
            </a:r>
            <a:endParaRPr lang="en-US" altLang="zh-CN" sz="2800" b="1" spc="-110" dirty="0"/>
          </a:p>
        </p:txBody>
      </p:sp>
      <p:sp>
        <p:nvSpPr>
          <p:cNvPr id="22" name="圆角矩形 21">
            <a:hlinkClick r:id="rId6" action="ppaction://hlinksldjump"/>
          </p:cNvPr>
          <p:cNvSpPr/>
          <p:nvPr/>
        </p:nvSpPr>
        <p:spPr>
          <a:xfrm>
            <a:off x="642910" y="4043169"/>
            <a:ext cx="8143932"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6 Rewrite the sentences using the structure</a:t>
            </a:r>
            <a:endParaRPr lang="en-US" altLang="zh-CN" sz="2800" b="1" dirty="0">
              <a:solidFill>
                <a:srgbClr val="000000"/>
              </a:solidFill>
            </a:endParaRPr>
          </a:p>
        </p:txBody>
      </p:sp>
      <p:sp>
        <p:nvSpPr>
          <p:cNvPr id="23" name="圆角矩形 22">
            <a:hlinkClick r:id="rId7" action="ppaction://hlinksldjump"/>
          </p:cNvPr>
          <p:cNvSpPr/>
          <p:nvPr/>
        </p:nvSpPr>
        <p:spPr>
          <a:xfrm>
            <a:off x="642910" y="4694644"/>
            <a:ext cx="8143932"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solidFill>
                  <a:srgbClr val="000000"/>
                </a:solidFill>
              </a:rPr>
              <a:t>7 </a:t>
            </a:r>
            <a:r>
              <a:rPr lang="en-US" altLang="zh-CN" sz="2800" b="1" spc="-50" dirty="0" smtClean="0">
                <a:solidFill>
                  <a:srgbClr val="000000"/>
                </a:solidFill>
              </a:rPr>
              <a:t>Complete the sentences with suitable expressions</a:t>
            </a:r>
            <a:endParaRPr lang="en-US" altLang="zh-CN" sz="2800" b="1" spc="-50" dirty="0">
              <a:solidFill>
                <a:srgbClr val="000000"/>
              </a:solidFill>
            </a:endParaRPr>
          </a:p>
        </p:txBody>
      </p:sp>
      <p:sp>
        <p:nvSpPr>
          <p:cNvPr id="24" name="圆角矩形 23">
            <a:hlinkClick r:id="rId8" action="ppaction://hlinksldjump"/>
          </p:cNvPr>
          <p:cNvSpPr/>
          <p:nvPr/>
        </p:nvSpPr>
        <p:spPr>
          <a:xfrm>
            <a:off x="642910" y="5346119"/>
            <a:ext cx="8143932"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8 Translate the paragraph into Chinese</a:t>
            </a:r>
            <a:endParaRPr lang="en-US" altLang="zh-CN" sz="2800" b="1" dirty="0">
              <a:solidFill>
                <a:srgbClr val="000000"/>
              </a:solidFill>
            </a:endParaRPr>
          </a:p>
        </p:txBody>
      </p:sp>
      <p:sp>
        <p:nvSpPr>
          <p:cNvPr id="12" name="圆角矩形 11">
            <a:hlinkClick r:id="rId9" action="ppaction://hlinksldjump"/>
          </p:cNvPr>
          <p:cNvSpPr/>
          <p:nvPr/>
        </p:nvSpPr>
        <p:spPr>
          <a:xfrm>
            <a:off x="642910" y="785794"/>
            <a:ext cx="8143932"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solidFill>
                  <a:srgbClr val="000000"/>
                </a:solidFill>
              </a:rPr>
              <a:t>1 Answer the question</a:t>
            </a:r>
            <a:endParaRPr lang="en-US" altLang="zh-CN" sz="2800" b="1" dirty="0">
              <a:solidFill>
                <a:srgbClr val="000000"/>
              </a:solidFill>
            </a:endParaRPr>
          </a:p>
        </p:txBody>
      </p:sp>
      <p:sp>
        <p:nvSpPr>
          <p:cNvPr id="13" name="圆角矩形 12">
            <a:hlinkClick r:id="rId10" action="ppaction://hlinksldjump"/>
          </p:cNvPr>
          <p:cNvSpPr/>
          <p:nvPr/>
        </p:nvSpPr>
        <p:spPr>
          <a:xfrm>
            <a:off x="642910" y="5997597"/>
            <a:ext cx="8143932"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9 Translate the paragraph into English</a:t>
            </a:r>
            <a:endParaRPr lang="en-US" altLang="zh-CN" sz="2800" b="1"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180975" indent="-180975" algn="just">
              <a:buNone/>
            </a:pPr>
            <a:r>
              <a:rPr lang="en-US" altLang="zh-CN" sz="2800" b="1" dirty="0" smtClean="0"/>
              <a:t>6 Rewrite the sentences using the structure </a:t>
            </a:r>
            <a:r>
              <a:rPr lang="en-US" altLang="zh-CN" sz="2800" b="1" i="1" dirty="0" smtClean="0"/>
              <a:t>commit oneself to doing something.</a:t>
            </a:r>
          </a:p>
          <a:p>
            <a:pPr marL="180975" indent="-180975" algn="just">
              <a:buNone/>
            </a:pPr>
            <a:r>
              <a:rPr lang="en-US" altLang="zh-CN" sz="2800" dirty="0" smtClean="0"/>
              <a:t>1 I said I would work harder this month.</a:t>
            </a:r>
          </a:p>
          <a:p>
            <a:pPr marL="180975" indent="-180975">
              <a:buNone/>
            </a:pPr>
            <a:r>
              <a:rPr lang="zh-CN" altLang="en-US" sz="2800" dirty="0" smtClean="0"/>
              <a:t>   </a:t>
            </a:r>
            <a:r>
              <a:rPr lang="en-US" altLang="zh-CN" sz="2800" dirty="0" smtClean="0">
                <a:solidFill>
                  <a:srgbClr val="0070C0"/>
                </a:solidFill>
              </a:rPr>
              <a:t>I committed myself to working harder this month.</a:t>
            </a:r>
          </a:p>
          <a:p>
            <a:pPr marL="180975" indent="-180975" algn="just">
              <a:buNone/>
            </a:pPr>
            <a:r>
              <a:rPr lang="en-US" altLang="zh-CN" sz="2800" dirty="0" smtClean="0"/>
              <a:t>2 </a:t>
            </a:r>
            <a:r>
              <a:rPr lang="en-US" altLang="zh-CN" sz="2800" spc="-50" dirty="0" smtClean="0"/>
              <a:t>They gave their word that they would provide financial help.</a:t>
            </a:r>
          </a:p>
          <a:p>
            <a:pPr marL="180975" indent="-180975">
              <a:buNone/>
            </a:pPr>
            <a:r>
              <a:rPr lang="zh-CN" altLang="en-US" sz="2800" dirty="0" smtClean="0"/>
              <a:t>   </a:t>
            </a:r>
            <a:r>
              <a:rPr lang="en-US" altLang="zh-CN" sz="2800" dirty="0" smtClean="0">
                <a:solidFill>
                  <a:srgbClr val="0070C0"/>
                </a:solidFill>
              </a:rPr>
              <a:t>They committed themselves to providing financial help.</a:t>
            </a:r>
          </a:p>
          <a:p>
            <a:pPr marL="180975" indent="-180975" algn="just">
              <a:buNone/>
            </a:pPr>
            <a:r>
              <a:rPr lang="en-US" altLang="zh-CN" sz="2800" spc="-100" dirty="0" smtClean="0"/>
              <a:t>3 </a:t>
            </a:r>
            <a:r>
              <a:rPr lang="en-US" altLang="zh-CN" sz="2800" spc="-120" dirty="0" smtClean="0"/>
              <a:t>The government should make up its mind to support this project.</a:t>
            </a:r>
          </a:p>
          <a:p>
            <a:pPr marL="180975" indent="-180975" algn="just">
              <a:buNone/>
            </a:pPr>
            <a:r>
              <a:rPr lang="en-US" altLang="zh-CN" sz="2800" spc="-100" dirty="0" smtClean="0">
                <a:solidFill>
                  <a:srgbClr val="0070C0"/>
                </a:solidFill>
              </a:rPr>
              <a:t>   The government should commit itself to supporting this project.</a:t>
            </a:r>
          </a:p>
          <a:p>
            <a:pPr marL="180975" indent="-180975" algn="just">
              <a:buNone/>
            </a:pPr>
            <a:r>
              <a:rPr lang="en-US" altLang="zh-CN" sz="2800" dirty="0" smtClean="0"/>
              <a:t>4 </a:t>
            </a:r>
            <a:r>
              <a:rPr lang="en-US" altLang="zh-CN" sz="2800" spc="-80" dirty="0" smtClean="0"/>
              <a:t>We have promised to provide the money for the new hospital.</a:t>
            </a:r>
          </a:p>
          <a:p>
            <a:pPr marL="180975" indent="-180975" algn="just">
              <a:buNone/>
            </a:pPr>
            <a:r>
              <a:rPr lang="zh-CN" altLang="en-US" sz="2800" dirty="0" smtClean="0">
                <a:solidFill>
                  <a:srgbClr val="0070C0"/>
                </a:solidFill>
              </a:rPr>
              <a:t>  </a:t>
            </a:r>
            <a:r>
              <a:rPr lang="en-US" altLang="zh-CN" sz="2800" dirty="0" smtClean="0">
                <a:solidFill>
                  <a:srgbClr val="0070C0"/>
                </a:solidFill>
              </a:rPr>
              <a:t>We have committed ourselves to providing the money for the new hospital.</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dissolv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dissolv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dissolve">
                                      <p:cBhvr>
                                        <p:cTn id="22" dur="500"/>
                                        <p:tgtEl>
                                          <p:spTgt spid="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649311"/>
            <a:ext cx="4071966" cy="6065837"/>
          </a:xfrm>
        </p:spPr>
        <p:txBody>
          <a:bodyPr>
            <a:noAutofit/>
          </a:bodyPr>
          <a:lstStyle/>
          <a:p>
            <a:pPr marL="180975" indent="-180975">
              <a:spcBef>
                <a:spcPts val="0"/>
              </a:spcBef>
              <a:buNone/>
              <a:defRPr/>
            </a:pPr>
            <a:r>
              <a:rPr lang="en-US" altLang="zh-CN" sz="2800" b="1" dirty="0" smtClean="0">
                <a:solidFill>
                  <a:schemeClr val="accent5">
                    <a:lumMod val="75000"/>
                  </a:schemeClr>
                </a:solidFill>
              </a:rPr>
              <a:t>Collocations</a:t>
            </a:r>
          </a:p>
          <a:p>
            <a:pPr marL="180975" indent="-180975" algn="just">
              <a:lnSpc>
                <a:spcPct val="50000"/>
              </a:lnSpc>
              <a:spcBef>
                <a:spcPts val="0"/>
              </a:spcBef>
              <a:buNone/>
            </a:pPr>
            <a:endParaRPr lang="en-US" altLang="zh-CN" sz="2800" b="1" spc="-150" dirty="0" smtClean="0"/>
          </a:p>
          <a:p>
            <a:pPr marL="180975" indent="-180975" algn="just">
              <a:spcBef>
                <a:spcPts val="0"/>
              </a:spcBef>
              <a:buNone/>
            </a:pPr>
            <a:r>
              <a:rPr lang="en-US" altLang="zh-CN" sz="2800" b="1" spc="-150" dirty="0" smtClean="0"/>
              <a:t>7 </a:t>
            </a:r>
            <a:r>
              <a:rPr lang="en-US" altLang="zh-CN" sz="2800" b="1" spc="-150" dirty="0" smtClean="0"/>
              <a:t>Complete the sentences with suitable expressions from the collocation box. Sometimes more than one collocation is possible.</a:t>
            </a:r>
          </a:p>
          <a:p>
            <a:pPr marL="180975" indent="-180975">
              <a:spcBef>
                <a:spcPts val="0"/>
              </a:spcBef>
              <a:buNone/>
            </a:pPr>
            <a:r>
              <a:rPr lang="en-US" altLang="zh-CN" sz="2800" dirty="0" smtClean="0"/>
              <a:t>1 How does your university </a:t>
            </a:r>
            <a:r>
              <a:rPr lang="en-US" altLang="zh-CN" sz="2800" dirty="0" smtClean="0"/>
              <a:t>___________</a:t>
            </a:r>
            <a:r>
              <a:rPr lang="en-US" altLang="zh-CN" sz="2800" dirty="0" smtClean="0"/>
              <a:t>_</a:t>
            </a:r>
            <a:r>
              <a:rPr lang="en-US" altLang="zh-CN" sz="2800" dirty="0" smtClean="0"/>
              <a:t> ____________________ </a:t>
            </a:r>
            <a:r>
              <a:rPr lang="en-US" altLang="zh-CN" sz="2800" dirty="0" smtClean="0"/>
              <a:t>with former students?</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pic>
        <p:nvPicPr>
          <p:cNvPr id="1026" name="Picture 2"/>
          <p:cNvPicPr>
            <a:picLocks noChangeAspect="1" noChangeArrowheads="1"/>
          </p:cNvPicPr>
          <p:nvPr/>
        </p:nvPicPr>
        <p:blipFill>
          <a:blip r:embed="rId6"/>
          <a:srcRect l="567" r="-1420"/>
          <a:stretch>
            <a:fillRect/>
          </a:stretch>
        </p:blipFill>
        <p:spPr bwMode="auto">
          <a:xfrm>
            <a:off x="4180609" y="642918"/>
            <a:ext cx="4891952" cy="4286280"/>
          </a:xfrm>
          <a:prstGeom prst="rect">
            <a:avLst/>
          </a:prstGeom>
          <a:noFill/>
          <a:ln w="9525">
            <a:noFill/>
            <a:miter lim="800000"/>
            <a:headEnd/>
            <a:tailEnd/>
          </a:ln>
          <a:effectLst/>
        </p:spPr>
      </p:pic>
      <p:sp>
        <p:nvSpPr>
          <p:cNvPr id="9" name="TextBox 8"/>
          <p:cNvSpPr txBox="1"/>
          <p:nvPr/>
        </p:nvSpPr>
        <p:spPr>
          <a:xfrm>
            <a:off x="357158" y="3832215"/>
            <a:ext cx="4214842" cy="954107"/>
          </a:xfrm>
          <a:prstGeom prst="rect">
            <a:avLst/>
          </a:prstGeom>
          <a:noFill/>
        </p:spPr>
        <p:txBody>
          <a:bodyPr wrap="square" rtlCol="0">
            <a:spAutoFit/>
          </a:bodyPr>
          <a:lstStyle/>
          <a:p>
            <a:r>
              <a:rPr lang="en-US" altLang="zh-CN" sz="2800" dirty="0" smtClean="0">
                <a:solidFill>
                  <a:srgbClr val="C00000"/>
                </a:solidFill>
              </a:rPr>
              <a:t>                    </a:t>
            </a:r>
            <a:r>
              <a:rPr lang="en-US" altLang="zh-CN" sz="2800" dirty="0" smtClean="0">
                <a:solidFill>
                  <a:srgbClr val="C00000"/>
                </a:solidFill>
              </a:rPr>
              <a:t>    maintain contact / links / relations </a:t>
            </a:r>
            <a:endParaRPr lang="zh-CN" altLang="en-US" sz="28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3976654" cy="6065837"/>
          </a:xfrm>
        </p:spPr>
        <p:txBody>
          <a:bodyPr>
            <a:noAutofit/>
          </a:bodyPr>
          <a:lstStyle/>
          <a:p>
            <a:pPr marL="180975" indent="-180975" algn="just">
              <a:buNone/>
            </a:pPr>
            <a:r>
              <a:rPr lang="en-US" altLang="zh-CN" sz="2800" spc="-150" dirty="0" smtClean="0"/>
              <a:t>2 His __________________ ______ as a young diplomat was interrupted when he became seriously ill.</a:t>
            </a:r>
          </a:p>
          <a:p>
            <a:pPr marL="180975" indent="-180975" algn="just">
              <a:buNone/>
            </a:pPr>
            <a:r>
              <a:rPr lang="en-US" altLang="zh-CN" sz="2800" spc="-150" dirty="0" smtClean="0"/>
              <a:t>3 Bird flu didn’t turn out to be the _____ _______ the international community had feared.</a:t>
            </a:r>
          </a:p>
          <a:p>
            <a:pPr marL="180975" indent="-180975" algn="just">
              <a:buNone/>
            </a:pPr>
            <a:r>
              <a:rPr lang="en-US" altLang="zh-CN" sz="2800" spc="-150" dirty="0" smtClean="0"/>
              <a:t>4 I’m not exaggerating. I think </a:t>
            </a:r>
            <a:r>
              <a:rPr lang="en-US" altLang="zh-CN" sz="2800" spc="-150" dirty="0" smtClean="0"/>
              <a:t>we </a:t>
            </a:r>
            <a:r>
              <a:rPr lang="en-US" altLang="zh-CN" sz="2800" spc="-150" dirty="0" smtClean="0"/>
              <a:t>all have a(n) _______ _______ of passing this exam.</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pic>
        <p:nvPicPr>
          <p:cNvPr id="1026" name="Picture 2"/>
          <p:cNvPicPr>
            <a:picLocks noChangeAspect="1" noChangeArrowheads="1"/>
          </p:cNvPicPr>
          <p:nvPr/>
        </p:nvPicPr>
        <p:blipFill>
          <a:blip r:embed="rId6"/>
          <a:srcRect/>
          <a:stretch>
            <a:fillRect/>
          </a:stretch>
        </p:blipFill>
        <p:spPr bwMode="auto">
          <a:xfrm>
            <a:off x="4152302" y="642918"/>
            <a:ext cx="4848854" cy="4310062"/>
          </a:xfrm>
          <a:prstGeom prst="rect">
            <a:avLst/>
          </a:prstGeom>
          <a:noFill/>
          <a:ln w="9525">
            <a:noFill/>
            <a:miter lim="800000"/>
            <a:headEnd/>
            <a:tailEnd/>
          </a:ln>
          <a:effectLst/>
        </p:spPr>
      </p:pic>
      <p:sp>
        <p:nvSpPr>
          <p:cNvPr id="9" name="TextBox 8"/>
          <p:cNvSpPr txBox="1"/>
          <p:nvPr/>
        </p:nvSpPr>
        <p:spPr>
          <a:xfrm>
            <a:off x="357158" y="617505"/>
            <a:ext cx="3929090" cy="954107"/>
          </a:xfrm>
          <a:prstGeom prst="rect">
            <a:avLst/>
          </a:prstGeom>
          <a:noFill/>
        </p:spPr>
        <p:txBody>
          <a:bodyPr wrap="square" rtlCol="0">
            <a:spAutoFit/>
          </a:bodyPr>
          <a:lstStyle/>
          <a:p>
            <a:r>
              <a:rPr lang="en-US" altLang="zh-CN" sz="2800" dirty="0" smtClean="0">
                <a:solidFill>
                  <a:srgbClr val="C00000"/>
                </a:solidFill>
              </a:rPr>
              <a:t>       </a:t>
            </a:r>
            <a:r>
              <a:rPr lang="en-US" altLang="zh-CN" sz="2800" dirty="0" smtClean="0">
                <a:solidFill>
                  <a:srgbClr val="C00000"/>
                </a:solidFill>
              </a:rPr>
              <a:t>   brilliant </a:t>
            </a:r>
            <a:r>
              <a:rPr lang="en-US" altLang="zh-CN" sz="2800" dirty="0" smtClean="0">
                <a:solidFill>
                  <a:srgbClr val="C00000"/>
                </a:solidFill>
              </a:rPr>
              <a:t>/ promising career </a:t>
            </a:r>
            <a:endParaRPr lang="zh-CN" altLang="en-US" sz="2800" dirty="0">
              <a:solidFill>
                <a:srgbClr val="C00000"/>
              </a:solidFill>
            </a:endParaRPr>
          </a:p>
        </p:txBody>
      </p:sp>
      <p:sp>
        <p:nvSpPr>
          <p:cNvPr id="10" name="TextBox 9"/>
          <p:cNvSpPr txBox="1"/>
          <p:nvPr/>
        </p:nvSpPr>
        <p:spPr>
          <a:xfrm>
            <a:off x="1142976" y="2834342"/>
            <a:ext cx="2357454" cy="523220"/>
          </a:xfrm>
          <a:prstGeom prst="rect">
            <a:avLst/>
          </a:prstGeom>
          <a:noFill/>
        </p:spPr>
        <p:txBody>
          <a:bodyPr wrap="square" rtlCol="0">
            <a:spAutoFit/>
          </a:bodyPr>
          <a:lstStyle/>
          <a:p>
            <a:r>
              <a:rPr lang="en-US" altLang="zh-CN" sz="2800" dirty="0" smtClean="0">
                <a:solidFill>
                  <a:srgbClr val="C00000"/>
                </a:solidFill>
              </a:rPr>
              <a:t>killer </a:t>
            </a:r>
            <a:r>
              <a:rPr lang="en-US" altLang="zh-CN" sz="2800" dirty="0" smtClean="0">
                <a:solidFill>
                  <a:srgbClr val="C00000"/>
                </a:solidFill>
              </a:rPr>
              <a:t>   disease </a:t>
            </a:r>
            <a:endParaRPr lang="zh-CN" altLang="en-US" sz="2800" dirty="0">
              <a:solidFill>
                <a:srgbClr val="C00000"/>
              </a:solidFill>
            </a:endParaRPr>
          </a:p>
        </p:txBody>
      </p:sp>
      <p:sp>
        <p:nvSpPr>
          <p:cNvPr id="11" name="TextBox 10"/>
          <p:cNvSpPr txBox="1"/>
          <p:nvPr/>
        </p:nvSpPr>
        <p:spPr>
          <a:xfrm>
            <a:off x="385736" y="4643446"/>
            <a:ext cx="3900511" cy="954107"/>
          </a:xfrm>
          <a:prstGeom prst="rect">
            <a:avLst/>
          </a:prstGeom>
          <a:noFill/>
        </p:spPr>
        <p:txBody>
          <a:bodyPr wrap="square" rtlCol="0">
            <a:spAutoFit/>
          </a:bodyPr>
          <a:lstStyle/>
          <a:p>
            <a:r>
              <a:rPr lang="en-US" altLang="zh-CN" sz="2800" dirty="0" smtClean="0">
                <a:solidFill>
                  <a:srgbClr val="C00000"/>
                </a:solidFill>
              </a:rPr>
              <a:t>                              realistic      </a:t>
            </a:r>
          </a:p>
          <a:p>
            <a:r>
              <a:rPr lang="en-US" altLang="zh-CN" sz="2800" dirty="0" smtClean="0">
                <a:solidFill>
                  <a:srgbClr val="C00000"/>
                </a:solidFill>
              </a:rPr>
              <a:t>chance </a:t>
            </a:r>
            <a:endParaRPr lang="zh-CN" altLang="en-US" sz="28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3762340" cy="6065837"/>
          </a:xfrm>
        </p:spPr>
        <p:txBody>
          <a:bodyPr>
            <a:noAutofit/>
          </a:bodyPr>
          <a:lstStyle/>
          <a:p>
            <a:pPr marL="180975" indent="-180975" algn="just">
              <a:lnSpc>
                <a:spcPct val="85000"/>
              </a:lnSpc>
              <a:spcBef>
                <a:spcPts val="0"/>
              </a:spcBef>
              <a:buNone/>
            </a:pPr>
            <a:r>
              <a:rPr lang="en-US" altLang="zh-CN" sz="2800" spc="-150" dirty="0" smtClean="0"/>
              <a:t>5 Although not seriously injured, he had to undergo ______ ________ as a result of the accident.</a:t>
            </a:r>
          </a:p>
          <a:p>
            <a:pPr marL="180975" indent="-180975" algn="just">
              <a:lnSpc>
                <a:spcPct val="85000"/>
              </a:lnSpc>
              <a:spcBef>
                <a:spcPts val="0"/>
              </a:spcBef>
              <a:buNone/>
            </a:pPr>
            <a:r>
              <a:rPr lang="en-US" altLang="zh-CN" sz="2800" spc="-150" dirty="0" smtClean="0"/>
              <a:t>6 I think you are suffering from a(n) </a:t>
            </a:r>
            <a:r>
              <a:rPr lang="en-US" altLang="zh-CN" sz="2800" spc="-150" dirty="0" smtClean="0"/>
              <a:t>____________ </a:t>
            </a:r>
            <a:r>
              <a:rPr lang="en-US" altLang="zh-CN" sz="2800" spc="-150" dirty="0" smtClean="0"/>
              <a:t>________ </a:t>
            </a:r>
            <a:r>
              <a:rPr lang="en-US" altLang="zh-CN" sz="2800" spc="-150" dirty="0" smtClean="0"/>
              <a:t>rather than an actual </a:t>
            </a:r>
            <a:r>
              <a:rPr lang="en-US" altLang="zh-CN" sz="2800" spc="-150" dirty="0" smtClean="0"/>
              <a:t>physical illness.</a:t>
            </a:r>
          </a:p>
          <a:p>
            <a:pPr marL="180975" indent="-180975" algn="just">
              <a:lnSpc>
                <a:spcPct val="85000"/>
              </a:lnSpc>
              <a:spcBef>
                <a:spcPts val="0"/>
              </a:spcBef>
              <a:buNone/>
            </a:pPr>
            <a:r>
              <a:rPr lang="en-US" altLang="zh-CN" sz="2800" spc="-150" dirty="0" smtClean="0"/>
              <a:t>7 You never know when an emergency can happen. It’s important to ___ ___ ___ ______.</a:t>
            </a:r>
          </a:p>
          <a:p>
            <a:pPr marL="180975" indent="-180975" algn="just">
              <a:lnSpc>
                <a:spcPct val="85000"/>
              </a:lnSpc>
              <a:spcBef>
                <a:spcPts val="0"/>
              </a:spcBef>
              <a:buNone/>
            </a:pPr>
            <a:r>
              <a:rPr lang="en-US" altLang="zh-CN" sz="2800" spc="-150" dirty="0" smtClean="0"/>
              <a:t>8 He’s been in that job for too long. I think it’s time for him to _____ ____ ______ _____.</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1026" name="Picture 2"/>
          <p:cNvPicPr>
            <a:picLocks noChangeAspect="1" noChangeArrowheads="1"/>
          </p:cNvPicPr>
          <p:nvPr/>
        </p:nvPicPr>
        <p:blipFill>
          <a:blip r:embed="rId5"/>
          <a:srcRect/>
          <a:stretch>
            <a:fillRect/>
          </a:stretch>
        </p:blipFill>
        <p:spPr bwMode="auto">
          <a:xfrm>
            <a:off x="3900518" y="714356"/>
            <a:ext cx="5029200" cy="4381500"/>
          </a:xfrm>
          <a:prstGeom prst="rect">
            <a:avLst/>
          </a:prstGeom>
          <a:noFill/>
          <a:ln w="9525">
            <a:noFill/>
            <a:miter lim="800000"/>
            <a:headEnd/>
            <a:tailEnd/>
          </a:ln>
          <a:effectLst/>
        </p:spPr>
      </p:pic>
      <p:sp>
        <p:nvSpPr>
          <p:cNvPr id="9" name="TextBox 8"/>
          <p:cNvSpPr txBox="1"/>
          <p:nvPr/>
        </p:nvSpPr>
        <p:spPr>
          <a:xfrm>
            <a:off x="357158" y="1285860"/>
            <a:ext cx="3000396" cy="523220"/>
          </a:xfrm>
          <a:prstGeom prst="rect">
            <a:avLst/>
          </a:prstGeom>
          <a:noFill/>
        </p:spPr>
        <p:txBody>
          <a:bodyPr wrap="square" rtlCol="0">
            <a:spAutoFit/>
          </a:bodyPr>
          <a:lstStyle/>
          <a:p>
            <a:r>
              <a:rPr lang="en-US" altLang="zh-CN" sz="2800" dirty="0" smtClean="0">
                <a:solidFill>
                  <a:srgbClr val="C00000"/>
                </a:solidFill>
              </a:rPr>
              <a:t>minor     surgery </a:t>
            </a:r>
            <a:endParaRPr lang="zh-CN" altLang="en-US" sz="2800" dirty="0">
              <a:solidFill>
                <a:srgbClr val="C00000"/>
              </a:solidFill>
            </a:endParaRPr>
          </a:p>
        </p:txBody>
      </p:sp>
      <p:sp>
        <p:nvSpPr>
          <p:cNvPr id="10" name="TextBox 9"/>
          <p:cNvSpPr txBox="1"/>
          <p:nvPr/>
        </p:nvSpPr>
        <p:spPr>
          <a:xfrm>
            <a:off x="428596" y="2332017"/>
            <a:ext cx="3571900" cy="954107"/>
          </a:xfrm>
          <a:prstGeom prst="rect">
            <a:avLst/>
          </a:prstGeom>
          <a:noFill/>
        </p:spPr>
        <p:txBody>
          <a:bodyPr wrap="square" rtlCol="0">
            <a:spAutoFit/>
          </a:bodyPr>
          <a:lstStyle/>
          <a:p>
            <a:r>
              <a:rPr lang="en-US" altLang="zh-CN" sz="2800" dirty="0" smtClean="0">
                <a:solidFill>
                  <a:srgbClr val="C00000"/>
                </a:solidFill>
              </a:rPr>
              <a:t>                  psychological  </a:t>
            </a:r>
          </a:p>
          <a:p>
            <a:r>
              <a:rPr lang="en-US" altLang="zh-CN" sz="2800" dirty="0" smtClean="0">
                <a:solidFill>
                  <a:srgbClr val="C00000"/>
                </a:solidFill>
              </a:rPr>
              <a:t>problem </a:t>
            </a:r>
            <a:endParaRPr lang="zh-CN" altLang="en-US" sz="2800" dirty="0">
              <a:solidFill>
                <a:srgbClr val="C00000"/>
              </a:solidFill>
            </a:endParaRPr>
          </a:p>
        </p:txBody>
      </p:sp>
      <p:sp>
        <p:nvSpPr>
          <p:cNvPr id="11" name="TextBox 10"/>
          <p:cNvSpPr txBox="1"/>
          <p:nvPr/>
        </p:nvSpPr>
        <p:spPr>
          <a:xfrm>
            <a:off x="357158" y="4244027"/>
            <a:ext cx="3571900" cy="828047"/>
          </a:xfrm>
          <a:prstGeom prst="rect">
            <a:avLst/>
          </a:prstGeom>
          <a:noFill/>
        </p:spPr>
        <p:txBody>
          <a:bodyPr wrap="square" rtlCol="0">
            <a:spAutoFit/>
          </a:bodyPr>
          <a:lstStyle/>
          <a:p>
            <a:pPr>
              <a:lnSpc>
                <a:spcPct val="85000"/>
              </a:lnSpc>
            </a:pPr>
            <a:r>
              <a:rPr lang="en-US" altLang="zh-CN" sz="2800" dirty="0" smtClean="0">
                <a:solidFill>
                  <a:srgbClr val="C00000"/>
                </a:solidFill>
              </a:rPr>
              <a:t>                             be   on the alert </a:t>
            </a:r>
            <a:endParaRPr lang="zh-CN" altLang="en-US" sz="2800" dirty="0">
              <a:solidFill>
                <a:srgbClr val="C00000"/>
              </a:solidFill>
            </a:endParaRPr>
          </a:p>
        </p:txBody>
      </p:sp>
      <p:sp>
        <p:nvSpPr>
          <p:cNvPr id="12" name="TextBox 11"/>
          <p:cNvSpPr txBox="1"/>
          <p:nvPr/>
        </p:nvSpPr>
        <p:spPr>
          <a:xfrm>
            <a:off x="357158" y="5715016"/>
            <a:ext cx="3643338" cy="828047"/>
          </a:xfrm>
          <a:prstGeom prst="rect">
            <a:avLst/>
          </a:prstGeom>
          <a:noFill/>
        </p:spPr>
        <p:txBody>
          <a:bodyPr wrap="square" rtlCol="0">
            <a:spAutoFit/>
          </a:bodyPr>
          <a:lstStyle/>
          <a:p>
            <a:pPr>
              <a:lnSpc>
                <a:spcPct val="85000"/>
              </a:lnSpc>
            </a:pPr>
            <a:r>
              <a:rPr lang="en-US" altLang="zh-CN" sz="2800" dirty="0" smtClean="0">
                <a:solidFill>
                  <a:srgbClr val="C00000"/>
                </a:solidFill>
              </a:rPr>
              <a:t>                      make     a career move</a:t>
            </a:r>
            <a:endParaRPr lang="zh-CN" altLang="en-US" sz="2800" dirty="0">
              <a:solidFill>
                <a:srgbClr val="C00000"/>
              </a:solidFill>
            </a:endParaRPr>
          </a:p>
        </p:txBody>
      </p:sp>
      <p:pic>
        <p:nvPicPr>
          <p:cNvPr id="13" name="图片 9" descr="END"/>
          <p:cNvPicPr>
            <a:picLocks noChangeAspect="1" noChangeArrowheads="1"/>
          </p:cNvPicPr>
          <p:nvPr/>
        </p:nvPicPr>
        <p:blipFill>
          <a:blip r:embed="rId6"/>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180975" indent="-180975">
              <a:lnSpc>
                <a:spcPct val="90000"/>
              </a:lnSpc>
              <a:spcBef>
                <a:spcPts val="1200"/>
              </a:spcBef>
              <a:buNone/>
              <a:defRPr/>
            </a:pPr>
            <a:r>
              <a:rPr lang="en-US" altLang="zh-CN" sz="2800" b="1" dirty="0" smtClean="0">
                <a:solidFill>
                  <a:schemeClr val="accent5">
                    <a:lumMod val="75000"/>
                  </a:schemeClr>
                </a:solidFill>
              </a:rPr>
              <a:t>Translation</a:t>
            </a:r>
            <a:r>
              <a:rPr lang="en-US" altLang="zh-CN" sz="2800" b="1" dirty="0" smtClean="0"/>
              <a:t>        </a:t>
            </a:r>
            <a:endParaRPr lang="en-US" altLang="zh-CN" sz="2800" b="1" dirty="0" smtClean="0"/>
          </a:p>
          <a:p>
            <a:pPr marL="180975" indent="-180975">
              <a:lnSpc>
                <a:spcPct val="90000"/>
              </a:lnSpc>
              <a:spcBef>
                <a:spcPts val="1200"/>
              </a:spcBef>
              <a:buNone/>
              <a:defRPr/>
            </a:pPr>
            <a:r>
              <a:rPr lang="en-US" altLang="zh-CN" sz="2800" b="1" dirty="0" smtClean="0"/>
              <a:t>8 </a:t>
            </a:r>
            <a:r>
              <a:rPr lang="en-US" altLang="zh-CN" sz="2800" b="1" dirty="0" smtClean="0"/>
              <a:t>Translate the paragraph into Chinese.</a:t>
            </a:r>
          </a:p>
          <a:p>
            <a:pPr marL="0" indent="0" algn="just">
              <a:lnSpc>
                <a:spcPct val="94000"/>
              </a:lnSpc>
              <a:buNone/>
            </a:pPr>
            <a:r>
              <a:rPr lang="en-US" altLang="zh-CN" sz="2600" dirty="0" smtClean="0"/>
              <a:t>Yoga </a:t>
            </a:r>
            <a:r>
              <a:rPr lang="en-US" altLang="zh-CN" sz="2600" dirty="0" smtClean="0"/>
              <a:t>is a physical, mental and spiritual practice or discipline originated in India. But B. K. S. </a:t>
            </a:r>
            <a:r>
              <a:rPr lang="en-US" altLang="zh-CN" sz="2600" dirty="0" err="1" smtClean="0"/>
              <a:t>Iyengar</a:t>
            </a:r>
            <a:r>
              <a:rPr lang="en-US" altLang="zh-CN" sz="2600" dirty="0" smtClean="0"/>
              <a:t> (</a:t>
            </a:r>
            <a:r>
              <a:rPr lang="zh-CN" altLang="en-US" sz="2400" dirty="0" smtClean="0"/>
              <a:t>艾扬格</a:t>
            </a:r>
            <a:r>
              <a:rPr lang="en-US" altLang="zh-CN" sz="2600" dirty="0" smtClean="0"/>
              <a:t>) </a:t>
            </a:r>
            <a:r>
              <a:rPr lang="en-US" altLang="zh-CN" sz="2600" dirty="0" smtClean="0"/>
              <a:t>is believed to be the person who helped make yoga popular in the West. </a:t>
            </a:r>
            <a:r>
              <a:rPr lang="en-US" altLang="zh-CN" sz="2600" dirty="0" err="1" smtClean="0"/>
              <a:t>Iyengar</a:t>
            </a:r>
            <a:r>
              <a:rPr lang="en-US" altLang="zh-CN" sz="2600" dirty="0" smtClean="0"/>
              <a:t> was born into a poor family. His childhood was plagued by malaria, influenza and tuberculosis. Doctors predicted he would not live past 20. After being introduced to yoga at the age of 16, it took the young man six years to fully regain his health. In 1952 the violinist </a:t>
            </a:r>
            <a:r>
              <a:rPr lang="en-US" altLang="zh-CN" sz="2600" dirty="0" err="1" smtClean="0"/>
              <a:t>Yehudi</a:t>
            </a:r>
            <a:r>
              <a:rPr lang="en-US" altLang="zh-CN" sz="2600" dirty="0" smtClean="0"/>
              <a:t> Menuhin (</a:t>
            </a:r>
            <a:r>
              <a:rPr lang="zh-CN" altLang="en-US" sz="2400" dirty="0" smtClean="0"/>
              <a:t>耶胡迪</a:t>
            </a:r>
            <a:r>
              <a:rPr lang="en-US" altLang="zh-CN" sz="2400" dirty="0" smtClean="0"/>
              <a:t>·</a:t>
            </a:r>
            <a:r>
              <a:rPr lang="zh-CN" altLang="en-US" sz="2400" dirty="0" smtClean="0"/>
              <a:t>梅纽因</a:t>
            </a:r>
            <a:r>
              <a:rPr lang="en-US" altLang="zh-CN" sz="2600" dirty="0" smtClean="0"/>
              <a:t>) met </a:t>
            </a:r>
            <a:r>
              <a:rPr lang="en-US" altLang="zh-CN" sz="2600" dirty="0" err="1" smtClean="0"/>
              <a:t>Iyengar</a:t>
            </a:r>
            <a:r>
              <a:rPr lang="en-US" altLang="zh-CN" sz="2600" dirty="0" smtClean="0"/>
              <a:t> in India and then brought him to London. </a:t>
            </a:r>
            <a:r>
              <a:rPr lang="en-US" altLang="zh-CN" sz="2600" dirty="0" err="1" smtClean="0"/>
              <a:t>Iyengar</a:t>
            </a:r>
            <a:r>
              <a:rPr lang="en-US" altLang="zh-CN" sz="2600" dirty="0" smtClean="0"/>
              <a:t> taught yoga there, and showed people that yoga is for everyone and that, for modern people who suffer from physical pains and mental stress, yoga is the way to help integrate the mental and the physical plane, bringing about a sense of inner and outer balance.</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8088343" y="6415110"/>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71406" y="649311"/>
            <a:ext cx="8763000" cy="6065837"/>
          </a:xfrm>
        </p:spPr>
        <p:txBody>
          <a:bodyPr>
            <a:noAutofit/>
          </a:bodyPr>
          <a:lstStyle/>
          <a:p>
            <a:pPr marL="180975" indent="0" algn="just">
              <a:lnSpc>
                <a:spcPct val="125000"/>
              </a:lnSpc>
              <a:buNone/>
            </a:pPr>
            <a:endParaRPr lang="zh-CN" altLang="en-US" sz="2400" dirty="0" smtClean="0">
              <a:solidFill>
                <a:srgbClr val="0070C0"/>
              </a:solidFill>
              <a:latin typeface="+mn-ea"/>
            </a:endParaRPr>
          </a:p>
          <a:p>
            <a:pPr marL="180975" indent="0" algn="just">
              <a:lnSpc>
                <a:spcPct val="120000"/>
              </a:lnSpc>
              <a:buNone/>
            </a:pPr>
            <a:r>
              <a:rPr lang="zh-CN" altLang="en-US" sz="2400" dirty="0" smtClean="0">
                <a:solidFill>
                  <a:srgbClr val="0070C0"/>
                </a:solidFill>
                <a:latin typeface="+mn-ea"/>
              </a:rPr>
              <a:t>瑜伽源于印度，是身体、心理、精神方面的修行或训练。真正使瑜伽在西方得到普及的人是</a:t>
            </a:r>
            <a:r>
              <a:rPr lang="en-US" altLang="zh-CN" sz="2400" dirty="0" smtClean="0">
                <a:solidFill>
                  <a:srgbClr val="0070C0"/>
                </a:solidFill>
                <a:latin typeface="+mn-ea"/>
              </a:rPr>
              <a:t>B.K.S.</a:t>
            </a:r>
            <a:r>
              <a:rPr lang="zh-CN" altLang="en-US" sz="2400" dirty="0" smtClean="0">
                <a:solidFill>
                  <a:srgbClr val="0070C0"/>
                </a:solidFill>
                <a:latin typeface="+mn-ea"/>
              </a:rPr>
              <a:t>艾杨格。艾杨格出生在一个穷苦的家庭。在童年时代，他受到过疟疾、流行性感冒和肺结核的折磨。医生预言他活不过</a:t>
            </a:r>
            <a:r>
              <a:rPr lang="en-US" altLang="zh-CN" sz="2400" dirty="0" smtClean="0">
                <a:solidFill>
                  <a:srgbClr val="0070C0"/>
                </a:solidFill>
                <a:latin typeface="+mn-ea"/>
              </a:rPr>
              <a:t>20 </a:t>
            </a:r>
            <a:r>
              <a:rPr lang="zh-CN" altLang="en-US" sz="2400" dirty="0" smtClean="0">
                <a:solidFill>
                  <a:srgbClr val="0070C0"/>
                </a:solidFill>
                <a:latin typeface="+mn-ea"/>
              </a:rPr>
              <a:t>岁。</a:t>
            </a:r>
            <a:r>
              <a:rPr lang="en-US" altLang="zh-CN" sz="2400" dirty="0" smtClean="0">
                <a:solidFill>
                  <a:srgbClr val="0070C0"/>
                </a:solidFill>
                <a:latin typeface="+mn-ea"/>
              </a:rPr>
              <a:t>16 </a:t>
            </a:r>
            <a:r>
              <a:rPr lang="zh-CN" altLang="en-US" sz="2400" dirty="0" smtClean="0">
                <a:solidFill>
                  <a:srgbClr val="0070C0"/>
                </a:solidFill>
                <a:latin typeface="+mn-ea"/>
              </a:rPr>
              <a:t>岁那年他接触到了瑜伽。在此后的六年里，这个年轻人靠练瑜伽完全康复了。</a:t>
            </a:r>
            <a:r>
              <a:rPr lang="en-US" altLang="zh-CN" sz="2400" dirty="0" smtClean="0">
                <a:solidFill>
                  <a:srgbClr val="0070C0"/>
                </a:solidFill>
                <a:latin typeface="+mn-ea"/>
              </a:rPr>
              <a:t>1952 </a:t>
            </a:r>
            <a:r>
              <a:rPr lang="zh-CN" altLang="en-US" sz="2400" dirty="0" smtClean="0">
                <a:solidFill>
                  <a:srgbClr val="0070C0"/>
                </a:solidFill>
                <a:latin typeface="+mn-ea"/>
              </a:rPr>
              <a:t>年，小提琴家耶胡迪</a:t>
            </a:r>
            <a:r>
              <a:rPr lang="en-US" altLang="zh-CN" sz="2400" dirty="0" smtClean="0">
                <a:solidFill>
                  <a:srgbClr val="0070C0"/>
                </a:solidFill>
                <a:latin typeface="+mn-ea"/>
              </a:rPr>
              <a:t>·</a:t>
            </a:r>
            <a:r>
              <a:rPr lang="zh-CN" altLang="en-US" sz="2400" dirty="0" smtClean="0">
                <a:solidFill>
                  <a:srgbClr val="0070C0"/>
                </a:solidFill>
                <a:latin typeface="+mn-ea"/>
              </a:rPr>
              <a:t>梅纽因在印度遇见艾杨格，并把他带到了伦敦。艾杨格在伦敦教瑜伽。他向人们表明瑜伽适合每一个人。对于遭受身体病痛和精神压力双重折磨的现代人而言，瑜伽是帮助他们协调身心，达到内外平衡的途径。</a:t>
            </a:r>
            <a:endParaRPr lang="en-US" altLang="zh-CN" sz="2400" dirty="0" smtClean="0">
              <a:solidFill>
                <a:srgbClr val="0070C0"/>
              </a:solidFill>
              <a:latin typeface="+mn-ea"/>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38156" y="935063"/>
            <a:ext cx="8620124" cy="4137011"/>
          </a:xfrm>
        </p:spPr>
        <p:txBody>
          <a:bodyPr>
            <a:noAutofit/>
          </a:bodyPr>
          <a:lstStyle/>
          <a:p>
            <a:pPr marL="180975" indent="-180975">
              <a:spcBef>
                <a:spcPts val="1200"/>
              </a:spcBef>
              <a:buNone/>
              <a:defRPr/>
            </a:pPr>
            <a:r>
              <a:rPr lang="en-US" altLang="zh-CN" sz="2800" b="1" dirty="0" smtClean="0"/>
              <a:t>9 Translate the paragraph into English.</a:t>
            </a:r>
          </a:p>
          <a:p>
            <a:pPr algn="just">
              <a:lnSpc>
                <a:spcPct val="120000"/>
              </a:lnSpc>
              <a:buNone/>
            </a:pPr>
            <a:r>
              <a:rPr lang="zh-CN" altLang="en-US" sz="2400" dirty="0" smtClean="0">
                <a:latin typeface="+mn-ea"/>
              </a:rPr>
              <a:t>  养生气功（</a:t>
            </a:r>
            <a:r>
              <a:rPr lang="en-US" altLang="zh-CN" sz="2800" dirty="0" smtClean="0">
                <a:latin typeface="+mj-lt"/>
              </a:rPr>
              <a:t>health qigong</a:t>
            </a:r>
            <a:r>
              <a:rPr lang="zh-CN" altLang="en-US" sz="2400" dirty="0" smtClean="0">
                <a:latin typeface="+mn-ea"/>
              </a:rPr>
              <a:t>）在中国很流行。每天早晨在公园里，我们都可以看到练气功的人们。作为一种传统的保健运动，气功要求耐心和专注。经过长期的静心修炼之后，那些承受巨大压力的人就能逐渐恢复健康，体健心静（</a:t>
            </a:r>
            <a:r>
              <a:rPr lang="en-US" altLang="zh-CN" sz="2800" dirty="0" smtClean="0">
                <a:latin typeface="+mj-lt"/>
              </a:rPr>
              <a:t>mental serenity</a:t>
            </a:r>
            <a:r>
              <a:rPr lang="zh-CN" altLang="en-US" sz="2400" dirty="0" smtClean="0">
                <a:latin typeface="+mn-ea"/>
              </a:rPr>
              <a:t>）。随着现代科学的发展，传统的养生气功已经发展出新的形式以适应现代社会的需求。</a:t>
            </a:r>
            <a:endParaRPr lang="en-US" altLang="zh-CN" sz="2400" dirty="0" smtClean="0">
              <a:latin typeface="+mn-ea"/>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27063"/>
            <a:ext cx="8691562" cy="6065837"/>
          </a:xfrm>
        </p:spPr>
        <p:txBody>
          <a:bodyPr>
            <a:noAutofit/>
          </a:bodyPr>
          <a:lstStyle/>
          <a:p>
            <a:endParaRPr lang="zh-CN" altLang="en-US" sz="2800" dirty="0" smtClean="0"/>
          </a:p>
          <a:p>
            <a:pPr marL="180975" indent="0" algn="just">
              <a:buNone/>
            </a:pPr>
            <a:r>
              <a:rPr lang="en-US" altLang="zh-CN" sz="2800" dirty="0" smtClean="0">
                <a:solidFill>
                  <a:srgbClr val="0070C0"/>
                </a:solidFill>
              </a:rPr>
              <a:t>Health qigong is popular in China. Every morning in the parks, we can see people performing this exercise. It’s a traditional health-maintaining exercise, which requires patience and focus. After long-term practice in a peaceful state of mind, those under high pressure can achieve both physical fitness and mental serenity. With the development of modern science, traditional health qigong has evolved into new forms to meet the needs of modern society. </a:t>
            </a:r>
            <a:endParaRPr lang="en-US" altLang="zh-CN"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7" name="图片 3"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266700" indent="-266700">
              <a:spcBef>
                <a:spcPts val="1200"/>
              </a:spcBef>
              <a:buNone/>
              <a:defRPr/>
            </a:pPr>
            <a:r>
              <a:rPr lang="en-US" altLang="zh-CN" sz="2800" b="1" dirty="0" smtClean="0">
                <a:solidFill>
                  <a:schemeClr val="accent5">
                    <a:lumMod val="75000"/>
                  </a:schemeClr>
                </a:solidFill>
              </a:rPr>
              <a:t>Word formation: </a:t>
            </a:r>
            <a:r>
              <a:rPr lang="en-US" altLang="zh-CN" sz="2800" b="1" i="1" dirty="0" smtClean="0">
                <a:solidFill>
                  <a:schemeClr val="accent5">
                    <a:lumMod val="75000"/>
                  </a:schemeClr>
                </a:solidFill>
              </a:rPr>
              <a:t>re-</a:t>
            </a:r>
            <a:r>
              <a:rPr lang="en-US" altLang="zh-CN" sz="2800" b="1" dirty="0" smtClean="0">
                <a:solidFill>
                  <a:schemeClr val="accent5">
                    <a:lumMod val="75000"/>
                  </a:schemeClr>
                </a:solidFill>
              </a:rPr>
              <a:t> </a:t>
            </a:r>
          </a:p>
          <a:p>
            <a:pPr marL="266700" indent="-266700" algn="just">
              <a:spcBef>
                <a:spcPts val="1200"/>
              </a:spcBef>
              <a:buNone/>
              <a:defRPr/>
            </a:pPr>
            <a:r>
              <a:rPr lang="en-US" altLang="zh-CN" sz="2800" b="1" dirty="0" smtClean="0"/>
              <a:t>1 Look at the sentences from the passage </a:t>
            </a:r>
            <a:r>
              <a:rPr lang="en-US" altLang="zh-CN" sz="2800" b="1" i="1" dirty="0" smtClean="0"/>
              <a:t>Quitters are winners, Bulldogs are losers</a:t>
            </a:r>
            <a:r>
              <a:rPr lang="en-US" altLang="zh-CN" sz="2800" b="1" dirty="0" smtClean="0"/>
              <a:t>, and answer the question.</a:t>
            </a:r>
          </a:p>
          <a:p>
            <a:pPr marL="266700" indent="-266700">
              <a:spcBef>
                <a:spcPts val="1200"/>
              </a:spcBef>
              <a:buNone/>
              <a:defRPr/>
            </a:pPr>
            <a:r>
              <a:rPr lang="en-US" altLang="zh-CN" sz="2800" dirty="0" smtClean="0"/>
              <a:t>    … they’re forced to stop and </a:t>
            </a:r>
            <a:r>
              <a:rPr lang="en-US" altLang="zh-CN" sz="2800" u="sng" dirty="0" smtClean="0"/>
              <a:t>reassess</a:t>
            </a:r>
            <a:r>
              <a:rPr lang="en-US" altLang="zh-CN" sz="2800" dirty="0" smtClean="0"/>
              <a:t> their lives.</a:t>
            </a:r>
          </a:p>
          <a:p>
            <a:pPr marL="266700" indent="-266700">
              <a:spcBef>
                <a:spcPts val="1200"/>
              </a:spcBef>
              <a:buNone/>
              <a:defRPr/>
            </a:pPr>
            <a:r>
              <a:rPr lang="en-US" altLang="zh-CN" sz="2800" dirty="0" smtClean="0"/>
              <a:t>    Maybe we should </a:t>
            </a:r>
            <a:r>
              <a:rPr lang="en-US" altLang="zh-CN" sz="2800" u="sng" dirty="0" smtClean="0"/>
              <a:t>rewrite</a:t>
            </a:r>
            <a:r>
              <a:rPr lang="en-US" altLang="zh-CN" sz="2800" dirty="0" smtClean="0"/>
              <a:t> the maxim.</a:t>
            </a:r>
          </a:p>
          <a:p>
            <a:pPr marL="266700" indent="-266700">
              <a:spcBef>
                <a:spcPts val="1200"/>
              </a:spcBef>
              <a:buNone/>
              <a:defRPr/>
            </a:pPr>
            <a:r>
              <a:rPr lang="en-US" altLang="zh-CN" sz="2800" dirty="0" smtClean="0"/>
              <a:t>    What does the prefix re- before a verb indicate?</a:t>
            </a:r>
          </a:p>
          <a:p>
            <a:pPr marL="266700" indent="-266700">
              <a:spcBef>
                <a:spcPts val="1200"/>
              </a:spcBef>
              <a:buNone/>
              <a:defRPr/>
            </a:pPr>
            <a:r>
              <a:rPr lang="en-US" altLang="zh-CN" sz="2800" dirty="0" smtClean="0"/>
              <a:t>    (</a:t>
            </a:r>
            <a:r>
              <a:rPr lang="en-US" altLang="zh-CN" sz="2800" dirty="0" smtClean="0"/>
              <a:t>a) Doing something again.</a:t>
            </a:r>
          </a:p>
          <a:p>
            <a:pPr marL="266700" indent="-266700">
              <a:spcBef>
                <a:spcPts val="1200"/>
              </a:spcBef>
              <a:buNone/>
              <a:defRPr/>
            </a:pPr>
            <a:r>
              <a:rPr lang="en-US" altLang="zh-CN" sz="2800" dirty="0" smtClean="0"/>
              <a:t>    (</a:t>
            </a:r>
            <a:r>
              <a:rPr lang="en-US" altLang="zh-CN" sz="2800" dirty="0" smtClean="0"/>
              <a:t>b) Doing something completely.</a:t>
            </a:r>
          </a:p>
          <a:p>
            <a:pPr marL="266700" indent="-266700">
              <a:spcBef>
                <a:spcPts val="1200"/>
              </a:spcBef>
              <a:buNone/>
              <a:defRPr/>
            </a:pPr>
            <a:r>
              <a:rPr lang="en-US" altLang="zh-CN" sz="2800" dirty="0" smtClean="0"/>
              <a:t>    (</a:t>
            </a:r>
            <a:r>
              <a:rPr lang="en-US" altLang="zh-CN" sz="2800" dirty="0" smtClean="0"/>
              <a:t>c) Doing the opposite of something.</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dissolve">
                                      <p:cBhvr>
                                        <p:cTn id="7" dur="500"/>
                                        <p:tgtEl>
                                          <p:spTgt spid="4">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6" end="6"/>
                                            </p:txEl>
                                          </p:spTgt>
                                        </p:tgtEl>
                                        <p:attrNameLst>
                                          <p:attrName>style.visibility</p:attrName>
                                        </p:attrNameLst>
                                      </p:cBhvr>
                                      <p:to>
                                        <p:strVal val="visible"/>
                                      </p:to>
                                    </p:set>
                                    <p:animEffect transition="in" filter="dissolve">
                                      <p:cBhvr>
                                        <p:cTn id="10" dur="500"/>
                                        <p:tgtEl>
                                          <p:spTgt spid="4">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animEffect transition="in" filter="dissolve">
                                      <p:cBhvr>
                                        <p:cTn id="13" dur="500"/>
                                        <p:tgtEl>
                                          <p:spTgt spid="4">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mph" presetSubtype="2" fill="hold" nodeType="clickEffect">
                                  <p:stCondLst>
                                    <p:cond delay="0"/>
                                  </p:stCondLst>
                                  <p:childTnLst>
                                    <p:animClr clrSpc="rgb">
                                      <p:cBhvr override="childStyle">
                                        <p:cTn id="17" dur="500" fill="hold"/>
                                        <p:tgtEl>
                                          <p:spTgt spid="4">
                                            <p:txEl>
                                              <p:pRg st="5" end="5"/>
                                            </p:txEl>
                                          </p:spTgt>
                                        </p:tgtEl>
                                        <p:attrNameLst>
                                          <p:attrName>style.color</p:attrName>
                                        </p:attrNameLst>
                                      </p:cBhvr>
                                      <p:to>
                                        <a:srgbClr val="F72B15"/>
                                      </p:to>
                                    </p:animClr>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266700" indent="-266700" algn="just">
              <a:buNone/>
            </a:pPr>
            <a:r>
              <a:rPr lang="en-US" altLang="zh-CN" sz="2800" b="1" dirty="0" smtClean="0"/>
              <a:t>2 Answer the questions using </a:t>
            </a:r>
            <a:r>
              <a:rPr lang="en-US" altLang="zh-CN" sz="2800" b="1" i="1" dirty="0" smtClean="0"/>
              <a:t>re- </a:t>
            </a:r>
            <a:r>
              <a:rPr lang="en-US" altLang="zh-CN" sz="2800" b="1" dirty="0" smtClean="0"/>
              <a:t>and the verbs in brackets.</a:t>
            </a:r>
          </a:p>
          <a:p>
            <a:pPr marL="266700" indent="-266700" algn="just">
              <a:buNone/>
            </a:pPr>
            <a:r>
              <a:rPr lang="en-US" altLang="zh-CN" sz="2800" dirty="0" smtClean="0"/>
              <a:t>1 What should you do if you don’t understand a passage? (read)</a:t>
            </a:r>
          </a:p>
          <a:p>
            <a:pPr>
              <a:buNone/>
            </a:pPr>
            <a:r>
              <a:rPr lang="zh-CN" altLang="en-US" sz="2800" dirty="0" smtClean="0"/>
              <a:t>   </a:t>
            </a:r>
            <a:r>
              <a:rPr lang="en-US" altLang="zh-CN" sz="2800" dirty="0" smtClean="0">
                <a:solidFill>
                  <a:srgbClr val="0070C0"/>
                </a:solidFill>
              </a:rPr>
              <a:t>It’s a good idea to reread it. </a:t>
            </a:r>
          </a:p>
          <a:p>
            <a:pPr marL="266700" indent="-266700" algn="just">
              <a:buNone/>
            </a:pPr>
            <a:r>
              <a:rPr lang="en-US" altLang="zh-CN" sz="2800" dirty="0" smtClean="0"/>
              <a:t>2 What do some people do if they fail an exam? (take)</a:t>
            </a:r>
          </a:p>
          <a:p>
            <a:pPr>
              <a:buNone/>
            </a:pPr>
            <a:r>
              <a:rPr lang="zh-CN" altLang="en-US" sz="2800" dirty="0" smtClean="0"/>
              <a:t>   </a:t>
            </a:r>
            <a:r>
              <a:rPr lang="en-US" altLang="zh-CN" sz="2800" dirty="0" smtClean="0">
                <a:solidFill>
                  <a:srgbClr val="0070C0"/>
                </a:solidFill>
              </a:rPr>
              <a:t>They retake the exam. </a:t>
            </a:r>
          </a:p>
          <a:p>
            <a:pPr marL="266700" indent="-266700" algn="just">
              <a:buNone/>
            </a:pPr>
            <a:r>
              <a:rPr lang="en-US" altLang="zh-CN" sz="2800" dirty="0" smtClean="0"/>
              <a:t>3 What should you do if your first opinion about something is not very wise? (consider)</a:t>
            </a:r>
          </a:p>
          <a:p>
            <a:pPr>
              <a:buNone/>
            </a:pPr>
            <a:r>
              <a:rPr lang="zh-CN" altLang="en-US" sz="2800" dirty="0" smtClean="0"/>
              <a:t>   </a:t>
            </a:r>
            <a:r>
              <a:rPr lang="en-US" altLang="zh-CN" sz="2800" dirty="0" smtClean="0">
                <a:solidFill>
                  <a:srgbClr val="0070C0"/>
                </a:solidFill>
              </a:rPr>
              <a:t>You should reconsider it. </a:t>
            </a:r>
          </a:p>
          <a:p>
            <a:pPr marL="266700" indent="-266700" algn="just">
              <a:buNone/>
            </a:pPr>
            <a:r>
              <a:rPr lang="en-US" altLang="zh-CN" sz="2800" dirty="0" smtClean="0"/>
              <a:t>4 What is the first thing to do if a computer crashes? (boot)</a:t>
            </a:r>
          </a:p>
          <a:p>
            <a:pPr>
              <a:buNone/>
            </a:pPr>
            <a:r>
              <a:rPr lang="zh-CN" altLang="en-US" sz="2800" dirty="0" smtClean="0"/>
              <a:t>   </a:t>
            </a:r>
            <a:r>
              <a:rPr lang="en-US" altLang="zh-CN" sz="2800" dirty="0" smtClean="0">
                <a:solidFill>
                  <a:srgbClr val="0070C0"/>
                </a:solidFill>
              </a:rPr>
              <a:t>The first thing to do is to reboot it. </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dissolv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dissolv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dissolve">
                                      <p:cBhvr>
                                        <p:cTn id="22" dur="500"/>
                                        <p:tgtEl>
                                          <p:spTgt spid="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266700" indent="-266700" algn="just">
              <a:spcBef>
                <a:spcPts val="300"/>
              </a:spcBef>
              <a:buNone/>
            </a:pPr>
            <a:r>
              <a:rPr lang="en-US" altLang="zh-CN" sz="2800" dirty="0" smtClean="0"/>
              <a:t>5 If you don’t succeed the first time you try to get a job, what can you do later? (apply)</a:t>
            </a:r>
          </a:p>
          <a:p>
            <a:pPr>
              <a:spcBef>
                <a:spcPts val="300"/>
              </a:spcBef>
              <a:buNone/>
            </a:pPr>
            <a:r>
              <a:rPr lang="zh-CN" altLang="en-US" sz="2800" dirty="0" smtClean="0"/>
              <a:t>   </a:t>
            </a:r>
            <a:r>
              <a:rPr lang="en-US" altLang="zh-CN" sz="2800" dirty="0" smtClean="0">
                <a:solidFill>
                  <a:srgbClr val="0070C0"/>
                </a:solidFill>
              </a:rPr>
              <a:t>You can reapply. </a:t>
            </a:r>
          </a:p>
          <a:p>
            <a:pPr marL="266700" indent="-266700" algn="just">
              <a:spcBef>
                <a:spcPts val="300"/>
              </a:spcBef>
              <a:buNone/>
            </a:pPr>
            <a:r>
              <a:rPr lang="en-US" altLang="zh-CN" sz="2800" dirty="0" smtClean="0"/>
              <a:t>6 What should you do if your season ticket for the sports club runs out? (new)</a:t>
            </a:r>
          </a:p>
          <a:p>
            <a:pPr>
              <a:spcBef>
                <a:spcPts val="300"/>
              </a:spcBef>
              <a:buNone/>
            </a:pPr>
            <a:r>
              <a:rPr lang="zh-CN" altLang="en-US" sz="2800" dirty="0" smtClean="0"/>
              <a:t>   </a:t>
            </a:r>
            <a:r>
              <a:rPr lang="en-US" altLang="zh-CN" sz="2800" dirty="0" smtClean="0">
                <a:solidFill>
                  <a:srgbClr val="0070C0"/>
                </a:solidFill>
              </a:rPr>
              <a:t>You should renew it. </a:t>
            </a:r>
          </a:p>
          <a:p>
            <a:pPr marL="266700" indent="-266700" algn="just">
              <a:spcBef>
                <a:spcPts val="300"/>
              </a:spcBef>
              <a:buNone/>
            </a:pPr>
            <a:r>
              <a:rPr lang="en-US" altLang="zh-CN" sz="2800" dirty="0" smtClean="0"/>
              <a:t>7 What may people decide to do if their house is destroyed in an earthquake? (build)</a:t>
            </a:r>
          </a:p>
          <a:p>
            <a:pPr>
              <a:spcBef>
                <a:spcPts val="300"/>
              </a:spcBef>
              <a:buNone/>
            </a:pPr>
            <a:r>
              <a:rPr lang="zh-CN" altLang="en-US" sz="2800" dirty="0" smtClean="0"/>
              <a:t>   </a:t>
            </a:r>
            <a:r>
              <a:rPr lang="en-US" altLang="zh-CN" sz="2800" dirty="0" smtClean="0">
                <a:solidFill>
                  <a:srgbClr val="0070C0"/>
                </a:solidFill>
              </a:rPr>
              <a:t>They may decide to rebuild their house. </a:t>
            </a:r>
          </a:p>
          <a:p>
            <a:pPr marL="266700" indent="-266700" algn="just">
              <a:spcBef>
                <a:spcPts val="300"/>
              </a:spcBef>
              <a:buNone/>
            </a:pPr>
            <a:r>
              <a:rPr lang="en-US" altLang="zh-CN" sz="2800" dirty="0" smtClean="0"/>
              <a:t>8 What should a doctor do with a patient who’s very worried? (assure)</a:t>
            </a:r>
          </a:p>
          <a:p>
            <a:pPr>
              <a:spcBef>
                <a:spcPts val="300"/>
              </a:spcBef>
              <a:buNone/>
            </a:pPr>
            <a:r>
              <a:rPr lang="zh-CN" altLang="en-US" sz="2800" dirty="0" smtClean="0"/>
              <a:t>   </a:t>
            </a:r>
            <a:r>
              <a:rPr lang="en-US" altLang="zh-CN" sz="2800" dirty="0" smtClean="0">
                <a:solidFill>
                  <a:srgbClr val="0070C0"/>
                </a:solidFill>
              </a:rPr>
              <a:t>The doctor should reassure the patient. </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dissolv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dissolve">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2918"/>
            <a:ext cx="8834438" cy="6065837"/>
          </a:xfrm>
        </p:spPr>
        <p:txBody>
          <a:bodyPr>
            <a:noAutofit/>
          </a:bodyPr>
          <a:lstStyle/>
          <a:p>
            <a:pPr marL="180975" indent="-180975">
              <a:lnSpc>
                <a:spcPct val="90000"/>
              </a:lnSpc>
              <a:spcBef>
                <a:spcPts val="1200"/>
              </a:spcBef>
              <a:buNone/>
              <a:defRPr/>
            </a:pPr>
            <a:r>
              <a:rPr lang="en-US" altLang="zh-CN" sz="2800" b="1" i="1" dirty="0" smtClean="0">
                <a:solidFill>
                  <a:schemeClr val="accent5">
                    <a:lumMod val="75000"/>
                  </a:schemeClr>
                </a:solidFill>
              </a:rPr>
              <a:t>before / during / after which</a:t>
            </a:r>
          </a:p>
          <a:p>
            <a:pPr marL="180975" indent="-180975" algn="just">
              <a:lnSpc>
                <a:spcPct val="90000"/>
              </a:lnSpc>
              <a:spcBef>
                <a:spcPts val="1200"/>
              </a:spcBef>
              <a:buNone/>
              <a:defRPr/>
            </a:pPr>
            <a:r>
              <a:rPr lang="en-US" altLang="zh-CN" sz="2800" b="1" dirty="0" smtClean="0"/>
              <a:t>3 Look at the sentences from the two passages and answer the question.</a:t>
            </a:r>
          </a:p>
          <a:p>
            <a:pPr algn="just">
              <a:lnSpc>
                <a:spcPct val="90000"/>
              </a:lnSpc>
              <a:buNone/>
            </a:pPr>
            <a:r>
              <a:rPr lang="en-US" altLang="zh-CN" sz="2800" dirty="0" smtClean="0"/>
              <a:t>    </a:t>
            </a:r>
            <a:r>
              <a:rPr lang="en-US" altLang="zh-CN" sz="2800" spc="-150" dirty="0" smtClean="0"/>
              <a:t>… </a:t>
            </a:r>
            <a:r>
              <a:rPr lang="en-US" altLang="zh-CN" sz="2800" dirty="0" smtClean="0"/>
              <a:t>Bulldogs suffered much more from long periods of stress, </a:t>
            </a:r>
            <a:r>
              <a:rPr lang="en-US" altLang="zh-CN" sz="2800" u="sng" dirty="0" smtClean="0"/>
              <a:t>during which</a:t>
            </a:r>
            <a:r>
              <a:rPr lang="en-US" altLang="zh-CN" sz="2800" dirty="0" smtClean="0"/>
              <a:t> they had a higher level of a particular protein </a:t>
            </a:r>
            <a:r>
              <a:rPr lang="en-US" altLang="zh-CN" sz="2800" spc="-100" dirty="0" smtClean="0"/>
              <a:t>…</a:t>
            </a:r>
          </a:p>
          <a:p>
            <a:pPr algn="just">
              <a:lnSpc>
                <a:spcPct val="90000"/>
              </a:lnSpc>
              <a:buNone/>
            </a:pPr>
            <a:r>
              <a:rPr lang="en-US" altLang="zh-CN" sz="2800" dirty="0" smtClean="0"/>
              <a:t>    </a:t>
            </a:r>
            <a:r>
              <a:rPr lang="en-US" altLang="zh-CN" sz="2800" dirty="0" smtClean="0"/>
              <a:t>We can maintain our enthusiasm for weeks or months, and promise to keep going, </a:t>
            </a:r>
            <a:r>
              <a:rPr lang="en-US" altLang="zh-CN" sz="2800" u="sng" dirty="0" smtClean="0"/>
              <a:t>after which</a:t>
            </a:r>
            <a:r>
              <a:rPr lang="en-US" altLang="zh-CN" sz="2800" dirty="0" smtClean="0"/>
              <a:t> we sometimes break the routine … </a:t>
            </a:r>
            <a:endParaRPr lang="en-US" altLang="zh-CN" sz="2800" dirty="0" smtClean="0"/>
          </a:p>
          <a:p>
            <a:pPr algn="just">
              <a:lnSpc>
                <a:spcPct val="20000"/>
              </a:lnSpc>
              <a:buNone/>
            </a:pPr>
            <a:r>
              <a:rPr lang="en-US" altLang="zh-CN" sz="2800" dirty="0" smtClean="0"/>
              <a:t> </a:t>
            </a:r>
            <a:r>
              <a:rPr lang="en-US" altLang="zh-CN" sz="2800" dirty="0" smtClean="0"/>
              <a:t>   </a:t>
            </a:r>
          </a:p>
          <a:p>
            <a:pPr algn="just">
              <a:buNone/>
            </a:pPr>
            <a:r>
              <a:rPr lang="en-US" altLang="zh-CN" sz="2800" dirty="0" smtClean="0"/>
              <a:t>    What </a:t>
            </a:r>
            <a:r>
              <a:rPr lang="en-US" altLang="zh-CN" sz="2800" dirty="0" smtClean="0"/>
              <a:t>does which refer to in each sentence?</a:t>
            </a:r>
            <a:endParaRPr lang="zh-CN" altLang="en-US" sz="2800" dirty="0" smtClean="0"/>
          </a:p>
          <a:p>
            <a:pPr algn="just">
              <a:lnSpc>
                <a:spcPct val="80000"/>
              </a:lnSpc>
              <a:buNone/>
            </a:pPr>
            <a:r>
              <a:rPr lang="en-US" altLang="zh-CN" sz="2800" dirty="0" smtClean="0">
                <a:solidFill>
                  <a:srgbClr val="0070C0"/>
                </a:solidFill>
              </a:rPr>
              <a:t>    In </a:t>
            </a:r>
            <a:r>
              <a:rPr lang="en-US" altLang="zh-CN" sz="2800" dirty="0" smtClean="0">
                <a:solidFill>
                  <a:srgbClr val="0070C0"/>
                </a:solidFill>
              </a:rPr>
              <a:t>the first sentence, </a:t>
            </a:r>
            <a:r>
              <a:rPr lang="en-US" altLang="zh-CN" sz="2800" i="1" dirty="0" smtClean="0">
                <a:solidFill>
                  <a:srgbClr val="0070C0"/>
                </a:solidFill>
              </a:rPr>
              <a:t>which </a:t>
            </a:r>
            <a:r>
              <a:rPr lang="en-US" altLang="zh-CN" sz="2800" dirty="0" smtClean="0">
                <a:solidFill>
                  <a:srgbClr val="0070C0"/>
                </a:solidFill>
              </a:rPr>
              <a:t>refers to “long periods of stress”. </a:t>
            </a:r>
          </a:p>
          <a:p>
            <a:pPr algn="just">
              <a:lnSpc>
                <a:spcPct val="80000"/>
              </a:lnSpc>
              <a:buNone/>
            </a:pPr>
            <a:r>
              <a:rPr lang="en-US" altLang="zh-CN" sz="2800" dirty="0" smtClean="0">
                <a:solidFill>
                  <a:srgbClr val="0070C0"/>
                </a:solidFill>
              </a:rPr>
              <a:t>     In </a:t>
            </a:r>
            <a:r>
              <a:rPr lang="en-US" altLang="zh-CN" sz="2800" dirty="0" smtClean="0">
                <a:solidFill>
                  <a:srgbClr val="0070C0"/>
                </a:solidFill>
              </a:rPr>
              <a:t>the second sentence, </a:t>
            </a:r>
            <a:r>
              <a:rPr lang="en-US" altLang="zh-CN" sz="2800" i="1" dirty="0" smtClean="0">
                <a:solidFill>
                  <a:srgbClr val="0070C0"/>
                </a:solidFill>
              </a:rPr>
              <a:t>which </a:t>
            </a:r>
            <a:r>
              <a:rPr lang="en-US" altLang="zh-CN" sz="2800" dirty="0" smtClean="0">
                <a:solidFill>
                  <a:srgbClr val="0070C0"/>
                </a:solidFill>
              </a:rPr>
              <a:t>refers to “weeks or months”. </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453468" y="6429396"/>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dissolve">
                                      <p:cBhvr>
                                        <p:cTn id="7" dur="500"/>
                                        <p:tgtEl>
                                          <p:spTgt spid="4">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dissolve">
                                      <p:cBhvr>
                                        <p:cTn id="12" dur="500"/>
                                        <p:tgtEl>
                                          <p:spTgt spid="4">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180975" indent="-180975" algn="just">
              <a:buNone/>
            </a:pPr>
            <a:r>
              <a:rPr lang="en-US" altLang="zh-CN" sz="2800" b="1" dirty="0" smtClean="0"/>
              <a:t>4 Rewrite the sentences using </a:t>
            </a:r>
            <a:r>
              <a:rPr lang="en-US" altLang="zh-CN" sz="2800" b="1" i="1" dirty="0" smtClean="0"/>
              <a:t>before which, during which </a:t>
            </a:r>
            <a:r>
              <a:rPr lang="en-US" altLang="zh-CN" sz="2800" b="1" dirty="0" smtClean="0"/>
              <a:t>or</a:t>
            </a:r>
            <a:r>
              <a:rPr lang="en-US" altLang="zh-CN" sz="2800" b="1" i="1" dirty="0" smtClean="0"/>
              <a:t> after which.</a:t>
            </a:r>
          </a:p>
          <a:p>
            <a:pPr marL="180975" indent="-180975" algn="just">
              <a:buNone/>
            </a:pPr>
            <a:r>
              <a:rPr lang="en-US" altLang="zh-CN" sz="2800" dirty="0" smtClean="0"/>
              <a:t>1 I thought about the problem for a long time. Then I decided how I was going to solve it.</a:t>
            </a:r>
          </a:p>
          <a:p>
            <a:pPr marL="180975" indent="-180975" algn="just">
              <a:buNone/>
            </a:pPr>
            <a:r>
              <a:rPr lang="zh-CN" altLang="en-US" sz="2800" dirty="0" smtClean="0"/>
              <a:t>  </a:t>
            </a:r>
            <a:r>
              <a:rPr lang="en-US" altLang="zh-CN" sz="2800" dirty="0" smtClean="0">
                <a:solidFill>
                  <a:srgbClr val="0070C0"/>
                </a:solidFill>
              </a:rPr>
              <a:t>I thought about the problem for a long time, after which I decided how I was going to solve it.</a:t>
            </a:r>
          </a:p>
          <a:p>
            <a:pPr marL="180975" indent="-180975" algn="just">
              <a:buNone/>
            </a:pPr>
            <a:r>
              <a:rPr lang="en-US" altLang="zh-CN" sz="2800" dirty="0" smtClean="0"/>
              <a:t>2 She went jogging for an hour. While she was jogging a lot of thoughts went through her mind.</a:t>
            </a:r>
          </a:p>
          <a:p>
            <a:pPr marL="180975" indent="-180975" algn="just">
              <a:buNone/>
            </a:pPr>
            <a:r>
              <a:rPr lang="zh-CN" altLang="en-US" sz="2800" dirty="0" smtClean="0"/>
              <a:t>  </a:t>
            </a:r>
            <a:r>
              <a:rPr lang="en-US" altLang="zh-CN" sz="2800" dirty="0" smtClean="0">
                <a:solidFill>
                  <a:srgbClr val="0070C0"/>
                </a:solidFill>
              </a:rPr>
              <a:t>She went jogging for an hour, during which a lot of thoughts went through her mind. </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dissolv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180975" indent="-180975" algn="just">
              <a:buNone/>
            </a:pPr>
            <a:r>
              <a:rPr lang="en-US" altLang="zh-CN" sz="2800" dirty="0" smtClean="0"/>
              <a:t>3 I suggest you take a week off work. You can use this period to relax and spend time with your family.</a:t>
            </a:r>
          </a:p>
          <a:p>
            <a:pPr marL="180975" indent="-180975" algn="just">
              <a:buNone/>
            </a:pPr>
            <a:r>
              <a:rPr lang="en-US" altLang="zh-CN" sz="2800" dirty="0" smtClean="0"/>
              <a:t>  </a:t>
            </a:r>
            <a:r>
              <a:rPr lang="en-US" altLang="zh-CN" sz="2800" dirty="0" smtClean="0">
                <a:solidFill>
                  <a:srgbClr val="0070C0"/>
                </a:solidFill>
              </a:rPr>
              <a:t>I suggest you take a week off work, during which you can relax and spend time with your family.</a:t>
            </a:r>
          </a:p>
          <a:p>
            <a:pPr marL="180975" indent="-180975" algn="just">
              <a:buNone/>
            </a:pPr>
            <a:r>
              <a:rPr lang="en-US" altLang="zh-CN" sz="2800" dirty="0" smtClean="0"/>
              <a:t>4 </a:t>
            </a:r>
            <a:r>
              <a:rPr lang="en-US" altLang="zh-CN" sz="2800" dirty="0" err="1" smtClean="0"/>
              <a:t>Marzia</a:t>
            </a:r>
            <a:r>
              <a:rPr lang="en-US" altLang="zh-CN" sz="2800" dirty="0" smtClean="0"/>
              <a:t> spent a month on a low-fat diet. By the end of the month, she felt healthier.</a:t>
            </a:r>
          </a:p>
          <a:p>
            <a:pPr marL="180975" indent="-180975" algn="just">
              <a:buNone/>
            </a:pPr>
            <a:r>
              <a:rPr lang="zh-CN" altLang="en-US" sz="2800" dirty="0" smtClean="0"/>
              <a:t>  </a:t>
            </a:r>
            <a:r>
              <a:rPr lang="en-US" altLang="zh-CN" sz="2800" dirty="0" err="1" smtClean="0">
                <a:solidFill>
                  <a:srgbClr val="0070C0"/>
                </a:solidFill>
              </a:rPr>
              <a:t>Marzia</a:t>
            </a:r>
            <a:r>
              <a:rPr lang="en-US" altLang="zh-CN" sz="2800" dirty="0" smtClean="0">
                <a:solidFill>
                  <a:srgbClr val="0070C0"/>
                </a:solidFill>
              </a:rPr>
              <a:t> spent a month on a low-fat diet, after which she felt healthier.</a:t>
            </a:r>
          </a:p>
          <a:p>
            <a:pPr marL="180975" indent="-180975" algn="just">
              <a:buNone/>
            </a:pPr>
            <a:r>
              <a:rPr lang="en-US" altLang="zh-CN" sz="2800" dirty="0" smtClean="0"/>
              <a:t>5 I’d like you to read this report carefully. Then we will discuss it.</a:t>
            </a:r>
          </a:p>
          <a:p>
            <a:pPr marL="180975" indent="-180975" algn="just">
              <a:buNone/>
            </a:pPr>
            <a:r>
              <a:rPr lang="zh-CN" altLang="en-US" sz="2800" dirty="0" smtClean="0"/>
              <a:t>   </a:t>
            </a:r>
            <a:r>
              <a:rPr lang="en-US" altLang="zh-CN" sz="2800" dirty="0" smtClean="0">
                <a:solidFill>
                  <a:srgbClr val="0070C0"/>
                </a:solidFill>
              </a:rPr>
              <a:t>I’d like you to read this report carefully, after which we will discuss it.</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dissolv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180975" indent="-180975" algn="just">
              <a:buNone/>
            </a:pPr>
            <a:r>
              <a:rPr lang="en-US" altLang="zh-CN" sz="2800" dirty="0" smtClean="0"/>
              <a:t>6 Shane spent three months in that boring job. He was depressed for the whole time.</a:t>
            </a:r>
          </a:p>
          <a:p>
            <a:pPr marL="180975" indent="-180975" algn="just">
              <a:buNone/>
            </a:pPr>
            <a:r>
              <a:rPr lang="zh-CN" altLang="en-US" sz="2800" dirty="0" smtClean="0"/>
              <a:t>  </a:t>
            </a:r>
            <a:r>
              <a:rPr lang="en-US" altLang="zh-CN" sz="2800" dirty="0" smtClean="0">
                <a:solidFill>
                  <a:srgbClr val="0070C0"/>
                </a:solidFill>
              </a:rPr>
              <a:t>Shane spent three months in that boring job, during which he was depressed.</a:t>
            </a:r>
          </a:p>
          <a:p>
            <a:pPr marL="180975" indent="-180975" algn="just">
              <a:buNone/>
            </a:pPr>
            <a:r>
              <a:rPr lang="en-US" altLang="zh-CN" sz="2800" dirty="0" smtClean="0"/>
              <a:t>7 My brother has been working as an educational psychologist for seven years. Before that, he had been trained as a teacher.</a:t>
            </a:r>
          </a:p>
          <a:p>
            <a:pPr marL="180975" indent="-180975" algn="just">
              <a:buNone/>
            </a:pPr>
            <a:r>
              <a:rPr lang="zh-CN" altLang="en-US" sz="2800" dirty="0" smtClean="0"/>
              <a:t>  </a:t>
            </a:r>
            <a:r>
              <a:rPr lang="en-US" altLang="zh-CN" sz="2800" dirty="0" smtClean="0">
                <a:solidFill>
                  <a:srgbClr val="0070C0"/>
                </a:solidFill>
              </a:rPr>
              <a:t>My brother has been working as an educational psychologist for seven years, before which he had been trained as a teacher.</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180975" indent="-180975">
              <a:spcBef>
                <a:spcPts val="1200"/>
              </a:spcBef>
              <a:buNone/>
              <a:defRPr/>
            </a:pPr>
            <a:r>
              <a:rPr lang="en-US" altLang="zh-CN" sz="2800" b="1" spc="-130" dirty="0" smtClean="0"/>
              <a:t>5 Look at the sentence from the passage </a:t>
            </a:r>
            <a:r>
              <a:rPr lang="en-US" altLang="zh-CN" sz="2800" b="1" i="1" spc="-130" dirty="0" smtClean="0"/>
              <a:t>Walk your way to health</a:t>
            </a:r>
            <a:r>
              <a:rPr lang="en-US" altLang="zh-CN" sz="2800" b="1" spc="-130" dirty="0" smtClean="0"/>
              <a:t>.</a:t>
            </a:r>
          </a:p>
          <a:p>
            <a:pPr>
              <a:buNone/>
            </a:pPr>
            <a:r>
              <a:rPr lang="en-US" altLang="zh-CN" sz="2800" dirty="0" smtClean="0"/>
              <a:t>   But you must commit yourself to walking regularly.</a:t>
            </a:r>
          </a:p>
          <a:p>
            <a:pPr>
              <a:buNone/>
            </a:pPr>
            <a:r>
              <a:rPr lang="en-US" altLang="zh-CN" sz="2800" dirty="0" smtClean="0"/>
              <a:t>   </a:t>
            </a:r>
            <a:r>
              <a:rPr lang="en-US" altLang="zh-CN" sz="2800" b="1" spc="-100" dirty="0" smtClean="0"/>
              <a:t>Now check (✔) the sentences which have the same structure</a:t>
            </a:r>
            <a:r>
              <a:rPr lang="en-US" altLang="zh-CN" sz="2800" dirty="0" smtClean="0"/>
              <a:t>.</a:t>
            </a:r>
          </a:p>
          <a:p>
            <a:pPr marL="714375" indent="-714375">
              <a:buNone/>
            </a:pPr>
            <a:r>
              <a:rPr lang="en-US" altLang="zh-CN" sz="2800" dirty="0" smtClean="0"/>
              <a:t>○ 1 They forced themselves to work harder.</a:t>
            </a:r>
          </a:p>
          <a:p>
            <a:pPr marL="714375" indent="-714375">
              <a:buNone/>
            </a:pPr>
            <a:r>
              <a:rPr lang="en-US" altLang="zh-CN" sz="2800" dirty="0" smtClean="0"/>
              <a:t>○ 2 </a:t>
            </a:r>
            <a:r>
              <a:rPr lang="en-US" altLang="zh-CN" sz="2800" spc="-100" dirty="0" smtClean="0"/>
              <a:t>We pride ourselves on giving our customers satisfaction.</a:t>
            </a:r>
          </a:p>
          <a:p>
            <a:pPr marL="714375" indent="-714375">
              <a:buNone/>
            </a:pPr>
            <a:r>
              <a:rPr lang="en-US" altLang="zh-CN" sz="2800" dirty="0" smtClean="0"/>
              <a:t>○ 3 The nurse devoted herself to saving patients’ lives.</a:t>
            </a:r>
          </a:p>
          <a:p>
            <a:pPr marL="714375" indent="-714375">
              <a:buNone/>
            </a:pPr>
            <a:r>
              <a:rPr lang="en-US" altLang="zh-CN" sz="2800" dirty="0" smtClean="0"/>
              <a:t>○ 4 </a:t>
            </a:r>
            <a:r>
              <a:rPr lang="en-US" altLang="zh-CN" sz="2800" spc="-170" dirty="0" smtClean="0"/>
              <a:t>He enjoyed himself working out in the gym for a couple of hours.</a:t>
            </a:r>
          </a:p>
          <a:p>
            <a:pPr marL="714375" indent="-714375">
              <a:buNone/>
            </a:pPr>
            <a:r>
              <a:rPr lang="en-US" altLang="zh-CN" sz="2800" dirty="0" smtClean="0"/>
              <a:t>○ 5 </a:t>
            </a:r>
            <a:r>
              <a:rPr lang="en-US" altLang="zh-CN" sz="2800" spc="-160" dirty="0" smtClean="0"/>
              <a:t>We limited ourselves to doing an hour’s exercise every morning.</a:t>
            </a:r>
          </a:p>
          <a:p>
            <a:pPr marL="714375" indent="-714375">
              <a:buNone/>
            </a:pPr>
            <a:r>
              <a:rPr lang="en-US" altLang="zh-CN" sz="2800" dirty="0" smtClean="0"/>
              <a:t>○ 6 </a:t>
            </a:r>
            <a:r>
              <a:rPr lang="en-US" altLang="zh-CN" sz="2800" spc="-80" dirty="0" smtClean="0"/>
              <a:t>Mother Teresa dedicated herself to helping other people.</a:t>
            </a:r>
          </a:p>
          <a:p>
            <a:pPr marL="714375" indent="-714375" algn="just">
              <a:buNone/>
            </a:pPr>
            <a:r>
              <a:rPr lang="en-US" altLang="zh-CN" sz="2800" dirty="0" smtClean="0"/>
              <a:t>○ 7 I’ve got used to going to bed and getting up one hour earlier than usual.</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sp>
        <p:nvSpPr>
          <p:cNvPr id="11" name="TextBox 10"/>
          <p:cNvSpPr txBox="1"/>
          <p:nvPr/>
        </p:nvSpPr>
        <p:spPr>
          <a:xfrm>
            <a:off x="214282" y="3143248"/>
            <a:ext cx="444872" cy="646331"/>
          </a:xfrm>
          <a:prstGeom prst="rect">
            <a:avLst/>
          </a:prstGeom>
          <a:noFill/>
        </p:spPr>
        <p:txBody>
          <a:bodyPr wrap="square" rtlCol="0">
            <a:spAutoFit/>
          </a:bodyPr>
          <a:lstStyle/>
          <a:p>
            <a:r>
              <a:rPr lang="en-US" altLang="zh-CN" sz="3600" b="1" dirty="0" smtClean="0">
                <a:solidFill>
                  <a:srgbClr val="C00000"/>
                </a:solidFill>
              </a:rPr>
              <a:t>√</a:t>
            </a:r>
            <a:endParaRPr lang="zh-CN" altLang="en-US" sz="3600" b="1" dirty="0">
              <a:solidFill>
                <a:srgbClr val="C00000"/>
              </a:solidFill>
            </a:endParaRPr>
          </a:p>
        </p:txBody>
      </p:sp>
      <p:sp>
        <p:nvSpPr>
          <p:cNvPr id="12" name="TextBox 11"/>
          <p:cNvSpPr txBox="1"/>
          <p:nvPr/>
        </p:nvSpPr>
        <p:spPr>
          <a:xfrm>
            <a:off x="214282" y="4139991"/>
            <a:ext cx="444872" cy="646331"/>
          </a:xfrm>
          <a:prstGeom prst="rect">
            <a:avLst/>
          </a:prstGeom>
          <a:noFill/>
        </p:spPr>
        <p:txBody>
          <a:bodyPr wrap="square" rtlCol="0">
            <a:spAutoFit/>
          </a:bodyPr>
          <a:lstStyle/>
          <a:p>
            <a:r>
              <a:rPr lang="en-US" altLang="zh-CN" sz="3600" b="1" dirty="0" smtClean="0">
                <a:solidFill>
                  <a:srgbClr val="C00000"/>
                </a:solidFill>
              </a:rPr>
              <a:t>√</a:t>
            </a:r>
            <a:endParaRPr lang="zh-CN" altLang="en-US" sz="3600" b="1" dirty="0">
              <a:solidFill>
                <a:srgbClr val="C00000"/>
              </a:solidFill>
            </a:endParaRPr>
          </a:p>
        </p:txBody>
      </p:sp>
      <p:sp>
        <p:nvSpPr>
          <p:cNvPr id="13" name="TextBox 12"/>
          <p:cNvSpPr txBox="1"/>
          <p:nvPr/>
        </p:nvSpPr>
        <p:spPr>
          <a:xfrm>
            <a:off x="214282" y="4640057"/>
            <a:ext cx="444872" cy="646331"/>
          </a:xfrm>
          <a:prstGeom prst="rect">
            <a:avLst/>
          </a:prstGeom>
          <a:noFill/>
        </p:spPr>
        <p:txBody>
          <a:bodyPr wrap="square" rtlCol="0">
            <a:spAutoFit/>
          </a:bodyPr>
          <a:lstStyle/>
          <a:p>
            <a:r>
              <a:rPr lang="en-US" altLang="zh-CN" sz="3600" b="1" dirty="0" smtClean="0">
                <a:solidFill>
                  <a:srgbClr val="C00000"/>
                </a:solidFill>
              </a:rPr>
              <a:t>√</a:t>
            </a:r>
            <a:endParaRPr lang="zh-CN" altLang="en-US" sz="3600" b="1" dirty="0">
              <a:solidFill>
                <a:srgbClr val="C00000"/>
              </a:solidFill>
            </a:endParaRPr>
          </a:p>
        </p:txBody>
      </p:sp>
      <p:pic>
        <p:nvPicPr>
          <p:cNvPr id="14"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dissolv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dissolve">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1269</TotalTime>
  <Words>1756</Words>
  <Application>Microsoft Office PowerPoint</Application>
  <PresentationFormat>全屏显示(4:3)</PresentationFormat>
  <Paragraphs>126</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mac</dc:creator>
  <cp:lastModifiedBy>cb</cp:lastModifiedBy>
  <cp:revision>84</cp:revision>
  <dcterms:created xsi:type="dcterms:W3CDTF">2016-02-14T10:12:37Z</dcterms:created>
  <dcterms:modified xsi:type="dcterms:W3CDTF">2016-11-01T09:04:01Z</dcterms:modified>
</cp:coreProperties>
</file>