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63" r:id="rId4"/>
    <p:sldId id="264" r:id="rId5"/>
    <p:sldId id="262" r:id="rId6"/>
    <p:sldId id="266" r:id="rId7"/>
    <p:sldId id="265" r:id="rId8"/>
    <p:sldId id="267" r:id="rId9"/>
    <p:sldId id="270" r:id="rId10"/>
    <p:sldId id="269" r:id="rId11"/>
    <p:sldId id="271" r:id="rId12"/>
    <p:sldId id="273" r:id="rId13"/>
    <p:sldId id="272" r:id="rId14"/>
    <p:sldId id="276" r:id="rId15"/>
    <p:sldId id="277" r:id="rId16"/>
    <p:sldId id="278" r:id="rId17"/>
    <p:sldId id="279" r:id="rId18"/>
    <p:sldId id="274" r:id="rId19"/>
    <p:sldId id="275" r:id="rId20"/>
    <p:sldId id="280" r:id="rId21"/>
    <p:sldId id="258"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216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3" autoAdjust="0"/>
    <p:restoredTop sz="94712" autoAdjust="0"/>
  </p:normalViewPr>
  <p:slideViewPr>
    <p:cSldViewPr>
      <p:cViewPr>
        <p:scale>
          <a:sx n="100" d="100"/>
          <a:sy n="100" d="100"/>
        </p:scale>
        <p:origin x="-1278" y="-12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86888A-DA34-40E9-BB61-135F290E672A}" type="datetimeFigureOut">
              <a:rPr lang="zh-CN" altLang="en-US" smtClean="0"/>
              <a:pPr/>
              <a:t>2016-10-20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86888A-DA34-40E9-BB61-135F290E672A}" type="datetimeFigureOut">
              <a:rPr lang="zh-CN" altLang="en-US" smtClean="0"/>
              <a:pPr/>
              <a:t>2016-10-20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86888A-DA34-40E9-BB61-135F290E672A}" type="datetimeFigureOut">
              <a:rPr lang="zh-CN" altLang="en-US" smtClean="0"/>
              <a:pPr/>
              <a:t>2016-10-20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6888A-DA34-40E9-BB61-135F290E672A}" type="datetimeFigureOut">
              <a:rPr lang="zh-CN" altLang="en-US" smtClean="0"/>
              <a:pPr/>
              <a:t>2016-10-20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79347-D5D3-4369-AC85-974FCA0BCD0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5.xml"/><Relationship Id="rId7" Type="http://schemas.openxmlformats.org/officeDocument/2006/relationships/slide" Target="slide18.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13.xml"/><Relationship Id="rId5" Type="http://schemas.openxmlformats.org/officeDocument/2006/relationships/slide" Target="slide10.xml"/><Relationship Id="rId4" Type="http://schemas.openxmlformats.org/officeDocument/2006/relationships/slide" Target="slide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sp>
        <p:nvSpPr>
          <p:cNvPr id="11" name="圆角矩形 10">
            <a:hlinkClick r:id="rId2" action="ppaction://hlinksldjump"/>
          </p:cNvPr>
          <p:cNvSpPr/>
          <p:nvPr/>
        </p:nvSpPr>
        <p:spPr>
          <a:xfrm>
            <a:off x="714348" y="1142984"/>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1 Look at the sentences and find more examples</a:t>
            </a:r>
            <a:endParaRPr lang="en-US" altLang="zh-CN" sz="2800" b="1" dirty="0">
              <a:solidFill>
                <a:srgbClr val="000000"/>
              </a:solidFill>
            </a:endParaRPr>
          </a:p>
        </p:txBody>
      </p:sp>
      <p:sp>
        <p:nvSpPr>
          <p:cNvPr id="19" name="圆角矩形 18">
            <a:hlinkClick r:id="rId3" action="ppaction://hlinksldjump"/>
          </p:cNvPr>
          <p:cNvSpPr/>
          <p:nvPr/>
        </p:nvSpPr>
        <p:spPr>
          <a:xfrm>
            <a:off x="714348" y="1904989"/>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2 Rewrite the phrases using compound adjectives</a:t>
            </a:r>
            <a:endParaRPr lang="en-US" altLang="zh-CN" sz="2800" b="1" dirty="0">
              <a:solidFill>
                <a:srgbClr val="000000"/>
              </a:solidFill>
            </a:endParaRPr>
          </a:p>
        </p:txBody>
      </p:sp>
      <p:sp>
        <p:nvSpPr>
          <p:cNvPr id="20" name="圆角矩形 19">
            <a:hlinkClick r:id="rId4" action="ppaction://hlinksldjump"/>
          </p:cNvPr>
          <p:cNvSpPr/>
          <p:nvPr/>
        </p:nvSpPr>
        <p:spPr>
          <a:xfrm>
            <a:off x="714348" y="2666994"/>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3 </a:t>
            </a:r>
            <a:r>
              <a:rPr lang="en-US" altLang="zh-CN" sz="2800" b="1" spc="-100" dirty="0" smtClean="0"/>
              <a:t>Rewrite the sentences with </a:t>
            </a:r>
            <a:r>
              <a:rPr lang="en-US" altLang="zh-CN" sz="2800" b="1" i="1" spc="-100" dirty="0" smtClean="0"/>
              <a:t>It’s what / how … that …</a:t>
            </a:r>
            <a:endParaRPr lang="en-US" altLang="zh-CN" sz="2800" b="1" i="1" spc="-100" dirty="0">
              <a:solidFill>
                <a:srgbClr val="000000"/>
              </a:solidFill>
            </a:endParaRPr>
          </a:p>
        </p:txBody>
      </p:sp>
      <p:sp>
        <p:nvSpPr>
          <p:cNvPr id="21" name="圆角矩形 20">
            <a:hlinkClick r:id="rId5" action="ppaction://hlinksldjump"/>
          </p:cNvPr>
          <p:cNvSpPr/>
          <p:nvPr/>
        </p:nvSpPr>
        <p:spPr>
          <a:xfrm>
            <a:off x="714348" y="3428999"/>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4 </a:t>
            </a:r>
            <a:r>
              <a:rPr lang="en-US" altLang="zh-CN" sz="2800" b="1" spc="-200" dirty="0" smtClean="0"/>
              <a:t>Rewrite the sentences with </a:t>
            </a:r>
            <a:r>
              <a:rPr lang="en-US" altLang="zh-CN" sz="2800" b="1" i="1" spc="-200" dirty="0" smtClean="0"/>
              <a:t>It is / was not just that … but …</a:t>
            </a:r>
            <a:endParaRPr lang="en-US" altLang="zh-CN" sz="2800" b="1" i="1" spc="-200" dirty="0">
              <a:solidFill>
                <a:srgbClr val="000000"/>
              </a:solidFill>
            </a:endParaRPr>
          </a:p>
        </p:txBody>
      </p:sp>
      <p:sp>
        <p:nvSpPr>
          <p:cNvPr id="22" name="圆角矩形 21">
            <a:hlinkClick r:id="rId6" action="ppaction://hlinksldjump"/>
          </p:cNvPr>
          <p:cNvSpPr/>
          <p:nvPr/>
        </p:nvSpPr>
        <p:spPr>
          <a:xfrm>
            <a:off x="714348" y="4191004"/>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solidFill>
                  <a:srgbClr val="000000"/>
                </a:solidFill>
              </a:rPr>
              <a:t>5 Answer the questions.</a:t>
            </a:r>
            <a:endParaRPr lang="en-US" altLang="zh-CN" sz="2800" b="1" dirty="0">
              <a:solidFill>
                <a:srgbClr val="000000"/>
              </a:solidFill>
            </a:endParaRPr>
          </a:p>
        </p:txBody>
      </p:sp>
      <p:sp>
        <p:nvSpPr>
          <p:cNvPr id="23" name="圆角矩形 22">
            <a:hlinkClick r:id="rId7" action="ppaction://hlinksldjump"/>
          </p:cNvPr>
          <p:cNvSpPr/>
          <p:nvPr/>
        </p:nvSpPr>
        <p:spPr>
          <a:xfrm>
            <a:off x="714348" y="4953009"/>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6 Translate the paragraph into Chinese</a:t>
            </a:r>
            <a:endParaRPr lang="en-US" altLang="zh-CN" sz="2800" b="1" dirty="0">
              <a:solidFill>
                <a:srgbClr val="000000"/>
              </a:solidFill>
            </a:endParaRPr>
          </a:p>
        </p:txBody>
      </p:sp>
      <p:sp>
        <p:nvSpPr>
          <p:cNvPr id="24" name="圆角矩形 23">
            <a:hlinkClick r:id="rId8" action="ppaction://hlinksldjump"/>
          </p:cNvPr>
          <p:cNvSpPr/>
          <p:nvPr/>
        </p:nvSpPr>
        <p:spPr>
          <a:xfrm>
            <a:off x="714348" y="5715016"/>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7 Translate the paragraph into English</a:t>
            </a:r>
            <a:endParaRPr lang="en-US" altLang="zh-CN" sz="2800" b="1"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buNone/>
            </a:pPr>
            <a:r>
              <a:rPr lang="en-US" altLang="zh-CN" sz="2800" b="1" i="1" dirty="0" smtClean="0">
                <a:solidFill>
                  <a:srgbClr val="7030A0"/>
                </a:solidFill>
              </a:rPr>
              <a:t>It is / was not just that … but …</a:t>
            </a:r>
          </a:p>
          <a:p>
            <a:pPr>
              <a:buNone/>
            </a:pPr>
            <a:r>
              <a:rPr lang="en-US" altLang="zh-CN" sz="2800" b="1" dirty="0" smtClean="0"/>
              <a:t>4 Look at the sentence.</a:t>
            </a:r>
          </a:p>
          <a:p>
            <a:pPr algn="just">
              <a:buNone/>
            </a:pPr>
            <a:r>
              <a:rPr lang="en-US" altLang="zh-CN" sz="2800" dirty="0" smtClean="0"/>
              <a:t>    Not only did they crawl into such an obvious trap, it also seemed as if they couldn’t be bothered to crawl out again.</a:t>
            </a:r>
          </a:p>
          <a:p>
            <a:pPr>
              <a:buNone/>
            </a:pPr>
            <a:r>
              <a:rPr lang="en-US" altLang="zh-CN" sz="2800" dirty="0" smtClean="0"/>
              <a:t>    </a:t>
            </a:r>
            <a:r>
              <a:rPr lang="en-US" altLang="zh-CN" sz="2800" b="1" dirty="0" smtClean="0"/>
              <a:t>You can rewrite it like this:</a:t>
            </a:r>
          </a:p>
          <a:p>
            <a:pPr algn="just">
              <a:buNone/>
            </a:pPr>
            <a:r>
              <a:rPr lang="en-US" altLang="zh-CN" sz="2800" i="1" dirty="0" smtClean="0"/>
              <a:t>    It wasn’t just that they crawled into such an obvious trap, but it seemed as if they couldn’t be bothered to crawl out again.</a:t>
            </a:r>
          </a:p>
          <a:p>
            <a:pPr algn="just">
              <a:buNone/>
            </a:pPr>
            <a:r>
              <a:rPr lang="en-US" altLang="zh-CN" sz="2800" dirty="0" smtClean="0"/>
              <a:t>    </a:t>
            </a:r>
            <a:r>
              <a:rPr lang="en-US" altLang="zh-CN" sz="2800" b="1" dirty="0" smtClean="0"/>
              <a:t>Now rewrite the sentences using </a:t>
            </a:r>
            <a:r>
              <a:rPr lang="en-US" altLang="zh-CN" sz="2800" b="1" i="1" dirty="0" smtClean="0"/>
              <a:t>It is / was not just that … but …</a:t>
            </a:r>
            <a:endParaRPr lang="en-US" altLang="zh-CN" b="1" i="1"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dissolve">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lgn="just">
              <a:buNone/>
            </a:pPr>
            <a:r>
              <a:rPr lang="en-US" altLang="zh-CN" sz="2800" b="1" dirty="0" smtClean="0"/>
              <a:t>    Now rewrite the sentences using </a:t>
            </a:r>
            <a:r>
              <a:rPr lang="en-US" altLang="zh-CN" sz="2800" b="1" i="1" dirty="0" smtClean="0"/>
              <a:t>It is / was not just that … but …</a:t>
            </a:r>
            <a:endParaRPr lang="en-US" altLang="zh-CN" sz="2800" dirty="0" smtClean="0"/>
          </a:p>
          <a:p>
            <a:pPr algn="just">
              <a:buNone/>
            </a:pPr>
            <a:r>
              <a:rPr lang="en-US" altLang="zh-CN" sz="2800" dirty="0" smtClean="0"/>
              <a:t>1 Not only were the shops all closed for Thanksgiving, there was also no one in the streets.</a:t>
            </a:r>
          </a:p>
          <a:p>
            <a:pPr algn="just">
              <a:buNone/>
            </a:pPr>
            <a:r>
              <a:rPr lang="en-US" altLang="zh-CN" sz="2800" dirty="0" smtClean="0"/>
              <a:t>    </a:t>
            </a:r>
            <a:r>
              <a:rPr lang="en-US" altLang="zh-CN" sz="2800" dirty="0" smtClean="0">
                <a:solidFill>
                  <a:srgbClr val="0070C0"/>
                </a:solidFill>
              </a:rPr>
              <a:t>It wasn’t just that the shops were all closed for Thanksgiving, but there was no one in the streets.</a:t>
            </a:r>
          </a:p>
          <a:p>
            <a:pPr algn="just">
              <a:buNone/>
            </a:pPr>
            <a:r>
              <a:rPr lang="en-US" altLang="zh-CN" sz="2800" dirty="0" smtClean="0"/>
              <a:t>2 Not only did she spend most of her time at college going to parties, she also managed to get a first-class degree.</a:t>
            </a:r>
          </a:p>
          <a:p>
            <a:pPr algn="just">
              <a:buNone/>
            </a:pPr>
            <a:r>
              <a:rPr lang="en-US" altLang="zh-CN" sz="2800" dirty="0" smtClean="0"/>
              <a:t>    </a:t>
            </a:r>
            <a:r>
              <a:rPr lang="en-US" altLang="zh-CN" sz="2800" dirty="0" smtClean="0">
                <a:solidFill>
                  <a:srgbClr val="0070C0"/>
                </a:solidFill>
              </a:rPr>
              <a:t>It wasn’t just that she spent all her time at college going to parties, but she managed to gain a first-class degree.</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dissolv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lgn="just">
              <a:buNone/>
            </a:pPr>
            <a:r>
              <a:rPr lang="en-US" altLang="zh-CN" sz="2800" dirty="0" smtClean="0"/>
              <a:t>3 Not only were they not listening to what he said, it also seemed as if they weren’t at all interested.</a:t>
            </a:r>
          </a:p>
          <a:p>
            <a:pPr algn="just">
              <a:buNone/>
            </a:pPr>
            <a:r>
              <a:rPr lang="en-US" altLang="zh-CN" sz="2800" dirty="0" smtClean="0"/>
              <a:t>    </a:t>
            </a:r>
            <a:r>
              <a:rPr lang="en-US" altLang="zh-CN" sz="2800" dirty="0" smtClean="0">
                <a:solidFill>
                  <a:srgbClr val="0070C0"/>
                </a:solidFill>
              </a:rPr>
              <a:t>It wasn’t just that they weren’t listening to what he said, but it seemed as if they weren’t at all interested.</a:t>
            </a:r>
          </a:p>
          <a:p>
            <a:pPr algn="just">
              <a:buNone/>
            </a:pPr>
            <a:r>
              <a:rPr lang="en-US" altLang="zh-CN" sz="2800" dirty="0" smtClean="0"/>
              <a:t>4 Not only was I upset, I also felt as if I was going to burst out crying.</a:t>
            </a:r>
          </a:p>
          <a:p>
            <a:pPr algn="just">
              <a:buNone/>
            </a:pPr>
            <a:r>
              <a:rPr lang="en-US" altLang="zh-CN" sz="2800" dirty="0" smtClean="0"/>
              <a:t>    </a:t>
            </a:r>
            <a:r>
              <a:rPr lang="en-US" altLang="zh-CN" sz="2800" dirty="0" smtClean="0">
                <a:solidFill>
                  <a:srgbClr val="0070C0"/>
                </a:solidFill>
              </a:rPr>
              <a:t>It wasn’t just that I was upset, but I felt as if I was going to burst out crying.</a:t>
            </a:r>
          </a:p>
          <a:p>
            <a:pPr algn="just">
              <a:buNone/>
            </a:pPr>
            <a:r>
              <a:rPr lang="en-US" altLang="zh-CN" sz="2800" dirty="0" smtClean="0"/>
              <a:t>5 Not only was the Grim Reaper intended to frighten people, it was also a figure of fun.</a:t>
            </a:r>
          </a:p>
          <a:p>
            <a:pPr algn="just">
              <a:buNone/>
            </a:pPr>
            <a:r>
              <a:rPr lang="en-US" altLang="zh-CN" sz="2800" dirty="0" smtClean="0"/>
              <a:t>    </a:t>
            </a:r>
            <a:r>
              <a:rPr lang="en-US" altLang="zh-CN" sz="2800" dirty="0" smtClean="0">
                <a:solidFill>
                  <a:srgbClr val="0070C0"/>
                </a:solidFill>
              </a:rPr>
              <a:t>It wasn’t just that the Grim Reaper was intended to frighten people, but it was also a figure of fun.</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dissolv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spcBef>
                <a:spcPts val="0"/>
              </a:spcBef>
              <a:buNone/>
            </a:pPr>
            <a:r>
              <a:rPr lang="en-US" altLang="zh-CN" sz="2800" b="1" dirty="0" smtClean="0">
                <a:solidFill>
                  <a:srgbClr val="7030A0"/>
                </a:solidFill>
              </a:rPr>
              <a:t>Collocations</a:t>
            </a:r>
          </a:p>
          <a:p>
            <a:pPr>
              <a:spcBef>
                <a:spcPts val="0"/>
              </a:spcBef>
              <a:buNone/>
            </a:pPr>
            <a:r>
              <a:rPr lang="en-US" altLang="zh-CN" sz="2800" b="1" spc="-50" dirty="0" smtClean="0"/>
              <a:t>5 Read the explanations of the words. Answer the questions.</a:t>
            </a:r>
          </a:p>
          <a:p>
            <a:pPr>
              <a:spcBef>
                <a:spcPts val="0"/>
              </a:spcBef>
              <a:buNone/>
            </a:pPr>
            <a:r>
              <a:rPr lang="en-US" altLang="zh-CN" sz="2800" dirty="0" smtClean="0"/>
              <a:t>1 </a:t>
            </a:r>
            <a:r>
              <a:rPr lang="en-US" altLang="zh-CN" sz="2800" b="1" dirty="0" smtClean="0"/>
              <a:t>settle</a:t>
            </a:r>
            <a:r>
              <a:rPr lang="en-US" altLang="zh-CN" sz="2800" dirty="0" smtClean="0"/>
              <a:t> When you </a:t>
            </a:r>
            <a:r>
              <a:rPr lang="en-US" altLang="zh-CN" sz="2800" i="1" dirty="0" smtClean="0"/>
              <a:t>settle</a:t>
            </a:r>
            <a:r>
              <a:rPr lang="en-US" altLang="zh-CN" sz="2800" dirty="0" smtClean="0"/>
              <a:t> somewhere you go there to stay.</a:t>
            </a:r>
          </a:p>
          <a:p>
            <a:pPr>
              <a:spcBef>
                <a:spcPts val="0"/>
              </a:spcBef>
              <a:buNone/>
            </a:pPr>
            <a:r>
              <a:rPr lang="en-US" altLang="zh-CN" sz="2800" dirty="0" smtClean="0"/>
              <a:t>(a) Where is </a:t>
            </a:r>
            <a:r>
              <a:rPr lang="en-US" altLang="zh-CN" sz="2800" i="1" dirty="0" smtClean="0"/>
              <a:t>dust</a:t>
            </a:r>
            <a:r>
              <a:rPr lang="en-US" altLang="zh-CN" sz="2800" dirty="0" smtClean="0"/>
              <a:t> likely to </a:t>
            </a:r>
            <a:r>
              <a:rPr lang="en-US" altLang="zh-CN" sz="2800" i="1" dirty="0" smtClean="0"/>
              <a:t>settle</a:t>
            </a:r>
            <a:r>
              <a:rPr lang="en-US" altLang="zh-CN" sz="2800" dirty="0" smtClean="0"/>
              <a:t> in a room?</a:t>
            </a:r>
          </a:p>
          <a:p>
            <a:pPr>
              <a:spcBef>
                <a:spcPts val="0"/>
              </a:spcBef>
              <a:buNone/>
            </a:pPr>
            <a:r>
              <a:rPr lang="en-US" altLang="zh-CN" sz="2800" dirty="0" smtClean="0"/>
              <a:t>(b) If you </a:t>
            </a:r>
            <a:r>
              <a:rPr lang="en-US" altLang="zh-CN" sz="2800" i="1" dirty="0" smtClean="0"/>
              <a:t>settle an argument</a:t>
            </a:r>
            <a:r>
              <a:rPr lang="en-US" altLang="zh-CN" sz="2800" dirty="0" smtClean="0"/>
              <a:t>, is the conclusion satisfactory?</a:t>
            </a:r>
          </a:p>
          <a:p>
            <a:pPr>
              <a:spcBef>
                <a:spcPts val="0"/>
              </a:spcBef>
              <a:buNone/>
            </a:pPr>
            <a:r>
              <a:rPr lang="en-US" altLang="zh-CN" sz="2800" dirty="0" smtClean="0"/>
              <a:t>(c) If you </a:t>
            </a:r>
            <a:r>
              <a:rPr lang="en-US" altLang="zh-CN" sz="2800" i="1" dirty="0" smtClean="0"/>
              <a:t>settle the bill</a:t>
            </a:r>
            <a:r>
              <a:rPr lang="en-US" altLang="zh-CN" sz="2800" dirty="0" smtClean="0"/>
              <a:t>, what is there left to pay?</a:t>
            </a:r>
          </a:p>
          <a:p>
            <a:pPr>
              <a:spcBef>
                <a:spcPts val="0"/>
              </a:spcBef>
              <a:buNone/>
            </a:pPr>
            <a:r>
              <a:rPr lang="en-US" altLang="zh-CN" sz="2800" dirty="0" smtClean="0"/>
              <a:t>(d) What do you do when you settle back to watch a film?</a:t>
            </a:r>
          </a:p>
          <a:p>
            <a:pPr marL="514350" indent="-514350" algn="just">
              <a:spcBef>
                <a:spcPts val="0"/>
              </a:spcBef>
              <a:buNone/>
            </a:pPr>
            <a:r>
              <a:rPr lang="en-US" altLang="zh-CN" sz="2800" spc="-100" dirty="0" smtClean="0">
                <a:solidFill>
                  <a:srgbClr val="0070C0"/>
                </a:solidFill>
              </a:rPr>
              <a:t>(a) On the surfaces that aren’t used very often or aren’t cleaned. </a:t>
            </a:r>
          </a:p>
          <a:p>
            <a:pPr marL="514350" indent="-514350" algn="just">
              <a:spcBef>
                <a:spcPts val="0"/>
              </a:spcBef>
              <a:buNone/>
            </a:pPr>
            <a:r>
              <a:rPr lang="en-US" altLang="zh-CN" sz="2800" dirty="0" smtClean="0">
                <a:solidFill>
                  <a:srgbClr val="0070C0"/>
                </a:solidFill>
              </a:rPr>
              <a:t>(b) Yes, it is, because the disagreement is solved and each party is satisfied with the outcome. </a:t>
            </a:r>
          </a:p>
          <a:p>
            <a:pPr marL="514350" indent="-514350" algn="just">
              <a:spcBef>
                <a:spcPts val="0"/>
              </a:spcBef>
              <a:buNone/>
            </a:pPr>
            <a:r>
              <a:rPr lang="en-US" altLang="zh-CN" sz="2800" dirty="0" smtClean="0">
                <a:solidFill>
                  <a:srgbClr val="0070C0"/>
                </a:solidFill>
              </a:rPr>
              <a:t>(c) Nothing, because we have paid everything that is owed. </a:t>
            </a:r>
          </a:p>
          <a:p>
            <a:pPr marL="514350" indent="-514350" algn="just">
              <a:spcBef>
                <a:spcPts val="0"/>
              </a:spcBef>
              <a:buNone/>
            </a:pPr>
            <a:r>
              <a:rPr lang="en-US" altLang="zh-CN" sz="2800" dirty="0" smtClean="0">
                <a:solidFill>
                  <a:srgbClr val="0070C0"/>
                </a:solidFill>
              </a:rPr>
              <a:t>(d) We relax in a comfortable chair and enjoy it.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dissolve">
                                      <p:cBhvr>
                                        <p:cTn id="7" dur="500"/>
                                        <p:tgtEl>
                                          <p:spTgt spid="4">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8" end="8"/>
                                            </p:txEl>
                                          </p:spTgt>
                                        </p:tgtEl>
                                        <p:attrNameLst>
                                          <p:attrName>style.visibility</p:attrName>
                                        </p:attrNameLst>
                                      </p:cBhvr>
                                      <p:to>
                                        <p:strVal val="visible"/>
                                      </p:to>
                                    </p:set>
                                    <p:animEffect transition="in" filter="dissolve">
                                      <p:cBhvr>
                                        <p:cTn id="12" dur="500"/>
                                        <p:tgtEl>
                                          <p:spTgt spid="4">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animEffect transition="in" filter="dissolve">
                                      <p:cBhvr>
                                        <p:cTn id="17" dur="500"/>
                                        <p:tgtEl>
                                          <p:spTgt spid="4">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10" end="10"/>
                                            </p:txEl>
                                          </p:spTgt>
                                        </p:tgtEl>
                                        <p:attrNameLst>
                                          <p:attrName>style.visibility</p:attrName>
                                        </p:attrNameLst>
                                      </p:cBhvr>
                                      <p:to>
                                        <p:strVal val="visible"/>
                                      </p:to>
                                    </p:set>
                                    <p:animEffect transition="in" filter="dissolve">
                                      <p:cBhvr>
                                        <p:cTn id="22" dur="500"/>
                                        <p:tgtEl>
                                          <p:spTgt spid="4">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lgn="just">
              <a:spcBef>
                <a:spcPts val="0"/>
              </a:spcBef>
              <a:buNone/>
            </a:pPr>
            <a:r>
              <a:rPr lang="en-US" altLang="zh-CN" sz="2800" dirty="0" smtClean="0"/>
              <a:t>2 </a:t>
            </a:r>
            <a:r>
              <a:rPr lang="en-US" altLang="zh-CN" sz="2800" b="1" dirty="0" smtClean="0"/>
              <a:t>smooth</a:t>
            </a:r>
            <a:r>
              <a:rPr lang="en-US" altLang="zh-CN" sz="2800" dirty="0" smtClean="0"/>
              <a:t> This word can mean flat or soft, comfortable, easy or confident.</a:t>
            </a:r>
          </a:p>
          <a:p>
            <a:pPr algn="just">
              <a:spcBef>
                <a:spcPts val="0"/>
              </a:spcBef>
              <a:buNone/>
            </a:pPr>
            <a:r>
              <a:rPr lang="en-US" altLang="zh-CN" sz="2800" dirty="0" smtClean="0"/>
              <a:t>(a) If the </a:t>
            </a:r>
            <a:r>
              <a:rPr lang="en-US" altLang="zh-CN" sz="2800" i="1" dirty="0" smtClean="0"/>
              <a:t>sea</a:t>
            </a:r>
            <a:r>
              <a:rPr lang="en-US" altLang="zh-CN" sz="2800" dirty="0" smtClean="0"/>
              <a:t> is </a:t>
            </a:r>
            <a:r>
              <a:rPr lang="en-US" altLang="zh-CN" sz="2800" i="1" dirty="0" smtClean="0"/>
              <a:t>smooth</a:t>
            </a:r>
            <a:r>
              <a:rPr lang="en-US" altLang="zh-CN" sz="2800" dirty="0" smtClean="0"/>
              <a:t>, are you likely to feel seasick?</a:t>
            </a:r>
          </a:p>
          <a:p>
            <a:pPr algn="just">
              <a:spcBef>
                <a:spcPts val="0"/>
              </a:spcBef>
              <a:buNone/>
            </a:pPr>
            <a:r>
              <a:rPr lang="en-US" altLang="zh-CN" sz="2800" dirty="0" smtClean="0"/>
              <a:t>(b) If a </a:t>
            </a:r>
            <a:r>
              <a:rPr lang="en-US" altLang="zh-CN" sz="2800" i="1" dirty="0" smtClean="0"/>
              <a:t>changeover</a:t>
            </a:r>
            <a:r>
              <a:rPr lang="en-US" altLang="zh-CN" sz="2800" dirty="0" smtClean="0"/>
              <a:t> from one government to the next is </a:t>
            </a:r>
            <a:r>
              <a:rPr lang="en-US" altLang="zh-CN" sz="2800" i="1" dirty="0" smtClean="0"/>
              <a:t>smooth</a:t>
            </a:r>
            <a:r>
              <a:rPr lang="en-US" altLang="zh-CN" sz="2800" dirty="0" smtClean="0"/>
              <a:t>, are there lots of problems?</a:t>
            </a:r>
          </a:p>
          <a:p>
            <a:pPr algn="just">
              <a:spcBef>
                <a:spcPts val="0"/>
              </a:spcBef>
              <a:buNone/>
            </a:pPr>
            <a:r>
              <a:rPr lang="en-US" altLang="zh-CN" sz="2800" dirty="0" smtClean="0"/>
              <a:t>(c) Is it a good idea to trust a </a:t>
            </a:r>
            <a:r>
              <a:rPr lang="en-US" altLang="zh-CN" sz="2800" i="1" dirty="0" smtClean="0"/>
              <a:t>smooth talker</a:t>
            </a:r>
            <a:r>
              <a:rPr lang="en-US" altLang="zh-CN" sz="2800" dirty="0" smtClean="0"/>
              <a:t>?</a:t>
            </a:r>
          </a:p>
          <a:p>
            <a:pPr marL="514350" indent="-514350" algn="just">
              <a:spcBef>
                <a:spcPts val="0"/>
              </a:spcBef>
              <a:buNone/>
            </a:pPr>
            <a:r>
              <a:rPr lang="en-US" altLang="zh-CN" sz="2800" spc="-100" dirty="0" smtClean="0">
                <a:solidFill>
                  <a:srgbClr val="0070C0"/>
                </a:solidFill>
              </a:rPr>
              <a:t>(a) No, because the sea is calm. We will feel seasick if it is rough.</a:t>
            </a:r>
          </a:p>
          <a:p>
            <a:pPr marL="514350" indent="-514350" algn="just">
              <a:spcBef>
                <a:spcPts val="0"/>
              </a:spcBef>
              <a:buNone/>
            </a:pPr>
            <a:r>
              <a:rPr lang="en-US" altLang="zh-CN" sz="2800" spc="-100" dirty="0" smtClean="0">
                <a:solidFill>
                  <a:srgbClr val="0070C0"/>
                </a:solidFill>
              </a:rPr>
              <a:t>(b) No, because the changeover has gone well, without difficulties. </a:t>
            </a:r>
          </a:p>
          <a:p>
            <a:pPr marL="514350" indent="-514350" algn="just">
              <a:spcBef>
                <a:spcPts val="0"/>
              </a:spcBef>
              <a:buNone/>
            </a:pPr>
            <a:r>
              <a:rPr lang="en-US" altLang="zh-CN" sz="2800" spc="-100" dirty="0" smtClean="0">
                <a:solidFill>
                  <a:srgbClr val="0070C0"/>
                </a:solidFill>
              </a:rPr>
              <a:t>(c) Not necessarily, because some people who talk confidently like that do so to trick you, like a confidence trickster or conman. </a:t>
            </a:r>
            <a:endParaRPr lang="en-US" altLang="zh-CN" sz="280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dissolve">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dissolve">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dissolv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447675" indent="-447675" algn="just">
              <a:spcBef>
                <a:spcPts val="0"/>
              </a:spcBef>
              <a:buNone/>
            </a:pPr>
            <a:r>
              <a:rPr lang="en-US" altLang="zh-CN" sz="2800" dirty="0" smtClean="0"/>
              <a:t>3 </a:t>
            </a:r>
            <a:r>
              <a:rPr lang="en-US" altLang="zh-CN" sz="2800" b="1" spc="-150" dirty="0" smtClean="0"/>
              <a:t>offer</a:t>
            </a:r>
            <a:r>
              <a:rPr lang="en-US" altLang="zh-CN" sz="2800" spc="-150" dirty="0" smtClean="0"/>
              <a:t> This word can refer to something you would like someone to take, something someone gives, or something that is for sale.</a:t>
            </a:r>
          </a:p>
          <a:p>
            <a:pPr marL="447675" indent="-447675" algn="just">
              <a:spcBef>
                <a:spcPts val="0"/>
              </a:spcBef>
              <a:buNone/>
            </a:pPr>
            <a:r>
              <a:rPr lang="en-US" altLang="zh-CN" sz="2800" dirty="0" smtClean="0"/>
              <a:t>(a) If you </a:t>
            </a:r>
            <a:r>
              <a:rPr lang="en-US" altLang="zh-CN" sz="2800" i="1" dirty="0" smtClean="0"/>
              <a:t>decline an offer</a:t>
            </a:r>
            <a:r>
              <a:rPr lang="en-US" altLang="zh-CN" sz="2800" dirty="0" smtClean="0"/>
              <a:t>, do you say “yes” or “no”?</a:t>
            </a:r>
          </a:p>
          <a:p>
            <a:pPr marL="447675" indent="-447675" algn="just">
              <a:spcBef>
                <a:spcPts val="0"/>
              </a:spcBef>
              <a:buNone/>
            </a:pPr>
            <a:r>
              <a:rPr lang="en-US" altLang="zh-CN" sz="2800" dirty="0" smtClean="0"/>
              <a:t>(b) If you </a:t>
            </a:r>
            <a:r>
              <a:rPr lang="en-US" altLang="zh-CN" sz="2800" i="1" dirty="0" smtClean="0"/>
              <a:t>offer an apology</a:t>
            </a:r>
            <a:r>
              <a:rPr lang="en-US" altLang="zh-CN" sz="2800" dirty="0" smtClean="0"/>
              <a:t> to someone for something you have done, what do you say?</a:t>
            </a:r>
          </a:p>
          <a:p>
            <a:pPr marL="447675" indent="-447675" algn="just">
              <a:spcBef>
                <a:spcPts val="0"/>
              </a:spcBef>
              <a:buNone/>
            </a:pPr>
            <a:r>
              <a:rPr lang="en-US" altLang="zh-CN" sz="2800" dirty="0" smtClean="0"/>
              <a:t>(c) Where are you likely to see a </a:t>
            </a:r>
            <a:r>
              <a:rPr lang="en-US" altLang="zh-CN" sz="2800" i="1" dirty="0" smtClean="0"/>
              <a:t>special offer</a:t>
            </a:r>
            <a:r>
              <a:rPr lang="en-US" altLang="zh-CN" sz="2800" dirty="0" smtClean="0"/>
              <a:t>?</a:t>
            </a:r>
          </a:p>
          <a:p>
            <a:pPr marL="447675" indent="-447675" algn="just">
              <a:spcBef>
                <a:spcPts val="0"/>
              </a:spcBef>
              <a:buNone/>
            </a:pPr>
            <a:r>
              <a:rPr lang="en-US" altLang="zh-CN" sz="2800" dirty="0" smtClean="0"/>
              <a:t>(d) </a:t>
            </a:r>
            <a:r>
              <a:rPr lang="en-US" altLang="zh-CN" sz="2800" spc="-60" dirty="0" smtClean="0"/>
              <a:t>If someone </a:t>
            </a:r>
            <a:r>
              <a:rPr lang="en-US" altLang="zh-CN" sz="2800" i="1" spc="-60" dirty="0" smtClean="0"/>
              <a:t>has a lot to offer</a:t>
            </a:r>
            <a:r>
              <a:rPr lang="en-US" altLang="zh-CN" sz="2800" spc="-60" dirty="0" smtClean="0"/>
              <a:t>, what kind of person are they?</a:t>
            </a:r>
          </a:p>
          <a:p>
            <a:pPr marL="447675" indent="-447675" algn="just">
              <a:spcBef>
                <a:spcPts val="0"/>
              </a:spcBef>
              <a:buNone/>
            </a:pPr>
            <a:r>
              <a:rPr lang="en-US" altLang="zh-CN" sz="2800" spc="-100" dirty="0" smtClean="0">
                <a:solidFill>
                  <a:srgbClr val="0070C0"/>
                </a:solidFill>
              </a:rPr>
              <a:t>(a) We say “no”, because we are refusing it.</a:t>
            </a:r>
          </a:p>
          <a:p>
            <a:pPr marL="447675" indent="-447675" algn="just">
              <a:spcBef>
                <a:spcPts val="0"/>
              </a:spcBef>
              <a:buNone/>
            </a:pPr>
            <a:r>
              <a:rPr lang="en-US" altLang="zh-CN" sz="2800" spc="-100" dirty="0" smtClean="0">
                <a:solidFill>
                  <a:srgbClr val="0070C0"/>
                </a:solidFill>
              </a:rPr>
              <a:t>(b) We should say “I apologize” or “I’m sorry”. </a:t>
            </a:r>
          </a:p>
          <a:p>
            <a:pPr marL="447675" indent="-447675" algn="just">
              <a:spcBef>
                <a:spcPts val="0"/>
              </a:spcBef>
              <a:buNone/>
            </a:pPr>
            <a:r>
              <a:rPr lang="en-US" altLang="zh-CN" sz="2800" spc="-100" dirty="0" smtClean="0">
                <a:solidFill>
                  <a:srgbClr val="0070C0"/>
                </a:solidFill>
              </a:rPr>
              <a:t>(c) In a shop, because a shop is likely to offer a special price or reduction for something.</a:t>
            </a:r>
          </a:p>
          <a:p>
            <a:pPr marL="447675" indent="-447675" algn="just">
              <a:spcBef>
                <a:spcPts val="0"/>
              </a:spcBef>
              <a:buNone/>
            </a:pPr>
            <a:r>
              <a:rPr lang="en-US" altLang="zh-CN" sz="2800" spc="-100" dirty="0" smtClean="0">
                <a:solidFill>
                  <a:srgbClr val="0070C0"/>
                </a:solidFill>
              </a:rPr>
              <a:t>(d) They are intelligent, talented, gifted or creative and they will bring these kinds of qualities to their work. </a:t>
            </a:r>
          </a:p>
          <a:p>
            <a:pPr marL="447675" indent="-447675" algn="just">
              <a:spcBef>
                <a:spcPts val="0"/>
              </a:spcBef>
              <a:buNone/>
            </a:pPr>
            <a:endParaRPr lang="en-US" altLang="zh-CN" sz="280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dissolve">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dissolv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dissolv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dissolve">
                                      <p:cBhvr>
                                        <p:cTn id="22" dur="500"/>
                                        <p:tgtEl>
                                          <p:spTgt spid="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361950" indent="-361950" algn="just">
              <a:spcBef>
                <a:spcPts val="0"/>
              </a:spcBef>
              <a:buNone/>
            </a:pPr>
            <a:r>
              <a:rPr lang="en-US" altLang="zh-CN" sz="2800" spc="-150" dirty="0" smtClean="0"/>
              <a:t>4 </a:t>
            </a:r>
            <a:r>
              <a:rPr lang="en-US" altLang="zh-CN" sz="2800" b="1" spc="-150" dirty="0" smtClean="0"/>
              <a:t>bear</a:t>
            </a:r>
            <a:r>
              <a:rPr lang="en-US" altLang="zh-CN" sz="2800" spc="-150" dirty="0" smtClean="0"/>
              <a:t> If you </a:t>
            </a:r>
            <a:r>
              <a:rPr lang="en-US" altLang="zh-CN" sz="2800" i="1" spc="-150" dirty="0" smtClean="0"/>
              <a:t>bear</a:t>
            </a:r>
            <a:r>
              <a:rPr lang="en-US" altLang="zh-CN" sz="2800" spc="-150" dirty="0" smtClean="0"/>
              <a:t> something you carry or bring it. If you cannot </a:t>
            </a:r>
            <a:r>
              <a:rPr lang="en-US" altLang="zh-CN" sz="2800" i="1" spc="-150" dirty="0" smtClean="0"/>
              <a:t>bear</a:t>
            </a:r>
            <a:r>
              <a:rPr lang="en-US" altLang="zh-CN" sz="2800" spc="-150" dirty="0" smtClean="0"/>
              <a:t> something, you dislike it or cannot accept it.</a:t>
            </a:r>
          </a:p>
          <a:p>
            <a:pPr marL="361950" indent="-361950" algn="just">
              <a:spcBef>
                <a:spcPts val="0"/>
              </a:spcBef>
              <a:buNone/>
            </a:pPr>
            <a:r>
              <a:rPr lang="en-US" altLang="zh-CN" sz="2800" spc="-150" dirty="0" smtClean="0"/>
              <a:t>(a) If you </a:t>
            </a:r>
            <a:r>
              <a:rPr lang="en-US" altLang="zh-CN" sz="2800" i="1" spc="-150" dirty="0" smtClean="0"/>
              <a:t>bear something in mind</a:t>
            </a:r>
            <a:r>
              <a:rPr lang="en-US" altLang="zh-CN" sz="2800" spc="-150" dirty="0" smtClean="0"/>
              <a:t>, do you forget it?</a:t>
            </a:r>
          </a:p>
          <a:p>
            <a:pPr marL="361950" indent="-361950" algn="just">
              <a:spcBef>
                <a:spcPts val="0"/>
              </a:spcBef>
              <a:buNone/>
            </a:pPr>
            <a:r>
              <a:rPr lang="en-US" altLang="zh-CN" sz="2800" spc="-150" dirty="0" smtClean="0"/>
              <a:t>(b) If you </a:t>
            </a:r>
            <a:r>
              <a:rPr lang="en-US" altLang="zh-CN" sz="2800" i="1" spc="-150" dirty="0" smtClean="0"/>
              <a:t>bear a resemblance to</a:t>
            </a:r>
            <a:r>
              <a:rPr lang="en-US" altLang="zh-CN" sz="2800" spc="-150" dirty="0" smtClean="0"/>
              <a:t> someone, in what way are you like them?</a:t>
            </a:r>
          </a:p>
          <a:p>
            <a:pPr marL="361950" indent="-361950" algn="just">
              <a:spcBef>
                <a:spcPts val="0"/>
              </a:spcBef>
              <a:buNone/>
            </a:pPr>
            <a:r>
              <a:rPr lang="en-US" altLang="zh-CN" sz="2800" spc="-150" dirty="0" smtClean="0"/>
              <a:t>(c) </a:t>
            </a:r>
            <a:r>
              <a:rPr lang="en-US" altLang="zh-CN" sz="2800" spc="-150" dirty="0" smtClean="0"/>
              <a:t>Is there anything you </a:t>
            </a:r>
            <a:r>
              <a:rPr lang="en-US" altLang="zh-CN" sz="2800" i="1" spc="-150" dirty="0" smtClean="0"/>
              <a:t>can’t bear</a:t>
            </a:r>
            <a:r>
              <a:rPr lang="en-US" altLang="zh-CN" sz="2800" spc="-150" dirty="0" smtClean="0"/>
              <a:t> to think about</a:t>
            </a:r>
            <a:r>
              <a:rPr lang="en-US" altLang="zh-CN" sz="2800" spc="-60" dirty="0" smtClean="0"/>
              <a:t>?</a:t>
            </a:r>
          </a:p>
          <a:p>
            <a:pPr marL="361950" indent="-361950" algn="just">
              <a:spcBef>
                <a:spcPts val="0"/>
              </a:spcBef>
              <a:buNone/>
            </a:pPr>
            <a:r>
              <a:rPr lang="en-US" altLang="zh-CN" sz="2800" spc="-100" dirty="0" smtClean="0">
                <a:solidFill>
                  <a:srgbClr val="0070C0"/>
                </a:solidFill>
              </a:rPr>
              <a:t>(a) No, we will remember it and consider it for a particular occasion in future.</a:t>
            </a:r>
          </a:p>
          <a:p>
            <a:pPr marL="361950" indent="-361950" algn="just">
              <a:spcBef>
                <a:spcPts val="0"/>
              </a:spcBef>
              <a:buNone/>
            </a:pPr>
            <a:r>
              <a:rPr lang="en-US" altLang="zh-CN" sz="2800" spc="-100" dirty="0" smtClean="0">
                <a:solidFill>
                  <a:srgbClr val="0070C0"/>
                </a:solidFill>
              </a:rPr>
              <a:t>(b) We look similar in certain physical features. </a:t>
            </a:r>
          </a:p>
          <a:p>
            <a:pPr marL="361950" indent="-361950" algn="just">
              <a:spcBef>
                <a:spcPts val="0"/>
              </a:spcBef>
              <a:buNone/>
            </a:pPr>
            <a:r>
              <a:rPr lang="en-US" altLang="zh-CN" sz="2800" spc="-100" dirty="0" smtClean="0">
                <a:solidFill>
                  <a:srgbClr val="0070C0"/>
                </a:solidFill>
              </a:rPr>
              <a:t>(c) I can’t bear to think too much about some of the problems in the world, such as famine, war and poverty. With all the powers of the modern world at our disposal, why can’t we just solve them?  </a:t>
            </a:r>
          </a:p>
          <a:p>
            <a:pPr marL="447675" indent="-447675" algn="just">
              <a:spcBef>
                <a:spcPts val="0"/>
              </a:spcBef>
              <a:buNone/>
            </a:pPr>
            <a:endParaRPr lang="en-US" altLang="zh-CN" sz="280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dissolve">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dissolve">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dissolv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361950" indent="-361950" algn="just">
              <a:spcBef>
                <a:spcPts val="0"/>
              </a:spcBef>
              <a:buNone/>
            </a:pPr>
            <a:r>
              <a:rPr lang="en-US" altLang="zh-CN" sz="2800" spc="-150" dirty="0" smtClean="0"/>
              <a:t>5 </a:t>
            </a:r>
            <a:r>
              <a:rPr lang="en-US" altLang="zh-CN" sz="2800" b="1" spc="-150" dirty="0" smtClean="0"/>
              <a:t>resistance</a:t>
            </a:r>
            <a:r>
              <a:rPr lang="en-US" altLang="zh-CN" sz="2800" spc="-150" dirty="0" smtClean="0"/>
              <a:t> This word can refer to the refusal to accept something new, the ability not to be harmed by something, or opposition to someone or something.</a:t>
            </a:r>
          </a:p>
          <a:p>
            <a:pPr marL="361950" indent="-361950" algn="just">
              <a:spcBef>
                <a:spcPts val="0"/>
              </a:spcBef>
              <a:buNone/>
            </a:pPr>
            <a:r>
              <a:rPr lang="en-US" altLang="zh-CN" sz="2800" spc="-150" dirty="0" smtClean="0"/>
              <a:t>(a) If there is </a:t>
            </a:r>
            <a:r>
              <a:rPr lang="en-US" altLang="zh-CN" sz="2800" i="1" spc="-150" dirty="0" smtClean="0"/>
              <a:t>resistance to an idea</a:t>
            </a:r>
            <a:r>
              <a:rPr lang="en-US" altLang="zh-CN" sz="2800" spc="-150" dirty="0" smtClean="0"/>
              <a:t>, do people accept it?</a:t>
            </a:r>
          </a:p>
          <a:p>
            <a:pPr marL="361950" indent="-361950" algn="just">
              <a:spcBef>
                <a:spcPts val="0"/>
              </a:spcBef>
              <a:buNone/>
            </a:pPr>
            <a:r>
              <a:rPr lang="en-US" altLang="zh-CN" sz="2800" spc="-150" dirty="0" smtClean="0"/>
              <a:t>(b) If the soldiers </a:t>
            </a:r>
            <a:r>
              <a:rPr lang="en-US" altLang="zh-CN" sz="2800" i="1" spc="-150" dirty="0" smtClean="0"/>
              <a:t>met with resistance</a:t>
            </a:r>
            <a:r>
              <a:rPr lang="en-US" altLang="zh-CN" sz="2800" spc="-150" dirty="0" smtClean="0"/>
              <a:t>, what happened?</a:t>
            </a:r>
          </a:p>
          <a:p>
            <a:pPr marL="361950" indent="-361950" algn="just">
              <a:spcBef>
                <a:spcPts val="0"/>
              </a:spcBef>
              <a:buNone/>
            </a:pPr>
            <a:r>
              <a:rPr lang="en-US" altLang="zh-CN" sz="2800" spc="-150" dirty="0" smtClean="0"/>
              <a:t>(c) Is there a way to </a:t>
            </a:r>
            <a:r>
              <a:rPr lang="en-US" altLang="zh-CN" sz="2800" i="1" spc="-150" dirty="0" smtClean="0"/>
              <a:t>build up your resistance </a:t>
            </a:r>
            <a:r>
              <a:rPr lang="en-US" altLang="zh-CN" sz="2800" spc="-150" dirty="0" smtClean="0"/>
              <a:t>to cold</a:t>
            </a:r>
            <a:r>
              <a:rPr lang="en-US" altLang="zh-CN" sz="2800" spc="-60" dirty="0" smtClean="0"/>
              <a:t>?</a:t>
            </a:r>
          </a:p>
          <a:p>
            <a:pPr marL="361950" indent="-361950" algn="just">
              <a:spcBef>
                <a:spcPts val="0"/>
              </a:spcBef>
              <a:buNone/>
            </a:pPr>
            <a:r>
              <a:rPr lang="en-US" altLang="zh-CN" sz="2800" spc="-100" dirty="0" smtClean="0">
                <a:solidFill>
                  <a:srgbClr val="0070C0"/>
                </a:solidFill>
              </a:rPr>
              <a:t>(a) No, not easily. They refuse to accept the idea, maybe because it’s just a bad idea, or they may change their mind if they understand it better.</a:t>
            </a:r>
          </a:p>
          <a:p>
            <a:pPr marL="361950" indent="-361950" algn="just">
              <a:spcBef>
                <a:spcPts val="0"/>
              </a:spcBef>
              <a:buNone/>
            </a:pPr>
            <a:r>
              <a:rPr lang="en-US" altLang="zh-CN" sz="2800" spc="-100" dirty="0" smtClean="0">
                <a:solidFill>
                  <a:srgbClr val="0070C0"/>
                </a:solidFill>
              </a:rPr>
              <a:t>(b) </a:t>
            </a:r>
            <a:r>
              <a:rPr lang="en-US" altLang="zh-CN" sz="2800" spc="-170" dirty="0" smtClean="0">
                <a:solidFill>
                  <a:srgbClr val="0070C0"/>
                </a:solidFill>
              </a:rPr>
              <a:t>The soldiers met opposition from those they were fighting against. </a:t>
            </a:r>
          </a:p>
          <a:p>
            <a:pPr marL="361950" indent="-361950" algn="just">
              <a:spcBef>
                <a:spcPts val="0"/>
              </a:spcBef>
              <a:buNone/>
            </a:pPr>
            <a:r>
              <a:rPr lang="en-US" altLang="zh-CN" sz="2800" spc="-100" dirty="0" smtClean="0">
                <a:solidFill>
                  <a:srgbClr val="0070C0"/>
                </a:solidFill>
              </a:rPr>
              <a:t>(c) Yes, we can keep ourselves as healthy as possible with a good diet and enough exercise so that we are less likely to catch a cold, or if we do get one, we won’t suffer so badly. </a:t>
            </a:r>
          </a:p>
          <a:p>
            <a:pPr marL="447675" indent="-447675" algn="just">
              <a:spcBef>
                <a:spcPts val="0"/>
              </a:spcBef>
              <a:buNone/>
            </a:pPr>
            <a:endParaRPr lang="en-US" altLang="zh-CN" sz="280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dissolve">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dissolve">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dissolv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649311"/>
            <a:ext cx="8834438" cy="6065837"/>
          </a:xfrm>
        </p:spPr>
        <p:txBody>
          <a:bodyPr>
            <a:noAutofit/>
          </a:bodyPr>
          <a:lstStyle/>
          <a:p>
            <a:pPr>
              <a:lnSpc>
                <a:spcPct val="90000"/>
              </a:lnSpc>
              <a:spcBef>
                <a:spcPts val="400"/>
              </a:spcBef>
              <a:buNone/>
            </a:pPr>
            <a:r>
              <a:rPr lang="en-US" altLang="zh-CN" sz="2600" b="1" dirty="0" smtClean="0">
                <a:solidFill>
                  <a:srgbClr val="7030A0"/>
                </a:solidFill>
              </a:rPr>
              <a:t>Translation  </a:t>
            </a:r>
            <a:endParaRPr lang="en-US" altLang="zh-CN" sz="2600" b="1" dirty="0" smtClean="0">
              <a:solidFill>
                <a:srgbClr val="7030A0"/>
              </a:solidFill>
            </a:endParaRPr>
          </a:p>
          <a:p>
            <a:pPr>
              <a:lnSpc>
                <a:spcPct val="90000"/>
              </a:lnSpc>
              <a:spcBef>
                <a:spcPts val="400"/>
              </a:spcBef>
              <a:buNone/>
            </a:pPr>
            <a:r>
              <a:rPr lang="en-US" altLang="zh-CN" sz="2600" b="1" dirty="0" smtClean="0"/>
              <a:t>6 </a:t>
            </a:r>
            <a:r>
              <a:rPr lang="en-US" altLang="zh-CN" sz="2600" b="1" dirty="0" smtClean="0"/>
              <a:t>Translate the paragraph into </a:t>
            </a:r>
            <a:r>
              <a:rPr lang="en-US" altLang="zh-CN" sz="2600" b="1" dirty="0" smtClean="0"/>
              <a:t>Chinese.</a:t>
            </a:r>
          </a:p>
          <a:p>
            <a:pPr marL="0" indent="0" algn="just">
              <a:lnSpc>
                <a:spcPct val="90000"/>
              </a:lnSpc>
              <a:spcBef>
                <a:spcPts val="400"/>
              </a:spcBef>
              <a:buNone/>
            </a:pPr>
            <a:r>
              <a:rPr lang="en-US" altLang="zh-CN" sz="2550" spc="-150" dirty="0" smtClean="0"/>
              <a:t>According to the National Center for Education Statistics, about 80 percent of students in the United States end up changing their major at least once. Some students start college with a major their parents or relatives picked for them. In most cases, these students struggle to make a decision, because they don’t know how to confront their loved ones about a change in their intended career. Some students decide to change majors because they are struggling in basic courses for their intended major, while some others have come to so detest their major that they find it necessary to switch to another that they really love. Experts believe that there is nothing wrong with realizing that your major doesn’t suit your skills and talents. In fact, the </a:t>
            </a:r>
            <a:r>
              <a:rPr lang="en-US" altLang="zh-CN" sz="2550" spc="-150" dirty="0" err="1" smtClean="0"/>
              <a:t>sbility</a:t>
            </a:r>
            <a:r>
              <a:rPr lang="en-US" altLang="zh-CN" sz="2550" spc="-150" dirty="0" smtClean="0"/>
              <a:t> to make such a realization is a sign of maturity. The trick is to find a major that does suit you better. Before making the switch, you need to meet with an academic advisor, research your choice by talking to professors or professionals, and ask yourself serious questions about whether it is the right choice for you.</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8016905" y="6429396"/>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863625"/>
            <a:ext cx="8620124" cy="5780085"/>
          </a:xfrm>
        </p:spPr>
        <p:txBody>
          <a:bodyPr>
            <a:noAutofit/>
          </a:bodyPr>
          <a:lstStyle/>
          <a:p>
            <a:pPr algn="just">
              <a:lnSpc>
                <a:spcPct val="125000"/>
              </a:lnSpc>
              <a:spcBef>
                <a:spcPts val="1200"/>
              </a:spcBef>
              <a:buNone/>
              <a:defRPr/>
            </a:pPr>
            <a:r>
              <a:rPr lang="zh-CN" altLang="en-US" sz="2800" dirty="0" smtClean="0"/>
              <a:t>     </a:t>
            </a:r>
            <a:r>
              <a:rPr lang="zh-CN" altLang="en-US" sz="2400" dirty="0" smtClean="0">
                <a:solidFill>
                  <a:srgbClr val="0070C0"/>
                </a:solidFill>
                <a:latin typeface="+mn-ea"/>
              </a:rPr>
              <a:t>美国国家教育统计中心的数据表明，大约</a:t>
            </a:r>
            <a:r>
              <a:rPr lang="en-US" altLang="zh-CN" sz="2400" dirty="0" smtClean="0">
                <a:solidFill>
                  <a:srgbClr val="0070C0"/>
                </a:solidFill>
                <a:latin typeface="+mn-ea"/>
              </a:rPr>
              <a:t>80%</a:t>
            </a:r>
            <a:r>
              <a:rPr lang="zh-CN" altLang="en-US" sz="2400" dirty="0" smtClean="0">
                <a:solidFill>
                  <a:srgbClr val="0070C0"/>
                </a:solidFill>
                <a:latin typeface="+mn-ea"/>
              </a:rPr>
              <a:t>的美国大学生至少要换一次专业。有些学生上大学时就读父母或亲戚为他们选择的专业。在大多数情况下，这些学生难以做出决定，因为他们不知道在决定变换被规划好的职业的时候该如何面对自己的亲人。有些学生决定转专业是因为他们无法应付所学专业的基础课，而另一些学生则是因为他们实在厌恶所学的专业，必须换一个自己真正喜欢的专业。专家认为，意识到所学专业不适合自己的技能和天赋没什么错。实际上，能意识到这一点是成熟的标志。重要的是找到一个真正适合你的专业。在转专业之前，你需要见学业导师，跟教授或专业人员谈谈，做一些调查，问自己几个严肃的问题，看看你的选择是否正确。</a:t>
            </a:r>
            <a:endParaRPr lang="en-US" altLang="zh-CN" sz="2400" dirty="0" smtClean="0">
              <a:solidFill>
                <a:srgbClr val="0070C0"/>
              </a:solidFill>
              <a:latin typeface="+mn-ea"/>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spcBef>
                <a:spcPts val="1200"/>
              </a:spcBef>
              <a:buNone/>
              <a:defRPr/>
            </a:pPr>
            <a:r>
              <a:rPr lang="en-US" altLang="zh-CN" sz="2800" b="1" dirty="0" smtClean="0">
                <a:solidFill>
                  <a:srgbClr val="7030A0"/>
                </a:solidFill>
              </a:rPr>
              <a:t>Word formation: compound words</a:t>
            </a:r>
          </a:p>
          <a:p>
            <a:pPr>
              <a:spcBef>
                <a:spcPts val="1200"/>
              </a:spcBef>
              <a:buNone/>
              <a:defRPr/>
            </a:pPr>
            <a:r>
              <a:rPr lang="en-US" altLang="zh-CN" sz="2800" b="1" dirty="0" smtClean="0"/>
              <a:t>1 Look at the sentences from the passages.</a:t>
            </a:r>
          </a:p>
          <a:p>
            <a:pPr algn="just">
              <a:spcBef>
                <a:spcPts val="1200"/>
              </a:spcBef>
              <a:buNone/>
              <a:defRPr/>
            </a:pPr>
            <a:r>
              <a:rPr lang="en-US" altLang="zh-CN" sz="2800" dirty="0" smtClean="0"/>
              <a:t>    But most people were either looking to continue their studies, or to make a living with a </a:t>
            </a:r>
            <a:r>
              <a:rPr lang="en-US" altLang="zh-CN" sz="2800" u="sng" dirty="0" smtClean="0"/>
              <a:t>white-collar</a:t>
            </a:r>
            <a:r>
              <a:rPr lang="en-US" altLang="zh-CN" sz="2800" dirty="0" smtClean="0"/>
              <a:t> job in a bank …</a:t>
            </a:r>
          </a:p>
          <a:p>
            <a:pPr algn="just">
              <a:spcBef>
                <a:spcPts val="1200"/>
              </a:spcBef>
              <a:buNone/>
              <a:defRPr/>
            </a:pPr>
            <a:r>
              <a:rPr lang="en-US" altLang="zh-CN" sz="2800" dirty="0" smtClean="0"/>
              <a:t>    After all, we never quite know when the hooded, scythe-carrying, </a:t>
            </a:r>
            <a:r>
              <a:rPr lang="en-US" altLang="zh-CN" sz="2800" u="sng" dirty="0" smtClean="0"/>
              <a:t>bringer-of-the-last-breath</a:t>
            </a:r>
            <a:r>
              <a:rPr lang="en-US" altLang="zh-CN" sz="2800" dirty="0" smtClean="0"/>
              <a:t> might come a-calling.</a:t>
            </a:r>
          </a:p>
          <a:p>
            <a:pPr algn="just">
              <a:spcBef>
                <a:spcPts val="1200"/>
              </a:spcBef>
              <a:buNone/>
              <a:defRPr/>
            </a:pPr>
            <a:r>
              <a:rPr lang="en-US" altLang="zh-CN" sz="2800" dirty="0" smtClean="0"/>
              <a:t>    The novel that you want to write, the trip to the Grand Canyon you’ve always planned to take, your </a:t>
            </a:r>
            <a:r>
              <a:rPr lang="en-US" altLang="zh-CN" sz="2800" u="sng" dirty="0" smtClean="0"/>
              <a:t>mind’s-eye</a:t>
            </a:r>
            <a:r>
              <a:rPr lang="en-US" altLang="zh-CN" sz="2800" dirty="0" smtClean="0"/>
              <a:t> dream job, the West End play you want to direct – you have to do them now.</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1071546"/>
            <a:ext cx="8834438" cy="5643602"/>
          </a:xfrm>
        </p:spPr>
        <p:txBody>
          <a:bodyPr>
            <a:noAutofit/>
          </a:bodyPr>
          <a:lstStyle/>
          <a:p>
            <a:pPr>
              <a:spcBef>
                <a:spcPts val="1200"/>
              </a:spcBef>
              <a:buNone/>
            </a:pPr>
            <a:r>
              <a:rPr lang="en-US" altLang="zh-CN" sz="2800" b="1" dirty="0" smtClean="0"/>
              <a:t>7 Translate the paragraph into English.</a:t>
            </a:r>
          </a:p>
          <a:p>
            <a:pPr algn="just">
              <a:lnSpc>
                <a:spcPct val="125000"/>
              </a:lnSpc>
              <a:spcBef>
                <a:spcPts val="1200"/>
              </a:spcBef>
              <a:buNone/>
            </a:pPr>
            <a:r>
              <a:rPr lang="zh-CN" altLang="en-US" sz="2400" dirty="0" smtClean="0"/>
              <a:t>     中国有一句话，叫“人贵有自知之明”。这个观念的最早提出者是老子。老子在</a:t>
            </a:r>
            <a:r>
              <a:rPr lang="en-US" altLang="zh-CN" sz="2400" dirty="0" smtClean="0"/>
              <a:t>《</a:t>
            </a:r>
            <a:r>
              <a:rPr lang="zh-CN" altLang="en-US" sz="2400" dirty="0" smtClean="0"/>
              <a:t>道德经</a:t>
            </a:r>
            <a:r>
              <a:rPr lang="en-US" altLang="zh-CN" sz="2400" dirty="0" smtClean="0"/>
              <a:t>》</a:t>
            </a:r>
            <a:r>
              <a:rPr lang="zh-CN" altLang="en-US" sz="2400" dirty="0" smtClean="0"/>
              <a:t>里说“知人者智，自知者明”。有“自知之明”是指人应该对自己有正确的认识，了解自身的优点和缺点，清醒地知道自己能做什么。我们把人的自知视为“贵”，可见做到“自知”是多么的不易。“自知之明”是一种人生哲学，也是一种品德。它可以帮助我们不断地修正自己，朝着更高的人生目标迈进。</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95312" y="857232"/>
            <a:ext cx="8691530" cy="5286412"/>
          </a:xfrm>
        </p:spPr>
        <p:txBody>
          <a:bodyPr>
            <a:noAutofit/>
          </a:bodyPr>
          <a:lstStyle/>
          <a:p>
            <a:pPr algn="just">
              <a:spcBef>
                <a:spcPts val="1200"/>
              </a:spcBef>
              <a:buNone/>
              <a:defRPr/>
            </a:pPr>
            <a:r>
              <a:rPr lang="en-US" altLang="zh-CN" sz="2800" dirty="0" smtClean="0"/>
              <a:t>    As the Chinese saying goes, it is important to know oneself. The first person to put forward this notion was </a:t>
            </a:r>
            <a:r>
              <a:rPr lang="en-US" altLang="zh-CN" sz="2800" dirty="0" err="1" smtClean="0"/>
              <a:t>Laozi</a:t>
            </a:r>
            <a:r>
              <a:rPr lang="en-US" altLang="zh-CN" sz="2800" dirty="0" smtClean="0"/>
              <a:t>, who wrote in his book </a:t>
            </a:r>
            <a:r>
              <a:rPr lang="en-US" altLang="zh-CN" sz="2800" i="1" dirty="0" smtClean="0"/>
              <a:t>Dao De Jing</a:t>
            </a:r>
            <a:r>
              <a:rPr lang="en-US" altLang="zh-CN" sz="2800" dirty="0" smtClean="0"/>
              <a:t>: “A person who knows others is intelligent, but a person who knows himself is insightful.” To know oneself is to have a correct understanding of oneself, including one’s strengths and limitations, and to be clear-minded about what one can do. We cherish this virtue so much precisely because it is really hard for people to know themselves. Knowing oneself is both part of a philosophy of life and a virtue that can facilitate self-improvement and attainment of a higher life goal.</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7" name="图片 3"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lgn="just">
              <a:spcBef>
                <a:spcPts val="1200"/>
              </a:spcBef>
              <a:buNone/>
              <a:defRPr/>
            </a:pPr>
            <a:r>
              <a:rPr lang="en-US" altLang="zh-CN" sz="2800" dirty="0" smtClean="0"/>
              <a:t>    </a:t>
            </a:r>
            <a:r>
              <a:rPr lang="en-US" altLang="zh-CN" sz="2800" dirty="0" smtClean="0">
                <a:solidFill>
                  <a:srgbClr val="7030A0"/>
                </a:solidFill>
              </a:rPr>
              <a:t>Compound words are either joined together, </a:t>
            </a:r>
            <a:r>
              <a:rPr lang="en-US" altLang="zh-CN" sz="2800" dirty="0" err="1" smtClean="0">
                <a:solidFill>
                  <a:srgbClr val="7030A0"/>
                </a:solidFill>
              </a:rPr>
              <a:t>eg</a:t>
            </a:r>
            <a:r>
              <a:rPr lang="en-US" altLang="zh-CN" sz="2800" dirty="0" smtClean="0">
                <a:solidFill>
                  <a:srgbClr val="7030A0"/>
                </a:solidFill>
              </a:rPr>
              <a:t>, earrings, sidelines, postman, or connected by a hyphen. The hyphen can be used in different ways.</a:t>
            </a:r>
          </a:p>
          <a:p>
            <a:pPr algn="just">
              <a:spcBef>
                <a:spcPts val="1200"/>
              </a:spcBef>
              <a:buNone/>
              <a:defRPr/>
            </a:pPr>
            <a:r>
              <a:rPr lang="en-US" altLang="zh-CN" sz="2800" dirty="0" smtClean="0">
                <a:solidFill>
                  <a:srgbClr val="7030A0"/>
                </a:solidFill>
              </a:rPr>
              <a:t>    These include:</a:t>
            </a:r>
          </a:p>
          <a:p>
            <a:pPr marL="514350" indent="-514350" algn="just">
              <a:spcBef>
                <a:spcPts val="1200"/>
              </a:spcBef>
              <a:defRPr/>
            </a:pPr>
            <a:r>
              <a:rPr lang="en-US" altLang="zh-CN" sz="2800" dirty="0" smtClean="0">
                <a:solidFill>
                  <a:srgbClr val="7030A0"/>
                </a:solidFill>
              </a:rPr>
              <a:t>in </a:t>
            </a:r>
            <a:r>
              <a:rPr lang="en-US" altLang="zh-CN" sz="2800" dirty="0" smtClean="0">
                <a:solidFill>
                  <a:srgbClr val="7030A0"/>
                </a:solidFill>
              </a:rPr>
              <a:t>compound adjectives, such as </a:t>
            </a:r>
            <a:r>
              <a:rPr lang="en-US" altLang="zh-CN" sz="2800" i="1" dirty="0" smtClean="0">
                <a:solidFill>
                  <a:srgbClr val="7030A0"/>
                </a:solidFill>
              </a:rPr>
              <a:t>white-collar</a:t>
            </a:r>
            <a:r>
              <a:rPr lang="en-US" altLang="zh-CN" sz="2800" dirty="0" smtClean="0">
                <a:solidFill>
                  <a:srgbClr val="7030A0"/>
                </a:solidFill>
              </a:rPr>
              <a:t> </a:t>
            </a:r>
            <a:r>
              <a:rPr lang="en-US" altLang="zh-CN" sz="2800" dirty="0" smtClean="0">
                <a:solidFill>
                  <a:srgbClr val="7030A0"/>
                </a:solidFill>
              </a:rPr>
              <a:t>job</a:t>
            </a:r>
          </a:p>
          <a:p>
            <a:pPr marL="514350" indent="-514350" algn="just">
              <a:spcBef>
                <a:spcPts val="1200"/>
              </a:spcBef>
              <a:defRPr/>
            </a:pPr>
            <a:r>
              <a:rPr lang="en-US" altLang="zh-CN" sz="2800" dirty="0" smtClean="0">
                <a:solidFill>
                  <a:srgbClr val="7030A0"/>
                </a:solidFill>
              </a:rPr>
              <a:t>in </a:t>
            </a:r>
            <a:r>
              <a:rPr lang="en-US" altLang="zh-CN" sz="2800" dirty="0" smtClean="0">
                <a:solidFill>
                  <a:srgbClr val="7030A0"/>
                </a:solidFill>
              </a:rPr>
              <a:t>longer phrases, when the writer wants to draw attention to the individual words, such as </a:t>
            </a:r>
            <a:r>
              <a:rPr lang="en-US" altLang="zh-CN" sz="2800" i="1" dirty="0" smtClean="0">
                <a:solidFill>
                  <a:srgbClr val="7030A0"/>
                </a:solidFill>
              </a:rPr>
              <a:t>bringer-of-the-last-breath</a:t>
            </a:r>
            <a:r>
              <a:rPr lang="en-US" altLang="zh-CN" sz="2800" dirty="0" smtClean="0">
                <a:solidFill>
                  <a:srgbClr val="7030A0"/>
                </a:solidFill>
              </a:rPr>
              <a:t>. This use is not common in everyday English.</a:t>
            </a:r>
          </a:p>
          <a:p>
            <a:pPr algn="just">
              <a:spcBef>
                <a:spcPts val="1200"/>
              </a:spcBef>
              <a:buNone/>
              <a:defRPr/>
            </a:pPr>
            <a:r>
              <a:rPr lang="en-US" altLang="zh-CN" sz="2800" dirty="0" smtClean="0"/>
              <a:t>    </a:t>
            </a:r>
            <a:r>
              <a:rPr lang="en-US" altLang="zh-CN" sz="2800" b="1" dirty="0" smtClean="0"/>
              <a:t>Now find more examples of each use of hyphens in the passage </a:t>
            </a:r>
            <a:r>
              <a:rPr lang="en-US" altLang="zh-CN" sz="2800" b="1" i="1" dirty="0" smtClean="0"/>
              <a:t>We are all dying</a:t>
            </a:r>
            <a:r>
              <a:rPr lang="en-US" altLang="zh-CN" sz="2800" b="1" dirty="0" smtClean="0"/>
              <a:t>.</a:t>
            </a:r>
            <a:endParaRPr lang="en-US" altLang="zh-CN" b="1"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dissolve">
                                      <p:cBhvr>
                                        <p:cTn id="10" dur="500"/>
                                        <p:tgtEl>
                                          <p:spTgt spid="4">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dissolve">
                                      <p:cBhvr>
                                        <p:cTn id="13" dur="5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dissolve">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928670"/>
            <a:ext cx="8834438" cy="5786478"/>
          </a:xfrm>
        </p:spPr>
        <p:txBody>
          <a:bodyPr>
            <a:noAutofit/>
          </a:bodyPr>
          <a:lstStyle/>
          <a:p>
            <a:pPr marL="514350" indent="-514350"/>
            <a:r>
              <a:rPr lang="en-US" altLang="zh-CN" sz="2800" dirty="0" smtClean="0">
                <a:solidFill>
                  <a:srgbClr val="0070C0"/>
                </a:solidFill>
              </a:rPr>
              <a:t>I’ve </a:t>
            </a:r>
            <a:r>
              <a:rPr lang="en-US" altLang="zh-CN" sz="2800" u="sng" dirty="0" smtClean="0">
                <a:solidFill>
                  <a:srgbClr val="0070C0"/>
                </a:solidFill>
              </a:rPr>
              <a:t>double- and triple-checked</a:t>
            </a:r>
            <a:r>
              <a:rPr lang="en-US" altLang="zh-CN" sz="2800" dirty="0" smtClean="0">
                <a:solidFill>
                  <a:srgbClr val="0070C0"/>
                </a:solidFill>
              </a:rPr>
              <a:t> it. (compound </a:t>
            </a:r>
            <a:r>
              <a:rPr lang="en-US" altLang="zh-CN" sz="2800" dirty="0" smtClean="0">
                <a:solidFill>
                  <a:srgbClr val="0070C0"/>
                </a:solidFill>
              </a:rPr>
              <a:t>verb)</a:t>
            </a:r>
          </a:p>
          <a:p>
            <a:pPr marL="514350" indent="-514350"/>
            <a:r>
              <a:rPr lang="en-US" altLang="zh-CN" sz="2800" dirty="0" smtClean="0">
                <a:solidFill>
                  <a:srgbClr val="0070C0"/>
                </a:solidFill>
              </a:rPr>
              <a:t>budding </a:t>
            </a:r>
            <a:r>
              <a:rPr lang="en-US" altLang="zh-CN" sz="2800" u="sng" dirty="0" smtClean="0">
                <a:solidFill>
                  <a:srgbClr val="0070C0"/>
                </a:solidFill>
              </a:rPr>
              <a:t>crypt-kickers</a:t>
            </a:r>
            <a:r>
              <a:rPr lang="en-US" altLang="zh-CN" sz="2800" dirty="0" smtClean="0">
                <a:solidFill>
                  <a:srgbClr val="0070C0"/>
                </a:solidFill>
              </a:rPr>
              <a:t> (compound noun) </a:t>
            </a:r>
            <a:endParaRPr lang="en-US" altLang="zh-CN" sz="2800" dirty="0" smtClean="0">
              <a:solidFill>
                <a:srgbClr val="0070C0"/>
              </a:solidFill>
            </a:endParaRPr>
          </a:p>
          <a:p>
            <a:pPr marL="514350" indent="-514350"/>
            <a:r>
              <a:rPr lang="en-US" altLang="zh-CN" sz="2800" dirty="0" smtClean="0">
                <a:solidFill>
                  <a:srgbClr val="0070C0"/>
                </a:solidFill>
              </a:rPr>
              <a:t>a </a:t>
            </a:r>
            <a:r>
              <a:rPr lang="en-US" altLang="zh-CN" sz="2800" u="sng" dirty="0" smtClean="0">
                <a:solidFill>
                  <a:srgbClr val="0070C0"/>
                </a:solidFill>
              </a:rPr>
              <a:t>rear-view</a:t>
            </a:r>
            <a:r>
              <a:rPr lang="en-US" altLang="zh-CN" sz="2800" dirty="0" smtClean="0">
                <a:solidFill>
                  <a:srgbClr val="0070C0"/>
                </a:solidFill>
              </a:rPr>
              <a:t> mirror (compound adjective) </a:t>
            </a:r>
          </a:p>
          <a:p>
            <a:pPr marL="514350" indent="-514350"/>
            <a:r>
              <a:rPr lang="en-US" altLang="zh-CN" sz="2800" dirty="0" smtClean="0">
                <a:solidFill>
                  <a:srgbClr val="0070C0"/>
                </a:solidFill>
              </a:rPr>
              <a:t>the </a:t>
            </a:r>
            <a:r>
              <a:rPr lang="en-US" altLang="zh-CN" sz="2800" u="sng" dirty="0" smtClean="0">
                <a:solidFill>
                  <a:srgbClr val="0070C0"/>
                </a:solidFill>
              </a:rPr>
              <a:t>once-a-year</a:t>
            </a:r>
            <a:r>
              <a:rPr lang="en-US" altLang="zh-CN" sz="2800" dirty="0" smtClean="0">
                <a:solidFill>
                  <a:srgbClr val="0070C0"/>
                </a:solidFill>
              </a:rPr>
              <a:t> holiday to Florida or Spain (compound adjective) </a:t>
            </a:r>
          </a:p>
          <a:p>
            <a:pPr marL="514350" indent="-514350"/>
            <a:r>
              <a:rPr lang="en-US" altLang="zh-CN" sz="2800" u="sng" dirty="0" smtClean="0">
                <a:solidFill>
                  <a:srgbClr val="0070C0"/>
                </a:solidFill>
              </a:rPr>
              <a:t>back-burner</a:t>
            </a:r>
            <a:r>
              <a:rPr lang="en-US" altLang="zh-CN" sz="2800" dirty="0" smtClean="0">
                <a:solidFill>
                  <a:srgbClr val="0070C0"/>
                </a:solidFill>
              </a:rPr>
              <a:t> stuff (compound adjective) </a:t>
            </a:r>
          </a:p>
          <a:p>
            <a:pPr marL="514350" indent="-514350"/>
            <a:r>
              <a:rPr lang="en-US" altLang="zh-CN" sz="2800" dirty="0" smtClean="0">
                <a:solidFill>
                  <a:srgbClr val="0070C0"/>
                </a:solidFill>
              </a:rPr>
              <a:t>standing at the corner of the </a:t>
            </a:r>
            <a:r>
              <a:rPr lang="en-US" altLang="zh-CN" sz="2800" u="sng" dirty="0" smtClean="0">
                <a:solidFill>
                  <a:srgbClr val="0070C0"/>
                </a:solidFill>
              </a:rPr>
              <a:t>Co-op</a:t>
            </a:r>
            <a:r>
              <a:rPr lang="en-US" altLang="zh-CN" sz="2800" dirty="0" smtClean="0">
                <a:solidFill>
                  <a:srgbClr val="0070C0"/>
                </a:solidFill>
              </a:rPr>
              <a:t> (compound noun) </a:t>
            </a:r>
          </a:p>
          <a:p>
            <a:pPr marL="514350" indent="-514350"/>
            <a:r>
              <a:rPr lang="en-US" altLang="zh-CN" sz="2800" dirty="0" smtClean="0">
                <a:solidFill>
                  <a:srgbClr val="0070C0"/>
                </a:solidFill>
              </a:rPr>
              <a:t>a </a:t>
            </a:r>
            <a:r>
              <a:rPr lang="en-US" altLang="zh-CN" sz="2800" u="sng" dirty="0" smtClean="0">
                <a:solidFill>
                  <a:srgbClr val="0070C0"/>
                </a:solidFill>
              </a:rPr>
              <a:t>sepia-</a:t>
            </a:r>
            <a:r>
              <a:rPr lang="en-US" altLang="zh-CN" sz="2800" u="sng" dirty="0" err="1" smtClean="0">
                <a:solidFill>
                  <a:srgbClr val="0070C0"/>
                </a:solidFill>
              </a:rPr>
              <a:t>coloured</a:t>
            </a:r>
            <a:r>
              <a:rPr lang="en-US" altLang="zh-CN" sz="2800" dirty="0" smtClean="0">
                <a:solidFill>
                  <a:srgbClr val="0070C0"/>
                </a:solidFill>
              </a:rPr>
              <a:t> relative that no one can put a name to (compound adjective) </a:t>
            </a:r>
            <a:endParaRPr lang="en-US" altLang="zh-CN" b="1"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dissolv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785794"/>
            <a:ext cx="8834438" cy="5929354"/>
          </a:xfrm>
        </p:spPr>
        <p:txBody>
          <a:bodyPr>
            <a:noAutofit/>
          </a:bodyPr>
          <a:lstStyle/>
          <a:p>
            <a:pPr>
              <a:buNone/>
            </a:pPr>
            <a:r>
              <a:rPr lang="en-US" altLang="zh-CN" sz="2800" b="1" dirty="0" smtClean="0"/>
              <a:t>2 Rewrite the phrases using compound adjectives.</a:t>
            </a:r>
          </a:p>
          <a:p>
            <a:pPr>
              <a:buNone/>
            </a:pPr>
            <a:r>
              <a:rPr lang="en-US" altLang="zh-CN" sz="2800" dirty="0" smtClean="0"/>
              <a:t>1 a party which is held late at night</a:t>
            </a:r>
          </a:p>
          <a:p>
            <a:pPr>
              <a:buNone/>
            </a:pPr>
            <a:r>
              <a:rPr lang="en-US" altLang="zh-CN" sz="2800" dirty="0" smtClean="0"/>
              <a:t>   </a:t>
            </a:r>
            <a:r>
              <a:rPr lang="en-US" altLang="zh-CN" sz="2800" dirty="0" smtClean="0">
                <a:solidFill>
                  <a:srgbClr val="0070C0"/>
                </a:solidFill>
              </a:rPr>
              <a:t>a late-night party</a:t>
            </a:r>
          </a:p>
          <a:p>
            <a:pPr>
              <a:buNone/>
            </a:pPr>
            <a:r>
              <a:rPr lang="en-US" altLang="zh-CN" sz="2800" dirty="0" smtClean="0"/>
              <a:t>2 a library which is well stocked</a:t>
            </a:r>
          </a:p>
          <a:p>
            <a:pPr>
              <a:buNone/>
            </a:pPr>
            <a:r>
              <a:rPr lang="en-US" altLang="zh-CN" sz="2800" dirty="0" smtClean="0"/>
              <a:t>   </a:t>
            </a:r>
            <a:r>
              <a:rPr lang="en-US" altLang="zh-CN" sz="2800" dirty="0" smtClean="0">
                <a:solidFill>
                  <a:srgbClr val="0070C0"/>
                </a:solidFill>
              </a:rPr>
              <a:t>a well-stocked library</a:t>
            </a:r>
          </a:p>
          <a:p>
            <a:pPr>
              <a:buNone/>
            </a:pPr>
            <a:r>
              <a:rPr lang="en-US" altLang="zh-CN" sz="2800" dirty="0" smtClean="0"/>
              <a:t>3 a professor who is world famous</a:t>
            </a:r>
          </a:p>
          <a:p>
            <a:pPr>
              <a:buNone/>
            </a:pPr>
            <a:r>
              <a:rPr lang="en-US" altLang="zh-CN" sz="2800" dirty="0" smtClean="0"/>
              <a:t>   </a:t>
            </a:r>
            <a:r>
              <a:rPr lang="en-US" altLang="zh-CN" sz="2800" dirty="0" smtClean="0">
                <a:solidFill>
                  <a:srgbClr val="0070C0"/>
                </a:solidFill>
              </a:rPr>
              <a:t>a world-famous professor</a:t>
            </a:r>
          </a:p>
          <a:p>
            <a:pPr>
              <a:buNone/>
            </a:pPr>
            <a:r>
              <a:rPr lang="en-US" altLang="zh-CN" sz="2800" dirty="0" smtClean="0"/>
              <a:t>4 some advice which is well timed</a:t>
            </a:r>
          </a:p>
          <a:p>
            <a:pPr>
              <a:buNone/>
            </a:pPr>
            <a:r>
              <a:rPr lang="en-US" altLang="zh-CN" sz="2800" dirty="0" smtClean="0"/>
              <a:t>   </a:t>
            </a:r>
            <a:r>
              <a:rPr lang="en-US" altLang="zh-CN" sz="2800" dirty="0" smtClean="0">
                <a:solidFill>
                  <a:srgbClr val="0070C0"/>
                </a:solidFill>
              </a:rPr>
              <a:t>some well-timed advice</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dissolv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dissolv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dissolve">
                                      <p:cBhvr>
                                        <p:cTn id="22" dur="500"/>
                                        <p:tgtEl>
                                          <p:spTgt spid="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1000108"/>
            <a:ext cx="8834438" cy="5715040"/>
          </a:xfrm>
        </p:spPr>
        <p:txBody>
          <a:bodyPr>
            <a:noAutofit/>
          </a:bodyPr>
          <a:lstStyle/>
          <a:p>
            <a:pPr>
              <a:buNone/>
            </a:pPr>
            <a:r>
              <a:rPr lang="en-US" altLang="zh-CN" sz="2800" dirty="0" smtClean="0"/>
              <a:t>5 a population which is growing rapidly</a:t>
            </a:r>
          </a:p>
          <a:p>
            <a:pPr>
              <a:buNone/>
            </a:pPr>
            <a:r>
              <a:rPr lang="en-US" altLang="zh-CN" sz="2800" dirty="0" smtClean="0"/>
              <a:t>   </a:t>
            </a:r>
            <a:r>
              <a:rPr lang="en-US" altLang="zh-CN" sz="2800" dirty="0" smtClean="0">
                <a:solidFill>
                  <a:srgbClr val="0070C0"/>
                </a:solidFill>
              </a:rPr>
              <a:t>a rapidly-growing population</a:t>
            </a:r>
          </a:p>
          <a:p>
            <a:pPr>
              <a:buNone/>
            </a:pPr>
            <a:r>
              <a:rPr lang="en-US" altLang="zh-CN" sz="2800" dirty="0" smtClean="0"/>
              <a:t>6 an economy which is based on free markets</a:t>
            </a:r>
          </a:p>
          <a:p>
            <a:pPr>
              <a:buNone/>
            </a:pPr>
            <a:r>
              <a:rPr lang="en-US" altLang="zh-CN" sz="2800" dirty="0" smtClean="0"/>
              <a:t>   </a:t>
            </a:r>
            <a:r>
              <a:rPr lang="en-US" altLang="zh-CN" sz="2800" dirty="0" smtClean="0">
                <a:solidFill>
                  <a:srgbClr val="0070C0"/>
                </a:solidFill>
              </a:rPr>
              <a:t>a free-market economy</a:t>
            </a:r>
          </a:p>
          <a:p>
            <a:pPr>
              <a:buNone/>
            </a:pPr>
            <a:r>
              <a:rPr lang="en-US" altLang="zh-CN" sz="2800" dirty="0" smtClean="0"/>
              <a:t>7 a boat trip which lasts for half an hour</a:t>
            </a:r>
          </a:p>
          <a:p>
            <a:pPr>
              <a:buNone/>
            </a:pPr>
            <a:r>
              <a:rPr lang="en-US" altLang="zh-CN" sz="2800" dirty="0" smtClean="0"/>
              <a:t>   </a:t>
            </a:r>
            <a:r>
              <a:rPr lang="en-US" altLang="zh-CN" sz="2800" dirty="0" smtClean="0">
                <a:solidFill>
                  <a:srgbClr val="0070C0"/>
                </a:solidFill>
              </a:rPr>
              <a:t>a half-hour boat trip</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dissolv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buNone/>
            </a:pPr>
            <a:r>
              <a:rPr lang="en-US" altLang="zh-CN" sz="2800" b="1" i="1" dirty="0" smtClean="0">
                <a:solidFill>
                  <a:srgbClr val="7030A0"/>
                </a:solidFill>
              </a:rPr>
              <a:t>It’s what / how … that …</a:t>
            </a:r>
          </a:p>
          <a:p>
            <a:pPr>
              <a:buNone/>
            </a:pPr>
            <a:r>
              <a:rPr lang="en-US" altLang="zh-CN" sz="2800" b="1" dirty="0" smtClean="0"/>
              <a:t>3 Look at the sentence.</a:t>
            </a:r>
          </a:p>
          <a:p>
            <a:pPr>
              <a:buNone/>
            </a:pPr>
            <a:r>
              <a:rPr lang="en-US" altLang="zh-CN" sz="2800" dirty="0" smtClean="0"/>
              <a:t>    Where our lives may lead is determined by the things we do with our time and the way we invest it.</a:t>
            </a:r>
          </a:p>
          <a:p>
            <a:pPr>
              <a:buNone/>
            </a:pPr>
            <a:r>
              <a:rPr lang="en-US" altLang="zh-CN" sz="2800" dirty="0" smtClean="0"/>
              <a:t>    </a:t>
            </a:r>
            <a:r>
              <a:rPr lang="en-US" altLang="zh-CN" sz="2800" b="1" dirty="0" smtClean="0"/>
              <a:t>You can rewrite it like this:</a:t>
            </a:r>
          </a:p>
          <a:p>
            <a:pPr algn="just">
              <a:buNone/>
            </a:pPr>
            <a:r>
              <a:rPr lang="en-US" altLang="zh-CN" sz="2800" dirty="0" smtClean="0"/>
              <a:t>    </a:t>
            </a:r>
            <a:r>
              <a:rPr lang="en-US" altLang="zh-CN" sz="2800" i="1" dirty="0" smtClean="0"/>
              <a:t>It’s what we do with our time, how we invest it, that determines where our lives may lead.</a:t>
            </a:r>
          </a:p>
          <a:p>
            <a:pPr algn="just">
              <a:buNone/>
            </a:pPr>
            <a:r>
              <a:rPr lang="en-US" altLang="zh-CN" sz="2800" dirty="0" smtClean="0"/>
              <a:t>    </a:t>
            </a:r>
            <a:r>
              <a:rPr lang="en-US" altLang="zh-CN" sz="2800" b="1" dirty="0" smtClean="0"/>
              <a:t>Now rewrite the sentences using </a:t>
            </a:r>
            <a:r>
              <a:rPr lang="en-US" altLang="zh-CN" sz="2800" b="1" i="1" dirty="0" smtClean="0"/>
              <a:t>It’s what / how … that </a:t>
            </a:r>
            <a:r>
              <a:rPr lang="en-US" altLang="zh-CN" sz="2800" b="1" dirty="0" smtClean="0"/>
              <a:t>…</a:t>
            </a:r>
            <a:endParaRPr lang="en-US" altLang="zh-CN" b="1"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dissolve">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lgn="just">
              <a:buNone/>
            </a:pPr>
            <a:r>
              <a:rPr lang="en-US" altLang="zh-CN" sz="2800" b="1" dirty="0" smtClean="0"/>
              <a:t>Now rewrite the sentences using </a:t>
            </a:r>
            <a:r>
              <a:rPr lang="en-US" altLang="zh-CN" sz="2800" b="1" i="1" dirty="0" smtClean="0"/>
              <a:t>It’s what / how … that </a:t>
            </a:r>
            <a:r>
              <a:rPr lang="en-US" altLang="zh-CN" sz="2800" b="1" dirty="0" smtClean="0"/>
              <a:t>…</a:t>
            </a:r>
            <a:endParaRPr lang="en-US" altLang="zh-CN" sz="2800" dirty="0" smtClean="0"/>
          </a:p>
          <a:p>
            <a:pPr algn="just">
              <a:buNone/>
            </a:pPr>
            <a:r>
              <a:rPr lang="en-US" altLang="zh-CN" sz="2800" dirty="0" smtClean="0"/>
              <a:t>1 What other people think of us is determined by how we behave.</a:t>
            </a:r>
          </a:p>
          <a:p>
            <a:pPr algn="just">
              <a:buNone/>
            </a:pPr>
            <a:r>
              <a:rPr lang="en-US" altLang="zh-CN" sz="2800" dirty="0" smtClean="0"/>
              <a:t>    </a:t>
            </a:r>
            <a:r>
              <a:rPr lang="en-US" altLang="zh-CN" sz="2800" dirty="0" smtClean="0">
                <a:solidFill>
                  <a:srgbClr val="0070C0"/>
                </a:solidFill>
              </a:rPr>
              <a:t>It’s how we behave that determines what other people think of us.</a:t>
            </a:r>
          </a:p>
          <a:p>
            <a:pPr algn="just">
              <a:buNone/>
            </a:pPr>
            <a:r>
              <a:rPr lang="en-US" altLang="zh-CN" sz="2800" dirty="0" smtClean="0"/>
              <a:t>2 What sort of job we are going to end up doing is usually determined by our character.</a:t>
            </a:r>
          </a:p>
          <a:p>
            <a:pPr algn="just">
              <a:buNone/>
            </a:pPr>
            <a:r>
              <a:rPr lang="en-US" altLang="zh-CN" sz="2800" dirty="0" smtClean="0"/>
              <a:t>    </a:t>
            </a:r>
            <a:r>
              <a:rPr lang="en-US" altLang="zh-CN" sz="2800" dirty="0" smtClean="0">
                <a:solidFill>
                  <a:srgbClr val="0070C0"/>
                </a:solidFill>
              </a:rPr>
              <a:t>It’s what our character is that usually determines what sort of job we are going to end up doing.</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dissolv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lgn="just">
              <a:buNone/>
            </a:pPr>
            <a:r>
              <a:rPr lang="en-US" altLang="zh-CN" sz="2800" dirty="0" smtClean="0"/>
              <a:t>3 What we do as a career isn’t always determined by the marks we get at university.</a:t>
            </a:r>
          </a:p>
          <a:p>
            <a:pPr algn="just">
              <a:buNone/>
            </a:pPr>
            <a:r>
              <a:rPr lang="en-US" altLang="zh-CN" sz="2800" dirty="0" smtClean="0"/>
              <a:t>    </a:t>
            </a:r>
            <a:r>
              <a:rPr lang="en-US" altLang="zh-CN" sz="2800" dirty="0" smtClean="0">
                <a:solidFill>
                  <a:srgbClr val="0070C0"/>
                </a:solidFill>
              </a:rPr>
              <a:t>It isn’t always what marks we get at university that determines what we do as a career.</a:t>
            </a:r>
          </a:p>
          <a:p>
            <a:pPr algn="just">
              <a:buNone/>
            </a:pPr>
            <a:r>
              <a:rPr lang="en-US" altLang="zh-CN" sz="2800" dirty="0" smtClean="0"/>
              <a:t>4 How we react to life’s problems is often determined by our childhood experiences.</a:t>
            </a:r>
          </a:p>
          <a:p>
            <a:pPr algn="just">
              <a:buNone/>
            </a:pPr>
            <a:r>
              <a:rPr lang="en-US" altLang="zh-CN" sz="2800" dirty="0" smtClean="0"/>
              <a:t>    </a:t>
            </a:r>
            <a:r>
              <a:rPr lang="en-US" altLang="zh-CN" sz="2800" dirty="0" smtClean="0">
                <a:solidFill>
                  <a:srgbClr val="0070C0"/>
                </a:solidFill>
              </a:rPr>
              <a:t>It is often what we experienced in our childhood that determines how we react to life’s problems.</a:t>
            </a:r>
          </a:p>
          <a:p>
            <a:pPr algn="just">
              <a:buNone/>
            </a:pPr>
            <a:r>
              <a:rPr lang="en-US" altLang="zh-CN" sz="2800" dirty="0" smtClean="0"/>
              <a:t>5 When we die is determined by our genetic clock, and the changes we make to it.</a:t>
            </a:r>
          </a:p>
          <a:p>
            <a:pPr algn="just">
              <a:buNone/>
            </a:pPr>
            <a:r>
              <a:rPr lang="en-US" altLang="zh-CN" sz="2800" dirty="0" smtClean="0"/>
              <a:t>    </a:t>
            </a:r>
            <a:r>
              <a:rPr lang="en-US" altLang="zh-CN" sz="2800" dirty="0" smtClean="0">
                <a:solidFill>
                  <a:srgbClr val="0070C0"/>
                </a:solidFill>
              </a:rPr>
              <a:t>It’s what our genetic clock is and what changes we make to it that determine when we die.</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dissolv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906</TotalTime>
  <Words>2471</Words>
  <Application>Microsoft Office PowerPoint</Application>
  <PresentationFormat>全屏显示(4:3)</PresentationFormat>
  <Paragraphs>142</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mac</dc:creator>
  <cp:lastModifiedBy>cb</cp:lastModifiedBy>
  <cp:revision>71</cp:revision>
  <dcterms:created xsi:type="dcterms:W3CDTF">2016-02-14T10:12:37Z</dcterms:created>
  <dcterms:modified xsi:type="dcterms:W3CDTF">2016-10-20T00:40:45Z</dcterms:modified>
</cp:coreProperties>
</file>