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62" r:id="rId4"/>
    <p:sldId id="263" r:id="rId5"/>
    <p:sldId id="261" r:id="rId6"/>
    <p:sldId id="264" r:id="rId7"/>
    <p:sldId id="265" r:id="rId8"/>
    <p:sldId id="267" r:id="rId9"/>
    <p:sldId id="268" r:id="rId10"/>
    <p:sldId id="266" r:id="rId11"/>
    <p:sldId id="270" r:id="rId12"/>
    <p:sldId id="269" r:id="rId13"/>
    <p:sldId id="272" r:id="rId14"/>
    <p:sldId id="271" r:id="rId15"/>
    <p:sldId id="258"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216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1278" y="-12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686888A-DA34-40E9-BB61-135F290E672A}" type="datetimeFigureOut">
              <a:rPr lang="zh-CN" altLang="en-US" smtClean="0"/>
              <a:pPr/>
              <a:t>2016-9-9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86888A-DA34-40E9-BB61-135F290E672A}" type="datetimeFigureOut">
              <a:rPr lang="zh-CN" altLang="en-US" smtClean="0"/>
              <a:pPr/>
              <a:t>2016-9-9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686888A-DA34-40E9-BB61-135F290E672A}" type="datetimeFigureOut">
              <a:rPr lang="zh-CN" altLang="en-US" smtClean="0"/>
              <a:pPr/>
              <a:t>2016-9-9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86888A-DA34-40E9-BB61-135F290E672A}" type="datetimeFigureOut">
              <a:rPr lang="zh-CN" altLang="en-US" smtClean="0"/>
              <a:pPr/>
              <a:t>2016-9-9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79347-D5D3-4369-AC85-974FCA0BCD0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6.xml"/><Relationship Id="rId7" Type="http://schemas.openxmlformats.org/officeDocument/2006/relationships/slide" Target="slide12.xml"/><Relationship Id="rId2" Type="http://schemas.openxmlformats.org/officeDocument/2006/relationships/slide" Target="slide5.xml"/><Relationship Id="rId1" Type="http://schemas.openxmlformats.org/officeDocument/2006/relationships/slideLayout" Target="../slideLayouts/slideLayout1.xml"/><Relationship Id="rId6" Type="http://schemas.openxmlformats.org/officeDocument/2006/relationships/slide" Target="slide10.xml"/><Relationship Id="rId5" Type="http://schemas.openxmlformats.org/officeDocument/2006/relationships/slide" Target="slide8.xml"/><Relationship Id="rId4" Type="http://schemas.openxmlformats.org/officeDocument/2006/relationships/slide" Target="slide7.xml"/><Relationship Id="rId9" Type="http://schemas.openxmlformats.org/officeDocument/2006/relationships/slide" Target="slide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sp>
        <p:nvSpPr>
          <p:cNvPr id="11" name="圆角矩形 10">
            <a:hlinkClick r:id="rId2" action="ppaction://hlinksldjump"/>
          </p:cNvPr>
          <p:cNvSpPr/>
          <p:nvPr/>
        </p:nvSpPr>
        <p:spPr>
          <a:xfrm>
            <a:off x="714348" y="1701112"/>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r>
              <a:rPr lang="en-US" altLang="zh-CN" sz="2800" b="1" dirty="0" smtClean="0"/>
              <a:t>2 Look at the sentences and answer the question</a:t>
            </a:r>
            <a:endParaRPr lang="en-US" altLang="zh-CN" sz="2800" b="1" dirty="0">
              <a:solidFill>
                <a:srgbClr val="000000"/>
              </a:solidFill>
            </a:endParaRPr>
          </a:p>
        </p:txBody>
      </p:sp>
      <p:sp>
        <p:nvSpPr>
          <p:cNvPr id="19" name="圆角矩形 18">
            <a:hlinkClick r:id="rId3" action="ppaction://hlinksldjump"/>
          </p:cNvPr>
          <p:cNvSpPr/>
          <p:nvPr/>
        </p:nvSpPr>
        <p:spPr>
          <a:xfrm>
            <a:off x="714348" y="2405287"/>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solidFill>
                  <a:srgbClr val="000000"/>
                </a:solidFill>
              </a:rPr>
              <a:t>3 </a:t>
            </a:r>
            <a:r>
              <a:rPr lang="en-US" altLang="zh-CN" sz="2800" b="1" spc="-150" dirty="0" smtClean="0">
                <a:solidFill>
                  <a:srgbClr val="000000"/>
                </a:solidFill>
              </a:rPr>
              <a:t>Replace the underlined words with the word in brackets</a:t>
            </a:r>
            <a:endParaRPr lang="en-US" altLang="zh-CN" sz="2800" b="1" spc="-150" dirty="0">
              <a:solidFill>
                <a:srgbClr val="000000"/>
              </a:solidFill>
            </a:endParaRPr>
          </a:p>
        </p:txBody>
      </p:sp>
      <p:sp>
        <p:nvSpPr>
          <p:cNvPr id="20" name="圆角矩形 19">
            <a:hlinkClick r:id="rId4" action="ppaction://hlinksldjump"/>
          </p:cNvPr>
          <p:cNvSpPr/>
          <p:nvPr/>
        </p:nvSpPr>
        <p:spPr>
          <a:xfrm>
            <a:off x="714348" y="3109462"/>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4 </a:t>
            </a:r>
            <a:r>
              <a:rPr lang="en-US" altLang="zh-CN" sz="2800" b="1" dirty="0" smtClean="0"/>
              <a:t>Decide </a:t>
            </a:r>
            <a:r>
              <a:rPr lang="en-US" altLang="zh-CN" sz="2800" b="1" dirty="0" smtClean="0"/>
              <a:t>what kinds of clauses follow </a:t>
            </a:r>
            <a:r>
              <a:rPr lang="en-US" altLang="zh-CN" sz="2800" b="1" i="1" dirty="0" smtClean="0"/>
              <a:t>rather than</a:t>
            </a:r>
            <a:endParaRPr lang="en-US" altLang="zh-CN" sz="2800" b="1" i="1" dirty="0">
              <a:solidFill>
                <a:srgbClr val="000000"/>
              </a:solidFill>
            </a:endParaRPr>
          </a:p>
        </p:txBody>
      </p:sp>
      <p:sp>
        <p:nvSpPr>
          <p:cNvPr id="21" name="圆角矩形 20">
            <a:hlinkClick r:id="rId5" action="ppaction://hlinksldjump"/>
          </p:cNvPr>
          <p:cNvSpPr/>
          <p:nvPr/>
        </p:nvSpPr>
        <p:spPr>
          <a:xfrm>
            <a:off x="714348" y="3813637"/>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5 Rewrite the sentences using </a:t>
            </a:r>
            <a:r>
              <a:rPr lang="en-US" altLang="zh-CN" sz="2800" b="1" i="1" dirty="0" smtClean="0"/>
              <a:t>rather than</a:t>
            </a:r>
            <a:endParaRPr lang="en-US" altLang="zh-CN" sz="2800" b="1" i="1" dirty="0">
              <a:solidFill>
                <a:srgbClr val="000000"/>
              </a:solidFill>
            </a:endParaRPr>
          </a:p>
        </p:txBody>
      </p:sp>
      <p:sp>
        <p:nvSpPr>
          <p:cNvPr id="22" name="圆角矩形 21">
            <a:hlinkClick r:id="rId6" action="ppaction://hlinksldjump"/>
          </p:cNvPr>
          <p:cNvSpPr/>
          <p:nvPr/>
        </p:nvSpPr>
        <p:spPr>
          <a:xfrm>
            <a:off x="714348" y="4517812"/>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solidFill>
                  <a:srgbClr val="000000"/>
                </a:solidFill>
              </a:rPr>
              <a:t>6 Complete the sentences with the correct form</a:t>
            </a:r>
          </a:p>
        </p:txBody>
      </p:sp>
      <p:sp>
        <p:nvSpPr>
          <p:cNvPr id="23" name="圆角矩形 22">
            <a:hlinkClick r:id="rId7" action="ppaction://hlinksldjump"/>
          </p:cNvPr>
          <p:cNvSpPr/>
          <p:nvPr/>
        </p:nvSpPr>
        <p:spPr>
          <a:xfrm>
            <a:off x="714348" y="5221987"/>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7 Translate the paragraph into Chinese</a:t>
            </a:r>
            <a:endParaRPr lang="en-US" altLang="zh-CN" sz="2800" b="1" dirty="0">
              <a:solidFill>
                <a:srgbClr val="000000"/>
              </a:solidFill>
            </a:endParaRPr>
          </a:p>
        </p:txBody>
      </p:sp>
      <p:sp>
        <p:nvSpPr>
          <p:cNvPr id="24" name="圆角矩形 23">
            <a:hlinkClick r:id="rId8" action="ppaction://hlinksldjump"/>
          </p:cNvPr>
          <p:cNvSpPr/>
          <p:nvPr/>
        </p:nvSpPr>
        <p:spPr>
          <a:xfrm>
            <a:off x="714348" y="5926159"/>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8 Translate the paragraph into English</a:t>
            </a:r>
            <a:endParaRPr lang="en-US" altLang="zh-CN" sz="2800" b="1" dirty="0">
              <a:solidFill>
                <a:srgbClr val="000000"/>
              </a:solidFill>
            </a:endParaRPr>
          </a:p>
        </p:txBody>
      </p:sp>
      <p:sp>
        <p:nvSpPr>
          <p:cNvPr id="12" name="圆角矩形 11">
            <a:hlinkClick r:id="rId9" action="ppaction://hlinksldjump"/>
          </p:cNvPr>
          <p:cNvSpPr/>
          <p:nvPr/>
        </p:nvSpPr>
        <p:spPr>
          <a:xfrm>
            <a:off x="714348" y="996937"/>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1 </a:t>
            </a:r>
            <a:r>
              <a:rPr lang="en-US" altLang="zh-CN" sz="2800" b="1" spc="-150" dirty="0" smtClean="0"/>
              <a:t>Rewrite the sentences and change the underlined word</a:t>
            </a:r>
            <a:endParaRPr lang="en-US" altLang="zh-CN" sz="2800" b="1" spc="-150"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5834042" cy="6065837"/>
          </a:xfrm>
        </p:spPr>
        <p:txBody>
          <a:bodyPr>
            <a:noAutofit/>
          </a:bodyPr>
          <a:lstStyle/>
          <a:p>
            <a:pPr>
              <a:buNone/>
            </a:pPr>
            <a:r>
              <a:rPr lang="en-US" altLang="zh-CN" sz="2800" b="1" dirty="0" smtClean="0">
                <a:solidFill>
                  <a:srgbClr val="7030A0"/>
                </a:solidFill>
              </a:rPr>
              <a:t>Collocations</a:t>
            </a:r>
          </a:p>
          <a:p>
            <a:pPr marL="266700" indent="-266700" algn="just">
              <a:buNone/>
            </a:pPr>
            <a:r>
              <a:rPr lang="en-US" altLang="zh-CN" sz="2800" b="1" dirty="0" smtClean="0"/>
              <a:t>6 </a:t>
            </a:r>
            <a:r>
              <a:rPr lang="en-US" altLang="zh-CN" sz="2800" b="1" spc="-150" dirty="0" smtClean="0"/>
              <a:t>Complete the sentences with the correct form of suitable expressions from the collocation box. Sometimes more than one collocation is possible.</a:t>
            </a:r>
            <a:r>
              <a:rPr lang="en-US" altLang="zh-CN" sz="2800" spc="-150" dirty="0" smtClean="0"/>
              <a:t>   </a:t>
            </a:r>
          </a:p>
          <a:p>
            <a:pPr marL="266700" indent="-266700" algn="just">
              <a:buNone/>
            </a:pPr>
            <a:r>
              <a:rPr lang="en-US" altLang="zh-CN" sz="2800" dirty="0" smtClean="0"/>
              <a:t>1 The ____ __________ of Apple is designing stylish and multifunctional hardware.</a:t>
            </a:r>
          </a:p>
          <a:p>
            <a:pPr marL="266700" indent="-266700" algn="just">
              <a:buNone/>
            </a:pPr>
            <a:r>
              <a:rPr lang="en-US" altLang="zh-CN" sz="2800" dirty="0" smtClean="0"/>
              <a:t>2 The government ________ a ______ on imports of animal products from certain countries.</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pic>
        <p:nvPicPr>
          <p:cNvPr id="1026" name="Picture 2"/>
          <p:cNvPicPr>
            <a:picLocks noChangeAspect="1" noChangeArrowheads="1"/>
          </p:cNvPicPr>
          <p:nvPr/>
        </p:nvPicPr>
        <p:blipFill>
          <a:blip r:embed="rId6"/>
          <a:srcRect/>
          <a:stretch>
            <a:fillRect/>
          </a:stretch>
        </p:blipFill>
        <p:spPr bwMode="auto">
          <a:xfrm>
            <a:off x="6000760" y="857232"/>
            <a:ext cx="2952750" cy="4838700"/>
          </a:xfrm>
          <a:prstGeom prst="rect">
            <a:avLst/>
          </a:prstGeom>
          <a:noFill/>
          <a:ln w="9525">
            <a:noFill/>
            <a:miter lim="800000"/>
            <a:headEnd/>
            <a:tailEnd/>
          </a:ln>
          <a:effectLst/>
        </p:spPr>
      </p:pic>
      <p:sp>
        <p:nvSpPr>
          <p:cNvPr id="9" name="TextBox 8"/>
          <p:cNvSpPr txBox="1"/>
          <p:nvPr/>
        </p:nvSpPr>
        <p:spPr>
          <a:xfrm>
            <a:off x="1285852" y="2962272"/>
            <a:ext cx="2928958" cy="523220"/>
          </a:xfrm>
          <a:prstGeom prst="rect">
            <a:avLst/>
          </a:prstGeom>
          <a:noFill/>
        </p:spPr>
        <p:txBody>
          <a:bodyPr wrap="square" rtlCol="0">
            <a:spAutoFit/>
          </a:bodyPr>
          <a:lstStyle/>
          <a:p>
            <a:r>
              <a:rPr lang="en-US" altLang="zh-CN" sz="2800" dirty="0" smtClean="0">
                <a:solidFill>
                  <a:srgbClr val="C00000"/>
                </a:solidFill>
              </a:rPr>
              <a:t>core   competence</a:t>
            </a:r>
            <a:endParaRPr lang="zh-CN" altLang="en-US" sz="2800" dirty="0">
              <a:solidFill>
                <a:srgbClr val="C00000"/>
              </a:solidFill>
            </a:endParaRPr>
          </a:p>
        </p:txBody>
      </p:sp>
      <p:sp>
        <p:nvSpPr>
          <p:cNvPr id="10" name="TextBox 9"/>
          <p:cNvSpPr txBox="1"/>
          <p:nvPr/>
        </p:nvSpPr>
        <p:spPr>
          <a:xfrm>
            <a:off x="3071802" y="4286256"/>
            <a:ext cx="2786082" cy="523220"/>
          </a:xfrm>
          <a:prstGeom prst="rect">
            <a:avLst/>
          </a:prstGeom>
          <a:noFill/>
        </p:spPr>
        <p:txBody>
          <a:bodyPr wrap="square" rtlCol="0">
            <a:spAutoFit/>
          </a:bodyPr>
          <a:lstStyle/>
          <a:p>
            <a:r>
              <a:rPr lang="en-US" altLang="zh-CN" sz="2800" dirty="0" smtClean="0">
                <a:solidFill>
                  <a:srgbClr val="C00000"/>
                </a:solidFill>
              </a:rPr>
              <a:t>imposes         ban</a:t>
            </a:r>
            <a:endParaRPr lang="zh-CN" altLang="en-US" sz="28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5834042" cy="6065837"/>
          </a:xfrm>
        </p:spPr>
        <p:txBody>
          <a:bodyPr>
            <a:noAutofit/>
          </a:bodyPr>
          <a:lstStyle/>
          <a:p>
            <a:pPr marL="266700" indent="-266700" algn="just">
              <a:buNone/>
            </a:pPr>
            <a:r>
              <a:rPr lang="en-US" altLang="zh-CN" sz="2800" dirty="0" smtClean="0"/>
              <a:t>3 He comes from a very ____ ___  family with three brothers and two sisters.</a:t>
            </a:r>
          </a:p>
          <a:p>
            <a:pPr marL="266700" indent="-266700" algn="just">
              <a:buNone/>
            </a:pPr>
            <a:r>
              <a:rPr lang="en-US" altLang="zh-CN" sz="2800" dirty="0" smtClean="0"/>
              <a:t>4 I remember my father used to _____ his _______ together when he was thinking hard about something.</a:t>
            </a:r>
          </a:p>
          <a:p>
            <a:pPr marL="266700" indent="-266700" algn="just">
              <a:buNone/>
            </a:pPr>
            <a:r>
              <a:rPr lang="en-US" altLang="zh-CN" sz="2800" dirty="0" smtClean="0"/>
              <a:t>5 Did you ____ that ___________ yourself? It’s really beautiful!</a:t>
            </a:r>
          </a:p>
          <a:p>
            <a:pPr marL="266700" indent="-266700" algn="just">
              <a:buNone/>
            </a:pPr>
            <a:r>
              <a:rPr lang="en-US" altLang="zh-CN" sz="2800" dirty="0" smtClean="0"/>
              <a:t>6 Turning off electrical devices when you leave the house will reduce your _______ ___________.   </a:t>
            </a:r>
            <a:endParaRPr lang="en-US" altLang="zh-CN" sz="2800"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1026" name="Picture 2"/>
          <p:cNvPicPr>
            <a:picLocks noChangeAspect="1" noChangeArrowheads="1"/>
          </p:cNvPicPr>
          <p:nvPr/>
        </p:nvPicPr>
        <p:blipFill>
          <a:blip r:embed="rId5"/>
          <a:srcRect/>
          <a:stretch>
            <a:fillRect/>
          </a:stretch>
        </p:blipFill>
        <p:spPr bwMode="auto">
          <a:xfrm>
            <a:off x="6000760" y="857232"/>
            <a:ext cx="2952750" cy="4838700"/>
          </a:xfrm>
          <a:prstGeom prst="rect">
            <a:avLst/>
          </a:prstGeom>
          <a:noFill/>
          <a:ln w="9525">
            <a:noFill/>
            <a:miter lim="800000"/>
            <a:headEnd/>
            <a:tailEnd/>
          </a:ln>
          <a:effectLst/>
        </p:spPr>
      </p:pic>
      <p:sp>
        <p:nvSpPr>
          <p:cNvPr id="9" name="TextBox 8"/>
          <p:cNvSpPr txBox="1"/>
          <p:nvPr/>
        </p:nvSpPr>
        <p:spPr>
          <a:xfrm>
            <a:off x="4357686" y="662627"/>
            <a:ext cx="1785950" cy="523220"/>
          </a:xfrm>
          <a:prstGeom prst="rect">
            <a:avLst/>
          </a:prstGeom>
          <a:noFill/>
        </p:spPr>
        <p:txBody>
          <a:bodyPr wrap="square" rtlCol="0">
            <a:spAutoFit/>
          </a:bodyPr>
          <a:lstStyle/>
          <a:p>
            <a:r>
              <a:rPr lang="en-US" altLang="zh-CN" sz="2800" dirty="0" smtClean="0">
                <a:solidFill>
                  <a:srgbClr val="C00000"/>
                </a:solidFill>
              </a:rPr>
              <a:t>tight - knit</a:t>
            </a:r>
            <a:endParaRPr lang="zh-CN" altLang="en-US" sz="2800" dirty="0">
              <a:solidFill>
                <a:srgbClr val="C00000"/>
              </a:solidFill>
            </a:endParaRPr>
          </a:p>
        </p:txBody>
      </p:sp>
      <p:sp>
        <p:nvSpPr>
          <p:cNvPr id="10" name="TextBox 9"/>
          <p:cNvSpPr txBox="1"/>
          <p:nvPr/>
        </p:nvSpPr>
        <p:spPr>
          <a:xfrm>
            <a:off x="1142976" y="2024053"/>
            <a:ext cx="4857784" cy="954107"/>
          </a:xfrm>
          <a:prstGeom prst="rect">
            <a:avLst/>
          </a:prstGeom>
          <a:noFill/>
        </p:spPr>
        <p:txBody>
          <a:bodyPr wrap="square" rtlCol="0">
            <a:spAutoFit/>
          </a:bodyPr>
          <a:lstStyle/>
          <a:p>
            <a:r>
              <a:rPr lang="en-US" altLang="zh-CN" sz="2800" dirty="0" smtClean="0">
                <a:solidFill>
                  <a:srgbClr val="C00000"/>
                </a:solidFill>
              </a:rPr>
              <a:t>                                                 knit  brows</a:t>
            </a:r>
            <a:endParaRPr lang="zh-CN" altLang="en-US" sz="2800" dirty="0">
              <a:solidFill>
                <a:srgbClr val="C00000"/>
              </a:solidFill>
            </a:endParaRPr>
          </a:p>
        </p:txBody>
      </p:sp>
      <p:sp>
        <p:nvSpPr>
          <p:cNvPr id="11" name="TextBox 10"/>
          <p:cNvSpPr txBox="1"/>
          <p:nvPr/>
        </p:nvSpPr>
        <p:spPr>
          <a:xfrm>
            <a:off x="2143108" y="3395663"/>
            <a:ext cx="3786214" cy="523220"/>
          </a:xfrm>
          <a:prstGeom prst="rect">
            <a:avLst/>
          </a:prstGeom>
          <a:noFill/>
        </p:spPr>
        <p:txBody>
          <a:bodyPr wrap="square" rtlCol="0">
            <a:spAutoFit/>
          </a:bodyPr>
          <a:lstStyle/>
          <a:p>
            <a:r>
              <a:rPr lang="en-US" altLang="zh-CN" sz="2800" dirty="0" smtClean="0">
                <a:solidFill>
                  <a:srgbClr val="C00000"/>
                </a:solidFill>
              </a:rPr>
              <a:t>knit               jumper / hat</a:t>
            </a:r>
            <a:endParaRPr lang="zh-CN" altLang="en-US" sz="2800" dirty="0">
              <a:solidFill>
                <a:srgbClr val="C00000"/>
              </a:solidFill>
            </a:endParaRPr>
          </a:p>
        </p:txBody>
      </p:sp>
      <p:sp>
        <p:nvSpPr>
          <p:cNvPr id="12" name="TextBox 11"/>
          <p:cNvSpPr txBox="1"/>
          <p:nvPr/>
        </p:nvSpPr>
        <p:spPr>
          <a:xfrm>
            <a:off x="500034" y="5162562"/>
            <a:ext cx="3500462" cy="523220"/>
          </a:xfrm>
          <a:prstGeom prst="rect">
            <a:avLst/>
          </a:prstGeom>
          <a:noFill/>
        </p:spPr>
        <p:txBody>
          <a:bodyPr wrap="square" rtlCol="0">
            <a:spAutoFit/>
          </a:bodyPr>
          <a:lstStyle/>
          <a:p>
            <a:r>
              <a:rPr lang="en-US" altLang="zh-CN" sz="2800" dirty="0" smtClean="0">
                <a:solidFill>
                  <a:srgbClr val="C00000"/>
                </a:solidFill>
              </a:rPr>
              <a:t> energy   consumption</a:t>
            </a:r>
            <a:endParaRPr lang="zh-CN" altLang="en-US" sz="2800" dirty="0">
              <a:solidFill>
                <a:srgbClr val="C00000"/>
              </a:solidFill>
            </a:endParaRPr>
          </a:p>
        </p:txBody>
      </p:sp>
      <p:pic>
        <p:nvPicPr>
          <p:cNvPr id="13" name="图片 9" descr="END"/>
          <p:cNvPicPr>
            <a:picLocks noChangeAspect="1" noChangeArrowheads="1"/>
          </p:cNvPicPr>
          <p:nvPr/>
        </p:nvPicPr>
        <p:blipFill>
          <a:blip r:embed="rId6"/>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577873"/>
            <a:ext cx="8763000" cy="6065837"/>
          </a:xfrm>
        </p:spPr>
        <p:txBody>
          <a:bodyPr>
            <a:noAutofit/>
          </a:bodyPr>
          <a:lstStyle/>
          <a:p>
            <a:pPr>
              <a:buNone/>
            </a:pPr>
            <a:r>
              <a:rPr lang="en-US" altLang="zh-CN" sz="2800" b="1" dirty="0" smtClean="0">
                <a:solidFill>
                  <a:srgbClr val="7030A0"/>
                </a:solidFill>
              </a:rPr>
              <a:t>Translation  </a:t>
            </a:r>
            <a:endParaRPr lang="en-US" altLang="zh-CN" sz="2800" b="1" dirty="0" smtClean="0">
              <a:solidFill>
                <a:srgbClr val="7030A0"/>
              </a:solidFill>
            </a:endParaRPr>
          </a:p>
          <a:p>
            <a:pPr>
              <a:buNone/>
            </a:pPr>
            <a:r>
              <a:rPr lang="en-US" altLang="zh-CN" sz="2800" b="1" dirty="0" smtClean="0"/>
              <a:t>7 </a:t>
            </a:r>
            <a:r>
              <a:rPr lang="en-US" altLang="zh-CN" sz="2800" b="1" dirty="0" smtClean="0"/>
              <a:t>Translate the paragraph into Chinese</a:t>
            </a:r>
            <a:r>
              <a:rPr lang="en-US" altLang="zh-CN" sz="2800" b="1" dirty="0" smtClean="0"/>
              <a:t>.</a:t>
            </a:r>
          </a:p>
          <a:p>
            <a:pPr>
              <a:lnSpc>
                <a:spcPct val="10000"/>
              </a:lnSpc>
              <a:buNone/>
            </a:pPr>
            <a:endParaRPr lang="en-US" altLang="zh-CN" sz="2800" b="1" dirty="0" smtClean="0"/>
          </a:p>
          <a:p>
            <a:pPr marL="0" indent="0" algn="just">
              <a:lnSpc>
                <a:spcPct val="85000"/>
              </a:lnSpc>
              <a:spcBef>
                <a:spcPts val="0"/>
              </a:spcBef>
              <a:buNone/>
            </a:pPr>
            <a:r>
              <a:rPr lang="en-US" altLang="zh-CN" sz="2300" dirty="0" smtClean="0"/>
              <a:t>Parents in the West know all too well the weaknesses of overprotected children. They are risk-averse (</a:t>
            </a:r>
            <a:r>
              <a:rPr lang="zh-CN" altLang="en-US" sz="2000" dirty="0" smtClean="0"/>
              <a:t>害怕冒险</a:t>
            </a:r>
            <a:r>
              <a:rPr lang="en-US" altLang="zh-CN" sz="2300" dirty="0" smtClean="0"/>
              <a:t>), have difficulty making decisions, and lack the means to become successful in life. During their university years, many of them cannot reasonably adjust to the </a:t>
            </a:r>
            <a:r>
              <a:rPr lang="en-US" altLang="zh-CN" sz="2300" dirty="0" err="1" smtClean="0"/>
              <a:t>rigours</a:t>
            </a:r>
            <a:r>
              <a:rPr lang="en-US" altLang="zh-CN" sz="2300" dirty="0" smtClean="0"/>
              <a:t> of university life, and often drop out. Therefore, parents place a high premium on developing independence in their children. They provide plenty of opportunities for their children to learn independent thinking skills, and make them understand that independence skills will help them become more efficient and empowered, in their classrooms and out of them. Moreover, parents encourage independence by providing limited choices for their children, respecting their preferences and helping them achieve excellence in the tasks they perform. They also involve their children in planning and decision-making processes, asking them to suggest ideas. Most important of all, they encourage their children to do all kinds of tasks on their own, including everyday household chores, and often give them positive reinforcement rather than finding fault with their conduct.   </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48654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3842" y="928670"/>
            <a:ext cx="8834438" cy="5786478"/>
          </a:xfrm>
        </p:spPr>
        <p:txBody>
          <a:bodyPr>
            <a:noAutofit/>
          </a:bodyPr>
          <a:lstStyle/>
          <a:p>
            <a:pPr marL="180975" indent="0" algn="just">
              <a:lnSpc>
                <a:spcPct val="125000"/>
              </a:lnSpc>
              <a:buNone/>
            </a:pPr>
            <a:r>
              <a:rPr lang="zh-CN" altLang="en-US" sz="2400" dirty="0" smtClean="0">
                <a:solidFill>
                  <a:srgbClr val="0070C0"/>
                </a:solidFill>
                <a:latin typeface="+mn-ea"/>
              </a:rPr>
              <a:t>在西方，做父母的非常了解受父母过度保护的孩子的弱点：这些孩子害怕冒险，缺乏决断力，缺少在现实生活中获得成功的手段；上大学时，许多人无法较好地适应大学生活的严苛，退学是常有的事。因此，父母非常注重培养孩子独立自主的能力。他们给孩子提供大量的学习独立思考技能的机会，让孩子认识到独立自主的能力可以提升他们在课堂内外的学习效率及表现。此外，他们还给孩子有限的选择，尊重孩子的偏好，帮助孩子出色地完成各项任务，以这种方式鼓励他们独立自主。他们还让孩子参与筹划和决策的过程，让他们提出自己的看法。尤其重要的是，他们鼓励孩子独立完成各项任务</a:t>
            </a:r>
            <a:r>
              <a:rPr lang="en-US" altLang="zh-CN" sz="2400" dirty="0" smtClean="0">
                <a:solidFill>
                  <a:srgbClr val="0070C0"/>
                </a:solidFill>
                <a:latin typeface="+mn-ea"/>
              </a:rPr>
              <a:t>——</a:t>
            </a:r>
            <a:r>
              <a:rPr lang="zh-CN" altLang="en-US" sz="2400" dirty="0" smtClean="0">
                <a:solidFill>
                  <a:srgbClr val="0070C0"/>
                </a:solidFill>
                <a:latin typeface="+mn-ea"/>
              </a:rPr>
              <a:t>包括日常家务活，并经常给予正面的鼓励，避免对他们的行为吹毛求疵。</a:t>
            </a:r>
            <a:endParaRPr lang="en-US" altLang="zh-CN" sz="2400" spc="-250" dirty="0" smtClean="0">
              <a:solidFill>
                <a:srgbClr val="0070C0"/>
              </a:solidFill>
              <a:latin typeface="+mn-ea"/>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928670"/>
            <a:ext cx="8834438" cy="5786478"/>
          </a:xfrm>
        </p:spPr>
        <p:txBody>
          <a:bodyPr>
            <a:noAutofit/>
          </a:bodyPr>
          <a:lstStyle/>
          <a:p>
            <a:pPr algn="just">
              <a:buNone/>
            </a:pPr>
            <a:r>
              <a:rPr lang="en-US" altLang="zh-CN" sz="2800" b="1" dirty="0" smtClean="0"/>
              <a:t>8 Translate the paragraph into English.</a:t>
            </a:r>
          </a:p>
          <a:p>
            <a:pPr marL="180975" indent="-180975" algn="just">
              <a:lnSpc>
                <a:spcPct val="125000"/>
              </a:lnSpc>
              <a:buNone/>
            </a:pPr>
            <a:r>
              <a:rPr lang="zh-CN" altLang="en-US" sz="2400" dirty="0" smtClean="0">
                <a:latin typeface="+mn-ea"/>
              </a:rPr>
              <a:t> 与父辈相比，现在的孩子在物质生活上要丰富得多，但在精神上则略有欠缺。他们不太可能和伙伴们一起玩，玩具取代伙伴成了他们最忠实的朋友。他们的父母从不缺钱给他们买各种贵重玩具。这样的好处是：他们不再整天缠着父母，因为玩具和电子游戏减轻了他们的孤独感。但也有负面影响：沉迷于玩具和电子游戏会让孩子视力下降或者让他们不愿意与别人交流。这种现象应引起家长和学校的关注。</a:t>
            </a:r>
            <a:endParaRPr lang="en-US" altLang="zh-CN" sz="2800"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71406" y="792187"/>
            <a:ext cx="8834438" cy="6065837"/>
          </a:xfrm>
        </p:spPr>
        <p:txBody>
          <a:bodyPr>
            <a:noAutofit/>
          </a:bodyPr>
          <a:lstStyle/>
          <a:p>
            <a:pPr marL="180975" indent="-180975" algn="just">
              <a:buNone/>
            </a:pPr>
            <a:r>
              <a:rPr lang="en-US" altLang="zh-CN" sz="2800" spc="-60" dirty="0" smtClean="0">
                <a:solidFill>
                  <a:srgbClr val="0070C0"/>
                </a:solidFill>
              </a:rPr>
              <a:t>  Compared with the childhood of their parents, children now do enjoy a far better material life, but their emotional life seems less satisfying. They are less likely to play with their peers, for toys have replaced their playmates as their most loyal friends. Their parents can always afford to buy them all kinds of expensive toys. The good thing about this is that they no longer pester their parents to play with them all day long, because toys and video games have lessened their feelings of loneliness. But there are also negative effects: The addiction to toys and video games may cause a child’s eyesight to deteriorate or result in reluctance to communicate with others. These phenomena should demand the attention of both parents and schools.</a:t>
            </a:r>
            <a:endParaRPr lang="en-US" altLang="zh-CN" spc="-60"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7" name="图片 3"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algn="just">
              <a:buNone/>
            </a:pPr>
            <a:r>
              <a:rPr lang="en-US" altLang="zh-CN" sz="2800" b="1" dirty="0" smtClean="0">
                <a:solidFill>
                  <a:schemeClr val="accent4">
                    <a:lumMod val="75000"/>
                  </a:schemeClr>
                </a:solidFill>
              </a:rPr>
              <a:t>Parts of speech: words which can be both noun and verb</a:t>
            </a:r>
          </a:p>
          <a:p>
            <a:pPr algn="just">
              <a:lnSpc>
                <a:spcPct val="30000"/>
              </a:lnSpc>
              <a:buNone/>
            </a:pPr>
            <a:endParaRPr lang="en-US" altLang="zh-CN" sz="2800" b="1" dirty="0" smtClean="0"/>
          </a:p>
          <a:p>
            <a:pPr algn="just">
              <a:buNone/>
            </a:pPr>
            <a:r>
              <a:rPr lang="en-US" altLang="zh-CN" sz="2800" b="1" dirty="0" smtClean="0"/>
              <a:t>1 </a:t>
            </a:r>
            <a:r>
              <a:rPr lang="en-US" altLang="zh-CN" sz="2800" b="1" dirty="0" smtClean="0"/>
              <a:t>Look at the sentences from the passages.</a:t>
            </a:r>
          </a:p>
          <a:p>
            <a:pPr algn="just">
              <a:buNone/>
            </a:pPr>
            <a:r>
              <a:rPr lang="en-US" altLang="zh-CN" sz="2800" dirty="0" smtClean="0"/>
              <a:t>   … were one of the special </a:t>
            </a:r>
            <a:r>
              <a:rPr lang="en-US" altLang="zh-CN" sz="2800" u="sng" dirty="0" smtClean="0"/>
              <a:t>treats</a:t>
            </a:r>
            <a:r>
              <a:rPr lang="en-US" altLang="zh-CN" sz="2800" dirty="0" smtClean="0"/>
              <a:t> …</a:t>
            </a:r>
          </a:p>
          <a:p>
            <a:pPr algn="just">
              <a:buNone/>
            </a:pPr>
            <a:r>
              <a:rPr lang="en-US" altLang="zh-CN" sz="2800" dirty="0" smtClean="0"/>
              <a:t>   … and </a:t>
            </a:r>
            <a:r>
              <a:rPr lang="en-US" altLang="zh-CN" sz="2800" u="sng" dirty="0" smtClean="0"/>
              <a:t>treat</a:t>
            </a:r>
            <a:r>
              <a:rPr lang="en-US" altLang="zh-CN" sz="2800" dirty="0" smtClean="0"/>
              <a:t> their children in ways that have seemed very harsh to outsiders.</a:t>
            </a:r>
          </a:p>
          <a:p>
            <a:pPr algn="just">
              <a:buNone/>
            </a:pPr>
            <a:r>
              <a:rPr lang="en-US" altLang="zh-CN" sz="2800" dirty="0" smtClean="0"/>
              <a:t>   … parents attempt to teach them or </a:t>
            </a:r>
            <a:r>
              <a:rPr lang="en-US" altLang="zh-CN" sz="2800" u="sng" dirty="0" smtClean="0"/>
              <a:t>discipline</a:t>
            </a:r>
            <a:r>
              <a:rPr lang="en-US" altLang="zh-CN" sz="2800" dirty="0" smtClean="0"/>
              <a:t> them.</a:t>
            </a:r>
          </a:p>
          <a:p>
            <a:pPr algn="just">
              <a:buNone/>
            </a:pPr>
            <a:r>
              <a:rPr lang="en-US" altLang="zh-CN" sz="2800" dirty="0" smtClean="0"/>
              <a:t>   … can only be achieved through </a:t>
            </a:r>
            <a:r>
              <a:rPr lang="en-US" altLang="zh-CN" sz="2800" u="sng" dirty="0" smtClean="0"/>
              <a:t>discipline</a:t>
            </a:r>
            <a:r>
              <a:rPr lang="en-US" altLang="zh-CN" sz="2800" dirty="0" smtClean="0"/>
              <a:t> and physical punishment …</a:t>
            </a:r>
          </a:p>
          <a:p>
            <a:pPr algn="just">
              <a:lnSpc>
                <a:spcPct val="30000"/>
              </a:lnSpc>
              <a:buNone/>
            </a:pPr>
            <a:r>
              <a:rPr lang="en-US" altLang="zh-CN" sz="2800" dirty="0" smtClean="0"/>
              <a:t>    </a:t>
            </a:r>
            <a:endParaRPr lang="en-US" altLang="zh-CN" sz="2800" dirty="0" smtClean="0"/>
          </a:p>
          <a:p>
            <a:pPr algn="just">
              <a:buNone/>
            </a:pPr>
            <a:r>
              <a:rPr lang="en-US" altLang="zh-CN" sz="2800" b="1" dirty="0" smtClean="0"/>
              <a:t> </a:t>
            </a:r>
            <a:r>
              <a:rPr lang="en-US" altLang="zh-CN" sz="2800" b="1" dirty="0" smtClean="0"/>
              <a:t>   </a:t>
            </a:r>
            <a:r>
              <a:rPr lang="en-US" altLang="zh-CN" sz="2800" b="1" dirty="0" smtClean="0"/>
              <a:t>Now </a:t>
            </a:r>
            <a:r>
              <a:rPr lang="en-US" altLang="zh-CN" sz="2800" b="1" dirty="0" smtClean="0"/>
              <a:t>rewrite the sentences and change the underlined word from a verb to a noun, or a noun to a verb. You may need to make other changes.</a:t>
            </a:r>
            <a:endParaRPr lang="en-US" altLang="zh-CN" b="1"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8001024" y="635795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
        <p:nvSpPr>
          <p:cNvPr id="13313" name="Rectangle 1"/>
          <p:cNvSpPr>
            <a:spLocks noChangeArrowheads="1"/>
          </p:cNvSpPr>
          <p:nvPr/>
        </p:nvSpPr>
        <p:spPr bwMode="auto">
          <a:xfrm>
            <a:off x="285720" y="785794"/>
            <a:ext cx="5576719"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00"/>
                </a:solidFill>
                <a:effectLst/>
                <a:latin typeface="Calibri" pitchFamily="34" charset="0"/>
                <a:ea typeface="宋体" pitchFamily="2" charset="-122"/>
                <a:cs typeface="Calibri" pitchFamily="34" charset="0"/>
              </a:rPr>
              <a:t>1 The play </a:t>
            </a:r>
            <a:r>
              <a:rPr kumimoji="0" lang="en-US" altLang="zh-CN" sz="2800" b="0" i="0" u="sng" strike="noStrike" cap="none" normalizeH="0" baseline="0" dirty="0" smtClean="0">
                <a:ln>
                  <a:noFill/>
                </a:ln>
                <a:solidFill>
                  <a:srgbClr val="000000"/>
                </a:solidFill>
                <a:effectLst/>
                <a:latin typeface="Calibri" pitchFamily="34" charset="0"/>
                <a:ea typeface="宋体" pitchFamily="2" charset="-122"/>
                <a:cs typeface="Calibri" pitchFamily="34" charset="0"/>
              </a:rPr>
              <a:t>starred</a:t>
            </a:r>
            <a:r>
              <a:rPr kumimoji="0" lang="en-US" altLang="zh-CN" sz="2800" b="0" i="0" u="none" strike="noStrike" cap="none" normalizeH="0" baseline="0" dirty="0" smtClean="0">
                <a:ln>
                  <a:noFill/>
                </a:ln>
                <a:solidFill>
                  <a:srgbClr val="000000"/>
                </a:solidFill>
                <a:effectLst/>
                <a:latin typeface="Calibri" pitchFamily="34" charset="0"/>
                <a:ea typeface="宋体" pitchFamily="2" charset="-122"/>
                <a:cs typeface="Calibri" pitchFamily="34" charset="0"/>
              </a:rPr>
              <a:t> a Hollywood actor.</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 name="Rectangle 1"/>
          <p:cNvSpPr>
            <a:spLocks noChangeArrowheads="1"/>
          </p:cNvSpPr>
          <p:nvPr/>
        </p:nvSpPr>
        <p:spPr bwMode="auto">
          <a:xfrm>
            <a:off x="285720" y="1857364"/>
            <a:ext cx="6699783"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zh-CN" sz="2800" b="0" i="0" u="none" strike="noStrike" cap="none" normalizeH="0" baseline="0" dirty="0" smtClean="0">
                <a:ln>
                  <a:noFill/>
                </a:ln>
                <a:solidFill>
                  <a:srgbClr val="000000"/>
                </a:solidFill>
                <a:effectLst/>
                <a:latin typeface="Calibri" pitchFamily="34" charset="0"/>
                <a:ea typeface="宋体" pitchFamily="2" charset="-122"/>
                <a:cs typeface="Calibri" pitchFamily="34" charset="0"/>
              </a:rPr>
              <a:t>2 </a:t>
            </a:r>
            <a:r>
              <a:rPr lang="en-US" sz="2800" dirty="0" smtClean="0"/>
              <a:t>He </a:t>
            </a:r>
            <a:r>
              <a:rPr lang="en-US" sz="2800" u="sng" dirty="0" smtClean="0"/>
              <a:t>offered</a:t>
            </a:r>
            <a:r>
              <a:rPr lang="en-US" sz="2800" dirty="0" smtClean="0"/>
              <a:t> me something I couldn’t refuse.</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1" name="Rectangle 1"/>
          <p:cNvSpPr>
            <a:spLocks noChangeArrowheads="1"/>
          </p:cNvSpPr>
          <p:nvPr/>
        </p:nvSpPr>
        <p:spPr bwMode="auto">
          <a:xfrm>
            <a:off x="357158" y="3000372"/>
            <a:ext cx="9144064"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altLang="zh-CN" sz="2800" dirty="0" smtClean="0">
                <a:solidFill>
                  <a:srgbClr val="000000"/>
                </a:solidFill>
                <a:latin typeface="Calibri" pitchFamily="34" charset="0"/>
                <a:ea typeface="宋体" pitchFamily="2" charset="-122"/>
                <a:cs typeface="Calibri" pitchFamily="34" charset="0"/>
              </a:rPr>
              <a:t>3</a:t>
            </a:r>
            <a:r>
              <a:rPr kumimoji="0" lang="en-US" altLang="zh-CN" sz="2800" b="0" i="0" u="none" strike="noStrike" cap="none" normalizeH="0" baseline="0" dirty="0" smtClean="0">
                <a:ln>
                  <a:noFill/>
                </a:ln>
                <a:solidFill>
                  <a:srgbClr val="000000"/>
                </a:solidFill>
                <a:effectLst/>
                <a:latin typeface="Calibri" pitchFamily="34" charset="0"/>
                <a:ea typeface="宋体" pitchFamily="2" charset="-122"/>
                <a:cs typeface="Calibri" pitchFamily="34" charset="0"/>
              </a:rPr>
              <a:t> </a:t>
            </a:r>
            <a:r>
              <a:rPr lang="en-US" sz="2800" dirty="0" smtClean="0"/>
              <a:t>Columbus made a </a:t>
            </a:r>
            <a:r>
              <a:rPr lang="en-US" sz="2800" u="sng" dirty="0" smtClean="0"/>
              <a:t>claim</a:t>
            </a:r>
            <a:r>
              <a:rPr lang="en-US" sz="2800" dirty="0" smtClean="0"/>
              <a:t> for America in the name of </a:t>
            </a:r>
          </a:p>
          <a:p>
            <a:pPr lvl="0" algn="just" fontAlgn="base">
              <a:spcBef>
                <a:spcPct val="0"/>
              </a:spcBef>
              <a:spcAft>
                <a:spcPct val="0"/>
              </a:spcAft>
            </a:pPr>
            <a:r>
              <a:rPr lang="en-US" sz="2800" dirty="0" smtClean="0"/>
              <a:t>   Queen </a:t>
            </a:r>
            <a:r>
              <a:rPr lang="en-US" sz="2800" dirty="0" smtClean="0"/>
              <a:t>Isabella.</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2" name="Rectangle 1"/>
          <p:cNvSpPr>
            <a:spLocks noChangeArrowheads="1"/>
          </p:cNvSpPr>
          <p:nvPr/>
        </p:nvSpPr>
        <p:spPr bwMode="auto">
          <a:xfrm>
            <a:off x="357158" y="4643446"/>
            <a:ext cx="8501122"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altLang="zh-CN" sz="2800" dirty="0" smtClean="0">
                <a:solidFill>
                  <a:srgbClr val="000000"/>
                </a:solidFill>
                <a:latin typeface="Calibri" pitchFamily="34" charset="0"/>
                <a:ea typeface="宋体" pitchFamily="2" charset="-122"/>
                <a:cs typeface="Calibri" pitchFamily="34" charset="0"/>
              </a:rPr>
              <a:t>4</a:t>
            </a:r>
            <a:r>
              <a:rPr kumimoji="0" lang="en-US" altLang="zh-CN" sz="2800" b="0" i="0" u="none" strike="noStrike" cap="none" normalizeH="0" baseline="0" dirty="0" smtClean="0">
                <a:ln>
                  <a:noFill/>
                </a:ln>
                <a:solidFill>
                  <a:srgbClr val="000000"/>
                </a:solidFill>
                <a:effectLst/>
                <a:latin typeface="Calibri" pitchFamily="34" charset="0"/>
                <a:ea typeface="宋体" pitchFamily="2" charset="-122"/>
                <a:cs typeface="Calibri" pitchFamily="34" charset="0"/>
              </a:rPr>
              <a:t> </a:t>
            </a:r>
            <a:r>
              <a:rPr lang="en-US" sz="2800" dirty="0" smtClean="0"/>
              <a:t>He touched the hot dish and got a </a:t>
            </a:r>
            <a:r>
              <a:rPr lang="en-US" sz="2800" u="sng" dirty="0" smtClean="0"/>
              <a:t>burn</a:t>
            </a:r>
            <a:r>
              <a:rPr lang="en-US" sz="2800" dirty="0" smtClean="0"/>
              <a:t> on his fingers.</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3314" name="Rectangle 2"/>
          <p:cNvSpPr>
            <a:spLocks noChangeArrowheads="1"/>
          </p:cNvSpPr>
          <p:nvPr/>
        </p:nvSpPr>
        <p:spPr bwMode="auto">
          <a:xfrm>
            <a:off x="571536" y="1262706"/>
            <a:ext cx="6215042"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70C0"/>
                </a:solidFill>
                <a:effectLst/>
                <a:latin typeface="Calibri" pitchFamily="34" charset="0"/>
                <a:ea typeface="宋体" pitchFamily="2" charset="-122"/>
                <a:cs typeface="Calibri" pitchFamily="34" charset="0"/>
              </a:rPr>
              <a:t>The star of the play is a Hollywood actor.</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3315" name="Rectangle 3"/>
          <p:cNvSpPr>
            <a:spLocks noChangeArrowheads="1"/>
          </p:cNvSpPr>
          <p:nvPr/>
        </p:nvSpPr>
        <p:spPr bwMode="auto">
          <a:xfrm>
            <a:off x="571472" y="2357430"/>
            <a:ext cx="414334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70C0"/>
                </a:solidFill>
                <a:effectLst/>
                <a:ea typeface="宋体" pitchFamily="2" charset="-122"/>
                <a:cs typeface="Calibri" pitchFamily="34" charset="0"/>
              </a:rPr>
              <a:t>I couldn’t refuse his offer.</a:t>
            </a:r>
            <a:endParaRPr kumimoji="0" lang="en-US" altLang="zh-CN" sz="1800" b="0" i="0" u="none" strike="noStrike" cap="none" normalizeH="0" baseline="0" dirty="0" smtClean="0">
              <a:ln>
                <a:noFill/>
              </a:ln>
              <a:solidFill>
                <a:schemeClr val="tx1"/>
              </a:solidFill>
              <a:effectLst/>
              <a:ea typeface="宋体" pitchFamily="2" charset="-122"/>
            </a:endParaRPr>
          </a:p>
        </p:txBody>
      </p:sp>
      <p:sp>
        <p:nvSpPr>
          <p:cNvPr id="13316" name="Rectangle 4"/>
          <p:cNvSpPr>
            <a:spLocks noChangeArrowheads="1"/>
          </p:cNvSpPr>
          <p:nvPr/>
        </p:nvSpPr>
        <p:spPr bwMode="auto">
          <a:xfrm>
            <a:off x="571504" y="4000504"/>
            <a:ext cx="8572496"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70C0"/>
                </a:solidFill>
                <a:effectLst/>
                <a:latin typeface="Calibri" pitchFamily="34" charset="0"/>
                <a:ea typeface="宋体" pitchFamily="2" charset="-122"/>
                <a:cs typeface="Calibri" pitchFamily="34" charset="0"/>
              </a:rPr>
              <a:t>Columbus claimed America in the name of Queen Isabella.</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5" name="矩形 14"/>
          <p:cNvSpPr/>
          <p:nvPr/>
        </p:nvSpPr>
        <p:spPr>
          <a:xfrm>
            <a:off x="571472" y="5214950"/>
            <a:ext cx="7786742" cy="523220"/>
          </a:xfrm>
          <a:prstGeom prst="rect">
            <a:avLst/>
          </a:prstGeom>
        </p:spPr>
        <p:txBody>
          <a:bodyPr wrap="square">
            <a:spAutoFit/>
          </a:bodyPr>
          <a:lstStyle/>
          <a:p>
            <a:pPr algn="just"/>
            <a:r>
              <a:rPr lang="en-US" altLang="zh-CN" sz="2800" dirty="0" smtClean="0">
                <a:solidFill>
                  <a:srgbClr val="0070C0"/>
                </a:solidFill>
                <a:latin typeface="Calibri" pitchFamily="34" charset="0"/>
                <a:ea typeface="宋体" pitchFamily="2" charset="-122"/>
                <a:cs typeface="Calibri" pitchFamily="34" charset="0"/>
              </a:rPr>
              <a:t>He touched the hot dish and burned his fingers.</a:t>
            </a:r>
            <a:endParaRPr lang="zh-CN" altLang="en-US" sz="2800" dirty="0" smtClean="0">
              <a:solidFill>
                <a:srgbClr val="0070C0"/>
              </a:solidFill>
              <a:latin typeface="Calibri" pitchFamily="34" charset="0"/>
              <a:ea typeface="宋体" pitchFamily="2" charset="-122"/>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p:bldP spid="13316"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792187"/>
            <a:ext cx="8834438" cy="6065837"/>
          </a:xfrm>
        </p:spPr>
        <p:txBody>
          <a:bodyPr>
            <a:noAutofit/>
          </a:bodyPr>
          <a:lstStyle/>
          <a:p>
            <a:pPr marL="266700" indent="-266700">
              <a:buNone/>
            </a:pPr>
            <a:r>
              <a:rPr lang="en-US" altLang="zh-CN" sz="2800" dirty="0" smtClean="0"/>
              <a:t>5 We had a </a:t>
            </a:r>
            <a:r>
              <a:rPr lang="en-US" altLang="zh-CN" sz="2800" u="sng" dirty="0" smtClean="0"/>
              <a:t>laugh</a:t>
            </a:r>
            <a:r>
              <a:rPr lang="en-US" altLang="zh-CN" sz="2800" dirty="0" smtClean="0"/>
              <a:t> about all the kids who believed in Santa.</a:t>
            </a:r>
          </a:p>
          <a:p>
            <a:pPr marL="266700" indent="-266700">
              <a:buNone/>
            </a:pPr>
            <a:r>
              <a:rPr lang="en-US" altLang="zh-CN" sz="2800" dirty="0" smtClean="0"/>
              <a:t>   </a:t>
            </a:r>
            <a:r>
              <a:rPr lang="en-US" altLang="zh-CN" sz="2800" dirty="0" smtClean="0">
                <a:solidFill>
                  <a:srgbClr val="0070C0"/>
                </a:solidFill>
              </a:rPr>
              <a:t>We laughed about all the kids who believed in Santa.</a:t>
            </a:r>
          </a:p>
          <a:p>
            <a:pPr marL="266700" indent="-266700">
              <a:buNone/>
            </a:pPr>
            <a:r>
              <a:rPr lang="en-US" altLang="zh-CN" sz="2800" dirty="0" smtClean="0"/>
              <a:t>6 Our ideas about childhood have </a:t>
            </a:r>
            <a:r>
              <a:rPr lang="en-US" altLang="zh-CN" sz="2800" u="sng" dirty="0" smtClean="0"/>
              <a:t>changed</a:t>
            </a:r>
            <a:r>
              <a:rPr lang="en-US" altLang="zh-CN" sz="2800" dirty="0" smtClean="0"/>
              <a:t> over the years.</a:t>
            </a:r>
          </a:p>
          <a:p>
            <a:pPr marL="266700" indent="-266700" algn="just">
              <a:buNone/>
            </a:pPr>
            <a:r>
              <a:rPr lang="en-US" altLang="zh-CN" sz="2800" dirty="0" smtClean="0"/>
              <a:t>   </a:t>
            </a:r>
            <a:r>
              <a:rPr lang="en-US" altLang="zh-CN" sz="2800" dirty="0" smtClean="0">
                <a:solidFill>
                  <a:srgbClr val="0070C0"/>
                </a:solidFill>
              </a:rPr>
              <a:t>Our ideas about childhood have undergone changes over the years.</a:t>
            </a:r>
          </a:p>
          <a:p>
            <a:pPr marL="266700" indent="-266700">
              <a:buNone/>
            </a:pPr>
            <a:r>
              <a:rPr lang="en-US" altLang="zh-CN" sz="2800" dirty="0" smtClean="0"/>
              <a:t>7 We often </a:t>
            </a:r>
            <a:r>
              <a:rPr lang="en-US" altLang="zh-CN" sz="2800" u="sng" dirty="0" smtClean="0"/>
              <a:t>view</a:t>
            </a:r>
            <a:r>
              <a:rPr lang="en-US" altLang="zh-CN" sz="2800" dirty="0" smtClean="0"/>
              <a:t> children as incompetent and dependent.</a:t>
            </a:r>
          </a:p>
          <a:p>
            <a:pPr marL="266700" indent="-266700" algn="just">
              <a:buNone/>
            </a:pPr>
            <a:r>
              <a:rPr lang="en-US" altLang="zh-CN" sz="2800" dirty="0" smtClean="0"/>
              <a:t>   </a:t>
            </a:r>
            <a:r>
              <a:rPr lang="en-US" altLang="zh-CN" sz="2800" dirty="0" smtClean="0">
                <a:solidFill>
                  <a:srgbClr val="0070C0"/>
                </a:solidFill>
              </a:rPr>
              <a:t>Our view about children is that they are incompetent and dependent.</a:t>
            </a:r>
          </a:p>
          <a:p>
            <a:pPr marL="266700" indent="-266700">
              <a:buNone/>
            </a:pPr>
            <a:r>
              <a:rPr lang="en-US" altLang="zh-CN" sz="2800" dirty="0" smtClean="0"/>
              <a:t>8 Social anthropologists </a:t>
            </a:r>
            <a:r>
              <a:rPr lang="en-US" altLang="zh-CN" sz="2800" u="sng" dirty="0" smtClean="0"/>
              <a:t>question</a:t>
            </a:r>
            <a:r>
              <a:rPr lang="en-US" altLang="zh-CN" sz="2800" dirty="0" smtClean="0"/>
              <a:t> the role of childhood in the community.</a:t>
            </a:r>
          </a:p>
          <a:p>
            <a:pPr marL="266700" indent="-266700" algn="just">
              <a:buNone/>
            </a:pPr>
            <a:r>
              <a:rPr lang="en-US" altLang="zh-CN" sz="2800" dirty="0" smtClean="0"/>
              <a:t>   </a:t>
            </a:r>
            <a:r>
              <a:rPr lang="en-US" altLang="zh-CN" sz="2800" dirty="0" smtClean="0">
                <a:solidFill>
                  <a:srgbClr val="0070C0"/>
                </a:solidFill>
              </a:rPr>
              <a:t>Social </a:t>
            </a:r>
            <a:r>
              <a:rPr lang="en-US" altLang="zh-CN" sz="2800" dirty="0" smtClean="0">
                <a:solidFill>
                  <a:srgbClr val="0070C0"/>
                </a:solidFill>
              </a:rPr>
              <a:t>anthropologists have questions about the role of childhood in the community.</a:t>
            </a:r>
            <a:endParaRPr lang="en-US" altLang="zh-CN" sz="2800" b="1"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dissolv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dissolve">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dissolve">
                                      <p:cBhvr>
                                        <p:cTn id="22" dur="500"/>
                                        <p:tgtEl>
                                          <p:spTgt spid="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a:buNone/>
            </a:pPr>
            <a:r>
              <a:rPr lang="en-US" altLang="zh-CN" sz="2800" b="1" dirty="0" smtClean="0">
                <a:solidFill>
                  <a:srgbClr val="7030A0"/>
                </a:solidFill>
              </a:rPr>
              <a:t>Word formation: </a:t>
            </a:r>
            <a:r>
              <a:rPr lang="en-US" altLang="zh-CN" sz="2800" b="1" i="1" dirty="0" err="1" smtClean="0">
                <a:solidFill>
                  <a:srgbClr val="7030A0"/>
                </a:solidFill>
              </a:rPr>
              <a:t>ir</a:t>
            </a:r>
            <a:r>
              <a:rPr lang="en-US" altLang="zh-CN" sz="2800" b="1" i="1" dirty="0" smtClean="0">
                <a:solidFill>
                  <a:srgbClr val="7030A0"/>
                </a:solidFill>
              </a:rPr>
              <a:t>-, un-, </a:t>
            </a:r>
            <a:r>
              <a:rPr lang="en-US" altLang="zh-CN" sz="2800" b="1" i="1" dirty="0" smtClean="0">
                <a:solidFill>
                  <a:srgbClr val="7030A0"/>
                </a:solidFill>
              </a:rPr>
              <a:t>in-</a:t>
            </a:r>
          </a:p>
          <a:p>
            <a:pPr>
              <a:lnSpc>
                <a:spcPct val="30000"/>
              </a:lnSpc>
              <a:buNone/>
            </a:pPr>
            <a:endParaRPr lang="en-US" altLang="zh-CN" sz="2800" b="1" i="1" dirty="0" smtClean="0">
              <a:solidFill>
                <a:srgbClr val="7030A0"/>
              </a:solidFill>
            </a:endParaRPr>
          </a:p>
          <a:p>
            <a:pPr algn="just">
              <a:buNone/>
            </a:pPr>
            <a:r>
              <a:rPr lang="en-US" altLang="zh-CN" sz="2800" b="1" dirty="0" smtClean="0"/>
              <a:t>2 Look at the sentences from the passage </a:t>
            </a:r>
            <a:r>
              <a:rPr lang="en-US" altLang="zh-CN" sz="2800" b="1" i="1" dirty="0" smtClean="0"/>
              <a:t>Cultural childhoods </a:t>
            </a:r>
            <a:r>
              <a:rPr lang="en-US" altLang="zh-CN" sz="2800" b="1" dirty="0" smtClean="0"/>
              <a:t>and answer the question</a:t>
            </a:r>
            <a:r>
              <a:rPr lang="en-US" altLang="zh-CN" sz="2800" b="1" i="1" dirty="0" smtClean="0"/>
              <a:t>.</a:t>
            </a:r>
          </a:p>
          <a:p>
            <a:pPr>
              <a:buNone/>
            </a:pPr>
            <a:r>
              <a:rPr lang="en-US" altLang="zh-CN" sz="2800" dirty="0" smtClean="0"/>
              <a:t>   … </a:t>
            </a:r>
            <a:r>
              <a:rPr lang="en-US" altLang="zh-CN" sz="2800" spc="-60" dirty="0" smtClean="0"/>
              <a:t>because they’re deemed incompetent and </a:t>
            </a:r>
            <a:r>
              <a:rPr lang="en-US" altLang="zh-CN" sz="2800" u="sng" spc="-60" dirty="0" smtClean="0"/>
              <a:t>irresponsible</a:t>
            </a:r>
            <a:r>
              <a:rPr lang="en-US" altLang="zh-CN" sz="2800" spc="-60" dirty="0" smtClean="0"/>
              <a:t> …</a:t>
            </a:r>
          </a:p>
          <a:p>
            <a:pPr algn="just">
              <a:buNone/>
            </a:pPr>
            <a:r>
              <a:rPr lang="en-US" altLang="zh-CN" sz="2800" dirty="0" smtClean="0"/>
              <a:t>   … it is illegal for a child under the age of 14 to look after another child </a:t>
            </a:r>
            <a:r>
              <a:rPr lang="en-US" altLang="zh-CN" sz="2800" u="sng" dirty="0" smtClean="0"/>
              <a:t>unsupervised</a:t>
            </a:r>
            <a:r>
              <a:rPr lang="en-US" altLang="zh-CN" sz="2800" dirty="0" smtClean="0"/>
              <a:t> …</a:t>
            </a:r>
          </a:p>
          <a:p>
            <a:pPr algn="just">
              <a:buNone/>
            </a:pPr>
            <a:r>
              <a:rPr lang="en-US" altLang="zh-CN" sz="2800" dirty="0" smtClean="0"/>
              <a:t>   </a:t>
            </a:r>
            <a:r>
              <a:rPr lang="en-US" altLang="zh-CN" sz="2800" dirty="0" smtClean="0"/>
              <a:t> Young </a:t>
            </a:r>
            <a:r>
              <a:rPr lang="en-US" altLang="zh-CN" sz="2800" dirty="0" smtClean="0"/>
              <a:t>children … are </a:t>
            </a:r>
            <a:r>
              <a:rPr lang="en-US" altLang="zh-CN" sz="2800" u="sng" dirty="0" smtClean="0"/>
              <a:t>incapable</a:t>
            </a:r>
            <a:r>
              <a:rPr lang="en-US" altLang="zh-CN" sz="2800" dirty="0" smtClean="0"/>
              <a:t> of understanding the external difficulties facing the community …</a:t>
            </a:r>
          </a:p>
          <a:p>
            <a:pPr>
              <a:lnSpc>
                <a:spcPct val="20000"/>
              </a:lnSpc>
              <a:buNone/>
            </a:pPr>
            <a:r>
              <a:rPr lang="en-US" altLang="zh-CN" sz="2800" dirty="0" smtClean="0"/>
              <a:t>   </a:t>
            </a:r>
            <a:endParaRPr lang="en-US" altLang="zh-CN" sz="2800" dirty="0" smtClean="0"/>
          </a:p>
          <a:p>
            <a:pPr>
              <a:buNone/>
            </a:pPr>
            <a:r>
              <a:rPr lang="en-US" altLang="zh-CN" sz="2800" b="1" dirty="0" smtClean="0"/>
              <a:t> </a:t>
            </a:r>
            <a:r>
              <a:rPr lang="en-US" altLang="zh-CN" sz="2800" b="1" dirty="0" smtClean="0"/>
              <a:t>  </a:t>
            </a:r>
            <a:r>
              <a:rPr lang="en-US" altLang="zh-CN" sz="2800" b="1" dirty="0" smtClean="0"/>
              <a:t>What </a:t>
            </a:r>
            <a:r>
              <a:rPr lang="en-US" altLang="zh-CN" sz="2800" b="1" dirty="0" smtClean="0"/>
              <a:t>do the prefixes </a:t>
            </a:r>
            <a:r>
              <a:rPr lang="en-US" altLang="zh-CN" sz="2800" b="1" i="1" dirty="0" err="1" smtClean="0"/>
              <a:t>ir</a:t>
            </a:r>
            <a:r>
              <a:rPr lang="en-US" altLang="zh-CN" sz="2800" b="1" dirty="0" smtClean="0"/>
              <a:t>-, </a:t>
            </a:r>
            <a:r>
              <a:rPr lang="en-US" altLang="zh-CN" sz="2800" b="1" i="1" dirty="0" smtClean="0"/>
              <a:t>un</a:t>
            </a:r>
            <a:r>
              <a:rPr lang="en-US" altLang="zh-CN" sz="2800" b="1" dirty="0" smtClean="0"/>
              <a:t>-, and </a:t>
            </a:r>
            <a:r>
              <a:rPr lang="en-US" altLang="zh-CN" sz="2800" b="1" i="1" dirty="0" smtClean="0"/>
              <a:t>in</a:t>
            </a:r>
            <a:r>
              <a:rPr lang="en-US" altLang="zh-CN" sz="2800" b="1" dirty="0" smtClean="0"/>
              <a:t>- have in common?</a:t>
            </a:r>
          </a:p>
          <a:p>
            <a:pPr>
              <a:buNone/>
            </a:pPr>
            <a:r>
              <a:rPr lang="en-US" altLang="zh-CN" sz="2800" dirty="0" smtClean="0">
                <a:solidFill>
                  <a:srgbClr val="0070C0"/>
                </a:solidFill>
              </a:rPr>
              <a:t>   They are all negative prefixes.</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dissolve">
                                      <p:cBhvr>
                                        <p:cTn id="7" dur="500"/>
                                        <p:tgtEl>
                                          <p:spTgt spid="4">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algn="just">
              <a:spcBef>
                <a:spcPts val="0"/>
              </a:spcBef>
              <a:buNone/>
            </a:pPr>
            <a:r>
              <a:rPr lang="en-US" altLang="zh-CN" sz="2800" b="1" dirty="0" smtClean="0"/>
              <a:t>3 </a:t>
            </a:r>
            <a:r>
              <a:rPr lang="en-US" altLang="zh-CN" sz="2800" b="1" dirty="0" smtClean="0"/>
              <a:t>Replace the underlined words with the word in brackets and the appropriate prefix. You may need to make other changes.</a:t>
            </a:r>
          </a:p>
          <a:p>
            <a:pPr>
              <a:lnSpc>
                <a:spcPct val="30000"/>
              </a:lnSpc>
              <a:spcBef>
                <a:spcPts val="0"/>
              </a:spcBef>
              <a:buNone/>
            </a:pPr>
            <a:endParaRPr lang="en-US" altLang="zh-CN" sz="2800" spc="-100" dirty="0" smtClean="0"/>
          </a:p>
          <a:p>
            <a:pPr>
              <a:spcBef>
                <a:spcPts val="0"/>
              </a:spcBef>
              <a:buNone/>
            </a:pPr>
            <a:r>
              <a:rPr lang="en-US" altLang="zh-CN" sz="2800" spc="-100" dirty="0" smtClean="0"/>
              <a:t>1 </a:t>
            </a:r>
            <a:r>
              <a:rPr lang="en-US" altLang="zh-CN" sz="2800" spc="-60" dirty="0" smtClean="0"/>
              <a:t>He’s an </a:t>
            </a:r>
            <a:r>
              <a:rPr lang="en-US" altLang="zh-CN" sz="2800" u="sng" spc="-60" dirty="0" smtClean="0"/>
              <a:t>essential</a:t>
            </a:r>
            <a:r>
              <a:rPr lang="en-US" altLang="zh-CN" sz="2800" spc="-60" dirty="0" smtClean="0"/>
              <a:t> member of the team. (replace)</a:t>
            </a:r>
          </a:p>
          <a:p>
            <a:pPr>
              <a:spcBef>
                <a:spcPts val="0"/>
              </a:spcBef>
              <a:buNone/>
            </a:pPr>
            <a:r>
              <a:rPr lang="en-US" altLang="zh-CN" sz="2800" spc="-100" dirty="0" smtClean="0"/>
              <a:t>2 </a:t>
            </a:r>
            <a:r>
              <a:rPr lang="en-US" altLang="zh-CN" sz="2800" spc="-60" dirty="0" smtClean="0"/>
              <a:t>It’s </a:t>
            </a:r>
            <a:r>
              <a:rPr lang="en-US" altLang="zh-CN" sz="2800" u="sng" spc="-60" dirty="0" smtClean="0"/>
              <a:t>not logical</a:t>
            </a:r>
            <a:r>
              <a:rPr lang="en-US" altLang="zh-CN" sz="2800" spc="-60" dirty="0" smtClean="0"/>
              <a:t> to believe in Santa Claus. (rational)</a:t>
            </a:r>
          </a:p>
          <a:p>
            <a:pPr algn="just">
              <a:spcBef>
                <a:spcPts val="0"/>
              </a:spcBef>
              <a:buNone/>
            </a:pPr>
            <a:r>
              <a:rPr lang="en-US" altLang="zh-CN" sz="2800" spc="-100" dirty="0" smtClean="0"/>
              <a:t>3 </a:t>
            </a:r>
            <a:r>
              <a:rPr lang="en-US" altLang="zh-CN" sz="2800" spc="-60" dirty="0" smtClean="0"/>
              <a:t>It’s </a:t>
            </a:r>
            <a:r>
              <a:rPr lang="en-US" altLang="zh-CN" sz="2800" u="sng" spc="-60" dirty="0" smtClean="0"/>
              <a:t>not reasonable </a:t>
            </a:r>
            <a:r>
              <a:rPr lang="en-US" altLang="zh-CN" sz="2800" spc="-60" dirty="0" smtClean="0"/>
              <a:t>to allow children to miss school these </a:t>
            </a:r>
            <a:r>
              <a:rPr lang="en-US" altLang="zh-CN" sz="2800" spc="-60" dirty="0" smtClean="0"/>
              <a:t>days</a:t>
            </a:r>
            <a:r>
              <a:rPr lang="en-US" altLang="zh-CN" sz="2800" spc="-60" dirty="0" smtClean="0"/>
              <a:t>. </a:t>
            </a:r>
            <a:r>
              <a:rPr lang="en-US" altLang="zh-CN" sz="2800" spc="-60" dirty="0" smtClean="0"/>
              <a:t>(acceptable)</a:t>
            </a:r>
          </a:p>
          <a:p>
            <a:pPr algn="just">
              <a:spcBef>
                <a:spcPts val="0"/>
              </a:spcBef>
              <a:buNone/>
            </a:pPr>
            <a:r>
              <a:rPr lang="en-US" altLang="zh-CN" sz="2800" spc="-100" dirty="0" smtClean="0"/>
              <a:t>4 Claiming a star as your own is</a:t>
            </a:r>
            <a:r>
              <a:rPr lang="en-US" altLang="zh-CN" sz="2800" u="sng" spc="-100" dirty="0" smtClean="0"/>
              <a:t>n’t</a:t>
            </a:r>
            <a:r>
              <a:rPr lang="en-US" altLang="zh-CN" sz="2800" spc="-100" dirty="0" smtClean="0"/>
              <a:t> a </a:t>
            </a:r>
            <a:r>
              <a:rPr lang="en-US" altLang="zh-CN" sz="2800" u="sng" spc="-100" dirty="0" smtClean="0"/>
              <a:t>practical</a:t>
            </a:r>
            <a:r>
              <a:rPr lang="en-US" altLang="zh-CN" sz="2800" spc="-100" dirty="0" smtClean="0"/>
              <a:t> way of starting an empire. (efficient)</a:t>
            </a:r>
          </a:p>
          <a:p>
            <a:pPr algn="just">
              <a:spcBef>
                <a:spcPts val="0"/>
              </a:spcBef>
              <a:buNone/>
            </a:pPr>
            <a:endParaRPr lang="en-US" altLang="zh-CN" sz="2800" spc="-100" dirty="0" smtClean="0"/>
          </a:p>
          <a:p>
            <a:pPr algn="just">
              <a:spcBef>
                <a:spcPts val="0"/>
              </a:spcBef>
              <a:buNone/>
            </a:pPr>
            <a:r>
              <a:rPr lang="en-US" altLang="zh-CN" sz="2800" spc="-100" dirty="0" smtClean="0"/>
              <a:t>5 </a:t>
            </a:r>
            <a:r>
              <a:rPr lang="en-US" altLang="zh-CN" sz="2800" spc="-60" dirty="0" smtClean="0"/>
              <a:t>These days talking about children as little adults is</a:t>
            </a:r>
            <a:r>
              <a:rPr lang="en-US" altLang="zh-CN" sz="2800" u="sng" spc="-60" dirty="0" smtClean="0"/>
              <a:t>n’t correct</a:t>
            </a:r>
            <a:r>
              <a:rPr lang="en-US" altLang="zh-CN" sz="2800" spc="-60" dirty="0" smtClean="0"/>
              <a:t>. (accurate)</a:t>
            </a:r>
          </a:p>
          <a:p>
            <a:pPr>
              <a:spcBef>
                <a:spcPts val="0"/>
              </a:spcBef>
              <a:buNone/>
            </a:pPr>
            <a:r>
              <a:rPr lang="en-US" altLang="zh-CN" sz="2800" spc="-100" dirty="0" smtClean="0"/>
              <a:t>6 </a:t>
            </a:r>
            <a:r>
              <a:rPr lang="en-US" altLang="zh-CN" sz="2800" spc="-60" dirty="0" smtClean="0"/>
              <a:t>It’s </a:t>
            </a:r>
            <a:r>
              <a:rPr lang="en-US" altLang="zh-CN" sz="2800" u="sng" spc="-60" dirty="0" smtClean="0"/>
              <a:t>improbable</a:t>
            </a:r>
            <a:r>
              <a:rPr lang="en-US" altLang="zh-CN" sz="2800" spc="-60" dirty="0" smtClean="0"/>
              <a:t> that we’ll go and live on Venus. (likely)</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sp>
        <p:nvSpPr>
          <p:cNvPr id="10" name="TextBox 9"/>
          <p:cNvSpPr txBox="1"/>
          <p:nvPr/>
        </p:nvSpPr>
        <p:spPr>
          <a:xfrm>
            <a:off x="7000892" y="2071678"/>
            <a:ext cx="2143140" cy="523220"/>
          </a:xfrm>
          <a:prstGeom prst="rect">
            <a:avLst/>
          </a:prstGeom>
          <a:noFill/>
        </p:spPr>
        <p:txBody>
          <a:bodyPr wrap="square" rtlCol="0">
            <a:spAutoFit/>
          </a:bodyPr>
          <a:lstStyle/>
          <a:p>
            <a:r>
              <a:rPr lang="en-US" altLang="zh-CN" sz="2800" dirty="0" smtClean="0">
                <a:solidFill>
                  <a:srgbClr val="CD2163"/>
                </a:solidFill>
              </a:rPr>
              <a:t>irreplaceable</a:t>
            </a:r>
            <a:endParaRPr lang="zh-CN" altLang="en-US" sz="2800" dirty="0">
              <a:solidFill>
                <a:srgbClr val="CD2163"/>
              </a:solidFill>
            </a:endParaRPr>
          </a:p>
        </p:txBody>
      </p:sp>
      <p:sp>
        <p:nvSpPr>
          <p:cNvPr id="11" name="TextBox 10"/>
          <p:cNvSpPr txBox="1"/>
          <p:nvPr/>
        </p:nvSpPr>
        <p:spPr>
          <a:xfrm>
            <a:off x="7143768" y="2500306"/>
            <a:ext cx="2143140" cy="523220"/>
          </a:xfrm>
          <a:prstGeom prst="rect">
            <a:avLst/>
          </a:prstGeom>
          <a:noFill/>
        </p:spPr>
        <p:txBody>
          <a:bodyPr wrap="square" rtlCol="0">
            <a:spAutoFit/>
          </a:bodyPr>
          <a:lstStyle/>
          <a:p>
            <a:r>
              <a:rPr lang="en-US" altLang="zh-CN" sz="2800" dirty="0" smtClean="0">
                <a:solidFill>
                  <a:srgbClr val="CD2163"/>
                </a:solidFill>
              </a:rPr>
              <a:t>irrational</a:t>
            </a:r>
            <a:endParaRPr lang="zh-CN" altLang="en-US" sz="2800" dirty="0">
              <a:solidFill>
                <a:srgbClr val="CD2163"/>
              </a:solidFill>
            </a:endParaRPr>
          </a:p>
        </p:txBody>
      </p:sp>
      <p:sp>
        <p:nvSpPr>
          <p:cNvPr id="12" name="TextBox 11"/>
          <p:cNvSpPr txBox="1"/>
          <p:nvPr/>
        </p:nvSpPr>
        <p:spPr>
          <a:xfrm>
            <a:off x="3214678" y="3357562"/>
            <a:ext cx="2143140" cy="523220"/>
          </a:xfrm>
          <a:prstGeom prst="rect">
            <a:avLst/>
          </a:prstGeom>
          <a:noFill/>
        </p:spPr>
        <p:txBody>
          <a:bodyPr wrap="square" rtlCol="0">
            <a:spAutoFit/>
          </a:bodyPr>
          <a:lstStyle/>
          <a:p>
            <a:r>
              <a:rPr lang="en-US" altLang="zh-CN" sz="2800" dirty="0" smtClean="0">
                <a:solidFill>
                  <a:srgbClr val="CD2163"/>
                </a:solidFill>
              </a:rPr>
              <a:t>unacceptable</a:t>
            </a:r>
            <a:endParaRPr lang="zh-CN" altLang="en-US" sz="2800" dirty="0">
              <a:solidFill>
                <a:srgbClr val="CD2163"/>
              </a:solidFill>
            </a:endParaRPr>
          </a:p>
        </p:txBody>
      </p:sp>
      <p:sp>
        <p:nvSpPr>
          <p:cNvPr id="13" name="TextBox 12"/>
          <p:cNvSpPr txBox="1"/>
          <p:nvPr/>
        </p:nvSpPr>
        <p:spPr>
          <a:xfrm>
            <a:off x="500034" y="4214818"/>
            <a:ext cx="8501122" cy="954107"/>
          </a:xfrm>
          <a:prstGeom prst="rect">
            <a:avLst/>
          </a:prstGeom>
          <a:noFill/>
        </p:spPr>
        <p:txBody>
          <a:bodyPr wrap="square" rtlCol="0">
            <a:spAutoFit/>
          </a:bodyPr>
          <a:lstStyle/>
          <a:p>
            <a:pPr algn="just"/>
            <a:r>
              <a:rPr lang="en-US" altLang="zh-CN" sz="2800" dirty="0" smtClean="0">
                <a:solidFill>
                  <a:srgbClr val="CD2163"/>
                </a:solidFill>
              </a:rPr>
              <a:t> </a:t>
            </a:r>
            <a:r>
              <a:rPr lang="en-US" altLang="zh-CN" sz="2800" spc="-60" dirty="0" smtClean="0"/>
              <a:t>                             </a:t>
            </a:r>
            <a:r>
              <a:rPr lang="en-US" altLang="zh-CN" sz="2800" dirty="0" smtClean="0">
                <a:solidFill>
                  <a:srgbClr val="CD2163"/>
                </a:solidFill>
              </a:rPr>
              <a:t>  </a:t>
            </a:r>
            <a:r>
              <a:rPr lang="en-US" altLang="zh-CN" sz="2800" dirty="0" smtClean="0">
                <a:solidFill>
                  <a:srgbClr val="CD2163"/>
                </a:solidFill>
              </a:rPr>
              <a:t>      </a:t>
            </a:r>
            <a:r>
              <a:rPr lang="en-US" altLang="zh-CN" sz="2800" dirty="0" smtClean="0">
                <a:solidFill>
                  <a:srgbClr val="CD2163"/>
                </a:solidFill>
              </a:rPr>
              <a:t>inefficient (Claiming a star as your own is an inefficient way of starting an empire.)</a:t>
            </a:r>
            <a:endParaRPr lang="zh-CN" altLang="en-US" sz="2800" dirty="0">
              <a:solidFill>
                <a:srgbClr val="CD2163"/>
              </a:solidFill>
            </a:endParaRPr>
          </a:p>
        </p:txBody>
      </p:sp>
      <p:sp>
        <p:nvSpPr>
          <p:cNvPr id="14" name="TextBox 13"/>
          <p:cNvSpPr txBox="1"/>
          <p:nvPr/>
        </p:nvSpPr>
        <p:spPr>
          <a:xfrm>
            <a:off x="7286644" y="5429264"/>
            <a:ext cx="2143140" cy="523220"/>
          </a:xfrm>
          <a:prstGeom prst="rect">
            <a:avLst/>
          </a:prstGeom>
          <a:noFill/>
        </p:spPr>
        <p:txBody>
          <a:bodyPr wrap="square" rtlCol="0">
            <a:spAutoFit/>
          </a:bodyPr>
          <a:lstStyle/>
          <a:p>
            <a:r>
              <a:rPr lang="en-US" altLang="zh-CN" sz="2800" dirty="0" smtClean="0">
                <a:solidFill>
                  <a:srgbClr val="CD2163"/>
                </a:solidFill>
              </a:rPr>
              <a:t>inaccurate</a:t>
            </a:r>
            <a:endParaRPr lang="zh-CN" altLang="en-US" sz="2800" dirty="0">
              <a:solidFill>
                <a:srgbClr val="CD2163"/>
              </a:solidFill>
            </a:endParaRPr>
          </a:p>
        </p:txBody>
      </p:sp>
      <p:sp>
        <p:nvSpPr>
          <p:cNvPr id="15" name="TextBox 14"/>
          <p:cNvSpPr txBox="1"/>
          <p:nvPr/>
        </p:nvSpPr>
        <p:spPr>
          <a:xfrm>
            <a:off x="2643174" y="6215082"/>
            <a:ext cx="2143140" cy="523220"/>
          </a:xfrm>
          <a:prstGeom prst="rect">
            <a:avLst/>
          </a:prstGeom>
          <a:noFill/>
        </p:spPr>
        <p:txBody>
          <a:bodyPr wrap="square" rtlCol="0">
            <a:spAutoFit/>
          </a:bodyPr>
          <a:lstStyle/>
          <a:p>
            <a:r>
              <a:rPr lang="en-US" altLang="zh-CN" sz="2800" dirty="0" smtClean="0">
                <a:solidFill>
                  <a:srgbClr val="CD2163"/>
                </a:solidFill>
              </a:rPr>
              <a:t>unlikely</a:t>
            </a:r>
            <a:endParaRPr lang="zh-CN" altLang="en-US" sz="2800" dirty="0">
              <a:solidFill>
                <a:srgbClr val="CD2163"/>
              </a:solidFill>
            </a:endParaRPr>
          </a:p>
        </p:txBody>
      </p:sp>
      <p:pic>
        <p:nvPicPr>
          <p:cNvPr id="16"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a:buNone/>
            </a:pPr>
            <a:r>
              <a:rPr lang="en-US" altLang="zh-CN" sz="2800" b="1" i="1" dirty="0" smtClean="0">
                <a:solidFill>
                  <a:srgbClr val="7030A0"/>
                </a:solidFill>
              </a:rPr>
              <a:t>rather than</a:t>
            </a:r>
          </a:p>
          <a:p>
            <a:pPr algn="just">
              <a:buNone/>
            </a:pPr>
            <a:r>
              <a:rPr lang="en-US" altLang="zh-CN" sz="2800" b="1" dirty="0" smtClean="0"/>
              <a:t>4 </a:t>
            </a:r>
            <a:r>
              <a:rPr lang="en-US" altLang="zh-CN" sz="2800" b="1" spc="-80" dirty="0" smtClean="0"/>
              <a:t>Look at the sentences from the passage </a:t>
            </a:r>
            <a:r>
              <a:rPr lang="en-US" altLang="zh-CN" sz="2800" b="1" i="1" spc="-80" dirty="0" smtClean="0"/>
              <a:t>Cultural childhoods</a:t>
            </a:r>
            <a:r>
              <a:rPr lang="en-US" altLang="zh-CN" sz="2800" b="1" spc="-80" dirty="0" smtClean="0"/>
              <a:t>.</a:t>
            </a:r>
            <a:r>
              <a:rPr lang="en-US" altLang="zh-CN" sz="2800" spc="-80" dirty="0" smtClean="0"/>
              <a:t>   </a:t>
            </a:r>
          </a:p>
          <a:p>
            <a:pPr algn="just">
              <a:buNone/>
            </a:pPr>
            <a:r>
              <a:rPr lang="en-US" altLang="zh-CN" sz="2800" dirty="0" smtClean="0"/>
              <a:t>    </a:t>
            </a:r>
            <a:r>
              <a:rPr lang="en-US" altLang="zh-CN" sz="2800" spc="-60" dirty="0" smtClean="0"/>
              <a:t>Social anthropologists ask questions about how childhood … is seen within the communities they study, </a:t>
            </a:r>
            <a:r>
              <a:rPr lang="en-US" altLang="zh-CN" sz="2800" u="sng" spc="-60" dirty="0" smtClean="0"/>
              <a:t>rather than</a:t>
            </a:r>
            <a:r>
              <a:rPr lang="en-US" altLang="zh-CN" sz="2800" spc="-60" dirty="0" smtClean="0"/>
              <a:t> how it fits into Western ideas about childhood.</a:t>
            </a:r>
          </a:p>
          <a:p>
            <a:pPr algn="just">
              <a:buNone/>
            </a:pPr>
            <a:r>
              <a:rPr lang="en-US" altLang="zh-CN" sz="2800" dirty="0" smtClean="0"/>
              <a:t>    </a:t>
            </a:r>
            <a:r>
              <a:rPr lang="en-US" altLang="zh-CN" sz="2800" spc="-60" dirty="0" smtClean="0"/>
              <a:t>Placing children in rooms of their own … or letting them cry </a:t>
            </a:r>
            <a:r>
              <a:rPr lang="en-US" altLang="zh-CN" sz="2800" u="sng" spc="-60" dirty="0" smtClean="0"/>
              <a:t>rather than</a:t>
            </a:r>
            <a:r>
              <a:rPr lang="en-US" altLang="zh-CN" sz="2800" spc="-60" dirty="0" smtClean="0"/>
              <a:t> immediately tending to them, are viewed very negatively in many societies …   </a:t>
            </a:r>
          </a:p>
          <a:p>
            <a:pPr algn="just">
              <a:lnSpc>
                <a:spcPct val="30000"/>
              </a:lnSpc>
              <a:buNone/>
            </a:pPr>
            <a:r>
              <a:rPr lang="en-US" altLang="zh-CN" sz="2800" b="1" dirty="0" smtClean="0"/>
              <a:t>   </a:t>
            </a:r>
            <a:endParaRPr lang="en-US" altLang="zh-CN" sz="2800" b="1" dirty="0" smtClean="0"/>
          </a:p>
          <a:p>
            <a:pPr algn="just">
              <a:buNone/>
            </a:pPr>
            <a:r>
              <a:rPr lang="en-US" altLang="zh-CN" sz="2800" b="1" dirty="0" smtClean="0"/>
              <a:t> </a:t>
            </a:r>
            <a:r>
              <a:rPr lang="en-US" altLang="zh-CN" sz="2800" b="1" dirty="0" smtClean="0"/>
              <a:t>   </a:t>
            </a:r>
            <a:r>
              <a:rPr lang="en-US" altLang="zh-CN" sz="2800" b="1" dirty="0" smtClean="0"/>
              <a:t>Now </a:t>
            </a:r>
            <a:r>
              <a:rPr lang="en-US" altLang="zh-CN" sz="2800" b="1" dirty="0" smtClean="0"/>
              <a:t>decide what kinds of clauses follow </a:t>
            </a:r>
            <a:r>
              <a:rPr lang="en-US" altLang="zh-CN" sz="2800" b="1" i="1" dirty="0" smtClean="0"/>
              <a:t>rather than</a:t>
            </a:r>
            <a:r>
              <a:rPr lang="en-US" altLang="zh-CN" sz="2800" b="1" dirty="0" smtClean="0"/>
              <a:t>.</a:t>
            </a:r>
          </a:p>
          <a:p>
            <a:pPr algn="just">
              <a:buNone/>
            </a:pPr>
            <a:r>
              <a:rPr lang="en-US" altLang="zh-CN" sz="2800" dirty="0" smtClean="0">
                <a:solidFill>
                  <a:srgbClr val="0070C0"/>
                </a:solidFill>
              </a:rPr>
              <a:t>   </a:t>
            </a:r>
            <a:r>
              <a:rPr lang="en-US" altLang="zh-CN" sz="2800" dirty="0" smtClean="0">
                <a:solidFill>
                  <a:srgbClr val="0070C0"/>
                </a:solidFill>
              </a:rPr>
              <a:t> The </a:t>
            </a:r>
            <a:r>
              <a:rPr lang="en-US" altLang="zh-CN" sz="2800" dirty="0" smtClean="0">
                <a:solidFill>
                  <a:srgbClr val="0070C0"/>
                </a:solidFill>
              </a:rPr>
              <a:t>clauses that usually follow </a:t>
            </a:r>
            <a:r>
              <a:rPr lang="en-US" altLang="zh-CN" sz="2800" i="1" dirty="0" smtClean="0">
                <a:solidFill>
                  <a:srgbClr val="0070C0"/>
                </a:solidFill>
              </a:rPr>
              <a:t>rather than </a:t>
            </a:r>
            <a:r>
              <a:rPr lang="en-US" altLang="zh-CN" sz="2800" dirty="0" smtClean="0">
                <a:solidFill>
                  <a:srgbClr val="0070C0"/>
                </a:solidFill>
              </a:rPr>
              <a:t>are main clauses, subordinate clauses and </a:t>
            </a:r>
            <a:r>
              <a:rPr lang="en-US" altLang="zh-CN" sz="2800" i="1" dirty="0" smtClean="0">
                <a:solidFill>
                  <a:srgbClr val="0070C0"/>
                </a:solidFill>
              </a:rPr>
              <a:t>-</a:t>
            </a:r>
            <a:r>
              <a:rPr lang="en-US" altLang="zh-CN" sz="2800" i="1" dirty="0" err="1" smtClean="0">
                <a:solidFill>
                  <a:srgbClr val="0070C0"/>
                </a:solidFill>
              </a:rPr>
              <a:t>ing</a:t>
            </a:r>
            <a:r>
              <a:rPr lang="en-US" altLang="zh-CN" sz="2800" i="1" dirty="0" smtClean="0">
                <a:solidFill>
                  <a:srgbClr val="0070C0"/>
                </a:solidFill>
              </a:rPr>
              <a:t> </a:t>
            </a:r>
            <a:r>
              <a:rPr lang="en-US" altLang="zh-CN" sz="2800" dirty="0" smtClean="0">
                <a:solidFill>
                  <a:srgbClr val="0070C0"/>
                </a:solidFill>
              </a:rPr>
              <a:t>form clauses.</a:t>
            </a:r>
          </a:p>
          <a:p>
            <a:pPr algn="just">
              <a:buNone/>
            </a:pPr>
            <a:r>
              <a:rPr lang="en-US" altLang="zh-CN" sz="2800" dirty="0" smtClean="0">
                <a:solidFill>
                  <a:srgbClr val="0070C0"/>
                </a:solidFill>
              </a:rPr>
              <a:t>    </a:t>
            </a:r>
            <a:r>
              <a:rPr lang="en-US" altLang="zh-CN" sz="2800" b="1" dirty="0" smtClean="0">
                <a:solidFill>
                  <a:srgbClr val="002060"/>
                </a:solidFill>
              </a:rPr>
              <a:t>Note:</a:t>
            </a:r>
            <a:r>
              <a:rPr lang="en-US" altLang="zh-CN" sz="2800" dirty="0" smtClean="0">
                <a:solidFill>
                  <a:srgbClr val="002060"/>
                </a:solidFill>
              </a:rPr>
              <a:t> Nouns can also come after </a:t>
            </a:r>
            <a:r>
              <a:rPr lang="en-US" altLang="zh-CN" sz="2800" i="1" dirty="0" smtClean="0">
                <a:solidFill>
                  <a:srgbClr val="002060"/>
                </a:solidFill>
              </a:rPr>
              <a:t>rather than.</a:t>
            </a:r>
            <a:endParaRPr lang="en-US" altLang="zh-CN" sz="2800" dirty="0" smtClean="0">
              <a:solidFill>
                <a:srgbClr val="00206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dissolve">
                                      <p:cBhvr>
                                        <p:cTn id="7" dur="500"/>
                                        <p:tgtEl>
                                          <p:spTgt spid="4">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7" end="7"/>
                                            </p:txEl>
                                          </p:spTgt>
                                        </p:tgtEl>
                                        <p:attrNameLst>
                                          <p:attrName>style.visibility</p:attrName>
                                        </p:attrNameLst>
                                      </p:cBhvr>
                                      <p:to>
                                        <p:strVal val="visible"/>
                                      </p:to>
                                    </p:set>
                                    <p:animEffect transition="in" filter="dissolve">
                                      <p:cBhvr>
                                        <p:cTn id="12" dur="500"/>
                                        <p:tgtEl>
                                          <p:spTgt spid="4">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863625"/>
            <a:ext cx="8834438" cy="5565771"/>
          </a:xfrm>
        </p:spPr>
        <p:txBody>
          <a:bodyPr>
            <a:noAutofit/>
          </a:bodyPr>
          <a:lstStyle/>
          <a:p>
            <a:pPr marL="266700" indent="-266700" algn="just">
              <a:buNone/>
            </a:pPr>
            <a:r>
              <a:rPr lang="en-US" altLang="zh-CN" sz="2800" b="1" dirty="0" smtClean="0"/>
              <a:t>5 Rewrite the sentences using </a:t>
            </a:r>
            <a:r>
              <a:rPr lang="en-US" altLang="zh-CN" sz="2800" b="1" i="1" dirty="0" smtClean="0"/>
              <a:t>rather than</a:t>
            </a:r>
            <a:r>
              <a:rPr lang="en-US" altLang="zh-CN" sz="2800" b="1" dirty="0" smtClean="0"/>
              <a:t>.</a:t>
            </a:r>
            <a:r>
              <a:rPr lang="en-US" altLang="zh-CN" sz="2800" spc="-80" dirty="0" smtClean="0"/>
              <a:t> </a:t>
            </a:r>
          </a:p>
          <a:p>
            <a:pPr marL="266700" indent="-266700" algn="just">
              <a:buNone/>
            </a:pPr>
            <a:r>
              <a:rPr lang="en-US" altLang="zh-CN" sz="2800" dirty="0" smtClean="0"/>
              <a:t>1 Instead of celebrating Christmas on December 25, they waited a week.</a:t>
            </a:r>
          </a:p>
          <a:p>
            <a:pPr marL="266700" indent="-266700" algn="just">
              <a:buNone/>
            </a:pPr>
            <a:r>
              <a:rPr lang="en-US" altLang="zh-CN" sz="2800" dirty="0" smtClean="0"/>
              <a:t>   </a:t>
            </a:r>
            <a:r>
              <a:rPr lang="en-US" altLang="zh-CN" sz="2800" dirty="0" smtClean="0">
                <a:solidFill>
                  <a:srgbClr val="0070C0"/>
                </a:solidFill>
              </a:rPr>
              <a:t>Rather </a:t>
            </a:r>
            <a:r>
              <a:rPr lang="en-US" altLang="zh-CN" sz="2800" dirty="0" smtClean="0">
                <a:solidFill>
                  <a:srgbClr val="0070C0"/>
                </a:solidFill>
              </a:rPr>
              <a:t>than celebrating Christmas on December 25, they waited a week.</a:t>
            </a:r>
          </a:p>
          <a:p>
            <a:pPr marL="266700" indent="-266700" algn="just">
              <a:buNone/>
            </a:pPr>
            <a:r>
              <a:rPr lang="en-US" altLang="zh-CN" sz="2800" dirty="0" smtClean="0"/>
              <a:t>2 Her father offered her the planet Venus and not a traditional Christmas present.</a:t>
            </a:r>
          </a:p>
          <a:p>
            <a:pPr marL="266700" indent="-266700" algn="just">
              <a:buNone/>
            </a:pPr>
            <a:r>
              <a:rPr lang="en-US" altLang="zh-CN" sz="2800" dirty="0" smtClean="0"/>
              <a:t>   </a:t>
            </a:r>
            <a:r>
              <a:rPr lang="en-US" altLang="zh-CN" sz="2800" dirty="0" smtClean="0">
                <a:solidFill>
                  <a:srgbClr val="0070C0"/>
                </a:solidFill>
              </a:rPr>
              <a:t>Her father offered her the planet Venus, rather than a traditional Christmas present.</a:t>
            </a:r>
          </a:p>
          <a:p>
            <a:pPr algn="just">
              <a:buNone/>
            </a:pPr>
            <a:r>
              <a:rPr lang="en-US" altLang="zh-CN" sz="2800" dirty="0" smtClean="0"/>
              <a:t>3 Venus is a planet and not a star.</a:t>
            </a:r>
          </a:p>
          <a:p>
            <a:pPr algn="just">
              <a:buNone/>
            </a:pPr>
            <a:r>
              <a:rPr lang="en-US" altLang="zh-CN" sz="2800" dirty="0" smtClean="0"/>
              <a:t>   </a:t>
            </a:r>
            <a:r>
              <a:rPr lang="en-US" altLang="zh-CN" sz="2800" dirty="0" smtClean="0">
                <a:solidFill>
                  <a:srgbClr val="0070C0"/>
                </a:solidFill>
              </a:rPr>
              <a:t>Venus is a planet, rather than a star.</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dissolv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dissolv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dissolve">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863625"/>
            <a:ext cx="8834438" cy="5065705"/>
          </a:xfrm>
        </p:spPr>
        <p:txBody>
          <a:bodyPr>
            <a:noAutofit/>
          </a:bodyPr>
          <a:lstStyle/>
          <a:p>
            <a:pPr marL="266700" indent="-266700" algn="just">
              <a:buNone/>
            </a:pPr>
            <a:r>
              <a:rPr lang="en-US" altLang="zh-CN" sz="2800" dirty="0" smtClean="0"/>
              <a:t>4 Instead of broken junk, they would always have their stars.</a:t>
            </a:r>
          </a:p>
          <a:p>
            <a:pPr marL="266700" indent="-266700" algn="just">
              <a:buNone/>
            </a:pPr>
            <a:r>
              <a:rPr lang="en-US" altLang="zh-CN" sz="2800" dirty="0" smtClean="0"/>
              <a:t>   </a:t>
            </a:r>
            <a:r>
              <a:rPr lang="en-US" altLang="zh-CN" sz="2800" dirty="0" smtClean="0">
                <a:solidFill>
                  <a:srgbClr val="0070C0"/>
                </a:solidFill>
              </a:rPr>
              <a:t>Rather than broken junk, they would always have their stars.</a:t>
            </a:r>
          </a:p>
          <a:p>
            <a:pPr marL="266700" indent="-266700" algn="just">
              <a:buNone/>
            </a:pPr>
            <a:r>
              <a:rPr lang="en-US" altLang="zh-CN" sz="2800" dirty="0" smtClean="0"/>
              <a:t>5 Instead of work, a child’s life today is characterized by play.</a:t>
            </a:r>
          </a:p>
          <a:p>
            <a:pPr marL="266700" indent="-266700" algn="just">
              <a:buNone/>
            </a:pPr>
            <a:r>
              <a:rPr lang="en-US" altLang="zh-CN" sz="2800" dirty="0" smtClean="0"/>
              <a:t>   </a:t>
            </a:r>
            <a:r>
              <a:rPr lang="en-US" altLang="zh-CN" sz="2800" dirty="0" smtClean="0">
                <a:solidFill>
                  <a:srgbClr val="0070C0"/>
                </a:solidFill>
              </a:rPr>
              <a:t>Rather than work, a child’s life today is characterized by play.</a:t>
            </a:r>
          </a:p>
          <a:p>
            <a:pPr marL="266700" indent="-266700" algn="just">
              <a:buNone/>
            </a:pPr>
            <a:r>
              <a:rPr lang="en-US" altLang="zh-CN" sz="2800" dirty="0" smtClean="0"/>
              <a:t>6 Parents treat their children with leniency and do not reason with them.</a:t>
            </a:r>
          </a:p>
          <a:p>
            <a:pPr marL="266700" indent="-266700" algn="just">
              <a:buNone/>
            </a:pPr>
            <a:r>
              <a:rPr lang="en-US" altLang="zh-CN" sz="2800" dirty="0" smtClean="0"/>
              <a:t>   </a:t>
            </a:r>
            <a:r>
              <a:rPr lang="en-US" altLang="zh-CN" sz="2800" dirty="0" smtClean="0">
                <a:solidFill>
                  <a:srgbClr val="0070C0"/>
                </a:solidFill>
              </a:rPr>
              <a:t>Parents treat their children with leniency, rather than reasoning with them.</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dissolv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dissolve">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1199</TotalTime>
  <Words>1668</Words>
  <Application>Microsoft Office PowerPoint</Application>
  <PresentationFormat>全屏显示(4:3)</PresentationFormat>
  <Paragraphs>116</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mac</dc:creator>
  <cp:lastModifiedBy>cb</cp:lastModifiedBy>
  <cp:revision>106</cp:revision>
  <dcterms:created xsi:type="dcterms:W3CDTF">2016-02-14T10:12:37Z</dcterms:created>
  <dcterms:modified xsi:type="dcterms:W3CDTF">2016-09-09T07:16:53Z</dcterms:modified>
</cp:coreProperties>
</file>