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9" r:id="rId2"/>
    <p:sldId id="257" r:id="rId3"/>
    <p:sldId id="266" r:id="rId4"/>
    <p:sldId id="265" r:id="rId5"/>
    <p:sldId id="264" r:id="rId6"/>
    <p:sldId id="263" r:id="rId7"/>
    <p:sldId id="269" r:id="rId8"/>
    <p:sldId id="268" r:id="rId9"/>
    <p:sldId id="270" r:id="rId10"/>
    <p:sldId id="267" r:id="rId11"/>
    <p:sldId id="272" r:id="rId12"/>
    <p:sldId id="271" r:id="rId13"/>
    <p:sldId id="277" r:id="rId14"/>
    <p:sldId id="278" r:id="rId15"/>
    <p:sldId id="276" r:id="rId16"/>
    <p:sldId id="274" r:id="rId17"/>
    <p:sldId id="273" r:id="rId18"/>
    <p:sldId id="258"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216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1278" y="-12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BC3F15-FAA3-498B-8CB9-8D434CE0EA69}" type="datetimeFigureOut">
              <a:rPr lang="zh-CN" altLang="en-US" smtClean="0"/>
              <a:t>2016-9-9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BA4B9C-CE7B-4042-BEAF-3CF45DB4C63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DBA4B9C-CE7B-4042-BEAF-3CF45DB4C632}"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686888A-DA34-40E9-BB61-135F290E672A}" type="datetimeFigureOut">
              <a:rPr lang="zh-CN" altLang="en-US" smtClean="0"/>
              <a:pPr/>
              <a:t>2016-9-9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686888A-DA34-40E9-BB61-135F290E672A}" type="datetimeFigureOut">
              <a:rPr lang="zh-CN" altLang="en-US" smtClean="0"/>
              <a:pPr/>
              <a:t>2016-9-9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686888A-DA34-40E9-BB61-135F290E672A}" type="datetimeFigureOut">
              <a:rPr lang="zh-CN" altLang="en-US" smtClean="0"/>
              <a:pPr/>
              <a:t>2016-9-9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86888A-DA34-40E9-BB61-135F290E672A}" type="datetimeFigureOut">
              <a:rPr lang="zh-CN" altLang="en-US" smtClean="0"/>
              <a:pPr/>
              <a:t>2016-9-9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79347-D5D3-4369-AC85-974FCA0BCD0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15.xml"/><Relationship Id="rId5" Type="http://schemas.openxmlformats.org/officeDocument/2006/relationships/slide" Target="slide13.xml"/><Relationship Id="rId4" Type="http://schemas.openxmlformats.org/officeDocument/2006/relationships/slide" Target="slide8.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8.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sp>
        <p:nvSpPr>
          <p:cNvPr id="9" name="圆角矩形 8">
            <a:hlinkClick r:id="rId2" action="ppaction://hlinksldjump"/>
          </p:cNvPr>
          <p:cNvSpPr/>
          <p:nvPr/>
        </p:nvSpPr>
        <p:spPr>
          <a:xfrm>
            <a:off x="750067" y="1142984"/>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sz="2800" b="1" dirty="0" smtClean="0"/>
              <a:t>1 </a:t>
            </a:r>
            <a:r>
              <a:rPr lang="en-US" altLang="zh-CN" sz="2800" b="1" dirty="0" smtClean="0"/>
              <a:t>R</a:t>
            </a:r>
            <a:r>
              <a:rPr lang="en-US" sz="2800" b="1" dirty="0" smtClean="0"/>
              <a:t>ewrite the sentences using </a:t>
            </a:r>
            <a:r>
              <a:rPr lang="en-US" sz="2800" b="1" i="1" dirty="0" smtClean="0"/>
              <a:t>inversion</a:t>
            </a:r>
            <a:r>
              <a:rPr lang="en-US" sz="2800" b="1" dirty="0" smtClean="0"/>
              <a:t> </a:t>
            </a:r>
            <a:endParaRPr lang="en-US" altLang="zh-CN" sz="2800" b="1" dirty="0">
              <a:solidFill>
                <a:srgbClr val="000000"/>
              </a:solidFill>
            </a:endParaRPr>
          </a:p>
        </p:txBody>
      </p:sp>
      <p:sp>
        <p:nvSpPr>
          <p:cNvPr id="10" name="圆角矩形 9">
            <a:hlinkClick r:id="rId3" action="ppaction://hlinksldjump"/>
          </p:cNvPr>
          <p:cNvSpPr/>
          <p:nvPr/>
        </p:nvSpPr>
        <p:spPr>
          <a:xfrm>
            <a:off x="750067" y="2014528"/>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sz="2800" b="1" dirty="0" smtClean="0"/>
              <a:t>2 </a:t>
            </a:r>
            <a:r>
              <a:rPr lang="en-US" altLang="zh-CN" sz="2800" b="1" dirty="0" smtClean="0"/>
              <a:t>R</a:t>
            </a:r>
            <a:r>
              <a:rPr lang="en-US" sz="2800" b="1" dirty="0" smtClean="0"/>
              <a:t>ewrite the sentences using </a:t>
            </a:r>
            <a:r>
              <a:rPr lang="en-US" sz="2800" b="1" i="1" dirty="0" smtClean="0"/>
              <a:t>imperative</a:t>
            </a:r>
            <a:r>
              <a:rPr lang="en-US" sz="2800" b="1" dirty="0" smtClean="0"/>
              <a:t> + … </a:t>
            </a:r>
            <a:endParaRPr lang="en-US" altLang="zh-CN" sz="2800" b="1" dirty="0">
              <a:solidFill>
                <a:srgbClr val="000000"/>
              </a:solidFill>
            </a:endParaRPr>
          </a:p>
        </p:txBody>
      </p:sp>
      <p:sp>
        <p:nvSpPr>
          <p:cNvPr id="12" name="圆角矩形 11">
            <a:hlinkClick r:id="rId4" action="ppaction://hlinksldjump"/>
          </p:cNvPr>
          <p:cNvSpPr/>
          <p:nvPr/>
        </p:nvSpPr>
        <p:spPr>
          <a:xfrm>
            <a:off x="750067" y="2886072"/>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sz="2800" b="1" dirty="0" smtClean="0"/>
              <a:t>3 Complete the sentences with suitable binomials </a:t>
            </a:r>
            <a:endParaRPr lang="en-US" altLang="zh-CN" sz="2800" b="1" dirty="0">
              <a:solidFill>
                <a:srgbClr val="000000"/>
              </a:solidFill>
            </a:endParaRPr>
          </a:p>
        </p:txBody>
      </p:sp>
      <p:sp>
        <p:nvSpPr>
          <p:cNvPr id="13" name="圆角矩形 12">
            <a:hlinkClick r:id="rId5" action="ppaction://hlinksldjump"/>
          </p:cNvPr>
          <p:cNvSpPr/>
          <p:nvPr/>
        </p:nvSpPr>
        <p:spPr>
          <a:xfrm>
            <a:off x="750067" y="3757616"/>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sz="2800" b="1" spc="-50" dirty="0" smtClean="0"/>
              <a:t>4 Complete the sentences with suitable expressions</a:t>
            </a:r>
            <a:r>
              <a:rPr lang="en-US" sz="2800" spc="-50" dirty="0" smtClean="0"/>
              <a:t> </a:t>
            </a:r>
            <a:endParaRPr lang="en-US" altLang="zh-CN" sz="2800" b="1" spc="-50" dirty="0">
              <a:solidFill>
                <a:srgbClr val="000000"/>
              </a:solidFill>
            </a:endParaRPr>
          </a:p>
        </p:txBody>
      </p:sp>
      <p:sp>
        <p:nvSpPr>
          <p:cNvPr id="14" name="圆角矩形 13">
            <a:hlinkClick r:id="rId6" action="ppaction://hlinksldjump"/>
          </p:cNvPr>
          <p:cNvSpPr/>
          <p:nvPr/>
        </p:nvSpPr>
        <p:spPr>
          <a:xfrm>
            <a:off x="750067" y="4629160"/>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sz="2800" b="1" dirty="0" smtClean="0"/>
              <a:t>5 Translate the paragraph into Chinese </a:t>
            </a:r>
            <a:endParaRPr lang="en-US" altLang="zh-CN" sz="2800" b="1" dirty="0">
              <a:solidFill>
                <a:srgbClr val="000000"/>
              </a:solidFill>
            </a:endParaRPr>
          </a:p>
        </p:txBody>
      </p:sp>
      <p:sp>
        <p:nvSpPr>
          <p:cNvPr id="15" name="圆角矩形 14">
            <a:hlinkClick r:id="rId7" action="ppaction://hlinksldjump"/>
          </p:cNvPr>
          <p:cNvSpPr/>
          <p:nvPr/>
        </p:nvSpPr>
        <p:spPr>
          <a:xfrm>
            <a:off x="750067" y="5500702"/>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sz="2800" b="1" dirty="0" smtClean="0"/>
              <a:t>6 Translate the paragraph into English </a:t>
            </a:r>
            <a:endParaRPr lang="en-US" altLang="zh-CN" sz="2800" b="1" dirty="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marL="514350" indent="-514350" algn="just">
              <a:spcBef>
                <a:spcPts val="1200"/>
              </a:spcBef>
              <a:defRPr/>
            </a:pPr>
            <a:r>
              <a:rPr lang="en-US" sz="2800" dirty="0" smtClean="0">
                <a:solidFill>
                  <a:srgbClr val="7030A0"/>
                </a:solidFill>
              </a:rPr>
              <a:t>Here are some binomials linked by words other than </a:t>
            </a:r>
            <a:r>
              <a:rPr lang="en-US" sz="2800" i="1" dirty="0" smtClean="0">
                <a:solidFill>
                  <a:srgbClr val="7030A0"/>
                </a:solidFill>
              </a:rPr>
              <a:t>and</a:t>
            </a:r>
            <a:r>
              <a:rPr lang="en-US" sz="2800" dirty="0" smtClean="0">
                <a:solidFill>
                  <a:srgbClr val="7030A0"/>
                </a:solidFill>
              </a:rPr>
              <a:t>.</a:t>
            </a:r>
          </a:p>
          <a:p>
            <a:pPr>
              <a:spcBef>
                <a:spcPts val="1200"/>
              </a:spcBef>
              <a:buNone/>
              <a:defRPr/>
            </a:pPr>
            <a:r>
              <a:rPr lang="en-US" sz="2800" b="1" dirty="0" smtClean="0"/>
              <a:t>back to front</a:t>
            </a:r>
          </a:p>
          <a:p>
            <a:pPr>
              <a:spcBef>
                <a:spcPts val="1200"/>
              </a:spcBef>
              <a:buNone/>
              <a:defRPr/>
            </a:pPr>
            <a:r>
              <a:rPr lang="en-US" sz="2800" i="1" dirty="0" smtClean="0"/>
              <a:t>  You’re wearing your sweater back to front.</a:t>
            </a:r>
          </a:p>
          <a:p>
            <a:pPr>
              <a:spcBef>
                <a:spcPts val="1200"/>
              </a:spcBef>
              <a:buNone/>
              <a:defRPr/>
            </a:pPr>
            <a:r>
              <a:rPr lang="en-US" sz="2800" b="1" dirty="0" smtClean="0"/>
              <a:t>sooner or later</a:t>
            </a:r>
          </a:p>
          <a:p>
            <a:pPr>
              <a:spcBef>
                <a:spcPts val="1200"/>
              </a:spcBef>
              <a:buNone/>
              <a:defRPr/>
            </a:pPr>
            <a:r>
              <a:rPr lang="en-US" sz="2800" i="1" dirty="0" smtClean="0"/>
              <a:t>  Sooner or later, we’ll have to find a bigger house.</a:t>
            </a:r>
          </a:p>
          <a:p>
            <a:pPr>
              <a:spcBef>
                <a:spcPts val="1200"/>
              </a:spcBef>
              <a:buNone/>
              <a:defRPr/>
            </a:pPr>
            <a:r>
              <a:rPr lang="en-US" sz="2800" b="1" dirty="0" smtClean="0"/>
              <a:t>all or nothing</a:t>
            </a:r>
          </a:p>
          <a:p>
            <a:pPr>
              <a:spcBef>
                <a:spcPts val="1200"/>
              </a:spcBef>
              <a:buNone/>
              <a:defRPr/>
            </a:pPr>
            <a:r>
              <a:rPr lang="en-US" sz="2800" i="1" dirty="0" smtClean="0"/>
              <a:t>  She didn’t want to be just friends. It was all or nothing.</a:t>
            </a:r>
          </a:p>
          <a:p>
            <a:pPr>
              <a:spcBef>
                <a:spcPts val="1200"/>
              </a:spcBef>
              <a:buNone/>
              <a:defRPr/>
            </a:pPr>
            <a:r>
              <a:rPr lang="en-US" sz="2800" b="1" dirty="0" smtClean="0"/>
              <a:t>take it or leave it</a:t>
            </a:r>
          </a:p>
          <a:p>
            <a:pPr>
              <a:spcBef>
                <a:spcPts val="1200"/>
              </a:spcBef>
              <a:buNone/>
              <a:defRPr/>
            </a:pPr>
            <a:r>
              <a:rPr lang="en-US" sz="2800" i="1" dirty="0" smtClean="0"/>
              <a:t>  It’s all I can offer you. Take it or leave it.</a:t>
            </a:r>
            <a:r>
              <a:rPr lang="en-US" sz="2800" dirty="0" smtClean="0"/>
              <a:t> </a:t>
            </a:r>
            <a:br>
              <a:rPr lang="en-US" sz="2800" dirty="0" smtClean="0"/>
            </a:br>
            <a:endParaRPr lang="en-US" altLang="zh-CN"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7" name="图片 6" descr="Home">
            <a:hlinkClick r:id="" action="ppaction://hlinkshowjump?jump=firstslide"/>
          </p:cNvPr>
          <p:cNvPicPr>
            <a:picLocks noChangeAspect="1" noChangeArrowheads="1"/>
          </p:cNvPicPr>
          <p:nvPr/>
        </p:nvPicPr>
        <p:blipFill>
          <a:blip r:embed="rId2"/>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3"/>
          <a:srcRect/>
          <a:stretch>
            <a:fillRect/>
          </a:stretch>
        </p:blipFill>
        <p:spPr bwMode="auto">
          <a:xfrm>
            <a:off x="7991475" y="6237288"/>
            <a:ext cx="912813" cy="228600"/>
          </a:xfrm>
          <a:prstGeom prst="rect">
            <a:avLst/>
          </a:prstGeom>
          <a:noFill/>
          <a:ln w="9525">
            <a:noFill/>
            <a:miter lim="800000"/>
            <a:headEnd/>
            <a:tailEnd/>
          </a:ln>
        </p:spPr>
      </p:pic>
      <p:pic>
        <p:nvPicPr>
          <p:cNvPr id="9" name="图片 8" descr="Back">
            <a:hlinkClick r:id="rId4" action="ppaction://hlinksldjump"/>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643174" y="649311"/>
            <a:ext cx="6357982" cy="6065837"/>
          </a:xfrm>
        </p:spPr>
        <p:txBody>
          <a:bodyPr>
            <a:noAutofit/>
          </a:bodyPr>
          <a:lstStyle/>
          <a:p>
            <a:pPr marL="266700" indent="-266700" algn="just">
              <a:spcBef>
                <a:spcPts val="1200"/>
              </a:spcBef>
              <a:buNone/>
              <a:defRPr/>
            </a:pPr>
            <a:r>
              <a:rPr lang="en-US" sz="2800" b="1" dirty="0" smtClean="0"/>
              <a:t>3 Complete the sentences with suitable binomials.</a:t>
            </a:r>
          </a:p>
          <a:p>
            <a:pPr marL="266700" indent="-266700" algn="just">
              <a:spcBef>
                <a:spcPts val="1200"/>
              </a:spcBef>
              <a:buNone/>
              <a:defRPr/>
            </a:pPr>
            <a:endParaRPr lang="en-US" sz="2800" b="1" dirty="0" smtClean="0"/>
          </a:p>
          <a:p>
            <a:pPr marL="266700" indent="-266700">
              <a:spcBef>
                <a:spcPts val="1200"/>
              </a:spcBef>
              <a:buNone/>
              <a:defRPr/>
            </a:pPr>
            <a:r>
              <a:rPr lang="en-US" sz="2800" dirty="0" smtClean="0"/>
              <a:t>1 There are lots of good things to eat. You can_______________.</a:t>
            </a:r>
            <a:endParaRPr lang="en-US" sz="2800" dirty="0" smtClean="0"/>
          </a:p>
          <a:p>
            <a:pPr marL="266700" indent="-266700">
              <a:spcBef>
                <a:spcPts val="1200"/>
              </a:spcBef>
              <a:buNone/>
              <a:defRPr/>
            </a:pPr>
            <a:r>
              <a:rPr lang="en-US" sz="2800" dirty="0" smtClean="0"/>
              <a:t>2 His secretary looked very ____________ and the whole meeting was very formal.</a:t>
            </a:r>
          </a:p>
          <a:p>
            <a:pPr marL="266700" indent="-266700">
              <a:spcBef>
                <a:spcPts val="1200"/>
              </a:spcBef>
              <a:buNone/>
              <a:defRPr/>
            </a:pPr>
            <a:r>
              <a:rPr lang="en-US" sz="2800" dirty="0" smtClean="0"/>
              <a:t>3 When I write a story, I write the ending first, and then work backwards. I write</a:t>
            </a:r>
            <a:br>
              <a:rPr lang="en-US" sz="2800" dirty="0" smtClean="0"/>
            </a:br>
            <a:r>
              <a:rPr lang="en-US" sz="2800" dirty="0" smtClean="0"/>
              <a:t>_____________.</a:t>
            </a:r>
            <a:endParaRPr lang="en-US" altLang="zh-CN"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7" name="图片 6" descr="Home">
            <a:hlinkClick r:id="" action="ppaction://hlinkshowjump?jump=firstslide"/>
          </p:cNvPr>
          <p:cNvPicPr>
            <a:picLocks noChangeAspect="1" noChangeArrowheads="1"/>
          </p:cNvPicPr>
          <p:nvPr/>
        </p:nvPicPr>
        <p:blipFill>
          <a:blip r:embed="rId2"/>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3"/>
          <a:srcRect/>
          <a:stretch>
            <a:fillRect/>
          </a:stretch>
        </p:blipFill>
        <p:spPr bwMode="auto">
          <a:xfrm>
            <a:off x="7991475" y="6237288"/>
            <a:ext cx="912813" cy="228600"/>
          </a:xfrm>
          <a:prstGeom prst="rect">
            <a:avLst/>
          </a:prstGeom>
          <a:noFill/>
          <a:ln w="9525">
            <a:noFill/>
            <a:miter lim="800000"/>
            <a:headEnd/>
            <a:tailEnd/>
          </a:ln>
        </p:spPr>
      </p:pic>
      <p:sp>
        <p:nvSpPr>
          <p:cNvPr id="9" name="内容占位符 2"/>
          <p:cNvSpPr txBox="1">
            <a:spLocks/>
          </p:cNvSpPr>
          <p:nvPr/>
        </p:nvSpPr>
        <p:spPr>
          <a:xfrm>
            <a:off x="166718" y="714356"/>
            <a:ext cx="2405018" cy="5857916"/>
          </a:xfrm>
          <a:prstGeom prst="rect">
            <a:avLst/>
          </a:prstGeom>
          <a:solidFill>
            <a:schemeClr val="accent4">
              <a:lumMod val="40000"/>
              <a:lumOff val="60000"/>
            </a:schemeClr>
          </a:solidFill>
          <a:ln>
            <a:solidFill>
              <a:srgbClr val="002060"/>
            </a:solidFill>
          </a:ln>
        </p:spPr>
        <p:txBody>
          <a:bodyPr vert="horz" lIns="91440" tIns="45720" rIns="91440" bIns="45720" rtlCol="0">
            <a:noAutofit/>
          </a:bodyPr>
          <a:lstStyle/>
          <a:p>
            <a:pPr marL="342900" marR="0" lvl="0" indent="-342900" algn="l"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altLang="zh-CN" sz="2400" b="0" i="0" u="none" strike="noStrike" kern="1200" cap="none" spc="0" normalizeH="0" baseline="0" noProof="0" dirty="0" smtClean="0">
                <a:ln>
                  <a:noFill/>
                </a:ln>
                <a:solidFill>
                  <a:schemeClr val="accent4">
                    <a:lumMod val="50000"/>
                  </a:schemeClr>
                </a:solidFill>
                <a:effectLst/>
                <a:uLnTx/>
                <a:uFillTx/>
                <a:latin typeface="+mn-lt"/>
                <a:ea typeface="+mn-ea"/>
                <a:cs typeface="+mn-cs"/>
              </a:rPr>
              <a:t>black and white</a:t>
            </a:r>
          </a:p>
          <a:p>
            <a:pPr marL="342900" marR="0" lvl="0" indent="-342900" algn="l"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altLang="zh-CN" sz="2400" b="0" i="0" u="none" strike="noStrike" kern="1200" cap="none" spc="0" normalizeH="0" baseline="0" noProof="0" dirty="0" smtClean="0">
                <a:ln>
                  <a:noFill/>
                </a:ln>
                <a:solidFill>
                  <a:schemeClr val="accent4">
                    <a:lumMod val="50000"/>
                  </a:schemeClr>
                </a:solidFill>
                <a:effectLst/>
                <a:uLnTx/>
                <a:uFillTx/>
                <a:latin typeface="+mn-lt"/>
                <a:ea typeface="+mn-ea"/>
                <a:cs typeface="+mn-cs"/>
              </a:rPr>
              <a:t>here and there</a:t>
            </a:r>
          </a:p>
          <a:p>
            <a:pPr marL="342900" marR="0" lvl="0" indent="-342900" algn="l"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altLang="zh-CN" sz="2400" b="0" i="0" u="none" strike="noStrike" kern="1200" cap="none" spc="0" normalizeH="0" baseline="0" noProof="0" dirty="0" smtClean="0">
                <a:ln>
                  <a:noFill/>
                </a:ln>
                <a:solidFill>
                  <a:schemeClr val="accent4">
                    <a:lumMod val="50000"/>
                  </a:schemeClr>
                </a:solidFill>
                <a:effectLst/>
                <a:uLnTx/>
                <a:uFillTx/>
                <a:latin typeface="+mn-lt"/>
                <a:ea typeface="+mn-ea"/>
                <a:cs typeface="+mn-cs"/>
              </a:rPr>
              <a:t>out and about</a:t>
            </a:r>
          </a:p>
          <a:p>
            <a:pPr marL="342900" marR="0" lvl="0" indent="-342900" algn="l"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altLang="zh-CN" sz="2400" b="0" i="0" u="none" strike="noStrike" kern="1200" cap="none" spc="0" normalizeH="0" baseline="0" noProof="0" dirty="0" smtClean="0">
                <a:ln>
                  <a:noFill/>
                </a:ln>
                <a:solidFill>
                  <a:schemeClr val="accent4">
                    <a:lumMod val="50000"/>
                  </a:schemeClr>
                </a:solidFill>
                <a:effectLst/>
                <a:uLnTx/>
                <a:uFillTx/>
                <a:latin typeface="+mn-lt"/>
                <a:ea typeface="+mn-ea"/>
                <a:cs typeface="+mn-cs"/>
              </a:rPr>
              <a:t>prim and proper</a:t>
            </a:r>
          </a:p>
          <a:p>
            <a:pPr marL="342900" marR="0" lvl="0" indent="-342900" algn="l"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altLang="zh-CN" sz="2400" b="0" i="0" u="none" strike="noStrike" kern="1200" cap="none" spc="0" normalizeH="0" baseline="0" noProof="0" dirty="0" smtClean="0">
                <a:ln>
                  <a:noFill/>
                </a:ln>
                <a:solidFill>
                  <a:schemeClr val="accent4">
                    <a:lumMod val="50000"/>
                  </a:schemeClr>
                </a:solidFill>
                <a:effectLst/>
                <a:uLnTx/>
                <a:uFillTx/>
                <a:latin typeface="+mn-lt"/>
                <a:ea typeface="+mn-ea"/>
                <a:cs typeface="+mn-cs"/>
              </a:rPr>
              <a:t>pick and choose</a:t>
            </a:r>
          </a:p>
          <a:p>
            <a:pPr marL="342900" marR="0" lvl="0" indent="-342900" algn="l"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altLang="zh-CN" sz="2400" b="0" i="0" u="none" strike="noStrike" kern="1200" cap="none" spc="0" normalizeH="0" baseline="0" noProof="0" dirty="0" smtClean="0">
                <a:ln>
                  <a:noFill/>
                </a:ln>
                <a:solidFill>
                  <a:schemeClr val="accent4">
                    <a:lumMod val="50000"/>
                  </a:schemeClr>
                </a:solidFill>
                <a:effectLst/>
                <a:uLnTx/>
                <a:uFillTx/>
                <a:latin typeface="+mn-lt"/>
                <a:ea typeface="+mn-ea"/>
                <a:cs typeface="+mn-cs"/>
              </a:rPr>
              <a:t>peace and quiet</a:t>
            </a:r>
          </a:p>
          <a:p>
            <a:pPr marL="342900" marR="0" lvl="0" indent="-342900" algn="l"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altLang="zh-CN" sz="2400" b="0" i="0" u="none" strike="noStrike" kern="1200" cap="none" spc="0" normalizeH="0" baseline="0" noProof="0" dirty="0" smtClean="0">
                <a:ln>
                  <a:noFill/>
                </a:ln>
                <a:solidFill>
                  <a:schemeClr val="accent4">
                    <a:lumMod val="50000"/>
                  </a:schemeClr>
                </a:solidFill>
                <a:effectLst/>
                <a:uLnTx/>
                <a:uFillTx/>
                <a:latin typeface="+mn-lt"/>
                <a:ea typeface="+mn-ea"/>
                <a:cs typeface="+mn-cs"/>
              </a:rPr>
              <a:t>up and down</a:t>
            </a:r>
          </a:p>
          <a:p>
            <a:pPr marL="342900" marR="0" lvl="0" indent="-342900" algn="l"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altLang="zh-CN" sz="2400" b="0" i="0" u="none" strike="noStrike" kern="1200" cap="none" spc="0" normalizeH="0" baseline="0" noProof="0" dirty="0" smtClean="0">
                <a:ln>
                  <a:noFill/>
                </a:ln>
                <a:solidFill>
                  <a:schemeClr val="accent4">
                    <a:lumMod val="50000"/>
                  </a:schemeClr>
                </a:solidFill>
                <a:effectLst/>
                <a:uLnTx/>
                <a:uFillTx/>
                <a:latin typeface="+mn-lt"/>
                <a:ea typeface="+mn-ea"/>
                <a:cs typeface="+mn-cs"/>
              </a:rPr>
              <a:t>back to front</a:t>
            </a:r>
          </a:p>
          <a:p>
            <a:pPr marL="342900" marR="0" lvl="0" indent="-342900" algn="l"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altLang="zh-CN" sz="2400" b="0" i="0" u="none" strike="noStrike" kern="1200" cap="none" spc="0" normalizeH="0" baseline="0" noProof="0" dirty="0" smtClean="0">
                <a:ln>
                  <a:noFill/>
                </a:ln>
                <a:solidFill>
                  <a:schemeClr val="accent4">
                    <a:lumMod val="50000"/>
                  </a:schemeClr>
                </a:solidFill>
                <a:effectLst/>
                <a:uLnTx/>
                <a:uFillTx/>
                <a:latin typeface="+mn-lt"/>
                <a:ea typeface="+mn-ea"/>
                <a:cs typeface="+mn-cs"/>
              </a:rPr>
              <a:t>sooner or later</a:t>
            </a:r>
          </a:p>
          <a:p>
            <a:pPr marL="342900" marR="0" lvl="0" indent="-342900" algn="l"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altLang="zh-CN" sz="2400" b="0" i="0" u="none" strike="noStrike" kern="1200" cap="none" spc="0" normalizeH="0" baseline="0" noProof="0" dirty="0" smtClean="0">
                <a:ln>
                  <a:noFill/>
                </a:ln>
                <a:solidFill>
                  <a:schemeClr val="accent4">
                    <a:lumMod val="50000"/>
                  </a:schemeClr>
                </a:solidFill>
                <a:effectLst/>
                <a:uLnTx/>
                <a:uFillTx/>
                <a:latin typeface="+mn-lt"/>
                <a:ea typeface="+mn-ea"/>
                <a:cs typeface="+mn-cs"/>
              </a:rPr>
              <a:t>all or nothing</a:t>
            </a:r>
          </a:p>
          <a:p>
            <a:pPr marL="342900" marR="0" lvl="0" indent="-342900" algn="l"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altLang="zh-CN" sz="2400" b="0" i="0" u="none" strike="noStrike" kern="1200" cap="none" spc="0" normalizeH="0" baseline="0" noProof="0" dirty="0" smtClean="0">
                <a:ln>
                  <a:noFill/>
                </a:ln>
                <a:solidFill>
                  <a:schemeClr val="accent4">
                    <a:lumMod val="50000"/>
                  </a:schemeClr>
                </a:solidFill>
                <a:effectLst/>
                <a:uLnTx/>
                <a:uFillTx/>
                <a:latin typeface="+mn-lt"/>
                <a:ea typeface="+mn-ea"/>
                <a:cs typeface="+mn-cs"/>
              </a:rPr>
              <a:t>take it or leave it</a:t>
            </a:r>
          </a:p>
        </p:txBody>
      </p:sp>
      <p:sp>
        <p:nvSpPr>
          <p:cNvPr id="10" name="TextBox 9"/>
          <p:cNvSpPr txBox="1"/>
          <p:nvPr/>
        </p:nvSpPr>
        <p:spPr>
          <a:xfrm>
            <a:off x="3643306" y="2620028"/>
            <a:ext cx="2571768" cy="523220"/>
          </a:xfrm>
          <a:prstGeom prst="rect">
            <a:avLst/>
          </a:prstGeom>
          <a:noFill/>
        </p:spPr>
        <p:txBody>
          <a:bodyPr wrap="square" rtlCol="0">
            <a:spAutoFit/>
          </a:bodyPr>
          <a:lstStyle/>
          <a:p>
            <a:r>
              <a:rPr lang="en-US" sz="2800" dirty="0" smtClean="0">
                <a:solidFill>
                  <a:srgbClr val="0070C0"/>
                </a:solidFill>
              </a:rPr>
              <a:t>pick and choose </a:t>
            </a:r>
            <a:endParaRPr lang="zh-CN" altLang="en-US" sz="2800" dirty="0">
              <a:solidFill>
                <a:srgbClr val="0070C0"/>
              </a:solidFill>
            </a:endParaRPr>
          </a:p>
        </p:txBody>
      </p:sp>
      <p:sp>
        <p:nvSpPr>
          <p:cNvPr id="11" name="TextBox 10"/>
          <p:cNvSpPr txBox="1"/>
          <p:nvPr/>
        </p:nvSpPr>
        <p:spPr>
          <a:xfrm>
            <a:off x="6572264" y="3191532"/>
            <a:ext cx="2357454" cy="523220"/>
          </a:xfrm>
          <a:prstGeom prst="rect">
            <a:avLst/>
          </a:prstGeom>
          <a:noFill/>
        </p:spPr>
        <p:txBody>
          <a:bodyPr wrap="square" rtlCol="0">
            <a:spAutoFit/>
          </a:bodyPr>
          <a:lstStyle/>
          <a:p>
            <a:r>
              <a:rPr lang="en-US" sz="2800" spc="-150" dirty="0" smtClean="0">
                <a:solidFill>
                  <a:srgbClr val="0070C0"/>
                </a:solidFill>
              </a:rPr>
              <a:t>prim and proper </a:t>
            </a:r>
            <a:endParaRPr lang="zh-CN" altLang="en-US" sz="2800" spc="-150" dirty="0">
              <a:solidFill>
                <a:srgbClr val="0070C0"/>
              </a:solidFill>
            </a:endParaRPr>
          </a:p>
        </p:txBody>
      </p:sp>
      <p:sp>
        <p:nvSpPr>
          <p:cNvPr id="12" name="TextBox 11"/>
          <p:cNvSpPr txBox="1"/>
          <p:nvPr/>
        </p:nvSpPr>
        <p:spPr>
          <a:xfrm>
            <a:off x="3000364" y="5120358"/>
            <a:ext cx="2357454" cy="523220"/>
          </a:xfrm>
          <a:prstGeom prst="rect">
            <a:avLst/>
          </a:prstGeom>
          <a:noFill/>
        </p:spPr>
        <p:txBody>
          <a:bodyPr wrap="square" rtlCol="0">
            <a:spAutoFit/>
          </a:bodyPr>
          <a:lstStyle/>
          <a:p>
            <a:r>
              <a:rPr lang="en-US" sz="2800" dirty="0" smtClean="0">
                <a:solidFill>
                  <a:srgbClr val="0070C0"/>
                </a:solidFill>
              </a:rPr>
              <a:t>back to front </a:t>
            </a:r>
            <a:endParaRPr lang="zh-CN" altLang="en-US" sz="2800" spc="-150" dirty="0">
              <a:solidFill>
                <a:srgbClr val="0070C0"/>
              </a:solidFill>
            </a:endParaRPr>
          </a:p>
        </p:txBody>
      </p:sp>
      <p:pic>
        <p:nvPicPr>
          <p:cNvPr id="13" name="图片 12" descr="Back">
            <a:hlinkClick r:id="rId4" action="ppaction://hlinksldjump"/>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714612" y="649311"/>
            <a:ext cx="6286544" cy="6065837"/>
          </a:xfrm>
        </p:spPr>
        <p:txBody>
          <a:bodyPr>
            <a:noAutofit/>
          </a:bodyPr>
          <a:lstStyle/>
          <a:p>
            <a:pPr>
              <a:spcBef>
                <a:spcPts val="1200"/>
              </a:spcBef>
              <a:buNone/>
              <a:defRPr/>
            </a:pPr>
            <a:endParaRPr lang="en-US" sz="2800" dirty="0" smtClean="0"/>
          </a:p>
          <a:p>
            <a:pPr>
              <a:spcBef>
                <a:spcPts val="1200"/>
              </a:spcBef>
              <a:buNone/>
              <a:defRPr/>
            </a:pPr>
            <a:r>
              <a:rPr lang="en-US" sz="2800" dirty="0" smtClean="0"/>
              <a:t>4 When I go on holiday, I don’t want to do much. I just need some ____________.</a:t>
            </a:r>
          </a:p>
          <a:p>
            <a:pPr>
              <a:spcBef>
                <a:spcPts val="1200"/>
              </a:spcBef>
              <a:buNone/>
              <a:defRPr/>
            </a:pPr>
            <a:r>
              <a:rPr lang="en-US" sz="2800" dirty="0" smtClean="0"/>
              <a:t>5 Don’t worry, we’ll find your wallet</a:t>
            </a:r>
            <a:br>
              <a:rPr lang="en-US" sz="2800" dirty="0" smtClean="0"/>
            </a:br>
            <a:r>
              <a:rPr lang="en-US" sz="2800" dirty="0" smtClean="0"/>
              <a:t>_____________.</a:t>
            </a:r>
          </a:p>
          <a:p>
            <a:pPr>
              <a:spcBef>
                <a:spcPts val="1200"/>
              </a:spcBef>
              <a:buNone/>
              <a:defRPr/>
            </a:pPr>
            <a:r>
              <a:rPr lang="en-US" sz="2800" dirty="0" smtClean="0"/>
              <a:t>6 This is the best I can do for this activity. ________________. </a:t>
            </a:r>
            <a:br>
              <a:rPr lang="en-US" sz="2800" dirty="0" smtClean="0"/>
            </a:br>
            <a:endParaRPr lang="en-US" altLang="zh-CN"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7" name="图片 6" descr="Home">
            <a:hlinkClick r:id="" action="ppaction://hlinkshowjump?jump=firstslide"/>
          </p:cNvPr>
          <p:cNvPicPr>
            <a:picLocks noChangeAspect="1" noChangeArrowheads="1"/>
          </p:cNvPicPr>
          <p:nvPr/>
        </p:nvPicPr>
        <p:blipFill>
          <a:blip r:embed="rId3"/>
          <a:srcRect/>
          <a:stretch>
            <a:fillRect/>
          </a:stretch>
        </p:blipFill>
        <p:spPr bwMode="auto">
          <a:xfrm>
            <a:off x="8331200" y="52388"/>
            <a:ext cx="484188" cy="441325"/>
          </a:xfrm>
          <a:prstGeom prst="rect">
            <a:avLst/>
          </a:prstGeom>
          <a:noFill/>
          <a:ln w="9525">
            <a:noFill/>
            <a:miter lim="800000"/>
            <a:headEnd/>
            <a:tailEnd/>
          </a:ln>
        </p:spPr>
      </p:pic>
      <p:sp>
        <p:nvSpPr>
          <p:cNvPr id="9" name="内容占位符 2"/>
          <p:cNvSpPr txBox="1">
            <a:spLocks/>
          </p:cNvSpPr>
          <p:nvPr/>
        </p:nvSpPr>
        <p:spPr>
          <a:xfrm>
            <a:off x="166718" y="714356"/>
            <a:ext cx="2405018" cy="5857916"/>
          </a:xfrm>
          <a:prstGeom prst="rect">
            <a:avLst/>
          </a:prstGeom>
          <a:solidFill>
            <a:schemeClr val="accent4">
              <a:lumMod val="40000"/>
              <a:lumOff val="60000"/>
            </a:schemeClr>
          </a:solidFill>
          <a:ln>
            <a:solidFill>
              <a:srgbClr val="002060"/>
            </a:solidFill>
          </a:ln>
        </p:spPr>
        <p:txBody>
          <a:bodyPr vert="horz" lIns="91440" tIns="45720" rIns="91440" bIns="45720" rtlCol="0">
            <a:noAutofit/>
          </a:bodyPr>
          <a:lstStyle/>
          <a:p>
            <a:pPr marL="342900" marR="0" lvl="0" indent="-342900" algn="l"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altLang="zh-CN" sz="2400" b="0" i="0" u="none" strike="noStrike" kern="1200" cap="none" spc="0" normalizeH="0" baseline="0" noProof="0" dirty="0" smtClean="0">
                <a:ln>
                  <a:noFill/>
                </a:ln>
                <a:solidFill>
                  <a:schemeClr val="accent4">
                    <a:lumMod val="50000"/>
                  </a:schemeClr>
                </a:solidFill>
                <a:effectLst/>
                <a:uLnTx/>
                <a:uFillTx/>
                <a:latin typeface="+mn-lt"/>
                <a:ea typeface="+mn-ea"/>
                <a:cs typeface="+mn-cs"/>
              </a:rPr>
              <a:t>black and white</a:t>
            </a:r>
          </a:p>
          <a:p>
            <a:pPr marL="342900" marR="0" lvl="0" indent="-342900" algn="l"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altLang="zh-CN" sz="2400" b="0" i="0" u="none" strike="noStrike" kern="1200" cap="none" spc="0" normalizeH="0" baseline="0" noProof="0" dirty="0" smtClean="0">
                <a:ln>
                  <a:noFill/>
                </a:ln>
                <a:solidFill>
                  <a:schemeClr val="accent4">
                    <a:lumMod val="50000"/>
                  </a:schemeClr>
                </a:solidFill>
                <a:effectLst/>
                <a:uLnTx/>
                <a:uFillTx/>
                <a:latin typeface="+mn-lt"/>
                <a:ea typeface="+mn-ea"/>
                <a:cs typeface="+mn-cs"/>
              </a:rPr>
              <a:t>here and there</a:t>
            </a:r>
          </a:p>
          <a:p>
            <a:pPr marL="342900" marR="0" lvl="0" indent="-342900" algn="l"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altLang="zh-CN" sz="2400" b="0" i="0" u="none" strike="noStrike" kern="1200" cap="none" spc="0" normalizeH="0" baseline="0" noProof="0" dirty="0" smtClean="0">
                <a:ln>
                  <a:noFill/>
                </a:ln>
                <a:solidFill>
                  <a:schemeClr val="accent4">
                    <a:lumMod val="50000"/>
                  </a:schemeClr>
                </a:solidFill>
                <a:effectLst/>
                <a:uLnTx/>
                <a:uFillTx/>
                <a:latin typeface="+mn-lt"/>
                <a:ea typeface="+mn-ea"/>
                <a:cs typeface="+mn-cs"/>
              </a:rPr>
              <a:t>out and about</a:t>
            </a:r>
          </a:p>
          <a:p>
            <a:pPr marL="342900" marR="0" lvl="0" indent="-342900" algn="l"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altLang="zh-CN" sz="2400" b="0" i="0" u="none" strike="noStrike" kern="1200" cap="none" spc="0" normalizeH="0" baseline="0" noProof="0" dirty="0" smtClean="0">
                <a:ln>
                  <a:noFill/>
                </a:ln>
                <a:solidFill>
                  <a:schemeClr val="accent4">
                    <a:lumMod val="50000"/>
                  </a:schemeClr>
                </a:solidFill>
                <a:effectLst/>
                <a:uLnTx/>
                <a:uFillTx/>
                <a:latin typeface="+mn-lt"/>
                <a:ea typeface="+mn-ea"/>
                <a:cs typeface="+mn-cs"/>
              </a:rPr>
              <a:t>prim and proper</a:t>
            </a:r>
          </a:p>
          <a:p>
            <a:pPr marL="342900" marR="0" lvl="0" indent="-342900" algn="l"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altLang="zh-CN" sz="2400" b="0" i="0" u="none" strike="noStrike" kern="1200" cap="none" spc="0" normalizeH="0" baseline="0" noProof="0" dirty="0" smtClean="0">
                <a:ln>
                  <a:noFill/>
                </a:ln>
                <a:solidFill>
                  <a:schemeClr val="accent4">
                    <a:lumMod val="50000"/>
                  </a:schemeClr>
                </a:solidFill>
                <a:effectLst/>
                <a:uLnTx/>
                <a:uFillTx/>
                <a:latin typeface="+mn-lt"/>
                <a:ea typeface="+mn-ea"/>
                <a:cs typeface="+mn-cs"/>
              </a:rPr>
              <a:t>pick and choose</a:t>
            </a:r>
          </a:p>
          <a:p>
            <a:pPr marL="342900" marR="0" lvl="0" indent="-342900" algn="l"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altLang="zh-CN" sz="2400" b="0" i="0" u="none" strike="noStrike" kern="1200" cap="none" spc="0" normalizeH="0" baseline="0" noProof="0" dirty="0" smtClean="0">
                <a:ln>
                  <a:noFill/>
                </a:ln>
                <a:solidFill>
                  <a:schemeClr val="accent4">
                    <a:lumMod val="50000"/>
                  </a:schemeClr>
                </a:solidFill>
                <a:effectLst/>
                <a:uLnTx/>
                <a:uFillTx/>
                <a:latin typeface="+mn-lt"/>
                <a:ea typeface="+mn-ea"/>
                <a:cs typeface="+mn-cs"/>
              </a:rPr>
              <a:t>peace and quiet</a:t>
            </a:r>
          </a:p>
          <a:p>
            <a:pPr marL="342900" marR="0" lvl="0" indent="-342900" algn="l"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altLang="zh-CN" sz="2400" b="0" i="0" u="none" strike="noStrike" kern="1200" cap="none" spc="0" normalizeH="0" baseline="0" noProof="0" dirty="0" smtClean="0">
                <a:ln>
                  <a:noFill/>
                </a:ln>
                <a:solidFill>
                  <a:schemeClr val="accent4">
                    <a:lumMod val="50000"/>
                  </a:schemeClr>
                </a:solidFill>
                <a:effectLst/>
                <a:uLnTx/>
                <a:uFillTx/>
                <a:latin typeface="+mn-lt"/>
                <a:ea typeface="+mn-ea"/>
                <a:cs typeface="+mn-cs"/>
              </a:rPr>
              <a:t>up and down</a:t>
            </a:r>
          </a:p>
          <a:p>
            <a:pPr marL="342900" marR="0" lvl="0" indent="-342900" algn="l"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altLang="zh-CN" sz="2400" b="0" i="0" u="none" strike="noStrike" kern="1200" cap="none" spc="0" normalizeH="0" baseline="0" noProof="0" dirty="0" smtClean="0">
                <a:ln>
                  <a:noFill/>
                </a:ln>
                <a:solidFill>
                  <a:schemeClr val="accent4">
                    <a:lumMod val="50000"/>
                  </a:schemeClr>
                </a:solidFill>
                <a:effectLst/>
                <a:uLnTx/>
                <a:uFillTx/>
                <a:latin typeface="+mn-lt"/>
                <a:ea typeface="+mn-ea"/>
                <a:cs typeface="+mn-cs"/>
              </a:rPr>
              <a:t>back to front</a:t>
            </a:r>
          </a:p>
          <a:p>
            <a:pPr marL="342900" marR="0" lvl="0" indent="-342900" algn="l"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altLang="zh-CN" sz="2400" b="0" i="0" u="none" strike="noStrike" kern="1200" cap="none" spc="0" normalizeH="0" baseline="0" noProof="0" dirty="0" smtClean="0">
                <a:ln>
                  <a:noFill/>
                </a:ln>
                <a:solidFill>
                  <a:schemeClr val="accent4">
                    <a:lumMod val="50000"/>
                  </a:schemeClr>
                </a:solidFill>
                <a:effectLst/>
                <a:uLnTx/>
                <a:uFillTx/>
                <a:latin typeface="+mn-lt"/>
                <a:ea typeface="+mn-ea"/>
                <a:cs typeface="+mn-cs"/>
              </a:rPr>
              <a:t>sooner or later</a:t>
            </a:r>
          </a:p>
          <a:p>
            <a:pPr marL="342900" marR="0" lvl="0" indent="-342900" algn="l"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altLang="zh-CN" sz="2400" b="0" i="0" u="none" strike="noStrike" kern="1200" cap="none" spc="0" normalizeH="0" baseline="0" noProof="0" dirty="0" smtClean="0">
                <a:ln>
                  <a:noFill/>
                </a:ln>
                <a:solidFill>
                  <a:schemeClr val="accent4">
                    <a:lumMod val="50000"/>
                  </a:schemeClr>
                </a:solidFill>
                <a:effectLst/>
                <a:uLnTx/>
                <a:uFillTx/>
                <a:latin typeface="+mn-lt"/>
                <a:ea typeface="+mn-ea"/>
                <a:cs typeface="+mn-cs"/>
              </a:rPr>
              <a:t>all or nothing</a:t>
            </a:r>
          </a:p>
          <a:p>
            <a:pPr marL="342900" marR="0" lvl="0" indent="-342900" algn="l"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altLang="zh-CN" sz="2400" b="0" i="0" u="none" strike="noStrike" kern="1200" cap="none" spc="0" normalizeH="0" baseline="0" noProof="0" dirty="0" smtClean="0">
                <a:ln>
                  <a:noFill/>
                </a:ln>
                <a:solidFill>
                  <a:schemeClr val="accent4">
                    <a:lumMod val="50000"/>
                  </a:schemeClr>
                </a:solidFill>
                <a:effectLst/>
                <a:uLnTx/>
                <a:uFillTx/>
                <a:latin typeface="+mn-lt"/>
                <a:ea typeface="+mn-ea"/>
                <a:cs typeface="+mn-cs"/>
              </a:rPr>
              <a:t>take it or leave it</a:t>
            </a:r>
          </a:p>
        </p:txBody>
      </p:sp>
      <p:sp>
        <p:nvSpPr>
          <p:cNvPr id="10" name="TextBox 9"/>
          <p:cNvSpPr txBox="1"/>
          <p:nvPr/>
        </p:nvSpPr>
        <p:spPr>
          <a:xfrm>
            <a:off x="6572264" y="1628762"/>
            <a:ext cx="2214578" cy="523220"/>
          </a:xfrm>
          <a:prstGeom prst="rect">
            <a:avLst/>
          </a:prstGeom>
          <a:noFill/>
        </p:spPr>
        <p:txBody>
          <a:bodyPr wrap="square" rtlCol="0">
            <a:spAutoFit/>
          </a:bodyPr>
          <a:lstStyle/>
          <a:p>
            <a:r>
              <a:rPr lang="en-US" sz="2800" spc="-150" dirty="0" smtClean="0">
                <a:solidFill>
                  <a:srgbClr val="0070C0"/>
                </a:solidFill>
              </a:rPr>
              <a:t>peace and quiet </a:t>
            </a:r>
            <a:endParaRPr lang="zh-CN" altLang="en-US" sz="2800" spc="-150" dirty="0">
              <a:solidFill>
                <a:srgbClr val="0070C0"/>
              </a:solidFill>
            </a:endParaRPr>
          </a:p>
        </p:txBody>
      </p:sp>
      <p:sp>
        <p:nvSpPr>
          <p:cNvPr id="11" name="TextBox 10"/>
          <p:cNvSpPr txBox="1"/>
          <p:nvPr/>
        </p:nvSpPr>
        <p:spPr>
          <a:xfrm>
            <a:off x="3071802" y="2643182"/>
            <a:ext cx="2571768" cy="523220"/>
          </a:xfrm>
          <a:prstGeom prst="rect">
            <a:avLst/>
          </a:prstGeom>
          <a:noFill/>
        </p:spPr>
        <p:txBody>
          <a:bodyPr wrap="square" rtlCol="0">
            <a:spAutoFit/>
          </a:bodyPr>
          <a:lstStyle/>
          <a:p>
            <a:r>
              <a:rPr lang="en-US" sz="2800" dirty="0" smtClean="0">
                <a:solidFill>
                  <a:srgbClr val="0070C0"/>
                </a:solidFill>
              </a:rPr>
              <a:t>sooner or later </a:t>
            </a:r>
            <a:endParaRPr lang="zh-CN" altLang="en-US" sz="2800" dirty="0">
              <a:solidFill>
                <a:srgbClr val="0070C0"/>
              </a:solidFill>
            </a:endParaRPr>
          </a:p>
        </p:txBody>
      </p:sp>
      <p:sp>
        <p:nvSpPr>
          <p:cNvPr id="12" name="TextBox 11"/>
          <p:cNvSpPr txBox="1"/>
          <p:nvPr/>
        </p:nvSpPr>
        <p:spPr>
          <a:xfrm>
            <a:off x="3071802" y="3643314"/>
            <a:ext cx="2857520" cy="523220"/>
          </a:xfrm>
          <a:prstGeom prst="rect">
            <a:avLst/>
          </a:prstGeom>
          <a:noFill/>
        </p:spPr>
        <p:txBody>
          <a:bodyPr wrap="square" rtlCol="0">
            <a:spAutoFit/>
          </a:bodyPr>
          <a:lstStyle/>
          <a:p>
            <a:r>
              <a:rPr lang="en-US" sz="2800" dirty="0" smtClean="0">
                <a:solidFill>
                  <a:srgbClr val="0070C0"/>
                </a:solidFill>
              </a:rPr>
              <a:t>Take it or leave it</a:t>
            </a:r>
            <a:endParaRPr lang="zh-CN" altLang="en-US" sz="2800" dirty="0">
              <a:solidFill>
                <a:srgbClr val="0070C0"/>
              </a:solidFill>
            </a:endParaRPr>
          </a:p>
        </p:txBody>
      </p:sp>
      <p:pic>
        <p:nvPicPr>
          <p:cNvPr id="13" name="图片 9" descr="END"/>
          <p:cNvPicPr>
            <a:picLocks noChangeAspect="1" noChangeArrowheads="1"/>
          </p:cNvPicPr>
          <p:nvPr/>
        </p:nvPicPr>
        <p:blipFill>
          <a:blip r:embed="rId4"/>
          <a:srcRect/>
          <a:stretch>
            <a:fillRect/>
          </a:stretch>
        </p:blipFill>
        <p:spPr bwMode="auto">
          <a:xfrm>
            <a:off x="8371019" y="6333761"/>
            <a:ext cx="476250" cy="225425"/>
          </a:xfrm>
          <a:prstGeom prst="rect">
            <a:avLst/>
          </a:prstGeom>
          <a:noFill/>
          <a:ln w="9525">
            <a:noFill/>
            <a:miter lim="800000"/>
            <a:headEnd/>
            <a:tailEnd/>
          </a:ln>
        </p:spPr>
      </p:pic>
      <p:pic>
        <p:nvPicPr>
          <p:cNvPr id="14" name="图片 13" descr="Back">
            <a:hlinkClick r:id="rId5" action="ppaction://hlinksldjump"/>
          </p:cNvPr>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4762472" cy="3708383"/>
          </a:xfrm>
        </p:spPr>
        <p:txBody>
          <a:bodyPr>
            <a:noAutofit/>
          </a:bodyPr>
          <a:lstStyle/>
          <a:p>
            <a:pPr marL="0" indent="0" algn="just">
              <a:lnSpc>
                <a:spcPct val="90000"/>
              </a:lnSpc>
              <a:spcBef>
                <a:spcPts val="1200"/>
              </a:spcBef>
              <a:buNone/>
              <a:defRPr/>
            </a:pPr>
            <a:r>
              <a:rPr lang="en-US" sz="2800" b="1" dirty="0" smtClean="0">
                <a:solidFill>
                  <a:srgbClr val="7030A0"/>
                </a:solidFill>
              </a:rPr>
              <a:t>Collocations </a:t>
            </a:r>
            <a:endParaRPr lang="en-US" sz="2800" b="1" dirty="0" smtClean="0">
              <a:solidFill>
                <a:srgbClr val="7030A0"/>
              </a:solidFill>
            </a:endParaRPr>
          </a:p>
          <a:p>
            <a:pPr marL="0" indent="0" algn="just">
              <a:lnSpc>
                <a:spcPct val="90000"/>
              </a:lnSpc>
              <a:spcBef>
                <a:spcPts val="1200"/>
              </a:spcBef>
              <a:buNone/>
              <a:defRPr/>
            </a:pPr>
            <a:r>
              <a:rPr lang="en-US" sz="2800" b="1" spc="-250" dirty="0" smtClean="0"/>
              <a:t>4 </a:t>
            </a:r>
            <a:r>
              <a:rPr lang="en-US" sz="2800" b="1" dirty="0" smtClean="0"/>
              <a:t>Complete the sentences with suitable expressions from the collocation box. Sometimes more than one collocation is possible. </a:t>
            </a:r>
            <a:endParaRPr lang="en-US" sz="2800" dirty="0" smtClean="0"/>
          </a:p>
          <a:p>
            <a:pPr algn="just">
              <a:spcBef>
                <a:spcPts val="1200"/>
              </a:spcBef>
              <a:buNone/>
              <a:defRPr/>
            </a:pPr>
            <a:r>
              <a:rPr lang="en-US" sz="2800" dirty="0" smtClean="0"/>
              <a:t>1 </a:t>
            </a:r>
            <a:r>
              <a:rPr lang="en-US" sz="2800" dirty="0" smtClean="0"/>
              <a:t>The results led him to </a:t>
            </a:r>
            <a:r>
              <a:rPr lang="en-US" sz="2800" spc="-100" dirty="0" smtClean="0"/>
              <a:t>________ his _______ that the climate was not changing.</a:t>
            </a:r>
          </a:p>
          <a:p>
            <a:pPr algn="just">
              <a:lnSpc>
                <a:spcPct val="90000"/>
              </a:lnSpc>
              <a:spcBef>
                <a:spcPts val="1200"/>
              </a:spcBef>
              <a:buNone/>
              <a:defRPr/>
            </a:pPr>
            <a:endParaRPr lang="en-US" sz="2800" dirty="0" smtClean="0"/>
          </a:p>
          <a:p>
            <a:pPr algn="just">
              <a:lnSpc>
                <a:spcPct val="90000"/>
              </a:lnSpc>
              <a:spcBef>
                <a:spcPts val="1200"/>
              </a:spcBef>
              <a:buNone/>
              <a:defRPr/>
            </a:pPr>
            <a:endParaRPr lang="en-US" sz="2800"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sp>
        <p:nvSpPr>
          <p:cNvPr id="9" name="TextBox 8"/>
          <p:cNvSpPr txBox="1"/>
          <p:nvPr/>
        </p:nvSpPr>
        <p:spPr>
          <a:xfrm>
            <a:off x="571472" y="3691598"/>
            <a:ext cx="1500198" cy="523220"/>
          </a:xfrm>
          <a:prstGeom prst="rect">
            <a:avLst/>
          </a:prstGeom>
          <a:noFill/>
        </p:spPr>
        <p:txBody>
          <a:bodyPr wrap="square" rtlCol="0">
            <a:spAutoFit/>
          </a:bodyPr>
          <a:lstStyle/>
          <a:p>
            <a:r>
              <a:rPr lang="en-US" sz="2800" dirty="0" smtClean="0">
                <a:solidFill>
                  <a:srgbClr val="0070C0"/>
                </a:solidFill>
              </a:rPr>
              <a:t>abandon </a:t>
            </a:r>
            <a:endParaRPr lang="zh-CN" altLang="en-US" sz="2800" dirty="0">
              <a:solidFill>
                <a:srgbClr val="0070C0"/>
              </a:solidFill>
            </a:endParaRPr>
          </a:p>
        </p:txBody>
      </p:sp>
      <p:sp>
        <p:nvSpPr>
          <p:cNvPr id="10" name="TextBox 9"/>
          <p:cNvSpPr txBox="1"/>
          <p:nvPr/>
        </p:nvSpPr>
        <p:spPr>
          <a:xfrm>
            <a:off x="2643174" y="3691598"/>
            <a:ext cx="1143008" cy="523220"/>
          </a:xfrm>
          <a:prstGeom prst="rect">
            <a:avLst/>
          </a:prstGeom>
          <a:noFill/>
        </p:spPr>
        <p:txBody>
          <a:bodyPr wrap="square" rtlCol="0">
            <a:spAutoFit/>
          </a:bodyPr>
          <a:lstStyle/>
          <a:p>
            <a:r>
              <a:rPr lang="en-US" sz="2800" dirty="0" smtClean="0">
                <a:solidFill>
                  <a:srgbClr val="0070C0"/>
                </a:solidFill>
              </a:rPr>
              <a:t>belief </a:t>
            </a:r>
            <a:endParaRPr lang="zh-CN" altLang="en-US" sz="2800" dirty="0">
              <a:solidFill>
                <a:srgbClr val="0070C0"/>
              </a:solidFill>
            </a:endParaRPr>
          </a:p>
        </p:txBody>
      </p:sp>
      <p:sp>
        <p:nvSpPr>
          <p:cNvPr id="11" name="TextBox 10"/>
          <p:cNvSpPr txBox="1"/>
          <p:nvPr/>
        </p:nvSpPr>
        <p:spPr>
          <a:xfrm>
            <a:off x="785786" y="4620292"/>
            <a:ext cx="2071702" cy="523220"/>
          </a:xfrm>
          <a:prstGeom prst="rect">
            <a:avLst/>
          </a:prstGeom>
          <a:noFill/>
        </p:spPr>
        <p:txBody>
          <a:bodyPr wrap="square" rtlCol="0">
            <a:spAutoFit/>
          </a:bodyPr>
          <a:lstStyle/>
          <a:p>
            <a:r>
              <a:rPr lang="en-US" sz="2800" dirty="0" smtClean="0">
                <a:solidFill>
                  <a:srgbClr val="0070C0"/>
                </a:solidFill>
              </a:rPr>
              <a:t>newly built </a:t>
            </a:r>
            <a:endParaRPr lang="zh-CN" altLang="en-US" sz="2800" dirty="0">
              <a:solidFill>
                <a:srgbClr val="0070C0"/>
              </a:solidFill>
            </a:endParaRPr>
          </a:p>
        </p:txBody>
      </p:sp>
      <p:sp>
        <p:nvSpPr>
          <p:cNvPr id="12" name="TextBox 11"/>
          <p:cNvSpPr txBox="1"/>
          <p:nvPr/>
        </p:nvSpPr>
        <p:spPr>
          <a:xfrm>
            <a:off x="2143108" y="6072206"/>
            <a:ext cx="2286016" cy="523220"/>
          </a:xfrm>
          <a:prstGeom prst="rect">
            <a:avLst/>
          </a:prstGeom>
          <a:noFill/>
        </p:spPr>
        <p:txBody>
          <a:bodyPr wrap="square" rtlCol="0">
            <a:spAutoFit/>
          </a:bodyPr>
          <a:lstStyle/>
          <a:p>
            <a:r>
              <a:rPr lang="en-US" sz="2800" dirty="0" smtClean="0">
                <a:solidFill>
                  <a:srgbClr val="0070C0"/>
                </a:solidFill>
              </a:rPr>
              <a:t>financial crisis </a:t>
            </a:r>
            <a:endParaRPr lang="zh-CN" altLang="en-US" sz="2800" dirty="0">
              <a:solidFill>
                <a:srgbClr val="0070C0"/>
              </a:solidFill>
            </a:endParaRPr>
          </a:p>
        </p:txBody>
      </p:sp>
      <p:pic>
        <p:nvPicPr>
          <p:cNvPr id="18" name="Picture 1" descr="C:\Users\zhao\AppData\Roaming\Tencent\Users\27957503\QQ\WinTemp\RichOle\WTKTZ@4MTRJFGDVO@_@)KIU.png"/>
          <p:cNvPicPr>
            <a:picLocks noChangeAspect="1" noChangeArrowheads="1"/>
          </p:cNvPicPr>
          <p:nvPr/>
        </p:nvPicPr>
        <p:blipFill>
          <a:blip r:embed="rId5"/>
          <a:srcRect/>
          <a:stretch>
            <a:fillRect/>
          </a:stretch>
        </p:blipFill>
        <p:spPr bwMode="auto">
          <a:xfrm>
            <a:off x="5000628" y="1142984"/>
            <a:ext cx="4012608" cy="3143272"/>
          </a:xfrm>
          <a:prstGeom prst="rect">
            <a:avLst/>
          </a:prstGeom>
          <a:noFill/>
        </p:spPr>
      </p:pic>
      <p:pic>
        <p:nvPicPr>
          <p:cNvPr id="13" name="图片 10" descr="MORE"/>
          <p:cNvPicPr>
            <a:picLocks noChangeAspect="1" noChangeArrowheads="1"/>
          </p:cNvPicPr>
          <p:nvPr/>
        </p:nvPicPr>
        <p:blipFill>
          <a:blip r:embed="rId6"/>
          <a:srcRect/>
          <a:stretch>
            <a:fillRect/>
          </a:stretch>
        </p:blipFill>
        <p:spPr bwMode="auto">
          <a:xfrm>
            <a:off x="7991475" y="6415110"/>
            <a:ext cx="912813" cy="228600"/>
          </a:xfrm>
          <a:prstGeom prst="rect">
            <a:avLst/>
          </a:prstGeom>
          <a:noFill/>
          <a:ln w="9525">
            <a:noFill/>
            <a:miter lim="800000"/>
            <a:headEnd/>
            <a:tailEnd/>
          </a:ln>
        </p:spPr>
      </p:pic>
      <p:sp>
        <p:nvSpPr>
          <p:cNvPr id="14" name="TextBox 13"/>
          <p:cNvSpPr txBox="1"/>
          <p:nvPr/>
        </p:nvSpPr>
        <p:spPr>
          <a:xfrm>
            <a:off x="142844" y="4673940"/>
            <a:ext cx="8715436" cy="1969770"/>
          </a:xfrm>
          <a:prstGeom prst="rect">
            <a:avLst/>
          </a:prstGeom>
          <a:noFill/>
        </p:spPr>
        <p:txBody>
          <a:bodyPr wrap="square" rtlCol="0">
            <a:spAutoFit/>
          </a:bodyPr>
          <a:lstStyle/>
          <a:p>
            <a:pPr marL="361950" indent="-361950" algn="just">
              <a:spcBef>
                <a:spcPts val="1200"/>
              </a:spcBef>
              <a:buNone/>
              <a:defRPr/>
            </a:pPr>
            <a:r>
              <a:rPr lang="en-US" sz="2800" dirty="0" smtClean="0"/>
              <a:t>2 A __________ house is one which is no more than a year old.</a:t>
            </a:r>
          </a:p>
          <a:p>
            <a:pPr marL="361950" indent="-361950" algn="just">
              <a:spcBef>
                <a:spcPts val="1200"/>
              </a:spcBef>
              <a:buNone/>
              <a:defRPr/>
            </a:pPr>
            <a:r>
              <a:rPr lang="en-US" sz="2800" dirty="0" smtClean="0"/>
              <a:t>3 It has taken several years for the economy to recover from the ______________ of 2008.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14282" y="4078335"/>
            <a:ext cx="8643998" cy="2065309"/>
          </a:xfrm>
        </p:spPr>
        <p:txBody>
          <a:bodyPr>
            <a:noAutofit/>
          </a:bodyPr>
          <a:lstStyle/>
          <a:p>
            <a:pPr algn="just">
              <a:lnSpc>
                <a:spcPct val="90000"/>
              </a:lnSpc>
              <a:spcBef>
                <a:spcPts val="1200"/>
              </a:spcBef>
              <a:buNone/>
              <a:defRPr/>
            </a:pPr>
            <a:r>
              <a:rPr lang="en-US" sz="2800" dirty="0" smtClean="0"/>
              <a:t>4 Sometimes he exaggerates the risks in order to _______ a(n) _______ from his team of experts</a:t>
            </a:r>
            <a:r>
              <a:rPr lang="en-US" sz="2800" dirty="0" smtClean="0"/>
              <a:t>.</a:t>
            </a:r>
            <a:endParaRPr lang="en-US" sz="2800" dirty="0" smtClean="0"/>
          </a:p>
          <a:p>
            <a:pPr algn="just">
              <a:lnSpc>
                <a:spcPct val="90000"/>
              </a:lnSpc>
              <a:spcBef>
                <a:spcPts val="1200"/>
              </a:spcBef>
              <a:buNone/>
              <a:defRPr/>
            </a:pPr>
            <a:r>
              <a:rPr lang="en-US" sz="2800" dirty="0" smtClean="0"/>
              <a:t>5 </a:t>
            </a:r>
            <a:r>
              <a:rPr lang="en-US" sz="2800" dirty="0" smtClean="0"/>
              <a:t>The minister has set up a working party to _________ the problem of homelessness.</a:t>
            </a:r>
          </a:p>
          <a:p>
            <a:pPr algn="just">
              <a:lnSpc>
                <a:spcPct val="90000"/>
              </a:lnSpc>
              <a:spcBef>
                <a:spcPts val="1200"/>
              </a:spcBef>
              <a:buNone/>
              <a:defRPr/>
            </a:pPr>
            <a:r>
              <a:rPr lang="en-US" sz="2800" dirty="0" smtClean="0"/>
              <a:t>6 If you have a spare room, you could ________  a student and make a little extra money.</a:t>
            </a:r>
            <a:endParaRPr lang="en-US" altLang="zh-CN"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 action="ppaction://hlinkshowjump?jump=previousslide"/>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3"/>
          <a:srcRect/>
          <a:stretch>
            <a:fillRect/>
          </a:stretch>
        </p:blipFill>
        <p:spPr bwMode="auto">
          <a:xfrm>
            <a:off x="8331200" y="52388"/>
            <a:ext cx="484188" cy="441325"/>
          </a:xfrm>
          <a:prstGeom prst="rect">
            <a:avLst/>
          </a:prstGeom>
          <a:noFill/>
          <a:ln w="9525">
            <a:noFill/>
            <a:miter lim="800000"/>
            <a:headEnd/>
            <a:tailEnd/>
          </a:ln>
        </p:spPr>
      </p:pic>
      <p:sp>
        <p:nvSpPr>
          <p:cNvPr id="13" name="TextBox 12"/>
          <p:cNvSpPr txBox="1"/>
          <p:nvPr/>
        </p:nvSpPr>
        <p:spPr>
          <a:xfrm>
            <a:off x="7500958" y="3977350"/>
            <a:ext cx="1428760" cy="523220"/>
          </a:xfrm>
          <a:prstGeom prst="rect">
            <a:avLst/>
          </a:prstGeom>
          <a:noFill/>
        </p:spPr>
        <p:txBody>
          <a:bodyPr wrap="square" rtlCol="0">
            <a:spAutoFit/>
          </a:bodyPr>
          <a:lstStyle/>
          <a:p>
            <a:r>
              <a:rPr lang="en-US" sz="2800" dirty="0" smtClean="0">
                <a:solidFill>
                  <a:srgbClr val="0070C0"/>
                </a:solidFill>
              </a:rPr>
              <a:t>provoke </a:t>
            </a:r>
            <a:endParaRPr lang="zh-CN" altLang="en-US" sz="2800" dirty="0">
              <a:solidFill>
                <a:srgbClr val="0070C0"/>
              </a:solidFill>
            </a:endParaRPr>
          </a:p>
        </p:txBody>
      </p:sp>
      <p:sp>
        <p:nvSpPr>
          <p:cNvPr id="14" name="TextBox 13"/>
          <p:cNvSpPr txBox="1"/>
          <p:nvPr/>
        </p:nvSpPr>
        <p:spPr>
          <a:xfrm>
            <a:off x="1285852" y="4405978"/>
            <a:ext cx="1428760" cy="523220"/>
          </a:xfrm>
          <a:prstGeom prst="rect">
            <a:avLst/>
          </a:prstGeom>
          <a:noFill/>
        </p:spPr>
        <p:txBody>
          <a:bodyPr wrap="square" rtlCol="0">
            <a:spAutoFit/>
          </a:bodyPr>
          <a:lstStyle/>
          <a:p>
            <a:r>
              <a:rPr lang="en-US" sz="2800" dirty="0" smtClean="0">
                <a:solidFill>
                  <a:srgbClr val="0070C0"/>
                </a:solidFill>
              </a:rPr>
              <a:t>outcry</a:t>
            </a:r>
            <a:endParaRPr lang="zh-CN" altLang="en-US" sz="2800" dirty="0">
              <a:solidFill>
                <a:srgbClr val="0070C0"/>
              </a:solidFill>
            </a:endParaRPr>
          </a:p>
        </p:txBody>
      </p:sp>
      <p:sp>
        <p:nvSpPr>
          <p:cNvPr id="15" name="TextBox 14"/>
          <p:cNvSpPr txBox="1"/>
          <p:nvPr/>
        </p:nvSpPr>
        <p:spPr>
          <a:xfrm>
            <a:off x="7215206" y="4929198"/>
            <a:ext cx="1571636" cy="523220"/>
          </a:xfrm>
          <a:prstGeom prst="rect">
            <a:avLst/>
          </a:prstGeom>
          <a:noFill/>
        </p:spPr>
        <p:txBody>
          <a:bodyPr wrap="square" rtlCol="0">
            <a:spAutoFit/>
          </a:bodyPr>
          <a:lstStyle/>
          <a:p>
            <a:r>
              <a:rPr lang="en-US" altLang="zh-CN" sz="2800" dirty="0" smtClean="0">
                <a:solidFill>
                  <a:srgbClr val="0070C0"/>
                </a:solidFill>
              </a:rPr>
              <a:t>look into</a:t>
            </a:r>
            <a:endParaRPr lang="zh-CN" altLang="en-US" sz="2800" dirty="0">
              <a:solidFill>
                <a:srgbClr val="0070C0"/>
              </a:solidFill>
            </a:endParaRPr>
          </a:p>
        </p:txBody>
      </p:sp>
      <p:sp>
        <p:nvSpPr>
          <p:cNvPr id="16" name="TextBox 15"/>
          <p:cNvSpPr txBox="1"/>
          <p:nvPr/>
        </p:nvSpPr>
        <p:spPr>
          <a:xfrm>
            <a:off x="5929322" y="5857892"/>
            <a:ext cx="1214446" cy="523220"/>
          </a:xfrm>
          <a:prstGeom prst="rect">
            <a:avLst/>
          </a:prstGeom>
          <a:noFill/>
        </p:spPr>
        <p:txBody>
          <a:bodyPr wrap="square" rtlCol="0">
            <a:spAutoFit/>
          </a:bodyPr>
          <a:lstStyle/>
          <a:p>
            <a:r>
              <a:rPr lang="en-US" sz="2800" dirty="0" smtClean="0">
                <a:solidFill>
                  <a:srgbClr val="0070C0"/>
                </a:solidFill>
              </a:rPr>
              <a:t>take in</a:t>
            </a:r>
            <a:endParaRPr lang="zh-CN" altLang="en-US" sz="2800" dirty="0">
              <a:solidFill>
                <a:srgbClr val="0070C0"/>
              </a:solidFill>
            </a:endParaRPr>
          </a:p>
        </p:txBody>
      </p:sp>
      <p:pic>
        <p:nvPicPr>
          <p:cNvPr id="17" name="图片 9" descr="END"/>
          <p:cNvPicPr>
            <a:picLocks noChangeAspect="1" noChangeArrowheads="1"/>
          </p:cNvPicPr>
          <p:nvPr/>
        </p:nvPicPr>
        <p:blipFill>
          <a:blip r:embed="rId4"/>
          <a:srcRect/>
          <a:stretch>
            <a:fillRect/>
          </a:stretch>
        </p:blipFill>
        <p:spPr bwMode="auto">
          <a:xfrm>
            <a:off x="8371019" y="6429396"/>
            <a:ext cx="476250" cy="225425"/>
          </a:xfrm>
          <a:prstGeom prst="rect">
            <a:avLst/>
          </a:prstGeom>
          <a:noFill/>
          <a:ln w="9525">
            <a:noFill/>
            <a:miter lim="800000"/>
            <a:headEnd/>
            <a:tailEnd/>
          </a:ln>
        </p:spPr>
      </p:pic>
      <p:pic>
        <p:nvPicPr>
          <p:cNvPr id="18" name="Picture 1" descr="C:\Users\zhao\AppData\Roaming\Tencent\Users\27957503\QQ\WinTemp\RichOle\WTKTZ@4MTRJFGDVO@_@)KIU.png"/>
          <p:cNvPicPr>
            <a:picLocks noChangeAspect="1" noChangeArrowheads="1"/>
          </p:cNvPicPr>
          <p:nvPr/>
        </p:nvPicPr>
        <p:blipFill>
          <a:blip r:embed="rId5"/>
          <a:srcRect/>
          <a:stretch>
            <a:fillRect/>
          </a:stretch>
        </p:blipFill>
        <p:spPr bwMode="auto">
          <a:xfrm>
            <a:off x="2571736" y="642917"/>
            <a:ext cx="4429156" cy="344685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dissolv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dissolve">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dissolv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a:lnSpc>
                <a:spcPct val="76000"/>
              </a:lnSpc>
              <a:spcBef>
                <a:spcPts val="0"/>
              </a:spcBef>
              <a:buNone/>
              <a:defRPr/>
            </a:pPr>
            <a:r>
              <a:rPr lang="en-US" sz="2800" b="1" dirty="0" smtClean="0">
                <a:solidFill>
                  <a:srgbClr val="7030A0"/>
                </a:solidFill>
              </a:rPr>
              <a:t>Translation</a:t>
            </a:r>
          </a:p>
          <a:p>
            <a:pPr>
              <a:lnSpc>
                <a:spcPct val="10000"/>
              </a:lnSpc>
              <a:spcBef>
                <a:spcPts val="0"/>
              </a:spcBef>
              <a:buNone/>
              <a:defRPr/>
            </a:pPr>
            <a:r>
              <a:rPr lang="en-US" sz="2800" b="1" spc="-270" dirty="0" smtClean="0">
                <a:solidFill>
                  <a:srgbClr val="7030A0"/>
                </a:solidFill>
              </a:rPr>
              <a:t>          </a:t>
            </a:r>
          </a:p>
          <a:p>
            <a:pPr>
              <a:lnSpc>
                <a:spcPct val="76000"/>
              </a:lnSpc>
              <a:spcBef>
                <a:spcPts val="0"/>
              </a:spcBef>
              <a:buNone/>
              <a:defRPr/>
            </a:pPr>
            <a:r>
              <a:rPr lang="en-US" sz="2800" b="1" dirty="0" smtClean="0"/>
              <a:t>5 </a:t>
            </a:r>
            <a:r>
              <a:rPr lang="en-US" sz="2800" b="1" dirty="0" smtClean="0"/>
              <a:t>Translate the paragraph into Chinese</a:t>
            </a:r>
            <a:r>
              <a:rPr lang="en-US" sz="2800" b="1" spc="-270" dirty="0" smtClean="0"/>
              <a:t>.</a:t>
            </a:r>
          </a:p>
          <a:p>
            <a:pPr>
              <a:lnSpc>
                <a:spcPct val="10000"/>
              </a:lnSpc>
              <a:spcBef>
                <a:spcPts val="0"/>
              </a:spcBef>
              <a:buNone/>
              <a:defRPr/>
            </a:pPr>
            <a:endParaRPr lang="en-US" sz="2800" b="1" spc="-270" dirty="0" smtClean="0"/>
          </a:p>
          <a:p>
            <a:pPr marL="0" indent="0" algn="just">
              <a:lnSpc>
                <a:spcPct val="80000"/>
              </a:lnSpc>
              <a:spcBef>
                <a:spcPts val="0"/>
              </a:spcBef>
              <a:buNone/>
              <a:defRPr/>
            </a:pPr>
            <a:r>
              <a:rPr lang="en-US" sz="2300" dirty="0" smtClean="0"/>
              <a:t>Over recent decades in Europe, the family is one of the domains where the greatest changes have taken place. The traditional European nuclear family consisted of a married father and mother with several children, but today this is only one option among many. Declining marriage rates, an increased number of divorces, the wide acceptance of co-habitation, the legalization of same-sex marriage and dropping fertility rates have caused the size of the average household within the European Union to drop to 2.4 people. Yet family remains of the utmost importance to people. Eighty-four percent of Europeans say that family is very important, almost twice as many as those who find friends very important. Perhaps the most significant changes relate to childbearing, since these result in important demographic changes over time. Throughout Europe, having children is no longer considered a duty towards society, but rather just one of life’s options. The choice to stay childless is well accepted in many countries. The driving force behind these changes appears to be individualization. Values oriented towards autonomy, privacy, self-actualization and personal happiness have become more important, and have ousted values that point at collective goals. </a:t>
            </a:r>
            <a:endParaRPr lang="en-US" altLang="zh-CN" sz="2300" dirty="0" smtClean="0"/>
          </a:p>
          <a:p>
            <a:pPr marL="0" indent="0" algn="just">
              <a:lnSpc>
                <a:spcPct val="85000"/>
              </a:lnSpc>
              <a:spcBef>
                <a:spcPts val="0"/>
              </a:spcBef>
              <a:buNone/>
              <a:defRPr/>
            </a:pPr>
            <a:endParaRPr lang="en-US" altLang="zh-CN"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8072462" y="648654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
        <p:nvSpPr>
          <p:cNvPr id="8" name="TextBox 7"/>
          <p:cNvSpPr txBox="1"/>
          <p:nvPr/>
        </p:nvSpPr>
        <p:spPr>
          <a:xfrm>
            <a:off x="428596" y="939961"/>
            <a:ext cx="8286776" cy="5632311"/>
          </a:xfrm>
          <a:prstGeom prst="rect">
            <a:avLst/>
          </a:prstGeom>
          <a:noFill/>
        </p:spPr>
        <p:txBody>
          <a:bodyPr wrap="square" rtlCol="0">
            <a:spAutoFit/>
          </a:bodyPr>
          <a:lstStyle/>
          <a:p>
            <a:pPr algn="just"/>
            <a:r>
              <a:rPr lang="zh-CN" altLang="en-US" sz="2400" dirty="0" smtClean="0">
                <a:solidFill>
                  <a:srgbClr val="0070C0"/>
                </a:solidFill>
              </a:rPr>
              <a:t>在欧洲，家庭是近几十年来发生变化最大的领域之一。传统的欧洲核心家庭由一对已婚父母和几个孩子构成，但现在这种家庭只是诸多选择中的一个。日益下降的结婚率、离婚人数的增加、人们对同居的普遍接受、同性婚姻的合法化、日渐下降的生育率让欧盟家庭的平均人口数下降到了</a:t>
            </a:r>
            <a:r>
              <a:rPr lang="en-US" altLang="zh-CN" sz="2400" dirty="0" smtClean="0">
                <a:solidFill>
                  <a:srgbClr val="0070C0"/>
                </a:solidFill>
              </a:rPr>
              <a:t>2.4</a:t>
            </a:r>
            <a:r>
              <a:rPr lang="zh-CN" altLang="en-US" sz="2400" dirty="0" smtClean="0">
                <a:solidFill>
                  <a:srgbClr val="0070C0"/>
                </a:solidFill>
              </a:rPr>
              <a:t>人。家庭对人们来说依然是至关重要的。</a:t>
            </a:r>
            <a:r>
              <a:rPr lang="en-US" altLang="zh-CN" sz="2400" dirty="0" smtClean="0">
                <a:solidFill>
                  <a:srgbClr val="0070C0"/>
                </a:solidFill>
              </a:rPr>
              <a:t>84%</a:t>
            </a:r>
            <a:r>
              <a:rPr lang="zh-CN" altLang="en-US" sz="2400" dirty="0" smtClean="0">
                <a:solidFill>
                  <a:srgbClr val="0070C0"/>
                </a:solidFill>
              </a:rPr>
              <a:t>的欧洲人认为家庭非常重要，这个数字是那些认为朋友很重要的人数的两倍。也许影响最为重大的一些变化和生育有关，因为随着时间的推移这些变化会引发人口结构上的重要改变。在整个欧洲，人们不再把生育子女看作是对社会的责任，而是把它视为诸多生活选项中的一个。在很多国家，丁克的做法被广泛接受。这些改变背后的推动力似乎是个体化。追求独立自主、隐私、自我实现和个人幸福的价值观已经变得越来越重要，这让那些注重集体目标的价值观失去了容身之所。</a:t>
            </a:r>
            <a:endParaRPr lang="en-US" altLang="zh-CN" sz="2400" dirty="0" smtClean="0">
              <a:solidFill>
                <a:srgbClr val="0070C0"/>
              </a:solidFill>
            </a:endParaRPr>
          </a:p>
          <a:p>
            <a:pPr algn="just"/>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85720" y="720749"/>
            <a:ext cx="8691562" cy="5137143"/>
          </a:xfrm>
        </p:spPr>
        <p:txBody>
          <a:bodyPr>
            <a:noAutofit/>
          </a:bodyPr>
          <a:lstStyle/>
          <a:p>
            <a:pPr>
              <a:spcBef>
                <a:spcPts val="1200"/>
              </a:spcBef>
              <a:buNone/>
              <a:defRPr/>
            </a:pPr>
            <a:r>
              <a:rPr lang="en-US" altLang="zh-CN" sz="2800" b="1" dirty="0" smtClean="0"/>
              <a:t>6 Translate the paragraph into English.</a:t>
            </a:r>
          </a:p>
          <a:p>
            <a:pPr marL="0" indent="0" algn="just">
              <a:lnSpc>
                <a:spcPct val="150000"/>
              </a:lnSpc>
              <a:spcBef>
                <a:spcPts val="1200"/>
              </a:spcBef>
              <a:buNone/>
              <a:defRPr/>
            </a:pPr>
            <a:r>
              <a:rPr lang="zh-CN" altLang="en-US" sz="2400" dirty="0" smtClean="0"/>
              <a:t>目前</a:t>
            </a:r>
            <a:r>
              <a:rPr lang="zh-CN" altLang="en-US" sz="2400" dirty="0" smtClean="0"/>
              <a:t>，中国老年人口居世界第一，已经进入老龄化社会。而中国现在正处于社会转型期，建立一个完整的社会福利体系仍需很长的一段时间，因此中国的养老问题较为特殊。预计在今后半个世纪，家庭养老仍然是中国主流的养老模式。孝敬父母（</a:t>
            </a:r>
            <a:r>
              <a:rPr lang="en-US" altLang="zh-CN" sz="2400" dirty="0" smtClean="0"/>
              <a:t>filial piety</a:t>
            </a:r>
            <a:r>
              <a:rPr lang="zh-CN" altLang="en-US" sz="2400" dirty="0" smtClean="0"/>
              <a:t>）一直是中国传统伦理道德（</a:t>
            </a:r>
            <a:r>
              <a:rPr lang="en-US" altLang="zh-CN" sz="2400" dirty="0" smtClean="0"/>
              <a:t>ethics</a:t>
            </a:r>
            <a:r>
              <a:rPr lang="zh-CN" altLang="en-US" sz="2400" dirty="0" smtClean="0"/>
              <a:t>）的重要组成部分。在当今这样一个老龄化的社会中，弘扬孝道就显得更加重要，因为在鼓励人们对家里的老人提供日常照顾和情感慰藉方面，孝道仍将起关键性的作用。 </a:t>
            </a:r>
            <a:endParaRPr lang="en-US" altLang="zh-CN"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 action="ppaction://hlinkshowjump?jump=previousslide"/>
          </p:cNvPr>
          <p:cNvPicPr>
            <a:picLocks noChangeAspect="1" noChangeArrowheads="1"/>
          </p:cNvPicPr>
          <p:nvPr/>
        </p:nvPicPr>
        <p:blipFill>
          <a:blip r:embed="rId2"/>
          <a:srcRect/>
          <a:stretch>
            <a:fillRect/>
          </a:stretch>
        </p:blipFill>
        <p:spPr bwMode="auto">
          <a:xfrm>
            <a:off x="7656513" y="47625"/>
            <a:ext cx="558800" cy="393700"/>
          </a:xfrm>
          <a:prstGeom prst="rect">
            <a:avLst/>
          </a:prstGeom>
          <a:noFill/>
          <a:ln w="9525">
            <a:noFill/>
            <a:miter lim="800000"/>
            <a:headEnd/>
            <a:tailEnd/>
          </a:ln>
        </p:spPr>
      </p:pic>
      <p:pic>
        <p:nvPicPr>
          <p:cNvPr id="7" name="图片 3" descr="Home">
            <a:hlinkClick r:id="" action="ppaction://hlinkshowjump?jump=firstslide"/>
          </p:cNvPr>
          <p:cNvPicPr>
            <a:picLocks noChangeAspect="1" noChangeArrowheads="1"/>
          </p:cNvPicPr>
          <p:nvPr/>
        </p:nvPicPr>
        <p:blipFill>
          <a:blip r:embed="rId3"/>
          <a:srcRect/>
          <a:stretch>
            <a:fillRect/>
          </a:stretch>
        </p:blipFill>
        <p:spPr bwMode="auto">
          <a:xfrm>
            <a:off x="8331200" y="52388"/>
            <a:ext cx="484188" cy="441325"/>
          </a:xfrm>
          <a:prstGeom prst="rect">
            <a:avLst/>
          </a:prstGeom>
          <a:noFill/>
          <a:ln w="9525">
            <a:noFill/>
            <a:miter lim="800000"/>
            <a:headEnd/>
            <a:tailEnd/>
          </a:ln>
        </p:spPr>
      </p:pic>
      <p:pic>
        <p:nvPicPr>
          <p:cNvPr id="8" name="图片 9" descr="END"/>
          <p:cNvPicPr>
            <a:picLocks noChangeAspect="1" noChangeArrowheads="1"/>
          </p:cNvPicPr>
          <p:nvPr/>
        </p:nvPicPr>
        <p:blipFill>
          <a:blip r:embed="rId4"/>
          <a:srcRect/>
          <a:stretch>
            <a:fillRect/>
          </a:stretch>
        </p:blipFill>
        <p:spPr bwMode="auto">
          <a:xfrm>
            <a:off x="8371019" y="6333761"/>
            <a:ext cx="476250" cy="225425"/>
          </a:xfrm>
          <a:prstGeom prst="rect">
            <a:avLst/>
          </a:prstGeom>
          <a:noFill/>
          <a:ln w="9525">
            <a:noFill/>
            <a:miter lim="800000"/>
            <a:headEnd/>
            <a:tailEnd/>
          </a:ln>
        </p:spPr>
      </p:pic>
      <p:sp>
        <p:nvSpPr>
          <p:cNvPr id="9" name="TextBox 8"/>
          <p:cNvSpPr txBox="1"/>
          <p:nvPr/>
        </p:nvSpPr>
        <p:spPr>
          <a:xfrm>
            <a:off x="285720" y="642918"/>
            <a:ext cx="8643998" cy="6124754"/>
          </a:xfrm>
          <a:prstGeom prst="rect">
            <a:avLst/>
          </a:prstGeom>
          <a:noFill/>
        </p:spPr>
        <p:txBody>
          <a:bodyPr wrap="square" rtlCol="0">
            <a:spAutoFit/>
          </a:bodyPr>
          <a:lstStyle/>
          <a:p>
            <a:pPr algn="just"/>
            <a:r>
              <a:rPr lang="en-US" altLang="en-US" sz="2800" dirty="0" smtClean="0">
                <a:solidFill>
                  <a:srgbClr val="0070C0"/>
                </a:solidFill>
              </a:rPr>
              <a:t>China, with the largest population of elderly people in the world, has become an ageing society. Meanwhile, China is also a country undergoing social transition. It will be a long time before a sound social welfare system can be established, which means that China is in a unique situation when it comes to care of its ageing population. It is predicted that in the next 50 years, family care for the aged will still be the dominant practice in China. Filial piety has always been a significant part of traditional Chinese ethics. In today’s ageing society, it will be all the more important to promote the virtue of filial piety, as it will continue to play a crucial role in encouraging people to take good care of their elderly family members by providing daily care and emotional support.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3422631"/>
          </a:xfrm>
        </p:spPr>
        <p:txBody>
          <a:bodyPr>
            <a:noAutofit/>
          </a:bodyPr>
          <a:lstStyle/>
          <a:p>
            <a:pPr>
              <a:spcBef>
                <a:spcPts val="1200"/>
              </a:spcBef>
              <a:buNone/>
              <a:defRPr/>
            </a:pPr>
            <a:r>
              <a:rPr lang="en-US" sz="2800" b="1" dirty="0" smtClean="0">
                <a:solidFill>
                  <a:srgbClr val="7030A0"/>
                </a:solidFill>
              </a:rPr>
              <a:t>Inversion</a:t>
            </a:r>
            <a:r>
              <a:rPr lang="en-US" sz="2800" dirty="0" smtClean="0">
                <a:solidFill>
                  <a:srgbClr val="7030A0"/>
                </a:solidFill>
              </a:rPr>
              <a:t> </a:t>
            </a:r>
            <a:endParaRPr lang="en-US" sz="2800" dirty="0" smtClean="0">
              <a:solidFill>
                <a:srgbClr val="7030A0"/>
              </a:solidFill>
            </a:endParaRPr>
          </a:p>
          <a:p>
            <a:pPr>
              <a:spcBef>
                <a:spcPts val="1200"/>
              </a:spcBef>
              <a:buNone/>
              <a:defRPr/>
            </a:pPr>
            <a:r>
              <a:rPr lang="en-US" sz="2800" dirty="0" smtClean="0">
                <a:solidFill>
                  <a:srgbClr val="7030A0"/>
                </a:solidFill>
              </a:rPr>
              <a:t> </a:t>
            </a:r>
            <a:r>
              <a:rPr lang="en-US" sz="2800" dirty="0" smtClean="0">
                <a:solidFill>
                  <a:srgbClr val="7030A0"/>
                </a:solidFill>
              </a:rPr>
              <a:t>   </a:t>
            </a:r>
            <a:r>
              <a:rPr lang="en-US" sz="2800" dirty="0" smtClean="0">
                <a:solidFill>
                  <a:srgbClr val="7030A0"/>
                </a:solidFill>
              </a:rPr>
              <a:t>When </a:t>
            </a:r>
            <a:r>
              <a:rPr lang="en-US" sz="2800" dirty="0" smtClean="0">
                <a:solidFill>
                  <a:srgbClr val="7030A0"/>
                </a:solidFill>
              </a:rPr>
              <a:t>we use an adverbial expression of place or direction at the beginning of a clause, and the verb is intransitive, we can put the verb before the subject. This is called “inversion</a:t>
            </a:r>
            <a:r>
              <a:rPr lang="en-US" sz="2800" dirty="0" smtClean="0">
                <a:solidFill>
                  <a:srgbClr val="7030A0"/>
                </a:solidFill>
              </a:rPr>
              <a:t>”.</a:t>
            </a:r>
          </a:p>
          <a:p>
            <a:pPr>
              <a:spcBef>
                <a:spcPts val="1200"/>
              </a:spcBef>
              <a:buNone/>
              <a:defRPr/>
            </a:pPr>
            <a:r>
              <a:rPr lang="en-US" sz="2800" i="1" dirty="0" smtClean="0">
                <a:solidFill>
                  <a:srgbClr val="7030A0"/>
                </a:solidFill>
              </a:rPr>
              <a:t> </a:t>
            </a:r>
            <a:r>
              <a:rPr lang="en-US" sz="2800" i="1" dirty="0" smtClean="0">
                <a:solidFill>
                  <a:srgbClr val="7030A0"/>
                </a:solidFill>
              </a:rPr>
              <a:t>   </a:t>
            </a:r>
            <a:r>
              <a:rPr lang="en-US" sz="2800" i="1" dirty="0" smtClean="0"/>
              <a:t>High </a:t>
            </a:r>
            <a:r>
              <a:rPr lang="en-US" sz="2800" i="1" dirty="0" smtClean="0"/>
              <a:t>up in the topmost bough of one of the apple trees rested the boy, reading his </a:t>
            </a:r>
            <a:r>
              <a:rPr lang="en-US" sz="2800" i="1" dirty="0" err="1" smtClean="0"/>
              <a:t>favourite</a:t>
            </a:r>
            <a:r>
              <a:rPr lang="en-US" sz="2800" i="1" dirty="0" smtClean="0"/>
              <a:t> book</a:t>
            </a:r>
            <a:r>
              <a:rPr lang="en-US" sz="2800" i="1" dirty="0" smtClean="0"/>
              <a:t>.</a:t>
            </a:r>
            <a:endParaRPr lang="en-US" sz="2800" i="1"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
        <p:nvSpPr>
          <p:cNvPr id="9" name="TextBox 8"/>
          <p:cNvSpPr txBox="1"/>
          <p:nvPr/>
        </p:nvSpPr>
        <p:spPr>
          <a:xfrm>
            <a:off x="500034" y="4286256"/>
            <a:ext cx="8429684" cy="2031325"/>
          </a:xfrm>
          <a:prstGeom prst="rect">
            <a:avLst/>
          </a:prstGeom>
          <a:noFill/>
        </p:spPr>
        <p:txBody>
          <a:bodyPr wrap="square" rtlCol="0">
            <a:spAutoFit/>
          </a:bodyPr>
          <a:lstStyle/>
          <a:p>
            <a:pPr algn="just"/>
            <a:r>
              <a:rPr lang="en-US" altLang="zh-CN" sz="2800" dirty="0" smtClean="0">
                <a:solidFill>
                  <a:srgbClr val="7030A0"/>
                </a:solidFill>
              </a:rPr>
              <a:t>The structure is common in literary and descriptive writing. In speech it’s common with here and there.</a:t>
            </a:r>
          </a:p>
          <a:p>
            <a:pPr algn="just">
              <a:lnSpc>
                <a:spcPct val="50000"/>
              </a:lnSpc>
            </a:pPr>
            <a:endParaRPr lang="en-US" altLang="zh-CN" sz="2800" b="1" dirty="0" smtClean="0"/>
          </a:p>
          <a:p>
            <a:pPr algn="just"/>
            <a:r>
              <a:rPr lang="en-US" altLang="zh-CN" sz="2800" b="1" dirty="0" smtClean="0"/>
              <a:t>Note</a:t>
            </a:r>
            <a:r>
              <a:rPr lang="en-US" altLang="zh-CN" sz="2800" b="1" dirty="0" smtClean="0"/>
              <a:t>: </a:t>
            </a:r>
            <a:r>
              <a:rPr lang="en-US" altLang="zh-CN" sz="2800" dirty="0" smtClean="0"/>
              <a:t>We can’t use an inversion with </a:t>
            </a:r>
            <a:r>
              <a:rPr lang="en-US" altLang="zh-CN" sz="2800" dirty="0" smtClean="0"/>
              <a:t>adverbial expressions </a:t>
            </a:r>
            <a:r>
              <a:rPr lang="en-US" altLang="zh-CN" sz="2800" dirty="0" smtClean="0"/>
              <a:t>of time.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863625"/>
            <a:ext cx="8834438" cy="4851391"/>
          </a:xfrm>
        </p:spPr>
        <p:txBody>
          <a:bodyPr>
            <a:noAutofit/>
          </a:bodyPr>
          <a:lstStyle/>
          <a:p>
            <a:pPr>
              <a:spcBef>
                <a:spcPts val="1200"/>
              </a:spcBef>
              <a:buNone/>
              <a:defRPr/>
            </a:pPr>
            <a:r>
              <a:rPr lang="en-US" sz="2800" b="1" dirty="0" smtClean="0"/>
              <a:t>1 Look at the </a:t>
            </a:r>
            <a:r>
              <a:rPr lang="en-US" sz="2800" b="1" dirty="0" smtClean="0"/>
              <a:t>sentence.</a:t>
            </a:r>
          </a:p>
          <a:p>
            <a:pPr>
              <a:spcBef>
                <a:spcPts val="1200"/>
              </a:spcBef>
              <a:buNone/>
              <a:defRPr/>
            </a:pPr>
            <a:r>
              <a:rPr lang="en-US" sz="2800" b="1" dirty="0" smtClean="0"/>
              <a:t> </a:t>
            </a:r>
            <a:r>
              <a:rPr lang="en-US" sz="2800" b="1" dirty="0" smtClean="0"/>
              <a:t>   </a:t>
            </a:r>
            <a:r>
              <a:rPr lang="en-US" sz="2800" dirty="0" smtClean="0"/>
              <a:t>A </a:t>
            </a:r>
            <a:r>
              <a:rPr lang="en-US" sz="2800" dirty="0" smtClean="0"/>
              <a:t>city of spires is in the distance, silent except on days when the bells peal.</a:t>
            </a:r>
          </a:p>
          <a:p>
            <a:pPr marL="0" indent="0" algn="just">
              <a:spcBef>
                <a:spcPts val="1200"/>
              </a:spcBef>
              <a:buNone/>
              <a:defRPr/>
            </a:pPr>
            <a:r>
              <a:rPr lang="en-US" sz="2800" b="1" dirty="0" smtClean="0"/>
              <a:t>    You </a:t>
            </a:r>
            <a:r>
              <a:rPr lang="en-US" sz="2800" b="1" dirty="0" smtClean="0"/>
              <a:t>can rewrite it like </a:t>
            </a:r>
            <a:r>
              <a:rPr lang="en-US" sz="2800" b="1" dirty="0" smtClean="0"/>
              <a:t>this:</a:t>
            </a:r>
          </a:p>
          <a:p>
            <a:pPr marL="0" indent="0" algn="just">
              <a:spcBef>
                <a:spcPts val="1200"/>
              </a:spcBef>
              <a:buNone/>
              <a:defRPr/>
            </a:pPr>
            <a:r>
              <a:rPr lang="en-US" sz="2800" b="1" i="1" dirty="0" smtClean="0"/>
              <a:t> </a:t>
            </a:r>
            <a:r>
              <a:rPr lang="en-US" sz="2800" b="1" i="1" dirty="0" smtClean="0"/>
              <a:t>   </a:t>
            </a:r>
            <a:r>
              <a:rPr lang="en-US" sz="2800" i="1" dirty="0" smtClean="0"/>
              <a:t>In the distance is a city of spires, silent except on days </a:t>
            </a:r>
          </a:p>
          <a:p>
            <a:pPr marL="0" indent="0" algn="just">
              <a:spcBef>
                <a:spcPts val="1200"/>
              </a:spcBef>
              <a:buNone/>
              <a:defRPr/>
            </a:pPr>
            <a:r>
              <a:rPr lang="en-US" sz="2800" i="1" dirty="0" smtClean="0"/>
              <a:t> </a:t>
            </a:r>
            <a:r>
              <a:rPr lang="en-US" sz="2800" i="1" dirty="0" smtClean="0"/>
              <a:t>   </a:t>
            </a:r>
            <a:r>
              <a:rPr lang="en-US" sz="2800" i="1" dirty="0" smtClean="0"/>
              <a:t>when the bells peal. </a:t>
            </a:r>
            <a:endParaRPr lang="en-US" sz="2800" dirty="0" smtClean="0"/>
          </a:p>
          <a:p>
            <a:pPr marL="0" indent="0" algn="just">
              <a:lnSpc>
                <a:spcPct val="30000"/>
              </a:lnSpc>
              <a:spcBef>
                <a:spcPts val="1200"/>
              </a:spcBef>
              <a:buNone/>
              <a:defRPr/>
            </a:pPr>
            <a:r>
              <a:rPr lang="en-US" sz="2800" b="1" dirty="0" smtClean="0"/>
              <a:t>   </a:t>
            </a:r>
          </a:p>
          <a:p>
            <a:pPr marL="0" indent="0" algn="just">
              <a:spcBef>
                <a:spcPts val="1200"/>
              </a:spcBef>
              <a:buNone/>
              <a:defRPr/>
            </a:pPr>
            <a:r>
              <a:rPr lang="en-US" sz="2800" b="1" dirty="0" smtClean="0"/>
              <a:t>    Now </a:t>
            </a:r>
            <a:r>
              <a:rPr lang="en-US" sz="2800" b="1" dirty="0" smtClean="0"/>
              <a:t>rewrite the sentences using inversion</a:t>
            </a:r>
            <a:r>
              <a:rPr lang="en-US" sz="2800" b="1" dirty="0" smtClean="0"/>
              <a:t>.</a:t>
            </a:r>
            <a:endParaRPr lang="en-US" sz="2800" b="1"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 action="ppaction://hlinkshowjump?jump=previousslide"/>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3"/>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4"/>
          <a:srcRect/>
          <a:stretch>
            <a:fillRect/>
          </a:stretch>
        </p:blipFill>
        <p:spPr bwMode="auto">
          <a:xfrm>
            <a:off x="7991475" y="6429396"/>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95280" y="792187"/>
            <a:ext cx="9120190" cy="6065837"/>
          </a:xfrm>
        </p:spPr>
        <p:txBody>
          <a:bodyPr>
            <a:noAutofit/>
          </a:bodyPr>
          <a:lstStyle/>
          <a:p>
            <a:pPr marL="0" indent="0">
              <a:lnSpc>
                <a:spcPct val="80000"/>
              </a:lnSpc>
              <a:spcBef>
                <a:spcPts val="1200"/>
              </a:spcBef>
              <a:buNone/>
              <a:defRPr/>
            </a:pPr>
            <a:r>
              <a:rPr lang="en-US" sz="2800" dirty="0" smtClean="0"/>
              <a:t>1 The sound of children playing came from around </a:t>
            </a:r>
            <a:r>
              <a:rPr lang="en-US" sz="2800" dirty="0" smtClean="0"/>
              <a:t>the house</a:t>
            </a:r>
            <a:r>
              <a:rPr lang="en-US" sz="2800" dirty="0" smtClean="0"/>
              <a:t>.</a:t>
            </a:r>
          </a:p>
          <a:p>
            <a:pPr marL="0" indent="0">
              <a:lnSpc>
                <a:spcPct val="80000"/>
              </a:lnSpc>
              <a:spcBef>
                <a:spcPts val="1200"/>
              </a:spcBef>
              <a:buNone/>
              <a:defRPr/>
            </a:pPr>
            <a:r>
              <a:rPr lang="en-US" sz="2800" dirty="0" smtClean="0">
                <a:solidFill>
                  <a:srgbClr val="0070C0"/>
                </a:solidFill>
              </a:rPr>
              <a:t>   From </a:t>
            </a:r>
            <a:r>
              <a:rPr lang="en-US" sz="2800" dirty="0" smtClean="0">
                <a:solidFill>
                  <a:srgbClr val="0070C0"/>
                </a:solidFill>
              </a:rPr>
              <a:t>around the house came the sound of children playing. </a:t>
            </a:r>
            <a:endParaRPr lang="en-US" sz="2800" dirty="0" smtClean="0"/>
          </a:p>
          <a:p>
            <a:pPr marL="0" indent="0">
              <a:lnSpc>
                <a:spcPct val="80000"/>
              </a:lnSpc>
              <a:spcBef>
                <a:spcPts val="1200"/>
              </a:spcBef>
              <a:buNone/>
              <a:defRPr/>
            </a:pPr>
            <a:r>
              <a:rPr lang="en-US" sz="2800" dirty="0" smtClean="0"/>
              <a:t>2 </a:t>
            </a:r>
            <a:r>
              <a:rPr lang="en-US" sz="2800" dirty="0" smtClean="0"/>
              <a:t>More houses stood on top of the hill.</a:t>
            </a:r>
          </a:p>
          <a:p>
            <a:pPr marL="0" indent="0">
              <a:lnSpc>
                <a:spcPct val="80000"/>
              </a:lnSpc>
              <a:spcBef>
                <a:spcPts val="1200"/>
              </a:spcBef>
              <a:buNone/>
              <a:defRPr/>
            </a:pPr>
            <a:r>
              <a:rPr lang="en-US" sz="2800" dirty="0" smtClean="0">
                <a:solidFill>
                  <a:srgbClr val="0070C0"/>
                </a:solidFill>
              </a:rPr>
              <a:t>   On top of the hill stood more houses. </a:t>
            </a:r>
          </a:p>
          <a:p>
            <a:pPr marL="0" indent="0">
              <a:lnSpc>
                <a:spcPct val="80000"/>
              </a:lnSpc>
              <a:spcBef>
                <a:spcPts val="1200"/>
              </a:spcBef>
              <a:buNone/>
              <a:defRPr/>
            </a:pPr>
            <a:r>
              <a:rPr lang="en-US" sz="2800" dirty="0" smtClean="0"/>
              <a:t>3 Horseless carriages passed in front of the house.</a:t>
            </a:r>
          </a:p>
          <a:p>
            <a:pPr marL="0" indent="0">
              <a:lnSpc>
                <a:spcPct val="80000"/>
              </a:lnSpc>
              <a:spcBef>
                <a:spcPts val="1200"/>
              </a:spcBef>
              <a:buNone/>
              <a:defRPr/>
            </a:pPr>
            <a:r>
              <a:rPr lang="en-US" sz="2800" dirty="0" smtClean="0"/>
              <a:t>   </a:t>
            </a:r>
            <a:r>
              <a:rPr lang="en-US" sz="2800" dirty="0" smtClean="0">
                <a:solidFill>
                  <a:srgbClr val="0070C0"/>
                </a:solidFill>
              </a:rPr>
              <a:t>In front of the house passed horseless carriages. </a:t>
            </a:r>
          </a:p>
          <a:p>
            <a:pPr marL="0" indent="0">
              <a:lnSpc>
                <a:spcPct val="80000"/>
              </a:lnSpc>
              <a:spcBef>
                <a:spcPts val="1200"/>
              </a:spcBef>
              <a:buNone/>
              <a:defRPr/>
            </a:pPr>
            <a:r>
              <a:rPr lang="en-US" sz="2800" dirty="0" smtClean="0"/>
              <a:t>4 Two middle-aged women lived here.</a:t>
            </a:r>
          </a:p>
          <a:p>
            <a:pPr marL="0" indent="0">
              <a:lnSpc>
                <a:spcPct val="80000"/>
              </a:lnSpc>
              <a:spcBef>
                <a:spcPts val="1200"/>
              </a:spcBef>
              <a:buNone/>
              <a:defRPr/>
            </a:pPr>
            <a:r>
              <a:rPr lang="en-US" sz="2800" dirty="0" smtClean="0">
                <a:solidFill>
                  <a:srgbClr val="0070C0"/>
                </a:solidFill>
              </a:rPr>
              <a:t>   Here lived two middle-aged women. </a:t>
            </a:r>
          </a:p>
          <a:p>
            <a:pPr marL="0" indent="0">
              <a:lnSpc>
                <a:spcPct val="80000"/>
              </a:lnSpc>
              <a:spcBef>
                <a:spcPts val="1200"/>
              </a:spcBef>
              <a:buNone/>
              <a:defRPr/>
            </a:pPr>
            <a:r>
              <a:rPr lang="en-US" sz="2800" dirty="0" smtClean="0"/>
              <a:t>5 A lorry stops at the front of the house.</a:t>
            </a:r>
          </a:p>
          <a:p>
            <a:pPr marL="0" indent="0">
              <a:lnSpc>
                <a:spcPct val="80000"/>
              </a:lnSpc>
              <a:spcBef>
                <a:spcPts val="1200"/>
              </a:spcBef>
              <a:buNone/>
              <a:defRPr/>
            </a:pPr>
            <a:r>
              <a:rPr lang="en-US" sz="2800" dirty="0" smtClean="0">
                <a:solidFill>
                  <a:srgbClr val="0070C0"/>
                </a:solidFill>
              </a:rPr>
              <a:t>   At the front of the house stops a lorry. </a:t>
            </a:r>
          </a:p>
          <a:p>
            <a:pPr marL="0" indent="0">
              <a:lnSpc>
                <a:spcPct val="80000"/>
              </a:lnSpc>
              <a:spcBef>
                <a:spcPts val="1200"/>
              </a:spcBef>
              <a:buNone/>
              <a:defRPr/>
            </a:pPr>
            <a:r>
              <a:rPr lang="en-US" sz="2800" dirty="0" smtClean="0"/>
              <a:t>6 A large crane comes round the bend. </a:t>
            </a:r>
          </a:p>
          <a:p>
            <a:pPr marL="0" indent="0">
              <a:lnSpc>
                <a:spcPct val="80000"/>
              </a:lnSpc>
              <a:spcBef>
                <a:spcPts val="1200"/>
              </a:spcBef>
              <a:buNone/>
              <a:defRPr/>
            </a:pPr>
            <a:r>
              <a:rPr lang="en-US" sz="2800" dirty="0" smtClean="0">
                <a:solidFill>
                  <a:srgbClr val="0070C0"/>
                </a:solidFill>
              </a:rPr>
              <a:t>   Round the bend comes a large crane. </a:t>
            </a:r>
            <a:br>
              <a:rPr lang="en-US" sz="2800" dirty="0" smtClean="0">
                <a:solidFill>
                  <a:srgbClr val="0070C0"/>
                </a:solidFill>
              </a:rPr>
            </a:br>
            <a:r>
              <a:rPr lang="en-US" sz="2800" dirty="0" smtClean="0">
                <a:solidFill>
                  <a:srgbClr val="0070C0"/>
                </a:solidFill>
              </a:rPr>
              <a:t> </a:t>
            </a:r>
            <a:endParaRPr lang="en-US" altLang="zh-CN" sz="2800" dirty="0" smtClean="0">
              <a:solidFill>
                <a:srgbClr val="0070C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dissolv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dissolve">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dissolve">
                                      <p:cBhvr>
                                        <p:cTn id="22" dur="500"/>
                                        <p:tgtEl>
                                          <p:spTgt spid="4">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dissolve">
                                      <p:cBhvr>
                                        <p:cTn id="27" dur="500"/>
                                        <p:tgtEl>
                                          <p:spTgt spid="4">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dissolve">
                                      <p:cBhvr>
                                        <p:cTn id="32" dur="500"/>
                                        <p:tgtEl>
                                          <p:spTgt spid="4">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dissolv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marL="0" indent="0">
              <a:spcBef>
                <a:spcPts val="1200"/>
              </a:spcBef>
              <a:buNone/>
              <a:defRPr/>
            </a:pPr>
            <a:r>
              <a:rPr lang="en-US" sz="2800" b="1" dirty="0" smtClean="0">
                <a:solidFill>
                  <a:srgbClr val="7030A0"/>
                </a:solidFill>
              </a:rPr>
              <a:t>Imperative + </a:t>
            </a:r>
            <a:r>
              <a:rPr lang="en-US" sz="2800" b="1" i="1" dirty="0" smtClean="0">
                <a:solidFill>
                  <a:srgbClr val="7030A0"/>
                </a:solidFill>
              </a:rPr>
              <a:t>and </a:t>
            </a:r>
            <a:r>
              <a:rPr lang="en-US" sz="2800" b="1" dirty="0" smtClean="0">
                <a:solidFill>
                  <a:srgbClr val="7030A0"/>
                </a:solidFill>
              </a:rPr>
              <a:t>+ simple sentence</a:t>
            </a:r>
          </a:p>
          <a:p>
            <a:pPr marL="0" indent="0">
              <a:lnSpc>
                <a:spcPct val="30000"/>
              </a:lnSpc>
              <a:spcBef>
                <a:spcPts val="1200"/>
              </a:spcBef>
              <a:buNone/>
              <a:defRPr/>
            </a:pPr>
            <a:endParaRPr lang="en-US" sz="2800" b="1" dirty="0" smtClean="0"/>
          </a:p>
          <a:p>
            <a:pPr marL="0" indent="0">
              <a:spcBef>
                <a:spcPts val="1200"/>
              </a:spcBef>
              <a:buNone/>
              <a:defRPr/>
            </a:pPr>
            <a:r>
              <a:rPr lang="en-US" sz="2800" b="1" dirty="0" smtClean="0"/>
              <a:t>2 </a:t>
            </a:r>
            <a:r>
              <a:rPr lang="en-US" sz="2800" b="1" dirty="0" smtClean="0"/>
              <a:t>Look at the </a:t>
            </a:r>
            <a:r>
              <a:rPr lang="en-US" sz="2800" b="1" dirty="0" smtClean="0"/>
              <a:t>sentence.</a:t>
            </a:r>
          </a:p>
          <a:p>
            <a:pPr marL="0" indent="0">
              <a:spcBef>
                <a:spcPts val="1200"/>
              </a:spcBef>
              <a:buNone/>
              <a:defRPr/>
            </a:pPr>
            <a:r>
              <a:rPr lang="en-US" sz="2800" b="1" dirty="0" smtClean="0"/>
              <a:t> </a:t>
            </a:r>
            <a:r>
              <a:rPr lang="en-US" sz="2800" b="1" dirty="0" smtClean="0"/>
              <a:t>  </a:t>
            </a:r>
            <a:r>
              <a:rPr lang="en-US" sz="2800" dirty="0" smtClean="0"/>
              <a:t>If </a:t>
            </a:r>
            <a:r>
              <a:rPr lang="en-US" sz="2800" dirty="0" smtClean="0"/>
              <a:t>you ask any frequent flyer in their forties or fifties … </a:t>
            </a:r>
            <a:r>
              <a:rPr lang="en-US" sz="2800" dirty="0" smtClean="0"/>
              <a:t>  </a:t>
            </a:r>
          </a:p>
          <a:p>
            <a:pPr marL="0" indent="0">
              <a:spcBef>
                <a:spcPts val="1200"/>
              </a:spcBef>
              <a:buNone/>
              <a:defRPr/>
            </a:pPr>
            <a:r>
              <a:rPr lang="en-US" sz="2800" dirty="0" smtClean="0"/>
              <a:t> </a:t>
            </a:r>
            <a:r>
              <a:rPr lang="en-US" sz="2800" dirty="0" smtClean="0"/>
              <a:t>  </a:t>
            </a:r>
            <a:r>
              <a:rPr lang="en-US" sz="2800" dirty="0" smtClean="0"/>
              <a:t>they’ll </a:t>
            </a:r>
            <a:r>
              <a:rPr lang="en-US" sz="2800" dirty="0" smtClean="0"/>
              <a:t>probably sigh …</a:t>
            </a:r>
          </a:p>
          <a:p>
            <a:pPr marL="0" indent="0" algn="just">
              <a:spcBef>
                <a:spcPts val="1200"/>
              </a:spcBef>
              <a:buNone/>
              <a:defRPr/>
            </a:pPr>
            <a:r>
              <a:rPr lang="en-US" sz="2800" b="1" dirty="0" smtClean="0"/>
              <a:t>   You </a:t>
            </a:r>
            <a:r>
              <a:rPr lang="en-US" sz="2800" b="1" dirty="0" smtClean="0"/>
              <a:t>can rewrite it like this:</a:t>
            </a:r>
          </a:p>
          <a:p>
            <a:pPr marL="0" indent="0" algn="just">
              <a:spcBef>
                <a:spcPts val="1200"/>
              </a:spcBef>
              <a:buNone/>
              <a:defRPr/>
            </a:pPr>
            <a:r>
              <a:rPr lang="en-US" sz="2800" dirty="0" smtClean="0"/>
              <a:t>    </a:t>
            </a:r>
            <a:r>
              <a:rPr lang="en-US" sz="2800" i="1" dirty="0" smtClean="0"/>
              <a:t>Ask any frequent flyer in their forties or fifties … and </a:t>
            </a:r>
            <a:endParaRPr lang="en-US" sz="2800" i="1" dirty="0" smtClean="0"/>
          </a:p>
          <a:p>
            <a:pPr marL="0" indent="0" algn="just">
              <a:spcBef>
                <a:spcPts val="1200"/>
              </a:spcBef>
              <a:buNone/>
              <a:defRPr/>
            </a:pPr>
            <a:r>
              <a:rPr lang="en-US" sz="2800" i="1" dirty="0" smtClean="0"/>
              <a:t> </a:t>
            </a:r>
            <a:r>
              <a:rPr lang="en-US" sz="2800" i="1" dirty="0" smtClean="0"/>
              <a:t>   </a:t>
            </a:r>
            <a:r>
              <a:rPr lang="en-US" sz="2800" i="1" dirty="0" smtClean="0"/>
              <a:t>they’ll </a:t>
            </a:r>
            <a:r>
              <a:rPr lang="en-US" sz="2800" i="1" dirty="0" smtClean="0"/>
              <a:t>probably sigh … </a:t>
            </a:r>
            <a:endParaRPr lang="en-US" sz="2800" i="1" dirty="0" smtClean="0"/>
          </a:p>
          <a:p>
            <a:pPr marL="0" indent="0" algn="just">
              <a:lnSpc>
                <a:spcPct val="30000"/>
              </a:lnSpc>
              <a:spcBef>
                <a:spcPts val="1200"/>
              </a:spcBef>
              <a:buNone/>
              <a:defRPr/>
            </a:pPr>
            <a:r>
              <a:rPr lang="en-US" altLang="zh-CN" sz="2800" i="1" dirty="0" smtClean="0"/>
              <a:t>  </a:t>
            </a:r>
            <a:endParaRPr lang="en-US" altLang="zh-CN" sz="2800" i="1" dirty="0" smtClean="0"/>
          </a:p>
          <a:p>
            <a:pPr marL="0" indent="0" algn="just">
              <a:spcBef>
                <a:spcPts val="1200"/>
              </a:spcBef>
              <a:buNone/>
              <a:defRPr/>
            </a:pPr>
            <a:r>
              <a:rPr lang="en-US" sz="2800" b="1" dirty="0" smtClean="0"/>
              <a:t>    Now</a:t>
            </a:r>
            <a:r>
              <a:rPr lang="en-US" sz="2800" dirty="0" smtClean="0"/>
              <a:t> </a:t>
            </a:r>
            <a:r>
              <a:rPr lang="en-US" sz="2800" b="1" dirty="0" smtClean="0"/>
              <a:t>rewrite the sentences using imperative + </a:t>
            </a:r>
            <a:r>
              <a:rPr lang="en-US" sz="2800" b="1" i="1" dirty="0" smtClean="0"/>
              <a:t>and</a:t>
            </a:r>
            <a:r>
              <a:rPr lang="en-US" sz="2800" b="1" dirty="0" smtClean="0"/>
              <a:t> + </a:t>
            </a:r>
            <a:endParaRPr lang="en-US" sz="2800" b="1" dirty="0" smtClean="0"/>
          </a:p>
          <a:p>
            <a:pPr marL="0" indent="0" algn="just">
              <a:spcBef>
                <a:spcPts val="1200"/>
              </a:spcBef>
              <a:buNone/>
              <a:defRPr/>
            </a:pPr>
            <a:r>
              <a:rPr lang="en-US" sz="2800" b="1" dirty="0" smtClean="0"/>
              <a:t> </a:t>
            </a:r>
            <a:r>
              <a:rPr lang="en-US" sz="2800" b="1" dirty="0" smtClean="0"/>
              <a:t>   simple </a:t>
            </a:r>
            <a:r>
              <a:rPr lang="en-US" sz="2800" b="1" dirty="0" smtClean="0"/>
              <a:t>sentence.</a:t>
            </a:r>
          </a:p>
          <a:p>
            <a:pPr marL="0" indent="0" algn="just">
              <a:spcBef>
                <a:spcPts val="1200"/>
              </a:spcBef>
              <a:buNone/>
              <a:defRPr/>
            </a:pPr>
            <a:endParaRPr lang="en-US" altLang="zh-CN" i="1"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animEffect transition="in" filter="dissolve">
                                      <p:cBhvr>
                                        <p:cTn id="11" dur="500"/>
                                        <p:tgtEl>
                                          <p:spTgt spid="4">
                                            <p:txEl>
                                              <p:pRg st="6" end="6"/>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4">
                                            <p:txEl>
                                              <p:pRg st="7" end="7"/>
                                            </p:txEl>
                                          </p:spTgt>
                                        </p:tgtEl>
                                        <p:attrNameLst>
                                          <p:attrName>style.visibility</p:attrName>
                                        </p:attrNameLst>
                                      </p:cBhvr>
                                      <p:to>
                                        <p:strVal val="visible"/>
                                      </p:to>
                                    </p:set>
                                    <p:animEffect transition="in" filter="dissolve">
                                      <p:cBhvr>
                                        <p:cTn id="16" dur="500"/>
                                        <p:tgtEl>
                                          <p:spTgt spid="4">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dissolve">
                                      <p:cBhvr>
                                        <p:cTn id="21" dur="500"/>
                                        <p:tgtEl>
                                          <p:spTgt spid="4">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4">
                                            <p:txEl>
                                              <p:pRg st="9" end="9"/>
                                            </p:txEl>
                                          </p:spTgt>
                                        </p:tgtEl>
                                        <p:attrNameLst>
                                          <p:attrName>style.visibility</p:attrName>
                                        </p:attrNameLst>
                                      </p:cBhvr>
                                      <p:to>
                                        <p:strVal val="visible"/>
                                      </p:to>
                                    </p:set>
                                    <p:animEffect transition="in" filter="dissolve">
                                      <p:cBhvr>
                                        <p:cTn id="26" dur="500"/>
                                        <p:tgtEl>
                                          <p:spTgt spid="4">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animEffect transition="in" filter="dissolve">
                                      <p:cBhvr>
                                        <p:cTn id="31" dur="500"/>
                                        <p:tgtEl>
                                          <p:spTgt spid="4">
                                            <p:txEl>
                                              <p:pRg st="10" end="1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dissolve">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marL="266700" indent="-266700" algn="just">
              <a:spcBef>
                <a:spcPts val="1200"/>
              </a:spcBef>
              <a:buNone/>
              <a:defRPr/>
            </a:pPr>
            <a:r>
              <a:rPr lang="en-US" sz="2800" dirty="0" smtClean="0"/>
              <a:t>1 </a:t>
            </a:r>
            <a:r>
              <a:rPr lang="en-US" sz="2800" dirty="0" smtClean="0"/>
              <a:t>If you contact your parents too often when you get to university, you’re more likely to miss home.</a:t>
            </a:r>
          </a:p>
          <a:p>
            <a:pPr marL="266700" indent="-266700" algn="just">
              <a:spcBef>
                <a:spcPts val="1200"/>
              </a:spcBef>
              <a:buNone/>
              <a:defRPr/>
            </a:pPr>
            <a:r>
              <a:rPr lang="en-US" sz="2800" dirty="0" smtClean="0"/>
              <a:t>   </a:t>
            </a:r>
            <a:r>
              <a:rPr lang="en-US" sz="2800" dirty="0" smtClean="0">
                <a:solidFill>
                  <a:srgbClr val="0070C0"/>
                </a:solidFill>
              </a:rPr>
              <a:t>Contact your parents too often when you go to university and you’re more likely to miss home. </a:t>
            </a:r>
          </a:p>
          <a:p>
            <a:pPr marL="266700" indent="-266700" algn="just">
              <a:spcBef>
                <a:spcPts val="1200"/>
              </a:spcBef>
              <a:buNone/>
              <a:defRPr/>
            </a:pPr>
            <a:r>
              <a:rPr lang="en-US" sz="2800" dirty="0" smtClean="0"/>
              <a:t>2 If you say you’re homesick, people might think you’re immature. </a:t>
            </a:r>
          </a:p>
          <a:p>
            <a:pPr marL="266700" indent="-266700" algn="just">
              <a:spcBef>
                <a:spcPts val="1200"/>
              </a:spcBef>
              <a:buNone/>
              <a:defRPr/>
            </a:pPr>
            <a:r>
              <a:rPr lang="en-US" dirty="0" smtClean="0"/>
              <a:t>   </a:t>
            </a:r>
            <a:r>
              <a:rPr lang="en-US" sz="2800" dirty="0" smtClean="0">
                <a:solidFill>
                  <a:srgbClr val="0070C0"/>
                </a:solidFill>
              </a:rPr>
              <a:t>Say you’re homesick and people might think you’re immature. </a:t>
            </a:r>
            <a:endParaRPr lang="en-US" altLang="zh-CN" dirty="0" smtClean="0">
              <a:solidFill>
                <a:srgbClr val="0070C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dissolv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42844" y="720749"/>
            <a:ext cx="8834438" cy="6065837"/>
          </a:xfrm>
        </p:spPr>
        <p:txBody>
          <a:bodyPr>
            <a:noAutofit/>
          </a:bodyPr>
          <a:lstStyle/>
          <a:p>
            <a:pPr algn="just">
              <a:lnSpc>
                <a:spcPct val="90000"/>
              </a:lnSpc>
              <a:spcBef>
                <a:spcPts val="1200"/>
              </a:spcBef>
              <a:buNone/>
              <a:defRPr/>
            </a:pPr>
            <a:r>
              <a:rPr lang="en-US" sz="2800" dirty="0" smtClean="0"/>
              <a:t>3 If you travel a great deal, you’re likely to become homesick. </a:t>
            </a:r>
          </a:p>
          <a:p>
            <a:pPr algn="just">
              <a:lnSpc>
                <a:spcPct val="90000"/>
              </a:lnSpc>
              <a:spcBef>
                <a:spcPts val="1200"/>
              </a:spcBef>
              <a:buNone/>
              <a:defRPr/>
            </a:pPr>
            <a:r>
              <a:rPr lang="en-US" sz="2800" dirty="0" smtClean="0"/>
              <a:t>   </a:t>
            </a:r>
            <a:r>
              <a:rPr lang="en-US" sz="2800" dirty="0" smtClean="0"/>
              <a:t> </a:t>
            </a:r>
            <a:r>
              <a:rPr lang="en-US" sz="2800" dirty="0" smtClean="0">
                <a:solidFill>
                  <a:srgbClr val="0070C0"/>
                </a:solidFill>
              </a:rPr>
              <a:t>Travel </a:t>
            </a:r>
            <a:r>
              <a:rPr lang="en-US" sz="2800" dirty="0" smtClean="0">
                <a:solidFill>
                  <a:srgbClr val="0070C0"/>
                </a:solidFill>
              </a:rPr>
              <a:t>a great deal and you’re likely to become homesick. </a:t>
            </a:r>
          </a:p>
          <a:p>
            <a:pPr algn="just">
              <a:lnSpc>
                <a:spcPct val="90000"/>
              </a:lnSpc>
              <a:spcBef>
                <a:spcPts val="1200"/>
              </a:spcBef>
              <a:buNone/>
              <a:defRPr/>
            </a:pPr>
            <a:r>
              <a:rPr lang="en-US" sz="2800" dirty="0" smtClean="0"/>
              <a:t>4 If you offer them the choice between a comfortable hotel room and a walk in the park with their children, they’ll choose the walk in the park.</a:t>
            </a:r>
          </a:p>
          <a:p>
            <a:pPr algn="just">
              <a:lnSpc>
                <a:spcPct val="90000"/>
              </a:lnSpc>
              <a:spcBef>
                <a:spcPts val="1200"/>
              </a:spcBef>
              <a:buNone/>
              <a:defRPr/>
            </a:pPr>
            <a:r>
              <a:rPr lang="en-US" sz="2800" dirty="0" smtClean="0"/>
              <a:t>    </a:t>
            </a:r>
            <a:r>
              <a:rPr lang="en-US" sz="2800" dirty="0" smtClean="0">
                <a:solidFill>
                  <a:srgbClr val="0070C0"/>
                </a:solidFill>
              </a:rPr>
              <a:t>Offer them the choice between a comfortable hotel room and a walk in the park with their children and they’ll choose the walk in the park. </a:t>
            </a:r>
          </a:p>
          <a:p>
            <a:pPr algn="just">
              <a:lnSpc>
                <a:spcPct val="90000"/>
              </a:lnSpc>
              <a:spcBef>
                <a:spcPts val="1200"/>
              </a:spcBef>
              <a:buNone/>
              <a:defRPr/>
            </a:pPr>
            <a:r>
              <a:rPr lang="en-US" sz="2800" dirty="0" smtClean="0"/>
              <a:t>5 If you acknowledge you’re homesick, it’s possible to avoid anxiety and depression. </a:t>
            </a:r>
          </a:p>
          <a:p>
            <a:pPr algn="just">
              <a:lnSpc>
                <a:spcPct val="90000"/>
              </a:lnSpc>
              <a:spcBef>
                <a:spcPts val="1200"/>
              </a:spcBef>
              <a:buNone/>
              <a:defRPr/>
            </a:pPr>
            <a:r>
              <a:rPr lang="en-US" sz="2800" dirty="0" smtClean="0"/>
              <a:t>    </a:t>
            </a:r>
            <a:r>
              <a:rPr lang="en-US" sz="2800" dirty="0" smtClean="0">
                <a:solidFill>
                  <a:srgbClr val="0070C0"/>
                </a:solidFill>
              </a:rPr>
              <a:t>Acknowledge you’re homesick and it’s possible to avoid anxiety and depression. </a:t>
            </a:r>
            <a:endParaRPr lang="en-US" altLang="zh-CN" sz="2800" dirty="0" smtClean="0">
              <a:solidFill>
                <a:srgbClr val="0070C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7" name="图片 6" descr="Home">
            <a:hlinkClick r:id="" action="ppaction://hlinkshowjump?jump=firstslide"/>
          </p:cNvPr>
          <p:cNvPicPr>
            <a:picLocks noChangeAspect="1" noChangeArrowheads="1"/>
          </p:cNvPicPr>
          <p:nvPr/>
        </p:nvPicPr>
        <p:blipFill>
          <a:blip r:embed="rId2"/>
          <a:srcRect/>
          <a:stretch>
            <a:fillRect/>
          </a:stretch>
        </p:blipFill>
        <p:spPr bwMode="auto">
          <a:xfrm>
            <a:off x="8331200" y="52388"/>
            <a:ext cx="484188" cy="441325"/>
          </a:xfrm>
          <a:prstGeom prst="rect">
            <a:avLst/>
          </a:prstGeom>
          <a:noFill/>
          <a:ln w="9525">
            <a:noFill/>
            <a:miter lim="800000"/>
            <a:headEnd/>
            <a:tailEnd/>
          </a:ln>
        </p:spPr>
      </p:pic>
      <p:pic>
        <p:nvPicPr>
          <p:cNvPr id="8" name="图片 9" descr="END"/>
          <p:cNvPicPr>
            <a:picLocks noChangeAspect="1" noChangeArrowheads="1"/>
          </p:cNvPicPr>
          <p:nvPr/>
        </p:nvPicPr>
        <p:blipFill>
          <a:blip r:embed="rId3"/>
          <a:srcRect/>
          <a:stretch>
            <a:fillRect/>
          </a:stretch>
        </p:blipFill>
        <p:spPr bwMode="auto">
          <a:xfrm>
            <a:off x="8371019" y="6333761"/>
            <a:ext cx="476250" cy="225425"/>
          </a:xfrm>
          <a:prstGeom prst="rect">
            <a:avLst/>
          </a:prstGeom>
          <a:noFill/>
          <a:ln w="9525">
            <a:noFill/>
            <a:miter lim="800000"/>
            <a:headEnd/>
            <a:tailEnd/>
          </a:ln>
        </p:spPr>
      </p:pic>
      <p:pic>
        <p:nvPicPr>
          <p:cNvPr id="9" name="图片 8" descr="Back">
            <a:hlinkClick r:id="rId4" action="ppaction://hlinksldjump"/>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dissolv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dissolve">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a:lnSpc>
                <a:spcPct val="90000"/>
              </a:lnSpc>
              <a:spcBef>
                <a:spcPts val="1200"/>
              </a:spcBef>
              <a:buNone/>
              <a:defRPr/>
            </a:pPr>
            <a:r>
              <a:rPr lang="en-US" sz="2800" b="1" dirty="0" smtClean="0">
                <a:solidFill>
                  <a:srgbClr val="7030A0"/>
                </a:solidFill>
              </a:rPr>
              <a:t>Binomials</a:t>
            </a:r>
          </a:p>
          <a:p>
            <a:pPr>
              <a:lnSpc>
                <a:spcPct val="90000"/>
              </a:lnSpc>
              <a:spcBef>
                <a:spcPts val="1200"/>
              </a:spcBef>
              <a:buNone/>
              <a:defRPr/>
            </a:pPr>
            <a:r>
              <a:rPr lang="en-US" sz="2800" b="1" dirty="0" smtClean="0">
                <a:solidFill>
                  <a:srgbClr val="7030A0"/>
                </a:solidFill>
              </a:rPr>
              <a:t> </a:t>
            </a:r>
            <a:r>
              <a:rPr lang="en-US" sz="2800" b="1" dirty="0" smtClean="0">
                <a:solidFill>
                  <a:srgbClr val="7030A0"/>
                </a:solidFill>
              </a:rPr>
              <a:t>   </a:t>
            </a:r>
            <a:r>
              <a:rPr lang="en-US" sz="2800" dirty="0" smtClean="0">
                <a:solidFill>
                  <a:srgbClr val="7030A0"/>
                </a:solidFill>
              </a:rPr>
              <a:t>Binomials </a:t>
            </a:r>
            <a:r>
              <a:rPr lang="en-US" sz="2800" dirty="0" smtClean="0">
                <a:solidFill>
                  <a:srgbClr val="7030A0"/>
                </a:solidFill>
              </a:rPr>
              <a:t>are expressions where two words are joined by a conjunction (usually </a:t>
            </a:r>
            <a:r>
              <a:rPr lang="en-US" sz="2800" i="1" dirty="0" smtClean="0">
                <a:solidFill>
                  <a:srgbClr val="7030A0"/>
                </a:solidFill>
              </a:rPr>
              <a:t>and</a:t>
            </a:r>
            <a:r>
              <a:rPr lang="en-US" sz="2800" dirty="0" smtClean="0">
                <a:solidFill>
                  <a:srgbClr val="7030A0"/>
                </a:solidFill>
              </a:rPr>
              <a:t>). The order of the two words is usually fixed. Often the two words mean more or less the same, but they can also be opposite in </a:t>
            </a:r>
            <a:r>
              <a:rPr lang="en-US" sz="2800" dirty="0" smtClean="0">
                <a:solidFill>
                  <a:srgbClr val="7030A0"/>
                </a:solidFill>
              </a:rPr>
              <a:t>meaning.</a:t>
            </a:r>
          </a:p>
          <a:p>
            <a:pPr>
              <a:lnSpc>
                <a:spcPct val="90000"/>
              </a:lnSpc>
              <a:spcBef>
                <a:spcPts val="1200"/>
              </a:spcBef>
              <a:buNone/>
              <a:defRPr/>
            </a:pPr>
            <a:r>
              <a:rPr lang="en-US" sz="2800" i="1" spc="-150" dirty="0" smtClean="0">
                <a:solidFill>
                  <a:srgbClr val="7030A0"/>
                </a:solidFill>
              </a:rPr>
              <a:t> </a:t>
            </a:r>
            <a:r>
              <a:rPr lang="en-US" sz="2800" i="1" spc="-150" dirty="0" smtClean="0">
                <a:solidFill>
                  <a:srgbClr val="7030A0"/>
                </a:solidFill>
              </a:rPr>
              <a:t>     </a:t>
            </a:r>
            <a:r>
              <a:rPr lang="en-US" sz="2800" i="1" spc="-150" dirty="0" smtClean="0"/>
              <a:t>… which gave </a:t>
            </a:r>
            <a:r>
              <a:rPr lang="en-US" sz="2800" i="1" u="sng" spc="-150" dirty="0" smtClean="0"/>
              <a:t>each and every</a:t>
            </a:r>
            <a:r>
              <a:rPr lang="en-US" sz="2800" i="1" spc="-150" dirty="0" smtClean="0"/>
              <a:t> one of us our first experience of   homesickness.</a:t>
            </a:r>
          </a:p>
          <a:p>
            <a:pPr marL="514350" indent="-514350">
              <a:lnSpc>
                <a:spcPct val="90000"/>
              </a:lnSpc>
              <a:spcBef>
                <a:spcPts val="1200"/>
              </a:spcBef>
              <a:defRPr/>
            </a:pPr>
            <a:r>
              <a:rPr lang="en-US" sz="2800" dirty="0" smtClean="0">
                <a:solidFill>
                  <a:srgbClr val="7030A0"/>
                </a:solidFill>
              </a:rPr>
              <a:t>Here </a:t>
            </a:r>
            <a:r>
              <a:rPr lang="en-US" sz="2800" dirty="0" smtClean="0">
                <a:solidFill>
                  <a:srgbClr val="7030A0"/>
                </a:solidFill>
              </a:rPr>
              <a:t>are some more binomials with </a:t>
            </a:r>
            <a:r>
              <a:rPr lang="en-US" sz="2800" i="1" dirty="0" smtClean="0">
                <a:solidFill>
                  <a:srgbClr val="7030A0"/>
                </a:solidFill>
              </a:rPr>
              <a:t>and</a:t>
            </a:r>
            <a:r>
              <a:rPr lang="en-US" sz="2800" dirty="0" smtClean="0">
                <a:solidFill>
                  <a:srgbClr val="7030A0"/>
                </a:solidFill>
              </a:rPr>
              <a:t>: </a:t>
            </a:r>
          </a:p>
          <a:p>
            <a:pPr marL="0" indent="0">
              <a:lnSpc>
                <a:spcPct val="90000"/>
              </a:lnSpc>
              <a:spcBef>
                <a:spcPts val="1200"/>
              </a:spcBef>
              <a:buNone/>
              <a:defRPr/>
            </a:pPr>
            <a:r>
              <a:rPr lang="en-US" sz="2800" b="1" dirty="0" smtClean="0"/>
              <a:t>black and white</a:t>
            </a:r>
          </a:p>
          <a:p>
            <a:pPr marL="0" indent="0">
              <a:lnSpc>
                <a:spcPct val="90000"/>
              </a:lnSpc>
              <a:spcBef>
                <a:spcPts val="1200"/>
              </a:spcBef>
              <a:buNone/>
              <a:defRPr/>
            </a:pPr>
            <a:r>
              <a:rPr lang="en-US" sz="2800" i="1" dirty="0" smtClean="0"/>
              <a:t>   The film was in black and white, not in </a:t>
            </a:r>
            <a:r>
              <a:rPr lang="en-US" sz="2800" i="1" dirty="0" err="1" smtClean="0"/>
              <a:t>colour</a:t>
            </a:r>
            <a:r>
              <a:rPr lang="en-US" sz="2800" i="1" dirty="0" smtClean="0"/>
              <a:t>.</a:t>
            </a:r>
          </a:p>
          <a:p>
            <a:pPr marL="0" indent="0">
              <a:lnSpc>
                <a:spcPct val="90000"/>
              </a:lnSpc>
              <a:spcBef>
                <a:spcPts val="1200"/>
              </a:spcBef>
              <a:buNone/>
              <a:defRPr/>
            </a:pPr>
            <a:r>
              <a:rPr lang="en-US" sz="2800" b="1" dirty="0" smtClean="0"/>
              <a:t>here and there</a:t>
            </a:r>
            <a:br>
              <a:rPr lang="en-US" sz="2800" b="1" dirty="0" smtClean="0"/>
            </a:br>
            <a:r>
              <a:rPr lang="en-US" sz="2800" b="1" spc="-100" dirty="0" smtClean="0"/>
              <a:t>    </a:t>
            </a:r>
            <a:r>
              <a:rPr lang="en-US" sz="2800" i="1" spc="-100" dirty="0" smtClean="0"/>
              <a:t>The park is mostly grass, but here and there are some trees.</a:t>
            </a:r>
            <a:r>
              <a:rPr lang="en-US" sz="2800" spc="-100" dirty="0" smtClean="0"/>
              <a:t> </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415110"/>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marL="0" indent="0">
              <a:spcBef>
                <a:spcPts val="1200"/>
              </a:spcBef>
              <a:buNone/>
              <a:defRPr/>
            </a:pPr>
            <a:r>
              <a:rPr lang="en-US" sz="2800" b="1" dirty="0" smtClean="0"/>
              <a:t>out and about</a:t>
            </a:r>
          </a:p>
          <a:p>
            <a:pPr marL="0" indent="0">
              <a:spcBef>
                <a:spcPts val="1200"/>
              </a:spcBef>
              <a:buNone/>
              <a:defRPr/>
            </a:pPr>
            <a:r>
              <a:rPr lang="en-US" sz="2800" i="1" spc="-100" dirty="0" smtClean="0"/>
              <a:t>   She’s recovered from her illness, and she’s now out and about.</a:t>
            </a:r>
          </a:p>
          <a:p>
            <a:pPr marL="0" indent="0" algn="just">
              <a:spcBef>
                <a:spcPts val="1200"/>
              </a:spcBef>
              <a:buNone/>
              <a:defRPr/>
            </a:pPr>
            <a:r>
              <a:rPr lang="en-US" sz="2800" b="1" dirty="0" smtClean="0"/>
              <a:t>prim and proper</a:t>
            </a:r>
          </a:p>
          <a:p>
            <a:pPr marL="0" indent="0" algn="just">
              <a:spcBef>
                <a:spcPts val="1200"/>
              </a:spcBef>
              <a:buNone/>
              <a:defRPr/>
            </a:pPr>
            <a:r>
              <a:rPr lang="en-US" sz="2800" i="1" dirty="0" smtClean="0"/>
              <a:t>  She </a:t>
            </a:r>
            <a:r>
              <a:rPr lang="en-US" sz="2800" i="1" dirty="0" smtClean="0"/>
              <a:t>was dressed in a neat suit with a hat and gloves and </a:t>
            </a:r>
            <a:endParaRPr lang="en-US" sz="2800" i="1" dirty="0" smtClean="0"/>
          </a:p>
          <a:p>
            <a:pPr marL="0" indent="0" algn="just">
              <a:spcBef>
                <a:spcPts val="1200"/>
              </a:spcBef>
              <a:buNone/>
              <a:defRPr/>
            </a:pPr>
            <a:r>
              <a:rPr lang="en-US" sz="2800" i="1" dirty="0" smtClean="0"/>
              <a:t> </a:t>
            </a:r>
            <a:r>
              <a:rPr lang="en-US" sz="2800" i="1" dirty="0" smtClean="0"/>
              <a:t> </a:t>
            </a:r>
            <a:r>
              <a:rPr lang="en-US" sz="2800" i="1" dirty="0" smtClean="0"/>
              <a:t>behaved </a:t>
            </a:r>
            <a:r>
              <a:rPr lang="en-US" sz="2800" i="1" dirty="0" smtClean="0"/>
              <a:t>extremely politely – very prim and proper.</a:t>
            </a:r>
          </a:p>
          <a:p>
            <a:pPr marL="0" indent="0">
              <a:spcBef>
                <a:spcPts val="1200"/>
              </a:spcBef>
              <a:buNone/>
              <a:defRPr/>
            </a:pPr>
            <a:r>
              <a:rPr lang="en-US" sz="2800" b="1" dirty="0" smtClean="0"/>
              <a:t>pick and choose</a:t>
            </a:r>
          </a:p>
          <a:p>
            <a:pPr marL="0" indent="0">
              <a:spcBef>
                <a:spcPts val="1200"/>
              </a:spcBef>
              <a:buNone/>
              <a:defRPr/>
            </a:pPr>
            <a:r>
              <a:rPr lang="en-US" sz="2800" i="1" dirty="0" smtClean="0"/>
              <a:t>   You have a wide choice, you can pick and choose.</a:t>
            </a:r>
            <a:br>
              <a:rPr lang="en-US" sz="2800" i="1" dirty="0" smtClean="0"/>
            </a:br>
            <a:r>
              <a:rPr lang="en-US" sz="2800" b="1" dirty="0" smtClean="0"/>
              <a:t>peace and quiet</a:t>
            </a:r>
          </a:p>
          <a:p>
            <a:pPr marL="0" indent="0">
              <a:spcBef>
                <a:spcPts val="1200"/>
              </a:spcBef>
              <a:buNone/>
              <a:defRPr/>
            </a:pPr>
            <a:r>
              <a:rPr lang="en-US" sz="2800" i="1" spc="-90" dirty="0" smtClean="0"/>
              <a:t>    Before the traffic grew, it was peace and quiet in the garden.</a:t>
            </a:r>
            <a:r>
              <a:rPr lang="en-US" sz="2800" i="1" dirty="0" smtClean="0"/>
              <a:t/>
            </a:r>
            <a:br>
              <a:rPr lang="en-US" sz="2800" i="1" dirty="0" smtClean="0"/>
            </a:br>
            <a:r>
              <a:rPr lang="en-US" sz="2800" b="1" dirty="0" smtClean="0"/>
              <a:t>up and down</a:t>
            </a:r>
            <a:br>
              <a:rPr lang="en-US" sz="2800" b="1" dirty="0" smtClean="0"/>
            </a:br>
            <a:r>
              <a:rPr lang="en-US" sz="2800" b="1" dirty="0" smtClean="0"/>
              <a:t>    </a:t>
            </a:r>
            <a:r>
              <a:rPr lang="en-US" sz="2800" i="1" dirty="0" smtClean="0"/>
              <a:t>I was looking for you up and down the street.</a:t>
            </a:r>
            <a:r>
              <a:rPr lang="en-US" sz="2800" dirty="0" smtClean="0"/>
              <a:t> </a:t>
            </a:r>
            <a:br>
              <a:rPr lang="en-US" sz="2800" dirty="0" smtClean="0"/>
            </a:br>
            <a:r>
              <a:rPr lang="en-US" sz="2800" dirty="0" smtClean="0"/>
              <a:t/>
            </a:r>
            <a:br>
              <a:rPr lang="en-US" sz="2800" dirty="0" smtClean="0"/>
            </a:br>
            <a:endParaRPr lang="en-US" altLang="zh-CN"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415110"/>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754</TotalTime>
  <Words>1865</Words>
  <Application>Microsoft Office PowerPoint</Application>
  <PresentationFormat>全屏显示(4:3)</PresentationFormat>
  <Paragraphs>157</Paragraphs>
  <Slides>18</Slides>
  <Notes>1</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mac</dc:creator>
  <cp:lastModifiedBy>cb</cp:lastModifiedBy>
  <cp:revision>52</cp:revision>
  <dcterms:created xsi:type="dcterms:W3CDTF">2016-02-14T10:12:37Z</dcterms:created>
  <dcterms:modified xsi:type="dcterms:W3CDTF">2016-09-09T09:10:44Z</dcterms:modified>
</cp:coreProperties>
</file>