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58" r:id="rId3"/>
    <p:sldId id="261" r:id="rId4"/>
    <p:sldId id="259" r:id="rId5"/>
    <p:sldId id="271" r:id="rId6"/>
    <p:sldId id="272" r:id="rId7"/>
    <p:sldId id="273" r:id="rId8"/>
    <p:sldId id="276" r:id="rId9"/>
    <p:sldId id="262" r:id="rId10"/>
    <p:sldId id="266" r:id="rId11"/>
    <p:sldId id="264" r:id="rId12"/>
    <p:sldId id="265" r:id="rId13"/>
    <p:sldId id="268" r:id="rId14"/>
    <p:sldId id="274" r:id="rId15"/>
    <p:sldId id="275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BF630-9DA9-412A-8FFE-755D816E099D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544-C619-4015-9F73-5FC18F2863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6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1C4B0B8-C734-49E8-B582-C8795073BF0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16387" name="文本占位符 2">
            <a:extLst>
              <a:ext uri="{FF2B5EF4-FFF2-40B4-BE49-F238E27FC236}">
                <a16:creationId xmlns:a16="http://schemas.microsoft.com/office/drawing/2014/main" id="{9B0A94E8-FF51-410D-B8F3-6C9CAB10DB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6CA8B4D8-162D-45C7-A986-ABB56762F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0306CA8-3F2B-4B8F-93B7-657BA7728DD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351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57C06-E150-46E5-9442-34DCA20533F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05388038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50954-1850-49C1-B2C6-FF99F498E5A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27644288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2E7B3-C082-4520-922B-AE1C35BA7F6F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62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C908B-F220-4C35-A7DF-63051BA67FDB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130484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325F3-AB7E-422A-BA63-2505A13D976E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7608404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FC10A-BC99-4B85-943D-F00CF8F8106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92220861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B40D4-311E-455D-A493-5409B60B0645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21242482"/>
      </p:ext>
    </p:extLst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148F8-86BA-41B5-B8D0-1244C607D498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207966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8F333-4652-4213-8420-69DEFE8AD7D2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2387297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52BE6-1E8E-41CF-B8C3-046FB4A3B2F2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0190644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AECB1-1CE7-4A7A-9A39-5D338EB82D04}" type="slidenum">
              <a:rPr lang="en-US" altLang="zh-CN" smtClean="0"/>
              <a:pPr>
                <a:defRPr/>
              </a:pPr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5065538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02E7B3-C082-4520-922B-AE1C35BA7F6F}" type="slidenum">
              <a:rPr lang="en-US" altLang="zh-CN" smtClean="0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7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073">
            <a:extLst>
              <a:ext uri="{FF2B5EF4-FFF2-40B4-BE49-F238E27FC236}">
                <a16:creationId xmlns:a16="http://schemas.microsoft.com/office/drawing/2014/main" id="{89269FF6-0E7F-4901-816D-FCC5A347F0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0215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zh-CN" altLang="en-US" sz="4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基于雷达的手势识别</a:t>
            </a:r>
            <a:br>
              <a:rPr lang="en-US" altLang="zh-CN" sz="4800" b="1" dirty="0">
                <a:latin typeface="Times New Roman" panose="02020603050405020304" pitchFamily="18" charset="0"/>
                <a:ea typeface="华文行楷" panose="02010800040101010101" pitchFamily="2" charset="-122"/>
              </a:rPr>
            </a:br>
            <a:r>
              <a:rPr lang="en-US" altLang="zh-CN" sz="4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                 ——</a:t>
            </a:r>
            <a:r>
              <a:rPr lang="zh-CN" altLang="en-US" sz="32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项目中期报告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3" name="副标题 3074">
            <a:extLst>
              <a:ext uri="{FF2B5EF4-FFF2-40B4-BE49-F238E27FC236}">
                <a16:creationId xmlns:a16="http://schemas.microsoft.com/office/drawing/2014/main" id="{EC9904D0-3DDD-41B7-A12E-37943E9168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14475" y="3814765"/>
            <a:ext cx="6400800" cy="1019175"/>
          </a:xfrm>
        </p:spPr>
        <p:txBody>
          <a:bodyPr/>
          <a:lstStyle/>
          <a:p>
            <a:pPr algn="just" eaLnBrk="1" hangingPunct="1"/>
            <a:r>
              <a:rPr lang="en-US" altLang="zh-CN" sz="3200" dirty="0"/>
              <a:t>				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汇报人：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		                                      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    间：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27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日</a:t>
            </a:r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C26F67F9-03E6-47A4-B957-7D688A2602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39A989-EDC0-42B5-A677-0DEE9698F5B5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E8A8BEA-E743-457B-A1A2-D15D808F00B2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文本框 10">
            <a:extLst>
              <a:ext uri="{FF2B5EF4-FFF2-40B4-BE49-F238E27FC236}">
                <a16:creationId xmlns:a16="http://schemas.microsoft.com/office/drawing/2014/main" id="{E8059E8C-C841-4EF2-8C54-F6FA6332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4986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28</a:t>
            </a:r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C6C6605-021E-4050-B978-DABAB98021BC}"/>
              </a:ext>
            </a:extLst>
          </p:cNvPr>
          <p:cNvCxnSpPr/>
          <p:nvPr/>
        </p:nvCxnSpPr>
        <p:spPr>
          <a:xfrm>
            <a:off x="1035050" y="673100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05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8D44CE-8D70-45E1-AB00-091AA89688C7}"/>
              </a:ext>
            </a:extLst>
          </p:cNvPr>
          <p:cNvSpPr txBox="1"/>
          <p:nvPr/>
        </p:nvSpPr>
        <p:spPr>
          <a:xfrm>
            <a:off x="1035050" y="861391"/>
            <a:ext cx="24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程序：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51681E-076F-42FA-9E60-C7036ABB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44" y="830265"/>
            <a:ext cx="6276190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272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250A65-60DF-4E1B-96CB-43C4605D3337}"/>
              </a:ext>
            </a:extLst>
          </p:cNvPr>
          <p:cNvSpPr txBox="1"/>
          <p:nvPr/>
        </p:nvSpPr>
        <p:spPr>
          <a:xfrm>
            <a:off x="1035050" y="901148"/>
            <a:ext cx="366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参考代码运行结果：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089351-D319-4679-BF39-9161C1F6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03" y="236042"/>
            <a:ext cx="6280150" cy="55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26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250A65-60DF-4E1B-96CB-43C4605D3337}"/>
              </a:ext>
            </a:extLst>
          </p:cNvPr>
          <p:cNvSpPr txBox="1"/>
          <p:nvPr/>
        </p:nvSpPr>
        <p:spPr>
          <a:xfrm>
            <a:off x="1035050" y="901148"/>
            <a:ext cx="366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参考代码修改后运行结果：</a:t>
            </a:r>
          </a:p>
        </p:txBody>
      </p:sp>
      <p:pic>
        <p:nvPicPr>
          <p:cNvPr id="4" name="图片 3" descr="图片包含 地图, 文字&#10;&#10;已生成高可信度的说明">
            <a:extLst>
              <a:ext uri="{FF2B5EF4-FFF2-40B4-BE49-F238E27FC236}">
                <a16:creationId xmlns:a16="http://schemas.microsoft.com/office/drawing/2014/main" id="{641C3937-0E8D-4270-8CCB-CD0B834C1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4" y="369196"/>
            <a:ext cx="6109252" cy="544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05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D37884-6CEF-4185-AAF8-774D177C1A0D}"/>
              </a:ext>
            </a:extLst>
          </p:cNvPr>
          <p:cNvSpPr txBox="1"/>
          <p:nvPr/>
        </p:nvSpPr>
        <p:spPr>
          <a:xfrm>
            <a:off x="1035050" y="656973"/>
            <a:ext cx="736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FPGA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运行</a:t>
            </a:r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SVM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分类算法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E81039-6174-43CC-8362-E87764C7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701011"/>
            <a:ext cx="6923031" cy="40604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5117EE-445E-486B-84DF-41BC1437A59D}"/>
              </a:ext>
            </a:extLst>
          </p:cNvPr>
          <p:cNvSpPr txBox="1"/>
          <p:nvPr/>
        </p:nvSpPr>
        <p:spPr>
          <a:xfrm>
            <a:off x="960156" y="1239346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</a:t>
            </a:r>
            <a:r>
              <a:rPr lang="en-US" altLang="zh-CN" sz="2400" b="1" dirty="0" err="1"/>
              <a:t>nios</a:t>
            </a:r>
            <a:r>
              <a:rPr lang="zh-CN" altLang="en-US" sz="2400" b="1" dirty="0"/>
              <a:t>软核，方便算法的移植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517865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D37884-6CEF-4185-AAF8-774D177C1A0D}"/>
              </a:ext>
            </a:extLst>
          </p:cNvPr>
          <p:cNvSpPr txBox="1"/>
          <p:nvPr/>
        </p:nvSpPr>
        <p:spPr>
          <a:xfrm>
            <a:off x="1035050" y="656973"/>
            <a:ext cx="736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FPGA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运行</a:t>
            </a:r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SVM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分类算法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5117EE-445E-486B-84DF-41BC1437A59D}"/>
              </a:ext>
            </a:extLst>
          </p:cNvPr>
          <p:cNvSpPr txBox="1"/>
          <p:nvPr/>
        </p:nvSpPr>
        <p:spPr>
          <a:xfrm>
            <a:off x="960156" y="1239346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打开编程软件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，将</a:t>
            </a:r>
            <a:r>
              <a:rPr lang="en-US" altLang="zh-CN" sz="2400" b="1" dirty="0"/>
              <a:t>SVM</a:t>
            </a:r>
            <a:r>
              <a:rPr lang="zh-CN" altLang="en-US" sz="2400" b="1" dirty="0"/>
              <a:t>算法程序添加进来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35F49C-7C7A-4141-98C8-903E696A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786736"/>
            <a:ext cx="5894913" cy="41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03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D37884-6CEF-4185-AAF8-774D177C1A0D}"/>
              </a:ext>
            </a:extLst>
          </p:cNvPr>
          <p:cNvSpPr txBox="1"/>
          <p:nvPr/>
        </p:nvSpPr>
        <p:spPr>
          <a:xfrm>
            <a:off x="1035050" y="656973"/>
            <a:ext cx="736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FPGA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运行</a:t>
            </a:r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SVM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分类算法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4E57A7-1F6B-4441-AC8F-4FBEC021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5" y="1368748"/>
            <a:ext cx="8352690" cy="44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454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F4ABE4-8C20-4B37-9259-6E5BB6B62E20}"/>
              </a:ext>
            </a:extLst>
          </p:cNvPr>
          <p:cNvSpPr txBox="1"/>
          <p:nvPr/>
        </p:nvSpPr>
        <p:spPr>
          <a:xfrm>
            <a:off x="2213113" y="2438400"/>
            <a:ext cx="581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0608562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D9E2EA-D467-4850-9AE6-693B9900BBE1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zh-CN" dirty="0">
              <a:solidFill>
                <a:srgbClr val="00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  <a:r>
              <a:rPr lang="en-US" altLang="zh-CN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28</a:t>
            </a:r>
            <a:r>
              <a:rPr lang="zh-CN" altLang="en-US" sz="1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800" noProof="1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B050-F20C-4F58-9AF4-5E84FCB8FD71}"/>
              </a:ext>
            </a:extLst>
          </p:cNvPr>
          <p:cNvSpPr txBox="1"/>
          <p:nvPr/>
        </p:nvSpPr>
        <p:spPr>
          <a:xfrm>
            <a:off x="485775" y="765175"/>
            <a:ext cx="8538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等线" panose="02010600030101010101" pitchFamily="2" charset="-122"/>
                <a:ea typeface="等线" panose="02010600030101010101" pitchFamily="2" charset="-122"/>
              </a:rPr>
              <a:t>项目整体框架：</a:t>
            </a:r>
            <a:endParaRPr lang="en-US" altLang="zh-CN" sz="4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CD9C68-2C11-4564-91C2-E18E0B04F9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454011"/>
            <a:ext cx="5868955" cy="37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71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6528CD-4AD4-4371-AE09-A89F0E0811E3}"/>
              </a:ext>
            </a:extLst>
          </p:cNvPr>
          <p:cNvSpPr txBox="1"/>
          <p:nvPr/>
        </p:nvSpPr>
        <p:spPr>
          <a:xfrm>
            <a:off x="1053547" y="1425299"/>
            <a:ext cx="703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已完成的任务：</a:t>
            </a:r>
            <a:endParaRPr lang="en-US" altLang="zh-CN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11BB04-8B5D-454B-B2BE-DB658A5B97DC}"/>
              </a:ext>
            </a:extLst>
          </p:cNvPr>
          <p:cNvSpPr txBox="1"/>
          <p:nvPr/>
        </p:nvSpPr>
        <p:spPr>
          <a:xfrm>
            <a:off x="1035050" y="2658081"/>
            <a:ext cx="7327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利用</a:t>
            </a:r>
            <a:r>
              <a:rPr lang="en-US" altLang="zh-CN" sz="3200" b="1" dirty="0"/>
              <a:t>FFT</a:t>
            </a:r>
            <a:r>
              <a:rPr lang="zh-CN" altLang="en-US" sz="3200" b="1" dirty="0"/>
              <a:t>算法求出数字信号频谱；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分类算法成功在</a:t>
            </a:r>
            <a:r>
              <a:rPr lang="en-US" altLang="zh-CN" sz="3200" b="1" dirty="0"/>
              <a:t>FPGA</a:t>
            </a:r>
            <a:r>
              <a:rPr lang="zh-CN" altLang="en-US" sz="3200" b="1" dirty="0"/>
              <a:t>开发板上运行；</a:t>
            </a:r>
          </a:p>
        </p:txBody>
      </p:sp>
    </p:spTree>
    <p:extLst>
      <p:ext uri="{BB962C8B-B14F-4D97-AF65-F5344CB8AC3E}">
        <p14:creationId xmlns:p14="http://schemas.microsoft.com/office/powerpoint/2010/main" val="1867035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7198C-7533-4415-ADB7-5621D7F0C392}"/>
              </a:ext>
            </a:extLst>
          </p:cNvPr>
          <p:cNvSpPr txBox="1"/>
          <p:nvPr/>
        </p:nvSpPr>
        <p:spPr>
          <a:xfrm>
            <a:off x="1035050" y="656973"/>
            <a:ext cx="736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FFT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数字信号处理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6A1D50-D794-4D86-8FDE-B62ADEE7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5" y="1753986"/>
            <a:ext cx="4827790" cy="36114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FF164D-D70D-4E63-A1B5-D597582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762" y="1753986"/>
            <a:ext cx="4827791" cy="36114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97EA14F-3E6F-4C84-B1E2-C96184E2829B}"/>
              </a:ext>
            </a:extLst>
          </p:cNvPr>
          <p:cNvSpPr txBox="1"/>
          <p:nvPr/>
        </p:nvSpPr>
        <p:spPr>
          <a:xfrm>
            <a:off x="960156" y="1239346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Matlab</a:t>
            </a:r>
            <a:r>
              <a:rPr lang="zh-CN" altLang="en-US" sz="2400" b="1" dirty="0"/>
              <a:t>下生成一个余弦信号。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798511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7198C-7533-4415-ADB7-5621D7F0C392}"/>
              </a:ext>
            </a:extLst>
          </p:cNvPr>
          <p:cNvSpPr txBox="1"/>
          <p:nvPr/>
        </p:nvSpPr>
        <p:spPr>
          <a:xfrm>
            <a:off x="1035050" y="656973"/>
            <a:ext cx="736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FFT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数字信号处理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7EA14F-3E6F-4C84-B1E2-C96184E2829B}"/>
              </a:ext>
            </a:extLst>
          </p:cNvPr>
          <p:cNvSpPr txBox="1"/>
          <p:nvPr/>
        </p:nvSpPr>
        <p:spPr>
          <a:xfrm>
            <a:off x="960156" y="1239346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在</a:t>
            </a:r>
            <a:r>
              <a:rPr lang="en-US" altLang="zh-CN" sz="2400" b="1" dirty="0"/>
              <a:t>Quartus</a:t>
            </a:r>
            <a:r>
              <a:rPr lang="zh-CN" altLang="en-US" sz="2400" b="1" dirty="0"/>
              <a:t>中新建工程使得</a:t>
            </a:r>
            <a:r>
              <a:rPr lang="en-US" altLang="zh-CN" sz="2400" b="1" dirty="0"/>
              <a:t>FPGA</a:t>
            </a:r>
            <a:r>
              <a:rPr lang="zh-CN" altLang="en-US" sz="2400" b="1" dirty="0"/>
              <a:t>可以做</a:t>
            </a:r>
            <a:r>
              <a:rPr lang="en-US" altLang="zh-CN" sz="2400" b="1" dirty="0"/>
              <a:t>FFT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FBA624-4577-4A97-B405-6C1E82885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8" y="2272272"/>
            <a:ext cx="8701319" cy="27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9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图片 6" descr="2011-03-14-12-23-16">
            <a:extLst>
              <a:ext uri="{FF2B5EF4-FFF2-40B4-BE49-F238E27FC236}">
                <a16:creationId xmlns:a16="http://schemas.microsoft.com/office/drawing/2014/main" id="{975FB188-9477-47FC-B194-A97723FB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6219825"/>
            <a:ext cx="6096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7" descr="b225002caf3d">
            <a:extLst>
              <a:ext uri="{FF2B5EF4-FFF2-40B4-BE49-F238E27FC236}">
                <a16:creationId xmlns:a16="http://schemas.microsoft.com/office/drawing/2014/main" id="{5F6896C9-1EFE-42A9-A8F7-6148C8EC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3" t="11800" r="14227" b="34781"/>
          <a:stretch>
            <a:fillRect/>
          </a:stretch>
        </p:blipFill>
        <p:spPr bwMode="auto">
          <a:xfrm>
            <a:off x="2466975" y="6178550"/>
            <a:ext cx="76993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文本框 8">
            <a:extLst>
              <a:ext uri="{FF2B5EF4-FFF2-40B4-BE49-F238E27FC236}">
                <a16:creationId xmlns:a16="http://schemas.microsoft.com/office/drawing/2014/main" id="{8C6B9CC8-334C-4CE7-9C9C-4A397AE15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6315075"/>
            <a:ext cx="1303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合肥工业大学</a:t>
            </a:r>
          </a:p>
        </p:txBody>
      </p:sp>
      <p:sp>
        <p:nvSpPr>
          <p:cNvPr id="17415" name="文本框 9">
            <a:extLst>
              <a:ext uri="{FF2B5EF4-FFF2-40B4-BE49-F238E27FC236}">
                <a16:creationId xmlns:a16="http://schemas.microsoft.com/office/drawing/2014/main" id="{C7C8D909-7326-476A-8B9A-D22F07B40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2" y="6315075"/>
            <a:ext cx="1635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计算机与信息学院</a:t>
            </a:r>
          </a:p>
        </p:txBody>
      </p: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7198C-7533-4415-ADB7-5621D7F0C392}"/>
              </a:ext>
            </a:extLst>
          </p:cNvPr>
          <p:cNvSpPr txBox="1"/>
          <p:nvPr/>
        </p:nvSpPr>
        <p:spPr>
          <a:xfrm>
            <a:off x="1035050" y="656973"/>
            <a:ext cx="736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FFT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数字信号处理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7EA14F-3E6F-4C84-B1E2-C96184E2829B}"/>
              </a:ext>
            </a:extLst>
          </p:cNvPr>
          <p:cNvSpPr txBox="1"/>
          <p:nvPr/>
        </p:nvSpPr>
        <p:spPr>
          <a:xfrm>
            <a:off x="960156" y="1239346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</a:t>
            </a:r>
            <a:r>
              <a:rPr lang="en-US" altLang="zh-CN" sz="2400" b="1" dirty="0" err="1"/>
              <a:t>Modelsim</a:t>
            </a:r>
            <a:r>
              <a:rPr lang="zh-CN" altLang="en-US" sz="2400" b="1" dirty="0"/>
              <a:t>仿真结果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591457-1058-4ED7-801D-B9448F7C8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11" y="1701011"/>
            <a:ext cx="7366829" cy="43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741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7198C-7533-4415-ADB7-5621D7F0C392}"/>
              </a:ext>
            </a:extLst>
          </p:cNvPr>
          <p:cNvSpPr txBox="1"/>
          <p:nvPr/>
        </p:nvSpPr>
        <p:spPr>
          <a:xfrm>
            <a:off x="1035050" y="656973"/>
            <a:ext cx="736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FPGA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运行</a:t>
            </a:r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SVM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分类算法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7EA14F-3E6F-4C84-B1E2-C96184E2829B}"/>
              </a:ext>
            </a:extLst>
          </p:cNvPr>
          <p:cNvSpPr txBox="1"/>
          <p:nvPr/>
        </p:nvSpPr>
        <p:spPr>
          <a:xfrm>
            <a:off x="960156" y="1239346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SVM</a:t>
            </a:r>
            <a:r>
              <a:rPr lang="zh-CN" altLang="en-US" sz="2400" b="1" dirty="0"/>
              <a:t>分类算法我们参考了</a:t>
            </a:r>
            <a:r>
              <a:rPr lang="en-US" altLang="zh-CN" sz="2400" b="1" dirty="0"/>
              <a:t>LIBSVM</a:t>
            </a:r>
            <a:r>
              <a:rPr lang="zh-CN" altLang="en-US" sz="2400" b="1" dirty="0"/>
              <a:t>库</a:t>
            </a:r>
            <a:endParaRPr lang="en-US" altLang="zh-CN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728F15-9131-4BA3-A70A-95423B568577}"/>
              </a:ext>
            </a:extLst>
          </p:cNvPr>
          <p:cNvSpPr txBox="1"/>
          <p:nvPr/>
        </p:nvSpPr>
        <p:spPr>
          <a:xfrm>
            <a:off x="1035049" y="2077452"/>
            <a:ext cx="68499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 LIBSVM</a:t>
            </a:r>
            <a:r>
              <a:rPr lang="zh-CN" altLang="en-US" sz="2000" b="1" dirty="0"/>
              <a:t>是台湾大学林智仁</a:t>
            </a:r>
            <a:r>
              <a:rPr lang="en-US" altLang="zh-CN" sz="2000" b="1" dirty="0"/>
              <a:t>(Lin </a:t>
            </a:r>
            <a:r>
              <a:rPr lang="en-US" altLang="zh-CN" sz="2000" b="1" dirty="0" err="1"/>
              <a:t>Chih</a:t>
            </a:r>
            <a:r>
              <a:rPr lang="en-US" altLang="zh-CN" sz="2000" b="1" dirty="0"/>
              <a:t>-Jen)</a:t>
            </a:r>
            <a:r>
              <a:rPr lang="zh-CN" altLang="en-US" sz="2000" b="1" dirty="0"/>
              <a:t>教授等开发设计的一个简单、易于使用和快速有效的</a:t>
            </a:r>
            <a:r>
              <a:rPr lang="en-US" altLang="zh-CN" sz="2000" b="1" dirty="0"/>
              <a:t>SVM</a:t>
            </a:r>
            <a:r>
              <a:rPr lang="zh-CN" altLang="en-US" sz="2000" b="1" dirty="0"/>
              <a:t>模式识别与回归的软件包。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它不但提供了</a:t>
            </a:r>
            <a:r>
              <a:rPr lang="zh-CN" altLang="en-US" sz="2000" b="1" u="sng" dirty="0"/>
              <a:t>编译好的可在</a:t>
            </a:r>
            <a:r>
              <a:rPr lang="en-US" altLang="zh-CN" sz="2000" b="1" u="sng" dirty="0"/>
              <a:t>Windows</a:t>
            </a:r>
            <a:r>
              <a:rPr lang="zh-CN" altLang="en-US" sz="2000" b="1" u="sng" dirty="0"/>
              <a:t>系列系统的执行文件</a:t>
            </a:r>
            <a:r>
              <a:rPr lang="zh-CN" altLang="en-US" sz="2000" b="1" dirty="0"/>
              <a:t>，还提供了</a:t>
            </a:r>
            <a:r>
              <a:rPr lang="zh-CN" altLang="en-US" sz="2000" b="1" u="sng" dirty="0"/>
              <a:t>源代码</a:t>
            </a:r>
            <a:r>
              <a:rPr lang="zh-CN" altLang="en-US" sz="2000" b="1" dirty="0"/>
              <a:t>，方便改进、修改以及在其它操作系统上应用</a:t>
            </a:r>
            <a:r>
              <a:rPr lang="en-US" altLang="zh-CN" sz="2000" b="1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该软件对</a:t>
            </a:r>
            <a:r>
              <a:rPr lang="en-US" altLang="zh-CN" sz="2000" b="1" dirty="0"/>
              <a:t>SVM</a:t>
            </a:r>
            <a:r>
              <a:rPr lang="zh-CN" altLang="en-US" sz="2000" b="1" dirty="0"/>
              <a:t>所涉及的</a:t>
            </a:r>
            <a:r>
              <a:rPr lang="zh-CN" altLang="en-US" sz="2000" b="1" u="sng" dirty="0"/>
              <a:t>参数调节相对比较少</a:t>
            </a:r>
            <a:r>
              <a:rPr lang="zh-CN" altLang="en-US" sz="2000" b="1" dirty="0"/>
              <a:t>，提供了很多的默认参数，利用这些默认参数可以解决很多问题</a:t>
            </a:r>
            <a:r>
              <a:rPr lang="en-US" altLang="zh-CN" sz="2000" b="1" dirty="0"/>
              <a:t>;</a:t>
            </a:r>
            <a:r>
              <a:rPr lang="zh-CN" altLang="en-US" sz="2000" b="1" dirty="0"/>
              <a:t>并提供了</a:t>
            </a:r>
            <a:r>
              <a:rPr lang="zh-CN" altLang="en-US" sz="2000" b="1" u="sng" dirty="0"/>
              <a:t>交互检验</a:t>
            </a:r>
            <a:r>
              <a:rPr lang="en-US" altLang="zh-CN" sz="2000" b="1" u="sng" dirty="0"/>
              <a:t>(Cross Validation)</a:t>
            </a:r>
            <a:r>
              <a:rPr lang="zh-CN" altLang="en-US" sz="2000" b="1" dirty="0"/>
              <a:t>的功能。</a:t>
            </a:r>
          </a:p>
        </p:txBody>
      </p:sp>
    </p:spTree>
    <p:extLst>
      <p:ext uri="{BB962C8B-B14F-4D97-AF65-F5344CB8AC3E}">
        <p14:creationId xmlns:p14="http://schemas.microsoft.com/office/powerpoint/2010/main" val="11236628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7198C-7533-4415-ADB7-5621D7F0C392}"/>
              </a:ext>
            </a:extLst>
          </p:cNvPr>
          <p:cNvSpPr txBox="1"/>
          <p:nvPr/>
        </p:nvSpPr>
        <p:spPr>
          <a:xfrm>
            <a:off x="1035050" y="656973"/>
            <a:ext cx="736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FPGA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运行</a:t>
            </a:r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SVM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分类算法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7EA14F-3E6F-4C84-B1E2-C96184E2829B}"/>
              </a:ext>
            </a:extLst>
          </p:cNvPr>
          <p:cNvSpPr txBox="1"/>
          <p:nvPr/>
        </p:nvSpPr>
        <p:spPr>
          <a:xfrm>
            <a:off x="960156" y="1239346"/>
            <a:ext cx="703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在电脑上编译运行</a:t>
            </a:r>
            <a:r>
              <a:rPr lang="en-US" altLang="zh-CN" sz="2400" b="1" dirty="0"/>
              <a:t>SVM</a:t>
            </a:r>
            <a:r>
              <a:rPr lang="zh-CN" altLang="en-US" sz="2400" b="1" dirty="0"/>
              <a:t>算法验证可行性</a:t>
            </a:r>
            <a:endParaRPr lang="en-US" altLang="zh-CN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DAAFC7-B6BF-46EE-88D4-B216C92D4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" r="278" b="51506"/>
          <a:stretch/>
        </p:blipFill>
        <p:spPr>
          <a:xfrm>
            <a:off x="1256679" y="1701011"/>
            <a:ext cx="6354465" cy="23042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EDACC0-9193-42AE-90C5-02A678C35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83" r="279" b="303"/>
          <a:stretch/>
        </p:blipFill>
        <p:spPr>
          <a:xfrm>
            <a:off x="1256679" y="4083458"/>
            <a:ext cx="6354464" cy="1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096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3">
            <a:extLst>
              <a:ext uri="{FF2B5EF4-FFF2-40B4-BE49-F238E27FC236}">
                <a16:creationId xmlns:a16="http://schemas.microsoft.com/office/drawing/2014/main" id="{C0B2B2F9-DAAA-4AAD-95A8-179C6B1FB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E2EA-D467-4850-9AE6-693B9900BBE1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EE94B6-DC2F-4F87-ADF7-8E36F7ACC53D}"/>
              </a:ext>
            </a:extLst>
          </p:cNvPr>
          <p:cNvCxnSpPr/>
          <p:nvPr/>
        </p:nvCxnSpPr>
        <p:spPr>
          <a:xfrm>
            <a:off x="1035050" y="6073775"/>
            <a:ext cx="713740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文本框 10">
            <a:extLst>
              <a:ext uri="{FF2B5EF4-FFF2-40B4-BE49-F238E27FC236}">
                <a16:creationId xmlns:a16="http://schemas.microsoft.com/office/drawing/2014/main" id="{7E65B1AE-7785-44BB-B6A0-57B91D661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6315077"/>
            <a:ext cx="15418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2017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日</a:t>
            </a:r>
          </a:p>
        </p:txBody>
      </p:sp>
      <p:sp>
        <p:nvSpPr>
          <p:cNvPr id="219" name=" 219">
            <a:extLst>
              <a:ext uri="{FF2B5EF4-FFF2-40B4-BE49-F238E27FC236}">
                <a16:creationId xmlns:a16="http://schemas.microsoft.com/office/drawing/2014/main" id="{2F1AFF17-43F8-4E43-ADC9-29EC8BAA1F7F}"/>
              </a:ext>
            </a:extLst>
          </p:cNvPr>
          <p:cNvSpPr/>
          <p:nvPr/>
        </p:nvSpPr>
        <p:spPr>
          <a:xfrm>
            <a:off x="1035050" y="565152"/>
            <a:ext cx="2160588" cy="4286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991C4C-6DBD-46AD-81A3-B4F8F2F94548}"/>
              </a:ext>
            </a:extLst>
          </p:cNvPr>
          <p:cNvSpPr txBox="1"/>
          <p:nvPr/>
        </p:nvSpPr>
        <p:spPr>
          <a:xfrm>
            <a:off x="1035050" y="1351722"/>
            <a:ext cx="7009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寻找最佳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g</a:t>
            </a:r>
            <a:r>
              <a:rPr lang="zh-CN" altLang="en-US" sz="3200" b="1" dirty="0"/>
              <a:t>的思想：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2000" dirty="0"/>
              <a:t>首先利用交叉验证方法寻找最佳的参数</a:t>
            </a:r>
            <a:r>
              <a:rPr lang="en-US" altLang="zh-CN" sz="2000" dirty="0"/>
              <a:t>c</a:t>
            </a:r>
            <a:r>
              <a:rPr lang="zh-CN" altLang="en-US" sz="2000" dirty="0"/>
              <a:t>（惩罚因子）和参数</a:t>
            </a:r>
            <a:r>
              <a:rPr lang="en-US" altLang="zh-CN" sz="2000" dirty="0"/>
              <a:t>g</a:t>
            </a:r>
            <a:r>
              <a:rPr lang="zh-CN" altLang="en-US" sz="2000" dirty="0"/>
              <a:t>（</a:t>
            </a:r>
            <a:r>
              <a:rPr lang="en-US" altLang="zh-CN" sz="2000" dirty="0"/>
              <a:t>RBF</a:t>
            </a:r>
            <a:r>
              <a:rPr lang="zh-CN" altLang="en-US" sz="2000" dirty="0"/>
              <a:t>核函数中的方差），然后利用最佳的参数训练模型。当模型的性能相同时，为了减少计算时间，优先选择惩罚因子</a:t>
            </a:r>
            <a:r>
              <a:rPr lang="en-US" altLang="zh-CN" sz="2000" dirty="0"/>
              <a:t>c</a:t>
            </a:r>
            <a:r>
              <a:rPr lang="zh-CN" altLang="en-US" sz="2000" dirty="0"/>
              <a:t>比较小的参数组合，这是因为会有不同的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g</a:t>
            </a:r>
            <a:r>
              <a:rPr lang="zh-CN" altLang="en-US" sz="2000" dirty="0"/>
              <a:t>都对应最高的的准确率，把具有最小</a:t>
            </a:r>
            <a:r>
              <a:rPr lang="en-US" altLang="zh-CN" sz="2000" dirty="0"/>
              <a:t>c</a:t>
            </a:r>
            <a:r>
              <a:rPr lang="zh-CN" altLang="en-US" sz="2000" dirty="0"/>
              <a:t>的那组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g</a:t>
            </a:r>
            <a:r>
              <a:rPr lang="zh-CN" altLang="en-US" sz="2000" dirty="0"/>
              <a:t>认为是最佳的</a:t>
            </a:r>
            <a:r>
              <a:rPr lang="en-US" altLang="zh-CN" sz="2000" dirty="0"/>
              <a:t>c</a:t>
            </a:r>
            <a:r>
              <a:rPr lang="zh-CN" altLang="en-US" sz="2000" dirty="0"/>
              <a:t>和</a:t>
            </a:r>
            <a:r>
              <a:rPr lang="en-US" altLang="zh-CN" sz="2000" dirty="0"/>
              <a:t>g</a:t>
            </a:r>
            <a:r>
              <a:rPr lang="zh-CN" altLang="en-US" sz="2000" dirty="0"/>
              <a:t>，而惩罚参数不能设置太高，很高的惩罚参数能使得</a:t>
            </a:r>
            <a:r>
              <a:rPr lang="en-US" altLang="zh-CN" sz="2000" dirty="0"/>
              <a:t>validation</a:t>
            </a:r>
            <a:r>
              <a:rPr lang="zh-CN" altLang="en-US" sz="2000" dirty="0"/>
              <a:t>数据的准确率提高，但过高的惩罚参数</a:t>
            </a:r>
            <a:r>
              <a:rPr lang="en-US" altLang="zh-CN" sz="2000" dirty="0"/>
              <a:t>c</a:t>
            </a:r>
            <a:r>
              <a:rPr lang="zh-CN" altLang="en-US" sz="2000" dirty="0"/>
              <a:t>会造成过学习状态，即惩罚参数</a:t>
            </a:r>
            <a:r>
              <a:rPr lang="en-US" altLang="zh-CN" sz="2000" dirty="0"/>
              <a:t>c</a:t>
            </a:r>
            <a:r>
              <a:rPr lang="zh-CN" altLang="en-US" sz="2000" dirty="0"/>
              <a:t>过高会导致最终测试集合的准确率并不是很理想</a:t>
            </a:r>
            <a:r>
              <a:rPr lang="en-US" altLang="zh-CN" sz="2000" dirty="0"/>
              <a:t>.. 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3B3252-5E24-4CFE-AE64-3D4B53638480}"/>
              </a:ext>
            </a:extLst>
          </p:cNvPr>
          <p:cNvSpPr txBox="1"/>
          <p:nvPr/>
        </p:nvSpPr>
        <p:spPr>
          <a:xfrm>
            <a:off x="1035050" y="656973"/>
            <a:ext cx="736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FPGA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运行</a:t>
            </a:r>
            <a:r>
              <a:rPr lang="en-US" altLang="zh-CN" sz="3200" b="1" dirty="0">
                <a:solidFill>
                  <a:schemeClr val="accent4">
                    <a:lumMod val="50000"/>
                  </a:schemeClr>
                </a:solidFill>
              </a:rPr>
              <a:t>SVM</a:t>
            </a:r>
            <a:r>
              <a:rPr lang="zh-CN" altLang="en-US" sz="3200" b="1" dirty="0">
                <a:solidFill>
                  <a:schemeClr val="accent4">
                    <a:lumMod val="50000"/>
                  </a:schemeClr>
                </a:solidFill>
              </a:rPr>
              <a:t>分类算法</a:t>
            </a:r>
          </a:p>
        </p:txBody>
      </p:sp>
    </p:spTree>
    <p:extLst>
      <p:ext uri="{BB962C8B-B14F-4D97-AF65-F5344CB8AC3E}">
        <p14:creationId xmlns:p14="http://schemas.microsoft.com/office/powerpoint/2010/main" val="41842240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1620</TotalTime>
  <Words>516</Words>
  <Application>Microsoft Office PowerPoint</Application>
  <PresentationFormat>全屏显示(4:3)</PresentationFormat>
  <Paragraphs>70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华文行楷</vt:lpstr>
      <vt:lpstr>华文新魏</vt:lpstr>
      <vt:lpstr>宋体</vt:lpstr>
      <vt:lpstr>Arial</vt:lpstr>
      <vt:lpstr>Calibri</vt:lpstr>
      <vt:lpstr>Calibri Light</vt:lpstr>
      <vt:lpstr>Times New Roman</vt:lpstr>
      <vt:lpstr>默认设计模板</vt:lpstr>
      <vt:lpstr>基于雷达的手势识别                                ——项目中期报告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基于FPGA的SVM算法研究                                ——进程汇报</dc:title>
  <dc:creator>蒲玉倩</dc:creator>
  <cp:lastModifiedBy>蒲玉倩</cp:lastModifiedBy>
  <cp:revision>24</cp:revision>
  <dcterms:created xsi:type="dcterms:W3CDTF">2017-11-25T01:14:02Z</dcterms:created>
  <dcterms:modified xsi:type="dcterms:W3CDTF">2018-03-05T13:12:04Z</dcterms:modified>
</cp:coreProperties>
</file>