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84" r:id="rId4"/>
    <p:sldId id="263" r:id="rId5"/>
    <p:sldId id="264" r:id="rId6"/>
    <p:sldId id="258" r:id="rId7"/>
    <p:sldId id="268" r:id="rId8"/>
    <p:sldId id="269" r:id="rId9"/>
    <p:sldId id="266" r:id="rId10"/>
    <p:sldId id="271" r:id="rId11"/>
    <p:sldId id="270" r:id="rId12"/>
    <p:sldId id="285" r:id="rId13"/>
    <p:sldId id="272" r:id="rId14"/>
    <p:sldId id="274" r:id="rId15"/>
    <p:sldId id="275" r:id="rId16"/>
    <p:sldId id="276" r:id="rId17"/>
    <p:sldId id="277" r:id="rId18"/>
    <p:sldId id="278" r:id="rId19"/>
    <p:sldId id="279" r:id="rId20"/>
    <p:sldId id="280" r:id="rId21"/>
    <p:sldId id="273" r:id="rId22"/>
    <p:sldId id="288" r:id="rId23"/>
    <p:sldId id="281" r:id="rId24"/>
    <p:sldId id="28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860"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14348"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1 Choose the correct description of the use</a:t>
            </a:r>
          </a:p>
        </p:txBody>
      </p:sp>
      <p:sp>
        <p:nvSpPr>
          <p:cNvPr id="19" name="圆角矩形 18">
            <a:hlinkClick r:id="rId3" action="ppaction://hlinksldjump"/>
          </p:cNvPr>
          <p:cNvSpPr/>
          <p:nvPr/>
        </p:nvSpPr>
        <p:spPr>
          <a:xfrm>
            <a:off x="714348" y="190498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Complete the sentences</a:t>
            </a:r>
            <a:endParaRPr lang="en-US" altLang="zh-CN" sz="2800" b="1" dirty="0">
              <a:solidFill>
                <a:srgbClr val="000000"/>
              </a:solidFill>
            </a:endParaRPr>
          </a:p>
        </p:txBody>
      </p:sp>
      <p:sp>
        <p:nvSpPr>
          <p:cNvPr id="20" name="圆角矩形 19">
            <a:hlinkClick r:id="rId4" action="ppaction://hlinksldjump"/>
          </p:cNvPr>
          <p:cNvSpPr/>
          <p:nvPr/>
        </p:nvSpPr>
        <p:spPr>
          <a:xfrm>
            <a:off x="714348" y="266699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3 Rewrite the sentences </a:t>
            </a:r>
            <a:endParaRPr lang="en-US" altLang="zh-CN" sz="2800" b="1" dirty="0">
              <a:solidFill>
                <a:srgbClr val="000000"/>
              </a:solidFill>
            </a:endParaRPr>
          </a:p>
        </p:txBody>
      </p:sp>
      <p:sp>
        <p:nvSpPr>
          <p:cNvPr id="21" name="圆角矩形 20">
            <a:hlinkClick r:id="rId5" action="ppaction://hlinksldjump"/>
          </p:cNvPr>
          <p:cNvSpPr/>
          <p:nvPr/>
        </p:nvSpPr>
        <p:spPr>
          <a:xfrm>
            <a:off x="714348" y="342899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100" dirty="0" smtClean="0">
                <a:solidFill>
                  <a:srgbClr val="000000"/>
                </a:solidFill>
              </a:rPr>
              <a:t>4 Read the explanations of the words and expressions</a:t>
            </a:r>
            <a:endParaRPr lang="en-US" altLang="zh-CN" sz="2800" b="1" spc="-100" dirty="0">
              <a:solidFill>
                <a:srgbClr val="000000"/>
              </a:solidFill>
            </a:endParaRPr>
          </a:p>
        </p:txBody>
      </p:sp>
      <p:sp>
        <p:nvSpPr>
          <p:cNvPr id="22" name="圆角矩形 21">
            <a:hlinkClick r:id="rId6" action="ppaction://hlinksldjump"/>
          </p:cNvPr>
          <p:cNvSpPr/>
          <p:nvPr/>
        </p:nvSpPr>
        <p:spPr>
          <a:xfrm>
            <a:off x="714348" y="419100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Complete the sentences using the collocations</a:t>
            </a:r>
            <a:endParaRPr lang="en-US" altLang="zh-CN" sz="2800" b="1" dirty="0">
              <a:solidFill>
                <a:srgbClr val="000000"/>
              </a:solidFill>
            </a:endParaRPr>
          </a:p>
        </p:txBody>
      </p:sp>
      <p:sp>
        <p:nvSpPr>
          <p:cNvPr id="23" name="圆角矩形 22">
            <a:hlinkClick r:id="rId7" action="ppaction://hlinksldjump"/>
          </p:cNvPr>
          <p:cNvSpPr/>
          <p:nvPr/>
        </p:nvSpPr>
        <p:spPr>
          <a:xfrm>
            <a:off x="714348" y="495300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Translate the paragraph into Chinese</a:t>
            </a:r>
            <a:endParaRPr lang="en-US" altLang="zh-CN" sz="2800" b="1" dirty="0">
              <a:solidFill>
                <a:srgbClr val="000000"/>
              </a:solidFill>
            </a:endParaRPr>
          </a:p>
        </p:txBody>
      </p:sp>
      <p:sp>
        <p:nvSpPr>
          <p:cNvPr id="24" name="圆角矩形 23">
            <a:hlinkClick r:id="rId8" action="ppaction://hlinksldjump"/>
          </p:cNvPr>
          <p:cNvSpPr/>
          <p:nvPr/>
        </p:nvSpPr>
        <p:spPr>
          <a:xfrm>
            <a:off x="714348" y="57150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7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1406" y="785794"/>
            <a:ext cx="9072594" cy="6065837"/>
          </a:xfrm>
        </p:spPr>
        <p:txBody>
          <a:bodyPr>
            <a:noAutofit/>
          </a:bodyPr>
          <a:lstStyle/>
          <a:p>
            <a:pPr algn="just">
              <a:buNone/>
            </a:pPr>
            <a:r>
              <a:rPr lang="en-US" altLang="zh-CN" sz="2800" b="1" dirty="0" smtClean="0"/>
              <a:t>4 Read the explanations of the words and expressions. Answer the questions.</a:t>
            </a:r>
            <a:endParaRPr lang="en-US" altLang="zh-CN" sz="2800" dirty="0" smtClean="0"/>
          </a:p>
          <a:p>
            <a:pPr algn="just">
              <a:lnSpc>
                <a:spcPct val="30000"/>
              </a:lnSpc>
              <a:buNone/>
            </a:pPr>
            <a:endParaRPr lang="en-US" altLang="zh-CN" sz="2800" dirty="0" smtClean="0"/>
          </a:p>
          <a:p>
            <a:pPr algn="just">
              <a:lnSpc>
                <a:spcPct val="80000"/>
              </a:lnSpc>
              <a:buNone/>
            </a:pPr>
            <a:r>
              <a:rPr lang="en-US" altLang="zh-CN" sz="2800" dirty="0" smtClean="0"/>
              <a:t>1 </a:t>
            </a:r>
            <a:r>
              <a:rPr lang="en-US" altLang="zh-CN" sz="2800" b="1" dirty="0" smtClean="0"/>
              <a:t>climb </a:t>
            </a:r>
            <a:r>
              <a:rPr lang="en-US" altLang="zh-CN" sz="2800" dirty="0" smtClean="0"/>
              <a:t>When you </a:t>
            </a:r>
            <a:r>
              <a:rPr lang="en-US" altLang="zh-CN" sz="2800" i="1" dirty="0" smtClean="0"/>
              <a:t>climb out of / into / through something, </a:t>
            </a:r>
            <a:r>
              <a:rPr lang="en-US" altLang="zh-CN" sz="2800" dirty="0" smtClean="0"/>
              <a:t>you do it with difficulty.</a:t>
            </a:r>
          </a:p>
          <a:p>
            <a:pPr>
              <a:lnSpc>
                <a:spcPct val="80000"/>
              </a:lnSpc>
              <a:buNone/>
            </a:pPr>
            <a:r>
              <a:rPr lang="en-US" altLang="zh-CN" sz="2800" dirty="0" smtClean="0"/>
              <a:t>(a) Why does the writer’s father </a:t>
            </a:r>
            <a:r>
              <a:rPr lang="en-US" altLang="zh-CN" sz="2800" i="1" dirty="0" smtClean="0"/>
              <a:t>climb out of the room?</a:t>
            </a:r>
          </a:p>
          <a:p>
            <a:pPr>
              <a:lnSpc>
                <a:spcPct val="80000"/>
              </a:lnSpc>
              <a:buNone/>
            </a:pPr>
            <a:r>
              <a:rPr lang="en-US" altLang="zh-CN" sz="2800" dirty="0" smtClean="0"/>
              <a:t>      </a:t>
            </a:r>
            <a:r>
              <a:rPr lang="en-US" altLang="zh-CN" sz="2800" dirty="0" smtClean="0">
                <a:solidFill>
                  <a:srgbClr val="0070C0"/>
                </a:solidFill>
              </a:rPr>
              <a:t>Because the room is very small.</a:t>
            </a:r>
          </a:p>
          <a:p>
            <a:pPr>
              <a:lnSpc>
                <a:spcPct val="80000"/>
              </a:lnSpc>
              <a:buNone/>
            </a:pPr>
            <a:r>
              <a:rPr lang="en-US" altLang="zh-CN" sz="2800" dirty="0" smtClean="0"/>
              <a:t>(b) Why would you </a:t>
            </a:r>
            <a:r>
              <a:rPr lang="en-US" altLang="zh-CN" sz="2800" i="1" dirty="0" smtClean="0"/>
              <a:t>climb into bed?</a:t>
            </a:r>
          </a:p>
          <a:p>
            <a:pPr algn="just">
              <a:lnSpc>
                <a:spcPct val="80000"/>
              </a:lnSpc>
              <a:buNone/>
            </a:pPr>
            <a:r>
              <a:rPr lang="en-US" altLang="zh-CN" sz="2800" dirty="0" smtClean="0"/>
              <a:t>      </a:t>
            </a:r>
            <a:r>
              <a:rPr lang="en-US" altLang="zh-CN" sz="2800" dirty="0" smtClean="0">
                <a:solidFill>
                  <a:srgbClr val="0070C0"/>
                </a:solidFill>
              </a:rPr>
              <a:t>You would climb into bed if you are so tired that it feels    </a:t>
            </a:r>
          </a:p>
          <a:p>
            <a:pPr algn="just">
              <a:lnSpc>
                <a:spcPct val="80000"/>
              </a:lnSpc>
              <a:buNone/>
            </a:pPr>
            <a:r>
              <a:rPr lang="en-US" altLang="zh-CN" sz="2800" dirty="0" smtClean="0">
                <a:solidFill>
                  <a:srgbClr val="0070C0"/>
                </a:solidFill>
              </a:rPr>
              <a:t>      like a huge effort.</a:t>
            </a:r>
          </a:p>
          <a:p>
            <a:pPr algn="just">
              <a:lnSpc>
                <a:spcPct val="80000"/>
              </a:lnSpc>
              <a:buNone/>
            </a:pPr>
            <a:r>
              <a:rPr lang="en-US" altLang="zh-CN" sz="2800" dirty="0" smtClean="0"/>
              <a:t>(c) If you </a:t>
            </a:r>
            <a:r>
              <a:rPr lang="en-US" altLang="zh-CN" sz="2800" i="1" dirty="0" smtClean="0"/>
              <a:t>climb through a hole, </a:t>
            </a:r>
            <a:r>
              <a:rPr lang="en-US" altLang="zh-CN" sz="2800" dirty="0" smtClean="0"/>
              <a:t>what do you do with your  </a:t>
            </a:r>
          </a:p>
          <a:p>
            <a:pPr algn="just">
              <a:lnSpc>
                <a:spcPct val="80000"/>
              </a:lnSpc>
              <a:buNone/>
            </a:pPr>
            <a:r>
              <a:rPr lang="en-US" altLang="zh-CN" sz="2800" dirty="0" smtClean="0"/>
              <a:t>     body?</a:t>
            </a:r>
          </a:p>
          <a:p>
            <a:pPr algn="just">
              <a:lnSpc>
                <a:spcPct val="80000"/>
              </a:lnSpc>
              <a:buNone/>
            </a:pPr>
            <a:r>
              <a:rPr lang="en-US" altLang="zh-CN" sz="2800" dirty="0" smtClean="0"/>
              <a:t>     </a:t>
            </a:r>
            <a:r>
              <a:rPr lang="en-US" altLang="zh-CN" sz="2800" dirty="0" smtClean="0">
                <a:solidFill>
                  <a:srgbClr val="0070C0"/>
                </a:solidFill>
              </a:rPr>
              <a:t>You would probably need to bend over, and crawl  through </a:t>
            </a:r>
          </a:p>
          <a:p>
            <a:pPr algn="just">
              <a:lnSpc>
                <a:spcPct val="80000"/>
              </a:lnSpc>
              <a:buNone/>
            </a:pPr>
            <a:r>
              <a:rPr lang="en-US" altLang="zh-CN" sz="2800" dirty="0" smtClean="0">
                <a:solidFill>
                  <a:srgbClr val="0070C0"/>
                </a:solidFill>
              </a:rPr>
              <a:t>     the hole.</a:t>
            </a:r>
          </a:p>
          <a:p>
            <a:pPr algn="just">
              <a:buNone/>
            </a:pPr>
            <a:endParaRPr lang="en-US" altLang="zh-CN" sz="2800" dirty="0" smtClean="0"/>
          </a:p>
          <a:p>
            <a:pPr lvl="2" eaLnBrk="1" hangingPunct="1">
              <a:buFont typeface="Arial" panose="020B0604020202020204" pitchFamily="34" charset="0"/>
              <a:buChar char="•"/>
              <a:defRPr/>
            </a:pPr>
            <a:endParaRPr lang="zh-CN" altLang="en-US" sz="2800" dirty="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429396"/>
            <a:ext cx="912813" cy="228600"/>
          </a:xfrm>
          <a:prstGeom prst="rect">
            <a:avLst/>
          </a:prstGeom>
          <a:noFill/>
          <a:ln w="9525">
            <a:noFill/>
            <a:miter lim="800000"/>
            <a:headEnd/>
            <a:tailEnd/>
          </a:ln>
        </p:spPr>
      </p:pic>
      <p:pic>
        <p:nvPicPr>
          <p:cNvPr id="8" name="图片 7"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dissolv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dissolv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dissolve">
                                      <p:cBhvr>
                                        <p:cTn id="22" dur="500"/>
                                        <p:tgtEl>
                                          <p:spTgt spid="4">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dissolve">
                                      <p:cBhvr>
                                        <p:cTn id="27" dur="500"/>
                                        <p:tgtEl>
                                          <p:spTgt spid="4">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76" y="935063"/>
            <a:ext cx="8858280" cy="3136879"/>
          </a:xfrm>
        </p:spPr>
        <p:txBody>
          <a:bodyPr>
            <a:normAutofit/>
          </a:bodyPr>
          <a:lstStyle/>
          <a:p>
            <a:pPr algn="just">
              <a:spcBef>
                <a:spcPts val="0"/>
              </a:spcBef>
              <a:buNone/>
            </a:pPr>
            <a:r>
              <a:rPr lang="en-US" altLang="zh-CN" sz="2800" spc="-100" dirty="0" smtClean="0"/>
              <a:t>2 </a:t>
            </a:r>
            <a:r>
              <a:rPr lang="en-US" altLang="zh-CN" sz="2800" b="1" spc="-100" dirty="0" smtClean="0"/>
              <a:t>spill</a:t>
            </a:r>
            <a:r>
              <a:rPr lang="en-US" altLang="zh-CN" sz="2800" spc="-100" dirty="0" smtClean="0"/>
              <a:t> </a:t>
            </a:r>
            <a:r>
              <a:rPr lang="en-US" altLang="zh-CN" sz="2800" dirty="0" smtClean="0"/>
              <a:t>This word usually suggests several ideas: liquid, accidentally, movement and out of control.</a:t>
            </a:r>
          </a:p>
          <a:p>
            <a:pPr algn="just">
              <a:lnSpc>
                <a:spcPct val="20000"/>
              </a:lnSpc>
              <a:spcBef>
                <a:spcPts val="0"/>
              </a:spcBef>
              <a:buNone/>
            </a:pPr>
            <a:endParaRPr lang="en-US" altLang="zh-CN" sz="2800" spc="-100" dirty="0" smtClean="0"/>
          </a:p>
          <a:p>
            <a:pPr marL="514350" indent="-514350" algn="just">
              <a:spcBef>
                <a:spcPts val="0"/>
              </a:spcBef>
              <a:buAutoNum type="alphaLcParenBoth"/>
            </a:pPr>
            <a:r>
              <a:rPr lang="en-US" altLang="zh-CN" sz="2800" dirty="0" smtClean="0"/>
              <a:t>What has happened if you’ve </a:t>
            </a:r>
            <a:r>
              <a:rPr lang="en-US" altLang="zh-CN" sz="2800" i="1" dirty="0" smtClean="0"/>
              <a:t>spilt coffee all over your </a:t>
            </a:r>
          </a:p>
          <a:p>
            <a:pPr marL="514350" indent="-514350" algn="just">
              <a:spcBef>
                <a:spcPts val="0"/>
              </a:spcBef>
              <a:buNone/>
            </a:pPr>
            <a:r>
              <a:rPr lang="en-US" altLang="zh-CN" sz="2800" i="1" dirty="0" smtClean="0"/>
              <a:t>       desk</a:t>
            </a:r>
            <a:r>
              <a:rPr lang="en-US" altLang="zh-CN" sz="2800" dirty="0" smtClean="0"/>
              <a:t>?</a:t>
            </a:r>
          </a:p>
          <a:p>
            <a:pPr algn="just">
              <a:spcBef>
                <a:spcPts val="0"/>
              </a:spcBef>
              <a:buNone/>
            </a:pPr>
            <a:r>
              <a:rPr lang="en-US" altLang="zh-CN" sz="2800" spc="-150" dirty="0" smtClean="0"/>
              <a:t>       </a:t>
            </a:r>
            <a:endParaRPr lang="en-US" altLang="zh-CN" sz="2800" spc="-1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12" name="图片 11"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714348" y="2829823"/>
            <a:ext cx="8143932" cy="1384995"/>
          </a:xfrm>
          <a:prstGeom prst="rect">
            <a:avLst/>
          </a:prstGeom>
          <a:noFill/>
        </p:spPr>
        <p:txBody>
          <a:bodyPr wrap="square" rtlCol="0">
            <a:spAutoFit/>
          </a:bodyPr>
          <a:lstStyle/>
          <a:p>
            <a:pPr algn="just">
              <a:spcBef>
                <a:spcPts val="0"/>
              </a:spcBef>
              <a:buNone/>
            </a:pPr>
            <a:r>
              <a:rPr lang="en-US" altLang="zh-CN" sz="2800" dirty="0" smtClean="0">
                <a:solidFill>
                  <a:srgbClr val="0070C0"/>
                </a:solidFill>
              </a:rPr>
              <a:t>You have accidentally knocked over a cup / mug and the coffee has gone (uncontrolled) all over the desk.</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769939"/>
            <a:ext cx="8745568" cy="4302135"/>
          </a:xfrm>
        </p:spPr>
        <p:txBody>
          <a:bodyPr>
            <a:normAutofit lnSpcReduction="10000"/>
          </a:bodyPr>
          <a:lstStyle/>
          <a:p>
            <a:pPr algn="just">
              <a:spcBef>
                <a:spcPts val="0"/>
              </a:spcBef>
              <a:buNone/>
            </a:pPr>
            <a:endParaRPr lang="en-US" altLang="zh-CN" sz="2800" dirty="0" smtClean="0"/>
          </a:p>
          <a:p>
            <a:pPr algn="just">
              <a:spcBef>
                <a:spcPts val="0"/>
              </a:spcBef>
              <a:buNone/>
            </a:pPr>
            <a:r>
              <a:rPr lang="en-US" altLang="zh-CN" sz="2800" dirty="0" smtClean="0"/>
              <a:t>(b) What has happened if toys </a:t>
            </a:r>
            <a:r>
              <a:rPr lang="en-US" altLang="zh-CN" sz="2800" i="1" dirty="0" smtClean="0"/>
              <a:t>spilt out all over the carpet?</a:t>
            </a:r>
          </a:p>
          <a:p>
            <a:pPr algn="just">
              <a:spcBef>
                <a:spcPts val="0"/>
              </a:spcBef>
              <a:buNone/>
            </a:pPr>
            <a:r>
              <a:rPr lang="en-US" altLang="zh-CN" sz="2800" spc="-150" dirty="0" smtClean="0">
                <a:solidFill>
                  <a:srgbClr val="0070C0"/>
                </a:solidFill>
              </a:rPr>
              <a:t>     </a:t>
            </a:r>
          </a:p>
          <a:p>
            <a:pPr algn="just">
              <a:spcBef>
                <a:spcPts val="0"/>
              </a:spcBef>
              <a:buNone/>
            </a:pPr>
            <a:endParaRPr lang="en-US" altLang="zh-CN" sz="2800" spc="-150" dirty="0" smtClean="0">
              <a:solidFill>
                <a:srgbClr val="0070C0"/>
              </a:solidFill>
            </a:endParaRPr>
          </a:p>
          <a:p>
            <a:pPr algn="just">
              <a:spcBef>
                <a:spcPts val="0"/>
              </a:spcBef>
              <a:buNone/>
            </a:pPr>
            <a:endParaRPr lang="en-US" altLang="zh-CN" sz="2800" spc="-150" dirty="0" smtClean="0">
              <a:solidFill>
                <a:srgbClr val="0070C0"/>
              </a:solidFill>
            </a:endParaRPr>
          </a:p>
          <a:p>
            <a:pPr algn="just">
              <a:spcBef>
                <a:spcPts val="0"/>
              </a:spcBef>
              <a:buNone/>
            </a:pPr>
            <a:endParaRPr lang="en-US" altLang="zh-CN" sz="2800" spc="-150" dirty="0" smtClean="0">
              <a:solidFill>
                <a:srgbClr val="0070C0"/>
              </a:solidFill>
            </a:endParaRPr>
          </a:p>
          <a:p>
            <a:pPr algn="just">
              <a:spcBef>
                <a:spcPts val="0"/>
              </a:spcBef>
              <a:buNone/>
            </a:pPr>
            <a:endParaRPr lang="en-US" altLang="zh-CN" sz="2800" spc="-150" dirty="0" smtClean="0">
              <a:solidFill>
                <a:srgbClr val="0070C0"/>
              </a:solidFill>
            </a:endParaRPr>
          </a:p>
          <a:p>
            <a:pPr algn="just">
              <a:spcBef>
                <a:spcPts val="0"/>
              </a:spcBef>
              <a:buNone/>
            </a:pPr>
            <a:r>
              <a:rPr lang="en-US" altLang="zh-CN" sz="2800" dirty="0" smtClean="0"/>
              <a:t>(c) What might be happening if </a:t>
            </a:r>
            <a:r>
              <a:rPr lang="en-US" altLang="zh-CN" sz="2800" i="1" dirty="0" smtClean="0"/>
              <a:t>crowds were spilling out of </a:t>
            </a:r>
          </a:p>
          <a:p>
            <a:pPr algn="just">
              <a:spcBef>
                <a:spcPts val="0"/>
              </a:spcBef>
              <a:buNone/>
            </a:pPr>
            <a:r>
              <a:rPr lang="en-US" altLang="zh-CN" sz="2800" i="1" dirty="0" smtClean="0"/>
              <a:t>      the bars and restaurants?</a:t>
            </a:r>
          </a:p>
          <a:p>
            <a:pPr algn="just">
              <a:spcBef>
                <a:spcPts val="0"/>
              </a:spcBef>
              <a:buNone/>
            </a:pPr>
            <a:r>
              <a:rPr lang="en-US" altLang="zh-CN" sz="2800" dirty="0" smtClean="0"/>
              <a:t>     </a:t>
            </a:r>
            <a:endParaRPr lang="en-US" altLang="zh-CN" dirty="0" smtClean="0"/>
          </a:p>
          <a:p>
            <a:pPr lvl="2" eaLnBrk="1" hangingPunct="1">
              <a:buFont typeface="Arial" panose="020B0604020202020204" pitchFamily="34" charset="0"/>
              <a:buChar char="•"/>
              <a:defRPr/>
            </a:pPr>
            <a:endParaRPr lang="zh-CN" altLang="en-US" dirty="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12" name="图片 11"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714348" y="1571612"/>
            <a:ext cx="8215370" cy="1815882"/>
          </a:xfrm>
          <a:prstGeom prst="rect">
            <a:avLst/>
          </a:prstGeom>
          <a:noFill/>
        </p:spPr>
        <p:txBody>
          <a:bodyPr wrap="square" rtlCol="0">
            <a:spAutoFit/>
          </a:bodyPr>
          <a:lstStyle/>
          <a:p>
            <a:pPr algn="just"/>
            <a:r>
              <a:rPr lang="en-US" altLang="zh-CN" sz="2800" dirty="0" smtClean="0">
                <a:solidFill>
                  <a:srgbClr val="0070C0"/>
                </a:solidFill>
              </a:rPr>
              <a:t>The toys are in a container, such as a box, and either the box is too full so some toys are falling out onto the carpet, or the box has been tipped over so most of the toys have fallen out of the box.</a:t>
            </a:r>
            <a:endParaRPr lang="zh-CN" altLang="en-US" sz="2800" dirty="0" smtClean="0">
              <a:solidFill>
                <a:srgbClr val="0070C0"/>
              </a:solidFill>
            </a:endParaRPr>
          </a:p>
        </p:txBody>
      </p:sp>
      <p:sp>
        <p:nvSpPr>
          <p:cNvPr id="9" name="TextBox 8"/>
          <p:cNvSpPr txBox="1"/>
          <p:nvPr/>
        </p:nvSpPr>
        <p:spPr>
          <a:xfrm>
            <a:off x="642910" y="4338775"/>
            <a:ext cx="8143932" cy="1661993"/>
          </a:xfrm>
          <a:prstGeom prst="rect">
            <a:avLst/>
          </a:prstGeom>
          <a:noFill/>
        </p:spPr>
        <p:txBody>
          <a:bodyPr wrap="square" rtlCol="0">
            <a:spAutoFit/>
          </a:bodyPr>
          <a:lstStyle/>
          <a:p>
            <a:pPr algn="just"/>
            <a:r>
              <a:rPr lang="en-US" altLang="zh-CN" sz="2800" dirty="0" smtClean="0">
                <a:solidFill>
                  <a:srgbClr val="0070C0"/>
                </a:solidFill>
              </a:rPr>
              <a:t>Many people would be leaving the bars and restaurants all at   once, probably because they were closing for the night.</a:t>
            </a:r>
          </a:p>
          <a:p>
            <a:pPr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792187"/>
            <a:ext cx="8834438" cy="5637209"/>
          </a:xfrm>
        </p:spPr>
        <p:txBody>
          <a:bodyPr/>
          <a:lstStyle/>
          <a:p>
            <a:pPr marL="266700" lvl="1" indent="-266700" algn="just">
              <a:lnSpc>
                <a:spcPct val="90000"/>
              </a:lnSpc>
              <a:buNone/>
              <a:defRPr/>
            </a:pPr>
            <a:r>
              <a:rPr lang="en-US" altLang="zh-CN" dirty="0" smtClean="0"/>
              <a:t>3 </a:t>
            </a:r>
            <a:r>
              <a:rPr lang="en-US" altLang="zh-CN" b="1" dirty="0" smtClean="0"/>
              <a:t>sign up </a:t>
            </a:r>
            <a:r>
              <a:rPr lang="en-US" altLang="zh-CN" dirty="0" smtClean="0"/>
              <a:t>When you sign up for a club or a team, you join it. The writer signs up for several clubs in </a:t>
            </a:r>
            <a:r>
              <a:rPr lang="en-US" altLang="zh-CN" i="1" dirty="0" smtClean="0"/>
              <a:t>Diary of a fresher</a:t>
            </a:r>
            <a:r>
              <a:rPr lang="en-US" altLang="zh-CN" dirty="0" smtClean="0"/>
              <a:t>.</a:t>
            </a:r>
          </a:p>
          <a:p>
            <a:pPr marL="266700" lvl="1" indent="-266700" algn="just">
              <a:lnSpc>
                <a:spcPct val="20000"/>
              </a:lnSpc>
              <a:buNone/>
              <a:defRPr/>
            </a:pPr>
            <a:endParaRPr lang="en-US" altLang="zh-CN" dirty="0" smtClean="0"/>
          </a:p>
          <a:p>
            <a:pPr marL="266700" lvl="1" indent="-266700" algn="just">
              <a:lnSpc>
                <a:spcPct val="90000"/>
              </a:lnSpc>
              <a:buNone/>
              <a:defRPr/>
            </a:pPr>
            <a:r>
              <a:rPr lang="en-US" altLang="zh-CN" dirty="0" smtClean="0"/>
              <a:t>(a) When might someone </a:t>
            </a:r>
            <a:r>
              <a:rPr lang="en-US" altLang="zh-CN" i="1" dirty="0" smtClean="0"/>
              <a:t>sign up for the army</a:t>
            </a:r>
            <a:r>
              <a:rPr lang="en-US" altLang="zh-CN" dirty="0" smtClean="0"/>
              <a:t>?</a:t>
            </a:r>
          </a:p>
          <a:p>
            <a:pPr marL="266700" lvl="1" indent="-266700" algn="just">
              <a:lnSpc>
                <a:spcPct val="90000"/>
              </a:lnSpc>
              <a:buNone/>
              <a:defRPr/>
            </a:pPr>
            <a:r>
              <a:rPr lang="en-US" altLang="zh-CN" dirty="0" smtClean="0"/>
              <a:t>   </a:t>
            </a:r>
          </a:p>
          <a:p>
            <a:pPr marL="266700" lvl="1" indent="-266700" algn="just">
              <a:lnSpc>
                <a:spcPct val="90000"/>
              </a:lnSpc>
              <a:buNone/>
              <a:defRPr/>
            </a:pPr>
            <a:endParaRPr lang="en-US" altLang="zh-CN" dirty="0" smtClean="0">
              <a:solidFill>
                <a:srgbClr val="0070C0"/>
              </a:solidFill>
            </a:endParaRPr>
          </a:p>
          <a:p>
            <a:pPr marL="266700" lvl="1" indent="-266700" algn="just">
              <a:lnSpc>
                <a:spcPct val="90000"/>
              </a:lnSpc>
              <a:buNone/>
              <a:defRPr/>
            </a:pPr>
            <a:r>
              <a:rPr lang="en-US" altLang="zh-CN" dirty="0" smtClean="0"/>
              <a:t>(b)</a:t>
            </a:r>
          </a:p>
          <a:p>
            <a:pPr marL="266700" lvl="1" indent="-266700" algn="just">
              <a:lnSpc>
                <a:spcPct val="90000"/>
              </a:lnSpc>
              <a:buNone/>
              <a:defRPr/>
            </a:pPr>
            <a:endParaRPr lang="en-US" altLang="zh-CN" dirty="0" smtClean="0"/>
          </a:p>
          <a:p>
            <a:pPr marL="266700" lvl="1" indent="-266700" algn="just">
              <a:lnSpc>
                <a:spcPct val="90000"/>
              </a:lnSpc>
              <a:buNone/>
              <a:defRPr/>
            </a:pPr>
            <a:r>
              <a:rPr lang="en-US" altLang="zh-CN" dirty="0" smtClean="0"/>
              <a:t>      </a:t>
            </a:r>
            <a:r>
              <a:rPr lang="en-US" altLang="zh-CN" dirty="0" smtClean="0">
                <a:solidFill>
                  <a:srgbClr val="0070C0"/>
                </a:solidFill>
              </a:rPr>
              <a:t>A new football player has joined the club.</a:t>
            </a:r>
          </a:p>
          <a:p>
            <a:pPr marL="266700" lvl="1" indent="-266700" algn="just">
              <a:lnSpc>
                <a:spcPct val="90000"/>
              </a:lnSpc>
              <a:buNone/>
              <a:defRPr/>
            </a:pPr>
            <a:r>
              <a:rPr lang="en-US" altLang="zh-CN" dirty="0" smtClean="0"/>
              <a:t>(c)</a:t>
            </a:r>
          </a:p>
          <a:p>
            <a:pPr marL="266700" lvl="1" indent="-266700" algn="just">
              <a:lnSpc>
                <a:spcPct val="90000"/>
              </a:lnSpc>
              <a:buNone/>
              <a:defRPr/>
            </a:pPr>
            <a:endParaRPr lang="en-US" altLang="zh-CN" dirty="0" smtClean="0"/>
          </a:p>
          <a:p>
            <a:pPr marL="266700" lvl="1" indent="-266700" algn="just">
              <a:lnSpc>
                <a:spcPct val="90000"/>
              </a:lnSpc>
              <a:buNone/>
              <a:defRPr/>
            </a:pPr>
            <a:r>
              <a:rPr lang="en-US" altLang="zh-CN" dirty="0" smtClean="0"/>
              <a:t>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12" name="图片 11"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642910" y="2214554"/>
            <a:ext cx="8286808" cy="954107"/>
          </a:xfrm>
          <a:prstGeom prst="rect">
            <a:avLst/>
          </a:prstGeom>
          <a:noFill/>
        </p:spPr>
        <p:txBody>
          <a:bodyPr wrap="square" rtlCol="0">
            <a:spAutoFit/>
          </a:bodyPr>
          <a:lstStyle/>
          <a:p>
            <a:pPr algn="just"/>
            <a:r>
              <a:rPr lang="en-US" altLang="zh-CN" sz="2800" dirty="0" smtClean="0">
                <a:solidFill>
                  <a:srgbClr val="0070C0"/>
                </a:solidFill>
              </a:rPr>
              <a:t>When there is a war or the person wants to serve their country by becoming a soldier.</a:t>
            </a:r>
            <a:endParaRPr lang="zh-CN" altLang="en-US" sz="2800" dirty="0"/>
          </a:p>
        </p:txBody>
      </p:sp>
      <p:sp>
        <p:nvSpPr>
          <p:cNvPr id="8" name="TextBox 7"/>
          <p:cNvSpPr txBox="1"/>
          <p:nvPr/>
        </p:nvSpPr>
        <p:spPr>
          <a:xfrm>
            <a:off x="642910" y="3214686"/>
            <a:ext cx="8286808" cy="954107"/>
          </a:xfrm>
          <a:prstGeom prst="rect">
            <a:avLst/>
          </a:prstGeom>
          <a:noFill/>
        </p:spPr>
        <p:txBody>
          <a:bodyPr wrap="square" rtlCol="0">
            <a:spAutoFit/>
          </a:bodyPr>
          <a:lstStyle/>
          <a:p>
            <a:pPr algn="just"/>
            <a:r>
              <a:rPr lang="en-US" altLang="zh-CN" sz="2800" dirty="0" smtClean="0"/>
              <a:t>What has happened if a football club </a:t>
            </a:r>
            <a:r>
              <a:rPr lang="en-US" altLang="zh-CN" sz="2800" i="1" dirty="0" smtClean="0"/>
              <a:t>signs up a new football player</a:t>
            </a:r>
            <a:r>
              <a:rPr lang="en-US" altLang="zh-CN" sz="2800" dirty="0" smtClean="0"/>
              <a:t>?</a:t>
            </a:r>
            <a:endParaRPr lang="zh-CN" altLang="en-US" sz="2800" dirty="0"/>
          </a:p>
        </p:txBody>
      </p:sp>
      <p:sp>
        <p:nvSpPr>
          <p:cNvPr id="9" name="TextBox 8"/>
          <p:cNvSpPr txBox="1"/>
          <p:nvPr/>
        </p:nvSpPr>
        <p:spPr>
          <a:xfrm>
            <a:off x="642910" y="4643446"/>
            <a:ext cx="8286808" cy="954107"/>
          </a:xfrm>
          <a:prstGeom prst="rect">
            <a:avLst/>
          </a:prstGeom>
          <a:noFill/>
        </p:spPr>
        <p:txBody>
          <a:bodyPr wrap="square" rtlCol="0">
            <a:spAutoFit/>
          </a:bodyPr>
          <a:lstStyle/>
          <a:p>
            <a:pPr algn="just"/>
            <a:r>
              <a:rPr lang="en-US" altLang="zh-CN" sz="2800" dirty="0" smtClean="0"/>
              <a:t>What do you do when you </a:t>
            </a:r>
            <a:r>
              <a:rPr lang="en-US" altLang="zh-CN" sz="2800" i="1" dirty="0" smtClean="0"/>
              <a:t>sign up to do voluntary work </a:t>
            </a:r>
            <a:r>
              <a:rPr lang="en-US" altLang="zh-CN" sz="2800" dirty="0" smtClean="0"/>
              <a:t>in your local community?</a:t>
            </a:r>
            <a:endParaRPr lang="zh-CN" altLang="en-US" sz="2800" dirty="0"/>
          </a:p>
        </p:txBody>
      </p:sp>
      <p:sp>
        <p:nvSpPr>
          <p:cNvPr id="10" name="TextBox 9"/>
          <p:cNvSpPr txBox="1"/>
          <p:nvPr/>
        </p:nvSpPr>
        <p:spPr>
          <a:xfrm>
            <a:off x="642910" y="5572140"/>
            <a:ext cx="8286808" cy="954107"/>
          </a:xfrm>
          <a:prstGeom prst="rect">
            <a:avLst/>
          </a:prstGeom>
          <a:noFill/>
        </p:spPr>
        <p:txBody>
          <a:bodyPr wrap="square" rtlCol="0">
            <a:spAutoFit/>
          </a:bodyPr>
          <a:lstStyle/>
          <a:p>
            <a:pPr algn="just"/>
            <a:r>
              <a:rPr lang="en-US" altLang="zh-CN" sz="2800" dirty="0" smtClean="0">
                <a:solidFill>
                  <a:srgbClr val="0070C0"/>
                </a:solidFill>
              </a:rPr>
              <a:t>Clean the </a:t>
            </a:r>
            <a:r>
              <a:rPr lang="en-US" altLang="zh-CN" sz="2800" dirty="0" err="1" smtClean="0">
                <a:solidFill>
                  <a:srgbClr val="0070C0"/>
                </a:solidFill>
              </a:rPr>
              <a:t>neighbourhood</a:t>
            </a:r>
            <a:r>
              <a:rPr lang="en-US" altLang="zh-CN" sz="2800" dirty="0" smtClean="0">
                <a:solidFill>
                  <a:srgbClr val="0070C0"/>
                </a:solidFill>
              </a:rPr>
              <a:t>, help with the elderly, organize fundraising for the community etc.</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4802201"/>
          </a:xfrm>
        </p:spPr>
        <p:txBody>
          <a:bodyPr>
            <a:normAutofit lnSpcReduction="10000"/>
          </a:bodyPr>
          <a:lstStyle/>
          <a:p>
            <a:pPr marL="266700" lvl="1" indent="-266700" algn="just">
              <a:buNone/>
              <a:defRPr/>
            </a:pPr>
            <a:r>
              <a:rPr lang="en-US" altLang="zh-CN" dirty="0" smtClean="0"/>
              <a:t>4 </a:t>
            </a:r>
            <a:r>
              <a:rPr lang="en-US" altLang="zh-CN" b="1" spc="-100" dirty="0" smtClean="0"/>
              <a:t>burst into</a:t>
            </a:r>
            <a:r>
              <a:rPr lang="en-US" altLang="zh-CN" spc="-100" dirty="0" smtClean="0"/>
              <a:t> </a:t>
            </a:r>
            <a:r>
              <a:rPr lang="en-US" altLang="zh-CN" dirty="0" smtClean="0"/>
              <a:t>This expression suggests that something suddenly happens, or someone suddenly starts doing something.</a:t>
            </a:r>
          </a:p>
          <a:p>
            <a:pPr marL="266700" lvl="1" indent="-266700" algn="just">
              <a:lnSpc>
                <a:spcPct val="20000"/>
              </a:lnSpc>
              <a:buNone/>
              <a:defRPr/>
            </a:pPr>
            <a:endParaRPr lang="en-US" altLang="zh-CN" dirty="0" smtClean="0"/>
          </a:p>
          <a:p>
            <a:pPr marL="266700" lvl="1" indent="-266700" algn="just">
              <a:buNone/>
              <a:defRPr/>
            </a:pPr>
            <a:r>
              <a:rPr lang="en-US" altLang="zh-CN" dirty="0" smtClean="0"/>
              <a:t>(a)</a:t>
            </a:r>
          </a:p>
          <a:p>
            <a:pPr marL="266700" lvl="1" indent="-266700" algn="just">
              <a:buNone/>
              <a:defRPr/>
            </a:pPr>
            <a:endParaRPr lang="en-US" altLang="zh-CN" dirty="0" smtClean="0"/>
          </a:p>
          <a:p>
            <a:pPr marL="266700" lvl="1" indent="-266700" algn="just">
              <a:buNone/>
              <a:defRPr/>
            </a:pPr>
            <a:r>
              <a:rPr lang="en-US" altLang="zh-CN" dirty="0" smtClean="0"/>
              <a:t>      </a:t>
            </a:r>
            <a:r>
              <a:rPr lang="en-US" altLang="zh-CN" dirty="0" smtClean="0">
                <a:solidFill>
                  <a:srgbClr val="0070C0"/>
                </a:solidFill>
              </a:rPr>
              <a:t>The writer suddenly starts crying. </a:t>
            </a:r>
          </a:p>
          <a:p>
            <a:pPr marL="266700" lvl="1" indent="-266700" algn="just">
              <a:buNone/>
              <a:defRPr/>
            </a:pPr>
            <a:r>
              <a:rPr lang="en-US" altLang="zh-CN" dirty="0" smtClean="0"/>
              <a:t>(b) What </a:t>
            </a:r>
            <a:r>
              <a:rPr lang="en-US" altLang="zh-CN" i="1" dirty="0" smtClean="0"/>
              <a:t>bursts into bloom</a:t>
            </a:r>
            <a:r>
              <a:rPr lang="en-US" altLang="zh-CN" dirty="0" smtClean="0"/>
              <a:t>?</a:t>
            </a:r>
          </a:p>
          <a:p>
            <a:pPr marL="266700" lvl="1" indent="-266700" algn="just">
              <a:buNone/>
              <a:defRPr/>
            </a:pPr>
            <a:r>
              <a:rPr lang="en-US" altLang="zh-CN" dirty="0" smtClean="0"/>
              <a:t>      </a:t>
            </a:r>
            <a:r>
              <a:rPr lang="en-US" altLang="zh-CN" dirty="0" smtClean="0">
                <a:solidFill>
                  <a:srgbClr val="0070C0"/>
                </a:solidFill>
              </a:rPr>
              <a:t>Flowers, when they emerge from buds. </a:t>
            </a:r>
          </a:p>
          <a:p>
            <a:pPr marL="266700" lvl="1" indent="-266700" algn="just">
              <a:buNone/>
              <a:defRPr/>
            </a:pPr>
            <a:r>
              <a:rPr lang="en-US" altLang="zh-CN" dirty="0" smtClean="0"/>
              <a:t>(c) What do you do when something </a:t>
            </a:r>
            <a:r>
              <a:rPr lang="en-US" altLang="zh-CN" i="1" dirty="0" smtClean="0"/>
              <a:t>bursts into flames</a:t>
            </a:r>
            <a:r>
              <a:rPr lang="en-US" altLang="zh-CN" dirty="0" smtClean="0"/>
              <a:t>?</a:t>
            </a:r>
          </a:p>
          <a:p>
            <a:pPr marL="266700" lvl="1" indent="-266700" algn="just">
              <a:buNone/>
              <a:defRPr/>
            </a:pPr>
            <a:r>
              <a:rPr lang="en-US" altLang="zh-CN" dirty="0" smtClean="0"/>
              <a:t>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8" name="图片 7"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642910" y="1974827"/>
            <a:ext cx="8286808" cy="954107"/>
          </a:xfrm>
          <a:prstGeom prst="rect">
            <a:avLst/>
          </a:prstGeom>
          <a:noFill/>
        </p:spPr>
        <p:txBody>
          <a:bodyPr wrap="square" rtlCol="0">
            <a:spAutoFit/>
          </a:bodyPr>
          <a:lstStyle/>
          <a:p>
            <a:pPr algn="just"/>
            <a:r>
              <a:rPr lang="en-US" altLang="zh-CN" sz="2800" dirty="0" smtClean="0"/>
              <a:t>What does the writer suddenly start doing when she </a:t>
            </a:r>
            <a:r>
              <a:rPr lang="en-US" altLang="zh-CN" sz="2800" i="1" dirty="0" smtClean="0"/>
              <a:t>bursts into tears</a:t>
            </a:r>
            <a:r>
              <a:rPr lang="en-US" altLang="zh-CN" sz="2800" dirty="0" smtClean="0"/>
              <a:t>?</a:t>
            </a:r>
            <a:endParaRPr lang="zh-CN" altLang="en-US" sz="2800" dirty="0"/>
          </a:p>
        </p:txBody>
      </p:sp>
      <p:sp>
        <p:nvSpPr>
          <p:cNvPr id="9" name="TextBox 8"/>
          <p:cNvSpPr txBox="1"/>
          <p:nvPr/>
        </p:nvSpPr>
        <p:spPr>
          <a:xfrm>
            <a:off x="642910" y="4857760"/>
            <a:ext cx="8286808" cy="954107"/>
          </a:xfrm>
          <a:prstGeom prst="rect">
            <a:avLst/>
          </a:prstGeom>
          <a:noFill/>
        </p:spPr>
        <p:txBody>
          <a:bodyPr wrap="square" rtlCol="0">
            <a:spAutoFit/>
          </a:bodyPr>
          <a:lstStyle/>
          <a:p>
            <a:pPr marL="0" lvl="1" algn="just"/>
            <a:r>
              <a:rPr lang="en-US" altLang="zh-CN" sz="2800" dirty="0" smtClean="0">
                <a:solidFill>
                  <a:srgbClr val="0070C0"/>
                </a:solidFill>
              </a:rPr>
              <a:t>Put out the flames immediately if you can, or keep well clear and call the emergency services (the fire brigade).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dissolv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98501"/>
            <a:ext cx="8834438" cy="2944813"/>
          </a:xfrm>
        </p:spPr>
        <p:txBody>
          <a:bodyPr>
            <a:normAutofit/>
          </a:bodyPr>
          <a:lstStyle/>
          <a:p>
            <a:pPr marL="266700" lvl="1" indent="-266700" algn="just">
              <a:buNone/>
              <a:defRPr/>
            </a:pPr>
            <a:r>
              <a:rPr lang="en-US" altLang="zh-CN" dirty="0" smtClean="0"/>
              <a:t>5 </a:t>
            </a:r>
            <a:r>
              <a:rPr lang="en-US" altLang="zh-CN" b="1" dirty="0" smtClean="0"/>
              <a:t>clean</a:t>
            </a:r>
            <a:r>
              <a:rPr lang="en-US" altLang="zh-CN" dirty="0" smtClean="0"/>
              <a:t> This word usually suggests several ideas: not dirty, not illegal or wrong, without problems, inoffensive.</a:t>
            </a:r>
          </a:p>
          <a:p>
            <a:pPr marL="266700" lvl="1" indent="-266700" algn="just">
              <a:lnSpc>
                <a:spcPct val="20000"/>
              </a:lnSpc>
              <a:buNone/>
              <a:defRPr/>
            </a:pPr>
            <a:endParaRPr lang="en-US" altLang="zh-CN" dirty="0" smtClean="0"/>
          </a:p>
          <a:p>
            <a:pPr marL="266700" lvl="1" indent="-266700" algn="just">
              <a:buNone/>
              <a:defRPr/>
            </a:pPr>
            <a:r>
              <a:rPr lang="en-US" altLang="zh-CN" dirty="0" smtClean="0"/>
              <a:t>(a) If you’ve got a </a:t>
            </a:r>
            <a:r>
              <a:rPr lang="en-US" altLang="zh-CN" i="1" dirty="0" smtClean="0"/>
              <a:t>clean </a:t>
            </a:r>
            <a:r>
              <a:rPr lang="en-US" altLang="zh-CN" i="1" dirty="0" err="1" smtClean="0"/>
              <a:t>licence</a:t>
            </a:r>
            <a:r>
              <a:rPr lang="en-US" altLang="zh-CN" dirty="0" smtClean="0"/>
              <a:t>, what have or haven’t you </a:t>
            </a:r>
          </a:p>
          <a:p>
            <a:pPr marL="266700" lvl="1" indent="-266700" algn="just">
              <a:buNone/>
              <a:defRPr/>
            </a:pPr>
            <a:r>
              <a:rPr lang="en-US" altLang="zh-CN" dirty="0" smtClean="0"/>
              <a:t>     done?</a:t>
            </a:r>
          </a:p>
          <a:p>
            <a:pPr marL="266700" lvl="1" indent="-266700" algn="just">
              <a:buNone/>
              <a:defRPr/>
            </a:pPr>
            <a:r>
              <a:rPr lang="en-US" altLang="zh-CN" dirty="0" smtClean="0"/>
              <a:t>   </a:t>
            </a:r>
            <a:r>
              <a:rPr lang="en-US" altLang="zh-CN" dirty="0" smtClean="0">
                <a:solidFill>
                  <a:srgbClr val="0070C0"/>
                </a:solidFill>
              </a:rPr>
              <a: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8" name="图片 7"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500034" y="2892225"/>
            <a:ext cx="8358246" cy="3108543"/>
          </a:xfrm>
          <a:prstGeom prst="rect">
            <a:avLst/>
          </a:prstGeom>
          <a:noFill/>
        </p:spPr>
        <p:txBody>
          <a:bodyPr wrap="square" rtlCol="0">
            <a:spAutoFit/>
          </a:bodyPr>
          <a:lstStyle/>
          <a:p>
            <a:pPr algn="just"/>
            <a:r>
              <a:rPr lang="en-US" altLang="zh-CN" sz="2800" dirty="0" smtClean="0">
                <a:solidFill>
                  <a:srgbClr val="0070C0"/>
                </a:solidFill>
              </a:rPr>
              <a:t>This refers to a driving </a:t>
            </a:r>
            <a:r>
              <a:rPr lang="en-US" altLang="zh-CN" sz="2800" dirty="0" err="1" smtClean="0">
                <a:solidFill>
                  <a:srgbClr val="0070C0"/>
                </a:solidFill>
              </a:rPr>
              <a:t>licence</a:t>
            </a:r>
            <a:r>
              <a:rPr lang="en-US" altLang="zh-CN" sz="2800" dirty="0" smtClean="0">
                <a:solidFill>
                  <a:srgbClr val="0070C0"/>
                </a:solidFill>
              </a:rPr>
              <a:t>. It means that you have been driving safely or at least you have no penalty points on the </a:t>
            </a:r>
            <a:r>
              <a:rPr lang="en-US" altLang="zh-CN" sz="2800" dirty="0" err="1" smtClean="0">
                <a:solidFill>
                  <a:srgbClr val="0070C0"/>
                </a:solidFill>
              </a:rPr>
              <a:t>licence</a:t>
            </a:r>
            <a:r>
              <a:rPr lang="en-US" altLang="zh-CN" sz="2800" dirty="0" smtClean="0">
                <a:solidFill>
                  <a:srgbClr val="0070C0"/>
                </a:solidFill>
              </a:rPr>
              <a:t> — a person gets such points as a punishment after breaking the law on the roads, </a:t>
            </a:r>
            <a:r>
              <a:rPr lang="en-US" altLang="zh-CN" sz="2800" dirty="0" err="1" smtClean="0">
                <a:solidFill>
                  <a:srgbClr val="0070C0"/>
                </a:solidFill>
              </a:rPr>
              <a:t>eg</a:t>
            </a:r>
            <a:r>
              <a:rPr lang="en-US" altLang="zh-CN" sz="2800" dirty="0" smtClean="0">
                <a:solidFill>
                  <a:srgbClr val="0070C0"/>
                </a:solidFill>
              </a:rPr>
              <a:t> speeding or causing an accident, and the </a:t>
            </a:r>
            <a:r>
              <a:rPr lang="en-US" altLang="zh-CN" sz="2800" dirty="0" err="1" smtClean="0">
                <a:solidFill>
                  <a:srgbClr val="0070C0"/>
                </a:solidFill>
              </a:rPr>
              <a:t>licence</a:t>
            </a:r>
            <a:r>
              <a:rPr lang="en-US" altLang="zh-CN" sz="2800" dirty="0" smtClean="0">
                <a:solidFill>
                  <a:srgbClr val="0070C0"/>
                </a:solidFill>
              </a:rPr>
              <a:t> then has a note on it (it’s not “clean”) and the police have a record.</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792187"/>
            <a:ext cx="8834438" cy="4279887"/>
          </a:xfrm>
        </p:spPr>
        <p:txBody>
          <a:bodyPr>
            <a:normAutofit/>
          </a:bodyPr>
          <a:lstStyle/>
          <a:p>
            <a:pPr marL="266700" lvl="1" indent="-266700" algn="just">
              <a:lnSpc>
                <a:spcPct val="20000"/>
              </a:lnSpc>
              <a:buNone/>
              <a:defRPr/>
            </a:pPr>
            <a:endParaRPr lang="en-US" altLang="zh-CN" dirty="0" smtClean="0"/>
          </a:p>
          <a:p>
            <a:pPr marL="266700" lvl="1" indent="-266700" algn="just">
              <a:buNone/>
              <a:defRPr/>
            </a:pPr>
            <a:r>
              <a:rPr lang="en-US" altLang="zh-CN" dirty="0" smtClean="0"/>
              <a:t>(b) If you use </a:t>
            </a:r>
            <a:r>
              <a:rPr lang="en-US" altLang="zh-CN" i="1" dirty="0" smtClean="0"/>
              <a:t>clean language</a:t>
            </a:r>
            <a:r>
              <a:rPr lang="en-US" altLang="zh-CN" dirty="0" smtClean="0"/>
              <a:t>, what do you avoid saying?</a:t>
            </a:r>
          </a:p>
          <a:p>
            <a:pPr marL="266700" lvl="1" indent="-266700">
              <a:buNone/>
              <a:defRPr/>
            </a:pPr>
            <a:r>
              <a:rPr lang="en-US" altLang="zh-CN" dirty="0" smtClean="0"/>
              <a:t>   </a:t>
            </a:r>
          </a:p>
          <a:p>
            <a:pPr marL="266700" lvl="1" indent="-266700">
              <a:buNone/>
              <a:defRPr/>
            </a:pPr>
            <a:endParaRPr lang="en-US" altLang="zh-CN" dirty="0" smtClean="0">
              <a:solidFill>
                <a:srgbClr val="0070C0"/>
              </a:solidFill>
            </a:endParaRPr>
          </a:p>
          <a:p>
            <a:pPr marL="266700" lvl="1" indent="-266700" algn="just">
              <a:buNone/>
              <a:defRPr/>
            </a:pPr>
            <a:r>
              <a:rPr lang="en-US" altLang="zh-CN" dirty="0" smtClean="0"/>
              <a:t>(c) If something has a </a:t>
            </a:r>
            <a:r>
              <a:rPr lang="en-US" altLang="zh-CN" i="1" dirty="0" smtClean="0"/>
              <a:t>clean bill of health</a:t>
            </a:r>
            <a:r>
              <a:rPr lang="en-US" altLang="zh-CN" dirty="0" smtClean="0"/>
              <a:t>, is it healthy or </a:t>
            </a:r>
          </a:p>
          <a:p>
            <a:pPr marL="266700" lvl="1" indent="-266700" algn="just">
              <a:buNone/>
              <a:defRPr/>
            </a:pPr>
            <a:r>
              <a:rPr lang="en-US" altLang="zh-CN" dirty="0" smtClean="0"/>
              <a:t>      working correctly?</a:t>
            </a:r>
          </a:p>
          <a:p>
            <a:pPr marL="266700" lvl="1" indent="-266700" algn="just">
              <a:buNone/>
              <a:defRPr/>
            </a:pPr>
            <a:r>
              <a:rPr lang="en-US" altLang="zh-CN" dirty="0" smtClean="0">
                <a:solidFill>
                  <a:srgbClr val="0070C0"/>
                </a:solidFill>
              </a:rPr>
              <a: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8" name="图片 7"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571472" y="1500174"/>
            <a:ext cx="8358246" cy="954107"/>
          </a:xfrm>
          <a:prstGeom prst="rect">
            <a:avLst/>
          </a:prstGeom>
          <a:noFill/>
        </p:spPr>
        <p:txBody>
          <a:bodyPr wrap="square" rtlCol="0">
            <a:spAutoFit/>
          </a:bodyPr>
          <a:lstStyle/>
          <a:p>
            <a:pPr algn="just"/>
            <a:r>
              <a:rPr lang="en-US" altLang="zh-CN" sz="2800" dirty="0" smtClean="0">
                <a:solidFill>
                  <a:srgbClr val="0070C0"/>
                </a:solidFill>
              </a:rPr>
              <a:t>You avoid using swear words or other examples of bad  language.</a:t>
            </a:r>
            <a:endParaRPr lang="zh-CN" altLang="en-US" sz="2800" dirty="0"/>
          </a:p>
        </p:txBody>
      </p:sp>
      <p:sp>
        <p:nvSpPr>
          <p:cNvPr id="9" name="TextBox 8"/>
          <p:cNvSpPr txBox="1"/>
          <p:nvPr/>
        </p:nvSpPr>
        <p:spPr>
          <a:xfrm>
            <a:off x="642910" y="3571876"/>
            <a:ext cx="8286808" cy="2246769"/>
          </a:xfrm>
          <a:prstGeom prst="rect">
            <a:avLst/>
          </a:prstGeom>
          <a:noFill/>
        </p:spPr>
        <p:txBody>
          <a:bodyPr wrap="square" rtlCol="0">
            <a:spAutoFit/>
          </a:bodyPr>
          <a:lstStyle/>
          <a:p>
            <a:pPr marL="0" lvl="1" algn="just"/>
            <a:r>
              <a:rPr lang="en-US" altLang="zh-CN" sz="2800" dirty="0" smtClean="0">
                <a:solidFill>
                  <a:srgbClr val="0070C0"/>
                </a:solidFill>
              </a:rPr>
              <a:t>Here this phrase is used metaphorically and means something is working properly, for example, a car might have a clean bill of health, after a check or test that it is working properly. </a:t>
            </a:r>
          </a:p>
          <a:p>
            <a:pPr algn="just"/>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rmAutofit/>
          </a:bodyPr>
          <a:lstStyle/>
          <a:p>
            <a:pPr marL="266700" lvl="1" indent="-266700" algn="just">
              <a:spcBef>
                <a:spcPts val="600"/>
              </a:spcBef>
              <a:buNone/>
              <a:defRPr/>
            </a:pPr>
            <a:r>
              <a:rPr lang="en-US" altLang="zh-CN" dirty="0" smtClean="0"/>
              <a:t>6 </a:t>
            </a:r>
            <a:r>
              <a:rPr lang="en-US" altLang="zh-CN" b="1" dirty="0" smtClean="0"/>
              <a:t>easy</a:t>
            </a:r>
            <a:r>
              <a:rPr lang="en-US" altLang="zh-CN" dirty="0" smtClean="0"/>
              <a:t> This word usually suggests that something is not difficult or doesn’t need much work. It can also suggest that a person is confident, happy and not worried about anything.</a:t>
            </a:r>
          </a:p>
          <a:p>
            <a:pPr marL="266700" lvl="1" indent="-266700" algn="just">
              <a:lnSpc>
                <a:spcPct val="20000"/>
              </a:lnSpc>
              <a:spcBef>
                <a:spcPts val="600"/>
              </a:spcBef>
              <a:buNone/>
              <a:defRPr/>
            </a:pPr>
            <a:endParaRPr lang="en-US" altLang="zh-CN" dirty="0" smtClean="0"/>
          </a:p>
          <a:p>
            <a:pPr marL="266700" lvl="1" indent="-266700" algn="just">
              <a:spcBef>
                <a:spcPts val="600"/>
              </a:spcBef>
              <a:buNone/>
              <a:defRPr/>
            </a:pPr>
            <a:r>
              <a:rPr lang="en-US" altLang="zh-CN" dirty="0" smtClean="0"/>
              <a:t>(a) If someone is </a:t>
            </a:r>
            <a:r>
              <a:rPr lang="en-US" altLang="zh-CN" i="1" dirty="0" smtClean="0"/>
              <a:t>easy on the eye</a:t>
            </a:r>
            <a:r>
              <a:rPr lang="en-US" altLang="zh-CN" dirty="0" smtClean="0"/>
              <a:t>, how do they look?</a:t>
            </a:r>
          </a:p>
          <a:p>
            <a:pPr marL="266700" lvl="1" indent="-266700" algn="just">
              <a:spcBef>
                <a:spcPts val="600"/>
              </a:spcBef>
              <a:buNone/>
              <a:defRPr/>
            </a:pPr>
            <a:r>
              <a:rPr lang="en-US" altLang="zh-CN" dirty="0" smtClean="0"/>
              <a:t>   </a:t>
            </a:r>
            <a:r>
              <a:rPr lang="en-US" altLang="zh-CN" dirty="0" smtClean="0">
                <a:solidFill>
                  <a:srgbClr val="0070C0"/>
                </a:solidFill>
              </a:rPr>
              <a:t>A person who is easy on the eye is pleasant to look at in appearance and in the way they dress.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8" name="图片 7"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9" name="图片 8"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7" name="TextBox 6"/>
          <p:cNvSpPr txBox="1"/>
          <p:nvPr/>
        </p:nvSpPr>
        <p:spPr>
          <a:xfrm>
            <a:off x="71406" y="928671"/>
            <a:ext cx="9144064" cy="4001095"/>
          </a:xfrm>
          <a:prstGeom prst="rect">
            <a:avLst/>
          </a:prstGeom>
          <a:noFill/>
        </p:spPr>
        <p:txBody>
          <a:bodyPr wrap="square" rtlCol="0">
            <a:spAutoFit/>
          </a:bodyPr>
          <a:lstStyle/>
          <a:p>
            <a:pPr marL="266700" lvl="1" indent="-266700" algn="just">
              <a:spcBef>
                <a:spcPts val="600"/>
              </a:spcBef>
              <a:buNone/>
              <a:defRPr/>
            </a:pPr>
            <a:r>
              <a:rPr lang="en-US" altLang="zh-CN" sz="2800" dirty="0" smtClean="0"/>
              <a:t>(b) If something is </a:t>
            </a:r>
            <a:r>
              <a:rPr lang="en-US" altLang="zh-CN" sz="2800" i="1" dirty="0" smtClean="0"/>
              <a:t>easier said than done</a:t>
            </a:r>
            <a:r>
              <a:rPr lang="en-US" altLang="zh-CN" sz="2800" dirty="0" smtClean="0"/>
              <a:t>, is it more or less </a:t>
            </a:r>
          </a:p>
          <a:p>
            <a:pPr marL="266700" lvl="1" indent="-266700" algn="just">
              <a:spcBef>
                <a:spcPts val="600"/>
              </a:spcBef>
              <a:buNone/>
              <a:defRPr/>
            </a:pPr>
            <a:r>
              <a:rPr lang="en-US" altLang="zh-CN" sz="2800" dirty="0" smtClean="0"/>
              <a:t>      difficult to do?</a:t>
            </a:r>
          </a:p>
          <a:p>
            <a:pPr marL="266700" lvl="1" indent="-266700" algn="just">
              <a:spcBef>
                <a:spcPts val="600"/>
              </a:spcBef>
              <a:buNone/>
              <a:defRPr/>
            </a:pPr>
            <a:r>
              <a:rPr lang="en-US" altLang="zh-CN" sz="2800" dirty="0" smtClean="0"/>
              <a:t>   </a:t>
            </a:r>
          </a:p>
          <a:p>
            <a:pPr marL="266700" lvl="1" indent="-266700" algn="just">
              <a:spcBef>
                <a:spcPts val="600"/>
              </a:spcBef>
              <a:buNone/>
              <a:defRPr/>
            </a:pPr>
            <a:endParaRPr lang="en-US" altLang="zh-CN" sz="2800" dirty="0" smtClean="0"/>
          </a:p>
          <a:p>
            <a:pPr marL="266700" lvl="1" indent="-266700" algn="just">
              <a:spcBef>
                <a:spcPts val="600"/>
              </a:spcBef>
              <a:buNone/>
              <a:defRPr/>
            </a:pPr>
            <a:r>
              <a:rPr lang="en-US" altLang="zh-CN" sz="2800" dirty="0" smtClean="0"/>
              <a:t>(c) If someone tells you to “</a:t>
            </a:r>
            <a:r>
              <a:rPr lang="en-US" altLang="zh-CN" sz="2800" i="1" dirty="0" smtClean="0"/>
              <a:t>take it easy</a:t>
            </a:r>
            <a:r>
              <a:rPr lang="en-US" altLang="zh-CN" sz="2800" dirty="0" smtClean="0"/>
              <a:t>”, what are they telling </a:t>
            </a:r>
          </a:p>
          <a:p>
            <a:pPr marL="266700" lvl="1" indent="-266700" algn="just">
              <a:spcBef>
                <a:spcPts val="600"/>
              </a:spcBef>
              <a:buNone/>
              <a:defRPr/>
            </a:pPr>
            <a:r>
              <a:rPr lang="en-US" altLang="zh-CN" sz="2800" dirty="0" smtClean="0"/>
              <a:t>     you to do?</a:t>
            </a:r>
          </a:p>
          <a:p>
            <a:pPr marL="266700" lvl="1" indent="-266700" algn="just">
              <a:spcBef>
                <a:spcPts val="600"/>
              </a:spcBef>
              <a:buNone/>
              <a:defRPr/>
            </a:pPr>
            <a:r>
              <a:rPr lang="en-US" altLang="zh-CN" sz="2800" dirty="0" smtClean="0"/>
              <a:t>   </a:t>
            </a:r>
            <a:endParaRPr lang="en-US" altLang="zh-CN" sz="2800" dirty="0" smtClean="0">
              <a:solidFill>
                <a:srgbClr val="0070C0"/>
              </a:solidFill>
            </a:endParaRPr>
          </a:p>
          <a:p>
            <a:endParaRPr lang="zh-CN" altLang="en-US" sz="2800" dirty="0"/>
          </a:p>
        </p:txBody>
      </p:sp>
      <p:sp>
        <p:nvSpPr>
          <p:cNvPr id="10" name="TextBox 9"/>
          <p:cNvSpPr txBox="1"/>
          <p:nvPr/>
        </p:nvSpPr>
        <p:spPr>
          <a:xfrm>
            <a:off x="571472" y="2000240"/>
            <a:ext cx="8072494" cy="954107"/>
          </a:xfrm>
          <a:prstGeom prst="rect">
            <a:avLst/>
          </a:prstGeom>
          <a:noFill/>
        </p:spPr>
        <p:txBody>
          <a:bodyPr wrap="square" rtlCol="0">
            <a:spAutoFit/>
          </a:bodyPr>
          <a:lstStyle/>
          <a:p>
            <a:pPr algn="just"/>
            <a:r>
              <a:rPr lang="en-US" altLang="zh-CN" sz="2800" dirty="0" smtClean="0">
                <a:solidFill>
                  <a:srgbClr val="0070C0"/>
                </a:solidFill>
              </a:rPr>
              <a:t>When something is easier said than done, it is easy to talk about, but difficult to achieve.</a:t>
            </a:r>
            <a:endParaRPr lang="zh-CN" altLang="en-US" sz="2800" dirty="0"/>
          </a:p>
        </p:txBody>
      </p:sp>
      <p:sp>
        <p:nvSpPr>
          <p:cNvPr id="11" name="TextBox 10"/>
          <p:cNvSpPr txBox="1"/>
          <p:nvPr/>
        </p:nvSpPr>
        <p:spPr>
          <a:xfrm>
            <a:off x="500034" y="4000504"/>
            <a:ext cx="8358246" cy="1815882"/>
          </a:xfrm>
          <a:prstGeom prst="rect">
            <a:avLst/>
          </a:prstGeom>
          <a:noFill/>
        </p:spPr>
        <p:txBody>
          <a:bodyPr wrap="square" rtlCol="0">
            <a:spAutoFit/>
          </a:bodyPr>
          <a:lstStyle/>
          <a:p>
            <a:pPr algn="just"/>
            <a:r>
              <a:rPr lang="en-US" altLang="zh-CN" sz="2800" dirty="0" smtClean="0">
                <a:solidFill>
                  <a:srgbClr val="0070C0"/>
                </a:solidFill>
              </a:rPr>
              <a:t>When someone tells you to “take it easy”, they can mean either of two things: You should rest and not do things that will make you tired, or you should keep calm, being less upset or angry.</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Autofit/>
          </a:bodyPr>
          <a:lstStyle/>
          <a:p>
            <a:pPr marL="266700" lvl="1" indent="-266700" algn="just">
              <a:spcBef>
                <a:spcPts val="1200"/>
              </a:spcBef>
              <a:buNone/>
              <a:defRPr/>
            </a:pPr>
            <a:r>
              <a:rPr lang="en-US" altLang="zh-CN" b="1" dirty="0" smtClean="0"/>
              <a:t>5 </a:t>
            </a:r>
            <a:r>
              <a:rPr lang="en-US" altLang="zh-CN" b="1" spc="-40" dirty="0" smtClean="0"/>
              <a:t>Complete the sentences using the collocations in Activity 4.</a:t>
            </a:r>
            <a:endParaRPr lang="en-US" altLang="zh-CN" dirty="0" smtClean="0"/>
          </a:p>
          <a:p>
            <a:pPr marL="266700" lvl="1" indent="-266700" algn="just">
              <a:spcBef>
                <a:spcPts val="1200"/>
              </a:spcBef>
              <a:buNone/>
              <a:defRPr/>
            </a:pPr>
            <a:r>
              <a:rPr lang="en-US" altLang="zh-CN" dirty="0" smtClean="0"/>
              <a:t>1 If ever I ______ ______ ______ my clothes, it’s because I have put on a lot of weight and my clothes don’t fit me any more.</a:t>
            </a:r>
          </a:p>
          <a:p>
            <a:pPr marL="266700" lvl="1" indent="-266700" algn="just">
              <a:spcBef>
                <a:spcPts val="1200"/>
              </a:spcBef>
              <a:buNone/>
              <a:defRPr/>
            </a:pPr>
            <a:r>
              <a:rPr lang="en-US" altLang="zh-CN" dirty="0" smtClean="0"/>
              <a:t>2 The last time someone made me ______ ______ ______ was when I was a small child and they hurt me.</a:t>
            </a:r>
          </a:p>
          <a:p>
            <a:pPr marL="266700" lvl="1" indent="-266700" algn="just">
              <a:spcBef>
                <a:spcPts val="1200"/>
              </a:spcBef>
              <a:buNone/>
              <a:defRPr/>
            </a:pPr>
            <a:r>
              <a:rPr lang="en-US" altLang="zh-CN" dirty="0" smtClean="0"/>
              <a:t>3 I always use ______ _________ when I talk to my teachers or parents.</a:t>
            </a:r>
          </a:p>
          <a:p>
            <a:pPr marL="266700" lvl="1" indent="-266700" algn="just">
              <a:spcBef>
                <a:spcPts val="1200"/>
              </a:spcBef>
              <a:buNone/>
              <a:defRPr/>
            </a:pPr>
            <a:r>
              <a:rPr lang="en-US" altLang="zh-CN" dirty="0" smtClean="0"/>
              <a:t>4 It was ______ ______ ______ ______ when someone suggested that we should put the flag on the top of the high mountain.</a:t>
            </a:r>
            <a:endParaRPr lang="en-US" altLang="zh-CN" dirty="0" smtClean="0">
              <a:solidFill>
                <a:srgbClr val="336699"/>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sp>
        <p:nvSpPr>
          <p:cNvPr id="8" name="TextBox 7"/>
          <p:cNvSpPr txBox="1"/>
          <p:nvPr/>
        </p:nvSpPr>
        <p:spPr>
          <a:xfrm>
            <a:off x="1857356" y="1214422"/>
            <a:ext cx="3286148" cy="523220"/>
          </a:xfrm>
          <a:prstGeom prst="rect">
            <a:avLst/>
          </a:prstGeom>
          <a:noFill/>
        </p:spPr>
        <p:txBody>
          <a:bodyPr wrap="square" rtlCol="0">
            <a:spAutoFit/>
          </a:bodyPr>
          <a:lstStyle/>
          <a:p>
            <a:r>
              <a:rPr lang="en-US" altLang="zh-CN" sz="2800" dirty="0" smtClean="0">
                <a:solidFill>
                  <a:srgbClr val="C00000"/>
                </a:solidFill>
              </a:rPr>
              <a:t>spilt        out         of</a:t>
            </a:r>
            <a:endParaRPr lang="zh-CN" altLang="en-US" sz="2800" dirty="0">
              <a:solidFill>
                <a:srgbClr val="C00000"/>
              </a:solidFill>
            </a:endParaRPr>
          </a:p>
        </p:txBody>
      </p:sp>
      <p:sp>
        <p:nvSpPr>
          <p:cNvPr id="9" name="TextBox 8"/>
          <p:cNvSpPr txBox="1"/>
          <p:nvPr/>
        </p:nvSpPr>
        <p:spPr>
          <a:xfrm>
            <a:off x="5572132" y="2620028"/>
            <a:ext cx="3286148" cy="523220"/>
          </a:xfrm>
          <a:prstGeom prst="rect">
            <a:avLst/>
          </a:prstGeom>
          <a:noFill/>
        </p:spPr>
        <p:txBody>
          <a:bodyPr wrap="square" rtlCol="0">
            <a:spAutoFit/>
          </a:bodyPr>
          <a:lstStyle/>
          <a:p>
            <a:r>
              <a:rPr lang="en-US" altLang="zh-CN" sz="2800" dirty="0" smtClean="0">
                <a:solidFill>
                  <a:srgbClr val="C00000"/>
                </a:solidFill>
              </a:rPr>
              <a:t>burst      into      tears</a:t>
            </a:r>
            <a:endParaRPr lang="zh-CN" altLang="en-US" sz="2800" dirty="0">
              <a:solidFill>
                <a:srgbClr val="C00000"/>
              </a:solidFill>
            </a:endParaRPr>
          </a:p>
        </p:txBody>
      </p:sp>
      <p:sp>
        <p:nvSpPr>
          <p:cNvPr id="12" name="TextBox 11"/>
          <p:cNvSpPr txBox="1"/>
          <p:nvPr/>
        </p:nvSpPr>
        <p:spPr>
          <a:xfrm>
            <a:off x="2857488" y="3643314"/>
            <a:ext cx="3286148" cy="523220"/>
          </a:xfrm>
          <a:prstGeom prst="rect">
            <a:avLst/>
          </a:prstGeom>
          <a:noFill/>
        </p:spPr>
        <p:txBody>
          <a:bodyPr wrap="square" rtlCol="0">
            <a:spAutoFit/>
          </a:bodyPr>
          <a:lstStyle/>
          <a:p>
            <a:r>
              <a:rPr lang="en-US" altLang="zh-CN" sz="2800" dirty="0" smtClean="0">
                <a:solidFill>
                  <a:srgbClr val="C00000"/>
                </a:solidFill>
              </a:rPr>
              <a:t>clean      language</a:t>
            </a:r>
            <a:endParaRPr lang="zh-CN" altLang="en-US" sz="2800" dirty="0">
              <a:solidFill>
                <a:srgbClr val="C00000"/>
              </a:solidFill>
            </a:endParaRPr>
          </a:p>
        </p:txBody>
      </p:sp>
      <p:sp>
        <p:nvSpPr>
          <p:cNvPr id="13" name="TextBox 12"/>
          <p:cNvSpPr txBox="1"/>
          <p:nvPr/>
        </p:nvSpPr>
        <p:spPr>
          <a:xfrm>
            <a:off x="1714480" y="4643446"/>
            <a:ext cx="4714908" cy="523220"/>
          </a:xfrm>
          <a:prstGeom prst="rect">
            <a:avLst/>
          </a:prstGeom>
          <a:noFill/>
        </p:spPr>
        <p:txBody>
          <a:bodyPr wrap="square" rtlCol="0">
            <a:spAutoFit/>
          </a:bodyPr>
          <a:lstStyle/>
          <a:p>
            <a:r>
              <a:rPr lang="en-US" altLang="zh-CN" sz="2800" dirty="0" smtClean="0">
                <a:solidFill>
                  <a:srgbClr val="C00000"/>
                </a:solidFill>
              </a:rPr>
              <a:t>easier      said        than      done </a:t>
            </a:r>
            <a:endParaRPr lang="zh-CN" altLang="en-US" sz="2800" dirty="0">
              <a:solidFill>
                <a:srgbClr val="C00000"/>
              </a:solidFill>
            </a:endParaRPr>
          </a:p>
        </p:txBody>
      </p:sp>
      <p:pic>
        <p:nvPicPr>
          <p:cNvPr id="14" name="图片 13"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928671"/>
            <a:ext cx="4857784" cy="714380"/>
          </a:xfrm>
        </p:spPr>
        <p:txBody>
          <a:bodyPr>
            <a:normAutofit/>
          </a:bodyPr>
          <a:lstStyle/>
          <a:p>
            <a:pPr marL="266700" indent="-266700" algn="just">
              <a:lnSpc>
                <a:spcPct val="120000"/>
              </a:lnSpc>
              <a:spcBef>
                <a:spcPts val="0"/>
              </a:spcBef>
              <a:buNone/>
            </a:pPr>
            <a:r>
              <a:rPr lang="en-US" altLang="zh-CN" sz="2800" b="1" dirty="0" smtClean="0">
                <a:solidFill>
                  <a:srgbClr val="336699"/>
                </a:solidFill>
              </a:rPr>
              <a:t>with … + present participle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rId2" action="ppaction://hlinksldjump"/>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1"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2" name="TextBox 11"/>
          <p:cNvSpPr txBox="1"/>
          <p:nvPr/>
        </p:nvSpPr>
        <p:spPr>
          <a:xfrm>
            <a:off x="285720" y="1677779"/>
            <a:ext cx="8643998" cy="3108543"/>
          </a:xfrm>
          <a:prstGeom prst="rect">
            <a:avLst/>
          </a:prstGeom>
          <a:noFill/>
        </p:spPr>
        <p:txBody>
          <a:bodyPr wrap="square" rtlCol="0">
            <a:spAutoFit/>
          </a:bodyPr>
          <a:lstStyle/>
          <a:p>
            <a:pPr marL="266700" indent="-266700" algn="just">
              <a:lnSpc>
                <a:spcPct val="120000"/>
              </a:lnSpc>
              <a:spcBef>
                <a:spcPts val="0"/>
              </a:spcBef>
              <a:buNone/>
            </a:pPr>
            <a:r>
              <a:rPr lang="en-US" altLang="zh-CN" sz="2800" b="1" dirty="0" smtClean="0"/>
              <a:t>1 Look at the sentences from the two passages.</a:t>
            </a:r>
          </a:p>
          <a:p>
            <a:pPr marL="266700" indent="-266700" algn="just">
              <a:lnSpc>
                <a:spcPct val="120000"/>
              </a:lnSpc>
              <a:spcBef>
                <a:spcPts val="0"/>
              </a:spcBef>
              <a:buNone/>
            </a:pPr>
            <a:r>
              <a:rPr lang="en-US" altLang="zh-CN" sz="2800" dirty="0" smtClean="0"/>
              <a:t>1 Finally, </a:t>
            </a:r>
            <a:r>
              <a:rPr lang="en-US" altLang="zh-CN" sz="2800" u="sng" dirty="0" smtClean="0"/>
              <a:t>with my mother</a:t>
            </a:r>
            <a:r>
              <a:rPr lang="en-US" altLang="zh-CN" sz="2800" dirty="0" smtClean="0"/>
              <a:t> flushed and </a:t>
            </a:r>
            <a:r>
              <a:rPr lang="en-US" altLang="zh-CN" sz="2800" u="sng" dirty="0" smtClean="0"/>
              <a:t>gasping for breath</a:t>
            </a:r>
            <a:r>
              <a:rPr lang="en-US" altLang="zh-CN" sz="2800" dirty="0" smtClean="0"/>
              <a:t>, we find Room 8 …</a:t>
            </a:r>
          </a:p>
          <a:p>
            <a:pPr marL="266700" indent="-266700" algn="just">
              <a:lnSpc>
                <a:spcPct val="120000"/>
              </a:lnSpc>
              <a:spcBef>
                <a:spcPts val="0"/>
              </a:spcBef>
              <a:buNone/>
            </a:pPr>
            <a:r>
              <a:rPr lang="en-US" altLang="zh-CN" sz="2800" dirty="0" smtClean="0"/>
              <a:t>2 … and here I am sitting in one … </a:t>
            </a:r>
            <a:r>
              <a:rPr lang="en-US" altLang="zh-CN" sz="2800" u="sng" dirty="0" smtClean="0"/>
              <a:t>with Professor Maxine Green</a:t>
            </a:r>
            <a:r>
              <a:rPr lang="en-US" altLang="zh-CN" sz="2800" dirty="0" smtClean="0"/>
              <a:t> up there on the platform </a:t>
            </a:r>
            <a:r>
              <a:rPr lang="en-US" altLang="zh-CN" sz="2800" u="sng" dirty="0" smtClean="0"/>
              <a:t>telling us</a:t>
            </a:r>
            <a:r>
              <a:rPr lang="en-US" altLang="zh-CN" sz="2800" dirty="0" smtClean="0"/>
              <a:t> how …  </a:t>
            </a:r>
            <a:endParaRPr lang="en-US" altLang="zh-CN" sz="2800" b="1" spc="-150" dirty="0" smtClean="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863625"/>
            <a:ext cx="8834438" cy="5637209"/>
          </a:xfrm>
        </p:spPr>
        <p:txBody>
          <a:bodyPr>
            <a:noAutofit/>
          </a:bodyPr>
          <a:lstStyle/>
          <a:p>
            <a:pPr marL="266700" lvl="1" indent="-266700" algn="just">
              <a:spcBef>
                <a:spcPts val="1200"/>
              </a:spcBef>
              <a:buNone/>
              <a:defRPr/>
            </a:pPr>
            <a:r>
              <a:rPr lang="en-US" altLang="zh-CN" dirty="0" smtClean="0"/>
              <a:t>5 I’ll never forget the time when I had to ______ _______ a window because I was locked out of the house.</a:t>
            </a:r>
          </a:p>
          <a:p>
            <a:pPr marL="266700" lvl="1" indent="-266700" algn="just">
              <a:spcBef>
                <a:spcPts val="1200"/>
              </a:spcBef>
              <a:buNone/>
              <a:defRPr/>
            </a:pPr>
            <a:r>
              <a:rPr lang="en-US" altLang="zh-CN" dirty="0" smtClean="0"/>
              <a:t>6 </a:t>
            </a:r>
            <a:r>
              <a:rPr lang="en-US" altLang="zh-CN" spc="-150" dirty="0" smtClean="0"/>
              <a:t>Among the four or five university clubs I ______ ______ ______ </a:t>
            </a:r>
            <a:r>
              <a:rPr lang="en-US" altLang="zh-CN" dirty="0" smtClean="0"/>
              <a:t>was ballroom dancing.</a:t>
            </a:r>
          </a:p>
          <a:p>
            <a:pPr marL="266700" lvl="1" indent="-266700" algn="just">
              <a:spcBef>
                <a:spcPts val="1200"/>
              </a:spcBef>
              <a:buNone/>
              <a:defRPr/>
            </a:pPr>
            <a:r>
              <a:rPr lang="en-US" altLang="zh-CN" dirty="0" smtClean="0"/>
              <a:t>7 When the cherry trees ______ ______ ______ , I think of my visit to Japan two years ago.</a:t>
            </a:r>
          </a:p>
          <a:p>
            <a:pPr marL="266700" lvl="1" indent="-266700" algn="just">
              <a:spcBef>
                <a:spcPts val="1200"/>
              </a:spcBef>
              <a:buNone/>
              <a:defRPr/>
            </a:pPr>
            <a:r>
              <a:rPr lang="en-US" altLang="zh-CN" dirty="0" smtClean="0"/>
              <a:t>8 I would only lose my ______ ______ if ever I had a car accident in which I was driving under the influence of alcohol.</a:t>
            </a:r>
          </a:p>
          <a:p>
            <a:pPr marL="266700" lvl="1" indent="-266700" algn="just">
              <a:spcBef>
                <a:spcPts val="1200"/>
              </a:spcBef>
              <a:buNone/>
              <a:defRPr/>
            </a:pPr>
            <a:r>
              <a:rPr lang="en-US" altLang="zh-CN" dirty="0" smtClean="0"/>
              <a:t>9 The people I think are ______ ______ ______ ______ are attractive and pleasant to look at.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sp>
        <p:nvSpPr>
          <p:cNvPr id="8" name="TextBox 7"/>
          <p:cNvSpPr txBox="1"/>
          <p:nvPr/>
        </p:nvSpPr>
        <p:spPr>
          <a:xfrm>
            <a:off x="6286512" y="879480"/>
            <a:ext cx="2643206" cy="523220"/>
          </a:xfrm>
          <a:prstGeom prst="rect">
            <a:avLst/>
          </a:prstGeom>
          <a:noFill/>
        </p:spPr>
        <p:txBody>
          <a:bodyPr wrap="square" rtlCol="0">
            <a:spAutoFit/>
          </a:bodyPr>
          <a:lstStyle/>
          <a:p>
            <a:r>
              <a:rPr lang="en-US" altLang="zh-CN" sz="2800" dirty="0" smtClean="0">
                <a:solidFill>
                  <a:srgbClr val="C00000"/>
                </a:solidFill>
              </a:rPr>
              <a:t>climb   through </a:t>
            </a:r>
            <a:endParaRPr lang="zh-CN" altLang="en-US" sz="2800" dirty="0">
              <a:solidFill>
                <a:srgbClr val="C00000"/>
              </a:solidFill>
            </a:endParaRPr>
          </a:p>
        </p:txBody>
      </p:sp>
      <p:sp>
        <p:nvSpPr>
          <p:cNvPr id="9" name="TextBox 8"/>
          <p:cNvSpPr txBox="1"/>
          <p:nvPr/>
        </p:nvSpPr>
        <p:spPr>
          <a:xfrm>
            <a:off x="5786446" y="1879612"/>
            <a:ext cx="3143272" cy="523220"/>
          </a:xfrm>
          <a:prstGeom prst="rect">
            <a:avLst/>
          </a:prstGeom>
          <a:noFill/>
        </p:spPr>
        <p:txBody>
          <a:bodyPr wrap="square" rtlCol="0">
            <a:spAutoFit/>
          </a:bodyPr>
          <a:lstStyle/>
          <a:p>
            <a:r>
              <a:rPr lang="en-US" altLang="zh-CN" sz="2800" dirty="0" smtClean="0">
                <a:solidFill>
                  <a:srgbClr val="C00000"/>
                </a:solidFill>
              </a:rPr>
              <a:t>signed      up      for </a:t>
            </a:r>
            <a:endParaRPr lang="zh-CN" altLang="en-US" sz="2800" dirty="0">
              <a:solidFill>
                <a:srgbClr val="C00000"/>
              </a:solidFill>
            </a:endParaRPr>
          </a:p>
        </p:txBody>
      </p:sp>
      <p:sp>
        <p:nvSpPr>
          <p:cNvPr id="12" name="TextBox 11"/>
          <p:cNvSpPr txBox="1"/>
          <p:nvPr/>
        </p:nvSpPr>
        <p:spPr>
          <a:xfrm>
            <a:off x="4000496" y="2879744"/>
            <a:ext cx="3500462" cy="523220"/>
          </a:xfrm>
          <a:prstGeom prst="rect">
            <a:avLst/>
          </a:prstGeom>
          <a:noFill/>
        </p:spPr>
        <p:txBody>
          <a:bodyPr wrap="square" rtlCol="0">
            <a:spAutoFit/>
          </a:bodyPr>
          <a:lstStyle/>
          <a:p>
            <a:r>
              <a:rPr lang="en-US" altLang="zh-CN" sz="2800" dirty="0" smtClean="0">
                <a:solidFill>
                  <a:srgbClr val="C00000"/>
                </a:solidFill>
              </a:rPr>
              <a:t>burst      into     bloom </a:t>
            </a:r>
            <a:endParaRPr lang="zh-CN" altLang="en-US" sz="2800" dirty="0">
              <a:solidFill>
                <a:srgbClr val="C00000"/>
              </a:solidFill>
            </a:endParaRPr>
          </a:p>
        </p:txBody>
      </p:sp>
      <p:sp>
        <p:nvSpPr>
          <p:cNvPr id="13" name="TextBox 12"/>
          <p:cNvSpPr txBox="1"/>
          <p:nvPr/>
        </p:nvSpPr>
        <p:spPr>
          <a:xfrm>
            <a:off x="3857620" y="3879876"/>
            <a:ext cx="2357454" cy="523220"/>
          </a:xfrm>
          <a:prstGeom prst="rect">
            <a:avLst/>
          </a:prstGeom>
          <a:noFill/>
        </p:spPr>
        <p:txBody>
          <a:bodyPr wrap="square" rtlCol="0">
            <a:spAutoFit/>
          </a:bodyPr>
          <a:lstStyle/>
          <a:p>
            <a:r>
              <a:rPr lang="en-US" altLang="zh-CN" sz="2800" dirty="0" smtClean="0">
                <a:solidFill>
                  <a:srgbClr val="C00000"/>
                </a:solidFill>
              </a:rPr>
              <a:t>clean    </a:t>
            </a:r>
            <a:r>
              <a:rPr lang="en-US" altLang="zh-CN" sz="2800" dirty="0" err="1" smtClean="0">
                <a:solidFill>
                  <a:srgbClr val="C00000"/>
                </a:solidFill>
              </a:rPr>
              <a:t>licence</a:t>
            </a:r>
            <a:r>
              <a:rPr lang="en-US" altLang="zh-CN" sz="2800" dirty="0" smtClean="0">
                <a:solidFill>
                  <a:srgbClr val="C00000"/>
                </a:solidFill>
              </a:rPr>
              <a:t> </a:t>
            </a:r>
            <a:endParaRPr lang="zh-CN" altLang="en-US" sz="2800" dirty="0">
              <a:solidFill>
                <a:srgbClr val="C00000"/>
              </a:solidFill>
            </a:endParaRPr>
          </a:p>
        </p:txBody>
      </p:sp>
      <p:sp>
        <p:nvSpPr>
          <p:cNvPr id="14" name="TextBox 13"/>
          <p:cNvSpPr txBox="1"/>
          <p:nvPr/>
        </p:nvSpPr>
        <p:spPr>
          <a:xfrm>
            <a:off x="3929058" y="5285482"/>
            <a:ext cx="4429156" cy="523220"/>
          </a:xfrm>
          <a:prstGeom prst="rect">
            <a:avLst/>
          </a:prstGeom>
          <a:noFill/>
        </p:spPr>
        <p:txBody>
          <a:bodyPr wrap="square" rtlCol="0">
            <a:spAutoFit/>
          </a:bodyPr>
          <a:lstStyle/>
          <a:p>
            <a:r>
              <a:rPr lang="en-US" altLang="zh-CN" sz="2800" dirty="0" smtClean="0">
                <a:solidFill>
                  <a:srgbClr val="C00000"/>
                </a:solidFill>
              </a:rPr>
              <a:t>easy       on          the        eye</a:t>
            </a:r>
            <a:endParaRPr lang="zh-CN" altLang="en-US" sz="2800" dirty="0">
              <a:solidFill>
                <a:srgbClr val="C00000"/>
              </a:solidFill>
            </a:endParaRPr>
          </a:p>
        </p:txBody>
      </p:sp>
      <p:pic>
        <p:nvPicPr>
          <p:cNvPr id="15"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16" name="图片 15"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571480"/>
            <a:ext cx="8763000" cy="5851523"/>
          </a:xfrm>
        </p:spPr>
        <p:txBody>
          <a:bodyPr>
            <a:noAutofit/>
          </a:bodyPr>
          <a:lstStyle/>
          <a:p>
            <a:pPr algn="just">
              <a:lnSpc>
                <a:spcPct val="90000"/>
              </a:lnSpc>
              <a:spcBef>
                <a:spcPts val="0"/>
              </a:spcBef>
              <a:buNone/>
            </a:pPr>
            <a:r>
              <a:rPr lang="en-US" altLang="zh-CN" sz="2800" b="1" dirty="0" smtClean="0">
                <a:solidFill>
                  <a:srgbClr val="7030A0"/>
                </a:solidFill>
              </a:rPr>
              <a:t>Translation </a:t>
            </a:r>
          </a:p>
          <a:p>
            <a:pPr algn="just">
              <a:lnSpc>
                <a:spcPct val="20000"/>
              </a:lnSpc>
              <a:spcBef>
                <a:spcPts val="0"/>
              </a:spcBef>
              <a:buNone/>
            </a:pPr>
            <a:endParaRPr lang="en-US" altLang="zh-CN" sz="2800" b="1" dirty="0" smtClean="0"/>
          </a:p>
          <a:p>
            <a:pPr algn="just">
              <a:lnSpc>
                <a:spcPct val="90000"/>
              </a:lnSpc>
              <a:spcBef>
                <a:spcPts val="0"/>
              </a:spcBef>
              <a:buNone/>
            </a:pPr>
            <a:r>
              <a:rPr lang="en-US" altLang="zh-CN" sz="2800" b="1" dirty="0" smtClean="0"/>
              <a:t>6 Translate the paragraph into Chinese.</a:t>
            </a:r>
          </a:p>
          <a:p>
            <a:pPr algn="just">
              <a:lnSpc>
                <a:spcPct val="30000"/>
              </a:lnSpc>
              <a:spcBef>
                <a:spcPts val="0"/>
              </a:spcBef>
              <a:buNone/>
            </a:pPr>
            <a:endParaRPr lang="en-US" altLang="zh-CN" sz="2800" b="1" dirty="0" smtClean="0"/>
          </a:p>
          <a:p>
            <a:pPr marL="0" indent="0" algn="just">
              <a:lnSpc>
                <a:spcPct val="90000"/>
              </a:lnSpc>
              <a:spcBef>
                <a:spcPts val="0"/>
              </a:spcBef>
              <a:buNone/>
            </a:pPr>
            <a:r>
              <a:rPr lang="en-US" altLang="zh-CN" sz="2500" dirty="0" smtClean="0"/>
              <a:t>Today, a gap year refers mostly to a year taken before starting university or college. During their gap year, American students either engage in advanced academic courses or do some volunteer work to improve their knowledge, maturity, decision-making, leadership, independence, self-sufficiency and more, thus improving their résumés before going to college. British and European students, however, take a much more holiday-style approach to the gap year by generally working for 3–6 months and then travelling around the world before college begins. This is intended to expand their minds, personal confidence, experiences and interests prior to college. It is a much less structured approach than taken in the United States, and is generally viewed by parents as a formative year for young adults to become independent and learn a great deal of responsibility prior to engaging in university life.</a:t>
            </a:r>
          </a:p>
          <a:p>
            <a:pPr marL="0" indent="0" algn="just">
              <a:spcBef>
                <a:spcPts val="0"/>
              </a:spcBef>
              <a:buNone/>
            </a:pPr>
            <a:endParaRPr lang="en-US" altLang="zh-CN" sz="24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9" name="图片 8" descr="MORE"/>
          <p:cNvPicPr>
            <a:picLocks noChangeAspect="1" noChangeArrowheads="1"/>
          </p:cNvPicPr>
          <p:nvPr/>
        </p:nvPicPr>
        <p:blipFill>
          <a:blip r:embed="rId4"/>
          <a:srcRect/>
          <a:stretch>
            <a:fillRect/>
          </a:stretch>
        </p:blipFill>
        <p:spPr bwMode="auto">
          <a:xfrm>
            <a:off x="8016905" y="6486548"/>
            <a:ext cx="912813" cy="228600"/>
          </a:xfrm>
          <a:prstGeom prst="rect">
            <a:avLst/>
          </a:prstGeom>
          <a:noFill/>
          <a:ln w="9525">
            <a:noFill/>
            <a:miter lim="800000"/>
            <a:headEnd/>
            <a:tailEnd/>
          </a:ln>
        </p:spPr>
      </p:pic>
      <p:pic>
        <p:nvPicPr>
          <p:cNvPr id="10" name="图片 9"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500042"/>
            <a:ext cx="8572560" cy="5907106"/>
          </a:xfrm>
        </p:spPr>
        <p:txBody>
          <a:bodyPr>
            <a:noAutofit/>
          </a:bodyPr>
          <a:lstStyle/>
          <a:p>
            <a:pPr algn="just">
              <a:lnSpc>
                <a:spcPct val="90000"/>
              </a:lnSpc>
              <a:spcBef>
                <a:spcPts val="0"/>
              </a:spcBef>
              <a:buNone/>
            </a:pPr>
            <a:r>
              <a:rPr lang="en-US" altLang="zh-CN" sz="2800" b="1" dirty="0" smtClean="0"/>
              <a:t> </a:t>
            </a:r>
          </a:p>
          <a:p>
            <a:pPr marL="0" indent="0" algn="just">
              <a:lnSpc>
                <a:spcPct val="30000"/>
              </a:lnSpc>
              <a:spcBef>
                <a:spcPts val="0"/>
              </a:spcBef>
              <a:buNone/>
            </a:pPr>
            <a:endParaRPr lang="en-US" altLang="zh-CN" sz="2400" dirty="0" smtClean="0">
              <a:solidFill>
                <a:srgbClr val="0070C0"/>
              </a:solidFill>
              <a:latin typeface="+mn-ea"/>
            </a:endParaRPr>
          </a:p>
          <a:p>
            <a:pPr marL="0" indent="0" algn="just">
              <a:lnSpc>
                <a:spcPct val="125000"/>
              </a:lnSpc>
              <a:spcBef>
                <a:spcPts val="0"/>
              </a:spcBef>
              <a:buNone/>
            </a:pPr>
            <a:r>
              <a:rPr lang="zh-CN" altLang="en-US" sz="2400" dirty="0" smtClean="0">
                <a:solidFill>
                  <a:srgbClr val="0070C0"/>
                </a:solidFill>
                <a:latin typeface="+mn-ea"/>
              </a:rPr>
              <a:t>如今，间隔年最为普遍的含义是指上大学前的一年。在这一年中，美国学生或是学习高级学术类课程，或是做一些志愿服务，以此来提高自己的知识水平、成熟度、决策力、领导力、独立性、自给自足以及多方面的能力，力求在上大学之前让自己的简历变得更加完善。然而，英国和欧洲的学生更倾向于把间隔年当作假期来看待。他们通常用</a:t>
            </a:r>
            <a:r>
              <a:rPr lang="en-US" altLang="zh-CN" sz="2400" dirty="0" smtClean="0">
                <a:solidFill>
                  <a:srgbClr val="0070C0"/>
                </a:solidFill>
                <a:latin typeface="+mn-ea"/>
              </a:rPr>
              <a:t>3-6</a:t>
            </a:r>
            <a:r>
              <a:rPr lang="zh-CN" altLang="en-US" sz="2400" dirty="0" smtClean="0">
                <a:solidFill>
                  <a:srgbClr val="0070C0"/>
                </a:solidFill>
                <a:latin typeface="+mn-ea"/>
              </a:rPr>
              <a:t>个月的时间打打工，然后利用剩余的时间在大学开学前环球旅行。这样，在上大学前，他们可以增长见识，提升自信，丰富阅历，培养兴趣。与美国的间隔年不同，英国和欧洲的做法没有那么周密的安排。家长们通常把间隔年看作是年轻人成长起来的一年，他们在开始大学生活之前变得独立，并学会承担很多责任。</a:t>
            </a:r>
            <a:endParaRPr lang="en-US" altLang="zh-CN" sz="2400" spc="-150" dirty="0" smtClean="0">
              <a:solidFill>
                <a:srgbClr val="0070C0"/>
              </a:solidFill>
              <a:latin typeface="+mn-ea"/>
            </a:endParaRPr>
          </a:p>
          <a:p>
            <a:pPr marL="0" indent="0" algn="just">
              <a:lnSpc>
                <a:spcPct val="125000"/>
              </a:lnSpc>
              <a:spcBef>
                <a:spcPts val="0"/>
              </a:spcBef>
              <a:buNone/>
            </a:pPr>
            <a:endParaRPr lang="en-US" altLang="zh-CN" sz="2400" spc="-15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9" name="图片 8"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857232"/>
            <a:ext cx="8834438" cy="5835668"/>
          </a:xfrm>
        </p:spPr>
        <p:txBody>
          <a:bodyPr>
            <a:normAutofit/>
          </a:bodyPr>
          <a:lstStyle/>
          <a:p>
            <a:pPr>
              <a:lnSpc>
                <a:spcPct val="125000"/>
              </a:lnSpc>
              <a:spcBef>
                <a:spcPts val="1200"/>
              </a:spcBef>
              <a:buNone/>
            </a:pPr>
            <a:r>
              <a:rPr lang="en-US" altLang="zh-CN" sz="2800" b="1" dirty="0" smtClean="0"/>
              <a:t>7 Translate the paragraph into English.</a:t>
            </a:r>
          </a:p>
          <a:p>
            <a:pPr algn="just">
              <a:lnSpc>
                <a:spcPct val="125000"/>
              </a:lnSpc>
              <a:spcBef>
                <a:spcPts val="1200"/>
              </a:spcBef>
              <a:buNone/>
            </a:pPr>
            <a:r>
              <a:rPr lang="zh-CN" altLang="en-US" sz="2400" dirty="0" smtClean="0">
                <a:latin typeface="+mn-ea"/>
              </a:rPr>
              <a:t>  今天，很多中国的大学非常重视培养学生的创新意识和创业精神</a:t>
            </a:r>
            <a:r>
              <a:rPr lang="zh-CN" altLang="en-US" sz="2800" dirty="0" smtClean="0"/>
              <a:t>（</a:t>
            </a:r>
            <a:r>
              <a:rPr lang="en-US" altLang="zh-CN" sz="2800" dirty="0" smtClean="0"/>
              <a:t>entrepreneurship</a:t>
            </a:r>
            <a:r>
              <a:rPr lang="zh-CN" altLang="en-US" sz="2800" dirty="0" smtClean="0"/>
              <a:t>）</a:t>
            </a:r>
            <a:r>
              <a:rPr lang="zh-CN" altLang="en-US" sz="2400" dirty="0" smtClean="0">
                <a:latin typeface="+mn-ea"/>
              </a:rPr>
              <a:t>。很多知名大学与多家公司建立长期的合作关系。这些公司会定期从大学中录用合格的毕业生。此外，有些校友还创建启动资金，支持学生创办自己的企业。一些大学的校长表示，创业与学习并不矛盾，鼓励学生创业可以帮助他们将专业知识应用于实践，提升自身的竞争力</a:t>
            </a:r>
            <a:r>
              <a:rPr lang="zh-CN" altLang="en-US" sz="2800" dirty="0" smtClean="0"/>
              <a:t>（</a:t>
            </a:r>
            <a:r>
              <a:rPr lang="en-US" altLang="zh-CN" sz="2800" dirty="0" smtClean="0"/>
              <a:t>competitiveness</a:t>
            </a:r>
            <a:r>
              <a:rPr lang="zh-CN" altLang="en-US" sz="2800" dirty="0" smtClean="0"/>
              <a:t>）</a:t>
            </a:r>
            <a:r>
              <a:rPr lang="zh-CN" altLang="en-US" sz="2400" dirty="0" smtClean="0">
                <a:latin typeface="+mn-ea"/>
              </a:rPr>
              <a:t>。</a:t>
            </a:r>
            <a:endParaRPr lang="en-US" altLang="zh-CN" sz="2400" dirty="0" smtClean="0">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9" name="图片 8"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10" name="图片 9"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1406" y="857232"/>
            <a:ext cx="8834438" cy="5835668"/>
          </a:xfrm>
        </p:spPr>
        <p:txBody>
          <a:bodyPr/>
          <a:lstStyle/>
          <a:p>
            <a:pPr marL="266700" lvl="1" indent="-266700" algn="just">
              <a:buNone/>
              <a:defRPr/>
            </a:pPr>
            <a:r>
              <a:rPr lang="en-US" altLang="zh-CN" dirty="0" smtClean="0"/>
              <a:t>   </a:t>
            </a:r>
            <a:r>
              <a:rPr lang="en-US" altLang="zh-CN" dirty="0" smtClean="0">
                <a:solidFill>
                  <a:srgbClr val="0070C0"/>
                </a:solidFill>
              </a:rPr>
              <a:t>Today, many Chinese universities attach great importance to cultivating innovation awareness and entrepreneurship. Many prestigious universities establish long-term relationships with a lot of companies. These companies recruit qualified graduates from the universities on a regular basis. What’s more, some alumni even create start-up funds to support students in starting their own business. The presidents of some universities say that doing business and studying are not in conflict and that encouraging students to set up businesses can help them put their specialized knowledge into practice and raise their competitiveness.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9" name="图片 8"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714356"/>
            <a:ext cx="8643998" cy="500066"/>
          </a:xfrm>
        </p:spPr>
        <p:txBody>
          <a:bodyPr>
            <a:normAutofit lnSpcReduction="10000"/>
          </a:bodyPr>
          <a:lstStyle/>
          <a:p>
            <a:pPr marL="266700" indent="-266700" algn="just">
              <a:spcBef>
                <a:spcPts val="0"/>
              </a:spcBef>
              <a:buNone/>
            </a:pPr>
            <a:r>
              <a:rPr lang="en-US" altLang="zh-CN" sz="2800" b="1" dirty="0" smtClean="0">
                <a:solidFill>
                  <a:srgbClr val="336699"/>
                </a:solidFill>
              </a:rPr>
              <a:t>with … + present participle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rId2" action="ppaction://hlinksldjump"/>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1"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2" name="TextBox 11"/>
          <p:cNvSpPr txBox="1"/>
          <p:nvPr/>
        </p:nvSpPr>
        <p:spPr>
          <a:xfrm>
            <a:off x="142844" y="1142984"/>
            <a:ext cx="8715436" cy="954107"/>
          </a:xfrm>
          <a:prstGeom prst="rect">
            <a:avLst/>
          </a:prstGeom>
          <a:noFill/>
        </p:spPr>
        <p:txBody>
          <a:bodyPr wrap="square" rtlCol="0">
            <a:spAutoFit/>
          </a:bodyPr>
          <a:lstStyle/>
          <a:p>
            <a:pPr algn="just"/>
            <a:r>
              <a:rPr lang="en-US" altLang="zh-CN" sz="2800" b="1" dirty="0" smtClean="0"/>
              <a:t>Now choose the correct description of the use of </a:t>
            </a:r>
            <a:r>
              <a:rPr lang="en-US" altLang="zh-CN" sz="2800" b="1" i="1" dirty="0" smtClean="0"/>
              <a:t>with … </a:t>
            </a:r>
            <a:r>
              <a:rPr lang="en-US" altLang="zh-CN" sz="2800" b="1" dirty="0" smtClean="0"/>
              <a:t>+ present participle in the above sentences.</a:t>
            </a:r>
            <a:endParaRPr lang="zh-CN" altLang="en-US" sz="2800" dirty="0"/>
          </a:p>
        </p:txBody>
      </p:sp>
      <p:sp>
        <p:nvSpPr>
          <p:cNvPr id="14" name="TextBox 13"/>
          <p:cNvSpPr txBox="1"/>
          <p:nvPr/>
        </p:nvSpPr>
        <p:spPr>
          <a:xfrm>
            <a:off x="142844" y="2071678"/>
            <a:ext cx="8929718" cy="1815882"/>
          </a:xfrm>
          <a:prstGeom prst="rect">
            <a:avLst/>
          </a:prstGeom>
          <a:noFill/>
        </p:spPr>
        <p:txBody>
          <a:bodyPr wrap="square" rtlCol="0">
            <a:spAutoFit/>
          </a:bodyPr>
          <a:lstStyle/>
          <a:p>
            <a:pPr marL="514350" indent="-514350" algn="just">
              <a:buAutoNum type="alphaLcParenBoth"/>
            </a:pPr>
            <a:r>
              <a:rPr lang="en-US" altLang="zh-CN" sz="2800" dirty="0" smtClean="0"/>
              <a:t>used for describing something which is happening at the </a:t>
            </a:r>
          </a:p>
          <a:p>
            <a:pPr marL="514350" indent="-514350" algn="just"/>
            <a:r>
              <a:rPr lang="en-US" altLang="zh-CN" sz="2800" dirty="0" smtClean="0"/>
              <a:t>       same time</a:t>
            </a:r>
          </a:p>
          <a:p>
            <a:pPr marL="514350" indent="-514350" algn="just">
              <a:buNone/>
            </a:pPr>
            <a:r>
              <a:rPr lang="en-US" altLang="zh-CN" sz="2800" dirty="0" smtClean="0"/>
              <a:t>(b) used for saying what possessions, qualities, or features someone or something has</a:t>
            </a:r>
          </a:p>
        </p:txBody>
      </p:sp>
      <p:sp>
        <p:nvSpPr>
          <p:cNvPr id="15" name="TextBox 14"/>
          <p:cNvSpPr txBox="1"/>
          <p:nvPr/>
        </p:nvSpPr>
        <p:spPr>
          <a:xfrm>
            <a:off x="3286116" y="4429132"/>
            <a:ext cx="500066" cy="523220"/>
          </a:xfrm>
          <a:prstGeom prst="rect">
            <a:avLst/>
          </a:prstGeom>
          <a:noFill/>
        </p:spPr>
        <p:txBody>
          <a:bodyPr wrap="square" rtlCol="0">
            <a:spAutoFit/>
          </a:bodyPr>
          <a:lstStyle/>
          <a:p>
            <a:r>
              <a:rPr lang="en-US" altLang="zh-CN" sz="2800" dirty="0" smtClean="0">
                <a:solidFill>
                  <a:srgbClr val="FF0000"/>
                </a:solidFill>
              </a:rPr>
              <a:t>b</a:t>
            </a:r>
            <a:endParaRPr lang="zh-CN" altLang="en-US" sz="2800" dirty="0">
              <a:solidFill>
                <a:srgbClr val="FF0000"/>
              </a:solidFill>
            </a:endParaRPr>
          </a:p>
        </p:txBody>
      </p:sp>
      <p:sp>
        <p:nvSpPr>
          <p:cNvPr id="16" name="TextBox 15"/>
          <p:cNvSpPr txBox="1"/>
          <p:nvPr/>
        </p:nvSpPr>
        <p:spPr>
          <a:xfrm>
            <a:off x="7643834" y="5572140"/>
            <a:ext cx="500066" cy="523220"/>
          </a:xfrm>
          <a:prstGeom prst="rect">
            <a:avLst/>
          </a:prstGeom>
          <a:noFill/>
        </p:spPr>
        <p:txBody>
          <a:bodyPr wrap="square" rtlCol="0">
            <a:spAutoFit/>
          </a:bodyPr>
          <a:lstStyle/>
          <a:p>
            <a:r>
              <a:rPr lang="en-US" altLang="zh-CN" sz="2800" dirty="0" smtClean="0">
                <a:solidFill>
                  <a:srgbClr val="FF0000"/>
                </a:solidFill>
              </a:rPr>
              <a:t>a</a:t>
            </a:r>
            <a:endParaRPr lang="zh-CN" altLang="en-US" sz="2800" dirty="0">
              <a:solidFill>
                <a:srgbClr val="FF0000"/>
              </a:solidFill>
            </a:endParaRPr>
          </a:p>
        </p:txBody>
      </p:sp>
      <p:sp>
        <p:nvSpPr>
          <p:cNvPr id="17" name="TextBox 16"/>
          <p:cNvSpPr txBox="1"/>
          <p:nvPr/>
        </p:nvSpPr>
        <p:spPr>
          <a:xfrm>
            <a:off x="214282" y="3909355"/>
            <a:ext cx="8643998" cy="2160591"/>
          </a:xfrm>
          <a:prstGeom prst="rect">
            <a:avLst/>
          </a:prstGeom>
          <a:noFill/>
        </p:spPr>
        <p:txBody>
          <a:bodyPr wrap="square" rtlCol="0">
            <a:spAutoFit/>
          </a:bodyPr>
          <a:lstStyle/>
          <a:p>
            <a:pPr marL="266700" indent="-266700" algn="just">
              <a:lnSpc>
                <a:spcPct val="120000"/>
              </a:lnSpc>
              <a:spcBef>
                <a:spcPts val="0"/>
              </a:spcBef>
              <a:buNone/>
            </a:pPr>
            <a:r>
              <a:rPr lang="en-US" altLang="zh-CN" sz="2800" dirty="0" smtClean="0"/>
              <a:t>1 Finally, </a:t>
            </a:r>
            <a:r>
              <a:rPr lang="en-US" altLang="zh-CN" sz="2800" u="sng" dirty="0" smtClean="0"/>
              <a:t>with my mother</a:t>
            </a:r>
            <a:r>
              <a:rPr lang="en-US" altLang="zh-CN" sz="2800" dirty="0" smtClean="0"/>
              <a:t> flushed and </a:t>
            </a:r>
            <a:r>
              <a:rPr lang="en-US" altLang="zh-CN" sz="2800" u="sng" dirty="0" smtClean="0"/>
              <a:t>gasping for breath</a:t>
            </a:r>
            <a:r>
              <a:rPr lang="en-US" altLang="zh-CN" sz="2800" dirty="0" smtClean="0"/>
              <a:t>, we find Room 8 …</a:t>
            </a:r>
          </a:p>
          <a:p>
            <a:pPr marL="266700" indent="-266700" algn="just">
              <a:lnSpc>
                <a:spcPct val="120000"/>
              </a:lnSpc>
              <a:spcBef>
                <a:spcPts val="0"/>
              </a:spcBef>
              <a:buNone/>
            </a:pPr>
            <a:r>
              <a:rPr lang="en-US" altLang="zh-CN" sz="2800" dirty="0" smtClean="0"/>
              <a:t>2 … and here I am sitting in one … </a:t>
            </a:r>
            <a:r>
              <a:rPr lang="en-US" altLang="zh-CN" sz="2800" u="sng" dirty="0" smtClean="0"/>
              <a:t>with Professor Maxine Green</a:t>
            </a:r>
            <a:r>
              <a:rPr lang="en-US" altLang="zh-CN" sz="2800" dirty="0" smtClean="0"/>
              <a:t> up there on the platform </a:t>
            </a:r>
            <a:r>
              <a:rPr lang="en-US" altLang="zh-CN" sz="2800" u="sng" dirty="0" smtClean="0"/>
              <a:t>telling us</a:t>
            </a:r>
            <a:r>
              <a:rPr lang="en-US" altLang="zh-CN" sz="2800" dirty="0" smtClean="0"/>
              <a:t> how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785794"/>
            <a:ext cx="8834438" cy="5907106"/>
          </a:xfrm>
        </p:spPr>
        <p:txBody>
          <a:bodyPr/>
          <a:lstStyle/>
          <a:p>
            <a:pPr algn="just">
              <a:spcBef>
                <a:spcPts val="1800"/>
              </a:spcBef>
              <a:buNone/>
            </a:pPr>
            <a:r>
              <a:rPr lang="en-US" altLang="zh-CN" sz="2800" b="1" dirty="0" smtClean="0"/>
              <a:t>2</a:t>
            </a:r>
          </a:p>
          <a:p>
            <a:pPr algn="just">
              <a:spcBef>
                <a:spcPts val="1800"/>
              </a:spcBef>
              <a:buNone/>
            </a:pPr>
            <a:endParaRPr lang="en-US" altLang="zh-CN" sz="2800" b="1" dirty="0" smtClean="0"/>
          </a:p>
          <a:p>
            <a:pPr>
              <a:spcBef>
                <a:spcPts val="1800"/>
              </a:spcBef>
              <a:buNone/>
            </a:pPr>
            <a:r>
              <a:rPr lang="en-US" altLang="zh-CN" sz="2800" dirty="0" smtClean="0"/>
              <a:t>1 ________________________________, my mother and I unpack. (my father is waiting in the corridor)</a:t>
            </a:r>
          </a:p>
          <a:p>
            <a:pPr algn="just">
              <a:spcBef>
                <a:spcPts val="1800"/>
              </a:spcBef>
              <a:buNone/>
            </a:pPr>
            <a:r>
              <a:rPr lang="en-US" altLang="zh-CN" sz="2800" dirty="0" smtClean="0"/>
              <a:t>2 </a:t>
            </a:r>
            <a:r>
              <a:rPr lang="en-US" altLang="zh-CN" sz="2800" spc="-150" dirty="0" smtClean="0"/>
              <a:t>The boy in front piles food on his plate </a:t>
            </a:r>
            <a:r>
              <a:rPr lang="en-US" altLang="zh-CN" sz="2800" dirty="0" smtClean="0"/>
              <a:t>___________________     ______. (I was waiting in the queue)</a:t>
            </a:r>
          </a:p>
          <a:p>
            <a:pPr>
              <a:spcBef>
                <a:spcPts val="1800"/>
              </a:spcBef>
              <a:buNone/>
            </a:pPr>
            <a:r>
              <a:rPr lang="en-US" altLang="zh-CN" sz="2800" dirty="0" smtClean="0"/>
              <a:t>3 _______________________, I put up my umbrella until it stopped. (the rain was pouring down)</a:t>
            </a:r>
          </a:p>
          <a:p>
            <a:pPr>
              <a:buNone/>
            </a:pPr>
            <a:endParaRPr lang="en-US" altLang="zh-CN" sz="2800" dirty="0" smtClean="0"/>
          </a:p>
          <a:p>
            <a:pPr>
              <a:buNone/>
            </a:pP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571472" y="2048524"/>
            <a:ext cx="7358114" cy="523220"/>
          </a:xfrm>
          <a:prstGeom prst="rect">
            <a:avLst/>
          </a:prstGeom>
          <a:noFill/>
        </p:spPr>
        <p:txBody>
          <a:bodyPr wrap="square" rtlCol="0">
            <a:spAutoFit/>
          </a:bodyPr>
          <a:lstStyle/>
          <a:p>
            <a:r>
              <a:rPr lang="en-US" altLang="zh-CN" sz="2800" dirty="0" smtClean="0">
                <a:solidFill>
                  <a:srgbClr val="FF0000"/>
                </a:solidFill>
              </a:rPr>
              <a:t>With my father waiting in the corridor</a:t>
            </a:r>
            <a:r>
              <a:rPr lang="en-US" altLang="zh-CN" sz="2800" dirty="0" smtClean="0"/>
              <a:t> </a:t>
            </a:r>
            <a:endParaRPr lang="zh-CN" altLang="en-US" sz="2800" dirty="0"/>
          </a:p>
        </p:txBody>
      </p:sp>
      <p:sp>
        <p:nvSpPr>
          <p:cNvPr id="10" name="TextBox 9"/>
          <p:cNvSpPr txBox="1"/>
          <p:nvPr/>
        </p:nvSpPr>
        <p:spPr>
          <a:xfrm>
            <a:off x="571472" y="3117835"/>
            <a:ext cx="8358246" cy="954107"/>
          </a:xfrm>
          <a:prstGeom prst="rect">
            <a:avLst/>
          </a:prstGeom>
          <a:noFill/>
        </p:spPr>
        <p:txBody>
          <a:bodyPr wrap="square" rtlCol="0">
            <a:spAutoFit/>
          </a:bodyPr>
          <a:lstStyle/>
          <a:p>
            <a:r>
              <a:rPr lang="en-US" altLang="zh-CN" sz="2800" dirty="0" smtClean="0">
                <a:solidFill>
                  <a:srgbClr val="FF0000"/>
                </a:solidFill>
              </a:rPr>
              <a:t>                                                             with me waiting in the queue</a:t>
            </a:r>
            <a:endParaRPr lang="zh-CN" altLang="en-US" sz="2800" dirty="0"/>
          </a:p>
        </p:txBody>
      </p:sp>
      <p:sp>
        <p:nvSpPr>
          <p:cNvPr id="12" name="TextBox 11"/>
          <p:cNvSpPr txBox="1"/>
          <p:nvPr/>
        </p:nvSpPr>
        <p:spPr>
          <a:xfrm>
            <a:off x="500034" y="4263102"/>
            <a:ext cx="4643470" cy="523220"/>
          </a:xfrm>
          <a:prstGeom prst="rect">
            <a:avLst/>
          </a:prstGeom>
          <a:noFill/>
        </p:spPr>
        <p:txBody>
          <a:bodyPr wrap="square" rtlCol="0">
            <a:spAutoFit/>
          </a:bodyPr>
          <a:lstStyle/>
          <a:p>
            <a:r>
              <a:rPr lang="en-US" altLang="zh-CN" sz="2800" dirty="0" smtClean="0">
                <a:solidFill>
                  <a:srgbClr val="FF0000"/>
                </a:solidFill>
              </a:rPr>
              <a:t>With the rain pouring down </a:t>
            </a:r>
            <a:endParaRPr lang="zh-CN" altLang="en-US" sz="2800" dirty="0"/>
          </a:p>
        </p:txBody>
      </p:sp>
      <p:pic>
        <p:nvPicPr>
          <p:cNvPr id="11" name="图片 10"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
        <p:nvSpPr>
          <p:cNvPr id="13" name="TextBox 12"/>
          <p:cNvSpPr txBox="1"/>
          <p:nvPr/>
        </p:nvSpPr>
        <p:spPr>
          <a:xfrm>
            <a:off x="571472" y="753603"/>
            <a:ext cx="8286808" cy="954107"/>
          </a:xfrm>
          <a:prstGeom prst="rect">
            <a:avLst/>
          </a:prstGeom>
          <a:noFill/>
        </p:spPr>
        <p:txBody>
          <a:bodyPr wrap="square" rtlCol="0">
            <a:spAutoFit/>
          </a:bodyPr>
          <a:lstStyle/>
          <a:p>
            <a:pPr algn="just"/>
            <a:r>
              <a:rPr lang="en-US" altLang="zh-CN" sz="2800" b="1" dirty="0" smtClean="0"/>
              <a:t>Complete the sentences using </a:t>
            </a:r>
            <a:r>
              <a:rPr lang="en-US" altLang="zh-CN" sz="2800" b="1" i="1" dirty="0" smtClean="0"/>
              <a:t>with ... </a:t>
            </a:r>
            <a:r>
              <a:rPr lang="en-US" altLang="zh-CN" sz="2800" b="1" dirty="0" smtClean="0"/>
              <a:t>+ present participle and the clues in brackets.</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1142984"/>
            <a:ext cx="8834438" cy="3429024"/>
          </a:xfrm>
        </p:spPr>
        <p:txBody>
          <a:bodyPr/>
          <a:lstStyle/>
          <a:p>
            <a:pPr algn="just">
              <a:spcBef>
                <a:spcPts val="1800"/>
              </a:spcBef>
              <a:buNone/>
            </a:pPr>
            <a:r>
              <a:rPr lang="en-US" altLang="zh-CN" sz="2800" dirty="0" smtClean="0"/>
              <a:t>4 _________________________, I couldn’t concentrate. (the music was playing loudly)</a:t>
            </a:r>
          </a:p>
          <a:p>
            <a:pPr algn="just">
              <a:spcBef>
                <a:spcPts val="1800"/>
              </a:spcBef>
              <a:buNone/>
            </a:pPr>
            <a:r>
              <a:rPr lang="en-US" altLang="zh-CN" sz="2800" dirty="0" smtClean="0"/>
              <a:t>5 _________________________, I had to leave before the end. (the lecture was running late)</a:t>
            </a:r>
          </a:p>
          <a:p>
            <a:pPr algn="just">
              <a:spcBef>
                <a:spcPts val="1800"/>
              </a:spcBef>
              <a:buNone/>
            </a:pPr>
            <a:r>
              <a:rPr lang="en-US" altLang="zh-CN" sz="2800" dirty="0" smtClean="0"/>
              <a:t>6 _____________________________, I decided to write them down as notes. (my head was spinning with ideas)</a:t>
            </a:r>
          </a:p>
          <a:p>
            <a:pPr>
              <a:buNone/>
            </a:pP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642910" y="1142984"/>
            <a:ext cx="4572032" cy="523220"/>
          </a:xfrm>
          <a:prstGeom prst="rect">
            <a:avLst/>
          </a:prstGeom>
          <a:noFill/>
        </p:spPr>
        <p:txBody>
          <a:bodyPr wrap="square" rtlCol="0">
            <a:spAutoFit/>
          </a:bodyPr>
          <a:lstStyle/>
          <a:p>
            <a:r>
              <a:rPr lang="en-US" altLang="zh-CN" sz="2800" dirty="0" smtClean="0">
                <a:solidFill>
                  <a:srgbClr val="FF0000"/>
                </a:solidFill>
              </a:rPr>
              <a:t>With the music playing loudly </a:t>
            </a:r>
            <a:endParaRPr lang="zh-CN" altLang="en-US" sz="2800" dirty="0"/>
          </a:p>
        </p:txBody>
      </p:sp>
      <p:sp>
        <p:nvSpPr>
          <p:cNvPr id="10" name="TextBox 9"/>
          <p:cNvSpPr txBox="1"/>
          <p:nvPr/>
        </p:nvSpPr>
        <p:spPr>
          <a:xfrm>
            <a:off x="571472" y="2214554"/>
            <a:ext cx="4572032" cy="523220"/>
          </a:xfrm>
          <a:prstGeom prst="rect">
            <a:avLst/>
          </a:prstGeom>
          <a:noFill/>
        </p:spPr>
        <p:txBody>
          <a:bodyPr wrap="square" rtlCol="0">
            <a:spAutoFit/>
          </a:bodyPr>
          <a:lstStyle/>
          <a:p>
            <a:r>
              <a:rPr lang="en-US" altLang="zh-CN" sz="2800" dirty="0" smtClean="0">
                <a:solidFill>
                  <a:srgbClr val="FF0000"/>
                </a:solidFill>
              </a:rPr>
              <a:t>With the lecture running late </a:t>
            </a:r>
            <a:endParaRPr lang="zh-CN" altLang="en-US" sz="2800" dirty="0"/>
          </a:p>
        </p:txBody>
      </p:sp>
      <p:sp>
        <p:nvSpPr>
          <p:cNvPr id="12" name="TextBox 11"/>
          <p:cNvSpPr txBox="1"/>
          <p:nvPr/>
        </p:nvSpPr>
        <p:spPr>
          <a:xfrm>
            <a:off x="642910" y="3286124"/>
            <a:ext cx="5286412" cy="523220"/>
          </a:xfrm>
          <a:prstGeom prst="rect">
            <a:avLst/>
          </a:prstGeom>
          <a:noFill/>
        </p:spPr>
        <p:txBody>
          <a:bodyPr wrap="square" rtlCol="0">
            <a:spAutoFit/>
          </a:bodyPr>
          <a:lstStyle/>
          <a:p>
            <a:r>
              <a:rPr lang="en-US" altLang="zh-CN" sz="2800" dirty="0" smtClean="0">
                <a:solidFill>
                  <a:srgbClr val="FF0000"/>
                </a:solidFill>
              </a:rPr>
              <a:t>With my head spinning with ideas </a:t>
            </a:r>
            <a:endParaRPr lang="zh-CN" altLang="en-US" sz="2800" dirty="0"/>
          </a:p>
        </p:txBody>
      </p:sp>
      <p:pic>
        <p:nvPicPr>
          <p:cNvPr id="11"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13" name="图片 12"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38156" y="928670"/>
            <a:ext cx="8548686" cy="3786214"/>
          </a:xfrm>
        </p:spPr>
        <p:txBody>
          <a:bodyPr>
            <a:noAutofit/>
          </a:bodyPr>
          <a:lstStyle/>
          <a:p>
            <a:pPr>
              <a:buNone/>
              <a:defRPr/>
            </a:pPr>
            <a:r>
              <a:rPr lang="en-US" altLang="zh-CN" sz="2800" b="1" i="1" dirty="0" smtClean="0">
                <a:solidFill>
                  <a:srgbClr val="336699"/>
                </a:solidFill>
              </a:rPr>
              <a:t>It occurs to … that …</a:t>
            </a:r>
          </a:p>
          <a:p>
            <a:pPr>
              <a:buNone/>
              <a:defRPr/>
            </a:pPr>
            <a:endParaRPr lang="en-US" altLang="zh-CN" sz="2800" b="1" dirty="0" smtClean="0"/>
          </a:p>
          <a:p>
            <a:pPr>
              <a:buNone/>
              <a:defRPr/>
            </a:pPr>
            <a:r>
              <a:rPr lang="en-US" altLang="zh-CN" sz="2800" b="1" dirty="0" smtClean="0"/>
              <a:t>3 Look at the sentence.</a:t>
            </a:r>
          </a:p>
          <a:p>
            <a:pPr>
              <a:buNone/>
              <a:defRPr/>
            </a:pPr>
            <a:r>
              <a:rPr lang="en-US" altLang="zh-CN" sz="2800" dirty="0" smtClean="0"/>
              <a:t>   I realize that I haven’t eaten for two days.</a:t>
            </a:r>
          </a:p>
          <a:p>
            <a:pPr>
              <a:buNone/>
              <a:defRPr/>
            </a:pPr>
            <a:r>
              <a:rPr lang="en-US" altLang="zh-CN" sz="2800" b="1" dirty="0" smtClean="0"/>
              <a:t>   You can rewrite it like this:</a:t>
            </a:r>
          </a:p>
          <a:p>
            <a:pPr>
              <a:buNone/>
              <a:defRPr/>
            </a:pPr>
            <a:r>
              <a:rPr lang="en-US" altLang="zh-CN" sz="2800" dirty="0" smtClean="0"/>
              <a:t>   </a:t>
            </a:r>
            <a:r>
              <a:rPr lang="en-US" altLang="zh-CN" sz="2800" i="1" dirty="0" smtClean="0"/>
              <a:t>It occurs to me that I haven’t eaten for two days.</a:t>
            </a:r>
          </a:p>
          <a:p>
            <a:pPr>
              <a:buNone/>
            </a:pPr>
            <a:r>
              <a:rPr lang="en-US" altLang="zh-CN" sz="2800" b="1" dirty="0" smtClean="0"/>
              <a: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8" name="图片 7"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935063"/>
            <a:ext cx="8745568" cy="5280019"/>
          </a:xfrm>
        </p:spPr>
        <p:txBody>
          <a:bodyPr>
            <a:noAutofit/>
          </a:bodyPr>
          <a:lstStyle/>
          <a:p>
            <a:pPr marL="266700" indent="-266700" algn="just">
              <a:buNone/>
            </a:pPr>
            <a:r>
              <a:rPr lang="en-US" altLang="zh-CN" sz="2800" b="1" dirty="0" smtClean="0"/>
              <a:t>Now rewrite the sentences using </a:t>
            </a:r>
            <a:r>
              <a:rPr lang="en-US" altLang="zh-CN" sz="2800" b="1" i="1" dirty="0" smtClean="0"/>
              <a:t>It occurs to … that …</a:t>
            </a:r>
          </a:p>
          <a:p>
            <a:pPr marL="266700" indent="-266700" algn="just">
              <a:buNone/>
            </a:pPr>
            <a:r>
              <a:rPr lang="en-US" altLang="zh-CN" sz="2800" dirty="0" smtClean="0"/>
              <a:t>1 My father realizes the room is barely big enough for one person, so he leaves.</a:t>
            </a:r>
          </a:p>
          <a:p>
            <a:pPr marL="266700" indent="-266700" algn="just">
              <a:buNone/>
            </a:pPr>
            <a:r>
              <a:rPr lang="en-US" altLang="zh-CN" sz="2800" dirty="0" smtClean="0"/>
              <a:t>   </a:t>
            </a:r>
            <a:r>
              <a:rPr lang="en-US" altLang="zh-CN" sz="2800" dirty="0" smtClean="0">
                <a:solidFill>
                  <a:srgbClr val="0070C0"/>
                </a:solidFill>
              </a:rPr>
              <a:t>It occurs to my father that the room is barely big enough for one person, so he leaves. </a:t>
            </a:r>
          </a:p>
          <a:p>
            <a:pPr marL="266700" indent="-266700" algn="just">
              <a:buNone/>
            </a:pPr>
            <a:r>
              <a:rPr lang="en-US" altLang="zh-CN" sz="2800" dirty="0" smtClean="0"/>
              <a:t>2 I had never realized that my handwriting is so bad that I can’t read it.</a:t>
            </a:r>
          </a:p>
          <a:p>
            <a:pPr marL="266700" indent="-266700" algn="just">
              <a:buNone/>
            </a:pPr>
            <a:r>
              <a:rPr lang="en-US" altLang="zh-CN" sz="2800" dirty="0" smtClean="0"/>
              <a:t>   </a:t>
            </a:r>
            <a:r>
              <a:rPr lang="en-US" altLang="zh-CN" sz="2800" dirty="0" smtClean="0">
                <a:solidFill>
                  <a:srgbClr val="0070C0"/>
                </a:solidFill>
              </a:rPr>
              <a:t>It had never occurred to me that my handwriting is so bad that I can’t read it. </a:t>
            </a:r>
          </a:p>
          <a:p>
            <a:pPr marL="266700" indent="-266700" algn="just">
              <a:buNone/>
            </a:pPr>
            <a:r>
              <a:rPr lang="en-US" altLang="zh-CN" sz="2800" dirty="0" smtClean="0"/>
              <a:t>3 I realize I’ve run out of clean clothes.</a:t>
            </a:r>
          </a:p>
          <a:p>
            <a:pPr marL="266700" indent="-266700" algn="just">
              <a:buNone/>
            </a:pPr>
            <a:r>
              <a:rPr lang="en-US" altLang="zh-CN" sz="2800" dirty="0" smtClean="0"/>
              <a:t>   </a:t>
            </a:r>
            <a:r>
              <a:rPr lang="en-US" altLang="zh-CN" sz="2800" dirty="0" smtClean="0">
                <a:solidFill>
                  <a:srgbClr val="0070C0"/>
                </a:solidFill>
              </a:rPr>
              <a:t>It occurs to me that I’ve run out of clean clothes.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9" name="图片 8"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8" name="图片 7"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1142984"/>
            <a:ext cx="8834438" cy="4087821"/>
          </a:xfrm>
        </p:spPr>
        <p:txBody>
          <a:bodyPr>
            <a:noAutofit/>
          </a:bodyPr>
          <a:lstStyle/>
          <a:p>
            <a:pPr marL="266700" indent="-266700" algn="just">
              <a:buNone/>
            </a:pPr>
            <a:r>
              <a:rPr lang="en-US" altLang="zh-CN" sz="2800" dirty="0" smtClean="0"/>
              <a:t>4 Has he realized that he doesn’t know what to write for his term paper?</a:t>
            </a:r>
          </a:p>
          <a:p>
            <a:pPr marL="266700" indent="-266700" algn="just">
              <a:buNone/>
            </a:pPr>
            <a:r>
              <a:rPr lang="en-US" altLang="zh-CN" sz="2800" dirty="0" smtClean="0"/>
              <a:t>   </a:t>
            </a:r>
            <a:r>
              <a:rPr lang="en-US" altLang="zh-CN" sz="2800" dirty="0" smtClean="0">
                <a:solidFill>
                  <a:srgbClr val="0070C0"/>
                </a:solidFill>
              </a:rPr>
              <a:t>Has it occurred to him that he doesn’t know what to write for his term paper? </a:t>
            </a:r>
          </a:p>
          <a:p>
            <a:pPr marL="266700" indent="-266700" algn="just">
              <a:buNone/>
            </a:pPr>
            <a:r>
              <a:rPr lang="en-US" altLang="zh-CN" sz="2800" dirty="0" smtClean="0"/>
              <a:t>5 He realizes he could speak in an American accent so they wouldn’t recognize him as a foreigner.</a:t>
            </a:r>
          </a:p>
          <a:p>
            <a:pPr marL="266700" indent="-266700" algn="just">
              <a:buNone/>
            </a:pPr>
            <a:r>
              <a:rPr lang="en-US" altLang="zh-CN" sz="2800" dirty="0" smtClean="0"/>
              <a:t>   </a:t>
            </a:r>
            <a:r>
              <a:rPr lang="en-US" altLang="zh-CN" sz="2800" dirty="0" smtClean="0">
                <a:solidFill>
                  <a:srgbClr val="0070C0"/>
                </a:solidFill>
              </a:rPr>
              <a:t>It occurs to him that he could speak in an American accent so they wouldn’t recognize him as a foreigner. </a:t>
            </a:r>
            <a:endParaRPr lang="zh-CN" altLang="en-US" sz="2800" dirty="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9" name="图片 8"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Autofit/>
          </a:bodyPr>
          <a:lstStyle/>
          <a:p>
            <a:pPr>
              <a:buNone/>
              <a:defRPr/>
            </a:pPr>
            <a:r>
              <a:rPr lang="en-US" altLang="zh-CN" sz="2800" b="1" dirty="0" smtClean="0">
                <a:solidFill>
                  <a:srgbClr val="7030A0"/>
                </a:solidFill>
              </a:rPr>
              <a:t>Collocations</a:t>
            </a:r>
          </a:p>
          <a:p>
            <a:pPr marL="266700" indent="-266700" algn="just">
              <a:buNone/>
              <a:defRPr/>
            </a:pPr>
            <a:r>
              <a:rPr lang="en-US" altLang="zh-CN" sz="2800" dirty="0" smtClean="0">
                <a:solidFill>
                  <a:srgbClr val="0070C0"/>
                </a:solidFill>
              </a:rPr>
              <a:t>   Collocation refers to the way in which some words are often used together, or a particular combination of words used in this way. For example, we say a tall man, not a “high man”. This is a collocation. Remember to note down any collocations you hear or see.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12" name="图片 11"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4">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833C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2358</Words>
  <Application>Microsoft Office PowerPoint</Application>
  <PresentationFormat>全屏显示(4:3)</PresentationFormat>
  <Paragraphs>193</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75</cp:revision>
  <dcterms:created xsi:type="dcterms:W3CDTF">2016-02-14T10:12:37Z</dcterms:created>
  <dcterms:modified xsi:type="dcterms:W3CDTF">2016-09-12T02:53:00Z</dcterms:modified>
</cp:coreProperties>
</file>