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84" r:id="rId3"/>
    <p:sldId id="262" r:id="rId4"/>
    <p:sldId id="263" r:id="rId5"/>
    <p:sldId id="264" r:id="rId6"/>
    <p:sldId id="258" r:id="rId7"/>
    <p:sldId id="266" r:id="rId8"/>
    <p:sldId id="271" r:id="rId9"/>
    <p:sldId id="279" r:id="rId10"/>
    <p:sldId id="285" r:id="rId11"/>
    <p:sldId id="287" r:id="rId12"/>
    <p:sldId id="288" r:id="rId13"/>
    <p:sldId id="289" r:id="rId14"/>
    <p:sldId id="273" r:id="rId15"/>
    <p:sldId id="282" r:id="rId16"/>
    <p:sldId id="281" r:id="rId17"/>
    <p:sldId id="28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D21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124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23077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7350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397188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71121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451086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151380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535597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54048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404106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59035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9903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solidFill>
                  <a:prstClr val="black">
                    <a:tint val="75000"/>
                  </a:prstClr>
                </a:solidFill>
              </a:rPr>
              <a:pPr/>
              <a:t>2016-9-12</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015149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1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 Id="rId9"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slide" Target="slide9.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a:buFont typeface="Arial" charset="0"/>
              <a:buNone/>
            </a:pPr>
            <a:r>
              <a:rPr lang="en-US" altLang="en-US" sz="2400" dirty="0" smtClean="0">
                <a:solidFill>
                  <a:prstClr val="white"/>
                </a:solidFill>
                <a:latin typeface="Arial Black" pitchFamily="34" charset="0"/>
                <a:sym typeface="宋体" pitchFamily="2" charset="-122"/>
              </a:rPr>
              <a:t>Language in use</a:t>
            </a:r>
            <a:endParaRPr lang="en-US" altLang="en-US" sz="2400" dirty="0">
              <a:solidFill>
                <a:prstClr val="white"/>
              </a:solidFill>
              <a:latin typeface="Arial Black" pitchFamily="34" charset="0"/>
              <a:sym typeface="宋体" pitchFamily="2" charset="-122"/>
            </a:endParaRPr>
          </a:p>
        </p:txBody>
      </p:sp>
      <p:sp>
        <p:nvSpPr>
          <p:cNvPr id="11" name="圆角矩形 10">
            <a:hlinkClick r:id="rId2" action="ppaction://hlinksldjump"/>
          </p:cNvPr>
          <p:cNvSpPr/>
          <p:nvPr/>
        </p:nvSpPr>
        <p:spPr>
          <a:xfrm>
            <a:off x="500034" y="1701112"/>
            <a:ext cx="8215370"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a:solidFill>
                  <a:srgbClr val="000000"/>
                </a:solidFill>
              </a:rPr>
              <a:t>2 </a:t>
            </a:r>
            <a:r>
              <a:rPr lang="en-US" altLang="zh-CN" sz="2800" b="1" dirty="0">
                <a:solidFill>
                  <a:srgbClr val="000000"/>
                </a:solidFill>
              </a:rPr>
              <a:t>Complete the </a:t>
            </a:r>
            <a:r>
              <a:rPr lang="en-US" altLang="zh-CN" sz="2800" b="1" dirty="0" smtClean="0">
                <a:solidFill>
                  <a:srgbClr val="000000"/>
                </a:solidFill>
              </a:rPr>
              <a:t>sentences using </a:t>
            </a:r>
            <a:r>
              <a:rPr lang="en-US" altLang="zh-CN" sz="2800" b="1" i="1" dirty="0">
                <a:solidFill>
                  <a:srgbClr val="000000"/>
                </a:solidFill>
              </a:rPr>
              <a:t>as long as</a:t>
            </a:r>
          </a:p>
        </p:txBody>
      </p:sp>
      <p:sp>
        <p:nvSpPr>
          <p:cNvPr id="19" name="圆角矩形 18">
            <a:hlinkClick r:id="rId3" action="ppaction://hlinksldjump"/>
          </p:cNvPr>
          <p:cNvSpPr/>
          <p:nvPr/>
        </p:nvSpPr>
        <p:spPr>
          <a:xfrm>
            <a:off x="500034" y="2405287"/>
            <a:ext cx="8215370"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190" dirty="0">
                <a:solidFill>
                  <a:srgbClr val="000000"/>
                </a:solidFill>
              </a:rPr>
              <a:t>3 </a:t>
            </a:r>
            <a:r>
              <a:rPr lang="en-US" altLang="zh-CN" sz="2800" b="1" dirty="0">
                <a:solidFill>
                  <a:srgbClr val="000000"/>
                </a:solidFill>
              </a:rPr>
              <a:t>Check the sentences </a:t>
            </a:r>
            <a:r>
              <a:rPr lang="en-US" altLang="zh-CN" sz="2800" b="1" spc="-190" dirty="0" smtClean="0">
                <a:solidFill>
                  <a:srgbClr val="000000"/>
                </a:solidFill>
              </a:rPr>
              <a:t>which you can rewrite </a:t>
            </a:r>
            <a:r>
              <a:rPr lang="en-US" altLang="zh-CN" sz="2800" b="1" spc="-190" dirty="0">
                <a:solidFill>
                  <a:srgbClr val="000000"/>
                </a:solidFill>
              </a:rPr>
              <a:t>with </a:t>
            </a:r>
            <a:r>
              <a:rPr lang="en-US" altLang="zh-CN" sz="2800" b="1" i="1" spc="-190" dirty="0">
                <a:solidFill>
                  <a:srgbClr val="000000"/>
                </a:solidFill>
              </a:rPr>
              <a:t>as long as</a:t>
            </a:r>
          </a:p>
        </p:txBody>
      </p:sp>
      <p:sp>
        <p:nvSpPr>
          <p:cNvPr id="20" name="圆角矩形 19">
            <a:hlinkClick r:id="rId4" action="ppaction://hlinksldjump"/>
          </p:cNvPr>
          <p:cNvSpPr/>
          <p:nvPr/>
        </p:nvSpPr>
        <p:spPr>
          <a:xfrm>
            <a:off x="500034" y="3109462"/>
            <a:ext cx="8215370"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50" dirty="0">
                <a:solidFill>
                  <a:srgbClr val="000000"/>
                </a:solidFill>
              </a:rPr>
              <a:t>4 </a:t>
            </a:r>
            <a:r>
              <a:rPr lang="en-US" altLang="zh-CN" sz="2800" b="1" dirty="0">
                <a:solidFill>
                  <a:srgbClr val="000000"/>
                </a:solidFill>
              </a:rPr>
              <a:t>Rewrite the sentences using the inversion structure</a:t>
            </a:r>
          </a:p>
        </p:txBody>
      </p:sp>
      <p:sp>
        <p:nvSpPr>
          <p:cNvPr id="21" name="圆角矩形 20">
            <a:hlinkClick r:id="rId5" action="ppaction://hlinksldjump"/>
          </p:cNvPr>
          <p:cNvSpPr/>
          <p:nvPr/>
        </p:nvSpPr>
        <p:spPr>
          <a:xfrm>
            <a:off x="500034" y="3813637"/>
            <a:ext cx="8215370"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a:solidFill>
                  <a:srgbClr val="000000"/>
                </a:solidFill>
              </a:rPr>
              <a:t>5 </a:t>
            </a:r>
            <a:r>
              <a:rPr lang="en-US" altLang="zh-CN" sz="2800" b="1" dirty="0">
                <a:solidFill>
                  <a:srgbClr val="000000"/>
                </a:solidFill>
              </a:rPr>
              <a:t>Complete the sentences </a:t>
            </a:r>
            <a:r>
              <a:rPr lang="en-US" altLang="zh-CN" sz="2800" b="1" dirty="0" smtClean="0">
                <a:solidFill>
                  <a:srgbClr val="000000"/>
                </a:solidFill>
              </a:rPr>
              <a:t>using </a:t>
            </a:r>
            <a:r>
              <a:rPr lang="en-US" altLang="zh-CN" sz="2800" b="1" i="1" dirty="0" smtClean="0">
                <a:solidFill>
                  <a:srgbClr val="000000"/>
                </a:solidFill>
              </a:rPr>
              <a:t>Had </a:t>
            </a:r>
            <a:r>
              <a:rPr lang="en-US" altLang="zh-CN" sz="2800" b="1" i="1" dirty="0">
                <a:solidFill>
                  <a:srgbClr val="000000"/>
                </a:solidFill>
              </a:rPr>
              <a:t>I </a:t>
            </a:r>
            <a:r>
              <a:rPr lang="en-US" altLang="zh-CN" sz="2800" b="1" dirty="0">
                <a:solidFill>
                  <a:srgbClr val="000000"/>
                </a:solidFill>
              </a:rPr>
              <a:t>+ </a:t>
            </a:r>
            <a:r>
              <a:rPr lang="en-US" altLang="zh-CN" sz="2800" b="1" dirty="0" smtClean="0">
                <a:solidFill>
                  <a:srgbClr val="000000"/>
                </a:solidFill>
              </a:rPr>
              <a:t>verb</a:t>
            </a:r>
            <a:endParaRPr lang="en-US" altLang="zh-CN" sz="2800" b="1" dirty="0">
              <a:solidFill>
                <a:srgbClr val="000000"/>
              </a:solidFill>
            </a:endParaRPr>
          </a:p>
        </p:txBody>
      </p:sp>
      <p:sp>
        <p:nvSpPr>
          <p:cNvPr id="22" name="圆角矩形 21">
            <a:hlinkClick r:id="rId6" action="ppaction://hlinksldjump"/>
          </p:cNvPr>
          <p:cNvSpPr/>
          <p:nvPr/>
        </p:nvSpPr>
        <p:spPr>
          <a:xfrm>
            <a:off x="500034" y="4517812"/>
            <a:ext cx="8215370"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20" dirty="0">
                <a:solidFill>
                  <a:srgbClr val="000000"/>
                </a:solidFill>
              </a:rPr>
              <a:t>6 </a:t>
            </a:r>
            <a:r>
              <a:rPr lang="en-US" altLang="zh-CN" sz="2800" b="1" dirty="0">
                <a:solidFill>
                  <a:srgbClr val="000000"/>
                </a:solidFill>
              </a:rPr>
              <a:t>Complete the sentences with suitable expressions </a:t>
            </a:r>
            <a:r>
              <a:rPr lang="en-US" altLang="zh-CN" sz="2800" b="1" dirty="0" smtClean="0">
                <a:solidFill>
                  <a:srgbClr val="000000"/>
                </a:solidFill>
              </a:rPr>
              <a:t> </a:t>
            </a:r>
            <a:endParaRPr lang="en-US" altLang="zh-CN" sz="2800" b="1" dirty="0">
              <a:solidFill>
                <a:srgbClr val="000000"/>
              </a:solidFill>
            </a:endParaRPr>
          </a:p>
        </p:txBody>
      </p:sp>
      <p:sp>
        <p:nvSpPr>
          <p:cNvPr id="23" name="圆角矩形 22">
            <a:hlinkClick r:id="rId7" action="ppaction://hlinksldjump"/>
          </p:cNvPr>
          <p:cNvSpPr/>
          <p:nvPr/>
        </p:nvSpPr>
        <p:spPr>
          <a:xfrm>
            <a:off x="500034" y="5221987"/>
            <a:ext cx="8215370"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a:solidFill>
                  <a:srgbClr val="000000"/>
                </a:solidFill>
              </a:rPr>
              <a:t>7 </a:t>
            </a:r>
            <a:r>
              <a:rPr lang="en-US" altLang="zh-CN" sz="2800" b="1" dirty="0">
                <a:solidFill>
                  <a:srgbClr val="000000"/>
                </a:solidFill>
              </a:rPr>
              <a:t>Translate the paragraph into Chinese</a:t>
            </a:r>
          </a:p>
        </p:txBody>
      </p:sp>
      <p:sp>
        <p:nvSpPr>
          <p:cNvPr id="24" name="圆角矩形 23">
            <a:hlinkClick r:id="rId8" action="ppaction://hlinksldjump"/>
          </p:cNvPr>
          <p:cNvSpPr/>
          <p:nvPr/>
        </p:nvSpPr>
        <p:spPr>
          <a:xfrm>
            <a:off x="500034" y="5926159"/>
            <a:ext cx="8215370"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a:solidFill>
                  <a:srgbClr val="000000"/>
                </a:solidFill>
              </a:rPr>
              <a:t>8 </a:t>
            </a:r>
            <a:r>
              <a:rPr lang="en-US" altLang="zh-CN" sz="2800" b="1" dirty="0">
                <a:solidFill>
                  <a:srgbClr val="000000"/>
                </a:solidFill>
              </a:rPr>
              <a:t>Translate the paragraph into English</a:t>
            </a:r>
          </a:p>
        </p:txBody>
      </p:sp>
      <p:sp>
        <p:nvSpPr>
          <p:cNvPr id="12" name="圆角矩形 11">
            <a:hlinkClick r:id="rId9" action="ppaction://hlinksldjump"/>
          </p:cNvPr>
          <p:cNvSpPr/>
          <p:nvPr/>
        </p:nvSpPr>
        <p:spPr>
          <a:xfrm>
            <a:off x="500034" y="996937"/>
            <a:ext cx="8215370"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a:solidFill>
                  <a:srgbClr val="000000"/>
                </a:solidFill>
              </a:rPr>
              <a:t>1 </a:t>
            </a:r>
            <a:r>
              <a:rPr lang="en-US" altLang="zh-CN" sz="2800" b="1" dirty="0" smtClean="0">
                <a:solidFill>
                  <a:srgbClr val="000000"/>
                </a:solidFill>
              </a:rPr>
              <a:t>Say </a:t>
            </a:r>
            <a:r>
              <a:rPr lang="en-US" altLang="zh-CN" sz="2800" b="1" dirty="0">
                <a:solidFill>
                  <a:srgbClr val="000000"/>
                </a:solidFill>
              </a:rPr>
              <a:t>when we use </a:t>
            </a:r>
            <a:r>
              <a:rPr lang="en-US" altLang="zh-CN" sz="2800" b="1" i="1" dirty="0">
                <a:solidFill>
                  <a:srgbClr val="000000"/>
                </a:solidFill>
              </a:rPr>
              <a:t>as long </a:t>
            </a:r>
            <a:r>
              <a:rPr lang="en-US" altLang="zh-CN" sz="2800" b="1" i="1" dirty="0" smtClean="0">
                <a:solidFill>
                  <a:srgbClr val="000000"/>
                </a:solidFill>
              </a:rPr>
              <a:t>as</a:t>
            </a:r>
            <a:endParaRPr lang="en-US" altLang="zh-CN" sz="2800" b="1" dirty="0">
              <a:solidFill>
                <a:srgbClr val="000000"/>
              </a:solidFill>
            </a:endParaRPr>
          </a:p>
        </p:txBody>
      </p:sp>
    </p:spTree>
    <p:extLst>
      <p:ext uri="{BB962C8B-B14F-4D97-AF65-F5344CB8AC3E}">
        <p14:creationId xmlns:p14="http://schemas.microsoft.com/office/powerpoint/2010/main" xmlns="" val="408734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000628" y="841377"/>
            <a:ext cx="3786214" cy="3873507"/>
          </a:xfrm>
        </p:spPr>
        <p:txBody>
          <a:bodyPr>
            <a:noAutofit/>
          </a:bodyPr>
          <a:lstStyle/>
          <a:p>
            <a:pPr marL="266700" lvl="1" indent="-266700" algn="just">
              <a:spcBef>
                <a:spcPts val="1200"/>
              </a:spcBef>
              <a:buNone/>
              <a:defRPr/>
            </a:pPr>
            <a:r>
              <a:rPr lang="en-US" altLang="zh-CN" dirty="0" smtClean="0"/>
              <a:t>3 </a:t>
            </a:r>
            <a:r>
              <a:rPr lang="en-US" altLang="zh-CN" dirty="0"/>
              <a:t>Massive open online courses (MOOCs) may be a(n) </a:t>
            </a:r>
            <a:r>
              <a:rPr lang="en-US" altLang="zh-CN" dirty="0" smtClean="0"/>
              <a:t>________ _______________________ of </a:t>
            </a:r>
            <a:r>
              <a:rPr lang="en-US" altLang="zh-CN" dirty="0"/>
              <a:t>reaching lots of students, but they’re not necessarily the best way to teach</a:t>
            </a:r>
            <a:r>
              <a:rPr lang="en-US" altLang="zh-CN" dirty="0" smtClean="0"/>
              <a:t>.</a:t>
            </a:r>
          </a:p>
          <a:p>
            <a:pPr marL="266700" lvl="1" indent="-266700" algn="just">
              <a:spcBef>
                <a:spcPts val="1200"/>
              </a:spcBef>
              <a:buNone/>
              <a:defRPr/>
            </a:pPr>
            <a:endParaRPr lang="en-US" altLang="zh-CN" dirty="0" smtClean="0"/>
          </a:p>
          <a:p>
            <a:pPr marL="266700" lvl="1" indent="-266700" algn="just">
              <a:spcBef>
                <a:spcPts val="1200"/>
              </a:spcBef>
              <a:buNone/>
              <a:defRPr/>
            </a:pPr>
            <a:endParaRPr lang="en-US" altLang="zh-CN" dirty="0" smtClean="0"/>
          </a:p>
          <a:p>
            <a:pPr marL="266700" lvl="1" indent="-266700" algn="just">
              <a:spcBef>
                <a:spcPts val="1200"/>
              </a:spcBef>
              <a:buNone/>
              <a:defRPr/>
            </a:pP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cstate="print"/>
          <a:srcRect/>
          <a:stretch>
            <a:fillRect/>
          </a:stretch>
        </p:blipFill>
        <p:spPr bwMode="auto">
          <a:xfrm>
            <a:off x="8143900" y="6524720"/>
            <a:ext cx="760388" cy="190427"/>
          </a:xfrm>
          <a:prstGeom prst="rect">
            <a:avLst/>
          </a:prstGeom>
          <a:noFill/>
          <a:ln w="9525">
            <a:noFill/>
            <a:miter lim="800000"/>
            <a:headEnd/>
            <a:tailEnd/>
          </a:ln>
        </p:spPr>
      </p:pic>
      <p:sp>
        <p:nvSpPr>
          <p:cNvPr id="13" name="TextBox 12"/>
          <p:cNvSpPr txBox="1"/>
          <p:nvPr/>
        </p:nvSpPr>
        <p:spPr>
          <a:xfrm>
            <a:off x="5643538" y="2119962"/>
            <a:ext cx="2928990" cy="523220"/>
          </a:xfrm>
          <a:prstGeom prst="rect">
            <a:avLst/>
          </a:prstGeom>
          <a:noFill/>
        </p:spPr>
        <p:txBody>
          <a:bodyPr wrap="square" rtlCol="0">
            <a:spAutoFit/>
          </a:bodyPr>
          <a:lstStyle/>
          <a:p>
            <a:r>
              <a:rPr lang="en-US" altLang="zh-CN" sz="2800" dirty="0" smtClean="0">
                <a:solidFill>
                  <a:srgbClr val="C00000"/>
                </a:solidFill>
              </a:rPr>
              <a:t>means  </a:t>
            </a:r>
            <a:r>
              <a:rPr lang="en-US" altLang="zh-CN" sz="2800" dirty="0" smtClean="0">
                <a:solidFill>
                  <a:srgbClr val="C00000"/>
                </a:solidFill>
              </a:rPr>
              <a:t>/  </a:t>
            </a:r>
            <a:r>
              <a:rPr lang="en-US" altLang="zh-CN" sz="2800" dirty="0" smtClean="0">
                <a:solidFill>
                  <a:srgbClr val="C00000"/>
                </a:solidFill>
              </a:rPr>
              <a:t>method</a:t>
            </a:r>
            <a:endParaRPr lang="zh-CN" altLang="en-US" sz="2800" dirty="0">
              <a:solidFill>
                <a:srgbClr val="C00000"/>
              </a:solidFill>
            </a:endParaRPr>
          </a:p>
        </p:txBody>
      </p:sp>
      <p:pic>
        <p:nvPicPr>
          <p:cNvPr id="15" name="图片 14"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pic>
        <p:nvPicPr>
          <p:cNvPr id="10" name="Picture 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42844" y="629730"/>
            <a:ext cx="4714908" cy="4156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 name="TextBox 11"/>
          <p:cNvSpPr txBox="1"/>
          <p:nvPr/>
        </p:nvSpPr>
        <p:spPr>
          <a:xfrm>
            <a:off x="4857752" y="4714884"/>
            <a:ext cx="3189167" cy="523220"/>
          </a:xfrm>
          <a:prstGeom prst="rect">
            <a:avLst/>
          </a:prstGeom>
          <a:noFill/>
        </p:spPr>
        <p:txBody>
          <a:bodyPr wrap="square" rtlCol="0">
            <a:spAutoFit/>
          </a:bodyPr>
          <a:lstStyle/>
          <a:p>
            <a:r>
              <a:rPr lang="en-US" altLang="zh-CN" sz="2800" dirty="0" smtClean="0">
                <a:solidFill>
                  <a:srgbClr val="C00000"/>
                </a:solidFill>
              </a:rPr>
              <a:t>engage   audiences</a:t>
            </a:r>
            <a:endParaRPr lang="zh-CN" altLang="en-US" sz="2800" dirty="0">
              <a:solidFill>
                <a:srgbClr val="C00000"/>
              </a:solidFill>
            </a:endParaRPr>
          </a:p>
        </p:txBody>
      </p:sp>
      <p:sp>
        <p:nvSpPr>
          <p:cNvPr id="14" name="TextBox 13"/>
          <p:cNvSpPr txBox="1"/>
          <p:nvPr/>
        </p:nvSpPr>
        <p:spPr>
          <a:xfrm>
            <a:off x="3643306" y="5691862"/>
            <a:ext cx="3071834" cy="523220"/>
          </a:xfrm>
          <a:prstGeom prst="rect">
            <a:avLst/>
          </a:prstGeom>
          <a:noFill/>
        </p:spPr>
        <p:txBody>
          <a:bodyPr wrap="square" rtlCol="0">
            <a:spAutoFit/>
          </a:bodyPr>
          <a:lstStyle/>
          <a:p>
            <a:r>
              <a:rPr lang="en-US" altLang="zh-CN" sz="2800" dirty="0" smtClean="0">
                <a:solidFill>
                  <a:srgbClr val="C00000"/>
                </a:solidFill>
              </a:rPr>
              <a:t>overall     </a:t>
            </a:r>
            <a:r>
              <a:rPr lang="en-US" altLang="zh-CN" sz="2800" dirty="0" smtClean="0">
                <a:solidFill>
                  <a:srgbClr val="C00000"/>
                </a:solidFill>
              </a:rPr>
              <a:t>majority</a:t>
            </a:r>
            <a:endParaRPr lang="zh-CN" altLang="en-US" sz="2800" dirty="0">
              <a:solidFill>
                <a:srgbClr val="C00000"/>
              </a:solidFill>
            </a:endParaRPr>
          </a:p>
        </p:txBody>
      </p:sp>
      <p:sp>
        <p:nvSpPr>
          <p:cNvPr id="16" name="TextBox 15"/>
          <p:cNvSpPr txBox="1"/>
          <p:nvPr/>
        </p:nvSpPr>
        <p:spPr>
          <a:xfrm>
            <a:off x="214282" y="4786322"/>
            <a:ext cx="8715436" cy="1797415"/>
          </a:xfrm>
          <a:prstGeom prst="rect">
            <a:avLst/>
          </a:prstGeom>
          <a:noFill/>
        </p:spPr>
        <p:txBody>
          <a:bodyPr wrap="square" rtlCol="0">
            <a:spAutoFit/>
          </a:bodyPr>
          <a:lstStyle/>
          <a:p>
            <a:pPr marL="266700" lvl="1" indent="-266700" algn="just">
              <a:lnSpc>
                <a:spcPct val="90000"/>
              </a:lnSpc>
              <a:spcBef>
                <a:spcPts val="1200"/>
              </a:spcBef>
              <a:buNone/>
              <a:defRPr/>
            </a:pPr>
            <a:r>
              <a:rPr lang="en-US" altLang="zh-CN" sz="2800" dirty="0" smtClean="0"/>
              <a:t>4 </a:t>
            </a:r>
            <a:r>
              <a:rPr lang="en-US" altLang="zh-CN" sz="2800" dirty="0" smtClean="0"/>
              <a:t>The best lecturers manage </a:t>
            </a:r>
            <a:r>
              <a:rPr lang="en-US" altLang="zh-CN" sz="2800" dirty="0" smtClean="0"/>
              <a:t>to _______ _________ as well as to provide lots of information. </a:t>
            </a:r>
          </a:p>
          <a:p>
            <a:pPr marL="266700" lvl="1" indent="-266700" algn="just">
              <a:lnSpc>
                <a:spcPct val="90000"/>
              </a:lnSpc>
              <a:spcBef>
                <a:spcPts val="1200"/>
              </a:spcBef>
              <a:buNone/>
              <a:defRPr/>
            </a:pPr>
            <a:r>
              <a:rPr lang="en-US" altLang="zh-CN" sz="2800" dirty="0" smtClean="0"/>
              <a:t>5 Over 50% — so the ________ ________ — of professors think lectures and seminars are the best way to teach.</a:t>
            </a:r>
            <a:endParaRPr lang="zh-CN" altLang="en-US" sz="2800" dirty="0"/>
          </a:p>
        </p:txBody>
      </p:sp>
      <p:sp>
        <p:nvSpPr>
          <p:cNvPr id="17" name="TextBox 16"/>
          <p:cNvSpPr txBox="1"/>
          <p:nvPr/>
        </p:nvSpPr>
        <p:spPr>
          <a:xfrm>
            <a:off x="7215206" y="1691334"/>
            <a:ext cx="1571636" cy="523220"/>
          </a:xfrm>
          <a:prstGeom prst="rect">
            <a:avLst/>
          </a:prstGeom>
          <a:noFill/>
        </p:spPr>
        <p:txBody>
          <a:bodyPr wrap="square" rtlCol="0">
            <a:spAutoFit/>
          </a:bodyPr>
          <a:lstStyle/>
          <a:p>
            <a:r>
              <a:rPr lang="en-US" altLang="zh-CN" sz="2800" dirty="0" smtClean="0">
                <a:solidFill>
                  <a:srgbClr val="C00000"/>
                </a:solidFill>
              </a:rPr>
              <a:t>effective</a:t>
            </a:r>
            <a:endParaRPr lang="zh-CN" altLang="en-US" sz="2800" dirty="0"/>
          </a:p>
        </p:txBody>
      </p:sp>
      <p:sp>
        <p:nvSpPr>
          <p:cNvPr id="18" name="TextBox 17"/>
          <p:cNvSpPr txBox="1"/>
          <p:nvPr/>
        </p:nvSpPr>
        <p:spPr>
          <a:xfrm>
            <a:off x="5286380" y="2500306"/>
            <a:ext cx="1214446" cy="523220"/>
          </a:xfrm>
          <a:prstGeom prst="rect">
            <a:avLst/>
          </a:prstGeom>
          <a:noFill/>
        </p:spPr>
        <p:txBody>
          <a:bodyPr wrap="square" rtlCol="0">
            <a:spAutoFit/>
          </a:bodyPr>
          <a:lstStyle/>
          <a:p>
            <a:r>
              <a:rPr lang="en-US" altLang="zh-CN" sz="2800" dirty="0" smtClean="0">
                <a:solidFill>
                  <a:srgbClr val="C00000"/>
                </a:solidFill>
              </a:rPr>
              <a:t>/  </a:t>
            </a:r>
            <a:r>
              <a:rPr lang="en-US" altLang="zh-CN" sz="2800" dirty="0" smtClean="0">
                <a:solidFill>
                  <a:srgbClr val="C00000"/>
                </a:solidFill>
              </a:rPr>
              <a:t>way</a:t>
            </a:r>
            <a:endParaRPr lang="zh-CN" altLang="en-US" sz="2800" dirty="0" smtClean="0">
              <a:solidFill>
                <a:srgbClr val="C00000"/>
              </a:solidFill>
            </a:endParaRPr>
          </a:p>
        </p:txBody>
      </p:sp>
    </p:spTree>
    <p:extLst>
      <p:ext uri="{BB962C8B-B14F-4D97-AF65-F5344CB8AC3E}">
        <p14:creationId xmlns:p14="http://schemas.microsoft.com/office/powerpoint/2010/main" xmlns="" val="109044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286380" y="785794"/>
            <a:ext cx="3643338" cy="3857652"/>
          </a:xfrm>
        </p:spPr>
        <p:txBody>
          <a:bodyPr>
            <a:noAutofit/>
          </a:bodyPr>
          <a:lstStyle/>
          <a:p>
            <a:pPr marL="266700" lvl="1" indent="-266700" algn="just">
              <a:spcBef>
                <a:spcPts val="1200"/>
              </a:spcBef>
              <a:buNone/>
              <a:defRPr/>
            </a:pPr>
            <a:r>
              <a:rPr lang="en-US" altLang="zh-CN" dirty="0" smtClean="0"/>
              <a:t>6 </a:t>
            </a:r>
            <a:r>
              <a:rPr lang="en-US" altLang="zh-CN" dirty="0"/>
              <a:t>The smell of tobacco </a:t>
            </a:r>
            <a:r>
              <a:rPr lang="en-US" altLang="zh-CN" dirty="0" smtClean="0"/>
              <a:t>_______________ ________ that </a:t>
            </a:r>
            <a:r>
              <a:rPr lang="en-US" altLang="zh-CN" dirty="0"/>
              <a:t>someone might have been smoking at the back of the hall. </a:t>
            </a:r>
            <a:endParaRPr lang="en-US" altLang="zh-CN" dirty="0" smtClean="0"/>
          </a:p>
          <a:p>
            <a:pPr marL="266700" lvl="1" indent="-266700" algn="just">
              <a:spcBef>
                <a:spcPts val="1200"/>
              </a:spcBef>
              <a:buNone/>
              <a:defRPr/>
            </a:pPr>
            <a:r>
              <a:rPr lang="en-US" altLang="zh-CN" dirty="0" smtClean="0"/>
              <a:t>7 </a:t>
            </a:r>
            <a:r>
              <a:rPr lang="en-US" altLang="zh-CN" dirty="0"/>
              <a:t>Check your facts on the Internet, which is a(n) </a:t>
            </a:r>
            <a:r>
              <a:rPr lang="en-US" altLang="zh-CN" dirty="0" smtClean="0"/>
              <a:t>_________________ ________ for </a:t>
            </a:r>
            <a:r>
              <a:rPr lang="en-US" altLang="zh-CN" dirty="0"/>
              <a:t>your research</a:t>
            </a:r>
            <a:r>
              <a:rPr lang="en-US" altLang="zh-CN" dirty="0" smtClean="0"/>
              <a: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2" name="TextBox 11"/>
          <p:cNvSpPr txBox="1"/>
          <p:nvPr/>
        </p:nvSpPr>
        <p:spPr>
          <a:xfrm>
            <a:off x="5643570" y="1189009"/>
            <a:ext cx="2714644" cy="954107"/>
          </a:xfrm>
          <a:prstGeom prst="rect">
            <a:avLst/>
          </a:prstGeom>
          <a:noFill/>
        </p:spPr>
        <p:txBody>
          <a:bodyPr wrap="square" rtlCol="0">
            <a:spAutoFit/>
          </a:bodyPr>
          <a:lstStyle/>
          <a:p>
            <a:r>
              <a:rPr lang="en-US" altLang="zh-CN" sz="2800" dirty="0" smtClean="0">
                <a:solidFill>
                  <a:srgbClr val="C00000"/>
                </a:solidFill>
              </a:rPr>
              <a:t>aroused / raised         </a:t>
            </a:r>
            <a:endParaRPr lang="en-US" altLang="zh-CN" sz="2800" dirty="0" smtClean="0">
              <a:solidFill>
                <a:srgbClr val="C00000"/>
              </a:solidFill>
            </a:endParaRPr>
          </a:p>
          <a:p>
            <a:r>
              <a:rPr lang="en-US" altLang="zh-CN" sz="2800" dirty="0" smtClean="0">
                <a:solidFill>
                  <a:srgbClr val="C00000"/>
                </a:solidFill>
              </a:rPr>
              <a:t>suspicion</a:t>
            </a:r>
            <a:endParaRPr lang="zh-CN" altLang="en-US" sz="2800" dirty="0">
              <a:solidFill>
                <a:srgbClr val="C00000"/>
              </a:solidFill>
            </a:endParaRPr>
          </a:p>
        </p:txBody>
      </p:sp>
      <p:sp>
        <p:nvSpPr>
          <p:cNvPr id="13" name="TextBox 12"/>
          <p:cNvSpPr txBox="1"/>
          <p:nvPr/>
        </p:nvSpPr>
        <p:spPr>
          <a:xfrm>
            <a:off x="5572132" y="4714884"/>
            <a:ext cx="3357586" cy="954107"/>
          </a:xfrm>
          <a:prstGeom prst="rect">
            <a:avLst/>
          </a:prstGeom>
          <a:noFill/>
        </p:spPr>
        <p:txBody>
          <a:bodyPr wrap="square" rtlCol="0">
            <a:spAutoFit/>
          </a:bodyPr>
          <a:lstStyle/>
          <a:p>
            <a:r>
              <a:rPr lang="en-US" altLang="zh-CN" sz="2800" dirty="0" smtClean="0">
                <a:solidFill>
                  <a:srgbClr val="C00000"/>
                </a:solidFill>
              </a:rPr>
              <a:t>important / valuable   </a:t>
            </a:r>
            <a:endParaRPr lang="en-US" altLang="zh-CN" sz="2800" dirty="0" smtClean="0">
              <a:solidFill>
                <a:srgbClr val="C00000"/>
              </a:solidFill>
            </a:endParaRPr>
          </a:p>
          <a:p>
            <a:r>
              <a:rPr lang="en-US" altLang="zh-CN" sz="2800" dirty="0" smtClean="0">
                <a:solidFill>
                  <a:srgbClr val="C00000"/>
                </a:solidFill>
              </a:rPr>
              <a:t> </a:t>
            </a:r>
            <a:r>
              <a:rPr lang="en-US" altLang="zh-CN" sz="2800" dirty="0" smtClean="0">
                <a:solidFill>
                  <a:srgbClr val="C00000"/>
                </a:solidFill>
              </a:rPr>
              <a:t>resource</a:t>
            </a:r>
            <a:endParaRPr lang="zh-CN" altLang="en-US" sz="2800" dirty="0">
              <a:solidFill>
                <a:srgbClr val="C00000"/>
              </a:solidFill>
            </a:endParaRPr>
          </a:p>
        </p:txBody>
      </p:sp>
      <p:pic>
        <p:nvPicPr>
          <p:cNvPr id="22" name="图片 21" descr="Home">
            <a:hlinkClick r:id="rId2" action="ppaction://hlinksldjump"/>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23" name="图片 1" descr="Back">
            <a:hlinkClick r:id="rId4" action="ppaction://hlinksldjump"/>
          </p:cNvPr>
          <p:cNvPicPr>
            <a:picLocks noChangeAspect="1" noChangeArrowheads="1"/>
          </p:cNvPicPr>
          <p:nvPr/>
        </p:nvPicPr>
        <p:blipFill>
          <a:blip r:embed="rId5"/>
          <a:srcRect/>
          <a:stretch>
            <a:fillRect/>
          </a:stretch>
        </p:blipFill>
        <p:spPr bwMode="auto">
          <a:xfrm>
            <a:off x="7656513" y="47625"/>
            <a:ext cx="558800" cy="393700"/>
          </a:xfrm>
          <a:prstGeom prst="rect">
            <a:avLst/>
          </a:prstGeom>
          <a:noFill/>
          <a:ln w="9525">
            <a:noFill/>
            <a:miter lim="800000"/>
            <a:headEnd/>
            <a:tailEnd/>
          </a:ln>
        </p:spPr>
      </p:pic>
      <p:pic>
        <p:nvPicPr>
          <p:cNvPr id="14"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42844" y="883610"/>
            <a:ext cx="5072098" cy="47599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图片 14" descr="MORE"/>
          <p:cNvPicPr>
            <a:picLocks noChangeAspect="1" noChangeArrowheads="1"/>
          </p:cNvPicPr>
          <p:nvPr/>
        </p:nvPicPr>
        <p:blipFill>
          <a:blip r:embed="rId7"/>
          <a:srcRect/>
          <a:stretch>
            <a:fillRect/>
          </a:stretch>
        </p:blipFill>
        <p:spPr bwMode="auto">
          <a:xfrm>
            <a:off x="7991475" y="6237288"/>
            <a:ext cx="912813" cy="228600"/>
          </a:xfrm>
          <a:prstGeom prst="rect">
            <a:avLst/>
          </a:prstGeom>
          <a:noFill/>
          <a:ln w="9525">
            <a:noFill/>
            <a:miter lim="800000"/>
            <a:headEnd/>
            <a:tailEnd/>
          </a:ln>
        </p:spPr>
      </p:pic>
    </p:spTree>
    <p:extLst>
      <p:ext uri="{BB962C8B-B14F-4D97-AF65-F5344CB8AC3E}">
        <p14:creationId xmlns:p14="http://schemas.microsoft.com/office/powerpoint/2010/main" xmlns="" val="375650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20" name="TextBox 19"/>
          <p:cNvSpPr txBox="1"/>
          <p:nvPr/>
        </p:nvSpPr>
        <p:spPr>
          <a:xfrm>
            <a:off x="7500958" y="4191664"/>
            <a:ext cx="1428760" cy="523220"/>
          </a:xfrm>
          <a:prstGeom prst="rect">
            <a:avLst/>
          </a:prstGeom>
          <a:noFill/>
        </p:spPr>
        <p:txBody>
          <a:bodyPr wrap="square" rtlCol="0">
            <a:spAutoFit/>
          </a:bodyPr>
          <a:lstStyle/>
          <a:p>
            <a:r>
              <a:rPr lang="en-US" altLang="zh-CN" sz="2800" dirty="0" smtClean="0">
                <a:solidFill>
                  <a:srgbClr val="C00000"/>
                </a:solidFill>
              </a:rPr>
              <a:t>making</a:t>
            </a:r>
            <a:endParaRPr lang="zh-CN" altLang="en-US" sz="2800" dirty="0">
              <a:solidFill>
                <a:srgbClr val="C00000"/>
              </a:solidFill>
            </a:endParaRPr>
          </a:p>
        </p:txBody>
      </p:sp>
      <p:pic>
        <p:nvPicPr>
          <p:cNvPr id="21" name="图片 9" descr="END"/>
          <p:cNvPicPr>
            <a:picLocks noChangeAspect="1" noChangeArrowheads="1"/>
          </p:cNvPicPr>
          <p:nvPr/>
        </p:nvPicPr>
        <p:blipFill>
          <a:blip r:embed="rId2"/>
          <a:srcRect/>
          <a:stretch>
            <a:fillRect/>
          </a:stretch>
        </p:blipFill>
        <p:spPr bwMode="auto">
          <a:xfrm>
            <a:off x="8371019" y="6333761"/>
            <a:ext cx="476250" cy="225425"/>
          </a:xfrm>
          <a:prstGeom prst="rect">
            <a:avLst/>
          </a:prstGeom>
          <a:noFill/>
          <a:ln w="9525">
            <a:noFill/>
            <a:miter lim="800000"/>
            <a:headEnd/>
            <a:tailEnd/>
          </a:ln>
        </p:spPr>
      </p:pic>
      <p:pic>
        <p:nvPicPr>
          <p:cNvPr id="22" name="图片 21" descr="Home">
            <a:hlinkClick r:id="rId3" action="ppaction://hlinksldjump"/>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23" name="图片 1" descr="Back">
            <a:hlinkClick r:id="rId5" action="ppaction://hlinksldjump"/>
          </p:cNvPr>
          <p:cNvPicPr>
            <a:picLocks noChangeAspect="1" noChangeArrowheads="1"/>
          </p:cNvPicPr>
          <p:nvPr/>
        </p:nvPicPr>
        <p:blipFill>
          <a:blip r:embed="rId6"/>
          <a:srcRect/>
          <a:stretch>
            <a:fillRect/>
          </a:stretch>
        </p:blipFill>
        <p:spPr bwMode="auto">
          <a:xfrm>
            <a:off x="7656513" y="47625"/>
            <a:ext cx="558800" cy="393700"/>
          </a:xfrm>
          <a:prstGeom prst="rect">
            <a:avLst/>
          </a:prstGeom>
          <a:noFill/>
          <a:ln w="9525">
            <a:noFill/>
            <a:miter lim="800000"/>
            <a:headEnd/>
            <a:tailEnd/>
          </a:ln>
        </p:spPr>
      </p:pic>
      <p:pic>
        <p:nvPicPr>
          <p:cNvPr id="14" name="Picture 2"/>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42844" y="1232008"/>
            <a:ext cx="4929222" cy="46258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矩形 8"/>
          <p:cNvSpPr/>
          <p:nvPr/>
        </p:nvSpPr>
        <p:spPr>
          <a:xfrm>
            <a:off x="5072066" y="1071546"/>
            <a:ext cx="3857652" cy="5570756"/>
          </a:xfrm>
          <a:prstGeom prst="rect">
            <a:avLst/>
          </a:prstGeom>
        </p:spPr>
        <p:txBody>
          <a:bodyPr wrap="square">
            <a:spAutoFit/>
          </a:bodyPr>
          <a:lstStyle/>
          <a:p>
            <a:pPr marL="266700" lvl="1" indent="-266700" algn="just">
              <a:spcBef>
                <a:spcPts val="1200"/>
              </a:spcBef>
              <a:buNone/>
              <a:defRPr/>
            </a:pPr>
            <a:r>
              <a:rPr lang="en-US" altLang="zh-CN" sz="2800" dirty="0" smtClean="0"/>
              <a:t>8 When you have finished writing, it’s important to ______ your __________________________ before you hand it in. </a:t>
            </a:r>
            <a:endParaRPr lang="en-US" altLang="zh-CN" sz="2800" dirty="0" smtClean="0"/>
          </a:p>
          <a:p>
            <a:pPr marL="266700" lvl="1" indent="-266700" algn="just">
              <a:spcBef>
                <a:spcPts val="1200"/>
              </a:spcBef>
              <a:defRPr/>
            </a:pPr>
            <a:r>
              <a:rPr lang="en-US" altLang="zh-CN" sz="2800" dirty="0" smtClean="0"/>
              <a:t>9 Your work is ________ ___________ , but you need to organize it better.</a:t>
            </a:r>
          </a:p>
          <a:p>
            <a:pPr marL="266700" lvl="1" indent="-266700" algn="just">
              <a:spcBef>
                <a:spcPts val="1200"/>
              </a:spcBef>
              <a:buNone/>
              <a:defRPr/>
            </a:pPr>
            <a:endParaRPr lang="en-US" altLang="zh-CN" sz="2800" dirty="0" smtClean="0"/>
          </a:p>
        </p:txBody>
      </p:sp>
      <p:sp>
        <p:nvSpPr>
          <p:cNvPr id="10" name="TextBox 9"/>
          <p:cNvSpPr txBox="1"/>
          <p:nvPr/>
        </p:nvSpPr>
        <p:spPr>
          <a:xfrm>
            <a:off x="7784808" y="1905648"/>
            <a:ext cx="1144910" cy="523220"/>
          </a:xfrm>
          <a:prstGeom prst="rect">
            <a:avLst/>
          </a:prstGeom>
          <a:noFill/>
        </p:spPr>
        <p:txBody>
          <a:bodyPr wrap="square" rtlCol="0">
            <a:spAutoFit/>
          </a:bodyPr>
          <a:lstStyle/>
          <a:p>
            <a:r>
              <a:rPr lang="en-US" altLang="zh-CN" sz="2800" dirty="0" smtClean="0">
                <a:solidFill>
                  <a:srgbClr val="C00000"/>
                </a:solidFill>
              </a:rPr>
              <a:t>revise</a:t>
            </a:r>
            <a:r>
              <a:rPr lang="en-US" altLang="zh-CN" sz="2800" dirty="0">
                <a:solidFill>
                  <a:srgbClr val="C00000"/>
                </a:solidFill>
              </a:rPr>
              <a:t>	</a:t>
            </a:r>
            <a:endParaRPr lang="zh-CN" altLang="en-US" sz="2800" dirty="0">
              <a:solidFill>
                <a:srgbClr val="C00000"/>
              </a:solidFill>
            </a:endParaRPr>
          </a:p>
        </p:txBody>
      </p:sp>
      <p:sp>
        <p:nvSpPr>
          <p:cNvPr id="11" name="TextBox 10"/>
          <p:cNvSpPr txBox="1"/>
          <p:nvPr/>
        </p:nvSpPr>
        <p:spPr>
          <a:xfrm>
            <a:off x="5429288" y="2760645"/>
            <a:ext cx="3643306" cy="954107"/>
          </a:xfrm>
          <a:prstGeom prst="rect">
            <a:avLst/>
          </a:prstGeom>
          <a:noFill/>
        </p:spPr>
        <p:txBody>
          <a:bodyPr wrap="square" rtlCol="0">
            <a:spAutoFit/>
          </a:bodyPr>
          <a:lstStyle/>
          <a:p>
            <a:r>
              <a:rPr lang="en-US" altLang="zh-CN" sz="2800" spc="-50" dirty="0" smtClean="0">
                <a:solidFill>
                  <a:srgbClr val="C00000"/>
                </a:solidFill>
              </a:rPr>
              <a:t>assignment / manuscript / work</a:t>
            </a:r>
            <a:endParaRPr lang="zh-CN" altLang="en-US" sz="2800" spc="-50" dirty="0">
              <a:solidFill>
                <a:srgbClr val="C00000"/>
              </a:solidFill>
            </a:endParaRPr>
          </a:p>
        </p:txBody>
      </p:sp>
      <p:sp>
        <p:nvSpPr>
          <p:cNvPr id="12" name="TextBox 11"/>
          <p:cNvSpPr txBox="1"/>
          <p:nvPr/>
        </p:nvSpPr>
        <p:spPr>
          <a:xfrm>
            <a:off x="5357818" y="4618033"/>
            <a:ext cx="2143140" cy="954107"/>
          </a:xfrm>
          <a:prstGeom prst="rect">
            <a:avLst/>
          </a:prstGeom>
          <a:noFill/>
        </p:spPr>
        <p:txBody>
          <a:bodyPr wrap="square" rtlCol="0">
            <a:spAutoFit/>
          </a:bodyPr>
          <a:lstStyle/>
          <a:p>
            <a:r>
              <a:rPr lang="en-US" altLang="zh-CN" sz="2800" dirty="0" smtClean="0">
                <a:solidFill>
                  <a:srgbClr val="C00000"/>
                </a:solidFill>
              </a:rPr>
              <a:t>improvement</a:t>
            </a:r>
            <a:endParaRPr lang="zh-CN" altLang="en-US" sz="2800" dirty="0" smtClean="0">
              <a:solidFill>
                <a:srgbClr val="C00000"/>
              </a:solidFill>
            </a:endParaRPr>
          </a:p>
          <a:p>
            <a:endParaRPr lang="zh-CN" altLang="en-US" sz="2800" dirty="0"/>
          </a:p>
        </p:txBody>
      </p:sp>
    </p:spTree>
    <p:extLst>
      <p:ext uri="{BB962C8B-B14F-4D97-AF65-F5344CB8AC3E}">
        <p14:creationId xmlns:p14="http://schemas.microsoft.com/office/powerpoint/2010/main" xmlns="" val="375650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627063"/>
            <a:ext cx="8763000" cy="6065837"/>
          </a:xfrm>
        </p:spPr>
        <p:txBody>
          <a:bodyPr>
            <a:noAutofit/>
          </a:bodyPr>
          <a:lstStyle/>
          <a:p>
            <a:pPr algn="just">
              <a:lnSpc>
                <a:spcPct val="90000"/>
              </a:lnSpc>
              <a:spcBef>
                <a:spcPts val="0"/>
              </a:spcBef>
              <a:buNone/>
            </a:pPr>
            <a:r>
              <a:rPr lang="en-US" altLang="zh-CN" sz="2800" b="1" dirty="0" smtClean="0">
                <a:solidFill>
                  <a:srgbClr val="0070C0"/>
                </a:solidFill>
              </a:rPr>
              <a:t>Translation       </a:t>
            </a:r>
            <a:endParaRPr lang="en-US" altLang="zh-CN" sz="2800" b="1" dirty="0" smtClean="0">
              <a:solidFill>
                <a:srgbClr val="0070C0"/>
              </a:solidFill>
            </a:endParaRPr>
          </a:p>
          <a:p>
            <a:pPr algn="just">
              <a:lnSpc>
                <a:spcPct val="20000"/>
              </a:lnSpc>
              <a:spcBef>
                <a:spcPts val="0"/>
              </a:spcBef>
              <a:buNone/>
            </a:pPr>
            <a:endParaRPr lang="en-US" altLang="zh-CN" sz="2800" b="1" dirty="0" smtClean="0"/>
          </a:p>
          <a:p>
            <a:pPr algn="just">
              <a:lnSpc>
                <a:spcPct val="90000"/>
              </a:lnSpc>
              <a:spcBef>
                <a:spcPts val="0"/>
              </a:spcBef>
              <a:buNone/>
            </a:pPr>
            <a:r>
              <a:rPr lang="en-US" altLang="zh-CN" sz="2800" b="1" dirty="0" smtClean="0"/>
              <a:t>7 </a:t>
            </a:r>
            <a:r>
              <a:rPr lang="en-US" altLang="zh-CN" sz="2800" b="1" dirty="0" smtClean="0"/>
              <a:t>Translate the paragraph into Chinese.</a:t>
            </a:r>
          </a:p>
          <a:p>
            <a:pPr marL="0" indent="0" algn="just">
              <a:lnSpc>
                <a:spcPct val="40000"/>
              </a:lnSpc>
              <a:spcBef>
                <a:spcPts val="0"/>
              </a:spcBef>
              <a:buNone/>
            </a:pPr>
            <a:endParaRPr lang="en-US" altLang="zh-CN" sz="2400" dirty="0" smtClean="0"/>
          </a:p>
          <a:p>
            <a:pPr marL="0" indent="0" algn="just">
              <a:lnSpc>
                <a:spcPct val="90000"/>
              </a:lnSpc>
              <a:spcBef>
                <a:spcPts val="0"/>
              </a:spcBef>
              <a:buNone/>
            </a:pPr>
            <a:r>
              <a:rPr lang="en-US" altLang="zh-CN" sz="2400" dirty="0" smtClean="0"/>
              <a:t>MOOCs </a:t>
            </a:r>
            <a:r>
              <a:rPr lang="en-US" altLang="zh-CN" sz="2400" dirty="0"/>
              <a:t>(massive open online courses) are classes that are taught online to large numbers of students, with minimal involvement of professors. </a:t>
            </a:r>
            <a:r>
              <a:rPr lang="en-US" altLang="zh-CN" sz="2400" dirty="0"/>
              <a:t>Typically, students watch short video lectures and complete assignments that are graded either by machines or by other students. That way a single professor can support a class with thousands of participants. Today the number of high-profile research institutions that present these courses has steadily risen. As college students continue to opt for more modern and flexible means of education, there is room for MOOCs to make major waves in the world of higher education. However, MOOCs aren’t a substitute for undergraduate education. The issue is that not many employers view the online courses as having the same amount of useful information as an in-person class. In short, MOOCs are still viewed as courses for fun instead of real applicable </a:t>
            </a:r>
            <a:r>
              <a:rPr lang="en-US" altLang="zh-CN" sz="2400"/>
              <a:t>learning</a:t>
            </a:r>
            <a:r>
              <a:rPr lang="en-US" altLang="zh-CN" sz="2400" smtClean="0"/>
              <a:t>.</a:t>
            </a:r>
            <a:endParaRPr lang="en-US" altLang="zh-CN" sz="2400" dirty="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9" name="图片 8" descr="MORE"/>
          <p:cNvPicPr>
            <a:picLocks noChangeAspect="1" noChangeArrowheads="1"/>
          </p:cNvPicPr>
          <p:nvPr/>
        </p:nvPicPr>
        <p:blipFill>
          <a:blip r:embed="rId4"/>
          <a:srcRect/>
          <a:stretch>
            <a:fillRect/>
          </a:stretch>
        </p:blipFill>
        <p:spPr bwMode="auto">
          <a:xfrm>
            <a:off x="7991475" y="6429396"/>
            <a:ext cx="912813" cy="228600"/>
          </a:xfrm>
          <a:prstGeom prst="rect">
            <a:avLst/>
          </a:prstGeom>
          <a:noFill/>
          <a:ln w="9525">
            <a:noFill/>
            <a:miter lim="800000"/>
            <a:headEnd/>
            <a:tailEnd/>
          </a:ln>
        </p:spPr>
      </p:pic>
      <p:pic>
        <p:nvPicPr>
          <p:cNvPr id="7" name="图片 6"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85720" y="928670"/>
            <a:ext cx="8572560" cy="5715040"/>
          </a:xfrm>
        </p:spPr>
        <p:txBody>
          <a:bodyPr>
            <a:noAutofit/>
          </a:bodyPr>
          <a:lstStyle/>
          <a:p>
            <a:pPr marL="0" indent="0" algn="just">
              <a:lnSpc>
                <a:spcPct val="125000"/>
              </a:lnSpc>
              <a:spcBef>
                <a:spcPts val="0"/>
              </a:spcBef>
              <a:buNone/>
            </a:pPr>
            <a:r>
              <a:rPr lang="zh-CN" altLang="en-US" sz="2400" dirty="0" smtClean="0">
                <a:solidFill>
                  <a:srgbClr val="0070C0"/>
                </a:solidFill>
                <a:latin typeface="+mn-ea"/>
              </a:rPr>
              <a:t>慕</a:t>
            </a:r>
            <a:r>
              <a:rPr lang="zh-CN" altLang="en-US" sz="2400" dirty="0">
                <a:solidFill>
                  <a:srgbClr val="0070C0"/>
                </a:solidFill>
                <a:latin typeface="+mn-ea"/>
              </a:rPr>
              <a:t>课（大规模开放性网络课程）是指在线向大批学生提供教学的课程，将教授的参与度降到最低</a:t>
            </a:r>
            <a:r>
              <a:rPr lang="zh-CN" altLang="en-US" sz="2400" dirty="0" smtClean="0">
                <a:solidFill>
                  <a:srgbClr val="0070C0"/>
                </a:solidFill>
                <a:latin typeface="+mn-ea"/>
              </a:rPr>
              <a:t>。通常</a:t>
            </a:r>
            <a:r>
              <a:rPr lang="zh-CN" altLang="en-US" sz="2400" dirty="0">
                <a:solidFill>
                  <a:srgbClr val="0070C0"/>
                </a:solidFill>
                <a:latin typeface="+mn-ea"/>
              </a:rPr>
              <a:t>，学生看短视频讲座，并完成作业，作业由机器或其他学生批改。这样，一位教授就能独自</a:t>
            </a:r>
            <a:r>
              <a:rPr lang="zh-CN" altLang="en-US" sz="2400" dirty="0" smtClean="0">
                <a:solidFill>
                  <a:srgbClr val="0070C0"/>
                </a:solidFill>
                <a:latin typeface="+mn-ea"/>
              </a:rPr>
              <a:t>承担</a:t>
            </a:r>
            <a:r>
              <a:rPr lang="zh-CN" altLang="en-US" sz="2400" dirty="0">
                <a:solidFill>
                  <a:srgbClr val="0070C0"/>
                </a:solidFill>
                <a:latin typeface="+mn-ea"/>
              </a:rPr>
              <a:t>一门有成百上千人选修的课程。如今，提供这类课程的知名研究机构的数量在稳步上升。由于</a:t>
            </a:r>
            <a:r>
              <a:rPr lang="zh-CN" altLang="en-US" sz="2400" dirty="0" smtClean="0">
                <a:solidFill>
                  <a:srgbClr val="0070C0"/>
                </a:solidFill>
                <a:latin typeface="+mn-ea"/>
              </a:rPr>
              <a:t>大学生</a:t>
            </a:r>
            <a:r>
              <a:rPr lang="zh-CN" altLang="en-US" sz="2400" dirty="0">
                <a:solidFill>
                  <a:srgbClr val="0070C0"/>
                </a:solidFill>
                <a:latin typeface="+mn-ea"/>
              </a:rPr>
              <a:t>依然倾向于选择更现代和更灵活的教育方式，因此慕课在高等教育领域大展宏图的空间还很大</a:t>
            </a:r>
            <a:r>
              <a:rPr lang="zh-CN" altLang="en-US" sz="2400" dirty="0" smtClean="0">
                <a:solidFill>
                  <a:srgbClr val="0070C0"/>
                </a:solidFill>
                <a:latin typeface="+mn-ea"/>
              </a:rPr>
              <a:t>。但是</a:t>
            </a:r>
            <a:r>
              <a:rPr lang="zh-CN" altLang="en-US" sz="2400" dirty="0">
                <a:solidFill>
                  <a:srgbClr val="0070C0"/>
                </a:solidFill>
                <a:latin typeface="+mn-ea"/>
              </a:rPr>
              <a:t>，慕课并不是本科教育的替代品。问题是，并没有很多雇主认为网络课程能提供和面授课程</a:t>
            </a:r>
            <a:r>
              <a:rPr lang="zh-CN" altLang="en-US" sz="2400" dirty="0" smtClean="0">
                <a:solidFill>
                  <a:srgbClr val="0070C0"/>
                </a:solidFill>
                <a:latin typeface="+mn-ea"/>
              </a:rPr>
              <a:t>一样</a:t>
            </a:r>
            <a:r>
              <a:rPr lang="zh-CN" altLang="en-US" sz="2400" dirty="0">
                <a:solidFill>
                  <a:srgbClr val="0070C0"/>
                </a:solidFill>
                <a:latin typeface="+mn-ea"/>
              </a:rPr>
              <a:t>多的有用信息。总而言之，慕课仍被视为是娱乐性课程，而不是真正的应用型学习。</a:t>
            </a:r>
            <a:endParaRPr lang="en-US" altLang="zh-CN" sz="2400" spc="-15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857232"/>
            <a:ext cx="8834438" cy="5835668"/>
          </a:xfrm>
        </p:spPr>
        <p:txBody>
          <a:bodyPr>
            <a:normAutofit/>
          </a:bodyPr>
          <a:lstStyle/>
          <a:p>
            <a:pPr>
              <a:lnSpc>
                <a:spcPct val="125000"/>
              </a:lnSpc>
              <a:spcBef>
                <a:spcPts val="1200"/>
              </a:spcBef>
              <a:buNone/>
            </a:pPr>
            <a:r>
              <a:rPr lang="en-US" altLang="zh-CN" sz="2800" b="1" dirty="0" smtClean="0"/>
              <a:t>8 Translate the paragraph into English.</a:t>
            </a:r>
          </a:p>
          <a:p>
            <a:pPr algn="just">
              <a:lnSpc>
                <a:spcPct val="125000"/>
              </a:lnSpc>
              <a:spcBef>
                <a:spcPts val="1200"/>
              </a:spcBef>
              <a:buNone/>
            </a:pPr>
            <a:r>
              <a:rPr lang="zh-CN" altLang="en-US" sz="2400" dirty="0" smtClean="0">
                <a:latin typeface="+mn-ea"/>
              </a:rPr>
              <a:t>  现在</a:t>
            </a:r>
            <a:r>
              <a:rPr lang="zh-CN" altLang="en-US" sz="2400" dirty="0">
                <a:latin typeface="+mn-ea"/>
              </a:rPr>
              <a:t>，尽管不少中国大学生还是选择商业或科学技术</a:t>
            </a:r>
            <a:r>
              <a:rPr lang="zh-CN" altLang="en-US" sz="2400" dirty="0" smtClean="0">
                <a:latin typeface="+mn-ea"/>
              </a:rPr>
              <a:t>作为</a:t>
            </a:r>
            <a:r>
              <a:rPr lang="zh-CN" altLang="en-US" sz="2400" dirty="0">
                <a:latin typeface="+mn-ea"/>
              </a:rPr>
              <a:t>大学专业，但越来越多的学生意识到，人文学科</a:t>
            </a:r>
            <a:r>
              <a:rPr lang="zh-CN" altLang="en-US" sz="2400" dirty="0" smtClean="0">
                <a:latin typeface="+mn-ea"/>
              </a:rPr>
              <a:t>也十分</a:t>
            </a:r>
            <a:r>
              <a:rPr lang="zh-CN" altLang="en-US" sz="2400" dirty="0">
                <a:latin typeface="+mn-ea"/>
              </a:rPr>
              <a:t>重要。为培养全面发展的学生，现在中国一些</a:t>
            </a:r>
            <a:r>
              <a:rPr lang="zh-CN" altLang="en-US" sz="2400" dirty="0" smtClean="0">
                <a:latin typeface="+mn-ea"/>
              </a:rPr>
              <a:t>顶尖</a:t>
            </a:r>
            <a:r>
              <a:rPr lang="zh-CN" altLang="en-US" sz="2400" dirty="0">
                <a:latin typeface="+mn-ea"/>
              </a:rPr>
              <a:t>的大学正在推行博雅教育（</a:t>
            </a:r>
            <a:r>
              <a:rPr lang="en-US" altLang="zh-CN" sz="2400" dirty="0"/>
              <a:t>liberal education</a:t>
            </a:r>
            <a:r>
              <a:rPr lang="zh-CN" altLang="en-US" sz="2400" dirty="0">
                <a:latin typeface="+mn-ea"/>
              </a:rPr>
              <a:t>）</a:t>
            </a:r>
            <a:r>
              <a:rPr lang="zh-CN" altLang="en-US" sz="2400" dirty="0" smtClean="0">
                <a:latin typeface="+mn-ea"/>
              </a:rPr>
              <a:t>。博雅</a:t>
            </a:r>
            <a:r>
              <a:rPr lang="zh-CN" altLang="en-US" sz="2400" dirty="0">
                <a:latin typeface="+mn-ea"/>
              </a:rPr>
              <a:t>教育提供通识课程，让学生在深入学习至少一</a:t>
            </a:r>
            <a:r>
              <a:rPr lang="zh-CN" altLang="en-US" sz="2400" dirty="0" smtClean="0">
                <a:latin typeface="+mn-ea"/>
              </a:rPr>
              <a:t>门专业课</a:t>
            </a:r>
            <a:r>
              <a:rPr lang="zh-CN" altLang="en-US" sz="2400" dirty="0">
                <a:latin typeface="+mn-ea"/>
              </a:rPr>
              <a:t>的同时接触不同的学科，掌握不同的学习策略</a:t>
            </a:r>
            <a:r>
              <a:rPr lang="zh-CN" altLang="en-US" sz="2400" dirty="0" smtClean="0">
                <a:latin typeface="+mn-ea"/>
              </a:rPr>
              <a:t>。博雅</a:t>
            </a:r>
            <a:r>
              <a:rPr lang="zh-CN" altLang="en-US" sz="2400" dirty="0">
                <a:latin typeface="+mn-ea"/>
              </a:rPr>
              <a:t>教育有利于培养想象力和思辨能力，使学生</a:t>
            </a:r>
            <a:r>
              <a:rPr lang="zh-CN" altLang="en-US" sz="2400" dirty="0" smtClean="0">
                <a:latin typeface="+mn-ea"/>
              </a:rPr>
              <a:t>能够更好</a:t>
            </a:r>
            <a:r>
              <a:rPr lang="zh-CN" altLang="en-US" sz="2400" dirty="0">
                <a:latin typeface="+mn-ea"/>
              </a:rPr>
              <a:t>地适应日益复杂的劳动力市场的需求。</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9" name="图片 8"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pic>
        <p:nvPicPr>
          <p:cNvPr id="7" name="图片 6"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736604"/>
            <a:ext cx="8715436" cy="5835668"/>
          </a:xfrm>
        </p:spPr>
        <p:txBody>
          <a:bodyPr>
            <a:normAutofit/>
          </a:bodyPr>
          <a:lstStyle/>
          <a:p>
            <a:pPr marL="182563" indent="-182563" algn="just">
              <a:spcBef>
                <a:spcPts val="0"/>
              </a:spcBef>
              <a:buNone/>
            </a:pPr>
            <a:r>
              <a:rPr lang="zh-CN" altLang="en-US" dirty="0" smtClean="0"/>
              <a:t>  </a:t>
            </a:r>
            <a:r>
              <a:rPr lang="en-US" altLang="zh-CN" sz="2800" dirty="0" smtClean="0">
                <a:solidFill>
                  <a:srgbClr val="0070C0"/>
                </a:solidFill>
              </a:rPr>
              <a:t>Nowadays, although quite a large number of Chinese college students still select business or science and technology as their major, more and more students realize that humanities are also essential. In order to cultivate all-round students, some top universities in China are making efforts to promote liberal education. Liberal education provides a general education curriculum so that students are exposed to multiple disciplines and develop various learning strategies in addition to in-depth study of at least one specialized course. A liberal education helps foster imagination and critical thinking to allow students to better adapt to an increasingly complex </a:t>
            </a:r>
            <a:r>
              <a:rPr lang="en-US" altLang="zh-CN" sz="2800" dirty="0" err="1" smtClean="0">
                <a:solidFill>
                  <a:srgbClr val="0070C0"/>
                </a:solidFill>
              </a:rPr>
              <a:t>labour</a:t>
            </a:r>
            <a:r>
              <a:rPr lang="en-US" altLang="zh-CN" sz="2800" dirty="0" smtClean="0">
                <a:solidFill>
                  <a:srgbClr val="0070C0"/>
                </a:solidFill>
              </a:rPr>
              <a:t> market.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8"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627063"/>
            <a:ext cx="8745568" cy="3087689"/>
          </a:xfrm>
        </p:spPr>
        <p:txBody>
          <a:bodyPr>
            <a:normAutofit/>
          </a:bodyPr>
          <a:lstStyle/>
          <a:p>
            <a:pPr marL="266700" indent="-266700" algn="just">
              <a:spcBef>
                <a:spcPts val="0"/>
              </a:spcBef>
              <a:buNone/>
            </a:pPr>
            <a:r>
              <a:rPr lang="en-US" altLang="zh-CN" sz="2800" b="1" i="1" dirty="0">
                <a:solidFill>
                  <a:srgbClr val="336699"/>
                </a:solidFill>
              </a:rPr>
              <a:t>as long </a:t>
            </a:r>
            <a:r>
              <a:rPr lang="en-US" altLang="zh-CN" sz="2800" b="1" i="1" dirty="0" smtClean="0">
                <a:solidFill>
                  <a:srgbClr val="336699"/>
                </a:solidFill>
              </a:rPr>
              <a:t>as</a:t>
            </a:r>
          </a:p>
          <a:p>
            <a:pPr marL="266700" indent="-266700" algn="just">
              <a:lnSpc>
                <a:spcPct val="50000"/>
              </a:lnSpc>
              <a:spcBef>
                <a:spcPts val="0"/>
              </a:spcBef>
              <a:buNone/>
            </a:pPr>
            <a:endParaRPr lang="en-US" altLang="zh-CN" sz="2800" b="1" i="1" dirty="0" smtClean="0">
              <a:solidFill>
                <a:srgbClr val="336699"/>
              </a:solidFill>
            </a:endParaRPr>
          </a:p>
          <a:p>
            <a:pPr marL="266700" indent="-266700" algn="just">
              <a:spcBef>
                <a:spcPts val="0"/>
              </a:spcBef>
              <a:buNone/>
            </a:pPr>
            <a:r>
              <a:rPr lang="en-US" altLang="zh-CN" sz="2800" b="1" dirty="0"/>
              <a:t>1 Look at the sentence from the passage </a:t>
            </a:r>
            <a:r>
              <a:rPr lang="en-US" altLang="zh-CN" sz="2800" b="1" i="1" dirty="0"/>
              <a:t>Improve your study skills</a:t>
            </a:r>
            <a:r>
              <a:rPr lang="en-US" altLang="zh-CN" sz="2800" b="1" dirty="0"/>
              <a:t>.</a:t>
            </a:r>
            <a:endParaRPr lang="en-US" altLang="zh-CN" sz="2800" b="1" dirty="0" smtClean="0"/>
          </a:p>
          <a:p>
            <a:pPr marL="266700" indent="-266700" algn="just">
              <a:spcBef>
                <a:spcPts val="0"/>
              </a:spcBef>
              <a:buNone/>
            </a:pPr>
            <a:r>
              <a:rPr lang="en-US" altLang="zh-CN" sz="2800" dirty="0"/>
              <a:t>   … you’re welcome to disagree with them, </a:t>
            </a:r>
            <a:r>
              <a:rPr lang="en-US" altLang="zh-CN" sz="2800" u="sng" dirty="0"/>
              <a:t>as long as</a:t>
            </a:r>
            <a:r>
              <a:rPr lang="en-US" altLang="zh-CN" sz="2800" dirty="0"/>
              <a:t> you make your reasons clear. </a:t>
            </a:r>
            <a:endParaRPr lang="en-US" altLang="zh-CN" sz="2800" dirty="0" smtClean="0"/>
          </a:p>
          <a:p>
            <a:pPr marL="266700" indent="-266700" algn="just">
              <a:lnSpc>
                <a:spcPct val="50000"/>
              </a:lnSpc>
              <a:spcBef>
                <a:spcPts val="0"/>
              </a:spcBef>
              <a:buNone/>
            </a:pPr>
            <a:r>
              <a:rPr lang="en-US" altLang="zh-CN" sz="2800" dirty="0" smtClean="0"/>
              <a:t>   </a:t>
            </a:r>
            <a:endParaRPr lang="en-US" altLang="zh-CN" sz="2800" dirty="0" smtClean="0"/>
          </a:p>
          <a:p>
            <a:pPr marL="266700" indent="-266700" algn="just">
              <a:spcBef>
                <a:spcPts val="0"/>
              </a:spcBef>
              <a:buNone/>
            </a:pPr>
            <a:r>
              <a:rPr lang="en-US" altLang="zh-CN" sz="2800" b="1" dirty="0" smtClean="0"/>
              <a:t>   Now </a:t>
            </a:r>
            <a:r>
              <a:rPr lang="en-US" altLang="zh-CN" sz="2800" b="1" dirty="0"/>
              <a:t>say when we use </a:t>
            </a:r>
            <a:r>
              <a:rPr lang="en-US" altLang="zh-CN" sz="2800" b="1" i="1" dirty="0"/>
              <a:t>as long as</a:t>
            </a:r>
            <a:r>
              <a:rPr lang="en-US" altLang="zh-CN" sz="2800" b="1" dirty="0" smtClean="0"/>
              <a:t>.</a:t>
            </a:r>
            <a:endParaRPr lang="en-US" altLang="zh-CN" sz="2800"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6" descr="Home">
            <a:hlinkClick r:id="rId2" action="ppaction://hlinksldjump"/>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1"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8" name="TextBox 7"/>
          <p:cNvSpPr txBox="1"/>
          <p:nvPr/>
        </p:nvSpPr>
        <p:spPr>
          <a:xfrm>
            <a:off x="428596" y="3714752"/>
            <a:ext cx="8429684" cy="2246769"/>
          </a:xfrm>
          <a:prstGeom prst="rect">
            <a:avLst/>
          </a:prstGeom>
          <a:noFill/>
        </p:spPr>
        <p:txBody>
          <a:bodyPr wrap="square" rtlCol="0">
            <a:spAutoFit/>
          </a:bodyPr>
          <a:lstStyle/>
          <a:p>
            <a:pPr marL="514350" indent="-514350" algn="just">
              <a:buAutoNum type="alphaLcParenBoth"/>
            </a:pPr>
            <a:r>
              <a:rPr lang="en-US" altLang="zh-CN" sz="2800" dirty="0" smtClean="0"/>
              <a:t>To say what a situation seems like.</a:t>
            </a:r>
          </a:p>
          <a:p>
            <a:pPr marL="514350" indent="-514350" algn="just">
              <a:buAutoNum type="alphaLcParenBoth"/>
            </a:pPr>
            <a:r>
              <a:rPr lang="en-US" altLang="zh-CN" sz="2800" dirty="0" smtClean="0"/>
              <a:t>To state conditions. </a:t>
            </a:r>
          </a:p>
          <a:p>
            <a:pPr marL="514350" indent="-514350" algn="just">
              <a:buAutoNum type="alphaLcParenBoth"/>
            </a:pPr>
            <a:r>
              <a:rPr lang="en-US" altLang="zh-CN" sz="2800" dirty="0" smtClean="0"/>
              <a:t>To describe two actions which take place at the same time.</a:t>
            </a: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p:cBhvr override="childStyle">
                                        <p:cTn id="18" dur="2000" fill="hold"/>
                                        <p:tgtEl>
                                          <p:spTgt spid="8">
                                            <p:txEl>
                                              <p:pRg st="1" end="1"/>
                                            </p:txEl>
                                          </p:spTgt>
                                        </p:tgtEl>
                                        <p:attrNameLst>
                                          <p:attrName>style.color</p:attrName>
                                        </p:attrNameLst>
                                      </p:cBhvr>
                                      <p:to>
                                        <a:srgbClr val="F92805"/>
                                      </p:to>
                                    </p:animClr>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84150" y="785794"/>
            <a:ext cx="8834438" cy="5907106"/>
          </a:xfrm>
        </p:spPr>
        <p:txBody>
          <a:bodyPr/>
          <a:lstStyle/>
          <a:p>
            <a:pPr algn="just">
              <a:spcBef>
                <a:spcPts val="1800"/>
              </a:spcBef>
              <a:buNone/>
            </a:pPr>
            <a:r>
              <a:rPr lang="en-US" altLang="zh-CN" sz="2800" b="1" dirty="0"/>
              <a:t>2 Complete the sentences so that they’re true for you. Use </a:t>
            </a:r>
            <a:r>
              <a:rPr lang="en-US" altLang="zh-CN" sz="2800" b="1" i="1" dirty="0"/>
              <a:t>as long as</a:t>
            </a:r>
            <a:r>
              <a:rPr lang="en-US" altLang="zh-CN" sz="2800" b="1" dirty="0" smtClean="0"/>
              <a:t>.</a:t>
            </a:r>
          </a:p>
          <a:p>
            <a:pPr algn="just">
              <a:spcBef>
                <a:spcPts val="1800"/>
              </a:spcBef>
              <a:buNone/>
            </a:pPr>
            <a:r>
              <a:rPr lang="en-US" altLang="zh-CN" sz="2800" dirty="0"/>
              <a:t>1 </a:t>
            </a:r>
            <a:r>
              <a:rPr lang="en-US" altLang="zh-CN" sz="2800" dirty="0" smtClean="0"/>
              <a:t>I’ll </a:t>
            </a:r>
            <a:r>
              <a:rPr lang="en-US" altLang="zh-CN" sz="2800" dirty="0"/>
              <a:t>study more efficiently at </a:t>
            </a:r>
            <a:r>
              <a:rPr lang="en-US" altLang="zh-CN" sz="2800" dirty="0" smtClean="0"/>
              <a:t>university ___________ ___________________________. </a:t>
            </a:r>
          </a:p>
          <a:p>
            <a:pPr algn="just">
              <a:spcBef>
                <a:spcPts val="1800"/>
              </a:spcBef>
              <a:buNone/>
            </a:pPr>
            <a:r>
              <a:rPr lang="en-US" altLang="zh-CN" sz="2800" dirty="0" smtClean="0"/>
              <a:t>2 </a:t>
            </a:r>
            <a:r>
              <a:rPr lang="en-US" altLang="zh-CN" sz="2800" dirty="0"/>
              <a:t>I’ll get the most out of </a:t>
            </a:r>
            <a:r>
              <a:rPr lang="en-US" altLang="zh-CN" sz="2800" dirty="0" smtClean="0"/>
              <a:t>lectures ___________________ ________. </a:t>
            </a:r>
          </a:p>
          <a:p>
            <a:pPr algn="just">
              <a:spcBef>
                <a:spcPts val="1800"/>
              </a:spcBef>
              <a:buNone/>
            </a:pPr>
            <a:r>
              <a:rPr lang="en-US" altLang="zh-CN" sz="2800" dirty="0" smtClean="0"/>
              <a:t>3 ______________________________, </a:t>
            </a:r>
            <a:r>
              <a:rPr lang="en-US" altLang="zh-CN" sz="2800" dirty="0"/>
              <a:t>I’ll write a good assignment. </a:t>
            </a:r>
            <a:endParaRPr lang="en-US" altLang="zh-CN" sz="2800" dirty="0" smtClean="0"/>
          </a:p>
          <a:p>
            <a:pPr>
              <a:buNone/>
            </a:pPr>
            <a:endParaRPr lang="en-US" altLang="zh-CN"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图片 10" descr="MORE"/>
          <p:cNvPicPr>
            <a:picLocks noChangeAspect="1" noChangeArrowheads="1"/>
          </p:cNvPicPr>
          <p:nvPr/>
        </p:nvPicPr>
        <p:blipFill>
          <a:blip r:embed="rId4"/>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7081425" y="1856833"/>
            <a:ext cx="1739047" cy="523220"/>
          </a:xfrm>
          <a:prstGeom prst="rect">
            <a:avLst/>
          </a:prstGeom>
          <a:noFill/>
        </p:spPr>
        <p:txBody>
          <a:bodyPr wrap="square" rtlCol="0">
            <a:spAutoFit/>
          </a:bodyPr>
          <a:lstStyle/>
          <a:p>
            <a:r>
              <a:rPr lang="en-US" altLang="zh-CN" sz="2800" dirty="0" smtClean="0">
                <a:solidFill>
                  <a:srgbClr val="C00000"/>
                </a:solidFill>
              </a:rPr>
              <a:t>as long as</a:t>
            </a:r>
            <a:endParaRPr lang="zh-CN" altLang="en-US" sz="2800" dirty="0">
              <a:solidFill>
                <a:srgbClr val="C00000"/>
              </a:solidFill>
            </a:endParaRPr>
          </a:p>
        </p:txBody>
      </p:sp>
      <p:sp>
        <p:nvSpPr>
          <p:cNvPr id="10" name="TextBox 9"/>
          <p:cNvSpPr txBox="1"/>
          <p:nvPr/>
        </p:nvSpPr>
        <p:spPr>
          <a:xfrm>
            <a:off x="5436096" y="2924944"/>
            <a:ext cx="3563888" cy="523220"/>
          </a:xfrm>
          <a:prstGeom prst="rect">
            <a:avLst/>
          </a:prstGeom>
          <a:noFill/>
        </p:spPr>
        <p:txBody>
          <a:bodyPr wrap="square" rtlCol="0">
            <a:spAutoFit/>
          </a:bodyPr>
          <a:lstStyle/>
          <a:p>
            <a:r>
              <a:rPr lang="en-US" altLang="zh-CN" sz="2800" dirty="0" smtClean="0">
                <a:solidFill>
                  <a:srgbClr val="C00000"/>
                </a:solidFill>
              </a:rPr>
              <a:t>as long as I pay enough  </a:t>
            </a:r>
            <a:endParaRPr lang="zh-CN" altLang="en-US" sz="2800" dirty="0">
              <a:solidFill>
                <a:srgbClr val="C00000"/>
              </a:solidFill>
            </a:endParaRPr>
          </a:p>
        </p:txBody>
      </p:sp>
      <p:sp>
        <p:nvSpPr>
          <p:cNvPr id="12" name="TextBox 11"/>
          <p:cNvSpPr txBox="1"/>
          <p:nvPr/>
        </p:nvSpPr>
        <p:spPr>
          <a:xfrm>
            <a:off x="632342" y="4017677"/>
            <a:ext cx="5676081" cy="523220"/>
          </a:xfrm>
          <a:prstGeom prst="rect">
            <a:avLst/>
          </a:prstGeom>
          <a:noFill/>
        </p:spPr>
        <p:txBody>
          <a:bodyPr wrap="square" rtlCol="0">
            <a:spAutoFit/>
          </a:bodyPr>
          <a:lstStyle/>
          <a:p>
            <a:r>
              <a:rPr lang="en-US" altLang="zh-CN" sz="2800" dirty="0" smtClean="0">
                <a:solidFill>
                  <a:srgbClr val="C00000"/>
                </a:solidFill>
              </a:rPr>
              <a:t>As long as I listen attentively in class</a:t>
            </a:r>
            <a:r>
              <a:rPr lang="en-US" altLang="zh-CN" sz="2800" dirty="0">
                <a:solidFill>
                  <a:srgbClr val="C00000"/>
                </a:solidFill>
              </a:rPr>
              <a:t>	 </a:t>
            </a:r>
            <a:endParaRPr lang="zh-CN" altLang="en-US" sz="2800" dirty="0">
              <a:solidFill>
                <a:srgbClr val="C00000"/>
              </a:solidFill>
            </a:endParaRPr>
          </a:p>
        </p:txBody>
      </p:sp>
      <p:sp>
        <p:nvSpPr>
          <p:cNvPr id="13" name="TextBox 12"/>
          <p:cNvSpPr txBox="1"/>
          <p:nvPr/>
        </p:nvSpPr>
        <p:spPr>
          <a:xfrm>
            <a:off x="611560" y="2276872"/>
            <a:ext cx="5112568" cy="523220"/>
          </a:xfrm>
          <a:prstGeom prst="rect">
            <a:avLst/>
          </a:prstGeom>
          <a:noFill/>
        </p:spPr>
        <p:txBody>
          <a:bodyPr wrap="square" rtlCol="0">
            <a:spAutoFit/>
          </a:bodyPr>
          <a:lstStyle/>
          <a:p>
            <a:r>
              <a:rPr lang="en-US" altLang="zh-CN" sz="2800" dirty="0">
                <a:solidFill>
                  <a:srgbClr val="C00000"/>
                </a:solidFill>
              </a:rPr>
              <a:t>I have a </a:t>
            </a:r>
            <a:r>
              <a:rPr lang="en-US" altLang="zh-CN" sz="2800" dirty="0" err="1" smtClean="0">
                <a:solidFill>
                  <a:srgbClr val="C00000"/>
                </a:solidFill>
              </a:rPr>
              <a:t>cosy</a:t>
            </a:r>
            <a:r>
              <a:rPr lang="en-US" altLang="zh-CN" sz="2800" dirty="0" smtClean="0">
                <a:solidFill>
                  <a:srgbClr val="C00000"/>
                </a:solidFill>
              </a:rPr>
              <a:t> study environment</a:t>
            </a:r>
            <a:endParaRPr lang="zh-CN" altLang="en-US" sz="2800" dirty="0">
              <a:solidFill>
                <a:srgbClr val="C00000"/>
              </a:solidFill>
            </a:endParaRPr>
          </a:p>
        </p:txBody>
      </p:sp>
      <p:sp>
        <p:nvSpPr>
          <p:cNvPr id="14" name="TextBox 13"/>
          <p:cNvSpPr txBox="1"/>
          <p:nvPr/>
        </p:nvSpPr>
        <p:spPr>
          <a:xfrm>
            <a:off x="529899" y="3368272"/>
            <a:ext cx="1532212" cy="523220"/>
          </a:xfrm>
          <a:prstGeom prst="rect">
            <a:avLst/>
          </a:prstGeom>
          <a:noFill/>
        </p:spPr>
        <p:txBody>
          <a:bodyPr wrap="square" rtlCol="0">
            <a:spAutoFit/>
          </a:bodyPr>
          <a:lstStyle/>
          <a:p>
            <a:r>
              <a:rPr lang="en-US" altLang="zh-CN" sz="2800" dirty="0" smtClean="0">
                <a:solidFill>
                  <a:srgbClr val="C00000"/>
                </a:solidFill>
              </a:rPr>
              <a:t>attention</a:t>
            </a:r>
            <a:endParaRPr lang="zh-CN" altLang="en-US" sz="2800" dirty="0">
              <a:solidFill>
                <a:srgbClr val="C00000"/>
              </a:solidFill>
            </a:endParaRPr>
          </a:p>
        </p:txBody>
      </p:sp>
      <p:pic>
        <p:nvPicPr>
          <p:cNvPr id="15" name="图片 14"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785794"/>
            <a:ext cx="8834438" cy="5907106"/>
          </a:xfrm>
        </p:spPr>
        <p:txBody>
          <a:bodyPr/>
          <a:lstStyle/>
          <a:p>
            <a:pPr algn="just">
              <a:spcBef>
                <a:spcPts val="1800"/>
              </a:spcBef>
              <a:buNone/>
            </a:pPr>
            <a:endParaRPr lang="en-US" altLang="zh-CN" sz="2800" dirty="0" smtClean="0"/>
          </a:p>
          <a:p>
            <a:pPr algn="just">
              <a:spcBef>
                <a:spcPts val="1800"/>
              </a:spcBef>
              <a:buNone/>
            </a:pPr>
            <a:r>
              <a:rPr lang="en-US" altLang="zh-CN" sz="2800" dirty="0" smtClean="0"/>
              <a:t>4 </a:t>
            </a:r>
            <a:r>
              <a:rPr lang="en-US" altLang="zh-CN" sz="2800" spc="-100" dirty="0" smtClean="0"/>
              <a:t>______________________________________, </a:t>
            </a:r>
            <a:r>
              <a:rPr lang="en-US" altLang="zh-CN" sz="2800" spc="-100" dirty="0"/>
              <a:t>my professors </a:t>
            </a:r>
            <a:r>
              <a:rPr lang="en-US" altLang="zh-CN" sz="2800" dirty="0"/>
              <a:t>will be happy with me. </a:t>
            </a:r>
            <a:endParaRPr lang="en-US" altLang="zh-CN" sz="2800" dirty="0" smtClean="0"/>
          </a:p>
          <a:p>
            <a:pPr algn="just">
              <a:spcBef>
                <a:spcPts val="1800"/>
              </a:spcBef>
              <a:buNone/>
            </a:pPr>
            <a:r>
              <a:rPr lang="en-US" altLang="zh-CN" sz="2800" dirty="0" smtClean="0"/>
              <a:t>5 </a:t>
            </a:r>
            <a:r>
              <a:rPr lang="en-US" altLang="zh-CN" sz="2800" dirty="0"/>
              <a:t>My parents will be proud of </a:t>
            </a:r>
            <a:r>
              <a:rPr lang="en-US" altLang="zh-CN" sz="2800" dirty="0" smtClean="0"/>
              <a:t>me ____________________ ____________________. </a:t>
            </a:r>
          </a:p>
          <a:p>
            <a:pPr algn="just">
              <a:spcBef>
                <a:spcPts val="1800"/>
              </a:spcBef>
              <a:buNone/>
            </a:pPr>
            <a:r>
              <a:rPr lang="en-US" altLang="zh-CN" sz="2800" dirty="0" smtClean="0"/>
              <a:t>6 </a:t>
            </a:r>
            <a:r>
              <a:rPr lang="en-US" altLang="zh-CN" sz="2800" dirty="0"/>
              <a:t>I’ll get a good </a:t>
            </a:r>
            <a:r>
              <a:rPr lang="en-US" altLang="zh-CN" sz="2800" dirty="0" smtClean="0"/>
              <a:t>job ______________________________ _____________.</a:t>
            </a:r>
            <a:endParaRPr lang="en-US" altLang="zh-CN" b="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357158" y="1428736"/>
            <a:ext cx="6811665" cy="523220"/>
          </a:xfrm>
          <a:prstGeom prst="rect">
            <a:avLst/>
          </a:prstGeom>
          <a:noFill/>
        </p:spPr>
        <p:txBody>
          <a:bodyPr wrap="square" rtlCol="0">
            <a:spAutoFit/>
          </a:bodyPr>
          <a:lstStyle/>
          <a:p>
            <a:r>
              <a:rPr lang="en-US" altLang="zh-CN" sz="2800" dirty="0" smtClean="0">
                <a:solidFill>
                  <a:srgbClr val="C00000"/>
                </a:solidFill>
              </a:rPr>
              <a:t>As long as I hand in the assignments </a:t>
            </a:r>
            <a:r>
              <a:rPr lang="en-US" altLang="zh-CN" sz="2800" dirty="0" smtClean="0">
                <a:solidFill>
                  <a:srgbClr val="C00000"/>
                </a:solidFill>
              </a:rPr>
              <a:t>on </a:t>
            </a:r>
            <a:r>
              <a:rPr lang="en-US" altLang="zh-CN" sz="2800" dirty="0" smtClean="0">
                <a:solidFill>
                  <a:srgbClr val="C00000"/>
                </a:solidFill>
              </a:rPr>
              <a:t>time</a:t>
            </a:r>
            <a:endParaRPr lang="zh-CN" altLang="en-US" sz="2800" dirty="0">
              <a:solidFill>
                <a:srgbClr val="C00000"/>
              </a:solidFill>
            </a:endParaRPr>
          </a:p>
        </p:txBody>
      </p:sp>
      <p:sp>
        <p:nvSpPr>
          <p:cNvPr id="10" name="TextBox 9"/>
          <p:cNvSpPr txBox="1"/>
          <p:nvPr/>
        </p:nvSpPr>
        <p:spPr>
          <a:xfrm>
            <a:off x="496167" y="2935335"/>
            <a:ext cx="3787801" cy="523220"/>
          </a:xfrm>
          <a:prstGeom prst="rect">
            <a:avLst/>
          </a:prstGeom>
          <a:noFill/>
        </p:spPr>
        <p:txBody>
          <a:bodyPr wrap="square" rtlCol="0">
            <a:spAutoFit/>
          </a:bodyPr>
          <a:lstStyle/>
          <a:p>
            <a:r>
              <a:rPr lang="en-US" altLang="zh-CN" sz="2800" dirty="0" smtClean="0">
                <a:solidFill>
                  <a:srgbClr val="C00000"/>
                </a:solidFill>
              </a:rPr>
              <a:t>lead an independent life </a:t>
            </a:r>
            <a:endParaRPr lang="zh-CN" altLang="en-US" sz="2800" dirty="0">
              <a:solidFill>
                <a:srgbClr val="C00000"/>
              </a:solidFill>
            </a:endParaRPr>
          </a:p>
        </p:txBody>
      </p:sp>
      <p:sp>
        <p:nvSpPr>
          <p:cNvPr id="12" name="TextBox 11"/>
          <p:cNvSpPr txBox="1"/>
          <p:nvPr/>
        </p:nvSpPr>
        <p:spPr>
          <a:xfrm>
            <a:off x="3544889" y="3583407"/>
            <a:ext cx="5491608" cy="523220"/>
          </a:xfrm>
          <a:prstGeom prst="rect">
            <a:avLst/>
          </a:prstGeom>
          <a:noFill/>
        </p:spPr>
        <p:txBody>
          <a:bodyPr wrap="square" rtlCol="0">
            <a:spAutoFit/>
          </a:bodyPr>
          <a:lstStyle/>
          <a:p>
            <a:r>
              <a:rPr lang="en-US" altLang="zh-CN" sz="2800" dirty="0" smtClean="0">
                <a:solidFill>
                  <a:srgbClr val="C00000"/>
                </a:solidFill>
              </a:rPr>
              <a:t>as long as I am equipped with all the</a:t>
            </a:r>
            <a:endParaRPr lang="zh-CN" altLang="en-US" sz="2800" dirty="0">
              <a:solidFill>
                <a:srgbClr val="C00000"/>
              </a:solidFill>
            </a:endParaRPr>
          </a:p>
        </p:txBody>
      </p:sp>
      <p:pic>
        <p:nvPicPr>
          <p:cNvPr id="11"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
        <p:nvSpPr>
          <p:cNvPr id="14" name="TextBox 13"/>
          <p:cNvSpPr txBox="1"/>
          <p:nvPr/>
        </p:nvSpPr>
        <p:spPr>
          <a:xfrm>
            <a:off x="510497" y="4026735"/>
            <a:ext cx="2503544" cy="523220"/>
          </a:xfrm>
          <a:prstGeom prst="rect">
            <a:avLst/>
          </a:prstGeom>
          <a:noFill/>
        </p:spPr>
        <p:txBody>
          <a:bodyPr wrap="square" rtlCol="0">
            <a:spAutoFit/>
          </a:bodyPr>
          <a:lstStyle/>
          <a:p>
            <a:r>
              <a:rPr lang="en-US" altLang="zh-CN" sz="2800" dirty="0" smtClean="0">
                <a:solidFill>
                  <a:srgbClr val="C00000"/>
                </a:solidFill>
              </a:rPr>
              <a:t>necessary skills </a:t>
            </a:r>
            <a:endParaRPr lang="zh-CN" altLang="en-US" sz="2800" dirty="0">
              <a:solidFill>
                <a:srgbClr val="C00000"/>
              </a:solidFill>
            </a:endParaRPr>
          </a:p>
        </p:txBody>
      </p:sp>
      <p:pic>
        <p:nvPicPr>
          <p:cNvPr id="15" name="图片 14"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
        <p:nvSpPr>
          <p:cNvPr id="13" name="TextBox 9"/>
          <p:cNvSpPr txBox="1"/>
          <p:nvPr/>
        </p:nvSpPr>
        <p:spPr>
          <a:xfrm>
            <a:off x="5417096" y="2527685"/>
            <a:ext cx="3475384" cy="523220"/>
          </a:xfrm>
          <a:prstGeom prst="rect">
            <a:avLst/>
          </a:prstGeom>
          <a:noFill/>
        </p:spPr>
        <p:txBody>
          <a:bodyPr wrap="square" rtlCol="0">
            <a:spAutoFit/>
          </a:bodyPr>
          <a:lstStyle/>
          <a:p>
            <a:r>
              <a:rPr lang="en-US" altLang="zh-CN" sz="2800" dirty="0" smtClean="0">
                <a:solidFill>
                  <a:srgbClr val="C00000"/>
                </a:solidFill>
              </a:rPr>
              <a:t>as long as I am able to</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928670"/>
            <a:ext cx="8834438" cy="5764230"/>
          </a:xfrm>
        </p:spPr>
        <p:txBody>
          <a:bodyPr>
            <a:noAutofit/>
          </a:bodyPr>
          <a:lstStyle/>
          <a:p>
            <a:pPr algn="just">
              <a:buNone/>
              <a:defRPr/>
            </a:pPr>
            <a:r>
              <a:rPr lang="en-US" altLang="zh-CN" sz="2800" b="1" dirty="0" smtClean="0"/>
              <a:t>3 </a:t>
            </a:r>
            <a:r>
              <a:rPr lang="en-US" altLang="zh-CN" sz="2800" b="1" dirty="0"/>
              <a:t>Check the sentences which you can rewrite with </a:t>
            </a:r>
            <a:r>
              <a:rPr lang="en-US" altLang="zh-CN" sz="2800" b="1" i="1" dirty="0"/>
              <a:t>as long as</a:t>
            </a:r>
            <a:r>
              <a:rPr lang="en-US" altLang="zh-CN" sz="2800" b="1" dirty="0"/>
              <a:t>.</a:t>
            </a:r>
            <a:endParaRPr lang="en-US" altLang="zh-CN" sz="2800" b="1" dirty="0" smtClean="0"/>
          </a:p>
          <a:p>
            <a:pPr algn="just">
              <a:buNone/>
              <a:defRPr/>
            </a:pPr>
            <a:r>
              <a:rPr lang="en-US" altLang="zh-CN" sz="2800" dirty="0" smtClean="0"/>
              <a:t>○1 </a:t>
            </a:r>
            <a:r>
              <a:rPr lang="en-US" altLang="zh-CN" sz="2800" dirty="0"/>
              <a:t>Imagine that we all got top marks for our assignments, wouldn’t that be amazing? </a:t>
            </a:r>
            <a:endParaRPr lang="en-US" altLang="zh-CN" sz="2800" dirty="0" smtClean="0"/>
          </a:p>
          <a:p>
            <a:pPr algn="just">
              <a:buNone/>
              <a:defRPr/>
            </a:pPr>
            <a:r>
              <a:rPr lang="en-US" altLang="zh-CN" sz="2800" dirty="0" smtClean="0"/>
              <a:t>○2 </a:t>
            </a:r>
            <a:r>
              <a:rPr lang="en-US" altLang="zh-CN" sz="2800" dirty="0"/>
              <a:t>Supposing you had spent more time planning, you wouldn’t be in such a hurry to finish your essay. </a:t>
            </a:r>
            <a:endParaRPr lang="en-US" altLang="zh-CN" sz="2800" dirty="0" smtClean="0"/>
          </a:p>
          <a:p>
            <a:pPr algn="just">
              <a:buNone/>
              <a:defRPr/>
            </a:pPr>
            <a:r>
              <a:rPr lang="en-US" altLang="zh-CN" sz="2800" dirty="0" smtClean="0"/>
              <a:t>○3 </a:t>
            </a:r>
            <a:r>
              <a:rPr lang="en-US" altLang="zh-CN" sz="2800" dirty="0"/>
              <a:t>On condition that you study effectively, you’ll have plenty of time to enjoy yourself. </a:t>
            </a:r>
            <a:endParaRPr lang="en-US" altLang="zh-CN" sz="2800" dirty="0" smtClean="0"/>
          </a:p>
          <a:p>
            <a:pPr algn="just">
              <a:buNone/>
              <a:defRPr/>
            </a:pPr>
            <a:r>
              <a:rPr lang="en-US" altLang="zh-CN" sz="2800" dirty="0" smtClean="0"/>
              <a:t>○4 </a:t>
            </a:r>
            <a:r>
              <a:rPr lang="en-US" altLang="zh-CN" sz="2800" dirty="0"/>
              <a:t>If you’d like to know more, read the professor’s article.</a:t>
            </a:r>
            <a:r>
              <a:rPr lang="en-US" altLang="zh-CN" sz="2800" b="1" dirty="0" smtClean="0"/>
              <a:t>   </a:t>
            </a:r>
            <a:endParaRPr lang="en-US" altLang="zh-CN" sz="2800" b="1" i="1"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sp>
        <p:nvSpPr>
          <p:cNvPr id="2" name="TextBox 1"/>
          <p:cNvSpPr txBox="1"/>
          <p:nvPr/>
        </p:nvSpPr>
        <p:spPr>
          <a:xfrm>
            <a:off x="179512" y="3646765"/>
            <a:ext cx="444872" cy="646331"/>
          </a:xfrm>
          <a:prstGeom prst="rect">
            <a:avLst/>
          </a:prstGeom>
          <a:noFill/>
        </p:spPr>
        <p:txBody>
          <a:bodyPr wrap="square" rtlCol="0">
            <a:spAutoFit/>
          </a:bodyPr>
          <a:lstStyle/>
          <a:p>
            <a:r>
              <a:rPr lang="en-US" altLang="zh-CN" sz="3600" b="1" dirty="0" smtClean="0">
                <a:solidFill>
                  <a:srgbClr val="C00000"/>
                </a:solidFill>
              </a:rPr>
              <a:t>√</a:t>
            </a:r>
            <a:endParaRPr lang="zh-CN" altLang="en-US" sz="3600" b="1" dirty="0">
              <a:solidFill>
                <a:srgbClr val="C00000"/>
              </a:solidFill>
            </a:endParaRPr>
          </a:p>
        </p:txBody>
      </p:sp>
      <p:pic>
        <p:nvPicPr>
          <p:cNvPr id="9"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10" name="图片 9"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642918"/>
            <a:ext cx="8643998" cy="6065837"/>
          </a:xfrm>
        </p:spPr>
        <p:txBody>
          <a:bodyPr>
            <a:noAutofit/>
          </a:bodyPr>
          <a:lstStyle/>
          <a:p>
            <a:pPr algn="just">
              <a:buNone/>
              <a:defRPr/>
            </a:pPr>
            <a:r>
              <a:rPr lang="en-US" altLang="zh-CN" sz="2800" dirty="0" smtClean="0">
                <a:solidFill>
                  <a:srgbClr val="0070C0"/>
                </a:solidFill>
              </a:rPr>
              <a:t>    The </a:t>
            </a:r>
            <a:r>
              <a:rPr lang="en-US" altLang="zh-CN" sz="2800" dirty="0">
                <a:solidFill>
                  <a:srgbClr val="0070C0"/>
                </a:solidFill>
              </a:rPr>
              <a:t>clause beginning with the inversion </a:t>
            </a:r>
            <a:r>
              <a:rPr lang="en-US" altLang="zh-CN" sz="2800" i="1" dirty="0">
                <a:solidFill>
                  <a:srgbClr val="0070C0"/>
                </a:solidFill>
              </a:rPr>
              <a:t>had she </a:t>
            </a:r>
            <a:r>
              <a:rPr lang="en-US" altLang="zh-CN" sz="2800" dirty="0">
                <a:solidFill>
                  <a:srgbClr val="0070C0"/>
                </a:solidFill>
              </a:rPr>
              <a:t>is an alternative to the </a:t>
            </a:r>
            <a:r>
              <a:rPr lang="en-US" altLang="zh-CN" sz="2800" i="1" dirty="0">
                <a:solidFill>
                  <a:srgbClr val="0070C0"/>
                </a:solidFill>
              </a:rPr>
              <a:t>if</a:t>
            </a:r>
            <a:r>
              <a:rPr lang="en-US" altLang="zh-CN" sz="2800" dirty="0">
                <a:solidFill>
                  <a:srgbClr val="0070C0"/>
                </a:solidFill>
              </a:rPr>
              <a:t>-clause. It is not as common as the </a:t>
            </a:r>
            <a:r>
              <a:rPr lang="en-US" altLang="zh-CN" sz="2800" i="1" dirty="0">
                <a:solidFill>
                  <a:srgbClr val="0070C0"/>
                </a:solidFill>
              </a:rPr>
              <a:t>if</a:t>
            </a:r>
            <a:r>
              <a:rPr lang="en-US" altLang="zh-CN" sz="2800" dirty="0">
                <a:solidFill>
                  <a:srgbClr val="0070C0"/>
                </a:solidFill>
              </a:rPr>
              <a:t>-clause, and is a little more formal</a:t>
            </a:r>
            <a:r>
              <a:rPr lang="en-US" altLang="zh-CN" sz="2800" dirty="0" smtClean="0">
                <a:solidFill>
                  <a:srgbClr val="0070C0"/>
                </a:solidFill>
              </a:rPr>
              <a:t>.</a:t>
            </a:r>
          </a:p>
          <a:p>
            <a:pPr algn="just">
              <a:buNone/>
              <a:defRPr/>
            </a:pPr>
            <a:endParaRPr lang="en-US" altLang="zh-CN" sz="2800" b="1" dirty="0" smtClean="0"/>
          </a:p>
          <a:p>
            <a:pPr algn="just">
              <a:lnSpc>
                <a:spcPct val="30000"/>
              </a:lnSpc>
              <a:buNone/>
              <a:defRPr/>
            </a:pPr>
            <a:r>
              <a:rPr lang="en-US" altLang="zh-CN" sz="2800" b="1" dirty="0" smtClean="0"/>
              <a:t>4 </a:t>
            </a:r>
            <a:r>
              <a:rPr lang="en-US" altLang="zh-CN" sz="2800" b="1" dirty="0" smtClean="0"/>
              <a:t>Rewrite </a:t>
            </a:r>
            <a:r>
              <a:rPr lang="en-US" altLang="zh-CN" sz="2800" b="1" dirty="0"/>
              <a:t>the sentences using the inversion structure</a:t>
            </a:r>
            <a:r>
              <a:rPr lang="en-US" altLang="zh-CN" sz="2800" b="1" dirty="0" smtClean="0"/>
              <a:t>.</a:t>
            </a:r>
          </a:p>
          <a:p>
            <a:pPr algn="just">
              <a:buNone/>
              <a:defRPr/>
            </a:pPr>
            <a:r>
              <a:rPr lang="en-US" altLang="zh-CN" sz="2800" dirty="0"/>
              <a:t>1 If I had known what this week’s lecture was about, I wouldn’t have gone. </a:t>
            </a:r>
            <a:endParaRPr lang="en-US" altLang="zh-CN" sz="2800" dirty="0" smtClean="0"/>
          </a:p>
          <a:p>
            <a:pPr algn="just">
              <a:buNone/>
              <a:defRPr/>
            </a:pPr>
            <a:r>
              <a:rPr lang="en-US" altLang="zh-CN" sz="2800" dirty="0"/>
              <a:t> </a:t>
            </a:r>
            <a:r>
              <a:rPr lang="en-US" altLang="zh-CN" sz="2800" dirty="0" smtClean="0"/>
              <a:t>   </a:t>
            </a:r>
            <a:r>
              <a:rPr lang="en-US" altLang="zh-CN" sz="2800" dirty="0" smtClean="0">
                <a:solidFill>
                  <a:srgbClr val="0070C0"/>
                </a:solidFill>
              </a:rPr>
              <a:t>Had I known what this week’s lecture was about, I wouldn’t have gone.</a:t>
            </a:r>
          </a:p>
          <a:p>
            <a:pPr algn="just">
              <a:buNone/>
              <a:defRPr/>
            </a:pPr>
            <a:r>
              <a:rPr lang="en-US" altLang="zh-CN" sz="2800" dirty="0" smtClean="0"/>
              <a:t>2 </a:t>
            </a:r>
            <a:r>
              <a:rPr lang="en-US" altLang="zh-CN" sz="2800" dirty="0"/>
              <a:t>I would have corrected the work, if I had noticed the mistake. </a:t>
            </a:r>
            <a:endParaRPr lang="en-US" altLang="zh-CN" sz="2800" dirty="0" smtClean="0"/>
          </a:p>
          <a:p>
            <a:pPr algn="just">
              <a:buNone/>
            </a:pPr>
            <a:r>
              <a:rPr lang="zh-CN" altLang="en-US" sz="2800" dirty="0" smtClean="0"/>
              <a:t>    </a:t>
            </a:r>
            <a:r>
              <a:rPr lang="en-US" altLang="zh-CN" sz="2800" dirty="0" smtClean="0">
                <a:solidFill>
                  <a:srgbClr val="0070C0"/>
                </a:solidFill>
              </a:rPr>
              <a:t>I would have corrected the work had I noticed the mistake.</a:t>
            </a:r>
            <a:r>
              <a:rPr lang="en-US" altLang="zh-CN" sz="2800" dirty="0">
                <a:solidFill>
                  <a:srgbClr val="0070C0"/>
                </a:solidFill>
              </a:rPr>
              <a:t>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429396"/>
            <a:ext cx="912813" cy="228600"/>
          </a:xfrm>
          <a:prstGeom prst="rect">
            <a:avLst/>
          </a:prstGeom>
          <a:noFill/>
          <a:ln w="9525">
            <a:noFill/>
            <a:miter lim="800000"/>
            <a:headEnd/>
            <a:tailEnd/>
          </a:ln>
        </p:spPr>
      </p:pic>
      <p:pic>
        <p:nvPicPr>
          <p:cNvPr id="7" name="图片 6"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dissolv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dissolv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714356"/>
            <a:ext cx="8643998" cy="6065837"/>
          </a:xfrm>
        </p:spPr>
        <p:txBody>
          <a:bodyPr>
            <a:noAutofit/>
          </a:bodyPr>
          <a:lstStyle/>
          <a:p>
            <a:pPr algn="just">
              <a:buNone/>
            </a:pPr>
            <a:r>
              <a:rPr lang="en-US" altLang="zh-CN" sz="2800" dirty="0"/>
              <a:t>3 If you had thought about this a little earlier, you wouldn’t be in trouble now. </a:t>
            </a:r>
            <a:endParaRPr lang="en-US" altLang="zh-CN" sz="2800" dirty="0" smtClean="0"/>
          </a:p>
          <a:p>
            <a:pPr algn="just">
              <a:buNone/>
            </a:pPr>
            <a:r>
              <a:rPr lang="zh-CN" altLang="en-US" sz="2800" dirty="0" smtClean="0"/>
              <a:t>    </a:t>
            </a:r>
            <a:r>
              <a:rPr lang="en-US" altLang="zh-CN" sz="2800" dirty="0" smtClean="0">
                <a:solidFill>
                  <a:srgbClr val="0070C0"/>
                </a:solidFill>
              </a:rPr>
              <a:t>Had you thought about this a little earlier, you wouldn’t be in trouble now. </a:t>
            </a:r>
          </a:p>
          <a:p>
            <a:pPr algn="just">
              <a:buNone/>
            </a:pPr>
            <a:r>
              <a:rPr lang="en-US" altLang="zh-CN" sz="2800" dirty="0" smtClean="0"/>
              <a:t>4 </a:t>
            </a:r>
            <a:r>
              <a:rPr lang="en-US" altLang="zh-CN" sz="2800" dirty="0"/>
              <a:t>If he had shared his ideas with us, we would have made some progress. </a:t>
            </a:r>
            <a:endParaRPr lang="en-US" altLang="zh-CN" sz="2800" dirty="0" smtClean="0"/>
          </a:p>
          <a:p>
            <a:pPr algn="just">
              <a:buNone/>
            </a:pPr>
            <a:r>
              <a:rPr lang="en-US" altLang="zh-CN" sz="2800" dirty="0" smtClean="0"/>
              <a:t>    </a:t>
            </a:r>
            <a:r>
              <a:rPr lang="en-US" altLang="zh-CN" sz="2800" dirty="0" smtClean="0">
                <a:solidFill>
                  <a:srgbClr val="0070C0"/>
                </a:solidFill>
              </a:rPr>
              <a:t>Had he shared his ideas with us, we would have made some progress. </a:t>
            </a:r>
          </a:p>
          <a:p>
            <a:pPr algn="just">
              <a:buNone/>
            </a:pPr>
            <a:r>
              <a:rPr lang="en-US" altLang="zh-CN" sz="2800" dirty="0" smtClean="0"/>
              <a:t>5 </a:t>
            </a:r>
            <a:r>
              <a:rPr lang="en-US" altLang="zh-CN" sz="2800" dirty="0"/>
              <a:t>They would have improved the facilities, if they had received more money from the </a:t>
            </a:r>
            <a:r>
              <a:rPr lang="en-US" altLang="zh-CN" sz="2800" dirty="0" smtClean="0"/>
              <a:t>government.</a:t>
            </a:r>
          </a:p>
          <a:p>
            <a:pPr algn="just">
              <a:buNone/>
            </a:pPr>
            <a:r>
              <a:rPr lang="en-US" altLang="zh-CN" sz="2800" dirty="0" smtClean="0"/>
              <a:t>    </a:t>
            </a:r>
            <a:r>
              <a:rPr lang="en-US" altLang="zh-CN" sz="2800" dirty="0" smtClean="0">
                <a:solidFill>
                  <a:srgbClr val="0070C0"/>
                </a:solidFill>
              </a:rPr>
              <a:t>They would have improved the facilities had they received more money from the government. </a:t>
            </a:r>
            <a:endParaRPr lang="en-US" altLang="zh-CN" sz="2800" dirty="0">
              <a:solidFill>
                <a:srgbClr val="0070C0"/>
              </a:solidFill>
            </a:endParaRPr>
          </a:p>
          <a:p>
            <a:pPr algn="just">
              <a:buNone/>
            </a:pPr>
            <a:endParaRPr lang="en-US" altLang="zh-CN" sz="2800" dirty="0" smtClean="0"/>
          </a:p>
          <a:p>
            <a:pPr lvl="2" eaLnBrk="1" hangingPunct="1">
              <a:buFont typeface="Arial" panose="020B0604020202020204" pitchFamily="34" charset="0"/>
              <a:buChar char="•"/>
              <a:defRPr/>
            </a:pPr>
            <a:endParaRPr lang="zh-CN" altLang="en-US" sz="2800" dirty="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pic>
        <p:nvPicPr>
          <p:cNvPr id="9" name="图片 8" descr="Home">
            <a:hlinkClick r:id="rId5" action="ppaction://hlinksldjump"/>
          </p:cNvPr>
          <p:cNvPicPr>
            <a:picLocks noChangeAspect="1" noChangeArrowheads="1"/>
          </p:cNvPicPr>
          <p:nvPr/>
        </p:nvPicPr>
        <p:blipFill>
          <a:blip r:embed="rId6"/>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49311"/>
            <a:ext cx="8834438" cy="6065837"/>
          </a:xfrm>
        </p:spPr>
        <p:txBody>
          <a:bodyPr>
            <a:noAutofit/>
          </a:bodyPr>
          <a:lstStyle/>
          <a:p>
            <a:pPr marL="266700" lvl="1" indent="-266700" algn="just">
              <a:spcBef>
                <a:spcPts val="1200"/>
              </a:spcBef>
              <a:buNone/>
              <a:defRPr/>
            </a:pPr>
            <a:r>
              <a:rPr lang="en-US" altLang="zh-CN" b="1" dirty="0" smtClean="0"/>
              <a:t>5 </a:t>
            </a:r>
            <a:r>
              <a:rPr lang="en-US" altLang="zh-CN" b="1" spc="-40" dirty="0" smtClean="0"/>
              <a:t>Complete </a:t>
            </a:r>
            <a:r>
              <a:rPr lang="en-US" altLang="zh-CN" b="1" spc="-40" dirty="0"/>
              <a:t>the sentences about yourself using the inversion structure </a:t>
            </a:r>
            <a:r>
              <a:rPr lang="en-US" altLang="zh-CN" b="1" i="1" spc="-40" dirty="0"/>
              <a:t>Had I</a:t>
            </a:r>
            <a:r>
              <a:rPr lang="en-US" altLang="zh-CN" b="1" spc="-40" dirty="0"/>
              <a:t> + verb. </a:t>
            </a:r>
            <a:endParaRPr lang="en-US" altLang="zh-CN" b="1" spc="-40" dirty="0" smtClean="0"/>
          </a:p>
          <a:p>
            <a:pPr marL="266700" lvl="1" indent="-266700" algn="just">
              <a:lnSpc>
                <a:spcPct val="95000"/>
              </a:lnSpc>
              <a:spcBef>
                <a:spcPts val="1200"/>
              </a:spcBef>
              <a:buNone/>
              <a:defRPr/>
            </a:pPr>
            <a:r>
              <a:rPr lang="en-US" altLang="zh-CN" dirty="0"/>
              <a:t>1 I would have enjoyed myself </a:t>
            </a:r>
            <a:r>
              <a:rPr lang="en-US" altLang="zh-CN" dirty="0" smtClean="0"/>
              <a:t>more _________________ _________________. </a:t>
            </a:r>
          </a:p>
          <a:p>
            <a:pPr marL="266700" lvl="1" indent="-266700" algn="just">
              <a:lnSpc>
                <a:spcPct val="95000"/>
              </a:lnSpc>
              <a:spcBef>
                <a:spcPts val="1200"/>
              </a:spcBef>
              <a:buNone/>
              <a:defRPr/>
            </a:pPr>
            <a:r>
              <a:rPr lang="en-US" altLang="zh-CN" dirty="0" smtClean="0"/>
              <a:t>2 _______________________________________________, </a:t>
            </a:r>
            <a:r>
              <a:rPr lang="en-US" altLang="zh-CN" dirty="0"/>
              <a:t>I would have made different arrangements for the weekend. </a:t>
            </a:r>
            <a:endParaRPr lang="en-US" altLang="zh-CN" dirty="0" smtClean="0"/>
          </a:p>
          <a:p>
            <a:pPr marL="266700" lvl="1" indent="-266700" algn="just">
              <a:lnSpc>
                <a:spcPct val="95000"/>
              </a:lnSpc>
              <a:spcBef>
                <a:spcPts val="1200"/>
              </a:spcBef>
              <a:buNone/>
              <a:defRPr/>
            </a:pPr>
            <a:r>
              <a:rPr lang="en-US" altLang="zh-CN" dirty="0" smtClean="0"/>
              <a:t>3 </a:t>
            </a:r>
            <a:r>
              <a:rPr lang="en-US" altLang="zh-CN" dirty="0"/>
              <a:t>I wouldn’t have worked so </a:t>
            </a:r>
            <a:r>
              <a:rPr lang="en-US" altLang="zh-CN" dirty="0" smtClean="0"/>
              <a:t>hard ___________________ _____________ . </a:t>
            </a:r>
          </a:p>
          <a:p>
            <a:pPr marL="266700" lvl="1" indent="-266700" algn="just">
              <a:lnSpc>
                <a:spcPct val="95000"/>
              </a:lnSpc>
              <a:spcBef>
                <a:spcPts val="1200"/>
              </a:spcBef>
              <a:buNone/>
              <a:defRPr/>
            </a:pPr>
            <a:r>
              <a:rPr lang="en-US" altLang="zh-CN" dirty="0" smtClean="0"/>
              <a:t>4 ____________________, </a:t>
            </a:r>
            <a:r>
              <a:rPr lang="en-US" altLang="zh-CN" dirty="0"/>
              <a:t>I would have gone to a different college. </a:t>
            </a:r>
            <a:endParaRPr lang="en-US" altLang="zh-CN" dirty="0" smtClean="0"/>
          </a:p>
          <a:p>
            <a:pPr marL="266700" lvl="1" indent="-266700" algn="just">
              <a:lnSpc>
                <a:spcPct val="95000"/>
              </a:lnSpc>
              <a:spcBef>
                <a:spcPts val="1200"/>
              </a:spcBef>
              <a:buNone/>
              <a:defRPr/>
            </a:pPr>
            <a:r>
              <a:rPr lang="en-US" altLang="zh-CN" dirty="0" smtClean="0"/>
              <a:t>5 </a:t>
            </a:r>
            <a:r>
              <a:rPr lang="en-US" altLang="zh-CN" dirty="0"/>
              <a:t>I would have visited the US or the </a:t>
            </a:r>
            <a:r>
              <a:rPr lang="en-US" altLang="zh-CN" dirty="0" smtClean="0"/>
              <a:t>UK ________________.</a:t>
            </a:r>
            <a:endParaRPr lang="en-US" altLang="zh-CN" dirty="0" smtClean="0">
              <a:solidFill>
                <a:srgbClr val="336699"/>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sp>
        <p:nvSpPr>
          <p:cNvPr id="8" name="TextBox 7"/>
          <p:cNvSpPr txBox="1"/>
          <p:nvPr/>
        </p:nvSpPr>
        <p:spPr>
          <a:xfrm>
            <a:off x="6013345" y="1619896"/>
            <a:ext cx="2807127" cy="523220"/>
          </a:xfrm>
          <a:prstGeom prst="rect">
            <a:avLst/>
          </a:prstGeom>
          <a:noFill/>
        </p:spPr>
        <p:txBody>
          <a:bodyPr wrap="square" rtlCol="0">
            <a:spAutoFit/>
          </a:bodyPr>
          <a:lstStyle/>
          <a:p>
            <a:r>
              <a:rPr lang="en-US" altLang="zh-CN" sz="2800" dirty="0" smtClean="0">
                <a:solidFill>
                  <a:srgbClr val="C00000"/>
                </a:solidFill>
              </a:rPr>
              <a:t>had I brought my</a:t>
            </a:r>
            <a:endParaRPr lang="zh-CN" altLang="en-US" sz="2800" dirty="0">
              <a:solidFill>
                <a:srgbClr val="C00000"/>
              </a:solidFill>
            </a:endParaRPr>
          </a:p>
        </p:txBody>
      </p:sp>
      <p:sp>
        <p:nvSpPr>
          <p:cNvPr id="9" name="TextBox 8"/>
          <p:cNvSpPr txBox="1"/>
          <p:nvPr/>
        </p:nvSpPr>
        <p:spPr>
          <a:xfrm>
            <a:off x="395536" y="2571744"/>
            <a:ext cx="8873370" cy="523220"/>
          </a:xfrm>
          <a:prstGeom prst="rect">
            <a:avLst/>
          </a:prstGeom>
          <a:noFill/>
        </p:spPr>
        <p:txBody>
          <a:bodyPr wrap="square" rtlCol="0">
            <a:spAutoFit/>
          </a:bodyPr>
          <a:lstStyle/>
          <a:p>
            <a:r>
              <a:rPr lang="en-US" altLang="zh-CN" sz="2800" spc="-120" dirty="0" smtClean="0">
                <a:solidFill>
                  <a:srgbClr val="C00000"/>
                </a:solidFill>
              </a:rPr>
              <a:t>Had I been informed about the cancellation of the concert earlier</a:t>
            </a:r>
            <a:endParaRPr lang="zh-CN" altLang="en-US" sz="2800" spc="-120" dirty="0">
              <a:solidFill>
                <a:srgbClr val="C00000"/>
              </a:solidFill>
            </a:endParaRPr>
          </a:p>
        </p:txBody>
      </p:sp>
      <p:sp>
        <p:nvSpPr>
          <p:cNvPr id="12" name="TextBox 11"/>
          <p:cNvSpPr txBox="1"/>
          <p:nvPr/>
        </p:nvSpPr>
        <p:spPr>
          <a:xfrm>
            <a:off x="5395261" y="3929066"/>
            <a:ext cx="3641235" cy="523220"/>
          </a:xfrm>
          <a:prstGeom prst="rect">
            <a:avLst/>
          </a:prstGeom>
          <a:noFill/>
        </p:spPr>
        <p:txBody>
          <a:bodyPr wrap="square" rtlCol="0">
            <a:spAutoFit/>
          </a:bodyPr>
          <a:lstStyle/>
          <a:p>
            <a:r>
              <a:rPr lang="en-US" altLang="zh-CN" sz="2800" dirty="0" smtClean="0">
                <a:solidFill>
                  <a:srgbClr val="C00000"/>
                </a:solidFill>
              </a:rPr>
              <a:t>had I chosen a </a:t>
            </a:r>
            <a:r>
              <a:rPr lang="en-US" altLang="zh-CN" sz="2800" dirty="0">
                <a:solidFill>
                  <a:srgbClr val="C00000"/>
                </a:solidFill>
              </a:rPr>
              <a:t>different</a:t>
            </a:r>
            <a:endParaRPr lang="zh-CN" altLang="en-US" sz="2800" dirty="0">
              <a:solidFill>
                <a:srgbClr val="C00000"/>
              </a:solidFill>
            </a:endParaRPr>
          </a:p>
        </p:txBody>
      </p:sp>
      <p:sp>
        <p:nvSpPr>
          <p:cNvPr id="13" name="TextBox 12"/>
          <p:cNvSpPr txBox="1"/>
          <p:nvPr/>
        </p:nvSpPr>
        <p:spPr>
          <a:xfrm>
            <a:off x="539552" y="4929198"/>
            <a:ext cx="3617137" cy="523220"/>
          </a:xfrm>
          <a:prstGeom prst="rect">
            <a:avLst/>
          </a:prstGeom>
          <a:noFill/>
        </p:spPr>
        <p:txBody>
          <a:bodyPr wrap="square" rtlCol="0">
            <a:spAutoFit/>
          </a:bodyPr>
          <a:lstStyle/>
          <a:p>
            <a:r>
              <a:rPr lang="en-US" altLang="zh-CN" sz="2800" dirty="0" smtClean="0">
                <a:solidFill>
                  <a:srgbClr val="C00000"/>
                </a:solidFill>
              </a:rPr>
              <a:t>Had I got a better score</a:t>
            </a:r>
            <a:endParaRPr lang="zh-CN" altLang="en-US" sz="2800" dirty="0">
              <a:solidFill>
                <a:srgbClr val="C00000"/>
              </a:solidFill>
            </a:endParaRPr>
          </a:p>
        </p:txBody>
      </p:sp>
      <p:sp>
        <p:nvSpPr>
          <p:cNvPr id="15" name="TextBox 14"/>
          <p:cNvSpPr txBox="1"/>
          <p:nvPr/>
        </p:nvSpPr>
        <p:spPr>
          <a:xfrm>
            <a:off x="416319" y="2048524"/>
            <a:ext cx="3024336" cy="523220"/>
          </a:xfrm>
          <a:prstGeom prst="rect">
            <a:avLst/>
          </a:prstGeom>
          <a:noFill/>
        </p:spPr>
        <p:txBody>
          <a:bodyPr wrap="square" rtlCol="0">
            <a:spAutoFit/>
          </a:bodyPr>
          <a:lstStyle/>
          <a:p>
            <a:r>
              <a:rPr lang="en-US" altLang="zh-CN" sz="2800" dirty="0" smtClean="0">
                <a:solidFill>
                  <a:srgbClr val="C00000"/>
                </a:solidFill>
              </a:rPr>
              <a:t>sunglasses with me</a:t>
            </a:r>
            <a:endParaRPr lang="zh-CN" altLang="en-US" sz="2800" dirty="0">
              <a:solidFill>
                <a:srgbClr val="C00000"/>
              </a:solidFill>
            </a:endParaRPr>
          </a:p>
        </p:txBody>
      </p:sp>
      <p:sp>
        <p:nvSpPr>
          <p:cNvPr id="16" name="TextBox 15"/>
          <p:cNvSpPr txBox="1"/>
          <p:nvPr/>
        </p:nvSpPr>
        <p:spPr>
          <a:xfrm>
            <a:off x="467544" y="4357694"/>
            <a:ext cx="2448272" cy="523220"/>
          </a:xfrm>
          <a:prstGeom prst="rect">
            <a:avLst/>
          </a:prstGeom>
          <a:noFill/>
        </p:spPr>
        <p:txBody>
          <a:bodyPr wrap="square" rtlCol="0">
            <a:spAutoFit/>
          </a:bodyPr>
          <a:lstStyle/>
          <a:p>
            <a:r>
              <a:rPr lang="en-US" altLang="zh-CN" sz="2800" dirty="0" smtClean="0">
                <a:solidFill>
                  <a:srgbClr val="C00000"/>
                </a:solidFill>
              </a:rPr>
              <a:t>field to work in</a:t>
            </a:r>
            <a:endParaRPr lang="zh-CN" altLang="en-US" sz="2800" dirty="0">
              <a:solidFill>
                <a:srgbClr val="C00000"/>
              </a:solidFill>
            </a:endParaRPr>
          </a:p>
        </p:txBody>
      </p:sp>
      <p:sp>
        <p:nvSpPr>
          <p:cNvPr id="17" name="TextBox 16"/>
          <p:cNvSpPr txBox="1"/>
          <p:nvPr/>
        </p:nvSpPr>
        <p:spPr>
          <a:xfrm>
            <a:off x="5796136" y="5857892"/>
            <a:ext cx="3168352" cy="523220"/>
          </a:xfrm>
          <a:prstGeom prst="rect">
            <a:avLst/>
          </a:prstGeom>
          <a:noFill/>
        </p:spPr>
        <p:txBody>
          <a:bodyPr wrap="square" rtlCol="0">
            <a:spAutoFit/>
          </a:bodyPr>
          <a:lstStyle/>
          <a:p>
            <a:r>
              <a:rPr lang="en-US" altLang="zh-CN" sz="2800" dirty="0" smtClean="0">
                <a:solidFill>
                  <a:srgbClr val="C00000"/>
                </a:solidFill>
              </a:rPr>
              <a:t>had I had a vacation</a:t>
            </a:r>
            <a:endParaRPr lang="en-US" altLang="zh-CN" sz="2800" dirty="0">
              <a:solidFill>
                <a:srgbClr val="C00000"/>
              </a:solidFill>
            </a:endParaRPr>
          </a:p>
        </p:txBody>
      </p:sp>
      <p:pic>
        <p:nvPicPr>
          <p:cNvPr id="18" name="图片 9" descr="END"/>
          <p:cNvPicPr>
            <a:picLocks noChangeAspect="1" noChangeArrowheads="1"/>
          </p:cNvPicPr>
          <p:nvPr/>
        </p:nvPicPr>
        <p:blipFill>
          <a:blip r:embed="rId4"/>
          <a:srcRect/>
          <a:stretch>
            <a:fillRect/>
          </a:stretch>
        </p:blipFill>
        <p:spPr bwMode="auto">
          <a:xfrm>
            <a:off x="8371019" y="6429396"/>
            <a:ext cx="476250" cy="225425"/>
          </a:xfrm>
          <a:prstGeom prst="rect">
            <a:avLst/>
          </a:prstGeom>
          <a:noFill/>
          <a:ln w="9525">
            <a:noFill/>
            <a:miter lim="800000"/>
            <a:headEnd/>
            <a:tailEnd/>
          </a:ln>
        </p:spPr>
      </p:pic>
      <p:pic>
        <p:nvPicPr>
          <p:cNvPr id="19" name="图片 18"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4509196" y="714356"/>
            <a:ext cx="4420522" cy="3998814"/>
          </a:xfrm>
          <a:prstGeom prst="rect">
            <a:avLst/>
          </a:prstGeom>
        </p:spPr>
        <p:txBody>
          <a:bodyPr vert="horz" lIns="91440" tIns="45720" rIns="91440" bIns="45720" rtlCol="0">
            <a:noAutofit/>
          </a:bodyPr>
          <a:lstStyle/>
          <a:p>
            <a:pPr marL="266700" marR="0" lvl="1" indent="-266700" algn="just" defTabSz="914400" rtl="0" eaLnBrk="1" fontAlgn="auto" latinLnBrk="0" hangingPunct="1">
              <a:lnSpc>
                <a:spcPct val="100000"/>
              </a:lnSpc>
              <a:spcBef>
                <a:spcPts val="600"/>
              </a:spcBef>
              <a:spcAft>
                <a:spcPts val="0"/>
              </a:spcAft>
              <a:buClrTx/>
              <a:buSzTx/>
              <a:buFont typeface="Arial" pitchFamily="34" charset="0"/>
              <a:buNone/>
              <a:tabLst/>
              <a:defRPr/>
            </a:pPr>
            <a:r>
              <a:rPr kumimoji="0" lang="en-US" altLang="zh-CN" sz="2800" b="1" i="0" u="none" strike="noStrike" kern="1200" cap="none" spc="0" normalizeH="0" baseline="0" noProof="0" dirty="0" smtClean="0">
                <a:ln>
                  <a:noFill/>
                </a:ln>
                <a:solidFill>
                  <a:schemeClr val="tx1"/>
                </a:solidFill>
                <a:effectLst/>
                <a:uLnTx/>
                <a:uFillTx/>
                <a:latin typeface="+mn-lt"/>
                <a:ea typeface="+mn-ea"/>
                <a:cs typeface="+mn-cs"/>
              </a:rPr>
              <a:t>6 </a:t>
            </a:r>
            <a:r>
              <a:rPr lang="en-US" altLang="zh-CN" sz="2800" b="1" spc="-40" dirty="0" smtClean="0"/>
              <a:t>Complete the sentences with suitable expressions from the collocation box. Sometimes more than one collocation is possible.</a:t>
            </a:r>
          </a:p>
          <a:p>
            <a:pPr marL="266700" marR="0" lvl="1" indent="-266700" algn="just" defTabSz="914400" rtl="0" eaLnBrk="1" fontAlgn="auto" latinLnBrk="0" hangingPunct="1">
              <a:lnSpc>
                <a:spcPct val="30000"/>
              </a:lnSpc>
              <a:spcBef>
                <a:spcPts val="6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266700" marR="0" lvl="1" indent="-266700" algn="just" defTabSz="914400" rtl="0" eaLnBrk="1" fontAlgn="auto" latinLnBrk="0" hangingPunct="1">
              <a:lnSpc>
                <a:spcPct val="100000"/>
              </a:lnSpc>
              <a:spcBef>
                <a:spcPts val="600"/>
              </a:spcBef>
              <a:spcAft>
                <a:spcPts val="0"/>
              </a:spcAft>
              <a:buClrTx/>
              <a:buSzTx/>
              <a:buFont typeface="Arial" pitchFamily="34" charset="0"/>
              <a:buNone/>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They tried to ______ the _______ of why so many students left their courses before they’d finished. </a:t>
            </a:r>
          </a:p>
        </p:txBody>
      </p:sp>
      <p:sp>
        <p:nvSpPr>
          <p:cNvPr id="4" name="内容占位符 2"/>
          <p:cNvSpPr>
            <a:spLocks noGrp="1"/>
          </p:cNvSpPr>
          <p:nvPr>
            <p:ph idx="1"/>
          </p:nvPr>
        </p:nvSpPr>
        <p:spPr>
          <a:xfrm>
            <a:off x="142844" y="571480"/>
            <a:ext cx="3571900" cy="587359"/>
          </a:xfrm>
        </p:spPr>
        <p:txBody>
          <a:bodyPr>
            <a:noAutofit/>
          </a:bodyPr>
          <a:lstStyle/>
          <a:p>
            <a:pPr>
              <a:spcBef>
                <a:spcPts val="200"/>
              </a:spcBef>
              <a:buNone/>
              <a:defRPr/>
            </a:pPr>
            <a:r>
              <a:rPr lang="en-US" altLang="zh-CN" sz="2800" b="1" dirty="0" smtClean="0">
                <a:solidFill>
                  <a:srgbClr val="0070C0"/>
                </a:solidFill>
              </a:rPr>
              <a:t>Collocations   </a:t>
            </a:r>
            <a:endParaRPr lang="en-US" altLang="zh-CN" sz="2800" b="1"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11" name="图片 10" descr="MORE"/>
          <p:cNvPicPr>
            <a:picLocks noChangeAspect="1" noChangeArrowheads="1"/>
          </p:cNvPicPr>
          <p:nvPr/>
        </p:nvPicPr>
        <p:blipFill>
          <a:blip r:embed="rId4"/>
          <a:srcRect/>
          <a:stretch>
            <a:fillRect/>
          </a:stretch>
        </p:blipFill>
        <p:spPr bwMode="auto">
          <a:xfrm>
            <a:off x="7991475" y="6415110"/>
            <a:ext cx="912813" cy="228600"/>
          </a:xfrm>
          <a:prstGeom prst="rect">
            <a:avLst/>
          </a:prstGeom>
          <a:noFill/>
          <a:ln w="9525">
            <a:noFill/>
            <a:miter lim="800000"/>
            <a:headEnd/>
            <a:tailEnd/>
          </a:ln>
        </p:spPr>
      </p:pic>
      <p:pic>
        <p:nvPicPr>
          <p:cNvPr id="7" name="图片 6" descr="Home">
            <a:hlinkClick r:id="rId2" action="ppaction://hlinksldjump"/>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42843" y="1071545"/>
            <a:ext cx="4357719" cy="42148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Box 9"/>
          <p:cNvSpPr txBox="1"/>
          <p:nvPr/>
        </p:nvSpPr>
        <p:spPr>
          <a:xfrm>
            <a:off x="5429256" y="5263234"/>
            <a:ext cx="3286148" cy="523220"/>
          </a:xfrm>
          <a:prstGeom prst="rect">
            <a:avLst/>
          </a:prstGeom>
          <a:noFill/>
        </p:spPr>
        <p:txBody>
          <a:bodyPr wrap="square" rtlCol="0">
            <a:spAutoFit/>
          </a:bodyPr>
          <a:lstStyle/>
          <a:p>
            <a:r>
              <a:rPr lang="en-US" altLang="zh-CN" sz="2800" dirty="0" smtClean="0">
                <a:solidFill>
                  <a:srgbClr val="C00000"/>
                </a:solidFill>
              </a:rPr>
              <a:t>  critical      thinking</a:t>
            </a:r>
            <a:endParaRPr lang="zh-CN" altLang="en-US" sz="2800" dirty="0">
              <a:solidFill>
                <a:srgbClr val="C00000"/>
              </a:solidFill>
            </a:endParaRPr>
          </a:p>
        </p:txBody>
      </p:sp>
      <p:sp>
        <p:nvSpPr>
          <p:cNvPr id="12" name="TextBox 11"/>
          <p:cNvSpPr txBox="1"/>
          <p:nvPr/>
        </p:nvSpPr>
        <p:spPr>
          <a:xfrm>
            <a:off x="285720" y="5286388"/>
            <a:ext cx="8643998" cy="1384995"/>
          </a:xfrm>
          <a:prstGeom prst="rect">
            <a:avLst/>
          </a:prstGeom>
          <a:noFill/>
        </p:spPr>
        <p:txBody>
          <a:bodyPr wrap="square" rtlCol="0">
            <a:spAutoFit/>
          </a:bodyPr>
          <a:lstStyle/>
          <a:p>
            <a:pPr marL="0" lvl="1" algn="just"/>
            <a:r>
              <a:rPr lang="en-US" altLang="zh-CN" sz="2800" dirty="0" smtClean="0"/>
              <a:t>2 In some countries developing ________ ________ is part of the teaching methods, whereas in others, it has to be taught explicitly. </a:t>
            </a:r>
            <a:endParaRPr lang="zh-CN" altLang="en-US" dirty="0"/>
          </a:p>
        </p:txBody>
      </p:sp>
      <p:sp>
        <p:nvSpPr>
          <p:cNvPr id="13" name="TextBox 12"/>
          <p:cNvSpPr txBox="1"/>
          <p:nvPr/>
        </p:nvSpPr>
        <p:spPr>
          <a:xfrm>
            <a:off x="7215206" y="3120094"/>
            <a:ext cx="1143008" cy="523220"/>
          </a:xfrm>
          <a:prstGeom prst="rect">
            <a:avLst/>
          </a:prstGeom>
          <a:noFill/>
        </p:spPr>
        <p:txBody>
          <a:bodyPr wrap="square" rtlCol="0">
            <a:spAutoFit/>
          </a:bodyPr>
          <a:lstStyle/>
          <a:p>
            <a:r>
              <a:rPr lang="en-US" altLang="zh-CN" sz="2800" dirty="0" smtClean="0">
                <a:solidFill>
                  <a:srgbClr val="C00000"/>
                </a:solidFill>
              </a:rPr>
              <a:t>solve</a:t>
            </a:r>
            <a:endParaRPr lang="zh-CN" altLang="en-US" sz="2800" dirty="0" smtClean="0">
              <a:solidFill>
                <a:srgbClr val="C00000"/>
              </a:solidFill>
            </a:endParaRPr>
          </a:p>
        </p:txBody>
      </p:sp>
      <p:sp>
        <p:nvSpPr>
          <p:cNvPr id="14" name="TextBox 13"/>
          <p:cNvSpPr txBox="1"/>
          <p:nvPr/>
        </p:nvSpPr>
        <p:spPr>
          <a:xfrm>
            <a:off x="4786314" y="3548722"/>
            <a:ext cx="1571636" cy="523220"/>
          </a:xfrm>
          <a:prstGeom prst="rect">
            <a:avLst/>
          </a:prstGeom>
          <a:noFill/>
        </p:spPr>
        <p:txBody>
          <a:bodyPr wrap="square" rtlCol="0">
            <a:spAutoFit/>
          </a:bodyPr>
          <a:lstStyle/>
          <a:p>
            <a:r>
              <a:rPr lang="en-US" altLang="zh-CN" sz="2800" dirty="0" smtClean="0">
                <a:solidFill>
                  <a:srgbClr val="C00000"/>
                </a:solidFill>
              </a:rPr>
              <a:t>problem</a:t>
            </a:r>
            <a:endParaRPr lang="zh-CN" altLang="en-US" sz="2800" dirty="0" smtClean="0">
              <a:solidFill>
                <a:srgbClr val="C00000"/>
              </a:solidFill>
            </a:endParaRPr>
          </a:p>
        </p:txBody>
      </p:sp>
    </p:spTree>
    <p:extLst>
      <p:ext uri="{BB962C8B-B14F-4D97-AF65-F5344CB8AC3E}">
        <p14:creationId xmlns:p14="http://schemas.microsoft.com/office/powerpoint/2010/main" xmlns="" val="407410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theme/theme1.xml><?xml version="1.0" encoding="utf-8"?>
<a:theme xmlns:a="http://schemas.openxmlformats.org/drawingml/2006/main" name="Office 主题">
  <a:themeElements>
    <a:clrScheme name="自定义 4">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833C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1482</Words>
  <Application>Microsoft Office PowerPoint</Application>
  <PresentationFormat>全屏显示(4:3)</PresentationFormat>
  <Paragraphs>121</Paragraphs>
  <Slides>16</Slides>
  <Notes>0</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Office 主题</vt: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109</cp:revision>
  <dcterms:created xsi:type="dcterms:W3CDTF">2016-02-14T10:12:37Z</dcterms:created>
  <dcterms:modified xsi:type="dcterms:W3CDTF">2016-09-12T02:20:28Z</dcterms:modified>
</cp:coreProperties>
</file>