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335" r:id="rId3"/>
    <p:sldId id="329" r:id="rId4"/>
    <p:sldId id="334" r:id="rId5"/>
    <p:sldId id="337" r:id="rId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umimoji="1" sz="20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20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20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20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20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9900"/>
    <a:srgbClr val="008000"/>
    <a:srgbClr val="006600"/>
    <a:srgbClr val="FF3300"/>
    <a:srgbClr val="0099FF"/>
    <a:srgbClr val="66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70" autoAdjust="0"/>
    <p:restoredTop sz="90929" autoAdjust="0"/>
  </p:normalViewPr>
  <p:slideViewPr>
    <p:cSldViewPr snapToGrid="0">
      <p:cViewPr varScale="1">
        <p:scale>
          <a:sx n="90" d="100"/>
          <a:sy n="90" d="100"/>
        </p:scale>
        <p:origin x="5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7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fld id="{0EEBED18-F49D-4AA0-BD59-484CEB2505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523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CA954-6D8E-4A80-8776-BA1513F379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DE8E6-5326-4039-9F40-CC0023C3F1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542E1-CD9C-4C08-8E7C-1E1EF88C4E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C5BEE-7B51-4C0A-AF56-6A51524139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76132-B688-4E38-93EA-C0D813C673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8930B-D2FB-40CF-818C-608F9FC2B9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0E143-87F5-465D-AE77-E210CE0408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70F9-02C3-4F2E-9D48-23506C3DAC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91B17-9D65-4AAB-AC82-BC28ECFF34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376C3-8929-45B3-B502-F811BD603D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3A4-DDAD-48C1-96CD-798CD5D322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99">
                <a:gamma/>
                <a:shade val="10196"/>
                <a:invGamma/>
              </a:srgbClr>
            </a:gs>
            <a:gs pos="100000">
              <a:srgbClr val="3333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effectLst/>
              </a:defRPr>
            </a:lvl1pPr>
          </a:lstStyle>
          <a:p>
            <a:fld id="{A83C2799-8C34-4DFC-865C-A1D5DCE5E3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split orient="vert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00080">
                <a:gamma/>
                <a:shade val="10196"/>
                <a:invGamma/>
              </a:srgbClr>
            </a:gs>
            <a:gs pos="100000">
              <a:srgbClr val="80008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2" name="Oval 60"/>
          <p:cNvSpPr>
            <a:spLocks noChangeArrowheads="1"/>
          </p:cNvSpPr>
          <p:nvPr/>
        </p:nvSpPr>
        <p:spPr bwMode="auto">
          <a:xfrm>
            <a:off x="228600" y="5791200"/>
            <a:ext cx="8686800" cy="685800"/>
          </a:xfrm>
          <a:prstGeom prst="ellipse">
            <a:avLst/>
          </a:prstGeom>
          <a:gradFill rotWithShape="0">
            <a:gsLst>
              <a:gs pos="0">
                <a:srgbClr val="CC3399"/>
              </a:gs>
              <a:gs pos="100000">
                <a:srgbClr val="80008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41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696200" y="6507163"/>
            <a:ext cx="1371600" cy="274637"/>
          </a:xfrm>
          <a:noFill/>
          <a:ln/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200">
                <a:solidFill>
                  <a:srgbClr val="800080"/>
                </a:solidFill>
                <a:effectDag name="">
                  <a:cont type="tree" name="">
                    <a:effect ref="fillLine"/>
                    <a:outerShdw dist="38100" dir="13500000" algn="br">
                      <a:srgbClr val="BF40C0"/>
                    </a:outerShdw>
                  </a:cont>
                  <a:cont type="tree" name="">
                    <a:effect ref="fillLine"/>
                    <a:outerShdw dist="38100" dir="2700000" algn="tl">
                      <a:srgbClr val="4C004C"/>
                    </a:outerShdw>
                  </a:cont>
                  <a:effect ref="fillLine"/>
                </a:effectDag>
              </a:rPr>
              <a:t>大学计算机基础</a:t>
            </a:r>
          </a:p>
        </p:txBody>
      </p:sp>
      <p:sp>
        <p:nvSpPr>
          <p:cNvPr id="13366" name="WordArt 54"/>
          <p:cNvSpPr>
            <a:spLocks noChangeArrowheads="1" noChangeShapeType="1" noTextEdit="1"/>
          </p:cNvSpPr>
          <p:nvPr/>
        </p:nvSpPr>
        <p:spPr bwMode="auto">
          <a:xfrm>
            <a:off x="685800" y="1371600"/>
            <a:ext cx="7010400" cy="16002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974365"/>
              </a:avLst>
            </a:prstTxWarp>
            <a:scene3d>
              <a:camera prst="legacyPerspectiveBottom">
                <a:rot lat="21299999" lon="0" rev="0"/>
              </a:camera>
              <a:lightRig rig="legacyFlat3" dir="t"/>
            </a:scene3d>
            <a:sp3d extrusionH="121893000" prstMaterial="legacyMatte">
              <a:extrusionClr>
                <a:srgbClr val="0099FF"/>
              </a:extrusionClr>
            </a:sp3d>
          </a:bodyPr>
          <a:lstStyle/>
          <a:p>
            <a:r>
              <a:rPr lang="zh-CN" altLang="en-US" sz="60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latin typeface="华文彩云"/>
                <a:ea typeface="华文彩云"/>
              </a:rPr>
              <a:t>大学</a:t>
            </a:r>
            <a:r>
              <a:rPr lang="zh-CN" altLang="en-US" sz="6000" kern="10" smtClean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latin typeface="华文彩云"/>
                <a:ea typeface="华文彩云"/>
              </a:rPr>
              <a:t>计算机</a:t>
            </a:r>
            <a:endParaRPr lang="zh-CN" altLang="en-US" sz="6000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  <a:latin typeface="华文彩云"/>
              <a:ea typeface="华文彩云"/>
            </a:endParaRPr>
          </a:p>
        </p:txBody>
      </p:sp>
      <p:pic>
        <p:nvPicPr>
          <p:cNvPr id="13368" name="Picture 56" descr="Amang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95800"/>
            <a:ext cx="606425" cy="1047750"/>
          </a:xfrm>
          <a:prstGeom prst="rect">
            <a:avLst/>
          </a:prstGeom>
          <a:noFill/>
        </p:spPr>
      </p:pic>
      <p:pic>
        <p:nvPicPr>
          <p:cNvPr id="13370" name="Picture 58" descr="Frustra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095875"/>
            <a:ext cx="1447800" cy="1152525"/>
          </a:xfrm>
          <a:prstGeom prst="rect">
            <a:avLst/>
          </a:prstGeom>
          <a:noFill/>
        </p:spPr>
      </p:pic>
      <p:sp>
        <p:nvSpPr>
          <p:cNvPr id="13376" name="AutoShape 64"/>
          <p:cNvSpPr>
            <a:spLocks noChangeArrowheads="1"/>
          </p:cNvSpPr>
          <p:nvPr/>
        </p:nvSpPr>
        <p:spPr bwMode="auto">
          <a:xfrm>
            <a:off x="6248400" y="3352800"/>
            <a:ext cx="381000" cy="457200"/>
          </a:xfrm>
          <a:prstGeom prst="star4">
            <a:avLst>
              <a:gd name="adj" fmla="val 11806"/>
            </a:avLst>
          </a:prstGeom>
          <a:gradFill rotWithShape="0">
            <a:gsLst>
              <a:gs pos="0">
                <a:srgbClr val="FFFF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38" name="AutoShape 126"/>
          <p:cNvSpPr>
            <a:spLocks noChangeArrowheads="1"/>
          </p:cNvSpPr>
          <p:nvPr/>
        </p:nvSpPr>
        <p:spPr bwMode="auto">
          <a:xfrm>
            <a:off x="685800" y="3276600"/>
            <a:ext cx="381000" cy="457200"/>
          </a:xfrm>
          <a:prstGeom prst="star4">
            <a:avLst>
              <a:gd name="adj" fmla="val 11806"/>
            </a:avLst>
          </a:prstGeom>
          <a:gradFill rotWithShape="0">
            <a:gsLst>
              <a:gs pos="0">
                <a:srgbClr val="FFFF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39" name="AutoShape 127"/>
          <p:cNvSpPr>
            <a:spLocks noChangeArrowheads="1"/>
          </p:cNvSpPr>
          <p:nvPr/>
        </p:nvSpPr>
        <p:spPr bwMode="auto">
          <a:xfrm>
            <a:off x="2362200" y="4267200"/>
            <a:ext cx="381000" cy="457200"/>
          </a:xfrm>
          <a:prstGeom prst="star4">
            <a:avLst>
              <a:gd name="adj" fmla="val 11806"/>
            </a:avLst>
          </a:prstGeom>
          <a:gradFill rotWithShape="0">
            <a:gsLst>
              <a:gs pos="0">
                <a:srgbClr val="FFFF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40" name="AutoShape 128"/>
          <p:cNvSpPr>
            <a:spLocks noChangeArrowheads="1"/>
          </p:cNvSpPr>
          <p:nvPr/>
        </p:nvSpPr>
        <p:spPr bwMode="auto">
          <a:xfrm>
            <a:off x="8534400" y="2133600"/>
            <a:ext cx="381000" cy="457200"/>
          </a:xfrm>
          <a:prstGeom prst="star4">
            <a:avLst>
              <a:gd name="adj" fmla="val 11806"/>
            </a:avLst>
          </a:prstGeom>
          <a:gradFill rotWithShape="0">
            <a:gsLst>
              <a:gs pos="0">
                <a:srgbClr val="FFFF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41" name="AutoShape 129"/>
          <p:cNvSpPr>
            <a:spLocks noChangeArrowheads="1"/>
          </p:cNvSpPr>
          <p:nvPr/>
        </p:nvSpPr>
        <p:spPr bwMode="auto">
          <a:xfrm>
            <a:off x="762000" y="381000"/>
            <a:ext cx="381000" cy="457200"/>
          </a:xfrm>
          <a:prstGeom prst="star4">
            <a:avLst>
              <a:gd name="adj" fmla="val 11806"/>
            </a:avLst>
          </a:prstGeom>
          <a:gradFill rotWithShape="0">
            <a:gsLst>
              <a:gs pos="0">
                <a:srgbClr val="FFFF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42" name="AutoShape 130"/>
          <p:cNvSpPr>
            <a:spLocks noChangeArrowheads="1"/>
          </p:cNvSpPr>
          <p:nvPr/>
        </p:nvSpPr>
        <p:spPr bwMode="auto">
          <a:xfrm>
            <a:off x="8229600" y="4191000"/>
            <a:ext cx="381000" cy="457200"/>
          </a:xfrm>
          <a:prstGeom prst="star4">
            <a:avLst>
              <a:gd name="adj" fmla="val 11806"/>
            </a:avLst>
          </a:prstGeom>
          <a:gradFill rotWithShape="0">
            <a:gsLst>
              <a:gs pos="0">
                <a:srgbClr val="FFFF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43" name="AutoShape 131"/>
          <p:cNvSpPr>
            <a:spLocks noChangeArrowheads="1"/>
          </p:cNvSpPr>
          <p:nvPr/>
        </p:nvSpPr>
        <p:spPr bwMode="auto">
          <a:xfrm>
            <a:off x="6629400" y="304800"/>
            <a:ext cx="381000" cy="457200"/>
          </a:xfrm>
          <a:prstGeom prst="star4">
            <a:avLst>
              <a:gd name="adj" fmla="val 11806"/>
            </a:avLst>
          </a:prstGeom>
          <a:gradFill rotWithShape="0">
            <a:gsLst>
              <a:gs pos="0">
                <a:srgbClr val="FFFF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44" name="AutoShape 132"/>
          <p:cNvSpPr>
            <a:spLocks noChangeArrowheads="1"/>
          </p:cNvSpPr>
          <p:nvPr/>
        </p:nvSpPr>
        <p:spPr bwMode="auto">
          <a:xfrm>
            <a:off x="3886200" y="457200"/>
            <a:ext cx="381000" cy="457200"/>
          </a:xfrm>
          <a:prstGeom prst="star4">
            <a:avLst>
              <a:gd name="adj" fmla="val 11806"/>
            </a:avLst>
          </a:prstGeom>
          <a:gradFill rotWithShape="0">
            <a:gsLst>
              <a:gs pos="0">
                <a:srgbClr val="FFFF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456" name="Group 144"/>
          <p:cNvGrpSpPr>
            <a:grpSpLocks/>
          </p:cNvGrpSpPr>
          <p:nvPr/>
        </p:nvGrpSpPr>
        <p:grpSpPr bwMode="auto">
          <a:xfrm>
            <a:off x="1371600" y="2470150"/>
            <a:ext cx="5715000" cy="577850"/>
            <a:chOff x="1056" y="1508"/>
            <a:chExt cx="3600" cy="364"/>
          </a:xfrm>
        </p:grpSpPr>
        <p:sp>
          <p:nvSpPr>
            <p:cNvPr id="13455" name="AutoShape 143"/>
            <p:cNvSpPr>
              <a:spLocks noChangeArrowheads="1"/>
            </p:cNvSpPr>
            <p:nvPr/>
          </p:nvSpPr>
          <p:spPr bwMode="auto">
            <a:xfrm>
              <a:off x="1056" y="1536"/>
              <a:ext cx="3600" cy="336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0066">
                    <a:gamma/>
                    <a:shade val="46275"/>
                    <a:invGamma/>
                  </a:srgbClr>
                </a:gs>
                <a:gs pos="5000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3454" name="Text Box 142"/>
            <p:cNvSpPr txBox="1">
              <a:spLocks noChangeArrowheads="1"/>
            </p:cNvSpPr>
            <p:nvPr/>
          </p:nvSpPr>
          <p:spPr bwMode="auto">
            <a:xfrm>
              <a:off x="1104" y="1508"/>
              <a:ext cx="350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University Computer</a:t>
              </a:r>
              <a:r>
                <a:rPr lang="en-US" altLang="zh-CN" sz="36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en-US" altLang="zh-CN" sz="3600" i="1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13371" name="Picture 59" descr="ibm-30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E019B"/>
              </a:clrFrom>
              <a:clrTo>
                <a:srgbClr val="4E019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05063" y="3657600"/>
            <a:ext cx="2776537" cy="25860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托卡塔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54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1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6" grpId="0" animBg="1"/>
      <p:bldP spid="13376" grpId="0" animBg="1"/>
      <p:bldP spid="13438" grpId="0" animBg="1"/>
      <p:bldP spid="13439" grpId="0" animBg="1"/>
      <p:bldP spid="13440" grpId="0" animBg="1"/>
      <p:bldP spid="13441" grpId="0" animBg="1"/>
      <p:bldP spid="13442" grpId="0" animBg="1"/>
      <p:bldP spid="13443" grpId="0" animBg="1"/>
      <p:bldP spid="134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609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8077200" y="6629400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200">
                <a:solidFill>
                  <a:srgbClr val="33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教学进程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990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371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1752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133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514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895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3276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3657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4038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4419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4800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5181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5562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5943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6324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6705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7086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7467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7848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5" name="AutoShape 23"/>
          <p:cNvSpPr>
            <a:spLocks noChangeArrowheads="1"/>
          </p:cNvSpPr>
          <p:nvPr/>
        </p:nvSpPr>
        <p:spPr bwMode="auto">
          <a:xfrm>
            <a:off x="381000" y="381000"/>
            <a:ext cx="2667000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5256" name="AutoShape 24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oundRect">
            <a:avLst>
              <a:gd name="adj" fmla="val 3079"/>
            </a:avLst>
          </a:prstGeom>
          <a:solidFill>
            <a:schemeClr val="tx1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zh-CN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228600" y="6705600"/>
            <a:ext cx="381000" cy="762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8" name="Rectangle 26"/>
          <p:cNvSpPr>
            <a:spLocks noChangeArrowheads="1"/>
          </p:cNvSpPr>
          <p:nvPr/>
        </p:nvSpPr>
        <p:spPr bwMode="auto">
          <a:xfrm>
            <a:off x="228600" y="6705600"/>
            <a:ext cx="8001000" cy="76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23850"/>
            <a:ext cx="2057400" cy="457200"/>
          </a:xfrm>
          <a:noFill/>
          <a:ln/>
        </p:spPr>
        <p:txBody>
          <a:bodyPr anchor="t">
            <a:spAutoFit/>
          </a:bodyPr>
          <a:lstStyle/>
          <a:p>
            <a:pPr algn="just">
              <a:spcBef>
                <a:spcPct val="40000"/>
              </a:spcBef>
            </a:pPr>
            <a:r>
              <a:rPr lang="en-US" altLang="zh-CN" sz="2000" dirty="0">
                <a:solidFill>
                  <a:srgbClr val="00FF99"/>
                </a:solidFill>
              </a:rPr>
              <a:t>●</a:t>
            </a:r>
            <a:r>
              <a:rPr lang="en-US" altLang="zh-CN" sz="1800" dirty="0">
                <a:solidFill>
                  <a:srgbClr val="FF9900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课程说明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687388" y="1273175"/>
            <a:ext cx="777875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</a:p>
        </p:txBody>
      </p:sp>
      <p:sp>
        <p:nvSpPr>
          <p:cNvPr id="95261" name="Rectangle 29"/>
          <p:cNvSpPr>
            <a:spLocks noChangeArrowheads="1"/>
          </p:cNvSpPr>
          <p:nvPr/>
        </p:nvSpPr>
        <p:spPr bwMode="auto">
          <a:xfrm>
            <a:off x="912813" y="1260475"/>
            <a:ext cx="7259637" cy="214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面授</a:t>
            </a:r>
            <a:r>
              <a:rPr lang="en-US" altLang="zh-CN" sz="2400" dirty="0" smtClean="0">
                <a:effectLst/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学时，</a:t>
            </a:r>
            <a:r>
              <a:rPr lang="en-US" altLang="zh-CN" sz="2400" dirty="0" smtClean="0">
                <a:effectLst/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次</a:t>
            </a:r>
            <a:endParaRPr lang="zh-CN" altLang="en-US" sz="2400" dirty="0">
              <a:effectLst/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上机</a:t>
            </a:r>
            <a:r>
              <a:rPr lang="en-US" altLang="zh-CN" sz="2400" dirty="0" smtClean="0">
                <a:effectLst/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学时，</a:t>
            </a:r>
            <a:r>
              <a:rPr lang="en-US" altLang="zh-CN" sz="2400" dirty="0" smtClean="0">
                <a:effectLst/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次</a:t>
            </a:r>
            <a:endParaRPr lang="en-US" altLang="zh-CN" sz="2400" dirty="0" smtClean="0">
              <a:effectLst/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雨课堂使用</a:t>
            </a:r>
            <a:endParaRPr lang="en-US" altLang="zh-CN" sz="2400" dirty="0" smtClean="0">
              <a:effectLst/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中国大学</a:t>
            </a:r>
            <a:r>
              <a:rPr lang="en-US" altLang="zh-CN" sz="2400" dirty="0" smtClean="0">
                <a:effectLst/>
                <a:latin typeface="黑体" pitchFamily="2" charset="-122"/>
                <a:ea typeface="黑体" pitchFamily="2" charset="-122"/>
              </a:rPr>
              <a:t>MOOC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网“大学计算机”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学习</a:t>
            </a:r>
            <a:endParaRPr lang="zh-CN" altLang="en-US" sz="2400" dirty="0" smtClean="0">
              <a:effectLst/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sz="2400" dirty="0" smtClean="0">
              <a:effectLst/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899837" y="3922659"/>
            <a:ext cx="7259637" cy="224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分层教学：上机测验</a:t>
            </a:r>
            <a:r>
              <a:rPr lang="en-US" altLang="zh-CN" sz="2400" dirty="0" smtClean="0">
                <a:effectLst/>
                <a:latin typeface="黑体" pitchFamily="2" charset="-122"/>
                <a:ea typeface="黑体" pitchFamily="2" charset="-122"/>
              </a:rPr>
              <a:t>-office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操作，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测试结果产生</a:t>
            </a:r>
            <a:r>
              <a:rPr lang="en-US" altLang="zh-CN" sz="2400" dirty="0" smtClean="0">
                <a:effectLst/>
                <a:latin typeface="黑体" pitchFamily="2" charset="-122"/>
                <a:ea typeface="黑体" pitchFamily="2" charset="-122"/>
              </a:rPr>
              <a:t>15-20%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自修生</a:t>
            </a:r>
            <a:endParaRPr lang="en-US" altLang="zh-CN" sz="2400" dirty="0" smtClean="0">
              <a:effectLst/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endParaRPr lang="en-US" altLang="zh-CN" sz="2400" dirty="0" smtClean="0">
              <a:effectLst/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自修生：自愿选择</a:t>
            </a:r>
            <a:r>
              <a:rPr lang="en-US" altLang="zh-CN" sz="2400" dirty="0" smtClean="0"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次面授，免上机，作业</a:t>
            </a:r>
            <a:r>
              <a:rPr lang="en-US" altLang="zh-CN" sz="2400" dirty="0" smtClean="0">
                <a:effectLst/>
                <a:latin typeface="黑体" pitchFamily="2" charset="-122"/>
                <a:ea typeface="黑体" pitchFamily="2" charset="-122"/>
              </a:rPr>
              <a:t>+MOOC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学习</a:t>
            </a:r>
            <a:r>
              <a:rPr lang="en-US" altLang="zh-CN" sz="2400" dirty="0" smtClean="0">
                <a:effectLst/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400" dirty="0" smtClean="0">
                <a:effectLst/>
                <a:latin typeface="黑体" pitchFamily="2" charset="-122"/>
                <a:ea typeface="黑体" pitchFamily="2" charset="-122"/>
              </a:rPr>
              <a:t>期末考试均与其他学生一致</a:t>
            </a:r>
            <a:endParaRPr lang="en-US" altLang="zh-CN" sz="2400" dirty="0"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99">
                <a:gamma/>
                <a:shade val="46275"/>
                <a:invGamma/>
              </a:srgbClr>
            </a:gs>
            <a:gs pos="100000">
              <a:srgbClr val="3333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609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8077200" y="6629400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200">
                <a:solidFill>
                  <a:srgbClr val="33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教学进程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990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371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752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2133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2514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2895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3276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3657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4038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4419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4800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5181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5562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5943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6324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6705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7086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7467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7848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11" name="AutoShape 23"/>
          <p:cNvSpPr>
            <a:spLocks noChangeArrowheads="1"/>
          </p:cNvSpPr>
          <p:nvPr/>
        </p:nvSpPr>
        <p:spPr bwMode="auto">
          <a:xfrm>
            <a:off x="381000" y="381000"/>
            <a:ext cx="2667000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9112" name="AutoShape 24"/>
          <p:cNvSpPr>
            <a:spLocks noChangeArrowheads="1"/>
          </p:cNvSpPr>
          <p:nvPr/>
        </p:nvSpPr>
        <p:spPr bwMode="auto">
          <a:xfrm>
            <a:off x="321013" y="1172182"/>
            <a:ext cx="8229600" cy="1162456"/>
          </a:xfrm>
          <a:prstGeom prst="roundRect">
            <a:avLst>
              <a:gd name="adj" fmla="val 3079"/>
            </a:avLst>
          </a:prstGeom>
          <a:solidFill>
            <a:schemeClr val="tx1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zh-CN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228600" y="6705600"/>
            <a:ext cx="381000" cy="762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228600" y="6705600"/>
            <a:ext cx="8001000" cy="76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9116" name="Picture 28" descr="操作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1784" y="5158912"/>
            <a:ext cx="1646238" cy="1371600"/>
          </a:xfrm>
          <a:prstGeom prst="rect">
            <a:avLst/>
          </a:prstGeom>
          <a:noFill/>
        </p:spPr>
      </p:pic>
      <p:sp>
        <p:nvSpPr>
          <p:cNvPr id="8911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23850"/>
            <a:ext cx="2057400" cy="457200"/>
          </a:xfrm>
          <a:noFill/>
          <a:ln/>
        </p:spPr>
        <p:txBody>
          <a:bodyPr anchor="t"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US" altLang="zh-CN" sz="2000" dirty="0">
                <a:solidFill>
                  <a:srgbClr val="00FF99"/>
                </a:solidFill>
              </a:rPr>
              <a:t>●</a:t>
            </a:r>
            <a:r>
              <a:rPr lang="en-US" altLang="zh-CN" sz="1800" dirty="0">
                <a:solidFill>
                  <a:srgbClr val="FF9900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考核说明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9127" name="Text Box 39"/>
          <p:cNvSpPr txBox="1">
            <a:spLocks noChangeArrowheads="1"/>
          </p:cNvSpPr>
          <p:nvPr/>
        </p:nvSpPr>
        <p:spPr bwMode="auto">
          <a:xfrm>
            <a:off x="914400" y="1524000"/>
            <a:ext cx="7620000" cy="10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363" indent="-360363" algn="l">
              <a:spcBef>
                <a:spcPct val="40000"/>
              </a:spcBef>
            </a:pPr>
            <a:r>
              <a:rPr lang="en-US" altLang="zh-CN" sz="1800" b="0" dirty="0" smtClean="0">
                <a:solidFill>
                  <a:srgbClr val="FF9900"/>
                </a:solidFill>
                <a:effectLst/>
              </a:rPr>
              <a:t>●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期末考试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40% +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慕课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20% +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作业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15% +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平时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25%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0363" indent="-360363" algn="l">
              <a:lnSpc>
                <a:spcPct val="120000"/>
              </a:lnSpc>
              <a:spcBef>
                <a:spcPct val="40000"/>
              </a:spcBef>
            </a:pPr>
            <a:endParaRPr lang="en-US" altLang="zh-CN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AutoShape 23"/>
          <p:cNvSpPr>
            <a:spLocks noChangeArrowheads="1"/>
          </p:cNvSpPr>
          <p:nvPr/>
        </p:nvSpPr>
        <p:spPr bwMode="auto">
          <a:xfrm>
            <a:off x="377752" y="2770840"/>
            <a:ext cx="2667000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317765" y="3562022"/>
            <a:ext cx="8229600" cy="1583910"/>
          </a:xfrm>
          <a:prstGeom prst="roundRect">
            <a:avLst>
              <a:gd name="adj" fmla="val 3079"/>
            </a:avLst>
          </a:prstGeom>
          <a:solidFill>
            <a:schemeClr val="tx1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zh-CN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sp>
        <p:nvSpPr>
          <p:cNvPr id="37" name="Rectangle 31"/>
          <p:cNvSpPr txBox="1">
            <a:spLocks noChangeArrowheads="1"/>
          </p:cNvSpPr>
          <p:nvPr/>
        </p:nvSpPr>
        <p:spPr bwMode="auto">
          <a:xfrm>
            <a:off x="758752" y="271369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●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其他说明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911152" y="3855480"/>
            <a:ext cx="7620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363" indent="-360363" algn="l">
              <a:spcBef>
                <a:spcPct val="40000"/>
              </a:spcBef>
            </a:pPr>
            <a:r>
              <a:rPr lang="en-US" altLang="zh-CN" sz="1800" b="0" dirty="0" smtClean="0">
                <a:solidFill>
                  <a:srgbClr val="FF9900"/>
                </a:solidFill>
                <a:effectLst/>
              </a:rPr>
              <a:t>●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慕课昵称：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buct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材料</a:t>
            </a:r>
            <a:r>
              <a:rPr lang="en-US" altLang="zh-CN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1805-2018001001-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张三</a:t>
            </a:r>
            <a:endParaRPr lang="en-US" altLang="zh-CN" sz="24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0363" indent="-360363" algn="l">
              <a:spcBef>
                <a:spcPct val="40000"/>
              </a:spcBef>
            </a:pPr>
            <a:r>
              <a:rPr lang="en-US" altLang="zh-CN" sz="1800" b="0" dirty="0" smtClean="0">
                <a:solidFill>
                  <a:srgbClr val="FF9900"/>
                </a:solidFill>
                <a:effectLst/>
              </a:rPr>
              <a:t>●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课程展示：第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周课堂展示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office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作业，现在可开始做</a:t>
            </a:r>
            <a:endParaRPr lang="en-US" altLang="zh-CN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09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8077200" y="6629400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200">
                <a:solidFill>
                  <a:srgbClr val="33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教学进程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990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371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1752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2133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2514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2895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3276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3657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4038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4419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4800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5181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5562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5943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6324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6705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7086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7467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7848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1" name="AutoShape 23"/>
          <p:cNvSpPr>
            <a:spLocks noChangeArrowheads="1"/>
          </p:cNvSpPr>
          <p:nvPr/>
        </p:nvSpPr>
        <p:spPr bwMode="auto">
          <a:xfrm>
            <a:off x="381000" y="381000"/>
            <a:ext cx="2667000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32" name="AutoShape 24"/>
          <p:cNvSpPr>
            <a:spLocks noChangeArrowheads="1"/>
          </p:cNvSpPr>
          <p:nvPr/>
        </p:nvSpPr>
        <p:spPr bwMode="auto">
          <a:xfrm>
            <a:off x="246063" y="930275"/>
            <a:ext cx="8229600" cy="5427663"/>
          </a:xfrm>
          <a:prstGeom prst="roundRect">
            <a:avLst>
              <a:gd name="adj" fmla="val 3079"/>
            </a:avLst>
          </a:prstGeom>
          <a:solidFill>
            <a:schemeClr val="tx1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zh-CN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1295400" y="1025525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共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32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学时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（课堂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教学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学时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上机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学时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228600" y="6705600"/>
            <a:ext cx="381000" cy="762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228600" y="6705600"/>
            <a:ext cx="8001000" cy="76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4236" name="Picture 28" descr="操作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8213" y="4951413"/>
            <a:ext cx="1646237" cy="1371600"/>
          </a:xfrm>
          <a:prstGeom prst="rect">
            <a:avLst/>
          </a:prstGeom>
          <a:noFill/>
        </p:spPr>
      </p:pic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1371600" y="1501775"/>
            <a:ext cx="4572000" cy="74613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100000">
                <a:srgbClr val="33CCFF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1295400" y="1851025"/>
            <a:ext cx="65532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上机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：材料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1805—06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班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40000"/>
              </a:spcBef>
            </a:pPr>
            <a:r>
              <a:rPr lang="zh-CN" altLang="en-US" sz="1800" b="0" dirty="0">
                <a:solidFill>
                  <a:srgbClr val="FF9900"/>
                </a:solidFill>
                <a:effectLst/>
              </a:rPr>
              <a:t>● 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地点：北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机房  时间：周二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8-9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节 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(6~13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周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9423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23850"/>
            <a:ext cx="2057400" cy="457200"/>
          </a:xfrm>
          <a:noFill/>
          <a:ln/>
        </p:spPr>
        <p:txBody>
          <a:bodyPr anchor="t"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US" altLang="zh-CN" sz="2000">
                <a:solidFill>
                  <a:srgbClr val="00FF99"/>
                </a:solidFill>
              </a:rPr>
              <a:t>●</a:t>
            </a:r>
            <a:r>
              <a:rPr lang="en-US" altLang="zh-CN" sz="1800">
                <a:solidFill>
                  <a:srgbClr val="FF9900"/>
                </a:solidFill>
              </a:rPr>
              <a:t>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课程安排</a:t>
            </a:r>
          </a:p>
        </p:txBody>
      </p: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1371600" y="2343150"/>
            <a:ext cx="4572000" cy="74613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100000">
                <a:srgbClr val="33CCFF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4245" name="Rectangle 37"/>
          <p:cNvSpPr>
            <a:spLocks noChangeArrowheads="1"/>
          </p:cNvSpPr>
          <p:nvPr/>
        </p:nvSpPr>
        <p:spPr bwMode="auto">
          <a:xfrm>
            <a:off x="1371600" y="3595688"/>
            <a:ext cx="4572000" cy="74612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100000">
                <a:srgbClr val="33CCFF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1295400" y="3105150"/>
            <a:ext cx="65532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zh-CN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上机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：材料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1807—08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班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40000"/>
              </a:spcBef>
            </a:pPr>
            <a:r>
              <a:rPr lang="zh-CN" altLang="en-US" sz="1800" b="0" dirty="0">
                <a:solidFill>
                  <a:srgbClr val="FF9900"/>
                </a:solidFill>
                <a:effectLst/>
              </a:rPr>
              <a:t>● 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地点：北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机房  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时间：周二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8-9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节 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(6~13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周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94248" name="Rectangle 40"/>
          <p:cNvSpPr>
            <a:spLocks noChangeArrowheads="1"/>
          </p:cNvSpPr>
          <p:nvPr/>
        </p:nvSpPr>
        <p:spPr bwMode="auto">
          <a:xfrm>
            <a:off x="1395413" y="5156200"/>
            <a:ext cx="4572000" cy="74613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100000">
                <a:srgbClr val="33CCFF">
                  <a:gamma/>
                  <a:shade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609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8077200" y="6629400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200">
                <a:solidFill>
                  <a:srgbClr val="33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教学进程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90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371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752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2133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514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895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276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3657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4038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4419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4800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5181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5562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5943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6324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6705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>
            <a:off x="7086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1" name="Rectangle 21"/>
          <p:cNvSpPr>
            <a:spLocks noChangeArrowheads="1"/>
          </p:cNvSpPr>
          <p:nvPr/>
        </p:nvSpPr>
        <p:spPr bwMode="auto">
          <a:xfrm>
            <a:off x="7467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7848600" y="6705600"/>
            <a:ext cx="381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3" name="AutoShape 23"/>
          <p:cNvSpPr>
            <a:spLocks noChangeArrowheads="1"/>
          </p:cNvSpPr>
          <p:nvPr/>
        </p:nvSpPr>
        <p:spPr bwMode="auto">
          <a:xfrm>
            <a:off x="381000" y="381000"/>
            <a:ext cx="2667000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304" name="AutoShape 24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oundRect">
            <a:avLst>
              <a:gd name="adj" fmla="val 3079"/>
            </a:avLst>
          </a:prstGeom>
          <a:solidFill>
            <a:schemeClr val="tx1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zh-CN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sp>
        <p:nvSpPr>
          <p:cNvPr id="97305" name="Rectangle 25"/>
          <p:cNvSpPr>
            <a:spLocks noChangeArrowheads="1"/>
          </p:cNvSpPr>
          <p:nvPr/>
        </p:nvSpPr>
        <p:spPr bwMode="auto">
          <a:xfrm>
            <a:off x="228600" y="6705600"/>
            <a:ext cx="381000" cy="762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6" name="Rectangle 26"/>
          <p:cNvSpPr>
            <a:spLocks noChangeArrowheads="1"/>
          </p:cNvSpPr>
          <p:nvPr/>
        </p:nvSpPr>
        <p:spPr bwMode="auto">
          <a:xfrm>
            <a:off x="228600" y="6705600"/>
            <a:ext cx="8001000" cy="76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7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23850"/>
            <a:ext cx="2057400" cy="457200"/>
          </a:xfrm>
          <a:noFill/>
          <a:ln/>
        </p:spPr>
        <p:txBody>
          <a:bodyPr anchor="t">
            <a:spAutoFit/>
          </a:bodyPr>
          <a:lstStyle/>
          <a:p>
            <a:pPr algn="just">
              <a:spcBef>
                <a:spcPct val="40000"/>
              </a:spcBef>
            </a:pPr>
            <a:r>
              <a:rPr lang="en-US" altLang="zh-CN" sz="2000">
                <a:solidFill>
                  <a:srgbClr val="00FF99"/>
                </a:solidFill>
              </a:rPr>
              <a:t>●</a:t>
            </a:r>
            <a:r>
              <a:rPr lang="en-US" altLang="zh-CN" sz="1800">
                <a:solidFill>
                  <a:srgbClr val="FF9900"/>
                </a:solidFill>
              </a:rPr>
              <a:t>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课程荣誉</a:t>
            </a: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687388" y="1273175"/>
            <a:ext cx="777875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696913" y="1338263"/>
            <a:ext cx="763428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endParaRPr lang="en-US" altLang="zh-CN" sz="2800" dirty="0"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effectLst/>
              </a:rPr>
              <a:t>教材列入 </a:t>
            </a:r>
            <a:r>
              <a:rPr lang="zh-CN" altLang="en-US" sz="3200" dirty="0" smtClean="0">
                <a:effectLst/>
              </a:rPr>
              <a:t>“</a:t>
            </a:r>
            <a:r>
              <a:rPr lang="zh-CN" altLang="en-US" sz="3200" dirty="0" smtClean="0">
                <a:solidFill>
                  <a:srgbClr val="FFFF00"/>
                </a:solidFill>
                <a:effectLst/>
              </a:rPr>
              <a:t>十二五</a:t>
            </a:r>
            <a:r>
              <a:rPr lang="zh-CN" altLang="en-US" sz="3200" dirty="0" smtClean="0">
                <a:effectLst/>
              </a:rPr>
              <a:t>”</a:t>
            </a:r>
            <a:r>
              <a:rPr lang="zh-CN" altLang="en-US" sz="2800" dirty="0" smtClean="0">
                <a:effectLst/>
              </a:rPr>
              <a:t>国家级规划教材，</a:t>
            </a:r>
          </a:p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800" dirty="0" smtClean="0">
                <a:effectLst/>
              </a:rPr>
              <a:t>  </a:t>
            </a:r>
            <a:r>
              <a:rPr lang="zh-CN" altLang="en-US" sz="2800" dirty="0" smtClean="0">
                <a:solidFill>
                  <a:srgbClr val="FFFF00"/>
                </a:solidFill>
                <a:effectLst/>
              </a:rPr>
              <a:t>北京市精品教材</a:t>
            </a:r>
          </a:p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ffectLst/>
              </a:rPr>
              <a:t>《</a:t>
            </a:r>
            <a:r>
              <a:rPr lang="zh-CN" altLang="en-US" sz="2800" dirty="0" smtClean="0">
                <a:effectLst/>
              </a:rPr>
              <a:t>大学计算机基础</a:t>
            </a:r>
            <a:r>
              <a:rPr lang="en-US" altLang="zh-CN" sz="2800" dirty="0" smtClean="0">
                <a:effectLst/>
              </a:rPr>
              <a:t>》</a:t>
            </a:r>
            <a:r>
              <a:rPr lang="zh-CN" altLang="en-US" sz="2800" dirty="0" smtClean="0">
                <a:effectLst/>
              </a:rPr>
              <a:t>课程获</a:t>
            </a:r>
          </a:p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800" dirty="0" smtClean="0">
                <a:effectLst/>
              </a:rPr>
              <a:t>   </a:t>
            </a:r>
            <a:r>
              <a:rPr lang="zh-CN" altLang="en-US" sz="2800" dirty="0" smtClean="0">
                <a:solidFill>
                  <a:srgbClr val="FFFF00"/>
                </a:solidFill>
                <a:effectLst/>
              </a:rPr>
              <a:t>北京市精品课程</a:t>
            </a:r>
            <a:endParaRPr lang="en-US" altLang="zh-CN" sz="2800" dirty="0" smtClean="0">
              <a:solidFill>
                <a:srgbClr val="FFFF00"/>
              </a:solidFill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effectLst/>
              </a:rPr>
              <a:t>教学改革获得北京市</a:t>
            </a:r>
            <a:r>
              <a:rPr lang="zh-CN" altLang="en-US" sz="2800" dirty="0" smtClean="0">
                <a:solidFill>
                  <a:srgbClr val="FFFF00"/>
                </a:solidFill>
                <a:effectLst/>
              </a:rPr>
              <a:t>教学成果二等奖</a:t>
            </a:r>
          </a:p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</a:pPr>
            <a:endParaRPr lang="zh-CN" altLang="en-US" sz="2800" dirty="0"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dirty="0">
              <a:solidFill>
                <a:srgbClr val="FFFF00"/>
              </a:solidFill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endParaRPr lang="zh-CN" altLang="en-US" sz="2800" dirty="0"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0099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0099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220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华文彩云</vt:lpstr>
      <vt:lpstr>宋体</vt:lpstr>
      <vt:lpstr>Times New Roman</vt:lpstr>
      <vt:lpstr>Wingdings</vt:lpstr>
      <vt:lpstr>默认设计模板</vt:lpstr>
      <vt:lpstr>大学计算机基础</vt:lpstr>
      <vt:lpstr>● 课程说明</vt:lpstr>
      <vt:lpstr>● 考核说明</vt:lpstr>
      <vt:lpstr>● 课程安排</vt:lpstr>
      <vt:lpstr>● 课程荣誉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zhaozijiang</dc:creator>
  <cp:lastModifiedBy>1</cp:lastModifiedBy>
  <cp:revision>341</cp:revision>
  <dcterms:created xsi:type="dcterms:W3CDTF">2000-05-25T09:01:05Z</dcterms:created>
  <dcterms:modified xsi:type="dcterms:W3CDTF">2018-10-06T02:16:16Z</dcterms:modified>
</cp:coreProperties>
</file>