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74" r:id="rId5"/>
    <p:sldId id="257" r:id="rId6"/>
    <p:sldId id="278" r:id="rId7"/>
    <p:sldId id="279" r:id="rId8"/>
    <p:sldId id="275" r:id="rId9"/>
    <p:sldId id="259" r:id="rId10"/>
    <p:sldId id="280" r:id="rId11"/>
    <p:sldId id="281" r:id="rId12"/>
    <p:sldId id="269" r:id="rId13"/>
    <p:sldId id="282" r:id="rId14"/>
    <p:sldId id="264" r:id="rId15"/>
    <p:sldId id="267" r:id="rId16"/>
    <p:sldId id="268" r:id="rId17"/>
    <p:sldId id="25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6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2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40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01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90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72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3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0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98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09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765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73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41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31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72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87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979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536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83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42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6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4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5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.png"/><Relationship Id="rId5" Type="http://schemas.openxmlformats.org/officeDocument/2006/relationships/slide" Target="slide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.png"/><Relationship Id="rId5" Type="http://schemas.openxmlformats.org/officeDocument/2006/relationships/slide" Target="slide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sp>
        <p:nvSpPr>
          <p:cNvPr id="11" name="圆角矩形 10">
            <a:hlinkClick r:id="rId2" action="ppaction://hlinksldjump"/>
          </p:cNvPr>
          <p:cNvSpPr/>
          <p:nvPr/>
        </p:nvSpPr>
        <p:spPr>
          <a:xfrm>
            <a:off x="297930" y="1428735"/>
            <a:ext cx="8594550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2800" b="1" spc="-120" dirty="0"/>
              <a:t>1 Rewrite the sentences using </a:t>
            </a:r>
            <a:r>
              <a:rPr lang="en-US" altLang="zh-CN" sz="2800" b="1" i="1" spc="-120" dirty="0"/>
              <a:t>the more</a:t>
            </a:r>
            <a:r>
              <a:rPr lang="en-US" altLang="zh-CN" sz="2800" b="1" spc="-120" dirty="0"/>
              <a:t> / </a:t>
            </a:r>
            <a:r>
              <a:rPr lang="en-US" altLang="zh-CN" sz="2800" b="1" i="1" spc="-120" dirty="0"/>
              <a:t>less … </a:t>
            </a:r>
            <a:r>
              <a:rPr lang="en-US" altLang="zh-CN" sz="2800" b="1" i="1" spc="-120" dirty="0" smtClean="0"/>
              <a:t>the more </a:t>
            </a:r>
            <a:r>
              <a:rPr lang="en-US" altLang="zh-CN" sz="2800" b="1" spc="-120" dirty="0"/>
              <a:t>/ </a:t>
            </a:r>
            <a:r>
              <a:rPr lang="en-US" altLang="zh-CN" sz="2800" b="1" i="1" spc="-120" dirty="0"/>
              <a:t>less</a:t>
            </a:r>
            <a:endParaRPr lang="en-US" altLang="zh-CN" sz="2800" b="1" i="1" spc="-120" dirty="0" smtClean="0"/>
          </a:p>
        </p:txBody>
      </p:sp>
      <p:sp>
        <p:nvSpPr>
          <p:cNvPr id="19" name="圆角矩形 18">
            <a:hlinkClick r:id="rId3" action="ppaction://hlinksldjump"/>
          </p:cNvPr>
          <p:cNvSpPr/>
          <p:nvPr/>
        </p:nvSpPr>
        <p:spPr>
          <a:xfrm>
            <a:off x="297930" y="2393148"/>
            <a:ext cx="8594550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spc="-40" dirty="0" smtClean="0"/>
              <a:t>2 Rewrite </a:t>
            </a:r>
            <a:r>
              <a:rPr lang="en-US" altLang="zh-CN" sz="2800" b="1" spc="-40" dirty="0"/>
              <a:t>the sentences using </a:t>
            </a:r>
            <a:r>
              <a:rPr lang="en-US" altLang="zh-CN" sz="2800" b="1" i="1" spc="-40" dirty="0"/>
              <a:t>the former / the latter</a:t>
            </a:r>
            <a:endParaRPr lang="en-US" altLang="zh-CN" sz="2800" b="1" i="1" spc="-40" dirty="0">
              <a:solidFill>
                <a:srgbClr val="000000"/>
              </a:solidFill>
            </a:endParaRPr>
          </a:p>
        </p:txBody>
      </p:sp>
      <p:sp>
        <p:nvSpPr>
          <p:cNvPr id="20" name="圆角矩形 19">
            <a:hlinkClick r:id="rId4" action="ppaction://hlinksldjump"/>
          </p:cNvPr>
          <p:cNvSpPr/>
          <p:nvPr/>
        </p:nvSpPr>
        <p:spPr>
          <a:xfrm>
            <a:off x="297930" y="3357563"/>
            <a:ext cx="8594550" cy="500065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spc="-30" dirty="0" smtClean="0"/>
              <a:t>3 </a:t>
            </a:r>
            <a:r>
              <a:rPr lang="en-US" altLang="zh-CN" sz="2800" b="1" spc="-30" dirty="0"/>
              <a:t>Complete the sentences with suitable expressions</a:t>
            </a:r>
            <a:endParaRPr lang="en-US" altLang="zh-CN" sz="2800" b="1" spc="-30" dirty="0">
              <a:solidFill>
                <a:srgbClr val="000000"/>
              </a:solidFill>
            </a:endParaRPr>
          </a:p>
        </p:txBody>
      </p:sp>
      <p:sp>
        <p:nvSpPr>
          <p:cNvPr id="21" name="圆角矩形 20">
            <a:hlinkClick r:id="rId5" action="ppaction://hlinksldjump"/>
          </p:cNvPr>
          <p:cNvSpPr/>
          <p:nvPr/>
        </p:nvSpPr>
        <p:spPr>
          <a:xfrm>
            <a:off x="297930" y="4321975"/>
            <a:ext cx="8594550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 smtClean="0"/>
              <a:t>4 Translate the paragraph into Chinese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24" name="圆角矩形 23">
            <a:hlinkClick r:id="rId6" action="ppaction://hlinksldjump"/>
          </p:cNvPr>
          <p:cNvSpPr/>
          <p:nvPr/>
        </p:nvSpPr>
        <p:spPr>
          <a:xfrm>
            <a:off x="297930" y="5286388"/>
            <a:ext cx="8594550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 smtClean="0"/>
              <a:t>5 Translate the paragraph into English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5197370" cy="606583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  <a:defRPr/>
            </a:pP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Collocations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800" b="1" spc="-50" dirty="0" smtClean="0"/>
              <a:t>3 Complete </a:t>
            </a:r>
            <a:r>
              <a:rPr lang="en-US" altLang="zh-CN" sz="2800" b="1" spc="-50" dirty="0"/>
              <a:t>the sentences with suitable </a:t>
            </a:r>
            <a:r>
              <a:rPr lang="en-US" altLang="zh-CN" sz="2800" b="1" spc="-50" dirty="0" smtClean="0"/>
              <a:t>expressions from </a:t>
            </a:r>
            <a:r>
              <a:rPr lang="en-US" altLang="zh-CN" sz="2800" b="1" spc="-50" dirty="0"/>
              <a:t>the collocation box. Sometimes more than </a:t>
            </a:r>
            <a:r>
              <a:rPr lang="en-US" altLang="zh-CN" sz="2800" b="1" spc="-50" dirty="0" smtClean="0"/>
              <a:t>one collocation </a:t>
            </a:r>
            <a:r>
              <a:rPr lang="en-US" altLang="zh-CN" sz="2800" b="1" spc="-50" dirty="0"/>
              <a:t>is possible.</a:t>
            </a:r>
            <a:endParaRPr lang="en-US" altLang="zh-CN" sz="2800" b="1" spc="-50" dirty="0" smtClean="0"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/>
              <a:t>1 For people who love their work, there’s a(n) </a:t>
            </a:r>
            <a:r>
              <a:rPr lang="en-US" altLang="zh-CN" sz="2800" dirty="0" smtClean="0"/>
              <a:t>________ ________ that </a:t>
            </a:r>
            <a:r>
              <a:rPr lang="en-US" altLang="zh-CN" sz="2800" dirty="0"/>
              <a:t>it will distract them from </a:t>
            </a:r>
            <a:r>
              <a:rPr lang="en-US" altLang="zh-CN" sz="2800" dirty="0" smtClean="0"/>
              <a:t>family commitments</a:t>
            </a:r>
            <a:r>
              <a:rPr lang="en-US" altLang="zh-CN" sz="2800" dirty="0"/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/>
              <a:t>2 It’s difficult for an employer to ________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______ of the </a:t>
            </a:r>
            <a:r>
              <a:rPr lang="en-US" altLang="zh-CN" sz="2800" dirty="0"/>
              <a:t>35 hour maximum working week.</a:t>
            </a:r>
            <a:endParaRPr lang="en-US" altLang="zh-CN" sz="2800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solidFill>
                  <a:prstClr val="white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prstClr val="white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339752" y="364502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inherent    </a:t>
            </a:r>
            <a:r>
              <a:rPr lang="en-US" altLang="zh-CN" sz="2800" dirty="0">
                <a:solidFill>
                  <a:srgbClr val="FF0000"/>
                </a:solidFill>
              </a:rPr>
              <a:t>danger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169" y="5426060"/>
            <a:ext cx="3475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 enforce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      policy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" name="图片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0232" y="1643050"/>
            <a:ext cx="3565175" cy="344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77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5197370" cy="5371977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 smtClean="0"/>
              <a:t>3 </a:t>
            </a:r>
            <a:r>
              <a:rPr lang="en-US" altLang="zh-CN" sz="2800" dirty="0"/>
              <a:t>Leaving the computer in the middle of a </a:t>
            </a:r>
            <a:r>
              <a:rPr lang="en-US" altLang="zh-CN" sz="2800" dirty="0" smtClean="0"/>
              <a:t>game </a:t>
            </a:r>
            <a:r>
              <a:rPr lang="en-US" altLang="zh-CN" sz="2800" dirty="0"/>
              <a:t>________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________ </a:t>
            </a:r>
            <a:r>
              <a:rPr lang="en-US" altLang="zh-CN" sz="2800" dirty="0" smtClean="0"/>
              <a:t>of </a:t>
            </a:r>
            <a:r>
              <a:rPr lang="en-US" altLang="zh-CN" sz="2800" dirty="0"/>
              <a:t>someone taking advantage of </a:t>
            </a:r>
            <a:r>
              <a:rPr lang="en-US" altLang="zh-CN" sz="2800" dirty="0" smtClean="0"/>
              <a:t>your absence.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 smtClean="0"/>
              <a:t>4 </a:t>
            </a:r>
            <a:r>
              <a:rPr lang="en-US" altLang="zh-CN" sz="2800" dirty="0"/>
              <a:t>Hobbies </a:t>
            </a:r>
            <a:r>
              <a:rPr lang="en-US" altLang="zh-CN" sz="2800" dirty="0" smtClean="0"/>
              <a:t>______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______ </a:t>
            </a:r>
            <a:r>
              <a:rPr lang="en-US" altLang="zh-CN" sz="2800" dirty="0"/>
              <a:t>of organizing </a:t>
            </a:r>
            <a:r>
              <a:rPr lang="en-US" altLang="zh-CN" sz="2800" dirty="0" smtClean="0"/>
              <a:t>our leisure </a:t>
            </a:r>
            <a:r>
              <a:rPr lang="en-US" altLang="zh-CN" sz="2800" dirty="0"/>
              <a:t>time in a creative way</a:t>
            </a:r>
            <a:r>
              <a:rPr lang="en-US" altLang="zh-CN" sz="2800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 smtClean="0"/>
              <a:t>5 </a:t>
            </a:r>
            <a:r>
              <a:rPr lang="en-US" altLang="zh-CN" sz="2800" dirty="0"/>
              <a:t>A more </a:t>
            </a:r>
            <a:r>
              <a:rPr lang="en-US" altLang="zh-CN" sz="2800" dirty="0" smtClean="0"/>
              <a:t>________ </a:t>
            </a:r>
            <a:r>
              <a:rPr lang="en-US" altLang="zh-CN" sz="2800" dirty="0"/>
              <a:t>________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of the couch </a:t>
            </a:r>
            <a:r>
              <a:rPr lang="en-US" altLang="zh-CN" sz="2800" dirty="0" smtClean="0"/>
              <a:t>potato’s lifestyle </a:t>
            </a:r>
            <a:r>
              <a:rPr lang="en-US" altLang="zh-CN" sz="2800" dirty="0"/>
              <a:t>reveals potential health problems.</a:t>
            </a:r>
            <a:endParaRPr lang="en-US" altLang="zh-CN" sz="2800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solidFill>
                  <a:prstClr val="white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prstClr val="white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47864" y="105273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poses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252495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fulfil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         </a:t>
            </a:r>
            <a:r>
              <a:rPr lang="en-US" altLang="zh-CN" sz="2800" dirty="0">
                <a:solidFill>
                  <a:srgbClr val="FF0000"/>
                </a:solidFill>
              </a:rPr>
              <a:t>role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5788" y="3953838"/>
            <a:ext cx="300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rational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analysis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956" y="15152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threat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4" name="图片 9" descr="E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0232" y="1643050"/>
            <a:ext cx="3565175" cy="344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5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627063"/>
            <a:ext cx="8834438" cy="6065837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Translation</a:t>
            </a:r>
            <a:r>
              <a:rPr lang="en-US" altLang="zh-CN" sz="28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2800" b="1" i="1" dirty="0" smtClean="0">
                <a:solidFill>
                  <a:schemeClr val="accent3">
                    <a:lumMod val="50000"/>
                  </a:schemeClr>
                </a:solidFill>
              </a:rPr>
              <a:t>      </a:t>
            </a:r>
            <a:endParaRPr lang="en-US" altLang="zh-CN" sz="2800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20000"/>
              </a:lnSpc>
              <a:spcBef>
                <a:spcPts val="0"/>
              </a:spcBef>
              <a:buNone/>
              <a:defRPr/>
            </a:pPr>
            <a:endParaRPr lang="en-US" altLang="zh-CN" sz="2800" b="1" dirty="0"/>
          </a:p>
          <a:p>
            <a:pPr>
              <a:lnSpc>
                <a:spcPct val="85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smtClean="0"/>
              <a:t>4 </a:t>
            </a:r>
            <a:r>
              <a:rPr lang="en-US" altLang="zh-CN" sz="2800" b="1" dirty="0" smtClean="0"/>
              <a:t>Translate the paragraph into Chinese.</a:t>
            </a:r>
          </a:p>
          <a:p>
            <a:pPr marL="0" indent="0" algn="just">
              <a:lnSpc>
                <a:spcPct val="20000"/>
              </a:lnSpc>
              <a:spcBef>
                <a:spcPts val="0"/>
              </a:spcBef>
              <a:buNone/>
              <a:defRPr/>
            </a:pPr>
            <a:endParaRPr lang="en-US" altLang="zh-CN" sz="2500" dirty="0" smtClean="0"/>
          </a:p>
          <a:p>
            <a:pPr marL="0" indent="0" algn="just">
              <a:lnSpc>
                <a:spcPct val="85000"/>
              </a:lnSpc>
              <a:spcBef>
                <a:spcPts val="0"/>
              </a:spcBef>
              <a:buNone/>
              <a:defRPr/>
            </a:pPr>
            <a:r>
              <a:rPr lang="en-US" altLang="zh-CN" sz="2500" dirty="0" smtClean="0"/>
              <a:t>An </a:t>
            </a:r>
            <a:r>
              <a:rPr lang="en-US" altLang="zh-CN" sz="2500" dirty="0"/>
              <a:t>amusement park is a group of entertainment </a:t>
            </a:r>
            <a:r>
              <a:rPr lang="en-US" altLang="zh-CN" sz="2500" dirty="0"/>
              <a:t>attractions, rides</a:t>
            </a:r>
            <a:r>
              <a:rPr lang="en-US" altLang="zh-CN" sz="2500" dirty="0"/>
              <a:t>, and other events in a location for the enjoyment </a:t>
            </a:r>
            <a:r>
              <a:rPr lang="en-US" altLang="zh-CN" sz="2500" dirty="0"/>
              <a:t>of large </a:t>
            </a:r>
            <a:r>
              <a:rPr lang="en-US" altLang="zh-CN" sz="2500" dirty="0"/>
              <a:t>numbers of people. </a:t>
            </a:r>
            <a:r>
              <a:rPr lang="en-US" altLang="zh-CN" sz="2500" dirty="0"/>
              <a:t>Amusement parks evolved </a:t>
            </a:r>
            <a:r>
              <a:rPr lang="en-US" altLang="zh-CN" sz="2500" dirty="0"/>
              <a:t>from three </a:t>
            </a:r>
            <a:r>
              <a:rPr lang="en-US" altLang="zh-CN" sz="2500" dirty="0"/>
              <a:t>earlier traditions: European fairs, pleasure </a:t>
            </a:r>
            <a:r>
              <a:rPr lang="en-US" altLang="zh-CN" sz="2500" dirty="0"/>
              <a:t>gardens and </a:t>
            </a:r>
            <a:r>
              <a:rPr lang="en-US" altLang="zh-CN" sz="2500" dirty="0"/>
              <a:t>World’s fairs and expositions. In common </a:t>
            </a:r>
            <a:r>
              <a:rPr lang="en-US" altLang="zh-CN" sz="2500" dirty="0"/>
              <a:t>language, the </a:t>
            </a:r>
            <a:r>
              <a:rPr lang="en-US" altLang="zh-CN" sz="2500" dirty="0"/>
              <a:t>terms “theme park” and “amusement park” are </a:t>
            </a:r>
            <a:r>
              <a:rPr lang="en-US" altLang="zh-CN" sz="2500" dirty="0"/>
              <a:t>often synonymous</a:t>
            </a:r>
            <a:r>
              <a:rPr lang="en-US" altLang="zh-CN" sz="2500" dirty="0"/>
              <a:t>. However, a theme park can be </a:t>
            </a:r>
            <a:r>
              <a:rPr lang="en-US" altLang="zh-CN" sz="2500" dirty="0"/>
              <a:t>regarded as </a:t>
            </a:r>
            <a:r>
              <a:rPr lang="en-US" altLang="zh-CN" sz="2500" dirty="0"/>
              <a:t>a distinct style of amusement park. A theme park </a:t>
            </a:r>
            <a:r>
              <a:rPr lang="en-US" altLang="zh-CN" sz="2500" dirty="0"/>
              <a:t>has landscaping</a:t>
            </a:r>
            <a:r>
              <a:rPr lang="en-US" altLang="zh-CN" sz="2500" dirty="0"/>
              <a:t>, buildings, and attractions that are based </a:t>
            </a:r>
            <a:r>
              <a:rPr lang="en-US" altLang="zh-CN" sz="2500" dirty="0"/>
              <a:t>on one </a:t>
            </a:r>
            <a:r>
              <a:rPr lang="en-US" altLang="zh-CN" sz="2500" dirty="0"/>
              <a:t>or more specific themes or stories. The amusement </a:t>
            </a:r>
            <a:r>
              <a:rPr lang="en-US" altLang="zh-CN" sz="2500" dirty="0"/>
              <a:t>park industry’s </a:t>
            </a:r>
            <a:r>
              <a:rPr lang="en-US" altLang="zh-CN" sz="2500" dirty="0"/>
              <a:t>offerings range from large, worldwide theme </a:t>
            </a:r>
            <a:r>
              <a:rPr lang="en-US" altLang="zh-CN" sz="2500" dirty="0"/>
              <a:t>parks such </a:t>
            </a:r>
            <a:r>
              <a:rPr lang="en-US" altLang="zh-CN" sz="2500" dirty="0"/>
              <a:t>as Walt Disney World, SeaWorld Orlando and </a:t>
            </a:r>
            <a:r>
              <a:rPr lang="en-US" altLang="zh-CN" sz="2500" dirty="0"/>
              <a:t>Universal Studios </a:t>
            </a:r>
            <a:r>
              <a:rPr lang="en-US" altLang="zh-CN" sz="2500" dirty="0"/>
              <a:t>Hollywood to smaller and medium-sized </a:t>
            </a:r>
            <a:r>
              <a:rPr lang="en-US" altLang="zh-CN" sz="2500" dirty="0"/>
              <a:t>theme parks </a:t>
            </a:r>
            <a:r>
              <a:rPr lang="en-US" altLang="zh-CN" sz="2500" dirty="0"/>
              <a:t>such as the Six Flags parks and Cedar Fair parks. </a:t>
            </a:r>
            <a:r>
              <a:rPr lang="en-US" altLang="zh-CN" sz="2500" dirty="0"/>
              <a:t>Walt Disney </a:t>
            </a:r>
            <a:r>
              <a:rPr lang="en-US" altLang="zh-CN" sz="2500" dirty="0"/>
              <a:t>World’s Magic Kingdom is the most visited </a:t>
            </a:r>
            <a:r>
              <a:rPr lang="en-US" altLang="zh-CN" sz="2500" dirty="0" smtClean="0"/>
              <a:t>theme park </a:t>
            </a:r>
            <a:r>
              <a:rPr lang="en-US" altLang="zh-CN" sz="2500" dirty="0"/>
              <a:t>in the world. </a:t>
            </a:r>
            <a:r>
              <a:rPr lang="en-US" altLang="zh-CN" sz="2500" dirty="0"/>
              <a:t>The Cinderella Castle, the park’s icon, </a:t>
            </a:r>
            <a:r>
              <a:rPr lang="en-US" altLang="zh-CN" sz="2500" dirty="0"/>
              <a:t>is also </a:t>
            </a:r>
            <a:r>
              <a:rPr lang="en-US" altLang="zh-CN" sz="2500" dirty="0"/>
              <a:t>one of the most photographed buildings in the </a:t>
            </a:r>
            <a:r>
              <a:rPr lang="en-US" altLang="zh-CN" sz="2500" dirty="0"/>
              <a:t>United States</a:t>
            </a:r>
            <a:r>
              <a:rPr lang="en-US" altLang="zh-CN" sz="2500" dirty="0"/>
              <a:t>.</a:t>
            </a:r>
            <a:endParaRPr lang="en-US" altLang="zh-CN" sz="2500" dirty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1675" y="6440760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928670"/>
            <a:ext cx="8834438" cy="5764230"/>
          </a:xfrm>
        </p:spPr>
        <p:txBody>
          <a:bodyPr>
            <a:noAutofit/>
          </a:bodyPr>
          <a:lstStyle/>
          <a:p>
            <a:pPr marL="180975" indent="-180975" algn="just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</a:rPr>
              <a:t>   游乐园</a:t>
            </a:r>
            <a:r>
              <a:rPr lang="zh-CN" altLang="en-US" sz="2400" dirty="0">
                <a:solidFill>
                  <a:srgbClr val="0070C0"/>
                </a:solidFill>
              </a:rPr>
              <a:t>是集娱乐景点、游乐设施和其他娱乐活动为一体、供大众游玩的娱乐场所。游乐园是从</a:t>
            </a:r>
            <a:r>
              <a:rPr lang="zh-CN" altLang="en-US" sz="2400" dirty="0" smtClean="0">
                <a:solidFill>
                  <a:srgbClr val="0070C0"/>
                </a:solidFill>
              </a:rPr>
              <a:t>过去三</a:t>
            </a:r>
            <a:r>
              <a:rPr lang="zh-CN" altLang="en-US" sz="2400" dirty="0">
                <a:solidFill>
                  <a:srgbClr val="0070C0"/>
                </a:solidFill>
              </a:rPr>
              <a:t>种传统的游乐场所发展而来的：欧洲的定期集市、欢乐花园和世界博览会。在日常用语中，</a:t>
            </a:r>
            <a:r>
              <a:rPr lang="zh-CN" altLang="en-US" sz="2400" dirty="0" smtClean="0">
                <a:solidFill>
                  <a:srgbClr val="0070C0"/>
                </a:solidFill>
              </a:rPr>
              <a:t>人们通常</a:t>
            </a:r>
            <a:r>
              <a:rPr lang="zh-CN" altLang="en-US" sz="2400" dirty="0">
                <a:solidFill>
                  <a:srgbClr val="0070C0"/>
                </a:solidFill>
              </a:rPr>
              <a:t>会把“主题公园”和“游乐园”当作同义词。但是，主题公园可以被看作是独具一格的游乐园</a:t>
            </a:r>
            <a:r>
              <a:rPr lang="zh-CN" altLang="en-US" sz="2400" dirty="0" smtClean="0">
                <a:solidFill>
                  <a:srgbClr val="0070C0"/>
                </a:solidFill>
              </a:rPr>
              <a:t>。主题</a:t>
            </a:r>
            <a:r>
              <a:rPr lang="zh-CN" altLang="en-US" sz="2400" dirty="0">
                <a:solidFill>
                  <a:srgbClr val="0070C0"/>
                </a:solidFill>
              </a:rPr>
              <a:t>公园有美化的景观，有建筑，有基于一个或多个特定的主题或故事而设置的景点。游乐园</a:t>
            </a:r>
            <a:r>
              <a:rPr lang="zh-CN" altLang="en-US" sz="2400" dirty="0" smtClean="0">
                <a:solidFill>
                  <a:srgbClr val="0070C0"/>
                </a:solidFill>
              </a:rPr>
              <a:t>行业既</a:t>
            </a:r>
            <a:r>
              <a:rPr lang="zh-CN" altLang="en-US" sz="2400" dirty="0">
                <a:solidFill>
                  <a:srgbClr val="0070C0"/>
                </a:solidFill>
              </a:rPr>
              <a:t>包括像迪斯尼乐园、奥兰多海洋世界和好莱坞环球影城这样的大型全球主题公园，也包括像六</a:t>
            </a:r>
            <a:r>
              <a:rPr lang="zh-CN" altLang="en-US" sz="2400" dirty="0" smtClean="0">
                <a:solidFill>
                  <a:srgbClr val="0070C0"/>
                </a:solidFill>
              </a:rPr>
              <a:t>旗乐园</a:t>
            </a:r>
            <a:r>
              <a:rPr lang="zh-CN" altLang="en-US" sz="2400" dirty="0">
                <a:solidFill>
                  <a:srgbClr val="0070C0"/>
                </a:solidFill>
              </a:rPr>
              <a:t>和雪松会公园这样小一些和中等规模的主题公园。迪士尼乐园的奇幻王国是全世界参观人数</a:t>
            </a:r>
            <a:r>
              <a:rPr lang="zh-CN" altLang="en-US" sz="2400" dirty="0" smtClean="0">
                <a:solidFill>
                  <a:srgbClr val="0070C0"/>
                </a:solidFill>
              </a:rPr>
              <a:t>最多</a:t>
            </a:r>
            <a:r>
              <a:rPr lang="zh-CN" altLang="en-US" sz="2400" dirty="0">
                <a:solidFill>
                  <a:srgbClr val="0070C0"/>
                </a:solidFill>
              </a:rPr>
              <a:t>的主题公园，公园的标志性建筑灰姑娘城堡也是美国最著名的拍照景点之一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。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  <a:p>
            <a:pPr marL="180975" indent="-180975" algn="just">
              <a:lnSpc>
                <a:spcPct val="125000"/>
              </a:lnSpc>
              <a:spcBef>
                <a:spcPts val="1200"/>
              </a:spcBef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891555"/>
            <a:ext cx="8761444" cy="419362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  <a:defRPr/>
            </a:pPr>
            <a:r>
              <a:rPr lang="en-US" altLang="zh-CN" sz="2800" b="1" dirty="0" smtClean="0"/>
              <a:t>5 Translate the paragraph into English.</a:t>
            </a:r>
          </a:p>
          <a:p>
            <a:pPr marL="266700" indent="-266700" algn="just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zh-CN" altLang="en-US" sz="2400" dirty="0" smtClean="0"/>
              <a:t>    自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2008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年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全面实行免费开放以来，中国博物馆每年举办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展览两万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多个，年参观人次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达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亿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多。博物馆不仅陈列藏品，还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兼具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教育、娱乐和休闲的功能。参观博物馆已成为中国人享受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闲暇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时光的一种重要方式。每到周末和节假日，家长就会带着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孩子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到各类博物馆参观。旅游者每到一个地方，除了品尝当地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的美食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、欣赏美景，也会去参观当地的博物馆，了解其历史文化。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8055" y="747540"/>
            <a:ext cx="8704425" cy="5698934"/>
          </a:xfrm>
        </p:spPr>
        <p:txBody>
          <a:bodyPr>
            <a:noAutofit/>
          </a:bodyPr>
          <a:lstStyle/>
          <a:p>
            <a:pPr marL="176213" indent="-176213" algn="just">
              <a:spcBef>
                <a:spcPts val="600"/>
              </a:spcBef>
              <a:buNone/>
              <a:defRPr/>
            </a:pPr>
            <a:r>
              <a:rPr lang="en-US" altLang="zh-CN" sz="2800" dirty="0" smtClean="0"/>
              <a:t>  Since </a:t>
            </a:r>
            <a:r>
              <a:rPr lang="en-US" altLang="zh-CN" sz="2800" dirty="0"/>
              <a:t>2008, with the implementation of the free admissions policy, Chinese </a:t>
            </a:r>
            <a:r>
              <a:rPr lang="en-US" altLang="zh-CN" sz="2800" dirty="0" smtClean="0"/>
              <a:t>museums have </a:t>
            </a:r>
            <a:r>
              <a:rPr lang="en-US" altLang="zh-CN" sz="2800" dirty="0"/>
              <a:t>had more than 20,000 exhibitions, which have attracted over 600 million visitors </a:t>
            </a:r>
            <a:r>
              <a:rPr lang="en-US" altLang="zh-CN" sz="2800" dirty="0" smtClean="0"/>
              <a:t>each year</a:t>
            </a:r>
            <a:r>
              <a:rPr lang="en-US" altLang="zh-CN" sz="2800" dirty="0"/>
              <a:t>. Museums are not only places to display collections, but also sites with </a:t>
            </a:r>
            <a:r>
              <a:rPr lang="en-US" altLang="zh-CN" sz="2800" dirty="0" smtClean="0"/>
              <a:t>educational, entertainment </a:t>
            </a:r>
            <a:r>
              <a:rPr lang="en-US" altLang="zh-CN" sz="2800" dirty="0"/>
              <a:t>and recreational functions. For Chinese people, visiting museums has </a:t>
            </a:r>
            <a:r>
              <a:rPr lang="en-US" altLang="zh-CN" sz="2800" dirty="0" smtClean="0"/>
              <a:t>become an </a:t>
            </a:r>
            <a:r>
              <a:rPr lang="en-US" altLang="zh-CN" sz="2800" dirty="0"/>
              <a:t>important means of enjoying their leisure time. On weekends and holidays, parents </a:t>
            </a:r>
            <a:r>
              <a:rPr lang="en-US" altLang="zh-CN" sz="2800" dirty="0" smtClean="0"/>
              <a:t>take their </a:t>
            </a:r>
            <a:r>
              <a:rPr lang="en-US" altLang="zh-CN" sz="2800" dirty="0"/>
              <a:t>children to various kinds of museums. While visiting a place, apart from eating </a:t>
            </a:r>
            <a:r>
              <a:rPr lang="en-US" altLang="zh-CN" sz="2800" dirty="0" smtClean="0"/>
              <a:t>amazing local </a:t>
            </a:r>
            <a:r>
              <a:rPr lang="en-US" altLang="zh-CN" sz="2800" dirty="0"/>
              <a:t>food and enjoying beautiful scenery, tourists may also visit local museums to learn </a:t>
            </a:r>
            <a:r>
              <a:rPr lang="en-US" altLang="zh-CN" sz="2800" dirty="0" smtClean="0"/>
              <a:t>more about </a:t>
            </a:r>
            <a:r>
              <a:rPr lang="en-US" altLang="zh-CN" sz="2800" dirty="0"/>
              <a:t>its history and culture.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1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9" descr="E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solidFill>
                  <a:prstClr val="white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prstClr val="white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3683" y="6453336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66688" y="548680"/>
            <a:ext cx="8797800" cy="624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We use </a:t>
            </a:r>
            <a:r>
              <a:rPr lang="en-US" altLang="zh-CN" sz="2800" i="1" dirty="0">
                <a:solidFill>
                  <a:schemeClr val="accent3">
                    <a:lumMod val="50000"/>
                  </a:schemeClr>
                </a:solidFill>
              </a:rPr>
              <a:t>the more 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altLang="zh-CN" sz="2800" i="1" dirty="0">
                <a:solidFill>
                  <a:schemeClr val="accent3">
                    <a:lumMod val="50000"/>
                  </a:schemeClr>
                </a:solidFill>
              </a:rPr>
              <a:t> less ... the more 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altLang="zh-CN" sz="2800" i="1" dirty="0" smtClean="0">
                <a:solidFill>
                  <a:schemeClr val="accent3">
                    <a:lumMod val="50000"/>
                  </a:schemeClr>
                </a:solidFill>
              </a:rPr>
              <a:t> less </a:t>
            </a:r>
            <a:r>
              <a:rPr lang="en-US" altLang="zh-CN" sz="2800" i="1" dirty="0">
                <a:solidFill>
                  <a:schemeClr val="accent3">
                    <a:lumMod val="50000"/>
                  </a:schemeClr>
                </a:solidFill>
              </a:rPr>
              <a:t>… 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for saying that when a 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</a:rPr>
              <a:t>particular activity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, feeling </a:t>
            </a:r>
            <a:r>
              <a:rPr lang="en-US" altLang="zh-CN" sz="2800" dirty="0" err="1">
                <a:solidFill>
                  <a:schemeClr val="accent3">
                    <a:lumMod val="50000"/>
                  </a:schemeClr>
                </a:solidFill>
              </a:rPr>
              <a:t>etc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 increases 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</a:rPr>
              <a:t>or decreases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, it causes something else 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</a:rPr>
              <a:t>to change 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at the same time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"/>
              </a:lnSpc>
              <a:spcBef>
                <a:spcPts val="500"/>
              </a:spcBef>
              <a:spcAft>
                <a:spcPts val="500"/>
              </a:spcAft>
              <a:defRPr/>
            </a:pPr>
            <a:endParaRPr lang="en-US" altLang="zh-CN" sz="2800" b="1" dirty="0" smtClean="0"/>
          </a:p>
          <a:p>
            <a:pPr algn="just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800" b="1" dirty="0" smtClean="0"/>
              <a:t>Here </a:t>
            </a:r>
            <a:r>
              <a:rPr lang="en-US" altLang="zh-CN" sz="2800" b="1" dirty="0"/>
              <a:t>are some more expressions </a:t>
            </a:r>
            <a:r>
              <a:rPr lang="en-US" altLang="zh-CN" sz="2800" b="1" dirty="0" smtClean="0"/>
              <a:t>with </a:t>
            </a:r>
            <a:r>
              <a:rPr lang="en-US" altLang="zh-CN" sz="2800" b="1" i="1" dirty="0">
                <a:solidFill>
                  <a:schemeClr val="accent3">
                    <a:lumMod val="50000"/>
                  </a:schemeClr>
                </a:solidFill>
              </a:rPr>
              <a:t>more</a:t>
            </a:r>
            <a:r>
              <a:rPr lang="en-US" altLang="zh-CN" sz="2800" b="1" dirty="0"/>
              <a:t>.</a:t>
            </a:r>
          </a:p>
          <a:p>
            <a:pPr algn="just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More and more </a:t>
            </a:r>
            <a:r>
              <a:rPr lang="en-US" altLang="zh-CN" sz="2800" dirty="0"/>
              <a:t>people are choosing </a:t>
            </a:r>
            <a:r>
              <a:rPr lang="en-US" altLang="zh-CN" sz="2800" dirty="0" smtClean="0"/>
              <a:t>to spend </a:t>
            </a:r>
            <a:r>
              <a:rPr lang="en-US" altLang="zh-CN" sz="2800" dirty="0"/>
              <a:t>their holidays abroad</a:t>
            </a:r>
            <a:r>
              <a:rPr lang="en-US" altLang="zh-CN" sz="2800" dirty="0" smtClean="0"/>
              <a:t>.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The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more the merrier</a:t>
            </a:r>
            <a:r>
              <a:rPr lang="en-US" altLang="zh-CN" sz="2800" b="1" dirty="0"/>
              <a:t>.</a:t>
            </a:r>
          </a:p>
          <a:p>
            <a:pPr algn="just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800" dirty="0"/>
              <a:t>The team is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more or less </a:t>
            </a:r>
            <a:r>
              <a:rPr lang="en-US" altLang="zh-CN" sz="2800" dirty="0"/>
              <a:t>the same as </a:t>
            </a:r>
            <a:r>
              <a:rPr lang="en-US" altLang="zh-CN" sz="2800" dirty="0" smtClean="0"/>
              <a:t>it was </a:t>
            </a:r>
            <a:r>
              <a:rPr lang="en-US" altLang="zh-CN" sz="2800" dirty="0"/>
              <a:t>last season.</a:t>
            </a:r>
          </a:p>
          <a:p>
            <a:pPr algn="just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800" dirty="0"/>
              <a:t>A sum of £80,000</a:t>
            </a:r>
            <a:r>
              <a:rPr lang="en-US" altLang="zh-CN" sz="2800" spc="-130" dirty="0"/>
              <a:t>,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more or less</a:t>
            </a:r>
            <a:r>
              <a:rPr lang="en-US" altLang="zh-CN" sz="2800" spc="-130" dirty="0"/>
              <a:t>, </a:t>
            </a:r>
            <a:r>
              <a:rPr lang="en-US" altLang="zh-CN" sz="2800" dirty="0"/>
              <a:t>will </a:t>
            </a:r>
            <a:r>
              <a:rPr lang="en-US" altLang="zh-CN" sz="2800" dirty="0"/>
              <a:t>be needed </a:t>
            </a:r>
            <a:r>
              <a:rPr lang="en-US" altLang="zh-CN" sz="2800" dirty="0"/>
              <a:t>to carry out repairs.</a:t>
            </a:r>
          </a:p>
          <a:p>
            <a:pPr algn="just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800" dirty="0"/>
              <a:t>I’d be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more than </a:t>
            </a:r>
            <a:r>
              <a:rPr lang="en-US" altLang="zh-CN" sz="2800" dirty="0"/>
              <a:t>happy to show </a:t>
            </a:r>
            <a:r>
              <a:rPr lang="en-US" altLang="zh-CN" sz="2800" dirty="0" smtClean="0"/>
              <a:t>you round </a:t>
            </a:r>
            <a:r>
              <a:rPr lang="en-US" altLang="zh-CN" sz="2800" dirty="0"/>
              <a:t>our factory.</a:t>
            </a:r>
          </a:p>
          <a:p>
            <a:pPr algn="just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800" dirty="0"/>
              <a:t>I’m glad he lost his job – it’s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no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more than </a:t>
            </a:r>
            <a:r>
              <a:rPr lang="en-US" altLang="zh-CN" sz="2800" dirty="0"/>
              <a:t>he deserved.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94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44350" y="692696"/>
            <a:ext cx="8720138" cy="599382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00"/>
              </a:spcBef>
              <a:spcAft>
                <a:spcPts val="1000"/>
              </a:spcAft>
              <a:buNone/>
              <a:defRPr/>
            </a:pPr>
            <a:r>
              <a:rPr lang="en-US" altLang="zh-CN" sz="2800" b="1" i="1" dirty="0">
                <a:solidFill>
                  <a:schemeClr val="accent3">
                    <a:lumMod val="50000"/>
                  </a:schemeClr>
                </a:solidFill>
              </a:rPr>
              <a:t>the more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altLang="zh-CN" sz="2800" b="1" i="1" dirty="0">
                <a:solidFill>
                  <a:schemeClr val="accent3">
                    <a:lumMod val="50000"/>
                  </a:schemeClr>
                </a:solidFill>
              </a:rPr>
              <a:t> less ... the more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altLang="zh-CN" sz="28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2800" b="1" i="1" dirty="0" smtClean="0">
                <a:solidFill>
                  <a:schemeClr val="accent3">
                    <a:lumMod val="50000"/>
                  </a:schemeClr>
                </a:solidFill>
              </a:rPr>
              <a:t>less</a:t>
            </a:r>
          </a:p>
          <a:p>
            <a:pPr marL="0" indent="0" algn="just">
              <a:spcBef>
                <a:spcPts val="500"/>
              </a:spcBef>
              <a:spcAft>
                <a:spcPts val="1000"/>
              </a:spcAft>
              <a:buNone/>
              <a:defRPr/>
            </a:pPr>
            <a:r>
              <a:rPr lang="en-US" altLang="zh-CN" sz="2800" b="1" dirty="0"/>
              <a:t>1 Look at the sentences.</a:t>
            </a:r>
          </a:p>
          <a:p>
            <a:pPr marL="363538" indent="-363538" algn="just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altLang="zh-CN" sz="2800" dirty="0" smtClean="0"/>
              <a:t>   The </a:t>
            </a:r>
            <a:r>
              <a:rPr lang="en-US" altLang="zh-CN" sz="2800" dirty="0"/>
              <a:t>will is stronger. The task is more </a:t>
            </a:r>
            <a:r>
              <a:rPr lang="en-US" altLang="zh-CN" sz="2800" dirty="0" smtClean="0"/>
              <a:t>futile.</a:t>
            </a:r>
            <a:endParaRPr lang="en-US" altLang="zh-CN" sz="2800" dirty="0" smtClean="0"/>
          </a:p>
          <a:p>
            <a:pPr marL="363538" indent="-363538" algn="just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altLang="zh-CN" sz="2800" b="1" dirty="0" smtClean="0"/>
              <a:t>   You </a:t>
            </a:r>
            <a:r>
              <a:rPr lang="en-US" altLang="zh-CN" sz="2800" b="1" dirty="0"/>
              <a:t>can rewrite them like this</a:t>
            </a:r>
            <a:r>
              <a:rPr lang="en-US" altLang="zh-CN" sz="2800" b="1" dirty="0" smtClean="0"/>
              <a:t>:</a:t>
            </a:r>
          </a:p>
          <a:p>
            <a:pPr marL="363538" indent="-363538" algn="just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altLang="zh-CN" sz="2800" i="1" dirty="0" smtClean="0"/>
              <a:t>   The </a:t>
            </a:r>
            <a:r>
              <a:rPr lang="en-US" altLang="zh-CN" sz="2800" i="1" dirty="0"/>
              <a:t>stronger the will, the more futile the task</a:t>
            </a:r>
            <a:r>
              <a:rPr lang="en-US" altLang="zh-CN" sz="2800" i="1" dirty="0" smtClean="0"/>
              <a:t>.</a:t>
            </a:r>
          </a:p>
          <a:p>
            <a:pPr marL="269875" indent="-269875" algn="just">
              <a:lnSpc>
                <a:spcPct val="6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rPr lang="en-US" altLang="zh-CN" sz="2800" b="1" dirty="0" smtClean="0"/>
              <a:t>   </a:t>
            </a:r>
            <a:endParaRPr lang="en-US" altLang="zh-CN" sz="2800" b="1" dirty="0" smtClean="0"/>
          </a:p>
          <a:p>
            <a:pPr marL="266700" indent="-266700" algn="just">
              <a:lnSpc>
                <a:spcPct val="130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lang="en-US" altLang="zh-CN" sz="2800" dirty="0"/>
          </a:p>
          <a:p>
            <a:pPr marL="266700" indent="-266700" algn="just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altLang="zh-CN" sz="2800" dirty="0" smtClean="0"/>
              <a:t>1 </a:t>
            </a:r>
            <a:r>
              <a:rPr lang="en-US" altLang="zh-CN" sz="2800" dirty="0"/>
              <a:t>You have more hobbies. You’re less likely to worry. 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The more hobbies you have, the less likely you are </a:t>
            </a:r>
            <a:r>
              <a:rPr lang="en-US" altLang="zh-CN" sz="2800" dirty="0" smtClean="0">
                <a:solidFill>
                  <a:srgbClr val="0070C0"/>
                </a:solidFill>
              </a:rPr>
              <a:t>to worry.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MO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1520" y="3488432"/>
            <a:ext cx="8563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/>
              <a:t>Now rewrite the sentences using </a:t>
            </a:r>
            <a:r>
              <a:rPr lang="en-US" altLang="zh-CN" sz="2800" b="1" i="1" dirty="0"/>
              <a:t>the more 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 less … the more 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 less</a:t>
            </a:r>
            <a:r>
              <a:rPr lang="en-US" altLang="zh-CN" sz="2800" b="1" i="1" dirty="0" smtClean="0"/>
              <a:t>.</a:t>
            </a:r>
            <a:endParaRPr lang="en-US" altLang="zh-C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4150" y="830535"/>
            <a:ext cx="8834438" cy="5838825"/>
          </a:xfrm>
        </p:spPr>
        <p:txBody>
          <a:bodyPr>
            <a:normAutofit/>
          </a:bodyPr>
          <a:lstStyle/>
          <a:p>
            <a:pPr marL="266700" indent="-266700" algn="just">
              <a:spcBef>
                <a:spcPts val="200"/>
              </a:spcBef>
              <a:spcAft>
                <a:spcPts val="1000"/>
              </a:spcAft>
              <a:buNone/>
            </a:pPr>
            <a:r>
              <a:rPr lang="en-US" altLang="zh-CN" sz="2800" dirty="0" smtClean="0"/>
              <a:t>2 </a:t>
            </a:r>
            <a:r>
              <a:rPr lang="en-US" altLang="zh-CN" sz="2800" dirty="0"/>
              <a:t>You work longer. You earn more</a:t>
            </a:r>
            <a:r>
              <a:rPr lang="en-US" altLang="zh-CN" sz="2800" dirty="0" smtClean="0"/>
              <a:t>.</a:t>
            </a:r>
          </a:p>
          <a:p>
            <a:pPr marL="266700" indent="-266700" algn="just">
              <a:spcBef>
                <a:spcPts val="200"/>
              </a:spcBef>
              <a:spcAft>
                <a:spcPts val="100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The longer you work, the more you earn</a:t>
            </a:r>
            <a:r>
              <a:rPr lang="en-US" altLang="zh-CN" sz="2800" dirty="0" smtClean="0">
                <a:solidFill>
                  <a:srgbClr val="0070C0"/>
                </a:solidFill>
              </a:rPr>
              <a:t>.</a:t>
            </a:r>
          </a:p>
          <a:p>
            <a:pPr marL="266700" indent="-266700" algn="just">
              <a:spcBef>
                <a:spcPts val="200"/>
              </a:spcBef>
              <a:spcAft>
                <a:spcPts val="1000"/>
              </a:spcAft>
              <a:buNone/>
            </a:pPr>
            <a:r>
              <a:rPr lang="en-US" altLang="zh-CN" sz="2800" dirty="0"/>
              <a:t>3 People work more. They have less free time. </a:t>
            </a:r>
            <a:endParaRPr lang="en-US" altLang="zh-CN" sz="2800" dirty="0" smtClean="0"/>
          </a:p>
          <a:p>
            <a:pPr marL="266700" indent="-266700" algn="just">
              <a:spcBef>
                <a:spcPts val="200"/>
              </a:spcBef>
              <a:spcAft>
                <a:spcPts val="1000"/>
              </a:spcAft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>
                <a:solidFill>
                  <a:srgbClr val="0070C0"/>
                </a:solidFill>
              </a:rPr>
              <a:t>The more people work, the less free time they have</a:t>
            </a:r>
            <a:r>
              <a:rPr lang="en-US" altLang="zh-CN" sz="2800" dirty="0" smtClean="0">
                <a:solidFill>
                  <a:srgbClr val="0070C0"/>
                </a:solidFill>
              </a:rPr>
              <a:t>.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266700" indent="-266700" algn="just">
              <a:spcBef>
                <a:spcPts val="200"/>
              </a:spcBef>
              <a:spcAft>
                <a:spcPts val="1000"/>
              </a:spcAft>
              <a:buNone/>
            </a:pPr>
            <a:r>
              <a:rPr lang="en-US" altLang="zh-CN" sz="2800" dirty="0"/>
              <a:t>4 Leisure </a:t>
            </a:r>
            <a:r>
              <a:rPr lang="en-US" altLang="zh-CN" sz="2800" dirty="0" err="1"/>
              <a:t>inactivities</a:t>
            </a:r>
            <a:r>
              <a:rPr lang="en-US" altLang="zh-CN" sz="2800" dirty="0"/>
              <a:t> have developed more. They have </a:t>
            </a:r>
            <a:r>
              <a:rPr lang="en-US" altLang="zh-CN" sz="2800" dirty="0" smtClean="0"/>
              <a:t>less interaction.</a:t>
            </a:r>
          </a:p>
          <a:p>
            <a:pPr marL="266700" indent="-266700" algn="just">
              <a:spcBef>
                <a:spcPts val="200"/>
              </a:spcBef>
              <a:spcAft>
                <a:spcPts val="1000"/>
              </a:spcAft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>
                <a:solidFill>
                  <a:srgbClr val="0070C0"/>
                </a:solidFill>
              </a:rPr>
              <a:t>The more leisure </a:t>
            </a:r>
            <a:r>
              <a:rPr lang="en-US" altLang="zh-CN" sz="2800" dirty="0" err="1">
                <a:solidFill>
                  <a:srgbClr val="0070C0"/>
                </a:solidFill>
              </a:rPr>
              <a:t>inactivities</a:t>
            </a:r>
            <a:r>
              <a:rPr lang="en-US" altLang="zh-CN" sz="2800" dirty="0">
                <a:solidFill>
                  <a:srgbClr val="0070C0"/>
                </a:solidFill>
              </a:rPr>
              <a:t> have developed, the less interaction they have</a:t>
            </a:r>
            <a:r>
              <a:rPr lang="en-US" altLang="zh-CN" sz="2800" dirty="0" smtClean="0">
                <a:solidFill>
                  <a:srgbClr val="0070C0"/>
                </a:solidFill>
              </a:rPr>
              <a:t>.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solidFill>
                  <a:prstClr val="white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prstClr val="white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ack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1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4150" y="836712"/>
            <a:ext cx="8834438" cy="5819410"/>
          </a:xfrm>
        </p:spPr>
        <p:txBody>
          <a:bodyPr>
            <a:normAutofit/>
          </a:bodyPr>
          <a:lstStyle/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 smtClean="0"/>
              <a:t>5 </a:t>
            </a:r>
            <a:r>
              <a:rPr lang="en-US" altLang="zh-CN" sz="2800" dirty="0"/>
              <a:t>You change the channel more. You have less chance </a:t>
            </a:r>
            <a:r>
              <a:rPr lang="en-US" altLang="zh-CN" sz="2800" dirty="0" smtClean="0"/>
              <a:t>of becoming </a:t>
            </a:r>
            <a:r>
              <a:rPr lang="en-US" altLang="zh-CN" sz="2800" dirty="0"/>
              <a:t>interested</a:t>
            </a:r>
            <a:r>
              <a:rPr lang="en-US" altLang="zh-CN" sz="2800" dirty="0" smtClean="0"/>
              <a:t>.</a:t>
            </a: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>
                <a:solidFill>
                  <a:srgbClr val="0070C0"/>
                </a:solidFill>
              </a:rPr>
              <a:t>The more you change the channel, the less chance you have of becoming interested</a:t>
            </a:r>
            <a:r>
              <a:rPr lang="en-US" altLang="zh-CN" sz="2800" dirty="0" smtClean="0">
                <a:solidFill>
                  <a:srgbClr val="0070C0"/>
                </a:solidFill>
              </a:rPr>
              <a:t>.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/>
              <a:t>6 You spend more time in front of the computer screen. </a:t>
            </a:r>
            <a:r>
              <a:rPr lang="en-US" altLang="zh-CN" sz="2800" dirty="0" smtClean="0"/>
              <a:t>You have </a:t>
            </a:r>
            <a:r>
              <a:rPr lang="en-US" altLang="zh-CN" sz="2800" dirty="0"/>
              <a:t>less interest in the outside </a:t>
            </a:r>
            <a:r>
              <a:rPr lang="en-US" altLang="zh-CN" sz="2800" dirty="0" smtClean="0"/>
              <a:t>world.</a:t>
            </a: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>
                <a:solidFill>
                  <a:srgbClr val="0070C0"/>
                </a:solidFill>
              </a:rPr>
              <a:t>The more time you spend in front of the computer screen, the less interest you have in </a:t>
            </a:r>
            <a:r>
              <a:rPr lang="en-US" altLang="zh-CN" sz="2800" dirty="0" smtClean="0">
                <a:solidFill>
                  <a:srgbClr val="0070C0"/>
                </a:solidFill>
              </a:rPr>
              <a:t>the outside </a:t>
            </a:r>
            <a:r>
              <a:rPr lang="en-US" altLang="zh-CN" sz="2800" dirty="0">
                <a:solidFill>
                  <a:srgbClr val="0070C0"/>
                </a:solidFill>
              </a:rPr>
              <a:t>world</a:t>
            </a:r>
            <a:r>
              <a:rPr lang="en-US" altLang="zh-CN" sz="2800" dirty="0" smtClean="0">
                <a:solidFill>
                  <a:srgbClr val="0070C0"/>
                </a:solidFill>
              </a:rPr>
              <a:t>.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/>
              <a:t>7 You make less effort. You will be a better couch </a:t>
            </a:r>
            <a:r>
              <a:rPr lang="en-US" altLang="zh-CN" sz="2800" dirty="0" smtClean="0"/>
              <a:t>potato.   </a:t>
            </a:r>
            <a:r>
              <a:rPr lang="en-US" altLang="zh-CN" sz="2800" b="1" dirty="0" smtClean="0"/>
              <a:t> </a:t>
            </a: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The </a:t>
            </a:r>
            <a:r>
              <a:rPr lang="en-US" altLang="zh-CN" sz="2800" dirty="0">
                <a:solidFill>
                  <a:srgbClr val="0070C0"/>
                </a:solidFill>
              </a:rPr>
              <a:t>less effort you make, the better a couch potato you will be</a:t>
            </a:r>
            <a:r>
              <a:rPr lang="en-US" altLang="zh-CN" sz="2800" dirty="0" smtClean="0">
                <a:solidFill>
                  <a:srgbClr val="0070C0"/>
                </a:solidFill>
              </a:rPr>
              <a:t>. 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solidFill>
                  <a:prstClr val="white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prstClr val="white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8" name="图片 9" descr="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Back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3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solidFill>
                  <a:prstClr val="white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prstClr val="white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16497" y="764704"/>
            <a:ext cx="8737600" cy="557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We use </a:t>
            </a:r>
            <a:r>
              <a:rPr lang="en-US" altLang="zh-CN" sz="2800" i="1" dirty="0">
                <a:solidFill>
                  <a:schemeClr val="accent3">
                    <a:lumMod val="50000"/>
                  </a:schemeClr>
                </a:solidFill>
              </a:rPr>
              <a:t>the former 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altLang="zh-CN" sz="2800" i="1" dirty="0">
                <a:solidFill>
                  <a:schemeClr val="accent3">
                    <a:lumMod val="50000"/>
                  </a:schemeClr>
                </a:solidFill>
              </a:rPr>
              <a:t> the latter 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when 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</a:rPr>
              <a:t>we have 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a choice between two people 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</a:rPr>
              <a:t>or things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, and refer back to them to 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</a:rPr>
              <a:t>add more 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information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altLang="zh-CN" sz="2800" b="1" i="1" dirty="0">
                <a:solidFill>
                  <a:schemeClr val="accent3">
                    <a:lumMod val="50000"/>
                  </a:schemeClr>
                </a:solidFill>
              </a:rPr>
              <a:t>the former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altLang="zh-CN" sz="2800" b="1" i="1" dirty="0">
                <a:solidFill>
                  <a:schemeClr val="accent3">
                    <a:lumMod val="50000"/>
                  </a:schemeClr>
                </a:solidFill>
              </a:rPr>
              <a:t> the </a:t>
            </a:r>
            <a:r>
              <a:rPr lang="en-US" altLang="zh-CN" sz="2800" b="1" i="1" dirty="0" smtClean="0">
                <a:solidFill>
                  <a:schemeClr val="accent3">
                    <a:lumMod val="50000"/>
                  </a:schemeClr>
                </a:solidFill>
              </a:rPr>
              <a:t>latter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altLang="zh-CN" sz="2800" b="1" dirty="0" smtClean="0"/>
              <a:t>2 </a:t>
            </a:r>
            <a:r>
              <a:rPr lang="en-US" altLang="zh-CN" sz="2800" b="1" dirty="0"/>
              <a:t>Look at the </a:t>
            </a:r>
            <a:r>
              <a:rPr lang="en-US" altLang="zh-CN" sz="2800" b="1" dirty="0" smtClean="0"/>
              <a:t>sentences.</a:t>
            </a:r>
          </a:p>
          <a:p>
            <a:pPr marL="363538" algn="just">
              <a:spcBef>
                <a:spcPts val="1200"/>
              </a:spcBef>
              <a:buNone/>
              <a:defRPr/>
            </a:pPr>
            <a:r>
              <a:rPr lang="en-US" altLang="zh-CN" sz="2800" dirty="0"/>
              <a:t>... first, those whose work is work and whose pleasure </a:t>
            </a:r>
            <a:r>
              <a:rPr lang="en-US" altLang="zh-CN" sz="2800" dirty="0" smtClean="0"/>
              <a:t>is pleasure</a:t>
            </a:r>
            <a:r>
              <a:rPr lang="en-US" altLang="zh-CN" sz="2800" dirty="0"/>
              <a:t>; and secondly, those whose work and </a:t>
            </a:r>
            <a:r>
              <a:rPr lang="en-US" altLang="zh-CN" sz="2800" dirty="0" smtClean="0"/>
              <a:t>pleasure are </a:t>
            </a:r>
            <a:r>
              <a:rPr lang="en-US" altLang="zh-CN" sz="2800" dirty="0"/>
              <a:t>one. Those whose work is work and whose pleasure </a:t>
            </a:r>
            <a:r>
              <a:rPr lang="en-US" altLang="zh-CN" sz="2800" dirty="0" smtClean="0"/>
              <a:t>is pleasure </a:t>
            </a:r>
            <a:r>
              <a:rPr lang="en-US" altLang="zh-CN" sz="2800" dirty="0"/>
              <a:t>are the majority</a:t>
            </a:r>
            <a:r>
              <a:rPr lang="en-US" altLang="zh-CN" sz="2800" dirty="0" smtClean="0"/>
              <a:t>.</a:t>
            </a:r>
          </a:p>
          <a:p>
            <a:pPr algn="just">
              <a:spcBef>
                <a:spcPts val="1200"/>
              </a:spcBef>
              <a:buNone/>
              <a:defRPr/>
            </a:pPr>
            <a:endParaRPr lang="en-US" altLang="zh-CN" sz="2800" dirty="0" smtClean="0"/>
          </a:p>
          <a:p>
            <a:pPr algn="just">
              <a:spcBef>
                <a:spcPts val="500"/>
              </a:spcBef>
              <a:spcAft>
                <a:spcPts val="500"/>
              </a:spcAft>
              <a:defRPr/>
            </a:pPr>
            <a:endParaRPr lang="zh-CN" alt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" name="图片 8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3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627063"/>
            <a:ext cx="8834438" cy="606583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  <a:defRPr/>
            </a:pPr>
            <a:r>
              <a:rPr lang="en-US" altLang="zh-CN" sz="2800" b="1" dirty="0"/>
              <a:t>You can rewrite them like this</a:t>
            </a:r>
            <a:r>
              <a:rPr lang="en-US" altLang="zh-CN" sz="2800" b="1" dirty="0" smtClean="0"/>
              <a:t>:</a:t>
            </a:r>
          </a:p>
          <a:p>
            <a:pPr marL="363538" indent="-363538" algn="just">
              <a:spcBef>
                <a:spcPts val="1200"/>
              </a:spcBef>
              <a:buNone/>
              <a:defRPr/>
            </a:pPr>
            <a:r>
              <a:rPr lang="en-US" altLang="zh-CN" sz="2800" i="1" dirty="0" smtClean="0"/>
              <a:t>     ... </a:t>
            </a:r>
            <a:r>
              <a:rPr lang="en-US" altLang="zh-CN" sz="2800" i="1" dirty="0"/>
              <a:t>first, those whose work is work and whose pleasure </a:t>
            </a:r>
            <a:r>
              <a:rPr lang="en-US" altLang="zh-CN" sz="2800" i="1" dirty="0" smtClean="0"/>
              <a:t>is pleasure</a:t>
            </a:r>
            <a:r>
              <a:rPr lang="en-US" altLang="zh-CN" sz="2800" i="1" dirty="0"/>
              <a:t>; and secondly, those whose work and </a:t>
            </a:r>
            <a:r>
              <a:rPr lang="en-US" altLang="zh-CN" sz="2800" i="1" dirty="0" smtClean="0"/>
              <a:t>pleasure are one</a:t>
            </a:r>
            <a:r>
              <a:rPr lang="en-US" altLang="zh-CN" sz="2800" i="1" dirty="0"/>
              <a:t>. Of these the former are the </a:t>
            </a:r>
            <a:r>
              <a:rPr lang="en-US" altLang="zh-CN" sz="2800" i="1" dirty="0" smtClean="0"/>
              <a:t>majority. Now </a:t>
            </a:r>
            <a:r>
              <a:rPr lang="en-US" altLang="zh-CN" sz="2800" i="1" dirty="0"/>
              <a:t>rewrite the sentences using the former </a:t>
            </a:r>
            <a:r>
              <a:rPr lang="en-US" altLang="zh-CN" sz="2800" dirty="0"/>
              <a:t>/</a:t>
            </a:r>
            <a:r>
              <a:rPr lang="en-US" altLang="zh-CN" sz="2800" i="1" dirty="0"/>
              <a:t> the latter</a:t>
            </a:r>
            <a:r>
              <a:rPr lang="en-US" altLang="zh-CN" sz="2800" i="1" dirty="0" smtClean="0"/>
              <a:t>.</a:t>
            </a:r>
          </a:p>
          <a:p>
            <a:pPr marL="363538" indent="-363538" algn="just">
              <a:spcBef>
                <a:spcPts val="1200"/>
              </a:spcBef>
              <a:buNone/>
              <a:defRPr/>
            </a:pPr>
            <a:r>
              <a:rPr lang="en-US" altLang="zh-CN" sz="2800" b="1" dirty="0"/>
              <a:t>Now rewrite the sentences using </a:t>
            </a:r>
            <a:r>
              <a:rPr lang="en-US" altLang="zh-CN" sz="2800" b="1" i="1" dirty="0"/>
              <a:t>the former</a:t>
            </a:r>
            <a:r>
              <a:rPr lang="en-US" altLang="zh-CN" sz="2800" b="1" dirty="0"/>
              <a:t> / </a:t>
            </a:r>
            <a:r>
              <a:rPr lang="en-US" altLang="zh-CN" sz="2800" b="1" i="1" dirty="0"/>
              <a:t>the latter</a:t>
            </a:r>
            <a:r>
              <a:rPr lang="en-US" altLang="zh-CN" sz="2800" b="1" dirty="0"/>
              <a:t>.</a:t>
            </a:r>
          </a:p>
          <a:p>
            <a:pPr marL="363538" indent="-363538" algn="just">
              <a:spcBef>
                <a:spcPts val="1200"/>
              </a:spcBef>
              <a:buNone/>
              <a:defRPr/>
            </a:pPr>
            <a:r>
              <a:rPr lang="en-US" altLang="zh-CN" sz="2800" dirty="0"/>
              <a:t>1 Winston Churchill was a British Prime Minister and a </a:t>
            </a:r>
            <a:r>
              <a:rPr lang="en-US" altLang="zh-CN" sz="2800" dirty="0" smtClean="0"/>
              <a:t>Nobel Prize </a:t>
            </a:r>
            <a:r>
              <a:rPr lang="en-US" altLang="zh-CN" sz="2800" dirty="0"/>
              <a:t>winner. Churchill was more famous as Prime Minister</a:t>
            </a:r>
            <a:r>
              <a:rPr lang="en-US" altLang="zh-CN" sz="2800" dirty="0" smtClean="0"/>
              <a:t>.</a:t>
            </a:r>
          </a:p>
          <a:p>
            <a:pPr marL="363538" indent="-363538" algn="just">
              <a:spcBef>
                <a:spcPts val="1200"/>
              </a:spcBef>
              <a:buNone/>
              <a:defRPr/>
            </a:pP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rgbClr val="0070C0"/>
                </a:solidFill>
              </a:rPr>
              <a:t>Winston </a:t>
            </a:r>
            <a:r>
              <a:rPr lang="en-US" altLang="zh-CN" sz="2800" dirty="0">
                <a:solidFill>
                  <a:srgbClr val="0070C0"/>
                </a:solidFill>
              </a:rPr>
              <a:t>Churchill was a British Prime Minister and a Nobel Prize winner. He was </a:t>
            </a:r>
            <a:r>
              <a:rPr lang="en-US" altLang="zh-CN" sz="2800" dirty="0" smtClean="0">
                <a:solidFill>
                  <a:srgbClr val="0070C0"/>
                </a:solidFill>
              </a:rPr>
              <a:t>more famous </a:t>
            </a:r>
            <a:r>
              <a:rPr lang="en-US" altLang="zh-CN" sz="2800" dirty="0">
                <a:solidFill>
                  <a:srgbClr val="0070C0"/>
                </a:solidFill>
              </a:rPr>
              <a:t>for the former.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5412" y="603523"/>
            <a:ext cx="8911084" cy="6065837"/>
          </a:xfrm>
        </p:spPr>
        <p:txBody>
          <a:bodyPr>
            <a:noAutofit/>
          </a:bodyPr>
          <a:lstStyle/>
          <a:p>
            <a:pPr marL="266700" indent="-266700"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dirty="0" smtClean="0"/>
              <a:t>2 </a:t>
            </a:r>
            <a:r>
              <a:rPr lang="en-US" altLang="zh-CN" sz="2800" dirty="0"/>
              <a:t>There are people who keep work separate from </a:t>
            </a:r>
            <a:r>
              <a:rPr lang="en-US" altLang="zh-CN" sz="2800" dirty="0" smtClean="0"/>
              <a:t>their pleasure</a:t>
            </a:r>
            <a:r>
              <a:rPr lang="en-US" altLang="zh-CN" sz="2800" dirty="0"/>
              <a:t>, and people whose work is their pleasure. </a:t>
            </a:r>
            <a:r>
              <a:rPr lang="en-US" altLang="zh-CN" sz="2800" dirty="0" smtClean="0"/>
              <a:t>People whose </a:t>
            </a:r>
            <a:r>
              <a:rPr lang="en-US" altLang="zh-CN" sz="2800" dirty="0"/>
              <a:t>work is their pleasure are less common.</a:t>
            </a:r>
            <a:endParaRPr lang="en-US" altLang="zh-CN" sz="2800" dirty="0" smtClean="0"/>
          </a:p>
          <a:p>
            <a:pPr marL="266700" indent="-2667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There are people who keep work separate from their pleasure, and people whose work </a:t>
            </a:r>
            <a:r>
              <a:rPr lang="en-US" altLang="zh-CN" sz="2800" dirty="0" smtClean="0">
                <a:solidFill>
                  <a:srgbClr val="0070C0"/>
                </a:solidFill>
              </a:rPr>
              <a:t>is their </a:t>
            </a:r>
            <a:r>
              <a:rPr lang="en-US" altLang="zh-CN" sz="2800" dirty="0">
                <a:solidFill>
                  <a:srgbClr val="0070C0"/>
                </a:solidFill>
              </a:rPr>
              <a:t>pleasure. The latter are less common</a:t>
            </a:r>
            <a:r>
              <a:rPr lang="en-US" altLang="zh-CN" sz="2800" dirty="0" smtClean="0">
                <a:solidFill>
                  <a:srgbClr val="0070C0"/>
                </a:solidFill>
              </a:rPr>
              <a:t>.</a:t>
            </a:r>
          </a:p>
          <a:p>
            <a:pPr marL="266700" indent="-2667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/>
              <a:t>3 Cricket and football give you the impression of </a:t>
            </a:r>
            <a:r>
              <a:rPr lang="en-US" altLang="zh-CN" sz="2800" dirty="0" smtClean="0"/>
              <a:t>doing something </a:t>
            </a:r>
            <a:r>
              <a:rPr lang="en-US" altLang="zh-CN" sz="2800" dirty="0"/>
              <a:t>useful. Cricket is more peculiar as a sport. </a:t>
            </a:r>
            <a:endParaRPr lang="en-US" altLang="zh-CN" sz="2800" dirty="0" smtClean="0"/>
          </a:p>
          <a:p>
            <a:pPr marL="266700" indent="-2667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>
                <a:solidFill>
                  <a:srgbClr val="0070C0"/>
                </a:solidFill>
              </a:rPr>
              <a:t>Cricket and football give you the impression of doing something useful. The former </a:t>
            </a:r>
            <a:r>
              <a:rPr lang="en-US" altLang="zh-CN" sz="2800" dirty="0" smtClean="0">
                <a:solidFill>
                  <a:srgbClr val="0070C0"/>
                </a:solidFill>
              </a:rPr>
              <a:t>is more </a:t>
            </a:r>
            <a:r>
              <a:rPr lang="en-US" altLang="zh-CN" sz="2800" dirty="0">
                <a:solidFill>
                  <a:srgbClr val="0070C0"/>
                </a:solidFill>
              </a:rPr>
              <a:t>peculiar as a sport</a:t>
            </a:r>
            <a:r>
              <a:rPr lang="en-US" altLang="zh-CN" sz="2800" dirty="0" smtClean="0">
                <a:solidFill>
                  <a:srgbClr val="0070C0"/>
                </a:solidFill>
              </a:rPr>
              <a:t>.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266700" indent="-2667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/>
              <a:t>4 You need somewhere comfortable to sit and the </a:t>
            </a:r>
            <a:r>
              <a:rPr lang="en-US" altLang="zh-CN" sz="2800" dirty="0" smtClean="0"/>
              <a:t>remote control</a:t>
            </a:r>
            <a:r>
              <a:rPr lang="en-US" altLang="zh-CN" sz="2800" dirty="0"/>
              <a:t>. The remote control is more important.</a:t>
            </a:r>
            <a:endParaRPr lang="en-US" altLang="zh-CN" sz="2800" dirty="0" smtClean="0"/>
          </a:p>
          <a:p>
            <a:pPr marL="266700" indent="-2667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>
                <a:solidFill>
                  <a:srgbClr val="0070C0"/>
                </a:solidFill>
              </a:rPr>
              <a:t>You need somewhere comfortable to sit and the remote control. The latter is </a:t>
            </a:r>
            <a:r>
              <a:rPr lang="en-US" altLang="zh-CN" sz="2800" dirty="0" smtClean="0">
                <a:solidFill>
                  <a:srgbClr val="0070C0"/>
                </a:solidFill>
              </a:rPr>
              <a:t>more important.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solidFill>
                  <a:prstClr val="white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prstClr val="white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1475" y="6440760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ack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31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4150" y="627063"/>
            <a:ext cx="8834438" cy="6065837"/>
          </a:xfrm>
        </p:spPr>
        <p:txBody>
          <a:bodyPr>
            <a:normAutofit/>
          </a:bodyPr>
          <a:lstStyle/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 smtClean="0"/>
              <a:t>5 </a:t>
            </a:r>
            <a:r>
              <a:rPr lang="en-US" altLang="zh-CN" sz="2800" dirty="0"/>
              <a:t>The couch potato and the mouse potato enjoy </a:t>
            </a:r>
            <a:r>
              <a:rPr lang="en-US" altLang="zh-CN" sz="2800" dirty="0" smtClean="0"/>
              <a:t>leisure inactivity</a:t>
            </a:r>
            <a:r>
              <a:rPr lang="en-US" altLang="zh-CN" sz="2800" dirty="0"/>
              <a:t>. The mouse potato has less interest in the </a:t>
            </a:r>
            <a:r>
              <a:rPr lang="en-US" altLang="zh-CN" sz="2800" dirty="0" smtClean="0"/>
              <a:t>outside world</a:t>
            </a:r>
            <a:r>
              <a:rPr lang="en-US" altLang="zh-CN" sz="2800" dirty="0"/>
              <a:t>.</a:t>
            </a:r>
            <a:endParaRPr lang="en-US" altLang="zh-CN" sz="2800" dirty="0" smtClean="0"/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>
                <a:solidFill>
                  <a:srgbClr val="0070C0"/>
                </a:solidFill>
              </a:rPr>
              <a:t>The couch potato and the mouse potato enjoy leisure inactivity. The latter has less </a:t>
            </a:r>
            <a:r>
              <a:rPr lang="en-US" altLang="zh-CN" sz="2800" dirty="0" smtClean="0">
                <a:solidFill>
                  <a:srgbClr val="0070C0"/>
                </a:solidFill>
              </a:rPr>
              <a:t>interest in </a:t>
            </a:r>
            <a:r>
              <a:rPr lang="en-US" altLang="zh-CN" sz="2800" dirty="0">
                <a:solidFill>
                  <a:srgbClr val="0070C0"/>
                </a:solidFill>
              </a:rPr>
              <a:t>the outside world</a:t>
            </a:r>
            <a:r>
              <a:rPr lang="en-US" altLang="zh-CN" sz="2800" dirty="0" smtClean="0">
                <a:solidFill>
                  <a:srgbClr val="0070C0"/>
                </a:solidFill>
              </a:rPr>
              <a:t>.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/>
              <a:t>6 Mouse potatoes travel the world online or participate </a:t>
            </a:r>
            <a:r>
              <a:rPr lang="en-US" altLang="zh-CN" sz="2800" dirty="0" smtClean="0"/>
              <a:t>in chat </a:t>
            </a:r>
            <a:r>
              <a:rPr lang="en-US" altLang="zh-CN" sz="2800" dirty="0"/>
              <a:t>rooms. Mouse potatoes who travel the world </a:t>
            </a:r>
            <a:r>
              <a:rPr lang="en-US" altLang="zh-CN" sz="2800" dirty="0" smtClean="0"/>
              <a:t>online are </a:t>
            </a:r>
            <a:r>
              <a:rPr lang="en-US" altLang="zh-CN" sz="2800" dirty="0"/>
              <a:t>more adventurous.</a:t>
            </a:r>
            <a:endParaRPr lang="en-US" altLang="zh-CN" sz="2800" dirty="0" smtClean="0"/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>
                <a:solidFill>
                  <a:srgbClr val="0070C0"/>
                </a:solidFill>
              </a:rPr>
              <a:t>Mouse potatoes travel the world online or participate in chat rooms. The former are </a:t>
            </a:r>
            <a:r>
              <a:rPr lang="en-US" altLang="zh-CN" sz="2800" dirty="0" smtClean="0">
                <a:solidFill>
                  <a:srgbClr val="0070C0"/>
                </a:solidFill>
              </a:rPr>
              <a:t>more adventurous.</a:t>
            </a:r>
            <a:r>
              <a:rPr lang="en-US" altLang="zh-CN" sz="2800" dirty="0" smtClean="0"/>
              <a:t> </a:t>
            </a:r>
            <a:endParaRPr lang="en-US" altLang="zh-CN" sz="2800" dirty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solidFill>
                  <a:prstClr val="white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prstClr val="white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8" name="图片 9" descr="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Back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0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自定义 4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833C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1596</Words>
  <Application>Microsoft Office PowerPoint</Application>
  <PresentationFormat>全屏显示(4:3)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mac</dc:creator>
  <cp:lastModifiedBy>cb</cp:lastModifiedBy>
  <cp:revision>92</cp:revision>
  <dcterms:created xsi:type="dcterms:W3CDTF">2016-02-14T10:12:37Z</dcterms:created>
  <dcterms:modified xsi:type="dcterms:W3CDTF">2016-11-15T04:12:28Z</dcterms:modified>
</cp:coreProperties>
</file>