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7" r:id="rId3"/>
    <p:sldId id="269" r:id="rId4"/>
    <p:sldId id="268" r:id="rId5"/>
    <p:sldId id="266" r:id="rId6"/>
    <p:sldId id="265" r:id="rId7"/>
    <p:sldId id="264" r:id="rId8"/>
    <p:sldId id="263" r:id="rId9"/>
    <p:sldId id="270" r:id="rId10"/>
    <p:sldId id="271" r:id="rId11"/>
    <p:sldId id="272" r:id="rId12"/>
    <p:sldId id="262" r:id="rId13"/>
    <p:sldId id="273" r:id="rId14"/>
    <p:sldId id="275" r:id="rId15"/>
    <p:sldId id="274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0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DF1B-B4FE-408F-864C-BD10E3625E82}" type="datetimeFigureOut">
              <a:rPr lang="zh-CN" altLang="en-US" smtClean="0"/>
              <a:t>2016-11-15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E2384-688F-4E7C-8469-9A4AAF8B1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4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E2384-688F-4E7C-8469-9A4AAF8B14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3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E2384-688F-4E7C-8469-9A4AAF8B14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88A-DA34-40E9-BB61-135F290E672A}" type="datetimeFigureOut">
              <a:rPr lang="zh-CN" altLang="en-US" smtClean="0"/>
              <a:pPr/>
              <a:t>2016-11-15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sp>
        <p:nvSpPr>
          <p:cNvPr id="11" name="圆角矩形 10">
            <a:hlinkClick r:id="rId3" action="ppaction://hlinksldjump"/>
          </p:cNvPr>
          <p:cNvSpPr/>
          <p:nvPr/>
        </p:nvSpPr>
        <p:spPr>
          <a:xfrm>
            <a:off x="400920" y="1085832"/>
            <a:ext cx="8491561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 smtClean="0"/>
              <a:t>1 </a:t>
            </a:r>
            <a:r>
              <a:rPr lang="en-US" altLang="zh-CN" sz="2800" b="1" dirty="0" smtClean="0"/>
              <a:t>R</a:t>
            </a:r>
            <a:r>
              <a:rPr lang="en-US" sz="2800" b="1" dirty="0" smtClean="0"/>
              <a:t>ewrite the sentences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9" name="圆角矩形 18">
            <a:hlinkClick r:id="rId4" action="ppaction://hlinksldjump"/>
          </p:cNvPr>
          <p:cNvSpPr/>
          <p:nvPr/>
        </p:nvSpPr>
        <p:spPr>
          <a:xfrm>
            <a:off x="395537" y="1957376"/>
            <a:ext cx="8496944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spc="-120" dirty="0" smtClean="0">
                <a:solidFill>
                  <a:srgbClr val="000000"/>
                </a:solidFill>
              </a:rPr>
              <a:t>2 </a:t>
            </a:r>
            <a:r>
              <a:rPr lang="en-US" sz="2800" b="1" spc="-110" dirty="0" smtClean="0"/>
              <a:t>Form compound adjectives with </a:t>
            </a:r>
            <a:r>
              <a:rPr lang="en-US" sz="2800" b="1" i="1" spc="-110" dirty="0"/>
              <a:t>-free to describe the </a:t>
            </a:r>
            <a:r>
              <a:rPr lang="en-US" sz="2800" b="1" i="1" spc="-110" dirty="0" smtClean="0"/>
              <a:t>things</a:t>
            </a:r>
            <a:r>
              <a:rPr lang="en-US" sz="2800" b="1" spc="-110" dirty="0" smtClean="0"/>
              <a:t> </a:t>
            </a:r>
            <a:endParaRPr lang="en-US" altLang="zh-CN" sz="2800" b="1" spc="-110" dirty="0">
              <a:solidFill>
                <a:srgbClr val="000000"/>
              </a:solidFill>
            </a:endParaRPr>
          </a:p>
        </p:txBody>
      </p:sp>
      <p:sp>
        <p:nvSpPr>
          <p:cNvPr id="20" name="圆角矩形 19">
            <a:hlinkClick r:id="rId5" action="ppaction://hlinksldjump"/>
          </p:cNvPr>
          <p:cNvSpPr/>
          <p:nvPr/>
        </p:nvSpPr>
        <p:spPr>
          <a:xfrm>
            <a:off x="413918" y="2828919"/>
            <a:ext cx="8478563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00"/>
                </a:solidFill>
              </a:rPr>
              <a:t>3 </a:t>
            </a:r>
            <a:r>
              <a:rPr lang="en-US" sz="2800" b="1" dirty="0" smtClean="0"/>
              <a:t>Rewrite the sentences using </a:t>
            </a:r>
            <a:r>
              <a:rPr lang="en-US" sz="2800" b="1" i="1" dirty="0" smtClean="0"/>
              <a:t>when it comes to …</a:t>
            </a:r>
            <a:r>
              <a:rPr lang="en-US" sz="2800" b="1" dirty="0" smtClean="0"/>
              <a:t>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1" name="圆角矩形 20">
            <a:hlinkClick r:id="rId6" action="ppaction://hlinksldjump"/>
          </p:cNvPr>
          <p:cNvSpPr/>
          <p:nvPr/>
        </p:nvSpPr>
        <p:spPr>
          <a:xfrm>
            <a:off x="439492" y="3700463"/>
            <a:ext cx="8452989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 smtClean="0"/>
              <a:t>4 Answer the questions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2" name="圆角矩形 21">
            <a:hlinkClick r:id="rId7" action="ppaction://hlinksldjump"/>
          </p:cNvPr>
          <p:cNvSpPr/>
          <p:nvPr/>
        </p:nvSpPr>
        <p:spPr>
          <a:xfrm>
            <a:off x="439492" y="4572007"/>
            <a:ext cx="8452989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 smtClean="0"/>
              <a:t>5 Translate the paragraph into Chinese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23" name="圆角矩形 22">
            <a:hlinkClick r:id="rId8" action="ppaction://hlinksldjump"/>
          </p:cNvPr>
          <p:cNvSpPr/>
          <p:nvPr/>
        </p:nvSpPr>
        <p:spPr>
          <a:xfrm>
            <a:off x="439492" y="5443549"/>
            <a:ext cx="8452989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b="1" dirty="0" smtClean="0"/>
              <a:t>6 Translate the paragraph into English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Collocations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b="1" dirty="0" smtClean="0"/>
              <a:t>4 </a:t>
            </a:r>
            <a:r>
              <a:rPr lang="en-US" sz="2800" b="1" spc="-150" dirty="0" smtClean="0"/>
              <a:t>Read the explanation of the words. Answer the questions.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1 </a:t>
            </a:r>
            <a:r>
              <a:rPr lang="en-US" sz="2800" b="1" dirty="0" smtClean="0"/>
              <a:t>route </a:t>
            </a:r>
            <a:r>
              <a:rPr lang="en-US" sz="2800" dirty="0" smtClean="0"/>
              <a:t>A </a:t>
            </a:r>
            <a:r>
              <a:rPr lang="en-US" sz="2800" i="1" dirty="0" smtClean="0"/>
              <a:t>route </a:t>
            </a:r>
            <a:r>
              <a:rPr lang="en-US" sz="2800" dirty="0" smtClean="0"/>
              <a:t>is usually a way that buses, trains, ships or planes travel regularly.</a:t>
            </a:r>
          </a:p>
          <a:p>
            <a:pPr marL="514350" indent="-5143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spc="-150" dirty="0" smtClean="0"/>
              <a:t>(a) Do you know the most </a:t>
            </a:r>
            <a:r>
              <a:rPr lang="en-US" sz="2800" i="1" spc="-150" dirty="0" smtClean="0"/>
              <a:t>direct route </a:t>
            </a:r>
            <a:r>
              <a:rPr lang="en-US" sz="2800" spc="-150" dirty="0" smtClean="0"/>
              <a:t>to the centre of town?</a:t>
            </a:r>
            <a:r>
              <a:rPr lang="en-US" sz="2800" dirty="0" smtClean="0"/>
              <a:t> </a:t>
            </a:r>
          </a:p>
          <a:p>
            <a:pPr marL="514350" indent="-5143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spc="-150" dirty="0" smtClean="0">
                <a:solidFill>
                  <a:srgbClr val="0070C0"/>
                </a:solidFill>
              </a:rPr>
              <a:t>       Yes, you go along North Road and turn left at the park corner. </a:t>
            </a:r>
          </a:p>
          <a:p>
            <a:pPr marL="514350" indent="-5143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(b) When is it a good idea to seek an </a:t>
            </a:r>
            <a:r>
              <a:rPr lang="en-US" sz="2800" i="1" dirty="0" smtClean="0"/>
              <a:t>alternative route</a:t>
            </a:r>
            <a:r>
              <a:rPr lang="en-US" sz="2800" dirty="0" smtClean="0"/>
              <a:t>? </a:t>
            </a:r>
          </a:p>
          <a:p>
            <a:pPr marL="514350" indent="-5143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800" dirty="0" smtClean="0">
                <a:solidFill>
                  <a:srgbClr val="0070C0"/>
                </a:solidFill>
              </a:rPr>
              <a:t> When </a:t>
            </a:r>
            <a:r>
              <a:rPr lang="en-US" sz="2800" dirty="0" smtClean="0">
                <a:solidFill>
                  <a:srgbClr val="0070C0"/>
                </a:solidFill>
              </a:rPr>
              <a:t>there are road works or traffic jams. </a:t>
            </a:r>
          </a:p>
          <a:p>
            <a:pPr marL="514350" indent="-5143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(c) What do you know about the ancient </a:t>
            </a:r>
            <a:r>
              <a:rPr lang="en-US" sz="2800" i="1" dirty="0" smtClean="0"/>
              <a:t>trade routes </a:t>
            </a:r>
            <a:r>
              <a:rPr lang="en-US" sz="2800" dirty="0" smtClean="0"/>
              <a:t>between Europe and China?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514350" indent="-5143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  The road was called the Silk Road, linking China with the Roman Empire. 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 marL="361950" indent="-3619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2 </a:t>
            </a:r>
            <a:r>
              <a:rPr lang="en-US" sz="2800" b="1" dirty="0" smtClean="0"/>
              <a:t>encounter </a:t>
            </a:r>
            <a:r>
              <a:rPr lang="en-US" sz="2800" dirty="0" smtClean="0"/>
              <a:t>An </a:t>
            </a:r>
            <a:r>
              <a:rPr lang="en-US" sz="2800" i="1" dirty="0" smtClean="0"/>
              <a:t>encounter </a:t>
            </a:r>
            <a:r>
              <a:rPr lang="en-US" sz="2800" dirty="0" smtClean="0"/>
              <a:t>is a meeting, especially one which wasn’t planned.</a:t>
            </a:r>
          </a:p>
          <a:p>
            <a:pPr marL="361950" indent="-3619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(a) </a:t>
            </a:r>
            <a:r>
              <a:rPr lang="en-US" sz="2800" spc="-150" dirty="0" smtClean="0"/>
              <a:t>What has happened if you had a </a:t>
            </a:r>
            <a:r>
              <a:rPr lang="en-US" sz="2800" i="1" spc="-150" dirty="0" smtClean="0"/>
              <a:t>close encounter </a:t>
            </a:r>
            <a:r>
              <a:rPr lang="en-US" sz="2800" spc="-150" dirty="0" smtClean="0"/>
              <a:t>with a bear?</a:t>
            </a:r>
          </a:p>
          <a:p>
            <a:pPr marL="361950" indent="-3619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spc="-150" dirty="0" smtClean="0">
                <a:solidFill>
                  <a:srgbClr val="0070C0"/>
                </a:solidFill>
              </a:rPr>
              <a:t>      If you have had a close encounter with a bear, you have got dangerously close to it but escaped without being hurt. </a:t>
            </a:r>
          </a:p>
          <a:p>
            <a:pPr marL="361950" indent="-3619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(b</a:t>
            </a:r>
            <a:r>
              <a:rPr lang="en-US" sz="2800" spc="-150" dirty="0" smtClean="0"/>
              <a:t>) What kind of </a:t>
            </a:r>
            <a:r>
              <a:rPr lang="en-US" sz="2800" i="1" spc="-150" dirty="0" smtClean="0"/>
              <a:t>problems </a:t>
            </a:r>
            <a:r>
              <a:rPr lang="en-US" sz="2800" spc="-150" dirty="0" smtClean="0"/>
              <a:t>are you likely to </a:t>
            </a:r>
            <a:r>
              <a:rPr lang="en-US" sz="2800" i="1" spc="-150" dirty="0" smtClean="0"/>
              <a:t>encounter </a:t>
            </a:r>
            <a:r>
              <a:rPr lang="en-US" sz="2800" spc="-150" dirty="0" smtClean="0"/>
              <a:t>in space?</a:t>
            </a:r>
          </a:p>
          <a:p>
            <a:pPr marL="361950" indent="-3619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 You will encounter problems with almost every single daily activity, including eating, sleeping, bathing and going to the toilet. </a:t>
            </a:r>
          </a:p>
          <a:p>
            <a:pPr marL="361950" indent="-3619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(c) If a journalist writes about the </a:t>
            </a:r>
            <a:r>
              <a:rPr lang="en-US" sz="2800" i="1" dirty="0" smtClean="0"/>
              <a:t>last encounter </a:t>
            </a:r>
            <a:r>
              <a:rPr lang="en-US" sz="2800" dirty="0" smtClean="0"/>
              <a:t>between two teams, what is he referring to? </a:t>
            </a:r>
          </a:p>
          <a:p>
            <a:pPr marL="361950" indent="-361950"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800" spc="-150" dirty="0" smtClean="0">
                <a:solidFill>
                  <a:srgbClr val="0070C0"/>
                </a:solidFill>
              </a:rPr>
              <a:t>He is referring to the last occasion on which they played each other. </a:t>
            </a:r>
            <a:endParaRPr lang="en-US" altLang="zh-CN" spc="-15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368752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3 </a:t>
            </a:r>
            <a:r>
              <a:rPr lang="en-US" sz="2800" b="1" dirty="0" smtClean="0"/>
              <a:t>extend </a:t>
            </a:r>
            <a:r>
              <a:rPr lang="en-US" sz="2800" dirty="0" smtClean="0"/>
              <a:t>To </a:t>
            </a:r>
            <a:r>
              <a:rPr lang="en-US" sz="2800" i="1" dirty="0" smtClean="0"/>
              <a:t>extend </a:t>
            </a:r>
            <a:r>
              <a:rPr lang="en-US" sz="2800" dirty="0" smtClean="0"/>
              <a:t>means to grow larger or to continue in space or time.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(a) If the beach </a:t>
            </a:r>
            <a:r>
              <a:rPr lang="en-US" sz="2800" i="1" dirty="0" smtClean="0"/>
              <a:t>extends beyond the horizon</a:t>
            </a:r>
            <a:r>
              <a:rPr lang="en-US" sz="2800" dirty="0" smtClean="0"/>
              <a:t>, can you see the end of it?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No, the beach goes on as far as you can see.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(b) If you’re going to </a:t>
            </a:r>
            <a:r>
              <a:rPr lang="en-US" sz="2800" i="1" dirty="0" smtClean="0"/>
              <a:t>extend your house</a:t>
            </a:r>
            <a:r>
              <a:rPr lang="en-US" sz="2800" dirty="0" smtClean="0"/>
              <a:t>, what do you intend to do?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You intend to add living space to it, for example more rooms.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(c) If you </a:t>
            </a:r>
            <a:r>
              <a:rPr lang="en-US" sz="2800" i="1" dirty="0" smtClean="0"/>
              <a:t>extend your congratulations </a:t>
            </a:r>
            <a:r>
              <a:rPr lang="en-US" sz="2800" dirty="0" smtClean="0"/>
              <a:t>or </a:t>
            </a:r>
            <a:r>
              <a:rPr lang="en-US" sz="2800" i="1" dirty="0" smtClean="0"/>
              <a:t>thanks </a:t>
            </a:r>
            <a:r>
              <a:rPr lang="en-US" sz="2800" dirty="0" smtClean="0"/>
              <a:t>to someone, what do you say? </a:t>
            </a:r>
          </a:p>
          <a:p>
            <a:pPr algn="just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 You say “Congratulations!” or “Thanks!” 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ack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548680"/>
            <a:ext cx="8834438" cy="60658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Translation</a:t>
            </a:r>
            <a:r>
              <a:rPr lang="en-US" sz="2800" b="1" dirty="0" smtClean="0"/>
              <a:t> </a:t>
            </a:r>
            <a:endParaRPr lang="en-US" sz="2800" b="1" dirty="0" smtClean="0"/>
          </a:p>
          <a:p>
            <a:pPr>
              <a:lnSpc>
                <a:spcPct val="20000"/>
              </a:lnSpc>
              <a:spcBef>
                <a:spcPts val="0"/>
              </a:spcBef>
              <a:buNone/>
              <a:defRPr/>
            </a:pPr>
            <a:r>
              <a:rPr lang="en-US" sz="2800" b="1" dirty="0" smtClean="0"/>
              <a:t>   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800" b="1" dirty="0" smtClean="0"/>
              <a:t>5 </a:t>
            </a:r>
            <a:r>
              <a:rPr lang="en-US" sz="2800" b="1" dirty="0" smtClean="0"/>
              <a:t>Translate the paragraph into Chinese.</a:t>
            </a:r>
          </a:p>
          <a:p>
            <a:pPr marL="0" indent="0" algn="just">
              <a:lnSpc>
                <a:spcPct val="20000"/>
              </a:lnSpc>
              <a:spcBef>
                <a:spcPts val="0"/>
              </a:spcBef>
              <a:buNone/>
              <a:defRPr/>
            </a:pPr>
            <a:endParaRPr lang="en-US" sz="2600" dirty="0" smtClean="0"/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2500" dirty="0" smtClean="0"/>
              <a:t>3D </a:t>
            </a:r>
            <a:r>
              <a:rPr lang="en-US" sz="2500" dirty="0"/>
              <a:t>printing technology first appeared in the US in 1980s. </a:t>
            </a:r>
            <a:r>
              <a:rPr lang="en-US" sz="2500" dirty="0"/>
              <a:t>3D printing is a process of making a three-dimensional solid object of virtually any shape from a digital model. It is achieved by using an additive process, where successive layers of material are laid down in different shapes. The technology is used for both prototyping (</a:t>
            </a:r>
            <a:r>
              <a:rPr lang="zh-CN" altLang="en-US" sz="2400" dirty="0"/>
              <a:t>模型设计</a:t>
            </a:r>
            <a:r>
              <a:rPr lang="en-US" altLang="zh-CN" sz="2500" dirty="0"/>
              <a:t>) </a:t>
            </a:r>
            <a:r>
              <a:rPr lang="en-US" sz="2500" dirty="0"/>
              <a:t>and distributed manufacturing (</a:t>
            </a:r>
            <a:r>
              <a:rPr lang="zh-CN" altLang="en-US" sz="2400" dirty="0"/>
              <a:t>分布式制造</a:t>
            </a:r>
            <a:r>
              <a:rPr lang="en-US" altLang="zh-CN" sz="2500" dirty="0"/>
              <a:t>) </a:t>
            </a:r>
            <a:r>
              <a:rPr lang="en-US" sz="2500" dirty="0"/>
              <a:t>in jewellery, footwear, industrial design, architecture, engineering and construction (AEC), automotive, aerospace, medical industries, geographic information systems, civil engineering, and many other fields. In 2015, a 3D printing technology developed by Silicon Valley startup, Carbon3D Inc., enables objects to rise continuously from a liquid medium rather than being built layer by layer as they have been for the past 25 years, representing a fundamentally new approach to 3D printing. Futurologists believe that 3D printing signals the beginning of a third industrial revolution. </a:t>
            </a:r>
            <a:endParaRPr lang="en-US" altLang="zh-CN" sz="2500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28384" y="644076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795106"/>
            <a:ext cx="8680551" cy="565823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3D</a:t>
            </a:r>
            <a:r>
              <a:rPr lang="zh-CN" altLang="en-US" sz="2400" dirty="0" smtClean="0">
                <a:solidFill>
                  <a:srgbClr val="0070C0"/>
                </a:solidFill>
              </a:rPr>
              <a:t>打印技术在</a:t>
            </a:r>
            <a:r>
              <a:rPr lang="en-US" altLang="zh-CN" sz="2400" dirty="0" smtClean="0">
                <a:solidFill>
                  <a:srgbClr val="0070C0"/>
                </a:solidFill>
              </a:rPr>
              <a:t>20</a:t>
            </a:r>
            <a:r>
              <a:rPr lang="zh-CN" altLang="en-US" sz="2400" dirty="0" smtClean="0">
                <a:solidFill>
                  <a:srgbClr val="0070C0"/>
                </a:solidFill>
              </a:rPr>
              <a:t>世纪</a:t>
            </a:r>
            <a:r>
              <a:rPr lang="en-US" altLang="zh-CN" sz="2400" dirty="0" smtClean="0">
                <a:solidFill>
                  <a:srgbClr val="0070C0"/>
                </a:solidFill>
              </a:rPr>
              <a:t>80</a:t>
            </a:r>
            <a:r>
              <a:rPr lang="zh-CN" altLang="en-US" sz="2400" dirty="0" smtClean="0">
                <a:solidFill>
                  <a:srgbClr val="0070C0"/>
                </a:solidFill>
              </a:rPr>
              <a:t>年代首次出现在美国。</a:t>
            </a:r>
            <a:r>
              <a:rPr lang="en-US" altLang="zh-CN" sz="2400" dirty="0" smtClean="0">
                <a:solidFill>
                  <a:srgbClr val="0070C0"/>
                </a:solidFill>
              </a:rPr>
              <a:t>3D</a:t>
            </a:r>
            <a:r>
              <a:rPr lang="zh-CN" altLang="en-US" sz="2400" dirty="0" smtClean="0">
                <a:solidFill>
                  <a:srgbClr val="0070C0"/>
                </a:solidFill>
              </a:rPr>
              <a:t>打印是按照数字模型打造任何形状的三维固体物件的过程。这是一个叠加过程，把材料层层覆盖，铸造出不同的形状。这项技术可用于产品的模型设计和分布式制造，能应用于珠宝、制鞋、工业设计、建筑、工程与施工、汽车制造、航空航天、医疗行业、地理信息系统、土木工程和其他诸多领域。</a:t>
            </a:r>
            <a:r>
              <a:rPr lang="en-US" altLang="zh-CN" sz="2400" dirty="0" smtClean="0">
                <a:solidFill>
                  <a:srgbClr val="0070C0"/>
                </a:solidFill>
              </a:rPr>
              <a:t>2015</a:t>
            </a:r>
            <a:r>
              <a:rPr lang="zh-CN" altLang="en-US" sz="2400" dirty="0" smtClean="0">
                <a:solidFill>
                  <a:srgbClr val="0070C0"/>
                </a:solidFill>
              </a:rPr>
              <a:t>年，美国硅谷的一家创业机构碳</a:t>
            </a:r>
            <a:r>
              <a:rPr lang="en-US" altLang="zh-CN" sz="2400" dirty="0" smtClean="0">
                <a:solidFill>
                  <a:srgbClr val="0070C0"/>
                </a:solidFill>
              </a:rPr>
              <a:t>3D</a:t>
            </a:r>
            <a:r>
              <a:rPr lang="zh-CN" altLang="en-US" sz="2400" dirty="0" smtClean="0">
                <a:solidFill>
                  <a:srgbClr val="0070C0"/>
                </a:solidFill>
              </a:rPr>
              <a:t>公司开发了一项</a:t>
            </a:r>
            <a:r>
              <a:rPr lang="en-US" altLang="zh-CN" sz="2400" dirty="0" smtClean="0">
                <a:solidFill>
                  <a:srgbClr val="0070C0"/>
                </a:solidFill>
              </a:rPr>
              <a:t>3D</a:t>
            </a:r>
            <a:r>
              <a:rPr lang="zh-CN" altLang="en-US" sz="2400" dirty="0" smtClean="0">
                <a:solidFill>
                  <a:srgbClr val="0070C0"/>
                </a:solidFill>
              </a:rPr>
              <a:t>打印技术，能让物体从液体介质中源源不断地生成出来，而不是像过去</a:t>
            </a:r>
            <a:r>
              <a:rPr lang="en-US" altLang="zh-CN" sz="2400" dirty="0" smtClean="0">
                <a:solidFill>
                  <a:srgbClr val="0070C0"/>
                </a:solidFill>
              </a:rPr>
              <a:t>25</a:t>
            </a:r>
            <a:r>
              <a:rPr lang="zh-CN" altLang="en-US" sz="2400" dirty="0" smtClean="0">
                <a:solidFill>
                  <a:srgbClr val="0070C0"/>
                </a:solidFill>
              </a:rPr>
              <a:t>年里那样，靠层层叠加塑造物体。这项技术为</a:t>
            </a:r>
            <a:r>
              <a:rPr lang="en-US" altLang="zh-CN" sz="2400" dirty="0" smtClean="0">
                <a:solidFill>
                  <a:srgbClr val="0070C0"/>
                </a:solidFill>
              </a:rPr>
              <a:t>3D</a:t>
            </a:r>
            <a:r>
              <a:rPr lang="zh-CN" altLang="en-US" sz="2400" dirty="0" smtClean="0">
                <a:solidFill>
                  <a:srgbClr val="0070C0"/>
                </a:solidFill>
              </a:rPr>
              <a:t>打印提供了一种全新的方法。未来学家认为，</a:t>
            </a:r>
            <a:r>
              <a:rPr lang="en-US" altLang="zh-CN" sz="2400" dirty="0" smtClean="0">
                <a:solidFill>
                  <a:srgbClr val="0070C0"/>
                </a:solidFill>
              </a:rPr>
              <a:t>3D </a:t>
            </a:r>
            <a:r>
              <a:rPr lang="zh-CN" altLang="en-US" sz="2400" dirty="0" smtClean="0">
                <a:solidFill>
                  <a:srgbClr val="0070C0"/>
                </a:solidFill>
              </a:rPr>
              <a:t>打印标志着第三次工业革命的开始。 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819547"/>
            <a:ext cx="8648670" cy="541774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sz="2800" b="1" dirty="0" smtClean="0"/>
              <a:t>6 Translate the paragraph into </a:t>
            </a:r>
            <a:r>
              <a:rPr lang="en-US" sz="2800" b="1" dirty="0" smtClean="0"/>
              <a:t>English.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sz="2800" b="1" dirty="0"/>
              <a:t> </a:t>
            </a:r>
            <a:r>
              <a:rPr lang="en-US" sz="2800" b="1" dirty="0" smtClean="0"/>
              <a:t>   </a:t>
            </a:r>
            <a:r>
              <a:rPr lang="en-US" sz="2400" dirty="0" smtClean="0"/>
              <a:t>2008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月，中国第一条高铁“京津城际铁路”正式通车运营，宣告中国进入高铁时代。近年来，中国高铁不仅在关键技术领域取得一系列重大的创新与突破，还建立了具有自主知识产权、世界一流水平的高铁技术体系。凭借先进的技术、高性价比（</a:t>
            </a:r>
            <a:r>
              <a:rPr lang="en-US" sz="2400" dirty="0" smtClean="0"/>
              <a:t>cost effectiveness）</a:t>
            </a:r>
            <a:r>
              <a:rPr lang="zh-CN" altLang="en-US" sz="2400" dirty="0" smtClean="0"/>
              <a:t>和成功的运营经验，中国正在向世界各国大量出口高铁技术及相关产品。中国的高铁技术正在走向世界，对推动“一带一路”（</a:t>
            </a:r>
            <a:r>
              <a:rPr lang="en-US" sz="2400" dirty="0" smtClean="0"/>
              <a:t>Belt and Road Initiative）</a:t>
            </a:r>
            <a:r>
              <a:rPr lang="zh-CN" altLang="en-US" sz="2400" dirty="0" smtClean="0"/>
              <a:t>战略起到积极作用</a:t>
            </a:r>
            <a:r>
              <a:rPr lang="zh-CN" altLang="en-US" sz="2800" dirty="0" smtClean="0"/>
              <a:t>。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38726" y="675531"/>
            <a:ext cx="8725762" cy="606583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In </a:t>
            </a:r>
            <a:r>
              <a:rPr lang="en-US" sz="2800" dirty="0" smtClean="0">
                <a:solidFill>
                  <a:srgbClr val="0070C0"/>
                </a:solidFill>
              </a:rPr>
              <a:t>August 2008, China’s first high-speed railway, the Beijing-Tianjin Intercity Railway, was opened, ushering China into an era of high-speed railway. In recent years, in addition to achieving a series of major innovations and breakthroughs in key technologies, China has also developed a world-class high-speed railway technology system with independent intellectual property. With its advanced technology, cost-effectiveness and successful operating experiences in high-speed railway, China is witnessing an increasing export of its high-speed railway technologies and related products to many countries around the world. China’s high-speed railway technology is finding its way in the world and is playing a positive role in promoting “the Belt and Road Initiative”. </a:t>
            </a:r>
            <a:endParaRPr lang="en-US" altLang="zh-CN" sz="36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6230" y="6381328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ts val="1200"/>
              </a:spcBef>
              <a:buNone/>
              <a:defRPr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Word formation: -</a:t>
            </a:r>
            <a:r>
              <a:rPr lang="en-US" sz="2800" b="1" i="1" dirty="0" err="1" smtClean="0">
                <a:solidFill>
                  <a:schemeClr val="accent3">
                    <a:lumMod val="50000"/>
                  </a:schemeClr>
                </a:solidFill>
              </a:rPr>
              <a:t>ity</a:t>
            </a:r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 and -</a:t>
            </a:r>
            <a:r>
              <a:rPr lang="en-US" sz="2800" b="1" i="1" dirty="0" err="1" smtClean="0">
                <a:solidFill>
                  <a:schemeClr val="accent3">
                    <a:lumMod val="50000"/>
                  </a:schemeClr>
                </a:solidFill>
              </a:rPr>
              <a:t>ility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algn="just">
              <a:lnSpc>
                <a:spcPct val="9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    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common way of forming nouns is to add the suffix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US" sz="2800" i="1" dirty="0" err="1" smtClean="0">
                <a:solidFill>
                  <a:schemeClr val="accent3">
                    <a:lumMod val="50000"/>
                  </a:schemeClr>
                </a:solidFill>
              </a:rPr>
              <a:t>ity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or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–</a:t>
            </a:r>
            <a:r>
              <a:rPr lang="en-US" sz="2800" i="1" dirty="0" err="1" smtClean="0">
                <a:solidFill>
                  <a:schemeClr val="accent3">
                    <a:lumMod val="50000"/>
                  </a:schemeClr>
                </a:solidFill>
              </a:rPr>
              <a:t>ility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to the adjective, for example,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memorable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can be transformed into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memorability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probable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into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probability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pPr algn="just">
              <a:lnSpc>
                <a:spcPct val="95000"/>
              </a:lnSpc>
              <a:spcBef>
                <a:spcPts val="1200"/>
              </a:spcBef>
              <a:buNone/>
              <a:defRPr/>
            </a:pPr>
            <a:r>
              <a:rPr lang="en-US" sz="2800" b="1" dirty="0" smtClean="0"/>
              <a:t>1 Look at the sentences from the passage </a:t>
            </a:r>
            <a:r>
              <a:rPr lang="en-US" sz="2800" b="1" i="1" dirty="0" smtClean="0"/>
              <a:t>Can bad luck be explained</a:t>
            </a:r>
            <a:r>
              <a:rPr lang="en-US" sz="2800" b="1" dirty="0" smtClean="0"/>
              <a:t>?</a:t>
            </a:r>
          </a:p>
          <a:p>
            <a:pPr algn="just">
              <a:lnSpc>
                <a:spcPct val="9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    When it comes to bad things happening in threes, what may be most important of all is the duration and </a:t>
            </a:r>
            <a:r>
              <a:rPr lang="en-US" sz="2800" u="sng" dirty="0" err="1" smtClean="0"/>
              <a:t>memorability</a:t>
            </a:r>
            <a:r>
              <a:rPr lang="en-US" sz="2800" dirty="0" smtClean="0"/>
              <a:t> of the first event.</a:t>
            </a:r>
          </a:p>
          <a:p>
            <a:pPr algn="just">
              <a:lnSpc>
                <a:spcPct val="9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    There is … rational reason why bad events might cluster together. It is related to </a:t>
            </a:r>
            <a:r>
              <a:rPr lang="en-US" sz="2800" u="sng" dirty="0" smtClean="0"/>
              <a:t>probability</a:t>
            </a:r>
            <a:r>
              <a:rPr lang="en-US" sz="2800" dirty="0" smtClean="0"/>
              <a:t> and independence. </a:t>
            </a:r>
            <a:endParaRPr lang="en-US" altLang="zh-CN" sz="2800" i="1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56376" y="630932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  <a:defRPr/>
            </a:pPr>
            <a:r>
              <a:rPr lang="en-US" sz="2800" b="1" dirty="0" smtClean="0"/>
              <a:t>Now rewrite the sentences changing the underlined adjectives into nouns.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1 It is </a:t>
            </a:r>
            <a:r>
              <a:rPr lang="en-US" sz="2800" u="sng" dirty="0" smtClean="0"/>
              <a:t>possible</a:t>
            </a:r>
            <a:r>
              <a:rPr lang="en-US" sz="2800" dirty="0" smtClean="0"/>
              <a:t> that the insurance won’t pay you for this accident.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70C0"/>
                </a:solidFill>
              </a:rPr>
              <a:t>There is a possibility that the insurance won’t pay you for this accident. 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2 I am not </a:t>
            </a:r>
            <a:r>
              <a:rPr lang="en-US" sz="2800" u="sng" dirty="0" smtClean="0"/>
              <a:t>responsibl</a:t>
            </a:r>
            <a:r>
              <a:rPr lang="en-US" sz="2800" dirty="0" smtClean="0"/>
              <a:t>e for anything that happens to you.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What happens to you isn’t my responsibility. </a:t>
            </a:r>
          </a:p>
          <a:p>
            <a:pPr marL="266700" indent="-266700">
              <a:spcBef>
                <a:spcPts val="1200"/>
              </a:spcBef>
              <a:buNone/>
              <a:defRPr/>
            </a:pPr>
            <a:r>
              <a:rPr lang="en-US" sz="2800" dirty="0" smtClean="0"/>
              <a:t>3 I’m not sure how </a:t>
            </a:r>
            <a:r>
              <a:rPr lang="en-US" sz="2800" u="sng" dirty="0" smtClean="0"/>
              <a:t>suitable</a:t>
            </a:r>
            <a:r>
              <a:rPr lang="en-US" sz="2800" dirty="0" smtClean="0"/>
              <a:t> this </a:t>
            </a:r>
            <a:r>
              <a:rPr lang="en-US" sz="2800" dirty="0" err="1" smtClean="0"/>
              <a:t>programme</a:t>
            </a:r>
            <a:r>
              <a:rPr lang="en-US" sz="2800" dirty="0" smtClean="0"/>
              <a:t> is for you.</a:t>
            </a:r>
          </a:p>
          <a:p>
            <a:pPr marL="266700" indent="-266700"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I’m not sure of the suitability of this </a:t>
            </a:r>
            <a:r>
              <a:rPr lang="en-US" sz="2800" dirty="0" err="1" smtClean="0">
                <a:solidFill>
                  <a:srgbClr val="0070C0"/>
                </a:solidFill>
              </a:rPr>
              <a:t>programme</a:t>
            </a:r>
            <a:r>
              <a:rPr lang="en-US" sz="2800" dirty="0" smtClean="0">
                <a:solidFill>
                  <a:srgbClr val="0070C0"/>
                </a:solidFill>
              </a:rPr>
              <a:t> for you. </a:t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4 The fact that the calculation was </a:t>
            </a:r>
            <a:r>
              <a:rPr lang="en-US" sz="2800" u="sng" dirty="0" smtClean="0"/>
              <a:t>complex</a:t>
            </a:r>
            <a:r>
              <a:rPr lang="en-US" sz="2800" dirty="0" smtClean="0"/>
              <a:t> slowed me down.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70C0"/>
                </a:solidFill>
              </a:rPr>
              <a:t>The calculation’s complexity slowed me down. 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5 Being naturally </a:t>
            </a:r>
            <a:r>
              <a:rPr lang="en-US" sz="2800" u="sng" dirty="0" smtClean="0"/>
              <a:t>curious</a:t>
            </a:r>
            <a:r>
              <a:rPr lang="en-US" sz="2800" dirty="0" smtClean="0"/>
              <a:t> is a characteristic of many great thinkers.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</a:t>
            </a:r>
            <a:r>
              <a:rPr lang="en-US" sz="2800" dirty="0" smtClean="0">
                <a:solidFill>
                  <a:srgbClr val="0070C0"/>
                </a:solidFill>
              </a:rPr>
              <a:t> Natural </a:t>
            </a:r>
            <a:r>
              <a:rPr lang="en-US" sz="2800" dirty="0" smtClean="0">
                <a:solidFill>
                  <a:srgbClr val="0070C0"/>
                </a:solidFill>
              </a:rPr>
              <a:t>curiosity is a characteristic of many great thinkers. 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 smtClean="0"/>
              <a:t>6 I was surprised that her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was </a:t>
            </a:r>
            <a:r>
              <a:rPr lang="en-US" sz="2800" u="sng" dirty="0" smtClean="0"/>
              <a:t>stupid</a:t>
            </a:r>
            <a:r>
              <a:rPr lang="en-US" sz="2800" dirty="0" smtClean="0"/>
              <a:t>. 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I was surprised at the stupidity of her </a:t>
            </a:r>
            <a:r>
              <a:rPr lang="en-US" sz="2800" dirty="0" err="1" smtClean="0">
                <a:solidFill>
                  <a:srgbClr val="0070C0"/>
                </a:solidFill>
              </a:rPr>
              <a:t>behaviour</a:t>
            </a:r>
            <a:r>
              <a:rPr lang="en-US" sz="2800" dirty="0" smtClean="0">
                <a:solidFill>
                  <a:srgbClr val="0070C0"/>
                </a:solidFill>
              </a:rPr>
              <a:t>. 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ack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Compound adjectives with </a:t>
            </a:r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-free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i="1" dirty="0" smtClean="0"/>
              <a:t>   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Gravity-free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is a compound adjective formed by a noun and the adjective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free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Free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is used to indicate an absence of something. So a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gravity-free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environment is an environment in which there is no gravity. </a:t>
            </a:r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Free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can be combined with other nouns in the same way. 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b="1" dirty="0" smtClean="0"/>
              <a:t>2 Look at the sentence from the passage </a:t>
            </a:r>
            <a:r>
              <a:rPr lang="en-US" sz="2800" b="1" i="1" dirty="0" smtClean="0"/>
              <a:t>Science: fact or fiction?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    In this film the crew saunter around the spaceship as if they were at home on earth – whereas they should be floating, in a </a:t>
            </a:r>
            <a:r>
              <a:rPr lang="en-US" sz="2800" u="sng" dirty="0" smtClean="0"/>
              <a:t>gravity-free</a:t>
            </a:r>
            <a:r>
              <a:rPr lang="en-US" sz="2800" dirty="0" smtClean="0"/>
              <a:t> environment. 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649311"/>
            <a:ext cx="8834438" cy="606583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  <a:defRPr/>
            </a:pPr>
            <a:r>
              <a:rPr lang="en-US" sz="2800" b="1" dirty="0" smtClean="0"/>
              <a:t>Now form compound adjectives with </a:t>
            </a:r>
            <a:r>
              <a:rPr lang="en-US" sz="2800" b="1" i="1" dirty="0" smtClean="0"/>
              <a:t>-free </a:t>
            </a:r>
            <a:r>
              <a:rPr lang="en-US" sz="2800" b="1" dirty="0" smtClean="0"/>
              <a:t>to describe the things.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1 a phone you can use in your car and which you don’t need to hold in your hands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2 beer which doesn’t contain any alcohol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3 sweetener you can add to drinks like coffee or tea and which doesn’t contain sugar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4 an area in a town where traffic is not allowed</a:t>
            </a:r>
          </a:p>
          <a:p>
            <a:pPr marL="266700" indent="-266700"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5 petrol which does not have any lead in it 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427984" y="2060848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hands-free phone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2050" y="2649359"/>
            <a:ext cx="292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alcohol-free beer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3697868"/>
            <a:ext cx="3965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sugar-free sweetener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48264" y="4221088"/>
            <a:ext cx="225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50" dirty="0" smtClean="0">
                <a:solidFill>
                  <a:srgbClr val="FF0000"/>
                </a:solidFill>
              </a:rPr>
              <a:t>traffic-free area </a:t>
            </a:r>
            <a:endParaRPr lang="zh-CN" altLang="en-US" sz="2800" spc="-15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2200" y="4849996"/>
            <a:ext cx="270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lead-free petrol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4" name="图片 9" descr="E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sz="2800" b="1" i="1" dirty="0" smtClean="0">
                <a:solidFill>
                  <a:schemeClr val="accent3">
                    <a:lumMod val="50000"/>
                  </a:schemeClr>
                </a:solidFill>
              </a:rPr>
              <a:t>when it comes to …</a:t>
            </a:r>
          </a:p>
          <a:p>
            <a:pPr>
              <a:spcBef>
                <a:spcPts val="1200"/>
              </a:spcBef>
              <a:buNone/>
              <a:defRPr/>
            </a:pPr>
            <a:r>
              <a:rPr lang="en-US" sz="2800" b="1" dirty="0" smtClean="0"/>
              <a:t>3 Look at the sentence.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    If we consider the case of bad things happening in threes, what may be most important of all is the duration and </a:t>
            </a:r>
            <a:r>
              <a:rPr lang="en-US" sz="2800" dirty="0" err="1" smtClean="0"/>
              <a:t>memorability</a:t>
            </a:r>
            <a:r>
              <a:rPr lang="en-US" sz="2800" dirty="0" smtClean="0"/>
              <a:t> of the first event.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b="1" dirty="0" smtClean="0"/>
              <a:t>You can rewrite it like this: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i="1" dirty="0" smtClean="0"/>
              <a:t>    When it comes to bad things happening in threes, what may be most important of all is the duration and </a:t>
            </a:r>
            <a:r>
              <a:rPr lang="en-US" altLang="zh-CN" sz="2800" i="1" dirty="0"/>
              <a:t>memorability of the first event</a:t>
            </a:r>
            <a:r>
              <a:rPr lang="en-US" altLang="zh-CN" sz="2800" i="1" dirty="0" smtClean="0"/>
              <a:t>.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718" y="649311"/>
            <a:ext cx="8834438" cy="606583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  <a:defRPr/>
            </a:pPr>
            <a:r>
              <a:rPr lang="en-US" sz="2800" b="1" dirty="0" smtClean="0"/>
              <a:t>Now rewrite the sentences using </a:t>
            </a:r>
            <a:r>
              <a:rPr lang="en-US" sz="2800" b="1" i="1" dirty="0" smtClean="0"/>
              <a:t>when it comes to …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1 If we consider evaluating students’ work, there are always some very difficult choices to be made.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When it comes to evaluating students’ work, there are always some very difficult choices to be made. 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dirty="0" smtClean="0"/>
              <a:t>2 If we consider the examples of bad luck you spoke about, many of these seem to be rather unimportant. </a:t>
            </a:r>
          </a:p>
          <a:p>
            <a:pPr algn="just"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When it comes to the examples of bad luck you spoke about, many of these seem to be rather unimportant.  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6065837"/>
          </a:xfrm>
        </p:spPr>
        <p:txBody>
          <a:bodyPr>
            <a:noAutofit/>
          </a:bodyPr>
          <a:lstStyle/>
          <a:p>
            <a:pPr algn="just">
              <a:lnSpc>
                <a:spcPct val="8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3 </a:t>
            </a:r>
            <a:r>
              <a:rPr lang="en-US" sz="2800" dirty="0"/>
              <a:t>If we turn our attention to human psychology, we see that this is very closely related to physical health and well-being.</a:t>
            </a:r>
          </a:p>
          <a:p>
            <a:pPr algn="just">
              <a:lnSpc>
                <a:spcPct val="8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When it comes to human psychology, we see that this is very closely related to physical health and well-being. </a:t>
            </a:r>
          </a:p>
          <a:p>
            <a:pPr algn="just">
              <a:lnSpc>
                <a:spcPct val="8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4 </a:t>
            </a:r>
            <a:r>
              <a:rPr lang="en-US" sz="2800" dirty="0"/>
              <a:t>In the case of learning an instrument like the piano or violin, a lot of patience and the ability to persevere are essential.</a:t>
            </a:r>
          </a:p>
          <a:p>
            <a:pPr algn="just">
              <a:lnSpc>
                <a:spcPct val="85000"/>
              </a:lnSpc>
              <a:spcBef>
                <a:spcPts val="1200"/>
              </a:spcBef>
              <a:buNone/>
              <a:defRPr/>
            </a:pPr>
            <a:r>
              <a:rPr lang="en-US" sz="2800" spc="-150" dirty="0" smtClean="0">
                <a:solidFill>
                  <a:srgbClr val="0070C0"/>
                </a:solidFill>
              </a:rPr>
              <a:t>    </a:t>
            </a:r>
            <a:r>
              <a:rPr lang="en-US" sz="2800" spc="-15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When </a:t>
            </a:r>
            <a:r>
              <a:rPr lang="en-US" sz="2800" dirty="0">
                <a:solidFill>
                  <a:srgbClr val="0070C0"/>
                </a:solidFill>
              </a:rPr>
              <a:t>it comes to learning an instrument like the piano or violin, a lot of patience and the ability to persevere are essential. </a:t>
            </a:r>
          </a:p>
          <a:p>
            <a:pPr algn="just">
              <a:lnSpc>
                <a:spcPct val="8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/>
              <a:t>5 </a:t>
            </a:r>
            <a:r>
              <a:rPr lang="en-US" sz="2800" dirty="0"/>
              <a:t>If we turn our attention to non-scientific studies of good and bad luck, there are all sorts of fantastic theories. </a:t>
            </a:r>
          </a:p>
          <a:p>
            <a:pPr algn="just">
              <a:lnSpc>
                <a:spcPct val="85000"/>
              </a:lnSpc>
              <a:spcBef>
                <a:spcPts val="1200"/>
              </a:spcBef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</a:t>
            </a:r>
            <a:r>
              <a:rPr lang="en-US" sz="2800" dirty="0">
                <a:solidFill>
                  <a:srgbClr val="0070C0"/>
                </a:solidFill>
              </a:rPr>
              <a:t>When it comes to non-scientific studies of good and bad luck, there are all sorts of fantastic theories.  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7" name="图片 6" descr="Home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6230" y="6443935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1792</Words>
  <Application>Microsoft Office PowerPoint</Application>
  <PresentationFormat>全屏显示(4:3)</PresentationFormat>
  <Paragraphs>105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mac</dc:creator>
  <cp:lastModifiedBy>cb</cp:lastModifiedBy>
  <cp:revision>43</cp:revision>
  <dcterms:created xsi:type="dcterms:W3CDTF">2016-02-14T10:12:37Z</dcterms:created>
  <dcterms:modified xsi:type="dcterms:W3CDTF">2016-11-15T05:00:22Z</dcterms:modified>
</cp:coreProperties>
</file>