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63" r:id="rId6"/>
    <p:sldId id="265" r:id="rId7"/>
    <p:sldId id="266" r:id="rId8"/>
    <p:sldId id="257" r:id="rId9"/>
    <p:sldId id="267" r:id="rId10"/>
    <p:sldId id="264" r:id="rId11"/>
    <p:sldId id="268" r:id="rId12"/>
    <p:sldId id="269" r:id="rId13"/>
    <p:sldId id="258"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a:srgbClr val="CD21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206" y="-21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686888A-DA34-40E9-BB61-135F290E672A}" type="datetimeFigureOut">
              <a:rPr lang="zh-CN" altLang="en-US" smtClean="0"/>
              <a:pPr/>
              <a:t>2016-11-15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686888A-DA34-40E9-BB61-135F290E672A}" type="datetimeFigureOut">
              <a:rPr lang="zh-CN" altLang="en-US" smtClean="0"/>
              <a:pPr/>
              <a:t>2016-11-15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686888A-DA34-40E9-BB61-135F290E672A}" type="datetimeFigureOut">
              <a:rPr lang="zh-CN" altLang="en-US" smtClean="0"/>
              <a:pPr/>
              <a:t>2016-11-15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686888A-DA34-40E9-BB61-135F290E672A}" type="datetimeFigureOut">
              <a:rPr lang="zh-CN" altLang="en-US" smtClean="0"/>
              <a:pPr/>
              <a:t>2016-11-15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686888A-DA34-40E9-BB61-135F290E672A}" type="datetimeFigureOut">
              <a:rPr lang="zh-CN" altLang="en-US" smtClean="0"/>
              <a:pPr/>
              <a:t>2016-11-15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686888A-DA34-40E9-BB61-135F290E672A}" type="datetimeFigureOut">
              <a:rPr lang="zh-CN" altLang="en-US" smtClean="0"/>
              <a:pPr/>
              <a:t>2016-11-15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86888A-DA34-40E9-BB61-135F290E672A}" type="datetimeFigureOut">
              <a:rPr lang="zh-CN" altLang="en-US" smtClean="0"/>
              <a:pPr/>
              <a:t>2016-11-15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79347-D5D3-4369-AC85-974FCA0BCD0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12.xm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10.xml"/><Relationship Id="rId5" Type="http://schemas.openxmlformats.org/officeDocument/2006/relationships/slide" Target="slide8.xml"/><Relationship Id="rId4" Type="http://schemas.openxmlformats.org/officeDocument/2006/relationships/slide" Target="slide6.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sp>
        <p:nvSpPr>
          <p:cNvPr id="11" name="圆角矩形 10">
            <a:hlinkClick r:id="rId2" action="ppaction://hlinksldjump"/>
          </p:cNvPr>
          <p:cNvSpPr/>
          <p:nvPr/>
        </p:nvSpPr>
        <p:spPr>
          <a:xfrm>
            <a:off x="750067" y="1142984"/>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1 </a:t>
            </a:r>
            <a:r>
              <a:rPr lang="en-US" altLang="zh-CN" sz="2800" b="1" spc="-60" dirty="0" smtClean="0"/>
              <a:t>Complete the sentences with the words in</a:t>
            </a:r>
            <a:r>
              <a:rPr lang="zh-CN" altLang="en-US" sz="2800" b="1" spc="-60" dirty="0" smtClean="0"/>
              <a:t> </a:t>
            </a:r>
            <a:r>
              <a:rPr lang="en-US" altLang="zh-CN" sz="2800" b="1" spc="-60" dirty="0" smtClean="0"/>
              <a:t>brackets</a:t>
            </a:r>
            <a:endParaRPr lang="en-US" altLang="zh-CN" sz="2800" b="1" spc="-60" dirty="0">
              <a:solidFill>
                <a:srgbClr val="000000"/>
              </a:solidFill>
            </a:endParaRPr>
          </a:p>
        </p:txBody>
      </p:sp>
      <p:sp>
        <p:nvSpPr>
          <p:cNvPr id="19" name="圆角矩形 18">
            <a:hlinkClick r:id="rId3" action="ppaction://hlinksldjump"/>
          </p:cNvPr>
          <p:cNvSpPr/>
          <p:nvPr/>
        </p:nvSpPr>
        <p:spPr>
          <a:xfrm>
            <a:off x="750067" y="2014528"/>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2 </a:t>
            </a:r>
            <a:r>
              <a:rPr lang="en-US" altLang="zh-CN" sz="2800" b="1" spc="-150" dirty="0" smtClean="0"/>
              <a:t>Rewrite the sentences using the expressions in brackets</a:t>
            </a:r>
            <a:endParaRPr lang="en-US" altLang="zh-CN" sz="2800" b="1" spc="-150" dirty="0">
              <a:solidFill>
                <a:srgbClr val="000000"/>
              </a:solidFill>
            </a:endParaRPr>
          </a:p>
        </p:txBody>
      </p:sp>
      <p:sp>
        <p:nvSpPr>
          <p:cNvPr id="20" name="圆角矩形 19">
            <a:hlinkClick r:id="rId4" action="ppaction://hlinksldjump"/>
          </p:cNvPr>
          <p:cNvSpPr/>
          <p:nvPr/>
        </p:nvSpPr>
        <p:spPr>
          <a:xfrm>
            <a:off x="750067" y="2886072"/>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3 Rewrite the sentences using what must it be …</a:t>
            </a:r>
            <a:endParaRPr lang="en-US" altLang="zh-CN" sz="2800" b="1" dirty="0">
              <a:solidFill>
                <a:srgbClr val="000000"/>
              </a:solidFill>
            </a:endParaRPr>
          </a:p>
        </p:txBody>
      </p:sp>
      <p:sp>
        <p:nvSpPr>
          <p:cNvPr id="21" name="圆角矩形 20">
            <a:hlinkClick r:id="rId5" action="ppaction://hlinksldjump"/>
          </p:cNvPr>
          <p:cNvSpPr/>
          <p:nvPr/>
        </p:nvSpPr>
        <p:spPr>
          <a:xfrm>
            <a:off x="750067" y="3757616"/>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4 </a:t>
            </a:r>
            <a:r>
              <a:rPr lang="en-US" altLang="zh-CN" sz="2800" b="1" spc="-40" dirty="0" smtClean="0"/>
              <a:t>Complete the sentences with suitable expressions</a:t>
            </a:r>
            <a:endParaRPr lang="en-US" altLang="zh-CN" sz="2800" b="1" spc="-40" dirty="0">
              <a:solidFill>
                <a:srgbClr val="000000"/>
              </a:solidFill>
            </a:endParaRPr>
          </a:p>
        </p:txBody>
      </p:sp>
      <p:sp>
        <p:nvSpPr>
          <p:cNvPr id="22" name="圆角矩形 21">
            <a:hlinkClick r:id="rId6" action="ppaction://hlinksldjump"/>
          </p:cNvPr>
          <p:cNvSpPr/>
          <p:nvPr/>
        </p:nvSpPr>
        <p:spPr>
          <a:xfrm>
            <a:off x="750067" y="4629160"/>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5 Translate the paragraph into Chinese</a:t>
            </a:r>
            <a:endParaRPr lang="en-US" altLang="zh-CN" sz="2800" b="1" dirty="0">
              <a:solidFill>
                <a:srgbClr val="000000"/>
              </a:solidFill>
            </a:endParaRPr>
          </a:p>
        </p:txBody>
      </p:sp>
      <p:sp>
        <p:nvSpPr>
          <p:cNvPr id="23" name="圆角矩形 22">
            <a:hlinkClick r:id="rId7" action="ppaction://hlinksldjump"/>
          </p:cNvPr>
          <p:cNvSpPr/>
          <p:nvPr/>
        </p:nvSpPr>
        <p:spPr>
          <a:xfrm>
            <a:off x="750067" y="5500702"/>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6 Translate the paragraph into English</a:t>
            </a:r>
            <a:endParaRPr lang="en-US" altLang="zh-CN" sz="2800" b="1" dirty="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79512" y="620688"/>
            <a:ext cx="8737570" cy="6065837"/>
          </a:xfrm>
        </p:spPr>
        <p:txBody>
          <a:bodyPr>
            <a:noAutofit/>
          </a:bodyPr>
          <a:lstStyle/>
          <a:p>
            <a:pPr marL="0" indent="0">
              <a:lnSpc>
                <a:spcPct val="95000"/>
              </a:lnSpc>
              <a:spcBef>
                <a:spcPts val="0"/>
              </a:spcBef>
              <a:buNone/>
            </a:pPr>
            <a:r>
              <a:rPr lang="en-US" altLang="zh-CN" sz="2800" b="1" dirty="0" smtClean="0">
                <a:solidFill>
                  <a:srgbClr val="008080"/>
                </a:solidFill>
              </a:rPr>
              <a:t>Translation</a:t>
            </a:r>
            <a:r>
              <a:rPr lang="en-US" altLang="zh-CN" sz="2800" b="1" dirty="0" smtClean="0"/>
              <a:t>     </a:t>
            </a:r>
            <a:endParaRPr lang="en-US" altLang="zh-CN" sz="2800" b="1" dirty="0" smtClean="0"/>
          </a:p>
          <a:p>
            <a:pPr marL="0" indent="0">
              <a:lnSpc>
                <a:spcPct val="20000"/>
              </a:lnSpc>
              <a:spcBef>
                <a:spcPts val="0"/>
              </a:spcBef>
              <a:buNone/>
            </a:pPr>
            <a:endParaRPr lang="en-US" altLang="zh-CN" sz="2800" b="1" dirty="0" smtClean="0"/>
          </a:p>
          <a:p>
            <a:pPr marL="0" indent="0">
              <a:lnSpc>
                <a:spcPct val="95000"/>
              </a:lnSpc>
              <a:spcBef>
                <a:spcPts val="0"/>
              </a:spcBef>
              <a:buNone/>
            </a:pPr>
            <a:r>
              <a:rPr lang="en-US" altLang="zh-CN" sz="2800" b="1" dirty="0" smtClean="0"/>
              <a:t>5 </a:t>
            </a:r>
            <a:r>
              <a:rPr lang="en-US" altLang="zh-CN" sz="2800" b="1" dirty="0" smtClean="0"/>
              <a:t>Translate the paragraph into Chinese.</a:t>
            </a:r>
          </a:p>
          <a:p>
            <a:pPr marL="0" indent="0" algn="just">
              <a:lnSpc>
                <a:spcPct val="20000"/>
              </a:lnSpc>
              <a:spcBef>
                <a:spcPts val="0"/>
              </a:spcBef>
              <a:buNone/>
            </a:pPr>
            <a:endParaRPr lang="en-US" altLang="zh-CN" sz="2800" spc="-100" dirty="0" smtClean="0"/>
          </a:p>
          <a:p>
            <a:pPr marL="0" indent="0" algn="just">
              <a:lnSpc>
                <a:spcPct val="90000"/>
              </a:lnSpc>
              <a:spcBef>
                <a:spcPts val="0"/>
              </a:spcBef>
              <a:buNone/>
            </a:pPr>
            <a:r>
              <a:rPr lang="en-US" altLang="zh-CN" sz="2600" dirty="0"/>
              <a:t>The Nobel Peace Prize is one of the five Nobel Prizes created by the Swedish industrialist, inventor, and armaments manufacturer Alfred Nobel, along with the prizes in Chemistry, Physics, Physiology or Medicine, and Literature. Since 1901, it has been awarded annually (with some exceptions) to those who have “done the most or the best work for fraternity between nations, for the abolition or reduction of standing armies and for the holding and promotion of peace congresses”. The prize has been awarded to individuals like Martin Luther King, Jr., as well as institutions like the International Committee of the Red Cross. The Chairman of the Norwegian Nobel Committee presents the Nobel Peace Prize in the presence of the King of Norway on 10 December each year (the anniversary of Nobel’s death).</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440760"/>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928670"/>
            <a:ext cx="8725762" cy="4948602"/>
          </a:xfrm>
        </p:spPr>
        <p:txBody>
          <a:bodyPr>
            <a:noAutofit/>
          </a:bodyPr>
          <a:lstStyle/>
          <a:p>
            <a:pPr marL="180975" indent="0" algn="just">
              <a:lnSpc>
                <a:spcPct val="150000"/>
              </a:lnSpc>
              <a:buNone/>
            </a:pPr>
            <a:r>
              <a:rPr lang="zh-CN" altLang="en-US" sz="2400" dirty="0" smtClean="0">
                <a:solidFill>
                  <a:srgbClr val="0070C0"/>
                </a:solidFill>
                <a:latin typeface="+mn-ea"/>
              </a:rPr>
              <a:t>诺贝尔和平奖是瑞典实业家、发明家、军火制造商阿尔弗雷德</a:t>
            </a:r>
            <a:r>
              <a:rPr lang="en-US" altLang="zh-CN" sz="2400" dirty="0" smtClean="0">
                <a:solidFill>
                  <a:srgbClr val="0070C0"/>
                </a:solidFill>
                <a:latin typeface="+mn-ea"/>
              </a:rPr>
              <a:t>· </a:t>
            </a:r>
            <a:r>
              <a:rPr lang="zh-CN" altLang="en-US" sz="2400" dirty="0" smtClean="0">
                <a:solidFill>
                  <a:srgbClr val="0070C0"/>
                </a:solidFill>
                <a:latin typeface="+mn-ea"/>
              </a:rPr>
              <a:t>诺贝尔设立的五个诺贝尔奖项之一，其他奖项包括诺贝尔化学奖、物理学奖、生理学或医学奖和文学奖。自</a:t>
            </a:r>
            <a:r>
              <a:rPr lang="en-US" altLang="zh-CN" sz="2400" dirty="0" smtClean="0">
                <a:solidFill>
                  <a:srgbClr val="0070C0"/>
                </a:solidFill>
                <a:latin typeface="+mn-ea"/>
              </a:rPr>
              <a:t>1901 </a:t>
            </a:r>
            <a:r>
              <a:rPr lang="zh-CN" altLang="en-US" sz="2400" dirty="0" smtClean="0">
                <a:solidFill>
                  <a:srgbClr val="0070C0"/>
                </a:solidFill>
                <a:latin typeface="+mn-ea"/>
              </a:rPr>
              <a:t>年以来，诺贝尔和平奖每年（特例除外）都颁发给那些“为促进民族团结友好、取消或裁减常备军队以及为和平会议的组织和宣传尽到最大努力或作出最大贡献的人”。诺贝尔和平奖既颁发给像马丁</a:t>
            </a:r>
            <a:r>
              <a:rPr lang="en-US" altLang="zh-CN" sz="2400" dirty="0" smtClean="0">
                <a:solidFill>
                  <a:srgbClr val="0070C0"/>
                </a:solidFill>
                <a:latin typeface="+mn-ea"/>
              </a:rPr>
              <a:t>· </a:t>
            </a:r>
            <a:r>
              <a:rPr lang="zh-CN" altLang="en-US" sz="2400" dirty="0" smtClean="0">
                <a:solidFill>
                  <a:srgbClr val="0070C0"/>
                </a:solidFill>
                <a:latin typeface="+mn-ea"/>
              </a:rPr>
              <a:t>路德</a:t>
            </a:r>
            <a:r>
              <a:rPr lang="en-US" altLang="zh-CN" sz="2400" dirty="0" smtClean="0">
                <a:solidFill>
                  <a:srgbClr val="0070C0"/>
                </a:solidFill>
                <a:latin typeface="+mn-ea"/>
              </a:rPr>
              <a:t>· </a:t>
            </a:r>
            <a:r>
              <a:rPr lang="zh-CN" altLang="en-US" sz="2400" dirty="0" smtClean="0">
                <a:solidFill>
                  <a:srgbClr val="0070C0"/>
                </a:solidFill>
                <a:latin typeface="+mn-ea"/>
              </a:rPr>
              <a:t>金这样的个人，也颁发给像国际红十字委员会这样的机构。每年</a:t>
            </a:r>
            <a:r>
              <a:rPr lang="en-US" altLang="zh-CN" sz="2400" dirty="0" smtClean="0">
                <a:solidFill>
                  <a:srgbClr val="0070C0"/>
                </a:solidFill>
                <a:latin typeface="+mn-ea"/>
              </a:rPr>
              <a:t>12 </a:t>
            </a:r>
            <a:r>
              <a:rPr lang="zh-CN" altLang="en-US" sz="2400" dirty="0" smtClean="0">
                <a:solidFill>
                  <a:srgbClr val="0070C0"/>
                </a:solidFill>
                <a:latin typeface="+mn-ea"/>
              </a:rPr>
              <a:t>月</a:t>
            </a:r>
            <a:r>
              <a:rPr lang="en-US" altLang="zh-CN" sz="2400" dirty="0" smtClean="0">
                <a:solidFill>
                  <a:srgbClr val="0070C0"/>
                </a:solidFill>
                <a:latin typeface="+mn-ea"/>
              </a:rPr>
              <a:t>10 </a:t>
            </a:r>
            <a:r>
              <a:rPr lang="zh-CN" altLang="en-US" sz="2400" dirty="0" smtClean="0">
                <a:solidFill>
                  <a:srgbClr val="0070C0"/>
                </a:solidFill>
                <a:latin typeface="+mn-ea"/>
              </a:rPr>
              <a:t>日（即诺贝尔的忌日），挪威诺贝尔奖委员会的主席在挪威国王的见证下颁发诺贝尔和平奖。</a:t>
            </a:r>
            <a:endParaRPr lang="en-US" altLang="zh-CN" sz="2400" dirty="0" smtClean="0">
              <a:solidFill>
                <a:srgbClr val="0070C0"/>
              </a:solidFill>
              <a:latin typeface="+mn-ea"/>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9"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207142" y="721319"/>
            <a:ext cx="8685338" cy="3931817"/>
          </a:xfrm>
        </p:spPr>
        <p:txBody>
          <a:bodyPr>
            <a:noAutofit/>
          </a:bodyPr>
          <a:lstStyle/>
          <a:p>
            <a:pPr>
              <a:buNone/>
            </a:pPr>
            <a:r>
              <a:rPr lang="en-US" altLang="zh-CN" sz="2800" b="1" dirty="0" smtClean="0"/>
              <a:t>6 Translate the paragraph into English.</a:t>
            </a:r>
          </a:p>
          <a:p>
            <a:pPr indent="-161925" algn="just">
              <a:lnSpc>
                <a:spcPct val="150000"/>
              </a:lnSpc>
              <a:buNone/>
            </a:pPr>
            <a:r>
              <a:rPr lang="zh-CN" altLang="en-US" sz="2400" dirty="0" smtClean="0"/>
              <a:t>“和”的观念在中国文化中占有重要位置。儒家思想主张“和为贵”，认为人们可以通过完善道德修养把事情处理得恰到好处，营造和谐的社会关系。不仅儒家，佛、道、墨诸家，也大都主张人与人之间、族群与族群之间的“和”。中国人为人处事向来以和为贵，他们知道和睦的人际关系与和谐的社会环境对于人的生存和发展至关重要。在构建和谐社会的今天，“和”的思想显得更为重要。</a:t>
            </a:r>
            <a:endParaRPr lang="en-US" altLang="zh-CN" sz="2400"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27118" y="620688"/>
            <a:ext cx="8937369" cy="6065837"/>
          </a:xfrm>
        </p:spPr>
        <p:txBody>
          <a:bodyPr>
            <a:noAutofit/>
          </a:bodyPr>
          <a:lstStyle/>
          <a:p>
            <a:pPr marL="180975" indent="0" algn="just">
              <a:spcBef>
                <a:spcPts val="0"/>
              </a:spcBef>
              <a:buNone/>
            </a:pPr>
            <a:r>
              <a:rPr lang="en-US" altLang="zh-CN" sz="2800" dirty="0" smtClean="0">
                <a:solidFill>
                  <a:srgbClr val="0070C0"/>
                </a:solidFill>
              </a:rPr>
              <a:t>“Harmony” is one of the most cherished values in Chinese culture. Confucianism advocates the idea that “Harmony is most precious”, believing that with their ethical attainments people can handle affairs properly and create harmonious social relationships. Buddhism, Taoism and </a:t>
            </a:r>
            <a:r>
              <a:rPr lang="en-US" altLang="zh-CN" sz="2800" dirty="0" err="1" smtClean="0">
                <a:solidFill>
                  <a:srgbClr val="0070C0"/>
                </a:solidFill>
              </a:rPr>
              <a:t>Mohism</a:t>
            </a:r>
            <a:r>
              <a:rPr lang="en-US" altLang="zh-CN" sz="2800" dirty="0" smtClean="0">
                <a:solidFill>
                  <a:srgbClr val="0070C0"/>
                </a:solidFill>
              </a:rPr>
              <a:t>, as well as Confucianism, all advocate a harmonious relationship between people and between ethnic groups. Chinese people have always given priority to a harmonious relation in dealing with people in everyday life, as they know that a harmonious human relationship and society is of vital importance to human survival and development. Today when we’re constructing a harmonious society, the idea of harmony has become even more important.</a:t>
            </a:r>
            <a:endParaRPr lang="en-US" altLang="zh-CN" dirty="0" smtClean="0">
              <a:solidFill>
                <a:srgbClr val="0070C0"/>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1" descr="Back">
            <a:hlinkClick r:id="rId2" action="ppaction://hlinksldjump"/>
          </p:cNvPr>
          <p:cNvPicPr>
            <a:picLocks noChangeAspect="1" noChangeArrowheads="1"/>
          </p:cNvPicPr>
          <p:nvPr/>
        </p:nvPicPr>
        <p:blipFill>
          <a:blip r:embed="rId3"/>
          <a:srcRect/>
          <a:stretch>
            <a:fillRect/>
          </a:stretch>
        </p:blipFill>
        <p:spPr bwMode="auto">
          <a:xfrm>
            <a:off x="7656513" y="47625"/>
            <a:ext cx="558800" cy="393700"/>
          </a:xfrm>
          <a:prstGeom prst="rect">
            <a:avLst/>
          </a:prstGeom>
          <a:noFill/>
          <a:ln w="9525">
            <a:noFill/>
            <a:miter lim="800000"/>
            <a:headEnd/>
            <a:tailEnd/>
          </a:ln>
        </p:spPr>
      </p:pic>
      <p:pic>
        <p:nvPicPr>
          <p:cNvPr id="7" name="图片 3"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9" descr="END"/>
          <p:cNvPicPr>
            <a:picLocks noChangeAspect="1" noChangeArrowheads="1"/>
          </p:cNvPicPr>
          <p:nvPr/>
        </p:nvPicPr>
        <p:blipFill>
          <a:blip r:embed="rId5"/>
          <a:srcRect/>
          <a:stretch>
            <a:fillRect/>
          </a:stretch>
        </p:blipFill>
        <p:spPr bwMode="auto">
          <a:xfrm>
            <a:off x="8371019" y="6371927"/>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marL="180975" indent="-180975" algn="just">
              <a:spcBef>
                <a:spcPts val="1200"/>
              </a:spcBef>
              <a:buNone/>
              <a:defRPr/>
            </a:pPr>
            <a:r>
              <a:rPr lang="en-US" altLang="zh-CN" sz="2800" b="1" dirty="0" smtClean="0">
                <a:solidFill>
                  <a:srgbClr val="008080"/>
                </a:solidFill>
              </a:rPr>
              <a:t>  Word formation: </a:t>
            </a:r>
            <a:r>
              <a:rPr lang="en-US" altLang="zh-CN" sz="2800" b="1" i="1" dirty="0" smtClean="0">
                <a:solidFill>
                  <a:srgbClr val="008080"/>
                </a:solidFill>
              </a:rPr>
              <a:t>up- and under-</a:t>
            </a:r>
          </a:p>
          <a:p>
            <a:pPr marL="180975" indent="-180975" algn="just">
              <a:buNone/>
            </a:pPr>
            <a:r>
              <a:rPr lang="en-US" altLang="zh-CN" sz="2800" i="1" dirty="0" smtClean="0">
                <a:solidFill>
                  <a:srgbClr val="008080"/>
                </a:solidFill>
              </a:rPr>
              <a:t>  </a:t>
            </a:r>
            <a:r>
              <a:rPr lang="en-US" altLang="zh-CN" sz="2800" i="1" dirty="0" smtClean="0">
                <a:solidFill>
                  <a:srgbClr val="008080"/>
                </a:solidFill>
              </a:rPr>
              <a:t>Up- and under- </a:t>
            </a:r>
            <a:r>
              <a:rPr lang="en-US" altLang="zh-CN" sz="2800" dirty="0" smtClean="0">
                <a:solidFill>
                  <a:srgbClr val="008080"/>
                </a:solidFill>
              </a:rPr>
              <a:t>are common prefixes. We can find them before nouns, verbs and adverbs.</a:t>
            </a:r>
          </a:p>
          <a:p>
            <a:pPr algn="just">
              <a:buNone/>
            </a:pPr>
            <a:r>
              <a:rPr lang="en-US" altLang="zh-CN" sz="2800" b="1" dirty="0" smtClean="0"/>
              <a:t>1 Look at the sentences from the passage </a:t>
            </a:r>
            <a:r>
              <a:rPr lang="en-US" altLang="zh-CN" sz="2800" b="1" i="1" dirty="0" smtClean="0"/>
              <a:t>The story of Anne Frank’s diary.</a:t>
            </a:r>
          </a:p>
          <a:p>
            <a:pPr>
              <a:buNone/>
            </a:pPr>
            <a:r>
              <a:rPr lang="en-US" altLang="zh-CN" sz="2800" dirty="0" smtClean="0"/>
              <a:t>    But she </a:t>
            </a:r>
            <a:r>
              <a:rPr lang="en-US" altLang="zh-CN" sz="2800" u="sng" dirty="0" smtClean="0"/>
              <a:t>upheld</a:t>
            </a:r>
            <a:r>
              <a:rPr lang="en-US" altLang="zh-CN" sz="2800" dirty="0" smtClean="0"/>
              <a:t> her hope ...</a:t>
            </a:r>
          </a:p>
          <a:p>
            <a:pPr>
              <a:buNone/>
            </a:pPr>
            <a:r>
              <a:rPr lang="en-US" altLang="zh-CN" sz="2800" dirty="0" smtClean="0"/>
              <a:t>    ... Anne Frank celebrated ... including some </a:t>
            </a:r>
            <a:r>
              <a:rPr lang="en-US" altLang="zh-CN" sz="2800" u="sng" dirty="0" smtClean="0"/>
              <a:t>underwea</a:t>
            </a:r>
            <a:r>
              <a:rPr lang="en-US" altLang="zh-CN" sz="2800" dirty="0" smtClean="0"/>
              <a:t>r ...</a:t>
            </a:r>
          </a:p>
          <a:p>
            <a:pPr algn="just">
              <a:buNone/>
            </a:pPr>
            <a:endParaRPr lang="en-US" altLang="zh-CN" sz="2800" dirty="0" smtClean="0"/>
          </a:p>
          <a:p>
            <a:pPr algn="just">
              <a:buNone/>
            </a:pPr>
            <a:endParaRPr lang="en-US" altLang="zh-CN" sz="2800" dirty="0"/>
          </a:p>
          <a:p>
            <a:pPr algn="just">
              <a:buNone/>
            </a:pPr>
            <a:r>
              <a:rPr lang="en-US" altLang="zh-CN" sz="2800" dirty="0" smtClean="0"/>
              <a:t>1 </a:t>
            </a:r>
            <a:r>
              <a:rPr lang="en-US" altLang="zh-CN" sz="2800" dirty="0" smtClean="0"/>
              <a:t>I had to swim __________ for a long way to get out of their sight. (water)</a:t>
            </a:r>
            <a:endParaRPr lang="en-US" altLang="zh-CN" sz="2800" i="1" dirty="0" smtClean="0"/>
          </a:p>
          <a:p>
            <a:pPr algn="just">
              <a:buNone/>
            </a:pPr>
            <a:endParaRPr lang="en-US" altLang="zh-CN" sz="2800"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
        <p:nvSpPr>
          <p:cNvPr id="9" name="TextBox 8"/>
          <p:cNvSpPr txBox="1"/>
          <p:nvPr/>
        </p:nvSpPr>
        <p:spPr>
          <a:xfrm>
            <a:off x="2743186" y="5066020"/>
            <a:ext cx="2000264" cy="523220"/>
          </a:xfrm>
          <a:prstGeom prst="rect">
            <a:avLst/>
          </a:prstGeom>
          <a:noFill/>
        </p:spPr>
        <p:txBody>
          <a:bodyPr wrap="square" rtlCol="0">
            <a:spAutoFit/>
          </a:bodyPr>
          <a:lstStyle/>
          <a:p>
            <a:r>
              <a:rPr lang="en-US" altLang="zh-CN" sz="2800" dirty="0" smtClean="0">
                <a:solidFill>
                  <a:srgbClr val="FF0000"/>
                </a:solidFill>
              </a:rPr>
              <a:t>underwater</a:t>
            </a:r>
            <a:endParaRPr lang="zh-CN" altLang="en-US" sz="2800" dirty="0">
              <a:solidFill>
                <a:srgbClr val="FF0000"/>
              </a:solidFill>
            </a:endParaRPr>
          </a:p>
        </p:txBody>
      </p:sp>
      <p:sp>
        <p:nvSpPr>
          <p:cNvPr id="2" name="TextBox 1"/>
          <p:cNvSpPr txBox="1"/>
          <p:nvPr/>
        </p:nvSpPr>
        <p:spPr>
          <a:xfrm>
            <a:off x="179512" y="4059069"/>
            <a:ext cx="8724776" cy="954107"/>
          </a:xfrm>
          <a:prstGeom prst="rect">
            <a:avLst/>
          </a:prstGeom>
          <a:noFill/>
        </p:spPr>
        <p:txBody>
          <a:bodyPr wrap="square" rtlCol="0">
            <a:spAutoFit/>
          </a:bodyPr>
          <a:lstStyle/>
          <a:p>
            <a:pPr algn="just"/>
            <a:r>
              <a:rPr lang="en-US" altLang="zh-CN" sz="2800" b="1" dirty="0"/>
              <a:t>Now complete the sentences with the words in brackets and the appropriate prefix </a:t>
            </a:r>
            <a:r>
              <a:rPr lang="en-US" altLang="zh-CN" sz="2800" b="1" i="1" dirty="0"/>
              <a:t>up- or under-</a:t>
            </a:r>
            <a:r>
              <a:rPr lang="en-US" altLang="zh-CN" sz="2800" b="1" i="1" dirty="0" smtClean="0"/>
              <a:t>.</a:t>
            </a:r>
            <a:endParaRPr lang="zh-CN" altLang="en-US" sz="2800"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dissolve">
                                      <p:cBhvr>
                                        <p:cTn id="7" dur="500"/>
                                        <p:tgtEl>
                                          <p:spTgt spid="4">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dissolve">
                                      <p:cBhvr>
                                        <p:cTn id="10" dur="500"/>
                                        <p:tgtEl>
                                          <p:spTgt spid="4">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dissolve">
                                      <p:cBhvr>
                                        <p:cTn id="13" dur="500"/>
                                        <p:tgtEl>
                                          <p:spTgt spid="4">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dissolv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animEffect transition="in" filter="dissolve">
                                      <p:cBhvr>
                                        <p:cTn id="23" dur="500"/>
                                        <p:tgtEl>
                                          <p:spTgt spid="4">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1"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dissolve">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algn="just">
              <a:spcBef>
                <a:spcPts val="300"/>
              </a:spcBef>
              <a:buNone/>
            </a:pPr>
            <a:r>
              <a:rPr lang="en-US" altLang="zh-CN" sz="2800" dirty="0" smtClean="0"/>
              <a:t>2 What’s happened since I’ve been away? Can you ________ me? (date)</a:t>
            </a:r>
          </a:p>
          <a:p>
            <a:pPr algn="just">
              <a:spcBef>
                <a:spcPts val="300"/>
              </a:spcBef>
              <a:buNone/>
            </a:pPr>
            <a:r>
              <a:rPr lang="en-US" altLang="zh-CN" sz="2800" dirty="0" smtClean="0"/>
              <a:t>3 The first rule in any combat is: Never ____________ your enemy. (estimate)</a:t>
            </a:r>
          </a:p>
          <a:p>
            <a:pPr algn="just">
              <a:spcBef>
                <a:spcPts val="300"/>
              </a:spcBef>
              <a:buNone/>
            </a:pPr>
            <a:r>
              <a:rPr lang="en-US" altLang="zh-CN" sz="2800" dirty="0" smtClean="0"/>
              <a:t>4 My men spent most of the morning carrying heavy equipment ________. (hill)</a:t>
            </a:r>
          </a:p>
          <a:p>
            <a:pPr algn="just">
              <a:spcBef>
                <a:spcPts val="300"/>
              </a:spcBef>
              <a:buNone/>
            </a:pPr>
            <a:r>
              <a:rPr lang="en-US" altLang="zh-CN" sz="2800" dirty="0" smtClean="0"/>
              <a:t>5 As he didn’t have his bathing costume with him, the child went swimming in his __________. (pants)</a:t>
            </a:r>
          </a:p>
          <a:p>
            <a:pPr algn="just">
              <a:spcBef>
                <a:spcPts val="300"/>
              </a:spcBef>
              <a:buNone/>
            </a:pPr>
            <a:r>
              <a:rPr lang="en-US" altLang="zh-CN" sz="2800" dirty="0" smtClean="0"/>
              <a:t>6 This computer isn’t very powerful. I need an ________. (grade)</a:t>
            </a:r>
          </a:p>
          <a:p>
            <a:pPr algn="just">
              <a:spcBef>
                <a:spcPts val="300"/>
              </a:spcBef>
              <a:buNone/>
            </a:pPr>
            <a:r>
              <a:rPr lang="en-US" altLang="zh-CN" sz="2800" dirty="0" smtClean="0"/>
              <a:t>7 You should stand ________ to salute the general. (right)</a:t>
            </a:r>
          </a:p>
          <a:p>
            <a:pPr algn="just">
              <a:spcBef>
                <a:spcPts val="300"/>
              </a:spcBef>
              <a:buNone/>
            </a:pPr>
            <a:r>
              <a:rPr lang="en-US" altLang="zh-CN" sz="2800" dirty="0" smtClean="0"/>
              <a:t>8 In London the subway is known as the ___________. (ground)</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sp>
        <p:nvSpPr>
          <p:cNvPr id="9" name="TextBox 8"/>
          <p:cNvSpPr txBox="1"/>
          <p:nvPr/>
        </p:nvSpPr>
        <p:spPr>
          <a:xfrm>
            <a:off x="723874" y="1071546"/>
            <a:ext cx="1357322" cy="523220"/>
          </a:xfrm>
          <a:prstGeom prst="rect">
            <a:avLst/>
          </a:prstGeom>
          <a:noFill/>
        </p:spPr>
        <p:txBody>
          <a:bodyPr wrap="square" rtlCol="0">
            <a:spAutoFit/>
          </a:bodyPr>
          <a:lstStyle/>
          <a:p>
            <a:r>
              <a:rPr lang="en-US" altLang="zh-CN" sz="2800" dirty="0" smtClean="0">
                <a:solidFill>
                  <a:srgbClr val="FF0000"/>
                </a:solidFill>
              </a:rPr>
              <a:t>update</a:t>
            </a:r>
            <a:endParaRPr lang="zh-CN" altLang="en-US" sz="2800" dirty="0">
              <a:solidFill>
                <a:srgbClr val="FF0000"/>
              </a:solidFill>
            </a:endParaRPr>
          </a:p>
        </p:txBody>
      </p:sp>
      <p:sp>
        <p:nvSpPr>
          <p:cNvPr id="10" name="TextBox 9"/>
          <p:cNvSpPr txBox="1"/>
          <p:nvPr/>
        </p:nvSpPr>
        <p:spPr>
          <a:xfrm>
            <a:off x="5934087" y="1543037"/>
            <a:ext cx="2357454" cy="523220"/>
          </a:xfrm>
          <a:prstGeom prst="rect">
            <a:avLst/>
          </a:prstGeom>
          <a:noFill/>
        </p:spPr>
        <p:txBody>
          <a:bodyPr wrap="square" rtlCol="0">
            <a:spAutoFit/>
          </a:bodyPr>
          <a:lstStyle/>
          <a:p>
            <a:r>
              <a:rPr lang="en-US" altLang="zh-CN" sz="2800" dirty="0" smtClean="0">
                <a:solidFill>
                  <a:srgbClr val="FF0000"/>
                </a:solidFill>
              </a:rPr>
              <a:t>underestimate</a:t>
            </a:r>
            <a:endParaRPr lang="zh-CN" altLang="en-US" sz="2800" dirty="0">
              <a:solidFill>
                <a:srgbClr val="FF0000"/>
              </a:solidFill>
            </a:endParaRPr>
          </a:p>
        </p:txBody>
      </p:sp>
      <p:sp>
        <p:nvSpPr>
          <p:cNvPr id="11" name="TextBox 10"/>
          <p:cNvSpPr txBox="1"/>
          <p:nvPr/>
        </p:nvSpPr>
        <p:spPr>
          <a:xfrm>
            <a:off x="2500298" y="2871784"/>
            <a:ext cx="1285884" cy="523220"/>
          </a:xfrm>
          <a:prstGeom prst="rect">
            <a:avLst/>
          </a:prstGeom>
          <a:noFill/>
        </p:spPr>
        <p:txBody>
          <a:bodyPr wrap="square" rtlCol="0">
            <a:spAutoFit/>
          </a:bodyPr>
          <a:lstStyle/>
          <a:p>
            <a:r>
              <a:rPr lang="en-US" altLang="zh-CN" sz="2800" dirty="0" smtClean="0">
                <a:solidFill>
                  <a:srgbClr val="FF0000"/>
                </a:solidFill>
              </a:rPr>
              <a:t>uphill</a:t>
            </a:r>
            <a:endParaRPr lang="zh-CN" altLang="en-US" sz="2800" dirty="0">
              <a:solidFill>
                <a:srgbClr val="FF0000"/>
              </a:solidFill>
            </a:endParaRPr>
          </a:p>
        </p:txBody>
      </p:sp>
      <p:sp>
        <p:nvSpPr>
          <p:cNvPr id="12" name="TextBox 11"/>
          <p:cNvSpPr txBox="1"/>
          <p:nvPr/>
        </p:nvSpPr>
        <p:spPr>
          <a:xfrm>
            <a:off x="3757607" y="3762378"/>
            <a:ext cx="2000264" cy="523220"/>
          </a:xfrm>
          <a:prstGeom prst="rect">
            <a:avLst/>
          </a:prstGeom>
          <a:noFill/>
        </p:spPr>
        <p:txBody>
          <a:bodyPr wrap="square" rtlCol="0">
            <a:spAutoFit/>
          </a:bodyPr>
          <a:lstStyle/>
          <a:p>
            <a:r>
              <a:rPr lang="en-US" altLang="zh-CN" sz="2800" dirty="0" smtClean="0">
                <a:solidFill>
                  <a:srgbClr val="FF0000"/>
                </a:solidFill>
              </a:rPr>
              <a:t>underpants</a:t>
            </a:r>
            <a:endParaRPr lang="zh-CN" altLang="en-US" sz="2800" dirty="0">
              <a:solidFill>
                <a:srgbClr val="FF0000"/>
              </a:solidFill>
            </a:endParaRPr>
          </a:p>
        </p:txBody>
      </p:sp>
      <p:sp>
        <p:nvSpPr>
          <p:cNvPr id="13" name="TextBox 12"/>
          <p:cNvSpPr txBox="1"/>
          <p:nvPr/>
        </p:nvSpPr>
        <p:spPr>
          <a:xfrm>
            <a:off x="7429520" y="4191007"/>
            <a:ext cx="1428760" cy="523220"/>
          </a:xfrm>
          <a:prstGeom prst="rect">
            <a:avLst/>
          </a:prstGeom>
          <a:noFill/>
        </p:spPr>
        <p:txBody>
          <a:bodyPr wrap="square" rtlCol="0">
            <a:spAutoFit/>
          </a:bodyPr>
          <a:lstStyle/>
          <a:p>
            <a:r>
              <a:rPr lang="en-US" altLang="zh-CN" sz="2800" dirty="0" smtClean="0">
                <a:solidFill>
                  <a:srgbClr val="FF0000"/>
                </a:solidFill>
              </a:rPr>
              <a:t>upgrade</a:t>
            </a:r>
            <a:endParaRPr lang="zh-CN" altLang="en-US" sz="2800" dirty="0">
              <a:solidFill>
                <a:srgbClr val="FF0000"/>
              </a:solidFill>
            </a:endParaRPr>
          </a:p>
        </p:txBody>
      </p:sp>
      <p:sp>
        <p:nvSpPr>
          <p:cNvPr id="14" name="TextBox 13"/>
          <p:cNvSpPr txBox="1"/>
          <p:nvPr/>
        </p:nvSpPr>
        <p:spPr>
          <a:xfrm>
            <a:off x="3090852" y="5057788"/>
            <a:ext cx="1357322" cy="523220"/>
          </a:xfrm>
          <a:prstGeom prst="rect">
            <a:avLst/>
          </a:prstGeom>
          <a:noFill/>
        </p:spPr>
        <p:txBody>
          <a:bodyPr wrap="square" rtlCol="0">
            <a:spAutoFit/>
          </a:bodyPr>
          <a:lstStyle/>
          <a:p>
            <a:r>
              <a:rPr lang="en-US" altLang="zh-CN" sz="2800" dirty="0" smtClean="0">
                <a:solidFill>
                  <a:srgbClr val="FF0000"/>
                </a:solidFill>
              </a:rPr>
              <a:t>upright</a:t>
            </a:r>
            <a:endParaRPr lang="zh-CN" altLang="en-US" sz="2800" dirty="0">
              <a:solidFill>
                <a:srgbClr val="FF0000"/>
              </a:solidFill>
            </a:endParaRPr>
          </a:p>
        </p:txBody>
      </p:sp>
      <p:sp>
        <p:nvSpPr>
          <p:cNvPr id="15" name="TextBox 14"/>
          <p:cNvSpPr txBox="1"/>
          <p:nvPr/>
        </p:nvSpPr>
        <p:spPr>
          <a:xfrm>
            <a:off x="6819916" y="5572140"/>
            <a:ext cx="2286016" cy="523220"/>
          </a:xfrm>
          <a:prstGeom prst="rect">
            <a:avLst/>
          </a:prstGeom>
          <a:noFill/>
        </p:spPr>
        <p:txBody>
          <a:bodyPr wrap="square" rtlCol="0">
            <a:spAutoFit/>
          </a:bodyPr>
          <a:lstStyle/>
          <a:p>
            <a:r>
              <a:rPr lang="en-US" altLang="zh-CN" sz="2800" dirty="0" smtClean="0">
                <a:solidFill>
                  <a:srgbClr val="FF0000"/>
                </a:solidFill>
              </a:rPr>
              <a:t>Underground</a:t>
            </a:r>
            <a:endParaRPr lang="zh-CN" altLang="en-US" sz="2800" dirty="0">
              <a:solidFill>
                <a:srgbClr val="FF0000"/>
              </a:solidFill>
            </a:endParaRPr>
          </a:p>
        </p:txBody>
      </p:sp>
      <p:pic>
        <p:nvPicPr>
          <p:cNvPr id="16"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dissolv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dissolve">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marL="180975" indent="-180975">
              <a:lnSpc>
                <a:spcPct val="95000"/>
              </a:lnSpc>
              <a:spcBef>
                <a:spcPts val="1200"/>
              </a:spcBef>
              <a:buNone/>
              <a:defRPr/>
            </a:pPr>
            <a:r>
              <a:rPr lang="en-US" altLang="zh-CN" sz="2800" b="1" i="1" dirty="0" smtClean="0">
                <a:solidFill>
                  <a:srgbClr val="008080"/>
                </a:solidFill>
              </a:rPr>
              <a:t>The time </a:t>
            </a:r>
            <a:r>
              <a:rPr lang="en-US" altLang="zh-CN" sz="2800" b="1" dirty="0" smtClean="0">
                <a:solidFill>
                  <a:srgbClr val="008080"/>
                </a:solidFill>
              </a:rPr>
              <a:t>/</a:t>
            </a:r>
            <a:r>
              <a:rPr lang="en-US" altLang="zh-CN" sz="2800" b="1" i="1" dirty="0" smtClean="0">
                <a:solidFill>
                  <a:srgbClr val="008080"/>
                </a:solidFill>
              </a:rPr>
              <a:t> day will come when </a:t>
            </a:r>
            <a:r>
              <a:rPr lang="en-US" altLang="zh-CN" sz="2800" b="1" dirty="0" smtClean="0">
                <a:solidFill>
                  <a:srgbClr val="008080"/>
                </a:solidFill>
              </a:rPr>
              <a:t>+</a:t>
            </a:r>
            <a:r>
              <a:rPr lang="en-US" altLang="zh-CN" sz="2800" b="1" i="1" dirty="0" smtClean="0">
                <a:solidFill>
                  <a:srgbClr val="008080"/>
                </a:solidFill>
              </a:rPr>
              <a:t> will</a:t>
            </a:r>
          </a:p>
          <a:p>
            <a:pPr marL="180975" indent="-180975" algn="just">
              <a:lnSpc>
                <a:spcPct val="95000"/>
              </a:lnSpc>
              <a:buNone/>
            </a:pPr>
            <a:r>
              <a:rPr lang="en-US" altLang="zh-CN" sz="2800" dirty="0" smtClean="0"/>
              <a:t>  </a:t>
            </a:r>
            <a:r>
              <a:rPr lang="en-US" altLang="zh-CN" sz="2800" dirty="0" smtClean="0">
                <a:solidFill>
                  <a:srgbClr val="008080"/>
                </a:solidFill>
              </a:rPr>
              <a:t>A time clause in the future is usually followed by a present or present perfect tense:</a:t>
            </a:r>
          </a:p>
          <a:p>
            <a:pPr marL="180975" indent="-180975" algn="just">
              <a:lnSpc>
                <a:spcPct val="95000"/>
              </a:lnSpc>
              <a:buNone/>
            </a:pPr>
            <a:r>
              <a:rPr lang="en-US" altLang="zh-CN" sz="2800" i="1" dirty="0" smtClean="0"/>
              <a:t>  Our </a:t>
            </a:r>
            <a:r>
              <a:rPr lang="en-US" altLang="zh-CN" sz="2800" i="1" dirty="0" smtClean="0"/>
              <a:t>hostess will greet you </a:t>
            </a:r>
            <a:r>
              <a:rPr lang="en-US" altLang="zh-CN" sz="2800" i="1" u="sng" dirty="0" smtClean="0"/>
              <a:t>when you arrive</a:t>
            </a:r>
            <a:r>
              <a:rPr lang="en-US" altLang="zh-CN" sz="2800" i="1" dirty="0" smtClean="0"/>
              <a:t> in Beijing.</a:t>
            </a:r>
          </a:p>
          <a:p>
            <a:pPr marL="180975" indent="-180975" algn="just">
              <a:lnSpc>
                <a:spcPct val="95000"/>
              </a:lnSpc>
              <a:buNone/>
            </a:pPr>
            <a:r>
              <a:rPr lang="en-US" altLang="zh-CN" sz="2800" i="1" dirty="0" smtClean="0"/>
              <a:t>   I’ll </a:t>
            </a:r>
            <a:r>
              <a:rPr lang="en-US" altLang="zh-CN" sz="2800" i="1" dirty="0" smtClean="0"/>
              <a:t>get in touch with you </a:t>
            </a:r>
            <a:r>
              <a:rPr lang="en-US" altLang="zh-CN" sz="2800" i="1" u="sng" dirty="0" smtClean="0"/>
              <a:t>as soon as I have finished writing the report</a:t>
            </a:r>
            <a:r>
              <a:rPr lang="en-US" altLang="zh-CN" sz="2800" i="1" dirty="0" smtClean="0"/>
              <a:t>.</a:t>
            </a:r>
          </a:p>
          <a:p>
            <a:pPr marL="180975" indent="-180975" algn="just">
              <a:lnSpc>
                <a:spcPct val="95000"/>
              </a:lnSpc>
              <a:buNone/>
            </a:pPr>
            <a:r>
              <a:rPr lang="en-US" altLang="zh-CN" sz="2800" dirty="0" smtClean="0">
                <a:solidFill>
                  <a:srgbClr val="008080"/>
                </a:solidFill>
              </a:rPr>
              <a:t>  However, we can sometimes use </a:t>
            </a:r>
            <a:r>
              <a:rPr lang="en-US" altLang="zh-CN" sz="2800" i="1" dirty="0" smtClean="0">
                <a:solidFill>
                  <a:srgbClr val="008080"/>
                </a:solidFill>
              </a:rPr>
              <a:t>will in the time clause, </a:t>
            </a:r>
            <a:r>
              <a:rPr lang="en-US" altLang="zh-CN" sz="2800" dirty="0" smtClean="0">
                <a:solidFill>
                  <a:srgbClr val="008080"/>
                </a:solidFill>
              </a:rPr>
              <a:t>especially when we are talking about a distant or unlikely future, after expressions such as </a:t>
            </a:r>
            <a:r>
              <a:rPr lang="en-US" altLang="zh-CN" sz="2800" i="1" dirty="0" smtClean="0">
                <a:solidFill>
                  <a:srgbClr val="008080"/>
                </a:solidFill>
              </a:rPr>
              <a:t>the time will come.</a:t>
            </a:r>
          </a:p>
          <a:p>
            <a:pPr marL="180975" indent="-180975">
              <a:lnSpc>
                <a:spcPct val="95000"/>
              </a:lnSpc>
              <a:buNone/>
            </a:pPr>
            <a:r>
              <a:rPr lang="en-US" altLang="zh-CN" sz="2800" b="1" dirty="0" smtClean="0"/>
              <a:t>2 Look at the sentence from the passage </a:t>
            </a:r>
            <a:r>
              <a:rPr lang="en-US" altLang="zh-CN" sz="2800" b="1" i="1" dirty="0" smtClean="0"/>
              <a:t>The story of Anne Frank’s diary.</a:t>
            </a:r>
          </a:p>
          <a:p>
            <a:pPr marL="180975" indent="-180975" algn="just">
              <a:lnSpc>
                <a:spcPct val="95000"/>
              </a:lnSpc>
              <a:buNone/>
            </a:pPr>
            <a:r>
              <a:rPr lang="en-US" altLang="zh-CN" sz="2800" dirty="0" smtClean="0"/>
              <a:t>  Perhaps the </a:t>
            </a:r>
            <a:r>
              <a:rPr lang="en-US" altLang="zh-CN" sz="2800" u="sng" dirty="0" smtClean="0"/>
              <a:t>day will come when</a:t>
            </a:r>
            <a:r>
              <a:rPr lang="en-US" altLang="zh-CN" sz="2800" dirty="0" smtClean="0"/>
              <a:t> her diary </a:t>
            </a:r>
            <a:r>
              <a:rPr lang="en-US" altLang="zh-CN" sz="2800" u="sng" dirty="0" smtClean="0"/>
              <a:t>will</a:t>
            </a:r>
            <a:r>
              <a:rPr lang="en-US" altLang="zh-CN" sz="2800" dirty="0" smtClean="0"/>
              <a:t> stop wars breaking out in the first place.</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dissolve">
                                      <p:cBhvr>
                                        <p:cTn id="7" dur="500"/>
                                        <p:tgtEl>
                                          <p:spTgt spid="4">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dissolve">
                                      <p:cBhvr>
                                        <p:cTn id="10" dur="500"/>
                                        <p:tgtEl>
                                          <p:spTgt spid="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dissolve">
                                      <p:cBhvr>
                                        <p:cTn id="15" dur="500"/>
                                        <p:tgtEl>
                                          <p:spTgt spid="4">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dissolve">
                                      <p:cBhvr>
                                        <p:cTn id="20" dur="500"/>
                                        <p:tgtEl>
                                          <p:spTgt spid="4">
                                            <p:txEl>
                                              <p:pRg st="5" end="5"/>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Effect transition="in" filter="dissolve">
                                      <p:cBhvr>
                                        <p:cTn id="23" dur="500"/>
                                        <p:tgtEl>
                                          <p:spTgt spid="4">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dissolv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20688"/>
            <a:ext cx="8834438" cy="6065837"/>
          </a:xfrm>
        </p:spPr>
        <p:txBody>
          <a:bodyPr>
            <a:noAutofit/>
          </a:bodyPr>
          <a:lstStyle/>
          <a:p>
            <a:pPr marL="266700" indent="-266700" algn="just">
              <a:lnSpc>
                <a:spcPct val="95000"/>
              </a:lnSpc>
              <a:buNone/>
            </a:pPr>
            <a:r>
              <a:rPr lang="en-US" altLang="zh-CN" sz="2800" b="1" spc="-50" dirty="0" smtClean="0"/>
              <a:t>Now rewrite the sentences using the expressions in brackets</a:t>
            </a:r>
            <a:r>
              <a:rPr lang="en-US" altLang="zh-CN" sz="2800" b="1" dirty="0" smtClean="0"/>
              <a:t>.</a:t>
            </a:r>
          </a:p>
          <a:p>
            <a:pPr marL="266700" indent="-266700" algn="just">
              <a:lnSpc>
                <a:spcPct val="95000"/>
              </a:lnSpc>
              <a:buNone/>
            </a:pPr>
            <a:r>
              <a:rPr lang="en-US" altLang="zh-CN" sz="2800" dirty="0" smtClean="0"/>
              <a:t>1 </a:t>
            </a:r>
            <a:r>
              <a:rPr lang="en-US" altLang="zh-CN" sz="2800" dirty="0"/>
              <a:t>One day he will be able to speak fluent English. (the day will come)</a:t>
            </a:r>
          </a:p>
          <a:p>
            <a:pPr marL="266700" indent="-266700" algn="just">
              <a:lnSpc>
                <a:spcPct val="95000"/>
              </a:lnSpc>
              <a:buNone/>
            </a:pPr>
            <a:r>
              <a:rPr lang="en-US" altLang="zh-CN" sz="2800" dirty="0" smtClean="0"/>
              <a:t>   </a:t>
            </a:r>
            <a:r>
              <a:rPr lang="en-US" altLang="zh-CN" sz="2800" dirty="0">
                <a:solidFill>
                  <a:srgbClr val="0070C0"/>
                </a:solidFill>
              </a:rPr>
              <a:t>The day will come when he will be able to speak fluent English.</a:t>
            </a:r>
          </a:p>
          <a:p>
            <a:pPr marL="266700" indent="-266700" algn="just">
              <a:lnSpc>
                <a:spcPct val="95000"/>
              </a:lnSpc>
              <a:buNone/>
            </a:pPr>
            <a:r>
              <a:rPr lang="en-US" altLang="zh-CN" sz="2800" dirty="0" smtClean="0"/>
              <a:t>2 You’ll both have to get a job one day. (the time will come)</a:t>
            </a:r>
          </a:p>
          <a:p>
            <a:pPr marL="266700" indent="-266700" algn="just">
              <a:lnSpc>
                <a:spcPct val="95000"/>
              </a:lnSpc>
              <a:buNone/>
            </a:pPr>
            <a:r>
              <a:rPr lang="en-US" altLang="zh-CN" sz="2800" dirty="0" smtClean="0">
                <a:solidFill>
                  <a:srgbClr val="0070C0"/>
                </a:solidFill>
              </a:rPr>
              <a:t>   The time will come when you’ll both have to get a job.</a:t>
            </a:r>
          </a:p>
          <a:p>
            <a:pPr marL="266700" indent="-266700" algn="just">
              <a:lnSpc>
                <a:spcPct val="95000"/>
              </a:lnSpc>
              <a:buNone/>
            </a:pPr>
            <a:r>
              <a:rPr lang="en-US" altLang="zh-CN" sz="2800" dirty="0" smtClean="0"/>
              <a:t>3 One day you will have a chance to write about the experience. (there will come a day)</a:t>
            </a:r>
          </a:p>
          <a:p>
            <a:pPr marL="266700" indent="-266700" algn="just">
              <a:lnSpc>
                <a:spcPct val="95000"/>
              </a:lnSpc>
              <a:buNone/>
            </a:pPr>
            <a:r>
              <a:rPr lang="en-US" altLang="zh-CN" sz="2800" dirty="0" smtClean="0"/>
              <a:t>   </a:t>
            </a:r>
            <a:r>
              <a:rPr lang="en-US" altLang="zh-CN" sz="2800" dirty="0" smtClean="0">
                <a:solidFill>
                  <a:srgbClr val="0070C0"/>
                </a:solidFill>
              </a:rPr>
              <a:t>There will come a day when you will have a chance to write about the experience.</a:t>
            </a:r>
          </a:p>
          <a:p>
            <a:pPr marL="266700" indent="-266700" algn="just">
              <a:lnSpc>
                <a:spcPct val="95000"/>
              </a:lnSpc>
              <a:buNone/>
            </a:pPr>
            <a:r>
              <a:rPr lang="en-US" altLang="zh-CN" sz="2800" dirty="0" smtClean="0"/>
              <a:t>4 Perhaps one day I will understand. (the day will come)</a:t>
            </a:r>
          </a:p>
          <a:p>
            <a:pPr marL="266700" indent="-266700" algn="just">
              <a:lnSpc>
                <a:spcPct val="95000"/>
              </a:lnSpc>
              <a:buNone/>
            </a:pPr>
            <a:r>
              <a:rPr lang="en-US" altLang="zh-CN" sz="2800" dirty="0" smtClean="0"/>
              <a:t>   </a:t>
            </a:r>
            <a:r>
              <a:rPr lang="en-US" altLang="zh-CN" sz="2800" dirty="0" smtClean="0">
                <a:solidFill>
                  <a:srgbClr val="0070C0"/>
                </a:solidFill>
              </a:rPr>
              <a:t>Perhaps the day will come when I will understand.</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9"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dissolv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dissolv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dissolve">
                                      <p:cBhvr>
                                        <p:cTn id="17" dur="5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8" end="8"/>
                                            </p:txEl>
                                          </p:spTgt>
                                        </p:tgtEl>
                                        <p:attrNameLst>
                                          <p:attrName>style.visibility</p:attrName>
                                        </p:attrNameLst>
                                      </p:cBhvr>
                                      <p:to>
                                        <p:strVal val="visible"/>
                                      </p:to>
                                    </p:set>
                                    <p:animEffect transition="in" filter="dissolve">
                                      <p:cBhvr>
                                        <p:cTn id="22" dur="500"/>
                                        <p:tgtEl>
                                          <p:spTgt spid="4">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marL="180975" indent="-180975" algn="just">
              <a:spcBef>
                <a:spcPts val="600"/>
              </a:spcBef>
              <a:buNone/>
              <a:defRPr/>
            </a:pPr>
            <a:r>
              <a:rPr lang="en-US" altLang="zh-CN" sz="2800" b="1" i="1" dirty="0" smtClean="0">
                <a:solidFill>
                  <a:srgbClr val="008080"/>
                </a:solidFill>
              </a:rPr>
              <a:t>what must it be </a:t>
            </a:r>
            <a:r>
              <a:rPr lang="en-US" altLang="zh-CN" sz="2800" b="1" dirty="0" smtClean="0">
                <a:solidFill>
                  <a:srgbClr val="008080"/>
                </a:solidFill>
              </a:rPr>
              <a:t>/</a:t>
            </a:r>
            <a:r>
              <a:rPr lang="en-US" altLang="zh-CN" sz="2800" b="1" i="1" dirty="0" smtClean="0">
                <a:solidFill>
                  <a:srgbClr val="008080"/>
                </a:solidFill>
              </a:rPr>
              <a:t> have been like</a:t>
            </a:r>
            <a:r>
              <a:rPr lang="en-US" altLang="zh-CN" sz="2800" dirty="0" smtClean="0"/>
              <a:t>  </a:t>
            </a:r>
          </a:p>
          <a:p>
            <a:pPr marL="180975" indent="-180975" algn="just">
              <a:spcBef>
                <a:spcPts val="600"/>
              </a:spcBef>
              <a:buNone/>
              <a:defRPr/>
            </a:pPr>
            <a:r>
              <a:rPr lang="en-US" altLang="zh-CN" sz="2800" b="1" dirty="0" smtClean="0"/>
              <a:t>3 Look at the sentence.</a:t>
            </a:r>
          </a:p>
          <a:p>
            <a:pPr marL="180975" indent="-180975" algn="just">
              <a:spcBef>
                <a:spcPts val="600"/>
              </a:spcBef>
              <a:buNone/>
              <a:defRPr/>
            </a:pPr>
            <a:r>
              <a:rPr lang="en-US" altLang="zh-CN" sz="2800" dirty="0" smtClean="0"/>
              <a:t>  She and the others wondered what must have happened to the Jews who had been caught.</a:t>
            </a:r>
          </a:p>
          <a:p>
            <a:pPr marL="180975" indent="-180975" algn="just">
              <a:lnSpc>
                <a:spcPct val="50000"/>
              </a:lnSpc>
              <a:spcBef>
                <a:spcPts val="600"/>
              </a:spcBef>
              <a:buNone/>
            </a:pPr>
            <a:r>
              <a:rPr lang="en-US" altLang="zh-CN" sz="2800" dirty="0" smtClean="0"/>
              <a:t> </a:t>
            </a:r>
            <a:r>
              <a:rPr lang="en-US" altLang="zh-CN" sz="2800" dirty="0" smtClean="0"/>
              <a:t> </a:t>
            </a:r>
          </a:p>
          <a:p>
            <a:pPr marL="180975" indent="-180975" algn="just">
              <a:spcBef>
                <a:spcPts val="600"/>
              </a:spcBef>
              <a:buNone/>
            </a:pPr>
            <a:r>
              <a:rPr lang="en-US" altLang="zh-CN" sz="2800" b="1" dirty="0" smtClean="0"/>
              <a:t>  You </a:t>
            </a:r>
            <a:r>
              <a:rPr lang="en-US" altLang="zh-CN" sz="2800" b="1" dirty="0" smtClean="0"/>
              <a:t>can rewrite it like this:</a:t>
            </a:r>
          </a:p>
          <a:p>
            <a:pPr marL="180975" indent="-180975" algn="just">
              <a:spcBef>
                <a:spcPts val="600"/>
              </a:spcBef>
              <a:buNone/>
            </a:pPr>
            <a:r>
              <a:rPr lang="en-US" altLang="zh-CN" sz="2800" i="1" dirty="0" smtClean="0"/>
              <a:t>  She and the others couldn’t imagine what it must have been like for the Jews who had been caught.</a:t>
            </a:r>
          </a:p>
          <a:p>
            <a:pPr marL="180975" indent="-180975" algn="just">
              <a:lnSpc>
                <a:spcPct val="50000"/>
              </a:lnSpc>
              <a:spcBef>
                <a:spcPts val="600"/>
              </a:spcBef>
              <a:buNone/>
            </a:pPr>
            <a:r>
              <a:rPr lang="en-US" altLang="zh-CN" sz="2800" dirty="0" smtClean="0"/>
              <a:t> </a:t>
            </a:r>
            <a:endParaRPr lang="en-US" altLang="zh-CN" sz="2800" dirty="0" smtClean="0"/>
          </a:p>
          <a:p>
            <a:pPr marL="180975" indent="-180975" algn="just">
              <a:spcBef>
                <a:spcPts val="600"/>
              </a:spcBef>
              <a:buNone/>
            </a:pPr>
            <a:r>
              <a:rPr lang="en-US" altLang="zh-CN" sz="2800" b="1" dirty="0"/>
              <a:t> </a:t>
            </a:r>
            <a:r>
              <a:rPr lang="en-US" altLang="zh-CN" sz="2800" b="1" dirty="0" smtClean="0"/>
              <a:t> </a:t>
            </a:r>
            <a:r>
              <a:rPr lang="en-US" altLang="zh-CN" sz="2800" b="1" dirty="0" smtClean="0"/>
              <a:t>Now </a:t>
            </a:r>
            <a:r>
              <a:rPr lang="en-US" altLang="zh-CN" sz="2800" b="1" dirty="0" smtClean="0"/>
              <a:t>rewrite the sentences using </a:t>
            </a:r>
            <a:r>
              <a:rPr lang="en-US" altLang="zh-CN" sz="2800" b="1" i="1" dirty="0" smtClean="0"/>
              <a:t>what must it be </a:t>
            </a:r>
            <a:r>
              <a:rPr lang="en-US" altLang="zh-CN" sz="2800" b="1" dirty="0" smtClean="0"/>
              <a:t>/</a:t>
            </a:r>
            <a:r>
              <a:rPr lang="en-US" altLang="zh-CN" sz="2800" b="1" i="1" dirty="0" smtClean="0"/>
              <a:t> have been like.</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dissolve">
                                      <p:cBhvr>
                                        <p:cTn id="7" dur="500"/>
                                        <p:tgtEl>
                                          <p:spTgt spid="4">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dissolv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dissolve">
                                      <p:cBhvr>
                                        <p:cTn id="15" dur="500"/>
                                        <p:tgtEl>
                                          <p:spTgt spid="4">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dissolv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07504" y="620688"/>
            <a:ext cx="8856984" cy="6192688"/>
          </a:xfrm>
        </p:spPr>
        <p:txBody>
          <a:bodyPr>
            <a:noAutofit/>
          </a:bodyPr>
          <a:lstStyle/>
          <a:p>
            <a:pPr marL="180975" indent="-180975" algn="just">
              <a:lnSpc>
                <a:spcPct val="95000"/>
              </a:lnSpc>
              <a:spcBef>
                <a:spcPts val="0"/>
              </a:spcBef>
              <a:buNone/>
            </a:pPr>
            <a:r>
              <a:rPr lang="en-US" altLang="zh-CN" sz="2800" dirty="0" smtClean="0"/>
              <a:t>1 </a:t>
            </a:r>
            <a:r>
              <a:rPr lang="en-US" altLang="zh-CN" sz="2800" dirty="0" smtClean="0"/>
              <a:t>It’s very cold here. I wonder how cold it is in Scotland.</a:t>
            </a:r>
          </a:p>
          <a:p>
            <a:pPr marL="180975" indent="-180975" algn="just">
              <a:lnSpc>
                <a:spcPct val="95000"/>
              </a:lnSpc>
              <a:spcBef>
                <a:spcPts val="0"/>
              </a:spcBef>
              <a:buNone/>
            </a:pPr>
            <a:r>
              <a:rPr lang="en-US" altLang="zh-CN" sz="2800" spc="-60" dirty="0" smtClean="0">
                <a:solidFill>
                  <a:srgbClr val="0070C0"/>
                </a:solidFill>
              </a:rPr>
              <a:t>   </a:t>
            </a:r>
            <a:r>
              <a:rPr lang="en-US" altLang="zh-CN" sz="2800" dirty="0">
                <a:solidFill>
                  <a:srgbClr val="0070C0"/>
                </a:solidFill>
              </a:rPr>
              <a:t>It’s very cold here. I wonder what it must be like in Scotland.</a:t>
            </a:r>
          </a:p>
          <a:p>
            <a:pPr marL="180975" indent="-180975" algn="just">
              <a:lnSpc>
                <a:spcPct val="95000"/>
              </a:lnSpc>
              <a:spcBef>
                <a:spcPts val="0"/>
              </a:spcBef>
              <a:buNone/>
            </a:pPr>
            <a:r>
              <a:rPr lang="en-US" altLang="zh-CN" sz="2800" dirty="0" smtClean="0"/>
              <a:t>2 </a:t>
            </a:r>
            <a:r>
              <a:rPr lang="en-US" altLang="zh-CN" sz="2800" dirty="0"/>
              <a:t>Houses are expensive in this part of the country. I wonder how expensive they are in Paris.</a:t>
            </a:r>
          </a:p>
          <a:p>
            <a:pPr marL="180975" indent="-180975" algn="just">
              <a:lnSpc>
                <a:spcPct val="95000"/>
              </a:lnSpc>
              <a:spcBef>
                <a:spcPts val="0"/>
              </a:spcBef>
              <a:buNone/>
            </a:pPr>
            <a:r>
              <a:rPr lang="en-US" altLang="zh-CN" sz="2800" dirty="0" smtClean="0"/>
              <a:t>  </a:t>
            </a:r>
            <a:r>
              <a:rPr lang="en-US" altLang="zh-CN" sz="2800" dirty="0" smtClean="0"/>
              <a:t> </a:t>
            </a:r>
            <a:r>
              <a:rPr lang="en-US" altLang="zh-CN" sz="2800" dirty="0" smtClean="0">
                <a:solidFill>
                  <a:srgbClr val="0070C0"/>
                </a:solidFill>
              </a:rPr>
              <a:t>Houses </a:t>
            </a:r>
            <a:r>
              <a:rPr lang="en-US" altLang="zh-CN" sz="2800" dirty="0">
                <a:solidFill>
                  <a:srgbClr val="0070C0"/>
                </a:solidFill>
              </a:rPr>
              <a:t>are expensive in this part of the country. I wonder </a:t>
            </a:r>
            <a:endParaRPr lang="en-US" altLang="zh-CN" sz="2800" dirty="0" smtClean="0">
              <a:solidFill>
                <a:srgbClr val="0070C0"/>
              </a:solidFill>
            </a:endParaRPr>
          </a:p>
          <a:p>
            <a:pPr marL="180975" indent="-180975" algn="just">
              <a:lnSpc>
                <a:spcPct val="95000"/>
              </a:lnSpc>
              <a:spcBef>
                <a:spcPts val="0"/>
              </a:spcBef>
              <a:buNone/>
            </a:pPr>
            <a:r>
              <a:rPr lang="en-US" altLang="zh-CN" sz="2800" dirty="0">
                <a:solidFill>
                  <a:srgbClr val="0070C0"/>
                </a:solidFill>
              </a:rPr>
              <a:t> </a:t>
            </a:r>
            <a:r>
              <a:rPr lang="en-US" altLang="zh-CN" sz="2800" dirty="0" smtClean="0">
                <a:solidFill>
                  <a:srgbClr val="0070C0"/>
                </a:solidFill>
              </a:rPr>
              <a:t>  what </a:t>
            </a:r>
            <a:r>
              <a:rPr lang="en-US" altLang="zh-CN" sz="2800" dirty="0">
                <a:solidFill>
                  <a:srgbClr val="0070C0"/>
                </a:solidFill>
              </a:rPr>
              <a:t>they must be like in Paris.</a:t>
            </a:r>
          </a:p>
          <a:p>
            <a:pPr marL="180975" indent="-180975" algn="just">
              <a:lnSpc>
                <a:spcPct val="95000"/>
              </a:lnSpc>
              <a:spcBef>
                <a:spcPts val="0"/>
              </a:spcBef>
              <a:buNone/>
            </a:pPr>
            <a:r>
              <a:rPr lang="en-US" altLang="zh-CN" sz="2800" dirty="0" smtClean="0"/>
              <a:t>3 </a:t>
            </a:r>
            <a:r>
              <a:rPr lang="en-US" altLang="zh-CN" sz="2800" dirty="0"/>
              <a:t>There was little food to go around in peacetime. I wonder how little food there was during wartime.</a:t>
            </a:r>
          </a:p>
          <a:p>
            <a:pPr marL="180975" indent="-180975" algn="just">
              <a:lnSpc>
                <a:spcPct val="95000"/>
              </a:lnSpc>
              <a:spcBef>
                <a:spcPts val="0"/>
              </a:spcBef>
              <a:buNone/>
            </a:pPr>
            <a:r>
              <a:rPr lang="en-US" altLang="zh-CN" sz="2800" dirty="0" smtClean="0"/>
              <a:t>  </a:t>
            </a:r>
            <a:r>
              <a:rPr lang="en-US" altLang="zh-CN" sz="2800" dirty="0">
                <a:solidFill>
                  <a:srgbClr val="0070C0"/>
                </a:solidFill>
              </a:rPr>
              <a:t>There was little food to go around in peacetime. I wonder what it must have been like during wartime.</a:t>
            </a:r>
          </a:p>
          <a:p>
            <a:pPr marL="180975" indent="-180975" algn="just">
              <a:lnSpc>
                <a:spcPct val="95000"/>
              </a:lnSpc>
              <a:spcBef>
                <a:spcPts val="0"/>
              </a:spcBef>
              <a:buNone/>
            </a:pPr>
            <a:r>
              <a:rPr lang="en-US" altLang="zh-CN" sz="2800" dirty="0" smtClean="0"/>
              <a:t>4 </a:t>
            </a:r>
            <a:r>
              <a:rPr lang="en-US" altLang="zh-CN" sz="2800" dirty="0"/>
              <a:t>Life is hard now. </a:t>
            </a:r>
            <a:r>
              <a:rPr lang="en-US" altLang="zh-CN" sz="2800" dirty="0"/>
              <a:t>I wonder how hard it was during the </a:t>
            </a:r>
            <a:r>
              <a:rPr lang="en-US" altLang="zh-CN" sz="2800" dirty="0" smtClean="0"/>
              <a:t>Middle </a:t>
            </a:r>
            <a:r>
              <a:rPr lang="en-US" altLang="zh-CN" sz="2800" dirty="0"/>
              <a:t>Ages.</a:t>
            </a:r>
          </a:p>
          <a:p>
            <a:pPr marL="180975" indent="-180975" algn="just">
              <a:lnSpc>
                <a:spcPct val="95000"/>
              </a:lnSpc>
              <a:spcBef>
                <a:spcPts val="0"/>
              </a:spcBef>
              <a:buNone/>
            </a:pPr>
            <a:r>
              <a:rPr lang="en-US" altLang="zh-CN" sz="2800" dirty="0" smtClean="0">
                <a:solidFill>
                  <a:srgbClr val="0070C0"/>
                </a:solidFill>
              </a:rPr>
              <a:t>  Life is hard now. I wonder what it must have been like during the Middle Ages.</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9" name="图片 9" descr="END"/>
          <p:cNvPicPr>
            <a:picLocks noChangeAspect="1" noChangeArrowheads="1"/>
          </p:cNvPicPr>
          <p:nvPr/>
        </p:nvPicPr>
        <p:blipFill>
          <a:blip r:embed="rId5"/>
          <a:srcRect/>
          <a:stretch>
            <a:fillRect/>
          </a:stretch>
        </p:blipFill>
        <p:spPr bwMode="auto">
          <a:xfrm>
            <a:off x="8371019" y="6443935"/>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dissolv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dissolv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dissolv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dissolve">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3428992" y="649311"/>
            <a:ext cx="5572164" cy="6065837"/>
          </a:xfrm>
        </p:spPr>
        <p:txBody>
          <a:bodyPr>
            <a:noAutofit/>
          </a:bodyPr>
          <a:lstStyle/>
          <a:p>
            <a:pPr marL="180975" indent="-180975" algn="just">
              <a:buNone/>
            </a:pPr>
            <a:r>
              <a:rPr lang="en-US" altLang="zh-CN" sz="2800" b="1" dirty="0" smtClean="0">
                <a:solidFill>
                  <a:srgbClr val="008080"/>
                </a:solidFill>
              </a:rPr>
              <a:t>Collocations</a:t>
            </a:r>
          </a:p>
          <a:p>
            <a:pPr marL="180975" indent="-180975" algn="just">
              <a:buNone/>
            </a:pPr>
            <a:r>
              <a:rPr lang="en-US" altLang="zh-CN" sz="2800" b="1" dirty="0" smtClean="0"/>
              <a:t>4 Complete the sentences with suitable expressions from the collocation box. Sometimes more than one collocation is possible</a:t>
            </a:r>
            <a:r>
              <a:rPr lang="en-US" altLang="zh-CN" sz="2800" dirty="0" smtClean="0"/>
              <a:t>.</a:t>
            </a:r>
          </a:p>
          <a:p>
            <a:pPr marL="180975" indent="-180975" algn="just">
              <a:buNone/>
            </a:pPr>
            <a:r>
              <a:rPr lang="en-US" altLang="zh-CN" sz="2800" dirty="0" smtClean="0"/>
              <a:t>1 In future wars, we could ________ ________ to buildings and the death of millions of people if nuclear weapons were abandoned.</a:t>
            </a:r>
          </a:p>
          <a:p>
            <a:pPr marL="180975" indent="-180975" algn="just">
              <a:buNone/>
            </a:pPr>
            <a:r>
              <a:rPr lang="en-US" altLang="zh-CN" sz="2800" dirty="0" smtClean="0"/>
              <a:t>2 We’re aiming to ________ the __________ of 10 per cent reduction in casualties in the next year.</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pic>
        <p:nvPicPr>
          <p:cNvPr id="1026" name="Picture 2"/>
          <p:cNvPicPr>
            <a:picLocks noChangeAspect="1" noChangeArrowheads="1"/>
          </p:cNvPicPr>
          <p:nvPr/>
        </p:nvPicPr>
        <p:blipFill>
          <a:blip r:embed="rId6"/>
          <a:srcRect/>
          <a:stretch>
            <a:fillRect/>
          </a:stretch>
        </p:blipFill>
        <p:spPr bwMode="auto">
          <a:xfrm>
            <a:off x="128402" y="620688"/>
            <a:ext cx="3291470" cy="6048672"/>
          </a:xfrm>
          <a:prstGeom prst="rect">
            <a:avLst/>
          </a:prstGeom>
          <a:noFill/>
          <a:ln w="9525">
            <a:noFill/>
            <a:miter lim="800000"/>
            <a:headEnd/>
            <a:tailEnd/>
          </a:ln>
          <a:effectLst/>
        </p:spPr>
      </p:pic>
      <p:sp>
        <p:nvSpPr>
          <p:cNvPr id="9" name="TextBox 8"/>
          <p:cNvSpPr txBox="1"/>
          <p:nvPr/>
        </p:nvSpPr>
        <p:spPr>
          <a:xfrm>
            <a:off x="3714744" y="2962272"/>
            <a:ext cx="5286412" cy="954107"/>
          </a:xfrm>
          <a:prstGeom prst="rect">
            <a:avLst/>
          </a:prstGeom>
          <a:noFill/>
        </p:spPr>
        <p:txBody>
          <a:bodyPr wrap="square" rtlCol="0">
            <a:spAutoFit/>
          </a:bodyPr>
          <a:lstStyle/>
          <a:p>
            <a:r>
              <a:rPr lang="en-US" altLang="zh-CN" sz="2800" dirty="0" smtClean="0">
                <a:solidFill>
                  <a:srgbClr val="FF0000"/>
                </a:solidFill>
              </a:rPr>
              <a:t>                                                  avoid damage</a:t>
            </a:r>
            <a:endParaRPr lang="zh-CN" altLang="en-US" sz="2800" dirty="0">
              <a:solidFill>
                <a:srgbClr val="FF0000"/>
              </a:solidFill>
            </a:endParaRPr>
          </a:p>
        </p:txBody>
      </p:sp>
      <p:sp>
        <p:nvSpPr>
          <p:cNvPr id="10" name="TextBox 9"/>
          <p:cNvSpPr txBox="1"/>
          <p:nvPr/>
        </p:nvSpPr>
        <p:spPr>
          <a:xfrm>
            <a:off x="3714744" y="4748222"/>
            <a:ext cx="5072098" cy="954107"/>
          </a:xfrm>
          <a:prstGeom prst="rect">
            <a:avLst/>
          </a:prstGeom>
          <a:noFill/>
        </p:spPr>
        <p:txBody>
          <a:bodyPr wrap="square" rtlCol="0">
            <a:spAutoFit/>
          </a:bodyPr>
          <a:lstStyle/>
          <a:p>
            <a:r>
              <a:rPr lang="en-US" altLang="zh-CN" sz="2800" dirty="0" smtClean="0">
                <a:solidFill>
                  <a:srgbClr val="FF0000"/>
                </a:solidFill>
              </a:rPr>
              <a:t>                                       achieve  aim / target</a:t>
            </a:r>
            <a:endParaRPr lang="zh-CN" alt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3428992" y="649311"/>
            <a:ext cx="5572164" cy="6065837"/>
          </a:xfrm>
        </p:spPr>
        <p:txBody>
          <a:bodyPr>
            <a:noAutofit/>
          </a:bodyPr>
          <a:lstStyle/>
          <a:p>
            <a:pPr marL="180975" indent="-180975">
              <a:buNone/>
            </a:pPr>
            <a:r>
              <a:rPr lang="en-US" altLang="zh-CN" sz="2800" dirty="0" smtClean="0"/>
              <a:t>3 ____________________________ ________ was caused by the Nazis as they invaded Europe.</a:t>
            </a:r>
          </a:p>
          <a:p>
            <a:pPr marL="180975" indent="-180975" algn="just">
              <a:buNone/>
            </a:pPr>
            <a:r>
              <a:rPr lang="en-US" altLang="zh-CN" sz="2800" dirty="0" smtClean="0"/>
              <a:t>4 I wonder if you would make a(n) _____ ________ about the situation in Syria?</a:t>
            </a:r>
          </a:p>
          <a:p>
            <a:pPr marL="180975" indent="-180975" algn="just">
              <a:buNone/>
            </a:pPr>
            <a:r>
              <a:rPr lang="en-US" altLang="zh-CN" sz="2800" dirty="0" smtClean="0"/>
              <a:t>5 In particular circumstances, a more ______ ________ is better than following general guidelines.</a:t>
            </a:r>
          </a:p>
          <a:p>
            <a:pPr marL="180975" indent="-180975" algn="just">
              <a:buNone/>
            </a:pPr>
            <a:r>
              <a:rPr lang="en-US" altLang="zh-CN" sz="2800" dirty="0" smtClean="0"/>
              <a:t>6 Would you be able to ________ the ________ that the Prime Minister made about the Middle East talks?</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1026" name="Picture 2"/>
          <p:cNvPicPr>
            <a:picLocks noChangeAspect="1" noChangeArrowheads="1"/>
          </p:cNvPicPr>
          <p:nvPr/>
        </p:nvPicPr>
        <p:blipFill>
          <a:blip r:embed="rId5"/>
          <a:srcRect/>
          <a:stretch>
            <a:fillRect/>
          </a:stretch>
        </p:blipFill>
        <p:spPr bwMode="auto">
          <a:xfrm>
            <a:off x="107504" y="620688"/>
            <a:ext cx="3291470" cy="6074637"/>
          </a:xfrm>
          <a:prstGeom prst="rect">
            <a:avLst/>
          </a:prstGeom>
          <a:noFill/>
          <a:ln w="9525">
            <a:noFill/>
            <a:miter lim="800000"/>
            <a:headEnd/>
            <a:tailEnd/>
          </a:ln>
          <a:effectLst/>
        </p:spPr>
      </p:pic>
      <p:sp>
        <p:nvSpPr>
          <p:cNvPr id="9" name="TextBox 8"/>
          <p:cNvSpPr txBox="1"/>
          <p:nvPr/>
        </p:nvSpPr>
        <p:spPr>
          <a:xfrm>
            <a:off x="3686168" y="666731"/>
            <a:ext cx="5286412" cy="954107"/>
          </a:xfrm>
          <a:prstGeom prst="rect">
            <a:avLst/>
          </a:prstGeom>
          <a:noFill/>
        </p:spPr>
        <p:txBody>
          <a:bodyPr wrap="square" rtlCol="0">
            <a:spAutoFit/>
          </a:bodyPr>
          <a:lstStyle/>
          <a:p>
            <a:r>
              <a:rPr lang="en-US" altLang="zh-CN" sz="2800" dirty="0" smtClean="0">
                <a:solidFill>
                  <a:srgbClr val="FF0000"/>
                </a:solidFill>
              </a:rPr>
              <a:t>Considerable / Enormous / Great damage</a:t>
            </a:r>
            <a:endParaRPr lang="zh-CN" altLang="en-US" sz="2800" dirty="0">
              <a:solidFill>
                <a:srgbClr val="FF0000"/>
              </a:solidFill>
            </a:endParaRPr>
          </a:p>
        </p:txBody>
      </p:sp>
      <p:sp>
        <p:nvSpPr>
          <p:cNvPr id="10" name="TextBox 9"/>
          <p:cNvSpPr txBox="1"/>
          <p:nvPr/>
        </p:nvSpPr>
        <p:spPr>
          <a:xfrm>
            <a:off x="3786182" y="2439052"/>
            <a:ext cx="2857520" cy="523220"/>
          </a:xfrm>
          <a:prstGeom prst="rect">
            <a:avLst/>
          </a:prstGeom>
          <a:noFill/>
        </p:spPr>
        <p:txBody>
          <a:bodyPr wrap="square" rtlCol="0">
            <a:spAutoFit/>
          </a:bodyPr>
          <a:lstStyle/>
          <a:p>
            <a:r>
              <a:rPr lang="en-US" altLang="zh-CN" sz="2800" dirty="0" smtClean="0">
                <a:solidFill>
                  <a:srgbClr val="FF0000"/>
                </a:solidFill>
              </a:rPr>
              <a:t>brief       comment</a:t>
            </a:r>
            <a:endParaRPr lang="zh-CN" altLang="en-US" sz="2800" dirty="0">
              <a:solidFill>
                <a:srgbClr val="FF0000"/>
              </a:solidFill>
            </a:endParaRPr>
          </a:p>
        </p:txBody>
      </p:sp>
      <p:sp>
        <p:nvSpPr>
          <p:cNvPr id="11" name="TextBox 10"/>
          <p:cNvSpPr txBox="1"/>
          <p:nvPr/>
        </p:nvSpPr>
        <p:spPr>
          <a:xfrm>
            <a:off x="3643306" y="3786190"/>
            <a:ext cx="3500462" cy="523220"/>
          </a:xfrm>
          <a:prstGeom prst="rect">
            <a:avLst/>
          </a:prstGeom>
          <a:noFill/>
        </p:spPr>
        <p:txBody>
          <a:bodyPr wrap="square" rtlCol="0">
            <a:spAutoFit/>
          </a:bodyPr>
          <a:lstStyle/>
          <a:p>
            <a:r>
              <a:rPr lang="en-US" altLang="zh-CN" sz="2800" dirty="0" smtClean="0">
                <a:solidFill>
                  <a:srgbClr val="FF0000"/>
                </a:solidFill>
              </a:rPr>
              <a:t>flexible   approach</a:t>
            </a:r>
            <a:endParaRPr lang="zh-CN" altLang="en-US" sz="2800" dirty="0">
              <a:solidFill>
                <a:srgbClr val="FF0000"/>
              </a:solidFill>
            </a:endParaRPr>
          </a:p>
        </p:txBody>
      </p:sp>
      <p:sp>
        <p:nvSpPr>
          <p:cNvPr id="12" name="TextBox 11"/>
          <p:cNvSpPr txBox="1"/>
          <p:nvPr/>
        </p:nvSpPr>
        <p:spPr>
          <a:xfrm>
            <a:off x="4429124" y="4748222"/>
            <a:ext cx="4572032" cy="954107"/>
          </a:xfrm>
          <a:prstGeom prst="rect">
            <a:avLst/>
          </a:prstGeom>
          <a:noFill/>
        </p:spPr>
        <p:txBody>
          <a:bodyPr wrap="square" rtlCol="0">
            <a:spAutoFit/>
          </a:bodyPr>
          <a:lstStyle/>
          <a:p>
            <a:r>
              <a:rPr lang="en-US" altLang="zh-CN" sz="2800" dirty="0" smtClean="0">
                <a:solidFill>
                  <a:srgbClr val="FF0000"/>
                </a:solidFill>
              </a:rPr>
              <a:t>                                      address  comment</a:t>
            </a:r>
            <a:endParaRPr lang="zh-CN" altLang="en-US" sz="2800" dirty="0">
              <a:solidFill>
                <a:srgbClr val="FF0000"/>
              </a:solidFill>
            </a:endParaRPr>
          </a:p>
        </p:txBody>
      </p:sp>
      <p:pic>
        <p:nvPicPr>
          <p:cNvPr id="13" name="图片 9" descr="END"/>
          <p:cNvPicPr>
            <a:picLocks noChangeAspect="1" noChangeArrowheads="1"/>
          </p:cNvPicPr>
          <p:nvPr/>
        </p:nvPicPr>
        <p:blipFill>
          <a:blip r:embed="rId6"/>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theme/theme1.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smtClean="0">
            <a:solidFill>
              <a:srgbClr val="FF0000"/>
            </a:solidFill>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856</TotalTime>
  <Words>1464</Words>
  <Application>Microsoft Office PowerPoint</Application>
  <PresentationFormat>全屏显示(4:3)</PresentationFormat>
  <Paragraphs>99</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mac</dc:creator>
  <cp:lastModifiedBy>cb</cp:lastModifiedBy>
  <cp:revision>67</cp:revision>
  <dcterms:created xsi:type="dcterms:W3CDTF">2016-02-14T10:12:37Z</dcterms:created>
  <dcterms:modified xsi:type="dcterms:W3CDTF">2016-11-15T05:56:48Z</dcterms:modified>
</cp:coreProperties>
</file>