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57" r:id="rId3"/>
    <p:sldId id="263" r:id="rId4"/>
    <p:sldId id="264" r:id="rId5"/>
    <p:sldId id="265" r:id="rId6"/>
    <p:sldId id="268" r:id="rId7"/>
    <p:sldId id="269" r:id="rId8"/>
    <p:sldId id="262" r:id="rId9"/>
    <p:sldId id="266" r:id="rId10"/>
    <p:sldId id="267" r:id="rId11"/>
    <p:sldId id="271" r:id="rId12"/>
    <p:sldId id="272" r:id="rId13"/>
    <p:sldId id="270" r:id="rId14"/>
    <p:sldId id="273" r:id="rId15"/>
    <p:sldId id="274" r:id="rId16"/>
    <p:sldId id="275" r:id="rId17"/>
    <p:sldId id="276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CD2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0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AC369-47D2-4BF2-B285-268404F80A98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F8589-C658-4EEF-B158-AE1FDE5F9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7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F8589-C658-4EEF-B158-AE1FDE5F90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2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8.xml"/><Relationship Id="rId7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sp>
        <p:nvSpPr>
          <p:cNvPr id="11" name="圆角矩形 10">
            <a:hlinkClick r:id="rId2" action="ppaction://hlinksldjump"/>
          </p:cNvPr>
          <p:cNvSpPr/>
          <p:nvPr/>
        </p:nvSpPr>
        <p:spPr>
          <a:xfrm>
            <a:off x="251520" y="1142984"/>
            <a:ext cx="8640957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/>
              <a:t>1 </a:t>
            </a:r>
            <a:r>
              <a:rPr lang="en-US" altLang="zh-CN" sz="2800" b="1" dirty="0"/>
              <a:t>Rewrite the sentences adding a compound adjective</a:t>
            </a:r>
            <a:endParaRPr lang="en-US" altLang="zh-CN" sz="2800" b="1" dirty="0"/>
          </a:p>
        </p:txBody>
      </p:sp>
      <p:sp>
        <p:nvSpPr>
          <p:cNvPr id="19" name="圆角矩形 18">
            <a:hlinkClick r:id="rId3" action="ppaction://hlinksldjump"/>
          </p:cNvPr>
          <p:cNvSpPr/>
          <p:nvPr/>
        </p:nvSpPr>
        <p:spPr>
          <a:xfrm>
            <a:off x="251520" y="1904989"/>
            <a:ext cx="8640957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00"/>
                </a:solidFill>
              </a:rPr>
              <a:t>2 </a:t>
            </a:r>
            <a:r>
              <a:rPr lang="en-US" altLang="zh-CN" sz="2800" b="1" spc="-150" dirty="0" smtClean="0">
                <a:solidFill>
                  <a:srgbClr val="000000"/>
                </a:solidFill>
              </a:rPr>
              <a:t>Check (✔) </a:t>
            </a:r>
            <a:r>
              <a:rPr lang="en-US" altLang="zh-CN" sz="2800" b="1" dirty="0"/>
              <a:t>the sentences which show examples of </a:t>
            </a:r>
            <a:r>
              <a:rPr lang="en-US" altLang="zh-CN" sz="2800" b="1" i="1" dirty="0"/>
              <a:t>it</a:t>
            </a:r>
            <a:r>
              <a:rPr lang="en-US" altLang="zh-CN" sz="2800" b="1" dirty="0"/>
              <a:t> </a:t>
            </a:r>
            <a:endParaRPr lang="en-US" altLang="zh-CN" sz="2800" b="1" dirty="0"/>
          </a:p>
        </p:txBody>
      </p:sp>
      <p:sp>
        <p:nvSpPr>
          <p:cNvPr id="20" name="圆角矩形 19">
            <a:hlinkClick r:id="rId4" action="ppaction://hlinksldjump"/>
          </p:cNvPr>
          <p:cNvSpPr/>
          <p:nvPr/>
        </p:nvSpPr>
        <p:spPr>
          <a:xfrm>
            <a:off x="251520" y="2666994"/>
            <a:ext cx="8640959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00"/>
                </a:solidFill>
              </a:rPr>
              <a:t>3 Rewrite the sentences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1" name="圆角矩形 20">
            <a:hlinkClick r:id="rId5" action="ppaction://hlinksldjump"/>
          </p:cNvPr>
          <p:cNvSpPr/>
          <p:nvPr/>
        </p:nvSpPr>
        <p:spPr>
          <a:xfrm>
            <a:off x="251519" y="3428999"/>
            <a:ext cx="8640959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130" dirty="0" smtClean="0">
                <a:solidFill>
                  <a:srgbClr val="000000"/>
                </a:solidFill>
              </a:rPr>
              <a:t>4 </a:t>
            </a:r>
            <a:r>
              <a:rPr lang="en-US" altLang="zh-CN" sz="2800" b="1" spc="-130" dirty="0" smtClean="0"/>
              <a:t>Match the </a:t>
            </a:r>
            <a:r>
              <a:rPr lang="en-US" altLang="zh-CN" sz="2800" b="1" i="1" spc="-130" dirty="0" smtClean="0">
                <a:solidFill>
                  <a:srgbClr val="000000"/>
                </a:solidFill>
              </a:rPr>
              <a:t>adjectives </a:t>
            </a:r>
            <a:r>
              <a:rPr lang="en-US" altLang="zh-CN" sz="2800" b="1" spc="-130" dirty="0" smtClean="0"/>
              <a:t>in Column A with the nouns in Column B</a:t>
            </a:r>
            <a:endParaRPr lang="en-US" altLang="zh-CN" sz="2800" b="1" spc="-130" dirty="0"/>
          </a:p>
        </p:txBody>
      </p:sp>
      <p:sp>
        <p:nvSpPr>
          <p:cNvPr id="22" name="圆角矩形 21">
            <a:hlinkClick r:id="rId6" action="ppaction://hlinksldjump"/>
          </p:cNvPr>
          <p:cNvSpPr/>
          <p:nvPr/>
        </p:nvSpPr>
        <p:spPr>
          <a:xfrm>
            <a:off x="251521" y="4191004"/>
            <a:ext cx="8640956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100" dirty="0" smtClean="0">
                <a:solidFill>
                  <a:srgbClr val="000000"/>
                </a:solidFill>
              </a:rPr>
              <a:t>5 </a:t>
            </a:r>
            <a:r>
              <a:rPr lang="en-US" altLang="zh-CN" sz="2800" b="1" spc="-100" dirty="0"/>
              <a:t>Complete the sentences with the collocations in Activity 4</a:t>
            </a:r>
          </a:p>
        </p:txBody>
      </p:sp>
      <p:sp>
        <p:nvSpPr>
          <p:cNvPr id="23" name="圆角矩形 22">
            <a:hlinkClick r:id="rId7" action="ppaction://hlinksldjump"/>
          </p:cNvPr>
          <p:cNvSpPr/>
          <p:nvPr/>
        </p:nvSpPr>
        <p:spPr>
          <a:xfrm>
            <a:off x="251521" y="4953009"/>
            <a:ext cx="8640956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/>
              <a:t>6 </a:t>
            </a:r>
            <a:r>
              <a:rPr lang="en-US" altLang="zh-CN" sz="2800" b="1" dirty="0"/>
              <a:t>Translate the paragraph into Chinese</a:t>
            </a:r>
            <a:endParaRPr lang="en-US" altLang="zh-CN" sz="2800" b="1" dirty="0"/>
          </a:p>
        </p:txBody>
      </p:sp>
      <p:sp>
        <p:nvSpPr>
          <p:cNvPr id="24" name="圆角矩形 23">
            <a:hlinkClick r:id="rId8" action="ppaction://hlinksldjump"/>
          </p:cNvPr>
          <p:cNvSpPr/>
          <p:nvPr/>
        </p:nvSpPr>
        <p:spPr>
          <a:xfrm>
            <a:off x="251521" y="5715016"/>
            <a:ext cx="8640956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/>
              <a:t>7 Translate the paragraph into English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180975" indent="-180975" algn="just">
              <a:spcBef>
                <a:spcPts val="1200"/>
              </a:spcBef>
              <a:buNone/>
              <a:defRPr/>
            </a:pPr>
            <a:r>
              <a:rPr lang="en-US" altLang="zh-CN" sz="2800" b="1" dirty="0" smtClean="0">
                <a:solidFill>
                  <a:srgbClr val="339966"/>
                </a:solidFill>
              </a:rPr>
              <a:t>Omitting the verb</a:t>
            </a:r>
          </a:p>
          <a:p>
            <a:pPr marL="180975" indent="-180975" algn="just">
              <a:spcBef>
                <a:spcPts val="1200"/>
              </a:spcBef>
              <a:buNone/>
              <a:defRPr/>
            </a:pPr>
            <a:r>
              <a:rPr lang="en-US" altLang="zh-CN" sz="2800" b="1" dirty="0" smtClean="0"/>
              <a:t>3 Look at the sentences.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The first two days were dedicated to the eye surgery. The rest of the week was dedicated to the eye camp.</a:t>
            </a:r>
          </a:p>
          <a:p>
            <a:pPr marL="180975" indent="-180975" algn="just">
              <a:buNone/>
            </a:pPr>
            <a:r>
              <a:rPr lang="en-US" altLang="zh-CN" sz="2800" b="1" dirty="0" smtClean="0"/>
              <a:t>  You </a:t>
            </a:r>
            <a:r>
              <a:rPr lang="en-US" altLang="zh-CN" sz="2800" b="1" dirty="0" smtClean="0"/>
              <a:t>can rewrite them like this:</a:t>
            </a:r>
          </a:p>
          <a:p>
            <a:pPr marL="180975" indent="-180975" algn="just">
              <a:buNone/>
            </a:pPr>
            <a:r>
              <a:rPr lang="en-US" altLang="zh-CN" sz="2800" i="1" dirty="0" smtClean="0"/>
              <a:t>  The first two days were dedicated to the eye surgery, and the rest of the week to the eye camp.</a:t>
            </a:r>
          </a:p>
          <a:p>
            <a:pPr marL="180975" indent="-180975">
              <a:buNone/>
            </a:pPr>
            <a:r>
              <a:rPr lang="en-US" altLang="zh-CN" sz="2800" b="1" dirty="0" smtClean="0"/>
              <a:t>Now rewrite the sentences.</a:t>
            </a:r>
          </a:p>
          <a:p>
            <a:pPr marL="180975" indent="-180975">
              <a:buNone/>
            </a:pPr>
            <a:r>
              <a:rPr lang="en-US" altLang="zh-CN" sz="2800" dirty="0" smtClean="0"/>
              <a:t>1 On Monday I went to Oxford. On Tuesday I went to Milton Keynes.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On Monday I went to Oxford, and on Tuesday to Milton Keynes.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dirty="0" smtClean="0"/>
              <a:t>2 Some of the volunteers were interested in medicine. Others were interested in IT.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Some of the volunteers were interested in medicine, and others in IT.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3 The first activity depended on physical strength. The second activity depended on reason.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The first activity depended on physical strength, and the second on reason.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4 After the accident he was examined by a doctor. A few days later he was examined by a psychologist.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After the accident he was examined by a doctor, and a few days later by a psychologist.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620688"/>
            <a:ext cx="8834438" cy="6065837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dirty="0" smtClean="0"/>
              <a:t>5 Some people were advised to wear glasses. Others were advised to use contact lenses.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Some people were advised to wear glasses, and others to use contact lenses.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6 At the beginning we were worried about making friends. At the end we were worried about making ends meet.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At the beginning we were worried about making friends, and at the end about making ends meet.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7 </a:t>
            </a:r>
            <a:r>
              <a:rPr lang="en-US" altLang="zh-CN" sz="2800" dirty="0"/>
              <a:t>My initial choice of university was based on the range of courses available. My final decision was based purely on costs.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My initial choice of university was based on the range of courses available, and my final decision purely on costs.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8238" y="6443935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 smtClean="0">
                <a:solidFill>
                  <a:srgbClr val="339966"/>
                </a:solidFill>
              </a:rPr>
              <a:t>Collocations</a:t>
            </a:r>
            <a:r>
              <a:rPr lang="en-US" altLang="zh-CN" sz="2800" b="1" dirty="0" smtClean="0"/>
              <a:t> 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spc="-120" dirty="0" smtClean="0"/>
              <a:t>4 Match the adjectives in Column A with the nouns in Column B.</a:t>
            </a:r>
          </a:p>
          <a:p>
            <a:pPr indent="19050">
              <a:buNone/>
            </a:pPr>
            <a:r>
              <a:rPr lang="en-US" altLang="zh-CN" sz="2800" b="1" dirty="0" smtClean="0"/>
              <a:t>A 					B</a:t>
            </a:r>
          </a:p>
          <a:p>
            <a:pPr indent="19050">
              <a:buNone/>
            </a:pPr>
            <a:r>
              <a:rPr lang="en-US" altLang="zh-CN" sz="2800" dirty="0" smtClean="0"/>
              <a:t>chosen 				skills</a:t>
            </a:r>
          </a:p>
          <a:p>
            <a:pPr indent="19050">
              <a:buNone/>
            </a:pPr>
            <a:r>
              <a:rPr lang="en-US" altLang="zh-CN" sz="2800" dirty="0" smtClean="0"/>
              <a:t>basic 				friends</a:t>
            </a:r>
          </a:p>
          <a:p>
            <a:pPr indent="19050">
              <a:buNone/>
            </a:pPr>
            <a:r>
              <a:rPr lang="en-US" altLang="zh-CN" sz="2800" dirty="0" smtClean="0"/>
              <a:t>heavy 				competition</a:t>
            </a:r>
          </a:p>
          <a:p>
            <a:pPr indent="19050">
              <a:buNone/>
            </a:pPr>
            <a:r>
              <a:rPr lang="en-US" altLang="zh-CN" sz="2800" dirty="0" smtClean="0"/>
              <a:t>low-paid 				career</a:t>
            </a:r>
          </a:p>
          <a:p>
            <a:pPr indent="19050">
              <a:buNone/>
            </a:pPr>
            <a:r>
              <a:rPr lang="en-US" altLang="zh-CN" sz="2800" dirty="0" smtClean="0"/>
              <a:t>new-found 			jobs</a:t>
            </a:r>
          </a:p>
          <a:p>
            <a:pPr indent="19050">
              <a:buNone/>
            </a:pPr>
            <a:r>
              <a:rPr lang="en-US" altLang="zh-CN" sz="2800" dirty="0" smtClean="0"/>
              <a:t>tough 				demands</a:t>
            </a:r>
          </a:p>
          <a:p>
            <a:pPr indent="19050" algn="just">
              <a:buNone/>
            </a:pPr>
            <a:r>
              <a:rPr lang="en-US" altLang="zh-CN" sz="2800" b="1" dirty="0" smtClean="0"/>
              <a:t>Now check your answers with the passage </a:t>
            </a:r>
            <a:r>
              <a:rPr lang="en-US" altLang="zh-CN" sz="2800" b="1" i="1" dirty="0" smtClean="0"/>
              <a:t>Are you the right person for the job?</a:t>
            </a:r>
            <a:endParaRPr lang="en-US" altLang="zh-CN" sz="2800" b="1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>
            <a:off x="1714480" y="2571744"/>
            <a:ext cx="3071834" cy="15001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428728" y="2571744"/>
            <a:ext cx="3357586" cy="50006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00166" y="3571876"/>
            <a:ext cx="3286148" cy="15001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928794" y="4071942"/>
            <a:ext cx="2857520" cy="50006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214546" y="3071810"/>
            <a:ext cx="2571768" cy="150019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1500166" y="3643314"/>
            <a:ext cx="3286148" cy="14287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b="1" spc="-20" dirty="0" smtClean="0"/>
              <a:t>5 Complete the sentences with the collocations in Activity 4.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1 _____ ____, such as literacy and </a:t>
            </a:r>
            <a:r>
              <a:rPr lang="en-US" altLang="zh-CN" sz="2800" dirty="0" err="1" smtClean="0"/>
              <a:t>maths</a:t>
            </a:r>
            <a:r>
              <a:rPr lang="en-US" altLang="zh-CN" sz="2800" dirty="0" smtClean="0"/>
              <a:t>, are taught in the first years of primary school.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2 In the old days people were more likely to stay in their ______ ______for life; today, midlife career changes are frequent.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3 It’s not difficult to find ________ ______in London: You won’t earn much, but you can </a:t>
            </a:r>
            <a:r>
              <a:rPr lang="en-US" altLang="zh-CN" sz="2800" dirty="0" err="1" smtClean="0"/>
              <a:t>practise</a:t>
            </a:r>
            <a:r>
              <a:rPr lang="en-US" altLang="zh-CN" sz="2800" dirty="0" smtClean="0"/>
              <a:t> your English.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4 ______ ___________is putting a lot of smaller firms out of business.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5 Teaching is a stressful profession which makes ______ _________ on personal qualities.</a:t>
            </a:r>
          </a:p>
          <a:p>
            <a:pPr marL="180975" indent="-180975" algn="just">
              <a:lnSpc>
                <a:spcPct val="95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/>
              <a:t>6 Part of the pleasure of starting university comes from social experiences with_________ ______.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0984" y="1052496"/>
            <a:ext cx="213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Basic   skills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834" y="2247892"/>
            <a:ext cx="23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chosen  career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3062286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low-paid     jobs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759" y="3876679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Tough    competition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596" y="4667261"/>
            <a:ext cx="85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                                                                                            heavy demands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9982" y="5915044"/>
            <a:ext cx="3286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new-found friends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5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03523"/>
            <a:ext cx="8834438" cy="60658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5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>
                <a:solidFill>
                  <a:srgbClr val="339966"/>
                </a:solidFill>
              </a:rPr>
              <a:t>Translation</a:t>
            </a:r>
            <a:r>
              <a:rPr lang="en-US" altLang="zh-CN" sz="2800" b="1" dirty="0" smtClean="0"/>
              <a:t>    </a:t>
            </a:r>
            <a:endParaRPr lang="en-US" altLang="zh-CN" sz="2800" b="1" dirty="0" smtClean="0"/>
          </a:p>
          <a:p>
            <a:pPr marL="0" indent="0" algn="just">
              <a:lnSpc>
                <a:spcPct val="20000"/>
              </a:lnSpc>
              <a:spcBef>
                <a:spcPts val="0"/>
              </a:spcBef>
              <a:buNone/>
              <a:defRPr/>
            </a:pPr>
            <a:endParaRPr lang="en-US" altLang="zh-CN" sz="2800" b="1" dirty="0" smtClean="0"/>
          </a:p>
          <a:p>
            <a:pPr marL="0" indent="0" algn="just">
              <a:lnSpc>
                <a:spcPct val="85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/>
              <a:t>6 </a:t>
            </a:r>
            <a:r>
              <a:rPr lang="en-US" altLang="zh-CN" sz="2800" b="1" dirty="0" smtClean="0"/>
              <a:t>Translate the paragraph into Chinese. </a:t>
            </a:r>
          </a:p>
          <a:p>
            <a:pPr marL="0" indent="0" algn="just">
              <a:lnSpc>
                <a:spcPct val="20000"/>
              </a:lnSpc>
              <a:spcBef>
                <a:spcPts val="0"/>
              </a:spcBef>
              <a:buNone/>
              <a:defRPr/>
            </a:pPr>
            <a:endParaRPr lang="en-US" altLang="zh-CN" sz="2500" dirty="0" smtClean="0"/>
          </a:p>
          <a:p>
            <a:pPr marL="0" indent="0" algn="just">
              <a:lnSpc>
                <a:spcPct val="86000"/>
              </a:lnSpc>
              <a:spcBef>
                <a:spcPts val="0"/>
              </a:spcBef>
              <a:buNone/>
              <a:defRPr/>
            </a:pPr>
            <a:r>
              <a:rPr lang="en-US" altLang="zh-CN" sz="2500" dirty="0" smtClean="0"/>
              <a:t>On </a:t>
            </a:r>
            <a:r>
              <a:rPr lang="en-US" altLang="zh-CN" sz="2500" dirty="0"/>
              <a:t>4 February, 2004, a Harvard student named Mark </a:t>
            </a:r>
            <a:r>
              <a:rPr lang="en-US" altLang="zh-CN" sz="2500" dirty="0" err="1"/>
              <a:t>Zuckerberg</a:t>
            </a:r>
            <a:r>
              <a:rPr lang="en-US" altLang="zh-CN" sz="2500" dirty="0"/>
              <a:t>, along with a few of his fellow classmates, had an idea to create a social network for Harvard students. Dubbed “</a:t>
            </a:r>
            <a:r>
              <a:rPr lang="en-US" altLang="zh-CN" sz="2500" dirty="0" err="1"/>
              <a:t>TheFacebook</a:t>
            </a:r>
            <a:r>
              <a:rPr lang="en-US" altLang="zh-CN" sz="2500" dirty="0"/>
              <a:t>”, the site was a place where students could communicate and share photos with their friends. Within a month, </a:t>
            </a:r>
            <a:r>
              <a:rPr lang="en-US" altLang="zh-CN" sz="2500" dirty="0" err="1"/>
              <a:t>TheFacebook</a:t>
            </a:r>
            <a:r>
              <a:rPr lang="en-US" altLang="zh-CN" sz="2500" dirty="0"/>
              <a:t> grew in popularity, prompting its founders to include students from other well-respected universities. It didn’t take long for it to become a fully-fledged (</a:t>
            </a:r>
            <a:r>
              <a:rPr lang="zh-CN" altLang="en-US" sz="2400" dirty="0"/>
              <a:t>成熟的</a:t>
            </a:r>
            <a:r>
              <a:rPr lang="en-US" altLang="zh-CN" sz="2500" dirty="0"/>
              <a:t>) business that </a:t>
            </a:r>
            <a:r>
              <a:rPr lang="en-US" altLang="zh-CN" sz="2500" dirty="0" err="1"/>
              <a:t>Zuckerberg</a:t>
            </a:r>
            <a:r>
              <a:rPr lang="en-US" altLang="zh-CN" sz="2500" dirty="0"/>
              <a:t> decided to expand to most of the universities in the US and Canada. It eventually opened the site to any user, rather than just college students. From humble beginnings, </a:t>
            </a:r>
            <a:r>
              <a:rPr lang="en-US" altLang="zh-CN" sz="2500" dirty="0" err="1"/>
              <a:t>Facebook</a:t>
            </a:r>
            <a:r>
              <a:rPr lang="en-US" altLang="zh-CN" sz="2500" dirty="0"/>
              <a:t> (the company dropped the “The” from its name in 2005) has grown to become the world’s No. 1 social network with more than 350 million users worldwide. </a:t>
            </a:r>
            <a:r>
              <a:rPr lang="en-US" altLang="zh-CN" sz="2500" dirty="0"/>
              <a:t>Now Facebook has become a major cultural touchstone, and the </a:t>
            </a:r>
            <a:r>
              <a:rPr lang="en-US" altLang="zh-CN" sz="2500" dirty="0" smtClean="0"/>
              <a:t>buzz (</a:t>
            </a:r>
            <a:r>
              <a:rPr lang="zh-CN" altLang="en-US" sz="2400" dirty="0"/>
              <a:t>热度</a:t>
            </a:r>
            <a:r>
              <a:rPr lang="en-US" altLang="zh-CN" sz="2500" dirty="0"/>
              <a:t>) it captured in the early part of this decade shows no sign of abating (</a:t>
            </a:r>
            <a:r>
              <a:rPr lang="zh-CN" altLang="en-US" sz="2400" dirty="0"/>
              <a:t>消退</a:t>
            </a:r>
            <a:r>
              <a:rPr lang="en-US" altLang="zh-CN" sz="2500" dirty="0"/>
              <a:t>).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4709" y="764704"/>
            <a:ext cx="8797771" cy="5857916"/>
          </a:xfrm>
        </p:spPr>
        <p:txBody>
          <a:bodyPr>
            <a:noAutofit/>
          </a:bodyPr>
          <a:lstStyle/>
          <a:p>
            <a:pPr marL="180975" indent="0" algn="just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2004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年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月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日，哈佛大学的学生马克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·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扎克伯格和几位同学萌生了为哈佛的学生建立一个社交网站的想法。在这个名为“脸书（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TheFacebook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）”的网站上，学生们可以和朋友聊天、分享照片。在一个月内“脸书”就迅速蹿红，于是网站创始人把其他知名大学的学生也都连接到了网内。不久，“脸书”就发展成一个成熟的公司，扎克伯格决定将网站扩展到美国和加拿大的大多数大学。最终，“脸书”不仅向大学生开放，还向所有的人开放。“脸书（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）”（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2005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年，公司从名字中删除了“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The”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）从最初的名不见经传变成了全球最大的社交网站，在世界各地拥有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</a:rPr>
              <a:t>3.5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亿用户。如今，“脸书”已成为一个重要的文化试金石，它的热度在这个十年的前半段仍然没有消退的迹象。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6918" y="865335"/>
            <a:ext cx="8737570" cy="378780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altLang="zh-CN" sz="2800" b="1" dirty="0" smtClean="0"/>
              <a:t>7 Translate the paragraph into English.</a:t>
            </a:r>
          </a:p>
          <a:p>
            <a:pPr marL="266700" indent="0" algn="just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>
                <a:latin typeface="+mn-ea"/>
              </a:rPr>
              <a:t>随着就业市场竞争的日益激烈，中国大学生越来越重视实习。每年都有大量的高年级学生参与实习。实习有助于学生验证自己的职业抉择、了解目标工作的内容和要求、学习技能、锻炼才干。实习是帮助学生找到好工作的有效途径。企业在招聘时会倾向于寻找有相关实习经历的应聘者，有些企业在招聘的时候会优先录取自己的实习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7" y="785794"/>
            <a:ext cx="8680551" cy="5907106"/>
          </a:xfrm>
        </p:spPr>
        <p:txBody>
          <a:bodyPr>
            <a:noAutofit/>
          </a:bodyPr>
          <a:lstStyle/>
          <a:p>
            <a:pPr marL="180975" indent="0" algn="just">
              <a:spcBef>
                <a:spcPts val="1200"/>
              </a:spcBef>
              <a:buNone/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With the increasingly fierce competition in the job market, Chinese college students are attaching more and more importance to internships. Every year, a lot of senior students take part in internships which may help them find out whether they have made the right choice of career and have a clear idea of what they are going to do in their target job and what the job demands; it also helps students learn skills and cultivate their abilities. Taking internships is an effective way to secure a good job. In recruiting new staff, companies tend to prefer applicants with relevant internship experience. Some companies will give preference to those who have done an internship in their companies.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3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75531"/>
            <a:ext cx="8737570" cy="6065837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b="1" dirty="0" smtClean="0">
                <a:solidFill>
                  <a:srgbClr val="339966"/>
                </a:solidFill>
              </a:rPr>
              <a:t>Word formation: compound adjectives</a:t>
            </a:r>
          </a:p>
          <a:p>
            <a:pPr marL="180975" indent="-180975" algn="just">
              <a:buNone/>
            </a:pPr>
            <a:r>
              <a:rPr lang="en-US" altLang="zh-CN" sz="2800" b="1" dirty="0" smtClean="0"/>
              <a:t>1 Look at the sentences from the passage </a:t>
            </a:r>
            <a:r>
              <a:rPr lang="en-US" altLang="zh-CN" sz="2800" b="1" i="1" dirty="0" smtClean="0"/>
              <a:t>Are you the right person for the job?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You spent your time chatting late into the night with </a:t>
            </a:r>
            <a:r>
              <a:rPr lang="en-US" altLang="zh-CN" sz="2800" u="sng" dirty="0" smtClean="0"/>
              <a:t>new-found</a:t>
            </a:r>
            <a:r>
              <a:rPr lang="en-US" altLang="zh-CN" sz="2800" dirty="0" smtClean="0"/>
              <a:t> friends in coffee bars and pubs …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… today’s students are spending more time than ever … doing </a:t>
            </a:r>
            <a:r>
              <a:rPr lang="en-US" altLang="zh-CN" sz="2800" u="sng" dirty="0" smtClean="0"/>
              <a:t>low-paid</a:t>
            </a:r>
            <a:r>
              <a:rPr lang="en-US" altLang="zh-CN" sz="2800" dirty="0" smtClean="0"/>
              <a:t> part-time jobs to pay off debts.</a:t>
            </a:r>
          </a:p>
          <a:p>
            <a:pPr marL="180975" indent="-180975" algn="just">
              <a:lnSpc>
                <a:spcPct val="50000"/>
              </a:lnSpc>
              <a:buNone/>
            </a:pPr>
            <a:r>
              <a:rPr lang="en-US" altLang="zh-CN" sz="2800" i="1" dirty="0" smtClean="0"/>
              <a:t>  </a:t>
            </a:r>
            <a:endParaRPr lang="en-US" altLang="zh-CN" sz="2800" i="1" dirty="0" smtClean="0"/>
          </a:p>
          <a:p>
            <a:pPr marL="180975" indent="-180975" algn="just">
              <a:buNone/>
            </a:pPr>
            <a:r>
              <a:rPr lang="en-US" altLang="zh-CN" sz="2800" i="1" dirty="0" smtClean="0">
                <a:solidFill>
                  <a:srgbClr val="339966"/>
                </a:solidFill>
              </a:rPr>
              <a:t>  New-found </a:t>
            </a:r>
            <a:r>
              <a:rPr lang="en-US" altLang="zh-CN" sz="2800" dirty="0" smtClean="0">
                <a:solidFill>
                  <a:srgbClr val="339966"/>
                </a:solidFill>
              </a:rPr>
              <a:t>and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 low-paid </a:t>
            </a:r>
            <a:r>
              <a:rPr lang="en-US" altLang="zh-CN" sz="2800" dirty="0" smtClean="0">
                <a:solidFill>
                  <a:srgbClr val="339966"/>
                </a:solidFill>
              </a:rPr>
              <a:t>are compound adjectives formed by an adverb (or an adjective which has the function of an adverb, such as new in new-found), followed by the past participle of a verb. They are usually hyphenated when they are used before the noun.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50" y="2204865"/>
            <a:ext cx="8774238" cy="3744416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b="1" dirty="0" smtClean="0"/>
              <a:t>  </a:t>
            </a:r>
            <a:r>
              <a:rPr lang="en-US" altLang="zh-CN" sz="2800" dirty="0" smtClean="0"/>
              <a:t>1 </a:t>
            </a:r>
            <a:r>
              <a:rPr lang="en-US" altLang="zh-CN" sz="2800" dirty="0" smtClean="0"/>
              <a:t>I don’t want to spend all my salary on a short holiday. (hard + earn)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I don’t want to spend all my hard-earned salary on a short holiday.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2 He’s got a lot of ideas that aren’t going to help us to make progress. (old + fashion)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He’s got a lot of old-fashioned ideas that aren’t going to help us to make progress.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49262" y="692696"/>
            <a:ext cx="8655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/>
              <a:t>Now rewrite the sentences adding a compound adjective formed from the two words in brackets in the correct place.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79512" y="649311"/>
            <a:ext cx="8737570" cy="6065837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dirty="0" smtClean="0"/>
              <a:t>3 Thank you for your contribution to the discussion. (well + time)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Thank you for your well-timed contribution to the discussion.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4 There is a view that all students should have experience as volunteers before starting university. (widely + hold)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There is a widely-held view that all students should have experience as volunteers before starting university.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5 I have a lot of friends who wouldn’t be surprised by what you say. (open + mind)</a:t>
            </a:r>
          </a:p>
          <a:p>
            <a:pPr marL="180975" indent="-180975" algn="just"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I have a lot of open-minded friends who wouldn’t be surprised by what you say.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747540"/>
            <a:ext cx="8797770" cy="5698934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dirty="0" smtClean="0"/>
              <a:t>6 It’s a theory which was first put forward in the1960s. (well + know)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It’s </a:t>
            </a:r>
            <a:r>
              <a:rPr lang="en-US" altLang="zh-CN" sz="2800" dirty="0" smtClean="0">
                <a:solidFill>
                  <a:srgbClr val="0070C0"/>
                </a:solidFill>
              </a:rPr>
              <a:t>a well-known theory which was first put forward in the 1960s.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7 Marie uses a wheelchair which can carry a lot of equipment. (specially + adapt)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70C0"/>
                </a:solidFill>
              </a:rPr>
              <a:t>Marie uses a specially-adapted wheelchair which can carry a lot of equipment.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8 I love the smell of grass! (new + cut)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I </a:t>
            </a:r>
            <a:r>
              <a:rPr lang="en-US" altLang="zh-CN" sz="2800" dirty="0" smtClean="0">
                <a:solidFill>
                  <a:srgbClr val="0070C0"/>
                </a:solidFill>
              </a:rPr>
              <a:t>love the smell of newly-cut grass!</a:t>
            </a:r>
          </a:p>
          <a:p>
            <a:pPr marL="180975" indent="-180975" algn="just">
              <a:lnSpc>
                <a:spcPct val="50000"/>
              </a:lnSpc>
              <a:buNone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marL="180975" indent="-180975" algn="just">
              <a:buNone/>
            </a:pPr>
            <a:r>
              <a:rPr lang="en-US" altLang="zh-CN" sz="2800" b="1" dirty="0" smtClean="0">
                <a:solidFill>
                  <a:srgbClr val="0070C0"/>
                </a:solidFill>
                <a:hlinkClick r:id="rId2" action="ppaction://hlinksldjump"/>
              </a:rPr>
              <a:t>Additional activity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2708920"/>
            <a:ext cx="8834438" cy="4158505"/>
          </a:xfrm>
        </p:spPr>
        <p:txBody>
          <a:bodyPr>
            <a:noAutofit/>
          </a:bodyPr>
          <a:lstStyle/>
          <a:p>
            <a:pPr marL="180975" indent="-180975" algn="just">
              <a:lnSpc>
                <a:spcPct val="95000"/>
              </a:lnSpc>
              <a:buNone/>
            </a:pPr>
            <a:r>
              <a:rPr lang="en-US" altLang="zh-CN" sz="2800" dirty="0" smtClean="0"/>
              <a:t>1 </a:t>
            </a:r>
            <a:r>
              <a:rPr lang="en-US" altLang="zh-CN" sz="2800" dirty="0" smtClean="0"/>
              <a:t>I was not at all cold in the snow because of my new _______ jacket.</a:t>
            </a:r>
          </a:p>
          <a:p>
            <a:pPr marL="180975" indent="-180975" algn="just">
              <a:lnSpc>
                <a:spcPct val="95000"/>
              </a:lnSpc>
              <a:buNone/>
            </a:pPr>
            <a:r>
              <a:rPr lang="en-US" altLang="zh-CN" sz="2800" dirty="0" smtClean="0"/>
              <a:t>2 No, I think she had a better job than that. She was very ___________ and had an expensive mobile phone.</a:t>
            </a:r>
          </a:p>
          <a:p>
            <a:pPr marL="180975" indent="-180975" algn="just">
              <a:lnSpc>
                <a:spcPct val="95000"/>
              </a:lnSpc>
              <a:buNone/>
            </a:pPr>
            <a:r>
              <a:rPr lang="en-US" altLang="zh-CN" sz="2800" dirty="0" smtClean="0"/>
              <a:t>3 Some research shows _________ people are more creative.</a:t>
            </a:r>
          </a:p>
          <a:p>
            <a:pPr marL="180975" indent="-180975" algn="just">
              <a:lnSpc>
                <a:spcPct val="95000"/>
              </a:lnSpc>
              <a:buNone/>
            </a:pPr>
            <a:r>
              <a:rPr lang="en-US" altLang="zh-CN" sz="2800" dirty="0" smtClean="0"/>
              <a:t>4 I thought he would never stop. He is really ___________!</a:t>
            </a:r>
          </a:p>
          <a:p>
            <a:pPr marL="180975" indent="-180975" algn="just">
              <a:lnSpc>
                <a:spcPct val="95000"/>
              </a:lnSpc>
              <a:buNone/>
            </a:pPr>
            <a:r>
              <a:rPr lang="en-US" altLang="zh-CN" sz="2800" dirty="0" smtClean="0"/>
              <a:t>5 She did not offer to pay for anything. She is very _________.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51520" y="1556792"/>
            <a:ext cx="3357586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fur left long tight well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185700"/>
            <a:ext cx="5320612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dressed fisted handed lined winded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9742" y="3056966"/>
            <a:ext cx="171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fur-lined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892" y="3933056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well-dressed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6918" y="4437112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left-handed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6286" y="5354052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long-winded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455" y="6237312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tight-fisted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6" name="图片 10" descr="MO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9147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9512" y="602685"/>
            <a:ext cx="8750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/>
              <a:t>Form compound adjectives from the words in the boxes and complete the sentences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30050" y="2007149"/>
            <a:ext cx="8834438" cy="4662211"/>
          </a:xfrm>
        </p:spPr>
        <p:txBody>
          <a:bodyPr>
            <a:noAutofit/>
          </a:bodyPr>
          <a:lstStyle/>
          <a:p>
            <a:pPr marL="180975" indent="-180975" algn="just">
              <a:buNone/>
            </a:pPr>
            <a:r>
              <a:rPr lang="en-US" altLang="zh-CN" sz="2800" dirty="0" smtClean="0"/>
              <a:t>6 It was a real surprise to him. He just sat there ____________ for a few minutes.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7 He was no trouble at all. He was extremely helpful and ___________.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8 He just looked at her in that ___________ way he has and told her to get out. I sometimes doubt if he is human.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9 You won’t shock </a:t>
            </a:r>
            <a:r>
              <a:rPr lang="en-US" altLang="zh-CN" sz="2800" dirty="0" smtClean="0"/>
              <a:t>Mr. </a:t>
            </a:r>
            <a:r>
              <a:rPr lang="en-US" altLang="zh-CN" sz="2800" dirty="0" smtClean="0"/>
              <a:t>Li. He is very ___________ and modern.</a:t>
            </a:r>
          </a:p>
          <a:p>
            <a:pPr marL="180975" indent="-180975" algn="just">
              <a:buNone/>
            </a:pPr>
            <a:r>
              <a:rPr lang="en-US" altLang="zh-CN" sz="2800" dirty="0" smtClean="0"/>
              <a:t>10 They remain _________. I cannot get any information out of them.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6290" y="745540"/>
            <a:ext cx="4213702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broad cold open tight well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448332"/>
            <a:ext cx="6264694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behaved hearted lipped minded mouthed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6203" y="2402439"/>
            <a:ext cx="29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open-mouthed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490" y="3364471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well-behaved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7245" y="3888350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cold-hearted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2408" y="480275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broad-minded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5776" y="5733256"/>
            <a:ext cx="20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tight-lipped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800" b="1" i="1" dirty="0" smtClean="0">
                <a:solidFill>
                  <a:srgbClr val="339966"/>
                </a:solidFill>
              </a:rPr>
              <a:t>it</a:t>
            </a:r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800" b="1" dirty="0" smtClean="0"/>
              <a:t>2 Look at the sentences.</a:t>
            </a:r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Have you got what </a:t>
            </a:r>
            <a:r>
              <a:rPr lang="en-US" altLang="zh-CN" sz="2800" u="sng" dirty="0" smtClean="0"/>
              <a:t>it</a:t>
            </a:r>
            <a:r>
              <a:rPr lang="en-US" altLang="zh-CN" sz="2800" dirty="0" smtClean="0"/>
              <a:t> takes?</a:t>
            </a:r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In the old days </a:t>
            </a:r>
            <a:r>
              <a:rPr lang="en-US" altLang="zh-CN" sz="2800" u="sng" dirty="0" smtClean="0"/>
              <a:t>it</a:t>
            </a:r>
            <a:r>
              <a:rPr lang="en-US" altLang="zh-CN" sz="2800" dirty="0" smtClean="0"/>
              <a:t> was easy.</a:t>
            </a:r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Every time I think about riding through the rice fields, being invited in for tea, </a:t>
            </a:r>
            <a:r>
              <a:rPr lang="en-US" altLang="zh-CN" sz="2800" u="sng" dirty="0" smtClean="0"/>
              <a:t>it</a:t>
            </a:r>
            <a:r>
              <a:rPr lang="en-US" altLang="zh-CN" sz="2800" dirty="0" smtClean="0"/>
              <a:t> makes me smile.</a:t>
            </a:r>
          </a:p>
          <a:p>
            <a:pPr marL="266700" indent="-266700" algn="just"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   </a:t>
            </a:r>
            <a:endParaRPr lang="en-US" altLang="zh-CN" sz="2800" dirty="0" smtClean="0"/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339966"/>
                </a:solidFill>
              </a:rPr>
              <a:t> </a:t>
            </a:r>
            <a:r>
              <a:rPr lang="en-US" altLang="zh-CN" sz="2800" dirty="0" smtClean="0">
                <a:solidFill>
                  <a:srgbClr val="339966"/>
                </a:solidFill>
              </a:rPr>
              <a:t>  </a:t>
            </a:r>
            <a:r>
              <a:rPr lang="en-US" altLang="zh-CN" sz="2800" dirty="0" smtClean="0">
                <a:solidFill>
                  <a:srgbClr val="339966"/>
                </a:solidFill>
              </a:rPr>
              <a:t>Sometimes </a:t>
            </a:r>
            <a:r>
              <a:rPr lang="en-US" altLang="zh-CN" sz="2800" dirty="0" smtClean="0">
                <a:solidFill>
                  <a:srgbClr val="339966"/>
                </a:solidFill>
              </a:rPr>
              <a:t>the pronoun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it </a:t>
            </a:r>
            <a:r>
              <a:rPr lang="en-US" altLang="zh-CN" sz="2800" dirty="0" smtClean="0">
                <a:solidFill>
                  <a:srgbClr val="339966"/>
                </a:solidFill>
              </a:rPr>
              <a:t>doesn’t refer to a particular noun, but makes a vague reference to something non-specific. In the first sentence,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it </a:t>
            </a:r>
            <a:r>
              <a:rPr lang="en-US" altLang="zh-CN" sz="2800" dirty="0" smtClean="0">
                <a:solidFill>
                  <a:srgbClr val="339966"/>
                </a:solidFill>
              </a:rPr>
              <a:t>has a grammatical function, but does not refer to a noun. In the second sentence,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it </a:t>
            </a:r>
            <a:r>
              <a:rPr lang="en-US" altLang="zh-CN" sz="2800" dirty="0" smtClean="0">
                <a:solidFill>
                  <a:srgbClr val="339966"/>
                </a:solidFill>
              </a:rPr>
              <a:t>is vague: It could be replaced by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life</a:t>
            </a:r>
            <a:r>
              <a:rPr lang="en-US" altLang="zh-CN" sz="2800" dirty="0" smtClean="0">
                <a:solidFill>
                  <a:srgbClr val="339966"/>
                </a:solidFill>
              </a:rPr>
              <a:t>, perhaps, or by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things. </a:t>
            </a:r>
            <a:r>
              <a:rPr lang="en-US" altLang="zh-CN" sz="2800" dirty="0" smtClean="0">
                <a:solidFill>
                  <a:srgbClr val="339966"/>
                </a:solidFill>
              </a:rPr>
              <a:t>In th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e </a:t>
            </a:r>
            <a:r>
              <a:rPr lang="en-US" altLang="zh-CN" sz="2800" dirty="0" smtClean="0">
                <a:solidFill>
                  <a:srgbClr val="339966"/>
                </a:solidFill>
              </a:rPr>
              <a:t>third sentence,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it </a:t>
            </a:r>
            <a:r>
              <a:rPr lang="en-US" altLang="zh-CN" sz="2800" dirty="0" smtClean="0">
                <a:solidFill>
                  <a:srgbClr val="339966"/>
                </a:solidFill>
              </a:rPr>
              <a:t>refers back to the first part of the sentence, which could be rewritten as </a:t>
            </a:r>
            <a:r>
              <a:rPr lang="en-US" altLang="zh-CN" sz="2800" i="1" dirty="0" smtClean="0">
                <a:solidFill>
                  <a:srgbClr val="339966"/>
                </a:solidFill>
              </a:rPr>
              <a:t>Thinking about riding through the rice fields and being invited in for tea makes me smile every time.</a:t>
            </a:r>
            <a:endParaRPr lang="en-US" altLang="zh-CN" sz="2800" dirty="0" smtClean="0">
              <a:solidFill>
                <a:srgbClr val="339966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368752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1827659"/>
            <a:ext cx="8834438" cy="3689573"/>
          </a:xfrm>
        </p:spPr>
        <p:txBody>
          <a:bodyPr>
            <a:noAutofit/>
          </a:bodyPr>
          <a:lstStyle/>
          <a:p>
            <a:pPr marL="180975" indent="-180975">
              <a:buNone/>
            </a:pPr>
            <a:r>
              <a:rPr lang="en-US" altLang="zh-CN" sz="2800" dirty="0" smtClean="0"/>
              <a:t>○ </a:t>
            </a:r>
            <a:r>
              <a:rPr lang="en-US" altLang="zh-CN" sz="2800" dirty="0" smtClean="0"/>
              <a:t>1 What time is it?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2 I’ve got something for you — it’s on the table.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3 </a:t>
            </a:r>
            <a:r>
              <a:rPr lang="en-US" altLang="zh-CN" sz="2800" spc="-50" dirty="0" smtClean="0"/>
              <a:t>I know you lent me a pen yesterday, but I can’t find it now.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4 How long does it take to get from here to Shanghai?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5 </a:t>
            </a:r>
            <a:r>
              <a:rPr lang="en-US" altLang="zh-CN" sz="2800" spc="-30" dirty="0" smtClean="0"/>
              <a:t>It gets on my nerves to hear you criticize her all the time.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6 I’ve heard what he says, and I really like it.</a:t>
            </a:r>
          </a:p>
          <a:p>
            <a:pPr marL="180975" indent="-180975">
              <a:buNone/>
            </a:pPr>
            <a:r>
              <a:rPr lang="en-US" altLang="zh-CN" sz="2800" dirty="0" smtClean="0"/>
              <a:t>○ 7 It’s been raining for the last 12 days.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4282" y="1716198"/>
            <a:ext cx="4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√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3287834"/>
            <a:ext cx="4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√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3787900"/>
            <a:ext cx="4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√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4788032"/>
            <a:ext cx="44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√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3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24723" y="746701"/>
            <a:ext cx="8667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/>
              <a:t>Now check (✔) the sentences which show examples of </a:t>
            </a:r>
            <a:r>
              <a:rPr lang="en-US" altLang="zh-CN" sz="2800" b="1" i="1" dirty="0"/>
              <a:t>it </a:t>
            </a:r>
            <a:r>
              <a:rPr lang="en-US" altLang="zh-CN" sz="2800" b="1" dirty="0"/>
              <a:t>for vague reference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2066</Words>
  <Application>Microsoft Office PowerPoint</Application>
  <PresentationFormat>全屏显示(4:3)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mac</dc:creator>
  <cp:lastModifiedBy>cb</cp:lastModifiedBy>
  <cp:revision>87</cp:revision>
  <dcterms:created xsi:type="dcterms:W3CDTF">2016-02-14T10:12:37Z</dcterms:created>
  <dcterms:modified xsi:type="dcterms:W3CDTF">2016-11-15T07:10:28Z</dcterms:modified>
</cp:coreProperties>
</file>