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8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0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  <p:sldMasterId id="2147483686" r:id="rId4"/>
    <p:sldMasterId id="2147483702" r:id="rId5"/>
    <p:sldMasterId id="2147483715" r:id="rId6"/>
    <p:sldMasterId id="2147483730" r:id="rId7"/>
    <p:sldMasterId id="2147483743" r:id="rId8"/>
    <p:sldMasterId id="2147483759" r:id="rId9"/>
    <p:sldMasterId id="2147483772" r:id="rId10"/>
    <p:sldMasterId id="2147483786" r:id="rId11"/>
  </p:sldMasterIdLst>
  <p:notesMasterIdLst>
    <p:notesMasterId r:id="rId48"/>
  </p:notesMasterIdLst>
  <p:sldIdLst>
    <p:sldId id="25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1" r:id="rId28"/>
    <p:sldId id="292" r:id="rId29"/>
    <p:sldId id="295" r:id="rId30"/>
    <p:sldId id="296" r:id="rId31"/>
    <p:sldId id="297" r:id="rId32"/>
    <p:sldId id="298" r:id="rId33"/>
    <p:sldId id="299" r:id="rId34"/>
    <p:sldId id="300" r:id="rId35"/>
    <p:sldId id="303" r:id="rId36"/>
    <p:sldId id="304" r:id="rId37"/>
    <p:sldId id="305" r:id="rId38"/>
    <p:sldId id="306" r:id="rId39"/>
    <p:sldId id="271" r:id="rId40"/>
    <p:sldId id="272" r:id="rId41"/>
    <p:sldId id="307" r:id="rId42"/>
    <p:sldId id="301" r:id="rId43"/>
    <p:sldId id="311" r:id="rId44"/>
    <p:sldId id="309" r:id="rId45"/>
    <p:sldId id="310" r:id="rId46"/>
    <p:sldId id="308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1" loCatId="hierarchy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2000" b="1" dirty="0" smtClean="0"/>
            <a:t>理想信念是人的精神世界的核心</a:t>
          </a:r>
          <a:r>
            <a:rPr lang="en-US" altLang="zh-CN" sz="2000" b="1" dirty="0" smtClean="0"/>
            <a:t>---</a:t>
          </a:r>
          <a:r>
            <a:rPr lang="zh-CN" altLang="en-US" sz="2000" b="1" dirty="0" smtClean="0">
              <a:solidFill>
                <a:srgbClr val="FF0000"/>
              </a:solidFill>
            </a:rPr>
            <a:t>补好人生之钙</a:t>
          </a:r>
          <a:endParaRPr lang="zh-CN" altLang="en-US" sz="2000" b="1" dirty="0">
            <a:solidFill>
              <a:srgbClr val="FF0000"/>
            </a:solidFill>
          </a:endParaRPr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2000" dirty="0" smtClean="0"/>
            <a:t>理想内涵及特征</a:t>
          </a:r>
          <a:endParaRPr lang="zh-CN" altLang="en-US" sz="2000" dirty="0"/>
        </a:p>
      </dgm:t>
    </dgm:pt>
    <dgm:pt modelId="{5473DB1A-CC11-4134-B120-4E3D41E8716C}" type="par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2400" dirty="0" smtClean="0"/>
            <a:t>理想信念的作用</a:t>
          </a:r>
          <a:endParaRPr lang="zh-CN" altLang="en-US" sz="2400" dirty="0"/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81715" custLinFactNeighborX="-100000" custLinFactNeighborY="4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LinFactNeighborX="-33931" custLinFactNeighborY="-612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LinFactNeighborX="-31741" custLinFactNeighborY="-560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LinFactNeighborX="-34340" custLinFactNeighborY="-397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240A66C3-D837-4917-BCAE-8A2E0564C949}" type="presOf" srcId="{0EC7681B-A02B-49A6-B2E8-47ADABADFD9B}" destId="{B8F0B10E-BDF0-4B64-91BA-9CEF584D7CC3}" srcOrd="0" destOrd="0" presId="urn:microsoft.com/office/officeart/2008/layout/HorizontalMultiLevelHierarchy#1"/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D416E690-CE5D-411E-A39F-F8ADC2DAF796}" type="presOf" srcId="{7EB38E96-5FAD-4409-B830-9D99770291ED}" destId="{B641F014-0B7B-4D99-B996-60E91A26937B}" srcOrd="0" destOrd="0" presId="urn:microsoft.com/office/officeart/2008/layout/HorizontalMultiLevelHierarchy#1"/>
    <dgm:cxn modelId="{7BDFC03B-2811-406B-AEEE-EB8615554958}" type="presOf" srcId="{611A6A55-D146-48EB-BF21-40692451F0EC}" destId="{E506A8E8-FF13-43AE-930A-4001816E28CA}" srcOrd="0" destOrd="0" presId="urn:microsoft.com/office/officeart/2008/layout/HorizontalMultiLevelHierarchy#1"/>
    <dgm:cxn modelId="{1E1D4B73-D7F0-4FE5-BF94-35B106497814}" type="presOf" srcId="{F9D75B3A-F2B8-4FC6-B046-6040215A9E2F}" destId="{A0A66E07-AA08-423B-ACC8-0085513A8163}" srcOrd="0" destOrd="0" presId="urn:microsoft.com/office/officeart/2008/layout/HorizontalMultiLevelHierarchy#1"/>
    <dgm:cxn modelId="{7764ED08-0FA0-4A2A-A3A1-1270A6F33146}" type="presOf" srcId="{735F7C69-D46E-4FD2-AC5A-25628A73AC14}" destId="{48C4918A-B421-423E-9BFA-AE8130C6A753}" srcOrd="1" destOrd="0" presId="urn:microsoft.com/office/officeart/2008/layout/HorizontalMultiLevelHierarchy#1"/>
    <dgm:cxn modelId="{65B1E5BC-3854-406F-82A5-BB8D3A8E094C}" type="presOf" srcId="{5473DB1A-CC11-4134-B120-4E3D41E8716C}" destId="{5B0FA43A-DC4C-467B-9C81-78996C33C3B5}" srcOrd="1" destOrd="0" presId="urn:microsoft.com/office/officeart/2008/layout/HorizontalMultiLevelHierarchy#1"/>
    <dgm:cxn modelId="{924138DF-5F15-4DAF-B4AB-87020206A940}" type="presOf" srcId="{79347BA1-0DC3-4F97-A9BA-38C63B0AFDCE}" destId="{0BD25DFF-3F7C-4920-9EEA-EB382F6AB102}" srcOrd="0" destOrd="0" presId="urn:microsoft.com/office/officeart/2008/layout/HorizontalMultiLevelHierarchy#1"/>
    <dgm:cxn modelId="{469127D2-F20A-4276-890E-0B077317A43F}" type="presOf" srcId="{88CC5203-DEFA-40B9-A245-EE29C31B272E}" destId="{EC5905CB-A06A-423F-A7E3-64E233CA9364}" srcOrd="0" destOrd="0" presId="urn:microsoft.com/office/officeart/2008/layout/HorizontalMultiLevelHierarchy#1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AE840EEA-864A-4458-BBBD-AC3A5F676E3B}" type="presOf" srcId="{7EB38E96-5FAD-4409-B830-9D99770291ED}" destId="{24730770-036E-4519-980C-3205858E1B35}" srcOrd="1" destOrd="0" presId="urn:microsoft.com/office/officeart/2008/layout/HorizontalMultiLevelHierarchy#1"/>
    <dgm:cxn modelId="{AF8E4DC7-6BDB-4E7B-AEAF-D706A2449071}" type="presOf" srcId="{735F7C69-D46E-4FD2-AC5A-25628A73AC14}" destId="{F252CF86-5CEC-4755-B50A-A332FBEBFAD3}" srcOrd="0" destOrd="0" presId="urn:microsoft.com/office/officeart/2008/layout/HorizontalMultiLevelHierarchy#1"/>
    <dgm:cxn modelId="{1676F367-D038-474D-8E1A-F5B5B2A54881}" type="presOf" srcId="{5473DB1A-CC11-4134-B120-4E3D41E8716C}" destId="{390D0C31-F9A8-4376-962A-2CCCF6ED2A1F}" srcOrd="0" destOrd="0" presId="urn:microsoft.com/office/officeart/2008/layout/HorizontalMultiLevelHierarchy#1"/>
    <dgm:cxn modelId="{C562A06B-77C9-4618-A5B0-AD3C4582D878}" type="presParOf" srcId="{0BD25DFF-3F7C-4920-9EEA-EB382F6AB102}" destId="{8C683BA0-63C3-4E30-8606-A2DF64524690}" srcOrd="0" destOrd="0" presId="urn:microsoft.com/office/officeart/2008/layout/HorizontalMultiLevelHierarchy#1"/>
    <dgm:cxn modelId="{8DE4116F-F9A6-4354-869F-0DF90EF5AEE0}" type="presParOf" srcId="{8C683BA0-63C3-4E30-8606-A2DF64524690}" destId="{A0A66E07-AA08-423B-ACC8-0085513A8163}" srcOrd="0" destOrd="0" presId="urn:microsoft.com/office/officeart/2008/layout/HorizontalMultiLevelHierarchy#1"/>
    <dgm:cxn modelId="{0BD94A24-F8C8-4957-BD2F-EAFD6819A381}" type="presParOf" srcId="{8C683BA0-63C3-4E30-8606-A2DF64524690}" destId="{F33C5BF5-8103-4645-9F86-29D657493DE0}" srcOrd="1" destOrd="0" presId="urn:microsoft.com/office/officeart/2008/layout/HorizontalMultiLevelHierarchy#1"/>
    <dgm:cxn modelId="{62C2CB8D-CB4F-4146-86BA-21CE63315299}" type="presParOf" srcId="{F33C5BF5-8103-4645-9F86-29D657493DE0}" destId="{390D0C31-F9A8-4376-962A-2CCCF6ED2A1F}" srcOrd="0" destOrd="0" presId="urn:microsoft.com/office/officeart/2008/layout/HorizontalMultiLevelHierarchy#1"/>
    <dgm:cxn modelId="{C826375E-210D-404B-ABEF-41986E938478}" type="presParOf" srcId="{390D0C31-F9A8-4376-962A-2CCCF6ED2A1F}" destId="{5B0FA43A-DC4C-467B-9C81-78996C33C3B5}" srcOrd="0" destOrd="0" presId="urn:microsoft.com/office/officeart/2008/layout/HorizontalMultiLevelHierarchy#1"/>
    <dgm:cxn modelId="{52D44C4B-C6FE-4F45-BA7C-394EF5D98899}" type="presParOf" srcId="{F33C5BF5-8103-4645-9F86-29D657493DE0}" destId="{14460245-6814-496F-9EB2-E1A6F792CC2A}" srcOrd="1" destOrd="0" presId="urn:microsoft.com/office/officeart/2008/layout/HorizontalMultiLevelHierarchy#1"/>
    <dgm:cxn modelId="{C504D1AE-A2A9-44CA-96E7-1FFC461119F5}" type="presParOf" srcId="{14460245-6814-496F-9EB2-E1A6F792CC2A}" destId="{E506A8E8-FF13-43AE-930A-4001816E28CA}" srcOrd="0" destOrd="0" presId="urn:microsoft.com/office/officeart/2008/layout/HorizontalMultiLevelHierarchy#1"/>
    <dgm:cxn modelId="{F12D5C22-8A2B-4D1E-8414-8F3A75B01CF0}" type="presParOf" srcId="{14460245-6814-496F-9EB2-E1A6F792CC2A}" destId="{CB46951E-0441-435C-96AC-C948FF5371D6}" srcOrd="1" destOrd="0" presId="urn:microsoft.com/office/officeart/2008/layout/HorizontalMultiLevelHierarchy#1"/>
    <dgm:cxn modelId="{9BDF12DB-0351-4940-A43C-171BF92BDDEA}" type="presParOf" srcId="{F33C5BF5-8103-4645-9F86-29D657493DE0}" destId="{F252CF86-5CEC-4755-B50A-A332FBEBFAD3}" srcOrd="2" destOrd="0" presId="urn:microsoft.com/office/officeart/2008/layout/HorizontalMultiLevelHierarchy#1"/>
    <dgm:cxn modelId="{9737F0B2-E73E-4E66-8D58-AD3196764F18}" type="presParOf" srcId="{F252CF86-5CEC-4755-B50A-A332FBEBFAD3}" destId="{48C4918A-B421-423E-9BFA-AE8130C6A753}" srcOrd="0" destOrd="0" presId="urn:microsoft.com/office/officeart/2008/layout/HorizontalMultiLevelHierarchy#1"/>
    <dgm:cxn modelId="{7709603A-0CD7-4441-910C-C9271C7B740B}" type="presParOf" srcId="{F33C5BF5-8103-4645-9F86-29D657493DE0}" destId="{3395205B-14BD-49C6-877D-D2204F6DB434}" srcOrd="3" destOrd="0" presId="urn:microsoft.com/office/officeart/2008/layout/HorizontalMultiLevelHierarchy#1"/>
    <dgm:cxn modelId="{910E3528-5630-4028-8191-68EE22800279}" type="presParOf" srcId="{3395205B-14BD-49C6-877D-D2204F6DB434}" destId="{EC5905CB-A06A-423F-A7E3-64E233CA9364}" srcOrd="0" destOrd="0" presId="urn:microsoft.com/office/officeart/2008/layout/HorizontalMultiLevelHierarchy#1"/>
    <dgm:cxn modelId="{0688A6C6-00C1-4A19-85FB-95588130AC27}" type="presParOf" srcId="{3395205B-14BD-49C6-877D-D2204F6DB434}" destId="{3857284E-FCFE-4C8D-9FF3-B81F9C5BE444}" srcOrd="1" destOrd="0" presId="urn:microsoft.com/office/officeart/2008/layout/HorizontalMultiLevelHierarchy#1"/>
    <dgm:cxn modelId="{55E10886-D9FE-4C00-A90A-68BEC7BEA10D}" type="presParOf" srcId="{F33C5BF5-8103-4645-9F86-29D657493DE0}" destId="{B641F014-0B7B-4D99-B996-60E91A26937B}" srcOrd="4" destOrd="0" presId="urn:microsoft.com/office/officeart/2008/layout/HorizontalMultiLevelHierarchy#1"/>
    <dgm:cxn modelId="{52CC7DA2-261F-4D38-840F-1BF277CF6834}" type="presParOf" srcId="{B641F014-0B7B-4D99-B996-60E91A26937B}" destId="{24730770-036E-4519-980C-3205858E1B35}" srcOrd="0" destOrd="0" presId="urn:microsoft.com/office/officeart/2008/layout/HorizontalMultiLevelHierarchy#1"/>
    <dgm:cxn modelId="{E8C41BC9-9D0F-4401-8A1A-F4C99AC5B067}" type="presParOf" srcId="{F33C5BF5-8103-4645-9F86-29D657493DE0}" destId="{D8492A7A-28D8-4913-9667-B8ED06293C9E}" srcOrd="5" destOrd="0" presId="urn:microsoft.com/office/officeart/2008/layout/HorizontalMultiLevelHierarchy#1"/>
    <dgm:cxn modelId="{251F75C9-08B5-4474-BF7A-617E14850249}" type="presParOf" srcId="{D8492A7A-28D8-4913-9667-B8ED06293C9E}" destId="{B8F0B10E-BDF0-4B64-91BA-9CEF584D7CC3}" srcOrd="0" destOrd="0" presId="urn:microsoft.com/office/officeart/2008/layout/HorizontalMultiLevelHierarchy#1"/>
    <dgm:cxn modelId="{421A495F-36D7-4470-9BFB-8670E3CA285A}" type="presParOf" srcId="{D8492A7A-28D8-4913-9667-B8ED06293C9E}" destId="{507AA56C-413E-4F62-9286-C55B6A80B409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2" loCatId="hierarchy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2400" dirty="0" smtClean="0"/>
            <a:t>崇高的理想信念</a:t>
          </a:r>
          <a:endParaRPr lang="en-US" altLang="zh-CN" sz="2400" dirty="0" smtClean="0"/>
        </a:p>
        <a:p>
          <a:r>
            <a:rPr lang="en-US" altLang="zh-CN" sz="2400" dirty="0" smtClean="0"/>
            <a:t>----</a:t>
          </a:r>
          <a:r>
            <a:rPr lang="zh-CN" altLang="en-US" sz="2400" b="1" dirty="0" smtClean="0">
              <a:solidFill>
                <a:srgbClr val="FF0000"/>
              </a:solidFill>
              <a:latin typeface="+mj-ea"/>
              <a:ea typeface="+mj-ea"/>
            </a:rPr>
            <a:t>拧好人生总开关</a:t>
          </a:r>
          <a:endParaRPr lang="zh-CN" altLang="en-US" sz="2400" b="1" dirty="0">
            <a:solidFill>
              <a:srgbClr val="FF0000"/>
            </a:solidFill>
            <a:latin typeface="+mj-ea"/>
            <a:ea typeface="+mj-ea"/>
          </a:endParaRPr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rPr>
            <a:t>信仰马克思主义</a:t>
          </a:r>
          <a:endParaRPr lang="zh-CN" altLang="en-US" sz="2000" b="1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473DB1A-CC11-4134-B120-4E3D41E8716C}" type="parTrans" cxnId="{DA881CD1-FC0F-45AF-9012-53AB6098CEEC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2400" dirty="0" smtClean="0"/>
            <a:t>共产主义远大理想</a:t>
          </a:r>
          <a:endParaRPr lang="zh-CN" altLang="en-US" sz="2400" dirty="0"/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81715" custLinFactNeighborX="-100000" custLinFactNeighborY="4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LinFactNeighborX="-33931" custLinFactNeighborY="-612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LinFactNeighborX="-34303" custLinFactNeighborY="-546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LinFactNeighborX="-34340" custLinFactNeighborY="-397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15EAC633-9098-4C8F-8932-20CDC294CFFE}" type="presOf" srcId="{5473DB1A-CC11-4134-B120-4E3D41E8716C}" destId="{5B0FA43A-DC4C-467B-9C81-78996C33C3B5}" srcOrd="1" destOrd="0" presId="urn:microsoft.com/office/officeart/2008/layout/HorizontalMultiLevelHierarchy#2"/>
    <dgm:cxn modelId="{AC761E27-0807-4CAA-B721-206BB18038B1}" type="presOf" srcId="{611A6A55-D146-48EB-BF21-40692451F0EC}" destId="{E506A8E8-FF13-43AE-930A-4001816E28CA}" srcOrd="0" destOrd="0" presId="urn:microsoft.com/office/officeart/2008/layout/HorizontalMultiLevelHierarchy#2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9ADA3051-BAE2-458F-A882-6CCAC6FFB3C5}" type="presOf" srcId="{88CC5203-DEFA-40B9-A245-EE29C31B272E}" destId="{EC5905CB-A06A-423F-A7E3-64E233CA9364}" srcOrd="0" destOrd="0" presId="urn:microsoft.com/office/officeart/2008/layout/HorizontalMultiLevelHierarchy#2"/>
    <dgm:cxn modelId="{411F2860-337A-4F0D-B5BF-52B1218FF882}" type="presOf" srcId="{7EB38E96-5FAD-4409-B830-9D99770291ED}" destId="{B641F014-0B7B-4D99-B996-60E91A26937B}" srcOrd="0" destOrd="0" presId="urn:microsoft.com/office/officeart/2008/layout/HorizontalMultiLevelHierarchy#2"/>
    <dgm:cxn modelId="{4026D843-A6B2-442B-9788-A06650FDB54C}" type="presOf" srcId="{7EB38E96-5FAD-4409-B830-9D99770291ED}" destId="{24730770-036E-4519-980C-3205858E1B35}" srcOrd="1" destOrd="0" presId="urn:microsoft.com/office/officeart/2008/layout/HorizontalMultiLevelHierarchy#2"/>
    <dgm:cxn modelId="{5B25C3C2-3970-4C70-84AC-CB807E1C8D09}" type="presOf" srcId="{735F7C69-D46E-4FD2-AC5A-25628A73AC14}" destId="{F252CF86-5CEC-4755-B50A-A332FBEBFAD3}" srcOrd="0" destOrd="0" presId="urn:microsoft.com/office/officeart/2008/layout/HorizontalMultiLevelHierarchy#2"/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BE8B8BA0-304D-4103-923F-B7D68D0EE61C}" type="presOf" srcId="{F9D75B3A-F2B8-4FC6-B046-6040215A9E2F}" destId="{A0A66E07-AA08-423B-ACC8-0085513A8163}" srcOrd="0" destOrd="0" presId="urn:microsoft.com/office/officeart/2008/layout/HorizontalMultiLevelHierarchy#2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523DCC96-D097-4CAE-A256-3A162B2891FB}" type="presOf" srcId="{735F7C69-D46E-4FD2-AC5A-25628A73AC14}" destId="{48C4918A-B421-423E-9BFA-AE8130C6A753}" srcOrd="1" destOrd="0" presId="urn:microsoft.com/office/officeart/2008/layout/HorizontalMultiLevelHierarchy#2"/>
    <dgm:cxn modelId="{6D9D1EA0-8E1E-4913-B154-EB89A8B134B2}" type="presOf" srcId="{0EC7681B-A02B-49A6-B2E8-47ADABADFD9B}" destId="{B8F0B10E-BDF0-4B64-91BA-9CEF584D7CC3}" srcOrd="0" destOrd="0" presId="urn:microsoft.com/office/officeart/2008/layout/HorizontalMultiLevelHierarchy#2"/>
    <dgm:cxn modelId="{5DF4B97C-D3D6-480D-B0D2-27FDF4124019}" type="presOf" srcId="{5473DB1A-CC11-4134-B120-4E3D41E8716C}" destId="{390D0C31-F9A8-4376-962A-2CCCF6ED2A1F}" srcOrd="0" destOrd="0" presId="urn:microsoft.com/office/officeart/2008/layout/HorizontalMultiLevelHierarchy#2"/>
    <dgm:cxn modelId="{18BC6C94-C18A-4085-B2D5-7AC8D8E20B8C}" type="presOf" srcId="{79347BA1-0DC3-4F97-A9BA-38C63B0AFDCE}" destId="{0BD25DFF-3F7C-4920-9EEA-EB382F6AB102}" srcOrd="0" destOrd="0" presId="urn:microsoft.com/office/officeart/2008/layout/HorizontalMultiLevelHierarchy#2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48B444C6-86E2-43F4-A32A-4E0F4873CA9B}" type="presParOf" srcId="{0BD25DFF-3F7C-4920-9EEA-EB382F6AB102}" destId="{8C683BA0-63C3-4E30-8606-A2DF64524690}" srcOrd="0" destOrd="0" presId="urn:microsoft.com/office/officeart/2008/layout/HorizontalMultiLevelHierarchy#2"/>
    <dgm:cxn modelId="{2779E64B-9396-439E-814E-985870B621DD}" type="presParOf" srcId="{8C683BA0-63C3-4E30-8606-A2DF64524690}" destId="{A0A66E07-AA08-423B-ACC8-0085513A8163}" srcOrd="0" destOrd="0" presId="urn:microsoft.com/office/officeart/2008/layout/HorizontalMultiLevelHierarchy#2"/>
    <dgm:cxn modelId="{15472955-2908-49C7-9FE3-E5A294C65B4A}" type="presParOf" srcId="{8C683BA0-63C3-4E30-8606-A2DF64524690}" destId="{F33C5BF5-8103-4645-9F86-29D657493DE0}" srcOrd="1" destOrd="0" presId="urn:microsoft.com/office/officeart/2008/layout/HorizontalMultiLevelHierarchy#2"/>
    <dgm:cxn modelId="{75A5A86D-FAA0-4D70-9858-0F8FC32C5F71}" type="presParOf" srcId="{F33C5BF5-8103-4645-9F86-29D657493DE0}" destId="{390D0C31-F9A8-4376-962A-2CCCF6ED2A1F}" srcOrd="0" destOrd="0" presId="urn:microsoft.com/office/officeart/2008/layout/HorizontalMultiLevelHierarchy#2"/>
    <dgm:cxn modelId="{134256DD-500D-49BC-8C7A-FCC3A06A1C9F}" type="presParOf" srcId="{390D0C31-F9A8-4376-962A-2CCCF6ED2A1F}" destId="{5B0FA43A-DC4C-467B-9C81-78996C33C3B5}" srcOrd="0" destOrd="0" presId="urn:microsoft.com/office/officeart/2008/layout/HorizontalMultiLevelHierarchy#2"/>
    <dgm:cxn modelId="{C8BA6ACD-9B77-43AB-9144-91A05CC18934}" type="presParOf" srcId="{F33C5BF5-8103-4645-9F86-29D657493DE0}" destId="{14460245-6814-496F-9EB2-E1A6F792CC2A}" srcOrd="1" destOrd="0" presId="urn:microsoft.com/office/officeart/2008/layout/HorizontalMultiLevelHierarchy#2"/>
    <dgm:cxn modelId="{987E4039-997D-47AB-A6B2-F221373EF8F7}" type="presParOf" srcId="{14460245-6814-496F-9EB2-E1A6F792CC2A}" destId="{E506A8E8-FF13-43AE-930A-4001816E28CA}" srcOrd="0" destOrd="0" presId="urn:microsoft.com/office/officeart/2008/layout/HorizontalMultiLevelHierarchy#2"/>
    <dgm:cxn modelId="{FFEB3FFD-CCE6-42CE-9D57-00FA5E4E1F84}" type="presParOf" srcId="{14460245-6814-496F-9EB2-E1A6F792CC2A}" destId="{CB46951E-0441-435C-96AC-C948FF5371D6}" srcOrd="1" destOrd="0" presId="urn:microsoft.com/office/officeart/2008/layout/HorizontalMultiLevelHierarchy#2"/>
    <dgm:cxn modelId="{A3DB02FE-AD3D-4B08-936B-F5EB904F05CA}" type="presParOf" srcId="{F33C5BF5-8103-4645-9F86-29D657493DE0}" destId="{F252CF86-5CEC-4755-B50A-A332FBEBFAD3}" srcOrd="2" destOrd="0" presId="urn:microsoft.com/office/officeart/2008/layout/HorizontalMultiLevelHierarchy#2"/>
    <dgm:cxn modelId="{CFA13939-3126-407F-B3EE-8D44238F5F11}" type="presParOf" srcId="{F252CF86-5CEC-4755-B50A-A332FBEBFAD3}" destId="{48C4918A-B421-423E-9BFA-AE8130C6A753}" srcOrd="0" destOrd="0" presId="urn:microsoft.com/office/officeart/2008/layout/HorizontalMultiLevelHierarchy#2"/>
    <dgm:cxn modelId="{C687E89B-AF39-4DFA-B497-51C338090D6E}" type="presParOf" srcId="{F33C5BF5-8103-4645-9F86-29D657493DE0}" destId="{3395205B-14BD-49C6-877D-D2204F6DB434}" srcOrd="3" destOrd="0" presId="urn:microsoft.com/office/officeart/2008/layout/HorizontalMultiLevelHierarchy#2"/>
    <dgm:cxn modelId="{D42B8C99-E655-4020-B597-C44B79D24CAE}" type="presParOf" srcId="{3395205B-14BD-49C6-877D-D2204F6DB434}" destId="{EC5905CB-A06A-423F-A7E3-64E233CA9364}" srcOrd="0" destOrd="0" presId="urn:microsoft.com/office/officeart/2008/layout/HorizontalMultiLevelHierarchy#2"/>
    <dgm:cxn modelId="{7D776264-2FAD-45B9-8618-15762E9DB81A}" type="presParOf" srcId="{3395205B-14BD-49C6-877D-D2204F6DB434}" destId="{3857284E-FCFE-4C8D-9FF3-B81F9C5BE444}" srcOrd="1" destOrd="0" presId="urn:microsoft.com/office/officeart/2008/layout/HorizontalMultiLevelHierarchy#2"/>
    <dgm:cxn modelId="{60601BFF-208A-4501-9F68-D0FDB4B33174}" type="presParOf" srcId="{F33C5BF5-8103-4645-9F86-29D657493DE0}" destId="{B641F014-0B7B-4D99-B996-60E91A26937B}" srcOrd="4" destOrd="0" presId="urn:microsoft.com/office/officeart/2008/layout/HorizontalMultiLevelHierarchy#2"/>
    <dgm:cxn modelId="{C734970A-FE81-4A5F-B8BD-8A7E79CCC59E}" type="presParOf" srcId="{B641F014-0B7B-4D99-B996-60E91A26937B}" destId="{24730770-036E-4519-980C-3205858E1B35}" srcOrd="0" destOrd="0" presId="urn:microsoft.com/office/officeart/2008/layout/HorizontalMultiLevelHierarchy#2"/>
    <dgm:cxn modelId="{17D57D8C-81E5-41EB-972B-432C5A396CE3}" type="presParOf" srcId="{F33C5BF5-8103-4645-9F86-29D657493DE0}" destId="{D8492A7A-28D8-4913-9667-B8ED06293C9E}" srcOrd="5" destOrd="0" presId="urn:microsoft.com/office/officeart/2008/layout/HorizontalMultiLevelHierarchy#2"/>
    <dgm:cxn modelId="{0E98C60E-8DF9-4AE8-8455-83592F411219}" type="presParOf" srcId="{D8492A7A-28D8-4913-9667-B8ED06293C9E}" destId="{B8F0B10E-BDF0-4B64-91BA-9CEF584D7CC3}" srcOrd="0" destOrd="0" presId="urn:microsoft.com/office/officeart/2008/layout/HorizontalMultiLevelHierarchy#2"/>
    <dgm:cxn modelId="{0A8F6487-586A-45FF-BAAF-24F78FDD231D}" type="presParOf" srcId="{D8492A7A-28D8-4913-9667-B8ED06293C9E}" destId="{507AA56C-413E-4F62-9286-C55B6A80B409}" srcOrd="1" destOrd="0" presId="urn:microsoft.com/office/officeart/2008/layout/HorizontalMultiLevelHierarchy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3" loCatId="hierarchy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2800" b="1" dirty="0" smtClean="0"/>
            <a:t>弘扬中国精神</a:t>
          </a:r>
          <a:endParaRPr lang="en-US" altLang="zh-CN" sz="2800" b="1" dirty="0" smtClean="0"/>
        </a:p>
        <a:p>
          <a:r>
            <a:rPr lang="en-US" altLang="zh-CN" sz="2800" b="1" dirty="0" smtClean="0"/>
            <a:t>----</a:t>
          </a:r>
          <a:r>
            <a:rPr lang="zh-CN" altLang="en-US" sz="2800" b="1" dirty="0" smtClean="0">
              <a:solidFill>
                <a:srgbClr val="FF0000"/>
              </a:solidFill>
            </a:rPr>
            <a:t>守好人生之魂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1800" b="1" dirty="0" smtClean="0">
              <a:latin typeface="黑体" panose="02010609060101010101" pitchFamily="2" charset="-122"/>
              <a:ea typeface="黑体" panose="02010609060101010101" pitchFamily="2" charset="-122"/>
            </a:rPr>
            <a:t>中国</a:t>
          </a:r>
          <a:endParaRPr lang="en-US" altLang="zh-CN" sz="1800" b="1" dirty="0" smtClean="0">
            <a:latin typeface="黑体" panose="02010609060101010101" pitchFamily="2" charset="-122"/>
            <a:ea typeface="黑体" panose="02010609060101010101" pitchFamily="2" charset="-122"/>
          </a:endParaRPr>
        </a:p>
        <a:p>
          <a:r>
            <a:rPr lang="zh-CN" altLang="en-US" sz="1800" b="1" dirty="0" smtClean="0">
              <a:latin typeface="黑体" panose="02010609060101010101" pitchFamily="2" charset="-122"/>
              <a:ea typeface="黑体" panose="02010609060101010101" pitchFamily="2" charset="-122"/>
            </a:rPr>
            <a:t>精神</a:t>
          </a:r>
          <a:endParaRPr lang="zh-CN" altLang="en-US" sz="1800" b="1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473DB1A-CC11-4134-B120-4E3D41E8716C}" type="par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r>
            <a:rPr lang="zh-CN" altLang="en-US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民族精神的核心</a:t>
          </a:r>
          <a:r>
            <a:rPr lang="en-US" altLang="zh-CN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—</a:t>
          </a:r>
          <a:r>
            <a:rPr lang="zh-CN" altLang="en-US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爱国主义</a:t>
          </a:r>
          <a:endParaRPr lang="zh-CN" altLang="en-US" sz="1600" b="1" dirty="0">
            <a:latin typeface="华文隶书" panose="02010800040101010101" pitchFamily="2" charset="-122"/>
            <a:ea typeface="华文隶书" panose="02010800040101010101" pitchFamily="2" charset="-122"/>
          </a:endParaRPr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 时代精神的核心</a:t>
          </a:r>
          <a:r>
            <a:rPr lang="en-US" altLang="zh-CN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—</a:t>
          </a:r>
          <a:r>
            <a:rPr lang="zh-CN" altLang="en-US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改革创新</a:t>
          </a:r>
          <a:endParaRPr lang="zh-CN" altLang="en-US" sz="1600" b="1" dirty="0">
            <a:latin typeface="华文隶书" panose="02010800040101010101" pitchFamily="2" charset="-122"/>
            <a:ea typeface="华文隶书" panose="02010800040101010101" pitchFamily="2" charset="-122"/>
          </a:endParaRPr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118334" custLinFactNeighborX="-200000" custLinFactNeighborY="4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ScaleX="34561" custLinFactNeighborX="-48099" custLinFactNeighborY="-671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ScaleX="53847" custLinFactNeighborX="-50148" custLinFactNeighborY="-590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ScaleX="57846" custLinFactNeighborX="-50357" custLinFactNeighborY="7803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EF8ACC89-6296-4471-AF11-04DAC777B063}" type="presOf" srcId="{0EC7681B-A02B-49A6-B2E8-47ADABADFD9B}" destId="{B8F0B10E-BDF0-4B64-91BA-9CEF584D7CC3}" srcOrd="0" destOrd="0" presId="urn:microsoft.com/office/officeart/2008/layout/HorizontalMultiLevelHierarchy#3"/>
    <dgm:cxn modelId="{14AFE4B5-4B94-4214-8529-A692DE97594E}" type="presOf" srcId="{7EB38E96-5FAD-4409-B830-9D99770291ED}" destId="{24730770-036E-4519-980C-3205858E1B35}" srcOrd="1" destOrd="0" presId="urn:microsoft.com/office/officeart/2008/layout/HorizontalMultiLevelHierarchy#3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BDCE9F9C-C815-479C-BF60-21290312D8B5}" type="presOf" srcId="{735F7C69-D46E-4FD2-AC5A-25628A73AC14}" destId="{F252CF86-5CEC-4755-B50A-A332FBEBFAD3}" srcOrd="0" destOrd="0" presId="urn:microsoft.com/office/officeart/2008/layout/HorizontalMultiLevelHierarchy#3"/>
    <dgm:cxn modelId="{9B973166-EE1A-46DF-8432-6E792B94E7BB}" type="presOf" srcId="{7EB38E96-5FAD-4409-B830-9D99770291ED}" destId="{B641F014-0B7B-4D99-B996-60E91A26937B}" srcOrd="0" destOrd="0" presId="urn:microsoft.com/office/officeart/2008/layout/HorizontalMultiLevelHierarchy#3"/>
    <dgm:cxn modelId="{090A4A96-7D95-4E45-8C49-F4AEBEE97E9C}" type="presOf" srcId="{5473DB1A-CC11-4134-B120-4E3D41E8716C}" destId="{390D0C31-F9A8-4376-962A-2CCCF6ED2A1F}" srcOrd="0" destOrd="0" presId="urn:microsoft.com/office/officeart/2008/layout/HorizontalMultiLevelHierarchy#3"/>
    <dgm:cxn modelId="{EB39F22C-9DA3-4A47-9486-E4C7FE272EC3}" type="presOf" srcId="{735F7C69-D46E-4FD2-AC5A-25628A73AC14}" destId="{48C4918A-B421-423E-9BFA-AE8130C6A753}" srcOrd="1" destOrd="0" presId="urn:microsoft.com/office/officeart/2008/layout/HorizontalMultiLevelHierarchy#3"/>
    <dgm:cxn modelId="{A4A9D17C-68B7-45A0-873A-2D4FDF48DCD7}" type="presOf" srcId="{611A6A55-D146-48EB-BF21-40692451F0EC}" destId="{E506A8E8-FF13-43AE-930A-4001816E28CA}" srcOrd="0" destOrd="0" presId="urn:microsoft.com/office/officeart/2008/layout/HorizontalMultiLevelHierarchy#3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C8529C43-09A8-47B5-A856-0076EC2434CD}" type="presOf" srcId="{5473DB1A-CC11-4134-B120-4E3D41E8716C}" destId="{5B0FA43A-DC4C-467B-9C81-78996C33C3B5}" srcOrd="1" destOrd="0" presId="urn:microsoft.com/office/officeart/2008/layout/HorizontalMultiLevelHierarchy#3"/>
    <dgm:cxn modelId="{1679E3DE-5A74-4498-A44A-B57EED9978B8}" type="presOf" srcId="{88CC5203-DEFA-40B9-A245-EE29C31B272E}" destId="{EC5905CB-A06A-423F-A7E3-64E233CA9364}" srcOrd="0" destOrd="0" presId="urn:microsoft.com/office/officeart/2008/layout/HorizontalMultiLevelHierarchy#3"/>
    <dgm:cxn modelId="{F4BE1845-8E44-4D18-8C4C-9023399FB3C7}" type="presOf" srcId="{79347BA1-0DC3-4F97-A9BA-38C63B0AFDCE}" destId="{0BD25DFF-3F7C-4920-9EEA-EB382F6AB102}" srcOrd="0" destOrd="0" presId="urn:microsoft.com/office/officeart/2008/layout/HorizontalMultiLevelHierarchy#3"/>
    <dgm:cxn modelId="{4C175BE0-6DE0-44B0-8AA0-6F8129467F2C}" type="presOf" srcId="{F9D75B3A-F2B8-4FC6-B046-6040215A9E2F}" destId="{A0A66E07-AA08-423B-ACC8-0085513A8163}" srcOrd="0" destOrd="0" presId="urn:microsoft.com/office/officeart/2008/layout/HorizontalMultiLevelHierarchy#3"/>
    <dgm:cxn modelId="{0C25D7E2-1537-44BA-9A5D-4EF10834A61F}" type="presParOf" srcId="{0BD25DFF-3F7C-4920-9EEA-EB382F6AB102}" destId="{8C683BA0-63C3-4E30-8606-A2DF64524690}" srcOrd="0" destOrd="0" presId="urn:microsoft.com/office/officeart/2008/layout/HorizontalMultiLevelHierarchy#3"/>
    <dgm:cxn modelId="{51A20554-F8DD-4A53-BF23-6EAF5BDA8D14}" type="presParOf" srcId="{8C683BA0-63C3-4E30-8606-A2DF64524690}" destId="{A0A66E07-AA08-423B-ACC8-0085513A8163}" srcOrd="0" destOrd="0" presId="urn:microsoft.com/office/officeart/2008/layout/HorizontalMultiLevelHierarchy#3"/>
    <dgm:cxn modelId="{6E690AD4-397C-4F9A-9800-FBA0809BFA48}" type="presParOf" srcId="{8C683BA0-63C3-4E30-8606-A2DF64524690}" destId="{F33C5BF5-8103-4645-9F86-29D657493DE0}" srcOrd="1" destOrd="0" presId="urn:microsoft.com/office/officeart/2008/layout/HorizontalMultiLevelHierarchy#3"/>
    <dgm:cxn modelId="{0A900F1D-548A-4D74-9067-D359D038CF55}" type="presParOf" srcId="{F33C5BF5-8103-4645-9F86-29D657493DE0}" destId="{390D0C31-F9A8-4376-962A-2CCCF6ED2A1F}" srcOrd="0" destOrd="0" presId="urn:microsoft.com/office/officeart/2008/layout/HorizontalMultiLevelHierarchy#3"/>
    <dgm:cxn modelId="{C76D1766-42C9-4134-B15F-2F0A1D3FB1AA}" type="presParOf" srcId="{390D0C31-F9A8-4376-962A-2CCCF6ED2A1F}" destId="{5B0FA43A-DC4C-467B-9C81-78996C33C3B5}" srcOrd="0" destOrd="0" presId="urn:microsoft.com/office/officeart/2008/layout/HorizontalMultiLevelHierarchy#3"/>
    <dgm:cxn modelId="{D752E02A-5B2D-4C37-A45F-9A3BB267766B}" type="presParOf" srcId="{F33C5BF5-8103-4645-9F86-29D657493DE0}" destId="{14460245-6814-496F-9EB2-E1A6F792CC2A}" srcOrd="1" destOrd="0" presId="urn:microsoft.com/office/officeart/2008/layout/HorizontalMultiLevelHierarchy#3"/>
    <dgm:cxn modelId="{71C562F3-FDB9-4D5A-B524-A19FB32C4414}" type="presParOf" srcId="{14460245-6814-496F-9EB2-E1A6F792CC2A}" destId="{E506A8E8-FF13-43AE-930A-4001816E28CA}" srcOrd="0" destOrd="0" presId="urn:microsoft.com/office/officeart/2008/layout/HorizontalMultiLevelHierarchy#3"/>
    <dgm:cxn modelId="{720F59C0-0783-49C7-8DDD-D46A847A9CA2}" type="presParOf" srcId="{14460245-6814-496F-9EB2-E1A6F792CC2A}" destId="{CB46951E-0441-435C-96AC-C948FF5371D6}" srcOrd="1" destOrd="0" presId="urn:microsoft.com/office/officeart/2008/layout/HorizontalMultiLevelHierarchy#3"/>
    <dgm:cxn modelId="{C4552DD5-2C2C-4DB8-8860-F8AD2A535D8F}" type="presParOf" srcId="{F33C5BF5-8103-4645-9F86-29D657493DE0}" destId="{F252CF86-5CEC-4755-B50A-A332FBEBFAD3}" srcOrd="2" destOrd="0" presId="urn:microsoft.com/office/officeart/2008/layout/HorizontalMultiLevelHierarchy#3"/>
    <dgm:cxn modelId="{E45FB946-FAF9-4F2E-B818-0E79EE268878}" type="presParOf" srcId="{F252CF86-5CEC-4755-B50A-A332FBEBFAD3}" destId="{48C4918A-B421-423E-9BFA-AE8130C6A753}" srcOrd="0" destOrd="0" presId="urn:microsoft.com/office/officeart/2008/layout/HorizontalMultiLevelHierarchy#3"/>
    <dgm:cxn modelId="{821884C4-4CF0-4819-A29A-118FB180F938}" type="presParOf" srcId="{F33C5BF5-8103-4645-9F86-29D657493DE0}" destId="{3395205B-14BD-49C6-877D-D2204F6DB434}" srcOrd="3" destOrd="0" presId="urn:microsoft.com/office/officeart/2008/layout/HorizontalMultiLevelHierarchy#3"/>
    <dgm:cxn modelId="{799D39A0-BB55-4536-94A9-868E5C90FC2A}" type="presParOf" srcId="{3395205B-14BD-49C6-877D-D2204F6DB434}" destId="{EC5905CB-A06A-423F-A7E3-64E233CA9364}" srcOrd="0" destOrd="0" presId="urn:microsoft.com/office/officeart/2008/layout/HorizontalMultiLevelHierarchy#3"/>
    <dgm:cxn modelId="{0FE17D60-237E-4EBA-BBBD-FA079A3B179F}" type="presParOf" srcId="{3395205B-14BD-49C6-877D-D2204F6DB434}" destId="{3857284E-FCFE-4C8D-9FF3-B81F9C5BE444}" srcOrd="1" destOrd="0" presId="urn:microsoft.com/office/officeart/2008/layout/HorizontalMultiLevelHierarchy#3"/>
    <dgm:cxn modelId="{98ACBE6A-CBD2-454A-837B-56C5566794C5}" type="presParOf" srcId="{F33C5BF5-8103-4645-9F86-29D657493DE0}" destId="{B641F014-0B7B-4D99-B996-60E91A26937B}" srcOrd="4" destOrd="0" presId="urn:microsoft.com/office/officeart/2008/layout/HorizontalMultiLevelHierarchy#3"/>
    <dgm:cxn modelId="{28FFE9FB-DBF7-41B3-BD17-83EE2A59EFB0}" type="presParOf" srcId="{B641F014-0B7B-4D99-B996-60E91A26937B}" destId="{24730770-036E-4519-980C-3205858E1B35}" srcOrd="0" destOrd="0" presId="urn:microsoft.com/office/officeart/2008/layout/HorizontalMultiLevelHierarchy#3"/>
    <dgm:cxn modelId="{DCDEB972-2C94-40BA-8315-BB84F9415570}" type="presParOf" srcId="{F33C5BF5-8103-4645-9F86-29D657493DE0}" destId="{D8492A7A-28D8-4913-9667-B8ED06293C9E}" srcOrd="5" destOrd="0" presId="urn:microsoft.com/office/officeart/2008/layout/HorizontalMultiLevelHierarchy#3"/>
    <dgm:cxn modelId="{6C647E02-ACE8-4634-837B-2961968DFC4D}" type="presParOf" srcId="{D8492A7A-28D8-4913-9667-B8ED06293C9E}" destId="{B8F0B10E-BDF0-4B64-91BA-9CEF584D7CC3}" srcOrd="0" destOrd="0" presId="urn:microsoft.com/office/officeart/2008/layout/HorizontalMultiLevelHierarchy#3"/>
    <dgm:cxn modelId="{E5C1199F-CCCC-46DA-AB9B-CCB2573B40C2}" type="presParOf" srcId="{D8492A7A-28D8-4913-9667-B8ED06293C9E}" destId="{507AA56C-413E-4F62-9286-C55B6A80B409}" srcOrd="1" destOrd="0" presId="urn:microsoft.com/office/officeart/2008/layout/HorizontalMultiLevelHierarchy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4" loCatId="hierarchy" qsTypeId="urn:microsoft.com/office/officeart/2005/8/quickstyle/simple1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2800" b="1" dirty="0" smtClean="0"/>
            <a:t>正确的人生观</a:t>
          </a:r>
          <a:r>
            <a:rPr lang="en-US" altLang="zh-CN" sz="2800" b="1" dirty="0" smtClean="0">
              <a:solidFill>
                <a:srgbClr val="FF0000"/>
              </a:solidFill>
            </a:rPr>
            <a:t>----</a:t>
          </a:r>
          <a:r>
            <a:rPr lang="zh-CN" altLang="en-US" sz="2800" b="1" dirty="0" smtClean="0">
              <a:solidFill>
                <a:srgbClr val="FF0000"/>
              </a:solidFill>
            </a:rPr>
            <a:t>握好人生总钥匙</a:t>
          </a:r>
          <a:endParaRPr lang="zh-CN" altLang="en-US" sz="2800" b="1" dirty="0">
            <a:solidFill>
              <a:srgbClr val="FF0000"/>
            </a:solidFill>
          </a:endParaRPr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1600" b="1" dirty="0" smtClean="0">
              <a:latin typeface="黑体" panose="02010609060101010101" pitchFamily="2" charset="-122"/>
              <a:ea typeface="黑体" panose="02010609060101010101" pitchFamily="2" charset="-122"/>
            </a:rPr>
            <a:t>人生的基本原理</a:t>
          </a:r>
          <a:endParaRPr lang="zh-CN" altLang="en-US" sz="1600" b="1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5473DB1A-CC11-4134-B120-4E3D41E8716C}" type="par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r>
            <a:rPr lang="zh-CN" altLang="en-US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正确的人生观内容</a:t>
          </a:r>
          <a:endParaRPr lang="zh-CN" altLang="en-US" sz="1600" b="1" dirty="0">
            <a:latin typeface="华文隶书" panose="02010800040101010101" pitchFamily="2" charset="-122"/>
            <a:ea typeface="华文隶书" panose="02010800040101010101" pitchFamily="2" charset="-122"/>
          </a:endParaRPr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1600" b="1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 创造有意义的人生</a:t>
          </a:r>
          <a:endParaRPr lang="zh-CN" altLang="en-US" sz="1600" b="1" dirty="0">
            <a:latin typeface="华文隶书" panose="02010800040101010101" pitchFamily="2" charset="-122"/>
            <a:ea typeface="华文隶书" panose="02010800040101010101" pitchFamily="2" charset="-122"/>
          </a:endParaRPr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100000" custLinFactNeighborX="-192219" custLinFactNeighborY="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ScaleX="34561" custLinFactY="-4929" custLinFactNeighborX="-65539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ScaleX="53847" custLinFactNeighborX="-75355" custLinFactNeighborY="55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ScaleX="57846" custLinFactNeighborX="-75864" custLinFactNeighborY="760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08C64CCE-A257-417D-B7D9-46E4EDD6432D}" type="presOf" srcId="{735F7C69-D46E-4FD2-AC5A-25628A73AC14}" destId="{48C4918A-B421-423E-9BFA-AE8130C6A753}" srcOrd="1" destOrd="0" presId="urn:microsoft.com/office/officeart/2008/layout/HorizontalMultiLevelHierarchy#4"/>
    <dgm:cxn modelId="{B2770617-1FBC-4377-ADDD-BF6EFCF2D4D6}" type="presOf" srcId="{F9D75B3A-F2B8-4FC6-B046-6040215A9E2F}" destId="{A0A66E07-AA08-423B-ACC8-0085513A8163}" srcOrd="0" destOrd="0" presId="urn:microsoft.com/office/officeart/2008/layout/HorizontalMultiLevelHierarchy#4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88E854D2-4CF2-44F1-BF6D-ABB18AB30E29}" type="presOf" srcId="{7EB38E96-5FAD-4409-B830-9D99770291ED}" destId="{24730770-036E-4519-980C-3205858E1B35}" srcOrd="1" destOrd="0" presId="urn:microsoft.com/office/officeart/2008/layout/HorizontalMultiLevelHierarchy#4"/>
    <dgm:cxn modelId="{3DD48081-9CCB-4BAE-A556-C49BF4EC11A2}" type="presOf" srcId="{5473DB1A-CC11-4134-B120-4E3D41E8716C}" destId="{390D0C31-F9A8-4376-962A-2CCCF6ED2A1F}" srcOrd="0" destOrd="0" presId="urn:microsoft.com/office/officeart/2008/layout/HorizontalMultiLevelHierarchy#4"/>
    <dgm:cxn modelId="{76CB181C-1E55-4B7F-A731-A6583414B53E}" type="presOf" srcId="{79347BA1-0DC3-4F97-A9BA-38C63B0AFDCE}" destId="{0BD25DFF-3F7C-4920-9EEA-EB382F6AB102}" srcOrd="0" destOrd="0" presId="urn:microsoft.com/office/officeart/2008/layout/HorizontalMultiLevelHierarchy#4"/>
    <dgm:cxn modelId="{DF4D0024-8B70-4CBF-8651-8A9592102DE9}" type="presOf" srcId="{7EB38E96-5FAD-4409-B830-9D99770291ED}" destId="{B641F014-0B7B-4D99-B996-60E91A26937B}" srcOrd="0" destOrd="0" presId="urn:microsoft.com/office/officeart/2008/layout/HorizontalMultiLevelHierarchy#4"/>
    <dgm:cxn modelId="{E9AB69FC-576F-4C95-8165-AC7EC4D63118}" type="presOf" srcId="{735F7C69-D46E-4FD2-AC5A-25628A73AC14}" destId="{F252CF86-5CEC-4755-B50A-A332FBEBFAD3}" srcOrd="0" destOrd="0" presId="urn:microsoft.com/office/officeart/2008/layout/HorizontalMultiLevelHierarchy#4"/>
    <dgm:cxn modelId="{A3DAEC6F-4D84-4B9C-8CE5-9BAD497264E6}" type="presOf" srcId="{88CC5203-DEFA-40B9-A245-EE29C31B272E}" destId="{EC5905CB-A06A-423F-A7E3-64E233CA9364}" srcOrd="0" destOrd="0" presId="urn:microsoft.com/office/officeart/2008/layout/HorizontalMultiLevelHierarchy#4"/>
    <dgm:cxn modelId="{E12FA098-B216-4D96-AC40-FFD55B44FBA2}" type="presOf" srcId="{0EC7681B-A02B-49A6-B2E8-47ADABADFD9B}" destId="{B8F0B10E-BDF0-4B64-91BA-9CEF584D7CC3}" srcOrd="0" destOrd="0" presId="urn:microsoft.com/office/officeart/2008/layout/HorizontalMultiLevelHierarchy#4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213CDA97-072A-46F7-A96C-53183D54EE1D}" type="presOf" srcId="{611A6A55-D146-48EB-BF21-40692451F0EC}" destId="{E506A8E8-FF13-43AE-930A-4001816E28CA}" srcOrd="0" destOrd="0" presId="urn:microsoft.com/office/officeart/2008/layout/HorizontalMultiLevelHierarchy#4"/>
    <dgm:cxn modelId="{94B364BC-78A6-4001-BE48-ED8DDAED2125}" type="presOf" srcId="{5473DB1A-CC11-4134-B120-4E3D41E8716C}" destId="{5B0FA43A-DC4C-467B-9C81-78996C33C3B5}" srcOrd="1" destOrd="0" presId="urn:microsoft.com/office/officeart/2008/layout/HorizontalMultiLevelHierarchy#4"/>
    <dgm:cxn modelId="{05366F80-8E97-4739-8DB9-2852CA2F042F}" type="presParOf" srcId="{0BD25DFF-3F7C-4920-9EEA-EB382F6AB102}" destId="{8C683BA0-63C3-4E30-8606-A2DF64524690}" srcOrd="0" destOrd="0" presId="urn:microsoft.com/office/officeart/2008/layout/HorizontalMultiLevelHierarchy#4"/>
    <dgm:cxn modelId="{D8231D1C-3425-4E55-9F1C-0CA6D9E45243}" type="presParOf" srcId="{8C683BA0-63C3-4E30-8606-A2DF64524690}" destId="{A0A66E07-AA08-423B-ACC8-0085513A8163}" srcOrd="0" destOrd="0" presId="urn:microsoft.com/office/officeart/2008/layout/HorizontalMultiLevelHierarchy#4"/>
    <dgm:cxn modelId="{D194EAB5-4D0B-48C3-9303-3A8A86E8139C}" type="presParOf" srcId="{8C683BA0-63C3-4E30-8606-A2DF64524690}" destId="{F33C5BF5-8103-4645-9F86-29D657493DE0}" srcOrd="1" destOrd="0" presId="urn:microsoft.com/office/officeart/2008/layout/HorizontalMultiLevelHierarchy#4"/>
    <dgm:cxn modelId="{9AA443FC-1499-44AD-934E-34DB31BA856A}" type="presParOf" srcId="{F33C5BF5-8103-4645-9F86-29D657493DE0}" destId="{390D0C31-F9A8-4376-962A-2CCCF6ED2A1F}" srcOrd="0" destOrd="0" presId="urn:microsoft.com/office/officeart/2008/layout/HorizontalMultiLevelHierarchy#4"/>
    <dgm:cxn modelId="{9849B2DE-C58C-4658-A9F3-01D2257E4457}" type="presParOf" srcId="{390D0C31-F9A8-4376-962A-2CCCF6ED2A1F}" destId="{5B0FA43A-DC4C-467B-9C81-78996C33C3B5}" srcOrd="0" destOrd="0" presId="urn:microsoft.com/office/officeart/2008/layout/HorizontalMultiLevelHierarchy#4"/>
    <dgm:cxn modelId="{F52B193B-1A1B-4E94-ACBC-CFEF8DF06B5D}" type="presParOf" srcId="{F33C5BF5-8103-4645-9F86-29D657493DE0}" destId="{14460245-6814-496F-9EB2-E1A6F792CC2A}" srcOrd="1" destOrd="0" presId="urn:microsoft.com/office/officeart/2008/layout/HorizontalMultiLevelHierarchy#4"/>
    <dgm:cxn modelId="{51C4856C-DD4B-426A-8113-82B15829F87B}" type="presParOf" srcId="{14460245-6814-496F-9EB2-E1A6F792CC2A}" destId="{E506A8E8-FF13-43AE-930A-4001816E28CA}" srcOrd="0" destOrd="0" presId="urn:microsoft.com/office/officeart/2008/layout/HorizontalMultiLevelHierarchy#4"/>
    <dgm:cxn modelId="{76EF3853-EF8C-4ACE-9BB5-CD8CC6666F7F}" type="presParOf" srcId="{14460245-6814-496F-9EB2-E1A6F792CC2A}" destId="{CB46951E-0441-435C-96AC-C948FF5371D6}" srcOrd="1" destOrd="0" presId="urn:microsoft.com/office/officeart/2008/layout/HorizontalMultiLevelHierarchy#4"/>
    <dgm:cxn modelId="{BC34D8FA-BDDA-44A6-9B91-8C083BD65917}" type="presParOf" srcId="{F33C5BF5-8103-4645-9F86-29D657493DE0}" destId="{F252CF86-5CEC-4755-B50A-A332FBEBFAD3}" srcOrd="2" destOrd="0" presId="urn:microsoft.com/office/officeart/2008/layout/HorizontalMultiLevelHierarchy#4"/>
    <dgm:cxn modelId="{AF35DCA1-654E-4424-B3E7-8C3ADB455C86}" type="presParOf" srcId="{F252CF86-5CEC-4755-B50A-A332FBEBFAD3}" destId="{48C4918A-B421-423E-9BFA-AE8130C6A753}" srcOrd="0" destOrd="0" presId="urn:microsoft.com/office/officeart/2008/layout/HorizontalMultiLevelHierarchy#4"/>
    <dgm:cxn modelId="{3C18AD45-4F11-401F-87A7-D307648EDCBF}" type="presParOf" srcId="{F33C5BF5-8103-4645-9F86-29D657493DE0}" destId="{3395205B-14BD-49C6-877D-D2204F6DB434}" srcOrd="3" destOrd="0" presId="urn:microsoft.com/office/officeart/2008/layout/HorizontalMultiLevelHierarchy#4"/>
    <dgm:cxn modelId="{50FD2387-3DC4-459A-9C86-CBB05BD29BF1}" type="presParOf" srcId="{3395205B-14BD-49C6-877D-D2204F6DB434}" destId="{EC5905CB-A06A-423F-A7E3-64E233CA9364}" srcOrd="0" destOrd="0" presId="urn:microsoft.com/office/officeart/2008/layout/HorizontalMultiLevelHierarchy#4"/>
    <dgm:cxn modelId="{0C0547A3-2B97-44AD-A4F6-5455D8F0091E}" type="presParOf" srcId="{3395205B-14BD-49C6-877D-D2204F6DB434}" destId="{3857284E-FCFE-4C8D-9FF3-B81F9C5BE444}" srcOrd="1" destOrd="0" presId="urn:microsoft.com/office/officeart/2008/layout/HorizontalMultiLevelHierarchy#4"/>
    <dgm:cxn modelId="{13A39430-7E57-49D6-934A-74BC151689AC}" type="presParOf" srcId="{F33C5BF5-8103-4645-9F86-29D657493DE0}" destId="{B641F014-0B7B-4D99-B996-60E91A26937B}" srcOrd="4" destOrd="0" presId="urn:microsoft.com/office/officeart/2008/layout/HorizontalMultiLevelHierarchy#4"/>
    <dgm:cxn modelId="{1D1D1ACB-1F33-4971-8E6B-C70BE12FB480}" type="presParOf" srcId="{B641F014-0B7B-4D99-B996-60E91A26937B}" destId="{24730770-036E-4519-980C-3205858E1B35}" srcOrd="0" destOrd="0" presId="urn:microsoft.com/office/officeart/2008/layout/HorizontalMultiLevelHierarchy#4"/>
    <dgm:cxn modelId="{A663D242-C614-4BFD-9686-574DE766EDCD}" type="presParOf" srcId="{F33C5BF5-8103-4645-9F86-29D657493DE0}" destId="{D8492A7A-28D8-4913-9667-B8ED06293C9E}" srcOrd="5" destOrd="0" presId="urn:microsoft.com/office/officeart/2008/layout/HorizontalMultiLevelHierarchy#4"/>
    <dgm:cxn modelId="{6C78B671-0AAD-4E41-A86B-E2BC38125E5D}" type="presParOf" srcId="{D8492A7A-28D8-4913-9667-B8ED06293C9E}" destId="{B8F0B10E-BDF0-4B64-91BA-9CEF584D7CC3}" srcOrd="0" destOrd="0" presId="urn:microsoft.com/office/officeart/2008/layout/HorizontalMultiLevelHierarchy#4"/>
    <dgm:cxn modelId="{9750AAE5-377D-4257-A04E-0141BC0AEBE3}" type="presParOf" srcId="{D8492A7A-28D8-4913-9667-B8ED06293C9E}" destId="{507AA56C-413E-4F62-9286-C55B6A80B409}" srcOrd="1" destOrd="0" presId="urn:microsoft.com/office/officeart/2008/layout/HorizontalMultiLevelHierarchy#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5" loCatId="hierarchy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1800" b="1" dirty="0"/>
            <a:t>严私德</a:t>
          </a:r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2000" dirty="0"/>
            <a:t>职业道德</a:t>
          </a:r>
        </a:p>
      </dgm:t>
    </dgm:pt>
    <dgm:pt modelId="{5473DB1A-CC11-4134-B120-4E3D41E8716C}" type="par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2000" dirty="0"/>
            <a:t>个人品德</a:t>
          </a:r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100000" custLinFactNeighborX="-135507" custLinFactNeighborY="15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ScaleX="58992" custLinFactNeighborX="-33931" custLinFactNeighborY="-612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ScaleX="59633" custLinFactNeighborX="-35028" custLinFactNeighborY="-545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ScaleX="62539" custLinFactNeighborX="-36517" custLinFactNeighborY="-388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2FB7ACFE-01AB-448F-B38F-C796CFAD3DCF}" type="presOf" srcId="{7EB38E96-5FAD-4409-B830-9D99770291ED}" destId="{24730770-036E-4519-980C-3205858E1B35}" srcOrd="1" destOrd="0" presId="urn:microsoft.com/office/officeart/2008/layout/HorizontalMultiLevelHierarchy#5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65815483-134D-406A-AF16-9794E1CAC2E7}" type="presOf" srcId="{F9D75B3A-F2B8-4FC6-B046-6040215A9E2F}" destId="{A0A66E07-AA08-423B-ACC8-0085513A8163}" srcOrd="0" destOrd="0" presId="urn:microsoft.com/office/officeart/2008/layout/HorizontalMultiLevelHierarchy#5"/>
    <dgm:cxn modelId="{39ABE2A4-50D6-4673-AE2F-5101F496E46D}" type="presOf" srcId="{735F7C69-D46E-4FD2-AC5A-25628A73AC14}" destId="{F252CF86-5CEC-4755-B50A-A332FBEBFAD3}" srcOrd="0" destOrd="0" presId="urn:microsoft.com/office/officeart/2008/layout/HorizontalMultiLevelHierarchy#5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7B0693FD-F4EF-4187-8EF9-632D9B908CC9}" type="presOf" srcId="{611A6A55-D146-48EB-BF21-40692451F0EC}" destId="{E506A8E8-FF13-43AE-930A-4001816E28CA}" srcOrd="0" destOrd="0" presId="urn:microsoft.com/office/officeart/2008/layout/HorizontalMultiLevelHierarchy#5"/>
    <dgm:cxn modelId="{8028CCE4-30AE-45D9-8B2E-ED747E2DB815}" type="presOf" srcId="{88CC5203-DEFA-40B9-A245-EE29C31B272E}" destId="{EC5905CB-A06A-423F-A7E3-64E233CA9364}" srcOrd="0" destOrd="0" presId="urn:microsoft.com/office/officeart/2008/layout/HorizontalMultiLevelHierarchy#5"/>
    <dgm:cxn modelId="{C7AED6EE-5478-4E15-A1B9-03C71EF78D95}" type="presOf" srcId="{79347BA1-0DC3-4F97-A9BA-38C63B0AFDCE}" destId="{0BD25DFF-3F7C-4920-9EEA-EB382F6AB102}" srcOrd="0" destOrd="0" presId="urn:microsoft.com/office/officeart/2008/layout/HorizontalMultiLevelHierarchy#5"/>
    <dgm:cxn modelId="{4CE0B28F-3D8A-461A-9E13-C95D4C97690D}" type="presOf" srcId="{0EC7681B-A02B-49A6-B2E8-47ADABADFD9B}" destId="{B8F0B10E-BDF0-4B64-91BA-9CEF584D7CC3}" srcOrd="0" destOrd="0" presId="urn:microsoft.com/office/officeart/2008/layout/HorizontalMultiLevelHierarchy#5"/>
    <dgm:cxn modelId="{7BE141A3-725D-40AA-A293-B1AE7786D6B5}" type="presOf" srcId="{735F7C69-D46E-4FD2-AC5A-25628A73AC14}" destId="{48C4918A-B421-423E-9BFA-AE8130C6A753}" srcOrd="1" destOrd="0" presId="urn:microsoft.com/office/officeart/2008/layout/HorizontalMultiLevelHierarchy#5"/>
    <dgm:cxn modelId="{5EBE5F2F-948E-4EAC-9DBA-D973852B1134}" type="presOf" srcId="{5473DB1A-CC11-4134-B120-4E3D41E8716C}" destId="{390D0C31-F9A8-4376-962A-2CCCF6ED2A1F}" srcOrd="0" destOrd="0" presId="urn:microsoft.com/office/officeart/2008/layout/HorizontalMultiLevelHierarchy#5"/>
    <dgm:cxn modelId="{8F4C9188-380F-4DA3-86AF-46FE4B07B736}" type="presOf" srcId="{7EB38E96-5FAD-4409-B830-9D99770291ED}" destId="{B641F014-0B7B-4D99-B996-60E91A26937B}" srcOrd="0" destOrd="0" presId="urn:microsoft.com/office/officeart/2008/layout/HorizontalMultiLevelHierarchy#5"/>
    <dgm:cxn modelId="{A89105D4-75F7-4076-98DA-AD29C2E6E131}" type="presOf" srcId="{5473DB1A-CC11-4134-B120-4E3D41E8716C}" destId="{5B0FA43A-DC4C-467B-9C81-78996C33C3B5}" srcOrd="1" destOrd="0" presId="urn:microsoft.com/office/officeart/2008/layout/HorizontalMultiLevelHierarchy#5"/>
    <dgm:cxn modelId="{2ED46FC4-8CC2-40A1-85B8-1EF34EB9D8E1}" type="presParOf" srcId="{0BD25DFF-3F7C-4920-9EEA-EB382F6AB102}" destId="{8C683BA0-63C3-4E30-8606-A2DF64524690}" srcOrd="0" destOrd="0" presId="urn:microsoft.com/office/officeart/2008/layout/HorizontalMultiLevelHierarchy#5"/>
    <dgm:cxn modelId="{3FB96DD7-D0C1-4043-87AE-E4CB01122F8F}" type="presParOf" srcId="{8C683BA0-63C3-4E30-8606-A2DF64524690}" destId="{A0A66E07-AA08-423B-ACC8-0085513A8163}" srcOrd="0" destOrd="0" presId="urn:microsoft.com/office/officeart/2008/layout/HorizontalMultiLevelHierarchy#5"/>
    <dgm:cxn modelId="{F30D3C94-788D-475C-9002-F6D4CBCCB327}" type="presParOf" srcId="{8C683BA0-63C3-4E30-8606-A2DF64524690}" destId="{F33C5BF5-8103-4645-9F86-29D657493DE0}" srcOrd="1" destOrd="0" presId="urn:microsoft.com/office/officeart/2008/layout/HorizontalMultiLevelHierarchy#5"/>
    <dgm:cxn modelId="{DC1CCA0F-0113-437B-8548-4846DACFB14D}" type="presParOf" srcId="{F33C5BF5-8103-4645-9F86-29D657493DE0}" destId="{390D0C31-F9A8-4376-962A-2CCCF6ED2A1F}" srcOrd="0" destOrd="0" presId="urn:microsoft.com/office/officeart/2008/layout/HorizontalMultiLevelHierarchy#5"/>
    <dgm:cxn modelId="{9833CD3A-D477-4248-ACE2-0AA63B7ACD5D}" type="presParOf" srcId="{390D0C31-F9A8-4376-962A-2CCCF6ED2A1F}" destId="{5B0FA43A-DC4C-467B-9C81-78996C33C3B5}" srcOrd="0" destOrd="0" presId="urn:microsoft.com/office/officeart/2008/layout/HorizontalMultiLevelHierarchy#5"/>
    <dgm:cxn modelId="{F7AAFB3D-0E33-4B56-AE77-E72BBBC83F93}" type="presParOf" srcId="{F33C5BF5-8103-4645-9F86-29D657493DE0}" destId="{14460245-6814-496F-9EB2-E1A6F792CC2A}" srcOrd="1" destOrd="0" presId="urn:microsoft.com/office/officeart/2008/layout/HorizontalMultiLevelHierarchy#5"/>
    <dgm:cxn modelId="{3B9B5B43-1892-4276-B95B-DB76A9F1E36A}" type="presParOf" srcId="{14460245-6814-496F-9EB2-E1A6F792CC2A}" destId="{E506A8E8-FF13-43AE-930A-4001816E28CA}" srcOrd="0" destOrd="0" presId="urn:microsoft.com/office/officeart/2008/layout/HorizontalMultiLevelHierarchy#5"/>
    <dgm:cxn modelId="{4A97AA1F-4D5A-4E78-AFB7-F7BA5A9E51D0}" type="presParOf" srcId="{14460245-6814-496F-9EB2-E1A6F792CC2A}" destId="{CB46951E-0441-435C-96AC-C948FF5371D6}" srcOrd="1" destOrd="0" presId="urn:microsoft.com/office/officeart/2008/layout/HorizontalMultiLevelHierarchy#5"/>
    <dgm:cxn modelId="{CABFBFC9-AA12-422D-BCD6-6ED9760AED59}" type="presParOf" srcId="{F33C5BF5-8103-4645-9F86-29D657493DE0}" destId="{F252CF86-5CEC-4755-B50A-A332FBEBFAD3}" srcOrd="2" destOrd="0" presId="urn:microsoft.com/office/officeart/2008/layout/HorizontalMultiLevelHierarchy#5"/>
    <dgm:cxn modelId="{2D88969B-9A2B-4E05-AB4A-64926707F4F9}" type="presParOf" srcId="{F252CF86-5CEC-4755-B50A-A332FBEBFAD3}" destId="{48C4918A-B421-423E-9BFA-AE8130C6A753}" srcOrd="0" destOrd="0" presId="urn:microsoft.com/office/officeart/2008/layout/HorizontalMultiLevelHierarchy#5"/>
    <dgm:cxn modelId="{BC91CFD6-C99C-4F3E-BA80-8AB5864DFBC4}" type="presParOf" srcId="{F33C5BF5-8103-4645-9F86-29D657493DE0}" destId="{3395205B-14BD-49C6-877D-D2204F6DB434}" srcOrd="3" destOrd="0" presId="urn:microsoft.com/office/officeart/2008/layout/HorizontalMultiLevelHierarchy#5"/>
    <dgm:cxn modelId="{EA942EAF-61B5-47D1-822C-F97359E71DDC}" type="presParOf" srcId="{3395205B-14BD-49C6-877D-D2204F6DB434}" destId="{EC5905CB-A06A-423F-A7E3-64E233CA9364}" srcOrd="0" destOrd="0" presId="urn:microsoft.com/office/officeart/2008/layout/HorizontalMultiLevelHierarchy#5"/>
    <dgm:cxn modelId="{5F0961B7-E5A1-47F8-B9B2-33333BC7F886}" type="presParOf" srcId="{3395205B-14BD-49C6-877D-D2204F6DB434}" destId="{3857284E-FCFE-4C8D-9FF3-B81F9C5BE444}" srcOrd="1" destOrd="0" presId="urn:microsoft.com/office/officeart/2008/layout/HorizontalMultiLevelHierarchy#5"/>
    <dgm:cxn modelId="{710DF710-5216-4B8F-9980-9BFBABD870C9}" type="presParOf" srcId="{F33C5BF5-8103-4645-9F86-29D657493DE0}" destId="{B641F014-0B7B-4D99-B996-60E91A26937B}" srcOrd="4" destOrd="0" presId="urn:microsoft.com/office/officeart/2008/layout/HorizontalMultiLevelHierarchy#5"/>
    <dgm:cxn modelId="{2D31D48D-B76F-4A5D-873D-A2B49195C486}" type="presParOf" srcId="{B641F014-0B7B-4D99-B996-60E91A26937B}" destId="{24730770-036E-4519-980C-3205858E1B35}" srcOrd="0" destOrd="0" presId="urn:microsoft.com/office/officeart/2008/layout/HorizontalMultiLevelHierarchy#5"/>
    <dgm:cxn modelId="{C6A76E3B-D6A5-4743-A531-268825DABD01}" type="presParOf" srcId="{F33C5BF5-8103-4645-9F86-29D657493DE0}" destId="{D8492A7A-28D8-4913-9667-B8ED06293C9E}" srcOrd="5" destOrd="0" presId="urn:microsoft.com/office/officeart/2008/layout/HorizontalMultiLevelHierarchy#5"/>
    <dgm:cxn modelId="{7D070CB1-7FC1-416D-92EB-CE639890D05E}" type="presParOf" srcId="{D8492A7A-28D8-4913-9667-B8ED06293C9E}" destId="{B8F0B10E-BDF0-4B64-91BA-9CEF584D7CC3}" srcOrd="0" destOrd="0" presId="urn:microsoft.com/office/officeart/2008/layout/HorizontalMultiLevelHierarchy#5"/>
    <dgm:cxn modelId="{5C1E2B23-B2DF-480A-A29C-3E0FA9B7848A}" type="presParOf" srcId="{D8492A7A-28D8-4913-9667-B8ED06293C9E}" destId="{507AA56C-413E-4F62-9286-C55B6A80B409}" srcOrd="1" destOrd="0" presId="urn:microsoft.com/office/officeart/2008/layout/HorizontalMultiLevelHierarchy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6" loCatId="hierarchy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2800" i="0" dirty="0" smtClean="0"/>
            <a:t>尊法学法</a:t>
          </a:r>
          <a:endParaRPr lang="zh-CN" altLang="en-US" sz="2800" i="0" dirty="0"/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1800" b="1" dirty="0" smtClean="0"/>
            <a:t>法律及其</a:t>
          </a:r>
          <a:endParaRPr lang="en-US" altLang="zh-CN" sz="1800" b="1" dirty="0" smtClean="0"/>
        </a:p>
        <a:p>
          <a:r>
            <a:rPr lang="zh-CN" altLang="en-US" sz="1800" b="1" dirty="0" smtClean="0"/>
            <a:t>历史发展</a:t>
          </a:r>
          <a:endParaRPr lang="zh-CN" altLang="en-US" sz="1800" b="1" dirty="0"/>
        </a:p>
      </dgm:t>
    </dgm:pt>
    <dgm:pt modelId="{5473DB1A-CC11-4134-B120-4E3D41E8716C}" type="par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1800" b="1" dirty="0" smtClean="0"/>
            <a:t>社会主义</a:t>
          </a:r>
          <a:endParaRPr lang="en-US" altLang="zh-CN" sz="1800" b="1" dirty="0" smtClean="0"/>
        </a:p>
        <a:p>
          <a:r>
            <a:rPr lang="zh-CN" altLang="en-US" sz="1800" b="1" dirty="0" smtClean="0"/>
            <a:t>法律体系</a:t>
          </a:r>
          <a:endParaRPr lang="zh-CN" altLang="en-US" sz="1800" b="1" dirty="0"/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100000" custLinFactNeighborX="-101726" custLinFactNeighborY="14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ScaleX="42911" custLinFactNeighborX="-39754" custLinFactNeighborY="-868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ScaleX="60588" custLinFactNeighborX="-39661" custLinFactNeighborY="-7199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ScaleX="68015" custLinFactNeighborX="-40913" custLinFactNeighborY="-111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6282BF91-88BE-4F57-B075-1A78B7E93EF7}" type="presOf" srcId="{5473DB1A-CC11-4134-B120-4E3D41E8716C}" destId="{5B0FA43A-DC4C-467B-9C81-78996C33C3B5}" srcOrd="1" destOrd="0" presId="urn:microsoft.com/office/officeart/2008/layout/HorizontalMultiLevelHierarchy#6"/>
    <dgm:cxn modelId="{368C51C0-0363-4BC7-93DE-57F47033A4D8}" type="presOf" srcId="{F9D75B3A-F2B8-4FC6-B046-6040215A9E2F}" destId="{A0A66E07-AA08-423B-ACC8-0085513A8163}" srcOrd="0" destOrd="0" presId="urn:microsoft.com/office/officeart/2008/layout/HorizontalMultiLevelHierarchy#6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48392E12-1833-40A8-8DE1-30D56CBA44CF}" type="presOf" srcId="{79347BA1-0DC3-4F97-A9BA-38C63B0AFDCE}" destId="{0BD25DFF-3F7C-4920-9EEA-EB382F6AB102}" srcOrd="0" destOrd="0" presId="urn:microsoft.com/office/officeart/2008/layout/HorizontalMultiLevelHierarchy#6"/>
    <dgm:cxn modelId="{AFD15970-1564-411E-8862-E98D594C1E12}" type="presOf" srcId="{5473DB1A-CC11-4134-B120-4E3D41E8716C}" destId="{390D0C31-F9A8-4376-962A-2CCCF6ED2A1F}" srcOrd="0" destOrd="0" presId="urn:microsoft.com/office/officeart/2008/layout/HorizontalMultiLevelHierarchy#6"/>
    <dgm:cxn modelId="{1F9891DB-2FBC-4A0C-84A4-BF5AA1CE1E93}" type="presOf" srcId="{7EB38E96-5FAD-4409-B830-9D99770291ED}" destId="{B641F014-0B7B-4D99-B996-60E91A26937B}" srcOrd="0" destOrd="0" presId="urn:microsoft.com/office/officeart/2008/layout/HorizontalMultiLevelHierarchy#6"/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1170D78F-7C08-4E7D-81B5-E8467DEEB487}" type="presOf" srcId="{7EB38E96-5FAD-4409-B830-9D99770291ED}" destId="{24730770-036E-4519-980C-3205858E1B35}" srcOrd="1" destOrd="0" presId="urn:microsoft.com/office/officeart/2008/layout/HorizontalMultiLevelHierarchy#6"/>
    <dgm:cxn modelId="{1C4DEAFC-5932-40F0-AEF8-DC9E5AF0CBB5}" type="presOf" srcId="{735F7C69-D46E-4FD2-AC5A-25628A73AC14}" destId="{F252CF86-5CEC-4755-B50A-A332FBEBFAD3}" srcOrd="0" destOrd="0" presId="urn:microsoft.com/office/officeart/2008/layout/HorizontalMultiLevelHierarchy#6"/>
    <dgm:cxn modelId="{D67972F3-12C9-4F0A-A1EF-E4C20E2DBAA1}" type="presOf" srcId="{88CC5203-DEFA-40B9-A245-EE29C31B272E}" destId="{EC5905CB-A06A-423F-A7E3-64E233CA9364}" srcOrd="0" destOrd="0" presId="urn:microsoft.com/office/officeart/2008/layout/HorizontalMultiLevelHierarchy#6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28FD7753-A5BD-4B72-BED9-314E52C6532A}" type="presOf" srcId="{0EC7681B-A02B-49A6-B2E8-47ADABADFD9B}" destId="{B8F0B10E-BDF0-4B64-91BA-9CEF584D7CC3}" srcOrd="0" destOrd="0" presId="urn:microsoft.com/office/officeart/2008/layout/HorizontalMultiLevelHierarchy#6"/>
    <dgm:cxn modelId="{3C57A890-46BA-4128-8E5C-FFEC36D10233}" type="presOf" srcId="{735F7C69-D46E-4FD2-AC5A-25628A73AC14}" destId="{48C4918A-B421-423E-9BFA-AE8130C6A753}" srcOrd="1" destOrd="0" presId="urn:microsoft.com/office/officeart/2008/layout/HorizontalMultiLevelHierarchy#6"/>
    <dgm:cxn modelId="{7002739B-0D7A-4485-ADBC-FF4BA3201CF6}" type="presOf" srcId="{611A6A55-D146-48EB-BF21-40692451F0EC}" destId="{E506A8E8-FF13-43AE-930A-4001816E28CA}" srcOrd="0" destOrd="0" presId="urn:microsoft.com/office/officeart/2008/layout/HorizontalMultiLevelHierarchy#6"/>
    <dgm:cxn modelId="{EA5A76AB-A8B9-4077-8C41-DBD963F0C43A}" type="presParOf" srcId="{0BD25DFF-3F7C-4920-9EEA-EB382F6AB102}" destId="{8C683BA0-63C3-4E30-8606-A2DF64524690}" srcOrd="0" destOrd="0" presId="urn:microsoft.com/office/officeart/2008/layout/HorizontalMultiLevelHierarchy#6"/>
    <dgm:cxn modelId="{88B3168D-3E20-45F4-B50A-21D73029744B}" type="presParOf" srcId="{8C683BA0-63C3-4E30-8606-A2DF64524690}" destId="{A0A66E07-AA08-423B-ACC8-0085513A8163}" srcOrd="0" destOrd="0" presId="urn:microsoft.com/office/officeart/2008/layout/HorizontalMultiLevelHierarchy#6"/>
    <dgm:cxn modelId="{2DF7899B-6A15-41C5-A5F6-4CAC6750D5C0}" type="presParOf" srcId="{8C683BA0-63C3-4E30-8606-A2DF64524690}" destId="{F33C5BF5-8103-4645-9F86-29D657493DE0}" srcOrd="1" destOrd="0" presId="urn:microsoft.com/office/officeart/2008/layout/HorizontalMultiLevelHierarchy#6"/>
    <dgm:cxn modelId="{08A862BF-F82F-40A2-8365-239EE626F940}" type="presParOf" srcId="{F33C5BF5-8103-4645-9F86-29D657493DE0}" destId="{390D0C31-F9A8-4376-962A-2CCCF6ED2A1F}" srcOrd="0" destOrd="0" presId="urn:microsoft.com/office/officeart/2008/layout/HorizontalMultiLevelHierarchy#6"/>
    <dgm:cxn modelId="{8C336948-08B4-4D31-BA49-0A7D4016A5A1}" type="presParOf" srcId="{390D0C31-F9A8-4376-962A-2CCCF6ED2A1F}" destId="{5B0FA43A-DC4C-467B-9C81-78996C33C3B5}" srcOrd="0" destOrd="0" presId="urn:microsoft.com/office/officeart/2008/layout/HorizontalMultiLevelHierarchy#6"/>
    <dgm:cxn modelId="{F71AF3D8-D5C1-4473-AE14-B99E7B499228}" type="presParOf" srcId="{F33C5BF5-8103-4645-9F86-29D657493DE0}" destId="{14460245-6814-496F-9EB2-E1A6F792CC2A}" srcOrd="1" destOrd="0" presId="urn:microsoft.com/office/officeart/2008/layout/HorizontalMultiLevelHierarchy#6"/>
    <dgm:cxn modelId="{F8BAE33D-16F5-4F30-B357-47A8BD6FC9AB}" type="presParOf" srcId="{14460245-6814-496F-9EB2-E1A6F792CC2A}" destId="{E506A8E8-FF13-43AE-930A-4001816E28CA}" srcOrd="0" destOrd="0" presId="urn:microsoft.com/office/officeart/2008/layout/HorizontalMultiLevelHierarchy#6"/>
    <dgm:cxn modelId="{B67BDAED-23FB-4073-8F02-1F029956046B}" type="presParOf" srcId="{14460245-6814-496F-9EB2-E1A6F792CC2A}" destId="{CB46951E-0441-435C-96AC-C948FF5371D6}" srcOrd="1" destOrd="0" presId="urn:microsoft.com/office/officeart/2008/layout/HorizontalMultiLevelHierarchy#6"/>
    <dgm:cxn modelId="{A5239B35-E6E8-4EF9-A8C0-B79E2F9DB4E6}" type="presParOf" srcId="{F33C5BF5-8103-4645-9F86-29D657493DE0}" destId="{F252CF86-5CEC-4755-B50A-A332FBEBFAD3}" srcOrd="2" destOrd="0" presId="urn:microsoft.com/office/officeart/2008/layout/HorizontalMultiLevelHierarchy#6"/>
    <dgm:cxn modelId="{9E4E0DF3-8D20-4C29-BE6B-0ED54533BF65}" type="presParOf" srcId="{F252CF86-5CEC-4755-B50A-A332FBEBFAD3}" destId="{48C4918A-B421-423E-9BFA-AE8130C6A753}" srcOrd="0" destOrd="0" presId="urn:microsoft.com/office/officeart/2008/layout/HorizontalMultiLevelHierarchy#6"/>
    <dgm:cxn modelId="{1CD814BF-720C-453B-92A6-F05F0FB632FF}" type="presParOf" srcId="{F33C5BF5-8103-4645-9F86-29D657493DE0}" destId="{3395205B-14BD-49C6-877D-D2204F6DB434}" srcOrd="3" destOrd="0" presId="urn:microsoft.com/office/officeart/2008/layout/HorizontalMultiLevelHierarchy#6"/>
    <dgm:cxn modelId="{CA53E704-2A8A-4095-A602-A0F55554E439}" type="presParOf" srcId="{3395205B-14BD-49C6-877D-D2204F6DB434}" destId="{EC5905CB-A06A-423F-A7E3-64E233CA9364}" srcOrd="0" destOrd="0" presId="urn:microsoft.com/office/officeart/2008/layout/HorizontalMultiLevelHierarchy#6"/>
    <dgm:cxn modelId="{57C71AAA-6A4D-459D-B48D-993C760DBCF0}" type="presParOf" srcId="{3395205B-14BD-49C6-877D-D2204F6DB434}" destId="{3857284E-FCFE-4C8D-9FF3-B81F9C5BE444}" srcOrd="1" destOrd="0" presId="urn:microsoft.com/office/officeart/2008/layout/HorizontalMultiLevelHierarchy#6"/>
    <dgm:cxn modelId="{5714EC29-B717-4960-AD67-C6D0504A8ED6}" type="presParOf" srcId="{F33C5BF5-8103-4645-9F86-29D657493DE0}" destId="{B641F014-0B7B-4D99-B996-60E91A26937B}" srcOrd="4" destOrd="0" presId="urn:microsoft.com/office/officeart/2008/layout/HorizontalMultiLevelHierarchy#6"/>
    <dgm:cxn modelId="{80FDAA41-AA5B-4EFE-B490-1C26B873102B}" type="presParOf" srcId="{B641F014-0B7B-4D99-B996-60E91A26937B}" destId="{24730770-036E-4519-980C-3205858E1B35}" srcOrd="0" destOrd="0" presId="urn:microsoft.com/office/officeart/2008/layout/HorizontalMultiLevelHierarchy#6"/>
    <dgm:cxn modelId="{7538938C-DBBC-43B3-9C0B-F0A1E46E4506}" type="presParOf" srcId="{F33C5BF5-8103-4645-9F86-29D657493DE0}" destId="{D8492A7A-28D8-4913-9667-B8ED06293C9E}" srcOrd="5" destOrd="0" presId="urn:microsoft.com/office/officeart/2008/layout/HorizontalMultiLevelHierarchy#6"/>
    <dgm:cxn modelId="{A026FF1D-E4C5-4C9C-96B7-B5F41D18F4D5}" type="presParOf" srcId="{D8492A7A-28D8-4913-9667-B8ED06293C9E}" destId="{B8F0B10E-BDF0-4B64-91BA-9CEF584D7CC3}" srcOrd="0" destOrd="0" presId="urn:microsoft.com/office/officeart/2008/layout/HorizontalMultiLevelHierarchy#6"/>
    <dgm:cxn modelId="{706E3BDF-B992-44A1-BEFD-5B3655D0FB73}" type="presParOf" srcId="{D8492A7A-28D8-4913-9667-B8ED06293C9E}" destId="{507AA56C-413E-4F62-9286-C55B6A80B409}" srcOrd="1" destOrd="0" presId="urn:microsoft.com/office/officeart/2008/layout/HorizontalMultiLevelHierarchy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347BA1-0DC3-4F97-A9BA-38C63B0AFDCE}" type="doc">
      <dgm:prSet loTypeId="urn:microsoft.com/office/officeart/2008/layout/HorizontalMultiLevelHierarchy#7" loCatId="hierarchy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F9D75B3A-F2B8-4FC6-B046-6040215A9E2F}">
      <dgm:prSet phldrT="[文本]" custT="1"/>
      <dgm:spPr/>
      <dgm:t>
        <a:bodyPr vert="vert" anchor="ctr" anchorCtr="0"/>
        <a:lstStyle/>
        <a:p>
          <a:r>
            <a:rPr lang="zh-CN" altLang="en-US" sz="2800" dirty="0" smtClean="0"/>
            <a:t>守法用法</a:t>
          </a:r>
          <a:endParaRPr lang="zh-CN" altLang="en-US" sz="2800" dirty="0"/>
        </a:p>
      </dgm:t>
    </dgm:pt>
    <dgm:pt modelId="{02A85CA5-4484-4702-AA75-5690E064EA11}" type="par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501B315-6742-483A-B8C9-3F6D90CA9DBF}" type="sibTrans" cxnId="{212CD933-B9E9-4DAC-8796-A2CE765C30DB}">
      <dgm:prSet/>
      <dgm:spPr/>
      <dgm:t>
        <a:bodyPr/>
        <a:lstStyle/>
        <a:p>
          <a:endParaRPr lang="zh-CN" altLang="en-US"/>
        </a:p>
      </dgm:t>
    </dgm:pt>
    <dgm:pt modelId="{611A6A55-D146-48EB-BF21-40692451F0EC}">
      <dgm:prSet phldrT="[文本]" custT="1"/>
      <dgm:spPr/>
      <dgm:t>
        <a:bodyPr/>
        <a:lstStyle/>
        <a:p>
          <a:r>
            <a:rPr lang="zh-CN" altLang="en-US" sz="2000" dirty="0" smtClean="0"/>
            <a:t>中国特色社会主义法治道路</a:t>
          </a:r>
          <a:endParaRPr lang="zh-CN" altLang="en-US" sz="2000" dirty="0"/>
        </a:p>
      </dgm:t>
    </dgm:pt>
    <dgm:pt modelId="{5473DB1A-CC11-4134-B120-4E3D41E8716C}" type="par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1832A224-B1E8-4349-9466-DEE92FB5937F}" type="sibTrans" cxnId="{DA881CD1-FC0F-45AF-9012-53AB6098CEEC}">
      <dgm:prSet/>
      <dgm:spPr/>
      <dgm:t>
        <a:bodyPr/>
        <a:lstStyle/>
        <a:p>
          <a:endParaRPr lang="zh-CN" altLang="en-US"/>
        </a:p>
      </dgm:t>
    </dgm:pt>
    <dgm:pt modelId="{88CC5203-DEFA-40B9-A245-EE29C31B272E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735F7C69-D46E-4FD2-AC5A-25628A73AC14}" type="par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4D8E1321-A59C-4E8B-8D92-F3FD23F489F5}" type="sibTrans" cxnId="{910C1E6A-3C3D-48FF-8210-F54405C1CC25}">
      <dgm:prSet/>
      <dgm:spPr/>
      <dgm:t>
        <a:bodyPr/>
        <a:lstStyle/>
        <a:p>
          <a:endParaRPr lang="zh-CN" altLang="en-US"/>
        </a:p>
      </dgm:t>
    </dgm:pt>
    <dgm:pt modelId="{0EC7681B-A02B-49A6-B2E8-47ADABADFD9B}">
      <dgm:prSet phldrT="[文本]" custT="1"/>
      <dgm:spPr/>
      <dgm:t>
        <a:bodyPr/>
        <a:lstStyle/>
        <a:p>
          <a:r>
            <a:rPr lang="zh-CN" altLang="en-US" sz="2000" b="1" dirty="0" smtClean="0">
              <a:latin typeface="黑体" panose="02010609060101010101" pitchFamily="2" charset="-122"/>
              <a:ea typeface="黑体" panose="02010609060101010101" pitchFamily="2" charset="-122"/>
            </a:rPr>
            <a:t>尊重和维护法律权威</a:t>
          </a:r>
          <a:endParaRPr lang="zh-CN" altLang="en-US" sz="2000" b="1" dirty="0">
            <a:latin typeface="黑体" panose="02010609060101010101" pitchFamily="2" charset="-122"/>
            <a:ea typeface="黑体" panose="02010609060101010101" pitchFamily="2" charset="-122"/>
          </a:endParaRPr>
        </a:p>
      </dgm:t>
    </dgm:pt>
    <dgm:pt modelId="{7EB38E96-5FAD-4409-B830-9D99770291ED}" type="par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F02E5220-4CF2-49D3-ABF0-CE693437FF63}" type="sibTrans" cxnId="{6AA2A37A-FF85-43EC-BE9C-6383A06C3212}">
      <dgm:prSet/>
      <dgm:spPr/>
      <dgm:t>
        <a:bodyPr/>
        <a:lstStyle/>
        <a:p>
          <a:endParaRPr lang="zh-CN" altLang="en-US"/>
        </a:p>
      </dgm:t>
    </dgm:pt>
    <dgm:pt modelId="{0BD25DFF-3F7C-4920-9EEA-EB382F6AB102}" type="pres">
      <dgm:prSet presAssocID="{79347BA1-0DC3-4F97-A9BA-38C63B0AFDC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683BA0-63C3-4E30-8606-A2DF64524690}" type="pres">
      <dgm:prSet presAssocID="{F9D75B3A-F2B8-4FC6-B046-6040215A9E2F}" presName="root1" presStyleCnt="0"/>
      <dgm:spPr/>
    </dgm:pt>
    <dgm:pt modelId="{A0A66E07-AA08-423B-ACC8-0085513A8163}" type="pres">
      <dgm:prSet presAssocID="{F9D75B3A-F2B8-4FC6-B046-6040215A9E2F}" presName="LevelOneTextNode" presStyleLbl="node0" presStyleIdx="0" presStyleCnt="1" custScaleX="109979" custLinFactX="-81715" custLinFactNeighborX="-100000" custLinFactNeighborY="459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33C5BF5-8103-4645-9F86-29D657493DE0}" type="pres">
      <dgm:prSet presAssocID="{F9D75B3A-F2B8-4FC6-B046-6040215A9E2F}" presName="level2hierChild" presStyleCnt="0"/>
      <dgm:spPr/>
    </dgm:pt>
    <dgm:pt modelId="{390D0C31-F9A8-4376-962A-2CCCF6ED2A1F}" type="pres">
      <dgm:prSet presAssocID="{5473DB1A-CC11-4134-B120-4E3D41E8716C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5B0FA43A-DC4C-467B-9C81-78996C33C3B5}" type="pres">
      <dgm:prSet presAssocID="{5473DB1A-CC11-4134-B120-4E3D41E8716C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14460245-6814-496F-9EB2-E1A6F792CC2A}" type="pres">
      <dgm:prSet presAssocID="{611A6A55-D146-48EB-BF21-40692451F0EC}" presName="root2" presStyleCnt="0"/>
      <dgm:spPr/>
    </dgm:pt>
    <dgm:pt modelId="{E506A8E8-FF13-43AE-930A-4001816E28CA}" type="pres">
      <dgm:prSet presAssocID="{611A6A55-D146-48EB-BF21-40692451F0EC}" presName="LevelTwoTextNode" presStyleLbl="node2" presStyleIdx="0" presStyleCnt="3" custLinFactNeighborX="-39710" custLinFactNeighborY="-788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B46951E-0441-435C-96AC-C948FF5371D6}" type="pres">
      <dgm:prSet presAssocID="{611A6A55-D146-48EB-BF21-40692451F0EC}" presName="level3hierChild" presStyleCnt="0"/>
      <dgm:spPr/>
    </dgm:pt>
    <dgm:pt modelId="{F252CF86-5CEC-4755-B50A-A332FBEBFAD3}" type="pres">
      <dgm:prSet presAssocID="{735F7C69-D46E-4FD2-AC5A-25628A73AC14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48C4918A-B421-423E-9BFA-AE8130C6A753}" type="pres">
      <dgm:prSet presAssocID="{735F7C69-D46E-4FD2-AC5A-25628A73AC1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3395205B-14BD-49C6-877D-D2204F6DB434}" type="pres">
      <dgm:prSet presAssocID="{88CC5203-DEFA-40B9-A245-EE29C31B272E}" presName="root2" presStyleCnt="0"/>
      <dgm:spPr/>
    </dgm:pt>
    <dgm:pt modelId="{EC5905CB-A06A-423F-A7E3-64E233CA9364}" type="pres">
      <dgm:prSet presAssocID="{88CC5203-DEFA-40B9-A245-EE29C31B272E}" presName="LevelTwoTextNode" presStyleLbl="node2" presStyleIdx="1" presStyleCnt="3" custLinFactNeighborX="-41759" custLinFactNeighborY="-65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57284E-FCFE-4C8D-9FF3-B81F9C5BE444}" type="pres">
      <dgm:prSet presAssocID="{88CC5203-DEFA-40B9-A245-EE29C31B272E}" presName="level3hierChild" presStyleCnt="0"/>
      <dgm:spPr/>
    </dgm:pt>
    <dgm:pt modelId="{B641F014-0B7B-4D99-B996-60E91A26937B}" type="pres">
      <dgm:prSet presAssocID="{7EB38E96-5FAD-4409-B830-9D99770291E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24730770-036E-4519-980C-3205858E1B35}" type="pres">
      <dgm:prSet presAssocID="{7EB38E96-5FAD-4409-B830-9D99770291E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D8492A7A-28D8-4913-9667-B8ED06293C9E}" type="pres">
      <dgm:prSet presAssocID="{0EC7681B-A02B-49A6-B2E8-47ADABADFD9B}" presName="root2" presStyleCnt="0"/>
      <dgm:spPr/>
    </dgm:pt>
    <dgm:pt modelId="{B8F0B10E-BDF0-4B64-91BA-9CEF584D7CC3}" type="pres">
      <dgm:prSet presAssocID="{0EC7681B-A02B-49A6-B2E8-47ADABADFD9B}" presName="LevelTwoTextNode" presStyleLbl="node2" presStyleIdx="2" presStyleCnt="3" custLinFactNeighborX="-41120" custLinFactNeighborY="-401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7AA56C-413E-4F62-9286-C55B6A80B409}" type="pres">
      <dgm:prSet presAssocID="{0EC7681B-A02B-49A6-B2E8-47ADABADFD9B}" presName="level3hierChild" presStyleCnt="0"/>
      <dgm:spPr/>
    </dgm:pt>
  </dgm:ptLst>
  <dgm:cxnLst>
    <dgm:cxn modelId="{212CD933-B9E9-4DAC-8796-A2CE765C30DB}" srcId="{79347BA1-0DC3-4F97-A9BA-38C63B0AFDCE}" destId="{F9D75B3A-F2B8-4FC6-B046-6040215A9E2F}" srcOrd="0" destOrd="0" parTransId="{02A85CA5-4484-4702-AA75-5690E064EA11}" sibTransId="{6501B315-6742-483A-B8C9-3F6D90CA9DBF}"/>
    <dgm:cxn modelId="{A7B1E1B1-8415-41E8-8EAF-18659EE08F80}" type="presOf" srcId="{5473DB1A-CC11-4134-B120-4E3D41E8716C}" destId="{5B0FA43A-DC4C-467B-9C81-78996C33C3B5}" srcOrd="1" destOrd="0" presId="urn:microsoft.com/office/officeart/2008/layout/HorizontalMultiLevelHierarchy#7"/>
    <dgm:cxn modelId="{30CD914E-829A-4A76-9E3C-8A5DFD78ABCE}" type="presOf" srcId="{735F7C69-D46E-4FD2-AC5A-25628A73AC14}" destId="{F252CF86-5CEC-4755-B50A-A332FBEBFAD3}" srcOrd="0" destOrd="0" presId="urn:microsoft.com/office/officeart/2008/layout/HorizontalMultiLevelHierarchy#7"/>
    <dgm:cxn modelId="{910C1E6A-3C3D-48FF-8210-F54405C1CC25}" srcId="{F9D75B3A-F2B8-4FC6-B046-6040215A9E2F}" destId="{88CC5203-DEFA-40B9-A245-EE29C31B272E}" srcOrd="1" destOrd="0" parTransId="{735F7C69-D46E-4FD2-AC5A-25628A73AC14}" sibTransId="{4D8E1321-A59C-4E8B-8D92-F3FD23F489F5}"/>
    <dgm:cxn modelId="{AE59CBCE-F53E-43B7-AE14-E991EFE683F4}" type="presOf" srcId="{7EB38E96-5FAD-4409-B830-9D99770291ED}" destId="{B641F014-0B7B-4D99-B996-60E91A26937B}" srcOrd="0" destOrd="0" presId="urn:microsoft.com/office/officeart/2008/layout/HorizontalMultiLevelHierarchy#7"/>
    <dgm:cxn modelId="{4BC58256-0096-4F91-A13A-1CCD2A06292D}" type="presOf" srcId="{5473DB1A-CC11-4134-B120-4E3D41E8716C}" destId="{390D0C31-F9A8-4376-962A-2CCCF6ED2A1F}" srcOrd="0" destOrd="0" presId="urn:microsoft.com/office/officeart/2008/layout/HorizontalMultiLevelHierarchy#7"/>
    <dgm:cxn modelId="{B6597591-D64A-4BD6-B4B2-F480B6489F4F}" type="presOf" srcId="{611A6A55-D146-48EB-BF21-40692451F0EC}" destId="{E506A8E8-FF13-43AE-930A-4001816E28CA}" srcOrd="0" destOrd="0" presId="urn:microsoft.com/office/officeart/2008/layout/HorizontalMultiLevelHierarchy#7"/>
    <dgm:cxn modelId="{1CAC5E55-D990-4903-923B-A371031B24F1}" type="presOf" srcId="{7EB38E96-5FAD-4409-B830-9D99770291ED}" destId="{24730770-036E-4519-980C-3205858E1B35}" srcOrd="1" destOrd="0" presId="urn:microsoft.com/office/officeart/2008/layout/HorizontalMultiLevelHierarchy#7"/>
    <dgm:cxn modelId="{1BBDA548-46CD-414A-98B5-82152A4FBBED}" type="presOf" srcId="{0EC7681B-A02B-49A6-B2E8-47ADABADFD9B}" destId="{B8F0B10E-BDF0-4B64-91BA-9CEF584D7CC3}" srcOrd="0" destOrd="0" presId="urn:microsoft.com/office/officeart/2008/layout/HorizontalMultiLevelHierarchy#7"/>
    <dgm:cxn modelId="{CE02C1F5-9337-4559-A284-B317D54FEAC1}" type="presOf" srcId="{F9D75B3A-F2B8-4FC6-B046-6040215A9E2F}" destId="{A0A66E07-AA08-423B-ACC8-0085513A8163}" srcOrd="0" destOrd="0" presId="urn:microsoft.com/office/officeart/2008/layout/HorizontalMultiLevelHierarchy#7"/>
    <dgm:cxn modelId="{6AA2A37A-FF85-43EC-BE9C-6383A06C3212}" srcId="{F9D75B3A-F2B8-4FC6-B046-6040215A9E2F}" destId="{0EC7681B-A02B-49A6-B2E8-47ADABADFD9B}" srcOrd="2" destOrd="0" parTransId="{7EB38E96-5FAD-4409-B830-9D99770291ED}" sibTransId="{F02E5220-4CF2-49D3-ABF0-CE693437FF63}"/>
    <dgm:cxn modelId="{DA881CD1-FC0F-45AF-9012-53AB6098CEEC}" srcId="{F9D75B3A-F2B8-4FC6-B046-6040215A9E2F}" destId="{611A6A55-D146-48EB-BF21-40692451F0EC}" srcOrd="0" destOrd="0" parTransId="{5473DB1A-CC11-4134-B120-4E3D41E8716C}" sibTransId="{1832A224-B1E8-4349-9466-DEE92FB5937F}"/>
    <dgm:cxn modelId="{0F0BEF73-1E2B-44BB-87D3-FBF18F370652}" type="presOf" srcId="{88CC5203-DEFA-40B9-A245-EE29C31B272E}" destId="{EC5905CB-A06A-423F-A7E3-64E233CA9364}" srcOrd="0" destOrd="0" presId="urn:microsoft.com/office/officeart/2008/layout/HorizontalMultiLevelHierarchy#7"/>
    <dgm:cxn modelId="{9D8643C8-6D03-4275-8041-38F179CB3FCC}" type="presOf" srcId="{79347BA1-0DC3-4F97-A9BA-38C63B0AFDCE}" destId="{0BD25DFF-3F7C-4920-9EEA-EB382F6AB102}" srcOrd="0" destOrd="0" presId="urn:microsoft.com/office/officeart/2008/layout/HorizontalMultiLevelHierarchy#7"/>
    <dgm:cxn modelId="{EC7551A2-98D5-432C-9A88-800353429598}" type="presOf" srcId="{735F7C69-D46E-4FD2-AC5A-25628A73AC14}" destId="{48C4918A-B421-423E-9BFA-AE8130C6A753}" srcOrd="1" destOrd="0" presId="urn:microsoft.com/office/officeart/2008/layout/HorizontalMultiLevelHierarchy#7"/>
    <dgm:cxn modelId="{A07A01F3-5DBE-4D9E-B639-7ECBF4DC713F}" type="presParOf" srcId="{0BD25DFF-3F7C-4920-9EEA-EB382F6AB102}" destId="{8C683BA0-63C3-4E30-8606-A2DF64524690}" srcOrd="0" destOrd="0" presId="urn:microsoft.com/office/officeart/2008/layout/HorizontalMultiLevelHierarchy#7"/>
    <dgm:cxn modelId="{83174567-7020-44BA-81D5-7BE437A9252F}" type="presParOf" srcId="{8C683BA0-63C3-4E30-8606-A2DF64524690}" destId="{A0A66E07-AA08-423B-ACC8-0085513A8163}" srcOrd="0" destOrd="0" presId="urn:microsoft.com/office/officeart/2008/layout/HorizontalMultiLevelHierarchy#7"/>
    <dgm:cxn modelId="{4083F462-5C87-471A-B3D9-3926BC0ADC60}" type="presParOf" srcId="{8C683BA0-63C3-4E30-8606-A2DF64524690}" destId="{F33C5BF5-8103-4645-9F86-29D657493DE0}" srcOrd="1" destOrd="0" presId="urn:microsoft.com/office/officeart/2008/layout/HorizontalMultiLevelHierarchy#7"/>
    <dgm:cxn modelId="{407759AC-02EF-4BC3-BB64-C5F9C6DC2918}" type="presParOf" srcId="{F33C5BF5-8103-4645-9F86-29D657493DE0}" destId="{390D0C31-F9A8-4376-962A-2CCCF6ED2A1F}" srcOrd="0" destOrd="0" presId="urn:microsoft.com/office/officeart/2008/layout/HorizontalMultiLevelHierarchy#7"/>
    <dgm:cxn modelId="{373F3411-AFAA-4391-8777-F41B022D4968}" type="presParOf" srcId="{390D0C31-F9A8-4376-962A-2CCCF6ED2A1F}" destId="{5B0FA43A-DC4C-467B-9C81-78996C33C3B5}" srcOrd="0" destOrd="0" presId="urn:microsoft.com/office/officeart/2008/layout/HorizontalMultiLevelHierarchy#7"/>
    <dgm:cxn modelId="{72445F5F-D485-4FF1-A6CC-E97E4314653A}" type="presParOf" srcId="{F33C5BF5-8103-4645-9F86-29D657493DE0}" destId="{14460245-6814-496F-9EB2-E1A6F792CC2A}" srcOrd="1" destOrd="0" presId="urn:microsoft.com/office/officeart/2008/layout/HorizontalMultiLevelHierarchy#7"/>
    <dgm:cxn modelId="{5FB2E127-7B6D-44FC-86E9-A7BEE7614FE3}" type="presParOf" srcId="{14460245-6814-496F-9EB2-E1A6F792CC2A}" destId="{E506A8E8-FF13-43AE-930A-4001816E28CA}" srcOrd="0" destOrd="0" presId="urn:microsoft.com/office/officeart/2008/layout/HorizontalMultiLevelHierarchy#7"/>
    <dgm:cxn modelId="{272F4863-3E6A-4364-8787-A1821D559DFF}" type="presParOf" srcId="{14460245-6814-496F-9EB2-E1A6F792CC2A}" destId="{CB46951E-0441-435C-96AC-C948FF5371D6}" srcOrd="1" destOrd="0" presId="urn:microsoft.com/office/officeart/2008/layout/HorizontalMultiLevelHierarchy#7"/>
    <dgm:cxn modelId="{64DB1D9A-A48B-4184-8973-898C56A64407}" type="presParOf" srcId="{F33C5BF5-8103-4645-9F86-29D657493DE0}" destId="{F252CF86-5CEC-4755-B50A-A332FBEBFAD3}" srcOrd="2" destOrd="0" presId="urn:microsoft.com/office/officeart/2008/layout/HorizontalMultiLevelHierarchy#7"/>
    <dgm:cxn modelId="{0ACD6F95-057B-4462-948D-DCB3EE842EE1}" type="presParOf" srcId="{F252CF86-5CEC-4755-B50A-A332FBEBFAD3}" destId="{48C4918A-B421-423E-9BFA-AE8130C6A753}" srcOrd="0" destOrd="0" presId="urn:microsoft.com/office/officeart/2008/layout/HorizontalMultiLevelHierarchy#7"/>
    <dgm:cxn modelId="{84BA3A0E-B5CF-4F0D-A28D-013FA24E0325}" type="presParOf" srcId="{F33C5BF5-8103-4645-9F86-29D657493DE0}" destId="{3395205B-14BD-49C6-877D-D2204F6DB434}" srcOrd="3" destOrd="0" presId="urn:microsoft.com/office/officeart/2008/layout/HorizontalMultiLevelHierarchy#7"/>
    <dgm:cxn modelId="{9A9BF51A-13E9-47D3-AEE6-E4A4B4DFA559}" type="presParOf" srcId="{3395205B-14BD-49C6-877D-D2204F6DB434}" destId="{EC5905CB-A06A-423F-A7E3-64E233CA9364}" srcOrd="0" destOrd="0" presId="urn:microsoft.com/office/officeart/2008/layout/HorizontalMultiLevelHierarchy#7"/>
    <dgm:cxn modelId="{EEB00D19-DDF6-4CDF-9351-D93146C46EB9}" type="presParOf" srcId="{3395205B-14BD-49C6-877D-D2204F6DB434}" destId="{3857284E-FCFE-4C8D-9FF3-B81F9C5BE444}" srcOrd="1" destOrd="0" presId="urn:microsoft.com/office/officeart/2008/layout/HorizontalMultiLevelHierarchy#7"/>
    <dgm:cxn modelId="{6889FDF5-E608-4192-A6A0-9E52BE8DE8BB}" type="presParOf" srcId="{F33C5BF5-8103-4645-9F86-29D657493DE0}" destId="{B641F014-0B7B-4D99-B996-60E91A26937B}" srcOrd="4" destOrd="0" presId="urn:microsoft.com/office/officeart/2008/layout/HorizontalMultiLevelHierarchy#7"/>
    <dgm:cxn modelId="{E4537179-D4C3-4270-8D0B-2D501E3AB39E}" type="presParOf" srcId="{B641F014-0B7B-4D99-B996-60E91A26937B}" destId="{24730770-036E-4519-980C-3205858E1B35}" srcOrd="0" destOrd="0" presId="urn:microsoft.com/office/officeart/2008/layout/HorizontalMultiLevelHierarchy#7"/>
    <dgm:cxn modelId="{64934EA2-E03F-4FCC-A708-C6F54CC157A5}" type="presParOf" srcId="{F33C5BF5-8103-4645-9F86-29D657493DE0}" destId="{D8492A7A-28D8-4913-9667-B8ED06293C9E}" srcOrd="5" destOrd="0" presId="urn:microsoft.com/office/officeart/2008/layout/HorizontalMultiLevelHierarchy#7"/>
    <dgm:cxn modelId="{76BFE382-C3A8-43BB-B5BD-6565DAF51FD2}" type="presParOf" srcId="{D8492A7A-28D8-4913-9667-B8ED06293C9E}" destId="{B8F0B10E-BDF0-4B64-91BA-9CEF584D7CC3}" srcOrd="0" destOrd="0" presId="urn:microsoft.com/office/officeart/2008/layout/HorizontalMultiLevelHierarchy#7"/>
    <dgm:cxn modelId="{F2103057-F97B-455F-A223-19F427317666}" type="presParOf" srcId="{D8492A7A-28D8-4913-9667-B8ED06293C9E}" destId="{507AA56C-413E-4F62-9286-C55B6A80B409}" srcOrd="1" destOrd="0" presId="urn:microsoft.com/office/officeart/2008/layout/HorizontalMultiLevelHierarchy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849213" y="2032000"/>
          <a:ext cx="980791" cy="65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395" y="0"/>
              </a:lnTo>
              <a:lnTo>
                <a:pt x="490395" y="658335"/>
              </a:lnTo>
              <a:lnTo>
                <a:pt x="980791" y="658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0078" y="2331636"/>
        <a:ext cx="59062" cy="59062"/>
      </dsp:txXfrm>
    </dsp:sp>
    <dsp:sp modelId="{F252CF86-5CEC-4755-B50A-A332FBEBFAD3}">
      <dsp:nvSpPr>
        <dsp:cNvPr id="0" name=""/>
        <dsp:cNvSpPr/>
      </dsp:nvSpPr>
      <dsp:spPr>
        <a:xfrm>
          <a:off x="849213" y="1598988"/>
          <a:ext cx="1046615" cy="433011"/>
        </a:xfrm>
        <a:custGeom>
          <a:avLst/>
          <a:gdLst/>
          <a:ahLst/>
          <a:cxnLst/>
          <a:rect l="0" t="0" r="0" b="0"/>
          <a:pathLst>
            <a:path>
              <a:moveTo>
                <a:pt x="0" y="433011"/>
              </a:moveTo>
              <a:lnTo>
                <a:pt x="523307" y="433011"/>
              </a:lnTo>
              <a:lnTo>
                <a:pt x="523307" y="0"/>
              </a:lnTo>
              <a:lnTo>
                <a:pt x="104661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44205" y="1787177"/>
        <a:ext cx="56632" cy="56632"/>
      </dsp:txXfrm>
    </dsp:sp>
    <dsp:sp modelId="{390D0C31-F9A8-4376-962A-2CCCF6ED2A1F}">
      <dsp:nvSpPr>
        <dsp:cNvPr id="0" name=""/>
        <dsp:cNvSpPr/>
      </dsp:nvSpPr>
      <dsp:spPr>
        <a:xfrm>
          <a:off x="849213" y="593543"/>
          <a:ext cx="991149" cy="1438456"/>
        </a:xfrm>
        <a:custGeom>
          <a:avLst/>
          <a:gdLst/>
          <a:ahLst/>
          <a:cxnLst/>
          <a:rect l="0" t="0" r="0" b="0"/>
          <a:pathLst>
            <a:path>
              <a:moveTo>
                <a:pt x="0" y="1438456"/>
              </a:moveTo>
              <a:lnTo>
                <a:pt x="495574" y="1438456"/>
              </a:lnTo>
              <a:lnTo>
                <a:pt x="495574" y="0"/>
              </a:lnTo>
              <a:lnTo>
                <a:pt x="9911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301117" y="1269099"/>
        <a:ext cx="87343" cy="87343"/>
      </dsp:txXfrm>
    </dsp:sp>
    <dsp:sp modelId="{A0A66E07-AA08-423B-ACC8-0085513A8163}">
      <dsp:nvSpPr>
        <dsp:cNvPr id="0" name=""/>
        <dsp:cNvSpPr/>
      </dsp:nvSpPr>
      <dsp:spPr>
        <a:xfrm rot="16200000">
          <a:off x="-1607393" y="1607393"/>
          <a:ext cx="4064000" cy="849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理想信念是人的精神世界的核心</a:t>
          </a:r>
          <a:r>
            <a:rPr lang="en-US" altLang="zh-CN" sz="2000" b="1" kern="1200" dirty="0" smtClean="0"/>
            <a:t>---</a:t>
          </a:r>
          <a:r>
            <a:rPr lang="zh-CN" altLang="en-US" sz="2000" b="1" kern="1200" dirty="0" smtClean="0">
              <a:solidFill>
                <a:srgbClr val="FF0000"/>
              </a:solidFill>
            </a:rPr>
            <a:t>补好人生之钙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-1607393" y="1607393"/>
        <a:ext cx="4064000" cy="849213"/>
      </dsp:txXfrm>
    </dsp:sp>
    <dsp:sp modelId="{E506A8E8-FF13-43AE-930A-4001816E28CA}">
      <dsp:nvSpPr>
        <dsp:cNvPr id="0" name=""/>
        <dsp:cNvSpPr/>
      </dsp:nvSpPr>
      <dsp:spPr>
        <a:xfrm>
          <a:off x="1840363" y="207463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理想内涵及特征</a:t>
          </a:r>
          <a:endParaRPr lang="zh-CN" altLang="en-US" sz="2000" kern="1200" dirty="0"/>
        </a:p>
      </dsp:txBody>
      <dsp:txXfrm>
        <a:off x="1840363" y="207463"/>
        <a:ext cx="2532684" cy="772160"/>
      </dsp:txXfrm>
    </dsp:sp>
    <dsp:sp modelId="{EC5905CB-A06A-423F-A7E3-64E233CA9364}">
      <dsp:nvSpPr>
        <dsp:cNvPr id="0" name=""/>
        <dsp:cNvSpPr/>
      </dsp:nvSpPr>
      <dsp:spPr>
        <a:xfrm>
          <a:off x="1895829" y="1212908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1895829" y="1212908"/>
        <a:ext cx="2532684" cy="772160"/>
      </dsp:txXfrm>
    </dsp:sp>
    <dsp:sp modelId="{B8F0B10E-BDF0-4B64-91BA-9CEF584D7CC3}">
      <dsp:nvSpPr>
        <dsp:cNvPr id="0" name=""/>
        <dsp:cNvSpPr/>
      </dsp:nvSpPr>
      <dsp:spPr>
        <a:xfrm>
          <a:off x="1830005" y="2304255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理想信念的作用</a:t>
          </a:r>
          <a:endParaRPr lang="zh-CN" altLang="en-US" sz="2400" kern="1200" dirty="0"/>
        </a:p>
      </dsp:txBody>
      <dsp:txXfrm>
        <a:off x="1830005" y="2304255"/>
        <a:ext cx="2532684" cy="772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849213" y="2032000"/>
          <a:ext cx="980791" cy="658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395" y="0"/>
              </a:lnTo>
              <a:lnTo>
                <a:pt x="490395" y="658335"/>
              </a:lnTo>
              <a:lnTo>
                <a:pt x="980791" y="658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0078" y="2331636"/>
        <a:ext cx="59062" cy="59062"/>
      </dsp:txXfrm>
    </dsp:sp>
    <dsp:sp modelId="{F252CF86-5CEC-4755-B50A-A332FBEBFAD3}">
      <dsp:nvSpPr>
        <dsp:cNvPr id="0" name=""/>
        <dsp:cNvSpPr/>
      </dsp:nvSpPr>
      <dsp:spPr>
        <a:xfrm>
          <a:off x="849213" y="1610215"/>
          <a:ext cx="981728" cy="421784"/>
        </a:xfrm>
        <a:custGeom>
          <a:avLst/>
          <a:gdLst/>
          <a:ahLst/>
          <a:cxnLst/>
          <a:rect l="0" t="0" r="0" b="0"/>
          <a:pathLst>
            <a:path>
              <a:moveTo>
                <a:pt x="0" y="421784"/>
              </a:moveTo>
              <a:lnTo>
                <a:pt x="490864" y="421784"/>
              </a:lnTo>
              <a:lnTo>
                <a:pt x="490864" y="0"/>
              </a:lnTo>
              <a:lnTo>
                <a:pt x="9817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3365" y="1794395"/>
        <a:ext cx="53425" cy="53425"/>
      </dsp:txXfrm>
    </dsp:sp>
    <dsp:sp modelId="{390D0C31-F9A8-4376-962A-2CCCF6ED2A1F}">
      <dsp:nvSpPr>
        <dsp:cNvPr id="0" name=""/>
        <dsp:cNvSpPr/>
      </dsp:nvSpPr>
      <dsp:spPr>
        <a:xfrm>
          <a:off x="849213" y="593543"/>
          <a:ext cx="991149" cy="1438456"/>
        </a:xfrm>
        <a:custGeom>
          <a:avLst/>
          <a:gdLst/>
          <a:ahLst/>
          <a:cxnLst/>
          <a:rect l="0" t="0" r="0" b="0"/>
          <a:pathLst>
            <a:path>
              <a:moveTo>
                <a:pt x="0" y="1438456"/>
              </a:moveTo>
              <a:lnTo>
                <a:pt x="495574" y="1438456"/>
              </a:lnTo>
              <a:lnTo>
                <a:pt x="495574" y="0"/>
              </a:lnTo>
              <a:lnTo>
                <a:pt x="99114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301117" y="1269099"/>
        <a:ext cx="87343" cy="87343"/>
      </dsp:txXfrm>
    </dsp:sp>
    <dsp:sp modelId="{A0A66E07-AA08-423B-ACC8-0085513A8163}">
      <dsp:nvSpPr>
        <dsp:cNvPr id="0" name=""/>
        <dsp:cNvSpPr/>
      </dsp:nvSpPr>
      <dsp:spPr>
        <a:xfrm rot="16200000">
          <a:off x="-1607393" y="1607393"/>
          <a:ext cx="4064000" cy="849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崇高的理想信念</a:t>
          </a:r>
          <a:endParaRPr lang="en-US" altLang="zh-CN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----</a:t>
          </a:r>
          <a:r>
            <a:rPr lang="zh-CN" altLang="en-US" sz="2400" b="1" kern="1200" dirty="0" smtClean="0">
              <a:solidFill>
                <a:srgbClr val="FF0000"/>
              </a:solidFill>
              <a:latin typeface="+mj-ea"/>
              <a:ea typeface="+mj-ea"/>
            </a:rPr>
            <a:t>拧好人生总开关</a:t>
          </a:r>
          <a:endParaRPr lang="zh-CN" altLang="en-US" sz="2400" b="1" kern="1200" dirty="0">
            <a:solidFill>
              <a:srgbClr val="FF0000"/>
            </a:solidFill>
            <a:latin typeface="+mj-ea"/>
            <a:ea typeface="+mj-ea"/>
          </a:endParaRPr>
        </a:p>
      </dsp:txBody>
      <dsp:txXfrm>
        <a:off x="-1607393" y="1607393"/>
        <a:ext cx="4064000" cy="849213"/>
      </dsp:txXfrm>
    </dsp:sp>
    <dsp:sp modelId="{E506A8E8-FF13-43AE-930A-4001816E28CA}">
      <dsp:nvSpPr>
        <dsp:cNvPr id="0" name=""/>
        <dsp:cNvSpPr/>
      </dsp:nvSpPr>
      <dsp:spPr>
        <a:xfrm>
          <a:off x="1840363" y="207463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黑体" panose="02010609060101010101" pitchFamily="2" charset="-122"/>
              <a:ea typeface="黑体" panose="02010609060101010101" pitchFamily="2" charset="-122"/>
            </a:rPr>
            <a:t>信仰马克思主义</a:t>
          </a:r>
          <a:endParaRPr lang="zh-CN" altLang="en-US" sz="2000" b="1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1840363" y="207463"/>
        <a:ext cx="2532684" cy="772160"/>
      </dsp:txXfrm>
    </dsp:sp>
    <dsp:sp modelId="{EC5905CB-A06A-423F-A7E3-64E233CA9364}">
      <dsp:nvSpPr>
        <dsp:cNvPr id="0" name=""/>
        <dsp:cNvSpPr/>
      </dsp:nvSpPr>
      <dsp:spPr>
        <a:xfrm>
          <a:off x="1830942" y="1224135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1830942" y="1224135"/>
        <a:ext cx="2532684" cy="772160"/>
      </dsp:txXfrm>
    </dsp:sp>
    <dsp:sp modelId="{B8F0B10E-BDF0-4B64-91BA-9CEF584D7CC3}">
      <dsp:nvSpPr>
        <dsp:cNvPr id="0" name=""/>
        <dsp:cNvSpPr/>
      </dsp:nvSpPr>
      <dsp:spPr>
        <a:xfrm>
          <a:off x="1830005" y="2304255"/>
          <a:ext cx="2532684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共产主义远大理想</a:t>
          </a:r>
          <a:endParaRPr lang="zh-CN" altLang="en-US" sz="2400" kern="1200" dirty="0"/>
        </a:p>
      </dsp:txBody>
      <dsp:txXfrm>
        <a:off x="1830005" y="2304255"/>
        <a:ext cx="2532684" cy="77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849198" y="2031963"/>
          <a:ext cx="1108612" cy="156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4306" y="0"/>
              </a:lnTo>
              <a:lnTo>
                <a:pt x="554306" y="1567741"/>
              </a:lnTo>
              <a:lnTo>
                <a:pt x="1108612" y="1567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55501" y="2767831"/>
        <a:ext cx="96005" cy="96005"/>
      </dsp:txXfrm>
    </dsp:sp>
    <dsp:sp modelId="{F252CF86-5CEC-4755-B50A-A332FBEBFAD3}">
      <dsp:nvSpPr>
        <dsp:cNvPr id="0" name=""/>
        <dsp:cNvSpPr/>
      </dsp:nvSpPr>
      <dsp:spPr>
        <a:xfrm>
          <a:off x="849198" y="1940678"/>
          <a:ext cx="1113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1284"/>
              </a:moveTo>
              <a:lnTo>
                <a:pt x="556952" y="91284"/>
              </a:lnTo>
              <a:lnTo>
                <a:pt x="556952" y="45720"/>
              </a:lnTo>
              <a:lnTo>
                <a:pt x="1113905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78280" y="1958527"/>
        <a:ext cx="55741" cy="55741"/>
      </dsp:txXfrm>
    </dsp:sp>
    <dsp:sp modelId="{390D0C31-F9A8-4376-962A-2CCCF6ED2A1F}">
      <dsp:nvSpPr>
        <dsp:cNvPr id="0" name=""/>
        <dsp:cNvSpPr/>
      </dsp:nvSpPr>
      <dsp:spPr>
        <a:xfrm>
          <a:off x="849198" y="548300"/>
          <a:ext cx="1165799" cy="1483662"/>
        </a:xfrm>
        <a:custGeom>
          <a:avLst/>
          <a:gdLst/>
          <a:ahLst/>
          <a:cxnLst/>
          <a:rect l="0" t="0" r="0" b="0"/>
          <a:pathLst>
            <a:path>
              <a:moveTo>
                <a:pt x="0" y="1483662"/>
              </a:moveTo>
              <a:lnTo>
                <a:pt x="582899" y="1483662"/>
              </a:lnTo>
              <a:lnTo>
                <a:pt x="582899" y="0"/>
              </a:lnTo>
              <a:lnTo>
                <a:pt x="1165799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84925" y="1242959"/>
        <a:ext cx="94344" cy="94344"/>
      </dsp:txXfrm>
    </dsp:sp>
    <dsp:sp modelId="{A0A66E07-AA08-423B-ACC8-0085513A8163}">
      <dsp:nvSpPr>
        <dsp:cNvPr id="0" name=""/>
        <dsp:cNvSpPr/>
      </dsp:nvSpPr>
      <dsp:spPr>
        <a:xfrm rot="16200000">
          <a:off x="-1607363" y="1607363"/>
          <a:ext cx="4063926" cy="849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弘扬中国精神</a:t>
          </a:r>
          <a:endParaRPr lang="en-US" altLang="zh-CN" sz="2800" b="1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----</a:t>
          </a:r>
          <a:r>
            <a:rPr lang="zh-CN" altLang="en-US" sz="2800" b="1" kern="1200" dirty="0" smtClean="0">
              <a:solidFill>
                <a:srgbClr val="FF0000"/>
              </a:solidFill>
            </a:rPr>
            <a:t>守好人生之魂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-1607363" y="1607363"/>
        <a:ext cx="4063926" cy="849198"/>
      </dsp:txXfrm>
    </dsp:sp>
    <dsp:sp modelId="{E506A8E8-FF13-43AE-930A-4001816E28CA}">
      <dsp:nvSpPr>
        <dsp:cNvPr id="0" name=""/>
        <dsp:cNvSpPr/>
      </dsp:nvSpPr>
      <dsp:spPr>
        <a:xfrm>
          <a:off x="2014997" y="162227"/>
          <a:ext cx="875305" cy="772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anose="02010609060101010101" pitchFamily="2" charset="-122"/>
              <a:ea typeface="黑体" panose="02010609060101010101" pitchFamily="2" charset="-122"/>
            </a:rPr>
            <a:t>中国</a:t>
          </a:r>
          <a:endParaRPr lang="en-US" altLang="zh-CN" sz="1800" b="1" kern="1200" dirty="0" smtClean="0">
            <a:latin typeface="黑体" panose="02010609060101010101" pitchFamily="2" charset="-122"/>
            <a:ea typeface="黑体" panose="02010609060101010101" pitchFamily="2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anose="02010609060101010101" pitchFamily="2" charset="-122"/>
              <a:ea typeface="黑体" panose="02010609060101010101" pitchFamily="2" charset="-122"/>
            </a:rPr>
            <a:t>精神</a:t>
          </a:r>
          <a:endParaRPr lang="zh-CN" altLang="en-US" sz="1800" b="1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2014997" y="162227"/>
        <a:ext cx="875305" cy="772145"/>
      </dsp:txXfrm>
    </dsp:sp>
    <dsp:sp modelId="{EC5905CB-A06A-423F-A7E3-64E233CA9364}">
      <dsp:nvSpPr>
        <dsp:cNvPr id="0" name=""/>
        <dsp:cNvSpPr/>
      </dsp:nvSpPr>
      <dsp:spPr>
        <a:xfrm>
          <a:off x="1963103" y="1600325"/>
          <a:ext cx="1363749" cy="772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民族精神的核心</a:t>
          </a:r>
          <a:r>
            <a:rPr lang="en-US" altLang="zh-CN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—</a:t>
          </a:r>
          <a:r>
            <a:rPr lang="zh-CN" altLang="en-US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爱国主义</a:t>
          </a:r>
          <a:endParaRPr lang="zh-CN" altLang="en-US" sz="1600" b="1" kern="1200" dirty="0">
            <a:latin typeface="华文隶书" panose="02010800040101010101" pitchFamily="2" charset="-122"/>
            <a:ea typeface="华文隶书" panose="02010800040101010101" pitchFamily="2" charset="-122"/>
          </a:endParaRPr>
        </a:p>
      </dsp:txBody>
      <dsp:txXfrm>
        <a:off x="1963103" y="1600325"/>
        <a:ext cx="1363749" cy="772145"/>
      </dsp:txXfrm>
    </dsp:sp>
    <dsp:sp modelId="{B8F0B10E-BDF0-4B64-91BA-9CEF584D7CC3}">
      <dsp:nvSpPr>
        <dsp:cNvPr id="0" name=""/>
        <dsp:cNvSpPr/>
      </dsp:nvSpPr>
      <dsp:spPr>
        <a:xfrm>
          <a:off x="1957810" y="3213631"/>
          <a:ext cx="1465030" cy="772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 时代精神的核心</a:t>
          </a:r>
          <a:r>
            <a:rPr lang="en-US" altLang="zh-CN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—</a:t>
          </a:r>
          <a:r>
            <a:rPr lang="zh-CN" altLang="en-US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改革创新</a:t>
          </a:r>
          <a:endParaRPr lang="zh-CN" altLang="en-US" sz="1600" b="1" kern="1200" dirty="0">
            <a:latin typeface="华文隶书" panose="02010800040101010101" pitchFamily="2" charset="-122"/>
            <a:ea typeface="华文隶书" panose="02010800040101010101" pitchFamily="2" charset="-122"/>
          </a:endParaRPr>
        </a:p>
      </dsp:txBody>
      <dsp:txXfrm>
        <a:off x="1957810" y="3213631"/>
        <a:ext cx="1465030" cy="772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969628" y="2020345"/>
          <a:ext cx="836712" cy="1543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18356" y="0"/>
              </a:lnTo>
              <a:lnTo>
                <a:pt x="418356" y="1543730"/>
              </a:lnTo>
              <a:lnTo>
                <a:pt x="836712" y="154373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344087" y="2748312"/>
        <a:ext cx="87795" cy="87795"/>
      </dsp:txXfrm>
    </dsp:sp>
    <dsp:sp modelId="{F252CF86-5CEC-4755-B50A-A332FBEBFAD3}">
      <dsp:nvSpPr>
        <dsp:cNvPr id="0" name=""/>
        <dsp:cNvSpPr/>
      </dsp:nvSpPr>
      <dsp:spPr>
        <a:xfrm>
          <a:off x="969628" y="1974625"/>
          <a:ext cx="84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4764" y="45720"/>
              </a:lnTo>
              <a:lnTo>
                <a:pt x="424764" y="88313"/>
              </a:lnTo>
              <a:lnTo>
                <a:pt x="849529" y="883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73128" y="1999080"/>
        <a:ext cx="42529" cy="42529"/>
      </dsp:txXfrm>
    </dsp:sp>
    <dsp:sp modelId="{390D0C31-F9A8-4376-962A-2CCCF6ED2A1F}">
      <dsp:nvSpPr>
        <dsp:cNvPr id="0" name=""/>
        <dsp:cNvSpPr/>
      </dsp:nvSpPr>
      <dsp:spPr>
        <a:xfrm>
          <a:off x="969628" y="383865"/>
          <a:ext cx="1096712" cy="1636479"/>
        </a:xfrm>
        <a:custGeom>
          <a:avLst/>
          <a:gdLst/>
          <a:ahLst/>
          <a:cxnLst/>
          <a:rect l="0" t="0" r="0" b="0"/>
          <a:pathLst>
            <a:path>
              <a:moveTo>
                <a:pt x="0" y="1636479"/>
              </a:moveTo>
              <a:lnTo>
                <a:pt x="548356" y="1636479"/>
              </a:lnTo>
              <a:lnTo>
                <a:pt x="548356" y="0"/>
              </a:lnTo>
              <a:lnTo>
                <a:pt x="10967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468735" y="1152855"/>
        <a:ext cx="98499" cy="98499"/>
      </dsp:txXfrm>
    </dsp:sp>
    <dsp:sp modelId="{A0A66E07-AA08-423B-ACC8-0085513A8163}">
      <dsp:nvSpPr>
        <dsp:cNvPr id="0" name=""/>
        <dsp:cNvSpPr/>
      </dsp:nvSpPr>
      <dsp:spPr>
        <a:xfrm rot="16200000">
          <a:off x="-1472887" y="1598173"/>
          <a:ext cx="4040690" cy="8443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正确的人生观</a:t>
          </a:r>
          <a:r>
            <a:rPr lang="en-US" altLang="zh-CN" sz="2800" b="1" kern="1200" dirty="0" smtClean="0">
              <a:solidFill>
                <a:srgbClr val="FF0000"/>
              </a:solidFill>
            </a:rPr>
            <a:t>----</a:t>
          </a:r>
          <a:r>
            <a:rPr lang="zh-CN" altLang="en-US" sz="2800" b="1" kern="1200" dirty="0" smtClean="0">
              <a:solidFill>
                <a:srgbClr val="FF0000"/>
              </a:solidFill>
            </a:rPr>
            <a:t>握好人生总钥匙</a:t>
          </a:r>
          <a:endParaRPr lang="zh-CN" altLang="en-US" sz="2800" b="1" kern="1200" dirty="0">
            <a:solidFill>
              <a:srgbClr val="FF0000"/>
            </a:solidFill>
          </a:endParaRPr>
        </a:p>
      </dsp:txBody>
      <dsp:txXfrm>
        <a:off x="-1472887" y="1598173"/>
        <a:ext cx="4040690" cy="844342"/>
      </dsp:txXfrm>
    </dsp:sp>
    <dsp:sp modelId="{E506A8E8-FF13-43AE-930A-4001816E28CA}">
      <dsp:nvSpPr>
        <dsp:cNvPr id="0" name=""/>
        <dsp:cNvSpPr/>
      </dsp:nvSpPr>
      <dsp:spPr>
        <a:xfrm>
          <a:off x="2066340" y="0"/>
          <a:ext cx="870300" cy="767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黑体" panose="02010609060101010101" pitchFamily="2" charset="-122"/>
              <a:ea typeface="黑体" panose="02010609060101010101" pitchFamily="2" charset="-122"/>
            </a:rPr>
            <a:t>人生的基本原理</a:t>
          </a:r>
          <a:endParaRPr lang="zh-CN" altLang="en-US" sz="1600" b="1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2066340" y="0"/>
        <a:ext cx="870300" cy="767731"/>
      </dsp:txXfrm>
    </dsp:sp>
    <dsp:sp modelId="{EC5905CB-A06A-423F-A7E3-64E233CA9364}">
      <dsp:nvSpPr>
        <dsp:cNvPr id="0" name=""/>
        <dsp:cNvSpPr/>
      </dsp:nvSpPr>
      <dsp:spPr>
        <a:xfrm>
          <a:off x="1819158" y="1679073"/>
          <a:ext cx="1355952" cy="767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正确的人生观内容</a:t>
          </a:r>
          <a:endParaRPr lang="zh-CN" altLang="en-US" sz="1600" b="1" kern="1200" dirty="0">
            <a:latin typeface="华文隶书" panose="02010800040101010101" pitchFamily="2" charset="-122"/>
            <a:ea typeface="华文隶书" panose="02010800040101010101" pitchFamily="2" charset="-122"/>
          </a:endParaRPr>
        </a:p>
      </dsp:txBody>
      <dsp:txXfrm>
        <a:off x="1819158" y="1679073"/>
        <a:ext cx="1355952" cy="767731"/>
      </dsp:txXfrm>
    </dsp:sp>
    <dsp:sp modelId="{B8F0B10E-BDF0-4B64-91BA-9CEF584D7CC3}">
      <dsp:nvSpPr>
        <dsp:cNvPr id="0" name=""/>
        <dsp:cNvSpPr/>
      </dsp:nvSpPr>
      <dsp:spPr>
        <a:xfrm>
          <a:off x="1806341" y="3180210"/>
          <a:ext cx="1456653" cy="767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华文隶书" panose="02010800040101010101" pitchFamily="2" charset="-122"/>
              <a:ea typeface="华文隶书" panose="02010800040101010101" pitchFamily="2" charset="-122"/>
            </a:rPr>
            <a:t> 创造有意义的人生</a:t>
          </a:r>
          <a:endParaRPr lang="zh-CN" altLang="en-US" sz="1600" b="1" kern="1200" dirty="0">
            <a:latin typeface="华文隶书" panose="02010800040101010101" pitchFamily="2" charset="-122"/>
            <a:ea typeface="华文隶书" panose="02010800040101010101" pitchFamily="2" charset="-122"/>
          </a:endParaRPr>
        </a:p>
      </dsp:txBody>
      <dsp:txXfrm>
        <a:off x="1806341" y="3180210"/>
        <a:ext cx="1456653" cy="7677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849213" y="2032000"/>
          <a:ext cx="1400039" cy="664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0019" y="0"/>
              </a:lnTo>
              <a:lnTo>
                <a:pt x="700019" y="664937"/>
              </a:lnTo>
              <a:lnTo>
                <a:pt x="1400039" y="6649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10485" y="2325720"/>
        <a:ext cx="77496" cy="77496"/>
      </dsp:txXfrm>
    </dsp:sp>
    <dsp:sp modelId="{F252CF86-5CEC-4755-B50A-A332FBEBFAD3}">
      <dsp:nvSpPr>
        <dsp:cNvPr id="0" name=""/>
        <dsp:cNvSpPr/>
      </dsp:nvSpPr>
      <dsp:spPr>
        <a:xfrm>
          <a:off x="849213" y="1610439"/>
          <a:ext cx="1437750" cy="421560"/>
        </a:xfrm>
        <a:custGeom>
          <a:avLst/>
          <a:gdLst/>
          <a:ahLst/>
          <a:cxnLst/>
          <a:rect l="0" t="0" r="0" b="0"/>
          <a:pathLst>
            <a:path>
              <a:moveTo>
                <a:pt x="0" y="421560"/>
              </a:moveTo>
              <a:lnTo>
                <a:pt x="718875" y="421560"/>
              </a:lnTo>
              <a:lnTo>
                <a:pt x="718875" y="0"/>
              </a:lnTo>
              <a:lnTo>
                <a:pt x="143775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30632" y="1783762"/>
        <a:ext cx="74913" cy="74913"/>
      </dsp:txXfrm>
    </dsp:sp>
    <dsp:sp modelId="{390D0C31-F9A8-4376-962A-2CCCF6ED2A1F}">
      <dsp:nvSpPr>
        <dsp:cNvPr id="0" name=""/>
        <dsp:cNvSpPr/>
      </dsp:nvSpPr>
      <dsp:spPr>
        <a:xfrm>
          <a:off x="849213" y="593543"/>
          <a:ext cx="1465534" cy="1438456"/>
        </a:xfrm>
        <a:custGeom>
          <a:avLst/>
          <a:gdLst/>
          <a:ahLst/>
          <a:cxnLst/>
          <a:rect l="0" t="0" r="0" b="0"/>
          <a:pathLst>
            <a:path>
              <a:moveTo>
                <a:pt x="0" y="1438456"/>
              </a:moveTo>
              <a:lnTo>
                <a:pt x="732767" y="1438456"/>
              </a:lnTo>
              <a:lnTo>
                <a:pt x="732767" y="0"/>
              </a:lnTo>
              <a:lnTo>
                <a:pt x="14655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530643" y="1261433"/>
        <a:ext cx="102676" cy="102676"/>
      </dsp:txXfrm>
    </dsp:sp>
    <dsp:sp modelId="{A0A66E07-AA08-423B-ACC8-0085513A8163}">
      <dsp:nvSpPr>
        <dsp:cNvPr id="0" name=""/>
        <dsp:cNvSpPr/>
      </dsp:nvSpPr>
      <dsp:spPr>
        <a:xfrm rot="16200000">
          <a:off x="-1607393" y="1607393"/>
          <a:ext cx="4064000" cy="849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/>
            <a:t>严私德</a:t>
          </a:r>
        </a:p>
      </dsp:txBody>
      <dsp:txXfrm>
        <a:off x="-1607393" y="1607393"/>
        <a:ext cx="4064000" cy="849213"/>
      </dsp:txXfrm>
    </dsp:sp>
    <dsp:sp modelId="{E506A8E8-FF13-43AE-930A-4001816E28CA}">
      <dsp:nvSpPr>
        <dsp:cNvPr id="0" name=""/>
        <dsp:cNvSpPr/>
      </dsp:nvSpPr>
      <dsp:spPr>
        <a:xfrm>
          <a:off x="2314748" y="207463"/>
          <a:ext cx="1494081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职业道德</a:t>
          </a:r>
        </a:p>
      </dsp:txBody>
      <dsp:txXfrm>
        <a:off x="2314748" y="207463"/>
        <a:ext cx="1494081" cy="772160"/>
      </dsp:txXfrm>
    </dsp:sp>
    <dsp:sp modelId="{EC5905CB-A06A-423F-A7E3-64E233CA9364}">
      <dsp:nvSpPr>
        <dsp:cNvPr id="0" name=""/>
        <dsp:cNvSpPr/>
      </dsp:nvSpPr>
      <dsp:spPr>
        <a:xfrm>
          <a:off x="2286964" y="1224359"/>
          <a:ext cx="1510315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286964" y="1224359"/>
        <a:ext cx="1510315" cy="772160"/>
      </dsp:txXfrm>
    </dsp:sp>
    <dsp:sp modelId="{B8F0B10E-BDF0-4B64-91BA-9CEF584D7CC3}">
      <dsp:nvSpPr>
        <dsp:cNvPr id="0" name=""/>
        <dsp:cNvSpPr/>
      </dsp:nvSpPr>
      <dsp:spPr>
        <a:xfrm>
          <a:off x="2249253" y="2310857"/>
          <a:ext cx="1583915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个人品德</a:t>
          </a:r>
        </a:p>
      </dsp:txBody>
      <dsp:txXfrm>
        <a:off x="2249253" y="2310857"/>
        <a:ext cx="1583915" cy="772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1040584" y="2032000"/>
          <a:ext cx="1027987" cy="878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993" y="0"/>
              </a:lnTo>
              <a:lnTo>
                <a:pt x="513993" y="878864"/>
              </a:lnTo>
              <a:lnTo>
                <a:pt x="1027987" y="8788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20766" y="2437620"/>
        <a:ext cx="67623" cy="67623"/>
      </dsp:txXfrm>
    </dsp:sp>
    <dsp:sp modelId="{F252CF86-5CEC-4755-B50A-A332FBEBFAD3}">
      <dsp:nvSpPr>
        <dsp:cNvPr id="0" name=""/>
        <dsp:cNvSpPr/>
      </dsp:nvSpPr>
      <dsp:spPr>
        <a:xfrm>
          <a:off x="1040584" y="1476067"/>
          <a:ext cx="1059696" cy="555932"/>
        </a:xfrm>
        <a:custGeom>
          <a:avLst/>
          <a:gdLst/>
          <a:ahLst/>
          <a:cxnLst/>
          <a:rect l="0" t="0" r="0" b="0"/>
          <a:pathLst>
            <a:path>
              <a:moveTo>
                <a:pt x="0" y="555932"/>
              </a:moveTo>
              <a:lnTo>
                <a:pt x="529848" y="555932"/>
              </a:lnTo>
              <a:lnTo>
                <a:pt x="529848" y="0"/>
              </a:lnTo>
              <a:lnTo>
                <a:pt x="105969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540515" y="1724117"/>
        <a:ext cx="59833" cy="59833"/>
      </dsp:txXfrm>
    </dsp:sp>
    <dsp:sp modelId="{390D0C31-F9A8-4376-962A-2CCCF6ED2A1F}">
      <dsp:nvSpPr>
        <dsp:cNvPr id="0" name=""/>
        <dsp:cNvSpPr/>
      </dsp:nvSpPr>
      <dsp:spPr>
        <a:xfrm>
          <a:off x="1040584" y="395854"/>
          <a:ext cx="1057340" cy="1636145"/>
        </a:xfrm>
        <a:custGeom>
          <a:avLst/>
          <a:gdLst/>
          <a:ahLst/>
          <a:cxnLst/>
          <a:rect l="0" t="0" r="0" b="0"/>
          <a:pathLst>
            <a:path>
              <a:moveTo>
                <a:pt x="0" y="1636145"/>
              </a:moveTo>
              <a:lnTo>
                <a:pt x="528670" y="1636145"/>
              </a:lnTo>
              <a:lnTo>
                <a:pt x="528670" y="0"/>
              </a:lnTo>
              <a:lnTo>
                <a:pt x="105734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520553" y="1165225"/>
        <a:ext cx="97403" cy="97403"/>
      </dsp:txXfrm>
    </dsp:sp>
    <dsp:sp modelId="{A0A66E07-AA08-423B-ACC8-0085513A8163}">
      <dsp:nvSpPr>
        <dsp:cNvPr id="0" name=""/>
        <dsp:cNvSpPr/>
      </dsp:nvSpPr>
      <dsp:spPr>
        <a:xfrm rot="16200000">
          <a:off x="-1416022" y="1607393"/>
          <a:ext cx="4064000" cy="8492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i="0" kern="1200" dirty="0" smtClean="0"/>
            <a:t>尊法学法</a:t>
          </a:r>
          <a:endParaRPr lang="zh-CN" altLang="en-US" sz="2800" i="0" kern="1200" dirty="0"/>
        </a:p>
      </dsp:txBody>
      <dsp:txXfrm>
        <a:off x="-1416022" y="1607393"/>
        <a:ext cx="4064000" cy="849213"/>
      </dsp:txXfrm>
    </dsp:sp>
    <dsp:sp modelId="{E506A8E8-FF13-43AE-930A-4001816E28CA}">
      <dsp:nvSpPr>
        <dsp:cNvPr id="0" name=""/>
        <dsp:cNvSpPr/>
      </dsp:nvSpPr>
      <dsp:spPr>
        <a:xfrm>
          <a:off x="2097925" y="9774"/>
          <a:ext cx="1086800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法律及其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历史发展</a:t>
          </a:r>
          <a:endParaRPr lang="zh-CN" altLang="en-US" sz="1800" b="1" kern="1200" dirty="0"/>
        </a:p>
      </dsp:txBody>
      <dsp:txXfrm>
        <a:off x="2097925" y="9774"/>
        <a:ext cx="1086800" cy="772160"/>
      </dsp:txXfrm>
    </dsp:sp>
    <dsp:sp modelId="{EC5905CB-A06A-423F-A7E3-64E233CA9364}">
      <dsp:nvSpPr>
        <dsp:cNvPr id="0" name=""/>
        <dsp:cNvSpPr/>
      </dsp:nvSpPr>
      <dsp:spPr>
        <a:xfrm>
          <a:off x="2100280" y="1089987"/>
          <a:ext cx="1534503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2100280" y="1089987"/>
        <a:ext cx="1534503" cy="772160"/>
      </dsp:txXfrm>
    </dsp:sp>
    <dsp:sp modelId="{B8F0B10E-BDF0-4B64-91BA-9CEF584D7CC3}">
      <dsp:nvSpPr>
        <dsp:cNvPr id="0" name=""/>
        <dsp:cNvSpPr/>
      </dsp:nvSpPr>
      <dsp:spPr>
        <a:xfrm>
          <a:off x="2068571" y="2524784"/>
          <a:ext cx="1722605" cy="772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社会主义</a:t>
          </a:r>
          <a:endParaRPr lang="en-US" altLang="zh-CN" sz="1800" b="1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/>
            <a:t>法律体系</a:t>
          </a:r>
          <a:endParaRPr lang="zh-CN" altLang="en-US" sz="1800" b="1" kern="1200" dirty="0"/>
        </a:p>
      </dsp:txBody>
      <dsp:txXfrm>
        <a:off x="2068571" y="2524784"/>
        <a:ext cx="1722605" cy="772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1F014-0B7B-4D99-B996-60E91A26937B}">
      <dsp:nvSpPr>
        <dsp:cNvPr id="0" name=""/>
        <dsp:cNvSpPr/>
      </dsp:nvSpPr>
      <dsp:spPr>
        <a:xfrm>
          <a:off x="849158" y="2031867"/>
          <a:ext cx="809370" cy="654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4685" y="0"/>
              </a:lnTo>
              <a:lnTo>
                <a:pt x="404685" y="654779"/>
              </a:lnTo>
              <a:lnTo>
                <a:pt x="809370" y="6547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27817" y="2333230"/>
        <a:ext cx="52053" cy="52053"/>
      </dsp:txXfrm>
    </dsp:sp>
    <dsp:sp modelId="{F252CF86-5CEC-4755-B50A-A332FBEBFAD3}">
      <dsp:nvSpPr>
        <dsp:cNvPr id="0" name=""/>
        <dsp:cNvSpPr/>
      </dsp:nvSpPr>
      <dsp:spPr>
        <a:xfrm>
          <a:off x="849158" y="1527093"/>
          <a:ext cx="793187" cy="504774"/>
        </a:xfrm>
        <a:custGeom>
          <a:avLst/>
          <a:gdLst/>
          <a:ahLst/>
          <a:cxnLst/>
          <a:rect l="0" t="0" r="0" b="0"/>
          <a:pathLst>
            <a:path>
              <a:moveTo>
                <a:pt x="0" y="504774"/>
              </a:moveTo>
              <a:lnTo>
                <a:pt x="396593" y="504774"/>
              </a:lnTo>
              <a:lnTo>
                <a:pt x="396593" y="0"/>
              </a:lnTo>
              <a:lnTo>
                <a:pt x="79318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22247" y="1755975"/>
        <a:ext cx="47009" cy="47009"/>
      </dsp:txXfrm>
    </dsp:sp>
    <dsp:sp modelId="{390D0C31-F9A8-4376-962A-2CCCF6ED2A1F}">
      <dsp:nvSpPr>
        <dsp:cNvPr id="0" name=""/>
        <dsp:cNvSpPr/>
      </dsp:nvSpPr>
      <dsp:spPr>
        <a:xfrm>
          <a:off x="849158" y="457628"/>
          <a:ext cx="845078" cy="1574238"/>
        </a:xfrm>
        <a:custGeom>
          <a:avLst/>
          <a:gdLst/>
          <a:ahLst/>
          <a:cxnLst/>
          <a:rect l="0" t="0" r="0" b="0"/>
          <a:pathLst>
            <a:path>
              <a:moveTo>
                <a:pt x="0" y="1574238"/>
              </a:moveTo>
              <a:lnTo>
                <a:pt x="422539" y="1574238"/>
              </a:lnTo>
              <a:lnTo>
                <a:pt x="422539" y="0"/>
              </a:lnTo>
              <a:lnTo>
                <a:pt x="84507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1227029" y="1200079"/>
        <a:ext cx="89336" cy="89336"/>
      </dsp:txXfrm>
    </dsp:sp>
    <dsp:sp modelId="{A0A66E07-AA08-423B-ACC8-0085513A8163}">
      <dsp:nvSpPr>
        <dsp:cNvPr id="0" name=""/>
        <dsp:cNvSpPr/>
      </dsp:nvSpPr>
      <dsp:spPr>
        <a:xfrm rot="16200000">
          <a:off x="-1607288" y="1607288"/>
          <a:ext cx="4063735" cy="84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守法用法</a:t>
          </a:r>
          <a:endParaRPr lang="zh-CN" altLang="en-US" sz="2800" kern="1200" dirty="0"/>
        </a:p>
      </dsp:txBody>
      <dsp:txXfrm>
        <a:off x="-1607288" y="1607288"/>
        <a:ext cx="4063735" cy="849158"/>
      </dsp:txXfrm>
    </dsp:sp>
    <dsp:sp modelId="{E506A8E8-FF13-43AE-930A-4001816E28CA}">
      <dsp:nvSpPr>
        <dsp:cNvPr id="0" name=""/>
        <dsp:cNvSpPr/>
      </dsp:nvSpPr>
      <dsp:spPr>
        <a:xfrm>
          <a:off x="1694237" y="71573"/>
          <a:ext cx="2532519" cy="772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中国特色社会主义法治道路</a:t>
          </a:r>
          <a:endParaRPr lang="zh-CN" altLang="en-US" sz="2000" kern="1200" dirty="0"/>
        </a:p>
      </dsp:txBody>
      <dsp:txXfrm>
        <a:off x="1694237" y="71573"/>
        <a:ext cx="2532519" cy="772109"/>
      </dsp:txXfrm>
    </dsp:sp>
    <dsp:sp modelId="{EC5905CB-A06A-423F-A7E3-64E233CA9364}">
      <dsp:nvSpPr>
        <dsp:cNvPr id="0" name=""/>
        <dsp:cNvSpPr/>
      </dsp:nvSpPr>
      <dsp:spPr>
        <a:xfrm>
          <a:off x="1642345" y="1141038"/>
          <a:ext cx="2532519" cy="772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>
        <a:off x="1642345" y="1141038"/>
        <a:ext cx="2532519" cy="772109"/>
      </dsp:txXfrm>
    </dsp:sp>
    <dsp:sp modelId="{B8F0B10E-BDF0-4B64-91BA-9CEF584D7CC3}">
      <dsp:nvSpPr>
        <dsp:cNvPr id="0" name=""/>
        <dsp:cNvSpPr/>
      </dsp:nvSpPr>
      <dsp:spPr>
        <a:xfrm>
          <a:off x="1658528" y="2300592"/>
          <a:ext cx="2532519" cy="772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黑体" panose="02010609060101010101" pitchFamily="2" charset="-122"/>
              <a:ea typeface="黑体" panose="02010609060101010101" pitchFamily="2" charset="-122"/>
            </a:rPr>
            <a:t>尊重和维护法律权威</a:t>
          </a:r>
          <a:endParaRPr lang="zh-CN" altLang="en-US" sz="2000" b="1" kern="1200" dirty="0">
            <a:latin typeface="黑体" panose="02010609060101010101" pitchFamily="2" charset="-122"/>
            <a:ea typeface="黑体" panose="02010609060101010101" pitchFamily="2" charset="-122"/>
          </a:endParaRPr>
        </a:p>
      </dsp:txBody>
      <dsp:txXfrm>
        <a:off x="1658528" y="2300592"/>
        <a:ext cx="2532519" cy="772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#2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#3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#4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#5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#6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#7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54F14-DD73-4807-93D6-97AB8DE85F9D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69A6-36B8-46B9-8356-253DEB413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3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BFFCDF-FC75-4F47-AAF8-20202EBCBFEA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6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36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484C29EF-7ED4-493D-9D5E-0E1FF3453FA1}" type="slidenum">
              <a:rPr lang="zh-CN" altLang="en-US" smtClean="0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C7A14A3-C55E-44D9-9617-97D1588F5AAA}" type="slidenum">
              <a:rPr lang="zh-CN" altLang="en-US">
                <a:solidFill>
                  <a:prstClr val="black"/>
                </a:solidFill>
              </a:rPr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400" b="1" dirty="0"/>
              <a:t>文学家托尔斯泰就是因为承受不了妻子不断地批评、埋怨，在一个雪夜离家出走，死在一个铁路小站上。后来他的妻子清醒过，对女儿说：“你父亲的死，我是有罪的。林肯的太太也不断抱怨丈夫有点驼背，走路不轻快等。为了一些小事，她经常吵闹。林肯有一首诗这样写道：“我的日子暗淡无光，挑剔的眼睛，喝退了爱情，她从我身旁溜掉了。”</a:t>
            </a:r>
            <a:endParaRPr lang="en-US" altLang="zh-CN" sz="1400" b="1" dirty="0"/>
          </a:p>
          <a:p>
            <a:pPr algn="just"/>
            <a:r>
              <a:rPr lang="zh-CN" altLang="en-US" sz="1400" b="1" dirty="0"/>
              <a:t>亚丁湾护航舰队，也门撤侨中的舰长高祥，恰缝父亲去世，他无法回去，面对祖国</a:t>
            </a:r>
            <a:r>
              <a:rPr lang="zh-CN" altLang="en-US" sz="1400" b="1" baseline="0" dirty="0"/>
              <a:t>  头三个，她的妻子说，你为国尽忠，我帮你尽孝。</a:t>
            </a:r>
            <a:endParaRPr lang="zh-CN" altLang="en-US" sz="1400" b="1" dirty="0"/>
          </a:p>
          <a:p>
            <a:pPr algn="just"/>
            <a:r>
              <a:rPr lang="zh-CN" altLang="en-US" sz="1400" b="1" dirty="0"/>
              <a:t>    </a:t>
            </a:r>
          </a:p>
          <a:p>
            <a:endParaRPr lang="zh-CN" altLang="en-US" dirty="0"/>
          </a:p>
          <a:p>
            <a:endParaRPr lang="zh-CN" altLang="en-US" sz="1600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69A6-36B8-46B9-8356-253DEB4131C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69A6-36B8-46B9-8356-253DEB4131C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/>
              <a:t>【</a:t>
            </a:r>
            <a:r>
              <a:rPr lang="zh-CN" altLang="en-US" sz="1200" dirty="0" smtClean="0"/>
              <a:t>答案</a:t>
            </a:r>
            <a:r>
              <a:rPr lang="en-US" altLang="zh-CN" sz="1200" dirty="0" smtClean="0"/>
              <a:t>】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ABCD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569A6-36B8-46B9-8356-253DEB4131C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369219"/>
            <a:ext cx="3886200" cy="157400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369219"/>
            <a:ext cx="3886200" cy="1574006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3057526"/>
            <a:ext cx="3886200" cy="157519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3057526"/>
            <a:ext cx="3886200" cy="1575197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2545C-9B34-47EC-A972-0AC19F757153}" type="slidenum">
              <a:rPr lang="zh-CN" altLang="en-US">
                <a:solidFill>
                  <a:srgbClr val="073E87"/>
                </a:solidFill>
              </a:r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BF533-322A-40DD-8FDA-F322E83DF54B}" type="slidenum">
              <a:rPr lang="zh-CN" altLang="en-US">
                <a:solidFill>
                  <a:srgbClr val="073E87"/>
                </a:solidFill>
              </a:r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6BA12-9E2B-4C02-8A3F-502420FB8743}" type="slidenum">
              <a:rPr lang="zh-CN" altLang="en-US">
                <a:solidFill>
                  <a:srgbClr val="073E87"/>
                </a:solidFill>
              </a:rPr>
              <a:t>‹#›</a:t>
            </a:fld>
            <a:endParaRPr lang="zh-CN" altLang="en-US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086100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BE3D5-416D-44BC-9795-E247542107AA}" type="slidenum">
              <a:rPr lang="en-US" altLang="zh-CN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0825" cy="5137150"/>
            <a:chOff x="0" y="0"/>
            <a:chExt cx="5758" cy="4315"/>
          </a:xfrm>
        </p:grpSpPr>
        <p:grpSp>
          <p:nvGrpSpPr>
            <p:cNvPr id="5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8"/>
              <p:cNvSpPr/>
              <p:nvPr/>
            </p:nvSpPr>
            <p:spPr bwMode="hidden">
              <a:xfrm>
                <a:off x="4501" y="2316"/>
                <a:ext cx="1248" cy="540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" name="Freeform 9"/>
            <p:cNvSpPr/>
            <p:nvPr/>
          </p:nvSpPr>
          <p:spPr bwMode="hidden">
            <a:xfrm>
              <a:off x="3322" y="1341"/>
              <a:ext cx="1825" cy="1536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1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64"/>
            <a:ext cx="7772400" cy="1440656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4686300"/>
            <a:ext cx="2133600" cy="357188"/>
          </a:xfr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7888"/>
            <a:ext cx="2895600" cy="358775"/>
          </a:xfrm>
        </p:spPr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91063"/>
            <a:ext cx="2133600" cy="357187"/>
          </a:xfr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751CCDC-3760-4512-9C5E-14F6AC5FB99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F8B8C-F519-4F75-AD64-7F1C793EB6F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4B42D0C-CC79-4368-BDF5-08657D25E25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83AF8E6-6030-4763-9978-22A4A722409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21436D2-569A-48EF-AC4F-ADDA573129A1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DA21B39-F2E4-4DEB-8497-CA8C1659D7D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80"/>
            <a:ext cx="1543032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61513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8874404-6D39-4834-B3A4-94EBBCCBE8B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A576B70-F5CD-4A38-A496-DB771CFEBC5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243E7E2-DE62-4421-B9C0-FE1C67A115E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A18D42D1-9F08-44C2-91AE-3BDF49D2419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98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98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03B7093-11D9-4029-98CB-3F193AC800E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5172767-09A8-4350-8F7D-195771ADFD7F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02524-8CCC-4835-81C0-20FCB22120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B67D7-AC65-4D50-B4A0-EDCC342A8AD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BE926-A540-4680-BA6B-6E6E2769F25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EDA85-8B05-40E0-8E61-9DB25373FC7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AA32C-9F64-4C24-8DD4-EDDF36CFC9A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32ED-4CE2-4D3E-ADC3-9635787CFD4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CDA6A-9488-4A5B-9192-924CFD1DF88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4B9E0-CFE3-4AEE-B67C-B5496D5ECE5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D7742-FEF8-4E79-8265-8532CBD53B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1E83-FDF2-4915-840C-C8289028B67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53048-C8C6-4D27-A775-A33EBDF4C0A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80"/>
            <a:ext cx="1543032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61513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CC75-05A5-4F47-817F-E3A5287986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85900"/>
            <a:ext cx="7772400" cy="3086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56C9-5EA0-4E41-8CAE-95FB89B24E30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FD9A-E9D3-450B-8EEB-E8644064C21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879868"/>
            <a:ext cx="7772400" cy="1102519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1982387"/>
            <a:ext cx="6670366" cy="131445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09271-A259-4383-98A3-F825D3A1543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A402-9E97-4D94-B25D-00EC5B5B9C5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D4C89-8390-4D66-B577-520EE2EA319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1569-42AD-46D8-9CDF-FAA7D596065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68AD8-1C6B-40FE-93FC-99C90579444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7B6B2-6746-46C4-A58B-C5C1CA48446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3A14-FBAB-4187-9A1E-7D74CDB5E63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A773B-1D00-4FBF-902E-0836766A5CA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3DA4B-3B0B-4F59-906C-A19002B6F7F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D4B03-C282-4129-83FA-792856A9625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C843A-BF98-441A-8F51-1827AC62B09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80"/>
            <a:ext cx="1543032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61513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3B5D0-0947-43A5-BA1A-9A702CD9C69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F84C3-7733-41A1-8BE0-B70AE09596EC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85900"/>
            <a:ext cx="7772400" cy="3086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836B7-BACA-4D38-BC68-7EDCA566BA2C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086100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2EA05-D445-471E-900E-5F6C196663D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23F-FD4D-421E-8D83-C414A83CCAE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7F08-9ADD-40B2-A3B7-53A1A841011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59073-79E6-483A-9823-C5E3FBF4212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48D19-A426-4279-A365-E9CED3F3474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CD0F-3D14-4991-9795-0B95DFFE4A3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5FCE-A93F-4979-9A45-0AEF61ACE6A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92286-3040-4574-B420-FEE747C64C0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05980"/>
            <a:ext cx="1543032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61513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10DBD-0E9F-473D-8A0E-0D0B79ACCD0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85900"/>
            <a:ext cx="7772400" cy="30861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9C709-B9DE-4646-AA0E-6F1293F3485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/>
          <p:nvPr/>
        </p:nvGrpSpPr>
        <p:grpSpPr bwMode="auto">
          <a:xfrm>
            <a:off x="4" y="22"/>
            <a:ext cx="9140825" cy="5137547"/>
            <a:chOff x="0" y="0"/>
            <a:chExt cx="5758" cy="4315"/>
          </a:xfrm>
        </p:grpSpPr>
        <p:grpSp>
          <p:nvGrpSpPr>
            <p:cNvPr id="111619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1620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1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2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3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4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1625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26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64"/>
            <a:ext cx="7772400" cy="1440656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1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8683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91062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4BB79BAA-54B9-463F-BC47-5DE83EB26AE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8D879DA8-92B4-40C0-91D5-D407577428CE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22D18EA1-8E3A-4DAF-9D28-8C5860336742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8DDDCB09-C3EA-46E4-B129-F6DB2F70220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8E050D11-FC91-4080-8E38-1CAA025011F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BF764AD9-7741-4C56-A359-5E6CF12CC929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93136"/>
            <a:ext cx="7772400" cy="1021556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07156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77D83BAB-A3E5-477F-9996-565EDF2CBE91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F062C90B-17DB-43ED-A83E-AC0FC28D5CD7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B84100F5-70D2-448F-AB5E-AEBD950FEC7F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0F62A44F-31A1-40AB-B26D-4784669668F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98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98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FCDB56CD-2257-430B-9521-001BA9ECED8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1" y="4688683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fld id="{745A7878-9145-4509-A62F-D00767CD38E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468630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FFCC00"/>
              </a:buClr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/>
          <p:nvPr/>
        </p:nvGrpSpPr>
        <p:grpSpPr bwMode="auto">
          <a:xfrm>
            <a:off x="3" y="3"/>
            <a:ext cx="9140825" cy="5137547"/>
            <a:chOff x="0" y="0"/>
            <a:chExt cx="5758" cy="4315"/>
          </a:xfrm>
        </p:grpSpPr>
        <p:grpSp>
          <p:nvGrpSpPr>
            <p:cNvPr id="111619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1620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1621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1622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1623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1624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11625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2400" b="1">
                <a:solidFill>
                  <a:srgbClr val="E5E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1626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2400" b="1">
                <a:solidFill>
                  <a:srgbClr val="E5E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1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44"/>
            <a:ext cx="7772400" cy="1440656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8683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91062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8EB13E5D-C5CA-4299-A0B5-E77A91C0E3B8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A05227-C02C-49BB-93C7-476059504749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90CF80-A304-48FB-82C0-785F0F2F7D0E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C86541-C38F-425E-9E46-382C1F1F63D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3E2D39-0CBC-4CB6-8E7E-A0DC6B88230A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D4F8E9-A529-4889-9376-FE507AAB2B6F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A18B6-3661-485F-B53A-1557C8BB563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3CE1A-46A2-4355-AE00-4766BFC6744C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4F389A-07EC-4506-A484-8393D1B64AFD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1845F1-6E12-475E-BF1E-80402750E39E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6705C6-FB5F-4196-AD1E-077CC48A0F58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8683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D9F39E0C-F224-4F5B-89CB-E9B661A0041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468630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8683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00CF338B-3A73-49CB-AAC4-960CDC28700C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468630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171450"/>
            <a:ext cx="854075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200150"/>
            <a:ext cx="4000500" cy="16299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" y="2944419"/>
            <a:ext cx="4000500" cy="1629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762500" y="1200153"/>
            <a:ext cx="4000500" cy="33742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850" y="4683919"/>
            <a:ext cx="2288381" cy="357188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0629" y="4683919"/>
            <a:ext cx="2895600" cy="357188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楷体_GB2312" pitchFamily="1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D0720-6B17-4C6A-A924-C1776D137058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/>
          <p:nvPr/>
        </p:nvGrpSpPr>
        <p:grpSpPr bwMode="auto">
          <a:xfrm>
            <a:off x="2" y="20"/>
            <a:ext cx="9140825" cy="5137547"/>
            <a:chOff x="0" y="0"/>
            <a:chExt cx="5758" cy="4315"/>
          </a:xfrm>
        </p:grpSpPr>
        <p:grpSp>
          <p:nvGrpSpPr>
            <p:cNvPr id="111619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1620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1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2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3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4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1625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26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64"/>
            <a:ext cx="7772400" cy="1440656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1" y="468630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868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91062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BB79BAA-54B9-463F-BC47-5DE83EB26AE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879DA8-92B4-40C0-91D5-D407577428CE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D18EA1-8E3A-4DAF-9D28-8C5860336742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DDCB09-C3EA-46E4-B129-F6DB2F70220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50D11-FC91-4080-8E38-1CAA025011F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764AD9-7741-4C56-A359-5E6CF12CC929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D83BAB-A3E5-477F-9996-565EDF2CBE91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62C90B-17DB-43ED-A83E-AC0FC28D5CD7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4100F5-70D2-448F-AB5E-AEBD950FEC7F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2A44F-31A1-40AB-B26D-4784669668F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98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98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DB56CD-2257-430B-9521-001BA9ECED8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1" y="468868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745A7878-9145-4509-A62F-D00767CD38E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4686300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/>
          <p:nvPr/>
        </p:nvGrpSpPr>
        <p:grpSpPr bwMode="auto">
          <a:xfrm>
            <a:off x="5" y="3"/>
            <a:ext cx="9140825" cy="5137547"/>
            <a:chOff x="0" y="0"/>
            <a:chExt cx="5758" cy="4315"/>
          </a:xfrm>
        </p:grpSpPr>
        <p:grpSp>
          <p:nvGrpSpPr>
            <p:cNvPr id="111619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1620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621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622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623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624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1625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111626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111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44"/>
            <a:ext cx="7772400" cy="1440656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8683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91062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7F2ED88-FCF2-406C-AB91-B73369065762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EC48F6-91AC-4977-8E37-F4C0C60460BC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393AA-7460-4F0C-888D-F9F7D70489E5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521249-5665-4E6B-AC09-A88FFD55A2A4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A6B28D-1091-4460-BA76-9000461BC768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FA6DEF-3188-49FB-9B75-B4AB3BFCAFD8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F20144-441D-4799-87CF-5B30931F7A9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B138BD-8668-4AF9-BE60-85727877A331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0BD60E-9423-4D54-B6D1-6088CF9B9618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9DC02-D569-4F38-BE09-1562E2364D5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B58765-A83A-4360-B24F-5A3D1364E3CF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8683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E9E7682B-9134-4735-8EF0-712DD2A0BFD5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3124200" y="468630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688683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83D5FEA-5E6E-4418-A830-E4B694B49F53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468630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00152"/>
            <a:ext cx="4038600" cy="16394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953944"/>
            <a:ext cx="4038600" cy="1640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4688683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468630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1960D1C3-F269-4E37-985D-99C2FC0ABD2F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>
          <a:xfrm>
            <a:off x="3124200" y="468630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/>
          <p:nvPr/>
        </p:nvGrpSpPr>
        <p:grpSpPr bwMode="auto">
          <a:xfrm>
            <a:off x="2" y="20"/>
            <a:ext cx="9140825" cy="5137547"/>
            <a:chOff x="0" y="0"/>
            <a:chExt cx="5758" cy="4315"/>
          </a:xfrm>
        </p:grpSpPr>
        <p:grpSp>
          <p:nvGrpSpPr>
            <p:cNvPr id="111619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1620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1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2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3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24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1625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1626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16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02564"/>
            <a:ext cx="7772400" cy="1440656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16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16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1" y="468630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4688681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4691062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4BB79BAA-54B9-463F-BC47-5DE83EB26AE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879DA8-92B4-40C0-91D5-D407577428CE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D18EA1-8E3A-4DAF-9D28-8C5860336742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803660"/>
            <a:ext cx="5111750" cy="3787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4" y="803660"/>
            <a:ext cx="3008313" cy="25717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14296"/>
            <a:ext cx="8230993" cy="522470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DDCB09-C3EA-46E4-B129-F6DB2F70220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050D11-FC91-4080-8E38-1CAA025011F0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764AD9-7741-4C56-A359-5E6CF12CC929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D83BAB-A3E5-477F-9996-565EDF2CBE91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62C90B-17DB-43ED-A83E-AC0FC28D5CD7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4100F5-70D2-448F-AB5E-AEBD950FEC7F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2A44F-31A1-40AB-B26D-4784669668F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98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98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DB56CD-2257-430B-9521-001BA9ECED8B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200155"/>
            <a:ext cx="4038600" cy="33944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1" y="4688681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745A7878-9145-4509-A62F-D00767CD38E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4686300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FBAD-E5A0-4F58-AE60-D4E2CFA6AA51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482189"/>
            <a:ext cx="785818" cy="3429024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406005"/>
            <a:ext cx="6415094" cy="4094571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750081"/>
            <a:ext cx="914368" cy="316113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BE4C-8DF4-42B8-9B92-3FE2904C4277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9" name="Freeform 14"/>
          <p:cNvSpPr/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ED3B-1E1C-4781-814A-9339B98E2E56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73A8-35F4-4BC4-8955-B366FBFF81B3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5BAB-62FA-43CD-AF84-0358BECC00AE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00D1-AB2C-42B0-A9FF-68509E880E37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2239-DC96-4D5B-A65D-FD15FB2435C7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1FAC-9CCE-4897-821D-A75FBB9FFD9D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90F6F-FE4C-499F-A17E-AF1D69FC5A0C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82E14-5B5D-432A-9E90-C4314D9A972C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5A9B-0E26-4EDB-8C78-67299FAC3436}" type="slidenum">
              <a:rPr lang="zh-CN" altLang="en-US" smtClean="0">
                <a:solidFill>
                  <a:srgbClr val="073E87"/>
                </a:solidFill>
              </a:rPr>
              <a:t>‹#›</a:t>
            </a:fld>
            <a:endParaRPr lang="en-US" altLang="zh-CN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10" y="3686358"/>
            <a:ext cx="2476191" cy="14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4815334"/>
            <a:ext cx="9144000" cy="32816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3236937C-4296-4F09-BFBF-208432D16C49}" type="slidenum">
              <a:rPr kumimoji="0" lang="en-US" smtClean="0"/>
              <a:t>‹#›</a:t>
            </a:fld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5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686175"/>
            <a:ext cx="24765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4888"/>
            <a:ext cx="914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fld id="{5BB28BC0-12BC-43D1-9BF4-A2D476E24A8F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5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686175"/>
            <a:ext cx="24765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6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4888"/>
            <a:ext cx="914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fld id="{74D5F4A9-669C-4B49-A367-9987063E3A2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4">
            <a:lum bright="1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3686175"/>
            <a:ext cx="24765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30713"/>
            <a:ext cx="4572000" cy="5357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5">
            <a:lum bright="34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4888"/>
            <a:ext cx="9144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fld id="{0357277D-B171-48BA-989E-FF39C375E92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anose="020E0502030308020204"/>
          <a:ea typeface="隶书" panose="02010509060101010101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anose="05020102010507070707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anose="05020102010507070707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8683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1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4603D1-C530-4A63-8AAC-5336A19D86D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10596" name="Group 4"/>
          <p:cNvGrpSpPr/>
          <p:nvPr/>
        </p:nvGrpSpPr>
        <p:grpSpPr bwMode="auto">
          <a:xfrm>
            <a:off x="4" y="22"/>
            <a:ext cx="9140825" cy="5137547"/>
            <a:chOff x="0" y="0"/>
            <a:chExt cx="5758" cy="4315"/>
          </a:xfrm>
        </p:grpSpPr>
        <p:grpSp>
          <p:nvGrpSpPr>
            <p:cNvPr id="11059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059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99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0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0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0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1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blinds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8683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1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BD12B24C-636F-46C2-9811-ECBBD03BEA1C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10596" name="Group 4"/>
          <p:cNvGrpSpPr/>
          <p:nvPr/>
        </p:nvGrpSpPr>
        <p:grpSpPr bwMode="auto">
          <a:xfrm>
            <a:off x="3" y="3"/>
            <a:ext cx="9140825" cy="5137547"/>
            <a:chOff x="0" y="0"/>
            <a:chExt cx="5758" cy="4315"/>
          </a:xfrm>
        </p:grpSpPr>
        <p:grpSp>
          <p:nvGrpSpPr>
            <p:cNvPr id="11059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059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0599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060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060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11060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CC00"/>
                  </a:buClr>
                  <a:buSzPct val="70000"/>
                  <a:buFont typeface="Wingdings" panose="05000000000000000000" pitchFamily="2" charset="2"/>
                  <a:buNone/>
                </a:pPr>
                <a:endParaRPr lang="zh-CN" altLang="en-US" sz="2400" b="1">
                  <a:solidFill>
                    <a:srgbClr val="E5E5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1060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2400" b="1">
                <a:solidFill>
                  <a:srgbClr val="E5E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060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2400" b="1">
                <a:solidFill>
                  <a:srgbClr val="E5E5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10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1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b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8681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4603D1-C530-4A63-8AAC-5336A19D86D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10596" name="Group 4"/>
          <p:cNvGrpSpPr/>
          <p:nvPr/>
        </p:nvGrpSpPr>
        <p:grpSpPr bwMode="auto">
          <a:xfrm>
            <a:off x="2" y="20"/>
            <a:ext cx="9140825" cy="5137547"/>
            <a:chOff x="0" y="0"/>
            <a:chExt cx="5758" cy="4315"/>
          </a:xfrm>
        </p:grpSpPr>
        <p:grpSp>
          <p:nvGrpSpPr>
            <p:cNvPr id="11059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059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99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0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0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0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ransition>
    <p:blinds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8683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1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E16181-3581-483D-B74A-3B965BD6C539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10596" name="Group 4"/>
          <p:cNvGrpSpPr/>
          <p:nvPr/>
        </p:nvGrpSpPr>
        <p:grpSpPr bwMode="auto">
          <a:xfrm>
            <a:off x="5" y="3"/>
            <a:ext cx="9140825" cy="5137547"/>
            <a:chOff x="0" y="0"/>
            <a:chExt cx="5758" cy="4315"/>
          </a:xfrm>
        </p:grpSpPr>
        <p:grpSp>
          <p:nvGrpSpPr>
            <p:cNvPr id="11059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059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599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60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60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60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060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11060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</p:grpSp>
      <p:sp>
        <p:nvSpPr>
          <p:cNvPr id="110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1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</p:sldLayoutIdLst>
  <p:transition>
    <p:blinds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1" y="4688681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B4603D1-C530-4A63-8AAC-5336A19D86D6}" type="slidenum">
              <a:rPr lang="zh-CN" altLang="en-US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110596" name="Group 4"/>
          <p:cNvGrpSpPr/>
          <p:nvPr/>
        </p:nvGrpSpPr>
        <p:grpSpPr bwMode="auto">
          <a:xfrm>
            <a:off x="2" y="20"/>
            <a:ext cx="9140825" cy="5137547"/>
            <a:chOff x="0" y="0"/>
            <a:chExt cx="5758" cy="4315"/>
          </a:xfrm>
        </p:grpSpPr>
        <p:grpSp>
          <p:nvGrpSpPr>
            <p:cNvPr id="110597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059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99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1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2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03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0604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0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ransition>
    <p:blinds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00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73E87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73E87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B7058E-3945-492A-BA43-A70AA3F42785}" type="slidenum">
              <a:rPr lang="zh-CN" altLang="en-US" smtClean="0">
                <a:solidFill>
                  <a:srgbClr val="073E87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‹#›</a:t>
            </a:fld>
            <a:endParaRPr lang="en-US" altLang="zh-CN">
              <a:solidFill>
                <a:srgbClr val="073E87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7888"/>
            <a:ext cx="21336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buFontTx/>
              <a:buNone/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Tx/>
              <a:buNone/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E3E4CA-3724-4598-83DC-85B155A491BD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0825" cy="5137150"/>
            <a:chOff x="0" y="0"/>
            <a:chExt cx="5758" cy="4315"/>
          </a:xfrm>
        </p:grpSpPr>
        <p:grpSp>
          <p:nvGrpSpPr>
            <p:cNvPr id="2056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0598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99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00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62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smtClean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0602" name="Freeform 10"/>
              <p:cNvSpPr/>
              <p:nvPr/>
            </p:nvSpPr>
            <p:spPr bwMode="hidden">
              <a:xfrm>
                <a:off x="4501" y="2316"/>
                <a:ext cx="1248" cy="540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400" b="1">
                  <a:solidFill>
                    <a:srgbClr val="003399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03" name="Freeform 11"/>
            <p:cNvSpPr/>
            <p:nvPr/>
          </p:nvSpPr>
          <p:spPr bwMode="hidden">
            <a:xfrm>
              <a:off x="3322" y="1341"/>
              <a:ext cx="1825" cy="1536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8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06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6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buFontTx/>
              <a:buNone/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106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8.png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思想道德修养与法律基础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2571750"/>
            <a:ext cx="4752528" cy="864096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总    结   复     习</a:t>
            </a:r>
            <a:endParaRPr lang="zh-CN" altLang="en-US" sz="36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422793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马克思主义学院：周宏岩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矩形 2"/>
          <p:cNvSpPr>
            <a:spLocks noChangeArrowheads="1"/>
          </p:cNvSpPr>
          <p:nvPr/>
        </p:nvSpPr>
        <p:spPr bwMode="auto">
          <a:xfrm>
            <a:off x="1763688" y="2715942"/>
            <a:ext cx="68309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、为什么</a:t>
            </a:r>
            <a:r>
              <a:rPr lang="zh-CN" altLang="en-US" sz="28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要信仰马克思主义？</a:t>
            </a:r>
          </a:p>
          <a:p>
            <a:r>
              <a:rPr lang="en-US" altLang="zh-CN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zh-CN" altLang="en-US" sz="28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如何理解中国特色社会主义共同理想？</a:t>
            </a:r>
          </a:p>
        </p:txBody>
      </p:sp>
      <p:pic>
        <p:nvPicPr>
          <p:cNvPr id="118788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" y="2458588"/>
            <a:ext cx="1192282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75858" y="2031690"/>
            <a:ext cx="272702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00000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思    考   题</a:t>
            </a:r>
          </a:p>
        </p:txBody>
      </p:sp>
      <p:sp>
        <p:nvSpPr>
          <p:cNvPr id="2" name="矩形 1"/>
          <p:cNvSpPr/>
          <p:nvPr/>
        </p:nvSpPr>
        <p:spPr>
          <a:xfrm>
            <a:off x="-203700" y="105958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400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</a:rPr>
              <a:t>核心概念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5823" y="286303"/>
            <a:ext cx="2167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altLang="zh-CN" sz="3200" dirty="0" smtClean="0">
                <a:solidFill>
                  <a:srgbClr val="2F1311"/>
                </a:solidFill>
                <a:latin typeface="Arial" panose="020B0604020202020204" pitchFamily="34" charset="0"/>
              </a:rPr>
              <a:t> .</a:t>
            </a:r>
            <a:r>
              <a:rPr lang="zh-CN" altLang="en-US" sz="3200" dirty="0" smtClean="0">
                <a:solidFill>
                  <a:srgbClr val="2F1311"/>
                </a:solidFill>
                <a:latin typeface="Arial" panose="020B0604020202020204" pitchFamily="34" charset="0"/>
              </a:rPr>
              <a:t>共产主义</a:t>
            </a:r>
            <a:r>
              <a:rPr lang="en-US" altLang="zh-CN" sz="3200" dirty="0" smtClean="0">
                <a:solidFill>
                  <a:srgbClr val="2F1311"/>
                </a:solidFill>
                <a:latin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2F1311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Arial" panose="020B0604020202020204" pitchFamily="34" charset="0"/>
              </a:rPr>
              <a:t>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2379" y="238112"/>
            <a:ext cx="8420100" cy="4931545"/>
            <a:chOff x="192379" y="238112"/>
            <a:chExt cx="8420100" cy="4931545"/>
          </a:xfrm>
        </p:grpSpPr>
        <p:sp>
          <p:nvSpPr>
            <p:cNvPr id="126997" name="TextBox 35"/>
            <p:cNvSpPr txBox="1">
              <a:spLocks noChangeArrowheads="1"/>
            </p:cNvSpPr>
            <p:nvPr/>
          </p:nvSpPr>
          <p:spPr bwMode="auto">
            <a:xfrm>
              <a:off x="6573444" y="4708000"/>
              <a:ext cx="1261741" cy="4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smtClean="0">
                  <a:solidFill>
                    <a:srgbClr val="FF0000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创新意识和</a:t>
              </a:r>
              <a:endParaRPr lang="en-US" altLang="zh-CN" sz="1200" smtClean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eaLnBrk="1" hangingPunct="1"/>
              <a:r>
                <a:rPr lang="zh-CN" altLang="en-US" sz="1200" smtClean="0">
                  <a:solidFill>
                    <a:srgbClr val="FF0000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创新能力的培养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92379" y="238112"/>
              <a:ext cx="8420100" cy="4830591"/>
              <a:chOff x="107504" y="225755"/>
              <a:chExt cx="8420100" cy="4830591"/>
            </a:xfrm>
          </p:grpSpPr>
          <p:sp>
            <p:nvSpPr>
              <p:cNvPr id="126996" name="TextBox 34"/>
              <p:cNvSpPr txBox="1">
                <a:spLocks noChangeArrowheads="1"/>
              </p:cNvSpPr>
              <p:nvPr/>
            </p:nvSpPr>
            <p:spPr bwMode="auto">
              <a:xfrm>
                <a:off x="4278175" y="4717798"/>
                <a:ext cx="2045521" cy="33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 smtClean="0">
                    <a:solidFill>
                      <a:srgbClr val="003399"/>
                    </a:solidFill>
                    <a:effectLst/>
                    <a:latin typeface="黑体" panose="02010609060101010101" pitchFamily="2" charset="-122"/>
                    <a:ea typeface="黑体" panose="02010609060101010101" pitchFamily="2" charset="-122"/>
                  </a:rPr>
                  <a:t>做改革创新的生力军</a:t>
                </a:r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318050" y="225755"/>
                <a:ext cx="3451587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zh-CN" altLang="en-US" sz="3200" dirty="0" smtClean="0">
                    <a:ln w="18000">
                      <a:solidFill>
                        <a:srgbClr val="A886E0">
                          <a:satMod val="140000"/>
                        </a:srgb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Tahoma" panose="020B0604030504040204" pitchFamily="34" charset="0"/>
                  </a:rPr>
                  <a:t>专题三：总结</a:t>
                </a:r>
                <a:r>
                  <a:rPr lang="en-US" altLang="zh-CN" sz="3200" dirty="0" smtClean="0">
                    <a:ln w="18000">
                      <a:solidFill>
                        <a:srgbClr val="A886E0">
                          <a:satMod val="140000"/>
                        </a:srgb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Tahoma" panose="020B0604030504040204" pitchFamily="34" charset="0"/>
                  </a:rPr>
                  <a:t>p 45</a:t>
                </a:r>
                <a:endParaRPr lang="zh-CN" altLang="en-US" sz="3200" dirty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</a:endParaRPr>
              </a:p>
            </p:txBody>
          </p:sp>
          <p:graphicFrame>
            <p:nvGraphicFramePr>
              <p:cNvPr id="8" name="图示 7"/>
              <p:cNvGraphicFramePr/>
              <p:nvPr/>
            </p:nvGraphicFramePr>
            <p:xfrm>
              <a:off x="107504" y="847949"/>
              <a:ext cx="6575647" cy="40639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126981" name="直接箭头连接符 15"/>
              <p:cNvCxnSpPr>
                <a:cxnSpLocks noChangeShapeType="1"/>
              </p:cNvCxnSpPr>
              <p:nvPr/>
            </p:nvCxnSpPr>
            <p:spPr bwMode="auto">
              <a:xfrm>
                <a:off x="3162015" y="1350586"/>
                <a:ext cx="559449" cy="0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6982" name="左大括号 18"/>
              <p:cNvSpPr/>
              <p:nvPr/>
            </p:nvSpPr>
            <p:spPr bwMode="auto">
              <a:xfrm>
                <a:off x="3721464" y="808742"/>
                <a:ext cx="155430" cy="1058397"/>
              </a:xfrm>
              <a:prstGeom prst="leftBrace">
                <a:avLst>
                  <a:gd name="adj1" fmla="val 8322"/>
                  <a:gd name="adj2" fmla="val 50000"/>
                </a:avLst>
              </a:prstGeom>
              <a:solidFill>
                <a:schemeClr val="tx1"/>
              </a:solidFill>
              <a:ln w="57150" algn="ctr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en-US" sz="240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sp>
            <p:nvSpPr>
              <p:cNvPr id="126983" name="TextBox 19"/>
              <p:cNvSpPr txBox="1">
                <a:spLocks noChangeArrowheads="1"/>
              </p:cNvSpPr>
              <p:nvPr/>
            </p:nvSpPr>
            <p:spPr bwMode="auto">
              <a:xfrm>
                <a:off x="2234908" y="2195736"/>
                <a:ext cx="259978" cy="400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 smtClean="0">
                    <a:solidFill>
                      <a:srgbClr val="FFFFFF"/>
                    </a:solidFill>
                    <a:effectLst/>
                    <a:latin typeface="Tahoma" panose="020B0604030504040204" pitchFamily="34" charset="0"/>
                  </a:rPr>
                  <a:t> </a:t>
                </a:r>
                <a:endParaRPr lang="zh-CN" altLang="en-US" sz="2000" dirty="0" smtClean="0">
                  <a:solidFill>
                    <a:srgbClr val="FFFFFF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sp>
            <p:nvSpPr>
              <p:cNvPr id="126984" name="TextBox 20"/>
              <p:cNvSpPr txBox="1">
                <a:spLocks noChangeArrowheads="1"/>
              </p:cNvSpPr>
              <p:nvPr/>
            </p:nvSpPr>
            <p:spPr bwMode="auto">
              <a:xfrm>
                <a:off x="2364897" y="4475592"/>
                <a:ext cx="1511997" cy="461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0" smtClean="0">
                    <a:solidFill>
                      <a:srgbClr val="FFFFFF"/>
                    </a:solidFill>
                    <a:effectLst/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</a:p>
            </p:txBody>
          </p:sp>
          <p:sp>
            <p:nvSpPr>
              <p:cNvPr id="126985" name="TextBox 21"/>
              <p:cNvSpPr txBox="1">
                <a:spLocks noChangeArrowheads="1"/>
              </p:cNvSpPr>
              <p:nvPr/>
            </p:nvSpPr>
            <p:spPr bwMode="auto">
              <a:xfrm>
                <a:off x="3982981" y="408015"/>
                <a:ext cx="1838757" cy="33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源于中华优秀传统</a:t>
                </a:r>
              </a:p>
            </p:txBody>
          </p:sp>
          <p:sp>
            <p:nvSpPr>
              <p:cNvPr id="126986" name="TextBox 22"/>
              <p:cNvSpPr txBox="1">
                <a:spLocks noChangeArrowheads="1"/>
              </p:cNvSpPr>
              <p:nvPr/>
            </p:nvSpPr>
            <p:spPr bwMode="auto">
              <a:xfrm>
                <a:off x="4032030" y="849995"/>
                <a:ext cx="1579099" cy="369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中国精神内涵</a:t>
                </a:r>
              </a:p>
            </p:txBody>
          </p:sp>
          <p:sp>
            <p:nvSpPr>
              <p:cNvPr id="126987" name="TextBox 23"/>
              <p:cNvSpPr txBox="1">
                <a:spLocks noChangeArrowheads="1"/>
              </p:cNvSpPr>
              <p:nvPr/>
            </p:nvSpPr>
            <p:spPr bwMode="auto">
              <a:xfrm>
                <a:off x="4059232" y="1360831"/>
                <a:ext cx="1569482" cy="276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中国精神的时代价值</a:t>
                </a:r>
              </a:p>
            </p:txBody>
          </p:sp>
          <p:cxnSp>
            <p:nvCxnSpPr>
              <p:cNvPr id="126988" name="直接箭头连接符 26"/>
              <p:cNvCxnSpPr>
                <a:cxnSpLocks noChangeShapeType="1"/>
                <a:endCxn id="126990" idx="1"/>
              </p:cNvCxnSpPr>
              <p:nvPr/>
            </p:nvCxnSpPr>
            <p:spPr bwMode="auto">
              <a:xfrm>
                <a:off x="3374098" y="2712752"/>
                <a:ext cx="502796" cy="0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989" name="直接箭头连接符 28"/>
              <p:cNvCxnSpPr>
                <a:cxnSpLocks noChangeShapeType="1"/>
              </p:cNvCxnSpPr>
              <p:nvPr/>
            </p:nvCxnSpPr>
            <p:spPr bwMode="auto">
              <a:xfrm>
                <a:off x="3257805" y="4460730"/>
                <a:ext cx="725176" cy="14862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6990" name="左大括号 29"/>
              <p:cNvSpPr/>
              <p:nvPr/>
            </p:nvSpPr>
            <p:spPr bwMode="auto">
              <a:xfrm>
                <a:off x="3876894" y="2039005"/>
                <a:ext cx="312638" cy="1347493"/>
              </a:xfrm>
              <a:prstGeom prst="leftBrace">
                <a:avLst>
                  <a:gd name="adj1" fmla="val 8340"/>
                  <a:gd name="adj2" fmla="val 50000"/>
                </a:avLst>
              </a:prstGeom>
              <a:solidFill>
                <a:schemeClr val="tx1"/>
              </a:solidFill>
              <a:ln w="57150" algn="ctr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en-US" sz="240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sp>
            <p:nvSpPr>
              <p:cNvPr id="126991" name="左大括号 30"/>
              <p:cNvSpPr/>
              <p:nvPr/>
            </p:nvSpPr>
            <p:spPr bwMode="auto">
              <a:xfrm>
                <a:off x="5817962" y="3084190"/>
                <a:ext cx="239681" cy="713861"/>
              </a:xfrm>
              <a:prstGeom prst="leftBrace">
                <a:avLst>
                  <a:gd name="adj1" fmla="val 8328"/>
                  <a:gd name="adj2" fmla="val 50000"/>
                </a:avLst>
              </a:prstGeom>
              <a:solidFill>
                <a:schemeClr val="tx1"/>
              </a:solidFill>
              <a:ln w="57150" algn="ctr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en-US" sz="240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sp>
            <p:nvSpPr>
              <p:cNvPr id="126992" name="左大括号 31"/>
              <p:cNvSpPr/>
              <p:nvPr/>
            </p:nvSpPr>
            <p:spPr bwMode="auto">
              <a:xfrm>
                <a:off x="4000034" y="3931532"/>
                <a:ext cx="155430" cy="1058397"/>
              </a:xfrm>
              <a:prstGeom prst="leftBrace">
                <a:avLst>
                  <a:gd name="adj1" fmla="val 8322"/>
                  <a:gd name="adj2" fmla="val 50000"/>
                </a:avLst>
              </a:prstGeom>
              <a:solidFill>
                <a:schemeClr val="tx1"/>
              </a:solidFill>
              <a:ln w="57150" algn="ctr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en-US" sz="240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sp>
            <p:nvSpPr>
              <p:cNvPr id="126993" name="TextBox 24"/>
              <p:cNvSpPr txBox="1">
                <a:spLocks noChangeArrowheads="1"/>
              </p:cNvSpPr>
              <p:nvPr/>
            </p:nvSpPr>
            <p:spPr bwMode="auto">
              <a:xfrm>
                <a:off x="4155464" y="1815162"/>
                <a:ext cx="2191378" cy="369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基本内涵：</a:t>
                </a:r>
                <a:r>
                  <a:rPr lang="en-US" altLang="zh-CN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4</a:t>
                </a:r>
                <a:r>
                  <a:rPr lang="zh-CN" altLang="en-US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个方面</a:t>
                </a:r>
              </a:p>
            </p:txBody>
          </p:sp>
          <p:sp>
            <p:nvSpPr>
              <p:cNvPr id="126994" name="TextBox 25"/>
              <p:cNvSpPr txBox="1">
                <a:spLocks noChangeArrowheads="1"/>
              </p:cNvSpPr>
              <p:nvPr/>
            </p:nvSpPr>
            <p:spPr bwMode="auto">
              <a:xfrm>
                <a:off x="4085579" y="2526572"/>
                <a:ext cx="1441257" cy="3077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smtClean="0">
                    <a:solidFill>
                      <a:srgbClr val="003399"/>
                    </a:solidFill>
                    <a:effectLst/>
                    <a:latin typeface="Tahoma" panose="020B0604030504040204" pitchFamily="34" charset="0"/>
                  </a:rPr>
                  <a:t>新时代爱国主义</a:t>
                </a:r>
              </a:p>
            </p:txBody>
          </p:sp>
          <p:sp>
            <p:nvSpPr>
              <p:cNvPr id="126995" name="TextBox 33"/>
              <p:cNvSpPr txBox="1">
                <a:spLocks noChangeArrowheads="1"/>
              </p:cNvSpPr>
              <p:nvPr/>
            </p:nvSpPr>
            <p:spPr bwMode="auto">
              <a:xfrm>
                <a:off x="4350800" y="4249326"/>
                <a:ext cx="1011700" cy="33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 smtClean="0">
                    <a:solidFill>
                      <a:srgbClr val="003399"/>
                    </a:solidFill>
                    <a:effectLst/>
                    <a:latin typeface="黑体" panose="02010609060101010101" pitchFamily="2" charset="-122"/>
                    <a:ea typeface="黑体" panose="02010609060101010101" pitchFamily="2" charset="-122"/>
                  </a:rPr>
                  <a:t>时代要求</a:t>
                </a:r>
              </a:p>
            </p:txBody>
          </p:sp>
          <p:sp>
            <p:nvSpPr>
              <p:cNvPr id="126998" name="TextBox 2"/>
              <p:cNvSpPr txBox="1">
                <a:spLocks noChangeArrowheads="1"/>
              </p:cNvSpPr>
              <p:nvPr/>
            </p:nvSpPr>
            <p:spPr bwMode="auto">
              <a:xfrm>
                <a:off x="4059232" y="3097219"/>
                <a:ext cx="1811509" cy="369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mtClean="0">
                    <a:solidFill>
                      <a:srgbClr val="FF0000"/>
                    </a:solidFill>
                    <a:effectLst/>
                    <a:latin typeface="黑体" panose="02010609060101010101" pitchFamily="2" charset="-122"/>
                    <a:ea typeface="黑体" panose="02010609060101010101" pitchFamily="2" charset="-122"/>
                  </a:rPr>
                  <a:t>做忠诚的爱国者</a:t>
                </a:r>
              </a:p>
            </p:txBody>
          </p:sp>
          <p:sp>
            <p:nvSpPr>
              <p:cNvPr id="126999" name="TextBox 5"/>
              <p:cNvSpPr txBox="1">
                <a:spLocks noChangeArrowheads="1"/>
              </p:cNvSpPr>
              <p:nvPr/>
            </p:nvSpPr>
            <p:spPr bwMode="auto">
              <a:xfrm>
                <a:off x="4228393" y="3822841"/>
                <a:ext cx="2045520" cy="33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smtClean="0">
                    <a:solidFill>
                      <a:srgbClr val="003399"/>
                    </a:solidFill>
                    <a:effectLst/>
                    <a:latin typeface="黑体" panose="02010609060101010101" pitchFamily="2" charset="-122"/>
                    <a:ea typeface="黑体" panose="02010609060101010101" pitchFamily="2" charset="-122"/>
                  </a:rPr>
                  <a:t>中华民族的民族禀赋</a:t>
                </a:r>
              </a:p>
            </p:txBody>
          </p:sp>
          <p:cxnSp>
            <p:nvCxnSpPr>
              <p:cNvPr id="127000" name="直接箭头连接符 36"/>
              <p:cNvCxnSpPr>
                <a:cxnSpLocks noChangeShapeType="1"/>
              </p:cNvCxnSpPr>
              <p:nvPr/>
            </p:nvCxnSpPr>
            <p:spPr bwMode="auto">
              <a:xfrm>
                <a:off x="5731891" y="572629"/>
                <a:ext cx="347885" cy="0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001" name="直接箭头连接符 38"/>
              <p:cNvCxnSpPr>
                <a:cxnSpLocks noChangeShapeType="1"/>
                <a:stCxn id="126986" idx="3"/>
              </p:cNvCxnSpPr>
              <p:nvPr/>
            </p:nvCxnSpPr>
            <p:spPr bwMode="auto">
              <a:xfrm>
                <a:off x="5611129" y="1034657"/>
                <a:ext cx="556379" cy="0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002" name="直接箭头连接符 39"/>
              <p:cNvCxnSpPr>
                <a:cxnSpLocks noChangeShapeType="1"/>
                <a:stCxn id="126987" idx="3"/>
              </p:cNvCxnSpPr>
              <p:nvPr/>
            </p:nvCxnSpPr>
            <p:spPr bwMode="auto">
              <a:xfrm flipV="1">
                <a:off x="5628714" y="1499328"/>
                <a:ext cx="631708" cy="1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27003" name="TextBox 12"/>
              <p:cNvSpPr txBox="1">
                <a:spLocks noChangeArrowheads="1"/>
              </p:cNvSpPr>
              <p:nvPr/>
            </p:nvSpPr>
            <p:spPr bwMode="auto">
              <a:xfrm>
                <a:off x="6079775" y="280157"/>
                <a:ext cx="2249079" cy="55398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 b="0" smtClean="0">
                    <a:solidFill>
                      <a:srgbClr val="003399"/>
                    </a:solidFill>
                    <a:effectLst/>
                  </a:rPr>
                  <a:t>物质生活与精神生活的独到理解</a:t>
                </a:r>
                <a:endParaRPr lang="en-US" altLang="zh-CN" sz="1000" b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000" b="0" smtClean="0">
                    <a:solidFill>
                      <a:srgbClr val="003399"/>
                    </a:solidFill>
                    <a:effectLst/>
                  </a:rPr>
                  <a:t>理想的追求</a:t>
                </a:r>
                <a:r>
                  <a:rPr lang="en-US" altLang="zh-CN" sz="1000" b="0" smtClean="0">
                    <a:solidFill>
                      <a:srgbClr val="003399"/>
                    </a:solidFill>
                    <a:effectLst/>
                  </a:rPr>
                  <a:t>     </a:t>
                </a:r>
                <a:r>
                  <a:rPr lang="zh-CN" altLang="en-US" sz="1000" b="0" smtClean="0">
                    <a:solidFill>
                      <a:srgbClr val="003399"/>
                    </a:solidFill>
                    <a:effectLst/>
                  </a:rPr>
                  <a:t>道德修养与教化</a:t>
                </a:r>
                <a:endParaRPr lang="en-US" altLang="zh-CN" sz="1000" b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000" b="0" smtClean="0">
                    <a:solidFill>
                      <a:srgbClr val="003399"/>
                    </a:solidFill>
                    <a:effectLst/>
                  </a:rPr>
                  <a:t>理想人格    中国共产党的继承与弘扬</a:t>
                </a:r>
                <a:endParaRPr lang="en-US" altLang="zh-CN" sz="1000" b="0" smtClean="0">
                  <a:solidFill>
                    <a:srgbClr val="003399"/>
                  </a:solidFill>
                  <a:effectLst/>
                </a:endParaRPr>
              </a:p>
            </p:txBody>
          </p:sp>
          <p:sp>
            <p:nvSpPr>
              <p:cNvPr id="127004" name="TextBox 13"/>
              <p:cNvSpPr txBox="1">
                <a:spLocks noChangeArrowheads="1"/>
              </p:cNvSpPr>
              <p:nvPr/>
            </p:nvSpPr>
            <p:spPr bwMode="auto">
              <a:xfrm>
                <a:off x="6167508" y="869667"/>
                <a:ext cx="2262158" cy="55399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900" b="0" dirty="0" smtClean="0">
                    <a:solidFill>
                      <a:srgbClr val="003399"/>
                    </a:solidFill>
                    <a:effectLst/>
                  </a:rPr>
                  <a:t>民族精神：爱国主义为核心：价值取向，</a:t>
                </a:r>
                <a:endParaRPr lang="en-US" altLang="zh-CN" sz="900" b="0" dirty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900" b="0" dirty="0" smtClean="0">
                    <a:solidFill>
                      <a:srgbClr val="003399"/>
                    </a:solidFill>
                    <a:effectLst/>
                  </a:rPr>
                  <a:t>思维方式，道德规范，精神气质的总和</a:t>
                </a:r>
                <a:endParaRPr lang="en-US" altLang="zh-CN" sz="900" b="0" dirty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200" b="0" dirty="0" smtClean="0">
                    <a:solidFill>
                      <a:srgbClr val="003399"/>
                    </a:solidFill>
                    <a:effectLst/>
                  </a:rPr>
                  <a:t>时代精神：改革创新为核心</a:t>
                </a:r>
              </a:p>
            </p:txBody>
          </p:sp>
          <p:sp>
            <p:nvSpPr>
              <p:cNvPr id="127005" name="TextBox 14"/>
              <p:cNvSpPr txBox="1">
                <a:spLocks noChangeArrowheads="1"/>
              </p:cNvSpPr>
              <p:nvPr/>
            </p:nvSpPr>
            <p:spPr bwMode="auto">
              <a:xfrm>
                <a:off x="6323696" y="1365664"/>
                <a:ext cx="2031095" cy="646319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 b="0" smtClean="0">
                    <a:solidFill>
                      <a:srgbClr val="003399"/>
                    </a:solidFill>
                    <a:effectLst/>
                  </a:rPr>
                  <a:t>凝聚中国力量精神纽带；</a:t>
                </a:r>
                <a:endParaRPr lang="en-US" altLang="zh-CN" sz="1200" b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200" b="0" smtClean="0">
                    <a:solidFill>
                      <a:srgbClr val="003399"/>
                    </a:solidFill>
                    <a:effectLst/>
                  </a:rPr>
                  <a:t>激发创新创造的精神动力；</a:t>
                </a:r>
                <a:endParaRPr lang="en-US" altLang="zh-CN" sz="1200" b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200" b="0" smtClean="0">
                    <a:solidFill>
                      <a:srgbClr val="003399"/>
                    </a:solidFill>
                    <a:effectLst/>
                  </a:rPr>
                  <a:t>推进复兴伟业的精神定力</a:t>
                </a:r>
              </a:p>
            </p:txBody>
          </p:sp>
          <p:cxnSp>
            <p:nvCxnSpPr>
              <p:cNvPr id="127006" name="直接箭头连接符 41"/>
              <p:cNvCxnSpPr>
                <a:cxnSpLocks noChangeShapeType="1"/>
              </p:cNvCxnSpPr>
              <p:nvPr/>
            </p:nvCxnSpPr>
            <p:spPr bwMode="auto">
              <a:xfrm flipV="1">
                <a:off x="5438325" y="2680457"/>
                <a:ext cx="750442" cy="3430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7" name="TextBox 16"/>
              <p:cNvSpPr txBox="1"/>
              <p:nvPr/>
            </p:nvSpPr>
            <p:spPr bwMode="auto">
              <a:xfrm>
                <a:off x="6189217" y="2118482"/>
                <a:ext cx="2030412" cy="8318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0" dirty="0">
                    <a:solidFill>
                      <a:srgbClr val="C00000"/>
                    </a:solidFill>
                    <a:effectLst/>
                  </a:rPr>
                  <a:t>爱国主义与社会主义的统一</a:t>
                </a:r>
                <a:endParaRPr lang="en-US" altLang="zh-CN" sz="1200" b="0" dirty="0">
                  <a:solidFill>
                    <a:srgbClr val="C00000"/>
                  </a:solidFill>
                  <a:effectLst/>
                </a:endParaRPr>
              </a:p>
              <a:p>
                <a:pPr>
                  <a:defRPr/>
                </a:pPr>
                <a:r>
                  <a:rPr lang="zh-CN" altLang="en-US" sz="1200" b="0" dirty="0">
                    <a:solidFill>
                      <a:srgbClr val="003399"/>
                    </a:solidFill>
                    <a:effectLst/>
                  </a:rPr>
                  <a:t>维护祖国统一和民族团结</a:t>
                </a:r>
                <a:endParaRPr lang="en-US" altLang="zh-CN" sz="1200" b="0" dirty="0">
                  <a:solidFill>
                    <a:srgbClr val="003399"/>
                  </a:solidFill>
                  <a:effectLst/>
                </a:endParaRPr>
              </a:p>
              <a:p>
                <a:pPr>
                  <a:defRPr/>
                </a:pPr>
                <a:r>
                  <a:rPr lang="zh-CN" altLang="en-US" sz="1200" b="0" dirty="0">
                    <a:solidFill>
                      <a:srgbClr val="003399"/>
                    </a:solidFill>
                    <a:effectLst/>
                  </a:rPr>
                  <a:t>尊重和传承中华文化</a:t>
                </a:r>
                <a:endParaRPr lang="en-US" altLang="zh-CN" sz="1200" b="0" dirty="0">
                  <a:solidFill>
                    <a:srgbClr val="003399"/>
                  </a:solidFill>
                  <a:effectLst/>
                </a:endParaRPr>
              </a:p>
              <a:p>
                <a:pPr>
                  <a:defRPr/>
                </a:pPr>
                <a:r>
                  <a:rPr lang="zh-CN" altLang="en-US" sz="1200" b="0" dirty="0">
                    <a:solidFill>
                      <a:srgbClr val="003399"/>
                    </a:solidFill>
                    <a:effectLst/>
                  </a:rPr>
                  <a:t>立足民族又面向世界</a:t>
                </a:r>
              </a:p>
            </p:txBody>
          </p:sp>
          <p:sp>
            <p:nvSpPr>
              <p:cNvPr id="127008" name="TextBox 17"/>
              <p:cNvSpPr txBox="1">
                <a:spLocks noChangeArrowheads="1"/>
              </p:cNvSpPr>
              <p:nvPr/>
            </p:nvSpPr>
            <p:spPr bwMode="auto">
              <a:xfrm>
                <a:off x="6260423" y="3084190"/>
                <a:ext cx="1800289" cy="738651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miter lim="800000"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 b="0" smtClean="0">
                    <a:solidFill>
                      <a:srgbClr val="003399"/>
                    </a:solidFill>
                    <a:effectLst/>
                  </a:rPr>
                  <a:t>维护和推进祖国统一</a:t>
                </a:r>
                <a:endParaRPr lang="en-US" altLang="zh-CN" sz="1400" b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400" b="0" smtClean="0">
                    <a:solidFill>
                      <a:srgbClr val="003399"/>
                    </a:solidFill>
                    <a:effectLst/>
                  </a:rPr>
                  <a:t>促进民族团结</a:t>
                </a:r>
                <a:endParaRPr lang="en-US" altLang="zh-CN" sz="1400" b="0" smtClean="0">
                  <a:solidFill>
                    <a:srgbClr val="003399"/>
                  </a:solidFill>
                  <a:effectLst/>
                </a:endParaRPr>
              </a:p>
              <a:p>
                <a:pPr eaLnBrk="1" hangingPunct="1"/>
                <a:r>
                  <a:rPr lang="zh-CN" altLang="en-US" sz="1400" b="0" smtClean="0">
                    <a:solidFill>
                      <a:srgbClr val="003399"/>
                    </a:solidFill>
                    <a:effectLst/>
                  </a:rPr>
                  <a:t>增强国家安全意识</a:t>
                </a:r>
                <a:endParaRPr lang="en-US" altLang="zh-CN" sz="1400" b="0" smtClean="0">
                  <a:solidFill>
                    <a:srgbClr val="003399"/>
                  </a:solidFill>
                  <a:effectLst/>
                </a:endParaRPr>
              </a:p>
            </p:txBody>
          </p:sp>
          <p:cxnSp>
            <p:nvCxnSpPr>
              <p:cNvPr id="127009" name="直接箭头连接符 49"/>
              <p:cNvCxnSpPr>
                <a:cxnSpLocks noChangeShapeType="1"/>
              </p:cNvCxnSpPr>
              <p:nvPr/>
            </p:nvCxnSpPr>
            <p:spPr bwMode="auto">
              <a:xfrm flipV="1">
                <a:off x="5397388" y="4436395"/>
                <a:ext cx="770121" cy="1"/>
              </a:xfrm>
              <a:prstGeom prst="straightConnector1">
                <a:avLst/>
              </a:prstGeom>
              <a:noFill/>
              <a:ln w="57150" algn="ctr">
                <a:solidFill>
                  <a:schemeClr val="accent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TextBox 48"/>
              <p:cNvSpPr txBox="1"/>
              <p:nvPr/>
            </p:nvSpPr>
            <p:spPr bwMode="auto">
              <a:xfrm>
                <a:off x="6189217" y="4061582"/>
                <a:ext cx="2338387" cy="6461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200" b="0" dirty="0">
                    <a:solidFill>
                      <a:srgbClr val="000514">
                        <a:lumMod val="75000"/>
                        <a:lumOff val="25000"/>
                      </a:srgbClr>
                    </a:solidFill>
                    <a:effectLst/>
                  </a:rPr>
                  <a:t>推动人类社会发展的第一推动力</a:t>
                </a:r>
                <a:endParaRPr lang="en-US" altLang="zh-CN" sz="1200" b="0" dirty="0">
                  <a:solidFill>
                    <a:srgbClr val="000514">
                      <a:lumMod val="75000"/>
                      <a:lumOff val="25000"/>
                    </a:srgbClr>
                  </a:solidFill>
                  <a:effectLst/>
                </a:endParaRPr>
              </a:p>
              <a:p>
                <a:pPr>
                  <a:defRPr/>
                </a:pPr>
                <a:r>
                  <a:rPr lang="zh-CN" altLang="en-US" sz="1200" b="0" dirty="0">
                    <a:solidFill>
                      <a:srgbClr val="000514">
                        <a:lumMod val="75000"/>
                        <a:lumOff val="25000"/>
                      </a:srgbClr>
                    </a:solidFill>
                    <a:effectLst/>
                  </a:rPr>
                  <a:t>当今国际竞争新优势的集中体现</a:t>
                </a:r>
                <a:endParaRPr lang="en-US" altLang="zh-CN" sz="1200" b="0" dirty="0">
                  <a:solidFill>
                    <a:srgbClr val="000514">
                      <a:lumMod val="75000"/>
                      <a:lumOff val="25000"/>
                    </a:srgbClr>
                  </a:solidFill>
                  <a:effectLst/>
                </a:endParaRPr>
              </a:p>
              <a:p>
                <a:pPr>
                  <a:defRPr/>
                </a:pPr>
                <a:r>
                  <a:rPr lang="zh-CN" altLang="en-US" sz="1200" b="0" dirty="0">
                    <a:solidFill>
                      <a:srgbClr val="000514">
                        <a:lumMod val="75000"/>
                        <a:lumOff val="25000"/>
                      </a:srgbClr>
                    </a:solidFill>
                    <a:effectLst/>
                  </a:rPr>
                  <a:t>赢得未来的必然要求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547664" y="1458187"/>
              <a:ext cx="64633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理论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10536" y="2019817"/>
              <a:ext cx="64633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理论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82102" y="3759223"/>
              <a:ext cx="64633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理论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30415" y="3214189"/>
              <a:ext cx="95232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怎么做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4851" y="4754162"/>
              <a:ext cx="95232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怎么做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20429" y="2238864"/>
              <a:ext cx="1008111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为什么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5675" y="4487949"/>
              <a:ext cx="672162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FF0000"/>
                  </a:solidFill>
                </a:rPr>
                <a:t>为什么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矩形 2"/>
          <p:cNvSpPr>
            <a:spLocks noChangeArrowheads="1"/>
          </p:cNvSpPr>
          <p:nvPr/>
        </p:nvSpPr>
        <p:spPr bwMode="auto">
          <a:xfrm>
            <a:off x="1835696" y="1820925"/>
            <a:ext cx="6991350" cy="255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975" tIns="36987" rIns="73975" bIns="36987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、民族</a:t>
            </a:r>
            <a:r>
              <a:rPr lang="zh-CN" altLang="en-US" sz="23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精神的主要内容是什么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P48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300" dirty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zh-CN" altLang="en-US" sz="23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爱国主义的基本内涵是什么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P55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300" dirty="0" smtClean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、新时代</a:t>
            </a:r>
            <a:r>
              <a:rPr lang="zh-CN" altLang="en-US" sz="23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爱国主义的基本要求是什么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P57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300" dirty="0" smtClean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、如何</a:t>
            </a:r>
            <a:r>
              <a:rPr lang="zh-CN" altLang="en-US" sz="23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做新时代的忠诚爱国者</a:t>
            </a:r>
            <a:r>
              <a:rPr lang="zh-CN" altLang="en-US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</a:t>
            </a:r>
            <a:r>
              <a:rPr lang="en-US" altLang="zh-CN" sz="23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P61</a:t>
            </a:r>
            <a:endParaRPr lang="zh-CN" altLang="en-US" sz="2300" dirty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28003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2389188"/>
            <a:ext cx="1192212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294195" y="1106437"/>
            <a:ext cx="2182003" cy="567139"/>
          </a:xfrm>
          <a:prstGeom prst="rect">
            <a:avLst/>
          </a:prstGeom>
          <a:noFill/>
        </p:spPr>
        <p:txBody>
          <a:bodyPr wrap="none" lIns="73975" tIns="36987" rIns="73975" bIns="36987"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00000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思    考   题</a:t>
            </a:r>
          </a:p>
        </p:txBody>
      </p:sp>
      <p:sp>
        <p:nvSpPr>
          <p:cNvPr id="2" name="矩形 1"/>
          <p:cNvSpPr/>
          <p:nvPr/>
        </p:nvSpPr>
        <p:spPr>
          <a:xfrm>
            <a:off x="476436" y="529084"/>
            <a:ext cx="2412835" cy="751805"/>
          </a:xfrm>
          <a:prstGeom prst="rect">
            <a:avLst/>
          </a:prstGeom>
          <a:noFill/>
        </p:spPr>
        <p:txBody>
          <a:bodyPr wrap="none" lIns="73975" tIns="36987" rIns="73975" bIns="36987">
            <a:spAutoFit/>
            <a:scene3d>
              <a:camera prst="isometricRightUp"/>
              <a:lightRig rig="threePt" dir="t"/>
            </a:scene3d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核心概念</a:t>
            </a:r>
          </a:p>
        </p:txBody>
      </p:sp>
      <p:sp>
        <p:nvSpPr>
          <p:cNvPr id="128006" name="TextBox 2"/>
          <p:cNvSpPr txBox="1">
            <a:spLocks noChangeArrowheads="1"/>
          </p:cNvSpPr>
          <p:nvPr/>
        </p:nvSpPr>
        <p:spPr bwMode="auto">
          <a:xfrm>
            <a:off x="3251200" y="227013"/>
            <a:ext cx="1675454" cy="47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975" tIns="36987" rIns="73975" bIns="3698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rgbClr val="2F1311"/>
                </a:solidFill>
              </a:rPr>
              <a:t>中国精神 </a:t>
            </a:r>
            <a:r>
              <a:rPr lang="en-US" altLang="zh-CN" sz="2600" b="1" dirty="0" smtClean="0">
                <a:solidFill>
                  <a:srgbClr val="2F1311"/>
                </a:solidFill>
              </a:rPr>
              <a:t> </a:t>
            </a:r>
            <a:endParaRPr lang="zh-CN" altLang="en-US" sz="2600" b="1" dirty="0">
              <a:solidFill>
                <a:srgbClr val="2F131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03" name="TextBox 12"/>
          <p:cNvSpPr txBox="1">
            <a:spLocks noChangeArrowheads="1"/>
          </p:cNvSpPr>
          <p:nvPr/>
        </p:nvSpPr>
        <p:spPr bwMode="auto">
          <a:xfrm>
            <a:off x="5545281" y="91736"/>
            <a:ext cx="1620957" cy="95410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rgbClr val="003399"/>
                </a:solidFill>
                <a:effectLst/>
              </a:rPr>
              <a:t>人的本质</a:t>
            </a:r>
            <a:endParaRPr lang="en-US" altLang="zh-CN" sz="1400" dirty="0" smtClean="0">
              <a:solidFill>
                <a:srgbClr val="003399"/>
              </a:solidFill>
              <a:effectLst/>
            </a:endParaRPr>
          </a:p>
          <a:p>
            <a:pPr eaLnBrk="1" hangingPunct="1"/>
            <a:endParaRPr lang="en-US" altLang="zh-CN" sz="1400" dirty="0" smtClean="0">
              <a:solidFill>
                <a:srgbClr val="003399"/>
              </a:solidFill>
              <a:effectLst/>
            </a:endParaRPr>
          </a:p>
          <a:p>
            <a:pPr eaLnBrk="1" hangingPunct="1"/>
            <a:r>
              <a:rPr lang="zh-CN" altLang="en-US" sz="1400" dirty="0" smtClean="0">
                <a:solidFill>
                  <a:srgbClr val="003399"/>
                </a:solidFill>
                <a:effectLst/>
              </a:rPr>
              <a:t>人生观的主要内容</a:t>
            </a:r>
            <a:endParaRPr lang="en-US" altLang="zh-CN" sz="1400" dirty="0" smtClean="0">
              <a:solidFill>
                <a:srgbClr val="003399"/>
              </a:solidFill>
              <a:effectLst/>
            </a:endParaRPr>
          </a:p>
          <a:p>
            <a:pPr eaLnBrk="1" hangingPunct="1"/>
            <a:r>
              <a:rPr lang="zh-CN" altLang="en-US" sz="1400" dirty="0" smtClean="0">
                <a:solidFill>
                  <a:srgbClr val="003399"/>
                </a:solidFill>
                <a:effectLst/>
              </a:rPr>
              <a:t> 人生观与世界观</a:t>
            </a:r>
            <a:endParaRPr lang="en-US" altLang="zh-CN" sz="1400" dirty="0" smtClean="0">
              <a:solidFill>
                <a:srgbClr val="003399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2637" y="461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人生目的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6042198" y="3978049"/>
            <a:ext cx="310854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幸福观、苦乐观、顺逆观、生死观、荣辱观</a:t>
            </a:r>
            <a:endParaRPr lang="zh-CN" altLang="en-US" sz="1200" dirty="0"/>
          </a:p>
        </p:txBody>
      </p:sp>
      <p:grpSp>
        <p:nvGrpSpPr>
          <p:cNvPr id="127017" name="组合 127016"/>
          <p:cNvGrpSpPr/>
          <p:nvPr/>
        </p:nvGrpSpPr>
        <p:grpSpPr>
          <a:xfrm>
            <a:off x="179210" y="131305"/>
            <a:ext cx="8932846" cy="4856133"/>
            <a:chOff x="179210" y="131305"/>
            <a:chExt cx="8932846" cy="4856133"/>
          </a:xfrm>
        </p:grpSpPr>
        <p:sp>
          <p:nvSpPr>
            <p:cNvPr id="4" name="矩形 3"/>
            <p:cNvSpPr/>
            <p:nvPr/>
          </p:nvSpPr>
          <p:spPr bwMode="auto">
            <a:xfrm>
              <a:off x="179210" y="184615"/>
              <a:ext cx="309732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dirty="0" smtClean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</a:rPr>
                <a:t>专题四：总结</a:t>
              </a:r>
              <a:r>
                <a:rPr lang="en-US" altLang="zh-CN" sz="3200" dirty="0" smtClean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</a:rPr>
                <a:t>P8</a:t>
              </a:r>
              <a:endParaRPr lang="zh-CN" altLang="en-US" sz="3200" dirty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endParaRPr>
            </a:p>
          </p:txBody>
        </p:sp>
        <p:cxnSp>
          <p:nvCxnSpPr>
            <p:cNvPr id="126981" name="直接箭头连接符 15"/>
            <p:cNvCxnSpPr>
              <a:cxnSpLocks noChangeShapeType="1"/>
            </p:cNvCxnSpPr>
            <p:nvPr/>
          </p:nvCxnSpPr>
          <p:spPr bwMode="auto">
            <a:xfrm>
              <a:off x="3059832" y="1121648"/>
              <a:ext cx="542197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6982" name="左大括号 18"/>
            <p:cNvSpPr/>
            <p:nvPr/>
          </p:nvSpPr>
          <p:spPr bwMode="auto">
            <a:xfrm>
              <a:off x="3483691" y="560197"/>
              <a:ext cx="155430" cy="1058397"/>
            </a:xfrm>
            <a:prstGeom prst="leftBrace">
              <a:avLst>
                <a:gd name="adj1" fmla="val 8322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2400" smtClean="0">
                <a:solidFill>
                  <a:srgbClr val="003399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26983" name="TextBox 19"/>
            <p:cNvSpPr txBox="1">
              <a:spLocks noChangeArrowheads="1"/>
            </p:cNvSpPr>
            <p:nvPr/>
          </p:nvSpPr>
          <p:spPr bwMode="auto">
            <a:xfrm>
              <a:off x="1932582" y="2271643"/>
              <a:ext cx="259978" cy="40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 smtClean="0">
                  <a:solidFill>
                    <a:srgbClr val="FFFFFF"/>
                  </a:solidFill>
                  <a:effectLst/>
                  <a:latin typeface="Tahoma" panose="020B0604030504040204" pitchFamily="34" charset="0"/>
                </a:rPr>
                <a:t> </a:t>
              </a:r>
              <a:endParaRPr lang="zh-CN" altLang="en-US" sz="2000" dirty="0" smtClean="0">
                <a:solidFill>
                  <a:srgbClr val="FFFFFF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26984" name="TextBox 20"/>
            <p:cNvSpPr txBox="1">
              <a:spLocks noChangeArrowheads="1"/>
            </p:cNvSpPr>
            <p:nvPr/>
          </p:nvSpPr>
          <p:spPr bwMode="auto">
            <a:xfrm>
              <a:off x="2383625" y="4525781"/>
              <a:ext cx="1511997" cy="46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0" smtClean="0">
                  <a:solidFill>
                    <a:srgbClr val="FFFFFF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126985" name="TextBox 21"/>
            <p:cNvSpPr txBox="1">
              <a:spLocks noChangeArrowheads="1"/>
            </p:cNvSpPr>
            <p:nvPr/>
          </p:nvSpPr>
          <p:spPr bwMode="auto">
            <a:xfrm>
              <a:off x="3675446" y="368231"/>
              <a:ext cx="80502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人生与</a:t>
              </a:r>
              <a:endParaRPr lang="en-US" altLang="zh-CN" sz="1600" dirty="0" smtClean="0">
                <a:solidFill>
                  <a:srgbClr val="003399"/>
                </a:solidFill>
                <a:effectLst/>
                <a:latin typeface="Tahoma" panose="020B0604030504040204" pitchFamily="34" charset="0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人生观</a:t>
              </a:r>
            </a:p>
          </p:txBody>
        </p:sp>
        <p:sp>
          <p:nvSpPr>
            <p:cNvPr id="126986" name="TextBox 22"/>
            <p:cNvSpPr txBox="1">
              <a:spLocks noChangeArrowheads="1"/>
            </p:cNvSpPr>
            <p:nvPr/>
          </p:nvSpPr>
          <p:spPr bwMode="auto">
            <a:xfrm>
              <a:off x="4714311" y="900184"/>
              <a:ext cx="2519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26987" name="TextBox 23"/>
            <p:cNvSpPr txBox="1">
              <a:spLocks noChangeArrowheads="1"/>
            </p:cNvSpPr>
            <p:nvPr/>
          </p:nvSpPr>
          <p:spPr bwMode="auto">
            <a:xfrm>
              <a:off x="3606315" y="1281406"/>
              <a:ext cx="1107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个人与社会的</a:t>
              </a:r>
              <a:endParaRPr lang="en-US" altLang="zh-CN" sz="1200" dirty="0" smtClean="0">
                <a:solidFill>
                  <a:srgbClr val="003399"/>
                </a:solidFill>
                <a:effectLst/>
                <a:latin typeface="Tahoma" panose="020B0604030504040204" pitchFamily="34" charset="0"/>
              </a:endParaRPr>
            </a:p>
            <a:p>
              <a:pPr algn="ctr" eaLnBrk="1" hangingPunct="1"/>
              <a:r>
                <a:rPr lang="zh-CN" altLang="en-US" sz="1200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辩证关系</a:t>
              </a:r>
            </a:p>
          </p:txBody>
        </p:sp>
        <p:cxnSp>
          <p:nvCxnSpPr>
            <p:cNvPr id="126988" name="直接箭头连接符 26"/>
            <p:cNvCxnSpPr>
              <a:cxnSpLocks noChangeShapeType="1"/>
            </p:cNvCxnSpPr>
            <p:nvPr/>
          </p:nvCxnSpPr>
          <p:spPr bwMode="auto">
            <a:xfrm>
              <a:off x="3232293" y="2869145"/>
              <a:ext cx="502796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6989" name="直接箭头连接符 28"/>
            <p:cNvCxnSpPr>
              <a:cxnSpLocks noChangeShapeType="1"/>
            </p:cNvCxnSpPr>
            <p:nvPr/>
          </p:nvCxnSpPr>
          <p:spPr bwMode="auto">
            <a:xfrm>
              <a:off x="3276533" y="4510919"/>
              <a:ext cx="725176" cy="14862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6990" name="左大括号 29"/>
            <p:cNvSpPr/>
            <p:nvPr/>
          </p:nvSpPr>
          <p:spPr bwMode="auto">
            <a:xfrm>
              <a:off x="3561406" y="2221153"/>
              <a:ext cx="312638" cy="1347493"/>
            </a:xfrm>
            <a:prstGeom prst="leftBrace">
              <a:avLst>
                <a:gd name="adj1" fmla="val 8340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2400" smtClean="0">
                <a:solidFill>
                  <a:srgbClr val="003399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26991" name="左大括号 30"/>
            <p:cNvSpPr/>
            <p:nvPr/>
          </p:nvSpPr>
          <p:spPr bwMode="auto">
            <a:xfrm>
              <a:off x="5062593" y="3108378"/>
              <a:ext cx="239681" cy="713861"/>
            </a:xfrm>
            <a:prstGeom prst="leftBrace">
              <a:avLst>
                <a:gd name="adj1" fmla="val 8328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2400" smtClean="0">
                <a:solidFill>
                  <a:srgbClr val="003399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26993" name="TextBox 24"/>
            <p:cNvSpPr txBox="1">
              <a:spLocks noChangeArrowheads="1"/>
            </p:cNvSpPr>
            <p:nvPr/>
          </p:nvSpPr>
          <p:spPr bwMode="auto">
            <a:xfrm>
              <a:off x="3866007" y="2067694"/>
              <a:ext cx="1800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科学高尚的人生追求</a:t>
              </a:r>
            </a:p>
          </p:txBody>
        </p:sp>
        <p:sp>
          <p:nvSpPr>
            <p:cNvPr id="126994" name="TextBox 25"/>
            <p:cNvSpPr txBox="1">
              <a:spLocks noChangeArrowheads="1"/>
            </p:cNvSpPr>
            <p:nvPr/>
          </p:nvSpPr>
          <p:spPr bwMode="auto">
            <a:xfrm>
              <a:off x="3744788" y="2653301"/>
              <a:ext cx="18004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003399"/>
                  </a:solidFill>
                  <a:effectLst/>
                  <a:latin typeface="Tahoma" panose="020B0604030504040204" pitchFamily="34" charset="0"/>
                </a:rPr>
                <a:t>积极进取的人生态度</a:t>
              </a:r>
            </a:p>
          </p:txBody>
        </p:sp>
        <p:sp>
          <p:nvSpPr>
            <p:cNvPr id="126995" name="TextBox 33"/>
            <p:cNvSpPr txBox="1">
              <a:spLocks noChangeArrowheads="1"/>
            </p:cNvSpPr>
            <p:nvPr/>
          </p:nvSpPr>
          <p:spPr bwMode="auto">
            <a:xfrm>
              <a:off x="4097717" y="4308328"/>
              <a:ext cx="14414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003399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反对错误人生观</a:t>
              </a:r>
            </a:p>
          </p:txBody>
        </p:sp>
        <p:sp>
          <p:nvSpPr>
            <p:cNvPr id="126998" name="TextBox 2"/>
            <p:cNvSpPr txBox="1">
              <a:spLocks noChangeArrowheads="1"/>
            </p:cNvSpPr>
            <p:nvPr/>
          </p:nvSpPr>
          <p:spPr bwMode="auto">
            <a:xfrm>
              <a:off x="3980245" y="3183532"/>
              <a:ext cx="10823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FF0000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人生价值的</a:t>
              </a:r>
              <a:endParaRPr lang="en-US" altLang="zh-CN" sz="1400" dirty="0" smtClean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eaLnBrk="1" hangingPunct="1"/>
              <a:r>
                <a:rPr lang="zh-CN" altLang="en-US" sz="1400" dirty="0" smtClean="0">
                  <a:solidFill>
                    <a:srgbClr val="FF0000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评价与实现</a:t>
              </a:r>
            </a:p>
          </p:txBody>
        </p:sp>
        <p:sp>
          <p:nvSpPr>
            <p:cNvPr id="126999" name="TextBox 5"/>
            <p:cNvSpPr txBox="1">
              <a:spLocks noChangeArrowheads="1"/>
            </p:cNvSpPr>
            <p:nvPr/>
          </p:nvSpPr>
          <p:spPr bwMode="auto">
            <a:xfrm>
              <a:off x="4077960" y="3910092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003399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正确对待人生矛盾</a:t>
              </a:r>
            </a:p>
          </p:txBody>
        </p:sp>
        <p:cxnSp>
          <p:nvCxnSpPr>
            <p:cNvPr id="127000" name="直接箭头连接符 36"/>
            <p:cNvCxnSpPr>
              <a:cxnSpLocks noChangeShapeType="1"/>
            </p:cNvCxnSpPr>
            <p:nvPr/>
          </p:nvCxnSpPr>
          <p:spPr bwMode="auto">
            <a:xfrm flipV="1">
              <a:off x="4525077" y="629841"/>
              <a:ext cx="636280" cy="1866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7002" name="直接箭头连接符 39"/>
            <p:cNvCxnSpPr>
              <a:cxnSpLocks noChangeShapeType="1"/>
            </p:cNvCxnSpPr>
            <p:nvPr/>
          </p:nvCxnSpPr>
          <p:spPr bwMode="auto">
            <a:xfrm flipV="1">
              <a:off x="4714311" y="1512239"/>
              <a:ext cx="500616" cy="11893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7005" name="TextBox 14"/>
            <p:cNvSpPr txBox="1">
              <a:spLocks noChangeArrowheads="1"/>
            </p:cNvSpPr>
            <p:nvPr/>
          </p:nvSpPr>
          <p:spPr bwMode="auto">
            <a:xfrm>
              <a:off x="5246534" y="1057245"/>
              <a:ext cx="3865522" cy="83099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 b="0" dirty="0">
                  <a:solidFill>
                    <a:srgbClr val="003399"/>
                  </a:solidFill>
                  <a:effectLst/>
                </a:rPr>
                <a:t>认识和处理人生问题的重要着眼点和出发点。</a:t>
              </a:r>
            </a:p>
            <a:p>
              <a:pPr eaLnBrk="1" hangingPunct="1"/>
              <a:r>
                <a:rPr lang="zh-CN" altLang="en-US" sz="1200" b="0" dirty="0" smtClean="0">
                  <a:solidFill>
                    <a:srgbClr val="003399"/>
                  </a:solidFill>
                  <a:effectLst/>
                </a:rPr>
                <a:t>对立统一</a:t>
              </a:r>
              <a:r>
                <a:rPr lang="zh-CN" altLang="en-US" sz="1200" b="0" dirty="0">
                  <a:solidFill>
                    <a:srgbClr val="003399"/>
                  </a:solidFill>
                  <a:effectLst/>
                </a:rPr>
                <a:t>关系</a:t>
              </a:r>
            </a:p>
            <a:p>
              <a:pPr eaLnBrk="1" hangingPunct="1"/>
              <a:r>
                <a:rPr lang="zh-CN" altLang="en-US" sz="1200" b="0" dirty="0" smtClean="0">
                  <a:solidFill>
                    <a:srgbClr val="003399"/>
                  </a:solidFill>
                  <a:effectLst/>
                </a:rPr>
                <a:t>最</a:t>
              </a:r>
              <a:r>
                <a:rPr lang="zh-CN" altLang="en-US" sz="1200" b="0" dirty="0">
                  <a:solidFill>
                    <a:srgbClr val="003399"/>
                  </a:solidFill>
                  <a:effectLst/>
                </a:rPr>
                <a:t>根本的是个人利益与社会利益的关系</a:t>
              </a:r>
              <a:r>
                <a:rPr lang="en-US" altLang="zh-CN" sz="1200" b="0" dirty="0">
                  <a:solidFill>
                    <a:srgbClr val="003399"/>
                  </a:solidFill>
                  <a:effectLst/>
                </a:rPr>
                <a:t>:</a:t>
              </a:r>
            </a:p>
            <a:p>
              <a:pPr eaLnBrk="1" hangingPunct="1"/>
              <a:r>
                <a:rPr lang="zh-CN" altLang="en-US" sz="1200" b="0" dirty="0" smtClean="0">
                  <a:solidFill>
                    <a:srgbClr val="003399"/>
                  </a:solidFill>
                  <a:effectLst/>
                </a:rPr>
                <a:t>人</a:t>
              </a:r>
              <a:r>
                <a:rPr lang="zh-CN" altLang="en-US" sz="1200" b="0" dirty="0">
                  <a:solidFill>
                    <a:srgbClr val="003399"/>
                  </a:solidFill>
                  <a:effectLst/>
                </a:rPr>
                <a:t>只有在推动社会进步的过程中</a:t>
              </a:r>
              <a:r>
                <a:rPr lang="zh-CN" altLang="en-US" sz="1200" b="0" dirty="0" smtClean="0">
                  <a:solidFill>
                    <a:srgbClr val="003399"/>
                  </a:solidFill>
                  <a:effectLst/>
                </a:rPr>
                <a:t>，才能</a:t>
              </a:r>
              <a:r>
                <a:rPr lang="zh-CN" altLang="en-US" sz="1200" b="0" dirty="0">
                  <a:solidFill>
                    <a:srgbClr val="003399"/>
                  </a:solidFill>
                  <a:effectLst/>
                </a:rPr>
                <a:t>实现自我</a:t>
              </a:r>
              <a:r>
                <a:rPr lang="zh-CN" altLang="en-US" sz="1200" b="0" dirty="0" smtClean="0">
                  <a:solidFill>
                    <a:srgbClr val="003399"/>
                  </a:solidFill>
                  <a:effectLst/>
                </a:rPr>
                <a:t>的发展</a:t>
              </a:r>
              <a:r>
                <a:rPr lang="zh-CN" altLang="en-US" sz="1200" b="0" dirty="0">
                  <a:solidFill>
                    <a:srgbClr val="003399"/>
                  </a:solidFill>
                  <a:effectLst/>
                </a:rPr>
                <a:t>。</a:t>
              </a:r>
            </a:p>
          </p:txBody>
        </p:sp>
        <p:cxnSp>
          <p:nvCxnSpPr>
            <p:cNvPr id="127006" name="直接箭头连接符 41"/>
            <p:cNvCxnSpPr>
              <a:cxnSpLocks noChangeShapeType="1"/>
            </p:cNvCxnSpPr>
            <p:nvPr/>
          </p:nvCxnSpPr>
          <p:spPr bwMode="auto">
            <a:xfrm>
              <a:off x="5522998" y="2807188"/>
              <a:ext cx="627383" cy="1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" name="TextBox 16"/>
            <p:cNvSpPr txBox="1"/>
            <p:nvPr/>
          </p:nvSpPr>
          <p:spPr bwMode="auto">
            <a:xfrm>
              <a:off x="6207945" y="2592146"/>
              <a:ext cx="1877437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b="0" dirty="0" smtClean="0">
                  <a:solidFill>
                    <a:srgbClr val="003399"/>
                  </a:solidFill>
                  <a:effectLst/>
                </a:rPr>
                <a:t>认真、务实、乐观、进取</a:t>
              </a:r>
              <a:endParaRPr lang="zh-CN" altLang="en-US" sz="1200" b="0" dirty="0">
                <a:solidFill>
                  <a:srgbClr val="003399"/>
                </a:solidFill>
                <a:effectLst/>
              </a:endParaRPr>
            </a:p>
          </p:txBody>
        </p:sp>
        <p:sp>
          <p:nvSpPr>
            <p:cNvPr id="127008" name="TextBox 17"/>
            <p:cNvSpPr txBox="1">
              <a:spLocks noChangeArrowheads="1"/>
            </p:cNvSpPr>
            <p:nvPr/>
          </p:nvSpPr>
          <p:spPr bwMode="auto">
            <a:xfrm>
              <a:off x="5363975" y="3003965"/>
              <a:ext cx="1040471" cy="30777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0" dirty="0" smtClean="0">
                  <a:solidFill>
                    <a:srgbClr val="003399"/>
                  </a:solidFill>
                  <a:effectLst/>
                </a:rPr>
                <a:t>根本尺度</a:t>
              </a:r>
              <a:endParaRPr lang="en-US" altLang="zh-CN" sz="1400" b="0" dirty="0" smtClean="0">
                <a:solidFill>
                  <a:srgbClr val="003399"/>
                </a:solidFill>
                <a:effectLst/>
              </a:endParaRPr>
            </a:p>
          </p:txBody>
        </p:sp>
        <p:cxnSp>
          <p:nvCxnSpPr>
            <p:cNvPr id="127009" name="直接箭头连接符 49"/>
            <p:cNvCxnSpPr>
              <a:cxnSpLocks noChangeShapeType="1"/>
            </p:cNvCxnSpPr>
            <p:nvPr/>
          </p:nvCxnSpPr>
          <p:spPr bwMode="auto">
            <a:xfrm>
              <a:off x="5431434" y="4509594"/>
              <a:ext cx="452776" cy="724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 bwMode="auto">
            <a:xfrm>
              <a:off x="5950977" y="4441144"/>
              <a:ext cx="2954655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b="0" dirty="0" smtClean="0">
                  <a:solidFill>
                    <a:srgbClr val="000514">
                      <a:lumMod val="75000"/>
                      <a:lumOff val="25000"/>
                    </a:srgbClr>
                  </a:solidFill>
                  <a:effectLst/>
                </a:rPr>
                <a:t>反对拜金主义、享乐主义、极端个人主义</a:t>
              </a:r>
              <a:endParaRPr lang="zh-CN" altLang="en-US" sz="1200" b="0" dirty="0">
                <a:solidFill>
                  <a:srgbClr val="000514">
                    <a:lumMod val="75000"/>
                    <a:lumOff val="25000"/>
                  </a:srgbClr>
                </a:solidFill>
                <a:effectLst/>
              </a:endParaRP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985" y="131305"/>
              <a:ext cx="312747" cy="874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11" y="226895"/>
              <a:ext cx="274637" cy="768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375721" y="36823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人生态度</a:t>
              </a:r>
              <a:endParaRPr lang="zh-CN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26990" y="663612"/>
              <a:ext cx="1595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人生价值：自我价值与</a:t>
              </a:r>
              <a:endParaRPr lang="en-US" altLang="zh-CN" sz="1100" dirty="0" smtClean="0"/>
            </a:p>
            <a:p>
              <a:r>
                <a:rPr lang="en-US" altLang="zh-CN" sz="1100" dirty="0"/>
                <a:t> </a:t>
              </a:r>
              <a:r>
                <a:rPr lang="en-US" altLang="zh-CN" sz="1100" dirty="0" smtClean="0"/>
                <a:t>                   </a:t>
              </a:r>
              <a:r>
                <a:rPr lang="zh-CN" altLang="en-US" sz="1100" dirty="0" smtClean="0"/>
                <a:t>社会价值</a:t>
              </a:r>
              <a:endParaRPr lang="zh-CN" altLang="en-US" sz="1100" dirty="0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762" y="1974725"/>
              <a:ext cx="806951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 bwMode="auto">
            <a:xfrm>
              <a:off x="6302217" y="2083081"/>
              <a:ext cx="2031325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 smtClean="0">
                  <a:solidFill>
                    <a:srgbClr val="FF0000"/>
                  </a:solidFill>
                  <a:effectLst/>
                </a:rPr>
                <a:t>服务人民、奉献社会</a:t>
              </a:r>
              <a:endParaRPr lang="zh-CN" altLang="en-US" sz="1600" dirty="0"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79210" y="331141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评价方法</a:t>
              </a:r>
              <a:endParaRPr lang="zh-CN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6116" y="3590328"/>
              <a:ext cx="902811" cy="30777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363636"/>
                  </a:solidFill>
                </a:rPr>
                <a:t>实现条件</a:t>
              </a:r>
              <a:endParaRPr lang="zh-CN" altLang="en-US" sz="1400" dirty="0">
                <a:solidFill>
                  <a:srgbClr val="363636"/>
                </a:solidFill>
              </a:endParaRPr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8168" y="2875805"/>
              <a:ext cx="468088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723900" y="2894900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是否符合社会客观规律，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是否促进历史进步</a:t>
              </a:r>
              <a:endParaRPr lang="zh-CN" altLang="en-US" sz="1000" dirty="0"/>
            </a:p>
          </p:txBody>
        </p:sp>
        <p:cxnSp>
          <p:nvCxnSpPr>
            <p:cNvPr id="59" name="直接箭头连接符 39"/>
            <p:cNvCxnSpPr>
              <a:cxnSpLocks noChangeShapeType="1"/>
            </p:cNvCxnSpPr>
            <p:nvPr/>
          </p:nvCxnSpPr>
          <p:spPr bwMode="auto">
            <a:xfrm flipV="1">
              <a:off x="6268405" y="3445142"/>
              <a:ext cx="373807" cy="20167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6711330" y="3265254"/>
              <a:ext cx="1723549" cy="5539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363636"/>
                  </a:solidFill>
                </a:rPr>
                <a:t>能力有大小与贡献相统一</a:t>
              </a:r>
              <a:endParaRPr lang="en-US" altLang="zh-CN" sz="1000" dirty="0" smtClean="0">
                <a:solidFill>
                  <a:srgbClr val="363636"/>
                </a:solidFill>
              </a:endParaRPr>
            </a:p>
            <a:p>
              <a:r>
                <a:rPr lang="zh-CN" altLang="en-US" sz="1000" dirty="0" smtClean="0">
                  <a:solidFill>
                    <a:srgbClr val="363636"/>
                  </a:solidFill>
                </a:rPr>
                <a:t>物质贡献与精神贡献相统一</a:t>
              </a:r>
              <a:endParaRPr lang="en-US" altLang="zh-CN" sz="1000" dirty="0" smtClean="0">
                <a:solidFill>
                  <a:srgbClr val="363636"/>
                </a:solidFill>
              </a:endParaRPr>
            </a:p>
            <a:p>
              <a:r>
                <a:rPr lang="zh-CN" altLang="en-US" sz="1000" dirty="0" smtClean="0">
                  <a:solidFill>
                    <a:srgbClr val="363636"/>
                  </a:solidFill>
                </a:rPr>
                <a:t>完善自我与贡献社会相统一</a:t>
              </a:r>
              <a:endParaRPr lang="zh-CN" altLang="en-US" sz="1000" dirty="0">
                <a:solidFill>
                  <a:srgbClr val="363636"/>
                </a:solidFill>
              </a:endParaRPr>
            </a:p>
          </p:txBody>
        </p:sp>
        <p:cxnSp>
          <p:nvCxnSpPr>
            <p:cNvPr id="63" name="直接箭头连接符 49"/>
            <p:cNvCxnSpPr>
              <a:cxnSpLocks noChangeShapeType="1"/>
            </p:cNvCxnSpPr>
            <p:nvPr/>
          </p:nvCxnSpPr>
          <p:spPr bwMode="auto">
            <a:xfrm>
              <a:off x="5628762" y="4084642"/>
              <a:ext cx="452776" cy="724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49"/>
            <p:cNvCxnSpPr>
              <a:cxnSpLocks noChangeShapeType="1"/>
            </p:cNvCxnSpPr>
            <p:nvPr/>
          </p:nvCxnSpPr>
          <p:spPr bwMode="auto">
            <a:xfrm>
              <a:off x="5379210" y="4932569"/>
              <a:ext cx="416926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/>
          <p:cNvGrpSpPr/>
          <p:nvPr/>
        </p:nvGrpSpPr>
        <p:grpSpPr>
          <a:xfrm>
            <a:off x="126232" y="898138"/>
            <a:ext cx="8482016" cy="4189939"/>
            <a:chOff x="126232" y="898138"/>
            <a:chExt cx="8482016" cy="4189939"/>
          </a:xfrm>
        </p:grpSpPr>
        <p:sp>
          <p:nvSpPr>
            <p:cNvPr id="126997" name="TextBox 35"/>
            <p:cNvSpPr txBox="1">
              <a:spLocks noChangeArrowheads="1"/>
            </p:cNvSpPr>
            <p:nvPr/>
          </p:nvSpPr>
          <p:spPr bwMode="auto">
            <a:xfrm>
              <a:off x="5576648" y="4797308"/>
              <a:ext cx="3031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 smtClean="0">
                  <a:solidFill>
                    <a:srgbClr val="FF0000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与历史同向，与祖国同向，与人民同在</a:t>
              </a:r>
              <a:r>
                <a:rPr lang="en-US" altLang="zh-CN" sz="1200" dirty="0" smtClean="0">
                  <a:solidFill>
                    <a:srgbClr val="FF0000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P25</a:t>
              </a:r>
            </a:p>
          </p:txBody>
        </p:sp>
        <p:sp>
          <p:nvSpPr>
            <p:cNvPr id="126996" name="TextBox 34"/>
            <p:cNvSpPr txBox="1">
              <a:spLocks noChangeArrowheads="1"/>
            </p:cNvSpPr>
            <p:nvPr/>
          </p:nvSpPr>
          <p:spPr bwMode="auto">
            <a:xfrm>
              <a:off x="4193119" y="4780300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 smtClean="0">
                  <a:solidFill>
                    <a:srgbClr val="003399"/>
                  </a:solidFill>
                  <a:effectLst/>
                  <a:latin typeface="黑体" panose="02010609060101010101" pitchFamily="2" charset="-122"/>
                  <a:ea typeface="黑体" panose="02010609060101010101" pitchFamily="2" charset="-122"/>
                </a:rPr>
                <a:t>成就出彩人生</a:t>
              </a:r>
            </a:p>
          </p:txBody>
        </p:sp>
        <p:graphicFrame>
          <p:nvGraphicFramePr>
            <p:cNvPr id="8" name="图示 7"/>
            <p:cNvGraphicFramePr/>
            <p:nvPr/>
          </p:nvGraphicFramePr>
          <p:xfrm>
            <a:off x="126232" y="898138"/>
            <a:ext cx="7542112" cy="40406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26992" name="左大括号 31"/>
            <p:cNvSpPr/>
            <p:nvPr/>
          </p:nvSpPr>
          <p:spPr bwMode="auto">
            <a:xfrm>
              <a:off x="3950020" y="3996582"/>
              <a:ext cx="155430" cy="1058397"/>
            </a:xfrm>
            <a:prstGeom prst="leftBrace">
              <a:avLst>
                <a:gd name="adj1" fmla="val 8322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zh-CN" altLang="en-US" sz="2400" smtClean="0">
                <a:solidFill>
                  <a:srgbClr val="003399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26166" y="1974725"/>
              <a:ext cx="64633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理论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07510" y="3682290"/>
              <a:ext cx="952322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怎么做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" name="上箭头 1"/>
            <p:cNvSpPr/>
            <p:nvPr/>
          </p:nvSpPr>
          <p:spPr>
            <a:xfrm>
              <a:off x="2566533" y="1618594"/>
              <a:ext cx="82798" cy="3548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下箭头 2"/>
            <p:cNvSpPr/>
            <p:nvPr/>
          </p:nvSpPr>
          <p:spPr>
            <a:xfrm>
              <a:off x="2566533" y="2344057"/>
              <a:ext cx="82797" cy="2480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744995" y="2139702"/>
            <a:ext cx="7075478" cy="26642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400" b="1" dirty="0"/>
              <a:t>：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、如何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理解人生观的主要内容？ 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P10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buNone/>
            </a:pPr>
            <a:r>
              <a:rPr lang="en-US" altLang="zh-CN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正确的人生观体现在哪些方面</a:t>
            </a:r>
            <a:r>
              <a:rPr lang="zh-CN" altLang="en-US" sz="24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？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P14-17</a:t>
            </a:r>
            <a:endParaRPr lang="zh-CN" alt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555526"/>
            <a:ext cx="1493475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kern="0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核心概念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387022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i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人生</a:t>
            </a: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价值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P12</a:t>
            </a: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zh-CN" sz="2800" b="1" i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4413"/>
            <a:ext cx="1189038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86" name="组合 25"/>
          <p:cNvGrpSpPr/>
          <p:nvPr/>
        </p:nvGrpSpPr>
        <p:grpSpPr bwMode="auto">
          <a:xfrm>
            <a:off x="107504" y="75010"/>
            <a:ext cx="9007395" cy="4979627"/>
            <a:chOff x="335361" y="99904"/>
            <a:chExt cx="11817765" cy="6640071"/>
          </a:xfrm>
        </p:grpSpPr>
        <p:sp>
          <p:nvSpPr>
            <p:cNvPr id="126997" name="TextBox 35"/>
            <p:cNvSpPr txBox="1">
              <a:spLocks noChangeArrowheads="1"/>
            </p:cNvSpPr>
            <p:nvPr/>
          </p:nvSpPr>
          <p:spPr bwMode="auto">
            <a:xfrm>
              <a:off x="7352120" y="5589948"/>
              <a:ext cx="4801006" cy="1067034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FF0000"/>
              </a:solidFill>
            </a:ln>
          </p:spPr>
          <p:txBody>
            <a:bodyPr wrap="square" lIns="121909" tIns="60954" rIns="121909" bIns="6095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勤学：知识是树立社会主义核心价值观的重要基础</a:t>
              </a:r>
              <a:endParaRPr lang="en-US" altLang="zh-CN" sz="11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修德：明大德守公德严私德；要立意高远又要立足平实</a:t>
              </a:r>
              <a:endParaRPr lang="en-US" altLang="zh-CN" sz="11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明辨：增强价值判断力和道德责任感</a:t>
              </a:r>
              <a:endParaRPr lang="en-US" altLang="zh-CN" sz="11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笃实：迈稳步子，夯实根基，久久为功</a:t>
              </a:r>
              <a:endParaRPr lang="en-US" altLang="zh-CN" sz="11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9988" name="TextBox 34"/>
            <p:cNvSpPr txBox="1">
              <a:spLocks noChangeArrowheads="1"/>
            </p:cNvSpPr>
            <p:nvPr/>
          </p:nvSpPr>
          <p:spPr bwMode="auto">
            <a:xfrm>
              <a:off x="5482280" y="5846687"/>
              <a:ext cx="1285742" cy="73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9" tIns="60954" rIns="121909" bIns="6095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勤学修德</a:t>
              </a:r>
              <a:endParaRPr lang="en-US" altLang="zh-CN" sz="1400" b="1" dirty="0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eaLnBrk="1" hangingPunct="1"/>
              <a:r>
                <a:rPr lang="zh-CN" altLang="en-US" sz="1400" b="1" dirty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明辨笃实</a:t>
              </a:r>
            </a:p>
          </p:txBody>
        </p:sp>
        <p:grpSp>
          <p:nvGrpSpPr>
            <p:cNvPr id="169989" name="组合 1"/>
            <p:cNvGrpSpPr/>
            <p:nvPr/>
          </p:nvGrpSpPr>
          <p:grpSpPr bwMode="auto">
            <a:xfrm>
              <a:off x="335361" y="1196959"/>
              <a:ext cx="4067013" cy="5388436"/>
              <a:chOff x="335361" y="1196959"/>
              <a:chExt cx="4067013" cy="5388436"/>
            </a:xfrm>
          </p:grpSpPr>
          <p:sp>
            <p:nvSpPr>
              <p:cNvPr id="3" name="任意多边形 2"/>
              <p:cNvSpPr/>
              <p:nvPr/>
            </p:nvSpPr>
            <p:spPr>
              <a:xfrm>
                <a:off x="1460853" y="3891178"/>
                <a:ext cx="1115969" cy="2059163"/>
              </a:xfrm>
              <a:custGeom>
                <a:avLst/>
                <a:gdLst>
                  <a:gd name="connsiteX0" fmla="*/ 0 w 1115616"/>
                  <a:gd name="connsiteY0" fmla="*/ 0 h 2058307"/>
                  <a:gd name="connsiteX1" fmla="*/ 557808 w 1115616"/>
                  <a:gd name="connsiteY1" fmla="*/ 0 h 2058307"/>
                  <a:gd name="connsiteX2" fmla="*/ 557808 w 1115616"/>
                  <a:gd name="connsiteY2" fmla="*/ 2058307 h 2058307"/>
                  <a:gd name="connsiteX3" fmla="*/ 1115616 w 1115616"/>
                  <a:gd name="connsiteY3" fmla="*/ 2058307 h 2058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5616" h="2058307">
                    <a:moveTo>
                      <a:pt x="0" y="0"/>
                    </a:moveTo>
                    <a:lnTo>
                      <a:pt x="557808" y="0"/>
                    </a:lnTo>
                    <a:lnTo>
                      <a:pt x="557808" y="2058307"/>
                    </a:lnTo>
                    <a:lnTo>
                      <a:pt x="1115616" y="2058307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511979" tIns="970624" rIns="511977" bIns="970623" spcCol="1270" anchor="ctr"/>
              <a:lstStyle/>
              <a:p>
                <a:pPr algn="ctr" defTabSz="29972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700"/>
              </a:p>
            </p:txBody>
          </p:sp>
          <p:sp>
            <p:nvSpPr>
              <p:cNvPr id="5" name="任意多边形 4"/>
              <p:cNvSpPr/>
              <p:nvPr/>
            </p:nvSpPr>
            <p:spPr>
              <a:xfrm>
                <a:off x="1460853" y="3845137"/>
                <a:ext cx="1133430" cy="92083"/>
              </a:xfrm>
              <a:custGeom>
                <a:avLst/>
                <a:gdLst>
                  <a:gd name="connsiteX0" fmla="*/ 0 w 1132706"/>
                  <a:gd name="connsiteY0" fmla="*/ 45720 h 91440"/>
                  <a:gd name="connsiteX1" fmla="*/ 566353 w 1132706"/>
                  <a:gd name="connsiteY1" fmla="*/ 45720 h 91440"/>
                  <a:gd name="connsiteX2" fmla="*/ 566353 w 1132706"/>
                  <a:gd name="connsiteY2" fmla="*/ 102511 h 91440"/>
                  <a:gd name="connsiteX3" fmla="*/ 1132706 w 1132706"/>
                  <a:gd name="connsiteY3" fmla="*/ 102511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2706" h="91440">
                    <a:moveTo>
                      <a:pt x="0" y="45720"/>
                    </a:moveTo>
                    <a:lnTo>
                      <a:pt x="566353" y="45720"/>
                    </a:lnTo>
                    <a:lnTo>
                      <a:pt x="566353" y="102511"/>
                    </a:lnTo>
                    <a:lnTo>
                      <a:pt x="1132706" y="10251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550700" tIns="17367" rIns="550700" bIns="17367" spcCol="1270" anchor="ctr"/>
              <a:lstStyle/>
              <a:p>
                <a:pPr algn="ctr" defTabSz="16637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400"/>
              </a:p>
            </p:txBody>
          </p:sp>
          <p:sp>
            <p:nvSpPr>
              <p:cNvPr id="6" name="任意多边形 5"/>
              <p:cNvSpPr/>
              <p:nvPr/>
            </p:nvSpPr>
            <p:spPr>
              <a:xfrm>
                <a:off x="1460853" y="1708179"/>
                <a:ext cx="1463617" cy="2183000"/>
              </a:xfrm>
              <a:custGeom>
                <a:avLst/>
                <a:gdLst>
                  <a:gd name="connsiteX0" fmla="*/ 0 w 1462282"/>
                  <a:gd name="connsiteY0" fmla="*/ 2181972 h 2181972"/>
                  <a:gd name="connsiteX1" fmla="*/ 731141 w 1462282"/>
                  <a:gd name="connsiteY1" fmla="*/ 2181972 h 2181972"/>
                  <a:gd name="connsiteX2" fmla="*/ 731141 w 1462282"/>
                  <a:gd name="connsiteY2" fmla="*/ 0 h 2181972"/>
                  <a:gd name="connsiteX3" fmla="*/ 1462282 w 1462282"/>
                  <a:gd name="connsiteY3" fmla="*/ 0 h 218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2282" h="2181972">
                    <a:moveTo>
                      <a:pt x="0" y="2181972"/>
                    </a:moveTo>
                    <a:lnTo>
                      <a:pt x="731141" y="2181972"/>
                    </a:lnTo>
                    <a:lnTo>
                      <a:pt x="731141" y="0"/>
                    </a:lnTo>
                    <a:lnTo>
                      <a:pt x="146228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678176" tIns="1025320" rIns="678174" bIns="1025320" spcCol="1270" anchor="ctr"/>
              <a:lstStyle/>
              <a:p>
                <a:pPr algn="ctr" defTabSz="333375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80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 rot="16200000">
                <a:off x="-1744769" y="3277089"/>
                <a:ext cx="5388436" cy="1228176"/>
              </a:xfrm>
              <a:custGeom>
                <a:avLst/>
                <a:gdLst>
                  <a:gd name="connsiteX0" fmla="*/ 0 w 5387587"/>
                  <a:gd name="connsiteY0" fmla="*/ 0 h 1125790"/>
                  <a:gd name="connsiteX1" fmla="*/ 5387587 w 5387587"/>
                  <a:gd name="connsiteY1" fmla="*/ 0 h 1125790"/>
                  <a:gd name="connsiteX2" fmla="*/ 5387587 w 5387587"/>
                  <a:gd name="connsiteY2" fmla="*/ 1125790 h 1125790"/>
                  <a:gd name="connsiteX3" fmla="*/ 0 w 5387587"/>
                  <a:gd name="connsiteY3" fmla="*/ 1125790 h 1125790"/>
                  <a:gd name="connsiteX4" fmla="*/ 0 w 5387587"/>
                  <a:gd name="connsiteY4" fmla="*/ 0 h 1125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7587" h="1125790">
                    <a:moveTo>
                      <a:pt x="0" y="0"/>
                    </a:moveTo>
                    <a:lnTo>
                      <a:pt x="5387587" y="0"/>
                    </a:lnTo>
                    <a:lnTo>
                      <a:pt x="5387587" y="1125790"/>
                    </a:lnTo>
                    <a:lnTo>
                      <a:pt x="0" y="11257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vert="vert" lIns="17779" tIns="17780" rIns="17780" bIns="17779" spcCol="1270" anchor="ctr"/>
              <a:lstStyle/>
              <a:p>
                <a:pPr algn="ctr" defTabSz="9334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2100" b="1" dirty="0"/>
                  <a:t>社会主义核心价值观</a:t>
                </a:r>
                <a:r>
                  <a:rPr lang="en-US" altLang="zh-CN" sz="2100" b="1" dirty="0">
                    <a:solidFill>
                      <a:srgbClr val="FF0000"/>
                    </a:solidFill>
                  </a:rPr>
                  <a:t>----</a:t>
                </a:r>
                <a:r>
                  <a:rPr lang="zh-CN" altLang="en-US" sz="2100" b="1" dirty="0">
                    <a:solidFill>
                      <a:srgbClr val="FF0000"/>
                    </a:solidFill>
                  </a:rPr>
                  <a:t>中国精神的集中</a:t>
                </a:r>
                <a:r>
                  <a:rPr lang="zh-CN" altLang="en-US" sz="2100" b="1" dirty="0" smtClean="0">
                    <a:solidFill>
                      <a:srgbClr val="FF0000"/>
                    </a:solidFill>
                  </a:rPr>
                  <a:t>体现（</a:t>
                </a:r>
                <a:r>
                  <a:rPr lang="zh-CN" altLang="en-US" sz="2100" b="1" dirty="0" smtClean="0">
                    <a:solidFill>
                      <a:srgbClr val="FFFF00"/>
                    </a:solidFill>
                  </a:rPr>
                  <a:t>国家与社会之大德</a:t>
                </a:r>
                <a:r>
                  <a:rPr lang="zh-CN" altLang="en-US" sz="2100" b="1" dirty="0" smtClean="0">
                    <a:solidFill>
                      <a:srgbClr val="FF0000"/>
                    </a:solidFill>
                  </a:rPr>
                  <a:t>）</a:t>
                </a:r>
                <a:endParaRPr lang="zh-CN" altLang="en-US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4470" y="1196960"/>
                <a:ext cx="1160417" cy="1024026"/>
              </a:xfrm>
              <a:custGeom>
                <a:avLst/>
                <a:gdLst>
                  <a:gd name="connsiteX0" fmla="*/ 0 w 1160400"/>
                  <a:gd name="connsiteY0" fmla="*/ 0 h 1023641"/>
                  <a:gd name="connsiteX1" fmla="*/ 1160400 w 1160400"/>
                  <a:gd name="connsiteY1" fmla="*/ 0 h 1023641"/>
                  <a:gd name="connsiteX2" fmla="*/ 1160400 w 1160400"/>
                  <a:gd name="connsiteY2" fmla="*/ 1023641 h 1023641"/>
                  <a:gd name="connsiteX3" fmla="*/ 0 w 1160400"/>
                  <a:gd name="connsiteY3" fmla="*/ 1023641 h 1023641"/>
                  <a:gd name="connsiteX4" fmla="*/ 0 w 1160400"/>
                  <a:gd name="connsiteY4" fmla="*/ 0 h 1023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0400" h="1023641">
                    <a:moveTo>
                      <a:pt x="0" y="0"/>
                    </a:moveTo>
                    <a:lnTo>
                      <a:pt x="1160400" y="0"/>
                    </a:lnTo>
                    <a:lnTo>
                      <a:pt x="1160400" y="1023641"/>
                    </a:lnTo>
                    <a:lnTo>
                      <a:pt x="0" y="102364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5334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2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全体人民的共同追求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2594283" y="3435526"/>
                <a:ext cx="1808091" cy="1024026"/>
              </a:xfrm>
              <a:custGeom>
                <a:avLst/>
                <a:gdLst>
                  <a:gd name="connsiteX0" fmla="*/ 0 w 1807936"/>
                  <a:gd name="connsiteY0" fmla="*/ 0 h 1023641"/>
                  <a:gd name="connsiteX1" fmla="*/ 1807936 w 1807936"/>
                  <a:gd name="connsiteY1" fmla="*/ 0 h 1023641"/>
                  <a:gd name="connsiteX2" fmla="*/ 1807936 w 1807936"/>
                  <a:gd name="connsiteY2" fmla="*/ 1023641 h 1023641"/>
                  <a:gd name="connsiteX3" fmla="*/ 0 w 1807936"/>
                  <a:gd name="connsiteY3" fmla="*/ 1023641 h 1023641"/>
                  <a:gd name="connsiteX4" fmla="*/ 0 w 1807936"/>
                  <a:gd name="connsiteY4" fmla="*/ 0 h 1023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7936" h="1023641">
                    <a:moveTo>
                      <a:pt x="0" y="0"/>
                    </a:moveTo>
                    <a:lnTo>
                      <a:pt x="1807936" y="0"/>
                    </a:lnTo>
                    <a:lnTo>
                      <a:pt x="1807936" y="1023641"/>
                    </a:lnTo>
                    <a:lnTo>
                      <a:pt x="0" y="102364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5334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b="1" dirty="0"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坚定的价值观</a:t>
                </a:r>
                <a:r>
                  <a:rPr lang="zh-CN" altLang="en-US" b="1" dirty="0" smtClean="0"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自信</a:t>
                </a:r>
                <a:r>
                  <a:rPr lang="en-US" altLang="zh-CN" b="1" dirty="0" smtClean="0"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P78</a:t>
                </a:r>
                <a:endParaRPr lang="zh-CN" altLang="en-US" b="1" dirty="0"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2453002" y="5437536"/>
                <a:ext cx="1943023" cy="1024025"/>
              </a:xfrm>
              <a:custGeom>
                <a:avLst/>
                <a:gdLst>
                  <a:gd name="connsiteX0" fmla="*/ 0 w 1942205"/>
                  <a:gd name="connsiteY0" fmla="*/ 0 h 1023641"/>
                  <a:gd name="connsiteX1" fmla="*/ 1942205 w 1942205"/>
                  <a:gd name="connsiteY1" fmla="*/ 0 h 1023641"/>
                  <a:gd name="connsiteX2" fmla="*/ 1942205 w 1942205"/>
                  <a:gd name="connsiteY2" fmla="*/ 1023641 h 1023641"/>
                  <a:gd name="connsiteX3" fmla="*/ 0 w 1942205"/>
                  <a:gd name="connsiteY3" fmla="*/ 1023641 h 1023641"/>
                  <a:gd name="connsiteX4" fmla="*/ 0 w 1942205"/>
                  <a:gd name="connsiteY4" fmla="*/ 0 h 1023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2205" h="1023641">
                    <a:moveTo>
                      <a:pt x="0" y="0"/>
                    </a:moveTo>
                    <a:lnTo>
                      <a:pt x="1942205" y="0"/>
                    </a:lnTo>
                    <a:lnTo>
                      <a:pt x="1942205" y="1023641"/>
                    </a:lnTo>
                    <a:lnTo>
                      <a:pt x="0" y="102364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0160" tIns="10160" rIns="10160" bIns="10160" spcCol="1270" anchor="ctr"/>
              <a:lstStyle/>
              <a:p>
                <a:pPr algn="ctr" defTabSz="5334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500" b="1" dirty="0"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做社会主义核心价值观的积极践行者</a:t>
                </a:r>
              </a:p>
            </p:txBody>
          </p:sp>
        </p:grpSp>
        <p:sp>
          <p:nvSpPr>
            <p:cNvPr id="169990" name="左大括号 31"/>
            <p:cNvSpPr/>
            <p:nvPr/>
          </p:nvSpPr>
          <p:spPr bwMode="auto">
            <a:xfrm>
              <a:off x="5266693" y="5328779"/>
              <a:ext cx="207240" cy="1411196"/>
            </a:xfrm>
            <a:prstGeom prst="leftBrace">
              <a:avLst>
                <a:gd name="adj1" fmla="val 8323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lIns="121909" tIns="60954" rIns="121909" bIns="60954" anchor="ctr"/>
            <a:lstStyle/>
            <a:p>
              <a:pPr algn="ctr" eaLnBrk="1" hangingPunct="1"/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991" name="TextBox 12"/>
            <p:cNvSpPr txBox="1">
              <a:spLocks noChangeArrowheads="1"/>
            </p:cNvSpPr>
            <p:nvPr/>
          </p:nvSpPr>
          <p:spPr bwMode="auto">
            <a:xfrm>
              <a:off x="7375626" y="143330"/>
              <a:ext cx="1351997" cy="131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09" tIns="60954" rIns="121909" bIns="6095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国家层面</a:t>
              </a:r>
              <a:endParaRPr lang="en-US" altLang="zh-CN" sz="1400" b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社会层面</a:t>
              </a:r>
              <a:endParaRPr lang="en-US" altLang="zh-CN" sz="1400" b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1400" b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400" b="1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个人层面</a:t>
              </a:r>
              <a:endParaRPr lang="en-US" altLang="zh-CN" sz="1400" b="1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91704" y="142770"/>
              <a:ext cx="1969661" cy="410387"/>
            </a:xfrm>
            <a:prstGeom prst="rect">
              <a:avLst/>
            </a:prstGeom>
            <a:noFill/>
          </p:spPr>
          <p:txBody>
            <a:bodyPr wrap="none" lIns="121909" tIns="60954" rIns="121909" bIns="60954">
              <a:spAutoFit/>
            </a:bodyPr>
            <a:lstStyle/>
            <a:p>
              <a:pPr eaLnBrk="1" hangingPunct="1">
                <a:defRPr/>
              </a:pPr>
              <a:r>
                <a:rPr lang="zh-CN" altLang="en-US" sz="12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富强民主文明和谐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43971" y="5108894"/>
              <a:ext cx="2174839" cy="4103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lIns="121909" tIns="60954" rIns="121909" bIns="60954">
              <a:spAutoFit/>
            </a:bodyPr>
            <a:lstStyle/>
            <a:p>
              <a:pPr eaLnBrk="1" hangingPunct="1">
                <a:defRPr/>
              </a:pPr>
              <a:r>
                <a:rPr lang="zh-CN" altLang="en-US" sz="12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正确的价值观的引领</a:t>
              </a: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517106" y="203554"/>
              <a:ext cx="3992201" cy="6976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 dirty="0" smtClean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专题五：总结</a:t>
              </a:r>
              <a:r>
                <a:rPr lang="en-US" altLang="zh-CN" sz="2800" b="1" dirty="0" smtClean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</a:rPr>
                <a:t>P74</a:t>
              </a:r>
              <a:endParaRPr lang="zh-CN" altLang="en-US" sz="2800" b="1" dirty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69995" name="直接箭头连接符 15"/>
            <p:cNvCxnSpPr>
              <a:cxnSpLocks noChangeShapeType="1"/>
            </p:cNvCxnSpPr>
            <p:nvPr/>
          </p:nvCxnSpPr>
          <p:spPr bwMode="auto">
            <a:xfrm>
              <a:off x="4106590" y="1420361"/>
              <a:ext cx="722929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9996" name="左大括号 18"/>
            <p:cNvSpPr/>
            <p:nvPr/>
          </p:nvSpPr>
          <p:spPr bwMode="auto">
            <a:xfrm>
              <a:off x="4671735" y="671760"/>
              <a:ext cx="207240" cy="1411196"/>
            </a:xfrm>
            <a:prstGeom prst="leftBrace">
              <a:avLst>
                <a:gd name="adj1" fmla="val 8323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997" name="TextBox 19"/>
            <p:cNvSpPr txBox="1">
              <a:spLocks noChangeArrowheads="1"/>
            </p:cNvSpPr>
            <p:nvPr/>
          </p:nvSpPr>
          <p:spPr bwMode="auto">
            <a:xfrm>
              <a:off x="2603575" y="2953688"/>
              <a:ext cx="346664" cy="533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endParaRPr lang="zh-CN" altLang="en-US" sz="2000" b="1">
                <a:solidFill>
                  <a:srgbClr val="FFFFFF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998" name="TextBox 20"/>
            <p:cNvSpPr txBox="1">
              <a:spLocks noChangeArrowheads="1"/>
            </p:cNvSpPr>
            <p:nvPr/>
          </p:nvSpPr>
          <p:spPr bwMode="auto">
            <a:xfrm>
              <a:off x="3204980" y="5959205"/>
              <a:ext cx="2015996" cy="61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169999" name="TextBox 21"/>
            <p:cNvSpPr txBox="1">
              <a:spLocks noChangeArrowheads="1"/>
            </p:cNvSpPr>
            <p:nvPr/>
          </p:nvSpPr>
          <p:spPr bwMode="auto">
            <a:xfrm>
              <a:off x="4789579" y="415804"/>
              <a:ext cx="1349033" cy="45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基本内容</a:t>
              </a:r>
            </a:p>
          </p:txBody>
        </p:sp>
        <p:sp>
          <p:nvSpPr>
            <p:cNvPr id="170000" name="TextBox 22"/>
            <p:cNvSpPr txBox="1">
              <a:spLocks noChangeArrowheads="1"/>
            </p:cNvSpPr>
            <p:nvPr/>
          </p:nvSpPr>
          <p:spPr bwMode="auto">
            <a:xfrm>
              <a:off x="6312568" y="1125076"/>
              <a:ext cx="335977" cy="492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70001" name="TextBox 23"/>
            <p:cNvSpPr txBox="1">
              <a:spLocks noChangeArrowheads="1"/>
            </p:cNvSpPr>
            <p:nvPr/>
          </p:nvSpPr>
          <p:spPr bwMode="auto">
            <a:xfrm>
              <a:off x="4724082" y="1625443"/>
              <a:ext cx="2639933" cy="656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意义所在</a:t>
              </a:r>
              <a:r>
                <a:rPr lang="zh-CN" altLang="en-US" sz="1200" b="1" dirty="0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：中国发展进步</a:t>
              </a:r>
              <a:endParaRPr lang="en-US" altLang="zh-CN" sz="1200" b="1" dirty="0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1200" b="1" dirty="0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的精神指引</a:t>
              </a:r>
            </a:p>
          </p:txBody>
        </p:sp>
        <p:cxnSp>
          <p:nvCxnSpPr>
            <p:cNvPr id="170002" name="直接箭头连接符 26"/>
            <p:cNvCxnSpPr>
              <a:cxnSpLocks noChangeShapeType="1"/>
            </p:cNvCxnSpPr>
            <p:nvPr/>
          </p:nvCxnSpPr>
          <p:spPr bwMode="auto">
            <a:xfrm>
              <a:off x="4336538" y="3750357"/>
              <a:ext cx="670395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0003" name="直接箭头连接符 28"/>
            <p:cNvCxnSpPr>
              <a:cxnSpLocks noChangeShapeType="1"/>
            </p:cNvCxnSpPr>
            <p:nvPr/>
          </p:nvCxnSpPr>
          <p:spPr bwMode="auto">
            <a:xfrm>
              <a:off x="4395524" y="5939389"/>
              <a:ext cx="966901" cy="19816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0004" name="左大括号 29"/>
            <p:cNvSpPr/>
            <p:nvPr/>
          </p:nvSpPr>
          <p:spPr bwMode="auto">
            <a:xfrm>
              <a:off x="4775355" y="2886368"/>
              <a:ext cx="416851" cy="1796657"/>
            </a:xfrm>
            <a:prstGeom prst="leftBrace">
              <a:avLst>
                <a:gd name="adj1" fmla="val 8341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005" name="左大括号 30"/>
            <p:cNvSpPr/>
            <p:nvPr/>
          </p:nvSpPr>
          <p:spPr bwMode="auto">
            <a:xfrm>
              <a:off x="6776938" y="4069335"/>
              <a:ext cx="319575" cy="951815"/>
            </a:xfrm>
            <a:prstGeom prst="leftBrace">
              <a:avLst>
                <a:gd name="adj1" fmla="val 8328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006" name="TextBox 24"/>
            <p:cNvSpPr txBox="1">
              <a:spLocks noChangeArrowheads="1"/>
            </p:cNvSpPr>
            <p:nvPr/>
          </p:nvSpPr>
          <p:spPr bwMode="auto">
            <a:xfrm>
              <a:off x="5181540" y="2681755"/>
              <a:ext cx="2400562" cy="69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社会主义核心价值观</a:t>
              </a:r>
              <a:endParaRPr lang="en-US" altLang="zh-CN" sz="1400" b="1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1400" b="1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的历史底蕴</a:t>
              </a:r>
            </a:p>
          </p:txBody>
        </p:sp>
        <p:sp>
          <p:nvSpPr>
            <p:cNvPr id="170007" name="TextBox 25"/>
            <p:cNvSpPr txBox="1">
              <a:spLocks noChangeArrowheads="1"/>
            </p:cNvSpPr>
            <p:nvPr/>
          </p:nvSpPr>
          <p:spPr bwMode="auto">
            <a:xfrm>
              <a:off x="5498656" y="3462565"/>
              <a:ext cx="1443073" cy="41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其现实基础</a:t>
              </a:r>
            </a:p>
          </p:txBody>
        </p:sp>
        <p:sp>
          <p:nvSpPr>
            <p:cNvPr id="170008" name="TextBox 33"/>
            <p:cNvSpPr txBox="1">
              <a:spLocks noChangeArrowheads="1"/>
            </p:cNvSpPr>
            <p:nvPr/>
          </p:nvSpPr>
          <p:spPr bwMode="auto">
            <a:xfrm>
              <a:off x="6198870" y="5623972"/>
              <a:ext cx="365899" cy="41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170009" name="TextBox 2"/>
            <p:cNvSpPr txBox="1">
              <a:spLocks noChangeArrowheads="1"/>
            </p:cNvSpPr>
            <p:nvPr/>
          </p:nvSpPr>
          <p:spPr bwMode="auto">
            <a:xfrm>
              <a:off x="5333836" y="4169540"/>
              <a:ext cx="1443073" cy="41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其道义力量</a:t>
              </a:r>
            </a:p>
          </p:txBody>
        </p:sp>
        <p:sp>
          <p:nvSpPr>
            <p:cNvPr id="170010" name="TextBox 5"/>
            <p:cNvSpPr txBox="1">
              <a:spLocks noChangeArrowheads="1"/>
            </p:cNvSpPr>
            <p:nvPr/>
          </p:nvSpPr>
          <p:spPr bwMode="auto">
            <a:xfrm>
              <a:off x="5583828" y="5138287"/>
              <a:ext cx="1921817" cy="41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zh-CN" altLang="en-US" sz="1400" b="1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扣好人生的扣子</a:t>
              </a:r>
            </a:p>
          </p:txBody>
        </p:sp>
        <p:cxnSp>
          <p:nvCxnSpPr>
            <p:cNvPr id="170011" name="直接箭头连接符 36"/>
            <p:cNvCxnSpPr>
              <a:cxnSpLocks noChangeShapeType="1"/>
            </p:cNvCxnSpPr>
            <p:nvPr/>
          </p:nvCxnSpPr>
          <p:spPr bwMode="auto">
            <a:xfrm flipV="1">
              <a:off x="5994675" y="641595"/>
              <a:ext cx="848373" cy="2488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0012" name="直接箭头连接符 39"/>
            <p:cNvCxnSpPr>
              <a:cxnSpLocks noChangeShapeType="1"/>
            </p:cNvCxnSpPr>
            <p:nvPr/>
          </p:nvCxnSpPr>
          <p:spPr bwMode="auto">
            <a:xfrm flipV="1">
              <a:off x="7130914" y="2067099"/>
              <a:ext cx="667488" cy="15857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0013" name="TextBox 14"/>
            <p:cNvSpPr txBox="1">
              <a:spLocks noChangeArrowheads="1"/>
            </p:cNvSpPr>
            <p:nvPr/>
          </p:nvSpPr>
          <p:spPr bwMode="auto">
            <a:xfrm>
              <a:off x="7811713" y="1517720"/>
              <a:ext cx="4072554" cy="8618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坚持和发展中国特色社会主义的价值遵循</a:t>
              </a:r>
              <a:endParaRPr lang="en-US" altLang="zh-CN" sz="1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2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提高国家文化软实力的迫切要求</a:t>
              </a:r>
              <a:endParaRPr lang="en-US" altLang="zh-CN" sz="1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zh-CN" altLang="en-US" sz="12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增进社会团结和谐的最大公约数</a:t>
              </a:r>
              <a:endParaRPr lang="en-US" altLang="zh-CN" sz="12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70014" name="直接箭头连接符 41"/>
            <p:cNvCxnSpPr>
              <a:cxnSpLocks noChangeShapeType="1"/>
            </p:cNvCxnSpPr>
            <p:nvPr/>
          </p:nvCxnSpPr>
          <p:spPr bwMode="auto">
            <a:xfrm>
              <a:off x="7124939" y="3667748"/>
              <a:ext cx="836511" cy="1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0015" name="TextBox 16"/>
            <p:cNvSpPr txBox="1">
              <a:spLocks noChangeArrowheads="1"/>
            </p:cNvSpPr>
            <p:nvPr/>
          </p:nvSpPr>
          <p:spPr bwMode="auto">
            <a:xfrm>
              <a:off x="8385695" y="3438415"/>
              <a:ext cx="2708325" cy="36936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miter lim="800000"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中国特色社会主义建设实践</a:t>
              </a:r>
            </a:p>
          </p:txBody>
        </p:sp>
        <p:sp>
          <p:nvSpPr>
            <p:cNvPr id="170016" name="TextBox 17"/>
            <p:cNvSpPr txBox="1">
              <a:spLocks noChangeArrowheads="1"/>
            </p:cNvSpPr>
            <p:nvPr/>
          </p:nvSpPr>
          <p:spPr bwMode="auto">
            <a:xfrm>
              <a:off x="7178780" y="3930117"/>
              <a:ext cx="1059611" cy="41040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33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先进性</a:t>
              </a:r>
              <a:endParaRPr lang="en-US" altLang="zh-CN" sz="140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7001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127" y="99904"/>
              <a:ext cx="416996" cy="1166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9618691" y="419018"/>
              <a:ext cx="1750837" cy="3488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1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自由平等公正法治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28216" y="920712"/>
              <a:ext cx="1750837" cy="3488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1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爱国敬业诚信友善</a:t>
              </a:r>
            </a:p>
          </p:txBody>
        </p:sp>
        <p:pic>
          <p:nvPicPr>
            <p:cNvPr id="1700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830" y="2557797"/>
              <a:ext cx="1075935" cy="658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TextBox 53"/>
            <p:cNvSpPr txBox="1"/>
            <p:nvPr/>
          </p:nvSpPr>
          <p:spPr bwMode="auto">
            <a:xfrm>
              <a:off x="8453513" y="2409914"/>
              <a:ext cx="2879306" cy="10260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1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中华优秀传统文化是其重要源泉</a:t>
              </a:r>
              <a:endParaRPr lang="en-US" altLang="zh-CN" sz="11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创造性转化和创新性发展</a:t>
              </a:r>
              <a:endParaRPr lang="en-US" altLang="zh-CN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继承传统文化又弘扬时代精神</a:t>
              </a:r>
              <a:endParaRPr lang="en-US" altLang="zh-CN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1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立足本国又面向世界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99438" y="4340479"/>
              <a:ext cx="964328" cy="4104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人民性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97850" y="4711985"/>
              <a:ext cx="964328" cy="41040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400" b="1" dirty="0">
                  <a:solidFill>
                    <a:srgbClr val="36363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真实性</a:t>
              </a:r>
            </a:p>
          </p:txBody>
        </p:sp>
        <p:pic>
          <p:nvPicPr>
            <p:cNvPr id="1700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8391" y="3759237"/>
              <a:ext cx="956763" cy="658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983717" y="3846724"/>
              <a:ext cx="2468954" cy="3283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0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反映社会主义制度的本质要求</a:t>
              </a:r>
            </a:p>
          </p:txBody>
        </p:sp>
        <p:cxnSp>
          <p:nvCxnSpPr>
            <p:cNvPr id="170026" name="直接箭头连接符 39"/>
            <p:cNvCxnSpPr>
              <a:cxnSpLocks noChangeShapeType="1"/>
            </p:cNvCxnSpPr>
            <p:nvPr/>
          </p:nvCxnSpPr>
          <p:spPr bwMode="auto">
            <a:xfrm flipV="1">
              <a:off x="8109115" y="4518971"/>
              <a:ext cx="498409" cy="26889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8658292" y="4289674"/>
              <a:ext cx="3494834" cy="7387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1000" b="1" dirty="0">
                  <a:solidFill>
                    <a:srgbClr val="36363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代表最广大人民群众根本利益</a:t>
              </a:r>
              <a:endParaRPr lang="en-US" altLang="zh-CN" sz="1000" b="1" dirty="0">
                <a:solidFill>
                  <a:srgbClr val="3636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000" b="1" dirty="0">
                  <a:solidFill>
                    <a:srgbClr val="36363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反映最广大人民的价值诉求</a:t>
              </a:r>
              <a:endParaRPr lang="en-US" altLang="zh-CN" sz="1000" b="1" dirty="0">
                <a:solidFill>
                  <a:srgbClr val="3636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defRPr/>
              </a:pPr>
              <a:r>
                <a:rPr lang="zh-CN" altLang="en-US" sz="1000" b="1" dirty="0">
                  <a:solidFill>
                    <a:srgbClr val="36363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引导最广大人民为实现美好社会理想而奋斗</a:t>
              </a:r>
            </a:p>
          </p:txBody>
        </p:sp>
        <p:cxnSp>
          <p:nvCxnSpPr>
            <p:cNvPr id="170028" name="直接箭头连接符 49"/>
            <p:cNvCxnSpPr>
              <a:cxnSpLocks noChangeShapeType="1"/>
            </p:cNvCxnSpPr>
            <p:nvPr/>
          </p:nvCxnSpPr>
          <p:spPr bwMode="auto">
            <a:xfrm>
              <a:off x="7531830" y="5371020"/>
              <a:ext cx="603701" cy="965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0029" name="直接箭头连接符 49"/>
            <p:cNvCxnSpPr>
              <a:cxnSpLocks noChangeShapeType="1"/>
            </p:cNvCxnSpPr>
            <p:nvPr/>
          </p:nvCxnSpPr>
          <p:spPr bwMode="auto">
            <a:xfrm>
              <a:off x="6648545" y="6190494"/>
              <a:ext cx="703575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0030" name="直接箭头连接符 36"/>
            <p:cNvCxnSpPr>
              <a:cxnSpLocks noChangeShapeType="1"/>
            </p:cNvCxnSpPr>
            <p:nvPr/>
          </p:nvCxnSpPr>
          <p:spPr bwMode="auto">
            <a:xfrm flipV="1">
              <a:off x="8676548" y="689238"/>
              <a:ext cx="848373" cy="2488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0031" name="TextBox 14"/>
            <p:cNvSpPr txBox="1">
              <a:spLocks noChangeArrowheads="1"/>
            </p:cNvSpPr>
            <p:nvPr/>
          </p:nvSpPr>
          <p:spPr bwMode="auto">
            <a:xfrm>
              <a:off x="4876420" y="1126965"/>
              <a:ext cx="2297974" cy="369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1200">
                  <a:solidFill>
                    <a:srgbClr val="FF0000"/>
                  </a:solidFill>
                </a:rPr>
                <a:t>与核心价值体系的关系</a:t>
              </a:r>
            </a:p>
          </p:txBody>
        </p:sp>
        <p:sp>
          <p:nvSpPr>
            <p:cNvPr id="20" name="下箭头 19"/>
            <p:cNvSpPr/>
            <p:nvPr/>
          </p:nvSpPr>
          <p:spPr bwMode="auto">
            <a:xfrm>
              <a:off x="3497535" y="2347996"/>
              <a:ext cx="185730" cy="94940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wrap="none" anchor="ctr"/>
            <a:lstStyle/>
            <a:p>
              <a:pPr algn="ctr" eaLnBrk="1" hangingPunct="1">
                <a:defRPr/>
              </a:pPr>
              <a:endParaRPr lang="zh-CN" altLang="en-US" b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033" name="TextBox 23"/>
            <p:cNvSpPr txBox="1">
              <a:spLocks noChangeArrowheads="1"/>
            </p:cNvSpPr>
            <p:nvPr/>
          </p:nvSpPr>
          <p:spPr bwMode="auto">
            <a:xfrm>
              <a:off x="2781253" y="2499751"/>
              <a:ext cx="861740" cy="86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内化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过程</a:t>
              </a:r>
            </a:p>
          </p:txBody>
        </p:sp>
        <p:pic>
          <p:nvPicPr>
            <p:cNvPr id="17003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284" y="4483853"/>
              <a:ext cx="219075" cy="969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0035" name="TextBox 64"/>
            <p:cNvSpPr txBox="1">
              <a:spLocks noChangeArrowheads="1"/>
            </p:cNvSpPr>
            <p:nvPr/>
          </p:nvSpPr>
          <p:spPr bwMode="auto">
            <a:xfrm>
              <a:off x="2792962" y="4697984"/>
              <a:ext cx="861740" cy="86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>
                  <a:solidFill>
                    <a:srgbClr val="FF0000"/>
                  </a:solidFill>
                </a:rPr>
                <a:t>外化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过程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833999" y="590009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16108" y="3800789"/>
            <a:ext cx="709953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怎么做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637477" y="2187177"/>
            <a:ext cx="100811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2" y="2458644"/>
            <a:ext cx="1192282" cy="240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35896" y="1228859"/>
            <a:ext cx="2655214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>
              <a:defRPr/>
            </a:pPr>
            <a:r>
              <a:rPr lang="zh-CN" altLang="en-US" sz="3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思    考   题</a:t>
            </a:r>
          </a:p>
        </p:txBody>
      </p:sp>
      <p:sp>
        <p:nvSpPr>
          <p:cNvPr id="2" name="矩形 1"/>
          <p:cNvSpPr/>
          <p:nvPr/>
        </p:nvSpPr>
        <p:spPr>
          <a:xfrm>
            <a:off x="156008" y="1059582"/>
            <a:ext cx="2248051" cy="70019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isometricRightUp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41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核心概念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3709" y="2499742"/>
            <a:ext cx="5539587" cy="16850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2100" b="1" dirty="0" smtClean="0"/>
              <a:t>1</a:t>
            </a:r>
            <a:r>
              <a:rPr lang="zh-CN" altLang="en-US" sz="2100" b="1" dirty="0" smtClean="0"/>
              <a:t>、如何</a:t>
            </a:r>
            <a:r>
              <a:rPr lang="zh-CN" altLang="en-US" sz="2100" b="1" dirty="0"/>
              <a:t>理解社会主义核心价值观的基本内容？</a:t>
            </a:r>
          </a:p>
          <a:p>
            <a:r>
              <a:rPr lang="en-US" altLang="zh-CN" sz="2100" b="1" dirty="0" smtClean="0"/>
              <a:t>2</a:t>
            </a:r>
            <a:r>
              <a:rPr lang="zh-CN" altLang="en-US" sz="2100" b="1" dirty="0"/>
              <a:t>、为什么要坚定核心价值观自信</a:t>
            </a:r>
            <a:r>
              <a:rPr lang="zh-CN" altLang="en-US" sz="2100" b="1" dirty="0" smtClean="0"/>
              <a:t>？</a:t>
            </a:r>
            <a:r>
              <a:rPr lang="en-US" altLang="zh-CN" sz="2100" b="1" dirty="0" smtClean="0"/>
              <a:t>P78</a:t>
            </a:r>
            <a:r>
              <a:rPr lang="zh-CN" altLang="en-US" sz="2100" b="1" dirty="0" smtClean="0"/>
              <a:t> </a:t>
            </a:r>
            <a:endParaRPr lang="zh-CN" altLang="en-US" sz="2100" b="1" dirty="0"/>
          </a:p>
          <a:p>
            <a:r>
              <a:rPr lang="en-US" altLang="zh-CN" sz="2100" b="1" dirty="0" smtClean="0"/>
              <a:t>3</a:t>
            </a:r>
            <a:r>
              <a:rPr lang="zh-CN" altLang="en-US" sz="2100" b="1" dirty="0"/>
              <a:t>、大学生应当如何自觉践行社会主义核心价值观</a:t>
            </a:r>
            <a:r>
              <a:rPr lang="zh-CN" altLang="en-US" sz="2100" b="1" dirty="0" smtClean="0"/>
              <a:t>？  </a:t>
            </a:r>
            <a:r>
              <a:rPr lang="zh-CN" altLang="en-US" sz="1400" b="1" dirty="0" smtClean="0"/>
              <a:t>扣子，勤学</a:t>
            </a:r>
            <a:r>
              <a:rPr lang="zh-CN" altLang="en-US" sz="1400" b="1" dirty="0"/>
              <a:t>修</a:t>
            </a:r>
            <a:r>
              <a:rPr lang="zh-CN" altLang="en-US" sz="1400" b="1" dirty="0" smtClean="0"/>
              <a:t>德明辨</a:t>
            </a:r>
            <a:r>
              <a:rPr lang="zh-CN" altLang="en-US" sz="1400" b="1" dirty="0"/>
              <a:t>笃实</a:t>
            </a:r>
          </a:p>
          <a:p>
            <a:endParaRPr lang="zh-CN" altLang="en-US" sz="21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68465"/>
            <a:ext cx="1733159" cy="400105"/>
          </a:xfrm>
          <a:prstGeom prst="rect">
            <a:avLst/>
          </a:prstGeom>
          <a:noFill/>
        </p:spPr>
        <p:txBody>
          <a:bodyPr wrap="none" lIns="91436" tIns="45718" rIns="91436" bIns="4571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rPr>
              <a:t>专题六：总结</a:t>
            </a:r>
            <a:endParaRPr lang="zh-CN" altLang="en-US" sz="2000" b="1" dirty="0">
              <a:ln w="18000">
                <a:solidFill>
                  <a:srgbClr val="A886E0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02707" y="102593"/>
            <a:ext cx="98893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003399"/>
                </a:solidFill>
                <a:latin typeface="Tahoma" panose="020B0604030504040204" pitchFamily="34" charset="0"/>
              </a:rPr>
              <a:t>道德起源</a:t>
            </a:r>
          </a:p>
        </p:txBody>
      </p:sp>
      <p:sp>
        <p:nvSpPr>
          <p:cNvPr id="32" name="左大括号 31"/>
          <p:cNvSpPr/>
          <p:nvPr/>
        </p:nvSpPr>
        <p:spPr bwMode="auto">
          <a:xfrm>
            <a:off x="4706973" y="4019586"/>
            <a:ext cx="155448" cy="1058416"/>
          </a:xfrm>
          <a:prstGeom prst="leftBrace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horz" wrap="none" lIns="91436" tIns="45718" rIns="91436" bIns="45718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003399"/>
              </a:solidFill>
              <a:latin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74320" y="4769930"/>
            <a:ext cx="920440" cy="311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lIns="91436" tIns="45718" rIns="91436" bIns="45718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FF0000"/>
                </a:solidFill>
                <a:latin typeface="Tahoma" panose="020B0604030504040204" pitchFamily="34" charset="0"/>
              </a:rPr>
              <a:t>社会公德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7380" y="59145"/>
            <a:ext cx="2236510" cy="55399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lIns="91436" tIns="45718" rIns="91436" bIns="45718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3399">
                    <a:lumMod val="50000"/>
                  </a:srgbClr>
                </a:solidFill>
              </a:rPr>
              <a:t>劳动是道德起源的首要前提</a:t>
            </a:r>
            <a:endParaRPr lang="en-US" altLang="zh-CN" sz="1000" dirty="0">
              <a:solidFill>
                <a:srgbClr val="003399">
                  <a:lumMod val="5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3399">
                    <a:lumMod val="50000"/>
                  </a:srgbClr>
                </a:solidFill>
              </a:rPr>
              <a:t>社会关系是道德产生的客观条件</a:t>
            </a:r>
            <a:endParaRPr lang="en-US" altLang="zh-CN" sz="1000" dirty="0">
              <a:solidFill>
                <a:srgbClr val="003399">
                  <a:lumMod val="50000"/>
                </a:srgbClr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rgbClr val="003399">
                    <a:lumMod val="50000"/>
                  </a:srgbClr>
                </a:solidFill>
              </a:rPr>
              <a:t>人的自我意识是道德产生的主观条件</a:t>
            </a:r>
            <a:endParaRPr lang="en-US" altLang="zh-CN" sz="1000" dirty="0">
              <a:solidFill>
                <a:srgbClr val="003399">
                  <a:lumMod val="50000"/>
                </a:srgbClr>
              </a:solidFill>
            </a:endParaRPr>
          </a:p>
        </p:txBody>
      </p:sp>
      <p:grpSp>
        <p:nvGrpSpPr>
          <p:cNvPr id="135169" name="组合 135168"/>
          <p:cNvGrpSpPr/>
          <p:nvPr/>
        </p:nvGrpSpPr>
        <p:grpSpPr>
          <a:xfrm>
            <a:off x="64405" y="114709"/>
            <a:ext cx="8770628" cy="4830838"/>
            <a:chOff x="64405" y="140917"/>
            <a:chExt cx="8770628" cy="4830838"/>
          </a:xfrm>
        </p:grpSpPr>
        <p:sp>
          <p:nvSpPr>
            <p:cNvPr id="6" name="任意多边形 5"/>
            <p:cNvSpPr/>
            <p:nvPr/>
          </p:nvSpPr>
          <p:spPr>
            <a:xfrm>
              <a:off x="913618" y="2845940"/>
              <a:ext cx="1400039" cy="664937"/>
            </a:xfrm>
            <a:custGeom>
              <a:avLst/>
              <a:gdLst>
                <a:gd name="connsiteX0" fmla="*/ 0 w 1400039"/>
                <a:gd name="connsiteY0" fmla="*/ 0 h 664937"/>
                <a:gd name="connsiteX1" fmla="*/ 700019 w 1400039"/>
                <a:gd name="connsiteY1" fmla="*/ 0 h 664937"/>
                <a:gd name="connsiteX2" fmla="*/ 700019 w 1400039"/>
                <a:gd name="connsiteY2" fmla="*/ 664937 h 664937"/>
                <a:gd name="connsiteX3" fmla="*/ 1400039 w 1400039"/>
                <a:gd name="connsiteY3" fmla="*/ 664937 h 66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039" h="664937">
                  <a:moveTo>
                    <a:pt x="0" y="0"/>
                  </a:moveTo>
                  <a:lnTo>
                    <a:pt x="700019" y="0"/>
                  </a:lnTo>
                  <a:lnTo>
                    <a:pt x="700019" y="664937"/>
                  </a:lnTo>
                  <a:lnTo>
                    <a:pt x="1400039" y="6649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73972" tIns="293720" rIns="673971" bIns="293721" numCol="1" spcCol="1270" anchor="ctr" anchorCtr="0">
              <a:noAutofit/>
            </a:bodyPr>
            <a:lstStyle/>
            <a:p>
              <a:pPr algn="ctr" defTabSz="22161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500" b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913618" y="2424379"/>
              <a:ext cx="1437750" cy="421560"/>
            </a:xfrm>
            <a:custGeom>
              <a:avLst/>
              <a:gdLst>
                <a:gd name="connsiteX0" fmla="*/ 0 w 1437750"/>
                <a:gd name="connsiteY0" fmla="*/ 421560 h 421560"/>
                <a:gd name="connsiteX1" fmla="*/ 718875 w 1437750"/>
                <a:gd name="connsiteY1" fmla="*/ 421560 h 421560"/>
                <a:gd name="connsiteX2" fmla="*/ 718875 w 1437750"/>
                <a:gd name="connsiteY2" fmla="*/ 0 h 421560"/>
                <a:gd name="connsiteX3" fmla="*/ 1437750 w 1437750"/>
                <a:gd name="connsiteY3" fmla="*/ 0 h 42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750" h="421560">
                  <a:moveTo>
                    <a:pt x="0" y="421560"/>
                  </a:moveTo>
                  <a:lnTo>
                    <a:pt x="718875" y="421560"/>
                  </a:lnTo>
                  <a:lnTo>
                    <a:pt x="718875" y="0"/>
                  </a:lnTo>
                  <a:lnTo>
                    <a:pt x="14377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4119" tIns="173323" rIns="694118" bIns="173324" numCol="1" spcCol="1270" anchor="ctr" anchorCtr="0">
              <a:noAutofit/>
            </a:bodyPr>
            <a:lstStyle/>
            <a:p>
              <a:pPr algn="ctr" defTabSz="22161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500" b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13618" y="1192260"/>
              <a:ext cx="1465534" cy="1653679"/>
            </a:xfrm>
            <a:custGeom>
              <a:avLst/>
              <a:gdLst>
                <a:gd name="connsiteX0" fmla="*/ 0 w 1465534"/>
                <a:gd name="connsiteY0" fmla="*/ 1438456 h 1438456"/>
                <a:gd name="connsiteX1" fmla="*/ 732767 w 1465534"/>
                <a:gd name="connsiteY1" fmla="*/ 1438456 h 1438456"/>
                <a:gd name="connsiteX2" fmla="*/ 732767 w 1465534"/>
                <a:gd name="connsiteY2" fmla="*/ 0 h 1438456"/>
                <a:gd name="connsiteX3" fmla="*/ 1465534 w 1465534"/>
                <a:gd name="connsiteY3" fmla="*/ 0 h 14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5534" h="1438456">
                  <a:moveTo>
                    <a:pt x="0" y="1438456"/>
                  </a:moveTo>
                  <a:lnTo>
                    <a:pt x="732767" y="1438456"/>
                  </a:lnTo>
                  <a:lnTo>
                    <a:pt x="732767" y="0"/>
                  </a:lnTo>
                  <a:lnTo>
                    <a:pt x="146553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4130" tIns="667890" rIns="694128" bIns="667890" numCol="1" spcCol="1270" anchor="ctr" anchorCtr="0">
              <a:noAutofit/>
            </a:bodyPr>
            <a:lstStyle/>
            <a:p>
              <a:pPr algn="ctr" defTabSz="31051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sz="700" b="1">
                <a:solidFill>
                  <a:srgbClr val="FFFFFF">
                    <a:hueOff val="0"/>
                    <a:satOff val="0"/>
                    <a:lumOff val="0"/>
                    <a:alphaOff val="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-1542988" y="2421333"/>
              <a:ext cx="4064000" cy="849213"/>
            </a:xfrm>
            <a:custGeom>
              <a:avLst/>
              <a:gdLst>
                <a:gd name="connsiteX0" fmla="*/ 0 w 4064000"/>
                <a:gd name="connsiteY0" fmla="*/ 0 h 849213"/>
                <a:gd name="connsiteX1" fmla="*/ 4064000 w 4064000"/>
                <a:gd name="connsiteY1" fmla="*/ 0 h 849213"/>
                <a:gd name="connsiteX2" fmla="*/ 4064000 w 4064000"/>
                <a:gd name="connsiteY2" fmla="*/ 849213 h 849213"/>
                <a:gd name="connsiteX3" fmla="*/ 0 w 4064000"/>
                <a:gd name="connsiteY3" fmla="*/ 849213 h 849213"/>
                <a:gd name="connsiteX4" fmla="*/ 0 w 4064000"/>
                <a:gd name="connsiteY4" fmla="*/ 0 h 84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849213">
                  <a:moveTo>
                    <a:pt x="0" y="0"/>
                  </a:moveTo>
                  <a:lnTo>
                    <a:pt x="4064000" y="0"/>
                  </a:lnTo>
                  <a:lnTo>
                    <a:pt x="4064000" y="849213"/>
                  </a:lnTo>
                  <a:lnTo>
                    <a:pt x="0" y="8492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vert" wrap="square" lIns="11429" tIns="11429" rIns="11430" bIns="11430" numCol="1" spcCol="1270" anchor="ctr" anchorCtr="0">
              <a:noAutofit/>
            </a:bodyPr>
            <a:lstStyle/>
            <a:p>
              <a:pPr algn="ctr" defTabSz="79946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明大德</a:t>
              </a:r>
              <a:endPara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defTabSz="79946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守公德</a:t>
              </a:r>
              <a:r>
                <a:rPr lang="en-US" altLang="zh-CN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----</a:t>
              </a:r>
              <a:endPara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2313659" y="822151"/>
              <a:ext cx="1106214" cy="772160"/>
            </a:xfrm>
            <a:custGeom>
              <a:avLst/>
              <a:gdLst>
                <a:gd name="connsiteX0" fmla="*/ 0 w 1494081"/>
                <a:gd name="connsiteY0" fmla="*/ 0 h 772160"/>
                <a:gd name="connsiteX1" fmla="*/ 1494081 w 1494081"/>
                <a:gd name="connsiteY1" fmla="*/ 0 h 772160"/>
                <a:gd name="connsiteX2" fmla="*/ 1494081 w 1494081"/>
                <a:gd name="connsiteY2" fmla="*/ 772160 h 772160"/>
                <a:gd name="connsiteX3" fmla="*/ 0 w 1494081"/>
                <a:gd name="connsiteY3" fmla="*/ 772160 h 772160"/>
                <a:gd name="connsiteX4" fmla="*/ 0 w 1494081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081" h="772160">
                  <a:moveTo>
                    <a:pt x="0" y="0"/>
                  </a:moveTo>
                  <a:lnTo>
                    <a:pt x="1494081" y="0"/>
                  </a:lnTo>
                  <a:lnTo>
                    <a:pt x="1494081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836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道德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2367380" y="1919654"/>
              <a:ext cx="1452013" cy="772160"/>
            </a:xfrm>
            <a:custGeom>
              <a:avLst/>
              <a:gdLst>
                <a:gd name="connsiteX0" fmla="*/ 0 w 1452013"/>
                <a:gd name="connsiteY0" fmla="*/ 0 h 772160"/>
                <a:gd name="connsiteX1" fmla="*/ 1452013 w 1452013"/>
                <a:gd name="connsiteY1" fmla="*/ 0 h 772160"/>
                <a:gd name="connsiteX2" fmla="*/ 1452013 w 1452013"/>
                <a:gd name="connsiteY2" fmla="*/ 772160 h 772160"/>
                <a:gd name="connsiteX3" fmla="*/ 0 w 1452013"/>
                <a:gd name="connsiteY3" fmla="*/ 772160 h 772160"/>
                <a:gd name="connsiteX4" fmla="*/ 0 w 1452013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2013" h="772160">
                  <a:moveTo>
                    <a:pt x="0" y="0"/>
                  </a:moveTo>
                  <a:lnTo>
                    <a:pt x="1452013" y="0"/>
                  </a:lnTo>
                  <a:lnTo>
                    <a:pt x="1452013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79946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endPara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2313657" y="3074926"/>
              <a:ext cx="1583915" cy="589884"/>
            </a:xfrm>
            <a:custGeom>
              <a:avLst/>
              <a:gdLst>
                <a:gd name="connsiteX0" fmla="*/ 0 w 1583915"/>
                <a:gd name="connsiteY0" fmla="*/ 0 h 772160"/>
                <a:gd name="connsiteX1" fmla="*/ 1583915 w 1583915"/>
                <a:gd name="connsiteY1" fmla="*/ 0 h 772160"/>
                <a:gd name="connsiteX2" fmla="*/ 1583915 w 1583915"/>
                <a:gd name="connsiteY2" fmla="*/ 772160 h 772160"/>
                <a:gd name="connsiteX3" fmla="*/ 0 w 1583915"/>
                <a:gd name="connsiteY3" fmla="*/ 772160 h 772160"/>
                <a:gd name="connsiteX4" fmla="*/ 0 w 1583915"/>
                <a:gd name="connsiteY4" fmla="*/ 0 h 7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915" h="772160">
                  <a:moveTo>
                    <a:pt x="0" y="0"/>
                  </a:moveTo>
                  <a:lnTo>
                    <a:pt x="1583915" y="0"/>
                  </a:lnTo>
                  <a:lnTo>
                    <a:pt x="1583915" y="772160"/>
                  </a:lnTo>
                  <a:lnTo>
                    <a:pt x="0" y="772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algn="ctr" defTabSz="799465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中国革命道德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669059" y="3408176"/>
              <a:ext cx="0" cy="1037729"/>
            </a:xfrm>
            <a:prstGeom prst="straightConnector1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485635" y="917418"/>
              <a:ext cx="1115313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左大括号 18"/>
            <p:cNvSpPr/>
            <p:nvPr/>
          </p:nvSpPr>
          <p:spPr bwMode="auto">
            <a:xfrm>
              <a:off x="4589097" y="379592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5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658" y="4197055"/>
              <a:ext cx="1617812" cy="77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616656" y="2049296"/>
              <a:ext cx="1011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中华传统</a:t>
              </a:r>
              <a:endParaRPr lang="en-US" altLang="zh-CN" sz="1600" b="1" dirty="0">
                <a:solidFill>
                  <a:srgbClr val="FFFFFF"/>
                </a:solidFill>
                <a:latin typeface="Tahoma" panose="020B060403050404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美德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85404" y="4272671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遵守公民道德准则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49458" y="474643"/>
              <a:ext cx="800220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道德本质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15163" y="821170"/>
              <a:ext cx="12618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道德功能及作用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3780647" y="2264287"/>
              <a:ext cx="754539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869884" y="3369868"/>
              <a:ext cx="66530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3927075" y="4563733"/>
              <a:ext cx="754539" cy="22865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左大括号 29"/>
            <p:cNvSpPr/>
            <p:nvPr/>
          </p:nvSpPr>
          <p:spPr bwMode="auto">
            <a:xfrm>
              <a:off x="4589097" y="1727186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" name="左大括号 30"/>
            <p:cNvSpPr/>
            <p:nvPr/>
          </p:nvSpPr>
          <p:spPr bwMode="auto">
            <a:xfrm>
              <a:off x="4526166" y="2885764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93646" y="2204297"/>
              <a:ext cx="1874793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创造性转化及创新性发展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03597" y="2752401"/>
              <a:ext cx="1261884" cy="307777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其形成及内容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53810" y="3889278"/>
              <a:ext cx="1620957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社会主义道德核心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93500" y="4344801"/>
              <a:ext cx="1620957" cy="30777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社会主义道德原则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1632493" y="3516828"/>
              <a:ext cx="0" cy="959855"/>
            </a:xfrm>
            <a:prstGeom prst="line">
              <a:avLst/>
            </a:prstGeom>
            <a:solidFill>
              <a:schemeClr val="tx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646385" y="4436256"/>
              <a:ext cx="612982" cy="0"/>
            </a:xfrm>
            <a:prstGeom prst="line">
              <a:avLst/>
            </a:prstGeom>
            <a:solidFill>
              <a:schemeClr val="tx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4945975" y="1689618"/>
              <a:ext cx="1402546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3399">
                      <a:lumMod val="50000"/>
                    </a:srgbClr>
                  </a:solidFill>
                </a:rPr>
                <a:t>基本精神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6392656" y="1793142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6792222" y="1409645"/>
              <a:ext cx="1980029" cy="86177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3399">
                      <a:lumMod val="50000"/>
                    </a:srgbClr>
                  </a:solidFill>
                </a:rPr>
                <a:t>重视整体，强调责任奉献</a:t>
              </a:r>
              <a:endParaRPr lang="en-US" altLang="zh-CN" sz="1000" b="1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3399">
                      <a:lumMod val="50000"/>
                    </a:srgbClr>
                  </a:solidFill>
                </a:rPr>
                <a:t>推崇仁爱原则，注重 以和为贵</a:t>
              </a:r>
              <a:endParaRPr lang="en-US" altLang="zh-CN" sz="1000" b="1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3399">
                      <a:lumMod val="50000"/>
                    </a:srgbClr>
                  </a:solidFill>
                </a:rPr>
                <a:t>提倡人伦价值，重视道德义务</a:t>
              </a:r>
              <a:endParaRPr lang="en-US" altLang="zh-CN" sz="1000" b="1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3399">
                      <a:lumMod val="50000"/>
                    </a:srgbClr>
                  </a:solidFill>
                </a:rPr>
                <a:t>追求精神境界，向往理想人格</a:t>
              </a:r>
              <a:endParaRPr lang="en-US" altLang="zh-CN" sz="1000" b="1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3399">
                      <a:lumMod val="50000"/>
                    </a:srgbClr>
                  </a:solidFill>
                </a:rPr>
                <a:t>强调道德修养，注重道德践履。</a:t>
              </a:r>
              <a:endParaRPr lang="en-US" altLang="zh-CN" sz="1000" b="1" dirty="0">
                <a:solidFill>
                  <a:srgbClr val="003399">
                    <a:lumMod val="50000"/>
                  </a:srgb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43314" y="3464921"/>
              <a:ext cx="1082348" cy="307777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</a:rPr>
                <a:t>其当代价值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6574767" y="2825237"/>
              <a:ext cx="441323" cy="1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6561640" y="2496659"/>
              <a:ext cx="1980029" cy="707886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>
                  <a:solidFill>
                    <a:srgbClr val="000514"/>
                  </a:solidFill>
                </a:rPr>
                <a:t> 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为实现</a:t>
              </a:r>
              <a:r>
                <a:rPr lang="en-US" altLang="zh-CN" sz="1000" b="1" dirty="0">
                  <a:solidFill>
                    <a:srgbClr val="FF0000"/>
                  </a:solidFill>
                </a:rPr>
                <a:t>””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理想而奋斗</a:t>
              </a:r>
              <a:endParaRPr lang="en-US" altLang="zh-CN" sz="1000" b="1" dirty="0">
                <a:solidFill>
                  <a:srgbClr val="FF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FF0000"/>
                  </a:solidFill>
                </a:rPr>
                <a:t>革命利益放首位</a:t>
              </a:r>
              <a:endParaRPr lang="en-US" altLang="zh-CN" sz="1000" b="1" dirty="0">
                <a:solidFill>
                  <a:srgbClr val="FF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FF0000"/>
                  </a:solidFill>
                </a:rPr>
                <a:t>树社会新风，建立新型人际关系</a:t>
              </a:r>
              <a:endParaRPr lang="en-US" altLang="zh-CN" sz="1000" b="1" dirty="0">
                <a:solidFill>
                  <a:srgbClr val="FF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FF0000"/>
                  </a:solidFill>
                </a:rPr>
                <a:t>修身自律，保持节操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6188791" y="2878144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6550310" y="3457243"/>
              <a:ext cx="1292341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003399"/>
                  </a:solidFill>
                </a:rPr>
                <a:t>四个有利于</a:t>
              </a:r>
              <a:r>
                <a:rPr lang="en-US" altLang="zh-CN" sz="1200" b="1" dirty="0">
                  <a:solidFill>
                    <a:srgbClr val="003399"/>
                  </a:solidFill>
                </a:rPr>
                <a:t>P 104</a:t>
              </a:r>
              <a:endParaRPr lang="zh-CN" altLang="en-US" sz="1200" b="1" dirty="0">
                <a:solidFill>
                  <a:srgbClr val="00339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93956" y="1208231"/>
              <a:ext cx="1281167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道德的变化发展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668436" y="2597526"/>
              <a:ext cx="590931" cy="1006045"/>
            </a:xfrm>
            <a:prstGeom prst="rect">
              <a:avLst/>
            </a:prstGeom>
            <a:solidFill>
              <a:srgbClr val="FFFF00"/>
            </a:solidFill>
          </p:spPr>
          <p:txBody>
            <a:bodyPr vert="eaVert" wrap="non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借鉴人类</a:t>
              </a:r>
              <a:endParaRPr lang="en-US" altLang="zh-CN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优秀道德成果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 flipV="1">
              <a:off x="5788544" y="581516"/>
              <a:ext cx="433862" cy="1524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8" name="左箭头 47"/>
            <p:cNvSpPr/>
            <p:nvPr/>
          </p:nvSpPr>
          <p:spPr bwMode="auto">
            <a:xfrm>
              <a:off x="4626028" y="140917"/>
              <a:ext cx="416827" cy="187613"/>
            </a:xfrm>
            <a:prstGeom prst="leftArrow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endParaRPr lang="zh-CN" altLang="en-US" sz="2400" b="1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00441" y="166155"/>
              <a:ext cx="2339102" cy="49859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特殊意识形态；特殊调节方式；</a:t>
              </a:r>
              <a:endParaRPr lang="en-US" altLang="zh-CN" sz="12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2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一种实践精神</a:t>
              </a: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6124678" y="944430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6534403" y="700220"/>
              <a:ext cx="2300630" cy="66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基本功能：认识、规范、调节</a:t>
              </a:r>
              <a:endParaRPr lang="en-US" altLang="zh-CN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1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作用：服务、精神、影响、稳定、</a:t>
              </a:r>
              <a:endParaRPr lang="en-US" altLang="zh-CN" sz="11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1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内在动力、重要工具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19873" y="1034158"/>
              <a:ext cx="1246948" cy="65248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反对两种极端看法：</a:t>
              </a:r>
              <a:endParaRPr lang="en-US" altLang="zh-CN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道德无用论</a:t>
              </a:r>
              <a:endParaRPr lang="en-US" altLang="zh-CN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1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道德万能论</a:t>
              </a: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flipV="1">
              <a:off x="6077048" y="3603571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2993824" y="3662042"/>
              <a:ext cx="1573646" cy="43088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0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主体：共产党、军队、</a:t>
              </a:r>
              <a:endParaRPr lang="en-US" altLang="zh-CN" sz="10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000" b="1" dirty="0">
                  <a:solidFill>
                    <a:srgbClr val="00339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先进分子，人民群众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03916" y="3141130"/>
              <a:ext cx="1980029" cy="2462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时期：革命、建设、改革过程中</a:t>
              </a: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6586520" y="4016025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6668439" y="4458215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/>
            <p:cNvCxnSpPr/>
            <p:nvPr/>
          </p:nvCxnSpPr>
          <p:spPr bwMode="auto">
            <a:xfrm flipV="1">
              <a:off x="6005475" y="4903763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9" name="TextBox 58"/>
            <p:cNvSpPr txBox="1"/>
            <p:nvPr/>
          </p:nvSpPr>
          <p:spPr>
            <a:xfrm>
              <a:off x="6883986" y="382747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为人民服务</a:t>
              </a:r>
              <a:r>
                <a:rPr lang="en-US" altLang="zh-CN" sz="1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P107</a:t>
              </a:r>
              <a:endParaRPr lang="zh-CN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092280" y="424101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1400" b="1" dirty="0">
                  <a:solidFill>
                    <a:srgbClr val="003399">
                      <a:lumMod val="5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集体主义</a:t>
              </a:r>
            </a:p>
          </p:txBody>
        </p:sp>
      </p:grpSp>
      <p:sp>
        <p:nvSpPr>
          <p:cNvPr id="135168" name="TextBox 135167"/>
          <p:cNvSpPr txBox="1"/>
          <p:nvPr/>
        </p:nvSpPr>
        <p:spPr>
          <a:xfrm>
            <a:off x="6623789" y="4640770"/>
            <a:ext cx="2348715" cy="47320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lIns="91436" tIns="45718" rIns="91436" bIns="45718" rtlCol="0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100" b="1" dirty="0">
                <a:solidFill>
                  <a:srgbClr val="00339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文明礼貌、助人为乐、爱护公物、</a:t>
            </a:r>
            <a:endParaRPr lang="en-US" altLang="zh-CN" sz="1100" b="1" dirty="0">
              <a:solidFill>
                <a:srgbClr val="003399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100" b="1" dirty="0">
                <a:solidFill>
                  <a:srgbClr val="003399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保护环境、</a:t>
            </a:r>
            <a:r>
              <a:rPr lang="zh-CN" altLang="en-US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遵纪守法</a:t>
            </a:r>
            <a:r>
              <a:rPr lang="en-US" altLang="zh-CN" sz="11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P113</a:t>
            </a:r>
            <a:endParaRPr lang="zh-CN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5620" y="2736444"/>
            <a:ext cx="198002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不忘本来、吸收外来、面向未来</a:t>
            </a:r>
            <a:endParaRPr lang="zh-CN" altLang="en-US" sz="1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2259367" y="2824394"/>
            <a:ext cx="224400" cy="95851"/>
          </a:xfrm>
          <a:prstGeom prst="rightArrow">
            <a:avLst>
              <a:gd name="adj1" fmla="val 50000"/>
              <a:gd name="adj2" fmla="val 70790"/>
            </a:avLst>
          </a:prstGeom>
          <a:solidFill>
            <a:schemeClr val="accent2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10800000" vert="horz" wrap="none" lIns="91440" tIns="45720" rIns="91440" bIns="45720" numCol="1" rtlCol="0" anchor="ctr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smtClean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83472" y="1447966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55311" y="3716166"/>
            <a:ext cx="1008111" cy="369332"/>
          </a:xfrm>
          <a:prstGeom prst="rect">
            <a:avLst/>
          </a:prstGeom>
          <a:solidFill>
            <a:srgbClr val="001B36">
              <a:lumMod val="10000"/>
              <a:lumOff val="9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/>
                <a:ea typeface="华文楷体" panose="02010600040101010101" charset="-122"/>
              </a:rPr>
              <a:t>为什么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6637" y="4464450"/>
            <a:ext cx="91668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Cambria" panose="02040503050406030204"/>
                <a:ea typeface="华文楷体" panose="02010600040101010101" charset="-122"/>
              </a:rPr>
              <a:t>怎么做</a:t>
            </a:r>
            <a:endParaRPr lang="zh-CN" altLang="en-US" sz="1600" dirty="0">
              <a:solidFill>
                <a:srgbClr val="FF0000"/>
              </a:solidFill>
              <a:latin typeface="Cambria" panose="02040503050406030204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0" y="5147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14847" y="1560981"/>
            <a:ext cx="6552728" cy="188358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000" b="1" kern="0" dirty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思    考   题</a:t>
            </a:r>
            <a:endParaRPr lang="en-US" altLang="zh-CN" sz="3200" b="1" dirty="0">
              <a:solidFill>
                <a:srgbClr val="000514">
                  <a:lumMod val="90000"/>
                  <a:lumOff val="1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、如何</a:t>
            </a:r>
            <a:r>
              <a:rPr lang="zh-CN" altLang="en-US" sz="2400" b="1" dirty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理解中华传统美德的基本精神？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、如何</a:t>
            </a:r>
            <a:r>
              <a:rPr lang="zh-CN" altLang="en-US" sz="2400" b="1" dirty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理解社会主义道德的核心？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b="1" dirty="0" smtClean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400" b="1" dirty="0">
                <a:solidFill>
                  <a:srgbClr val="000514">
                    <a:lumMod val="90000"/>
                    <a:lumOff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如何理解社会主义道德的原则？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2245331"/>
            <a:ext cx="1189037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 rot="5400000">
            <a:off x="871287" y="223797"/>
            <a:ext cx="677100" cy="2060651"/>
          </a:xfrm>
          <a:prstGeom prst="rect">
            <a:avLst/>
          </a:prstGeom>
        </p:spPr>
        <p:txBody>
          <a:bodyPr vert="vert270" wrap="square" lIns="91436" tIns="45718" rIns="91436" bIns="45718">
            <a:spAutoFit/>
            <a:scene3d>
              <a:camera prst="orthographicFront">
                <a:rot lat="21299999" lon="300000" rev="300000"/>
              </a:camera>
              <a:lightRig rig="threePt" dir="t"/>
            </a:scene3d>
            <a:sp3d>
              <a:bevelB w="38100" h="38100" prst="relaxedInset"/>
            </a:sp3d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glow rad="139700">
                    <a:srgbClr val="A886E0">
                      <a:satMod val="175000"/>
                      <a:alpha val="40000"/>
                    </a:srgb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核心概念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4475" y="453902"/>
            <a:ext cx="1890253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、道德   </a:t>
            </a:r>
            <a:r>
              <a:rPr lang="en-US" altLang="zh-CN" sz="2400" b="1" dirty="0" smtClean="0">
                <a:solidFill>
                  <a:srgbClr val="0005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00051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3779" y="18290"/>
            <a:ext cx="32720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rPr>
              <a:t>专题七：总结</a:t>
            </a:r>
            <a:r>
              <a:rPr lang="en-US" altLang="zh-CN" sz="2800" b="1" dirty="0" smtClean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rPr>
              <a:t>P116</a:t>
            </a:r>
            <a:endParaRPr lang="zh-CN" altLang="en-US" sz="2800" b="1" dirty="0">
              <a:ln w="18000">
                <a:solidFill>
                  <a:srgbClr val="A886E0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11174" y="162444"/>
            <a:ext cx="8654197" cy="4885261"/>
            <a:chOff x="395663" y="123060"/>
            <a:chExt cx="8654197" cy="4885261"/>
          </a:xfrm>
        </p:grpSpPr>
        <p:graphicFrame>
          <p:nvGraphicFramePr>
            <p:cNvPr id="8" name="图示 7"/>
            <p:cNvGraphicFramePr/>
            <p:nvPr/>
          </p:nvGraphicFramePr>
          <p:xfrm>
            <a:off x="395663" y="455848"/>
            <a:ext cx="657639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>
              <a:off x="2669059" y="3408176"/>
              <a:ext cx="0" cy="1037729"/>
            </a:xfrm>
            <a:prstGeom prst="straightConnector1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4177501" y="959904"/>
              <a:ext cx="682531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左大括号 18"/>
            <p:cNvSpPr/>
            <p:nvPr/>
          </p:nvSpPr>
          <p:spPr bwMode="auto">
            <a:xfrm>
              <a:off x="4860032" y="41037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517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415" y="3770522"/>
              <a:ext cx="1617812" cy="77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680791" y="1866234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FFFFFF"/>
                  </a:solidFill>
                  <a:latin typeface="Tahoma" panose="020B0604030504040204" pitchFamily="34" charset="0"/>
                </a:rPr>
                <a:t>家庭美德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86149" y="3771227"/>
              <a:ext cx="15121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向上向善</a:t>
              </a:r>
              <a:endParaRPr lang="en-US" altLang="zh-CN" sz="2000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知行合一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1894" y="123060"/>
              <a:ext cx="3466681" cy="4924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职业 中道德规范：</a:t>
              </a:r>
              <a:endParaRPr lang="en-US" altLang="zh-CN" sz="1600" b="1" dirty="0">
                <a:solidFill>
                  <a:srgbClr val="003399"/>
                </a:solidFill>
                <a:latin typeface="Tahoma" panose="020B060403050404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爱岗敬业、诚实守信、办事公道、服务群众、奉献社会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36096" y="722636"/>
              <a:ext cx="2666114" cy="338554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树立正确的择业观和创业观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3041" y="1152320"/>
              <a:ext cx="3700052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自觉遵守职业道德：学习、意识、践行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177501" y="2054398"/>
              <a:ext cx="754539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266738" y="3075806"/>
              <a:ext cx="66530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4177501" y="4102305"/>
              <a:ext cx="754539" cy="22865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左大括号 29"/>
            <p:cNvSpPr/>
            <p:nvPr/>
          </p:nvSpPr>
          <p:spPr bwMode="auto">
            <a:xfrm>
              <a:off x="4929869" y="153708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" name="左大括号 30"/>
            <p:cNvSpPr/>
            <p:nvPr/>
          </p:nvSpPr>
          <p:spPr bwMode="auto">
            <a:xfrm>
              <a:off x="4887407" y="273106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" name="左大括号 31"/>
            <p:cNvSpPr/>
            <p:nvPr/>
          </p:nvSpPr>
          <p:spPr bwMode="auto">
            <a:xfrm>
              <a:off x="5007593" y="3949905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1895" y="1927790"/>
              <a:ext cx="1781172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恋爱、婚姻与家庭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80" y="2374153"/>
              <a:ext cx="1261885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正确的恋爱观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46937" y="2773808"/>
              <a:ext cx="1800494" cy="307777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个人品德内涵及作用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00122" y="3755838"/>
              <a:ext cx="1441420" cy="30777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向道德模范学习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16242" y="4076573"/>
              <a:ext cx="1261884" cy="30777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参加自愿服务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64088" y="4447232"/>
              <a:ext cx="2930610" cy="553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引领社会风尚</a:t>
              </a:r>
              <a:r>
                <a:rPr lang="zh-CN" altLang="en-US" sz="1600" b="1" dirty="0">
                  <a:solidFill>
                    <a:srgbClr val="003399"/>
                  </a:solidFill>
                  <a:latin typeface="Tahoma" panose="020B0604030504040204" pitchFamily="34" charset="0"/>
                </a:rPr>
                <a:t>：</a:t>
              </a:r>
              <a:endParaRPr lang="en-US" altLang="zh-CN" sz="1600" b="1" dirty="0">
                <a:solidFill>
                  <a:srgbClr val="003399"/>
                </a:solidFill>
                <a:latin typeface="Tahoma" panose="020B060403050404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知荣辱、讲正气、作奉献、促和谐 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1979712" y="3142450"/>
              <a:ext cx="0" cy="959855"/>
            </a:xfrm>
            <a:prstGeom prst="line">
              <a:avLst/>
            </a:prstGeom>
            <a:solidFill>
              <a:schemeClr val="tx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980989" y="4060699"/>
              <a:ext cx="511695" cy="9649"/>
            </a:xfrm>
            <a:prstGeom prst="line">
              <a:avLst/>
            </a:prstGeom>
            <a:solidFill>
              <a:schemeClr val="tx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5292081" y="1557887"/>
              <a:ext cx="174030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003399">
                      <a:lumMod val="50000"/>
                    </a:srgbClr>
                  </a:solidFill>
                </a:rPr>
                <a:t>家庭、家教、家风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 flipV="1">
              <a:off x="7016090" y="2054398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7326311" y="1638899"/>
              <a:ext cx="1723549" cy="83099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3399">
                      <a:lumMod val="50000"/>
                    </a:srgbClr>
                  </a:solidFill>
                </a:rPr>
                <a:t>恋爱道德</a:t>
              </a:r>
              <a:endParaRPr lang="en-US" altLang="zh-CN" sz="1200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</a:rPr>
                <a:t>家庭美德</a:t>
              </a:r>
              <a:r>
                <a:rPr lang="zh-CN" altLang="en-US" sz="1200" dirty="0">
                  <a:solidFill>
                    <a:srgbClr val="003399">
                      <a:lumMod val="50000"/>
                    </a:srgbClr>
                  </a:solidFill>
                </a:rPr>
                <a:t>：尊老爱幼</a:t>
              </a:r>
              <a:endParaRPr lang="en-US" altLang="zh-CN" sz="1200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3399">
                      <a:lumMod val="50000"/>
                    </a:srgbClr>
                  </a:solidFill>
                </a:rPr>
                <a:t>男女平等、夫妻和睦、</a:t>
              </a:r>
              <a:endParaRPr lang="en-US" altLang="zh-CN" sz="1200" dirty="0">
                <a:solidFill>
                  <a:srgbClr val="003399">
                    <a:lumMod val="50000"/>
                  </a:srgbClr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3399">
                      <a:lumMod val="50000"/>
                    </a:srgbClr>
                  </a:solidFill>
                </a:rPr>
                <a:t>勤俭持家邻里团结</a:t>
              </a:r>
              <a:endParaRPr lang="en-US" altLang="zh-CN" sz="1200" dirty="0">
                <a:solidFill>
                  <a:srgbClr val="003399">
                    <a:lumMod val="50000"/>
                  </a:srgb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31895" y="3381398"/>
              <a:ext cx="1800493" cy="307777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>
                  <a:solidFill>
                    <a:srgbClr val="003399"/>
                  </a:solidFill>
                </a:rPr>
                <a:t>道德修养的正确方法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7092280" y="2941083"/>
              <a:ext cx="441323" cy="1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7533603" y="2671805"/>
              <a:ext cx="1261884" cy="46166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0514"/>
                  </a:solidFill>
                </a:rPr>
                <a:t>稳定的心理状态</a:t>
              </a:r>
              <a:endParaRPr lang="en-US" altLang="zh-CN" sz="1200" dirty="0">
                <a:solidFill>
                  <a:srgbClr val="000514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0514"/>
                  </a:solidFill>
                </a:rPr>
                <a:t>和行为习惯</a:t>
              </a: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7016090" y="3520047"/>
              <a:ext cx="364222" cy="15239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0" name="TextBox 39"/>
            <p:cNvSpPr txBox="1"/>
            <p:nvPr/>
          </p:nvSpPr>
          <p:spPr>
            <a:xfrm>
              <a:off x="7403255" y="3303574"/>
              <a:ext cx="1569660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3399"/>
                  </a:solidFill>
                </a:rPr>
                <a:t>学思并重、省察克治</a:t>
              </a:r>
              <a:endParaRPr lang="en-US" altLang="zh-CN" sz="1200" dirty="0">
                <a:solidFill>
                  <a:srgbClr val="003399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3399"/>
                  </a:solidFill>
                </a:rPr>
                <a:t>慎独自律、</a:t>
              </a:r>
              <a:endParaRPr lang="en-US" altLang="zh-CN" sz="1200" dirty="0">
                <a:solidFill>
                  <a:srgbClr val="003399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003399"/>
                  </a:solidFill>
                </a:rPr>
                <a:t>知行合一、积善成德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081154" y="54151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3828" y="1191704"/>
            <a:ext cx="809276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Cambria" panose="02040503050406030204"/>
                <a:ea typeface="华文楷体" panose="02010600040101010101" charset="-122"/>
              </a:rPr>
              <a:t>怎么做</a:t>
            </a:r>
            <a:endParaRPr lang="zh-CN" altLang="en-US" sz="1600" dirty="0">
              <a:solidFill>
                <a:srgbClr val="FF0000"/>
              </a:solidFill>
              <a:latin typeface="Cambria" panose="02040503050406030204"/>
              <a:ea typeface="华文楷体" panose="02010600040101010101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9528" y="4164554"/>
            <a:ext cx="91668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Cambria" panose="02040503050406030204"/>
                <a:ea typeface="华文楷体" panose="02010600040101010101" charset="-122"/>
              </a:rPr>
              <a:t>怎么做</a:t>
            </a:r>
            <a:endParaRPr lang="zh-CN" altLang="en-US" sz="1600" dirty="0">
              <a:solidFill>
                <a:srgbClr val="FF0000"/>
              </a:solidFill>
              <a:latin typeface="Cambria" panose="02040503050406030204"/>
              <a:ea typeface="华文楷体" panose="02010600040101010101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729" y="2260385"/>
            <a:ext cx="9509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8" y="3331794"/>
            <a:ext cx="9509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5"/>
          <p:cNvSpPr>
            <a:spLocks noChangeArrowheads="1"/>
          </p:cNvSpPr>
          <p:nvPr/>
        </p:nvSpPr>
        <p:spPr bwMode="auto">
          <a:xfrm>
            <a:off x="4286250" y="1706563"/>
            <a:ext cx="4572000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思想道德修养与法律基础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年版）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北京：高等教育出版社，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月。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71089"/>
            <a:ext cx="2880320" cy="3718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2948" name="Picture 2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77813"/>
            <a:ext cx="327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27063" y="641350"/>
            <a:ext cx="17843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思想道德修养与法律基础</a:t>
            </a:r>
            <a:endParaRPr lang="en-US" altLang="zh-CN" sz="1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641350"/>
            <a:ext cx="3144838" cy="0"/>
          </a:xfrm>
          <a:prstGeom prst="line">
            <a:avLst/>
          </a:prstGeom>
          <a:ln>
            <a:solidFill>
              <a:srgbClr val="EF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51" name="Text Box 4"/>
          <p:cNvSpPr txBox="1">
            <a:spLocks noChangeArrowheads="1"/>
          </p:cNvSpPr>
          <p:nvPr/>
        </p:nvSpPr>
        <p:spPr bwMode="auto">
          <a:xfrm>
            <a:off x="250825" y="241300"/>
            <a:ext cx="8617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52" name="TextBox 5"/>
          <p:cNvSpPr txBox="1">
            <a:spLocks noChangeArrowheads="1"/>
          </p:cNvSpPr>
          <p:nvPr/>
        </p:nvSpPr>
        <p:spPr bwMode="auto">
          <a:xfrm>
            <a:off x="4751388" y="227013"/>
            <a:ext cx="4500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学习方法及考核要求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" y="2458588"/>
            <a:ext cx="1192282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-197288" y="105958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400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</a:rPr>
              <a:t>核心概念</a:t>
            </a:r>
          </a:p>
        </p:txBody>
      </p:sp>
      <p:sp>
        <p:nvSpPr>
          <p:cNvPr id="14" name="矩形 13"/>
          <p:cNvSpPr/>
          <p:nvPr/>
        </p:nvSpPr>
        <p:spPr>
          <a:xfrm>
            <a:off x="2555776" y="1521249"/>
            <a:ext cx="58326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思考题：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000" b="1" kern="0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20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如何理解社会公德</a:t>
            </a:r>
            <a:r>
              <a:rPr lang="en-US" altLang="zh-CN" sz="20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0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、职业道德、家庭美德的个人品德的基本</a:t>
            </a:r>
            <a:r>
              <a:rPr lang="zh-CN" altLang="en-US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要求</a:t>
            </a:r>
            <a:r>
              <a:rPr lang="en-US" altLang="zh-CN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P113</a:t>
            </a:r>
            <a:r>
              <a:rPr lang="zh-CN" altLang="en-US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117</a:t>
            </a:r>
            <a:r>
              <a:rPr lang="zh-CN" altLang="en-US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123</a:t>
            </a:r>
            <a:endParaRPr lang="en-US" altLang="zh-CN" sz="2000" kern="0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kern="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sz="2000" kern="0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0719" y="699542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职业道德 爱情 家庭美德 家风 个人品德</a:t>
            </a:r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0329" y="0"/>
            <a:ext cx="32720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rPr>
              <a:t>专题八：总结</a:t>
            </a:r>
            <a:r>
              <a:rPr lang="en-US" altLang="zh-CN" sz="2800" b="1" dirty="0" smtClean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rPr>
              <a:t>P137</a:t>
            </a:r>
            <a:endParaRPr lang="zh-CN" altLang="en-US" sz="2800" b="1" dirty="0">
              <a:ln w="18000">
                <a:solidFill>
                  <a:srgbClr val="A886E0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20191" y="142355"/>
            <a:ext cx="8586061" cy="4985182"/>
            <a:chOff x="420191" y="142355"/>
            <a:chExt cx="8586061" cy="4985182"/>
          </a:xfrm>
        </p:grpSpPr>
        <p:graphicFrame>
          <p:nvGraphicFramePr>
            <p:cNvPr id="8" name="图示 7"/>
            <p:cNvGraphicFramePr/>
            <p:nvPr/>
          </p:nvGraphicFramePr>
          <p:xfrm>
            <a:off x="420191" y="510505"/>
            <a:ext cx="657639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>
              <a:off x="2693587" y="3462833"/>
              <a:ext cx="0" cy="1037729"/>
            </a:xfrm>
            <a:prstGeom prst="straightConnector1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611539" y="672576"/>
              <a:ext cx="64807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左大括号 18"/>
            <p:cNvSpPr/>
            <p:nvPr/>
          </p:nvSpPr>
          <p:spPr bwMode="auto">
            <a:xfrm>
              <a:off x="4211361" y="143130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20472" y="1726318"/>
              <a:ext cx="1346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社会主义</a:t>
              </a:r>
              <a:endParaRPr lang="en-US" altLang="zh-CN" b="1" dirty="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法律及特征</a:t>
              </a:r>
              <a:endParaRPr lang="zh-CN" altLang="en-US" b="1" dirty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12626" y="142355"/>
              <a:ext cx="449353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法律定义</a:t>
              </a:r>
              <a:r>
                <a:rPr lang="zh-CN" altLang="en-US" sz="16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：</a:t>
              </a:r>
              <a:r>
                <a:rPr lang="zh-CN" altLang="en-US" sz="12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国家制定或认可并以国家强制力保证实施的，</a:t>
              </a:r>
              <a:endParaRPr lang="en-US" altLang="zh-CN" sz="1200" b="1" dirty="0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反映由特定社会物质生活条件所决定的统治阶级意志的规范体系</a:t>
              </a:r>
              <a:endParaRPr lang="zh-CN" altLang="en-US" sz="1200" b="1" dirty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80194" y="578182"/>
              <a:ext cx="307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 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宋体" panose="02010600030101010101" pitchFamily="2" charset="-122"/>
                </a:rPr>
                <a:t>社会物质生活条件所决定；统治阶级意志体现</a:t>
              </a:r>
              <a:endParaRPr lang="zh-CN" altLang="en-US" sz="11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362" y="933173"/>
              <a:ext cx="3159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历史发展</a:t>
              </a:r>
              <a:r>
                <a:rPr lang="zh-CN" altLang="en-US" sz="11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：奴隶、封建、资本主义、社会主义</a:t>
              </a:r>
              <a:endParaRPr lang="zh-CN" altLang="en-US" sz="1100" b="1" dirty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3563888" y="1938768"/>
              <a:ext cx="845678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3771680" y="3423515"/>
              <a:ext cx="774940" cy="8211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左大括号 29"/>
            <p:cNvSpPr/>
            <p:nvPr/>
          </p:nvSpPr>
          <p:spPr bwMode="auto">
            <a:xfrm>
              <a:off x="4301161" y="1504887"/>
              <a:ext cx="270752" cy="867762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" name="左大括号 30"/>
            <p:cNvSpPr/>
            <p:nvPr/>
          </p:nvSpPr>
          <p:spPr bwMode="auto">
            <a:xfrm>
              <a:off x="4468896" y="286556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18645" y="1240950"/>
              <a:ext cx="3935557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社会主义法律本质特征：</a:t>
              </a:r>
              <a:endParaRPr lang="en-US" altLang="zh-CN" sz="1200" b="1" dirty="0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党和人民意志的统一；科学性与人民性的统一；</a:t>
              </a:r>
              <a:endParaRPr lang="en-US" altLang="zh-CN" sz="1200" b="1" dirty="0" smtClean="0">
                <a:solidFill>
                  <a:srgbClr val="FF0000"/>
                </a:solidFill>
                <a:latin typeface="Tahoma" panose="020B0604030504040204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中国特色社会主义建设的重要保障</a:t>
              </a:r>
              <a:endParaRPr lang="zh-CN" altLang="en-US" sz="1200" b="1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89359" y="1880206"/>
              <a:ext cx="3166252" cy="338554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法律运行</a:t>
              </a:r>
              <a:r>
                <a:rPr lang="zh-CN" altLang="en-US" sz="14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：制定、执行、适用、遵守</a:t>
              </a:r>
              <a:endParaRPr lang="zh-CN" altLang="en-US" sz="1400" b="1" dirty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83225" y="2742466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3399"/>
                  </a:solidFill>
                </a:rPr>
                <a:t>宪法为核心</a:t>
              </a:r>
              <a:endParaRPr lang="zh-CN" altLang="en-US" sz="1600" b="1" dirty="0">
                <a:solidFill>
                  <a:srgbClr val="003399"/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 bwMode="auto">
            <a:xfrm>
              <a:off x="5753468" y="2944337"/>
              <a:ext cx="326729" cy="0"/>
            </a:xfrm>
            <a:prstGeom prst="straightConnector1">
              <a:avLst/>
            </a:prstGeom>
            <a:solidFill>
              <a:schemeClr val="tx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9" name="左大括号 38"/>
            <p:cNvSpPr/>
            <p:nvPr/>
          </p:nvSpPr>
          <p:spPr bwMode="auto">
            <a:xfrm>
              <a:off x="6051490" y="2431680"/>
              <a:ext cx="262238" cy="867762"/>
            </a:xfrm>
            <a:prstGeom prst="leftBrace">
              <a:avLst/>
            </a:prstGeom>
            <a:solidFill>
              <a:schemeClr val="tx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56871" y="2277791"/>
              <a:ext cx="1800493" cy="3077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000514"/>
                  </a:solidFill>
                </a:rPr>
                <a:t>我国宪法形成与发展</a:t>
              </a:r>
              <a:endParaRPr lang="zh-CN" altLang="en-US" sz="1400" dirty="0">
                <a:solidFill>
                  <a:srgbClr val="00051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59374" y="2547014"/>
              <a:ext cx="2646878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宪法基本原则：党的领导；人民主权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FF0000"/>
                  </a:solidFill>
                </a:rPr>
                <a:t>保障人权，法治原则，民主集中制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2444" y="2968494"/>
              <a:ext cx="2339102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000514"/>
                  </a:solidFill>
                </a:rPr>
                <a:t>宪法确立的制度：国体，政体，</a:t>
              </a:r>
              <a:endParaRPr lang="en-US" altLang="zh-CN" sz="1200" dirty="0" smtClean="0">
                <a:solidFill>
                  <a:srgbClr val="000514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 smtClean="0">
                  <a:solidFill>
                    <a:srgbClr val="000514"/>
                  </a:solidFill>
                </a:rPr>
                <a:t>基本政治制度，经济制度等</a:t>
              </a:r>
              <a:endParaRPr lang="zh-CN" altLang="en-US" sz="1200" dirty="0">
                <a:solidFill>
                  <a:srgbClr val="000514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44179" y="3402298"/>
              <a:ext cx="1009289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srgbClr val="000514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七个法律</a:t>
              </a:r>
              <a:endParaRPr lang="en-US" altLang="zh-CN" sz="1400" b="1" dirty="0" smtClean="0">
                <a:solidFill>
                  <a:srgbClr val="000514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srgbClr val="000514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部门</a:t>
              </a:r>
              <a:endParaRPr lang="en-US" altLang="zh-CN" sz="1400" b="1" dirty="0" smtClean="0">
                <a:solidFill>
                  <a:srgbClr val="000514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 bwMode="auto">
            <a:xfrm>
              <a:off x="5725552" y="3757303"/>
              <a:ext cx="326729" cy="0"/>
            </a:xfrm>
            <a:prstGeom prst="straightConnector1">
              <a:avLst/>
            </a:prstGeom>
            <a:solidFill>
              <a:schemeClr val="tx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3" name="左大括号 42"/>
            <p:cNvSpPr/>
            <p:nvPr/>
          </p:nvSpPr>
          <p:spPr bwMode="auto">
            <a:xfrm>
              <a:off x="6052281" y="3489229"/>
              <a:ext cx="130328" cy="536148"/>
            </a:xfrm>
            <a:prstGeom prst="leftBrace">
              <a:avLst/>
            </a:prstGeom>
            <a:solidFill>
              <a:schemeClr val="tx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13728" y="3431726"/>
              <a:ext cx="2159566" cy="600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000514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宪法相关法、民法商法、</a:t>
              </a:r>
              <a:endParaRPr lang="en-US" altLang="zh-CN" sz="1100" b="1" dirty="0" smtClean="0">
                <a:solidFill>
                  <a:srgbClr val="000514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000514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行政法、经济法、社会法、刑法</a:t>
              </a:r>
              <a:endParaRPr lang="en-US" altLang="zh-CN" sz="1100" b="1" dirty="0" smtClean="0">
                <a:solidFill>
                  <a:srgbClr val="000514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000514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程序法</a:t>
              </a:r>
              <a:endParaRPr lang="zh-CN" altLang="en-US" sz="1100" b="1" dirty="0">
                <a:solidFill>
                  <a:srgbClr val="000514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331" y="4113204"/>
              <a:ext cx="1452048" cy="774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462357" y="424158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社会主义</a:t>
              </a:r>
              <a:endParaRPr lang="en-US" altLang="zh-CN" b="1" dirty="0" smtClean="0"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  <a:p>
              <a:r>
                <a:rPr lang="zh-CN" altLang="en-US" b="1" dirty="0" smtClean="0">
                  <a:latin typeface="华文彩云" panose="02010800040101010101" pitchFamily="2" charset="-122"/>
                  <a:ea typeface="华文彩云" panose="02010800040101010101" pitchFamily="2" charset="-122"/>
                </a:rPr>
                <a:t>法治体系</a:t>
              </a:r>
              <a:endParaRPr lang="zh-CN" altLang="en-US" b="1" dirty="0">
                <a:latin typeface="华文彩云" panose="02010800040101010101" pitchFamily="2" charset="-122"/>
                <a:ea typeface="华文彩云" panose="02010800040101010101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3712001" y="4485395"/>
              <a:ext cx="447149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096" y="4159051"/>
              <a:ext cx="182563" cy="938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88808" y="3981697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</a:rPr>
                <a:t>法治体系的意义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72362" y="4228833"/>
              <a:ext cx="429198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法治体系的主要内容 </a:t>
              </a:r>
              <a:r>
                <a:rPr lang="zh-CN" altLang="en-US" sz="1200" b="1" dirty="0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r>
                <a:rPr lang="en-US" altLang="zh-CN" sz="1200" b="1" dirty="0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P162</a:t>
              </a:r>
              <a:endParaRPr lang="en-US" altLang="zh-CN" sz="1200" b="1" dirty="0">
                <a:solidFill>
                  <a:srgbClr val="003399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规范体系、实施体系、监督体系、保障体系、党内法规体系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472362" y="4665872"/>
              <a:ext cx="3685002" cy="461665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</p:spPr>
          <p:txBody>
            <a:bodyPr wrap="square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依法治国的基本格局</a:t>
              </a:r>
              <a:r>
                <a:rPr lang="zh-CN" altLang="en-US" sz="1200" b="1" dirty="0" smtClean="0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1200" b="1" dirty="0" smtClean="0">
                  <a:solidFill>
                    <a:srgbClr val="003399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P164</a:t>
              </a:r>
              <a:endParaRPr lang="en-US" altLang="zh-CN" sz="1200" b="1" dirty="0">
                <a:solidFill>
                  <a:srgbClr val="003399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科学立法、严格执法、公正司法、全民守法</a:t>
              </a: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1979712" y="3431726"/>
              <a:ext cx="0" cy="1027939"/>
            </a:xfrm>
            <a:prstGeom prst="line">
              <a:avLst/>
            </a:prstGeom>
            <a:solidFill>
              <a:schemeClr val="tx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979712" y="4459665"/>
              <a:ext cx="288032" cy="0"/>
            </a:xfrm>
            <a:prstGeom prst="line">
              <a:avLst/>
            </a:prstGeom>
            <a:solidFill>
              <a:schemeClr val="tx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07704" y="1491630"/>
            <a:ext cx="6984776" cy="3456384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思考题：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、社会主义</a:t>
            </a:r>
            <a:r>
              <a:rPr lang="zh-CN" altLang="en-US" sz="2800" b="1" dirty="0"/>
              <a:t>法律体系</a:t>
            </a:r>
          </a:p>
          <a:p>
            <a:pPr marL="0" indent="0">
              <a:buNone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、我国</a:t>
            </a:r>
            <a:r>
              <a:rPr lang="zh-CN" altLang="en-US" sz="2800" b="1" dirty="0"/>
              <a:t>宪法的基本原则  我国宪法确立的制度</a:t>
            </a:r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、如何</a:t>
            </a:r>
            <a:r>
              <a:rPr lang="zh-CN" altLang="en-US" sz="2800" b="1" dirty="0"/>
              <a:t>理解我国宪法的地位和基本原则</a:t>
            </a:r>
            <a:r>
              <a:rPr lang="zh-CN" altLang="en-US" sz="2800" b="1" dirty="0" smtClean="0"/>
              <a:t>？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P144</a:t>
            </a:r>
          </a:p>
          <a:p>
            <a:r>
              <a:rPr lang="en-US" altLang="zh-CN" sz="2800" b="1" dirty="0" smtClean="0"/>
              <a:t> </a:t>
            </a:r>
            <a:endParaRPr lang="zh-CN" altLang="en-US" sz="2800" b="1" dirty="0"/>
          </a:p>
          <a:p>
            <a:endParaRPr lang="en-US" altLang="zh-CN" sz="2800" b="1" dirty="0" smtClean="0"/>
          </a:p>
        </p:txBody>
      </p:sp>
      <p:pic>
        <p:nvPicPr>
          <p:cNvPr id="5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" y="2458588"/>
            <a:ext cx="1192282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52242" y="41760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核心概念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1301" y="479162"/>
            <a:ext cx="2319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prstClr val="whit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法律</a:t>
            </a:r>
            <a:r>
              <a:rPr lang="en-US" altLang="zh-CN" sz="3200" b="1" dirty="0" smtClean="0">
                <a:solidFill>
                  <a:prstClr val="whit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P138</a:t>
            </a:r>
            <a:r>
              <a:rPr lang="zh-CN" altLang="en-US" sz="3200" b="1" dirty="0" smtClean="0">
                <a:solidFill>
                  <a:prstClr val="white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</a:t>
            </a:r>
            <a:endParaRPr lang="zh-CN" altLang="en-US" sz="3200" b="1" dirty="0">
              <a:solidFill>
                <a:prstClr val="white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Box 17"/>
          <p:cNvSpPr txBox="1">
            <a:spLocks noChangeArrowheads="1"/>
          </p:cNvSpPr>
          <p:nvPr/>
        </p:nvSpPr>
        <p:spPr bwMode="auto">
          <a:xfrm>
            <a:off x="6615113" y="3406775"/>
            <a:ext cx="2508250" cy="6000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5</a:t>
            </a:r>
            <a:r>
              <a:rPr lang="zh-CN" altLang="en-US" sz="11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个</a:t>
            </a:r>
            <a:r>
              <a:rPr lang="zh-CN" altLang="en-US" sz="11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：学习法律知识；掌握法律方法；</a:t>
            </a:r>
            <a:endParaRPr lang="en-US" altLang="zh-CN" sz="110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参与法律实践；养成守法习惯；</a:t>
            </a:r>
            <a:endParaRPr lang="en-US" altLang="zh-CN" sz="1100" dirty="0" smtClean="0">
              <a:solidFill>
                <a:srgbClr val="000514"/>
              </a:solidFill>
              <a:latin typeface="Garamond" panose="02020404030301010803" pitchFamily="18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 smtClean="0">
                <a:solidFill>
                  <a:srgbClr val="000514"/>
                </a:solidFill>
                <a:latin typeface="Garamond" panose="02020404030301010803" pitchFamily="18" charset="0"/>
              </a:rPr>
              <a:t>守住法律底线</a:t>
            </a:r>
          </a:p>
        </p:txBody>
      </p:sp>
      <p:grpSp>
        <p:nvGrpSpPr>
          <p:cNvPr id="201731" name="组合 4"/>
          <p:cNvGrpSpPr/>
          <p:nvPr/>
        </p:nvGrpSpPr>
        <p:grpSpPr bwMode="auto">
          <a:xfrm>
            <a:off x="189306" y="35937"/>
            <a:ext cx="8643665" cy="4953576"/>
            <a:chOff x="224002" y="35833"/>
            <a:chExt cx="8643314" cy="4953899"/>
          </a:xfrm>
        </p:grpSpPr>
        <p:sp>
          <p:nvSpPr>
            <p:cNvPr id="4" name="矩形 3"/>
            <p:cNvSpPr/>
            <p:nvPr/>
          </p:nvSpPr>
          <p:spPr>
            <a:xfrm>
              <a:off x="491993" y="35833"/>
              <a:ext cx="3271917" cy="5232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800" b="1" dirty="0" smtClean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</a:rPr>
                <a:t>专题九：总结</a:t>
              </a:r>
              <a:r>
                <a:rPr lang="en-US" altLang="zh-CN" sz="2800" b="1" dirty="0" smtClean="0">
                  <a:ln w="18000">
                    <a:solidFill>
                      <a:srgbClr val="A886E0">
                        <a:satMod val="140000"/>
                      </a:srgb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  <a:latin typeface="Tahoma" panose="020B0604030504040204" pitchFamily="34" charset="0"/>
                </a:rPr>
                <a:t>P166</a:t>
              </a:r>
              <a:endParaRPr lang="zh-CN" altLang="en-US" sz="2800" b="1" dirty="0">
                <a:ln w="18000">
                  <a:solidFill>
                    <a:srgbClr val="A886E0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201733" name="TextBox 35"/>
            <p:cNvSpPr txBox="1">
              <a:spLocks noChangeArrowheads="1"/>
            </p:cNvSpPr>
            <p:nvPr/>
          </p:nvSpPr>
          <p:spPr bwMode="auto">
            <a:xfrm>
              <a:off x="4859303" y="4651178"/>
              <a:ext cx="26661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法律权利与法律义务的关系</a:t>
              </a:r>
            </a:p>
          </p:txBody>
        </p:sp>
        <p:graphicFrame>
          <p:nvGraphicFramePr>
            <p:cNvPr id="8" name="图示 7"/>
            <p:cNvGraphicFramePr/>
            <p:nvPr/>
          </p:nvGraphicFramePr>
          <p:xfrm>
            <a:off x="224002" y="544491"/>
            <a:ext cx="657639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201735" name="直接箭头连接符 10"/>
            <p:cNvCxnSpPr>
              <a:cxnSpLocks noChangeShapeType="1"/>
            </p:cNvCxnSpPr>
            <p:nvPr/>
          </p:nvCxnSpPr>
          <p:spPr bwMode="auto">
            <a:xfrm>
              <a:off x="2497398" y="3496819"/>
              <a:ext cx="0" cy="103772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1736" name="直接箭头连接符 15"/>
            <p:cNvCxnSpPr>
              <a:cxnSpLocks noChangeShapeType="1"/>
            </p:cNvCxnSpPr>
            <p:nvPr/>
          </p:nvCxnSpPr>
          <p:spPr bwMode="auto">
            <a:xfrm flipV="1">
              <a:off x="4443758" y="822738"/>
              <a:ext cx="504056" cy="6995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1737" name="左大括号 18"/>
            <p:cNvSpPr/>
            <p:nvPr/>
          </p:nvSpPr>
          <p:spPr bwMode="auto">
            <a:xfrm>
              <a:off x="4949339" y="236825"/>
              <a:ext cx="155448" cy="1058416"/>
            </a:xfrm>
            <a:prstGeom prst="leftBrace">
              <a:avLst>
                <a:gd name="adj1" fmla="val 8322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20173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816" y="4003789"/>
              <a:ext cx="2400971" cy="77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1739" name="TextBox 19"/>
            <p:cNvSpPr txBox="1">
              <a:spLocks noChangeArrowheads="1"/>
            </p:cNvSpPr>
            <p:nvPr/>
          </p:nvSpPr>
          <p:spPr bwMode="auto">
            <a:xfrm>
              <a:off x="2280196" y="1912643"/>
              <a:ext cx="1579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培养法治思维</a:t>
              </a:r>
            </a:p>
          </p:txBody>
        </p:sp>
        <p:sp>
          <p:nvSpPr>
            <p:cNvPr id="201740" name="TextBox 20"/>
            <p:cNvSpPr txBox="1">
              <a:spLocks noChangeArrowheads="1"/>
            </p:cNvSpPr>
            <p:nvPr/>
          </p:nvSpPr>
          <p:spPr bwMode="auto">
            <a:xfrm>
              <a:off x="1945827" y="4070603"/>
              <a:ext cx="224801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依法行使权利</a:t>
              </a:r>
              <a:endParaRPr lang="en-US" altLang="zh-CN" sz="2000" smtClean="0">
                <a:solidFill>
                  <a:srgbClr val="FFFF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smtClean="0">
                  <a:solidFill>
                    <a:srgbClr val="FFFF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履行义务</a:t>
              </a:r>
            </a:p>
          </p:txBody>
        </p:sp>
        <p:sp>
          <p:nvSpPr>
            <p:cNvPr id="201741" name="TextBox 21"/>
            <p:cNvSpPr txBox="1">
              <a:spLocks noChangeArrowheads="1"/>
            </p:cNvSpPr>
            <p:nvPr/>
          </p:nvSpPr>
          <p:spPr bwMode="auto">
            <a:xfrm>
              <a:off x="5104787" y="128183"/>
              <a:ext cx="15792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共产党的领导</a:t>
              </a:r>
            </a:p>
          </p:txBody>
        </p:sp>
        <p:sp>
          <p:nvSpPr>
            <p:cNvPr id="201742" name="TextBox 22"/>
            <p:cNvSpPr txBox="1">
              <a:spLocks noChangeArrowheads="1"/>
            </p:cNvSpPr>
            <p:nvPr/>
          </p:nvSpPr>
          <p:spPr bwMode="auto">
            <a:xfrm>
              <a:off x="6693511" y="128183"/>
              <a:ext cx="1425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3399"/>
                  </a:solidFill>
                  <a:latin typeface="宋体" panose="02010600030101010101" pitchFamily="2" charset="-122"/>
                </a:rPr>
                <a:t>人民主体地位</a:t>
              </a:r>
            </a:p>
          </p:txBody>
        </p:sp>
        <p:sp>
          <p:nvSpPr>
            <p:cNvPr id="201743" name="TextBox 23"/>
            <p:cNvSpPr txBox="1">
              <a:spLocks noChangeArrowheads="1"/>
            </p:cNvSpPr>
            <p:nvPr/>
          </p:nvSpPr>
          <p:spPr bwMode="auto">
            <a:xfrm>
              <a:off x="5222229" y="822738"/>
              <a:ext cx="18117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从中国实际出发</a:t>
              </a:r>
            </a:p>
          </p:txBody>
        </p:sp>
        <p:cxnSp>
          <p:nvCxnSpPr>
            <p:cNvPr id="201744" name="直接箭头连接符 26"/>
            <p:cNvCxnSpPr>
              <a:cxnSpLocks noChangeShapeType="1"/>
            </p:cNvCxnSpPr>
            <p:nvPr/>
          </p:nvCxnSpPr>
          <p:spPr bwMode="auto">
            <a:xfrm flipV="1">
              <a:off x="4394108" y="2056283"/>
              <a:ext cx="599046" cy="11241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1745" name="直接箭头连接符 27"/>
            <p:cNvCxnSpPr>
              <a:cxnSpLocks noChangeShapeType="1"/>
            </p:cNvCxnSpPr>
            <p:nvPr/>
          </p:nvCxnSpPr>
          <p:spPr bwMode="auto">
            <a:xfrm>
              <a:off x="4382501" y="3176483"/>
              <a:ext cx="617766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1746" name="直接箭头连接符 28"/>
            <p:cNvCxnSpPr>
              <a:cxnSpLocks noChangeShapeType="1"/>
            </p:cNvCxnSpPr>
            <p:nvPr/>
          </p:nvCxnSpPr>
          <p:spPr bwMode="auto">
            <a:xfrm>
              <a:off x="4055898" y="4460522"/>
              <a:ext cx="676421" cy="0"/>
            </a:xfrm>
            <a:prstGeom prst="straightConnector1">
              <a:avLst/>
            </a:prstGeom>
            <a:noFill/>
            <a:ln w="57150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1747" name="左大括号 29"/>
            <p:cNvSpPr/>
            <p:nvPr/>
          </p:nvSpPr>
          <p:spPr bwMode="auto">
            <a:xfrm>
              <a:off x="5000267" y="1617622"/>
              <a:ext cx="164071" cy="867762"/>
            </a:xfrm>
            <a:prstGeom prst="leftBrace">
              <a:avLst>
                <a:gd name="adj1" fmla="val 8325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1748" name="左大括号 30"/>
            <p:cNvSpPr/>
            <p:nvPr/>
          </p:nvSpPr>
          <p:spPr bwMode="auto">
            <a:xfrm>
              <a:off x="5017641" y="2655486"/>
              <a:ext cx="155448" cy="1058416"/>
            </a:xfrm>
            <a:prstGeom prst="leftBrace">
              <a:avLst>
                <a:gd name="adj1" fmla="val 8322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1749" name="左大括号 31"/>
            <p:cNvSpPr/>
            <p:nvPr/>
          </p:nvSpPr>
          <p:spPr bwMode="auto">
            <a:xfrm>
              <a:off x="4703855" y="3931316"/>
              <a:ext cx="155448" cy="1058416"/>
            </a:xfrm>
            <a:prstGeom prst="leftBrace">
              <a:avLst>
                <a:gd name="adj1" fmla="val 8322"/>
                <a:gd name="adj2" fmla="val 50000"/>
              </a:avLst>
            </a:prstGeom>
            <a:solidFill>
              <a:schemeClr val="tx1"/>
            </a:solidFill>
            <a:ln w="571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1750" name="TextBox 24"/>
            <p:cNvSpPr txBox="1">
              <a:spLocks noChangeArrowheads="1"/>
            </p:cNvSpPr>
            <p:nvPr/>
          </p:nvSpPr>
          <p:spPr bwMode="auto">
            <a:xfrm>
              <a:off x="5193739" y="1295241"/>
              <a:ext cx="3324949" cy="50783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3399"/>
                  </a:solidFill>
                  <a:latin typeface="Tahoma" panose="020B0604030504040204" pitchFamily="34" charset="0"/>
                </a:rPr>
                <a:t>法治思维含义：</a:t>
              </a:r>
              <a:r>
                <a:rPr lang="zh-CN" altLang="en-US" sz="11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正当性思维；规范性思维；</a:t>
              </a:r>
              <a:endParaRPr lang="en-US" altLang="zh-CN" sz="1100" b="1" dirty="0" smtClean="0">
                <a:solidFill>
                  <a:srgbClr val="FF0000"/>
                </a:solidFill>
                <a:latin typeface="Tahoma" panose="020B0604030504040204" pitchFamily="34" charset="0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逻辑思维；科学思维</a:t>
              </a:r>
            </a:p>
          </p:txBody>
        </p:sp>
        <p:sp>
          <p:nvSpPr>
            <p:cNvPr id="201751" name="TextBox 25"/>
            <p:cNvSpPr txBox="1">
              <a:spLocks noChangeArrowheads="1"/>
            </p:cNvSpPr>
            <p:nvPr/>
          </p:nvSpPr>
          <p:spPr bwMode="auto">
            <a:xfrm>
              <a:off x="5234337" y="2131871"/>
              <a:ext cx="3287947" cy="43091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法治思维内容：法律至上，权力制约，公平正义，</a:t>
              </a:r>
              <a:endParaRPr lang="en-US" altLang="zh-CN" sz="1100" b="1" dirty="0" smtClean="0">
                <a:solidFill>
                  <a:srgbClr val="FF0000"/>
                </a:solidFill>
                <a:latin typeface="Tahoma" panose="020B0604030504040204" pitchFamily="34" charset="0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权利保障，正当程序 </a:t>
              </a:r>
            </a:p>
          </p:txBody>
        </p:sp>
        <p:sp>
          <p:nvSpPr>
            <p:cNvPr id="201752" name="TextBox 33"/>
            <p:cNvSpPr txBox="1">
              <a:spLocks noChangeArrowheads="1"/>
            </p:cNvSpPr>
            <p:nvPr/>
          </p:nvSpPr>
          <p:spPr bwMode="auto">
            <a:xfrm>
              <a:off x="4824118" y="3901326"/>
              <a:ext cx="20457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法律权利含义与特征</a:t>
              </a:r>
            </a:p>
          </p:txBody>
        </p:sp>
        <p:sp>
          <p:nvSpPr>
            <p:cNvPr id="201753" name="TextBox 34"/>
            <p:cNvSpPr txBox="1">
              <a:spLocks noChangeArrowheads="1"/>
            </p:cNvSpPr>
            <p:nvPr/>
          </p:nvSpPr>
          <p:spPr bwMode="auto">
            <a:xfrm>
              <a:off x="4993154" y="4255269"/>
              <a:ext cx="29161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法律义务与特征：</a:t>
              </a:r>
              <a:r>
                <a:rPr lang="zh-CN" altLang="en-US" sz="1200" b="1" smtClean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公民的基本义务</a:t>
              </a:r>
            </a:p>
          </p:txBody>
        </p:sp>
        <p:cxnSp>
          <p:nvCxnSpPr>
            <p:cNvPr id="201754" name="直接连接符 37"/>
            <p:cNvCxnSpPr>
              <a:cxnSpLocks noChangeShapeType="1"/>
            </p:cNvCxnSpPr>
            <p:nvPr/>
          </p:nvCxnSpPr>
          <p:spPr bwMode="auto">
            <a:xfrm>
              <a:off x="1495491" y="3208787"/>
              <a:ext cx="0" cy="959855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1755" name="直接连接符 40"/>
            <p:cNvCxnSpPr>
              <a:cxnSpLocks noChangeShapeType="1"/>
            </p:cNvCxnSpPr>
            <p:nvPr/>
          </p:nvCxnSpPr>
          <p:spPr bwMode="auto">
            <a:xfrm>
              <a:off x="1471227" y="4168642"/>
              <a:ext cx="394880" cy="0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1756" name="TextBox 5"/>
            <p:cNvSpPr txBox="1">
              <a:spLocks noChangeArrowheads="1"/>
            </p:cNvSpPr>
            <p:nvPr/>
          </p:nvSpPr>
          <p:spPr bwMode="auto">
            <a:xfrm>
              <a:off x="5193739" y="2577089"/>
              <a:ext cx="1425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 smtClean="0">
                  <a:solidFill>
                    <a:srgbClr val="003399"/>
                  </a:solidFill>
                  <a:latin typeface="Garamond" panose="02020404030301010803" pitchFamily="18" charset="0"/>
                </a:rPr>
                <a:t>法律权威含义</a:t>
              </a:r>
            </a:p>
          </p:txBody>
        </p:sp>
        <p:cxnSp>
          <p:nvCxnSpPr>
            <p:cNvPr id="201757" name="直接箭头连接符 36"/>
            <p:cNvCxnSpPr>
              <a:cxnSpLocks noChangeShapeType="1"/>
            </p:cNvCxnSpPr>
            <p:nvPr/>
          </p:nvCxnSpPr>
          <p:spPr bwMode="auto">
            <a:xfrm>
              <a:off x="6543141" y="2803181"/>
              <a:ext cx="326729" cy="0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1758" name="左大括号 38"/>
            <p:cNvSpPr/>
            <p:nvPr/>
          </p:nvSpPr>
          <p:spPr bwMode="auto">
            <a:xfrm>
              <a:off x="6839399" y="2532091"/>
              <a:ext cx="160194" cy="721147"/>
            </a:xfrm>
            <a:prstGeom prst="leftBrace">
              <a:avLst>
                <a:gd name="adj1" fmla="val 8325"/>
                <a:gd name="adj2" fmla="val 50000"/>
              </a:avLst>
            </a:prstGeom>
            <a:solidFill>
              <a:schemeClr val="tx1"/>
            </a:solidFill>
            <a:ln w="190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1759" name="TextBox 12"/>
            <p:cNvSpPr txBox="1">
              <a:spLocks noChangeArrowheads="1"/>
            </p:cNvSpPr>
            <p:nvPr/>
          </p:nvSpPr>
          <p:spPr bwMode="auto">
            <a:xfrm>
              <a:off x="7033943" y="2446388"/>
              <a:ext cx="14414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 smtClean="0">
                  <a:solidFill>
                    <a:srgbClr val="000514"/>
                  </a:solidFill>
                  <a:latin typeface="Garamond" panose="02020404030301010803" pitchFamily="18" charset="0"/>
                </a:rPr>
                <a:t>含义：</a:t>
              </a:r>
              <a:r>
                <a:rPr lang="zh-CN" altLang="en-US" sz="14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四个要素</a:t>
              </a:r>
            </a:p>
          </p:txBody>
        </p:sp>
        <p:sp>
          <p:nvSpPr>
            <p:cNvPr id="201760" name="TextBox 13"/>
            <p:cNvSpPr txBox="1">
              <a:spLocks noChangeArrowheads="1"/>
            </p:cNvSpPr>
            <p:nvPr/>
          </p:nvSpPr>
          <p:spPr bwMode="auto">
            <a:xfrm>
              <a:off x="7061465" y="2754165"/>
              <a:ext cx="87716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重要意义 </a:t>
              </a:r>
            </a:p>
          </p:txBody>
        </p:sp>
        <p:sp>
          <p:nvSpPr>
            <p:cNvPr id="201761" name="TextBox 14"/>
            <p:cNvSpPr txBox="1">
              <a:spLocks noChangeArrowheads="1"/>
            </p:cNvSpPr>
            <p:nvPr/>
          </p:nvSpPr>
          <p:spPr bwMode="auto">
            <a:xfrm>
              <a:off x="6425721" y="3031164"/>
              <a:ext cx="2441595" cy="2616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 smtClean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基本要求：信仰，遵守，服从，维护</a:t>
              </a:r>
            </a:p>
          </p:txBody>
        </p:sp>
        <p:sp>
          <p:nvSpPr>
            <p:cNvPr id="201762" name="TextBox 16"/>
            <p:cNvSpPr txBox="1">
              <a:spLocks noChangeArrowheads="1"/>
            </p:cNvSpPr>
            <p:nvPr/>
          </p:nvSpPr>
          <p:spPr bwMode="auto">
            <a:xfrm>
              <a:off x="5234337" y="3267160"/>
              <a:ext cx="10092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dirty="0" smtClean="0">
                  <a:solidFill>
                    <a:srgbClr val="000514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培养法治思维</a:t>
              </a:r>
              <a:endParaRPr lang="en-US" altLang="zh-CN" sz="1400" b="1" dirty="0" smtClean="0">
                <a:solidFill>
                  <a:srgbClr val="000514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cxnSp>
          <p:nvCxnSpPr>
            <p:cNvPr id="201763" name="直接箭头连接符 41"/>
            <p:cNvCxnSpPr>
              <a:cxnSpLocks noChangeShapeType="1"/>
            </p:cNvCxnSpPr>
            <p:nvPr/>
          </p:nvCxnSpPr>
          <p:spPr bwMode="auto">
            <a:xfrm>
              <a:off x="6182117" y="3528770"/>
              <a:ext cx="326729" cy="0"/>
            </a:xfrm>
            <a:prstGeom prst="straightConnector1">
              <a:avLst/>
            </a:prstGeom>
            <a:noFill/>
            <a:ln w="28575" algn="ctr">
              <a:solidFill>
                <a:schemeClr val="accent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01764" name="左大括号 42"/>
            <p:cNvSpPr/>
            <p:nvPr/>
          </p:nvSpPr>
          <p:spPr bwMode="auto">
            <a:xfrm>
              <a:off x="6517761" y="3298237"/>
              <a:ext cx="130328" cy="607463"/>
            </a:xfrm>
            <a:prstGeom prst="leftBrace">
              <a:avLst>
                <a:gd name="adj1" fmla="val 8329"/>
                <a:gd name="adj2" fmla="val 50000"/>
              </a:avLst>
            </a:prstGeom>
            <a:solidFill>
              <a:schemeClr val="tx1"/>
            </a:solidFill>
            <a:ln w="19050" algn="ctr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 smtClean="0">
                <a:solidFill>
                  <a:srgbClr val="0033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1765" name="TextBox 1"/>
            <p:cNvSpPr txBox="1">
              <a:spLocks noChangeArrowheads="1"/>
            </p:cNvSpPr>
            <p:nvPr/>
          </p:nvSpPr>
          <p:spPr bwMode="auto">
            <a:xfrm>
              <a:off x="5193739" y="489034"/>
              <a:ext cx="34163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200" b="1" dirty="0" smtClean="0">
                  <a:solidFill>
                    <a:srgbClr val="003399"/>
                  </a:solidFill>
                </a:rPr>
                <a:t>法律面前人人平等；</a:t>
              </a:r>
              <a:r>
                <a:rPr lang="zh-CN" altLang="en-US" sz="1200" b="1" dirty="0" smtClean="0">
                  <a:solidFill>
                    <a:srgbClr val="FF0000"/>
                  </a:solidFill>
                </a:rPr>
                <a:t>依法治国与以德治国相结合</a:t>
              </a:r>
            </a:p>
          </p:txBody>
        </p:sp>
        <p:sp>
          <p:nvSpPr>
            <p:cNvPr id="201766" name="TextBox 2"/>
            <p:cNvSpPr txBox="1">
              <a:spLocks noChangeArrowheads="1"/>
            </p:cNvSpPr>
            <p:nvPr/>
          </p:nvSpPr>
          <p:spPr bwMode="auto">
            <a:xfrm>
              <a:off x="5273393" y="1803072"/>
              <a:ext cx="2159566" cy="3077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400" dirty="0" smtClean="0">
                  <a:solidFill>
                    <a:srgbClr val="003399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法治思维与人治思维区别</a:t>
              </a:r>
            </a:p>
          </p:txBody>
        </p:sp>
      </p:grp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82" y="2482172"/>
            <a:ext cx="9509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19" y="3637056"/>
            <a:ext cx="9509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28" y="1400929"/>
            <a:ext cx="9509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矩形 2"/>
          <p:cNvSpPr>
            <a:spLocks noChangeArrowheads="1"/>
          </p:cNvSpPr>
          <p:nvPr/>
        </p:nvSpPr>
        <p:spPr bwMode="auto">
          <a:xfrm>
            <a:off x="1752600" y="2106613"/>
            <a:ext cx="683101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、如何理解中国特色社会主义法治体系的主要内容？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2.</a:t>
            </a:r>
            <a:r>
              <a:rPr lang="zh-CN" altLang="en-US" sz="28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全面依法治国的基本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格局</a:t>
            </a:r>
            <a:endParaRPr lang="en-US" altLang="zh-CN" sz="2800" dirty="0" smtClean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、</a:t>
            </a:r>
            <a:r>
              <a:rPr lang="zh-CN" altLang="en-US" sz="28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法治思维的内涵是什么？联系实际谈谈，大学生应如何培养法治思维？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dirty="0" smtClean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202755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459038"/>
            <a:ext cx="1192212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29030" y="1284938"/>
            <a:ext cx="272702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00000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思    考   题</a:t>
            </a:r>
          </a:p>
        </p:txBody>
      </p:sp>
      <p:sp>
        <p:nvSpPr>
          <p:cNvPr id="2" name="矩形 1"/>
          <p:cNvSpPr/>
          <p:nvPr/>
        </p:nvSpPr>
        <p:spPr>
          <a:xfrm>
            <a:off x="-203700" y="1059582"/>
            <a:ext cx="2967479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isometricRightUp"/>
              <a:lightRig rig="threePt" dir="t"/>
            </a:scene3d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5400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核心概念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33363"/>
            <a:ext cx="5486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</a:t>
            </a:r>
            <a:r>
              <a:rPr lang="zh-CN" alt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法治思维  </a:t>
            </a: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7494"/>
            <a:ext cx="8208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《</a:t>
            </a:r>
            <a:r>
              <a:rPr lang="zh-CN" altLang="en-US" sz="2800" dirty="0"/>
              <a:t>思想道德修养与法律基础</a:t>
            </a:r>
            <a:r>
              <a:rPr lang="en-US" altLang="zh-CN" sz="2800" dirty="0"/>
              <a:t>》</a:t>
            </a:r>
            <a:r>
              <a:rPr lang="zh-CN" altLang="en-US" sz="2800" dirty="0"/>
              <a:t>期末复习参考题</a:t>
            </a:r>
          </a:p>
          <a:p>
            <a:r>
              <a:rPr lang="en-US" altLang="zh-CN" sz="2800" dirty="0"/>
              <a:t>18-19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  <a:p>
            <a:r>
              <a:rPr lang="zh-CN" altLang="en-US" sz="2400" dirty="0"/>
              <a:t>一、考试题型及分值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、期末考试卷面满分</a:t>
            </a:r>
            <a:r>
              <a:rPr lang="en-US" altLang="zh-CN" sz="2400" dirty="0"/>
              <a:t>100</a:t>
            </a:r>
            <a:r>
              <a:rPr lang="zh-CN" altLang="en-US" sz="2400" dirty="0"/>
              <a:t>分，在总成绩中占</a:t>
            </a:r>
            <a:r>
              <a:rPr lang="en-US" altLang="zh-CN" sz="2400" dirty="0"/>
              <a:t>50%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、客观题</a:t>
            </a:r>
            <a:r>
              <a:rPr lang="en-US" altLang="zh-CN" sz="2400" dirty="0"/>
              <a:t>50</a:t>
            </a:r>
            <a:r>
              <a:rPr lang="zh-CN" altLang="en-US" sz="2400" dirty="0"/>
              <a:t>分，每题</a:t>
            </a:r>
            <a:r>
              <a:rPr lang="en-US" altLang="zh-CN" sz="2400" dirty="0"/>
              <a:t>1</a:t>
            </a:r>
            <a:r>
              <a:rPr lang="zh-CN" altLang="en-US" sz="2400" dirty="0"/>
              <a:t>分，共</a:t>
            </a:r>
            <a:r>
              <a:rPr lang="en-US" altLang="zh-CN" sz="2400" dirty="0"/>
              <a:t>50</a:t>
            </a:r>
            <a:r>
              <a:rPr lang="zh-CN" altLang="en-US" sz="2400" dirty="0"/>
              <a:t>题。其中单选</a:t>
            </a:r>
            <a:r>
              <a:rPr lang="en-US" altLang="zh-CN" sz="2400" dirty="0"/>
              <a:t>20</a:t>
            </a:r>
            <a:r>
              <a:rPr lang="zh-CN" altLang="en-US" sz="2400" dirty="0"/>
              <a:t>分、多选</a:t>
            </a:r>
            <a:r>
              <a:rPr lang="en-US" altLang="zh-CN" sz="2400" dirty="0"/>
              <a:t>20</a:t>
            </a:r>
            <a:r>
              <a:rPr lang="zh-CN" altLang="en-US" sz="2400" dirty="0"/>
              <a:t>分、判断</a:t>
            </a:r>
            <a:r>
              <a:rPr lang="en-US" altLang="zh-CN" sz="2400" dirty="0"/>
              <a:t>10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主观题</a:t>
            </a:r>
            <a:r>
              <a:rPr lang="zh-CN" altLang="en-US" sz="2400" dirty="0"/>
              <a:t>共</a:t>
            </a:r>
            <a:r>
              <a:rPr lang="en-US" altLang="zh-CN" sz="2400" dirty="0"/>
              <a:t>50</a:t>
            </a:r>
            <a:r>
              <a:rPr lang="zh-CN" altLang="en-US" sz="2400" dirty="0"/>
              <a:t>分，其中简答每题</a:t>
            </a:r>
            <a:r>
              <a:rPr lang="en-US" altLang="zh-CN" sz="2400" dirty="0"/>
              <a:t>5</a:t>
            </a:r>
            <a:r>
              <a:rPr lang="zh-CN" altLang="en-US" sz="2400" dirty="0"/>
              <a:t>分，</a:t>
            </a:r>
            <a:r>
              <a:rPr lang="en-US" altLang="zh-CN" sz="2400" dirty="0"/>
              <a:t>4</a:t>
            </a:r>
            <a:r>
              <a:rPr lang="zh-CN" altLang="en-US" sz="2400" dirty="0"/>
              <a:t>题，共</a:t>
            </a:r>
            <a:r>
              <a:rPr lang="en-US" altLang="zh-CN" sz="2400" dirty="0"/>
              <a:t>20</a:t>
            </a:r>
            <a:r>
              <a:rPr lang="zh-CN" altLang="en-US" sz="2400" dirty="0"/>
              <a:t>分；材料题</a:t>
            </a:r>
            <a:r>
              <a:rPr lang="en-US" altLang="zh-CN" sz="2400" dirty="0"/>
              <a:t>1</a:t>
            </a:r>
            <a:r>
              <a:rPr lang="zh-CN" altLang="en-US" sz="2400" dirty="0"/>
              <a:t>题，</a:t>
            </a:r>
            <a:r>
              <a:rPr lang="en-US" altLang="zh-CN" sz="2400" dirty="0"/>
              <a:t>2-3</a:t>
            </a:r>
            <a:r>
              <a:rPr lang="zh-CN" altLang="en-US" sz="2400" dirty="0"/>
              <a:t>小问，共</a:t>
            </a:r>
            <a:r>
              <a:rPr lang="en-US" altLang="zh-CN" sz="2400" dirty="0"/>
              <a:t>15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论述</a:t>
            </a:r>
            <a:r>
              <a:rPr lang="zh-CN" altLang="en-US" sz="2400" dirty="0"/>
              <a:t>题</a:t>
            </a:r>
            <a:r>
              <a:rPr lang="en-US" altLang="zh-CN" sz="2400" dirty="0"/>
              <a:t>1</a:t>
            </a:r>
            <a:r>
              <a:rPr lang="zh-CN" altLang="en-US" sz="2400" dirty="0"/>
              <a:t>题，</a:t>
            </a:r>
            <a:r>
              <a:rPr lang="en-US" altLang="zh-CN" sz="2400" dirty="0"/>
              <a:t>15</a:t>
            </a:r>
            <a:r>
              <a:rPr lang="zh-CN" altLang="en-US" sz="2400" dirty="0"/>
              <a:t>分。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、形式：闭卷考试，客观题需要填涂答题卡，需要</a:t>
            </a:r>
            <a:r>
              <a:rPr lang="zh-CN" altLang="en-US" sz="2400" dirty="0" smtClean="0"/>
              <a:t>准备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2B</a:t>
            </a:r>
            <a:r>
              <a:rPr lang="zh-CN" altLang="en-US" sz="2400" dirty="0">
                <a:solidFill>
                  <a:srgbClr val="FF0000"/>
                </a:solidFill>
              </a:rPr>
              <a:t>铅笔和签字笔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346" y="123478"/>
            <a:ext cx="63369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二、复习参考题</a:t>
            </a:r>
          </a:p>
          <a:p>
            <a:r>
              <a:rPr lang="zh-CN" altLang="en-US" sz="2400" dirty="0"/>
              <a:t>（一）核心概念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、中国特色社会主义新时代 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、人生价值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、理想  信念  理想信念</a:t>
            </a:r>
          </a:p>
          <a:p>
            <a:r>
              <a:rPr lang="en-US" altLang="zh-CN" sz="2400" dirty="0"/>
              <a:t>4</a:t>
            </a:r>
            <a:r>
              <a:rPr lang="zh-CN" altLang="en-US" sz="2400" dirty="0"/>
              <a:t>、共产主义</a:t>
            </a:r>
          </a:p>
          <a:p>
            <a:r>
              <a:rPr lang="en-US" altLang="zh-CN" sz="2400" dirty="0"/>
              <a:t>5</a:t>
            </a:r>
            <a:r>
              <a:rPr lang="zh-CN" altLang="en-US" sz="2400" dirty="0"/>
              <a:t>、中国精神</a:t>
            </a:r>
          </a:p>
          <a:p>
            <a:r>
              <a:rPr lang="en-US" altLang="zh-CN" sz="2400" dirty="0"/>
              <a:t>6</a:t>
            </a:r>
            <a:r>
              <a:rPr lang="zh-CN" altLang="en-US" sz="2400" dirty="0"/>
              <a:t>、道德</a:t>
            </a:r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、法律</a:t>
            </a:r>
          </a:p>
          <a:p>
            <a:r>
              <a:rPr lang="en-US" altLang="zh-CN" sz="2400" dirty="0"/>
              <a:t>8</a:t>
            </a:r>
            <a:r>
              <a:rPr lang="zh-CN" altLang="en-US" sz="2400" dirty="0"/>
              <a:t>、社会主义法律体系</a:t>
            </a:r>
          </a:p>
          <a:p>
            <a:r>
              <a:rPr lang="en-US" altLang="zh-CN" sz="2400" dirty="0"/>
              <a:t>9</a:t>
            </a:r>
            <a:r>
              <a:rPr lang="zh-CN" altLang="en-US" sz="2400" dirty="0"/>
              <a:t>、我国宪法的基本原则  我国宪法确立的制度</a:t>
            </a:r>
          </a:p>
          <a:p>
            <a:r>
              <a:rPr lang="en-US" altLang="zh-CN" sz="2400" dirty="0"/>
              <a:t>10</a:t>
            </a:r>
            <a:r>
              <a:rPr lang="zh-CN" altLang="en-US" sz="2400" dirty="0"/>
              <a:t>、全面依法治国的基本格局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206" y="411510"/>
            <a:ext cx="86817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（二）思考题</a:t>
            </a:r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、如何理解“担当民族复兴大任的时代新人”的基本内涵？</a:t>
            </a:r>
            <a:r>
              <a:rPr lang="en-US" altLang="zh-CN" sz="2000" dirty="0"/>
              <a:t>P1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、结合思想道德与法律的关系，谈谈大学生如何提升思想道德素质和法治素养？</a:t>
            </a:r>
            <a:r>
              <a:rPr lang="en-US" altLang="zh-CN" sz="2000" dirty="0"/>
              <a:t>P5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、如何理解人生观的主要内容？ </a:t>
            </a:r>
            <a:r>
              <a:rPr lang="en-US" altLang="zh-CN" sz="2000" dirty="0"/>
              <a:t>P10-13</a:t>
            </a:r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、正确的人生观体现在哪些方面？</a:t>
            </a:r>
            <a:r>
              <a:rPr lang="en-US" altLang="zh-CN" sz="2000" dirty="0"/>
              <a:t>P15-19</a:t>
            </a:r>
          </a:p>
          <a:p>
            <a:r>
              <a:rPr lang="en-US" altLang="zh-CN" sz="2000" dirty="0"/>
              <a:t>5</a:t>
            </a:r>
            <a:r>
              <a:rPr lang="zh-CN" altLang="en-US" sz="2000" dirty="0"/>
              <a:t>、为什么要信仰马克思主义？</a:t>
            </a:r>
            <a:r>
              <a:rPr lang="en-US" altLang="zh-CN" sz="2000" dirty="0"/>
              <a:t>P33</a:t>
            </a:r>
          </a:p>
          <a:p>
            <a:r>
              <a:rPr lang="en-US" altLang="zh-CN" sz="2000" dirty="0"/>
              <a:t>6</a:t>
            </a:r>
            <a:r>
              <a:rPr lang="zh-CN" altLang="en-US" sz="2000" dirty="0"/>
              <a:t>、如何理解中国特色社会主义共同理想？</a:t>
            </a:r>
            <a:r>
              <a:rPr lang="en-US" altLang="zh-CN" sz="2000" dirty="0"/>
              <a:t>P35</a:t>
            </a:r>
          </a:p>
          <a:p>
            <a:r>
              <a:rPr lang="en-US" altLang="zh-CN" sz="2000" dirty="0"/>
              <a:t>7</a:t>
            </a:r>
            <a:r>
              <a:rPr lang="zh-CN" altLang="en-US" sz="2000" dirty="0"/>
              <a:t>、结合自身实际，谈谈如何在实现中国梦的实践中放飞青春梦想？</a:t>
            </a:r>
            <a:r>
              <a:rPr lang="en-US" altLang="zh-CN" sz="2000" dirty="0"/>
              <a:t>P38-44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、民族精神的主要内容是什么？</a:t>
            </a:r>
            <a:r>
              <a:rPr lang="en-US" altLang="zh-CN" sz="2000" dirty="0"/>
              <a:t>P48</a:t>
            </a:r>
          </a:p>
          <a:p>
            <a:r>
              <a:rPr lang="en-US" altLang="zh-CN" sz="2000" dirty="0"/>
              <a:t>9</a:t>
            </a:r>
            <a:r>
              <a:rPr lang="zh-CN" altLang="en-US" sz="2000" dirty="0"/>
              <a:t>、爱国主义的基本内涵是什么？新时代爱国主义的基本要求是什么？</a:t>
            </a:r>
            <a:r>
              <a:rPr lang="en-US" altLang="zh-CN" sz="2000" dirty="0"/>
              <a:t>P55-58</a:t>
            </a:r>
          </a:p>
          <a:p>
            <a:r>
              <a:rPr lang="en-US" altLang="zh-CN" sz="2000" dirty="0"/>
              <a:t>10</a:t>
            </a:r>
            <a:r>
              <a:rPr lang="zh-CN" altLang="en-US" sz="2000" dirty="0"/>
              <a:t>、如何做新时代的忠诚爱国者？</a:t>
            </a:r>
            <a:r>
              <a:rPr lang="en-US" altLang="zh-CN" sz="2000" dirty="0"/>
              <a:t>P61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7493"/>
            <a:ext cx="8136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11</a:t>
            </a:r>
            <a:r>
              <a:rPr lang="zh-CN" altLang="en-US" sz="2400" dirty="0"/>
              <a:t>、如何理解社会主义核心价值观的基本内容？</a:t>
            </a:r>
            <a:r>
              <a:rPr lang="en-US" altLang="zh-CN" sz="2400" dirty="0"/>
              <a:t>P74-76</a:t>
            </a:r>
          </a:p>
          <a:p>
            <a:r>
              <a:rPr lang="en-US" altLang="zh-CN" sz="2400" dirty="0"/>
              <a:t>12</a:t>
            </a:r>
            <a:r>
              <a:rPr lang="zh-CN" altLang="en-US" sz="2400" dirty="0"/>
              <a:t>、为什么要坚定核心价值观自信？ </a:t>
            </a:r>
            <a:r>
              <a:rPr lang="en-US" altLang="zh-CN" sz="2400" dirty="0"/>
              <a:t>P78-82</a:t>
            </a:r>
          </a:p>
          <a:p>
            <a:r>
              <a:rPr lang="en-US" altLang="zh-CN" sz="2400" dirty="0"/>
              <a:t>13</a:t>
            </a:r>
            <a:r>
              <a:rPr lang="zh-CN" altLang="en-US" sz="2400" dirty="0"/>
              <a:t>、大学生应当如何自觉践行社会主义核心价值观？</a:t>
            </a:r>
            <a:r>
              <a:rPr lang="en-US" altLang="zh-CN" sz="2400" dirty="0"/>
              <a:t>P85</a:t>
            </a:r>
          </a:p>
          <a:p>
            <a:r>
              <a:rPr lang="en-US" altLang="zh-CN" sz="2400" dirty="0"/>
              <a:t>14</a:t>
            </a:r>
            <a:r>
              <a:rPr lang="zh-CN" altLang="en-US" sz="2400" dirty="0"/>
              <a:t>、如何理解中华传统美德的基本精神？</a:t>
            </a:r>
            <a:r>
              <a:rPr lang="en-US" altLang="zh-CN" sz="2400" dirty="0"/>
              <a:t>P96</a:t>
            </a:r>
          </a:p>
          <a:p>
            <a:r>
              <a:rPr lang="en-US" altLang="zh-CN" sz="2400" dirty="0"/>
              <a:t>15</a:t>
            </a:r>
            <a:r>
              <a:rPr lang="zh-CN" altLang="en-US" sz="2400" dirty="0"/>
              <a:t>、如何理解社会主义道德的核心？</a:t>
            </a:r>
            <a:r>
              <a:rPr lang="en-US" altLang="zh-CN" sz="2400" dirty="0"/>
              <a:t>P107</a:t>
            </a:r>
          </a:p>
          <a:p>
            <a:r>
              <a:rPr lang="en-US" altLang="zh-CN" sz="2400" dirty="0"/>
              <a:t>16</a:t>
            </a:r>
            <a:r>
              <a:rPr lang="zh-CN" altLang="en-US" sz="2400" dirty="0"/>
              <a:t>、如何理解社会主义道德的原则？</a:t>
            </a:r>
            <a:r>
              <a:rPr lang="en-US" altLang="zh-CN" sz="2400" dirty="0"/>
              <a:t>P109</a:t>
            </a:r>
          </a:p>
          <a:p>
            <a:r>
              <a:rPr lang="en-US" altLang="zh-CN" sz="2400" dirty="0"/>
              <a:t>17</a:t>
            </a:r>
            <a:r>
              <a:rPr lang="zh-CN" altLang="en-US" sz="2400" dirty="0"/>
              <a:t>、如何理解社会公德、职业道德、家庭美德、个人品德的基本要求？</a:t>
            </a:r>
            <a:r>
              <a:rPr lang="en-US" altLang="zh-CN" sz="2400" dirty="0"/>
              <a:t>P113</a:t>
            </a:r>
            <a:r>
              <a:rPr lang="zh-CN" altLang="en-US" sz="2400" dirty="0"/>
              <a:t>，</a:t>
            </a:r>
            <a:r>
              <a:rPr lang="en-US" altLang="zh-CN" sz="2400" dirty="0"/>
              <a:t>117</a:t>
            </a:r>
            <a:r>
              <a:rPr lang="zh-CN" altLang="en-US" sz="2400" dirty="0"/>
              <a:t>，</a:t>
            </a:r>
            <a:r>
              <a:rPr lang="en-US" altLang="zh-CN" sz="2400" dirty="0"/>
              <a:t>123.125</a:t>
            </a:r>
          </a:p>
          <a:p>
            <a:r>
              <a:rPr lang="en-US" altLang="zh-CN" sz="2400" dirty="0"/>
              <a:t>18</a:t>
            </a:r>
            <a:r>
              <a:rPr lang="zh-CN" altLang="en-US" sz="2400" dirty="0"/>
              <a:t>、如何理解我国宪法的地位和基本原则？</a:t>
            </a:r>
            <a:r>
              <a:rPr lang="en-US" altLang="zh-CN" sz="2400" dirty="0"/>
              <a:t>P144</a:t>
            </a:r>
          </a:p>
          <a:p>
            <a:r>
              <a:rPr lang="en-US" altLang="zh-CN" sz="2400" dirty="0"/>
              <a:t>19</a:t>
            </a:r>
            <a:r>
              <a:rPr lang="zh-CN" altLang="en-US" sz="2400" dirty="0"/>
              <a:t>、如何理解社会主义法治体系的主要内容？</a:t>
            </a:r>
            <a:r>
              <a:rPr lang="en-US" altLang="zh-CN" sz="2400" dirty="0"/>
              <a:t>P162</a:t>
            </a:r>
          </a:p>
          <a:p>
            <a:r>
              <a:rPr lang="en-US" altLang="zh-CN" sz="2400" dirty="0"/>
              <a:t>20</a:t>
            </a:r>
            <a:r>
              <a:rPr lang="zh-CN" altLang="en-US" sz="2400" dirty="0"/>
              <a:t>、法治思维的内涵是什么？联系实际谈谈，大学生应如何培养法治思维？</a:t>
            </a:r>
            <a:r>
              <a:rPr lang="en-US" altLang="zh-CN" sz="2400" dirty="0" smtClean="0"/>
              <a:t>P173-177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466" y="267494"/>
            <a:ext cx="8348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	</a:t>
            </a:r>
            <a:r>
              <a:rPr lang="zh-CN" altLang="en-US" dirty="0" smtClean="0"/>
              <a:t>单项选择题</a:t>
            </a:r>
            <a:r>
              <a:rPr lang="zh-CN" altLang="en-US" dirty="0"/>
              <a:t>（每</a:t>
            </a:r>
            <a:r>
              <a:rPr lang="zh-CN" altLang="en-US" dirty="0" smtClean="0"/>
              <a:t>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、（    ）是依法治国</a:t>
            </a:r>
            <a:r>
              <a:rPr lang="zh-CN" altLang="en-US" b="1" dirty="0" smtClean="0"/>
              <a:t>的根本保证。</a:t>
            </a:r>
            <a:endParaRPr lang="zh-CN" altLang="en-US" b="1" dirty="0"/>
          </a:p>
          <a:p>
            <a:pPr marL="342900" indent="-342900">
              <a:buAutoNum type="alphaUcPeriod"/>
            </a:pPr>
            <a:r>
              <a:rPr lang="zh-CN" altLang="en-US" b="1" dirty="0" smtClean="0"/>
              <a:t>诚信</a:t>
            </a:r>
            <a:r>
              <a:rPr lang="zh-CN" altLang="en-US" b="1" dirty="0"/>
              <a:t>友爱      </a:t>
            </a:r>
            <a:r>
              <a:rPr lang="en-US" altLang="zh-CN" b="1" dirty="0"/>
              <a:t>B.</a:t>
            </a:r>
            <a:r>
              <a:rPr lang="zh-CN" altLang="en-US" b="1" dirty="0"/>
              <a:t>民主法治      </a:t>
            </a:r>
            <a:r>
              <a:rPr lang="en-US" altLang="zh-CN" b="1" dirty="0"/>
              <a:t>C. </a:t>
            </a:r>
            <a:r>
              <a:rPr lang="zh-CN" altLang="en-US" b="1" dirty="0" smtClean="0"/>
              <a:t>党的领导      </a:t>
            </a:r>
            <a:r>
              <a:rPr lang="en-US" altLang="zh-CN" b="1" dirty="0" smtClean="0"/>
              <a:t>D</a:t>
            </a:r>
            <a:r>
              <a:rPr lang="en-US" altLang="zh-CN" b="1" dirty="0"/>
              <a:t>. </a:t>
            </a:r>
            <a:r>
              <a:rPr lang="zh-CN" altLang="en-US" b="1" dirty="0"/>
              <a:t>安定</a:t>
            </a:r>
            <a:r>
              <a:rPr lang="zh-CN" altLang="en-US" b="1" dirty="0" smtClean="0"/>
              <a:t>有序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、在社会主义初级阶段，我国必须坚持和完善（    ）为主体</a:t>
            </a:r>
            <a:r>
              <a:rPr lang="zh-CN" altLang="en-US" b="1" dirty="0" smtClean="0"/>
              <a:t>、</a:t>
            </a:r>
            <a:endParaRPr lang="en-US" altLang="zh-CN" b="1" dirty="0" smtClean="0"/>
          </a:p>
          <a:p>
            <a:r>
              <a:rPr lang="zh-CN" altLang="en-US" b="1" dirty="0" smtClean="0"/>
              <a:t>多种</a:t>
            </a:r>
            <a:r>
              <a:rPr lang="zh-CN" altLang="en-US" b="1" dirty="0"/>
              <a:t>所有制经济共同发展的基本经济制度。</a:t>
            </a:r>
          </a:p>
          <a:p>
            <a:r>
              <a:rPr lang="en-US" altLang="zh-CN" b="1" dirty="0"/>
              <a:t>A . </a:t>
            </a:r>
            <a:r>
              <a:rPr lang="zh-CN" altLang="en-US" b="1" dirty="0"/>
              <a:t>社会主义市场经济      </a:t>
            </a:r>
            <a:r>
              <a:rPr lang="en-US" altLang="zh-CN" b="1" dirty="0"/>
              <a:t>B. </a:t>
            </a:r>
            <a:r>
              <a:rPr lang="zh-CN" altLang="en-US" b="1" dirty="0"/>
              <a:t>个体所有制      </a:t>
            </a:r>
            <a:r>
              <a:rPr lang="en-US" altLang="zh-CN" b="1" dirty="0"/>
              <a:t>C. </a:t>
            </a:r>
            <a:r>
              <a:rPr lang="zh-CN" altLang="en-US" b="1" dirty="0"/>
              <a:t>私有制    </a:t>
            </a:r>
            <a:r>
              <a:rPr lang="en-US" altLang="zh-CN" b="1" dirty="0"/>
              <a:t>D.</a:t>
            </a:r>
            <a:r>
              <a:rPr lang="zh-CN" altLang="en-US" b="1" dirty="0" smtClean="0"/>
              <a:t>公有制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zh-CN" altLang="en-US" b="1" dirty="0"/>
              <a:t>社会主义道德建设的核心和原则在公共生活秩序领域中的体现是（       ）</a:t>
            </a:r>
          </a:p>
          <a:p>
            <a:r>
              <a:rPr lang="en-US" altLang="zh-CN" b="1" dirty="0"/>
              <a:t>A.</a:t>
            </a:r>
            <a:r>
              <a:rPr lang="zh-CN" altLang="en-US" b="1" dirty="0"/>
              <a:t>文明礼貌         </a:t>
            </a:r>
            <a:r>
              <a:rPr lang="en-US" altLang="zh-CN" b="1" dirty="0"/>
              <a:t>B.</a:t>
            </a:r>
            <a:r>
              <a:rPr lang="zh-CN" altLang="en-US" b="1" dirty="0"/>
              <a:t>助人为乐        </a:t>
            </a:r>
            <a:r>
              <a:rPr lang="en-US" altLang="zh-CN" b="1" dirty="0"/>
              <a:t>C.</a:t>
            </a:r>
            <a:r>
              <a:rPr lang="zh-CN" altLang="en-US" b="1" dirty="0"/>
              <a:t>爱护公物        </a:t>
            </a:r>
            <a:r>
              <a:rPr lang="en-US" altLang="zh-CN" b="1" dirty="0"/>
              <a:t>D.</a:t>
            </a:r>
            <a:r>
              <a:rPr lang="zh-CN" altLang="en-US" b="1" dirty="0" smtClean="0"/>
              <a:t>遵纪守法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zh-CN" altLang="en-US" b="1" dirty="0"/>
              <a:t>执法的主体是（    ）。</a:t>
            </a:r>
          </a:p>
          <a:p>
            <a:r>
              <a:rPr lang="en-US" altLang="zh-CN" b="1" dirty="0"/>
              <a:t>A.</a:t>
            </a:r>
            <a:r>
              <a:rPr lang="zh-CN" altLang="en-US" b="1" dirty="0"/>
              <a:t>国家行政机关    </a:t>
            </a:r>
            <a:r>
              <a:rPr lang="en-US" altLang="zh-CN" b="1" dirty="0"/>
              <a:t>B.</a:t>
            </a:r>
            <a:r>
              <a:rPr lang="zh-CN" altLang="en-US" b="1" dirty="0"/>
              <a:t>人民法院      </a:t>
            </a:r>
            <a:r>
              <a:rPr lang="en-US" altLang="zh-CN" b="1" dirty="0"/>
              <a:t>C.</a:t>
            </a:r>
            <a:r>
              <a:rPr lang="zh-CN" altLang="en-US" b="1" dirty="0"/>
              <a:t>人民代表大会    </a:t>
            </a:r>
            <a:r>
              <a:rPr lang="en-US" altLang="zh-CN" b="1" dirty="0"/>
              <a:t>D.</a:t>
            </a:r>
            <a:r>
              <a:rPr lang="zh-CN" altLang="en-US" b="1" dirty="0"/>
              <a:t>中国共产党</a:t>
            </a:r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2" descr="幻灯片8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08625" y="268288"/>
            <a:ext cx="3443288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、了解内容：教材体系</a:t>
            </a:r>
          </a:p>
        </p:txBody>
      </p:sp>
      <p:sp>
        <p:nvSpPr>
          <p:cNvPr id="83972" name="矩形 2"/>
          <p:cNvSpPr>
            <a:spLocks noChangeArrowheads="1"/>
          </p:cNvSpPr>
          <p:nvPr/>
        </p:nvSpPr>
        <p:spPr bwMode="auto">
          <a:xfrm>
            <a:off x="468313" y="190500"/>
            <a:ext cx="300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需要怎样学习这门课程？</a:t>
            </a:r>
            <a:endParaRPr lang="en-US" altLang="zh-CN" sz="2000" b="1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77800"/>
            <a:ext cx="3286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55154"/>
            <a:ext cx="849463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二、多项选择题：</a:t>
            </a:r>
            <a:endParaRPr lang="en-US" altLang="zh-CN" b="1" dirty="0" smtClean="0"/>
          </a:p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/>
              <a:t>家庭美德包括以下哪些（        ）</a:t>
            </a:r>
          </a:p>
          <a:p>
            <a:r>
              <a:rPr lang="en-US" altLang="zh-CN" b="1" dirty="0"/>
              <a:t>A.</a:t>
            </a:r>
            <a:r>
              <a:rPr lang="zh-CN" altLang="en-US" b="1" dirty="0"/>
              <a:t>承担责任    </a:t>
            </a:r>
            <a:r>
              <a:rPr lang="en-US" altLang="zh-CN" b="1" dirty="0"/>
              <a:t>B.</a:t>
            </a:r>
            <a:r>
              <a:rPr lang="zh-CN" altLang="en-US" b="1" dirty="0"/>
              <a:t>尊老爱幼     </a:t>
            </a:r>
            <a:r>
              <a:rPr lang="en-US" altLang="zh-CN" b="1" dirty="0"/>
              <a:t>C.</a:t>
            </a:r>
            <a:r>
              <a:rPr lang="zh-CN" altLang="en-US" b="1" dirty="0"/>
              <a:t>相亲相爱    </a:t>
            </a:r>
            <a:r>
              <a:rPr lang="en-US" altLang="zh-CN" b="1" dirty="0"/>
              <a:t>D.</a:t>
            </a:r>
            <a:r>
              <a:rPr lang="zh-CN" altLang="en-US" b="1" dirty="0"/>
              <a:t>邻里</a:t>
            </a:r>
            <a:r>
              <a:rPr lang="zh-CN" altLang="en-US" b="1" dirty="0" smtClean="0"/>
              <a:t>团结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en-US" b="1" dirty="0"/>
              <a:t>弘扬集体主义精神，就是从价值导向上引导人们坚持以（     ）为重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坚持</a:t>
            </a:r>
            <a:r>
              <a:rPr lang="zh-CN" altLang="en-US" b="1" dirty="0"/>
              <a:t>社会主义方向，全面推进建设有中国特色社会主义的伟大事业。</a:t>
            </a:r>
          </a:p>
          <a:p>
            <a:r>
              <a:rPr lang="zh-CN" altLang="en-US" b="1" dirty="0"/>
              <a:t>　　</a:t>
            </a:r>
            <a:r>
              <a:rPr lang="en-US" altLang="zh-CN" b="1" dirty="0"/>
              <a:t>A.</a:t>
            </a:r>
            <a:r>
              <a:rPr lang="zh-CN" altLang="en-US" b="1" dirty="0"/>
              <a:t>个人利益     </a:t>
            </a:r>
            <a:r>
              <a:rPr lang="en-US" altLang="zh-CN" b="1" dirty="0"/>
              <a:t>B.</a:t>
            </a:r>
            <a:r>
              <a:rPr lang="zh-CN" altLang="en-US" b="1" dirty="0"/>
              <a:t>集体利益    </a:t>
            </a:r>
            <a:r>
              <a:rPr lang="en-US" altLang="zh-CN" b="1" dirty="0"/>
              <a:t>C.</a:t>
            </a:r>
            <a:r>
              <a:rPr lang="zh-CN" altLang="en-US" b="1" dirty="0"/>
              <a:t>他人利益   </a:t>
            </a:r>
            <a:r>
              <a:rPr lang="en-US" altLang="zh-CN" b="1" dirty="0"/>
              <a:t>D.</a:t>
            </a:r>
            <a:r>
              <a:rPr lang="zh-CN" altLang="en-US" b="1" dirty="0"/>
              <a:t>民族利益     </a:t>
            </a:r>
            <a:r>
              <a:rPr lang="en-US" altLang="zh-CN" b="1" dirty="0"/>
              <a:t>E.</a:t>
            </a:r>
            <a:r>
              <a:rPr lang="zh-CN" altLang="en-US" b="1" dirty="0" smtClean="0"/>
              <a:t>国家利益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/>
              <a:t>."</a:t>
            </a:r>
            <a:r>
              <a:rPr lang="zh-CN" altLang="en-US" b="1" dirty="0"/>
              <a:t>天下大事，不难于立法，而难于法之必行。</a:t>
            </a:r>
            <a:r>
              <a:rPr lang="en-US" altLang="zh-CN" b="1" dirty="0"/>
              <a:t>"</a:t>
            </a:r>
            <a:r>
              <a:rPr lang="zh-CN" altLang="en-US" b="1" dirty="0"/>
              <a:t>法律的生命力在于实施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r>
              <a:rPr lang="zh-CN" altLang="en-US" b="1" dirty="0" smtClean="0"/>
              <a:t>法律</a:t>
            </a:r>
            <a:r>
              <a:rPr lang="zh-CN" altLang="en-US" b="1" dirty="0"/>
              <a:t>的权威也在于实施，守法是法律实施和实现的基本途径。对守法的正确理解是</a:t>
            </a:r>
          </a:p>
          <a:p>
            <a:endParaRPr lang="zh-CN" altLang="en-US" b="1" dirty="0"/>
          </a:p>
          <a:p>
            <a:r>
              <a:rPr lang="zh-CN" altLang="en-US" b="1" dirty="0"/>
              <a:t>　　</a:t>
            </a:r>
            <a:r>
              <a:rPr lang="en-US" altLang="zh-CN" b="1" dirty="0"/>
              <a:t>A.</a:t>
            </a:r>
            <a:r>
              <a:rPr lang="zh-CN" altLang="en-US" b="1" dirty="0"/>
              <a:t>守法是遵守宪法和法律</a:t>
            </a:r>
          </a:p>
          <a:p>
            <a:r>
              <a:rPr lang="zh-CN" altLang="en-US" b="1" dirty="0"/>
              <a:t>　　</a:t>
            </a:r>
            <a:r>
              <a:rPr lang="en-US" altLang="zh-CN" b="1" dirty="0"/>
              <a:t>B.</a:t>
            </a:r>
            <a:r>
              <a:rPr lang="zh-CN" altLang="en-US" b="1" dirty="0"/>
              <a:t>守法是行使法定的权利，履行法定的义务</a:t>
            </a:r>
          </a:p>
          <a:p>
            <a:r>
              <a:rPr lang="zh-CN" altLang="en-US" b="1" dirty="0"/>
              <a:t>　　</a:t>
            </a:r>
            <a:r>
              <a:rPr lang="en-US" altLang="zh-CN" b="1" dirty="0"/>
              <a:t>C.</a:t>
            </a:r>
            <a:r>
              <a:rPr lang="zh-CN" altLang="en-US" b="1" dirty="0"/>
              <a:t>守法意味着一切组织和个人严格依法办事的活动和状态</a:t>
            </a:r>
          </a:p>
          <a:p>
            <a:r>
              <a:rPr lang="zh-CN" altLang="en-US" b="1" dirty="0"/>
              <a:t>　　</a:t>
            </a:r>
            <a:r>
              <a:rPr lang="en-US" altLang="zh-CN" b="1" dirty="0"/>
              <a:t>D.</a:t>
            </a:r>
            <a:r>
              <a:rPr lang="zh-CN" altLang="en-US" b="1" dirty="0"/>
              <a:t>守法的主体是一切组织和个人</a:t>
            </a:r>
          </a:p>
          <a:p>
            <a:endParaRPr lang="zh-CN" altLang="en-US" b="1" dirty="0"/>
          </a:p>
          <a:p>
            <a:r>
              <a:rPr lang="en-US" altLang="zh-CN" b="1" dirty="0" smtClean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95486"/>
            <a:ext cx="7416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人生观主要包括（       ）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人生价值    </a:t>
            </a:r>
            <a:r>
              <a:rPr lang="en-US" altLang="zh-CN" dirty="0"/>
              <a:t>B. </a:t>
            </a:r>
            <a:r>
              <a:rPr lang="zh-CN" altLang="en-US" dirty="0"/>
              <a:t>人生的生活水平   </a:t>
            </a:r>
            <a:r>
              <a:rPr lang="en-US" altLang="zh-CN" dirty="0"/>
              <a:t>C.</a:t>
            </a:r>
            <a:r>
              <a:rPr lang="zh-CN" altLang="en-US" dirty="0"/>
              <a:t>人生态度     </a:t>
            </a:r>
            <a:r>
              <a:rPr lang="en-US" altLang="zh-CN" dirty="0"/>
              <a:t>D.</a:t>
            </a:r>
            <a:r>
              <a:rPr lang="zh-CN" altLang="en-US" dirty="0"/>
              <a:t>人生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以下哪些是中国共产党在社会主义革命和建设时期形成的精神（        ）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．井冈山精神              </a:t>
            </a:r>
            <a:r>
              <a:rPr lang="en-US" altLang="zh-CN" dirty="0"/>
              <a:t>B</a:t>
            </a:r>
            <a:r>
              <a:rPr lang="zh-CN" altLang="en-US" dirty="0"/>
              <a:t>．雷锋精神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．“两弹一星”精神         </a:t>
            </a:r>
            <a:r>
              <a:rPr lang="en-US" altLang="zh-CN" dirty="0"/>
              <a:t>D</a:t>
            </a:r>
            <a:r>
              <a:rPr lang="zh-CN" altLang="en-US" dirty="0"/>
              <a:t>．延安精神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/>
              <a:t>我国在建设社会主义法治国家的道路上不断探索，继</a:t>
            </a:r>
            <a:r>
              <a:rPr lang="en-US" altLang="zh-CN" dirty="0"/>
              <a:t>2011</a:t>
            </a:r>
            <a:r>
              <a:rPr lang="zh-CN" altLang="en-US" dirty="0"/>
              <a:t>年宣布中国特色社会主义法律体系已经形成以后，</a:t>
            </a:r>
            <a:r>
              <a:rPr lang="en-US" altLang="zh-CN" dirty="0"/>
              <a:t>2014</a:t>
            </a:r>
            <a:r>
              <a:rPr lang="zh-CN" altLang="en-US" dirty="0"/>
              <a:t>年又提出“建设中国特色社会主义法治体系”的目标。从“法律体系”到“法治体系”的变化体现在：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法治体系不仅有法律规范体系，还包括法治实施体系、法治监督体系、法治保障体系和党内法规体系 </a:t>
            </a:r>
          </a:p>
          <a:p>
            <a:r>
              <a:rPr lang="en-US" altLang="zh-CN" dirty="0"/>
              <a:t>B.</a:t>
            </a:r>
            <a:r>
              <a:rPr lang="zh-CN" altLang="en-US" dirty="0"/>
              <a:t>法治体系强调科学立法、严格执法、公正司法、全民守法 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法治体系既要有法律的制度，也要保证法律的落实 </a:t>
            </a:r>
          </a:p>
          <a:p>
            <a:r>
              <a:rPr lang="en-US" altLang="zh-CN" dirty="0"/>
              <a:t>D.</a:t>
            </a:r>
            <a:r>
              <a:rPr lang="zh-CN" altLang="en-US" dirty="0"/>
              <a:t>法治体系不仅仅是静态的法律文本，而且也是动态的法的实现过程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508" y="195486"/>
            <a:ext cx="82079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/>
          </a:p>
          <a:p>
            <a:r>
              <a:rPr lang="en-US" altLang="zh-CN" sz="1400" dirty="0" smtClean="0"/>
              <a:t>8</a:t>
            </a:r>
            <a:r>
              <a:rPr lang="zh-CN" altLang="en-US" sz="1400" dirty="0" smtClean="0"/>
              <a:t>、我国</a:t>
            </a:r>
            <a:r>
              <a:rPr lang="zh-CN" altLang="en-US" sz="1400" dirty="0"/>
              <a:t>民法通则、合同法、物权法中，都有要求民事主体在进行民事活动时应当尊重社会公德，不得损害公共利益和经济秩序的内容，已经具有</a:t>
            </a:r>
            <a:r>
              <a:rPr lang="en-US" altLang="zh-CN" sz="1400" dirty="0"/>
              <a:t>"</a:t>
            </a:r>
            <a:r>
              <a:rPr lang="zh-CN" altLang="en-US" sz="1400" dirty="0"/>
              <a:t>公序良俗</a:t>
            </a:r>
            <a:r>
              <a:rPr lang="en-US" altLang="zh-CN" sz="1400" dirty="0"/>
              <a:t>"</a:t>
            </a:r>
            <a:r>
              <a:rPr lang="zh-CN" altLang="en-US" sz="1400" dirty="0"/>
              <a:t>的含义，</a:t>
            </a:r>
            <a:r>
              <a:rPr lang="en-US" altLang="zh-CN" sz="1400" dirty="0"/>
              <a:t>2017</a:t>
            </a:r>
            <a:r>
              <a:rPr lang="zh-CN" altLang="en-US" sz="1400" dirty="0"/>
              <a:t>年</a:t>
            </a:r>
            <a:r>
              <a:rPr lang="en-US" altLang="zh-CN" sz="1400" dirty="0"/>
              <a:t>10</a:t>
            </a:r>
            <a:r>
              <a:rPr lang="zh-CN" altLang="en-US" sz="1400" dirty="0"/>
              <a:t>月</a:t>
            </a:r>
            <a:r>
              <a:rPr lang="en-US" altLang="zh-CN" sz="1400" dirty="0"/>
              <a:t>1</a:t>
            </a:r>
            <a:r>
              <a:rPr lang="zh-CN" altLang="en-US" sz="1400" dirty="0"/>
              <a:t>日起施行的民法总则明确规定</a:t>
            </a:r>
            <a:r>
              <a:rPr lang="en-US" altLang="zh-CN" sz="1400" dirty="0"/>
              <a:t>"</a:t>
            </a:r>
            <a:r>
              <a:rPr lang="zh-CN" altLang="en-US" sz="1400" dirty="0"/>
              <a:t>民事主体从事民事活动，不得违反法律，不得违背公序良俗</a:t>
            </a:r>
            <a:r>
              <a:rPr lang="en-US" altLang="zh-CN" sz="1400" dirty="0"/>
              <a:t>"</a:t>
            </a:r>
            <a:r>
              <a:rPr lang="zh-CN" altLang="en-US" sz="1400" dirty="0"/>
              <a:t>，从民法基本原则的高度确立了禁止违反公序良俗的原则。这一规定体现了</a:t>
            </a:r>
          </a:p>
          <a:p>
            <a:endParaRPr lang="zh-CN" altLang="en-US" sz="1400" dirty="0"/>
          </a:p>
          <a:p>
            <a:r>
              <a:rPr lang="zh-CN" altLang="en-US" sz="1400" dirty="0"/>
              <a:t>　　</a:t>
            </a:r>
            <a:r>
              <a:rPr lang="en-US" altLang="zh-CN" sz="1400" dirty="0"/>
              <a:t>A.</a:t>
            </a:r>
            <a:r>
              <a:rPr lang="zh-CN" altLang="en-US" sz="1400" dirty="0"/>
              <a:t>道德为法律提供价值基础</a:t>
            </a:r>
          </a:p>
          <a:p>
            <a:endParaRPr lang="zh-CN" altLang="en-US" sz="1400" dirty="0"/>
          </a:p>
          <a:p>
            <a:r>
              <a:rPr lang="zh-CN" altLang="en-US" sz="1400" dirty="0"/>
              <a:t>　　</a:t>
            </a:r>
            <a:r>
              <a:rPr lang="en-US" altLang="zh-CN" sz="1400" dirty="0"/>
              <a:t>B.</a:t>
            </a:r>
            <a:r>
              <a:rPr lang="zh-CN" altLang="en-US" sz="1400" dirty="0"/>
              <a:t>对传统民法上的公序良俗原则的继承和发展</a:t>
            </a:r>
          </a:p>
          <a:p>
            <a:endParaRPr lang="zh-CN" altLang="en-US" sz="1400" dirty="0"/>
          </a:p>
          <a:p>
            <a:r>
              <a:rPr lang="zh-CN" altLang="en-US" sz="1400" dirty="0"/>
              <a:t>　　</a:t>
            </a:r>
            <a:r>
              <a:rPr lang="en-US" altLang="zh-CN" sz="1400" dirty="0"/>
              <a:t>C.</a:t>
            </a:r>
            <a:r>
              <a:rPr lang="zh-CN" altLang="en-US" sz="1400" dirty="0"/>
              <a:t>法律为道德建设提供制度保障</a:t>
            </a:r>
          </a:p>
          <a:p>
            <a:endParaRPr lang="zh-CN" altLang="en-US" sz="1400" dirty="0"/>
          </a:p>
          <a:p>
            <a:r>
              <a:rPr lang="zh-CN" altLang="en-US" sz="1400" dirty="0"/>
              <a:t>　　</a:t>
            </a:r>
            <a:r>
              <a:rPr lang="en-US" altLang="zh-CN" sz="1400" dirty="0"/>
              <a:t>D.</a:t>
            </a:r>
            <a:r>
              <a:rPr lang="zh-CN" altLang="en-US" sz="1400" dirty="0"/>
              <a:t>依法治国和以德治国的有机</a:t>
            </a:r>
            <a:r>
              <a:rPr lang="zh-CN" altLang="en-US" sz="1400" dirty="0" smtClean="0"/>
              <a:t>统一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27584" y="329183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三、简答题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、宪法的基本原则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、道德是什么？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r>
              <a:rPr lang="zh-CN" altLang="en-US" smtClean="0"/>
              <a:t>基础课调查反馈</a:t>
            </a:r>
            <a:r>
              <a:rPr lang="en-US" altLang="zh-CN" smtClean="0"/>
              <a:t>—</a:t>
            </a:r>
            <a:r>
              <a:rPr lang="zh-CN" altLang="en-US" smtClean="0"/>
              <a:t>不记名</a:t>
            </a:r>
          </a:p>
        </p:txBody>
      </p:sp>
      <p:sp>
        <p:nvSpPr>
          <p:cNvPr id="185347" name="内容占位符 2"/>
          <p:cNvSpPr>
            <a:spLocks noGrp="1"/>
          </p:cNvSpPr>
          <p:nvPr>
            <p:ph idx="1"/>
          </p:nvPr>
        </p:nvSpPr>
        <p:spPr>
          <a:xfrm>
            <a:off x="395288" y="915988"/>
            <a:ext cx="8229600" cy="3865562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b="1" dirty="0" smtClean="0"/>
              <a:t>一、写下你一个学期的学习的最大收获</a:t>
            </a:r>
            <a:endParaRPr lang="en-US" altLang="zh-CN" sz="2800" b="1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800" b="1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b="1" dirty="0" smtClean="0"/>
              <a:t>二、对于课程的学习存在的疑问（最少两个）</a:t>
            </a:r>
            <a:endParaRPr lang="en-US" altLang="zh-CN" sz="2800" b="1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800" b="1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b="1" dirty="0" smtClean="0"/>
              <a:t>三、对于教师上课有什么优点，有什么不足。</a:t>
            </a:r>
            <a:endParaRPr lang="en-US" altLang="zh-CN" sz="2800" b="1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zh-CN" sz="2800" b="1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2800" b="1" dirty="0" smtClean="0"/>
              <a:t>四、对于期末闭卷考试的看法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0" y="19548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温馨小贴士</a:t>
            </a:r>
            <a:endParaRPr lang="zh-CN" altLang="en-US" sz="40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211" y="1563638"/>
            <a:ext cx="59298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注意全面复习。</a:t>
            </a:r>
            <a:endParaRPr lang="en-US" altLang="zh-CN" sz="2800" b="1" dirty="0" smtClean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、期末考试为闭卷考试  </a:t>
            </a:r>
            <a:endParaRPr lang="en-US" altLang="zh-CN" sz="2800" dirty="0" smtClean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、考试时记得带 </a:t>
            </a:r>
            <a:r>
              <a:rPr lang="en-US" altLang="zh-CN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2B</a:t>
            </a:r>
            <a:r>
              <a:rPr lang="zh-CN" altLang="en-US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铅笔及签字笔。</a:t>
            </a:r>
            <a:endParaRPr lang="en-US" altLang="zh-CN" sz="2800" dirty="0" smtClean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、严禁作弊</a:t>
            </a:r>
            <a:endParaRPr lang="zh-CN" altLang="en-US" sz="28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" y="262890"/>
            <a:ext cx="7420610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484438" y="842963"/>
            <a:ext cx="297815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EF65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专题设置安排</a:t>
            </a:r>
            <a:endParaRPr lang="zh-CN" altLang="en-US" sz="2400" dirty="0">
              <a:solidFill>
                <a:srgbClr val="EF6541"/>
              </a:solidFill>
            </a:endParaRPr>
          </a:p>
        </p:txBody>
      </p:sp>
      <p:pic>
        <p:nvPicPr>
          <p:cNvPr id="84995" name="Picture 2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277813"/>
            <a:ext cx="327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627063" y="641350"/>
            <a:ext cx="1784350" cy="277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思想道德修养与法律基础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>
            <a:endCxn id="84995" idx="2"/>
          </p:cNvCxnSpPr>
          <p:nvPr/>
        </p:nvCxnSpPr>
        <p:spPr>
          <a:xfrm>
            <a:off x="0" y="641350"/>
            <a:ext cx="3589338" cy="0"/>
          </a:xfrm>
          <a:prstGeom prst="line">
            <a:avLst/>
          </a:prstGeom>
          <a:ln>
            <a:solidFill>
              <a:srgbClr val="EF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250825" y="241300"/>
            <a:ext cx="317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需要怎样学习这门课程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2363" y="319088"/>
            <a:ext cx="3743325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、了解内容：教学体系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088" y="1635125"/>
          <a:ext cx="7273925" cy="3000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3925"/>
              </a:tblGrid>
              <a:tr h="448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（绪论）</a:t>
                      </a:r>
                      <a:r>
                        <a:rPr lang="zh-CN" sz="1400" kern="100" dirty="0">
                          <a:solidFill>
                            <a:srgbClr val="FF0000"/>
                          </a:solidFill>
                          <a:effectLst/>
                        </a:rPr>
                        <a:t>时代之问</a:t>
                      </a:r>
                      <a:r>
                        <a:rPr lang="zh-CN" sz="1400" kern="100" dirty="0">
                          <a:effectLst/>
                        </a:rPr>
                        <a:t>——做有理想有本领有担当的时代新人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19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Times New Roman" panose="02020603050405020304"/>
                        </a:rPr>
                        <a:t>专题一：（第二章）理想之道</a:t>
                      </a:r>
                      <a:r>
                        <a:rPr lang="en-US" altLang="zh-CN" sz="1400" kern="100" dirty="0" smtClean="0">
                          <a:effectLst/>
                          <a:latin typeface="+mn-ea"/>
                          <a:ea typeface="+mn-ea"/>
                          <a:cs typeface="Times New Roman" panose="02020603050405020304"/>
                        </a:rPr>
                        <a:t>——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/>
                        </a:rPr>
                        <a:t>补好</a:t>
                      </a:r>
                      <a:r>
                        <a:rPr lang="zh-CN" altLang="en-US" sz="1400" kern="100" dirty="0" smtClean="0">
                          <a:effectLst/>
                          <a:latin typeface="+mn-ea"/>
                          <a:ea typeface="+mn-ea"/>
                          <a:cs typeface="Times New Roman" panose="02020603050405020304"/>
                        </a:rPr>
                        <a:t>人生的精神之“钙”</a:t>
                      </a:r>
                      <a:endParaRPr lang="zh-CN" altLang="en-US" sz="1400" kern="100" dirty="0">
                        <a:effectLst/>
                        <a:latin typeface="+mn-ea"/>
                        <a:ea typeface="+mn-ea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454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专题二：（第二章）信仰之道</a:t>
                      </a:r>
                      <a:r>
                        <a:rPr kumimoji="0" lang="en-US" altLang="zh-CN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——</a:t>
                      </a:r>
                      <a:r>
                        <a:rPr kumimoji="0" lang="zh-CN" altLang="en-US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拧紧</a:t>
                      </a:r>
                      <a:r>
                        <a:rPr kumimoji="0" lang="zh-CN" altLang="en-US" sz="14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人生的“总开关”</a:t>
                      </a:r>
                      <a:endParaRPr kumimoji="0" lang="zh-CN" altLang="en-US" sz="1100" b="1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701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00" dirty="0" smtClean="0">
                          <a:effectLst/>
                        </a:rPr>
                        <a:t>专题三：</a:t>
                      </a:r>
                      <a:r>
                        <a:rPr lang="zh-CN" altLang="zh-CN" sz="1400" kern="100" dirty="0" smtClean="0">
                          <a:effectLst/>
                        </a:rPr>
                        <a:t>（第三章）家国之道——以青春之我</a:t>
                      </a:r>
                      <a:r>
                        <a:rPr lang="zh-CN" altLang="en-US" sz="1400" kern="100" dirty="0" smtClean="0">
                          <a:effectLst/>
                        </a:rPr>
                        <a:t>弘扬中国精神</a:t>
                      </a:r>
                      <a:r>
                        <a:rPr lang="en-US" altLang="zh-CN" sz="1400" kern="100" dirty="0" smtClean="0">
                          <a:effectLst/>
                        </a:rPr>
                        <a:t>---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守好</a:t>
                      </a:r>
                      <a:r>
                        <a:rPr lang="zh-CN" altLang="en-US" sz="1400" kern="100" dirty="0" smtClean="0">
                          <a:effectLst/>
                        </a:rPr>
                        <a:t>人生之魂（中国精神）</a:t>
                      </a:r>
                      <a:endParaRPr lang="zh-CN" altLang="zh-CN" sz="1400" kern="100" dirty="0" smtClean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33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专题四：（第一章）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  <a:latin typeface="华文琥珀" panose="02010800040101010101" pitchFamily="2" charset="-122"/>
                          <a:ea typeface="华文琥珀" panose="02010800040101010101" pitchFamily="2" charset="-122"/>
                        </a:rPr>
                        <a:t>人生青春之问</a:t>
                      </a:r>
                      <a:r>
                        <a:rPr lang="en-US" altLang="zh-CN" sz="1400" kern="100" dirty="0" smtClean="0">
                          <a:effectLst/>
                        </a:rPr>
                        <a:t>——</a:t>
                      </a:r>
                      <a:r>
                        <a:rPr lang="zh-CN" altLang="en-US" sz="1400" kern="100" dirty="0" smtClean="0">
                          <a:effectLst/>
                        </a:rPr>
                        <a:t>创造有意义的人生</a:t>
                      </a:r>
                      <a:r>
                        <a:rPr lang="en-US" altLang="zh-CN" sz="1400" kern="100" dirty="0" smtClean="0">
                          <a:effectLst/>
                        </a:rPr>
                        <a:t>---</a:t>
                      </a:r>
                      <a:r>
                        <a:rPr lang="zh-CN" altLang="en-US" sz="1400" kern="100" dirty="0" smtClean="0">
                          <a:solidFill>
                            <a:srgbClr val="FF0000"/>
                          </a:solidFill>
                          <a:effectLst/>
                        </a:rPr>
                        <a:t>握好</a:t>
                      </a:r>
                      <a:r>
                        <a:rPr lang="zh-CN" altLang="en-US" sz="1400" kern="100" dirty="0" smtClean="0">
                          <a:effectLst/>
                        </a:rPr>
                        <a:t>人生总钥匙（正确的三观）</a:t>
                      </a: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701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专题五：</a:t>
                      </a:r>
                      <a:r>
                        <a:rPr lang="zh-CN" sz="1400" kern="100" dirty="0" smtClean="0">
                          <a:effectLst/>
                        </a:rPr>
                        <a:t>（</a:t>
                      </a:r>
                      <a:r>
                        <a:rPr lang="zh-CN" sz="1400" kern="100" dirty="0">
                          <a:effectLst/>
                        </a:rPr>
                        <a:t>第四章）价值之道——践行社会主义核心</a:t>
                      </a:r>
                      <a:r>
                        <a:rPr lang="zh-CN" sz="1400" kern="100" dirty="0" smtClean="0">
                          <a:effectLst/>
                        </a:rPr>
                        <a:t>价值观</a:t>
                      </a:r>
                      <a:r>
                        <a:rPr lang="en-US" altLang="zh-CN" sz="1400" kern="100" dirty="0" smtClean="0">
                          <a:effectLst/>
                        </a:rPr>
                        <a:t>---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19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专题六：</a:t>
                      </a:r>
                      <a:r>
                        <a:rPr lang="zh-CN" sz="1400" kern="100" dirty="0" smtClean="0">
                          <a:effectLst/>
                        </a:rPr>
                        <a:t>（</a:t>
                      </a:r>
                      <a:r>
                        <a:rPr lang="zh-CN" sz="1400" kern="100" dirty="0">
                          <a:effectLst/>
                        </a:rPr>
                        <a:t>第五章）成才之道</a:t>
                      </a:r>
                      <a:r>
                        <a:rPr lang="zh-CN" sz="1400" kern="100" dirty="0" smtClean="0">
                          <a:effectLst/>
                        </a:rPr>
                        <a:t>——</a:t>
                      </a:r>
                      <a:r>
                        <a:rPr lang="zh-CN" altLang="en-US" sz="1400" kern="100" dirty="0" smtClean="0">
                          <a:effectLst/>
                        </a:rPr>
                        <a:t>明大德守公德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33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专题七：</a:t>
                      </a:r>
                      <a:r>
                        <a:rPr lang="zh-CN" sz="1400" kern="100" dirty="0" smtClean="0">
                          <a:effectLst/>
                        </a:rPr>
                        <a:t>（</a:t>
                      </a:r>
                      <a:r>
                        <a:rPr lang="zh-CN" sz="1400" kern="100" dirty="0">
                          <a:effectLst/>
                        </a:rPr>
                        <a:t>第五章</a:t>
                      </a:r>
                      <a:r>
                        <a:rPr lang="zh-CN" sz="1400" kern="100" dirty="0" smtClean="0">
                          <a:effectLst/>
                        </a:rPr>
                        <a:t>）</a:t>
                      </a:r>
                      <a:r>
                        <a:rPr lang="zh-CN" altLang="en-US" sz="1400" kern="100" dirty="0" smtClean="0">
                          <a:effectLst/>
                        </a:rPr>
                        <a:t>成才之道</a:t>
                      </a:r>
                      <a:r>
                        <a:rPr lang="zh-CN" sz="1400" kern="100" dirty="0" smtClean="0">
                          <a:effectLst/>
                        </a:rPr>
                        <a:t>——</a:t>
                      </a:r>
                      <a:r>
                        <a:rPr lang="zh-CN" altLang="en-US" sz="1400" kern="100" dirty="0" smtClean="0">
                          <a:effectLst/>
                        </a:rPr>
                        <a:t>严私德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33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专题八：</a:t>
                      </a:r>
                      <a:r>
                        <a:rPr lang="zh-CN" sz="1400" kern="100" dirty="0" smtClean="0">
                          <a:effectLst/>
                        </a:rPr>
                        <a:t>（</a:t>
                      </a:r>
                      <a:r>
                        <a:rPr lang="zh-CN" sz="1400" kern="100" dirty="0">
                          <a:effectLst/>
                        </a:rPr>
                        <a:t>第六章）治国之道——社会主义法治建设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233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专题九：</a:t>
                      </a:r>
                      <a:r>
                        <a:rPr lang="zh-CN" sz="1400" kern="100" dirty="0" smtClean="0">
                          <a:effectLst/>
                        </a:rPr>
                        <a:t>（</a:t>
                      </a:r>
                      <a:r>
                        <a:rPr lang="zh-CN" sz="1400" kern="100" dirty="0">
                          <a:effectLst/>
                        </a:rPr>
                        <a:t>第六章）维权之道——法律权利与法律</a:t>
                      </a:r>
                      <a:r>
                        <a:rPr lang="zh-CN" sz="1400" kern="100" dirty="0" smtClean="0">
                          <a:effectLst/>
                        </a:rPr>
                        <a:t>义务</a:t>
                      </a:r>
                      <a:endParaRPr lang="zh-CN" sz="11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5" marR="68595" marT="0" marB="0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 bwMode="auto">
          <a:xfrm>
            <a:off x="3371850" y="1202110"/>
            <a:ext cx="2571750" cy="2143786"/>
            <a:chOff x="1628" y="834"/>
            <a:chExt cx="2504" cy="1956"/>
          </a:xfrm>
          <a:solidFill>
            <a:schemeClr val="bg2">
              <a:lumMod val="75000"/>
            </a:schemeClr>
          </a:solidFill>
        </p:grpSpPr>
        <p:sp>
          <p:nvSpPr>
            <p:cNvPr id="36886" name="Freeform 9"/>
            <p:cNvSpPr/>
            <p:nvPr/>
          </p:nvSpPr>
          <p:spPr bwMode="auto">
            <a:xfrm>
              <a:off x="2252" y="906"/>
              <a:ext cx="1258" cy="1036"/>
            </a:xfrm>
            <a:custGeom>
              <a:avLst/>
              <a:gdLst>
                <a:gd name="T0" fmla="*/ 2147483646 w 560"/>
                <a:gd name="T1" fmla="*/ 2147483646 h 461"/>
                <a:gd name="T2" fmla="*/ 2147483646 w 560"/>
                <a:gd name="T3" fmla="*/ 2147483646 h 461"/>
                <a:gd name="T4" fmla="*/ 2147483646 w 560"/>
                <a:gd name="T5" fmla="*/ 2147483646 h 461"/>
                <a:gd name="T6" fmla="*/ 2147483646 w 560"/>
                <a:gd name="T7" fmla="*/ 2147483646 h 461"/>
                <a:gd name="T8" fmla="*/ 2147483646 w 560"/>
                <a:gd name="T9" fmla="*/ 2147483646 h 461"/>
                <a:gd name="T10" fmla="*/ 2147483646 w 560"/>
                <a:gd name="T11" fmla="*/ 2147483646 h 461"/>
                <a:gd name="T12" fmla="*/ 2147483646 w 560"/>
                <a:gd name="T13" fmla="*/ 2147483646 h 461"/>
                <a:gd name="T14" fmla="*/ 2147483646 w 560"/>
                <a:gd name="T15" fmla="*/ 2147483646 h 461"/>
                <a:gd name="T16" fmla="*/ 2147483646 w 560"/>
                <a:gd name="T17" fmla="*/ 2147483646 h 4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0"/>
                <a:gd name="T28" fmla="*/ 0 h 461"/>
                <a:gd name="T29" fmla="*/ 560 w 560"/>
                <a:gd name="T30" fmla="*/ 461 h 46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0" h="461">
                  <a:moveTo>
                    <a:pt x="182" y="378"/>
                  </a:moveTo>
                  <a:cubicBezTo>
                    <a:pt x="128" y="324"/>
                    <a:pt x="128" y="237"/>
                    <a:pt x="182" y="183"/>
                  </a:cubicBezTo>
                  <a:cubicBezTo>
                    <a:pt x="236" y="129"/>
                    <a:pt x="323" y="129"/>
                    <a:pt x="377" y="183"/>
                  </a:cubicBezTo>
                  <a:cubicBezTo>
                    <a:pt x="431" y="237"/>
                    <a:pt x="431" y="324"/>
                    <a:pt x="377" y="378"/>
                  </a:cubicBezTo>
                  <a:cubicBezTo>
                    <a:pt x="460" y="461"/>
                    <a:pt x="460" y="461"/>
                    <a:pt x="460" y="461"/>
                  </a:cubicBezTo>
                  <a:cubicBezTo>
                    <a:pt x="560" y="361"/>
                    <a:pt x="560" y="200"/>
                    <a:pt x="460" y="100"/>
                  </a:cubicBezTo>
                  <a:cubicBezTo>
                    <a:pt x="360" y="0"/>
                    <a:pt x="199" y="0"/>
                    <a:pt x="99" y="100"/>
                  </a:cubicBezTo>
                  <a:cubicBezTo>
                    <a:pt x="0" y="200"/>
                    <a:pt x="0" y="361"/>
                    <a:pt x="99" y="461"/>
                  </a:cubicBezTo>
                  <a:lnTo>
                    <a:pt x="182" y="3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87" name="Freeform 10"/>
            <p:cNvSpPr/>
            <p:nvPr/>
          </p:nvSpPr>
          <p:spPr bwMode="auto">
            <a:xfrm>
              <a:off x="2874" y="1756"/>
              <a:ext cx="1258" cy="1034"/>
            </a:xfrm>
            <a:custGeom>
              <a:avLst/>
              <a:gdLst>
                <a:gd name="T0" fmla="*/ 2147483646 w 560"/>
                <a:gd name="T1" fmla="*/ 0 h 460"/>
                <a:gd name="T2" fmla="*/ 2147483646 w 560"/>
                <a:gd name="T3" fmla="*/ 2147483646 h 460"/>
                <a:gd name="T4" fmla="*/ 2147483646 w 560"/>
                <a:gd name="T5" fmla="*/ 2147483646 h 460"/>
                <a:gd name="T6" fmla="*/ 2147483646 w 560"/>
                <a:gd name="T7" fmla="*/ 0 h 460"/>
                <a:gd name="T8" fmla="*/ 2147483646 w 560"/>
                <a:gd name="T9" fmla="*/ 2147483646 h 460"/>
                <a:gd name="T10" fmla="*/ 2147483646 w 560"/>
                <a:gd name="T11" fmla="*/ 2147483646 h 460"/>
                <a:gd name="T12" fmla="*/ 2147483646 w 560"/>
                <a:gd name="T13" fmla="*/ 2147483646 h 460"/>
                <a:gd name="T14" fmla="*/ 2147483646 w 560"/>
                <a:gd name="T15" fmla="*/ 2147483646 h 460"/>
                <a:gd name="T16" fmla="*/ 2147483646 w 560"/>
                <a:gd name="T17" fmla="*/ 0 h 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0"/>
                <a:gd name="T28" fmla="*/ 0 h 460"/>
                <a:gd name="T29" fmla="*/ 560 w 560"/>
                <a:gd name="T30" fmla="*/ 460 h 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0" h="460">
                  <a:moveTo>
                    <a:pt x="100" y="0"/>
                  </a:moveTo>
                  <a:cubicBezTo>
                    <a:pt x="0" y="99"/>
                    <a:pt x="0" y="261"/>
                    <a:pt x="100" y="361"/>
                  </a:cubicBezTo>
                  <a:cubicBezTo>
                    <a:pt x="200" y="460"/>
                    <a:pt x="361" y="460"/>
                    <a:pt x="461" y="361"/>
                  </a:cubicBezTo>
                  <a:cubicBezTo>
                    <a:pt x="560" y="261"/>
                    <a:pt x="560" y="99"/>
                    <a:pt x="461" y="0"/>
                  </a:cubicBezTo>
                  <a:cubicBezTo>
                    <a:pt x="378" y="83"/>
                    <a:pt x="378" y="83"/>
                    <a:pt x="378" y="83"/>
                  </a:cubicBezTo>
                  <a:cubicBezTo>
                    <a:pt x="432" y="137"/>
                    <a:pt x="432" y="224"/>
                    <a:pt x="378" y="278"/>
                  </a:cubicBezTo>
                  <a:cubicBezTo>
                    <a:pt x="324" y="331"/>
                    <a:pt x="237" y="331"/>
                    <a:pt x="183" y="278"/>
                  </a:cubicBezTo>
                  <a:cubicBezTo>
                    <a:pt x="129" y="224"/>
                    <a:pt x="129" y="137"/>
                    <a:pt x="183" y="83"/>
                  </a:cubicBez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88" name="Freeform 11"/>
            <p:cNvSpPr/>
            <p:nvPr/>
          </p:nvSpPr>
          <p:spPr bwMode="auto">
            <a:xfrm>
              <a:off x="1628" y="1756"/>
              <a:ext cx="1258" cy="1034"/>
            </a:xfrm>
            <a:custGeom>
              <a:avLst/>
              <a:gdLst>
                <a:gd name="T0" fmla="*/ 2147483646 w 560"/>
                <a:gd name="T1" fmla="*/ 2147483646 h 460"/>
                <a:gd name="T2" fmla="*/ 2147483646 w 560"/>
                <a:gd name="T3" fmla="*/ 2147483646 h 460"/>
                <a:gd name="T4" fmla="*/ 2147483646 w 560"/>
                <a:gd name="T5" fmla="*/ 2147483646 h 460"/>
                <a:gd name="T6" fmla="*/ 2147483646 w 560"/>
                <a:gd name="T7" fmla="*/ 2147483646 h 460"/>
                <a:gd name="T8" fmla="*/ 2147483646 w 560"/>
                <a:gd name="T9" fmla="*/ 0 h 460"/>
                <a:gd name="T10" fmla="*/ 2147483646 w 560"/>
                <a:gd name="T11" fmla="*/ 2147483646 h 460"/>
                <a:gd name="T12" fmla="*/ 2147483646 w 560"/>
                <a:gd name="T13" fmla="*/ 2147483646 h 460"/>
                <a:gd name="T14" fmla="*/ 2147483646 w 560"/>
                <a:gd name="T15" fmla="*/ 0 h 460"/>
                <a:gd name="T16" fmla="*/ 2147483646 w 560"/>
                <a:gd name="T17" fmla="*/ 2147483646 h 4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0"/>
                <a:gd name="T28" fmla="*/ 0 h 460"/>
                <a:gd name="T29" fmla="*/ 560 w 560"/>
                <a:gd name="T30" fmla="*/ 460 h 4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0" h="460">
                  <a:moveTo>
                    <a:pt x="377" y="83"/>
                  </a:moveTo>
                  <a:cubicBezTo>
                    <a:pt x="431" y="137"/>
                    <a:pt x="431" y="224"/>
                    <a:pt x="377" y="278"/>
                  </a:cubicBezTo>
                  <a:cubicBezTo>
                    <a:pt x="323" y="331"/>
                    <a:pt x="236" y="331"/>
                    <a:pt x="182" y="278"/>
                  </a:cubicBezTo>
                  <a:cubicBezTo>
                    <a:pt x="129" y="224"/>
                    <a:pt x="129" y="137"/>
                    <a:pt x="182" y="83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0" y="99"/>
                    <a:pt x="0" y="261"/>
                    <a:pt x="100" y="361"/>
                  </a:cubicBezTo>
                  <a:cubicBezTo>
                    <a:pt x="199" y="460"/>
                    <a:pt x="361" y="460"/>
                    <a:pt x="460" y="361"/>
                  </a:cubicBezTo>
                  <a:cubicBezTo>
                    <a:pt x="560" y="261"/>
                    <a:pt x="560" y="99"/>
                    <a:pt x="460" y="0"/>
                  </a:cubicBezTo>
                  <a:lnTo>
                    <a:pt x="37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89" name="Oval 12"/>
            <p:cNvSpPr>
              <a:spLocks noChangeArrowheads="1"/>
            </p:cNvSpPr>
            <p:nvPr/>
          </p:nvSpPr>
          <p:spPr bwMode="auto">
            <a:xfrm>
              <a:off x="1787" y="1648"/>
              <a:ext cx="337" cy="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0" name="Oval 13"/>
            <p:cNvSpPr>
              <a:spLocks noChangeArrowheads="1"/>
            </p:cNvSpPr>
            <p:nvPr/>
          </p:nvSpPr>
          <p:spPr bwMode="auto">
            <a:xfrm>
              <a:off x="1848" y="1711"/>
              <a:ext cx="213" cy="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1" name="Oval 14"/>
            <p:cNvSpPr>
              <a:spLocks noChangeArrowheads="1"/>
            </p:cNvSpPr>
            <p:nvPr/>
          </p:nvSpPr>
          <p:spPr bwMode="auto">
            <a:xfrm>
              <a:off x="3625" y="1648"/>
              <a:ext cx="337" cy="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2" name="Oval 15"/>
            <p:cNvSpPr>
              <a:spLocks noChangeArrowheads="1"/>
            </p:cNvSpPr>
            <p:nvPr/>
          </p:nvSpPr>
          <p:spPr bwMode="auto">
            <a:xfrm>
              <a:off x="3685" y="1711"/>
              <a:ext cx="214" cy="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3" name="Oval 16"/>
            <p:cNvSpPr>
              <a:spLocks noChangeArrowheads="1"/>
            </p:cNvSpPr>
            <p:nvPr/>
          </p:nvSpPr>
          <p:spPr bwMode="auto">
            <a:xfrm>
              <a:off x="2713" y="834"/>
              <a:ext cx="337" cy="3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4" name="Oval 17"/>
            <p:cNvSpPr>
              <a:spLocks noChangeArrowheads="1"/>
            </p:cNvSpPr>
            <p:nvPr/>
          </p:nvSpPr>
          <p:spPr bwMode="auto">
            <a:xfrm>
              <a:off x="2773" y="895"/>
              <a:ext cx="214" cy="2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5" name="Freeform 18"/>
            <p:cNvSpPr/>
            <p:nvPr/>
          </p:nvSpPr>
          <p:spPr bwMode="auto">
            <a:xfrm>
              <a:off x="3405" y="2077"/>
              <a:ext cx="220" cy="200"/>
            </a:xfrm>
            <a:custGeom>
              <a:avLst/>
              <a:gdLst>
                <a:gd name="T0" fmla="*/ 2147483646 w 98"/>
                <a:gd name="T1" fmla="*/ 2147483646 h 89"/>
                <a:gd name="T2" fmla="*/ 2147483646 w 98"/>
                <a:gd name="T3" fmla="*/ 2147483646 h 89"/>
                <a:gd name="T4" fmla="*/ 2147483646 w 98"/>
                <a:gd name="T5" fmla="*/ 2147483646 h 89"/>
                <a:gd name="T6" fmla="*/ 2147483646 w 98"/>
                <a:gd name="T7" fmla="*/ 2147483646 h 89"/>
                <a:gd name="T8" fmla="*/ 2147483646 w 98"/>
                <a:gd name="T9" fmla="*/ 2147483646 h 89"/>
                <a:gd name="T10" fmla="*/ 2147483646 w 98"/>
                <a:gd name="T11" fmla="*/ 2147483646 h 89"/>
                <a:gd name="T12" fmla="*/ 2147483646 w 98"/>
                <a:gd name="T13" fmla="*/ 2147483646 h 89"/>
                <a:gd name="T14" fmla="*/ 2147483646 w 98"/>
                <a:gd name="T15" fmla="*/ 2147483646 h 89"/>
                <a:gd name="T16" fmla="*/ 2147483646 w 98"/>
                <a:gd name="T17" fmla="*/ 2147483646 h 89"/>
                <a:gd name="T18" fmla="*/ 2147483646 w 98"/>
                <a:gd name="T19" fmla="*/ 2147483646 h 89"/>
                <a:gd name="T20" fmla="*/ 2147483646 w 98"/>
                <a:gd name="T21" fmla="*/ 2147483646 h 89"/>
                <a:gd name="T22" fmla="*/ 2147483646 w 98"/>
                <a:gd name="T23" fmla="*/ 2147483646 h 89"/>
                <a:gd name="T24" fmla="*/ 2147483646 w 98"/>
                <a:gd name="T25" fmla="*/ 2147483646 h 89"/>
                <a:gd name="T26" fmla="*/ 2147483646 w 98"/>
                <a:gd name="T27" fmla="*/ 2147483646 h 89"/>
                <a:gd name="T28" fmla="*/ 2147483646 w 98"/>
                <a:gd name="T29" fmla="*/ 2147483646 h 89"/>
                <a:gd name="T30" fmla="*/ 2147483646 w 98"/>
                <a:gd name="T31" fmla="*/ 2147483646 h 89"/>
                <a:gd name="T32" fmla="*/ 2147483646 w 98"/>
                <a:gd name="T33" fmla="*/ 2147483646 h 89"/>
                <a:gd name="T34" fmla="*/ 2147483646 w 98"/>
                <a:gd name="T35" fmla="*/ 2147483646 h 89"/>
                <a:gd name="T36" fmla="*/ 2147483646 w 98"/>
                <a:gd name="T37" fmla="*/ 2147483646 h 89"/>
                <a:gd name="T38" fmla="*/ 2147483646 w 98"/>
                <a:gd name="T39" fmla="*/ 2147483646 h 89"/>
                <a:gd name="T40" fmla="*/ 2147483646 w 98"/>
                <a:gd name="T41" fmla="*/ 2147483646 h 89"/>
                <a:gd name="T42" fmla="*/ 2147483646 w 98"/>
                <a:gd name="T43" fmla="*/ 2147483646 h 89"/>
                <a:gd name="T44" fmla="*/ 2147483646 w 98"/>
                <a:gd name="T45" fmla="*/ 2147483646 h 89"/>
                <a:gd name="T46" fmla="*/ 2147483646 w 98"/>
                <a:gd name="T47" fmla="*/ 2147483646 h 89"/>
                <a:gd name="T48" fmla="*/ 2147483646 w 98"/>
                <a:gd name="T49" fmla="*/ 2147483646 h 89"/>
                <a:gd name="T50" fmla="*/ 2147483646 w 98"/>
                <a:gd name="T51" fmla="*/ 2147483646 h 89"/>
                <a:gd name="T52" fmla="*/ 2147483646 w 98"/>
                <a:gd name="T53" fmla="*/ 2147483646 h 89"/>
                <a:gd name="T54" fmla="*/ 2147483646 w 98"/>
                <a:gd name="T55" fmla="*/ 2147483646 h 89"/>
                <a:gd name="T56" fmla="*/ 2147483646 w 98"/>
                <a:gd name="T57" fmla="*/ 2147483646 h 89"/>
                <a:gd name="T58" fmla="*/ 2147483646 w 98"/>
                <a:gd name="T59" fmla="*/ 2147483646 h 89"/>
                <a:gd name="T60" fmla="*/ 2147483646 w 98"/>
                <a:gd name="T61" fmla="*/ 2147483646 h 89"/>
                <a:gd name="T62" fmla="*/ 0 w 98"/>
                <a:gd name="T63" fmla="*/ 2147483646 h 89"/>
                <a:gd name="T64" fmla="*/ 2147483646 w 98"/>
                <a:gd name="T65" fmla="*/ 2147483646 h 89"/>
                <a:gd name="T66" fmla="*/ 2147483646 w 98"/>
                <a:gd name="T67" fmla="*/ 2147483646 h 89"/>
                <a:gd name="T68" fmla="*/ 2147483646 w 98"/>
                <a:gd name="T69" fmla="*/ 2147483646 h 89"/>
                <a:gd name="T70" fmla="*/ 2147483646 w 98"/>
                <a:gd name="T71" fmla="*/ 2147483646 h 89"/>
                <a:gd name="T72" fmla="*/ 2147483646 w 98"/>
                <a:gd name="T73" fmla="*/ 0 h 89"/>
                <a:gd name="T74" fmla="*/ 2147483646 w 98"/>
                <a:gd name="T75" fmla="*/ 2147483646 h 89"/>
                <a:gd name="T76" fmla="*/ 2147483646 w 98"/>
                <a:gd name="T77" fmla="*/ 2147483646 h 89"/>
                <a:gd name="T78" fmla="*/ 2147483646 w 98"/>
                <a:gd name="T79" fmla="*/ 2147483646 h 89"/>
                <a:gd name="T80" fmla="*/ 2147483646 w 98"/>
                <a:gd name="T81" fmla="*/ 2147483646 h 89"/>
                <a:gd name="T82" fmla="*/ 2147483646 w 98"/>
                <a:gd name="T83" fmla="*/ 2147483646 h 89"/>
                <a:gd name="T84" fmla="*/ 2147483646 w 98"/>
                <a:gd name="T85" fmla="*/ 2147483646 h 89"/>
                <a:gd name="T86" fmla="*/ 2147483646 w 98"/>
                <a:gd name="T87" fmla="*/ 2147483646 h 89"/>
                <a:gd name="T88" fmla="*/ 2147483646 w 98"/>
                <a:gd name="T89" fmla="*/ 2147483646 h 89"/>
                <a:gd name="T90" fmla="*/ 2147483646 w 98"/>
                <a:gd name="T91" fmla="*/ 2147483646 h 89"/>
                <a:gd name="T92" fmla="*/ 2147483646 w 98"/>
                <a:gd name="T93" fmla="*/ 2147483646 h 89"/>
                <a:gd name="T94" fmla="*/ 2147483646 w 98"/>
                <a:gd name="T95" fmla="*/ 2147483646 h 89"/>
                <a:gd name="T96" fmla="*/ 2147483646 w 98"/>
                <a:gd name="T97" fmla="*/ 2147483646 h 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8"/>
                <a:gd name="T148" fmla="*/ 0 h 89"/>
                <a:gd name="T149" fmla="*/ 98 w 98"/>
                <a:gd name="T150" fmla="*/ 89 h 8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8" h="89">
                  <a:moveTo>
                    <a:pt x="30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9" y="63"/>
                    <a:pt x="8" y="66"/>
                    <a:pt x="8" y="69"/>
                  </a:cubicBezTo>
                  <a:cubicBezTo>
                    <a:pt x="8" y="72"/>
                    <a:pt x="9" y="76"/>
                    <a:pt x="11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4" y="80"/>
                    <a:pt x="17" y="81"/>
                    <a:pt x="20" y="81"/>
                  </a:cubicBezTo>
                  <a:cubicBezTo>
                    <a:pt x="23" y="81"/>
                    <a:pt x="26" y="80"/>
                    <a:pt x="29" y="78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74" y="32"/>
                    <a:pt x="74" y="31"/>
                    <a:pt x="74" y="30"/>
                  </a:cubicBezTo>
                  <a:cubicBezTo>
                    <a:pt x="74" y="28"/>
                    <a:pt x="74" y="27"/>
                    <a:pt x="73" y="26"/>
                  </a:cubicBezTo>
                  <a:cubicBezTo>
                    <a:pt x="72" y="25"/>
                    <a:pt x="71" y="24"/>
                    <a:pt x="69" y="24"/>
                  </a:cubicBezTo>
                  <a:cubicBezTo>
                    <a:pt x="68" y="24"/>
                    <a:pt x="66" y="25"/>
                    <a:pt x="65" y="26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1" y="60"/>
                    <a:pt x="29" y="60"/>
                    <a:pt x="27" y="59"/>
                  </a:cubicBezTo>
                  <a:cubicBezTo>
                    <a:pt x="26" y="58"/>
                    <a:pt x="26" y="55"/>
                    <a:pt x="27" y="54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3" y="18"/>
                    <a:pt x="66" y="17"/>
                    <a:pt x="69" y="17"/>
                  </a:cubicBezTo>
                  <a:cubicBezTo>
                    <a:pt x="72" y="17"/>
                    <a:pt x="76" y="18"/>
                    <a:pt x="78" y="21"/>
                  </a:cubicBezTo>
                  <a:cubicBezTo>
                    <a:pt x="81" y="23"/>
                    <a:pt x="82" y="26"/>
                    <a:pt x="82" y="30"/>
                  </a:cubicBezTo>
                  <a:cubicBezTo>
                    <a:pt x="82" y="33"/>
                    <a:pt x="81" y="36"/>
                    <a:pt x="78" y="3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0" y="87"/>
                    <a:pt x="25" y="89"/>
                    <a:pt x="20" y="89"/>
                  </a:cubicBezTo>
                  <a:cubicBezTo>
                    <a:pt x="15" y="89"/>
                    <a:pt x="10" y="87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2" y="79"/>
                    <a:pt x="0" y="74"/>
                    <a:pt x="0" y="69"/>
                  </a:cubicBezTo>
                  <a:cubicBezTo>
                    <a:pt x="0" y="64"/>
                    <a:pt x="2" y="59"/>
                    <a:pt x="6" y="5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9" y="2"/>
                    <a:pt x="66" y="0"/>
                    <a:pt x="72" y="0"/>
                  </a:cubicBezTo>
                  <a:cubicBezTo>
                    <a:pt x="79" y="0"/>
                    <a:pt x="86" y="2"/>
                    <a:pt x="91" y="7"/>
                  </a:cubicBezTo>
                  <a:cubicBezTo>
                    <a:pt x="96" y="12"/>
                    <a:pt x="98" y="19"/>
                    <a:pt x="98" y="25"/>
                  </a:cubicBezTo>
                  <a:cubicBezTo>
                    <a:pt x="98" y="32"/>
                    <a:pt x="96" y="38"/>
                    <a:pt x="91" y="43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2" y="82"/>
                    <a:pt x="50" y="82"/>
                    <a:pt x="48" y="80"/>
                  </a:cubicBezTo>
                  <a:cubicBezTo>
                    <a:pt x="47" y="79"/>
                    <a:pt x="47" y="76"/>
                    <a:pt x="48" y="75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9" y="34"/>
                    <a:pt x="91" y="30"/>
                    <a:pt x="91" y="25"/>
                  </a:cubicBezTo>
                  <a:cubicBezTo>
                    <a:pt x="91" y="21"/>
                    <a:pt x="89" y="16"/>
                    <a:pt x="85" y="12"/>
                  </a:cubicBezTo>
                  <a:cubicBezTo>
                    <a:pt x="82" y="9"/>
                    <a:pt x="77" y="7"/>
                    <a:pt x="72" y="7"/>
                  </a:cubicBezTo>
                  <a:cubicBezTo>
                    <a:pt x="68" y="7"/>
                    <a:pt x="63" y="9"/>
                    <a:pt x="60" y="12"/>
                  </a:cubicBezTo>
                  <a:cubicBezTo>
                    <a:pt x="30" y="42"/>
                    <a:pt x="30" y="42"/>
                    <a:pt x="3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6" name="Freeform 19"/>
            <p:cNvSpPr>
              <a:spLocks noEditPoints="1"/>
            </p:cNvSpPr>
            <p:nvPr/>
          </p:nvSpPr>
          <p:spPr bwMode="auto">
            <a:xfrm>
              <a:off x="2169" y="2057"/>
              <a:ext cx="175" cy="220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2147483646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476279969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2147483646 h 98"/>
                <a:gd name="T64" fmla="*/ 2147483646 w 78"/>
                <a:gd name="T65" fmla="*/ 2147483646 h 98"/>
                <a:gd name="T66" fmla="*/ 2147483646 w 78"/>
                <a:gd name="T67" fmla="*/ 2147483646 h 98"/>
                <a:gd name="T68" fmla="*/ 2147483646 w 78"/>
                <a:gd name="T69" fmla="*/ 2147483646 h 98"/>
                <a:gd name="T70" fmla="*/ 2147483646 w 78"/>
                <a:gd name="T71" fmla="*/ 2147483646 h 98"/>
                <a:gd name="T72" fmla="*/ 2147483646 w 78"/>
                <a:gd name="T73" fmla="*/ 2147483646 h 98"/>
                <a:gd name="T74" fmla="*/ 2147483646 w 78"/>
                <a:gd name="T75" fmla="*/ 2147483646 h 98"/>
                <a:gd name="T76" fmla="*/ 2147483646 w 78"/>
                <a:gd name="T77" fmla="*/ 2147483646 h 98"/>
                <a:gd name="T78" fmla="*/ 2147483646 w 78"/>
                <a:gd name="T79" fmla="*/ 2147483646 h 98"/>
                <a:gd name="T80" fmla="*/ 2147483646 w 78"/>
                <a:gd name="T81" fmla="*/ 2147483646 h 98"/>
                <a:gd name="T82" fmla="*/ 2147483646 w 78"/>
                <a:gd name="T83" fmla="*/ 2147483646 h 98"/>
                <a:gd name="T84" fmla="*/ 2147483646 w 78"/>
                <a:gd name="T85" fmla="*/ 2147483646 h 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"/>
                <a:gd name="T130" fmla="*/ 0 h 98"/>
                <a:gd name="T131" fmla="*/ 78 w 78"/>
                <a:gd name="T132" fmla="*/ 98 h 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" h="98">
                  <a:moveTo>
                    <a:pt x="51" y="45"/>
                  </a:moveTo>
                  <a:cubicBezTo>
                    <a:pt x="54" y="48"/>
                    <a:pt x="56" y="51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5"/>
                    <a:pt x="56" y="83"/>
                    <a:pt x="51" y="89"/>
                  </a:cubicBezTo>
                  <a:cubicBezTo>
                    <a:pt x="50" y="89"/>
                    <a:pt x="49" y="90"/>
                    <a:pt x="49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6" y="90"/>
                    <a:pt x="78" y="92"/>
                    <a:pt x="78" y="94"/>
                  </a:cubicBezTo>
                  <a:cubicBezTo>
                    <a:pt x="78" y="96"/>
                    <a:pt x="76" y="98"/>
                    <a:pt x="74" y="98"/>
                  </a:cubicBezTo>
                  <a:cubicBezTo>
                    <a:pt x="51" y="98"/>
                    <a:pt x="27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92"/>
                    <a:pt x="2" y="90"/>
                    <a:pt x="4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35" y="90"/>
                    <a:pt x="41" y="88"/>
                    <a:pt x="45" y="83"/>
                  </a:cubicBezTo>
                  <a:cubicBezTo>
                    <a:pt x="46" y="83"/>
                    <a:pt x="47" y="82"/>
                    <a:pt x="47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4" y="81"/>
                    <a:pt x="3" y="80"/>
                    <a:pt x="3" y="79"/>
                  </a:cubicBezTo>
                  <a:cubicBezTo>
                    <a:pt x="3" y="78"/>
                    <a:pt x="4" y="77"/>
                    <a:pt x="6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2" y="74"/>
                    <a:pt x="52" y="70"/>
                    <a:pt x="52" y="66"/>
                  </a:cubicBezTo>
                  <a:cubicBezTo>
                    <a:pt x="52" y="63"/>
                    <a:pt x="52" y="60"/>
                    <a:pt x="51" y="57"/>
                  </a:cubicBezTo>
                  <a:cubicBezTo>
                    <a:pt x="50" y="55"/>
                    <a:pt x="48" y="53"/>
                    <a:pt x="47" y="51"/>
                  </a:cubicBezTo>
                  <a:cubicBezTo>
                    <a:pt x="45" y="52"/>
                    <a:pt x="43" y="52"/>
                    <a:pt x="42" y="52"/>
                  </a:cubicBezTo>
                  <a:cubicBezTo>
                    <a:pt x="41" y="52"/>
                    <a:pt x="40" y="52"/>
                    <a:pt x="39" y="5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2" y="62"/>
                    <a:pt x="31" y="63"/>
                    <a:pt x="30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5" y="66"/>
                    <a:pt x="24" y="66"/>
                    <a:pt x="23" y="65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2" y="59"/>
                    <a:pt x="12" y="58"/>
                    <a:pt x="13" y="57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2"/>
                    <a:pt x="11" y="50"/>
                    <a:pt x="12" y="4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4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7" y="6"/>
                    <a:pt x="36" y="4"/>
                    <a:pt x="37" y="2"/>
                  </a:cubicBezTo>
                  <a:cubicBezTo>
                    <a:pt x="38" y="0"/>
                    <a:pt x="40" y="0"/>
                    <a:pt x="42" y="1"/>
                  </a:cubicBezTo>
                  <a:cubicBezTo>
                    <a:pt x="48" y="4"/>
                    <a:pt x="54" y="8"/>
                    <a:pt x="60" y="11"/>
                  </a:cubicBezTo>
                  <a:cubicBezTo>
                    <a:pt x="61" y="12"/>
                    <a:pt x="62" y="14"/>
                    <a:pt x="61" y="16"/>
                  </a:cubicBezTo>
                  <a:cubicBezTo>
                    <a:pt x="60" y="18"/>
                    <a:pt x="58" y="18"/>
                    <a:pt x="56" y="17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1" y="36"/>
                    <a:pt x="52" y="39"/>
                    <a:pt x="52" y="42"/>
                  </a:cubicBezTo>
                  <a:cubicBezTo>
                    <a:pt x="52" y="43"/>
                    <a:pt x="52" y="44"/>
                    <a:pt x="51" y="45"/>
                  </a:cubicBezTo>
                  <a:close/>
                  <a:moveTo>
                    <a:pt x="50" y="14"/>
                  </a:moveTo>
                  <a:cubicBezTo>
                    <a:pt x="50" y="14"/>
                    <a:pt x="50" y="14"/>
                    <a:pt x="50" y="14"/>
                  </a:cubicBezTo>
                  <a:cubicBezTo>
                    <a:pt x="48" y="13"/>
                    <a:pt x="46" y="12"/>
                    <a:pt x="45" y="11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50" y="14"/>
                    <a:pt x="50" y="14"/>
                    <a:pt x="50" y="14"/>
                  </a:cubicBezTo>
                  <a:close/>
                  <a:moveTo>
                    <a:pt x="45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4" y="23"/>
                    <a:pt x="39" y="21"/>
                    <a:pt x="35" y="1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21" y="52"/>
                    <a:pt x="26" y="55"/>
                    <a:pt x="30" y="57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3" y="47"/>
                    <a:pt x="31" y="45"/>
                    <a:pt x="31" y="42"/>
                  </a:cubicBezTo>
                  <a:cubicBezTo>
                    <a:pt x="31" y="39"/>
                    <a:pt x="33" y="37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7" y="32"/>
                    <a:pt x="41" y="31"/>
                    <a:pt x="45" y="32"/>
                  </a:cubicBezTo>
                  <a:close/>
                  <a:moveTo>
                    <a:pt x="46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3" y="36"/>
                    <a:pt x="40" y="36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9"/>
                    <a:pt x="36" y="40"/>
                    <a:pt x="36" y="42"/>
                  </a:cubicBezTo>
                  <a:cubicBezTo>
                    <a:pt x="36" y="45"/>
                    <a:pt x="39" y="48"/>
                    <a:pt x="42" y="48"/>
                  </a:cubicBezTo>
                  <a:cubicBezTo>
                    <a:pt x="43" y="48"/>
                    <a:pt x="45" y="47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7" y="43"/>
                    <a:pt x="47" y="42"/>
                  </a:cubicBezTo>
                  <a:cubicBezTo>
                    <a:pt x="47" y="40"/>
                    <a:pt x="47" y="39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lose/>
                  <a:moveTo>
                    <a:pt x="19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19" y="56"/>
                    <a:pt x="19" y="56"/>
                    <a:pt x="1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897" name="Freeform 20"/>
            <p:cNvSpPr>
              <a:spLocks noEditPoints="1"/>
            </p:cNvSpPr>
            <p:nvPr/>
          </p:nvSpPr>
          <p:spPr bwMode="auto">
            <a:xfrm>
              <a:off x="2769" y="1428"/>
              <a:ext cx="222" cy="220"/>
            </a:xfrm>
            <a:custGeom>
              <a:avLst/>
              <a:gdLst>
                <a:gd name="T0" fmla="*/ 2147483646 w 99"/>
                <a:gd name="T1" fmla="*/ 2147483646 h 98"/>
                <a:gd name="T2" fmla="*/ 2147483646 w 99"/>
                <a:gd name="T3" fmla="*/ 2147483646 h 98"/>
                <a:gd name="T4" fmla="*/ 2147483646 w 99"/>
                <a:gd name="T5" fmla="*/ 2147483646 h 98"/>
                <a:gd name="T6" fmla="*/ 2147483646 w 99"/>
                <a:gd name="T7" fmla="*/ 2147483646 h 98"/>
                <a:gd name="T8" fmla="*/ 2147483646 w 99"/>
                <a:gd name="T9" fmla="*/ 2147483646 h 98"/>
                <a:gd name="T10" fmla="*/ 2147483646 w 99"/>
                <a:gd name="T11" fmla="*/ 2147483646 h 98"/>
                <a:gd name="T12" fmla="*/ 2147483646 w 99"/>
                <a:gd name="T13" fmla="*/ 2147483646 h 98"/>
                <a:gd name="T14" fmla="*/ 2147483646 w 99"/>
                <a:gd name="T15" fmla="*/ 2147483646 h 98"/>
                <a:gd name="T16" fmla="*/ 2147483646 w 99"/>
                <a:gd name="T17" fmla="*/ 2147483646 h 98"/>
                <a:gd name="T18" fmla="*/ 2147483646 w 99"/>
                <a:gd name="T19" fmla="*/ 0 h 98"/>
                <a:gd name="T20" fmla="*/ 2147483646 w 99"/>
                <a:gd name="T21" fmla="*/ 1925080771 h 98"/>
                <a:gd name="T22" fmla="*/ 2147483646 w 99"/>
                <a:gd name="T23" fmla="*/ 2147483646 h 98"/>
                <a:gd name="T24" fmla="*/ 2147483646 w 99"/>
                <a:gd name="T25" fmla="*/ 1925080771 h 98"/>
                <a:gd name="T26" fmla="*/ 2147483646 w 99"/>
                <a:gd name="T27" fmla="*/ 2147483646 h 98"/>
                <a:gd name="T28" fmla="*/ 2147483646 w 99"/>
                <a:gd name="T29" fmla="*/ 2147483646 h 98"/>
                <a:gd name="T30" fmla="*/ 2147483646 w 99"/>
                <a:gd name="T31" fmla="*/ 2147483646 h 98"/>
                <a:gd name="T32" fmla="*/ 2147483646 w 99"/>
                <a:gd name="T33" fmla="*/ 2147483646 h 98"/>
                <a:gd name="T34" fmla="*/ 2147483646 w 99"/>
                <a:gd name="T35" fmla="*/ 2147483646 h 98"/>
                <a:gd name="T36" fmla="*/ 2147483646 w 99"/>
                <a:gd name="T37" fmla="*/ 2147483646 h 98"/>
                <a:gd name="T38" fmla="*/ 2147483646 w 99"/>
                <a:gd name="T39" fmla="*/ 2147483646 h 98"/>
                <a:gd name="T40" fmla="*/ 2147483646 w 99"/>
                <a:gd name="T41" fmla="*/ 2147483646 h 98"/>
                <a:gd name="T42" fmla="*/ 2147483646 w 99"/>
                <a:gd name="T43" fmla="*/ 2147483646 h 98"/>
                <a:gd name="T44" fmla="*/ 2147483646 w 99"/>
                <a:gd name="T45" fmla="*/ 2147483646 h 98"/>
                <a:gd name="T46" fmla="*/ 2147483646 w 99"/>
                <a:gd name="T47" fmla="*/ 2147483646 h 98"/>
                <a:gd name="T48" fmla="*/ 2147483646 w 99"/>
                <a:gd name="T49" fmla="*/ 2147483646 h 98"/>
                <a:gd name="T50" fmla="*/ 2147483646 w 99"/>
                <a:gd name="T51" fmla="*/ 2147483646 h 98"/>
                <a:gd name="T52" fmla="*/ 2147483646 w 99"/>
                <a:gd name="T53" fmla="*/ 2147483646 h 98"/>
                <a:gd name="T54" fmla="*/ 2147483646 w 99"/>
                <a:gd name="T55" fmla="*/ 2147483646 h 98"/>
                <a:gd name="T56" fmla="*/ 2147483646 w 99"/>
                <a:gd name="T57" fmla="*/ 2147483646 h 98"/>
                <a:gd name="T58" fmla="*/ 2147483646 w 99"/>
                <a:gd name="T59" fmla="*/ 2147483646 h 98"/>
                <a:gd name="T60" fmla="*/ 2147483646 w 99"/>
                <a:gd name="T61" fmla="*/ 2147483646 h 98"/>
                <a:gd name="T62" fmla="*/ 2147483646 w 99"/>
                <a:gd name="T63" fmla="*/ 2147483646 h 98"/>
                <a:gd name="T64" fmla="*/ 2147483646 w 99"/>
                <a:gd name="T65" fmla="*/ 2147483646 h 98"/>
                <a:gd name="T66" fmla="*/ 2147483646 w 99"/>
                <a:gd name="T67" fmla="*/ 2147483646 h 98"/>
                <a:gd name="T68" fmla="*/ 2147483646 w 99"/>
                <a:gd name="T69" fmla="*/ 2147483646 h 98"/>
                <a:gd name="T70" fmla="*/ 2147483646 w 99"/>
                <a:gd name="T71" fmla="*/ 2147483646 h 98"/>
                <a:gd name="T72" fmla="*/ 2147483646 w 99"/>
                <a:gd name="T73" fmla="*/ 2147483646 h 98"/>
                <a:gd name="T74" fmla="*/ 2147483646 w 99"/>
                <a:gd name="T75" fmla="*/ 2147483646 h 98"/>
                <a:gd name="T76" fmla="*/ 2147483646 w 99"/>
                <a:gd name="T77" fmla="*/ 2147483646 h 98"/>
                <a:gd name="T78" fmla="*/ 2147483646 w 99"/>
                <a:gd name="T79" fmla="*/ 2147483646 h 98"/>
                <a:gd name="T80" fmla="*/ 2147483646 w 99"/>
                <a:gd name="T81" fmla="*/ 2147483646 h 98"/>
                <a:gd name="T82" fmla="*/ 2147483646 w 99"/>
                <a:gd name="T83" fmla="*/ 2147483646 h 98"/>
                <a:gd name="T84" fmla="*/ 2147483646 w 99"/>
                <a:gd name="T85" fmla="*/ 2147483646 h 98"/>
                <a:gd name="T86" fmla="*/ 2147483646 w 99"/>
                <a:gd name="T87" fmla="*/ 2147483646 h 98"/>
                <a:gd name="T88" fmla="*/ 2147483646 w 99"/>
                <a:gd name="T89" fmla="*/ 2147483646 h 98"/>
                <a:gd name="T90" fmla="*/ 2147483646 w 99"/>
                <a:gd name="T91" fmla="*/ 2147483646 h 98"/>
                <a:gd name="T92" fmla="*/ 2147483646 w 99"/>
                <a:gd name="T93" fmla="*/ 2147483646 h 98"/>
                <a:gd name="T94" fmla="*/ 2147483646 w 99"/>
                <a:gd name="T95" fmla="*/ 2147483646 h 98"/>
                <a:gd name="T96" fmla="*/ 2147483646 w 99"/>
                <a:gd name="T97" fmla="*/ 2147483646 h 98"/>
                <a:gd name="T98" fmla="*/ 2147483646 w 99"/>
                <a:gd name="T99" fmla="*/ 2147483646 h 98"/>
                <a:gd name="T100" fmla="*/ 2147483646 w 99"/>
                <a:gd name="T101" fmla="*/ 2147483646 h 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"/>
                <a:gd name="T154" fmla="*/ 0 h 98"/>
                <a:gd name="T155" fmla="*/ 99 w 99"/>
                <a:gd name="T156" fmla="*/ 98 h 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" h="98">
                  <a:moveTo>
                    <a:pt x="8" y="51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16" y="51"/>
                    <a:pt x="17" y="50"/>
                    <a:pt x="17" y="49"/>
                  </a:cubicBezTo>
                  <a:cubicBezTo>
                    <a:pt x="17" y="48"/>
                    <a:pt x="16" y="47"/>
                    <a:pt x="14" y="4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0" y="47"/>
                    <a:pt x="0" y="51"/>
                  </a:cubicBezTo>
                  <a:cubicBezTo>
                    <a:pt x="1" y="57"/>
                    <a:pt x="2" y="63"/>
                    <a:pt x="4" y="68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4"/>
                    <a:pt x="10" y="79"/>
                    <a:pt x="15" y="84"/>
                  </a:cubicBezTo>
                  <a:cubicBezTo>
                    <a:pt x="24" y="93"/>
                    <a:pt x="36" y="98"/>
                    <a:pt x="50" y="98"/>
                  </a:cubicBezTo>
                  <a:cubicBezTo>
                    <a:pt x="56" y="98"/>
                    <a:pt x="63" y="97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75" y="92"/>
                    <a:pt x="80" y="88"/>
                    <a:pt x="85" y="84"/>
                  </a:cubicBezTo>
                  <a:cubicBezTo>
                    <a:pt x="94" y="75"/>
                    <a:pt x="99" y="63"/>
                    <a:pt x="99" y="49"/>
                  </a:cubicBezTo>
                  <a:cubicBezTo>
                    <a:pt x="99" y="42"/>
                    <a:pt x="98" y="36"/>
                    <a:pt x="95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3" y="24"/>
                    <a:pt x="89" y="19"/>
                    <a:pt x="85" y="14"/>
                  </a:cubicBezTo>
                  <a:cubicBezTo>
                    <a:pt x="80" y="10"/>
                    <a:pt x="75" y="6"/>
                    <a:pt x="69" y="3"/>
                  </a:cubicBezTo>
                  <a:cubicBezTo>
                    <a:pt x="63" y="1"/>
                    <a:pt x="56" y="0"/>
                    <a:pt x="50" y="0"/>
                  </a:cubicBezTo>
                  <a:cubicBezTo>
                    <a:pt x="43" y="0"/>
                    <a:pt x="37" y="1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7" y="5"/>
                    <a:pt x="24" y="6"/>
                    <a:pt x="22" y="8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7"/>
                    <a:pt x="14" y="19"/>
                    <a:pt x="15" y="19"/>
                  </a:cubicBezTo>
                  <a:cubicBezTo>
                    <a:pt x="15" y="20"/>
                    <a:pt x="16" y="21"/>
                    <a:pt x="17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1"/>
                    <a:pt x="34" y="20"/>
                    <a:pt x="35" y="18"/>
                  </a:cubicBezTo>
                  <a:cubicBezTo>
                    <a:pt x="35" y="16"/>
                    <a:pt x="33" y="14"/>
                    <a:pt x="31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2"/>
                    <a:pt x="31" y="11"/>
                    <a:pt x="33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8" y="9"/>
                    <a:pt x="43" y="7"/>
                    <a:pt x="47" y="7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5"/>
                    <a:pt x="48" y="16"/>
                    <a:pt x="50" y="16"/>
                  </a:cubicBezTo>
                  <a:cubicBezTo>
                    <a:pt x="51" y="16"/>
                    <a:pt x="52" y="15"/>
                    <a:pt x="52" y="14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7" y="7"/>
                    <a:pt x="61" y="9"/>
                    <a:pt x="66" y="10"/>
                  </a:cubicBezTo>
                  <a:cubicBezTo>
                    <a:pt x="67" y="11"/>
                    <a:pt x="68" y="11"/>
                    <a:pt x="69" y="12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5"/>
                    <a:pt x="67" y="16"/>
                    <a:pt x="68" y="17"/>
                  </a:cubicBezTo>
                  <a:cubicBezTo>
                    <a:pt x="69" y="17"/>
                    <a:pt x="71" y="17"/>
                    <a:pt x="71" y="1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5" y="16"/>
                    <a:pt x="77" y="17"/>
                    <a:pt x="79" y="19"/>
                  </a:cubicBezTo>
                  <a:cubicBezTo>
                    <a:pt x="81" y="21"/>
                    <a:pt x="83" y="24"/>
                    <a:pt x="85" y="26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2" y="28"/>
                    <a:pt x="81" y="29"/>
                    <a:pt x="82" y="30"/>
                  </a:cubicBezTo>
                  <a:cubicBezTo>
                    <a:pt x="83" y="31"/>
                    <a:pt x="84" y="32"/>
                    <a:pt x="85" y="31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7" y="31"/>
                    <a:pt x="88" y="32"/>
                    <a:pt x="88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0" y="37"/>
                    <a:pt x="91" y="42"/>
                    <a:pt x="91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4" y="47"/>
                    <a:pt x="83" y="48"/>
                    <a:pt x="83" y="49"/>
                  </a:cubicBezTo>
                  <a:cubicBezTo>
                    <a:pt x="83" y="50"/>
                    <a:pt x="84" y="51"/>
                    <a:pt x="85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57"/>
                    <a:pt x="90" y="63"/>
                    <a:pt x="87" y="68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6"/>
                    <a:pt x="83" y="67"/>
                    <a:pt x="82" y="68"/>
                  </a:cubicBezTo>
                  <a:cubicBezTo>
                    <a:pt x="81" y="69"/>
                    <a:pt x="82" y="70"/>
                    <a:pt x="83" y="71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3" y="74"/>
                    <a:pt x="81" y="77"/>
                    <a:pt x="79" y="79"/>
                  </a:cubicBezTo>
                  <a:cubicBezTo>
                    <a:pt x="77" y="81"/>
                    <a:pt x="75" y="82"/>
                    <a:pt x="73" y="84"/>
                  </a:cubicBezTo>
                  <a:cubicBezTo>
                    <a:pt x="71" y="82"/>
                    <a:pt x="71" y="82"/>
                    <a:pt x="71" y="82"/>
                  </a:cubicBezTo>
                  <a:cubicBezTo>
                    <a:pt x="71" y="81"/>
                    <a:pt x="69" y="81"/>
                    <a:pt x="68" y="81"/>
                  </a:cubicBezTo>
                  <a:cubicBezTo>
                    <a:pt x="67" y="82"/>
                    <a:pt x="67" y="83"/>
                    <a:pt x="67" y="84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8" y="87"/>
                    <a:pt x="67" y="87"/>
                    <a:pt x="66" y="88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1" y="89"/>
                    <a:pt x="57" y="91"/>
                    <a:pt x="52" y="91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52" y="83"/>
                    <a:pt x="51" y="82"/>
                    <a:pt x="50" y="82"/>
                  </a:cubicBezTo>
                  <a:cubicBezTo>
                    <a:pt x="48" y="82"/>
                    <a:pt x="47" y="83"/>
                    <a:pt x="47" y="84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1" y="91"/>
                    <a:pt x="36" y="89"/>
                    <a:pt x="31" y="86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83"/>
                    <a:pt x="32" y="82"/>
                    <a:pt x="31" y="81"/>
                  </a:cubicBezTo>
                  <a:cubicBezTo>
                    <a:pt x="30" y="81"/>
                    <a:pt x="29" y="81"/>
                    <a:pt x="28" y="8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4" y="82"/>
                    <a:pt x="22" y="81"/>
                    <a:pt x="20" y="79"/>
                  </a:cubicBezTo>
                  <a:cubicBezTo>
                    <a:pt x="18" y="77"/>
                    <a:pt x="16" y="74"/>
                    <a:pt x="15" y="72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8" y="70"/>
                    <a:pt x="18" y="69"/>
                    <a:pt x="17" y="68"/>
                  </a:cubicBezTo>
                  <a:cubicBezTo>
                    <a:pt x="17" y="67"/>
                    <a:pt x="15" y="66"/>
                    <a:pt x="14" y="6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67"/>
                    <a:pt x="11" y="66"/>
                    <a:pt x="11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1"/>
                    <a:pt x="8" y="56"/>
                    <a:pt x="8" y="51"/>
                  </a:cubicBezTo>
                  <a:close/>
                  <a:moveTo>
                    <a:pt x="46" y="2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8" y="19"/>
                    <a:pt x="50" y="19"/>
                  </a:cubicBezTo>
                  <a:cubicBezTo>
                    <a:pt x="52" y="19"/>
                    <a:pt x="53" y="21"/>
                    <a:pt x="53" y="23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7" y="61"/>
                    <a:pt x="78" y="63"/>
                    <a:pt x="77" y="65"/>
                  </a:cubicBezTo>
                  <a:cubicBezTo>
                    <a:pt x="76" y="67"/>
                    <a:pt x="74" y="67"/>
                    <a:pt x="72" y="66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7" y="52"/>
                    <a:pt x="46" y="50"/>
                    <a:pt x="46" y="49"/>
                  </a:cubicBezTo>
                  <a:cubicBezTo>
                    <a:pt x="46" y="23"/>
                    <a:pt x="4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6019" name="Rectangle 45"/>
          <p:cNvSpPr>
            <a:spLocks noChangeArrowheads="1"/>
          </p:cNvSpPr>
          <p:nvPr/>
        </p:nvSpPr>
        <p:spPr bwMode="auto">
          <a:xfrm>
            <a:off x="1550988" y="417195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6300788" y="2498725"/>
            <a:ext cx="2592387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>
            <a:off x="6300788" y="1490663"/>
            <a:ext cx="2592387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156176" y="1038291"/>
          <a:ext cx="2145407" cy="2798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5407"/>
              </a:tblGrid>
              <a:tr h="504382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思想（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三观</a:t>
                      </a:r>
                      <a:r>
                        <a:rPr lang="zh-CN" altLang="en-US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solidFill>
                          <a:srgbClr val="EF65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0" marB="45750"/>
                </a:tc>
              </a:tr>
              <a:tr h="504383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政治</a:t>
                      </a:r>
                      <a:endParaRPr lang="zh-CN" altLang="en-US" sz="2000" b="1" dirty="0">
                        <a:solidFill>
                          <a:srgbClr val="EF65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0" marB="45750"/>
                </a:tc>
              </a:tr>
              <a:tr h="504383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zh-CN" altLang="en-US" sz="16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（理想信念、中国精神、核心价值观）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0" marB="45750"/>
                </a:tc>
              </a:tr>
              <a:tr h="504383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道德观</a:t>
                      </a:r>
                      <a:endParaRPr lang="en-US" altLang="zh-CN" sz="2000" b="1" dirty="0" smtClean="0">
                        <a:solidFill>
                          <a:srgbClr val="EF65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0" marB="45750"/>
                </a:tc>
              </a:tr>
              <a:tr h="706619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zh-CN" altLang="en-US" sz="2000" b="1" dirty="0" smtClean="0">
                          <a:solidFill>
                            <a:srgbClr val="EF654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法治观</a:t>
                      </a:r>
                      <a:endParaRPr lang="en-US" altLang="zh-CN" sz="2000" b="1" dirty="0" smtClean="0">
                        <a:solidFill>
                          <a:srgbClr val="EF654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8" marR="91438" marT="45750" marB="45750"/>
                </a:tc>
              </a:tr>
            </a:tbl>
          </a:graphicData>
        </a:graphic>
      </p:graphicFrame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33363" y="1293813"/>
            <a:ext cx="31924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什么样的人生是有价值的？</a:t>
            </a:r>
          </a:p>
          <a:p>
            <a:pPr algn="l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怎样坚定理想信念？</a:t>
            </a:r>
          </a:p>
          <a:p>
            <a:pPr algn="l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如何弘扬中国精神？</a:t>
            </a:r>
          </a:p>
          <a:p>
            <a:pPr algn="l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为什么要践行社会主义核心价值观？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怎样明大德守公德严私德？</a:t>
            </a:r>
            <a:endParaRPr lang="en-US" altLang="zh-C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法治素养体现在哪些方面？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82600" y="4387850"/>
            <a:ext cx="817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思想性、政治性、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科学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性、实践性</a:t>
            </a:r>
          </a:p>
        </p:txBody>
      </p:sp>
      <p:pic>
        <p:nvPicPr>
          <p:cNvPr id="86030" name="Picture 2" descr="未标题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277813"/>
            <a:ext cx="327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Text Box 5"/>
          <p:cNvSpPr txBox="1">
            <a:spLocks noChangeArrowheads="1"/>
          </p:cNvSpPr>
          <p:nvPr/>
        </p:nvSpPr>
        <p:spPr bwMode="auto">
          <a:xfrm>
            <a:off x="627063" y="641350"/>
            <a:ext cx="1784350" cy="2778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思想道德修养与法律基础</a:t>
            </a:r>
            <a:endParaRPr lang="en-US" altLang="zh-CN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>
            <a:endCxn id="86030" idx="2"/>
          </p:cNvCxnSpPr>
          <p:nvPr/>
        </p:nvCxnSpPr>
        <p:spPr>
          <a:xfrm>
            <a:off x="0" y="641350"/>
            <a:ext cx="3589338" cy="0"/>
          </a:xfrm>
          <a:prstGeom prst="line">
            <a:avLst/>
          </a:prstGeom>
          <a:ln>
            <a:solidFill>
              <a:srgbClr val="EF65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1" name="Text Box 4"/>
          <p:cNvSpPr txBox="1">
            <a:spLocks noChangeArrowheads="1"/>
          </p:cNvSpPr>
          <p:nvPr/>
        </p:nvSpPr>
        <p:spPr bwMode="auto">
          <a:xfrm>
            <a:off x="250825" y="241300"/>
            <a:ext cx="317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需要怎样学习这门课程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76825" y="273050"/>
            <a:ext cx="3671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、明确性质：课程定位</a:t>
            </a:r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6300788" y="1995488"/>
            <a:ext cx="2592387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7"/>
          <p:cNvSpPr>
            <a:spLocks noChangeShapeType="1"/>
          </p:cNvSpPr>
          <p:nvPr/>
        </p:nvSpPr>
        <p:spPr bwMode="auto">
          <a:xfrm>
            <a:off x="6300788" y="3005138"/>
            <a:ext cx="2592387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7"/>
          <p:cNvSpPr>
            <a:spLocks noChangeShapeType="1"/>
          </p:cNvSpPr>
          <p:nvPr/>
        </p:nvSpPr>
        <p:spPr bwMode="auto">
          <a:xfrm>
            <a:off x="6300788" y="3462338"/>
            <a:ext cx="2592387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5" grpId="0" animBg="1"/>
      <p:bldP spid="32816" grpId="0" animBg="1"/>
      <p:bldP spid="47" grpId="0"/>
      <p:bldP spid="48" grpId="0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1979712" y="1275606"/>
            <a:ext cx="6912768" cy="33940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道德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法律    </a:t>
            </a:r>
            <a:r>
              <a:rPr lang="en-US" altLang="zh-CN" dirty="0" smtClean="0"/>
              <a:t> 3</a:t>
            </a:r>
            <a:r>
              <a:rPr lang="zh-CN" altLang="en-US" dirty="0"/>
              <a:t>、中国特色社会主义</a:t>
            </a:r>
            <a:r>
              <a:rPr lang="zh-CN" altLang="en-US" dirty="0" smtClean="0"/>
              <a:t>新时代</a:t>
            </a:r>
            <a:r>
              <a:rPr lang="en-US" altLang="zh-CN" dirty="0" smtClean="0"/>
              <a:t>P1</a:t>
            </a:r>
          </a:p>
          <a:p>
            <a:pPr>
              <a:defRPr/>
            </a:pPr>
            <a:r>
              <a:rPr lang="zh-CN" altLang="en-US" sz="3000" b="1" dirty="0" smtClean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00000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宋体" panose="02010600030101010101" pitchFamily="2" charset="-122"/>
              </a:rPr>
              <a:t>思    </a:t>
            </a:r>
            <a:r>
              <a:rPr lang="zh-CN" altLang="en-US" sz="3000" b="1" dirty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00000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宋体" panose="02010600030101010101" pitchFamily="2" charset="-122"/>
              </a:rPr>
              <a:t>考   题</a:t>
            </a:r>
          </a:p>
          <a:p>
            <a:pPr>
              <a:defRPr/>
            </a:pPr>
            <a:r>
              <a:rPr lang="en-US" altLang="zh-CN" dirty="0"/>
              <a:t>1</a:t>
            </a:r>
            <a:r>
              <a:rPr lang="zh-CN" altLang="en-US" dirty="0"/>
              <a:t>、如何理解“担当民族复兴大任的时代新人”的基本内涵？</a:t>
            </a:r>
          </a:p>
          <a:p>
            <a:pPr>
              <a:defRPr/>
            </a:pPr>
            <a:r>
              <a:rPr lang="en-US" altLang="zh-CN" dirty="0"/>
              <a:t>2</a:t>
            </a:r>
            <a:r>
              <a:rPr lang="zh-CN" altLang="en-US" dirty="0"/>
              <a:t>、结合思想道德与法律的关系，谈谈大学生如何提升思想道德素质和法治素养？</a:t>
            </a:r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1075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8A92FA-F09D-4BB4-9996-D4FD8B911CF9}" type="slidenum">
              <a:rPr lang="zh-CN" altLang="en-US" sz="900" smtClean="0">
                <a:solidFill>
                  <a:srgbClr val="898989"/>
                </a:solidFill>
              </a:rPr>
              <a:t>6</a:t>
            </a:fld>
            <a:endParaRPr lang="zh-CN" altLang="en-US" sz="900" smtClean="0">
              <a:solidFill>
                <a:srgbClr val="898989"/>
              </a:solidFill>
            </a:endParaRPr>
          </a:p>
        </p:txBody>
      </p:sp>
      <p:pic>
        <p:nvPicPr>
          <p:cNvPr id="107524" name="Picture 9" descr="u=2307355854,1941244986&amp;fm=0&amp;gp=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-11113"/>
            <a:ext cx="1619250" cy="105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84413"/>
            <a:ext cx="1189038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8428" y="932635"/>
            <a:ext cx="2448273" cy="746368"/>
          </a:xfrm>
          <a:prstGeom prst="rect">
            <a:avLst/>
          </a:prstGeom>
          <a:noFill/>
        </p:spPr>
        <p:txBody>
          <a:bodyPr lIns="68589" tIns="34295" rIns="68589" bIns="34295">
            <a:spAutoFit/>
            <a:scene3d>
              <a:camera prst="isometricRightUp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核心概念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07988" y="104775"/>
            <a:ext cx="2886075" cy="59531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3300">
                  <a:gamma/>
                  <a:shade val="46275"/>
                  <a:invGamma/>
                </a:srgbClr>
              </a:gs>
              <a:gs pos="100000">
                <a:srgbClr val="CC3300"/>
              </a:gs>
            </a:gsLst>
            <a:lin ang="0" scaled="1"/>
          </a:gradFill>
          <a:ln w="19050" cmpd="sng">
            <a:solidFill>
              <a:srgbClr val="F0B85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1500" kern="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●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绪论</a:t>
            </a:r>
            <a:r>
              <a:rPr lang="zh-CN" altLang="en-US" sz="1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－总结</a:t>
            </a:r>
            <a:r>
              <a:rPr lang="zh-CN" altLang="en-US" sz="1800" b="1" kern="0" dirty="0">
                <a:solidFill>
                  <a:srgbClr val="FF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3815"/>
            <a:ext cx="30428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专题一：总结</a:t>
            </a:r>
            <a:r>
              <a:rPr lang="en-US" altLang="zh-CN" sz="28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P28</a:t>
            </a:r>
            <a:endParaRPr lang="zh-CN" alt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2778" y="240457"/>
            <a:ext cx="8461745" cy="4779490"/>
            <a:chOff x="420191" y="250280"/>
            <a:chExt cx="8461745" cy="4779490"/>
          </a:xfrm>
        </p:grpSpPr>
        <p:graphicFrame>
          <p:nvGraphicFramePr>
            <p:cNvPr id="8" name="图示 7"/>
            <p:cNvGraphicFramePr/>
            <p:nvPr/>
          </p:nvGraphicFramePr>
          <p:xfrm>
            <a:off x="420191" y="510505"/>
            <a:ext cx="657639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>
              <a:off x="2693587" y="3462833"/>
              <a:ext cx="0" cy="1037729"/>
            </a:xfrm>
            <a:prstGeom prst="straightConnector1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4783809" y="1014561"/>
              <a:ext cx="100811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左大括号 18"/>
            <p:cNvSpPr/>
            <p:nvPr/>
          </p:nvSpPr>
          <p:spPr bwMode="auto">
            <a:xfrm>
              <a:off x="5714197" y="398536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3517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763" y="3825179"/>
              <a:ext cx="2427400" cy="77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258763" y="1878657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信念内涵及特征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77840" y="413821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实现理想</a:t>
              </a:r>
              <a:endParaRPr lang="zh-CN" altLang="en-US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76027" y="250280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理想内涵</a:t>
              </a:r>
              <a:r>
                <a:rPr lang="en-US" altLang="zh-CN" sz="1800" dirty="0" smtClean="0">
                  <a:solidFill>
                    <a:srgbClr val="FF0000"/>
                  </a:solidFill>
                </a:rPr>
                <a:t>P29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2138" y="62490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理想分类</a:t>
              </a:r>
              <a:endParaRPr lang="zh-CN" alt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41709" y="1087620"/>
              <a:ext cx="2940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理想特征：</a:t>
              </a:r>
              <a:r>
                <a:rPr lang="zh-CN" altLang="en-US" sz="1100" dirty="0" smtClean="0">
                  <a:solidFill>
                    <a:srgbClr val="FF0000"/>
                  </a:solidFill>
                </a:rPr>
                <a:t>超越性、实践性、时代 性</a:t>
              </a:r>
              <a:endParaRPr lang="zh-CN" altLang="en-US" sz="11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06085" y="2094681"/>
              <a:ext cx="100811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783809" y="3343969"/>
              <a:ext cx="100811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543651" y="4341628"/>
              <a:ext cx="1008112" cy="0"/>
            </a:xfrm>
            <a:prstGeom prst="straightConnector1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" name="左大括号 29"/>
            <p:cNvSpPr/>
            <p:nvPr/>
          </p:nvSpPr>
          <p:spPr bwMode="auto">
            <a:xfrm>
              <a:off x="5786633" y="158028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左大括号 30"/>
            <p:cNvSpPr/>
            <p:nvPr/>
          </p:nvSpPr>
          <p:spPr bwMode="auto">
            <a:xfrm>
              <a:off x="5817636" y="281476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左大括号 31"/>
            <p:cNvSpPr/>
            <p:nvPr/>
          </p:nvSpPr>
          <p:spPr bwMode="auto">
            <a:xfrm>
              <a:off x="5527647" y="3961101"/>
              <a:ext cx="155448" cy="1058416"/>
            </a:xfrm>
            <a:prstGeom prst="leftBrace">
              <a:avLst/>
            </a:prstGeom>
            <a:solidFill>
              <a:schemeClr val="tx1"/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35072" y="1509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信念内涵</a:t>
              </a:r>
              <a:endParaRPr lang="zh-CN" alt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83959" y="2120946"/>
              <a:ext cx="2603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信念特征：</a:t>
              </a:r>
              <a:r>
                <a:rPr lang="zh-CN" altLang="en-US" sz="1400" dirty="0" smtClean="0"/>
                <a:t>执着性、多样性</a:t>
              </a:r>
              <a:endParaRPr lang="zh-CN" alt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35072" y="2749661"/>
              <a:ext cx="17331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/>
                <a:t>昭示奋斗目标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提供前进动力</a:t>
              </a:r>
              <a:endParaRPr lang="en-US" altLang="zh-CN" sz="2000" dirty="0" smtClean="0"/>
            </a:p>
            <a:p>
              <a:r>
                <a:rPr lang="zh-CN" altLang="en-US" sz="2000" dirty="0" smtClean="0"/>
                <a:t>提高精神境界</a:t>
              </a:r>
              <a:endParaRPr lang="en-US" altLang="zh-CN" sz="2000" dirty="0" smtClean="0"/>
            </a:p>
            <a:p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95359" y="397229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理想与现实的关系</a:t>
              </a:r>
              <a:endParaRPr lang="zh-CN" altLang="en-US" sz="18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22820" y="4311839"/>
              <a:ext cx="2973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 smtClean="0"/>
                <a:t>个人理想与社会理想的关系</a:t>
              </a:r>
              <a:endParaRPr lang="zh-CN" altLang="en-US" sz="1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3549" y="4691216"/>
              <a:ext cx="3191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/>
                <a:t>如何做：</a:t>
              </a:r>
              <a:r>
                <a:rPr lang="zh-CN" altLang="en-US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立志当高远，立志做大事，立志需躬行</a:t>
              </a:r>
              <a:endParaRPr lang="zh-CN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1754458" y="3174801"/>
              <a:ext cx="0" cy="959855"/>
            </a:xfrm>
            <a:prstGeom prst="line">
              <a:avLst/>
            </a:prstGeom>
            <a:solidFill>
              <a:schemeClr val="tx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754458" y="4134656"/>
              <a:ext cx="585295" cy="0"/>
            </a:xfrm>
            <a:prstGeom prst="line">
              <a:avLst/>
            </a:prstGeom>
            <a:solidFill>
              <a:schemeClr val="tx1"/>
            </a:solidFill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" name="TextBox 1"/>
            <p:cNvSpPr txBox="1"/>
            <p:nvPr/>
          </p:nvSpPr>
          <p:spPr>
            <a:xfrm>
              <a:off x="1737796" y="1272286"/>
              <a:ext cx="64633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理论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19672" y="2120700"/>
              <a:ext cx="72008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理论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0652" y="3176953"/>
              <a:ext cx="1008111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为什么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6669" y="4120977"/>
              <a:ext cx="1008111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怎么做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矩形 2"/>
          <p:cNvSpPr>
            <a:spLocks noChangeArrowheads="1"/>
          </p:cNvSpPr>
          <p:nvPr/>
        </p:nvSpPr>
        <p:spPr bwMode="auto">
          <a:xfrm>
            <a:off x="1691680" y="2433407"/>
            <a:ext cx="69909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结合自身实际，谈谈如何在实现中国梦的实践中放飞青春梦想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？（理想与现实的关系</a:t>
            </a:r>
            <a:endParaRPr lang="en-US" altLang="zh-CN" sz="2800" dirty="0" smtClean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个人理想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与社会理想的</a:t>
            </a:r>
            <a:r>
              <a:rPr lang="zh-CN" altLang="en-US" sz="2800" dirty="0" smtClean="0">
                <a:solidFill>
                  <a:srgbClr val="2F131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关系）</a:t>
            </a:r>
            <a:endParaRPr lang="zh-CN" altLang="en-US" sz="2800" b="0" dirty="0">
              <a:solidFill>
                <a:srgbClr val="2F131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18788" name="Picture 2" descr="C:\Users\lenovo\Desktop\u=3900237582,1189116429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0" y="2458588"/>
            <a:ext cx="1192282" cy="240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95858" y="1628969"/>
            <a:ext cx="272702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n w="12700">
                  <a:solidFill>
                    <a:srgbClr val="F7D47D">
                      <a:satMod val="155000"/>
                    </a:srgbClr>
                  </a:solidFill>
                  <a:prstDash val="solid"/>
                </a:ln>
                <a:solidFill>
                  <a:srgbClr val="000000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</a:rPr>
              <a:t>思    考   题</a:t>
            </a:r>
          </a:p>
        </p:txBody>
      </p:sp>
      <p:sp>
        <p:nvSpPr>
          <p:cNvPr id="2" name="矩形 1"/>
          <p:cNvSpPr/>
          <p:nvPr/>
        </p:nvSpPr>
        <p:spPr>
          <a:xfrm>
            <a:off x="-203702" y="1059582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5400" dirty="0">
                <a:ln w="18000">
                  <a:solidFill>
                    <a:srgbClr val="79AF7D">
                      <a:satMod val="140000"/>
                    </a:srgb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</a:rPr>
              <a:t>核心概念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7824" y="339502"/>
            <a:ext cx="5184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F1311"/>
                </a:solidFill>
                <a:latin typeface="Arial" panose="020B0604020202020204" pitchFamily="34" charset="0"/>
              </a:rPr>
              <a:t>    理想   信念  理想信念</a:t>
            </a:r>
            <a:endParaRPr lang="en-US" altLang="zh-CN" sz="3200" dirty="0">
              <a:solidFill>
                <a:srgbClr val="2F1311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2F1311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3200" dirty="0" smtClean="0">
                <a:solidFill>
                  <a:srgbClr val="2F1311"/>
                </a:solidFill>
                <a:latin typeface="Arial" panose="020B0604020202020204" pitchFamily="34" charset="0"/>
              </a:rPr>
              <a:t> </a:t>
            </a:r>
            <a:endParaRPr lang="zh-CN" altLang="en-US" sz="3200" dirty="0">
              <a:solidFill>
                <a:srgbClr val="2F131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545" y="42759"/>
            <a:ext cx="33345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专题二：总结</a:t>
            </a: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P33</a:t>
            </a:r>
            <a:endParaRPr lang="zh-CN" altLang="en-US" sz="3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475212" y="550465"/>
          <a:ext cx="65763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2748608" y="3502793"/>
            <a:ext cx="0" cy="1037729"/>
          </a:xfrm>
          <a:prstGeom prst="straightConnector1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>
            <a:off x="4838830" y="1054521"/>
            <a:ext cx="821562" cy="0"/>
          </a:xfrm>
          <a:prstGeom prst="straightConnector1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左大括号 18"/>
          <p:cNvSpPr/>
          <p:nvPr/>
        </p:nvSpPr>
        <p:spPr bwMode="auto">
          <a:xfrm>
            <a:off x="5625313" y="438496"/>
            <a:ext cx="155448" cy="1058416"/>
          </a:xfrm>
          <a:prstGeom prst="leftBrace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59" y="3865139"/>
            <a:ext cx="253682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95567" y="1794532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共同理想：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中国特色社会主义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32861" y="417817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忠诚践行者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44377" y="20766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科学性与革命性统一</a:t>
            </a:r>
            <a:endParaRPr lang="zh-CN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6190093" y="60497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鲜明的实践品格</a:t>
            </a:r>
            <a:endParaRPr lang="zh-CN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80761" y="1063357"/>
            <a:ext cx="3324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持久的生命力：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中国化、时代化、大众化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761106" y="2134641"/>
            <a:ext cx="1008112" cy="0"/>
          </a:xfrm>
          <a:prstGeom prst="straightConnector1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4838830" y="3359182"/>
            <a:ext cx="821562" cy="24747"/>
          </a:xfrm>
          <a:prstGeom prst="straightConnector1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4598672" y="4381588"/>
            <a:ext cx="1008112" cy="0"/>
          </a:xfrm>
          <a:prstGeom prst="straightConnector1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左大括号 29"/>
          <p:cNvSpPr/>
          <p:nvPr/>
        </p:nvSpPr>
        <p:spPr bwMode="auto">
          <a:xfrm>
            <a:off x="5763930" y="1619267"/>
            <a:ext cx="155448" cy="1058416"/>
          </a:xfrm>
          <a:prstGeom prst="leftBrace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左大括号 30"/>
          <p:cNvSpPr/>
          <p:nvPr/>
        </p:nvSpPr>
        <p:spPr bwMode="auto">
          <a:xfrm>
            <a:off x="5691494" y="2829974"/>
            <a:ext cx="155448" cy="1058416"/>
          </a:xfrm>
          <a:prstGeom prst="leftBrace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左大括号 31"/>
          <p:cNvSpPr/>
          <p:nvPr/>
        </p:nvSpPr>
        <p:spPr bwMode="auto">
          <a:xfrm>
            <a:off x="5582668" y="4001061"/>
            <a:ext cx="155448" cy="1058416"/>
          </a:xfrm>
          <a:prstGeom prst="leftBrace">
            <a:avLst/>
          </a:prstGeom>
          <a:solidFill>
            <a:schemeClr val="tx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6208" y="15150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/>
              <a:t>科学社会主义</a:t>
            </a:r>
            <a:endParaRPr lang="zh-CN" alt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6190093" y="1866291"/>
            <a:ext cx="215956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中国特色社会主义</a:t>
            </a:r>
            <a:endParaRPr lang="en-US" altLang="zh-CN" sz="1400" dirty="0" smtClean="0"/>
          </a:p>
          <a:p>
            <a:r>
              <a:rPr lang="zh-CN" altLang="en-US" sz="1400" dirty="0" smtClean="0"/>
              <a:t>道路、理论、制度、文化</a:t>
            </a:r>
            <a:endParaRPr lang="zh-CN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19378" y="287620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现实运动与长远目标的统一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837968" y="4001061"/>
            <a:ext cx="3058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心中有信仰</a:t>
            </a:r>
            <a:r>
              <a:rPr lang="en-US" altLang="zh-CN" sz="1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共产主义远大理想</a:t>
            </a:r>
            <a:endParaRPr lang="zh-CN" altLang="en-US" sz="1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27637" y="4382667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脚下有力量</a:t>
            </a:r>
            <a:r>
              <a:rPr lang="en-US" altLang="zh-CN" sz="1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中特</a:t>
            </a:r>
            <a:endParaRPr lang="zh-CN" altLang="en-US" sz="1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0093" y="473117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坚持四个自信</a:t>
            </a:r>
            <a:endParaRPr lang="zh-CN" altLang="en-US" sz="1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1809479" y="3214761"/>
            <a:ext cx="0" cy="959855"/>
          </a:xfrm>
          <a:prstGeom prst="line">
            <a:avLst/>
          </a:prstGeom>
          <a:solidFill>
            <a:schemeClr val="tx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直接连接符 40"/>
          <p:cNvCxnSpPr/>
          <p:nvPr/>
        </p:nvCxnSpPr>
        <p:spPr bwMode="auto">
          <a:xfrm>
            <a:off x="1809479" y="4174616"/>
            <a:ext cx="394880" cy="0"/>
          </a:xfrm>
          <a:prstGeom prst="line">
            <a:avLst/>
          </a:prstGeom>
          <a:solidFill>
            <a:schemeClr val="tx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263438" y="238951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本质是党的领导</a:t>
            </a:r>
            <a:endParaRPr lang="zh-CN" altLang="en-US" sz="1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0380" y="3383929"/>
            <a:ext cx="2507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漫长艰辛的历史过程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3753" y="1272286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22660" y="2204845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理论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0652" y="3176953"/>
            <a:ext cx="100811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16670" y="4120977"/>
            <a:ext cx="95232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怎么做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3775" y="288967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P37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龙腾四海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Dragon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rago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70000"/>
          <a:buFont typeface="Wingdings" panose="05000000000000000000" pitchFamily="2" charset="2"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9900"/>
            </a:gs>
            <a:gs pos="100000">
              <a:srgbClr val="FF0000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9900"/>
            </a:gs>
            <a:gs pos="100000">
              <a:srgbClr val="FF0000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anose="02020404030301010803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ot="10800000"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</TotalTime>
  <Words>3447</Words>
  <Application>Microsoft Office PowerPoint</Application>
  <PresentationFormat>全屏显示(16:9)</PresentationFormat>
  <Paragraphs>570</Paragraphs>
  <Slides>36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龙腾四海</vt:lpstr>
      <vt:lpstr>1_龙腾四海</vt:lpstr>
      <vt:lpstr>9_Stream</vt:lpstr>
      <vt:lpstr>Stream</vt:lpstr>
      <vt:lpstr>10_Stream</vt:lpstr>
      <vt:lpstr>1_Stream</vt:lpstr>
      <vt:lpstr>2_Stream</vt:lpstr>
      <vt:lpstr>波形</vt:lpstr>
      <vt:lpstr>3_Stream</vt:lpstr>
      <vt:lpstr>2_龙腾四海</vt:lpstr>
      <vt:lpstr>3_龙腾四海</vt:lpstr>
      <vt:lpstr>思想道德修养与法律基础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基础课调查反馈—不记名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Sky123.Org</cp:lastModifiedBy>
  <cp:revision>57</cp:revision>
  <dcterms:created xsi:type="dcterms:W3CDTF">2017-12-14T14:53:00Z</dcterms:created>
  <dcterms:modified xsi:type="dcterms:W3CDTF">2018-12-26T03:08:25Z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