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57" r:id="rId4"/>
    <p:sldId id="285" r:id="rId5"/>
    <p:sldId id="286" r:id="rId6"/>
    <p:sldId id="287" r:id="rId7"/>
    <p:sldId id="288" r:id="rId8"/>
    <p:sldId id="297" r:id="rId9"/>
    <p:sldId id="289" r:id="rId10"/>
    <p:sldId id="290" r:id="rId11"/>
    <p:sldId id="298" r:id="rId12"/>
    <p:sldId id="262" r:id="rId13"/>
    <p:sldId id="261" r:id="rId14"/>
    <p:sldId id="260" r:id="rId15"/>
    <p:sldId id="259" r:id="rId16"/>
    <p:sldId id="258" r:id="rId17"/>
    <p:sldId id="266" r:id="rId18"/>
    <p:sldId id="267" r:id="rId19"/>
    <p:sldId id="265" r:id="rId20"/>
    <p:sldId id="264" r:id="rId21"/>
    <p:sldId id="268" r:id="rId22"/>
    <p:sldId id="269" r:id="rId23"/>
    <p:sldId id="291" r:id="rId24"/>
    <p:sldId id="296" r:id="rId25"/>
    <p:sldId id="292" r:id="rId26"/>
    <p:sldId id="293" r:id="rId27"/>
    <p:sldId id="294" r:id="rId28"/>
    <p:sldId id="271" r:id="rId29"/>
    <p:sldId id="272" r:id="rId30"/>
    <p:sldId id="273" r:id="rId31"/>
    <p:sldId id="274" r:id="rId32"/>
    <p:sldId id="275" r:id="rId33"/>
    <p:sldId id="27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E8D6D-1E74-4D32-A5E2-5A63F57908E6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FE9AE-614A-41CE-8361-4D4DDA89F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3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genome/gdv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38200" y="18288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rPr>
              <a:t>NCBI</a:t>
            </a:r>
            <a:r>
              <a: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rPr>
              <a:t>数据库的使用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阎爱侠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生命科学与技术学院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9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" y="1052736"/>
            <a:ext cx="9001000" cy="472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766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页面的下半部分：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513" y="602128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菜单下的</a:t>
            </a:r>
            <a:r>
              <a:rPr lang="en-US" altLang="zh-CN" sz="2000" dirty="0"/>
              <a:t>download</a:t>
            </a:r>
            <a:r>
              <a:rPr lang="zh-CN" altLang="en-US" sz="2000" dirty="0"/>
              <a:t>选项就可以将引物信息下载下来</a:t>
            </a:r>
          </a:p>
        </p:txBody>
      </p:sp>
    </p:spTree>
    <p:extLst>
      <p:ext uri="{BB962C8B-B14F-4D97-AF65-F5344CB8AC3E}">
        <p14:creationId xmlns:p14="http://schemas.microsoft.com/office/powerpoint/2010/main" val="172788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877272"/>
            <a:ext cx="849694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得到文件 </a:t>
            </a:r>
            <a:r>
              <a:rPr lang="en-US" altLang="zh-CN" sz="2800" dirty="0" smtClean="0">
                <a:solidFill>
                  <a:srgbClr val="FF0000"/>
                </a:solidFill>
              </a:rPr>
              <a:t>NC_000007.14[22724177</a:t>
            </a:r>
            <a:r>
              <a:rPr lang="en-US" altLang="zh-CN" sz="2800" dirty="0">
                <a:solidFill>
                  <a:srgbClr val="FF0000"/>
                </a:solidFill>
              </a:rPr>
              <a:t>..22733712</a:t>
            </a:r>
            <a:r>
              <a:rPr lang="en-US" altLang="zh-CN" sz="2800" dirty="0" smtClean="0">
                <a:solidFill>
                  <a:srgbClr val="FF0000"/>
                </a:solidFill>
              </a:rPr>
              <a:t>].flat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121" y="2708920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2800" b="1" dirty="0"/>
              <a:t>第二部分 如何查找连续的 </a:t>
            </a:r>
            <a:r>
              <a:rPr lang="en-US" altLang="zh-CN" sz="2800" b="1" dirty="0"/>
              <a:t>mRNA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cDNA</a:t>
            </a:r>
            <a:r>
              <a:rPr lang="zh-CN" altLang="en-US" sz="2800" b="1" dirty="0"/>
              <a:t>、蛋白序列（依然以人类的 </a:t>
            </a:r>
            <a:r>
              <a:rPr lang="en-US" altLang="zh-CN" sz="2800" b="1" dirty="0" err="1"/>
              <a:t>IL6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为例）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78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59023"/>
            <a:ext cx="7344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．进入 </a:t>
            </a:r>
            <a:r>
              <a:rPr lang="en-US" altLang="zh-CN" sz="2400" b="1" dirty="0" err="1"/>
              <a:t>NCBI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主页： </a:t>
            </a:r>
            <a:r>
              <a:rPr lang="en-US" altLang="zh-CN" sz="2400" b="1" dirty="0"/>
              <a:t>https://</a:t>
            </a:r>
            <a:r>
              <a:rPr lang="en-US" altLang="zh-CN" sz="2400" b="1" dirty="0" err="1"/>
              <a:t>www.ncbi.nlm.nih.gov</a:t>
            </a:r>
            <a:r>
              <a:rPr lang="en-US" altLang="zh-CN" sz="2400" b="1" dirty="0"/>
              <a:t>/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77052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/>
              <a:t>在下拉框中选择</a:t>
            </a:r>
            <a:r>
              <a:rPr lang="en-US" altLang="zh-CN" sz="2000" dirty="0"/>
              <a:t>gene</a:t>
            </a:r>
            <a:r>
              <a:rPr lang="zh-CN" altLang="en-US" sz="2000" dirty="0"/>
              <a:t>，并在其后的搜索框中输入需要查找的基因名字。如图所示：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0145"/>
            <a:ext cx="8662639" cy="498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2411760" y="1916832"/>
            <a:ext cx="504056" cy="33833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5656" y="1916832"/>
            <a:ext cx="504056" cy="33833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2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288032" y="292585"/>
            <a:ext cx="442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点击“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Search”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，出现以下界面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rPr>
              <a:t>；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9" y="764704"/>
            <a:ext cx="889261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3861048"/>
            <a:ext cx="864096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3879" y="5336048"/>
            <a:ext cx="88926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dirty="0"/>
              <a:t>出现了很多基因序列，这些序列中有些序列是跟你的目的基因同名的，有些是别名（</a:t>
            </a:r>
            <a:r>
              <a:rPr lang="en-US" altLang="zh-CN" dirty="0"/>
              <a:t>Other Aliases</a:t>
            </a:r>
            <a:r>
              <a:rPr lang="zh-CN" altLang="en-US" dirty="0"/>
              <a:t>）与你的目的基因一致，根据每个序列的介绍认真选择你的目的基因。上图中我需要的 </a:t>
            </a:r>
            <a:r>
              <a:rPr lang="en-US" altLang="zh-CN" dirty="0" err="1"/>
              <a:t>IL6</a:t>
            </a:r>
            <a:r>
              <a:rPr lang="en-US" altLang="zh-CN" dirty="0"/>
              <a:t> </a:t>
            </a:r>
            <a:r>
              <a:rPr lang="zh-CN" altLang="en-US" dirty="0"/>
              <a:t>是标号为 </a:t>
            </a:r>
            <a:r>
              <a:rPr lang="en-US" altLang="zh-CN" dirty="0"/>
              <a:t>1</a:t>
            </a:r>
            <a:r>
              <a:rPr lang="zh-CN" altLang="en-US" dirty="0"/>
              <a:t>的序列。</a:t>
            </a:r>
            <a:endParaRPr lang="en-US" altLang="zh-CN" dirty="0"/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注：在每个序列的最下边还有“</a:t>
            </a:r>
            <a:r>
              <a:rPr lang="en-US" altLang="zh-CN" dirty="0">
                <a:solidFill>
                  <a:srgbClr val="FF0000"/>
                </a:solidFill>
              </a:rPr>
              <a:t>Order cDNA clone” </a:t>
            </a:r>
            <a:r>
              <a:rPr lang="zh-CN" altLang="en-US" dirty="0">
                <a:solidFill>
                  <a:srgbClr val="FF0000"/>
                </a:solidFill>
              </a:rPr>
              <a:t>的链接。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9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332656"/>
            <a:ext cx="7056784" cy="121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/>
              <a:t>2.1 </a:t>
            </a:r>
            <a:r>
              <a:rPr lang="zh-CN" altLang="en-US" sz="2000" b="1" dirty="0"/>
              <a:t>查找 </a:t>
            </a:r>
            <a:r>
              <a:rPr lang="en-US" altLang="zh-CN" sz="2000" b="1" dirty="0"/>
              <a:t>cDNA </a:t>
            </a:r>
            <a:r>
              <a:rPr lang="zh-CN" altLang="en-US" sz="2000" b="1" dirty="0"/>
              <a:t>序列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2.1.1 </a:t>
            </a:r>
            <a:r>
              <a:rPr lang="zh-CN" altLang="en-US" sz="2000" dirty="0"/>
              <a:t>点击 </a:t>
            </a:r>
            <a:r>
              <a:rPr lang="en-US" altLang="zh-CN" sz="2000" dirty="0"/>
              <a:t>Order cDNA clone, </a:t>
            </a:r>
            <a:r>
              <a:rPr lang="zh-CN" altLang="en-US" sz="2000" dirty="0"/>
              <a:t>出现目的页面如图所示：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3644"/>
            <a:ext cx="8732204" cy="47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8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4664"/>
            <a:ext cx="74888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/>
              <a:t>2.1.2 </a:t>
            </a:r>
            <a:r>
              <a:rPr lang="zh-CN" altLang="en-US" sz="2000" dirty="0"/>
              <a:t>点击 </a:t>
            </a:r>
            <a:r>
              <a:rPr lang="en-US" altLang="zh-CN" sz="2000" dirty="0"/>
              <a:t>Clone Sequence </a:t>
            </a:r>
            <a:r>
              <a:rPr lang="zh-CN" altLang="en-US" sz="2000" dirty="0"/>
              <a:t>后面的链接即可得到 </a:t>
            </a:r>
            <a:r>
              <a:rPr lang="en-US" altLang="zh-CN" sz="2000" dirty="0"/>
              <a:t>cDNA </a:t>
            </a:r>
            <a:r>
              <a:rPr lang="zh-CN" altLang="en-US" sz="2000" dirty="0"/>
              <a:t>序列。点击后如图所示（只抓取其中一部分）：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1"/>
          <a:stretch/>
        </p:blipFill>
        <p:spPr bwMode="auto">
          <a:xfrm>
            <a:off x="179512" y="1412776"/>
            <a:ext cx="8820472" cy="471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7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398274"/>
            <a:ext cx="78488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/>
              <a:t>2.2 </a:t>
            </a:r>
            <a:r>
              <a:rPr lang="zh-CN" altLang="en-US" sz="2000" b="1" dirty="0"/>
              <a:t>查找 </a:t>
            </a:r>
            <a:r>
              <a:rPr lang="en-US" altLang="zh-CN" sz="2000" b="1" dirty="0"/>
              <a:t>mRNA</a:t>
            </a:r>
            <a:r>
              <a:rPr lang="zh-CN" altLang="en-US" sz="2000" b="1" dirty="0"/>
              <a:t>、蛋白序列</a:t>
            </a:r>
            <a:endParaRPr lang="en-US" altLang="zh-CN" sz="2000" b="1" dirty="0"/>
          </a:p>
          <a:p>
            <a:pPr>
              <a:lnSpc>
                <a:spcPts val="3000"/>
              </a:lnSpc>
            </a:pPr>
            <a:r>
              <a:rPr lang="zh-CN" altLang="zh-CN" sz="2000" dirty="0"/>
              <a:t>回到步骤</a:t>
            </a:r>
            <a:r>
              <a:rPr lang="en-US" altLang="zh-CN" sz="2000" dirty="0"/>
              <a:t>1</a:t>
            </a:r>
            <a:r>
              <a:rPr lang="zh-CN" altLang="zh-CN" sz="2000" dirty="0"/>
              <a:t>点击 “</a:t>
            </a:r>
            <a:r>
              <a:rPr lang="en-US" altLang="zh-CN" sz="2000" dirty="0"/>
              <a:t>Search”</a:t>
            </a:r>
            <a:r>
              <a:rPr lang="zh-CN" altLang="zh-CN" sz="2000" dirty="0"/>
              <a:t>之后出现的页面，点击目的基因的名字</a:t>
            </a:r>
          </a:p>
          <a:p>
            <a:r>
              <a:rPr lang="zh-CN" altLang="en-US" sz="2000" b="1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5034"/>
            <a:ext cx="8850579" cy="40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619672" y="2996952"/>
            <a:ext cx="1944216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出现以下页面</a:t>
            </a:r>
            <a:r>
              <a:rPr lang="en-US" altLang="zh-CN" sz="2000" dirty="0"/>
              <a:t>(</a:t>
            </a:r>
            <a:r>
              <a:rPr lang="zh-CN" altLang="en-US" sz="2000" dirty="0"/>
              <a:t>只抓取相关部分</a:t>
            </a:r>
            <a:r>
              <a:rPr lang="en-US" altLang="zh-CN" sz="2000" dirty="0"/>
              <a:t>):</a:t>
            </a:r>
            <a:r>
              <a:rPr lang="zh-CN" altLang="en-US" sz="2000" dirty="0"/>
              <a:t> 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0" y="1198406"/>
            <a:ext cx="8902076" cy="460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7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4056" y="345430"/>
            <a:ext cx="66602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页面的下半部分，即可以获取 </a:t>
            </a:r>
            <a:r>
              <a:rPr lang="en-US" altLang="zh-CN" sz="2000" dirty="0"/>
              <a:t>mRNA </a:t>
            </a:r>
            <a:r>
              <a:rPr lang="zh-CN" altLang="en-US" sz="2000" dirty="0"/>
              <a:t>和蛋白序列的部分：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"/>
          <a:stretch/>
        </p:blipFill>
        <p:spPr bwMode="auto">
          <a:xfrm>
            <a:off x="76309" y="819557"/>
            <a:ext cx="9117093" cy="49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5725067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找到“</a:t>
            </a:r>
            <a:r>
              <a:rPr lang="en-US" altLang="zh-CN" sz="2000" dirty="0" err="1"/>
              <a:t>NCBI</a:t>
            </a:r>
            <a:r>
              <a:rPr lang="en-US" altLang="zh-CN" sz="2000" dirty="0"/>
              <a:t> Reference Sequences (</a:t>
            </a:r>
            <a:r>
              <a:rPr lang="en-US" altLang="zh-CN" sz="2000" dirty="0" err="1"/>
              <a:t>RefSeq</a:t>
            </a:r>
            <a:r>
              <a:rPr lang="en-US" altLang="zh-CN" sz="2000" dirty="0"/>
              <a:t>)”</a:t>
            </a:r>
            <a:r>
              <a:rPr lang="zh-CN" altLang="en-US" sz="2000" dirty="0"/>
              <a:t>，它分为几个板块， 第一个“</a:t>
            </a:r>
            <a:r>
              <a:rPr lang="en-US" altLang="zh-CN" sz="2000" dirty="0"/>
              <a:t>mRNA and Protein ”</a:t>
            </a:r>
            <a:r>
              <a:rPr lang="zh-CN" altLang="en-US" sz="2000" dirty="0"/>
              <a:t>区可以让我们找到连续的编码 </a:t>
            </a:r>
            <a:r>
              <a:rPr lang="en-US" altLang="zh-CN" sz="2000" dirty="0"/>
              <a:t>mRNA </a:t>
            </a:r>
            <a:r>
              <a:rPr lang="zh-CN" altLang="en-US" sz="2000" dirty="0"/>
              <a:t>序列和蛋白序列。</a:t>
            </a:r>
          </a:p>
        </p:txBody>
      </p:sp>
      <p:sp>
        <p:nvSpPr>
          <p:cNvPr id="8" name="矩形 7"/>
          <p:cNvSpPr/>
          <p:nvPr/>
        </p:nvSpPr>
        <p:spPr>
          <a:xfrm>
            <a:off x="647564" y="3717032"/>
            <a:ext cx="1476164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272268" y="2312585"/>
            <a:ext cx="2892020" cy="1260431"/>
          </a:xfrm>
          <a:prstGeom prst="wedgeRoundRectCallout">
            <a:avLst>
              <a:gd name="adj1" fmla="val -139563"/>
              <a:gd name="adj2" fmla="val 571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分别代表 </a:t>
            </a:r>
            <a:r>
              <a:rPr lang="en-US" altLang="zh-CN" dirty="0">
                <a:solidFill>
                  <a:schemeClr val="tx1"/>
                </a:solidFill>
              </a:rPr>
              <a:t>mRNA </a:t>
            </a:r>
            <a:r>
              <a:rPr lang="zh-CN" altLang="en-US" dirty="0">
                <a:solidFill>
                  <a:schemeClr val="tx1"/>
                </a:solidFill>
              </a:rPr>
              <a:t>序列和蛋白序列。分别点击就可以得到相应的序列页面。</a:t>
            </a:r>
          </a:p>
        </p:txBody>
      </p:sp>
    </p:spTree>
    <p:extLst>
      <p:ext uri="{BB962C8B-B14F-4D97-AF65-F5344CB8AC3E}">
        <p14:creationId xmlns:p14="http://schemas.microsoft.com/office/powerpoint/2010/main" val="15744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837" y="2420888"/>
            <a:ext cx="7992888" cy="11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/>
              <a:t>第一部分 利用 </a:t>
            </a:r>
            <a:r>
              <a:rPr lang="en-US" altLang="zh-CN" sz="2800" b="1" dirty="0"/>
              <a:t>Genome Data Viewer</a:t>
            </a:r>
            <a:r>
              <a:rPr lang="zh-CN" altLang="en-US" sz="2800" b="1" dirty="0"/>
              <a:t>查找基因</a:t>
            </a:r>
            <a:endParaRPr lang="en-US" altLang="zh-CN" sz="2800" b="1" dirty="0"/>
          </a:p>
          <a:p>
            <a:pPr algn="ctr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/>
              <a:t>序列、启动子（</a:t>
            </a:r>
            <a:r>
              <a:rPr lang="en-US" altLang="zh-CN" sz="2800" b="1" dirty="0"/>
              <a:t>Promoter</a:t>
            </a:r>
            <a:r>
              <a:rPr lang="zh-CN" altLang="en-US" sz="2800" b="1" dirty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2869" y="4149080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下面以人的 </a:t>
            </a:r>
            <a:r>
              <a:rPr lang="en-US" altLang="zh-CN" sz="2400" dirty="0" err="1"/>
              <a:t>IL6</a:t>
            </a:r>
            <a:r>
              <a:rPr lang="zh-CN" altLang="en-US" sz="2400" dirty="0"/>
              <a:t>（白细胞介素 </a:t>
            </a:r>
            <a:r>
              <a:rPr lang="en-US" altLang="zh-CN" sz="2400" dirty="0"/>
              <a:t>6</a:t>
            </a:r>
            <a:r>
              <a:rPr lang="zh-CN" altLang="en-US" sz="2400" dirty="0"/>
              <a:t>）为例讲述一下具体的操作步骤 </a:t>
            </a:r>
          </a:p>
        </p:txBody>
      </p:sp>
    </p:spTree>
    <p:extLst>
      <p:ext uri="{BB962C8B-B14F-4D97-AF65-F5344CB8AC3E}">
        <p14:creationId xmlns:p14="http://schemas.microsoft.com/office/powerpoint/2010/main" val="209018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476672"/>
            <a:ext cx="3466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点击后如图所示，</a:t>
            </a:r>
            <a:r>
              <a:rPr lang="en-US" altLang="zh-CN" sz="2000" dirty="0"/>
              <a:t>mRNA </a:t>
            </a:r>
            <a:r>
              <a:rPr lang="zh-CN" altLang="en-US" sz="2000" dirty="0"/>
              <a:t>序列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42086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4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02370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蛋白序列如下：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91422"/>
            <a:ext cx="8846882" cy="174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268760"/>
            <a:ext cx="7128792" cy="11430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第三部分 运用 </a:t>
            </a:r>
            <a:r>
              <a:rPr lang="en-US" altLang="zh-CN" sz="2800" b="1" dirty="0" err="1"/>
              <a:t>STS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查找已经公布的引物序列（以人的 </a:t>
            </a:r>
            <a:r>
              <a:rPr lang="en-US" altLang="zh-CN" sz="2800" b="1" dirty="0" err="1"/>
              <a:t>IL6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基因为例 ）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611560" y="2610485"/>
            <a:ext cx="80648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STS</a:t>
            </a:r>
            <a:r>
              <a:rPr lang="zh-CN" altLang="en-US" sz="2000" dirty="0">
                <a:solidFill>
                  <a:srgbClr val="FF0000"/>
                </a:solidFill>
              </a:rPr>
              <a:t>，序列标签位点（</a:t>
            </a:r>
            <a:r>
              <a:rPr lang="en-US" altLang="zh-CN" sz="2000" dirty="0">
                <a:solidFill>
                  <a:srgbClr val="FF0000"/>
                </a:solidFill>
              </a:rPr>
              <a:t>Sequence Tagged Site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：一段短的 </a:t>
            </a:r>
            <a:r>
              <a:rPr lang="en-US" altLang="zh-CN" sz="2000" dirty="0"/>
              <a:t>DNA </a:t>
            </a:r>
            <a:r>
              <a:rPr lang="zh-CN" altLang="en-US" sz="2000" dirty="0"/>
              <a:t>序列（</a:t>
            </a:r>
            <a:r>
              <a:rPr lang="en-US" altLang="zh-CN" sz="2000" dirty="0"/>
              <a:t>200</a:t>
            </a:r>
            <a:r>
              <a:rPr lang="zh-CN" altLang="en-US" sz="2000" dirty="0"/>
              <a:t>－</a:t>
            </a:r>
            <a:r>
              <a:rPr lang="en-US" altLang="zh-CN" sz="2000" dirty="0"/>
              <a:t>500 </a:t>
            </a:r>
            <a:r>
              <a:rPr lang="zh-CN" altLang="en-US" sz="2000" dirty="0"/>
              <a:t>个碱基对），这种序列在染色体上只出现一次，其位置和碱基顺序都是已知的。在 </a:t>
            </a:r>
            <a:r>
              <a:rPr lang="en-US" altLang="zh-CN" sz="2000" dirty="0"/>
              <a:t>PCR </a:t>
            </a:r>
            <a:r>
              <a:rPr lang="zh-CN" altLang="en-US" sz="2000" dirty="0"/>
              <a:t>反应中可以检测</a:t>
            </a:r>
            <a:r>
              <a:rPr lang="zh-CN" altLang="en-US" sz="2000" dirty="0" smtClean="0"/>
              <a:t>出 </a:t>
            </a:r>
            <a:r>
              <a:rPr lang="en-US" altLang="zh-CN" sz="2000" dirty="0" smtClean="0"/>
              <a:t>STS </a:t>
            </a:r>
            <a:r>
              <a:rPr lang="zh-CN" altLang="en-US" sz="2000" dirty="0"/>
              <a:t>来，</a:t>
            </a:r>
            <a:r>
              <a:rPr lang="en-US" altLang="zh-CN" sz="2000" dirty="0" err="1"/>
              <a:t>STS</a:t>
            </a:r>
            <a:r>
              <a:rPr lang="en-US" altLang="zh-CN" sz="2000" dirty="0"/>
              <a:t> </a:t>
            </a:r>
            <a:r>
              <a:rPr lang="zh-CN" altLang="en-US" sz="2000" dirty="0"/>
              <a:t>适宜于作为人类基因组的一种地标，据此可以判定 </a:t>
            </a:r>
            <a:r>
              <a:rPr lang="en-US" altLang="zh-CN" sz="2000" dirty="0"/>
              <a:t>DNA </a:t>
            </a:r>
            <a:r>
              <a:rPr lang="zh-CN" altLang="en-US" sz="2000" dirty="0"/>
              <a:t>的方向和特定序列的相对位置 。</a:t>
            </a:r>
            <a:endParaRPr lang="en-US" altLang="zh-CN" sz="2000" dirty="0"/>
          </a:p>
          <a:p>
            <a:pPr>
              <a:lnSpc>
                <a:spcPts val="3000"/>
              </a:lnSpc>
            </a:pPr>
            <a:endParaRPr lang="en-US" altLang="zh-CN" sz="2000" dirty="0"/>
          </a:p>
          <a:p>
            <a:pPr>
              <a:lnSpc>
                <a:spcPts val="3000"/>
              </a:lnSpc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16B385-F57D-4CBA-B2C9-8E3EAE7C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95"/>
            <a:ext cx="9144000" cy="4309766"/>
          </a:xfrm>
          <a:prstGeom prst="rect">
            <a:avLst/>
          </a:prstGeom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844962D7-0F56-49C1-925A-59F37B13F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2800" b="1" dirty="0"/>
              <a:t>1. </a:t>
            </a:r>
            <a:r>
              <a:rPr lang="zh-CN" altLang="en-US" sz="2800" b="1" dirty="0"/>
              <a:t>打开</a:t>
            </a:r>
            <a:r>
              <a:rPr lang="en-US" altLang="zh-CN" sz="2800" b="1" dirty="0"/>
              <a:t>NCBI</a:t>
            </a:r>
            <a:r>
              <a:rPr lang="zh-CN" altLang="en-US" sz="2800" b="1" dirty="0"/>
              <a:t>主页，在 </a:t>
            </a:r>
            <a:r>
              <a:rPr lang="en-US" altLang="zh-CN" sz="2800" b="1" dirty="0"/>
              <a:t>All Databases </a:t>
            </a:r>
            <a:r>
              <a:rPr lang="zh-CN" altLang="en-US" sz="2800" b="1" dirty="0"/>
              <a:t>中选择</a:t>
            </a:r>
            <a:r>
              <a:rPr lang="en-US" altLang="zh-CN" sz="2800" b="1" dirty="0"/>
              <a:t>Probe </a:t>
            </a:r>
            <a:r>
              <a:rPr lang="zh-CN" altLang="en-US" sz="2800" b="1" dirty="0"/>
              <a:t>，在后面的框内填写</a:t>
            </a:r>
            <a:r>
              <a:rPr lang="en-US" altLang="zh-CN" sz="2800" b="1" dirty="0"/>
              <a:t>STS</a:t>
            </a:r>
            <a:r>
              <a:rPr lang="zh-CN" altLang="en-US" sz="2800" b="1" dirty="0"/>
              <a:t>以及目的基因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96A1160A-8369-44D3-8773-941901A9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848282"/>
            <a:ext cx="609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8D6CBC85-0948-411C-971B-2A8EE28E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64" y="1848282"/>
            <a:ext cx="609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F6A02B-C59A-4D05-9157-558D9E5B43EE}"/>
              </a:ext>
            </a:extLst>
          </p:cNvPr>
          <p:cNvSpPr txBox="1"/>
          <p:nvPr/>
        </p:nvSpPr>
        <p:spPr>
          <a:xfrm>
            <a:off x="228600" y="11967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还是使用人的</a:t>
            </a:r>
            <a:r>
              <a:rPr lang="en-US" altLang="zh-CN" dirty="0"/>
              <a:t>IL6</a:t>
            </a:r>
            <a:r>
              <a:rPr lang="zh-CN" altLang="en-US" dirty="0"/>
              <a:t>基因为例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954068-4621-4FF3-9CFC-DDB823B5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604"/>
            <a:ext cx="9144000" cy="3962644"/>
          </a:xfrm>
          <a:prstGeom prst="rect">
            <a:avLst/>
          </a:prstGeom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844962D7-0F56-49C1-925A-59F37B13F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2800" b="1" dirty="0"/>
              <a:t>或者直接</a:t>
            </a:r>
            <a:r>
              <a:rPr lang="zh-CN" altLang="en-US" sz="2800" b="1" dirty="0" smtClean="0"/>
              <a:t>输入 </a:t>
            </a:r>
            <a:r>
              <a:rPr lang="en-US" altLang="zh-CN" sz="2800" b="1" dirty="0" err="1" smtClean="0"/>
              <a:t>UniSTS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号码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96A1160A-8369-44D3-8773-941901A9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749073"/>
            <a:ext cx="841176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8D6CBC85-0948-411C-971B-2A8EE28E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64" y="1777433"/>
            <a:ext cx="609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F6A02B-C59A-4D05-9157-558D9E5B43EE}"/>
              </a:ext>
            </a:extLst>
          </p:cNvPr>
          <p:cNvSpPr txBox="1"/>
          <p:nvPr/>
        </p:nvSpPr>
        <p:spPr>
          <a:xfrm>
            <a:off x="228600" y="11967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还是使用人的</a:t>
            </a:r>
            <a:r>
              <a:rPr lang="en-US" altLang="zh-CN" dirty="0"/>
              <a:t>IL6</a:t>
            </a:r>
            <a:r>
              <a:rPr lang="zh-CN" altLang="en-US" dirty="0"/>
              <a:t>基因为例</a:t>
            </a:r>
          </a:p>
        </p:txBody>
      </p:sp>
    </p:spTree>
    <p:extLst>
      <p:ext uri="{BB962C8B-B14F-4D97-AF65-F5344CB8AC3E}">
        <p14:creationId xmlns:p14="http://schemas.microsoft.com/office/powerpoint/2010/main" val="38432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C15ADE3-AB64-46AA-9760-792BC71DE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 eaLnBrk="1" hangingPunct="1"/>
            <a:r>
              <a:rPr lang="zh-CN" altLang="en-US" sz="3200" b="1"/>
              <a:t>点击</a:t>
            </a:r>
            <a:r>
              <a:rPr lang="en-US" altLang="zh-CN" sz="3200" b="1"/>
              <a:t>Search </a:t>
            </a:r>
            <a:r>
              <a:rPr lang="zh-CN" altLang="en-US" sz="3200" b="1"/>
              <a:t>后，出现以下界面</a:t>
            </a: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42FB514A-09D3-49A2-8E52-6C0970E9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462713"/>
            <a:ext cx="751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27ECB2-008D-45CE-B1BC-F7DE1655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290" y="1196752"/>
            <a:ext cx="9144000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10EE5D-DBC2-4BD5-9B39-671BEE66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" y="908720"/>
            <a:ext cx="9144000" cy="4667250"/>
          </a:xfrm>
          <a:prstGeom prst="rect">
            <a:avLst/>
          </a:prstGeom>
        </p:spPr>
      </p:pic>
      <p:sp>
        <p:nvSpPr>
          <p:cNvPr id="36866" name="Rectangle 2">
            <a:extLst>
              <a:ext uri="{FF2B5EF4-FFF2-40B4-BE49-F238E27FC236}">
                <a16:creationId xmlns:a16="http://schemas.microsoft.com/office/drawing/2014/main" id="{85EC8ED1-8A92-4B29-A5EB-8B7AD451F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175" y="203200"/>
            <a:ext cx="8229600" cy="868363"/>
          </a:xfrm>
        </p:spPr>
        <p:txBody>
          <a:bodyPr/>
          <a:lstStyle/>
          <a:p>
            <a:pPr algn="l" eaLnBrk="1" hangingPunct="1"/>
            <a:r>
              <a:rPr lang="zh-CN" altLang="en-US" sz="3200" b="1"/>
              <a:t>找到自己所需要的选项 （点击 ）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652F2690-54C5-4D45-A4D4-5CD3C27D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6" y="3717032"/>
            <a:ext cx="2793703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C21572-5BE9-4E04-9243-F5FE5F0F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24"/>
            <a:ext cx="9144000" cy="43577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92CB74-4D63-4A2E-A9F9-C84FA23B845F}"/>
              </a:ext>
            </a:extLst>
          </p:cNvPr>
          <p:cNvSpPr txBox="1"/>
          <p:nvPr/>
        </p:nvSpPr>
        <p:spPr>
          <a:xfrm>
            <a:off x="207740" y="5742829"/>
            <a:ext cx="851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下拉发现引物序列的信息以及参考文献等相关信息。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PCR</a:t>
            </a:r>
            <a:r>
              <a:rPr lang="zh-CN" altLang="en-US" dirty="0"/>
              <a:t>是双链扩增，在序列中可以直接找到的是</a:t>
            </a:r>
            <a:r>
              <a:rPr lang="en-US" altLang="zh-CN" dirty="0"/>
              <a:t>Primer A </a:t>
            </a:r>
            <a:r>
              <a:rPr lang="zh-CN" altLang="en-US" dirty="0"/>
              <a:t>的原序列和</a:t>
            </a:r>
            <a:r>
              <a:rPr lang="en-US" altLang="zh-CN" dirty="0"/>
              <a:t>Primer B</a:t>
            </a:r>
            <a:r>
              <a:rPr lang="zh-CN" altLang="en-US" dirty="0"/>
              <a:t> 的互补序列。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348880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2800" b="1" dirty="0"/>
              <a:t>第四部分 如何运用 </a:t>
            </a:r>
            <a:r>
              <a:rPr lang="en-US" altLang="zh-CN" sz="2800" b="1" dirty="0"/>
              <a:t>BLAST </a:t>
            </a:r>
            <a:r>
              <a:rPr lang="zh-CN" altLang="en-US" sz="2800" b="1" dirty="0"/>
              <a:t>进行序列比对、检验引物特异性 </a:t>
            </a:r>
            <a:endParaRPr lang="en-US" altLang="zh-CN" sz="2800" b="1" dirty="0"/>
          </a:p>
          <a:p>
            <a:pPr algn="ctr">
              <a:lnSpc>
                <a:spcPts val="3600"/>
              </a:lnSpc>
            </a:pPr>
            <a:endParaRPr lang="en-US" altLang="zh-CN" sz="2800" b="1" dirty="0"/>
          </a:p>
          <a:p>
            <a:pPr algn="ctr">
              <a:lnSpc>
                <a:spcPts val="3600"/>
              </a:lnSpc>
            </a:pPr>
            <a:r>
              <a:rPr lang="zh-CN" altLang="en-US" sz="2400" dirty="0"/>
              <a:t>以比对核酸序列为例 </a:t>
            </a:r>
            <a:br>
              <a:rPr lang="zh-CN" altLang="en-US" sz="2400" dirty="0"/>
            </a:br>
            <a:r>
              <a:rPr lang="zh-CN" altLang="en-US" sz="2800" b="1" dirty="0"/>
              <a:t/>
            </a:r>
            <a:br>
              <a:rPr lang="zh-CN" altLang="en-US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12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474373"/>
            <a:ext cx="74168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．打开 </a:t>
            </a:r>
            <a:r>
              <a:rPr lang="en-US" altLang="zh-CN" sz="2000" b="1" dirty="0"/>
              <a:t>BLAST </a:t>
            </a:r>
            <a:r>
              <a:rPr lang="zh-CN" altLang="en-US" sz="2000" b="1" dirty="0"/>
              <a:t>页面，</a:t>
            </a:r>
            <a:r>
              <a:rPr lang="en-US" altLang="zh-CN" sz="2000" b="1" dirty="0"/>
              <a:t> https://</a:t>
            </a:r>
            <a:r>
              <a:rPr lang="en-US" altLang="zh-CN" sz="2000" b="1" dirty="0" err="1"/>
              <a:t>blast.ncbi.nlm.nih.gov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Blast.cgi</a:t>
            </a:r>
            <a:r>
              <a:rPr lang="zh-CN" altLang="en-US" sz="2000" b="1" dirty="0"/>
              <a:t>打开后如图所示：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8237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260648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打开网页</a:t>
            </a:r>
            <a:r>
              <a:rPr lang="en-US" altLang="zh-CN" sz="2000" b="1" dirty="0"/>
              <a:t>Genome Data Viewer </a:t>
            </a:r>
            <a:r>
              <a:rPr lang="zh-CN" altLang="en-US" sz="2000" b="1" dirty="0"/>
              <a:t>：</a:t>
            </a:r>
            <a:r>
              <a:rPr lang="en-US" altLang="zh-CN" sz="2000" b="1" dirty="0">
                <a:hlinkClick r:id="rId2"/>
              </a:rPr>
              <a:t>https://</a:t>
            </a:r>
            <a:r>
              <a:rPr lang="en-US" altLang="zh-CN" sz="2000" b="1" dirty="0" err="1">
                <a:hlinkClick r:id="rId2"/>
              </a:rPr>
              <a:t>www.ncbi.nlm.nih.gov</a:t>
            </a:r>
            <a:r>
              <a:rPr lang="en-US" altLang="zh-CN" sz="2000" b="1" dirty="0">
                <a:hlinkClick r:id="rId2"/>
              </a:rPr>
              <a:t>/genome/</a:t>
            </a:r>
            <a:r>
              <a:rPr lang="en-US" altLang="zh-CN" sz="2000" b="1" dirty="0" err="1">
                <a:hlinkClick r:id="rId2"/>
              </a:rPr>
              <a:t>gdv</a:t>
            </a:r>
            <a:r>
              <a:rPr lang="en-US" altLang="zh-CN" sz="2000" b="1" dirty="0">
                <a:hlinkClick r:id="rId2"/>
              </a:rPr>
              <a:t>/</a:t>
            </a:r>
            <a:endParaRPr lang="en-US" altLang="zh-CN" sz="2000" b="1" dirty="0"/>
          </a:p>
          <a:p>
            <a:r>
              <a:rPr lang="zh-CN" altLang="en-US" sz="2400" b="1" dirty="0"/>
              <a:t>如下图所示：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0089"/>
            <a:ext cx="79438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06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9"/>
          <a:stretch/>
        </p:blipFill>
        <p:spPr bwMode="auto">
          <a:xfrm>
            <a:off x="35496" y="903644"/>
            <a:ext cx="9070943" cy="51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6632"/>
            <a:ext cx="82809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．点击 </a:t>
            </a:r>
            <a:r>
              <a:rPr lang="en-US" altLang="zh-CN" sz="2000" b="1" dirty="0"/>
              <a:t>Web BLAST </a:t>
            </a:r>
            <a:r>
              <a:rPr lang="zh-CN" altLang="en-US" sz="2000" b="1" dirty="0"/>
              <a:t>部分的 </a:t>
            </a:r>
            <a:r>
              <a:rPr lang="en-US" altLang="zh-CN" sz="2000" b="1" dirty="0"/>
              <a:t>nucleotide blast </a:t>
            </a:r>
            <a:r>
              <a:rPr lang="zh-CN" altLang="en-US" sz="2000" b="1" dirty="0"/>
              <a:t>链接到一个新的页面。打开后如图所示：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935984" y="2204864"/>
            <a:ext cx="4034000" cy="432048"/>
          </a:xfrm>
          <a:prstGeom prst="wedgeRoundRectCallout">
            <a:avLst>
              <a:gd name="adj1" fmla="val -98667"/>
              <a:gd name="adj2" fmla="val -56191"/>
              <a:gd name="adj3" fmla="val 16667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输入序列</a:t>
            </a:r>
            <a:r>
              <a:rPr lang="en-US" altLang="zh-CN" sz="1400" dirty="0">
                <a:solidFill>
                  <a:schemeClr val="tx1"/>
                </a:solidFill>
              </a:rPr>
              <a:t>:</a:t>
            </a:r>
            <a:r>
              <a:rPr lang="zh-CN" altLang="en-US" sz="1400" dirty="0">
                <a:solidFill>
                  <a:schemeClr val="tx1"/>
                </a:solidFill>
              </a:rPr>
              <a:t>可以直接把序列粘贴进去，也可以上传序列。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935984" y="1700808"/>
            <a:ext cx="4040204" cy="432048"/>
          </a:xfrm>
          <a:prstGeom prst="wedgeRoundRectCallout">
            <a:avLst>
              <a:gd name="adj1" fmla="val -67758"/>
              <a:gd name="adj2" fmla="val -3191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</a:rPr>
              <a:t>选择要比对的序列范围（留空就代表要比对输入的整个序列）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459820" y="2636912"/>
            <a:ext cx="1476164" cy="331908"/>
          </a:xfrm>
          <a:prstGeom prst="wedgeRoundRectCallout">
            <a:avLst>
              <a:gd name="adj1" fmla="val -105001"/>
              <a:gd name="adj2" fmla="val -39668"/>
              <a:gd name="adj3" fmla="val 16667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为本次工作命名</a:t>
            </a:r>
          </a:p>
        </p:txBody>
      </p:sp>
      <p:sp>
        <p:nvSpPr>
          <p:cNvPr id="6" name="矩形 5"/>
          <p:cNvSpPr/>
          <p:nvPr/>
        </p:nvSpPr>
        <p:spPr>
          <a:xfrm>
            <a:off x="4397984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3608" y="2924944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让我们选择要与目的序列比对的物种或序列种类（</a:t>
            </a:r>
            <a:r>
              <a:rPr lang="en-US" altLang="zh-CN" sz="1400" dirty="0">
                <a:solidFill>
                  <a:srgbClr val="FF0000"/>
                </a:solidFill>
              </a:rPr>
              <a:t>genome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DNA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mRNA </a:t>
            </a:r>
            <a:r>
              <a:rPr lang="zh-CN" altLang="en-US" sz="1400" dirty="0">
                <a:solidFill>
                  <a:srgbClr val="FF0000"/>
                </a:solidFill>
              </a:rPr>
              <a:t>等）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4608004" y="3160713"/>
            <a:ext cx="4368184" cy="1060375"/>
          </a:xfrm>
          <a:prstGeom prst="wedgeRoundRectCallout">
            <a:avLst>
              <a:gd name="adj1" fmla="val -91299"/>
              <a:gd name="adj2" fmla="val -30200"/>
              <a:gd name="adj3" fmla="val 16667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solidFill>
                  <a:schemeClr val="tx1"/>
                </a:solidFill>
              </a:rPr>
              <a:t>如果是人或老鼠，可直接选择；如果是其他物种就要选择“</a:t>
            </a:r>
            <a:r>
              <a:rPr lang="en-US" altLang="zh-CN" sz="1400" dirty="0">
                <a:solidFill>
                  <a:schemeClr val="tx1"/>
                </a:solidFill>
              </a:rPr>
              <a:t>others”</a:t>
            </a:r>
            <a:r>
              <a:rPr lang="zh-CN" altLang="en-US" sz="1400" dirty="0">
                <a:solidFill>
                  <a:schemeClr val="tx1"/>
                </a:solidFill>
              </a:rPr>
              <a:t>，这时候网页会主动跳出一个下拉对话框和一个输入式对话框，你可以分别选择和输入要跟你的序列比对的序列种类和物种。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4644008" y="4365104"/>
            <a:ext cx="2403884" cy="331908"/>
          </a:xfrm>
          <a:prstGeom prst="wedgeRoundRectCallout">
            <a:avLst>
              <a:gd name="adj1" fmla="val -132845"/>
              <a:gd name="adj2" fmla="val -96517"/>
              <a:gd name="adj3" fmla="val 16667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对比对结果进行适当的限制。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043608" y="4437112"/>
            <a:ext cx="3042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选择本次比对的精确度，种内种间等 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12" y="6095618"/>
            <a:ext cx="89289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在 </a:t>
            </a:r>
            <a:r>
              <a:rPr lang="en-US" altLang="zh-CN" sz="1600" dirty="0"/>
              <a:t>BLAST </a:t>
            </a:r>
            <a:r>
              <a:rPr lang="zh-CN" altLang="en-US" sz="1600" dirty="0"/>
              <a:t>按钮下面有一个“</a:t>
            </a:r>
            <a:r>
              <a:rPr lang="en-US" altLang="zh-CN" sz="1600" dirty="0"/>
              <a:t>Algorithm parameters” </a:t>
            </a:r>
            <a:r>
              <a:rPr lang="zh-CN" altLang="en-US" sz="1600" dirty="0"/>
              <a:t>，这是参数设置选项，一般用户使用不到此项，所以它比较隐蔽，点击，原网页下方即可增加了 </a:t>
            </a:r>
            <a:r>
              <a:rPr lang="en-US" altLang="zh-CN" sz="1600" dirty="0"/>
              <a:t>Algorithm parameters </a:t>
            </a:r>
            <a:r>
              <a:rPr lang="zh-CN" altLang="en-US" sz="1600" dirty="0"/>
              <a:t>的内容。 （不常用）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496" y="5733256"/>
            <a:ext cx="1152128" cy="2880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32656"/>
            <a:ext cx="835292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en-US" sz="2000" b="1" dirty="0"/>
              <a:t>．依次填写上述网页必须部分，点击 </a:t>
            </a:r>
            <a:r>
              <a:rPr lang="en-US" altLang="zh-CN" sz="2000" b="1" dirty="0"/>
              <a:t>BLAST </a:t>
            </a:r>
            <a:r>
              <a:rPr lang="zh-CN" altLang="en-US" sz="2000" b="1" dirty="0"/>
              <a:t>按钮后，出现如下界面（只截取其中一部分）：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17012"/>
            <a:ext cx="9015759" cy="461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92479" cy="432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539388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页面的下半部分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1" y="5552072"/>
            <a:ext cx="8748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出现的这个结果页面信息含量非常大，其中 </a:t>
            </a:r>
            <a:r>
              <a:rPr lang="en-US" altLang="zh-CN" dirty="0"/>
              <a:t>Description </a:t>
            </a:r>
            <a:r>
              <a:rPr lang="zh-CN" altLang="en-US" dirty="0"/>
              <a:t>部分推荐大家详细看一下，另外说一下“</a:t>
            </a:r>
            <a:r>
              <a:rPr lang="en-US" altLang="zh-CN" dirty="0"/>
              <a:t>E value” </a:t>
            </a:r>
            <a:r>
              <a:rPr lang="zh-CN" altLang="en-US" dirty="0"/>
              <a:t>这个指标与其他指标不同，它的数值越小相似程度越高，其他几个（如 </a:t>
            </a:r>
            <a:r>
              <a:rPr lang="en-US" altLang="zh-CN" dirty="0" err="1"/>
              <a:t>Totle</a:t>
            </a:r>
            <a:r>
              <a:rPr lang="en-US" altLang="zh-CN" dirty="0"/>
              <a:t> score</a:t>
            </a:r>
            <a:r>
              <a:rPr lang="zh-CN" altLang="en-US" dirty="0"/>
              <a:t>）都是数值越高相似度越高 。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62449" y="2609850"/>
            <a:ext cx="67818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谢      谢！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6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" y="1196752"/>
            <a:ext cx="9109973" cy="455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26" y="539388"/>
            <a:ext cx="8426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在左边</a:t>
            </a:r>
            <a:r>
              <a:rPr lang="en-US" altLang="zh-CN" sz="2000" dirty="0"/>
              <a:t>select organism</a:t>
            </a:r>
            <a:r>
              <a:rPr lang="zh-CN" altLang="en-US" sz="2000" dirty="0"/>
              <a:t>下方输入</a:t>
            </a:r>
            <a:r>
              <a:rPr lang="en-US" altLang="zh-CN" sz="2000" dirty="0"/>
              <a:t>Home sapiens (human);</a:t>
            </a:r>
            <a:r>
              <a:rPr lang="zh-CN" altLang="en-US" sz="2000" dirty="0"/>
              <a:t>在</a:t>
            </a:r>
            <a:r>
              <a:rPr lang="en-US" altLang="zh-CN" sz="2000" dirty="0"/>
              <a:t>search genome </a:t>
            </a:r>
            <a:r>
              <a:rPr lang="zh-CN" altLang="en-US" sz="2000" dirty="0"/>
              <a:t>下方输入</a:t>
            </a:r>
            <a:r>
              <a:rPr lang="en-US" altLang="zh-CN" sz="2000" dirty="0" err="1"/>
              <a:t>IL6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491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19208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点击</a:t>
            </a:r>
            <a:r>
              <a:rPr lang="en-US" altLang="zh-CN" sz="2000" b="1" dirty="0"/>
              <a:t>search in genome</a:t>
            </a:r>
            <a:r>
              <a:rPr lang="zh-CN" altLang="en-US" sz="2000" b="1" dirty="0"/>
              <a:t>后的搜索符号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出现如下界面：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6" y="1052736"/>
            <a:ext cx="8811162" cy="443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9033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绿色方框里是目的基因所在位置。</a:t>
            </a:r>
          </a:p>
        </p:txBody>
      </p:sp>
    </p:spTree>
    <p:extLst>
      <p:ext uri="{BB962C8B-B14F-4D97-AF65-F5344CB8AC3E}">
        <p14:creationId xmlns:p14="http://schemas.microsoft.com/office/powerpoint/2010/main" val="407313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64488" cy="430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740352" y="3724255"/>
            <a:ext cx="864096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62068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</a:t>
            </a:r>
            <a:r>
              <a:rPr lang="en-US" altLang="zh-CN" sz="2000" dirty="0"/>
              <a:t>tools</a:t>
            </a:r>
            <a:r>
              <a:rPr lang="zh-CN" altLang="en-US" sz="2000" dirty="0"/>
              <a:t>中的</a:t>
            </a:r>
            <a:r>
              <a:rPr lang="en-US" altLang="zh-CN" sz="2000" dirty="0"/>
              <a:t>sequence text view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580526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菜单下的</a:t>
            </a:r>
            <a:r>
              <a:rPr lang="en-US" altLang="zh-CN" sz="2000" dirty="0"/>
              <a:t>download</a:t>
            </a:r>
            <a:r>
              <a:rPr lang="zh-CN" altLang="en-US" sz="2000" dirty="0"/>
              <a:t>选项，就可以将</a:t>
            </a:r>
            <a:r>
              <a:rPr lang="en-US" altLang="zh-CN" sz="2000" dirty="0"/>
              <a:t>DNA</a:t>
            </a:r>
            <a:r>
              <a:rPr lang="zh-CN" altLang="en-US" sz="2000" dirty="0"/>
              <a:t>信息下载下来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CFFA30-715C-4D24-8F46-71A7B53B03C7}"/>
              </a:ext>
            </a:extLst>
          </p:cNvPr>
          <p:cNvSpPr/>
          <p:nvPr/>
        </p:nvSpPr>
        <p:spPr>
          <a:xfrm>
            <a:off x="7740352" y="4160529"/>
            <a:ext cx="648072" cy="10801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9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25883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0466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出现如下界面：</a:t>
            </a:r>
          </a:p>
        </p:txBody>
      </p:sp>
    </p:spTree>
    <p:extLst>
      <p:ext uri="{BB962C8B-B14F-4D97-AF65-F5344CB8AC3E}">
        <p14:creationId xmlns:p14="http://schemas.microsoft.com/office/powerpoint/2010/main" val="34375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7809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点击</a:t>
            </a:r>
            <a:r>
              <a:rPr lang="en-US" altLang="zh-CN" sz="2400" dirty="0"/>
              <a:t>tools</a:t>
            </a:r>
            <a:r>
              <a:rPr lang="zh-CN" altLang="en-US" sz="2400" dirty="0"/>
              <a:t>菜单下的</a:t>
            </a:r>
            <a:r>
              <a:rPr lang="en-US" altLang="zh-CN" sz="2400" dirty="0"/>
              <a:t>download</a:t>
            </a:r>
            <a:r>
              <a:rPr lang="zh-CN" altLang="en-US" sz="2400" dirty="0"/>
              <a:t>选项，就可以将</a:t>
            </a:r>
            <a:r>
              <a:rPr lang="en-US" altLang="zh-CN" sz="2400" dirty="0"/>
              <a:t>DNA</a:t>
            </a:r>
            <a:r>
              <a:rPr lang="zh-CN" altLang="en-US" sz="2400" dirty="0"/>
              <a:t>信息下载</a:t>
            </a:r>
            <a:r>
              <a:rPr lang="zh-CN" altLang="en-US" sz="2400" dirty="0" smtClean="0"/>
              <a:t>下来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6224637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得到文件  </a:t>
            </a:r>
            <a:r>
              <a:rPr lang="en-US" altLang="zh-CN" sz="2400" dirty="0" smtClean="0">
                <a:solidFill>
                  <a:srgbClr val="FF0000"/>
                </a:solidFill>
              </a:rPr>
              <a:t>NC_000007.14[22725278</a:t>
            </a:r>
            <a:r>
              <a:rPr lang="en-US" altLang="zh-CN" sz="2400" dirty="0">
                <a:solidFill>
                  <a:srgbClr val="FF0000"/>
                </a:solidFill>
              </a:rPr>
              <a:t>..22732613</a:t>
            </a:r>
            <a:r>
              <a:rPr lang="en-US" altLang="zh-CN" sz="2400" dirty="0" smtClean="0">
                <a:solidFill>
                  <a:srgbClr val="FF0000"/>
                </a:solidFill>
              </a:rPr>
              <a:t>].fa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1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72463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点击步骤</a:t>
            </a:r>
            <a:r>
              <a:rPr lang="en-US" altLang="zh-CN" sz="2000" dirty="0"/>
              <a:t>2</a:t>
            </a:r>
            <a:r>
              <a:rPr lang="zh-CN" altLang="en-US" sz="2000" dirty="0"/>
              <a:t>中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菜单下的</a:t>
            </a:r>
            <a:r>
              <a:rPr lang="en-US" altLang="zh-CN" sz="2000" dirty="0"/>
              <a:t>BLAST and primer search</a:t>
            </a:r>
            <a:r>
              <a:rPr lang="zh-CN" altLang="en-US" sz="2000" dirty="0"/>
              <a:t>选项，出现如下界面：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78737" cy="437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97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1010</Words>
  <Application>Microsoft Office PowerPoint</Application>
  <PresentationFormat>全屏显示(4:3)</PresentationFormat>
  <Paragraphs>68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宋体</vt:lpstr>
      <vt:lpstr>Arial</vt:lpstr>
      <vt:lpstr>Calibri</vt:lpstr>
      <vt:lpstr>Times New Roman</vt:lpstr>
      <vt:lpstr>Office 主题</vt:lpstr>
      <vt:lpstr>NCBI数据库的使用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点击tools菜单下的download选项，就可以将DNA信息下载下来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第三部分 运用 STS 查找已经公布的引物序列（以人的 IL6 基因为例 ） </vt:lpstr>
      <vt:lpstr>1. 打开NCBI主页，在 All Databases 中选择Probe ，在后面的框内填写STS以及目的基因</vt:lpstr>
      <vt:lpstr>或者直接输入 UniSTS 的号码</vt:lpstr>
      <vt:lpstr>点击Search 后，出现以下界面</vt:lpstr>
      <vt:lpstr>找到自己所需要的选项 （点击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NCBI数据库的使用</dc:title>
  <dc:creator>mengya chai</dc:creator>
  <cp:lastModifiedBy>yan</cp:lastModifiedBy>
  <cp:revision>127</cp:revision>
  <dcterms:created xsi:type="dcterms:W3CDTF">2018-11-02T06:53:41Z</dcterms:created>
  <dcterms:modified xsi:type="dcterms:W3CDTF">2019-10-04T05:37:50Z</dcterms:modified>
</cp:coreProperties>
</file>