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333" r:id="rId5"/>
    <p:sldId id="334" r:id="rId6"/>
    <p:sldId id="335" r:id="rId7"/>
    <p:sldId id="346" r:id="rId8"/>
    <p:sldId id="510" r:id="rId9"/>
    <p:sldId id="336" r:id="rId10"/>
    <p:sldId id="340" r:id="rId11"/>
    <p:sldId id="342" r:id="rId12"/>
    <p:sldId id="343" r:id="rId13"/>
    <p:sldId id="345" r:id="rId14"/>
    <p:sldId id="341" r:id="rId15"/>
    <p:sldId id="349" r:id="rId16"/>
    <p:sldId id="348" r:id="rId17"/>
    <p:sldId id="347" r:id="rId18"/>
    <p:sldId id="350" r:id="rId19"/>
    <p:sldId id="356" r:id="rId20"/>
    <p:sldId id="355" r:id="rId21"/>
    <p:sldId id="354" r:id="rId22"/>
    <p:sldId id="353" r:id="rId23"/>
    <p:sldId id="514" r:id="rId24"/>
    <p:sldId id="492" r:id="rId25"/>
    <p:sldId id="493" r:id="rId26"/>
    <p:sldId id="494" r:id="rId27"/>
    <p:sldId id="495" r:id="rId28"/>
    <p:sldId id="496" r:id="rId29"/>
    <p:sldId id="497" r:id="rId30"/>
    <p:sldId id="498" r:id="rId31"/>
    <p:sldId id="499" r:id="rId32"/>
    <p:sldId id="500" r:id="rId33"/>
    <p:sldId id="501" r:id="rId34"/>
    <p:sldId id="515" r:id="rId35"/>
    <p:sldId id="516" r:id="rId36"/>
    <p:sldId id="351" r:id="rId37"/>
    <p:sldId id="364" r:id="rId38"/>
    <p:sldId id="363" r:id="rId39"/>
    <p:sldId id="361" r:id="rId40"/>
    <p:sldId id="365" r:id="rId41"/>
    <p:sldId id="360" r:id="rId42"/>
    <p:sldId id="359" r:id="rId43"/>
    <p:sldId id="358" r:id="rId44"/>
    <p:sldId id="357" r:id="rId45"/>
    <p:sldId id="366" r:id="rId46"/>
    <p:sldId id="373" r:id="rId47"/>
    <p:sldId id="372" r:id="rId48"/>
    <p:sldId id="384" r:id="rId49"/>
    <p:sldId id="371" r:id="rId50"/>
    <p:sldId id="370" r:id="rId51"/>
    <p:sldId id="369" r:id="rId52"/>
    <p:sldId id="368" r:id="rId53"/>
    <p:sldId id="385" r:id="rId54"/>
    <p:sldId id="378" r:id="rId55"/>
    <p:sldId id="377" r:id="rId56"/>
    <p:sldId id="386" r:id="rId57"/>
    <p:sldId id="376" r:id="rId58"/>
    <p:sldId id="375" r:id="rId59"/>
    <p:sldId id="383" r:id="rId60"/>
    <p:sldId id="382" r:id="rId61"/>
    <p:sldId id="381" r:id="rId62"/>
    <p:sldId id="380" r:id="rId63"/>
    <p:sldId id="512" r:id="rId64"/>
    <p:sldId id="511" r:id="rId65"/>
    <p:sldId id="379" r:id="rId66"/>
    <p:sldId id="374" r:id="rId67"/>
    <p:sldId id="367" r:id="rId68"/>
    <p:sldId id="390" r:id="rId69"/>
    <p:sldId id="389" r:id="rId70"/>
    <p:sldId id="388" r:id="rId71"/>
    <p:sldId id="387" r:id="rId72"/>
    <p:sldId id="391" r:id="rId73"/>
    <p:sldId id="398" r:id="rId74"/>
    <p:sldId id="397" r:id="rId75"/>
    <p:sldId id="396" r:id="rId76"/>
    <p:sldId id="395" r:id="rId77"/>
    <p:sldId id="393" r:id="rId78"/>
    <p:sldId id="392" r:id="rId79"/>
    <p:sldId id="407" r:id="rId80"/>
    <p:sldId id="406" r:id="rId81"/>
    <p:sldId id="405" r:id="rId82"/>
    <p:sldId id="404" r:id="rId83"/>
    <p:sldId id="403" r:id="rId84"/>
    <p:sldId id="408" r:id="rId85"/>
    <p:sldId id="402" r:id="rId86"/>
    <p:sldId id="401" r:id="rId87"/>
    <p:sldId id="481" r:id="rId88"/>
    <p:sldId id="400" r:id="rId89"/>
    <p:sldId id="399" r:id="rId90"/>
    <p:sldId id="409" r:id="rId91"/>
    <p:sldId id="419" r:id="rId92"/>
    <p:sldId id="418" r:id="rId93"/>
    <p:sldId id="417" r:id="rId94"/>
    <p:sldId id="416" r:id="rId95"/>
    <p:sldId id="415" r:id="rId96"/>
    <p:sldId id="414" r:id="rId97"/>
    <p:sldId id="413" r:id="rId98"/>
    <p:sldId id="412" r:id="rId99"/>
    <p:sldId id="502" r:id="rId100"/>
    <p:sldId id="503" r:id="rId101"/>
    <p:sldId id="504" r:id="rId102"/>
    <p:sldId id="505" r:id="rId103"/>
    <p:sldId id="506" r:id="rId104"/>
    <p:sldId id="507" r:id="rId105"/>
    <p:sldId id="508" r:id="rId106"/>
    <p:sldId id="509" r:id="rId107"/>
    <p:sldId id="655" r:id="rId108"/>
    <p:sldId id="656" r:id="rId109"/>
    <p:sldId id="657" r:id="rId110"/>
    <p:sldId id="658" r:id="rId111"/>
    <p:sldId id="411" r:id="rId112"/>
    <p:sldId id="410" r:id="rId113"/>
    <p:sldId id="423" r:id="rId114"/>
    <p:sldId id="422" r:id="rId115"/>
    <p:sldId id="421" r:id="rId116"/>
    <p:sldId id="420" r:id="rId117"/>
    <p:sldId id="424" r:id="rId118"/>
    <p:sldId id="434" r:id="rId119"/>
    <p:sldId id="433" r:id="rId120"/>
    <p:sldId id="517" r:id="rId121"/>
    <p:sldId id="454" r:id="rId122"/>
    <p:sldId id="453" r:id="rId123"/>
    <p:sldId id="452" r:id="rId124"/>
    <p:sldId id="451" r:id="rId125"/>
    <p:sldId id="458" r:id="rId126"/>
    <p:sldId id="457" r:id="rId127"/>
    <p:sldId id="459" r:id="rId128"/>
    <p:sldId id="465" r:id="rId129"/>
    <p:sldId id="464" r:id="rId130"/>
    <p:sldId id="463" r:id="rId131"/>
    <p:sldId id="462" r:id="rId132"/>
    <p:sldId id="461" r:id="rId133"/>
    <p:sldId id="460" r:id="rId134"/>
    <p:sldId id="468" r:id="rId135"/>
    <p:sldId id="467" r:id="rId136"/>
    <p:sldId id="473" r:id="rId137"/>
    <p:sldId id="472" r:id="rId138"/>
    <p:sldId id="479" r:id="rId139"/>
    <p:sldId id="471" r:id="rId140"/>
    <p:sldId id="470" r:id="rId141"/>
    <p:sldId id="469" r:id="rId142"/>
    <p:sldId id="476" r:id="rId143"/>
    <p:sldId id="475" r:id="rId144"/>
    <p:sldId id="474" r:id="rId145"/>
    <p:sldId id="650" r:id="rId146"/>
    <p:sldId id="480" r:id="rId147"/>
    <p:sldId id="466" r:id="rId148"/>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1"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CCC00"/>
    <a:srgbClr val="FF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801"/>
    <p:restoredTop sz="94607"/>
  </p:normalViewPr>
  <p:slideViewPr>
    <p:cSldViewPr showGuides="1">
      <p:cViewPr varScale="1">
        <p:scale>
          <a:sx n="110" d="100"/>
          <a:sy n="110" d="100"/>
        </p:scale>
        <p:origin x="151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1" Type="http://schemas.openxmlformats.org/officeDocument/2006/relationships/tableStyles" Target="tableStyles.xml"/><Relationship Id="rId150" Type="http://schemas.openxmlformats.org/officeDocument/2006/relationships/viewProps" Target="viewProps.xml"/><Relationship Id="rId15" Type="http://schemas.openxmlformats.org/officeDocument/2006/relationships/slide" Target="slides/slide12.xml"/><Relationship Id="rId149" Type="http://schemas.openxmlformats.org/officeDocument/2006/relationships/presProps" Target="presProps.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23.vml.rels><?xml version="1.0" encoding="UTF-8" standalone="yes"?>
<Relationships xmlns="http://schemas.openxmlformats.org/package/2006/relationships"><Relationship Id="rId5" Type="http://schemas.openxmlformats.org/officeDocument/2006/relationships/image" Target="../media/image86.wmf"/><Relationship Id="rId4" Type="http://schemas.openxmlformats.org/officeDocument/2006/relationships/image" Target="../media/image85.wmf"/><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26.vml.rels><?xml version="1.0" encoding="UTF-8" standalone="yes"?>
<Relationships xmlns="http://schemas.openxmlformats.org/package/2006/relationships"><Relationship Id="rId5" Type="http://schemas.openxmlformats.org/officeDocument/2006/relationships/image" Target="../media/image97.wmf"/><Relationship Id="rId4" Type="http://schemas.openxmlformats.org/officeDocument/2006/relationships/image" Target="../media/image96.wmf"/><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27.vml.rels><?xml version="1.0" encoding="UTF-8" standalone="yes"?>
<Relationships xmlns="http://schemas.openxmlformats.org/package/2006/relationships"><Relationship Id="rId5" Type="http://schemas.openxmlformats.org/officeDocument/2006/relationships/image" Target="../media/image102.wmf"/><Relationship Id="rId4" Type="http://schemas.openxmlformats.org/officeDocument/2006/relationships/image" Target="../media/image101.wmf"/><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08.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33.vml.rels><?xml version="1.0" encoding="UTF-8" standalone="yes"?>
<Relationships xmlns="http://schemas.openxmlformats.org/package/2006/relationships"><Relationship Id="rId5" Type="http://schemas.openxmlformats.org/officeDocument/2006/relationships/image" Target="../media/image116.wmf"/><Relationship Id="rId4" Type="http://schemas.openxmlformats.org/officeDocument/2006/relationships/image" Target="../media/image115.wmf"/><Relationship Id="rId3" Type="http://schemas.openxmlformats.org/officeDocument/2006/relationships/image" Target="../media/image114.wmf"/><Relationship Id="rId2" Type="http://schemas.openxmlformats.org/officeDocument/2006/relationships/image" Target="../media/image112.wmf"/><Relationship Id="rId1" Type="http://schemas.openxmlformats.org/officeDocument/2006/relationships/image" Target="../media/image113.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35.vml.rels><?xml version="1.0" encoding="UTF-8" standalone="yes"?>
<Relationships xmlns="http://schemas.openxmlformats.org/package/2006/relationships"><Relationship Id="rId4" Type="http://schemas.openxmlformats.org/officeDocument/2006/relationships/image" Target="../media/image122.wmf"/><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s>
</file>

<file path=ppt/drawings/_rels/vmlDrawing36.vml.rels><?xml version="1.0" encoding="UTF-8" standalone="yes"?>
<Relationships xmlns="http://schemas.openxmlformats.org/package/2006/relationships"><Relationship Id="rId4" Type="http://schemas.openxmlformats.org/officeDocument/2006/relationships/image" Target="../media/image128.wmf"/><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37.vml.rels><?xml version="1.0" encoding="UTF-8" standalone="yes"?>
<Relationships xmlns="http://schemas.openxmlformats.org/package/2006/relationships"><Relationship Id="rId6" Type="http://schemas.openxmlformats.org/officeDocument/2006/relationships/image" Target="../media/image134.wmf"/><Relationship Id="rId5" Type="http://schemas.openxmlformats.org/officeDocument/2006/relationships/image" Target="../media/image133.wmf"/><Relationship Id="rId4" Type="http://schemas.openxmlformats.org/officeDocument/2006/relationships/image" Target="../media/image132.wmf"/><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s>
</file>

<file path=ppt/drawings/_rels/vmlDrawing38.vml.rels><?xml version="1.0" encoding="UTF-8" standalone="yes"?>
<Relationships xmlns="http://schemas.openxmlformats.org/package/2006/relationships"><Relationship Id="rId5" Type="http://schemas.openxmlformats.org/officeDocument/2006/relationships/image" Target="../media/image139.wmf"/><Relationship Id="rId4" Type="http://schemas.openxmlformats.org/officeDocument/2006/relationships/image" Target="../media/image138.wmf"/><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s>
</file>

<file path=ppt/drawings/_rels/vmlDrawing39.vml.rels><?xml version="1.0" encoding="UTF-8" standalone="yes"?>
<Relationships xmlns="http://schemas.openxmlformats.org/package/2006/relationships"><Relationship Id="rId4" Type="http://schemas.openxmlformats.org/officeDocument/2006/relationships/image" Target="../media/image143.wmf"/><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5.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63.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65.wmf"/><Relationship Id="rId1" Type="http://schemas.openxmlformats.org/officeDocument/2006/relationships/image" Target="../media/image164.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66.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6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lnSpc>
                <a:spcPct val="100000"/>
              </a:lnSpc>
              <a:spcBef>
                <a:spcPct val="0"/>
              </a:spcBef>
              <a:defRPr kumimoji="0"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lnSpc>
                <a:spcPct val="100000"/>
              </a:lnSpc>
              <a:spcBef>
                <a:spcPct val="0"/>
              </a:spcBef>
              <a:defRPr kumimoji="0" sz="1200" b="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lnSpc>
                <a:spcPct val="100000"/>
              </a:lnSpc>
              <a:spcBef>
                <a:spcPct val="0"/>
              </a:spcBef>
              <a:defRPr kumimoji="0"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lnSpc>
                <a:spcPct val="100000"/>
              </a:lnSpc>
              <a:spcBef>
                <a:spcPct val="0"/>
              </a:spcBef>
              <a:defRPr kumimoji="0" sz="1200" b="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95D3F87-6AFB-410C-A577-F0D6E30D298F}"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b="0" dirty="0">
                <a:latin typeface="Arial" panose="020B0604020202020204" pitchFamily="34" charset="0"/>
              </a:rPr>
            </a:fld>
            <a:endParaRPr lang="en-US" altLang="zh-CN" sz="1200" b="0" dirty="0">
              <a:latin typeface="Arial" panose="020B0604020202020204" pitchFamily="34" charset="0"/>
            </a:endParaRPr>
          </a:p>
        </p:txBody>
      </p:sp>
      <p:sp>
        <p:nvSpPr>
          <p:cNvPr id="5123" name="Rectangle 2"/>
          <p:cNvSpPr>
            <a:spLocks noRot="1" noTextEdit="1"/>
          </p:cNvSpPr>
          <p:nvPr>
            <p:ph type="sldImg"/>
          </p:nvPr>
        </p:nvSpPr>
        <p:spPr>
          <a:xfrm>
            <a:off x="1152525" y="692150"/>
            <a:ext cx="4554538" cy="3416300"/>
          </a:xfrm>
          <a:ln/>
        </p:spPr>
      </p:sp>
      <p:sp>
        <p:nvSpPr>
          <p:cNvPr id="5124" name="Rectangle 3"/>
          <p:cNvSpPr>
            <a:spLocks noGrp="1"/>
          </p:cNvSpPr>
          <p:nvPr>
            <p:ph type="body" idx="1"/>
          </p:nvPr>
        </p:nvSpPr>
        <p:spPr>
          <a:xfrm>
            <a:off x="914400" y="4343400"/>
            <a:ext cx="5029200" cy="4114800"/>
          </a:xfrm>
          <a:ln/>
        </p:spPr>
        <p:txBody>
          <a:bodyPr wrap="square" lIns="91440" tIns="45720" rIns="91440" bIns="45720" anchor="t"/>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97282" name="Rectangle 2"/>
          <p:cNvSpPr>
            <a:spLocks noGrp="1" noRot="1" noChangeArrowheads="1"/>
          </p:cNvSpPr>
          <p:nvPr>
            <p:ph type="ctrTitle"/>
          </p:nvPr>
        </p:nvSpPr>
        <p:spPr>
          <a:xfrm>
            <a:off x="685800" y="1981200"/>
            <a:ext cx="7772400" cy="1143000"/>
          </a:xfrm>
        </p:spPr>
        <p:txBody>
          <a:bodyPr/>
          <a:lstStyle>
            <a:lvl1pPr>
              <a:defRPr/>
            </a:lvl1pPr>
          </a:lstStyle>
          <a:p>
            <a:pPr lvl="0"/>
            <a:r>
              <a:rPr lang="zh-CN" altLang="en-US" noProof="0" smtClean="0"/>
              <a:t>单击此处编辑母版标题样式</a:t>
            </a:r>
            <a:endParaRPr lang="zh-CN" altLang="en-US" noProof="0" smtClean="0"/>
          </a:p>
        </p:txBody>
      </p:sp>
      <p:sp>
        <p:nvSpPr>
          <p:cNvPr id="97283" name="Rectangle 3"/>
          <p:cNvSpPr>
            <a:spLocks noGrp="1" noRot="1" noChangeArrowheads="1"/>
          </p:cNvSpPr>
          <p:nvPr>
            <p:ph type="subTitle" idx="1"/>
          </p:nvPr>
        </p:nvSpPr>
        <p:spPr>
          <a:xfrm>
            <a:off x="1371600" y="3581400"/>
            <a:ext cx="6400800" cy="1752600"/>
          </a:xfrm>
        </p:spPr>
        <p:txBody>
          <a:bodyPr/>
          <a:lstStyle>
            <a:lvl1pPr marL="0" indent="0" algn="ctr">
              <a:buFont typeface="Wingdings 2" panose="05020102010507070707" pitchFamily="18" charset="2"/>
              <a:buNone/>
              <a:defRPr/>
            </a:lvl1pPr>
          </a:lstStyle>
          <a:p>
            <a:pPr lvl="0"/>
            <a:r>
              <a:rPr lang="zh-CN" altLang="en-US" noProof="0" smtClean="0"/>
              <a:t>单击此处编辑母版副标题样式</a:t>
            </a:r>
            <a:endParaRPr lang="zh-CN" altLang="en-US" noProof="0" smtClean="0"/>
          </a:p>
        </p:txBody>
      </p:sp>
      <p:sp>
        <p:nvSpPr>
          <p:cNvPr id="7" name="Rectangle 4"/>
          <p:cNvSpPr>
            <a:spLocks noGrp="1" noChangeArrowheads="1"/>
          </p:cNvSpPr>
          <p:nvPr>
            <p:ph type="dt" sz="half" idx="2"/>
          </p:nvPr>
        </p:nvSpPr>
        <p:spPr bwMode="auto">
          <a:xfrm>
            <a:off x="301625" y="61722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172200"/>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1722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3F8AA56-AB88-4627-97A5-17F0D3C5C6D1}" type="slidenum">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846F111-1DF6-4C84-9B19-F1E40BC2C9BB}" type="slidenum">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846F111-1DF6-4C84-9B19-F1E40BC2C9BB}" type="slidenum">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228600"/>
            <a:ext cx="8540750" cy="5870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846F111-1DF6-4C84-9B19-F1E40BC2C9BB}" type="slidenum">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01625" y="228600"/>
            <a:ext cx="854075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301625" y="1600200"/>
            <a:ext cx="4194175" cy="2173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194175" cy="2173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301625" y="3925888"/>
            <a:ext cx="4194175" cy="21732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48200" y="3925888"/>
            <a:ext cx="4194175" cy="21732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846F111-1DF6-4C84-9B19-F1E40BC2C9BB}" type="slidenum">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600200"/>
            <a:ext cx="4194175" cy="44989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194175" cy="2173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25888"/>
            <a:ext cx="4194175" cy="21732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846F111-1DF6-4C84-9B19-F1E40BC2C9BB}" type="slidenum">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600200"/>
            <a:ext cx="4194175" cy="44989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846F111-1DF6-4C84-9B19-F1E40BC2C9BB}" type="slidenum">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846F111-1DF6-4C84-9B19-F1E40BC2C9BB}" type="slidenum">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846F111-1DF6-4C84-9B19-F1E40BC2C9BB}" type="slidenum">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600200"/>
            <a:ext cx="4194175" cy="44989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846F111-1DF6-4C84-9B19-F1E40BC2C9BB}" type="slidenum">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846F111-1DF6-4C84-9B19-F1E40BC2C9BB}" type="slidenum">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846F111-1DF6-4C84-9B19-F1E40BC2C9BB}" type="slidenum">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846F111-1DF6-4C84-9B19-F1E40BC2C9BB}" type="slidenum">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846F111-1DF6-4C84-9B19-F1E40BC2C9BB}" type="slidenum">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85000"/>
              <a:buFont typeface="Wingdings 2" panose="05020102010507070707" pitchFamily="18" charset="2"/>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846F111-1DF6-4C84-9B19-F1E40BC2C9BB}" type="slidenum">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jpe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6"/>
          <a:stretch>
            <a:fillRect/>
          </a:stretch>
        </a:blipFill>
        <a:effectLst/>
      </p:bgPr>
    </p:bg>
    <p:spTree>
      <p:nvGrpSpPr>
        <p:cNvPr id="1" name=""/>
        <p:cNvGrpSpPr/>
        <p:nvPr/>
      </p:nvGrpSpPr>
      <p:grpSpPr/>
      <p:sp>
        <p:nvSpPr>
          <p:cNvPr id="1026" name="Rectangle 2"/>
          <p:cNvSpPr>
            <a:spLocks noGrp="1" noRot="1"/>
          </p:cNvSpPr>
          <p:nvPr>
            <p:ph type="title"/>
          </p:nvPr>
        </p:nvSpPr>
        <p:spPr>
          <a:xfrm>
            <a:off x="301625" y="228600"/>
            <a:ext cx="854075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3"/>
          <p:cNvSpPr>
            <a:spLocks noGrp="1" noRot="1"/>
          </p:cNvSpPr>
          <p:nvPr>
            <p:ph type="body" idx="1"/>
          </p:nvPr>
        </p:nvSpPr>
        <p:spPr>
          <a:xfrm>
            <a:off x="301625" y="1600200"/>
            <a:ext cx="8540750" cy="44989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6260"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lnSpc>
                <a:spcPct val="100000"/>
              </a:lnSpc>
              <a:spcBef>
                <a:spcPct val="0"/>
              </a:spcBef>
              <a:defRPr kumimoji="0" sz="1400" b="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626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lnSpc>
                <a:spcPct val="100000"/>
              </a:lnSpc>
              <a:spcBef>
                <a:spcPct val="0"/>
              </a:spcBef>
              <a:defRPr kumimoji="0" sz="1400" b="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6262"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lnSpc>
                <a:spcPct val="100000"/>
              </a:lnSpc>
              <a:spcBef>
                <a:spcPct val="0"/>
              </a:spcBef>
              <a:defRPr kumimoji="0" sz="1400" b="0">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846F111-1DF6-4C84-9B19-F1E40BC2C9BB}" type="slidenum">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slide" Target="slide7.xml"/><Relationship Id="rId1" Type="http://schemas.openxmlformats.org/officeDocument/2006/relationships/image" Target="../media/image16.jpeg"/></Relationships>
</file>

<file path=ppt/slides/_rels/slide100.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15.xml"/><Relationship Id="rId2" Type="http://schemas.openxmlformats.org/officeDocument/2006/relationships/image" Target="../media/image107.wmf"/><Relationship Id="rId1" Type="http://schemas.openxmlformats.org/officeDocument/2006/relationships/oleObject" Target="../embeddings/oleObject67.bin"/></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4" Type="http://schemas.openxmlformats.org/officeDocument/2006/relationships/vmlDrawing" Target="../drawings/vmlDrawing30.vml"/><Relationship Id="rId3" Type="http://schemas.openxmlformats.org/officeDocument/2006/relationships/slideLayout" Target="../slideLayouts/slideLayout2.xml"/><Relationship Id="rId2" Type="http://schemas.openxmlformats.org/officeDocument/2006/relationships/image" Target="../media/image108.wmf"/><Relationship Id="rId1" Type="http://schemas.openxmlformats.org/officeDocument/2006/relationships/oleObject" Target="../embeddings/oleObject68.bin"/></Relationships>
</file>

<file path=ppt/slides/_rels/slide103.xml.rels><?xml version="1.0" encoding="UTF-8" standalone="yes"?>
<Relationships xmlns="http://schemas.openxmlformats.org/package/2006/relationships"><Relationship Id="rId8" Type="http://schemas.openxmlformats.org/officeDocument/2006/relationships/vmlDrawing" Target="../drawings/vmlDrawing31.vml"/><Relationship Id="rId7" Type="http://schemas.openxmlformats.org/officeDocument/2006/relationships/slideLayout" Target="../slideLayouts/slideLayout2.xml"/><Relationship Id="rId6" Type="http://schemas.openxmlformats.org/officeDocument/2006/relationships/image" Target="../media/image111.wmf"/><Relationship Id="rId5" Type="http://schemas.openxmlformats.org/officeDocument/2006/relationships/oleObject" Target="../embeddings/oleObject71.bin"/><Relationship Id="rId4" Type="http://schemas.openxmlformats.org/officeDocument/2006/relationships/image" Target="../media/image110.wmf"/><Relationship Id="rId3" Type="http://schemas.openxmlformats.org/officeDocument/2006/relationships/oleObject" Target="../embeddings/oleObject70.bin"/><Relationship Id="rId2" Type="http://schemas.openxmlformats.org/officeDocument/2006/relationships/image" Target="../media/image109.wmf"/><Relationship Id="rId1" Type="http://schemas.openxmlformats.org/officeDocument/2006/relationships/oleObject" Target="../embeddings/oleObject69.bin"/></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4" Type="http://schemas.openxmlformats.org/officeDocument/2006/relationships/vmlDrawing" Target="../drawings/vmlDrawing32.vml"/><Relationship Id="rId3" Type="http://schemas.openxmlformats.org/officeDocument/2006/relationships/slideLayout" Target="../slideLayouts/slideLayout2.xml"/><Relationship Id="rId2" Type="http://schemas.openxmlformats.org/officeDocument/2006/relationships/image" Target="../media/image112.wmf"/><Relationship Id="rId1" Type="http://schemas.openxmlformats.org/officeDocument/2006/relationships/oleObject" Target="../embeddings/oleObject72.bin"/></Relationships>
</file>

<file path=ppt/slides/_rels/slide106.xml.rels><?xml version="1.0" encoding="UTF-8" standalone="yes"?>
<Relationships xmlns="http://schemas.openxmlformats.org/package/2006/relationships"><Relationship Id="rId9" Type="http://schemas.openxmlformats.org/officeDocument/2006/relationships/oleObject" Target="../embeddings/oleObject77.bin"/><Relationship Id="rId8" Type="http://schemas.openxmlformats.org/officeDocument/2006/relationships/image" Target="../media/image115.wmf"/><Relationship Id="rId7" Type="http://schemas.openxmlformats.org/officeDocument/2006/relationships/oleObject" Target="../embeddings/oleObject76.bin"/><Relationship Id="rId6" Type="http://schemas.openxmlformats.org/officeDocument/2006/relationships/image" Target="../media/image114.wmf"/><Relationship Id="rId5" Type="http://schemas.openxmlformats.org/officeDocument/2006/relationships/oleObject" Target="../embeddings/oleObject75.bin"/><Relationship Id="rId4" Type="http://schemas.openxmlformats.org/officeDocument/2006/relationships/image" Target="../media/image112.wmf"/><Relationship Id="rId3" Type="http://schemas.openxmlformats.org/officeDocument/2006/relationships/oleObject" Target="../embeddings/oleObject74.bin"/><Relationship Id="rId2" Type="http://schemas.openxmlformats.org/officeDocument/2006/relationships/image" Target="../media/image113.wmf"/><Relationship Id="rId12" Type="http://schemas.openxmlformats.org/officeDocument/2006/relationships/vmlDrawing" Target="../drawings/vmlDrawing33.vml"/><Relationship Id="rId11" Type="http://schemas.openxmlformats.org/officeDocument/2006/relationships/slideLayout" Target="../slideLayouts/slideLayout15.xml"/><Relationship Id="rId10" Type="http://schemas.openxmlformats.org/officeDocument/2006/relationships/image" Target="../media/image116.wmf"/><Relationship Id="rId1" Type="http://schemas.openxmlformats.org/officeDocument/2006/relationships/oleObject" Target="../embeddings/oleObject73.bin"/></Relationships>
</file>

<file path=ppt/slides/_rels/slide107.xml.rels><?xml version="1.0" encoding="UTF-8" standalone="yes"?>
<Relationships xmlns="http://schemas.openxmlformats.org/package/2006/relationships"><Relationship Id="rId6" Type="http://schemas.openxmlformats.org/officeDocument/2006/relationships/vmlDrawing" Target="../drawings/vmlDrawing34.vml"/><Relationship Id="rId5" Type="http://schemas.openxmlformats.org/officeDocument/2006/relationships/slideLayout" Target="../slideLayouts/slideLayout2.xml"/><Relationship Id="rId4" Type="http://schemas.openxmlformats.org/officeDocument/2006/relationships/image" Target="../media/image118.wmf"/><Relationship Id="rId3" Type="http://schemas.openxmlformats.org/officeDocument/2006/relationships/oleObject" Target="../embeddings/oleObject79.bin"/><Relationship Id="rId2" Type="http://schemas.openxmlformats.org/officeDocument/2006/relationships/image" Target="../media/image117.wmf"/><Relationship Id="rId1" Type="http://schemas.openxmlformats.org/officeDocument/2006/relationships/oleObject" Target="../embeddings/oleObject78.bin"/></Relationships>
</file>

<file path=ppt/slides/_rels/slide108.xml.rels><?xml version="1.0" encoding="UTF-8" standalone="yes"?>
<Relationships xmlns="http://schemas.openxmlformats.org/package/2006/relationships"><Relationship Id="rId9" Type="http://schemas.openxmlformats.org/officeDocument/2006/relationships/image" Target="../media/image122.wmf"/><Relationship Id="rId8" Type="http://schemas.openxmlformats.org/officeDocument/2006/relationships/oleObject" Target="../embeddings/oleObject84.bin"/><Relationship Id="rId7" Type="http://schemas.openxmlformats.org/officeDocument/2006/relationships/image" Target="../media/image121.wmf"/><Relationship Id="rId6" Type="http://schemas.openxmlformats.org/officeDocument/2006/relationships/oleObject" Target="../embeddings/oleObject83.bin"/><Relationship Id="rId5" Type="http://schemas.openxmlformats.org/officeDocument/2006/relationships/oleObject" Target="../embeddings/oleObject82.bin"/><Relationship Id="rId4" Type="http://schemas.openxmlformats.org/officeDocument/2006/relationships/image" Target="../media/image120.wmf"/><Relationship Id="rId3" Type="http://schemas.openxmlformats.org/officeDocument/2006/relationships/oleObject" Target="../embeddings/oleObject81.bin"/><Relationship Id="rId2" Type="http://schemas.openxmlformats.org/officeDocument/2006/relationships/image" Target="../media/image119.wmf"/><Relationship Id="rId11" Type="http://schemas.openxmlformats.org/officeDocument/2006/relationships/vmlDrawing" Target="../drawings/vmlDrawing35.vml"/><Relationship Id="rId10" Type="http://schemas.openxmlformats.org/officeDocument/2006/relationships/slideLayout" Target="../slideLayouts/slideLayout2.xml"/><Relationship Id="rId1" Type="http://schemas.openxmlformats.org/officeDocument/2006/relationships/oleObject" Target="../embeddings/oleObject80.bin"/></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slide" Target="slide7.xml"/><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png"/></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3.pn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4.png"/></Relationships>
</file>

<file path=ppt/slides/_rels/slide1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8.wmf"/><Relationship Id="rId7" Type="http://schemas.openxmlformats.org/officeDocument/2006/relationships/oleObject" Target="../embeddings/oleObject88.bin"/><Relationship Id="rId6" Type="http://schemas.openxmlformats.org/officeDocument/2006/relationships/image" Target="../media/image127.wmf"/><Relationship Id="rId5" Type="http://schemas.openxmlformats.org/officeDocument/2006/relationships/oleObject" Target="../embeddings/oleObject87.bin"/><Relationship Id="rId4" Type="http://schemas.openxmlformats.org/officeDocument/2006/relationships/image" Target="../media/image126.wmf"/><Relationship Id="rId3" Type="http://schemas.openxmlformats.org/officeDocument/2006/relationships/oleObject" Target="../embeddings/oleObject86.bin"/><Relationship Id="rId2" Type="http://schemas.openxmlformats.org/officeDocument/2006/relationships/image" Target="../media/image125.wmf"/><Relationship Id="rId10" Type="http://schemas.openxmlformats.org/officeDocument/2006/relationships/vmlDrawing" Target="../drawings/vmlDrawing36.vml"/><Relationship Id="rId1" Type="http://schemas.openxmlformats.org/officeDocument/2006/relationships/oleObject" Target="../embeddings/oleObject85.bin"/></Relationships>
</file>

<file path=ppt/slides/_rels/slide113.xml.rels><?xml version="1.0" encoding="UTF-8" standalone="yes"?>
<Relationships xmlns="http://schemas.openxmlformats.org/package/2006/relationships"><Relationship Id="rId9" Type="http://schemas.openxmlformats.org/officeDocument/2006/relationships/oleObject" Target="../embeddings/oleObject93.bin"/><Relationship Id="rId8" Type="http://schemas.openxmlformats.org/officeDocument/2006/relationships/image" Target="../media/image132.wmf"/><Relationship Id="rId7" Type="http://schemas.openxmlformats.org/officeDocument/2006/relationships/oleObject" Target="../embeddings/oleObject92.bin"/><Relationship Id="rId6" Type="http://schemas.openxmlformats.org/officeDocument/2006/relationships/image" Target="../media/image131.wmf"/><Relationship Id="rId5" Type="http://schemas.openxmlformats.org/officeDocument/2006/relationships/oleObject" Target="../embeddings/oleObject91.bin"/><Relationship Id="rId4" Type="http://schemas.openxmlformats.org/officeDocument/2006/relationships/image" Target="../media/image130.wmf"/><Relationship Id="rId3" Type="http://schemas.openxmlformats.org/officeDocument/2006/relationships/oleObject" Target="../embeddings/oleObject90.bin"/><Relationship Id="rId2" Type="http://schemas.openxmlformats.org/officeDocument/2006/relationships/image" Target="../media/image129.wmf"/><Relationship Id="rId14" Type="http://schemas.openxmlformats.org/officeDocument/2006/relationships/vmlDrawing" Target="../drawings/vmlDrawing37.vml"/><Relationship Id="rId13" Type="http://schemas.openxmlformats.org/officeDocument/2006/relationships/slideLayout" Target="../slideLayouts/slideLayout2.xml"/><Relationship Id="rId12" Type="http://schemas.openxmlformats.org/officeDocument/2006/relationships/image" Target="../media/image134.wmf"/><Relationship Id="rId11" Type="http://schemas.openxmlformats.org/officeDocument/2006/relationships/oleObject" Target="../embeddings/oleObject94.bin"/><Relationship Id="rId10" Type="http://schemas.openxmlformats.org/officeDocument/2006/relationships/image" Target="../media/image133.wmf"/><Relationship Id="rId1" Type="http://schemas.openxmlformats.org/officeDocument/2006/relationships/oleObject" Target="../embeddings/oleObject89.bin"/></Relationships>
</file>

<file path=ppt/slides/_rels/slide114.xml.rels><?xml version="1.0" encoding="UTF-8" standalone="yes"?>
<Relationships xmlns="http://schemas.openxmlformats.org/package/2006/relationships"><Relationship Id="rId9" Type="http://schemas.openxmlformats.org/officeDocument/2006/relationships/oleObject" Target="../embeddings/oleObject99.bin"/><Relationship Id="rId8" Type="http://schemas.openxmlformats.org/officeDocument/2006/relationships/image" Target="../media/image138.wmf"/><Relationship Id="rId7" Type="http://schemas.openxmlformats.org/officeDocument/2006/relationships/oleObject" Target="../embeddings/oleObject98.bin"/><Relationship Id="rId6" Type="http://schemas.openxmlformats.org/officeDocument/2006/relationships/image" Target="../media/image137.wmf"/><Relationship Id="rId5" Type="http://schemas.openxmlformats.org/officeDocument/2006/relationships/oleObject" Target="../embeddings/oleObject97.bin"/><Relationship Id="rId4" Type="http://schemas.openxmlformats.org/officeDocument/2006/relationships/image" Target="../media/image136.wmf"/><Relationship Id="rId3" Type="http://schemas.openxmlformats.org/officeDocument/2006/relationships/oleObject" Target="../embeddings/oleObject96.bin"/><Relationship Id="rId2" Type="http://schemas.openxmlformats.org/officeDocument/2006/relationships/image" Target="../media/image135.wmf"/><Relationship Id="rId12" Type="http://schemas.openxmlformats.org/officeDocument/2006/relationships/vmlDrawing" Target="../drawings/vmlDrawing38.vml"/><Relationship Id="rId11" Type="http://schemas.openxmlformats.org/officeDocument/2006/relationships/slideLayout" Target="../slideLayouts/slideLayout2.xml"/><Relationship Id="rId10" Type="http://schemas.openxmlformats.org/officeDocument/2006/relationships/image" Target="../media/image139.wmf"/><Relationship Id="rId1" Type="http://schemas.openxmlformats.org/officeDocument/2006/relationships/oleObject" Target="../embeddings/oleObject95.bin"/></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43.wmf"/><Relationship Id="rId7" Type="http://schemas.openxmlformats.org/officeDocument/2006/relationships/oleObject" Target="../embeddings/oleObject103.bin"/><Relationship Id="rId6" Type="http://schemas.openxmlformats.org/officeDocument/2006/relationships/image" Target="../media/image142.wmf"/><Relationship Id="rId5" Type="http://schemas.openxmlformats.org/officeDocument/2006/relationships/oleObject" Target="../embeddings/oleObject102.bin"/><Relationship Id="rId4" Type="http://schemas.openxmlformats.org/officeDocument/2006/relationships/image" Target="../media/image141.wmf"/><Relationship Id="rId3" Type="http://schemas.openxmlformats.org/officeDocument/2006/relationships/oleObject" Target="../embeddings/oleObject101.bin"/><Relationship Id="rId2" Type="http://schemas.openxmlformats.org/officeDocument/2006/relationships/image" Target="../media/image140.wmf"/><Relationship Id="rId10" Type="http://schemas.openxmlformats.org/officeDocument/2006/relationships/vmlDrawing" Target="../drawings/vmlDrawing39.vml"/><Relationship Id="rId1" Type="http://schemas.openxmlformats.org/officeDocument/2006/relationships/oleObject" Target="../embeddings/oleObject100.bin"/></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4.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52.png"/><Relationship Id="rId7" Type="http://schemas.openxmlformats.org/officeDocument/2006/relationships/image" Target="../media/image151.png"/><Relationship Id="rId6" Type="http://schemas.openxmlformats.org/officeDocument/2006/relationships/image" Target="../media/image150.png"/><Relationship Id="rId5" Type="http://schemas.openxmlformats.org/officeDocument/2006/relationships/image" Target="../media/image149.png"/><Relationship Id="rId4" Type="http://schemas.openxmlformats.org/officeDocument/2006/relationships/image" Target="../media/image148.png"/><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image" Target="../media/image145.png"/></Relationships>
</file>

<file path=ppt/slides/_rels/slide126.xml.rels><?xml version="1.0" encoding="UTF-8" standalone="yes"?>
<Relationships xmlns="http://schemas.openxmlformats.org/package/2006/relationships"><Relationship Id="rId9" Type="http://schemas.openxmlformats.org/officeDocument/2006/relationships/image" Target="../media/image155.png"/><Relationship Id="rId8" Type="http://schemas.openxmlformats.org/officeDocument/2006/relationships/image" Target="../media/image154.png"/><Relationship Id="rId7" Type="http://schemas.openxmlformats.org/officeDocument/2006/relationships/image" Target="../media/image153.png"/><Relationship Id="rId6" Type="http://schemas.openxmlformats.org/officeDocument/2006/relationships/image" Target="../media/image149.png"/><Relationship Id="rId5" Type="http://schemas.openxmlformats.org/officeDocument/2006/relationships/image" Target="../media/image150.png"/><Relationship Id="rId4" Type="http://schemas.openxmlformats.org/officeDocument/2006/relationships/image" Target="../media/image147.png"/><Relationship Id="rId3" Type="http://schemas.openxmlformats.org/officeDocument/2006/relationships/image" Target="../media/image148.png"/><Relationship Id="rId2" Type="http://schemas.openxmlformats.org/officeDocument/2006/relationships/image" Target="../media/image146.png"/><Relationship Id="rId13" Type="http://schemas.openxmlformats.org/officeDocument/2006/relationships/slideLayout" Target="../slideLayouts/slideLayout2.xml"/><Relationship Id="rId12" Type="http://schemas.openxmlformats.org/officeDocument/2006/relationships/image" Target="../media/image152.png"/><Relationship Id="rId11" Type="http://schemas.openxmlformats.org/officeDocument/2006/relationships/image" Target="../media/image151.png"/><Relationship Id="rId10" Type="http://schemas.openxmlformats.org/officeDocument/2006/relationships/image" Target="../media/image156.png"/><Relationship Id="rId1" Type="http://schemas.openxmlformats.org/officeDocument/2006/relationships/image" Target="../media/image145.png"/></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7.png"/></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8.png"/></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15.xml"/><Relationship Id="rId1" Type="http://schemas.openxmlformats.org/officeDocument/2006/relationships/slide" Target="slide14.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0.png"/></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1.png"/></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2.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4" Type="http://schemas.openxmlformats.org/officeDocument/2006/relationships/vmlDrawing" Target="../drawings/vmlDrawing40.vml"/><Relationship Id="rId3" Type="http://schemas.openxmlformats.org/officeDocument/2006/relationships/slideLayout" Target="../slideLayouts/slideLayout2.xml"/><Relationship Id="rId2" Type="http://schemas.openxmlformats.org/officeDocument/2006/relationships/image" Target="../media/image163.wmf"/><Relationship Id="rId1" Type="http://schemas.openxmlformats.org/officeDocument/2006/relationships/oleObject" Target="../embeddings/oleObject104.bin"/></Relationships>
</file>

<file path=ppt/slides/_rels/slide136.xml.rels><?xml version="1.0" encoding="UTF-8" standalone="yes"?>
<Relationships xmlns="http://schemas.openxmlformats.org/package/2006/relationships"><Relationship Id="rId6" Type="http://schemas.openxmlformats.org/officeDocument/2006/relationships/vmlDrawing" Target="../drawings/vmlDrawing41.vml"/><Relationship Id="rId5" Type="http://schemas.openxmlformats.org/officeDocument/2006/relationships/slideLayout" Target="../slideLayouts/slideLayout2.xml"/><Relationship Id="rId4" Type="http://schemas.openxmlformats.org/officeDocument/2006/relationships/image" Target="../media/image165.wmf"/><Relationship Id="rId3" Type="http://schemas.openxmlformats.org/officeDocument/2006/relationships/oleObject" Target="../embeddings/oleObject106.bin"/><Relationship Id="rId2" Type="http://schemas.openxmlformats.org/officeDocument/2006/relationships/image" Target="../media/image164.wmf"/><Relationship Id="rId1" Type="http://schemas.openxmlformats.org/officeDocument/2006/relationships/oleObject" Target="../embeddings/oleObject105.bin"/></Relationships>
</file>

<file path=ppt/slides/_rels/slide137.xml.rels><?xml version="1.0" encoding="UTF-8" standalone="yes"?>
<Relationships xmlns="http://schemas.openxmlformats.org/package/2006/relationships"><Relationship Id="rId4" Type="http://schemas.openxmlformats.org/officeDocument/2006/relationships/vmlDrawing" Target="../drawings/vmlDrawing42.vml"/><Relationship Id="rId3" Type="http://schemas.openxmlformats.org/officeDocument/2006/relationships/slideLayout" Target="../slideLayouts/slideLayout2.xml"/><Relationship Id="rId2" Type="http://schemas.openxmlformats.org/officeDocument/2006/relationships/image" Target="../media/image166.wmf"/><Relationship Id="rId1" Type="http://schemas.openxmlformats.org/officeDocument/2006/relationships/oleObject" Target="../embeddings/oleObject107.bin"/></Relationships>
</file>

<file path=ppt/slides/_rels/slide138.xml.rels><?xml version="1.0" encoding="UTF-8" standalone="yes"?>
<Relationships xmlns="http://schemas.openxmlformats.org/package/2006/relationships"><Relationship Id="rId4" Type="http://schemas.openxmlformats.org/officeDocument/2006/relationships/vmlDrawing" Target="../drawings/vmlDrawing43.vml"/><Relationship Id="rId3" Type="http://schemas.openxmlformats.org/officeDocument/2006/relationships/slideLayout" Target="../slideLayouts/slideLayout2.xml"/><Relationship Id="rId2" Type="http://schemas.openxmlformats.org/officeDocument/2006/relationships/image" Target="../media/image167.wmf"/><Relationship Id="rId1" Type="http://schemas.openxmlformats.org/officeDocument/2006/relationships/oleObject" Target="../embeddings/oleObject108.bin"/></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8.png"/></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9.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14.xml"/><Relationship Id="rId6" Type="http://schemas.openxmlformats.org/officeDocument/2006/relationships/image" Target="../media/image24.wmf"/><Relationship Id="rId5" Type="http://schemas.openxmlformats.org/officeDocument/2006/relationships/oleObject" Target="../embeddings/oleObject3.bin"/><Relationship Id="rId4" Type="http://schemas.openxmlformats.org/officeDocument/2006/relationships/image" Target="../media/image23.wmf"/><Relationship Id="rId3" Type="http://schemas.openxmlformats.org/officeDocument/2006/relationships/oleObject" Target="../embeddings/oleObject2.bin"/><Relationship Id="rId2" Type="http://schemas.openxmlformats.org/officeDocument/2006/relationships/image" Target="../media/image22.wmf"/><Relationship Id="rId1"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4.xml"/><Relationship Id="rId2" Type="http://schemas.openxmlformats.org/officeDocument/2006/relationships/image" Target="../media/image25.wmf"/><Relationship Id="rId1" Type="http://schemas.openxmlformats.org/officeDocument/2006/relationships/oleObject" Target="../embeddings/oleObject4.bin"/></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26.wmf"/><Relationship Id="rId1" Type="http://schemas.openxmlformats.org/officeDocument/2006/relationships/oleObject" Target="../embeddings/oleObject5.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53.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14.xml"/><Relationship Id="rId7" Type="http://schemas.openxmlformats.org/officeDocument/2006/relationships/image" Target="../media/image38.wmf"/><Relationship Id="rId6" Type="http://schemas.openxmlformats.org/officeDocument/2006/relationships/oleObject" Target="../embeddings/oleObject8.bin"/><Relationship Id="rId5" Type="http://schemas.openxmlformats.org/officeDocument/2006/relationships/image" Target="../media/image37.wmf"/><Relationship Id="rId4" Type="http://schemas.openxmlformats.org/officeDocument/2006/relationships/oleObject" Target="../embeddings/oleObject7.bin"/><Relationship Id="rId3" Type="http://schemas.openxmlformats.org/officeDocument/2006/relationships/image" Target="../media/image36.png"/><Relationship Id="rId2" Type="http://schemas.openxmlformats.org/officeDocument/2006/relationships/image" Target="../media/image35.wmf"/><Relationship Id="rId1" Type="http://schemas.openxmlformats.org/officeDocument/2006/relationships/oleObject" Target="../embeddings/oleObject6.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56.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15.xml"/><Relationship Id="rId6" Type="http://schemas.openxmlformats.org/officeDocument/2006/relationships/image" Target="../media/image42.wmf"/><Relationship Id="rId5" Type="http://schemas.openxmlformats.org/officeDocument/2006/relationships/oleObject" Target="../embeddings/oleObject11.bin"/><Relationship Id="rId4" Type="http://schemas.openxmlformats.org/officeDocument/2006/relationships/image" Target="../media/image41.wmf"/><Relationship Id="rId3" Type="http://schemas.openxmlformats.org/officeDocument/2006/relationships/oleObject" Target="../embeddings/oleObject10.bin"/><Relationship Id="rId2" Type="http://schemas.openxmlformats.org/officeDocument/2006/relationships/image" Target="../media/image40.wmf"/><Relationship Id="rId1" Type="http://schemas.openxmlformats.org/officeDocument/2006/relationships/oleObject" Target="../embeddings/oleObject9.bin"/></Relationships>
</file>

<file path=ppt/slides/_rels/slide57.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4.xml"/><Relationship Id="rId3" Type="http://schemas.openxmlformats.org/officeDocument/2006/relationships/image" Target="../media/image44.wmf"/><Relationship Id="rId2" Type="http://schemas.openxmlformats.org/officeDocument/2006/relationships/oleObject" Target="../embeddings/oleObject12.bin"/><Relationship Id="rId1" Type="http://schemas.openxmlformats.org/officeDocument/2006/relationships/image" Target="../media/image43.png"/></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45.wmf"/><Relationship Id="rId1" Type="http://schemas.openxmlformats.org/officeDocument/2006/relationships/oleObject" Target="../embeddings/oleObject13.bin"/></Relationships>
</file>

<file path=ppt/slides/_rels/slide59.xml.rels><?xml version="1.0" encoding="UTF-8" standalone="yes"?>
<Relationships xmlns="http://schemas.openxmlformats.org/package/2006/relationships"><Relationship Id="rId9" Type="http://schemas.openxmlformats.org/officeDocument/2006/relationships/vmlDrawing" Target="../drawings/vmlDrawing8.vml"/><Relationship Id="rId8" Type="http://schemas.openxmlformats.org/officeDocument/2006/relationships/slideLayout" Target="../slideLayouts/slideLayout2.xml"/><Relationship Id="rId7" Type="http://schemas.openxmlformats.org/officeDocument/2006/relationships/image" Target="../media/image49.png"/><Relationship Id="rId6" Type="http://schemas.openxmlformats.org/officeDocument/2006/relationships/image" Target="../media/image48.wmf"/><Relationship Id="rId5" Type="http://schemas.openxmlformats.org/officeDocument/2006/relationships/oleObject" Target="../embeddings/oleObject16.bin"/><Relationship Id="rId4" Type="http://schemas.openxmlformats.org/officeDocument/2006/relationships/image" Target="../media/image47.wmf"/><Relationship Id="rId3" Type="http://schemas.openxmlformats.org/officeDocument/2006/relationships/oleObject" Target="../embeddings/oleObject15.bin"/><Relationship Id="rId2" Type="http://schemas.openxmlformats.org/officeDocument/2006/relationships/image" Target="../media/image46.wmf"/><Relationship Id="rId1" Type="http://schemas.openxmlformats.org/officeDocument/2006/relationships/oleObject" Target="../embeddings/oleObject14.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60.xml.rels><?xml version="1.0" encoding="UTF-8" standalone="yes"?>
<Relationships xmlns="http://schemas.openxmlformats.org/package/2006/relationships"><Relationship Id="rId7" Type="http://schemas.openxmlformats.org/officeDocument/2006/relationships/vmlDrawing" Target="../drawings/vmlDrawing9.vml"/><Relationship Id="rId6" Type="http://schemas.openxmlformats.org/officeDocument/2006/relationships/slideLayout" Target="../slideLayouts/slideLayout2.xml"/><Relationship Id="rId5" Type="http://schemas.openxmlformats.org/officeDocument/2006/relationships/image" Target="../media/image51.wmf"/><Relationship Id="rId4" Type="http://schemas.openxmlformats.org/officeDocument/2006/relationships/oleObject" Target="../embeddings/oleObject18.bin"/><Relationship Id="rId3" Type="http://schemas.openxmlformats.org/officeDocument/2006/relationships/slide" Target="slide14.xml"/><Relationship Id="rId2" Type="http://schemas.openxmlformats.org/officeDocument/2006/relationships/image" Target="../media/image50.wmf"/><Relationship Id="rId1" Type="http://schemas.openxmlformats.org/officeDocument/2006/relationships/oleObject" Target="../embeddings/oleObject17.bin"/></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4.xml"/><Relationship Id="rId2" Type="http://schemas.openxmlformats.org/officeDocument/2006/relationships/image" Target="../media/image52.wmf"/><Relationship Id="rId1" Type="http://schemas.openxmlformats.org/officeDocument/2006/relationships/oleObject" Target="../embeddings/oleObject19.bin"/></Relationships>
</file>

<file path=ppt/slides/_rels/slide62.xml.rels><?xml version="1.0" encoding="UTF-8" standalone="yes"?>
<Relationships xmlns="http://schemas.openxmlformats.org/package/2006/relationships"><Relationship Id="rId7" Type="http://schemas.openxmlformats.org/officeDocument/2006/relationships/vmlDrawing" Target="../drawings/vmlDrawing11.vml"/><Relationship Id="rId6" Type="http://schemas.openxmlformats.org/officeDocument/2006/relationships/slideLayout" Target="../slideLayouts/slideLayout14.xml"/><Relationship Id="rId5" Type="http://schemas.openxmlformats.org/officeDocument/2006/relationships/image" Target="../media/image55.wmf"/><Relationship Id="rId4" Type="http://schemas.openxmlformats.org/officeDocument/2006/relationships/oleObject" Target="../embeddings/oleObject21.bin"/><Relationship Id="rId3" Type="http://schemas.openxmlformats.org/officeDocument/2006/relationships/image" Target="../media/image54.png"/><Relationship Id="rId2" Type="http://schemas.openxmlformats.org/officeDocument/2006/relationships/image" Target="../media/image53.wmf"/><Relationship Id="rId1" Type="http://schemas.openxmlformats.org/officeDocument/2006/relationships/oleObject" Target="../embeddings/oleObject20.bin"/></Relationships>
</file>

<file path=ppt/slides/_rels/slide63.xml.rels><?xml version="1.0" encoding="UTF-8" standalone="yes"?>
<Relationships xmlns="http://schemas.openxmlformats.org/package/2006/relationships"><Relationship Id="rId8" Type="http://schemas.openxmlformats.org/officeDocument/2006/relationships/vmlDrawing" Target="../drawings/vmlDrawing12.vml"/><Relationship Id="rId7" Type="http://schemas.openxmlformats.org/officeDocument/2006/relationships/slideLayout" Target="../slideLayouts/slideLayout15.xml"/><Relationship Id="rId6" Type="http://schemas.openxmlformats.org/officeDocument/2006/relationships/image" Target="../media/image58.wmf"/><Relationship Id="rId5" Type="http://schemas.openxmlformats.org/officeDocument/2006/relationships/oleObject" Target="../embeddings/oleObject24.bin"/><Relationship Id="rId4" Type="http://schemas.openxmlformats.org/officeDocument/2006/relationships/image" Target="../media/image57.wmf"/><Relationship Id="rId3" Type="http://schemas.openxmlformats.org/officeDocument/2006/relationships/oleObject" Target="../embeddings/oleObject23.bin"/><Relationship Id="rId2" Type="http://schemas.openxmlformats.org/officeDocument/2006/relationships/image" Target="../media/image56.wmf"/><Relationship Id="rId1" Type="http://schemas.openxmlformats.org/officeDocument/2006/relationships/oleObject" Target="../embeddings/oleObject22.bin"/></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9.png"/></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60.wmf"/><Relationship Id="rId1" Type="http://schemas.openxmlformats.org/officeDocument/2006/relationships/oleObject" Target="../embeddings/oleObject25.bin"/></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67.xml.rels><?xml version="1.0" encoding="UTF-8" standalone="yes"?>
<Relationships xmlns="http://schemas.openxmlformats.org/package/2006/relationships"><Relationship Id="rId7" Type="http://schemas.openxmlformats.org/officeDocument/2006/relationships/vmlDrawing" Target="../drawings/vmlDrawing14.vml"/><Relationship Id="rId6" Type="http://schemas.openxmlformats.org/officeDocument/2006/relationships/slideLayout" Target="../slideLayouts/slideLayout2.xml"/><Relationship Id="rId5" Type="http://schemas.openxmlformats.org/officeDocument/2006/relationships/image" Target="../media/image64.wmf"/><Relationship Id="rId4" Type="http://schemas.openxmlformats.org/officeDocument/2006/relationships/oleObject" Target="../embeddings/oleObject27.bin"/><Relationship Id="rId3" Type="http://schemas.openxmlformats.org/officeDocument/2006/relationships/image" Target="../media/image63.wmf"/><Relationship Id="rId2" Type="http://schemas.openxmlformats.org/officeDocument/2006/relationships/oleObject" Target="../embeddings/oleObject26.bin"/><Relationship Id="rId1" Type="http://schemas.openxmlformats.org/officeDocument/2006/relationships/image" Target="../media/image62.png"/></Relationships>
</file>

<file path=ppt/slides/_rels/slide68.xml.rels><?xml version="1.0" encoding="UTF-8" standalone="yes"?>
<Relationships xmlns="http://schemas.openxmlformats.org/package/2006/relationships"><Relationship Id="rId7" Type="http://schemas.openxmlformats.org/officeDocument/2006/relationships/vmlDrawing" Target="../drawings/vmlDrawing15.vml"/><Relationship Id="rId6" Type="http://schemas.openxmlformats.org/officeDocument/2006/relationships/slideLayout" Target="../slideLayouts/slideLayout2.xml"/><Relationship Id="rId5" Type="http://schemas.openxmlformats.org/officeDocument/2006/relationships/image" Target="../media/image67.wmf"/><Relationship Id="rId4" Type="http://schemas.openxmlformats.org/officeDocument/2006/relationships/oleObject" Target="../embeddings/oleObject29.bin"/><Relationship Id="rId3" Type="http://schemas.openxmlformats.org/officeDocument/2006/relationships/image" Target="../media/image66.wmf"/><Relationship Id="rId2" Type="http://schemas.openxmlformats.org/officeDocument/2006/relationships/oleObject" Target="../embeddings/oleObject28.bin"/><Relationship Id="rId1" Type="http://schemas.openxmlformats.org/officeDocument/2006/relationships/image" Target="../media/image6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9" Type="http://schemas.openxmlformats.org/officeDocument/2006/relationships/slide" Target="slide11.xml"/><Relationship Id="rId8" Type="http://schemas.openxmlformats.org/officeDocument/2006/relationships/slide" Target="slide10.xml"/><Relationship Id="rId7" Type="http://schemas.openxmlformats.org/officeDocument/2006/relationships/slide" Target="slide9.xml"/><Relationship Id="rId6" Type="http://schemas.openxmlformats.org/officeDocument/2006/relationships/slide" Target="slide8.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0" Type="http://schemas.openxmlformats.org/officeDocument/2006/relationships/slideLayout" Target="../slideLayouts/slideLayout13.xml"/><Relationship Id="rId1" Type="http://schemas.openxmlformats.org/officeDocument/2006/relationships/slide" Target="slide12.xml"/></Relationships>
</file>

<file path=ppt/slides/_rels/slide70.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15.xml"/><Relationship Id="rId2" Type="http://schemas.openxmlformats.org/officeDocument/2006/relationships/image" Target="../media/image68.wmf"/><Relationship Id="rId1" Type="http://schemas.openxmlformats.org/officeDocument/2006/relationships/oleObject" Target="../embeddings/oleObject30.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slideLayout" Target="../slideLayouts/slideLayout15.xml"/><Relationship Id="rId4" Type="http://schemas.openxmlformats.org/officeDocument/2006/relationships/image" Target="../media/image70.wmf"/><Relationship Id="rId3" Type="http://schemas.openxmlformats.org/officeDocument/2006/relationships/oleObject" Target="../embeddings/oleObject32.bin"/><Relationship Id="rId2" Type="http://schemas.openxmlformats.org/officeDocument/2006/relationships/image" Target="../media/image69.wmf"/><Relationship Id="rId1" Type="http://schemas.openxmlformats.org/officeDocument/2006/relationships/oleObject" Target="../embeddings/oleObject31.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1.png"/></Relationships>
</file>

<file path=ppt/slides/_rels/slide77.xml.rels><?xml version="1.0" encoding="UTF-8" standalone="yes"?>
<Relationships xmlns="http://schemas.openxmlformats.org/package/2006/relationships"><Relationship Id="rId5" Type="http://schemas.openxmlformats.org/officeDocument/2006/relationships/vmlDrawing" Target="../drawings/vmlDrawing18.vml"/><Relationship Id="rId4" Type="http://schemas.openxmlformats.org/officeDocument/2006/relationships/slideLayout" Target="../slideLayouts/slideLayout2.xml"/><Relationship Id="rId3" Type="http://schemas.openxmlformats.org/officeDocument/2006/relationships/image" Target="../media/image73.png"/><Relationship Id="rId2" Type="http://schemas.openxmlformats.org/officeDocument/2006/relationships/image" Target="../media/image72.wmf"/><Relationship Id="rId1" Type="http://schemas.openxmlformats.org/officeDocument/2006/relationships/oleObject" Target="../embeddings/oleObject33.bin"/></Relationships>
</file>

<file path=ppt/slides/_rels/slide78.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74.wmf"/><Relationship Id="rId1" Type="http://schemas.openxmlformats.org/officeDocument/2006/relationships/oleObject" Target="../embeddings/oleObject34.bin"/></Relationships>
</file>

<file path=ppt/slides/_rels/slide79.xml.rels><?xml version="1.0" encoding="UTF-8" standalone="yes"?>
<Relationships xmlns="http://schemas.openxmlformats.org/package/2006/relationships"><Relationship Id="rId6" Type="http://schemas.openxmlformats.org/officeDocument/2006/relationships/vmlDrawing" Target="../drawings/vmlDrawing20.vml"/><Relationship Id="rId5" Type="http://schemas.openxmlformats.org/officeDocument/2006/relationships/slideLayout" Target="../slideLayouts/slideLayout2.xml"/><Relationship Id="rId4" Type="http://schemas.openxmlformats.org/officeDocument/2006/relationships/image" Target="../media/image76.wmf"/><Relationship Id="rId3" Type="http://schemas.openxmlformats.org/officeDocument/2006/relationships/oleObject" Target="../embeddings/oleObject36.bin"/><Relationship Id="rId2" Type="http://schemas.openxmlformats.org/officeDocument/2006/relationships/image" Target="../media/image75.wmf"/><Relationship Id="rId1" Type="http://schemas.openxmlformats.org/officeDocument/2006/relationships/oleObject" Target="../embeddings/oleObject35.bin"/></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 Target="slide7.xml"/></Relationships>
</file>

<file path=ppt/slides/_rels/slide80.xml.rels><?xml version="1.0" encoding="UTF-8" standalone="yes"?>
<Relationships xmlns="http://schemas.openxmlformats.org/package/2006/relationships"><Relationship Id="rId7" Type="http://schemas.openxmlformats.org/officeDocument/2006/relationships/vmlDrawing" Target="../drawings/vmlDrawing21.vml"/><Relationship Id="rId6" Type="http://schemas.openxmlformats.org/officeDocument/2006/relationships/slideLayout" Target="../slideLayouts/slideLayout2.xml"/><Relationship Id="rId5" Type="http://schemas.openxmlformats.org/officeDocument/2006/relationships/image" Target="../media/image78.wmf"/><Relationship Id="rId4" Type="http://schemas.openxmlformats.org/officeDocument/2006/relationships/oleObject" Target="../embeddings/oleObject39.bin"/><Relationship Id="rId3" Type="http://schemas.openxmlformats.org/officeDocument/2006/relationships/oleObject" Target="../embeddings/oleObject38.bin"/><Relationship Id="rId2" Type="http://schemas.openxmlformats.org/officeDocument/2006/relationships/image" Target="../media/image77.wmf"/><Relationship Id="rId1" Type="http://schemas.openxmlformats.org/officeDocument/2006/relationships/oleObject" Target="../embeddings/oleObject37.bin"/></Relationships>
</file>

<file path=ppt/slides/_rels/slide81.xml.rels><?xml version="1.0" encoding="UTF-8" standalone="yes"?>
<Relationships xmlns="http://schemas.openxmlformats.org/package/2006/relationships"><Relationship Id="rId8" Type="http://schemas.openxmlformats.org/officeDocument/2006/relationships/vmlDrawing" Target="../drawings/vmlDrawing22.vml"/><Relationship Id="rId7" Type="http://schemas.openxmlformats.org/officeDocument/2006/relationships/slideLayout" Target="../slideLayouts/slideLayout2.xml"/><Relationship Id="rId6" Type="http://schemas.openxmlformats.org/officeDocument/2006/relationships/image" Target="../media/image81.wmf"/><Relationship Id="rId5" Type="http://schemas.openxmlformats.org/officeDocument/2006/relationships/oleObject" Target="../embeddings/oleObject42.bin"/><Relationship Id="rId4" Type="http://schemas.openxmlformats.org/officeDocument/2006/relationships/image" Target="../media/image80.wmf"/><Relationship Id="rId3" Type="http://schemas.openxmlformats.org/officeDocument/2006/relationships/oleObject" Target="../embeddings/oleObject41.bin"/><Relationship Id="rId2" Type="http://schemas.openxmlformats.org/officeDocument/2006/relationships/image" Target="../media/image79.wmf"/><Relationship Id="rId1" Type="http://schemas.openxmlformats.org/officeDocument/2006/relationships/oleObject" Target="../embeddings/oleObject40.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9" Type="http://schemas.openxmlformats.org/officeDocument/2006/relationships/oleObject" Target="../embeddings/oleObject47.bin"/><Relationship Id="rId8" Type="http://schemas.openxmlformats.org/officeDocument/2006/relationships/image" Target="../media/image85.wmf"/><Relationship Id="rId7" Type="http://schemas.openxmlformats.org/officeDocument/2006/relationships/oleObject" Target="../embeddings/oleObject46.bin"/><Relationship Id="rId6" Type="http://schemas.openxmlformats.org/officeDocument/2006/relationships/image" Target="../media/image84.wmf"/><Relationship Id="rId5" Type="http://schemas.openxmlformats.org/officeDocument/2006/relationships/oleObject" Target="../embeddings/oleObject45.bin"/><Relationship Id="rId4" Type="http://schemas.openxmlformats.org/officeDocument/2006/relationships/image" Target="../media/image83.wmf"/><Relationship Id="rId3" Type="http://schemas.openxmlformats.org/officeDocument/2006/relationships/oleObject" Target="../embeddings/oleObject44.bin"/><Relationship Id="rId2" Type="http://schemas.openxmlformats.org/officeDocument/2006/relationships/image" Target="../media/image82.wmf"/><Relationship Id="rId12" Type="http://schemas.openxmlformats.org/officeDocument/2006/relationships/vmlDrawing" Target="../drawings/vmlDrawing23.vml"/><Relationship Id="rId11" Type="http://schemas.openxmlformats.org/officeDocument/2006/relationships/slideLayout" Target="../slideLayouts/slideLayout2.xml"/><Relationship Id="rId10" Type="http://schemas.openxmlformats.org/officeDocument/2006/relationships/image" Target="../media/image86.wmf"/><Relationship Id="rId1" Type="http://schemas.openxmlformats.org/officeDocument/2006/relationships/oleObject" Target="../embeddings/oleObject43.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7.png"/></Relationships>
</file>

<file path=ppt/slides/_rels/slide88.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6.xml"/><Relationship Id="rId4" Type="http://schemas.openxmlformats.org/officeDocument/2006/relationships/image" Target="../media/image89.wmf"/><Relationship Id="rId3" Type="http://schemas.openxmlformats.org/officeDocument/2006/relationships/oleObject" Target="../embeddings/oleObject49.bin"/><Relationship Id="rId2" Type="http://schemas.openxmlformats.org/officeDocument/2006/relationships/image" Target="../media/image88.wmf"/><Relationship Id="rId1" Type="http://schemas.openxmlformats.org/officeDocument/2006/relationships/oleObject" Target="../embeddings/oleObject48.bin"/></Relationships>
</file>

<file path=ppt/slides/_rels/slide89.xml.rels><?xml version="1.0" encoding="UTF-8" standalone="yes"?>
<Relationships xmlns="http://schemas.openxmlformats.org/package/2006/relationships"><Relationship Id="rId8" Type="http://schemas.openxmlformats.org/officeDocument/2006/relationships/vmlDrawing" Target="../drawings/vmlDrawing25.vml"/><Relationship Id="rId7" Type="http://schemas.openxmlformats.org/officeDocument/2006/relationships/slideLayout" Target="../slideLayouts/slideLayout6.xml"/><Relationship Id="rId6" Type="http://schemas.openxmlformats.org/officeDocument/2006/relationships/image" Target="../media/image92.wmf"/><Relationship Id="rId5" Type="http://schemas.openxmlformats.org/officeDocument/2006/relationships/oleObject" Target="../embeddings/oleObject52.bin"/><Relationship Id="rId4" Type="http://schemas.openxmlformats.org/officeDocument/2006/relationships/image" Target="../media/image91.wmf"/><Relationship Id="rId3" Type="http://schemas.openxmlformats.org/officeDocument/2006/relationships/oleObject" Target="../embeddings/oleObject51.bin"/><Relationship Id="rId2" Type="http://schemas.openxmlformats.org/officeDocument/2006/relationships/image" Target="../media/image90.wmf"/><Relationship Id="rId1" Type="http://schemas.openxmlformats.org/officeDocument/2006/relationships/oleObject" Target="../embeddings/oleObject50.bin"/></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 Target="slide7.xml"/></Relationships>
</file>

<file path=ppt/slides/_rels/slide90.xml.rels><?xml version="1.0" encoding="UTF-8" standalone="yes"?>
<Relationships xmlns="http://schemas.openxmlformats.org/package/2006/relationships"><Relationship Id="rId9" Type="http://schemas.openxmlformats.org/officeDocument/2006/relationships/oleObject" Target="../embeddings/oleObject57.bin"/><Relationship Id="rId8" Type="http://schemas.openxmlformats.org/officeDocument/2006/relationships/image" Target="../media/image96.wmf"/><Relationship Id="rId7" Type="http://schemas.openxmlformats.org/officeDocument/2006/relationships/oleObject" Target="../embeddings/oleObject56.bin"/><Relationship Id="rId6" Type="http://schemas.openxmlformats.org/officeDocument/2006/relationships/image" Target="../media/image95.wmf"/><Relationship Id="rId5" Type="http://schemas.openxmlformats.org/officeDocument/2006/relationships/oleObject" Target="../embeddings/oleObject55.bin"/><Relationship Id="rId4" Type="http://schemas.openxmlformats.org/officeDocument/2006/relationships/image" Target="../media/image94.wmf"/><Relationship Id="rId3" Type="http://schemas.openxmlformats.org/officeDocument/2006/relationships/oleObject" Target="../embeddings/oleObject54.bin"/><Relationship Id="rId2" Type="http://schemas.openxmlformats.org/officeDocument/2006/relationships/image" Target="../media/image93.wmf"/><Relationship Id="rId12" Type="http://schemas.openxmlformats.org/officeDocument/2006/relationships/vmlDrawing" Target="../drawings/vmlDrawing26.vml"/><Relationship Id="rId11" Type="http://schemas.openxmlformats.org/officeDocument/2006/relationships/slideLayout" Target="../slideLayouts/slideLayout6.xml"/><Relationship Id="rId10" Type="http://schemas.openxmlformats.org/officeDocument/2006/relationships/image" Target="../media/image97.wmf"/><Relationship Id="rId1" Type="http://schemas.openxmlformats.org/officeDocument/2006/relationships/oleObject" Target="../embeddings/oleObject53.bin"/></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9" Type="http://schemas.openxmlformats.org/officeDocument/2006/relationships/image" Target="../media/image101.wmf"/><Relationship Id="rId8" Type="http://schemas.openxmlformats.org/officeDocument/2006/relationships/oleObject" Target="../embeddings/oleObject62.bin"/><Relationship Id="rId7" Type="http://schemas.openxmlformats.org/officeDocument/2006/relationships/image" Target="../media/image100.wmf"/><Relationship Id="rId6" Type="http://schemas.openxmlformats.org/officeDocument/2006/relationships/oleObject" Target="../embeddings/oleObject61.bin"/><Relationship Id="rId5" Type="http://schemas.openxmlformats.org/officeDocument/2006/relationships/oleObject" Target="../embeddings/oleObject60.bin"/><Relationship Id="rId4" Type="http://schemas.openxmlformats.org/officeDocument/2006/relationships/image" Target="../media/image99.wmf"/><Relationship Id="rId3" Type="http://schemas.openxmlformats.org/officeDocument/2006/relationships/oleObject" Target="../embeddings/oleObject59.bin"/><Relationship Id="rId2" Type="http://schemas.openxmlformats.org/officeDocument/2006/relationships/image" Target="../media/image98.wmf"/><Relationship Id="rId13" Type="http://schemas.openxmlformats.org/officeDocument/2006/relationships/vmlDrawing" Target="../drawings/vmlDrawing27.vml"/><Relationship Id="rId12" Type="http://schemas.openxmlformats.org/officeDocument/2006/relationships/slideLayout" Target="../slideLayouts/slideLayout2.xml"/><Relationship Id="rId11" Type="http://schemas.openxmlformats.org/officeDocument/2006/relationships/image" Target="../media/image102.wmf"/><Relationship Id="rId10" Type="http://schemas.openxmlformats.org/officeDocument/2006/relationships/oleObject" Target="../embeddings/oleObject63.bin"/><Relationship Id="rId1" Type="http://schemas.openxmlformats.org/officeDocument/2006/relationships/oleObject" Target="../embeddings/oleObject58.bin"/></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8" Type="http://schemas.openxmlformats.org/officeDocument/2006/relationships/vmlDrawing" Target="../drawings/vmlDrawing28.vml"/><Relationship Id="rId7" Type="http://schemas.openxmlformats.org/officeDocument/2006/relationships/slideLayout" Target="../slideLayouts/slideLayout2.xml"/><Relationship Id="rId6" Type="http://schemas.openxmlformats.org/officeDocument/2006/relationships/image" Target="../media/image105.wmf"/><Relationship Id="rId5" Type="http://schemas.openxmlformats.org/officeDocument/2006/relationships/oleObject" Target="../embeddings/oleObject66.bin"/><Relationship Id="rId4" Type="http://schemas.openxmlformats.org/officeDocument/2006/relationships/image" Target="../media/image104.wmf"/><Relationship Id="rId3" Type="http://schemas.openxmlformats.org/officeDocument/2006/relationships/oleObject" Target="../embeddings/oleObject65.bin"/><Relationship Id="rId2" Type="http://schemas.openxmlformats.org/officeDocument/2006/relationships/image" Target="../media/image103.wmf"/><Relationship Id="rId1" Type="http://schemas.openxmlformats.org/officeDocument/2006/relationships/oleObject" Target="../embeddings/oleObject64.bin"/></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6.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ext Box 3"/>
          <p:cNvSpPr txBox="1"/>
          <p:nvPr/>
        </p:nvSpPr>
        <p:spPr>
          <a:xfrm>
            <a:off x="2051050" y="4292600"/>
            <a:ext cx="4895850" cy="1554163"/>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spcBef>
                <a:spcPct val="50000"/>
              </a:spcBef>
              <a:buClrTx/>
              <a:buSzPct val="100000"/>
              <a:buNone/>
            </a:pPr>
            <a:r>
              <a:rPr lang="zh-CN" altLang="en-US" sz="6000" b="1" dirty="0">
                <a:solidFill>
                  <a:srgbClr val="FFCC00"/>
                </a:solidFill>
                <a:latin typeface="楷体_GB2312" panose="02010609030101010101" pitchFamily="49" charset="-122"/>
                <a:ea typeface="楷体_GB2312" panose="02010609030101010101" pitchFamily="49" charset="-122"/>
              </a:rPr>
              <a:t>北京化工大学</a:t>
            </a:r>
            <a:endParaRPr lang="zh-CN" altLang="en-US" sz="6000" b="1" dirty="0">
              <a:solidFill>
                <a:srgbClr val="FFCC00"/>
              </a:solidFill>
              <a:latin typeface="楷体_GB2312" panose="02010609030101010101" pitchFamily="49" charset="-122"/>
              <a:ea typeface="楷体_GB2312" panose="02010609030101010101" pitchFamily="49" charset="-122"/>
            </a:endParaRPr>
          </a:p>
          <a:p>
            <a:pPr marL="0" lvl="0" indent="0" algn="ctr">
              <a:spcBef>
                <a:spcPct val="50000"/>
              </a:spcBef>
              <a:buClrTx/>
              <a:buSzPct val="100000"/>
              <a:buNone/>
            </a:pPr>
            <a:r>
              <a:rPr lang="zh-CN" altLang="en-US" sz="2400" b="1" dirty="0">
                <a:solidFill>
                  <a:srgbClr val="FFCC00"/>
                </a:solidFill>
                <a:latin typeface="楷体_GB2312" panose="02010609030101010101" pitchFamily="49" charset="-122"/>
                <a:ea typeface="楷体_GB2312" panose="02010609030101010101" pitchFamily="49" charset="-122"/>
              </a:rPr>
              <a:t>物理实验教学中心</a:t>
            </a:r>
            <a:endParaRPr lang="zh-CN" altLang="en-US" sz="2400" b="1" dirty="0">
              <a:solidFill>
                <a:srgbClr val="FFCC00"/>
              </a:solidFill>
              <a:latin typeface="楷体_GB2312" panose="02010609030101010101" pitchFamily="49" charset="-122"/>
              <a:ea typeface="楷体_GB2312" panose="02010609030101010101" pitchFamily="49" charset="-122"/>
            </a:endParaRPr>
          </a:p>
        </p:txBody>
      </p:sp>
      <p:sp>
        <p:nvSpPr>
          <p:cNvPr id="4099" name="WordArt 5"/>
          <p:cNvSpPr>
            <a:spLocks noTextEdit="1"/>
          </p:cNvSpPr>
          <p:nvPr/>
        </p:nvSpPr>
        <p:spPr>
          <a:xfrm>
            <a:off x="1331913" y="2708275"/>
            <a:ext cx="6335712" cy="1223963"/>
          </a:xfrm>
          <a:prstGeom prst="rect">
            <a:avLst/>
          </a:prstGeom>
        </p:spPr>
        <p:txBody>
          <a:bodyPr wrap="none" fromWordArt="1">
            <a:prstTxWarp prst="textArchUp">
              <a:avLst>
                <a:gd name="adj" fmla="val 10800000"/>
              </a:avLst>
            </a:prstTxWarp>
            <a:normAutofit/>
          </a:bodyPr>
          <a:p>
            <a:pPr algn="ctr"/>
            <a:r>
              <a:rPr lang="zh-CN" altLang="en-US" sz="3600" b="1">
                <a:ln w="9525" cap="flat" cmpd="sng">
                  <a:solidFill>
                    <a:srgbClr val="FFCC00"/>
                  </a:solidFill>
                  <a:prstDash val="solid"/>
                  <a:headEnd type="none" w="med" len="med"/>
                  <a:tailEnd type="none" w="med" len="med"/>
                </a:ln>
                <a:solidFill>
                  <a:srgbClr val="FFCC00"/>
                </a:solidFill>
                <a:effectLst>
                  <a:outerShdw dist="45791" dir="3378595" algn="ctr" rotWithShape="0">
                    <a:srgbClr val="4D4D4D">
                      <a:alpha val="79999"/>
                    </a:srgbClr>
                  </a:outerShdw>
                </a:effectLst>
                <a:latin typeface="宋体" panose="02010600030101010101" pitchFamily="2" charset="-122"/>
                <a:ea typeface="宋体" panose="02010600030101010101" pitchFamily="2" charset="-122"/>
              </a:rPr>
              <a:t>大学物理实验绪论</a:t>
            </a:r>
            <a:endParaRPr lang="zh-CN" altLang="en-US" sz="3600" b="1">
              <a:ln w="9525" cap="flat" cmpd="sng">
                <a:solidFill>
                  <a:srgbClr val="FFCC00"/>
                </a:solidFill>
                <a:prstDash val="solid"/>
                <a:headEnd type="none" w="med" len="med"/>
                <a:tailEnd type="none" w="med" len="med"/>
              </a:ln>
              <a:solidFill>
                <a:srgbClr val="FFCC00"/>
              </a:solidFill>
              <a:effectLst>
                <a:outerShdw dist="45791" dir="3378595" algn="ctr" rotWithShape="0">
                  <a:srgbClr val="4D4D4D">
                    <a:alpha val="79999"/>
                  </a:srgbClr>
                </a:outerShdw>
              </a:effectLst>
              <a:latin typeface="宋体" panose="02010600030101010101" pitchFamily="2" charset="-122"/>
              <a:ea typeface="宋体" panose="0201060003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3"/>
          <p:cNvSpPr/>
          <p:nvPr/>
        </p:nvSpPr>
        <p:spPr>
          <a:xfrm>
            <a:off x="457200" y="2647950"/>
            <a:ext cx="184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zh-CN" sz="2000" b="1" dirty="0">
              <a:solidFill>
                <a:schemeClr val="bg1"/>
              </a:solidFill>
              <a:latin typeface="Arial Narrow" panose="020B0506020202030204" pitchFamily="34" charset="0"/>
              <a:ea typeface="Osaka"/>
            </a:endParaRPr>
          </a:p>
        </p:txBody>
      </p:sp>
      <p:sp>
        <p:nvSpPr>
          <p:cNvPr id="14339" name="Rectangle 4"/>
          <p:cNvSpPr/>
          <p:nvPr/>
        </p:nvSpPr>
        <p:spPr>
          <a:xfrm>
            <a:off x="179388" y="1196975"/>
            <a:ext cx="8964612" cy="2805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135000"/>
              </a:lnSpc>
              <a:spcBef>
                <a:spcPct val="0"/>
              </a:spcBef>
              <a:buClrTx/>
              <a:buSzPct val="100000"/>
              <a:buNone/>
            </a:pPr>
            <a:r>
              <a:rPr lang="en-US" altLang="zh-CN" dirty="0">
                <a:solidFill>
                  <a:srgbClr val="FFCC00"/>
                </a:solidFill>
                <a:ea typeface="楷体_GB2312" panose="02010609030101010101" pitchFamily="49" charset="-122"/>
              </a:rPr>
              <a:t>      </a:t>
            </a:r>
            <a:r>
              <a:rPr lang="zh-CN" altLang="en-US" dirty="0">
                <a:solidFill>
                  <a:srgbClr val="FFCC00"/>
                </a:solidFill>
                <a:ea typeface="楷体_GB2312" panose="02010609030101010101" pitchFamily="49" charset="-122"/>
              </a:rPr>
              <a:t>上世纪六十年代，</a:t>
            </a:r>
            <a:r>
              <a:rPr lang="zh-CN" altLang="en-US" sz="1800" dirty="0">
                <a:ea typeface="楷体_GB2312" panose="02010609030101010101" pitchFamily="49" charset="-122"/>
              </a:rPr>
              <a:t> </a:t>
            </a:r>
            <a:r>
              <a:rPr lang="zh-CN" altLang="en-US" dirty="0">
                <a:solidFill>
                  <a:srgbClr val="FFCC00"/>
                </a:solidFill>
                <a:latin typeface="Times New Roman" panose="02020603050405020304" pitchFamily="18" charset="0"/>
                <a:ea typeface="楷体_GB2312" panose="02010609030101010101" pitchFamily="49" charset="-122"/>
              </a:rPr>
              <a:t>法国物理</a:t>
            </a:r>
            <a:endParaRPr lang="zh-CN" altLang="en-US" dirty="0">
              <a:solidFill>
                <a:srgbClr val="FFCC00"/>
              </a:solidFill>
              <a:latin typeface="Times New Roman" panose="02020603050405020304" pitchFamily="18" charset="0"/>
              <a:ea typeface="楷体_GB2312" panose="02010609030101010101" pitchFamily="49" charset="-122"/>
            </a:endParaRPr>
          </a:p>
          <a:p>
            <a:pPr marL="0" lvl="0" indent="0" eaLnBrk="1" hangingPunct="1">
              <a:lnSpc>
                <a:spcPct val="135000"/>
              </a:lnSpc>
              <a:spcBef>
                <a:spcPct val="0"/>
              </a:spcBef>
              <a:buClrTx/>
              <a:buSzPct val="100000"/>
              <a:buNone/>
            </a:pPr>
            <a:r>
              <a:rPr lang="zh-CN" altLang="en-US" dirty="0">
                <a:solidFill>
                  <a:srgbClr val="FFCC00"/>
                </a:solidFill>
                <a:latin typeface="Times New Roman" panose="02020603050405020304" pitchFamily="18" charset="0"/>
                <a:ea typeface="楷体_GB2312" panose="02010609030101010101" pitchFamily="49" charset="-122"/>
              </a:rPr>
              <a:t>学家</a:t>
            </a:r>
            <a:r>
              <a:rPr lang="en-US" altLang="zh-CN" dirty="0">
                <a:solidFill>
                  <a:srgbClr val="FFCC00"/>
                </a:solidFill>
                <a:latin typeface="Times New Roman" panose="02020603050405020304" pitchFamily="18" charset="0"/>
                <a:ea typeface="楷体_GB2312" panose="02010609030101010101" pitchFamily="49" charset="-122"/>
              </a:rPr>
              <a:t>P. G. de Gennes</a:t>
            </a:r>
            <a:r>
              <a:rPr lang="zh-CN" altLang="en-US" dirty="0">
                <a:solidFill>
                  <a:srgbClr val="FFCC00"/>
                </a:solidFill>
                <a:latin typeface="Times New Roman" panose="02020603050405020304" pitchFamily="18" charset="0"/>
                <a:ea typeface="楷体_GB2312" panose="02010609030101010101" pitchFamily="49" charset="-122"/>
              </a:rPr>
              <a:t>对液晶的研究，</a:t>
            </a:r>
            <a:endParaRPr lang="zh-CN" altLang="en-US" dirty="0">
              <a:solidFill>
                <a:srgbClr val="FFCC00"/>
              </a:solidFill>
              <a:latin typeface="Times New Roman" panose="02020603050405020304" pitchFamily="18" charset="0"/>
              <a:ea typeface="楷体_GB2312" panose="02010609030101010101" pitchFamily="49" charset="-122"/>
            </a:endParaRPr>
          </a:p>
          <a:p>
            <a:pPr marL="0" lvl="0" indent="0" eaLnBrk="1" hangingPunct="1">
              <a:lnSpc>
                <a:spcPct val="135000"/>
              </a:lnSpc>
              <a:spcBef>
                <a:spcPct val="0"/>
              </a:spcBef>
              <a:buClrTx/>
              <a:buSzPct val="100000"/>
              <a:buNone/>
            </a:pPr>
            <a:r>
              <a:rPr lang="zh-CN" altLang="en-US" dirty="0">
                <a:solidFill>
                  <a:srgbClr val="FFCC00"/>
                </a:solidFill>
                <a:latin typeface="Times New Roman" panose="02020603050405020304" pitchFamily="18" charset="0"/>
                <a:ea typeface="楷体_GB2312" panose="02010609030101010101" pitchFamily="49" charset="-122"/>
              </a:rPr>
              <a:t>导致了今天液晶技术的广泛应用，他因此获得</a:t>
            </a:r>
            <a:r>
              <a:rPr lang="en-US" altLang="zh-CN" dirty="0">
                <a:solidFill>
                  <a:srgbClr val="FFCC00"/>
                </a:solidFill>
                <a:latin typeface="Times New Roman" panose="02020603050405020304" pitchFamily="18" charset="0"/>
                <a:ea typeface="楷体_GB2312" panose="02010609030101010101" pitchFamily="49" charset="-122"/>
              </a:rPr>
              <a:t>1991</a:t>
            </a:r>
            <a:r>
              <a:rPr lang="zh-CN" altLang="en-US" dirty="0">
                <a:solidFill>
                  <a:srgbClr val="FFCC00"/>
                </a:solidFill>
                <a:latin typeface="Times New Roman" panose="02020603050405020304" pitchFamily="18" charset="0"/>
                <a:ea typeface="楷体_GB2312" panose="02010609030101010101" pitchFamily="49" charset="-122"/>
              </a:rPr>
              <a:t>年的诺贝尔物理学奖</a:t>
            </a:r>
            <a:r>
              <a:rPr lang="zh-CN" altLang="en-US" sz="3600" dirty="0">
                <a:solidFill>
                  <a:srgbClr val="FFCC00"/>
                </a:solidFill>
                <a:latin typeface="Times New Roman" panose="02020603050405020304" pitchFamily="18" charset="0"/>
                <a:ea typeface="楷体_GB2312" panose="02010609030101010101" pitchFamily="49" charset="-122"/>
              </a:rPr>
              <a:t>。</a:t>
            </a:r>
            <a:endParaRPr lang="zh-CN" altLang="en-US" sz="3600" dirty="0">
              <a:solidFill>
                <a:srgbClr val="FFCC00"/>
              </a:solidFill>
              <a:latin typeface="Times New Roman" panose="02020603050405020304" pitchFamily="18" charset="0"/>
              <a:ea typeface="楷体_GB2312" panose="02010609030101010101" pitchFamily="49" charset="-122"/>
            </a:endParaRPr>
          </a:p>
        </p:txBody>
      </p:sp>
      <p:sp>
        <p:nvSpPr>
          <p:cNvPr id="14340" name="Rectangle 5"/>
          <p:cNvSpPr/>
          <p:nvPr/>
        </p:nvSpPr>
        <p:spPr>
          <a:xfrm>
            <a:off x="228600" y="304800"/>
            <a:ext cx="2759075" cy="8239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zh-CN" altLang="en-US" sz="4800" b="1" dirty="0">
                <a:solidFill>
                  <a:srgbClr val="CCCC00"/>
                </a:solidFill>
                <a:latin typeface="楷体_GB2312" panose="02010609030101010101" pitchFamily="49" charset="-122"/>
                <a:ea typeface="楷体_GB2312" panose="02010609030101010101" pitchFamily="49" charset="-122"/>
              </a:rPr>
              <a:t>信息显示</a:t>
            </a:r>
            <a:endParaRPr lang="zh-CN" altLang="en-US" sz="4800" b="1" dirty="0">
              <a:solidFill>
                <a:srgbClr val="CCCC00"/>
              </a:solidFill>
              <a:latin typeface="楷体_GB2312" panose="02010609030101010101" pitchFamily="49" charset="-122"/>
              <a:ea typeface="楷体_GB2312" panose="02010609030101010101" pitchFamily="49" charset="-122"/>
            </a:endParaRPr>
          </a:p>
        </p:txBody>
      </p:sp>
      <p:pic>
        <p:nvPicPr>
          <p:cNvPr id="14341" name="Picture 9" descr="gennes"/>
          <p:cNvPicPr>
            <a:picLocks noChangeAspect="1"/>
          </p:cNvPicPr>
          <p:nvPr/>
        </p:nvPicPr>
        <p:blipFill>
          <a:blip r:embed="rId1"/>
          <a:stretch>
            <a:fillRect/>
          </a:stretch>
        </p:blipFill>
        <p:spPr>
          <a:xfrm>
            <a:off x="3203575" y="4005263"/>
            <a:ext cx="1901825" cy="2667000"/>
          </a:xfrm>
          <a:prstGeom prst="rect">
            <a:avLst/>
          </a:prstGeom>
          <a:noFill/>
          <a:ln w="9525">
            <a:noFill/>
          </a:ln>
        </p:spPr>
      </p:pic>
      <p:sp>
        <p:nvSpPr>
          <p:cNvPr id="14342" name="AutoShape 9">
            <a:hlinkClick r:id="rId2" action="ppaction://hlinksldjump"/>
          </p:cNvPr>
          <p:cNvSpPr/>
          <p:nvPr/>
        </p:nvSpPr>
        <p:spPr>
          <a:xfrm>
            <a:off x="7885113" y="6021388"/>
            <a:ext cx="504825" cy="431800"/>
          </a:xfrm>
          <a:prstGeom prst="actionButtonBackPrevious">
            <a:avLst/>
          </a:prstGeom>
          <a:solidFill>
            <a:schemeClr val="accent1"/>
          </a:solidFill>
          <a:ln w="9525">
            <a:noFill/>
          </a:ln>
        </p:spPr>
        <p:txBody>
          <a:bodyPr wrap="none" anchor="ct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pic>
        <p:nvPicPr>
          <p:cNvPr id="14343" name="Picture 10"/>
          <p:cNvPicPr>
            <a:picLocks noChangeAspect="1"/>
          </p:cNvPicPr>
          <p:nvPr/>
        </p:nvPicPr>
        <p:blipFill>
          <a:blip r:embed="rId3"/>
          <a:stretch>
            <a:fillRect/>
          </a:stretch>
        </p:blipFill>
        <p:spPr>
          <a:xfrm>
            <a:off x="6300788" y="188913"/>
            <a:ext cx="2460625" cy="2592387"/>
          </a:xfrm>
          <a:prstGeom prst="rect">
            <a:avLst/>
          </a:prstGeom>
          <a:noFill/>
          <a:ln w="9525">
            <a:noFill/>
          </a:ln>
        </p:spPr>
      </p:pic>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2"/>
          <p:cNvSpPr>
            <a:spLocks noGrp="1" noRot="1"/>
          </p:cNvSpPr>
          <p:nvPr>
            <p:ph type="body" sz="half" idx="1"/>
          </p:nvPr>
        </p:nvSpPr>
        <p:spPr>
          <a:xfrm>
            <a:off x="250825" y="188913"/>
            <a:ext cx="8662988" cy="6335712"/>
          </a:xfrm>
          <a:ln/>
        </p:spPr>
        <p:txBody>
          <a:bodyPr vert="horz" wrap="square" lIns="91440" tIns="45720" rIns="91440" bIns="45720" anchor="t"/>
          <a:p>
            <a:pPr eaLnBrk="1" hangingPunct="1">
              <a:buNone/>
            </a:pPr>
            <a:r>
              <a:rPr lang="zh-CN" altLang="en-US" sz="2800" b="1" dirty="0">
                <a:solidFill>
                  <a:srgbClr val="FFCC00"/>
                </a:solidFill>
                <a:latin typeface="Times New Roman" panose="02020603050405020304" pitchFamily="18" charset="0"/>
                <a:ea typeface="楷体_GB2312" panose="02010609030101010101" pitchFamily="49" charset="-122"/>
              </a:rPr>
              <a:t>解：</a:t>
            </a:r>
            <a:r>
              <a:rPr lang="zh-CN" altLang="en-US" sz="2800" dirty="0">
                <a:solidFill>
                  <a:srgbClr val="FFCC00"/>
                </a:solidFill>
                <a:latin typeface="Times New Roman" panose="02020603050405020304" pitchFamily="18" charset="0"/>
                <a:ea typeface="楷体_GB2312" panose="02010609030101010101" pitchFamily="49" charset="-122"/>
              </a:rPr>
              <a:t>① 先计算不确定度</a:t>
            </a:r>
            <a:r>
              <a:rPr lang="en-US" altLang="zh-CN" sz="2800" i="1" dirty="0">
                <a:solidFill>
                  <a:srgbClr val="FFCC00"/>
                </a:solidFill>
                <a:latin typeface="Times New Roman" panose="02020603050405020304" pitchFamily="18" charset="0"/>
                <a:ea typeface="楷体_GB2312" panose="02010609030101010101" pitchFamily="49" charset="-122"/>
              </a:rPr>
              <a:t>u</a:t>
            </a:r>
            <a:r>
              <a:rPr lang="en-US" altLang="zh-CN" sz="2800" dirty="0">
                <a:solidFill>
                  <a:srgbClr val="FFCC00"/>
                </a:solidFill>
                <a:latin typeface="Times New Roman" panose="02020603050405020304" pitchFamily="18" charset="0"/>
                <a:ea typeface="楷体_GB2312" panose="02010609030101010101" pitchFamily="49" charset="-122"/>
              </a:rPr>
              <a:t>(</a:t>
            </a:r>
            <a:r>
              <a:rPr lang="en-US" altLang="zh-CN" sz="2800" i="1" dirty="0">
                <a:solidFill>
                  <a:srgbClr val="FFCC00"/>
                </a:solidFill>
                <a:latin typeface="Times New Roman" panose="02020603050405020304" pitchFamily="18" charset="0"/>
                <a:ea typeface="楷体_GB2312" panose="02010609030101010101" pitchFamily="49" charset="-122"/>
              </a:rPr>
              <a:t>N</a:t>
            </a:r>
            <a:r>
              <a:rPr lang="en-US" altLang="zh-CN" sz="2800" dirty="0">
                <a:solidFill>
                  <a:srgbClr val="FFCC00"/>
                </a:solidFill>
                <a:latin typeface="Times New Roman" panose="02020603050405020304" pitchFamily="18" charset="0"/>
                <a:ea typeface="楷体_GB2312" panose="02010609030101010101" pitchFamily="49" charset="-122"/>
              </a:rPr>
              <a:t>) </a:t>
            </a:r>
            <a:endParaRPr lang="en-US" altLang="zh-CN" sz="2800"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en-US" altLang="zh-CN" sz="2800"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en-US" altLang="zh-CN" sz="28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sz="2800" dirty="0">
                <a:solidFill>
                  <a:srgbClr val="FFCC00"/>
                </a:solidFill>
                <a:latin typeface="Times New Roman" panose="02020603050405020304" pitchFamily="18" charset="0"/>
                <a:ea typeface="楷体_GB2312" panose="02010609030101010101" pitchFamily="49" charset="-122"/>
              </a:rPr>
              <a:t>② </a:t>
            </a:r>
            <a:r>
              <a:rPr lang="zh-CN" altLang="en-US" sz="2800" dirty="0">
                <a:solidFill>
                  <a:srgbClr val="FFCC00"/>
                </a:solidFill>
                <a:latin typeface="Times New Roman" panose="02020603050405020304" pitchFamily="18" charset="0"/>
                <a:ea typeface="楷体_GB2312" panose="02010609030101010101" pitchFamily="49" charset="-122"/>
              </a:rPr>
              <a:t>计算间接测量值</a:t>
            </a:r>
            <a:r>
              <a:rPr lang="en-US" altLang="zh-CN" sz="2800" i="1" dirty="0">
                <a:solidFill>
                  <a:srgbClr val="FFCC00"/>
                </a:solidFill>
                <a:latin typeface="Times New Roman" panose="02020603050405020304" pitchFamily="18" charset="0"/>
                <a:ea typeface="楷体_GB2312" panose="02010609030101010101" pitchFamily="49" charset="-122"/>
              </a:rPr>
              <a:t>N</a:t>
            </a:r>
            <a:r>
              <a:rPr lang="en-US" altLang="zh-CN" sz="2800" dirty="0">
                <a:solidFill>
                  <a:srgbClr val="FFCC00"/>
                </a:solidFill>
                <a:latin typeface="Times New Roman" panose="02020603050405020304" pitchFamily="18" charset="0"/>
                <a:ea typeface="楷体_GB2312" panose="02010609030101010101" pitchFamily="49" charset="-122"/>
              </a:rPr>
              <a:t> </a:t>
            </a:r>
            <a:endParaRPr lang="en-US" altLang="zh-CN" sz="28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sz="2800" dirty="0">
                <a:solidFill>
                  <a:srgbClr val="FFCC00"/>
                </a:solidFill>
                <a:latin typeface="Times New Roman" panose="02020603050405020304" pitchFamily="18" charset="0"/>
                <a:ea typeface="楷体_GB2312" panose="02010609030101010101" pitchFamily="49" charset="-122"/>
              </a:rPr>
              <a:t>   </a:t>
            </a:r>
            <a:r>
              <a:rPr lang="zh-CN" altLang="en-US" sz="2400" dirty="0">
                <a:solidFill>
                  <a:srgbClr val="FF0000"/>
                </a:solidFill>
                <a:latin typeface="Times New Roman" panose="02020603050405020304" pitchFamily="18" charset="0"/>
                <a:ea typeface="楷体_GB2312" panose="02010609030101010101" pitchFamily="49" charset="-122"/>
              </a:rPr>
              <a:t>因为</a:t>
            </a:r>
            <a:r>
              <a:rPr lang="en-US" altLang="zh-CN" sz="2400" i="1" dirty="0">
                <a:solidFill>
                  <a:srgbClr val="FF0000"/>
                </a:solidFill>
                <a:latin typeface="Times New Roman" panose="02020603050405020304" pitchFamily="18" charset="0"/>
                <a:ea typeface="楷体_GB2312" panose="02010609030101010101" pitchFamily="49" charset="-122"/>
              </a:rPr>
              <a:t>u</a:t>
            </a:r>
            <a:r>
              <a:rPr lang="en-US" altLang="zh-CN" sz="2400" dirty="0">
                <a:solidFill>
                  <a:srgbClr val="FF0000"/>
                </a:solidFill>
                <a:latin typeface="Times New Roman" panose="02020603050405020304" pitchFamily="18" charset="0"/>
                <a:ea typeface="楷体_GB2312" panose="02010609030101010101" pitchFamily="49" charset="-122"/>
              </a:rPr>
              <a:t>(</a:t>
            </a:r>
            <a:r>
              <a:rPr lang="en-US" altLang="zh-CN" sz="2400" i="1" dirty="0">
                <a:solidFill>
                  <a:srgbClr val="FF0000"/>
                </a:solidFill>
                <a:latin typeface="Times New Roman" panose="02020603050405020304" pitchFamily="18" charset="0"/>
                <a:ea typeface="楷体_GB2312" panose="02010609030101010101" pitchFamily="49" charset="-122"/>
              </a:rPr>
              <a:t>N</a:t>
            </a:r>
            <a:r>
              <a:rPr lang="en-US" altLang="zh-CN" sz="2400" dirty="0">
                <a:solidFill>
                  <a:srgbClr val="FF0000"/>
                </a:solidFill>
                <a:latin typeface="Times New Roman" panose="02020603050405020304" pitchFamily="18" charset="0"/>
                <a:ea typeface="楷体_GB2312" panose="02010609030101010101" pitchFamily="49" charset="-122"/>
              </a:rPr>
              <a:t>)=0.5cm</a:t>
            </a:r>
            <a:r>
              <a:rPr lang="zh-CN" altLang="en-US" sz="2400" dirty="0">
                <a:solidFill>
                  <a:srgbClr val="FF0000"/>
                </a:solidFill>
                <a:latin typeface="Times New Roman" panose="02020603050405020304" pitchFamily="18" charset="0"/>
                <a:ea typeface="楷体_GB2312" panose="02010609030101010101" pitchFamily="49" charset="-122"/>
              </a:rPr>
              <a:t>在十分位上，因此运算时，各分量的有效数字位数只需比它所在位数低一位</a:t>
            </a:r>
            <a:r>
              <a:rPr lang="zh-CN" altLang="en-US" sz="2400" dirty="0">
                <a:solidFill>
                  <a:srgbClr val="FFCC00"/>
                </a:solidFill>
                <a:latin typeface="Times New Roman" panose="02020603050405020304" pitchFamily="18" charset="0"/>
                <a:ea typeface="楷体_GB2312" panose="02010609030101010101" pitchFamily="49" charset="-122"/>
              </a:rPr>
              <a:t>；</a:t>
            </a:r>
            <a:endParaRPr lang="zh-CN" altLang="en-US" sz="24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sz="2800" dirty="0">
                <a:solidFill>
                  <a:srgbClr val="FFCC00"/>
                </a:solidFill>
                <a:latin typeface="Times New Roman" panose="02020603050405020304" pitchFamily="18" charset="0"/>
                <a:ea typeface="楷体_GB2312" panose="02010609030101010101" pitchFamily="49" charset="-122"/>
              </a:rPr>
              <a:t>   </a:t>
            </a:r>
            <a:r>
              <a:rPr lang="en-US" altLang="zh-CN" sz="2800" i="1" dirty="0">
                <a:solidFill>
                  <a:srgbClr val="FFCC00"/>
                </a:solidFill>
                <a:latin typeface="Times New Roman" panose="02020603050405020304" pitchFamily="18" charset="0"/>
                <a:ea typeface="楷体_GB2312" panose="02010609030101010101" pitchFamily="49" charset="-122"/>
              </a:rPr>
              <a:t>N</a:t>
            </a:r>
            <a:r>
              <a:rPr lang="en-US" altLang="zh-CN" sz="2800" dirty="0">
                <a:solidFill>
                  <a:srgbClr val="FFCC00"/>
                </a:solidFill>
                <a:latin typeface="Times New Roman" panose="02020603050405020304" pitchFamily="18" charset="0"/>
                <a:ea typeface="楷体_GB2312" panose="02010609030101010101" pitchFamily="49" charset="-122"/>
              </a:rPr>
              <a:t>=</a:t>
            </a:r>
            <a:r>
              <a:rPr lang="en-US" altLang="zh-CN" sz="2800" i="1" dirty="0">
                <a:solidFill>
                  <a:srgbClr val="FFCC00"/>
                </a:solidFill>
                <a:latin typeface="Times New Roman" panose="02020603050405020304" pitchFamily="18" charset="0"/>
                <a:ea typeface="楷体_GB2312" panose="02010609030101010101" pitchFamily="49" charset="-122"/>
              </a:rPr>
              <a:t>A</a:t>
            </a:r>
            <a:r>
              <a:rPr lang="en-US" altLang="zh-CN" sz="2800" dirty="0">
                <a:solidFill>
                  <a:srgbClr val="FFCC00"/>
                </a:solidFill>
                <a:latin typeface="Times New Roman" panose="02020603050405020304" pitchFamily="18" charset="0"/>
                <a:ea typeface="楷体_GB2312" panose="02010609030101010101" pitchFamily="49" charset="-122"/>
              </a:rPr>
              <a:t>+2</a:t>
            </a:r>
            <a:r>
              <a:rPr lang="en-US" altLang="zh-CN" sz="2800" i="1" dirty="0">
                <a:solidFill>
                  <a:srgbClr val="FFCC00"/>
                </a:solidFill>
                <a:latin typeface="Times New Roman" panose="02020603050405020304" pitchFamily="18" charset="0"/>
                <a:ea typeface="楷体_GB2312" panose="02010609030101010101" pitchFamily="49" charset="-122"/>
              </a:rPr>
              <a:t>B</a:t>
            </a:r>
            <a:r>
              <a:rPr lang="en-US" altLang="zh-CN" sz="2800" dirty="0">
                <a:solidFill>
                  <a:srgbClr val="FFCC00"/>
                </a:solidFill>
                <a:latin typeface="Times New Roman" panose="02020603050405020304" pitchFamily="18" charset="0"/>
                <a:ea typeface="楷体_GB2312" panose="02010609030101010101" pitchFamily="49" charset="-122"/>
              </a:rPr>
              <a:t>-4</a:t>
            </a:r>
            <a:r>
              <a:rPr lang="en-US" altLang="zh-CN" sz="2800" i="1" dirty="0">
                <a:solidFill>
                  <a:srgbClr val="FFCC00"/>
                </a:solidFill>
                <a:latin typeface="Times New Roman" panose="02020603050405020304" pitchFamily="18" charset="0"/>
                <a:ea typeface="楷体_GB2312" panose="02010609030101010101" pitchFamily="49" charset="-122"/>
              </a:rPr>
              <a:t>C=</a:t>
            </a:r>
            <a:r>
              <a:rPr lang="en-US" altLang="zh-CN" sz="2800" dirty="0">
                <a:solidFill>
                  <a:srgbClr val="FFCC00"/>
                </a:solidFill>
                <a:latin typeface="Times New Roman" panose="02020603050405020304" pitchFamily="18" charset="0"/>
                <a:ea typeface="楷体_GB2312" panose="02010609030101010101" pitchFamily="49" charset="-122"/>
              </a:rPr>
              <a:t>71.32+2×0.26-4×7.53=41.72    </a:t>
            </a:r>
            <a:r>
              <a:rPr lang="zh-CN" altLang="en-US" sz="2800" dirty="0">
                <a:solidFill>
                  <a:srgbClr val="FFCC00"/>
                </a:solidFill>
                <a:latin typeface="Times New Roman" panose="02020603050405020304" pitchFamily="18" charset="0"/>
                <a:ea typeface="楷体_GB2312" panose="02010609030101010101" pitchFamily="49" charset="-122"/>
              </a:rPr>
              <a:t>（</a:t>
            </a:r>
            <a:r>
              <a:rPr lang="en-US" altLang="zh-CN" sz="2800" dirty="0">
                <a:solidFill>
                  <a:srgbClr val="FFCC00"/>
                </a:solidFill>
                <a:latin typeface="Times New Roman" panose="02020603050405020304" pitchFamily="18" charset="0"/>
                <a:ea typeface="楷体_GB2312" panose="02010609030101010101" pitchFamily="49" charset="-122"/>
              </a:rPr>
              <a:t>cm</a:t>
            </a:r>
            <a:r>
              <a:rPr lang="zh-CN" altLang="en-US" sz="2800" dirty="0">
                <a:solidFill>
                  <a:srgbClr val="FFCC00"/>
                </a:solidFill>
                <a:latin typeface="Times New Roman" panose="02020603050405020304" pitchFamily="18" charset="0"/>
                <a:ea typeface="楷体_GB2312" panose="02010609030101010101" pitchFamily="49" charset="-122"/>
              </a:rPr>
              <a:t>）</a:t>
            </a: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sz="12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sz="2800" dirty="0">
                <a:solidFill>
                  <a:srgbClr val="FFCC00"/>
                </a:solidFill>
                <a:latin typeface="Times New Roman" panose="02020603050405020304" pitchFamily="18" charset="0"/>
                <a:ea typeface="楷体_GB2312" panose="02010609030101010101" pitchFamily="49" charset="-122"/>
              </a:rPr>
              <a:t>③ 用不确定度决定最终结果的有效数字位数。所以，最终结果表达式为 </a:t>
            </a: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sz="2800" i="1" dirty="0">
                <a:solidFill>
                  <a:srgbClr val="FFCC00"/>
                </a:solidFill>
                <a:latin typeface="Times New Roman" panose="02020603050405020304" pitchFamily="18" charset="0"/>
                <a:ea typeface="楷体_GB2312" panose="02010609030101010101" pitchFamily="49" charset="-122"/>
              </a:rPr>
              <a:t>      </a:t>
            </a:r>
            <a:r>
              <a:rPr lang="en-US" altLang="zh-CN" sz="2800" i="1" dirty="0">
                <a:solidFill>
                  <a:srgbClr val="FFCC00"/>
                </a:solidFill>
                <a:latin typeface="Times New Roman" panose="02020603050405020304" pitchFamily="18" charset="0"/>
                <a:ea typeface="楷体_GB2312" panose="02010609030101010101" pitchFamily="49" charset="-122"/>
              </a:rPr>
              <a:t>N</a:t>
            </a:r>
            <a:r>
              <a:rPr lang="en-US" altLang="zh-CN" sz="2800" dirty="0">
                <a:solidFill>
                  <a:srgbClr val="FFCC00"/>
                </a:solidFill>
                <a:latin typeface="Times New Roman" panose="02020603050405020304" pitchFamily="18" charset="0"/>
                <a:ea typeface="楷体_GB2312" panose="02010609030101010101" pitchFamily="49" charset="-122"/>
              </a:rPr>
              <a:t>=</a:t>
            </a:r>
            <a:r>
              <a:rPr lang="en-US" altLang="zh-CN" sz="2800" i="1" dirty="0">
                <a:solidFill>
                  <a:srgbClr val="FFCC00"/>
                </a:solidFill>
                <a:latin typeface="Times New Roman" panose="02020603050405020304" pitchFamily="18" charset="0"/>
                <a:ea typeface="楷体_GB2312" panose="02010609030101010101" pitchFamily="49" charset="-122"/>
              </a:rPr>
              <a:t>N</a:t>
            </a:r>
            <a:r>
              <a:rPr lang="en-US" altLang="zh-CN" sz="2800" dirty="0">
                <a:solidFill>
                  <a:srgbClr val="FFCC00"/>
                </a:solidFill>
                <a:latin typeface="Times New Roman" panose="02020603050405020304" pitchFamily="18" charset="0"/>
                <a:ea typeface="楷体_GB2312" panose="02010609030101010101" pitchFamily="49" charset="-122"/>
              </a:rPr>
              <a:t>±</a:t>
            </a:r>
            <a:r>
              <a:rPr lang="en-US" altLang="zh-CN" sz="2800" i="1" dirty="0">
                <a:solidFill>
                  <a:srgbClr val="FFCC00"/>
                </a:solidFill>
                <a:latin typeface="Times New Roman" panose="02020603050405020304" pitchFamily="18" charset="0"/>
                <a:ea typeface="楷体_GB2312" panose="02010609030101010101" pitchFamily="49" charset="-122"/>
              </a:rPr>
              <a:t>u</a:t>
            </a:r>
            <a:r>
              <a:rPr lang="en-US" altLang="zh-CN" sz="2800" dirty="0">
                <a:solidFill>
                  <a:srgbClr val="FFCC00"/>
                </a:solidFill>
                <a:latin typeface="Times New Roman" panose="02020603050405020304" pitchFamily="18" charset="0"/>
                <a:ea typeface="楷体_GB2312" panose="02010609030101010101" pitchFamily="49" charset="-122"/>
              </a:rPr>
              <a:t>(</a:t>
            </a:r>
            <a:r>
              <a:rPr lang="en-US" altLang="zh-CN" sz="2800" i="1" dirty="0">
                <a:solidFill>
                  <a:srgbClr val="FFCC00"/>
                </a:solidFill>
                <a:latin typeface="Times New Roman" panose="02020603050405020304" pitchFamily="18" charset="0"/>
                <a:ea typeface="楷体_GB2312" panose="02010609030101010101" pitchFamily="49" charset="-122"/>
              </a:rPr>
              <a:t>N</a:t>
            </a:r>
            <a:r>
              <a:rPr lang="en-US" altLang="zh-CN" sz="2800" dirty="0">
                <a:solidFill>
                  <a:srgbClr val="FFCC00"/>
                </a:solidFill>
                <a:latin typeface="Times New Roman" panose="02020603050405020304" pitchFamily="18" charset="0"/>
                <a:ea typeface="楷体_GB2312" panose="02010609030101010101" pitchFamily="49" charset="-122"/>
              </a:rPr>
              <a:t>)=41.72±0.54  (cm</a:t>
            </a:r>
            <a:r>
              <a:rPr lang="zh-CN" altLang="en-US" sz="2800" dirty="0">
                <a:solidFill>
                  <a:srgbClr val="FFCC00"/>
                </a:solidFill>
                <a:latin typeface="Times New Roman" panose="02020603050405020304" pitchFamily="18" charset="0"/>
                <a:ea typeface="楷体_GB2312" panose="02010609030101010101" pitchFamily="49" charset="-122"/>
              </a:rPr>
              <a:t>）</a:t>
            </a: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sz="2800" dirty="0">
                <a:solidFill>
                  <a:srgbClr val="FFCC00"/>
                </a:solidFill>
                <a:latin typeface="Times New Roman" panose="02020603050405020304" pitchFamily="18" charset="0"/>
                <a:ea typeface="楷体_GB2312" panose="02010609030101010101" pitchFamily="49" charset="-122"/>
              </a:rPr>
              <a:t>或  </a:t>
            </a:r>
            <a:r>
              <a:rPr lang="en-US" altLang="zh-CN" sz="2800" i="1" dirty="0">
                <a:solidFill>
                  <a:srgbClr val="FFCC00"/>
                </a:solidFill>
                <a:latin typeface="Times New Roman" panose="02020603050405020304" pitchFamily="18" charset="0"/>
                <a:ea typeface="楷体_GB2312" panose="02010609030101010101" pitchFamily="49" charset="-122"/>
              </a:rPr>
              <a:t>N</a:t>
            </a:r>
            <a:r>
              <a:rPr lang="en-US" altLang="zh-CN" sz="2800" dirty="0">
                <a:solidFill>
                  <a:srgbClr val="FFCC00"/>
                </a:solidFill>
                <a:latin typeface="Times New Roman" panose="02020603050405020304" pitchFamily="18" charset="0"/>
                <a:ea typeface="楷体_GB2312" panose="02010609030101010101" pitchFamily="49" charset="-122"/>
              </a:rPr>
              <a:t>=</a:t>
            </a:r>
            <a:r>
              <a:rPr lang="en-US" altLang="zh-CN" sz="2800" i="1" dirty="0">
                <a:solidFill>
                  <a:srgbClr val="FFCC00"/>
                </a:solidFill>
                <a:latin typeface="Times New Roman" panose="02020603050405020304" pitchFamily="18" charset="0"/>
                <a:ea typeface="楷体_GB2312" panose="02010609030101010101" pitchFamily="49" charset="-122"/>
              </a:rPr>
              <a:t>N</a:t>
            </a:r>
            <a:r>
              <a:rPr lang="en-US" altLang="zh-CN" sz="2800" dirty="0">
                <a:solidFill>
                  <a:srgbClr val="FFCC00"/>
                </a:solidFill>
                <a:latin typeface="Times New Roman" panose="02020603050405020304" pitchFamily="18" charset="0"/>
                <a:ea typeface="楷体_GB2312" panose="02010609030101010101" pitchFamily="49" charset="-122"/>
              </a:rPr>
              <a:t>±</a:t>
            </a:r>
            <a:r>
              <a:rPr lang="en-US" altLang="zh-CN" sz="2800" i="1" dirty="0">
                <a:solidFill>
                  <a:srgbClr val="FFCC00"/>
                </a:solidFill>
                <a:latin typeface="Times New Roman" panose="02020603050405020304" pitchFamily="18" charset="0"/>
                <a:ea typeface="楷体_GB2312" panose="02010609030101010101" pitchFamily="49" charset="-122"/>
              </a:rPr>
              <a:t>u</a:t>
            </a:r>
            <a:r>
              <a:rPr lang="en-US" altLang="zh-CN" sz="2800" dirty="0">
                <a:solidFill>
                  <a:srgbClr val="FFCC00"/>
                </a:solidFill>
                <a:latin typeface="Times New Roman" panose="02020603050405020304" pitchFamily="18" charset="0"/>
                <a:ea typeface="楷体_GB2312" panose="02010609030101010101" pitchFamily="49" charset="-122"/>
              </a:rPr>
              <a:t>(</a:t>
            </a:r>
            <a:r>
              <a:rPr lang="en-US" altLang="zh-CN" sz="2800" i="1" dirty="0">
                <a:solidFill>
                  <a:srgbClr val="FFCC00"/>
                </a:solidFill>
                <a:latin typeface="Times New Roman" panose="02020603050405020304" pitchFamily="18" charset="0"/>
                <a:ea typeface="楷体_GB2312" panose="02010609030101010101" pitchFamily="49" charset="-122"/>
              </a:rPr>
              <a:t>N</a:t>
            </a:r>
            <a:r>
              <a:rPr lang="en-US" altLang="zh-CN" sz="2800" dirty="0">
                <a:solidFill>
                  <a:srgbClr val="FFCC00"/>
                </a:solidFill>
                <a:latin typeface="Times New Roman" panose="02020603050405020304" pitchFamily="18" charset="0"/>
                <a:ea typeface="楷体_GB2312" panose="02010609030101010101" pitchFamily="49" charset="-122"/>
              </a:rPr>
              <a:t>)=41.7±0.5   </a:t>
            </a:r>
            <a:r>
              <a:rPr lang="zh-CN" altLang="en-US" sz="2800" dirty="0">
                <a:solidFill>
                  <a:srgbClr val="FFCC00"/>
                </a:solidFill>
                <a:latin typeface="Times New Roman" panose="02020603050405020304" pitchFamily="18" charset="0"/>
                <a:ea typeface="楷体_GB2312" panose="02010609030101010101" pitchFamily="49" charset="-122"/>
              </a:rPr>
              <a:t>（</a:t>
            </a:r>
            <a:r>
              <a:rPr lang="en-US" altLang="zh-CN" sz="2800" dirty="0">
                <a:solidFill>
                  <a:srgbClr val="FFCC00"/>
                </a:solidFill>
                <a:latin typeface="Times New Roman" panose="02020603050405020304" pitchFamily="18" charset="0"/>
                <a:ea typeface="楷体_GB2312" panose="02010609030101010101" pitchFamily="49" charset="-122"/>
              </a:rPr>
              <a:t>cm</a:t>
            </a:r>
            <a:r>
              <a:rPr lang="zh-CN" altLang="en-US" sz="2800" dirty="0">
                <a:solidFill>
                  <a:srgbClr val="FFCC00"/>
                </a:solidFill>
                <a:latin typeface="Times New Roman" panose="02020603050405020304" pitchFamily="18" charset="0"/>
                <a:ea typeface="楷体_GB2312" panose="02010609030101010101" pitchFamily="49" charset="-122"/>
              </a:rPr>
              <a:t>）</a:t>
            </a: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sz="10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sz="2800" dirty="0">
                <a:solidFill>
                  <a:srgbClr val="FFCC00"/>
                </a:solidFill>
                <a:latin typeface="Times New Roman" panose="02020603050405020304" pitchFamily="18" charset="0"/>
                <a:ea typeface="楷体_GB2312" panose="02010609030101010101" pitchFamily="49" charset="-122"/>
              </a:rPr>
              <a:t>      </a:t>
            </a:r>
            <a:r>
              <a:rPr lang="en-US" altLang="zh-CN" sz="2800" i="1" dirty="0">
                <a:solidFill>
                  <a:srgbClr val="FFCC00"/>
                </a:solidFill>
                <a:latin typeface="Times New Roman" panose="02020603050405020304" pitchFamily="18" charset="0"/>
                <a:ea typeface="楷体_GB2312" panose="02010609030101010101" pitchFamily="49" charset="-122"/>
              </a:rPr>
              <a:t>E</a:t>
            </a:r>
            <a:r>
              <a:rPr lang="en-US" altLang="zh-CN" sz="2800" dirty="0">
                <a:solidFill>
                  <a:srgbClr val="FFCC00"/>
                </a:solidFill>
                <a:latin typeface="Times New Roman" panose="02020603050405020304" pitchFamily="18" charset="0"/>
                <a:ea typeface="楷体_GB2312" panose="02010609030101010101" pitchFamily="49" charset="-122"/>
              </a:rPr>
              <a:t>= </a:t>
            </a:r>
            <a:r>
              <a:rPr lang="en-US" altLang="zh-CN" sz="2800" i="1" dirty="0">
                <a:solidFill>
                  <a:srgbClr val="FFCC00"/>
                </a:solidFill>
                <a:latin typeface="Times New Roman" panose="02020603050405020304" pitchFamily="18" charset="0"/>
                <a:ea typeface="楷体_GB2312" panose="02010609030101010101" pitchFamily="49" charset="-122"/>
              </a:rPr>
              <a:t>u</a:t>
            </a:r>
            <a:r>
              <a:rPr lang="en-US" altLang="zh-CN" sz="2800" dirty="0">
                <a:solidFill>
                  <a:srgbClr val="FFCC00"/>
                </a:solidFill>
                <a:latin typeface="Times New Roman" panose="02020603050405020304" pitchFamily="18" charset="0"/>
                <a:ea typeface="楷体_GB2312" panose="02010609030101010101" pitchFamily="49" charset="-122"/>
              </a:rPr>
              <a:t>(</a:t>
            </a:r>
            <a:r>
              <a:rPr lang="en-US" altLang="zh-CN" sz="2800" i="1" dirty="0">
                <a:solidFill>
                  <a:srgbClr val="FFCC00"/>
                </a:solidFill>
                <a:latin typeface="Times New Roman" panose="02020603050405020304" pitchFamily="18" charset="0"/>
                <a:ea typeface="楷体_GB2312" panose="02010609030101010101" pitchFamily="49" charset="-122"/>
              </a:rPr>
              <a:t>N</a:t>
            </a:r>
            <a:r>
              <a:rPr lang="en-US" altLang="zh-CN" sz="2800" dirty="0">
                <a:solidFill>
                  <a:srgbClr val="FFCC00"/>
                </a:solidFill>
                <a:latin typeface="Times New Roman" panose="02020603050405020304" pitchFamily="18" charset="0"/>
                <a:ea typeface="楷体_GB2312" panose="02010609030101010101" pitchFamily="49" charset="-122"/>
              </a:rPr>
              <a:t>) / </a:t>
            </a:r>
            <a:r>
              <a:rPr lang="en-US" altLang="zh-CN" sz="2800" i="1" dirty="0">
                <a:solidFill>
                  <a:srgbClr val="FFCC00"/>
                </a:solidFill>
                <a:latin typeface="Times New Roman" panose="02020603050405020304" pitchFamily="18" charset="0"/>
                <a:ea typeface="楷体_GB2312" panose="02010609030101010101" pitchFamily="49" charset="-122"/>
              </a:rPr>
              <a:t>N</a:t>
            </a:r>
            <a:r>
              <a:rPr lang="en-US" altLang="zh-CN" sz="2800" dirty="0">
                <a:solidFill>
                  <a:srgbClr val="FFCC00"/>
                </a:solidFill>
                <a:latin typeface="Times New Roman" panose="02020603050405020304" pitchFamily="18" charset="0"/>
                <a:ea typeface="楷体_GB2312" panose="02010609030101010101" pitchFamily="49" charset="-122"/>
              </a:rPr>
              <a:t>×100%=1.3%</a:t>
            </a:r>
            <a:endParaRPr lang="en-US" altLang="zh-CN" sz="2800"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en-US" altLang="zh-CN" sz="2800"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en-US" altLang="zh-CN" sz="2800" dirty="0"/>
          </a:p>
          <a:p>
            <a:pPr eaLnBrk="1" hangingPunct="1">
              <a:buNone/>
            </a:pPr>
            <a:endParaRPr lang="en-US" altLang="zh-CN" sz="2800" dirty="0"/>
          </a:p>
        </p:txBody>
      </p:sp>
      <p:graphicFrame>
        <p:nvGraphicFramePr>
          <p:cNvPr id="106499" name="Object 3"/>
          <p:cNvGraphicFramePr>
            <a:graphicFrameLocks noChangeAspect="1"/>
          </p:cNvGraphicFramePr>
          <p:nvPr>
            <p:ph sz="half" idx="2"/>
          </p:nvPr>
        </p:nvGraphicFramePr>
        <p:xfrm>
          <a:off x="1692275" y="620713"/>
          <a:ext cx="5975350" cy="950912"/>
        </p:xfrm>
        <a:graphic>
          <a:graphicData uri="http://schemas.openxmlformats.org/presentationml/2006/ole">
            <mc:AlternateContent xmlns:mc="http://schemas.openxmlformats.org/markup-compatibility/2006">
              <mc:Choice xmlns:v="urn:schemas-microsoft-com:vml" Requires="v">
                <p:oleObj spid="_x0000_s3135" name="" r:id="rId1" imgW="3670300" imgH="584200" progId="Equation.3">
                  <p:embed/>
                </p:oleObj>
              </mc:Choice>
              <mc:Fallback>
                <p:oleObj name="" r:id="rId1" imgW="3670300" imgH="584200" progId="Equation.3">
                  <p:embed/>
                  <p:pic>
                    <p:nvPicPr>
                      <p:cNvPr id="0" name="图片 3134"/>
                      <p:cNvPicPr/>
                      <p:nvPr/>
                    </p:nvPicPr>
                    <p:blipFill>
                      <a:blip r:embed="rId2"/>
                      <a:srcRect/>
                      <a:stretch>
                        <a:fillRect/>
                      </a:stretch>
                    </p:blipFill>
                    <p:spPr>
                      <a:xfrm>
                        <a:off x="1692275" y="620713"/>
                        <a:ext cx="5975350" cy="950912"/>
                      </a:xfrm>
                      <a:prstGeom prst="rect">
                        <a:avLst/>
                      </a:prstGeom>
                      <a:solidFill>
                        <a:schemeClr val="tx2">
                          <a:alpha val="100000"/>
                        </a:schemeClr>
                      </a:solidFill>
                      <a:ln w="38100">
                        <a:miter/>
                      </a:ln>
                    </p:spPr>
                  </p:pic>
                </p:oleObj>
              </mc:Fallback>
            </mc:AlternateContent>
          </a:graphicData>
        </a:graphic>
      </p:graphicFrame>
      <p:sp>
        <p:nvSpPr>
          <p:cNvPr id="106500" name="Line 4"/>
          <p:cNvSpPr/>
          <p:nvPr/>
        </p:nvSpPr>
        <p:spPr>
          <a:xfrm>
            <a:off x="4284663" y="188913"/>
            <a:ext cx="360362" cy="0"/>
          </a:xfrm>
          <a:prstGeom prst="line">
            <a:avLst/>
          </a:prstGeom>
          <a:ln w="34925" cap="flat" cmpd="sng">
            <a:solidFill>
              <a:srgbClr val="FFCC00"/>
            </a:solidFill>
            <a:prstDash val="solid"/>
            <a:headEnd type="none" w="med" len="med"/>
            <a:tailEnd type="none" w="med" len="med"/>
          </a:ln>
        </p:spPr>
      </p:sp>
      <p:sp>
        <p:nvSpPr>
          <p:cNvPr id="106501" name="Line 5"/>
          <p:cNvSpPr/>
          <p:nvPr/>
        </p:nvSpPr>
        <p:spPr>
          <a:xfrm>
            <a:off x="3276600" y="1773238"/>
            <a:ext cx="360363" cy="0"/>
          </a:xfrm>
          <a:prstGeom prst="line">
            <a:avLst/>
          </a:prstGeom>
          <a:ln w="34925" cap="flat" cmpd="sng">
            <a:solidFill>
              <a:srgbClr val="FFCC00"/>
            </a:solidFill>
            <a:prstDash val="solid"/>
            <a:headEnd type="none" w="med" len="med"/>
            <a:tailEnd type="none" w="med" len="med"/>
          </a:ln>
        </p:spPr>
      </p:sp>
      <p:sp>
        <p:nvSpPr>
          <p:cNvPr id="106502" name="Line 6"/>
          <p:cNvSpPr/>
          <p:nvPr/>
        </p:nvSpPr>
        <p:spPr>
          <a:xfrm>
            <a:off x="611188" y="3213100"/>
            <a:ext cx="215900" cy="0"/>
          </a:xfrm>
          <a:prstGeom prst="line">
            <a:avLst/>
          </a:prstGeom>
          <a:ln w="34925" cap="flat" cmpd="sng">
            <a:solidFill>
              <a:srgbClr val="FFCC00"/>
            </a:solidFill>
            <a:prstDash val="solid"/>
            <a:headEnd type="none" w="med" len="med"/>
            <a:tailEnd type="none" w="med" len="med"/>
          </a:ln>
        </p:spPr>
      </p:sp>
      <p:sp>
        <p:nvSpPr>
          <p:cNvPr id="106503" name="Line 7"/>
          <p:cNvSpPr/>
          <p:nvPr/>
        </p:nvSpPr>
        <p:spPr>
          <a:xfrm>
            <a:off x="1042988" y="3213100"/>
            <a:ext cx="215900" cy="0"/>
          </a:xfrm>
          <a:prstGeom prst="line">
            <a:avLst/>
          </a:prstGeom>
          <a:ln w="34925" cap="flat" cmpd="sng">
            <a:solidFill>
              <a:srgbClr val="FFCC00"/>
            </a:solidFill>
            <a:prstDash val="solid"/>
            <a:headEnd type="none" w="med" len="med"/>
            <a:tailEnd type="none" w="med" len="med"/>
          </a:ln>
        </p:spPr>
      </p:sp>
      <p:sp>
        <p:nvSpPr>
          <p:cNvPr id="106504" name="Line 8"/>
          <p:cNvSpPr/>
          <p:nvPr/>
        </p:nvSpPr>
        <p:spPr>
          <a:xfrm>
            <a:off x="1692275" y="3213100"/>
            <a:ext cx="215900" cy="0"/>
          </a:xfrm>
          <a:prstGeom prst="line">
            <a:avLst/>
          </a:prstGeom>
          <a:ln w="34925" cap="flat" cmpd="sng">
            <a:solidFill>
              <a:srgbClr val="FFCC00"/>
            </a:solidFill>
            <a:prstDash val="solid"/>
            <a:headEnd type="none" w="med" len="med"/>
            <a:tailEnd type="none" w="med" len="med"/>
          </a:ln>
        </p:spPr>
      </p:sp>
      <p:sp>
        <p:nvSpPr>
          <p:cNvPr id="106505" name="Line 9"/>
          <p:cNvSpPr/>
          <p:nvPr/>
        </p:nvSpPr>
        <p:spPr>
          <a:xfrm>
            <a:off x="2195513" y="3213100"/>
            <a:ext cx="215900" cy="0"/>
          </a:xfrm>
          <a:prstGeom prst="line">
            <a:avLst/>
          </a:prstGeom>
          <a:ln w="34925" cap="flat" cmpd="sng">
            <a:solidFill>
              <a:srgbClr val="FFCC00"/>
            </a:solidFill>
            <a:prstDash val="solid"/>
            <a:headEnd type="none" w="med" len="med"/>
            <a:tailEnd type="none" w="med" len="med"/>
          </a:ln>
        </p:spPr>
      </p:sp>
      <p:sp>
        <p:nvSpPr>
          <p:cNvPr id="106506" name="Line 10"/>
          <p:cNvSpPr/>
          <p:nvPr/>
        </p:nvSpPr>
        <p:spPr>
          <a:xfrm>
            <a:off x="1619250" y="6092825"/>
            <a:ext cx="360363" cy="0"/>
          </a:xfrm>
          <a:prstGeom prst="line">
            <a:avLst/>
          </a:prstGeom>
          <a:ln w="34925" cap="flat" cmpd="sng">
            <a:solidFill>
              <a:srgbClr val="FFCC00"/>
            </a:solidFill>
            <a:prstDash val="solid"/>
            <a:headEnd type="none" w="med" len="med"/>
            <a:tailEnd type="none" w="med" len="med"/>
          </a:ln>
        </p:spPr>
      </p:sp>
      <p:sp>
        <p:nvSpPr>
          <p:cNvPr id="106507" name="Line 11"/>
          <p:cNvSpPr/>
          <p:nvPr/>
        </p:nvSpPr>
        <p:spPr>
          <a:xfrm>
            <a:off x="2195513" y="5373688"/>
            <a:ext cx="360362" cy="0"/>
          </a:xfrm>
          <a:prstGeom prst="line">
            <a:avLst/>
          </a:prstGeom>
          <a:ln w="34925" cap="flat" cmpd="sng">
            <a:solidFill>
              <a:srgbClr val="FFCC00"/>
            </a:solidFill>
            <a:prstDash val="solid"/>
            <a:headEnd type="none" w="med" len="med"/>
            <a:tailEnd type="none" w="med" len="med"/>
          </a:ln>
        </p:spPr>
      </p:sp>
      <p:sp>
        <p:nvSpPr>
          <p:cNvPr id="106508" name="Line 12"/>
          <p:cNvSpPr/>
          <p:nvPr/>
        </p:nvSpPr>
        <p:spPr>
          <a:xfrm>
            <a:off x="1331913" y="4868863"/>
            <a:ext cx="360362" cy="0"/>
          </a:xfrm>
          <a:prstGeom prst="line">
            <a:avLst/>
          </a:prstGeom>
          <a:ln w="34925" cap="flat" cmpd="sng">
            <a:solidFill>
              <a:srgbClr val="FFCC00"/>
            </a:solidFill>
            <a:prstDash val="solid"/>
            <a:headEnd type="none" w="med" len="med"/>
            <a:tailEnd type="none" w="med" len="med"/>
          </a:ln>
        </p:spPr>
      </p:sp>
      <p:sp>
        <p:nvSpPr>
          <p:cNvPr id="106509" name="Line 13"/>
          <p:cNvSpPr/>
          <p:nvPr/>
        </p:nvSpPr>
        <p:spPr>
          <a:xfrm>
            <a:off x="2195513" y="4868863"/>
            <a:ext cx="360362" cy="0"/>
          </a:xfrm>
          <a:prstGeom prst="line">
            <a:avLst/>
          </a:prstGeom>
          <a:ln w="34925" cap="flat" cmpd="sng">
            <a:solidFill>
              <a:srgbClr val="FFCC00"/>
            </a:solidFill>
            <a:prstDash val="solid"/>
            <a:headEnd type="none" w="med" len="med"/>
            <a:tailEnd type="none" w="med" len="med"/>
          </a:ln>
        </p:spPr>
      </p:sp>
      <p:sp>
        <p:nvSpPr>
          <p:cNvPr id="106510" name="Line 14"/>
          <p:cNvSpPr/>
          <p:nvPr/>
        </p:nvSpPr>
        <p:spPr>
          <a:xfrm>
            <a:off x="1258888" y="5373688"/>
            <a:ext cx="360362" cy="0"/>
          </a:xfrm>
          <a:prstGeom prst="line">
            <a:avLst/>
          </a:prstGeom>
          <a:ln w="34925" cap="flat" cmpd="sng">
            <a:solidFill>
              <a:srgbClr val="FFCC00"/>
            </a:solidFill>
            <a:prstDash val="solid"/>
            <a:headEnd type="none" w="med" len="med"/>
            <a:tailEnd type="none" w="med" len="med"/>
          </a:ln>
        </p:spPr>
      </p:sp>
      <p:sp>
        <p:nvSpPr>
          <p:cNvPr id="106511" name="Line 15"/>
          <p:cNvSpPr/>
          <p:nvPr/>
        </p:nvSpPr>
        <p:spPr>
          <a:xfrm>
            <a:off x="2339975" y="6092825"/>
            <a:ext cx="287338" cy="0"/>
          </a:xfrm>
          <a:prstGeom prst="line">
            <a:avLst/>
          </a:prstGeom>
          <a:ln w="34925" cap="flat" cmpd="sng">
            <a:solidFill>
              <a:srgbClr val="FFCC00"/>
            </a:solidFill>
            <a:prstDash val="solid"/>
            <a:headEnd type="none" w="med" len="med"/>
            <a:tailEnd type="none" w="med" len="med"/>
          </a:ln>
        </p:spPr>
      </p:sp>
      <p:sp>
        <p:nvSpPr>
          <p:cNvPr id="106512" name="Line 16"/>
          <p:cNvSpPr/>
          <p:nvPr/>
        </p:nvSpPr>
        <p:spPr>
          <a:xfrm>
            <a:off x="1403350" y="2349500"/>
            <a:ext cx="360363" cy="0"/>
          </a:xfrm>
          <a:prstGeom prst="line">
            <a:avLst/>
          </a:prstGeom>
          <a:ln w="34925" cap="flat" cmpd="sng">
            <a:solidFill>
              <a:srgbClr val="FF0000"/>
            </a:solidFill>
            <a:prstDash val="solid"/>
            <a:headEnd type="none" w="med" len="med"/>
            <a:tailEnd type="none" w="med" len="med"/>
          </a:ln>
        </p:spPr>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乘除法</a:t>
            </a:r>
            <a:endParaRPr lang="zh-CN" altLang="en-US" dirty="0">
              <a:ea typeface="楷体_GB2312" panose="02010609030101010101" pitchFamily="49" charset="-122"/>
            </a:endParaRPr>
          </a:p>
        </p:txBody>
      </p:sp>
      <p:sp>
        <p:nvSpPr>
          <p:cNvPr id="107523" name="Rectangle 3"/>
          <p:cNvSpPr>
            <a:spLocks noGrp="1" noRot="1"/>
          </p:cNvSpPr>
          <p:nvPr>
            <p:ph idx="1"/>
          </p:nvPr>
        </p:nvSpPr>
        <p:spPr>
          <a:xfrm>
            <a:off x="301625" y="1268413"/>
            <a:ext cx="8540750" cy="4968875"/>
          </a:xfrm>
          <a:ln/>
        </p:spPr>
        <p:txBody>
          <a:bodyPr vert="horz" wrap="square" lIns="91440" tIns="45720" rIns="91440" bIns="45720" anchor="t"/>
          <a:p>
            <a:pPr eaLnBrk="1" hangingPunct="1">
              <a:buNone/>
            </a:pPr>
            <a:r>
              <a:rPr lang="en-US" altLang="zh-CN" dirty="0">
                <a:solidFill>
                  <a:srgbClr val="FFCC00"/>
                </a:solidFill>
                <a:latin typeface="Times New Roman" panose="02020603050405020304" pitchFamily="18" charset="0"/>
                <a:ea typeface="楷体_GB2312" panose="02010609030101010101" pitchFamily="49" charset="-122"/>
              </a:rPr>
              <a:t>1.</a:t>
            </a:r>
            <a:r>
              <a:rPr lang="zh-CN" altLang="en-US" dirty="0">
                <a:solidFill>
                  <a:srgbClr val="FFCC00"/>
                </a:solidFill>
                <a:latin typeface="Times New Roman" panose="02020603050405020304" pitchFamily="18" charset="0"/>
                <a:ea typeface="楷体_GB2312" panose="02010609030101010101" pitchFamily="49" charset="-122"/>
              </a:rPr>
              <a:t>计算间接被测量。以有效数字</a:t>
            </a:r>
            <a:r>
              <a:rPr lang="zh-CN" altLang="en-US" dirty="0">
                <a:solidFill>
                  <a:srgbClr val="FF0000"/>
                </a:solidFill>
                <a:latin typeface="Times New Roman" panose="02020603050405020304" pitchFamily="18" charset="0"/>
                <a:ea typeface="楷体_GB2312" panose="02010609030101010101" pitchFamily="49" charset="-122"/>
              </a:rPr>
              <a:t>位数最少的分量为标准</a:t>
            </a:r>
            <a:r>
              <a:rPr lang="zh-CN" altLang="en-US" dirty="0">
                <a:solidFill>
                  <a:srgbClr val="FFCC00"/>
                </a:solidFill>
                <a:latin typeface="Times New Roman" panose="02020603050405020304" pitchFamily="18" charset="0"/>
                <a:ea typeface="楷体_GB2312" panose="02010609030101010101" pitchFamily="49" charset="-122"/>
              </a:rPr>
              <a:t>，其它分量（包括常数）的有效数字位数都</a:t>
            </a:r>
            <a:r>
              <a:rPr lang="zh-CN" altLang="en-US" dirty="0">
                <a:solidFill>
                  <a:srgbClr val="FF0000"/>
                </a:solidFill>
                <a:latin typeface="Times New Roman" panose="02020603050405020304" pitchFamily="18" charset="0"/>
                <a:ea typeface="楷体_GB2312" panose="02010609030101010101" pitchFamily="49" charset="-122"/>
              </a:rPr>
              <a:t>比它多保留</a:t>
            </a:r>
            <a:r>
              <a:rPr lang="en-US" altLang="zh-CN" dirty="0">
                <a:solidFill>
                  <a:srgbClr val="FF0000"/>
                </a:solidFill>
                <a:latin typeface="Times New Roman" panose="02020603050405020304" pitchFamily="18" charset="0"/>
                <a:ea typeface="楷体_GB2312" panose="02010609030101010101" pitchFamily="49" charset="-122"/>
              </a:rPr>
              <a:t>1</a:t>
            </a:r>
            <a:r>
              <a:rPr lang="zh-CN" altLang="en-US" dirty="0">
                <a:solidFill>
                  <a:srgbClr val="FF0000"/>
                </a:solidFill>
                <a:latin typeface="Times New Roman" panose="02020603050405020304" pitchFamily="18" charset="0"/>
                <a:ea typeface="楷体_GB2312" panose="02010609030101010101" pitchFamily="49" charset="-122"/>
              </a:rPr>
              <a:t>位</a:t>
            </a:r>
            <a:r>
              <a:rPr lang="zh-CN" altLang="en-US" dirty="0">
                <a:solidFill>
                  <a:srgbClr val="FFCC00"/>
                </a:solidFill>
                <a:latin typeface="Times New Roman" panose="02020603050405020304" pitchFamily="18" charset="0"/>
                <a:ea typeface="楷体_GB2312" panose="02010609030101010101" pitchFamily="49" charset="-122"/>
              </a:rPr>
              <a:t>，计算结果也</a:t>
            </a:r>
            <a:r>
              <a:rPr lang="zh-CN" altLang="en-US" dirty="0">
                <a:solidFill>
                  <a:srgbClr val="FF0000"/>
                </a:solidFill>
                <a:latin typeface="Times New Roman" panose="02020603050405020304" pitchFamily="18" charset="0"/>
                <a:ea typeface="楷体_GB2312" panose="02010609030101010101" pitchFamily="49" charset="-122"/>
              </a:rPr>
              <a:t>多保留</a:t>
            </a:r>
            <a:r>
              <a:rPr lang="en-US" altLang="zh-CN" dirty="0">
                <a:solidFill>
                  <a:srgbClr val="FF0000"/>
                </a:solidFill>
                <a:latin typeface="Times New Roman" panose="02020603050405020304" pitchFamily="18" charset="0"/>
                <a:ea typeface="楷体_GB2312" panose="02010609030101010101" pitchFamily="49" charset="-122"/>
              </a:rPr>
              <a:t>1</a:t>
            </a:r>
            <a:r>
              <a:rPr lang="zh-CN" altLang="en-US" dirty="0">
                <a:solidFill>
                  <a:srgbClr val="FF0000"/>
                </a:solidFill>
                <a:latin typeface="Times New Roman" panose="02020603050405020304" pitchFamily="18" charset="0"/>
                <a:ea typeface="楷体_GB2312" panose="02010609030101010101" pitchFamily="49" charset="-122"/>
              </a:rPr>
              <a:t>位</a:t>
            </a:r>
            <a:r>
              <a:rPr lang="zh-CN" altLang="en-US" dirty="0">
                <a:solidFill>
                  <a:srgbClr val="FFCC00"/>
                </a:solidFill>
                <a:latin typeface="Times New Roman" panose="02020603050405020304" pitchFamily="18" charset="0"/>
                <a:ea typeface="楷体_GB2312" panose="02010609030101010101" pitchFamily="49" charset="-122"/>
              </a:rPr>
              <a:t>；</a:t>
            </a: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dirty="0">
                <a:solidFill>
                  <a:srgbClr val="FFCC00"/>
                </a:solidFill>
                <a:latin typeface="Times New Roman" panose="02020603050405020304" pitchFamily="18" charset="0"/>
                <a:ea typeface="楷体_GB2312" panose="02010609030101010101" pitchFamily="49" charset="-122"/>
              </a:rPr>
              <a:t>2.</a:t>
            </a:r>
            <a:r>
              <a:rPr lang="zh-CN" altLang="en-US" dirty="0">
                <a:solidFill>
                  <a:srgbClr val="FFCC00"/>
                </a:solidFill>
                <a:latin typeface="Times New Roman" panose="02020603050405020304" pitchFamily="18" charset="0"/>
                <a:ea typeface="楷体_GB2312" panose="02010609030101010101" pitchFamily="49" charset="-122"/>
              </a:rPr>
              <a:t>计算间接被测量的不确定度。在计算过程中，间接被测量的相对不确定度可以</a:t>
            </a:r>
            <a:r>
              <a:rPr lang="zh-CN" altLang="en-US" dirty="0">
                <a:solidFill>
                  <a:srgbClr val="FF0000"/>
                </a:solidFill>
                <a:latin typeface="Times New Roman" panose="02020603050405020304" pitchFamily="18" charset="0"/>
                <a:ea typeface="楷体_GB2312" panose="02010609030101010101" pitchFamily="49" charset="-122"/>
              </a:rPr>
              <a:t>保留</a:t>
            </a:r>
            <a:r>
              <a:rPr lang="en-US" altLang="zh-CN" dirty="0">
                <a:solidFill>
                  <a:srgbClr val="FF0000"/>
                </a:solidFill>
                <a:latin typeface="Times New Roman" panose="02020603050405020304" pitchFamily="18" charset="0"/>
                <a:ea typeface="楷体_GB2312" panose="02010609030101010101" pitchFamily="49" charset="-122"/>
              </a:rPr>
              <a:t>2</a:t>
            </a:r>
            <a:r>
              <a:rPr lang="zh-CN" altLang="en-US" dirty="0">
                <a:solidFill>
                  <a:srgbClr val="FF0000"/>
                </a:solidFill>
                <a:latin typeface="Times New Roman" panose="02020603050405020304" pitchFamily="18" charset="0"/>
                <a:ea typeface="楷体_GB2312" panose="02010609030101010101" pitchFamily="49" charset="-122"/>
              </a:rPr>
              <a:t>位有效数字</a:t>
            </a:r>
            <a:r>
              <a:rPr lang="zh-CN" altLang="en-US" dirty="0">
                <a:solidFill>
                  <a:srgbClr val="FFCC00"/>
                </a:solidFill>
                <a:latin typeface="Times New Roman" panose="02020603050405020304" pitchFamily="18" charset="0"/>
                <a:ea typeface="楷体_GB2312" panose="02010609030101010101" pitchFamily="49" charset="-122"/>
              </a:rPr>
              <a:t>，然后再计算其不确定度；</a:t>
            </a: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dirty="0">
                <a:solidFill>
                  <a:srgbClr val="FFCC00"/>
                </a:solidFill>
                <a:latin typeface="Times New Roman" panose="02020603050405020304" pitchFamily="18" charset="0"/>
                <a:ea typeface="楷体_GB2312" panose="02010609030101010101" pitchFamily="49" charset="-122"/>
              </a:rPr>
              <a:t>3.</a:t>
            </a:r>
            <a:r>
              <a:rPr lang="zh-CN" altLang="en-US" dirty="0">
                <a:solidFill>
                  <a:srgbClr val="FFCC00"/>
                </a:solidFill>
                <a:latin typeface="Times New Roman" panose="02020603050405020304" pitchFamily="18" charset="0"/>
                <a:ea typeface="楷体_GB2312" panose="02010609030101010101" pitchFamily="49" charset="-122"/>
              </a:rPr>
              <a:t>用不确定度的位数决定最终结果的有效数字位数，并写出结果表达式。</a:t>
            </a:r>
            <a:endParaRPr lang="zh-CN" altLang="en-US" dirty="0">
              <a:solidFill>
                <a:srgbClr val="FFCC00"/>
              </a:solidFill>
              <a:latin typeface="Times New Roman" panose="02020603050405020304" pitchFamily="18" charset="0"/>
              <a:ea typeface="楷体_GB2312" panose="02010609030101010101" pitchFamily="49" charset="-122"/>
            </a:endParaRP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举例</a:t>
            </a:r>
            <a:endParaRPr lang="zh-CN" altLang="en-US" dirty="0">
              <a:ea typeface="楷体_GB2312" panose="02010609030101010101" pitchFamily="49" charset="-122"/>
            </a:endParaRPr>
          </a:p>
        </p:txBody>
      </p:sp>
      <p:sp>
        <p:nvSpPr>
          <p:cNvPr id="108547" name="Rectangle 3"/>
          <p:cNvSpPr>
            <a:spLocks noGrp="1" noRot="1"/>
          </p:cNvSpPr>
          <p:nvPr>
            <p:ph idx="1"/>
          </p:nvPr>
        </p:nvSpPr>
        <p:spPr>
          <a:xfrm>
            <a:off x="323850" y="2349500"/>
            <a:ext cx="8540750" cy="3052763"/>
          </a:xfrm>
          <a:ln/>
        </p:spPr>
        <p:txBody>
          <a:bodyPr vert="horz" wrap="square" lIns="91440" tIns="45720" rIns="91440" bIns="45720" anchor="t"/>
          <a:p>
            <a:pPr eaLnBrk="1" hangingPunct="1">
              <a:buNone/>
            </a:pPr>
            <a:r>
              <a:rPr lang="en-US" altLang="zh-CN" sz="3600" b="1" dirty="0">
                <a:solidFill>
                  <a:srgbClr val="FFCC00"/>
                </a:solidFill>
                <a:latin typeface="Times New Roman" panose="02020603050405020304" pitchFamily="18" charset="0"/>
                <a:ea typeface="楷体_GB2312" panose="02010609030101010101" pitchFamily="49" charset="-122"/>
              </a:rPr>
              <a:t>  </a:t>
            </a:r>
            <a:r>
              <a:rPr lang="zh-CN" altLang="en-US" sz="3600" b="1" dirty="0">
                <a:solidFill>
                  <a:srgbClr val="FFCC00"/>
                </a:solidFill>
                <a:latin typeface="Times New Roman" panose="02020603050405020304" pitchFamily="18" charset="0"/>
                <a:ea typeface="楷体_GB2312" panose="02010609030101010101" pitchFamily="49" charset="-122"/>
              </a:rPr>
              <a:t>例</a:t>
            </a:r>
            <a:r>
              <a:rPr lang="en-US" altLang="zh-CN" sz="3600" b="1" dirty="0">
                <a:solidFill>
                  <a:srgbClr val="FFCC00"/>
                </a:solidFill>
                <a:latin typeface="Times New Roman" panose="02020603050405020304" pitchFamily="18" charset="0"/>
                <a:ea typeface="楷体_GB2312" panose="02010609030101010101" pitchFamily="49" charset="-122"/>
              </a:rPr>
              <a:t>6 </a:t>
            </a:r>
            <a:r>
              <a:rPr lang="zh-CN" altLang="en-US" sz="3600" dirty="0">
                <a:solidFill>
                  <a:srgbClr val="FFCC00"/>
                </a:solidFill>
                <a:latin typeface="Times New Roman" panose="02020603050405020304" pitchFamily="18" charset="0"/>
                <a:ea typeface="楷体_GB2312" panose="02010609030101010101" pitchFamily="49" charset="-122"/>
              </a:rPr>
              <a:t>已知                     ；其中</a:t>
            </a:r>
            <a:r>
              <a:rPr lang="en-US" altLang="zh-CN" sz="3600" dirty="0">
                <a:solidFill>
                  <a:srgbClr val="FFCC00"/>
                </a:solidFill>
                <a:latin typeface="Times New Roman" panose="02020603050405020304" pitchFamily="18" charset="0"/>
                <a:ea typeface="楷体_GB2312" panose="02010609030101010101" pitchFamily="49" charset="-122"/>
              </a:rPr>
              <a:t>A=101.32±0.96cm</a:t>
            </a:r>
            <a:r>
              <a:rPr lang="zh-CN" altLang="en-US" sz="3600" dirty="0">
                <a:solidFill>
                  <a:srgbClr val="FFCC00"/>
                </a:solidFill>
                <a:latin typeface="Times New Roman" panose="02020603050405020304" pitchFamily="18" charset="0"/>
                <a:ea typeface="楷体_GB2312" panose="02010609030101010101" pitchFamily="49" charset="-122"/>
              </a:rPr>
              <a:t>，</a:t>
            </a:r>
            <a:r>
              <a:rPr lang="en-US" altLang="zh-CN" sz="3600" dirty="0">
                <a:solidFill>
                  <a:srgbClr val="FFCC00"/>
                </a:solidFill>
                <a:latin typeface="Times New Roman" panose="02020603050405020304" pitchFamily="18" charset="0"/>
                <a:ea typeface="楷体_GB2312" panose="02010609030101010101" pitchFamily="49" charset="-122"/>
              </a:rPr>
              <a:t>B=1.358±0.011cm</a:t>
            </a:r>
            <a:r>
              <a:rPr lang="zh-CN" altLang="en-US" sz="3600" dirty="0">
                <a:solidFill>
                  <a:srgbClr val="FFCC00"/>
                </a:solidFill>
                <a:latin typeface="Times New Roman" panose="02020603050405020304" pitchFamily="18" charset="0"/>
                <a:ea typeface="楷体_GB2312" panose="02010609030101010101" pitchFamily="49" charset="-122"/>
              </a:rPr>
              <a:t>，</a:t>
            </a:r>
            <a:r>
              <a:rPr lang="en-US" altLang="zh-CN" sz="3600" dirty="0">
                <a:solidFill>
                  <a:srgbClr val="FFCC00"/>
                </a:solidFill>
                <a:latin typeface="Times New Roman" panose="02020603050405020304" pitchFamily="18" charset="0"/>
                <a:ea typeface="楷体_GB2312" panose="02010609030101010101" pitchFamily="49" charset="-122"/>
              </a:rPr>
              <a:t>C=9.57±0.10cm</a:t>
            </a:r>
            <a:r>
              <a:rPr lang="zh-CN" altLang="en-US" sz="3600" dirty="0">
                <a:solidFill>
                  <a:srgbClr val="FFCC00"/>
                </a:solidFill>
                <a:latin typeface="Times New Roman" panose="02020603050405020304" pitchFamily="18" charset="0"/>
                <a:ea typeface="楷体_GB2312" panose="02010609030101010101" pitchFamily="49" charset="-122"/>
              </a:rPr>
              <a:t>。求</a:t>
            </a:r>
            <a:r>
              <a:rPr lang="en-US" altLang="zh-CN" sz="3600" i="1" dirty="0">
                <a:solidFill>
                  <a:srgbClr val="FFCC00"/>
                </a:solidFill>
                <a:latin typeface="Times New Roman" panose="02020603050405020304" pitchFamily="18" charset="0"/>
                <a:ea typeface="楷体_GB2312" panose="02010609030101010101" pitchFamily="49" charset="-122"/>
              </a:rPr>
              <a:t>N</a:t>
            </a:r>
            <a:r>
              <a:rPr lang="en-US" altLang="zh-CN" sz="3600" dirty="0">
                <a:solidFill>
                  <a:srgbClr val="FFCC00"/>
                </a:solidFill>
                <a:latin typeface="Times New Roman" panose="02020603050405020304" pitchFamily="18" charset="0"/>
                <a:ea typeface="楷体_GB2312" panose="02010609030101010101" pitchFamily="49" charset="-122"/>
              </a:rPr>
              <a:t>=</a:t>
            </a:r>
            <a:r>
              <a:rPr lang="en-US" altLang="zh-CN" sz="3600" i="1" dirty="0">
                <a:solidFill>
                  <a:srgbClr val="FFCC00"/>
                </a:solidFill>
                <a:latin typeface="Times New Roman" panose="02020603050405020304" pitchFamily="18" charset="0"/>
                <a:ea typeface="楷体_GB2312" panose="02010609030101010101" pitchFamily="49" charset="-122"/>
              </a:rPr>
              <a:t>N</a:t>
            </a:r>
            <a:r>
              <a:rPr lang="en-US" altLang="zh-CN" sz="3600" dirty="0">
                <a:solidFill>
                  <a:srgbClr val="FFCC00"/>
                </a:solidFill>
                <a:latin typeface="Times New Roman" panose="02020603050405020304" pitchFamily="18" charset="0"/>
                <a:ea typeface="楷体_GB2312" panose="02010609030101010101" pitchFamily="49" charset="-122"/>
              </a:rPr>
              <a:t>±</a:t>
            </a:r>
            <a:r>
              <a:rPr lang="en-US" altLang="zh-CN" sz="3600" i="1" dirty="0">
                <a:solidFill>
                  <a:srgbClr val="FFCC00"/>
                </a:solidFill>
                <a:latin typeface="Times New Roman" panose="02020603050405020304" pitchFamily="18" charset="0"/>
                <a:ea typeface="楷体_GB2312" panose="02010609030101010101" pitchFamily="49" charset="-122"/>
              </a:rPr>
              <a:t>u</a:t>
            </a:r>
            <a:r>
              <a:rPr lang="en-US" altLang="zh-CN" sz="3600" dirty="0">
                <a:solidFill>
                  <a:srgbClr val="FFCC00"/>
                </a:solidFill>
                <a:latin typeface="Times New Roman" panose="02020603050405020304" pitchFamily="18" charset="0"/>
                <a:ea typeface="楷体_GB2312" panose="02010609030101010101" pitchFamily="49" charset="-122"/>
              </a:rPr>
              <a:t>(</a:t>
            </a:r>
            <a:r>
              <a:rPr lang="en-US" altLang="zh-CN" sz="3600" i="1" dirty="0">
                <a:solidFill>
                  <a:srgbClr val="FFCC00"/>
                </a:solidFill>
                <a:latin typeface="Times New Roman" panose="02020603050405020304" pitchFamily="18" charset="0"/>
                <a:ea typeface="楷体_GB2312" panose="02010609030101010101" pitchFamily="49" charset="-122"/>
              </a:rPr>
              <a:t>N</a:t>
            </a:r>
            <a:r>
              <a:rPr lang="en-US" altLang="zh-CN" sz="3600" dirty="0">
                <a:solidFill>
                  <a:srgbClr val="FFCC00"/>
                </a:solidFill>
                <a:latin typeface="Times New Roman" panose="02020603050405020304" pitchFamily="18" charset="0"/>
                <a:ea typeface="楷体_GB2312" panose="02010609030101010101" pitchFamily="49" charset="-122"/>
              </a:rPr>
              <a:t>)=?</a:t>
            </a:r>
            <a:r>
              <a:rPr lang="en-US" altLang="zh-CN" dirty="0">
                <a:solidFill>
                  <a:srgbClr val="FFCC00"/>
                </a:solidFill>
              </a:rPr>
              <a:t> </a:t>
            </a:r>
            <a:endParaRPr lang="en-US" altLang="zh-CN" dirty="0">
              <a:solidFill>
                <a:srgbClr val="FFCC00"/>
              </a:solidFill>
            </a:endParaRPr>
          </a:p>
        </p:txBody>
      </p:sp>
      <p:sp>
        <p:nvSpPr>
          <p:cNvPr id="108548" name="Rectangle 4"/>
          <p:cNvSpPr/>
          <p:nvPr/>
        </p:nvSpPr>
        <p:spPr>
          <a:xfrm>
            <a:off x="0" y="321468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08549" name="Object 5"/>
          <p:cNvGraphicFramePr>
            <a:graphicFrameLocks noChangeAspect="1"/>
          </p:cNvGraphicFramePr>
          <p:nvPr/>
        </p:nvGraphicFramePr>
        <p:xfrm>
          <a:off x="2700338" y="2276475"/>
          <a:ext cx="2232025" cy="762000"/>
        </p:xfrm>
        <a:graphic>
          <a:graphicData uri="http://schemas.openxmlformats.org/presentationml/2006/ole">
            <mc:AlternateContent xmlns:mc="http://schemas.openxmlformats.org/markup-compatibility/2006">
              <mc:Choice xmlns:v="urn:schemas-microsoft-com:vml" Requires="v">
                <p:oleObj spid="_x0000_s3159" name="" r:id="rId1" imgW="1117600" imgH="431800" progId="Equation.3">
                  <p:embed/>
                </p:oleObj>
              </mc:Choice>
              <mc:Fallback>
                <p:oleObj name="" r:id="rId1" imgW="1117600" imgH="431800" progId="Equation.3">
                  <p:embed/>
                  <p:pic>
                    <p:nvPicPr>
                      <p:cNvPr id="0" name="图片 3158"/>
                      <p:cNvPicPr/>
                      <p:nvPr/>
                    </p:nvPicPr>
                    <p:blipFill>
                      <a:blip r:embed="rId2"/>
                      <a:stretch>
                        <a:fillRect/>
                      </a:stretch>
                    </p:blipFill>
                    <p:spPr>
                      <a:xfrm>
                        <a:off x="2700338" y="2276475"/>
                        <a:ext cx="2232025" cy="762000"/>
                      </a:xfrm>
                      <a:prstGeom prst="rect">
                        <a:avLst/>
                      </a:prstGeom>
                      <a:solidFill>
                        <a:schemeClr val="tx2"/>
                      </a:solidFill>
                      <a:ln w="38100">
                        <a:noFill/>
                        <a:miter/>
                      </a:ln>
                    </p:spPr>
                  </p:pic>
                </p:oleObj>
              </mc:Fallback>
            </mc:AlternateContent>
          </a:graphicData>
        </a:graphic>
      </p:graphicFrame>
      <p:sp>
        <p:nvSpPr>
          <p:cNvPr id="108550" name="Line 6"/>
          <p:cNvSpPr/>
          <p:nvPr/>
        </p:nvSpPr>
        <p:spPr>
          <a:xfrm>
            <a:off x="2987675" y="4076700"/>
            <a:ext cx="360363" cy="0"/>
          </a:xfrm>
          <a:prstGeom prst="line">
            <a:avLst/>
          </a:prstGeom>
          <a:ln w="34925" cap="flat" cmpd="sng">
            <a:solidFill>
              <a:srgbClr val="FFCC00"/>
            </a:solidFill>
            <a:prstDash val="solid"/>
            <a:headEnd type="none" w="med" len="med"/>
            <a:tailEnd type="none" w="med" len="med"/>
          </a:ln>
        </p:spPr>
      </p:sp>
      <p:sp>
        <p:nvSpPr>
          <p:cNvPr id="108551" name="Line 7"/>
          <p:cNvSpPr/>
          <p:nvPr/>
        </p:nvSpPr>
        <p:spPr>
          <a:xfrm>
            <a:off x="1835150" y="4076700"/>
            <a:ext cx="360363" cy="0"/>
          </a:xfrm>
          <a:prstGeom prst="line">
            <a:avLst/>
          </a:prstGeom>
          <a:ln w="34925" cap="flat" cmpd="sng">
            <a:solidFill>
              <a:srgbClr val="FFCC00"/>
            </a:solidFill>
            <a:prstDash val="solid"/>
            <a:headEnd type="none" w="med" len="med"/>
            <a:tailEnd type="none" w="med" len="med"/>
          </a:ln>
        </p:spPr>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2"/>
          <p:cNvSpPr>
            <a:spLocks noGrp="1" noRot="1"/>
          </p:cNvSpPr>
          <p:nvPr>
            <p:ph idx="1"/>
          </p:nvPr>
        </p:nvSpPr>
        <p:spPr>
          <a:xfrm>
            <a:off x="301625" y="260350"/>
            <a:ext cx="8540750" cy="6264275"/>
          </a:xfrm>
          <a:ln/>
        </p:spPr>
        <p:txBody>
          <a:bodyPr vert="horz" wrap="square" lIns="91440" tIns="45720" rIns="91440" bIns="45720" anchor="t"/>
          <a:p>
            <a:pPr eaLnBrk="1" hangingPunct="1">
              <a:buNone/>
            </a:pPr>
            <a:r>
              <a:rPr lang="zh-CN" altLang="en-US" b="1" dirty="0">
                <a:solidFill>
                  <a:srgbClr val="FFCC00"/>
                </a:solidFill>
                <a:latin typeface="Times New Roman" panose="02020603050405020304" pitchFamily="18" charset="0"/>
                <a:ea typeface="楷体_GB2312" panose="02010609030101010101" pitchFamily="49" charset="-122"/>
              </a:rPr>
              <a:t>解：</a:t>
            </a:r>
            <a:r>
              <a:rPr lang="zh-CN" altLang="en-US" dirty="0">
                <a:solidFill>
                  <a:srgbClr val="FFCC00"/>
                </a:solidFill>
                <a:latin typeface="Times New Roman" panose="02020603050405020304" pitchFamily="18" charset="0"/>
                <a:ea typeface="楷体_GB2312" panose="02010609030101010101" pitchFamily="49" charset="-122"/>
              </a:rPr>
              <a:t>① 先计算 </a:t>
            </a:r>
            <a:r>
              <a:rPr lang="en-US" altLang="zh-CN" i="1" dirty="0">
                <a:solidFill>
                  <a:srgbClr val="FFCC00"/>
                </a:solidFill>
                <a:latin typeface="Times New Roman" panose="02020603050405020304" pitchFamily="18" charset="0"/>
                <a:ea typeface="楷体_GB2312" panose="02010609030101010101" pitchFamily="49" charset="-122"/>
              </a:rPr>
              <a:t>N</a:t>
            </a:r>
            <a:endParaRPr lang="en-US" altLang="zh-CN" i="1"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dirty="0">
                <a:solidFill>
                  <a:srgbClr val="FFCC00"/>
                </a:solidFill>
                <a:latin typeface="Times New Roman" panose="02020603050405020304" pitchFamily="18" charset="0"/>
                <a:ea typeface="楷体_GB2312" panose="02010609030101010101" pitchFamily="49" charset="-122"/>
              </a:rPr>
              <a:t>   </a:t>
            </a:r>
            <a:r>
              <a:rPr lang="zh-CN" altLang="en-US" dirty="0">
                <a:solidFill>
                  <a:srgbClr val="FF0000"/>
                </a:solidFill>
                <a:latin typeface="Times New Roman" panose="02020603050405020304" pitchFamily="18" charset="0"/>
                <a:ea typeface="楷体_GB2312" panose="02010609030101010101" pitchFamily="49" charset="-122"/>
              </a:rPr>
              <a:t>因为在</a:t>
            </a:r>
            <a:r>
              <a:rPr lang="en-US" altLang="zh-CN" i="1" dirty="0">
                <a:solidFill>
                  <a:srgbClr val="FF0000"/>
                </a:solidFill>
                <a:latin typeface="Times New Roman" panose="02020603050405020304" pitchFamily="18" charset="0"/>
                <a:ea typeface="楷体_GB2312" panose="02010609030101010101" pitchFamily="49" charset="-122"/>
              </a:rPr>
              <a:t>A</a:t>
            </a:r>
            <a:r>
              <a:rPr lang="zh-CN" altLang="en-US" dirty="0">
                <a:solidFill>
                  <a:srgbClr val="FF0000"/>
                </a:solidFill>
                <a:latin typeface="Times New Roman" panose="02020603050405020304" pitchFamily="18" charset="0"/>
                <a:ea typeface="楷体_GB2312" panose="02010609030101010101" pitchFamily="49" charset="-122"/>
              </a:rPr>
              <a:t>、</a:t>
            </a:r>
            <a:r>
              <a:rPr lang="en-US" altLang="zh-CN" i="1" dirty="0">
                <a:solidFill>
                  <a:srgbClr val="FF0000"/>
                </a:solidFill>
                <a:latin typeface="Times New Roman" panose="02020603050405020304" pitchFamily="18" charset="0"/>
                <a:ea typeface="楷体_GB2312" panose="02010609030101010101" pitchFamily="49" charset="-122"/>
              </a:rPr>
              <a:t>B</a:t>
            </a:r>
            <a:r>
              <a:rPr lang="zh-CN" altLang="en-US" dirty="0">
                <a:solidFill>
                  <a:srgbClr val="FF0000"/>
                </a:solidFill>
                <a:latin typeface="Times New Roman" panose="02020603050405020304" pitchFamily="18" charset="0"/>
                <a:ea typeface="楷体_GB2312" panose="02010609030101010101" pitchFamily="49" charset="-122"/>
              </a:rPr>
              <a:t>、</a:t>
            </a:r>
            <a:r>
              <a:rPr lang="en-US" altLang="zh-CN" i="1" dirty="0">
                <a:solidFill>
                  <a:srgbClr val="FF0000"/>
                </a:solidFill>
                <a:latin typeface="Times New Roman" panose="02020603050405020304" pitchFamily="18" charset="0"/>
                <a:ea typeface="楷体_GB2312" panose="02010609030101010101" pitchFamily="49" charset="-122"/>
              </a:rPr>
              <a:t>C</a:t>
            </a:r>
            <a:r>
              <a:rPr lang="zh-CN" altLang="en-US" dirty="0">
                <a:solidFill>
                  <a:srgbClr val="FF0000"/>
                </a:solidFill>
                <a:latin typeface="Times New Roman" panose="02020603050405020304" pitchFamily="18" charset="0"/>
                <a:ea typeface="楷体_GB2312" panose="02010609030101010101" pitchFamily="49" charset="-122"/>
              </a:rPr>
              <a:t>三个物理量中，</a:t>
            </a:r>
            <a:r>
              <a:rPr lang="en-US" altLang="zh-CN" i="1" dirty="0">
                <a:solidFill>
                  <a:srgbClr val="FF0000"/>
                </a:solidFill>
                <a:latin typeface="Times New Roman" panose="02020603050405020304" pitchFamily="18" charset="0"/>
                <a:ea typeface="楷体_GB2312" panose="02010609030101010101" pitchFamily="49" charset="-122"/>
              </a:rPr>
              <a:t>C</a:t>
            </a:r>
            <a:r>
              <a:rPr lang="zh-CN" altLang="en-US" dirty="0">
                <a:solidFill>
                  <a:srgbClr val="FF0000"/>
                </a:solidFill>
                <a:latin typeface="Times New Roman" panose="02020603050405020304" pitchFamily="18" charset="0"/>
                <a:ea typeface="楷体_GB2312" panose="02010609030101010101" pitchFamily="49" charset="-122"/>
              </a:rPr>
              <a:t>的有效数字位数最少，为</a:t>
            </a:r>
            <a:r>
              <a:rPr lang="en-US" altLang="zh-CN" dirty="0">
                <a:solidFill>
                  <a:srgbClr val="FF0000"/>
                </a:solidFill>
                <a:latin typeface="Times New Roman" panose="02020603050405020304" pitchFamily="18" charset="0"/>
                <a:ea typeface="楷体_GB2312" panose="02010609030101010101" pitchFamily="49" charset="-122"/>
              </a:rPr>
              <a:t>3</a:t>
            </a:r>
            <a:r>
              <a:rPr lang="zh-CN" altLang="en-US" dirty="0">
                <a:solidFill>
                  <a:srgbClr val="FF0000"/>
                </a:solidFill>
                <a:latin typeface="Times New Roman" panose="02020603050405020304" pitchFamily="18" charset="0"/>
                <a:ea typeface="楷体_GB2312" panose="02010609030101010101" pitchFamily="49" charset="-122"/>
              </a:rPr>
              <a:t>位，因而其它各量以及结果都比它多保留</a:t>
            </a:r>
            <a:r>
              <a:rPr lang="en-US" altLang="zh-CN" dirty="0">
                <a:solidFill>
                  <a:srgbClr val="FF0000"/>
                </a:solidFill>
                <a:latin typeface="Times New Roman" panose="02020603050405020304" pitchFamily="18" charset="0"/>
                <a:ea typeface="楷体_GB2312" panose="02010609030101010101" pitchFamily="49" charset="-122"/>
              </a:rPr>
              <a:t>1</a:t>
            </a:r>
            <a:r>
              <a:rPr lang="zh-CN" altLang="en-US" dirty="0">
                <a:solidFill>
                  <a:srgbClr val="FF0000"/>
                </a:solidFill>
                <a:latin typeface="Times New Roman" panose="02020603050405020304" pitchFamily="18" charset="0"/>
                <a:ea typeface="楷体_GB2312" panose="02010609030101010101" pitchFamily="49" charset="-122"/>
              </a:rPr>
              <a:t>位，其中常数</a:t>
            </a:r>
            <a:r>
              <a:rPr lang="en-US" altLang="zh-CN" i="1" dirty="0">
                <a:solidFill>
                  <a:srgbClr val="FF0000"/>
                </a:solidFill>
                <a:latin typeface="Times New Roman" panose="02020603050405020304" pitchFamily="18" charset="0"/>
                <a:ea typeface="楷体_GB2312" panose="02010609030101010101" pitchFamily="49" charset="-122"/>
              </a:rPr>
              <a:t>g</a:t>
            </a:r>
            <a:r>
              <a:rPr lang="en-US" altLang="zh-CN" dirty="0">
                <a:solidFill>
                  <a:srgbClr val="FF0000"/>
                </a:solidFill>
                <a:latin typeface="Times New Roman" panose="02020603050405020304" pitchFamily="18" charset="0"/>
                <a:ea typeface="楷体_GB2312" panose="02010609030101010101" pitchFamily="49" charset="-122"/>
              </a:rPr>
              <a:t>=980.1cm·s</a:t>
            </a:r>
            <a:r>
              <a:rPr lang="en-US" altLang="zh-CN" baseline="30000" dirty="0">
                <a:solidFill>
                  <a:srgbClr val="FF0000"/>
                </a:solidFill>
                <a:latin typeface="Times New Roman" panose="02020603050405020304" pitchFamily="18" charset="0"/>
                <a:ea typeface="楷体_GB2312" panose="02010609030101010101" pitchFamily="49" charset="-122"/>
              </a:rPr>
              <a:t>-2</a:t>
            </a:r>
            <a:r>
              <a:rPr lang="zh-CN" altLang="en-US" dirty="0">
                <a:solidFill>
                  <a:srgbClr val="FF0000"/>
                </a:solidFill>
                <a:latin typeface="Times New Roman" panose="02020603050405020304" pitchFamily="18" charset="0"/>
                <a:ea typeface="楷体_GB2312" panose="02010609030101010101" pitchFamily="49" charset="-122"/>
              </a:rPr>
              <a:t>，</a:t>
            </a:r>
            <a:r>
              <a:rPr lang="en-US" altLang="zh-CN" i="1" dirty="0">
                <a:solidFill>
                  <a:srgbClr val="FF0000"/>
                </a:solidFill>
                <a:latin typeface="Times New Roman" panose="02020603050405020304" pitchFamily="18" charset="0"/>
                <a:ea typeface="楷体_GB2312" panose="02010609030101010101" pitchFamily="49" charset="-122"/>
              </a:rPr>
              <a:t>π</a:t>
            </a:r>
            <a:r>
              <a:rPr lang="en-US" altLang="zh-CN" dirty="0">
                <a:solidFill>
                  <a:srgbClr val="FF0000"/>
                </a:solidFill>
                <a:latin typeface="Times New Roman" panose="02020603050405020304" pitchFamily="18" charset="0"/>
                <a:ea typeface="楷体_GB2312" panose="02010609030101010101" pitchFamily="49" charset="-122"/>
              </a:rPr>
              <a:t>=3.142</a:t>
            </a:r>
            <a:r>
              <a:rPr lang="zh-CN" altLang="en-US" dirty="0">
                <a:solidFill>
                  <a:srgbClr val="FF0000"/>
                </a:solidFill>
                <a:latin typeface="Times New Roman" panose="02020603050405020304" pitchFamily="18" charset="0"/>
                <a:ea typeface="楷体_GB2312" panose="02010609030101010101" pitchFamily="49" charset="-122"/>
              </a:rPr>
              <a:t>，故</a:t>
            </a:r>
            <a:endParaRPr lang="zh-CN" altLang="en-US" dirty="0">
              <a:solidFill>
                <a:srgbClr val="FF0000"/>
              </a:solidFill>
              <a:latin typeface="Times New Roman" panose="02020603050405020304" pitchFamily="18" charset="0"/>
              <a:ea typeface="楷体_GB2312" panose="02010609030101010101" pitchFamily="49" charset="-122"/>
            </a:endParaRPr>
          </a:p>
          <a:p>
            <a:pPr eaLnBrk="1" hangingPunct="1">
              <a:buNone/>
            </a:pP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dirty="0">
                <a:solidFill>
                  <a:srgbClr val="FFCC00"/>
                </a:solidFill>
                <a:latin typeface="Times New Roman" panose="02020603050405020304" pitchFamily="18" charset="0"/>
                <a:ea typeface="楷体_GB2312" panose="02010609030101010101" pitchFamily="49" charset="-122"/>
              </a:rPr>
              <a:t>② 计算不确定度</a:t>
            </a:r>
            <a:r>
              <a:rPr lang="en-US" altLang="zh-CN" i="1" dirty="0">
                <a:solidFill>
                  <a:srgbClr val="FFCC00"/>
                </a:solidFill>
                <a:latin typeface="Times New Roman" panose="02020603050405020304" pitchFamily="18" charset="0"/>
                <a:ea typeface="楷体_GB2312" panose="02010609030101010101" pitchFamily="49" charset="-122"/>
              </a:rPr>
              <a:t>u</a:t>
            </a:r>
            <a:r>
              <a:rPr lang="zh-CN" altLang="en-US" dirty="0">
                <a:solidFill>
                  <a:srgbClr val="FFCC00"/>
                </a:solidFill>
                <a:latin typeface="Times New Roman" panose="02020603050405020304" pitchFamily="18" charset="0"/>
                <a:ea typeface="楷体_GB2312" panose="02010609030101010101" pitchFamily="49" charset="-122"/>
              </a:rPr>
              <a:t>（</a:t>
            </a:r>
            <a:r>
              <a:rPr lang="en-US" altLang="zh-CN" i="1" dirty="0">
                <a:solidFill>
                  <a:srgbClr val="FFCC00"/>
                </a:solidFill>
                <a:latin typeface="Times New Roman" panose="02020603050405020304" pitchFamily="18" charset="0"/>
                <a:ea typeface="楷体_GB2312" panose="02010609030101010101" pitchFamily="49" charset="-122"/>
              </a:rPr>
              <a:t>N</a:t>
            </a:r>
            <a:r>
              <a:rPr lang="zh-CN" altLang="en-US" dirty="0">
                <a:solidFill>
                  <a:srgbClr val="FFCC00"/>
                </a:solidFill>
                <a:latin typeface="Times New Roman" panose="02020603050405020304" pitchFamily="18" charset="0"/>
                <a:ea typeface="楷体_GB2312" panose="02010609030101010101" pitchFamily="49" charset="-122"/>
              </a:rPr>
              <a:t>）</a:t>
            </a:r>
            <a:r>
              <a:rPr lang="zh-CN" altLang="en-US" dirty="0">
                <a:solidFill>
                  <a:srgbClr val="FFCC00"/>
                </a:solidFill>
              </a:rPr>
              <a:t> </a:t>
            </a:r>
            <a:endParaRPr lang="zh-CN" altLang="en-US" dirty="0">
              <a:solidFill>
                <a:srgbClr val="FFCC00"/>
              </a:solidFill>
            </a:endParaRPr>
          </a:p>
          <a:p>
            <a:pPr eaLnBrk="1" hangingPunct="1">
              <a:buNone/>
            </a:pPr>
            <a:endParaRPr lang="en-US" altLang="zh-CN" i="1" dirty="0">
              <a:solidFill>
                <a:srgbClr val="FFCC00"/>
              </a:solidFill>
            </a:endParaRPr>
          </a:p>
        </p:txBody>
      </p:sp>
      <p:sp>
        <p:nvSpPr>
          <p:cNvPr id="109571" name="Rectangle 3"/>
          <p:cNvSpPr/>
          <p:nvPr/>
        </p:nvSpPr>
        <p:spPr>
          <a:xfrm>
            <a:off x="0" y="320040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09572" name="Object 4"/>
          <p:cNvGraphicFramePr>
            <a:graphicFrameLocks noChangeAspect="1"/>
          </p:cNvGraphicFramePr>
          <p:nvPr/>
        </p:nvGraphicFramePr>
        <p:xfrm>
          <a:off x="1258888" y="2997200"/>
          <a:ext cx="5727700" cy="685800"/>
        </p:xfrm>
        <a:graphic>
          <a:graphicData uri="http://schemas.openxmlformats.org/presentationml/2006/ole">
            <mc:AlternateContent xmlns:mc="http://schemas.openxmlformats.org/markup-compatibility/2006">
              <mc:Choice xmlns:v="urn:schemas-microsoft-com:vml" Requires="v">
                <p:oleObj spid="_x0000_s3153" name="" r:id="rId1" imgW="3822700" imgH="457200" progId="Equation.3">
                  <p:embed/>
                </p:oleObj>
              </mc:Choice>
              <mc:Fallback>
                <p:oleObj name="" r:id="rId1" imgW="3822700" imgH="457200" progId="Equation.3">
                  <p:embed/>
                  <p:pic>
                    <p:nvPicPr>
                      <p:cNvPr id="0" name="图片 3152"/>
                      <p:cNvPicPr/>
                      <p:nvPr/>
                    </p:nvPicPr>
                    <p:blipFill>
                      <a:blip r:embed="rId2"/>
                      <a:stretch>
                        <a:fillRect/>
                      </a:stretch>
                    </p:blipFill>
                    <p:spPr>
                      <a:xfrm>
                        <a:off x="1258888" y="2997200"/>
                        <a:ext cx="5727700" cy="685800"/>
                      </a:xfrm>
                      <a:prstGeom prst="rect">
                        <a:avLst/>
                      </a:prstGeom>
                      <a:solidFill>
                        <a:schemeClr val="tx2"/>
                      </a:solidFill>
                      <a:ln w="38100">
                        <a:noFill/>
                        <a:miter/>
                      </a:ln>
                    </p:spPr>
                  </p:pic>
                </p:oleObj>
              </mc:Fallback>
            </mc:AlternateContent>
          </a:graphicData>
        </a:graphic>
      </p:graphicFrame>
      <p:sp>
        <p:nvSpPr>
          <p:cNvPr id="109573" name="Rectangle 5"/>
          <p:cNvSpPr/>
          <p:nvPr/>
        </p:nvSpPr>
        <p:spPr>
          <a:xfrm>
            <a:off x="0" y="295751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09574" name="Object 6"/>
          <p:cNvGraphicFramePr>
            <a:graphicFrameLocks noChangeAspect="1"/>
          </p:cNvGraphicFramePr>
          <p:nvPr/>
        </p:nvGraphicFramePr>
        <p:xfrm>
          <a:off x="1547813" y="4652963"/>
          <a:ext cx="5832475" cy="717550"/>
        </p:xfrm>
        <a:graphic>
          <a:graphicData uri="http://schemas.openxmlformats.org/presentationml/2006/ole">
            <mc:AlternateContent xmlns:mc="http://schemas.openxmlformats.org/markup-compatibility/2006">
              <mc:Choice xmlns:v="urn:schemas-microsoft-com:vml" Requires="v">
                <p:oleObj spid="_x0000_s3126" name="" r:id="rId3" imgW="3517900" imgH="482600" progId="Equation.3">
                  <p:embed/>
                </p:oleObj>
              </mc:Choice>
              <mc:Fallback>
                <p:oleObj name="" r:id="rId3" imgW="3517900" imgH="482600" progId="Equation.3">
                  <p:embed/>
                  <p:pic>
                    <p:nvPicPr>
                      <p:cNvPr id="0" name="图片 3125"/>
                      <p:cNvPicPr/>
                      <p:nvPr/>
                    </p:nvPicPr>
                    <p:blipFill>
                      <a:blip r:embed="rId4"/>
                      <a:stretch>
                        <a:fillRect/>
                      </a:stretch>
                    </p:blipFill>
                    <p:spPr>
                      <a:xfrm>
                        <a:off x="1547813" y="4652963"/>
                        <a:ext cx="5832475" cy="717550"/>
                      </a:xfrm>
                      <a:prstGeom prst="rect">
                        <a:avLst/>
                      </a:prstGeom>
                      <a:solidFill>
                        <a:schemeClr val="tx2"/>
                      </a:solidFill>
                      <a:ln w="38100">
                        <a:noFill/>
                        <a:miter/>
                      </a:ln>
                    </p:spPr>
                  </p:pic>
                </p:oleObj>
              </mc:Fallback>
            </mc:AlternateContent>
          </a:graphicData>
        </a:graphic>
      </p:graphicFrame>
      <p:sp>
        <p:nvSpPr>
          <p:cNvPr id="109575" name="Rectangle 7"/>
          <p:cNvSpPr/>
          <p:nvPr/>
        </p:nvSpPr>
        <p:spPr>
          <a:xfrm>
            <a:off x="0" y="320516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09576" name="Object 8"/>
          <p:cNvGraphicFramePr>
            <a:graphicFrameLocks noChangeAspect="1"/>
          </p:cNvGraphicFramePr>
          <p:nvPr/>
        </p:nvGraphicFramePr>
        <p:xfrm>
          <a:off x="1547813" y="5516563"/>
          <a:ext cx="5832475" cy="693737"/>
        </p:xfrm>
        <a:graphic>
          <a:graphicData uri="http://schemas.openxmlformats.org/presentationml/2006/ole">
            <mc:AlternateContent xmlns:mc="http://schemas.openxmlformats.org/markup-compatibility/2006">
              <mc:Choice xmlns:v="urn:schemas-microsoft-com:vml" Requires="v">
                <p:oleObj spid="_x0000_s3127" name="" r:id="rId5" imgW="3111500" imgH="444500" progId="Equation.3">
                  <p:embed/>
                </p:oleObj>
              </mc:Choice>
              <mc:Fallback>
                <p:oleObj name="" r:id="rId5" imgW="3111500" imgH="444500" progId="Equation.3">
                  <p:embed/>
                  <p:pic>
                    <p:nvPicPr>
                      <p:cNvPr id="0" name="图片 3126"/>
                      <p:cNvPicPr/>
                      <p:nvPr/>
                    </p:nvPicPr>
                    <p:blipFill>
                      <a:blip r:embed="rId6"/>
                      <a:stretch>
                        <a:fillRect/>
                      </a:stretch>
                    </p:blipFill>
                    <p:spPr>
                      <a:xfrm>
                        <a:off x="1547813" y="5516563"/>
                        <a:ext cx="5832475" cy="693737"/>
                      </a:xfrm>
                      <a:prstGeom prst="rect">
                        <a:avLst/>
                      </a:prstGeom>
                      <a:solidFill>
                        <a:schemeClr val="tx2"/>
                      </a:solidFill>
                      <a:ln w="38100">
                        <a:noFill/>
                        <a:miter/>
                      </a:ln>
                    </p:spPr>
                  </p:pic>
                </p:oleObj>
              </mc:Fallback>
            </mc:AlternateContent>
          </a:graphicData>
        </a:graphic>
      </p:graphicFrame>
      <p:sp>
        <p:nvSpPr>
          <p:cNvPr id="109577" name="Line 9"/>
          <p:cNvSpPr/>
          <p:nvPr/>
        </p:nvSpPr>
        <p:spPr>
          <a:xfrm>
            <a:off x="3924300" y="4076700"/>
            <a:ext cx="360363" cy="0"/>
          </a:xfrm>
          <a:prstGeom prst="line">
            <a:avLst/>
          </a:prstGeom>
          <a:ln w="34925" cap="flat" cmpd="sng">
            <a:solidFill>
              <a:srgbClr val="FFCC00"/>
            </a:solidFill>
            <a:prstDash val="solid"/>
            <a:headEnd type="none" w="med" len="med"/>
            <a:tailEnd type="none" w="med" len="med"/>
          </a:ln>
        </p:spPr>
      </p:sp>
      <p:sp>
        <p:nvSpPr>
          <p:cNvPr id="109578" name="Line 10"/>
          <p:cNvSpPr/>
          <p:nvPr/>
        </p:nvSpPr>
        <p:spPr>
          <a:xfrm>
            <a:off x="3059113" y="333375"/>
            <a:ext cx="360362" cy="0"/>
          </a:xfrm>
          <a:prstGeom prst="line">
            <a:avLst/>
          </a:prstGeom>
          <a:ln w="34925" cap="flat" cmpd="sng">
            <a:solidFill>
              <a:srgbClr val="FFCC00"/>
            </a:solidFill>
            <a:prstDash val="solid"/>
            <a:headEnd type="none" w="med" len="med"/>
            <a:tailEnd type="none" w="med" len="med"/>
          </a:ln>
        </p:spPr>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2"/>
          <p:cNvSpPr>
            <a:spLocks noGrp="1" noRot="1"/>
          </p:cNvSpPr>
          <p:nvPr>
            <p:ph idx="1"/>
          </p:nvPr>
        </p:nvSpPr>
        <p:spPr>
          <a:xfrm>
            <a:off x="323850" y="1308100"/>
            <a:ext cx="8540750" cy="3992563"/>
          </a:xfrm>
          <a:ln/>
        </p:spPr>
        <p:txBody>
          <a:bodyPr vert="horz" wrap="square" lIns="91440" tIns="45720" rIns="91440" bIns="45720" anchor="t"/>
          <a:p>
            <a:pPr eaLnBrk="1" hangingPunct="1">
              <a:buNone/>
            </a:pPr>
            <a:r>
              <a:rPr lang="en-US" altLang="zh-CN" dirty="0">
                <a:solidFill>
                  <a:srgbClr val="FFCC00"/>
                </a:solidFill>
                <a:latin typeface="Times New Roman" panose="02020603050405020304" pitchFamily="18" charset="0"/>
                <a:ea typeface="楷体_GB2312" panose="02010609030101010101" pitchFamily="49" charset="-122"/>
              </a:rPr>
              <a:t>③ </a:t>
            </a:r>
            <a:r>
              <a:rPr lang="zh-CN" altLang="en-US" dirty="0">
                <a:solidFill>
                  <a:srgbClr val="FFCC00"/>
                </a:solidFill>
                <a:latin typeface="Times New Roman" panose="02020603050405020304" pitchFamily="18" charset="0"/>
                <a:ea typeface="楷体_GB2312" panose="02010609030101010101" pitchFamily="49" charset="-122"/>
              </a:rPr>
              <a:t>用不确定度决定最终结果的有效数字位数。所以，最终结果表达式为：</a:t>
            </a: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i="1" dirty="0">
                <a:solidFill>
                  <a:srgbClr val="FFCC00"/>
                </a:solidFill>
                <a:latin typeface="Times New Roman" panose="02020603050405020304" pitchFamily="18" charset="0"/>
                <a:ea typeface="楷体_GB2312" panose="02010609030101010101" pitchFamily="49" charset="-122"/>
              </a:rPr>
              <a:t>      </a:t>
            </a:r>
            <a:r>
              <a:rPr lang="en-US" altLang="zh-CN" i="1" dirty="0">
                <a:solidFill>
                  <a:srgbClr val="FFCC00"/>
                </a:solidFill>
                <a:latin typeface="Times New Roman" panose="02020603050405020304" pitchFamily="18" charset="0"/>
                <a:ea typeface="楷体_GB2312" panose="02010609030101010101" pitchFamily="49" charset="-122"/>
              </a:rPr>
              <a:t>N</a:t>
            </a:r>
            <a:r>
              <a:rPr lang="en-US" altLang="zh-CN" dirty="0">
                <a:solidFill>
                  <a:srgbClr val="FFCC00"/>
                </a:solidFill>
                <a:latin typeface="Times New Roman" panose="02020603050405020304" pitchFamily="18" charset="0"/>
                <a:ea typeface="楷体_GB2312" panose="02010609030101010101" pitchFamily="49" charset="-122"/>
              </a:rPr>
              <a:t>=</a:t>
            </a:r>
            <a:r>
              <a:rPr lang="en-US" altLang="zh-CN" i="1" dirty="0">
                <a:solidFill>
                  <a:srgbClr val="FFCC00"/>
                </a:solidFill>
                <a:latin typeface="Times New Roman" panose="02020603050405020304" pitchFamily="18" charset="0"/>
                <a:ea typeface="楷体_GB2312" panose="02010609030101010101" pitchFamily="49" charset="-122"/>
              </a:rPr>
              <a:t>N</a:t>
            </a:r>
            <a:r>
              <a:rPr lang="en-US" altLang="zh-CN" dirty="0">
                <a:solidFill>
                  <a:srgbClr val="FFCC00"/>
                </a:solidFill>
                <a:latin typeface="Times New Roman" panose="02020603050405020304" pitchFamily="18" charset="0"/>
                <a:ea typeface="楷体_GB2312" panose="02010609030101010101" pitchFamily="49" charset="-122"/>
              </a:rPr>
              <a:t>±</a:t>
            </a:r>
            <a:r>
              <a:rPr lang="en-US" altLang="zh-CN" i="1" dirty="0">
                <a:solidFill>
                  <a:srgbClr val="FFCC00"/>
                </a:solidFill>
                <a:latin typeface="Times New Roman" panose="02020603050405020304" pitchFamily="18" charset="0"/>
                <a:ea typeface="楷体_GB2312" panose="02010609030101010101" pitchFamily="49" charset="-122"/>
              </a:rPr>
              <a:t>u</a:t>
            </a:r>
            <a:r>
              <a:rPr lang="en-US" altLang="zh-CN" dirty="0">
                <a:solidFill>
                  <a:srgbClr val="FFCC00"/>
                </a:solidFill>
                <a:latin typeface="Times New Roman" panose="02020603050405020304" pitchFamily="18" charset="0"/>
                <a:ea typeface="楷体_GB2312" panose="02010609030101010101" pitchFamily="49" charset="-122"/>
              </a:rPr>
              <a:t>(</a:t>
            </a:r>
            <a:r>
              <a:rPr lang="en-US" altLang="zh-CN" i="1" dirty="0">
                <a:solidFill>
                  <a:srgbClr val="FFCC00"/>
                </a:solidFill>
                <a:latin typeface="Times New Roman" panose="02020603050405020304" pitchFamily="18" charset="0"/>
                <a:ea typeface="楷体_GB2312" panose="02010609030101010101" pitchFamily="49" charset="-122"/>
              </a:rPr>
              <a:t>N</a:t>
            </a:r>
            <a:r>
              <a:rPr lang="en-US" altLang="zh-CN" dirty="0">
                <a:solidFill>
                  <a:srgbClr val="FFCC00"/>
                </a:solidFill>
                <a:latin typeface="Times New Roman" panose="02020603050405020304" pitchFamily="18" charset="0"/>
                <a:ea typeface="楷体_GB2312" panose="02010609030101010101" pitchFamily="49" charset="-122"/>
              </a:rPr>
              <a:t>)=372.8±8.9  (cm·s</a:t>
            </a:r>
            <a:r>
              <a:rPr lang="en-US" altLang="zh-CN" baseline="30000" dirty="0">
                <a:solidFill>
                  <a:srgbClr val="FFCC00"/>
                </a:solidFill>
                <a:latin typeface="Times New Roman" panose="02020603050405020304" pitchFamily="18" charset="0"/>
                <a:ea typeface="楷体_GB2312" panose="02010609030101010101" pitchFamily="49" charset="-122"/>
              </a:rPr>
              <a:t>-2</a:t>
            </a:r>
            <a:r>
              <a:rPr lang="zh-CN" altLang="en-US" dirty="0">
                <a:solidFill>
                  <a:srgbClr val="FFCC00"/>
                </a:solidFill>
                <a:latin typeface="Times New Roman" panose="02020603050405020304" pitchFamily="18" charset="0"/>
                <a:ea typeface="楷体_GB2312" panose="02010609030101010101" pitchFamily="49" charset="-122"/>
              </a:rPr>
              <a:t>）</a:t>
            </a: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dirty="0">
                <a:solidFill>
                  <a:srgbClr val="FFCC00"/>
                </a:solidFill>
                <a:latin typeface="Times New Roman" panose="02020603050405020304" pitchFamily="18" charset="0"/>
                <a:ea typeface="楷体_GB2312" panose="02010609030101010101" pitchFamily="49" charset="-122"/>
              </a:rPr>
              <a:t>或  </a:t>
            </a:r>
            <a:r>
              <a:rPr lang="en-US" altLang="zh-CN" i="1" dirty="0">
                <a:solidFill>
                  <a:srgbClr val="FFCC00"/>
                </a:solidFill>
                <a:latin typeface="Times New Roman" panose="02020603050405020304" pitchFamily="18" charset="0"/>
                <a:ea typeface="楷体_GB2312" panose="02010609030101010101" pitchFamily="49" charset="-122"/>
              </a:rPr>
              <a:t>N</a:t>
            </a:r>
            <a:r>
              <a:rPr lang="en-US" altLang="zh-CN" dirty="0">
                <a:solidFill>
                  <a:srgbClr val="FFCC00"/>
                </a:solidFill>
                <a:latin typeface="Times New Roman" panose="02020603050405020304" pitchFamily="18" charset="0"/>
                <a:ea typeface="楷体_GB2312" panose="02010609030101010101" pitchFamily="49" charset="-122"/>
              </a:rPr>
              <a:t>=</a:t>
            </a:r>
            <a:r>
              <a:rPr lang="en-US" altLang="zh-CN" i="1" dirty="0">
                <a:solidFill>
                  <a:srgbClr val="FFCC00"/>
                </a:solidFill>
                <a:latin typeface="Times New Roman" panose="02020603050405020304" pitchFamily="18" charset="0"/>
                <a:ea typeface="楷体_GB2312" panose="02010609030101010101" pitchFamily="49" charset="-122"/>
              </a:rPr>
              <a:t>N</a:t>
            </a:r>
            <a:r>
              <a:rPr lang="en-US" altLang="zh-CN" dirty="0">
                <a:solidFill>
                  <a:srgbClr val="FFCC00"/>
                </a:solidFill>
                <a:latin typeface="Times New Roman" panose="02020603050405020304" pitchFamily="18" charset="0"/>
                <a:ea typeface="楷体_GB2312" panose="02010609030101010101" pitchFamily="49" charset="-122"/>
              </a:rPr>
              <a:t>±</a:t>
            </a:r>
            <a:r>
              <a:rPr lang="en-US" altLang="zh-CN" i="1" dirty="0">
                <a:solidFill>
                  <a:srgbClr val="FFCC00"/>
                </a:solidFill>
                <a:latin typeface="Times New Roman" panose="02020603050405020304" pitchFamily="18" charset="0"/>
                <a:ea typeface="楷体_GB2312" panose="02010609030101010101" pitchFamily="49" charset="-122"/>
              </a:rPr>
              <a:t>u</a:t>
            </a:r>
            <a:r>
              <a:rPr lang="en-US" altLang="zh-CN" dirty="0">
                <a:solidFill>
                  <a:srgbClr val="FFCC00"/>
                </a:solidFill>
                <a:latin typeface="Times New Roman" panose="02020603050405020304" pitchFamily="18" charset="0"/>
                <a:ea typeface="楷体_GB2312" panose="02010609030101010101" pitchFamily="49" charset="-122"/>
              </a:rPr>
              <a:t>(</a:t>
            </a:r>
            <a:r>
              <a:rPr lang="en-US" altLang="zh-CN" i="1" dirty="0">
                <a:solidFill>
                  <a:srgbClr val="FFCC00"/>
                </a:solidFill>
                <a:latin typeface="Times New Roman" panose="02020603050405020304" pitchFamily="18" charset="0"/>
                <a:ea typeface="楷体_GB2312" panose="02010609030101010101" pitchFamily="49" charset="-122"/>
              </a:rPr>
              <a:t>N</a:t>
            </a:r>
            <a:r>
              <a:rPr lang="en-US" altLang="zh-CN" dirty="0">
                <a:solidFill>
                  <a:srgbClr val="FFCC00"/>
                </a:solidFill>
                <a:latin typeface="Times New Roman" panose="02020603050405020304" pitchFamily="18" charset="0"/>
                <a:ea typeface="楷体_GB2312" panose="02010609030101010101" pitchFamily="49" charset="-122"/>
              </a:rPr>
              <a:t>)=373±9   </a:t>
            </a:r>
            <a:r>
              <a:rPr lang="zh-CN" altLang="en-US" dirty="0">
                <a:solidFill>
                  <a:srgbClr val="FFCC00"/>
                </a:solidFill>
                <a:latin typeface="Times New Roman" panose="02020603050405020304" pitchFamily="18" charset="0"/>
                <a:ea typeface="楷体_GB2312" panose="02010609030101010101" pitchFamily="49" charset="-122"/>
              </a:rPr>
              <a:t>（</a:t>
            </a:r>
            <a:r>
              <a:rPr lang="en-US" altLang="zh-CN" dirty="0">
                <a:solidFill>
                  <a:srgbClr val="FFCC00"/>
                </a:solidFill>
                <a:latin typeface="Times New Roman" panose="02020603050405020304" pitchFamily="18" charset="0"/>
                <a:ea typeface="楷体_GB2312" panose="02010609030101010101" pitchFamily="49" charset="-122"/>
              </a:rPr>
              <a:t>cm·s</a:t>
            </a:r>
            <a:r>
              <a:rPr lang="en-US" altLang="zh-CN" baseline="30000" dirty="0">
                <a:solidFill>
                  <a:srgbClr val="FFCC00"/>
                </a:solidFill>
                <a:latin typeface="Times New Roman" panose="02020603050405020304" pitchFamily="18" charset="0"/>
                <a:ea typeface="楷体_GB2312" panose="02010609030101010101" pitchFamily="49" charset="-122"/>
              </a:rPr>
              <a:t>-2</a:t>
            </a:r>
            <a:r>
              <a:rPr lang="zh-CN" altLang="en-US" dirty="0">
                <a:solidFill>
                  <a:srgbClr val="FFCC00"/>
                </a:solidFill>
                <a:latin typeface="Times New Roman" panose="02020603050405020304" pitchFamily="18" charset="0"/>
                <a:ea typeface="楷体_GB2312" panose="02010609030101010101" pitchFamily="49" charset="-122"/>
              </a:rPr>
              <a:t>）</a:t>
            </a: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sz="12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dirty="0">
                <a:solidFill>
                  <a:srgbClr val="FFCC00"/>
                </a:solidFill>
                <a:latin typeface="Times New Roman" panose="02020603050405020304" pitchFamily="18" charset="0"/>
                <a:ea typeface="楷体_GB2312" panose="02010609030101010101" pitchFamily="49" charset="-122"/>
              </a:rPr>
              <a:t>      </a:t>
            </a:r>
            <a:r>
              <a:rPr lang="en-US" altLang="zh-CN" i="1" dirty="0">
                <a:solidFill>
                  <a:srgbClr val="FFCC00"/>
                </a:solidFill>
                <a:latin typeface="Times New Roman" panose="02020603050405020304" pitchFamily="18" charset="0"/>
                <a:ea typeface="楷体_GB2312" panose="02010609030101010101" pitchFamily="49" charset="-122"/>
              </a:rPr>
              <a:t>E</a:t>
            </a:r>
            <a:r>
              <a:rPr lang="en-US" altLang="zh-CN" dirty="0">
                <a:solidFill>
                  <a:srgbClr val="FFCC00"/>
                </a:solidFill>
                <a:latin typeface="Times New Roman" panose="02020603050405020304" pitchFamily="18" charset="0"/>
                <a:ea typeface="楷体_GB2312" panose="02010609030101010101" pitchFamily="49" charset="-122"/>
              </a:rPr>
              <a:t>= </a:t>
            </a:r>
            <a:r>
              <a:rPr lang="en-US" altLang="zh-CN" i="1" dirty="0">
                <a:solidFill>
                  <a:srgbClr val="FFCC00"/>
                </a:solidFill>
                <a:latin typeface="Times New Roman" panose="02020603050405020304" pitchFamily="18" charset="0"/>
                <a:ea typeface="楷体_GB2312" panose="02010609030101010101" pitchFamily="49" charset="-122"/>
              </a:rPr>
              <a:t>u</a:t>
            </a:r>
            <a:r>
              <a:rPr lang="en-US" altLang="zh-CN" dirty="0">
                <a:solidFill>
                  <a:srgbClr val="FFCC00"/>
                </a:solidFill>
                <a:latin typeface="Times New Roman" panose="02020603050405020304" pitchFamily="18" charset="0"/>
                <a:ea typeface="楷体_GB2312" panose="02010609030101010101" pitchFamily="49" charset="-122"/>
              </a:rPr>
              <a:t>(</a:t>
            </a:r>
            <a:r>
              <a:rPr lang="en-US" altLang="zh-CN" i="1" dirty="0">
                <a:solidFill>
                  <a:srgbClr val="FFCC00"/>
                </a:solidFill>
                <a:latin typeface="Times New Roman" panose="02020603050405020304" pitchFamily="18" charset="0"/>
                <a:ea typeface="楷体_GB2312" panose="02010609030101010101" pitchFamily="49" charset="-122"/>
              </a:rPr>
              <a:t>N</a:t>
            </a:r>
            <a:r>
              <a:rPr lang="en-US" altLang="zh-CN" dirty="0">
                <a:solidFill>
                  <a:srgbClr val="FFCC00"/>
                </a:solidFill>
                <a:latin typeface="Times New Roman" panose="02020603050405020304" pitchFamily="18" charset="0"/>
                <a:ea typeface="楷体_GB2312" panose="02010609030101010101" pitchFamily="49" charset="-122"/>
              </a:rPr>
              <a:t>) / </a:t>
            </a:r>
            <a:r>
              <a:rPr lang="en-US" altLang="zh-CN" i="1" dirty="0">
                <a:solidFill>
                  <a:srgbClr val="FFCC00"/>
                </a:solidFill>
                <a:latin typeface="Times New Roman" panose="02020603050405020304" pitchFamily="18" charset="0"/>
                <a:ea typeface="楷体_GB2312" panose="02010609030101010101" pitchFamily="49" charset="-122"/>
              </a:rPr>
              <a:t>N</a:t>
            </a:r>
            <a:r>
              <a:rPr lang="en-US" altLang="zh-CN" dirty="0">
                <a:solidFill>
                  <a:srgbClr val="FFCC00"/>
                </a:solidFill>
                <a:latin typeface="Times New Roman" panose="02020603050405020304" pitchFamily="18" charset="0"/>
                <a:ea typeface="楷体_GB2312" panose="02010609030101010101" pitchFamily="49" charset="-122"/>
              </a:rPr>
              <a:t>×100%=2.4%</a:t>
            </a:r>
            <a:endParaRPr lang="en-US" altLang="zh-CN"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en-US" altLang="zh-CN" dirty="0">
              <a:solidFill>
                <a:srgbClr val="FFCC00"/>
              </a:solidFill>
              <a:latin typeface="Times New Roman" panose="02020603050405020304" pitchFamily="18" charset="0"/>
              <a:ea typeface="楷体_GB2312" panose="02010609030101010101" pitchFamily="49" charset="-122"/>
            </a:endParaRPr>
          </a:p>
        </p:txBody>
      </p:sp>
      <p:sp>
        <p:nvSpPr>
          <p:cNvPr id="110595" name="Line 3"/>
          <p:cNvSpPr/>
          <p:nvPr/>
        </p:nvSpPr>
        <p:spPr>
          <a:xfrm>
            <a:off x="1547813" y="2492375"/>
            <a:ext cx="360362" cy="0"/>
          </a:xfrm>
          <a:prstGeom prst="line">
            <a:avLst/>
          </a:prstGeom>
          <a:ln w="34925" cap="flat" cmpd="sng">
            <a:solidFill>
              <a:srgbClr val="FFCC00"/>
            </a:solidFill>
            <a:prstDash val="solid"/>
            <a:headEnd type="none" w="med" len="med"/>
            <a:tailEnd type="none" w="med" len="med"/>
          </a:ln>
        </p:spPr>
      </p:sp>
      <p:sp>
        <p:nvSpPr>
          <p:cNvPr id="110596" name="Line 4"/>
          <p:cNvSpPr/>
          <p:nvPr/>
        </p:nvSpPr>
        <p:spPr>
          <a:xfrm>
            <a:off x="2555875" y="2420938"/>
            <a:ext cx="360363" cy="0"/>
          </a:xfrm>
          <a:prstGeom prst="line">
            <a:avLst/>
          </a:prstGeom>
          <a:ln w="34925" cap="flat" cmpd="sng">
            <a:solidFill>
              <a:srgbClr val="FFCC00"/>
            </a:solidFill>
            <a:prstDash val="solid"/>
            <a:headEnd type="none" w="med" len="med"/>
            <a:tailEnd type="none" w="med" len="med"/>
          </a:ln>
        </p:spPr>
      </p:sp>
      <p:sp>
        <p:nvSpPr>
          <p:cNvPr id="110597" name="Line 5"/>
          <p:cNvSpPr/>
          <p:nvPr/>
        </p:nvSpPr>
        <p:spPr>
          <a:xfrm>
            <a:off x="1547813" y="3068638"/>
            <a:ext cx="360362" cy="0"/>
          </a:xfrm>
          <a:prstGeom prst="line">
            <a:avLst/>
          </a:prstGeom>
          <a:ln w="34925" cap="flat" cmpd="sng">
            <a:solidFill>
              <a:srgbClr val="FFCC00"/>
            </a:solidFill>
            <a:prstDash val="solid"/>
            <a:headEnd type="none" w="med" len="med"/>
            <a:tailEnd type="none" w="med" len="med"/>
          </a:ln>
        </p:spPr>
      </p:sp>
      <p:sp>
        <p:nvSpPr>
          <p:cNvPr id="110598" name="Line 6"/>
          <p:cNvSpPr/>
          <p:nvPr/>
        </p:nvSpPr>
        <p:spPr>
          <a:xfrm>
            <a:off x="2555875" y="3068638"/>
            <a:ext cx="360363" cy="0"/>
          </a:xfrm>
          <a:prstGeom prst="line">
            <a:avLst/>
          </a:prstGeom>
          <a:ln w="34925" cap="flat" cmpd="sng">
            <a:solidFill>
              <a:srgbClr val="FFCC00"/>
            </a:solidFill>
            <a:prstDash val="solid"/>
            <a:headEnd type="none" w="med" len="med"/>
            <a:tailEnd type="none" w="med" len="med"/>
          </a:ln>
        </p:spPr>
      </p:sp>
      <p:sp>
        <p:nvSpPr>
          <p:cNvPr id="110599" name="Line 7"/>
          <p:cNvSpPr/>
          <p:nvPr/>
        </p:nvSpPr>
        <p:spPr>
          <a:xfrm>
            <a:off x="1979613" y="3860800"/>
            <a:ext cx="360362" cy="0"/>
          </a:xfrm>
          <a:prstGeom prst="line">
            <a:avLst/>
          </a:prstGeom>
          <a:ln w="34925" cap="flat" cmpd="sng">
            <a:solidFill>
              <a:srgbClr val="FFCC00"/>
            </a:solidFill>
            <a:prstDash val="solid"/>
            <a:headEnd type="none" w="med" len="med"/>
            <a:tailEnd type="none" w="med" len="med"/>
          </a:ln>
        </p:spPr>
      </p:sp>
      <p:sp>
        <p:nvSpPr>
          <p:cNvPr id="110600" name="Line 8"/>
          <p:cNvSpPr/>
          <p:nvPr/>
        </p:nvSpPr>
        <p:spPr>
          <a:xfrm>
            <a:off x="2627313" y="3860800"/>
            <a:ext cx="360362" cy="0"/>
          </a:xfrm>
          <a:prstGeom prst="line">
            <a:avLst/>
          </a:prstGeom>
          <a:ln w="34925" cap="flat" cmpd="sng">
            <a:solidFill>
              <a:srgbClr val="FFCC00"/>
            </a:solidFill>
            <a:prstDash val="solid"/>
            <a:headEnd type="none" w="med" len="med"/>
            <a:tailEnd type="none" w="med" len="med"/>
          </a:ln>
        </p:spPr>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2"/>
          <p:cNvSpPr>
            <a:spLocks noGrp="1" noRot="1"/>
          </p:cNvSpPr>
          <p:nvPr>
            <p:ph type="title"/>
          </p:nvPr>
        </p:nvSpPr>
        <p:spPr/>
        <p:txBody>
          <a:bodyPr vert="horz" wrap="square" lIns="91440" tIns="45720" rIns="91440" bIns="45720" anchor="ctr"/>
          <a:p>
            <a:pPr eaLnBrk="1" hangingPunct="1"/>
            <a:r>
              <a:rPr lang="zh-CN" altLang="en-US" dirty="0">
                <a:ea typeface="楷体_GB2312" panose="02010609030101010101" pitchFamily="49" charset="-122"/>
              </a:rPr>
              <a:t>举例</a:t>
            </a:r>
            <a:endParaRPr lang="zh-CN" altLang="en-US" dirty="0">
              <a:ea typeface="楷体_GB2312" panose="02010609030101010101" pitchFamily="49" charset="-122"/>
            </a:endParaRPr>
          </a:p>
        </p:txBody>
      </p:sp>
      <p:sp>
        <p:nvSpPr>
          <p:cNvPr id="117763" name="Rectangle 3"/>
          <p:cNvSpPr>
            <a:spLocks noGrp="1" noRot="1"/>
          </p:cNvSpPr>
          <p:nvPr>
            <p:ph idx="1"/>
          </p:nvPr>
        </p:nvSpPr>
        <p:spPr>
          <a:xfrm>
            <a:off x="0" y="1557338"/>
            <a:ext cx="8999538" cy="4924425"/>
          </a:xfrm>
        </p:spPr>
        <p:txBody>
          <a:bodyPr vert="horz" wrap="square" lIns="91440" tIns="45720" rIns="91440" bIns="45720" anchor="t"/>
          <a:p>
            <a:pPr eaLnBrk="1" hangingPunct="1">
              <a:buNone/>
            </a:pPr>
            <a:r>
              <a:rPr lang="en-US" altLang="zh-CN" b="1" dirty="0"/>
              <a:t>   </a:t>
            </a:r>
            <a:r>
              <a:rPr lang="zh-CN" altLang="en-US" sz="3600" b="1" dirty="0">
                <a:solidFill>
                  <a:srgbClr val="FFCC00"/>
                </a:solidFill>
                <a:latin typeface="Times New Roman" panose="02020603050405020304" pitchFamily="18" charset="0"/>
                <a:ea typeface="楷体_GB2312" panose="02010609030101010101" pitchFamily="49" charset="-122"/>
              </a:rPr>
              <a:t>例</a:t>
            </a:r>
            <a:r>
              <a:rPr lang="en-US" altLang="zh-CN" sz="3600" dirty="0">
                <a:solidFill>
                  <a:srgbClr val="FFCC00"/>
                </a:solidFill>
                <a:latin typeface="Times New Roman" panose="02020603050405020304" pitchFamily="18" charset="0"/>
                <a:ea typeface="楷体_GB2312" panose="02010609030101010101" pitchFamily="49" charset="-122"/>
              </a:rPr>
              <a:t>  </a:t>
            </a:r>
            <a:r>
              <a:rPr lang="zh-CN" altLang="en-US" sz="3600" dirty="0">
                <a:solidFill>
                  <a:srgbClr val="FFCC00"/>
                </a:solidFill>
                <a:latin typeface="Times New Roman" panose="02020603050405020304" pitchFamily="18" charset="0"/>
                <a:ea typeface="楷体_GB2312" panose="02010609030101010101" pitchFamily="49" charset="-122"/>
              </a:rPr>
              <a:t>流体静力称衡法测量固体密度的公式</a:t>
            </a:r>
            <a:endParaRPr lang="zh-CN" altLang="en-US" sz="36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sz="3600" dirty="0">
                <a:solidFill>
                  <a:srgbClr val="FFCC00"/>
                </a:solidFill>
                <a:latin typeface="Times New Roman" panose="02020603050405020304" pitchFamily="18" charset="0"/>
                <a:ea typeface="楷体_GB2312" panose="02010609030101010101" pitchFamily="49" charset="-122"/>
              </a:rPr>
              <a:t>   为                 。已知待测固体在空气中的质量为</a:t>
            </a:r>
            <a:r>
              <a:rPr lang="en-US" altLang="zh-CN" sz="3600" dirty="0">
                <a:solidFill>
                  <a:srgbClr val="FFCC00"/>
                </a:solidFill>
                <a:latin typeface="Times New Roman" panose="02020603050405020304" pitchFamily="18" charset="0"/>
                <a:ea typeface="楷体_GB2312" panose="02010609030101010101" pitchFamily="49" charset="-122"/>
              </a:rPr>
              <a:t>m</a:t>
            </a:r>
            <a:r>
              <a:rPr lang="en-US" altLang="zh-CN" sz="3600" baseline="-25000" dirty="0">
                <a:solidFill>
                  <a:srgbClr val="FFCC00"/>
                </a:solidFill>
                <a:latin typeface="Times New Roman" panose="02020603050405020304" pitchFamily="18" charset="0"/>
                <a:ea typeface="楷体_GB2312" panose="02010609030101010101" pitchFamily="49" charset="-122"/>
              </a:rPr>
              <a:t>1</a:t>
            </a:r>
            <a:r>
              <a:rPr lang="en-US" altLang="zh-CN" sz="3600" dirty="0">
                <a:solidFill>
                  <a:srgbClr val="FFCC00"/>
                </a:solidFill>
                <a:latin typeface="Times New Roman" panose="02020603050405020304" pitchFamily="18" charset="0"/>
                <a:ea typeface="楷体_GB2312" panose="02010609030101010101" pitchFamily="49" charset="-122"/>
              </a:rPr>
              <a:t>=34.27±0.48g</a:t>
            </a:r>
            <a:r>
              <a:rPr lang="zh-CN" altLang="en-US" sz="3600" dirty="0">
                <a:solidFill>
                  <a:srgbClr val="FFCC00"/>
                </a:solidFill>
                <a:latin typeface="Times New Roman" panose="02020603050405020304" pitchFamily="18" charset="0"/>
                <a:ea typeface="楷体_GB2312" panose="02010609030101010101" pitchFamily="49" charset="-122"/>
              </a:rPr>
              <a:t>，待测固体在液体中的质量为</a:t>
            </a:r>
            <a:r>
              <a:rPr lang="en-US" altLang="zh-CN" sz="3600" dirty="0">
                <a:solidFill>
                  <a:srgbClr val="FFCC00"/>
                </a:solidFill>
                <a:latin typeface="Times New Roman" panose="02020603050405020304" pitchFamily="18" charset="0"/>
                <a:ea typeface="楷体_GB2312" panose="02010609030101010101" pitchFamily="49" charset="-122"/>
              </a:rPr>
              <a:t>m</a:t>
            </a:r>
            <a:r>
              <a:rPr lang="en-US" altLang="zh-CN" sz="3600" baseline="-25000" dirty="0">
                <a:solidFill>
                  <a:srgbClr val="FFCC00"/>
                </a:solidFill>
                <a:latin typeface="Times New Roman" panose="02020603050405020304" pitchFamily="18" charset="0"/>
                <a:ea typeface="楷体_GB2312" panose="02010609030101010101" pitchFamily="49" charset="-122"/>
              </a:rPr>
              <a:t>2</a:t>
            </a:r>
            <a:r>
              <a:rPr lang="en-US" altLang="zh-CN" sz="3600" dirty="0">
                <a:solidFill>
                  <a:srgbClr val="FFCC00"/>
                </a:solidFill>
                <a:latin typeface="Times New Roman" panose="02020603050405020304" pitchFamily="18" charset="0"/>
                <a:ea typeface="楷体_GB2312" panose="02010609030101010101" pitchFamily="49" charset="-122"/>
              </a:rPr>
              <a:t>=18.62±0.23g</a:t>
            </a:r>
            <a:r>
              <a:rPr lang="zh-CN" altLang="en-US" sz="3600" dirty="0">
                <a:solidFill>
                  <a:srgbClr val="FFCC00"/>
                </a:solidFill>
                <a:latin typeface="Times New Roman" panose="02020603050405020304" pitchFamily="18" charset="0"/>
                <a:ea typeface="楷体_GB2312" panose="02010609030101010101" pitchFamily="49" charset="-122"/>
              </a:rPr>
              <a:t>，液体密度为</a:t>
            </a:r>
            <a:r>
              <a:rPr lang="en-US" altLang="zh-CN" sz="3600" i="1" dirty="0">
                <a:solidFill>
                  <a:srgbClr val="FFCC00"/>
                </a:solidFill>
                <a:latin typeface="Times New Roman" panose="02020603050405020304" pitchFamily="18" charset="0"/>
                <a:ea typeface="楷体_GB2312" panose="02010609030101010101" pitchFamily="49" charset="-122"/>
              </a:rPr>
              <a:t>ρ</a:t>
            </a:r>
            <a:r>
              <a:rPr lang="en-US" altLang="zh-CN" sz="3600" baseline="-25000" dirty="0">
                <a:solidFill>
                  <a:srgbClr val="FFCC00"/>
                </a:solidFill>
                <a:latin typeface="Times New Roman" panose="02020603050405020304" pitchFamily="18" charset="0"/>
                <a:ea typeface="楷体_GB2312" panose="02010609030101010101" pitchFamily="49" charset="-122"/>
              </a:rPr>
              <a:t>0</a:t>
            </a:r>
            <a:r>
              <a:rPr lang="en-US" altLang="zh-CN" sz="3600" dirty="0">
                <a:solidFill>
                  <a:srgbClr val="FFCC00"/>
                </a:solidFill>
                <a:latin typeface="Times New Roman" panose="02020603050405020304" pitchFamily="18" charset="0"/>
                <a:ea typeface="楷体_GB2312" panose="02010609030101010101" pitchFamily="49" charset="-122"/>
              </a:rPr>
              <a:t>=0.9998±0.0010g·cm</a:t>
            </a:r>
            <a:r>
              <a:rPr lang="en-US" altLang="zh-CN" sz="3600" baseline="30000" dirty="0">
                <a:solidFill>
                  <a:srgbClr val="FFCC00"/>
                </a:solidFill>
                <a:latin typeface="Times New Roman" panose="02020603050405020304" pitchFamily="18" charset="0"/>
                <a:ea typeface="楷体_GB2312" panose="02010609030101010101" pitchFamily="49" charset="-122"/>
              </a:rPr>
              <a:t>-3</a:t>
            </a:r>
            <a:r>
              <a:rPr lang="zh-CN" altLang="en-US" sz="3600" dirty="0">
                <a:solidFill>
                  <a:srgbClr val="FFCC00"/>
                </a:solidFill>
                <a:latin typeface="Times New Roman" panose="02020603050405020304" pitchFamily="18" charset="0"/>
                <a:ea typeface="楷体_GB2312" panose="02010609030101010101" pitchFamily="49" charset="-122"/>
              </a:rPr>
              <a:t>。各个物理量均以包含因子</a:t>
            </a:r>
            <a:r>
              <a:rPr lang="en-US" altLang="zh-CN" sz="3600" i="1" dirty="0">
                <a:solidFill>
                  <a:srgbClr val="FFCC00"/>
                </a:solidFill>
                <a:latin typeface="Times New Roman" panose="02020603050405020304" pitchFamily="18" charset="0"/>
                <a:ea typeface="楷体_GB2312" panose="02010609030101010101" pitchFamily="49" charset="-122"/>
              </a:rPr>
              <a:t>k</a:t>
            </a:r>
            <a:r>
              <a:rPr lang="en-US" altLang="zh-CN" sz="3600" dirty="0">
                <a:solidFill>
                  <a:srgbClr val="FFCC00"/>
                </a:solidFill>
                <a:latin typeface="Times New Roman" panose="02020603050405020304" pitchFamily="18" charset="0"/>
                <a:ea typeface="楷体_GB2312" panose="02010609030101010101" pitchFamily="49" charset="-122"/>
              </a:rPr>
              <a:t>=2</a:t>
            </a:r>
            <a:r>
              <a:rPr lang="zh-CN" altLang="en-US" sz="3600" dirty="0">
                <a:solidFill>
                  <a:srgbClr val="FFCC00"/>
                </a:solidFill>
                <a:latin typeface="Times New Roman" panose="02020603050405020304" pitchFamily="18" charset="0"/>
                <a:ea typeface="楷体_GB2312" panose="02010609030101010101" pitchFamily="49" charset="-122"/>
              </a:rPr>
              <a:t>的扩展不确定度评定。试求</a:t>
            </a:r>
            <a:r>
              <a:rPr lang="en-US" altLang="zh-CN" sz="3600" i="1" dirty="0">
                <a:solidFill>
                  <a:srgbClr val="FFCC00"/>
                </a:solidFill>
                <a:latin typeface="Times New Roman" panose="02020603050405020304" pitchFamily="18" charset="0"/>
                <a:ea typeface="楷体_GB2312" panose="02010609030101010101" pitchFamily="49" charset="-122"/>
              </a:rPr>
              <a:t>ρ</a:t>
            </a:r>
            <a:r>
              <a:rPr lang="zh-CN" altLang="en-US" sz="3600" dirty="0">
                <a:solidFill>
                  <a:srgbClr val="FFCC00"/>
                </a:solidFill>
                <a:latin typeface="Times New Roman" panose="02020603050405020304" pitchFamily="18" charset="0"/>
                <a:ea typeface="楷体_GB2312" panose="02010609030101010101" pitchFamily="49" charset="-122"/>
              </a:rPr>
              <a:t>的实验结果表达式</a:t>
            </a:r>
            <a:r>
              <a:rPr lang="zh-CN" altLang="en-US" dirty="0">
                <a:solidFill>
                  <a:srgbClr val="FFCC00"/>
                </a:solidFill>
                <a:latin typeface="Times New Roman" panose="02020603050405020304" pitchFamily="18" charset="0"/>
                <a:ea typeface="楷体_GB2312" panose="02010609030101010101" pitchFamily="49" charset="-122"/>
              </a:rPr>
              <a:t>。</a:t>
            </a:r>
            <a:endParaRPr lang="zh-CN" altLang="en-US" dirty="0">
              <a:solidFill>
                <a:srgbClr val="FFCC00"/>
              </a:solidFill>
              <a:latin typeface="Times New Roman" panose="02020603050405020304" pitchFamily="18" charset="0"/>
              <a:ea typeface="楷体_GB2312" panose="02010609030101010101" pitchFamily="49" charset="-122"/>
            </a:endParaRPr>
          </a:p>
        </p:txBody>
      </p:sp>
      <p:sp>
        <p:nvSpPr>
          <p:cNvPr id="117764" name="Rectangle 5"/>
          <p:cNvSpPr/>
          <p:nvPr/>
        </p:nvSpPr>
        <p:spPr>
          <a:xfrm>
            <a:off x="0" y="320516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17765" name="Object 4"/>
          <p:cNvGraphicFramePr>
            <a:graphicFrameLocks noChangeAspect="1"/>
          </p:cNvGraphicFramePr>
          <p:nvPr/>
        </p:nvGraphicFramePr>
        <p:xfrm>
          <a:off x="900113" y="2133600"/>
          <a:ext cx="1800225" cy="762000"/>
        </p:xfrm>
        <a:graphic>
          <a:graphicData uri="http://schemas.openxmlformats.org/presentationml/2006/ole">
            <mc:AlternateContent xmlns:mc="http://schemas.openxmlformats.org/markup-compatibility/2006">
              <mc:Choice xmlns:v="urn:schemas-microsoft-com:vml" Requires="v">
                <p:oleObj spid="_x0000_s3160" name="" r:id="rId1" imgW="1054100" imgH="444500" progId="Equation.3">
                  <p:embed/>
                </p:oleObj>
              </mc:Choice>
              <mc:Fallback>
                <p:oleObj name="" r:id="rId1" imgW="1054100" imgH="444500" progId="Equation.3">
                  <p:embed/>
                  <p:pic>
                    <p:nvPicPr>
                      <p:cNvPr id="0" name="图片 3159"/>
                      <p:cNvPicPr/>
                      <p:nvPr/>
                    </p:nvPicPr>
                    <p:blipFill>
                      <a:blip r:embed="rId2"/>
                      <a:stretch>
                        <a:fillRect/>
                      </a:stretch>
                    </p:blipFill>
                    <p:spPr>
                      <a:xfrm>
                        <a:off x="900113" y="2133600"/>
                        <a:ext cx="1800225" cy="762000"/>
                      </a:xfrm>
                      <a:prstGeom prst="rect">
                        <a:avLst/>
                      </a:prstGeom>
                      <a:solidFill>
                        <a:schemeClr val="tx2"/>
                      </a:solidFill>
                      <a:ln w="38100">
                        <a:noFill/>
                        <a:miter/>
                      </a:ln>
                    </p:spPr>
                  </p:pic>
                </p:oleObj>
              </mc:Fallback>
            </mc:AlternateContent>
          </a:graphicData>
        </a:graphic>
      </p:graphicFrame>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Rectangle 3"/>
          <p:cNvSpPr>
            <a:spLocks noGrp="1" noRot="1"/>
          </p:cNvSpPr>
          <p:nvPr>
            <p:ph type="body" sz="half" idx="1"/>
          </p:nvPr>
        </p:nvSpPr>
        <p:spPr>
          <a:xfrm>
            <a:off x="250825" y="404813"/>
            <a:ext cx="8662988" cy="6453187"/>
          </a:xfrm>
        </p:spPr>
        <p:txBody>
          <a:bodyPr vert="horz" wrap="square" lIns="91440" tIns="45720" rIns="91440" bIns="45720" anchor="t"/>
          <a:p>
            <a:pPr eaLnBrk="1" hangingPunct="1">
              <a:buNone/>
            </a:pPr>
            <a:r>
              <a:rPr lang="zh-CN" altLang="en-US" sz="2800" b="1" dirty="0">
                <a:solidFill>
                  <a:srgbClr val="FFCC00"/>
                </a:solidFill>
                <a:latin typeface="Times New Roman" panose="02020603050405020304" pitchFamily="18" charset="0"/>
                <a:ea typeface="楷体_GB2312" panose="02010609030101010101" pitchFamily="49" charset="-122"/>
              </a:rPr>
              <a:t>解：</a:t>
            </a:r>
            <a:r>
              <a:rPr lang="en-US" altLang="zh-CN" sz="2800" dirty="0">
                <a:solidFill>
                  <a:srgbClr val="FFCC00"/>
                </a:solidFill>
                <a:latin typeface="Times New Roman" panose="02020603050405020304" pitchFamily="18" charset="0"/>
                <a:ea typeface="楷体_GB2312" panose="02010609030101010101" pitchFamily="49" charset="-122"/>
              </a:rPr>
              <a:t>1. </a:t>
            </a:r>
            <a:r>
              <a:rPr lang="zh-CN" altLang="en-US" sz="2800" dirty="0">
                <a:solidFill>
                  <a:srgbClr val="FFCC00"/>
                </a:solidFill>
                <a:latin typeface="Times New Roman" panose="02020603050405020304" pitchFamily="18" charset="0"/>
                <a:ea typeface="楷体_GB2312" panose="02010609030101010101" pitchFamily="49" charset="-122"/>
              </a:rPr>
              <a:t>根据函数关系式，计算的</a:t>
            </a:r>
            <a:r>
              <a:rPr lang="en-US" altLang="zh-CN" sz="2800" i="1" dirty="0">
                <a:solidFill>
                  <a:srgbClr val="FFCC00"/>
                </a:solidFill>
                <a:latin typeface="Times New Roman" panose="02020603050405020304" pitchFamily="18" charset="0"/>
                <a:ea typeface="楷体_GB2312" panose="02010609030101010101" pitchFamily="49" charset="-122"/>
              </a:rPr>
              <a:t>ρ</a:t>
            </a:r>
            <a:r>
              <a:rPr lang="zh-CN" altLang="en-US" sz="2800" dirty="0">
                <a:solidFill>
                  <a:srgbClr val="FFCC00"/>
                </a:solidFill>
                <a:latin typeface="Times New Roman" panose="02020603050405020304" pitchFamily="18" charset="0"/>
                <a:ea typeface="楷体_GB2312" panose="02010609030101010101" pitchFamily="49" charset="-122"/>
              </a:rPr>
              <a:t>最佳估计值</a:t>
            </a:r>
            <a:r>
              <a:rPr lang="zh-CN" altLang="en-US" sz="2800" dirty="0"/>
              <a:t> </a:t>
            </a:r>
            <a:endParaRPr lang="zh-CN" altLang="en-US" sz="2800" dirty="0"/>
          </a:p>
          <a:p>
            <a:pPr eaLnBrk="1" hangingPunct="1">
              <a:buNone/>
            </a:pPr>
            <a:endParaRPr lang="zh-CN" altLang="en-US" sz="2800" dirty="0"/>
          </a:p>
          <a:p>
            <a:pPr eaLnBrk="1" hangingPunct="1">
              <a:buNone/>
            </a:pPr>
            <a:endParaRPr lang="zh-CN" altLang="en-US" sz="2800" dirty="0"/>
          </a:p>
          <a:p>
            <a:pPr eaLnBrk="1" hangingPunct="1">
              <a:buNone/>
            </a:pPr>
            <a:r>
              <a:rPr lang="en-US" altLang="zh-CN" sz="2800" dirty="0">
                <a:solidFill>
                  <a:srgbClr val="FFCC00"/>
                </a:solidFill>
                <a:latin typeface="Times New Roman" panose="02020603050405020304" pitchFamily="18" charset="0"/>
                <a:ea typeface="楷体_GB2312" panose="02010609030101010101" pitchFamily="49" charset="-122"/>
              </a:rPr>
              <a:t>2. </a:t>
            </a:r>
            <a:r>
              <a:rPr lang="zh-CN" altLang="en-US" sz="2800" dirty="0">
                <a:solidFill>
                  <a:srgbClr val="FFCC00"/>
                </a:solidFill>
                <a:latin typeface="Times New Roman" panose="02020603050405020304" pitchFamily="18" charset="0"/>
                <a:ea typeface="楷体_GB2312" panose="02010609030101010101" pitchFamily="49" charset="-122"/>
              </a:rPr>
              <a:t>由                    推导</a:t>
            </a:r>
            <a:r>
              <a:rPr lang="en-US" altLang="zh-CN" sz="2800" i="1" dirty="0">
                <a:solidFill>
                  <a:srgbClr val="FFCC00"/>
                </a:solidFill>
                <a:latin typeface="Times New Roman" panose="02020603050405020304" pitchFamily="18" charset="0"/>
                <a:ea typeface="楷体_GB2312" panose="02010609030101010101" pitchFamily="49" charset="-122"/>
              </a:rPr>
              <a:t>ρ</a:t>
            </a:r>
            <a:r>
              <a:rPr lang="zh-CN" altLang="en-US" sz="2800" dirty="0">
                <a:solidFill>
                  <a:srgbClr val="FFCC00"/>
                </a:solidFill>
                <a:latin typeface="Times New Roman" panose="02020603050405020304" pitchFamily="18" charset="0"/>
                <a:ea typeface="楷体_GB2312" panose="02010609030101010101" pitchFamily="49" charset="-122"/>
              </a:rPr>
              <a:t>的不确定度的传递公式</a:t>
            </a: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sz="2800" dirty="0">
                <a:solidFill>
                  <a:srgbClr val="FFCC00"/>
                </a:solidFill>
                <a:latin typeface="Times New Roman" panose="02020603050405020304" pitchFamily="18" charset="0"/>
                <a:ea typeface="楷体_GB2312" panose="02010609030101010101" pitchFamily="49" charset="-122"/>
              </a:rPr>
              <a:t>①对函数关系式的两边取对数</a:t>
            </a: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sz="2800" dirty="0">
                <a:solidFill>
                  <a:srgbClr val="FFCC00"/>
                </a:solidFill>
                <a:latin typeface="Times New Roman" panose="02020603050405020304" pitchFamily="18" charset="0"/>
                <a:ea typeface="楷体_GB2312" panose="02010609030101010101" pitchFamily="49" charset="-122"/>
              </a:rPr>
              <a:t>②求全微分</a:t>
            </a: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sz="2800" dirty="0">
                <a:solidFill>
                  <a:srgbClr val="FFCC00"/>
                </a:solidFill>
                <a:latin typeface="Times New Roman" panose="02020603050405020304" pitchFamily="18" charset="0"/>
                <a:ea typeface="楷体_GB2312" panose="02010609030101010101" pitchFamily="49" charset="-122"/>
              </a:rPr>
              <a:t>③合并同类项</a:t>
            </a:r>
            <a:endParaRPr lang="zh-CN" altLang="en-US" sz="2800" dirty="0">
              <a:solidFill>
                <a:srgbClr val="FFCC00"/>
              </a:solidFill>
              <a:latin typeface="Times New Roman" panose="02020603050405020304" pitchFamily="18" charset="0"/>
              <a:ea typeface="楷体_GB2312" panose="02010609030101010101" pitchFamily="49" charset="-122"/>
            </a:endParaRPr>
          </a:p>
        </p:txBody>
      </p:sp>
      <p:sp>
        <p:nvSpPr>
          <p:cNvPr id="118787" name="Rectangle 5"/>
          <p:cNvSpPr/>
          <p:nvPr/>
        </p:nvSpPr>
        <p:spPr>
          <a:xfrm>
            <a:off x="0" y="318611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18788" name="Object 4"/>
          <p:cNvGraphicFramePr>
            <a:graphicFrameLocks noChangeAspect="1"/>
          </p:cNvGraphicFramePr>
          <p:nvPr/>
        </p:nvGraphicFramePr>
        <p:xfrm>
          <a:off x="1692275" y="981075"/>
          <a:ext cx="5519738" cy="735013"/>
        </p:xfrm>
        <a:graphic>
          <a:graphicData uri="http://schemas.openxmlformats.org/presentationml/2006/ole">
            <mc:AlternateContent xmlns:mc="http://schemas.openxmlformats.org/markup-compatibility/2006">
              <mc:Choice xmlns:v="urn:schemas-microsoft-com:vml" Requires="v">
                <p:oleObj spid="_x0000_s3162" name="" r:id="rId1" imgW="3644900" imgH="482600" progId="Equation.3">
                  <p:embed/>
                </p:oleObj>
              </mc:Choice>
              <mc:Fallback>
                <p:oleObj name="" r:id="rId1" imgW="3644900" imgH="482600" progId="Equation.3">
                  <p:embed/>
                  <p:pic>
                    <p:nvPicPr>
                      <p:cNvPr id="0" name="图片 3161"/>
                      <p:cNvPicPr/>
                      <p:nvPr/>
                    </p:nvPicPr>
                    <p:blipFill>
                      <a:blip r:embed="rId2"/>
                      <a:stretch>
                        <a:fillRect/>
                      </a:stretch>
                    </p:blipFill>
                    <p:spPr>
                      <a:xfrm>
                        <a:off x="1692275" y="981075"/>
                        <a:ext cx="5519738" cy="735013"/>
                      </a:xfrm>
                      <a:prstGeom prst="rect">
                        <a:avLst/>
                      </a:prstGeom>
                      <a:solidFill>
                        <a:schemeClr val="tx2"/>
                      </a:solidFill>
                      <a:ln w="38100">
                        <a:noFill/>
                        <a:miter/>
                      </a:ln>
                    </p:spPr>
                  </p:pic>
                </p:oleObj>
              </mc:Fallback>
            </mc:AlternateContent>
          </a:graphicData>
        </a:graphic>
      </p:graphicFrame>
      <p:sp>
        <p:nvSpPr>
          <p:cNvPr id="118789" name="Rectangle 6"/>
          <p:cNvSpPr/>
          <p:nvPr/>
        </p:nvSpPr>
        <p:spPr>
          <a:xfrm>
            <a:off x="0" y="367188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18790" name="Object 7"/>
          <p:cNvGraphicFramePr>
            <a:graphicFrameLocks noChangeAspect="1"/>
          </p:cNvGraphicFramePr>
          <p:nvPr>
            <p:ph sz="half" idx="2"/>
          </p:nvPr>
        </p:nvGraphicFramePr>
        <p:xfrm>
          <a:off x="1042988" y="1916113"/>
          <a:ext cx="1763712" cy="742950"/>
        </p:xfrm>
        <a:graphic>
          <a:graphicData uri="http://schemas.openxmlformats.org/presentationml/2006/ole">
            <mc:AlternateContent xmlns:mc="http://schemas.openxmlformats.org/markup-compatibility/2006">
              <mc:Choice xmlns:v="urn:schemas-microsoft-com:vml" Requires="v">
                <p:oleObj spid="_x0000_s3164" name="" r:id="rId3" imgW="1054100" imgH="444500" progId="Equation.3">
                  <p:embed/>
                </p:oleObj>
              </mc:Choice>
              <mc:Fallback>
                <p:oleObj name="" r:id="rId3" imgW="1054100" imgH="444500" progId="Equation.3">
                  <p:embed/>
                  <p:pic>
                    <p:nvPicPr>
                      <p:cNvPr id="0" name="图片 3163"/>
                      <p:cNvPicPr/>
                      <p:nvPr/>
                    </p:nvPicPr>
                    <p:blipFill>
                      <a:blip r:embed="rId4"/>
                      <a:srcRect/>
                      <a:stretch>
                        <a:fillRect/>
                      </a:stretch>
                    </p:blipFill>
                    <p:spPr>
                      <a:xfrm>
                        <a:off x="1042988" y="1916113"/>
                        <a:ext cx="1763712" cy="742950"/>
                      </a:xfrm>
                      <a:prstGeom prst="rect">
                        <a:avLst/>
                      </a:prstGeom>
                      <a:solidFill>
                        <a:schemeClr val="tx2">
                          <a:alpha val="100000"/>
                        </a:schemeClr>
                      </a:solidFill>
                      <a:ln w="38100">
                        <a:miter/>
                      </a:ln>
                    </p:spPr>
                  </p:pic>
                </p:oleObj>
              </mc:Fallback>
            </mc:AlternateContent>
          </a:graphicData>
        </a:graphic>
      </p:graphicFrame>
      <p:sp>
        <p:nvSpPr>
          <p:cNvPr id="118791" name="Rectangle 11"/>
          <p:cNvSpPr/>
          <p:nvPr/>
        </p:nvSpPr>
        <p:spPr>
          <a:xfrm>
            <a:off x="0" y="331470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18792" name="Object 10"/>
          <p:cNvGraphicFramePr>
            <a:graphicFrameLocks noChangeAspect="1"/>
          </p:cNvGraphicFramePr>
          <p:nvPr/>
        </p:nvGraphicFramePr>
        <p:xfrm>
          <a:off x="1187450" y="3500438"/>
          <a:ext cx="4616450" cy="503237"/>
        </p:xfrm>
        <a:graphic>
          <a:graphicData uri="http://schemas.openxmlformats.org/presentationml/2006/ole">
            <mc:AlternateContent xmlns:mc="http://schemas.openxmlformats.org/markup-compatibility/2006">
              <mc:Choice xmlns:v="urn:schemas-microsoft-com:vml" Requires="v">
                <p:oleObj spid="_x0000_s3165" name="" r:id="rId5" imgW="2095500" imgH="228600" progId="Equation.3">
                  <p:embed/>
                </p:oleObj>
              </mc:Choice>
              <mc:Fallback>
                <p:oleObj name="" r:id="rId5" imgW="2095500" imgH="228600" progId="Equation.3">
                  <p:embed/>
                  <p:pic>
                    <p:nvPicPr>
                      <p:cNvPr id="0" name="图片 3164"/>
                      <p:cNvPicPr/>
                      <p:nvPr/>
                    </p:nvPicPr>
                    <p:blipFill>
                      <a:blip r:embed="rId6"/>
                      <a:stretch>
                        <a:fillRect/>
                      </a:stretch>
                    </p:blipFill>
                    <p:spPr>
                      <a:xfrm>
                        <a:off x="1187450" y="3500438"/>
                        <a:ext cx="4616450" cy="503237"/>
                      </a:xfrm>
                      <a:prstGeom prst="rect">
                        <a:avLst/>
                      </a:prstGeom>
                      <a:solidFill>
                        <a:schemeClr val="tx2"/>
                      </a:solidFill>
                      <a:ln w="38100">
                        <a:noFill/>
                        <a:miter/>
                      </a:ln>
                    </p:spPr>
                  </p:pic>
                </p:oleObj>
              </mc:Fallback>
            </mc:AlternateContent>
          </a:graphicData>
        </a:graphic>
      </p:graphicFrame>
      <p:sp>
        <p:nvSpPr>
          <p:cNvPr id="118793" name="Rectangle 13"/>
          <p:cNvSpPr/>
          <p:nvPr/>
        </p:nvSpPr>
        <p:spPr>
          <a:xfrm>
            <a:off x="0" y="320516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18794" name="Object 12"/>
          <p:cNvGraphicFramePr>
            <a:graphicFrameLocks noChangeAspect="1"/>
          </p:cNvGraphicFramePr>
          <p:nvPr/>
        </p:nvGraphicFramePr>
        <p:xfrm>
          <a:off x="1331913" y="4508500"/>
          <a:ext cx="3311525" cy="730250"/>
        </p:xfrm>
        <a:graphic>
          <a:graphicData uri="http://schemas.openxmlformats.org/presentationml/2006/ole">
            <mc:AlternateContent xmlns:mc="http://schemas.openxmlformats.org/markup-compatibility/2006">
              <mc:Choice xmlns:v="urn:schemas-microsoft-com:vml" Requires="v">
                <p:oleObj spid="_x0000_s3166" name="" r:id="rId7" imgW="2070100" imgH="444500" progId="Equation.3">
                  <p:embed/>
                </p:oleObj>
              </mc:Choice>
              <mc:Fallback>
                <p:oleObj name="" r:id="rId7" imgW="2070100" imgH="444500" progId="Equation.3">
                  <p:embed/>
                  <p:pic>
                    <p:nvPicPr>
                      <p:cNvPr id="0" name="图片 3165"/>
                      <p:cNvPicPr/>
                      <p:nvPr/>
                    </p:nvPicPr>
                    <p:blipFill>
                      <a:blip r:embed="rId8"/>
                      <a:stretch>
                        <a:fillRect/>
                      </a:stretch>
                    </p:blipFill>
                    <p:spPr>
                      <a:xfrm>
                        <a:off x="1331913" y="4508500"/>
                        <a:ext cx="3311525" cy="730250"/>
                      </a:xfrm>
                      <a:prstGeom prst="rect">
                        <a:avLst/>
                      </a:prstGeom>
                      <a:solidFill>
                        <a:schemeClr val="tx2"/>
                      </a:solidFill>
                      <a:ln w="38100">
                        <a:noFill/>
                        <a:miter/>
                      </a:ln>
                    </p:spPr>
                  </p:pic>
                </p:oleObj>
              </mc:Fallback>
            </mc:AlternateContent>
          </a:graphicData>
        </a:graphic>
      </p:graphicFrame>
      <p:sp>
        <p:nvSpPr>
          <p:cNvPr id="118795" name="Rectangle 15"/>
          <p:cNvSpPr/>
          <p:nvPr/>
        </p:nvSpPr>
        <p:spPr>
          <a:xfrm>
            <a:off x="0" y="320516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18796" name="Object 14"/>
          <p:cNvGraphicFramePr>
            <a:graphicFrameLocks noChangeAspect="1"/>
          </p:cNvGraphicFramePr>
          <p:nvPr/>
        </p:nvGraphicFramePr>
        <p:xfrm>
          <a:off x="1187450" y="6021388"/>
          <a:ext cx="4679950" cy="677862"/>
        </p:xfrm>
        <a:graphic>
          <a:graphicData uri="http://schemas.openxmlformats.org/presentationml/2006/ole">
            <mc:AlternateContent xmlns:mc="http://schemas.openxmlformats.org/markup-compatibility/2006">
              <mc:Choice xmlns:v="urn:schemas-microsoft-com:vml" Requires="v">
                <p:oleObj spid="_x0000_s3167" name="" r:id="rId9" imgW="3086100" imgH="444500" progId="Equation.3">
                  <p:embed/>
                </p:oleObj>
              </mc:Choice>
              <mc:Fallback>
                <p:oleObj name="" r:id="rId9" imgW="3086100" imgH="444500" progId="Equation.3">
                  <p:embed/>
                  <p:pic>
                    <p:nvPicPr>
                      <p:cNvPr id="0" name="图片 3166"/>
                      <p:cNvPicPr/>
                      <p:nvPr/>
                    </p:nvPicPr>
                    <p:blipFill>
                      <a:blip r:embed="rId10"/>
                      <a:stretch>
                        <a:fillRect/>
                      </a:stretch>
                    </p:blipFill>
                    <p:spPr>
                      <a:xfrm>
                        <a:off x="1187450" y="6021388"/>
                        <a:ext cx="4679950" cy="677862"/>
                      </a:xfrm>
                      <a:prstGeom prst="rect">
                        <a:avLst/>
                      </a:prstGeom>
                      <a:solidFill>
                        <a:schemeClr val="tx2"/>
                      </a:solidFill>
                      <a:ln w="38100">
                        <a:noFill/>
                        <a:miter/>
                      </a:ln>
                    </p:spPr>
                  </p:pic>
                </p:oleObj>
              </mc:Fallback>
            </mc:AlternateContent>
          </a:graphicData>
        </a:graphic>
      </p:graphicFrame>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Rectangle 3"/>
          <p:cNvSpPr>
            <a:spLocks noGrp="1" noRot="1"/>
          </p:cNvSpPr>
          <p:nvPr>
            <p:ph idx="1"/>
          </p:nvPr>
        </p:nvSpPr>
        <p:spPr>
          <a:xfrm>
            <a:off x="323850" y="404813"/>
            <a:ext cx="8540750" cy="6264275"/>
          </a:xfrm>
        </p:spPr>
        <p:txBody>
          <a:bodyPr vert="horz" wrap="square" lIns="91440" tIns="45720" rIns="91440" bIns="45720" anchor="t"/>
          <a:p>
            <a:pPr eaLnBrk="1" hangingPunct="1">
              <a:buNone/>
            </a:pPr>
            <a:r>
              <a:rPr lang="en-US" altLang="zh-CN" dirty="0">
                <a:solidFill>
                  <a:srgbClr val="FFCC00"/>
                </a:solidFill>
                <a:latin typeface="Times New Roman" panose="02020603050405020304" pitchFamily="18" charset="0"/>
                <a:ea typeface="楷体_GB2312" panose="02010609030101010101" pitchFamily="49" charset="-122"/>
              </a:rPr>
              <a:t>   ④</a:t>
            </a:r>
            <a:r>
              <a:rPr lang="zh-CN" altLang="en-US" dirty="0">
                <a:solidFill>
                  <a:srgbClr val="FFCC00"/>
                </a:solidFill>
                <a:latin typeface="Times New Roman" panose="02020603050405020304" pitchFamily="18" charset="0"/>
                <a:ea typeface="楷体_GB2312" panose="02010609030101010101" pitchFamily="49" charset="-122"/>
              </a:rPr>
              <a:t>将传递系数取绝对值，同时将微分号“</a:t>
            </a:r>
            <a:r>
              <a:rPr lang="en-US" altLang="zh-CN" i="1" dirty="0">
                <a:solidFill>
                  <a:srgbClr val="FFCC00"/>
                </a:solidFill>
                <a:latin typeface="Times New Roman" panose="02020603050405020304" pitchFamily="18" charset="0"/>
                <a:ea typeface="楷体_GB2312" panose="02010609030101010101" pitchFamily="49" charset="-122"/>
              </a:rPr>
              <a:t>d</a:t>
            </a:r>
            <a:r>
              <a:rPr lang="en-US" altLang="zh-CN" dirty="0">
                <a:solidFill>
                  <a:srgbClr val="FFCC00"/>
                </a:solidFill>
                <a:latin typeface="Times New Roman" panose="02020603050405020304" pitchFamily="18" charset="0"/>
                <a:ea typeface="楷体_GB2312" panose="02010609030101010101" pitchFamily="49" charset="-122"/>
              </a:rPr>
              <a:t>”</a:t>
            </a:r>
            <a:r>
              <a:rPr lang="zh-CN" altLang="en-US" dirty="0">
                <a:solidFill>
                  <a:srgbClr val="FFCC00"/>
                </a:solidFill>
                <a:latin typeface="Times New Roman" panose="02020603050405020304" pitchFamily="18" charset="0"/>
                <a:ea typeface="楷体_GB2312" panose="02010609030101010101" pitchFamily="49" charset="-122"/>
              </a:rPr>
              <a:t>变为不确定度符号“</a:t>
            </a:r>
            <a:r>
              <a:rPr lang="en-US" altLang="zh-CN" i="1" dirty="0">
                <a:solidFill>
                  <a:srgbClr val="FFCC00"/>
                </a:solidFill>
                <a:latin typeface="Times New Roman" panose="02020603050405020304" pitchFamily="18" charset="0"/>
                <a:ea typeface="楷体_GB2312" panose="02010609030101010101" pitchFamily="49" charset="-122"/>
              </a:rPr>
              <a:t>u</a:t>
            </a:r>
            <a:r>
              <a:rPr lang="en-US" altLang="zh-CN" dirty="0">
                <a:solidFill>
                  <a:srgbClr val="FFCC00"/>
                </a:solidFill>
                <a:latin typeface="Times New Roman" panose="02020603050405020304" pitchFamily="18" charset="0"/>
                <a:ea typeface="楷体_GB2312" panose="02010609030101010101" pitchFamily="49" charset="-122"/>
              </a:rPr>
              <a:t>”</a:t>
            </a:r>
            <a:endParaRPr lang="en-US" altLang="zh-CN"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en-US" altLang="zh-CN"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en-US" altLang="zh-CN"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dirty="0">
                <a:solidFill>
                  <a:srgbClr val="FFCC00"/>
                </a:solidFill>
                <a:latin typeface="Times New Roman" panose="02020603050405020304" pitchFamily="18" charset="0"/>
                <a:ea typeface="楷体_GB2312" panose="02010609030101010101" pitchFamily="49" charset="-122"/>
              </a:rPr>
              <a:t>  ⑤</a:t>
            </a:r>
            <a:r>
              <a:rPr lang="zh-CN" altLang="en-US" dirty="0">
                <a:solidFill>
                  <a:srgbClr val="FFCC00"/>
                </a:solidFill>
                <a:latin typeface="Times New Roman" panose="02020603050405020304" pitchFamily="18" charset="0"/>
                <a:ea typeface="楷体_GB2312" panose="02010609030101010101" pitchFamily="49" charset="-122"/>
              </a:rPr>
              <a:t>间接被测量的“方和根”式为</a:t>
            </a: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dirty="0">
                <a:solidFill>
                  <a:srgbClr val="FFCC00"/>
                </a:solidFill>
                <a:latin typeface="Times New Roman" panose="02020603050405020304" pitchFamily="18" charset="0"/>
                <a:ea typeface="楷体_GB2312" panose="02010609030101010101" pitchFamily="49" charset="-122"/>
              </a:rPr>
              <a:t>3. </a:t>
            </a:r>
            <a:r>
              <a:rPr lang="zh-CN" altLang="en-US" dirty="0">
                <a:solidFill>
                  <a:srgbClr val="FFCC00"/>
                </a:solidFill>
                <a:latin typeface="Times New Roman" panose="02020603050405020304" pitchFamily="18" charset="0"/>
                <a:ea typeface="楷体_GB2312" panose="02010609030101010101" pitchFamily="49" charset="-122"/>
              </a:rPr>
              <a:t>因为已知各个物理量的扩展不确定度的包含因子均为</a:t>
            </a:r>
            <a:r>
              <a:rPr lang="en-US" altLang="zh-CN" i="1" dirty="0">
                <a:solidFill>
                  <a:srgbClr val="FFCC00"/>
                </a:solidFill>
                <a:latin typeface="Times New Roman" panose="02020603050405020304" pitchFamily="18" charset="0"/>
                <a:ea typeface="楷体_GB2312" panose="02010609030101010101" pitchFamily="49" charset="-122"/>
              </a:rPr>
              <a:t>k</a:t>
            </a:r>
            <a:r>
              <a:rPr lang="en-US" altLang="zh-CN" dirty="0">
                <a:solidFill>
                  <a:srgbClr val="FFCC00"/>
                </a:solidFill>
                <a:latin typeface="Times New Roman" panose="02020603050405020304" pitchFamily="18" charset="0"/>
                <a:ea typeface="楷体_GB2312" panose="02010609030101010101" pitchFamily="49" charset="-122"/>
              </a:rPr>
              <a:t>=2</a:t>
            </a:r>
            <a:r>
              <a:rPr lang="zh-CN" altLang="en-US" dirty="0">
                <a:solidFill>
                  <a:srgbClr val="FFCC00"/>
                </a:solidFill>
                <a:latin typeface="Times New Roman" panose="02020603050405020304" pitchFamily="18" charset="0"/>
                <a:ea typeface="楷体_GB2312" panose="02010609030101010101" pitchFamily="49" charset="-122"/>
              </a:rPr>
              <a:t>，故可将已知各量的数值直接代入，可得 </a:t>
            </a:r>
            <a:endParaRPr lang="zh-CN" altLang="en-US" dirty="0">
              <a:solidFill>
                <a:srgbClr val="FFCC00"/>
              </a:solidFill>
              <a:latin typeface="Times New Roman" panose="02020603050405020304" pitchFamily="18" charset="0"/>
              <a:ea typeface="楷体_GB2312" panose="02010609030101010101" pitchFamily="49" charset="-122"/>
            </a:endParaRPr>
          </a:p>
        </p:txBody>
      </p:sp>
      <p:sp>
        <p:nvSpPr>
          <p:cNvPr id="119811" name="Rectangle 5"/>
          <p:cNvSpPr/>
          <p:nvPr/>
        </p:nvSpPr>
        <p:spPr>
          <a:xfrm>
            <a:off x="0" y="318611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19812" name="Object 4"/>
          <p:cNvGraphicFramePr>
            <a:graphicFrameLocks noChangeAspect="1"/>
          </p:cNvGraphicFramePr>
          <p:nvPr/>
        </p:nvGraphicFramePr>
        <p:xfrm>
          <a:off x="971550" y="1557338"/>
          <a:ext cx="6600825" cy="771525"/>
        </p:xfrm>
        <a:graphic>
          <a:graphicData uri="http://schemas.openxmlformats.org/presentationml/2006/ole">
            <mc:AlternateContent xmlns:mc="http://schemas.openxmlformats.org/markup-compatibility/2006">
              <mc:Choice xmlns:v="urn:schemas-microsoft-com:vml" Requires="v">
                <p:oleObj spid="_x0000_s3168" name="" r:id="rId1" imgW="4152900" imgH="482600" progId="Equation.3">
                  <p:embed/>
                </p:oleObj>
              </mc:Choice>
              <mc:Fallback>
                <p:oleObj name="" r:id="rId1" imgW="4152900" imgH="482600" progId="Equation.3">
                  <p:embed/>
                  <p:pic>
                    <p:nvPicPr>
                      <p:cNvPr id="0" name="图片 3167"/>
                      <p:cNvPicPr/>
                      <p:nvPr/>
                    </p:nvPicPr>
                    <p:blipFill>
                      <a:blip r:embed="rId2"/>
                      <a:stretch>
                        <a:fillRect/>
                      </a:stretch>
                    </p:blipFill>
                    <p:spPr>
                      <a:xfrm>
                        <a:off x="971550" y="1557338"/>
                        <a:ext cx="6600825" cy="771525"/>
                      </a:xfrm>
                      <a:prstGeom prst="rect">
                        <a:avLst/>
                      </a:prstGeom>
                      <a:solidFill>
                        <a:schemeClr val="tx2"/>
                      </a:solidFill>
                      <a:ln w="38100">
                        <a:noFill/>
                        <a:miter/>
                      </a:ln>
                    </p:spPr>
                  </p:pic>
                </p:oleObj>
              </mc:Fallback>
            </mc:AlternateContent>
          </a:graphicData>
        </a:graphic>
      </p:graphicFrame>
      <p:sp>
        <p:nvSpPr>
          <p:cNvPr id="119813" name="Rectangle 7"/>
          <p:cNvSpPr/>
          <p:nvPr/>
        </p:nvSpPr>
        <p:spPr>
          <a:xfrm>
            <a:off x="0" y="318611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19814" name="Object 6"/>
          <p:cNvGraphicFramePr>
            <a:graphicFrameLocks noChangeAspect="1"/>
          </p:cNvGraphicFramePr>
          <p:nvPr/>
        </p:nvGraphicFramePr>
        <p:xfrm>
          <a:off x="395288" y="3357563"/>
          <a:ext cx="8280400" cy="866775"/>
        </p:xfrm>
        <a:graphic>
          <a:graphicData uri="http://schemas.openxmlformats.org/presentationml/2006/ole">
            <mc:AlternateContent xmlns:mc="http://schemas.openxmlformats.org/markup-compatibility/2006">
              <mc:Choice xmlns:v="urn:schemas-microsoft-com:vml" Requires="v">
                <p:oleObj spid="_x0000_s3169" name="" r:id="rId3" imgW="4648200" imgH="482600" progId="Equation.3">
                  <p:embed/>
                </p:oleObj>
              </mc:Choice>
              <mc:Fallback>
                <p:oleObj name="" r:id="rId3" imgW="4648200" imgH="482600" progId="Equation.3">
                  <p:embed/>
                  <p:pic>
                    <p:nvPicPr>
                      <p:cNvPr id="0" name="图片 3168"/>
                      <p:cNvPicPr/>
                      <p:nvPr/>
                    </p:nvPicPr>
                    <p:blipFill>
                      <a:blip r:embed="rId4"/>
                      <a:stretch>
                        <a:fillRect/>
                      </a:stretch>
                    </p:blipFill>
                    <p:spPr>
                      <a:xfrm>
                        <a:off x="395288" y="3357563"/>
                        <a:ext cx="8280400" cy="866775"/>
                      </a:xfrm>
                      <a:prstGeom prst="rect">
                        <a:avLst/>
                      </a:prstGeom>
                      <a:solidFill>
                        <a:schemeClr val="tx2"/>
                      </a:solidFill>
                      <a:ln w="38100">
                        <a:noFill/>
                        <a:miter/>
                      </a:ln>
                    </p:spPr>
                  </p:pic>
                </p:oleObj>
              </mc:Fallback>
            </mc:AlternateContent>
          </a:graphicData>
        </a:graphic>
      </p:graphicFrame>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Rectangle 3"/>
          <p:cNvSpPr>
            <a:spLocks noGrp="1" noRot="1"/>
          </p:cNvSpPr>
          <p:nvPr>
            <p:ph idx="1"/>
          </p:nvPr>
        </p:nvSpPr>
        <p:spPr>
          <a:xfrm>
            <a:off x="301625" y="404813"/>
            <a:ext cx="8540750" cy="5694362"/>
          </a:xfrm>
        </p:spPr>
        <p:txBody>
          <a:bodyPr vert="horz" wrap="square" lIns="91440" tIns="45720" rIns="91440" bIns="45720" anchor="t"/>
          <a:p>
            <a:pPr eaLnBrk="1" hangingPunct="1">
              <a:buNone/>
            </a:pPr>
            <a:endParaRPr lang="en-US" altLang="zh-CN" dirty="0"/>
          </a:p>
          <a:p>
            <a:pPr eaLnBrk="1" hangingPunct="1">
              <a:buNone/>
            </a:pPr>
            <a:endParaRPr lang="en-US" altLang="zh-CN" dirty="0"/>
          </a:p>
          <a:p>
            <a:pPr eaLnBrk="1" hangingPunct="1">
              <a:buNone/>
            </a:pPr>
            <a:endParaRPr lang="en-US" altLang="zh-CN" dirty="0"/>
          </a:p>
          <a:p>
            <a:pPr eaLnBrk="1" hangingPunct="1">
              <a:buNone/>
            </a:pPr>
            <a:endParaRPr lang="en-US" altLang="zh-CN" dirty="0"/>
          </a:p>
          <a:p>
            <a:pPr eaLnBrk="1" hangingPunct="1">
              <a:buNone/>
            </a:pPr>
            <a:endParaRPr lang="en-US" altLang="zh-CN" dirty="0"/>
          </a:p>
          <a:p>
            <a:pPr eaLnBrk="1" hangingPunct="1">
              <a:buNone/>
            </a:pPr>
            <a:r>
              <a:rPr lang="en-US" altLang="zh-CN" dirty="0">
                <a:solidFill>
                  <a:srgbClr val="FFCC00"/>
                </a:solidFill>
                <a:latin typeface="Times New Roman" panose="02020603050405020304" pitchFamily="18" charset="0"/>
                <a:ea typeface="楷体_GB2312" panose="02010609030101010101" pitchFamily="49" charset="-122"/>
              </a:rPr>
              <a:t>4. </a:t>
            </a:r>
            <a:r>
              <a:rPr lang="zh-CN" altLang="en-US" dirty="0">
                <a:solidFill>
                  <a:srgbClr val="FFCC00"/>
                </a:solidFill>
                <a:latin typeface="Times New Roman" panose="02020603050405020304" pitchFamily="18" charset="0"/>
                <a:ea typeface="楷体_GB2312" panose="02010609030101010101" pitchFamily="49" charset="-122"/>
              </a:rPr>
              <a:t>结果表达式为</a:t>
            </a:r>
            <a:endParaRPr lang="zh-CN" altLang="en-US" dirty="0">
              <a:solidFill>
                <a:srgbClr val="FFCC00"/>
              </a:solidFill>
              <a:latin typeface="Times New Roman" panose="02020603050405020304" pitchFamily="18" charset="0"/>
              <a:ea typeface="楷体_GB2312" panose="02010609030101010101" pitchFamily="49" charset="-122"/>
            </a:endParaRPr>
          </a:p>
        </p:txBody>
      </p:sp>
      <p:sp>
        <p:nvSpPr>
          <p:cNvPr id="120835" name="Rectangle 5"/>
          <p:cNvSpPr/>
          <p:nvPr/>
        </p:nvSpPr>
        <p:spPr>
          <a:xfrm>
            <a:off x="0" y="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120836" name="Rectangle 7"/>
          <p:cNvSpPr/>
          <p:nvPr/>
        </p:nvSpPr>
        <p:spPr>
          <a:xfrm>
            <a:off x="0" y="280511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20837" name="Object 6"/>
          <p:cNvGraphicFramePr>
            <a:graphicFrameLocks noChangeAspect="1"/>
          </p:cNvGraphicFramePr>
          <p:nvPr/>
        </p:nvGraphicFramePr>
        <p:xfrm>
          <a:off x="395288" y="549275"/>
          <a:ext cx="8083550" cy="1812925"/>
        </p:xfrm>
        <a:graphic>
          <a:graphicData uri="http://schemas.openxmlformats.org/presentationml/2006/ole">
            <mc:AlternateContent xmlns:mc="http://schemas.openxmlformats.org/markup-compatibility/2006">
              <mc:Choice xmlns:v="urn:schemas-microsoft-com:vml" Requires="v">
                <p:oleObj spid="_x0000_s3170" name="" r:id="rId1" imgW="5562600" imgH="1244600" progId="Equation.3">
                  <p:embed/>
                </p:oleObj>
              </mc:Choice>
              <mc:Fallback>
                <p:oleObj name="" r:id="rId1" imgW="5562600" imgH="1244600" progId="Equation.3">
                  <p:embed/>
                  <p:pic>
                    <p:nvPicPr>
                      <p:cNvPr id="0" name="图片 3169"/>
                      <p:cNvPicPr/>
                      <p:nvPr/>
                    </p:nvPicPr>
                    <p:blipFill>
                      <a:blip r:embed="rId2"/>
                      <a:stretch>
                        <a:fillRect/>
                      </a:stretch>
                    </p:blipFill>
                    <p:spPr>
                      <a:xfrm>
                        <a:off x="395288" y="549275"/>
                        <a:ext cx="8083550" cy="1812925"/>
                      </a:xfrm>
                      <a:prstGeom prst="rect">
                        <a:avLst/>
                      </a:prstGeom>
                      <a:solidFill>
                        <a:schemeClr val="tx2"/>
                      </a:solidFill>
                      <a:ln w="38100">
                        <a:noFill/>
                        <a:miter/>
                      </a:ln>
                    </p:spPr>
                  </p:pic>
                </p:oleObj>
              </mc:Fallback>
            </mc:AlternateContent>
          </a:graphicData>
        </a:graphic>
      </p:graphicFrame>
      <p:sp>
        <p:nvSpPr>
          <p:cNvPr id="120838" name="Rectangle 9"/>
          <p:cNvSpPr/>
          <p:nvPr/>
        </p:nvSpPr>
        <p:spPr>
          <a:xfrm>
            <a:off x="0" y="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20839" name="Object 8"/>
          <p:cNvGraphicFramePr>
            <a:graphicFrameLocks noChangeAspect="1"/>
          </p:cNvGraphicFramePr>
          <p:nvPr/>
        </p:nvGraphicFramePr>
        <p:xfrm>
          <a:off x="0" y="0"/>
          <a:ext cx="3076575" cy="466725"/>
        </p:xfrm>
        <a:graphic>
          <a:graphicData uri="http://schemas.openxmlformats.org/presentationml/2006/ole">
            <mc:AlternateContent xmlns:mc="http://schemas.openxmlformats.org/markup-compatibility/2006">
              <mc:Choice xmlns:v="urn:schemas-microsoft-com:vml" Requires="v">
                <p:oleObj spid="_x0000_s3171" name="" r:id="rId3" imgW="3136900" imgH="469900" progId="Equation.3">
                  <p:embed/>
                </p:oleObj>
              </mc:Choice>
              <mc:Fallback>
                <p:oleObj name="" r:id="rId3" imgW="3136900" imgH="469900" progId="Equation.3">
                  <p:embed/>
                  <p:pic>
                    <p:nvPicPr>
                      <p:cNvPr id="0" name="图片 3170"/>
                      <p:cNvPicPr/>
                      <p:nvPr/>
                    </p:nvPicPr>
                    <p:blipFill>
                      <a:blip r:embed="rId4"/>
                      <a:stretch>
                        <a:fillRect/>
                      </a:stretch>
                    </p:blipFill>
                    <p:spPr>
                      <a:xfrm>
                        <a:off x="0" y="0"/>
                        <a:ext cx="3076575" cy="466725"/>
                      </a:xfrm>
                      <a:prstGeom prst="rect">
                        <a:avLst/>
                      </a:prstGeom>
                      <a:noFill/>
                      <a:ln w="38100">
                        <a:noFill/>
                        <a:miter/>
                      </a:ln>
                    </p:spPr>
                  </p:pic>
                </p:oleObj>
              </mc:Fallback>
            </mc:AlternateContent>
          </a:graphicData>
        </a:graphic>
      </p:graphicFrame>
      <p:sp>
        <p:nvSpPr>
          <p:cNvPr id="120840" name="Rectangle 10"/>
          <p:cNvSpPr/>
          <p:nvPr/>
        </p:nvSpPr>
        <p:spPr>
          <a:xfrm>
            <a:off x="0" y="466725"/>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120841" name="Rectangle 12"/>
          <p:cNvSpPr/>
          <p:nvPr/>
        </p:nvSpPr>
        <p:spPr>
          <a:xfrm>
            <a:off x="0" y="319563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20842" name="Object 11"/>
          <p:cNvGraphicFramePr>
            <a:graphicFrameLocks noChangeAspect="1"/>
          </p:cNvGraphicFramePr>
          <p:nvPr/>
        </p:nvGraphicFramePr>
        <p:xfrm>
          <a:off x="395288" y="2565400"/>
          <a:ext cx="5256212" cy="796925"/>
        </p:xfrm>
        <a:graphic>
          <a:graphicData uri="http://schemas.openxmlformats.org/presentationml/2006/ole">
            <mc:AlternateContent xmlns:mc="http://schemas.openxmlformats.org/markup-compatibility/2006">
              <mc:Choice xmlns:v="urn:schemas-microsoft-com:vml" Requires="v">
                <p:oleObj spid="_x0000_s3172" name="" r:id="rId5" imgW="3136900" imgH="469900" progId="Equation.3">
                  <p:embed/>
                </p:oleObj>
              </mc:Choice>
              <mc:Fallback>
                <p:oleObj name="" r:id="rId5" imgW="3136900" imgH="469900" progId="Equation.3">
                  <p:embed/>
                  <p:pic>
                    <p:nvPicPr>
                      <p:cNvPr id="0" name="图片 3171"/>
                      <p:cNvPicPr/>
                      <p:nvPr/>
                    </p:nvPicPr>
                    <p:blipFill>
                      <a:blip r:embed="rId4"/>
                      <a:stretch>
                        <a:fillRect/>
                      </a:stretch>
                    </p:blipFill>
                    <p:spPr>
                      <a:xfrm>
                        <a:off x="395288" y="2565400"/>
                        <a:ext cx="5256212" cy="796925"/>
                      </a:xfrm>
                      <a:prstGeom prst="rect">
                        <a:avLst/>
                      </a:prstGeom>
                      <a:solidFill>
                        <a:schemeClr val="tx2"/>
                      </a:solidFill>
                      <a:ln w="38100">
                        <a:noFill/>
                        <a:miter/>
                      </a:ln>
                    </p:spPr>
                  </p:pic>
                </p:oleObj>
              </mc:Fallback>
            </mc:AlternateContent>
          </a:graphicData>
        </a:graphic>
      </p:graphicFrame>
      <p:sp>
        <p:nvSpPr>
          <p:cNvPr id="120843" name="Rectangle 13"/>
          <p:cNvSpPr/>
          <p:nvPr/>
        </p:nvSpPr>
        <p:spPr>
          <a:xfrm>
            <a:off x="0" y="366236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120844" name="Rectangle 15"/>
          <p:cNvSpPr/>
          <p:nvPr/>
        </p:nvSpPr>
        <p:spPr>
          <a:xfrm>
            <a:off x="0" y="315753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20845" name="Object 14"/>
          <p:cNvGraphicFramePr>
            <a:graphicFrameLocks noChangeAspect="1"/>
          </p:cNvGraphicFramePr>
          <p:nvPr/>
        </p:nvGraphicFramePr>
        <p:xfrm>
          <a:off x="468313" y="3933825"/>
          <a:ext cx="7135812" cy="958850"/>
        </p:xfrm>
        <a:graphic>
          <a:graphicData uri="http://schemas.openxmlformats.org/presentationml/2006/ole">
            <mc:AlternateContent xmlns:mc="http://schemas.openxmlformats.org/markup-compatibility/2006">
              <mc:Choice xmlns:v="urn:schemas-microsoft-com:vml" Requires="v">
                <p:oleObj spid="_x0000_s3173" name="" r:id="rId6" imgW="4038600" imgH="533400" progId="Equation.3">
                  <p:embed/>
                </p:oleObj>
              </mc:Choice>
              <mc:Fallback>
                <p:oleObj name="" r:id="rId6" imgW="4038600" imgH="533400" progId="Equation.3">
                  <p:embed/>
                  <p:pic>
                    <p:nvPicPr>
                      <p:cNvPr id="0" name="图片 3172"/>
                      <p:cNvPicPr/>
                      <p:nvPr/>
                    </p:nvPicPr>
                    <p:blipFill>
                      <a:blip r:embed="rId7"/>
                      <a:stretch>
                        <a:fillRect/>
                      </a:stretch>
                    </p:blipFill>
                    <p:spPr>
                      <a:xfrm>
                        <a:off x="468313" y="3933825"/>
                        <a:ext cx="7135812" cy="958850"/>
                      </a:xfrm>
                      <a:prstGeom prst="rect">
                        <a:avLst/>
                      </a:prstGeom>
                      <a:solidFill>
                        <a:schemeClr val="tx2"/>
                      </a:solidFill>
                      <a:ln w="38100">
                        <a:noFill/>
                        <a:miter/>
                      </a:ln>
                    </p:spPr>
                  </p:pic>
                </p:oleObj>
              </mc:Fallback>
            </mc:AlternateContent>
          </a:graphicData>
        </a:graphic>
      </p:graphicFrame>
      <p:sp>
        <p:nvSpPr>
          <p:cNvPr id="120846" name="Rectangle 16"/>
          <p:cNvSpPr/>
          <p:nvPr/>
        </p:nvSpPr>
        <p:spPr>
          <a:xfrm>
            <a:off x="0" y="370046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120847" name="Rectangle 18"/>
          <p:cNvSpPr/>
          <p:nvPr/>
        </p:nvSpPr>
        <p:spPr>
          <a:xfrm>
            <a:off x="0" y="319563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20848" name="Object 17"/>
          <p:cNvGraphicFramePr>
            <a:graphicFrameLocks noChangeAspect="1"/>
          </p:cNvGraphicFramePr>
          <p:nvPr/>
        </p:nvGraphicFramePr>
        <p:xfrm>
          <a:off x="611188" y="5172075"/>
          <a:ext cx="2305050" cy="762000"/>
        </p:xfrm>
        <a:graphic>
          <a:graphicData uri="http://schemas.openxmlformats.org/presentationml/2006/ole">
            <mc:AlternateContent xmlns:mc="http://schemas.openxmlformats.org/markup-compatibility/2006">
              <mc:Choice xmlns:v="urn:schemas-microsoft-com:vml" Requires="v">
                <p:oleObj spid="_x0000_s3174" name="" r:id="rId8" imgW="1422400" imgH="469900" progId="Equation.3">
                  <p:embed/>
                </p:oleObj>
              </mc:Choice>
              <mc:Fallback>
                <p:oleObj name="" r:id="rId8" imgW="1422400" imgH="469900" progId="Equation.3">
                  <p:embed/>
                  <p:pic>
                    <p:nvPicPr>
                      <p:cNvPr id="0" name="图片 3173"/>
                      <p:cNvPicPr/>
                      <p:nvPr/>
                    </p:nvPicPr>
                    <p:blipFill>
                      <a:blip r:embed="rId9"/>
                      <a:stretch>
                        <a:fillRect/>
                      </a:stretch>
                    </p:blipFill>
                    <p:spPr>
                      <a:xfrm>
                        <a:off x="611188" y="5172075"/>
                        <a:ext cx="2305050" cy="762000"/>
                      </a:xfrm>
                      <a:prstGeom prst="rect">
                        <a:avLst/>
                      </a:prstGeom>
                      <a:solidFill>
                        <a:schemeClr val="tx2"/>
                      </a:solidFill>
                      <a:ln w="38100">
                        <a:noFill/>
                        <a:miter/>
                      </a:ln>
                    </p:spPr>
                  </p:pic>
                </p:oleObj>
              </mc:Fallback>
            </mc:AlternateContent>
          </a:graphicData>
        </a:graphic>
      </p:graphicFrame>
      <p:sp>
        <p:nvSpPr>
          <p:cNvPr id="120849" name="Rectangle 19"/>
          <p:cNvSpPr/>
          <p:nvPr/>
        </p:nvSpPr>
        <p:spPr>
          <a:xfrm>
            <a:off x="0" y="366236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2"/>
          <p:cNvSpPr>
            <a:spLocks noGrp="1" noRot="1"/>
          </p:cNvSpPr>
          <p:nvPr>
            <p:ph type="title"/>
          </p:nvPr>
        </p:nvSpPr>
        <p:spPr>
          <a:ln/>
        </p:spPr>
        <p:txBody>
          <a:bodyPr vert="horz" wrap="square" lIns="91440" tIns="45720" rIns="91440" bIns="45720" anchor="ctr"/>
          <a:p>
            <a:pPr eaLnBrk="1" hangingPunct="1"/>
            <a:r>
              <a:rPr lang="zh-CN" altLang="en-US" b="1" dirty="0">
                <a:ea typeface="楷体_GB2312" panose="02010609030101010101" pitchFamily="49" charset="-122"/>
              </a:rPr>
              <a:t>评定步骤</a:t>
            </a:r>
            <a:endParaRPr lang="zh-CN" altLang="en-US" b="1" dirty="0">
              <a:ea typeface="楷体_GB2312" panose="02010609030101010101" pitchFamily="49" charset="-122"/>
            </a:endParaRPr>
          </a:p>
        </p:txBody>
      </p:sp>
      <p:sp>
        <p:nvSpPr>
          <p:cNvPr id="111619" name="Rectangle 3"/>
          <p:cNvSpPr>
            <a:spLocks noGrp="1" noRot="1"/>
          </p:cNvSpPr>
          <p:nvPr>
            <p:ph idx="1"/>
          </p:nvPr>
        </p:nvSpPr>
        <p:spPr>
          <a:xfrm>
            <a:off x="301625" y="1196975"/>
            <a:ext cx="8540750" cy="4902200"/>
          </a:xfrm>
          <a:ln/>
        </p:spPr>
        <p:txBody>
          <a:bodyPr vert="horz" wrap="square" lIns="91440" tIns="45720" rIns="91440" bIns="45720" anchor="t"/>
          <a:p>
            <a:pPr eaLnBrk="1" hangingPunct="1">
              <a:lnSpc>
                <a:spcPct val="80000"/>
              </a:lnSpc>
              <a:buNone/>
            </a:pPr>
            <a:r>
              <a:rPr lang="en-US" altLang="zh-CN" sz="2400" b="1" dirty="0">
                <a:solidFill>
                  <a:srgbClr val="FFCC00"/>
                </a:solidFill>
                <a:latin typeface="Times New Roman" panose="02020603050405020304" pitchFamily="18" charset="0"/>
                <a:ea typeface="楷体_GB2312" panose="02010609030101010101" pitchFamily="49" charset="-122"/>
              </a:rPr>
              <a:t>1. </a:t>
            </a:r>
            <a:r>
              <a:rPr lang="zh-CN" altLang="en-US" sz="2400" b="1" dirty="0">
                <a:solidFill>
                  <a:srgbClr val="FFCC00"/>
                </a:solidFill>
                <a:latin typeface="Times New Roman" panose="02020603050405020304" pitchFamily="18" charset="0"/>
                <a:ea typeface="楷体_GB2312" panose="02010609030101010101" pitchFamily="49" charset="-122"/>
              </a:rPr>
              <a:t>按照直接被测量的不确定度评定的步骤，计算各个直接被测量的平均值、</a:t>
            </a:r>
            <a:r>
              <a:rPr lang="en-US" altLang="zh-CN" sz="2400" b="1" dirty="0">
                <a:solidFill>
                  <a:srgbClr val="FFCC00"/>
                </a:solidFill>
                <a:latin typeface="Times New Roman" panose="02020603050405020304" pitchFamily="18" charset="0"/>
                <a:ea typeface="楷体_GB2312" panose="02010609030101010101" pitchFamily="49" charset="-122"/>
              </a:rPr>
              <a:t>A</a:t>
            </a:r>
            <a:r>
              <a:rPr lang="zh-CN" altLang="en-US" sz="2400" b="1" dirty="0">
                <a:solidFill>
                  <a:srgbClr val="FFCC00"/>
                </a:solidFill>
                <a:latin typeface="Times New Roman" panose="02020603050405020304" pitchFamily="18" charset="0"/>
                <a:ea typeface="楷体_GB2312" panose="02010609030101010101" pitchFamily="49" charset="-122"/>
              </a:rPr>
              <a:t>类不确定度、</a:t>
            </a:r>
            <a:r>
              <a:rPr lang="en-US" altLang="zh-CN" sz="2400" b="1" dirty="0">
                <a:solidFill>
                  <a:srgbClr val="FFCC00"/>
                </a:solidFill>
                <a:latin typeface="Times New Roman" panose="02020603050405020304" pitchFamily="18" charset="0"/>
                <a:ea typeface="楷体_GB2312" panose="02010609030101010101" pitchFamily="49" charset="-122"/>
              </a:rPr>
              <a:t>B</a:t>
            </a:r>
            <a:r>
              <a:rPr lang="zh-CN" altLang="en-US" sz="2400" b="1" dirty="0">
                <a:solidFill>
                  <a:srgbClr val="FFCC00"/>
                </a:solidFill>
                <a:latin typeface="Times New Roman" panose="02020603050405020304" pitchFamily="18" charset="0"/>
                <a:ea typeface="楷体_GB2312" panose="02010609030101010101" pitchFamily="49" charset="-122"/>
              </a:rPr>
              <a:t>类不确定度和置信系数</a:t>
            </a:r>
            <a:r>
              <a:rPr lang="en-US" altLang="zh-CN" sz="2400" b="1" i="1" dirty="0">
                <a:solidFill>
                  <a:srgbClr val="FFCC00"/>
                </a:solidFill>
                <a:latin typeface="Times New Roman" panose="02020603050405020304" pitchFamily="18" charset="0"/>
                <a:ea typeface="楷体_GB2312" panose="02010609030101010101" pitchFamily="49" charset="-122"/>
              </a:rPr>
              <a:t>k</a:t>
            </a:r>
            <a:r>
              <a:rPr lang="en-US" altLang="zh-CN" sz="2400" b="1" dirty="0">
                <a:solidFill>
                  <a:srgbClr val="FFCC00"/>
                </a:solidFill>
                <a:latin typeface="Times New Roman" panose="02020603050405020304" pitchFamily="18" charset="0"/>
                <a:ea typeface="楷体_GB2312" panose="02010609030101010101" pitchFamily="49" charset="-122"/>
              </a:rPr>
              <a:t>=2</a:t>
            </a:r>
            <a:r>
              <a:rPr lang="zh-CN" altLang="en-US" sz="2400" b="1" dirty="0">
                <a:solidFill>
                  <a:srgbClr val="FFCC00"/>
                </a:solidFill>
                <a:latin typeface="Times New Roman" panose="02020603050405020304" pitchFamily="18" charset="0"/>
                <a:ea typeface="楷体_GB2312" panose="02010609030101010101" pitchFamily="49" charset="-122"/>
              </a:rPr>
              <a:t>的扩展不确定度；</a:t>
            </a:r>
            <a:endParaRPr lang="zh-CN" altLang="en-US" sz="2400" b="1"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en-US" altLang="zh-CN" sz="2400" b="1" dirty="0">
                <a:solidFill>
                  <a:srgbClr val="FFCC00"/>
                </a:solidFill>
                <a:latin typeface="Times New Roman" panose="02020603050405020304" pitchFamily="18" charset="0"/>
                <a:ea typeface="楷体_GB2312" panose="02010609030101010101" pitchFamily="49" charset="-122"/>
              </a:rPr>
              <a:t>2. </a:t>
            </a:r>
            <a:r>
              <a:rPr lang="zh-CN" altLang="en-US" sz="2400" b="1" dirty="0">
                <a:solidFill>
                  <a:srgbClr val="FFCC00"/>
                </a:solidFill>
                <a:latin typeface="Times New Roman" panose="02020603050405020304" pitchFamily="18" charset="0"/>
                <a:ea typeface="楷体_GB2312" panose="02010609030101010101" pitchFamily="49" charset="-122"/>
              </a:rPr>
              <a:t>按照函数关系，计算出间接被测量的最佳估计值（算术平均值）；</a:t>
            </a:r>
            <a:endParaRPr lang="zh-CN" altLang="en-US" sz="2400" b="1"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en-US" altLang="zh-CN" sz="2400" b="1" dirty="0">
                <a:solidFill>
                  <a:srgbClr val="FFCC00"/>
                </a:solidFill>
                <a:latin typeface="Times New Roman" panose="02020603050405020304" pitchFamily="18" charset="0"/>
                <a:ea typeface="楷体_GB2312" panose="02010609030101010101" pitchFamily="49" charset="-122"/>
              </a:rPr>
              <a:t>3. </a:t>
            </a:r>
            <a:r>
              <a:rPr lang="zh-CN" altLang="en-US" sz="2400" b="1" dirty="0">
                <a:solidFill>
                  <a:srgbClr val="FFCC00"/>
                </a:solidFill>
                <a:latin typeface="Times New Roman" panose="02020603050405020304" pitchFamily="18" charset="0"/>
                <a:ea typeface="楷体_GB2312" panose="02010609030101010101" pitchFamily="49" charset="-122"/>
              </a:rPr>
              <a:t>推导出间接被测量的不确定度的传递公式，具体步骤如下：</a:t>
            </a:r>
            <a:endParaRPr lang="zh-CN" altLang="en-US" sz="2400" b="1"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zh-CN" altLang="en-US" sz="2400" dirty="0">
                <a:solidFill>
                  <a:srgbClr val="FFCC00"/>
                </a:solidFill>
                <a:latin typeface="Times New Roman" panose="02020603050405020304" pitchFamily="18" charset="0"/>
                <a:ea typeface="楷体_GB2312" panose="02010609030101010101" pitchFamily="49" charset="-122"/>
              </a:rPr>
              <a:t>①根据函数关系，写出间接被测量的全微分表达式。一般来说，对于“和差”形式的函数可直接求全微分，对于“积商”形式的函数应先取对数再求全微分；</a:t>
            </a:r>
            <a:endParaRPr lang="zh-CN" altLang="en-US" sz="2400"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zh-CN" altLang="en-US" sz="2400" dirty="0">
                <a:solidFill>
                  <a:srgbClr val="FFCC00"/>
                </a:solidFill>
                <a:latin typeface="Times New Roman" panose="02020603050405020304" pitchFamily="18" charset="0"/>
                <a:ea typeface="楷体_GB2312" panose="02010609030101010101" pitchFamily="49" charset="-122"/>
              </a:rPr>
              <a:t>②合并同类项，即将同一直接被测量的传递系数统一在一起；</a:t>
            </a:r>
            <a:endParaRPr lang="zh-CN" altLang="en-US" sz="2400"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zh-CN" altLang="en-US" sz="2400" dirty="0">
                <a:solidFill>
                  <a:srgbClr val="FFCC00"/>
                </a:solidFill>
                <a:latin typeface="Times New Roman" panose="02020603050405020304" pitchFamily="18" charset="0"/>
                <a:ea typeface="楷体_GB2312" panose="02010609030101010101" pitchFamily="49" charset="-122"/>
              </a:rPr>
              <a:t>③将合并后的各个直接被测量的传递系数取绝对值，即将“</a:t>
            </a:r>
            <a:r>
              <a:rPr lang="en-US" altLang="zh-CN" sz="2400" dirty="0">
                <a:solidFill>
                  <a:srgbClr val="FFCC00"/>
                </a:solidFill>
                <a:latin typeface="Times New Roman" panose="02020603050405020304" pitchFamily="18" charset="0"/>
                <a:ea typeface="楷体_GB2312" panose="02010609030101010101" pitchFamily="49" charset="-122"/>
              </a:rPr>
              <a:t>—”</a:t>
            </a:r>
            <a:r>
              <a:rPr lang="zh-CN" altLang="en-US" sz="2400" dirty="0">
                <a:solidFill>
                  <a:srgbClr val="FFCC00"/>
                </a:solidFill>
                <a:latin typeface="Times New Roman" panose="02020603050405020304" pitchFamily="18" charset="0"/>
                <a:ea typeface="楷体_GB2312" panose="02010609030101010101" pitchFamily="49" charset="-122"/>
              </a:rPr>
              <a:t>号变为“</a:t>
            </a:r>
            <a:r>
              <a:rPr lang="en-US" altLang="zh-CN" sz="2400" dirty="0">
                <a:solidFill>
                  <a:srgbClr val="FFCC00"/>
                </a:solidFill>
                <a:latin typeface="Times New Roman" panose="02020603050405020304" pitchFamily="18" charset="0"/>
                <a:ea typeface="楷体_GB2312" panose="02010609030101010101" pitchFamily="49" charset="-122"/>
              </a:rPr>
              <a:t>+”</a:t>
            </a:r>
            <a:r>
              <a:rPr lang="zh-CN" altLang="en-US" sz="2400" dirty="0">
                <a:solidFill>
                  <a:srgbClr val="FFCC00"/>
                </a:solidFill>
                <a:latin typeface="Times New Roman" panose="02020603050405020304" pitchFamily="18" charset="0"/>
                <a:ea typeface="楷体_GB2312" panose="02010609030101010101" pitchFamily="49" charset="-122"/>
              </a:rPr>
              <a:t>号；</a:t>
            </a:r>
            <a:endParaRPr lang="zh-CN" altLang="en-US" sz="2400"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zh-CN" altLang="en-US" sz="2400" dirty="0">
                <a:solidFill>
                  <a:srgbClr val="FFCC00"/>
                </a:solidFill>
                <a:latin typeface="Times New Roman" panose="02020603050405020304" pitchFamily="18" charset="0"/>
                <a:ea typeface="楷体_GB2312" panose="02010609030101010101" pitchFamily="49" charset="-122"/>
              </a:rPr>
              <a:t>④将微分符号变为不确定度的符号，即将“</a:t>
            </a:r>
            <a:r>
              <a:rPr lang="en-US" altLang="zh-CN" sz="2400" i="1" dirty="0">
                <a:solidFill>
                  <a:srgbClr val="FFCC00"/>
                </a:solidFill>
                <a:latin typeface="Times New Roman" panose="02020603050405020304" pitchFamily="18" charset="0"/>
                <a:ea typeface="楷体_GB2312" panose="02010609030101010101" pitchFamily="49" charset="-122"/>
              </a:rPr>
              <a:t>d</a:t>
            </a:r>
            <a:r>
              <a:rPr lang="en-US" altLang="zh-CN" sz="2400" dirty="0">
                <a:solidFill>
                  <a:srgbClr val="FFCC00"/>
                </a:solidFill>
                <a:latin typeface="Times New Roman" panose="02020603050405020304" pitchFamily="18" charset="0"/>
                <a:ea typeface="楷体_GB2312" panose="02010609030101010101" pitchFamily="49" charset="-122"/>
              </a:rPr>
              <a:t>”</a:t>
            </a:r>
            <a:r>
              <a:rPr lang="zh-CN" altLang="en-US" sz="2400" dirty="0">
                <a:solidFill>
                  <a:srgbClr val="FFCC00"/>
                </a:solidFill>
                <a:latin typeface="Times New Roman" panose="02020603050405020304" pitchFamily="18" charset="0"/>
                <a:ea typeface="楷体_GB2312" panose="02010609030101010101" pitchFamily="49" charset="-122"/>
              </a:rPr>
              <a:t>变为“</a:t>
            </a:r>
            <a:r>
              <a:rPr lang="en-US" altLang="zh-CN" sz="2400" i="1" dirty="0">
                <a:solidFill>
                  <a:srgbClr val="FFCC00"/>
                </a:solidFill>
                <a:latin typeface="Times New Roman" panose="02020603050405020304" pitchFamily="18" charset="0"/>
                <a:ea typeface="楷体_GB2312" panose="02010609030101010101" pitchFamily="49" charset="-122"/>
              </a:rPr>
              <a:t>u</a:t>
            </a:r>
            <a:r>
              <a:rPr lang="en-US" altLang="zh-CN" sz="2400" dirty="0">
                <a:solidFill>
                  <a:srgbClr val="FFCC00"/>
                </a:solidFill>
                <a:latin typeface="Times New Roman" panose="02020603050405020304" pitchFamily="18" charset="0"/>
                <a:ea typeface="楷体_GB2312" panose="02010609030101010101" pitchFamily="49" charset="-122"/>
              </a:rPr>
              <a:t>”</a:t>
            </a:r>
            <a:r>
              <a:rPr lang="zh-CN" altLang="en-US" sz="2400" dirty="0">
                <a:solidFill>
                  <a:srgbClr val="FFCC00"/>
                </a:solidFill>
                <a:latin typeface="Times New Roman" panose="02020603050405020304" pitchFamily="18" charset="0"/>
                <a:ea typeface="楷体_GB2312" panose="02010609030101010101" pitchFamily="49" charset="-122"/>
              </a:rPr>
              <a:t>；</a:t>
            </a:r>
            <a:endParaRPr lang="zh-CN" altLang="en-US" sz="2400"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zh-CN" altLang="en-US" sz="2400" dirty="0">
                <a:solidFill>
                  <a:srgbClr val="FFCC00"/>
                </a:solidFill>
                <a:latin typeface="Times New Roman" panose="02020603050405020304" pitchFamily="18" charset="0"/>
                <a:ea typeface="楷体_GB2312" panose="02010609030101010101" pitchFamily="49" charset="-122"/>
              </a:rPr>
              <a:t>⑤写出间接被测量的“方和根”式。</a:t>
            </a:r>
            <a:endParaRPr lang="zh-CN" altLang="en-US" sz="2400"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en-US" altLang="zh-CN" sz="2400" b="1" dirty="0">
                <a:solidFill>
                  <a:srgbClr val="FFCC00"/>
                </a:solidFill>
                <a:latin typeface="Times New Roman" panose="02020603050405020304" pitchFamily="18" charset="0"/>
                <a:ea typeface="楷体_GB2312" panose="02010609030101010101" pitchFamily="49" charset="-122"/>
              </a:rPr>
              <a:t>4. </a:t>
            </a:r>
            <a:r>
              <a:rPr lang="zh-CN" altLang="en-US" sz="2400" b="1" dirty="0">
                <a:solidFill>
                  <a:srgbClr val="FFCC00"/>
                </a:solidFill>
                <a:latin typeface="Times New Roman" panose="02020603050405020304" pitchFamily="18" charset="0"/>
                <a:ea typeface="楷体_GB2312" panose="02010609030101010101" pitchFamily="49" charset="-122"/>
              </a:rPr>
              <a:t>计算间接被测量的总不确定度、相对不确定度；</a:t>
            </a:r>
            <a:endParaRPr lang="zh-CN" altLang="en-US" sz="2400" b="1"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en-US" altLang="zh-CN" sz="2400" b="1" dirty="0">
                <a:solidFill>
                  <a:srgbClr val="FFCC00"/>
                </a:solidFill>
                <a:latin typeface="Times New Roman" panose="02020603050405020304" pitchFamily="18" charset="0"/>
                <a:ea typeface="楷体_GB2312" panose="02010609030101010101" pitchFamily="49" charset="-122"/>
              </a:rPr>
              <a:t>5. </a:t>
            </a:r>
            <a:r>
              <a:rPr lang="zh-CN" altLang="en-US" sz="2400" b="1" dirty="0">
                <a:solidFill>
                  <a:srgbClr val="FFCC00"/>
                </a:solidFill>
                <a:latin typeface="Times New Roman" panose="02020603050405020304" pitchFamily="18" charset="0"/>
                <a:ea typeface="楷体_GB2312" panose="02010609030101010101" pitchFamily="49" charset="-122"/>
              </a:rPr>
              <a:t>正确书写结果表达式</a:t>
            </a:r>
            <a:r>
              <a:rPr lang="zh-CN" altLang="en-US" sz="2400" dirty="0">
                <a:solidFill>
                  <a:srgbClr val="FFCC00"/>
                </a:solidFill>
                <a:latin typeface="Times New Roman" panose="02020603050405020304" pitchFamily="18" charset="0"/>
                <a:ea typeface="楷体_GB2312" panose="02010609030101010101" pitchFamily="49" charset="-122"/>
              </a:rPr>
              <a:t>。</a:t>
            </a:r>
            <a:endParaRPr lang="zh-CN" altLang="en-US" sz="2400" dirty="0">
              <a:solidFill>
                <a:srgbClr val="FFCC00"/>
              </a:solidFill>
              <a:latin typeface="Times New Roman" panose="02020603050405020304" pitchFamily="18" charset="0"/>
              <a:ea typeface="楷体_GB2312" panose="02010609030101010101" pitchFamily="49"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362" name="Picture 12"/>
          <p:cNvPicPr>
            <a:picLocks noChangeAspect="1"/>
          </p:cNvPicPr>
          <p:nvPr/>
        </p:nvPicPr>
        <p:blipFill>
          <a:blip r:embed="rId1"/>
          <a:stretch>
            <a:fillRect/>
          </a:stretch>
        </p:blipFill>
        <p:spPr>
          <a:xfrm>
            <a:off x="7019925" y="188913"/>
            <a:ext cx="1485900" cy="2374900"/>
          </a:xfrm>
          <a:prstGeom prst="rect">
            <a:avLst/>
          </a:prstGeom>
          <a:noFill/>
          <a:ln w="9525">
            <a:noFill/>
          </a:ln>
        </p:spPr>
      </p:pic>
      <p:sp>
        <p:nvSpPr>
          <p:cNvPr id="15363" name="Rectangle 2"/>
          <p:cNvSpPr/>
          <p:nvPr/>
        </p:nvSpPr>
        <p:spPr>
          <a:xfrm>
            <a:off x="0" y="0"/>
            <a:ext cx="9144000" cy="6858000"/>
          </a:xfrm>
          <a:prstGeom prst="rect">
            <a:avLst/>
          </a:prstGeom>
          <a:noFill/>
          <a:ln w="12700" cap="flat" cmpd="sng">
            <a:solidFill>
              <a:srgbClr val="660066"/>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zh-CN" sz="2000" b="1" dirty="0">
              <a:latin typeface="Arial Narrow" panose="020B0506020202030204" pitchFamily="34" charset="0"/>
              <a:ea typeface="Osaka"/>
            </a:endParaRPr>
          </a:p>
        </p:txBody>
      </p:sp>
      <p:sp>
        <p:nvSpPr>
          <p:cNvPr id="15364" name="Rectangle 3"/>
          <p:cNvSpPr/>
          <p:nvPr/>
        </p:nvSpPr>
        <p:spPr>
          <a:xfrm>
            <a:off x="457200" y="2647950"/>
            <a:ext cx="184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zh-CN" sz="2000" b="1" dirty="0">
              <a:solidFill>
                <a:schemeClr val="bg1"/>
              </a:solidFill>
              <a:latin typeface="Arial Narrow" panose="020B0506020202030204" pitchFamily="34" charset="0"/>
              <a:ea typeface="Osaka"/>
            </a:endParaRPr>
          </a:p>
        </p:txBody>
      </p:sp>
      <p:sp>
        <p:nvSpPr>
          <p:cNvPr id="15365" name="Rectangle 4"/>
          <p:cNvSpPr/>
          <p:nvPr/>
        </p:nvSpPr>
        <p:spPr>
          <a:xfrm>
            <a:off x="323850" y="1196975"/>
            <a:ext cx="8640763" cy="35496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135000"/>
              </a:lnSpc>
              <a:spcBef>
                <a:spcPct val="0"/>
              </a:spcBef>
              <a:buClrTx/>
              <a:buSzPct val="100000"/>
              <a:buNone/>
            </a:pPr>
            <a:r>
              <a:rPr lang="en-US" altLang="zh-CN" sz="2800" b="1" dirty="0">
                <a:solidFill>
                  <a:srgbClr val="FFCC00"/>
                </a:solidFill>
                <a:latin typeface="宋体" panose="02010600030101010101" pitchFamily="2" charset="-122"/>
              </a:rPr>
              <a:t>    </a:t>
            </a:r>
            <a:r>
              <a:rPr lang="zh-CN" altLang="en-US" sz="2800" dirty="0">
                <a:solidFill>
                  <a:srgbClr val="FFCC00"/>
                </a:solidFill>
                <a:latin typeface="Times New Roman" panose="02020603050405020304" pitchFamily="18" charset="0"/>
                <a:ea typeface="楷体_GB2312" panose="02010609030101010101" pitchFamily="49" charset="-122"/>
              </a:rPr>
              <a:t>上世纪六十年代，半导体光电子学和</a:t>
            </a:r>
            <a:endParaRPr lang="zh-CN" altLang="en-US" sz="2800" dirty="0">
              <a:solidFill>
                <a:srgbClr val="FFCC00"/>
              </a:solidFill>
              <a:latin typeface="Times New Roman" panose="02020603050405020304" pitchFamily="18" charset="0"/>
              <a:ea typeface="楷体_GB2312" panose="02010609030101010101" pitchFamily="49" charset="-122"/>
            </a:endParaRPr>
          </a:p>
          <a:p>
            <a:pPr marL="0" lvl="0" indent="0" eaLnBrk="1" hangingPunct="1">
              <a:lnSpc>
                <a:spcPct val="135000"/>
              </a:lnSpc>
              <a:spcBef>
                <a:spcPct val="0"/>
              </a:spcBef>
              <a:buClrTx/>
              <a:buSzPct val="100000"/>
              <a:buNone/>
            </a:pPr>
            <a:r>
              <a:rPr lang="zh-CN" altLang="en-US" sz="2800" dirty="0">
                <a:solidFill>
                  <a:srgbClr val="FFCC00"/>
                </a:solidFill>
                <a:latin typeface="Times New Roman" panose="02020603050405020304" pitchFamily="18" charset="0"/>
                <a:ea typeface="楷体_GB2312" panose="02010609030101010101" pitchFamily="49" charset="-122"/>
              </a:rPr>
              <a:t>超快电子学的发展，导致了今天信息传输</a:t>
            </a:r>
            <a:endParaRPr lang="zh-CN" altLang="en-US" sz="2800" dirty="0">
              <a:solidFill>
                <a:srgbClr val="FFCC00"/>
              </a:solidFill>
              <a:latin typeface="Times New Roman" panose="02020603050405020304" pitchFamily="18" charset="0"/>
              <a:ea typeface="楷体_GB2312" panose="02010609030101010101" pitchFamily="49" charset="-122"/>
            </a:endParaRPr>
          </a:p>
          <a:p>
            <a:pPr marL="0" lvl="0" indent="0" eaLnBrk="1" hangingPunct="1">
              <a:lnSpc>
                <a:spcPct val="135000"/>
              </a:lnSpc>
              <a:spcBef>
                <a:spcPct val="0"/>
              </a:spcBef>
              <a:buClrTx/>
              <a:buSzPct val="100000"/>
              <a:buNone/>
            </a:pPr>
            <a:r>
              <a:rPr lang="zh-CN" altLang="en-US" sz="2800" dirty="0">
                <a:solidFill>
                  <a:srgbClr val="FFCC00"/>
                </a:solidFill>
                <a:latin typeface="Times New Roman" panose="02020603050405020304" pitchFamily="18" charset="0"/>
                <a:ea typeface="楷体_GB2312" panose="02010609030101010101" pitchFamily="49" charset="-122"/>
              </a:rPr>
              <a:t>技术的革命，使信息传输不断向着高速、灵敏和精确的方向迈进。 俄罗斯物理学家</a:t>
            </a:r>
            <a:r>
              <a:rPr lang="en-US" altLang="zh-CN" sz="2800" dirty="0">
                <a:solidFill>
                  <a:srgbClr val="FFCC00"/>
                </a:solidFill>
                <a:latin typeface="Times New Roman" panose="02020603050405020304" pitchFamily="18" charset="0"/>
                <a:ea typeface="楷体_GB2312" panose="02010609030101010101" pitchFamily="49" charset="-122"/>
              </a:rPr>
              <a:t>Alferov </a:t>
            </a:r>
            <a:r>
              <a:rPr lang="zh-CN" altLang="en-US" sz="2800" dirty="0">
                <a:solidFill>
                  <a:srgbClr val="FFCC00"/>
                </a:solidFill>
                <a:latin typeface="Times New Roman" panose="02020603050405020304" pitchFamily="18" charset="0"/>
                <a:ea typeface="楷体_GB2312" panose="02010609030101010101" pitchFamily="49" charset="-122"/>
              </a:rPr>
              <a:t>和德国物理学家 </a:t>
            </a:r>
            <a:r>
              <a:rPr lang="en-US" altLang="zh-CN" sz="2800" dirty="0">
                <a:solidFill>
                  <a:srgbClr val="FFCC00"/>
                </a:solidFill>
                <a:latin typeface="Times New Roman" panose="02020603050405020304" pitchFamily="18" charset="0"/>
                <a:ea typeface="楷体_GB2312" panose="02010609030101010101" pitchFamily="49" charset="-122"/>
              </a:rPr>
              <a:t>Kroemer </a:t>
            </a:r>
            <a:r>
              <a:rPr lang="zh-CN" altLang="en-US" sz="2800" dirty="0">
                <a:solidFill>
                  <a:srgbClr val="FFCC00"/>
                </a:solidFill>
                <a:latin typeface="Times New Roman" panose="02020603050405020304" pitchFamily="18" charset="0"/>
                <a:ea typeface="楷体_GB2312" panose="02010609030101010101" pitchFamily="49" charset="-122"/>
              </a:rPr>
              <a:t>因发展了用于高速电子学和光电子学的半导体异质结构而获得</a:t>
            </a:r>
            <a:r>
              <a:rPr lang="en-US" altLang="zh-CN" sz="2800" dirty="0">
                <a:solidFill>
                  <a:srgbClr val="FFCC00"/>
                </a:solidFill>
                <a:latin typeface="Times New Roman" panose="02020603050405020304" pitchFamily="18" charset="0"/>
                <a:ea typeface="楷体_GB2312" panose="02010609030101010101" pitchFamily="49" charset="-122"/>
              </a:rPr>
              <a:t>2000</a:t>
            </a:r>
            <a:r>
              <a:rPr lang="zh-CN" altLang="en-US" sz="2800" dirty="0">
                <a:solidFill>
                  <a:srgbClr val="FFCC00"/>
                </a:solidFill>
                <a:latin typeface="Times New Roman" panose="02020603050405020304" pitchFamily="18" charset="0"/>
                <a:ea typeface="楷体_GB2312" panose="02010609030101010101" pitchFamily="49" charset="-122"/>
              </a:rPr>
              <a:t>年的诺贝尔物理奖。</a:t>
            </a:r>
            <a:endParaRPr lang="zh-CN" altLang="en-US" sz="2800" dirty="0">
              <a:solidFill>
                <a:srgbClr val="FFCC00"/>
              </a:solidFill>
              <a:latin typeface="Times New Roman" panose="02020603050405020304" pitchFamily="18" charset="0"/>
              <a:ea typeface="楷体_GB2312" panose="02010609030101010101" pitchFamily="49" charset="-122"/>
            </a:endParaRPr>
          </a:p>
        </p:txBody>
      </p:sp>
      <p:sp>
        <p:nvSpPr>
          <p:cNvPr id="15366" name="Rectangle 5"/>
          <p:cNvSpPr/>
          <p:nvPr/>
        </p:nvSpPr>
        <p:spPr>
          <a:xfrm>
            <a:off x="228600" y="304800"/>
            <a:ext cx="2895600" cy="8239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zh-CN" altLang="en-US" sz="4800" b="1" dirty="0">
                <a:solidFill>
                  <a:srgbClr val="CCCC00"/>
                </a:solidFill>
                <a:latin typeface="楷体_GB2312" panose="02010609030101010101" pitchFamily="49" charset="-122"/>
                <a:ea typeface="楷体_GB2312" panose="02010609030101010101" pitchFamily="49" charset="-122"/>
              </a:rPr>
              <a:t>信息传输</a:t>
            </a:r>
            <a:endParaRPr lang="zh-CN" altLang="en-US" sz="4800" b="1" dirty="0">
              <a:solidFill>
                <a:srgbClr val="CCCC00"/>
              </a:solidFill>
              <a:latin typeface="楷体_GB2312" panose="02010609030101010101" pitchFamily="49" charset="-122"/>
              <a:ea typeface="楷体_GB2312" panose="02010609030101010101" pitchFamily="49" charset="-122"/>
            </a:endParaRPr>
          </a:p>
        </p:txBody>
      </p:sp>
      <p:pic>
        <p:nvPicPr>
          <p:cNvPr id="15367" name="Picture 7" descr="alferov"/>
          <p:cNvPicPr>
            <a:picLocks noChangeAspect="1"/>
          </p:cNvPicPr>
          <p:nvPr/>
        </p:nvPicPr>
        <p:blipFill>
          <a:blip r:embed="rId2"/>
          <a:stretch>
            <a:fillRect/>
          </a:stretch>
        </p:blipFill>
        <p:spPr>
          <a:xfrm>
            <a:off x="2124075" y="4765675"/>
            <a:ext cx="1493838" cy="2092325"/>
          </a:xfrm>
          <a:prstGeom prst="rect">
            <a:avLst/>
          </a:prstGeom>
          <a:noFill/>
          <a:ln w="9525">
            <a:noFill/>
          </a:ln>
        </p:spPr>
      </p:pic>
      <p:pic>
        <p:nvPicPr>
          <p:cNvPr id="15368" name="Picture 8" descr="kroemer"/>
          <p:cNvPicPr>
            <a:picLocks noChangeAspect="1"/>
          </p:cNvPicPr>
          <p:nvPr/>
        </p:nvPicPr>
        <p:blipFill>
          <a:blip r:embed="rId3"/>
          <a:stretch>
            <a:fillRect/>
          </a:stretch>
        </p:blipFill>
        <p:spPr>
          <a:xfrm>
            <a:off x="4572000" y="4775200"/>
            <a:ext cx="1485900" cy="2082800"/>
          </a:xfrm>
          <a:prstGeom prst="rect">
            <a:avLst/>
          </a:prstGeom>
          <a:noFill/>
          <a:ln w="9525">
            <a:noFill/>
          </a:ln>
        </p:spPr>
      </p:pic>
      <p:sp>
        <p:nvSpPr>
          <p:cNvPr id="15369" name="AutoShape 9">
            <a:hlinkClick r:id="rId4" action="ppaction://hlinksldjump"/>
          </p:cNvPr>
          <p:cNvSpPr/>
          <p:nvPr/>
        </p:nvSpPr>
        <p:spPr>
          <a:xfrm>
            <a:off x="8172450" y="6237288"/>
            <a:ext cx="720725" cy="431800"/>
          </a:xfrm>
          <a:prstGeom prst="actionButtonBackPrevious">
            <a:avLst/>
          </a:prstGeom>
          <a:solidFill>
            <a:schemeClr val="accent1"/>
          </a:solidFill>
          <a:ln w="9525">
            <a:noFill/>
          </a:ln>
        </p:spPr>
        <p:txBody>
          <a:bodyPr wrap="none" anchor="ct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举例</a:t>
            </a:r>
            <a:endParaRPr lang="zh-CN" altLang="en-US" dirty="0">
              <a:ea typeface="楷体_GB2312" panose="02010609030101010101" pitchFamily="49" charset="-122"/>
            </a:endParaRPr>
          </a:p>
        </p:txBody>
      </p:sp>
      <p:sp>
        <p:nvSpPr>
          <p:cNvPr id="112643" name="Rectangle 3"/>
          <p:cNvSpPr>
            <a:spLocks noGrp="1" noRot="1"/>
          </p:cNvSpPr>
          <p:nvPr>
            <p:ph idx="1"/>
          </p:nvPr>
        </p:nvSpPr>
        <p:spPr>
          <a:ln/>
        </p:spPr>
        <p:txBody>
          <a:bodyPr vert="horz" wrap="square" lIns="91440" tIns="45720" rIns="91440" bIns="45720" anchor="t"/>
          <a:p>
            <a:pPr eaLnBrk="1" hangingPunct="1">
              <a:buNone/>
            </a:pPr>
            <a:r>
              <a:rPr lang="en-US" altLang="zh-CN" b="1" dirty="0">
                <a:solidFill>
                  <a:srgbClr val="FFCC00"/>
                </a:solidFill>
                <a:latin typeface="Times New Roman" panose="02020603050405020304" pitchFamily="18" charset="0"/>
                <a:ea typeface="楷体_GB2312" panose="02010609030101010101" pitchFamily="49" charset="-122"/>
              </a:rPr>
              <a:t>   </a:t>
            </a:r>
            <a:r>
              <a:rPr lang="zh-CN" altLang="en-US" b="1" dirty="0">
                <a:solidFill>
                  <a:srgbClr val="FFCC00"/>
                </a:solidFill>
                <a:latin typeface="Times New Roman" panose="02020603050405020304" pitchFamily="18" charset="0"/>
                <a:ea typeface="楷体_GB2312" panose="02010609030101010101" pitchFamily="49" charset="-122"/>
              </a:rPr>
              <a:t>例</a:t>
            </a:r>
            <a:r>
              <a:rPr lang="en-US" altLang="zh-CN" b="1" dirty="0">
                <a:solidFill>
                  <a:srgbClr val="FFCC00"/>
                </a:solidFill>
                <a:latin typeface="Times New Roman" panose="02020603050405020304" pitchFamily="18" charset="0"/>
                <a:ea typeface="楷体_GB2312" panose="02010609030101010101" pitchFamily="49" charset="-122"/>
              </a:rPr>
              <a:t>2. </a:t>
            </a:r>
            <a:r>
              <a:rPr lang="zh-CN" altLang="en-US" dirty="0">
                <a:solidFill>
                  <a:srgbClr val="FFCC00"/>
                </a:solidFill>
                <a:latin typeface="Times New Roman" panose="02020603050405020304" pitchFamily="18" charset="0"/>
                <a:ea typeface="楷体_GB2312" panose="02010609030101010101" pitchFamily="49" charset="-122"/>
              </a:rPr>
              <a:t>分别使用</a:t>
            </a:r>
            <a:r>
              <a:rPr lang="en-US" altLang="zh-CN" dirty="0">
                <a:solidFill>
                  <a:srgbClr val="FFCC00"/>
                </a:solidFill>
                <a:latin typeface="Times New Roman" panose="02020603050405020304" pitchFamily="18" charset="0"/>
                <a:ea typeface="楷体_GB2312" panose="02010609030101010101" pitchFamily="49" charset="-122"/>
              </a:rPr>
              <a:t>20</a:t>
            </a:r>
            <a:r>
              <a:rPr lang="zh-CN" altLang="en-US" dirty="0">
                <a:solidFill>
                  <a:srgbClr val="FFCC00"/>
                </a:solidFill>
                <a:latin typeface="Times New Roman" panose="02020603050405020304" pitchFamily="18" charset="0"/>
                <a:ea typeface="楷体_GB2312" panose="02010609030101010101" pitchFamily="49" charset="-122"/>
              </a:rPr>
              <a:t>分度和</a:t>
            </a:r>
            <a:r>
              <a:rPr lang="en-US" altLang="zh-CN" dirty="0">
                <a:solidFill>
                  <a:srgbClr val="FFCC00"/>
                </a:solidFill>
                <a:latin typeface="Times New Roman" panose="02020603050405020304" pitchFamily="18" charset="0"/>
                <a:ea typeface="楷体_GB2312" panose="02010609030101010101" pitchFamily="49" charset="-122"/>
              </a:rPr>
              <a:t>50</a:t>
            </a:r>
            <a:r>
              <a:rPr lang="zh-CN" altLang="en-US" dirty="0">
                <a:solidFill>
                  <a:srgbClr val="FFCC00"/>
                </a:solidFill>
                <a:latin typeface="Times New Roman" panose="02020603050405020304" pitchFamily="18" charset="0"/>
                <a:ea typeface="楷体_GB2312" panose="02010609030101010101" pitchFamily="49" charset="-122"/>
              </a:rPr>
              <a:t>分度的游标卡尺测量圆柱体的高和外径，所得数据如下表所示。求圆柱体的体积和不确定度，并写出结果表达式。</a:t>
            </a:r>
            <a:endParaRPr lang="zh-CN" altLang="en-US" dirty="0">
              <a:solidFill>
                <a:srgbClr val="FFCC00"/>
              </a:solidFill>
              <a:latin typeface="Times New Roman" panose="02020603050405020304" pitchFamily="18" charset="0"/>
              <a:ea typeface="楷体_GB2312" panose="02010609030101010101" pitchFamily="49" charset="-122"/>
            </a:endParaRPr>
          </a:p>
        </p:txBody>
      </p:sp>
      <p:pic>
        <p:nvPicPr>
          <p:cNvPr id="112644" name="Picture 4"/>
          <p:cNvPicPr>
            <a:picLocks noChangeAspect="1"/>
          </p:cNvPicPr>
          <p:nvPr/>
        </p:nvPicPr>
        <p:blipFill>
          <a:blip r:embed="rId1"/>
          <a:stretch>
            <a:fillRect/>
          </a:stretch>
        </p:blipFill>
        <p:spPr>
          <a:xfrm>
            <a:off x="323850" y="3933825"/>
            <a:ext cx="8307388" cy="1862138"/>
          </a:xfrm>
          <a:prstGeom prst="rect">
            <a:avLst/>
          </a:prstGeom>
          <a:noFill/>
          <a:ln w="9525">
            <a:noFill/>
          </a:ln>
        </p:spPr>
      </p:pic>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7"/>
          <p:cNvSpPr>
            <a:spLocks noGrp="1" noRot="1"/>
          </p:cNvSpPr>
          <p:nvPr>
            <p:ph idx="1"/>
          </p:nvPr>
        </p:nvSpPr>
        <p:spPr>
          <a:xfrm>
            <a:off x="0" y="0"/>
            <a:ext cx="9144000" cy="6099175"/>
          </a:xfrm>
          <a:ln/>
        </p:spPr>
        <p:txBody>
          <a:bodyPr vert="horz" wrap="square" lIns="91440" tIns="45720" rIns="91440" bIns="45720" anchor="t"/>
          <a:p>
            <a:pPr eaLnBrk="1" hangingPunct="1">
              <a:lnSpc>
                <a:spcPct val="80000"/>
              </a:lnSpc>
              <a:buNone/>
            </a:pPr>
            <a:endParaRPr lang="en-US" altLang="zh-CN" sz="2800" b="1"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endParaRPr lang="en-US" altLang="zh-CN" sz="2800" b="1"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endParaRPr lang="en-US" altLang="zh-CN" sz="2800" b="1"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zh-CN" altLang="en-US" sz="3600" b="1" dirty="0">
                <a:solidFill>
                  <a:srgbClr val="FFCC00"/>
                </a:solidFill>
                <a:latin typeface="Times New Roman" panose="02020603050405020304" pitchFamily="18" charset="0"/>
                <a:ea typeface="楷体_GB2312" panose="02010609030101010101" pitchFamily="49" charset="-122"/>
              </a:rPr>
              <a:t>解：</a:t>
            </a:r>
            <a:r>
              <a:rPr lang="en-US" altLang="zh-CN" sz="3600" dirty="0">
                <a:solidFill>
                  <a:srgbClr val="FFCC00"/>
                </a:solidFill>
                <a:latin typeface="Times New Roman" panose="02020603050405020304" pitchFamily="18" charset="0"/>
                <a:ea typeface="楷体_GB2312" panose="02010609030101010101" pitchFamily="49" charset="-122"/>
              </a:rPr>
              <a:t>1. </a:t>
            </a:r>
            <a:r>
              <a:rPr lang="zh-CN" altLang="en-US" sz="3600" dirty="0">
                <a:solidFill>
                  <a:srgbClr val="FFCC00"/>
                </a:solidFill>
                <a:latin typeface="Times New Roman" panose="02020603050405020304" pitchFamily="18" charset="0"/>
                <a:ea typeface="楷体_GB2312" panose="02010609030101010101" pitchFamily="49" charset="-122"/>
              </a:rPr>
              <a:t>分别计算</a:t>
            </a:r>
            <a:r>
              <a:rPr lang="en-US" altLang="zh-CN" sz="3600" i="1" dirty="0">
                <a:solidFill>
                  <a:srgbClr val="FFCC00"/>
                </a:solidFill>
                <a:latin typeface="Times New Roman" panose="02020603050405020304" pitchFamily="18" charset="0"/>
                <a:ea typeface="楷体_GB2312" panose="02010609030101010101" pitchFamily="49" charset="-122"/>
              </a:rPr>
              <a:t>D</a:t>
            </a:r>
            <a:r>
              <a:rPr lang="zh-CN" altLang="en-US" sz="3600" dirty="0">
                <a:solidFill>
                  <a:srgbClr val="FFCC00"/>
                </a:solidFill>
                <a:latin typeface="Times New Roman" panose="02020603050405020304" pitchFamily="18" charset="0"/>
                <a:ea typeface="楷体_GB2312" panose="02010609030101010101" pitchFamily="49" charset="-122"/>
              </a:rPr>
              <a:t>和</a:t>
            </a:r>
            <a:r>
              <a:rPr lang="en-US" altLang="zh-CN" sz="3600" i="1" dirty="0">
                <a:solidFill>
                  <a:srgbClr val="FFCC00"/>
                </a:solidFill>
                <a:latin typeface="Times New Roman" panose="02020603050405020304" pitchFamily="18" charset="0"/>
                <a:ea typeface="楷体_GB2312" panose="02010609030101010101" pitchFamily="49" charset="-122"/>
              </a:rPr>
              <a:t>H</a:t>
            </a:r>
            <a:r>
              <a:rPr lang="zh-CN" altLang="en-US" sz="3600" dirty="0">
                <a:solidFill>
                  <a:srgbClr val="FFCC00"/>
                </a:solidFill>
                <a:latin typeface="Times New Roman" panose="02020603050405020304" pitchFamily="18" charset="0"/>
                <a:ea typeface="楷体_GB2312" panose="02010609030101010101" pitchFamily="49" charset="-122"/>
              </a:rPr>
              <a:t>的平均值及其测量列的标准偏差</a:t>
            </a:r>
            <a:endParaRPr lang="zh-CN" altLang="en-US" sz="3600"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zh-CN" altLang="en-US" sz="2400" dirty="0">
                <a:solidFill>
                  <a:srgbClr val="FFCC00"/>
                </a:solidFill>
                <a:latin typeface="Times New Roman" panose="02020603050405020304" pitchFamily="18" charset="0"/>
                <a:ea typeface="楷体_GB2312" panose="02010609030101010101" pitchFamily="49" charset="-122"/>
              </a:rPr>
              <a:t>    </a:t>
            </a:r>
            <a:endParaRPr lang="zh-CN" altLang="en-US" sz="2400"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zh-CN" altLang="en-US" sz="2800" dirty="0">
                <a:solidFill>
                  <a:srgbClr val="FFCC00"/>
                </a:solidFill>
                <a:latin typeface="Times New Roman" panose="02020603050405020304" pitchFamily="18" charset="0"/>
                <a:ea typeface="楷体_GB2312" panose="02010609030101010101" pitchFamily="49" charset="-122"/>
              </a:rPr>
              <a:t>   </a:t>
            </a:r>
            <a:endParaRPr lang="zh-CN" altLang="en-US" sz="2800" dirty="0">
              <a:solidFill>
                <a:srgbClr val="FFCC00"/>
              </a:solidFill>
              <a:latin typeface="Times New Roman" panose="02020603050405020304" pitchFamily="18" charset="0"/>
              <a:ea typeface="楷体_GB2312" panose="02010609030101010101" pitchFamily="49" charset="-122"/>
            </a:endParaRPr>
          </a:p>
        </p:txBody>
      </p:sp>
      <p:pic>
        <p:nvPicPr>
          <p:cNvPr id="113667" name="Picture 5"/>
          <p:cNvPicPr>
            <a:picLocks noChangeAspect="1"/>
          </p:cNvPicPr>
          <p:nvPr/>
        </p:nvPicPr>
        <p:blipFill>
          <a:blip r:embed="rId1"/>
          <a:stretch>
            <a:fillRect/>
          </a:stretch>
        </p:blipFill>
        <p:spPr>
          <a:xfrm>
            <a:off x="971550" y="2420938"/>
            <a:ext cx="6697663" cy="4100512"/>
          </a:xfrm>
          <a:prstGeom prst="rect">
            <a:avLst/>
          </a:prstGeom>
          <a:noFill/>
          <a:ln w="9525">
            <a:noFill/>
          </a:ln>
        </p:spPr>
      </p:pic>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3"/>
          <p:cNvSpPr>
            <a:spLocks noGrp="1" noRot="1"/>
          </p:cNvSpPr>
          <p:nvPr>
            <p:ph idx="1"/>
          </p:nvPr>
        </p:nvSpPr>
        <p:spPr>
          <a:xfrm>
            <a:off x="323850" y="404813"/>
            <a:ext cx="8540750" cy="4498975"/>
          </a:xfrm>
          <a:ln/>
        </p:spPr>
        <p:txBody>
          <a:bodyPr vert="horz" wrap="square" lIns="91440" tIns="45720" rIns="91440" bIns="45720" anchor="t"/>
          <a:p>
            <a:pPr eaLnBrk="1" hangingPunct="1">
              <a:buNone/>
            </a:pPr>
            <a:r>
              <a:rPr lang="en-US" altLang="zh-CN" dirty="0">
                <a:solidFill>
                  <a:srgbClr val="FFCC00"/>
                </a:solidFill>
                <a:latin typeface="Times New Roman" panose="02020603050405020304" pitchFamily="18" charset="0"/>
                <a:ea typeface="楷体_GB2312" panose="02010609030101010101" pitchFamily="49" charset="-122"/>
              </a:rPr>
              <a:t>    </a:t>
            </a:r>
            <a:r>
              <a:rPr lang="zh-CN" altLang="en-US" sz="2800" dirty="0">
                <a:solidFill>
                  <a:srgbClr val="FFCC00"/>
                </a:solidFill>
                <a:latin typeface="Times New Roman" panose="02020603050405020304" pitchFamily="18" charset="0"/>
                <a:ea typeface="楷体_GB2312" panose="02010609030101010101" pitchFamily="49" charset="-122"/>
              </a:rPr>
              <a:t>根据</a:t>
            </a:r>
            <a:r>
              <a:rPr lang="en-US" altLang="zh-CN" sz="2800" dirty="0">
                <a:solidFill>
                  <a:srgbClr val="FFCC00"/>
                </a:solidFill>
                <a:latin typeface="Times New Roman" panose="02020603050405020304" pitchFamily="18" charset="0"/>
                <a:ea typeface="楷体_GB2312" panose="02010609030101010101" pitchFamily="49" charset="-122"/>
              </a:rPr>
              <a:t>3</a:t>
            </a:r>
            <a:r>
              <a:rPr lang="en-US" altLang="zh-CN" sz="2800" i="1" dirty="0">
                <a:solidFill>
                  <a:srgbClr val="FFCC00"/>
                </a:solidFill>
                <a:latin typeface="Times New Roman" panose="02020603050405020304" pitchFamily="18" charset="0"/>
                <a:ea typeface="楷体_GB2312" panose="02010609030101010101" pitchFamily="49" charset="-122"/>
              </a:rPr>
              <a:t>σ</a:t>
            </a:r>
            <a:r>
              <a:rPr lang="zh-CN" altLang="en-US" sz="2800" dirty="0">
                <a:solidFill>
                  <a:srgbClr val="FFCC00"/>
                </a:solidFill>
                <a:latin typeface="Times New Roman" panose="02020603050405020304" pitchFamily="18" charset="0"/>
                <a:ea typeface="楷体_GB2312" panose="02010609030101010101" pitchFamily="49" charset="-122"/>
              </a:rPr>
              <a:t>准则，</a:t>
            </a:r>
            <a:r>
              <a:rPr lang="en-US" altLang="zh-CN" sz="2800" i="1" dirty="0">
                <a:solidFill>
                  <a:srgbClr val="FFCC00"/>
                </a:solidFill>
                <a:latin typeface="Times New Roman" panose="02020603050405020304" pitchFamily="18" charset="0"/>
                <a:ea typeface="楷体_GB2312" panose="02010609030101010101" pitchFamily="49" charset="-122"/>
              </a:rPr>
              <a:t>D</a:t>
            </a:r>
            <a:r>
              <a:rPr lang="zh-CN" altLang="en-US" sz="2800" dirty="0">
                <a:solidFill>
                  <a:srgbClr val="FFCC00"/>
                </a:solidFill>
                <a:latin typeface="Times New Roman" panose="02020603050405020304" pitchFamily="18" charset="0"/>
                <a:ea typeface="楷体_GB2312" panose="02010609030101010101" pitchFamily="49" charset="-122"/>
              </a:rPr>
              <a:t>和</a:t>
            </a:r>
            <a:r>
              <a:rPr lang="en-US" altLang="zh-CN" sz="2800" i="1" dirty="0">
                <a:solidFill>
                  <a:srgbClr val="FFCC00"/>
                </a:solidFill>
                <a:latin typeface="Times New Roman" panose="02020603050405020304" pitchFamily="18" charset="0"/>
                <a:ea typeface="楷体_GB2312" panose="02010609030101010101" pitchFamily="49" charset="-122"/>
              </a:rPr>
              <a:t>H</a:t>
            </a:r>
            <a:r>
              <a:rPr lang="zh-CN" altLang="en-US" sz="2800" dirty="0">
                <a:solidFill>
                  <a:srgbClr val="FFCC00"/>
                </a:solidFill>
                <a:latin typeface="Times New Roman" panose="02020603050405020304" pitchFamily="18" charset="0"/>
                <a:ea typeface="楷体_GB2312" panose="02010609030101010101" pitchFamily="49" charset="-122"/>
              </a:rPr>
              <a:t>的测量列中没有“坏值”；由上表可知</a:t>
            </a:r>
            <a:r>
              <a:rPr lang="en-US" altLang="zh-CN" sz="2800" i="1" dirty="0">
                <a:solidFill>
                  <a:srgbClr val="FFCC00"/>
                </a:solidFill>
                <a:latin typeface="Times New Roman" panose="02020603050405020304" pitchFamily="18" charset="0"/>
                <a:ea typeface="楷体_GB2312" panose="02010609030101010101" pitchFamily="49" charset="-122"/>
              </a:rPr>
              <a:t>n</a:t>
            </a:r>
            <a:r>
              <a:rPr lang="en-US" altLang="zh-CN" sz="2800" dirty="0">
                <a:solidFill>
                  <a:srgbClr val="FFCC00"/>
                </a:solidFill>
                <a:latin typeface="Times New Roman" panose="02020603050405020304" pitchFamily="18" charset="0"/>
                <a:ea typeface="楷体_GB2312" panose="02010609030101010101" pitchFamily="49" charset="-122"/>
              </a:rPr>
              <a:t>=6</a:t>
            </a:r>
            <a:r>
              <a:rPr lang="en-US" altLang="zh-CN" sz="2800" dirty="0">
                <a:solidFill>
                  <a:srgbClr val="FFCC00"/>
                </a:solidFill>
                <a:latin typeface="楷体_GB2312" panose="02010609030101010101" pitchFamily="49" charset="-122"/>
                <a:ea typeface="楷体_GB2312" panose="02010609030101010101" pitchFamily="49" charset="-122"/>
              </a:rPr>
              <a:t>,</a:t>
            </a:r>
            <a:r>
              <a:rPr lang="en-US" altLang="zh-CN" sz="2800" i="1" dirty="0">
                <a:solidFill>
                  <a:srgbClr val="FFCC00"/>
                </a:solidFill>
                <a:latin typeface="Times New Roman" panose="02020603050405020304" pitchFamily="18" charset="0"/>
                <a:ea typeface="楷体_GB2312" panose="02010609030101010101" pitchFamily="49" charset="-122"/>
              </a:rPr>
              <a:t>p</a:t>
            </a:r>
            <a:r>
              <a:rPr lang="en-US" altLang="zh-CN" sz="2800" dirty="0">
                <a:solidFill>
                  <a:srgbClr val="FFCC00"/>
                </a:solidFill>
                <a:latin typeface="Times New Roman" panose="02020603050405020304" pitchFamily="18" charset="0"/>
                <a:ea typeface="楷体_GB2312" panose="02010609030101010101" pitchFamily="49" charset="-122"/>
              </a:rPr>
              <a:t>=68.3%</a:t>
            </a:r>
            <a:r>
              <a:rPr lang="en-US" altLang="zh-CN" sz="2800" dirty="0">
                <a:solidFill>
                  <a:srgbClr val="FFCC00"/>
                </a:solidFill>
                <a:latin typeface="楷体_GB2312" panose="02010609030101010101" pitchFamily="49" charset="-122"/>
                <a:ea typeface="楷体_GB2312" panose="02010609030101010101" pitchFamily="49" charset="-122"/>
              </a:rPr>
              <a:t>,</a:t>
            </a:r>
            <a:r>
              <a:rPr lang="zh-CN" altLang="en-US" sz="2800" dirty="0">
                <a:solidFill>
                  <a:srgbClr val="FFCC00"/>
                </a:solidFill>
                <a:latin typeface="Times New Roman" panose="02020603050405020304" pitchFamily="18" charset="0"/>
                <a:ea typeface="楷体_GB2312" panose="02010609030101010101" pitchFamily="49" charset="-122"/>
              </a:rPr>
              <a:t>对应的</a:t>
            </a:r>
            <a:r>
              <a:rPr lang="en-US" altLang="zh-CN" sz="2800" i="1" dirty="0">
                <a:solidFill>
                  <a:srgbClr val="FFCC00"/>
                </a:solidFill>
                <a:latin typeface="Times New Roman" panose="02020603050405020304" pitchFamily="18" charset="0"/>
                <a:ea typeface="楷体_GB2312" panose="02010609030101010101" pitchFamily="49" charset="-122"/>
              </a:rPr>
              <a:t>t</a:t>
            </a:r>
            <a:r>
              <a:rPr lang="en-US" altLang="zh-CN" sz="2800" i="1" baseline="-25000" dirty="0">
                <a:solidFill>
                  <a:srgbClr val="FFCC00"/>
                </a:solidFill>
                <a:latin typeface="Times New Roman" panose="02020603050405020304" pitchFamily="18" charset="0"/>
                <a:ea typeface="楷体_GB2312" panose="02010609030101010101" pitchFamily="49" charset="-122"/>
              </a:rPr>
              <a:t>p</a:t>
            </a:r>
            <a:r>
              <a:rPr lang="en-US" altLang="zh-CN" sz="2800" dirty="0">
                <a:solidFill>
                  <a:srgbClr val="FFCC00"/>
                </a:solidFill>
                <a:latin typeface="Times New Roman" panose="02020603050405020304" pitchFamily="18" charset="0"/>
                <a:ea typeface="楷体_GB2312" panose="02010609030101010101" pitchFamily="49" charset="-122"/>
              </a:rPr>
              <a:t>=1.11</a:t>
            </a:r>
            <a:r>
              <a:rPr lang="zh-CN" altLang="en-US" sz="2800" dirty="0">
                <a:solidFill>
                  <a:srgbClr val="FFCC00"/>
                </a:solidFill>
                <a:latin typeface="Times New Roman" panose="02020603050405020304" pitchFamily="18" charset="0"/>
                <a:ea typeface="楷体_GB2312" panose="02010609030101010101" pitchFamily="49" charset="-122"/>
              </a:rPr>
              <a:t>，则</a:t>
            </a: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sz="2800" dirty="0">
                <a:solidFill>
                  <a:srgbClr val="FFCC00"/>
                </a:solidFill>
                <a:latin typeface="Times New Roman" panose="02020603050405020304" pitchFamily="18" charset="0"/>
                <a:ea typeface="楷体_GB2312" panose="02010609030101010101" pitchFamily="49" charset="-122"/>
              </a:rPr>
              <a:t>    </a:t>
            </a:r>
            <a:r>
              <a:rPr lang="en-US" altLang="zh-CN" sz="2800" dirty="0">
                <a:solidFill>
                  <a:srgbClr val="FFCC00"/>
                </a:solidFill>
                <a:latin typeface="Times New Roman" panose="02020603050405020304" pitchFamily="18" charset="0"/>
                <a:ea typeface="楷体_GB2312" panose="02010609030101010101" pitchFamily="49" charset="-122"/>
              </a:rPr>
              <a:t>20</a:t>
            </a:r>
            <a:r>
              <a:rPr lang="zh-CN" altLang="en-US" sz="2800" dirty="0">
                <a:solidFill>
                  <a:srgbClr val="FFCC00"/>
                </a:solidFill>
                <a:latin typeface="Times New Roman" panose="02020603050405020304" pitchFamily="18" charset="0"/>
                <a:ea typeface="楷体_GB2312" panose="02010609030101010101" pitchFamily="49" charset="-122"/>
              </a:rPr>
              <a:t>分度游标卡尺的极限误差</a:t>
            </a:r>
            <a:r>
              <a:rPr lang="en-US" altLang="zh-CN" sz="2800" dirty="0">
                <a:solidFill>
                  <a:srgbClr val="FFCC00"/>
                </a:solidFill>
                <a:latin typeface="Times New Roman" panose="02020603050405020304" pitchFamily="18" charset="0"/>
                <a:ea typeface="楷体_GB2312" panose="02010609030101010101" pitchFamily="49" charset="-122"/>
              </a:rPr>
              <a:t>Δ</a:t>
            </a:r>
            <a:r>
              <a:rPr lang="en-US" altLang="zh-CN" sz="2800" i="1" baseline="-25000" dirty="0">
                <a:solidFill>
                  <a:srgbClr val="FFCC00"/>
                </a:solidFill>
                <a:latin typeface="Times New Roman" panose="02020603050405020304" pitchFamily="18" charset="0"/>
                <a:ea typeface="楷体_GB2312" panose="02010609030101010101" pitchFamily="49" charset="-122"/>
              </a:rPr>
              <a:t>ins</a:t>
            </a:r>
            <a:r>
              <a:rPr lang="en-US" altLang="zh-CN" sz="2800" dirty="0">
                <a:solidFill>
                  <a:srgbClr val="FFCC00"/>
                </a:solidFill>
                <a:latin typeface="Times New Roman" panose="02020603050405020304" pitchFamily="18" charset="0"/>
                <a:ea typeface="楷体_GB2312" panose="02010609030101010101" pitchFamily="49" charset="-122"/>
              </a:rPr>
              <a:t>=0.05mm</a:t>
            </a:r>
            <a:r>
              <a:rPr lang="zh-CN" altLang="en-US" sz="2800" dirty="0">
                <a:solidFill>
                  <a:srgbClr val="FFCC00"/>
                </a:solidFill>
                <a:latin typeface="Times New Roman" panose="02020603050405020304" pitchFamily="18" charset="0"/>
                <a:ea typeface="楷体_GB2312" panose="02010609030101010101" pitchFamily="49" charset="-122"/>
              </a:rPr>
              <a:t>，则</a:t>
            </a:r>
            <a:r>
              <a:rPr lang="en-US" altLang="zh-CN" sz="2800" i="1" dirty="0">
                <a:solidFill>
                  <a:srgbClr val="FFCC00"/>
                </a:solidFill>
                <a:latin typeface="Times New Roman" panose="02020603050405020304" pitchFamily="18" charset="0"/>
                <a:ea typeface="楷体_GB2312" panose="02010609030101010101" pitchFamily="49" charset="-122"/>
              </a:rPr>
              <a:t>H</a:t>
            </a:r>
            <a:r>
              <a:rPr lang="zh-CN" altLang="en-US" sz="2800" dirty="0">
                <a:solidFill>
                  <a:srgbClr val="FFCC00"/>
                </a:solidFill>
                <a:latin typeface="Times New Roman" panose="02020603050405020304" pitchFamily="18" charset="0"/>
                <a:ea typeface="楷体_GB2312" panose="02010609030101010101" pitchFamily="49" charset="-122"/>
              </a:rPr>
              <a:t>的</a:t>
            </a:r>
            <a:r>
              <a:rPr lang="en-US" altLang="zh-CN" sz="2800" dirty="0">
                <a:solidFill>
                  <a:srgbClr val="FFCC00"/>
                </a:solidFill>
                <a:latin typeface="Times New Roman" panose="02020603050405020304" pitchFamily="18" charset="0"/>
                <a:ea typeface="楷体_GB2312" panose="02010609030101010101" pitchFamily="49" charset="-122"/>
              </a:rPr>
              <a:t>B</a:t>
            </a:r>
            <a:r>
              <a:rPr lang="zh-CN" altLang="en-US" sz="2800" dirty="0">
                <a:solidFill>
                  <a:srgbClr val="FFCC00"/>
                </a:solidFill>
                <a:latin typeface="Times New Roman" panose="02020603050405020304" pitchFamily="18" charset="0"/>
                <a:ea typeface="楷体_GB2312" panose="02010609030101010101" pitchFamily="49" charset="-122"/>
              </a:rPr>
              <a:t>类不确定度为</a:t>
            </a: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sz="2800" dirty="0">
                <a:solidFill>
                  <a:srgbClr val="FFCC00"/>
                </a:solidFill>
                <a:latin typeface="Times New Roman" panose="02020603050405020304" pitchFamily="18" charset="0"/>
                <a:ea typeface="楷体_GB2312" panose="02010609030101010101" pitchFamily="49" charset="-122"/>
              </a:rPr>
              <a:t>    </a:t>
            </a:r>
            <a:r>
              <a:rPr lang="en-US" altLang="zh-CN" sz="2800" dirty="0">
                <a:solidFill>
                  <a:srgbClr val="FFCC00"/>
                </a:solidFill>
                <a:latin typeface="Times New Roman" panose="02020603050405020304" pitchFamily="18" charset="0"/>
                <a:ea typeface="楷体_GB2312" panose="02010609030101010101" pitchFamily="49" charset="-122"/>
              </a:rPr>
              <a:t>50</a:t>
            </a:r>
            <a:r>
              <a:rPr lang="zh-CN" altLang="en-US" sz="2800" dirty="0">
                <a:solidFill>
                  <a:srgbClr val="FFCC00"/>
                </a:solidFill>
                <a:latin typeface="Times New Roman" panose="02020603050405020304" pitchFamily="18" charset="0"/>
                <a:ea typeface="楷体_GB2312" panose="02010609030101010101" pitchFamily="49" charset="-122"/>
              </a:rPr>
              <a:t>分度游标卡尺的极限误差</a:t>
            </a:r>
            <a:r>
              <a:rPr lang="en-US" altLang="zh-CN" sz="2800" dirty="0">
                <a:solidFill>
                  <a:srgbClr val="FFCC00"/>
                </a:solidFill>
                <a:latin typeface="Times New Roman" panose="02020603050405020304" pitchFamily="18" charset="0"/>
                <a:ea typeface="楷体_GB2312" panose="02010609030101010101" pitchFamily="49" charset="-122"/>
              </a:rPr>
              <a:t>Δ</a:t>
            </a:r>
            <a:r>
              <a:rPr lang="en-US" altLang="zh-CN" sz="2800" i="1" baseline="-25000" dirty="0">
                <a:solidFill>
                  <a:srgbClr val="FFCC00"/>
                </a:solidFill>
                <a:latin typeface="Times New Roman" panose="02020603050405020304" pitchFamily="18" charset="0"/>
                <a:ea typeface="楷体_GB2312" panose="02010609030101010101" pitchFamily="49" charset="-122"/>
              </a:rPr>
              <a:t>ins</a:t>
            </a:r>
            <a:r>
              <a:rPr lang="en-US" altLang="zh-CN" sz="2800" dirty="0">
                <a:solidFill>
                  <a:srgbClr val="FFCC00"/>
                </a:solidFill>
                <a:latin typeface="Times New Roman" panose="02020603050405020304" pitchFamily="18" charset="0"/>
                <a:ea typeface="楷体_GB2312" panose="02010609030101010101" pitchFamily="49" charset="-122"/>
              </a:rPr>
              <a:t>=0.02mm</a:t>
            </a:r>
            <a:r>
              <a:rPr lang="zh-CN" altLang="en-US" sz="2800" dirty="0">
                <a:solidFill>
                  <a:srgbClr val="FFCC00"/>
                </a:solidFill>
                <a:latin typeface="Times New Roman" panose="02020603050405020304" pitchFamily="18" charset="0"/>
                <a:ea typeface="楷体_GB2312" panose="02010609030101010101" pitchFamily="49" charset="-122"/>
              </a:rPr>
              <a:t>，则</a:t>
            </a:r>
            <a:r>
              <a:rPr lang="en-US" altLang="zh-CN" sz="2800" i="1" dirty="0">
                <a:solidFill>
                  <a:srgbClr val="FFCC00"/>
                </a:solidFill>
                <a:latin typeface="Times New Roman" panose="02020603050405020304" pitchFamily="18" charset="0"/>
                <a:ea typeface="楷体_GB2312" panose="02010609030101010101" pitchFamily="49" charset="-122"/>
              </a:rPr>
              <a:t>D</a:t>
            </a:r>
            <a:r>
              <a:rPr lang="zh-CN" altLang="en-US" sz="2800" dirty="0">
                <a:solidFill>
                  <a:srgbClr val="FFCC00"/>
                </a:solidFill>
                <a:latin typeface="Times New Roman" panose="02020603050405020304" pitchFamily="18" charset="0"/>
                <a:ea typeface="楷体_GB2312" panose="02010609030101010101" pitchFamily="49" charset="-122"/>
              </a:rPr>
              <a:t>的</a:t>
            </a:r>
            <a:r>
              <a:rPr lang="en-US" altLang="zh-CN" sz="2800" dirty="0">
                <a:solidFill>
                  <a:srgbClr val="FFCC00"/>
                </a:solidFill>
                <a:latin typeface="Times New Roman" panose="02020603050405020304" pitchFamily="18" charset="0"/>
                <a:ea typeface="楷体_GB2312" panose="02010609030101010101" pitchFamily="49" charset="-122"/>
              </a:rPr>
              <a:t>B</a:t>
            </a:r>
            <a:r>
              <a:rPr lang="zh-CN" altLang="en-US" sz="2800" dirty="0">
                <a:solidFill>
                  <a:srgbClr val="FFCC00"/>
                </a:solidFill>
                <a:latin typeface="Times New Roman" panose="02020603050405020304" pitchFamily="18" charset="0"/>
                <a:ea typeface="楷体_GB2312" panose="02010609030101010101" pitchFamily="49" charset="-122"/>
              </a:rPr>
              <a:t>类不确定度为：</a:t>
            </a:r>
            <a:r>
              <a:rPr lang="zh-CN" altLang="en-US" dirty="0"/>
              <a:t> </a:t>
            </a: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endParaRPr lang="en-US" altLang="zh-CN" sz="2800" dirty="0"/>
          </a:p>
        </p:txBody>
      </p:sp>
      <p:sp>
        <p:nvSpPr>
          <p:cNvPr id="114691" name="Rectangle 6"/>
          <p:cNvSpPr/>
          <p:nvPr/>
        </p:nvSpPr>
        <p:spPr>
          <a:xfrm>
            <a:off x="0" y="321468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14692" name="Object 5"/>
          <p:cNvGraphicFramePr>
            <a:graphicFrameLocks noChangeAspect="1"/>
          </p:cNvGraphicFramePr>
          <p:nvPr/>
        </p:nvGraphicFramePr>
        <p:xfrm>
          <a:off x="1476375" y="3933825"/>
          <a:ext cx="6224588" cy="788988"/>
        </p:xfrm>
        <a:graphic>
          <a:graphicData uri="http://schemas.openxmlformats.org/presentationml/2006/ole">
            <mc:AlternateContent xmlns:mc="http://schemas.openxmlformats.org/markup-compatibility/2006">
              <mc:Choice xmlns:v="urn:schemas-microsoft-com:vml" Requires="v">
                <p:oleObj spid="_x0000_s3143" name="" r:id="rId1" imgW="3376930" imgH="431800" progId="Equation.3">
                  <p:embed/>
                </p:oleObj>
              </mc:Choice>
              <mc:Fallback>
                <p:oleObj name="" r:id="rId1" imgW="3376930" imgH="431800" progId="Equation.3">
                  <p:embed/>
                  <p:pic>
                    <p:nvPicPr>
                      <p:cNvPr id="0" name="图片 3142"/>
                      <p:cNvPicPr/>
                      <p:nvPr/>
                    </p:nvPicPr>
                    <p:blipFill>
                      <a:blip r:embed="rId2"/>
                      <a:stretch>
                        <a:fillRect/>
                      </a:stretch>
                    </p:blipFill>
                    <p:spPr>
                      <a:xfrm>
                        <a:off x="1476375" y="3933825"/>
                        <a:ext cx="6224588" cy="788988"/>
                      </a:xfrm>
                      <a:prstGeom prst="rect">
                        <a:avLst/>
                      </a:prstGeom>
                      <a:solidFill>
                        <a:schemeClr val="tx2"/>
                      </a:solidFill>
                      <a:ln w="38100">
                        <a:noFill/>
                        <a:miter/>
                      </a:ln>
                    </p:spPr>
                  </p:pic>
                </p:oleObj>
              </mc:Fallback>
            </mc:AlternateContent>
          </a:graphicData>
        </a:graphic>
      </p:graphicFrame>
      <p:sp>
        <p:nvSpPr>
          <p:cNvPr id="114693" name="Rectangle 8"/>
          <p:cNvSpPr/>
          <p:nvPr/>
        </p:nvSpPr>
        <p:spPr>
          <a:xfrm>
            <a:off x="0" y="321468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14694" name="Object 7"/>
          <p:cNvGraphicFramePr>
            <a:graphicFrameLocks noChangeAspect="1"/>
          </p:cNvGraphicFramePr>
          <p:nvPr/>
        </p:nvGraphicFramePr>
        <p:xfrm>
          <a:off x="1547813" y="5876925"/>
          <a:ext cx="6142037" cy="788988"/>
        </p:xfrm>
        <a:graphic>
          <a:graphicData uri="http://schemas.openxmlformats.org/presentationml/2006/ole">
            <mc:AlternateContent xmlns:mc="http://schemas.openxmlformats.org/markup-compatibility/2006">
              <mc:Choice xmlns:v="urn:schemas-microsoft-com:vml" Requires="v">
                <p:oleObj spid="_x0000_s3140" name="" r:id="rId3" imgW="3365500" imgH="431800" progId="Equation.3">
                  <p:embed/>
                </p:oleObj>
              </mc:Choice>
              <mc:Fallback>
                <p:oleObj name="" r:id="rId3" imgW="3365500" imgH="431800" progId="Equation.3">
                  <p:embed/>
                  <p:pic>
                    <p:nvPicPr>
                      <p:cNvPr id="0" name="图片 3139"/>
                      <p:cNvPicPr/>
                      <p:nvPr/>
                    </p:nvPicPr>
                    <p:blipFill>
                      <a:blip r:embed="rId4"/>
                      <a:stretch>
                        <a:fillRect/>
                      </a:stretch>
                    </p:blipFill>
                    <p:spPr>
                      <a:xfrm>
                        <a:off x="1547813" y="5876925"/>
                        <a:ext cx="6142037" cy="788988"/>
                      </a:xfrm>
                      <a:prstGeom prst="rect">
                        <a:avLst/>
                      </a:prstGeom>
                      <a:solidFill>
                        <a:schemeClr val="tx2"/>
                      </a:solidFill>
                      <a:ln w="38100">
                        <a:noFill/>
                        <a:miter/>
                      </a:ln>
                    </p:spPr>
                  </p:pic>
                </p:oleObj>
              </mc:Fallback>
            </mc:AlternateContent>
          </a:graphicData>
        </a:graphic>
      </p:graphicFrame>
      <p:sp>
        <p:nvSpPr>
          <p:cNvPr id="114695" name="Rectangle 10"/>
          <p:cNvSpPr/>
          <p:nvPr/>
        </p:nvSpPr>
        <p:spPr>
          <a:xfrm>
            <a:off x="0" y="321945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14696" name="Object 9"/>
          <p:cNvGraphicFramePr>
            <a:graphicFrameLocks noChangeAspect="1"/>
          </p:cNvGraphicFramePr>
          <p:nvPr/>
        </p:nvGraphicFramePr>
        <p:xfrm>
          <a:off x="900113" y="1412875"/>
          <a:ext cx="6840537" cy="615950"/>
        </p:xfrm>
        <a:graphic>
          <a:graphicData uri="http://schemas.openxmlformats.org/presentationml/2006/ole">
            <mc:AlternateContent xmlns:mc="http://schemas.openxmlformats.org/markup-compatibility/2006">
              <mc:Choice xmlns:v="urn:schemas-microsoft-com:vml" Requires="v">
                <p:oleObj spid="_x0000_s3141" name="" r:id="rId5" imgW="4610100" imgH="419100" progId="Equation.3">
                  <p:embed/>
                </p:oleObj>
              </mc:Choice>
              <mc:Fallback>
                <p:oleObj name="" r:id="rId5" imgW="4610100" imgH="419100" progId="Equation.3">
                  <p:embed/>
                  <p:pic>
                    <p:nvPicPr>
                      <p:cNvPr id="0" name="图片 3140"/>
                      <p:cNvPicPr/>
                      <p:nvPr/>
                    </p:nvPicPr>
                    <p:blipFill>
                      <a:blip r:embed="rId6"/>
                      <a:stretch>
                        <a:fillRect/>
                      </a:stretch>
                    </p:blipFill>
                    <p:spPr>
                      <a:xfrm>
                        <a:off x="900113" y="1412875"/>
                        <a:ext cx="6840537" cy="615950"/>
                      </a:xfrm>
                      <a:prstGeom prst="rect">
                        <a:avLst/>
                      </a:prstGeom>
                      <a:solidFill>
                        <a:schemeClr val="tx2"/>
                      </a:solidFill>
                      <a:ln w="38100">
                        <a:noFill/>
                        <a:miter/>
                      </a:ln>
                    </p:spPr>
                  </p:pic>
                </p:oleObj>
              </mc:Fallback>
            </mc:AlternateContent>
          </a:graphicData>
        </a:graphic>
      </p:graphicFrame>
      <p:sp>
        <p:nvSpPr>
          <p:cNvPr id="114697" name="Rectangle 12"/>
          <p:cNvSpPr/>
          <p:nvPr/>
        </p:nvSpPr>
        <p:spPr>
          <a:xfrm>
            <a:off x="0" y="321945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14698" name="Object 11"/>
          <p:cNvGraphicFramePr>
            <a:graphicFrameLocks noChangeAspect="1"/>
          </p:cNvGraphicFramePr>
          <p:nvPr/>
        </p:nvGraphicFramePr>
        <p:xfrm>
          <a:off x="971550" y="2276475"/>
          <a:ext cx="6796088" cy="623888"/>
        </p:xfrm>
        <a:graphic>
          <a:graphicData uri="http://schemas.openxmlformats.org/presentationml/2006/ole">
            <mc:AlternateContent xmlns:mc="http://schemas.openxmlformats.org/markup-compatibility/2006">
              <mc:Choice xmlns:v="urn:schemas-microsoft-com:vml" Requires="v">
                <p:oleObj spid="_x0000_s3146" name="" r:id="rId7" imgW="4559300" imgH="419100" progId="Equation.3">
                  <p:embed/>
                </p:oleObj>
              </mc:Choice>
              <mc:Fallback>
                <p:oleObj name="" r:id="rId7" imgW="4559300" imgH="419100" progId="Equation.3">
                  <p:embed/>
                  <p:pic>
                    <p:nvPicPr>
                      <p:cNvPr id="0" name="图片 3145"/>
                      <p:cNvPicPr/>
                      <p:nvPr/>
                    </p:nvPicPr>
                    <p:blipFill>
                      <a:blip r:embed="rId8"/>
                      <a:stretch>
                        <a:fillRect/>
                      </a:stretch>
                    </p:blipFill>
                    <p:spPr>
                      <a:xfrm>
                        <a:off x="971550" y="2276475"/>
                        <a:ext cx="6796088" cy="623888"/>
                      </a:xfrm>
                      <a:prstGeom prst="rect">
                        <a:avLst/>
                      </a:prstGeom>
                      <a:solidFill>
                        <a:schemeClr val="tx2"/>
                      </a:solidFill>
                      <a:ln w="38100">
                        <a:noFill/>
                        <a:miter/>
                      </a:ln>
                    </p:spPr>
                  </p:pic>
                </p:oleObj>
              </mc:Fallback>
            </mc:AlternateContent>
          </a:graphicData>
        </a:graphic>
      </p:graphicFrame>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3"/>
          <p:cNvSpPr>
            <a:spLocks noGrp="1" noRot="1"/>
          </p:cNvSpPr>
          <p:nvPr>
            <p:ph idx="1"/>
          </p:nvPr>
        </p:nvSpPr>
        <p:spPr>
          <a:xfrm>
            <a:off x="323850" y="260350"/>
            <a:ext cx="8540750" cy="6597650"/>
          </a:xfrm>
          <a:ln/>
        </p:spPr>
        <p:txBody>
          <a:bodyPr vert="horz" wrap="square" lIns="91440" tIns="45720" rIns="91440" bIns="45720" anchor="t"/>
          <a:p>
            <a:pPr eaLnBrk="1" hangingPunct="1">
              <a:buNone/>
            </a:pPr>
            <a:r>
              <a:rPr lang="zh-CN" altLang="en-US" dirty="0">
                <a:solidFill>
                  <a:srgbClr val="FFCC00"/>
                </a:solidFill>
                <a:latin typeface="Times New Roman" panose="02020603050405020304" pitchFamily="18" charset="0"/>
                <a:ea typeface="楷体_GB2312" panose="02010609030101010101" pitchFamily="49" charset="-122"/>
              </a:rPr>
              <a:t>可得到</a:t>
            </a:r>
            <a:r>
              <a:rPr lang="en-US" altLang="zh-CN" i="1" dirty="0">
                <a:solidFill>
                  <a:srgbClr val="FFCC00"/>
                </a:solidFill>
                <a:latin typeface="Times New Roman" panose="02020603050405020304" pitchFamily="18" charset="0"/>
                <a:ea typeface="楷体_GB2312" panose="02010609030101010101" pitchFamily="49" charset="-122"/>
              </a:rPr>
              <a:t>H</a:t>
            </a:r>
            <a:r>
              <a:rPr lang="zh-CN" altLang="en-US" dirty="0">
                <a:solidFill>
                  <a:srgbClr val="FFCC00"/>
                </a:solidFill>
                <a:latin typeface="Times New Roman" panose="02020603050405020304" pitchFamily="18" charset="0"/>
                <a:ea typeface="楷体_GB2312" panose="02010609030101010101" pitchFamily="49" charset="-122"/>
              </a:rPr>
              <a:t>和</a:t>
            </a:r>
            <a:r>
              <a:rPr lang="en-US" altLang="zh-CN" i="1" dirty="0">
                <a:solidFill>
                  <a:srgbClr val="FFCC00"/>
                </a:solidFill>
                <a:latin typeface="Times New Roman" panose="02020603050405020304" pitchFamily="18" charset="0"/>
                <a:ea typeface="楷体_GB2312" panose="02010609030101010101" pitchFamily="49" charset="-122"/>
              </a:rPr>
              <a:t>D</a:t>
            </a:r>
            <a:r>
              <a:rPr lang="zh-CN" altLang="en-US" dirty="0">
                <a:solidFill>
                  <a:srgbClr val="FFCC00"/>
                </a:solidFill>
                <a:latin typeface="Times New Roman" panose="02020603050405020304" pitchFamily="18" charset="0"/>
                <a:ea typeface="楷体_GB2312" panose="02010609030101010101" pitchFamily="49" charset="-122"/>
              </a:rPr>
              <a:t>的总不确定度，分别为</a:t>
            </a: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sz="3600" dirty="0">
              <a:solidFill>
                <a:srgbClr val="FFCC00"/>
              </a:solidFill>
              <a:ea typeface="楷体_GB2312" panose="02010609030101010101" pitchFamily="49" charset="-122"/>
            </a:endParaRPr>
          </a:p>
          <a:p>
            <a:pPr eaLnBrk="1" hangingPunct="1">
              <a:buNone/>
            </a:pPr>
            <a:endParaRPr lang="zh-CN" altLang="en-US" sz="3600" dirty="0">
              <a:solidFill>
                <a:srgbClr val="FFCC00"/>
              </a:solidFill>
              <a:ea typeface="楷体_GB2312" panose="02010609030101010101" pitchFamily="49" charset="-122"/>
            </a:endParaRPr>
          </a:p>
          <a:p>
            <a:pPr eaLnBrk="1" hangingPunct="1">
              <a:buNone/>
            </a:pPr>
            <a:endParaRPr lang="zh-CN" altLang="en-US" sz="3600" dirty="0">
              <a:solidFill>
                <a:srgbClr val="FFCC00"/>
              </a:solidFill>
              <a:ea typeface="楷体_GB2312" panose="02010609030101010101" pitchFamily="49" charset="-122"/>
            </a:endParaRPr>
          </a:p>
          <a:p>
            <a:pPr eaLnBrk="1" hangingPunct="1">
              <a:buNone/>
            </a:pPr>
            <a:endParaRPr lang="zh-CN" altLang="en-US" sz="20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dirty="0">
                <a:solidFill>
                  <a:srgbClr val="FFCC00"/>
                </a:solidFill>
                <a:latin typeface="Times New Roman" panose="02020603050405020304" pitchFamily="18" charset="0"/>
                <a:ea typeface="楷体_GB2312" panose="02010609030101010101" pitchFamily="49" charset="-122"/>
              </a:rPr>
              <a:t>则</a:t>
            </a:r>
            <a:r>
              <a:rPr lang="en-US" altLang="zh-CN" i="1" dirty="0">
                <a:solidFill>
                  <a:srgbClr val="FFCC00"/>
                </a:solidFill>
                <a:latin typeface="Times New Roman" panose="02020603050405020304" pitchFamily="18" charset="0"/>
                <a:ea typeface="楷体_GB2312" panose="02010609030101010101" pitchFamily="49" charset="-122"/>
              </a:rPr>
              <a:t>H</a:t>
            </a:r>
            <a:r>
              <a:rPr lang="zh-CN" altLang="en-US" dirty="0">
                <a:solidFill>
                  <a:srgbClr val="FFCC00"/>
                </a:solidFill>
                <a:latin typeface="Times New Roman" panose="02020603050405020304" pitchFamily="18" charset="0"/>
                <a:ea typeface="楷体_GB2312" panose="02010609030101010101" pitchFamily="49" charset="-122"/>
              </a:rPr>
              <a:t>和</a:t>
            </a:r>
            <a:r>
              <a:rPr lang="en-US" altLang="zh-CN" i="1" dirty="0">
                <a:solidFill>
                  <a:srgbClr val="FFCC00"/>
                </a:solidFill>
                <a:latin typeface="Times New Roman" panose="02020603050405020304" pitchFamily="18" charset="0"/>
                <a:ea typeface="楷体_GB2312" panose="02010609030101010101" pitchFamily="49" charset="-122"/>
              </a:rPr>
              <a:t>D</a:t>
            </a:r>
            <a:r>
              <a:rPr lang="zh-CN" altLang="en-US" dirty="0">
                <a:solidFill>
                  <a:srgbClr val="FFCC00"/>
                </a:solidFill>
                <a:latin typeface="Times New Roman" panose="02020603050405020304" pitchFamily="18" charset="0"/>
                <a:ea typeface="楷体_GB2312" panose="02010609030101010101" pitchFamily="49" charset="-122"/>
              </a:rPr>
              <a:t>的结果表达式分别为</a:t>
            </a:r>
            <a:r>
              <a:rPr lang="zh-CN" altLang="en-US" dirty="0"/>
              <a:t> </a:t>
            </a:r>
            <a:endParaRPr lang="zh-CN" altLang="en-US" dirty="0"/>
          </a:p>
        </p:txBody>
      </p:sp>
      <p:sp>
        <p:nvSpPr>
          <p:cNvPr id="115715" name="Rectangle 5"/>
          <p:cNvSpPr/>
          <p:nvPr/>
        </p:nvSpPr>
        <p:spPr>
          <a:xfrm>
            <a:off x="0" y="312420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15716" name="Object 4"/>
          <p:cNvGraphicFramePr>
            <a:graphicFrameLocks noChangeAspect="1"/>
          </p:cNvGraphicFramePr>
          <p:nvPr/>
        </p:nvGraphicFramePr>
        <p:xfrm>
          <a:off x="323850" y="836613"/>
          <a:ext cx="8542338" cy="1127125"/>
        </p:xfrm>
        <a:graphic>
          <a:graphicData uri="http://schemas.openxmlformats.org/presentationml/2006/ole">
            <mc:AlternateContent xmlns:mc="http://schemas.openxmlformats.org/markup-compatibility/2006">
              <mc:Choice xmlns:v="urn:schemas-microsoft-com:vml" Requires="v">
                <p:oleObj spid="_x0000_s3106" name="" r:id="rId1" imgW="5308600" imgH="609600" progId="Equation.3">
                  <p:embed/>
                </p:oleObj>
              </mc:Choice>
              <mc:Fallback>
                <p:oleObj name="" r:id="rId1" imgW="5308600" imgH="609600" progId="Equation.3">
                  <p:embed/>
                  <p:pic>
                    <p:nvPicPr>
                      <p:cNvPr id="0" name="图片 3105"/>
                      <p:cNvPicPr/>
                      <p:nvPr/>
                    </p:nvPicPr>
                    <p:blipFill>
                      <a:blip r:embed="rId2"/>
                      <a:stretch>
                        <a:fillRect/>
                      </a:stretch>
                    </p:blipFill>
                    <p:spPr>
                      <a:xfrm>
                        <a:off x="323850" y="836613"/>
                        <a:ext cx="8542338" cy="1127125"/>
                      </a:xfrm>
                      <a:prstGeom prst="rect">
                        <a:avLst/>
                      </a:prstGeom>
                      <a:solidFill>
                        <a:schemeClr val="tx2"/>
                      </a:solidFill>
                      <a:ln w="38100">
                        <a:noFill/>
                        <a:miter/>
                      </a:ln>
                    </p:spPr>
                  </p:pic>
                </p:oleObj>
              </mc:Fallback>
            </mc:AlternateContent>
          </a:graphicData>
        </a:graphic>
      </p:graphicFrame>
      <p:sp>
        <p:nvSpPr>
          <p:cNvPr id="115717" name="Rectangle 7"/>
          <p:cNvSpPr/>
          <p:nvPr/>
        </p:nvSpPr>
        <p:spPr>
          <a:xfrm>
            <a:off x="0" y="312420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15718" name="Object 6"/>
          <p:cNvGraphicFramePr>
            <a:graphicFrameLocks noChangeAspect="1"/>
          </p:cNvGraphicFramePr>
          <p:nvPr/>
        </p:nvGraphicFramePr>
        <p:xfrm>
          <a:off x="323850" y="2060575"/>
          <a:ext cx="8651875" cy="1190625"/>
        </p:xfrm>
        <a:graphic>
          <a:graphicData uri="http://schemas.openxmlformats.org/presentationml/2006/ole">
            <mc:AlternateContent xmlns:mc="http://schemas.openxmlformats.org/markup-compatibility/2006">
              <mc:Choice xmlns:v="urn:schemas-microsoft-com:vml" Requires="v">
                <p:oleObj spid="_x0000_s3147" name="" r:id="rId3" imgW="5283200" imgH="609600" progId="Equation.3">
                  <p:embed/>
                </p:oleObj>
              </mc:Choice>
              <mc:Fallback>
                <p:oleObj name="" r:id="rId3" imgW="5283200" imgH="609600" progId="Equation.3">
                  <p:embed/>
                  <p:pic>
                    <p:nvPicPr>
                      <p:cNvPr id="0" name="图片 3146"/>
                      <p:cNvPicPr/>
                      <p:nvPr/>
                    </p:nvPicPr>
                    <p:blipFill>
                      <a:blip r:embed="rId4"/>
                      <a:stretch>
                        <a:fillRect/>
                      </a:stretch>
                    </p:blipFill>
                    <p:spPr>
                      <a:xfrm>
                        <a:off x="323850" y="2060575"/>
                        <a:ext cx="8651875" cy="1190625"/>
                      </a:xfrm>
                      <a:prstGeom prst="rect">
                        <a:avLst/>
                      </a:prstGeom>
                      <a:solidFill>
                        <a:schemeClr val="tx2"/>
                      </a:solidFill>
                      <a:ln w="38100">
                        <a:noFill/>
                        <a:miter/>
                      </a:ln>
                    </p:spPr>
                  </p:pic>
                </p:oleObj>
              </mc:Fallback>
            </mc:AlternateContent>
          </a:graphicData>
        </a:graphic>
      </p:graphicFrame>
      <p:sp>
        <p:nvSpPr>
          <p:cNvPr id="115719" name="Rectangle 9"/>
          <p:cNvSpPr/>
          <p:nvPr/>
        </p:nvSpPr>
        <p:spPr>
          <a:xfrm>
            <a:off x="0" y="329565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15720" name="Object 8"/>
          <p:cNvGraphicFramePr>
            <a:graphicFrameLocks noChangeAspect="1"/>
          </p:cNvGraphicFramePr>
          <p:nvPr/>
        </p:nvGraphicFramePr>
        <p:xfrm>
          <a:off x="684213" y="3789363"/>
          <a:ext cx="6481762" cy="458787"/>
        </p:xfrm>
        <a:graphic>
          <a:graphicData uri="http://schemas.openxmlformats.org/presentationml/2006/ole">
            <mc:AlternateContent xmlns:mc="http://schemas.openxmlformats.org/markup-compatibility/2006">
              <mc:Choice xmlns:v="urn:schemas-microsoft-com:vml" Requires="v">
                <p:oleObj spid="_x0000_s3149" name="" r:id="rId5" imgW="3848100" imgH="266700" progId="Equation.3">
                  <p:embed/>
                </p:oleObj>
              </mc:Choice>
              <mc:Fallback>
                <p:oleObj name="" r:id="rId5" imgW="3848100" imgH="266700" progId="Equation.3">
                  <p:embed/>
                  <p:pic>
                    <p:nvPicPr>
                      <p:cNvPr id="0" name="图片 3148"/>
                      <p:cNvPicPr/>
                      <p:nvPr/>
                    </p:nvPicPr>
                    <p:blipFill>
                      <a:blip r:embed="rId6"/>
                      <a:stretch>
                        <a:fillRect/>
                      </a:stretch>
                    </p:blipFill>
                    <p:spPr>
                      <a:xfrm>
                        <a:off x="684213" y="3789363"/>
                        <a:ext cx="6481762" cy="458787"/>
                      </a:xfrm>
                      <a:prstGeom prst="rect">
                        <a:avLst/>
                      </a:prstGeom>
                      <a:solidFill>
                        <a:schemeClr val="tx2"/>
                      </a:solidFill>
                      <a:ln w="38100">
                        <a:noFill/>
                        <a:miter/>
                      </a:ln>
                    </p:spPr>
                  </p:pic>
                </p:oleObj>
              </mc:Fallback>
            </mc:AlternateContent>
          </a:graphicData>
        </a:graphic>
      </p:graphicFrame>
      <p:sp>
        <p:nvSpPr>
          <p:cNvPr id="115721" name="Rectangle 11"/>
          <p:cNvSpPr/>
          <p:nvPr/>
        </p:nvSpPr>
        <p:spPr>
          <a:xfrm>
            <a:off x="0" y="320516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15722" name="Object 10"/>
          <p:cNvGraphicFramePr>
            <a:graphicFrameLocks noChangeAspect="1"/>
          </p:cNvGraphicFramePr>
          <p:nvPr/>
        </p:nvGraphicFramePr>
        <p:xfrm>
          <a:off x="684213" y="4292600"/>
          <a:ext cx="4392612" cy="639763"/>
        </p:xfrm>
        <a:graphic>
          <a:graphicData uri="http://schemas.openxmlformats.org/presentationml/2006/ole">
            <mc:AlternateContent xmlns:mc="http://schemas.openxmlformats.org/markup-compatibility/2006">
              <mc:Choice xmlns:v="urn:schemas-microsoft-com:vml" Requires="v">
                <p:oleObj spid="_x0000_s3150" name="" r:id="rId7" imgW="3073400" imgH="444500" progId="Equation.3">
                  <p:embed/>
                </p:oleObj>
              </mc:Choice>
              <mc:Fallback>
                <p:oleObj name="" r:id="rId7" imgW="3073400" imgH="444500" progId="Equation.3">
                  <p:embed/>
                  <p:pic>
                    <p:nvPicPr>
                      <p:cNvPr id="0" name="图片 3149"/>
                      <p:cNvPicPr/>
                      <p:nvPr/>
                    </p:nvPicPr>
                    <p:blipFill>
                      <a:blip r:embed="rId8"/>
                      <a:stretch>
                        <a:fillRect/>
                      </a:stretch>
                    </p:blipFill>
                    <p:spPr>
                      <a:xfrm>
                        <a:off x="684213" y="4292600"/>
                        <a:ext cx="4392612" cy="639763"/>
                      </a:xfrm>
                      <a:prstGeom prst="rect">
                        <a:avLst/>
                      </a:prstGeom>
                      <a:solidFill>
                        <a:schemeClr val="tx2"/>
                      </a:solidFill>
                      <a:ln w="38100">
                        <a:noFill/>
                        <a:miter/>
                      </a:ln>
                    </p:spPr>
                  </p:pic>
                </p:oleObj>
              </mc:Fallback>
            </mc:AlternateContent>
          </a:graphicData>
        </a:graphic>
      </p:graphicFrame>
      <p:sp>
        <p:nvSpPr>
          <p:cNvPr id="115723" name="Rectangle 13"/>
          <p:cNvSpPr/>
          <p:nvPr/>
        </p:nvSpPr>
        <p:spPr>
          <a:xfrm>
            <a:off x="0" y="329565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15724" name="Object 12"/>
          <p:cNvGraphicFramePr>
            <a:graphicFrameLocks noChangeAspect="1"/>
          </p:cNvGraphicFramePr>
          <p:nvPr/>
        </p:nvGraphicFramePr>
        <p:xfrm>
          <a:off x="684213" y="5084763"/>
          <a:ext cx="6551612" cy="468312"/>
        </p:xfrm>
        <a:graphic>
          <a:graphicData uri="http://schemas.openxmlformats.org/presentationml/2006/ole">
            <mc:AlternateContent xmlns:mc="http://schemas.openxmlformats.org/markup-compatibility/2006">
              <mc:Choice xmlns:v="urn:schemas-microsoft-com:vml" Requires="v">
                <p:oleObj spid="_x0000_s3151" name="" r:id="rId9" imgW="3810000" imgH="266700" progId="Equation.3">
                  <p:embed/>
                </p:oleObj>
              </mc:Choice>
              <mc:Fallback>
                <p:oleObj name="" r:id="rId9" imgW="3810000" imgH="266700" progId="Equation.3">
                  <p:embed/>
                  <p:pic>
                    <p:nvPicPr>
                      <p:cNvPr id="0" name="图片 3150"/>
                      <p:cNvPicPr/>
                      <p:nvPr/>
                    </p:nvPicPr>
                    <p:blipFill>
                      <a:blip r:embed="rId10"/>
                      <a:stretch>
                        <a:fillRect/>
                      </a:stretch>
                    </p:blipFill>
                    <p:spPr>
                      <a:xfrm>
                        <a:off x="684213" y="5084763"/>
                        <a:ext cx="6551612" cy="468312"/>
                      </a:xfrm>
                      <a:prstGeom prst="rect">
                        <a:avLst/>
                      </a:prstGeom>
                      <a:solidFill>
                        <a:schemeClr val="tx2"/>
                      </a:solidFill>
                      <a:ln w="38100">
                        <a:noFill/>
                        <a:miter/>
                      </a:ln>
                    </p:spPr>
                  </p:pic>
                </p:oleObj>
              </mc:Fallback>
            </mc:AlternateContent>
          </a:graphicData>
        </a:graphic>
      </p:graphicFrame>
      <p:sp>
        <p:nvSpPr>
          <p:cNvPr id="115725" name="Rectangle 15"/>
          <p:cNvSpPr/>
          <p:nvPr/>
        </p:nvSpPr>
        <p:spPr>
          <a:xfrm>
            <a:off x="0" y="320516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15726" name="Object 14"/>
          <p:cNvGraphicFramePr>
            <a:graphicFrameLocks noChangeAspect="1"/>
          </p:cNvGraphicFramePr>
          <p:nvPr/>
        </p:nvGraphicFramePr>
        <p:xfrm>
          <a:off x="684213" y="5734050"/>
          <a:ext cx="4427537" cy="538163"/>
        </p:xfrm>
        <a:graphic>
          <a:graphicData uri="http://schemas.openxmlformats.org/presentationml/2006/ole">
            <mc:AlternateContent xmlns:mc="http://schemas.openxmlformats.org/markup-compatibility/2006">
              <mc:Choice xmlns:v="urn:schemas-microsoft-com:vml" Requires="v">
                <p:oleObj spid="_x0000_s3152" name="" r:id="rId11" imgW="2984500" imgH="419100" progId="Equation.3">
                  <p:embed/>
                </p:oleObj>
              </mc:Choice>
              <mc:Fallback>
                <p:oleObj name="" r:id="rId11" imgW="2984500" imgH="419100" progId="Equation.3">
                  <p:embed/>
                  <p:pic>
                    <p:nvPicPr>
                      <p:cNvPr id="0" name="图片 3151"/>
                      <p:cNvPicPr/>
                      <p:nvPr/>
                    </p:nvPicPr>
                    <p:blipFill>
                      <a:blip r:embed="rId12"/>
                      <a:stretch>
                        <a:fillRect/>
                      </a:stretch>
                    </p:blipFill>
                    <p:spPr>
                      <a:xfrm>
                        <a:off x="684213" y="5734050"/>
                        <a:ext cx="4427537" cy="538163"/>
                      </a:xfrm>
                      <a:prstGeom prst="rect">
                        <a:avLst/>
                      </a:prstGeom>
                      <a:solidFill>
                        <a:schemeClr val="tx2"/>
                      </a:solidFill>
                      <a:ln w="38100">
                        <a:noFill/>
                        <a:miter/>
                      </a:ln>
                    </p:spPr>
                  </p:pic>
                </p:oleObj>
              </mc:Fallback>
            </mc:AlternateContent>
          </a:graphicData>
        </a:graphic>
      </p:graphicFrame>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3"/>
          <p:cNvSpPr>
            <a:spLocks noGrp="1" noRot="1"/>
          </p:cNvSpPr>
          <p:nvPr>
            <p:ph idx="1"/>
          </p:nvPr>
        </p:nvSpPr>
        <p:spPr>
          <a:xfrm>
            <a:off x="301625" y="333375"/>
            <a:ext cx="8540750" cy="6264275"/>
          </a:xfrm>
          <a:ln/>
        </p:spPr>
        <p:txBody>
          <a:bodyPr vert="horz" wrap="square" lIns="91440" tIns="45720" rIns="91440" bIns="45720" anchor="t"/>
          <a:p>
            <a:pPr eaLnBrk="1" hangingPunct="1">
              <a:buNone/>
            </a:pPr>
            <a:r>
              <a:rPr lang="en-US" altLang="zh-CN" dirty="0">
                <a:solidFill>
                  <a:srgbClr val="FFCC00"/>
                </a:solidFill>
                <a:latin typeface="Times New Roman" panose="02020603050405020304" pitchFamily="18" charset="0"/>
                <a:ea typeface="楷体_GB2312" panose="02010609030101010101" pitchFamily="49" charset="-122"/>
              </a:rPr>
              <a:t>2. </a:t>
            </a:r>
            <a:r>
              <a:rPr lang="zh-CN" altLang="en-US" dirty="0">
                <a:solidFill>
                  <a:srgbClr val="FFCC00"/>
                </a:solidFill>
                <a:latin typeface="Times New Roman" panose="02020603050405020304" pitchFamily="18" charset="0"/>
                <a:ea typeface="楷体_GB2312" panose="02010609030101010101" pitchFamily="49" charset="-122"/>
              </a:rPr>
              <a:t>圆柱体的体积为</a:t>
            </a: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dirty="0">
                <a:solidFill>
                  <a:srgbClr val="FFCC00"/>
                </a:solidFill>
                <a:ea typeface="楷体_GB2312" panose="02010609030101010101" pitchFamily="49" charset="-122"/>
              </a:rPr>
              <a:t>圆柱体的不确定度为</a:t>
            </a:r>
            <a:endParaRPr lang="zh-CN" altLang="en-US" dirty="0">
              <a:solidFill>
                <a:srgbClr val="FFCC00"/>
              </a:solidFill>
              <a:ea typeface="楷体_GB2312" panose="02010609030101010101" pitchFamily="49" charset="-122"/>
            </a:endParaRPr>
          </a:p>
          <a:p>
            <a:pPr eaLnBrk="1" hangingPunct="1">
              <a:buNone/>
            </a:pPr>
            <a:endParaRPr lang="zh-CN" altLang="en-US" dirty="0">
              <a:solidFill>
                <a:srgbClr val="FFCC00"/>
              </a:solidFill>
              <a:ea typeface="楷体_GB2312" panose="02010609030101010101" pitchFamily="49" charset="-122"/>
            </a:endParaRPr>
          </a:p>
          <a:p>
            <a:pPr eaLnBrk="1" hangingPunct="1">
              <a:buNone/>
            </a:pPr>
            <a:endParaRPr lang="zh-CN" altLang="en-US" dirty="0">
              <a:solidFill>
                <a:srgbClr val="FFCC00"/>
              </a:solidFill>
              <a:ea typeface="楷体_GB2312" panose="02010609030101010101" pitchFamily="49" charset="-122"/>
            </a:endParaRPr>
          </a:p>
          <a:p>
            <a:pPr eaLnBrk="1" hangingPunct="1">
              <a:buNone/>
            </a:pPr>
            <a:endParaRPr lang="zh-CN" altLang="en-US" dirty="0">
              <a:solidFill>
                <a:srgbClr val="FFCC00"/>
              </a:solidFill>
              <a:ea typeface="楷体_GB2312" panose="02010609030101010101" pitchFamily="49" charset="-122"/>
            </a:endParaRPr>
          </a:p>
          <a:p>
            <a:pPr eaLnBrk="1" hangingPunct="1">
              <a:buNone/>
            </a:pPr>
            <a:r>
              <a:rPr lang="en-US" altLang="zh-CN" dirty="0">
                <a:solidFill>
                  <a:srgbClr val="FFCC00"/>
                </a:solidFill>
                <a:latin typeface="Times New Roman" panose="02020603050405020304" pitchFamily="18" charset="0"/>
                <a:ea typeface="楷体_GB2312" panose="02010609030101010101" pitchFamily="49" charset="-122"/>
              </a:rPr>
              <a:t>3.</a:t>
            </a:r>
            <a:r>
              <a:rPr lang="zh-CN" altLang="en-US" dirty="0">
                <a:solidFill>
                  <a:srgbClr val="FFCC00"/>
                </a:solidFill>
                <a:latin typeface="Times New Roman" panose="02020603050405020304" pitchFamily="18" charset="0"/>
                <a:ea typeface="楷体_GB2312" panose="02010609030101010101" pitchFamily="49" charset="-122"/>
              </a:rPr>
              <a:t>结果表达式为</a:t>
            </a:r>
            <a:endParaRPr lang="zh-CN" altLang="en-US" dirty="0">
              <a:solidFill>
                <a:srgbClr val="FFCC00"/>
              </a:solidFill>
              <a:latin typeface="Times New Roman" panose="02020603050405020304" pitchFamily="18" charset="0"/>
              <a:ea typeface="楷体_GB2312" panose="02010609030101010101" pitchFamily="49" charset="-122"/>
            </a:endParaRPr>
          </a:p>
        </p:txBody>
      </p:sp>
      <p:sp>
        <p:nvSpPr>
          <p:cNvPr id="116739" name="Rectangle 5"/>
          <p:cNvSpPr/>
          <p:nvPr/>
        </p:nvSpPr>
        <p:spPr>
          <a:xfrm>
            <a:off x="0" y="319563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16740" name="Object 4"/>
          <p:cNvGraphicFramePr>
            <a:graphicFrameLocks noChangeAspect="1"/>
          </p:cNvGraphicFramePr>
          <p:nvPr/>
        </p:nvGraphicFramePr>
        <p:xfrm>
          <a:off x="539750" y="2133600"/>
          <a:ext cx="7740650" cy="736600"/>
        </p:xfrm>
        <a:graphic>
          <a:graphicData uri="http://schemas.openxmlformats.org/presentationml/2006/ole">
            <mc:AlternateContent xmlns:mc="http://schemas.openxmlformats.org/markup-compatibility/2006">
              <mc:Choice xmlns:v="urn:schemas-microsoft-com:vml" Requires="v">
                <p:oleObj spid="_x0000_s3154" name="" r:id="rId1" imgW="4902200" imgH="469900" progId="Equation.3">
                  <p:embed/>
                </p:oleObj>
              </mc:Choice>
              <mc:Fallback>
                <p:oleObj name="" r:id="rId1" imgW="4902200" imgH="469900" progId="Equation.3">
                  <p:embed/>
                  <p:pic>
                    <p:nvPicPr>
                      <p:cNvPr id="0" name="图片 3153"/>
                      <p:cNvPicPr/>
                      <p:nvPr/>
                    </p:nvPicPr>
                    <p:blipFill>
                      <a:blip r:embed="rId2"/>
                      <a:stretch>
                        <a:fillRect/>
                      </a:stretch>
                    </p:blipFill>
                    <p:spPr>
                      <a:xfrm>
                        <a:off x="539750" y="2133600"/>
                        <a:ext cx="7740650" cy="736600"/>
                      </a:xfrm>
                      <a:prstGeom prst="rect">
                        <a:avLst/>
                      </a:prstGeom>
                      <a:solidFill>
                        <a:schemeClr val="tx2"/>
                      </a:solidFill>
                      <a:ln w="38100">
                        <a:noFill/>
                        <a:miter/>
                      </a:ln>
                    </p:spPr>
                  </p:pic>
                </p:oleObj>
              </mc:Fallback>
            </mc:AlternateContent>
          </a:graphicData>
        </a:graphic>
      </p:graphicFrame>
      <p:sp>
        <p:nvSpPr>
          <p:cNvPr id="116741" name="Rectangle 7"/>
          <p:cNvSpPr/>
          <p:nvPr/>
        </p:nvSpPr>
        <p:spPr>
          <a:xfrm>
            <a:off x="0" y="323373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16742" name="Object 6"/>
          <p:cNvGraphicFramePr>
            <a:graphicFrameLocks noChangeAspect="1"/>
          </p:cNvGraphicFramePr>
          <p:nvPr/>
        </p:nvGraphicFramePr>
        <p:xfrm>
          <a:off x="611188" y="836613"/>
          <a:ext cx="7345362" cy="720725"/>
        </p:xfrm>
        <a:graphic>
          <a:graphicData uri="http://schemas.openxmlformats.org/presentationml/2006/ole">
            <mc:AlternateContent xmlns:mc="http://schemas.openxmlformats.org/markup-compatibility/2006">
              <mc:Choice xmlns:v="urn:schemas-microsoft-com:vml" Requires="v">
                <p:oleObj spid="_x0000_s3155" name="" r:id="rId3" imgW="4064000" imgH="393700" progId="Equation.3">
                  <p:embed/>
                </p:oleObj>
              </mc:Choice>
              <mc:Fallback>
                <p:oleObj name="" r:id="rId3" imgW="4064000" imgH="393700" progId="Equation.3">
                  <p:embed/>
                  <p:pic>
                    <p:nvPicPr>
                      <p:cNvPr id="0" name="图片 3154"/>
                      <p:cNvPicPr/>
                      <p:nvPr/>
                    </p:nvPicPr>
                    <p:blipFill>
                      <a:blip r:embed="rId4"/>
                      <a:stretch>
                        <a:fillRect/>
                      </a:stretch>
                    </p:blipFill>
                    <p:spPr>
                      <a:xfrm>
                        <a:off x="611188" y="836613"/>
                        <a:ext cx="7345362" cy="720725"/>
                      </a:xfrm>
                      <a:prstGeom prst="rect">
                        <a:avLst/>
                      </a:prstGeom>
                      <a:solidFill>
                        <a:schemeClr val="tx2"/>
                      </a:solidFill>
                      <a:ln w="38100">
                        <a:noFill/>
                        <a:miter/>
                      </a:ln>
                    </p:spPr>
                  </p:pic>
                </p:oleObj>
              </mc:Fallback>
            </mc:AlternateContent>
          </a:graphicData>
        </a:graphic>
      </p:graphicFrame>
      <p:sp>
        <p:nvSpPr>
          <p:cNvPr id="116743" name="Rectangle 9"/>
          <p:cNvSpPr/>
          <p:nvPr/>
        </p:nvSpPr>
        <p:spPr>
          <a:xfrm>
            <a:off x="0" y="320516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16744" name="Object 8"/>
          <p:cNvGraphicFramePr>
            <a:graphicFrameLocks noChangeAspect="1"/>
          </p:cNvGraphicFramePr>
          <p:nvPr/>
        </p:nvGraphicFramePr>
        <p:xfrm>
          <a:off x="539750" y="2979738"/>
          <a:ext cx="5040313" cy="750887"/>
        </p:xfrm>
        <a:graphic>
          <a:graphicData uri="http://schemas.openxmlformats.org/presentationml/2006/ole">
            <mc:AlternateContent xmlns:mc="http://schemas.openxmlformats.org/markup-compatibility/2006">
              <mc:Choice xmlns:v="urn:schemas-microsoft-com:vml" Requires="v">
                <p:oleObj spid="_x0000_s3156" name="" r:id="rId5" imgW="2997200" imgH="444500" progId="Equation.3">
                  <p:embed/>
                </p:oleObj>
              </mc:Choice>
              <mc:Fallback>
                <p:oleObj name="" r:id="rId5" imgW="2997200" imgH="444500" progId="Equation.3">
                  <p:embed/>
                  <p:pic>
                    <p:nvPicPr>
                      <p:cNvPr id="0" name="图片 3155"/>
                      <p:cNvPicPr/>
                      <p:nvPr/>
                    </p:nvPicPr>
                    <p:blipFill>
                      <a:blip r:embed="rId6"/>
                      <a:stretch>
                        <a:fillRect/>
                      </a:stretch>
                    </p:blipFill>
                    <p:spPr>
                      <a:xfrm>
                        <a:off x="539750" y="2979738"/>
                        <a:ext cx="5040313" cy="750887"/>
                      </a:xfrm>
                      <a:prstGeom prst="rect">
                        <a:avLst/>
                      </a:prstGeom>
                      <a:solidFill>
                        <a:schemeClr val="tx2"/>
                      </a:solidFill>
                      <a:ln w="38100">
                        <a:noFill/>
                        <a:miter/>
                      </a:ln>
                    </p:spPr>
                  </p:pic>
                </p:oleObj>
              </mc:Fallback>
            </mc:AlternateContent>
          </a:graphicData>
        </a:graphic>
      </p:graphicFrame>
      <p:sp>
        <p:nvSpPr>
          <p:cNvPr id="116745" name="Rectangle 11"/>
          <p:cNvSpPr/>
          <p:nvPr/>
        </p:nvSpPr>
        <p:spPr>
          <a:xfrm>
            <a:off x="0" y="329565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16746" name="Object 10"/>
          <p:cNvGraphicFramePr>
            <a:graphicFrameLocks noChangeAspect="1"/>
          </p:cNvGraphicFramePr>
          <p:nvPr/>
        </p:nvGraphicFramePr>
        <p:xfrm>
          <a:off x="1116013" y="4437063"/>
          <a:ext cx="7127875" cy="1230312"/>
        </p:xfrm>
        <a:graphic>
          <a:graphicData uri="http://schemas.openxmlformats.org/presentationml/2006/ole">
            <mc:AlternateContent xmlns:mc="http://schemas.openxmlformats.org/markup-compatibility/2006">
              <mc:Choice xmlns:v="urn:schemas-microsoft-com:vml" Requires="v">
                <p:oleObj spid="_x0000_s3157" name="" r:id="rId7" imgW="3098800" imgH="533400" progId="Equation.3">
                  <p:embed/>
                </p:oleObj>
              </mc:Choice>
              <mc:Fallback>
                <p:oleObj name="" r:id="rId7" imgW="3098800" imgH="533400" progId="Equation.3">
                  <p:embed/>
                  <p:pic>
                    <p:nvPicPr>
                      <p:cNvPr id="0" name="图片 3156"/>
                      <p:cNvPicPr/>
                      <p:nvPr/>
                    </p:nvPicPr>
                    <p:blipFill>
                      <a:blip r:embed="rId8"/>
                      <a:stretch>
                        <a:fillRect/>
                      </a:stretch>
                    </p:blipFill>
                    <p:spPr>
                      <a:xfrm>
                        <a:off x="1116013" y="4437063"/>
                        <a:ext cx="7127875" cy="1230312"/>
                      </a:xfrm>
                      <a:prstGeom prst="rect">
                        <a:avLst/>
                      </a:prstGeom>
                      <a:solidFill>
                        <a:schemeClr val="tx2"/>
                      </a:solidFill>
                      <a:ln w="38100">
                        <a:noFill/>
                        <a:miter/>
                      </a:ln>
                    </p:spPr>
                  </p:pic>
                </p:oleObj>
              </mc:Fallback>
            </mc:AlternateContent>
          </a:graphicData>
        </a:graphic>
      </p:graphicFrame>
      <p:sp>
        <p:nvSpPr>
          <p:cNvPr id="116747" name="Rectangle 13"/>
          <p:cNvSpPr/>
          <p:nvPr/>
        </p:nvSpPr>
        <p:spPr>
          <a:xfrm>
            <a:off x="0" y="342900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16748" name="Object 12"/>
          <p:cNvGraphicFramePr>
            <a:graphicFrameLocks noChangeAspect="1"/>
          </p:cNvGraphicFramePr>
          <p:nvPr/>
        </p:nvGraphicFramePr>
        <p:xfrm>
          <a:off x="2411413" y="5734050"/>
          <a:ext cx="2808287" cy="823913"/>
        </p:xfrm>
        <a:graphic>
          <a:graphicData uri="http://schemas.openxmlformats.org/presentationml/2006/ole">
            <mc:AlternateContent xmlns:mc="http://schemas.openxmlformats.org/markup-compatibility/2006">
              <mc:Choice xmlns:v="urn:schemas-microsoft-com:vml" Requires="v">
                <p:oleObj spid="_x0000_s3158" name="" r:id="rId9" imgW="1536065" imgH="444500" progId="Equation.3">
                  <p:embed/>
                </p:oleObj>
              </mc:Choice>
              <mc:Fallback>
                <p:oleObj name="" r:id="rId9" imgW="1536065" imgH="444500" progId="Equation.3">
                  <p:embed/>
                  <p:pic>
                    <p:nvPicPr>
                      <p:cNvPr id="0" name="图片 3157"/>
                      <p:cNvPicPr/>
                      <p:nvPr/>
                    </p:nvPicPr>
                    <p:blipFill>
                      <a:blip r:embed="rId10"/>
                      <a:stretch>
                        <a:fillRect/>
                      </a:stretch>
                    </p:blipFill>
                    <p:spPr>
                      <a:xfrm>
                        <a:off x="2411413" y="5734050"/>
                        <a:ext cx="2808287" cy="823913"/>
                      </a:xfrm>
                      <a:prstGeom prst="rect">
                        <a:avLst/>
                      </a:prstGeom>
                      <a:solidFill>
                        <a:schemeClr val="tx2"/>
                      </a:solidFill>
                      <a:ln w="38100">
                        <a:noFill/>
                        <a:miter/>
                      </a:ln>
                    </p:spPr>
                  </p:pic>
                </p:oleObj>
              </mc:Fallback>
            </mc:AlternateContent>
          </a:graphicData>
        </a:graphic>
      </p:graphicFrame>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Rectangle 2"/>
          <p:cNvSpPr>
            <a:spLocks noGrp="1" noRot="1"/>
          </p:cNvSpPr>
          <p:nvPr>
            <p:ph type="title"/>
          </p:nvPr>
        </p:nvSpPr>
        <p:spPr>
          <a:ln/>
        </p:spPr>
        <p:txBody>
          <a:bodyPr vert="horz" wrap="square" lIns="91440" tIns="45720" rIns="91440" bIns="45720" anchor="ctr"/>
          <a:p>
            <a:pPr eaLnBrk="1" hangingPunct="1"/>
            <a:r>
              <a:rPr lang="zh-CN" altLang="en-US" b="1" dirty="0">
                <a:latin typeface="Times New Roman" panose="02020603050405020304" pitchFamily="18" charset="0"/>
                <a:ea typeface="楷体_GB2312" panose="02010609030101010101" pitchFamily="49" charset="-122"/>
              </a:rPr>
              <a:t>不确定度分配原则</a:t>
            </a:r>
            <a:r>
              <a:rPr lang="zh-CN" altLang="en-US" dirty="0"/>
              <a:t> </a:t>
            </a:r>
            <a:endParaRPr lang="zh-CN" altLang="en-US" dirty="0"/>
          </a:p>
        </p:txBody>
      </p:sp>
      <p:sp>
        <p:nvSpPr>
          <p:cNvPr id="121859" name="Rectangle 3"/>
          <p:cNvSpPr>
            <a:spLocks noGrp="1" noRot="1"/>
          </p:cNvSpPr>
          <p:nvPr>
            <p:ph idx="1"/>
          </p:nvPr>
        </p:nvSpPr>
        <p:spPr>
          <a:xfrm>
            <a:off x="0" y="1600200"/>
            <a:ext cx="8842375" cy="4498975"/>
          </a:xfrm>
          <a:ln/>
        </p:spPr>
        <p:txBody>
          <a:bodyPr vert="horz" wrap="square" lIns="91440" tIns="45720" rIns="91440" bIns="45720" anchor="t"/>
          <a:p>
            <a:pPr eaLnBrk="1" hangingPunct="1">
              <a:buNone/>
            </a:pPr>
            <a:r>
              <a:rPr lang="en-US" altLang="zh-CN" sz="2800" dirty="0"/>
              <a:t>   </a:t>
            </a:r>
            <a:r>
              <a:rPr lang="zh-CN" altLang="en-US" sz="2800" dirty="0">
                <a:solidFill>
                  <a:srgbClr val="FFCC00"/>
                </a:solidFill>
                <a:ea typeface="楷体_GB2312" panose="02010609030101010101" pitchFamily="49" charset="-122"/>
              </a:rPr>
              <a:t>在不确定度分析和实验设计中，常常需要解决间接被测量的测量结果的准确度已经给定，如何选择合理的测量方法和测量仪器的问题。</a:t>
            </a:r>
            <a:r>
              <a:rPr lang="zh-CN" altLang="en-US" sz="2800" dirty="0"/>
              <a:t> </a:t>
            </a:r>
            <a:endParaRPr lang="zh-CN" altLang="en-US" sz="2800" dirty="0"/>
          </a:p>
          <a:p>
            <a:pPr eaLnBrk="1" hangingPunct="1">
              <a:buNone/>
            </a:pPr>
            <a:endParaRPr lang="zh-CN" altLang="en-US" sz="2800" dirty="0"/>
          </a:p>
          <a:p>
            <a:pPr eaLnBrk="1" hangingPunct="1">
              <a:buNone/>
            </a:pPr>
            <a:r>
              <a:rPr lang="zh-CN" altLang="en-US" sz="2800" dirty="0">
                <a:solidFill>
                  <a:srgbClr val="FF0000"/>
                </a:solidFill>
                <a:latin typeface="楷体_GB2312" panose="02010609030101010101" pitchFamily="49" charset="-122"/>
                <a:ea typeface="楷体_GB2312" panose="02010609030101010101" pitchFamily="49" charset="-122"/>
              </a:rPr>
              <a:t>方法：</a:t>
            </a:r>
            <a:endParaRPr lang="zh-CN" altLang="en-US" sz="2800" dirty="0">
              <a:solidFill>
                <a:srgbClr val="FF0000"/>
              </a:solidFill>
              <a:latin typeface="楷体_GB2312" panose="02010609030101010101" pitchFamily="49" charset="-122"/>
              <a:ea typeface="楷体_GB2312" panose="02010609030101010101" pitchFamily="49" charset="-122"/>
            </a:endParaRPr>
          </a:p>
          <a:p>
            <a:pPr eaLnBrk="1" hangingPunct="1">
              <a:buNone/>
            </a:pPr>
            <a:r>
              <a:rPr lang="zh-CN" altLang="en-US" sz="2800" dirty="0">
                <a:solidFill>
                  <a:srgbClr val="FFCC00"/>
                </a:solidFill>
                <a:latin typeface="楷体_GB2312" panose="02010609030101010101" pitchFamily="49" charset="-122"/>
                <a:ea typeface="楷体_GB2312" panose="02010609030101010101" pitchFamily="49" charset="-122"/>
              </a:rPr>
              <a:t>   根据极限误差（仪器误差）的传递公式的具体形式，按照不确定度</a:t>
            </a:r>
            <a:r>
              <a:rPr lang="zh-CN" altLang="en-US" b="1" u="sng" dirty="0">
                <a:solidFill>
                  <a:srgbClr val="FF0000"/>
                </a:solidFill>
                <a:latin typeface="楷体_GB2312" panose="02010609030101010101" pitchFamily="49" charset="-122"/>
                <a:ea typeface="楷体_GB2312" panose="02010609030101010101" pitchFamily="49" charset="-122"/>
              </a:rPr>
              <a:t>等作用原则</a:t>
            </a:r>
            <a:r>
              <a:rPr lang="zh-CN" altLang="en-US" sz="2800" dirty="0">
                <a:solidFill>
                  <a:srgbClr val="FFCC00"/>
                </a:solidFill>
                <a:latin typeface="楷体_GB2312" panose="02010609030101010101" pitchFamily="49" charset="-122"/>
                <a:ea typeface="楷体_GB2312" panose="02010609030101010101" pitchFamily="49" charset="-122"/>
              </a:rPr>
              <a:t>将测量结果的总不确定度均匀分到各个直接被测量中，使得各个直接被测量的不确定度对于总不确定度的贡献相等。</a:t>
            </a:r>
            <a:r>
              <a:rPr lang="zh-CN" altLang="en-US" sz="2800" dirty="0"/>
              <a:t> </a:t>
            </a:r>
            <a:endParaRPr lang="zh-CN" altLang="en-US" sz="2800" dirty="0"/>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举例</a:t>
            </a:r>
            <a:endParaRPr lang="zh-CN" altLang="en-US" dirty="0">
              <a:ea typeface="楷体_GB2312" panose="02010609030101010101" pitchFamily="49" charset="-122"/>
            </a:endParaRPr>
          </a:p>
        </p:txBody>
      </p:sp>
      <p:sp>
        <p:nvSpPr>
          <p:cNvPr id="122883" name="Rectangle 3"/>
          <p:cNvSpPr>
            <a:spLocks noGrp="1" noRot="1"/>
          </p:cNvSpPr>
          <p:nvPr>
            <p:ph idx="1"/>
          </p:nvPr>
        </p:nvSpPr>
        <p:spPr>
          <a:ln/>
        </p:spPr>
        <p:txBody>
          <a:bodyPr vert="horz" wrap="square" lIns="91440" tIns="45720" rIns="91440" bIns="45720" anchor="t"/>
          <a:p>
            <a:pPr eaLnBrk="1" hangingPunct="1">
              <a:buNone/>
            </a:pPr>
            <a:r>
              <a:rPr lang="en-US" altLang="zh-CN" sz="4000" b="1" dirty="0">
                <a:latin typeface="Times New Roman" panose="02020603050405020304" pitchFamily="18" charset="0"/>
                <a:ea typeface="楷体_GB2312" panose="02010609030101010101" pitchFamily="49" charset="-122"/>
              </a:rPr>
              <a:t>   </a:t>
            </a:r>
            <a:r>
              <a:rPr lang="zh-CN" altLang="en-US" sz="4400" b="1" dirty="0">
                <a:solidFill>
                  <a:srgbClr val="FFCC00"/>
                </a:solidFill>
                <a:latin typeface="Times New Roman" panose="02020603050405020304" pitchFamily="18" charset="0"/>
                <a:ea typeface="楷体_GB2312" panose="02010609030101010101" pitchFamily="49" charset="-122"/>
              </a:rPr>
              <a:t>例</a:t>
            </a:r>
            <a:r>
              <a:rPr lang="en-US" altLang="zh-CN" sz="4400" b="1" dirty="0">
                <a:solidFill>
                  <a:srgbClr val="FFCC00"/>
                </a:solidFill>
                <a:latin typeface="Times New Roman" panose="02020603050405020304" pitchFamily="18" charset="0"/>
                <a:ea typeface="楷体_GB2312" panose="02010609030101010101" pitchFamily="49" charset="-122"/>
              </a:rPr>
              <a:t>4 . </a:t>
            </a:r>
            <a:r>
              <a:rPr lang="zh-CN" altLang="en-US" sz="4400" dirty="0">
                <a:solidFill>
                  <a:srgbClr val="FFCC00"/>
                </a:solidFill>
                <a:latin typeface="Times New Roman" panose="02020603050405020304" pitchFamily="18" charset="0"/>
                <a:ea typeface="楷体_GB2312" panose="02010609030101010101" pitchFamily="49" charset="-122"/>
              </a:rPr>
              <a:t>已知一个圆柱体直径</a:t>
            </a:r>
            <a:r>
              <a:rPr lang="en-US" altLang="zh-CN" sz="4400" i="1" dirty="0">
                <a:solidFill>
                  <a:srgbClr val="FFCC00"/>
                </a:solidFill>
                <a:latin typeface="Times New Roman" panose="02020603050405020304" pitchFamily="18" charset="0"/>
                <a:ea typeface="楷体_GB2312" panose="02010609030101010101" pitchFamily="49" charset="-122"/>
              </a:rPr>
              <a:t>D</a:t>
            </a:r>
            <a:r>
              <a:rPr lang="zh-CN" altLang="en-US" sz="4400" dirty="0">
                <a:solidFill>
                  <a:srgbClr val="FFCC00"/>
                </a:solidFill>
                <a:latin typeface="Times New Roman" panose="02020603050405020304" pitchFamily="18" charset="0"/>
                <a:ea typeface="楷体_GB2312" panose="02010609030101010101" pitchFamily="49" charset="-122"/>
              </a:rPr>
              <a:t>的粗测值约为</a:t>
            </a:r>
            <a:r>
              <a:rPr lang="en-US" altLang="zh-CN" sz="4400" dirty="0">
                <a:solidFill>
                  <a:srgbClr val="FFCC00"/>
                </a:solidFill>
                <a:latin typeface="Times New Roman" panose="02020603050405020304" pitchFamily="18" charset="0"/>
                <a:ea typeface="楷体_GB2312" panose="02010609030101010101" pitchFamily="49" charset="-122"/>
              </a:rPr>
              <a:t>20mm</a:t>
            </a:r>
            <a:r>
              <a:rPr lang="zh-CN" altLang="en-US" sz="4400" dirty="0">
                <a:solidFill>
                  <a:srgbClr val="FFCC00"/>
                </a:solidFill>
                <a:latin typeface="Times New Roman" panose="02020603050405020304" pitchFamily="18" charset="0"/>
                <a:ea typeface="楷体_GB2312" panose="02010609030101010101" pitchFamily="49" charset="-122"/>
              </a:rPr>
              <a:t>，高度</a:t>
            </a:r>
            <a:r>
              <a:rPr lang="en-US" altLang="zh-CN" sz="4400" i="1" dirty="0">
                <a:solidFill>
                  <a:srgbClr val="FFCC00"/>
                </a:solidFill>
                <a:latin typeface="Times New Roman" panose="02020603050405020304" pitchFamily="18" charset="0"/>
                <a:ea typeface="楷体_GB2312" panose="02010609030101010101" pitchFamily="49" charset="-122"/>
              </a:rPr>
              <a:t>H</a:t>
            </a:r>
            <a:r>
              <a:rPr lang="zh-CN" altLang="en-US" sz="4400" dirty="0">
                <a:solidFill>
                  <a:srgbClr val="FFCC00"/>
                </a:solidFill>
                <a:latin typeface="Times New Roman" panose="02020603050405020304" pitchFamily="18" charset="0"/>
                <a:ea typeface="楷体_GB2312" panose="02010609030101010101" pitchFamily="49" charset="-122"/>
              </a:rPr>
              <a:t>的粗测值约为</a:t>
            </a:r>
            <a:r>
              <a:rPr lang="en-US" altLang="zh-CN" sz="4400" dirty="0">
                <a:solidFill>
                  <a:srgbClr val="FFCC00"/>
                </a:solidFill>
                <a:latin typeface="Times New Roman" panose="02020603050405020304" pitchFamily="18" charset="0"/>
                <a:ea typeface="楷体_GB2312" panose="02010609030101010101" pitchFamily="49" charset="-122"/>
              </a:rPr>
              <a:t>50mm </a:t>
            </a:r>
            <a:r>
              <a:rPr lang="zh-CN" altLang="en-US" sz="4400" dirty="0">
                <a:solidFill>
                  <a:srgbClr val="FFCC00"/>
                </a:solidFill>
                <a:latin typeface="Times New Roman" panose="02020603050405020304" pitchFamily="18" charset="0"/>
                <a:ea typeface="楷体_GB2312" panose="02010609030101010101" pitchFamily="49" charset="-122"/>
              </a:rPr>
              <a:t>，如果要求该圆柱体体积</a:t>
            </a:r>
            <a:r>
              <a:rPr lang="en-US" altLang="zh-CN" sz="4400" i="1" dirty="0">
                <a:solidFill>
                  <a:srgbClr val="FFCC00"/>
                </a:solidFill>
                <a:latin typeface="Times New Roman" panose="02020603050405020304" pitchFamily="18" charset="0"/>
                <a:ea typeface="楷体_GB2312" panose="02010609030101010101" pitchFamily="49" charset="-122"/>
              </a:rPr>
              <a:t>V</a:t>
            </a:r>
            <a:r>
              <a:rPr lang="zh-CN" altLang="en-US" sz="4400" dirty="0">
                <a:solidFill>
                  <a:srgbClr val="FFCC00"/>
                </a:solidFill>
                <a:latin typeface="Times New Roman" panose="02020603050405020304" pitchFamily="18" charset="0"/>
                <a:ea typeface="楷体_GB2312" panose="02010609030101010101" pitchFamily="49" charset="-122"/>
              </a:rPr>
              <a:t>的相对不确定度不大于</a:t>
            </a:r>
            <a:r>
              <a:rPr lang="en-US" altLang="zh-CN" sz="4400" dirty="0">
                <a:solidFill>
                  <a:srgbClr val="FFCC00"/>
                </a:solidFill>
                <a:latin typeface="Times New Roman" panose="02020603050405020304" pitchFamily="18" charset="0"/>
                <a:ea typeface="楷体_GB2312" panose="02010609030101010101" pitchFamily="49" charset="-122"/>
              </a:rPr>
              <a:t>1.0%</a:t>
            </a:r>
            <a:r>
              <a:rPr lang="zh-CN" altLang="en-US" sz="4400" dirty="0">
                <a:solidFill>
                  <a:srgbClr val="FFCC00"/>
                </a:solidFill>
                <a:latin typeface="Times New Roman" panose="02020603050405020304" pitchFamily="18" charset="0"/>
                <a:ea typeface="楷体_GB2312" panose="02010609030101010101" pitchFamily="49" charset="-122"/>
              </a:rPr>
              <a:t>，求</a:t>
            </a:r>
            <a:r>
              <a:rPr lang="en-US" altLang="zh-CN" sz="4400" i="1" dirty="0">
                <a:solidFill>
                  <a:srgbClr val="FFCC00"/>
                </a:solidFill>
                <a:latin typeface="Times New Roman" panose="02020603050405020304" pitchFamily="18" charset="0"/>
                <a:ea typeface="楷体_GB2312" panose="02010609030101010101" pitchFamily="49" charset="-122"/>
              </a:rPr>
              <a:t>D</a:t>
            </a:r>
            <a:r>
              <a:rPr lang="zh-CN" altLang="en-US" sz="4400" dirty="0">
                <a:solidFill>
                  <a:srgbClr val="FFCC00"/>
                </a:solidFill>
                <a:latin typeface="Times New Roman" panose="02020603050405020304" pitchFamily="18" charset="0"/>
                <a:ea typeface="楷体_GB2312" panose="02010609030101010101" pitchFamily="49" charset="-122"/>
              </a:rPr>
              <a:t>和</a:t>
            </a:r>
            <a:r>
              <a:rPr lang="en-US" altLang="zh-CN" sz="4400" i="1" dirty="0">
                <a:solidFill>
                  <a:srgbClr val="FFCC00"/>
                </a:solidFill>
                <a:latin typeface="Times New Roman" panose="02020603050405020304" pitchFamily="18" charset="0"/>
                <a:ea typeface="楷体_GB2312" panose="02010609030101010101" pitchFamily="49" charset="-122"/>
              </a:rPr>
              <a:t>H</a:t>
            </a:r>
            <a:r>
              <a:rPr lang="zh-CN" altLang="en-US" sz="4400" dirty="0">
                <a:solidFill>
                  <a:srgbClr val="FFCC00"/>
                </a:solidFill>
                <a:latin typeface="Times New Roman" panose="02020603050405020304" pitchFamily="18" charset="0"/>
                <a:ea typeface="楷体_GB2312" panose="02010609030101010101" pitchFamily="49" charset="-122"/>
              </a:rPr>
              <a:t>的测量工具。</a:t>
            </a:r>
            <a:endParaRPr lang="zh-CN" altLang="en-US" sz="4400" dirty="0">
              <a:solidFill>
                <a:srgbClr val="FFCC00"/>
              </a:solidFill>
              <a:latin typeface="Times New Roman" panose="02020603050405020304" pitchFamily="18" charset="0"/>
              <a:ea typeface="楷体_GB2312" panose="02010609030101010101" pitchFamily="49" charset="-122"/>
            </a:endParaRPr>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Rectangle 3"/>
          <p:cNvSpPr>
            <a:spLocks noGrp="1" noRot="1"/>
          </p:cNvSpPr>
          <p:nvPr>
            <p:ph idx="1"/>
          </p:nvPr>
        </p:nvSpPr>
        <p:spPr>
          <a:xfrm>
            <a:off x="250825" y="549275"/>
            <a:ext cx="8540750" cy="6048375"/>
          </a:xfrm>
          <a:ln/>
        </p:spPr>
        <p:txBody>
          <a:bodyPr vert="horz" wrap="square" lIns="91440" tIns="45720" rIns="91440" bIns="45720" anchor="t"/>
          <a:p>
            <a:pPr eaLnBrk="1" hangingPunct="1">
              <a:buNone/>
            </a:pPr>
            <a:r>
              <a:rPr lang="zh-CN" altLang="en-US" b="1" dirty="0">
                <a:solidFill>
                  <a:srgbClr val="FFCC00"/>
                </a:solidFill>
                <a:latin typeface="Times New Roman" panose="02020603050405020304" pitchFamily="18" charset="0"/>
                <a:ea typeface="楷体_GB2312" panose="02010609030101010101" pitchFamily="49" charset="-122"/>
              </a:rPr>
              <a:t>解：</a:t>
            </a:r>
            <a:r>
              <a:rPr lang="zh-CN" altLang="en-US" dirty="0">
                <a:solidFill>
                  <a:srgbClr val="FFCC00"/>
                </a:solidFill>
                <a:latin typeface="Times New Roman" panose="02020603050405020304" pitchFamily="18" charset="0"/>
                <a:ea typeface="楷体_GB2312" panose="02010609030101010101" pitchFamily="49" charset="-122"/>
              </a:rPr>
              <a:t>由圆柱体体积公式</a:t>
            </a:r>
            <a:r>
              <a:rPr lang="en-US" altLang="zh-CN" i="1" dirty="0">
                <a:solidFill>
                  <a:srgbClr val="FFCC00"/>
                </a:solidFill>
                <a:latin typeface="Times New Roman" panose="02020603050405020304" pitchFamily="18" charset="0"/>
                <a:ea typeface="楷体_GB2312" panose="02010609030101010101" pitchFamily="49" charset="-122"/>
              </a:rPr>
              <a:t>V</a:t>
            </a:r>
            <a:r>
              <a:rPr lang="en-US" altLang="zh-CN" dirty="0">
                <a:solidFill>
                  <a:srgbClr val="FFCC00"/>
                </a:solidFill>
                <a:latin typeface="Times New Roman" panose="02020603050405020304" pitchFamily="18" charset="0"/>
                <a:ea typeface="楷体_GB2312" panose="02010609030101010101" pitchFamily="49" charset="-122"/>
              </a:rPr>
              <a:t>=π</a:t>
            </a:r>
            <a:r>
              <a:rPr lang="en-US" altLang="zh-CN" i="1" dirty="0">
                <a:solidFill>
                  <a:srgbClr val="FFCC00"/>
                </a:solidFill>
                <a:latin typeface="Times New Roman" panose="02020603050405020304" pitchFamily="18" charset="0"/>
                <a:ea typeface="楷体_GB2312" panose="02010609030101010101" pitchFamily="49" charset="-122"/>
              </a:rPr>
              <a:t>D</a:t>
            </a:r>
            <a:r>
              <a:rPr lang="en-US" altLang="zh-CN" baseline="30000" dirty="0">
                <a:solidFill>
                  <a:srgbClr val="FFCC00"/>
                </a:solidFill>
                <a:latin typeface="Times New Roman" panose="02020603050405020304" pitchFamily="18" charset="0"/>
                <a:ea typeface="楷体_GB2312" panose="02010609030101010101" pitchFamily="49" charset="-122"/>
              </a:rPr>
              <a:t>2</a:t>
            </a:r>
            <a:r>
              <a:rPr lang="en-US" altLang="zh-CN" i="1" dirty="0">
                <a:solidFill>
                  <a:srgbClr val="FFCC00"/>
                </a:solidFill>
                <a:latin typeface="Times New Roman" panose="02020603050405020304" pitchFamily="18" charset="0"/>
                <a:ea typeface="楷体_GB2312" panose="02010609030101010101" pitchFamily="49" charset="-122"/>
              </a:rPr>
              <a:t>H</a:t>
            </a:r>
            <a:r>
              <a:rPr lang="en-US" altLang="zh-CN" dirty="0">
                <a:solidFill>
                  <a:srgbClr val="FFCC00"/>
                </a:solidFill>
                <a:latin typeface="Times New Roman" panose="02020603050405020304" pitchFamily="18" charset="0"/>
                <a:ea typeface="楷体_GB2312" panose="02010609030101010101" pitchFamily="49" charset="-122"/>
              </a:rPr>
              <a:t>/4</a:t>
            </a:r>
            <a:r>
              <a:rPr lang="zh-CN" altLang="en-US" dirty="0">
                <a:solidFill>
                  <a:srgbClr val="FFCC00"/>
                </a:solidFill>
                <a:latin typeface="Times New Roman" panose="02020603050405020304" pitchFamily="18" charset="0"/>
                <a:ea typeface="楷体_GB2312" panose="02010609030101010101" pitchFamily="49" charset="-122"/>
              </a:rPr>
              <a:t>，可得测量结果的极限误差（仪器误差）的传递公式为：</a:t>
            </a: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dirty="0">
                <a:solidFill>
                  <a:srgbClr val="FFCC00"/>
                </a:solidFill>
                <a:ea typeface="楷体_GB2312" panose="02010609030101010101" pitchFamily="49" charset="-122"/>
              </a:rPr>
              <a:t>   根据不确定度等作用原则，有</a:t>
            </a:r>
            <a:endParaRPr lang="zh-CN" altLang="en-US" dirty="0">
              <a:solidFill>
                <a:srgbClr val="FFCC00"/>
              </a:solidFill>
              <a:ea typeface="楷体_GB2312" panose="02010609030101010101" pitchFamily="49" charset="-122"/>
            </a:endParaRPr>
          </a:p>
          <a:p>
            <a:pPr eaLnBrk="1" hangingPunct="1">
              <a:buNone/>
            </a:pPr>
            <a:endParaRPr lang="zh-CN" altLang="en-US" dirty="0">
              <a:solidFill>
                <a:srgbClr val="FFCC00"/>
              </a:solidFill>
              <a:ea typeface="楷体_GB2312" panose="02010609030101010101" pitchFamily="49" charset="-122"/>
            </a:endParaRPr>
          </a:p>
          <a:p>
            <a:pPr eaLnBrk="1" hangingPunct="1">
              <a:buNone/>
            </a:pPr>
            <a:endParaRPr lang="zh-CN" altLang="en-US" dirty="0">
              <a:solidFill>
                <a:srgbClr val="FFCC00"/>
              </a:solidFill>
              <a:ea typeface="楷体_GB2312" panose="02010609030101010101" pitchFamily="49" charset="-122"/>
            </a:endParaRPr>
          </a:p>
          <a:p>
            <a:pPr eaLnBrk="1" hangingPunct="1">
              <a:buNone/>
            </a:pPr>
            <a:r>
              <a:rPr lang="zh-CN" altLang="en-US" dirty="0">
                <a:solidFill>
                  <a:srgbClr val="FFCC00"/>
                </a:solidFill>
                <a:ea typeface="楷体_GB2312" panose="02010609030101010101" pitchFamily="49" charset="-122"/>
              </a:rPr>
              <a:t>   则                                          </a:t>
            </a:r>
            <a:r>
              <a:rPr lang="en-US" altLang="zh-CN" sz="2800" b="1" dirty="0">
                <a:solidFill>
                  <a:srgbClr val="FF0000"/>
                </a:solidFill>
                <a:latin typeface="Times New Roman" panose="02020603050405020304" pitchFamily="18" charset="0"/>
                <a:ea typeface="楷体_GB2312" panose="02010609030101010101" pitchFamily="49" charset="-122"/>
              </a:rPr>
              <a:t>20</a:t>
            </a:r>
            <a:r>
              <a:rPr lang="zh-CN" altLang="en-US" sz="2800" b="1" dirty="0">
                <a:solidFill>
                  <a:srgbClr val="FF0000"/>
                </a:solidFill>
                <a:latin typeface="Times New Roman" panose="02020603050405020304" pitchFamily="18" charset="0"/>
                <a:ea typeface="楷体_GB2312" panose="02010609030101010101" pitchFamily="49" charset="-122"/>
              </a:rPr>
              <a:t>分度游标卡尺</a:t>
            </a:r>
            <a:endParaRPr lang="zh-CN" altLang="en-US" sz="2800" b="1" dirty="0">
              <a:solidFill>
                <a:srgbClr val="FF0000"/>
              </a:solidFill>
              <a:latin typeface="Times New Roman" panose="02020603050405020304" pitchFamily="18" charset="0"/>
              <a:ea typeface="楷体_GB2312" panose="02010609030101010101" pitchFamily="49" charset="-122"/>
            </a:endParaRPr>
          </a:p>
          <a:p>
            <a:pPr eaLnBrk="1" hangingPunct="1">
              <a:buNone/>
            </a:pPr>
            <a:r>
              <a:rPr lang="zh-CN" altLang="en-US" sz="1200" dirty="0">
                <a:solidFill>
                  <a:srgbClr val="FF0000"/>
                </a:solidFill>
                <a:latin typeface="Times New Roman" panose="02020603050405020304" pitchFamily="18" charset="0"/>
                <a:ea typeface="楷体_GB2312" panose="02010609030101010101" pitchFamily="49" charset="-122"/>
              </a:rPr>
              <a:t>                                                            </a:t>
            </a:r>
            <a:endParaRPr lang="zh-CN" altLang="en-US" sz="1200" dirty="0">
              <a:solidFill>
                <a:srgbClr val="FF0000"/>
              </a:solidFill>
              <a:latin typeface="Times New Roman" panose="02020603050405020304" pitchFamily="18" charset="0"/>
              <a:ea typeface="楷体_GB2312" panose="02010609030101010101" pitchFamily="49" charset="-122"/>
            </a:endParaRPr>
          </a:p>
          <a:p>
            <a:pPr eaLnBrk="1" hangingPunct="1">
              <a:buNone/>
            </a:pPr>
            <a:r>
              <a:rPr lang="zh-CN" altLang="en-US" sz="2800" dirty="0">
                <a:solidFill>
                  <a:srgbClr val="FF0000"/>
                </a:solidFill>
                <a:latin typeface="Times New Roman" panose="02020603050405020304" pitchFamily="18" charset="0"/>
                <a:ea typeface="楷体_GB2312" panose="02010609030101010101" pitchFamily="49" charset="-122"/>
              </a:rPr>
              <a:t>                                                              </a:t>
            </a:r>
            <a:r>
              <a:rPr lang="zh-CN" altLang="en-US" sz="2800" b="1" dirty="0">
                <a:solidFill>
                  <a:srgbClr val="FF0000"/>
                </a:solidFill>
                <a:latin typeface="Times New Roman" panose="02020603050405020304" pitchFamily="18" charset="0"/>
                <a:ea typeface="楷体_GB2312" panose="02010609030101010101" pitchFamily="49" charset="-122"/>
              </a:rPr>
              <a:t>不锈钢直尺</a:t>
            </a:r>
            <a:endParaRPr lang="zh-CN" altLang="en-US" sz="2800" b="1" dirty="0">
              <a:solidFill>
                <a:srgbClr val="FF0000"/>
              </a:solidFill>
              <a:latin typeface="Times New Roman" panose="02020603050405020304" pitchFamily="18" charset="0"/>
              <a:ea typeface="楷体_GB2312" panose="02010609030101010101" pitchFamily="49" charset="-122"/>
            </a:endParaRPr>
          </a:p>
          <a:p>
            <a:pPr eaLnBrk="1" hangingPunct="1">
              <a:buNone/>
            </a:pPr>
            <a:endParaRPr lang="en-US" altLang="zh-CN" dirty="0">
              <a:solidFill>
                <a:srgbClr val="FFCC00"/>
              </a:solidFill>
              <a:ea typeface="楷体_GB2312" panose="02010609030101010101" pitchFamily="49" charset="-122"/>
            </a:endParaRPr>
          </a:p>
        </p:txBody>
      </p:sp>
      <p:sp>
        <p:nvSpPr>
          <p:cNvPr id="123907" name="Rectangle 5"/>
          <p:cNvSpPr/>
          <p:nvPr/>
        </p:nvSpPr>
        <p:spPr>
          <a:xfrm>
            <a:off x="0" y="323373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23908" name="Object 4"/>
          <p:cNvGraphicFramePr>
            <a:graphicFrameLocks noChangeAspect="1"/>
          </p:cNvGraphicFramePr>
          <p:nvPr/>
        </p:nvGraphicFramePr>
        <p:xfrm>
          <a:off x="1692275" y="1773238"/>
          <a:ext cx="4719638" cy="838200"/>
        </p:xfrm>
        <a:graphic>
          <a:graphicData uri="http://schemas.openxmlformats.org/presentationml/2006/ole">
            <mc:AlternateContent xmlns:mc="http://schemas.openxmlformats.org/markup-compatibility/2006">
              <mc:Choice xmlns:v="urn:schemas-microsoft-com:vml" Requires="v">
                <p:oleObj spid="_x0000_s3175" name="" r:id="rId1" imgW="2222500" imgH="393700" progId="Equation.3">
                  <p:embed/>
                </p:oleObj>
              </mc:Choice>
              <mc:Fallback>
                <p:oleObj name="" r:id="rId1" imgW="2222500" imgH="393700" progId="Equation.3">
                  <p:embed/>
                  <p:pic>
                    <p:nvPicPr>
                      <p:cNvPr id="0" name="图片 3174"/>
                      <p:cNvPicPr/>
                      <p:nvPr/>
                    </p:nvPicPr>
                    <p:blipFill>
                      <a:blip r:embed="rId2"/>
                      <a:stretch>
                        <a:fillRect/>
                      </a:stretch>
                    </p:blipFill>
                    <p:spPr>
                      <a:xfrm>
                        <a:off x="1692275" y="1773238"/>
                        <a:ext cx="4719638" cy="838200"/>
                      </a:xfrm>
                      <a:prstGeom prst="rect">
                        <a:avLst/>
                      </a:prstGeom>
                      <a:solidFill>
                        <a:schemeClr val="tx2"/>
                      </a:solidFill>
                      <a:ln w="38100">
                        <a:noFill/>
                        <a:miter/>
                      </a:ln>
                    </p:spPr>
                  </p:pic>
                </p:oleObj>
              </mc:Fallback>
            </mc:AlternateContent>
          </a:graphicData>
        </a:graphic>
      </p:graphicFrame>
      <p:sp>
        <p:nvSpPr>
          <p:cNvPr id="123909" name="Rectangle 7"/>
          <p:cNvSpPr/>
          <p:nvPr/>
        </p:nvSpPr>
        <p:spPr>
          <a:xfrm>
            <a:off x="0" y="323373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23910" name="Object 6"/>
          <p:cNvGraphicFramePr>
            <a:graphicFrameLocks noChangeAspect="1"/>
          </p:cNvGraphicFramePr>
          <p:nvPr/>
        </p:nvGraphicFramePr>
        <p:xfrm>
          <a:off x="2268538" y="3429000"/>
          <a:ext cx="2519362" cy="742950"/>
        </p:xfrm>
        <a:graphic>
          <a:graphicData uri="http://schemas.openxmlformats.org/presentationml/2006/ole">
            <mc:AlternateContent xmlns:mc="http://schemas.openxmlformats.org/markup-compatibility/2006">
              <mc:Choice xmlns:v="urn:schemas-microsoft-com:vml" Requires="v">
                <p:oleObj spid="_x0000_s3176" name="" r:id="rId3" imgW="1320165" imgH="393700" progId="Equation.3">
                  <p:embed/>
                </p:oleObj>
              </mc:Choice>
              <mc:Fallback>
                <p:oleObj name="" r:id="rId3" imgW="1320165" imgH="393700" progId="Equation.3">
                  <p:embed/>
                  <p:pic>
                    <p:nvPicPr>
                      <p:cNvPr id="0" name="图片 3175"/>
                      <p:cNvPicPr/>
                      <p:nvPr/>
                    </p:nvPicPr>
                    <p:blipFill>
                      <a:blip r:embed="rId4"/>
                      <a:stretch>
                        <a:fillRect/>
                      </a:stretch>
                    </p:blipFill>
                    <p:spPr>
                      <a:xfrm>
                        <a:off x="2268538" y="3429000"/>
                        <a:ext cx="2519362" cy="742950"/>
                      </a:xfrm>
                      <a:prstGeom prst="rect">
                        <a:avLst/>
                      </a:prstGeom>
                      <a:solidFill>
                        <a:schemeClr val="tx2"/>
                      </a:solidFill>
                      <a:ln w="38100">
                        <a:noFill/>
                        <a:miter/>
                      </a:ln>
                    </p:spPr>
                  </p:pic>
                </p:oleObj>
              </mc:Fallback>
            </mc:AlternateContent>
          </a:graphicData>
        </a:graphic>
      </p:graphicFrame>
      <p:sp>
        <p:nvSpPr>
          <p:cNvPr id="123911" name="Rectangle 9"/>
          <p:cNvSpPr/>
          <p:nvPr/>
        </p:nvSpPr>
        <p:spPr>
          <a:xfrm>
            <a:off x="0" y="323373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23912" name="Object 8"/>
          <p:cNvGraphicFramePr>
            <a:graphicFrameLocks noChangeAspect="1"/>
          </p:cNvGraphicFramePr>
          <p:nvPr/>
        </p:nvGraphicFramePr>
        <p:xfrm>
          <a:off x="2195513" y="4440238"/>
          <a:ext cx="2952750" cy="671512"/>
        </p:xfrm>
        <a:graphic>
          <a:graphicData uri="http://schemas.openxmlformats.org/presentationml/2006/ole">
            <mc:AlternateContent xmlns:mc="http://schemas.openxmlformats.org/markup-compatibility/2006">
              <mc:Choice xmlns:v="urn:schemas-microsoft-com:vml" Requires="v">
                <p:oleObj spid="_x0000_s3177" name="" r:id="rId5" imgW="1714500" imgH="393700" progId="Equation.3">
                  <p:embed/>
                </p:oleObj>
              </mc:Choice>
              <mc:Fallback>
                <p:oleObj name="" r:id="rId5" imgW="1714500" imgH="393700" progId="Equation.3">
                  <p:embed/>
                  <p:pic>
                    <p:nvPicPr>
                      <p:cNvPr id="0" name="图片 3176"/>
                      <p:cNvPicPr/>
                      <p:nvPr/>
                    </p:nvPicPr>
                    <p:blipFill>
                      <a:blip r:embed="rId6"/>
                      <a:stretch>
                        <a:fillRect/>
                      </a:stretch>
                    </p:blipFill>
                    <p:spPr>
                      <a:xfrm>
                        <a:off x="2195513" y="4440238"/>
                        <a:ext cx="2952750" cy="671512"/>
                      </a:xfrm>
                      <a:prstGeom prst="rect">
                        <a:avLst/>
                      </a:prstGeom>
                      <a:solidFill>
                        <a:schemeClr val="tx2"/>
                      </a:solidFill>
                      <a:ln w="38100">
                        <a:noFill/>
                        <a:miter/>
                      </a:ln>
                    </p:spPr>
                  </p:pic>
                </p:oleObj>
              </mc:Fallback>
            </mc:AlternateContent>
          </a:graphicData>
        </a:graphic>
      </p:graphicFrame>
      <p:sp>
        <p:nvSpPr>
          <p:cNvPr id="123913" name="Rectangle 11"/>
          <p:cNvSpPr/>
          <p:nvPr/>
        </p:nvSpPr>
        <p:spPr>
          <a:xfrm>
            <a:off x="0" y="332898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23914" name="Object 10"/>
          <p:cNvGraphicFramePr>
            <a:graphicFrameLocks noChangeAspect="1"/>
          </p:cNvGraphicFramePr>
          <p:nvPr/>
        </p:nvGraphicFramePr>
        <p:xfrm>
          <a:off x="2124075" y="5445125"/>
          <a:ext cx="3384550" cy="395288"/>
        </p:xfrm>
        <a:graphic>
          <a:graphicData uri="http://schemas.openxmlformats.org/presentationml/2006/ole">
            <mc:AlternateContent xmlns:mc="http://schemas.openxmlformats.org/markup-compatibility/2006">
              <mc:Choice xmlns:v="urn:schemas-microsoft-com:vml" Requires="v">
                <p:oleObj spid="_x0000_s3178" name="" r:id="rId7" imgW="1727200" imgH="203200" progId="Equation.3">
                  <p:embed/>
                </p:oleObj>
              </mc:Choice>
              <mc:Fallback>
                <p:oleObj name="" r:id="rId7" imgW="1727200" imgH="203200" progId="Equation.3">
                  <p:embed/>
                  <p:pic>
                    <p:nvPicPr>
                      <p:cNvPr id="0" name="图片 3177"/>
                      <p:cNvPicPr/>
                      <p:nvPr/>
                    </p:nvPicPr>
                    <p:blipFill>
                      <a:blip r:embed="rId8"/>
                      <a:stretch>
                        <a:fillRect/>
                      </a:stretch>
                    </p:blipFill>
                    <p:spPr>
                      <a:xfrm>
                        <a:off x="2124075" y="5445125"/>
                        <a:ext cx="3384550" cy="395288"/>
                      </a:xfrm>
                      <a:prstGeom prst="rect">
                        <a:avLst/>
                      </a:prstGeom>
                      <a:solidFill>
                        <a:schemeClr val="tx2"/>
                      </a:solidFill>
                      <a:ln w="38100">
                        <a:noFill/>
                        <a:miter/>
                      </a:ln>
                    </p:spPr>
                  </p:pic>
                </p:oleObj>
              </mc:Fallback>
            </mc:AlternateContent>
          </a:graphicData>
        </a:graphic>
      </p:graphicFrame>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Rectangle 2"/>
          <p:cNvSpPr>
            <a:spLocks noGrp="1" noRot="1"/>
          </p:cNvSpPr>
          <p:nvPr>
            <p:ph type="title"/>
          </p:nvPr>
        </p:nvSpPr>
        <p:spPr>
          <a:xfrm>
            <a:off x="323850" y="2349500"/>
            <a:ext cx="8540750" cy="1646238"/>
          </a:xfrm>
          <a:ln/>
        </p:spPr>
        <p:txBody>
          <a:bodyPr vert="horz" wrap="square" lIns="91440" tIns="45720" rIns="91440" bIns="45720" anchor="ctr"/>
          <a:p>
            <a:pPr eaLnBrk="1" hangingPunct="1"/>
            <a:r>
              <a:rPr lang="zh-CN" altLang="en-US" sz="6600" dirty="0">
                <a:ea typeface="楷体_GB2312" panose="02010609030101010101" pitchFamily="49" charset="-122"/>
              </a:rPr>
              <a:t>实验数据处理的方法</a:t>
            </a:r>
            <a:endParaRPr lang="zh-CN" altLang="en-US" sz="6600" dirty="0">
              <a:ea typeface="楷体_GB2312" panose="02010609030101010101" pitchFamily="49" charset="-122"/>
            </a:endParaRPr>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实验数据处理的方法</a:t>
            </a:r>
            <a:endParaRPr lang="zh-CN" altLang="en-US" dirty="0">
              <a:ea typeface="楷体_GB2312" panose="02010609030101010101" pitchFamily="49" charset="-122"/>
            </a:endParaRPr>
          </a:p>
        </p:txBody>
      </p:sp>
      <p:sp>
        <p:nvSpPr>
          <p:cNvPr id="125955" name="Rectangle 3"/>
          <p:cNvSpPr>
            <a:spLocks noGrp="1" noRot="1"/>
          </p:cNvSpPr>
          <p:nvPr>
            <p:ph idx="1"/>
          </p:nvPr>
        </p:nvSpPr>
        <p:spPr>
          <a:ln/>
        </p:spPr>
        <p:txBody>
          <a:bodyPr vert="horz" wrap="square" lIns="91440" tIns="45720" rIns="91440" bIns="45720" anchor="t"/>
          <a:p>
            <a:pPr marL="609600" indent="-609600" eaLnBrk="1" hangingPunct="1">
              <a:buNone/>
            </a:pPr>
            <a:r>
              <a:rPr lang="en-US" altLang="zh-CN" sz="4400" b="1" dirty="0">
                <a:solidFill>
                  <a:srgbClr val="FFCC00"/>
                </a:solidFill>
                <a:latin typeface="Times New Roman" panose="02020603050405020304" pitchFamily="18" charset="0"/>
                <a:ea typeface="楷体_GB2312" panose="02010609030101010101" pitchFamily="49" charset="-122"/>
              </a:rPr>
              <a:t>1. </a:t>
            </a:r>
            <a:r>
              <a:rPr lang="zh-CN" altLang="en-US" sz="4400" b="1" dirty="0">
                <a:solidFill>
                  <a:srgbClr val="FFCC00"/>
                </a:solidFill>
                <a:latin typeface="Times New Roman" panose="02020603050405020304" pitchFamily="18" charset="0"/>
                <a:ea typeface="楷体_GB2312" panose="02010609030101010101" pitchFamily="49" charset="-122"/>
              </a:rPr>
              <a:t>列表法</a:t>
            </a:r>
            <a:endParaRPr lang="zh-CN" altLang="en-US" sz="4400" b="1" dirty="0">
              <a:solidFill>
                <a:srgbClr val="FFCC00"/>
              </a:solidFill>
              <a:latin typeface="Times New Roman" panose="02020603050405020304" pitchFamily="18" charset="0"/>
              <a:ea typeface="楷体_GB2312" panose="02010609030101010101" pitchFamily="49" charset="-122"/>
            </a:endParaRPr>
          </a:p>
          <a:p>
            <a:pPr marL="609600" indent="-609600" eaLnBrk="1" hangingPunct="1">
              <a:buNone/>
            </a:pPr>
            <a:r>
              <a:rPr lang="en-US" altLang="zh-CN" sz="4400" b="1" dirty="0">
                <a:solidFill>
                  <a:srgbClr val="FFCC00"/>
                </a:solidFill>
                <a:latin typeface="Times New Roman" panose="02020603050405020304" pitchFamily="18" charset="0"/>
                <a:ea typeface="楷体_GB2312" panose="02010609030101010101" pitchFamily="49" charset="-122"/>
              </a:rPr>
              <a:t>2. </a:t>
            </a:r>
            <a:r>
              <a:rPr lang="zh-CN" altLang="en-US" sz="4400" b="1" dirty="0">
                <a:solidFill>
                  <a:srgbClr val="FFCC00"/>
                </a:solidFill>
                <a:latin typeface="Times New Roman" panose="02020603050405020304" pitchFamily="18" charset="0"/>
                <a:ea typeface="楷体_GB2312" panose="02010609030101010101" pitchFamily="49" charset="-122"/>
              </a:rPr>
              <a:t>逐差法</a:t>
            </a:r>
            <a:endParaRPr lang="zh-CN" altLang="en-US" sz="4400" b="1" dirty="0">
              <a:solidFill>
                <a:srgbClr val="FFCC00"/>
              </a:solidFill>
              <a:latin typeface="Times New Roman" panose="02020603050405020304" pitchFamily="18" charset="0"/>
              <a:ea typeface="楷体_GB2312" panose="02010609030101010101" pitchFamily="49" charset="-122"/>
            </a:endParaRPr>
          </a:p>
          <a:p>
            <a:pPr marL="609600" indent="-609600" eaLnBrk="1" hangingPunct="1">
              <a:buNone/>
            </a:pPr>
            <a:r>
              <a:rPr lang="en-US" altLang="zh-CN" sz="4400" b="1" dirty="0">
                <a:solidFill>
                  <a:srgbClr val="FFCC00"/>
                </a:solidFill>
                <a:latin typeface="Times New Roman" panose="02020603050405020304" pitchFamily="18" charset="0"/>
                <a:ea typeface="楷体_GB2312" panose="02010609030101010101" pitchFamily="49" charset="-122"/>
              </a:rPr>
              <a:t>3. </a:t>
            </a:r>
            <a:r>
              <a:rPr lang="zh-CN" altLang="en-US" sz="4400" b="1" dirty="0">
                <a:solidFill>
                  <a:srgbClr val="FFCC00"/>
                </a:solidFill>
                <a:latin typeface="Times New Roman" panose="02020603050405020304" pitchFamily="18" charset="0"/>
                <a:ea typeface="楷体_GB2312" panose="02010609030101010101" pitchFamily="49" charset="-122"/>
              </a:rPr>
              <a:t>作图法</a:t>
            </a:r>
            <a:endParaRPr lang="zh-CN" altLang="en-US" sz="4400" b="1" dirty="0">
              <a:solidFill>
                <a:srgbClr val="FFCC00"/>
              </a:solidFill>
              <a:latin typeface="Times New Roman" panose="02020603050405020304" pitchFamily="18" charset="0"/>
              <a:ea typeface="楷体_GB2312" panose="02010609030101010101" pitchFamily="49" charset="-122"/>
            </a:endParaRPr>
          </a:p>
          <a:p>
            <a:pPr marL="609600" indent="-609600" eaLnBrk="1" hangingPunct="1">
              <a:buNone/>
            </a:pPr>
            <a:r>
              <a:rPr lang="en-US" altLang="zh-CN" sz="4400" b="1" dirty="0">
                <a:solidFill>
                  <a:srgbClr val="FFCC00"/>
                </a:solidFill>
                <a:latin typeface="Times New Roman" panose="02020603050405020304" pitchFamily="18" charset="0"/>
                <a:ea typeface="楷体_GB2312" panose="02010609030101010101" pitchFamily="49" charset="-122"/>
              </a:rPr>
              <a:t>4. </a:t>
            </a:r>
            <a:r>
              <a:rPr lang="zh-CN" altLang="en-US" sz="4400" b="1" dirty="0">
                <a:solidFill>
                  <a:srgbClr val="FFCC00"/>
                </a:solidFill>
                <a:latin typeface="Times New Roman" panose="02020603050405020304" pitchFamily="18" charset="0"/>
                <a:ea typeface="楷体_GB2312" panose="02010609030101010101" pitchFamily="49" charset="-122"/>
              </a:rPr>
              <a:t>最小二乘法</a:t>
            </a:r>
            <a:endParaRPr lang="zh-CN" altLang="en-US" sz="4400" b="1" dirty="0">
              <a:solidFill>
                <a:srgbClr val="FFCC00"/>
              </a:solidFill>
              <a:latin typeface="Times New Roman" panose="02020603050405020304" pitchFamily="18" charset="0"/>
              <a:ea typeface="楷体_GB2312" panose="02010609030101010101" pitchFamily="49" charset="-122"/>
            </a:endParaRPr>
          </a:p>
          <a:p>
            <a:pPr marL="609600" indent="-609600" eaLnBrk="1" hangingPunct="1">
              <a:buNone/>
            </a:pPr>
            <a:endParaRPr lang="en-US" altLang="zh-CN"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noRot="1"/>
          </p:cNvSpPr>
          <p:nvPr>
            <p:ph type="title"/>
          </p:nvPr>
        </p:nvSpPr>
        <p:spPr>
          <a:ln/>
        </p:spPr>
        <p:txBody>
          <a:bodyPr vert="horz" wrap="square" lIns="91440" tIns="45720" rIns="91440" bIns="45720" anchor="ctr"/>
          <a:p>
            <a:pPr eaLnBrk="1" hangingPunct="1"/>
            <a:r>
              <a:rPr lang="zh-CN" altLang="en-US" dirty="0">
                <a:solidFill>
                  <a:srgbClr val="CCCC00"/>
                </a:solidFill>
                <a:ea typeface="楷体_GB2312" panose="02010609030101010101" pitchFamily="49" charset="-122"/>
              </a:rPr>
              <a:t>物理实验的地位与作用</a:t>
            </a:r>
            <a:endParaRPr lang="zh-CN" altLang="en-US" dirty="0">
              <a:solidFill>
                <a:srgbClr val="CCCC00"/>
              </a:solidFill>
              <a:ea typeface="楷体_GB2312" panose="02010609030101010101" pitchFamily="49" charset="-122"/>
            </a:endParaRPr>
          </a:p>
        </p:txBody>
      </p:sp>
      <p:sp>
        <p:nvSpPr>
          <p:cNvPr id="16387" name="Rectangle 3"/>
          <p:cNvSpPr>
            <a:spLocks noGrp="1" noRot="1"/>
          </p:cNvSpPr>
          <p:nvPr>
            <p:ph idx="1"/>
          </p:nvPr>
        </p:nvSpPr>
        <p:spPr>
          <a:xfrm>
            <a:off x="301625" y="1600200"/>
            <a:ext cx="8540750" cy="4997450"/>
          </a:xfrm>
          <a:ln/>
        </p:spPr>
        <p:txBody>
          <a:bodyPr vert="horz" wrap="square" lIns="91440" tIns="45720" rIns="91440" bIns="45720" anchor="t"/>
          <a:p>
            <a:pPr eaLnBrk="1" hangingPunct="1">
              <a:lnSpc>
                <a:spcPct val="90000"/>
              </a:lnSpc>
              <a:buNone/>
            </a:pPr>
            <a:r>
              <a:rPr lang="en-US" altLang="zh-CN" sz="2800" b="1" dirty="0">
                <a:solidFill>
                  <a:srgbClr val="FFCC00"/>
                </a:solidFill>
                <a:latin typeface="楷体_GB2312" panose="02010609030101010101" pitchFamily="49" charset="-122"/>
                <a:ea typeface="楷体_GB2312" panose="02010609030101010101" pitchFamily="49" charset="-122"/>
              </a:rPr>
              <a:t>3. </a:t>
            </a:r>
            <a:r>
              <a:rPr lang="en-US" altLang="zh-CN" sz="2400" b="1" dirty="0">
                <a:solidFill>
                  <a:srgbClr val="FFCC00"/>
                </a:solidFill>
                <a:latin typeface="宋体" panose="02010600030101010101" pitchFamily="2" charset="-122"/>
                <a:ea typeface="楷体_GB2312" panose="02010609030101010101" pitchFamily="49" charset="-122"/>
              </a:rPr>
              <a:t>“</a:t>
            </a:r>
            <a:r>
              <a:rPr lang="zh-CN" altLang="en-US" sz="2400" b="1" dirty="0">
                <a:solidFill>
                  <a:srgbClr val="FFCC00"/>
                </a:solidFill>
                <a:latin typeface="楷体_GB2312" panose="02010609030101010101" pitchFamily="49" charset="-122"/>
                <a:ea typeface="楷体_GB2312" panose="02010609030101010101" pitchFamily="49" charset="-122"/>
              </a:rPr>
              <a:t>物理实验课</a:t>
            </a:r>
            <a:r>
              <a:rPr lang="zh-CN" altLang="en-US" sz="2400" b="1" dirty="0">
                <a:solidFill>
                  <a:srgbClr val="FFCC00"/>
                </a:solidFill>
                <a:latin typeface="宋体" panose="02010600030101010101" pitchFamily="2" charset="-122"/>
                <a:ea typeface="楷体_GB2312" panose="02010609030101010101" pitchFamily="49" charset="-122"/>
              </a:rPr>
              <a:t>”</a:t>
            </a:r>
            <a:r>
              <a:rPr lang="zh-CN" altLang="en-US" sz="2400" b="1" dirty="0">
                <a:solidFill>
                  <a:srgbClr val="FFCC00"/>
                </a:solidFill>
                <a:latin typeface="楷体_GB2312" panose="02010609030101010101" pitchFamily="49" charset="-122"/>
                <a:ea typeface="楷体_GB2312" panose="02010609030101010101" pitchFamily="49" charset="-122"/>
              </a:rPr>
              <a:t>是</a:t>
            </a:r>
            <a:r>
              <a:rPr lang="zh-CN" altLang="en-US" sz="2400" b="1" dirty="0">
                <a:solidFill>
                  <a:srgbClr val="FF0000"/>
                </a:solidFill>
                <a:latin typeface="楷体_GB2312" panose="02010609030101010101" pitchFamily="49" charset="-122"/>
                <a:ea typeface="楷体_GB2312" panose="02010609030101010101" pitchFamily="49" charset="-122"/>
              </a:rPr>
              <a:t>独立</a:t>
            </a:r>
            <a:r>
              <a:rPr lang="zh-CN" altLang="en-US" sz="2400" b="1" dirty="0">
                <a:solidFill>
                  <a:srgbClr val="FFCC00"/>
                </a:solidFill>
                <a:latin typeface="楷体_GB2312" panose="02010609030101010101" pitchFamily="49" charset="-122"/>
                <a:ea typeface="楷体_GB2312" panose="02010609030101010101" pitchFamily="49" charset="-122"/>
              </a:rPr>
              <a:t>于</a:t>
            </a:r>
            <a:r>
              <a:rPr lang="zh-CN" altLang="en-US" sz="2400" b="1" dirty="0">
                <a:solidFill>
                  <a:srgbClr val="FFCC00"/>
                </a:solidFill>
                <a:latin typeface="宋体" panose="02010600030101010101" pitchFamily="2" charset="-122"/>
                <a:ea typeface="楷体_GB2312" panose="02010609030101010101" pitchFamily="49" charset="-122"/>
              </a:rPr>
              <a:t>“</a:t>
            </a:r>
            <a:r>
              <a:rPr lang="zh-CN" altLang="en-US" sz="2400" b="1" dirty="0">
                <a:solidFill>
                  <a:srgbClr val="FFCC00"/>
                </a:solidFill>
                <a:latin typeface="楷体_GB2312" panose="02010609030101010101" pitchFamily="49" charset="-122"/>
                <a:ea typeface="楷体_GB2312" panose="02010609030101010101" pitchFamily="49" charset="-122"/>
              </a:rPr>
              <a:t>大学物理</a:t>
            </a:r>
            <a:r>
              <a:rPr lang="zh-CN" altLang="en-US" sz="2400" b="1" dirty="0">
                <a:solidFill>
                  <a:srgbClr val="FFCC00"/>
                </a:solidFill>
                <a:latin typeface="宋体" panose="02010600030101010101" pitchFamily="2" charset="-122"/>
                <a:ea typeface="楷体_GB2312" panose="02010609030101010101" pitchFamily="49" charset="-122"/>
              </a:rPr>
              <a:t>”</a:t>
            </a:r>
            <a:r>
              <a:rPr lang="zh-CN" altLang="en-US" sz="2400" b="1" dirty="0">
                <a:solidFill>
                  <a:srgbClr val="FFCC00"/>
                </a:solidFill>
                <a:latin typeface="楷体_GB2312" panose="02010609030101010101" pitchFamily="49" charset="-122"/>
                <a:ea typeface="楷体_GB2312" panose="02010609030101010101" pitchFamily="49" charset="-122"/>
              </a:rPr>
              <a:t>的一门基础课。物理实验能使学生在实验方法与实验技能上得到系统的训练，使学生的科学实验素质与素养得到培养与提高。</a:t>
            </a:r>
            <a:endParaRPr lang="zh-CN" altLang="en-US" sz="2400" b="1"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spcBef>
                <a:spcPct val="0"/>
              </a:spcBef>
              <a:buNone/>
            </a:pPr>
            <a:endParaRPr lang="zh-CN" altLang="en-US" sz="2400" b="1"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spcBef>
                <a:spcPct val="0"/>
              </a:spcBef>
              <a:buNone/>
            </a:pPr>
            <a:r>
              <a:rPr lang="zh-CN" altLang="en-US" sz="2400" b="1" dirty="0">
                <a:solidFill>
                  <a:srgbClr val="FFCC00"/>
                </a:solidFill>
                <a:latin typeface="楷体_GB2312" panose="02010609030101010101" pitchFamily="49" charset="-122"/>
                <a:ea typeface="楷体_GB2312" panose="02010609030101010101" pitchFamily="49" charset="-122"/>
              </a:rPr>
              <a:t>      </a:t>
            </a:r>
            <a:r>
              <a:rPr lang="zh-CN" altLang="en-US" sz="2400" dirty="0">
                <a:solidFill>
                  <a:srgbClr val="FFCC00"/>
                </a:solidFill>
                <a:latin typeface="楷体_GB2312" panose="02010609030101010101" pitchFamily="49" charset="-122"/>
                <a:ea typeface="楷体_GB2312" panose="02010609030101010101" pitchFamily="49" charset="-122"/>
              </a:rPr>
              <a:t>物理实验课使用案例教学，每一个实验就是一个案例。其内容或是对一些物理量进行测量，或是对某一物理规律进行研究。</a:t>
            </a:r>
            <a:endParaRPr lang="zh-CN" altLang="en-US" sz="2400"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spcBef>
                <a:spcPct val="0"/>
              </a:spcBef>
              <a:buNone/>
            </a:pPr>
            <a:r>
              <a:rPr lang="zh-CN" altLang="en-US" sz="2400" dirty="0">
                <a:solidFill>
                  <a:srgbClr val="FFCC00"/>
                </a:solidFill>
                <a:latin typeface="楷体_GB2312" panose="02010609030101010101" pitchFamily="49" charset="-122"/>
                <a:ea typeface="楷体_GB2312" panose="02010609030101010101" pitchFamily="49" charset="-122"/>
              </a:rPr>
              <a:t>      学习一个实验包含了一般科学实验的全过程：提出任务、研究实验原理、设计实验方案、选择仪器设备、安装调试、按照设计方案步骤进行实验、观察现象、记录数据、处理数据、分析结果、写出实验报告。</a:t>
            </a:r>
            <a:endParaRPr lang="zh-CN" altLang="en-US" sz="2400"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spcBef>
                <a:spcPct val="0"/>
              </a:spcBef>
              <a:buNone/>
            </a:pPr>
            <a:r>
              <a:rPr lang="zh-CN" altLang="en-US" sz="2400" dirty="0">
                <a:solidFill>
                  <a:srgbClr val="FFCC00"/>
                </a:solidFill>
                <a:latin typeface="楷体_GB2312" panose="02010609030101010101" pitchFamily="49" charset="-122"/>
                <a:ea typeface="楷体_GB2312" panose="02010609030101010101" pitchFamily="49" charset="-122"/>
              </a:rPr>
              <a:t>      实验的过程往往存在许多随机因素的干扰，同学们要正确运用理论知识、实验技能，在实验中发现问题、分析问题、解决问题，观察现象、归纳结论。</a:t>
            </a:r>
            <a:endParaRPr lang="zh-CN" altLang="en-US" sz="2400" dirty="0">
              <a:solidFill>
                <a:srgbClr val="FFCC00"/>
              </a:solidFill>
              <a:latin typeface="楷体_GB2312" panose="02010609030101010101" pitchFamily="49" charset="-122"/>
              <a:ea typeface="楷体_GB2312" panose="02010609030101010101" pitchFamily="49" charset="-122"/>
            </a:endParaRPr>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列表法</a:t>
            </a:r>
            <a:endParaRPr lang="zh-CN" altLang="en-US" dirty="0">
              <a:ea typeface="楷体_GB2312" panose="02010609030101010101" pitchFamily="49" charset="-122"/>
            </a:endParaRPr>
          </a:p>
        </p:txBody>
      </p:sp>
      <p:sp>
        <p:nvSpPr>
          <p:cNvPr id="126979" name="Rectangle 3"/>
          <p:cNvSpPr>
            <a:spLocks noGrp="1" noRot="1"/>
          </p:cNvSpPr>
          <p:nvPr>
            <p:ph idx="1"/>
          </p:nvPr>
        </p:nvSpPr>
        <p:spPr>
          <a:xfrm>
            <a:off x="301625" y="1600200"/>
            <a:ext cx="8842375" cy="4498975"/>
          </a:xfrm>
          <a:ln/>
        </p:spPr>
        <p:txBody>
          <a:bodyPr vert="horz" wrap="square" lIns="91440" tIns="45720" rIns="91440" bIns="45720" anchor="t"/>
          <a:p>
            <a:pPr eaLnBrk="1" hangingPunct="1">
              <a:lnSpc>
                <a:spcPct val="80000"/>
              </a:lnSpc>
              <a:buNone/>
            </a:pPr>
            <a:r>
              <a:rPr lang="zh-CN" altLang="en-US" sz="2400" dirty="0">
                <a:solidFill>
                  <a:srgbClr val="FFCC00"/>
                </a:solidFill>
                <a:latin typeface="Times New Roman" panose="02020603050405020304" pitchFamily="18" charset="0"/>
                <a:ea typeface="楷体_GB2312" panose="02010609030101010101" pitchFamily="49" charset="-122"/>
              </a:rPr>
              <a:t>数据表格没有统一的格式，但在应满足以下</a:t>
            </a:r>
            <a:r>
              <a:rPr lang="zh-CN" altLang="en-US" sz="2400" dirty="0">
                <a:solidFill>
                  <a:srgbClr val="FF0000"/>
                </a:solidFill>
                <a:latin typeface="Times New Roman" panose="02020603050405020304" pitchFamily="18" charset="0"/>
                <a:ea typeface="楷体_GB2312" panose="02010609030101010101" pitchFamily="49" charset="-122"/>
              </a:rPr>
              <a:t>基本要求</a:t>
            </a:r>
            <a:r>
              <a:rPr lang="zh-CN" altLang="en-US" sz="2400" dirty="0">
                <a:solidFill>
                  <a:srgbClr val="FFCC00"/>
                </a:solidFill>
                <a:latin typeface="Times New Roman" panose="02020603050405020304" pitchFamily="18" charset="0"/>
                <a:ea typeface="楷体_GB2312" panose="02010609030101010101" pitchFamily="49" charset="-122"/>
              </a:rPr>
              <a:t>：</a:t>
            </a:r>
            <a:endParaRPr lang="zh-CN" altLang="en-US" sz="2400"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en-US" altLang="zh-CN" sz="2400" dirty="0">
                <a:solidFill>
                  <a:srgbClr val="FFCC00"/>
                </a:solidFill>
                <a:latin typeface="Times New Roman" panose="02020603050405020304" pitchFamily="18" charset="0"/>
                <a:ea typeface="楷体_GB2312" panose="02010609030101010101" pitchFamily="49" charset="-122"/>
              </a:rPr>
              <a:t>1.  </a:t>
            </a:r>
            <a:r>
              <a:rPr lang="zh-CN" altLang="en-US" sz="2400" dirty="0">
                <a:solidFill>
                  <a:srgbClr val="FFCC00"/>
                </a:solidFill>
                <a:latin typeface="Times New Roman" panose="02020603050405020304" pitchFamily="18" charset="0"/>
                <a:ea typeface="楷体_GB2312" panose="02010609030101010101" pitchFamily="49" charset="-122"/>
              </a:rPr>
              <a:t>在表格的上方必须有表头，即注明表格的名称，实验日期、实验室环境等；</a:t>
            </a:r>
            <a:endParaRPr lang="zh-CN" altLang="en-US" sz="2400"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en-US" altLang="zh-CN" sz="2400" dirty="0">
                <a:solidFill>
                  <a:srgbClr val="FFCC00"/>
                </a:solidFill>
                <a:latin typeface="Times New Roman" panose="02020603050405020304" pitchFamily="18" charset="0"/>
                <a:ea typeface="楷体_GB2312" panose="02010609030101010101" pitchFamily="49" charset="-122"/>
              </a:rPr>
              <a:t>2.  </a:t>
            </a:r>
            <a:r>
              <a:rPr lang="zh-CN" altLang="en-US" sz="2400" dirty="0">
                <a:solidFill>
                  <a:srgbClr val="FFCC00"/>
                </a:solidFill>
                <a:latin typeface="Times New Roman" panose="02020603050405020304" pitchFamily="18" charset="0"/>
                <a:ea typeface="楷体_GB2312" panose="02010609030101010101" pitchFamily="49" charset="-122"/>
              </a:rPr>
              <a:t>根据实验内容合理设计表格的形式，以便于发现相关物理量之间的对应关系，便于分析实验数据之间的函数关系和数据处理。同时，各个物理量的排列的顺序应与测量的先后和计算的顺序相对应；</a:t>
            </a:r>
            <a:endParaRPr lang="zh-CN" altLang="en-US" sz="2400"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en-US" altLang="zh-CN" sz="2400" dirty="0">
                <a:solidFill>
                  <a:srgbClr val="FFCC00"/>
                </a:solidFill>
                <a:latin typeface="Times New Roman" panose="02020603050405020304" pitchFamily="18" charset="0"/>
                <a:ea typeface="楷体_GB2312" panose="02010609030101010101" pitchFamily="49" charset="-122"/>
              </a:rPr>
              <a:t>3.  </a:t>
            </a:r>
            <a:r>
              <a:rPr lang="zh-CN" altLang="en-US" sz="2400" dirty="0">
                <a:solidFill>
                  <a:srgbClr val="FFCC00"/>
                </a:solidFill>
                <a:latin typeface="Times New Roman" panose="02020603050405020304" pitchFamily="18" charset="0"/>
                <a:ea typeface="楷体_GB2312" panose="02010609030101010101" pitchFamily="49" charset="-122"/>
              </a:rPr>
              <a:t>标题栏中必须标明各个物理量的符号、单位、量值的数量级；</a:t>
            </a:r>
            <a:endParaRPr lang="zh-CN" altLang="en-US" sz="2400"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en-US" altLang="zh-CN" sz="2400" dirty="0">
                <a:solidFill>
                  <a:srgbClr val="FFCC00"/>
                </a:solidFill>
                <a:latin typeface="Times New Roman" panose="02020603050405020304" pitchFamily="18" charset="0"/>
                <a:ea typeface="楷体_GB2312" panose="02010609030101010101" pitchFamily="49" charset="-122"/>
              </a:rPr>
              <a:t>4.  </a:t>
            </a:r>
            <a:r>
              <a:rPr lang="zh-CN" altLang="en-US" sz="2400" dirty="0">
                <a:solidFill>
                  <a:srgbClr val="FFCC00"/>
                </a:solidFill>
                <a:latin typeface="Times New Roman" panose="02020603050405020304" pitchFamily="18" charset="0"/>
                <a:ea typeface="楷体_GB2312" panose="02010609030101010101" pitchFamily="49" charset="-122"/>
              </a:rPr>
              <a:t>除原始测量数据外，数据处理过程中的一些重要中间运算结果和最终结果也可以列入表；</a:t>
            </a:r>
            <a:endParaRPr lang="zh-CN" altLang="en-US" sz="2400"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en-US" altLang="zh-CN" sz="2400" dirty="0">
                <a:solidFill>
                  <a:srgbClr val="FFCC00"/>
                </a:solidFill>
                <a:latin typeface="Times New Roman" panose="02020603050405020304" pitchFamily="18" charset="0"/>
                <a:ea typeface="楷体_GB2312" panose="02010609030101010101" pitchFamily="49" charset="-122"/>
              </a:rPr>
              <a:t>5.  </a:t>
            </a:r>
            <a:r>
              <a:rPr lang="zh-CN" altLang="en-US" sz="2400" dirty="0">
                <a:solidFill>
                  <a:srgbClr val="FFCC00"/>
                </a:solidFill>
                <a:latin typeface="Times New Roman" panose="02020603050405020304" pitchFamily="18" charset="0"/>
                <a:ea typeface="楷体_GB2312" panose="02010609030101010101" pitchFamily="49" charset="-122"/>
              </a:rPr>
              <a:t>记录要整齐、清晰、并且不能涂改。要正确表示测量结果的有效数字； </a:t>
            </a:r>
            <a:endParaRPr lang="zh-CN" altLang="en-US" sz="2400"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en-US" altLang="zh-CN" sz="2400" dirty="0">
                <a:solidFill>
                  <a:srgbClr val="FFCC00"/>
                </a:solidFill>
                <a:latin typeface="Times New Roman" panose="02020603050405020304" pitchFamily="18" charset="0"/>
                <a:ea typeface="楷体_GB2312" panose="02010609030101010101" pitchFamily="49" charset="-122"/>
              </a:rPr>
              <a:t>6.  </a:t>
            </a:r>
            <a:r>
              <a:rPr lang="zh-CN" altLang="en-US" sz="2400" dirty="0">
                <a:solidFill>
                  <a:srgbClr val="FFCC00"/>
                </a:solidFill>
                <a:latin typeface="Times New Roman" panose="02020603050405020304" pitchFamily="18" charset="0"/>
                <a:ea typeface="楷体_GB2312" panose="02010609030101010101" pitchFamily="49" charset="-122"/>
              </a:rPr>
              <a:t>实验室所给出的数据或查阅资料所得到的单项数据应列在表格的上部。</a:t>
            </a:r>
            <a:endParaRPr lang="zh-CN" altLang="en-US" sz="2400" dirty="0">
              <a:solidFill>
                <a:srgbClr val="FFCC00"/>
              </a:solidFill>
              <a:latin typeface="Times New Roman" panose="02020603050405020304" pitchFamily="18" charset="0"/>
              <a:ea typeface="楷体_GB2312" panose="02010609030101010101" pitchFamily="49" charset="-122"/>
            </a:endParaRP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逐差法</a:t>
            </a:r>
            <a:endParaRPr lang="zh-CN" altLang="en-US" dirty="0">
              <a:ea typeface="楷体_GB2312" panose="02010609030101010101" pitchFamily="49" charset="-122"/>
            </a:endParaRPr>
          </a:p>
        </p:txBody>
      </p:sp>
      <p:sp>
        <p:nvSpPr>
          <p:cNvPr id="128003" name="Rectangle 3"/>
          <p:cNvSpPr>
            <a:spLocks noGrp="1" noRot="1"/>
          </p:cNvSpPr>
          <p:nvPr>
            <p:ph idx="1"/>
          </p:nvPr>
        </p:nvSpPr>
        <p:spPr>
          <a:xfrm>
            <a:off x="179388" y="1268413"/>
            <a:ext cx="9145587" cy="5400675"/>
          </a:xfrm>
          <a:ln/>
        </p:spPr>
        <p:txBody>
          <a:bodyPr vert="horz" wrap="square" lIns="91440" tIns="45720" rIns="91440" bIns="45720" anchor="t"/>
          <a:p>
            <a:pPr eaLnBrk="1" hangingPunct="1">
              <a:buNone/>
            </a:pPr>
            <a:r>
              <a:rPr lang="zh-CN" altLang="en-US" sz="2800" b="1" dirty="0">
                <a:solidFill>
                  <a:srgbClr val="FF0000"/>
                </a:solidFill>
                <a:latin typeface="Times New Roman" panose="02020603050405020304" pitchFamily="18" charset="0"/>
                <a:ea typeface="楷体_GB2312" panose="02010609030101010101" pitchFamily="49" charset="-122"/>
              </a:rPr>
              <a:t>适用条件</a:t>
            </a:r>
            <a:endParaRPr lang="zh-CN" altLang="en-US" sz="2800" b="1" dirty="0">
              <a:solidFill>
                <a:srgbClr val="FF0000"/>
              </a:solidFill>
              <a:latin typeface="Times New Roman" panose="02020603050405020304" pitchFamily="18" charset="0"/>
              <a:ea typeface="楷体_GB2312" panose="02010609030101010101" pitchFamily="49" charset="-122"/>
            </a:endParaRPr>
          </a:p>
          <a:p>
            <a:pPr eaLnBrk="1" hangingPunct="1">
              <a:buNone/>
            </a:pPr>
            <a:r>
              <a:rPr lang="en-US" altLang="zh-CN" sz="2800" dirty="0">
                <a:solidFill>
                  <a:srgbClr val="FFCC00"/>
                </a:solidFill>
                <a:latin typeface="Times New Roman" panose="02020603050405020304" pitchFamily="18" charset="0"/>
                <a:ea typeface="楷体_GB2312" panose="02010609030101010101" pitchFamily="49" charset="-122"/>
              </a:rPr>
              <a:t>1.</a:t>
            </a:r>
            <a:r>
              <a:rPr lang="zh-CN" altLang="en-US" sz="2800" dirty="0">
                <a:solidFill>
                  <a:srgbClr val="FFCC00"/>
                </a:solidFill>
                <a:latin typeface="Times New Roman" panose="02020603050405020304" pitchFamily="18" charset="0"/>
                <a:ea typeface="楷体_GB2312" panose="02010609030101010101" pitchFamily="49" charset="-122"/>
              </a:rPr>
              <a:t>函数与自变量的关系可以写成一元函数多项式的形式； </a:t>
            </a: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sz="2800" i="1" dirty="0">
                <a:solidFill>
                  <a:srgbClr val="FFCC00"/>
                </a:solidFill>
                <a:latin typeface="Times New Roman" panose="02020603050405020304" pitchFamily="18" charset="0"/>
                <a:ea typeface="楷体_GB2312" panose="02010609030101010101" pitchFamily="49" charset="-122"/>
              </a:rPr>
              <a:t>               </a:t>
            </a:r>
            <a:r>
              <a:rPr lang="en-US" altLang="zh-CN" sz="2800" i="1" dirty="0">
                <a:solidFill>
                  <a:srgbClr val="FFCC00"/>
                </a:solidFill>
                <a:latin typeface="Times New Roman" panose="02020603050405020304" pitchFamily="18" charset="0"/>
                <a:ea typeface="楷体_GB2312" panose="02010609030101010101" pitchFamily="49" charset="-122"/>
              </a:rPr>
              <a:t>y</a:t>
            </a:r>
            <a:r>
              <a:rPr lang="en-US" altLang="zh-CN" sz="2800" dirty="0">
                <a:solidFill>
                  <a:srgbClr val="FFCC00"/>
                </a:solidFill>
                <a:latin typeface="Times New Roman" panose="02020603050405020304" pitchFamily="18" charset="0"/>
                <a:ea typeface="楷体_GB2312" panose="02010609030101010101" pitchFamily="49" charset="-122"/>
              </a:rPr>
              <a:t>=a</a:t>
            </a:r>
            <a:r>
              <a:rPr lang="en-US" altLang="zh-CN" sz="2800" baseline="-25000" dirty="0">
                <a:solidFill>
                  <a:srgbClr val="FFCC00"/>
                </a:solidFill>
                <a:latin typeface="Times New Roman" panose="02020603050405020304" pitchFamily="18" charset="0"/>
                <a:ea typeface="楷体_GB2312" panose="02010609030101010101" pitchFamily="49" charset="-122"/>
              </a:rPr>
              <a:t>0</a:t>
            </a:r>
            <a:r>
              <a:rPr lang="en-US" altLang="zh-CN" sz="2800" dirty="0">
                <a:solidFill>
                  <a:srgbClr val="FFCC00"/>
                </a:solidFill>
                <a:latin typeface="Times New Roman" panose="02020603050405020304" pitchFamily="18" charset="0"/>
                <a:ea typeface="楷体_GB2312" panose="02010609030101010101" pitchFamily="49" charset="-122"/>
              </a:rPr>
              <a:t>+a</a:t>
            </a:r>
            <a:r>
              <a:rPr lang="en-US" altLang="zh-CN" sz="2800" baseline="-25000" dirty="0">
                <a:solidFill>
                  <a:srgbClr val="FFCC00"/>
                </a:solidFill>
                <a:latin typeface="Times New Roman" panose="02020603050405020304" pitchFamily="18" charset="0"/>
                <a:ea typeface="楷体_GB2312" panose="02010609030101010101" pitchFamily="49" charset="-122"/>
              </a:rPr>
              <a:t>1</a:t>
            </a:r>
            <a:r>
              <a:rPr lang="en-US" altLang="zh-CN" sz="2800" i="1" dirty="0">
                <a:solidFill>
                  <a:srgbClr val="FFCC00"/>
                </a:solidFill>
                <a:latin typeface="Times New Roman" panose="02020603050405020304" pitchFamily="18" charset="0"/>
                <a:ea typeface="楷体_GB2312" panose="02010609030101010101" pitchFamily="49" charset="-122"/>
              </a:rPr>
              <a:t>x</a:t>
            </a:r>
            <a:r>
              <a:rPr lang="en-US" altLang="zh-CN" sz="2800" dirty="0">
                <a:solidFill>
                  <a:srgbClr val="FFCC00"/>
                </a:solidFill>
                <a:latin typeface="Times New Roman" panose="02020603050405020304" pitchFamily="18" charset="0"/>
                <a:ea typeface="楷体_GB2312" panose="02010609030101010101" pitchFamily="49" charset="-122"/>
              </a:rPr>
              <a:t>+a</a:t>
            </a:r>
            <a:r>
              <a:rPr lang="en-US" altLang="zh-CN" sz="2800" baseline="-25000" dirty="0">
                <a:solidFill>
                  <a:srgbClr val="FFCC00"/>
                </a:solidFill>
                <a:latin typeface="Times New Roman" panose="02020603050405020304" pitchFamily="18" charset="0"/>
                <a:ea typeface="楷体_GB2312" panose="02010609030101010101" pitchFamily="49" charset="-122"/>
              </a:rPr>
              <a:t>2</a:t>
            </a:r>
            <a:r>
              <a:rPr lang="en-US" altLang="zh-CN" sz="2800" i="1" dirty="0">
                <a:solidFill>
                  <a:srgbClr val="FFCC00"/>
                </a:solidFill>
                <a:latin typeface="Times New Roman" panose="02020603050405020304" pitchFamily="18" charset="0"/>
                <a:ea typeface="楷体_GB2312" panose="02010609030101010101" pitchFamily="49" charset="-122"/>
              </a:rPr>
              <a:t>x</a:t>
            </a:r>
            <a:r>
              <a:rPr lang="en-US" altLang="zh-CN" sz="2800" baseline="30000" dirty="0">
                <a:solidFill>
                  <a:srgbClr val="FFCC00"/>
                </a:solidFill>
                <a:latin typeface="Times New Roman" panose="02020603050405020304" pitchFamily="18" charset="0"/>
                <a:ea typeface="楷体_GB2312" panose="02010609030101010101" pitchFamily="49" charset="-122"/>
              </a:rPr>
              <a:t>2</a:t>
            </a:r>
            <a:r>
              <a:rPr lang="en-US" altLang="zh-CN" sz="2800" dirty="0">
                <a:solidFill>
                  <a:srgbClr val="FFCC00"/>
                </a:solidFill>
                <a:latin typeface="Times New Roman" panose="02020603050405020304" pitchFamily="18" charset="0"/>
                <a:ea typeface="楷体_GB2312" panose="02010609030101010101" pitchFamily="49" charset="-122"/>
              </a:rPr>
              <a:t>+a</a:t>
            </a:r>
            <a:r>
              <a:rPr lang="en-US" altLang="zh-CN" sz="2800" baseline="-25000" dirty="0">
                <a:solidFill>
                  <a:srgbClr val="FFCC00"/>
                </a:solidFill>
                <a:latin typeface="Times New Roman" panose="02020603050405020304" pitchFamily="18" charset="0"/>
                <a:ea typeface="楷体_GB2312" panose="02010609030101010101" pitchFamily="49" charset="-122"/>
              </a:rPr>
              <a:t>3</a:t>
            </a:r>
            <a:r>
              <a:rPr lang="en-US" altLang="zh-CN" sz="2800" i="1" dirty="0">
                <a:solidFill>
                  <a:srgbClr val="FFCC00"/>
                </a:solidFill>
                <a:latin typeface="Times New Roman" panose="02020603050405020304" pitchFamily="18" charset="0"/>
                <a:ea typeface="楷体_GB2312" panose="02010609030101010101" pitchFamily="49" charset="-122"/>
              </a:rPr>
              <a:t>x</a:t>
            </a:r>
            <a:r>
              <a:rPr lang="en-US" altLang="zh-CN" sz="2800" baseline="30000" dirty="0">
                <a:solidFill>
                  <a:srgbClr val="FFCC00"/>
                </a:solidFill>
                <a:latin typeface="Times New Roman" panose="02020603050405020304" pitchFamily="18" charset="0"/>
                <a:ea typeface="楷体_GB2312" panose="02010609030101010101" pitchFamily="49" charset="-122"/>
              </a:rPr>
              <a:t>3</a:t>
            </a:r>
            <a:r>
              <a:rPr lang="en-US" altLang="zh-CN" sz="2800" dirty="0">
                <a:solidFill>
                  <a:srgbClr val="FFCC00"/>
                </a:solidFill>
                <a:latin typeface="Times New Roman" panose="02020603050405020304" pitchFamily="18" charset="0"/>
                <a:ea typeface="楷体_GB2312" panose="02010609030101010101" pitchFamily="49" charset="-122"/>
              </a:rPr>
              <a:t>+···</a:t>
            </a:r>
            <a:endParaRPr lang="en-US" altLang="zh-CN" sz="28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sz="2800" dirty="0">
                <a:solidFill>
                  <a:srgbClr val="FFCC00"/>
                </a:solidFill>
                <a:latin typeface="Times New Roman" panose="02020603050405020304" pitchFamily="18" charset="0"/>
                <a:ea typeface="楷体_GB2312" panose="02010609030101010101" pitchFamily="49" charset="-122"/>
              </a:rPr>
              <a:t>2.</a:t>
            </a:r>
            <a:r>
              <a:rPr lang="zh-CN" altLang="en-US" sz="2800" dirty="0">
                <a:solidFill>
                  <a:srgbClr val="FFCC00"/>
                </a:solidFill>
                <a:latin typeface="Times New Roman" panose="02020603050405020304" pitchFamily="18" charset="0"/>
                <a:ea typeface="楷体_GB2312" panose="02010609030101010101" pitchFamily="49" charset="-122"/>
              </a:rPr>
              <a:t>自变量</a:t>
            </a:r>
            <a:r>
              <a:rPr lang="en-US" altLang="zh-CN" sz="2800" i="1" dirty="0">
                <a:solidFill>
                  <a:srgbClr val="FFCC00"/>
                </a:solidFill>
                <a:latin typeface="Times New Roman" panose="02020603050405020304" pitchFamily="18" charset="0"/>
                <a:ea typeface="楷体_GB2312" panose="02010609030101010101" pitchFamily="49" charset="-122"/>
              </a:rPr>
              <a:t>x </a:t>
            </a:r>
            <a:r>
              <a:rPr lang="zh-CN" altLang="en-US" sz="2800" dirty="0">
                <a:solidFill>
                  <a:srgbClr val="FFCC00"/>
                </a:solidFill>
                <a:latin typeface="Times New Roman" panose="02020603050405020304" pitchFamily="18" charset="0"/>
                <a:ea typeface="楷体_GB2312" panose="02010609030101010101" pitchFamily="49" charset="-122"/>
              </a:rPr>
              <a:t>作连续、等间距变化。</a:t>
            </a: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sz="2800" b="1" dirty="0">
                <a:solidFill>
                  <a:srgbClr val="FF0000"/>
                </a:solidFill>
                <a:latin typeface="Times New Roman" panose="02020603050405020304" pitchFamily="18" charset="0"/>
                <a:ea typeface="楷体_GB2312" panose="02010609030101010101" pitchFamily="49" charset="-122"/>
              </a:rPr>
              <a:t>使用方法</a:t>
            </a:r>
            <a:endParaRPr lang="zh-CN" altLang="en-US" sz="2800" b="1" dirty="0">
              <a:solidFill>
                <a:srgbClr val="FF0000"/>
              </a:solidFill>
              <a:latin typeface="Times New Roman" panose="02020603050405020304" pitchFamily="18" charset="0"/>
              <a:ea typeface="楷体_GB2312" panose="02010609030101010101" pitchFamily="49" charset="-122"/>
            </a:endParaRPr>
          </a:p>
          <a:p>
            <a:pPr eaLnBrk="1" hangingPunct="1">
              <a:buNone/>
            </a:pPr>
            <a:r>
              <a:rPr lang="en-US" altLang="zh-CN" sz="2800" dirty="0">
                <a:solidFill>
                  <a:srgbClr val="FFCC00"/>
                </a:solidFill>
                <a:latin typeface="Times New Roman" panose="02020603050405020304" pitchFamily="18" charset="0"/>
                <a:ea typeface="楷体_GB2312" panose="02010609030101010101" pitchFamily="49" charset="-122"/>
              </a:rPr>
              <a:t>1.</a:t>
            </a:r>
            <a:r>
              <a:rPr lang="zh-CN" altLang="en-US" sz="2800" dirty="0">
                <a:solidFill>
                  <a:srgbClr val="FFCC00"/>
                </a:solidFill>
                <a:latin typeface="Times New Roman" panose="02020603050405020304" pitchFamily="18" charset="0"/>
                <a:ea typeface="楷体_GB2312" panose="02010609030101010101" pitchFamily="49" charset="-122"/>
              </a:rPr>
              <a:t>逐项逐差法→</a:t>
            </a:r>
            <a:r>
              <a:rPr lang="zh-CN" altLang="en-US" sz="2800" dirty="0">
                <a:solidFill>
                  <a:srgbClr val="FFCC00"/>
                </a:solidFill>
                <a:ea typeface="楷体_GB2312" panose="02010609030101010101" pitchFamily="49" charset="-122"/>
              </a:rPr>
              <a:t>用数据项的后项减前项</a:t>
            </a:r>
            <a:r>
              <a:rPr lang="zh-CN" altLang="en-US" sz="2400" b="1" dirty="0">
                <a:solidFill>
                  <a:srgbClr val="FF0000"/>
                </a:solidFill>
                <a:ea typeface="楷体_GB2312" panose="02010609030101010101" pitchFamily="49" charset="-122"/>
              </a:rPr>
              <a:t>（验证多项式）</a:t>
            </a:r>
            <a:r>
              <a:rPr lang="zh-CN" altLang="en-US" dirty="0"/>
              <a:t>  </a:t>
            </a:r>
            <a:r>
              <a:rPr lang="zh-CN" altLang="en-US" sz="2800" dirty="0">
                <a:solidFill>
                  <a:srgbClr val="FFCC00"/>
                </a:solidFill>
                <a:latin typeface="Times New Roman" panose="02020603050405020304" pitchFamily="18" charset="0"/>
                <a:ea typeface="楷体_GB2312" panose="02010609030101010101" pitchFamily="49" charset="-122"/>
              </a:rPr>
              <a:t> </a:t>
            </a: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sz="2800" dirty="0">
                <a:solidFill>
                  <a:srgbClr val="FFCC00"/>
                </a:solidFill>
                <a:latin typeface="Times New Roman" panose="02020603050405020304" pitchFamily="18" charset="0"/>
                <a:ea typeface="楷体_GB2312" panose="02010609030101010101" pitchFamily="49" charset="-122"/>
              </a:rPr>
              <a:t>2.</a:t>
            </a:r>
            <a:r>
              <a:rPr lang="zh-CN" altLang="en-US" sz="2800" dirty="0">
                <a:solidFill>
                  <a:srgbClr val="FFCC00"/>
                </a:solidFill>
                <a:latin typeface="Times New Roman" panose="02020603050405020304" pitchFamily="18" charset="0"/>
                <a:ea typeface="楷体_GB2312" panose="02010609030101010101" pitchFamily="49" charset="-122"/>
              </a:rPr>
              <a:t>隔项逐差法（又称组差法）→</a:t>
            </a:r>
            <a:r>
              <a:rPr lang="zh-CN" altLang="en-US" sz="2800" dirty="0">
                <a:solidFill>
                  <a:srgbClr val="FFCC00"/>
                </a:solidFill>
                <a:ea typeface="楷体_GB2312" panose="02010609030101010101" pitchFamily="49" charset="-122"/>
              </a:rPr>
              <a:t>所测因变量的数据项从中间一分为二，然后两组的对应项相减，再求出平均值。</a:t>
            </a:r>
            <a:endParaRPr lang="zh-CN" altLang="en-US" sz="2800" dirty="0">
              <a:solidFill>
                <a:srgbClr val="FFCC00"/>
              </a:solidFill>
              <a:ea typeface="楷体_GB2312" panose="02010609030101010101" pitchFamily="49" charset="-122"/>
            </a:endParaRPr>
          </a:p>
          <a:p>
            <a:pPr eaLnBrk="1" hangingPunct="1">
              <a:buNone/>
            </a:pPr>
            <a:r>
              <a:rPr lang="zh-CN" altLang="en-US" dirty="0"/>
              <a:t>   </a:t>
            </a:r>
            <a:r>
              <a:rPr lang="en-US" altLang="zh-CN" sz="2400" dirty="0">
                <a:solidFill>
                  <a:srgbClr val="FF0000"/>
                </a:solidFill>
                <a:latin typeface="Times New Roman" panose="02020603050405020304" pitchFamily="18" charset="0"/>
                <a:ea typeface="楷体_GB2312" panose="02010609030101010101" pitchFamily="49" charset="-122"/>
              </a:rPr>
              <a:t>※</a:t>
            </a:r>
            <a:r>
              <a:rPr lang="zh-CN" altLang="en-US" sz="2400" dirty="0">
                <a:solidFill>
                  <a:srgbClr val="FF0000"/>
                </a:solidFill>
                <a:latin typeface="Times New Roman" panose="02020603050405020304" pitchFamily="18" charset="0"/>
                <a:ea typeface="楷体_GB2312" panose="02010609030101010101" pitchFamily="49" charset="-122"/>
              </a:rPr>
              <a:t>方法</a:t>
            </a:r>
            <a:r>
              <a:rPr lang="en-US" altLang="zh-CN" sz="2400" dirty="0">
                <a:solidFill>
                  <a:srgbClr val="FF0000"/>
                </a:solidFill>
                <a:latin typeface="Times New Roman" panose="02020603050405020304" pitchFamily="18" charset="0"/>
                <a:ea typeface="楷体_GB2312" panose="02010609030101010101" pitchFamily="49" charset="-122"/>
              </a:rPr>
              <a:t>2</a:t>
            </a:r>
            <a:r>
              <a:rPr lang="zh-CN" altLang="en-US" sz="2400" dirty="0">
                <a:solidFill>
                  <a:srgbClr val="FF0000"/>
                </a:solidFill>
                <a:latin typeface="Times New Roman" panose="02020603050405020304" pitchFamily="18" charset="0"/>
                <a:ea typeface="楷体_GB2312" panose="02010609030101010101" pitchFamily="49" charset="-122"/>
              </a:rPr>
              <a:t>仅适用于函数</a:t>
            </a:r>
            <a:r>
              <a:rPr lang="en-US" altLang="zh-CN" sz="2400" i="1" dirty="0">
                <a:solidFill>
                  <a:srgbClr val="FF0000"/>
                </a:solidFill>
                <a:latin typeface="Times New Roman" panose="02020603050405020304" pitchFamily="18" charset="0"/>
                <a:ea typeface="楷体_GB2312" panose="02010609030101010101" pitchFamily="49" charset="-122"/>
              </a:rPr>
              <a:t>y</a:t>
            </a:r>
            <a:r>
              <a:rPr lang="zh-CN" altLang="en-US" sz="2400" dirty="0">
                <a:solidFill>
                  <a:srgbClr val="FF0000"/>
                </a:solidFill>
                <a:latin typeface="Times New Roman" panose="02020603050405020304" pitchFamily="18" charset="0"/>
                <a:ea typeface="楷体_GB2312" panose="02010609030101010101" pitchFamily="49" charset="-122"/>
              </a:rPr>
              <a:t>与自变量</a:t>
            </a:r>
            <a:r>
              <a:rPr lang="en-US" altLang="zh-CN" sz="2400" i="1" dirty="0">
                <a:solidFill>
                  <a:srgbClr val="FF0000"/>
                </a:solidFill>
                <a:latin typeface="Times New Roman" panose="02020603050405020304" pitchFamily="18" charset="0"/>
                <a:ea typeface="楷体_GB2312" panose="02010609030101010101" pitchFamily="49" charset="-122"/>
              </a:rPr>
              <a:t>x</a:t>
            </a:r>
            <a:r>
              <a:rPr lang="zh-CN" altLang="en-US" sz="2400" dirty="0">
                <a:solidFill>
                  <a:srgbClr val="FF0000"/>
                </a:solidFill>
                <a:latin typeface="Times New Roman" panose="02020603050405020304" pitchFamily="18" charset="0"/>
                <a:ea typeface="楷体_GB2312" panose="02010609030101010101" pitchFamily="49" charset="-122"/>
              </a:rPr>
              <a:t>呈线性关系！</a:t>
            </a:r>
            <a:r>
              <a:rPr lang="zh-CN" altLang="en-US" dirty="0"/>
              <a:t> </a:t>
            </a:r>
            <a:endParaRPr lang="zh-CN" altLang="en-US" dirty="0"/>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作图法</a:t>
            </a:r>
            <a:endParaRPr lang="zh-CN" altLang="en-US" dirty="0">
              <a:ea typeface="楷体_GB2312" panose="02010609030101010101" pitchFamily="49" charset="-122"/>
            </a:endParaRPr>
          </a:p>
        </p:txBody>
      </p:sp>
      <p:sp>
        <p:nvSpPr>
          <p:cNvPr id="129027" name="Rectangle 7"/>
          <p:cNvSpPr>
            <a:spLocks noGrp="1" noRot="1"/>
          </p:cNvSpPr>
          <p:nvPr>
            <p:ph idx="1"/>
          </p:nvPr>
        </p:nvSpPr>
        <p:spPr>
          <a:xfrm>
            <a:off x="323850" y="1268413"/>
            <a:ext cx="8540750" cy="4498975"/>
          </a:xfrm>
          <a:ln/>
        </p:spPr>
        <p:txBody>
          <a:bodyPr vert="horz" wrap="square" lIns="91440" tIns="45720" rIns="91440" bIns="45720" anchor="t"/>
          <a:p>
            <a:pPr eaLnBrk="1" hangingPunct="1">
              <a:lnSpc>
                <a:spcPct val="90000"/>
              </a:lnSpc>
              <a:buNone/>
            </a:pPr>
            <a:r>
              <a:rPr lang="zh-CN" altLang="en-US" sz="2800" dirty="0">
                <a:solidFill>
                  <a:srgbClr val="FFCC00"/>
                </a:solidFill>
                <a:latin typeface="Times New Roman" panose="02020603050405020304" pitchFamily="18" charset="0"/>
                <a:ea typeface="楷体_GB2312" panose="02010609030101010101" pitchFamily="49" charset="-122"/>
              </a:rPr>
              <a:t>作图法的优点在于：</a:t>
            </a: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lnSpc>
                <a:spcPct val="90000"/>
              </a:lnSpc>
              <a:buNone/>
            </a:pPr>
            <a:r>
              <a:rPr lang="en-US" altLang="zh-CN" sz="2800" dirty="0">
                <a:solidFill>
                  <a:srgbClr val="FFCC00"/>
                </a:solidFill>
                <a:latin typeface="Times New Roman" panose="02020603050405020304" pitchFamily="18" charset="0"/>
                <a:ea typeface="楷体_GB2312" panose="02010609030101010101" pitchFamily="49" charset="-122"/>
              </a:rPr>
              <a:t>1.</a:t>
            </a:r>
            <a:r>
              <a:rPr lang="zh-CN" altLang="en-US" sz="2800" dirty="0">
                <a:solidFill>
                  <a:srgbClr val="FFCC00"/>
                </a:solidFill>
                <a:latin typeface="Times New Roman" panose="02020603050405020304" pitchFamily="18" charset="0"/>
                <a:ea typeface="楷体_GB2312" panose="02010609030101010101" pitchFamily="49" charset="-122"/>
              </a:rPr>
              <a:t>将一系列数据之间的关系或变化情况用图线直观地表示出来，例如数据变量的极大值、极小值、转折点、周期性等等；</a:t>
            </a: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lnSpc>
                <a:spcPct val="90000"/>
              </a:lnSpc>
              <a:buNone/>
            </a:pPr>
            <a:r>
              <a:rPr lang="en-US" altLang="zh-CN" sz="2800" dirty="0">
                <a:solidFill>
                  <a:srgbClr val="FFCC00"/>
                </a:solidFill>
                <a:latin typeface="Times New Roman" panose="02020603050405020304" pitchFamily="18" charset="0"/>
                <a:ea typeface="楷体_GB2312" panose="02010609030101010101" pitchFamily="49" charset="-122"/>
              </a:rPr>
              <a:t>2.</a:t>
            </a:r>
            <a:r>
              <a:rPr lang="zh-CN" altLang="en-US" sz="2800" dirty="0">
                <a:solidFill>
                  <a:srgbClr val="FFCC00"/>
                </a:solidFill>
                <a:latin typeface="Times New Roman" panose="02020603050405020304" pitchFamily="18" charset="0"/>
                <a:ea typeface="楷体_GB2312" panose="02010609030101010101" pitchFamily="49" charset="-122"/>
              </a:rPr>
              <a:t>在一定条件下，采用“内插法”和“外延法”可以从图中读取没有进行观测的对应点的数据；</a:t>
            </a: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lnSpc>
                <a:spcPct val="90000"/>
              </a:lnSpc>
              <a:buNone/>
            </a:pPr>
            <a:r>
              <a:rPr lang="en-US" altLang="zh-CN" sz="2800" dirty="0">
                <a:solidFill>
                  <a:srgbClr val="FFCC00"/>
                </a:solidFill>
                <a:latin typeface="Times New Roman" panose="02020603050405020304" pitchFamily="18" charset="0"/>
                <a:ea typeface="楷体_GB2312" panose="02010609030101010101" pitchFamily="49" charset="-122"/>
              </a:rPr>
              <a:t>3.</a:t>
            </a:r>
            <a:r>
              <a:rPr lang="zh-CN" altLang="en-US" sz="2800" dirty="0">
                <a:solidFill>
                  <a:srgbClr val="FFCC00"/>
                </a:solidFill>
                <a:latin typeface="Times New Roman" panose="02020603050405020304" pitchFamily="18" charset="0"/>
                <a:ea typeface="楷体_GB2312" panose="02010609030101010101" pitchFamily="49" charset="-122"/>
              </a:rPr>
              <a:t>如果图线为光滑曲线，则作图法有多次测量取平均的效果；</a:t>
            </a: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lnSpc>
                <a:spcPct val="90000"/>
              </a:lnSpc>
              <a:buNone/>
            </a:pPr>
            <a:r>
              <a:rPr lang="en-US" altLang="zh-CN" sz="2800" dirty="0">
                <a:solidFill>
                  <a:srgbClr val="FFCC00"/>
                </a:solidFill>
                <a:latin typeface="Times New Roman" panose="02020603050405020304" pitchFamily="18" charset="0"/>
                <a:ea typeface="楷体_GB2312" panose="02010609030101010101" pitchFamily="49" charset="-122"/>
              </a:rPr>
              <a:t>4.</a:t>
            </a:r>
            <a:r>
              <a:rPr lang="zh-CN" altLang="en-US" sz="2800" dirty="0">
                <a:solidFill>
                  <a:srgbClr val="FFCC00"/>
                </a:solidFill>
                <a:latin typeface="Times New Roman" panose="02020603050405020304" pitchFamily="18" charset="0"/>
                <a:ea typeface="楷体_GB2312" panose="02010609030101010101" pitchFamily="49" charset="-122"/>
              </a:rPr>
              <a:t>根据图线的形状可以研究物理量之间的变化规律，找出对应的函数关系，求出相应的经验公式；</a:t>
            </a: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lnSpc>
                <a:spcPct val="90000"/>
              </a:lnSpc>
              <a:buNone/>
            </a:pPr>
            <a:r>
              <a:rPr lang="en-US" altLang="zh-CN" sz="2800" dirty="0">
                <a:solidFill>
                  <a:srgbClr val="FFCC00"/>
                </a:solidFill>
                <a:latin typeface="Times New Roman" panose="02020603050405020304" pitchFamily="18" charset="0"/>
                <a:ea typeface="楷体_GB2312" panose="02010609030101010101" pitchFamily="49" charset="-122"/>
              </a:rPr>
              <a:t>5.</a:t>
            </a:r>
            <a:r>
              <a:rPr lang="zh-CN" altLang="en-US" sz="2800" dirty="0">
                <a:solidFill>
                  <a:srgbClr val="FFCC00"/>
                </a:solidFill>
                <a:latin typeface="Times New Roman" panose="02020603050405020304" pitchFamily="18" charset="0"/>
                <a:ea typeface="楷体_GB2312" panose="02010609030101010101" pitchFamily="49" charset="-122"/>
              </a:rPr>
              <a:t>可以帮助发现实验中个别的测量错误，并可通过图线进行系统误差分析。</a:t>
            </a:r>
            <a:endParaRPr lang="zh-CN" altLang="en-US" sz="2800" dirty="0">
              <a:solidFill>
                <a:srgbClr val="FFCC00"/>
              </a:solidFill>
              <a:latin typeface="Times New Roman" panose="02020603050405020304" pitchFamily="18" charset="0"/>
              <a:ea typeface="楷体_GB2312" panose="02010609030101010101" pitchFamily="49" charset="-122"/>
            </a:endParaRP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63"/>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作图法</a:t>
            </a:r>
            <a:endParaRPr lang="zh-CN" altLang="en-US" dirty="0">
              <a:ea typeface="楷体_GB2312" panose="02010609030101010101" pitchFamily="49" charset="-122"/>
            </a:endParaRPr>
          </a:p>
        </p:txBody>
      </p:sp>
      <p:sp>
        <p:nvSpPr>
          <p:cNvPr id="130051" name="Rectangle 64"/>
          <p:cNvSpPr>
            <a:spLocks noGrp="1" noRot="1"/>
          </p:cNvSpPr>
          <p:nvPr>
            <p:ph idx="1"/>
          </p:nvPr>
        </p:nvSpPr>
        <p:spPr>
          <a:xfrm>
            <a:off x="301625" y="1600200"/>
            <a:ext cx="8842375" cy="4498975"/>
          </a:xfrm>
          <a:ln/>
        </p:spPr>
        <p:txBody>
          <a:bodyPr vert="horz" wrap="square" lIns="91440" tIns="45720" rIns="91440" bIns="45720" anchor="t"/>
          <a:p>
            <a:pPr eaLnBrk="1" hangingPunct="1">
              <a:buNone/>
            </a:pPr>
            <a:r>
              <a:rPr lang="en-US" altLang="zh-CN" b="1" dirty="0"/>
              <a:t>   </a:t>
            </a:r>
            <a:r>
              <a:rPr lang="zh-CN" altLang="en-US" b="1" dirty="0">
                <a:solidFill>
                  <a:srgbClr val="FFCC00"/>
                </a:solidFill>
                <a:latin typeface="楷体_GB2312" panose="02010609030101010101" pitchFamily="49" charset="-122"/>
                <a:ea typeface="楷体_GB2312" panose="02010609030101010101" pitchFamily="49" charset="-122"/>
              </a:rPr>
              <a:t>例 </a:t>
            </a:r>
            <a:r>
              <a:rPr lang="zh-CN" altLang="en-US" dirty="0">
                <a:solidFill>
                  <a:srgbClr val="FFCC00"/>
                </a:solidFill>
                <a:latin typeface="楷体_GB2312" panose="02010609030101010101" pitchFamily="49" charset="-122"/>
                <a:ea typeface="楷体_GB2312" panose="02010609030101010101" pitchFamily="49" charset="-122"/>
              </a:rPr>
              <a:t> 下表是测量弹簧的倔强系数的实验结果，其中</a:t>
            </a:r>
            <a:r>
              <a:rPr lang="en-US" altLang="zh-CN" dirty="0">
                <a:solidFill>
                  <a:srgbClr val="FFCC00"/>
                </a:solidFill>
                <a:latin typeface="楷体_GB2312" panose="02010609030101010101" pitchFamily="49" charset="-122"/>
                <a:ea typeface="楷体_GB2312" panose="02010609030101010101" pitchFamily="49" charset="-122"/>
              </a:rPr>
              <a:t>F</a:t>
            </a:r>
            <a:r>
              <a:rPr lang="zh-CN" altLang="en-US" dirty="0">
                <a:solidFill>
                  <a:srgbClr val="FFCC00"/>
                </a:solidFill>
                <a:latin typeface="楷体_GB2312" panose="02010609030101010101" pitchFamily="49" charset="-122"/>
                <a:ea typeface="楷体_GB2312" panose="02010609030101010101" pitchFamily="49" charset="-122"/>
              </a:rPr>
              <a:t>为在弹簧上所加的外力，</a:t>
            </a:r>
            <a:r>
              <a:rPr lang="en-US" altLang="zh-CN" dirty="0">
                <a:solidFill>
                  <a:srgbClr val="FFCC00"/>
                </a:solidFill>
                <a:latin typeface="楷体_GB2312" panose="02010609030101010101" pitchFamily="49" charset="-122"/>
                <a:ea typeface="楷体_GB2312" panose="02010609030101010101" pitchFamily="49" charset="-122"/>
              </a:rPr>
              <a:t>n</a:t>
            </a:r>
            <a:r>
              <a:rPr lang="zh-CN" altLang="en-US" dirty="0">
                <a:solidFill>
                  <a:srgbClr val="FFCC00"/>
                </a:solidFill>
                <a:latin typeface="楷体_GB2312" panose="02010609030101010101" pitchFamily="49" charset="-122"/>
                <a:ea typeface="楷体_GB2312" panose="02010609030101010101" pitchFamily="49" charset="-122"/>
              </a:rPr>
              <a:t>为弹簧伸长后的标尺读数。请用图解法推导出</a:t>
            </a:r>
            <a:r>
              <a:rPr lang="en-US" altLang="zh-CN" dirty="0">
                <a:solidFill>
                  <a:srgbClr val="FFCC00"/>
                </a:solidFill>
                <a:latin typeface="楷体_GB2312" panose="02010609030101010101" pitchFamily="49" charset="-122"/>
                <a:ea typeface="楷体_GB2312" panose="02010609030101010101" pitchFamily="49" charset="-122"/>
              </a:rPr>
              <a:t>n</a:t>
            </a:r>
            <a:r>
              <a:rPr lang="zh-CN" altLang="en-US" dirty="0">
                <a:solidFill>
                  <a:srgbClr val="FFCC00"/>
                </a:solidFill>
                <a:latin typeface="楷体_GB2312" panose="02010609030101010101" pitchFamily="49" charset="-122"/>
                <a:ea typeface="楷体_GB2312" panose="02010609030101010101" pitchFamily="49" charset="-122"/>
              </a:rPr>
              <a:t>与</a:t>
            </a:r>
            <a:r>
              <a:rPr lang="en-US" altLang="zh-CN" dirty="0">
                <a:solidFill>
                  <a:srgbClr val="FFCC00"/>
                </a:solidFill>
                <a:latin typeface="楷体_GB2312" panose="02010609030101010101" pitchFamily="49" charset="-122"/>
                <a:ea typeface="楷体_GB2312" panose="02010609030101010101" pitchFamily="49" charset="-122"/>
              </a:rPr>
              <a:t>F</a:t>
            </a:r>
            <a:r>
              <a:rPr lang="zh-CN" altLang="en-US" dirty="0">
                <a:solidFill>
                  <a:srgbClr val="FFCC00"/>
                </a:solidFill>
                <a:latin typeface="楷体_GB2312" panose="02010609030101010101" pitchFamily="49" charset="-122"/>
                <a:ea typeface="楷体_GB2312" panose="02010609030101010101" pitchFamily="49" charset="-122"/>
              </a:rPr>
              <a:t>的关系。</a:t>
            </a:r>
            <a:endParaRPr lang="zh-CN" altLang="en-US" b="1" dirty="0">
              <a:solidFill>
                <a:srgbClr val="FFCC00"/>
              </a:solidFill>
              <a:latin typeface="楷体_GB2312" panose="02010609030101010101" pitchFamily="49" charset="-122"/>
              <a:ea typeface="楷体_GB2312" panose="02010609030101010101" pitchFamily="49" charset="-122"/>
            </a:endParaRPr>
          </a:p>
          <a:p>
            <a:pPr algn="ctr" eaLnBrk="1" hangingPunct="1">
              <a:buNone/>
            </a:pPr>
            <a:r>
              <a:rPr lang="zh-CN" altLang="en-US" b="1" dirty="0">
                <a:solidFill>
                  <a:srgbClr val="FFCC00"/>
                </a:solidFill>
              </a:rPr>
              <a:t>  </a:t>
            </a:r>
            <a:endParaRPr lang="zh-CN" altLang="en-US" b="1" dirty="0">
              <a:solidFill>
                <a:srgbClr val="FFCC00"/>
              </a:solidFill>
            </a:endParaRPr>
          </a:p>
          <a:p>
            <a:pPr algn="ctr" eaLnBrk="1" hangingPunct="1">
              <a:buNone/>
            </a:pPr>
            <a:r>
              <a:rPr lang="zh-CN" altLang="en-US" sz="2400" b="1" dirty="0">
                <a:solidFill>
                  <a:srgbClr val="FFCC00"/>
                </a:solidFill>
                <a:ea typeface="楷体_GB2312" panose="02010609030101010101" pitchFamily="49" charset="-122"/>
              </a:rPr>
              <a:t>测量弹簧的倔强系数的实验数据表</a:t>
            </a:r>
            <a:endParaRPr lang="zh-CN" altLang="en-US" sz="2400" b="1" dirty="0">
              <a:solidFill>
                <a:srgbClr val="FFCC00"/>
              </a:solidFill>
              <a:ea typeface="楷体_GB2312" panose="02010609030101010101" pitchFamily="49" charset="-122"/>
            </a:endParaRPr>
          </a:p>
        </p:txBody>
      </p:sp>
      <p:pic>
        <p:nvPicPr>
          <p:cNvPr id="130052" name="Picture 204"/>
          <p:cNvPicPr>
            <a:picLocks noChangeAspect="1"/>
          </p:cNvPicPr>
          <p:nvPr/>
        </p:nvPicPr>
        <p:blipFill>
          <a:blip r:embed="rId1"/>
          <a:stretch>
            <a:fillRect/>
          </a:stretch>
        </p:blipFill>
        <p:spPr>
          <a:xfrm>
            <a:off x="900113" y="4292600"/>
            <a:ext cx="7310437" cy="1758950"/>
          </a:xfrm>
          <a:prstGeom prst="rect">
            <a:avLst/>
          </a:prstGeom>
          <a:noFill/>
          <a:ln w="9525">
            <a:noFill/>
          </a:ln>
        </p:spPr>
      </p:pic>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Rectangle 5"/>
          <p:cNvSpPr>
            <a:spLocks noGrp="1" noRot="1"/>
          </p:cNvSpPr>
          <p:nvPr>
            <p:ph idx="1"/>
          </p:nvPr>
        </p:nvSpPr>
        <p:spPr>
          <a:xfrm>
            <a:off x="301625" y="476250"/>
            <a:ext cx="8540750" cy="5622925"/>
          </a:xfrm>
          <a:ln/>
        </p:spPr>
        <p:txBody>
          <a:bodyPr vert="horz" wrap="square" lIns="91440" tIns="45720" rIns="91440" bIns="45720" anchor="t"/>
          <a:p>
            <a:pPr eaLnBrk="1" hangingPunct="1">
              <a:buNone/>
            </a:pPr>
            <a:r>
              <a:rPr lang="en-US" altLang="zh-CN" dirty="0">
                <a:solidFill>
                  <a:srgbClr val="FFCC00"/>
                </a:solidFill>
                <a:latin typeface="Times New Roman" panose="02020603050405020304" pitchFamily="18" charset="0"/>
                <a:ea typeface="楷体_GB2312" panose="02010609030101010101" pitchFamily="49" charset="-122"/>
              </a:rPr>
              <a:t>1.</a:t>
            </a:r>
            <a:r>
              <a:rPr lang="zh-CN" altLang="en-US" dirty="0">
                <a:solidFill>
                  <a:srgbClr val="FFCC00"/>
                </a:solidFill>
                <a:latin typeface="Times New Roman" panose="02020603050405020304" pitchFamily="18" charset="0"/>
                <a:ea typeface="楷体_GB2312" panose="02010609030101010101" pitchFamily="49" charset="-122"/>
              </a:rPr>
              <a:t>选择合适的坐标分度值，确定坐标纸的大小</a:t>
            </a: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b="1" dirty="0">
                <a:solidFill>
                  <a:srgbClr val="FF0000"/>
                </a:solidFill>
                <a:latin typeface="Times New Roman" panose="02020603050405020304" pitchFamily="18" charset="0"/>
                <a:ea typeface="楷体_GB2312" panose="02010609030101010101" pitchFamily="49" charset="-122"/>
              </a:rPr>
              <a:t>   </a:t>
            </a:r>
            <a:r>
              <a:rPr lang="zh-CN" altLang="en-US" sz="2800" b="1" dirty="0">
                <a:solidFill>
                  <a:srgbClr val="FF0000"/>
                </a:solidFill>
                <a:latin typeface="Times New Roman" panose="02020603050405020304" pitchFamily="18" charset="0"/>
                <a:ea typeface="楷体_GB2312" panose="02010609030101010101" pitchFamily="49" charset="-122"/>
              </a:rPr>
              <a:t>坐标分度值的选取应能基本反映测量值的准确度或精密度。根据数据表中的数据分析，</a:t>
            </a:r>
            <a:r>
              <a:rPr lang="en-US" altLang="zh-CN" sz="2800" b="1" i="1" dirty="0">
                <a:solidFill>
                  <a:srgbClr val="FF0000"/>
                </a:solidFill>
                <a:latin typeface="Times New Roman" panose="02020603050405020304" pitchFamily="18" charset="0"/>
                <a:ea typeface="楷体_GB2312" panose="02010609030101010101" pitchFamily="49" charset="-122"/>
              </a:rPr>
              <a:t>n</a:t>
            </a:r>
            <a:r>
              <a:rPr lang="zh-CN" altLang="zh-CN" sz="2800" b="1" dirty="0">
                <a:solidFill>
                  <a:srgbClr val="FF0000"/>
                </a:solidFill>
                <a:latin typeface="Times New Roman" panose="02020603050405020304" pitchFamily="18" charset="0"/>
                <a:ea typeface="楷体_GB2312" panose="02010609030101010101" pitchFamily="49" charset="-122"/>
              </a:rPr>
              <a:t>轴可选1</a:t>
            </a:r>
            <a:r>
              <a:rPr lang="en-US" altLang="zh-CN" sz="2800" b="1" dirty="0">
                <a:solidFill>
                  <a:srgbClr val="FF0000"/>
                </a:solidFill>
                <a:latin typeface="Times New Roman" panose="02020603050405020304" pitchFamily="18" charset="0"/>
                <a:ea typeface="楷体_GB2312" panose="02010609030101010101" pitchFamily="49" charset="-122"/>
              </a:rPr>
              <a:t>mm</a:t>
            </a:r>
            <a:r>
              <a:rPr lang="zh-CN" altLang="zh-CN" sz="2800" b="1" dirty="0">
                <a:solidFill>
                  <a:srgbClr val="FF0000"/>
                </a:solidFill>
                <a:latin typeface="Times New Roman" panose="02020603050405020304" pitchFamily="18" charset="0"/>
                <a:ea typeface="楷体_GB2312" panose="02010609030101010101" pitchFamily="49" charset="-122"/>
              </a:rPr>
              <a:t>对应于0.0</a:t>
            </a:r>
            <a:r>
              <a:rPr lang="en-US" altLang="zh-CN" sz="2800" b="1" dirty="0">
                <a:solidFill>
                  <a:srgbClr val="FF0000"/>
                </a:solidFill>
                <a:latin typeface="Times New Roman" panose="02020603050405020304" pitchFamily="18" charset="0"/>
                <a:ea typeface="楷体_GB2312" panose="02010609030101010101" pitchFamily="49" charset="-122"/>
              </a:rPr>
              <a:t>1mm</a:t>
            </a:r>
            <a:r>
              <a:rPr lang="zh-CN" altLang="en-US" sz="2800" b="1" dirty="0">
                <a:solidFill>
                  <a:srgbClr val="FF0000"/>
                </a:solidFill>
                <a:latin typeface="Times New Roman" panose="02020603050405020304" pitchFamily="18" charset="0"/>
                <a:ea typeface="楷体_GB2312" panose="02010609030101010101" pitchFamily="49" charset="-122"/>
              </a:rPr>
              <a:t>，</a:t>
            </a:r>
            <a:r>
              <a:rPr lang="en-US" altLang="zh-CN" sz="2800" b="1" i="1" dirty="0">
                <a:solidFill>
                  <a:srgbClr val="FF0000"/>
                </a:solidFill>
                <a:latin typeface="Times New Roman" panose="02020603050405020304" pitchFamily="18" charset="0"/>
                <a:ea typeface="楷体_GB2312" panose="02010609030101010101" pitchFamily="49" charset="-122"/>
              </a:rPr>
              <a:t>F</a:t>
            </a:r>
            <a:r>
              <a:rPr lang="zh-CN" altLang="zh-CN" sz="2800" b="1" dirty="0">
                <a:solidFill>
                  <a:srgbClr val="FF0000"/>
                </a:solidFill>
                <a:latin typeface="Times New Roman" panose="02020603050405020304" pitchFamily="18" charset="0"/>
                <a:ea typeface="楷体_GB2312" panose="02010609030101010101" pitchFamily="49" charset="-122"/>
              </a:rPr>
              <a:t>轴可选1</a:t>
            </a:r>
            <a:r>
              <a:rPr lang="en-US" altLang="zh-CN" sz="2800" b="1" dirty="0">
                <a:solidFill>
                  <a:srgbClr val="FF0000"/>
                </a:solidFill>
                <a:latin typeface="Times New Roman" panose="02020603050405020304" pitchFamily="18" charset="0"/>
                <a:ea typeface="楷体_GB2312" panose="02010609030101010101" pitchFamily="49" charset="-122"/>
              </a:rPr>
              <a:t>mm</a:t>
            </a:r>
            <a:r>
              <a:rPr lang="zh-CN" altLang="zh-CN" sz="2800" b="1" dirty="0">
                <a:solidFill>
                  <a:srgbClr val="FF0000"/>
                </a:solidFill>
                <a:latin typeface="Times New Roman" panose="02020603050405020304" pitchFamily="18" charset="0"/>
                <a:ea typeface="楷体_GB2312" panose="02010609030101010101" pitchFamily="49" charset="-122"/>
              </a:rPr>
              <a:t>对应于0.</a:t>
            </a:r>
            <a:r>
              <a:rPr lang="en-US" altLang="zh-CN" sz="2800" b="1" dirty="0">
                <a:solidFill>
                  <a:srgbClr val="FF0000"/>
                </a:solidFill>
                <a:latin typeface="Times New Roman" panose="02020603050405020304" pitchFamily="18" charset="0"/>
                <a:ea typeface="楷体_GB2312" panose="02010609030101010101" pitchFamily="49" charset="-122"/>
              </a:rPr>
              <a:t>1</a:t>
            </a:r>
            <a:r>
              <a:rPr lang="zh-CN" altLang="zh-CN" sz="2800" b="1" dirty="0">
                <a:solidFill>
                  <a:srgbClr val="FF0000"/>
                </a:solidFill>
                <a:latin typeface="Times New Roman" panose="02020603050405020304" pitchFamily="18" charset="0"/>
                <a:ea typeface="楷体_GB2312" panose="02010609030101010101" pitchFamily="49" charset="-122"/>
              </a:rPr>
              <a:t>0</a:t>
            </a:r>
            <a:r>
              <a:rPr lang="en-US" altLang="zh-CN" sz="2800" b="1" dirty="0">
                <a:solidFill>
                  <a:srgbClr val="FF0000"/>
                </a:solidFill>
                <a:latin typeface="Times New Roman" panose="02020603050405020304" pitchFamily="18" charset="0"/>
                <a:ea typeface="楷体_GB2312" panose="02010609030101010101" pitchFamily="49" charset="-122"/>
              </a:rPr>
              <a:t> N</a:t>
            </a:r>
            <a:r>
              <a:rPr lang="zh-CN" altLang="en-US" sz="2800" b="1" dirty="0">
                <a:solidFill>
                  <a:srgbClr val="FF0000"/>
                </a:solidFill>
                <a:latin typeface="Times New Roman" panose="02020603050405020304" pitchFamily="18" charset="0"/>
                <a:ea typeface="楷体_GB2312" panose="02010609030101010101" pitchFamily="49" charset="-122"/>
              </a:rPr>
              <a:t>，并可定</a:t>
            </a:r>
            <a:r>
              <a:rPr lang="zh-CN" altLang="zh-CN" sz="2800" b="1" dirty="0">
                <a:solidFill>
                  <a:srgbClr val="FF0000"/>
                </a:solidFill>
                <a:latin typeface="Times New Roman" panose="02020603050405020304" pitchFamily="18" charset="0"/>
                <a:ea typeface="楷体_GB2312" panose="02010609030101010101" pitchFamily="49" charset="-122"/>
              </a:rPr>
              <a:t>坐标纸的大小（略大于坐标范围、数据范围） 约为</a:t>
            </a:r>
            <a:r>
              <a:rPr lang="en-US" altLang="zh-CN" sz="2800" b="1" dirty="0">
                <a:solidFill>
                  <a:srgbClr val="FF0000"/>
                </a:solidFill>
                <a:latin typeface="Times New Roman" panose="02020603050405020304" pitchFamily="18" charset="0"/>
                <a:ea typeface="楷体_GB2312" panose="02010609030101010101" pitchFamily="49" charset="-122"/>
              </a:rPr>
              <a:t>8</a:t>
            </a:r>
            <a:r>
              <a:rPr lang="zh-CN" altLang="zh-CN" sz="2800" b="1" dirty="0">
                <a:solidFill>
                  <a:srgbClr val="FF0000"/>
                </a:solidFill>
                <a:latin typeface="Times New Roman" panose="02020603050405020304" pitchFamily="18" charset="0"/>
                <a:ea typeface="楷体_GB2312" panose="02010609030101010101" pitchFamily="49" charset="-122"/>
              </a:rPr>
              <a:t>0</a:t>
            </a:r>
            <a:r>
              <a:rPr lang="en-US" altLang="zh-CN" sz="2800" b="1" dirty="0">
                <a:solidFill>
                  <a:srgbClr val="FF0000"/>
                </a:solidFill>
                <a:latin typeface="Times New Roman" panose="02020603050405020304" pitchFamily="18" charset="0"/>
                <a:ea typeface="楷体_GB2312" panose="02010609030101010101" pitchFamily="49" charset="-122"/>
              </a:rPr>
              <a:t> mm×80 mm</a:t>
            </a:r>
            <a:r>
              <a:rPr lang="zh-CN" altLang="en-US" sz="2800" b="1" dirty="0">
                <a:solidFill>
                  <a:srgbClr val="FF0000"/>
                </a:solidFill>
                <a:latin typeface="Times New Roman" panose="02020603050405020304" pitchFamily="18" charset="0"/>
                <a:ea typeface="楷体_GB2312" panose="02010609030101010101" pitchFamily="49" charset="-122"/>
              </a:rPr>
              <a:t>。</a:t>
            </a:r>
            <a:endParaRPr lang="zh-CN" altLang="en-US" sz="2800" b="1" dirty="0">
              <a:solidFill>
                <a:srgbClr val="FF0000"/>
              </a:solidFill>
              <a:latin typeface="Times New Roman" panose="02020603050405020304" pitchFamily="18" charset="0"/>
              <a:ea typeface="楷体_GB2312" panose="02010609030101010101" pitchFamily="49" charset="-122"/>
            </a:endParaRPr>
          </a:p>
          <a:p>
            <a:pPr eaLnBrk="1" hangingPunct="1">
              <a:buNone/>
            </a:pPr>
            <a:endParaRPr lang="zh-CN" altLang="en-US" sz="2800" b="1" dirty="0">
              <a:solidFill>
                <a:srgbClr val="FF0000"/>
              </a:solidFill>
              <a:latin typeface="Times New Roman" panose="02020603050405020304" pitchFamily="18" charset="0"/>
              <a:ea typeface="楷体_GB2312" panose="02010609030101010101" pitchFamily="49" charset="-122"/>
            </a:endParaRPr>
          </a:p>
          <a:p>
            <a:pPr eaLnBrk="1" hangingPunct="1">
              <a:buNone/>
            </a:pPr>
            <a:r>
              <a:rPr lang="en-US" altLang="zh-CN" dirty="0">
                <a:solidFill>
                  <a:srgbClr val="FFCC00"/>
                </a:solidFill>
                <a:latin typeface="Times New Roman" panose="02020603050405020304" pitchFamily="18" charset="0"/>
                <a:ea typeface="楷体_GB2312" panose="02010609030101010101" pitchFamily="49" charset="-122"/>
              </a:rPr>
              <a:t>2.</a:t>
            </a:r>
            <a:r>
              <a:rPr lang="zh-CN" altLang="en-US" dirty="0">
                <a:solidFill>
                  <a:srgbClr val="FFCC00"/>
                </a:solidFill>
                <a:latin typeface="Times New Roman" panose="02020603050405020304" pitchFamily="18" charset="0"/>
                <a:ea typeface="楷体_GB2312" panose="02010609030101010101" pitchFamily="49" charset="-122"/>
              </a:rPr>
              <a:t>标明坐标轴：</a:t>
            </a:r>
            <a:br>
              <a:rPr lang="zh-CN" altLang="en-US" sz="2800" dirty="0">
                <a:solidFill>
                  <a:srgbClr val="FF0000"/>
                </a:solidFill>
                <a:latin typeface="楷体_GB2312" panose="02010609030101010101" pitchFamily="49" charset="-122"/>
                <a:ea typeface="楷体_GB2312" panose="02010609030101010101" pitchFamily="49" charset="-122"/>
              </a:rPr>
            </a:br>
            <a:r>
              <a:rPr lang="zh-CN" altLang="en-US" sz="2800" b="1" dirty="0">
                <a:solidFill>
                  <a:srgbClr val="FF0000"/>
                </a:solidFill>
                <a:latin typeface="楷体_GB2312" panose="02010609030101010101" pitchFamily="49" charset="-122"/>
                <a:ea typeface="楷体_GB2312" panose="02010609030101010101" pitchFamily="49" charset="-122"/>
              </a:rPr>
              <a:t>用粗实线画坐标轴，用箭头标轴方向，标注坐标轴的名称或符号、单位</a:t>
            </a:r>
            <a:r>
              <a:rPr lang="en-US" altLang="zh-CN" sz="2800" b="1" dirty="0">
                <a:solidFill>
                  <a:srgbClr val="FF0000"/>
                </a:solidFill>
                <a:latin typeface="楷体_GB2312" panose="02010609030101010101" pitchFamily="49" charset="-122"/>
                <a:ea typeface="楷体_GB2312" panose="02010609030101010101" pitchFamily="49" charset="-122"/>
              </a:rPr>
              <a:t>,</a:t>
            </a:r>
            <a:r>
              <a:rPr lang="zh-CN" altLang="en-US" sz="2800" b="1" dirty="0">
                <a:solidFill>
                  <a:srgbClr val="FF0000"/>
                </a:solidFill>
                <a:latin typeface="楷体_GB2312" panose="02010609030101010101" pitchFamily="49" charset="-122"/>
                <a:ea typeface="楷体_GB2312" panose="02010609030101010101" pitchFamily="49" charset="-122"/>
              </a:rPr>
              <a:t>再按顺序标出坐标轴整分格上的量值。</a:t>
            </a:r>
            <a:endParaRPr lang="zh-CN" altLang="en-US" sz="2800" b="1" dirty="0">
              <a:solidFill>
                <a:srgbClr val="FF0000"/>
              </a:solidFill>
              <a:latin typeface="楷体_GB2312" panose="02010609030101010101" pitchFamily="49" charset="-122"/>
              <a:ea typeface="楷体_GB2312" panose="02010609030101010101" pitchFamily="49" charset="-122"/>
            </a:endParaRPr>
          </a:p>
          <a:p>
            <a:pPr eaLnBrk="1" hangingPunct="1">
              <a:buNone/>
            </a:pPr>
            <a:endParaRPr lang="en-US" altLang="zh-CN" dirty="0">
              <a:solidFill>
                <a:srgbClr val="FF0000"/>
              </a:solidFill>
              <a:latin typeface="Times New Roman" panose="02020603050405020304" pitchFamily="18" charset="0"/>
              <a:ea typeface="楷体_GB2312" panose="02010609030101010101" pitchFamily="49" charset="-122"/>
            </a:endParaRPr>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2098" name="Picture 4"/>
          <p:cNvPicPr>
            <a:picLocks noChangeAspect="1"/>
          </p:cNvPicPr>
          <p:nvPr>
            <p:ph idx="1"/>
          </p:nvPr>
        </p:nvPicPr>
        <p:blipFill>
          <a:blip r:embed="rId1"/>
          <a:srcRect/>
          <a:stretch>
            <a:fillRect/>
          </a:stretch>
        </p:blipFill>
        <p:spPr>
          <a:xfrm>
            <a:off x="3051175" y="231775"/>
            <a:ext cx="6092825" cy="5770563"/>
          </a:xfrm>
          <a:ln/>
        </p:spPr>
      </p:pic>
      <p:pic>
        <p:nvPicPr>
          <p:cNvPr id="282630" name="Picture 6"/>
          <p:cNvPicPr>
            <a:picLocks noChangeAspect="1"/>
          </p:cNvPicPr>
          <p:nvPr/>
        </p:nvPicPr>
        <p:blipFill>
          <a:blip r:embed="rId2">
            <a:clrChange>
              <a:clrFrom>
                <a:srgbClr val="FFFFFF"/>
              </a:clrFrom>
              <a:clrTo>
                <a:srgbClr val="FFFFFF">
                  <a:alpha val="0"/>
                </a:srgbClr>
              </a:clrTo>
            </a:clrChange>
          </a:blip>
          <a:stretch>
            <a:fillRect/>
          </a:stretch>
        </p:blipFill>
        <p:spPr>
          <a:xfrm>
            <a:off x="3625850" y="333375"/>
            <a:ext cx="4872038" cy="5257800"/>
          </a:xfrm>
          <a:prstGeom prst="rect">
            <a:avLst/>
          </a:prstGeom>
          <a:noFill/>
          <a:ln w="9525">
            <a:noFill/>
          </a:ln>
        </p:spPr>
      </p:pic>
      <p:pic>
        <p:nvPicPr>
          <p:cNvPr id="282631" name="Picture 7"/>
          <p:cNvPicPr>
            <a:picLocks noChangeAspect="1"/>
          </p:cNvPicPr>
          <p:nvPr/>
        </p:nvPicPr>
        <p:blipFill>
          <a:blip r:embed="rId3">
            <a:clrChange>
              <a:clrFrom>
                <a:srgbClr val="FFFFFF"/>
              </a:clrFrom>
              <a:clrTo>
                <a:srgbClr val="FFFFFF">
                  <a:alpha val="0"/>
                </a:srgbClr>
              </a:clrTo>
            </a:clrChange>
          </a:blip>
          <a:stretch>
            <a:fillRect/>
          </a:stretch>
        </p:blipFill>
        <p:spPr>
          <a:xfrm>
            <a:off x="3481388" y="5445125"/>
            <a:ext cx="4713287" cy="371475"/>
          </a:xfrm>
          <a:prstGeom prst="rect">
            <a:avLst/>
          </a:prstGeom>
          <a:noFill/>
          <a:ln w="9525">
            <a:noFill/>
          </a:ln>
        </p:spPr>
      </p:pic>
      <p:pic>
        <p:nvPicPr>
          <p:cNvPr id="282632" name="Picture 8"/>
          <p:cNvPicPr>
            <a:picLocks noChangeAspect="1"/>
          </p:cNvPicPr>
          <p:nvPr/>
        </p:nvPicPr>
        <p:blipFill>
          <a:blip r:embed="rId4">
            <a:clrChange>
              <a:clrFrom>
                <a:srgbClr val="FFFFFF"/>
              </a:clrFrom>
              <a:clrTo>
                <a:srgbClr val="FFFFFF">
                  <a:alpha val="0"/>
                </a:srgbClr>
              </a:clrTo>
            </a:clrChange>
          </a:blip>
          <a:stretch>
            <a:fillRect/>
          </a:stretch>
        </p:blipFill>
        <p:spPr>
          <a:xfrm>
            <a:off x="3122613" y="1196975"/>
            <a:ext cx="647700" cy="4448175"/>
          </a:xfrm>
          <a:prstGeom prst="rect">
            <a:avLst/>
          </a:prstGeom>
          <a:noFill/>
          <a:ln w="9525">
            <a:noFill/>
          </a:ln>
        </p:spPr>
      </p:pic>
      <p:pic>
        <p:nvPicPr>
          <p:cNvPr id="282633" name="Picture 9"/>
          <p:cNvPicPr>
            <a:picLocks noChangeAspect="1"/>
          </p:cNvPicPr>
          <p:nvPr/>
        </p:nvPicPr>
        <p:blipFill>
          <a:blip r:embed="rId5">
            <a:clrChange>
              <a:clrFrom>
                <a:srgbClr val="FFFFFF"/>
              </a:clrFrom>
              <a:clrTo>
                <a:srgbClr val="FFFFFF">
                  <a:alpha val="0"/>
                </a:srgbClr>
              </a:clrTo>
            </a:clrChange>
          </a:blip>
          <a:stretch>
            <a:fillRect/>
          </a:stretch>
        </p:blipFill>
        <p:spPr>
          <a:xfrm>
            <a:off x="4130675" y="1054100"/>
            <a:ext cx="3438525" cy="3981450"/>
          </a:xfrm>
          <a:prstGeom prst="rect">
            <a:avLst/>
          </a:prstGeom>
          <a:noFill/>
          <a:ln w="9525">
            <a:noFill/>
          </a:ln>
        </p:spPr>
      </p:pic>
      <p:pic>
        <p:nvPicPr>
          <p:cNvPr id="282634" name="Picture 10"/>
          <p:cNvPicPr>
            <a:picLocks noChangeAspect="1"/>
          </p:cNvPicPr>
          <p:nvPr/>
        </p:nvPicPr>
        <p:blipFill>
          <a:blip r:embed="rId6">
            <a:clrChange>
              <a:clrFrom>
                <a:srgbClr val="FFFFFF"/>
              </a:clrFrom>
              <a:clrTo>
                <a:srgbClr val="FFFFFF">
                  <a:alpha val="0"/>
                </a:srgbClr>
              </a:clrTo>
            </a:clrChange>
          </a:blip>
          <a:stretch>
            <a:fillRect/>
          </a:stretch>
        </p:blipFill>
        <p:spPr>
          <a:xfrm>
            <a:off x="3851275" y="620713"/>
            <a:ext cx="4210050" cy="4495800"/>
          </a:xfrm>
          <a:prstGeom prst="rect">
            <a:avLst/>
          </a:prstGeom>
          <a:noFill/>
          <a:ln w="9525">
            <a:noFill/>
          </a:ln>
        </p:spPr>
      </p:pic>
      <p:pic>
        <p:nvPicPr>
          <p:cNvPr id="282643" name="Picture 19"/>
          <p:cNvPicPr>
            <a:picLocks noChangeAspect="1"/>
          </p:cNvPicPr>
          <p:nvPr/>
        </p:nvPicPr>
        <p:blipFill>
          <a:blip r:embed="rId7">
            <a:clrChange>
              <a:clrFrom>
                <a:srgbClr val="FFFFFF"/>
              </a:clrFrom>
              <a:clrTo>
                <a:srgbClr val="FFFFFF">
                  <a:alpha val="0"/>
                </a:srgbClr>
              </a:clrTo>
            </a:clrChange>
          </a:blip>
          <a:stretch>
            <a:fillRect/>
          </a:stretch>
        </p:blipFill>
        <p:spPr>
          <a:xfrm>
            <a:off x="3049588" y="693738"/>
            <a:ext cx="895350" cy="361950"/>
          </a:xfrm>
          <a:prstGeom prst="rect">
            <a:avLst/>
          </a:prstGeom>
          <a:noFill/>
          <a:ln w="9525">
            <a:noFill/>
          </a:ln>
        </p:spPr>
      </p:pic>
      <p:pic>
        <p:nvPicPr>
          <p:cNvPr id="282644" name="Picture 20"/>
          <p:cNvPicPr>
            <a:picLocks noChangeAspect="1"/>
          </p:cNvPicPr>
          <p:nvPr/>
        </p:nvPicPr>
        <p:blipFill>
          <a:blip r:embed="rId8">
            <a:clrChange>
              <a:clrFrom>
                <a:srgbClr val="FFFFFF"/>
              </a:clrFrom>
              <a:clrTo>
                <a:srgbClr val="FFFFFF">
                  <a:alpha val="0"/>
                </a:srgbClr>
              </a:clrTo>
            </a:clrChange>
          </a:blip>
          <a:stretch>
            <a:fillRect/>
          </a:stretch>
        </p:blipFill>
        <p:spPr>
          <a:xfrm>
            <a:off x="8234363" y="5518150"/>
            <a:ext cx="504825" cy="352425"/>
          </a:xfrm>
          <a:prstGeom prst="rect">
            <a:avLst/>
          </a:prstGeom>
          <a:noFill/>
          <a:ln w="9525">
            <a:noFill/>
          </a:ln>
        </p:spPr>
      </p:pic>
      <p:sp>
        <p:nvSpPr>
          <p:cNvPr id="132106" name="Rectangle 24"/>
          <p:cNvSpPr>
            <a:spLocks noGrp="1" noRot="1"/>
          </p:cNvSpPr>
          <p:nvPr>
            <p:ph type="title"/>
          </p:nvPr>
        </p:nvSpPr>
        <p:spPr>
          <a:xfrm>
            <a:off x="0" y="0"/>
            <a:ext cx="3059113" cy="6440488"/>
          </a:xfrm>
          <a:ln/>
        </p:spPr>
        <p:txBody>
          <a:bodyPr vert="horz" wrap="square" lIns="91440" tIns="45720" rIns="91440" bIns="45720" anchor="ctr"/>
          <a:p>
            <a:pPr algn="l" eaLnBrk="1" hangingPunct="1"/>
            <a:br>
              <a:rPr lang="en-US" altLang="zh-CN" sz="2000" b="1" dirty="0">
                <a:solidFill>
                  <a:schemeClr val="tx1"/>
                </a:solidFill>
              </a:rPr>
            </a:br>
            <a:br>
              <a:rPr lang="en-US" altLang="zh-CN" sz="2400" b="1" dirty="0">
                <a:solidFill>
                  <a:srgbClr val="FFCC00"/>
                </a:solidFill>
                <a:latin typeface="Times New Roman" panose="02020603050405020304" pitchFamily="18" charset="0"/>
                <a:ea typeface="楷体_GB2312" panose="02010609030101010101" pitchFamily="49" charset="-122"/>
              </a:rPr>
            </a:br>
            <a:r>
              <a:rPr lang="en-US" altLang="zh-CN" sz="2400" b="1" dirty="0">
                <a:solidFill>
                  <a:srgbClr val="FFCC00"/>
                </a:solidFill>
                <a:latin typeface="Times New Roman" panose="02020603050405020304" pitchFamily="18" charset="0"/>
                <a:ea typeface="楷体_GB2312" panose="02010609030101010101" pitchFamily="49" charset="-122"/>
              </a:rPr>
              <a:t> </a:t>
            </a:r>
            <a:r>
              <a:rPr lang="en-US" altLang="zh-CN" sz="2400" dirty="0">
                <a:solidFill>
                  <a:srgbClr val="FFCC00"/>
                </a:solidFill>
                <a:latin typeface="Times New Roman" panose="02020603050405020304" pitchFamily="18" charset="0"/>
                <a:ea typeface="楷体_GB2312" panose="02010609030101010101" pitchFamily="49" charset="-122"/>
              </a:rPr>
              <a:t>3.</a:t>
            </a:r>
            <a:r>
              <a:rPr lang="zh-CN" altLang="en-US" sz="2400" dirty="0">
                <a:solidFill>
                  <a:srgbClr val="FFCC00"/>
                </a:solidFill>
                <a:latin typeface="Times New Roman" panose="02020603050405020304" pitchFamily="18" charset="0"/>
                <a:ea typeface="楷体_GB2312" panose="02010609030101010101" pitchFamily="49" charset="-122"/>
              </a:rPr>
              <a:t>标实验点：</a:t>
            </a:r>
            <a:br>
              <a:rPr lang="zh-CN" altLang="en-US" sz="2400" dirty="0">
                <a:solidFill>
                  <a:srgbClr val="FF0000"/>
                </a:solidFill>
                <a:latin typeface="Times New Roman" panose="02020603050405020304" pitchFamily="18" charset="0"/>
                <a:ea typeface="楷体_GB2312" panose="02010609030101010101" pitchFamily="49" charset="-122"/>
              </a:rPr>
            </a:br>
            <a:r>
              <a:rPr lang="zh-CN" altLang="en-US" sz="2400" b="1" dirty="0">
                <a:solidFill>
                  <a:srgbClr val="FF0000"/>
                </a:solidFill>
                <a:latin typeface="Times New Roman" panose="02020603050405020304" pitchFamily="18" charset="0"/>
                <a:ea typeface="楷体_GB2312" panose="02010609030101010101" pitchFamily="49" charset="-122"/>
              </a:rPr>
              <a:t>   实验点可用“ </a:t>
            </a:r>
            <a:r>
              <a:rPr lang="en-US" altLang="zh-CN" sz="2400" b="1" dirty="0">
                <a:solidFill>
                  <a:srgbClr val="FF0000"/>
                </a:solidFill>
                <a:latin typeface="Times New Roman" panose="02020603050405020304" pitchFamily="18" charset="0"/>
                <a:ea typeface="楷体_GB2312" panose="02010609030101010101" pitchFamily="49" charset="-122"/>
              </a:rPr>
              <a:t>X ”</a:t>
            </a:r>
            <a:r>
              <a:rPr lang="zh-CN" altLang="en-US" sz="2400" b="1" dirty="0">
                <a:solidFill>
                  <a:srgbClr val="FF0000"/>
                </a:solidFill>
                <a:latin typeface="Times New Roman" panose="02020603050405020304" pitchFamily="18" charset="0"/>
                <a:ea typeface="楷体_GB2312" panose="02010609030101010101" pitchFamily="49" charset="-122"/>
              </a:rPr>
              <a:t>、 “</a:t>
            </a:r>
            <a:r>
              <a:rPr lang="en-US" altLang="zh-CN" sz="2400" b="1" dirty="0">
                <a:solidFill>
                  <a:srgbClr val="FF0000"/>
                </a:solidFill>
                <a:latin typeface="Times New Roman" panose="02020603050405020304" pitchFamily="18" charset="0"/>
                <a:ea typeface="楷体_GB2312" panose="02010609030101010101" pitchFamily="49" charset="-122"/>
              </a:rPr>
              <a:t>+ ”</a:t>
            </a:r>
            <a:r>
              <a:rPr lang="zh-CN" altLang="en-US" sz="2400" b="1" dirty="0">
                <a:solidFill>
                  <a:srgbClr val="FF0000"/>
                </a:solidFill>
                <a:latin typeface="Times New Roman" panose="02020603050405020304" pitchFamily="18" charset="0"/>
                <a:ea typeface="楷体_GB2312" panose="02010609030101010101" pitchFamily="49" charset="-122"/>
              </a:rPr>
              <a:t>、“   △  ” 等符号标出（同一坐标系下不同曲线用不同的符号）。</a:t>
            </a:r>
            <a:br>
              <a:rPr lang="zh-CN" altLang="en-US" sz="2400" b="1" dirty="0">
                <a:solidFill>
                  <a:srgbClr val="FFCC00"/>
                </a:solidFill>
                <a:latin typeface="Times New Roman" panose="02020603050405020304" pitchFamily="18" charset="0"/>
                <a:ea typeface="楷体_GB2312" panose="02010609030101010101" pitchFamily="49" charset="-122"/>
              </a:rPr>
            </a:br>
            <a:r>
              <a:rPr lang="zh-CN" altLang="en-US" sz="2400" dirty="0">
                <a:solidFill>
                  <a:srgbClr val="FFCC00"/>
                </a:solidFill>
                <a:latin typeface="Times New Roman" panose="02020603050405020304" pitchFamily="18" charset="0"/>
                <a:ea typeface="楷体_GB2312" panose="02010609030101010101" pitchFamily="49" charset="-122"/>
              </a:rPr>
              <a:t> </a:t>
            </a:r>
            <a:r>
              <a:rPr lang="en-US" altLang="zh-CN" sz="2400" dirty="0">
                <a:solidFill>
                  <a:srgbClr val="FFCC00"/>
                </a:solidFill>
                <a:latin typeface="Times New Roman" panose="02020603050405020304" pitchFamily="18" charset="0"/>
                <a:ea typeface="楷体_GB2312" panose="02010609030101010101" pitchFamily="49" charset="-122"/>
              </a:rPr>
              <a:t>4. </a:t>
            </a:r>
            <a:r>
              <a:rPr lang="zh-CN" altLang="en-US" sz="2400" dirty="0">
                <a:solidFill>
                  <a:srgbClr val="FFCC00"/>
                </a:solidFill>
                <a:latin typeface="Times New Roman" panose="02020603050405020304" pitchFamily="18" charset="0"/>
                <a:ea typeface="楷体_GB2312" panose="02010609030101010101" pitchFamily="49" charset="-122"/>
              </a:rPr>
              <a:t>连成图线：</a:t>
            </a:r>
            <a:br>
              <a:rPr lang="zh-CN" altLang="en-US" sz="2400" dirty="0">
                <a:solidFill>
                  <a:srgbClr val="FFCC00"/>
                </a:solidFill>
                <a:latin typeface="Times New Roman" panose="02020603050405020304" pitchFamily="18" charset="0"/>
                <a:ea typeface="楷体_GB2312" panose="02010609030101010101" pitchFamily="49" charset="-122"/>
              </a:rPr>
            </a:br>
            <a:r>
              <a:rPr lang="zh-CN" altLang="en-US" sz="2400" b="1" dirty="0">
                <a:solidFill>
                  <a:srgbClr val="FFCC00"/>
                </a:solidFill>
                <a:latin typeface="Times New Roman" panose="02020603050405020304" pitchFamily="18" charset="0"/>
                <a:ea typeface="楷体_GB2312" panose="02010609030101010101" pitchFamily="49" charset="-122"/>
              </a:rPr>
              <a:t>       </a:t>
            </a:r>
            <a:r>
              <a:rPr lang="zh-CN" altLang="en-US" sz="2400" b="1" dirty="0">
                <a:solidFill>
                  <a:srgbClr val="FF0000"/>
                </a:solidFill>
                <a:latin typeface="Times New Roman" panose="02020603050405020304" pitchFamily="18" charset="0"/>
                <a:ea typeface="楷体_GB2312" panose="02010609030101010101" pitchFamily="49" charset="-122"/>
              </a:rPr>
              <a:t>用直尺、曲线板等把点连成直线、光滑曲线。一般不强求直线或曲线通过每个实验点，应使图线线正穿过实验点两边的实验点与图线最为接近且分布大体均匀。</a:t>
            </a:r>
            <a:br>
              <a:rPr lang="zh-CN" altLang="en-US" sz="2400" b="1" dirty="0">
                <a:solidFill>
                  <a:srgbClr val="FFCC00"/>
                </a:solidFill>
              </a:rPr>
            </a:br>
            <a:br>
              <a:rPr lang="zh-CN" altLang="en-US" sz="2000" b="1" dirty="0">
                <a:solidFill>
                  <a:schemeClr val="tx1"/>
                </a:solidFill>
              </a:rPr>
            </a:br>
            <a:endParaRPr lang="zh-CN" altLang="en-US" sz="2000"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2630"/>
                                        </p:tgtEl>
                                        <p:attrNameLst>
                                          <p:attrName>style.visibility</p:attrName>
                                        </p:attrNameLst>
                                      </p:cBhvr>
                                      <p:to>
                                        <p:strVal val="visible"/>
                                      </p:to>
                                    </p:set>
                                    <p:anim calcmode="lin" valueType="num">
                                      <p:cBhvr additive="base">
                                        <p:cTn id="7" dur="2000" fill="hold"/>
                                        <p:tgtEl>
                                          <p:spTgt spid="282630"/>
                                        </p:tgtEl>
                                        <p:attrNameLst>
                                          <p:attrName>ppt_x</p:attrName>
                                        </p:attrNameLst>
                                      </p:cBhvr>
                                      <p:tavLst>
                                        <p:tav tm="0">
                                          <p:val>
                                            <p:strVal val="#ppt_x"/>
                                          </p:val>
                                        </p:tav>
                                        <p:tav tm="100000">
                                          <p:val>
                                            <p:strVal val="#ppt_x"/>
                                          </p:val>
                                        </p:tav>
                                      </p:tavLst>
                                    </p:anim>
                                    <p:anim calcmode="lin" valueType="num">
                                      <p:cBhvr additive="base">
                                        <p:cTn id="8" dur="2000" fill="hold"/>
                                        <p:tgtEl>
                                          <p:spTgt spid="2826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2644"/>
                                        </p:tgtEl>
                                        <p:attrNameLst>
                                          <p:attrName>style.visibility</p:attrName>
                                        </p:attrNameLst>
                                      </p:cBhvr>
                                      <p:to>
                                        <p:strVal val="visible"/>
                                      </p:to>
                                    </p:set>
                                    <p:anim calcmode="lin" valueType="num">
                                      <p:cBhvr additive="base">
                                        <p:cTn id="13" dur="1000" fill="hold"/>
                                        <p:tgtEl>
                                          <p:spTgt spid="282644"/>
                                        </p:tgtEl>
                                        <p:attrNameLst>
                                          <p:attrName>ppt_x</p:attrName>
                                        </p:attrNameLst>
                                      </p:cBhvr>
                                      <p:tavLst>
                                        <p:tav tm="0">
                                          <p:val>
                                            <p:strVal val="#ppt_x"/>
                                          </p:val>
                                        </p:tav>
                                        <p:tav tm="100000">
                                          <p:val>
                                            <p:strVal val="#ppt_x"/>
                                          </p:val>
                                        </p:tav>
                                      </p:tavLst>
                                    </p:anim>
                                    <p:anim calcmode="lin" valueType="num">
                                      <p:cBhvr additive="base">
                                        <p:cTn id="14" dur="1000" fill="hold"/>
                                        <p:tgtEl>
                                          <p:spTgt spid="2826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2643"/>
                                        </p:tgtEl>
                                        <p:attrNameLst>
                                          <p:attrName>style.visibility</p:attrName>
                                        </p:attrNameLst>
                                      </p:cBhvr>
                                      <p:to>
                                        <p:strVal val="visible"/>
                                      </p:to>
                                    </p:set>
                                    <p:anim calcmode="lin" valueType="num">
                                      <p:cBhvr additive="base">
                                        <p:cTn id="19" dur="1000" fill="hold"/>
                                        <p:tgtEl>
                                          <p:spTgt spid="282643"/>
                                        </p:tgtEl>
                                        <p:attrNameLst>
                                          <p:attrName>ppt_x</p:attrName>
                                        </p:attrNameLst>
                                      </p:cBhvr>
                                      <p:tavLst>
                                        <p:tav tm="0">
                                          <p:val>
                                            <p:strVal val="#ppt_x"/>
                                          </p:val>
                                        </p:tav>
                                        <p:tav tm="100000">
                                          <p:val>
                                            <p:strVal val="#ppt_x"/>
                                          </p:val>
                                        </p:tav>
                                      </p:tavLst>
                                    </p:anim>
                                    <p:anim calcmode="lin" valueType="num">
                                      <p:cBhvr additive="base">
                                        <p:cTn id="20" dur="1000" fill="hold"/>
                                        <p:tgtEl>
                                          <p:spTgt spid="28264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2631"/>
                                        </p:tgtEl>
                                        <p:attrNameLst>
                                          <p:attrName>style.visibility</p:attrName>
                                        </p:attrNameLst>
                                      </p:cBhvr>
                                      <p:to>
                                        <p:strVal val="visible"/>
                                      </p:to>
                                    </p:set>
                                    <p:anim calcmode="lin" valueType="num">
                                      <p:cBhvr additive="base">
                                        <p:cTn id="25" dur="2000" fill="hold"/>
                                        <p:tgtEl>
                                          <p:spTgt spid="282631"/>
                                        </p:tgtEl>
                                        <p:attrNameLst>
                                          <p:attrName>ppt_x</p:attrName>
                                        </p:attrNameLst>
                                      </p:cBhvr>
                                      <p:tavLst>
                                        <p:tav tm="0">
                                          <p:val>
                                            <p:strVal val="#ppt_x"/>
                                          </p:val>
                                        </p:tav>
                                        <p:tav tm="100000">
                                          <p:val>
                                            <p:strVal val="#ppt_x"/>
                                          </p:val>
                                        </p:tav>
                                      </p:tavLst>
                                    </p:anim>
                                    <p:anim calcmode="lin" valueType="num">
                                      <p:cBhvr additive="base">
                                        <p:cTn id="26" dur="2000" fill="hold"/>
                                        <p:tgtEl>
                                          <p:spTgt spid="28263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2632"/>
                                        </p:tgtEl>
                                        <p:attrNameLst>
                                          <p:attrName>style.visibility</p:attrName>
                                        </p:attrNameLst>
                                      </p:cBhvr>
                                      <p:to>
                                        <p:strVal val="visible"/>
                                      </p:to>
                                    </p:set>
                                    <p:anim calcmode="lin" valueType="num">
                                      <p:cBhvr additive="base">
                                        <p:cTn id="31" dur="2000" fill="hold"/>
                                        <p:tgtEl>
                                          <p:spTgt spid="282632"/>
                                        </p:tgtEl>
                                        <p:attrNameLst>
                                          <p:attrName>ppt_x</p:attrName>
                                        </p:attrNameLst>
                                      </p:cBhvr>
                                      <p:tavLst>
                                        <p:tav tm="0">
                                          <p:val>
                                            <p:strVal val="#ppt_x"/>
                                          </p:val>
                                        </p:tav>
                                        <p:tav tm="100000">
                                          <p:val>
                                            <p:strVal val="#ppt_x"/>
                                          </p:val>
                                        </p:tav>
                                      </p:tavLst>
                                    </p:anim>
                                    <p:anim calcmode="lin" valueType="num">
                                      <p:cBhvr additive="base">
                                        <p:cTn id="32" dur="2000" fill="hold"/>
                                        <p:tgtEl>
                                          <p:spTgt spid="28263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82633"/>
                                        </p:tgtEl>
                                        <p:attrNameLst>
                                          <p:attrName>style.visibility</p:attrName>
                                        </p:attrNameLst>
                                      </p:cBhvr>
                                      <p:to>
                                        <p:strVal val="visible"/>
                                      </p:to>
                                    </p:set>
                                    <p:anim calcmode="lin" valueType="num">
                                      <p:cBhvr additive="base">
                                        <p:cTn id="37" dur="2000" fill="hold"/>
                                        <p:tgtEl>
                                          <p:spTgt spid="282633"/>
                                        </p:tgtEl>
                                        <p:attrNameLst>
                                          <p:attrName>ppt_x</p:attrName>
                                        </p:attrNameLst>
                                      </p:cBhvr>
                                      <p:tavLst>
                                        <p:tav tm="0">
                                          <p:val>
                                            <p:strVal val="#ppt_x"/>
                                          </p:val>
                                        </p:tav>
                                        <p:tav tm="100000">
                                          <p:val>
                                            <p:strVal val="#ppt_x"/>
                                          </p:val>
                                        </p:tav>
                                      </p:tavLst>
                                    </p:anim>
                                    <p:anim calcmode="lin" valueType="num">
                                      <p:cBhvr additive="base">
                                        <p:cTn id="38" dur="2000" fill="hold"/>
                                        <p:tgtEl>
                                          <p:spTgt spid="28263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82634"/>
                                        </p:tgtEl>
                                        <p:attrNameLst>
                                          <p:attrName>style.visibility</p:attrName>
                                        </p:attrNameLst>
                                      </p:cBhvr>
                                      <p:to>
                                        <p:strVal val="visible"/>
                                      </p:to>
                                    </p:set>
                                    <p:anim calcmode="lin" valueType="num">
                                      <p:cBhvr additive="base">
                                        <p:cTn id="43" dur="2000" fill="hold"/>
                                        <p:tgtEl>
                                          <p:spTgt spid="282634"/>
                                        </p:tgtEl>
                                        <p:attrNameLst>
                                          <p:attrName>ppt_x</p:attrName>
                                        </p:attrNameLst>
                                      </p:cBhvr>
                                      <p:tavLst>
                                        <p:tav tm="0">
                                          <p:val>
                                            <p:strVal val="#ppt_x"/>
                                          </p:val>
                                        </p:tav>
                                        <p:tav tm="100000">
                                          <p:val>
                                            <p:strVal val="#ppt_x"/>
                                          </p:val>
                                        </p:tav>
                                      </p:tavLst>
                                    </p:anim>
                                    <p:anim calcmode="lin" valueType="num">
                                      <p:cBhvr additive="base">
                                        <p:cTn id="44" dur="2000" fill="hold"/>
                                        <p:tgtEl>
                                          <p:spTgt spid="2826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Rectangle 3"/>
          <p:cNvSpPr>
            <a:spLocks noGrp="1" noRot="1"/>
          </p:cNvSpPr>
          <p:nvPr>
            <p:ph idx="1"/>
          </p:nvPr>
        </p:nvSpPr>
        <p:spPr>
          <a:xfrm>
            <a:off x="0" y="260350"/>
            <a:ext cx="3240088" cy="5838825"/>
          </a:xfrm>
          <a:ln/>
        </p:spPr>
        <p:txBody>
          <a:bodyPr vert="horz" wrap="square" lIns="91440" tIns="45720" rIns="91440" bIns="45720" anchor="t"/>
          <a:p>
            <a:pPr marL="0" indent="0" eaLnBrk="1" hangingPunct="1">
              <a:buNone/>
            </a:pPr>
            <a:r>
              <a:rPr lang="en-US" altLang="zh-CN" sz="2400" dirty="0">
                <a:solidFill>
                  <a:srgbClr val="FFCC00"/>
                </a:solidFill>
                <a:latin typeface="Times New Roman" panose="02020603050405020304" pitchFamily="18" charset="0"/>
                <a:ea typeface="楷体_GB2312" panose="02010609030101010101" pitchFamily="49" charset="-122"/>
              </a:rPr>
              <a:t>5.</a:t>
            </a:r>
            <a:r>
              <a:rPr lang="zh-CN" altLang="en-US" sz="2400" dirty="0">
                <a:solidFill>
                  <a:srgbClr val="FFCC00"/>
                </a:solidFill>
                <a:latin typeface="Times New Roman" panose="02020603050405020304" pitchFamily="18" charset="0"/>
                <a:ea typeface="楷体_GB2312" panose="02010609030101010101" pitchFamily="49" charset="-122"/>
              </a:rPr>
              <a:t>标出图线特征：</a:t>
            </a:r>
            <a:endParaRPr lang="zh-CN" altLang="en-US" sz="2400" dirty="0">
              <a:solidFill>
                <a:srgbClr val="FFCC00"/>
              </a:solidFill>
              <a:latin typeface="Times New Roman" panose="02020603050405020304" pitchFamily="18" charset="0"/>
              <a:ea typeface="楷体_GB2312" panose="02010609030101010101" pitchFamily="49" charset="-122"/>
            </a:endParaRPr>
          </a:p>
          <a:p>
            <a:pPr marL="0" indent="0" eaLnBrk="1" hangingPunct="1">
              <a:buNone/>
            </a:pPr>
            <a:r>
              <a:rPr lang="zh-CN" altLang="en-US" sz="2400" b="1" dirty="0">
                <a:solidFill>
                  <a:srgbClr val="FF0000"/>
                </a:solidFill>
                <a:latin typeface="Times New Roman" panose="02020603050405020304" pitchFamily="18" charset="0"/>
                <a:ea typeface="楷体_GB2312" panose="02010609030101010101" pitchFamily="49" charset="-122"/>
              </a:rPr>
              <a:t>     在图上空白位置标明实验条件或从图上得出的某些参数。如利用所绘直线可给出被测电阻</a:t>
            </a:r>
            <a:r>
              <a:rPr lang="en-US" altLang="zh-CN" sz="2400" b="1" i="1" dirty="0">
                <a:solidFill>
                  <a:srgbClr val="FF0000"/>
                </a:solidFill>
                <a:latin typeface="Times New Roman" panose="02020603050405020304" pitchFamily="18" charset="0"/>
                <a:ea typeface="楷体_GB2312" panose="02010609030101010101" pitchFamily="49" charset="-122"/>
              </a:rPr>
              <a:t>R</a:t>
            </a:r>
            <a:r>
              <a:rPr lang="zh-CN" altLang="en-US" sz="2400" b="1" dirty="0">
                <a:solidFill>
                  <a:srgbClr val="FF0000"/>
                </a:solidFill>
                <a:latin typeface="Times New Roman" panose="02020603050405020304" pitchFamily="18" charset="0"/>
                <a:ea typeface="楷体_GB2312" panose="02010609030101010101" pitchFamily="49" charset="-122"/>
              </a:rPr>
              <a:t>大小：从所绘直线上读取三个非数据点</a:t>
            </a:r>
            <a:r>
              <a:rPr lang="en-US" altLang="zh-CN" sz="2400" b="1" dirty="0">
                <a:solidFill>
                  <a:srgbClr val="FF0000"/>
                </a:solidFill>
                <a:latin typeface="Times New Roman" panose="02020603050405020304" pitchFamily="18" charset="0"/>
                <a:ea typeface="楷体_GB2312" panose="02010609030101010101" pitchFamily="49" charset="-122"/>
              </a:rPr>
              <a:t>M</a:t>
            </a:r>
            <a:r>
              <a:rPr lang="zh-CN" altLang="en-US" sz="2400" b="1" dirty="0">
                <a:solidFill>
                  <a:srgbClr val="FF0000"/>
                </a:solidFill>
                <a:latin typeface="Times New Roman" panose="02020603050405020304" pitchFamily="18" charset="0"/>
                <a:ea typeface="楷体_GB2312" panose="02010609030101010101" pitchFamily="49" charset="-122"/>
              </a:rPr>
              <a:t>、</a:t>
            </a:r>
            <a:r>
              <a:rPr lang="en-US" altLang="zh-CN" sz="2400" b="1" dirty="0">
                <a:solidFill>
                  <a:srgbClr val="FF0000"/>
                </a:solidFill>
                <a:latin typeface="Times New Roman" panose="02020603050405020304" pitchFamily="18" charset="0"/>
                <a:ea typeface="楷体_GB2312" panose="02010609030101010101" pitchFamily="49" charset="-122"/>
              </a:rPr>
              <a:t>N</a:t>
            </a:r>
            <a:r>
              <a:rPr lang="zh-CN" altLang="en-US" sz="2400" b="1" dirty="0">
                <a:solidFill>
                  <a:srgbClr val="FF0000"/>
                </a:solidFill>
                <a:latin typeface="Times New Roman" panose="02020603050405020304" pitchFamily="18" charset="0"/>
                <a:ea typeface="楷体_GB2312" panose="02010609030101010101" pitchFamily="49" charset="-122"/>
              </a:rPr>
              <a:t>、</a:t>
            </a:r>
            <a:r>
              <a:rPr lang="en-US" altLang="zh-CN" sz="2400" b="1" dirty="0">
                <a:solidFill>
                  <a:srgbClr val="FF0000"/>
                </a:solidFill>
                <a:latin typeface="Times New Roman" panose="02020603050405020304" pitchFamily="18" charset="0"/>
                <a:ea typeface="楷体_GB2312" panose="02010609030101010101" pitchFamily="49" charset="-122"/>
              </a:rPr>
              <a:t>P</a:t>
            </a:r>
            <a:r>
              <a:rPr lang="en-US" altLang="zh-CN" sz="2400" b="1" i="1" dirty="0">
                <a:solidFill>
                  <a:srgbClr val="FF0000"/>
                </a:solidFill>
                <a:latin typeface="Times New Roman" panose="02020603050405020304" pitchFamily="18" charset="0"/>
                <a:ea typeface="楷体_GB2312" panose="02010609030101010101" pitchFamily="49" charset="-122"/>
              </a:rPr>
              <a:t> </a:t>
            </a:r>
            <a:r>
              <a:rPr lang="zh-CN" altLang="en-US" sz="2400" b="1" dirty="0">
                <a:solidFill>
                  <a:srgbClr val="FF0000"/>
                </a:solidFill>
                <a:latin typeface="Times New Roman" panose="02020603050405020304" pitchFamily="18" charset="0"/>
                <a:ea typeface="楷体_GB2312" panose="02010609030101010101" pitchFamily="49" charset="-122"/>
              </a:rPr>
              <a:t>的坐标就可求出 直线的斜率和截距。</a:t>
            </a:r>
            <a:endParaRPr lang="zh-CN" altLang="en-US" sz="2400" b="1" dirty="0">
              <a:solidFill>
                <a:srgbClr val="FF0000"/>
              </a:solidFill>
              <a:latin typeface="Times New Roman" panose="02020603050405020304" pitchFamily="18" charset="0"/>
              <a:ea typeface="楷体_GB2312" panose="02010609030101010101" pitchFamily="49" charset="-122"/>
            </a:endParaRPr>
          </a:p>
          <a:p>
            <a:pPr marL="0" indent="0" eaLnBrk="1" hangingPunct="1">
              <a:buNone/>
            </a:pPr>
            <a:r>
              <a:rPr lang="en-US" altLang="zh-CN" sz="2400" dirty="0">
                <a:solidFill>
                  <a:srgbClr val="FFCC00"/>
                </a:solidFill>
                <a:latin typeface="Times New Roman" panose="02020603050405020304" pitchFamily="18" charset="0"/>
                <a:ea typeface="楷体_GB2312" panose="02010609030101010101" pitchFamily="49" charset="-122"/>
              </a:rPr>
              <a:t>6.</a:t>
            </a:r>
            <a:r>
              <a:rPr lang="zh-CN" altLang="en-US" sz="2400" dirty="0">
                <a:solidFill>
                  <a:srgbClr val="FFCC00"/>
                </a:solidFill>
                <a:latin typeface="Times New Roman" panose="02020603050405020304" pitchFamily="18" charset="0"/>
                <a:ea typeface="楷体_GB2312" panose="02010609030101010101" pitchFamily="49" charset="-122"/>
              </a:rPr>
              <a:t>标出图名</a:t>
            </a:r>
            <a:r>
              <a:rPr lang="zh-CN" altLang="en-US" sz="2400" b="1" dirty="0">
                <a:solidFill>
                  <a:srgbClr val="FFCC00"/>
                </a:solidFill>
                <a:latin typeface="Times New Roman" panose="02020603050405020304" pitchFamily="18" charset="0"/>
                <a:ea typeface="楷体_GB2312" panose="02010609030101010101" pitchFamily="49" charset="-122"/>
              </a:rPr>
              <a:t>：</a:t>
            </a:r>
            <a:endParaRPr lang="zh-CN" altLang="en-US" sz="2400" b="1" dirty="0">
              <a:solidFill>
                <a:srgbClr val="FFCC00"/>
              </a:solidFill>
              <a:latin typeface="Times New Roman" panose="02020603050405020304" pitchFamily="18" charset="0"/>
              <a:ea typeface="楷体_GB2312" panose="02010609030101010101" pitchFamily="49" charset="-122"/>
            </a:endParaRPr>
          </a:p>
          <a:p>
            <a:pPr marL="0" indent="0" eaLnBrk="1" hangingPunct="1">
              <a:buNone/>
            </a:pPr>
            <a:r>
              <a:rPr lang="zh-CN" altLang="en-US" sz="2400" b="1" dirty="0">
                <a:solidFill>
                  <a:srgbClr val="FFCC00"/>
                </a:solidFill>
                <a:latin typeface="Times New Roman" panose="02020603050405020304" pitchFamily="18" charset="0"/>
                <a:ea typeface="楷体_GB2312" panose="02010609030101010101" pitchFamily="49" charset="-122"/>
              </a:rPr>
              <a:t>    </a:t>
            </a:r>
            <a:r>
              <a:rPr lang="zh-CN" altLang="en-US" sz="2400" b="1" dirty="0">
                <a:solidFill>
                  <a:srgbClr val="FF0000"/>
                </a:solidFill>
                <a:latin typeface="Times New Roman" panose="02020603050405020304" pitchFamily="18" charset="0"/>
                <a:ea typeface="楷体_GB2312" panose="02010609030101010101" pitchFamily="49" charset="-122"/>
              </a:rPr>
              <a:t>在图线下方或空白位置写出图线的名称及某些必要的说明。</a:t>
            </a:r>
            <a:endParaRPr lang="zh-CN" altLang="en-US" sz="2400" b="1" dirty="0">
              <a:solidFill>
                <a:srgbClr val="FF0000"/>
              </a:solidFill>
              <a:latin typeface="Times New Roman" panose="02020603050405020304" pitchFamily="18" charset="0"/>
              <a:ea typeface="楷体_GB2312" panose="02010609030101010101" pitchFamily="49" charset="-122"/>
            </a:endParaRPr>
          </a:p>
          <a:p>
            <a:pPr marL="0" indent="0" eaLnBrk="1" hangingPunct="1"/>
            <a:endParaRPr lang="en-US" altLang="zh-CN" sz="2400" dirty="0">
              <a:latin typeface="Times New Roman" panose="02020603050405020304" pitchFamily="18" charset="0"/>
              <a:ea typeface="楷体_GB2312" panose="02010609030101010101" pitchFamily="49" charset="-122"/>
            </a:endParaRPr>
          </a:p>
        </p:txBody>
      </p:sp>
      <p:pic>
        <p:nvPicPr>
          <p:cNvPr id="133123" name="Picture 9"/>
          <p:cNvPicPr>
            <a:picLocks noChangeAspect="1"/>
          </p:cNvPicPr>
          <p:nvPr/>
        </p:nvPicPr>
        <p:blipFill>
          <a:blip r:embed="rId1"/>
          <a:stretch>
            <a:fillRect/>
          </a:stretch>
        </p:blipFill>
        <p:spPr>
          <a:xfrm>
            <a:off x="3051175" y="231775"/>
            <a:ext cx="6092825" cy="5770563"/>
          </a:xfrm>
          <a:prstGeom prst="rect">
            <a:avLst/>
          </a:prstGeom>
          <a:noFill/>
          <a:ln w="9525">
            <a:noFill/>
          </a:ln>
        </p:spPr>
      </p:pic>
      <p:pic>
        <p:nvPicPr>
          <p:cNvPr id="133124" name="Picture 10"/>
          <p:cNvPicPr>
            <a:picLocks noChangeAspect="1"/>
          </p:cNvPicPr>
          <p:nvPr/>
        </p:nvPicPr>
        <p:blipFill>
          <a:blip r:embed="rId2">
            <a:clrChange>
              <a:clrFrom>
                <a:srgbClr val="FFFFFF"/>
              </a:clrFrom>
              <a:clrTo>
                <a:srgbClr val="FFFFFF">
                  <a:alpha val="0"/>
                </a:srgbClr>
              </a:clrTo>
            </a:clrChange>
          </a:blip>
          <a:stretch>
            <a:fillRect/>
          </a:stretch>
        </p:blipFill>
        <p:spPr>
          <a:xfrm>
            <a:off x="3635375" y="333375"/>
            <a:ext cx="4872038" cy="5257800"/>
          </a:xfrm>
          <a:prstGeom prst="rect">
            <a:avLst/>
          </a:prstGeom>
          <a:noFill/>
          <a:ln w="9525">
            <a:noFill/>
          </a:ln>
        </p:spPr>
      </p:pic>
      <p:pic>
        <p:nvPicPr>
          <p:cNvPr id="133125" name="Picture 11"/>
          <p:cNvPicPr>
            <a:picLocks noChangeAspect="1"/>
          </p:cNvPicPr>
          <p:nvPr/>
        </p:nvPicPr>
        <p:blipFill>
          <a:blip r:embed="rId3">
            <a:clrChange>
              <a:clrFrom>
                <a:srgbClr val="FFFFFF"/>
              </a:clrFrom>
              <a:clrTo>
                <a:srgbClr val="FFFFFF">
                  <a:alpha val="0"/>
                </a:srgbClr>
              </a:clrTo>
            </a:clrChange>
          </a:blip>
          <a:stretch>
            <a:fillRect/>
          </a:stretch>
        </p:blipFill>
        <p:spPr>
          <a:xfrm>
            <a:off x="3122613" y="1196975"/>
            <a:ext cx="647700" cy="4448175"/>
          </a:xfrm>
          <a:prstGeom prst="rect">
            <a:avLst/>
          </a:prstGeom>
          <a:noFill/>
          <a:ln w="9525">
            <a:noFill/>
          </a:ln>
        </p:spPr>
      </p:pic>
      <p:pic>
        <p:nvPicPr>
          <p:cNvPr id="133126" name="Picture 12"/>
          <p:cNvPicPr>
            <a:picLocks noChangeAspect="1"/>
          </p:cNvPicPr>
          <p:nvPr/>
        </p:nvPicPr>
        <p:blipFill>
          <a:blip r:embed="rId4">
            <a:clrChange>
              <a:clrFrom>
                <a:srgbClr val="FFFFFF"/>
              </a:clrFrom>
              <a:clrTo>
                <a:srgbClr val="FFFFFF">
                  <a:alpha val="0"/>
                </a:srgbClr>
              </a:clrTo>
            </a:clrChange>
          </a:blip>
          <a:stretch>
            <a:fillRect/>
          </a:stretch>
        </p:blipFill>
        <p:spPr>
          <a:xfrm>
            <a:off x="3481388" y="5445125"/>
            <a:ext cx="4713287" cy="371475"/>
          </a:xfrm>
          <a:prstGeom prst="rect">
            <a:avLst/>
          </a:prstGeom>
          <a:noFill/>
          <a:ln w="9525">
            <a:noFill/>
          </a:ln>
        </p:spPr>
      </p:pic>
      <p:pic>
        <p:nvPicPr>
          <p:cNvPr id="133127" name="Picture 13"/>
          <p:cNvPicPr>
            <a:picLocks noChangeAspect="1"/>
          </p:cNvPicPr>
          <p:nvPr/>
        </p:nvPicPr>
        <p:blipFill>
          <a:blip r:embed="rId5">
            <a:clrChange>
              <a:clrFrom>
                <a:srgbClr val="FFFFFF"/>
              </a:clrFrom>
              <a:clrTo>
                <a:srgbClr val="FFFFFF">
                  <a:alpha val="0"/>
                </a:srgbClr>
              </a:clrTo>
            </a:clrChange>
          </a:blip>
          <a:stretch>
            <a:fillRect/>
          </a:stretch>
        </p:blipFill>
        <p:spPr>
          <a:xfrm>
            <a:off x="3841750" y="620713"/>
            <a:ext cx="4210050" cy="4495800"/>
          </a:xfrm>
          <a:prstGeom prst="rect">
            <a:avLst/>
          </a:prstGeom>
          <a:noFill/>
          <a:ln w="9525">
            <a:noFill/>
          </a:ln>
        </p:spPr>
      </p:pic>
      <p:pic>
        <p:nvPicPr>
          <p:cNvPr id="133128" name="Picture 28"/>
          <p:cNvPicPr>
            <a:picLocks noChangeAspect="1"/>
          </p:cNvPicPr>
          <p:nvPr/>
        </p:nvPicPr>
        <p:blipFill>
          <a:blip r:embed="rId6">
            <a:clrChange>
              <a:clrFrom>
                <a:srgbClr val="FFFFFF"/>
              </a:clrFrom>
              <a:clrTo>
                <a:srgbClr val="FFFFFF">
                  <a:alpha val="0"/>
                </a:srgbClr>
              </a:clrTo>
            </a:clrChange>
          </a:blip>
          <a:stretch>
            <a:fillRect/>
          </a:stretch>
        </p:blipFill>
        <p:spPr>
          <a:xfrm>
            <a:off x="4130675" y="1054100"/>
            <a:ext cx="3438525" cy="3981450"/>
          </a:xfrm>
          <a:prstGeom prst="rect">
            <a:avLst/>
          </a:prstGeom>
          <a:noFill/>
          <a:ln w="9525">
            <a:noFill/>
          </a:ln>
        </p:spPr>
      </p:pic>
      <p:pic>
        <p:nvPicPr>
          <p:cNvPr id="289821" name="Picture 29"/>
          <p:cNvPicPr>
            <a:picLocks noChangeAspect="1"/>
          </p:cNvPicPr>
          <p:nvPr/>
        </p:nvPicPr>
        <p:blipFill>
          <a:blip r:embed="rId7">
            <a:clrChange>
              <a:clrFrom>
                <a:srgbClr val="FFFFFF"/>
              </a:clrFrom>
              <a:clrTo>
                <a:srgbClr val="FFFFFF">
                  <a:alpha val="0"/>
                </a:srgbClr>
              </a:clrTo>
            </a:clrChange>
          </a:blip>
          <a:stretch>
            <a:fillRect/>
          </a:stretch>
        </p:blipFill>
        <p:spPr>
          <a:xfrm>
            <a:off x="4489450" y="4294188"/>
            <a:ext cx="1514475" cy="361950"/>
          </a:xfrm>
          <a:prstGeom prst="rect">
            <a:avLst/>
          </a:prstGeom>
          <a:noFill/>
          <a:ln w="9525">
            <a:noFill/>
          </a:ln>
        </p:spPr>
      </p:pic>
      <p:pic>
        <p:nvPicPr>
          <p:cNvPr id="289822" name="Picture 30"/>
          <p:cNvPicPr>
            <a:picLocks noChangeAspect="1"/>
          </p:cNvPicPr>
          <p:nvPr/>
        </p:nvPicPr>
        <p:blipFill>
          <a:blip r:embed="rId8">
            <a:clrChange>
              <a:clrFrom>
                <a:srgbClr val="FFFFFF"/>
              </a:clrFrom>
              <a:clrTo>
                <a:srgbClr val="FFFFFF">
                  <a:alpha val="0"/>
                </a:srgbClr>
              </a:clrTo>
            </a:clrChange>
          </a:blip>
          <a:stretch>
            <a:fillRect/>
          </a:stretch>
        </p:blipFill>
        <p:spPr>
          <a:xfrm>
            <a:off x="5065713" y="3644900"/>
            <a:ext cx="1771650" cy="352425"/>
          </a:xfrm>
          <a:prstGeom prst="rect">
            <a:avLst/>
          </a:prstGeom>
          <a:noFill/>
          <a:ln w="9525">
            <a:noFill/>
          </a:ln>
        </p:spPr>
      </p:pic>
      <p:pic>
        <p:nvPicPr>
          <p:cNvPr id="289823" name="Picture 31"/>
          <p:cNvPicPr>
            <a:picLocks noChangeAspect="1"/>
          </p:cNvPicPr>
          <p:nvPr/>
        </p:nvPicPr>
        <p:blipFill>
          <a:blip r:embed="rId9">
            <a:clrChange>
              <a:clrFrom>
                <a:srgbClr val="FFFFFF"/>
              </a:clrFrom>
              <a:clrTo>
                <a:srgbClr val="FFFFFF">
                  <a:alpha val="0"/>
                </a:srgbClr>
              </a:clrTo>
            </a:clrChange>
          </a:blip>
          <a:stretch>
            <a:fillRect/>
          </a:stretch>
        </p:blipFill>
        <p:spPr>
          <a:xfrm>
            <a:off x="7081838" y="1270000"/>
            <a:ext cx="1695450" cy="304800"/>
          </a:xfrm>
          <a:prstGeom prst="rect">
            <a:avLst/>
          </a:prstGeom>
          <a:noFill/>
          <a:ln w="9525">
            <a:noFill/>
          </a:ln>
        </p:spPr>
      </p:pic>
      <p:pic>
        <p:nvPicPr>
          <p:cNvPr id="289824" name="Picture 32"/>
          <p:cNvPicPr>
            <a:picLocks noChangeAspect="1"/>
          </p:cNvPicPr>
          <p:nvPr/>
        </p:nvPicPr>
        <p:blipFill>
          <a:blip r:embed="rId10">
            <a:clrChange>
              <a:clrFrom>
                <a:srgbClr val="FFFFFF"/>
              </a:clrFrom>
              <a:clrTo>
                <a:srgbClr val="FFFFFF">
                  <a:alpha val="0"/>
                </a:srgbClr>
              </a:clrTo>
            </a:clrChange>
          </a:blip>
          <a:stretch>
            <a:fillRect/>
          </a:stretch>
        </p:blipFill>
        <p:spPr>
          <a:xfrm>
            <a:off x="4057650" y="765175"/>
            <a:ext cx="2886075" cy="352425"/>
          </a:xfrm>
          <a:prstGeom prst="rect">
            <a:avLst/>
          </a:prstGeom>
          <a:noFill/>
          <a:ln w="9525">
            <a:noFill/>
          </a:ln>
        </p:spPr>
      </p:pic>
      <p:pic>
        <p:nvPicPr>
          <p:cNvPr id="133133" name="Picture 33"/>
          <p:cNvPicPr>
            <a:picLocks noChangeAspect="1"/>
          </p:cNvPicPr>
          <p:nvPr/>
        </p:nvPicPr>
        <p:blipFill>
          <a:blip r:embed="rId11">
            <a:clrChange>
              <a:clrFrom>
                <a:srgbClr val="FFFFFF"/>
              </a:clrFrom>
              <a:clrTo>
                <a:srgbClr val="FFFFFF">
                  <a:alpha val="0"/>
                </a:srgbClr>
              </a:clrTo>
            </a:clrChange>
          </a:blip>
          <a:stretch>
            <a:fillRect/>
          </a:stretch>
        </p:blipFill>
        <p:spPr>
          <a:xfrm>
            <a:off x="3049588" y="693738"/>
            <a:ext cx="895350" cy="361950"/>
          </a:xfrm>
          <a:prstGeom prst="rect">
            <a:avLst/>
          </a:prstGeom>
          <a:noFill/>
          <a:ln w="9525">
            <a:noFill/>
          </a:ln>
        </p:spPr>
      </p:pic>
      <p:pic>
        <p:nvPicPr>
          <p:cNvPr id="133134" name="Picture 34"/>
          <p:cNvPicPr>
            <a:picLocks noChangeAspect="1"/>
          </p:cNvPicPr>
          <p:nvPr/>
        </p:nvPicPr>
        <p:blipFill>
          <a:blip r:embed="rId12">
            <a:clrChange>
              <a:clrFrom>
                <a:srgbClr val="FFFFFF"/>
              </a:clrFrom>
              <a:clrTo>
                <a:srgbClr val="FFFFFF">
                  <a:alpha val="0"/>
                </a:srgbClr>
              </a:clrTo>
            </a:clrChange>
          </a:blip>
          <a:stretch>
            <a:fillRect/>
          </a:stretch>
        </p:blipFill>
        <p:spPr>
          <a:xfrm>
            <a:off x="8234363" y="5518150"/>
            <a:ext cx="504825" cy="352425"/>
          </a:xfrm>
          <a:prstGeom prst="rect">
            <a:avLst/>
          </a:prstGeom>
          <a:noFill/>
          <a:ln w="9525">
            <a:noFill/>
          </a:ln>
        </p:spPr>
      </p:pic>
      <p:sp>
        <p:nvSpPr>
          <p:cNvPr id="289827" name="Rectangle 35"/>
          <p:cNvSpPr/>
          <p:nvPr/>
        </p:nvSpPr>
        <p:spPr>
          <a:xfrm>
            <a:off x="1692275" y="6237288"/>
            <a:ext cx="532765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spcBef>
                <a:spcPct val="50000"/>
              </a:spcBef>
              <a:buClrTx/>
              <a:buSzPct val="100000"/>
              <a:buNone/>
            </a:pPr>
            <a:r>
              <a:rPr lang="zh-CN" altLang="en-US" sz="3600" dirty="0">
                <a:solidFill>
                  <a:srgbClr val="FF0000"/>
                </a:solidFill>
                <a:ea typeface="楷体_GB2312" panose="02010609030101010101" pitchFamily="49" charset="-122"/>
              </a:rPr>
              <a:t>至此一张图才算完成！</a:t>
            </a:r>
            <a:endParaRPr lang="zh-CN" altLang="en-US" sz="3600" dirty="0">
              <a:solidFill>
                <a:srgbClr val="FF0000"/>
              </a:solidFill>
              <a:ea typeface="楷体_GB2312" panose="0201060903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9821"/>
                                        </p:tgtEl>
                                        <p:attrNameLst>
                                          <p:attrName>style.visibility</p:attrName>
                                        </p:attrNameLst>
                                      </p:cBhvr>
                                      <p:to>
                                        <p:strVal val="visible"/>
                                      </p:to>
                                    </p:set>
                                    <p:anim calcmode="lin" valueType="num">
                                      <p:cBhvr additive="base">
                                        <p:cTn id="7" dur="1000" fill="hold"/>
                                        <p:tgtEl>
                                          <p:spTgt spid="289821"/>
                                        </p:tgtEl>
                                        <p:attrNameLst>
                                          <p:attrName>ppt_x</p:attrName>
                                        </p:attrNameLst>
                                      </p:cBhvr>
                                      <p:tavLst>
                                        <p:tav tm="0">
                                          <p:val>
                                            <p:strVal val="#ppt_x"/>
                                          </p:val>
                                        </p:tav>
                                        <p:tav tm="100000">
                                          <p:val>
                                            <p:strVal val="#ppt_x"/>
                                          </p:val>
                                        </p:tav>
                                      </p:tavLst>
                                    </p:anim>
                                    <p:anim calcmode="lin" valueType="num">
                                      <p:cBhvr additive="base">
                                        <p:cTn id="8" dur="1000" fill="hold"/>
                                        <p:tgtEl>
                                          <p:spTgt spid="2898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9822"/>
                                        </p:tgtEl>
                                        <p:attrNameLst>
                                          <p:attrName>style.visibility</p:attrName>
                                        </p:attrNameLst>
                                      </p:cBhvr>
                                      <p:to>
                                        <p:strVal val="visible"/>
                                      </p:to>
                                    </p:set>
                                    <p:anim calcmode="lin" valueType="num">
                                      <p:cBhvr additive="base">
                                        <p:cTn id="13" dur="1000" fill="hold"/>
                                        <p:tgtEl>
                                          <p:spTgt spid="289822"/>
                                        </p:tgtEl>
                                        <p:attrNameLst>
                                          <p:attrName>ppt_x</p:attrName>
                                        </p:attrNameLst>
                                      </p:cBhvr>
                                      <p:tavLst>
                                        <p:tav tm="0">
                                          <p:val>
                                            <p:strVal val="#ppt_x"/>
                                          </p:val>
                                        </p:tav>
                                        <p:tav tm="100000">
                                          <p:val>
                                            <p:strVal val="#ppt_x"/>
                                          </p:val>
                                        </p:tav>
                                      </p:tavLst>
                                    </p:anim>
                                    <p:anim calcmode="lin" valueType="num">
                                      <p:cBhvr additive="base">
                                        <p:cTn id="14" dur="1000" fill="hold"/>
                                        <p:tgtEl>
                                          <p:spTgt spid="2898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9823"/>
                                        </p:tgtEl>
                                        <p:attrNameLst>
                                          <p:attrName>style.visibility</p:attrName>
                                        </p:attrNameLst>
                                      </p:cBhvr>
                                      <p:to>
                                        <p:strVal val="visible"/>
                                      </p:to>
                                    </p:set>
                                    <p:anim calcmode="lin" valueType="num">
                                      <p:cBhvr additive="base">
                                        <p:cTn id="19" dur="1000" fill="hold"/>
                                        <p:tgtEl>
                                          <p:spTgt spid="289823"/>
                                        </p:tgtEl>
                                        <p:attrNameLst>
                                          <p:attrName>ppt_x</p:attrName>
                                        </p:attrNameLst>
                                      </p:cBhvr>
                                      <p:tavLst>
                                        <p:tav tm="0">
                                          <p:val>
                                            <p:strVal val="#ppt_x"/>
                                          </p:val>
                                        </p:tav>
                                        <p:tav tm="100000">
                                          <p:val>
                                            <p:strVal val="#ppt_x"/>
                                          </p:val>
                                        </p:tav>
                                      </p:tavLst>
                                    </p:anim>
                                    <p:anim calcmode="lin" valueType="num">
                                      <p:cBhvr additive="base">
                                        <p:cTn id="20" dur="1000" fill="hold"/>
                                        <p:tgtEl>
                                          <p:spTgt spid="2898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9824"/>
                                        </p:tgtEl>
                                        <p:attrNameLst>
                                          <p:attrName>style.visibility</p:attrName>
                                        </p:attrNameLst>
                                      </p:cBhvr>
                                      <p:to>
                                        <p:strVal val="visible"/>
                                      </p:to>
                                    </p:set>
                                    <p:anim calcmode="lin" valueType="num">
                                      <p:cBhvr additive="base">
                                        <p:cTn id="25" dur="3000" fill="hold"/>
                                        <p:tgtEl>
                                          <p:spTgt spid="289824"/>
                                        </p:tgtEl>
                                        <p:attrNameLst>
                                          <p:attrName>ppt_x</p:attrName>
                                        </p:attrNameLst>
                                      </p:cBhvr>
                                      <p:tavLst>
                                        <p:tav tm="0">
                                          <p:val>
                                            <p:strVal val="#ppt_x"/>
                                          </p:val>
                                        </p:tav>
                                        <p:tav tm="100000">
                                          <p:val>
                                            <p:strVal val="#ppt_x"/>
                                          </p:val>
                                        </p:tav>
                                      </p:tavLst>
                                    </p:anim>
                                    <p:anim calcmode="lin" valueType="num">
                                      <p:cBhvr additive="base">
                                        <p:cTn id="26" dur="3000" fill="hold"/>
                                        <p:tgtEl>
                                          <p:spTgt spid="2898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9827"/>
                                        </p:tgtEl>
                                        <p:attrNameLst>
                                          <p:attrName>style.visibility</p:attrName>
                                        </p:attrNameLst>
                                      </p:cBhvr>
                                      <p:to>
                                        <p:strVal val="visible"/>
                                      </p:to>
                                    </p:set>
                                    <p:anim calcmode="lin" valueType="num">
                                      <p:cBhvr additive="base">
                                        <p:cTn id="31" dur="500" fill="hold"/>
                                        <p:tgtEl>
                                          <p:spTgt spid="289827"/>
                                        </p:tgtEl>
                                        <p:attrNameLst>
                                          <p:attrName>ppt_x</p:attrName>
                                        </p:attrNameLst>
                                      </p:cBhvr>
                                      <p:tavLst>
                                        <p:tav tm="0">
                                          <p:val>
                                            <p:strVal val="#ppt_x"/>
                                          </p:val>
                                        </p:tav>
                                        <p:tav tm="100000">
                                          <p:val>
                                            <p:strVal val="#ppt_x"/>
                                          </p:val>
                                        </p:tav>
                                      </p:tavLst>
                                    </p:anim>
                                    <p:anim calcmode="lin" valueType="num">
                                      <p:cBhvr additive="base">
                                        <p:cTn id="32" dur="500" fill="hold"/>
                                        <p:tgtEl>
                                          <p:spTgt spid="2898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27"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不当图例展示</a:t>
            </a:r>
            <a:endParaRPr lang="zh-CN" altLang="en-US" dirty="0">
              <a:ea typeface="楷体_GB2312" panose="02010609030101010101" pitchFamily="49" charset="-122"/>
            </a:endParaRPr>
          </a:p>
        </p:txBody>
      </p:sp>
      <p:pic>
        <p:nvPicPr>
          <p:cNvPr id="134147" name="Picture 232"/>
          <p:cNvPicPr>
            <a:picLocks noChangeAspect="1"/>
          </p:cNvPicPr>
          <p:nvPr/>
        </p:nvPicPr>
        <p:blipFill>
          <a:blip r:embed="rId1"/>
          <a:stretch>
            <a:fillRect/>
          </a:stretch>
        </p:blipFill>
        <p:spPr>
          <a:xfrm>
            <a:off x="468313" y="1125538"/>
            <a:ext cx="6049962" cy="5151437"/>
          </a:xfrm>
          <a:prstGeom prst="rect">
            <a:avLst/>
          </a:prstGeom>
          <a:noFill/>
          <a:ln w="9525">
            <a:noFill/>
          </a:ln>
        </p:spPr>
      </p:pic>
      <p:sp>
        <p:nvSpPr>
          <p:cNvPr id="289001" name="AutoShape 233"/>
          <p:cNvSpPr/>
          <p:nvPr>
            <p:ph idx="1"/>
          </p:nvPr>
        </p:nvSpPr>
        <p:spPr>
          <a:xfrm>
            <a:off x="6732588" y="404813"/>
            <a:ext cx="2016125" cy="5832475"/>
          </a:xfrm>
          <a:prstGeom prst="wedgeEllipseCallout">
            <a:avLst>
              <a:gd name="adj1" fmla="val -133856"/>
              <a:gd name="adj2" fmla="val 20630"/>
            </a:avLst>
          </a:prstGeom>
          <a:solidFill>
            <a:schemeClr val="bg1">
              <a:alpha val="100000"/>
            </a:schemeClr>
          </a:solidFill>
          <a:ln>
            <a:solidFill>
              <a:schemeClr val="tx1">
                <a:alpha val="100000"/>
              </a:schemeClr>
            </a:solidFill>
            <a:miter lim="800000"/>
          </a:ln>
        </p:spPr>
        <p:txBody>
          <a:bodyPr vert="horz" wrap="square" lIns="91440" tIns="45720" rIns="91440" bIns="45720" anchor="t"/>
          <a:p>
            <a:pPr eaLnBrk="1" hangingPunct="1">
              <a:lnSpc>
                <a:spcPct val="80000"/>
              </a:lnSpc>
              <a:buNone/>
            </a:pPr>
            <a:r>
              <a:rPr lang="zh-CN" altLang="en-US" sz="2400" b="1" dirty="0">
                <a:solidFill>
                  <a:srgbClr val="FF0000"/>
                </a:solidFill>
                <a:ea typeface="楷体_GB2312" panose="02010609030101010101" pitchFamily="49" charset="-122"/>
              </a:rPr>
              <a:t>不当：</a:t>
            </a:r>
            <a:endParaRPr lang="zh-CN" altLang="en-US" sz="2400" b="1" dirty="0">
              <a:solidFill>
                <a:srgbClr val="FF0000"/>
              </a:solidFill>
              <a:ea typeface="楷体_GB2312" panose="02010609030101010101" pitchFamily="49" charset="-122"/>
            </a:endParaRPr>
          </a:p>
          <a:p>
            <a:pPr eaLnBrk="1" hangingPunct="1">
              <a:lnSpc>
                <a:spcPct val="80000"/>
              </a:lnSpc>
              <a:buNone/>
            </a:pPr>
            <a:r>
              <a:rPr lang="zh-CN" altLang="en-US" sz="2000" dirty="0">
                <a:solidFill>
                  <a:srgbClr val="FFCC00"/>
                </a:solidFill>
                <a:ea typeface="楷体_GB2312" panose="02010609030101010101" pitchFamily="49" charset="-122"/>
              </a:rPr>
              <a:t>曲线太粗、不均匀，不光滑。</a:t>
            </a:r>
            <a:endParaRPr lang="zh-CN" altLang="en-US" sz="2000" dirty="0">
              <a:solidFill>
                <a:srgbClr val="FFCC00"/>
              </a:solidFill>
              <a:ea typeface="楷体_GB2312" panose="02010609030101010101" pitchFamily="49" charset="-122"/>
            </a:endParaRPr>
          </a:p>
          <a:p>
            <a:pPr eaLnBrk="1" hangingPunct="1">
              <a:lnSpc>
                <a:spcPct val="80000"/>
              </a:lnSpc>
              <a:buNone/>
            </a:pPr>
            <a:endParaRPr lang="zh-CN" altLang="en-US" sz="1400" b="1" dirty="0">
              <a:solidFill>
                <a:srgbClr val="FFCC00"/>
              </a:solidFill>
              <a:ea typeface="楷体_GB2312" panose="02010609030101010101" pitchFamily="49" charset="-122"/>
            </a:endParaRPr>
          </a:p>
          <a:p>
            <a:pPr eaLnBrk="1" hangingPunct="1">
              <a:lnSpc>
                <a:spcPct val="80000"/>
              </a:lnSpc>
              <a:buNone/>
            </a:pPr>
            <a:r>
              <a:rPr lang="zh-CN" altLang="en-US" sz="2000" b="1" dirty="0">
                <a:solidFill>
                  <a:srgbClr val="FFCC00"/>
                </a:solidFill>
                <a:ea typeface="楷体_GB2312" panose="02010609030101010101" pitchFamily="49" charset="-122"/>
              </a:rPr>
              <a:t>应该用直尺、曲线板等工具把实验点连成光滑、均匀的细实线。</a:t>
            </a:r>
            <a:endParaRPr lang="zh-CN" altLang="en-US" sz="2000" b="1" dirty="0">
              <a:solidFill>
                <a:srgbClr val="FFCC00"/>
              </a:solidFill>
              <a:ea typeface="楷体_GB2312" panose="0201060903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9001"/>
                                        </p:tgtEl>
                                        <p:attrNameLst>
                                          <p:attrName>style.visibility</p:attrName>
                                        </p:attrNameLst>
                                      </p:cBhvr>
                                      <p:to>
                                        <p:strVal val="visible"/>
                                      </p:to>
                                    </p:set>
                                    <p:anim calcmode="lin" valueType="num">
                                      <p:cBhvr additive="base">
                                        <p:cTn id="7" dur="500" fill="hold"/>
                                        <p:tgtEl>
                                          <p:spTgt spid="289001"/>
                                        </p:tgtEl>
                                        <p:attrNameLst>
                                          <p:attrName>ppt_x</p:attrName>
                                        </p:attrNameLst>
                                      </p:cBhvr>
                                      <p:tavLst>
                                        <p:tav tm="0">
                                          <p:val>
                                            <p:strVal val="#ppt_x"/>
                                          </p:val>
                                        </p:tav>
                                        <p:tav tm="100000">
                                          <p:val>
                                            <p:strVal val="#ppt_x"/>
                                          </p:val>
                                        </p:tav>
                                      </p:tavLst>
                                    </p:anim>
                                    <p:anim calcmode="lin" valueType="num">
                                      <p:cBhvr additive="base">
                                        <p:cTn id="8" dur="500" fill="hold"/>
                                        <p:tgtEl>
                                          <p:spTgt spid="28900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9001">
                                            <p:txEl>
                                              <p:charRg st="0" end="4"/>
                                            </p:txEl>
                                          </p:spTgt>
                                        </p:tgtEl>
                                        <p:attrNameLst>
                                          <p:attrName>style.visibility</p:attrName>
                                        </p:attrNameLst>
                                      </p:cBhvr>
                                      <p:to>
                                        <p:strVal val="visible"/>
                                      </p:to>
                                    </p:set>
                                    <p:anim calcmode="lin" valueType="num">
                                      <p:cBhvr additive="base">
                                        <p:cTn id="13" dur="500" fill="hold"/>
                                        <p:tgtEl>
                                          <p:spTgt spid="289001">
                                            <p:txEl>
                                              <p:charRg st="0"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9001">
                                            <p:txEl>
                                              <p:charRg st="0"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89001">
                                            <p:txEl>
                                              <p:charRg st="4" end="18"/>
                                            </p:txEl>
                                          </p:spTgt>
                                        </p:tgtEl>
                                        <p:attrNameLst>
                                          <p:attrName>style.visibility</p:attrName>
                                        </p:attrNameLst>
                                      </p:cBhvr>
                                      <p:to>
                                        <p:strVal val="visible"/>
                                      </p:to>
                                    </p:set>
                                    <p:anim calcmode="lin" valueType="num">
                                      <p:cBhvr additive="base">
                                        <p:cTn id="17" dur="500" fill="hold"/>
                                        <p:tgtEl>
                                          <p:spTgt spid="289001">
                                            <p:txEl>
                                              <p:charRg st="4" end="1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89001">
                                            <p:txEl>
                                              <p:charRg st="4" end="1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9001">
                                            <p:txEl>
                                              <p:charRg st="19" end="48"/>
                                            </p:txEl>
                                          </p:spTgt>
                                        </p:tgtEl>
                                        <p:attrNameLst>
                                          <p:attrName>style.visibility</p:attrName>
                                        </p:attrNameLst>
                                      </p:cBhvr>
                                      <p:to>
                                        <p:strVal val="visible"/>
                                      </p:to>
                                    </p:set>
                                    <p:anim calcmode="lin" valueType="num">
                                      <p:cBhvr additive="base">
                                        <p:cTn id="21" dur="500" fill="hold"/>
                                        <p:tgtEl>
                                          <p:spTgt spid="289001">
                                            <p:txEl>
                                              <p:charRg st="19" end="4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89001">
                                            <p:txEl>
                                              <p:charRg st="19" end="4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001" grpId="0" animBg="1"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Rectangle 3"/>
          <p:cNvSpPr>
            <a:spLocks noGrp="1" noRot="1"/>
          </p:cNvSpPr>
          <p:nvPr>
            <p:ph idx="1"/>
          </p:nvPr>
        </p:nvSpPr>
        <p:spPr>
          <a:xfrm>
            <a:off x="603250" y="188913"/>
            <a:ext cx="8540750" cy="863600"/>
          </a:xfrm>
          <a:ln/>
        </p:spPr>
        <p:txBody>
          <a:bodyPr vert="horz" wrap="square" lIns="91440" tIns="45720" rIns="91440" bIns="45720" anchor="t"/>
          <a:p>
            <a:pPr eaLnBrk="1" hangingPunct="1">
              <a:buNone/>
            </a:pPr>
            <a:r>
              <a:rPr lang="zh-CN" altLang="en-US" sz="4000" dirty="0">
                <a:solidFill>
                  <a:srgbClr val="FFCC00"/>
                </a:solidFill>
                <a:ea typeface="楷体_GB2312" panose="02010609030101010101" pitchFamily="49" charset="-122"/>
              </a:rPr>
              <a:t>改正为：</a:t>
            </a:r>
            <a:endParaRPr lang="zh-CN" altLang="en-US" sz="4000" dirty="0">
              <a:solidFill>
                <a:srgbClr val="FFCC00"/>
              </a:solidFill>
              <a:ea typeface="楷体_GB2312" panose="02010609030101010101" pitchFamily="49" charset="-122"/>
            </a:endParaRPr>
          </a:p>
        </p:txBody>
      </p:sp>
      <p:pic>
        <p:nvPicPr>
          <p:cNvPr id="135171" name="Picture 4"/>
          <p:cNvPicPr>
            <a:picLocks noChangeAspect="1"/>
          </p:cNvPicPr>
          <p:nvPr/>
        </p:nvPicPr>
        <p:blipFill>
          <a:blip r:embed="rId1"/>
          <a:stretch>
            <a:fillRect/>
          </a:stretch>
        </p:blipFill>
        <p:spPr>
          <a:xfrm>
            <a:off x="1187450" y="908050"/>
            <a:ext cx="6792913" cy="5781675"/>
          </a:xfrm>
          <a:prstGeom prst="rect">
            <a:avLst/>
          </a:prstGeom>
          <a:noFill/>
          <a:ln w="9525">
            <a:noFill/>
          </a:ln>
        </p:spPr>
      </p:pic>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6194" name="Picture 4"/>
          <p:cNvPicPr>
            <a:picLocks noChangeAspect="1"/>
          </p:cNvPicPr>
          <p:nvPr/>
        </p:nvPicPr>
        <p:blipFill>
          <a:blip r:embed="rId1"/>
          <a:stretch>
            <a:fillRect/>
          </a:stretch>
        </p:blipFill>
        <p:spPr>
          <a:xfrm>
            <a:off x="250825" y="908050"/>
            <a:ext cx="6107113" cy="5381625"/>
          </a:xfrm>
          <a:prstGeom prst="rect">
            <a:avLst/>
          </a:prstGeom>
          <a:noFill/>
          <a:ln w="9525">
            <a:noFill/>
          </a:ln>
        </p:spPr>
      </p:pic>
      <p:sp>
        <p:nvSpPr>
          <p:cNvPr id="286725" name="AutoShape 5"/>
          <p:cNvSpPr/>
          <p:nvPr/>
        </p:nvSpPr>
        <p:spPr>
          <a:xfrm>
            <a:off x="5759450" y="344488"/>
            <a:ext cx="3384550" cy="6513512"/>
          </a:xfrm>
          <a:prstGeom prst="wedgeEllipseCallout">
            <a:avLst>
              <a:gd name="adj1" fmla="val -88134"/>
              <a:gd name="adj2" fmla="val 33213"/>
            </a:avLst>
          </a:prstGeom>
          <a:solidFill>
            <a:schemeClr val="bg1"/>
          </a:solid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r>
              <a:rPr lang="zh-CN" altLang="en-US" sz="2000" b="1" dirty="0">
                <a:solidFill>
                  <a:srgbClr val="FF0000"/>
                </a:solidFill>
                <a:latin typeface="Times New Roman" panose="02020603050405020304" pitchFamily="18" charset="0"/>
                <a:ea typeface="楷体_GB2312" panose="02010609030101010101" pitchFamily="49" charset="-122"/>
              </a:rPr>
              <a:t>不当：</a:t>
            </a:r>
            <a:r>
              <a:rPr lang="zh-CN" altLang="en-US" sz="2000" dirty="0">
                <a:solidFill>
                  <a:srgbClr val="FFCC00"/>
                </a:solidFill>
                <a:latin typeface="Times New Roman" panose="02020603050405020304" pitchFamily="18" charset="0"/>
                <a:ea typeface="楷体_GB2312" panose="02010609030101010101" pitchFamily="49" charset="-122"/>
              </a:rPr>
              <a:t>横轴坐标分度选取不当。</a:t>
            </a:r>
            <a:endParaRPr lang="zh-CN" altLang="en-US" sz="2000" dirty="0">
              <a:solidFill>
                <a:srgbClr val="FFCC00"/>
              </a:solidFill>
              <a:latin typeface="Times New Roman" panose="02020603050405020304" pitchFamily="18" charset="0"/>
              <a:ea typeface="楷体_GB2312" panose="02010609030101010101" pitchFamily="49" charset="-122"/>
            </a:endParaRPr>
          </a:p>
          <a:p>
            <a:pPr marL="0" lvl="0" indent="0" algn="ctr">
              <a:lnSpc>
                <a:spcPct val="120000"/>
              </a:lnSpc>
              <a:spcBef>
                <a:spcPct val="50000"/>
              </a:spcBef>
              <a:buClrTx/>
              <a:buSzPct val="100000"/>
              <a:buNone/>
            </a:pPr>
            <a:r>
              <a:rPr lang="zh-CN" altLang="en-US" sz="2000" b="1" dirty="0">
                <a:solidFill>
                  <a:srgbClr val="FFCC00"/>
                </a:solidFill>
                <a:latin typeface="Times New Roman" panose="02020603050405020304" pitchFamily="18" charset="0"/>
                <a:ea typeface="楷体_GB2312" panose="02010609030101010101" pitchFamily="49" charset="-122"/>
              </a:rPr>
              <a:t>横轴以</a:t>
            </a:r>
            <a:r>
              <a:rPr lang="en-US" altLang="zh-CN" sz="2000" b="1" dirty="0">
                <a:solidFill>
                  <a:srgbClr val="FFCC00"/>
                </a:solidFill>
                <a:latin typeface="Times New Roman" panose="02020603050405020304" pitchFamily="18" charset="0"/>
                <a:ea typeface="楷体_GB2312" panose="02010609030101010101" pitchFamily="49" charset="-122"/>
              </a:rPr>
              <a:t>3 cm</a:t>
            </a:r>
            <a:r>
              <a:rPr lang="en-US" altLang="zh-CN" sz="2000" b="1" i="1" dirty="0">
                <a:solidFill>
                  <a:srgbClr val="FFCC00"/>
                </a:solidFill>
                <a:latin typeface="Times New Roman" panose="02020603050405020304" pitchFamily="18" charset="0"/>
                <a:ea typeface="楷体_GB2312" panose="02010609030101010101" pitchFamily="49" charset="-122"/>
              </a:rPr>
              <a:t> </a:t>
            </a:r>
            <a:r>
              <a:rPr lang="zh-CN" altLang="zh-CN" sz="2000" b="1" dirty="0">
                <a:solidFill>
                  <a:srgbClr val="FFCC00"/>
                </a:solidFill>
                <a:latin typeface="Times New Roman" panose="02020603050405020304" pitchFamily="18" charset="0"/>
                <a:ea typeface="楷体_GB2312" panose="02010609030101010101" pitchFamily="49" charset="-122"/>
              </a:rPr>
              <a:t>代表1 </a:t>
            </a:r>
            <a:r>
              <a:rPr lang="en-US" altLang="zh-CN" sz="2000" b="1" dirty="0">
                <a:solidFill>
                  <a:srgbClr val="FFCC00"/>
                </a:solidFill>
                <a:latin typeface="Times New Roman" panose="02020603050405020304" pitchFamily="18" charset="0"/>
                <a:ea typeface="楷体_GB2312" panose="02010609030101010101" pitchFamily="49" charset="-122"/>
              </a:rPr>
              <a:t>mA</a:t>
            </a:r>
            <a:r>
              <a:rPr lang="zh-CN" altLang="en-US" sz="2000" b="1" dirty="0">
                <a:solidFill>
                  <a:srgbClr val="FFCC00"/>
                </a:solidFill>
                <a:latin typeface="Times New Roman" panose="02020603050405020304" pitchFamily="18" charset="0"/>
                <a:ea typeface="楷体_GB2312" panose="02010609030101010101" pitchFamily="49" charset="-122"/>
              </a:rPr>
              <a:t>，</a:t>
            </a:r>
            <a:r>
              <a:rPr lang="zh-CN" altLang="zh-CN" sz="2000" b="1" dirty="0">
                <a:solidFill>
                  <a:srgbClr val="FFCC00"/>
                </a:solidFill>
                <a:latin typeface="Times New Roman" panose="02020603050405020304" pitchFamily="18" charset="0"/>
                <a:ea typeface="楷体_GB2312" panose="02010609030101010101" pitchFamily="49" charset="-122"/>
              </a:rPr>
              <a:t>使作图和读图都很困难。实际在选择坐标分度值时，应既满足有效数字的要求又便于作图和读图，一般以1 </a:t>
            </a:r>
            <a:r>
              <a:rPr lang="en-US" altLang="zh-CN" sz="2000" b="1" dirty="0">
                <a:solidFill>
                  <a:srgbClr val="FFCC00"/>
                </a:solidFill>
                <a:latin typeface="Times New Roman" panose="02020603050405020304" pitchFamily="18" charset="0"/>
                <a:ea typeface="楷体_GB2312" panose="02010609030101010101" pitchFamily="49" charset="-122"/>
              </a:rPr>
              <a:t>mm </a:t>
            </a:r>
            <a:r>
              <a:rPr lang="zh-CN" altLang="zh-CN" sz="2000" b="1" dirty="0">
                <a:solidFill>
                  <a:srgbClr val="FFCC00"/>
                </a:solidFill>
                <a:latin typeface="Times New Roman" panose="02020603050405020304" pitchFamily="18" charset="0"/>
                <a:ea typeface="楷体_GB2312" panose="02010609030101010101" pitchFamily="49" charset="-122"/>
              </a:rPr>
              <a:t>代表的量值是10的整数次幂或是其2倍或5倍。</a:t>
            </a:r>
            <a:endParaRPr lang="zh-CN" altLang="en-US" sz="2000" b="1" dirty="0">
              <a:solidFill>
                <a:srgbClr val="FFCC00"/>
              </a:solidFill>
              <a:latin typeface="Times New Roman" panose="02020603050405020304" pitchFamily="18" charset="0"/>
              <a:ea typeface="楷体_GB2312" panose="0201060903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25"/>
                                        </p:tgtEl>
                                        <p:attrNameLst>
                                          <p:attrName>style.visibility</p:attrName>
                                        </p:attrNameLst>
                                      </p:cBhvr>
                                      <p:to>
                                        <p:strVal val="visible"/>
                                      </p:to>
                                    </p:set>
                                    <p:anim calcmode="lin" valueType="num">
                                      <p:cBhvr additive="base">
                                        <p:cTn id="7" dur="500" fill="hold"/>
                                        <p:tgtEl>
                                          <p:spTgt spid="286725"/>
                                        </p:tgtEl>
                                        <p:attrNameLst>
                                          <p:attrName>ppt_x</p:attrName>
                                        </p:attrNameLst>
                                      </p:cBhvr>
                                      <p:tavLst>
                                        <p:tav tm="0">
                                          <p:val>
                                            <p:strVal val="#ppt_x"/>
                                          </p:val>
                                        </p:tav>
                                        <p:tav tm="100000">
                                          <p:val>
                                            <p:strVal val="#ppt_x"/>
                                          </p:val>
                                        </p:tav>
                                      </p:tavLst>
                                    </p:anim>
                                    <p:anim calcmode="lin" valueType="num">
                                      <p:cBhvr additive="base">
                                        <p:cTn id="8" dur="500" fill="hold"/>
                                        <p:tgtEl>
                                          <p:spTgt spid="2867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物理实验的目的和任务</a:t>
            </a:r>
            <a:endParaRPr lang="zh-CN" altLang="en-US" dirty="0">
              <a:ea typeface="楷体_GB2312" panose="02010609030101010101" pitchFamily="49" charset="-122"/>
            </a:endParaRPr>
          </a:p>
        </p:txBody>
      </p:sp>
      <p:sp>
        <p:nvSpPr>
          <p:cNvPr id="17411" name="Rectangle 3"/>
          <p:cNvSpPr>
            <a:spLocks noGrp="1" noRot="1"/>
          </p:cNvSpPr>
          <p:nvPr>
            <p:ph idx="1"/>
          </p:nvPr>
        </p:nvSpPr>
        <p:spPr>
          <a:xfrm>
            <a:off x="1763713" y="2636838"/>
            <a:ext cx="4679950" cy="2476500"/>
          </a:xfrm>
          <a:ln/>
        </p:spPr>
        <p:txBody>
          <a:bodyPr vert="horz" wrap="square" lIns="91440" tIns="45720" rIns="91440" bIns="45720" anchor="t"/>
          <a:p>
            <a:pPr algn="ctr" eaLnBrk="1" hangingPunct="1">
              <a:lnSpc>
                <a:spcPct val="120000"/>
              </a:lnSpc>
              <a:buNone/>
            </a:pPr>
            <a:r>
              <a:rPr lang="en-US" altLang="zh-CN" sz="4000" b="1" dirty="0">
                <a:solidFill>
                  <a:srgbClr val="FFCC00"/>
                </a:solidFill>
                <a:latin typeface="楷体_GB2312" panose="02010609030101010101" pitchFamily="49" charset="-122"/>
                <a:ea typeface="楷体_GB2312" panose="02010609030101010101" pitchFamily="49" charset="-122"/>
              </a:rPr>
              <a:t>1.</a:t>
            </a:r>
            <a:r>
              <a:rPr lang="zh-CN" altLang="en-US" sz="4000" b="1" dirty="0">
                <a:solidFill>
                  <a:srgbClr val="FFCC00"/>
                </a:solidFill>
                <a:latin typeface="楷体_GB2312" panose="02010609030101010101" pitchFamily="49" charset="-122"/>
                <a:ea typeface="楷体_GB2312" panose="02010609030101010101" pitchFamily="49" charset="-122"/>
              </a:rPr>
              <a:t>学习实验知识</a:t>
            </a:r>
            <a:endParaRPr lang="zh-CN" altLang="en-US" sz="4000" b="1" dirty="0">
              <a:solidFill>
                <a:srgbClr val="FFCC00"/>
              </a:solidFill>
              <a:latin typeface="楷体_GB2312" panose="02010609030101010101" pitchFamily="49" charset="-122"/>
              <a:ea typeface="楷体_GB2312" panose="02010609030101010101" pitchFamily="49" charset="-122"/>
            </a:endParaRPr>
          </a:p>
          <a:p>
            <a:pPr algn="ctr" eaLnBrk="1" hangingPunct="1">
              <a:lnSpc>
                <a:spcPct val="120000"/>
              </a:lnSpc>
              <a:buNone/>
            </a:pPr>
            <a:r>
              <a:rPr lang="en-US" altLang="zh-CN" sz="4000" b="1" dirty="0">
                <a:solidFill>
                  <a:srgbClr val="FFCC00"/>
                </a:solidFill>
                <a:latin typeface="楷体_GB2312" panose="02010609030101010101" pitchFamily="49" charset="-122"/>
                <a:ea typeface="楷体_GB2312" panose="02010609030101010101" pitchFamily="49" charset="-122"/>
              </a:rPr>
              <a:t>2.</a:t>
            </a:r>
            <a:r>
              <a:rPr lang="zh-CN" altLang="en-US" sz="4000" b="1" dirty="0">
                <a:solidFill>
                  <a:srgbClr val="FFCC00"/>
                </a:solidFill>
                <a:latin typeface="楷体_GB2312" panose="02010609030101010101" pitchFamily="49" charset="-122"/>
                <a:ea typeface="楷体_GB2312" panose="02010609030101010101" pitchFamily="49" charset="-122"/>
              </a:rPr>
              <a:t>培养实验能力</a:t>
            </a:r>
            <a:endParaRPr lang="zh-CN" altLang="en-US" sz="4000" b="1" dirty="0">
              <a:solidFill>
                <a:srgbClr val="FFCC00"/>
              </a:solidFill>
              <a:latin typeface="楷体_GB2312" panose="02010609030101010101" pitchFamily="49" charset="-122"/>
              <a:ea typeface="楷体_GB2312" panose="02010609030101010101" pitchFamily="49" charset="-122"/>
            </a:endParaRPr>
          </a:p>
          <a:p>
            <a:pPr algn="ctr" eaLnBrk="1" hangingPunct="1">
              <a:lnSpc>
                <a:spcPct val="120000"/>
              </a:lnSpc>
              <a:buNone/>
            </a:pPr>
            <a:r>
              <a:rPr lang="en-US" altLang="zh-CN" sz="4000" b="1" dirty="0">
                <a:solidFill>
                  <a:srgbClr val="FFCC00"/>
                </a:solidFill>
                <a:latin typeface="楷体_GB2312" panose="02010609030101010101" pitchFamily="49" charset="-122"/>
                <a:ea typeface="楷体_GB2312" panose="02010609030101010101" pitchFamily="49" charset="-122"/>
              </a:rPr>
              <a:t>3.</a:t>
            </a:r>
            <a:r>
              <a:rPr lang="zh-CN" altLang="en-US" sz="4000" b="1" dirty="0">
                <a:solidFill>
                  <a:srgbClr val="FFCC00"/>
                </a:solidFill>
                <a:latin typeface="楷体_GB2312" panose="02010609030101010101" pitchFamily="49" charset="-122"/>
                <a:ea typeface="楷体_GB2312" panose="02010609030101010101" pitchFamily="49" charset="-122"/>
              </a:rPr>
              <a:t>提高实验素养</a:t>
            </a:r>
            <a:endParaRPr lang="zh-CN" altLang="en-US" sz="4000" b="1" dirty="0">
              <a:solidFill>
                <a:srgbClr val="FFCC00"/>
              </a:solidFill>
              <a:latin typeface="楷体_GB2312" panose="02010609030101010101" pitchFamily="49" charset="-122"/>
              <a:ea typeface="楷体_GB2312" panose="02010609030101010101" pitchFamily="49" charset="-122"/>
            </a:endParaRPr>
          </a:p>
        </p:txBody>
      </p:sp>
      <p:sp>
        <p:nvSpPr>
          <p:cNvPr id="17412" name="AutoShape 4">
            <a:hlinkClick r:id="rId1" action="ppaction://hlinksldjump"/>
          </p:cNvPr>
          <p:cNvSpPr/>
          <p:nvPr/>
        </p:nvSpPr>
        <p:spPr>
          <a:xfrm>
            <a:off x="6011863" y="2924175"/>
            <a:ext cx="433387" cy="358775"/>
          </a:xfrm>
          <a:prstGeom prst="rightArrow">
            <a:avLst>
              <a:gd name="adj1" fmla="val 49555"/>
              <a:gd name="adj2" fmla="val 47787"/>
            </a:avLst>
          </a:prstGeom>
          <a:solidFill>
            <a:srgbClr val="FF0066"/>
          </a:solidFill>
          <a:ln w="12700" cap="flat" cmpd="sng">
            <a:solidFill>
              <a:srgbClr val="DEFECE"/>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17413" name="AutoShape 5">
            <a:hlinkClick r:id="rId2" action="ppaction://hlinksldjump"/>
          </p:cNvPr>
          <p:cNvSpPr/>
          <p:nvPr/>
        </p:nvSpPr>
        <p:spPr>
          <a:xfrm>
            <a:off x="6011863" y="3789363"/>
            <a:ext cx="433387" cy="358775"/>
          </a:xfrm>
          <a:prstGeom prst="rightArrow">
            <a:avLst>
              <a:gd name="adj1" fmla="val 49555"/>
              <a:gd name="adj2" fmla="val 47787"/>
            </a:avLst>
          </a:prstGeom>
          <a:solidFill>
            <a:srgbClr val="FF0066"/>
          </a:solidFill>
          <a:ln w="12700" cap="flat" cmpd="sng">
            <a:solidFill>
              <a:srgbClr val="DEFECE"/>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17414" name="AutoShape 6">
            <a:hlinkClick r:id="" action="ppaction://noaction"/>
          </p:cNvPr>
          <p:cNvSpPr/>
          <p:nvPr/>
        </p:nvSpPr>
        <p:spPr>
          <a:xfrm>
            <a:off x="6011863" y="4724400"/>
            <a:ext cx="433387" cy="358775"/>
          </a:xfrm>
          <a:prstGeom prst="rightArrow">
            <a:avLst>
              <a:gd name="adj1" fmla="val 49555"/>
              <a:gd name="adj2" fmla="val 47787"/>
            </a:avLst>
          </a:prstGeom>
          <a:solidFill>
            <a:srgbClr val="FF0066"/>
          </a:solidFill>
          <a:ln w="12700" cap="flat" cmpd="sng">
            <a:solidFill>
              <a:srgbClr val="DEFECE"/>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Rectangle 3"/>
          <p:cNvSpPr>
            <a:spLocks noGrp="1" noRot="1"/>
          </p:cNvSpPr>
          <p:nvPr>
            <p:ph idx="1"/>
          </p:nvPr>
        </p:nvSpPr>
        <p:spPr>
          <a:xfrm>
            <a:off x="468313" y="260350"/>
            <a:ext cx="8540750" cy="647700"/>
          </a:xfrm>
          <a:ln/>
        </p:spPr>
        <p:txBody>
          <a:bodyPr vert="horz" wrap="square" lIns="91440" tIns="45720" rIns="91440" bIns="45720" anchor="t"/>
          <a:p>
            <a:pPr eaLnBrk="1" hangingPunct="1">
              <a:buNone/>
            </a:pPr>
            <a:r>
              <a:rPr lang="zh-CN" altLang="en-US" sz="4000" dirty="0">
                <a:solidFill>
                  <a:srgbClr val="FFCC00"/>
                </a:solidFill>
                <a:ea typeface="楷体_GB2312" panose="02010609030101010101" pitchFamily="49" charset="-122"/>
              </a:rPr>
              <a:t>改正为：</a:t>
            </a:r>
            <a:endParaRPr lang="zh-CN" altLang="en-US" sz="4000" dirty="0">
              <a:solidFill>
                <a:srgbClr val="FFCC00"/>
              </a:solidFill>
              <a:ea typeface="楷体_GB2312" panose="02010609030101010101" pitchFamily="49" charset="-122"/>
            </a:endParaRPr>
          </a:p>
        </p:txBody>
      </p:sp>
      <p:pic>
        <p:nvPicPr>
          <p:cNvPr id="137219" name="Picture 4"/>
          <p:cNvPicPr>
            <a:picLocks noChangeAspect="1"/>
          </p:cNvPicPr>
          <p:nvPr/>
        </p:nvPicPr>
        <p:blipFill>
          <a:blip r:embed="rId1"/>
          <a:stretch>
            <a:fillRect/>
          </a:stretch>
        </p:blipFill>
        <p:spPr>
          <a:xfrm>
            <a:off x="1692275" y="981075"/>
            <a:ext cx="5710238" cy="5659438"/>
          </a:xfrm>
          <a:prstGeom prst="rect">
            <a:avLst/>
          </a:prstGeom>
          <a:noFill/>
          <a:ln w="9525">
            <a:noFill/>
          </a:ln>
        </p:spPr>
      </p:pic>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8242" name="Picture 6"/>
          <p:cNvPicPr>
            <a:picLocks noChangeAspect="1"/>
          </p:cNvPicPr>
          <p:nvPr/>
        </p:nvPicPr>
        <p:blipFill>
          <a:blip r:embed="rId1"/>
          <a:stretch>
            <a:fillRect/>
          </a:stretch>
        </p:blipFill>
        <p:spPr>
          <a:xfrm>
            <a:off x="250825" y="476250"/>
            <a:ext cx="5991225" cy="5800725"/>
          </a:xfrm>
          <a:prstGeom prst="rect">
            <a:avLst/>
          </a:prstGeom>
          <a:noFill/>
          <a:ln w="9525">
            <a:noFill/>
          </a:ln>
        </p:spPr>
      </p:pic>
      <p:sp>
        <p:nvSpPr>
          <p:cNvPr id="284677" name="AutoShape 5"/>
          <p:cNvSpPr/>
          <p:nvPr/>
        </p:nvSpPr>
        <p:spPr>
          <a:xfrm>
            <a:off x="6227763" y="692150"/>
            <a:ext cx="2736850" cy="5159375"/>
          </a:xfrm>
          <a:prstGeom prst="wedgeEllipseCallout">
            <a:avLst>
              <a:gd name="adj1" fmla="val -90778"/>
              <a:gd name="adj2" fmla="val 27162"/>
            </a:avLst>
          </a:prstGeom>
          <a:solidFill>
            <a:schemeClr val="bg1"/>
          </a:solid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342900" lvl="0" indent="-342900" algn="ctr">
              <a:lnSpc>
                <a:spcPct val="120000"/>
              </a:lnSpc>
              <a:spcBef>
                <a:spcPct val="50000"/>
              </a:spcBef>
              <a:buClrTx/>
              <a:buSzPct val="100000"/>
              <a:buNone/>
            </a:pPr>
            <a:r>
              <a:rPr lang="zh-CN" altLang="en-US" b="1" dirty="0">
                <a:solidFill>
                  <a:srgbClr val="FF0000"/>
                </a:solidFill>
                <a:latin typeface="楷体_GB2312" panose="02010609030101010101" pitchFamily="49" charset="-122"/>
                <a:ea typeface="楷体_GB2312" panose="02010609030101010101" pitchFamily="49" charset="-122"/>
              </a:rPr>
              <a:t>不当：</a:t>
            </a:r>
            <a:endParaRPr lang="zh-CN" altLang="en-US" b="1" dirty="0">
              <a:solidFill>
                <a:srgbClr val="FF0000"/>
              </a:solidFill>
              <a:latin typeface="楷体_GB2312" panose="02010609030101010101" pitchFamily="49" charset="-122"/>
              <a:ea typeface="楷体_GB2312" panose="02010609030101010101" pitchFamily="49" charset="-122"/>
            </a:endParaRPr>
          </a:p>
          <a:p>
            <a:pPr marL="342900" lvl="0" indent="-342900" algn="ctr">
              <a:lnSpc>
                <a:spcPct val="120000"/>
              </a:lnSpc>
              <a:spcBef>
                <a:spcPct val="50000"/>
              </a:spcBef>
              <a:buClrTx/>
              <a:buSzPct val="100000"/>
              <a:buNone/>
            </a:pPr>
            <a:r>
              <a:rPr lang="en-US" altLang="zh-CN" sz="2800" dirty="0">
                <a:solidFill>
                  <a:srgbClr val="FFCC00"/>
                </a:solidFill>
                <a:latin typeface="楷体_GB2312" panose="02010609030101010101" pitchFamily="49" charset="-122"/>
                <a:ea typeface="楷体_GB2312" panose="02010609030101010101" pitchFamily="49" charset="-122"/>
              </a:rPr>
              <a:t>1.</a:t>
            </a:r>
            <a:r>
              <a:rPr lang="zh-CN" altLang="en-US" sz="2800" dirty="0">
                <a:solidFill>
                  <a:srgbClr val="FFCC00"/>
                </a:solidFill>
                <a:latin typeface="楷体_GB2312" panose="02010609030101010101" pitchFamily="49" charset="-122"/>
                <a:ea typeface="楷体_GB2312" panose="02010609030101010101" pitchFamily="49" charset="-122"/>
              </a:rPr>
              <a:t>横轴、纵轴设定错误</a:t>
            </a:r>
            <a:endParaRPr lang="zh-CN" altLang="en-US" sz="2800" dirty="0">
              <a:solidFill>
                <a:srgbClr val="FFCC00"/>
              </a:solidFill>
              <a:latin typeface="楷体_GB2312" panose="02010609030101010101" pitchFamily="49" charset="-122"/>
              <a:ea typeface="楷体_GB2312" panose="02010609030101010101" pitchFamily="49" charset="-122"/>
            </a:endParaRPr>
          </a:p>
          <a:p>
            <a:pPr marL="342900" lvl="0" indent="-342900" algn="ctr">
              <a:lnSpc>
                <a:spcPct val="120000"/>
              </a:lnSpc>
              <a:spcBef>
                <a:spcPct val="50000"/>
              </a:spcBef>
              <a:buClrTx/>
              <a:buSzPct val="100000"/>
              <a:buNone/>
            </a:pPr>
            <a:r>
              <a:rPr lang="en-US" altLang="zh-CN" sz="2800" dirty="0">
                <a:solidFill>
                  <a:srgbClr val="FFCC00"/>
                </a:solidFill>
                <a:latin typeface="楷体_GB2312" panose="02010609030101010101" pitchFamily="49" charset="-122"/>
                <a:ea typeface="楷体_GB2312" panose="02010609030101010101" pitchFamily="49" charset="-122"/>
              </a:rPr>
              <a:t>2.</a:t>
            </a:r>
            <a:r>
              <a:rPr lang="zh-CN" altLang="en-US" sz="2800" dirty="0">
                <a:solidFill>
                  <a:srgbClr val="FFCC00"/>
                </a:solidFill>
                <a:latin typeface="楷体_GB2312" panose="02010609030101010101" pitchFamily="49" charset="-122"/>
                <a:ea typeface="楷体_GB2312" panose="02010609030101010101" pitchFamily="49" charset="-122"/>
              </a:rPr>
              <a:t>坐标原点选取不当</a:t>
            </a:r>
            <a:endParaRPr lang="zh-CN" altLang="en-US" sz="2800" dirty="0">
              <a:solidFill>
                <a:srgbClr val="FFCC00"/>
              </a:solidFill>
              <a:latin typeface="楷体_GB2312" panose="02010609030101010101" pitchFamily="49" charset="-122"/>
              <a:ea typeface="楷体_GB2312" panose="0201060903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4677"/>
                                        </p:tgtEl>
                                        <p:attrNameLst>
                                          <p:attrName>style.visibility</p:attrName>
                                        </p:attrNameLst>
                                      </p:cBhvr>
                                      <p:to>
                                        <p:strVal val="visible"/>
                                      </p:to>
                                    </p:set>
                                    <p:anim calcmode="lin" valueType="num">
                                      <p:cBhvr additive="base">
                                        <p:cTn id="7" dur="2000" fill="hold"/>
                                        <p:tgtEl>
                                          <p:spTgt spid="284677"/>
                                        </p:tgtEl>
                                        <p:attrNameLst>
                                          <p:attrName>ppt_x</p:attrName>
                                        </p:attrNameLst>
                                      </p:cBhvr>
                                      <p:tavLst>
                                        <p:tav tm="0">
                                          <p:val>
                                            <p:strVal val="#ppt_x"/>
                                          </p:val>
                                        </p:tav>
                                        <p:tav tm="100000">
                                          <p:val>
                                            <p:strVal val="#ppt_x"/>
                                          </p:val>
                                        </p:tav>
                                      </p:tavLst>
                                    </p:anim>
                                    <p:anim calcmode="lin" valueType="num">
                                      <p:cBhvr additive="base">
                                        <p:cTn id="8" dur="2000" fill="hold"/>
                                        <p:tgtEl>
                                          <p:spTgt spid="2846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7"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Rectangle 3"/>
          <p:cNvSpPr>
            <a:spLocks noGrp="1" noRot="1"/>
          </p:cNvSpPr>
          <p:nvPr>
            <p:ph idx="1"/>
          </p:nvPr>
        </p:nvSpPr>
        <p:spPr>
          <a:xfrm>
            <a:off x="250825" y="0"/>
            <a:ext cx="8540750" cy="4498975"/>
          </a:xfrm>
          <a:ln/>
        </p:spPr>
        <p:txBody>
          <a:bodyPr vert="horz" wrap="square" lIns="91440" tIns="45720" rIns="91440" bIns="45720" anchor="t"/>
          <a:p>
            <a:pPr eaLnBrk="1" hangingPunct="1">
              <a:buNone/>
            </a:pPr>
            <a:r>
              <a:rPr lang="zh-CN" altLang="en-US" sz="3600" dirty="0">
                <a:solidFill>
                  <a:srgbClr val="FFCC00"/>
                </a:solidFill>
                <a:ea typeface="楷体_GB2312" panose="02010609030101010101" pitchFamily="49" charset="-122"/>
              </a:rPr>
              <a:t>改正为：</a:t>
            </a:r>
            <a:endParaRPr lang="zh-CN" altLang="en-US" sz="3600" dirty="0">
              <a:solidFill>
                <a:srgbClr val="FFCC00"/>
              </a:solidFill>
              <a:ea typeface="楷体_GB2312" panose="02010609030101010101" pitchFamily="49" charset="-122"/>
            </a:endParaRPr>
          </a:p>
        </p:txBody>
      </p:sp>
      <p:pic>
        <p:nvPicPr>
          <p:cNvPr id="139267" name="Picture 4"/>
          <p:cNvPicPr>
            <a:picLocks noChangeAspect="1"/>
          </p:cNvPicPr>
          <p:nvPr/>
        </p:nvPicPr>
        <p:blipFill>
          <a:blip r:embed="rId1"/>
          <a:stretch>
            <a:fillRect/>
          </a:stretch>
        </p:blipFill>
        <p:spPr>
          <a:xfrm>
            <a:off x="1331913" y="908050"/>
            <a:ext cx="6305550" cy="5781675"/>
          </a:xfrm>
          <a:prstGeom prst="rect">
            <a:avLst/>
          </a:prstGeom>
          <a:noFill/>
          <a:ln w="9525">
            <a:noFill/>
          </a:ln>
        </p:spPr>
      </p:pic>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最小二乘法</a:t>
            </a:r>
            <a:endParaRPr lang="zh-CN" altLang="en-US" dirty="0">
              <a:ea typeface="楷体_GB2312" panose="02010609030101010101" pitchFamily="49" charset="-122"/>
            </a:endParaRPr>
          </a:p>
        </p:txBody>
      </p:sp>
      <p:sp>
        <p:nvSpPr>
          <p:cNvPr id="140291" name="Rectangle 3"/>
          <p:cNvSpPr>
            <a:spLocks noGrp="1" noRot="1"/>
          </p:cNvSpPr>
          <p:nvPr>
            <p:ph idx="1"/>
          </p:nvPr>
        </p:nvSpPr>
        <p:spPr>
          <a:ln/>
        </p:spPr>
        <p:txBody>
          <a:bodyPr vert="horz" wrap="square" lIns="91440" tIns="45720" rIns="91440" bIns="45720" anchor="t"/>
          <a:p>
            <a:pPr eaLnBrk="1" hangingPunct="1">
              <a:buNone/>
            </a:pPr>
            <a:r>
              <a:rPr lang="en-US" altLang="zh-CN" dirty="0"/>
              <a:t>   </a:t>
            </a:r>
            <a:r>
              <a:rPr lang="zh-CN" altLang="en-US" sz="4000" b="1" dirty="0">
                <a:solidFill>
                  <a:srgbClr val="FF0000"/>
                </a:solidFill>
                <a:ea typeface="楷体_GB2312" panose="02010609030101010101" pitchFamily="49" charset="-122"/>
              </a:rPr>
              <a:t>原理</a:t>
            </a:r>
            <a:endParaRPr lang="zh-CN" altLang="en-US" sz="4000" b="1" dirty="0">
              <a:solidFill>
                <a:srgbClr val="FF0000"/>
              </a:solidFill>
              <a:ea typeface="楷体_GB2312" panose="02010609030101010101" pitchFamily="49" charset="-122"/>
            </a:endParaRPr>
          </a:p>
          <a:p>
            <a:pPr eaLnBrk="1" hangingPunct="1">
              <a:buNone/>
            </a:pPr>
            <a:r>
              <a:rPr lang="zh-CN" altLang="en-US" sz="4000" dirty="0">
                <a:solidFill>
                  <a:srgbClr val="FFCC00"/>
                </a:solidFill>
                <a:ea typeface="楷体_GB2312" panose="02010609030101010101" pitchFamily="49" charset="-122"/>
              </a:rPr>
              <a:t>      若能找到最佳的拟合曲线，那么这一拟合曲线与各个测量值之间的偏差的平方和，在所有拟合曲线中应该是最小的。</a:t>
            </a:r>
            <a:endParaRPr lang="zh-CN" altLang="en-US" sz="4000" dirty="0">
              <a:solidFill>
                <a:srgbClr val="FFCC00"/>
              </a:solidFill>
              <a:ea typeface="楷体_GB2312" panose="02010609030101010101" pitchFamily="49" charset="-122"/>
            </a:endParaRPr>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最小二乘法</a:t>
            </a:r>
            <a:endParaRPr lang="zh-CN" altLang="en-US" dirty="0">
              <a:ea typeface="楷体_GB2312" panose="02010609030101010101" pitchFamily="49" charset="-122"/>
            </a:endParaRPr>
          </a:p>
        </p:txBody>
      </p:sp>
      <p:sp>
        <p:nvSpPr>
          <p:cNvPr id="141315" name="Rectangle 3"/>
          <p:cNvSpPr>
            <a:spLocks noGrp="1" noRot="1"/>
          </p:cNvSpPr>
          <p:nvPr>
            <p:ph idx="1"/>
          </p:nvPr>
        </p:nvSpPr>
        <p:spPr>
          <a:ln/>
        </p:spPr>
        <p:txBody>
          <a:bodyPr vert="horz" wrap="square" lIns="91440" tIns="45720" rIns="91440" bIns="45720" anchor="t"/>
          <a:p>
            <a:pPr eaLnBrk="1" hangingPunct="1">
              <a:buNone/>
            </a:pPr>
            <a:r>
              <a:rPr lang="en-US" altLang="zh-CN" sz="4000" dirty="0">
                <a:solidFill>
                  <a:srgbClr val="FFCC00"/>
                </a:solidFill>
                <a:latin typeface="楷体_GB2312" panose="02010609030101010101" pitchFamily="49" charset="-122"/>
                <a:ea typeface="楷体_GB2312" panose="02010609030101010101" pitchFamily="49" charset="-122"/>
              </a:rPr>
              <a:t> </a:t>
            </a:r>
            <a:r>
              <a:rPr lang="zh-CN" altLang="en-US" sz="4000" b="1" dirty="0">
                <a:solidFill>
                  <a:srgbClr val="FF0000"/>
                </a:solidFill>
                <a:latin typeface="楷体_GB2312" panose="02010609030101010101" pitchFamily="49" charset="-122"/>
                <a:ea typeface="楷体_GB2312" panose="02010609030101010101" pitchFamily="49" charset="-122"/>
              </a:rPr>
              <a:t>过程</a:t>
            </a:r>
            <a:endParaRPr lang="zh-CN" altLang="en-US" sz="4000" b="1" dirty="0">
              <a:solidFill>
                <a:srgbClr val="FF0000"/>
              </a:solidFill>
              <a:latin typeface="楷体_GB2312" panose="02010609030101010101" pitchFamily="49" charset="-122"/>
              <a:ea typeface="楷体_GB2312" panose="02010609030101010101" pitchFamily="49" charset="-122"/>
            </a:endParaRPr>
          </a:p>
          <a:p>
            <a:pPr eaLnBrk="1" hangingPunct="1">
              <a:buNone/>
            </a:pPr>
            <a:r>
              <a:rPr lang="zh-CN" altLang="en-US" sz="4000" dirty="0">
                <a:solidFill>
                  <a:srgbClr val="FFCC00"/>
                </a:solidFill>
                <a:latin typeface="楷体_GB2312" panose="02010609030101010101" pitchFamily="49" charset="-122"/>
                <a:ea typeface="楷体_GB2312" panose="02010609030101010101" pitchFamily="49" charset="-122"/>
              </a:rPr>
              <a:t>    首先，根据理论或实验中数据变化趋势推断出方程的形式，然后根据最小二乘法确定有关参数（如斜率、截距），最后检验方程的合理性，并求出相关系数。</a:t>
            </a:r>
            <a:r>
              <a:rPr lang="zh-CN" altLang="en-US" dirty="0">
                <a:solidFill>
                  <a:srgbClr val="FFCC00"/>
                </a:solidFill>
              </a:rPr>
              <a:t> </a:t>
            </a:r>
            <a:endParaRPr lang="zh-CN" altLang="en-US" dirty="0">
              <a:solidFill>
                <a:srgbClr val="FFCC00"/>
              </a:solidFill>
            </a:endParaRPr>
          </a:p>
        </p:txBody>
      </p:sp>
    </p:spTree>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最小二乘法</a:t>
            </a:r>
            <a:endParaRPr lang="zh-CN" altLang="en-US" dirty="0">
              <a:ea typeface="楷体_GB2312" panose="02010609030101010101" pitchFamily="49" charset="-122"/>
            </a:endParaRPr>
          </a:p>
        </p:txBody>
      </p:sp>
      <p:sp>
        <p:nvSpPr>
          <p:cNvPr id="297987" name="Rectangle 3"/>
          <p:cNvSpPr>
            <a:spLocks noGrp="1" noRot="1"/>
          </p:cNvSpPr>
          <p:nvPr>
            <p:ph idx="1"/>
          </p:nvPr>
        </p:nvSpPr>
        <p:spPr>
          <a:xfrm>
            <a:off x="395288" y="1484313"/>
            <a:ext cx="8424862" cy="4824412"/>
          </a:xfrm>
          <a:ln/>
        </p:spPr>
        <p:txBody>
          <a:bodyPr vert="horz" wrap="square" lIns="91440" tIns="45720" rIns="91440" bIns="45720" anchor="t"/>
          <a:p>
            <a:pPr eaLnBrk="1" hangingPunct="1">
              <a:lnSpc>
                <a:spcPct val="80000"/>
              </a:lnSpc>
              <a:buNone/>
            </a:pPr>
            <a:r>
              <a:rPr lang="zh-CN" altLang="en-US" b="1" dirty="0">
                <a:solidFill>
                  <a:srgbClr val="FFCC00"/>
                </a:solidFill>
                <a:latin typeface="Times New Roman" panose="02020603050405020304" pitchFamily="18" charset="0"/>
                <a:ea typeface="楷体_GB2312" panose="02010609030101010101" pitchFamily="49" charset="-122"/>
              </a:rPr>
              <a:t>设两物理量 </a:t>
            </a:r>
            <a:r>
              <a:rPr lang="en-US" altLang="zh-CN" b="1" i="1" dirty="0">
                <a:solidFill>
                  <a:srgbClr val="FFCC00"/>
                </a:solidFill>
                <a:latin typeface="Times New Roman" panose="02020603050405020304" pitchFamily="18" charset="0"/>
                <a:ea typeface="楷体_GB2312" panose="02010609030101010101" pitchFamily="49" charset="-122"/>
              </a:rPr>
              <a:t>x</a:t>
            </a:r>
            <a:r>
              <a:rPr lang="zh-CN" altLang="en-US" b="1" dirty="0">
                <a:solidFill>
                  <a:srgbClr val="FFCC00"/>
                </a:solidFill>
                <a:latin typeface="Times New Roman" panose="02020603050405020304" pitchFamily="18" charset="0"/>
                <a:ea typeface="楷体_GB2312" panose="02010609030101010101" pitchFamily="49" charset="-122"/>
              </a:rPr>
              <a:t>、</a:t>
            </a:r>
            <a:r>
              <a:rPr lang="en-US" altLang="zh-CN" b="1" i="1" dirty="0">
                <a:solidFill>
                  <a:srgbClr val="FFCC00"/>
                </a:solidFill>
                <a:latin typeface="Times New Roman" panose="02020603050405020304" pitchFamily="18" charset="0"/>
                <a:ea typeface="楷体_GB2312" panose="02010609030101010101" pitchFamily="49" charset="-122"/>
              </a:rPr>
              <a:t>y </a:t>
            </a:r>
            <a:r>
              <a:rPr lang="zh-CN" altLang="en-US" b="1" dirty="0">
                <a:solidFill>
                  <a:srgbClr val="FFCC00"/>
                </a:solidFill>
                <a:latin typeface="Times New Roman" panose="02020603050405020304" pitchFamily="18" charset="0"/>
                <a:ea typeface="楷体_GB2312" panose="02010609030101010101" pitchFamily="49" charset="-122"/>
              </a:rPr>
              <a:t>满足线性关系 </a:t>
            </a:r>
            <a:r>
              <a:rPr lang="en-US" altLang="zh-CN" b="1" i="1" dirty="0">
                <a:solidFill>
                  <a:srgbClr val="FFCC00"/>
                </a:solidFill>
                <a:latin typeface="Times New Roman" panose="02020603050405020304" pitchFamily="18" charset="0"/>
                <a:ea typeface="楷体_GB2312" panose="02010609030101010101" pitchFamily="49" charset="-122"/>
              </a:rPr>
              <a:t>y = a</a:t>
            </a:r>
            <a:r>
              <a:rPr lang="en-US" altLang="zh-CN" b="1" baseline="-25000" dirty="0">
                <a:solidFill>
                  <a:srgbClr val="FFCC00"/>
                </a:solidFill>
                <a:latin typeface="Times New Roman" panose="02020603050405020304" pitchFamily="18" charset="0"/>
                <a:ea typeface="楷体_GB2312" panose="02010609030101010101" pitchFamily="49" charset="-122"/>
              </a:rPr>
              <a:t>0</a:t>
            </a:r>
            <a:r>
              <a:rPr lang="en-US" altLang="zh-CN" b="1" i="1" dirty="0">
                <a:solidFill>
                  <a:srgbClr val="FFCC00"/>
                </a:solidFill>
                <a:latin typeface="Times New Roman" panose="02020603050405020304" pitchFamily="18" charset="0"/>
                <a:ea typeface="楷体_GB2312" panose="02010609030101010101" pitchFamily="49" charset="-122"/>
              </a:rPr>
              <a:t>+a</a:t>
            </a:r>
            <a:r>
              <a:rPr lang="en-US" altLang="zh-CN" b="1" baseline="-25000" dirty="0">
                <a:solidFill>
                  <a:srgbClr val="FFCC00"/>
                </a:solidFill>
                <a:latin typeface="Times New Roman" panose="02020603050405020304" pitchFamily="18" charset="0"/>
                <a:ea typeface="楷体_GB2312" panose="02010609030101010101" pitchFamily="49" charset="-122"/>
              </a:rPr>
              <a:t>1</a:t>
            </a:r>
            <a:r>
              <a:rPr lang="en-US" altLang="zh-CN" b="1" i="1" dirty="0">
                <a:solidFill>
                  <a:srgbClr val="FFCC00"/>
                </a:solidFill>
                <a:latin typeface="Times New Roman" panose="02020603050405020304" pitchFamily="18" charset="0"/>
                <a:ea typeface="楷体_GB2312" panose="02010609030101010101" pitchFamily="49" charset="-122"/>
              </a:rPr>
              <a:t>x</a:t>
            </a:r>
            <a:r>
              <a:rPr lang="zh-CN" altLang="en-US" b="1" dirty="0">
                <a:solidFill>
                  <a:srgbClr val="FFCC00"/>
                </a:solidFill>
                <a:latin typeface="Times New Roman" panose="02020603050405020304" pitchFamily="18" charset="0"/>
                <a:ea typeface="楷体_GB2312" panose="02010609030101010101" pitchFamily="49" charset="-122"/>
              </a:rPr>
              <a:t>，</a:t>
            </a:r>
            <a:endParaRPr lang="zh-CN" altLang="en-US" b="1"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zh-CN" altLang="en-US" b="1" dirty="0">
                <a:solidFill>
                  <a:srgbClr val="FFCC00"/>
                </a:solidFill>
                <a:latin typeface="Times New Roman" panose="02020603050405020304" pitchFamily="18" charset="0"/>
                <a:ea typeface="楷体_GB2312" panose="02010609030101010101" pitchFamily="49" charset="-122"/>
              </a:rPr>
              <a:t>等精度地测得一组互相独立的实验数据</a:t>
            </a:r>
            <a:endParaRPr lang="zh-CN" altLang="en-US" b="1"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zh-CN" altLang="en-US" b="1" dirty="0">
                <a:solidFill>
                  <a:srgbClr val="FFCC00"/>
                </a:solidFill>
                <a:latin typeface="Times New Roman" panose="02020603050405020304" pitchFamily="18" charset="0"/>
                <a:ea typeface="楷体_GB2312" panose="02010609030101010101" pitchFamily="49" charset="-122"/>
              </a:rPr>
              <a:t>            </a:t>
            </a:r>
            <a:r>
              <a:rPr lang="en-US" altLang="zh-CN" b="1" dirty="0">
                <a:solidFill>
                  <a:srgbClr val="FFCC00"/>
                </a:solidFill>
                <a:latin typeface="Times New Roman" panose="02020603050405020304" pitchFamily="18" charset="0"/>
                <a:ea typeface="楷体_GB2312" panose="02010609030101010101" pitchFamily="49" charset="-122"/>
              </a:rPr>
              <a:t>(</a:t>
            </a:r>
            <a:r>
              <a:rPr lang="en-US" altLang="zh-CN" b="1" i="1" dirty="0">
                <a:solidFill>
                  <a:srgbClr val="FFCC00"/>
                </a:solidFill>
                <a:latin typeface="Times New Roman" panose="02020603050405020304" pitchFamily="18" charset="0"/>
                <a:ea typeface="楷体_GB2312" panose="02010609030101010101" pitchFamily="49" charset="-122"/>
              </a:rPr>
              <a:t>x</a:t>
            </a:r>
            <a:r>
              <a:rPr lang="en-US" altLang="zh-CN" b="1" i="1" baseline="-25000" dirty="0">
                <a:solidFill>
                  <a:srgbClr val="FFCC00"/>
                </a:solidFill>
                <a:latin typeface="Times New Roman" panose="02020603050405020304" pitchFamily="18" charset="0"/>
                <a:ea typeface="楷体_GB2312" panose="02010609030101010101" pitchFamily="49" charset="-122"/>
              </a:rPr>
              <a:t>i</a:t>
            </a:r>
            <a:r>
              <a:rPr lang="zh-CN" altLang="en-US" b="1" dirty="0">
                <a:solidFill>
                  <a:srgbClr val="FFCC00"/>
                </a:solidFill>
                <a:latin typeface="Times New Roman" panose="02020603050405020304" pitchFamily="18" charset="0"/>
                <a:ea typeface="楷体_GB2312" panose="02010609030101010101" pitchFamily="49" charset="-122"/>
              </a:rPr>
              <a:t>，</a:t>
            </a:r>
            <a:r>
              <a:rPr lang="en-US" altLang="zh-CN" b="1" i="1" dirty="0">
                <a:solidFill>
                  <a:srgbClr val="FFCC00"/>
                </a:solidFill>
                <a:latin typeface="Times New Roman" panose="02020603050405020304" pitchFamily="18" charset="0"/>
                <a:ea typeface="楷体_GB2312" panose="02010609030101010101" pitchFamily="49" charset="-122"/>
              </a:rPr>
              <a:t>y</a:t>
            </a:r>
            <a:r>
              <a:rPr lang="en-US" altLang="zh-CN" b="1" i="1" baseline="-25000" dirty="0">
                <a:solidFill>
                  <a:srgbClr val="FFCC00"/>
                </a:solidFill>
                <a:latin typeface="Times New Roman" panose="02020603050405020304" pitchFamily="18" charset="0"/>
                <a:ea typeface="楷体_GB2312" panose="02010609030101010101" pitchFamily="49" charset="-122"/>
              </a:rPr>
              <a:t>i</a:t>
            </a:r>
            <a:r>
              <a:rPr lang="en-US" altLang="zh-CN" b="1" dirty="0">
                <a:solidFill>
                  <a:srgbClr val="FFCC00"/>
                </a:solidFill>
                <a:latin typeface="Times New Roman" panose="02020603050405020304" pitchFamily="18" charset="0"/>
                <a:ea typeface="楷体_GB2312" panose="02010609030101010101" pitchFamily="49" charset="-122"/>
              </a:rPr>
              <a:t>)        </a:t>
            </a:r>
            <a:r>
              <a:rPr lang="en-US" altLang="zh-CN" b="1" i="1" dirty="0">
                <a:solidFill>
                  <a:srgbClr val="FFCC00"/>
                </a:solidFill>
                <a:latin typeface="Times New Roman" panose="02020603050405020304" pitchFamily="18" charset="0"/>
                <a:ea typeface="楷体_GB2312" panose="02010609030101010101" pitchFamily="49" charset="-122"/>
              </a:rPr>
              <a:t>i = </a:t>
            </a:r>
            <a:r>
              <a:rPr lang="en-US" altLang="zh-CN" b="1" dirty="0">
                <a:solidFill>
                  <a:srgbClr val="FFCC00"/>
                </a:solidFill>
                <a:latin typeface="Times New Roman" panose="02020603050405020304" pitchFamily="18" charset="0"/>
                <a:ea typeface="楷体_GB2312" panose="02010609030101010101" pitchFamily="49" charset="-122"/>
              </a:rPr>
              <a:t>1</a:t>
            </a:r>
            <a:r>
              <a:rPr lang="en-US" altLang="zh-CN" b="1" i="1" dirty="0">
                <a:solidFill>
                  <a:srgbClr val="FFCC00"/>
                </a:solidFill>
                <a:latin typeface="Times New Roman" panose="02020603050405020304" pitchFamily="18" charset="0"/>
                <a:ea typeface="楷体_GB2312" panose="02010609030101010101" pitchFamily="49" charset="-122"/>
              </a:rPr>
              <a:t>,…..,n</a:t>
            </a:r>
            <a:endParaRPr lang="en-US" altLang="zh-CN" b="1"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zh-CN" altLang="en-US" b="1" dirty="0">
                <a:solidFill>
                  <a:srgbClr val="FFCC00"/>
                </a:solidFill>
                <a:latin typeface="Times New Roman" panose="02020603050405020304" pitchFamily="18" charset="0"/>
                <a:ea typeface="楷体_GB2312" panose="02010609030101010101" pitchFamily="49" charset="-122"/>
              </a:rPr>
              <a:t>当所测各 </a:t>
            </a:r>
            <a:r>
              <a:rPr lang="en-US" altLang="zh-CN" b="1" i="1" dirty="0">
                <a:solidFill>
                  <a:srgbClr val="FFCC00"/>
                </a:solidFill>
                <a:latin typeface="Times New Roman" panose="02020603050405020304" pitchFamily="18" charset="0"/>
                <a:ea typeface="楷体_GB2312" panose="02010609030101010101" pitchFamily="49" charset="-122"/>
              </a:rPr>
              <a:t>y</a:t>
            </a:r>
            <a:r>
              <a:rPr lang="en-US" altLang="zh-CN" b="1" i="1" baseline="-25000" dirty="0">
                <a:solidFill>
                  <a:srgbClr val="FFCC00"/>
                </a:solidFill>
                <a:latin typeface="Times New Roman" panose="02020603050405020304" pitchFamily="18" charset="0"/>
                <a:ea typeface="楷体_GB2312" panose="02010609030101010101" pitchFamily="49" charset="-122"/>
              </a:rPr>
              <a:t>i</a:t>
            </a:r>
            <a:r>
              <a:rPr lang="en-US" altLang="zh-CN" b="1" dirty="0">
                <a:solidFill>
                  <a:srgbClr val="FFCC00"/>
                </a:solidFill>
                <a:latin typeface="Times New Roman" panose="02020603050405020304" pitchFamily="18" charset="0"/>
                <a:ea typeface="楷体_GB2312" panose="02010609030101010101" pitchFamily="49" charset="-122"/>
              </a:rPr>
              <a:t> </a:t>
            </a:r>
            <a:r>
              <a:rPr lang="zh-CN" altLang="en-US" b="1" dirty="0">
                <a:solidFill>
                  <a:srgbClr val="FFCC00"/>
                </a:solidFill>
                <a:latin typeface="Times New Roman" panose="02020603050405020304" pitchFamily="18" charset="0"/>
                <a:ea typeface="楷体_GB2312" panose="02010609030101010101" pitchFamily="49" charset="-122"/>
              </a:rPr>
              <a:t>值与拟合直线上的 </a:t>
            </a:r>
            <a:r>
              <a:rPr lang="en-US" altLang="zh-CN" b="1" i="1" dirty="0">
                <a:solidFill>
                  <a:srgbClr val="FFCC00"/>
                </a:solidFill>
                <a:latin typeface="Times New Roman" panose="02020603050405020304" pitchFamily="18" charset="0"/>
                <a:ea typeface="楷体_GB2312" panose="02010609030101010101" pitchFamily="49" charset="-122"/>
              </a:rPr>
              <a:t>a</a:t>
            </a:r>
            <a:r>
              <a:rPr lang="en-US" altLang="zh-CN" b="1" baseline="-25000" dirty="0">
                <a:solidFill>
                  <a:srgbClr val="FFCC00"/>
                </a:solidFill>
                <a:latin typeface="Times New Roman" panose="02020603050405020304" pitchFamily="18" charset="0"/>
                <a:ea typeface="楷体_GB2312" panose="02010609030101010101" pitchFamily="49" charset="-122"/>
              </a:rPr>
              <a:t>0</a:t>
            </a:r>
            <a:r>
              <a:rPr lang="en-US" altLang="zh-CN" b="1" i="1" dirty="0">
                <a:solidFill>
                  <a:srgbClr val="FFCC00"/>
                </a:solidFill>
                <a:latin typeface="Times New Roman" panose="02020603050405020304" pitchFamily="18" charset="0"/>
                <a:ea typeface="楷体_GB2312" panose="02010609030101010101" pitchFamily="49" charset="-122"/>
              </a:rPr>
              <a:t>+a</a:t>
            </a:r>
            <a:r>
              <a:rPr lang="en-US" altLang="zh-CN" b="1" baseline="-25000" dirty="0">
                <a:solidFill>
                  <a:srgbClr val="FFCC00"/>
                </a:solidFill>
                <a:latin typeface="Times New Roman" panose="02020603050405020304" pitchFamily="18" charset="0"/>
                <a:ea typeface="楷体_GB2312" panose="02010609030101010101" pitchFamily="49" charset="-122"/>
              </a:rPr>
              <a:t>1</a:t>
            </a:r>
            <a:r>
              <a:rPr lang="en-US" altLang="zh-CN" b="1" i="1" dirty="0">
                <a:solidFill>
                  <a:srgbClr val="FFCC00"/>
                </a:solidFill>
                <a:latin typeface="Times New Roman" panose="02020603050405020304" pitchFamily="18" charset="0"/>
                <a:ea typeface="楷体_GB2312" panose="02010609030101010101" pitchFamily="49" charset="-122"/>
              </a:rPr>
              <a:t>x</a:t>
            </a:r>
            <a:r>
              <a:rPr lang="en-US" altLang="zh-CN" b="1" i="1" baseline="-25000" dirty="0">
                <a:solidFill>
                  <a:srgbClr val="FFCC00"/>
                </a:solidFill>
                <a:latin typeface="Times New Roman" panose="02020603050405020304" pitchFamily="18" charset="0"/>
                <a:ea typeface="楷体_GB2312" panose="02010609030101010101" pitchFamily="49" charset="-122"/>
              </a:rPr>
              <a:t>i</a:t>
            </a:r>
            <a:r>
              <a:rPr lang="en-US" altLang="zh-CN" b="1" i="1" dirty="0">
                <a:solidFill>
                  <a:srgbClr val="FFCC00"/>
                </a:solidFill>
                <a:latin typeface="Times New Roman" panose="02020603050405020304" pitchFamily="18" charset="0"/>
                <a:ea typeface="楷体_GB2312" panose="02010609030101010101" pitchFamily="49" charset="-122"/>
              </a:rPr>
              <a:t> </a:t>
            </a:r>
            <a:r>
              <a:rPr lang="zh-CN" altLang="en-US" b="1" dirty="0">
                <a:solidFill>
                  <a:srgbClr val="FFCC00"/>
                </a:solidFill>
                <a:latin typeface="Times New Roman" panose="02020603050405020304" pitchFamily="18" charset="0"/>
                <a:ea typeface="楷体_GB2312" panose="02010609030101010101" pitchFamily="49" charset="-122"/>
              </a:rPr>
              <a:t>之间偏</a:t>
            </a:r>
            <a:endParaRPr lang="zh-CN" altLang="en-US" b="1"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zh-CN" altLang="en-US" b="1" dirty="0">
                <a:solidFill>
                  <a:srgbClr val="FFCC00"/>
                </a:solidFill>
                <a:latin typeface="Times New Roman" panose="02020603050405020304" pitchFamily="18" charset="0"/>
                <a:ea typeface="楷体_GB2312" panose="02010609030101010101" pitchFamily="49" charset="-122"/>
              </a:rPr>
              <a:t>差的平方和最小时，即                       </a:t>
            </a:r>
            <a:endParaRPr lang="zh-CN" altLang="en-US" b="1"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pPr>
            <a:endParaRPr lang="zh-CN" altLang="en-US" b="1"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zh-CN" altLang="en-US" b="1" dirty="0">
                <a:solidFill>
                  <a:srgbClr val="FFCC00"/>
                </a:solidFill>
                <a:latin typeface="Times New Roman" panose="02020603050405020304" pitchFamily="18" charset="0"/>
                <a:ea typeface="楷体_GB2312" panose="02010609030101010101" pitchFamily="49" charset="-122"/>
              </a:rPr>
              <a:t>                                                                     </a:t>
            </a:r>
            <a:r>
              <a:rPr lang="zh-CN" altLang="en-US" sz="4000" b="1" dirty="0">
                <a:solidFill>
                  <a:srgbClr val="FF0000"/>
                </a:solidFill>
                <a:latin typeface="Times New Roman" panose="02020603050405020304" pitchFamily="18" charset="0"/>
                <a:ea typeface="楷体_GB2312" panose="02010609030101010101" pitchFamily="49" charset="-122"/>
              </a:rPr>
              <a:t>最小</a:t>
            </a:r>
            <a:endParaRPr lang="zh-CN" altLang="en-US" sz="4000" b="1" dirty="0">
              <a:solidFill>
                <a:srgbClr val="FF0000"/>
              </a:solidFill>
              <a:latin typeface="Times New Roman" panose="02020603050405020304" pitchFamily="18" charset="0"/>
              <a:ea typeface="楷体_GB2312" panose="02010609030101010101" pitchFamily="49" charset="-122"/>
            </a:endParaRPr>
          </a:p>
          <a:p>
            <a:pPr eaLnBrk="1" hangingPunct="1">
              <a:lnSpc>
                <a:spcPct val="80000"/>
              </a:lnSpc>
            </a:pPr>
            <a:endParaRPr lang="zh-CN" altLang="en-US" b="1"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pPr>
            <a:endParaRPr lang="zh-CN" altLang="en-US" b="1"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zh-CN" altLang="en-US" b="1" dirty="0">
                <a:solidFill>
                  <a:srgbClr val="FFCC00"/>
                </a:solidFill>
                <a:latin typeface="Times New Roman" panose="02020603050405020304" pitchFamily="18" charset="0"/>
                <a:ea typeface="楷体_GB2312" panose="02010609030101010101" pitchFamily="49" charset="-122"/>
              </a:rPr>
              <a:t>所得的</a:t>
            </a:r>
            <a:r>
              <a:rPr lang="en-US" altLang="zh-CN" b="1" i="1" dirty="0">
                <a:solidFill>
                  <a:srgbClr val="FFCC00"/>
                </a:solidFill>
                <a:latin typeface="Times New Roman" panose="02020603050405020304" pitchFamily="18" charset="0"/>
                <a:ea typeface="楷体_GB2312" panose="02010609030101010101" pitchFamily="49" charset="-122"/>
              </a:rPr>
              <a:t>a</a:t>
            </a:r>
            <a:r>
              <a:rPr lang="en-US" altLang="zh-CN" b="1" baseline="-25000" dirty="0">
                <a:solidFill>
                  <a:srgbClr val="FFCC00"/>
                </a:solidFill>
                <a:latin typeface="Times New Roman" panose="02020603050405020304" pitchFamily="18" charset="0"/>
                <a:ea typeface="楷体_GB2312" panose="02010609030101010101" pitchFamily="49" charset="-122"/>
              </a:rPr>
              <a:t>0</a:t>
            </a:r>
            <a:r>
              <a:rPr lang="zh-CN" altLang="en-US" b="1" dirty="0">
                <a:solidFill>
                  <a:srgbClr val="FFCC00"/>
                </a:solidFill>
                <a:latin typeface="Times New Roman" panose="02020603050405020304" pitchFamily="18" charset="0"/>
                <a:ea typeface="楷体_GB2312" panose="02010609030101010101" pitchFamily="49" charset="-122"/>
              </a:rPr>
              <a:t>和</a:t>
            </a:r>
            <a:r>
              <a:rPr lang="en-US" altLang="zh-CN" b="1" i="1" dirty="0">
                <a:solidFill>
                  <a:srgbClr val="FFCC00"/>
                </a:solidFill>
                <a:latin typeface="Times New Roman" panose="02020603050405020304" pitchFamily="18" charset="0"/>
                <a:ea typeface="楷体_GB2312" panose="02010609030101010101" pitchFamily="49" charset="-122"/>
              </a:rPr>
              <a:t>a</a:t>
            </a:r>
            <a:r>
              <a:rPr lang="en-US" altLang="zh-CN" b="1" baseline="-25000" dirty="0">
                <a:solidFill>
                  <a:srgbClr val="FFCC00"/>
                </a:solidFill>
                <a:latin typeface="Times New Roman" panose="02020603050405020304" pitchFamily="18" charset="0"/>
                <a:ea typeface="楷体_GB2312" panose="02010609030101010101" pitchFamily="49" charset="-122"/>
              </a:rPr>
              <a:t>1</a:t>
            </a:r>
            <a:r>
              <a:rPr lang="zh-CN" altLang="en-US" b="1" dirty="0">
                <a:solidFill>
                  <a:srgbClr val="FFCC00"/>
                </a:solidFill>
                <a:latin typeface="Times New Roman" panose="02020603050405020304" pitchFamily="18" charset="0"/>
                <a:ea typeface="楷体_GB2312" panose="02010609030101010101" pitchFamily="49" charset="-122"/>
              </a:rPr>
              <a:t>为回归系数的最佳估计值。</a:t>
            </a:r>
            <a:endParaRPr lang="zh-CN" altLang="en-US" b="1" dirty="0">
              <a:solidFill>
                <a:srgbClr val="FFCC00"/>
              </a:solidFill>
              <a:latin typeface="Times New Roman" panose="02020603050405020304" pitchFamily="18" charset="0"/>
              <a:ea typeface="楷体_GB2312" panose="02010609030101010101" pitchFamily="49" charset="-122"/>
            </a:endParaRPr>
          </a:p>
        </p:txBody>
      </p:sp>
      <p:sp>
        <p:nvSpPr>
          <p:cNvPr id="297988" name="AutoShape 4">
            <a:hlinkClick r:id="" action="ppaction://noaction"/>
          </p:cNvPr>
          <p:cNvSpPr/>
          <p:nvPr/>
        </p:nvSpPr>
        <p:spPr>
          <a:xfrm>
            <a:off x="6804025" y="4581525"/>
            <a:ext cx="504825" cy="358775"/>
          </a:xfrm>
          <a:prstGeom prst="rightArrow">
            <a:avLst>
              <a:gd name="adj1" fmla="val 49555"/>
              <a:gd name="adj2" fmla="val 55664"/>
            </a:avLst>
          </a:prstGeom>
          <a:solidFill>
            <a:srgbClr val="FF0066"/>
          </a:solidFill>
          <a:ln w="12700" cap="flat" cmpd="sng">
            <a:solidFill>
              <a:srgbClr val="DEFECE"/>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142341" name="Rectangle 6"/>
          <p:cNvSpPr/>
          <p:nvPr/>
        </p:nvSpPr>
        <p:spPr>
          <a:xfrm>
            <a:off x="0" y="321468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297989" name="Object 5"/>
          <p:cNvGraphicFramePr>
            <a:graphicFrameLocks noChangeAspect="1"/>
          </p:cNvGraphicFramePr>
          <p:nvPr/>
        </p:nvGraphicFramePr>
        <p:xfrm>
          <a:off x="684213" y="4149725"/>
          <a:ext cx="5867400" cy="1144588"/>
        </p:xfrm>
        <a:graphic>
          <a:graphicData uri="http://schemas.openxmlformats.org/presentationml/2006/ole">
            <mc:AlternateContent xmlns:mc="http://schemas.openxmlformats.org/markup-compatibility/2006">
              <mc:Choice xmlns:v="urn:schemas-microsoft-com:vml" Requires="v">
                <p:oleObj spid="_x0000_s3180" name="" r:id="rId1" imgW="2197100" imgH="431800" progId="Equation.3">
                  <p:embed/>
                </p:oleObj>
              </mc:Choice>
              <mc:Fallback>
                <p:oleObj name="" r:id="rId1" imgW="2197100" imgH="431800" progId="Equation.3">
                  <p:embed/>
                  <p:pic>
                    <p:nvPicPr>
                      <p:cNvPr id="0" name="图片 3179"/>
                      <p:cNvPicPr/>
                      <p:nvPr/>
                    </p:nvPicPr>
                    <p:blipFill>
                      <a:blip r:embed="rId2"/>
                      <a:stretch>
                        <a:fillRect/>
                      </a:stretch>
                    </p:blipFill>
                    <p:spPr>
                      <a:xfrm>
                        <a:off x="684213" y="4149725"/>
                        <a:ext cx="5867400" cy="1144588"/>
                      </a:xfrm>
                      <a:prstGeom prst="rect">
                        <a:avLst/>
                      </a:prstGeom>
                      <a:solidFill>
                        <a:schemeClr val="tx2"/>
                      </a:solid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7989"/>
                                        </p:tgtEl>
                                        <p:attrNameLst>
                                          <p:attrName>style.visibility</p:attrName>
                                        </p:attrNameLst>
                                      </p:cBhvr>
                                      <p:to>
                                        <p:strVal val="visible"/>
                                      </p:to>
                                    </p:set>
                                    <p:anim calcmode="lin" valueType="num">
                                      <p:cBhvr additive="base">
                                        <p:cTn id="7" dur="500" fill="hold"/>
                                        <p:tgtEl>
                                          <p:spTgt spid="297989"/>
                                        </p:tgtEl>
                                        <p:attrNameLst>
                                          <p:attrName>ppt_x</p:attrName>
                                        </p:attrNameLst>
                                      </p:cBhvr>
                                      <p:tavLst>
                                        <p:tav tm="0">
                                          <p:val>
                                            <p:strVal val="0-#ppt_w/2"/>
                                          </p:val>
                                        </p:tav>
                                        <p:tav tm="100000">
                                          <p:val>
                                            <p:strVal val="#ppt_x"/>
                                          </p:val>
                                        </p:tav>
                                      </p:tavLst>
                                    </p:anim>
                                    <p:anim calcmode="lin" valueType="num">
                                      <p:cBhvr additive="base">
                                        <p:cTn id="8" dur="500" fill="hold"/>
                                        <p:tgtEl>
                                          <p:spTgt spid="2979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7988"/>
                                        </p:tgtEl>
                                        <p:attrNameLst>
                                          <p:attrName>style.visibility</p:attrName>
                                        </p:attrNameLst>
                                      </p:cBhvr>
                                      <p:to>
                                        <p:strVal val="visible"/>
                                      </p:to>
                                    </p:set>
                                    <p:anim calcmode="lin" valueType="num">
                                      <p:cBhvr additive="base">
                                        <p:cTn id="13" dur="500" fill="hold"/>
                                        <p:tgtEl>
                                          <p:spTgt spid="297988"/>
                                        </p:tgtEl>
                                        <p:attrNameLst>
                                          <p:attrName>ppt_x</p:attrName>
                                        </p:attrNameLst>
                                      </p:cBhvr>
                                      <p:tavLst>
                                        <p:tav tm="0">
                                          <p:val>
                                            <p:strVal val="#ppt_x"/>
                                          </p:val>
                                        </p:tav>
                                        <p:tav tm="100000">
                                          <p:val>
                                            <p:strVal val="#ppt_x"/>
                                          </p:val>
                                        </p:tav>
                                      </p:tavLst>
                                    </p:anim>
                                    <p:anim calcmode="lin" valueType="num">
                                      <p:cBhvr additive="base">
                                        <p:cTn id="14" dur="500" fill="hold"/>
                                        <p:tgtEl>
                                          <p:spTgt spid="29798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7987">
                                            <p:txEl>
                                              <p:charRg st="150" end="222"/>
                                            </p:txEl>
                                          </p:spTgt>
                                        </p:tgtEl>
                                        <p:attrNameLst>
                                          <p:attrName>style.visibility</p:attrName>
                                        </p:attrNameLst>
                                      </p:cBhvr>
                                      <p:to>
                                        <p:strVal val="visible"/>
                                      </p:to>
                                    </p:set>
                                    <p:anim calcmode="lin" valueType="num">
                                      <p:cBhvr additive="base">
                                        <p:cTn id="19" dur="500" fill="hold"/>
                                        <p:tgtEl>
                                          <p:spTgt spid="297987">
                                            <p:txEl>
                                              <p:charRg st="150" end="22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7987">
                                            <p:txEl>
                                              <p:charRg st="150" end="22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7987">
                                            <p:txEl>
                                              <p:charRg st="224" end="245"/>
                                            </p:txEl>
                                          </p:spTgt>
                                        </p:tgtEl>
                                        <p:attrNameLst>
                                          <p:attrName>style.visibility</p:attrName>
                                        </p:attrNameLst>
                                      </p:cBhvr>
                                      <p:to>
                                        <p:strVal val="visible"/>
                                      </p:to>
                                    </p:set>
                                    <p:anim calcmode="lin" valueType="num">
                                      <p:cBhvr additive="base">
                                        <p:cTn id="25" dur="500" fill="hold"/>
                                        <p:tgtEl>
                                          <p:spTgt spid="297987">
                                            <p:txEl>
                                              <p:charRg st="224" end="24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7987">
                                            <p:txEl>
                                              <p:charRg st="224" end="24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8"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最小二乘法</a:t>
            </a:r>
            <a:endParaRPr lang="zh-CN" altLang="en-US" dirty="0">
              <a:ea typeface="楷体_GB2312" panose="02010609030101010101" pitchFamily="49" charset="-122"/>
            </a:endParaRPr>
          </a:p>
        </p:txBody>
      </p:sp>
      <p:sp>
        <p:nvSpPr>
          <p:cNvPr id="143363" name="Rectangle 5"/>
          <p:cNvSpPr/>
          <p:nvPr/>
        </p:nvSpPr>
        <p:spPr>
          <a:xfrm>
            <a:off x="0" y="353695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43364" name="Object 4"/>
          <p:cNvGraphicFramePr>
            <a:graphicFrameLocks noChangeAspect="1"/>
          </p:cNvGraphicFramePr>
          <p:nvPr/>
        </p:nvGraphicFramePr>
        <p:xfrm>
          <a:off x="611188" y="2565400"/>
          <a:ext cx="7704137" cy="1131888"/>
        </p:xfrm>
        <a:graphic>
          <a:graphicData uri="http://schemas.openxmlformats.org/presentationml/2006/ole">
            <mc:AlternateContent xmlns:mc="http://schemas.openxmlformats.org/markup-compatibility/2006">
              <mc:Choice xmlns:v="urn:schemas-microsoft-com:vml" Requires="v">
                <p:oleObj spid="_x0000_s3179" name="" r:id="rId1" imgW="4406900" imgH="647700" progId="Equation.3">
                  <p:embed/>
                </p:oleObj>
              </mc:Choice>
              <mc:Fallback>
                <p:oleObj name="" r:id="rId1" imgW="4406900" imgH="647700" progId="Equation.3">
                  <p:embed/>
                  <p:pic>
                    <p:nvPicPr>
                      <p:cNvPr id="0" name="图片 3178"/>
                      <p:cNvPicPr/>
                      <p:nvPr/>
                    </p:nvPicPr>
                    <p:blipFill>
                      <a:blip r:embed="rId2"/>
                      <a:stretch>
                        <a:fillRect/>
                      </a:stretch>
                    </p:blipFill>
                    <p:spPr>
                      <a:xfrm>
                        <a:off x="611188" y="2565400"/>
                        <a:ext cx="7704137" cy="1131888"/>
                      </a:xfrm>
                      <a:prstGeom prst="rect">
                        <a:avLst/>
                      </a:prstGeom>
                      <a:solidFill>
                        <a:schemeClr val="tx2"/>
                      </a:solidFill>
                      <a:ln w="38100">
                        <a:noFill/>
                        <a:miter/>
                      </a:ln>
                    </p:spPr>
                  </p:pic>
                </p:oleObj>
              </mc:Fallback>
            </mc:AlternateContent>
          </a:graphicData>
        </a:graphic>
      </p:graphicFrame>
      <p:sp>
        <p:nvSpPr>
          <p:cNvPr id="143365" name="Rectangle 7"/>
          <p:cNvSpPr/>
          <p:nvPr/>
        </p:nvSpPr>
        <p:spPr>
          <a:xfrm>
            <a:off x="0" y="378936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43366" name="Object 6"/>
          <p:cNvGraphicFramePr>
            <a:graphicFrameLocks noChangeAspect="1"/>
          </p:cNvGraphicFramePr>
          <p:nvPr/>
        </p:nvGraphicFramePr>
        <p:xfrm>
          <a:off x="323850" y="4365625"/>
          <a:ext cx="8210550" cy="1119188"/>
        </p:xfrm>
        <a:graphic>
          <a:graphicData uri="http://schemas.openxmlformats.org/presentationml/2006/ole">
            <mc:AlternateContent xmlns:mc="http://schemas.openxmlformats.org/markup-compatibility/2006">
              <mc:Choice xmlns:v="urn:schemas-microsoft-com:vml" Requires="v">
                <p:oleObj spid="_x0000_s3182" name="" r:id="rId3" imgW="4749800" imgH="647700" progId="Equation.3">
                  <p:embed/>
                </p:oleObj>
              </mc:Choice>
              <mc:Fallback>
                <p:oleObj name="" r:id="rId3" imgW="4749800" imgH="647700" progId="Equation.3">
                  <p:embed/>
                  <p:pic>
                    <p:nvPicPr>
                      <p:cNvPr id="0" name="图片 3181"/>
                      <p:cNvPicPr/>
                      <p:nvPr/>
                    </p:nvPicPr>
                    <p:blipFill>
                      <a:blip r:embed="rId4"/>
                      <a:stretch>
                        <a:fillRect/>
                      </a:stretch>
                    </p:blipFill>
                    <p:spPr>
                      <a:xfrm>
                        <a:off x="323850" y="4365625"/>
                        <a:ext cx="8210550" cy="1119188"/>
                      </a:xfrm>
                      <a:prstGeom prst="rect">
                        <a:avLst/>
                      </a:prstGeom>
                      <a:solidFill>
                        <a:schemeClr val="tx2"/>
                      </a:solidFill>
                      <a:ln w="38100">
                        <a:noFill/>
                        <a:miter/>
                      </a:ln>
                    </p:spPr>
                  </p:pic>
                </p:oleObj>
              </mc:Fallback>
            </mc:AlternateContent>
          </a:graphicData>
        </a:graphic>
      </p:graphicFrame>
      <p:sp>
        <p:nvSpPr>
          <p:cNvPr id="143367" name="文本框 1"/>
          <p:cNvSpPr txBox="1"/>
          <p:nvPr/>
        </p:nvSpPr>
        <p:spPr>
          <a:xfrm>
            <a:off x="611188" y="1628775"/>
            <a:ext cx="3892550" cy="584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spcBef>
                <a:spcPct val="0"/>
              </a:spcBef>
              <a:buClrTx/>
              <a:buSzPct val="100000"/>
              <a:buNone/>
            </a:pPr>
            <a:r>
              <a:rPr lang="zh-CN" altLang="en-US" b="1" dirty="0">
                <a:latin typeface="Times New Roman" panose="02020603050405020304" pitchFamily="18" charset="0"/>
              </a:rPr>
              <a:t>根据求极值的方法：</a:t>
            </a:r>
            <a:endParaRPr lang="zh-CN" altLang="en-US" b="1" dirty="0">
              <a:latin typeface="Times New Roman" panose="02020603050405020304" pitchFamily="18" charset="0"/>
            </a:endParaRPr>
          </a:p>
        </p:txBody>
      </p:sp>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最小二乘法</a:t>
            </a:r>
            <a:endParaRPr lang="zh-CN" altLang="en-US" dirty="0">
              <a:ea typeface="楷体_GB2312" panose="02010609030101010101" pitchFamily="49" charset="-122"/>
            </a:endParaRPr>
          </a:p>
        </p:txBody>
      </p:sp>
      <p:sp>
        <p:nvSpPr>
          <p:cNvPr id="144387" name="Rectangle 5"/>
          <p:cNvSpPr/>
          <p:nvPr/>
        </p:nvSpPr>
        <p:spPr>
          <a:xfrm>
            <a:off x="0" y="281940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44388" name="Object 4"/>
          <p:cNvGraphicFramePr>
            <a:graphicFrameLocks noChangeAspect="1"/>
          </p:cNvGraphicFramePr>
          <p:nvPr/>
        </p:nvGraphicFramePr>
        <p:xfrm>
          <a:off x="1403350" y="1844675"/>
          <a:ext cx="5689600" cy="4281488"/>
        </p:xfrm>
        <a:graphic>
          <a:graphicData uri="http://schemas.openxmlformats.org/presentationml/2006/ole">
            <mc:AlternateContent xmlns:mc="http://schemas.openxmlformats.org/markup-compatibility/2006">
              <mc:Choice xmlns:v="urn:schemas-microsoft-com:vml" Requires="v">
                <p:oleObj spid="_x0000_s3183" name="" r:id="rId1" imgW="1104900" imgH="1219200" progId="Equation.3">
                  <p:embed/>
                </p:oleObj>
              </mc:Choice>
              <mc:Fallback>
                <p:oleObj name="" r:id="rId1" imgW="1104900" imgH="1219200" progId="Equation.3">
                  <p:embed/>
                  <p:pic>
                    <p:nvPicPr>
                      <p:cNvPr id="0" name="图片 3182"/>
                      <p:cNvPicPr/>
                      <p:nvPr/>
                    </p:nvPicPr>
                    <p:blipFill>
                      <a:blip r:embed="rId2"/>
                      <a:stretch>
                        <a:fillRect/>
                      </a:stretch>
                    </p:blipFill>
                    <p:spPr>
                      <a:xfrm>
                        <a:off x="1403350" y="1844675"/>
                        <a:ext cx="5689600" cy="4281488"/>
                      </a:xfrm>
                      <a:prstGeom prst="rect">
                        <a:avLst/>
                      </a:prstGeom>
                      <a:solidFill>
                        <a:schemeClr val="tx2"/>
                      </a:solidFill>
                      <a:ln w="38100">
                        <a:noFill/>
                        <a:miter/>
                      </a:ln>
                    </p:spPr>
                  </p:pic>
                </p:oleObj>
              </mc:Fallback>
            </mc:AlternateContent>
          </a:graphicData>
        </a:graphic>
      </p:graphicFrame>
    </p:spTree>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最小二乘法</a:t>
            </a:r>
            <a:endParaRPr lang="zh-CN" altLang="en-US" dirty="0">
              <a:ea typeface="楷体_GB2312" panose="02010609030101010101" pitchFamily="49" charset="-122"/>
            </a:endParaRPr>
          </a:p>
        </p:txBody>
      </p:sp>
      <p:sp>
        <p:nvSpPr>
          <p:cNvPr id="145411" name="Rectangle 3"/>
          <p:cNvSpPr>
            <a:spLocks noGrp="1" noRot="1"/>
          </p:cNvSpPr>
          <p:nvPr>
            <p:ph idx="1"/>
          </p:nvPr>
        </p:nvSpPr>
        <p:spPr>
          <a:xfrm>
            <a:off x="301625" y="1600200"/>
            <a:ext cx="8540750" cy="4997450"/>
          </a:xfrm>
          <a:ln/>
        </p:spPr>
        <p:txBody>
          <a:bodyPr vert="horz" wrap="square" lIns="91440" tIns="45720" rIns="91440" bIns="45720" anchor="t"/>
          <a:p>
            <a:pPr eaLnBrk="1" hangingPunct="1">
              <a:lnSpc>
                <a:spcPct val="80000"/>
              </a:lnSpc>
              <a:buNone/>
            </a:pPr>
            <a:r>
              <a:rPr lang="en-US" altLang="zh-CN" dirty="0">
                <a:solidFill>
                  <a:srgbClr val="FFCC00"/>
                </a:solidFill>
                <a:latin typeface="Times New Roman" panose="02020603050405020304" pitchFamily="18" charset="0"/>
                <a:ea typeface="楷体_GB2312" panose="02010609030101010101" pitchFamily="49" charset="-122"/>
              </a:rPr>
              <a:t>  </a:t>
            </a:r>
            <a:r>
              <a:rPr lang="zh-CN" altLang="en-US" dirty="0">
                <a:solidFill>
                  <a:srgbClr val="FFCC00"/>
                </a:solidFill>
                <a:latin typeface="Times New Roman" panose="02020603050405020304" pitchFamily="18" charset="0"/>
                <a:ea typeface="楷体_GB2312" panose="02010609030101010101" pitchFamily="49" charset="-122"/>
              </a:rPr>
              <a:t>为了判断回归方程是否正确应该有一个判别依据，通常采用相关系数作为这种依据。对于一元线性回归，相关系数</a:t>
            </a:r>
            <a:r>
              <a:rPr lang="en-US" altLang="zh-CN" i="1" dirty="0">
                <a:solidFill>
                  <a:srgbClr val="FFCC00"/>
                </a:solidFill>
                <a:latin typeface="Times New Roman" panose="02020603050405020304" pitchFamily="18" charset="0"/>
                <a:ea typeface="楷体_GB2312" panose="02010609030101010101" pitchFamily="49" charset="-122"/>
              </a:rPr>
              <a:t>γ</a:t>
            </a:r>
            <a:r>
              <a:rPr lang="zh-CN" altLang="en-US" dirty="0">
                <a:solidFill>
                  <a:srgbClr val="FFCC00"/>
                </a:solidFill>
                <a:latin typeface="Times New Roman" panose="02020603050405020304" pitchFamily="18" charset="0"/>
                <a:ea typeface="楷体_GB2312" panose="02010609030101010101" pitchFamily="49" charset="-122"/>
              </a:rPr>
              <a:t>的定义为</a:t>
            </a: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pP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pP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pP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zh-CN" altLang="en-US" sz="2800" dirty="0">
                <a:solidFill>
                  <a:srgbClr val="FF0000"/>
                </a:solidFill>
                <a:ea typeface="楷体_GB2312" panose="02010609030101010101" pitchFamily="49" charset="-122"/>
              </a:rPr>
              <a:t>  </a:t>
            </a:r>
            <a:endParaRPr lang="zh-CN" altLang="en-US" sz="2800" dirty="0">
              <a:solidFill>
                <a:srgbClr val="FF0000"/>
              </a:solidFill>
              <a:ea typeface="楷体_GB2312" panose="02010609030101010101" pitchFamily="49" charset="-122"/>
            </a:endParaRPr>
          </a:p>
          <a:p>
            <a:pPr eaLnBrk="1" hangingPunct="1">
              <a:lnSpc>
                <a:spcPct val="80000"/>
              </a:lnSpc>
              <a:buNone/>
            </a:pPr>
            <a:r>
              <a:rPr lang="zh-CN" altLang="en-US" sz="2800" dirty="0">
                <a:solidFill>
                  <a:srgbClr val="FF0000"/>
                </a:solidFill>
                <a:ea typeface="楷体_GB2312" panose="02010609030101010101" pitchFamily="49" charset="-122"/>
              </a:rPr>
              <a:t>   </a:t>
            </a:r>
            <a:r>
              <a:rPr lang="zh-CN" altLang="en-US" sz="2400" dirty="0">
                <a:solidFill>
                  <a:srgbClr val="FF0000"/>
                </a:solidFill>
                <a:ea typeface="楷体_GB2312" panose="02010609030101010101" pitchFamily="49" charset="-122"/>
              </a:rPr>
              <a:t>相关系数</a:t>
            </a:r>
            <a:r>
              <a:rPr lang="en-US" altLang="zh-CN" sz="2400" i="1" dirty="0">
                <a:solidFill>
                  <a:srgbClr val="FF0000"/>
                </a:solidFill>
                <a:ea typeface="楷体_GB2312" panose="02010609030101010101" pitchFamily="49" charset="-122"/>
              </a:rPr>
              <a:t>γ</a:t>
            </a:r>
            <a:r>
              <a:rPr lang="zh-CN" altLang="en-US" sz="2400" dirty="0">
                <a:solidFill>
                  <a:srgbClr val="FF0000"/>
                </a:solidFill>
                <a:ea typeface="楷体_GB2312" panose="02010609030101010101" pitchFamily="49" charset="-122"/>
              </a:rPr>
              <a:t>反映了数据的线性相关程度，即表示两个变量之间的关系与线性函数符合的程度。</a:t>
            </a:r>
            <a:endParaRPr lang="zh-CN" altLang="en-US" sz="2400" dirty="0">
              <a:solidFill>
                <a:srgbClr val="FF0000"/>
              </a:solidFill>
              <a:ea typeface="楷体_GB2312" panose="02010609030101010101" pitchFamily="49" charset="-122"/>
            </a:endParaRPr>
          </a:p>
          <a:p>
            <a:pPr eaLnBrk="1" hangingPunct="1">
              <a:lnSpc>
                <a:spcPct val="80000"/>
              </a:lnSpc>
              <a:buNone/>
            </a:pPr>
            <a:r>
              <a:rPr lang="zh-CN" altLang="en-US" sz="2400" i="1" dirty="0">
                <a:solidFill>
                  <a:srgbClr val="FFCC00"/>
                </a:solidFill>
                <a:latin typeface="Times New Roman" panose="02020603050405020304" pitchFamily="18" charset="0"/>
                <a:ea typeface="楷体_GB2312" panose="02010609030101010101" pitchFamily="49" charset="-122"/>
              </a:rPr>
              <a:t>    </a:t>
            </a:r>
            <a:r>
              <a:rPr lang="en-US" altLang="zh-CN" sz="2400" i="1" dirty="0">
                <a:solidFill>
                  <a:srgbClr val="FFCC00"/>
                </a:solidFill>
                <a:latin typeface="Times New Roman" panose="02020603050405020304" pitchFamily="18" charset="0"/>
                <a:ea typeface="楷体_GB2312" panose="02010609030101010101" pitchFamily="49" charset="-122"/>
              </a:rPr>
              <a:t>γ</a:t>
            </a:r>
            <a:r>
              <a:rPr lang="en-US" altLang="zh-CN" sz="2400" dirty="0">
                <a:solidFill>
                  <a:srgbClr val="FFCC00"/>
                </a:solidFill>
                <a:latin typeface="Times New Roman" panose="02020603050405020304" pitchFamily="18" charset="0"/>
                <a:ea typeface="楷体_GB2312" panose="02010609030101010101" pitchFamily="49" charset="-122"/>
              </a:rPr>
              <a:t>=+1</a:t>
            </a:r>
            <a:r>
              <a:rPr lang="zh-CN" altLang="en-US" sz="2400" dirty="0">
                <a:solidFill>
                  <a:srgbClr val="FFCC00"/>
                </a:solidFill>
                <a:latin typeface="Times New Roman" panose="02020603050405020304" pitchFamily="18" charset="0"/>
                <a:ea typeface="楷体_GB2312" panose="02010609030101010101" pitchFamily="49" charset="-122"/>
              </a:rPr>
              <a:t>时，拟合直线的斜率为正，称为正相关；</a:t>
            </a:r>
            <a:endParaRPr lang="zh-CN" altLang="en-US" sz="2400"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zh-CN" altLang="en-US" sz="2400" dirty="0">
                <a:solidFill>
                  <a:srgbClr val="FFCC00"/>
                </a:solidFill>
                <a:latin typeface="Times New Roman" panose="02020603050405020304" pitchFamily="18" charset="0"/>
                <a:ea typeface="楷体_GB2312" panose="02010609030101010101" pitchFamily="49" charset="-122"/>
              </a:rPr>
              <a:t>    </a:t>
            </a:r>
            <a:r>
              <a:rPr lang="en-US" altLang="zh-CN" sz="2400" i="1" dirty="0">
                <a:solidFill>
                  <a:srgbClr val="FFCC00"/>
                </a:solidFill>
                <a:latin typeface="Times New Roman" panose="02020603050405020304" pitchFamily="18" charset="0"/>
                <a:ea typeface="楷体_GB2312" panose="02010609030101010101" pitchFamily="49" charset="-122"/>
              </a:rPr>
              <a:t>γ</a:t>
            </a:r>
            <a:r>
              <a:rPr lang="en-US" altLang="zh-CN" sz="2400" dirty="0">
                <a:solidFill>
                  <a:srgbClr val="FFCC00"/>
                </a:solidFill>
                <a:latin typeface="Times New Roman" panose="02020603050405020304" pitchFamily="18" charset="0"/>
                <a:ea typeface="楷体_GB2312" panose="02010609030101010101" pitchFamily="49" charset="-122"/>
              </a:rPr>
              <a:t>= -1</a:t>
            </a:r>
            <a:r>
              <a:rPr lang="zh-CN" altLang="en-US" sz="2400" dirty="0">
                <a:solidFill>
                  <a:srgbClr val="FFCC00"/>
                </a:solidFill>
                <a:latin typeface="Times New Roman" panose="02020603050405020304" pitchFamily="18" charset="0"/>
                <a:ea typeface="楷体_GB2312" panose="02010609030101010101" pitchFamily="49" charset="-122"/>
              </a:rPr>
              <a:t>时，拟合直线的斜率为负，称为负相关；</a:t>
            </a:r>
            <a:endParaRPr lang="zh-CN" altLang="en-US" sz="2400"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zh-CN" altLang="en-US" sz="2400" dirty="0">
                <a:solidFill>
                  <a:srgbClr val="FFCC00"/>
                </a:solidFill>
                <a:latin typeface="Times New Roman" panose="02020603050405020304" pitchFamily="18" charset="0"/>
                <a:ea typeface="楷体_GB2312" panose="02010609030101010101" pitchFamily="49" charset="-122"/>
              </a:rPr>
              <a:t>    </a:t>
            </a:r>
            <a:r>
              <a:rPr lang="en-US" altLang="zh-CN" sz="2400" i="1" dirty="0">
                <a:solidFill>
                  <a:srgbClr val="FFCC00"/>
                </a:solidFill>
                <a:latin typeface="Times New Roman" panose="02020603050405020304" pitchFamily="18" charset="0"/>
                <a:ea typeface="楷体_GB2312" panose="02010609030101010101" pitchFamily="49" charset="-122"/>
              </a:rPr>
              <a:t>γ</a:t>
            </a:r>
            <a:r>
              <a:rPr lang="en-US" altLang="zh-CN" sz="2400" dirty="0">
                <a:solidFill>
                  <a:srgbClr val="FFCC00"/>
                </a:solidFill>
                <a:latin typeface="Times New Roman" panose="02020603050405020304" pitchFamily="18" charset="0"/>
                <a:ea typeface="楷体_GB2312" panose="02010609030101010101" pitchFamily="49" charset="-122"/>
              </a:rPr>
              <a:t>=0</a:t>
            </a:r>
            <a:r>
              <a:rPr lang="zh-CN" altLang="en-US" sz="2400" dirty="0">
                <a:solidFill>
                  <a:srgbClr val="FFCC00"/>
                </a:solidFill>
                <a:latin typeface="Times New Roman" panose="02020603050405020304" pitchFamily="18" charset="0"/>
                <a:ea typeface="楷体_GB2312" panose="02010609030101010101" pitchFamily="49" charset="-122"/>
              </a:rPr>
              <a:t>，称为不相关。</a:t>
            </a:r>
            <a:endParaRPr lang="zh-CN" altLang="en-US" sz="2400" dirty="0">
              <a:solidFill>
                <a:srgbClr val="FFCC00"/>
              </a:solidFill>
              <a:latin typeface="Times New Roman" panose="02020603050405020304" pitchFamily="18" charset="0"/>
              <a:ea typeface="楷体_GB2312" panose="02010609030101010101" pitchFamily="49" charset="-122"/>
            </a:endParaRPr>
          </a:p>
        </p:txBody>
      </p:sp>
      <p:sp>
        <p:nvSpPr>
          <p:cNvPr id="145412" name="Rectangle 5"/>
          <p:cNvSpPr/>
          <p:nvPr/>
        </p:nvSpPr>
        <p:spPr>
          <a:xfrm>
            <a:off x="0" y="316230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45413" name="Object 4"/>
          <p:cNvGraphicFramePr>
            <a:graphicFrameLocks noChangeAspect="1"/>
          </p:cNvGraphicFramePr>
          <p:nvPr/>
        </p:nvGraphicFramePr>
        <p:xfrm>
          <a:off x="1763713" y="2924175"/>
          <a:ext cx="4968875" cy="1608138"/>
        </p:xfrm>
        <a:graphic>
          <a:graphicData uri="http://schemas.openxmlformats.org/presentationml/2006/ole">
            <mc:AlternateContent xmlns:mc="http://schemas.openxmlformats.org/markup-compatibility/2006">
              <mc:Choice xmlns:v="urn:schemas-microsoft-com:vml" Requires="v">
                <p:oleObj spid="_x0000_s3181" name="" r:id="rId1" imgW="1651000" imgH="533400" progId="Equation.3">
                  <p:embed/>
                </p:oleObj>
              </mc:Choice>
              <mc:Fallback>
                <p:oleObj name="" r:id="rId1" imgW="1651000" imgH="533400" progId="Equation.3">
                  <p:embed/>
                  <p:pic>
                    <p:nvPicPr>
                      <p:cNvPr id="0" name="图片 3180"/>
                      <p:cNvPicPr/>
                      <p:nvPr/>
                    </p:nvPicPr>
                    <p:blipFill>
                      <a:blip r:embed="rId2"/>
                      <a:stretch>
                        <a:fillRect/>
                      </a:stretch>
                    </p:blipFill>
                    <p:spPr>
                      <a:xfrm>
                        <a:off x="1763713" y="2924175"/>
                        <a:ext cx="4968875" cy="1608138"/>
                      </a:xfrm>
                      <a:prstGeom prst="rect">
                        <a:avLst/>
                      </a:prstGeom>
                      <a:solidFill>
                        <a:schemeClr val="tx2"/>
                      </a:solidFill>
                      <a:ln w="38100">
                        <a:noFill/>
                        <a:miter/>
                      </a:ln>
                    </p:spPr>
                  </p:pic>
                </p:oleObj>
              </mc:Fallback>
            </mc:AlternateContent>
          </a:graphicData>
        </a:graphic>
      </p:graphicFrame>
    </p:spTree>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最小二乘法</a:t>
            </a:r>
            <a:endParaRPr lang="zh-CN" altLang="en-US" dirty="0">
              <a:ea typeface="楷体_GB2312" panose="02010609030101010101" pitchFamily="49" charset="-122"/>
            </a:endParaRPr>
          </a:p>
        </p:txBody>
      </p:sp>
      <p:sp>
        <p:nvSpPr>
          <p:cNvPr id="146435" name="Rectangle 3"/>
          <p:cNvSpPr>
            <a:spLocks noGrp="1" noRot="1"/>
          </p:cNvSpPr>
          <p:nvPr>
            <p:ph idx="1"/>
          </p:nvPr>
        </p:nvSpPr>
        <p:spPr>
          <a:xfrm>
            <a:off x="301625" y="1600200"/>
            <a:ext cx="8540750" cy="4924425"/>
          </a:xfrm>
          <a:ln/>
        </p:spPr>
        <p:txBody>
          <a:bodyPr vert="horz" wrap="square" lIns="91440" tIns="45720" rIns="91440" bIns="45720" anchor="t"/>
          <a:p>
            <a:pPr eaLnBrk="1" hangingPunct="1">
              <a:lnSpc>
                <a:spcPct val="90000"/>
              </a:lnSpc>
              <a:buNone/>
            </a:pPr>
            <a:r>
              <a:rPr lang="en-US" altLang="zh-CN" sz="2400" i="1" dirty="0">
                <a:solidFill>
                  <a:srgbClr val="FFCC00"/>
                </a:solidFill>
                <a:latin typeface="Times New Roman" panose="02020603050405020304" pitchFamily="18" charset="0"/>
                <a:ea typeface="楷体_GB2312" panose="02010609030101010101" pitchFamily="49" charset="-122"/>
              </a:rPr>
              <a:t>    </a:t>
            </a:r>
            <a:r>
              <a:rPr lang="en-US" altLang="zh-CN" sz="2400" dirty="0">
                <a:solidFill>
                  <a:srgbClr val="FFCC00"/>
                </a:solidFill>
                <a:latin typeface="Times New Roman" panose="02020603050405020304" pitchFamily="18" charset="0"/>
                <a:ea typeface="楷体_GB2312" panose="02010609030101010101" pitchFamily="49" charset="-122"/>
              </a:rPr>
              <a:t>      </a:t>
            </a:r>
            <a:r>
              <a:rPr lang="en-US" altLang="zh-CN" sz="2800" i="1" dirty="0">
                <a:solidFill>
                  <a:srgbClr val="FFCC00"/>
                </a:solidFill>
                <a:latin typeface="Times New Roman" panose="02020603050405020304" pitchFamily="18" charset="0"/>
                <a:ea typeface="楷体_GB2312" panose="02010609030101010101" pitchFamily="49" charset="-122"/>
              </a:rPr>
              <a:t>γ</a:t>
            </a:r>
            <a:r>
              <a:rPr lang="zh-CN" altLang="en-US" sz="2800" dirty="0">
                <a:solidFill>
                  <a:srgbClr val="FFCC00"/>
                </a:solidFill>
                <a:latin typeface="Times New Roman" panose="02020603050405020304" pitchFamily="18" charset="0"/>
                <a:ea typeface="楷体_GB2312" panose="02010609030101010101" pitchFamily="49" charset="-122"/>
              </a:rPr>
              <a:t>总是在</a:t>
            </a:r>
            <a:r>
              <a:rPr lang="en-US" altLang="zh-CN" sz="2800" dirty="0">
                <a:solidFill>
                  <a:srgbClr val="FFCC00"/>
                </a:solidFill>
                <a:latin typeface="Times New Roman" panose="02020603050405020304" pitchFamily="18" charset="0"/>
                <a:ea typeface="楷体_GB2312" panose="02010609030101010101" pitchFamily="49" charset="-122"/>
              </a:rPr>
              <a:t>0</a:t>
            </a:r>
            <a:r>
              <a:rPr lang="zh-CN" altLang="en-US" sz="2800" dirty="0">
                <a:solidFill>
                  <a:srgbClr val="FFCC00"/>
                </a:solidFill>
                <a:latin typeface="Times New Roman" panose="02020603050405020304" pitchFamily="18" charset="0"/>
                <a:ea typeface="楷体_GB2312" panose="02010609030101010101" pitchFamily="49" charset="-122"/>
              </a:rPr>
              <a:t>和</a:t>
            </a:r>
            <a:r>
              <a:rPr lang="en-US" altLang="zh-CN" sz="2800" dirty="0">
                <a:solidFill>
                  <a:srgbClr val="FFCC00"/>
                </a:solidFill>
                <a:latin typeface="Times New Roman" panose="02020603050405020304" pitchFamily="18" charset="0"/>
                <a:ea typeface="楷体_GB2312" panose="02010609030101010101" pitchFamily="49" charset="-122"/>
              </a:rPr>
              <a:t>±1</a:t>
            </a:r>
            <a:r>
              <a:rPr lang="zh-CN" altLang="en-US" sz="2800" dirty="0">
                <a:solidFill>
                  <a:srgbClr val="FFCC00"/>
                </a:solidFill>
                <a:latin typeface="Times New Roman" panose="02020603050405020304" pitchFamily="18" charset="0"/>
                <a:ea typeface="楷体_GB2312" panose="02010609030101010101" pitchFamily="49" charset="-122"/>
              </a:rPr>
              <a:t>之间的。如果│</a:t>
            </a:r>
            <a:r>
              <a:rPr lang="en-US" altLang="zh-CN" sz="2800" i="1" dirty="0">
                <a:solidFill>
                  <a:srgbClr val="FFCC00"/>
                </a:solidFill>
                <a:latin typeface="Times New Roman" panose="02020603050405020304" pitchFamily="18" charset="0"/>
                <a:ea typeface="楷体_GB2312" panose="02010609030101010101" pitchFamily="49" charset="-122"/>
              </a:rPr>
              <a:t>γ</a:t>
            </a:r>
            <a:r>
              <a:rPr lang="en-US" altLang="zh-CN" sz="2800" dirty="0">
                <a:solidFill>
                  <a:srgbClr val="FFCC00"/>
                </a:solidFill>
                <a:latin typeface="Times New Roman" panose="02020603050405020304" pitchFamily="18" charset="0"/>
                <a:ea typeface="楷体_GB2312" panose="02010609030101010101" pitchFamily="49" charset="-122"/>
              </a:rPr>
              <a:t>│</a:t>
            </a:r>
            <a:r>
              <a:rPr lang="zh-CN" altLang="en-US" sz="2800" dirty="0">
                <a:solidFill>
                  <a:srgbClr val="FFCC00"/>
                </a:solidFill>
                <a:latin typeface="Times New Roman" panose="02020603050405020304" pitchFamily="18" charset="0"/>
                <a:ea typeface="楷体_GB2312" panose="02010609030101010101" pitchFamily="49" charset="-122"/>
              </a:rPr>
              <a:t>＝</a:t>
            </a:r>
            <a:r>
              <a:rPr lang="en-US" altLang="zh-CN" sz="2800" dirty="0">
                <a:solidFill>
                  <a:srgbClr val="FFCC00"/>
                </a:solidFill>
                <a:latin typeface="Times New Roman" panose="02020603050405020304" pitchFamily="18" charset="0"/>
                <a:ea typeface="楷体_GB2312" panose="02010609030101010101" pitchFamily="49" charset="-122"/>
              </a:rPr>
              <a:t>1</a:t>
            </a:r>
            <a:r>
              <a:rPr lang="zh-CN" altLang="en-US" sz="2800" dirty="0">
                <a:solidFill>
                  <a:srgbClr val="FFCC00"/>
                </a:solidFill>
                <a:latin typeface="Times New Roman" panose="02020603050405020304" pitchFamily="18" charset="0"/>
                <a:ea typeface="楷体_GB2312" panose="02010609030101010101" pitchFamily="49" charset="-122"/>
              </a:rPr>
              <a:t>，表示</a:t>
            </a:r>
            <a:r>
              <a:rPr lang="en-US" altLang="zh-CN" sz="2800" i="1" dirty="0">
                <a:solidFill>
                  <a:srgbClr val="FFCC00"/>
                </a:solidFill>
                <a:latin typeface="Times New Roman" panose="02020603050405020304" pitchFamily="18" charset="0"/>
                <a:ea typeface="楷体_GB2312" panose="02010609030101010101" pitchFamily="49" charset="-122"/>
              </a:rPr>
              <a:t>x</a:t>
            </a:r>
            <a:r>
              <a:rPr lang="zh-CN" altLang="en-US" sz="2800" dirty="0">
                <a:solidFill>
                  <a:srgbClr val="FFCC00"/>
                </a:solidFill>
                <a:latin typeface="Times New Roman" panose="02020603050405020304" pitchFamily="18" charset="0"/>
                <a:ea typeface="楷体_GB2312" panose="02010609030101010101" pitchFamily="49" charset="-122"/>
              </a:rPr>
              <a:t>、</a:t>
            </a:r>
            <a:r>
              <a:rPr lang="en-US" altLang="zh-CN" sz="2800" i="1" dirty="0">
                <a:solidFill>
                  <a:srgbClr val="FFCC00"/>
                </a:solidFill>
                <a:latin typeface="Times New Roman" panose="02020603050405020304" pitchFamily="18" charset="0"/>
                <a:ea typeface="楷体_GB2312" panose="02010609030101010101" pitchFamily="49" charset="-122"/>
              </a:rPr>
              <a:t>y</a:t>
            </a:r>
            <a:r>
              <a:rPr lang="zh-CN" altLang="en-US" sz="2800" dirty="0">
                <a:solidFill>
                  <a:srgbClr val="FFCC00"/>
                </a:solidFill>
                <a:latin typeface="Times New Roman" panose="02020603050405020304" pitchFamily="18" charset="0"/>
                <a:ea typeface="楷体_GB2312" panose="02010609030101010101" pitchFamily="49" charset="-122"/>
              </a:rPr>
              <a:t>完全线性相关，拟合直线通过全部实验数据点； │</a:t>
            </a:r>
            <a:r>
              <a:rPr lang="en-US" altLang="zh-CN" sz="2800" i="1" dirty="0">
                <a:solidFill>
                  <a:srgbClr val="FFCC00"/>
                </a:solidFill>
                <a:latin typeface="Times New Roman" panose="02020603050405020304" pitchFamily="18" charset="0"/>
                <a:ea typeface="楷体_GB2312" panose="02010609030101010101" pitchFamily="49" charset="-122"/>
              </a:rPr>
              <a:t>γ</a:t>
            </a:r>
            <a:r>
              <a:rPr lang="en-US" altLang="zh-CN" sz="2800" dirty="0">
                <a:solidFill>
                  <a:srgbClr val="FFCC00"/>
                </a:solidFill>
                <a:latin typeface="Times New Roman" panose="02020603050405020304" pitchFamily="18" charset="0"/>
                <a:ea typeface="楷体_GB2312" panose="02010609030101010101" pitchFamily="49" charset="-122"/>
              </a:rPr>
              <a:t>│</a:t>
            </a:r>
            <a:r>
              <a:rPr lang="zh-CN" altLang="en-US" sz="2800" dirty="0">
                <a:solidFill>
                  <a:srgbClr val="FFCC00"/>
                </a:solidFill>
                <a:latin typeface="Times New Roman" panose="02020603050405020304" pitchFamily="18" charset="0"/>
                <a:ea typeface="楷体_GB2312" panose="02010609030101010101" pitchFamily="49" charset="-122"/>
              </a:rPr>
              <a:t>值越接近于</a:t>
            </a:r>
            <a:r>
              <a:rPr lang="en-US" altLang="zh-CN" sz="2800" dirty="0">
                <a:solidFill>
                  <a:srgbClr val="FFCC00"/>
                </a:solidFill>
                <a:latin typeface="Times New Roman" panose="02020603050405020304" pitchFamily="18" charset="0"/>
                <a:ea typeface="楷体_GB2312" panose="02010609030101010101" pitchFamily="49" charset="-122"/>
              </a:rPr>
              <a:t>1</a:t>
            </a:r>
            <a:r>
              <a:rPr lang="zh-CN" altLang="en-US" sz="2800" dirty="0">
                <a:solidFill>
                  <a:srgbClr val="FFCC00"/>
                </a:solidFill>
                <a:latin typeface="Times New Roman" panose="02020603050405020304" pitchFamily="18" charset="0"/>
                <a:ea typeface="楷体_GB2312" panose="02010609030101010101" pitchFamily="49" charset="-122"/>
              </a:rPr>
              <a:t>，表示实验数据点越能聚集在拟合直线附近，即</a:t>
            </a:r>
            <a:r>
              <a:rPr lang="en-US" altLang="zh-CN" sz="2800" i="1" dirty="0">
                <a:solidFill>
                  <a:srgbClr val="FFCC00"/>
                </a:solidFill>
                <a:latin typeface="Times New Roman" panose="02020603050405020304" pitchFamily="18" charset="0"/>
                <a:ea typeface="楷体_GB2312" panose="02010609030101010101" pitchFamily="49" charset="-122"/>
              </a:rPr>
              <a:t>x</a:t>
            </a:r>
            <a:r>
              <a:rPr lang="zh-CN" altLang="en-US" sz="2800" dirty="0">
                <a:solidFill>
                  <a:srgbClr val="FFCC00"/>
                </a:solidFill>
                <a:latin typeface="Times New Roman" panose="02020603050405020304" pitchFamily="18" charset="0"/>
                <a:ea typeface="楷体_GB2312" panose="02010609030101010101" pitchFamily="49" charset="-122"/>
              </a:rPr>
              <a:t>、</a:t>
            </a:r>
            <a:r>
              <a:rPr lang="en-US" altLang="zh-CN" sz="2800" i="1" dirty="0">
                <a:solidFill>
                  <a:srgbClr val="FFCC00"/>
                </a:solidFill>
                <a:latin typeface="Times New Roman" panose="02020603050405020304" pitchFamily="18" charset="0"/>
                <a:ea typeface="楷体_GB2312" panose="02010609030101010101" pitchFamily="49" charset="-122"/>
              </a:rPr>
              <a:t>y</a:t>
            </a:r>
            <a:r>
              <a:rPr lang="en-US" altLang="zh-CN" sz="2800" dirty="0">
                <a:solidFill>
                  <a:srgbClr val="FFCC00"/>
                </a:solidFill>
                <a:latin typeface="Times New Roman" panose="02020603050405020304" pitchFamily="18" charset="0"/>
                <a:ea typeface="楷体_GB2312" panose="02010609030101010101" pitchFamily="49" charset="-122"/>
              </a:rPr>
              <a:t> </a:t>
            </a:r>
            <a:r>
              <a:rPr lang="zh-CN" altLang="en-US" sz="2800" dirty="0">
                <a:solidFill>
                  <a:srgbClr val="FFCC00"/>
                </a:solidFill>
                <a:latin typeface="Times New Roman" panose="02020603050405020304" pitchFamily="18" charset="0"/>
                <a:ea typeface="楷体_GB2312" panose="02010609030101010101" pitchFamily="49" charset="-122"/>
              </a:rPr>
              <a:t>之间存在线性关系，用最小二乘法作线性回归分析比较合理。反之， │</a:t>
            </a:r>
            <a:r>
              <a:rPr lang="en-US" altLang="zh-CN" sz="2800" i="1" dirty="0">
                <a:solidFill>
                  <a:srgbClr val="FFCC00"/>
                </a:solidFill>
                <a:latin typeface="Times New Roman" panose="02020603050405020304" pitchFamily="18" charset="0"/>
                <a:ea typeface="楷体_GB2312" panose="02010609030101010101" pitchFamily="49" charset="-122"/>
              </a:rPr>
              <a:t>γ</a:t>
            </a:r>
            <a:r>
              <a:rPr lang="en-US" altLang="zh-CN" sz="2800" dirty="0">
                <a:solidFill>
                  <a:srgbClr val="FFCC00"/>
                </a:solidFill>
                <a:latin typeface="Times New Roman" panose="02020603050405020304" pitchFamily="18" charset="0"/>
                <a:ea typeface="楷体_GB2312" panose="02010609030101010101" pitchFamily="49" charset="-122"/>
              </a:rPr>
              <a:t>│</a:t>
            </a:r>
            <a:r>
              <a:rPr lang="zh-CN" altLang="en-US" sz="2800" dirty="0">
                <a:solidFill>
                  <a:srgbClr val="FFCC00"/>
                </a:solidFill>
                <a:latin typeface="Times New Roman" panose="02020603050405020304" pitchFamily="18" charset="0"/>
                <a:ea typeface="楷体_GB2312" panose="02010609030101010101" pitchFamily="49" charset="-122"/>
              </a:rPr>
              <a:t>值远小于</a:t>
            </a:r>
            <a:r>
              <a:rPr lang="en-US" altLang="zh-CN" sz="2800" dirty="0">
                <a:solidFill>
                  <a:srgbClr val="FFCC00"/>
                </a:solidFill>
                <a:latin typeface="Times New Roman" panose="02020603050405020304" pitchFamily="18" charset="0"/>
                <a:ea typeface="楷体_GB2312" panose="02010609030101010101" pitchFamily="49" charset="-122"/>
              </a:rPr>
              <a:t>1</a:t>
            </a:r>
            <a:r>
              <a:rPr lang="zh-CN" altLang="en-US" sz="2800" dirty="0">
                <a:solidFill>
                  <a:srgbClr val="FFCC00"/>
                </a:solidFill>
                <a:latin typeface="Times New Roman" panose="02020603050405020304" pitchFamily="18" charset="0"/>
                <a:ea typeface="楷体_GB2312" panose="02010609030101010101" pitchFamily="49" charset="-122"/>
              </a:rPr>
              <a:t>，而接近于</a:t>
            </a:r>
            <a:r>
              <a:rPr lang="en-US" altLang="zh-CN" sz="2800" dirty="0">
                <a:solidFill>
                  <a:srgbClr val="FFCC00"/>
                </a:solidFill>
                <a:latin typeface="Times New Roman" panose="02020603050405020304" pitchFamily="18" charset="0"/>
                <a:ea typeface="楷体_GB2312" panose="02010609030101010101" pitchFamily="49" charset="-122"/>
              </a:rPr>
              <a:t>0</a:t>
            </a:r>
            <a:r>
              <a:rPr lang="zh-CN" altLang="en-US" sz="2800" dirty="0">
                <a:solidFill>
                  <a:srgbClr val="FFCC00"/>
                </a:solidFill>
                <a:latin typeface="Times New Roman" panose="02020603050405020304" pitchFamily="18" charset="0"/>
                <a:ea typeface="楷体_GB2312" panose="02010609030101010101" pitchFamily="49" charset="-122"/>
              </a:rPr>
              <a:t>，表示实验数据点相对于拟合直线而言非常分散，即</a:t>
            </a:r>
            <a:r>
              <a:rPr lang="en-US" altLang="zh-CN" sz="2800" i="1" dirty="0">
                <a:solidFill>
                  <a:srgbClr val="FFCC00"/>
                </a:solidFill>
                <a:latin typeface="Times New Roman" panose="02020603050405020304" pitchFamily="18" charset="0"/>
                <a:ea typeface="楷体_GB2312" panose="02010609030101010101" pitchFamily="49" charset="-122"/>
              </a:rPr>
              <a:t>x</a:t>
            </a:r>
            <a:r>
              <a:rPr lang="zh-CN" altLang="en-US" sz="2800" dirty="0">
                <a:solidFill>
                  <a:srgbClr val="FFCC00"/>
                </a:solidFill>
                <a:latin typeface="Times New Roman" panose="02020603050405020304" pitchFamily="18" charset="0"/>
                <a:ea typeface="楷体_GB2312" panose="02010609030101010101" pitchFamily="49" charset="-122"/>
              </a:rPr>
              <a:t>、</a:t>
            </a:r>
            <a:r>
              <a:rPr lang="en-US" altLang="zh-CN" sz="2800" i="1" dirty="0">
                <a:solidFill>
                  <a:srgbClr val="FFCC00"/>
                </a:solidFill>
                <a:latin typeface="Times New Roman" panose="02020603050405020304" pitchFamily="18" charset="0"/>
                <a:ea typeface="楷体_GB2312" panose="02010609030101010101" pitchFamily="49" charset="-122"/>
              </a:rPr>
              <a:t>y</a:t>
            </a:r>
            <a:r>
              <a:rPr lang="en-US" altLang="zh-CN" sz="2800" dirty="0">
                <a:solidFill>
                  <a:srgbClr val="FFCC00"/>
                </a:solidFill>
                <a:latin typeface="Times New Roman" panose="02020603050405020304" pitchFamily="18" charset="0"/>
                <a:ea typeface="楷体_GB2312" panose="02010609030101010101" pitchFamily="49" charset="-122"/>
              </a:rPr>
              <a:t> </a:t>
            </a:r>
            <a:r>
              <a:rPr lang="zh-CN" altLang="en-US" sz="2800" dirty="0">
                <a:solidFill>
                  <a:srgbClr val="FFCC00"/>
                </a:solidFill>
                <a:latin typeface="Times New Roman" panose="02020603050405020304" pitchFamily="18" charset="0"/>
                <a:ea typeface="楷体_GB2312" panose="02010609030101010101" pitchFamily="49" charset="-122"/>
              </a:rPr>
              <a:t>之间的相关性很差或根本不相关，不能用线性函数拟合，需要重新选取其它形式的函数关系。</a:t>
            </a: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lnSpc>
                <a:spcPct val="90000"/>
              </a:lnSpc>
              <a:buNone/>
            </a:pPr>
            <a:endParaRPr lang="zh-CN" altLang="en-US" sz="2400" dirty="0">
              <a:solidFill>
                <a:srgbClr val="FFCC00"/>
              </a:solidFill>
              <a:latin typeface="Times New Roman" panose="02020603050405020304" pitchFamily="18" charset="0"/>
              <a:ea typeface="楷体_GB2312" panose="02010609030101010101" pitchFamily="49" charset="-122"/>
            </a:endParaRPr>
          </a:p>
          <a:p>
            <a:pPr eaLnBrk="1" hangingPunct="1">
              <a:lnSpc>
                <a:spcPct val="90000"/>
              </a:lnSpc>
              <a:buNone/>
            </a:pPr>
            <a:r>
              <a:rPr lang="zh-CN" altLang="en-US" sz="2400" b="1" dirty="0">
                <a:solidFill>
                  <a:srgbClr val="FF0000"/>
                </a:solidFill>
                <a:latin typeface="Times New Roman" panose="02020603050405020304" pitchFamily="18" charset="0"/>
                <a:ea typeface="楷体_GB2312" panose="02010609030101010101" pitchFamily="49" charset="-122"/>
              </a:rPr>
              <a:t>          在一般的物理实验中，只要</a:t>
            </a:r>
            <a:r>
              <a:rPr lang="zh-CN" altLang="en-US" sz="2800" b="1" dirty="0">
                <a:solidFill>
                  <a:srgbClr val="FF0000"/>
                </a:solidFill>
                <a:latin typeface="Times New Roman" panose="02020603050405020304" pitchFamily="18" charset="0"/>
                <a:ea typeface="楷体_GB2312" panose="02010609030101010101" pitchFamily="49" charset="-122"/>
              </a:rPr>
              <a:t>│</a:t>
            </a:r>
            <a:r>
              <a:rPr lang="en-US" altLang="zh-CN" sz="2800" b="1" i="1" dirty="0">
                <a:solidFill>
                  <a:srgbClr val="FF0000"/>
                </a:solidFill>
                <a:latin typeface="Times New Roman" panose="02020603050405020304" pitchFamily="18" charset="0"/>
                <a:ea typeface="楷体_GB2312" panose="02010609030101010101" pitchFamily="49" charset="-122"/>
              </a:rPr>
              <a:t>γ</a:t>
            </a:r>
            <a:r>
              <a:rPr lang="en-US" altLang="zh-CN" sz="2800" b="1" dirty="0">
                <a:solidFill>
                  <a:srgbClr val="FF0000"/>
                </a:solidFill>
                <a:latin typeface="Times New Roman" panose="02020603050405020304" pitchFamily="18" charset="0"/>
                <a:ea typeface="楷体_GB2312" panose="02010609030101010101" pitchFamily="49" charset="-122"/>
              </a:rPr>
              <a:t>│</a:t>
            </a:r>
            <a:r>
              <a:rPr lang="en-US" altLang="zh-CN" sz="2400" b="1" dirty="0">
                <a:solidFill>
                  <a:srgbClr val="FF0000"/>
                </a:solidFill>
                <a:latin typeface="Times New Roman" panose="02020603050405020304" pitchFamily="18" charset="0"/>
                <a:ea typeface="楷体_GB2312" panose="02010609030101010101" pitchFamily="49" charset="-122"/>
              </a:rPr>
              <a:t> ≥0.9</a:t>
            </a:r>
            <a:r>
              <a:rPr lang="zh-CN" altLang="en-US" sz="2400" b="1" dirty="0">
                <a:solidFill>
                  <a:srgbClr val="FF0000"/>
                </a:solidFill>
                <a:latin typeface="Times New Roman" panose="02020603050405020304" pitchFamily="18" charset="0"/>
                <a:ea typeface="楷体_GB2312" panose="02010609030101010101" pitchFamily="49" charset="-122"/>
              </a:rPr>
              <a:t>，就认为两物理量之间存在着密切的线性关系。</a:t>
            </a:r>
            <a:endParaRPr lang="zh-CN" altLang="en-US" sz="2400" b="1" dirty="0">
              <a:solidFill>
                <a:srgbClr val="FF0000"/>
              </a:solidFill>
              <a:latin typeface="Times New Roman" panose="02020603050405020304" pitchFamily="18" charset="0"/>
              <a:ea typeface="楷体_GB2312" panose="02010609030101010101" pitchFamily="49"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17"/>
          <p:cNvSpPr>
            <a:spLocks noGrp="1" noRot="1"/>
          </p:cNvSpPr>
          <p:nvPr>
            <p:ph type="ctrTitle"/>
          </p:nvPr>
        </p:nvSpPr>
        <p:spPr>
          <a:ln/>
        </p:spPr>
        <p:txBody>
          <a:bodyPr vert="horz" wrap="square" lIns="91440" tIns="45720" rIns="91440" bIns="45720" anchor="ctr"/>
          <a:p>
            <a:pPr eaLnBrk="1" hangingPunct="1"/>
            <a:r>
              <a:rPr lang="zh-CN" altLang="en-US" kern="1200" dirty="0">
                <a:latin typeface="+mj-lt"/>
                <a:ea typeface="楷体_GB2312" panose="02010609030101010101" pitchFamily="49" charset="-122"/>
                <a:cs typeface="+mj-cs"/>
              </a:rPr>
              <a:t>学习实验知识</a:t>
            </a:r>
            <a:endParaRPr lang="zh-CN" altLang="en-US" kern="1200" dirty="0">
              <a:latin typeface="+mj-lt"/>
              <a:ea typeface="楷体_GB2312" panose="02010609030101010101" pitchFamily="49" charset="-122"/>
              <a:cs typeface="+mj-cs"/>
            </a:endParaRPr>
          </a:p>
        </p:txBody>
      </p:sp>
      <p:sp>
        <p:nvSpPr>
          <p:cNvPr id="18435" name="Rectangle 18"/>
          <p:cNvSpPr>
            <a:spLocks noGrp="1" noRot="1"/>
          </p:cNvSpPr>
          <p:nvPr>
            <p:ph type="subTitle" idx="1"/>
          </p:nvPr>
        </p:nvSpPr>
        <p:spPr>
          <a:xfrm>
            <a:off x="827088" y="3068638"/>
            <a:ext cx="6945312" cy="2265362"/>
          </a:xfrm>
          <a:ln/>
        </p:spPr>
        <p:txBody>
          <a:bodyPr vert="horz" wrap="square" lIns="91440" tIns="45720" rIns="91440" bIns="45720" anchor="t"/>
          <a:p>
            <a:pPr algn="l" eaLnBrk="1" hangingPunct="1">
              <a:buSzPct val="85000"/>
              <a:buFont typeface="Wingdings 2" panose="05020102010507070707" pitchFamily="18" charset="2"/>
            </a:pPr>
            <a:r>
              <a:rPr lang="en-US" altLang="zh-CN" sz="2800" kern="1200" dirty="0">
                <a:solidFill>
                  <a:srgbClr val="FFCC00"/>
                </a:solidFill>
                <a:latin typeface="+mn-lt"/>
                <a:ea typeface="+mn-ea"/>
                <a:cs typeface="+mn-cs"/>
              </a:rPr>
              <a:t>       </a:t>
            </a:r>
            <a:r>
              <a:rPr lang="zh-CN" altLang="en-US" sz="2800" kern="1200" dirty="0">
                <a:solidFill>
                  <a:srgbClr val="FFCC00"/>
                </a:solidFill>
                <a:latin typeface="楷体_GB2312" panose="02010609030101010101" pitchFamily="49" charset="-122"/>
                <a:ea typeface="楷体_GB2312" panose="02010609030101010101" pitchFamily="49" charset="-122"/>
                <a:cs typeface="+mn-cs"/>
              </a:rPr>
              <a:t>通过对实验现象的观察、分析和对物理量的测量，学习物理实验的基本知识、基本方法和技能，并能运用物理原理、物理实验的方法来研究物理现象，总结物理规律，加深对物理原理的理解。</a:t>
            </a:r>
            <a:r>
              <a:rPr lang="zh-CN" altLang="en-US" sz="2800" kern="1200" dirty="0">
                <a:latin typeface="楷体_GB2312" panose="02010609030101010101" pitchFamily="49" charset="-122"/>
                <a:ea typeface="楷体_GB2312" panose="02010609030101010101" pitchFamily="49" charset="-122"/>
                <a:cs typeface="+mn-cs"/>
              </a:rPr>
              <a:t> </a:t>
            </a:r>
            <a:endParaRPr lang="zh-CN" altLang="en-US" sz="2800" kern="1200" dirty="0">
              <a:latin typeface="楷体_GB2312" panose="02010609030101010101" pitchFamily="49" charset="-122"/>
              <a:ea typeface="楷体_GB2312" panose="02010609030101010101" pitchFamily="49" charset="-122"/>
              <a:cs typeface="+mn-cs"/>
            </a:endParaRPr>
          </a:p>
        </p:txBody>
      </p: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上课须知及本学期课程安排</a:t>
            </a:r>
            <a:endParaRPr lang="zh-CN" altLang="en-US" dirty="0">
              <a:ea typeface="楷体_GB2312" panose="02010609030101010101" pitchFamily="49" charset="-122"/>
            </a:endParaRPr>
          </a:p>
        </p:txBody>
      </p:sp>
      <p:sp>
        <p:nvSpPr>
          <p:cNvPr id="149507" name="Rectangle 3"/>
          <p:cNvSpPr>
            <a:spLocks noGrp="1" noRot="1"/>
          </p:cNvSpPr>
          <p:nvPr>
            <p:ph idx="1"/>
          </p:nvPr>
        </p:nvSpPr>
        <p:spPr>
          <a:xfrm>
            <a:off x="301625" y="908050"/>
            <a:ext cx="8842375" cy="5472113"/>
          </a:xfrm>
          <a:ln/>
        </p:spPr>
        <p:txBody>
          <a:bodyPr vert="horz" wrap="square" lIns="91440" tIns="45720" rIns="91440" bIns="45720" anchor="t"/>
          <a:p>
            <a:pPr eaLnBrk="1" hangingPunct="1">
              <a:lnSpc>
                <a:spcPct val="150000"/>
              </a:lnSpc>
              <a:spcBef>
                <a:spcPct val="0"/>
              </a:spcBef>
              <a:buNone/>
            </a:pPr>
            <a:r>
              <a:rPr lang="en-US" altLang="zh-CN" b="1" dirty="0">
                <a:solidFill>
                  <a:srgbClr val="FF0000"/>
                </a:solidFill>
                <a:latin typeface="楷体_GB2312" panose="02010609030101010101" pitchFamily="49" charset="-122"/>
                <a:ea typeface="楷体_GB2312" panose="02010609030101010101" pitchFamily="49" charset="-122"/>
              </a:rPr>
              <a:t>1.</a:t>
            </a:r>
            <a:r>
              <a:rPr lang="zh-CN" altLang="en-US" b="1" dirty="0">
                <a:solidFill>
                  <a:srgbClr val="FF0000"/>
                </a:solidFill>
                <a:latin typeface="楷体_GB2312" panose="02010609030101010101" pitchFamily="49" charset="-122"/>
                <a:ea typeface="楷体_GB2312" panose="02010609030101010101" pitchFamily="49" charset="-122"/>
              </a:rPr>
              <a:t>实验室守则</a:t>
            </a:r>
            <a:endParaRPr lang="zh-CN" altLang="en-US" b="1" dirty="0">
              <a:solidFill>
                <a:srgbClr val="FF0000"/>
              </a:solidFill>
              <a:latin typeface="楷体_GB2312" panose="02010609030101010101" pitchFamily="49" charset="-122"/>
              <a:ea typeface="楷体_GB2312" panose="02010609030101010101" pitchFamily="49" charset="-122"/>
            </a:endParaRPr>
          </a:p>
          <a:p>
            <a:pPr eaLnBrk="1" hangingPunct="1">
              <a:lnSpc>
                <a:spcPct val="150000"/>
              </a:lnSpc>
              <a:spcBef>
                <a:spcPct val="0"/>
              </a:spcBef>
              <a:buClr>
                <a:schemeClr val="tx1"/>
              </a:buClr>
              <a:buSzPct val="75000"/>
              <a:buFont typeface="Wingdings" panose="05000000000000000000" pitchFamily="2" charset="2"/>
              <a:buNone/>
            </a:pPr>
            <a:r>
              <a:rPr lang="en-US" altLang="zh-CN" sz="2800" b="1" dirty="0">
                <a:solidFill>
                  <a:srgbClr val="FFCC00"/>
                </a:solidFill>
                <a:latin typeface="楷体_GB2312" panose="02010609030101010101" pitchFamily="49" charset="-122"/>
                <a:ea typeface="楷体_GB2312" panose="02010609030101010101" pitchFamily="49" charset="-122"/>
              </a:rPr>
              <a:t>1</a:t>
            </a:r>
            <a:r>
              <a:rPr lang="zh-CN" altLang="en-US" sz="2800" b="1" dirty="0">
                <a:solidFill>
                  <a:srgbClr val="FFCC00"/>
                </a:solidFill>
                <a:latin typeface="楷体_GB2312" panose="02010609030101010101" pitchFamily="49" charset="-122"/>
                <a:ea typeface="楷体_GB2312" panose="02010609030101010101" pitchFamily="49" charset="-122"/>
              </a:rPr>
              <a:t>）没有预习报告不能做实验。</a:t>
            </a:r>
            <a:endParaRPr lang="zh-CN" altLang="en-US" sz="2800" b="1" dirty="0">
              <a:solidFill>
                <a:srgbClr val="FFCC00"/>
              </a:solidFill>
              <a:latin typeface="楷体_GB2312" panose="02010609030101010101" pitchFamily="49" charset="-122"/>
              <a:ea typeface="楷体_GB2312" panose="02010609030101010101" pitchFamily="49" charset="-122"/>
            </a:endParaRPr>
          </a:p>
          <a:p>
            <a:pPr eaLnBrk="1" hangingPunct="1">
              <a:lnSpc>
                <a:spcPct val="150000"/>
              </a:lnSpc>
              <a:spcBef>
                <a:spcPct val="0"/>
              </a:spcBef>
              <a:buClr>
                <a:schemeClr val="tx1"/>
              </a:buClr>
              <a:buSzPct val="75000"/>
              <a:buFont typeface="Wingdings" panose="05000000000000000000" pitchFamily="2" charset="2"/>
              <a:buNone/>
            </a:pPr>
            <a:r>
              <a:rPr lang="en-US" altLang="zh-CN" sz="2800" b="1" dirty="0">
                <a:solidFill>
                  <a:srgbClr val="FFCC00"/>
                </a:solidFill>
                <a:latin typeface="楷体_GB2312" panose="02010609030101010101" pitchFamily="49" charset="-122"/>
                <a:ea typeface="楷体_GB2312" panose="02010609030101010101" pitchFamily="49" charset="-122"/>
              </a:rPr>
              <a:t>2</a:t>
            </a:r>
            <a:r>
              <a:rPr lang="zh-CN" altLang="en-US" sz="2800" b="1" dirty="0">
                <a:solidFill>
                  <a:srgbClr val="FFCC00"/>
                </a:solidFill>
                <a:latin typeface="楷体_GB2312" panose="02010609030101010101" pitchFamily="49" charset="-122"/>
                <a:ea typeface="楷体_GB2312" panose="02010609030101010101" pitchFamily="49" charset="-122"/>
              </a:rPr>
              <a:t>）不按要求操作，损坏仪器要赔偿。</a:t>
            </a:r>
            <a:endParaRPr lang="zh-CN" altLang="en-US" sz="2800" b="1" dirty="0">
              <a:solidFill>
                <a:srgbClr val="FFCC00"/>
              </a:solidFill>
              <a:latin typeface="楷体_GB2312" panose="02010609030101010101" pitchFamily="49" charset="-122"/>
              <a:ea typeface="楷体_GB2312" panose="02010609030101010101" pitchFamily="49" charset="-122"/>
            </a:endParaRPr>
          </a:p>
          <a:p>
            <a:pPr eaLnBrk="1" hangingPunct="1">
              <a:lnSpc>
                <a:spcPct val="150000"/>
              </a:lnSpc>
              <a:spcBef>
                <a:spcPct val="0"/>
              </a:spcBef>
              <a:buClr>
                <a:schemeClr val="tx1"/>
              </a:buClr>
              <a:buSzPct val="75000"/>
              <a:buFont typeface="Wingdings" panose="05000000000000000000" pitchFamily="2" charset="2"/>
              <a:buNone/>
            </a:pPr>
            <a:r>
              <a:rPr lang="en-US" altLang="zh-CN" sz="2800" b="1" dirty="0">
                <a:solidFill>
                  <a:srgbClr val="FFCC00"/>
                </a:solidFill>
                <a:latin typeface="楷体_GB2312" panose="02010609030101010101" pitchFamily="49" charset="-122"/>
                <a:ea typeface="楷体_GB2312" panose="02010609030101010101" pitchFamily="49" charset="-122"/>
              </a:rPr>
              <a:t>3</a:t>
            </a:r>
            <a:r>
              <a:rPr lang="zh-CN" altLang="en-US" sz="2800" b="1" dirty="0">
                <a:solidFill>
                  <a:srgbClr val="FFCC00"/>
                </a:solidFill>
                <a:latin typeface="楷体_GB2312" panose="02010609030101010101" pitchFamily="49" charset="-122"/>
                <a:ea typeface="楷体_GB2312" panose="02010609030101010101" pitchFamily="49" charset="-122"/>
              </a:rPr>
              <a:t>）不得穿拖鞋和背心进入实验室，不得抽烟和吃东西。</a:t>
            </a:r>
            <a:endParaRPr lang="zh-CN" altLang="en-US" sz="2800" b="1" dirty="0">
              <a:solidFill>
                <a:srgbClr val="FFCC00"/>
              </a:solidFill>
              <a:latin typeface="楷体_GB2312" panose="02010609030101010101" pitchFamily="49" charset="-122"/>
              <a:ea typeface="楷体_GB2312" panose="02010609030101010101" pitchFamily="49" charset="-122"/>
            </a:endParaRPr>
          </a:p>
          <a:p>
            <a:pPr eaLnBrk="1" hangingPunct="1">
              <a:lnSpc>
                <a:spcPct val="150000"/>
              </a:lnSpc>
              <a:spcBef>
                <a:spcPct val="0"/>
              </a:spcBef>
              <a:buClr>
                <a:schemeClr val="tx1"/>
              </a:buClr>
              <a:buSzPct val="75000"/>
              <a:buFont typeface="Wingdings" panose="05000000000000000000" pitchFamily="2" charset="2"/>
              <a:buNone/>
            </a:pPr>
            <a:r>
              <a:rPr lang="en-US" altLang="zh-CN" sz="2800" b="1" dirty="0">
                <a:solidFill>
                  <a:srgbClr val="FFCC00"/>
                </a:solidFill>
                <a:latin typeface="楷体_GB2312" panose="02010609030101010101" pitchFamily="49" charset="-122"/>
                <a:ea typeface="楷体_GB2312" panose="02010609030101010101" pitchFamily="49" charset="-122"/>
              </a:rPr>
              <a:t>5</a:t>
            </a:r>
            <a:r>
              <a:rPr lang="zh-CN" altLang="en-US" sz="2800" b="1" dirty="0">
                <a:solidFill>
                  <a:srgbClr val="FFCC00"/>
                </a:solidFill>
                <a:latin typeface="楷体_GB2312" panose="02010609030101010101" pitchFamily="49" charset="-122"/>
                <a:ea typeface="楷体_GB2312" panose="02010609030101010101" pitchFamily="49" charset="-122"/>
              </a:rPr>
              <a:t>）遇到自己不能解决的问题应及时报告老师。</a:t>
            </a:r>
            <a:endParaRPr lang="zh-CN" altLang="en-US" sz="2800" b="1" dirty="0">
              <a:solidFill>
                <a:srgbClr val="FFCC00"/>
              </a:solidFill>
              <a:latin typeface="楷体_GB2312" panose="02010609030101010101" pitchFamily="49" charset="-122"/>
              <a:ea typeface="楷体_GB2312" panose="02010609030101010101" pitchFamily="49" charset="-122"/>
            </a:endParaRPr>
          </a:p>
          <a:p>
            <a:pPr eaLnBrk="1" hangingPunct="1">
              <a:lnSpc>
                <a:spcPct val="150000"/>
              </a:lnSpc>
              <a:spcBef>
                <a:spcPct val="0"/>
              </a:spcBef>
              <a:buClr>
                <a:schemeClr val="accent2"/>
              </a:buClr>
              <a:buSzPct val="80000"/>
              <a:buFont typeface="Wingdings" panose="05000000000000000000" pitchFamily="2" charset="2"/>
              <a:buNone/>
            </a:pPr>
            <a:r>
              <a:rPr lang="en-US" altLang="zh-CN" sz="2800" b="1" dirty="0">
                <a:solidFill>
                  <a:srgbClr val="FFCC00"/>
                </a:solidFill>
                <a:latin typeface="楷体_GB2312" panose="02010609030101010101" pitchFamily="49" charset="-122"/>
                <a:ea typeface="楷体_GB2312" panose="02010609030101010101" pitchFamily="49" charset="-122"/>
              </a:rPr>
              <a:t>6</a:t>
            </a:r>
            <a:r>
              <a:rPr lang="zh-CN" altLang="en-US" sz="2800" b="1" dirty="0">
                <a:solidFill>
                  <a:srgbClr val="FFCC00"/>
                </a:solidFill>
                <a:latin typeface="楷体_GB2312" panose="02010609030101010101" pitchFamily="49" charset="-122"/>
                <a:ea typeface="楷体_GB2312" panose="02010609030101010101" pitchFamily="49" charset="-122"/>
              </a:rPr>
              <a:t>）实验数据须经指导老师签字。做完实验要整理实验仪器和桌、凳后才能离开实验室。</a:t>
            </a:r>
            <a:endParaRPr lang="zh-CN" altLang="en-US" sz="2800" b="1" dirty="0">
              <a:solidFill>
                <a:srgbClr val="FFCC00"/>
              </a:solidFill>
              <a:latin typeface="楷体_GB2312" panose="02010609030101010101" pitchFamily="49" charset="-122"/>
              <a:ea typeface="楷体_GB2312" panose="02010609030101010101" pitchFamily="49" charset="-122"/>
            </a:endParaRPr>
          </a:p>
          <a:p>
            <a:pPr eaLnBrk="1" hangingPunct="1">
              <a:lnSpc>
                <a:spcPct val="150000"/>
              </a:lnSpc>
              <a:spcBef>
                <a:spcPct val="0"/>
              </a:spcBef>
              <a:buClr>
                <a:schemeClr val="accent2"/>
              </a:buClr>
              <a:buSzPct val="80000"/>
              <a:buFont typeface="Wingdings" panose="05000000000000000000" pitchFamily="2" charset="2"/>
              <a:buNone/>
            </a:pPr>
            <a:r>
              <a:rPr lang="en-US" altLang="zh-CN" sz="2800" b="1" dirty="0">
                <a:solidFill>
                  <a:srgbClr val="FFCC00"/>
                </a:solidFill>
                <a:latin typeface="楷体_GB2312" panose="02010609030101010101" pitchFamily="49" charset="-122"/>
                <a:ea typeface="楷体_GB2312" panose="02010609030101010101" pitchFamily="49" charset="-122"/>
              </a:rPr>
              <a:t>7</a:t>
            </a:r>
            <a:r>
              <a:rPr lang="zh-CN" altLang="en-US" sz="2800" b="1" dirty="0">
                <a:solidFill>
                  <a:srgbClr val="FFCC00"/>
                </a:solidFill>
                <a:latin typeface="楷体_GB2312" panose="02010609030101010101" pitchFamily="49" charset="-122"/>
                <a:ea typeface="楷体_GB2312" panose="02010609030101010101" pitchFamily="49" charset="-122"/>
              </a:rPr>
              <a:t>）实验报告（原始数据附后）在下次实验时缴上，迟交扣分。</a:t>
            </a:r>
            <a:endParaRPr lang="zh-CN" altLang="en-US" sz="2800" b="1" dirty="0">
              <a:solidFill>
                <a:srgbClr val="FFCC00"/>
              </a:solidFill>
              <a:latin typeface="楷体_GB2312" panose="02010609030101010101" pitchFamily="49" charset="-122"/>
              <a:ea typeface="楷体_GB2312" panose="02010609030101010101" pitchFamily="49" charset="-122"/>
            </a:endParaRPr>
          </a:p>
        </p:txBody>
      </p:sp>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上课须知及本学期课程安排</a:t>
            </a:r>
            <a:endParaRPr lang="zh-CN" altLang="en-US" dirty="0">
              <a:ea typeface="楷体_GB2312" panose="02010609030101010101" pitchFamily="49" charset="-122"/>
            </a:endParaRPr>
          </a:p>
        </p:txBody>
      </p:sp>
      <p:sp>
        <p:nvSpPr>
          <p:cNvPr id="150531" name="Rectangle 3"/>
          <p:cNvSpPr>
            <a:spLocks noGrp="1" noRot="1"/>
          </p:cNvSpPr>
          <p:nvPr>
            <p:ph idx="1"/>
          </p:nvPr>
        </p:nvSpPr>
        <p:spPr>
          <a:xfrm>
            <a:off x="301625" y="1484313"/>
            <a:ext cx="8842375" cy="4830762"/>
          </a:xfrm>
          <a:ln/>
        </p:spPr>
        <p:txBody>
          <a:bodyPr vert="horz" wrap="square" lIns="91440" tIns="45720" rIns="91440" bIns="45720" anchor="t"/>
          <a:p>
            <a:pPr eaLnBrk="1" hangingPunct="1">
              <a:lnSpc>
                <a:spcPct val="150000"/>
              </a:lnSpc>
              <a:spcBef>
                <a:spcPct val="0"/>
              </a:spcBef>
              <a:buNone/>
            </a:pPr>
            <a:r>
              <a:rPr lang="en-US" altLang="zh-CN" sz="2800" dirty="0">
                <a:solidFill>
                  <a:srgbClr val="FF0000"/>
                </a:solidFill>
                <a:latin typeface="Times New Roman" panose="02020603050405020304" pitchFamily="18" charset="0"/>
                <a:ea typeface="楷体_GB2312" panose="02010609030101010101" pitchFamily="49" charset="-122"/>
              </a:rPr>
              <a:t>2.</a:t>
            </a:r>
            <a:r>
              <a:rPr lang="zh-CN" altLang="en-US" sz="2800" dirty="0">
                <a:solidFill>
                  <a:srgbClr val="FF0000"/>
                </a:solidFill>
                <a:latin typeface="Times New Roman" panose="02020603050405020304" pitchFamily="18" charset="0"/>
                <a:ea typeface="楷体_GB2312" panose="02010609030101010101" pitchFamily="49" charset="-122"/>
              </a:rPr>
              <a:t>学生考勤要求：</a:t>
            </a:r>
            <a:endParaRPr lang="zh-CN" altLang="en-US" sz="2800" dirty="0">
              <a:solidFill>
                <a:srgbClr val="FF0000"/>
              </a:solidFill>
              <a:latin typeface="Times New Roman" panose="02020603050405020304" pitchFamily="18" charset="0"/>
              <a:ea typeface="楷体_GB2312" panose="02010609030101010101" pitchFamily="49" charset="-122"/>
            </a:endParaRPr>
          </a:p>
          <a:p>
            <a:pPr eaLnBrk="1" hangingPunct="1">
              <a:lnSpc>
                <a:spcPct val="80000"/>
              </a:lnSpc>
              <a:buNone/>
            </a:pPr>
            <a:r>
              <a:rPr lang="en-US" altLang="zh-CN" sz="2400" b="1" dirty="0">
                <a:solidFill>
                  <a:srgbClr val="FFCC00"/>
                </a:solidFill>
                <a:latin typeface="Times New Roman" panose="02020603050405020304" pitchFamily="18" charset="0"/>
                <a:ea typeface="楷体_GB2312" panose="02010609030101010101" pitchFamily="49" charset="-122"/>
              </a:rPr>
              <a:t>1</a:t>
            </a:r>
            <a:r>
              <a:rPr lang="zh-CN" altLang="en-US" sz="2400" b="1" dirty="0">
                <a:solidFill>
                  <a:srgbClr val="FFCC00"/>
                </a:solidFill>
                <a:latin typeface="Times New Roman" panose="02020603050405020304" pitchFamily="18" charset="0"/>
                <a:ea typeface="楷体_GB2312" panose="02010609030101010101" pitchFamily="49" charset="-122"/>
              </a:rPr>
              <a:t>）不迟到。迟到</a:t>
            </a:r>
            <a:r>
              <a:rPr lang="en-US" altLang="zh-CN" sz="2400" b="1" dirty="0">
                <a:solidFill>
                  <a:srgbClr val="FFCC00"/>
                </a:solidFill>
                <a:latin typeface="Times New Roman" panose="02020603050405020304" pitchFamily="18" charset="0"/>
                <a:ea typeface="楷体_GB2312" panose="02010609030101010101" pitchFamily="49" charset="-122"/>
              </a:rPr>
              <a:t>15</a:t>
            </a:r>
            <a:r>
              <a:rPr lang="zh-CN" altLang="en-US" sz="2400" b="1" dirty="0">
                <a:solidFill>
                  <a:srgbClr val="FFCC00"/>
                </a:solidFill>
                <a:latin typeface="Times New Roman" panose="02020603050405020304" pitchFamily="18" charset="0"/>
                <a:ea typeface="楷体_GB2312" panose="02010609030101010101" pitchFamily="49" charset="-122"/>
              </a:rPr>
              <a:t>分钟者，</a:t>
            </a:r>
            <a:r>
              <a:rPr lang="zh-CN" altLang="en-US" sz="2400" b="1" dirty="0">
                <a:solidFill>
                  <a:schemeClr val="tx1">
                    <a:lumMod val="50000"/>
                  </a:schemeClr>
                </a:solidFill>
                <a:latin typeface="Times New Roman" panose="02020603050405020304" pitchFamily="18" charset="0"/>
                <a:ea typeface="楷体_GB2312" panose="02010609030101010101" pitchFamily="49" charset="-122"/>
              </a:rPr>
              <a:t>取消该次实验的上课资格，成绩记为</a:t>
            </a:r>
            <a:r>
              <a:rPr lang="en-US" altLang="zh-CN" sz="2400" b="1" dirty="0">
                <a:solidFill>
                  <a:schemeClr val="tx1">
                    <a:lumMod val="50000"/>
                  </a:schemeClr>
                </a:solidFill>
                <a:latin typeface="Times New Roman" panose="02020603050405020304" pitchFamily="18" charset="0"/>
                <a:ea typeface="楷体_GB2312" panose="02010609030101010101" pitchFamily="49" charset="-122"/>
              </a:rPr>
              <a:t>0</a:t>
            </a:r>
            <a:r>
              <a:rPr lang="zh-CN" altLang="en-US" sz="2400" b="1" dirty="0">
                <a:solidFill>
                  <a:schemeClr val="tx1">
                    <a:lumMod val="50000"/>
                  </a:schemeClr>
                </a:solidFill>
                <a:latin typeface="Times New Roman" panose="02020603050405020304" pitchFamily="18" charset="0"/>
                <a:ea typeface="楷体_GB2312" panose="02010609030101010101" pitchFamily="49" charset="-122"/>
              </a:rPr>
              <a:t>分。</a:t>
            </a:r>
            <a:r>
              <a:rPr lang="zh-CN" altLang="en-US" sz="2400" b="1" dirty="0">
                <a:solidFill>
                  <a:srgbClr val="FFCC00"/>
                </a:solidFill>
                <a:latin typeface="Times New Roman" panose="02020603050405020304" pitchFamily="18" charset="0"/>
                <a:ea typeface="楷体_GB2312" panose="02010609030101010101" pitchFamily="49" charset="-122"/>
              </a:rPr>
              <a:t>补做后的成绩最高按</a:t>
            </a:r>
            <a:r>
              <a:rPr lang="en-US" altLang="zh-CN" sz="2400" b="1" dirty="0">
                <a:solidFill>
                  <a:srgbClr val="FFCC00"/>
                </a:solidFill>
                <a:latin typeface="Times New Roman" panose="02020603050405020304" pitchFamily="18" charset="0"/>
                <a:ea typeface="楷体_GB2312" panose="02010609030101010101" pitchFamily="49" charset="-122"/>
              </a:rPr>
              <a:t>60</a:t>
            </a:r>
            <a:r>
              <a:rPr lang="zh-CN" altLang="en-US" sz="2400" b="1" dirty="0">
                <a:solidFill>
                  <a:srgbClr val="FFCC00"/>
                </a:solidFill>
                <a:latin typeface="Times New Roman" panose="02020603050405020304" pitchFamily="18" charset="0"/>
                <a:ea typeface="楷体_GB2312" panose="02010609030101010101" pitchFamily="49" charset="-122"/>
              </a:rPr>
              <a:t>分计算。</a:t>
            </a:r>
            <a:r>
              <a:rPr lang="zh-CN" altLang="en-US" sz="2400" b="1" dirty="0">
                <a:solidFill>
                  <a:srgbClr val="FFCC00"/>
                </a:solidFill>
                <a:latin typeface="楷体_GB2312" panose="02010609030101010101" pitchFamily="49" charset="-122"/>
                <a:ea typeface="楷体_GB2312" panose="02010609030101010101" pitchFamily="49" charset="-122"/>
              </a:rPr>
              <a:t>迟到</a:t>
            </a:r>
            <a:r>
              <a:rPr lang="en-US" altLang="zh-CN" sz="2400" b="1" dirty="0">
                <a:solidFill>
                  <a:srgbClr val="FFCC00"/>
                </a:solidFill>
                <a:latin typeface="楷体_GB2312" panose="02010609030101010101" pitchFamily="49" charset="-122"/>
                <a:ea typeface="楷体_GB2312" panose="02010609030101010101" pitchFamily="49" charset="-122"/>
              </a:rPr>
              <a:t>15</a:t>
            </a:r>
            <a:r>
              <a:rPr lang="zh-CN" altLang="en-US" sz="2400" b="1" dirty="0">
                <a:solidFill>
                  <a:srgbClr val="FFCC00"/>
                </a:solidFill>
                <a:latin typeface="楷体_GB2312" panose="02010609030101010101" pitchFamily="49" charset="-122"/>
                <a:ea typeface="楷体_GB2312" panose="02010609030101010101" pitchFamily="49" charset="-122"/>
              </a:rPr>
              <a:t>分钟以内者，任课教师将按情况对本次实验进行扣分。</a:t>
            </a:r>
            <a:endParaRPr lang="zh-CN" altLang="en-US" sz="2400" b="1"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en-US" altLang="zh-CN" sz="2400" b="1" dirty="0">
                <a:solidFill>
                  <a:srgbClr val="FFCC00"/>
                </a:solidFill>
                <a:latin typeface="Times New Roman" panose="02020603050405020304" pitchFamily="18" charset="0"/>
                <a:ea typeface="楷体_GB2312" panose="02010609030101010101" pitchFamily="49" charset="-122"/>
              </a:rPr>
              <a:t>2</a:t>
            </a:r>
            <a:r>
              <a:rPr lang="zh-CN" altLang="en-US" sz="2400" b="1" dirty="0">
                <a:solidFill>
                  <a:srgbClr val="FFCC00"/>
                </a:solidFill>
                <a:latin typeface="Times New Roman" panose="02020603050405020304" pitchFamily="18" charset="0"/>
                <a:ea typeface="楷体_GB2312" panose="02010609030101010101" pitchFamily="49" charset="-122"/>
              </a:rPr>
              <a:t>）不早退。只有当教师在数据记录本上签字，并将实验仪器整理完毕后，才可以离开实验室，否则成绩记为</a:t>
            </a:r>
            <a:r>
              <a:rPr lang="en-US" altLang="zh-CN" sz="2400" b="1" dirty="0">
                <a:solidFill>
                  <a:srgbClr val="FFCC00"/>
                </a:solidFill>
                <a:latin typeface="Times New Roman" panose="02020603050405020304" pitchFamily="18" charset="0"/>
                <a:ea typeface="楷体_GB2312" panose="02010609030101010101" pitchFamily="49" charset="-122"/>
              </a:rPr>
              <a:t>0</a:t>
            </a:r>
            <a:r>
              <a:rPr lang="zh-CN" altLang="en-US" sz="2400" b="1" dirty="0">
                <a:solidFill>
                  <a:srgbClr val="FFCC00"/>
                </a:solidFill>
                <a:latin typeface="Times New Roman" panose="02020603050405020304" pitchFamily="18" charset="0"/>
                <a:ea typeface="楷体_GB2312" panose="02010609030101010101" pitchFamily="49" charset="-122"/>
              </a:rPr>
              <a:t>分。补做后的成绩最高按</a:t>
            </a:r>
            <a:r>
              <a:rPr lang="en-US" altLang="zh-CN" sz="2400" b="1" dirty="0">
                <a:solidFill>
                  <a:srgbClr val="FFCC00"/>
                </a:solidFill>
                <a:latin typeface="Times New Roman" panose="02020603050405020304" pitchFamily="18" charset="0"/>
                <a:ea typeface="楷体_GB2312" panose="02010609030101010101" pitchFamily="49" charset="-122"/>
              </a:rPr>
              <a:t>60</a:t>
            </a:r>
            <a:r>
              <a:rPr lang="zh-CN" altLang="en-US" sz="2400" b="1" dirty="0">
                <a:solidFill>
                  <a:srgbClr val="FFCC00"/>
                </a:solidFill>
                <a:latin typeface="Times New Roman" panose="02020603050405020304" pitchFamily="18" charset="0"/>
                <a:ea typeface="楷体_GB2312" panose="02010609030101010101" pitchFamily="49" charset="-122"/>
              </a:rPr>
              <a:t>分计算。</a:t>
            </a:r>
            <a:endParaRPr lang="zh-CN" altLang="en-US" sz="2400" b="1"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en-US" altLang="zh-CN" sz="2400" b="1" dirty="0">
                <a:solidFill>
                  <a:srgbClr val="FFCC00"/>
                </a:solidFill>
                <a:latin typeface="Times New Roman" panose="02020603050405020304" pitchFamily="18" charset="0"/>
                <a:ea typeface="楷体_GB2312" panose="02010609030101010101" pitchFamily="49" charset="-122"/>
              </a:rPr>
              <a:t>3</a:t>
            </a:r>
            <a:r>
              <a:rPr lang="zh-CN" altLang="en-US" sz="2400" b="1" dirty="0">
                <a:solidFill>
                  <a:srgbClr val="FFCC00"/>
                </a:solidFill>
                <a:latin typeface="Times New Roman" panose="02020603050405020304" pitchFamily="18" charset="0"/>
                <a:ea typeface="楷体_GB2312" panose="02010609030101010101" pitchFamily="49" charset="-122"/>
              </a:rPr>
              <a:t>）不无故延迟实验时间。若超学时，指导教师应根据具体情况妥善处理。</a:t>
            </a:r>
            <a:endParaRPr lang="zh-CN" altLang="en-US" sz="2400" b="1"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en-US" altLang="zh-CN" sz="2400" b="1" dirty="0">
                <a:solidFill>
                  <a:srgbClr val="FFCC00"/>
                </a:solidFill>
                <a:latin typeface="Times New Roman" panose="02020603050405020304" pitchFamily="18" charset="0"/>
                <a:ea typeface="楷体_GB2312" panose="02010609030101010101" pitchFamily="49" charset="-122"/>
              </a:rPr>
              <a:t>4</a:t>
            </a:r>
            <a:r>
              <a:rPr lang="zh-CN" altLang="en-US" sz="2400" b="1" dirty="0">
                <a:solidFill>
                  <a:srgbClr val="FFCC00"/>
                </a:solidFill>
                <a:latin typeface="Times New Roman" panose="02020603050405020304" pitchFamily="18" charset="0"/>
                <a:ea typeface="楷体_GB2312" panose="02010609030101010101" pitchFamily="49" charset="-122"/>
              </a:rPr>
              <a:t>）请假事宜：病假必须有医院证明；事假一般不予批准，特殊情况需持学生所在系的系主任签字的假条。</a:t>
            </a:r>
            <a:endParaRPr lang="zh-CN" altLang="en-US" sz="2400" b="1"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en-US" altLang="zh-CN" sz="2400" b="1" dirty="0">
                <a:solidFill>
                  <a:srgbClr val="FFCC00"/>
                </a:solidFill>
                <a:latin typeface="Times New Roman" panose="02020603050405020304" pitchFamily="18" charset="0"/>
                <a:ea typeface="楷体_GB2312" panose="02010609030101010101" pitchFamily="49" charset="-122"/>
              </a:rPr>
              <a:t>5</a:t>
            </a:r>
            <a:r>
              <a:rPr lang="zh-CN" altLang="en-US" sz="2400" b="1" dirty="0">
                <a:solidFill>
                  <a:srgbClr val="FFCC00"/>
                </a:solidFill>
                <a:latin typeface="Times New Roman" panose="02020603050405020304" pitchFamily="18" charset="0"/>
                <a:ea typeface="楷体_GB2312" panose="02010609030101010101" pitchFamily="49" charset="-122"/>
              </a:rPr>
              <a:t>）病、事假过后，必须尽快与任课教师联系，将所缺实验补上。</a:t>
            </a:r>
            <a:endParaRPr lang="zh-CN" altLang="en-US" sz="2400" b="1" dirty="0">
              <a:solidFill>
                <a:srgbClr val="FFCC00"/>
              </a:solidFill>
              <a:latin typeface="Times New Roman" panose="02020603050405020304" pitchFamily="18" charset="0"/>
              <a:ea typeface="楷体_GB2312" panose="02010609030101010101" pitchFamily="49" charset="-122"/>
            </a:endParaRPr>
          </a:p>
        </p:txBody>
      </p: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rcRect l="5527" t="10996" r="6690" b="55580"/>
          <a:stretch>
            <a:fillRect/>
          </a:stretch>
        </p:blipFill>
        <p:spPr>
          <a:xfrm>
            <a:off x="1449070" y="607060"/>
            <a:ext cx="6024245" cy="4079875"/>
          </a:xfrm>
          <a:prstGeom prst="rect">
            <a:avLst/>
          </a:prstGeom>
        </p:spPr>
      </p:pic>
      <p:pic>
        <p:nvPicPr>
          <p:cNvPr id="4" name="图片 3"/>
          <p:cNvPicPr>
            <a:picLocks noChangeAspect="1"/>
          </p:cNvPicPr>
          <p:nvPr/>
        </p:nvPicPr>
        <p:blipFill>
          <a:blip r:embed="rId1"/>
          <a:srcRect l="7378" t="75842" r="6028" b="18261"/>
          <a:stretch>
            <a:fillRect/>
          </a:stretch>
        </p:blipFill>
        <p:spPr>
          <a:xfrm>
            <a:off x="681990" y="4849495"/>
            <a:ext cx="7780655" cy="942340"/>
          </a:xfrm>
          <a:prstGeom prst="rect">
            <a:avLst/>
          </a:prstGeom>
        </p:spPr>
      </p:pic>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rcRect l="7051" t="57760" r="6807" b="16083"/>
          <a:stretch>
            <a:fillRect/>
          </a:stretch>
        </p:blipFill>
        <p:spPr>
          <a:xfrm>
            <a:off x="1290955" y="3227070"/>
            <a:ext cx="6563360" cy="3545205"/>
          </a:xfrm>
          <a:prstGeom prst="rect">
            <a:avLst/>
          </a:prstGeom>
        </p:spPr>
      </p:pic>
      <p:pic>
        <p:nvPicPr>
          <p:cNvPr id="4" name="图片 3"/>
          <p:cNvPicPr>
            <a:picLocks noChangeAspect="1"/>
          </p:cNvPicPr>
          <p:nvPr/>
        </p:nvPicPr>
        <p:blipFill>
          <a:blip r:embed="rId1"/>
          <a:srcRect l="7552" t="32231" r="7024" b="42693"/>
          <a:stretch>
            <a:fillRect/>
          </a:stretch>
        </p:blipFill>
        <p:spPr>
          <a:xfrm>
            <a:off x="1289685" y="-152400"/>
            <a:ext cx="6564630" cy="3427730"/>
          </a:xfrm>
          <a:prstGeom prst="rect">
            <a:avLst/>
          </a:prstGeom>
        </p:spPr>
      </p:pic>
    </p:spTree>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WordArt 4"/>
          <p:cNvSpPr>
            <a:spLocks noTextEdit="1"/>
          </p:cNvSpPr>
          <p:nvPr/>
        </p:nvSpPr>
        <p:spPr>
          <a:xfrm>
            <a:off x="1835150" y="1700213"/>
            <a:ext cx="5832475" cy="36734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p>
            <a:pPr algn="ctr"/>
            <a:r>
              <a:rPr lang="zh-CN" altLang="en-US" sz="9600" b="1">
                <a:gradFill rotWithShape="1">
                  <a:gsLst>
                    <a:gs pos="0">
                      <a:srgbClr val="FFE701"/>
                    </a:gs>
                    <a:gs pos="100000">
                      <a:srgbClr val="FE3E02"/>
                    </a:gs>
                  </a:gsLst>
                  <a:lin ang="5400000" scaled="1"/>
                  <a:tileRect/>
                </a:gradFill>
                <a:latin typeface="宋体" panose="02010600030101010101" pitchFamily="2" charset="-122"/>
                <a:ea typeface="宋体" panose="02010600030101010101" pitchFamily="2" charset="-122"/>
              </a:rPr>
              <a:t>谢谢！</a:t>
            </a:r>
            <a:endParaRPr lang="zh-CN" altLang="en-US" sz="9600" b="1">
              <a:gradFill rotWithShape="1">
                <a:gsLst>
                  <a:gs pos="0">
                    <a:srgbClr val="FFE701"/>
                  </a:gs>
                  <a:gs pos="100000">
                    <a:srgbClr val="FE3E02"/>
                  </a:gs>
                </a:gsLst>
                <a:lin ang="5400000" scaled="1"/>
                <a:tileRect/>
              </a:gra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52578"/>
                                        </p:tgtEl>
                                      </p:cBhvr>
                                      <p:by x="200000" y="2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Rectangle 2"/>
          <p:cNvSpPr>
            <a:spLocks noGrp="1" noRot="1"/>
          </p:cNvSpPr>
          <p:nvPr>
            <p:ph type="title"/>
          </p:nvPr>
        </p:nvSpPr>
        <p:spPr>
          <a:xfrm>
            <a:off x="408940" y="2857500"/>
            <a:ext cx="8540750" cy="1143000"/>
          </a:xfrm>
          <a:ln/>
        </p:spPr>
        <p:txBody>
          <a:bodyPr vert="horz" wrap="square" lIns="91440" tIns="45720" rIns="91440" bIns="45720" anchor="ctr"/>
          <a:p>
            <a:pPr eaLnBrk="1" hangingPunct="1"/>
            <a:r>
              <a:rPr lang="zh-CN" altLang="en-US" sz="5400" dirty="0">
                <a:solidFill>
                  <a:srgbClr val="FFCC00"/>
                </a:solidFill>
                <a:ea typeface="楷体_GB2312" panose="02010609030101010101" pitchFamily="49" charset="-122"/>
              </a:rPr>
              <a:t>实验成绩的评定</a:t>
            </a:r>
            <a:endParaRPr lang="zh-CN" altLang="en-US" sz="5400" dirty="0">
              <a:solidFill>
                <a:srgbClr val="FFCC00"/>
              </a:solidFill>
              <a:ea typeface="楷体_GB2312" panose="02010609030101010101" pitchFamily="49"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4"/>
          <p:cNvSpPr>
            <a:spLocks noGrp="1" noRot="1"/>
          </p:cNvSpPr>
          <p:nvPr>
            <p:ph type="ctrTitle"/>
          </p:nvPr>
        </p:nvSpPr>
        <p:spPr>
          <a:xfrm>
            <a:off x="684213" y="765175"/>
            <a:ext cx="7772400" cy="1143000"/>
          </a:xfrm>
          <a:ln/>
        </p:spPr>
        <p:txBody>
          <a:bodyPr vert="horz" wrap="square" lIns="91440" tIns="45720" rIns="91440" bIns="45720" anchor="ctr"/>
          <a:p>
            <a:pPr eaLnBrk="1" hangingPunct="1"/>
            <a:r>
              <a:rPr lang="zh-CN" altLang="en-US" kern="1200" dirty="0">
                <a:latin typeface="+mj-lt"/>
                <a:ea typeface="楷体_GB2312" panose="02010609030101010101" pitchFamily="49" charset="-122"/>
                <a:cs typeface="+mj-cs"/>
              </a:rPr>
              <a:t>培养实验能力</a:t>
            </a:r>
            <a:endParaRPr lang="zh-CN" altLang="en-US" kern="1200" dirty="0">
              <a:latin typeface="+mj-lt"/>
              <a:ea typeface="楷体_GB2312" panose="02010609030101010101" pitchFamily="49" charset="-122"/>
              <a:cs typeface="+mj-cs"/>
            </a:endParaRPr>
          </a:p>
        </p:txBody>
      </p:sp>
      <p:sp>
        <p:nvSpPr>
          <p:cNvPr id="19459" name="Rectangle 5"/>
          <p:cNvSpPr>
            <a:spLocks noGrp="1" noRot="1"/>
          </p:cNvSpPr>
          <p:nvPr>
            <p:ph type="subTitle" idx="1"/>
          </p:nvPr>
        </p:nvSpPr>
        <p:spPr>
          <a:xfrm>
            <a:off x="539750" y="1989138"/>
            <a:ext cx="7920038" cy="4032250"/>
          </a:xfrm>
          <a:ln/>
        </p:spPr>
        <p:txBody>
          <a:bodyPr vert="horz" wrap="square" lIns="91440" tIns="45720" rIns="91440" bIns="45720" anchor="t"/>
          <a:p>
            <a:pPr algn="l" eaLnBrk="1" hangingPunct="1">
              <a:buSzPct val="85000"/>
              <a:buFont typeface="Wingdings 2" panose="05020102010507070707" pitchFamily="18" charset="2"/>
            </a:pPr>
            <a:r>
              <a:rPr lang="en-US" altLang="zh-CN" sz="2800" kern="1200" dirty="0">
                <a:solidFill>
                  <a:srgbClr val="FFCC00"/>
                </a:solidFill>
                <a:latin typeface="楷体_GB2312" panose="02010609030101010101" pitchFamily="49" charset="-122"/>
                <a:ea typeface="楷体_GB2312" panose="02010609030101010101" pitchFamily="49" charset="-122"/>
                <a:cs typeface="+mn-cs"/>
              </a:rPr>
              <a:t>1.</a:t>
            </a:r>
            <a:r>
              <a:rPr lang="zh-CN" altLang="en-US" sz="2800" kern="1200" dirty="0">
                <a:solidFill>
                  <a:srgbClr val="FFCC00"/>
                </a:solidFill>
                <a:latin typeface="楷体_GB2312" panose="02010609030101010101" pitchFamily="49" charset="-122"/>
                <a:ea typeface="楷体_GB2312" panose="02010609030101010101" pitchFamily="49" charset="-122"/>
                <a:cs typeface="+mn-cs"/>
              </a:rPr>
              <a:t>能够自行阅读实验教材，做好实验前的准备；</a:t>
            </a:r>
            <a:endParaRPr lang="zh-CN" altLang="en-US" sz="2800" kern="1200" dirty="0">
              <a:solidFill>
                <a:srgbClr val="FFCC00"/>
              </a:solidFill>
              <a:latin typeface="楷体_GB2312" panose="02010609030101010101" pitchFamily="49" charset="-122"/>
              <a:ea typeface="楷体_GB2312" panose="02010609030101010101" pitchFamily="49" charset="-122"/>
              <a:cs typeface="+mn-cs"/>
            </a:endParaRPr>
          </a:p>
          <a:p>
            <a:pPr algn="l" eaLnBrk="1" hangingPunct="1">
              <a:buSzPct val="85000"/>
              <a:buFont typeface="Wingdings 2" panose="05020102010507070707" pitchFamily="18" charset="2"/>
            </a:pPr>
            <a:r>
              <a:rPr lang="en-US" altLang="zh-CN" sz="2800" kern="1200" dirty="0">
                <a:solidFill>
                  <a:srgbClr val="FFCC00"/>
                </a:solidFill>
                <a:latin typeface="楷体_GB2312" panose="02010609030101010101" pitchFamily="49" charset="-122"/>
                <a:ea typeface="楷体_GB2312" panose="02010609030101010101" pitchFamily="49" charset="-122"/>
                <a:cs typeface="+mn-cs"/>
              </a:rPr>
              <a:t>2.</a:t>
            </a:r>
            <a:r>
              <a:rPr lang="zh-CN" altLang="en-US" sz="2800" kern="1200" dirty="0">
                <a:solidFill>
                  <a:srgbClr val="FFCC00"/>
                </a:solidFill>
                <a:latin typeface="楷体_GB2312" panose="02010609030101010101" pitchFamily="49" charset="-122"/>
                <a:ea typeface="楷体_GB2312" panose="02010609030101010101" pitchFamily="49" charset="-122"/>
                <a:cs typeface="+mn-cs"/>
              </a:rPr>
              <a:t>能够借助教材与仪器说明书，正确使用常用仪器设备；</a:t>
            </a:r>
            <a:endParaRPr lang="zh-CN" altLang="en-US" sz="2800" kern="1200" dirty="0">
              <a:solidFill>
                <a:srgbClr val="FFCC00"/>
              </a:solidFill>
              <a:latin typeface="楷体_GB2312" panose="02010609030101010101" pitchFamily="49" charset="-122"/>
              <a:ea typeface="楷体_GB2312" panose="02010609030101010101" pitchFamily="49" charset="-122"/>
              <a:cs typeface="+mn-cs"/>
            </a:endParaRPr>
          </a:p>
          <a:p>
            <a:pPr algn="l" eaLnBrk="1" hangingPunct="1">
              <a:buSzPct val="85000"/>
              <a:buFont typeface="Wingdings 2" panose="05020102010507070707" pitchFamily="18" charset="2"/>
            </a:pPr>
            <a:r>
              <a:rPr lang="en-US" altLang="zh-CN" sz="2800" kern="1200" dirty="0">
                <a:solidFill>
                  <a:srgbClr val="FFCC00"/>
                </a:solidFill>
                <a:latin typeface="楷体_GB2312" panose="02010609030101010101" pitchFamily="49" charset="-122"/>
                <a:ea typeface="楷体_GB2312" panose="02010609030101010101" pitchFamily="49" charset="-122"/>
                <a:cs typeface="+mn-cs"/>
              </a:rPr>
              <a:t>3.</a:t>
            </a:r>
            <a:r>
              <a:rPr lang="zh-CN" altLang="en-US" sz="2800" kern="1200" dirty="0">
                <a:solidFill>
                  <a:srgbClr val="FFCC00"/>
                </a:solidFill>
                <a:latin typeface="楷体_GB2312" panose="02010609030101010101" pitchFamily="49" charset="-122"/>
                <a:ea typeface="楷体_GB2312" panose="02010609030101010101" pitchFamily="49" charset="-122"/>
                <a:cs typeface="+mn-cs"/>
              </a:rPr>
              <a:t>能够运用物理学原理对实验现象进行初步分析判断；</a:t>
            </a:r>
            <a:endParaRPr lang="zh-CN" altLang="en-US" sz="2800" kern="1200" dirty="0">
              <a:solidFill>
                <a:srgbClr val="FFCC00"/>
              </a:solidFill>
              <a:latin typeface="楷体_GB2312" panose="02010609030101010101" pitchFamily="49" charset="-122"/>
              <a:ea typeface="楷体_GB2312" panose="02010609030101010101" pitchFamily="49" charset="-122"/>
              <a:cs typeface="+mn-cs"/>
            </a:endParaRPr>
          </a:p>
          <a:p>
            <a:pPr algn="l" eaLnBrk="1" hangingPunct="1">
              <a:buSzPct val="85000"/>
              <a:buFont typeface="Wingdings 2" panose="05020102010507070707" pitchFamily="18" charset="2"/>
            </a:pPr>
            <a:r>
              <a:rPr lang="en-US" altLang="zh-CN" sz="2800" kern="1200" dirty="0">
                <a:solidFill>
                  <a:srgbClr val="FFCC00"/>
                </a:solidFill>
                <a:latin typeface="楷体_GB2312" panose="02010609030101010101" pitchFamily="49" charset="-122"/>
                <a:ea typeface="楷体_GB2312" panose="02010609030101010101" pitchFamily="49" charset="-122"/>
                <a:cs typeface="+mn-cs"/>
              </a:rPr>
              <a:t>4.</a:t>
            </a:r>
            <a:r>
              <a:rPr lang="zh-CN" altLang="en-US" sz="2800" kern="1200" dirty="0">
                <a:solidFill>
                  <a:srgbClr val="FFCC00"/>
                </a:solidFill>
                <a:latin typeface="楷体_GB2312" panose="02010609030101010101" pitchFamily="49" charset="-122"/>
                <a:ea typeface="楷体_GB2312" panose="02010609030101010101" pitchFamily="49" charset="-122"/>
                <a:cs typeface="+mn-cs"/>
              </a:rPr>
              <a:t>能够正确记录和处理实验数据，绘制图表，说明实验结果，撰写合格的实验报告；</a:t>
            </a:r>
            <a:endParaRPr lang="zh-CN" altLang="en-US" sz="2800" kern="1200" dirty="0">
              <a:solidFill>
                <a:srgbClr val="FFCC00"/>
              </a:solidFill>
              <a:latin typeface="楷体_GB2312" panose="02010609030101010101" pitchFamily="49" charset="-122"/>
              <a:ea typeface="楷体_GB2312" panose="02010609030101010101" pitchFamily="49" charset="-122"/>
              <a:cs typeface="+mn-cs"/>
            </a:endParaRPr>
          </a:p>
          <a:p>
            <a:pPr algn="l" eaLnBrk="1" hangingPunct="1">
              <a:buSzPct val="85000"/>
              <a:buFont typeface="Wingdings 2" panose="05020102010507070707" pitchFamily="18" charset="2"/>
            </a:pPr>
            <a:r>
              <a:rPr lang="en-US" altLang="zh-CN" sz="2800" kern="1200" dirty="0">
                <a:solidFill>
                  <a:srgbClr val="FFCC00"/>
                </a:solidFill>
                <a:latin typeface="楷体_GB2312" panose="02010609030101010101" pitchFamily="49" charset="-122"/>
                <a:ea typeface="楷体_GB2312" panose="02010609030101010101" pitchFamily="49" charset="-122"/>
                <a:cs typeface="+mn-cs"/>
              </a:rPr>
              <a:t>5.</a:t>
            </a:r>
            <a:r>
              <a:rPr lang="zh-CN" altLang="en-US" sz="2800" kern="1200" dirty="0">
                <a:solidFill>
                  <a:srgbClr val="FFCC00"/>
                </a:solidFill>
                <a:latin typeface="楷体_GB2312" panose="02010609030101010101" pitchFamily="49" charset="-122"/>
                <a:ea typeface="楷体_GB2312" panose="02010609030101010101" pitchFamily="49" charset="-122"/>
                <a:cs typeface="+mn-cs"/>
              </a:rPr>
              <a:t>能够完成简单的设计性实验。</a:t>
            </a:r>
            <a:endParaRPr lang="zh-CN" altLang="en-US" sz="2800" kern="1200" dirty="0">
              <a:solidFill>
                <a:srgbClr val="FFCC00"/>
              </a:solidFill>
              <a:latin typeface="楷体_GB2312" panose="02010609030101010101" pitchFamily="49" charset="-122"/>
              <a:ea typeface="楷体_GB2312" panose="02010609030101010101" pitchFamily="49" charset="-122"/>
              <a:cs typeface="+mn-cs"/>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4"/>
          <p:cNvSpPr>
            <a:spLocks noGrp="1" noRot="1"/>
          </p:cNvSpPr>
          <p:nvPr>
            <p:ph type="ctrTitle"/>
          </p:nvPr>
        </p:nvSpPr>
        <p:spPr>
          <a:xfrm>
            <a:off x="684213" y="1484313"/>
            <a:ext cx="7772400" cy="1143000"/>
          </a:xfrm>
          <a:ln/>
        </p:spPr>
        <p:txBody>
          <a:bodyPr vert="horz" wrap="square" lIns="91440" tIns="45720" rIns="91440" bIns="45720" anchor="ctr"/>
          <a:p>
            <a:pPr eaLnBrk="1" hangingPunct="1"/>
            <a:r>
              <a:rPr lang="zh-CN" altLang="en-US" kern="1200" dirty="0">
                <a:latin typeface="+mj-lt"/>
                <a:ea typeface="楷体_GB2312" panose="02010609030101010101" pitchFamily="49" charset="-122"/>
                <a:cs typeface="+mj-cs"/>
              </a:rPr>
              <a:t>提高实验素养</a:t>
            </a:r>
            <a:endParaRPr lang="zh-CN" altLang="en-US" kern="1200" dirty="0">
              <a:latin typeface="+mj-lt"/>
              <a:ea typeface="楷体_GB2312" panose="02010609030101010101" pitchFamily="49" charset="-122"/>
              <a:cs typeface="+mj-cs"/>
            </a:endParaRPr>
          </a:p>
        </p:txBody>
      </p:sp>
      <p:sp>
        <p:nvSpPr>
          <p:cNvPr id="20483" name="Rectangle 5"/>
          <p:cNvSpPr>
            <a:spLocks noGrp="1" noRot="1"/>
          </p:cNvSpPr>
          <p:nvPr>
            <p:ph type="subTitle" idx="1"/>
          </p:nvPr>
        </p:nvSpPr>
        <p:spPr>
          <a:xfrm>
            <a:off x="395288" y="2852738"/>
            <a:ext cx="8353425" cy="2303462"/>
          </a:xfrm>
          <a:ln/>
        </p:spPr>
        <p:txBody>
          <a:bodyPr vert="horz" wrap="square" lIns="91440" tIns="45720" rIns="91440" bIns="45720" anchor="t"/>
          <a:p>
            <a:pPr algn="l" eaLnBrk="1" hangingPunct="1">
              <a:buSzPct val="85000"/>
              <a:buFont typeface="Wingdings 2" panose="05020102010507070707" pitchFamily="18" charset="2"/>
            </a:pPr>
            <a:r>
              <a:rPr lang="en-US" altLang="zh-CN" kern="1200" dirty="0">
                <a:solidFill>
                  <a:srgbClr val="FFCC00"/>
                </a:solidFill>
                <a:latin typeface="楷体_GB2312" panose="02010609030101010101" pitchFamily="49" charset="-122"/>
                <a:ea typeface="楷体_GB2312" panose="02010609030101010101" pitchFamily="49" charset="-122"/>
                <a:cs typeface="+mn-cs"/>
              </a:rPr>
              <a:t>1.</a:t>
            </a:r>
            <a:r>
              <a:rPr lang="zh-CN" altLang="en-US" kern="1200" dirty="0">
                <a:solidFill>
                  <a:srgbClr val="FFCC00"/>
                </a:solidFill>
                <a:latin typeface="楷体_GB2312" panose="02010609030101010101" pitchFamily="49" charset="-122"/>
                <a:ea typeface="楷体_GB2312" panose="02010609030101010101" pitchFamily="49" charset="-122"/>
                <a:cs typeface="+mn-cs"/>
              </a:rPr>
              <a:t>理论联系实际和实事求是的科学作风，严</a:t>
            </a:r>
            <a:endParaRPr lang="zh-CN" altLang="en-US" kern="1200" dirty="0">
              <a:solidFill>
                <a:srgbClr val="FFCC00"/>
              </a:solidFill>
              <a:latin typeface="楷体_GB2312" panose="02010609030101010101" pitchFamily="49" charset="-122"/>
              <a:ea typeface="楷体_GB2312" panose="02010609030101010101" pitchFamily="49" charset="-122"/>
              <a:cs typeface="+mn-cs"/>
            </a:endParaRPr>
          </a:p>
          <a:p>
            <a:pPr algn="l" eaLnBrk="1" hangingPunct="1">
              <a:buSzPct val="85000"/>
              <a:buFont typeface="Wingdings 2" panose="05020102010507070707" pitchFamily="18" charset="2"/>
            </a:pPr>
            <a:r>
              <a:rPr lang="zh-CN" altLang="en-US" kern="1200" dirty="0">
                <a:solidFill>
                  <a:srgbClr val="FFCC00"/>
                </a:solidFill>
                <a:latin typeface="楷体_GB2312" panose="02010609030101010101" pitchFamily="49" charset="-122"/>
                <a:ea typeface="楷体_GB2312" panose="02010609030101010101" pitchFamily="49" charset="-122"/>
                <a:cs typeface="+mn-cs"/>
              </a:rPr>
              <a:t>  肃认真的工作态度，主动研究的探索精神；</a:t>
            </a:r>
            <a:endParaRPr lang="zh-CN" altLang="en-US" kern="1200" dirty="0">
              <a:solidFill>
                <a:srgbClr val="FFCC00"/>
              </a:solidFill>
              <a:latin typeface="楷体_GB2312" panose="02010609030101010101" pitchFamily="49" charset="-122"/>
              <a:ea typeface="楷体_GB2312" panose="02010609030101010101" pitchFamily="49" charset="-122"/>
              <a:cs typeface="+mn-cs"/>
            </a:endParaRPr>
          </a:p>
          <a:p>
            <a:pPr algn="l" eaLnBrk="1" hangingPunct="1">
              <a:buSzPct val="85000"/>
              <a:buFont typeface="Wingdings 2" panose="05020102010507070707" pitchFamily="18" charset="2"/>
            </a:pPr>
            <a:r>
              <a:rPr lang="en-US" altLang="zh-CN" kern="1200" dirty="0">
                <a:solidFill>
                  <a:srgbClr val="FFCC00"/>
                </a:solidFill>
                <a:latin typeface="楷体_GB2312" panose="02010609030101010101" pitchFamily="49" charset="-122"/>
                <a:ea typeface="楷体_GB2312" panose="02010609030101010101" pitchFamily="49" charset="-122"/>
                <a:cs typeface="+mn-cs"/>
              </a:rPr>
              <a:t>2.</a:t>
            </a:r>
            <a:r>
              <a:rPr lang="zh-CN" altLang="en-US" kern="1200" dirty="0">
                <a:solidFill>
                  <a:srgbClr val="FFCC00"/>
                </a:solidFill>
                <a:latin typeface="楷体_GB2312" panose="02010609030101010101" pitchFamily="49" charset="-122"/>
                <a:ea typeface="楷体_GB2312" panose="02010609030101010101" pitchFamily="49" charset="-122"/>
                <a:cs typeface="+mn-cs"/>
              </a:rPr>
              <a:t>遵守纪律、爱护公物的优良品德；</a:t>
            </a:r>
            <a:endParaRPr lang="zh-CN" altLang="en-US" kern="1200" dirty="0">
              <a:solidFill>
                <a:srgbClr val="FFCC00"/>
              </a:solidFill>
              <a:latin typeface="楷体_GB2312" panose="02010609030101010101" pitchFamily="49" charset="-122"/>
              <a:ea typeface="楷体_GB2312" panose="02010609030101010101" pitchFamily="49" charset="-122"/>
              <a:cs typeface="+mn-cs"/>
            </a:endParaRPr>
          </a:p>
          <a:p>
            <a:pPr algn="l" eaLnBrk="1" hangingPunct="1">
              <a:buSzPct val="85000"/>
              <a:buFont typeface="Wingdings 2" panose="05020102010507070707" pitchFamily="18" charset="2"/>
            </a:pPr>
            <a:r>
              <a:rPr lang="en-US" altLang="zh-CN" kern="1200" dirty="0">
                <a:solidFill>
                  <a:srgbClr val="FFCC00"/>
                </a:solidFill>
                <a:latin typeface="楷体_GB2312" panose="02010609030101010101" pitchFamily="49" charset="-122"/>
                <a:ea typeface="楷体_GB2312" panose="02010609030101010101" pitchFamily="49" charset="-122"/>
                <a:cs typeface="+mn-cs"/>
              </a:rPr>
              <a:t>3.</a:t>
            </a:r>
            <a:r>
              <a:rPr lang="zh-CN" altLang="en-US" kern="1200" dirty="0">
                <a:solidFill>
                  <a:srgbClr val="FFCC00"/>
                </a:solidFill>
                <a:latin typeface="楷体_GB2312" panose="02010609030101010101" pitchFamily="49" charset="-122"/>
                <a:ea typeface="楷体_GB2312" panose="02010609030101010101" pitchFamily="49" charset="-122"/>
                <a:cs typeface="+mn-cs"/>
              </a:rPr>
              <a:t>相互协作、共同探索的合作态度</a:t>
            </a:r>
            <a:r>
              <a:rPr lang="zh-CN" altLang="en-US" kern="1200" dirty="0">
                <a:solidFill>
                  <a:srgbClr val="FFCC00"/>
                </a:solidFill>
                <a:latin typeface="+mn-lt"/>
                <a:ea typeface="+mn-ea"/>
                <a:cs typeface="+mn-cs"/>
              </a:rPr>
              <a:t>。</a:t>
            </a:r>
            <a:endParaRPr lang="zh-CN" altLang="en-US" kern="1200" dirty="0">
              <a:solidFill>
                <a:srgbClr val="FFCC00"/>
              </a:solidFill>
              <a:latin typeface="+mn-lt"/>
              <a:ea typeface="+mn-ea"/>
              <a:cs typeface="+mn-cs"/>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noRot="1"/>
          </p:cNvSpPr>
          <p:nvPr>
            <p:ph type="title"/>
          </p:nvPr>
        </p:nvSpPr>
        <p:spPr>
          <a:ln/>
        </p:spPr>
        <p:txBody>
          <a:bodyPr vert="horz" wrap="square" lIns="91440" tIns="45720" rIns="91440" bIns="45720" anchor="ctr"/>
          <a:p>
            <a:pPr eaLnBrk="1" hangingPunct="1"/>
            <a:r>
              <a:rPr lang="zh-CN" altLang="en-US" sz="4000" dirty="0">
                <a:ea typeface="楷体_GB2312" panose="02010609030101010101" pitchFamily="49" charset="-122"/>
              </a:rPr>
              <a:t>物理实验教学的主要环节与基本要求</a:t>
            </a:r>
            <a:endParaRPr lang="zh-CN" altLang="en-US" sz="4000" dirty="0">
              <a:ea typeface="楷体_GB2312" panose="02010609030101010101" pitchFamily="49" charset="-122"/>
            </a:endParaRPr>
          </a:p>
        </p:txBody>
      </p:sp>
      <p:sp>
        <p:nvSpPr>
          <p:cNvPr id="21507" name="Rectangle 3"/>
          <p:cNvSpPr>
            <a:spLocks noGrp="1" noRot="1"/>
          </p:cNvSpPr>
          <p:nvPr>
            <p:ph idx="1"/>
          </p:nvPr>
        </p:nvSpPr>
        <p:spPr>
          <a:xfrm>
            <a:off x="301625" y="2276475"/>
            <a:ext cx="8540750" cy="2305050"/>
          </a:xfrm>
          <a:ln/>
        </p:spPr>
        <p:txBody>
          <a:bodyPr vert="horz" wrap="square" lIns="91440" tIns="45720" rIns="91440" bIns="45720" anchor="t"/>
          <a:p>
            <a:pPr algn="ctr" eaLnBrk="1" hangingPunct="1">
              <a:lnSpc>
                <a:spcPct val="90000"/>
              </a:lnSpc>
              <a:buNone/>
            </a:pPr>
            <a:r>
              <a:rPr lang="zh-CN" altLang="en-US" sz="4000" dirty="0">
                <a:solidFill>
                  <a:srgbClr val="FFCC00"/>
                </a:solidFill>
                <a:ea typeface="楷体_GB2312" panose="02010609030101010101" pitchFamily="49" charset="-122"/>
              </a:rPr>
              <a:t>实验课教学的三个环节</a:t>
            </a:r>
            <a:endParaRPr lang="zh-CN" altLang="en-US" sz="4000" dirty="0">
              <a:solidFill>
                <a:srgbClr val="FFCC00"/>
              </a:solidFill>
              <a:ea typeface="楷体_GB2312" panose="02010609030101010101" pitchFamily="49" charset="-122"/>
            </a:endParaRPr>
          </a:p>
          <a:p>
            <a:pPr algn="ctr" eaLnBrk="1" hangingPunct="1">
              <a:lnSpc>
                <a:spcPct val="90000"/>
              </a:lnSpc>
              <a:buNone/>
            </a:pPr>
            <a:r>
              <a:rPr lang="zh-CN" altLang="en-US" sz="4000" dirty="0">
                <a:solidFill>
                  <a:srgbClr val="FF0000"/>
                </a:solidFill>
                <a:ea typeface="楷体_GB2312" panose="02010609030101010101" pitchFamily="49" charset="-122"/>
              </a:rPr>
              <a:t>◆</a:t>
            </a:r>
            <a:r>
              <a:rPr lang="zh-CN" altLang="en-US" sz="4000" dirty="0">
                <a:solidFill>
                  <a:srgbClr val="FFCC00"/>
                </a:solidFill>
                <a:ea typeface="楷体_GB2312" panose="02010609030101010101" pitchFamily="49" charset="-122"/>
              </a:rPr>
              <a:t>课前实验预习</a:t>
            </a:r>
            <a:endParaRPr lang="zh-CN" altLang="en-US" sz="4000" dirty="0">
              <a:solidFill>
                <a:srgbClr val="FFCC00"/>
              </a:solidFill>
              <a:ea typeface="楷体_GB2312" panose="02010609030101010101" pitchFamily="49" charset="-122"/>
            </a:endParaRPr>
          </a:p>
          <a:p>
            <a:pPr algn="ctr" eaLnBrk="1" hangingPunct="1">
              <a:lnSpc>
                <a:spcPct val="90000"/>
              </a:lnSpc>
              <a:buNone/>
            </a:pPr>
            <a:r>
              <a:rPr lang="zh-CN" altLang="en-US" sz="4000" dirty="0">
                <a:solidFill>
                  <a:srgbClr val="FF0000"/>
                </a:solidFill>
                <a:ea typeface="楷体_GB2312" panose="02010609030101010101" pitchFamily="49" charset="-122"/>
              </a:rPr>
              <a:t>◆</a:t>
            </a:r>
            <a:r>
              <a:rPr lang="zh-CN" altLang="en-US" sz="4000" dirty="0">
                <a:solidFill>
                  <a:srgbClr val="FFCC00"/>
                </a:solidFill>
                <a:ea typeface="楷体_GB2312" panose="02010609030101010101" pitchFamily="49" charset="-122"/>
              </a:rPr>
              <a:t>课中实验操作</a:t>
            </a:r>
            <a:endParaRPr lang="zh-CN" altLang="en-US" sz="4000" dirty="0">
              <a:solidFill>
                <a:srgbClr val="FFCC00"/>
              </a:solidFill>
              <a:ea typeface="楷体_GB2312" panose="02010609030101010101" pitchFamily="49" charset="-122"/>
            </a:endParaRPr>
          </a:p>
          <a:p>
            <a:pPr algn="ctr" eaLnBrk="1" hangingPunct="1">
              <a:lnSpc>
                <a:spcPct val="90000"/>
              </a:lnSpc>
              <a:buNone/>
            </a:pPr>
            <a:r>
              <a:rPr lang="zh-CN" altLang="en-US" sz="4000" dirty="0">
                <a:solidFill>
                  <a:srgbClr val="FF0000"/>
                </a:solidFill>
                <a:ea typeface="楷体_GB2312" panose="02010609030101010101" pitchFamily="49" charset="-122"/>
              </a:rPr>
              <a:t>◆</a:t>
            </a:r>
            <a:r>
              <a:rPr lang="zh-CN" altLang="en-US" sz="4000" dirty="0">
                <a:solidFill>
                  <a:srgbClr val="FFCC00"/>
                </a:solidFill>
                <a:ea typeface="楷体_GB2312" panose="02010609030101010101" pitchFamily="49" charset="-122"/>
              </a:rPr>
              <a:t>课后报告撰写</a:t>
            </a:r>
            <a:endParaRPr lang="zh-CN" altLang="en-US" sz="4000" dirty="0">
              <a:solidFill>
                <a:srgbClr val="FFCC00"/>
              </a:solidFill>
              <a:ea typeface="楷体_GB2312" panose="02010609030101010101" pitchFamily="49"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noRot="1"/>
          </p:cNvSpPr>
          <p:nvPr>
            <p:ph type="title"/>
          </p:nvPr>
        </p:nvSpPr>
        <p:spPr>
          <a:ln/>
        </p:spPr>
        <p:txBody>
          <a:bodyPr vert="horz" wrap="square" lIns="91440" tIns="45720" rIns="91440" bIns="45720" anchor="ctr"/>
          <a:p>
            <a:pPr eaLnBrk="1" hangingPunct="1"/>
            <a:r>
              <a:rPr lang="zh-CN" altLang="en-US" dirty="0">
                <a:latin typeface="Times New Roman" panose="02020603050405020304" pitchFamily="18" charset="0"/>
                <a:ea typeface="楷体_GB2312" panose="02010609030101010101" pitchFamily="49" charset="-122"/>
              </a:rPr>
              <a:t>课前预习</a:t>
            </a:r>
            <a:endParaRPr lang="zh-CN" altLang="en-US" dirty="0">
              <a:latin typeface="Times New Roman" panose="02020603050405020304" pitchFamily="18" charset="0"/>
              <a:ea typeface="楷体_GB2312" panose="02010609030101010101" pitchFamily="49" charset="-122"/>
            </a:endParaRPr>
          </a:p>
        </p:txBody>
      </p:sp>
      <p:sp>
        <p:nvSpPr>
          <p:cNvPr id="22531" name="Rectangle 3"/>
          <p:cNvSpPr>
            <a:spLocks noGrp="1" noRot="1"/>
          </p:cNvSpPr>
          <p:nvPr>
            <p:ph idx="1"/>
          </p:nvPr>
        </p:nvSpPr>
        <p:spPr>
          <a:xfrm>
            <a:off x="301625" y="1600200"/>
            <a:ext cx="8842375" cy="4498975"/>
          </a:xfrm>
          <a:ln/>
        </p:spPr>
        <p:txBody>
          <a:bodyPr vert="horz" wrap="square" lIns="91440" tIns="45720" rIns="91440" bIns="45720" anchor="t"/>
          <a:p>
            <a:pPr eaLnBrk="1" hangingPunct="1">
              <a:lnSpc>
                <a:spcPct val="90000"/>
              </a:lnSpc>
              <a:buNone/>
            </a:pPr>
            <a:r>
              <a:rPr lang="en-US" altLang="zh-CN" sz="2400" b="1" dirty="0">
                <a:solidFill>
                  <a:srgbClr val="FFCC00"/>
                </a:solidFill>
                <a:latin typeface="楷体_GB2312" panose="02010609030101010101" pitchFamily="49" charset="-122"/>
                <a:ea typeface="楷体_GB2312" panose="02010609030101010101" pitchFamily="49" charset="-122"/>
              </a:rPr>
              <a:t>1.</a:t>
            </a:r>
            <a:r>
              <a:rPr lang="zh-CN" altLang="en-US" sz="2400" b="1" dirty="0">
                <a:solidFill>
                  <a:srgbClr val="FFCC00"/>
                </a:solidFill>
                <a:latin typeface="楷体_GB2312" panose="02010609030101010101" pitchFamily="49" charset="-122"/>
                <a:ea typeface="楷体_GB2312" panose="02010609030101010101" pitchFamily="49" charset="-122"/>
              </a:rPr>
              <a:t>课前仔细阅读实验教材，以达到；</a:t>
            </a:r>
            <a:endParaRPr lang="zh-CN" altLang="en-US" sz="2400" b="1"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r>
              <a:rPr lang="zh-CN" altLang="en-US" sz="2400" b="1" dirty="0">
                <a:solidFill>
                  <a:srgbClr val="FFCC00"/>
                </a:solidFill>
                <a:latin typeface="楷体_GB2312" panose="02010609030101010101" pitchFamily="49" charset="-122"/>
                <a:ea typeface="楷体_GB2312" panose="02010609030101010101" pitchFamily="49" charset="-122"/>
              </a:rPr>
              <a:t>（</a:t>
            </a:r>
            <a:r>
              <a:rPr lang="en-US" altLang="zh-CN" sz="2400" b="1" dirty="0">
                <a:solidFill>
                  <a:srgbClr val="FFCC00"/>
                </a:solidFill>
                <a:latin typeface="楷体_GB2312" panose="02010609030101010101" pitchFamily="49" charset="-122"/>
                <a:ea typeface="楷体_GB2312" panose="02010609030101010101" pitchFamily="49" charset="-122"/>
              </a:rPr>
              <a:t>1</a:t>
            </a:r>
            <a:r>
              <a:rPr lang="zh-CN" altLang="en-US" sz="2400" b="1" dirty="0">
                <a:solidFill>
                  <a:srgbClr val="FFCC00"/>
                </a:solidFill>
                <a:latin typeface="楷体_GB2312" panose="02010609030101010101" pitchFamily="49" charset="-122"/>
                <a:ea typeface="楷体_GB2312" panose="02010609030101010101" pitchFamily="49" charset="-122"/>
              </a:rPr>
              <a:t>）明确该实验的目的；</a:t>
            </a:r>
            <a:endParaRPr lang="zh-CN" altLang="en-US" sz="2400" b="1"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r>
              <a:rPr lang="zh-CN" altLang="en-US" sz="2400" b="1" dirty="0">
                <a:solidFill>
                  <a:srgbClr val="FFCC00"/>
                </a:solidFill>
                <a:latin typeface="楷体_GB2312" panose="02010609030101010101" pitchFamily="49" charset="-122"/>
                <a:ea typeface="楷体_GB2312" panose="02010609030101010101" pitchFamily="49" charset="-122"/>
              </a:rPr>
              <a:t>（</a:t>
            </a:r>
            <a:r>
              <a:rPr lang="en-US" altLang="zh-CN" sz="2400" b="1" dirty="0">
                <a:solidFill>
                  <a:srgbClr val="FFCC00"/>
                </a:solidFill>
                <a:latin typeface="楷体_GB2312" panose="02010609030101010101" pitchFamily="49" charset="-122"/>
                <a:ea typeface="楷体_GB2312" panose="02010609030101010101" pitchFamily="49" charset="-122"/>
              </a:rPr>
              <a:t>2</a:t>
            </a:r>
            <a:r>
              <a:rPr lang="zh-CN" altLang="en-US" sz="2400" b="1" dirty="0">
                <a:solidFill>
                  <a:srgbClr val="FFCC00"/>
                </a:solidFill>
                <a:latin typeface="楷体_GB2312" panose="02010609030101010101" pitchFamily="49" charset="-122"/>
                <a:ea typeface="楷体_GB2312" panose="02010609030101010101" pitchFamily="49" charset="-122"/>
              </a:rPr>
              <a:t>）基本弄懂该实验的实验原理、实验内容、实验步骤；</a:t>
            </a:r>
            <a:endParaRPr lang="zh-CN" altLang="en-US" sz="2400" b="1"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r>
              <a:rPr lang="zh-CN" altLang="en-US" sz="2400" b="1" dirty="0">
                <a:solidFill>
                  <a:srgbClr val="FFCC00"/>
                </a:solidFill>
                <a:latin typeface="楷体_GB2312" panose="02010609030101010101" pitchFamily="49" charset="-122"/>
                <a:ea typeface="楷体_GB2312" panose="02010609030101010101" pitchFamily="49" charset="-122"/>
              </a:rPr>
              <a:t>（</a:t>
            </a:r>
            <a:r>
              <a:rPr lang="en-US" altLang="zh-CN" sz="2400" b="1" dirty="0">
                <a:solidFill>
                  <a:srgbClr val="FFCC00"/>
                </a:solidFill>
                <a:latin typeface="楷体_GB2312" panose="02010609030101010101" pitchFamily="49" charset="-122"/>
                <a:ea typeface="楷体_GB2312" panose="02010609030101010101" pitchFamily="49" charset="-122"/>
              </a:rPr>
              <a:t>3</a:t>
            </a:r>
            <a:r>
              <a:rPr lang="zh-CN" altLang="en-US" sz="2400" b="1" dirty="0">
                <a:solidFill>
                  <a:srgbClr val="FFCC00"/>
                </a:solidFill>
                <a:latin typeface="楷体_GB2312" panose="02010609030101010101" pitchFamily="49" charset="-122"/>
                <a:ea typeface="楷体_GB2312" panose="02010609030101010101" pitchFamily="49" charset="-122"/>
              </a:rPr>
              <a:t>）了解该实验的注意事项。 </a:t>
            </a:r>
            <a:endParaRPr lang="zh-CN" altLang="en-US" sz="2400" b="1"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r>
              <a:rPr lang="en-US" altLang="zh-CN" sz="2400" b="1" dirty="0">
                <a:solidFill>
                  <a:srgbClr val="FFCC00"/>
                </a:solidFill>
                <a:latin typeface="楷体_GB2312" panose="02010609030101010101" pitchFamily="49" charset="-122"/>
                <a:ea typeface="楷体_GB2312" panose="02010609030101010101" pitchFamily="49" charset="-122"/>
              </a:rPr>
              <a:t>2.</a:t>
            </a:r>
            <a:r>
              <a:rPr lang="zh-CN" altLang="en-US" sz="2400" b="1" dirty="0">
                <a:solidFill>
                  <a:srgbClr val="FFCC00"/>
                </a:solidFill>
                <a:latin typeface="楷体_GB2312" panose="02010609030101010101" pitchFamily="49" charset="-122"/>
                <a:ea typeface="楷体_GB2312" panose="02010609030101010101" pitchFamily="49" charset="-122"/>
              </a:rPr>
              <a:t>写出预习报告：</a:t>
            </a:r>
            <a:endParaRPr lang="zh-CN" altLang="en-US" sz="2400" b="1"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r>
              <a:rPr lang="zh-CN" altLang="en-US" sz="2400" b="1" dirty="0">
                <a:solidFill>
                  <a:srgbClr val="FFCC00"/>
                </a:solidFill>
                <a:latin typeface="楷体_GB2312" panose="02010609030101010101" pitchFamily="49" charset="-122"/>
                <a:ea typeface="楷体_GB2312" panose="02010609030101010101" pitchFamily="49" charset="-122"/>
              </a:rPr>
              <a:t>（</a:t>
            </a:r>
            <a:r>
              <a:rPr lang="en-US" altLang="zh-CN" sz="2400" b="1" dirty="0">
                <a:solidFill>
                  <a:srgbClr val="FFCC00"/>
                </a:solidFill>
                <a:latin typeface="楷体_GB2312" panose="02010609030101010101" pitchFamily="49" charset="-122"/>
                <a:ea typeface="楷体_GB2312" panose="02010609030101010101" pitchFamily="49" charset="-122"/>
              </a:rPr>
              <a:t>1</a:t>
            </a:r>
            <a:r>
              <a:rPr lang="zh-CN" altLang="en-US" sz="2400" b="1" dirty="0">
                <a:solidFill>
                  <a:srgbClr val="FFCC00"/>
                </a:solidFill>
                <a:latin typeface="楷体_GB2312" panose="02010609030101010101" pitchFamily="49" charset="-122"/>
                <a:ea typeface="楷体_GB2312" panose="02010609030101010101" pitchFamily="49" charset="-122"/>
              </a:rPr>
              <a:t>）实验题目；</a:t>
            </a:r>
            <a:endParaRPr lang="zh-CN" altLang="en-US" sz="2400" b="1"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r>
              <a:rPr lang="zh-CN" altLang="en-US" sz="2400" b="1" dirty="0">
                <a:solidFill>
                  <a:srgbClr val="FFCC00"/>
                </a:solidFill>
                <a:latin typeface="楷体_GB2312" panose="02010609030101010101" pitchFamily="49" charset="-122"/>
                <a:ea typeface="楷体_GB2312" panose="02010609030101010101" pitchFamily="49" charset="-122"/>
              </a:rPr>
              <a:t>（</a:t>
            </a:r>
            <a:r>
              <a:rPr lang="en-US" altLang="zh-CN" sz="2400" b="1" dirty="0">
                <a:solidFill>
                  <a:srgbClr val="FFCC00"/>
                </a:solidFill>
                <a:latin typeface="楷体_GB2312" panose="02010609030101010101" pitchFamily="49" charset="-122"/>
                <a:ea typeface="楷体_GB2312" panose="02010609030101010101" pitchFamily="49" charset="-122"/>
              </a:rPr>
              <a:t>2</a:t>
            </a:r>
            <a:r>
              <a:rPr lang="zh-CN" altLang="en-US" sz="2400" b="1" dirty="0">
                <a:solidFill>
                  <a:srgbClr val="FFCC00"/>
                </a:solidFill>
                <a:latin typeface="楷体_GB2312" panose="02010609030101010101" pitchFamily="49" charset="-122"/>
                <a:ea typeface="楷体_GB2312" panose="02010609030101010101" pitchFamily="49" charset="-122"/>
              </a:rPr>
              <a:t>）实验目的；</a:t>
            </a:r>
            <a:endParaRPr lang="zh-CN" altLang="en-US" sz="2400" b="1"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r>
              <a:rPr lang="zh-CN" altLang="en-US" sz="2400" b="1" dirty="0">
                <a:solidFill>
                  <a:srgbClr val="FFCC00"/>
                </a:solidFill>
                <a:latin typeface="楷体_GB2312" panose="02010609030101010101" pitchFamily="49" charset="-122"/>
                <a:ea typeface="楷体_GB2312" panose="02010609030101010101" pitchFamily="49" charset="-122"/>
              </a:rPr>
              <a:t>（</a:t>
            </a:r>
            <a:r>
              <a:rPr lang="en-US" altLang="zh-CN" sz="2400" b="1" dirty="0">
                <a:solidFill>
                  <a:srgbClr val="FFCC00"/>
                </a:solidFill>
                <a:latin typeface="楷体_GB2312" panose="02010609030101010101" pitchFamily="49" charset="-122"/>
                <a:ea typeface="楷体_GB2312" panose="02010609030101010101" pitchFamily="49" charset="-122"/>
              </a:rPr>
              <a:t>3</a:t>
            </a:r>
            <a:r>
              <a:rPr lang="zh-CN" altLang="en-US" sz="2400" b="1" dirty="0">
                <a:solidFill>
                  <a:srgbClr val="FFCC00"/>
                </a:solidFill>
                <a:latin typeface="楷体_GB2312" panose="02010609030101010101" pitchFamily="49" charset="-122"/>
                <a:ea typeface="楷体_GB2312" panose="02010609030101010101" pitchFamily="49" charset="-122"/>
              </a:rPr>
              <a:t>）实验仪器及装置</a:t>
            </a:r>
            <a:endParaRPr lang="zh-CN" altLang="en-US" sz="2400" b="1"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r>
              <a:rPr lang="zh-CN" altLang="en-US" sz="2400" b="1" dirty="0">
                <a:solidFill>
                  <a:srgbClr val="FFCC00"/>
                </a:solidFill>
                <a:latin typeface="楷体_GB2312" panose="02010609030101010101" pitchFamily="49" charset="-122"/>
                <a:ea typeface="楷体_GB2312" panose="02010609030101010101" pitchFamily="49" charset="-122"/>
              </a:rPr>
              <a:t>（</a:t>
            </a:r>
            <a:r>
              <a:rPr lang="en-US" altLang="zh-CN" sz="2400" b="1" dirty="0">
                <a:solidFill>
                  <a:srgbClr val="FFCC00"/>
                </a:solidFill>
                <a:latin typeface="楷体_GB2312" panose="02010609030101010101" pitchFamily="49" charset="-122"/>
                <a:ea typeface="楷体_GB2312" panose="02010609030101010101" pitchFamily="49" charset="-122"/>
              </a:rPr>
              <a:t>4</a:t>
            </a:r>
            <a:r>
              <a:rPr lang="zh-CN" altLang="en-US" sz="2400" b="1" dirty="0">
                <a:solidFill>
                  <a:srgbClr val="FFCC00"/>
                </a:solidFill>
                <a:latin typeface="楷体_GB2312" panose="02010609030101010101" pitchFamily="49" charset="-122"/>
                <a:ea typeface="楷体_GB2312" panose="02010609030101010101" pitchFamily="49" charset="-122"/>
              </a:rPr>
              <a:t>）实验原理</a:t>
            </a:r>
            <a:r>
              <a:rPr lang="zh-CN" altLang="en-US" sz="2400" b="1" dirty="0">
                <a:solidFill>
                  <a:srgbClr val="FF0000"/>
                </a:solidFill>
                <a:latin typeface="楷体_GB2312" panose="02010609030101010101" pitchFamily="49" charset="-122"/>
                <a:ea typeface="楷体_GB2312" panose="02010609030101010101" pitchFamily="49" charset="-122"/>
              </a:rPr>
              <a:t>（包括主要计算公式、实验简图等）</a:t>
            </a:r>
            <a:r>
              <a:rPr lang="zh-CN" altLang="en-US" sz="2400" b="1" dirty="0">
                <a:solidFill>
                  <a:srgbClr val="FFCC00"/>
                </a:solidFill>
                <a:latin typeface="楷体_GB2312" panose="02010609030101010101" pitchFamily="49" charset="-122"/>
                <a:ea typeface="楷体_GB2312" panose="02010609030101010101" pitchFamily="49" charset="-122"/>
              </a:rPr>
              <a:t>；</a:t>
            </a:r>
            <a:endParaRPr lang="zh-CN" altLang="en-US" sz="2400" b="1"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r>
              <a:rPr lang="zh-CN" altLang="en-US" sz="2400" b="1" dirty="0">
                <a:solidFill>
                  <a:srgbClr val="FFCC00"/>
                </a:solidFill>
                <a:latin typeface="楷体_GB2312" panose="02010609030101010101" pitchFamily="49" charset="-122"/>
                <a:ea typeface="楷体_GB2312" panose="02010609030101010101" pitchFamily="49" charset="-122"/>
              </a:rPr>
              <a:t>（</a:t>
            </a:r>
            <a:r>
              <a:rPr lang="en-US" altLang="zh-CN" sz="2400" b="1" dirty="0">
                <a:solidFill>
                  <a:srgbClr val="FFCC00"/>
                </a:solidFill>
                <a:latin typeface="楷体_GB2312" panose="02010609030101010101" pitchFamily="49" charset="-122"/>
                <a:ea typeface="楷体_GB2312" panose="02010609030101010101" pitchFamily="49" charset="-122"/>
              </a:rPr>
              <a:t>5</a:t>
            </a:r>
            <a:r>
              <a:rPr lang="zh-CN" altLang="en-US" sz="2400" b="1" dirty="0">
                <a:solidFill>
                  <a:srgbClr val="FFCC00"/>
                </a:solidFill>
                <a:latin typeface="楷体_GB2312" panose="02010609030101010101" pitchFamily="49" charset="-122"/>
                <a:ea typeface="楷体_GB2312" panose="02010609030101010101" pitchFamily="49" charset="-122"/>
              </a:rPr>
              <a:t>）数据记录表格；</a:t>
            </a:r>
            <a:r>
              <a:rPr lang="zh-CN" altLang="en-US" sz="2400" b="1" dirty="0">
                <a:solidFill>
                  <a:srgbClr val="FF0000"/>
                </a:solidFill>
                <a:latin typeface="楷体_GB2312" panose="02010609030101010101" pitchFamily="49" charset="-122"/>
                <a:ea typeface="楷体_GB2312" panose="02010609030101010101" pitchFamily="49" charset="-122"/>
              </a:rPr>
              <a:t>（单独使用一张不小于</a:t>
            </a:r>
            <a:r>
              <a:rPr lang="en-US" altLang="zh-CN" sz="2400" b="1" dirty="0">
                <a:solidFill>
                  <a:srgbClr val="FF0000"/>
                </a:solidFill>
                <a:latin typeface="楷体_GB2312" panose="02010609030101010101" pitchFamily="49" charset="-122"/>
                <a:ea typeface="楷体_GB2312" panose="02010609030101010101" pitchFamily="49" charset="-122"/>
              </a:rPr>
              <a:t>32</a:t>
            </a:r>
            <a:r>
              <a:rPr lang="zh-CN" altLang="en-US" sz="2400" b="1" dirty="0">
                <a:solidFill>
                  <a:srgbClr val="FF0000"/>
                </a:solidFill>
                <a:latin typeface="楷体_GB2312" panose="02010609030101010101" pitchFamily="49" charset="-122"/>
                <a:ea typeface="楷体_GB2312" panose="02010609030101010101" pitchFamily="49" charset="-122"/>
              </a:rPr>
              <a:t>开的数据记录纸）</a:t>
            </a:r>
            <a:endParaRPr lang="zh-CN" altLang="en-US" sz="2400" b="1" dirty="0">
              <a:solidFill>
                <a:srgbClr val="FF0000"/>
              </a:solidFill>
              <a:latin typeface="楷体_GB2312" panose="02010609030101010101" pitchFamily="49" charset="-122"/>
              <a:ea typeface="楷体_GB2312" panose="02010609030101010101" pitchFamily="49" charset="-122"/>
            </a:endParaRPr>
          </a:p>
          <a:p>
            <a:pPr eaLnBrk="1" hangingPunct="1">
              <a:lnSpc>
                <a:spcPct val="90000"/>
              </a:lnSpc>
            </a:pPr>
            <a:endParaRPr lang="en-US" altLang="zh-CN" sz="2400" dirty="0">
              <a:solidFill>
                <a:srgbClr val="FF0000"/>
              </a:solidFill>
              <a:latin typeface="楷体_GB2312" panose="02010609030101010101" pitchFamily="49" charset="-122"/>
              <a:ea typeface="楷体_GB2312" panose="02010609030101010101" pitchFamily="49"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课中操作</a:t>
            </a:r>
            <a:endParaRPr lang="zh-CN" altLang="en-US" dirty="0">
              <a:ea typeface="楷体_GB2312" panose="02010609030101010101" pitchFamily="49" charset="-122"/>
            </a:endParaRPr>
          </a:p>
        </p:txBody>
      </p:sp>
      <p:sp>
        <p:nvSpPr>
          <p:cNvPr id="23555" name="Rectangle 3"/>
          <p:cNvSpPr>
            <a:spLocks noGrp="1" noRot="1"/>
          </p:cNvSpPr>
          <p:nvPr>
            <p:ph idx="1"/>
          </p:nvPr>
        </p:nvSpPr>
        <p:spPr>
          <a:xfrm>
            <a:off x="301625" y="1600200"/>
            <a:ext cx="8540750" cy="4708525"/>
          </a:xfrm>
          <a:ln/>
        </p:spPr>
        <p:txBody>
          <a:bodyPr vert="horz" wrap="square" lIns="91440" tIns="45720" rIns="91440" bIns="45720" anchor="t"/>
          <a:p>
            <a:pPr eaLnBrk="1" hangingPunct="1">
              <a:buNone/>
            </a:pPr>
            <a:r>
              <a:rPr lang="en-US" altLang="zh-CN" sz="2800" b="1" dirty="0">
                <a:solidFill>
                  <a:srgbClr val="FFCC00"/>
                </a:solidFill>
                <a:latin typeface="楷体_GB2312" panose="02010609030101010101" pitchFamily="49" charset="-122"/>
                <a:ea typeface="楷体_GB2312" panose="02010609030101010101" pitchFamily="49" charset="-122"/>
              </a:rPr>
              <a:t>1.</a:t>
            </a:r>
            <a:r>
              <a:rPr lang="zh-CN" altLang="en-US" sz="2800" b="1" dirty="0">
                <a:solidFill>
                  <a:srgbClr val="FFCC00"/>
                </a:solidFill>
                <a:latin typeface="楷体_GB2312" panose="02010609030101010101" pitchFamily="49" charset="-122"/>
                <a:ea typeface="楷体_GB2312" panose="02010609030101010101" pitchFamily="49" charset="-122"/>
              </a:rPr>
              <a:t>在了解仪器的调整和使用方法、注意事项的基础上，经教师检查无误后方可进行实验操作。</a:t>
            </a:r>
            <a:endParaRPr lang="zh-CN" altLang="en-US" sz="2800" b="1" dirty="0">
              <a:solidFill>
                <a:srgbClr val="FFCC00"/>
              </a:solidFill>
              <a:latin typeface="楷体_GB2312" panose="02010609030101010101" pitchFamily="49" charset="-122"/>
              <a:ea typeface="楷体_GB2312" panose="02010609030101010101" pitchFamily="49" charset="-122"/>
            </a:endParaRPr>
          </a:p>
          <a:p>
            <a:pPr eaLnBrk="1" hangingPunct="1">
              <a:buNone/>
            </a:pPr>
            <a:r>
              <a:rPr lang="en-US" altLang="zh-CN" sz="2800" b="1" dirty="0">
                <a:solidFill>
                  <a:srgbClr val="FFCC00"/>
                </a:solidFill>
                <a:latin typeface="楷体_GB2312" panose="02010609030101010101" pitchFamily="49" charset="-122"/>
                <a:ea typeface="楷体_GB2312" panose="02010609030101010101" pitchFamily="49" charset="-122"/>
              </a:rPr>
              <a:t>2.</a:t>
            </a:r>
            <a:r>
              <a:rPr lang="zh-CN" altLang="en-US" sz="2800" b="1" dirty="0">
                <a:solidFill>
                  <a:srgbClr val="FFCC00"/>
                </a:solidFill>
                <a:latin typeface="楷体_GB2312" panose="02010609030101010101" pitchFamily="49" charset="-122"/>
                <a:ea typeface="楷体_GB2312" panose="02010609030101010101" pitchFamily="49" charset="-122"/>
              </a:rPr>
              <a:t>努力弄懂为何这样安排实验步骤，这些操作步骤的目的是什么。</a:t>
            </a:r>
            <a:endParaRPr lang="zh-CN" altLang="en-US" sz="2800" b="1" dirty="0">
              <a:solidFill>
                <a:srgbClr val="FFCC00"/>
              </a:solidFill>
              <a:latin typeface="楷体_GB2312" panose="02010609030101010101" pitchFamily="49" charset="-122"/>
              <a:ea typeface="楷体_GB2312" panose="02010609030101010101" pitchFamily="49" charset="-122"/>
            </a:endParaRPr>
          </a:p>
          <a:p>
            <a:pPr eaLnBrk="1" hangingPunct="1">
              <a:buNone/>
            </a:pPr>
            <a:r>
              <a:rPr lang="en-US" altLang="zh-CN" sz="2800" b="1" dirty="0">
                <a:solidFill>
                  <a:srgbClr val="FFCC00"/>
                </a:solidFill>
                <a:latin typeface="楷体_GB2312" panose="02010609030101010101" pitchFamily="49" charset="-122"/>
                <a:ea typeface="楷体_GB2312" panose="02010609030101010101" pitchFamily="49" charset="-122"/>
              </a:rPr>
              <a:t>3.</a:t>
            </a:r>
            <a:r>
              <a:rPr lang="zh-CN" altLang="en-US" sz="2800" b="1" dirty="0">
                <a:solidFill>
                  <a:srgbClr val="FFCC00"/>
                </a:solidFill>
                <a:latin typeface="楷体_GB2312" panose="02010609030101010101" pitchFamily="49" charset="-122"/>
                <a:ea typeface="楷体_GB2312" panose="02010609030101010101" pitchFamily="49" charset="-122"/>
              </a:rPr>
              <a:t>记录实验数据前，首先仔细观察实验现象，思考为什么会产生这种现象。</a:t>
            </a:r>
            <a:endParaRPr lang="zh-CN" altLang="en-US" sz="2800" b="1" dirty="0">
              <a:solidFill>
                <a:srgbClr val="FFCC00"/>
              </a:solidFill>
              <a:latin typeface="楷体_GB2312" panose="02010609030101010101" pitchFamily="49" charset="-122"/>
              <a:ea typeface="楷体_GB2312" panose="02010609030101010101" pitchFamily="49" charset="-122"/>
            </a:endParaRPr>
          </a:p>
          <a:p>
            <a:pPr eaLnBrk="1" hangingPunct="1">
              <a:buNone/>
            </a:pPr>
            <a:r>
              <a:rPr lang="en-US" altLang="zh-CN" sz="2800" b="1" dirty="0">
                <a:solidFill>
                  <a:srgbClr val="FFCC00"/>
                </a:solidFill>
                <a:latin typeface="楷体_GB2312" panose="02010609030101010101" pitchFamily="49" charset="-122"/>
                <a:ea typeface="楷体_GB2312" panose="02010609030101010101" pitchFamily="49" charset="-122"/>
              </a:rPr>
              <a:t>4.</a:t>
            </a:r>
            <a:r>
              <a:rPr lang="zh-CN" altLang="en-US" sz="2800" b="1" dirty="0">
                <a:solidFill>
                  <a:srgbClr val="FFCC00"/>
                </a:solidFill>
                <a:latin typeface="楷体_GB2312" panose="02010609030101010101" pitchFamily="49" charset="-122"/>
                <a:ea typeface="楷体_GB2312" panose="02010609030101010101" pitchFamily="49" charset="-122"/>
              </a:rPr>
              <a:t>认真读取数据，将数据规范填入记录表格。根据误差分布，对结果影响较大的量一定要努力测准。</a:t>
            </a:r>
            <a:endParaRPr lang="zh-CN" altLang="en-US" sz="2800" b="1" dirty="0">
              <a:solidFill>
                <a:srgbClr val="FFCC00"/>
              </a:solidFill>
              <a:latin typeface="楷体_GB2312" panose="02010609030101010101" pitchFamily="49" charset="-122"/>
              <a:ea typeface="楷体_GB2312" panose="02010609030101010101" pitchFamily="49" charset="-122"/>
            </a:endParaRPr>
          </a:p>
          <a:p>
            <a:pPr eaLnBrk="1" hangingPunct="1">
              <a:buNone/>
            </a:pPr>
            <a:r>
              <a:rPr lang="en-US" altLang="zh-CN" sz="2800" b="1" dirty="0">
                <a:solidFill>
                  <a:srgbClr val="FFCC00"/>
                </a:solidFill>
                <a:latin typeface="楷体_GB2312" panose="02010609030101010101" pitchFamily="49" charset="-122"/>
                <a:ea typeface="楷体_GB2312" panose="02010609030101010101" pitchFamily="49" charset="-122"/>
              </a:rPr>
              <a:t>5.</a:t>
            </a:r>
            <a:r>
              <a:rPr lang="zh-CN" altLang="en-US" sz="2800" b="1" dirty="0">
                <a:solidFill>
                  <a:srgbClr val="FFCC00"/>
                </a:solidFill>
                <a:latin typeface="楷体_GB2312" panose="02010609030101010101" pitchFamily="49" charset="-122"/>
                <a:ea typeface="楷体_GB2312" panose="02010609030101010101" pitchFamily="49" charset="-122"/>
              </a:rPr>
              <a:t>原始数据须经指导老师检查，签字后请将使用的仪器整理好，归回原处经教师允许后方可离开实验室。</a:t>
            </a:r>
            <a:endParaRPr lang="zh-CN" altLang="en-US" sz="2800" b="1" dirty="0">
              <a:solidFill>
                <a:srgbClr val="FFCC00"/>
              </a:solidFill>
              <a:latin typeface="楷体_GB2312" panose="02010609030101010101" pitchFamily="49" charset="-122"/>
              <a:ea typeface="楷体_GB2312" panose="02010609030101010101" pitchFamily="49"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内容</a:t>
            </a:r>
            <a:endParaRPr lang="zh-CN" altLang="en-US" dirty="0">
              <a:ea typeface="楷体_GB2312" panose="02010609030101010101" pitchFamily="49" charset="-122"/>
            </a:endParaRPr>
          </a:p>
        </p:txBody>
      </p:sp>
      <p:sp>
        <p:nvSpPr>
          <p:cNvPr id="6147" name="Rectangle 3"/>
          <p:cNvSpPr>
            <a:spLocks noGrp="1" noRot="1"/>
          </p:cNvSpPr>
          <p:nvPr>
            <p:ph idx="1"/>
          </p:nvPr>
        </p:nvSpPr>
        <p:spPr>
          <a:ln/>
        </p:spPr>
        <p:txBody>
          <a:bodyPr vert="horz" wrap="square" lIns="91440" tIns="45720" rIns="91440" bIns="45720" anchor="t"/>
          <a:p>
            <a:pPr eaLnBrk="1" hangingPunct="1">
              <a:buNone/>
            </a:pPr>
            <a:r>
              <a:rPr lang="zh-CN" altLang="en-US" sz="4000" dirty="0">
                <a:solidFill>
                  <a:srgbClr val="FFCC00"/>
                </a:solidFill>
                <a:ea typeface="楷体_GB2312" panose="02010609030101010101" pitchFamily="49" charset="-122"/>
              </a:rPr>
              <a:t>一、物理实验介绍</a:t>
            </a:r>
            <a:endParaRPr lang="zh-CN" altLang="en-US" sz="4000" dirty="0">
              <a:solidFill>
                <a:srgbClr val="FFCC00"/>
              </a:solidFill>
              <a:ea typeface="楷体_GB2312" panose="02010609030101010101" pitchFamily="49" charset="-122"/>
            </a:endParaRPr>
          </a:p>
          <a:p>
            <a:pPr eaLnBrk="1" hangingPunct="1">
              <a:buNone/>
            </a:pPr>
            <a:r>
              <a:rPr lang="zh-CN" altLang="en-US" sz="4000" dirty="0">
                <a:solidFill>
                  <a:srgbClr val="FFCC00"/>
                </a:solidFill>
                <a:ea typeface="楷体_GB2312" panose="02010609030101010101" pitchFamily="49" charset="-122"/>
              </a:rPr>
              <a:t>二、有效数字的记录与运算</a:t>
            </a:r>
            <a:endParaRPr lang="zh-CN" altLang="en-US" sz="4000" dirty="0">
              <a:solidFill>
                <a:srgbClr val="FFCC00"/>
              </a:solidFill>
              <a:ea typeface="楷体_GB2312" panose="02010609030101010101" pitchFamily="49" charset="-122"/>
            </a:endParaRPr>
          </a:p>
          <a:p>
            <a:pPr eaLnBrk="1" hangingPunct="1">
              <a:buNone/>
            </a:pPr>
            <a:r>
              <a:rPr lang="zh-CN" altLang="en-US" sz="4000" dirty="0">
                <a:solidFill>
                  <a:srgbClr val="FFCC00"/>
                </a:solidFill>
                <a:ea typeface="楷体_GB2312" panose="02010609030101010101" pitchFamily="49" charset="-122"/>
              </a:rPr>
              <a:t>三、误差理论</a:t>
            </a:r>
            <a:endParaRPr lang="zh-CN" altLang="en-US" sz="4000" dirty="0">
              <a:solidFill>
                <a:srgbClr val="FFCC00"/>
              </a:solidFill>
              <a:ea typeface="楷体_GB2312" panose="02010609030101010101" pitchFamily="49" charset="-122"/>
            </a:endParaRPr>
          </a:p>
          <a:p>
            <a:pPr eaLnBrk="1" hangingPunct="1">
              <a:buNone/>
            </a:pPr>
            <a:r>
              <a:rPr lang="zh-CN" altLang="en-US" sz="4000" dirty="0">
                <a:solidFill>
                  <a:srgbClr val="FFCC00"/>
                </a:solidFill>
                <a:ea typeface="楷体_GB2312" panose="02010609030101010101" pitchFamily="49" charset="-122"/>
              </a:rPr>
              <a:t>四、数据处理方法</a:t>
            </a:r>
            <a:endParaRPr lang="zh-CN" altLang="en-US" sz="4000" dirty="0">
              <a:solidFill>
                <a:srgbClr val="FFCC00"/>
              </a:solidFill>
              <a:ea typeface="楷体_GB2312" panose="02010609030101010101" pitchFamily="49" charset="-122"/>
            </a:endParaRPr>
          </a:p>
          <a:p>
            <a:pPr eaLnBrk="1" hangingPunct="1">
              <a:buNone/>
            </a:pPr>
            <a:r>
              <a:rPr lang="zh-CN" altLang="en-US" sz="4000" dirty="0">
                <a:solidFill>
                  <a:srgbClr val="FFCC00"/>
                </a:solidFill>
                <a:ea typeface="楷体_GB2312" panose="02010609030101010101" pitchFamily="49" charset="-122"/>
              </a:rPr>
              <a:t>五、实验成绩的评定</a:t>
            </a:r>
            <a:endParaRPr lang="zh-CN" altLang="en-US" sz="4000" dirty="0">
              <a:solidFill>
                <a:srgbClr val="FFCC00"/>
              </a:solidFill>
              <a:ea typeface="楷体_GB2312" panose="02010609030101010101" pitchFamily="49" charset="-122"/>
            </a:endParaRPr>
          </a:p>
          <a:p>
            <a:pPr eaLnBrk="1" hangingPunct="1">
              <a:buNone/>
            </a:pPr>
            <a:r>
              <a:rPr lang="zh-CN" altLang="en-US" sz="4000" dirty="0">
                <a:solidFill>
                  <a:srgbClr val="FFCC00"/>
                </a:solidFill>
                <a:ea typeface="楷体_GB2312" panose="02010609030101010101" pitchFamily="49" charset="-122"/>
              </a:rPr>
              <a:t>六、上课须知及本学期课程安排</a:t>
            </a:r>
            <a:endParaRPr lang="zh-CN" altLang="en-US" sz="4000" dirty="0">
              <a:solidFill>
                <a:srgbClr val="FFCC00"/>
              </a:solidFill>
              <a:ea typeface="楷体_GB2312" panose="02010609030101010101" pitchFamily="49"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课后报告撰写</a:t>
            </a:r>
            <a:endParaRPr lang="zh-CN" altLang="en-US" dirty="0">
              <a:ea typeface="楷体_GB2312" panose="02010609030101010101" pitchFamily="49" charset="-122"/>
            </a:endParaRPr>
          </a:p>
        </p:txBody>
      </p:sp>
      <p:sp>
        <p:nvSpPr>
          <p:cNvPr id="24579" name="Rectangle 3"/>
          <p:cNvSpPr>
            <a:spLocks noGrp="1" noRot="1"/>
          </p:cNvSpPr>
          <p:nvPr>
            <p:ph idx="1"/>
          </p:nvPr>
        </p:nvSpPr>
        <p:spPr>
          <a:xfrm>
            <a:off x="323850" y="1196975"/>
            <a:ext cx="8820150" cy="4498975"/>
          </a:xfrm>
          <a:ln/>
        </p:spPr>
        <p:txBody>
          <a:bodyPr vert="horz" wrap="square" lIns="91440" tIns="45720" rIns="91440" bIns="45720" anchor="t"/>
          <a:p>
            <a:pPr eaLnBrk="1" hangingPunct="1">
              <a:lnSpc>
                <a:spcPct val="150000"/>
              </a:lnSpc>
              <a:spcBef>
                <a:spcPct val="0"/>
              </a:spcBef>
              <a:buNone/>
            </a:pPr>
            <a:r>
              <a:rPr lang="en-US" altLang="zh-CN" sz="2000" b="1" dirty="0">
                <a:solidFill>
                  <a:srgbClr val="FF0000"/>
                </a:solidFill>
                <a:latin typeface="Times New Roman" panose="02020603050405020304" pitchFamily="18" charset="0"/>
                <a:ea typeface="楷体_GB2312" panose="02010609030101010101" pitchFamily="49" charset="-122"/>
              </a:rPr>
              <a:t>1.</a:t>
            </a:r>
            <a:r>
              <a:rPr lang="zh-CN" altLang="en-US" sz="2000" b="1" dirty="0">
                <a:solidFill>
                  <a:srgbClr val="FF0000"/>
                </a:solidFill>
                <a:latin typeface="Times New Roman" panose="02020603050405020304" pitchFamily="18" charset="0"/>
                <a:ea typeface="楷体_GB2312" panose="02010609030101010101" pitchFamily="49" charset="-122"/>
              </a:rPr>
              <a:t>实验名称、实验目的以及实验仪器与装置；</a:t>
            </a:r>
            <a:endParaRPr lang="zh-CN" altLang="en-US" sz="2000" b="1" dirty="0">
              <a:solidFill>
                <a:srgbClr val="FF0000"/>
              </a:solidFill>
              <a:latin typeface="Times New Roman" panose="02020603050405020304" pitchFamily="18" charset="0"/>
              <a:ea typeface="楷体_GB2312" panose="02010609030101010101" pitchFamily="49" charset="-122"/>
            </a:endParaRPr>
          </a:p>
          <a:p>
            <a:pPr eaLnBrk="1" hangingPunct="1">
              <a:lnSpc>
                <a:spcPct val="150000"/>
              </a:lnSpc>
              <a:spcBef>
                <a:spcPct val="0"/>
              </a:spcBef>
              <a:buNone/>
            </a:pPr>
            <a:r>
              <a:rPr lang="en-US" altLang="zh-CN" sz="2000" b="1" dirty="0">
                <a:solidFill>
                  <a:srgbClr val="FF0000"/>
                </a:solidFill>
                <a:latin typeface="Times New Roman" panose="02020603050405020304" pitchFamily="18" charset="0"/>
                <a:ea typeface="楷体_GB2312" panose="02010609030101010101" pitchFamily="49" charset="-122"/>
              </a:rPr>
              <a:t>2.</a:t>
            </a:r>
            <a:r>
              <a:rPr lang="zh-CN" altLang="en-US" sz="2000" b="1" dirty="0">
                <a:solidFill>
                  <a:srgbClr val="FF0000"/>
                </a:solidFill>
                <a:latin typeface="Times New Roman" panose="02020603050405020304" pitchFamily="18" charset="0"/>
                <a:ea typeface="楷体_GB2312" panose="02010609030101010101" pitchFamily="49" charset="-122"/>
              </a:rPr>
              <a:t>实验原理：简单叙述有关物理内容（电路图、光路图、实验装置示意图、测量依据的主要公式、需要满足的实验条件等）；</a:t>
            </a:r>
            <a:endParaRPr lang="zh-CN" altLang="en-US" sz="2000" b="1" dirty="0">
              <a:solidFill>
                <a:srgbClr val="FF0000"/>
              </a:solidFill>
              <a:latin typeface="Times New Roman" panose="02020603050405020304" pitchFamily="18" charset="0"/>
              <a:ea typeface="楷体_GB2312" panose="02010609030101010101" pitchFamily="49" charset="-122"/>
            </a:endParaRPr>
          </a:p>
          <a:p>
            <a:pPr eaLnBrk="1" hangingPunct="1">
              <a:lnSpc>
                <a:spcPct val="150000"/>
              </a:lnSpc>
              <a:spcBef>
                <a:spcPct val="0"/>
              </a:spcBef>
              <a:buNone/>
            </a:pPr>
            <a:r>
              <a:rPr lang="en-US" altLang="zh-CN" sz="2000" b="1" dirty="0">
                <a:solidFill>
                  <a:srgbClr val="FFCC00"/>
                </a:solidFill>
                <a:latin typeface="Times New Roman" panose="02020603050405020304" pitchFamily="18" charset="0"/>
                <a:ea typeface="楷体_GB2312" panose="02010609030101010101" pitchFamily="49" charset="-122"/>
              </a:rPr>
              <a:t>3.</a:t>
            </a:r>
            <a:r>
              <a:rPr lang="zh-CN" altLang="en-US" sz="2000" b="1" dirty="0">
                <a:solidFill>
                  <a:srgbClr val="FFCC00"/>
                </a:solidFill>
                <a:latin typeface="Times New Roman" panose="02020603050405020304" pitchFamily="18" charset="0"/>
                <a:ea typeface="楷体_GB2312" panose="02010609030101010101" pitchFamily="49" charset="-122"/>
              </a:rPr>
              <a:t>实验步骤：</a:t>
            </a:r>
            <a:r>
              <a:rPr lang="zh-CN" altLang="en-US" sz="2000" b="1" dirty="0">
                <a:solidFill>
                  <a:srgbClr val="FF0000"/>
                </a:solidFill>
                <a:latin typeface="Times New Roman" panose="02020603050405020304" pitchFamily="18" charset="0"/>
                <a:ea typeface="楷体_GB2312" panose="02010609030101010101" pitchFamily="49" charset="-122"/>
              </a:rPr>
              <a:t>简明扼要</a:t>
            </a:r>
            <a:endParaRPr lang="zh-CN" altLang="en-US" sz="2000" b="1" dirty="0">
              <a:solidFill>
                <a:srgbClr val="FF0000"/>
              </a:solidFill>
              <a:latin typeface="Times New Roman" panose="02020603050405020304" pitchFamily="18" charset="0"/>
              <a:ea typeface="楷体_GB2312" panose="02010609030101010101" pitchFamily="49" charset="-122"/>
            </a:endParaRPr>
          </a:p>
          <a:p>
            <a:pPr eaLnBrk="1" hangingPunct="1">
              <a:lnSpc>
                <a:spcPct val="150000"/>
              </a:lnSpc>
              <a:spcBef>
                <a:spcPct val="0"/>
              </a:spcBef>
              <a:buNone/>
            </a:pPr>
            <a:r>
              <a:rPr lang="en-US" altLang="zh-CN" sz="2000" b="1" dirty="0">
                <a:solidFill>
                  <a:srgbClr val="FFCC00"/>
                </a:solidFill>
                <a:latin typeface="Times New Roman" panose="02020603050405020304" pitchFamily="18" charset="0"/>
                <a:ea typeface="楷体_GB2312" panose="02010609030101010101" pitchFamily="49" charset="-122"/>
              </a:rPr>
              <a:t>4.</a:t>
            </a:r>
            <a:r>
              <a:rPr lang="zh-CN" altLang="en-US" sz="2000" b="1" dirty="0">
                <a:solidFill>
                  <a:srgbClr val="FFCC00"/>
                </a:solidFill>
                <a:latin typeface="Times New Roman" panose="02020603050405020304" pitchFamily="18" charset="0"/>
                <a:ea typeface="楷体_GB2312" panose="02010609030101010101" pitchFamily="49" charset="-122"/>
              </a:rPr>
              <a:t>实验数据：表格要给出表的名称，写清已知量、待测量和单位。记录主要仪</a:t>
            </a:r>
            <a:endParaRPr lang="zh-CN" altLang="en-US" sz="2000" b="1" dirty="0">
              <a:solidFill>
                <a:srgbClr val="FFCC00"/>
              </a:solidFill>
              <a:latin typeface="Times New Roman" panose="02020603050405020304" pitchFamily="18" charset="0"/>
              <a:ea typeface="楷体_GB2312" panose="02010609030101010101" pitchFamily="49" charset="-122"/>
            </a:endParaRPr>
          </a:p>
          <a:p>
            <a:pPr eaLnBrk="1" hangingPunct="1">
              <a:lnSpc>
                <a:spcPct val="150000"/>
              </a:lnSpc>
              <a:spcBef>
                <a:spcPct val="0"/>
              </a:spcBef>
              <a:buNone/>
            </a:pPr>
            <a:r>
              <a:rPr lang="zh-CN" altLang="en-US" sz="2000" b="1" dirty="0">
                <a:solidFill>
                  <a:srgbClr val="FFCC00"/>
                </a:solidFill>
                <a:latin typeface="Times New Roman" panose="02020603050405020304" pitchFamily="18" charset="0"/>
                <a:ea typeface="楷体_GB2312" panose="02010609030101010101" pitchFamily="49" charset="-122"/>
              </a:rPr>
              <a:t>   器的型号、规格、等级、误差限等。</a:t>
            </a:r>
            <a:r>
              <a:rPr lang="zh-CN" altLang="en-US" sz="2000" b="1" dirty="0">
                <a:solidFill>
                  <a:srgbClr val="FF0000"/>
                </a:solidFill>
                <a:latin typeface="Times New Roman" panose="02020603050405020304" pitchFamily="18" charset="0"/>
                <a:ea typeface="楷体_GB2312" panose="02010609030101010101" pitchFamily="49" charset="-122"/>
              </a:rPr>
              <a:t>老师签字的原始数据附上。</a:t>
            </a:r>
            <a:endParaRPr lang="zh-CN" altLang="en-US" sz="2000" b="1" dirty="0">
              <a:solidFill>
                <a:srgbClr val="FF0000"/>
              </a:solidFill>
              <a:latin typeface="Times New Roman" panose="02020603050405020304" pitchFamily="18" charset="0"/>
              <a:ea typeface="楷体_GB2312" panose="02010609030101010101" pitchFamily="49" charset="-122"/>
            </a:endParaRPr>
          </a:p>
          <a:p>
            <a:pPr eaLnBrk="1" hangingPunct="1">
              <a:lnSpc>
                <a:spcPct val="150000"/>
              </a:lnSpc>
              <a:spcBef>
                <a:spcPct val="0"/>
              </a:spcBef>
              <a:buNone/>
            </a:pPr>
            <a:r>
              <a:rPr lang="en-US" altLang="zh-CN" sz="2000" b="1" dirty="0">
                <a:solidFill>
                  <a:srgbClr val="FFCC00"/>
                </a:solidFill>
                <a:latin typeface="Times New Roman" panose="02020603050405020304" pitchFamily="18" charset="0"/>
                <a:ea typeface="楷体_GB2312" panose="02010609030101010101" pitchFamily="49" charset="-122"/>
              </a:rPr>
              <a:t>5.</a:t>
            </a:r>
            <a:r>
              <a:rPr lang="zh-CN" altLang="en-US" sz="2000" b="1" dirty="0">
                <a:solidFill>
                  <a:srgbClr val="FFCC00"/>
                </a:solidFill>
                <a:latin typeface="Times New Roman" panose="02020603050405020304" pitchFamily="18" charset="0"/>
                <a:ea typeface="楷体_GB2312" panose="02010609030101010101" pitchFamily="49" charset="-122"/>
              </a:rPr>
              <a:t>数据处理与结果：</a:t>
            </a:r>
            <a:endParaRPr lang="zh-CN" altLang="en-US" sz="2000" b="1" dirty="0">
              <a:solidFill>
                <a:srgbClr val="FFCC00"/>
              </a:solidFill>
              <a:latin typeface="Times New Roman" panose="02020603050405020304" pitchFamily="18" charset="0"/>
              <a:ea typeface="楷体_GB2312" panose="02010609030101010101" pitchFamily="49" charset="-122"/>
            </a:endParaRPr>
          </a:p>
          <a:p>
            <a:pPr eaLnBrk="1" hangingPunct="1">
              <a:lnSpc>
                <a:spcPct val="150000"/>
              </a:lnSpc>
              <a:spcBef>
                <a:spcPct val="0"/>
              </a:spcBef>
              <a:buNone/>
            </a:pPr>
            <a:r>
              <a:rPr lang="zh-CN" altLang="en-US" sz="2000" b="1" dirty="0">
                <a:solidFill>
                  <a:srgbClr val="FFCC00"/>
                </a:solidFill>
                <a:latin typeface="Times New Roman" panose="02020603050405020304" pitchFamily="18" charset="0"/>
                <a:ea typeface="楷体_GB2312" panose="02010609030101010101" pitchFamily="49" charset="-122"/>
              </a:rPr>
              <a:t>   按要求计算待测量的值和不确定度，计算要有简要的过程，作图一定要用坐</a:t>
            </a:r>
            <a:endParaRPr lang="zh-CN" altLang="en-US" sz="2000" b="1" dirty="0">
              <a:solidFill>
                <a:srgbClr val="FFCC00"/>
              </a:solidFill>
              <a:latin typeface="Times New Roman" panose="02020603050405020304" pitchFamily="18" charset="0"/>
              <a:ea typeface="楷体_GB2312" panose="02010609030101010101" pitchFamily="49" charset="-122"/>
            </a:endParaRPr>
          </a:p>
          <a:p>
            <a:pPr eaLnBrk="1" hangingPunct="1">
              <a:lnSpc>
                <a:spcPct val="150000"/>
              </a:lnSpc>
              <a:spcBef>
                <a:spcPct val="0"/>
              </a:spcBef>
              <a:buNone/>
            </a:pPr>
            <a:r>
              <a:rPr lang="zh-CN" altLang="en-US" sz="2000" b="1" dirty="0">
                <a:solidFill>
                  <a:srgbClr val="FFCC00"/>
                </a:solidFill>
                <a:latin typeface="Times New Roman" panose="02020603050405020304" pitchFamily="18" charset="0"/>
                <a:ea typeface="楷体_GB2312" panose="02010609030101010101" pitchFamily="49" charset="-122"/>
              </a:rPr>
              <a:t>   标纸。一定要列出完整的实验结果，注意有效数字和单位的正确表达；</a:t>
            </a:r>
            <a:endParaRPr lang="zh-CN" altLang="en-US" sz="2000" b="1" dirty="0">
              <a:solidFill>
                <a:srgbClr val="FFCC00"/>
              </a:solidFill>
              <a:latin typeface="Times New Roman" panose="02020603050405020304" pitchFamily="18" charset="0"/>
              <a:ea typeface="楷体_GB2312" panose="02010609030101010101" pitchFamily="49" charset="-122"/>
            </a:endParaRPr>
          </a:p>
          <a:p>
            <a:pPr eaLnBrk="1" hangingPunct="1">
              <a:lnSpc>
                <a:spcPct val="150000"/>
              </a:lnSpc>
              <a:spcBef>
                <a:spcPct val="0"/>
              </a:spcBef>
              <a:buNone/>
            </a:pPr>
            <a:r>
              <a:rPr lang="en-US" altLang="zh-CN" sz="2000" b="1" dirty="0">
                <a:solidFill>
                  <a:srgbClr val="FFCC00"/>
                </a:solidFill>
                <a:latin typeface="Times New Roman" panose="02020603050405020304" pitchFamily="18" charset="0"/>
                <a:ea typeface="楷体_GB2312" panose="02010609030101010101" pitchFamily="49" charset="-122"/>
              </a:rPr>
              <a:t>6.</a:t>
            </a:r>
            <a:r>
              <a:rPr lang="zh-CN" altLang="en-US" sz="2000" b="1" dirty="0">
                <a:solidFill>
                  <a:srgbClr val="FFCC00"/>
                </a:solidFill>
                <a:latin typeface="Times New Roman" panose="02020603050405020304" pitchFamily="18" charset="0"/>
                <a:ea typeface="楷体_GB2312" panose="02010609030101010101" pitchFamily="49" charset="-122"/>
              </a:rPr>
              <a:t>问题讨论：</a:t>
            </a:r>
            <a:endParaRPr lang="zh-CN" altLang="en-US" sz="2000" b="1" dirty="0">
              <a:solidFill>
                <a:srgbClr val="FFCC00"/>
              </a:solidFill>
              <a:latin typeface="Times New Roman" panose="02020603050405020304" pitchFamily="18" charset="0"/>
              <a:ea typeface="楷体_GB2312" panose="02010609030101010101" pitchFamily="49" charset="-122"/>
            </a:endParaRPr>
          </a:p>
          <a:p>
            <a:pPr eaLnBrk="1" hangingPunct="1">
              <a:lnSpc>
                <a:spcPct val="150000"/>
              </a:lnSpc>
              <a:spcBef>
                <a:spcPct val="0"/>
              </a:spcBef>
              <a:buNone/>
            </a:pPr>
            <a:r>
              <a:rPr lang="zh-CN" altLang="en-US" sz="2000" b="1" dirty="0">
                <a:solidFill>
                  <a:srgbClr val="FFCC00"/>
                </a:solidFill>
                <a:latin typeface="Times New Roman" panose="02020603050405020304" pitchFamily="18" charset="0"/>
                <a:ea typeface="楷体_GB2312" panose="02010609030101010101" pitchFamily="49" charset="-122"/>
              </a:rPr>
              <a:t>   找出影响结果的主要因素，提出减小误差可能采取的措施，对实验中异常现</a:t>
            </a:r>
            <a:endParaRPr lang="zh-CN" altLang="en-US" sz="2000" b="1" dirty="0">
              <a:solidFill>
                <a:srgbClr val="FFCC00"/>
              </a:solidFill>
              <a:latin typeface="Times New Roman" panose="02020603050405020304" pitchFamily="18" charset="0"/>
              <a:ea typeface="楷体_GB2312" panose="02010609030101010101" pitchFamily="49" charset="-122"/>
            </a:endParaRPr>
          </a:p>
          <a:p>
            <a:pPr eaLnBrk="1" hangingPunct="1">
              <a:lnSpc>
                <a:spcPct val="150000"/>
              </a:lnSpc>
              <a:spcBef>
                <a:spcPct val="0"/>
              </a:spcBef>
              <a:buNone/>
            </a:pPr>
            <a:r>
              <a:rPr lang="zh-CN" altLang="en-US" sz="2000" b="1" dirty="0">
                <a:solidFill>
                  <a:srgbClr val="FFCC00"/>
                </a:solidFill>
                <a:latin typeface="Times New Roman" panose="02020603050405020304" pitchFamily="18" charset="0"/>
                <a:ea typeface="楷体_GB2312" panose="02010609030101010101" pitchFamily="49" charset="-122"/>
              </a:rPr>
              <a:t>   象的解释，对实验方法或手段改进的建议。</a:t>
            </a:r>
            <a:endParaRPr lang="zh-CN" altLang="en-US" sz="2000" b="1" dirty="0">
              <a:solidFill>
                <a:srgbClr val="FFCC00"/>
              </a:solidFill>
              <a:latin typeface="Times New Roman" panose="02020603050405020304" pitchFamily="18" charset="0"/>
              <a:ea typeface="楷体_GB2312" panose="02010609030101010101" pitchFamily="49" charset="-122"/>
            </a:endParaRPr>
          </a:p>
          <a:p>
            <a:pPr eaLnBrk="1" hangingPunct="1">
              <a:lnSpc>
                <a:spcPct val="150000"/>
              </a:lnSpc>
              <a:spcBef>
                <a:spcPct val="0"/>
              </a:spcBef>
              <a:buNone/>
            </a:pPr>
            <a:r>
              <a:rPr lang="zh-CN" altLang="en-US" sz="500" dirty="0">
                <a:solidFill>
                  <a:srgbClr val="333399"/>
                </a:solidFill>
              </a:rPr>
              <a:t>    </a:t>
            </a:r>
            <a:endParaRPr lang="zh-CN" altLang="en-US" sz="600" b="1" dirty="0">
              <a:solidFill>
                <a:srgbClr val="FF3300"/>
              </a:solidFill>
              <a:latin typeface="楷体_GB2312" panose="02010609030101010101" pitchFamily="49" charset="-122"/>
              <a:ea typeface="楷体_GB2312" panose="02010609030101010101" pitchFamily="49" charset="-122"/>
            </a:endParaRPr>
          </a:p>
          <a:p>
            <a:pPr eaLnBrk="1" hangingPunct="1">
              <a:lnSpc>
                <a:spcPct val="150000"/>
              </a:lnSpc>
              <a:spcBef>
                <a:spcPct val="0"/>
              </a:spcBef>
              <a:buNone/>
            </a:pPr>
            <a:endParaRPr lang="en-US" altLang="zh-CN" sz="600" b="1" dirty="0">
              <a:latin typeface="楷体_GB2312" panose="02010609030101010101" pitchFamily="49" charset="-122"/>
              <a:ea typeface="楷体_GB2312" panose="02010609030101010101" pitchFamily="49"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6"/>
          <p:cNvSpPr>
            <a:spLocks noGrp="1" noRot="1"/>
          </p:cNvSpPr>
          <p:nvPr>
            <p:ph type="ctrTitle"/>
          </p:nvPr>
        </p:nvSpPr>
        <p:spPr>
          <a:xfrm>
            <a:off x="685800" y="1981200"/>
            <a:ext cx="7772400" cy="2095500"/>
          </a:xfrm>
          <a:ln/>
        </p:spPr>
        <p:txBody>
          <a:bodyPr vert="horz" wrap="square" lIns="91440" tIns="45720" rIns="91440" bIns="45720" anchor="ctr"/>
          <a:p>
            <a:pPr eaLnBrk="1" hangingPunct="1"/>
            <a:r>
              <a:rPr lang="zh-CN" altLang="en-US" sz="8000" kern="1200" dirty="0">
                <a:latin typeface="+mj-lt"/>
                <a:ea typeface="楷体_GB2312" panose="02010609030101010101" pitchFamily="49" charset="-122"/>
                <a:cs typeface="+mj-cs"/>
              </a:rPr>
              <a:t>有效数字的记录与运算</a:t>
            </a:r>
            <a:endParaRPr lang="zh-CN" altLang="en-US" sz="8000" kern="1200" dirty="0">
              <a:latin typeface="+mj-lt"/>
              <a:ea typeface="楷体_GB2312" panose="02010609030101010101" pitchFamily="49" charset="-122"/>
              <a:cs typeface="+mj-cs"/>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有效数字的记录与运算</a:t>
            </a:r>
            <a:endParaRPr lang="zh-CN" altLang="en-US" dirty="0">
              <a:ea typeface="楷体_GB2312" panose="02010609030101010101" pitchFamily="49" charset="-122"/>
            </a:endParaRPr>
          </a:p>
        </p:txBody>
      </p:sp>
      <p:sp>
        <p:nvSpPr>
          <p:cNvPr id="26627" name="Rectangle 3"/>
          <p:cNvSpPr>
            <a:spLocks noGrp="1" noRot="1"/>
          </p:cNvSpPr>
          <p:nvPr>
            <p:ph idx="1"/>
          </p:nvPr>
        </p:nvSpPr>
        <p:spPr>
          <a:xfrm>
            <a:off x="323850" y="1773238"/>
            <a:ext cx="8540750" cy="4392612"/>
          </a:xfrm>
          <a:ln/>
        </p:spPr>
        <p:txBody>
          <a:bodyPr vert="horz" wrap="square" lIns="91440" tIns="45720" rIns="91440" bIns="45720" anchor="t"/>
          <a:p>
            <a:pPr eaLnBrk="1" hangingPunct="1">
              <a:buNone/>
            </a:pPr>
            <a:r>
              <a:rPr lang="en-US" altLang="zh-CN" sz="3600" dirty="0">
                <a:solidFill>
                  <a:srgbClr val="FFCC00"/>
                </a:solidFill>
                <a:latin typeface="Times New Roman" panose="02020603050405020304" pitchFamily="18" charset="0"/>
                <a:ea typeface="楷体_GB2312" panose="02010609030101010101" pitchFamily="49" charset="-122"/>
              </a:rPr>
              <a:t>1.</a:t>
            </a:r>
            <a:r>
              <a:rPr lang="zh-CN" altLang="en-US" sz="3600" dirty="0">
                <a:solidFill>
                  <a:srgbClr val="FFCC00"/>
                </a:solidFill>
                <a:latin typeface="Times New Roman" panose="02020603050405020304" pitchFamily="18" charset="0"/>
                <a:ea typeface="楷体_GB2312" panose="02010609030101010101" pitchFamily="49" charset="-122"/>
              </a:rPr>
              <a:t>有效数字的概念 </a:t>
            </a:r>
            <a:endParaRPr lang="zh-CN" altLang="en-US" sz="36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sz="3600" dirty="0">
                <a:solidFill>
                  <a:srgbClr val="FFCC00"/>
                </a:solidFill>
                <a:latin typeface="Times New Roman" panose="02020603050405020304" pitchFamily="18" charset="0"/>
                <a:ea typeface="楷体_GB2312" panose="02010609030101010101" pitchFamily="49" charset="-122"/>
              </a:rPr>
              <a:t>2.</a:t>
            </a:r>
            <a:r>
              <a:rPr lang="zh-CN" altLang="en-US" sz="3600" dirty="0">
                <a:solidFill>
                  <a:srgbClr val="FFCC00"/>
                </a:solidFill>
                <a:latin typeface="Times New Roman" panose="02020603050405020304" pitchFamily="18" charset="0"/>
                <a:ea typeface="楷体_GB2312" panose="02010609030101010101" pitchFamily="49" charset="-122"/>
              </a:rPr>
              <a:t>有效数字的读数规则 </a:t>
            </a:r>
            <a:endParaRPr lang="zh-CN" altLang="en-US" sz="36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sz="3600" dirty="0">
                <a:solidFill>
                  <a:srgbClr val="FFCC00"/>
                </a:solidFill>
                <a:latin typeface="Times New Roman" panose="02020603050405020304" pitchFamily="18" charset="0"/>
                <a:ea typeface="楷体_GB2312" panose="02010609030101010101" pitchFamily="49" charset="-122"/>
              </a:rPr>
              <a:t>3.</a:t>
            </a:r>
            <a:r>
              <a:rPr lang="zh-CN" altLang="en-US" sz="3600" dirty="0">
                <a:solidFill>
                  <a:srgbClr val="FFCC00"/>
                </a:solidFill>
                <a:latin typeface="Times New Roman" panose="02020603050405020304" pitchFamily="18" charset="0"/>
                <a:ea typeface="楷体_GB2312" panose="02010609030101010101" pitchFamily="49" charset="-122"/>
              </a:rPr>
              <a:t>有效数字的特性</a:t>
            </a:r>
            <a:endParaRPr lang="zh-CN" altLang="en-US" sz="36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sz="3600" dirty="0">
                <a:solidFill>
                  <a:srgbClr val="FFCC00"/>
                </a:solidFill>
                <a:latin typeface="Times New Roman" panose="02020603050405020304" pitchFamily="18" charset="0"/>
                <a:ea typeface="楷体_GB2312" panose="02010609030101010101" pitchFamily="49" charset="-122"/>
              </a:rPr>
              <a:t>4.</a:t>
            </a:r>
            <a:r>
              <a:rPr lang="zh-CN" altLang="en-US" sz="3600" dirty="0">
                <a:solidFill>
                  <a:srgbClr val="FFCC00"/>
                </a:solidFill>
                <a:latin typeface="Times New Roman" panose="02020603050405020304" pitchFamily="18" charset="0"/>
                <a:ea typeface="楷体_GB2312" panose="02010609030101010101" pitchFamily="49" charset="-122"/>
              </a:rPr>
              <a:t>有效数字的舍入规则</a:t>
            </a:r>
            <a:endParaRPr lang="zh-CN" altLang="en-US" sz="36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sz="3600" dirty="0">
                <a:solidFill>
                  <a:srgbClr val="FFCC00"/>
                </a:solidFill>
                <a:latin typeface="Times New Roman" panose="02020603050405020304" pitchFamily="18" charset="0"/>
                <a:ea typeface="楷体_GB2312" panose="02010609030101010101" pitchFamily="49" charset="-122"/>
              </a:rPr>
              <a:t>5.</a:t>
            </a:r>
            <a:r>
              <a:rPr lang="zh-CN" altLang="en-US" sz="3600" dirty="0">
                <a:solidFill>
                  <a:srgbClr val="FFCC00"/>
                </a:solidFill>
                <a:latin typeface="Times New Roman" panose="02020603050405020304" pitchFamily="18" charset="0"/>
                <a:ea typeface="楷体_GB2312" panose="02010609030101010101" pitchFamily="49" charset="-122"/>
              </a:rPr>
              <a:t>有效数字的运算规则</a:t>
            </a:r>
            <a:endParaRPr lang="zh-CN" altLang="en-US" sz="3600"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en-US" altLang="zh-CN" sz="3600" dirty="0">
              <a:solidFill>
                <a:srgbClr val="FFCC00"/>
              </a:solidFill>
              <a:latin typeface="Times New Roman" panose="02020603050405020304" pitchFamily="18" charset="0"/>
              <a:ea typeface="楷体_GB2312" panose="02010609030101010101" pitchFamily="49"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有效数字的概念</a:t>
            </a:r>
            <a:endParaRPr lang="zh-CN" altLang="en-US" dirty="0">
              <a:ea typeface="楷体_GB2312" panose="02010609030101010101" pitchFamily="49" charset="-122"/>
            </a:endParaRPr>
          </a:p>
        </p:txBody>
      </p:sp>
      <p:sp>
        <p:nvSpPr>
          <p:cNvPr id="325635" name="Rectangle 3"/>
          <p:cNvSpPr>
            <a:spLocks noGrp="1" noRot="1" noChangeArrowheads="1"/>
          </p:cNvSpPr>
          <p:nvPr>
            <p:ph idx="1"/>
          </p:nvPr>
        </p:nvSpPr>
        <p:spPr>
          <a:xfrm>
            <a:off x="301625" y="1600200"/>
            <a:ext cx="8540750"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
                <a:schemeClr val="folHlink"/>
              </a:buClr>
              <a:buSzPct val="85000"/>
              <a:buFont typeface="Wingdings 2" panose="05020102010507070707" pitchFamily="18" charset="2"/>
              <a:buNone/>
              <a:defRPr/>
            </a:pPr>
            <a:r>
              <a:rPr kumimoji="0" lang="en-US" altLang="zh-CN" sz="3600" b="0" i="0" u="none" strike="noStrike" kern="1200" cap="none" spc="0" normalizeH="0" baseline="0" noProof="0" smtClean="0">
                <a:ln>
                  <a:noFill/>
                </a:ln>
                <a:solidFill>
                  <a:srgbClr val="FFCC00"/>
                </a:solidFill>
                <a:effectLst/>
                <a:uLnTx/>
                <a:uFillTx/>
                <a:latin typeface="+mn-lt"/>
                <a:ea typeface="楷体_GB2312" panose="02010609030101010101" pitchFamily="49" charset="-122"/>
                <a:cs typeface="+mn-cs"/>
              </a:rPr>
              <a:t>   </a:t>
            </a:r>
            <a:r>
              <a:rPr kumimoji="0" lang="zh-CN" altLang="en-US" sz="3600" b="0" i="0" u="none" strike="noStrike" kern="1200" cap="none" spc="0" normalizeH="0" baseline="0" noProof="0" smtClean="0">
                <a:ln>
                  <a:noFill/>
                </a:ln>
                <a:solidFill>
                  <a:srgbClr val="FFCC00"/>
                </a:solidFill>
                <a:effectLst/>
                <a:uLnTx/>
                <a:uFillTx/>
                <a:latin typeface="+mn-lt"/>
                <a:ea typeface="楷体_GB2312" panose="02010609030101010101" pitchFamily="49" charset="-122"/>
                <a:cs typeface="+mn-cs"/>
              </a:rPr>
              <a:t>对于一个测量数据，其</a:t>
            </a:r>
            <a:r>
              <a:rPr kumimoji="0" lang="zh-CN" altLang="en-US" sz="3600" b="0" i="0" u="none" strike="noStrike" kern="1200" cap="none" spc="0" normalizeH="0" baseline="0" noProof="0" smtClean="0">
                <a:ln>
                  <a:noFill/>
                </a:ln>
                <a:solidFill>
                  <a:srgbClr val="FF0000"/>
                </a:solidFill>
                <a:effectLst/>
                <a:uLnTx/>
                <a:uFillTx/>
                <a:latin typeface="+mn-lt"/>
                <a:ea typeface="楷体_GB2312" panose="02010609030101010101" pitchFamily="49" charset="-122"/>
                <a:cs typeface="+mn-cs"/>
              </a:rPr>
              <a:t>可靠位数</a:t>
            </a:r>
            <a:r>
              <a:rPr kumimoji="0" lang="zh-CN" altLang="en-US" sz="3600" b="0" i="0" u="none" strike="noStrike" kern="1200" cap="none" spc="0" normalizeH="0" baseline="0" noProof="0" smtClean="0">
                <a:ln>
                  <a:noFill/>
                </a:ln>
                <a:solidFill>
                  <a:srgbClr val="FFCC00"/>
                </a:solidFill>
                <a:effectLst/>
                <a:uLnTx/>
                <a:uFillTx/>
                <a:latin typeface="+mn-lt"/>
                <a:ea typeface="楷体_GB2312" panose="02010609030101010101" pitchFamily="49" charset="-122"/>
                <a:cs typeface="+mn-cs"/>
              </a:rPr>
              <a:t>的全部数字和最后一位</a:t>
            </a:r>
            <a:r>
              <a:rPr kumimoji="0" lang="zh-CN" altLang="en-US" sz="3600" b="0" i="0" u="none" strike="noStrike" kern="1200" cap="none" spc="0" normalizeH="0" baseline="0" noProof="0" smtClean="0">
                <a:ln>
                  <a:noFill/>
                </a:ln>
                <a:solidFill>
                  <a:srgbClr val="FF0000"/>
                </a:solidFill>
                <a:effectLst/>
                <a:uLnTx/>
                <a:uFillTx/>
                <a:latin typeface="+mn-lt"/>
                <a:ea typeface="楷体_GB2312" panose="02010609030101010101" pitchFamily="49" charset="-122"/>
                <a:cs typeface="+mn-cs"/>
              </a:rPr>
              <a:t>存疑数字</a:t>
            </a:r>
            <a:r>
              <a:rPr kumimoji="0" lang="zh-CN" altLang="en-US" sz="3600" b="0" i="0" u="none" strike="noStrike" kern="1200" cap="none" spc="0" normalizeH="0" baseline="0" noProof="0" smtClean="0">
                <a:ln>
                  <a:noFill/>
                </a:ln>
                <a:solidFill>
                  <a:srgbClr val="FFCC00"/>
                </a:solidFill>
                <a:effectLst/>
                <a:uLnTx/>
                <a:uFillTx/>
                <a:latin typeface="+mn-lt"/>
                <a:ea typeface="楷体_GB2312" panose="02010609030101010101" pitchFamily="49" charset="-122"/>
                <a:cs typeface="+mn-cs"/>
              </a:rPr>
              <a:t>，称为这个测量数据的</a:t>
            </a:r>
            <a:r>
              <a:rPr kumimoji="0" lang="zh-CN" altLang="en-US" sz="3600" b="0" i="0" u="none" strike="noStrike" kern="1200" cap="none" spc="0" normalizeH="0" baseline="0" noProof="0" smtClean="0">
                <a:ln>
                  <a:noFill/>
                </a:ln>
                <a:solidFill>
                  <a:srgbClr val="FF0000"/>
                </a:solidFill>
                <a:effectLst/>
                <a:uLnTx/>
                <a:uFillTx/>
                <a:latin typeface="+mn-lt"/>
                <a:ea typeface="楷体_GB2312" panose="02010609030101010101" pitchFamily="49" charset="-122"/>
                <a:cs typeface="+mn-cs"/>
              </a:rPr>
              <a:t>有效数字</a:t>
            </a:r>
            <a:r>
              <a:rPr kumimoji="0" lang="zh-CN" altLang="en-US" sz="3600" b="0" i="0" u="none" strike="noStrike" kern="1200" cap="none" spc="0" normalizeH="0" baseline="0" noProof="0" smtClean="0">
                <a:ln>
                  <a:noFill/>
                </a:ln>
                <a:solidFill>
                  <a:srgbClr val="FFCC00"/>
                </a:solidFill>
                <a:effectLst/>
                <a:uLnTx/>
                <a:uFillTx/>
                <a:latin typeface="+mn-lt"/>
                <a:ea typeface="楷体_GB2312" panose="02010609030101010101" pitchFamily="49" charset="-122"/>
                <a:cs typeface="+mn-cs"/>
              </a:rPr>
              <a:t>。</a:t>
            </a:r>
            <a:endParaRPr kumimoji="0" lang="zh-CN" altLang="en-US" sz="3600" b="0" i="0" u="none" strike="noStrike" kern="1200" cap="none" spc="0" normalizeH="0" baseline="0" noProof="0" smtClean="0">
              <a:ln>
                <a:noFill/>
              </a:ln>
              <a:solidFill>
                <a:srgbClr val="FFCC00"/>
              </a:solidFill>
              <a:effectLst/>
              <a:uLnTx/>
              <a:uFillTx/>
              <a:latin typeface="+mn-lt"/>
              <a:ea typeface="楷体_GB2312" panose="02010609030101010101" pitchFamily="49" charset="-122"/>
              <a:cs typeface="+mn-cs"/>
            </a:endParaRPr>
          </a:p>
          <a:p>
            <a:pPr marL="342900" marR="0" lvl="0" indent="-342900" algn="l" defTabSz="914400" rtl="0" eaLnBrk="1" fontAlgn="base" latinLnBrk="0" hangingPunct="1">
              <a:lnSpc>
                <a:spcPct val="80000"/>
              </a:lnSpc>
              <a:spcBef>
                <a:spcPct val="20000"/>
              </a:spcBef>
              <a:spcAft>
                <a:spcPct val="0"/>
              </a:spcAft>
              <a:buClr>
                <a:schemeClr val="folHlink"/>
              </a:buClr>
              <a:buSzPct val="85000"/>
              <a:buFont typeface="Wingdings 2" panose="05020102010507070707" pitchFamily="18" charset="2"/>
              <a:buNone/>
              <a:defRPr/>
            </a:pPr>
            <a:endParaRPr kumimoji="0" lang="zh-CN" altLang="en-US" sz="1400" b="0" i="0" u="none" strike="noStrike" kern="1200" cap="none" spc="0" normalizeH="0" baseline="0" noProof="0" smtClean="0">
              <a:ln>
                <a:noFill/>
              </a:ln>
              <a:solidFill>
                <a:srgbClr val="FFCC00"/>
              </a:solidFill>
              <a:effectLst/>
              <a:uLnTx/>
              <a:uFillTx/>
              <a:latin typeface="+mn-lt"/>
              <a:ea typeface="楷体_GB2312" panose="02010609030101010101" pitchFamily="49" charset="-122"/>
              <a:cs typeface="+mn-cs"/>
            </a:endParaRPr>
          </a:p>
          <a:p>
            <a:pPr marL="342900" marR="0" lvl="0" indent="-342900" algn="ctr" defTabSz="914400" rtl="0" eaLnBrk="1" fontAlgn="base" latinLnBrk="0" hangingPunct="1">
              <a:lnSpc>
                <a:spcPct val="80000"/>
              </a:lnSpc>
              <a:spcBef>
                <a:spcPct val="20000"/>
              </a:spcBef>
              <a:spcAft>
                <a:spcPct val="0"/>
              </a:spcAft>
              <a:buClr>
                <a:schemeClr val="folHlink"/>
              </a:buClr>
              <a:buSzPct val="85000"/>
              <a:buFont typeface="Wingdings 2" panose="05020102010507070707" pitchFamily="18" charset="2"/>
              <a:buNone/>
              <a:defRPr/>
            </a:pPr>
            <a:r>
              <a:rPr kumimoji="1" lang="zh-CN" altLang="en-US" sz="2800" b="1" i="0" u="none" strike="noStrike" kern="1200" cap="none" spc="0" normalizeH="0" baseline="0" noProof="0" smtClean="0">
                <a:ln>
                  <a:noFill/>
                </a:ln>
                <a:solidFill>
                  <a:srgbClr val="FFCC00"/>
                </a:solidFill>
                <a:effectLst>
                  <a:outerShdw blurRad="38100" dist="38100" dir="2700000" algn="tl">
                    <a:srgbClr val="000000"/>
                  </a:outerShdw>
                </a:effectLst>
                <a:uLnTx/>
                <a:uFillTx/>
                <a:latin typeface="+mn-lt"/>
                <a:ea typeface="楷体_GB2312" panose="02010609030101010101" pitchFamily="49" charset="-122"/>
                <a:cs typeface="+mn-cs"/>
              </a:rPr>
              <a:t>有效数字</a:t>
            </a:r>
            <a:r>
              <a:rPr kumimoji="1" lang="zh-CN" altLang="en-US" sz="2800" b="1" i="0" u="none" strike="noStrike" kern="1200" cap="none" spc="0" normalizeH="0" baseline="0" noProof="0" smtClean="0">
                <a:ln>
                  <a:noFill/>
                </a:ln>
                <a:solidFill>
                  <a:srgbClr val="FFCC00"/>
                </a:solidFill>
                <a:effectLst/>
                <a:uLnTx/>
                <a:uFillTx/>
                <a:latin typeface="+mn-lt"/>
                <a:ea typeface="楷体_GB2312" panose="02010609030101010101" pitchFamily="49" charset="-122"/>
                <a:cs typeface="+mn-cs"/>
              </a:rPr>
              <a:t>＝可靠数字＋可疑数字（</a:t>
            </a:r>
            <a:r>
              <a:rPr kumimoji="1" lang="zh-CN" altLang="en-US" sz="2800" b="1" i="0" u="none" strike="noStrike" kern="1200" cap="none" spc="0" normalizeH="0" baseline="0" noProof="0" smtClean="0">
                <a:ln>
                  <a:noFill/>
                </a:ln>
                <a:solidFill>
                  <a:srgbClr val="FF0000"/>
                </a:solidFill>
                <a:effectLst/>
                <a:uLnTx/>
                <a:uFillTx/>
                <a:latin typeface="+mn-lt"/>
                <a:ea typeface="楷体_GB2312" panose="02010609030101010101" pitchFamily="49" charset="-122"/>
                <a:cs typeface="+mn-cs"/>
              </a:rPr>
              <a:t>一位</a:t>
            </a:r>
            <a:r>
              <a:rPr kumimoji="1" lang="zh-CN" altLang="en-US" sz="2800" b="1" i="0" u="none" strike="noStrike" kern="1200" cap="none" spc="0" normalizeH="0" baseline="0" noProof="0" smtClean="0">
                <a:ln>
                  <a:noFill/>
                </a:ln>
                <a:solidFill>
                  <a:srgbClr val="FFCC00"/>
                </a:solidFill>
                <a:effectLst/>
                <a:uLnTx/>
                <a:uFillTx/>
                <a:latin typeface="+mn-lt"/>
                <a:ea typeface="楷体_GB2312" panose="02010609030101010101" pitchFamily="49" charset="-122"/>
                <a:cs typeface="+mn-cs"/>
              </a:rPr>
              <a:t>）</a:t>
            </a:r>
            <a:endParaRPr kumimoji="0" lang="zh-CN" altLang="en-US" sz="2800" b="0" i="0" u="none" strike="noStrike" kern="1200" cap="none" spc="0" normalizeH="0" baseline="0" noProof="0" smtClean="0">
              <a:ln>
                <a:noFill/>
              </a:ln>
              <a:solidFill>
                <a:srgbClr val="FFCC00"/>
              </a:solidFill>
              <a:effectLst/>
              <a:uLnTx/>
              <a:uFillTx/>
              <a:latin typeface="+mn-lt"/>
              <a:ea typeface="楷体_GB2312" panose="02010609030101010101" pitchFamily="49" charset="-122"/>
              <a:cs typeface="+mn-cs"/>
            </a:endParaRPr>
          </a:p>
          <a:p>
            <a:pPr marL="342900" marR="0" lvl="0" indent="-342900" algn="l" defTabSz="914400" rtl="0" eaLnBrk="1" fontAlgn="base" latinLnBrk="0" hangingPunct="1">
              <a:lnSpc>
                <a:spcPct val="80000"/>
              </a:lnSpc>
              <a:spcBef>
                <a:spcPct val="20000"/>
              </a:spcBef>
              <a:spcAft>
                <a:spcPct val="0"/>
              </a:spcAft>
              <a:buClr>
                <a:schemeClr val="folHlink"/>
              </a:buClr>
              <a:buSzPct val="85000"/>
              <a:buFont typeface="Wingdings 2" panose="05020102010507070707" pitchFamily="18" charset="2"/>
              <a:buNone/>
              <a:defRPr/>
            </a:pPr>
            <a:endParaRPr kumimoji="0" lang="zh-CN" altLang="en-US" sz="3600" b="0" i="0" u="none" strike="noStrike" kern="1200" cap="none" spc="0" normalizeH="0" baseline="0" noProof="0" smtClean="0">
              <a:ln>
                <a:noFill/>
              </a:ln>
              <a:solidFill>
                <a:srgbClr val="FFCC00"/>
              </a:solidFill>
              <a:effectLst/>
              <a:uLnTx/>
              <a:uFillTx/>
              <a:latin typeface="+mn-lt"/>
              <a:ea typeface="楷体_GB2312" panose="02010609030101010101" pitchFamily="49" charset="-122"/>
              <a:cs typeface="+mn-cs"/>
            </a:endParaRPr>
          </a:p>
          <a:p>
            <a:pPr marL="342900" marR="0" lvl="0" indent="-342900" algn="l" defTabSz="914400" rtl="0" eaLnBrk="1" fontAlgn="base" latinLnBrk="0" hangingPunct="1">
              <a:lnSpc>
                <a:spcPct val="80000"/>
              </a:lnSpc>
              <a:spcBef>
                <a:spcPct val="20000"/>
              </a:spcBef>
              <a:spcAft>
                <a:spcPct val="0"/>
              </a:spcAft>
              <a:buClr>
                <a:schemeClr val="folHlink"/>
              </a:buClr>
              <a:buSzPct val="85000"/>
              <a:buFont typeface="Wingdings 2" panose="05020102010507070707" pitchFamily="18" charset="2"/>
              <a:buNone/>
              <a:defRPr/>
            </a:pPr>
            <a:endParaRPr kumimoji="0" lang="zh-CN" altLang="en-US" sz="3600" b="0" i="0" u="none" strike="noStrike" kern="1200" cap="none" spc="0" normalizeH="0" baseline="0" noProof="0" smtClean="0">
              <a:ln>
                <a:noFill/>
              </a:ln>
              <a:solidFill>
                <a:srgbClr val="FFCC00"/>
              </a:solidFill>
              <a:effectLst/>
              <a:uLnTx/>
              <a:uFillTx/>
              <a:latin typeface="+mn-lt"/>
              <a:ea typeface="楷体_GB2312" panose="02010609030101010101" pitchFamily="49" charset="-122"/>
              <a:cs typeface="+mn-cs"/>
            </a:endParaRPr>
          </a:p>
          <a:p>
            <a:pPr marL="342900" marR="0" lvl="0" indent="-342900" algn="l" defTabSz="914400" rtl="0" eaLnBrk="1" fontAlgn="base" latinLnBrk="0" hangingPunct="1">
              <a:lnSpc>
                <a:spcPct val="80000"/>
              </a:lnSpc>
              <a:spcBef>
                <a:spcPct val="20000"/>
              </a:spcBef>
              <a:spcAft>
                <a:spcPct val="0"/>
              </a:spcAft>
              <a:buClr>
                <a:schemeClr val="folHlink"/>
              </a:buClr>
              <a:buSzPct val="85000"/>
              <a:buFont typeface="Wingdings 2" panose="05020102010507070707" pitchFamily="18" charset="2"/>
              <a:buNone/>
              <a:defRPr/>
            </a:pPr>
            <a:endParaRPr kumimoji="0" lang="zh-CN" altLang="en-US" sz="3600" b="0" i="0" u="none" strike="noStrike" kern="1200" cap="none" spc="0" normalizeH="0" baseline="0" noProof="0" smtClean="0">
              <a:ln>
                <a:noFill/>
              </a:ln>
              <a:solidFill>
                <a:srgbClr val="FFCC00"/>
              </a:solidFill>
              <a:effectLst/>
              <a:uLnTx/>
              <a:uFillTx/>
              <a:latin typeface="+mn-lt"/>
              <a:ea typeface="楷体_GB2312" panose="02010609030101010101" pitchFamily="49" charset="-122"/>
              <a:cs typeface="+mn-cs"/>
            </a:endParaRPr>
          </a:p>
          <a:p>
            <a:pPr marL="342900" marR="0" lvl="0" indent="-342900" algn="l" defTabSz="914400" rtl="0" eaLnBrk="1" fontAlgn="base" latinLnBrk="0" hangingPunct="1">
              <a:lnSpc>
                <a:spcPct val="80000"/>
              </a:lnSpc>
              <a:spcBef>
                <a:spcPct val="20000"/>
              </a:spcBef>
              <a:spcAft>
                <a:spcPct val="0"/>
              </a:spcAft>
              <a:buClr>
                <a:schemeClr val="folHlink"/>
              </a:buClr>
              <a:buSzPct val="85000"/>
              <a:buFont typeface="Wingdings 2" panose="05020102010507070707" pitchFamily="18" charset="2"/>
              <a:buNone/>
              <a:defRPr/>
            </a:pPr>
            <a:endParaRPr kumimoji="0" lang="zh-CN" altLang="en-US" sz="28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folHlink"/>
              </a:buClr>
              <a:buSzPct val="85000"/>
              <a:buFont typeface="Wingdings 2" panose="05020102010507070707" pitchFamily="18" charset="2"/>
              <a:buNone/>
              <a:defRPr/>
            </a:pPr>
            <a:r>
              <a:rPr kumimoji="0" lang="zh-CN" altLang="en-US" sz="2800" b="0" i="0" u="none" strike="noStrike" kern="1200" cap="none" spc="0" normalizeH="0" baseline="0" noProof="0" smtClean="0">
                <a:ln>
                  <a:noFill/>
                </a:ln>
                <a:solidFill>
                  <a:srgbClr val="FFCC00"/>
                </a:solidFill>
                <a:effectLst/>
                <a:uLnTx/>
                <a:uFillTx/>
                <a:latin typeface="Times New Roman" panose="02020603050405020304" pitchFamily="18" charset="0"/>
                <a:ea typeface="+mn-ea"/>
                <a:cs typeface="+mn-cs"/>
              </a:rPr>
              <a:t>                   </a:t>
            </a:r>
            <a:r>
              <a:rPr kumimoji="0" lang="en-US" altLang="zh-CN" sz="2800" b="0" i="0" u="none" strike="noStrike" kern="1200" cap="none" spc="0" normalizeH="0" baseline="0" noProof="0" smtClean="0">
                <a:ln>
                  <a:noFill/>
                </a:ln>
                <a:solidFill>
                  <a:srgbClr val="FFCC00"/>
                </a:solidFill>
                <a:effectLst/>
                <a:uLnTx/>
                <a:uFillTx/>
                <a:latin typeface="Times New Roman" panose="02020603050405020304" pitchFamily="18" charset="0"/>
                <a:ea typeface="+mn-ea"/>
                <a:cs typeface="+mn-cs"/>
              </a:rPr>
              <a:t>6.73cm                               6.40cm </a:t>
            </a:r>
            <a:endParaRPr kumimoji="0" lang="en-US" altLang="zh-CN" sz="2800" b="0" i="0" u="none" strike="noStrike" kern="1200" cap="none" spc="0" normalizeH="0" baseline="0" noProof="0" smtClean="0">
              <a:ln>
                <a:noFill/>
              </a:ln>
              <a:solidFill>
                <a:srgbClr val="FFCC00"/>
              </a:solidFill>
              <a:effectLst/>
              <a:uLnTx/>
              <a:uFillTx/>
              <a:latin typeface="Times New Roman" panose="02020603050405020304" pitchFamily="18" charset="0"/>
              <a:ea typeface="+mn-ea"/>
              <a:cs typeface="+mn-cs"/>
            </a:endParaRPr>
          </a:p>
        </p:txBody>
      </p:sp>
      <p:pic>
        <p:nvPicPr>
          <p:cNvPr id="27652" name="Picture 4"/>
          <p:cNvPicPr>
            <a:picLocks noChangeAspect="1"/>
          </p:cNvPicPr>
          <p:nvPr/>
        </p:nvPicPr>
        <p:blipFill>
          <a:blip r:embed="rId1"/>
          <a:stretch>
            <a:fillRect/>
          </a:stretch>
        </p:blipFill>
        <p:spPr>
          <a:xfrm>
            <a:off x="827088" y="3716338"/>
            <a:ext cx="7273925" cy="2020887"/>
          </a:xfrm>
          <a:prstGeom prst="rect">
            <a:avLst/>
          </a:prstGeom>
          <a:noFill/>
          <a:ln w="9525">
            <a:noFill/>
          </a:ln>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noRot="1"/>
          </p:cNvSpPr>
          <p:nvPr>
            <p:ph type="title"/>
          </p:nvPr>
        </p:nvSpPr>
        <p:spPr>
          <a:xfrm>
            <a:off x="179388" y="188913"/>
            <a:ext cx="8540750" cy="936625"/>
          </a:xfrm>
          <a:ln/>
        </p:spPr>
        <p:txBody>
          <a:bodyPr vert="horz" wrap="square" lIns="91440" tIns="45720" rIns="91440" bIns="45720" anchor="ctr"/>
          <a:p>
            <a:pPr eaLnBrk="1" hangingPunct="1"/>
            <a:r>
              <a:rPr lang="zh-CN" altLang="en-US" dirty="0">
                <a:ea typeface="楷体_GB2312" panose="02010609030101010101" pitchFamily="49" charset="-122"/>
              </a:rPr>
              <a:t>有效数字的读数规则</a:t>
            </a:r>
            <a:r>
              <a:rPr lang="zh-CN" altLang="en-US" dirty="0"/>
              <a:t> </a:t>
            </a:r>
            <a:endParaRPr lang="zh-CN" altLang="en-US" dirty="0"/>
          </a:p>
        </p:txBody>
      </p:sp>
      <p:sp>
        <p:nvSpPr>
          <p:cNvPr id="28675" name="Rectangle 3"/>
          <p:cNvSpPr>
            <a:spLocks noGrp="1" noRot="1"/>
          </p:cNvSpPr>
          <p:nvPr>
            <p:ph idx="1"/>
          </p:nvPr>
        </p:nvSpPr>
        <p:spPr>
          <a:xfrm>
            <a:off x="0" y="1052513"/>
            <a:ext cx="8893175" cy="5400675"/>
          </a:xfrm>
          <a:ln/>
        </p:spPr>
        <p:txBody>
          <a:bodyPr vert="horz" wrap="square" lIns="91440" tIns="45720" rIns="91440" bIns="45720" anchor="t"/>
          <a:p>
            <a:pPr eaLnBrk="1" hangingPunct="1">
              <a:buNone/>
            </a:pPr>
            <a:r>
              <a:rPr lang="en-US" altLang="zh-CN" dirty="0">
                <a:solidFill>
                  <a:srgbClr val="FFCC00"/>
                </a:solidFill>
                <a:latin typeface="Times New Roman" panose="02020603050405020304" pitchFamily="18" charset="0"/>
                <a:ea typeface="楷体_GB2312" panose="02010609030101010101" pitchFamily="49" charset="-122"/>
              </a:rPr>
              <a:t>① </a:t>
            </a:r>
            <a:r>
              <a:rPr lang="zh-CN" altLang="en-US" dirty="0">
                <a:solidFill>
                  <a:srgbClr val="FFCC00"/>
                </a:solidFill>
                <a:latin typeface="Times New Roman" panose="02020603050405020304" pitchFamily="18" charset="0"/>
                <a:ea typeface="楷体_GB2312" panose="02010609030101010101" pitchFamily="49" charset="-122"/>
              </a:rPr>
              <a:t>在最小分度以下再</a:t>
            </a:r>
            <a:r>
              <a:rPr lang="zh-CN" altLang="en-US" dirty="0">
                <a:solidFill>
                  <a:srgbClr val="FF0000"/>
                </a:solidFill>
                <a:latin typeface="Times New Roman" panose="02020603050405020304" pitchFamily="18" charset="0"/>
                <a:ea typeface="楷体_GB2312" panose="02010609030101010101" pitchFamily="49" charset="-122"/>
              </a:rPr>
              <a:t>估读</a:t>
            </a:r>
            <a:r>
              <a:rPr lang="en-US" altLang="zh-CN" dirty="0">
                <a:solidFill>
                  <a:srgbClr val="FF0000"/>
                </a:solidFill>
                <a:latin typeface="Times New Roman" panose="02020603050405020304" pitchFamily="18" charset="0"/>
                <a:ea typeface="楷体_GB2312" panose="02010609030101010101" pitchFamily="49" charset="-122"/>
              </a:rPr>
              <a:t>1</a:t>
            </a:r>
            <a:r>
              <a:rPr lang="zh-CN" altLang="en-US" dirty="0">
                <a:solidFill>
                  <a:srgbClr val="FF0000"/>
                </a:solidFill>
                <a:latin typeface="Times New Roman" panose="02020603050405020304" pitchFamily="18" charset="0"/>
                <a:ea typeface="楷体_GB2312" panose="02010609030101010101" pitchFamily="49" charset="-122"/>
              </a:rPr>
              <a:t>位</a:t>
            </a:r>
            <a:r>
              <a:rPr lang="zh-CN" altLang="en-US" dirty="0">
                <a:solidFill>
                  <a:srgbClr val="FFCC00"/>
                </a:solidFill>
                <a:latin typeface="Times New Roman" panose="02020603050405020304" pitchFamily="18" charset="0"/>
                <a:ea typeface="楷体_GB2312" panose="02010609030101010101" pitchFamily="49" charset="-122"/>
              </a:rPr>
              <a:t>，例如毫米尺、螺旋测微计等。</a:t>
            </a: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dirty="0">
                <a:solidFill>
                  <a:srgbClr val="FFCC00"/>
                </a:solidFill>
                <a:latin typeface="Times New Roman" panose="02020603050405020304" pitchFamily="18" charset="0"/>
                <a:ea typeface="楷体_GB2312" panose="02010609030101010101" pitchFamily="49" charset="-122"/>
              </a:rPr>
              <a:t>② </a:t>
            </a:r>
            <a:r>
              <a:rPr lang="en-US" altLang="zh-CN" dirty="0">
                <a:solidFill>
                  <a:srgbClr val="FFCC00"/>
                </a:solidFill>
                <a:latin typeface="Times New Roman" panose="02020603050405020304" pitchFamily="18" charset="0"/>
                <a:ea typeface="楷体_GB2312" panose="02010609030101010101" pitchFamily="49" charset="-122"/>
              </a:rPr>
              <a:t>20</a:t>
            </a:r>
            <a:r>
              <a:rPr lang="zh-CN" altLang="en-US" dirty="0">
                <a:solidFill>
                  <a:srgbClr val="FFCC00"/>
                </a:solidFill>
                <a:latin typeface="Times New Roman" panose="02020603050405020304" pitchFamily="18" charset="0"/>
                <a:ea typeface="楷体_GB2312" panose="02010609030101010101" pitchFamily="49" charset="-122"/>
              </a:rPr>
              <a:t>分度和</a:t>
            </a:r>
            <a:r>
              <a:rPr lang="en-US" altLang="zh-CN" dirty="0">
                <a:solidFill>
                  <a:srgbClr val="FFCC00"/>
                </a:solidFill>
                <a:latin typeface="Times New Roman" panose="02020603050405020304" pitchFamily="18" charset="0"/>
                <a:ea typeface="楷体_GB2312" panose="02010609030101010101" pitchFamily="49" charset="-122"/>
              </a:rPr>
              <a:t>50</a:t>
            </a:r>
            <a:r>
              <a:rPr lang="zh-CN" altLang="en-US" dirty="0">
                <a:solidFill>
                  <a:srgbClr val="FFCC00"/>
                </a:solidFill>
                <a:latin typeface="Times New Roman" panose="02020603050405020304" pitchFamily="18" charset="0"/>
                <a:ea typeface="楷体_GB2312" panose="02010609030101010101" pitchFamily="49" charset="-122"/>
              </a:rPr>
              <a:t>分度游标类量具，只读到</a:t>
            </a:r>
            <a:r>
              <a:rPr lang="zh-CN" altLang="en-US" dirty="0">
                <a:solidFill>
                  <a:srgbClr val="FF0000"/>
                </a:solidFill>
                <a:latin typeface="Times New Roman" panose="02020603050405020304" pitchFamily="18" charset="0"/>
                <a:ea typeface="楷体_GB2312" panose="02010609030101010101" pitchFamily="49" charset="-122"/>
              </a:rPr>
              <a:t>游标的分度值，一般不估读。</a:t>
            </a:r>
            <a:endParaRPr lang="zh-CN" altLang="en-US" dirty="0">
              <a:solidFill>
                <a:srgbClr val="FF0000"/>
              </a:solidFill>
              <a:latin typeface="Times New Roman" panose="02020603050405020304" pitchFamily="18" charset="0"/>
              <a:ea typeface="楷体_GB2312" panose="02010609030101010101" pitchFamily="49" charset="-122"/>
            </a:endParaRPr>
          </a:p>
          <a:p>
            <a:pPr eaLnBrk="1" hangingPunct="1">
              <a:buNone/>
            </a:pPr>
            <a:r>
              <a:rPr lang="zh-CN" altLang="en-US" dirty="0">
                <a:solidFill>
                  <a:srgbClr val="FFCC00"/>
                </a:solidFill>
                <a:latin typeface="Times New Roman" panose="02020603050405020304" pitchFamily="18" charset="0"/>
                <a:ea typeface="楷体_GB2312" panose="02010609030101010101" pitchFamily="49" charset="-122"/>
              </a:rPr>
              <a:t>③ </a:t>
            </a:r>
            <a:r>
              <a:rPr lang="en-US" altLang="zh-CN" dirty="0">
                <a:solidFill>
                  <a:srgbClr val="FFCC00"/>
                </a:solidFill>
                <a:latin typeface="Times New Roman" panose="02020603050405020304" pitchFamily="18" charset="0"/>
                <a:ea typeface="楷体_GB2312" panose="02010609030101010101" pitchFamily="49" charset="-122"/>
              </a:rPr>
              <a:t>10</a:t>
            </a:r>
            <a:r>
              <a:rPr lang="zh-CN" altLang="en-US" dirty="0">
                <a:solidFill>
                  <a:srgbClr val="FFCC00"/>
                </a:solidFill>
                <a:latin typeface="Times New Roman" panose="02020603050405020304" pitchFamily="18" charset="0"/>
                <a:ea typeface="楷体_GB2312" panose="02010609030101010101" pitchFamily="49" charset="-122"/>
              </a:rPr>
              <a:t>分度游标类量具，估读到</a:t>
            </a:r>
            <a:r>
              <a:rPr lang="zh-CN" altLang="en-US" dirty="0">
                <a:solidFill>
                  <a:srgbClr val="FF0000"/>
                </a:solidFill>
                <a:latin typeface="Times New Roman" panose="02020603050405020304" pitchFamily="18" charset="0"/>
                <a:ea typeface="楷体_GB2312" panose="02010609030101010101" pitchFamily="49" charset="-122"/>
              </a:rPr>
              <a:t>游标分度值的一半</a:t>
            </a:r>
            <a:r>
              <a:rPr lang="zh-CN" altLang="en-US" dirty="0">
                <a:solidFill>
                  <a:srgbClr val="FFCC00"/>
                </a:solidFill>
                <a:latin typeface="Times New Roman" panose="02020603050405020304" pitchFamily="18" charset="0"/>
                <a:ea typeface="楷体_GB2312" panose="02010609030101010101" pitchFamily="49" charset="-122"/>
              </a:rPr>
              <a:t>。</a:t>
            </a: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dirty="0">
                <a:solidFill>
                  <a:srgbClr val="FFCC00"/>
                </a:solidFill>
                <a:latin typeface="Times New Roman" panose="02020603050405020304" pitchFamily="18" charset="0"/>
                <a:ea typeface="楷体_GB2312" panose="02010609030101010101" pitchFamily="49" charset="-122"/>
              </a:rPr>
              <a:t>④ 数字式仪表、步进读数仪器（如电阻箱）</a:t>
            </a:r>
            <a:r>
              <a:rPr lang="zh-CN" altLang="en-US" dirty="0">
                <a:solidFill>
                  <a:srgbClr val="FF0000"/>
                </a:solidFill>
                <a:latin typeface="Times New Roman" panose="02020603050405020304" pitchFamily="18" charset="0"/>
                <a:ea typeface="楷体_GB2312" panose="02010609030101010101" pitchFamily="49" charset="-122"/>
              </a:rPr>
              <a:t>不需要估读</a:t>
            </a:r>
            <a:r>
              <a:rPr lang="zh-CN" altLang="en-US" dirty="0">
                <a:solidFill>
                  <a:srgbClr val="FFCC00"/>
                </a:solidFill>
                <a:latin typeface="Times New Roman" panose="02020603050405020304" pitchFamily="18" charset="0"/>
                <a:ea typeface="楷体_GB2312" panose="02010609030101010101" pitchFamily="49" charset="-122"/>
              </a:rPr>
              <a:t>，仪器所显示的最后一位就是估计值。</a:t>
            </a: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dirty="0">
                <a:solidFill>
                  <a:srgbClr val="FFCC00"/>
                </a:solidFill>
                <a:latin typeface="Times New Roman" panose="02020603050405020304" pitchFamily="18" charset="0"/>
                <a:ea typeface="楷体_GB2312" panose="02010609030101010101" pitchFamily="49" charset="-122"/>
              </a:rPr>
              <a:t>⑤ 在读数时，如果测量值恰好是整数，则</a:t>
            </a:r>
            <a:r>
              <a:rPr lang="zh-CN" altLang="en-US" dirty="0">
                <a:solidFill>
                  <a:srgbClr val="FF0000"/>
                </a:solidFill>
                <a:latin typeface="Times New Roman" panose="02020603050405020304" pitchFamily="18" charset="0"/>
                <a:ea typeface="楷体_GB2312" panose="02010609030101010101" pitchFamily="49" charset="-122"/>
              </a:rPr>
              <a:t>必须补 “</a:t>
            </a:r>
            <a:r>
              <a:rPr lang="en-US" altLang="zh-CN" dirty="0">
                <a:solidFill>
                  <a:srgbClr val="FF0000"/>
                </a:solidFill>
                <a:latin typeface="Times New Roman" panose="02020603050405020304" pitchFamily="18" charset="0"/>
                <a:ea typeface="楷体_GB2312" panose="02010609030101010101" pitchFamily="49" charset="-122"/>
              </a:rPr>
              <a:t>0”</a:t>
            </a:r>
            <a:r>
              <a:rPr lang="zh-CN" altLang="en-US" dirty="0">
                <a:solidFill>
                  <a:srgbClr val="FF0000"/>
                </a:solidFill>
                <a:latin typeface="Times New Roman" panose="02020603050405020304" pitchFamily="18" charset="0"/>
                <a:ea typeface="楷体_GB2312" panose="02010609030101010101" pitchFamily="49" charset="-122"/>
              </a:rPr>
              <a:t>，直至补到“存疑位”</a:t>
            </a:r>
            <a:r>
              <a:rPr lang="zh-CN" altLang="en-US" dirty="0">
                <a:solidFill>
                  <a:srgbClr val="FFCC00"/>
                </a:solidFill>
                <a:latin typeface="Times New Roman" panose="02020603050405020304" pitchFamily="18" charset="0"/>
                <a:ea typeface="楷体_GB2312" panose="02010609030101010101" pitchFamily="49" charset="-122"/>
              </a:rPr>
              <a:t> 。</a:t>
            </a:r>
            <a:endParaRPr lang="zh-CN" altLang="en-US" dirty="0">
              <a:solidFill>
                <a:srgbClr val="FFCC00"/>
              </a:solidFill>
              <a:latin typeface="Times New Roman" panose="02020603050405020304" pitchFamily="18" charset="0"/>
              <a:ea typeface="楷体_GB2312" panose="02010609030101010101" pitchFamily="49"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有效数字的特性</a:t>
            </a:r>
            <a:endParaRPr lang="zh-CN" altLang="en-US" dirty="0">
              <a:ea typeface="楷体_GB2312" panose="02010609030101010101" pitchFamily="49" charset="-122"/>
            </a:endParaRPr>
          </a:p>
        </p:txBody>
      </p:sp>
      <p:sp>
        <p:nvSpPr>
          <p:cNvPr id="29699" name="Rectangle 3"/>
          <p:cNvSpPr>
            <a:spLocks noGrp="1" noRot="1"/>
          </p:cNvSpPr>
          <p:nvPr>
            <p:ph idx="1"/>
          </p:nvPr>
        </p:nvSpPr>
        <p:spPr>
          <a:xfrm>
            <a:off x="0" y="1196975"/>
            <a:ext cx="9144000" cy="4930775"/>
          </a:xfrm>
          <a:ln/>
        </p:spPr>
        <p:txBody>
          <a:bodyPr vert="horz" wrap="square" lIns="91440" tIns="45720" rIns="91440" bIns="45720" anchor="t"/>
          <a:p>
            <a:pPr marL="609600" indent="-609600" eaLnBrk="1" hangingPunct="1">
              <a:lnSpc>
                <a:spcPct val="80000"/>
              </a:lnSpc>
              <a:buNone/>
            </a:pPr>
            <a:r>
              <a:rPr lang="en-US" altLang="zh-CN" dirty="0">
                <a:solidFill>
                  <a:srgbClr val="FFCC00"/>
                </a:solidFill>
                <a:latin typeface="Times New Roman" panose="02020603050405020304" pitchFamily="18" charset="0"/>
                <a:ea typeface="楷体_GB2312" panose="02010609030101010101" pitchFamily="49" charset="-122"/>
              </a:rPr>
              <a:t>1. </a:t>
            </a:r>
            <a:r>
              <a:rPr lang="zh-CN" altLang="en-US" dirty="0">
                <a:solidFill>
                  <a:srgbClr val="FFCC00"/>
                </a:solidFill>
                <a:latin typeface="Times New Roman" panose="02020603050405020304" pitchFamily="18" charset="0"/>
                <a:ea typeface="楷体_GB2312" panose="02010609030101010101" pitchFamily="49" charset="-122"/>
              </a:rPr>
              <a:t>位数与仪器精度（最小分度值）有关；</a:t>
            </a:r>
            <a:endParaRPr lang="zh-CN" altLang="en-US" dirty="0">
              <a:solidFill>
                <a:srgbClr val="FFCC00"/>
              </a:solidFill>
              <a:latin typeface="Times New Roman" panose="02020603050405020304" pitchFamily="18" charset="0"/>
              <a:ea typeface="楷体_GB2312" panose="02010609030101010101" pitchFamily="49" charset="-122"/>
            </a:endParaRPr>
          </a:p>
          <a:p>
            <a:pPr marL="609600" indent="-609600" eaLnBrk="1" hangingPunct="1">
              <a:lnSpc>
                <a:spcPct val="80000"/>
              </a:lnSpc>
              <a:buNone/>
            </a:pPr>
            <a:r>
              <a:rPr lang="zh-CN" altLang="en-US" dirty="0">
                <a:solidFill>
                  <a:srgbClr val="FFCC00"/>
                </a:solidFill>
                <a:latin typeface="Times New Roman" panose="02020603050405020304" pitchFamily="18" charset="0"/>
                <a:ea typeface="楷体_GB2312" panose="02010609030101010101" pitchFamily="49" charset="-122"/>
              </a:rPr>
              <a:t>      毫米尺：</a:t>
            </a:r>
            <a:r>
              <a:rPr lang="en-US" altLang="zh-CN" dirty="0">
                <a:solidFill>
                  <a:srgbClr val="FF0000"/>
                </a:solidFill>
                <a:latin typeface="Times New Roman" panose="02020603050405020304" pitchFamily="18" charset="0"/>
                <a:ea typeface="楷体_GB2312" panose="02010609030101010101" pitchFamily="49" charset="-122"/>
              </a:rPr>
              <a:t>5.7mm </a:t>
            </a:r>
            <a:r>
              <a:rPr lang="en-US" altLang="zh-CN" dirty="0">
                <a:solidFill>
                  <a:srgbClr val="FFCC00"/>
                </a:solidFill>
                <a:latin typeface="Times New Roman" panose="02020603050405020304" pitchFamily="18" charset="0"/>
                <a:ea typeface="楷体_GB2312" panose="02010609030101010101" pitchFamily="49" charset="-122"/>
              </a:rPr>
              <a:t>     </a:t>
            </a:r>
            <a:r>
              <a:rPr lang="zh-CN" altLang="en-US" dirty="0">
                <a:solidFill>
                  <a:srgbClr val="FFCC00"/>
                </a:solidFill>
                <a:latin typeface="Times New Roman" panose="02020603050405020304" pitchFamily="18" charset="0"/>
                <a:ea typeface="楷体_GB2312" panose="02010609030101010101" pitchFamily="49" charset="-122"/>
              </a:rPr>
              <a:t>螺旋测微计：</a:t>
            </a:r>
            <a:r>
              <a:rPr lang="en-US" altLang="zh-CN" dirty="0">
                <a:solidFill>
                  <a:srgbClr val="FF0000"/>
                </a:solidFill>
                <a:latin typeface="Times New Roman" panose="02020603050405020304" pitchFamily="18" charset="0"/>
                <a:ea typeface="楷体_GB2312" panose="02010609030101010101" pitchFamily="49" charset="-122"/>
              </a:rPr>
              <a:t>5.700mm</a:t>
            </a:r>
            <a:endParaRPr lang="en-US" altLang="zh-CN" dirty="0">
              <a:solidFill>
                <a:srgbClr val="FF0000"/>
              </a:solidFill>
              <a:latin typeface="Times New Roman" panose="02020603050405020304" pitchFamily="18" charset="0"/>
              <a:ea typeface="楷体_GB2312" panose="02010609030101010101" pitchFamily="49" charset="-122"/>
            </a:endParaRPr>
          </a:p>
          <a:p>
            <a:pPr marL="609600" indent="-609600" eaLnBrk="1" hangingPunct="1">
              <a:lnSpc>
                <a:spcPct val="80000"/>
              </a:lnSpc>
              <a:buNone/>
            </a:pPr>
            <a:r>
              <a:rPr lang="en-US" altLang="zh-CN" dirty="0">
                <a:solidFill>
                  <a:srgbClr val="FFCC00"/>
                </a:solidFill>
                <a:latin typeface="Times New Roman" panose="02020603050405020304" pitchFamily="18" charset="0"/>
                <a:ea typeface="楷体_GB2312" panose="02010609030101010101" pitchFamily="49" charset="-122"/>
              </a:rPr>
              <a:t>2. </a:t>
            </a:r>
            <a:r>
              <a:rPr lang="zh-CN" altLang="en-US" dirty="0">
                <a:solidFill>
                  <a:srgbClr val="FFCC00"/>
                </a:solidFill>
                <a:latin typeface="Times New Roman" panose="02020603050405020304" pitchFamily="18" charset="0"/>
                <a:ea typeface="楷体_GB2312" panose="02010609030101010101" pitchFamily="49" charset="-122"/>
              </a:rPr>
              <a:t>位数与被测量的大小有关；</a:t>
            </a:r>
            <a:endParaRPr lang="zh-CN" altLang="en-US" dirty="0">
              <a:solidFill>
                <a:srgbClr val="FFCC00"/>
              </a:solidFill>
              <a:latin typeface="Times New Roman" panose="02020603050405020304" pitchFamily="18" charset="0"/>
              <a:ea typeface="楷体_GB2312" panose="02010609030101010101" pitchFamily="49" charset="-122"/>
            </a:endParaRPr>
          </a:p>
          <a:p>
            <a:pPr marL="609600" indent="-609600" eaLnBrk="1" hangingPunct="1">
              <a:lnSpc>
                <a:spcPct val="80000"/>
              </a:lnSpc>
              <a:buNone/>
            </a:pPr>
            <a:r>
              <a:rPr lang="zh-CN" altLang="en-US" dirty="0">
                <a:solidFill>
                  <a:srgbClr val="FFCC00"/>
                </a:solidFill>
                <a:latin typeface="Times New Roman" panose="02020603050405020304" pitchFamily="18" charset="0"/>
                <a:ea typeface="楷体_GB2312" panose="02010609030101010101" pitchFamily="49" charset="-122"/>
              </a:rPr>
              <a:t>      出生：</a:t>
            </a:r>
            <a:r>
              <a:rPr lang="en-US" altLang="zh-CN" dirty="0">
                <a:solidFill>
                  <a:srgbClr val="FF0000"/>
                </a:solidFill>
                <a:latin typeface="Times New Roman" panose="02020603050405020304" pitchFamily="18" charset="0"/>
                <a:ea typeface="楷体_GB2312" panose="02010609030101010101" pitchFamily="49" charset="-122"/>
              </a:rPr>
              <a:t>72.0cm</a:t>
            </a:r>
            <a:r>
              <a:rPr lang="en-US" altLang="zh-CN" dirty="0">
                <a:solidFill>
                  <a:srgbClr val="FFCC00"/>
                </a:solidFill>
                <a:latin typeface="Times New Roman" panose="02020603050405020304" pitchFamily="18" charset="0"/>
                <a:ea typeface="楷体_GB2312" panose="02010609030101010101" pitchFamily="49" charset="-122"/>
              </a:rPr>
              <a:t>          </a:t>
            </a:r>
            <a:r>
              <a:rPr lang="zh-CN" altLang="en-US" dirty="0">
                <a:solidFill>
                  <a:srgbClr val="FFCC00"/>
                </a:solidFill>
                <a:latin typeface="Times New Roman" panose="02020603050405020304" pitchFamily="18" charset="0"/>
                <a:ea typeface="楷体_GB2312" panose="02010609030101010101" pitchFamily="49" charset="-122"/>
              </a:rPr>
              <a:t>现在：</a:t>
            </a:r>
            <a:r>
              <a:rPr lang="en-US" altLang="zh-CN" dirty="0">
                <a:solidFill>
                  <a:srgbClr val="FF0000"/>
                </a:solidFill>
                <a:latin typeface="Times New Roman" panose="02020603050405020304" pitchFamily="18" charset="0"/>
                <a:ea typeface="楷体_GB2312" panose="02010609030101010101" pitchFamily="49" charset="-122"/>
              </a:rPr>
              <a:t>172.0cm</a:t>
            </a:r>
            <a:endParaRPr lang="en-US" altLang="zh-CN" dirty="0">
              <a:solidFill>
                <a:srgbClr val="FF0000"/>
              </a:solidFill>
              <a:latin typeface="Times New Roman" panose="02020603050405020304" pitchFamily="18" charset="0"/>
              <a:ea typeface="楷体_GB2312" panose="02010609030101010101" pitchFamily="49" charset="-122"/>
            </a:endParaRPr>
          </a:p>
          <a:p>
            <a:pPr marL="609600" indent="-609600" eaLnBrk="1" hangingPunct="1">
              <a:lnSpc>
                <a:spcPct val="80000"/>
              </a:lnSpc>
              <a:buNone/>
            </a:pPr>
            <a:r>
              <a:rPr lang="en-US" altLang="zh-CN" dirty="0">
                <a:solidFill>
                  <a:srgbClr val="FFCC00"/>
                </a:solidFill>
                <a:latin typeface="Times New Roman" panose="02020603050405020304" pitchFamily="18" charset="0"/>
                <a:ea typeface="楷体_GB2312" panose="02010609030101010101" pitchFamily="49" charset="-122"/>
              </a:rPr>
              <a:t>3. </a:t>
            </a:r>
            <a:r>
              <a:rPr lang="zh-CN" altLang="en-US" dirty="0">
                <a:solidFill>
                  <a:srgbClr val="FFCC00"/>
                </a:solidFill>
                <a:latin typeface="Times New Roman" panose="02020603050405020304" pitchFamily="18" charset="0"/>
                <a:ea typeface="楷体_GB2312" panose="02010609030101010101" pitchFamily="49" charset="-122"/>
              </a:rPr>
              <a:t>位数与小数点的位置无关，单位换算时位数不应发生变化；</a:t>
            </a:r>
            <a:endParaRPr lang="zh-CN" altLang="en-US" dirty="0">
              <a:solidFill>
                <a:srgbClr val="FFCC00"/>
              </a:solidFill>
              <a:latin typeface="Times New Roman" panose="02020603050405020304" pitchFamily="18" charset="0"/>
              <a:ea typeface="楷体_GB2312" panose="02010609030101010101" pitchFamily="49" charset="-122"/>
            </a:endParaRPr>
          </a:p>
          <a:p>
            <a:pPr marL="609600" indent="-609600" eaLnBrk="1" hangingPunct="1">
              <a:lnSpc>
                <a:spcPct val="80000"/>
              </a:lnSpc>
              <a:buNone/>
            </a:pPr>
            <a:r>
              <a:rPr lang="zh-CN" altLang="en-US" dirty="0">
                <a:solidFill>
                  <a:srgbClr val="FFCC00"/>
                </a:solidFill>
                <a:latin typeface="Times New Roman" panose="02020603050405020304" pitchFamily="18" charset="0"/>
                <a:ea typeface="楷体_GB2312" panose="02010609030101010101" pitchFamily="49" charset="-122"/>
              </a:rPr>
              <a:t>     </a:t>
            </a:r>
            <a:r>
              <a:rPr lang="en-US" altLang="zh-CN" dirty="0">
                <a:solidFill>
                  <a:srgbClr val="FF0000"/>
                </a:solidFill>
                <a:latin typeface="Times New Roman" panose="02020603050405020304" pitchFamily="18" charset="0"/>
                <a:ea typeface="楷体_GB2312" panose="02010609030101010101" pitchFamily="49" charset="-122"/>
              </a:rPr>
              <a:t>30.5mm=3.05cm=0.305dm=0.0305m</a:t>
            </a:r>
            <a:endParaRPr lang="en-US" altLang="zh-CN" dirty="0">
              <a:solidFill>
                <a:srgbClr val="FF0000"/>
              </a:solidFill>
              <a:latin typeface="Times New Roman" panose="02020603050405020304" pitchFamily="18" charset="0"/>
              <a:ea typeface="楷体_GB2312" panose="02010609030101010101" pitchFamily="49" charset="-122"/>
            </a:endParaRPr>
          </a:p>
          <a:p>
            <a:pPr marL="609600" indent="-609600" eaLnBrk="1" hangingPunct="1">
              <a:lnSpc>
                <a:spcPct val="80000"/>
              </a:lnSpc>
              <a:buNone/>
            </a:pPr>
            <a:r>
              <a:rPr lang="en-US" altLang="zh-CN" dirty="0">
                <a:solidFill>
                  <a:srgbClr val="FF0000"/>
                </a:solidFill>
                <a:latin typeface="Times New Roman" panose="02020603050405020304" pitchFamily="18" charset="0"/>
                <a:ea typeface="楷体_GB2312" panose="02010609030101010101" pitchFamily="49" charset="-122"/>
              </a:rPr>
              <a:t>     30.5mm≠30.50mm</a:t>
            </a:r>
            <a:endParaRPr lang="en-US" altLang="zh-CN" dirty="0">
              <a:solidFill>
                <a:srgbClr val="FF0000"/>
              </a:solidFill>
              <a:latin typeface="Times New Roman" panose="02020603050405020304" pitchFamily="18" charset="0"/>
              <a:ea typeface="楷体_GB2312" panose="02010609030101010101" pitchFamily="49" charset="-122"/>
            </a:endParaRPr>
          </a:p>
          <a:p>
            <a:pPr marL="609600" indent="-609600" eaLnBrk="1" hangingPunct="1">
              <a:lnSpc>
                <a:spcPct val="80000"/>
              </a:lnSpc>
              <a:buNone/>
            </a:pPr>
            <a:r>
              <a:rPr lang="en-US" altLang="zh-CN" dirty="0">
                <a:solidFill>
                  <a:srgbClr val="FFCC00"/>
                </a:solidFill>
                <a:latin typeface="Times New Roman" panose="02020603050405020304" pitchFamily="18" charset="0"/>
                <a:ea typeface="楷体_GB2312" panose="02010609030101010101" pitchFamily="49" charset="-122"/>
              </a:rPr>
              <a:t>4. “</a:t>
            </a:r>
            <a:r>
              <a:rPr lang="zh-CN" altLang="en-US" dirty="0">
                <a:solidFill>
                  <a:srgbClr val="FFCC00"/>
                </a:solidFill>
                <a:latin typeface="Times New Roman" panose="02020603050405020304" pitchFamily="18" charset="0"/>
                <a:ea typeface="楷体_GB2312" panose="02010609030101010101" pitchFamily="49" charset="-122"/>
              </a:rPr>
              <a:t>科学记数法”的说明。</a:t>
            </a:r>
            <a:endParaRPr lang="zh-CN" altLang="en-US" dirty="0">
              <a:solidFill>
                <a:srgbClr val="FFCC00"/>
              </a:solidFill>
              <a:latin typeface="Times New Roman" panose="02020603050405020304" pitchFamily="18" charset="0"/>
              <a:ea typeface="楷体_GB2312" panose="02010609030101010101" pitchFamily="49" charset="-122"/>
            </a:endParaRPr>
          </a:p>
          <a:p>
            <a:pPr marL="609600" indent="-609600" eaLnBrk="1" hangingPunct="1">
              <a:lnSpc>
                <a:spcPct val="80000"/>
              </a:lnSpc>
              <a:buNone/>
            </a:pPr>
            <a:r>
              <a:rPr lang="zh-CN" altLang="en-US" i="1" dirty="0">
                <a:solidFill>
                  <a:srgbClr val="FFCC00"/>
                </a:solidFill>
                <a:latin typeface="Times New Roman" panose="02020603050405020304" pitchFamily="18" charset="0"/>
                <a:ea typeface="楷体_GB2312" panose="02010609030101010101" pitchFamily="49" charset="-122"/>
              </a:rPr>
              <a:t>    </a:t>
            </a:r>
            <a:r>
              <a:rPr lang="en-US" altLang="zh-CN" i="1" dirty="0">
                <a:solidFill>
                  <a:srgbClr val="FF0000"/>
                </a:solidFill>
                <a:latin typeface="Times New Roman" panose="02020603050405020304" pitchFamily="18" charset="0"/>
                <a:ea typeface="楷体_GB2312" panose="02010609030101010101" pitchFamily="49" charset="-122"/>
              </a:rPr>
              <a:t>λ</a:t>
            </a:r>
            <a:r>
              <a:rPr lang="en-US" altLang="zh-CN" dirty="0">
                <a:solidFill>
                  <a:srgbClr val="FF0000"/>
                </a:solidFill>
                <a:latin typeface="Times New Roman" panose="02020603050405020304" pitchFamily="18" charset="0"/>
                <a:ea typeface="楷体_GB2312" panose="02010609030101010101" pitchFamily="49" charset="-122"/>
              </a:rPr>
              <a:t>=632.8nm=0.6328</a:t>
            </a:r>
            <a:r>
              <a:rPr lang="en-US" altLang="zh-CN" i="1" dirty="0">
                <a:solidFill>
                  <a:srgbClr val="FF0000"/>
                </a:solidFill>
                <a:latin typeface="Times New Roman" panose="02020603050405020304" pitchFamily="18" charset="0"/>
                <a:ea typeface="楷体_GB2312" panose="02010609030101010101" pitchFamily="49" charset="-122"/>
              </a:rPr>
              <a:t>μ</a:t>
            </a:r>
            <a:r>
              <a:rPr lang="en-US" altLang="zh-CN" dirty="0">
                <a:solidFill>
                  <a:srgbClr val="FF0000"/>
                </a:solidFill>
                <a:latin typeface="Times New Roman" panose="02020603050405020304" pitchFamily="18" charset="0"/>
                <a:ea typeface="楷体_GB2312" panose="02010609030101010101" pitchFamily="49" charset="-122"/>
              </a:rPr>
              <a:t>m=6.328×10</a:t>
            </a:r>
            <a:r>
              <a:rPr lang="en-US" altLang="zh-CN" baseline="30000" dirty="0">
                <a:solidFill>
                  <a:srgbClr val="FF0000"/>
                </a:solidFill>
                <a:latin typeface="Times New Roman" panose="02020603050405020304" pitchFamily="18" charset="0"/>
                <a:ea typeface="楷体_GB2312" panose="02010609030101010101" pitchFamily="49" charset="-122"/>
              </a:rPr>
              <a:t>-7</a:t>
            </a:r>
            <a:r>
              <a:rPr lang="en-US" altLang="zh-CN" dirty="0">
                <a:solidFill>
                  <a:srgbClr val="FF0000"/>
                </a:solidFill>
                <a:latin typeface="Times New Roman" panose="02020603050405020304" pitchFamily="18" charset="0"/>
                <a:ea typeface="楷体_GB2312" panose="02010609030101010101" pitchFamily="49" charset="-122"/>
              </a:rPr>
              <a:t>m</a:t>
            </a:r>
            <a:endParaRPr lang="en-US" altLang="zh-CN" dirty="0">
              <a:solidFill>
                <a:srgbClr val="FF0000"/>
              </a:solidFill>
              <a:latin typeface="Times New Roman" panose="02020603050405020304" pitchFamily="18" charset="0"/>
              <a:ea typeface="楷体_GB2312" panose="02010609030101010101" pitchFamily="49" charset="-122"/>
            </a:endParaRPr>
          </a:p>
          <a:p>
            <a:pPr marL="609600" indent="-609600" eaLnBrk="1" hangingPunct="1">
              <a:lnSpc>
                <a:spcPct val="80000"/>
              </a:lnSpc>
              <a:buNone/>
            </a:pPr>
            <a:endParaRPr lang="en-US" altLang="zh-CN" dirty="0">
              <a:solidFill>
                <a:srgbClr val="FF0000"/>
              </a:solidFill>
              <a:latin typeface="Times New Roman" panose="02020603050405020304" pitchFamily="18" charset="0"/>
              <a:ea typeface="楷体_GB2312" panose="02010609030101010101" pitchFamily="49"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有效数字的舍入规则</a:t>
            </a:r>
            <a:r>
              <a:rPr lang="zh-CN" altLang="en-US" dirty="0"/>
              <a:t> </a:t>
            </a:r>
            <a:endParaRPr lang="zh-CN" altLang="en-US" dirty="0"/>
          </a:p>
        </p:txBody>
      </p:sp>
      <p:sp>
        <p:nvSpPr>
          <p:cNvPr id="30723" name="Rectangle 3"/>
          <p:cNvSpPr>
            <a:spLocks noGrp="1" noRot="1"/>
          </p:cNvSpPr>
          <p:nvPr>
            <p:ph idx="1"/>
          </p:nvPr>
        </p:nvSpPr>
        <p:spPr>
          <a:ln/>
        </p:spPr>
        <p:txBody>
          <a:bodyPr vert="horz" wrap="square" lIns="91440" tIns="45720" rIns="91440" bIns="45720" anchor="t"/>
          <a:p>
            <a:pPr eaLnBrk="1" hangingPunct="1">
              <a:buNone/>
            </a:pPr>
            <a:r>
              <a:rPr lang="zh-CN" altLang="en-US" sz="4000" b="1" dirty="0">
                <a:solidFill>
                  <a:srgbClr val="FFCC00"/>
                </a:solidFill>
                <a:latin typeface="Times New Roman" panose="02020603050405020304" pitchFamily="18" charset="0"/>
                <a:ea typeface="楷体_GB2312" panose="02010609030101010101" pitchFamily="49" charset="-122"/>
              </a:rPr>
              <a:t>四舍六入五凑偶</a:t>
            </a:r>
            <a:r>
              <a:rPr lang="zh-CN" altLang="en-US" sz="4000" dirty="0">
                <a:solidFill>
                  <a:srgbClr val="FFCC00"/>
                </a:solidFill>
                <a:latin typeface="Times New Roman" panose="02020603050405020304" pitchFamily="18" charset="0"/>
                <a:ea typeface="楷体_GB2312" panose="02010609030101010101" pitchFamily="49" charset="-122"/>
              </a:rPr>
              <a:t> </a:t>
            </a:r>
            <a:endParaRPr lang="zh-CN" altLang="en-US" sz="4000"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sz="40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sz="4000" dirty="0">
                <a:solidFill>
                  <a:srgbClr val="FFCC00"/>
                </a:solidFill>
                <a:latin typeface="Times New Roman" panose="02020603050405020304" pitchFamily="18" charset="0"/>
                <a:ea typeface="楷体_GB2312" panose="02010609030101010101" pitchFamily="49" charset="-122"/>
              </a:rPr>
              <a:t>3.</a:t>
            </a:r>
            <a:r>
              <a:rPr lang="en-US" altLang="zh-CN" sz="4000" dirty="0">
                <a:solidFill>
                  <a:srgbClr val="FF0000"/>
                </a:solidFill>
                <a:latin typeface="Times New Roman" panose="02020603050405020304" pitchFamily="18" charset="0"/>
                <a:ea typeface="楷体_GB2312" panose="02010609030101010101" pitchFamily="49" charset="-122"/>
              </a:rPr>
              <a:t>1</a:t>
            </a:r>
            <a:r>
              <a:rPr lang="en-US" altLang="zh-CN" sz="4000" dirty="0">
                <a:solidFill>
                  <a:srgbClr val="FFCC00"/>
                </a:solidFill>
                <a:latin typeface="Times New Roman" panose="02020603050405020304" pitchFamily="18" charset="0"/>
                <a:ea typeface="楷体_GB2312" panose="02010609030101010101" pitchFamily="49" charset="-122"/>
              </a:rPr>
              <a:t>415926535897··· →3.</a:t>
            </a:r>
            <a:r>
              <a:rPr lang="en-US" altLang="zh-CN" sz="4000" dirty="0">
                <a:solidFill>
                  <a:srgbClr val="FF0000"/>
                </a:solidFill>
                <a:latin typeface="Times New Roman" panose="02020603050405020304" pitchFamily="18" charset="0"/>
                <a:ea typeface="楷体_GB2312" panose="02010609030101010101" pitchFamily="49" charset="-122"/>
              </a:rPr>
              <a:t>1</a:t>
            </a:r>
            <a:endParaRPr lang="en-US" altLang="zh-CN" sz="4000" dirty="0">
              <a:solidFill>
                <a:srgbClr val="FF0000"/>
              </a:solidFill>
              <a:latin typeface="Times New Roman" panose="02020603050405020304" pitchFamily="18" charset="0"/>
              <a:ea typeface="楷体_GB2312" panose="02010609030101010101" pitchFamily="49" charset="-122"/>
            </a:endParaRPr>
          </a:p>
          <a:p>
            <a:pPr eaLnBrk="1" hangingPunct="1">
              <a:buNone/>
            </a:pPr>
            <a:r>
              <a:rPr lang="en-US" altLang="zh-CN" sz="4000" dirty="0">
                <a:solidFill>
                  <a:srgbClr val="FFCC00"/>
                </a:solidFill>
                <a:latin typeface="Times New Roman" panose="02020603050405020304" pitchFamily="18" charset="0"/>
                <a:ea typeface="楷体_GB2312" panose="02010609030101010101" pitchFamily="49" charset="-122"/>
              </a:rPr>
              <a:t>3.141</a:t>
            </a:r>
            <a:r>
              <a:rPr lang="en-US" altLang="zh-CN" sz="4000" dirty="0">
                <a:solidFill>
                  <a:srgbClr val="FF0000"/>
                </a:solidFill>
                <a:latin typeface="Times New Roman" panose="02020603050405020304" pitchFamily="18" charset="0"/>
                <a:ea typeface="楷体_GB2312" panose="02010609030101010101" pitchFamily="49" charset="-122"/>
              </a:rPr>
              <a:t>5</a:t>
            </a:r>
            <a:r>
              <a:rPr lang="en-US" altLang="zh-CN" sz="4000" dirty="0">
                <a:solidFill>
                  <a:srgbClr val="FFCC00"/>
                </a:solidFill>
                <a:latin typeface="Times New Roman" panose="02020603050405020304" pitchFamily="18" charset="0"/>
                <a:ea typeface="楷体_GB2312" panose="02010609030101010101" pitchFamily="49" charset="-122"/>
              </a:rPr>
              <a:t>926535897··· →3.141</a:t>
            </a:r>
            <a:r>
              <a:rPr lang="en-US" altLang="zh-CN" sz="4000" dirty="0">
                <a:solidFill>
                  <a:srgbClr val="FF0000"/>
                </a:solidFill>
                <a:latin typeface="Times New Roman" panose="02020603050405020304" pitchFamily="18" charset="0"/>
                <a:ea typeface="楷体_GB2312" panose="02010609030101010101" pitchFamily="49" charset="-122"/>
              </a:rPr>
              <a:t>6</a:t>
            </a:r>
            <a:endParaRPr lang="en-US" altLang="zh-CN" sz="4000" dirty="0">
              <a:solidFill>
                <a:srgbClr val="FF0000"/>
              </a:solidFill>
              <a:latin typeface="Times New Roman" panose="02020603050405020304" pitchFamily="18" charset="0"/>
              <a:ea typeface="楷体_GB2312" panose="02010609030101010101" pitchFamily="49" charset="-122"/>
            </a:endParaRPr>
          </a:p>
          <a:p>
            <a:pPr eaLnBrk="1" hangingPunct="1">
              <a:buNone/>
            </a:pPr>
            <a:r>
              <a:rPr lang="en-US" altLang="zh-CN" sz="4000" dirty="0">
                <a:solidFill>
                  <a:srgbClr val="FFCC00"/>
                </a:solidFill>
                <a:latin typeface="Times New Roman" panose="02020603050405020304" pitchFamily="18" charset="0"/>
                <a:ea typeface="楷体_GB2312" panose="02010609030101010101" pitchFamily="49" charset="-122"/>
              </a:rPr>
              <a:t>3.14</a:t>
            </a:r>
            <a:r>
              <a:rPr lang="en-US" altLang="zh-CN" sz="4000" dirty="0">
                <a:solidFill>
                  <a:srgbClr val="FF0000"/>
                </a:solidFill>
                <a:latin typeface="Times New Roman" panose="02020603050405020304" pitchFamily="18" charset="0"/>
                <a:ea typeface="楷体_GB2312" panose="02010609030101010101" pitchFamily="49" charset="-122"/>
              </a:rPr>
              <a:t>1</a:t>
            </a:r>
            <a:r>
              <a:rPr lang="en-US" altLang="zh-CN" sz="4000" dirty="0">
                <a:solidFill>
                  <a:srgbClr val="FFCC00"/>
                </a:solidFill>
                <a:latin typeface="Times New Roman" panose="02020603050405020304" pitchFamily="18" charset="0"/>
                <a:ea typeface="楷体_GB2312" panose="02010609030101010101" pitchFamily="49" charset="-122"/>
              </a:rPr>
              <a:t>5926535897··· →3.14</a:t>
            </a:r>
            <a:r>
              <a:rPr lang="en-US" altLang="zh-CN" sz="4000" dirty="0">
                <a:solidFill>
                  <a:srgbClr val="FF0000"/>
                </a:solidFill>
                <a:latin typeface="Times New Roman" panose="02020603050405020304" pitchFamily="18" charset="0"/>
                <a:ea typeface="楷体_GB2312" panose="02010609030101010101" pitchFamily="49" charset="-122"/>
              </a:rPr>
              <a:t>2</a:t>
            </a:r>
            <a:endParaRPr lang="en-US" altLang="zh-CN" sz="4000" dirty="0">
              <a:solidFill>
                <a:srgbClr val="FF0000"/>
              </a:solidFill>
              <a:latin typeface="Times New Roman" panose="02020603050405020304" pitchFamily="18" charset="0"/>
              <a:ea typeface="楷体_GB2312" panose="02010609030101010101" pitchFamily="49" charset="-122"/>
            </a:endParaRPr>
          </a:p>
          <a:p>
            <a:pPr eaLnBrk="1" hangingPunct="1">
              <a:buNone/>
            </a:pPr>
            <a:r>
              <a:rPr lang="en-US" altLang="zh-CN" sz="4000" dirty="0">
                <a:solidFill>
                  <a:srgbClr val="FFCC00"/>
                </a:solidFill>
                <a:latin typeface="Times New Roman" panose="02020603050405020304" pitchFamily="18" charset="0"/>
                <a:ea typeface="楷体_GB2312" panose="02010609030101010101" pitchFamily="49" charset="-122"/>
              </a:rPr>
              <a:t>3.141592</a:t>
            </a:r>
            <a:r>
              <a:rPr lang="en-US" altLang="zh-CN" sz="4000" dirty="0">
                <a:solidFill>
                  <a:srgbClr val="FF0000"/>
                </a:solidFill>
                <a:latin typeface="Times New Roman" panose="02020603050405020304" pitchFamily="18" charset="0"/>
                <a:ea typeface="楷体_GB2312" panose="02010609030101010101" pitchFamily="49" charset="-122"/>
              </a:rPr>
              <a:t>6</a:t>
            </a:r>
            <a:r>
              <a:rPr lang="en-US" altLang="zh-CN" sz="4000" dirty="0">
                <a:solidFill>
                  <a:srgbClr val="FFCC00"/>
                </a:solidFill>
                <a:latin typeface="Times New Roman" panose="02020603050405020304" pitchFamily="18" charset="0"/>
                <a:ea typeface="楷体_GB2312" panose="02010609030101010101" pitchFamily="49" charset="-122"/>
              </a:rPr>
              <a:t>535897··· →3.141592</a:t>
            </a:r>
            <a:r>
              <a:rPr lang="en-US" altLang="zh-CN" sz="4000" dirty="0">
                <a:solidFill>
                  <a:srgbClr val="FF0000"/>
                </a:solidFill>
                <a:latin typeface="Times New Roman" panose="02020603050405020304" pitchFamily="18" charset="0"/>
                <a:ea typeface="楷体_GB2312" panose="02010609030101010101" pitchFamily="49" charset="-122"/>
              </a:rPr>
              <a:t>6</a:t>
            </a:r>
            <a:endParaRPr lang="en-US" altLang="zh-CN" sz="4000" dirty="0">
              <a:solidFill>
                <a:srgbClr val="FF0000"/>
              </a:solidFill>
              <a:latin typeface="Times New Roman" panose="02020603050405020304" pitchFamily="18" charset="0"/>
              <a:ea typeface="楷体_GB2312" panose="02010609030101010101" pitchFamily="49"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有效数字的运算规则</a:t>
            </a:r>
            <a:endParaRPr lang="zh-CN" altLang="en-US" dirty="0">
              <a:ea typeface="楷体_GB2312" panose="02010609030101010101" pitchFamily="49" charset="-122"/>
            </a:endParaRPr>
          </a:p>
        </p:txBody>
      </p:sp>
      <p:sp>
        <p:nvSpPr>
          <p:cNvPr id="31747" name="Rectangle 3"/>
          <p:cNvSpPr>
            <a:spLocks noGrp="1" noRot="1"/>
          </p:cNvSpPr>
          <p:nvPr>
            <p:ph idx="1"/>
          </p:nvPr>
        </p:nvSpPr>
        <p:spPr>
          <a:ln/>
        </p:spPr>
        <p:txBody>
          <a:bodyPr vert="horz" wrap="square" lIns="91440" tIns="45720" rIns="91440" bIns="45720" anchor="t"/>
          <a:p>
            <a:pPr eaLnBrk="1" hangingPunct="1">
              <a:buNone/>
            </a:pPr>
            <a:r>
              <a:rPr lang="en-US" altLang="zh-CN" sz="3600" b="1" dirty="0">
                <a:latin typeface="Times New Roman" panose="02020603050405020304" pitchFamily="18" charset="0"/>
                <a:ea typeface="楷体_GB2312" panose="02010609030101010101" pitchFamily="49" charset="-122"/>
              </a:rPr>
              <a:t> </a:t>
            </a:r>
            <a:r>
              <a:rPr lang="zh-CN" altLang="en-US" sz="3600" b="1" dirty="0">
                <a:solidFill>
                  <a:srgbClr val="FFCC00"/>
                </a:solidFill>
                <a:latin typeface="Times New Roman" panose="02020603050405020304" pitchFamily="18" charset="0"/>
                <a:ea typeface="楷体_GB2312" panose="02010609030101010101" pitchFamily="49" charset="-122"/>
              </a:rPr>
              <a:t>总原则：</a:t>
            </a:r>
            <a:endParaRPr lang="zh-CN" altLang="en-US" sz="3600" b="1"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sz="3600" dirty="0">
                <a:solidFill>
                  <a:srgbClr val="FFCC00"/>
                </a:solidFill>
                <a:latin typeface="Times New Roman" panose="02020603050405020304" pitchFamily="18" charset="0"/>
                <a:ea typeface="楷体_GB2312" panose="02010609030101010101" pitchFamily="49" charset="-122"/>
              </a:rPr>
              <a:t>1.</a:t>
            </a:r>
            <a:r>
              <a:rPr lang="zh-CN" altLang="en-US" sz="3600" dirty="0">
                <a:solidFill>
                  <a:srgbClr val="FFCC00"/>
                </a:solidFill>
                <a:latin typeface="Times New Roman" panose="02020603050405020304" pitchFamily="18" charset="0"/>
                <a:ea typeface="楷体_GB2312" panose="02010609030101010101" pitchFamily="49" charset="-122"/>
              </a:rPr>
              <a:t>可靠数字与可靠数字进行四则运算，其结果仍为可靠数字；存疑数字与任何数字进行四则运算，其结果均为存疑数字。</a:t>
            </a:r>
            <a:endParaRPr lang="zh-CN" altLang="en-US" sz="3600"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sz="14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sz="3600" dirty="0">
                <a:solidFill>
                  <a:srgbClr val="FFCC00"/>
                </a:solidFill>
                <a:latin typeface="Times New Roman" panose="02020603050405020304" pitchFamily="18" charset="0"/>
                <a:ea typeface="楷体_GB2312" panose="02010609030101010101" pitchFamily="49" charset="-122"/>
              </a:rPr>
              <a:t>2.</a:t>
            </a:r>
            <a:r>
              <a:rPr lang="zh-CN" altLang="en-US" sz="3600" dirty="0">
                <a:solidFill>
                  <a:srgbClr val="FFCC00"/>
                </a:solidFill>
                <a:latin typeface="Times New Roman" panose="02020603050405020304" pitchFamily="18" charset="0"/>
                <a:ea typeface="楷体_GB2312" panose="02010609030101010101" pitchFamily="49" charset="-122"/>
              </a:rPr>
              <a:t>在最后结果中，只保留一位存疑数字，其余的存疑数字按照有效数字尾数的舍入原则处理。</a:t>
            </a:r>
            <a:r>
              <a:rPr lang="zh-CN" altLang="en-US" dirty="0"/>
              <a:t> </a:t>
            </a:r>
            <a:endParaRPr lang="zh-CN" alt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有效数字的运算规则</a:t>
            </a:r>
            <a:endParaRPr lang="zh-CN" altLang="en-US" dirty="0">
              <a:ea typeface="楷体_GB2312" panose="02010609030101010101" pitchFamily="49" charset="-122"/>
            </a:endParaRPr>
          </a:p>
        </p:txBody>
      </p:sp>
      <p:sp>
        <p:nvSpPr>
          <p:cNvPr id="330755" name="Rectangle 3"/>
          <p:cNvSpPr>
            <a:spLocks noGrp="1" noRot="1" noChangeArrowheads="1"/>
          </p:cNvSpPr>
          <p:nvPr>
            <p:ph sz="half" idx="1"/>
          </p:nvPr>
        </p:nvSpPr>
        <p:spPr>
          <a:xfrm>
            <a:off x="301625" y="1600200"/>
            <a:ext cx="4194175" cy="4924425"/>
          </a:xfrm>
        </p:spPr>
        <p:txBody>
          <a:bodyPr vert="horz" wrap="square" lIns="91440" tIns="45720" rIns="91440" bIns="45720" numCol="1" anchor="t" anchorCtr="0" compatLnSpc="1"/>
          <a:lstStyle/>
          <a:p>
            <a:pPr marL="342900" marR="0" lvl="0" indent="-342900" algn="just" defTabSz="914400" rtl="0" eaLnBrk="1" fontAlgn="base" latinLnBrk="0" hangingPunct="1">
              <a:lnSpc>
                <a:spcPct val="90000"/>
              </a:lnSpc>
              <a:spcBef>
                <a:spcPct val="20000"/>
              </a:spcBef>
              <a:spcAft>
                <a:spcPct val="0"/>
              </a:spcAft>
              <a:buClr>
                <a:schemeClr val="folHlink"/>
              </a:buClr>
              <a:buSzPct val="85000"/>
              <a:buFont typeface="Wingdings 2" panose="05020102010507070707" pitchFamily="18" charset="2"/>
              <a:buNone/>
              <a:defRPr/>
            </a:pPr>
            <a:r>
              <a:rPr kumimoji="0" lang="en-US" altLang="zh-CN" sz="2000" b="1" i="0" u="none" strike="noStrike" kern="1200" cap="none" spc="0" normalizeH="0" baseline="0" noProof="0" smtClean="0">
                <a:ln>
                  <a:noFill/>
                </a:ln>
                <a:solidFill>
                  <a:schemeClr val="accent1"/>
                </a:solidFill>
                <a:effectLst>
                  <a:outerShdw blurRad="38100" dist="38100" dir="2700000" algn="tl">
                    <a:srgbClr val="000000"/>
                  </a:outerShdw>
                </a:effectLst>
                <a:uLnTx/>
                <a:uFillTx/>
                <a:latin typeface="+mn-lt"/>
                <a:ea typeface="楷体_GB2312" panose="02010609030101010101" pitchFamily="49" charset="-122"/>
                <a:cs typeface="+mn-cs"/>
              </a:rPr>
              <a:t>     </a:t>
            </a:r>
            <a:r>
              <a:rPr kumimoji="0" lang="zh-CN" altLang="en-US" sz="2800" b="1" i="0" u="sng" strike="noStrike" kern="1200" cap="none" spc="0" normalizeH="0" baseline="0" noProof="0" smtClean="0">
                <a:ln>
                  <a:noFill/>
                </a:ln>
                <a:solidFill>
                  <a:srgbClr val="FFCC00"/>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加、减法</a:t>
            </a:r>
            <a:r>
              <a:rPr kumimoji="0" lang="zh-CN" altLang="en-US" sz="2800" b="0" i="0" u="none" strike="noStrike" kern="1200" cap="none" spc="0" normalizeH="0" baseline="0" noProof="0" smtClean="0">
                <a:ln>
                  <a:noFill/>
                </a:ln>
                <a:solidFill>
                  <a:srgbClr val="FFCC00"/>
                </a:solidFill>
                <a:effectLst/>
                <a:uLnTx/>
                <a:uFillTx/>
                <a:latin typeface="Times New Roman" panose="02020603050405020304" pitchFamily="18" charset="0"/>
                <a:ea typeface="楷体_GB2312" panose="02010609030101010101" pitchFamily="49" charset="-122"/>
                <a:cs typeface="+mn-cs"/>
              </a:rPr>
              <a:t>：</a:t>
            </a:r>
            <a:r>
              <a:rPr kumimoji="0" lang="zh-CN" altLang="en-US" sz="2800" b="1" i="0" u="none" strike="noStrike" kern="1200" cap="none" spc="0" normalizeH="0" baseline="0" noProof="0" smtClean="0">
                <a:ln>
                  <a:noFill/>
                </a:ln>
                <a:solidFill>
                  <a:srgbClr val="FFCC00"/>
                </a:solidFill>
                <a:effectLst/>
                <a:uLnTx/>
                <a:uFillTx/>
                <a:latin typeface="Times New Roman" panose="02020603050405020304" pitchFamily="18" charset="0"/>
                <a:ea typeface="楷体_GB2312" panose="02010609030101010101" pitchFamily="49" charset="-122"/>
                <a:cs typeface="+mn-cs"/>
              </a:rPr>
              <a:t>运算结果的存疑数字的数位与参与运算的有效数字中存疑数字</a:t>
            </a: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楷体_GB2312" panose="02010609030101010101" pitchFamily="49" charset="-122"/>
                <a:cs typeface="+mn-cs"/>
              </a:rPr>
              <a:t>数位最高</a:t>
            </a:r>
            <a:r>
              <a:rPr kumimoji="0" lang="zh-CN" altLang="en-US" sz="2800" b="1" i="0" u="none" strike="noStrike" kern="1200" cap="none" spc="0" normalizeH="0" baseline="0" noProof="0" smtClean="0">
                <a:ln>
                  <a:noFill/>
                </a:ln>
                <a:solidFill>
                  <a:srgbClr val="FFCC00"/>
                </a:solidFill>
                <a:effectLst/>
                <a:uLnTx/>
                <a:uFillTx/>
                <a:latin typeface="Times New Roman" panose="02020603050405020304" pitchFamily="18" charset="0"/>
                <a:ea typeface="楷体_GB2312" panose="02010609030101010101" pitchFamily="49" charset="-122"/>
                <a:cs typeface="+mn-cs"/>
              </a:rPr>
              <a:t>的相同。</a:t>
            </a:r>
            <a:endParaRPr kumimoji="0" lang="zh-CN" altLang="en-US" sz="2800" b="1" i="0" u="none" strike="noStrike" kern="1200" cap="none" spc="0" normalizeH="0" baseline="0" noProof="0" smtClean="0">
              <a:ln>
                <a:noFill/>
              </a:ln>
              <a:solidFill>
                <a:srgbClr val="FFCC00"/>
              </a:solidFill>
              <a:effectLst/>
              <a:uLnTx/>
              <a:uFillTx/>
              <a:latin typeface="Times New Roman" panose="02020603050405020304" pitchFamily="18" charset="0"/>
              <a:ea typeface="楷体_GB2312" panose="02010609030101010101" pitchFamily="49" charset="-122"/>
              <a:cs typeface="+mn-cs"/>
            </a:endParaRPr>
          </a:p>
          <a:p>
            <a:pPr marL="342900" marR="0" lvl="0" indent="-342900" algn="just" defTabSz="914400" rtl="0" eaLnBrk="1" fontAlgn="base" latinLnBrk="0" hangingPunct="1">
              <a:lnSpc>
                <a:spcPct val="90000"/>
              </a:lnSpc>
              <a:spcBef>
                <a:spcPct val="20000"/>
              </a:spcBef>
              <a:spcAft>
                <a:spcPct val="0"/>
              </a:spcAft>
              <a:buClr>
                <a:schemeClr val="folHlink"/>
              </a:buClr>
              <a:buSzPct val="85000"/>
              <a:buFont typeface="Wingdings 2" panose="05020102010507070707" pitchFamily="18" charset="2"/>
              <a:buNone/>
              <a:defRPr/>
            </a:pPr>
            <a:endParaRPr kumimoji="0" lang="zh-CN" altLang="en-US" sz="2800" b="0" i="0" u="none" strike="noStrike" kern="1200" cap="none" spc="0" normalizeH="0" baseline="0" noProof="0" smtClean="0">
              <a:ln>
                <a:noFill/>
              </a:ln>
              <a:solidFill>
                <a:srgbClr val="FFCC00"/>
              </a:solidFill>
              <a:effectLst/>
              <a:uLnTx/>
              <a:uFillTx/>
              <a:latin typeface="Times New Roman" panose="02020603050405020304" pitchFamily="18" charset="0"/>
              <a:ea typeface="楷体_GB2312" panose="02010609030101010101" pitchFamily="49" charset="-122"/>
              <a:cs typeface="+mn-cs"/>
            </a:endParaRPr>
          </a:p>
          <a:p>
            <a:pPr marL="342900" marR="0" lvl="0" indent="-342900" algn="just" defTabSz="914400" rtl="0" eaLnBrk="1" fontAlgn="base" latinLnBrk="0" hangingPunct="1">
              <a:lnSpc>
                <a:spcPct val="90000"/>
              </a:lnSpc>
              <a:spcBef>
                <a:spcPct val="20000"/>
              </a:spcBef>
              <a:spcAft>
                <a:spcPct val="0"/>
              </a:spcAft>
              <a:buClr>
                <a:schemeClr val="folHlink"/>
              </a:buClr>
              <a:buSzPct val="85000"/>
              <a:buFont typeface="Wingdings 2" panose="05020102010507070707" pitchFamily="18" charset="2"/>
              <a:buNone/>
              <a:defRPr/>
            </a:pPr>
            <a:r>
              <a:rPr kumimoji="0" lang="zh-CN" altLang="en-US" sz="2800" b="0" i="0" u="none" strike="noStrike" kern="1200" cap="none" spc="0" normalizeH="0" baseline="0" noProof="0" smtClean="0">
                <a:ln>
                  <a:noFill/>
                </a:ln>
                <a:solidFill>
                  <a:srgbClr val="FFCC00"/>
                </a:solidFill>
                <a:effectLst/>
                <a:uLnTx/>
                <a:uFillTx/>
                <a:latin typeface="Times New Roman" panose="02020603050405020304" pitchFamily="18" charset="0"/>
                <a:ea typeface="楷体_GB2312" panose="02010609030101010101" pitchFamily="49" charset="-122"/>
                <a:cs typeface="+mn-cs"/>
              </a:rPr>
              <a:t> </a:t>
            </a:r>
            <a:endParaRPr kumimoji="0" lang="zh-CN" altLang="en-US" sz="2800" b="1" i="0" u="none" strike="noStrike" kern="1200" cap="none" spc="0" normalizeH="0" baseline="0" noProof="0" smtClean="0">
              <a:ln>
                <a:noFill/>
              </a:ln>
              <a:solidFill>
                <a:srgbClr val="FFCC00"/>
              </a:solidFill>
              <a:effectLst/>
              <a:uLnTx/>
              <a:uFillTx/>
              <a:latin typeface="Times New Roman" panose="02020603050405020304" pitchFamily="18" charset="0"/>
              <a:ea typeface="楷体_GB2312" panose="02010609030101010101" pitchFamily="49" charset="-122"/>
              <a:cs typeface="+mn-cs"/>
            </a:endParaRPr>
          </a:p>
          <a:p>
            <a:pPr marL="342900" marR="0" lvl="0" indent="-342900" algn="just" defTabSz="914400" rtl="0" eaLnBrk="1" fontAlgn="base" latinLnBrk="0" hangingPunct="1">
              <a:lnSpc>
                <a:spcPct val="105000"/>
              </a:lnSpc>
              <a:spcBef>
                <a:spcPct val="0"/>
              </a:spcBef>
              <a:spcAft>
                <a:spcPct val="0"/>
              </a:spcAft>
              <a:buClr>
                <a:schemeClr val="tx1"/>
              </a:buClr>
              <a:buSzPct val="85000"/>
              <a:buFontTx/>
              <a:buChar char=" "/>
              <a:defRPr/>
            </a:pPr>
            <a:r>
              <a:rPr kumimoji="0" lang="zh-CN" altLang="en-US" sz="2800" b="1" i="0" u="none" strike="noStrike" kern="1200" cap="none" spc="0" normalizeH="0" baseline="0" noProof="0" smtClean="0">
                <a:ln>
                  <a:noFill/>
                </a:ln>
                <a:solidFill>
                  <a:srgbClr val="FFCC00"/>
                </a:solidFill>
                <a:effectLst/>
                <a:uLnTx/>
                <a:uFillTx/>
                <a:latin typeface="Times New Roman" panose="02020603050405020304" pitchFamily="18" charset="0"/>
                <a:ea typeface="楷体_GB2312" panose="02010609030101010101" pitchFamily="49" charset="-122"/>
                <a:cs typeface="+mn-cs"/>
              </a:rPr>
              <a:t>      </a:t>
            </a:r>
            <a:r>
              <a:rPr kumimoji="0" lang="en-US" altLang="zh-CN" sz="2800" b="1" i="0" u="none" strike="noStrike" kern="1200" cap="none" spc="0" normalizeH="0" baseline="0" noProof="0" smtClean="0">
                <a:ln>
                  <a:noFill/>
                </a:ln>
                <a:solidFill>
                  <a:srgbClr val="FFCC00"/>
                </a:solidFill>
                <a:effectLst/>
                <a:uLnTx/>
                <a:uFillTx/>
                <a:latin typeface="Times New Roman" panose="02020603050405020304" pitchFamily="18" charset="0"/>
                <a:ea typeface="楷体_GB2312" panose="02010609030101010101" pitchFamily="49" charset="-122"/>
                <a:cs typeface="+mn-cs"/>
              </a:rPr>
              <a:t>4.567</a:t>
            </a:r>
            <a:r>
              <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楷体_GB2312" panose="02010609030101010101" pitchFamily="49" charset="-122"/>
                <a:cs typeface="+mn-cs"/>
              </a:rPr>
              <a:t>8</a:t>
            </a:r>
            <a:endPar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楷体_GB2312" panose="02010609030101010101" pitchFamily="49" charset="-122"/>
              <a:cs typeface="+mn-cs"/>
            </a:endParaRPr>
          </a:p>
          <a:p>
            <a:pPr marL="342900" marR="0" lvl="0" indent="-342900" algn="just" defTabSz="914400" rtl="0" eaLnBrk="1" fontAlgn="base" latinLnBrk="0" hangingPunct="1">
              <a:lnSpc>
                <a:spcPct val="105000"/>
              </a:lnSpc>
              <a:spcBef>
                <a:spcPct val="0"/>
              </a:spcBef>
              <a:spcAft>
                <a:spcPct val="0"/>
              </a:spcAft>
              <a:buClr>
                <a:schemeClr val="tx1"/>
              </a:buClr>
              <a:buSzPct val="85000"/>
              <a:buFontTx/>
              <a:buChar char=" "/>
              <a:defRPr/>
            </a:pPr>
            <a:r>
              <a:rPr kumimoji="0" lang="en-US" altLang="zh-CN" sz="2800" b="1" i="0" u="none" strike="noStrike" kern="1200" cap="none" spc="0" normalizeH="0" baseline="0" noProof="0" smtClean="0">
                <a:ln>
                  <a:noFill/>
                </a:ln>
                <a:solidFill>
                  <a:srgbClr val="FFCC00"/>
                </a:solidFill>
                <a:effectLst/>
                <a:uLnTx/>
                <a:uFillTx/>
                <a:latin typeface="Times New Roman" panose="02020603050405020304" pitchFamily="18" charset="0"/>
                <a:ea typeface="楷体_GB2312" panose="02010609030101010101" pitchFamily="49" charset="-122"/>
                <a:cs typeface="+mn-cs"/>
              </a:rPr>
              <a:t> +  12.</a:t>
            </a:r>
            <a:r>
              <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楷体_GB2312" panose="02010609030101010101" pitchFamily="49" charset="-122"/>
                <a:cs typeface="+mn-cs"/>
              </a:rPr>
              <a:t>3</a:t>
            </a:r>
            <a:r>
              <a:rPr kumimoji="0" lang="en-US" altLang="zh-CN" sz="2800" b="1" i="0" u="none" strike="noStrike" kern="1200" cap="none" spc="0" normalizeH="0" baseline="0" noProof="0" smtClean="0">
                <a:ln>
                  <a:noFill/>
                </a:ln>
                <a:solidFill>
                  <a:srgbClr val="FFCC00"/>
                </a:solidFill>
                <a:effectLst/>
                <a:uLnTx/>
                <a:uFillTx/>
                <a:latin typeface="Times New Roman" panose="02020603050405020304" pitchFamily="18" charset="0"/>
                <a:ea typeface="楷体_GB2312" panose="02010609030101010101" pitchFamily="49" charset="-122"/>
                <a:cs typeface="+mn-cs"/>
              </a:rPr>
              <a:t>       </a:t>
            </a:r>
            <a:endParaRPr kumimoji="0" lang="en-US" altLang="zh-CN" sz="2800" b="0" i="0" u="none" strike="noStrike" kern="1200" cap="none" spc="0" normalizeH="0" baseline="0" noProof="0" smtClean="0">
              <a:ln>
                <a:noFill/>
              </a:ln>
              <a:solidFill>
                <a:srgbClr val="FFCC00"/>
              </a:solidFill>
              <a:effectLst/>
              <a:uLnTx/>
              <a:uFillTx/>
              <a:latin typeface="Times New Roman" panose="02020603050405020304" pitchFamily="18" charset="0"/>
              <a:ea typeface="楷体_GB2312" panose="02010609030101010101" pitchFamily="49" charset="-122"/>
              <a:cs typeface="+mn-cs"/>
            </a:endParaRPr>
          </a:p>
          <a:p>
            <a:pPr marL="342900" marR="0" lvl="0" indent="-342900" algn="just" defTabSz="914400" rtl="0" eaLnBrk="1" fontAlgn="base" latinLnBrk="0" hangingPunct="1">
              <a:lnSpc>
                <a:spcPct val="105000"/>
              </a:lnSpc>
              <a:spcBef>
                <a:spcPct val="0"/>
              </a:spcBef>
              <a:spcAft>
                <a:spcPct val="0"/>
              </a:spcAft>
              <a:buClr>
                <a:schemeClr val="tx1"/>
              </a:buClr>
              <a:buSzPct val="85000"/>
              <a:buFontTx/>
              <a:buChar char=" "/>
              <a:defRPr/>
            </a:pPr>
            <a:r>
              <a:rPr kumimoji="0" lang="en-US" altLang="zh-CN" sz="2800" b="0" i="0" u="none" strike="noStrike" kern="1200" cap="none" spc="0" normalizeH="0" baseline="0" noProof="0" smtClean="0">
                <a:ln>
                  <a:noFill/>
                </a:ln>
                <a:solidFill>
                  <a:srgbClr val="FFCC00"/>
                </a:solidFill>
                <a:effectLst/>
                <a:uLnTx/>
                <a:uFillTx/>
                <a:latin typeface="Times New Roman" panose="02020603050405020304" pitchFamily="18" charset="0"/>
                <a:ea typeface="楷体_GB2312" panose="02010609030101010101" pitchFamily="49" charset="-122"/>
                <a:cs typeface="+mn-cs"/>
              </a:rPr>
              <a:t>     </a:t>
            </a:r>
            <a:r>
              <a:rPr kumimoji="0" lang="en-US" altLang="zh-CN" sz="2800" b="1" i="0" u="none" strike="noStrike" kern="1200" cap="none" spc="0" normalizeH="0" baseline="0" noProof="0" smtClean="0">
                <a:ln>
                  <a:noFill/>
                </a:ln>
                <a:solidFill>
                  <a:srgbClr val="FFCC00"/>
                </a:solidFill>
                <a:effectLst/>
                <a:uLnTx/>
                <a:uFillTx/>
                <a:latin typeface="Times New Roman" panose="02020603050405020304" pitchFamily="18" charset="0"/>
                <a:ea typeface="楷体_GB2312" panose="02010609030101010101" pitchFamily="49" charset="-122"/>
                <a:cs typeface="+mn-cs"/>
              </a:rPr>
              <a:t>12.</a:t>
            </a:r>
            <a:r>
              <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楷体_GB2312" panose="02010609030101010101" pitchFamily="49" charset="-122"/>
                <a:cs typeface="+mn-cs"/>
              </a:rPr>
              <a:t>8678</a:t>
            </a:r>
            <a:endPar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楷体_GB2312" panose="02010609030101010101" pitchFamily="49" charset="-122"/>
              <a:cs typeface="+mn-cs"/>
            </a:endParaRPr>
          </a:p>
          <a:p>
            <a:pPr marL="342900" marR="0" lvl="0" indent="-342900" algn="just" defTabSz="914400" rtl="0" eaLnBrk="1" fontAlgn="base" latinLnBrk="0" hangingPunct="1">
              <a:lnSpc>
                <a:spcPct val="105000"/>
              </a:lnSpc>
              <a:spcBef>
                <a:spcPct val="0"/>
              </a:spcBef>
              <a:spcAft>
                <a:spcPct val="0"/>
              </a:spcAft>
              <a:buClr>
                <a:schemeClr val="tx1"/>
              </a:buClr>
              <a:buSzPct val="85000"/>
              <a:buFontTx/>
              <a:buChar char=" "/>
              <a:defRPr/>
            </a:pPr>
            <a:r>
              <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楷体_GB2312" panose="02010609030101010101" pitchFamily="49" charset="-122"/>
                <a:cs typeface="+mn-cs"/>
              </a:rPr>
              <a:t>   </a:t>
            </a:r>
            <a:r>
              <a:rPr kumimoji="0" lang="en-US" altLang="zh-CN" sz="2800" b="1" i="0" u="none" strike="noStrike" kern="1200" cap="none" spc="0" normalizeH="0" baseline="0" noProof="0" smtClean="0">
                <a:ln>
                  <a:noFill/>
                </a:ln>
                <a:solidFill>
                  <a:srgbClr val="FFCC00"/>
                </a:solidFill>
                <a:effectLst/>
                <a:uLnTx/>
                <a:uFillTx/>
                <a:latin typeface="Times New Roman" panose="02020603050405020304" pitchFamily="18" charset="0"/>
                <a:ea typeface="楷体_GB2312" panose="02010609030101010101" pitchFamily="49" charset="-122"/>
                <a:cs typeface="+mn-cs"/>
              </a:rPr>
              <a:t>=12.</a:t>
            </a:r>
            <a:r>
              <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楷体_GB2312" panose="02010609030101010101" pitchFamily="49" charset="-122"/>
                <a:cs typeface="+mn-cs"/>
              </a:rPr>
              <a:t>9</a:t>
            </a:r>
            <a:endPar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楷体_GB2312" panose="02010609030101010101" pitchFamily="49" charset="-122"/>
              <a:cs typeface="+mn-cs"/>
            </a:endParaRPr>
          </a:p>
        </p:txBody>
      </p:sp>
      <p:sp>
        <p:nvSpPr>
          <p:cNvPr id="330756" name="Rectangle 4"/>
          <p:cNvSpPr>
            <a:spLocks noGrp="1" noRot="1" noChangeArrowheads="1"/>
          </p:cNvSpPr>
          <p:nvPr>
            <p:ph sz="half" idx="2"/>
          </p:nvPr>
        </p:nvSpPr>
        <p:spPr>
          <a:xfrm>
            <a:off x="4648200" y="1600200"/>
            <a:ext cx="4495800" cy="4498975"/>
          </a:xfrm>
        </p:spPr>
        <p:txBody>
          <a:bodyPr vert="horz" wrap="square" lIns="91440" tIns="45720" rIns="91440" bIns="45720" numCol="1" anchor="t" anchorCtr="0" compatLnSpc="1"/>
          <a:lstStyle/>
          <a:p>
            <a:pPr marL="342900" marR="0" lvl="0" indent="-342900" algn="just" defTabSz="914400" rtl="0" eaLnBrk="1" fontAlgn="base" latinLnBrk="0" hangingPunct="1">
              <a:lnSpc>
                <a:spcPct val="90000"/>
              </a:lnSpc>
              <a:spcBef>
                <a:spcPct val="20000"/>
              </a:spcBef>
              <a:spcAft>
                <a:spcPct val="0"/>
              </a:spcAft>
              <a:buClr>
                <a:schemeClr val="folHlink"/>
              </a:buClr>
              <a:buSzPct val="85000"/>
              <a:buFont typeface="Wingdings 2" panose="05020102010507070707" pitchFamily="18" charset="2"/>
              <a:buNone/>
              <a:defRPr/>
            </a:pPr>
            <a:r>
              <a:rPr kumimoji="0" lang="en-US" altLang="zh-CN" sz="2000" b="1" i="0" u="none" strike="noStrike" kern="1200" cap="none" spc="0" normalizeH="0" baseline="0" noProof="0" smtClean="0">
                <a:ln>
                  <a:noFill/>
                </a:ln>
                <a:solidFill>
                  <a:schemeClr val="accent1"/>
                </a:solidFill>
                <a:effectLst>
                  <a:outerShdw blurRad="38100" dist="38100" dir="2700000" algn="tl">
                    <a:srgbClr val="000000"/>
                  </a:outerShdw>
                </a:effectLst>
                <a:uLnTx/>
                <a:uFillTx/>
                <a:latin typeface="+mn-lt"/>
                <a:ea typeface="楷体_GB2312" panose="02010609030101010101" pitchFamily="49" charset="-122"/>
                <a:cs typeface="+mn-cs"/>
              </a:rPr>
              <a:t>    </a:t>
            </a:r>
            <a:r>
              <a:rPr kumimoji="0" lang="zh-CN" altLang="en-US" sz="2800" b="1" i="0" u="sng" strike="noStrike" kern="1200" cap="none" spc="0" normalizeH="0" baseline="0" noProof="0" smtClean="0">
                <a:ln>
                  <a:noFill/>
                </a:ln>
                <a:solidFill>
                  <a:srgbClr val="FFCC00"/>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乘、除法</a:t>
            </a:r>
            <a:r>
              <a:rPr kumimoji="0" lang="zh-CN" altLang="en-US" sz="2800" b="1" i="0" u="none" strike="noStrike" kern="1200" cap="none" spc="0" normalizeH="0" baseline="0" noProof="0" smtClean="0">
                <a:ln>
                  <a:noFill/>
                </a:ln>
                <a:solidFill>
                  <a:srgbClr val="FFCC00"/>
                </a:solidFill>
                <a:effectLst/>
                <a:uLnTx/>
                <a:uFillTx/>
                <a:latin typeface="Times New Roman" panose="02020603050405020304" pitchFamily="18" charset="0"/>
                <a:ea typeface="楷体_GB2312" panose="02010609030101010101" pitchFamily="49" charset="-122"/>
                <a:cs typeface="+mn-cs"/>
              </a:rPr>
              <a:t>：运算结果的有效数字的位数与参与运算中有效数字</a:t>
            </a:r>
            <a:r>
              <a:rPr kumimoji="0" lang="zh-CN" altLang="en-US" sz="2800" b="1" i="0" u="none" strike="noStrike" kern="1200" cap="none" spc="0" normalizeH="0" baseline="0" noProof="0" smtClean="0">
                <a:ln>
                  <a:noFill/>
                </a:ln>
                <a:solidFill>
                  <a:srgbClr val="FF0000"/>
                </a:solidFill>
                <a:effectLst/>
                <a:uLnTx/>
                <a:uFillTx/>
                <a:latin typeface="Times New Roman" panose="02020603050405020304" pitchFamily="18" charset="0"/>
                <a:ea typeface="楷体_GB2312" panose="02010609030101010101" pitchFamily="49" charset="-122"/>
                <a:cs typeface="+mn-cs"/>
              </a:rPr>
              <a:t>位数最少</a:t>
            </a:r>
            <a:r>
              <a:rPr kumimoji="0" lang="zh-CN" altLang="en-US" sz="2800" b="1" i="0" u="none" strike="noStrike" kern="1200" cap="none" spc="0" normalizeH="0" baseline="0" noProof="0" smtClean="0">
                <a:ln>
                  <a:noFill/>
                </a:ln>
                <a:solidFill>
                  <a:srgbClr val="FFCC00"/>
                </a:solidFill>
                <a:effectLst/>
                <a:uLnTx/>
                <a:uFillTx/>
                <a:latin typeface="Times New Roman" panose="02020603050405020304" pitchFamily="18" charset="0"/>
                <a:ea typeface="楷体_GB2312" panose="02010609030101010101" pitchFamily="49" charset="-122"/>
                <a:cs typeface="+mn-cs"/>
              </a:rPr>
              <a:t>的相同。</a:t>
            </a:r>
            <a:r>
              <a:rPr kumimoji="0" lang="zh-CN" altLang="en-US" sz="2800" b="0" i="0" u="none" strike="noStrike" kern="1200" cap="none" spc="0" normalizeH="0" baseline="0" noProof="0" smtClean="0">
                <a:ln>
                  <a:noFill/>
                </a:ln>
                <a:solidFill>
                  <a:srgbClr val="FFCC00"/>
                </a:solidFill>
                <a:effectLst/>
                <a:uLnTx/>
                <a:uFillTx/>
                <a:latin typeface="Times New Roman" panose="02020603050405020304" pitchFamily="18" charset="0"/>
                <a:ea typeface="楷体_GB2312" panose="02010609030101010101" pitchFamily="49" charset="-122"/>
                <a:cs typeface="+mn-cs"/>
              </a:rPr>
              <a:t> </a:t>
            </a:r>
            <a:endParaRPr kumimoji="0" lang="zh-CN" altLang="en-US" sz="2800" b="1" i="0" u="none" strike="noStrike" kern="1200" cap="none" spc="0" normalizeH="0" baseline="0" noProof="0" smtClean="0">
              <a:ln>
                <a:noFill/>
              </a:ln>
              <a:solidFill>
                <a:srgbClr val="FFCC00"/>
              </a:solidFill>
              <a:effectLst/>
              <a:uLnTx/>
              <a:uFillTx/>
              <a:latin typeface="Times New Roman" panose="02020603050405020304" pitchFamily="18" charset="0"/>
              <a:ea typeface="楷体_GB2312" panose="02010609030101010101" pitchFamily="49" charset="-122"/>
              <a:cs typeface="+mn-cs"/>
            </a:endParaRPr>
          </a:p>
          <a:p>
            <a:pPr marL="342900" marR="0" lvl="0" indent="-342900" algn="just" defTabSz="914400" rtl="0" eaLnBrk="1" fontAlgn="base" latinLnBrk="0" hangingPunct="1">
              <a:lnSpc>
                <a:spcPct val="90000"/>
              </a:lnSpc>
              <a:spcBef>
                <a:spcPct val="20000"/>
              </a:spcBef>
              <a:spcAft>
                <a:spcPct val="0"/>
              </a:spcAft>
              <a:buClr>
                <a:schemeClr val="folHlink"/>
              </a:buClr>
              <a:buSzPct val="85000"/>
              <a:buFont typeface="Wingdings 2" panose="05020102010507070707" pitchFamily="18" charset="2"/>
              <a:buNone/>
              <a:defRPr/>
            </a:pPr>
            <a:r>
              <a:rPr kumimoji="0" lang="zh-CN" altLang="en-US" sz="2800" b="1" i="0" u="none" strike="noStrike" kern="1200" cap="none" spc="0" normalizeH="0" baseline="0" noProof="0" smtClean="0">
                <a:ln>
                  <a:noFill/>
                </a:ln>
                <a:solidFill>
                  <a:srgbClr val="FFCC00"/>
                </a:solidFill>
                <a:effectLst/>
                <a:uLnTx/>
                <a:uFillTx/>
                <a:latin typeface="Times New Roman" panose="02020603050405020304" pitchFamily="18" charset="0"/>
                <a:ea typeface="楷体_GB2312" panose="02010609030101010101" pitchFamily="49" charset="-122"/>
                <a:cs typeface="+mn-cs"/>
              </a:rPr>
              <a:t>                  </a:t>
            </a:r>
            <a:r>
              <a:rPr kumimoji="0" lang="en-US" altLang="zh-CN" sz="2800" b="1" i="0" u="none" strike="noStrike" kern="1200" cap="none" spc="0" normalizeH="0" baseline="0" noProof="0" smtClean="0">
                <a:ln>
                  <a:noFill/>
                </a:ln>
                <a:solidFill>
                  <a:srgbClr val="FFCC00"/>
                </a:solidFill>
                <a:effectLst/>
                <a:uLnTx/>
                <a:uFillTx/>
                <a:latin typeface="Times New Roman" panose="02020603050405020304" pitchFamily="18" charset="0"/>
                <a:ea typeface="楷体_GB2312" panose="02010609030101010101" pitchFamily="49" charset="-122"/>
                <a:cs typeface="+mn-cs"/>
              </a:rPr>
              <a:t>123.</a:t>
            </a:r>
            <a:r>
              <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楷体_GB2312" panose="02010609030101010101" pitchFamily="49" charset="-122"/>
                <a:cs typeface="+mn-cs"/>
              </a:rPr>
              <a:t>4</a:t>
            </a:r>
            <a:endPar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楷体_GB2312" panose="02010609030101010101" pitchFamily="49" charset="-122"/>
              <a:cs typeface="+mn-cs"/>
            </a:endParaRPr>
          </a:p>
          <a:p>
            <a:pPr marL="342900" marR="0" lvl="0" indent="-342900" algn="just" defTabSz="914400" rtl="0" eaLnBrk="1" fontAlgn="base" latinLnBrk="0" hangingPunct="1">
              <a:lnSpc>
                <a:spcPct val="90000"/>
              </a:lnSpc>
              <a:spcBef>
                <a:spcPct val="20000"/>
              </a:spcBef>
              <a:spcAft>
                <a:spcPct val="0"/>
              </a:spcAft>
              <a:buClr>
                <a:schemeClr val="tx1"/>
              </a:buClr>
              <a:buSzPct val="85000"/>
              <a:buFontTx/>
              <a:buChar char=" "/>
              <a:defRPr/>
            </a:pPr>
            <a:r>
              <a:rPr kumimoji="0" lang="en-US" altLang="zh-CN" sz="2800" b="1" i="0" u="none" strike="noStrike" kern="1200" cap="none" spc="0" normalizeH="0" baseline="0" noProof="0" smtClean="0">
                <a:ln>
                  <a:noFill/>
                </a:ln>
                <a:solidFill>
                  <a:srgbClr val="FFCC00"/>
                </a:solidFill>
                <a:effectLst/>
                <a:uLnTx/>
                <a:uFillTx/>
                <a:latin typeface="Times New Roman" panose="02020603050405020304" pitchFamily="18" charset="0"/>
                <a:ea typeface="楷体_GB2312" panose="02010609030101010101" pitchFamily="49" charset="-122"/>
                <a:cs typeface="+mn-cs"/>
              </a:rPr>
              <a:t>    ×        10.</a:t>
            </a:r>
            <a:r>
              <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楷体_GB2312" panose="02010609030101010101" pitchFamily="49" charset="-122"/>
                <a:cs typeface="+mn-cs"/>
              </a:rPr>
              <a:t>1</a:t>
            </a:r>
            <a:endPar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楷体_GB2312" panose="02010609030101010101" pitchFamily="49" charset="-122"/>
              <a:cs typeface="+mn-cs"/>
            </a:endParaRPr>
          </a:p>
          <a:p>
            <a:pPr marL="342900" marR="0" lvl="0" indent="-342900" algn="just" defTabSz="914400" rtl="0" eaLnBrk="1" fontAlgn="base" latinLnBrk="0" hangingPunct="1">
              <a:lnSpc>
                <a:spcPct val="90000"/>
              </a:lnSpc>
              <a:spcBef>
                <a:spcPct val="20000"/>
              </a:spcBef>
              <a:spcAft>
                <a:spcPct val="0"/>
              </a:spcAft>
              <a:buClr>
                <a:schemeClr val="tx1"/>
              </a:buClr>
              <a:buSzPct val="85000"/>
              <a:buFontTx/>
              <a:buChar char=" "/>
              <a:defRPr/>
            </a:pPr>
            <a:r>
              <a:rPr kumimoji="0" lang="en-US" altLang="zh-CN" sz="2800" b="1" i="0" u="none" strike="noStrike" kern="1200" cap="none" spc="0" normalizeH="0" baseline="0" noProof="0" smtClean="0">
                <a:ln>
                  <a:noFill/>
                </a:ln>
                <a:solidFill>
                  <a:srgbClr val="FFCC00"/>
                </a:solidFill>
                <a:effectLst/>
                <a:uLnTx/>
                <a:uFillTx/>
                <a:latin typeface="Times New Roman" panose="02020603050405020304" pitchFamily="18" charset="0"/>
                <a:ea typeface="楷体_GB2312" panose="02010609030101010101" pitchFamily="49" charset="-122"/>
                <a:cs typeface="+mn-cs"/>
              </a:rPr>
              <a:t>               </a:t>
            </a:r>
            <a:r>
              <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楷体_GB2312" panose="02010609030101010101" pitchFamily="49" charset="-122"/>
                <a:cs typeface="+mn-cs"/>
              </a:rPr>
              <a:t>1234</a:t>
            </a:r>
            <a:endPar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楷体_GB2312" panose="02010609030101010101" pitchFamily="49" charset="-122"/>
              <a:cs typeface="+mn-cs"/>
            </a:endParaRPr>
          </a:p>
          <a:p>
            <a:pPr marL="342900" marR="0" lvl="0" indent="-342900" algn="just" defTabSz="914400" rtl="0" eaLnBrk="1" fontAlgn="base" latinLnBrk="0" hangingPunct="1">
              <a:lnSpc>
                <a:spcPct val="90000"/>
              </a:lnSpc>
              <a:spcBef>
                <a:spcPct val="20000"/>
              </a:spcBef>
              <a:spcAft>
                <a:spcPct val="0"/>
              </a:spcAft>
              <a:buClr>
                <a:schemeClr val="tx1"/>
              </a:buClr>
              <a:buSzPct val="85000"/>
              <a:buFontTx/>
              <a:buChar char=" "/>
              <a:defRPr/>
            </a:pPr>
            <a:r>
              <a:rPr kumimoji="0" lang="en-US" altLang="zh-CN" sz="2800" b="1" i="0" u="none" strike="noStrike" kern="1200" cap="none" spc="0" normalizeH="0" baseline="0" noProof="0" smtClean="0">
                <a:ln>
                  <a:noFill/>
                </a:ln>
                <a:solidFill>
                  <a:srgbClr val="FFCC00"/>
                </a:solidFill>
                <a:effectLst/>
                <a:uLnTx/>
                <a:uFillTx/>
                <a:latin typeface="Times New Roman" panose="02020603050405020304" pitchFamily="18" charset="0"/>
                <a:ea typeface="楷体_GB2312" panose="02010609030101010101" pitchFamily="49" charset="-122"/>
                <a:cs typeface="+mn-cs"/>
              </a:rPr>
              <a:t>           123</a:t>
            </a:r>
            <a:r>
              <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楷体_GB2312" panose="02010609030101010101" pitchFamily="49" charset="-122"/>
                <a:cs typeface="+mn-cs"/>
              </a:rPr>
              <a:t>4</a:t>
            </a:r>
            <a:endPar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楷体_GB2312" panose="02010609030101010101" pitchFamily="49" charset="-122"/>
              <a:cs typeface="+mn-cs"/>
            </a:endParaRPr>
          </a:p>
          <a:p>
            <a:pPr marL="342900" marR="0" lvl="0" indent="-342900" algn="just" defTabSz="914400" rtl="0" eaLnBrk="1" fontAlgn="base" latinLnBrk="0" hangingPunct="1">
              <a:lnSpc>
                <a:spcPct val="90000"/>
              </a:lnSpc>
              <a:spcBef>
                <a:spcPct val="20000"/>
              </a:spcBef>
              <a:spcAft>
                <a:spcPct val="0"/>
              </a:spcAft>
              <a:buClr>
                <a:schemeClr val="tx1"/>
              </a:buClr>
              <a:buSzPct val="85000"/>
              <a:buFontTx/>
              <a:buChar char=" "/>
              <a:defRPr/>
            </a:pPr>
            <a:r>
              <a:rPr kumimoji="0" lang="en-US" altLang="zh-CN" sz="2800" b="1" i="0" u="none" strike="noStrike" kern="1200" cap="none" spc="0" normalizeH="0" baseline="0" noProof="0" smtClean="0">
                <a:ln>
                  <a:noFill/>
                </a:ln>
                <a:solidFill>
                  <a:srgbClr val="FFCC00"/>
                </a:solidFill>
                <a:effectLst/>
                <a:uLnTx/>
                <a:uFillTx/>
                <a:latin typeface="Times New Roman" panose="02020603050405020304" pitchFamily="18" charset="0"/>
                <a:ea typeface="楷体_GB2312" panose="02010609030101010101" pitchFamily="49" charset="-122"/>
                <a:cs typeface="+mn-cs"/>
              </a:rPr>
              <a:t>           12</a:t>
            </a:r>
            <a:r>
              <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楷体_GB2312" panose="02010609030101010101" pitchFamily="49" charset="-122"/>
                <a:cs typeface="+mn-cs"/>
              </a:rPr>
              <a:t>46</a:t>
            </a:r>
            <a:r>
              <a:rPr kumimoji="0" lang="en-US" altLang="zh-CN" sz="2800" b="1" i="0" u="none" strike="noStrike" kern="1200" cap="none" spc="0" normalizeH="0" baseline="0" noProof="0" smtClean="0">
                <a:ln>
                  <a:noFill/>
                </a:ln>
                <a:solidFill>
                  <a:srgbClr val="FFCC00"/>
                </a:solidFill>
                <a:effectLst/>
                <a:uLnTx/>
                <a:uFillTx/>
                <a:latin typeface="Times New Roman" panose="02020603050405020304" pitchFamily="18" charset="0"/>
                <a:ea typeface="楷体_GB2312" panose="02010609030101010101" pitchFamily="49" charset="-122"/>
                <a:cs typeface="+mn-cs"/>
              </a:rPr>
              <a:t>.</a:t>
            </a:r>
            <a:r>
              <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楷体_GB2312" panose="02010609030101010101" pitchFamily="49" charset="-122"/>
                <a:cs typeface="+mn-cs"/>
              </a:rPr>
              <a:t>34</a:t>
            </a:r>
            <a:endPar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楷体_GB2312" panose="02010609030101010101" pitchFamily="49" charset="-122"/>
              <a:cs typeface="+mn-cs"/>
            </a:endParaRPr>
          </a:p>
          <a:p>
            <a:pPr marL="342900" marR="0" lvl="0" indent="-342900" algn="just" defTabSz="914400" rtl="0" eaLnBrk="1" fontAlgn="base" latinLnBrk="0" hangingPunct="1">
              <a:lnSpc>
                <a:spcPct val="90000"/>
              </a:lnSpc>
              <a:spcBef>
                <a:spcPct val="20000"/>
              </a:spcBef>
              <a:spcAft>
                <a:spcPct val="0"/>
              </a:spcAft>
              <a:buClr>
                <a:schemeClr val="tx1"/>
              </a:buClr>
              <a:buSzPct val="85000"/>
              <a:buFontTx/>
              <a:buChar char=" "/>
              <a:defRPr/>
            </a:pPr>
            <a:r>
              <a:rPr kumimoji="0" lang="en-US" altLang="zh-CN" sz="2800" b="1" i="0" u="none" strike="noStrike" kern="1200" cap="none" spc="0" normalizeH="0" baseline="0" noProof="0" smtClean="0">
                <a:ln>
                  <a:noFill/>
                </a:ln>
                <a:solidFill>
                  <a:srgbClr val="FFCC00"/>
                </a:solidFill>
                <a:effectLst/>
                <a:uLnTx/>
                <a:uFillTx/>
                <a:latin typeface="Times New Roman" panose="02020603050405020304" pitchFamily="18" charset="0"/>
                <a:ea typeface="楷体_GB2312" panose="02010609030101010101" pitchFamily="49" charset="-122"/>
                <a:cs typeface="+mn-cs"/>
              </a:rPr>
              <a:t>         =1.2</a:t>
            </a:r>
            <a:r>
              <a:rPr kumimoji="0" lang="en-US" altLang="zh-CN" sz="2800" b="1" i="0" u="none" strike="noStrike" kern="1200" cap="none" spc="0" normalizeH="0" baseline="0" noProof="0" smtClean="0">
                <a:ln>
                  <a:noFill/>
                </a:ln>
                <a:solidFill>
                  <a:srgbClr val="FF0000"/>
                </a:solidFill>
                <a:effectLst/>
                <a:uLnTx/>
                <a:uFillTx/>
                <a:latin typeface="Times New Roman" panose="02020603050405020304" pitchFamily="18" charset="0"/>
                <a:ea typeface="楷体_GB2312" panose="02010609030101010101" pitchFamily="49" charset="-122"/>
                <a:cs typeface="+mn-cs"/>
              </a:rPr>
              <a:t>5</a:t>
            </a:r>
            <a:r>
              <a:rPr kumimoji="0" lang="en-US" altLang="zh-CN" sz="2800" b="1" i="0" u="none" strike="noStrike" kern="1200" cap="none" spc="0" normalizeH="0" baseline="0" noProof="0" smtClean="0">
                <a:ln>
                  <a:noFill/>
                </a:ln>
                <a:solidFill>
                  <a:srgbClr val="FFCC00"/>
                </a:solidFill>
                <a:effectLst/>
                <a:uLnTx/>
                <a:uFillTx/>
                <a:latin typeface="Times New Roman" panose="02020603050405020304" pitchFamily="18" charset="0"/>
                <a:ea typeface="楷体_GB2312" panose="02010609030101010101" pitchFamily="49" charset="-122"/>
                <a:cs typeface="+mn-cs"/>
              </a:rPr>
              <a:t>×10</a:t>
            </a:r>
            <a:r>
              <a:rPr kumimoji="0" lang="en-US" altLang="zh-CN" sz="2800" b="1" i="0" u="none" strike="noStrike" kern="1200" cap="none" spc="0" normalizeH="0" baseline="30000" noProof="0" smtClean="0">
                <a:ln>
                  <a:noFill/>
                </a:ln>
                <a:solidFill>
                  <a:srgbClr val="FFCC00"/>
                </a:solidFill>
                <a:effectLst/>
                <a:uLnTx/>
                <a:uFillTx/>
                <a:latin typeface="Times New Roman" panose="02020603050405020304" pitchFamily="18" charset="0"/>
                <a:ea typeface="楷体_GB2312" panose="02010609030101010101" pitchFamily="49" charset="-122"/>
                <a:cs typeface="+mn-cs"/>
              </a:rPr>
              <a:t>2</a:t>
            </a:r>
            <a:endParaRPr kumimoji="0" lang="en-US" altLang="zh-CN" sz="2800" b="1" i="0" u="none" strike="noStrike" kern="1200" cap="none" spc="0" normalizeH="0" baseline="30000" noProof="0" smtClean="0">
              <a:ln>
                <a:noFill/>
              </a:ln>
              <a:solidFill>
                <a:srgbClr val="FFCC00"/>
              </a:solidFill>
              <a:effectLst/>
              <a:uLnTx/>
              <a:uFillTx/>
              <a:latin typeface="Times New Roman" panose="02020603050405020304" pitchFamily="18" charset="0"/>
              <a:ea typeface="楷体_GB2312" panose="02010609030101010101" pitchFamily="49" charset="-122"/>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85000"/>
              <a:buFont typeface="Wingdings 2" panose="05020102010507070707" pitchFamily="18" charset="2"/>
              <a:buChar char="¡"/>
              <a:defRPr/>
            </a:pPr>
            <a:endParaRPr kumimoji="0" lang="en-US" altLang="zh-CN" sz="2800" b="0" i="0" u="none" strike="noStrike" kern="1200" cap="none" spc="0" normalizeH="0" baseline="0" noProof="0" smtClean="0">
              <a:ln>
                <a:noFill/>
              </a:ln>
              <a:solidFill>
                <a:srgbClr val="FFCC00"/>
              </a:solidFill>
              <a:effectLst/>
              <a:uLnTx/>
              <a:uFillTx/>
              <a:latin typeface="Times New Roman" panose="02020603050405020304" pitchFamily="18" charset="0"/>
              <a:ea typeface="楷体_GB2312" panose="02010609030101010101" pitchFamily="49" charset="-122"/>
              <a:cs typeface="+mn-cs"/>
            </a:endParaRPr>
          </a:p>
        </p:txBody>
      </p:sp>
      <p:sp>
        <p:nvSpPr>
          <p:cNvPr id="32773" name="Line 5"/>
          <p:cNvSpPr/>
          <p:nvPr/>
        </p:nvSpPr>
        <p:spPr>
          <a:xfrm>
            <a:off x="611188" y="5013325"/>
            <a:ext cx="3311525" cy="0"/>
          </a:xfrm>
          <a:prstGeom prst="line">
            <a:avLst/>
          </a:prstGeom>
          <a:ln w="34925" cap="flat" cmpd="sng">
            <a:solidFill>
              <a:schemeClr val="tx1"/>
            </a:solidFill>
            <a:prstDash val="solid"/>
            <a:headEnd type="none" w="med" len="med"/>
            <a:tailEnd type="none" w="med" len="med"/>
          </a:ln>
        </p:spPr>
      </p:sp>
      <p:sp>
        <p:nvSpPr>
          <p:cNvPr id="32774" name="Line 6"/>
          <p:cNvSpPr/>
          <p:nvPr/>
        </p:nvSpPr>
        <p:spPr>
          <a:xfrm>
            <a:off x="4787900" y="4149725"/>
            <a:ext cx="3311525" cy="0"/>
          </a:xfrm>
          <a:prstGeom prst="line">
            <a:avLst/>
          </a:prstGeom>
          <a:ln w="34925" cap="flat" cmpd="sng">
            <a:solidFill>
              <a:schemeClr val="tx1"/>
            </a:solidFill>
            <a:prstDash val="solid"/>
            <a:headEnd type="none" w="med" len="med"/>
            <a:tailEnd type="none" w="med" len="med"/>
          </a:ln>
        </p:spPr>
      </p:sp>
      <p:sp>
        <p:nvSpPr>
          <p:cNvPr id="32775" name="Line 7"/>
          <p:cNvSpPr/>
          <p:nvPr/>
        </p:nvSpPr>
        <p:spPr>
          <a:xfrm>
            <a:off x="4787900" y="5084763"/>
            <a:ext cx="3311525" cy="0"/>
          </a:xfrm>
          <a:prstGeom prst="line">
            <a:avLst/>
          </a:prstGeom>
          <a:ln w="34925" cap="flat" cmpd="sng">
            <a:solidFill>
              <a:schemeClr val="tx1"/>
            </a:solidFill>
            <a:prstDash val="solid"/>
            <a:headEnd type="none" w="med" len="med"/>
            <a:tailEnd type="non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0755">
                                            <p:txEl>
                                              <p:charRg st="0" end="46"/>
                                            </p:txEl>
                                          </p:spTgt>
                                        </p:tgtEl>
                                        <p:attrNameLst>
                                          <p:attrName>style.visibility</p:attrName>
                                        </p:attrNameLst>
                                      </p:cBhvr>
                                      <p:to>
                                        <p:strVal val="visible"/>
                                      </p:to>
                                    </p:set>
                                    <p:anim calcmode="lin" valueType="num">
                                      <p:cBhvr additive="base">
                                        <p:cTn id="7" dur="1000" fill="hold"/>
                                        <p:tgtEl>
                                          <p:spTgt spid="330755">
                                            <p:txEl>
                                              <p:charRg st="0" end="46"/>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30755">
                                            <p:txEl>
                                              <p:charRg st="0" end="4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0755">
                                            <p:txEl>
                                              <p:charRg st="49" end="62"/>
                                            </p:txEl>
                                          </p:spTgt>
                                        </p:tgtEl>
                                        <p:attrNameLst>
                                          <p:attrName>style.visibility</p:attrName>
                                        </p:attrNameLst>
                                      </p:cBhvr>
                                      <p:to>
                                        <p:strVal val="visible"/>
                                      </p:to>
                                    </p:set>
                                    <p:anim calcmode="lin" valueType="num">
                                      <p:cBhvr additive="base">
                                        <p:cTn id="13" dur="1000" fill="hold"/>
                                        <p:tgtEl>
                                          <p:spTgt spid="330755">
                                            <p:txEl>
                                              <p:charRg st="49" end="6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30755">
                                            <p:txEl>
                                              <p:charRg st="49" end="6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30755">
                                            <p:txEl>
                                              <p:charRg st="62" end="78"/>
                                            </p:txEl>
                                          </p:spTgt>
                                        </p:tgtEl>
                                        <p:attrNameLst>
                                          <p:attrName>style.visibility</p:attrName>
                                        </p:attrNameLst>
                                      </p:cBhvr>
                                      <p:to>
                                        <p:strVal val="visible"/>
                                      </p:to>
                                    </p:set>
                                    <p:anim calcmode="lin" valueType="num">
                                      <p:cBhvr additive="base">
                                        <p:cTn id="17" dur="1000" fill="hold"/>
                                        <p:tgtEl>
                                          <p:spTgt spid="330755">
                                            <p:txEl>
                                              <p:charRg st="62" end="78"/>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330755">
                                            <p:txEl>
                                              <p:charRg st="62" end="78"/>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30755">
                                            <p:txEl>
                                              <p:charRg st="78" end="91"/>
                                            </p:txEl>
                                          </p:spTgt>
                                        </p:tgtEl>
                                        <p:attrNameLst>
                                          <p:attrName>style.visibility</p:attrName>
                                        </p:attrNameLst>
                                      </p:cBhvr>
                                      <p:to>
                                        <p:strVal val="visible"/>
                                      </p:to>
                                    </p:set>
                                    <p:anim calcmode="lin" valueType="num">
                                      <p:cBhvr additive="base">
                                        <p:cTn id="23" dur="1000" fill="hold"/>
                                        <p:tgtEl>
                                          <p:spTgt spid="330755">
                                            <p:txEl>
                                              <p:charRg st="78" end="91"/>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330755">
                                            <p:txEl>
                                              <p:charRg st="78" end="9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30755">
                                            <p:txEl>
                                              <p:charRg st="91" end="100"/>
                                            </p:txEl>
                                          </p:spTgt>
                                        </p:tgtEl>
                                        <p:attrNameLst>
                                          <p:attrName>style.visibility</p:attrName>
                                        </p:attrNameLst>
                                      </p:cBhvr>
                                      <p:to>
                                        <p:strVal val="visible"/>
                                      </p:to>
                                    </p:set>
                                    <p:anim calcmode="lin" valueType="num">
                                      <p:cBhvr additive="base">
                                        <p:cTn id="29" dur="1000" fill="hold"/>
                                        <p:tgtEl>
                                          <p:spTgt spid="330755">
                                            <p:txEl>
                                              <p:charRg st="91" end="100"/>
                                            </p:txEl>
                                          </p:spTgt>
                                        </p:tgtEl>
                                        <p:attrNameLst>
                                          <p:attrName>ppt_x</p:attrName>
                                        </p:attrNameLst>
                                      </p:cBhvr>
                                      <p:tavLst>
                                        <p:tav tm="0">
                                          <p:val>
                                            <p:strVal val="#ppt_x"/>
                                          </p:val>
                                        </p:tav>
                                        <p:tav tm="100000">
                                          <p:val>
                                            <p:strVal val="#ppt_x"/>
                                          </p:val>
                                        </p:tav>
                                      </p:tavLst>
                                    </p:anim>
                                    <p:anim calcmode="lin" valueType="num">
                                      <p:cBhvr additive="base">
                                        <p:cTn id="30" dur="1000" fill="hold"/>
                                        <p:tgtEl>
                                          <p:spTgt spid="330755">
                                            <p:txEl>
                                              <p:charRg st="91" end="10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30756">
                                            <p:txEl>
                                              <p:charRg st="0" end="41"/>
                                            </p:txEl>
                                          </p:spTgt>
                                        </p:tgtEl>
                                        <p:attrNameLst>
                                          <p:attrName>style.visibility</p:attrName>
                                        </p:attrNameLst>
                                      </p:cBhvr>
                                      <p:to>
                                        <p:strVal val="visible"/>
                                      </p:to>
                                    </p:set>
                                    <p:anim calcmode="lin" valueType="num">
                                      <p:cBhvr additive="base">
                                        <p:cTn id="35" dur="1000" fill="hold"/>
                                        <p:tgtEl>
                                          <p:spTgt spid="330756">
                                            <p:txEl>
                                              <p:charRg st="0" end="41"/>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330756">
                                            <p:txEl>
                                              <p:charRg st="0" end="4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30756">
                                            <p:txEl>
                                              <p:charRg st="41" end="65"/>
                                            </p:txEl>
                                          </p:spTgt>
                                        </p:tgtEl>
                                        <p:attrNameLst>
                                          <p:attrName>style.visibility</p:attrName>
                                        </p:attrNameLst>
                                      </p:cBhvr>
                                      <p:to>
                                        <p:strVal val="visible"/>
                                      </p:to>
                                    </p:set>
                                    <p:anim calcmode="lin" valueType="num">
                                      <p:cBhvr additive="base">
                                        <p:cTn id="41" dur="1000" fill="hold"/>
                                        <p:tgtEl>
                                          <p:spTgt spid="330756">
                                            <p:txEl>
                                              <p:charRg st="41" end="65"/>
                                            </p:txEl>
                                          </p:spTgt>
                                        </p:tgtEl>
                                        <p:attrNameLst>
                                          <p:attrName>ppt_x</p:attrName>
                                        </p:attrNameLst>
                                      </p:cBhvr>
                                      <p:tavLst>
                                        <p:tav tm="0">
                                          <p:val>
                                            <p:strVal val="#ppt_x"/>
                                          </p:val>
                                        </p:tav>
                                        <p:tav tm="100000">
                                          <p:val>
                                            <p:strVal val="#ppt_x"/>
                                          </p:val>
                                        </p:tav>
                                      </p:tavLst>
                                    </p:anim>
                                    <p:anim calcmode="lin" valueType="num">
                                      <p:cBhvr additive="base">
                                        <p:cTn id="42" dur="1000" fill="hold"/>
                                        <p:tgtEl>
                                          <p:spTgt spid="330756">
                                            <p:txEl>
                                              <p:charRg st="41" end="6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30756">
                                            <p:txEl>
                                              <p:charRg st="65" end="83"/>
                                            </p:txEl>
                                          </p:spTgt>
                                        </p:tgtEl>
                                        <p:attrNameLst>
                                          <p:attrName>style.visibility</p:attrName>
                                        </p:attrNameLst>
                                      </p:cBhvr>
                                      <p:to>
                                        <p:strVal val="visible"/>
                                      </p:to>
                                    </p:set>
                                    <p:anim calcmode="lin" valueType="num">
                                      <p:cBhvr additive="base">
                                        <p:cTn id="45" dur="1000" fill="hold"/>
                                        <p:tgtEl>
                                          <p:spTgt spid="330756">
                                            <p:txEl>
                                              <p:charRg st="65" end="83"/>
                                            </p:txEl>
                                          </p:spTgt>
                                        </p:tgtEl>
                                        <p:attrNameLst>
                                          <p:attrName>ppt_x</p:attrName>
                                        </p:attrNameLst>
                                      </p:cBhvr>
                                      <p:tavLst>
                                        <p:tav tm="0">
                                          <p:val>
                                            <p:strVal val="#ppt_x"/>
                                          </p:val>
                                        </p:tav>
                                        <p:tav tm="100000">
                                          <p:val>
                                            <p:strVal val="#ppt_x"/>
                                          </p:val>
                                        </p:tav>
                                      </p:tavLst>
                                    </p:anim>
                                    <p:anim calcmode="lin" valueType="num">
                                      <p:cBhvr additive="base">
                                        <p:cTn id="46" dur="1000" fill="hold"/>
                                        <p:tgtEl>
                                          <p:spTgt spid="330756">
                                            <p:txEl>
                                              <p:charRg st="65" end="83"/>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30756">
                                            <p:txEl>
                                              <p:charRg st="83" end="103"/>
                                            </p:txEl>
                                          </p:spTgt>
                                        </p:tgtEl>
                                        <p:attrNameLst>
                                          <p:attrName>style.visibility</p:attrName>
                                        </p:attrNameLst>
                                      </p:cBhvr>
                                      <p:to>
                                        <p:strVal val="visible"/>
                                      </p:to>
                                    </p:set>
                                    <p:anim calcmode="lin" valueType="num">
                                      <p:cBhvr additive="base">
                                        <p:cTn id="51" dur="1000" fill="hold"/>
                                        <p:tgtEl>
                                          <p:spTgt spid="330756">
                                            <p:txEl>
                                              <p:charRg st="83" end="103"/>
                                            </p:txEl>
                                          </p:spTgt>
                                        </p:tgtEl>
                                        <p:attrNameLst>
                                          <p:attrName>ppt_x</p:attrName>
                                        </p:attrNameLst>
                                      </p:cBhvr>
                                      <p:tavLst>
                                        <p:tav tm="0">
                                          <p:val>
                                            <p:strVal val="#ppt_x"/>
                                          </p:val>
                                        </p:tav>
                                        <p:tav tm="100000">
                                          <p:val>
                                            <p:strVal val="#ppt_x"/>
                                          </p:val>
                                        </p:tav>
                                      </p:tavLst>
                                    </p:anim>
                                    <p:anim calcmode="lin" valueType="num">
                                      <p:cBhvr additive="base">
                                        <p:cTn id="52" dur="1000" fill="hold"/>
                                        <p:tgtEl>
                                          <p:spTgt spid="330756">
                                            <p:txEl>
                                              <p:charRg st="83" end="103"/>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30756">
                                            <p:txEl>
                                              <p:charRg st="103" end="119"/>
                                            </p:txEl>
                                          </p:spTgt>
                                        </p:tgtEl>
                                        <p:attrNameLst>
                                          <p:attrName>style.visibility</p:attrName>
                                        </p:attrNameLst>
                                      </p:cBhvr>
                                      <p:to>
                                        <p:strVal val="visible"/>
                                      </p:to>
                                    </p:set>
                                    <p:anim calcmode="lin" valueType="num">
                                      <p:cBhvr additive="base">
                                        <p:cTn id="57" dur="1000" fill="hold"/>
                                        <p:tgtEl>
                                          <p:spTgt spid="330756">
                                            <p:txEl>
                                              <p:charRg st="103" end="119"/>
                                            </p:txEl>
                                          </p:spTgt>
                                        </p:tgtEl>
                                        <p:attrNameLst>
                                          <p:attrName>ppt_x</p:attrName>
                                        </p:attrNameLst>
                                      </p:cBhvr>
                                      <p:tavLst>
                                        <p:tav tm="0">
                                          <p:val>
                                            <p:strVal val="#ppt_x"/>
                                          </p:val>
                                        </p:tav>
                                        <p:tav tm="100000">
                                          <p:val>
                                            <p:strVal val="#ppt_x"/>
                                          </p:val>
                                        </p:tav>
                                      </p:tavLst>
                                    </p:anim>
                                    <p:anim calcmode="lin" valueType="num">
                                      <p:cBhvr additive="base">
                                        <p:cTn id="58" dur="1000" fill="hold"/>
                                        <p:tgtEl>
                                          <p:spTgt spid="330756">
                                            <p:txEl>
                                              <p:charRg st="103" end="119"/>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30756">
                                            <p:txEl>
                                              <p:charRg st="119" end="138"/>
                                            </p:txEl>
                                          </p:spTgt>
                                        </p:tgtEl>
                                        <p:attrNameLst>
                                          <p:attrName>style.visibility</p:attrName>
                                        </p:attrNameLst>
                                      </p:cBhvr>
                                      <p:to>
                                        <p:strVal val="visible"/>
                                      </p:to>
                                    </p:set>
                                    <p:anim calcmode="lin" valueType="num">
                                      <p:cBhvr additive="base">
                                        <p:cTn id="63" dur="1000" fill="hold"/>
                                        <p:tgtEl>
                                          <p:spTgt spid="330756">
                                            <p:txEl>
                                              <p:charRg st="119" end="138"/>
                                            </p:txEl>
                                          </p:spTgt>
                                        </p:tgtEl>
                                        <p:attrNameLst>
                                          <p:attrName>ppt_x</p:attrName>
                                        </p:attrNameLst>
                                      </p:cBhvr>
                                      <p:tavLst>
                                        <p:tav tm="0">
                                          <p:val>
                                            <p:strVal val="#ppt_x"/>
                                          </p:val>
                                        </p:tav>
                                        <p:tav tm="100000">
                                          <p:val>
                                            <p:strVal val="#ppt_x"/>
                                          </p:val>
                                        </p:tav>
                                      </p:tavLst>
                                    </p:anim>
                                    <p:anim calcmode="lin" valueType="num">
                                      <p:cBhvr additive="base">
                                        <p:cTn id="64" dur="1000" fill="hold"/>
                                        <p:tgtEl>
                                          <p:spTgt spid="330756">
                                            <p:txEl>
                                              <p:charRg st="119" end="138"/>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30756">
                                            <p:txEl>
                                              <p:charRg st="138" end="157"/>
                                            </p:txEl>
                                          </p:spTgt>
                                        </p:tgtEl>
                                        <p:attrNameLst>
                                          <p:attrName>style.visibility</p:attrName>
                                        </p:attrNameLst>
                                      </p:cBhvr>
                                      <p:to>
                                        <p:strVal val="visible"/>
                                      </p:to>
                                    </p:set>
                                    <p:anim calcmode="lin" valueType="num">
                                      <p:cBhvr additive="base">
                                        <p:cTn id="69" dur="1000" fill="hold"/>
                                        <p:tgtEl>
                                          <p:spTgt spid="330756">
                                            <p:txEl>
                                              <p:charRg st="138" end="157"/>
                                            </p:txEl>
                                          </p:spTgt>
                                        </p:tgtEl>
                                        <p:attrNameLst>
                                          <p:attrName>ppt_x</p:attrName>
                                        </p:attrNameLst>
                                      </p:cBhvr>
                                      <p:tavLst>
                                        <p:tav tm="0">
                                          <p:val>
                                            <p:strVal val="#ppt_x"/>
                                          </p:val>
                                        </p:tav>
                                        <p:tav tm="100000">
                                          <p:val>
                                            <p:strVal val="#ppt_x"/>
                                          </p:val>
                                        </p:tav>
                                      </p:tavLst>
                                    </p:anim>
                                    <p:anim calcmode="lin" valueType="num">
                                      <p:cBhvr additive="base">
                                        <p:cTn id="70" dur="1000" fill="hold"/>
                                        <p:tgtEl>
                                          <p:spTgt spid="330756">
                                            <p:txEl>
                                              <p:charRg st="138" end="15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有效数字的运算规则</a:t>
            </a:r>
            <a:endParaRPr lang="zh-CN" altLang="en-US" dirty="0">
              <a:ea typeface="楷体_GB2312" panose="02010609030101010101" pitchFamily="49" charset="-122"/>
            </a:endParaRPr>
          </a:p>
        </p:txBody>
      </p:sp>
      <p:sp>
        <p:nvSpPr>
          <p:cNvPr id="33795" name="Rectangle 3"/>
          <p:cNvSpPr>
            <a:spLocks noGrp="1" noRot="1"/>
          </p:cNvSpPr>
          <p:nvPr>
            <p:ph idx="1"/>
          </p:nvPr>
        </p:nvSpPr>
        <p:spPr>
          <a:xfrm>
            <a:off x="301625" y="1268413"/>
            <a:ext cx="8540750" cy="5589587"/>
          </a:xfrm>
          <a:ln/>
        </p:spPr>
        <p:txBody>
          <a:bodyPr vert="horz" wrap="square" lIns="91440" tIns="45720" rIns="91440" bIns="45720" anchor="t"/>
          <a:p>
            <a:pPr eaLnBrk="1" hangingPunct="1">
              <a:lnSpc>
                <a:spcPct val="90000"/>
              </a:lnSpc>
              <a:buNone/>
            </a:pPr>
            <a:r>
              <a:rPr lang="zh-CN" altLang="en-US" sz="2400" b="1" dirty="0">
                <a:solidFill>
                  <a:srgbClr val="FFCC00"/>
                </a:solidFill>
                <a:latin typeface="楷体_GB2312" panose="02010609030101010101" pitchFamily="49" charset="-122"/>
                <a:ea typeface="楷体_GB2312" panose="02010609030101010101" pitchFamily="49" charset="-122"/>
              </a:rPr>
              <a:t>乘方、开方</a:t>
            </a:r>
            <a:endParaRPr lang="zh-CN" altLang="en-US" sz="2400"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r>
              <a:rPr lang="zh-CN" altLang="en-US" sz="2400" dirty="0">
                <a:solidFill>
                  <a:srgbClr val="FFCC00"/>
                </a:solidFill>
                <a:latin typeface="楷体_GB2312" panose="02010609030101010101" pitchFamily="49" charset="-122"/>
                <a:ea typeface="楷体_GB2312" panose="02010609030101010101" pitchFamily="49" charset="-122"/>
              </a:rPr>
              <a:t>运算结果的有效数字位数与其底的有效数字位数相同。</a:t>
            </a:r>
            <a:endParaRPr lang="zh-CN" altLang="en-US" sz="2400" dirty="0">
              <a:solidFill>
                <a:srgbClr val="FFCC00"/>
              </a:solidFill>
              <a:latin typeface="楷体_GB2312" panose="02010609030101010101" pitchFamily="49" charset="-122"/>
              <a:ea typeface="楷体_GB2312" panose="02010609030101010101" pitchFamily="49" charset="-122"/>
            </a:endParaRPr>
          </a:p>
          <a:p>
            <a:pPr algn="ctr" eaLnBrk="1" hangingPunct="1">
              <a:lnSpc>
                <a:spcPct val="90000"/>
              </a:lnSpc>
              <a:buNone/>
            </a:pPr>
            <a:r>
              <a:rPr lang="en-US" altLang="zh-CN" sz="2400" b="1" dirty="0">
                <a:solidFill>
                  <a:srgbClr val="FF0000"/>
                </a:solidFill>
                <a:latin typeface="Times New Roman" panose="02020603050405020304" pitchFamily="18" charset="0"/>
                <a:ea typeface="楷体_GB2312" panose="02010609030101010101" pitchFamily="49" charset="-122"/>
              </a:rPr>
              <a:t>12.3</a:t>
            </a:r>
            <a:r>
              <a:rPr lang="en-US" altLang="zh-CN" sz="2400" b="1" baseline="30000" dirty="0">
                <a:solidFill>
                  <a:srgbClr val="FF0000"/>
                </a:solidFill>
                <a:latin typeface="Times New Roman" panose="02020603050405020304" pitchFamily="18" charset="0"/>
                <a:ea typeface="楷体_GB2312" panose="02010609030101010101" pitchFamily="49" charset="-122"/>
              </a:rPr>
              <a:t>2</a:t>
            </a:r>
            <a:r>
              <a:rPr lang="en-US" altLang="zh-CN" sz="2400" b="1" dirty="0">
                <a:solidFill>
                  <a:srgbClr val="FF0000"/>
                </a:solidFill>
                <a:latin typeface="Times New Roman" panose="02020603050405020304" pitchFamily="18" charset="0"/>
                <a:ea typeface="楷体_GB2312" panose="02010609030101010101" pitchFamily="49" charset="-122"/>
              </a:rPr>
              <a:t>=151      12.3</a:t>
            </a:r>
            <a:r>
              <a:rPr lang="en-US" altLang="zh-CN" sz="2400" b="1" baseline="30000" dirty="0">
                <a:solidFill>
                  <a:srgbClr val="FF0000"/>
                </a:solidFill>
                <a:latin typeface="Times New Roman" panose="02020603050405020304" pitchFamily="18" charset="0"/>
                <a:ea typeface="楷体_GB2312" panose="02010609030101010101" pitchFamily="49" charset="-122"/>
              </a:rPr>
              <a:t>1/2</a:t>
            </a:r>
            <a:r>
              <a:rPr lang="en-US" altLang="zh-CN" sz="2400" b="1" dirty="0">
                <a:solidFill>
                  <a:srgbClr val="FF0000"/>
                </a:solidFill>
                <a:latin typeface="Times New Roman" panose="02020603050405020304" pitchFamily="18" charset="0"/>
                <a:ea typeface="楷体_GB2312" panose="02010609030101010101" pitchFamily="49" charset="-122"/>
              </a:rPr>
              <a:t>=3.51</a:t>
            </a:r>
            <a:endParaRPr lang="en-US" altLang="zh-CN" sz="2400" b="1" dirty="0">
              <a:solidFill>
                <a:srgbClr val="FF0000"/>
              </a:solidFill>
              <a:latin typeface="Times New Roman" panose="02020603050405020304" pitchFamily="18" charset="0"/>
              <a:ea typeface="楷体_GB2312" panose="02010609030101010101" pitchFamily="49" charset="-122"/>
            </a:endParaRPr>
          </a:p>
          <a:p>
            <a:pPr eaLnBrk="1" hangingPunct="1">
              <a:lnSpc>
                <a:spcPct val="90000"/>
              </a:lnSpc>
              <a:buNone/>
            </a:pPr>
            <a:r>
              <a:rPr lang="zh-CN" altLang="en-US" sz="2400" b="1" dirty="0">
                <a:solidFill>
                  <a:srgbClr val="FFCC00"/>
                </a:solidFill>
                <a:latin typeface="楷体_GB2312" panose="02010609030101010101" pitchFamily="49" charset="-122"/>
                <a:ea typeface="楷体_GB2312" panose="02010609030101010101" pitchFamily="49" charset="-122"/>
              </a:rPr>
              <a:t>对数函数</a:t>
            </a:r>
            <a:endParaRPr lang="zh-CN" altLang="en-US" sz="2400"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r>
              <a:rPr lang="zh-CN" altLang="en-US" sz="2400" dirty="0">
                <a:solidFill>
                  <a:srgbClr val="FFCC00"/>
                </a:solidFill>
                <a:latin typeface="楷体_GB2312" panose="02010609030101010101" pitchFamily="49" charset="-122"/>
                <a:ea typeface="楷体_GB2312" panose="02010609030101010101" pitchFamily="49" charset="-122"/>
              </a:rPr>
              <a:t>  运算结果的</a:t>
            </a:r>
            <a:r>
              <a:rPr lang="zh-CN" altLang="en-US" sz="2400" dirty="0">
                <a:solidFill>
                  <a:srgbClr val="FF0000"/>
                </a:solidFill>
                <a:latin typeface="楷体_GB2312" panose="02010609030101010101" pitchFamily="49" charset="-122"/>
                <a:ea typeface="楷体_GB2312" panose="02010609030101010101" pitchFamily="49" charset="-122"/>
              </a:rPr>
              <a:t>首位数不计</a:t>
            </a:r>
            <a:r>
              <a:rPr lang="zh-CN" altLang="en-US" sz="2400" dirty="0">
                <a:solidFill>
                  <a:srgbClr val="FFCC00"/>
                </a:solidFill>
                <a:latin typeface="楷体_GB2312" panose="02010609030101010101" pitchFamily="49" charset="-122"/>
                <a:ea typeface="楷体_GB2312" panose="02010609030101010101" pitchFamily="49" charset="-122"/>
              </a:rPr>
              <a:t>，其余部分的有效数字位数与真数的有效数字位数相同。</a:t>
            </a:r>
            <a:endParaRPr lang="zh-CN" altLang="en-US" sz="2400"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r>
              <a:rPr lang="zh-CN" altLang="en-US" sz="2400" dirty="0">
                <a:solidFill>
                  <a:srgbClr val="FFCC00"/>
                </a:solidFill>
                <a:latin typeface="Times New Roman" panose="02020603050405020304" pitchFamily="18" charset="0"/>
                <a:ea typeface="楷体_GB2312" panose="02010609030101010101" pitchFamily="49" charset="-122"/>
              </a:rPr>
              <a:t>          </a:t>
            </a:r>
            <a:r>
              <a:rPr lang="en-US" altLang="zh-CN" sz="2400" dirty="0">
                <a:solidFill>
                  <a:srgbClr val="FFCC00"/>
                </a:solidFill>
                <a:latin typeface="Times New Roman" panose="02020603050405020304" pitchFamily="18" charset="0"/>
                <a:ea typeface="楷体_GB2312" panose="02010609030101010101" pitchFamily="49" charset="-122"/>
              </a:rPr>
              <a:t>lg</a:t>
            </a:r>
            <a:r>
              <a:rPr lang="en-US" altLang="zh-CN" sz="2400" dirty="0">
                <a:solidFill>
                  <a:srgbClr val="FF0000"/>
                </a:solidFill>
                <a:latin typeface="Times New Roman" panose="02020603050405020304" pitchFamily="18" charset="0"/>
                <a:ea typeface="楷体_GB2312" panose="02010609030101010101" pitchFamily="49" charset="-122"/>
              </a:rPr>
              <a:t>4.56</a:t>
            </a:r>
            <a:r>
              <a:rPr lang="en-US" altLang="zh-CN" sz="2400" dirty="0">
                <a:solidFill>
                  <a:srgbClr val="FFCC00"/>
                </a:solidFill>
                <a:latin typeface="Times New Roman" panose="02020603050405020304" pitchFamily="18" charset="0"/>
                <a:ea typeface="楷体_GB2312" panose="02010609030101010101" pitchFamily="49" charset="-122"/>
              </a:rPr>
              <a:t>=0.</a:t>
            </a:r>
            <a:r>
              <a:rPr lang="en-US" altLang="zh-CN" sz="2400" dirty="0">
                <a:solidFill>
                  <a:srgbClr val="FF0000"/>
                </a:solidFill>
                <a:latin typeface="Times New Roman" panose="02020603050405020304" pitchFamily="18" charset="0"/>
                <a:ea typeface="楷体_GB2312" panose="02010609030101010101" pitchFamily="49" charset="-122"/>
              </a:rPr>
              <a:t>659</a:t>
            </a:r>
            <a:r>
              <a:rPr lang="en-US" altLang="zh-CN" sz="2400" dirty="0">
                <a:solidFill>
                  <a:srgbClr val="FFCC00"/>
                </a:solidFill>
                <a:latin typeface="Times New Roman" panose="02020603050405020304" pitchFamily="18" charset="0"/>
                <a:ea typeface="楷体_GB2312" panose="02010609030101010101" pitchFamily="49" charset="-122"/>
              </a:rPr>
              <a:t>       lg</a:t>
            </a:r>
            <a:r>
              <a:rPr lang="en-US" altLang="zh-CN" sz="2400" dirty="0">
                <a:solidFill>
                  <a:srgbClr val="FF0000"/>
                </a:solidFill>
                <a:latin typeface="Times New Roman" panose="02020603050405020304" pitchFamily="18" charset="0"/>
                <a:ea typeface="楷体_GB2312" panose="02010609030101010101" pitchFamily="49" charset="-122"/>
              </a:rPr>
              <a:t>456</a:t>
            </a:r>
            <a:r>
              <a:rPr lang="en-US" altLang="zh-CN" sz="2400" dirty="0">
                <a:solidFill>
                  <a:srgbClr val="FFCC00"/>
                </a:solidFill>
                <a:latin typeface="Times New Roman" panose="02020603050405020304" pitchFamily="18" charset="0"/>
                <a:ea typeface="楷体_GB2312" panose="02010609030101010101" pitchFamily="49" charset="-122"/>
              </a:rPr>
              <a:t>=lg4.56×10</a:t>
            </a:r>
            <a:r>
              <a:rPr lang="en-US" altLang="zh-CN" sz="2400" baseline="30000" dirty="0">
                <a:solidFill>
                  <a:srgbClr val="FFCC00"/>
                </a:solidFill>
                <a:latin typeface="Times New Roman" panose="02020603050405020304" pitchFamily="18" charset="0"/>
                <a:ea typeface="楷体_GB2312" panose="02010609030101010101" pitchFamily="49" charset="-122"/>
              </a:rPr>
              <a:t>2</a:t>
            </a:r>
            <a:r>
              <a:rPr lang="en-US" altLang="zh-CN" sz="2400" dirty="0">
                <a:solidFill>
                  <a:srgbClr val="FFCC00"/>
                </a:solidFill>
                <a:latin typeface="Times New Roman" panose="02020603050405020304" pitchFamily="18" charset="0"/>
                <a:ea typeface="楷体_GB2312" panose="02010609030101010101" pitchFamily="49" charset="-122"/>
              </a:rPr>
              <a:t>=2+lg4.56=2.</a:t>
            </a:r>
            <a:r>
              <a:rPr lang="en-US" altLang="zh-CN" sz="2400" dirty="0">
                <a:solidFill>
                  <a:srgbClr val="FF0000"/>
                </a:solidFill>
                <a:latin typeface="Times New Roman" panose="02020603050405020304" pitchFamily="18" charset="0"/>
                <a:ea typeface="楷体_GB2312" panose="02010609030101010101" pitchFamily="49" charset="-122"/>
              </a:rPr>
              <a:t>659</a:t>
            </a:r>
            <a:endParaRPr lang="en-US" altLang="zh-CN" sz="2400" dirty="0">
              <a:solidFill>
                <a:srgbClr val="FF0000"/>
              </a:solidFill>
              <a:latin typeface="Times New Roman" panose="02020603050405020304" pitchFamily="18" charset="0"/>
              <a:ea typeface="楷体_GB2312" panose="02010609030101010101" pitchFamily="49" charset="-122"/>
            </a:endParaRPr>
          </a:p>
          <a:p>
            <a:pPr eaLnBrk="1" hangingPunct="1">
              <a:lnSpc>
                <a:spcPct val="90000"/>
              </a:lnSpc>
              <a:buNone/>
            </a:pPr>
            <a:endParaRPr lang="en-US" altLang="zh-CN" sz="2400" b="1"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r>
              <a:rPr lang="zh-CN" altLang="en-US" sz="2400" b="1" dirty="0">
                <a:solidFill>
                  <a:srgbClr val="FFCC00"/>
                </a:solidFill>
                <a:latin typeface="楷体_GB2312" panose="02010609030101010101" pitchFamily="49" charset="-122"/>
                <a:ea typeface="楷体_GB2312" panose="02010609030101010101" pitchFamily="49" charset="-122"/>
              </a:rPr>
              <a:t>指数函数</a:t>
            </a:r>
            <a:endParaRPr lang="zh-CN" altLang="en-US" sz="2400"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r>
              <a:rPr lang="zh-CN" altLang="en-US" sz="2400" dirty="0">
                <a:solidFill>
                  <a:srgbClr val="FFCC00"/>
                </a:solidFill>
                <a:latin typeface="楷体_GB2312" panose="02010609030101010101" pitchFamily="49" charset="-122"/>
                <a:ea typeface="楷体_GB2312" panose="02010609030101010101" pitchFamily="49" charset="-122"/>
              </a:rPr>
              <a:t>运算结果用科学记数法表示，小数点前保留一位，小数点后面保留的位数与</a:t>
            </a:r>
            <a:r>
              <a:rPr lang="zh-CN" altLang="en-US" sz="2400" dirty="0">
                <a:solidFill>
                  <a:srgbClr val="FFCC00"/>
                </a:solidFill>
                <a:ea typeface="楷体_GB2312" panose="02010609030101010101" pitchFamily="49" charset="-122"/>
              </a:rPr>
              <a:t>“</a:t>
            </a:r>
            <a:r>
              <a:rPr lang="zh-CN" altLang="en-US" sz="2400" dirty="0">
                <a:solidFill>
                  <a:srgbClr val="FFCC00"/>
                </a:solidFill>
                <a:latin typeface="楷体_GB2312" panose="02010609030101010101" pitchFamily="49" charset="-122"/>
                <a:ea typeface="楷体_GB2312" panose="02010609030101010101" pitchFamily="49" charset="-122"/>
              </a:rPr>
              <a:t>幂</a:t>
            </a:r>
            <a:r>
              <a:rPr lang="zh-CN" altLang="en-US" sz="2400" dirty="0">
                <a:solidFill>
                  <a:srgbClr val="FFCC00"/>
                </a:solidFill>
                <a:ea typeface="楷体_GB2312" panose="02010609030101010101" pitchFamily="49" charset="-122"/>
              </a:rPr>
              <a:t>”</a:t>
            </a:r>
            <a:r>
              <a:rPr lang="zh-CN" altLang="en-US" sz="2400" dirty="0">
                <a:solidFill>
                  <a:srgbClr val="FFCC00"/>
                </a:solidFill>
                <a:latin typeface="楷体_GB2312" panose="02010609030101010101" pitchFamily="49" charset="-122"/>
                <a:ea typeface="楷体_GB2312" panose="02010609030101010101" pitchFamily="49" charset="-122"/>
              </a:rPr>
              <a:t>在小数点后的位数相同，包括紧接小数点后的</a:t>
            </a:r>
            <a:r>
              <a:rPr lang="zh-CN" altLang="en-US" sz="2400" dirty="0">
                <a:solidFill>
                  <a:srgbClr val="FFCC00"/>
                </a:solidFill>
                <a:ea typeface="楷体_GB2312" panose="02010609030101010101" pitchFamily="49" charset="-122"/>
              </a:rPr>
              <a:t>“</a:t>
            </a:r>
            <a:r>
              <a:rPr lang="en-US" altLang="zh-CN" sz="2400" dirty="0">
                <a:solidFill>
                  <a:srgbClr val="FFCC00"/>
                </a:solidFill>
                <a:latin typeface="楷体_GB2312" panose="02010609030101010101" pitchFamily="49" charset="-122"/>
                <a:ea typeface="楷体_GB2312" panose="02010609030101010101" pitchFamily="49" charset="-122"/>
              </a:rPr>
              <a:t>0</a:t>
            </a:r>
            <a:r>
              <a:rPr lang="en-US" altLang="zh-CN" sz="2400" dirty="0">
                <a:solidFill>
                  <a:srgbClr val="FFCC00"/>
                </a:solidFill>
                <a:ea typeface="楷体_GB2312" panose="02010609030101010101" pitchFamily="49" charset="-122"/>
              </a:rPr>
              <a:t>”</a:t>
            </a:r>
            <a:r>
              <a:rPr lang="zh-CN" altLang="en-US" sz="2400" dirty="0">
                <a:solidFill>
                  <a:srgbClr val="FFCC00"/>
                </a:solidFill>
                <a:latin typeface="楷体_GB2312" panose="02010609030101010101" pitchFamily="49" charset="-122"/>
                <a:ea typeface="楷体_GB2312" panose="02010609030101010101" pitchFamily="49" charset="-122"/>
              </a:rPr>
              <a:t>。</a:t>
            </a:r>
            <a:r>
              <a:rPr lang="zh-CN" altLang="en-US" sz="2400" dirty="0"/>
              <a:t> </a:t>
            </a:r>
            <a:endParaRPr lang="zh-CN" altLang="en-US" sz="2400" dirty="0"/>
          </a:p>
          <a:p>
            <a:pPr eaLnBrk="1" hangingPunct="1">
              <a:lnSpc>
                <a:spcPct val="90000"/>
              </a:lnSpc>
              <a:buNone/>
            </a:pPr>
            <a:r>
              <a:rPr lang="zh-CN" altLang="en-US" sz="2400" dirty="0"/>
              <a:t>            </a:t>
            </a:r>
            <a:r>
              <a:rPr lang="en-US" altLang="zh-CN" sz="2400" dirty="0">
                <a:solidFill>
                  <a:srgbClr val="FFCC00"/>
                </a:solidFill>
                <a:latin typeface="Times New Roman" panose="02020603050405020304" pitchFamily="18" charset="0"/>
              </a:rPr>
              <a:t>e </a:t>
            </a:r>
            <a:r>
              <a:rPr lang="en-US" altLang="zh-CN" sz="2400" baseline="30000" dirty="0">
                <a:solidFill>
                  <a:srgbClr val="FFCC00"/>
                </a:solidFill>
                <a:latin typeface="Times New Roman" panose="02020603050405020304" pitchFamily="18" charset="0"/>
              </a:rPr>
              <a:t>7.</a:t>
            </a:r>
            <a:r>
              <a:rPr lang="en-US" altLang="zh-CN" sz="2400" baseline="30000" dirty="0">
                <a:solidFill>
                  <a:srgbClr val="FF0000"/>
                </a:solidFill>
                <a:latin typeface="Times New Roman" panose="02020603050405020304" pitchFamily="18" charset="0"/>
              </a:rPr>
              <a:t>89</a:t>
            </a:r>
            <a:r>
              <a:rPr lang="en-US" altLang="zh-CN" sz="2400" dirty="0">
                <a:solidFill>
                  <a:srgbClr val="FFCC00"/>
                </a:solidFill>
                <a:latin typeface="Times New Roman" panose="02020603050405020304" pitchFamily="18" charset="0"/>
              </a:rPr>
              <a:t>=2.</a:t>
            </a:r>
            <a:r>
              <a:rPr lang="en-US" altLang="zh-CN" sz="2400" dirty="0">
                <a:solidFill>
                  <a:srgbClr val="FF0000"/>
                </a:solidFill>
                <a:latin typeface="Times New Roman" panose="02020603050405020304" pitchFamily="18" charset="0"/>
              </a:rPr>
              <a:t>67</a:t>
            </a:r>
            <a:r>
              <a:rPr lang="en-US" altLang="zh-CN" sz="2400" dirty="0">
                <a:solidFill>
                  <a:srgbClr val="FFCC00"/>
                </a:solidFill>
                <a:latin typeface="Times New Roman" panose="02020603050405020304" pitchFamily="18" charset="0"/>
              </a:rPr>
              <a:t>×10</a:t>
            </a:r>
            <a:r>
              <a:rPr lang="en-US" altLang="zh-CN" sz="2400" baseline="30000" dirty="0">
                <a:solidFill>
                  <a:srgbClr val="FFCC00"/>
                </a:solidFill>
                <a:latin typeface="Times New Roman" panose="02020603050405020304" pitchFamily="18" charset="0"/>
              </a:rPr>
              <a:t>3</a:t>
            </a:r>
            <a:r>
              <a:rPr lang="en-US" altLang="zh-CN" sz="2400" dirty="0">
                <a:solidFill>
                  <a:srgbClr val="FFCC00"/>
                </a:solidFill>
                <a:latin typeface="Times New Roman" panose="02020603050405020304" pitchFamily="18" charset="0"/>
              </a:rPr>
              <a:t>         10</a:t>
            </a:r>
            <a:r>
              <a:rPr lang="en-US" altLang="zh-CN" sz="2400" baseline="30000" dirty="0">
                <a:solidFill>
                  <a:srgbClr val="FFCC00"/>
                </a:solidFill>
                <a:latin typeface="Times New Roman" panose="02020603050405020304" pitchFamily="18" charset="0"/>
              </a:rPr>
              <a:t>0.</a:t>
            </a:r>
            <a:r>
              <a:rPr lang="en-US" altLang="zh-CN" sz="2400" baseline="30000" dirty="0">
                <a:solidFill>
                  <a:srgbClr val="FF0000"/>
                </a:solidFill>
                <a:latin typeface="Times New Roman" panose="02020603050405020304" pitchFamily="18" charset="0"/>
              </a:rPr>
              <a:t>0567</a:t>
            </a:r>
            <a:r>
              <a:rPr lang="en-US" altLang="zh-CN" sz="2400" dirty="0">
                <a:solidFill>
                  <a:srgbClr val="FFCC00"/>
                </a:solidFill>
                <a:latin typeface="Times New Roman" panose="02020603050405020304" pitchFamily="18" charset="0"/>
              </a:rPr>
              <a:t>=1.</a:t>
            </a:r>
            <a:r>
              <a:rPr lang="en-US" altLang="zh-CN" sz="2400" dirty="0">
                <a:solidFill>
                  <a:srgbClr val="FF0000"/>
                </a:solidFill>
                <a:latin typeface="Times New Roman" panose="02020603050405020304" pitchFamily="18" charset="0"/>
              </a:rPr>
              <a:t>1395</a:t>
            </a:r>
            <a:endParaRPr lang="en-US" altLang="zh-CN" sz="2400" dirty="0">
              <a:solidFill>
                <a:srgbClr val="FF0000"/>
              </a:solidFill>
              <a:latin typeface="Times New Roman" panose="02020603050405020304" pitchFamily="18" charset="0"/>
            </a:endParaRPr>
          </a:p>
          <a:p>
            <a:pPr eaLnBrk="1" hangingPunct="1">
              <a:lnSpc>
                <a:spcPct val="90000"/>
              </a:lnSpc>
              <a:buNone/>
            </a:pPr>
            <a:r>
              <a:rPr lang="en-US" altLang="zh-CN" sz="2400" dirty="0"/>
              <a:t>  </a:t>
            </a:r>
            <a:endParaRPr lang="en-US" altLang="zh-CN" sz="240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物理实验介绍</a:t>
            </a:r>
            <a:endParaRPr lang="zh-CN" altLang="en-US" dirty="0">
              <a:ea typeface="楷体_GB2312" panose="02010609030101010101" pitchFamily="49" charset="-122"/>
            </a:endParaRPr>
          </a:p>
        </p:txBody>
      </p:sp>
      <p:sp>
        <p:nvSpPr>
          <p:cNvPr id="7171" name="Rectangle 3"/>
          <p:cNvSpPr>
            <a:spLocks noGrp="1" noRot="1"/>
          </p:cNvSpPr>
          <p:nvPr>
            <p:ph idx="1"/>
          </p:nvPr>
        </p:nvSpPr>
        <p:spPr>
          <a:ln/>
        </p:spPr>
        <p:txBody>
          <a:bodyPr vert="horz" wrap="square" lIns="91440" tIns="45720" rIns="91440" bIns="45720" anchor="t"/>
          <a:p>
            <a:pPr eaLnBrk="1" hangingPunct="1">
              <a:buNone/>
            </a:pPr>
            <a:r>
              <a:rPr lang="en-US" altLang="zh-CN" sz="3600" dirty="0">
                <a:solidFill>
                  <a:srgbClr val="FFCC00"/>
                </a:solidFill>
                <a:latin typeface="楷体_GB2312" panose="02010609030101010101" pitchFamily="49" charset="-122"/>
                <a:ea typeface="楷体_GB2312" panose="02010609030101010101" pitchFamily="49" charset="-122"/>
              </a:rPr>
              <a:t>1.</a:t>
            </a:r>
            <a:r>
              <a:rPr lang="zh-CN" altLang="en-US" sz="3600" dirty="0">
                <a:solidFill>
                  <a:srgbClr val="FFCC00"/>
                </a:solidFill>
                <a:latin typeface="楷体_GB2312" panose="02010609030101010101" pitchFamily="49" charset="-122"/>
                <a:ea typeface="楷体_GB2312" panose="02010609030101010101" pitchFamily="49" charset="-122"/>
              </a:rPr>
              <a:t>物理实验的地位和作用</a:t>
            </a:r>
            <a:endParaRPr lang="zh-CN" altLang="en-US" sz="3600" dirty="0">
              <a:solidFill>
                <a:srgbClr val="FFCC00"/>
              </a:solidFill>
              <a:latin typeface="楷体_GB2312" panose="02010609030101010101" pitchFamily="49" charset="-122"/>
              <a:ea typeface="楷体_GB2312" panose="02010609030101010101" pitchFamily="49" charset="-122"/>
            </a:endParaRPr>
          </a:p>
          <a:p>
            <a:pPr eaLnBrk="1" hangingPunct="1">
              <a:buNone/>
            </a:pPr>
            <a:r>
              <a:rPr lang="en-US" altLang="zh-CN" sz="3600" dirty="0">
                <a:solidFill>
                  <a:srgbClr val="FFCC00"/>
                </a:solidFill>
                <a:latin typeface="楷体_GB2312" panose="02010609030101010101" pitchFamily="49" charset="-122"/>
                <a:ea typeface="楷体_GB2312" panose="02010609030101010101" pitchFamily="49" charset="-122"/>
              </a:rPr>
              <a:t>2.</a:t>
            </a:r>
            <a:r>
              <a:rPr lang="zh-CN" altLang="en-US" sz="3600" dirty="0">
                <a:solidFill>
                  <a:srgbClr val="FFCC00"/>
                </a:solidFill>
                <a:latin typeface="楷体_GB2312" panose="02010609030101010101" pitchFamily="49" charset="-122"/>
                <a:ea typeface="楷体_GB2312" panose="02010609030101010101" pitchFamily="49" charset="-122"/>
              </a:rPr>
              <a:t>物理实验的目的和任务</a:t>
            </a:r>
            <a:endParaRPr lang="zh-CN" altLang="en-US" sz="3600" dirty="0">
              <a:solidFill>
                <a:srgbClr val="FFCC00"/>
              </a:solidFill>
              <a:latin typeface="楷体_GB2312" panose="02010609030101010101" pitchFamily="49" charset="-122"/>
              <a:ea typeface="楷体_GB2312" panose="02010609030101010101" pitchFamily="49" charset="-122"/>
            </a:endParaRPr>
          </a:p>
          <a:p>
            <a:pPr eaLnBrk="1" hangingPunct="1">
              <a:buNone/>
            </a:pPr>
            <a:r>
              <a:rPr lang="en-US" altLang="zh-CN" sz="3600" dirty="0">
                <a:solidFill>
                  <a:srgbClr val="FFCC00"/>
                </a:solidFill>
                <a:latin typeface="楷体_GB2312" panose="02010609030101010101" pitchFamily="49" charset="-122"/>
                <a:ea typeface="楷体_GB2312" panose="02010609030101010101" pitchFamily="49" charset="-122"/>
              </a:rPr>
              <a:t>3.</a:t>
            </a:r>
            <a:r>
              <a:rPr lang="zh-CN" altLang="en-US" sz="3600" dirty="0">
                <a:solidFill>
                  <a:srgbClr val="FFCC00"/>
                </a:solidFill>
                <a:latin typeface="楷体_GB2312" panose="02010609030101010101" pitchFamily="49" charset="-122"/>
                <a:ea typeface="楷体_GB2312" panose="02010609030101010101" pitchFamily="49" charset="-122"/>
              </a:rPr>
              <a:t>物理实验教学的主要环节与基本规则</a:t>
            </a:r>
            <a:endParaRPr lang="zh-CN" altLang="en-US" sz="3600" dirty="0">
              <a:solidFill>
                <a:srgbClr val="FFCC00"/>
              </a:solidFill>
              <a:latin typeface="楷体_GB2312" panose="02010609030101010101" pitchFamily="49" charset="-122"/>
              <a:ea typeface="楷体_GB2312" panose="02010609030101010101" pitchFamily="49"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有效数字的运算规则</a:t>
            </a:r>
            <a:endParaRPr lang="zh-CN" altLang="en-US" dirty="0">
              <a:ea typeface="楷体_GB2312" panose="02010609030101010101" pitchFamily="49" charset="-122"/>
            </a:endParaRPr>
          </a:p>
        </p:txBody>
      </p:sp>
      <p:sp>
        <p:nvSpPr>
          <p:cNvPr id="34819" name="Rectangle 3"/>
          <p:cNvSpPr>
            <a:spLocks noGrp="1" noRot="1"/>
          </p:cNvSpPr>
          <p:nvPr>
            <p:ph type="body" sz="half" idx="1"/>
          </p:nvPr>
        </p:nvSpPr>
        <p:spPr>
          <a:xfrm>
            <a:off x="301625" y="1268413"/>
            <a:ext cx="8842375" cy="4498975"/>
          </a:xfrm>
          <a:ln/>
        </p:spPr>
        <p:txBody>
          <a:bodyPr vert="horz" wrap="square" lIns="91440" tIns="45720" rIns="91440" bIns="45720" anchor="t"/>
          <a:p>
            <a:pPr eaLnBrk="1" hangingPunct="1">
              <a:buNone/>
            </a:pPr>
            <a:r>
              <a:rPr lang="zh-CN" altLang="en-US" sz="2800" b="1" dirty="0">
                <a:solidFill>
                  <a:srgbClr val="FFCC00"/>
                </a:solidFill>
                <a:latin typeface="Times New Roman" panose="02020603050405020304" pitchFamily="18" charset="0"/>
                <a:ea typeface="楷体_GB2312" panose="02010609030101010101" pitchFamily="49" charset="-122"/>
              </a:rPr>
              <a:t>特殊函数</a:t>
            </a:r>
            <a:r>
              <a:rPr lang="zh-CN" altLang="en-US" sz="2800" dirty="0">
                <a:solidFill>
                  <a:srgbClr val="FFCC00"/>
                </a:solidFill>
                <a:latin typeface="Times New Roman" panose="02020603050405020304" pitchFamily="18" charset="0"/>
                <a:ea typeface="楷体_GB2312" panose="02010609030101010101" pitchFamily="49" charset="-122"/>
              </a:rPr>
              <a:t> （三角函数、反三角函数等 ）</a:t>
            </a: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sz="2800" b="1" dirty="0">
                <a:solidFill>
                  <a:srgbClr val="FFCC00"/>
                </a:solidFill>
                <a:latin typeface="Times New Roman" panose="02020603050405020304" pitchFamily="18" charset="0"/>
                <a:ea typeface="楷体_GB2312" panose="02010609030101010101" pitchFamily="49" charset="-122"/>
              </a:rPr>
              <a:t>方法</a:t>
            </a:r>
            <a:r>
              <a:rPr lang="en-US" altLang="zh-CN" sz="2800" b="1" dirty="0">
                <a:solidFill>
                  <a:srgbClr val="FFCC00"/>
                </a:solidFill>
                <a:latin typeface="Times New Roman" panose="02020603050405020304" pitchFamily="18" charset="0"/>
                <a:ea typeface="楷体_GB2312" panose="02010609030101010101" pitchFamily="49" charset="-122"/>
              </a:rPr>
              <a:t>1</a:t>
            </a:r>
            <a:r>
              <a:rPr lang="zh-CN" altLang="en-US" sz="2800" b="1" dirty="0">
                <a:solidFill>
                  <a:srgbClr val="FFCC00"/>
                </a:solidFill>
                <a:latin typeface="Times New Roman" panose="02020603050405020304" pitchFamily="18" charset="0"/>
                <a:ea typeface="楷体_GB2312" panose="02010609030101010101" pitchFamily="49" charset="-122"/>
              </a:rPr>
              <a:t>：微分法</a:t>
            </a:r>
            <a:endParaRPr lang="zh-CN" altLang="en-US" sz="2800" b="1"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sz="2800" b="1"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sz="2800" b="1"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sz="2800" b="1"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sz="2800" b="1"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sz="2800" b="1" dirty="0">
                <a:solidFill>
                  <a:srgbClr val="FFCC00"/>
                </a:solidFill>
                <a:latin typeface="Times New Roman" panose="02020603050405020304" pitchFamily="18" charset="0"/>
                <a:ea typeface="楷体_GB2312" panose="02010609030101010101" pitchFamily="49" charset="-122"/>
              </a:rPr>
              <a:t>方法</a:t>
            </a:r>
            <a:r>
              <a:rPr lang="en-US" altLang="zh-CN" sz="2800" b="1" dirty="0">
                <a:solidFill>
                  <a:srgbClr val="FFCC00"/>
                </a:solidFill>
                <a:latin typeface="Times New Roman" panose="02020603050405020304" pitchFamily="18" charset="0"/>
                <a:ea typeface="楷体_GB2312" panose="02010609030101010101" pitchFamily="49" charset="-122"/>
              </a:rPr>
              <a:t>2</a:t>
            </a:r>
            <a:r>
              <a:rPr lang="zh-CN" altLang="en-US" sz="2800" b="1" dirty="0">
                <a:solidFill>
                  <a:srgbClr val="FFCC00"/>
                </a:solidFill>
                <a:latin typeface="Times New Roman" panose="02020603050405020304" pitchFamily="18" charset="0"/>
                <a:ea typeface="楷体_GB2312" panose="02010609030101010101" pitchFamily="49" charset="-122"/>
              </a:rPr>
              <a:t>：经验法</a:t>
            </a:r>
            <a:endParaRPr lang="zh-CN" altLang="en-US" sz="2800" b="1"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sz="2800" b="1" dirty="0">
                <a:solidFill>
                  <a:srgbClr val="FFCC00"/>
                </a:solidFill>
                <a:latin typeface="Times New Roman" panose="02020603050405020304" pitchFamily="18" charset="0"/>
                <a:ea typeface="楷体_GB2312" panose="02010609030101010101" pitchFamily="49" charset="-122"/>
              </a:rPr>
              <a:t>sin30.1°= </a:t>
            </a:r>
            <a:r>
              <a:rPr lang="en-US" altLang="zh-CN" sz="2800" b="1" dirty="0">
                <a:solidFill>
                  <a:srgbClr val="FF0000"/>
                </a:solidFill>
                <a:latin typeface="Times New Roman" panose="02020603050405020304" pitchFamily="18" charset="0"/>
                <a:ea typeface="楷体_GB2312" panose="02010609030101010101" pitchFamily="49" charset="-122"/>
              </a:rPr>
              <a:t>0.501</a:t>
            </a:r>
            <a:r>
              <a:rPr lang="en-US" altLang="zh-CN" sz="2800" b="1" dirty="0">
                <a:solidFill>
                  <a:srgbClr val="FFCC00"/>
                </a:solidFill>
                <a:latin typeface="Times New Roman" panose="02020603050405020304" pitchFamily="18" charset="0"/>
                <a:ea typeface="楷体_GB2312" panose="02010609030101010101" pitchFamily="49" charset="-122"/>
              </a:rPr>
              <a:t>510737···</a:t>
            </a:r>
            <a:endParaRPr lang="en-US" altLang="zh-CN" sz="2800" b="1"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sz="2800" b="1" dirty="0">
                <a:solidFill>
                  <a:srgbClr val="FFCC00"/>
                </a:solidFill>
                <a:latin typeface="Times New Roman" panose="02020603050405020304" pitchFamily="18" charset="0"/>
                <a:ea typeface="楷体_GB2312" panose="02010609030101010101" pitchFamily="49" charset="-122"/>
              </a:rPr>
              <a:t>sin30.0°= </a:t>
            </a:r>
            <a:r>
              <a:rPr lang="en-US" altLang="zh-CN" sz="2800" b="1" dirty="0">
                <a:solidFill>
                  <a:srgbClr val="FF0000"/>
                </a:solidFill>
                <a:latin typeface="Times New Roman" panose="02020603050405020304" pitchFamily="18" charset="0"/>
                <a:ea typeface="楷体_GB2312" panose="02010609030101010101" pitchFamily="49" charset="-122"/>
              </a:rPr>
              <a:t>0.500</a:t>
            </a:r>
            <a:r>
              <a:rPr lang="en-US" altLang="zh-CN" sz="2800" b="1" dirty="0">
                <a:solidFill>
                  <a:srgbClr val="FFCC00"/>
                </a:solidFill>
                <a:latin typeface="Times New Roman" panose="02020603050405020304" pitchFamily="18" charset="0"/>
                <a:ea typeface="楷体_GB2312" panose="02010609030101010101" pitchFamily="49" charset="-122"/>
              </a:rPr>
              <a:t>000000···       →    sin30.0°=0.500 </a:t>
            </a:r>
            <a:endParaRPr lang="en-US" altLang="zh-CN" sz="2800" b="1"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sz="2800" b="1" dirty="0">
                <a:solidFill>
                  <a:srgbClr val="FFCC00"/>
                </a:solidFill>
                <a:latin typeface="Times New Roman" panose="02020603050405020304" pitchFamily="18" charset="0"/>
                <a:ea typeface="楷体_GB2312" panose="02010609030101010101" pitchFamily="49" charset="-122"/>
              </a:rPr>
              <a:t>sin29.9°= </a:t>
            </a:r>
            <a:r>
              <a:rPr lang="en-US" altLang="zh-CN" sz="2800" b="1" dirty="0">
                <a:solidFill>
                  <a:srgbClr val="FF0000"/>
                </a:solidFill>
                <a:latin typeface="Times New Roman" panose="02020603050405020304" pitchFamily="18" charset="0"/>
                <a:ea typeface="楷体_GB2312" panose="02010609030101010101" pitchFamily="49" charset="-122"/>
              </a:rPr>
              <a:t>0.498</a:t>
            </a:r>
            <a:r>
              <a:rPr lang="en-US" altLang="zh-CN" sz="2800" b="1" dirty="0">
                <a:solidFill>
                  <a:srgbClr val="FFCC00"/>
                </a:solidFill>
                <a:latin typeface="Times New Roman" panose="02020603050405020304" pitchFamily="18" charset="0"/>
                <a:ea typeface="楷体_GB2312" panose="02010609030101010101" pitchFamily="49" charset="-122"/>
              </a:rPr>
              <a:t>487739···</a:t>
            </a:r>
            <a:endParaRPr lang="en-US" altLang="zh-CN" sz="2800" b="1"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en-US" altLang="zh-CN" sz="2800" b="1"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en-US" altLang="zh-CN" sz="2400" b="1" dirty="0"/>
          </a:p>
        </p:txBody>
      </p:sp>
      <p:graphicFrame>
        <p:nvGraphicFramePr>
          <p:cNvPr id="34820" name="Object 4"/>
          <p:cNvGraphicFramePr>
            <a:graphicFrameLocks noChangeAspect="1"/>
          </p:cNvGraphicFramePr>
          <p:nvPr>
            <p:ph sz="quarter" idx="2"/>
          </p:nvPr>
        </p:nvGraphicFramePr>
        <p:xfrm>
          <a:off x="1763713" y="2852738"/>
          <a:ext cx="4248150" cy="708025"/>
        </p:xfrm>
        <a:graphic>
          <a:graphicData uri="http://schemas.openxmlformats.org/presentationml/2006/ole">
            <mc:AlternateContent xmlns:mc="http://schemas.openxmlformats.org/markup-compatibility/2006">
              <mc:Choice xmlns:v="urn:schemas-microsoft-com:vml" Requires="v">
                <p:oleObj spid="_x0000_s3077" name="" r:id="rId1" imgW="2590800" imgH="431800" progId="Equation.3">
                  <p:embed/>
                </p:oleObj>
              </mc:Choice>
              <mc:Fallback>
                <p:oleObj name="" r:id="rId1" imgW="2590800" imgH="431800" progId="Equation.3">
                  <p:embed/>
                  <p:pic>
                    <p:nvPicPr>
                      <p:cNvPr id="0" name="图片 3076"/>
                      <p:cNvPicPr/>
                      <p:nvPr/>
                    </p:nvPicPr>
                    <p:blipFill>
                      <a:blip r:embed="rId2"/>
                      <a:srcRect/>
                      <a:stretch>
                        <a:fillRect/>
                      </a:stretch>
                    </p:blipFill>
                    <p:spPr>
                      <a:xfrm>
                        <a:off x="1763713" y="2852738"/>
                        <a:ext cx="4248150" cy="708025"/>
                      </a:xfrm>
                      <a:prstGeom prst="rect">
                        <a:avLst/>
                      </a:prstGeom>
                      <a:solidFill>
                        <a:schemeClr val="tx2">
                          <a:alpha val="100000"/>
                        </a:schemeClr>
                      </a:solidFill>
                      <a:ln w="38100">
                        <a:miter/>
                      </a:ln>
                    </p:spPr>
                  </p:pic>
                </p:oleObj>
              </mc:Fallback>
            </mc:AlternateContent>
          </a:graphicData>
        </a:graphic>
      </p:graphicFrame>
      <p:graphicFrame>
        <p:nvGraphicFramePr>
          <p:cNvPr id="34821" name="Object 5"/>
          <p:cNvGraphicFramePr>
            <a:graphicFrameLocks noChangeAspect="1"/>
          </p:cNvGraphicFramePr>
          <p:nvPr>
            <p:ph sz="quarter" idx="3"/>
          </p:nvPr>
        </p:nvGraphicFramePr>
        <p:xfrm>
          <a:off x="2700338" y="2276475"/>
          <a:ext cx="1943100" cy="485775"/>
        </p:xfrm>
        <a:graphic>
          <a:graphicData uri="http://schemas.openxmlformats.org/presentationml/2006/ole">
            <mc:AlternateContent xmlns:mc="http://schemas.openxmlformats.org/markup-compatibility/2006">
              <mc:Choice xmlns:v="urn:schemas-microsoft-com:vml" Requires="v">
                <p:oleObj spid="_x0000_s3078" name="" r:id="rId3" imgW="812165" imgH="203200" progId="Equation.3">
                  <p:embed/>
                </p:oleObj>
              </mc:Choice>
              <mc:Fallback>
                <p:oleObj name="" r:id="rId3" imgW="812165" imgH="203200" progId="Equation.3">
                  <p:embed/>
                  <p:pic>
                    <p:nvPicPr>
                      <p:cNvPr id="0" name="图片 3077"/>
                      <p:cNvPicPr/>
                      <p:nvPr/>
                    </p:nvPicPr>
                    <p:blipFill>
                      <a:blip r:embed="rId4"/>
                      <a:srcRect/>
                      <a:stretch>
                        <a:fillRect/>
                      </a:stretch>
                    </p:blipFill>
                    <p:spPr>
                      <a:xfrm>
                        <a:off x="2700338" y="2276475"/>
                        <a:ext cx="1943100" cy="485775"/>
                      </a:xfrm>
                      <a:prstGeom prst="rect">
                        <a:avLst/>
                      </a:prstGeom>
                      <a:solidFill>
                        <a:schemeClr val="tx2">
                          <a:alpha val="100000"/>
                        </a:schemeClr>
                      </a:solidFill>
                      <a:ln w="38100">
                        <a:miter/>
                      </a:ln>
                    </p:spPr>
                  </p:pic>
                </p:oleObj>
              </mc:Fallback>
            </mc:AlternateContent>
          </a:graphicData>
        </a:graphic>
      </p:graphicFrame>
      <p:graphicFrame>
        <p:nvGraphicFramePr>
          <p:cNvPr id="34822" name="Object 6"/>
          <p:cNvGraphicFramePr>
            <a:graphicFrameLocks noChangeAspect="1"/>
          </p:cNvGraphicFramePr>
          <p:nvPr/>
        </p:nvGraphicFramePr>
        <p:xfrm>
          <a:off x="2268538" y="3644900"/>
          <a:ext cx="2951162" cy="458788"/>
        </p:xfrm>
        <a:graphic>
          <a:graphicData uri="http://schemas.openxmlformats.org/presentationml/2006/ole">
            <mc:AlternateContent xmlns:mc="http://schemas.openxmlformats.org/markup-compatibility/2006">
              <mc:Choice xmlns:v="urn:schemas-microsoft-com:vml" Requires="v">
                <p:oleObj spid="_x0000_s3076" name="" r:id="rId5" imgW="1307465" imgH="203200" progId="Equation.3">
                  <p:embed/>
                </p:oleObj>
              </mc:Choice>
              <mc:Fallback>
                <p:oleObj name="" r:id="rId5" imgW="1307465" imgH="203200" progId="Equation.3">
                  <p:embed/>
                  <p:pic>
                    <p:nvPicPr>
                      <p:cNvPr id="0" name="图片 3075"/>
                      <p:cNvPicPr/>
                      <p:nvPr/>
                    </p:nvPicPr>
                    <p:blipFill>
                      <a:blip r:embed="rId6"/>
                      <a:stretch>
                        <a:fillRect/>
                      </a:stretch>
                    </p:blipFill>
                    <p:spPr>
                      <a:xfrm>
                        <a:off x="2268538" y="3644900"/>
                        <a:ext cx="2951162" cy="458788"/>
                      </a:xfrm>
                      <a:prstGeom prst="rect">
                        <a:avLst/>
                      </a:prstGeom>
                      <a:solidFill>
                        <a:schemeClr val="tx2"/>
                      </a:solidFill>
                      <a:ln w="38100">
                        <a:noFill/>
                        <a:miter/>
                      </a:ln>
                    </p:spPr>
                  </p:pic>
                </p:oleObj>
              </mc:Fallback>
            </mc:AlternateContent>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有效数字的运算规则</a:t>
            </a:r>
            <a:endParaRPr lang="zh-CN" altLang="en-US" dirty="0">
              <a:ea typeface="楷体_GB2312" panose="02010609030101010101" pitchFamily="49" charset="-122"/>
            </a:endParaRPr>
          </a:p>
        </p:txBody>
      </p:sp>
      <p:sp>
        <p:nvSpPr>
          <p:cNvPr id="35843" name="Rectangle 3"/>
          <p:cNvSpPr>
            <a:spLocks noGrp="1" noRot="1"/>
          </p:cNvSpPr>
          <p:nvPr>
            <p:ph idx="1"/>
          </p:nvPr>
        </p:nvSpPr>
        <p:spPr>
          <a:xfrm>
            <a:off x="301625" y="1600200"/>
            <a:ext cx="8540750" cy="3052763"/>
          </a:xfrm>
          <a:ln/>
        </p:spPr>
        <p:txBody>
          <a:bodyPr vert="horz" wrap="square" lIns="91440" tIns="45720" rIns="91440" bIns="45720" anchor="t"/>
          <a:p>
            <a:pPr eaLnBrk="1" hangingPunct="1">
              <a:buNone/>
            </a:pPr>
            <a:r>
              <a:rPr lang="en-US" altLang="zh-CN" dirty="0">
                <a:solidFill>
                  <a:srgbClr val="FFCC00"/>
                </a:solidFill>
                <a:latin typeface="Times New Roman" panose="02020603050405020304" pitchFamily="18" charset="0"/>
                <a:ea typeface="楷体_GB2312" panose="02010609030101010101" pitchFamily="49" charset="-122"/>
              </a:rPr>
              <a:t>   </a:t>
            </a:r>
            <a:r>
              <a:rPr lang="zh-CN" altLang="en-US" sz="4000" dirty="0">
                <a:solidFill>
                  <a:srgbClr val="FFCC00"/>
                </a:solidFill>
                <a:latin typeface="Times New Roman" panose="02020603050405020304" pitchFamily="18" charset="0"/>
                <a:ea typeface="楷体_GB2312" panose="02010609030101010101" pitchFamily="49" charset="-122"/>
              </a:rPr>
              <a:t>常数</a:t>
            </a:r>
            <a:r>
              <a:rPr lang="en-US" altLang="zh-CN" sz="4000" dirty="0">
                <a:solidFill>
                  <a:srgbClr val="FFCC00"/>
                </a:solidFill>
                <a:latin typeface="Times New Roman" panose="02020603050405020304" pitchFamily="18" charset="0"/>
                <a:ea typeface="楷体_GB2312" panose="02010609030101010101" pitchFamily="49" charset="-122"/>
              </a:rPr>
              <a:t>e</a:t>
            </a:r>
            <a:r>
              <a:rPr lang="zh-CN" altLang="en-US" sz="4000" dirty="0">
                <a:solidFill>
                  <a:srgbClr val="FFCC00"/>
                </a:solidFill>
                <a:latin typeface="Times New Roman" panose="02020603050405020304" pitchFamily="18" charset="0"/>
                <a:ea typeface="楷体_GB2312" panose="02010609030101010101" pitchFamily="49" charset="-122"/>
              </a:rPr>
              <a:t>、</a:t>
            </a:r>
            <a:r>
              <a:rPr lang="en-US" altLang="zh-CN" sz="4000" dirty="0">
                <a:solidFill>
                  <a:srgbClr val="FFCC00"/>
                </a:solidFill>
                <a:latin typeface="Times New Roman" panose="02020603050405020304" pitchFamily="18" charset="0"/>
                <a:ea typeface="楷体_GB2312" panose="02010609030101010101" pitchFamily="49" charset="-122"/>
              </a:rPr>
              <a:t>π</a:t>
            </a:r>
            <a:r>
              <a:rPr lang="zh-CN" altLang="en-US" sz="4000" dirty="0">
                <a:solidFill>
                  <a:srgbClr val="FFCC00"/>
                </a:solidFill>
                <a:latin typeface="Times New Roman" panose="02020603050405020304" pitchFamily="18" charset="0"/>
                <a:ea typeface="楷体_GB2312" panose="02010609030101010101" pitchFamily="49" charset="-122"/>
              </a:rPr>
              <a:t>等的有效数字位数应比参与运算的各个物理量中有效数字位数最少的项</a:t>
            </a:r>
            <a:r>
              <a:rPr lang="zh-CN" altLang="en-US" sz="4000" dirty="0">
                <a:solidFill>
                  <a:srgbClr val="FF0000"/>
                </a:solidFill>
                <a:latin typeface="Times New Roman" panose="02020603050405020304" pitchFamily="18" charset="0"/>
                <a:ea typeface="楷体_GB2312" panose="02010609030101010101" pitchFamily="49" charset="-122"/>
              </a:rPr>
              <a:t>多取</a:t>
            </a:r>
            <a:r>
              <a:rPr lang="en-US" altLang="zh-CN" sz="4000" dirty="0">
                <a:solidFill>
                  <a:srgbClr val="FF0000"/>
                </a:solidFill>
                <a:latin typeface="Times New Roman" panose="02020603050405020304" pitchFamily="18" charset="0"/>
                <a:ea typeface="楷体_GB2312" panose="02010609030101010101" pitchFamily="49" charset="-122"/>
              </a:rPr>
              <a:t>1</a:t>
            </a:r>
            <a:r>
              <a:rPr lang="zh-CN" altLang="en-US" sz="4000" dirty="0">
                <a:solidFill>
                  <a:srgbClr val="FF0000"/>
                </a:solidFill>
                <a:latin typeface="Times New Roman" panose="02020603050405020304" pitchFamily="18" charset="0"/>
                <a:ea typeface="楷体_GB2312" panose="02010609030101010101" pitchFamily="49" charset="-122"/>
              </a:rPr>
              <a:t>位</a:t>
            </a:r>
            <a:r>
              <a:rPr lang="zh-CN" altLang="en-US" dirty="0">
                <a:solidFill>
                  <a:srgbClr val="FFCC00"/>
                </a:solidFill>
                <a:latin typeface="Times New Roman" panose="02020603050405020304" pitchFamily="18" charset="0"/>
                <a:ea typeface="楷体_GB2312" panose="02010609030101010101" pitchFamily="49" charset="-122"/>
              </a:rPr>
              <a:t>。</a:t>
            </a:r>
            <a:r>
              <a:rPr lang="zh-CN" altLang="en-US" dirty="0"/>
              <a:t> </a:t>
            </a:r>
            <a:endParaRPr lang="zh-CN" alt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4"/>
          <p:cNvSpPr>
            <a:spLocks noGrp="1" noRot="1"/>
          </p:cNvSpPr>
          <p:nvPr>
            <p:ph type="ctrTitle"/>
          </p:nvPr>
        </p:nvSpPr>
        <p:spPr>
          <a:ln/>
        </p:spPr>
        <p:txBody>
          <a:bodyPr vert="horz" wrap="square" lIns="91440" tIns="45720" rIns="91440" bIns="45720" anchor="ctr"/>
          <a:p>
            <a:pPr eaLnBrk="1" hangingPunct="1"/>
            <a:r>
              <a:rPr lang="zh-CN" altLang="en-US" sz="7200" kern="1200" dirty="0">
                <a:latin typeface="+mj-lt"/>
                <a:ea typeface="楷体_GB2312" panose="02010609030101010101" pitchFamily="49" charset="-122"/>
                <a:cs typeface="+mj-cs"/>
              </a:rPr>
              <a:t>误差理论</a:t>
            </a:r>
            <a:endParaRPr lang="zh-CN" altLang="en-US" sz="7200" kern="1200" dirty="0">
              <a:latin typeface="+mj-lt"/>
              <a:ea typeface="楷体_GB2312" panose="02010609030101010101" pitchFamily="49" charset="-122"/>
              <a:cs typeface="+mj-cs"/>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4547" name="Rectangle 3"/>
          <p:cNvSpPr>
            <a:spLocks noGrp="1" noRot="1"/>
          </p:cNvSpPr>
          <p:nvPr>
            <p:ph idx="1"/>
          </p:nvPr>
        </p:nvSpPr>
        <p:spPr>
          <a:xfrm>
            <a:off x="208280" y="314325"/>
            <a:ext cx="8540750" cy="2617470"/>
          </a:xfrm>
          <a:ln/>
        </p:spPr>
        <p:txBody>
          <a:bodyPr vert="horz" wrap="square" lIns="91440" tIns="45720" rIns="91440" bIns="45720" anchor="t"/>
          <a:p>
            <a:pPr algn="ctr" eaLnBrk="1" hangingPunct="1">
              <a:buNone/>
            </a:pPr>
            <a:r>
              <a:rPr lang="zh-CN" altLang="en-US" sz="5400" dirty="0">
                <a:solidFill>
                  <a:srgbClr val="FFCC00"/>
                </a:solidFill>
              </a:rPr>
              <a:t>北京时间</a:t>
            </a:r>
            <a:r>
              <a:rPr lang="en-US" altLang="zh-CN" sz="5400" dirty="0">
                <a:solidFill>
                  <a:srgbClr val="FFCC00"/>
                </a:solidFill>
              </a:rPr>
              <a:t>2018</a:t>
            </a:r>
            <a:r>
              <a:rPr lang="zh-CN" altLang="en-US" sz="5400" dirty="0">
                <a:solidFill>
                  <a:srgbClr val="FFCC00"/>
                </a:solidFill>
              </a:rPr>
              <a:t>年</a:t>
            </a:r>
            <a:r>
              <a:rPr lang="en-US" altLang="zh-CN" sz="5400" dirty="0">
                <a:solidFill>
                  <a:srgbClr val="FFCC00"/>
                </a:solidFill>
              </a:rPr>
              <a:t>9</a:t>
            </a:r>
            <a:r>
              <a:rPr lang="zh-CN" altLang="en-US" sz="5400" dirty="0">
                <a:solidFill>
                  <a:srgbClr val="FFCC00"/>
                </a:solidFill>
              </a:rPr>
              <a:t>月</a:t>
            </a:r>
            <a:r>
              <a:rPr lang="en-US" altLang="zh-CN" sz="5400" dirty="0">
                <a:solidFill>
                  <a:srgbClr val="FFCC00"/>
                </a:solidFill>
              </a:rPr>
              <a:t>1</a:t>
            </a:r>
            <a:r>
              <a:rPr lang="zh-CN" altLang="en-US" sz="5400" dirty="0">
                <a:solidFill>
                  <a:srgbClr val="FFCC00"/>
                </a:solidFill>
              </a:rPr>
              <a:t>日</a:t>
            </a:r>
            <a:endParaRPr lang="zh-CN" altLang="en-US" sz="5400" dirty="0">
              <a:solidFill>
                <a:srgbClr val="FFCC00"/>
              </a:solidFill>
            </a:endParaRPr>
          </a:p>
          <a:p>
            <a:pPr eaLnBrk="1" hangingPunct="1">
              <a:buNone/>
            </a:pPr>
            <a:r>
              <a:rPr lang="zh-CN" altLang="en-US" sz="8000" dirty="0">
                <a:solidFill>
                  <a:srgbClr val="FFCC00"/>
                </a:solidFill>
              </a:rPr>
              <a:t>     </a:t>
            </a:r>
            <a:r>
              <a:rPr lang="en-US" altLang="zh-CN" sz="8000" dirty="0">
                <a:solidFill>
                  <a:srgbClr val="FFCC00"/>
                </a:solidFill>
              </a:rPr>
              <a:t>7</a:t>
            </a:r>
            <a:r>
              <a:rPr lang="zh-CN" altLang="en-US" sz="8000" dirty="0">
                <a:solidFill>
                  <a:srgbClr val="FFCC00"/>
                </a:solidFill>
              </a:rPr>
              <a:t>时</a:t>
            </a:r>
            <a:r>
              <a:rPr lang="en-US" altLang="zh-CN" sz="8000" dirty="0">
                <a:solidFill>
                  <a:srgbClr val="FFCC00"/>
                </a:solidFill>
              </a:rPr>
              <a:t>59</a:t>
            </a:r>
            <a:r>
              <a:rPr lang="zh-CN" altLang="en-US" sz="8000" dirty="0">
                <a:solidFill>
                  <a:srgbClr val="FFCC00"/>
                </a:solidFill>
              </a:rPr>
              <a:t>分</a:t>
            </a:r>
            <a:r>
              <a:rPr lang="en-US" altLang="zh-CN" sz="8000" dirty="0">
                <a:solidFill>
                  <a:srgbClr val="FFCC00"/>
                </a:solidFill>
              </a:rPr>
              <a:t>59</a:t>
            </a:r>
            <a:r>
              <a:rPr lang="zh-CN" altLang="en-US" sz="8000" dirty="0">
                <a:solidFill>
                  <a:srgbClr val="FFCC00"/>
                </a:solidFill>
              </a:rPr>
              <a:t>秒</a:t>
            </a:r>
            <a:r>
              <a:rPr lang="zh-CN" altLang="en-US" dirty="0"/>
              <a:t> </a:t>
            </a:r>
            <a:endParaRPr lang="zh-CN" altLang="en-US" dirty="0"/>
          </a:p>
        </p:txBody>
      </p:sp>
      <p:sp>
        <p:nvSpPr>
          <p:cNvPr id="2" name="文本框 1"/>
          <p:cNvSpPr txBox="1"/>
          <p:nvPr/>
        </p:nvSpPr>
        <p:spPr>
          <a:xfrm>
            <a:off x="494030" y="3119120"/>
            <a:ext cx="8332470" cy="2306955"/>
          </a:xfrm>
          <a:prstGeom prst="rect">
            <a:avLst/>
          </a:prstGeom>
          <a:noFill/>
        </p:spPr>
        <p:txBody>
          <a:bodyPr wrap="square" rtlCol="0">
            <a:spAutoFit/>
          </a:bodyPr>
          <a:p>
            <a:pPr algn="l">
              <a:lnSpc>
                <a:spcPct val="150000"/>
              </a:lnSpc>
            </a:pPr>
            <a:r>
              <a:rPr lang="en-US" altLang="zh-CN"/>
              <a:t>   </a:t>
            </a:r>
            <a:r>
              <a:rPr lang="en-US" altLang="zh-CN" sz="3200"/>
              <a:t>   </a:t>
            </a:r>
            <a:r>
              <a:rPr lang="zh-CN" altLang="en-US" sz="3200"/>
              <a:t>2010年2月，由美国国家标准局研制的铝离子光钟已达到37亿年误差不超过1秒的惊人水平，成为世界上最准的原子钟。</a:t>
            </a:r>
            <a:endParaRPr lang="zh-CN"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4547">
                                            <p:txEl>
                                              <p:charRg st="15" end="30"/>
                                            </p:txEl>
                                          </p:spTgt>
                                        </p:tgtEl>
                                        <p:attrNameLst>
                                          <p:attrName>style.visibility</p:attrName>
                                        </p:attrNameLst>
                                      </p:cBhvr>
                                      <p:to>
                                        <p:strVal val="visible"/>
                                      </p:to>
                                    </p:set>
                                    <p:anim calcmode="lin" valueType="num">
                                      <p:cBhvr additive="base">
                                        <p:cTn id="7" dur="2000" fill="hold"/>
                                        <p:tgtEl>
                                          <p:spTgt spid="364547">
                                            <p:txEl>
                                              <p:charRg st="15" end="3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64547">
                                            <p:txEl>
                                              <p:charRg st="15" end="3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noRot="1"/>
          </p:cNvSpPr>
          <p:nvPr>
            <p:ph type="title"/>
          </p:nvPr>
        </p:nvSpPr>
        <p:spPr>
          <a:xfrm>
            <a:off x="323850" y="765175"/>
            <a:ext cx="8540750" cy="1143000"/>
          </a:xfrm>
          <a:ln/>
        </p:spPr>
        <p:txBody>
          <a:bodyPr vert="horz" wrap="square" lIns="91440" tIns="45720" rIns="91440" bIns="45720" anchor="ctr"/>
          <a:p>
            <a:pPr eaLnBrk="1" hangingPunct="1"/>
            <a:r>
              <a:rPr lang="zh-CN" altLang="en-US" dirty="0">
                <a:ea typeface="楷体_GB2312" panose="02010609030101010101" pitchFamily="49" charset="-122"/>
              </a:rPr>
              <a:t>误差理论</a:t>
            </a:r>
            <a:endParaRPr lang="zh-CN" altLang="en-US" dirty="0">
              <a:ea typeface="楷体_GB2312" panose="02010609030101010101" pitchFamily="49" charset="-122"/>
            </a:endParaRPr>
          </a:p>
        </p:txBody>
      </p:sp>
      <p:sp>
        <p:nvSpPr>
          <p:cNvPr id="38915" name="Rectangle 3"/>
          <p:cNvSpPr>
            <a:spLocks noGrp="1" noRot="1"/>
          </p:cNvSpPr>
          <p:nvPr>
            <p:ph idx="1"/>
          </p:nvPr>
        </p:nvSpPr>
        <p:spPr>
          <a:xfrm>
            <a:off x="323850" y="3213100"/>
            <a:ext cx="8540750" cy="1655763"/>
          </a:xfrm>
          <a:ln/>
        </p:spPr>
        <p:txBody>
          <a:bodyPr vert="horz" wrap="square" lIns="91440" tIns="45720" rIns="91440" bIns="45720" anchor="t"/>
          <a:p>
            <a:pPr eaLnBrk="1" hangingPunct="1">
              <a:buNone/>
            </a:pPr>
            <a:r>
              <a:rPr lang="en-US" altLang="zh-CN" sz="4000" dirty="0">
                <a:solidFill>
                  <a:srgbClr val="FFCC00"/>
                </a:solidFill>
                <a:latin typeface="楷体_GB2312" panose="02010609030101010101" pitchFamily="49" charset="-122"/>
                <a:ea typeface="楷体_GB2312" panose="02010609030101010101" pitchFamily="49" charset="-122"/>
              </a:rPr>
              <a:t>1.</a:t>
            </a:r>
            <a:r>
              <a:rPr lang="zh-CN" altLang="en-US" sz="4000" dirty="0">
                <a:solidFill>
                  <a:srgbClr val="FFCC00"/>
                </a:solidFill>
                <a:latin typeface="楷体_GB2312" panose="02010609030101010101" pitchFamily="49" charset="-122"/>
                <a:ea typeface="楷体_GB2312" panose="02010609030101010101" pitchFamily="49" charset="-122"/>
              </a:rPr>
              <a:t>测量与误差</a:t>
            </a:r>
            <a:endParaRPr lang="zh-CN" altLang="en-US" sz="4000" dirty="0">
              <a:solidFill>
                <a:srgbClr val="FFCC00"/>
              </a:solidFill>
              <a:latin typeface="楷体_GB2312" panose="02010609030101010101" pitchFamily="49" charset="-122"/>
              <a:ea typeface="楷体_GB2312" panose="02010609030101010101" pitchFamily="49" charset="-122"/>
            </a:endParaRPr>
          </a:p>
          <a:p>
            <a:pPr eaLnBrk="1" hangingPunct="1">
              <a:buNone/>
            </a:pPr>
            <a:r>
              <a:rPr lang="en-US" altLang="zh-CN" sz="4000" dirty="0">
                <a:solidFill>
                  <a:srgbClr val="FFCC00"/>
                </a:solidFill>
                <a:latin typeface="楷体_GB2312" panose="02010609030101010101" pitchFamily="49" charset="-122"/>
                <a:ea typeface="楷体_GB2312" panose="02010609030101010101" pitchFamily="49" charset="-122"/>
              </a:rPr>
              <a:t>2.</a:t>
            </a:r>
            <a:r>
              <a:rPr lang="zh-CN" altLang="en-US" sz="4000" dirty="0">
                <a:solidFill>
                  <a:srgbClr val="FFCC00"/>
                </a:solidFill>
                <a:latin typeface="楷体_GB2312" panose="02010609030101010101" pitchFamily="49" charset="-122"/>
                <a:ea typeface="楷体_GB2312" panose="02010609030101010101" pitchFamily="49" charset="-122"/>
              </a:rPr>
              <a:t>测量结果与不确定度的评定</a:t>
            </a:r>
            <a:endParaRPr lang="zh-CN" altLang="en-US" sz="4000" dirty="0">
              <a:solidFill>
                <a:srgbClr val="FFCC00"/>
              </a:solidFill>
              <a:latin typeface="楷体_GB2312" panose="02010609030101010101" pitchFamily="49" charset="-122"/>
              <a:ea typeface="楷体_GB2312" panose="02010609030101010101" pitchFamily="49"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测量与误差</a:t>
            </a:r>
            <a:endParaRPr lang="zh-CN" altLang="en-US" dirty="0">
              <a:ea typeface="楷体_GB2312" panose="02010609030101010101" pitchFamily="49" charset="-122"/>
            </a:endParaRPr>
          </a:p>
        </p:txBody>
      </p:sp>
      <p:sp>
        <p:nvSpPr>
          <p:cNvPr id="39939" name="Rectangle 3"/>
          <p:cNvSpPr>
            <a:spLocks noGrp="1" noRot="1"/>
          </p:cNvSpPr>
          <p:nvPr>
            <p:ph idx="1"/>
          </p:nvPr>
        </p:nvSpPr>
        <p:spPr>
          <a:ln/>
        </p:spPr>
        <p:txBody>
          <a:bodyPr vert="horz" wrap="square" lIns="91440" tIns="45720" rIns="91440" bIns="45720" anchor="t"/>
          <a:p>
            <a:pPr eaLnBrk="1" hangingPunct="1">
              <a:buNone/>
            </a:pPr>
            <a:r>
              <a:rPr lang="en-US" altLang="zh-CN" sz="4000" dirty="0">
                <a:solidFill>
                  <a:srgbClr val="FFCC00"/>
                </a:solidFill>
                <a:latin typeface="楷体_GB2312" panose="02010609030101010101" pitchFamily="49" charset="-122"/>
                <a:ea typeface="楷体_GB2312" panose="02010609030101010101" pitchFamily="49" charset="-122"/>
              </a:rPr>
              <a:t>1.</a:t>
            </a:r>
            <a:r>
              <a:rPr lang="zh-CN" altLang="en-US" sz="4000" dirty="0">
                <a:solidFill>
                  <a:srgbClr val="FFCC00"/>
                </a:solidFill>
                <a:latin typeface="楷体_GB2312" panose="02010609030101010101" pitchFamily="49" charset="-122"/>
                <a:ea typeface="楷体_GB2312" panose="02010609030101010101" pitchFamily="49" charset="-122"/>
              </a:rPr>
              <a:t>测量</a:t>
            </a:r>
            <a:endParaRPr lang="zh-CN" altLang="en-US" sz="4000" dirty="0">
              <a:solidFill>
                <a:srgbClr val="FFCC00"/>
              </a:solidFill>
              <a:latin typeface="楷体_GB2312" panose="02010609030101010101" pitchFamily="49" charset="-122"/>
              <a:ea typeface="楷体_GB2312" panose="02010609030101010101" pitchFamily="49" charset="-122"/>
            </a:endParaRPr>
          </a:p>
          <a:p>
            <a:pPr eaLnBrk="1" hangingPunct="1">
              <a:buNone/>
            </a:pPr>
            <a:r>
              <a:rPr lang="en-US" altLang="zh-CN" sz="4000" dirty="0">
                <a:solidFill>
                  <a:srgbClr val="FFCC00"/>
                </a:solidFill>
                <a:latin typeface="楷体_GB2312" panose="02010609030101010101" pitchFamily="49" charset="-122"/>
                <a:ea typeface="楷体_GB2312" panose="02010609030101010101" pitchFamily="49" charset="-122"/>
              </a:rPr>
              <a:t>2.</a:t>
            </a:r>
            <a:r>
              <a:rPr lang="zh-CN" altLang="en-US" sz="4000" dirty="0">
                <a:solidFill>
                  <a:srgbClr val="FFCC00"/>
                </a:solidFill>
                <a:latin typeface="楷体_GB2312" panose="02010609030101010101" pitchFamily="49" charset="-122"/>
                <a:ea typeface="楷体_GB2312" panose="02010609030101010101" pitchFamily="49" charset="-122"/>
              </a:rPr>
              <a:t>误差</a:t>
            </a:r>
            <a:endParaRPr lang="zh-CN" altLang="en-US" sz="4000" dirty="0">
              <a:solidFill>
                <a:srgbClr val="FFCC00"/>
              </a:solidFill>
              <a:latin typeface="楷体_GB2312" panose="02010609030101010101" pitchFamily="49" charset="-122"/>
              <a:ea typeface="楷体_GB2312" panose="02010609030101010101" pitchFamily="49" charset="-122"/>
            </a:endParaRPr>
          </a:p>
          <a:p>
            <a:pPr eaLnBrk="1" hangingPunct="1">
              <a:buNone/>
            </a:pPr>
            <a:r>
              <a:rPr lang="en-US" altLang="zh-CN" sz="4000" dirty="0">
                <a:solidFill>
                  <a:srgbClr val="FFCC00"/>
                </a:solidFill>
                <a:latin typeface="楷体_GB2312" panose="02010609030101010101" pitchFamily="49" charset="-122"/>
                <a:ea typeface="楷体_GB2312" panose="02010609030101010101" pitchFamily="49" charset="-122"/>
              </a:rPr>
              <a:t>3.</a:t>
            </a:r>
            <a:r>
              <a:rPr lang="zh-CN" altLang="en-US" sz="4000" dirty="0">
                <a:solidFill>
                  <a:srgbClr val="FFCC00"/>
                </a:solidFill>
                <a:latin typeface="楷体_GB2312" panose="02010609030101010101" pitchFamily="49" charset="-122"/>
                <a:ea typeface="楷体_GB2312" panose="02010609030101010101" pitchFamily="49" charset="-122"/>
              </a:rPr>
              <a:t>精确度与不确定度</a:t>
            </a:r>
            <a:endParaRPr lang="zh-CN" altLang="en-US" sz="4000" dirty="0">
              <a:solidFill>
                <a:srgbClr val="FFCC00"/>
              </a:solidFill>
              <a:latin typeface="楷体_GB2312" panose="02010609030101010101" pitchFamily="49" charset="-122"/>
              <a:ea typeface="楷体_GB2312" panose="02010609030101010101" pitchFamily="49" charset="-122"/>
            </a:endParaRPr>
          </a:p>
          <a:p>
            <a:pPr eaLnBrk="1" hangingPunct="1">
              <a:buNone/>
            </a:pPr>
            <a:r>
              <a:rPr lang="en-US" altLang="zh-CN" sz="4000" dirty="0">
                <a:solidFill>
                  <a:srgbClr val="FFCC00"/>
                </a:solidFill>
                <a:latin typeface="楷体_GB2312" panose="02010609030101010101" pitchFamily="49" charset="-122"/>
                <a:ea typeface="楷体_GB2312" panose="02010609030101010101" pitchFamily="49" charset="-122"/>
              </a:rPr>
              <a:t>4.</a:t>
            </a:r>
            <a:r>
              <a:rPr lang="zh-CN" altLang="en-US" sz="4000" dirty="0">
                <a:solidFill>
                  <a:srgbClr val="FFCC00"/>
                </a:solidFill>
                <a:latin typeface="楷体_GB2312" panose="02010609030101010101" pitchFamily="49" charset="-122"/>
                <a:ea typeface="楷体_GB2312" panose="02010609030101010101" pitchFamily="49" charset="-122"/>
              </a:rPr>
              <a:t>系统误差的分析和处理</a:t>
            </a:r>
            <a:endParaRPr lang="zh-CN" altLang="en-US" sz="4000" dirty="0">
              <a:solidFill>
                <a:srgbClr val="FFCC00"/>
              </a:solidFill>
              <a:latin typeface="楷体_GB2312" panose="02010609030101010101" pitchFamily="49" charset="-122"/>
              <a:ea typeface="楷体_GB2312" panose="02010609030101010101" pitchFamily="49" charset="-122"/>
            </a:endParaRPr>
          </a:p>
          <a:p>
            <a:pPr eaLnBrk="1" hangingPunct="1">
              <a:buNone/>
            </a:pPr>
            <a:r>
              <a:rPr lang="en-US" altLang="zh-CN" sz="4000" dirty="0">
                <a:solidFill>
                  <a:srgbClr val="FFCC00"/>
                </a:solidFill>
                <a:latin typeface="楷体_GB2312" panose="02010609030101010101" pitchFamily="49" charset="-122"/>
                <a:ea typeface="楷体_GB2312" panose="02010609030101010101" pitchFamily="49" charset="-122"/>
              </a:rPr>
              <a:t>5.</a:t>
            </a:r>
            <a:r>
              <a:rPr lang="zh-CN" altLang="en-US" sz="4000" dirty="0">
                <a:solidFill>
                  <a:srgbClr val="FFCC00"/>
                </a:solidFill>
                <a:latin typeface="楷体_GB2312" panose="02010609030101010101" pitchFamily="49" charset="-122"/>
                <a:ea typeface="楷体_GB2312" panose="02010609030101010101" pitchFamily="49" charset="-122"/>
              </a:rPr>
              <a:t>随机误差的分析和处理</a:t>
            </a:r>
            <a:r>
              <a:rPr lang="zh-CN" altLang="en-US" dirty="0"/>
              <a:t> </a:t>
            </a:r>
            <a:endParaRPr lang="zh-CN" alt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测量</a:t>
            </a:r>
            <a:endParaRPr lang="zh-CN" altLang="en-US" dirty="0">
              <a:ea typeface="楷体_GB2312" panose="02010609030101010101" pitchFamily="49" charset="-122"/>
            </a:endParaRPr>
          </a:p>
        </p:txBody>
      </p:sp>
      <p:sp>
        <p:nvSpPr>
          <p:cNvPr id="40963" name="Rectangle 3"/>
          <p:cNvSpPr>
            <a:spLocks noGrp="1" noRot="1"/>
          </p:cNvSpPr>
          <p:nvPr>
            <p:ph idx="1"/>
          </p:nvPr>
        </p:nvSpPr>
        <p:spPr>
          <a:ln/>
        </p:spPr>
        <p:txBody>
          <a:bodyPr vert="horz" wrap="square" lIns="91440" tIns="45720" rIns="91440" bIns="45720" anchor="t"/>
          <a:p>
            <a:pPr eaLnBrk="1" fontAlgn="b" hangingPunct="1">
              <a:lnSpc>
                <a:spcPct val="90000"/>
              </a:lnSpc>
              <a:buNone/>
            </a:pPr>
            <a:r>
              <a:rPr lang="en-US" altLang="zh-CN" sz="2800" dirty="0">
                <a:latin typeface="楷体_GB2312" panose="02010609030101010101" pitchFamily="49" charset="-122"/>
                <a:ea typeface="楷体_GB2312" panose="02010609030101010101" pitchFamily="49" charset="-122"/>
              </a:rPr>
              <a:t>  </a:t>
            </a:r>
            <a:r>
              <a:rPr lang="zh-CN" altLang="en-US" dirty="0">
                <a:solidFill>
                  <a:srgbClr val="FFCC00"/>
                </a:solidFill>
                <a:ea typeface="楷体_GB2312" panose="02010609030101010101" pitchFamily="49" charset="-122"/>
              </a:rPr>
              <a:t>测量的最终目的是获得物理量的精确值，物理实验的最终目的是探索物理规律，测量是物理实验的重要组成部分。</a:t>
            </a:r>
            <a:r>
              <a:rPr lang="zh-CN" altLang="en-US" sz="2800" dirty="0">
                <a:solidFill>
                  <a:srgbClr val="FFCC00"/>
                </a:solidFill>
              </a:rPr>
              <a:t> </a:t>
            </a:r>
            <a:endParaRPr lang="zh-CN" altLang="en-US" sz="2800" dirty="0">
              <a:solidFill>
                <a:srgbClr val="FFCC00"/>
              </a:solidFill>
            </a:endParaRPr>
          </a:p>
          <a:p>
            <a:pPr eaLnBrk="1" hangingPunct="1">
              <a:lnSpc>
                <a:spcPct val="90000"/>
              </a:lnSpc>
              <a:buNone/>
            </a:pPr>
            <a:endParaRPr lang="zh-CN" altLang="en-US" sz="2800" dirty="0">
              <a:solidFill>
                <a:srgbClr val="FFCC00"/>
              </a:solidFill>
            </a:endParaRPr>
          </a:p>
          <a:p>
            <a:pPr eaLnBrk="1" hangingPunct="1">
              <a:lnSpc>
                <a:spcPct val="90000"/>
              </a:lnSpc>
              <a:buNone/>
            </a:pPr>
            <a:r>
              <a:rPr lang="zh-CN" altLang="en-US" sz="2800" dirty="0">
                <a:solidFill>
                  <a:srgbClr val="FFCC00"/>
                </a:solidFill>
              </a:rPr>
              <a:t>          </a:t>
            </a:r>
            <a:r>
              <a:rPr lang="zh-CN" altLang="en-US" sz="2400" dirty="0">
                <a:solidFill>
                  <a:srgbClr val="FFCC00"/>
                </a:solidFill>
                <a:ea typeface="楷体_GB2312" panose="02010609030101010101" pitchFamily="49" charset="-122"/>
              </a:rPr>
              <a:t>所谓测量就是将待测量直接或间接地与另一个同类的已知量相比较，把后者作为计量的单位，从而确定被测量是该单位的多少倍的过程。</a:t>
            </a:r>
            <a:endParaRPr lang="zh-CN" altLang="en-US" sz="2400" dirty="0">
              <a:solidFill>
                <a:srgbClr val="FFCC00"/>
              </a:solidFill>
              <a:ea typeface="楷体_GB2312" panose="02010609030101010101" pitchFamily="49" charset="-122"/>
            </a:endParaRPr>
          </a:p>
          <a:p>
            <a:pPr eaLnBrk="1" hangingPunct="1">
              <a:lnSpc>
                <a:spcPct val="90000"/>
              </a:lnSpc>
              <a:buNone/>
            </a:pPr>
            <a:endParaRPr lang="zh-CN" altLang="en-US" sz="2800" dirty="0"/>
          </a:p>
          <a:p>
            <a:pPr eaLnBrk="1" hangingPunct="1">
              <a:lnSpc>
                <a:spcPct val="90000"/>
              </a:lnSpc>
              <a:buNone/>
            </a:pPr>
            <a:r>
              <a:rPr lang="zh-CN" altLang="en-US" sz="2800" dirty="0">
                <a:solidFill>
                  <a:srgbClr val="FFCC00"/>
                </a:solidFill>
                <a:ea typeface="楷体_GB2312" panose="02010609030101010101" pitchFamily="49" charset="-122"/>
              </a:rPr>
              <a:t>    </a:t>
            </a:r>
            <a:r>
              <a:rPr lang="zh-CN" altLang="en-US" sz="2400" dirty="0">
                <a:solidFill>
                  <a:srgbClr val="FFCC00"/>
                </a:solidFill>
                <a:ea typeface="楷体_GB2312" panose="02010609030101010101" pitchFamily="49" charset="-122"/>
              </a:rPr>
              <a:t>测量的方法很多，常用的有：直读法、比较法、补偿法、放大法、模拟法、干涉法、转换法、示踪法和量纲分析法等。</a:t>
            </a:r>
            <a:endParaRPr lang="zh-CN" altLang="en-US" sz="2400" dirty="0">
              <a:solidFill>
                <a:srgbClr val="FFCC00"/>
              </a:solidFill>
              <a:ea typeface="楷体_GB2312" panose="02010609030101010101" pitchFamily="49"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测量</a:t>
            </a:r>
            <a:endParaRPr lang="zh-CN" altLang="en-US" dirty="0">
              <a:ea typeface="楷体_GB2312" panose="02010609030101010101" pitchFamily="49" charset="-122"/>
            </a:endParaRPr>
          </a:p>
        </p:txBody>
      </p:sp>
      <p:sp>
        <p:nvSpPr>
          <p:cNvPr id="41987" name="Rectangle 3"/>
          <p:cNvSpPr>
            <a:spLocks noGrp="1" noRot="1"/>
          </p:cNvSpPr>
          <p:nvPr>
            <p:ph idx="1"/>
          </p:nvPr>
        </p:nvSpPr>
        <p:spPr>
          <a:xfrm>
            <a:off x="301625" y="1600200"/>
            <a:ext cx="8842375" cy="4498975"/>
          </a:xfrm>
          <a:ln/>
        </p:spPr>
        <p:txBody>
          <a:bodyPr vert="horz" wrap="square" lIns="91440" tIns="45720" rIns="91440" bIns="45720" anchor="t"/>
          <a:p>
            <a:pPr eaLnBrk="1" hangingPunct="1">
              <a:lnSpc>
                <a:spcPct val="80000"/>
              </a:lnSpc>
              <a:buNone/>
            </a:pPr>
            <a:r>
              <a:rPr lang="zh-CN" altLang="en-US" sz="2800" dirty="0">
                <a:solidFill>
                  <a:srgbClr val="FFCC00"/>
                </a:solidFill>
                <a:latin typeface="Times New Roman" panose="02020603050405020304" pitchFamily="18" charset="0"/>
                <a:ea typeface="楷体_GB2312" panose="02010609030101010101" pitchFamily="49" charset="-122"/>
              </a:rPr>
              <a:t>测量的分类</a:t>
            </a: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zh-CN" altLang="en-US" sz="2800" dirty="0">
                <a:solidFill>
                  <a:srgbClr val="FFCC00"/>
                </a:solidFill>
                <a:latin typeface="Times New Roman" panose="02020603050405020304" pitchFamily="18" charset="0"/>
                <a:ea typeface="楷体_GB2312" panose="02010609030101010101" pitchFamily="49" charset="-122"/>
              </a:rPr>
              <a:t>（</a:t>
            </a:r>
            <a:r>
              <a:rPr lang="en-US" altLang="zh-CN" sz="2800" dirty="0">
                <a:solidFill>
                  <a:srgbClr val="FFCC00"/>
                </a:solidFill>
                <a:latin typeface="Times New Roman" panose="02020603050405020304" pitchFamily="18" charset="0"/>
                <a:ea typeface="楷体_GB2312" panose="02010609030101010101" pitchFamily="49" charset="-122"/>
              </a:rPr>
              <a:t>1</a:t>
            </a:r>
            <a:r>
              <a:rPr lang="zh-CN" altLang="en-US" sz="2800" dirty="0">
                <a:solidFill>
                  <a:srgbClr val="FFCC00"/>
                </a:solidFill>
                <a:latin typeface="Times New Roman" panose="02020603050405020304" pitchFamily="18" charset="0"/>
                <a:ea typeface="楷体_GB2312" panose="02010609030101010101" pitchFamily="49" charset="-122"/>
              </a:rPr>
              <a:t>）按测量方式分为直接测量和间接测量</a:t>
            </a: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zh-CN" altLang="en-US" sz="2800" dirty="0">
                <a:solidFill>
                  <a:srgbClr val="FFCC00"/>
                </a:solidFill>
                <a:latin typeface="楷体_GB2312" panose="02010609030101010101" pitchFamily="49" charset="-122"/>
                <a:ea typeface="楷体_GB2312" panose="02010609030101010101" pitchFamily="49" charset="-122"/>
              </a:rPr>
              <a:t>①</a:t>
            </a:r>
            <a:r>
              <a:rPr lang="zh-CN" altLang="en-US" sz="2800" b="1" dirty="0">
                <a:solidFill>
                  <a:srgbClr val="FFCC00"/>
                </a:solidFill>
                <a:latin typeface="楷体_GB2312" panose="02010609030101010101" pitchFamily="49" charset="-122"/>
                <a:ea typeface="楷体_GB2312" panose="02010609030101010101" pitchFamily="49" charset="-122"/>
              </a:rPr>
              <a:t>直接测量</a:t>
            </a:r>
            <a:r>
              <a:rPr lang="zh-CN" altLang="en-US" sz="2800" dirty="0">
                <a:solidFill>
                  <a:srgbClr val="FFCC00"/>
                </a:solidFill>
                <a:latin typeface="楷体_GB2312" panose="02010609030101010101" pitchFamily="49" charset="-122"/>
                <a:ea typeface="楷体_GB2312" panose="02010609030101010101" pitchFamily="49" charset="-122"/>
              </a:rPr>
              <a:t>：用测量仪器能直接测出被测量的测量值称为直接测量。 </a:t>
            </a:r>
            <a:endParaRPr lang="zh-CN" altLang="en-US" sz="2800" dirty="0">
              <a:solidFill>
                <a:srgbClr val="FFCC00"/>
              </a:solidFill>
              <a:latin typeface="楷体_GB2312" panose="02010609030101010101" pitchFamily="49" charset="-122"/>
              <a:ea typeface="楷体_GB2312" panose="02010609030101010101" pitchFamily="49" charset="-122"/>
            </a:endParaRPr>
          </a:p>
          <a:p>
            <a:pPr eaLnBrk="1" hangingPunct="1">
              <a:lnSpc>
                <a:spcPct val="80000"/>
              </a:lnSpc>
              <a:buNone/>
            </a:pPr>
            <a:r>
              <a:rPr lang="zh-CN" altLang="en-US" sz="2800" dirty="0">
                <a:solidFill>
                  <a:srgbClr val="FFCC00"/>
                </a:solidFill>
                <a:latin typeface="楷体_GB2312" panose="02010609030101010101" pitchFamily="49" charset="-122"/>
                <a:ea typeface="楷体_GB2312" panose="02010609030101010101" pitchFamily="49" charset="-122"/>
              </a:rPr>
              <a:t>②</a:t>
            </a:r>
            <a:r>
              <a:rPr lang="zh-CN" altLang="en-US" sz="2800" b="1" dirty="0">
                <a:solidFill>
                  <a:srgbClr val="FFCC00"/>
                </a:solidFill>
                <a:latin typeface="楷体_GB2312" panose="02010609030101010101" pitchFamily="49" charset="-122"/>
                <a:ea typeface="楷体_GB2312" panose="02010609030101010101" pitchFamily="49" charset="-122"/>
              </a:rPr>
              <a:t>间接测量</a:t>
            </a:r>
            <a:r>
              <a:rPr lang="zh-CN" altLang="en-US" sz="2800" dirty="0">
                <a:solidFill>
                  <a:srgbClr val="FFCC00"/>
                </a:solidFill>
                <a:latin typeface="楷体_GB2312" panose="02010609030101010101" pitchFamily="49" charset="-122"/>
                <a:ea typeface="楷体_GB2312" panose="02010609030101010101" pitchFamily="49" charset="-122"/>
              </a:rPr>
              <a:t>：测出与待测量有一定函数关系的直接测量量，再将直接测量的结果代入函数关系式进行计算。</a:t>
            </a:r>
            <a:endParaRPr lang="zh-CN" altLang="en-US" sz="2800" dirty="0">
              <a:solidFill>
                <a:srgbClr val="FFCC00"/>
              </a:solidFill>
              <a:latin typeface="楷体_GB2312" panose="02010609030101010101" pitchFamily="49" charset="-122"/>
              <a:ea typeface="楷体_GB2312" panose="02010609030101010101" pitchFamily="49" charset="-122"/>
            </a:endParaRPr>
          </a:p>
          <a:p>
            <a:pPr eaLnBrk="1" hangingPunct="1">
              <a:lnSpc>
                <a:spcPct val="80000"/>
              </a:lnSpc>
              <a:buNone/>
            </a:pPr>
            <a:r>
              <a:rPr lang="zh-CN" altLang="en-US" sz="2800" dirty="0">
                <a:solidFill>
                  <a:srgbClr val="FFCC00"/>
                </a:solidFill>
                <a:latin typeface="Times New Roman" panose="02020603050405020304" pitchFamily="18" charset="0"/>
                <a:ea typeface="楷体_GB2312" panose="02010609030101010101" pitchFamily="49" charset="-122"/>
              </a:rPr>
              <a:t>（</a:t>
            </a:r>
            <a:r>
              <a:rPr lang="en-US" altLang="zh-CN" sz="2800" dirty="0">
                <a:solidFill>
                  <a:srgbClr val="FFCC00"/>
                </a:solidFill>
                <a:latin typeface="Times New Roman" panose="02020603050405020304" pitchFamily="18" charset="0"/>
                <a:ea typeface="楷体_GB2312" panose="02010609030101010101" pitchFamily="49" charset="-122"/>
              </a:rPr>
              <a:t>2</a:t>
            </a:r>
            <a:r>
              <a:rPr lang="zh-CN" altLang="en-US" sz="2800" dirty="0">
                <a:solidFill>
                  <a:srgbClr val="FFCC00"/>
                </a:solidFill>
                <a:latin typeface="Times New Roman" panose="02020603050405020304" pitchFamily="18" charset="0"/>
                <a:ea typeface="楷体_GB2312" panose="02010609030101010101" pitchFamily="49" charset="-122"/>
              </a:rPr>
              <a:t>）按测量条件分为等精度测量和非等精度测量</a:t>
            </a: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zh-CN" altLang="en-US" sz="2800" dirty="0">
                <a:solidFill>
                  <a:srgbClr val="FFCC00"/>
                </a:solidFill>
                <a:latin typeface="楷体_GB2312" panose="02010609030101010101" pitchFamily="49" charset="-122"/>
                <a:ea typeface="楷体_GB2312" panose="02010609030101010101" pitchFamily="49" charset="-122"/>
              </a:rPr>
              <a:t>①</a:t>
            </a:r>
            <a:r>
              <a:rPr lang="zh-CN" altLang="en-US" sz="2800" b="1" dirty="0">
                <a:solidFill>
                  <a:srgbClr val="FFCC00"/>
                </a:solidFill>
                <a:latin typeface="楷体_GB2312" panose="02010609030101010101" pitchFamily="49" charset="-122"/>
                <a:ea typeface="楷体_GB2312" panose="02010609030101010101" pitchFamily="49" charset="-122"/>
              </a:rPr>
              <a:t>等精度测量：</a:t>
            </a:r>
            <a:r>
              <a:rPr lang="zh-CN" altLang="en-US" sz="2800" dirty="0">
                <a:solidFill>
                  <a:srgbClr val="FFCC00"/>
                </a:solidFill>
                <a:ea typeface="楷体_GB2312" panose="02010609030101010101" pitchFamily="49" charset="-122"/>
              </a:rPr>
              <a:t>在相同的测量条件下，对同一被测量进行多次重复测量。</a:t>
            </a:r>
            <a:endParaRPr lang="zh-CN" altLang="en-US" sz="2800" dirty="0">
              <a:solidFill>
                <a:srgbClr val="FFCC00"/>
              </a:solidFill>
              <a:latin typeface="楷体_GB2312" panose="02010609030101010101" pitchFamily="49" charset="-122"/>
              <a:ea typeface="楷体_GB2312" panose="02010609030101010101" pitchFamily="49" charset="-122"/>
            </a:endParaRPr>
          </a:p>
          <a:p>
            <a:pPr eaLnBrk="1" hangingPunct="1">
              <a:lnSpc>
                <a:spcPct val="80000"/>
              </a:lnSpc>
              <a:buNone/>
            </a:pPr>
            <a:r>
              <a:rPr lang="zh-CN" altLang="en-US" sz="2800" dirty="0">
                <a:solidFill>
                  <a:srgbClr val="FFCC00"/>
                </a:solidFill>
                <a:latin typeface="楷体_GB2312" panose="02010609030101010101" pitchFamily="49" charset="-122"/>
                <a:ea typeface="楷体_GB2312" panose="02010609030101010101" pitchFamily="49" charset="-122"/>
              </a:rPr>
              <a:t>②</a:t>
            </a:r>
            <a:r>
              <a:rPr lang="zh-CN" altLang="en-US" sz="2800" b="1" dirty="0">
                <a:solidFill>
                  <a:srgbClr val="FFCC00"/>
                </a:solidFill>
                <a:latin typeface="楷体_GB2312" panose="02010609030101010101" pitchFamily="49" charset="-122"/>
                <a:ea typeface="楷体_GB2312" panose="02010609030101010101" pitchFamily="49" charset="-122"/>
              </a:rPr>
              <a:t>不等精度测量：</a:t>
            </a:r>
            <a:r>
              <a:rPr lang="zh-CN" altLang="en-US" sz="2800" dirty="0">
                <a:solidFill>
                  <a:srgbClr val="FFCC00"/>
                </a:solidFill>
                <a:ea typeface="楷体_GB2312" panose="02010609030101010101" pitchFamily="49" charset="-122"/>
              </a:rPr>
              <a:t>只要有一个测量条件发生了变化的多次重复测量。</a:t>
            </a:r>
            <a:endParaRPr lang="zh-CN" altLang="en-US" sz="2800" dirty="0"/>
          </a:p>
          <a:p>
            <a:pPr eaLnBrk="1" hangingPunct="1">
              <a:lnSpc>
                <a:spcPct val="80000"/>
              </a:lnSpc>
              <a:buNone/>
            </a:pPr>
            <a:endParaRPr lang="en-US" altLang="zh-CN" sz="2800"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误差</a:t>
            </a:r>
            <a:endParaRPr lang="zh-CN" altLang="en-US" dirty="0">
              <a:ea typeface="楷体_GB2312" panose="02010609030101010101" pitchFamily="49" charset="-122"/>
            </a:endParaRPr>
          </a:p>
        </p:txBody>
      </p:sp>
      <p:sp>
        <p:nvSpPr>
          <p:cNvPr id="44035" name="Rectangle 3"/>
          <p:cNvSpPr>
            <a:spLocks noGrp="1" noRot="1"/>
          </p:cNvSpPr>
          <p:nvPr>
            <p:ph idx="1"/>
          </p:nvPr>
        </p:nvSpPr>
        <p:spPr>
          <a:xfrm>
            <a:off x="179705" y="1196975"/>
            <a:ext cx="8964295" cy="5208905"/>
          </a:xfrm>
          <a:ln/>
        </p:spPr>
        <p:txBody>
          <a:bodyPr vert="horz" wrap="square" lIns="91440" tIns="45720" rIns="91440" bIns="45720" anchor="t"/>
          <a:p>
            <a:pPr eaLnBrk="1" hangingPunct="1">
              <a:lnSpc>
                <a:spcPct val="90000"/>
              </a:lnSpc>
              <a:buNone/>
            </a:pPr>
            <a:r>
              <a:rPr lang="zh-CN" altLang="en-US" sz="2800" b="1" u="sng" dirty="0">
                <a:solidFill>
                  <a:srgbClr val="FF0000"/>
                </a:solidFill>
                <a:latin typeface="楷体_GB2312" panose="02010609030101010101" pitchFamily="49" charset="-122"/>
                <a:ea typeface="楷体_GB2312" panose="02010609030101010101" pitchFamily="49" charset="-122"/>
              </a:rPr>
              <a:t>真值</a:t>
            </a:r>
            <a:r>
              <a:rPr lang="zh-CN" altLang="en-US" sz="2800" dirty="0">
                <a:solidFill>
                  <a:srgbClr val="FFCC00"/>
                </a:solidFill>
                <a:latin typeface="楷体_GB2312" panose="02010609030101010101" pitchFamily="49" charset="-122"/>
                <a:ea typeface="楷体_GB2312" panose="02010609030101010101" pitchFamily="49" charset="-122"/>
              </a:rPr>
              <a:t>：在一定条件下，能被完善的确定的任何一个被测量在排除了所有测量过程中的缺陷时，通过测量所得的量值。</a:t>
            </a:r>
            <a:endParaRPr lang="zh-CN" altLang="en-US" sz="2800"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r>
              <a:rPr lang="zh-CN" altLang="en-US" sz="2800" dirty="0">
                <a:solidFill>
                  <a:srgbClr val="FFCC00"/>
                </a:solidFill>
                <a:latin typeface="楷体_GB2312" panose="02010609030101010101" pitchFamily="49" charset="-122"/>
                <a:ea typeface="楷体_GB2312" panose="02010609030101010101" pitchFamily="49" charset="-122"/>
              </a:rPr>
              <a:t>     真值是待测量客观存在的量值，它是一个比较抽象和理想的概念。</a:t>
            </a:r>
            <a:r>
              <a:rPr lang="zh-CN" altLang="en-US" sz="2800" b="1" dirty="0">
                <a:solidFill>
                  <a:srgbClr val="FF0000"/>
                </a:solidFill>
                <a:latin typeface="楷体_GB2312" panose="02010609030101010101" pitchFamily="49" charset="-122"/>
                <a:ea typeface="楷体_GB2312" panose="02010609030101010101" pitchFamily="49" charset="-122"/>
              </a:rPr>
              <a:t>真值是不可能知道的！</a:t>
            </a:r>
            <a:r>
              <a:rPr lang="zh-CN" altLang="en-US" sz="2800" dirty="0">
                <a:solidFill>
                  <a:srgbClr val="FFCC00"/>
                </a:solidFill>
                <a:latin typeface="楷体_GB2312" panose="02010609030101010101" pitchFamily="49" charset="-122"/>
                <a:ea typeface="楷体_GB2312" panose="02010609030101010101" pitchFamily="49" charset="-122"/>
              </a:rPr>
              <a:t>  </a:t>
            </a:r>
            <a:endParaRPr lang="zh-CN" altLang="en-US" sz="2800"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r>
              <a:rPr lang="zh-CN" altLang="en-US" sz="2800" b="1" u="sng" dirty="0">
                <a:solidFill>
                  <a:srgbClr val="FF0000"/>
                </a:solidFill>
                <a:latin typeface="楷体_GB2312" panose="02010609030101010101" pitchFamily="49" charset="-122"/>
                <a:ea typeface="楷体_GB2312" panose="02010609030101010101" pitchFamily="49" charset="-122"/>
              </a:rPr>
              <a:t>约定真值</a:t>
            </a:r>
            <a:r>
              <a:rPr lang="zh-CN" altLang="en-US" sz="2800" b="1" dirty="0">
                <a:solidFill>
                  <a:srgbClr val="FFCC00"/>
                </a:solidFill>
                <a:latin typeface="楷体_GB2312" panose="02010609030101010101" pitchFamily="49" charset="-122"/>
                <a:ea typeface="楷体_GB2312" panose="02010609030101010101" pitchFamily="49" charset="-122"/>
              </a:rPr>
              <a:t>：</a:t>
            </a:r>
            <a:r>
              <a:rPr lang="zh-CN" altLang="en-US" sz="2800" dirty="0">
                <a:solidFill>
                  <a:srgbClr val="FFCC00"/>
                </a:solidFill>
                <a:latin typeface="楷体_GB2312" panose="02010609030101010101" pitchFamily="49" charset="-122"/>
                <a:ea typeface="楷体_GB2312" panose="02010609030101010101" pitchFamily="49" charset="-122"/>
              </a:rPr>
              <a:t>物理实验课中常用已修正过的算术平均值、公认值（物理常数）、理论值或准确度较高的仪器的测量值近似地代替真值</a:t>
            </a:r>
            <a:endParaRPr lang="zh-CN" altLang="en-US" sz="2800"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r>
              <a:rPr lang="zh-CN" altLang="en-US" sz="2800" b="1" u="sng" dirty="0">
                <a:solidFill>
                  <a:srgbClr val="FF0000"/>
                </a:solidFill>
                <a:latin typeface="楷体_GB2312" panose="02010609030101010101" pitchFamily="49" charset="-122"/>
                <a:ea typeface="楷体_GB2312" panose="02010609030101010101" pitchFamily="49" charset="-122"/>
              </a:rPr>
              <a:t>近真值</a:t>
            </a:r>
            <a:r>
              <a:rPr lang="zh-CN" altLang="en-US" sz="2800" dirty="0">
                <a:solidFill>
                  <a:srgbClr val="FFCC00"/>
                </a:solidFill>
                <a:latin typeface="楷体_GB2312" panose="02010609030101010101" pitchFamily="49" charset="-122"/>
                <a:ea typeface="楷体_GB2312" panose="02010609030101010101" pitchFamily="49" charset="-122"/>
              </a:rPr>
              <a:t> ：真值的最佳估计值。通常将算术平均值作为近真值。</a:t>
            </a:r>
            <a:endParaRPr lang="zh-CN" altLang="en-US" sz="2800"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r>
              <a:rPr lang="zh-CN" altLang="en-US" sz="2800" b="1" u="sng" dirty="0">
                <a:solidFill>
                  <a:srgbClr val="FF0000"/>
                </a:solidFill>
                <a:latin typeface="楷体_GB2312" panose="02010609030101010101" pitchFamily="49" charset="-122"/>
                <a:ea typeface="楷体_GB2312" panose="02010609030101010101" pitchFamily="49" charset="-122"/>
              </a:rPr>
              <a:t>测量值</a:t>
            </a:r>
            <a:r>
              <a:rPr lang="zh-CN" altLang="en-US" sz="2800" dirty="0">
                <a:solidFill>
                  <a:srgbClr val="FFCC00"/>
                </a:solidFill>
                <a:latin typeface="楷体_GB2312" panose="02010609030101010101" pitchFamily="49" charset="-122"/>
                <a:ea typeface="楷体_GB2312" panose="02010609030101010101" pitchFamily="49" charset="-122"/>
              </a:rPr>
              <a:t>：通过各种实验所得到的量值。它包括单次测量值、算术平均值和加权平均值。 </a:t>
            </a:r>
            <a:endParaRPr lang="zh-CN" altLang="en-US" sz="2800"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endParaRPr lang="zh-CN" altLang="en-US" sz="2800"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endParaRPr lang="zh-CN" altLang="en-US" sz="2800"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endParaRPr lang="en-US" altLang="zh-CN" sz="2400"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误差</a:t>
            </a:r>
            <a:endParaRPr lang="zh-CN" altLang="en-US" dirty="0">
              <a:ea typeface="楷体_GB2312" panose="02010609030101010101" pitchFamily="49" charset="-122"/>
            </a:endParaRPr>
          </a:p>
        </p:txBody>
      </p:sp>
      <p:sp>
        <p:nvSpPr>
          <p:cNvPr id="43011" name="Rectangle 3"/>
          <p:cNvSpPr>
            <a:spLocks noGrp="1" noRot="1"/>
          </p:cNvSpPr>
          <p:nvPr>
            <p:ph idx="1"/>
          </p:nvPr>
        </p:nvSpPr>
        <p:spPr>
          <a:xfrm>
            <a:off x="301625" y="1179830"/>
            <a:ext cx="8540750" cy="4498975"/>
          </a:xfrm>
          <a:ln/>
        </p:spPr>
        <p:txBody>
          <a:bodyPr vert="horz" wrap="square" lIns="91440" tIns="45720" rIns="91440" bIns="45720" anchor="t"/>
          <a:p>
            <a:pPr eaLnBrk="1" hangingPunct="1">
              <a:lnSpc>
                <a:spcPct val="90000"/>
              </a:lnSpc>
            </a:pPr>
            <a:r>
              <a:rPr lang="en-US" altLang="zh-CN" dirty="0"/>
              <a:t> </a:t>
            </a:r>
            <a:r>
              <a:rPr lang="zh-CN" altLang="en-US" dirty="0">
                <a:solidFill>
                  <a:srgbClr val="FFCC00"/>
                </a:solidFill>
                <a:ea typeface="楷体_GB2312" panose="02010609030101010101" pitchFamily="49" charset="-122"/>
              </a:rPr>
              <a:t>由于实验条件、实验方法等测量条件限制，任何测量都不可能绝对精确，即测量结果与被测量真值之间总存在着偏差，这就是测量误差。误差存在的普遍性和必然性，已被长期的科学实验所证明。</a:t>
            </a:r>
            <a:endParaRPr lang="zh-CN" altLang="en-US" dirty="0">
              <a:solidFill>
                <a:srgbClr val="FFCC00"/>
              </a:solidFill>
              <a:ea typeface="楷体_GB2312" panose="02010609030101010101" pitchFamily="49" charset="-122"/>
            </a:endParaRPr>
          </a:p>
          <a:p>
            <a:pPr eaLnBrk="1" hangingPunct="1">
              <a:lnSpc>
                <a:spcPct val="90000"/>
              </a:lnSpc>
            </a:pPr>
            <a:r>
              <a:rPr lang="zh-CN" altLang="en-US" dirty="0">
                <a:solidFill>
                  <a:srgbClr val="FFCC00"/>
                </a:solidFill>
                <a:ea typeface="楷体_GB2312" panose="02010609030101010101" pitchFamily="49" charset="-122"/>
              </a:rPr>
              <a:t> 对误差研究的深入程度反映了人们对客观世界的认识程度。随着科学技术的飞速发展，实验手段的不断更新以及人们认识水平的不断提高，人们对客观世界的揭示越来越深刻，误差控制也越来越小。</a:t>
            </a:r>
            <a:endParaRPr lang="zh-CN" altLang="en-US" dirty="0">
              <a:solidFill>
                <a:srgbClr val="FFCC00"/>
              </a:solidFill>
              <a:ea typeface="楷体_GB2312" panose="02010609030101010101" pitchFamily="49" charset="-122"/>
            </a:endParaRPr>
          </a:p>
          <a:p>
            <a:pPr eaLnBrk="1" hangingPunct="1">
              <a:lnSpc>
                <a:spcPct val="90000"/>
              </a:lnSpc>
            </a:pPr>
            <a:r>
              <a:rPr lang="zh-CN" altLang="en-US" sz="2800" dirty="0">
                <a:solidFill>
                  <a:srgbClr val="FFCC00"/>
                </a:solidFill>
                <a:ea typeface="楷体_GB2312" panose="02010609030101010101" pitchFamily="49" charset="-122"/>
              </a:rPr>
              <a:t>误差按表达方式分为</a:t>
            </a:r>
            <a:r>
              <a:rPr lang="zh-CN" altLang="en-US" sz="2800" dirty="0">
                <a:solidFill>
                  <a:srgbClr val="FF0000"/>
                </a:solidFill>
                <a:ea typeface="楷体_GB2312" panose="02010609030101010101" pitchFamily="49" charset="-122"/>
              </a:rPr>
              <a:t>绝对误差</a:t>
            </a:r>
            <a:r>
              <a:rPr lang="zh-CN" altLang="en-US" sz="2800" dirty="0">
                <a:solidFill>
                  <a:srgbClr val="FFCC00"/>
                </a:solidFill>
                <a:ea typeface="楷体_GB2312" panose="02010609030101010101" pitchFamily="49" charset="-122"/>
              </a:rPr>
              <a:t>和</a:t>
            </a:r>
            <a:r>
              <a:rPr lang="zh-CN" altLang="en-US" sz="2800" dirty="0">
                <a:solidFill>
                  <a:srgbClr val="FF0000"/>
                </a:solidFill>
                <a:ea typeface="楷体_GB2312" panose="02010609030101010101" pitchFamily="49" charset="-122"/>
              </a:rPr>
              <a:t>相对误差</a:t>
            </a:r>
            <a:r>
              <a:rPr lang="zh-CN" altLang="en-US" sz="2800" dirty="0">
                <a:solidFill>
                  <a:srgbClr val="FFCC00"/>
                </a:solidFill>
                <a:ea typeface="楷体_GB2312" panose="02010609030101010101" pitchFamily="49" charset="-122"/>
              </a:rPr>
              <a:t>。</a:t>
            </a:r>
            <a:r>
              <a:rPr lang="zh-CN" altLang="en-US" dirty="0"/>
              <a:t> </a:t>
            </a:r>
            <a:endParaRPr lang="zh-CN" altLang="en-US" dirty="0">
              <a:solidFill>
                <a:srgbClr val="FFCC00"/>
              </a:solidFill>
            </a:endParaRPr>
          </a:p>
          <a:p>
            <a:pPr eaLnBrk="1" hangingPunct="1">
              <a:lnSpc>
                <a:spcPct val="90000"/>
              </a:lnSpc>
              <a:buNone/>
            </a:pPr>
            <a:endParaRPr lang="zh-CN" altLang="en-US" dirty="0"/>
          </a:p>
          <a:p>
            <a:pPr eaLnBrk="1" hangingPunct="1">
              <a:lnSpc>
                <a:spcPct val="90000"/>
              </a:lnSpc>
              <a:buNone/>
            </a:pPr>
            <a:r>
              <a:rPr lang="zh-CN" altLang="en-US" dirty="0"/>
              <a:t> </a:t>
            </a:r>
            <a:endParaRPr lang="zh-CN" alt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noRot="1"/>
          </p:cNvSpPr>
          <p:nvPr>
            <p:ph type="title"/>
          </p:nvPr>
        </p:nvSpPr>
        <p:spPr>
          <a:ln/>
        </p:spPr>
        <p:txBody>
          <a:bodyPr vert="horz" wrap="square" lIns="91440" tIns="45720" rIns="91440" bIns="45720" anchor="ctr"/>
          <a:p>
            <a:pPr eaLnBrk="1" hangingPunct="1"/>
            <a:r>
              <a:rPr lang="zh-CN" altLang="en-US" dirty="0">
                <a:solidFill>
                  <a:srgbClr val="CCCC00"/>
                </a:solidFill>
                <a:ea typeface="楷体_GB2312" panose="02010609030101010101" pitchFamily="49" charset="-122"/>
              </a:rPr>
              <a:t>物理实验的地位与作用</a:t>
            </a:r>
            <a:endParaRPr lang="zh-CN" altLang="en-US" dirty="0">
              <a:solidFill>
                <a:srgbClr val="CCCC00"/>
              </a:solidFill>
              <a:ea typeface="楷体_GB2312" panose="02010609030101010101" pitchFamily="49" charset="-122"/>
            </a:endParaRPr>
          </a:p>
        </p:txBody>
      </p:sp>
      <p:sp>
        <p:nvSpPr>
          <p:cNvPr id="8195" name="Rectangle 3"/>
          <p:cNvSpPr>
            <a:spLocks noGrp="1" noRot="1"/>
          </p:cNvSpPr>
          <p:nvPr>
            <p:ph idx="1"/>
          </p:nvPr>
        </p:nvSpPr>
        <p:spPr>
          <a:xfrm>
            <a:off x="301625" y="1600200"/>
            <a:ext cx="8540750" cy="5033645"/>
          </a:xfrm>
          <a:ln/>
        </p:spPr>
        <p:txBody>
          <a:bodyPr vert="horz" wrap="square" lIns="91440" tIns="45720" rIns="91440" bIns="45720" anchor="t"/>
          <a:p>
            <a:pPr eaLnBrk="1" hangingPunct="1">
              <a:buNone/>
            </a:pPr>
            <a:r>
              <a:rPr lang="en-US" altLang="zh-CN" sz="3600" dirty="0">
                <a:solidFill>
                  <a:srgbClr val="FFCC00"/>
                </a:solidFill>
                <a:latin typeface="楷体_GB2312" panose="02010609030101010101" pitchFamily="49" charset="-122"/>
                <a:ea typeface="楷体_GB2312" panose="02010609030101010101" pitchFamily="49" charset="-122"/>
              </a:rPr>
              <a:t>1.</a:t>
            </a:r>
            <a:r>
              <a:rPr lang="zh-CN" altLang="en-US" sz="3600" dirty="0">
                <a:solidFill>
                  <a:srgbClr val="FFCC00"/>
                </a:solidFill>
                <a:latin typeface="楷体_GB2312" panose="02010609030101010101" pitchFamily="49" charset="-122"/>
                <a:ea typeface="楷体_GB2312" panose="02010609030101010101" pitchFamily="49" charset="-122"/>
              </a:rPr>
              <a:t>物理学是一门实验科学。物理学的研究必须以客观事实的观察和实验为基础，实验可以发现新事实，实验结果可以为物理规律的建立提供依据。物理学的概念、规律及公式等都必须以严格的实验为基础，同时必须受到科学实验的检验。物理学的概念、规律及公式等只有经受住实验的检验，由实验所证实，才会得到公认。</a:t>
            </a:r>
            <a:endParaRPr lang="zh-CN" altLang="en-US" sz="3600" dirty="0">
              <a:solidFill>
                <a:srgbClr val="FFCC00"/>
              </a:solidFill>
              <a:latin typeface="楷体_GB2312" panose="02010609030101010101" pitchFamily="49" charset="-122"/>
              <a:ea typeface="楷体_GB2312" panose="02010609030101010101" pitchFamily="49"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误差</a:t>
            </a:r>
            <a:endParaRPr lang="zh-CN" altLang="en-US" dirty="0">
              <a:ea typeface="楷体_GB2312" panose="02010609030101010101" pitchFamily="49" charset="-122"/>
            </a:endParaRPr>
          </a:p>
        </p:txBody>
      </p:sp>
      <p:sp>
        <p:nvSpPr>
          <p:cNvPr id="45059" name="Rectangle 3"/>
          <p:cNvSpPr>
            <a:spLocks noGrp="1" noRot="1"/>
          </p:cNvSpPr>
          <p:nvPr>
            <p:ph type="body" sz="half" idx="1"/>
          </p:nvPr>
        </p:nvSpPr>
        <p:spPr>
          <a:xfrm>
            <a:off x="301625" y="1196975"/>
            <a:ext cx="8591550" cy="5400675"/>
          </a:xfrm>
          <a:ln/>
        </p:spPr>
        <p:txBody>
          <a:bodyPr vert="horz" wrap="square" lIns="91440" tIns="45720" rIns="91440" bIns="45720" anchor="t"/>
          <a:p>
            <a:pPr eaLnBrk="1" hangingPunct="1">
              <a:lnSpc>
                <a:spcPct val="90000"/>
              </a:lnSpc>
              <a:buNone/>
            </a:pPr>
            <a:r>
              <a:rPr lang="zh-CN" altLang="en-US" sz="2800" b="1" dirty="0">
                <a:solidFill>
                  <a:srgbClr val="FFCC00"/>
                </a:solidFill>
                <a:latin typeface="楷体_GB2312" panose="02010609030101010101" pitchFamily="49" charset="-122"/>
                <a:ea typeface="楷体_GB2312" panose="02010609030101010101" pitchFamily="49" charset="-122"/>
              </a:rPr>
              <a:t>绝对误差（简称误差）</a:t>
            </a:r>
            <a:endParaRPr lang="zh-CN" altLang="en-US" sz="2800" b="1" dirty="0">
              <a:solidFill>
                <a:srgbClr val="FFCC00"/>
              </a:solidFill>
              <a:latin typeface="楷体_GB2312" panose="02010609030101010101" pitchFamily="49" charset="-122"/>
              <a:ea typeface="楷体_GB2312" panose="02010609030101010101" pitchFamily="49" charset="-122"/>
            </a:endParaRPr>
          </a:p>
          <a:p>
            <a:pPr algn="ctr" eaLnBrk="1" hangingPunct="1">
              <a:lnSpc>
                <a:spcPct val="90000"/>
              </a:lnSpc>
              <a:buNone/>
            </a:pPr>
            <a:r>
              <a:rPr lang="en-US" altLang="zh-CN" dirty="0">
                <a:solidFill>
                  <a:srgbClr val="FFCC00"/>
                </a:solidFill>
                <a:latin typeface="Times New Roman" panose="02020603050405020304" pitchFamily="18" charset="0"/>
                <a:ea typeface="楷体_GB2312" panose="02010609030101010101" pitchFamily="49" charset="-122"/>
              </a:rPr>
              <a:t>Δ</a:t>
            </a:r>
            <a:r>
              <a:rPr lang="en-US" altLang="zh-CN" i="1" dirty="0">
                <a:solidFill>
                  <a:srgbClr val="FFCC00"/>
                </a:solidFill>
                <a:latin typeface="Times New Roman" panose="02020603050405020304" pitchFamily="18" charset="0"/>
                <a:ea typeface="楷体_GB2312" panose="02010609030101010101" pitchFamily="49" charset="-122"/>
              </a:rPr>
              <a:t>x</a:t>
            </a:r>
            <a:r>
              <a:rPr lang="en-US" altLang="zh-CN" dirty="0">
                <a:solidFill>
                  <a:srgbClr val="FFCC00"/>
                </a:solidFill>
                <a:latin typeface="Times New Roman" panose="02020603050405020304" pitchFamily="18" charset="0"/>
                <a:ea typeface="楷体_GB2312" panose="02010609030101010101" pitchFamily="49" charset="-122"/>
              </a:rPr>
              <a:t>=</a:t>
            </a:r>
            <a:r>
              <a:rPr lang="en-US" altLang="zh-CN" i="1" dirty="0">
                <a:solidFill>
                  <a:srgbClr val="FFCC00"/>
                </a:solidFill>
                <a:latin typeface="Times New Roman" panose="02020603050405020304" pitchFamily="18" charset="0"/>
                <a:ea typeface="楷体_GB2312" panose="02010609030101010101" pitchFamily="49" charset="-122"/>
              </a:rPr>
              <a:t>x</a:t>
            </a:r>
            <a:r>
              <a:rPr lang="en-US" altLang="zh-CN" dirty="0">
                <a:solidFill>
                  <a:srgbClr val="FFCC00"/>
                </a:solidFill>
                <a:latin typeface="Times New Roman" panose="02020603050405020304" pitchFamily="18" charset="0"/>
                <a:ea typeface="楷体_GB2312" panose="02010609030101010101" pitchFamily="49" charset="-122"/>
              </a:rPr>
              <a:t>-</a:t>
            </a:r>
            <a:r>
              <a:rPr lang="en-US" altLang="zh-CN" i="1" dirty="0">
                <a:solidFill>
                  <a:srgbClr val="FFCC00"/>
                </a:solidFill>
                <a:latin typeface="Times New Roman" panose="02020603050405020304" pitchFamily="18" charset="0"/>
                <a:ea typeface="楷体_GB2312" panose="02010609030101010101" pitchFamily="49" charset="-122"/>
              </a:rPr>
              <a:t>x</a:t>
            </a:r>
            <a:r>
              <a:rPr lang="en-US" altLang="zh-CN" baseline="-25000" dirty="0">
                <a:solidFill>
                  <a:srgbClr val="FFCC00"/>
                </a:solidFill>
                <a:latin typeface="Times New Roman" panose="02020603050405020304" pitchFamily="18" charset="0"/>
                <a:ea typeface="楷体_GB2312" panose="02010609030101010101" pitchFamily="49" charset="-122"/>
              </a:rPr>
              <a:t>0</a:t>
            </a:r>
            <a:r>
              <a:rPr lang="en-US" altLang="zh-CN" dirty="0">
                <a:solidFill>
                  <a:srgbClr val="FFCC00"/>
                </a:solidFill>
                <a:latin typeface="Times New Roman" panose="02020603050405020304" pitchFamily="18" charset="0"/>
                <a:ea typeface="楷体_GB2312" panose="02010609030101010101" pitchFamily="49" charset="-122"/>
              </a:rPr>
              <a:t> </a:t>
            </a:r>
            <a:r>
              <a:rPr lang="en-US" altLang="zh-CN" sz="2800" dirty="0">
                <a:solidFill>
                  <a:srgbClr val="FFCC00"/>
                </a:solidFill>
                <a:latin typeface="楷体_GB2312" panose="02010609030101010101" pitchFamily="49" charset="-122"/>
                <a:ea typeface="楷体_GB2312" panose="02010609030101010101" pitchFamily="49" charset="-122"/>
              </a:rPr>
              <a:t>                      </a:t>
            </a:r>
            <a:endParaRPr lang="en-US" altLang="zh-CN" sz="2800"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r>
              <a:rPr lang="zh-CN" altLang="en-US" sz="2800" dirty="0">
                <a:solidFill>
                  <a:srgbClr val="FFCC00"/>
                </a:solidFill>
                <a:latin typeface="Times New Roman" panose="02020603050405020304" pitchFamily="18" charset="0"/>
                <a:ea typeface="楷体_GB2312" panose="02010609030101010101" pitchFamily="49" charset="-122"/>
              </a:rPr>
              <a:t>式中</a:t>
            </a:r>
            <a:r>
              <a:rPr lang="en-US" altLang="zh-CN" sz="2800" dirty="0">
                <a:solidFill>
                  <a:srgbClr val="FFCC00"/>
                </a:solidFill>
                <a:latin typeface="Times New Roman" panose="02020603050405020304" pitchFamily="18" charset="0"/>
                <a:ea typeface="楷体_GB2312" panose="02010609030101010101" pitchFamily="49" charset="-122"/>
              </a:rPr>
              <a:t>Δ</a:t>
            </a:r>
            <a:r>
              <a:rPr lang="en-US" altLang="zh-CN" sz="2800" i="1" dirty="0">
                <a:solidFill>
                  <a:srgbClr val="FFCC00"/>
                </a:solidFill>
                <a:latin typeface="Times New Roman" panose="02020603050405020304" pitchFamily="18" charset="0"/>
                <a:ea typeface="楷体_GB2312" panose="02010609030101010101" pitchFamily="49" charset="-122"/>
              </a:rPr>
              <a:t>x</a:t>
            </a:r>
            <a:r>
              <a:rPr lang="en-US" altLang="zh-CN" sz="2800" dirty="0">
                <a:solidFill>
                  <a:srgbClr val="FFCC00"/>
                </a:solidFill>
                <a:latin typeface="Times New Roman" panose="02020603050405020304" pitchFamily="18" charset="0"/>
                <a:ea typeface="楷体_GB2312" panose="02010609030101010101" pitchFamily="49" charset="-122"/>
              </a:rPr>
              <a:t>  </a:t>
            </a:r>
            <a:r>
              <a:rPr lang="zh-CN" altLang="en-US" sz="2800" dirty="0">
                <a:solidFill>
                  <a:srgbClr val="FFCC00"/>
                </a:solidFill>
                <a:latin typeface="Times New Roman" panose="02020603050405020304" pitchFamily="18" charset="0"/>
                <a:ea typeface="楷体_GB2312" panose="02010609030101010101" pitchFamily="49" charset="-122"/>
              </a:rPr>
              <a:t>表示误差， </a:t>
            </a:r>
            <a:r>
              <a:rPr lang="en-US" altLang="zh-CN" sz="2800" i="1" dirty="0">
                <a:solidFill>
                  <a:srgbClr val="FFCC00"/>
                </a:solidFill>
                <a:latin typeface="Times New Roman" panose="02020603050405020304" pitchFamily="18" charset="0"/>
                <a:ea typeface="楷体_GB2312" panose="02010609030101010101" pitchFamily="49" charset="-122"/>
              </a:rPr>
              <a:t>x</a:t>
            </a:r>
            <a:r>
              <a:rPr lang="en-US" altLang="zh-CN" sz="2800" dirty="0">
                <a:solidFill>
                  <a:srgbClr val="FFCC00"/>
                </a:solidFill>
                <a:latin typeface="Times New Roman" panose="02020603050405020304" pitchFamily="18" charset="0"/>
                <a:ea typeface="楷体_GB2312" panose="02010609030101010101" pitchFamily="49" charset="-122"/>
              </a:rPr>
              <a:t> </a:t>
            </a:r>
            <a:r>
              <a:rPr lang="zh-CN" altLang="en-US" sz="2800" dirty="0">
                <a:solidFill>
                  <a:srgbClr val="FFCC00"/>
                </a:solidFill>
                <a:latin typeface="Times New Roman" panose="02020603050405020304" pitchFamily="18" charset="0"/>
                <a:ea typeface="楷体_GB2312" panose="02010609030101010101" pitchFamily="49" charset="-122"/>
              </a:rPr>
              <a:t>表示测量值，</a:t>
            </a:r>
            <a:r>
              <a:rPr lang="en-US" altLang="zh-CN" sz="2800" i="1" dirty="0">
                <a:solidFill>
                  <a:srgbClr val="FFCC00"/>
                </a:solidFill>
                <a:latin typeface="Times New Roman" panose="02020603050405020304" pitchFamily="18" charset="0"/>
                <a:ea typeface="楷体_GB2312" panose="02010609030101010101" pitchFamily="49" charset="-122"/>
              </a:rPr>
              <a:t>x</a:t>
            </a:r>
            <a:r>
              <a:rPr lang="en-US" altLang="zh-CN" sz="2800" baseline="-25000" dirty="0">
                <a:solidFill>
                  <a:srgbClr val="FFCC00"/>
                </a:solidFill>
                <a:latin typeface="Times New Roman" panose="02020603050405020304" pitchFamily="18" charset="0"/>
                <a:ea typeface="楷体_GB2312" panose="02010609030101010101" pitchFamily="49" charset="-122"/>
              </a:rPr>
              <a:t>0</a:t>
            </a:r>
            <a:r>
              <a:rPr lang="en-US" altLang="zh-CN" sz="2800" dirty="0">
                <a:solidFill>
                  <a:srgbClr val="FFCC00"/>
                </a:solidFill>
                <a:latin typeface="Times New Roman" panose="02020603050405020304" pitchFamily="18" charset="0"/>
                <a:ea typeface="楷体_GB2312" panose="02010609030101010101" pitchFamily="49" charset="-122"/>
              </a:rPr>
              <a:t> </a:t>
            </a:r>
            <a:r>
              <a:rPr lang="zh-CN" altLang="en-US" sz="2800" dirty="0">
                <a:solidFill>
                  <a:srgbClr val="FFCC00"/>
                </a:solidFill>
                <a:latin typeface="Times New Roman" panose="02020603050405020304" pitchFamily="18" charset="0"/>
                <a:ea typeface="楷体_GB2312" panose="02010609030101010101" pitchFamily="49" charset="-122"/>
              </a:rPr>
              <a:t>表示真值</a:t>
            </a:r>
            <a:r>
              <a:rPr lang="zh-CN" altLang="en-US" sz="2800" dirty="0">
                <a:solidFill>
                  <a:srgbClr val="FFCC00"/>
                </a:solidFill>
                <a:latin typeface="楷体_GB2312" panose="02010609030101010101" pitchFamily="49" charset="-122"/>
                <a:ea typeface="楷体_GB2312" panose="02010609030101010101" pitchFamily="49" charset="-122"/>
              </a:rPr>
              <a:t>。</a:t>
            </a:r>
            <a:endParaRPr lang="zh-CN" altLang="en-US" sz="2800"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endParaRPr lang="zh-CN" altLang="en-US" sz="2800"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r>
              <a:rPr lang="zh-CN" altLang="en-US" sz="2800" dirty="0">
                <a:latin typeface="楷体_GB2312" panose="02010609030101010101" pitchFamily="49" charset="-122"/>
                <a:ea typeface="楷体_GB2312" panose="02010609030101010101" pitchFamily="49" charset="-122"/>
              </a:rPr>
              <a:t>    </a:t>
            </a:r>
            <a:r>
              <a:rPr lang="zh-CN" altLang="en-US" sz="2800" dirty="0">
                <a:solidFill>
                  <a:srgbClr val="FFCC00"/>
                </a:solidFill>
                <a:latin typeface="楷体_GB2312" panose="02010609030101010101" pitchFamily="49" charset="-122"/>
                <a:ea typeface="楷体_GB2312" panose="02010609030101010101" pitchFamily="49" charset="-122"/>
              </a:rPr>
              <a:t>根据误差的性质和特点，一般可将其分为三类：系统误差、随机误差和过失误差。</a:t>
            </a:r>
            <a:endParaRPr lang="zh-CN" altLang="en-US" sz="2800"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endParaRPr lang="zh-CN" altLang="en-US" sz="2800"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r>
              <a:rPr lang="zh-CN" altLang="en-US" sz="2800" b="1" dirty="0">
                <a:solidFill>
                  <a:srgbClr val="FF0000"/>
                </a:solidFill>
                <a:latin typeface="楷体_GB2312" panose="02010609030101010101" pitchFamily="49" charset="-122"/>
                <a:ea typeface="楷体_GB2312" panose="02010609030101010101" pitchFamily="49" charset="-122"/>
              </a:rPr>
              <a:t>由于真值一般是得不到的，因此误差也是无法计算的</a:t>
            </a:r>
            <a:r>
              <a:rPr lang="zh-CN" altLang="en-US" sz="2800" dirty="0">
                <a:solidFill>
                  <a:srgbClr val="FF0000"/>
                </a:solidFill>
                <a:latin typeface="楷体_GB2312" panose="02010609030101010101" pitchFamily="49" charset="-122"/>
                <a:ea typeface="楷体_GB2312" panose="02010609030101010101" pitchFamily="49" charset="-122"/>
              </a:rPr>
              <a:t>。</a:t>
            </a:r>
            <a:r>
              <a:rPr lang="zh-CN" altLang="en-US" sz="2800" dirty="0">
                <a:latin typeface="楷体_GB2312" panose="02010609030101010101" pitchFamily="49" charset="-122"/>
                <a:ea typeface="楷体_GB2312" panose="02010609030101010101" pitchFamily="49" charset="-122"/>
              </a:rPr>
              <a:t> </a:t>
            </a:r>
            <a:endParaRPr lang="zh-CN" altLang="en-US" sz="2800" dirty="0">
              <a:latin typeface="楷体_GB2312" panose="02010609030101010101" pitchFamily="49" charset="-122"/>
              <a:ea typeface="楷体_GB2312" panose="02010609030101010101" pitchFamily="49" charset="-122"/>
            </a:endParaRPr>
          </a:p>
          <a:p>
            <a:pPr eaLnBrk="1" hangingPunct="1">
              <a:lnSpc>
                <a:spcPct val="90000"/>
              </a:lnSpc>
              <a:buNone/>
            </a:pPr>
            <a:r>
              <a:rPr lang="zh-CN" altLang="en-US" sz="2800" dirty="0">
                <a:solidFill>
                  <a:srgbClr val="FFCC00"/>
                </a:solidFill>
                <a:latin typeface="楷体_GB2312" panose="02010609030101010101" pitchFamily="49" charset="-122"/>
                <a:ea typeface="楷体_GB2312" panose="02010609030101010101" pitchFamily="49" charset="-122"/>
              </a:rPr>
              <a:t>测量值与近真值（算术平均值）之差，称为</a:t>
            </a:r>
            <a:r>
              <a:rPr lang="zh-CN" altLang="en-US" sz="2800" b="1" dirty="0">
                <a:solidFill>
                  <a:srgbClr val="FF0000"/>
                </a:solidFill>
                <a:latin typeface="楷体_GB2312" panose="02010609030101010101" pitchFamily="49" charset="-122"/>
                <a:ea typeface="楷体_GB2312" panose="02010609030101010101" pitchFamily="49" charset="-122"/>
              </a:rPr>
              <a:t>偏差</a:t>
            </a:r>
            <a:r>
              <a:rPr lang="zh-CN" altLang="en-US" sz="2800" dirty="0">
                <a:solidFill>
                  <a:srgbClr val="FFCC00"/>
                </a:solidFill>
                <a:latin typeface="楷体_GB2312" panose="02010609030101010101" pitchFamily="49" charset="-122"/>
                <a:ea typeface="楷体_GB2312" panose="02010609030101010101" pitchFamily="49" charset="-122"/>
              </a:rPr>
              <a:t>（或</a:t>
            </a:r>
            <a:r>
              <a:rPr lang="zh-CN" altLang="en-US" sz="2800" b="1" dirty="0">
                <a:solidFill>
                  <a:srgbClr val="FF0000"/>
                </a:solidFill>
                <a:latin typeface="楷体_GB2312" panose="02010609030101010101" pitchFamily="49" charset="-122"/>
                <a:ea typeface="楷体_GB2312" panose="02010609030101010101" pitchFamily="49" charset="-122"/>
              </a:rPr>
              <a:t>残差</a:t>
            </a:r>
            <a:r>
              <a:rPr lang="zh-CN" altLang="en-US" sz="2800" dirty="0">
                <a:solidFill>
                  <a:srgbClr val="FFCC00"/>
                </a:solidFill>
                <a:latin typeface="楷体_GB2312" panose="02010609030101010101" pitchFamily="49" charset="-122"/>
                <a:ea typeface="楷体_GB2312" panose="02010609030101010101" pitchFamily="49" charset="-122"/>
              </a:rPr>
              <a:t>），即</a:t>
            </a:r>
            <a:endParaRPr lang="zh-CN" altLang="en-US" sz="2800"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r>
              <a:rPr lang="zh-CN" altLang="en-US" sz="2800" dirty="0">
                <a:solidFill>
                  <a:srgbClr val="FFCC00"/>
                </a:solidFill>
                <a:latin typeface="楷体_GB2312" panose="02010609030101010101" pitchFamily="49" charset="-122"/>
                <a:ea typeface="楷体_GB2312" panose="02010609030101010101" pitchFamily="49" charset="-122"/>
              </a:rPr>
              <a:t>                  </a:t>
            </a:r>
            <a:r>
              <a:rPr lang="en-US" altLang="zh-CN" sz="2800" i="1" dirty="0">
                <a:solidFill>
                  <a:srgbClr val="FFCC00"/>
                </a:solidFill>
                <a:latin typeface="Times New Roman" panose="02020603050405020304" pitchFamily="18" charset="0"/>
                <a:ea typeface="楷体_GB2312" panose="02010609030101010101" pitchFamily="49" charset="-122"/>
              </a:rPr>
              <a:t>ν</a:t>
            </a:r>
            <a:r>
              <a:rPr lang="en-US" altLang="zh-CN" sz="2800" baseline="-25000" dirty="0">
                <a:solidFill>
                  <a:srgbClr val="FFCC00"/>
                </a:solidFill>
                <a:latin typeface="Times New Roman" panose="02020603050405020304" pitchFamily="18" charset="0"/>
                <a:ea typeface="楷体_GB2312" panose="02010609030101010101" pitchFamily="49" charset="-122"/>
              </a:rPr>
              <a:t>i</a:t>
            </a:r>
            <a:r>
              <a:rPr lang="en-US" altLang="zh-CN" sz="2800" dirty="0">
                <a:solidFill>
                  <a:srgbClr val="FFCC00"/>
                </a:solidFill>
                <a:latin typeface="Times New Roman" panose="02020603050405020304" pitchFamily="18" charset="0"/>
                <a:ea typeface="楷体_GB2312" panose="02010609030101010101" pitchFamily="49" charset="-122"/>
              </a:rPr>
              <a:t>=</a:t>
            </a:r>
            <a:r>
              <a:rPr lang="en-US" altLang="zh-CN" sz="2800" i="1" dirty="0">
                <a:solidFill>
                  <a:srgbClr val="FFCC00"/>
                </a:solidFill>
                <a:latin typeface="Times New Roman" panose="02020603050405020304" pitchFamily="18" charset="0"/>
                <a:ea typeface="楷体_GB2312" panose="02010609030101010101" pitchFamily="49" charset="-122"/>
              </a:rPr>
              <a:t>x</a:t>
            </a:r>
            <a:r>
              <a:rPr lang="en-US" altLang="zh-CN" sz="2800" baseline="-25000" dirty="0">
                <a:solidFill>
                  <a:srgbClr val="FFCC00"/>
                </a:solidFill>
                <a:latin typeface="Times New Roman" panose="02020603050405020304" pitchFamily="18" charset="0"/>
                <a:ea typeface="楷体_GB2312" panose="02010609030101010101" pitchFamily="49" charset="-122"/>
              </a:rPr>
              <a:t>i </a:t>
            </a:r>
            <a:r>
              <a:rPr lang="en-US" altLang="zh-CN" sz="2800" dirty="0">
                <a:solidFill>
                  <a:srgbClr val="FFCC00"/>
                </a:solidFill>
                <a:latin typeface="Times New Roman" panose="02020603050405020304" pitchFamily="18" charset="0"/>
                <a:ea typeface="楷体_GB2312" panose="02010609030101010101" pitchFamily="49" charset="-122"/>
              </a:rPr>
              <a:t>- </a:t>
            </a:r>
            <a:r>
              <a:rPr lang="en-US" altLang="zh-CN" sz="2800" i="1" dirty="0">
                <a:solidFill>
                  <a:srgbClr val="FFCC00"/>
                </a:solidFill>
                <a:latin typeface="Times New Roman" panose="02020603050405020304" pitchFamily="18" charset="0"/>
                <a:ea typeface="楷体_GB2312" panose="02010609030101010101" pitchFamily="49" charset="-122"/>
              </a:rPr>
              <a:t>x</a:t>
            </a:r>
            <a:endParaRPr lang="en-US" altLang="zh-CN" sz="2800" i="1" dirty="0">
              <a:solidFill>
                <a:srgbClr val="FFCC00"/>
              </a:solidFill>
              <a:latin typeface="Times New Roman" panose="02020603050405020304" pitchFamily="18" charset="0"/>
              <a:ea typeface="楷体_GB2312" panose="02010609030101010101" pitchFamily="49" charset="-122"/>
            </a:endParaRPr>
          </a:p>
        </p:txBody>
      </p:sp>
      <p:sp>
        <p:nvSpPr>
          <p:cNvPr id="45060" name="Rectangle 11"/>
          <p:cNvSpPr/>
          <p:nvPr/>
        </p:nvSpPr>
        <p:spPr>
          <a:xfrm>
            <a:off x="0" y="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45061" name="Object 10"/>
          <p:cNvGraphicFramePr>
            <a:graphicFrameLocks noChangeAspect="1"/>
          </p:cNvGraphicFramePr>
          <p:nvPr/>
        </p:nvGraphicFramePr>
        <p:xfrm>
          <a:off x="0" y="0"/>
          <a:ext cx="685800" cy="257175"/>
        </p:xfrm>
        <a:graphic>
          <a:graphicData uri="http://schemas.openxmlformats.org/presentationml/2006/ole">
            <mc:AlternateContent xmlns:mc="http://schemas.openxmlformats.org/markup-compatibility/2006">
              <mc:Choice xmlns:v="urn:schemas-microsoft-com:vml" Requires="v">
                <p:oleObj spid="_x0000_s3079" name="" r:id="rId1" imgW="685800" imgH="254000" progId="Equation.3">
                  <p:embed/>
                </p:oleObj>
              </mc:Choice>
              <mc:Fallback>
                <p:oleObj name="" r:id="rId1" imgW="685800" imgH="254000" progId="Equation.3">
                  <p:embed/>
                  <p:pic>
                    <p:nvPicPr>
                      <p:cNvPr id="0" name="图片 3078"/>
                      <p:cNvPicPr/>
                      <p:nvPr/>
                    </p:nvPicPr>
                    <p:blipFill>
                      <a:blip r:embed="rId2"/>
                      <a:stretch>
                        <a:fillRect/>
                      </a:stretch>
                    </p:blipFill>
                    <p:spPr>
                      <a:xfrm>
                        <a:off x="0" y="0"/>
                        <a:ext cx="685800" cy="257175"/>
                      </a:xfrm>
                      <a:prstGeom prst="rect">
                        <a:avLst/>
                      </a:prstGeom>
                      <a:noFill/>
                      <a:ln w="38100">
                        <a:noFill/>
                        <a:miter/>
                      </a:ln>
                    </p:spPr>
                  </p:pic>
                </p:oleObj>
              </mc:Fallback>
            </mc:AlternateContent>
          </a:graphicData>
        </a:graphic>
      </p:graphicFrame>
      <p:sp>
        <p:nvSpPr>
          <p:cNvPr id="45062" name="Rectangle 13"/>
          <p:cNvSpPr/>
          <p:nvPr/>
        </p:nvSpPr>
        <p:spPr>
          <a:xfrm>
            <a:off x="0" y="330041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45063" name="Line 16"/>
          <p:cNvSpPr/>
          <p:nvPr/>
        </p:nvSpPr>
        <p:spPr>
          <a:xfrm>
            <a:off x="4643438" y="5876925"/>
            <a:ext cx="360362" cy="0"/>
          </a:xfrm>
          <a:prstGeom prst="line">
            <a:avLst/>
          </a:prstGeom>
          <a:ln w="34925" cap="flat" cmpd="sng">
            <a:solidFill>
              <a:srgbClr val="FFCC00"/>
            </a:solidFill>
            <a:prstDash val="solid"/>
            <a:headEnd type="none" w="med" len="med"/>
            <a:tailEnd type="none" w="med" len="med"/>
          </a:ln>
        </p:spPr>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误差</a:t>
            </a:r>
            <a:endParaRPr lang="zh-CN" altLang="en-US" dirty="0">
              <a:ea typeface="楷体_GB2312" panose="02010609030101010101" pitchFamily="49" charset="-122"/>
            </a:endParaRPr>
          </a:p>
        </p:txBody>
      </p:sp>
      <p:sp>
        <p:nvSpPr>
          <p:cNvPr id="46083" name="Rectangle 3"/>
          <p:cNvSpPr>
            <a:spLocks noGrp="1" noRot="1"/>
          </p:cNvSpPr>
          <p:nvPr>
            <p:ph idx="1"/>
          </p:nvPr>
        </p:nvSpPr>
        <p:spPr>
          <a:xfrm>
            <a:off x="301625" y="1600200"/>
            <a:ext cx="8662988" cy="4498975"/>
          </a:xfrm>
          <a:ln/>
        </p:spPr>
        <p:txBody>
          <a:bodyPr vert="horz" wrap="square" lIns="91440" tIns="45720" rIns="91440" bIns="45720" anchor="t"/>
          <a:p>
            <a:pPr eaLnBrk="1" hangingPunct="1">
              <a:buNone/>
            </a:pPr>
            <a:r>
              <a:rPr lang="zh-CN" altLang="en-US" dirty="0">
                <a:solidFill>
                  <a:srgbClr val="FFCC00"/>
                </a:solidFill>
                <a:latin typeface="宋体" panose="02010600030101010101" pitchFamily="2" charset="-122"/>
              </a:rPr>
              <a:t>相对误差</a:t>
            </a:r>
            <a:r>
              <a:rPr lang="en-US" altLang="zh-CN" i="1" dirty="0">
                <a:solidFill>
                  <a:srgbClr val="FFCC00"/>
                </a:solidFill>
                <a:latin typeface="宋体" panose="02010600030101010101" pitchFamily="2" charset="-122"/>
              </a:rPr>
              <a:t>E</a:t>
            </a:r>
            <a:endParaRPr lang="en-US" altLang="zh-CN" i="1" dirty="0">
              <a:solidFill>
                <a:srgbClr val="FFCC00"/>
              </a:solidFill>
              <a:latin typeface="宋体" panose="02010600030101010101" pitchFamily="2" charset="-122"/>
            </a:endParaRPr>
          </a:p>
          <a:p>
            <a:pPr algn="just" eaLnBrk="1" hangingPunct="1">
              <a:buNone/>
            </a:pPr>
            <a:r>
              <a:rPr lang="en-US" altLang="zh-CN" dirty="0">
                <a:solidFill>
                  <a:srgbClr val="FFCC00"/>
                </a:solidFill>
                <a:latin typeface="楷体_GB2312" panose="02010609030101010101" pitchFamily="49" charset="-122"/>
                <a:ea typeface="楷体_GB2312" panose="02010609030101010101" pitchFamily="49" charset="-122"/>
              </a:rPr>
              <a:t>  </a:t>
            </a:r>
            <a:r>
              <a:rPr lang="zh-CN" altLang="en-US" dirty="0">
                <a:solidFill>
                  <a:srgbClr val="FFCC00"/>
                </a:solidFill>
                <a:latin typeface="楷体_GB2312" panose="02010609030101010101" pitchFamily="49" charset="-122"/>
                <a:ea typeface="楷体_GB2312" panose="02010609030101010101" pitchFamily="49" charset="-122"/>
              </a:rPr>
              <a:t>相对误差是绝对误差与被测量真值之比。由于真值不能确定，实际上常用约定真值来代替被测量的真值。相对误差常用百分数表示。</a:t>
            </a:r>
            <a:endParaRPr lang="zh-CN" altLang="en-US" dirty="0">
              <a:solidFill>
                <a:srgbClr val="FFCC00"/>
              </a:solidFill>
              <a:latin typeface="楷体_GB2312" panose="02010609030101010101" pitchFamily="49" charset="-122"/>
              <a:ea typeface="楷体_GB2312" panose="02010609030101010101" pitchFamily="49" charset="-122"/>
            </a:endParaRPr>
          </a:p>
          <a:p>
            <a:pPr eaLnBrk="1" hangingPunct="1">
              <a:buNone/>
            </a:pPr>
            <a:r>
              <a:rPr lang="zh-CN" altLang="en-US" dirty="0"/>
              <a:t> </a:t>
            </a:r>
            <a:endParaRPr lang="zh-CN" altLang="en-US" dirty="0"/>
          </a:p>
        </p:txBody>
      </p:sp>
      <p:sp>
        <p:nvSpPr>
          <p:cNvPr id="46084" name="Rectangle 5"/>
          <p:cNvSpPr/>
          <p:nvPr/>
        </p:nvSpPr>
        <p:spPr>
          <a:xfrm>
            <a:off x="0" y="321468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46085" name="Object 4"/>
          <p:cNvGraphicFramePr>
            <a:graphicFrameLocks noChangeAspect="1"/>
          </p:cNvGraphicFramePr>
          <p:nvPr/>
        </p:nvGraphicFramePr>
        <p:xfrm>
          <a:off x="3348038" y="4581525"/>
          <a:ext cx="2016125" cy="873125"/>
        </p:xfrm>
        <a:graphic>
          <a:graphicData uri="http://schemas.openxmlformats.org/presentationml/2006/ole">
            <mc:AlternateContent xmlns:mc="http://schemas.openxmlformats.org/markup-compatibility/2006">
              <mc:Choice xmlns:v="urn:schemas-microsoft-com:vml" Requires="v">
                <p:oleObj spid="_x0000_s3080" name="" r:id="rId1" imgW="989965" imgH="431800" progId="Equation.3">
                  <p:embed/>
                </p:oleObj>
              </mc:Choice>
              <mc:Fallback>
                <p:oleObj name="" r:id="rId1" imgW="989965" imgH="431800" progId="Equation.3">
                  <p:embed/>
                  <p:pic>
                    <p:nvPicPr>
                      <p:cNvPr id="0" name="图片 3079"/>
                      <p:cNvPicPr/>
                      <p:nvPr/>
                    </p:nvPicPr>
                    <p:blipFill>
                      <a:blip r:embed="rId2"/>
                      <a:stretch>
                        <a:fillRect/>
                      </a:stretch>
                    </p:blipFill>
                    <p:spPr>
                      <a:xfrm>
                        <a:off x="3348038" y="4581525"/>
                        <a:ext cx="2016125" cy="873125"/>
                      </a:xfrm>
                      <a:prstGeom prst="rect">
                        <a:avLst/>
                      </a:prstGeom>
                      <a:solidFill>
                        <a:srgbClr val="FFFF99"/>
                      </a:solidFill>
                      <a:ln w="38100">
                        <a:noFill/>
                        <a:miter/>
                      </a:ln>
                    </p:spPr>
                  </p:pic>
                </p:oleObj>
              </mc:Fallback>
            </mc:AlternateContent>
          </a:graphicData>
        </a:graphic>
      </p:graphicFrame>
      <p:sp>
        <p:nvSpPr>
          <p:cNvPr id="46086" name="Rectangle 6"/>
          <p:cNvSpPr/>
          <p:nvPr/>
        </p:nvSpPr>
        <p:spPr>
          <a:xfrm>
            <a:off x="0" y="364331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精确度与不确定度</a:t>
            </a:r>
            <a:endParaRPr lang="zh-CN" altLang="en-US" dirty="0">
              <a:ea typeface="楷体_GB2312" panose="02010609030101010101" pitchFamily="49" charset="-122"/>
            </a:endParaRPr>
          </a:p>
        </p:txBody>
      </p:sp>
      <p:sp>
        <p:nvSpPr>
          <p:cNvPr id="47107" name="Rectangle 3"/>
          <p:cNvSpPr>
            <a:spLocks noGrp="1" noRot="1"/>
          </p:cNvSpPr>
          <p:nvPr>
            <p:ph idx="1"/>
          </p:nvPr>
        </p:nvSpPr>
        <p:spPr>
          <a:ln/>
        </p:spPr>
        <p:txBody>
          <a:bodyPr vert="horz" wrap="square" lIns="91440" tIns="45720" rIns="91440" bIns="45720" anchor="t"/>
          <a:p>
            <a:pPr eaLnBrk="1" hangingPunct="1">
              <a:buNone/>
            </a:pPr>
            <a:r>
              <a:rPr lang="zh-CN" altLang="en-US" b="1" dirty="0">
                <a:solidFill>
                  <a:srgbClr val="FFCC00"/>
                </a:solidFill>
                <a:latin typeface="楷体_GB2312" panose="02010609030101010101" pitchFamily="49" charset="-122"/>
                <a:ea typeface="楷体_GB2312" panose="02010609030101010101" pitchFamily="49" charset="-122"/>
              </a:rPr>
              <a:t>精确度</a:t>
            </a:r>
            <a:endParaRPr lang="zh-CN" altLang="en-US" dirty="0">
              <a:solidFill>
                <a:srgbClr val="FFCC00"/>
              </a:solidFill>
              <a:latin typeface="楷体_GB2312" panose="02010609030101010101" pitchFamily="49" charset="-122"/>
              <a:ea typeface="楷体_GB2312" panose="02010609030101010101" pitchFamily="49" charset="-122"/>
            </a:endParaRPr>
          </a:p>
          <a:p>
            <a:pPr eaLnBrk="1" hangingPunct="1">
              <a:buNone/>
            </a:pPr>
            <a:r>
              <a:rPr lang="zh-CN" altLang="en-US" dirty="0">
                <a:solidFill>
                  <a:srgbClr val="FFCC00"/>
                </a:solidFill>
                <a:latin typeface="楷体_GB2312" panose="02010609030101010101" pitchFamily="49" charset="-122"/>
                <a:ea typeface="楷体_GB2312" panose="02010609030101010101" pitchFamily="49" charset="-122"/>
              </a:rPr>
              <a:t>  反映测量结果与真值接近程度的量。它和误差相对应。误差大则精确度低，误差小则精确度高。</a:t>
            </a:r>
            <a:endParaRPr lang="zh-CN" altLang="en-US" dirty="0">
              <a:solidFill>
                <a:srgbClr val="FFCC00"/>
              </a:solidFill>
              <a:latin typeface="楷体_GB2312" panose="02010609030101010101" pitchFamily="49" charset="-122"/>
              <a:ea typeface="楷体_GB2312" panose="02010609030101010101" pitchFamily="49" charset="-122"/>
            </a:endParaRPr>
          </a:p>
          <a:p>
            <a:pPr eaLnBrk="1" hangingPunct="1">
              <a:buNone/>
            </a:pPr>
            <a:r>
              <a:rPr lang="zh-CN" altLang="en-US" b="1" dirty="0">
                <a:solidFill>
                  <a:srgbClr val="FFCC00"/>
                </a:solidFill>
                <a:latin typeface="楷体_GB2312" panose="02010609030101010101" pitchFamily="49" charset="-122"/>
                <a:ea typeface="楷体_GB2312" panose="02010609030101010101" pitchFamily="49" charset="-122"/>
              </a:rPr>
              <a:t>①精密度</a:t>
            </a:r>
            <a:r>
              <a:rPr lang="zh-CN" altLang="en-US" dirty="0">
                <a:solidFill>
                  <a:srgbClr val="FFCC00"/>
                </a:solidFill>
                <a:latin typeface="楷体_GB2312" panose="02010609030101010101" pitchFamily="49" charset="-122"/>
                <a:ea typeface="楷体_GB2312" panose="02010609030101010101" pitchFamily="49" charset="-122"/>
              </a:rPr>
              <a:t> 反映随机误差大小的程度。</a:t>
            </a:r>
            <a:endParaRPr lang="zh-CN" altLang="en-US" b="1" dirty="0">
              <a:solidFill>
                <a:srgbClr val="FFCC00"/>
              </a:solidFill>
              <a:latin typeface="楷体_GB2312" panose="02010609030101010101" pitchFamily="49" charset="-122"/>
              <a:ea typeface="楷体_GB2312" panose="02010609030101010101" pitchFamily="49" charset="-122"/>
            </a:endParaRPr>
          </a:p>
          <a:p>
            <a:pPr eaLnBrk="1" hangingPunct="1">
              <a:buNone/>
            </a:pPr>
            <a:r>
              <a:rPr lang="zh-CN" altLang="en-US" b="1" dirty="0">
                <a:solidFill>
                  <a:srgbClr val="FFCC00"/>
                </a:solidFill>
                <a:latin typeface="楷体_GB2312" panose="02010609030101010101" pitchFamily="49" charset="-122"/>
                <a:ea typeface="楷体_GB2312" panose="02010609030101010101" pitchFamily="49" charset="-122"/>
              </a:rPr>
              <a:t>②准确度</a:t>
            </a:r>
            <a:r>
              <a:rPr lang="zh-CN" altLang="en-US" dirty="0">
                <a:solidFill>
                  <a:srgbClr val="FFCC00"/>
                </a:solidFill>
                <a:latin typeface="楷体_GB2312" panose="02010609030101010101" pitchFamily="49" charset="-122"/>
                <a:ea typeface="楷体_GB2312" panose="02010609030101010101" pitchFamily="49" charset="-122"/>
              </a:rPr>
              <a:t> 反映系统误差大小的程度。</a:t>
            </a:r>
            <a:endParaRPr lang="zh-CN" altLang="en-US" b="1" dirty="0">
              <a:solidFill>
                <a:srgbClr val="FFCC00"/>
              </a:solidFill>
              <a:latin typeface="楷体_GB2312" panose="02010609030101010101" pitchFamily="49" charset="-122"/>
              <a:ea typeface="楷体_GB2312" panose="02010609030101010101" pitchFamily="49" charset="-122"/>
            </a:endParaRPr>
          </a:p>
          <a:p>
            <a:pPr eaLnBrk="1" hangingPunct="1">
              <a:buNone/>
            </a:pPr>
            <a:r>
              <a:rPr lang="zh-CN" altLang="en-US" b="1" dirty="0">
                <a:solidFill>
                  <a:srgbClr val="FFCC00"/>
                </a:solidFill>
                <a:latin typeface="楷体_GB2312" panose="02010609030101010101" pitchFamily="49" charset="-122"/>
                <a:ea typeface="楷体_GB2312" panose="02010609030101010101" pitchFamily="49" charset="-122"/>
              </a:rPr>
              <a:t>③精确度（精度）</a:t>
            </a:r>
            <a:r>
              <a:rPr lang="zh-CN" altLang="en-US" dirty="0">
                <a:solidFill>
                  <a:srgbClr val="FFCC00"/>
                </a:solidFill>
                <a:latin typeface="楷体_GB2312" panose="02010609030101010101" pitchFamily="49" charset="-122"/>
                <a:ea typeface="楷体_GB2312" panose="02010609030101010101" pitchFamily="49" charset="-122"/>
              </a:rPr>
              <a:t>反映测量中的随机误差和系统误差综合大小的程度</a:t>
            </a:r>
            <a:r>
              <a:rPr lang="zh-CN" altLang="en-US" dirty="0"/>
              <a:t>  </a:t>
            </a:r>
            <a:endParaRPr lang="zh-CN" altLang="en-US"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精确度与不确定度</a:t>
            </a:r>
            <a:endParaRPr lang="zh-CN" altLang="en-US" dirty="0">
              <a:ea typeface="楷体_GB2312" panose="02010609030101010101" pitchFamily="49" charset="-122"/>
            </a:endParaRPr>
          </a:p>
        </p:txBody>
      </p:sp>
      <p:pic>
        <p:nvPicPr>
          <p:cNvPr id="150537" name="Picture 9"/>
          <p:cNvPicPr>
            <a:picLocks noChangeAspect="1"/>
          </p:cNvPicPr>
          <p:nvPr/>
        </p:nvPicPr>
        <p:blipFill>
          <a:blip r:embed="rId1"/>
          <a:stretch>
            <a:fillRect/>
          </a:stretch>
        </p:blipFill>
        <p:spPr>
          <a:xfrm>
            <a:off x="1116013" y="1989138"/>
            <a:ext cx="2020887" cy="2519362"/>
          </a:xfrm>
          <a:prstGeom prst="rect">
            <a:avLst/>
          </a:prstGeom>
          <a:noFill/>
          <a:ln w="9525">
            <a:noFill/>
          </a:ln>
        </p:spPr>
      </p:pic>
      <p:pic>
        <p:nvPicPr>
          <p:cNvPr id="150538" name="Picture 10"/>
          <p:cNvPicPr>
            <a:picLocks noChangeAspect="1"/>
          </p:cNvPicPr>
          <p:nvPr/>
        </p:nvPicPr>
        <p:blipFill>
          <a:blip r:embed="rId2"/>
          <a:stretch>
            <a:fillRect/>
          </a:stretch>
        </p:blipFill>
        <p:spPr>
          <a:xfrm>
            <a:off x="1547813" y="4645025"/>
            <a:ext cx="1152525" cy="638175"/>
          </a:xfrm>
          <a:prstGeom prst="rect">
            <a:avLst/>
          </a:prstGeom>
          <a:noFill/>
          <a:ln w="9525">
            <a:noFill/>
          </a:ln>
        </p:spPr>
      </p:pic>
      <p:pic>
        <p:nvPicPr>
          <p:cNvPr id="150539" name="Picture 11"/>
          <p:cNvPicPr>
            <a:picLocks noChangeAspect="1"/>
          </p:cNvPicPr>
          <p:nvPr/>
        </p:nvPicPr>
        <p:blipFill>
          <a:blip r:embed="rId3"/>
          <a:stretch>
            <a:fillRect/>
          </a:stretch>
        </p:blipFill>
        <p:spPr>
          <a:xfrm>
            <a:off x="3563938" y="1989138"/>
            <a:ext cx="1998662" cy="2519362"/>
          </a:xfrm>
          <a:prstGeom prst="rect">
            <a:avLst/>
          </a:prstGeom>
          <a:noFill/>
          <a:ln w="9525">
            <a:noFill/>
          </a:ln>
        </p:spPr>
      </p:pic>
      <p:pic>
        <p:nvPicPr>
          <p:cNvPr id="150540" name="Picture 12"/>
          <p:cNvPicPr>
            <a:picLocks noChangeAspect="1"/>
          </p:cNvPicPr>
          <p:nvPr/>
        </p:nvPicPr>
        <p:blipFill>
          <a:blip r:embed="rId4"/>
          <a:stretch>
            <a:fillRect/>
          </a:stretch>
        </p:blipFill>
        <p:spPr>
          <a:xfrm>
            <a:off x="4140200" y="4724400"/>
            <a:ext cx="1081088" cy="600075"/>
          </a:xfrm>
          <a:prstGeom prst="rect">
            <a:avLst/>
          </a:prstGeom>
          <a:noFill/>
          <a:ln w="9525">
            <a:noFill/>
          </a:ln>
        </p:spPr>
      </p:pic>
      <p:pic>
        <p:nvPicPr>
          <p:cNvPr id="150541" name="Picture 13"/>
          <p:cNvPicPr>
            <a:picLocks noChangeAspect="1"/>
          </p:cNvPicPr>
          <p:nvPr/>
        </p:nvPicPr>
        <p:blipFill>
          <a:blip r:embed="rId5"/>
          <a:stretch>
            <a:fillRect/>
          </a:stretch>
        </p:blipFill>
        <p:spPr>
          <a:xfrm>
            <a:off x="5899150" y="1916113"/>
            <a:ext cx="2071688" cy="2665412"/>
          </a:xfrm>
          <a:prstGeom prst="rect">
            <a:avLst/>
          </a:prstGeom>
          <a:noFill/>
          <a:ln w="9525">
            <a:noFill/>
          </a:ln>
        </p:spPr>
      </p:pic>
      <p:pic>
        <p:nvPicPr>
          <p:cNvPr id="150542" name="Picture 14"/>
          <p:cNvPicPr>
            <a:picLocks noChangeAspect="1"/>
          </p:cNvPicPr>
          <p:nvPr/>
        </p:nvPicPr>
        <p:blipFill>
          <a:blip r:embed="rId6"/>
          <a:stretch>
            <a:fillRect/>
          </a:stretch>
        </p:blipFill>
        <p:spPr>
          <a:xfrm>
            <a:off x="6227763" y="4797425"/>
            <a:ext cx="1439862" cy="56832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0537"/>
                                        </p:tgtEl>
                                        <p:attrNameLst>
                                          <p:attrName>style.visibility</p:attrName>
                                        </p:attrNameLst>
                                      </p:cBhvr>
                                      <p:to>
                                        <p:strVal val="visible"/>
                                      </p:to>
                                    </p:set>
                                    <p:anim calcmode="lin" valueType="num">
                                      <p:cBhvr additive="base">
                                        <p:cTn id="7" dur="500" fill="hold"/>
                                        <p:tgtEl>
                                          <p:spTgt spid="150537"/>
                                        </p:tgtEl>
                                        <p:attrNameLst>
                                          <p:attrName>ppt_x</p:attrName>
                                        </p:attrNameLst>
                                      </p:cBhvr>
                                      <p:tavLst>
                                        <p:tav tm="0">
                                          <p:val>
                                            <p:strVal val="#ppt_x"/>
                                          </p:val>
                                        </p:tav>
                                        <p:tav tm="100000">
                                          <p:val>
                                            <p:strVal val="#ppt_x"/>
                                          </p:val>
                                        </p:tav>
                                      </p:tavLst>
                                    </p:anim>
                                    <p:anim calcmode="lin" valueType="num">
                                      <p:cBhvr additive="base">
                                        <p:cTn id="8" dur="500" fill="hold"/>
                                        <p:tgtEl>
                                          <p:spTgt spid="15053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0538"/>
                                        </p:tgtEl>
                                        <p:attrNameLst>
                                          <p:attrName>style.visibility</p:attrName>
                                        </p:attrNameLst>
                                      </p:cBhvr>
                                      <p:to>
                                        <p:strVal val="visible"/>
                                      </p:to>
                                    </p:set>
                                    <p:anim calcmode="lin" valueType="num">
                                      <p:cBhvr additive="base">
                                        <p:cTn id="13" dur="500" fill="hold"/>
                                        <p:tgtEl>
                                          <p:spTgt spid="150538"/>
                                        </p:tgtEl>
                                        <p:attrNameLst>
                                          <p:attrName>ppt_x</p:attrName>
                                        </p:attrNameLst>
                                      </p:cBhvr>
                                      <p:tavLst>
                                        <p:tav tm="0">
                                          <p:val>
                                            <p:strVal val="#ppt_x"/>
                                          </p:val>
                                        </p:tav>
                                        <p:tav tm="100000">
                                          <p:val>
                                            <p:strVal val="#ppt_x"/>
                                          </p:val>
                                        </p:tav>
                                      </p:tavLst>
                                    </p:anim>
                                    <p:anim calcmode="lin" valueType="num">
                                      <p:cBhvr additive="base">
                                        <p:cTn id="14" dur="500" fill="hold"/>
                                        <p:tgtEl>
                                          <p:spTgt spid="15053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0539"/>
                                        </p:tgtEl>
                                        <p:attrNameLst>
                                          <p:attrName>style.visibility</p:attrName>
                                        </p:attrNameLst>
                                      </p:cBhvr>
                                      <p:to>
                                        <p:strVal val="visible"/>
                                      </p:to>
                                    </p:set>
                                    <p:anim calcmode="lin" valueType="num">
                                      <p:cBhvr additive="base">
                                        <p:cTn id="19" dur="500" fill="hold"/>
                                        <p:tgtEl>
                                          <p:spTgt spid="150539"/>
                                        </p:tgtEl>
                                        <p:attrNameLst>
                                          <p:attrName>ppt_x</p:attrName>
                                        </p:attrNameLst>
                                      </p:cBhvr>
                                      <p:tavLst>
                                        <p:tav tm="0">
                                          <p:val>
                                            <p:strVal val="#ppt_x"/>
                                          </p:val>
                                        </p:tav>
                                        <p:tav tm="100000">
                                          <p:val>
                                            <p:strVal val="#ppt_x"/>
                                          </p:val>
                                        </p:tav>
                                      </p:tavLst>
                                    </p:anim>
                                    <p:anim calcmode="lin" valueType="num">
                                      <p:cBhvr additive="base">
                                        <p:cTn id="20" dur="500" fill="hold"/>
                                        <p:tgtEl>
                                          <p:spTgt spid="15053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0540"/>
                                        </p:tgtEl>
                                        <p:attrNameLst>
                                          <p:attrName>style.visibility</p:attrName>
                                        </p:attrNameLst>
                                      </p:cBhvr>
                                      <p:to>
                                        <p:strVal val="visible"/>
                                      </p:to>
                                    </p:set>
                                    <p:anim calcmode="lin" valueType="num">
                                      <p:cBhvr additive="base">
                                        <p:cTn id="25" dur="500" fill="hold"/>
                                        <p:tgtEl>
                                          <p:spTgt spid="150540"/>
                                        </p:tgtEl>
                                        <p:attrNameLst>
                                          <p:attrName>ppt_x</p:attrName>
                                        </p:attrNameLst>
                                      </p:cBhvr>
                                      <p:tavLst>
                                        <p:tav tm="0">
                                          <p:val>
                                            <p:strVal val="#ppt_x"/>
                                          </p:val>
                                        </p:tav>
                                        <p:tav tm="100000">
                                          <p:val>
                                            <p:strVal val="#ppt_x"/>
                                          </p:val>
                                        </p:tav>
                                      </p:tavLst>
                                    </p:anim>
                                    <p:anim calcmode="lin" valueType="num">
                                      <p:cBhvr additive="base">
                                        <p:cTn id="26" dur="500" fill="hold"/>
                                        <p:tgtEl>
                                          <p:spTgt spid="15054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0541"/>
                                        </p:tgtEl>
                                        <p:attrNameLst>
                                          <p:attrName>style.visibility</p:attrName>
                                        </p:attrNameLst>
                                      </p:cBhvr>
                                      <p:to>
                                        <p:strVal val="visible"/>
                                      </p:to>
                                    </p:set>
                                    <p:anim calcmode="lin" valueType="num">
                                      <p:cBhvr additive="base">
                                        <p:cTn id="31" dur="500" fill="hold"/>
                                        <p:tgtEl>
                                          <p:spTgt spid="150541"/>
                                        </p:tgtEl>
                                        <p:attrNameLst>
                                          <p:attrName>ppt_x</p:attrName>
                                        </p:attrNameLst>
                                      </p:cBhvr>
                                      <p:tavLst>
                                        <p:tav tm="0">
                                          <p:val>
                                            <p:strVal val="#ppt_x"/>
                                          </p:val>
                                        </p:tav>
                                        <p:tav tm="100000">
                                          <p:val>
                                            <p:strVal val="#ppt_x"/>
                                          </p:val>
                                        </p:tav>
                                      </p:tavLst>
                                    </p:anim>
                                    <p:anim calcmode="lin" valueType="num">
                                      <p:cBhvr additive="base">
                                        <p:cTn id="32" dur="500" fill="hold"/>
                                        <p:tgtEl>
                                          <p:spTgt spid="15054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0542"/>
                                        </p:tgtEl>
                                        <p:attrNameLst>
                                          <p:attrName>style.visibility</p:attrName>
                                        </p:attrNameLst>
                                      </p:cBhvr>
                                      <p:to>
                                        <p:strVal val="visible"/>
                                      </p:to>
                                    </p:set>
                                    <p:anim calcmode="lin" valueType="num">
                                      <p:cBhvr additive="base">
                                        <p:cTn id="37" dur="500" fill="hold"/>
                                        <p:tgtEl>
                                          <p:spTgt spid="150542"/>
                                        </p:tgtEl>
                                        <p:attrNameLst>
                                          <p:attrName>ppt_x</p:attrName>
                                        </p:attrNameLst>
                                      </p:cBhvr>
                                      <p:tavLst>
                                        <p:tav tm="0">
                                          <p:val>
                                            <p:strVal val="#ppt_x"/>
                                          </p:val>
                                        </p:tav>
                                        <p:tav tm="100000">
                                          <p:val>
                                            <p:strVal val="#ppt_x"/>
                                          </p:val>
                                        </p:tav>
                                      </p:tavLst>
                                    </p:anim>
                                    <p:anim calcmode="lin" valueType="num">
                                      <p:cBhvr additive="base">
                                        <p:cTn id="38" dur="500" fill="hold"/>
                                        <p:tgtEl>
                                          <p:spTgt spid="1505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精确度与不确定度</a:t>
            </a:r>
            <a:endParaRPr lang="zh-CN" altLang="en-US" dirty="0">
              <a:ea typeface="楷体_GB2312" panose="02010609030101010101" pitchFamily="49" charset="-122"/>
            </a:endParaRPr>
          </a:p>
        </p:txBody>
      </p:sp>
      <p:sp>
        <p:nvSpPr>
          <p:cNvPr id="49155" name="Rectangle 3"/>
          <p:cNvSpPr>
            <a:spLocks noGrp="1" noRot="1"/>
          </p:cNvSpPr>
          <p:nvPr>
            <p:ph idx="1"/>
          </p:nvPr>
        </p:nvSpPr>
        <p:spPr>
          <a:ln/>
        </p:spPr>
        <p:txBody>
          <a:bodyPr vert="horz" wrap="square" lIns="91440" tIns="45720" rIns="91440" bIns="45720" anchor="t"/>
          <a:p>
            <a:pPr eaLnBrk="1" hangingPunct="1">
              <a:buNone/>
            </a:pPr>
            <a:r>
              <a:rPr lang="en-US" altLang="zh-CN" sz="3600" dirty="0">
                <a:solidFill>
                  <a:srgbClr val="FFCC00"/>
                </a:solidFill>
                <a:ea typeface="楷体_GB2312" panose="02010609030101010101" pitchFamily="49" charset="-122"/>
              </a:rPr>
              <a:t>   </a:t>
            </a:r>
            <a:r>
              <a:rPr lang="zh-CN" altLang="en-US" sz="3600" b="1" dirty="0">
                <a:solidFill>
                  <a:srgbClr val="FFCC00"/>
                </a:solidFill>
                <a:ea typeface="楷体_GB2312" panose="02010609030101010101" pitchFamily="49" charset="-122"/>
              </a:rPr>
              <a:t>不确定度</a:t>
            </a:r>
            <a:r>
              <a:rPr lang="zh-CN" altLang="en-US" sz="3600" dirty="0">
                <a:solidFill>
                  <a:srgbClr val="FFCC00"/>
                </a:solidFill>
                <a:ea typeface="楷体_GB2312" panose="02010609030101010101" pitchFamily="49" charset="-122"/>
              </a:rPr>
              <a:t>是指由于测量误差的存在而对被测量值不能肯定的程度，它是被测量的真值在某个量值范围的一个评定。或者说测量不确定度表示测量误差可能出现的</a:t>
            </a:r>
            <a:r>
              <a:rPr lang="zh-CN" altLang="en-US" sz="3600" b="1" dirty="0">
                <a:solidFill>
                  <a:srgbClr val="FF0000"/>
                </a:solidFill>
                <a:ea typeface="楷体_GB2312" panose="02010609030101010101" pitchFamily="49" charset="-122"/>
              </a:rPr>
              <a:t>范围</a:t>
            </a:r>
            <a:r>
              <a:rPr lang="zh-CN" altLang="en-US" sz="3600" dirty="0">
                <a:solidFill>
                  <a:srgbClr val="FFCC00"/>
                </a:solidFill>
                <a:ea typeface="楷体_GB2312" panose="02010609030101010101" pitchFamily="49" charset="-122"/>
              </a:rPr>
              <a:t>，它的大小反映了测量结果可信赖程度的高低。</a:t>
            </a:r>
            <a:r>
              <a:rPr lang="zh-CN" altLang="en-US" dirty="0"/>
              <a:t> </a:t>
            </a:r>
            <a:endParaRPr lang="zh-CN" alt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系统误差的分析和处理</a:t>
            </a:r>
            <a:endParaRPr lang="zh-CN" altLang="en-US" dirty="0">
              <a:ea typeface="楷体_GB2312" panose="02010609030101010101" pitchFamily="49" charset="-122"/>
            </a:endParaRPr>
          </a:p>
        </p:txBody>
      </p:sp>
      <p:sp>
        <p:nvSpPr>
          <p:cNvPr id="50179" name="Rectangle 3"/>
          <p:cNvSpPr>
            <a:spLocks noGrp="1" noRot="1"/>
          </p:cNvSpPr>
          <p:nvPr>
            <p:ph idx="1"/>
          </p:nvPr>
        </p:nvSpPr>
        <p:spPr>
          <a:xfrm>
            <a:off x="301625" y="1341438"/>
            <a:ext cx="8540750" cy="5256212"/>
          </a:xfrm>
          <a:ln/>
        </p:spPr>
        <p:txBody>
          <a:bodyPr vert="horz" wrap="square" lIns="91440" tIns="45720" rIns="91440" bIns="45720" anchor="t"/>
          <a:p>
            <a:pPr eaLnBrk="1" hangingPunct="1">
              <a:lnSpc>
                <a:spcPct val="90000"/>
              </a:lnSpc>
              <a:buNone/>
            </a:pPr>
            <a:r>
              <a:rPr lang="en-US" altLang="zh-CN" sz="2400" dirty="0">
                <a:solidFill>
                  <a:srgbClr val="FFCC00"/>
                </a:solidFill>
                <a:ea typeface="楷体_GB2312" panose="02010609030101010101" pitchFamily="49" charset="-122"/>
              </a:rPr>
              <a:t>           </a:t>
            </a:r>
            <a:r>
              <a:rPr lang="zh-CN" altLang="en-US" sz="2400" dirty="0">
                <a:solidFill>
                  <a:srgbClr val="FFCC00"/>
                </a:solidFill>
                <a:ea typeface="楷体_GB2312" panose="02010609030101010101" pitchFamily="49" charset="-122"/>
              </a:rPr>
              <a:t>系统误差的处理复杂且困难，它不仅涉及许多知识，还应具有丰富的经验，这些都必须通过长期艰苦的实践，不断积累和提高。系统误差的出现，常常是由于实验理论的不完善，或其理论背后隐藏着某些未被发现的规律。在科学史上，不乏由于发现了误差，进而通过深入细致地研究探索，最终发现新现象、新事物的例子。</a:t>
            </a:r>
            <a:endParaRPr lang="zh-CN" altLang="en-US" sz="2400" dirty="0">
              <a:solidFill>
                <a:srgbClr val="FFCC00"/>
              </a:solidFill>
              <a:ea typeface="楷体_GB2312" panose="02010609030101010101" pitchFamily="49" charset="-122"/>
            </a:endParaRPr>
          </a:p>
          <a:p>
            <a:pPr eaLnBrk="1" hangingPunct="1">
              <a:lnSpc>
                <a:spcPct val="90000"/>
              </a:lnSpc>
              <a:buNone/>
            </a:pPr>
            <a:r>
              <a:rPr lang="zh-CN" altLang="en-US" sz="2400" dirty="0">
                <a:solidFill>
                  <a:srgbClr val="FFCC00"/>
                </a:solidFill>
                <a:ea typeface="楷体_GB2312" panose="02010609030101010101" pitchFamily="49" charset="-122"/>
              </a:rPr>
              <a:t>       透射电镜，引力波，地球是圆形的等</a:t>
            </a:r>
            <a:endParaRPr lang="zh-CN" altLang="en-US" sz="2400" dirty="0">
              <a:solidFill>
                <a:srgbClr val="FFCC00"/>
              </a:solidFill>
              <a:ea typeface="楷体_GB2312" panose="02010609030101010101" pitchFamily="49" charset="-122"/>
            </a:endParaRPr>
          </a:p>
          <a:p>
            <a:pPr eaLnBrk="1" hangingPunct="1">
              <a:lnSpc>
                <a:spcPct val="90000"/>
              </a:lnSpc>
              <a:buNone/>
            </a:pPr>
            <a:endParaRPr lang="zh-CN" altLang="en-US" sz="2000" dirty="0">
              <a:solidFill>
                <a:srgbClr val="FFCC00"/>
              </a:solidFill>
              <a:ea typeface="楷体_GB2312" panose="02010609030101010101" pitchFamily="49" charset="-122"/>
            </a:endParaRPr>
          </a:p>
          <a:p>
            <a:pPr eaLnBrk="1" hangingPunct="1">
              <a:lnSpc>
                <a:spcPct val="90000"/>
              </a:lnSpc>
              <a:buNone/>
            </a:pPr>
            <a:endParaRPr lang="zh-CN" altLang="en-US" sz="2800" dirty="0">
              <a:solidFill>
                <a:srgbClr val="FFCC00"/>
              </a:solidFill>
              <a:ea typeface="楷体_GB2312" panose="02010609030101010101" pitchFamily="49" charset="-122"/>
            </a:endParaRPr>
          </a:p>
          <a:p>
            <a:pPr eaLnBrk="1" hangingPunct="1">
              <a:lnSpc>
                <a:spcPct val="90000"/>
              </a:lnSpc>
              <a:buNone/>
            </a:pPr>
            <a:r>
              <a:rPr lang="zh-CN" altLang="en-US" dirty="0">
                <a:solidFill>
                  <a:srgbClr val="FFCC00"/>
                </a:solidFill>
                <a:ea typeface="楷体_GB2312" panose="02010609030101010101" pitchFamily="49" charset="-122"/>
              </a:rPr>
              <a:t>   系统误差：在对同一被测量进行多次测量时，误差的大小和符号保持恒定或以某种可预知的方式变化的误差分量。</a:t>
            </a:r>
            <a:endParaRPr lang="zh-CN" altLang="en-US" dirty="0">
              <a:solidFill>
                <a:srgbClr val="FFCC00"/>
              </a:solidFill>
              <a:ea typeface="楷体_GB2312" panose="02010609030101010101" pitchFamily="49" charset="-122"/>
            </a:endParaRPr>
          </a:p>
          <a:p>
            <a:pPr eaLnBrk="1" hangingPunct="1">
              <a:lnSpc>
                <a:spcPct val="90000"/>
              </a:lnSpc>
              <a:buNone/>
            </a:pPr>
            <a:endParaRPr lang="zh-CN" altLang="en-US" dirty="0">
              <a:solidFill>
                <a:srgbClr val="FFCC00"/>
              </a:solidFill>
              <a:ea typeface="楷体_GB2312" panose="02010609030101010101" pitchFamily="49" charset="-122"/>
            </a:endParaRPr>
          </a:p>
          <a:p>
            <a:pPr eaLnBrk="1" hangingPunct="1">
              <a:lnSpc>
                <a:spcPct val="90000"/>
              </a:lnSpc>
              <a:buNone/>
            </a:pPr>
            <a:r>
              <a:rPr lang="zh-CN" altLang="en-US" sz="2000" dirty="0">
                <a:solidFill>
                  <a:srgbClr val="FFCC00"/>
                </a:solidFill>
                <a:ea typeface="楷体_GB2312" panose="02010609030101010101" pitchFamily="49" charset="-122"/>
              </a:rPr>
              <a:t>            </a:t>
            </a:r>
            <a:endParaRPr lang="zh-CN" altLang="en-US" sz="2000" dirty="0">
              <a:solidFill>
                <a:srgbClr val="FFCC00"/>
              </a:solidFill>
              <a:ea typeface="楷体_GB2312" panose="02010609030101010101" pitchFamily="49" charset="-12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noRot="1"/>
          </p:cNvSpPr>
          <p:nvPr>
            <p:ph type="title"/>
          </p:nvPr>
        </p:nvSpPr>
        <p:spPr>
          <a:xfrm>
            <a:off x="323850" y="981075"/>
            <a:ext cx="8540750" cy="1143000"/>
          </a:xfrm>
          <a:ln/>
        </p:spPr>
        <p:txBody>
          <a:bodyPr vert="horz" wrap="square" lIns="91440" tIns="45720" rIns="91440" bIns="45720" anchor="ctr"/>
          <a:p>
            <a:pPr eaLnBrk="1" hangingPunct="1"/>
            <a:r>
              <a:rPr lang="zh-CN" altLang="en-US" dirty="0">
                <a:ea typeface="楷体_GB2312" panose="02010609030101010101" pitchFamily="49" charset="-122"/>
              </a:rPr>
              <a:t>系统误差的分析和处理</a:t>
            </a:r>
            <a:endParaRPr lang="zh-CN" altLang="en-US" dirty="0">
              <a:ea typeface="楷体_GB2312" panose="02010609030101010101" pitchFamily="49" charset="-122"/>
            </a:endParaRPr>
          </a:p>
        </p:txBody>
      </p:sp>
      <p:sp>
        <p:nvSpPr>
          <p:cNvPr id="51203" name="Rectangle 3"/>
          <p:cNvSpPr>
            <a:spLocks noGrp="1" noRot="1"/>
          </p:cNvSpPr>
          <p:nvPr>
            <p:ph idx="1"/>
          </p:nvPr>
        </p:nvSpPr>
        <p:spPr>
          <a:xfrm>
            <a:off x="323850" y="2708275"/>
            <a:ext cx="8540750" cy="2476500"/>
          </a:xfrm>
          <a:ln/>
        </p:spPr>
        <p:txBody>
          <a:bodyPr vert="horz" wrap="square" lIns="91440" tIns="45720" rIns="91440" bIns="45720" anchor="t"/>
          <a:p>
            <a:pPr eaLnBrk="1" hangingPunct="1">
              <a:buNone/>
            </a:pPr>
            <a:r>
              <a:rPr lang="en-US" altLang="zh-CN" sz="4000" dirty="0">
                <a:solidFill>
                  <a:srgbClr val="FFCC00"/>
                </a:solidFill>
                <a:ea typeface="楷体_GB2312" panose="02010609030101010101" pitchFamily="49" charset="-122"/>
              </a:rPr>
              <a:t>1.</a:t>
            </a:r>
            <a:r>
              <a:rPr lang="zh-CN" altLang="en-US" sz="4000" dirty="0">
                <a:solidFill>
                  <a:srgbClr val="FFCC00"/>
                </a:solidFill>
                <a:ea typeface="楷体_GB2312" panose="02010609030101010101" pitchFamily="49" charset="-122"/>
              </a:rPr>
              <a:t>分类</a:t>
            </a:r>
            <a:endParaRPr lang="zh-CN" altLang="en-US" sz="4000" dirty="0">
              <a:solidFill>
                <a:srgbClr val="FFCC00"/>
              </a:solidFill>
              <a:ea typeface="楷体_GB2312" panose="02010609030101010101" pitchFamily="49" charset="-122"/>
            </a:endParaRPr>
          </a:p>
          <a:p>
            <a:pPr eaLnBrk="1" hangingPunct="1">
              <a:buNone/>
            </a:pPr>
            <a:r>
              <a:rPr lang="en-US" altLang="zh-CN" sz="4000" dirty="0">
                <a:solidFill>
                  <a:srgbClr val="FFCC00"/>
                </a:solidFill>
                <a:ea typeface="楷体_GB2312" panose="02010609030101010101" pitchFamily="49" charset="-122"/>
              </a:rPr>
              <a:t>2.</a:t>
            </a:r>
            <a:r>
              <a:rPr lang="zh-CN" altLang="en-US" sz="4000" dirty="0">
                <a:solidFill>
                  <a:srgbClr val="FFCC00"/>
                </a:solidFill>
                <a:ea typeface="楷体_GB2312" panose="02010609030101010101" pitchFamily="49" charset="-122"/>
              </a:rPr>
              <a:t>发现方法</a:t>
            </a:r>
            <a:endParaRPr lang="zh-CN" altLang="en-US" sz="4000" dirty="0">
              <a:solidFill>
                <a:srgbClr val="FFCC00"/>
              </a:solidFill>
              <a:ea typeface="楷体_GB2312" panose="02010609030101010101" pitchFamily="49" charset="-122"/>
            </a:endParaRPr>
          </a:p>
          <a:p>
            <a:pPr eaLnBrk="1" hangingPunct="1">
              <a:buNone/>
            </a:pPr>
            <a:r>
              <a:rPr lang="en-US" altLang="zh-CN" sz="4000" dirty="0">
                <a:solidFill>
                  <a:srgbClr val="FFCC00"/>
                </a:solidFill>
                <a:ea typeface="楷体_GB2312" panose="02010609030101010101" pitchFamily="49" charset="-122"/>
              </a:rPr>
              <a:t>3.</a:t>
            </a:r>
            <a:r>
              <a:rPr lang="zh-CN" altLang="en-US" sz="4000" dirty="0">
                <a:solidFill>
                  <a:srgbClr val="FFCC00"/>
                </a:solidFill>
                <a:ea typeface="楷体_GB2312" panose="02010609030101010101" pitchFamily="49" charset="-122"/>
              </a:rPr>
              <a:t>消除和减小</a:t>
            </a:r>
            <a:endParaRPr lang="zh-CN" altLang="en-US" sz="4000" dirty="0">
              <a:solidFill>
                <a:srgbClr val="FFCC00"/>
              </a:solidFill>
              <a:ea typeface="楷体_GB2312" panose="02010609030101010101" pitchFamily="49" charset="-122"/>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分类</a:t>
            </a:r>
            <a:endParaRPr lang="zh-CN" altLang="en-US" dirty="0">
              <a:ea typeface="楷体_GB2312" panose="02010609030101010101" pitchFamily="49" charset="-122"/>
            </a:endParaRPr>
          </a:p>
        </p:txBody>
      </p:sp>
      <p:sp>
        <p:nvSpPr>
          <p:cNvPr id="52227" name="Rectangle 3"/>
          <p:cNvSpPr>
            <a:spLocks noGrp="1" noRot="1"/>
          </p:cNvSpPr>
          <p:nvPr>
            <p:ph idx="1"/>
          </p:nvPr>
        </p:nvSpPr>
        <p:spPr>
          <a:xfrm>
            <a:off x="323850" y="1628775"/>
            <a:ext cx="8540750" cy="4537075"/>
          </a:xfrm>
          <a:ln/>
        </p:spPr>
        <p:txBody>
          <a:bodyPr vert="horz" wrap="square" lIns="91440" tIns="45720" rIns="91440" bIns="45720" anchor="t"/>
          <a:p>
            <a:pPr eaLnBrk="1" hangingPunct="1">
              <a:buNone/>
            </a:pPr>
            <a:endParaRPr lang="en-US" altLang="zh-CN" sz="4000" dirty="0">
              <a:solidFill>
                <a:srgbClr val="FFCC00"/>
              </a:solidFill>
              <a:latin typeface="楷体_GB2312" panose="02010609030101010101" pitchFamily="49" charset="-122"/>
              <a:ea typeface="楷体_GB2312" panose="02010609030101010101" pitchFamily="49" charset="-122"/>
            </a:endParaRPr>
          </a:p>
          <a:p>
            <a:pPr eaLnBrk="1" hangingPunct="1">
              <a:buNone/>
            </a:pPr>
            <a:r>
              <a:rPr lang="en-US" altLang="zh-CN" sz="2800" dirty="0">
                <a:solidFill>
                  <a:srgbClr val="FFCC00"/>
                </a:solidFill>
                <a:latin typeface="楷体_GB2312" panose="02010609030101010101" pitchFamily="49" charset="-122"/>
                <a:ea typeface="楷体_GB2312" panose="02010609030101010101" pitchFamily="49" charset="-122"/>
              </a:rPr>
              <a:t>   </a:t>
            </a:r>
            <a:r>
              <a:rPr lang="zh-CN" altLang="en-US" sz="3600" b="1" dirty="0">
                <a:solidFill>
                  <a:srgbClr val="FFCC00"/>
                </a:solidFill>
                <a:latin typeface="楷体_GB2312" panose="02010609030101010101" pitchFamily="49" charset="-122"/>
                <a:ea typeface="楷体_GB2312" panose="02010609030101010101" pitchFamily="49" charset="-122"/>
              </a:rPr>
              <a:t>掌握程度</a:t>
            </a:r>
            <a:r>
              <a:rPr lang="zh-CN" altLang="en-US" sz="3600" dirty="0">
                <a:solidFill>
                  <a:srgbClr val="FFCC00"/>
                </a:solidFill>
                <a:latin typeface="楷体_GB2312" panose="02010609030101010101" pitchFamily="49" charset="-122"/>
                <a:ea typeface="楷体_GB2312" panose="02010609030101010101" pitchFamily="49" charset="-122"/>
              </a:rPr>
              <a:t>    </a:t>
            </a:r>
            <a:r>
              <a:rPr lang="zh-CN" altLang="en-US" sz="3600" b="1" dirty="0">
                <a:solidFill>
                  <a:srgbClr val="FFCC00"/>
                </a:solidFill>
                <a:latin typeface="楷体_GB2312" panose="02010609030101010101" pitchFamily="49" charset="-122"/>
                <a:ea typeface="楷体_GB2312" panose="02010609030101010101" pitchFamily="49" charset="-122"/>
              </a:rPr>
              <a:t>变化规律</a:t>
            </a:r>
            <a:r>
              <a:rPr lang="zh-CN" altLang="en-US" sz="3600" dirty="0">
                <a:solidFill>
                  <a:srgbClr val="FFCC00"/>
                </a:solidFill>
                <a:latin typeface="楷体_GB2312" panose="02010609030101010101" pitchFamily="49" charset="-122"/>
                <a:ea typeface="楷体_GB2312" panose="02010609030101010101" pitchFamily="49" charset="-122"/>
              </a:rPr>
              <a:t>    </a:t>
            </a:r>
            <a:r>
              <a:rPr lang="zh-CN" altLang="en-US" sz="3600" b="1" dirty="0">
                <a:solidFill>
                  <a:srgbClr val="FFCC00"/>
                </a:solidFill>
                <a:latin typeface="楷体_GB2312" panose="02010609030101010101" pitchFamily="49" charset="-122"/>
                <a:ea typeface="楷体_GB2312" panose="02010609030101010101" pitchFamily="49" charset="-122"/>
              </a:rPr>
              <a:t>产生的原因</a:t>
            </a:r>
            <a:endParaRPr lang="zh-CN" altLang="en-US" sz="3600" b="1" dirty="0">
              <a:solidFill>
                <a:srgbClr val="FFCC00"/>
              </a:solidFill>
              <a:latin typeface="楷体_GB2312" panose="02010609030101010101" pitchFamily="49" charset="-122"/>
              <a:ea typeface="楷体_GB2312" panose="02010609030101010101" pitchFamily="49" charset="-122"/>
            </a:endParaRPr>
          </a:p>
          <a:p>
            <a:pPr eaLnBrk="1" hangingPunct="1">
              <a:buNone/>
            </a:pPr>
            <a:r>
              <a:rPr lang="zh-CN" altLang="en-US" sz="2800" dirty="0">
                <a:solidFill>
                  <a:srgbClr val="FFCC00"/>
                </a:solidFill>
                <a:latin typeface="楷体_GB2312" panose="02010609030101010101" pitchFamily="49" charset="-122"/>
                <a:ea typeface="楷体_GB2312" panose="02010609030101010101" pitchFamily="49" charset="-122"/>
              </a:rPr>
              <a:t>①可定系统误差   ①不变系统误差    ①仪器误差</a:t>
            </a:r>
            <a:endParaRPr lang="zh-CN" altLang="en-US" sz="2800" dirty="0">
              <a:solidFill>
                <a:srgbClr val="FFCC00"/>
              </a:solidFill>
              <a:latin typeface="楷体_GB2312" panose="02010609030101010101" pitchFamily="49" charset="-122"/>
              <a:ea typeface="楷体_GB2312" panose="02010609030101010101" pitchFamily="49" charset="-122"/>
            </a:endParaRPr>
          </a:p>
          <a:p>
            <a:pPr eaLnBrk="1" hangingPunct="1">
              <a:buNone/>
            </a:pPr>
            <a:r>
              <a:rPr lang="zh-CN" altLang="en-US" sz="2800" dirty="0">
                <a:solidFill>
                  <a:srgbClr val="FFCC00"/>
                </a:solidFill>
                <a:latin typeface="楷体_GB2312" panose="02010609030101010101" pitchFamily="49" charset="-122"/>
                <a:ea typeface="楷体_GB2312" panose="02010609030101010101" pitchFamily="49" charset="-122"/>
              </a:rPr>
              <a:t>②未定系统误差   ②变化系统误差    ②理论误差</a:t>
            </a:r>
            <a:endParaRPr lang="zh-CN" altLang="en-US" sz="2800" dirty="0">
              <a:solidFill>
                <a:srgbClr val="FFCC00"/>
              </a:solidFill>
              <a:latin typeface="楷体_GB2312" panose="02010609030101010101" pitchFamily="49" charset="-122"/>
              <a:ea typeface="楷体_GB2312" panose="02010609030101010101" pitchFamily="49" charset="-122"/>
            </a:endParaRPr>
          </a:p>
          <a:p>
            <a:pPr eaLnBrk="1" hangingPunct="1">
              <a:buNone/>
            </a:pPr>
            <a:r>
              <a:rPr lang="zh-CN" altLang="en-US" sz="2800" dirty="0">
                <a:solidFill>
                  <a:srgbClr val="FFCC00"/>
                </a:solidFill>
                <a:latin typeface="楷体_GB2312" panose="02010609030101010101" pitchFamily="49" charset="-122"/>
                <a:ea typeface="楷体_GB2312" panose="02010609030101010101" pitchFamily="49" charset="-122"/>
              </a:rPr>
              <a:t>                                   ③环境误差</a:t>
            </a:r>
            <a:endParaRPr lang="zh-CN" altLang="en-US" sz="2800" dirty="0">
              <a:solidFill>
                <a:srgbClr val="FFCC00"/>
              </a:solidFill>
              <a:latin typeface="楷体_GB2312" panose="02010609030101010101" pitchFamily="49" charset="-122"/>
              <a:ea typeface="楷体_GB2312" panose="02010609030101010101" pitchFamily="49" charset="-122"/>
            </a:endParaRPr>
          </a:p>
          <a:p>
            <a:pPr eaLnBrk="1" hangingPunct="1">
              <a:buNone/>
            </a:pPr>
            <a:r>
              <a:rPr lang="zh-CN" altLang="en-US" sz="2800" dirty="0">
                <a:solidFill>
                  <a:srgbClr val="FFCC00"/>
                </a:solidFill>
                <a:latin typeface="楷体_GB2312" panose="02010609030101010101" pitchFamily="49" charset="-122"/>
                <a:ea typeface="楷体_GB2312" panose="02010609030101010101" pitchFamily="49" charset="-122"/>
              </a:rPr>
              <a:t>                                   ④人员误差</a:t>
            </a:r>
            <a:r>
              <a:rPr lang="zh-CN" altLang="en-US" dirty="0"/>
              <a:t> </a:t>
            </a:r>
            <a:endParaRPr lang="zh-CN" altLang="en-US" dirty="0"/>
          </a:p>
          <a:p>
            <a:pPr eaLnBrk="1" hangingPunct="1">
              <a:buNone/>
            </a:pPr>
            <a:endParaRPr lang="zh-CN" altLang="en-US" sz="4000" dirty="0">
              <a:solidFill>
                <a:srgbClr val="FFCC00"/>
              </a:solidFill>
              <a:ea typeface="楷体_GB2312" panose="02010609030101010101" pitchFamily="49" charset="-122"/>
            </a:endParaRPr>
          </a:p>
          <a:p>
            <a:pPr eaLnBrk="1" hangingPunct="1">
              <a:buNone/>
            </a:pPr>
            <a:endParaRPr lang="en-US" altLang="zh-CN" sz="4000" dirty="0">
              <a:solidFill>
                <a:srgbClr val="FFCC00"/>
              </a:solidFill>
              <a:ea typeface="楷体_GB2312" panose="02010609030101010101" pitchFamily="49" charset="-122"/>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发现方法</a:t>
            </a:r>
            <a:endParaRPr lang="zh-CN" altLang="en-US" dirty="0">
              <a:ea typeface="楷体_GB2312" panose="02010609030101010101" pitchFamily="49" charset="-122"/>
            </a:endParaRPr>
          </a:p>
        </p:txBody>
      </p:sp>
      <p:sp>
        <p:nvSpPr>
          <p:cNvPr id="53251" name="Rectangle 3"/>
          <p:cNvSpPr>
            <a:spLocks noGrp="1" noRot="1"/>
          </p:cNvSpPr>
          <p:nvPr>
            <p:ph idx="1"/>
          </p:nvPr>
        </p:nvSpPr>
        <p:spPr>
          <a:ln/>
        </p:spPr>
        <p:txBody>
          <a:bodyPr vert="horz" wrap="square" lIns="91440" tIns="45720" rIns="91440" bIns="45720" anchor="t"/>
          <a:p>
            <a:pPr eaLnBrk="1" hangingPunct="1">
              <a:buNone/>
            </a:pPr>
            <a:endParaRPr lang="en-US" altLang="zh-CN" sz="4000" b="1" dirty="0">
              <a:solidFill>
                <a:srgbClr val="FFCC00"/>
              </a:solidFill>
              <a:latin typeface="楷体_GB2312" panose="02010609030101010101" pitchFamily="49" charset="-122"/>
              <a:ea typeface="楷体_GB2312" panose="02010609030101010101" pitchFamily="49" charset="-122"/>
            </a:endParaRPr>
          </a:p>
          <a:p>
            <a:pPr eaLnBrk="1" hangingPunct="1">
              <a:buNone/>
            </a:pPr>
            <a:r>
              <a:rPr lang="en-US" altLang="zh-CN" sz="4000" dirty="0">
                <a:solidFill>
                  <a:srgbClr val="FFCC00"/>
                </a:solidFill>
                <a:latin typeface="楷体_GB2312" panose="02010609030101010101" pitchFamily="49" charset="-122"/>
                <a:ea typeface="楷体_GB2312" panose="02010609030101010101" pitchFamily="49" charset="-122"/>
              </a:rPr>
              <a:t>1.</a:t>
            </a:r>
            <a:r>
              <a:rPr lang="zh-CN" altLang="en-US" sz="4000" dirty="0">
                <a:solidFill>
                  <a:srgbClr val="FFCC00"/>
                </a:solidFill>
                <a:latin typeface="楷体_GB2312" panose="02010609030101010101" pitchFamily="49" charset="-122"/>
                <a:ea typeface="楷体_GB2312" panose="02010609030101010101" pitchFamily="49" charset="-122"/>
              </a:rPr>
              <a:t>理论分析法</a:t>
            </a:r>
            <a:endParaRPr lang="zh-CN" altLang="en-US" sz="4000" dirty="0">
              <a:solidFill>
                <a:srgbClr val="FFCC00"/>
              </a:solidFill>
              <a:latin typeface="楷体_GB2312" panose="02010609030101010101" pitchFamily="49" charset="-122"/>
              <a:ea typeface="楷体_GB2312" panose="02010609030101010101" pitchFamily="49" charset="-122"/>
            </a:endParaRPr>
          </a:p>
          <a:p>
            <a:pPr eaLnBrk="1" hangingPunct="1">
              <a:buNone/>
            </a:pPr>
            <a:r>
              <a:rPr lang="en-US" altLang="zh-CN" sz="4000" dirty="0">
                <a:solidFill>
                  <a:srgbClr val="FFCC00"/>
                </a:solidFill>
                <a:latin typeface="楷体_GB2312" panose="02010609030101010101" pitchFamily="49" charset="-122"/>
                <a:ea typeface="楷体_GB2312" panose="02010609030101010101" pitchFamily="49" charset="-122"/>
              </a:rPr>
              <a:t>2.</a:t>
            </a:r>
            <a:r>
              <a:rPr lang="zh-CN" altLang="en-US" sz="4000" dirty="0">
                <a:solidFill>
                  <a:srgbClr val="FFCC00"/>
                </a:solidFill>
                <a:latin typeface="楷体_GB2312" panose="02010609030101010101" pitchFamily="49" charset="-122"/>
                <a:ea typeface="楷体_GB2312" panose="02010609030101010101" pitchFamily="49" charset="-122"/>
              </a:rPr>
              <a:t>实验对比法</a:t>
            </a:r>
            <a:endParaRPr lang="zh-CN" altLang="en-US" sz="4000" dirty="0">
              <a:solidFill>
                <a:srgbClr val="FFCC00"/>
              </a:solidFill>
              <a:latin typeface="楷体_GB2312" panose="02010609030101010101" pitchFamily="49" charset="-122"/>
              <a:ea typeface="楷体_GB2312" panose="02010609030101010101" pitchFamily="49" charset="-122"/>
            </a:endParaRPr>
          </a:p>
          <a:p>
            <a:pPr eaLnBrk="1" hangingPunct="1">
              <a:buNone/>
            </a:pPr>
            <a:r>
              <a:rPr lang="en-US" altLang="zh-CN" sz="4000" dirty="0">
                <a:solidFill>
                  <a:srgbClr val="FFCC00"/>
                </a:solidFill>
                <a:latin typeface="楷体_GB2312" panose="02010609030101010101" pitchFamily="49" charset="-122"/>
                <a:ea typeface="楷体_GB2312" panose="02010609030101010101" pitchFamily="49" charset="-122"/>
              </a:rPr>
              <a:t>3.</a:t>
            </a:r>
            <a:r>
              <a:rPr lang="zh-CN" altLang="en-US" sz="4000" dirty="0">
                <a:solidFill>
                  <a:srgbClr val="FFCC00"/>
                </a:solidFill>
                <a:latin typeface="楷体_GB2312" panose="02010609030101010101" pitchFamily="49" charset="-122"/>
                <a:ea typeface="楷体_GB2312" panose="02010609030101010101" pitchFamily="49" charset="-122"/>
              </a:rPr>
              <a:t>数据分析法</a:t>
            </a:r>
            <a:r>
              <a:rPr lang="zh-CN" altLang="en-US" sz="4000" dirty="0">
                <a:solidFill>
                  <a:srgbClr val="FFCC00"/>
                </a:solidFill>
              </a:rPr>
              <a:t> </a:t>
            </a:r>
            <a:endParaRPr lang="zh-CN" altLang="en-US" sz="4000" dirty="0">
              <a:solidFill>
                <a:srgbClr val="FFCC00"/>
              </a:solidFill>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消除和减小</a:t>
            </a:r>
            <a:endParaRPr lang="zh-CN" altLang="en-US" dirty="0">
              <a:ea typeface="楷体_GB2312" panose="02010609030101010101" pitchFamily="49" charset="-122"/>
            </a:endParaRPr>
          </a:p>
        </p:txBody>
      </p:sp>
      <p:sp>
        <p:nvSpPr>
          <p:cNvPr id="54275" name="Rectangle 3"/>
          <p:cNvSpPr>
            <a:spLocks noGrp="1" noRot="1"/>
          </p:cNvSpPr>
          <p:nvPr>
            <p:ph idx="1"/>
          </p:nvPr>
        </p:nvSpPr>
        <p:spPr>
          <a:xfrm>
            <a:off x="301625" y="1600200"/>
            <a:ext cx="8540750" cy="5257800"/>
          </a:xfrm>
          <a:ln/>
        </p:spPr>
        <p:txBody>
          <a:bodyPr vert="horz" wrap="square" lIns="91440" tIns="45720" rIns="91440" bIns="45720" anchor="t"/>
          <a:p>
            <a:pPr eaLnBrk="1" hangingPunct="1">
              <a:lnSpc>
                <a:spcPct val="90000"/>
              </a:lnSpc>
              <a:buNone/>
            </a:pPr>
            <a:r>
              <a:rPr lang="en-US" altLang="zh-CN" b="1" dirty="0">
                <a:solidFill>
                  <a:srgbClr val="FFCC00"/>
                </a:solidFill>
                <a:latin typeface="楷体_GB2312" panose="02010609030101010101" pitchFamily="49" charset="-122"/>
                <a:ea typeface="楷体_GB2312" panose="02010609030101010101" pitchFamily="49" charset="-122"/>
              </a:rPr>
              <a:t>1.</a:t>
            </a:r>
            <a:r>
              <a:rPr lang="zh-CN" altLang="en-US" b="1" dirty="0">
                <a:solidFill>
                  <a:srgbClr val="FFCC00"/>
                </a:solidFill>
                <a:latin typeface="楷体_GB2312" panose="02010609030101010101" pitchFamily="49" charset="-122"/>
                <a:ea typeface="楷体_GB2312" panose="02010609030101010101" pitchFamily="49" charset="-122"/>
              </a:rPr>
              <a:t>可定系统误差的消除和减小</a:t>
            </a:r>
            <a:endParaRPr lang="zh-CN" altLang="en-US" b="1"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r>
              <a:rPr lang="zh-CN" altLang="en-US" dirty="0">
                <a:solidFill>
                  <a:srgbClr val="FFCC00"/>
                </a:solidFill>
                <a:latin typeface="楷体_GB2312" panose="02010609030101010101" pitchFamily="49" charset="-122"/>
                <a:ea typeface="楷体_GB2312" panose="02010609030101010101" pitchFamily="49" charset="-122"/>
              </a:rPr>
              <a:t>①交换抵消法 </a:t>
            </a:r>
            <a:endParaRPr lang="zh-CN" altLang="en-US"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r>
              <a:rPr lang="zh-CN" altLang="en-US" dirty="0">
                <a:solidFill>
                  <a:srgbClr val="FFCC00"/>
                </a:solidFill>
                <a:latin typeface="楷体_GB2312" panose="02010609030101010101" pitchFamily="49" charset="-122"/>
                <a:ea typeface="楷体_GB2312" panose="02010609030101010101" pitchFamily="49" charset="-122"/>
              </a:rPr>
              <a:t>②替代消除法 </a:t>
            </a:r>
            <a:endParaRPr lang="zh-CN" altLang="en-US"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r>
              <a:rPr lang="zh-CN" altLang="en-US" dirty="0">
                <a:solidFill>
                  <a:srgbClr val="FFCC00"/>
                </a:solidFill>
                <a:latin typeface="楷体_GB2312" panose="02010609030101010101" pitchFamily="49" charset="-122"/>
                <a:ea typeface="楷体_GB2312" panose="02010609030101010101" pitchFamily="49" charset="-122"/>
              </a:rPr>
              <a:t>③异号法 </a:t>
            </a:r>
            <a:endParaRPr lang="zh-CN" altLang="en-US"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r>
              <a:rPr lang="zh-CN" altLang="en-US" dirty="0">
                <a:solidFill>
                  <a:srgbClr val="FFCC00"/>
                </a:solidFill>
                <a:latin typeface="楷体_GB2312" panose="02010609030101010101" pitchFamily="49" charset="-122"/>
                <a:ea typeface="楷体_GB2312" panose="02010609030101010101" pitchFamily="49" charset="-122"/>
              </a:rPr>
              <a:t>④补偿法</a:t>
            </a:r>
            <a:endParaRPr lang="zh-CN" altLang="en-US"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r>
              <a:rPr lang="zh-CN" altLang="en-US" dirty="0">
                <a:solidFill>
                  <a:srgbClr val="FFCC00"/>
                </a:solidFill>
                <a:latin typeface="楷体_GB2312" panose="02010609030101010101" pitchFamily="49" charset="-122"/>
                <a:ea typeface="楷体_GB2312" panose="02010609030101010101" pitchFamily="49" charset="-122"/>
              </a:rPr>
              <a:t>⑤半周期偶数测量法 </a:t>
            </a:r>
            <a:endParaRPr lang="zh-CN" altLang="en-US"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r>
              <a:rPr lang="zh-CN" altLang="en-US" dirty="0">
                <a:solidFill>
                  <a:srgbClr val="FFCC00"/>
                </a:solidFill>
                <a:latin typeface="楷体_GB2312" panose="02010609030101010101" pitchFamily="49" charset="-122"/>
                <a:ea typeface="楷体_GB2312" panose="02010609030101010101" pitchFamily="49" charset="-122"/>
              </a:rPr>
              <a:t>⑥引入修正值法 </a:t>
            </a:r>
            <a:endParaRPr lang="zh-CN" altLang="en-US"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r>
              <a:rPr lang="en-US" altLang="zh-CN" b="1" dirty="0">
                <a:solidFill>
                  <a:srgbClr val="FFCC00"/>
                </a:solidFill>
                <a:latin typeface="楷体_GB2312" panose="02010609030101010101" pitchFamily="49" charset="-122"/>
                <a:ea typeface="楷体_GB2312" panose="02010609030101010101" pitchFamily="49" charset="-122"/>
              </a:rPr>
              <a:t>2.</a:t>
            </a:r>
            <a:r>
              <a:rPr lang="zh-CN" altLang="en-US" b="1" dirty="0">
                <a:solidFill>
                  <a:srgbClr val="FFCC00"/>
                </a:solidFill>
                <a:latin typeface="楷体_GB2312" panose="02010609030101010101" pitchFamily="49" charset="-122"/>
                <a:ea typeface="楷体_GB2312" panose="02010609030101010101" pitchFamily="49" charset="-122"/>
              </a:rPr>
              <a:t>未定系统误差的消除和减小</a:t>
            </a:r>
            <a:endParaRPr lang="zh-CN" altLang="en-US" b="1" dirty="0">
              <a:solidFill>
                <a:srgbClr val="FFCC00"/>
              </a:solidFill>
              <a:latin typeface="楷体_GB2312" panose="02010609030101010101" pitchFamily="49" charset="-122"/>
              <a:ea typeface="楷体_GB2312" panose="02010609030101010101" pitchFamily="49"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6"/>
          <p:cNvSpPr>
            <a:spLocks noGrp="1" noRot="1"/>
          </p:cNvSpPr>
          <p:nvPr>
            <p:ph/>
          </p:nvPr>
        </p:nvSpPr>
        <p:spPr>
          <a:xfrm>
            <a:off x="250825" y="4149725"/>
            <a:ext cx="8540750" cy="2336800"/>
          </a:xfrm>
          <a:ln/>
        </p:spPr>
        <p:txBody>
          <a:bodyPr vert="horz" wrap="square" lIns="91440" tIns="45720" rIns="91440" bIns="45720" anchor="t"/>
          <a:p>
            <a:pPr eaLnBrk="1" hangingPunct="1">
              <a:buNone/>
            </a:pPr>
            <a:r>
              <a:rPr lang="en-US" altLang="zh-CN" sz="2400" dirty="0">
                <a:solidFill>
                  <a:srgbClr val="FFCC00"/>
                </a:solidFill>
                <a:latin typeface="楷体_GB2312" panose="02010609030101010101" pitchFamily="49" charset="-122"/>
                <a:ea typeface="楷体_GB2312" panose="02010609030101010101" pitchFamily="49" charset="-122"/>
              </a:rPr>
              <a:t>     </a:t>
            </a:r>
            <a:r>
              <a:rPr lang="zh-CN" altLang="en-US" sz="2400" dirty="0">
                <a:solidFill>
                  <a:srgbClr val="FFCC00"/>
                </a:solidFill>
                <a:latin typeface="楷体_GB2312" panose="02010609030101010101" pitchFamily="49" charset="-122"/>
                <a:ea typeface="楷体_GB2312" panose="02010609030101010101" pitchFamily="49" charset="-122"/>
              </a:rPr>
              <a:t>诺贝尔物理奖的授予对象必须经过实验或实践的证明，</a:t>
            </a:r>
            <a:r>
              <a:rPr lang="zh-CN" altLang="en-US" sz="2400" u="sng" dirty="0">
                <a:solidFill>
                  <a:srgbClr val="FFCC00"/>
                </a:solidFill>
                <a:latin typeface="楷体_GB2312" panose="02010609030101010101" pitchFamily="49" charset="-122"/>
                <a:ea typeface="楷体_GB2312" panose="02010609030101010101" pitchFamily="49" charset="-122"/>
              </a:rPr>
              <a:t>霍金教授</a:t>
            </a:r>
            <a:r>
              <a:rPr lang="zh-CN" altLang="en-US" sz="2400" dirty="0">
                <a:solidFill>
                  <a:srgbClr val="FFCC00"/>
                </a:solidFill>
                <a:latin typeface="楷体_GB2312" panose="02010609030101010101" pitchFamily="49" charset="-122"/>
                <a:ea typeface="楷体_GB2312" panose="02010609030101010101" pitchFamily="49" charset="-122"/>
              </a:rPr>
              <a:t>的</a:t>
            </a:r>
            <a:r>
              <a:rPr lang="zh-CN" altLang="en-US" sz="2400" dirty="0">
                <a:solidFill>
                  <a:srgbClr val="FFCC00"/>
                </a:solidFill>
                <a:ea typeface="楷体_GB2312" panose="02010609030101010101" pitchFamily="49" charset="-122"/>
              </a:rPr>
              <a:t>“</a:t>
            </a:r>
            <a:r>
              <a:rPr lang="zh-CN" altLang="en-US" sz="2400" dirty="0">
                <a:solidFill>
                  <a:srgbClr val="FFCC00"/>
                </a:solidFill>
                <a:latin typeface="楷体_GB2312" panose="02010609030101010101" pitchFamily="49" charset="-122"/>
                <a:ea typeface="楷体_GB2312" panose="02010609030101010101" pitchFamily="49" charset="-122"/>
              </a:rPr>
              <a:t>黑洞理论</a:t>
            </a:r>
            <a:r>
              <a:rPr lang="zh-CN" altLang="en-US" sz="2400" dirty="0">
                <a:solidFill>
                  <a:srgbClr val="FFCC00"/>
                </a:solidFill>
                <a:ea typeface="楷体_GB2312" panose="02010609030101010101" pitchFamily="49" charset="-122"/>
              </a:rPr>
              <a:t>”</a:t>
            </a:r>
            <a:r>
              <a:rPr lang="zh-CN" altLang="en-US" sz="2400" dirty="0">
                <a:solidFill>
                  <a:srgbClr val="FFCC00"/>
                </a:solidFill>
                <a:latin typeface="楷体_GB2312" panose="02010609030101010101" pitchFamily="49" charset="-122"/>
                <a:ea typeface="楷体_GB2312" panose="02010609030101010101" pitchFamily="49" charset="-122"/>
              </a:rPr>
              <a:t>虽然打开了宇宙学的探索之门，但毕竟还停留在理论阶段，尚无法得到完整证实。另外，霍金的理论还存在一些缺陷，他本人也在一直修正。当年</a:t>
            </a:r>
            <a:r>
              <a:rPr lang="zh-CN" altLang="en-US" sz="2400" u="sng" dirty="0">
                <a:solidFill>
                  <a:srgbClr val="FFCC00"/>
                </a:solidFill>
                <a:latin typeface="楷体_GB2312" panose="02010609030101010101" pitchFamily="49" charset="-122"/>
                <a:ea typeface="楷体_GB2312" panose="02010609030101010101" pitchFamily="49" charset="-122"/>
              </a:rPr>
              <a:t>爱因斯坦</a:t>
            </a:r>
            <a:r>
              <a:rPr lang="zh-CN" altLang="en-US" sz="2400" dirty="0">
                <a:solidFill>
                  <a:srgbClr val="FFCC00"/>
                </a:solidFill>
                <a:latin typeface="楷体_GB2312" panose="02010609030101010101" pitchFamily="49" charset="-122"/>
                <a:ea typeface="楷体_GB2312" panose="02010609030101010101" pitchFamily="49" charset="-122"/>
              </a:rPr>
              <a:t>获得诺贝尔奖，也并非因为相对论，而是用实验完整证明了光电效应理论。 </a:t>
            </a:r>
            <a:endParaRPr lang="zh-CN" altLang="en-US" sz="2400" dirty="0">
              <a:solidFill>
                <a:srgbClr val="FFCC00"/>
              </a:solidFill>
              <a:latin typeface="楷体_GB2312" panose="02010609030101010101" pitchFamily="49" charset="-122"/>
              <a:ea typeface="楷体_GB2312" panose="02010609030101010101" pitchFamily="49" charset="-122"/>
            </a:endParaRPr>
          </a:p>
        </p:txBody>
      </p:sp>
      <p:pic>
        <p:nvPicPr>
          <p:cNvPr id="9219" name="Picture 11" descr="e4dde71190ef76c6891195e79f16fdfaae51673e"/>
          <p:cNvPicPr>
            <a:picLocks noChangeAspect="1"/>
          </p:cNvPicPr>
          <p:nvPr/>
        </p:nvPicPr>
        <p:blipFill>
          <a:blip r:embed="rId1"/>
          <a:stretch>
            <a:fillRect/>
          </a:stretch>
        </p:blipFill>
        <p:spPr>
          <a:xfrm>
            <a:off x="4643438" y="692150"/>
            <a:ext cx="3489325" cy="3124200"/>
          </a:xfrm>
          <a:prstGeom prst="rect">
            <a:avLst/>
          </a:prstGeom>
          <a:noFill/>
          <a:ln w="9525">
            <a:noFill/>
          </a:ln>
        </p:spPr>
      </p:pic>
      <p:pic>
        <p:nvPicPr>
          <p:cNvPr id="9220" name="Picture 13" descr="u=3888865026,3345965276&amp;fm=116&amp;gp=0"/>
          <p:cNvPicPr>
            <a:picLocks noChangeAspect="1"/>
          </p:cNvPicPr>
          <p:nvPr/>
        </p:nvPicPr>
        <p:blipFill>
          <a:blip r:embed="rId2"/>
          <a:stretch>
            <a:fillRect/>
          </a:stretch>
        </p:blipFill>
        <p:spPr>
          <a:xfrm>
            <a:off x="611188" y="692150"/>
            <a:ext cx="3600450" cy="3043238"/>
          </a:xfrm>
          <a:prstGeom prst="rect">
            <a:avLst/>
          </a:prstGeom>
          <a:noFill/>
          <a:ln w="9525">
            <a:noFill/>
          </a:ln>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随机误差的分析和处理</a:t>
            </a:r>
            <a:endParaRPr lang="zh-CN" altLang="en-US" dirty="0">
              <a:ea typeface="楷体_GB2312" panose="02010609030101010101" pitchFamily="49" charset="-122"/>
            </a:endParaRPr>
          </a:p>
        </p:txBody>
      </p:sp>
      <p:sp>
        <p:nvSpPr>
          <p:cNvPr id="55299" name="Rectangle 3"/>
          <p:cNvSpPr>
            <a:spLocks noGrp="1" noRot="1"/>
          </p:cNvSpPr>
          <p:nvPr>
            <p:ph idx="1"/>
          </p:nvPr>
        </p:nvSpPr>
        <p:spPr>
          <a:ln/>
        </p:spPr>
        <p:txBody>
          <a:bodyPr vert="horz" wrap="square" lIns="91440" tIns="45720" rIns="91440" bIns="45720" anchor="t"/>
          <a:p>
            <a:pPr eaLnBrk="1" hangingPunct="1">
              <a:buNone/>
            </a:pPr>
            <a:r>
              <a:rPr lang="en-US" altLang="zh-CN" sz="3600" dirty="0">
                <a:solidFill>
                  <a:srgbClr val="FFCC00"/>
                </a:solidFill>
                <a:latin typeface="楷体_GB2312" panose="02010609030101010101" pitchFamily="49" charset="-122"/>
                <a:ea typeface="楷体_GB2312" panose="02010609030101010101" pitchFamily="49" charset="-122"/>
              </a:rPr>
              <a:t>     </a:t>
            </a:r>
            <a:r>
              <a:rPr lang="zh-CN" altLang="en-US" sz="3600" dirty="0">
                <a:solidFill>
                  <a:srgbClr val="FFCC00"/>
                </a:solidFill>
                <a:latin typeface="楷体_GB2312" panose="02010609030101010101" pitchFamily="49" charset="-122"/>
                <a:ea typeface="楷体_GB2312" panose="02010609030101010101" pitchFamily="49" charset="-122"/>
              </a:rPr>
              <a:t>在测量时，即使消除了系统误差，在相同条件下多次重复测量同一量时，各次测得值仍会有些差异，其误差的大小和符号没有确定的变化规律。但如大量增加测量次数，其总体（多次测量得到的所有测量值）服从一定的统计规律，这类误差称为随机误差。</a:t>
            </a:r>
            <a:r>
              <a:rPr lang="zh-CN" altLang="en-US" dirty="0"/>
              <a:t> </a:t>
            </a:r>
            <a:endParaRPr lang="zh-CN" altLang="en-US"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noRot="1"/>
          </p:cNvSpPr>
          <p:nvPr>
            <p:ph type="title"/>
          </p:nvPr>
        </p:nvSpPr>
        <p:spPr>
          <a:xfrm>
            <a:off x="323850" y="981075"/>
            <a:ext cx="8540750" cy="1143000"/>
          </a:xfrm>
          <a:ln/>
        </p:spPr>
        <p:txBody>
          <a:bodyPr vert="horz" wrap="square" lIns="91440" tIns="45720" rIns="91440" bIns="45720" anchor="ctr"/>
          <a:p>
            <a:pPr eaLnBrk="1" hangingPunct="1"/>
            <a:r>
              <a:rPr lang="zh-CN" altLang="en-US" dirty="0">
                <a:ea typeface="楷体_GB2312" panose="02010609030101010101" pitchFamily="49" charset="-122"/>
              </a:rPr>
              <a:t>随机误差的分析和处理</a:t>
            </a:r>
            <a:endParaRPr lang="zh-CN" altLang="en-US" dirty="0">
              <a:ea typeface="楷体_GB2312" panose="02010609030101010101" pitchFamily="49" charset="-122"/>
            </a:endParaRPr>
          </a:p>
        </p:txBody>
      </p:sp>
      <p:sp>
        <p:nvSpPr>
          <p:cNvPr id="56323" name="Rectangle 3"/>
          <p:cNvSpPr>
            <a:spLocks noGrp="1" noRot="1"/>
          </p:cNvSpPr>
          <p:nvPr>
            <p:ph idx="1"/>
          </p:nvPr>
        </p:nvSpPr>
        <p:spPr>
          <a:xfrm>
            <a:off x="323850" y="2852738"/>
            <a:ext cx="8540750" cy="2305050"/>
          </a:xfrm>
          <a:ln/>
        </p:spPr>
        <p:txBody>
          <a:bodyPr vert="horz" wrap="square" lIns="91440" tIns="45720" rIns="91440" bIns="45720" anchor="t"/>
          <a:p>
            <a:pPr eaLnBrk="1" hangingPunct="1">
              <a:buNone/>
            </a:pPr>
            <a:r>
              <a:rPr lang="en-US" altLang="zh-CN" sz="4000" dirty="0">
                <a:solidFill>
                  <a:srgbClr val="FFCC00"/>
                </a:solidFill>
                <a:latin typeface="楷体_GB2312" panose="02010609030101010101" pitchFamily="49" charset="-122"/>
                <a:ea typeface="楷体_GB2312" panose="02010609030101010101" pitchFamily="49" charset="-122"/>
              </a:rPr>
              <a:t>1.</a:t>
            </a:r>
            <a:r>
              <a:rPr lang="zh-CN" altLang="en-US" sz="4000" dirty="0">
                <a:solidFill>
                  <a:srgbClr val="FFCC00"/>
                </a:solidFill>
                <a:latin typeface="楷体_GB2312" panose="02010609030101010101" pitchFamily="49" charset="-122"/>
                <a:ea typeface="楷体_GB2312" panose="02010609030101010101" pitchFamily="49" charset="-122"/>
              </a:rPr>
              <a:t>统计直方图</a:t>
            </a:r>
            <a:endParaRPr lang="zh-CN" altLang="en-US" sz="4000" dirty="0">
              <a:solidFill>
                <a:srgbClr val="FFCC00"/>
              </a:solidFill>
              <a:latin typeface="楷体_GB2312" panose="02010609030101010101" pitchFamily="49" charset="-122"/>
              <a:ea typeface="楷体_GB2312" panose="02010609030101010101" pitchFamily="49" charset="-122"/>
            </a:endParaRPr>
          </a:p>
          <a:p>
            <a:pPr eaLnBrk="1" hangingPunct="1">
              <a:buNone/>
            </a:pPr>
            <a:r>
              <a:rPr lang="en-US" altLang="zh-CN" sz="4000" dirty="0">
                <a:solidFill>
                  <a:srgbClr val="FFCC00"/>
                </a:solidFill>
                <a:latin typeface="楷体_GB2312" panose="02010609030101010101" pitchFamily="49" charset="-122"/>
                <a:ea typeface="楷体_GB2312" panose="02010609030101010101" pitchFamily="49" charset="-122"/>
              </a:rPr>
              <a:t>2.</a:t>
            </a:r>
            <a:r>
              <a:rPr lang="zh-CN" altLang="en-US" sz="4000" dirty="0">
                <a:solidFill>
                  <a:srgbClr val="FFCC00"/>
                </a:solidFill>
                <a:latin typeface="楷体_GB2312" panose="02010609030101010101" pitchFamily="49" charset="-122"/>
                <a:ea typeface="楷体_GB2312" panose="02010609030101010101" pitchFamily="49" charset="-122"/>
              </a:rPr>
              <a:t>随机误差的统计规律</a:t>
            </a:r>
            <a:endParaRPr lang="zh-CN" altLang="en-US" sz="4000" dirty="0">
              <a:solidFill>
                <a:srgbClr val="FFCC00"/>
              </a:solidFill>
              <a:latin typeface="楷体_GB2312" panose="02010609030101010101" pitchFamily="49" charset="-122"/>
              <a:ea typeface="楷体_GB2312" panose="02010609030101010101" pitchFamily="49" charset="-122"/>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noRot="1"/>
          </p:cNvSpPr>
          <p:nvPr>
            <p:ph type="title"/>
          </p:nvPr>
        </p:nvSpPr>
        <p:spPr>
          <a:ln/>
        </p:spPr>
        <p:txBody>
          <a:bodyPr vert="horz" wrap="square" lIns="91440" tIns="45720" rIns="91440" bIns="45720" anchor="ctr"/>
          <a:p>
            <a:pPr eaLnBrk="1" hangingPunct="1"/>
            <a:r>
              <a:rPr lang="zh-CN" altLang="en-US" b="1" dirty="0">
                <a:ea typeface="楷体_GB2312" panose="02010609030101010101" pitchFamily="49" charset="-122"/>
              </a:rPr>
              <a:t>统计直方图</a:t>
            </a:r>
            <a:endParaRPr lang="zh-CN" altLang="en-US" b="1" dirty="0">
              <a:ea typeface="楷体_GB2312" panose="02010609030101010101" pitchFamily="49" charset="-122"/>
            </a:endParaRPr>
          </a:p>
        </p:txBody>
      </p:sp>
      <p:sp>
        <p:nvSpPr>
          <p:cNvPr id="57347" name="Rectangle 3"/>
          <p:cNvSpPr>
            <a:spLocks noGrp="1" noRot="1"/>
          </p:cNvSpPr>
          <p:nvPr>
            <p:ph idx="1"/>
          </p:nvPr>
        </p:nvSpPr>
        <p:spPr>
          <a:ln/>
        </p:spPr>
        <p:txBody>
          <a:bodyPr vert="horz" wrap="square" lIns="91440" tIns="45720" rIns="91440" bIns="45720" anchor="t"/>
          <a:p>
            <a:pPr eaLnBrk="1" hangingPunct="1">
              <a:buNone/>
            </a:pPr>
            <a:endParaRPr lang="en-US" altLang="zh-CN" b="1" dirty="0">
              <a:solidFill>
                <a:srgbClr val="FFCC00"/>
              </a:solidFill>
              <a:ea typeface="楷体_GB2312" panose="02010609030101010101" pitchFamily="49" charset="-122"/>
            </a:endParaRPr>
          </a:p>
          <a:p>
            <a:pPr eaLnBrk="1" hangingPunct="1">
              <a:buNone/>
            </a:pPr>
            <a:endParaRPr lang="en-US" altLang="zh-CN" dirty="0"/>
          </a:p>
        </p:txBody>
      </p:sp>
      <p:pic>
        <p:nvPicPr>
          <p:cNvPr id="168966" name="Picture 6"/>
          <p:cNvPicPr>
            <a:picLocks noChangeAspect="1"/>
          </p:cNvPicPr>
          <p:nvPr/>
        </p:nvPicPr>
        <p:blipFill>
          <a:blip r:embed="rId1"/>
          <a:stretch>
            <a:fillRect/>
          </a:stretch>
        </p:blipFill>
        <p:spPr>
          <a:xfrm>
            <a:off x="179388" y="2060575"/>
            <a:ext cx="4608512" cy="4086225"/>
          </a:xfrm>
          <a:prstGeom prst="rect">
            <a:avLst/>
          </a:prstGeom>
          <a:noFill/>
          <a:ln w="9525">
            <a:noFill/>
          </a:ln>
        </p:spPr>
      </p:pic>
      <p:pic>
        <p:nvPicPr>
          <p:cNvPr id="168967" name="Picture 7"/>
          <p:cNvPicPr>
            <a:picLocks noChangeAspect="1"/>
          </p:cNvPicPr>
          <p:nvPr/>
        </p:nvPicPr>
        <p:blipFill>
          <a:blip r:embed="rId2"/>
          <a:stretch>
            <a:fillRect/>
          </a:stretch>
        </p:blipFill>
        <p:spPr>
          <a:xfrm>
            <a:off x="4859338" y="2133600"/>
            <a:ext cx="4284662" cy="395287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8966"/>
                                        </p:tgtEl>
                                        <p:attrNameLst>
                                          <p:attrName>style.visibility</p:attrName>
                                        </p:attrNameLst>
                                      </p:cBhvr>
                                      <p:to>
                                        <p:strVal val="visible"/>
                                      </p:to>
                                    </p:set>
                                    <p:anim calcmode="lin" valueType="num">
                                      <p:cBhvr additive="base">
                                        <p:cTn id="7" dur="2000" fill="hold"/>
                                        <p:tgtEl>
                                          <p:spTgt spid="168966"/>
                                        </p:tgtEl>
                                        <p:attrNameLst>
                                          <p:attrName>ppt_x</p:attrName>
                                        </p:attrNameLst>
                                      </p:cBhvr>
                                      <p:tavLst>
                                        <p:tav tm="0">
                                          <p:val>
                                            <p:strVal val="0-#ppt_w/2"/>
                                          </p:val>
                                        </p:tav>
                                        <p:tav tm="100000">
                                          <p:val>
                                            <p:strVal val="#ppt_x"/>
                                          </p:val>
                                        </p:tav>
                                      </p:tavLst>
                                    </p:anim>
                                    <p:anim calcmode="lin" valueType="num">
                                      <p:cBhvr additive="base">
                                        <p:cTn id="8" dur="2000" fill="hold"/>
                                        <p:tgtEl>
                                          <p:spTgt spid="1689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68967"/>
                                        </p:tgtEl>
                                        <p:attrNameLst>
                                          <p:attrName>style.visibility</p:attrName>
                                        </p:attrNameLst>
                                      </p:cBhvr>
                                      <p:to>
                                        <p:strVal val="visible"/>
                                      </p:to>
                                    </p:set>
                                    <p:anim calcmode="lin" valueType="num">
                                      <p:cBhvr additive="base">
                                        <p:cTn id="13" dur="2000" fill="hold"/>
                                        <p:tgtEl>
                                          <p:spTgt spid="168967"/>
                                        </p:tgtEl>
                                        <p:attrNameLst>
                                          <p:attrName>ppt_x</p:attrName>
                                        </p:attrNameLst>
                                      </p:cBhvr>
                                      <p:tavLst>
                                        <p:tav tm="0">
                                          <p:val>
                                            <p:strVal val="1+#ppt_w/2"/>
                                          </p:val>
                                        </p:tav>
                                        <p:tav tm="100000">
                                          <p:val>
                                            <p:strVal val="#ppt_x"/>
                                          </p:val>
                                        </p:tav>
                                      </p:tavLst>
                                    </p:anim>
                                    <p:anim calcmode="lin" valueType="num">
                                      <p:cBhvr additive="base">
                                        <p:cTn id="14" dur="2000" fill="hold"/>
                                        <p:tgtEl>
                                          <p:spTgt spid="1689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随机误差的统计规律</a:t>
            </a:r>
            <a:endParaRPr lang="zh-CN" altLang="en-US" dirty="0">
              <a:ea typeface="楷体_GB2312" panose="02010609030101010101" pitchFamily="49" charset="-122"/>
            </a:endParaRPr>
          </a:p>
        </p:txBody>
      </p:sp>
      <p:sp>
        <p:nvSpPr>
          <p:cNvPr id="58371" name="Rectangle 3"/>
          <p:cNvSpPr>
            <a:spLocks noGrp="1" noRot="1"/>
          </p:cNvSpPr>
          <p:nvPr>
            <p:ph type="body" sz="half" idx="1"/>
          </p:nvPr>
        </p:nvSpPr>
        <p:spPr>
          <a:xfrm>
            <a:off x="301625" y="1600200"/>
            <a:ext cx="5062538" cy="4498975"/>
          </a:xfrm>
          <a:ln/>
        </p:spPr>
        <p:txBody>
          <a:bodyPr vert="horz" wrap="square" lIns="91440" tIns="45720" rIns="91440" bIns="45720" anchor="t"/>
          <a:p>
            <a:pPr eaLnBrk="1" hangingPunct="1">
              <a:buNone/>
            </a:pPr>
            <a:r>
              <a:rPr lang="zh-CN" altLang="en-US" dirty="0">
                <a:solidFill>
                  <a:srgbClr val="FFCC00"/>
                </a:solidFill>
                <a:latin typeface="楷体_GB2312" panose="02010609030101010101" pitchFamily="49" charset="-122"/>
                <a:ea typeface="楷体_GB2312" panose="02010609030101010101" pitchFamily="49" charset="-122"/>
              </a:rPr>
              <a:t>随机误差出现的概率</a:t>
            </a:r>
            <a:r>
              <a:rPr lang="zh-CN" altLang="en-US" sz="2800" dirty="0">
                <a:solidFill>
                  <a:srgbClr val="FFCC00"/>
                </a:solidFill>
                <a:latin typeface="楷体_GB2312" panose="02010609030101010101" pitchFamily="49" charset="-122"/>
                <a:ea typeface="楷体_GB2312" panose="02010609030101010101" pitchFamily="49" charset="-122"/>
              </a:rPr>
              <a:t> </a:t>
            </a:r>
            <a:endParaRPr lang="zh-CN" altLang="en-US" sz="2800" dirty="0">
              <a:solidFill>
                <a:srgbClr val="FFCC00"/>
              </a:solidFill>
              <a:latin typeface="楷体_GB2312" panose="02010609030101010101" pitchFamily="49" charset="-122"/>
              <a:ea typeface="楷体_GB2312" panose="02010609030101010101" pitchFamily="49" charset="-122"/>
            </a:endParaRPr>
          </a:p>
          <a:p>
            <a:pPr eaLnBrk="1" hangingPunct="1"/>
            <a:endParaRPr lang="zh-CN" altLang="en-US" sz="2800" dirty="0">
              <a:solidFill>
                <a:srgbClr val="FFCC00"/>
              </a:solidFill>
              <a:latin typeface="楷体_GB2312" panose="02010609030101010101" pitchFamily="49" charset="-122"/>
              <a:ea typeface="楷体_GB2312" panose="02010609030101010101" pitchFamily="49" charset="-122"/>
            </a:endParaRPr>
          </a:p>
          <a:p>
            <a:pPr eaLnBrk="1" hangingPunct="1"/>
            <a:endParaRPr lang="zh-CN" altLang="en-US" sz="2800" dirty="0">
              <a:solidFill>
                <a:srgbClr val="FFCC00"/>
              </a:solidFill>
              <a:latin typeface="楷体_GB2312" panose="02010609030101010101" pitchFamily="49" charset="-122"/>
              <a:ea typeface="楷体_GB2312" panose="02010609030101010101" pitchFamily="49" charset="-122"/>
            </a:endParaRPr>
          </a:p>
          <a:p>
            <a:pPr eaLnBrk="1" hangingPunct="1">
              <a:buNone/>
            </a:pPr>
            <a:r>
              <a:rPr lang="zh-CN" altLang="en-US" dirty="0">
                <a:solidFill>
                  <a:srgbClr val="FFCC00"/>
                </a:solidFill>
                <a:latin typeface="楷体_GB2312" panose="02010609030101010101" pitchFamily="49" charset="-122"/>
                <a:ea typeface="楷体_GB2312" panose="02010609030101010101" pitchFamily="49" charset="-122"/>
              </a:rPr>
              <a:t>随机误差出现的概率密度</a:t>
            </a:r>
            <a:r>
              <a:rPr lang="zh-CN" altLang="en-US" sz="2800" dirty="0">
                <a:solidFill>
                  <a:srgbClr val="FFCC00"/>
                </a:solidFill>
                <a:latin typeface="楷体_GB2312" panose="02010609030101010101" pitchFamily="49" charset="-122"/>
                <a:ea typeface="楷体_GB2312" panose="02010609030101010101" pitchFamily="49" charset="-122"/>
              </a:rPr>
              <a:t> </a:t>
            </a:r>
            <a:endParaRPr lang="zh-CN" altLang="en-US" sz="2800" dirty="0">
              <a:solidFill>
                <a:srgbClr val="FFCC00"/>
              </a:solidFill>
              <a:latin typeface="楷体_GB2312" panose="02010609030101010101" pitchFamily="49" charset="-122"/>
              <a:ea typeface="楷体_GB2312" panose="02010609030101010101" pitchFamily="49" charset="-122"/>
            </a:endParaRPr>
          </a:p>
          <a:p>
            <a:pPr eaLnBrk="1" hangingPunct="1">
              <a:buNone/>
            </a:pPr>
            <a:endParaRPr lang="zh-CN" altLang="en-US" sz="2800" dirty="0">
              <a:solidFill>
                <a:srgbClr val="FFCC00"/>
              </a:solidFill>
              <a:latin typeface="楷体_GB2312" panose="02010609030101010101" pitchFamily="49" charset="-122"/>
              <a:ea typeface="楷体_GB2312" panose="02010609030101010101" pitchFamily="49" charset="-122"/>
            </a:endParaRPr>
          </a:p>
          <a:p>
            <a:pPr eaLnBrk="1" hangingPunct="1"/>
            <a:endParaRPr lang="en-US" altLang="zh-CN" sz="2800" dirty="0"/>
          </a:p>
        </p:txBody>
      </p:sp>
      <p:graphicFrame>
        <p:nvGraphicFramePr>
          <p:cNvPr id="58372" name="Object 6"/>
          <p:cNvGraphicFramePr>
            <a:graphicFrameLocks noChangeAspect="1"/>
          </p:cNvGraphicFramePr>
          <p:nvPr>
            <p:ph sz="quarter" idx="2"/>
          </p:nvPr>
        </p:nvGraphicFramePr>
        <p:xfrm>
          <a:off x="2771775" y="2133600"/>
          <a:ext cx="1223963" cy="925513"/>
        </p:xfrm>
        <a:graphic>
          <a:graphicData uri="http://schemas.openxmlformats.org/presentationml/2006/ole">
            <mc:AlternateContent xmlns:mc="http://schemas.openxmlformats.org/markup-compatibility/2006">
              <mc:Choice xmlns:v="urn:schemas-microsoft-com:vml" Requires="v">
                <p:oleObj spid="_x0000_s3082" name="" r:id="rId1" imgW="520700" imgH="393700" progId="Equation.3">
                  <p:embed/>
                </p:oleObj>
              </mc:Choice>
              <mc:Fallback>
                <p:oleObj name="" r:id="rId1" imgW="520700" imgH="393700" progId="Equation.3">
                  <p:embed/>
                  <p:pic>
                    <p:nvPicPr>
                      <p:cNvPr id="0" name="图片 3081"/>
                      <p:cNvPicPr/>
                      <p:nvPr/>
                    </p:nvPicPr>
                    <p:blipFill>
                      <a:blip r:embed="rId2"/>
                      <a:srcRect/>
                      <a:stretch>
                        <a:fillRect/>
                      </a:stretch>
                    </p:blipFill>
                    <p:spPr>
                      <a:xfrm>
                        <a:off x="2771775" y="2133600"/>
                        <a:ext cx="1223963" cy="925513"/>
                      </a:xfrm>
                      <a:prstGeom prst="rect">
                        <a:avLst/>
                      </a:prstGeom>
                      <a:solidFill>
                        <a:schemeClr val="tx2">
                          <a:alpha val="100000"/>
                        </a:schemeClr>
                      </a:solidFill>
                      <a:ln w="38100">
                        <a:miter/>
                      </a:ln>
                    </p:spPr>
                  </p:pic>
                </p:oleObj>
              </mc:Fallback>
            </mc:AlternateContent>
          </a:graphicData>
        </a:graphic>
      </p:graphicFrame>
      <p:pic>
        <p:nvPicPr>
          <p:cNvPr id="58373" name="Picture 8"/>
          <p:cNvPicPr>
            <a:picLocks noChangeAspect="1"/>
          </p:cNvPicPr>
          <p:nvPr/>
        </p:nvPicPr>
        <p:blipFill>
          <a:blip r:embed="rId3"/>
          <a:stretch>
            <a:fillRect/>
          </a:stretch>
        </p:blipFill>
        <p:spPr>
          <a:xfrm>
            <a:off x="5103813" y="3644900"/>
            <a:ext cx="4040187" cy="2725738"/>
          </a:xfrm>
          <a:prstGeom prst="rect">
            <a:avLst/>
          </a:prstGeom>
          <a:noFill/>
          <a:ln w="9525">
            <a:noFill/>
          </a:ln>
        </p:spPr>
      </p:pic>
      <p:graphicFrame>
        <p:nvGraphicFramePr>
          <p:cNvPr id="58374" name="Object 9"/>
          <p:cNvGraphicFramePr>
            <a:graphicFrameLocks noChangeAspect="1"/>
          </p:cNvGraphicFramePr>
          <p:nvPr>
            <p:ph sz="quarter" idx="3"/>
          </p:nvPr>
        </p:nvGraphicFramePr>
        <p:xfrm>
          <a:off x="827088" y="4076700"/>
          <a:ext cx="3086100" cy="771525"/>
        </p:xfrm>
        <a:graphic>
          <a:graphicData uri="http://schemas.openxmlformats.org/presentationml/2006/ole">
            <mc:AlternateContent xmlns:mc="http://schemas.openxmlformats.org/markup-compatibility/2006">
              <mc:Choice xmlns:v="urn:schemas-microsoft-com:vml" Requires="v">
                <p:oleObj spid="_x0000_s3090" name="" r:id="rId4" imgW="914400" imgH="228600" progId="Equation.3">
                  <p:embed/>
                </p:oleObj>
              </mc:Choice>
              <mc:Fallback>
                <p:oleObj name="" r:id="rId4" imgW="914400" imgH="228600" progId="Equation.3">
                  <p:embed/>
                  <p:pic>
                    <p:nvPicPr>
                      <p:cNvPr id="0" name="图片 3089"/>
                      <p:cNvPicPr/>
                      <p:nvPr/>
                    </p:nvPicPr>
                    <p:blipFill>
                      <a:blip r:embed="rId5"/>
                      <a:srcRect/>
                      <a:stretch>
                        <a:fillRect/>
                      </a:stretch>
                    </p:blipFill>
                    <p:spPr>
                      <a:xfrm>
                        <a:off x="827088" y="4076700"/>
                        <a:ext cx="3086100" cy="771525"/>
                      </a:xfrm>
                      <a:prstGeom prst="rect">
                        <a:avLst/>
                      </a:prstGeom>
                      <a:solidFill>
                        <a:schemeClr val="tx2">
                          <a:alpha val="100000"/>
                        </a:schemeClr>
                      </a:solidFill>
                      <a:ln w="38100">
                        <a:miter/>
                      </a:ln>
                    </p:spPr>
                  </p:pic>
                </p:oleObj>
              </mc:Fallback>
            </mc:AlternateContent>
          </a:graphicData>
        </a:graphic>
      </p:graphicFrame>
      <p:sp>
        <p:nvSpPr>
          <p:cNvPr id="58375" name="Rectangle 12"/>
          <p:cNvSpPr/>
          <p:nvPr/>
        </p:nvSpPr>
        <p:spPr>
          <a:xfrm>
            <a:off x="0" y="329088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58376" name="Object 11"/>
          <p:cNvGraphicFramePr>
            <a:graphicFrameLocks noChangeAspect="1"/>
          </p:cNvGraphicFramePr>
          <p:nvPr/>
        </p:nvGraphicFramePr>
        <p:xfrm>
          <a:off x="395288" y="5300663"/>
          <a:ext cx="4321175" cy="604837"/>
        </p:xfrm>
        <a:graphic>
          <a:graphicData uri="http://schemas.openxmlformats.org/presentationml/2006/ole">
            <mc:AlternateContent xmlns:mc="http://schemas.openxmlformats.org/markup-compatibility/2006">
              <mc:Choice xmlns:v="urn:schemas-microsoft-com:vml" Requires="v">
                <p:oleObj spid="_x0000_s3081" name="" r:id="rId6" imgW="2032000" imgH="279400" progId="Equation.3">
                  <p:embed/>
                </p:oleObj>
              </mc:Choice>
              <mc:Fallback>
                <p:oleObj name="" r:id="rId6" imgW="2032000" imgH="279400" progId="Equation.3">
                  <p:embed/>
                  <p:pic>
                    <p:nvPicPr>
                      <p:cNvPr id="0" name="图片 3080"/>
                      <p:cNvPicPr/>
                      <p:nvPr/>
                    </p:nvPicPr>
                    <p:blipFill>
                      <a:blip r:embed="rId7"/>
                      <a:stretch>
                        <a:fillRect/>
                      </a:stretch>
                    </p:blipFill>
                    <p:spPr>
                      <a:xfrm>
                        <a:off x="395288" y="5300663"/>
                        <a:ext cx="4321175" cy="604837"/>
                      </a:xfrm>
                      <a:prstGeom prst="rect">
                        <a:avLst/>
                      </a:prstGeom>
                      <a:solidFill>
                        <a:schemeClr val="tx2"/>
                      </a:solidFill>
                      <a:ln w="38100">
                        <a:noFill/>
                        <a:miter/>
                      </a:ln>
                    </p:spPr>
                  </p:pic>
                </p:oleObj>
              </mc:Fallback>
            </mc:AlternateContent>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随机误差的统计规律</a:t>
            </a:r>
            <a:endParaRPr lang="zh-CN" altLang="en-US" dirty="0">
              <a:ea typeface="楷体_GB2312" panose="02010609030101010101" pitchFamily="49" charset="-122"/>
            </a:endParaRPr>
          </a:p>
        </p:txBody>
      </p:sp>
      <p:sp>
        <p:nvSpPr>
          <p:cNvPr id="179203" name="Rectangle 3"/>
          <p:cNvSpPr>
            <a:spLocks noGrp="1" noRot="1"/>
          </p:cNvSpPr>
          <p:nvPr>
            <p:ph idx="1"/>
          </p:nvPr>
        </p:nvSpPr>
        <p:spPr>
          <a:xfrm>
            <a:off x="323850" y="1916113"/>
            <a:ext cx="8540750" cy="3268662"/>
          </a:xfrm>
          <a:ln/>
        </p:spPr>
        <p:txBody>
          <a:bodyPr vert="horz" wrap="square" lIns="91440" tIns="45720" rIns="91440" bIns="45720" anchor="t"/>
          <a:p>
            <a:pPr eaLnBrk="1" hangingPunct="1">
              <a:buNone/>
            </a:pPr>
            <a:r>
              <a:rPr lang="en-US" altLang="zh-CN" sz="4000" dirty="0">
                <a:solidFill>
                  <a:srgbClr val="FFCC00"/>
                </a:solidFill>
                <a:latin typeface="楷体_GB2312" panose="02010609030101010101" pitchFamily="49" charset="-122"/>
                <a:ea typeface="楷体_GB2312" panose="02010609030101010101" pitchFamily="49" charset="-122"/>
              </a:rPr>
              <a:t>1.</a:t>
            </a:r>
            <a:r>
              <a:rPr lang="zh-CN" altLang="en-US" sz="4000" dirty="0">
                <a:solidFill>
                  <a:srgbClr val="FFCC00"/>
                </a:solidFill>
                <a:latin typeface="楷体_GB2312" panose="02010609030101010101" pitchFamily="49" charset="-122"/>
                <a:ea typeface="楷体_GB2312" panose="02010609030101010101" pitchFamily="49" charset="-122"/>
              </a:rPr>
              <a:t>正态分布</a:t>
            </a:r>
            <a:endParaRPr lang="zh-CN" altLang="en-US" sz="4000" dirty="0">
              <a:solidFill>
                <a:srgbClr val="FFCC00"/>
              </a:solidFill>
              <a:latin typeface="楷体_GB2312" panose="02010609030101010101" pitchFamily="49" charset="-122"/>
              <a:ea typeface="楷体_GB2312" panose="02010609030101010101" pitchFamily="49" charset="-122"/>
            </a:endParaRPr>
          </a:p>
          <a:p>
            <a:pPr eaLnBrk="1" hangingPunct="1">
              <a:buNone/>
            </a:pPr>
            <a:r>
              <a:rPr lang="en-US" altLang="zh-CN" sz="4000" dirty="0">
                <a:solidFill>
                  <a:srgbClr val="FFCC00"/>
                </a:solidFill>
                <a:latin typeface="楷体_GB2312" panose="02010609030101010101" pitchFamily="49" charset="-122"/>
                <a:ea typeface="楷体_GB2312" panose="02010609030101010101" pitchFamily="49" charset="-122"/>
              </a:rPr>
              <a:t>2.</a:t>
            </a:r>
            <a:r>
              <a:rPr lang="en-US" altLang="zh-CN" sz="4000" i="1" dirty="0">
                <a:solidFill>
                  <a:srgbClr val="FFCC00"/>
                </a:solidFill>
                <a:latin typeface="楷体_GB2312" panose="02010609030101010101" pitchFamily="49" charset="-122"/>
                <a:ea typeface="楷体_GB2312" panose="02010609030101010101" pitchFamily="49" charset="-122"/>
              </a:rPr>
              <a:t>t</a:t>
            </a:r>
            <a:r>
              <a:rPr lang="zh-CN" altLang="en-US" sz="4000" dirty="0">
                <a:solidFill>
                  <a:srgbClr val="FFCC00"/>
                </a:solidFill>
                <a:latin typeface="楷体_GB2312" panose="02010609030101010101" pitchFamily="49" charset="-122"/>
                <a:ea typeface="楷体_GB2312" panose="02010609030101010101" pitchFamily="49" charset="-122"/>
              </a:rPr>
              <a:t>分布</a:t>
            </a:r>
            <a:endParaRPr lang="zh-CN" altLang="en-US" sz="4000" dirty="0">
              <a:solidFill>
                <a:srgbClr val="FFCC00"/>
              </a:solidFill>
              <a:latin typeface="楷体_GB2312" panose="02010609030101010101" pitchFamily="49" charset="-122"/>
              <a:ea typeface="楷体_GB2312" panose="02010609030101010101" pitchFamily="49" charset="-122"/>
            </a:endParaRPr>
          </a:p>
          <a:p>
            <a:pPr eaLnBrk="1" hangingPunct="1">
              <a:buNone/>
            </a:pPr>
            <a:r>
              <a:rPr lang="en-US" altLang="zh-CN" sz="4000" dirty="0">
                <a:solidFill>
                  <a:srgbClr val="FFCC00"/>
                </a:solidFill>
                <a:latin typeface="楷体_GB2312" panose="02010609030101010101" pitchFamily="49" charset="-122"/>
                <a:ea typeface="楷体_GB2312" panose="02010609030101010101" pitchFamily="49" charset="-122"/>
              </a:rPr>
              <a:t>3.</a:t>
            </a:r>
            <a:r>
              <a:rPr lang="zh-CN" altLang="en-US" sz="4000" dirty="0">
                <a:solidFill>
                  <a:srgbClr val="FFCC00"/>
                </a:solidFill>
                <a:latin typeface="楷体_GB2312" panose="02010609030101010101" pitchFamily="49" charset="-122"/>
                <a:ea typeface="楷体_GB2312" panose="02010609030101010101" pitchFamily="49" charset="-122"/>
              </a:rPr>
              <a:t>均匀分布</a:t>
            </a:r>
            <a:endParaRPr lang="zh-CN" altLang="en-US" sz="4000" dirty="0">
              <a:solidFill>
                <a:srgbClr val="FFCC00"/>
              </a:solidFill>
              <a:latin typeface="楷体_GB2312" panose="02010609030101010101" pitchFamily="49" charset="-122"/>
              <a:ea typeface="楷体_GB2312" panose="02010609030101010101" pitchFamily="49" charset="-122"/>
            </a:endParaRPr>
          </a:p>
          <a:p>
            <a:pPr eaLnBrk="1" hangingPunct="1">
              <a:buNone/>
            </a:pPr>
            <a:r>
              <a:rPr lang="en-US" altLang="zh-CN" sz="4000" dirty="0">
                <a:solidFill>
                  <a:srgbClr val="FFCC00"/>
                </a:solidFill>
                <a:latin typeface="楷体_GB2312" panose="02010609030101010101" pitchFamily="49" charset="-122"/>
                <a:ea typeface="楷体_GB2312" panose="02010609030101010101" pitchFamily="49" charset="-122"/>
              </a:rPr>
              <a:t>4.</a:t>
            </a:r>
            <a:r>
              <a:rPr lang="zh-CN" altLang="en-US" sz="4000" dirty="0">
                <a:solidFill>
                  <a:srgbClr val="FFCC00"/>
                </a:solidFill>
                <a:latin typeface="楷体_GB2312" panose="02010609030101010101" pitchFamily="49" charset="-122"/>
                <a:ea typeface="楷体_GB2312" panose="02010609030101010101" pitchFamily="49" charset="-122"/>
              </a:rPr>
              <a:t>三角分布</a:t>
            </a:r>
            <a:endParaRPr lang="zh-CN" altLang="en-US" sz="4000" dirty="0">
              <a:solidFill>
                <a:srgbClr val="FFCC00"/>
              </a:solidFill>
              <a:latin typeface="楷体_GB2312" panose="02010609030101010101" pitchFamily="49" charset="-122"/>
              <a:ea typeface="楷体_GB2312" panose="0201060903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9203">
                                            <p:txEl>
                                              <p:charRg st="0" end="7"/>
                                            </p:txEl>
                                          </p:spTgt>
                                        </p:tgtEl>
                                        <p:attrNameLst>
                                          <p:attrName>style.visibility</p:attrName>
                                        </p:attrNameLst>
                                      </p:cBhvr>
                                      <p:to>
                                        <p:strVal val="visible"/>
                                      </p:to>
                                    </p:set>
                                    <p:anim calcmode="lin" valueType="num">
                                      <p:cBhvr additive="base">
                                        <p:cTn id="7" dur="1000" fill="hold"/>
                                        <p:tgtEl>
                                          <p:spTgt spid="179203">
                                            <p:txEl>
                                              <p:charRg st="0" end="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79203">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79203">
                                            <p:txEl>
                                              <p:charRg st="7" end="13"/>
                                            </p:txEl>
                                          </p:spTgt>
                                        </p:tgtEl>
                                        <p:attrNameLst>
                                          <p:attrName>style.visibility</p:attrName>
                                        </p:attrNameLst>
                                      </p:cBhvr>
                                      <p:to>
                                        <p:strVal val="visible"/>
                                      </p:to>
                                    </p:set>
                                    <p:anim calcmode="lin" valueType="num">
                                      <p:cBhvr additive="base">
                                        <p:cTn id="13" dur="1000" fill="hold"/>
                                        <p:tgtEl>
                                          <p:spTgt spid="179203">
                                            <p:txEl>
                                              <p:charRg st="7" end="13"/>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79203">
                                            <p:txEl>
                                              <p:charRg st="7" end="1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79203">
                                            <p:txEl>
                                              <p:charRg st="13" end="20"/>
                                            </p:txEl>
                                          </p:spTgt>
                                        </p:tgtEl>
                                        <p:attrNameLst>
                                          <p:attrName>style.visibility</p:attrName>
                                        </p:attrNameLst>
                                      </p:cBhvr>
                                      <p:to>
                                        <p:strVal val="visible"/>
                                      </p:to>
                                    </p:set>
                                    <p:anim calcmode="lin" valueType="num">
                                      <p:cBhvr additive="base">
                                        <p:cTn id="19" dur="1000" fill="hold"/>
                                        <p:tgtEl>
                                          <p:spTgt spid="179203">
                                            <p:txEl>
                                              <p:charRg st="13" end="2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79203">
                                            <p:txEl>
                                              <p:charRg st="13" end="2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79203">
                                            <p:txEl>
                                              <p:charRg st="20" end="27"/>
                                            </p:txEl>
                                          </p:spTgt>
                                        </p:tgtEl>
                                        <p:attrNameLst>
                                          <p:attrName>style.visibility</p:attrName>
                                        </p:attrNameLst>
                                      </p:cBhvr>
                                      <p:to>
                                        <p:strVal val="visible"/>
                                      </p:to>
                                    </p:set>
                                    <p:anim calcmode="lin" valueType="num">
                                      <p:cBhvr additive="base">
                                        <p:cTn id="25" dur="1000" fill="hold"/>
                                        <p:tgtEl>
                                          <p:spTgt spid="179203">
                                            <p:txEl>
                                              <p:charRg st="20" end="27"/>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79203">
                                            <p:txEl>
                                              <p:charRg st="20" end="2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正态分布</a:t>
            </a:r>
            <a:endParaRPr lang="zh-CN" altLang="en-US" dirty="0">
              <a:ea typeface="楷体_GB2312" panose="02010609030101010101" pitchFamily="49" charset="-122"/>
            </a:endParaRPr>
          </a:p>
        </p:txBody>
      </p:sp>
      <p:sp>
        <p:nvSpPr>
          <p:cNvPr id="166915" name="Rectangle 3"/>
          <p:cNvSpPr>
            <a:spLocks noGrp="1" noRot="1"/>
          </p:cNvSpPr>
          <p:nvPr>
            <p:ph idx="1"/>
          </p:nvPr>
        </p:nvSpPr>
        <p:spPr>
          <a:ln/>
        </p:spPr>
        <p:txBody>
          <a:bodyPr vert="horz" wrap="square" lIns="91440" tIns="45720" rIns="91440" bIns="45720" anchor="t"/>
          <a:p>
            <a:pPr eaLnBrk="1" hangingPunct="1">
              <a:buNone/>
            </a:pPr>
            <a:r>
              <a:rPr lang="zh-CN" altLang="en-US" dirty="0">
                <a:solidFill>
                  <a:srgbClr val="FFCC00"/>
                </a:solidFill>
                <a:latin typeface="楷体_GB2312" panose="02010609030101010101" pitchFamily="49" charset="-122"/>
                <a:ea typeface="楷体_GB2312" panose="02010609030101010101" pitchFamily="49" charset="-122"/>
              </a:rPr>
              <a:t>正态分布的性质</a:t>
            </a:r>
            <a:endParaRPr lang="zh-CN" altLang="en-US" dirty="0">
              <a:solidFill>
                <a:srgbClr val="FFCC00"/>
              </a:solidFill>
              <a:latin typeface="楷体_GB2312" panose="02010609030101010101" pitchFamily="49" charset="-122"/>
              <a:ea typeface="楷体_GB2312" panose="02010609030101010101" pitchFamily="49" charset="-122"/>
            </a:endParaRPr>
          </a:p>
          <a:p>
            <a:pPr eaLnBrk="1" hangingPunct="1">
              <a:buNone/>
            </a:pPr>
            <a:r>
              <a:rPr lang="en-US" altLang="zh-CN" dirty="0">
                <a:solidFill>
                  <a:srgbClr val="FFCC00"/>
                </a:solidFill>
                <a:latin typeface="楷体_GB2312" panose="02010609030101010101" pitchFamily="49" charset="-122"/>
                <a:ea typeface="楷体_GB2312" panose="02010609030101010101" pitchFamily="49" charset="-122"/>
              </a:rPr>
              <a:t>a.</a:t>
            </a:r>
            <a:r>
              <a:rPr lang="zh-CN" altLang="en-US" dirty="0">
                <a:solidFill>
                  <a:srgbClr val="FFCC00"/>
                </a:solidFill>
                <a:latin typeface="楷体_GB2312" panose="02010609030101010101" pitchFamily="49" charset="-122"/>
                <a:ea typeface="楷体_GB2312" panose="02010609030101010101" pitchFamily="49" charset="-122"/>
              </a:rPr>
              <a:t>单峰性 </a:t>
            </a:r>
            <a:endParaRPr lang="zh-CN" altLang="en-US" dirty="0">
              <a:solidFill>
                <a:srgbClr val="FFCC00"/>
              </a:solidFill>
              <a:latin typeface="楷体_GB2312" panose="02010609030101010101" pitchFamily="49" charset="-122"/>
              <a:ea typeface="楷体_GB2312" panose="02010609030101010101" pitchFamily="49" charset="-122"/>
            </a:endParaRPr>
          </a:p>
          <a:p>
            <a:pPr eaLnBrk="1" hangingPunct="1">
              <a:buNone/>
            </a:pPr>
            <a:r>
              <a:rPr lang="en-US" altLang="zh-CN" dirty="0">
                <a:solidFill>
                  <a:srgbClr val="FFCC00"/>
                </a:solidFill>
                <a:latin typeface="楷体_GB2312" panose="02010609030101010101" pitchFamily="49" charset="-122"/>
                <a:ea typeface="楷体_GB2312" panose="02010609030101010101" pitchFamily="49" charset="-122"/>
              </a:rPr>
              <a:t>b.</a:t>
            </a:r>
            <a:r>
              <a:rPr lang="zh-CN" altLang="en-US" dirty="0">
                <a:solidFill>
                  <a:srgbClr val="FFCC00"/>
                </a:solidFill>
                <a:latin typeface="楷体_GB2312" panose="02010609030101010101" pitchFamily="49" charset="-122"/>
                <a:ea typeface="楷体_GB2312" panose="02010609030101010101" pitchFamily="49" charset="-122"/>
              </a:rPr>
              <a:t>对称性</a:t>
            </a:r>
            <a:endParaRPr lang="zh-CN" altLang="en-US" dirty="0">
              <a:solidFill>
                <a:srgbClr val="FFCC00"/>
              </a:solidFill>
              <a:latin typeface="楷体_GB2312" panose="02010609030101010101" pitchFamily="49" charset="-122"/>
              <a:ea typeface="楷体_GB2312" panose="02010609030101010101" pitchFamily="49" charset="-122"/>
            </a:endParaRPr>
          </a:p>
          <a:p>
            <a:pPr eaLnBrk="1" hangingPunct="1">
              <a:buNone/>
            </a:pPr>
            <a:r>
              <a:rPr lang="en-US" altLang="zh-CN" dirty="0">
                <a:solidFill>
                  <a:srgbClr val="FFCC00"/>
                </a:solidFill>
                <a:latin typeface="楷体_GB2312" panose="02010609030101010101" pitchFamily="49" charset="-122"/>
                <a:ea typeface="楷体_GB2312" panose="02010609030101010101" pitchFamily="49" charset="-122"/>
              </a:rPr>
              <a:t>c.</a:t>
            </a:r>
            <a:r>
              <a:rPr lang="zh-CN" altLang="en-US" dirty="0">
                <a:solidFill>
                  <a:srgbClr val="FFCC00"/>
                </a:solidFill>
                <a:latin typeface="楷体_GB2312" panose="02010609030101010101" pitchFamily="49" charset="-122"/>
                <a:ea typeface="楷体_GB2312" panose="02010609030101010101" pitchFamily="49" charset="-122"/>
              </a:rPr>
              <a:t>有界性</a:t>
            </a:r>
            <a:endParaRPr lang="zh-CN" altLang="en-US" dirty="0">
              <a:solidFill>
                <a:srgbClr val="FFCC00"/>
              </a:solidFill>
              <a:latin typeface="楷体_GB2312" panose="02010609030101010101" pitchFamily="49" charset="-122"/>
              <a:ea typeface="楷体_GB2312" panose="02010609030101010101" pitchFamily="49" charset="-122"/>
            </a:endParaRPr>
          </a:p>
          <a:p>
            <a:pPr eaLnBrk="1" hangingPunct="1">
              <a:buNone/>
            </a:pPr>
            <a:r>
              <a:rPr lang="en-US" altLang="zh-CN" dirty="0">
                <a:solidFill>
                  <a:srgbClr val="FFCC00"/>
                </a:solidFill>
                <a:latin typeface="楷体_GB2312" panose="02010609030101010101" pitchFamily="49" charset="-122"/>
                <a:ea typeface="楷体_GB2312" panose="02010609030101010101" pitchFamily="49" charset="-122"/>
              </a:rPr>
              <a:t>d.</a:t>
            </a:r>
            <a:r>
              <a:rPr lang="zh-CN" altLang="en-US" dirty="0">
                <a:solidFill>
                  <a:srgbClr val="FFCC00"/>
                </a:solidFill>
                <a:latin typeface="楷体_GB2312" panose="02010609030101010101" pitchFamily="49" charset="-122"/>
                <a:ea typeface="楷体_GB2312" panose="02010609030101010101" pitchFamily="49" charset="-122"/>
              </a:rPr>
              <a:t>抵偿性</a:t>
            </a:r>
            <a:r>
              <a:rPr lang="zh-CN" altLang="en-US" dirty="0"/>
              <a:t> </a:t>
            </a:r>
            <a:endParaRPr lang="zh-CN" altLang="en-US" dirty="0"/>
          </a:p>
        </p:txBody>
      </p:sp>
      <p:pic>
        <p:nvPicPr>
          <p:cNvPr id="60420" name="Picture 4"/>
          <p:cNvPicPr>
            <a:picLocks noChangeAspect="1"/>
          </p:cNvPicPr>
          <p:nvPr/>
        </p:nvPicPr>
        <p:blipFill>
          <a:blip r:embed="rId1"/>
          <a:stretch>
            <a:fillRect/>
          </a:stretch>
        </p:blipFill>
        <p:spPr>
          <a:xfrm>
            <a:off x="4859338" y="2852738"/>
            <a:ext cx="3571875" cy="258762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166915">
                                            <p:txEl>
                                              <p:charRg st="8" end="15"/>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1000" fill="hold"/>
                                        <p:tgtEl>
                                          <p:spTgt spid="166915">
                                            <p:txEl>
                                              <p:charRg st="15" end="21"/>
                                            </p:txEl>
                                          </p:spTgt>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1000" fill="hold"/>
                                        <p:tgtEl>
                                          <p:spTgt spid="166915">
                                            <p:txEl>
                                              <p:charRg st="21" end="27"/>
                                            </p:txEl>
                                          </p:spTgt>
                                        </p:tgtEl>
                                      </p:cBhvr>
                                      <p:by x="150000" y="150000"/>
                                    </p:animScale>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nodeType="clickEffect">
                                  <p:stCondLst>
                                    <p:cond delay="0"/>
                                  </p:stCondLst>
                                  <p:childTnLst>
                                    <p:animScale>
                                      <p:cBhvr>
                                        <p:cTn id="18" dur="1000" fill="hold"/>
                                        <p:tgtEl>
                                          <p:spTgt spid="166915">
                                            <p:txEl>
                                              <p:charRg st="27" end="34"/>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正态分布</a:t>
            </a:r>
            <a:endParaRPr lang="zh-CN" altLang="en-US" dirty="0">
              <a:ea typeface="楷体_GB2312" panose="02010609030101010101" pitchFamily="49" charset="-122"/>
            </a:endParaRPr>
          </a:p>
        </p:txBody>
      </p:sp>
      <p:sp>
        <p:nvSpPr>
          <p:cNvPr id="61443" name="Rectangle 3"/>
          <p:cNvSpPr>
            <a:spLocks noGrp="1" noRot="1"/>
          </p:cNvSpPr>
          <p:nvPr>
            <p:ph type="body" sz="half" idx="1"/>
          </p:nvPr>
        </p:nvSpPr>
        <p:spPr>
          <a:xfrm>
            <a:off x="301625" y="1600200"/>
            <a:ext cx="8842375" cy="4924425"/>
          </a:xfrm>
          <a:ln/>
        </p:spPr>
        <p:txBody>
          <a:bodyPr vert="horz" wrap="square" lIns="91440" tIns="45720" rIns="91440" bIns="45720" anchor="t"/>
          <a:p>
            <a:pPr eaLnBrk="1" hangingPunct="1">
              <a:lnSpc>
                <a:spcPct val="90000"/>
              </a:lnSpc>
              <a:buNone/>
            </a:pPr>
            <a:r>
              <a:rPr lang="zh-CN" altLang="en-US" sz="2800" b="1" dirty="0">
                <a:solidFill>
                  <a:srgbClr val="FFCC00"/>
                </a:solidFill>
                <a:ea typeface="楷体_GB2312" panose="02010609030101010101" pitchFamily="49" charset="-122"/>
              </a:rPr>
              <a:t>正态分布函数</a:t>
            </a:r>
            <a:endParaRPr lang="zh-CN" altLang="en-US" sz="2800" b="1" dirty="0">
              <a:solidFill>
                <a:srgbClr val="FFCC00"/>
              </a:solidFill>
              <a:ea typeface="楷体_GB2312" panose="02010609030101010101" pitchFamily="49" charset="-122"/>
            </a:endParaRPr>
          </a:p>
          <a:p>
            <a:pPr eaLnBrk="1" hangingPunct="1">
              <a:lnSpc>
                <a:spcPct val="90000"/>
              </a:lnSpc>
              <a:buNone/>
            </a:pPr>
            <a:r>
              <a:rPr lang="zh-CN" altLang="en-US" sz="2400" dirty="0">
                <a:solidFill>
                  <a:srgbClr val="FFCC00"/>
                </a:solidFill>
              </a:rPr>
              <a:t> </a:t>
            </a:r>
            <a:endParaRPr lang="zh-CN" altLang="en-US" sz="2400" dirty="0">
              <a:solidFill>
                <a:srgbClr val="FFCC00"/>
              </a:solidFill>
            </a:endParaRPr>
          </a:p>
          <a:p>
            <a:pPr eaLnBrk="1" hangingPunct="1">
              <a:lnSpc>
                <a:spcPct val="90000"/>
              </a:lnSpc>
              <a:buNone/>
            </a:pPr>
            <a:endParaRPr lang="zh-CN" altLang="en-US" sz="2400" dirty="0">
              <a:solidFill>
                <a:srgbClr val="FFCC00"/>
              </a:solidFill>
            </a:endParaRPr>
          </a:p>
          <a:p>
            <a:pPr eaLnBrk="1" hangingPunct="1">
              <a:lnSpc>
                <a:spcPct val="90000"/>
              </a:lnSpc>
              <a:buNone/>
            </a:pPr>
            <a:endParaRPr lang="zh-CN" altLang="en-US" sz="2400" dirty="0">
              <a:solidFill>
                <a:srgbClr val="FFCC00"/>
              </a:solidFill>
            </a:endParaRPr>
          </a:p>
          <a:p>
            <a:pPr eaLnBrk="1" hangingPunct="1">
              <a:lnSpc>
                <a:spcPct val="90000"/>
              </a:lnSpc>
              <a:buNone/>
            </a:pPr>
            <a:endParaRPr lang="zh-CN" altLang="en-US" sz="2400" dirty="0">
              <a:solidFill>
                <a:srgbClr val="FFCC00"/>
              </a:solidFill>
            </a:endParaRPr>
          </a:p>
          <a:p>
            <a:pPr eaLnBrk="1" hangingPunct="1">
              <a:lnSpc>
                <a:spcPct val="90000"/>
              </a:lnSpc>
              <a:buNone/>
            </a:pPr>
            <a:r>
              <a:rPr lang="zh-CN" altLang="en-US" sz="2800" dirty="0">
                <a:solidFill>
                  <a:srgbClr val="FFCC00"/>
                </a:solidFill>
                <a:ea typeface="楷体_GB2312" panose="02010609030101010101" pitchFamily="49" charset="-122"/>
              </a:rPr>
              <a:t> </a:t>
            </a:r>
            <a:r>
              <a:rPr lang="zh-CN" altLang="en-US" sz="1000" dirty="0">
                <a:solidFill>
                  <a:srgbClr val="FFCC00"/>
                </a:solidFill>
                <a:ea typeface="楷体_GB2312" panose="02010609030101010101" pitchFamily="49" charset="-122"/>
              </a:rPr>
              <a:t>        </a:t>
            </a:r>
            <a:endParaRPr lang="zh-CN" altLang="en-US" sz="1000" dirty="0">
              <a:solidFill>
                <a:srgbClr val="FFCC00"/>
              </a:solidFill>
              <a:ea typeface="楷体_GB2312" panose="02010609030101010101" pitchFamily="49" charset="-122"/>
            </a:endParaRPr>
          </a:p>
          <a:p>
            <a:pPr eaLnBrk="1" hangingPunct="1">
              <a:lnSpc>
                <a:spcPct val="90000"/>
              </a:lnSpc>
              <a:buNone/>
            </a:pPr>
            <a:r>
              <a:rPr lang="zh-CN" altLang="en-US" sz="2800" dirty="0">
                <a:solidFill>
                  <a:srgbClr val="FFCC00"/>
                </a:solidFill>
                <a:ea typeface="楷体_GB2312" panose="02010609030101010101" pitchFamily="49" charset="-122"/>
              </a:rPr>
              <a:t>        </a:t>
            </a:r>
            <a:r>
              <a:rPr lang="en-US" altLang="zh-CN" sz="2800" i="1" dirty="0">
                <a:solidFill>
                  <a:srgbClr val="FFCC00"/>
                </a:solidFill>
                <a:latin typeface="Times New Roman" panose="02020603050405020304" pitchFamily="18" charset="0"/>
                <a:ea typeface="楷体_GB2312" panose="02010609030101010101" pitchFamily="49" charset="-122"/>
              </a:rPr>
              <a:t>x</a:t>
            </a:r>
            <a:r>
              <a:rPr lang="zh-CN" altLang="en-US" sz="2800" dirty="0">
                <a:solidFill>
                  <a:srgbClr val="FFCC00"/>
                </a:solidFill>
                <a:ea typeface="楷体_GB2312" panose="02010609030101010101" pitchFamily="49" charset="-122"/>
              </a:rPr>
              <a:t>表示测量值，</a:t>
            </a:r>
            <a:r>
              <a:rPr lang="en-US" altLang="zh-CN" sz="2800" i="1" dirty="0">
                <a:solidFill>
                  <a:srgbClr val="FFCC00"/>
                </a:solidFill>
                <a:latin typeface="Times New Roman" panose="02020603050405020304" pitchFamily="18" charset="0"/>
                <a:ea typeface="楷体_GB2312" panose="02010609030101010101" pitchFamily="49" charset="-122"/>
              </a:rPr>
              <a:t>δ</a:t>
            </a:r>
            <a:r>
              <a:rPr lang="en-US" altLang="zh-CN" sz="2800" dirty="0">
                <a:solidFill>
                  <a:srgbClr val="FFCC00"/>
                </a:solidFill>
                <a:latin typeface="Times New Roman" panose="02020603050405020304" pitchFamily="18" charset="0"/>
                <a:ea typeface="楷体_GB2312" panose="02010609030101010101" pitchFamily="49" charset="-122"/>
              </a:rPr>
              <a:t>=</a:t>
            </a:r>
            <a:r>
              <a:rPr lang="en-US" altLang="zh-CN" sz="2800" i="1" dirty="0">
                <a:solidFill>
                  <a:srgbClr val="FFCC00"/>
                </a:solidFill>
                <a:latin typeface="Times New Roman" panose="02020603050405020304" pitchFamily="18" charset="0"/>
                <a:ea typeface="楷体_GB2312" panose="02010609030101010101" pitchFamily="49" charset="-122"/>
              </a:rPr>
              <a:t>x</a:t>
            </a:r>
            <a:r>
              <a:rPr lang="en-US" altLang="zh-CN" sz="2800" dirty="0">
                <a:solidFill>
                  <a:srgbClr val="FFCC00"/>
                </a:solidFill>
                <a:latin typeface="Times New Roman" panose="02020603050405020304" pitchFamily="18" charset="0"/>
                <a:ea typeface="楷体_GB2312" panose="02010609030101010101" pitchFamily="49" charset="-122"/>
              </a:rPr>
              <a:t>-</a:t>
            </a:r>
            <a:r>
              <a:rPr lang="en-US" altLang="zh-CN" sz="2800" i="1" dirty="0">
                <a:solidFill>
                  <a:srgbClr val="FFCC00"/>
                </a:solidFill>
                <a:latin typeface="Times New Roman" panose="02020603050405020304" pitchFamily="18" charset="0"/>
                <a:ea typeface="楷体_GB2312" panose="02010609030101010101" pitchFamily="49" charset="-122"/>
              </a:rPr>
              <a:t>x</a:t>
            </a:r>
            <a:r>
              <a:rPr lang="en-US" altLang="zh-CN" sz="2800" baseline="-25000" dirty="0">
                <a:solidFill>
                  <a:srgbClr val="FFCC00"/>
                </a:solidFill>
                <a:latin typeface="Times New Roman" panose="02020603050405020304" pitchFamily="18" charset="0"/>
                <a:ea typeface="楷体_GB2312" panose="02010609030101010101" pitchFamily="49" charset="-122"/>
              </a:rPr>
              <a:t>0</a:t>
            </a:r>
            <a:r>
              <a:rPr lang="zh-CN" altLang="en-US" sz="2800" dirty="0">
                <a:solidFill>
                  <a:srgbClr val="FFCC00"/>
                </a:solidFill>
                <a:ea typeface="楷体_GB2312" panose="02010609030101010101" pitchFamily="49" charset="-122"/>
              </a:rPr>
              <a:t>为测量值的随机误差</a:t>
            </a:r>
            <a:r>
              <a:rPr lang="en-US" altLang="zh-CN" sz="2800" dirty="0">
                <a:solidFill>
                  <a:srgbClr val="FFCC00"/>
                </a:solidFill>
                <a:ea typeface="楷体_GB2312" panose="02010609030101010101" pitchFamily="49" charset="-122"/>
              </a:rPr>
              <a:t>,</a:t>
            </a:r>
            <a:r>
              <a:rPr lang="en-US" altLang="zh-CN" sz="2800" i="1" dirty="0">
                <a:solidFill>
                  <a:srgbClr val="FFCC00"/>
                </a:solidFill>
                <a:ea typeface="楷体_GB2312" panose="02010609030101010101" pitchFamily="49" charset="-122"/>
              </a:rPr>
              <a:t>σ</a:t>
            </a:r>
            <a:r>
              <a:rPr lang="zh-CN" altLang="en-US" sz="2800" dirty="0">
                <a:solidFill>
                  <a:srgbClr val="FFCC00"/>
                </a:solidFill>
                <a:ea typeface="楷体_GB2312" panose="02010609030101010101" pitchFamily="49" charset="-122"/>
              </a:rPr>
              <a:t>是与真值</a:t>
            </a:r>
            <a:r>
              <a:rPr lang="en-US" altLang="zh-CN" sz="2800" i="1" dirty="0">
                <a:solidFill>
                  <a:srgbClr val="FFCC00"/>
                </a:solidFill>
                <a:latin typeface="Times New Roman" panose="02020603050405020304" pitchFamily="18" charset="0"/>
                <a:ea typeface="楷体_GB2312" panose="02010609030101010101" pitchFamily="49" charset="-122"/>
              </a:rPr>
              <a:t>x</a:t>
            </a:r>
            <a:r>
              <a:rPr lang="en-US" altLang="zh-CN" sz="2800" baseline="-25000" dirty="0">
                <a:solidFill>
                  <a:srgbClr val="FFCC00"/>
                </a:solidFill>
                <a:ea typeface="楷体_GB2312" panose="02010609030101010101" pitchFamily="49" charset="-122"/>
              </a:rPr>
              <a:t>0</a:t>
            </a:r>
            <a:r>
              <a:rPr lang="zh-CN" altLang="en-US" sz="2800" dirty="0">
                <a:solidFill>
                  <a:srgbClr val="FFCC00"/>
                </a:solidFill>
                <a:ea typeface="楷体_GB2312" panose="02010609030101010101" pitchFamily="49" charset="-122"/>
              </a:rPr>
              <a:t>有关的常数，它反映的是一组测量数据的离散程度，常称为测量列的</a:t>
            </a:r>
            <a:r>
              <a:rPr lang="zh-CN" altLang="en-US" sz="2800" b="1" dirty="0">
                <a:solidFill>
                  <a:srgbClr val="FFCC00"/>
                </a:solidFill>
                <a:ea typeface="楷体_GB2312" panose="02010609030101010101" pitchFamily="49" charset="-122"/>
              </a:rPr>
              <a:t>标准误差（</a:t>
            </a:r>
            <a:r>
              <a:rPr lang="zh-CN" altLang="en-US" sz="2800" dirty="0">
                <a:solidFill>
                  <a:srgbClr val="FFCC00"/>
                </a:solidFill>
                <a:ea typeface="楷体_GB2312" panose="02010609030101010101" pitchFamily="49" charset="-122"/>
              </a:rPr>
              <a:t>简称</a:t>
            </a:r>
            <a:r>
              <a:rPr lang="zh-CN" altLang="en-US" sz="2800" b="1" dirty="0">
                <a:solidFill>
                  <a:srgbClr val="FFCC00"/>
                </a:solidFill>
                <a:ea typeface="楷体_GB2312" panose="02010609030101010101" pitchFamily="49" charset="-122"/>
              </a:rPr>
              <a:t>标准差）</a:t>
            </a:r>
            <a:r>
              <a:rPr lang="zh-CN" altLang="en-US" sz="2800" dirty="0">
                <a:solidFill>
                  <a:srgbClr val="FFCC00"/>
                </a:solidFill>
                <a:ea typeface="楷体_GB2312" panose="02010609030101010101" pitchFamily="49" charset="-122"/>
              </a:rPr>
              <a:t>。</a:t>
            </a:r>
            <a:endParaRPr lang="zh-CN" altLang="en-US" sz="2400" dirty="0">
              <a:solidFill>
                <a:srgbClr val="FFCC00"/>
              </a:solidFill>
              <a:ea typeface="楷体_GB2312" panose="02010609030101010101" pitchFamily="49" charset="-122"/>
            </a:endParaRPr>
          </a:p>
          <a:p>
            <a:pPr eaLnBrk="1" hangingPunct="1">
              <a:lnSpc>
                <a:spcPct val="90000"/>
              </a:lnSpc>
              <a:buNone/>
            </a:pPr>
            <a:endParaRPr lang="zh-CN" altLang="en-US" sz="2400" dirty="0">
              <a:solidFill>
                <a:srgbClr val="FFCC00"/>
              </a:solidFill>
              <a:ea typeface="楷体_GB2312" panose="02010609030101010101" pitchFamily="49" charset="-122"/>
            </a:endParaRPr>
          </a:p>
          <a:p>
            <a:pPr eaLnBrk="1" hangingPunct="1">
              <a:lnSpc>
                <a:spcPct val="90000"/>
              </a:lnSpc>
              <a:buNone/>
            </a:pPr>
            <a:r>
              <a:rPr lang="zh-CN" altLang="en-US" sz="2400" dirty="0">
                <a:solidFill>
                  <a:srgbClr val="FFCC00"/>
                </a:solidFill>
                <a:ea typeface="楷体_GB2312" panose="02010609030101010101" pitchFamily="49" charset="-122"/>
              </a:rPr>
              <a:t>        </a:t>
            </a:r>
            <a:endParaRPr lang="zh-CN" altLang="en-US" sz="2400" dirty="0">
              <a:solidFill>
                <a:srgbClr val="FFCC00"/>
              </a:solidFill>
              <a:ea typeface="楷体_GB2312" panose="02010609030101010101" pitchFamily="49" charset="-122"/>
            </a:endParaRPr>
          </a:p>
          <a:p>
            <a:pPr eaLnBrk="1" hangingPunct="1">
              <a:lnSpc>
                <a:spcPct val="90000"/>
              </a:lnSpc>
              <a:buNone/>
            </a:pPr>
            <a:r>
              <a:rPr lang="zh-CN" altLang="en-US" sz="2400" dirty="0">
                <a:solidFill>
                  <a:srgbClr val="FFCC00"/>
                </a:solidFill>
                <a:ea typeface="楷体_GB2312" panose="02010609030101010101" pitchFamily="49" charset="-122"/>
              </a:rPr>
              <a:t>         </a:t>
            </a:r>
            <a:endParaRPr lang="zh-CN" altLang="en-US" sz="2400" dirty="0">
              <a:solidFill>
                <a:srgbClr val="FFCC00"/>
              </a:solidFill>
              <a:ea typeface="楷体_GB2312" panose="02010609030101010101" pitchFamily="49" charset="-122"/>
            </a:endParaRPr>
          </a:p>
        </p:txBody>
      </p:sp>
      <p:sp>
        <p:nvSpPr>
          <p:cNvPr id="61444" name="Rectangle 6"/>
          <p:cNvSpPr/>
          <p:nvPr/>
        </p:nvSpPr>
        <p:spPr>
          <a:xfrm>
            <a:off x="0" y="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61445" name="Rectangle 8"/>
          <p:cNvSpPr/>
          <p:nvPr/>
        </p:nvSpPr>
        <p:spPr>
          <a:xfrm>
            <a:off x="0" y="315753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61446" name="Object 7"/>
          <p:cNvGraphicFramePr>
            <a:graphicFrameLocks noChangeAspect="1"/>
          </p:cNvGraphicFramePr>
          <p:nvPr/>
        </p:nvGraphicFramePr>
        <p:xfrm>
          <a:off x="1403350" y="2060575"/>
          <a:ext cx="6769100" cy="1490663"/>
        </p:xfrm>
        <a:graphic>
          <a:graphicData uri="http://schemas.openxmlformats.org/presentationml/2006/ole">
            <mc:AlternateContent xmlns:mc="http://schemas.openxmlformats.org/markup-compatibility/2006">
              <mc:Choice xmlns:v="urn:schemas-microsoft-com:vml" Requires="v">
                <p:oleObj spid="_x0000_s3087" name="" r:id="rId1" imgW="2462530" imgH="546100" progId="Equation.3">
                  <p:embed/>
                </p:oleObj>
              </mc:Choice>
              <mc:Fallback>
                <p:oleObj name="" r:id="rId1" imgW="2462530" imgH="546100" progId="Equation.3">
                  <p:embed/>
                  <p:pic>
                    <p:nvPicPr>
                      <p:cNvPr id="0" name="图片 3086"/>
                      <p:cNvPicPr/>
                      <p:nvPr/>
                    </p:nvPicPr>
                    <p:blipFill>
                      <a:blip r:embed="rId2"/>
                      <a:stretch>
                        <a:fillRect/>
                      </a:stretch>
                    </p:blipFill>
                    <p:spPr>
                      <a:xfrm>
                        <a:off x="1403350" y="2060575"/>
                        <a:ext cx="6769100" cy="1490663"/>
                      </a:xfrm>
                      <a:prstGeom prst="rect">
                        <a:avLst/>
                      </a:prstGeom>
                      <a:solidFill>
                        <a:schemeClr val="tx2"/>
                      </a:solidFill>
                      <a:ln w="38100">
                        <a:noFill/>
                        <a:miter/>
                      </a:ln>
                    </p:spPr>
                  </p:pic>
                </p:oleObj>
              </mc:Fallback>
            </mc:AlternateContent>
          </a:graphicData>
        </a:graphic>
      </p:graphicFrame>
      <p:graphicFrame>
        <p:nvGraphicFramePr>
          <p:cNvPr id="61447" name="Object 9"/>
          <p:cNvGraphicFramePr>
            <a:graphicFrameLocks noChangeAspect="1"/>
          </p:cNvGraphicFramePr>
          <p:nvPr/>
        </p:nvGraphicFramePr>
        <p:xfrm>
          <a:off x="2268538" y="5734050"/>
          <a:ext cx="4741862" cy="892175"/>
        </p:xfrm>
        <a:graphic>
          <a:graphicData uri="http://schemas.openxmlformats.org/presentationml/2006/ole">
            <mc:AlternateContent xmlns:mc="http://schemas.openxmlformats.org/markup-compatibility/2006">
              <mc:Choice xmlns:v="urn:schemas-microsoft-com:vml" Requires="v">
                <p:oleObj spid="_x0000_s3088" name="" r:id="rId3" imgW="2603500" imgH="482600" progId="Equation.3">
                  <p:embed/>
                </p:oleObj>
              </mc:Choice>
              <mc:Fallback>
                <p:oleObj name="" r:id="rId3" imgW="2603500" imgH="482600" progId="Equation.3">
                  <p:embed/>
                  <p:pic>
                    <p:nvPicPr>
                      <p:cNvPr id="0" name="图片 3087"/>
                      <p:cNvPicPr/>
                      <p:nvPr/>
                    </p:nvPicPr>
                    <p:blipFill>
                      <a:blip r:embed="rId4"/>
                      <a:stretch>
                        <a:fillRect/>
                      </a:stretch>
                    </p:blipFill>
                    <p:spPr>
                      <a:xfrm>
                        <a:off x="2268538" y="5734050"/>
                        <a:ext cx="4741862" cy="892175"/>
                      </a:xfrm>
                      <a:prstGeom prst="rect">
                        <a:avLst/>
                      </a:prstGeom>
                      <a:solidFill>
                        <a:schemeClr val="tx2"/>
                      </a:solidFill>
                      <a:ln w="38100">
                        <a:noFill/>
                        <a:miter/>
                      </a:ln>
                    </p:spPr>
                  </p:pic>
                </p:oleObj>
              </mc:Fallback>
            </mc:AlternateContent>
          </a:graphicData>
        </a:graphic>
      </p:graphicFrame>
      <p:sp>
        <p:nvSpPr>
          <p:cNvPr id="61448" name="Rectangle 12"/>
          <p:cNvSpPr/>
          <p:nvPr/>
        </p:nvSpPr>
        <p:spPr>
          <a:xfrm>
            <a:off x="0" y="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61449" name="Object 11"/>
          <p:cNvGraphicFramePr>
            <a:graphicFrameLocks noChangeAspect="1"/>
          </p:cNvGraphicFramePr>
          <p:nvPr/>
        </p:nvGraphicFramePr>
        <p:xfrm>
          <a:off x="0" y="0"/>
          <a:ext cx="123825" cy="142875"/>
        </p:xfrm>
        <a:graphic>
          <a:graphicData uri="http://schemas.openxmlformats.org/presentationml/2006/ole">
            <mc:AlternateContent xmlns:mc="http://schemas.openxmlformats.org/markup-compatibility/2006">
              <mc:Choice xmlns:v="urn:schemas-microsoft-com:vml" Requires="v">
                <p:oleObj spid="_x0000_s3089" name="" r:id="rId5" imgW="127000" imgH="139700" progId="Equation.3">
                  <p:embed/>
                </p:oleObj>
              </mc:Choice>
              <mc:Fallback>
                <p:oleObj name="" r:id="rId5" imgW="127000" imgH="139700" progId="Equation.3">
                  <p:embed/>
                  <p:pic>
                    <p:nvPicPr>
                      <p:cNvPr id="0" name="图片 3088"/>
                      <p:cNvPicPr/>
                      <p:nvPr/>
                    </p:nvPicPr>
                    <p:blipFill>
                      <a:blip r:embed="rId6"/>
                      <a:stretch>
                        <a:fillRect/>
                      </a:stretch>
                    </p:blipFill>
                    <p:spPr>
                      <a:xfrm>
                        <a:off x="0" y="0"/>
                        <a:ext cx="123825" cy="142875"/>
                      </a:xfrm>
                      <a:prstGeom prst="rect">
                        <a:avLst/>
                      </a:prstGeom>
                      <a:noFill/>
                      <a:ln w="38100">
                        <a:noFill/>
                        <a:miter/>
                      </a:ln>
                    </p:spPr>
                  </p:pic>
                </p:oleObj>
              </mc:Fallback>
            </mc:AlternateContent>
          </a:graphicData>
        </a:graphic>
      </p:graphicFrame>
      <p:sp>
        <p:nvSpPr>
          <p:cNvPr id="61450" name="Rectangle 18"/>
          <p:cNvSpPr/>
          <p:nvPr/>
        </p:nvSpPr>
        <p:spPr>
          <a:xfrm>
            <a:off x="0" y="331470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61451" name="Rectangle 20"/>
          <p:cNvSpPr/>
          <p:nvPr/>
        </p:nvSpPr>
        <p:spPr>
          <a:xfrm>
            <a:off x="0" y="335756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61452" name="Rectangle 24"/>
          <p:cNvSpPr/>
          <p:nvPr/>
        </p:nvSpPr>
        <p:spPr>
          <a:xfrm>
            <a:off x="0" y="331470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正态分布</a:t>
            </a:r>
            <a:endParaRPr lang="zh-CN" altLang="en-US" dirty="0">
              <a:ea typeface="楷体_GB2312" panose="02010609030101010101" pitchFamily="49" charset="-122"/>
            </a:endParaRPr>
          </a:p>
        </p:txBody>
      </p:sp>
      <p:sp>
        <p:nvSpPr>
          <p:cNvPr id="62467" name="Rectangle 3"/>
          <p:cNvSpPr>
            <a:spLocks noGrp="1" noRot="1"/>
          </p:cNvSpPr>
          <p:nvPr>
            <p:ph sz="half" idx="1"/>
          </p:nvPr>
        </p:nvSpPr>
        <p:spPr>
          <a:ln/>
        </p:spPr>
        <p:txBody>
          <a:bodyPr vert="horz" wrap="square" lIns="91440" tIns="45720" rIns="91440" bIns="45720" anchor="t"/>
          <a:p>
            <a:pPr eaLnBrk="1" hangingPunct="1">
              <a:buNone/>
            </a:pPr>
            <a:r>
              <a:rPr lang="en-US" altLang="zh-CN" b="1" i="1" dirty="0">
                <a:solidFill>
                  <a:srgbClr val="FFCC00"/>
                </a:solidFill>
                <a:latin typeface="楷体_GB2312" panose="02010609030101010101" pitchFamily="49" charset="-122"/>
                <a:ea typeface="楷体_GB2312" panose="02010609030101010101" pitchFamily="49" charset="-122"/>
              </a:rPr>
              <a:t>σ</a:t>
            </a:r>
            <a:r>
              <a:rPr lang="zh-CN" altLang="en-US" b="1" dirty="0">
                <a:solidFill>
                  <a:srgbClr val="FFCC00"/>
                </a:solidFill>
                <a:latin typeface="楷体_GB2312" panose="02010609030101010101" pitchFamily="49" charset="-122"/>
                <a:ea typeface="楷体_GB2312" panose="02010609030101010101" pitchFamily="49" charset="-122"/>
              </a:rPr>
              <a:t>的统计意义</a:t>
            </a:r>
            <a:endParaRPr lang="zh-CN" altLang="en-US" b="1" dirty="0">
              <a:solidFill>
                <a:srgbClr val="FFCC00"/>
              </a:solidFill>
              <a:latin typeface="楷体_GB2312" panose="02010609030101010101" pitchFamily="49" charset="-122"/>
              <a:ea typeface="楷体_GB2312" panose="02010609030101010101" pitchFamily="49" charset="-122"/>
            </a:endParaRPr>
          </a:p>
          <a:p>
            <a:pPr eaLnBrk="1" hangingPunct="1">
              <a:buNone/>
            </a:pPr>
            <a:r>
              <a:rPr lang="zh-CN" altLang="en-US" b="1" i="1" dirty="0">
                <a:solidFill>
                  <a:srgbClr val="FFCC00"/>
                </a:solidFill>
                <a:latin typeface="楷体_GB2312" panose="02010609030101010101" pitchFamily="49" charset="-122"/>
                <a:ea typeface="楷体_GB2312" panose="02010609030101010101" pitchFamily="49" charset="-122"/>
              </a:rPr>
              <a:t> </a:t>
            </a:r>
            <a:r>
              <a:rPr lang="en-US" altLang="zh-CN" b="1" i="1" dirty="0">
                <a:solidFill>
                  <a:srgbClr val="FFCC00"/>
                </a:solidFill>
                <a:latin typeface="楷体_GB2312" panose="02010609030101010101" pitchFamily="49" charset="-122"/>
                <a:ea typeface="楷体_GB2312" panose="02010609030101010101" pitchFamily="49" charset="-122"/>
              </a:rPr>
              <a:t>σ</a:t>
            </a:r>
            <a:r>
              <a:rPr lang="zh-CN" altLang="en-US" sz="2800" dirty="0">
                <a:solidFill>
                  <a:srgbClr val="FFCC00"/>
                </a:solidFill>
                <a:ea typeface="楷体_GB2312" panose="02010609030101010101" pitchFamily="49" charset="-122"/>
              </a:rPr>
              <a:t>是正态分布函数的一个特征量，它决定了正态分布曲线的形状。它的大小表示随机误差离散性的大小，测量精密程度的高低。</a:t>
            </a:r>
            <a:r>
              <a:rPr lang="zh-CN" altLang="en-US" sz="2800" dirty="0"/>
              <a:t> </a:t>
            </a:r>
            <a:endParaRPr lang="zh-CN" altLang="en-US" sz="2800" dirty="0"/>
          </a:p>
        </p:txBody>
      </p:sp>
      <p:sp>
        <p:nvSpPr>
          <p:cNvPr id="62468" name="Rectangle 8"/>
          <p:cNvSpPr>
            <a:spLocks noGrp="1" noRot="1"/>
          </p:cNvSpPr>
          <p:nvPr>
            <p:ph sz="half" idx="2"/>
          </p:nvPr>
        </p:nvSpPr>
        <p:spPr>
          <a:ln/>
        </p:spPr>
        <p:txBody>
          <a:bodyPr vert="horz" wrap="square" lIns="91440" tIns="45720" rIns="91440" bIns="45720" anchor="t"/>
          <a:p>
            <a:pPr eaLnBrk="1" hangingPunct="1"/>
            <a:endParaRPr lang="zh-CN" altLang="zh-CN" sz="2800" dirty="0"/>
          </a:p>
        </p:txBody>
      </p:sp>
      <p:pic>
        <p:nvPicPr>
          <p:cNvPr id="62469" name="Picture 7"/>
          <p:cNvPicPr>
            <a:picLocks noChangeAspect="1"/>
          </p:cNvPicPr>
          <p:nvPr/>
        </p:nvPicPr>
        <p:blipFill>
          <a:blip r:embed="rId1"/>
          <a:stretch>
            <a:fillRect/>
          </a:stretch>
        </p:blipFill>
        <p:spPr>
          <a:xfrm>
            <a:off x="4538663" y="1557338"/>
            <a:ext cx="4605337" cy="4751387"/>
          </a:xfrm>
          <a:prstGeom prst="rect">
            <a:avLst/>
          </a:prstGeom>
          <a:noFill/>
          <a:ln w="9525">
            <a:noFill/>
          </a:ln>
        </p:spPr>
      </p:pic>
      <p:sp>
        <p:nvSpPr>
          <p:cNvPr id="62470" name="Rectangle 10"/>
          <p:cNvSpPr/>
          <p:nvPr/>
        </p:nvSpPr>
        <p:spPr>
          <a:xfrm>
            <a:off x="0" y="320040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62471" name="Object 9"/>
          <p:cNvGraphicFramePr>
            <a:graphicFrameLocks noChangeAspect="1"/>
          </p:cNvGraphicFramePr>
          <p:nvPr/>
        </p:nvGraphicFramePr>
        <p:xfrm>
          <a:off x="1476375" y="5229225"/>
          <a:ext cx="1730375" cy="784225"/>
        </p:xfrm>
        <a:graphic>
          <a:graphicData uri="http://schemas.openxmlformats.org/presentationml/2006/ole">
            <mc:AlternateContent xmlns:mc="http://schemas.openxmlformats.org/markup-compatibility/2006">
              <mc:Choice xmlns:v="urn:schemas-microsoft-com:vml" Requires="v">
                <p:oleObj spid="_x0000_s3084" name="" r:id="rId2" imgW="1041400" imgH="457200" progId="Equation.3">
                  <p:embed/>
                </p:oleObj>
              </mc:Choice>
              <mc:Fallback>
                <p:oleObj name="" r:id="rId2" imgW="1041400" imgH="457200" progId="Equation.3">
                  <p:embed/>
                  <p:pic>
                    <p:nvPicPr>
                      <p:cNvPr id="0" name="图片 3083"/>
                      <p:cNvPicPr/>
                      <p:nvPr/>
                    </p:nvPicPr>
                    <p:blipFill>
                      <a:blip r:embed="rId3"/>
                      <a:stretch>
                        <a:fillRect/>
                      </a:stretch>
                    </p:blipFill>
                    <p:spPr>
                      <a:xfrm>
                        <a:off x="1476375" y="5229225"/>
                        <a:ext cx="1730375" cy="784225"/>
                      </a:xfrm>
                      <a:prstGeom prst="rect">
                        <a:avLst/>
                      </a:prstGeom>
                      <a:solidFill>
                        <a:schemeClr val="tx2"/>
                      </a:solidFill>
                      <a:ln w="38100">
                        <a:noFill/>
                        <a:miter/>
                      </a:ln>
                    </p:spPr>
                  </p:pic>
                </p:oleObj>
              </mc:Fallback>
            </mc:AlternateContent>
          </a:graphicData>
        </a:graphic>
      </p:graphicFrame>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正态分布</a:t>
            </a:r>
            <a:endParaRPr lang="zh-CN" altLang="en-US" dirty="0">
              <a:ea typeface="楷体_GB2312" panose="02010609030101010101" pitchFamily="49" charset="-122"/>
            </a:endParaRPr>
          </a:p>
        </p:txBody>
      </p:sp>
      <p:sp>
        <p:nvSpPr>
          <p:cNvPr id="63491" name="Rectangle 3"/>
          <p:cNvSpPr>
            <a:spLocks noGrp="1" noRot="1"/>
          </p:cNvSpPr>
          <p:nvPr>
            <p:ph idx="1"/>
          </p:nvPr>
        </p:nvSpPr>
        <p:spPr>
          <a:ln/>
        </p:spPr>
        <p:txBody>
          <a:bodyPr vert="horz" wrap="square" lIns="91440" tIns="45720" rIns="91440" bIns="45720" anchor="t"/>
          <a:p>
            <a:pPr eaLnBrk="1" hangingPunct="1">
              <a:buNone/>
            </a:pPr>
            <a:r>
              <a:rPr lang="en-US" altLang="zh-CN" dirty="0">
                <a:solidFill>
                  <a:srgbClr val="FFCC00"/>
                </a:solidFill>
              </a:rPr>
              <a:t>   </a:t>
            </a:r>
            <a:r>
              <a:rPr lang="zh-CN" altLang="en-US" dirty="0">
                <a:solidFill>
                  <a:srgbClr val="FFCC00"/>
                </a:solidFill>
                <a:latin typeface="Times New Roman" panose="02020603050405020304" pitchFamily="18" charset="0"/>
                <a:ea typeface="楷体_GB2312" panose="02010609030101010101" pitchFamily="49" charset="-122"/>
              </a:rPr>
              <a:t>任意一次测量值的随机误差出现在</a:t>
            </a:r>
            <a:r>
              <a:rPr lang="en-US" altLang="zh-CN" dirty="0">
                <a:solidFill>
                  <a:srgbClr val="FFCC00"/>
                </a:solidFill>
                <a:latin typeface="Times New Roman" panose="02020603050405020304" pitchFamily="18" charset="0"/>
                <a:ea typeface="楷体_GB2312" panose="02010609030101010101" pitchFamily="49" charset="-122"/>
              </a:rPr>
              <a:t>[</a:t>
            </a:r>
            <a:r>
              <a:rPr lang="en-US" altLang="zh-CN" i="1" dirty="0">
                <a:solidFill>
                  <a:srgbClr val="FFCC00"/>
                </a:solidFill>
                <a:latin typeface="Times New Roman" panose="02020603050405020304" pitchFamily="18" charset="0"/>
                <a:ea typeface="楷体_GB2312" panose="02010609030101010101" pitchFamily="49" charset="-122"/>
              </a:rPr>
              <a:t>-kσ,+kσ</a:t>
            </a:r>
            <a:r>
              <a:rPr lang="en-US" altLang="zh-CN" dirty="0">
                <a:solidFill>
                  <a:srgbClr val="FFCC00"/>
                </a:solidFill>
                <a:latin typeface="Times New Roman" panose="02020603050405020304" pitchFamily="18" charset="0"/>
                <a:ea typeface="楷体_GB2312" panose="02010609030101010101" pitchFamily="49" charset="-122"/>
              </a:rPr>
              <a:t>] </a:t>
            </a:r>
            <a:r>
              <a:rPr lang="zh-CN" altLang="en-US" dirty="0">
                <a:solidFill>
                  <a:srgbClr val="FFCC00"/>
                </a:solidFill>
                <a:latin typeface="Times New Roman" panose="02020603050405020304" pitchFamily="18" charset="0"/>
                <a:ea typeface="楷体_GB2312" panose="02010609030101010101" pitchFamily="49" charset="-122"/>
              </a:rPr>
              <a:t>区间的</a:t>
            </a:r>
            <a:r>
              <a:rPr lang="zh-CN" altLang="en-US" b="1" u="sng" dirty="0">
                <a:solidFill>
                  <a:srgbClr val="FFCC00"/>
                </a:solidFill>
                <a:latin typeface="Times New Roman" panose="02020603050405020304" pitchFamily="18" charset="0"/>
                <a:ea typeface="楷体_GB2312" panose="02010609030101010101" pitchFamily="49" charset="-122"/>
              </a:rPr>
              <a:t>置信概率</a:t>
            </a:r>
            <a:r>
              <a:rPr lang="zh-CN" altLang="en-US" dirty="0">
                <a:solidFill>
                  <a:srgbClr val="FFCC00"/>
                </a:solidFill>
                <a:latin typeface="Times New Roman" panose="02020603050405020304" pitchFamily="18" charset="0"/>
                <a:ea typeface="楷体_GB2312" panose="02010609030101010101" pitchFamily="49" charset="-122"/>
              </a:rPr>
              <a:t>为</a:t>
            </a: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endParaRPr lang="zh-CN" altLang="en-US" dirty="0">
              <a:solidFill>
                <a:srgbClr val="FFCC00"/>
              </a:solidFill>
              <a:latin typeface="楷体_GB2312" panose="02010609030101010101" pitchFamily="49" charset="-122"/>
              <a:ea typeface="楷体_GB2312" panose="02010609030101010101" pitchFamily="49" charset="-122"/>
            </a:endParaRPr>
          </a:p>
          <a:p>
            <a:pPr eaLnBrk="1" hangingPunct="1"/>
            <a:endParaRPr lang="zh-CN" altLang="en-US" dirty="0">
              <a:solidFill>
                <a:srgbClr val="FFCC00"/>
              </a:solidFill>
            </a:endParaRPr>
          </a:p>
          <a:p>
            <a:pPr eaLnBrk="1" hangingPunct="1">
              <a:buNone/>
            </a:pPr>
            <a:r>
              <a:rPr lang="zh-CN" altLang="en-US" dirty="0">
                <a:solidFill>
                  <a:srgbClr val="FFCC00"/>
                </a:solidFill>
                <a:latin typeface="Times New Roman" panose="02020603050405020304" pitchFamily="18" charset="0"/>
                <a:ea typeface="楷体_GB2312" panose="02010609030101010101" pitchFamily="49" charset="-122"/>
              </a:rPr>
              <a:t>   误差区间</a:t>
            </a:r>
            <a:r>
              <a:rPr lang="en-US" altLang="zh-CN" dirty="0">
                <a:solidFill>
                  <a:srgbClr val="FFCC00"/>
                </a:solidFill>
                <a:latin typeface="Times New Roman" panose="02020603050405020304" pitchFamily="18" charset="0"/>
                <a:ea typeface="楷体_GB2312" panose="02010609030101010101" pitchFamily="49" charset="-122"/>
              </a:rPr>
              <a:t>[</a:t>
            </a:r>
            <a:r>
              <a:rPr lang="en-US" altLang="zh-CN" i="1" dirty="0">
                <a:solidFill>
                  <a:srgbClr val="FFCC00"/>
                </a:solidFill>
                <a:latin typeface="Times New Roman" panose="02020603050405020304" pitchFamily="18" charset="0"/>
                <a:ea typeface="楷体_GB2312" panose="02010609030101010101" pitchFamily="49" charset="-122"/>
              </a:rPr>
              <a:t>-kσ,+kσ</a:t>
            </a:r>
            <a:r>
              <a:rPr lang="en-US" altLang="zh-CN" dirty="0">
                <a:solidFill>
                  <a:srgbClr val="FFCC00"/>
                </a:solidFill>
                <a:latin typeface="Times New Roman" panose="02020603050405020304" pitchFamily="18" charset="0"/>
                <a:ea typeface="楷体_GB2312" panose="02010609030101010101" pitchFamily="49" charset="-122"/>
              </a:rPr>
              <a:t>]</a:t>
            </a:r>
            <a:r>
              <a:rPr lang="zh-CN" altLang="en-US" dirty="0">
                <a:solidFill>
                  <a:srgbClr val="FFCC00"/>
                </a:solidFill>
                <a:latin typeface="Times New Roman" panose="02020603050405020304" pitchFamily="18" charset="0"/>
                <a:ea typeface="楷体_GB2312" panose="02010609030101010101" pitchFamily="49" charset="-122"/>
              </a:rPr>
              <a:t>称为该置信概率所对应的</a:t>
            </a:r>
            <a:r>
              <a:rPr lang="zh-CN" altLang="en-US" b="1" u="sng" dirty="0">
                <a:solidFill>
                  <a:srgbClr val="FFCC00"/>
                </a:solidFill>
                <a:latin typeface="Times New Roman" panose="02020603050405020304" pitchFamily="18" charset="0"/>
                <a:ea typeface="楷体_GB2312" panose="02010609030101010101" pitchFamily="49" charset="-122"/>
              </a:rPr>
              <a:t>置信区间</a:t>
            </a:r>
            <a:r>
              <a:rPr lang="zh-CN" altLang="en-US" dirty="0">
                <a:solidFill>
                  <a:srgbClr val="FFCC00"/>
                </a:solidFill>
                <a:latin typeface="Times New Roman" panose="02020603050405020304" pitchFamily="18" charset="0"/>
                <a:ea typeface="楷体_GB2312" panose="02010609030101010101" pitchFamily="49" charset="-122"/>
              </a:rPr>
              <a:t>，其中</a:t>
            </a:r>
            <a:r>
              <a:rPr lang="en-US" altLang="zh-CN" i="1" dirty="0">
                <a:solidFill>
                  <a:srgbClr val="FFCC00"/>
                </a:solidFill>
                <a:latin typeface="Times New Roman" panose="02020603050405020304" pitchFamily="18" charset="0"/>
                <a:ea typeface="楷体_GB2312" panose="02010609030101010101" pitchFamily="49" charset="-122"/>
              </a:rPr>
              <a:t>k </a:t>
            </a:r>
            <a:r>
              <a:rPr lang="zh-CN" altLang="en-US" dirty="0">
                <a:solidFill>
                  <a:srgbClr val="FFCC00"/>
                </a:solidFill>
                <a:latin typeface="Times New Roman" panose="02020603050405020304" pitchFamily="18" charset="0"/>
                <a:ea typeface="楷体_GB2312" panose="02010609030101010101" pitchFamily="49" charset="-122"/>
              </a:rPr>
              <a:t>称为</a:t>
            </a:r>
            <a:r>
              <a:rPr lang="zh-CN" altLang="en-US" b="1" u="sng" dirty="0">
                <a:solidFill>
                  <a:srgbClr val="FFCC00"/>
                </a:solidFill>
                <a:latin typeface="Times New Roman" panose="02020603050405020304" pitchFamily="18" charset="0"/>
                <a:ea typeface="楷体_GB2312" panose="02010609030101010101" pitchFamily="49" charset="-122"/>
              </a:rPr>
              <a:t>置信系数</a:t>
            </a:r>
            <a:r>
              <a:rPr lang="zh-CN" altLang="en-US" dirty="0">
                <a:solidFill>
                  <a:srgbClr val="FFCC00"/>
                </a:solidFill>
                <a:latin typeface="Times New Roman" panose="02020603050405020304" pitchFamily="18" charset="0"/>
                <a:ea typeface="楷体_GB2312" panose="02010609030101010101" pitchFamily="49" charset="-122"/>
              </a:rPr>
              <a:t>（亦称</a:t>
            </a:r>
            <a:r>
              <a:rPr lang="zh-CN" altLang="en-US" b="1" u="sng" dirty="0">
                <a:solidFill>
                  <a:srgbClr val="FFCC00"/>
                </a:solidFill>
                <a:latin typeface="Times New Roman" panose="02020603050405020304" pitchFamily="18" charset="0"/>
                <a:ea typeface="楷体_GB2312" panose="02010609030101010101" pitchFamily="49" charset="-122"/>
              </a:rPr>
              <a:t>包含因子</a:t>
            </a:r>
            <a:r>
              <a:rPr lang="zh-CN" altLang="en-US" b="1" dirty="0">
                <a:solidFill>
                  <a:srgbClr val="FFCC00"/>
                </a:solidFill>
                <a:latin typeface="Times New Roman" panose="02020603050405020304" pitchFamily="18" charset="0"/>
                <a:ea typeface="楷体_GB2312" panose="02010609030101010101" pitchFamily="49" charset="-122"/>
              </a:rPr>
              <a:t>）</a:t>
            </a:r>
            <a:r>
              <a:rPr lang="zh-CN" altLang="en-US" dirty="0"/>
              <a:t> </a:t>
            </a:r>
            <a:endParaRPr lang="zh-CN" altLang="en-US" dirty="0">
              <a:solidFill>
                <a:srgbClr val="FFCC00"/>
              </a:solidFill>
            </a:endParaRPr>
          </a:p>
          <a:p>
            <a:pPr eaLnBrk="1" hangingPunct="1"/>
            <a:endParaRPr lang="en-US" altLang="zh-CN" dirty="0">
              <a:solidFill>
                <a:srgbClr val="FFCC00"/>
              </a:solidFill>
            </a:endParaRPr>
          </a:p>
        </p:txBody>
      </p:sp>
      <p:sp>
        <p:nvSpPr>
          <p:cNvPr id="63492" name="Rectangle 5"/>
          <p:cNvSpPr/>
          <p:nvPr/>
        </p:nvSpPr>
        <p:spPr>
          <a:xfrm>
            <a:off x="0" y="329088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63493" name="Object 4"/>
          <p:cNvGraphicFramePr>
            <a:graphicFrameLocks noChangeAspect="1"/>
          </p:cNvGraphicFramePr>
          <p:nvPr/>
        </p:nvGraphicFramePr>
        <p:xfrm>
          <a:off x="2124075" y="2852738"/>
          <a:ext cx="4165600" cy="642937"/>
        </p:xfrm>
        <a:graphic>
          <a:graphicData uri="http://schemas.openxmlformats.org/presentationml/2006/ole">
            <mc:AlternateContent xmlns:mc="http://schemas.openxmlformats.org/markup-compatibility/2006">
              <mc:Choice xmlns:v="urn:schemas-microsoft-com:vml" Requires="v">
                <p:oleObj spid="_x0000_s3083" name="" r:id="rId1" imgW="1841500" imgH="279400" progId="Equation.3">
                  <p:embed/>
                </p:oleObj>
              </mc:Choice>
              <mc:Fallback>
                <p:oleObj name="" r:id="rId1" imgW="1841500" imgH="279400" progId="Equation.3">
                  <p:embed/>
                  <p:pic>
                    <p:nvPicPr>
                      <p:cNvPr id="0" name="图片 3082"/>
                      <p:cNvPicPr/>
                      <p:nvPr/>
                    </p:nvPicPr>
                    <p:blipFill>
                      <a:blip r:embed="rId2"/>
                      <a:stretch>
                        <a:fillRect/>
                      </a:stretch>
                    </p:blipFill>
                    <p:spPr>
                      <a:xfrm>
                        <a:off x="2124075" y="2852738"/>
                        <a:ext cx="4165600" cy="642937"/>
                      </a:xfrm>
                      <a:prstGeom prst="rect">
                        <a:avLst/>
                      </a:prstGeom>
                      <a:solidFill>
                        <a:schemeClr val="tx2"/>
                      </a:solidFill>
                      <a:ln w="38100">
                        <a:noFill/>
                        <a:miter/>
                      </a:ln>
                    </p:spPr>
                  </p:pic>
                </p:oleObj>
              </mc:Fallback>
            </mc:AlternateContent>
          </a:graphicData>
        </a:graphic>
      </p:graphicFrame>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正态分布</a:t>
            </a:r>
            <a:endParaRPr lang="zh-CN" altLang="en-US" dirty="0">
              <a:ea typeface="楷体_GB2312" panose="02010609030101010101" pitchFamily="49" charset="-122"/>
            </a:endParaRPr>
          </a:p>
        </p:txBody>
      </p:sp>
      <p:sp>
        <p:nvSpPr>
          <p:cNvPr id="64515" name="Rectangle 3"/>
          <p:cNvSpPr>
            <a:spLocks noGrp="1" noRot="1"/>
          </p:cNvSpPr>
          <p:nvPr>
            <p:ph idx="1"/>
          </p:nvPr>
        </p:nvSpPr>
        <p:spPr>
          <a:xfrm>
            <a:off x="301625" y="1600200"/>
            <a:ext cx="8447088" cy="4498975"/>
          </a:xfrm>
          <a:ln/>
        </p:spPr>
        <p:txBody>
          <a:bodyPr vert="horz" wrap="square" lIns="91440" tIns="45720" rIns="91440" bIns="45720" anchor="t"/>
          <a:p>
            <a:pPr eaLnBrk="1" hangingPunct="1">
              <a:buNone/>
            </a:pPr>
            <a:r>
              <a:rPr lang="en-US" altLang="zh-CN" dirty="0"/>
              <a:t>   </a:t>
            </a:r>
            <a:r>
              <a:rPr lang="zh-CN" altLang="en-US" dirty="0">
                <a:solidFill>
                  <a:srgbClr val="FFCC00"/>
                </a:solidFill>
                <a:latin typeface="Times New Roman" panose="02020603050405020304" pitchFamily="18" charset="0"/>
                <a:ea typeface="楷体_GB2312" panose="02010609030101010101" pitchFamily="49" charset="-122"/>
              </a:rPr>
              <a:t>对于正态分布而言，当置信系数</a:t>
            </a:r>
            <a:r>
              <a:rPr lang="en-US" altLang="zh-CN" i="1" dirty="0">
                <a:solidFill>
                  <a:srgbClr val="FFCC00"/>
                </a:solidFill>
                <a:latin typeface="Times New Roman" panose="02020603050405020304" pitchFamily="18" charset="0"/>
                <a:ea typeface="楷体_GB2312" panose="02010609030101010101" pitchFamily="49" charset="-122"/>
              </a:rPr>
              <a:t>k</a:t>
            </a:r>
            <a:r>
              <a:rPr lang="en-US" altLang="zh-CN" dirty="0">
                <a:solidFill>
                  <a:srgbClr val="FFCC00"/>
                </a:solidFill>
                <a:latin typeface="Times New Roman" panose="02020603050405020304" pitchFamily="18" charset="0"/>
                <a:ea typeface="楷体_GB2312" panose="02010609030101010101" pitchFamily="49" charset="-122"/>
              </a:rPr>
              <a:t>=1,2,3</a:t>
            </a:r>
            <a:r>
              <a:rPr lang="zh-CN" altLang="en-US" dirty="0">
                <a:solidFill>
                  <a:srgbClr val="FFCC00"/>
                </a:solidFill>
                <a:latin typeface="Times New Roman" panose="02020603050405020304" pitchFamily="18" charset="0"/>
                <a:ea typeface="楷体_GB2312" panose="02010609030101010101" pitchFamily="49" charset="-122"/>
              </a:rPr>
              <a:t>时，随机误差出现在</a:t>
            </a:r>
            <a:r>
              <a:rPr lang="en-US" altLang="zh-CN" dirty="0">
                <a:solidFill>
                  <a:srgbClr val="FFCC00"/>
                </a:solidFill>
                <a:latin typeface="Times New Roman" panose="02020603050405020304" pitchFamily="18" charset="0"/>
                <a:ea typeface="楷体_GB2312" panose="02010609030101010101" pitchFamily="49" charset="-122"/>
              </a:rPr>
              <a:t>[</a:t>
            </a:r>
            <a:r>
              <a:rPr lang="en-US" altLang="zh-CN" i="1" dirty="0">
                <a:solidFill>
                  <a:srgbClr val="FFCC00"/>
                </a:solidFill>
                <a:latin typeface="Times New Roman" panose="02020603050405020304" pitchFamily="18" charset="0"/>
                <a:ea typeface="楷体_GB2312" panose="02010609030101010101" pitchFamily="49" charset="-122"/>
              </a:rPr>
              <a:t>-σ,+σ</a:t>
            </a:r>
            <a:r>
              <a:rPr lang="en-US" altLang="zh-CN" dirty="0">
                <a:solidFill>
                  <a:srgbClr val="FFCC00"/>
                </a:solidFill>
                <a:latin typeface="Times New Roman" panose="02020603050405020304" pitchFamily="18" charset="0"/>
                <a:ea typeface="楷体_GB2312" panose="02010609030101010101" pitchFamily="49" charset="-122"/>
              </a:rPr>
              <a:t>] </a:t>
            </a:r>
            <a:r>
              <a:rPr lang="zh-CN" altLang="en-US" dirty="0">
                <a:solidFill>
                  <a:srgbClr val="FFCC00"/>
                </a:solidFill>
                <a:latin typeface="Times New Roman" panose="02020603050405020304" pitchFamily="18" charset="0"/>
                <a:ea typeface="楷体_GB2312" panose="02010609030101010101" pitchFamily="49" charset="-122"/>
              </a:rPr>
              <a:t>、 </a:t>
            </a:r>
            <a:r>
              <a:rPr lang="en-US" altLang="zh-CN" dirty="0">
                <a:solidFill>
                  <a:srgbClr val="FFCC00"/>
                </a:solidFill>
                <a:latin typeface="Times New Roman" panose="02020603050405020304" pitchFamily="18" charset="0"/>
                <a:ea typeface="楷体_GB2312" panose="02010609030101010101" pitchFamily="49" charset="-122"/>
              </a:rPr>
              <a:t>[</a:t>
            </a:r>
            <a:r>
              <a:rPr lang="en-US" altLang="zh-CN" i="1" dirty="0">
                <a:solidFill>
                  <a:srgbClr val="FFCC00"/>
                </a:solidFill>
                <a:latin typeface="Times New Roman" panose="02020603050405020304" pitchFamily="18" charset="0"/>
                <a:ea typeface="楷体_GB2312" panose="02010609030101010101" pitchFamily="49" charset="-122"/>
              </a:rPr>
              <a:t>-</a:t>
            </a:r>
            <a:r>
              <a:rPr lang="en-US" altLang="zh-CN" dirty="0">
                <a:solidFill>
                  <a:srgbClr val="FFCC00"/>
                </a:solidFill>
                <a:latin typeface="Times New Roman" panose="02020603050405020304" pitchFamily="18" charset="0"/>
                <a:ea typeface="楷体_GB2312" panose="02010609030101010101" pitchFamily="49" charset="-122"/>
              </a:rPr>
              <a:t>2</a:t>
            </a:r>
            <a:r>
              <a:rPr lang="en-US" altLang="zh-CN" i="1" dirty="0">
                <a:solidFill>
                  <a:srgbClr val="FFCC00"/>
                </a:solidFill>
                <a:latin typeface="Times New Roman" panose="02020603050405020304" pitchFamily="18" charset="0"/>
                <a:ea typeface="楷体_GB2312" panose="02010609030101010101" pitchFamily="49" charset="-122"/>
              </a:rPr>
              <a:t>σ,+</a:t>
            </a:r>
            <a:r>
              <a:rPr lang="en-US" altLang="zh-CN" dirty="0">
                <a:solidFill>
                  <a:srgbClr val="FFCC00"/>
                </a:solidFill>
                <a:latin typeface="Times New Roman" panose="02020603050405020304" pitchFamily="18" charset="0"/>
                <a:ea typeface="楷体_GB2312" panose="02010609030101010101" pitchFamily="49" charset="-122"/>
              </a:rPr>
              <a:t>2</a:t>
            </a:r>
            <a:r>
              <a:rPr lang="en-US" altLang="zh-CN" i="1" dirty="0">
                <a:solidFill>
                  <a:srgbClr val="FFCC00"/>
                </a:solidFill>
                <a:latin typeface="Times New Roman" panose="02020603050405020304" pitchFamily="18" charset="0"/>
                <a:ea typeface="楷体_GB2312" panose="02010609030101010101" pitchFamily="49" charset="-122"/>
              </a:rPr>
              <a:t>σ</a:t>
            </a:r>
            <a:r>
              <a:rPr lang="en-US" altLang="zh-CN" dirty="0">
                <a:solidFill>
                  <a:srgbClr val="FFCC00"/>
                </a:solidFill>
                <a:latin typeface="Times New Roman" panose="02020603050405020304" pitchFamily="18" charset="0"/>
                <a:ea typeface="楷体_GB2312" panose="02010609030101010101" pitchFamily="49" charset="-122"/>
              </a:rPr>
              <a:t>]</a:t>
            </a:r>
            <a:r>
              <a:rPr lang="zh-CN" altLang="en-US" dirty="0">
                <a:solidFill>
                  <a:srgbClr val="FFCC00"/>
                </a:solidFill>
                <a:latin typeface="Times New Roman" panose="02020603050405020304" pitchFamily="18" charset="0"/>
                <a:ea typeface="楷体_GB2312" panose="02010609030101010101" pitchFamily="49" charset="-122"/>
              </a:rPr>
              <a:t>和</a:t>
            </a: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dirty="0">
                <a:solidFill>
                  <a:srgbClr val="FFCC00"/>
                </a:solidFill>
                <a:latin typeface="Times New Roman" panose="02020603050405020304" pitchFamily="18" charset="0"/>
                <a:ea typeface="楷体_GB2312" panose="02010609030101010101" pitchFamily="49" charset="-122"/>
              </a:rPr>
              <a:t>   </a:t>
            </a:r>
            <a:r>
              <a:rPr lang="en-US" altLang="zh-CN" dirty="0">
                <a:solidFill>
                  <a:srgbClr val="FFCC00"/>
                </a:solidFill>
                <a:latin typeface="Times New Roman" panose="02020603050405020304" pitchFamily="18" charset="0"/>
                <a:ea typeface="楷体_GB2312" panose="02010609030101010101" pitchFamily="49" charset="-122"/>
              </a:rPr>
              <a:t>[</a:t>
            </a:r>
            <a:r>
              <a:rPr lang="en-US" altLang="zh-CN" i="1" dirty="0">
                <a:solidFill>
                  <a:srgbClr val="FFCC00"/>
                </a:solidFill>
                <a:latin typeface="Times New Roman" panose="02020603050405020304" pitchFamily="18" charset="0"/>
                <a:ea typeface="楷体_GB2312" panose="02010609030101010101" pitchFamily="49" charset="-122"/>
              </a:rPr>
              <a:t>-</a:t>
            </a:r>
            <a:r>
              <a:rPr lang="en-US" altLang="zh-CN" dirty="0">
                <a:solidFill>
                  <a:srgbClr val="FFCC00"/>
                </a:solidFill>
                <a:latin typeface="Times New Roman" panose="02020603050405020304" pitchFamily="18" charset="0"/>
                <a:ea typeface="楷体_GB2312" panose="02010609030101010101" pitchFamily="49" charset="-122"/>
              </a:rPr>
              <a:t>3</a:t>
            </a:r>
            <a:r>
              <a:rPr lang="en-US" altLang="zh-CN" i="1" dirty="0">
                <a:solidFill>
                  <a:srgbClr val="FFCC00"/>
                </a:solidFill>
                <a:latin typeface="Times New Roman" panose="02020603050405020304" pitchFamily="18" charset="0"/>
                <a:ea typeface="楷体_GB2312" panose="02010609030101010101" pitchFamily="49" charset="-122"/>
              </a:rPr>
              <a:t>σ,+</a:t>
            </a:r>
            <a:r>
              <a:rPr lang="en-US" altLang="zh-CN" dirty="0">
                <a:solidFill>
                  <a:srgbClr val="FFCC00"/>
                </a:solidFill>
                <a:latin typeface="Times New Roman" panose="02020603050405020304" pitchFamily="18" charset="0"/>
                <a:ea typeface="楷体_GB2312" panose="02010609030101010101" pitchFamily="49" charset="-122"/>
              </a:rPr>
              <a:t>3</a:t>
            </a:r>
            <a:r>
              <a:rPr lang="en-US" altLang="zh-CN" i="1" dirty="0">
                <a:solidFill>
                  <a:srgbClr val="FFCC00"/>
                </a:solidFill>
                <a:latin typeface="Times New Roman" panose="02020603050405020304" pitchFamily="18" charset="0"/>
                <a:ea typeface="楷体_GB2312" panose="02010609030101010101" pitchFamily="49" charset="-122"/>
              </a:rPr>
              <a:t>σ</a:t>
            </a:r>
            <a:r>
              <a:rPr lang="en-US" altLang="zh-CN" dirty="0">
                <a:solidFill>
                  <a:srgbClr val="FFCC00"/>
                </a:solidFill>
                <a:latin typeface="Times New Roman" panose="02020603050405020304" pitchFamily="18" charset="0"/>
                <a:ea typeface="楷体_GB2312" panose="02010609030101010101" pitchFamily="49" charset="-122"/>
              </a:rPr>
              <a:t>]</a:t>
            </a:r>
            <a:r>
              <a:rPr lang="zh-CN" altLang="en-US" dirty="0">
                <a:solidFill>
                  <a:srgbClr val="FFCC00"/>
                </a:solidFill>
                <a:latin typeface="Times New Roman" panose="02020603050405020304" pitchFamily="18" charset="0"/>
                <a:ea typeface="楷体_GB2312" panose="02010609030101010101" pitchFamily="49" charset="-122"/>
              </a:rPr>
              <a:t>区间的置信概率分别为</a:t>
            </a:r>
            <a:endParaRPr lang="zh-CN" altLang="en-US" dirty="0">
              <a:solidFill>
                <a:srgbClr val="FFCC00"/>
              </a:solidFill>
              <a:latin typeface="Times New Roman" panose="02020603050405020304" pitchFamily="18" charset="0"/>
              <a:ea typeface="楷体_GB2312" panose="02010609030101010101" pitchFamily="49" charset="-122"/>
            </a:endParaRPr>
          </a:p>
        </p:txBody>
      </p:sp>
      <p:sp>
        <p:nvSpPr>
          <p:cNvPr id="64516" name="Rectangle 5"/>
          <p:cNvSpPr/>
          <p:nvPr/>
        </p:nvSpPr>
        <p:spPr>
          <a:xfrm>
            <a:off x="0" y="326231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64517" name="Object 4"/>
          <p:cNvGraphicFramePr>
            <a:graphicFrameLocks noChangeAspect="1"/>
          </p:cNvGraphicFramePr>
          <p:nvPr/>
        </p:nvGraphicFramePr>
        <p:xfrm>
          <a:off x="755650" y="3429000"/>
          <a:ext cx="4421188" cy="595313"/>
        </p:xfrm>
        <a:graphic>
          <a:graphicData uri="http://schemas.openxmlformats.org/presentationml/2006/ole">
            <mc:AlternateContent xmlns:mc="http://schemas.openxmlformats.org/markup-compatibility/2006">
              <mc:Choice xmlns:v="urn:schemas-microsoft-com:vml" Requires="v">
                <p:oleObj spid="_x0000_s3091" name="" r:id="rId1" imgW="2476500" imgH="330200" progId="Equation.3">
                  <p:embed/>
                </p:oleObj>
              </mc:Choice>
              <mc:Fallback>
                <p:oleObj name="" r:id="rId1" imgW="2476500" imgH="330200" progId="Equation.3">
                  <p:embed/>
                  <p:pic>
                    <p:nvPicPr>
                      <p:cNvPr id="0" name="图片 3090"/>
                      <p:cNvPicPr/>
                      <p:nvPr/>
                    </p:nvPicPr>
                    <p:blipFill>
                      <a:blip r:embed="rId2"/>
                      <a:stretch>
                        <a:fillRect/>
                      </a:stretch>
                    </p:blipFill>
                    <p:spPr>
                      <a:xfrm>
                        <a:off x="755650" y="3429000"/>
                        <a:ext cx="4421188" cy="595313"/>
                      </a:xfrm>
                      <a:prstGeom prst="rect">
                        <a:avLst/>
                      </a:prstGeom>
                      <a:solidFill>
                        <a:schemeClr val="tx2"/>
                      </a:solidFill>
                      <a:ln w="38100">
                        <a:noFill/>
                        <a:miter/>
                      </a:ln>
                    </p:spPr>
                  </p:pic>
                </p:oleObj>
              </mc:Fallback>
            </mc:AlternateContent>
          </a:graphicData>
        </a:graphic>
      </p:graphicFrame>
      <p:sp>
        <p:nvSpPr>
          <p:cNvPr id="64518" name="Rectangle 7"/>
          <p:cNvSpPr/>
          <p:nvPr/>
        </p:nvSpPr>
        <p:spPr>
          <a:xfrm>
            <a:off x="0" y="325278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64519" name="Object 6"/>
          <p:cNvGraphicFramePr>
            <a:graphicFrameLocks noChangeAspect="1"/>
          </p:cNvGraphicFramePr>
          <p:nvPr/>
        </p:nvGraphicFramePr>
        <p:xfrm>
          <a:off x="755650" y="4221163"/>
          <a:ext cx="4597400" cy="627062"/>
        </p:xfrm>
        <a:graphic>
          <a:graphicData uri="http://schemas.openxmlformats.org/presentationml/2006/ole">
            <mc:AlternateContent xmlns:mc="http://schemas.openxmlformats.org/markup-compatibility/2006">
              <mc:Choice xmlns:v="urn:schemas-microsoft-com:vml" Requires="v">
                <p:oleObj spid="_x0000_s3085" name="" r:id="rId3" imgW="2578100" imgH="355600" progId="Equation.3">
                  <p:embed/>
                </p:oleObj>
              </mc:Choice>
              <mc:Fallback>
                <p:oleObj name="" r:id="rId3" imgW="2578100" imgH="355600" progId="Equation.3">
                  <p:embed/>
                  <p:pic>
                    <p:nvPicPr>
                      <p:cNvPr id="0" name="图片 3084"/>
                      <p:cNvPicPr/>
                      <p:nvPr/>
                    </p:nvPicPr>
                    <p:blipFill>
                      <a:blip r:embed="rId4"/>
                      <a:stretch>
                        <a:fillRect/>
                      </a:stretch>
                    </p:blipFill>
                    <p:spPr>
                      <a:xfrm>
                        <a:off x="755650" y="4221163"/>
                        <a:ext cx="4597400" cy="627062"/>
                      </a:xfrm>
                      <a:prstGeom prst="rect">
                        <a:avLst/>
                      </a:prstGeom>
                      <a:solidFill>
                        <a:schemeClr val="tx2"/>
                      </a:solidFill>
                      <a:ln w="38100">
                        <a:noFill/>
                        <a:miter/>
                      </a:ln>
                    </p:spPr>
                  </p:pic>
                </p:oleObj>
              </mc:Fallback>
            </mc:AlternateContent>
          </a:graphicData>
        </a:graphic>
      </p:graphicFrame>
      <p:sp>
        <p:nvSpPr>
          <p:cNvPr id="64520" name="Rectangle 9"/>
          <p:cNvSpPr/>
          <p:nvPr/>
        </p:nvSpPr>
        <p:spPr>
          <a:xfrm>
            <a:off x="0" y="325278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64521" name="Object 8"/>
          <p:cNvGraphicFramePr>
            <a:graphicFrameLocks noChangeAspect="1"/>
          </p:cNvGraphicFramePr>
          <p:nvPr/>
        </p:nvGraphicFramePr>
        <p:xfrm>
          <a:off x="755650" y="5084763"/>
          <a:ext cx="4649788" cy="639762"/>
        </p:xfrm>
        <a:graphic>
          <a:graphicData uri="http://schemas.openxmlformats.org/presentationml/2006/ole">
            <mc:AlternateContent xmlns:mc="http://schemas.openxmlformats.org/markup-compatibility/2006">
              <mc:Choice xmlns:v="urn:schemas-microsoft-com:vml" Requires="v">
                <p:oleObj spid="_x0000_s3086" name="" r:id="rId5" imgW="2565400" imgH="355600" progId="Equation.3">
                  <p:embed/>
                </p:oleObj>
              </mc:Choice>
              <mc:Fallback>
                <p:oleObj name="" r:id="rId5" imgW="2565400" imgH="355600" progId="Equation.3">
                  <p:embed/>
                  <p:pic>
                    <p:nvPicPr>
                      <p:cNvPr id="0" name="图片 3085"/>
                      <p:cNvPicPr/>
                      <p:nvPr/>
                    </p:nvPicPr>
                    <p:blipFill>
                      <a:blip r:embed="rId6"/>
                      <a:stretch>
                        <a:fillRect/>
                      </a:stretch>
                    </p:blipFill>
                    <p:spPr>
                      <a:xfrm>
                        <a:off x="755650" y="5084763"/>
                        <a:ext cx="4649788" cy="639762"/>
                      </a:xfrm>
                      <a:prstGeom prst="rect">
                        <a:avLst/>
                      </a:prstGeom>
                      <a:solidFill>
                        <a:schemeClr val="tx2"/>
                      </a:solidFill>
                      <a:ln w="38100">
                        <a:noFill/>
                        <a:miter/>
                      </a:ln>
                    </p:spPr>
                  </p:pic>
                </p:oleObj>
              </mc:Fallback>
            </mc:AlternateContent>
          </a:graphicData>
        </a:graphic>
      </p:graphicFrame>
      <p:pic>
        <p:nvPicPr>
          <p:cNvPr id="64522" name="Picture 11"/>
          <p:cNvPicPr>
            <a:picLocks noChangeAspect="1"/>
          </p:cNvPicPr>
          <p:nvPr/>
        </p:nvPicPr>
        <p:blipFill>
          <a:blip r:embed="rId7"/>
          <a:stretch>
            <a:fillRect/>
          </a:stretch>
        </p:blipFill>
        <p:spPr>
          <a:xfrm>
            <a:off x="5435600" y="3143250"/>
            <a:ext cx="3708400" cy="3617913"/>
          </a:xfrm>
          <a:prstGeom prst="rect">
            <a:avLst/>
          </a:prstGeom>
          <a:noFill/>
          <a:ln w="9525">
            <a:noFill/>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3"/>
          <p:cNvSpPr>
            <a:spLocks noGrp="1" noRot="1"/>
          </p:cNvSpPr>
          <p:nvPr>
            <p:ph idx="1"/>
          </p:nvPr>
        </p:nvSpPr>
        <p:spPr>
          <a:xfrm>
            <a:off x="250825" y="3357563"/>
            <a:ext cx="8540750" cy="2879725"/>
          </a:xfrm>
          <a:ln/>
        </p:spPr>
        <p:txBody>
          <a:bodyPr vert="horz" wrap="square" lIns="91440" tIns="45720" rIns="91440" bIns="45720" anchor="t"/>
          <a:p>
            <a:pPr eaLnBrk="1" hangingPunct="1">
              <a:lnSpc>
                <a:spcPct val="90000"/>
              </a:lnSpc>
              <a:buNone/>
            </a:pPr>
            <a:r>
              <a:rPr lang="en-US" altLang="zh-CN" sz="2800" dirty="0">
                <a:solidFill>
                  <a:srgbClr val="FFCC00"/>
                </a:solidFill>
                <a:latin typeface="楷体_GB2312" panose="02010609030101010101" pitchFamily="49" charset="-122"/>
                <a:ea typeface="楷体_GB2312" panose="02010609030101010101" pitchFamily="49" charset="-122"/>
              </a:rPr>
              <a:t>     </a:t>
            </a:r>
            <a:r>
              <a:rPr lang="en-US" altLang="zh-CN" sz="2800" dirty="0">
                <a:solidFill>
                  <a:srgbClr val="FFCC00"/>
                </a:solidFill>
                <a:latin typeface="Times New Roman" panose="02020603050405020304" pitchFamily="18" charset="0"/>
                <a:ea typeface="楷体_GB2312" panose="02010609030101010101" pitchFamily="49" charset="-122"/>
              </a:rPr>
              <a:t>1956 </a:t>
            </a:r>
            <a:r>
              <a:rPr lang="zh-CN" altLang="en-US" sz="2800" dirty="0">
                <a:solidFill>
                  <a:srgbClr val="FFCC00"/>
                </a:solidFill>
                <a:latin typeface="Times New Roman" panose="02020603050405020304" pitchFamily="18" charset="0"/>
                <a:ea typeface="楷体_GB2312" panose="02010609030101010101" pitchFamily="49" charset="-122"/>
              </a:rPr>
              <a:t>年</a:t>
            </a:r>
            <a:r>
              <a:rPr lang="zh-CN" altLang="en-US" sz="2800" b="1" u="sng" dirty="0">
                <a:solidFill>
                  <a:srgbClr val="FFCC00"/>
                </a:solidFill>
                <a:latin typeface="Times New Roman" panose="02020603050405020304" pitchFamily="18" charset="0"/>
                <a:ea typeface="楷体_GB2312" panose="02010609030101010101" pitchFamily="49" charset="-122"/>
              </a:rPr>
              <a:t>李政道</a:t>
            </a:r>
            <a:r>
              <a:rPr lang="zh-CN" altLang="en-US" sz="2800" dirty="0">
                <a:solidFill>
                  <a:srgbClr val="FFCC00"/>
                </a:solidFill>
                <a:latin typeface="Times New Roman" panose="02020603050405020304" pitchFamily="18" charset="0"/>
                <a:ea typeface="楷体_GB2312" panose="02010609030101010101" pitchFamily="49" charset="-122"/>
              </a:rPr>
              <a:t>、</a:t>
            </a:r>
            <a:r>
              <a:rPr lang="zh-CN" altLang="en-US" sz="2800" b="1" u="sng" dirty="0">
                <a:solidFill>
                  <a:srgbClr val="FFCC00"/>
                </a:solidFill>
                <a:latin typeface="Times New Roman" panose="02020603050405020304" pitchFamily="18" charset="0"/>
                <a:ea typeface="楷体_GB2312" panose="02010609030101010101" pitchFamily="49" charset="-122"/>
              </a:rPr>
              <a:t>杨振宁</a:t>
            </a:r>
            <a:r>
              <a:rPr lang="zh-CN" altLang="en-US" sz="2800" dirty="0">
                <a:solidFill>
                  <a:srgbClr val="FFCC00"/>
                </a:solidFill>
                <a:latin typeface="Times New Roman" panose="02020603050405020304" pitchFamily="18" charset="0"/>
                <a:ea typeface="楷体_GB2312" panose="02010609030101010101" pitchFamily="49" charset="-122"/>
              </a:rPr>
              <a:t>提出在</a:t>
            </a:r>
            <a:r>
              <a:rPr lang="en-US" altLang="zh-CN" sz="2800" dirty="0">
                <a:solidFill>
                  <a:srgbClr val="FFCC00"/>
                </a:solidFill>
                <a:latin typeface="Times New Roman" panose="02020603050405020304" pitchFamily="18" charset="0"/>
                <a:ea typeface="楷体_GB2312" panose="02010609030101010101" pitchFamily="49" charset="-122"/>
              </a:rPr>
              <a:t>β</a:t>
            </a:r>
            <a:r>
              <a:rPr lang="zh-CN" altLang="en-US" sz="2800" dirty="0">
                <a:solidFill>
                  <a:srgbClr val="FFCC00"/>
                </a:solidFill>
                <a:latin typeface="Times New Roman" panose="02020603050405020304" pitchFamily="18" charset="0"/>
                <a:ea typeface="楷体_GB2312" panose="02010609030101010101" pitchFamily="49" charset="-122"/>
              </a:rPr>
              <a:t>衰变过程中宇称可能不守恒之后，</a:t>
            </a:r>
            <a:r>
              <a:rPr lang="zh-CN" altLang="en-US" sz="2800" b="1" u="sng" dirty="0">
                <a:solidFill>
                  <a:srgbClr val="FFCC00"/>
                </a:solidFill>
                <a:latin typeface="Times New Roman" panose="02020603050405020304" pitchFamily="18" charset="0"/>
                <a:ea typeface="楷体_GB2312" panose="02010609030101010101" pitchFamily="49" charset="-122"/>
              </a:rPr>
              <a:t>吴健雄</a:t>
            </a:r>
            <a:r>
              <a:rPr lang="zh-CN" altLang="en-US" sz="2800" dirty="0">
                <a:solidFill>
                  <a:srgbClr val="FFCC00"/>
                </a:solidFill>
                <a:latin typeface="Times New Roman" panose="02020603050405020304" pitchFamily="18" charset="0"/>
                <a:ea typeface="楷体_GB2312" panose="02010609030101010101" pitchFamily="49" charset="-122"/>
              </a:rPr>
              <a:t>立即领导她的小组进行了一个</a:t>
            </a:r>
            <a:r>
              <a:rPr lang="zh-CN" altLang="en-US" sz="2800" dirty="0">
                <a:solidFill>
                  <a:srgbClr val="FFCC00"/>
                </a:solidFill>
                <a:latin typeface="楷体_GB2312" panose="02010609030101010101" pitchFamily="49" charset="-122"/>
                <a:ea typeface="楷体_GB2312" panose="02010609030101010101" pitchFamily="49" charset="-122"/>
              </a:rPr>
              <a:t>实验</a:t>
            </a:r>
            <a:r>
              <a:rPr lang="en-US" altLang="zh-CN" sz="2800" dirty="0">
                <a:solidFill>
                  <a:srgbClr val="FFCC00"/>
                </a:solidFill>
                <a:latin typeface="Times New Roman" panose="02020603050405020304" pitchFamily="18" charset="0"/>
                <a:ea typeface="楷体_GB2312" panose="02010609030101010101" pitchFamily="49" charset="-122"/>
              </a:rPr>
              <a:t>——</a:t>
            </a:r>
            <a:r>
              <a:rPr lang="zh-CN" altLang="en-US" sz="2800" dirty="0">
                <a:solidFill>
                  <a:srgbClr val="FFCC00"/>
                </a:solidFill>
                <a:latin typeface="楷体_GB2312" panose="02010609030101010101" pitchFamily="49" charset="-122"/>
                <a:ea typeface="楷体_GB2312" panose="02010609030101010101" pitchFamily="49" charset="-122"/>
              </a:rPr>
              <a:t>用</a:t>
            </a:r>
            <a:r>
              <a:rPr lang="zh-CN" altLang="en-US" sz="2800" b="1" dirty="0">
                <a:solidFill>
                  <a:srgbClr val="FF0000"/>
                </a:solidFill>
                <a:latin typeface="楷体_GB2312" panose="02010609030101010101" pitchFamily="49" charset="-122"/>
                <a:ea typeface="楷体_GB2312" panose="02010609030101010101" pitchFamily="49" charset="-122"/>
              </a:rPr>
              <a:t>两套</a:t>
            </a:r>
            <a:r>
              <a:rPr lang="zh-CN" altLang="en-US" sz="2800" dirty="0">
                <a:solidFill>
                  <a:srgbClr val="FFCC00"/>
                </a:solidFill>
                <a:latin typeface="楷体_GB2312" panose="02010609030101010101" pitchFamily="49" charset="-122"/>
                <a:ea typeface="楷体_GB2312" panose="02010609030101010101" pitchFamily="49" charset="-122"/>
              </a:rPr>
              <a:t>实验装置观测钴</a:t>
            </a:r>
            <a:r>
              <a:rPr lang="en-US" altLang="zh-CN" sz="2800" dirty="0">
                <a:solidFill>
                  <a:srgbClr val="FFCC00"/>
                </a:solidFill>
                <a:latin typeface="楷体_GB2312" panose="02010609030101010101" pitchFamily="49" charset="-122"/>
                <a:ea typeface="楷体_GB2312" panose="02010609030101010101" pitchFamily="49" charset="-122"/>
              </a:rPr>
              <a:t>60</a:t>
            </a:r>
            <a:r>
              <a:rPr lang="zh-CN" altLang="en-US" sz="2800" dirty="0">
                <a:solidFill>
                  <a:srgbClr val="FFCC00"/>
                </a:solidFill>
                <a:latin typeface="楷体_GB2312" panose="02010609030101010101" pitchFamily="49" charset="-122"/>
                <a:ea typeface="楷体_GB2312" panose="02010609030101010101" pitchFamily="49" charset="-122"/>
              </a:rPr>
              <a:t>的衰变，</a:t>
            </a:r>
            <a:r>
              <a:rPr lang="zh-CN" altLang="en-US" sz="2800" dirty="0">
                <a:solidFill>
                  <a:srgbClr val="FFCC00"/>
                </a:solidFill>
                <a:latin typeface="Times New Roman" panose="02020603050405020304" pitchFamily="18" charset="0"/>
                <a:ea typeface="楷体_GB2312" panose="02010609030101010101" pitchFamily="49" charset="-122"/>
              </a:rPr>
              <a:t>实验结果证实了弱相互作用中的对称不守恒。</a:t>
            </a: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lnSpc>
                <a:spcPct val="90000"/>
              </a:lnSpc>
              <a:buNone/>
            </a:pPr>
            <a:r>
              <a:rPr lang="zh-CN" altLang="en-US" sz="2800" dirty="0">
                <a:solidFill>
                  <a:srgbClr val="FFCC00"/>
                </a:solidFill>
                <a:latin typeface="Times New Roman" panose="02020603050405020304" pitchFamily="18" charset="0"/>
                <a:ea typeface="楷体_GB2312" panose="02010609030101010101" pitchFamily="49" charset="-122"/>
              </a:rPr>
              <a:t>        </a:t>
            </a:r>
            <a:r>
              <a:rPr lang="en-US" altLang="zh-CN" sz="2800" dirty="0">
                <a:solidFill>
                  <a:srgbClr val="FFCC00"/>
                </a:solidFill>
                <a:latin typeface="Times New Roman" panose="02020603050405020304" pitchFamily="18" charset="0"/>
                <a:ea typeface="楷体_GB2312" panose="02010609030101010101" pitchFamily="49" charset="-122"/>
              </a:rPr>
              <a:t>1957</a:t>
            </a:r>
            <a:r>
              <a:rPr lang="zh-CN" altLang="en-US" sz="2800" dirty="0">
                <a:solidFill>
                  <a:srgbClr val="FFCC00"/>
                </a:solidFill>
                <a:latin typeface="Times New Roman" panose="02020603050405020304" pitchFamily="18" charset="0"/>
                <a:ea typeface="楷体_GB2312" panose="02010609030101010101" pitchFamily="49" charset="-122"/>
              </a:rPr>
              <a:t>年</a:t>
            </a:r>
            <a:r>
              <a:rPr lang="en-US" altLang="zh-CN" sz="2800" dirty="0">
                <a:solidFill>
                  <a:srgbClr val="FFCC00"/>
                </a:solidFill>
                <a:latin typeface="Times New Roman" panose="02020603050405020304" pitchFamily="18" charset="0"/>
                <a:ea typeface="楷体_GB2312" panose="02010609030101010101" pitchFamily="49" charset="-122"/>
              </a:rPr>
              <a:t>10</a:t>
            </a:r>
            <a:r>
              <a:rPr lang="zh-CN" altLang="en-US" sz="2800" dirty="0">
                <a:solidFill>
                  <a:srgbClr val="FFCC00"/>
                </a:solidFill>
                <a:latin typeface="Times New Roman" panose="02020603050405020304" pitchFamily="18" charset="0"/>
                <a:ea typeface="楷体_GB2312" panose="02010609030101010101" pitchFamily="49" charset="-122"/>
              </a:rPr>
              <a:t>月，瑞典皇家科学院宣布，把当年的物理奖授予</a:t>
            </a:r>
            <a:r>
              <a:rPr lang="zh-CN" altLang="en-US" sz="2800" b="1" u="sng" dirty="0">
                <a:solidFill>
                  <a:srgbClr val="FFCC00"/>
                </a:solidFill>
                <a:latin typeface="Times New Roman" panose="02020603050405020304" pitchFamily="18" charset="0"/>
                <a:ea typeface="楷体_GB2312" panose="02010609030101010101" pitchFamily="49" charset="-122"/>
              </a:rPr>
              <a:t>李政道</a:t>
            </a:r>
            <a:r>
              <a:rPr lang="zh-CN" altLang="en-US" sz="2800" dirty="0">
                <a:solidFill>
                  <a:srgbClr val="FFCC00"/>
                </a:solidFill>
                <a:latin typeface="Times New Roman" panose="02020603050405020304" pitchFamily="18" charset="0"/>
                <a:ea typeface="楷体_GB2312" panose="02010609030101010101" pitchFamily="49" charset="-122"/>
              </a:rPr>
              <a:t>和</a:t>
            </a:r>
            <a:r>
              <a:rPr lang="zh-CN" altLang="en-US" sz="2800" b="1" u="sng" dirty="0">
                <a:solidFill>
                  <a:srgbClr val="FFCC00"/>
                </a:solidFill>
                <a:latin typeface="Times New Roman" panose="02020603050405020304" pitchFamily="18" charset="0"/>
                <a:ea typeface="楷体_GB2312" panose="02010609030101010101" pitchFamily="49" charset="-122"/>
              </a:rPr>
              <a:t>杨振宁</a:t>
            </a:r>
            <a:r>
              <a:rPr lang="zh-CN" altLang="en-US" sz="2800" dirty="0">
                <a:solidFill>
                  <a:srgbClr val="FFCC00"/>
                </a:solidFill>
                <a:latin typeface="Times New Roman" panose="02020603050405020304" pitchFamily="18" charset="0"/>
                <a:ea typeface="楷体_GB2312" panose="02010609030101010101" pitchFamily="49" charset="-122"/>
              </a:rPr>
              <a:t>。</a:t>
            </a: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p:txBody>
      </p:sp>
      <p:pic>
        <p:nvPicPr>
          <p:cNvPr id="10243" name="Picture 5" descr="u=3818029678,4077049582&amp;fm=116&amp;gp=0"/>
          <p:cNvPicPr>
            <a:picLocks noChangeAspect="1"/>
          </p:cNvPicPr>
          <p:nvPr/>
        </p:nvPicPr>
        <p:blipFill>
          <a:blip r:embed="rId1"/>
          <a:stretch>
            <a:fillRect/>
          </a:stretch>
        </p:blipFill>
        <p:spPr>
          <a:xfrm>
            <a:off x="611188" y="836613"/>
            <a:ext cx="3240087" cy="2371725"/>
          </a:xfrm>
          <a:prstGeom prst="rect">
            <a:avLst/>
          </a:prstGeom>
          <a:noFill/>
          <a:ln w="9525">
            <a:noFill/>
          </a:ln>
        </p:spPr>
      </p:pic>
      <p:pic>
        <p:nvPicPr>
          <p:cNvPr id="10244" name="Picture 9" descr="u=2700853025,3683525706&amp;fm=116&amp;gp=0"/>
          <p:cNvPicPr>
            <a:picLocks noChangeAspect="1"/>
          </p:cNvPicPr>
          <p:nvPr/>
        </p:nvPicPr>
        <p:blipFill>
          <a:blip r:embed="rId2"/>
          <a:stretch>
            <a:fillRect/>
          </a:stretch>
        </p:blipFill>
        <p:spPr>
          <a:xfrm>
            <a:off x="5508625" y="549275"/>
            <a:ext cx="1906588" cy="2590800"/>
          </a:xfrm>
          <a:prstGeom prst="rect">
            <a:avLst/>
          </a:prstGeom>
          <a:noFill/>
          <a:ln w="9525">
            <a:noFill/>
          </a:ln>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正态分布</a:t>
            </a:r>
            <a:endParaRPr lang="zh-CN" altLang="en-US" dirty="0">
              <a:ea typeface="楷体_GB2312" panose="02010609030101010101" pitchFamily="49" charset="-122"/>
            </a:endParaRPr>
          </a:p>
        </p:txBody>
      </p:sp>
      <p:sp>
        <p:nvSpPr>
          <p:cNvPr id="65539" name="Rectangle 3"/>
          <p:cNvSpPr>
            <a:spLocks noGrp="1" noRot="1"/>
          </p:cNvSpPr>
          <p:nvPr>
            <p:ph idx="1"/>
          </p:nvPr>
        </p:nvSpPr>
        <p:spPr>
          <a:xfrm>
            <a:off x="323850" y="2133600"/>
            <a:ext cx="8540750" cy="3311525"/>
          </a:xfrm>
          <a:ln/>
        </p:spPr>
        <p:txBody>
          <a:bodyPr vert="horz" wrap="square" lIns="91440" tIns="45720" rIns="91440" bIns="45720" anchor="t"/>
          <a:p>
            <a:pPr eaLnBrk="1" hangingPunct="1">
              <a:buNone/>
            </a:pPr>
            <a:r>
              <a:rPr lang="zh-CN" altLang="en-US" b="1" dirty="0">
                <a:solidFill>
                  <a:srgbClr val="FFCC00"/>
                </a:solidFill>
                <a:latin typeface="Times New Roman" panose="02020603050405020304" pitchFamily="18" charset="0"/>
                <a:ea typeface="楷体_GB2312" panose="02010609030101010101" pitchFamily="49" charset="-122"/>
              </a:rPr>
              <a:t>真值的最佳替代值</a:t>
            </a:r>
            <a:endParaRPr lang="zh-CN" altLang="en-US" i="1" dirty="0">
              <a:solidFill>
                <a:srgbClr val="FFCC00"/>
              </a:solidFill>
              <a:latin typeface="Times New Roman" panose="02020603050405020304" pitchFamily="18" charset="0"/>
            </a:endParaRPr>
          </a:p>
          <a:p>
            <a:pPr eaLnBrk="1" hangingPunct="1">
              <a:buNone/>
            </a:pPr>
            <a:r>
              <a:rPr lang="zh-CN" altLang="en-US" dirty="0"/>
              <a:t>                      </a:t>
            </a:r>
            <a:r>
              <a:rPr lang="zh-CN" altLang="en-US" dirty="0">
                <a:solidFill>
                  <a:srgbClr val="FF0000"/>
                </a:solidFill>
              </a:rPr>
              <a:t>       </a:t>
            </a:r>
            <a:r>
              <a:rPr lang="zh-CN" altLang="en-US" sz="2800" b="1" dirty="0">
                <a:solidFill>
                  <a:srgbClr val="FFCC00"/>
                </a:solidFill>
                <a:latin typeface="楷体_GB2312" panose="02010609030101010101" pitchFamily="49" charset="-122"/>
                <a:ea typeface="楷体_GB2312" panose="02010609030101010101" pitchFamily="49" charset="-122"/>
              </a:rPr>
              <a:t>有限次测量的算术平均值 </a:t>
            </a:r>
            <a:r>
              <a:rPr lang="en-US" altLang="zh-CN" i="1" dirty="0">
                <a:solidFill>
                  <a:srgbClr val="FFCC00"/>
                </a:solidFill>
                <a:latin typeface="Times New Roman" panose="02020603050405020304" pitchFamily="18" charset="0"/>
              </a:rPr>
              <a:t>x</a:t>
            </a:r>
            <a:r>
              <a:rPr lang="en-US" altLang="zh-CN" sz="2800" dirty="0">
                <a:solidFill>
                  <a:srgbClr val="FFCC00"/>
                </a:solidFill>
                <a:latin typeface="楷体_GB2312" panose="02010609030101010101" pitchFamily="49" charset="-122"/>
                <a:ea typeface="楷体_GB2312" panose="02010609030101010101" pitchFamily="49" charset="-122"/>
              </a:rPr>
              <a:t> </a:t>
            </a:r>
            <a:endParaRPr lang="en-US" altLang="zh-CN" sz="2800" dirty="0">
              <a:solidFill>
                <a:srgbClr val="FFCC00"/>
              </a:solidFill>
              <a:latin typeface="楷体_GB2312" panose="02010609030101010101" pitchFamily="49" charset="-122"/>
              <a:ea typeface="楷体_GB2312" panose="02010609030101010101" pitchFamily="49" charset="-122"/>
            </a:endParaRPr>
          </a:p>
          <a:p>
            <a:pPr eaLnBrk="1" hangingPunct="1">
              <a:buNone/>
            </a:pPr>
            <a:endParaRPr lang="en-US" altLang="zh-CN" sz="2800" dirty="0">
              <a:solidFill>
                <a:srgbClr val="FFCC00"/>
              </a:solidFill>
              <a:latin typeface="楷体_GB2312" panose="02010609030101010101" pitchFamily="49" charset="-122"/>
              <a:ea typeface="楷体_GB2312" panose="02010609030101010101" pitchFamily="49" charset="-122"/>
            </a:endParaRPr>
          </a:p>
          <a:p>
            <a:pPr eaLnBrk="1" hangingPunct="1">
              <a:buNone/>
            </a:pPr>
            <a:endParaRPr lang="en-US" altLang="zh-CN" sz="2800" dirty="0">
              <a:solidFill>
                <a:srgbClr val="FFCC00"/>
              </a:solidFill>
              <a:latin typeface="楷体_GB2312" panose="02010609030101010101" pitchFamily="49" charset="-122"/>
              <a:ea typeface="楷体_GB2312" panose="02010609030101010101" pitchFamily="49" charset="-122"/>
            </a:endParaRPr>
          </a:p>
          <a:p>
            <a:pPr eaLnBrk="1" hangingPunct="1">
              <a:buNone/>
            </a:pPr>
            <a:endParaRPr lang="en-US" altLang="zh-CN" sz="2800" dirty="0">
              <a:solidFill>
                <a:srgbClr val="FFCC00"/>
              </a:solidFill>
              <a:latin typeface="楷体_GB2312" panose="02010609030101010101" pitchFamily="49" charset="-122"/>
              <a:ea typeface="楷体_GB2312" panose="02010609030101010101" pitchFamily="49" charset="-122"/>
            </a:endParaRPr>
          </a:p>
          <a:p>
            <a:pPr eaLnBrk="1" hangingPunct="1">
              <a:buNone/>
            </a:pPr>
            <a:endParaRPr lang="en-US" altLang="zh-CN" sz="2800" dirty="0">
              <a:solidFill>
                <a:srgbClr val="FFCC00"/>
              </a:solidFill>
              <a:latin typeface="楷体_GB2312" panose="02010609030101010101" pitchFamily="49" charset="-122"/>
              <a:ea typeface="楷体_GB2312" panose="02010609030101010101" pitchFamily="49" charset="-122"/>
            </a:endParaRPr>
          </a:p>
          <a:p>
            <a:pPr eaLnBrk="1" hangingPunct="1">
              <a:buNone/>
            </a:pPr>
            <a:endParaRPr lang="en-US" altLang="zh-CN" sz="2800" dirty="0">
              <a:solidFill>
                <a:srgbClr val="FFCC00"/>
              </a:solidFill>
              <a:latin typeface="楷体_GB2312" panose="02010609030101010101" pitchFamily="49" charset="-122"/>
              <a:ea typeface="楷体_GB2312" panose="02010609030101010101" pitchFamily="49" charset="-122"/>
            </a:endParaRPr>
          </a:p>
          <a:p>
            <a:pPr eaLnBrk="1" hangingPunct="1">
              <a:buNone/>
            </a:pPr>
            <a:endParaRPr lang="en-US" altLang="zh-CN" sz="2800" dirty="0">
              <a:solidFill>
                <a:srgbClr val="FFCC00"/>
              </a:solidFill>
              <a:latin typeface="楷体_GB2312" panose="02010609030101010101" pitchFamily="49" charset="-122"/>
              <a:ea typeface="楷体_GB2312" panose="02010609030101010101" pitchFamily="49" charset="-122"/>
            </a:endParaRPr>
          </a:p>
        </p:txBody>
      </p:sp>
      <p:sp>
        <p:nvSpPr>
          <p:cNvPr id="65540" name="Rectangle 5"/>
          <p:cNvSpPr/>
          <p:nvPr/>
        </p:nvSpPr>
        <p:spPr>
          <a:xfrm>
            <a:off x="0" y="321468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65541" name="Object 4"/>
          <p:cNvGraphicFramePr>
            <a:graphicFrameLocks noChangeAspect="1"/>
          </p:cNvGraphicFramePr>
          <p:nvPr/>
        </p:nvGraphicFramePr>
        <p:xfrm>
          <a:off x="2627313" y="4724400"/>
          <a:ext cx="3600450" cy="1473200"/>
        </p:xfrm>
        <a:graphic>
          <a:graphicData uri="http://schemas.openxmlformats.org/presentationml/2006/ole">
            <mc:AlternateContent xmlns:mc="http://schemas.openxmlformats.org/markup-compatibility/2006">
              <mc:Choice xmlns:v="urn:schemas-microsoft-com:vml" Requires="v">
                <p:oleObj spid="_x0000_s3092" name="" r:id="rId1" imgW="1079500" imgH="431800" progId="Equation.3">
                  <p:embed/>
                </p:oleObj>
              </mc:Choice>
              <mc:Fallback>
                <p:oleObj name="" r:id="rId1" imgW="1079500" imgH="431800" progId="Equation.3">
                  <p:embed/>
                  <p:pic>
                    <p:nvPicPr>
                      <p:cNvPr id="0" name="图片 3091"/>
                      <p:cNvPicPr/>
                      <p:nvPr/>
                    </p:nvPicPr>
                    <p:blipFill>
                      <a:blip r:embed="rId2"/>
                      <a:stretch>
                        <a:fillRect/>
                      </a:stretch>
                    </p:blipFill>
                    <p:spPr>
                      <a:xfrm>
                        <a:off x="2627313" y="4724400"/>
                        <a:ext cx="3600450" cy="1473200"/>
                      </a:xfrm>
                      <a:prstGeom prst="rect">
                        <a:avLst/>
                      </a:prstGeom>
                      <a:solidFill>
                        <a:schemeClr val="tx2"/>
                      </a:solidFill>
                      <a:ln w="38100">
                        <a:noFill/>
                        <a:miter/>
                      </a:ln>
                    </p:spPr>
                  </p:pic>
                </p:oleObj>
              </mc:Fallback>
            </mc:AlternateContent>
          </a:graphicData>
        </a:graphic>
      </p:graphicFrame>
      <p:sp>
        <p:nvSpPr>
          <p:cNvPr id="65542" name="Rectangle 7"/>
          <p:cNvSpPr/>
          <p:nvPr/>
        </p:nvSpPr>
        <p:spPr>
          <a:xfrm>
            <a:off x="0" y="318611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65543" name="Rectangle 9"/>
          <p:cNvSpPr/>
          <p:nvPr/>
        </p:nvSpPr>
        <p:spPr>
          <a:xfrm>
            <a:off x="0" y="318135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65544" name="Rectangle 11"/>
          <p:cNvSpPr/>
          <p:nvPr/>
        </p:nvSpPr>
        <p:spPr>
          <a:xfrm>
            <a:off x="0" y="331946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65545" name="Rectangle 13"/>
          <p:cNvSpPr/>
          <p:nvPr/>
        </p:nvSpPr>
        <p:spPr>
          <a:xfrm>
            <a:off x="0" y="332898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65546" name="Rectangle 15"/>
          <p:cNvSpPr/>
          <p:nvPr/>
        </p:nvSpPr>
        <p:spPr>
          <a:xfrm>
            <a:off x="0" y="330993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65547" name="AutoShape 17">
            <a:hlinkClick r:id="rId3" action="ppaction://hlinksldjump"/>
          </p:cNvPr>
          <p:cNvSpPr/>
          <p:nvPr/>
        </p:nvSpPr>
        <p:spPr>
          <a:xfrm>
            <a:off x="3203575" y="2852738"/>
            <a:ext cx="433388" cy="358775"/>
          </a:xfrm>
          <a:prstGeom prst="rightArrow">
            <a:avLst>
              <a:gd name="adj1" fmla="val 49555"/>
              <a:gd name="adj2" fmla="val 47787"/>
            </a:avLst>
          </a:prstGeom>
          <a:solidFill>
            <a:srgbClr val="FF0066"/>
          </a:solidFill>
          <a:ln w="12700" cap="flat" cmpd="sng">
            <a:solidFill>
              <a:srgbClr val="DEFECE"/>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65548" name="Rectangle 19"/>
          <p:cNvSpPr/>
          <p:nvPr/>
        </p:nvSpPr>
        <p:spPr>
          <a:xfrm>
            <a:off x="0" y="321468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65549" name="Object 18"/>
          <p:cNvGraphicFramePr>
            <a:graphicFrameLocks noChangeAspect="1"/>
          </p:cNvGraphicFramePr>
          <p:nvPr/>
        </p:nvGraphicFramePr>
        <p:xfrm>
          <a:off x="1042988" y="3429000"/>
          <a:ext cx="6516687" cy="977900"/>
        </p:xfrm>
        <a:graphic>
          <a:graphicData uri="http://schemas.openxmlformats.org/presentationml/2006/ole">
            <mc:AlternateContent xmlns:mc="http://schemas.openxmlformats.org/markup-compatibility/2006">
              <mc:Choice xmlns:v="urn:schemas-microsoft-com:vml" Requires="v">
                <p:oleObj spid="_x0000_s3093" name="" r:id="rId4" imgW="2857500" imgH="431800" progId="Equation.3">
                  <p:embed/>
                </p:oleObj>
              </mc:Choice>
              <mc:Fallback>
                <p:oleObj name="" r:id="rId4" imgW="2857500" imgH="431800" progId="Equation.3">
                  <p:embed/>
                  <p:pic>
                    <p:nvPicPr>
                      <p:cNvPr id="0" name="图片 3092"/>
                      <p:cNvPicPr/>
                      <p:nvPr/>
                    </p:nvPicPr>
                    <p:blipFill>
                      <a:blip r:embed="rId5"/>
                      <a:stretch>
                        <a:fillRect/>
                      </a:stretch>
                    </p:blipFill>
                    <p:spPr>
                      <a:xfrm>
                        <a:off x="1042988" y="3429000"/>
                        <a:ext cx="6516687" cy="977900"/>
                      </a:xfrm>
                      <a:prstGeom prst="rect">
                        <a:avLst/>
                      </a:prstGeom>
                      <a:solidFill>
                        <a:schemeClr val="tx2"/>
                      </a:solidFill>
                      <a:ln w="38100">
                        <a:noFill/>
                        <a:miter/>
                      </a:ln>
                    </p:spPr>
                  </p:pic>
                </p:oleObj>
              </mc:Fallback>
            </mc:AlternateContent>
          </a:graphicData>
        </a:graphic>
      </p:graphicFrame>
      <p:sp>
        <p:nvSpPr>
          <p:cNvPr id="65550" name="Line 20"/>
          <p:cNvSpPr/>
          <p:nvPr/>
        </p:nvSpPr>
        <p:spPr>
          <a:xfrm>
            <a:off x="7740650" y="2852738"/>
            <a:ext cx="360363" cy="0"/>
          </a:xfrm>
          <a:prstGeom prst="line">
            <a:avLst/>
          </a:prstGeom>
          <a:ln w="34925" cap="flat" cmpd="sng">
            <a:solidFill>
              <a:srgbClr val="FFCC00"/>
            </a:solidFill>
            <a:prstDash val="solid"/>
            <a:headEnd type="none" w="med" len="med"/>
            <a:tailEnd type="none" w="med" len="med"/>
          </a:ln>
        </p:spPr>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正态分布</a:t>
            </a:r>
            <a:endParaRPr lang="zh-CN" altLang="en-US" dirty="0">
              <a:ea typeface="楷体_GB2312" panose="02010609030101010101" pitchFamily="49" charset="-122"/>
            </a:endParaRPr>
          </a:p>
        </p:txBody>
      </p:sp>
      <p:sp>
        <p:nvSpPr>
          <p:cNvPr id="66563" name="Rectangle 3"/>
          <p:cNvSpPr>
            <a:spLocks noGrp="1" noRot="1"/>
          </p:cNvSpPr>
          <p:nvPr>
            <p:ph sz="half" idx="1"/>
          </p:nvPr>
        </p:nvSpPr>
        <p:spPr>
          <a:xfrm>
            <a:off x="539750" y="1412875"/>
            <a:ext cx="8231188" cy="2093913"/>
          </a:xfrm>
          <a:ln/>
        </p:spPr>
        <p:txBody>
          <a:bodyPr vert="horz" wrap="square" lIns="91440" tIns="45720" rIns="91440" bIns="45720" anchor="t"/>
          <a:p>
            <a:pPr eaLnBrk="1" hangingPunct="1">
              <a:buNone/>
            </a:pPr>
            <a:r>
              <a:rPr lang="zh-CN" altLang="en-US" b="1" dirty="0">
                <a:solidFill>
                  <a:srgbClr val="FFCC00"/>
                </a:solidFill>
                <a:latin typeface="Times New Roman" panose="02020603050405020304" pitchFamily="18" charset="0"/>
                <a:ea typeface="楷体_GB2312" panose="02010609030101010101" pitchFamily="49" charset="-122"/>
              </a:rPr>
              <a:t>标准误差的最佳替代值 </a:t>
            </a:r>
            <a:r>
              <a:rPr lang="en-US" altLang="zh-CN" b="1" i="1" dirty="0">
                <a:solidFill>
                  <a:srgbClr val="FFCC00"/>
                </a:solidFill>
                <a:latin typeface="Times New Roman" panose="02020603050405020304" pitchFamily="18" charset="0"/>
                <a:ea typeface="楷体_GB2312" panose="02010609030101010101" pitchFamily="49" charset="-122"/>
              </a:rPr>
              <a:t>s </a:t>
            </a:r>
            <a:r>
              <a:rPr lang="en-US" altLang="zh-CN" b="1" dirty="0">
                <a:solidFill>
                  <a:srgbClr val="FFCC00"/>
                </a:solidFill>
                <a:latin typeface="Times New Roman" panose="02020603050405020304" pitchFamily="18" charset="0"/>
                <a:ea typeface="楷体_GB2312" panose="02010609030101010101" pitchFamily="49" charset="-122"/>
              </a:rPr>
              <a:t>( </a:t>
            </a:r>
            <a:r>
              <a:rPr lang="en-US" altLang="zh-CN" b="1" i="1" dirty="0">
                <a:solidFill>
                  <a:srgbClr val="FFCC00"/>
                </a:solidFill>
                <a:latin typeface="Times New Roman" panose="02020603050405020304" pitchFamily="18" charset="0"/>
                <a:ea typeface="楷体_GB2312" panose="02010609030101010101" pitchFamily="49" charset="-122"/>
              </a:rPr>
              <a:t>x </a:t>
            </a:r>
            <a:r>
              <a:rPr lang="en-US" altLang="zh-CN" b="1" dirty="0">
                <a:solidFill>
                  <a:srgbClr val="FFCC00"/>
                </a:solidFill>
                <a:latin typeface="Times New Roman" panose="02020603050405020304" pitchFamily="18" charset="0"/>
                <a:ea typeface="楷体_GB2312" panose="02010609030101010101" pitchFamily="49" charset="-122"/>
              </a:rPr>
              <a:t>)   </a:t>
            </a:r>
            <a:r>
              <a:rPr lang="zh-CN" altLang="en-US" b="1" dirty="0">
                <a:solidFill>
                  <a:srgbClr val="FFCC00"/>
                </a:solidFill>
                <a:latin typeface="Times New Roman" panose="02020603050405020304" pitchFamily="18" charset="0"/>
                <a:ea typeface="楷体_GB2312" panose="02010609030101010101" pitchFamily="49" charset="-122"/>
              </a:rPr>
              <a:t>（</a:t>
            </a:r>
            <a:r>
              <a:rPr lang="zh-CN" altLang="en-US" b="1" dirty="0">
                <a:solidFill>
                  <a:srgbClr val="FF0000"/>
                </a:solidFill>
                <a:latin typeface="Times New Roman" panose="02020603050405020304" pitchFamily="18" charset="0"/>
                <a:ea typeface="楷体_GB2312" panose="02010609030101010101" pitchFamily="49" charset="-122"/>
              </a:rPr>
              <a:t>“方均根”式</a:t>
            </a:r>
            <a:r>
              <a:rPr lang="zh-CN" altLang="en-US" b="1" dirty="0">
                <a:solidFill>
                  <a:srgbClr val="FFCC00"/>
                </a:solidFill>
                <a:latin typeface="Times New Roman" panose="02020603050405020304" pitchFamily="18" charset="0"/>
                <a:ea typeface="楷体_GB2312" panose="02010609030101010101" pitchFamily="49" charset="-122"/>
              </a:rPr>
              <a:t>）</a:t>
            </a:r>
            <a:endParaRPr lang="zh-CN" altLang="en-US" b="1" dirty="0">
              <a:solidFill>
                <a:srgbClr val="FFCC00"/>
              </a:solidFill>
              <a:latin typeface="Times New Roman" panose="02020603050405020304" pitchFamily="18" charset="0"/>
              <a:ea typeface="楷体_GB2312" panose="02010609030101010101" pitchFamily="49" charset="-122"/>
            </a:endParaRPr>
          </a:p>
        </p:txBody>
      </p:sp>
      <p:sp>
        <p:nvSpPr>
          <p:cNvPr id="66564" name="Rectangle 8"/>
          <p:cNvSpPr>
            <a:spLocks noGrp="1" noRot="1"/>
          </p:cNvSpPr>
          <p:nvPr>
            <p:ph sz="half" idx="2"/>
          </p:nvPr>
        </p:nvSpPr>
        <p:spPr>
          <a:xfrm>
            <a:off x="323850" y="3860800"/>
            <a:ext cx="8820150" cy="2736850"/>
          </a:xfrm>
          <a:ln/>
        </p:spPr>
        <p:txBody>
          <a:bodyPr vert="horz" wrap="square" lIns="91440" tIns="45720" rIns="91440" bIns="45720" anchor="t"/>
          <a:p>
            <a:pPr eaLnBrk="1" hangingPunct="1">
              <a:buNone/>
            </a:pPr>
            <a:r>
              <a:rPr lang="en-US" altLang="zh-CN" sz="2800" b="1" dirty="0"/>
              <a:t>   </a:t>
            </a:r>
            <a:r>
              <a:rPr lang="zh-CN" altLang="en-US" sz="2800" b="1" dirty="0">
                <a:solidFill>
                  <a:srgbClr val="FF0000"/>
                </a:solidFill>
                <a:latin typeface="Times New Roman" panose="02020603050405020304" pitchFamily="18" charset="0"/>
                <a:ea typeface="楷体_GB2312" panose="02010609030101010101" pitchFamily="49" charset="-122"/>
              </a:rPr>
              <a:t>物理意义</a:t>
            </a:r>
            <a:r>
              <a:rPr lang="zh-CN" altLang="en-US" sz="2800" b="1" dirty="0">
                <a:solidFill>
                  <a:srgbClr val="FFCC00"/>
                </a:solidFill>
                <a:latin typeface="Times New Roman" panose="02020603050405020304" pitchFamily="18" charset="0"/>
                <a:ea typeface="楷体_GB2312" panose="02010609030101010101" pitchFamily="49" charset="-122"/>
              </a:rPr>
              <a:t> </a:t>
            </a:r>
            <a:endParaRPr lang="zh-CN" altLang="en-US" sz="2800" b="1"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sz="2800" b="1" dirty="0">
                <a:solidFill>
                  <a:srgbClr val="FFCC00"/>
                </a:solidFill>
                <a:latin typeface="Times New Roman" panose="02020603050405020304" pitchFamily="18" charset="0"/>
                <a:ea typeface="楷体_GB2312" panose="02010609030101010101" pitchFamily="49" charset="-122"/>
              </a:rPr>
              <a:t>    在有限多次测量时，在所测得的数据中，将有占总数</a:t>
            </a:r>
            <a:r>
              <a:rPr lang="en-US" altLang="zh-CN" sz="2800" b="1" dirty="0">
                <a:solidFill>
                  <a:srgbClr val="FFCC00"/>
                </a:solidFill>
                <a:latin typeface="Times New Roman" panose="02020603050405020304" pitchFamily="18" charset="0"/>
                <a:ea typeface="楷体_GB2312" panose="02010609030101010101" pitchFamily="49" charset="-122"/>
              </a:rPr>
              <a:t>68.3%</a:t>
            </a:r>
            <a:r>
              <a:rPr lang="zh-CN" altLang="en-US" sz="2800" b="1" dirty="0">
                <a:solidFill>
                  <a:srgbClr val="FFCC00"/>
                </a:solidFill>
                <a:latin typeface="Times New Roman" panose="02020603050405020304" pitchFamily="18" charset="0"/>
                <a:ea typeface="楷体_GB2312" panose="02010609030101010101" pitchFamily="49" charset="-122"/>
              </a:rPr>
              <a:t>的数据落在置信区间</a:t>
            </a:r>
            <a:r>
              <a:rPr lang="en-US" altLang="zh-CN" sz="2800" b="1" dirty="0">
                <a:solidFill>
                  <a:srgbClr val="FFCC00"/>
                </a:solidFill>
                <a:latin typeface="Times New Roman" panose="02020603050405020304" pitchFamily="18" charset="0"/>
                <a:ea typeface="楷体_GB2312" panose="02010609030101010101" pitchFamily="49" charset="-122"/>
              </a:rPr>
              <a:t>[ </a:t>
            </a:r>
            <a:r>
              <a:rPr lang="en-US" altLang="zh-CN" sz="2800" b="1" i="1" dirty="0">
                <a:solidFill>
                  <a:srgbClr val="FFCC00"/>
                </a:solidFill>
                <a:latin typeface="Times New Roman" panose="02020603050405020304" pitchFamily="18" charset="0"/>
                <a:ea typeface="楷体_GB2312" panose="02010609030101010101" pitchFamily="49" charset="-122"/>
              </a:rPr>
              <a:t>x </a:t>
            </a:r>
            <a:r>
              <a:rPr lang="en-US" altLang="zh-CN" sz="2800" b="1" dirty="0">
                <a:solidFill>
                  <a:srgbClr val="FFCC00"/>
                </a:solidFill>
                <a:latin typeface="Times New Roman" panose="02020603050405020304" pitchFamily="18" charset="0"/>
                <a:ea typeface="楷体_GB2312" panose="02010609030101010101" pitchFamily="49" charset="-122"/>
              </a:rPr>
              <a:t>- </a:t>
            </a:r>
            <a:r>
              <a:rPr lang="en-US" altLang="zh-CN" sz="2800" b="1" i="1" dirty="0">
                <a:solidFill>
                  <a:srgbClr val="FFCC00"/>
                </a:solidFill>
                <a:latin typeface="Times New Roman" panose="02020603050405020304" pitchFamily="18" charset="0"/>
                <a:ea typeface="楷体_GB2312" panose="02010609030101010101" pitchFamily="49" charset="-122"/>
              </a:rPr>
              <a:t>s</a:t>
            </a:r>
            <a:r>
              <a:rPr lang="en-US" altLang="zh-CN" sz="2800" b="1" dirty="0">
                <a:solidFill>
                  <a:srgbClr val="FFCC00"/>
                </a:solidFill>
                <a:latin typeface="Times New Roman" panose="02020603050405020304" pitchFamily="18" charset="0"/>
                <a:ea typeface="楷体_GB2312" panose="02010609030101010101" pitchFamily="49" charset="-122"/>
              </a:rPr>
              <a:t>(</a:t>
            </a:r>
            <a:r>
              <a:rPr lang="en-US" altLang="zh-CN" sz="2800" b="1" i="1" dirty="0">
                <a:solidFill>
                  <a:srgbClr val="FFCC00"/>
                </a:solidFill>
                <a:latin typeface="Times New Roman" panose="02020603050405020304" pitchFamily="18" charset="0"/>
                <a:ea typeface="楷体_GB2312" panose="02010609030101010101" pitchFamily="49" charset="-122"/>
              </a:rPr>
              <a:t>x</a:t>
            </a:r>
            <a:r>
              <a:rPr lang="en-US" altLang="zh-CN" sz="2800" b="1" dirty="0">
                <a:solidFill>
                  <a:srgbClr val="FFCC00"/>
                </a:solidFill>
                <a:latin typeface="Times New Roman" panose="02020603050405020304" pitchFamily="18" charset="0"/>
                <a:ea typeface="楷体_GB2312" panose="02010609030101010101" pitchFamily="49" charset="-122"/>
              </a:rPr>
              <a:t>) , </a:t>
            </a:r>
            <a:r>
              <a:rPr lang="en-US" altLang="zh-CN" sz="2800" b="1" i="1" dirty="0">
                <a:solidFill>
                  <a:srgbClr val="FFCC00"/>
                </a:solidFill>
                <a:latin typeface="Times New Roman" panose="02020603050405020304" pitchFamily="18" charset="0"/>
                <a:ea typeface="楷体_GB2312" panose="02010609030101010101" pitchFamily="49" charset="-122"/>
              </a:rPr>
              <a:t>x </a:t>
            </a:r>
            <a:r>
              <a:rPr lang="en-US" altLang="zh-CN" sz="2800" b="1" dirty="0">
                <a:solidFill>
                  <a:srgbClr val="FFCC00"/>
                </a:solidFill>
                <a:latin typeface="Times New Roman" panose="02020603050405020304" pitchFamily="18" charset="0"/>
                <a:ea typeface="楷体_GB2312" panose="02010609030101010101" pitchFamily="49" charset="-122"/>
              </a:rPr>
              <a:t>+ </a:t>
            </a:r>
            <a:r>
              <a:rPr lang="en-US" altLang="zh-CN" sz="2800" b="1" i="1" dirty="0">
                <a:solidFill>
                  <a:srgbClr val="FFCC00"/>
                </a:solidFill>
                <a:latin typeface="Times New Roman" panose="02020603050405020304" pitchFamily="18" charset="0"/>
                <a:ea typeface="楷体_GB2312" panose="02010609030101010101" pitchFamily="49" charset="-122"/>
              </a:rPr>
              <a:t>s</a:t>
            </a:r>
            <a:r>
              <a:rPr lang="en-US" altLang="zh-CN" sz="2800" b="1" dirty="0">
                <a:solidFill>
                  <a:srgbClr val="FFCC00"/>
                </a:solidFill>
                <a:latin typeface="Times New Roman" panose="02020603050405020304" pitchFamily="18" charset="0"/>
                <a:ea typeface="楷体_GB2312" panose="02010609030101010101" pitchFamily="49" charset="-122"/>
              </a:rPr>
              <a:t>(</a:t>
            </a:r>
            <a:r>
              <a:rPr lang="en-US" altLang="zh-CN" sz="2800" b="1" i="1" dirty="0">
                <a:solidFill>
                  <a:srgbClr val="FFCC00"/>
                </a:solidFill>
                <a:latin typeface="Times New Roman" panose="02020603050405020304" pitchFamily="18" charset="0"/>
                <a:ea typeface="楷体_GB2312" panose="02010609030101010101" pitchFamily="49" charset="-122"/>
              </a:rPr>
              <a:t>x</a:t>
            </a:r>
            <a:r>
              <a:rPr lang="en-US" altLang="zh-CN" sz="2800" b="1" dirty="0">
                <a:solidFill>
                  <a:srgbClr val="FFCC00"/>
                </a:solidFill>
                <a:latin typeface="Times New Roman" panose="02020603050405020304" pitchFamily="18" charset="0"/>
                <a:ea typeface="楷体_GB2312" panose="02010609030101010101" pitchFamily="49" charset="-122"/>
              </a:rPr>
              <a:t>) ] </a:t>
            </a:r>
            <a:r>
              <a:rPr lang="zh-CN" altLang="en-US" sz="2800" b="1" dirty="0">
                <a:solidFill>
                  <a:srgbClr val="FFCC00"/>
                </a:solidFill>
                <a:latin typeface="Times New Roman" panose="02020603050405020304" pitchFamily="18" charset="0"/>
                <a:ea typeface="楷体_GB2312" panose="02010609030101010101" pitchFamily="49" charset="-122"/>
              </a:rPr>
              <a:t>之内，或者说是在所测得的数据中，任一个数据的误差落在置信区间</a:t>
            </a:r>
            <a:r>
              <a:rPr lang="en-US" altLang="zh-CN" sz="2800" b="1" dirty="0">
                <a:solidFill>
                  <a:srgbClr val="FFCC00"/>
                </a:solidFill>
                <a:latin typeface="Times New Roman" panose="02020603050405020304" pitchFamily="18" charset="0"/>
                <a:ea typeface="楷体_GB2312" panose="02010609030101010101" pitchFamily="49" charset="-122"/>
              </a:rPr>
              <a:t>[ </a:t>
            </a:r>
            <a:r>
              <a:rPr lang="en-US" altLang="zh-CN" sz="2800" b="1" i="1" dirty="0">
                <a:solidFill>
                  <a:srgbClr val="FFCC00"/>
                </a:solidFill>
                <a:latin typeface="Times New Roman" panose="02020603050405020304" pitchFamily="18" charset="0"/>
                <a:ea typeface="楷体_GB2312" panose="02010609030101010101" pitchFamily="49" charset="-122"/>
              </a:rPr>
              <a:t>x </a:t>
            </a:r>
            <a:r>
              <a:rPr lang="en-US" altLang="zh-CN" sz="2800" b="1" dirty="0">
                <a:solidFill>
                  <a:srgbClr val="FFCC00"/>
                </a:solidFill>
                <a:latin typeface="Times New Roman" panose="02020603050405020304" pitchFamily="18" charset="0"/>
                <a:ea typeface="楷体_GB2312" panose="02010609030101010101" pitchFamily="49" charset="-122"/>
              </a:rPr>
              <a:t>- </a:t>
            </a:r>
            <a:r>
              <a:rPr lang="en-US" altLang="zh-CN" sz="2800" b="1" i="1" dirty="0">
                <a:solidFill>
                  <a:srgbClr val="FFCC00"/>
                </a:solidFill>
                <a:latin typeface="Times New Roman" panose="02020603050405020304" pitchFamily="18" charset="0"/>
                <a:ea typeface="楷体_GB2312" panose="02010609030101010101" pitchFamily="49" charset="-122"/>
              </a:rPr>
              <a:t>s</a:t>
            </a:r>
            <a:r>
              <a:rPr lang="en-US" altLang="zh-CN" sz="2800" b="1" dirty="0">
                <a:solidFill>
                  <a:srgbClr val="FFCC00"/>
                </a:solidFill>
                <a:latin typeface="Times New Roman" panose="02020603050405020304" pitchFamily="18" charset="0"/>
                <a:ea typeface="楷体_GB2312" panose="02010609030101010101" pitchFamily="49" charset="-122"/>
              </a:rPr>
              <a:t>(</a:t>
            </a:r>
            <a:r>
              <a:rPr lang="en-US" altLang="zh-CN" sz="2800" b="1" i="1" dirty="0">
                <a:solidFill>
                  <a:srgbClr val="FFCC00"/>
                </a:solidFill>
                <a:latin typeface="Times New Roman" panose="02020603050405020304" pitchFamily="18" charset="0"/>
                <a:ea typeface="楷体_GB2312" panose="02010609030101010101" pitchFamily="49" charset="-122"/>
              </a:rPr>
              <a:t>x</a:t>
            </a:r>
            <a:r>
              <a:rPr lang="en-US" altLang="zh-CN" sz="2800" b="1" dirty="0">
                <a:solidFill>
                  <a:srgbClr val="FFCC00"/>
                </a:solidFill>
                <a:latin typeface="Times New Roman" panose="02020603050405020304" pitchFamily="18" charset="0"/>
                <a:ea typeface="楷体_GB2312" panose="02010609030101010101" pitchFamily="49" charset="-122"/>
              </a:rPr>
              <a:t>) , </a:t>
            </a:r>
            <a:r>
              <a:rPr lang="en-US" altLang="zh-CN" sz="2800" b="1" i="1" dirty="0">
                <a:solidFill>
                  <a:srgbClr val="FFCC00"/>
                </a:solidFill>
                <a:latin typeface="Times New Roman" panose="02020603050405020304" pitchFamily="18" charset="0"/>
                <a:ea typeface="楷体_GB2312" panose="02010609030101010101" pitchFamily="49" charset="-122"/>
              </a:rPr>
              <a:t>x </a:t>
            </a:r>
            <a:r>
              <a:rPr lang="en-US" altLang="zh-CN" sz="2800" b="1" dirty="0">
                <a:solidFill>
                  <a:srgbClr val="FFCC00"/>
                </a:solidFill>
                <a:latin typeface="Times New Roman" panose="02020603050405020304" pitchFamily="18" charset="0"/>
                <a:ea typeface="楷体_GB2312" panose="02010609030101010101" pitchFamily="49" charset="-122"/>
              </a:rPr>
              <a:t>+ </a:t>
            </a:r>
            <a:r>
              <a:rPr lang="en-US" altLang="zh-CN" sz="2800" b="1" i="1" dirty="0">
                <a:solidFill>
                  <a:srgbClr val="FFCC00"/>
                </a:solidFill>
                <a:latin typeface="Times New Roman" panose="02020603050405020304" pitchFamily="18" charset="0"/>
                <a:ea typeface="楷体_GB2312" panose="02010609030101010101" pitchFamily="49" charset="-122"/>
              </a:rPr>
              <a:t>s</a:t>
            </a:r>
            <a:r>
              <a:rPr lang="en-US" altLang="zh-CN" sz="2800" b="1" dirty="0">
                <a:solidFill>
                  <a:srgbClr val="FFCC00"/>
                </a:solidFill>
                <a:latin typeface="Times New Roman" panose="02020603050405020304" pitchFamily="18" charset="0"/>
                <a:ea typeface="楷体_GB2312" panose="02010609030101010101" pitchFamily="49" charset="-122"/>
              </a:rPr>
              <a:t>(</a:t>
            </a:r>
            <a:r>
              <a:rPr lang="en-US" altLang="zh-CN" sz="2800" b="1" i="1" dirty="0">
                <a:solidFill>
                  <a:srgbClr val="FFCC00"/>
                </a:solidFill>
                <a:latin typeface="Times New Roman" panose="02020603050405020304" pitchFamily="18" charset="0"/>
                <a:ea typeface="楷体_GB2312" panose="02010609030101010101" pitchFamily="49" charset="-122"/>
              </a:rPr>
              <a:t>x</a:t>
            </a:r>
            <a:r>
              <a:rPr lang="en-US" altLang="zh-CN" sz="2800" b="1" dirty="0">
                <a:solidFill>
                  <a:srgbClr val="FFCC00"/>
                </a:solidFill>
                <a:latin typeface="Times New Roman" panose="02020603050405020304" pitchFamily="18" charset="0"/>
                <a:ea typeface="楷体_GB2312" panose="02010609030101010101" pitchFamily="49" charset="-122"/>
              </a:rPr>
              <a:t>) ] </a:t>
            </a:r>
            <a:r>
              <a:rPr lang="zh-CN" altLang="en-US" sz="2800" b="1" dirty="0">
                <a:solidFill>
                  <a:srgbClr val="FFCC00"/>
                </a:solidFill>
                <a:latin typeface="Times New Roman" panose="02020603050405020304" pitchFamily="18" charset="0"/>
                <a:ea typeface="楷体_GB2312" panose="02010609030101010101" pitchFamily="49" charset="-122"/>
              </a:rPr>
              <a:t>之内的置信概率为</a:t>
            </a:r>
            <a:r>
              <a:rPr lang="en-US" altLang="zh-CN" sz="2800" b="1" dirty="0">
                <a:solidFill>
                  <a:srgbClr val="FFCC00"/>
                </a:solidFill>
                <a:latin typeface="Times New Roman" panose="02020603050405020304" pitchFamily="18" charset="0"/>
                <a:ea typeface="楷体_GB2312" panose="02010609030101010101" pitchFamily="49" charset="-122"/>
              </a:rPr>
              <a:t>68.3%</a:t>
            </a:r>
            <a:r>
              <a:rPr lang="zh-CN" altLang="en-US" sz="2800" b="1" dirty="0">
                <a:solidFill>
                  <a:srgbClr val="FFCC00"/>
                </a:solidFill>
                <a:latin typeface="Times New Roman" panose="02020603050405020304" pitchFamily="18" charset="0"/>
                <a:ea typeface="楷体_GB2312" panose="02010609030101010101" pitchFamily="49" charset="-122"/>
              </a:rPr>
              <a:t>。</a:t>
            </a:r>
            <a:r>
              <a:rPr lang="zh-CN" altLang="en-US" sz="2800" dirty="0"/>
              <a:t> </a:t>
            </a:r>
            <a:endParaRPr lang="zh-CN" altLang="en-US" sz="2800" dirty="0"/>
          </a:p>
        </p:txBody>
      </p:sp>
      <p:graphicFrame>
        <p:nvGraphicFramePr>
          <p:cNvPr id="66565" name="Object 4"/>
          <p:cNvGraphicFramePr>
            <a:graphicFrameLocks noChangeAspect="1"/>
          </p:cNvGraphicFramePr>
          <p:nvPr>
            <p:ph sz="half" idx="1"/>
          </p:nvPr>
        </p:nvGraphicFramePr>
        <p:xfrm>
          <a:off x="1403350" y="2420938"/>
          <a:ext cx="6351588" cy="1144587"/>
        </p:xfrm>
        <a:graphic>
          <a:graphicData uri="http://schemas.openxmlformats.org/presentationml/2006/ole">
            <mc:AlternateContent xmlns:mc="http://schemas.openxmlformats.org/markup-compatibility/2006">
              <mc:Choice xmlns:v="urn:schemas-microsoft-com:vml" Requires="v">
                <p:oleObj spid="_x0000_s3094" name="" r:id="rId1" imgW="2679700" imgH="482600" progId="Equation.3">
                  <p:embed/>
                </p:oleObj>
              </mc:Choice>
              <mc:Fallback>
                <p:oleObj name="" r:id="rId1" imgW="2679700" imgH="482600" progId="Equation.3">
                  <p:embed/>
                  <p:pic>
                    <p:nvPicPr>
                      <p:cNvPr id="0" name="图片 3093"/>
                      <p:cNvPicPr/>
                      <p:nvPr/>
                    </p:nvPicPr>
                    <p:blipFill>
                      <a:blip r:embed="rId2"/>
                      <a:srcRect/>
                      <a:stretch>
                        <a:fillRect/>
                      </a:stretch>
                    </p:blipFill>
                    <p:spPr>
                      <a:xfrm>
                        <a:off x="1403350" y="2420938"/>
                        <a:ext cx="6351588" cy="1144587"/>
                      </a:xfrm>
                      <a:prstGeom prst="rect">
                        <a:avLst/>
                      </a:prstGeom>
                      <a:solidFill>
                        <a:schemeClr val="tx2">
                          <a:alpha val="100000"/>
                        </a:schemeClr>
                      </a:solidFill>
                      <a:ln w="38100">
                        <a:miter/>
                      </a:ln>
                    </p:spPr>
                  </p:pic>
                </p:oleObj>
              </mc:Fallback>
            </mc:AlternateContent>
          </a:graphicData>
        </a:graphic>
      </p:graphicFrame>
      <p:sp>
        <p:nvSpPr>
          <p:cNvPr id="66566" name="Line 11"/>
          <p:cNvSpPr/>
          <p:nvPr/>
        </p:nvSpPr>
        <p:spPr>
          <a:xfrm>
            <a:off x="5076825" y="4941888"/>
            <a:ext cx="360363" cy="0"/>
          </a:xfrm>
          <a:prstGeom prst="line">
            <a:avLst/>
          </a:prstGeom>
          <a:ln w="34925" cap="flat" cmpd="sng">
            <a:solidFill>
              <a:srgbClr val="FFCC00"/>
            </a:solidFill>
            <a:prstDash val="solid"/>
            <a:headEnd type="none" w="med" len="med"/>
            <a:tailEnd type="none" w="med" len="med"/>
          </a:ln>
        </p:spPr>
      </p:sp>
      <p:sp>
        <p:nvSpPr>
          <p:cNvPr id="66567" name="Line 12"/>
          <p:cNvSpPr/>
          <p:nvPr/>
        </p:nvSpPr>
        <p:spPr>
          <a:xfrm>
            <a:off x="6372225" y="4941888"/>
            <a:ext cx="360363" cy="0"/>
          </a:xfrm>
          <a:prstGeom prst="line">
            <a:avLst/>
          </a:prstGeom>
          <a:ln w="34925" cap="flat" cmpd="sng">
            <a:solidFill>
              <a:srgbClr val="FFCC00"/>
            </a:solidFill>
            <a:prstDash val="solid"/>
            <a:headEnd type="none" w="med" len="med"/>
            <a:tailEnd type="none" w="med" len="med"/>
          </a:ln>
        </p:spPr>
      </p:sp>
      <p:sp>
        <p:nvSpPr>
          <p:cNvPr id="66568" name="Line 13"/>
          <p:cNvSpPr/>
          <p:nvPr/>
        </p:nvSpPr>
        <p:spPr>
          <a:xfrm>
            <a:off x="2339975" y="5805488"/>
            <a:ext cx="360363" cy="0"/>
          </a:xfrm>
          <a:prstGeom prst="line">
            <a:avLst/>
          </a:prstGeom>
          <a:ln w="34925" cap="flat" cmpd="sng">
            <a:solidFill>
              <a:srgbClr val="FFCC00"/>
            </a:solidFill>
            <a:prstDash val="solid"/>
            <a:headEnd type="none" w="med" len="med"/>
            <a:tailEnd type="none" w="med" len="med"/>
          </a:ln>
        </p:spPr>
      </p:sp>
      <p:sp>
        <p:nvSpPr>
          <p:cNvPr id="66569" name="Line 14"/>
          <p:cNvSpPr/>
          <p:nvPr/>
        </p:nvSpPr>
        <p:spPr>
          <a:xfrm>
            <a:off x="3635375" y="5805488"/>
            <a:ext cx="360363" cy="0"/>
          </a:xfrm>
          <a:prstGeom prst="line">
            <a:avLst/>
          </a:prstGeom>
          <a:ln w="34925" cap="flat" cmpd="sng">
            <a:solidFill>
              <a:srgbClr val="FFCC00"/>
            </a:solidFill>
            <a:prstDash val="solid"/>
            <a:headEnd type="none" w="med" len="med"/>
            <a:tailEnd type="none" w="med" len="med"/>
          </a:ln>
        </p:spPr>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正态分布</a:t>
            </a:r>
            <a:endParaRPr lang="zh-CN" altLang="en-US" dirty="0">
              <a:ea typeface="楷体_GB2312" panose="02010609030101010101" pitchFamily="49" charset="-122"/>
            </a:endParaRPr>
          </a:p>
        </p:txBody>
      </p:sp>
      <p:sp>
        <p:nvSpPr>
          <p:cNvPr id="67587" name="Rectangle 3"/>
          <p:cNvSpPr>
            <a:spLocks noGrp="1" noRot="1"/>
          </p:cNvSpPr>
          <p:nvPr>
            <p:ph type="body" sz="half" idx="1"/>
          </p:nvPr>
        </p:nvSpPr>
        <p:spPr>
          <a:xfrm>
            <a:off x="323850" y="1341438"/>
            <a:ext cx="5327650" cy="5183187"/>
          </a:xfrm>
          <a:ln/>
        </p:spPr>
        <p:txBody>
          <a:bodyPr vert="horz" wrap="square" lIns="91440" tIns="45720" rIns="91440" bIns="45720" anchor="t"/>
          <a:p>
            <a:pPr eaLnBrk="1" hangingPunct="1">
              <a:lnSpc>
                <a:spcPct val="90000"/>
              </a:lnSpc>
              <a:buNone/>
            </a:pPr>
            <a:r>
              <a:rPr lang="en-US" altLang="zh-CN" sz="2400" b="1" dirty="0">
                <a:solidFill>
                  <a:srgbClr val="FFCC00"/>
                </a:solidFill>
                <a:latin typeface="楷体_GB2312" panose="02010609030101010101" pitchFamily="49" charset="-122"/>
                <a:ea typeface="楷体_GB2312" panose="02010609030101010101" pitchFamily="49" charset="-122"/>
              </a:rPr>
              <a:t> </a:t>
            </a:r>
            <a:r>
              <a:rPr lang="zh-CN" altLang="en-US" sz="2400" b="1" dirty="0">
                <a:solidFill>
                  <a:srgbClr val="FFCC00"/>
                </a:solidFill>
                <a:latin typeface="楷体_GB2312" panose="02010609030101010101" pitchFamily="49" charset="-122"/>
                <a:ea typeface="楷体_GB2312" panose="02010609030101010101" pitchFamily="49" charset="-122"/>
              </a:rPr>
              <a:t>平均值的标准偏差</a:t>
            </a:r>
            <a:r>
              <a:rPr lang="en-US" altLang="zh-CN" sz="2800" b="1" i="1" dirty="0">
                <a:solidFill>
                  <a:srgbClr val="FFCC00"/>
                </a:solidFill>
                <a:latin typeface="Times New Roman" panose="02020603050405020304" pitchFamily="18" charset="0"/>
                <a:ea typeface="楷体_GB2312" panose="02010609030101010101" pitchFamily="49" charset="-122"/>
              </a:rPr>
              <a:t>s </a:t>
            </a:r>
            <a:r>
              <a:rPr lang="en-US" altLang="zh-CN" sz="2800" b="1" dirty="0">
                <a:solidFill>
                  <a:srgbClr val="FFCC00"/>
                </a:solidFill>
                <a:latin typeface="Times New Roman" panose="02020603050405020304" pitchFamily="18" charset="0"/>
                <a:ea typeface="楷体_GB2312" panose="02010609030101010101" pitchFamily="49" charset="-122"/>
              </a:rPr>
              <a:t>( </a:t>
            </a:r>
            <a:r>
              <a:rPr lang="en-US" altLang="zh-CN" sz="2800" b="1" i="1" dirty="0">
                <a:solidFill>
                  <a:srgbClr val="FFCC00"/>
                </a:solidFill>
                <a:latin typeface="Times New Roman" panose="02020603050405020304" pitchFamily="18" charset="0"/>
                <a:ea typeface="楷体_GB2312" panose="02010609030101010101" pitchFamily="49" charset="-122"/>
              </a:rPr>
              <a:t>x </a:t>
            </a:r>
            <a:r>
              <a:rPr lang="en-US" altLang="zh-CN" sz="2800" b="1" dirty="0">
                <a:solidFill>
                  <a:srgbClr val="FFCC00"/>
                </a:solidFill>
                <a:latin typeface="Times New Roman" panose="02020603050405020304" pitchFamily="18" charset="0"/>
                <a:ea typeface="楷体_GB2312" panose="02010609030101010101" pitchFamily="49" charset="-122"/>
              </a:rPr>
              <a:t>)</a:t>
            </a:r>
            <a:endParaRPr lang="en-US" altLang="zh-CN" sz="2400" b="1"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endParaRPr lang="en-US" altLang="zh-CN" sz="2400" b="1"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endParaRPr lang="en-US" altLang="zh-CN" sz="2400" b="1"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endParaRPr lang="en-US" altLang="zh-CN" sz="2400" b="1"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r>
              <a:rPr lang="en-US" altLang="zh-CN" sz="2400" b="1" dirty="0"/>
              <a:t>    </a:t>
            </a:r>
            <a:r>
              <a:rPr lang="zh-CN" altLang="en-US" sz="2400" b="1" dirty="0">
                <a:solidFill>
                  <a:srgbClr val="FFCC00"/>
                </a:solidFill>
                <a:ea typeface="楷体_GB2312" panose="02010609030101010101" pitchFamily="49" charset="-122"/>
              </a:rPr>
              <a:t>随着测量次数的增加，可以使</a:t>
            </a:r>
            <a:r>
              <a:rPr lang="en-US" altLang="zh-CN" sz="2800" b="1" i="1" dirty="0">
                <a:solidFill>
                  <a:srgbClr val="FFCC00"/>
                </a:solidFill>
                <a:latin typeface="Times New Roman" panose="02020603050405020304" pitchFamily="18" charset="0"/>
                <a:ea typeface="楷体_GB2312" panose="02010609030101010101" pitchFamily="49" charset="-122"/>
              </a:rPr>
              <a:t>s </a:t>
            </a:r>
            <a:r>
              <a:rPr lang="en-US" altLang="zh-CN" sz="2800" b="1" dirty="0">
                <a:solidFill>
                  <a:srgbClr val="FFCC00"/>
                </a:solidFill>
                <a:latin typeface="Times New Roman" panose="02020603050405020304" pitchFamily="18" charset="0"/>
                <a:ea typeface="楷体_GB2312" panose="02010609030101010101" pitchFamily="49" charset="-122"/>
              </a:rPr>
              <a:t>( </a:t>
            </a:r>
            <a:r>
              <a:rPr lang="en-US" altLang="zh-CN" sz="2800" b="1" i="1" dirty="0">
                <a:solidFill>
                  <a:srgbClr val="FFCC00"/>
                </a:solidFill>
                <a:latin typeface="Times New Roman" panose="02020603050405020304" pitchFamily="18" charset="0"/>
                <a:ea typeface="楷体_GB2312" panose="02010609030101010101" pitchFamily="49" charset="-122"/>
              </a:rPr>
              <a:t>x </a:t>
            </a:r>
            <a:r>
              <a:rPr lang="en-US" altLang="zh-CN" sz="2800" b="1" dirty="0">
                <a:solidFill>
                  <a:srgbClr val="FFCC00"/>
                </a:solidFill>
                <a:latin typeface="Times New Roman" panose="02020603050405020304" pitchFamily="18" charset="0"/>
                <a:ea typeface="楷体_GB2312" panose="02010609030101010101" pitchFamily="49" charset="-122"/>
              </a:rPr>
              <a:t>)</a:t>
            </a:r>
            <a:endParaRPr lang="en-US" altLang="zh-CN" sz="2400" b="1" dirty="0">
              <a:solidFill>
                <a:srgbClr val="FFCC00"/>
              </a:solidFill>
              <a:ea typeface="楷体_GB2312" panose="02010609030101010101" pitchFamily="49" charset="-122"/>
            </a:endParaRPr>
          </a:p>
          <a:p>
            <a:pPr eaLnBrk="1" hangingPunct="1">
              <a:lnSpc>
                <a:spcPct val="90000"/>
              </a:lnSpc>
              <a:buNone/>
            </a:pPr>
            <a:r>
              <a:rPr lang="en-US" altLang="zh-CN" sz="2400" b="1" dirty="0">
                <a:solidFill>
                  <a:srgbClr val="FFCC00"/>
                </a:solidFill>
                <a:ea typeface="楷体_GB2312" panose="02010609030101010101" pitchFamily="49" charset="-122"/>
              </a:rPr>
              <a:t>    </a:t>
            </a:r>
            <a:r>
              <a:rPr lang="zh-CN" altLang="en-US" sz="2400" b="1" dirty="0">
                <a:solidFill>
                  <a:srgbClr val="FFCC00"/>
                </a:solidFill>
                <a:ea typeface="楷体_GB2312" panose="02010609030101010101" pitchFamily="49" charset="-122"/>
              </a:rPr>
              <a:t>逐渐减小，从而提高测量的准确度。但随着测量次数的增加，减小趋势逐渐减缓。因此，单凭增加测量次数来提高测量的准确度，其作用是有限且没有必要的。测量精度主要还是取决于实验理论、实验方法、测量的技术和手段、实验环境和条件以及实验者的素质等等因素。</a:t>
            </a:r>
            <a:r>
              <a:rPr lang="zh-CN" altLang="en-US" sz="2400" dirty="0"/>
              <a:t> </a:t>
            </a:r>
            <a:endParaRPr lang="zh-CN" altLang="en-US" sz="2400" dirty="0"/>
          </a:p>
        </p:txBody>
      </p:sp>
      <p:graphicFrame>
        <p:nvGraphicFramePr>
          <p:cNvPr id="67588" name="Object 6"/>
          <p:cNvGraphicFramePr>
            <a:graphicFrameLocks noChangeAspect="1"/>
          </p:cNvGraphicFramePr>
          <p:nvPr>
            <p:ph sz="quarter" idx="3"/>
          </p:nvPr>
        </p:nvGraphicFramePr>
        <p:xfrm>
          <a:off x="611188" y="2133600"/>
          <a:ext cx="7273925" cy="790575"/>
        </p:xfrm>
        <a:graphic>
          <a:graphicData uri="http://schemas.openxmlformats.org/presentationml/2006/ole">
            <mc:AlternateContent xmlns:mc="http://schemas.openxmlformats.org/markup-compatibility/2006">
              <mc:Choice xmlns:v="urn:schemas-microsoft-com:vml" Requires="v">
                <p:oleObj spid="_x0000_s3095" name="" r:id="rId1" imgW="3632200" imgH="495300" progId="Equation.3">
                  <p:embed/>
                </p:oleObj>
              </mc:Choice>
              <mc:Fallback>
                <p:oleObj name="" r:id="rId1" imgW="3632200" imgH="495300" progId="Equation.3">
                  <p:embed/>
                  <p:pic>
                    <p:nvPicPr>
                      <p:cNvPr id="0" name="图片 3094"/>
                      <p:cNvPicPr/>
                      <p:nvPr/>
                    </p:nvPicPr>
                    <p:blipFill>
                      <a:blip r:embed="rId2"/>
                      <a:srcRect/>
                      <a:stretch>
                        <a:fillRect/>
                      </a:stretch>
                    </p:blipFill>
                    <p:spPr>
                      <a:xfrm>
                        <a:off x="611188" y="2133600"/>
                        <a:ext cx="7273925" cy="790575"/>
                      </a:xfrm>
                      <a:prstGeom prst="rect">
                        <a:avLst/>
                      </a:prstGeom>
                      <a:solidFill>
                        <a:schemeClr val="tx2">
                          <a:alpha val="100000"/>
                        </a:schemeClr>
                      </a:solidFill>
                      <a:ln w="38100">
                        <a:miter/>
                      </a:ln>
                    </p:spPr>
                  </p:pic>
                </p:oleObj>
              </mc:Fallback>
            </mc:AlternateContent>
          </a:graphicData>
        </a:graphic>
      </p:graphicFrame>
      <p:pic>
        <p:nvPicPr>
          <p:cNvPr id="67589" name="Picture 8"/>
          <p:cNvPicPr>
            <a:picLocks noChangeAspect="1"/>
          </p:cNvPicPr>
          <p:nvPr/>
        </p:nvPicPr>
        <p:blipFill>
          <a:blip r:embed="rId3"/>
          <a:stretch>
            <a:fillRect/>
          </a:stretch>
        </p:blipFill>
        <p:spPr>
          <a:xfrm>
            <a:off x="5724525" y="3141663"/>
            <a:ext cx="2652713" cy="3024187"/>
          </a:xfrm>
          <a:prstGeom prst="rect">
            <a:avLst/>
          </a:prstGeom>
          <a:noFill/>
          <a:ln w="9525">
            <a:noFill/>
          </a:ln>
        </p:spPr>
      </p:pic>
      <p:sp>
        <p:nvSpPr>
          <p:cNvPr id="67590" name="Line 10"/>
          <p:cNvSpPr/>
          <p:nvPr/>
        </p:nvSpPr>
        <p:spPr>
          <a:xfrm>
            <a:off x="3419475" y="1412875"/>
            <a:ext cx="360363" cy="0"/>
          </a:xfrm>
          <a:prstGeom prst="line">
            <a:avLst/>
          </a:prstGeom>
          <a:ln w="34925" cap="flat" cmpd="sng">
            <a:solidFill>
              <a:srgbClr val="FFCC00"/>
            </a:solidFill>
            <a:prstDash val="solid"/>
            <a:headEnd type="none" w="med" len="med"/>
            <a:tailEnd type="none" w="med" len="med"/>
          </a:ln>
        </p:spPr>
      </p:sp>
      <p:sp>
        <p:nvSpPr>
          <p:cNvPr id="67591" name="Line 12"/>
          <p:cNvSpPr/>
          <p:nvPr/>
        </p:nvSpPr>
        <p:spPr>
          <a:xfrm>
            <a:off x="5076825" y="3068638"/>
            <a:ext cx="360363" cy="0"/>
          </a:xfrm>
          <a:prstGeom prst="line">
            <a:avLst/>
          </a:prstGeom>
          <a:ln w="34925" cap="flat" cmpd="sng">
            <a:solidFill>
              <a:srgbClr val="FFCC00"/>
            </a:solidFill>
            <a:prstDash val="solid"/>
            <a:headEnd type="none" w="med" len="med"/>
            <a:tailEnd type="none" w="med" len="med"/>
          </a:ln>
        </p:spPr>
      </p:sp>
      <p:sp>
        <p:nvSpPr>
          <p:cNvPr id="67592" name="Rectangle 14"/>
          <p:cNvSpPr/>
          <p:nvPr/>
        </p:nvSpPr>
        <p:spPr>
          <a:xfrm>
            <a:off x="900113" y="6165850"/>
            <a:ext cx="6696075" cy="457200"/>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zh-CN" altLang="en-US" sz="2400" dirty="0">
                <a:solidFill>
                  <a:srgbClr val="FF0000"/>
                </a:solidFill>
                <a:latin typeface="楷体_GB2312" panose="02010609030101010101" pitchFamily="49" charset="-122"/>
                <a:ea typeface="楷体_GB2312" panose="02010609030101010101" pitchFamily="49" charset="-122"/>
              </a:rPr>
              <a:t>物理实验教学中一般取</a:t>
            </a:r>
            <a:r>
              <a:rPr lang="en-US" altLang="zh-CN" sz="2400" dirty="0">
                <a:solidFill>
                  <a:srgbClr val="FF0000"/>
                </a:solidFill>
                <a:latin typeface="楷体_GB2312" panose="02010609030101010101" pitchFamily="49" charset="-122"/>
                <a:ea typeface="楷体_GB2312" panose="02010609030101010101" pitchFamily="49" charset="-122"/>
              </a:rPr>
              <a:t>n=10</a:t>
            </a:r>
            <a:r>
              <a:rPr lang="zh-CN" altLang="en-US" sz="2400" dirty="0">
                <a:solidFill>
                  <a:srgbClr val="FF0000"/>
                </a:solidFill>
                <a:latin typeface="楷体_GB2312" panose="02010609030101010101" pitchFamily="49" charset="-122"/>
                <a:ea typeface="楷体_GB2312" panose="02010609030101010101" pitchFamily="49" charset="-122"/>
              </a:rPr>
              <a:t>次左右</a:t>
            </a:r>
            <a:endParaRPr lang="zh-CN" altLang="en-US" sz="2400" dirty="0">
              <a:solidFill>
                <a:srgbClr val="FF0000"/>
              </a:solidFill>
              <a:latin typeface="楷体_GB2312" panose="02010609030101010101" pitchFamily="49" charset="-122"/>
              <a:ea typeface="楷体_GB2312" panose="02010609030101010101" pitchFamily="49" charset="-122"/>
            </a:endParaRPr>
          </a:p>
        </p:txBody>
      </p:sp>
      <p:graphicFrame>
        <p:nvGraphicFramePr>
          <p:cNvPr id="67593" name="Object 13"/>
          <p:cNvGraphicFramePr>
            <a:graphicFrameLocks noChangeAspect="1"/>
          </p:cNvGraphicFramePr>
          <p:nvPr/>
        </p:nvGraphicFramePr>
        <p:xfrm>
          <a:off x="3717925" y="3338513"/>
          <a:ext cx="419100" cy="180975"/>
        </p:xfrm>
        <a:graphic>
          <a:graphicData uri="http://schemas.openxmlformats.org/presentationml/2006/ole">
            <mc:AlternateContent xmlns:mc="http://schemas.openxmlformats.org/markup-compatibility/2006">
              <mc:Choice xmlns:v="urn:schemas-microsoft-com:vml" Requires="v">
                <p:oleObj spid="_x0000_s3096" name="" r:id="rId4" imgW="418465" imgH="177800" progId="Equation.3">
                  <p:embed/>
                </p:oleObj>
              </mc:Choice>
              <mc:Fallback>
                <p:oleObj name="" r:id="rId4" imgW="418465" imgH="177800" progId="Equation.3">
                  <p:embed/>
                  <p:pic>
                    <p:nvPicPr>
                      <p:cNvPr id="0" name="图片 3095"/>
                      <p:cNvPicPr/>
                      <p:nvPr/>
                    </p:nvPicPr>
                    <p:blipFill>
                      <a:blip r:embed="rId5"/>
                      <a:stretch>
                        <a:fillRect/>
                      </a:stretch>
                    </p:blipFill>
                    <p:spPr>
                      <a:xfrm>
                        <a:off x="3717925" y="3338513"/>
                        <a:ext cx="419100" cy="180975"/>
                      </a:xfrm>
                      <a:prstGeom prst="rect">
                        <a:avLst/>
                      </a:prstGeom>
                      <a:noFill/>
                      <a:ln w="38100">
                        <a:noFill/>
                        <a:miter/>
                      </a:ln>
                    </p:spPr>
                  </p:pic>
                </p:oleObj>
              </mc:Fallback>
            </mc:AlternateContent>
          </a:graphicData>
        </a:graphic>
      </p:graphicFrame>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13"/>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正态分布</a:t>
            </a:r>
            <a:endParaRPr lang="zh-CN" altLang="en-US" dirty="0">
              <a:ea typeface="楷体_GB2312" panose="02010609030101010101" pitchFamily="49" charset="-122"/>
            </a:endParaRPr>
          </a:p>
        </p:txBody>
      </p:sp>
      <p:sp>
        <p:nvSpPr>
          <p:cNvPr id="68611" name="Rectangle 3"/>
          <p:cNvSpPr>
            <a:spLocks noGrp="1" noRot="1"/>
          </p:cNvSpPr>
          <p:nvPr>
            <p:ph type="body" sz="half" idx="1"/>
          </p:nvPr>
        </p:nvSpPr>
        <p:spPr>
          <a:xfrm>
            <a:off x="301625" y="1600200"/>
            <a:ext cx="8842375" cy="4498975"/>
          </a:xfrm>
          <a:ln/>
        </p:spPr>
        <p:txBody>
          <a:bodyPr vert="horz" wrap="square" lIns="91440" tIns="45720" rIns="91440" bIns="45720" anchor="t"/>
          <a:p>
            <a:pPr eaLnBrk="1" hangingPunct="1">
              <a:lnSpc>
                <a:spcPct val="90000"/>
              </a:lnSpc>
              <a:buNone/>
            </a:pPr>
            <a:r>
              <a:rPr lang="zh-CN" altLang="en-US" sz="2800" dirty="0">
                <a:solidFill>
                  <a:srgbClr val="FFCC00"/>
                </a:solidFill>
                <a:latin typeface="楷体_GB2312" panose="02010609030101010101" pitchFamily="49" charset="-122"/>
                <a:ea typeface="楷体_GB2312" panose="02010609030101010101" pitchFamily="49" charset="-122"/>
              </a:rPr>
              <a:t>实验结果表达式正确的写法为</a:t>
            </a:r>
            <a:r>
              <a:rPr lang="en-US" altLang="zh-CN" sz="2800" dirty="0">
                <a:solidFill>
                  <a:srgbClr val="FFCC00"/>
                </a:solidFill>
                <a:latin typeface="楷体_GB2312" panose="02010609030101010101" pitchFamily="49" charset="-122"/>
                <a:ea typeface="楷体_GB2312" panose="02010609030101010101" pitchFamily="49" charset="-122"/>
              </a:rPr>
              <a:t>:</a:t>
            </a:r>
            <a:endParaRPr lang="en-US" altLang="zh-CN" sz="2800"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endParaRPr lang="en-US" altLang="zh-CN" sz="2800" dirty="0"/>
          </a:p>
          <a:p>
            <a:pPr eaLnBrk="1" hangingPunct="1">
              <a:lnSpc>
                <a:spcPct val="90000"/>
              </a:lnSpc>
              <a:buNone/>
            </a:pPr>
            <a:endParaRPr lang="en-US" altLang="zh-CN" sz="2800" dirty="0"/>
          </a:p>
          <a:p>
            <a:pPr eaLnBrk="1" hangingPunct="1">
              <a:lnSpc>
                <a:spcPct val="90000"/>
              </a:lnSpc>
              <a:buNone/>
            </a:pPr>
            <a:r>
              <a:rPr lang="zh-CN" altLang="en-US" sz="2800" b="1" dirty="0">
                <a:solidFill>
                  <a:srgbClr val="FF0000"/>
                </a:solidFill>
                <a:latin typeface="楷体_GB2312" panose="02010609030101010101" pitchFamily="49" charset="-122"/>
                <a:ea typeface="楷体_GB2312" panose="02010609030101010101" pitchFamily="49" charset="-122"/>
              </a:rPr>
              <a:t>物理意义</a:t>
            </a:r>
            <a:endParaRPr lang="zh-CN" altLang="en-US" sz="2800" b="1" dirty="0">
              <a:solidFill>
                <a:srgbClr val="FF0000"/>
              </a:solidFill>
              <a:latin typeface="楷体_GB2312" panose="02010609030101010101" pitchFamily="49" charset="-122"/>
              <a:ea typeface="楷体_GB2312" panose="02010609030101010101" pitchFamily="49" charset="-122"/>
            </a:endParaRPr>
          </a:p>
          <a:p>
            <a:pPr eaLnBrk="1" hangingPunct="1">
              <a:lnSpc>
                <a:spcPct val="90000"/>
              </a:lnSpc>
              <a:buNone/>
            </a:pPr>
            <a:r>
              <a:rPr lang="zh-CN" altLang="en-US" b="1" dirty="0">
                <a:solidFill>
                  <a:srgbClr val="FFCC00"/>
                </a:solidFill>
                <a:latin typeface="楷体_GB2312" panose="02010609030101010101" pitchFamily="49" charset="-122"/>
                <a:ea typeface="楷体_GB2312" panose="02010609030101010101" pitchFamily="49" charset="-122"/>
              </a:rPr>
              <a:t>  待测量的真值落在</a:t>
            </a:r>
            <a:r>
              <a:rPr lang="en-US" altLang="zh-CN" sz="2400" b="1" dirty="0">
                <a:solidFill>
                  <a:srgbClr val="FFCC00"/>
                </a:solidFill>
                <a:latin typeface="Times New Roman" panose="02020603050405020304" pitchFamily="18" charset="0"/>
                <a:ea typeface="楷体_GB2312" panose="02010609030101010101" pitchFamily="49" charset="-122"/>
              </a:rPr>
              <a:t>[ </a:t>
            </a:r>
            <a:r>
              <a:rPr lang="en-US" altLang="zh-CN" sz="2400" b="1" i="1" dirty="0">
                <a:solidFill>
                  <a:srgbClr val="FFCC00"/>
                </a:solidFill>
                <a:latin typeface="Times New Roman" panose="02020603050405020304" pitchFamily="18" charset="0"/>
                <a:ea typeface="楷体_GB2312" panose="02010609030101010101" pitchFamily="49" charset="-122"/>
              </a:rPr>
              <a:t>x </a:t>
            </a:r>
            <a:r>
              <a:rPr lang="en-US" altLang="zh-CN" sz="2400" b="1" dirty="0">
                <a:solidFill>
                  <a:srgbClr val="FFCC00"/>
                </a:solidFill>
                <a:latin typeface="Times New Roman" panose="02020603050405020304" pitchFamily="18" charset="0"/>
                <a:ea typeface="楷体_GB2312" panose="02010609030101010101" pitchFamily="49" charset="-122"/>
              </a:rPr>
              <a:t>– </a:t>
            </a:r>
            <a:r>
              <a:rPr lang="en-US" altLang="zh-CN" sz="2400" b="1" i="1" dirty="0">
                <a:solidFill>
                  <a:srgbClr val="FFCC00"/>
                </a:solidFill>
                <a:latin typeface="Times New Roman" panose="02020603050405020304" pitchFamily="18" charset="0"/>
                <a:ea typeface="楷体_GB2312" panose="02010609030101010101" pitchFamily="49" charset="-122"/>
              </a:rPr>
              <a:t>k·s</a:t>
            </a:r>
            <a:r>
              <a:rPr lang="en-US" altLang="zh-CN" sz="2400" b="1" dirty="0">
                <a:solidFill>
                  <a:srgbClr val="FFCC00"/>
                </a:solidFill>
                <a:latin typeface="Times New Roman" panose="02020603050405020304" pitchFamily="18" charset="0"/>
                <a:ea typeface="楷体_GB2312" panose="02010609030101010101" pitchFamily="49" charset="-122"/>
              </a:rPr>
              <a:t>(</a:t>
            </a:r>
            <a:r>
              <a:rPr lang="en-US" altLang="zh-CN" sz="2400" b="1" i="1" dirty="0">
                <a:solidFill>
                  <a:srgbClr val="FFCC00"/>
                </a:solidFill>
                <a:latin typeface="Times New Roman" panose="02020603050405020304" pitchFamily="18" charset="0"/>
                <a:ea typeface="楷体_GB2312" panose="02010609030101010101" pitchFamily="49" charset="-122"/>
              </a:rPr>
              <a:t>x</a:t>
            </a:r>
            <a:r>
              <a:rPr lang="en-US" altLang="zh-CN" sz="2400" b="1" dirty="0">
                <a:solidFill>
                  <a:srgbClr val="FFCC00"/>
                </a:solidFill>
                <a:latin typeface="Times New Roman" panose="02020603050405020304" pitchFamily="18" charset="0"/>
                <a:ea typeface="楷体_GB2312" panose="02010609030101010101" pitchFamily="49" charset="-122"/>
              </a:rPr>
              <a:t>) , </a:t>
            </a:r>
            <a:r>
              <a:rPr lang="en-US" altLang="zh-CN" sz="2400" b="1" i="1" dirty="0">
                <a:solidFill>
                  <a:srgbClr val="FFCC00"/>
                </a:solidFill>
                <a:latin typeface="Times New Roman" panose="02020603050405020304" pitchFamily="18" charset="0"/>
                <a:ea typeface="楷体_GB2312" panose="02010609030101010101" pitchFamily="49" charset="-122"/>
              </a:rPr>
              <a:t>x </a:t>
            </a:r>
            <a:r>
              <a:rPr lang="en-US" altLang="zh-CN" sz="2400" b="1" dirty="0">
                <a:solidFill>
                  <a:srgbClr val="FFCC00"/>
                </a:solidFill>
                <a:latin typeface="Times New Roman" panose="02020603050405020304" pitchFamily="18" charset="0"/>
                <a:ea typeface="楷体_GB2312" panose="02010609030101010101" pitchFamily="49" charset="-122"/>
              </a:rPr>
              <a:t>+ </a:t>
            </a:r>
            <a:r>
              <a:rPr lang="en-US" altLang="zh-CN" sz="2400" b="1" i="1" dirty="0">
                <a:solidFill>
                  <a:srgbClr val="FFCC00"/>
                </a:solidFill>
                <a:latin typeface="Times New Roman" panose="02020603050405020304" pitchFamily="18" charset="0"/>
                <a:ea typeface="楷体_GB2312" panose="02010609030101010101" pitchFamily="49" charset="-122"/>
              </a:rPr>
              <a:t>k</a:t>
            </a:r>
            <a:r>
              <a:rPr lang="en-US" altLang="zh-CN" sz="2400" b="1" dirty="0">
                <a:solidFill>
                  <a:srgbClr val="FFCC00"/>
                </a:solidFill>
                <a:latin typeface="Times New Roman" panose="02020603050405020304" pitchFamily="18" charset="0"/>
                <a:ea typeface="楷体_GB2312" panose="02010609030101010101" pitchFamily="49" charset="-122"/>
              </a:rPr>
              <a:t>·</a:t>
            </a:r>
            <a:r>
              <a:rPr lang="en-US" altLang="zh-CN" sz="2400" b="1" i="1" dirty="0">
                <a:solidFill>
                  <a:srgbClr val="FFCC00"/>
                </a:solidFill>
                <a:latin typeface="Times New Roman" panose="02020603050405020304" pitchFamily="18" charset="0"/>
                <a:ea typeface="楷体_GB2312" panose="02010609030101010101" pitchFamily="49" charset="-122"/>
              </a:rPr>
              <a:t>s</a:t>
            </a:r>
            <a:r>
              <a:rPr lang="en-US" altLang="zh-CN" sz="2400" b="1" dirty="0">
                <a:solidFill>
                  <a:srgbClr val="FFCC00"/>
                </a:solidFill>
                <a:latin typeface="Times New Roman" panose="02020603050405020304" pitchFamily="18" charset="0"/>
                <a:ea typeface="楷体_GB2312" panose="02010609030101010101" pitchFamily="49" charset="-122"/>
              </a:rPr>
              <a:t>(</a:t>
            </a:r>
            <a:r>
              <a:rPr lang="en-US" altLang="zh-CN" sz="2400" b="1" i="1" dirty="0">
                <a:solidFill>
                  <a:srgbClr val="FFCC00"/>
                </a:solidFill>
                <a:latin typeface="Times New Roman" panose="02020603050405020304" pitchFamily="18" charset="0"/>
                <a:ea typeface="楷体_GB2312" panose="02010609030101010101" pitchFamily="49" charset="-122"/>
              </a:rPr>
              <a:t>x</a:t>
            </a:r>
            <a:r>
              <a:rPr lang="en-US" altLang="zh-CN" sz="2400" b="1" dirty="0">
                <a:solidFill>
                  <a:srgbClr val="FFCC00"/>
                </a:solidFill>
                <a:latin typeface="Times New Roman" panose="02020603050405020304" pitchFamily="18" charset="0"/>
                <a:ea typeface="楷体_GB2312" panose="02010609030101010101" pitchFamily="49" charset="-122"/>
              </a:rPr>
              <a:t>) ]</a:t>
            </a:r>
            <a:r>
              <a:rPr lang="en-US" altLang="zh-CN" b="1" dirty="0">
                <a:solidFill>
                  <a:srgbClr val="FFCC00"/>
                </a:solidFill>
                <a:latin typeface="楷体_GB2312" panose="02010609030101010101" pitchFamily="49" charset="-122"/>
                <a:ea typeface="楷体_GB2312" panose="02010609030101010101" pitchFamily="49" charset="-122"/>
              </a:rPr>
              <a:t> </a:t>
            </a:r>
            <a:r>
              <a:rPr lang="zh-CN" altLang="en-US" b="1" dirty="0">
                <a:solidFill>
                  <a:srgbClr val="FFCC00"/>
                </a:solidFill>
                <a:latin typeface="楷体_GB2312" panose="02010609030101010101" pitchFamily="49" charset="-122"/>
                <a:ea typeface="楷体_GB2312" panose="02010609030101010101" pitchFamily="49" charset="-122"/>
              </a:rPr>
              <a:t>内的概率为</a:t>
            </a:r>
            <a:r>
              <a:rPr lang="en-US" altLang="zh-CN" b="1" i="1" dirty="0">
                <a:solidFill>
                  <a:srgbClr val="FFCC00"/>
                </a:solidFill>
                <a:latin typeface="Times New Roman" panose="02020603050405020304" pitchFamily="18" charset="0"/>
                <a:ea typeface="楷体_GB2312" panose="02010609030101010101" pitchFamily="49" charset="-122"/>
              </a:rPr>
              <a:t>p</a:t>
            </a:r>
            <a:r>
              <a:rPr lang="en-US" altLang="zh-CN" b="1" i="1" baseline="-25000" dirty="0">
                <a:solidFill>
                  <a:srgbClr val="FFCC00"/>
                </a:solidFill>
                <a:latin typeface="Times New Roman" panose="02020603050405020304" pitchFamily="18" charset="0"/>
                <a:ea typeface="楷体_GB2312" panose="02010609030101010101" pitchFamily="49" charset="-122"/>
              </a:rPr>
              <a:t>k</a:t>
            </a:r>
            <a:r>
              <a:rPr lang="en-US" altLang="zh-CN" b="1" baseline="-25000" dirty="0">
                <a:solidFill>
                  <a:srgbClr val="FFCC00"/>
                </a:solidFill>
                <a:latin typeface="Times New Roman" panose="02020603050405020304" pitchFamily="18" charset="0"/>
                <a:ea typeface="楷体_GB2312" panose="02010609030101010101" pitchFamily="49" charset="-122"/>
              </a:rPr>
              <a:t>·</a:t>
            </a:r>
            <a:r>
              <a:rPr lang="en-US" altLang="zh-CN" b="1" i="1" baseline="-25000" dirty="0">
                <a:solidFill>
                  <a:srgbClr val="FFCC00"/>
                </a:solidFill>
                <a:latin typeface="Times New Roman" panose="02020603050405020304" pitchFamily="18" charset="0"/>
                <a:ea typeface="楷体_GB2312" panose="02010609030101010101" pitchFamily="49" charset="-122"/>
              </a:rPr>
              <a:t>s</a:t>
            </a:r>
            <a:r>
              <a:rPr lang="en-US" altLang="zh-CN" b="1" baseline="-25000" dirty="0">
                <a:solidFill>
                  <a:srgbClr val="FFCC00"/>
                </a:solidFill>
                <a:latin typeface="Times New Roman" panose="02020603050405020304" pitchFamily="18" charset="0"/>
                <a:ea typeface="楷体_GB2312" panose="02010609030101010101" pitchFamily="49" charset="-122"/>
              </a:rPr>
              <a:t>(</a:t>
            </a:r>
            <a:r>
              <a:rPr lang="en-US" altLang="zh-CN" b="1" i="1" baseline="-25000" dirty="0">
                <a:solidFill>
                  <a:srgbClr val="FFCC00"/>
                </a:solidFill>
                <a:latin typeface="Times New Roman" panose="02020603050405020304" pitchFamily="18" charset="0"/>
                <a:ea typeface="楷体_GB2312" panose="02010609030101010101" pitchFamily="49" charset="-122"/>
              </a:rPr>
              <a:t>x</a:t>
            </a:r>
            <a:r>
              <a:rPr lang="en-US" altLang="zh-CN" b="1" baseline="-25000" dirty="0">
                <a:solidFill>
                  <a:srgbClr val="FFCC00"/>
                </a:solidFill>
                <a:latin typeface="Times New Roman" panose="02020603050405020304" pitchFamily="18" charset="0"/>
                <a:ea typeface="楷体_GB2312" panose="02010609030101010101" pitchFamily="49" charset="-122"/>
              </a:rPr>
              <a:t>)</a:t>
            </a:r>
            <a:r>
              <a:rPr lang="en-US" altLang="zh-CN" b="1" dirty="0">
                <a:solidFill>
                  <a:srgbClr val="FFCC00"/>
                </a:solidFill>
                <a:latin typeface="Times New Roman" panose="02020603050405020304" pitchFamily="18" charset="0"/>
                <a:ea typeface="楷体_GB2312" panose="02010609030101010101" pitchFamily="49" charset="-122"/>
              </a:rPr>
              <a:t>=···</a:t>
            </a:r>
            <a:r>
              <a:rPr lang="en-US" altLang="zh-CN" dirty="0">
                <a:solidFill>
                  <a:srgbClr val="FFCC00"/>
                </a:solidFill>
                <a:latin typeface="楷体_GB2312" panose="02010609030101010101" pitchFamily="49" charset="-122"/>
                <a:ea typeface="楷体_GB2312" panose="02010609030101010101" pitchFamily="49" charset="-122"/>
              </a:rPr>
              <a:t> </a:t>
            </a:r>
            <a:endParaRPr lang="en-US" altLang="zh-CN"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endParaRPr lang="en-US" altLang="zh-CN" dirty="0">
              <a:solidFill>
                <a:srgbClr val="FFCC00"/>
              </a:solidFill>
              <a:latin typeface="楷体_GB2312" panose="02010609030101010101" pitchFamily="49" charset="-122"/>
              <a:ea typeface="楷体_GB2312" panose="02010609030101010101" pitchFamily="49" charset="-122"/>
            </a:endParaRPr>
          </a:p>
          <a:p>
            <a:pPr eaLnBrk="1" hangingPunct="1">
              <a:lnSpc>
                <a:spcPct val="90000"/>
              </a:lnSpc>
              <a:buNone/>
            </a:pPr>
            <a:r>
              <a:rPr lang="en-US" altLang="zh-CN" sz="2800" dirty="0">
                <a:solidFill>
                  <a:srgbClr val="FFCC00"/>
                </a:solidFill>
                <a:latin typeface="Times New Roman" panose="02020603050405020304" pitchFamily="18" charset="0"/>
                <a:ea typeface="楷体_GB2312" panose="02010609030101010101" pitchFamily="49" charset="-122"/>
              </a:rPr>
              <a:t>  </a:t>
            </a:r>
            <a:r>
              <a:rPr lang="zh-CN" altLang="en-US" sz="2400" dirty="0">
                <a:solidFill>
                  <a:srgbClr val="FFCC00"/>
                </a:solidFill>
                <a:latin typeface="Times New Roman" panose="02020603050405020304" pitchFamily="18" charset="0"/>
                <a:ea typeface="楷体_GB2312" panose="02010609030101010101" pitchFamily="49" charset="-122"/>
              </a:rPr>
              <a:t>以</a:t>
            </a:r>
            <a:r>
              <a:rPr lang="en-US" altLang="zh-CN" sz="2400" i="1" dirty="0">
                <a:solidFill>
                  <a:srgbClr val="FFCC00"/>
                </a:solidFill>
                <a:latin typeface="Times New Roman" panose="02020603050405020304" pitchFamily="18" charset="0"/>
                <a:ea typeface="楷体_GB2312" panose="02010609030101010101" pitchFamily="49" charset="-122"/>
              </a:rPr>
              <a:t>k</a:t>
            </a:r>
            <a:r>
              <a:rPr lang="en-US" altLang="zh-CN" sz="2400" dirty="0">
                <a:solidFill>
                  <a:srgbClr val="FFCC00"/>
                </a:solidFill>
                <a:latin typeface="Times New Roman" panose="02020603050405020304" pitchFamily="18" charset="0"/>
                <a:ea typeface="楷体_GB2312" panose="02010609030101010101" pitchFamily="49" charset="-122"/>
              </a:rPr>
              <a:t>=2</a:t>
            </a:r>
            <a:r>
              <a:rPr lang="zh-CN" altLang="en-US" sz="2400" dirty="0">
                <a:solidFill>
                  <a:srgbClr val="FFCC00"/>
                </a:solidFill>
                <a:latin typeface="Times New Roman" panose="02020603050405020304" pitchFamily="18" charset="0"/>
                <a:ea typeface="楷体_GB2312" panose="02010609030101010101" pitchFamily="49" charset="-122"/>
              </a:rPr>
              <a:t>为例，待测量的真值落在                                            内的概率为</a:t>
            </a:r>
            <a:r>
              <a:rPr lang="en-US" altLang="zh-CN" sz="2400" dirty="0">
                <a:solidFill>
                  <a:srgbClr val="FFCC00"/>
                </a:solidFill>
                <a:latin typeface="Times New Roman" panose="02020603050405020304" pitchFamily="18" charset="0"/>
                <a:ea typeface="楷体_GB2312" panose="02010609030101010101" pitchFamily="49" charset="-122"/>
              </a:rPr>
              <a:t>95.4%</a:t>
            </a:r>
            <a:r>
              <a:rPr lang="zh-CN" altLang="en-US" sz="2800" dirty="0"/>
              <a:t>。 </a:t>
            </a:r>
            <a:endParaRPr lang="zh-CN" altLang="en-US" sz="2800" dirty="0"/>
          </a:p>
        </p:txBody>
      </p:sp>
      <p:sp>
        <p:nvSpPr>
          <p:cNvPr id="68612" name="Rectangle 5"/>
          <p:cNvSpPr/>
          <p:nvPr/>
        </p:nvSpPr>
        <p:spPr>
          <a:xfrm>
            <a:off x="0" y="329565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68613" name="Object 4"/>
          <p:cNvGraphicFramePr>
            <a:graphicFrameLocks noChangeAspect="1"/>
          </p:cNvGraphicFramePr>
          <p:nvPr/>
        </p:nvGraphicFramePr>
        <p:xfrm>
          <a:off x="971550" y="2060575"/>
          <a:ext cx="7524750" cy="865188"/>
        </p:xfrm>
        <a:graphic>
          <a:graphicData uri="http://schemas.openxmlformats.org/presentationml/2006/ole">
            <mc:AlternateContent xmlns:mc="http://schemas.openxmlformats.org/markup-compatibility/2006">
              <mc:Choice xmlns:v="urn:schemas-microsoft-com:vml" Requires="v">
                <p:oleObj spid="_x0000_s3097" name="" r:id="rId1" imgW="3289300" imgH="266700" progId="Equation.3">
                  <p:embed/>
                </p:oleObj>
              </mc:Choice>
              <mc:Fallback>
                <p:oleObj name="" r:id="rId1" imgW="3289300" imgH="266700" progId="Equation.3">
                  <p:embed/>
                  <p:pic>
                    <p:nvPicPr>
                      <p:cNvPr id="0" name="图片 3096"/>
                      <p:cNvPicPr/>
                      <p:nvPr/>
                    </p:nvPicPr>
                    <p:blipFill>
                      <a:blip r:embed="rId2"/>
                      <a:stretch>
                        <a:fillRect/>
                      </a:stretch>
                    </p:blipFill>
                    <p:spPr>
                      <a:xfrm>
                        <a:off x="971550" y="2060575"/>
                        <a:ext cx="7524750" cy="865188"/>
                      </a:xfrm>
                      <a:prstGeom prst="rect">
                        <a:avLst/>
                      </a:prstGeom>
                      <a:solidFill>
                        <a:schemeClr val="tx2"/>
                      </a:solidFill>
                      <a:ln w="38100">
                        <a:noFill/>
                        <a:miter/>
                      </a:ln>
                    </p:spPr>
                  </p:pic>
                </p:oleObj>
              </mc:Fallback>
            </mc:AlternateContent>
          </a:graphicData>
        </a:graphic>
      </p:graphicFrame>
      <p:sp>
        <p:nvSpPr>
          <p:cNvPr id="68614" name="Rectangle 7"/>
          <p:cNvSpPr/>
          <p:nvPr/>
        </p:nvSpPr>
        <p:spPr>
          <a:xfrm>
            <a:off x="0" y="330993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68615" name="Rectangle 9"/>
          <p:cNvSpPr/>
          <p:nvPr/>
        </p:nvSpPr>
        <p:spPr>
          <a:xfrm>
            <a:off x="0" y="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68616" name="Object 8"/>
          <p:cNvGraphicFramePr>
            <a:graphicFrameLocks noChangeAspect="1"/>
          </p:cNvGraphicFramePr>
          <p:nvPr/>
        </p:nvGraphicFramePr>
        <p:xfrm>
          <a:off x="0" y="0"/>
          <a:ext cx="733425" cy="238125"/>
        </p:xfrm>
        <a:graphic>
          <a:graphicData uri="http://schemas.openxmlformats.org/presentationml/2006/ole">
            <mc:AlternateContent xmlns:mc="http://schemas.openxmlformats.org/markup-compatibility/2006">
              <mc:Choice xmlns:v="urn:schemas-microsoft-com:vml" Requires="v">
                <p:oleObj spid="_x0000_s3098" name="" r:id="rId3" imgW="736600" imgH="241300" progId="Equation.3">
                  <p:embed/>
                </p:oleObj>
              </mc:Choice>
              <mc:Fallback>
                <p:oleObj name="" r:id="rId3" imgW="736600" imgH="241300" progId="Equation.3">
                  <p:embed/>
                  <p:pic>
                    <p:nvPicPr>
                      <p:cNvPr id="0" name="图片 3097"/>
                      <p:cNvPicPr/>
                      <p:nvPr/>
                    </p:nvPicPr>
                    <p:blipFill>
                      <a:blip r:embed="rId4"/>
                      <a:stretch>
                        <a:fillRect/>
                      </a:stretch>
                    </p:blipFill>
                    <p:spPr>
                      <a:xfrm>
                        <a:off x="0" y="0"/>
                        <a:ext cx="733425" cy="238125"/>
                      </a:xfrm>
                      <a:prstGeom prst="rect">
                        <a:avLst/>
                      </a:prstGeom>
                      <a:noFill/>
                      <a:ln w="38100">
                        <a:noFill/>
                        <a:miter/>
                      </a:ln>
                    </p:spPr>
                  </p:pic>
                </p:oleObj>
              </mc:Fallback>
            </mc:AlternateContent>
          </a:graphicData>
        </a:graphic>
      </p:graphicFrame>
      <p:sp>
        <p:nvSpPr>
          <p:cNvPr id="68617" name="Rectangle 11"/>
          <p:cNvSpPr/>
          <p:nvPr/>
        </p:nvSpPr>
        <p:spPr>
          <a:xfrm>
            <a:off x="0" y="330993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68618" name="Object 12"/>
          <p:cNvGraphicFramePr>
            <a:graphicFrameLocks noChangeAspect="1"/>
          </p:cNvGraphicFramePr>
          <p:nvPr>
            <p:ph sz="half" idx="2"/>
          </p:nvPr>
        </p:nvGraphicFramePr>
        <p:xfrm>
          <a:off x="4716463" y="5013325"/>
          <a:ext cx="3235325" cy="458788"/>
        </p:xfrm>
        <a:graphic>
          <a:graphicData uri="http://schemas.openxmlformats.org/presentationml/2006/ole">
            <mc:AlternateContent xmlns:mc="http://schemas.openxmlformats.org/markup-compatibility/2006">
              <mc:Choice xmlns:v="urn:schemas-microsoft-com:vml" Requires="v">
                <p:oleObj spid="_x0000_s3099" name="" r:id="rId5" imgW="1701800" imgH="241300" progId="Equation.3">
                  <p:embed/>
                </p:oleObj>
              </mc:Choice>
              <mc:Fallback>
                <p:oleObj name="" r:id="rId5" imgW="1701800" imgH="241300" progId="Equation.3">
                  <p:embed/>
                  <p:pic>
                    <p:nvPicPr>
                      <p:cNvPr id="0" name="图片 3098"/>
                      <p:cNvPicPr/>
                      <p:nvPr/>
                    </p:nvPicPr>
                    <p:blipFill>
                      <a:blip r:embed="rId6"/>
                      <a:srcRect/>
                      <a:stretch>
                        <a:fillRect/>
                      </a:stretch>
                    </p:blipFill>
                    <p:spPr>
                      <a:xfrm>
                        <a:off x="4716463" y="5013325"/>
                        <a:ext cx="3235325" cy="458788"/>
                      </a:xfrm>
                      <a:prstGeom prst="rect">
                        <a:avLst/>
                      </a:prstGeom>
                      <a:solidFill>
                        <a:schemeClr val="tx2">
                          <a:alpha val="100000"/>
                        </a:schemeClr>
                      </a:solidFill>
                      <a:ln w="38100">
                        <a:miter/>
                      </a:ln>
                    </p:spPr>
                  </p:pic>
                </p:oleObj>
              </mc:Fallback>
            </mc:AlternateContent>
          </a:graphicData>
        </a:graphic>
      </p:graphicFrame>
      <p:sp>
        <p:nvSpPr>
          <p:cNvPr id="68619" name="Line 19"/>
          <p:cNvSpPr/>
          <p:nvPr/>
        </p:nvSpPr>
        <p:spPr>
          <a:xfrm>
            <a:off x="6443663" y="3644900"/>
            <a:ext cx="360362" cy="0"/>
          </a:xfrm>
          <a:prstGeom prst="line">
            <a:avLst/>
          </a:prstGeom>
          <a:ln w="34925" cap="flat" cmpd="sng">
            <a:solidFill>
              <a:srgbClr val="FFCC00"/>
            </a:solidFill>
            <a:prstDash val="solid"/>
            <a:headEnd type="none" w="med" len="med"/>
            <a:tailEnd type="none" w="med" len="med"/>
          </a:ln>
        </p:spPr>
      </p:sp>
      <p:sp>
        <p:nvSpPr>
          <p:cNvPr id="68620" name="Line 20"/>
          <p:cNvSpPr/>
          <p:nvPr/>
        </p:nvSpPr>
        <p:spPr>
          <a:xfrm>
            <a:off x="5580063" y="3644900"/>
            <a:ext cx="360362" cy="0"/>
          </a:xfrm>
          <a:prstGeom prst="line">
            <a:avLst/>
          </a:prstGeom>
          <a:ln w="34925" cap="flat" cmpd="sng">
            <a:solidFill>
              <a:srgbClr val="FFCC00"/>
            </a:solidFill>
            <a:prstDash val="solid"/>
            <a:headEnd type="none" w="med" len="med"/>
            <a:tailEnd type="none" w="med" len="med"/>
          </a:ln>
        </p:spPr>
      </p:sp>
      <p:sp>
        <p:nvSpPr>
          <p:cNvPr id="68621" name="Line 21"/>
          <p:cNvSpPr/>
          <p:nvPr/>
        </p:nvSpPr>
        <p:spPr>
          <a:xfrm>
            <a:off x="5076825" y="3644900"/>
            <a:ext cx="360363" cy="0"/>
          </a:xfrm>
          <a:prstGeom prst="line">
            <a:avLst/>
          </a:prstGeom>
          <a:ln w="34925" cap="flat" cmpd="sng">
            <a:solidFill>
              <a:srgbClr val="FFCC00"/>
            </a:solidFill>
            <a:prstDash val="solid"/>
            <a:headEnd type="none" w="med" len="med"/>
            <a:tailEnd type="none" w="med" len="med"/>
          </a:ln>
        </p:spPr>
      </p:sp>
      <p:sp>
        <p:nvSpPr>
          <p:cNvPr id="68622" name="Line 22"/>
          <p:cNvSpPr/>
          <p:nvPr/>
        </p:nvSpPr>
        <p:spPr>
          <a:xfrm>
            <a:off x="4140200" y="3644900"/>
            <a:ext cx="360363" cy="0"/>
          </a:xfrm>
          <a:prstGeom prst="line">
            <a:avLst/>
          </a:prstGeom>
          <a:ln w="34925" cap="flat" cmpd="sng">
            <a:solidFill>
              <a:srgbClr val="FFCC00"/>
            </a:solidFill>
            <a:prstDash val="solid"/>
            <a:headEnd type="none" w="med" len="med"/>
            <a:tailEnd type="none" w="med" len="med"/>
          </a:ln>
        </p:spPr>
      </p:sp>
      <p:sp>
        <p:nvSpPr>
          <p:cNvPr id="68623" name="Line 23"/>
          <p:cNvSpPr/>
          <p:nvPr/>
        </p:nvSpPr>
        <p:spPr>
          <a:xfrm>
            <a:off x="1692275" y="4221163"/>
            <a:ext cx="215900" cy="0"/>
          </a:xfrm>
          <a:prstGeom prst="line">
            <a:avLst/>
          </a:prstGeom>
          <a:ln w="34925" cap="flat" cmpd="sng">
            <a:solidFill>
              <a:srgbClr val="FFCC00"/>
            </a:solidFill>
            <a:prstDash val="solid"/>
            <a:headEnd type="none" w="med" len="med"/>
            <a:tailEnd type="none" w="med" len="med"/>
          </a:ln>
        </p:spPr>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noRot="1"/>
          </p:cNvSpPr>
          <p:nvPr>
            <p:ph type="title"/>
          </p:nvPr>
        </p:nvSpPr>
        <p:spPr>
          <a:ln/>
        </p:spPr>
        <p:txBody>
          <a:bodyPr vert="horz" wrap="square" lIns="91440" tIns="45720" rIns="91440" bIns="45720" anchor="ctr"/>
          <a:p>
            <a:pPr eaLnBrk="1" hangingPunct="1"/>
            <a:r>
              <a:rPr lang="en-US" altLang="zh-CN" i="1" dirty="0">
                <a:latin typeface="Times New Roman" panose="02020603050405020304" pitchFamily="18" charset="0"/>
                <a:ea typeface="楷体_GB2312" panose="02010609030101010101" pitchFamily="49" charset="-122"/>
              </a:rPr>
              <a:t>t</a:t>
            </a:r>
            <a:r>
              <a:rPr lang="en-US" altLang="zh-CN" dirty="0">
                <a:latin typeface="Times New Roman" panose="02020603050405020304" pitchFamily="18" charset="0"/>
                <a:ea typeface="楷体_GB2312" panose="02010609030101010101" pitchFamily="49" charset="-122"/>
              </a:rPr>
              <a:t> </a:t>
            </a:r>
            <a:r>
              <a:rPr lang="zh-CN" altLang="en-US" dirty="0">
                <a:latin typeface="Times New Roman" panose="02020603050405020304" pitchFamily="18" charset="0"/>
                <a:ea typeface="楷体_GB2312" panose="02010609030101010101" pitchFamily="49" charset="-122"/>
              </a:rPr>
              <a:t>分布</a:t>
            </a:r>
            <a:endParaRPr lang="zh-CN" altLang="en-US" dirty="0">
              <a:latin typeface="Times New Roman" panose="02020603050405020304" pitchFamily="18" charset="0"/>
              <a:ea typeface="楷体_GB2312" panose="02010609030101010101" pitchFamily="49" charset="-122"/>
            </a:endParaRPr>
          </a:p>
        </p:txBody>
      </p:sp>
      <p:sp>
        <p:nvSpPr>
          <p:cNvPr id="69635" name="Rectangle 3"/>
          <p:cNvSpPr>
            <a:spLocks noGrp="1" noRot="1"/>
          </p:cNvSpPr>
          <p:nvPr>
            <p:ph sz="half" idx="1"/>
          </p:nvPr>
        </p:nvSpPr>
        <p:spPr>
          <a:xfrm>
            <a:off x="301625" y="1600200"/>
            <a:ext cx="4194175" cy="4924425"/>
          </a:xfrm>
          <a:ln/>
        </p:spPr>
        <p:txBody>
          <a:bodyPr vert="horz" wrap="square" lIns="91440" tIns="45720" rIns="91440" bIns="45720" anchor="t"/>
          <a:p>
            <a:pPr eaLnBrk="1" hangingPunct="1">
              <a:lnSpc>
                <a:spcPct val="90000"/>
              </a:lnSpc>
              <a:buNone/>
            </a:pPr>
            <a:r>
              <a:rPr lang="en-US" altLang="zh-CN" sz="2400" dirty="0"/>
              <a:t>    </a:t>
            </a:r>
            <a:r>
              <a:rPr lang="zh-CN" altLang="en-US" sz="2800" dirty="0">
                <a:solidFill>
                  <a:srgbClr val="FFCC00"/>
                </a:solidFill>
                <a:ea typeface="楷体_GB2312" panose="02010609030101010101" pitchFamily="49" charset="-122"/>
              </a:rPr>
              <a:t>正态分布的测量列的标准差是一个理论值，当测量次数时</a:t>
            </a:r>
            <a:r>
              <a:rPr lang="en-US" altLang="zh-CN" sz="2800" i="1" dirty="0">
                <a:solidFill>
                  <a:srgbClr val="FFCC00"/>
                </a:solidFill>
                <a:latin typeface="Times New Roman" panose="02020603050405020304" pitchFamily="18" charset="0"/>
                <a:ea typeface="楷体_GB2312" panose="02010609030101010101" pitchFamily="49" charset="-122"/>
              </a:rPr>
              <a:t>n</a:t>
            </a:r>
            <a:r>
              <a:rPr lang="en-US" altLang="zh-CN" sz="2800" dirty="0">
                <a:solidFill>
                  <a:srgbClr val="FFCC00"/>
                </a:solidFill>
                <a:ea typeface="楷体_GB2312" panose="02010609030101010101" pitchFamily="49" charset="-122"/>
              </a:rPr>
              <a:t>→</a:t>
            </a:r>
            <a:r>
              <a:rPr lang="en-US" altLang="zh-CN" sz="2800" dirty="0">
                <a:solidFill>
                  <a:srgbClr val="FFCC00"/>
                </a:solidFill>
                <a:latin typeface="Times New Roman" panose="02020603050405020304" pitchFamily="18" charset="0"/>
                <a:ea typeface="楷体_GB2312" panose="02010609030101010101" pitchFamily="49" charset="-122"/>
              </a:rPr>
              <a:t>∞</a:t>
            </a:r>
            <a:r>
              <a:rPr lang="zh-CN" altLang="en-US" sz="2800" dirty="0">
                <a:solidFill>
                  <a:srgbClr val="FFCC00"/>
                </a:solidFill>
                <a:ea typeface="楷体_GB2312" panose="02010609030101010101" pitchFamily="49" charset="-122"/>
              </a:rPr>
              <a:t>，才趋于正态分布。但是在实际测量中，只能进行有限次数的测量，当测量次数减少时，测量结果不是严格遵从正态分布，概率密度曲线变得平缓，而有限次数测量的随机误差实际遵从 </a:t>
            </a:r>
            <a:r>
              <a:rPr lang="en-US" altLang="zh-CN" sz="2800" i="1" dirty="0">
                <a:solidFill>
                  <a:srgbClr val="FFCC00"/>
                </a:solidFill>
                <a:latin typeface="Times New Roman" panose="02020603050405020304" pitchFamily="18" charset="0"/>
                <a:ea typeface="楷体_GB2312" panose="02010609030101010101" pitchFamily="49" charset="-122"/>
              </a:rPr>
              <a:t>t </a:t>
            </a:r>
            <a:r>
              <a:rPr lang="zh-CN" altLang="en-US" sz="2800" dirty="0">
                <a:solidFill>
                  <a:srgbClr val="FFCC00"/>
                </a:solidFill>
                <a:ea typeface="楷体_GB2312" panose="02010609030101010101" pitchFamily="49" charset="-122"/>
              </a:rPr>
              <a:t>分布。</a:t>
            </a:r>
            <a:r>
              <a:rPr lang="zh-CN" altLang="en-US" sz="2400" dirty="0"/>
              <a:t> </a:t>
            </a:r>
            <a:endParaRPr lang="zh-CN" altLang="en-US" sz="2400" dirty="0"/>
          </a:p>
        </p:txBody>
      </p:sp>
      <p:sp>
        <p:nvSpPr>
          <p:cNvPr id="69636" name="Rectangle 4"/>
          <p:cNvSpPr>
            <a:spLocks noGrp="1" noRot="1"/>
          </p:cNvSpPr>
          <p:nvPr>
            <p:ph sz="half" idx="2"/>
          </p:nvPr>
        </p:nvSpPr>
        <p:spPr>
          <a:ln/>
        </p:spPr>
        <p:txBody>
          <a:bodyPr vert="horz" wrap="square" lIns="91440" tIns="45720" rIns="91440" bIns="45720" anchor="t"/>
          <a:p>
            <a:pPr eaLnBrk="1" hangingPunct="1">
              <a:lnSpc>
                <a:spcPct val="90000"/>
              </a:lnSpc>
            </a:pPr>
            <a:endParaRPr lang="zh-CN" altLang="zh-CN" sz="2400" dirty="0"/>
          </a:p>
        </p:txBody>
      </p:sp>
      <p:pic>
        <p:nvPicPr>
          <p:cNvPr id="69637" name="Picture 5"/>
          <p:cNvPicPr>
            <a:picLocks noChangeAspect="1"/>
          </p:cNvPicPr>
          <p:nvPr/>
        </p:nvPicPr>
        <p:blipFill>
          <a:blip r:embed="rId1"/>
          <a:stretch>
            <a:fillRect/>
          </a:stretch>
        </p:blipFill>
        <p:spPr>
          <a:xfrm>
            <a:off x="4618038" y="1557338"/>
            <a:ext cx="4525962" cy="4535487"/>
          </a:xfrm>
          <a:prstGeom prst="rect">
            <a:avLst/>
          </a:prstGeom>
          <a:noFill/>
          <a:ln w="9525">
            <a:noFill/>
          </a:ln>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noRot="1"/>
          </p:cNvSpPr>
          <p:nvPr>
            <p:ph type="title"/>
          </p:nvPr>
        </p:nvSpPr>
        <p:spPr>
          <a:ln/>
        </p:spPr>
        <p:txBody>
          <a:bodyPr vert="horz" wrap="square" lIns="91440" tIns="45720" rIns="91440" bIns="45720" anchor="ctr"/>
          <a:p>
            <a:pPr eaLnBrk="1" hangingPunct="1"/>
            <a:r>
              <a:rPr lang="en-US" altLang="zh-CN" i="1" dirty="0">
                <a:latin typeface="Times New Roman" panose="02020603050405020304" pitchFamily="18" charset="0"/>
                <a:ea typeface="楷体_GB2312" panose="02010609030101010101" pitchFamily="49" charset="-122"/>
              </a:rPr>
              <a:t>t</a:t>
            </a:r>
            <a:r>
              <a:rPr lang="en-US" altLang="zh-CN" dirty="0">
                <a:latin typeface="Times New Roman" panose="02020603050405020304" pitchFamily="18" charset="0"/>
                <a:ea typeface="楷体_GB2312" panose="02010609030101010101" pitchFamily="49" charset="-122"/>
              </a:rPr>
              <a:t> </a:t>
            </a:r>
            <a:r>
              <a:rPr lang="zh-CN" altLang="en-US" dirty="0">
                <a:latin typeface="Times New Roman" panose="02020603050405020304" pitchFamily="18" charset="0"/>
                <a:ea typeface="楷体_GB2312" panose="02010609030101010101" pitchFamily="49" charset="-122"/>
              </a:rPr>
              <a:t>分布</a:t>
            </a:r>
            <a:endParaRPr lang="zh-CN" altLang="en-US" dirty="0">
              <a:latin typeface="Times New Roman" panose="02020603050405020304" pitchFamily="18" charset="0"/>
              <a:ea typeface="楷体_GB2312" panose="02010609030101010101" pitchFamily="49" charset="-122"/>
            </a:endParaRPr>
          </a:p>
        </p:txBody>
      </p:sp>
      <p:sp>
        <p:nvSpPr>
          <p:cNvPr id="70659" name="Rectangle 3"/>
          <p:cNvSpPr>
            <a:spLocks noGrp="1" noRot="1"/>
          </p:cNvSpPr>
          <p:nvPr>
            <p:ph idx="1"/>
          </p:nvPr>
        </p:nvSpPr>
        <p:spPr>
          <a:ln/>
        </p:spPr>
        <p:txBody>
          <a:bodyPr vert="horz" wrap="square" lIns="91440" tIns="45720" rIns="91440" bIns="45720" anchor="t"/>
          <a:p>
            <a:pPr eaLnBrk="1" hangingPunct="1">
              <a:buNone/>
            </a:pPr>
            <a:r>
              <a:rPr lang="en-US" altLang="zh-CN" dirty="0"/>
              <a:t>   </a:t>
            </a:r>
            <a:r>
              <a:rPr lang="zh-CN" altLang="en-US" dirty="0">
                <a:solidFill>
                  <a:srgbClr val="FFCC00"/>
                </a:solidFill>
                <a:latin typeface="Times New Roman" panose="02020603050405020304" pitchFamily="18" charset="0"/>
                <a:ea typeface="楷体_GB2312" panose="02010609030101010101" pitchFamily="49" charset="-122"/>
              </a:rPr>
              <a:t>在有限次测量的情况下，要保持与正态分布具有相同的置信概率，就要把置信区间扩大一些，将随机误差的范围扩大一些，即在估算随机误差时，要将标准偏差</a:t>
            </a:r>
            <a:r>
              <a:rPr lang="en-US" altLang="zh-CN" i="1" dirty="0">
                <a:solidFill>
                  <a:srgbClr val="FFCC00"/>
                </a:solidFill>
                <a:latin typeface="Times New Roman" panose="02020603050405020304" pitchFamily="18" charset="0"/>
                <a:ea typeface="楷体_GB2312" panose="02010609030101010101" pitchFamily="49" charset="-122"/>
              </a:rPr>
              <a:t>s</a:t>
            </a:r>
            <a:r>
              <a:rPr lang="en-US" altLang="zh-CN" dirty="0">
                <a:solidFill>
                  <a:srgbClr val="FFCC00"/>
                </a:solidFill>
                <a:latin typeface="Times New Roman" panose="02020603050405020304" pitchFamily="18" charset="0"/>
                <a:ea typeface="楷体_GB2312" panose="02010609030101010101" pitchFamily="49" charset="-122"/>
              </a:rPr>
              <a:t>(</a:t>
            </a:r>
            <a:r>
              <a:rPr lang="en-US" altLang="zh-CN" i="1" dirty="0">
                <a:solidFill>
                  <a:srgbClr val="FFCC00"/>
                </a:solidFill>
                <a:latin typeface="Times New Roman" panose="02020603050405020304" pitchFamily="18" charset="0"/>
                <a:ea typeface="楷体_GB2312" panose="02010609030101010101" pitchFamily="49" charset="-122"/>
              </a:rPr>
              <a:t>x</a:t>
            </a:r>
            <a:r>
              <a:rPr lang="en-US" altLang="zh-CN" dirty="0">
                <a:solidFill>
                  <a:srgbClr val="FFCC00"/>
                </a:solidFill>
                <a:latin typeface="Times New Roman" panose="02020603050405020304" pitchFamily="18" charset="0"/>
                <a:ea typeface="楷体_GB2312" panose="02010609030101010101" pitchFamily="49" charset="-122"/>
              </a:rPr>
              <a:t>)</a:t>
            </a:r>
            <a:r>
              <a:rPr lang="zh-CN" altLang="en-US" dirty="0">
                <a:solidFill>
                  <a:srgbClr val="FFCC00"/>
                </a:solidFill>
                <a:latin typeface="Times New Roman" panose="02020603050405020304" pitchFamily="18" charset="0"/>
                <a:ea typeface="楷体_GB2312" panose="02010609030101010101" pitchFamily="49" charset="-122"/>
              </a:rPr>
              <a:t>乘上一个置信系数</a:t>
            </a:r>
            <a:r>
              <a:rPr lang="en-US" altLang="zh-CN" i="1" dirty="0">
                <a:solidFill>
                  <a:srgbClr val="FFCC00"/>
                </a:solidFill>
                <a:latin typeface="Times New Roman" panose="02020603050405020304" pitchFamily="18" charset="0"/>
                <a:ea typeface="楷体_GB2312" panose="02010609030101010101" pitchFamily="49" charset="-122"/>
              </a:rPr>
              <a:t>t</a:t>
            </a:r>
            <a:r>
              <a:rPr lang="en-US" altLang="zh-CN" i="1" baseline="-25000" dirty="0">
                <a:solidFill>
                  <a:srgbClr val="FFCC00"/>
                </a:solidFill>
                <a:latin typeface="Times New Roman" panose="02020603050405020304" pitchFamily="18" charset="0"/>
                <a:ea typeface="楷体_GB2312" panose="02010609030101010101" pitchFamily="49" charset="-122"/>
              </a:rPr>
              <a:t>p</a:t>
            </a:r>
            <a:r>
              <a:rPr lang="zh-CN" altLang="en-US" dirty="0">
                <a:solidFill>
                  <a:srgbClr val="FFCC00"/>
                </a:solidFill>
                <a:latin typeface="Times New Roman" panose="02020603050405020304" pitchFamily="18" charset="0"/>
                <a:ea typeface="楷体_GB2312" panose="02010609030101010101" pitchFamily="49" charset="-122"/>
              </a:rPr>
              <a:t>（</a:t>
            </a:r>
            <a:r>
              <a:rPr lang="zh-CN" altLang="en-US" b="1" u="sng" dirty="0">
                <a:solidFill>
                  <a:srgbClr val="FFCC00"/>
                </a:solidFill>
                <a:latin typeface="Times New Roman" panose="02020603050405020304" pitchFamily="18" charset="0"/>
                <a:ea typeface="楷体_GB2312" panose="02010609030101010101" pitchFamily="49" charset="-122"/>
              </a:rPr>
              <a:t>大于</a:t>
            </a:r>
            <a:r>
              <a:rPr lang="en-US" altLang="zh-CN" b="1" u="sng" dirty="0">
                <a:solidFill>
                  <a:srgbClr val="FFCC00"/>
                </a:solidFill>
                <a:latin typeface="Times New Roman" panose="02020603050405020304" pitchFamily="18" charset="0"/>
                <a:ea typeface="楷体_GB2312" panose="02010609030101010101" pitchFamily="49" charset="-122"/>
              </a:rPr>
              <a:t>1</a:t>
            </a:r>
            <a:r>
              <a:rPr lang="zh-CN" altLang="en-US" b="1" u="sng" dirty="0">
                <a:solidFill>
                  <a:srgbClr val="FFCC00"/>
                </a:solidFill>
                <a:latin typeface="Times New Roman" panose="02020603050405020304" pitchFamily="18" charset="0"/>
                <a:ea typeface="楷体_GB2312" panose="02010609030101010101" pitchFamily="49" charset="-122"/>
              </a:rPr>
              <a:t>的系数</a:t>
            </a:r>
            <a:r>
              <a:rPr lang="zh-CN" altLang="en-US" dirty="0">
                <a:solidFill>
                  <a:srgbClr val="FFCC00"/>
                </a:solidFill>
              </a:rPr>
              <a:t> ）</a:t>
            </a:r>
            <a:r>
              <a:rPr lang="zh-CN" altLang="en-US" dirty="0">
                <a:solidFill>
                  <a:srgbClr val="FFCC00"/>
                </a:solidFill>
                <a:latin typeface="楷体_GB2312" panose="02010609030101010101" pitchFamily="49" charset="-122"/>
                <a:ea typeface="楷体_GB2312" panose="02010609030101010101" pitchFamily="49" charset="-122"/>
              </a:rPr>
              <a:t>，即</a:t>
            </a:r>
            <a:endParaRPr lang="zh-CN" altLang="en-US" dirty="0">
              <a:solidFill>
                <a:srgbClr val="FFCC00"/>
              </a:solidFill>
              <a:latin typeface="楷体_GB2312" panose="02010609030101010101" pitchFamily="49" charset="-122"/>
              <a:ea typeface="楷体_GB2312" panose="02010609030101010101" pitchFamily="49" charset="-122"/>
            </a:endParaRPr>
          </a:p>
        </p:txBody>
      </p:sp>
      <p:sp>
        <p:nvSpPr>
          <p:cNvPr id="70660" name="Rectangle 5"/>
          <p:cNvSpPr/>
          <p:nvPr/>
        </p:nvSpPr>
        <p:spPr>
          <a:xfrm>
            <a:off x="0" y="330993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70661" name="Object 4"/>
          <p:cNvGraphicFramePr>
            <a:graphicFrameLocks noChangeAspect="1"/>
          </p:cNvGraphicFramePr>
          <p:nvPr/>
        </p:nvGraphicFramePr>
        <p:xfrm>
          <a:off x="3348038" y="4581525"/>
          <a:ext cx="2087562" cy="573088"/>
        </p:xfrm>
        <a:graphic>
          <a:graphicData uri="http://schemas.openxmlformats.org/presentationml/2006/ole">
            <mc:AlternateContent xmlns:mc="http://schemas.openxmlformats.org/markup-compatibility/2006">
              <mc:Choice xmlns:v="urn:schemas-microsoft-com:vml" Requires="v">
                <p:oleObj spid="_x0000_s3100" name="" r:id="rId1" imgW="862965" imgH="241300" progId="Equation.3">
                  <p:embed/>
                </p:oleObj>
              </mc:Choice>
              <mc:Fallback>
                <p:oleObj name="" r:id="rId1" imgW="862965" imgH="241300" progId="Equation.3">
                  <p:embed/>
                  <p:pic>
                    <p:nvPicPr>
                      <p:cNvPr id="0" name="图片 3099"/>
                      <p:cNvPicPr/>
                      <p:nvPr/>
                    </p:nvPicPr>
                    <p:blipFill>
                      <a:blip r:embed="rId2"/>
                      <a:stretch>
                        <a:fillRect/>
                      </a:stretch>
                    </p:blipFill>
                    <p:spPr>
                      <a:xfrm>
                        <a:off x="3348038" y="4581525"/>
                        <a:ext cx="2087562" cy="573088"/>
                      </a:xfrm>
                      <a:prstGeom prst="rect">
                        <a:avLst/>
                      </a:prstGeom>
                      <a:solidFill>
                        <a:schemeClr val="tx2"/>
                      </a:solidFill>
                      <a:ln w="38100">
                        <a:noFill/>
                        <a:miter/>
                      </a:ln>
                    </p:spPr>
                  </p:pic>
                </p:oleObj>
              </mc:Fallback>
            </mc:AlternateContent>
          </a:graphicData>
        </a:graphic>
      </p:graphicFrame>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noRot="1"/>
          </p:cNvSpPr>
          <p:nvPr>
            <p:ph type="title"/>
          </p:nvPr>
        </p:nvSpPr>
        <p:spPr>
          <a:ln/>
        </p:spPr>
        <p:txBody>
          <a:bodyPr vert="horz" wrap="square" lIns="91440" tIns="45720" rIns="91440" bIns="45720" anchor="ctr"/>
          <a:p>
            <a:pPr eaLnBrk="1" hangingPunct="1"/>
            <a:r>
              <a:rPr lang="en-US" altLang="zh-CN" i="1" dirty="0">
                <a:latin typeface="Times New Roman" panose="02020603050405020304" pitchFamily="18" charset="0"/>
                <a:ea typeface="楷体_GB2312" panose="02010609030101010101" pitchFamily="49" charset="-122"/>
              </a:rPr>
              <a:t>t</a:t>
            </a:r>
            <a:r>
              <a:rPr lang="en-US" altLang="zh-CN" dirty="0">
                <a:latin typeface="Times New Roman" panose="02020603050405020304" pitchFamily="18" charset="0"/>
                <a:ea typeface="楷体_GB2312" panose="02010609030101010101" pitchFamily="49" charset="-122"/>
              </a:rPr>
              <a:t> </a:t>
            </a:r>
            <a:r>
              <a:rPr lang="zh-CN" altLang="en-US" dirty="0">
                <a:latin typeface="Times New Roman" panose="02020603050405020304" pitchFamily="18" charset="0"/>
                <a:ea typeface="楷体_GB2312" panose="02010609030101010101" pitchFamily="49" charset="-122"/>
              </a:rPr>
              <a:t>分布</a:t>
            </a:r>
            <a:endParaRPr lang="zh-CN" altLang="en-US" dirty="0">
              <a:latin typeface="Times New Roman" panose="02020603050405020304" pitchFamily="18" charset="0"/>
              <a:ea typeface="楷体_GB2312" panose="02010609030101010101" pitchFamily="49" charset="-122"/>
            </a:endParaRPr>
          </a:p>
        </p:txBody>
      </p:sp>
      <p:sp>
        <p:nvSpPr>
          <p:cNvPr id="71683" name="Rectangle 5"/>
          <p:cNvSpPr>
            <a:spLocks noGrp="1" noRot="1"/>
          </p:cNvSpPr>
          <p:nvPr>
            <p:ph idx="1"/>
          </p:nvPr>
        </p:nvSpPr>
        <p:spPr>
          <a:xfrm>
            <a:off x="323850" y="1412875"/>
            <a:ext cx="8540750" cy="5832475"/>
          </a:xfrm>
          <a:ln/>
        </p:spPr>
        <p:txBody>
          <a:bodyPr vert="horz" wrap="square" lIns="91440" tIns="45720" rIns="91440" bIns="45720" anchor="t"/>
          <a:p>
            <a:pPr algn="ctr" eaLnBrk="1" hangingPunct="1">
              <a:buNone/>
            </a:pPr>
            <a:r>
              <a:rPr lang="en-US" altLang="zh-CN" i="1" dirty="0">
                <a:solidFill>
                  <a:srgbClr val="FFCC00"/>
                </a:solidFill>
                <a:latin typeface="Times New Roman" panose="02020603050405020304" pitchFamily="18" charset="0"/>
                <a:ea typeface="楷体_GB2312" panose="02010609030101010101" pitchFamily="49" charset="-122"/>
              </a:rPr>
              <a:t>t</a:t>
            </a:r>
            <a:r>
              <a:rPr lang="en-US" altLang="zh-CN" i="1" baseline="-25000" dirty="0">
                <a:solidFill>
                  <a:srgbClr val="FFCC00"/>
                </a:solidFill>
                <a:latin typeface="Times New Roman" panose="02020603050405020304" pitchFamily="18" charset="0"/>
                <a:ea typeface="楷体_GB2312" panose="02010609030101010101" pitchFamily="49" charset="-122"/>
              </a:rPr>
              <a:t>p</a:t>
            </a:r>
            <a:r>
              <a:rPr lang="zh-CN" altLang="en-US" dirty="0">
                <a:solidFill>
                  <a:srgbClr val="FFCC00"/>
                </a:solidFill>
                <a:latin typeface="Times New Roman" panose="02020603050405020304" pitchFamily="18" charset="0"/>
                <a:ea typeface="楷体_GB2312" panose="02010609030101010101" pitchFamily="49" charset="-122"/>
              </a:rPr>
              <a:t>临界值表</a:t>
            </a:r>
            <a:endParaRPr lang="zh-CN" altLang="en-US" dirty="0">
              <a:solidFill>
                <a:srgbClr val="FFCC00"/>
              </a:solidFill>
              <a:latin typeface="Times New Roman" panose="02020603050405020304" pitchFamily="18" charset="0"/>
              <a:ea typeface="楷体_GB2312" panose="02010609030101010101" pitchFamily="49" charset="-122"/>
            </a:endParaRPr>
          </a:p>
          <a:p>
            <a:pPr algn="ctr" eaLnBrk="1" hangingPunct="1">
              <a:buNone/>
            </a:pPr>
            <a:endParaRPr lang="zh-CN" altLang="en-US" dirty="0">
              <a:solidFill>
                <a:srgbClr val="FFCC00"/>
              </a:solidFill>
              <a:latin typeface="Times New Roman" panose="02020603050405020304" pitchFamily="18" charset="0"/>
              <a:ea typeface="楷体_GB2312" panose="02010609030101010101" pitchFamily="49" charset="-122"/>
            </a:endParaRPr>
          </a:p>
          <a:p>
            <a:pPr algn="ctr" eaLnBrk="1" hangingPunct="1">
              <a:buNone/>
            </a:pPr>
            <a:endParaRPr lang="zh-CN" altLang="en-US" dirty="0">
              <a:solidFill>
                <a:srgbClr val="FFCC00"/>
              </a:solidFill>
              <a:latin typeface="Times New Roman" panose="02020603050405020304" pitchFamily="18" charset="0"/>
              <a:ea typeface="楷体_GB2312" panose="02010609030101010101" pitchFamily="49" charset="-122"/>
            </a:endParaRPr>
          </a:p>
          <a:p>
            <a:pPr algn="ctr" eaLnBrk="1" hangingPunct="1">
              <a:buNone/>
            </a:pPr>
            <a:endParaRPr lang="zh-CN" altLang="en-US" dirty="0">
              <a:solidFill>
                <a:srgbClr val="FFCC00"/>
              </a:solidFill>
              <a:latin typeface="Times New Roman" panose="02020603050405020304" pitchFamily="18" charset="0"/>
              <a:ea typeface="楷体_GB2312" panose="02010609030101010101" pitchFamily="49" charset="-122"/>
            </a:endParaRPr>
          </a:p>
          <a:p>
            <a:pPr algn="ctr" eaLnBrk="1" hangingPunct="1">
              <a:buNone/>
            </a:pPr>
            <a:endParaRPr lang="zh-CN" altLang="en-US" dirty="0">
              <a:solidFill>
                <a:srgbClr val="FFCC00"/>
              </a:solidFill>
              <a:latin typeface="Times New Roman" panose="02020603050405020304" pitchFamily="18" charset="0"/>
              <a:ea typeface="楷体_GB2312" panose="02010609030101010101" pitchFamily="49" charset="-122"/>
            </a:endParaRPr>
          </a:p>
          <a:p>
            <a:pPr algn="ctr" eaLnBrk="1" hangingPunct="1">
              <a:buNone/>
            </a:pPr>
            <a:endParaRPr lang="zh-CN" altLang="en-US" sz="2800" dirty="0">
              <a:solidFill>
                <a:srgbClr val="FFCC00"/>
              </a:solidFill>
              <a:latin typeface="楷体_GB2312" panose="02010609030101010101" pitchFamily="49" charset="-122"/>
              <a:ea typeface="楷体_GB2312" panose="02010609030101010101" pitchFamily="49" charset="-122"/>
            </a:endParaRPr>
          </a:p>
          <a:p>
            <a:pPr eaLnBrk="1" hangingPunct="1">
              <a:buNone/>
            </a:pPr>
            <a:r>
              <a:rPr lang="zh-CN" altLang="en-US" sz="2400" b="1" dirty="0">
                <a:solidFill>
                  <a:srgbClr val="FFCC00"/>
                </a:solidFill>
                <a:latin typeface="楷体_GB2312" panose="02010609030101010101" pitchFamily="49" charset="-122"/>
                <a:ea typeface="楷体_GB2312" panose="02010609030101010101" pitchFamily="49" charset="-122"/>
              </a:rPr>
              <a:t>  当测量次数</a:t>
            </a:r>
            <a:r>
              <a:rPr lang="en-US" altLang="zh-CN" sz="2400" b="1" i="1" dirty="0">
                <a:solidFill>
                  <a:srgbClr val="FFCC00"/>
                </a:solidFill>
                <a:latin typeface="Times New Roman" panose="02020603050405020304" pitchFamily="18" charset="0"/>
                <a:ea typeface="楷体_GB2312" panose="02010609030101010101" pitchFamily="49" charset="-122"/>
              </a:rPr>
              <a:t>n</a:t>
            </a:r>
            <a:r>
              <a:rPr lang="zh-CN" altLang="en-US" sz="2400" b="1" dirty="0">
                <a:solidFill>
                  <a:srgbClr val="FFCC00"/>
                </a:solidFill>
                <a:latin typeface="楷体_GB2312" panose="02010609030101010101" pitchFamily="49" charset="-122"/>
                <a:ea typeface="楷体_GB2312" panose="02010609030101010101" pitchFamily="49" charset="-122"/>
              </a:rPr>
              <a:t>增加时，</a:t>
            </a:r>
            <a:r>
              <a:rPr lang="en-US" altLang="zh-CN" sz="2400" i="1" dirty="0">
                <a:solidFill>
                  <a:srgbClr val="FFCC00"/>
                </a:solidFill>
                <a:latin typeface="Times New Roman" panose="02020603050405020304" pitchFamily="18" charset="0"/>
                <a:ea typeface="楷体_GB2312" panose="02010609030101010101" pitchFamily="49" charset="-122"/>
              </a:rPr>
              <a:t>t</a:t>
            </a:r>
            <a:r>
              <a:rPr lang="en-US" altLang="zh-CN" sz="2400" i="1" baseline="-25000" dirty="0">
                <a:solidFill>
                  <a:srgbClr val="FFCC00"/>
                </a:solidFill>
                <a:latin typeface="Times New Roman" panose="02020603050405020304" pitchFamily="18" charset="0"/>
                <a:ea typeface="楷体_GB2312" panose="02010609030101010101" pitchFamily="49" charset="-122"/>
              </a:rPr>
              <a:t>p</a:t>
            </a:r>
            <a:r>
              <a:rPr lang="zh-CN" altLang="en-US" sz="2400" b="1" dirty="0">
                <a:solidFill>
                  <a:srgbClr val="FFCC00"/>
                </a:solidFill>
                <a:latin typeface="楷体_GB2312" panose="02010609030101010101" pitchFamily="49" charset="-122"/>
                <a:ea typeface="楷体_GB2312" panose="02010609030101010101" pitchFamily="49" charset="-122"/>
              </a:rPr>
              <a:t>将减小。但当</a:t>
            </a:r>
            <a:r>
              <a:rPr lang="en-US" altLang="zh-CN" sz="2400" b="1" i="1" dirty="0">
                <a:solidFill>
                  <a:srgbClr val="FFCC00"/>
                </a:solidFill>
                <a:latin typeface="Times New Roman" panose="02020603050405020304" pitchFamily="18" charset="0"/>
                <a:ea typeface="楷体_GB2312" panose="02010609030101010101" pitchFamily="49" charset="-122"/>
              </a:rPr>
              <a:t>n</a:t>
            </a:r>
            <a:r>
              <a:rPr lang="zh-CN" altLang="en-US" sz="2400" b="1" dirty="0">
                <a:solidFill>
                  <a:srgbClr val="FFCC00"/>
                </a:solidFill>
                <a:latin typeface="楷体_GB2312" panose="02010609030101010101" pitchFamily="49" charset="-122"/>
                <a:ea typeface="楷体_GB2312" panose="02010609030101010101" pitchFamily="49" charset="-122"/>
              </a:rPr>
              <a:t>较大时，</a:t>
            </a:r>
            <a:r>
              <a:rPr lang="en-US" altLang="zh-CN" sz="2400" i="1" dirty="0">
                <a:solidFill>
                  <a:srgbClr val="FFCC00"/>
                </a:solidFill>
                <a:latin typeface="Times New Roman" panose="02020603050405020304" pitchFamily="18" charset="0"/>
                <a:ea typeface="楷体_GB2312" panose="02010609030101010101" pitchFamily="49" charset="-122"/>
              </a:rPr>
              <a:t>t</a:t>
            </a:r>
            <a:r>
              <a:rPr lang="en-US" altLang="zh-CN" sz="2400" i="1" baseline="-25000" dirty="0">
                <a:solidFill>
                  <a:srgbClr val="FFCC00"/>
                </a:solidFill>
                <a:latin typeface="Times New Roman" panose="02020603050405020304" pitchFamily="18" charset="0"/>
                <a:ea typeface="楷体_GB2312" panose="02010609030101010101" pitchFamily="49" charset="-122"/>
              </a:rPr>
              <a:t>p</a:t>
            </a:r>
            <a:r>
              <a:rPr lang="zh-CN" altLang="en-US" sz="2400" b="1" dirty="0">
                <a:solidFill>
                  <a:srgbClr val="FFCC00"/>
                </a:solidFill>
                <a:latin typeface="楷体_GB2312" panose="02010609030101010101" pitchFamily="49" charset="-122"/>
                <a:ea typeface="楷体_GB2312" panose="02010609030101010101" pitchFamily="49" charset="-122"/>
              </a:rPr>
              <a:t>的减小趋势将变缓；当</a:t>
            </a:r>
            <a:r>
              <a:rPr lang="en-US" altLang="zh-CN" sz="2400" b="1" i="1" dirty="0">
                <a:solidFill>
                  <a:srgbClr val="FFCC00"/>
                </a:solidFill>
                <a:latin typeface="Times New Roman" panose="02020603050405020304" pitchFamily="18" charset="0"/>
                <a:ea typeface="楷体_GB2312" panose="02010609030101010101" pitchFamily="49" charset="-122"/>
              </a:rPr>
              <a:t>n</a:t>
            </a:r>
            <a:r>
              <a:rPr lang="en-US" altLang="zh-CN" sz="2400" b="1" dirty="0">
                <a:solidFill>
                  <a:srgbClr val="FFCC00"/>
                </a:solidFill>
                <a:latin typeface="楷体_GB2312" panose="02010609030101010101" pitchFamily="49" charset="-122"/>
                <a:ea typeface="楷体_GB2312" panose="02010609030101010101" pitchFamily="49" charset="-122"/>
              </a:rPr>
              <a:t>≥10</a:t>
            </a:r>
            <a:r>
              <a:rPr lang="zh-CN" altLang="en-US" sz="2400" b="1" dirty="0">
                <a:solidFill>
                  <a:srgbClr val="FFCC00"/>
                </a:solidFill>
                <a:latin typeface="楷体_GB2312" panose="02010609030101010101" pitchFamily="49" charset="-122"/>
                <a:ea typeface="楷体_GB2312" panose="02010609030101010101" pitchFamily="49" charset="-122"/>
              </a:rPr>
              <a:t>时，</a:t>
            </a:r>
            <a:r>
              <a:rPr lang="en-US" altLang="zh-CN" sz="2400" i="1" dirty="0">
                <a:solidFill>
                  <a:srgbClr val="FFCC00"/>
                </a:solidFill>
                <a:latin typeface="Times New Roman" panose="02020603050405020304" pitchFamily="18" charset="0"/>
                <a:ea typeface="楷体_GB2312" panose="02010609030101010101" pitchFamily="49" charset="-122"/>
              </a:rPr>
              <a:t>t</a:t>
            </a:r>
            <a:r>
              <a:rPr lang="en-US" altLang="zh-CN" sz="2400" i="1" baseline="-25000" dirty="0">
                <a:solidFill>
                  <a:srgbClr val="FFCC00"/>
                </a:solidFill>
                <a:latin typeface="Times New Roman" panose="02020603050405020304" pitchFamily="18" charset="0"/>
                <a:ea typeface="楷体_GB2312" panose="02010609030101010101" pitchFamily="49" charset="-122"/>
              </a:rPr>
              <a:t>p</a:t>
            </a:r>
            <a:r>
              <a:rPr lang="zh-CN" altLang="en-US" sz="2400" b="1" dirty="0">
                <a:solidFill>
                  <a:srgbClr val="FFCC00"/>
                </a:solidFill>
                <a:latin typeface="楷体_GB2312" panose="02010609030101010101" pitchFamily="49" charset="-122"/>
                <a:ea typeface="楷体_GB2312" panose="02010609030101010101" pitchFamily="49" charset="-122"/>
              </a:rPr>
              <a:t>因子已接近</a:t>
            </a:r>
            <a:r>
              <a:rPr lang="en-US" altLang="zh-CN" sz="2400" b="1" i="1" dirty="0">
                <a:solidFill>
                  <a:srgbClr val="FFCC00"/>
                </a:solidFill>
                <a:latin typeface="Times New Roman" panose="02020603050405020304" pitchFamily="18" charset="0"/>
                <a:ea typeface="楷体_GB2312" panose="02010609030101010101" pitchFamily="49" charset="-122"/>
              </a:rPr>
              <a:t>n</a:t>
            </a:r>
            <a:r>
              <a:rPr lang="en-US" altLang="zh-CN" sz="2400" b="1" dirty="0">
                <a:solidFill>
                  <a:srgbClr val="FFCC00"/>
                </a:solidFill>
                <a:latin typeface="楷体_GB2312" panose="02010609030101010101" pitchFamily="49" charset="-122"/>
                <a:ea typeface="楷体_GB2312" panose="02010609030101010101" pitchFamily="49" charset="-122"/>
              </a:rPr>
              <a:t>→∞</a:t>
            </a:r>
            <a:r>
              <a:rPr lang="zh-CN" altLang="en-US" sz="2400" b="1" dirty="0">
                <a:solidFill>
                  <a:srgbClr val="FFCC00"/>
                </a:solidFill>
                <a:latin typeface="楷体_GB2312" panose="02010609030101010101" pitchFamily="49" charset="-122"/>
                <a:ea typeface="楷体_GB2312" panose="02010609030101010101" pitchFamily="49" charset="-122"/>
              </a:rPr>
              <a:t>时的结果，此时</a:t>
            </a:r>
            <a:r>
              <a:rPr lang="en-US" altLang="zh-CN" sz="2400" b="1" i="1" dirty="0">
                <a:solidFill>
                  <a:srgbClr val="FFCC00"/>
                </a:solidFill>
                <a:latin typeface="楷体_GB2312" panose="02010609030101010101" pitchFamily="49" charset="-122"/>
                <a:ea typeface="楷体_GB2312" panose="02010609030101010101" pitchFamily="49" charset="-122"/>
              </a:rPr>
              <a:t>t</a:t>
            </a:r>
            <a:r>
              <a:rPr lang="zh-CN" altLang="en-US" sz="2400" b="1" dirty="0">
                <a:solidFill>
                  <a:srgbClr val="FFCC00"/>
                </a:solidFill>
                <a:latin typeface="楷体_GB2312" panose="02010609030101010101" pitchFamily="49" charset="-122"/>
                <a:ea typeface="楷体_GB2312" panose="02010609030101010101" pitchFamily="49" charset="-122"/>
              </a:rPr>
              <a:t>分布和正态分布就非常接近了。因此，在一般的物理实验中，多次测量取</a:t>
            </a:r>
            <a:r>
              <a:rPr lang="en-US" altLang="zh-CN" sz="2400" b="1" i="1" dirty="0">
                <a:solidFill>
                  <a:srgbClr val="FFCC00"/>
                </a:solidFill>
                <a:latin typeface="Times New Roman" panose="02020603050405020304" pitchFamily="18" charset="0"/>
                <a:ea typeface="楷体_GB2312" panose="02010609030101010101" pitchFamily="49" charset="-122"/>
              </a:rPr>
              <a:t>n</a:t>
            </a:r>
            <a:r>
              <a:rPr lang="en-US" altLang="zh-CN" sz="2400" b="1" dirty="0">
                <a:solidFill>
                  <a:srgbClr val="FFCC00"/>
                </a:solidFill>
                <a:latin typeface="楷体_GB2312" panose="02010609030101010101" pitchFamily="49" charset="-122"/>
                <a:ea typeface="楷体_GB2312" panose="02010609030101010101" pitchFamily="49" charset="-122"/>
              </a:rPr>
              <a:t>=10</a:t>
            </a:r>
            <a:r>
              <a:rPr lang="zh-CN" altLang="en-US" sz="2400" b="1" dirty="0">
                <a:solidFill>
                  <a:srgbClr val="FFCC00"/>
                </a:solidFill>
                <a:latin typeface="楷体_GB2312" panose="02010609030101010101" pitchFamily="49" charset="-122"/>
                <a:ea typeface="楷体_GB2312" panose="02010609030101010101" pitchFamily="49" charset="-122"/>
              </a:rPr>
              <a:t>次就足够了。若测量次数少于</a:t>
            </a:r>
            <a:r>
              <a:rPr lang="en-US" altLang="zh-CN" sz="2400" b="1" dirty="0">
                <a:solidFill>
                  <a:srgbClr val="FFCC00"/>
                </a:solidFill>
                <a:latin typeface="楷体_GB2312" panose="02010609030101010101" pitchFamily="49" charset="-122"/>
                <a:ea typeface="楷体_GB2312" panose="02010609030101010101" pitchFamily="49" charset="-122"/>
              </a:rPr>
              <a:t>10</a:t>
            </a:r>
            <a:r>
              <a:rPr lang="zh-CN" altLang="en-US" sz="2400" b="1" dirty="0">
                <a:solidFill>
                  <a:srgbClr val="FFCC00"/>
                </a:solidFill>
                <a:latin typeface="楷体_GB2312" panose="02010609030101010101" pitchFamily="49" charset="-122"/>
                <a:ea typeface="楷体_GB2312" panose="02010609030101010101" pitchFamily="49" charset="-122"/>
              </a:rPr>
              <a:t>次，则必须用因子对结果进行修正。</a:t>
            </a:r>
            <a:r>
              <a:rPr lang="zh-CN" altLang="en-US" sz="2800" dirty="0">
                <a:solidFill>
                  <a:srgbClr val="FFCC00"/>
                </a:solidFill>
                <a:latin typeface="楷体_GB2312" panose="02010609030101010101" pitchFamily="49" charset="-122"/>
                <a:ea typeface="楷体_GB2312" panose="02010609030101010101" pitchFamily="49" charset="-122"/>
              </a:rPr>
              <a:t> </a:t>
            </a:r>
            <a:endParaRPr lang="zh-CN" altLang="en-US" sz="2800" dirty="0">
              <a:solidFill>
                <a:srgbClr val="FFCC00"/>
              </a:solidFill>
              <a:latin typeface="楷体_GB2312" panose="02010609030101010101" pitchFamily="49" charset="-122"/>
              <a:ea typeface="楷体_GB2312" panose="02010609030101010101" pitchFamily="49" charset="-122"/>
            </a:endParaRPr>
          </a:p>
        </p:txBody>
      </p:sp>
      <p:pic>
        <p:nvPicPr>
          <p:cNvPr id="71684" name="Picture 6"/>
          <p:cNvPicPr>
            <a:picLocks noChangeAspect="1"/>
          </p:cNvPicPr>
          <p:nvPr/>
        </p:nvPicPr>
        <p:blipFill>
          <a:blip r:embed="rId1"/>
          <a:stretch>
            <a:fillRect/>
          </a:stretch>
        </p:blipFill>
        <p:spPr>
          <a:xfrm>
            <a:off x="395288" y="2133600"/>
            <a:ext cx="8569325" cy="2768600"/>
          </a:xfrm>
          <a:prstGeom prst="rect">
            <a:avLst/>
          </a:prstGeom>
          <a:noFill/>
          <a:ln w="9525">
            <a:noFill/>
          </a:ln>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Grp="1" noRot="1"/>
          </p:cNvSpPr>
          <p:nvPr>
            <p:ph type="title"/>
          </p:nvPr>
        </p:nvSpPr>
        <p:spPr>
          <a:ln/>
        </p:spPr>
        <p:txBody>
          <a:bodyPr vert="horz" wrap="square" lIns="91440" tIns="45720" rIns="91440" bIns="45720" anchor="ctr"/>
          <a:p>
            <a:pPr eaLnBrk="1" hangingPunct="1"/>
            <a:r>
              <a:rPr lang="zh-CN" altLang="en-US" dirty="0">
                <a:latin typeface="Times New Roman" panose="02020603050405020304" pitchFamily="18" charset="0"/>
                <a:ea typeface="楷体_GB2312" panose="02010609030101010101" pitchFamily="49" charset="-122"/>
              </a:rPr>
              <a:t>均匀分布</a:t>
            </a:r>
            <a:endParaRPr lang="zh-CN" altLang="en-US" dirty="0">
              <a:latin typeface="Times New Roman" panose="02020603050405020304" pitchFamily="18" charset="0"/>
              <a:ea typeface="楷体_GB2312" panose="02010609030101010101" pitchFamily="49" charset="-122"/>
            </a:endParaRPr>
          </a:p>
        </p:txBody>
      </p:sp>
      <p:sp>
        <p:nvSpPr>
          <p:cNvPr id="72707" name="Rectangle 3"/>
          <p:cNvSpPr>
            <a:spLocks noGrp="1" noRot="1"/>
          </p:cNvSpPr>
          <p:nvPr>
            <p:ph idx="1"/>
          </p:nvPr>
        </p:nvSpPr>
        <p:spPr>
          <a:xfrm>
            <a:off x="301625" y="1600200"/>
            <a:ext cx="8540750" cy="4924425"/>
          </a:xfrm>
          <a:ln/>
        </p:spPr>
        <p:txBody>
          <a:bodyPr vert="horz" wrap="square" lIns="91440" tIns="45720" rIns="91440" bIns="45720" anchor="t"/>
          <a:p>
            <a:pPr eaLnBrk="1" hangingPunct="1">
              <a:buNone/>
            </a:pPr>
            <a:r>
              <a:rPr lang="en-US" altLang="zh-CN" dirty="0">
                <a:latin typeface="Times New Roman" panose="02020603050405020304" pitchFamily="18" charset="0"/>
                <a:ea typeface="楷体_GB2312" panose="02010609030101010101" pitchFamily="49" charset="-122"/>
              </a:rPr>
              <a:t>   </a:t>
            </a:r>
            <a:r>
              <a:rPr lang="zh-CN" altLang="en-US" sz="2800" dirty="0">
                <a:solidFill>
                  <a:srgbClr val="FFCC00"/>
                </a:solidFill>
                <a:latin typeface="Times New Roman" panose="02020603050405020304" pitchFamily="18" charset="0"/>
                <a:ea typeface="楷体_GB2312" panose="02010609030101010101" pitchFamily="49" charset="-122"/>
              </a:rPr>
              <a:t>测量值在某一范围中各处出现的机会一样，即均匀一致；而在该区域以外，误差出现的概率为</a:t>
            </a:r>
            <a:r>
              <a:rPr lang="en-US" altLang="zh-CN" sz="2800" dirty="0">
                <a:solidFill>
                  <a:srgbClr val="FFCC00"/>
                </a:solidFill>
                <a:latin typeface="Times New Roman" panose="02020603050405020304" pitchFamily="18" charset="0"/>
                <a:ea typeface="楷体_GB2312" panose="02010609030101010101" pitchFamily="49" charset="-122"/>
              </a:rPr>
              <a:t>0 </a:t>
            </a:r>
            <a:r>
              <a:rPr lang="zh-CN" altLang="en-US" sz="2800" dirty="0">
                <a:solidFill>
                  <a:srgbClr val="FFCC00"/>
                </a:solidFill>
                <a:latin typeface="Times New Roman" panose="02020603050405020304" pitchFamily="18" charset="0"/>
                <a:ea typeface="楷体_GB2312" panose="02010609030101010101" pitchFamily="49" charset="-122"/>
              </a:rPr>
              <a:t>。</a:t>
            </a: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dirty="0">
                <a:solidFill>
                  <a:srgbClr val="FFCC00"/>
                </a:solidFill>
              </a:rPr>
              <a:t>  </a:t>
            </a:r>
            <a:endParaRPr lang="zh-CN" altLang="en-US" dirty="0">
              <a:solidFill>
                <a:srgbClr val="FFCC00"/>
              </a:solidFill>
            </a:endParaRPr>
          </a:p>
          <a:p>
            <a:pPr eaLnBrk="1" hangingPunct="1">
              <a:buNone/>
            </a:pPr>
            <a:r>
              <a:rPr lang="zh-CN" altLang="en-US" sz="2400" dirty="0">
                <a:solidFill>
                  <a:srgbClr val="FFCC00"/>
                </a:solidFill>
                <a:ea typeface="楷体_GB2312" panose="02010609030101010101" pitchFamily="49" charset="-122"/>
              </a:rPr>
              <a:t>测量列的标准误差</a:t>
            </a:r>
            <a:r>
              <a:rPr lang="en-US" altLang="zh-CN" sz="2400" i="1" dirty="0">
                <a:solidFill>
                  <a:srgbClr val="FFCC00"/>
                </a:solidFill>
                <a:latin typeface="Times New Roman" panose="02020603050405020304" pitchFamily="18" charset="0"/>
                <a:ea typeface="楷体_GB2312" panose="02010609030101010101" pitchFamily="49" charset="-122"/>
              </a:rPr>
              <a:t>σ</a:t>
            </a:r>
            <a:r>
              <a:rPr lang="zh-CN" altLang="en-US" sz="2400" dirty="0">
                <a:solidFill>
                  <a:srgbClr val="FFCC00"/>
                </a:solidFill>
                <a:ea typeface="楷体_GB2312" panose="02010609030101010101" pitchFamily="49" charset="-122"/>
              </a:rPr>
              <a:t>为</a:t>
            </a:r>
            <a:endParaRPr lang="zh-CN" altLang="en-US" sz="2400" dirty="0">
              <a:solidFill>
                <a:srgbClr val="FFCC00"/>
              </a:solidFill>
              <a:ea typeface="楷体_GB2312" panose="02010609030101010101" pitchFamily="49" charset="-122"/>
            </a:endParaRPr>
          </a:p>
          <a:p>
            <a:pPr eaLnBrk="1" hangingPunct="1">
              <a:buNone/>
            </a:pPr>
            <a:endParaRPr lang="zh-CN" altLang="en-US" dirty="0">
              <a:solidFill>
                <a:srgbClr val="FFCC00"/>
              </a:solidFill>
              <a:ea typeface="楷体_GB2312" panose="02010609030101010101" pitchFamily="49" charset="-122"/>
            </a:endParaRPr>
          </a:p>
          <a:p>
            <a:pPr eaLnBrk="1" hangingPunct="1">
              <a:buNone/>
            </a:pPr>
            <a:endParaRPr lang="zh-CN" altLang="en-US" dirty="0">
              <a:solidFill>
                <a:srgbClr val="FFCC00"/>
              </a:solidFill>
              <a:ea typeface="楷体_GB2312" panose="02010609030101010101" pitchFamily="49" charset="-122"/>
            </a:endParaRPr>
          </a:p>
          <a:p>
            <a:pPr eaLnBrk="1" hangingPunct="1">
              <a:buNone/>
            </a:pPr>
            <a:r>
              <a:rPr lang="zh-CN" altLang="en-US" sz="2400" dirty="0">
                <a:solidFill>
                  <a:srgbClr val="FFCC00"/>
                </a:solidFill>
                <a:latin typeface="楷体_GB2312" panose="02010609030101010101" pitchFamily="49" charset="-122"/>
                <a:ea typeface="楷体_GB2312" panose="02010609030101010101" pitchFamily="49" charset="-122"/>
              </a:rPr>
              <a:t>在平均值附近， </a:t>
            </a:r>
            <a:r>
              <a:rPr lang="en-US" altLang="zh-CN" sz="2400" dirty="0">
                <a:solidFill>
                  <a:srgbClr val="FFCC00"/>
                </a:solidFill>
                <a:latin typeface="楷体_GB2312" panose="02010609030101010101" pitchFamily="49" charset="-122"/>
                <a:ea typeface="楷体_GB2312" panose="02010609030101010101" pitchFamily="49" charset="-122"/>
              </a:rPr>
              <a:t>[-σ,+σ]</a:t>
            </a:r>
            <a:r>
              <a:rPr lang="zh-CN" altLang="en-US" sz="2400" dirty="0">
                <a:solidFill>
                  <a:srgbClr val="FFCC00"/>
                </a:solidFill>
                <a:latin typeface="楷体_GB2312" panose="02010609030101010101" pitchFamily="49" charset="-122"/>
                <a:ea typeface="楷体_GB2312" panose="02010609030101010101" pitchFamily="49" charset="-122"/>
              </a:rPr>
              <a:t>以内的概率为</a:t>
            </a:r>
            <a:endParaRPr lang="zh-CN" altLang="en-US" sz="2400" dirty="0">
              <a:solidFill>
                <a:srgbClr val="FFCC00"/>
              </a:solidFill>
              <a:latin typeface="楷体_GB2312" panose="02010609030101010101" pitchFamily="49" charset="-122"/>
              <a:ea typeface="楷体_GB2312" panose="02010609030101010101" pitchFamily="49" charset="-122"/>
            </a:endParaRPr>
          </a:p>
        </p:txBody>
      </p:sp>
      <p:pic>
        <p:nvPicPr>
          <p:cNvPr id="72708" name="Picture 4"/>
          <p:cNvPicPr>
            <a:picLocks noChangeAspect="1"/>
          </p:cNvPicPr>
          <p:nvPr/>
        </p:nvPicPr>
        <p:blipFill>
          <a:blip r:embed="rId1"/>
          <a:stretch>
            <a:fillRect/>
          </a:stretch>
        </p:blipFill>
        <p:spPr>
          <a:xfrm>
            <a:off x="6084888" y="2781300"/>
            <a:ext cx="2824162" cy="2619375"/>
          </a:xfrm>
          <a:prstGeom prst="rect">
            <a:avLst/>
          </a:prstGeom>
          <a:noFill/>
          <a:ln w="9525">
            <a:noFill/>
          </a:ln>
        </p:spPr>
      </p:pic>
      <p:sp>
        <p:nvSpPr>
          <p:cNvPr id="72709" name="Rectangle 6"/>
          <p:cNvSpPr/>
          <p:nvPr/>
        </p:nvSpPr>
        <p:spPr>
          <a:xfrm>
            <a:off x="0" y="321945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72710" name="Object 5"/>
          <p:cNvGraphicFramePr>
            <a:graphicFrameLocks noChangeAspect="1"/>
          </p:cNvGraphicFramePr>
          <p:nvPr/>
        </p:nvGraphicFramePr>
        <p:xfrm>
          <a:off x="2411413" y="3716338"/>
          <a:ext cx="1100137" cy="879475"/>
        </p:xfrm>
        <a:graphic>
          <a:graphicData uri="http://schemas.openxmlformats.org/presentationml/2006/ole">
            <mc:AlternateContent xmlns:mc="http://schemas.openxmlformats.org/markup-compatibility/2006">
              <mc:Choice xmlns:v="urn:schemas-microsoft-com:vml" Requires="v">
                <p:oleObj spid="_x0000_s3101" name="" r:id="rId2" imgW="520700" imgH="419100" progId="Equation.3">
                  <p:embed/>
                </p:oleObj>
              </mc:Choice>
              <mc:Fallback>
                <p:oleObj name="" r:id="rId2" imgW="520700" imgH="419100" progId="Equation.3">
                  <p:embed/>
                  <p:pic>
                    <p:nvPicPr>
                      <p:cNvPr id="0" name="图片 3100"/>
                      <p:cNvPicPr/>
                      <p:nvPr/>
                    </p:nvPicPr>
                    <p:blipFill>
                      <a:blip r:embed="rId3"/>
                      <a:stretch>
                        <a:fillRect/>
                      </a:stretch>
                    </p:blipFill>
                    <p:spPr>
                      <a:xfrm>
                        <a:off x="2411413" y="3716338"/>
                        <a:ext cx="1100137" cy="879475"/>
                      </a:xfrm>
                      <a:prstGeom prst="rect">
                        <a:avLst/>
                      </a:prstGeom>
                      <a:solidFill>
                        <a:schemeClr val="tx2"/>
                      </a:solidFill>
                      <a:ln w="38100">
                        <a:noFill/>
                        <a:miter/>
                      </a:ln>
                    </p:spPr>
                  </p:pic>
                </p:oleObj>
              </mc:Fallback>
            </mc:AlternateContent>
          </a:graphicData>
        </a:graphic>
      </p:graphicFrame>
      <p:sp>
        <p:nvSpPr>
          <p:cNvPr id="72711" name="Rectangle 8"/>
          <p:cNvSpPr/>
          <p:nvPr/>
        </p:nvSpPr>
        <p:spPr>
          <a:xfrm>
            <a:off x="0" y="321945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72712" name="Object 7"/>
          <p:cNvGraphicFramePr>
            <a:graphicFrameLocks noChangeAspect="1"/>
          </p:cNvGraphicFramePr>
          <p:nvPr/>
        </p:nvGraphicFramePr>
        <p:xfrm>
          <a:off x="1187450" y="5516563"/>
          <a:ext cx="3492500" cy="757237"/>
        </p:xfrm>
        <a:graphic>
          <a:graphicData uri="http://schemas.openxmlformats.org/presentationml/2006/ole">
            <mc:AlternateContent xmlns:mc="http://schemas.openxmlformats.org/markup-compatibility/2006">
              <mc:Choice xmlns:v="urn:schemas-microsoft-com:vml" Requires="v">
                <p:oleObj spid="_x0000_s3102" name="" r:id="rId4" imgW="1930400" imgH="419100" progId="Equation.3">
                  <p:embed/>
                </p:oleObj>
              </mc:Choice>
              <mc:Fallback>
                <p:oleObj name="" r:id="rId4" imgW="1930400" imgH="419100" progId="Equation.3">
                  <p:embed/>
                  <p:pic>
                    <p:nvPicPr>
                      <p:cNvPr id="0" name="图片 3101"/>
                      <p:cNvPicPr/>
                      <p:nvPr/>
                    </p:nvPicPr>
                    <p:blipFill>
                      <a:blip r:embed="rId5"/>
                      <a:stretch>
                        <a:fillRect/>
                      </a:stretch>
                    </p:blipFill>
                    <p:spPr>
                      <a:xfrm>
                        <a:off x="1187450" y="5516563"/>
                        <a:ext cx="3492500" cy="757237"/>
                      </a:xfrm>
                      <a:prstGeom prst="rect">
                        <a:avLst/>
                      </a:prstGeom>
                      <a:solidFill>
                        <a:schemeClr val="tx2"/>
                      </a:solidFill>
                      <a:ln w="38100">
                        <a:noFill/>
                        <a:miter/>
                      </a:ln>
                    </p:spPr>
                  </p:pic>
                </p:oleObj>
              </mc:Fallback>
            </mc:AlternateContent>
          </a:graphicData>
        </a:graphic>
      </p:graphicFrame>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三角分布</a:t>
            </a:r>
            <a:endParaRPr lang="zh-CN" altLang="en-US" dirty="0">
              <a:ea typeface="楷体_GB2312" panose="02010609030101010101" pitchFamily="49" charset="-122"/>
            </a:endParaRPr>
          </a:p>
        </p:txBody>
      </p:sp>
      <p:sp>
        <p:nvSpPr>
          <p:cNvPr id="73731" name="Rectangle 3"/>
          <p:cNvSpPr>
            <a:spLocks noGrp="1" noRot="1"/>
          </p:cNvSpPr>
          <p:nvPr>
            <p:ph idx="1"/>
          </p:nvPr>
        </p:nvSpPr>
        <p:spPr>
          <a:xfrm>
            <a:off x="301625" y="1204913"/>
            <a:ext cx="8540750" cy="4498975"/>
          </a:xfrm>
          <a:ln/>
        </p:spPr>
        <p:txBody>
          <a:bodyPr vert="horz" wrap="square" lIns="91440" tIns="45720" rIns="91440" bIns="45720" anchor="t"/>
          <a:p>
            <a:pPr eaLnBrk="1" hangingPunct="1">
              <a:buNone/>
            </a:pPr>
            <a:r>
              <a:rPr lang="en-US" altLang="zh-CN" sz="2800" dirty="0">
                <a:solidFill>
                  <a:srgbClr val="FFCC00"/>
                </a:solidFill>
                <a:ea typeface="楷体_GB2312" panose="02010609030101010101" pitchFamily="49" charset="-122"/>
              </a:rPr>
              <a:t>   </a:t>
            </a:r>
            <a:r>
              <a:rPr lang="zh-CN" altLang="en-US" sz="2800" dirty="0">
                <a:solidFill>
                  <a:srgbClr val="FFCC00"/>
                </a:solidFill>
                <a:ea typeface="楷体_GB2312" panose="02010609030101010101" pitchFamily="49" charset="-122"/>
              </a:rPr>
              <a:t>当两个均匀分布的分布范围相等时，它们的合成效果就是三角分布。</a:t>
            </a:r>
            <a:endParaRPr lang="zh-CN" altLang="en-US" sz="2800" dirty="0">
              <a:solidFill>
                <a:srgbClr val="FFCC00"/>
              </a:solidFill>
              <a:ea typeface="楷体_GB2312" panose="02010609030101010101" pitchFamily="49" charset="-122"/>
            </a:endParaRPr>
          </a:p>
          <a:p>
            <a:pPr eaLnBrk="1" hangingPunct="1">
              <a:buNone/>
            </a:pPr>
            <a:r>
              <a:rPr lang="zh-CN" altLang="en-US" sz="2800" dirty="0">
                <a:solidFill>
                  <a:srgbClr val="FFCC00"/>
                </a:solidFill>
                <a:ea typeface="楷体_GB2312" panose="02010609030101010101" pitchFamily="49" charset="-122"/>
              </a:rPr>
              <a:t>   测量列的标准误差</a:t>
            </a:r>
            <a:r>
              <a:rPr lang="en-US" altLang="zh-CN" sz="2800" i="1" dirty="0">
                <a:solidFill>
                  <a:srgbClr val="FFCC00"/>
                </a:solidFill>
                <a:latin typeface="Times New Roman" panose="02020603050405020304" pitchFamily="18" charset="0"/>
                <a:ea typeface="楷体_GB2312" panose="02010609030101010101" pitchFamily="49" charset="-122"/>
              </a:rPr>
              <a:t>σ</a:t>
            </a:r>
            <a:r>
              <a:rPr lang="zh-CN" altLang="en-US" sz="2800" dirty="0">
                <a:solidFill>
                  <a:srgbClr val="FFCC00"/>
                </a:solidFill>
                <a:ea typeface="楷体_GB2312" panose="02010609030101010101" pitchFamily="49" charset="-122"/>
              </a:rPr>
              <a:t>为</a:t>
            </a:r>
            <a:endParaRPr lang="zh-CN" altLang="en-US" sz="2800" dirty="0">
              <a:solidFill>
                <a:srgbClr val="FFCC00"/>
              </a:solidFill>
              <a:ea typeface="楷体_GB2312" panose="02010609030101010101" pitchFamily="49" charset="-122"/>
            </a:endParaRPr>
          </a:p>
          <a:p>
            <a:pPr eaLnBrk="1" hangingPunct="1">
              <a:buNone/>
            </a:pPr>
            <a:endParaRPr lang="zh-CN" altLang="en-US" sz="3600" dirty="0">
              <a:solidFill>
                <a:srgbClr val="FFCC00"/>
              </a:solidFill>
              <a:ea typeface="楷体_GB2312" panose="02010609030101010101" pitchFamily="49" charset="-122"/>
            </a:endParaRPr>
          </a:p>
          <a:p>
            <a:pPr eaLnBrk="1" hangingPunct="1">
              <a:buNone/>
            </a:pPr>
            <a:endParaRPr lang="zh-CN" altLang="en-US" sz="3600" dirty="0">
              <a:solidFill>
                <a:srgbClr val="FFCC00"/>
              </a:solidFill>
              <a:ea typeface="楷体_GB2312" panose="02010609030101010101" pitchFamily="49" charset="-122"/>
            </a:endParaRPr>
          </a:p>
          <a:p>
            <a:pPr eaLnBrk="1" hangingPunct="1">
              <a:buNone/>
            </a:pPr>
            <a:r>
              <a:rPr lang="zh-CN" altLang="en-US" sz="2800" dirty="0">
                <a:solidFill>
                  <a:srgbClr val="FFCC00"/>
                </a:solidFill>
                <a:latin typeface="楷体_GB2312" panose="02010609030101010101" pitchFamily="49" charset="-122"/>
                <a:ea typeface="楷体_GB2312" panose="02010609030101010101" pitchFamily="49" charset="-122"/>
              </a:rPr>
              <a:t>  两次测量结果的和值或差值；两相同均匀分布的合成满足三角分布</a:t>
            </a:r>
            <a:endParaRPr lang="zh-CN" altLang="en-US" sz="2800" dirty="0">
              <a:solidFill>
                <a:srgbClr val="FFCC00"/>
              </a:solidFill>
              <a:latin typeface="楷体_GB2312" panose="02010609030101010101" pitchFamily="49" charset="-122"/>
              <a:ea typeface="楷体_GB2312" panose="02010609030101010101" pitchFamily="49" charset="-122"/>
            </a:endParaRPr>
          </a:p>
          <a:p>
            <a:pPr eaLnBrk="1" hangingPunct="1">
              <a:buNone/>
            </a:pPr>
            <a:r>
              <a:rPr lang="zh-CN" altLang="en-US" dirty="0">
                <a:solidFill>
                  <a:srgbClr val="FFCC00"/>
                </a:solidFill>
                <a:latin typeface="楷体_GB2312" panose="02010609030101010101" pitchFamily="49" charset="-122"/>
                <a:ea typeface="楷体_GB2312" panose="02010609030101010101" pitchFamily="49" charset="-122"/>
              </a:rPr>
              <a:t>在平均值附近， </a:t>
            </a:r>
            <a:r>
              <a:rPr lang="en-US" altLang="zh-CN" dirty="0">
                <a:solidFill>
                  <a:srgbClr val="FFCC00"/>
                </a:solidFill>
                <a:latin typeface="楷体_GB2312" panose="02010609030101010101" pitchFamily="49" charset="-122"/>
                <a:ea typeface="楷体_GB2312" panose="02010609030101010101" pitchFamily="49" charset="-122"/>
              </a:rPr>
              <a:t>[-σ,+σ]</a:t>
            </a:r>
            <a:r>
              <a:rPr lang="zh-CN" altLang="en-US" dirty="0">
                <a:solidFill>
                  <a:srgbClr val="FFCC00"/>
                </a:solidFill>
                <a:latin typeface="楷体_GB2312" panose="02010609030101010101" pitchFamily="49" charset="-122"/>
                <a:ea typeface="楷体_GB2312" panose="02010609030101010101" pitchFamily="49" charset="-122"/>
              </a:rPr>
              <a:t>以内的概率为</a:t>
            </a:r>
            <a:endParaRPr lang="en-US" altLang="zh-CN" dirty="0">
              <a:solidFill>
                <a:srgbClr val="FFCC00"/>
              </a:solidFill>
              <a:latin typeface="楷体_GB2312" panose="02010609030101010101" pitchFamily="49" charset="-122"/>
              <a:ea typeface="楷体_GB2312" panose="02010609030101010101" pitchFamily="49" charset="-122"/>
            </a:endParaRPr>
          </a:p>
          <a:p>
            <a:pPr eaLnBrk="1" hangingPunct="1">
              <a:buNone/>
            </a:pPr>
            <a:endParaRPr lang="zh-CN" altLang="en-US" dirty="0"/>
          </a:p>
        </p:txBody>
      </p:sp>
      <p:pic>
        <p:nvPicPr>
          <p:cNvPr id="73732" name="Picture 4"/>
          <p:cNvPicPr>
            <a:picLocks noChangeAspect="1"/>
          </p:cNvPicPr>
          <p:nvPr/>
        </p:nvPicPr>
        <p:blipFill>
          <a:blip r:embed="rId1"/>
          <a:stretch>
            <a:fillRect/>
          </a:stretch>
        </p:blipFill>
        <p:spPr>
          <a:xfrm>
            <a:off x="5940425" y="1781175"/>
            <a:ext cx="2624138" cy="2165350"/>
          </a:xfrm>
          <a:prstGeom prst="rect">
            <a:avLst/>
          </a:prstGeom>
          <a:noFill/>
          <a:ln w="9525">
            <a:noFill/>
          </a:ln>
        </p:spPr>
      </p:pic>
      <p:sp>
        <p:nvSpPr>
          <p:cNvPr id="73733" name="Rectangle 6"/>
          <p:cNvSpPr/>
          <p:nvPr/>
        </p:nvSpPr>
        <p:spPr>
          <a:xfrm>
            <a:off x="0" y="321945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73734" name="Object 5"/>
          <p:cNvGraphicFramePr>
            <a:graphicFrameLocks noChangeAspect="1"/>
          </p:cNvGraphicFramePr>
          <p:nvPr/>
        </p:nvGraphicFramePr>
        <p:xfrm>
          <a:off x="2339975" y="2868613"/>
          <a:ext cx="1181100" cy="928687"/>
        </p:xfrm>
        <a:graphic>
          <a:graphicData uri="http://schemas.openxmlformats.org/presentationml/2006/ole">
            <mc:AlternateContent xmlns:mc="http://schemas.openxmlformats.org/markup-compatibility/2006">
              <mc:Choice xmlns:v="urn:schemas-microsoft-com:vml" Requires="v">
                <p:oleObj spid="_x0000_s3103" name="" r:id="rId2" imgW="533400" imgH="419100" progId="Equation.3">
                  <p:embed/>
                </p:oleObj>
              </mc:Choice>
              <mc:Fallback>
                <p:oleObj name="" r:id="rId2" imgW="533400" imgH="419100" progId="Equation.3">
                  <p:embed/>
                  <p:pic>
                    <p:nvPicPr>
                      <p:cNvPr id="0" name="图片 3102"/>
                      <p:cNvPicPr/>
                      <p:nvPr/>
                    </p:nvPicPr>
                    <p:blipFill>
                      <a:blip r:embed="rId3"/>
                      <a:stretch>
                        <a:fillRect/>
                      </a:stretch>
                    </p:blipFill>
                    <p:spPr>
                      <a:xfrm>
                        <a:off x="2339975" y="2868613"/>
                        <a:ext cx="1181100" cy="928687"/>
                      </a:xfrm>
                      <a:prstGeom prst="rect">
                        <a:avLst/>
                      </a:prstGeom>
                      <a:solidFill>
                        <a:schemeClr val="tx2"/>
                      </a:solidFill>
                      <a:ln w="38100">
                        <a:noFill/>
                        <a:miter/>
                      </a:ln>
                    </p:spPr>
                  </p:pic>
                </p:oleObj>
              </mc:Fallback>
            </mc:AlternateContent>
          </a:graphicData>
        </a:graphic>
      </p:graphicFrame>
      <p:sp>
        <p:nvSpPr>
          <p:cNvPr id="73735" name="Rectangle 8"/>
          <p:cNvSpPr/>
          <p:nvPr/>
        </p:nvSpPr>
        <p:spPr>
          <a:xfrm>
            <a:off x="0" y="321945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73736" name="Object 7"/>
          <p:cNvGraphicFramePr>
            <a:graphicFrameLocks noChangeAspect="1"/>
          </p:cNvGraphicFramePr>
          <p:nvPr/>
        </p:nvGraphicFramePr>
        <p:xfrm>
          <a:off x="1476375" y="5630863"/>
          <a:ext cx="4953000" cy="828675"/>
        </p:xfrm>
        <a:graphic>
          <a:graphicData uri="http://schemas.openxmlformats.org/presentationml/2006/ole">
            <mc:AlternateContent xmlns:mc="http://schemas.openxmlformats.org/markup-compatibility/2006">
              <mc:Choice xmlns:v="urn:schemas-microsoft-com:vml" Requires="v">
                <p:oleObj spid="_x0000_s3104" name="" r:id="rId4" imgW="2501900" imgH="419100" progId="Equation.3">
                  <p:embed/>
                </p:oleObj>
              </mc:Choice>
              <mc:Fallback>
                <p:oleObj name="" r:id="rId4" imgW="2501900" imgH="419100" progId="Equation.3">
                  <p:embed/>
                  <p:pic>
                    <p:nvPicPr>
                      <p:cNvPr id="0" name="图片 3103"/>
                      <p:cNvPicPr/>
                      <p:nvPr/>
                    </p:nvPicPr>
                    <p:blipFill>
                      <a:blip r:embed="rId5"/>
                      <a:stretch>
                        <a:fillRect/>
                      </a:stretch>
                    </p:blipFill>
                    <p:spPr>
                      <a:xfrm>
                        <a:off x="1476375" y="5630863"/>
                        <a:ext cx="4953000" cy="828675"/>
                      </a:xfrm>
                      <a:prstGeom prst="rect">
                        <a:avLst/>
                      </a:prstGeom>
                      <a:solidFill>
                        <a:schemeClr val="tx2"/>
                      </a:solidFill>
                      <a:ln w="38100">
                        <a:noFill/>
                        <a:miter/>
                      </a:ln>
                    </p:spPr>
                  </p:pic>
                </p:oleObj>
              </mc:Fallback>
            </mc:AlternateContent>
          </a:graphicData>
        </a:graphic>
      </p:graphicFrame>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noRot="1"/>
          </p:cNvSpPr>
          <p:nvPr>
            <p:ph type="title"/>
          </p:nvPr>
        </p:nvSpPr>
        <p:spPr>
          <a:ln/>
        </p:spPr>
        <p:txBody>
          <a:bodyPr vert="horz" wrap="square" lIns="91440" tIns="45720" rIns="91440" bIns="45720" anchor="ctr"/>
          <a:p>
            <a:pPr eaLnBrk="1" hangingPunct="1"/>
            <a:r>
              <a:rPr lang="zh-CN" altLang="en-US" dirty="0">
                <a:latin typeface="Times New Roman" panose="02020603050405020304" pitchFamily="18" charset="0"/>
                <a:ea typeface="楷体_GB2312" panose="02010609030101010101" pitchFamily="49" charset="-122"/>
              </a:rPr>
              <a:t>过失误差的分析和处理</a:t>
            </a:r>
            <a:endParaRPr lang="zh-CN" altLang="en-US" dirty="0">
              <a:latin typeface="Times New Roman" panose="02020603050405020304" pitchFamily="18" charset="0"/>
              <a:ea typeface="楷体_GB2312" panose="02010609030101010101" pitchFamily="49" charset="-122"/>
            </a:endParaRPr>
          </a:p>
        </p:txBody>
      </p:sp>
      <p:sp>
        <p:nvSpPr>
          <p:cNvPr id="74755" name="Rectangle 3"/>
          <p:cNvSpPr>
            <a:spLocks noGrp="1" noRot="1"/>
          </p:cNvSpPr>
          <p:nvPr>
            <p:ph idx="1"/>
          </p:nvPr>
        </p:nvSpPr>
        <p:spPr>
          <a:xfrm>
            <a:off x="323850" y="2565400"/>
            <a:ext cx="8540750" cy="2765425"/>
          </a:xfrm>
          <a:ln/>
        </p:spPr>
        <p:txBody>
          <a:bodyPr vert="horz" wrap="square" lIns="91440" tIns="45720" rIns="91440" bIns="45720" anchor="t"/>
          <a:p>
            <a:pPr eaLnBrk="1" hangingPunct="1">
              <a:buNone/>
            </a:pPr>
            <a:r>
              <a:rPr lang="en-US" altLang="zh-CN" b="1" dirty="0">
                <a:latin typeface="楷体_GB2312" panose="02010609030101010101" pitchFamily="49" charset="-122"/>
                <a:ea typeface="楷体_GB2312" panose="02010609030101010101" pitchFamily="49" charset="-122"/>
              </a:rPr>
              <a:t>  </a:t>
            </a:r>
            <a:r>
              <a:rPr lang="zh-CN" altLang="en-US" sz="4000" b="1" dirty="0">
                <a:solidFill>
                  <a:srgbClr val="FFCC00"/>
                </a:solidFill>
                <a:latin typeface="楷体_GB2312" panose="02010609030101010101" pitchFamily="49" charset="-122"/>
                <a:ea typeface="楷体_GB2312" panose="02010609030101010101" pitchFamily="49" charset="-122"/>
              </a:rPr>
              <a:t>过失误差</a:t>
            </a:r>
            <a:r>
              <a:rPr lang="zh-CN" altLang="en-US" sz="4000" dirty="0">
                <a:solidFill>
                  <a:srgbClr val="FFCC00"/>
                </a:solidFill>
                <a:latin typeface="楷体_GB2312" panose="02010609030101010101" pitchFamily="49" charset="-122"/>
                <a:ea typeface="楷体_GB2312" panose="02010609030101010101" pitchFamily="49" charset="-122"/>
              </a:rPr>
              <a:t>是一种可以避免的误差，它是由于实验者的粗心大意或操作不当造成的一种人为差错。</a:t>
            </a:r>
            <a:r>
              <a:rPr lang="zh-CN" altLang="en-US" dirty="0"/>
              <a:t> </a:t>
            </a:r>
            <a:endParaRPr lang="zh-CN" altLang="en-US" dirty="0"/>
          </a:p>
          <a:p>
            <a:pPr eaLnBrk="1" hangingPunct="1">
              <a:buNone/>
            </a:pPr>
            <a:r>
              <a:rPr lang="zh-CN" altLang="en-US" b="1" dirty="0">
                <a:solidFill>
                  <a:srgbClr val="FFCC00"/>
                </a:solidFill>
                <a:latin typeface="Times New Roman" panose="02020603050405020304" pitchFamily="18" charset="0"/>
                <a:ea typeface="楷体_GB2312" panose="02010609030101010101" pitchFamily="49" charset="-122"/>
              </a:rPr>
              <a:t>    </a:t>
            </a:r>
            <a:endParaRPr lang="zh-CN" altLang="en-US" b="1"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en-US" altLang="zh-CN" u="sng" dirty="0">
              <a:solidFill>
                <a:srgbClr val="FFCC00"/>
              </a:solidFill>
              <a:latin typeface="Times New Roman" panose="02020603050405020304" pitchFamily="18" charset="0"/>
              <a:ea typeface="楷体_GB2312" panose="02010609030101010101" pitchFamily="49"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noRot="1"/>
          </p:cNvSpPr>
          <p:nvPr>
            <p:ph type="title" sz="quarter"/>
          </p:nvPr>
        </p:nvSpPr>
        <p:spPr>
          <a:ln/>
        </p:spPr>
        <p:txBody>
          <a:bodyPr vert="horz" wrap="square" lIns="91440" tIns="45720" rIns="91440" bIns="45720" anchor="ctr"/>
          <a:p>
            <a:pPr eaLnBrk="1" hangingPunct="1"/>
            <a:r>
              <a:rPr lang="zh-CN" altLang="en-US" dirty="0">
                <a:solidFill>
                  <a:srgbClr val="CCCC00"/>
                </a:solidFill>
                <a:ea typeface="楷体_GB2312" panose="02010609030101010101" pitchFamily="49" charset="-122"/>
              </a:rPr>
              <a:t>物理实验的地位与作用</a:t>
            </a:r>
            <a:endParaRPr lang="zh-CN" altLang="en-US" dirty="0">
              <a:solidFill>
                <a:srgbClr val="CCCC00"/>
              </a:solidFill>
              <a:ea typeface="楷体_GB2312" panose="02010609030101010101" pitchFamily="49" charset="-122"/>
            </a:endParaRPr>
          </a:p>
        </p:txBody>
      </p:sp>
      <p:sp>
        <p:nvSpPr>
          <p:cNvPr id="11267" name="Rectangle 24"/>
          <p:cNvSpPr>
            <a:spLocks noGrp="1" noRot="1"/>
          </p:cNvSpPr>
          <p:nvPr>
            <p:ph sz="quarter" idx="1"/>
          </p:nvPr>
        </p:nvSpPr>
        <p:spPr>
          <a:xfrm>
            <a:off x="323850" y="3644900"/>
            <a:ext cx="1655763" cy="431800"/>
          </a:xfrm>
          <a:ln/>
        </p:spPr>
        <p:txBody>
          <a:bodyPr vert="horz" wrap="square" lIns="91440" tIns="45720" rIns="91440" bIns="45720" anchor="t"/>
          <a:p>
            <a:pPr eaLnBrk="1" hangingPunct="1">
              <a:buNone/>
            </a:pPr>
            <a:r>
              <a:rPr lang="zh-CN" altLang="en-US" sz="2800" dirty="0">
                <a:solidFill>
                  <a:srgbClr val="FFCC00"/>
                </a:solidFill>
              </a:rPr>
              <a:t>信息处理</a:t>
            </a:r>
            <a:endParaRPr lang="zh-CN" altLang="en-US" sz="2800" dirty="0">
              <a:solidFill>
                <a:srgbClr val="FFCC00"/>
              </a:solidFill>
            </a:endParaRPr>
          </a:p>
        </p:txBody>
      </p:sp>
      <p:sp>
        <p:nvSpPr>
          <p:cNvPr id="11268" name="Rectangle 25"/>
          <p:cNvSpPr>
            <a:spLocks noGrp="1" noRot="1"/>
          </p:cNvSpPr>
          <p:nvPr>
            <p:ph sz="quarter" idx="2"/>
          </p:nvPr>
        </p:nvSpPr>
        <p:spPr>
          <a:xfrm>
            <a:off x="2555875" y="3644900"/>
            <a:ext cx="1728788" cy="504825"/>
          </a:xfrm>
          <a:ln/>
        </p:spPr>
        <p:txBody>
          <a:bodyPr vert="horz" wrap="square" lIns="91440" tIns="45720" rIns="91440" bIns="45720" anchor="t"/>
          <a:p>
            <a:pPr eaLnBrk="1" hangingPunct="1">
              <a:buNone/>
            </a:pPr>
            <a:r>
              <a:rPr lang="zh-CN" altLang="en-US" sz="2800" dirty="0">
                <a:solidFill>
                  <a:srgbClr val="FFCC00"/>
                </a:solidFill>
              </a:rPr>
              <a:t>信息存储</a:t>
            </a:r>
            <a:endParaRPr lang="zh-CN" altLang="en-US" sz="2800" dirty="0">
              <a:solidFill>
                <a:srgbClr val="FFCC00"/>
              </a:solidFill>
            </a:endParaRPr>
          </a:p>
        </p:txBody>
      </p:sp>
      <p:sp>
        <p:nvSpPr>
          <p:cNvPr id="11269" name="Rectangle 26"/>
          <p:cNvSpPr>
            <a:spLocks noGrp="1" noRot="1"/>
          </p:cNvSpPr>
          <p:nvPr>
            <p:ph sz="quarter" idx="3"/>
          </p:nvPr>
        </p:nvSpPr>
        <p:spPr>
          <a:xfrm>
            <a:off x="4859338" y="3716338"/>
            <a:ext cx="1728787" cy="433387"/>
          </a:xfrm>
          <a:ln/>
        </p:spPr>
        <p:txBody>
          <a:bodyPr vert="horz" wrap="square" lIns="91440" tIns="45720" rIns="91440" bIns="45720" anchor="t"/>
          <a:p>
            <a:pPr eaLnBrk="1" hangingPunct="1">
              <a:buNone/>
            </a:pPr>
            <a:r>
              <a:rPr lang="zh-CN" altLang="en-US" sz="2800" dirty="0">
                <a:solidFill>
                  <a:srgbClr val="FFCC00"/>
                </a:solidFill>
              </a:rPr>
              <a:t>信息显示</a:t>
            </a:r>
            <a:endParaRPr lang="zh-CN" altLang="en-US" sz="2800" dirty="0">
              <a:solidFill>
                <a:srgbClr val="FFCC00"/>
              </a:solidFill>
            </a:endParaRPr>
          </a:p>
        </p:txBody>
      </p:sp>
      <p:sp>
        <p:nvSpPr>
          <p:cNvPr id="11270" name="Rectangle 27"/>
          <p:cNvSpPr>
            <a:spLocks noGrp="1" noRot="1"/>
          </p:cNvSpPr>
          <p:nvPr>
            <p:ph sz="quarter" idx="4"/>
          </p:nvPr>
        </p:nvSpPr>
        <p:spPr>
          <a:xfrm>
            <a:off x="7019925" y="3644900"/>
            <a:ext cx="1938338" cy="655638"/>
          </a:xfrm>
          <a:ln/>
        </p:spPr>
        <p:txBody>
          <a:bodyPr vert="horz" wrap="square" lIns="91440" tIns="45720" rIns="91440" bIns="45720" anchor="t"/>
          <a:p>
            <a:pPr eaLnBrk="1" hangingPunct="1">
              <a:buNone/>
            </a:pPr>
            <a:r>
              <a:rPr lang="zh-CN" altLang="en-US" sz="2800" dirty="0">
                <a:solidFill>
                  <a:srgbClr val="FFCC00"/>
                </a:solidFill>
              </a:rPr>
              <a:t>信息传输</a:t>
            </a:r>
            <a:endParaRPr lang="zh-CN" altLang="en-US" sz="2800" dirty="0">
              <a:solidFill>
                <a:srgbClr val="FFCC00"/>
              </a:solidFill>
            </a:endParaRPr>
          </a:p>
        </p:txBody>
      </p:sp>
      <p:sp>
        <p:nvSpPr>
          <p:cNvPr id="11271" name="Rectangle 3"/>
          <p:cNvSpPr>
            <a:spLocks noGrp="1" noRot="1"/>
          </p:cNvSpPr>
          <p:nvPr>
            <p:ph type="body" sz="half"/>
          </p:nvPr>
        </p:nvSpPr>
        <p:spPr>
          <a:xfrm>
            <a:off x="250825" y="1196975"/>
            <a:ext cx="8540750" cy="1368425"/>
          </a:xfrm>
          <a:ln/>
        </p:spPr>
        <p:txBody>
          <a:bodyPr vert="horz"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eaLnBrk="1" hangingPunct="1">
              <a:buNone/>
            </a:pPr>
            <a:r>
              <a:rPr lang="en-US" altLang="zh-CN" sz="4000" dirty="0">
                <a:solidFill>
                  <a:srgbClr val="FFCC00"/>
                </a:solidFill>
                <a:latin typeface="楷体_GB2312" panose="02010609030101010101" pitchFamily="49" charset="-122"/>
                <a:ea typeface="楷体_GB2312" panose="02010609030101010101" pitchFamily="49" charset="-122"/>
              </a:rPr>
              <a:t>2.</a:t>
            </a:r>
            <a:r>
              <a:rPr lang="zh-CN" altLang="en-US" sz="4000" dirty="0">
                <a:solidFill>
                  <a:srgbClr val="FFCC00"/>
                </a:solidFill>
                <a:latin typeface="楷体_GB2312" panose="02010609030101010101" pitchFamily="49" charset="-122"/>
                <a:ea typeface="楷体_GB2312" panose="02010609030101010101" pitchFamily="49" charset="-122"/>
              </a:rPr>
              <a:t>现代科学技术的高速发展是离不开物理学理论和实验的构思和方法的。</a:t>
            </a:r>
            <a:r>
              <a:rPr lang="zh-CN" altLang="en-US" dirty="0">
                <a:latin typeface="楷体_GB2312" panose="02010609030101010101" pitchFamily="49" charset="-122"/>
                <a:ea typeface="楷体_GB2312" panose="02010609030101010101" pitchFamily="49" charset="-122"/>
              </a:rPr>
              <a:t> </a:t>
            </a:r>
            <a:endParaRPr lang="zh-CN" altLang="en-US" dirty="0">
              <a:latin typeface="楷体_GB2312" panose="02010609030101010101" pitchFamily="49" charset="-122"/>
              <a:ea typeface="楷体_GB2312" panose="02010609030101010101" pitchFamily="49" charset="-122"/>
            </a:endParaRPr>
          </a:p>
          <a:p>
            <a:pPr lvl="0" eaLnBrk="1" hangingPunct="1">
              <a:buNone/>
            </a:pPr>
            <a:endParaRPr lang="zh-CN" altLang="en-US" dirty="0">
              <a:latin typeface="楷体_GB2312" panose="02010609030101010101" pitchFamily="49" charset="-122"/>
              <a:ea typeface="楷体_GB2312" panose="02010609030101010101" pitchFamily="49" charset="-122"/>
            </a:endParaRPr>
          </a:p>
          <a:p>
            <a:pPr lvl="0" eaLnBrk="1" hangingPunct="1">
              <a:buNone/>
            </a:pPr>
            <a:endParaRPr lang="en-US" altLang="zh-CN" dirty="0">
              <a:latin typeface="楷体_GB2312" panose="02010609030101010101" pitchFamily="49" charset="-122"/>
              <a:ea typeface="楷体_GB2312" panose="02010609030101010101" pitchFamily="49" charset="-122"/>
            </a:endParaRPr>
          </a:p>
        </p:txBody>
      </p:sp>
      <p:sp>
        <p:nvSpPr>
          <p:cNvPr id="11272" name="AutoShape 20">
            <a:hlinkClick r:id="rId1" action="ppaction://hlinksldjump"/>
          </p:cNvPr>
          <p:cNvSpPr/>
          <p:nvPr/>
        </p:nvSpPr>
        <p:spPr>
          <a:xfrm>
            <a:off x="7596188" y="2781300"/>
            <a:ext cx="503237" cy="360363"/>
          </a:xfrm>
          <a:prstGeom prst="actionButtonForwardNext">
            <a:avLst/>
          </a:prstGeom>
          <a:solidFill>
            <a:schemeClr val="accent1"/>
          </a:solidFill>
          <a:ln w="9525">
            <a:noFill/>
          </a:ln>
        </p:spPr>
        <p:txBody>
          <a:bodyPr wrap="none" anchor="ct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pic>
        <p:nvPicPr>
          <p:cNvPr id="11273" name="Picture 28"/>
          <p:cNvPicPr>
            <a:picLocks noChangeAspect="1"/>
          </p:cNvPicPr>
          <p:nvPr/>
        </p:nvPicPr>
        <p:blipFill>
          <a:blip r:embed="rId2"/>
          <a:stretch>
            <a:fillRect/>
          </a:stretch>
        </p:blipFill>
        <p:spPr>
          <a:xfrm>
            <a:off x="250825" y="4292600"/>
            <a:ext cx="1962150" cy="1590675"/>
          </a:xfrm>
          <a:prstGeom prst="rect">
            <a:avLst/>
          </a:prstGeom>
          <a:noFill/>
          <a:ln w="9525">
            <a:noFill/>
          </a:ln>
        </p:spPr>
      </p:pic>
      <p:pic>
        <p:nvPicPr>
          <p:cNvPr id="11274" name="Picture 29"/>
          <p:cNvPicPr>
            <a:picLocks noChangeAspect="1"/>
          </p:cNvPicPr>
          <p:nvPr/>
        </p:nvPicPr>
        <p:blipFill>
          <a:blip r:embed="rId3"/>
          <a:stretch>
            <a:fillRect/>
          </a:stretch>
        </p:blipFill>
        <p:spPr>
          <a:xfrm>
            <a:off x="2339975" y="4365625"/>
            <a:ext cx="2219325" cy="1428750"/>
          </a:xfrm>
          <a:prstGeom prst="rect">
            <a:avLst/>
          </a:prstGeom>
          <a:noFill/>
          <a:ln w="9525">
            <a:noFill/>
          </a:ln>
        </p:spPr>
      </p:pic>
      <p:pic>
        <p:nvPicPr>
          <p:cNvPr id="11275" name="Picture 30"/>
          <p:cNvPicPr>
            <a:picLocks noChangeAspect="1"/>
          </p:cNvPicPr>
          <p:nvPr/>
        </p:nvPicPr>
        <p:blipFill>
          <a:blip r:embed="rId4"/>
          <a:stretch>
            <a:fillRect/>
          </a:stretch>
        </p:blipFill>
        <p:spPr>
          <a:xfrm>
            <a:off x="4787900" y="4292600"/>
            <a:ext cx="1781175" cy="1695450"/>
          </a:xfrm>
          <a:prstGeom prst="rect">
            <a:avLst/>
          </a:prstGeom>
          <a:noFill/>
          <a:ln w="9525">
            <a:noFill/>
          </a:ln>
        </p:spPr>
      </p:pic>
      <p:pic>
        <p:nvPicPr>
          <p:cNvPr id="11276" name="Picture 31"/>
          <p:cNvPicPr>
            <a:picLocks noChangeAspect="1"/>
          </p:cNvPicPr>
          <p:nvPr/>
        </p:nvPicPr>
        <p:blipFill>
          <a:blip r:embed="rId5"/>
          <a:stretch>
            <a:fillRect/>
          </a:stretch>
        </p:blipFill>
        <p:spPr>
          <a:xfrm>
            <a:off x="7308850" y="4221163"/>
            <a:ext cx="1028700" cy="1876425"/>
          </a:xfrm>
          <a:prstGeom prst="rect">
            <a:avLst/>
          </a:prstGeom>
          <a:noFill/>
          <a:ln w="9525">
            <a:noFill/>
          </a:ln>
        </p:spPr>
      </p:pic>
      <p:sp>
        <p:nvSpPr>
          <p:cNvPr id="11277" name="AutoShape 32">
            <a:hlinkClick r:id="rId6" action="ppaction://hlinksldjump"/>
          </p:cNvPr>
          <p:cNvSpPr/>
          <p:nvPr/>
        </p:nvSpPr>
        <p:spPr>
          <a:xfrm>
            <a:off x="971550" y="6092825"/>
            <a:ext cx="433388" cy="358775"/>
          </a:xfrm>
          <a:prstGeom prst="rightArrow">
            <a:avLst>
              <a:gd name="adj1" fmla="val 49555"/>
              <a:gd name="adj2" fmla="val 47787"/>
            </a:avLst>
          </a:prstGeom>
          <a:solidFill>
            <a:srgbClr val="FF0066"/>
          </a:solidFill>
          <a:ln w="12700" cap="flat" cmpd="sng">
            <a:solidFill>
              <a:srgbClr val="DEFECE"/>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11278" name="AutoShape 33">
            <a:hlinkClick r:id="rId7" action="ppaction://hlinksldjump"/>
          </p:cNvPr>
          <p:cNvSpPr/>
          <p:nvPr/>
        </p:nvSpPr>
        <p:spPr>
          <a:xfrm>
            <a:off x="3132138" y="6092825"/>
            <a:ext cx="433387" cy="358775"/>
          </a:xfrm>
          <a:prstGeom prst="rightArrow">
            <a:avLst>
              <a:gd name="adj1" fmla="val 49555"/>
              <a:gd name="adj2" fmla="val 47787"/>
            </a:avLst>
          </a:prstGeom>
          <a:solidFill>
            <a:srgbClr val="FF0066"/>
          </a:solidFill>
          <a:ln w="12700" cap="flat" cmpd="sng">
            <a:solidFill>
              <a:srgbClr val="DEFECE"/>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11279" name="AutoShape 34">
            <a:hlinkClick r:id="rId8" action="ppaction://hlinksldjump"/>
          </p:cNvPr>
          <p:cNvSpPr/>
          <p:nvPr/>
        </p:nvSpPr>
        <p:spPr>
          <a:xfrm>
            <a:off x="5435600" y="6165850"/>
            <a:ext cx="433388" cy="358775"/>
          </a:xfrm>
          <a:prstGeom prst="rightArrow">
            <a:avLst>
              <a:gd name="adj1" fmla="val 49555"/>
              <a:gd name="adj2" fmla="val 47787"/>
            </a:avLst>
          </a:prstGeom>
          <a:solidFill>
            <a:srgbClr val="FF0066"/>
          </a:solidFill>
          <a:ln w="12700" cap="flat" cmpd="sng">
            <a:solidFill>
              <a:srgbClr val="DEFECE"/>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11280" name="AutoShape 35">
            <a:hlinkClick r:id="rId9" action="ppaction://hlinksldjump"/>
          </p:cNvPr>
          <p:cNvSpPr/>
          <p:nvPr/>
        </p:nvSpPr>
        <p:spPr>
          <a:xfrm>
            <a:off x="7667625" y="6237288"/>
            <a:ext cx="433388" cy="358775"/>
          </a:xfrm>
          <a:prstGeom prst="rightArrow">
            <a:avLst>
              <a:gd name="adj1" fmla="val 49555"/>
              <a:gd name="adj2" fmla="val 47787"/>
            </a:avLst>
          </a:prstGeom>
          <a:solidFill>
            <a:srgbClr val="FF0066"/>
          </a:solidFill>
          <a:ln w="12700" cap="flat" cmpd="sng">
            <a:solidFill>
              <a:srgbClr val="DEFECE"/>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Grp="1" noRot="1"/>
          </p:cNvSpPr>
          <p:nvPr>
            <p:ph type="title"/>
          </p:nvPr>
        </p:nvSpPr>
        <p:spPr>
          <a:ln/>
        </p:spPr>
        <p:txBody>
          <a:bodyPr vert="horz" wrap="square" lIns="91440" tIns="45720" rIns="91440" bIns="45720" anchor="ctr"/>
          <a:p>
            <a:pPr eaLnBrk="1" hangingPunct="1"/>
            <a:r>
              <a:rPr lang="zh-CN" altLang="en-US" dirty="0">
                <a:latin typeface="Times New Roman" panose="02020603050405020304" pitchFamily="18" charset="0"/>
                <a:ea typeface="楷体_GB2312" panose="02010609030101010101" pitchFamily="49" charset="-122"/>
              </a:rPr>
              <a:t>过失误差的分析和处理</a:t>
            </a:r>
            <a:endParaRPr lang="zh-CN" altLang="en-US" dirty="0">
              <a:latin typeface="Times New Roman" panose="02020603050405020304" pitchFamily="18" charset="0"/>
              <a:ea typeface="楷体_GB2312" panose="02010609030101010101" pitchFamily="49" charset="-122"/>
            </a:endParaRPr>
          </a:p>
        </p:txBody>
      </p:sp>
      <p:sp>
        <p:nvSpPr>
          <p:cNvPr id="75779" name="Rectangle 3"/>
          <p:cNvSpPr>
            <a:spLocks noGrp="1" noRot="1"/>
          </p:cNvSpPr>
          <p:nvPr>
            <p:ph type="body" sz="half" idx="1"/>
          </p:nvPr>
        </p:nvSpPr>
        <p:spPr>
          <a:xfrm>
            <a:off x="301625" y="1600200"/>
            <a:ext cx="8842375" cy="4498975"/>
          </a:xfrm>
          <a:ln/>
        </p:spPr>
        <p:txBody>
          <a:bodyPr vert="horz" wrap="square" lIns="91440" tIns="45720" rIns="91440" bIns="45720" anchor="t"/>
          <a:p>
            <a:pPr eaLnBrk="1" hangingPunct="1">
              <a:buNone/>
            </a:pPr>
            <a:r>
              <a:rPr lang="en-US" altLang="zh-CN" sz="2800" dirty="0">
                <a:solidFill>
                  <a:srgbClr val="FFCC00"/>
                </a:solidFill>
              </a:rPr>
              <a:t> </a:t>
            </a:r>
            <a:r>
              <a:rPr lang="en-US" altLang="zh-CN" sz="2800" b="1" dirty="0">
                <a:solidFill>
                  <a:srgbClr val="FFCC00"/>
                </a:solidFill>
                <a:latin typeface="Times New Roman" panose="02020603050405020304" pitchFamily="18" charset="0"/>
                <a:ea typeface="楷体_GB2312" panose="02010609030101010101" pitchFamily="49" charset="-122"/>
              </a:rPr>
              <a:t>3</a:t>
            </a:r>
            <a:r>
              <a:rPr lang="en-US" altLang="zh-CN" sz="2800" b="1" i="1" dirty="0">
                <a:solidFill>
                  <a:srgbClr val="FFCC00"/>
                </a:solidFill>
                <a:latin typeface="Times New Roman" panose="02020603050405020304" pitchFamily="18" charset="0"/>
                <a:ea typeface="楷体_GB2312" panose="02010609030101010101" pitchFamily="49" charset="-122"/>
              </a:rPr>
              <a:t>σ</a:t>
            </a:r>
            <a:r>
              <a:rPr lang="zh-CN" altLang="en-US" sz="2800" b="1" dirty="0">
                <a:solidFill>
                  <a:srgbClr val="FFCC00"/>
                </a:solidFill>
                <a:latin typeface="Times New Roman" panose="02020603050405020304" pitchFamily="18" charset="0"/>
                <a:ea typeface="楷体_GB2312" panose="02010609030101010101" pitchFamily="49" charset="-122"/>
              </a:rPr>
              <a:t>准则</a:t>
            </a:r>
            <a:endParaRPr lang="zh-CN" altLang="en-US" sz="2800" dirty="0">
              <a:solidFill>
                <a:srgbClr val="FFCC00"/>
              </a:solidFill>
            </a:endParaRPr>
          </a:p>
          <a:p>
            <a:pPr eaLnBrk="1" hangingPunct="1">
              <a:buNone/>
            </a:pPr>
            <a:r>
              <a:rPr lang="zh-CN" altLang="en-US" sz="2800" dirty="0">
                <a:solidFill>
                  <a:srgbClr val="FFCC00"/>
                </a:solidFill>
              </a:rPr>
              <a:t>   </a:t>
            </a:r>
            <a:r>
              <a:rPr lang="zh-CN" altLang="en-US" sz="2800" dirty="0">
                <a:solidFill>
                  <a:srgbClr val="FFCC00"/>
                </a:solidFill>
                <a:latin typeface="Times New Roman" panose="02020603050405020304" pitchFamily="18" charset="0"/>
                <a:ea typeface="楷体_GB2312" panose="02010609030101010101" pitchFamily="49" charset="-122"/>
              </a:rPr>
              <a:t>根据概率理论，在等精度的情况下，多次测量随机误差服从正态分布。则对于置信区间</a:t>
            </a:r>
            <a:r>
              <a:rPr lang="en-US" altLang="zh-CN" sz="2800" dirty="0">
                <a:solidFill>
                  <a:srgbClr val="FFCC00"/>
                </a:solidFill>
                <a:latin typeface="Times New Roman" panose="02020603050405020304" pitchFamily="18" charset="0"/>
                <a:ea typeface="楷体_GB2312" panose="02010609030101010101" pitchFamily="49" charset="-122"/>
              </a:rPr>
              <a:t>[-3</a:t>
            </a:r>
            <a:r>
              <a:rPr lang="en-US" altLang="zh-CN" sz="2800" i="1" dirty="0">
                <a:solidFill>
                  <a:srgbClr val="FFCC00"/>
                </a:solidFill>
                <a:latin typeface="Times New Roman" panose="02020603050405020304" pitchFamily="18" charset="0"/>
                <a:ea typeface="楷体_GB2312" panose="02010609030101010101" pitchFamily="49" charset="-122"/>
              </a:rPr>
              <a:t>σ</a:t>
            </a:r>
            <a:r>
              <a:rPr lang="en-US" altLang="zh-CN" sz="2800" dirty="0">
                <a:solidFill>
                  <a:srgbClr val="FFCC00"/>
                </a:solidFill>
                <a:latin typeface="Times New Roman" panose="02020603050405020304" pitchFamily="18" charset="0"/>
                <a:ea typeface="楷体_GB2312" panose="02010609030101010101" pitchFamily="49" charset="-122"/>
              </a:rPr>
              <a:t>,+3</a:t>
            </a:r>
            <a:r>
              <a:rPr lang="en-US" altLang="zh-CN" sz="2800" i="1" dirty="0">
                <a:solidFill>
                  <a:srgbClr val="FFCC00"/>
                </a:solidFill>
                <a:latin typeface="Times New Roman" panose="02020603050405020304" pitchFamily="18" charset="0"/>
                <a:ea typeface="楷体_GB2312" panose="02010609030101010101" pitchFamily="49" charset="-122"/>
              </a:rPr>
              <a:t>σ</a:t>
            </a:r>
            <a:r>
              <a:rPr lang="en-US" altLang="zh-CN" sz="2800" dirty="0">
                <a:solidFill>
                  <a:srgbClr val="FFCC00"/>
                </a:solidFill>
                <a:latin typeface="Times New Roman" panose="02020603050405020304" pitchFamily="18" charset="0"/>
                <a:ea typeface="楷体_GB2312" panose="02010609030101010101" pitchFamily="49" charset="-122"/>
              </a:rPr>
              <a:t>]</a:t>
            </a:r>
            <a:r>
              <a:rPr lang="zh-CN" altLang="en-US" sz="2800" dirty="0">
                <a:solidFill>
                  <a:srgbClr val="FFCC00"/>
                </a:solidFill>
                <a:latin typeface="Times New Roman" panose="02020603050405020304" pitchFamily="18" charset="0"/>
                <a:ea typeface="楷体_GB2312" panose="02010609030101010101" pitchFamily="49" charset="-122"/>
              </a:rPr>
              <a:t>而言，其置信概率为</a:t>
            </a:r>
            <a:r>
              <a:rPr lang="en-US" altLang="zh-CN" sz="2800" dirty="0">
                <a:solidFill>
                  <a:srgbClr val="FFCC00"/>
                </a:solidFill>
                <a:latin typeface="Times New Roman" panose="02020603050405020304" pitchFamily="18" charset="0"/>
                <a:ea typeface="楷体_GB2312" panose="02010609030101010101" pitchFamily="49" charset="-122"/>
              </a:rPr>
              <a:t>99.7%</a:t>
            </a:r>
            <a:r>
              <a:rPr lang="zh-CN" altLang="en-US" sz="2800" dirty="0">
                <a:solidFill>
                  <a:srgbClr val="FFCC00"/>
                </a:solidFill>
                <a:latin typeface="Times New Roman" panose="02020603050405020304" pitchFamily="18" charset="0"/>
                <a:ea typeface="楷体_GB2312" panose="02010609030101010101" pitchFamily="49" charset="-122"/>
              </a:rPr>
              <a:t>，即测量值的随机误差超出的概率仅为</a:t>
            </a:r>
            <a:r>
              <a:rPr lang="en-US" altLang="zh-CN" sz="2800" dirty="0">
                <a:solidFill>
                  <a:srgbClr val="FFCC00"/>
                </a:solidFill>
                <a:latin typeface="Times New Roman" panose="02020603050405020304" pitchFamily="18" charset="0"/>
                <a:ea typeface="楷体_GB2312" panose="02010609030101010101" pitchFamily="49" charset="-122"/>
              </a:rPr>
              <a:t>0.3%</a:t>
            </a:r>
            <a:r>
              <a:rPr lang="en-US" altLang="zh-CN" sz="2800" dirty="0">
                <a:latin typeface="Times New Roman" panose="02020603050405020304" pitchFamily="18" charset="0"/>
                <a:ea typeface="楷体_GB2312" panose="02010609030101010101" pitchFamily="49" charset="-122"/>
              </a:rPr>
              <a:t> </a:t>
            </a:r>
            <a:r>
              <a:rPr lang="en-US" altLang="zh-CN" sz="2800" dirty="0">
                <a:solidFill>
                  <a:srgbClr val="FFCC00"/>
                </a:solidFill>
                <a:latin typeface="Times New Roman" panose="02020603050405020304" pitchFamily="18" charset="0"/>
                <a:ea typeface="楷体_GB2312" panose="02010609030101010101" pitchFamily="49" charset="-122"/>
              </a:rPr>
              <a:t>!</a:t>
            </a:r>
            <a:endParaRPr lang="en-US" altLang="zh-CN" sz="2800"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en-US" altLang="zh-CN" sz="28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sz="2800" b="1" dirty="0">
                <a:solidFill>
                  <a:srgbClr val="FFCC00"/>
                </a:solidFill>
                <a:latin typeface="Times New Roman" panose="02020603050405020304" pitchFamily="18" charset="0"/>
                <a:ea typeface="楷体_GB2312" panose="02010609030101010101" pitchFamily="49" charset="-122"/>
              </a:rPr>
              <a:t>具体做法：</a:t>
            </a:r>
            <a:r>
              <a:rPr lang="zh-CN" altLang="en-US" sz="2800" dirty="0">
                <a:solidFill>
                  <a:srgbClr val="FFCC00"/>
                </a:solidFill>
                <a:latin typeface="Times New Roman" panose="02020603050405020304" pitchFamily="18" charset="0"/>
                <a:ea typeface="楷体_GB2312" panose="02010609030101010101" pitchFamily="49" charset="-122"/>
              </a:rPr>
              <a:t>求出</a:t>
            </a:r>
            <a:r>
              <a:rPr lang="zh-CN" altLang="en-US" sz="2800" b="1" dirty="0">
                <a:solidFill>
                  <a:srgbClr val="FF0000"/>
                </a:solidFill>
                <a:latin typeface="Times New Roman" panose="02020603050405020304" pitchFamily="18" charset="0"/>
                <a:ea typeface="楷体_GB2312" panose="02010609030101010101" pitchFamily="49" charset="-122"/>
              </a:rPr>
              <a:t>被测量的平均值 </a:t>
            </a:r>
            <a:r>
              <a:rPr lang="en-US" altLang="zh-CN" sz="2800" b="1" i="1" dirty="0">
                <a:solidFill>
                  <a:srgbClr val="FF0000"/>
                </a:solidFill>
                <a:latin typeface="Times New Roman" panose="02020603050405020304" pitchFamily="18" charset="0"/>
                <a:ea typeface="楷体_GB2312" panose="02010609030101010101" pitchFamily="49" charset="-122"/>
              </a:rPr>
              <a:t>x</a:t>
            </a:r>
            <a:r>
              <a:rPr lang="en-US" altLang="zh-CN" sz="2800" dirty="0">
                <a:solidFill>
                  <a:srgbClr val="FFCC00"/>
                </a:solidFill>
                <a:latin typeface="Times New Roman" panose="02020603050405020304" pitchFamily="18" charset="0"/>
                <a:ea typeface="楷体_GB2312" panose="02010609030101010101" pitchFamily="49" charset="-122"/>
              </a:rPr>
              <a:t>  </a:t>
            </a:r>
            <a:r>
              <a:rPr lang="zh-CN" altLang="en-US" sz="2800" dirty="0">
                <a:solidFill>
                  <a:srgbClr val="FFCC00"/>
                </a:solidFill>
                <a:latin typeface="Times New Roman" panose="02020603050405020304" pitchFamily="18" charset="0"/>
                <a:ea typeface="楷体_GB2312" panose="02010609030101010101" pitchFamily="49" charset="-122"/>
              </a:rPr>
              <a:t>和</a:t>
            </a:r>
            <a:r>
              <a:rPr lang="zh-CN" altLang="en-US" sz="2800" b="1" dirty="0">
                <a:solidFill>
                  <a:srgbClr val="FF0000"/>
                </a:solidFill>
                <a:latin typeface="Times New Roman" panose="02020603050405020304" pitchFamily="18" charset="0"/>
                <a:ea typeface="楷体_GB2312" panose="02010609030101010101" pitchFamily="49" charset="-122"/>
              </a:rPr>
              <a:t>测量列的标准偏差</a:t>
            </a:r>
            <a:r>
              <a:rPr lang="en-US" altLang="zh-CN" sz="2800" b="1" dirty="0">
                <a:solidFill>
                  <a:srgbClr val="FF0000"/>
                </a:solidFill>
                <a:latin typeface="Times New Roman" panose="02020603050405020304" pitchFamily="18" charset="0"/>
                <a:ea typeface="楷体_GB2312" panose="02010609030101010101" pitchFamily="49" charset="-122"/>
              </a:rPr>
              <a:t>s</a:t>
            </a:r>
            <a:r>
              <a:rPr lang="zh-CN" altLang="en-US" sz="2800" b="1" dirty="0">
                <a:solidFill>
                  <a:srgbClr val="FF0000"/>
                </a:solidFill>
                <a:latin typeface="Times New Roman" panose="02020603050405020304" pitchFamily="18" charset="0"/>
                <a:ea typeface="楷体_GB2312" panose="02010609030101010101" pitchFamily="49" charset="-122"/>
              </a:rPr>
              <a:t>（</a:t>
            </a:r>
            <a:r>
              <a:rPr lang="en-US" altLang="zh-CN" sz="2800" b="1" i="1" dirty="0">
                <a:solidFill>
                  <a:srgbClr val="FF0000"/>
                </a:solidFill>
                <a:latin typeface="Times New Roman" panose="02020603050405020304" pitchFamily="18" charset="0"/>
                <a:ea typeface="楷体_GB2312" panose="02010609030101010101" pitchFamily="49" charset="-122"/>
              </a:rPr>
              <a:t>x</a:t>
            </a:r>
            <a:r>
              <a:rPr lang="zh-CN" altLang="en-US" sz="2800" b="1" dirty="0">
                <a:solidFill>
                  <a:srgbClr val="FF0000"/>
                </a:solidFill>
                <a:latin typeface="Times New Roman" panose="02020603050405020304" pitchFamily="18" charset="0"/>
                <a:ea typeface="楷体_GB2312" panose="02010609030101010101" pitchFamily="49" charset="-122"/>
              </a:rPr>
              <a:t>）</a:t>
            </a:r>
            <a:r>
              <a:rPr lang="zh-CN" altLang="en-US" sz="2800" dirty="0">
                <a:solidFill>
                  <a:srgbClr val="FFCC00"/>
                </a:solidFill>
                <a:latin typeface="Times New Roman" panose="02020603050405020304" pitchFamily="18" charset="0"/>
                <a:ea typeface="楷体_GB2312" panose="02010609030101010101" pitchFamily="49" charset="-122"/>
              </a:rPr>
              <a:t> ，作区间</a:t>
            </a:r>
            <a:r>
              <a:rPr lang="en-US" altLang="zh-CN" sz="2800" b="1" dirty="0">
                <a:solidFill>
                  <a:srgbClr val="FFCC00"/>
                </a:solidFill>
                <a:latin typeface="Times New Roman" panose="02020603050405020304" pitchFamily="18" charset="0"/>
                <a:ea typeface="楷体_GB2312" panose="02010609030101010101" pitchFamily="49" charset="-122"/>
              </a:rPr>
              <a:t>[ </a:t>
            </a:r>
            <a:r>
              <a:rPr lang="en-US" altLang="zh-CN" sz="2800" b="1" i="1" dirty="0">
                <a:solidFill>
                  <a:srgbClr val="FFCC00"/>
                </a:solidFill>
                <a:latin typeface="Times New Roman" panose="02020603050405020304" pitchFamily="18" charset="0"/>
                <a:ea typeface="楷体_GB2312" panose="02010609030101010101" pitchFamily="49" charset="-122"/>
              </a:rPr>
              <a:t>x </a:t>
            </a:r>
            <a:r>
              <a:rPr lang="en-US" altLang="zh-CN" sz="2800" b="1" dirty="0">
                <a:solidFill>
                  <a:srgbClr val="FFCC00"/>
                </a:solidFill>
                <a:latin typeface="Times New Roman" panose="02020603050405020304" pitchFamily="18" charset="0"/>
                <a:ea typeface="楷体_GB2312" panose="02010609030101010101" pitchFamily="49" charset="-122"/>
              </a:rPr>
              <a:t>– 3·</a:t>
            </a:r>
            <a:r>
              <a:rPr lang="en-US" altLang="zh-CN" sz="2800" b="1" i="1" dirty="0">
                <a:solidFill>
                  <a:srgbClr val="FFCC00"/>
                </a:solidFill>
                <a:latin typeface="Times New Roman" panose="02020603050405020304" pitchFamily="18" charset="0"/>
                <a:ea typeface="楷体_GB2312" panose="02010609030101010101" pitchFamily="49" charset="-122"/>
              </a:rPr>
              <a:t>s</a:t>
            </a:r>
            <a:r>
              <a:rPr lang="en-US" altLang="zh-CN" sz="2800" b="1" dirty="0">
                <a:solidFill>
                  <a:srgbClr val="FFCC00"/>
                </a:solidFill>
                <a:latin typeface="Times New Roman" panose="02020603050405020304" pitchFamily="18" charset="0"/>
                <a:ea typeface="楷体_GB2312" panose="02010609030101010101" pitchFamily="49" charset="-122"/>
              </a:rPr>
              <a:t>(</a:t>
            </a:r>
            <a:r>
              <a:rPr lang="en-US" altLang="zh-CN" sz="2800" b="1" i="1" dirty="0">
                <a:solidFill>
                  <a:srgbClr val="FFCC00"/>
                </a:solidFill>
                <a:latin typeface="Times New Roman" panose="02020603050405020304" pitchFamily="18" charset="0"/>
                <a:ea typeface="楷体_GB2312" panose="02010609030101010101" pitchFamily="49" charset="-122"/>
              </a:rPr>
              <a:t>x</a:t>
            </a:r>
            <a:r>
              <a:rPr lang="en-US" altLang="zh-CN" sz="2800" b="1" dirty="0">
                <a:solidFill>
                  <a:srgbClr val="FFCC00"/>
                </a:solidFill>
                <a:latin typeface="Times New Roman" panose="02020603050405020304" pitchFamily="18" charset="0"/>
                <a:ea typeface="楷体_GB2312" panose="02010609030101010101" pitchFamily="49" charset="-122"/>
              </a:rPr>
              <a:t>) , </a:t>
            </a:r>
            <a:r>
              <a:rPr lang="en-US" altLang="zh-CN" sz="2800" b="1" i="1" dirty="0">
                <a:solidFill>
                  <a:srgbClr val="FFCC00"/>
                </a:solidFill>
                <a:latin typeface="Times New Roman" panose="02020603050405020304" pitchFamily="18" charset="0"/>
                <a:ea typeface="楷体_GB2312" panose="02010609030101010101" pitchFamily="49" charset="-122"/>
              </a:rPr>
              <a:t>x </a:t>
            </a:r>
            <a:r>
              <a:rPr lang="en-US" altLang="zh-CN" sz="2800" b="1" dirty="0">
                <a:solidFill>
                  <a:srgbClr val="FFCC00"/>
                </a:solidFill>
                <a:latin typeface="Times New Roman" panose="02020603050405020304" pitchFamily="18" charset="0"/>
                <a:ea typeface="楷体_GB2312" panose="02010609030101010101" pitchFamily="49" charset="-122"/>
              </a:rPr>
              <a:t>+ 3·</a:t>
            </a:r>
            <a:r>
              <a:rPr lang="en-US" altLang="zh-CN" sz="2800" b="1" i="1" dirty="0">
                <a:solidFill>
                  <a:srgbClr val="FFCC00"/>
                </a:solidFill>
                <a:latin typeface="Times New Roman" panose="02020603050405020304" pitchFamily="18" charset="0"/>
                <a:ea typeface="楷体_GB2312" panose="02010609030101010101" pitchFamily="49" charset="-122"/>
              </a:rPr>
              <a:t>s</a:t>
            </a:r>
            <a:r>
              <a:rPr lang="en-US" altLang="zh-CN" sz="2800" b="1" dirty="0">
                <a:solidFill>
                  <a:srgbClr val="FFCC00"/>
                </a:solidFill>
                <a:latin typeface="Times New Roman" panose="02020603050405020304" pitchFamily="18" charset="0"/>
                <a:ea typeface="楷体_GB2312" panose="02010609030101010101" pitchFamily="49" charset="-122"/>
              </a:rPr>
              <a:t>(</a:t>
            </a:r>
            <a:r>
              <a:rPr lang="en-US" altLang="zh-CN" sz="2800" b="1" i="1" dirty="0">
                <a:solidFill>
                  <a:srgbClr val="FFCC00"/>
                </a:solidFill>
                <a:latin typeface="Times New Roman" panose="02020603050405020304" pitchFamily="18" charset="0"/>
                <a:ea typeface="楷体_GB2312" panose="02010609030101010101" pitchFamily="49" charset="-122"/>
              </a:rPr>
              <a:t>x</a:t>
            </a:r>
            <a:r>
              <a:rPr lang="en-US" altLang="zh-CN" sz="2800" b="1" dirty="0">
                <a:solidFill>
                  <a:srgbClr val="FFCC00"/>
                </a:solidFill>
                <a:latin typeface="Times New Roman" panose="02020603050405020304" pitchFamily="18" charset="0"/>
                <a:ea typeface="楷体_GB2312" panose="02010609030101010101" pitchFamily="49" charset="-122"/>
              </a:rPr>
              <a:t>) ]</a:t>
            </a:r>
            <a:r>
              <a:rPr lang="en-US" altLang="zh-CN" sz="2800" dirty="0">
                <a:solidFill>
                  <a:srgbClr val="FFCC00"/>
                </a:solidFill>
                <a:latin typeface="Times New Roman" panose="02020603050405020304" pitchFamily="18" charset="0"/>
                <a:ea typeface="楷体_GB2312" panose="02010609030101010101" pitchFamily="49" charset="-122"/>
              </a:rPr>
              <a:t> </a:t>
            </a:r>
            <a:r>
              <a:rPr lang="zh-CN" altLang="en-US" sz="2800" dirty="0">
                <a:solidFill>
                  <a:srgbClr val="FFCC00"/>
                </a:solidFill>
                <a:latin typeface="Times New Roman" panose="02020603050405020304" pitchFamily="18" charset="0"/>
                <a:ea typeface="楷体_GB2312" panose="02010609030101010101" pitchFamily="49" charset="-122"/>
              </a:rPr>
              <a:t>，则测量列中数据不在此区间内的值即视为是“坏值”而予以剔除。</a:t>
            </a:r>
            <a:endParaRPr lang="zh-CN" altLang="en-US" sz="2800" dirty="0">
              <a:solidFill>
                <a:srgbClr val="FFCC00"/>
              </a:solidFill>
              <a:latin typeface="Times New Roman" panose="02020603050405020304" pitchFamily="18" charset="0"/>
              <a:ea typeface="楷体_GB2312" panose="02010609030101010101" pitchFamily="49" charset="-122"/>
            </a:endParaRPr>
          </a:p>
        </p:txBody>
      </p:sp>
      <p:sp>
        <p:nvSpPr>
          <p:cNvPr id="75780" name="Rectangle 8"/>
          <p:cNvSpPr/>
          <p:nvPr/>
        </p:nvSpPr>
        <p:spPr>
          <a:xfrm>
            <a:off x="0" y="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75781" name="Object 7"/>
          <p:cNvGraphicFramePr>
            <a:graphicFrameLocks noChangeAspect="1"/>
          </p:cNvGraphicFramePr>
          <p:nvPr/>
        </p:nvGraphicFramePr>
        <p:xfrm>
          <a:off x="0" y="0"/>
          <a:ext cx="120650" cy="215900"/>
        </p:xfrm>
        <a:graphic>
          <a:graphicData uri="http://schemas.openxmlformats.org/presentationml/2006/ole">
            <mc:AlternateContent xmlns:mc="http://schemas.openxmlformats.org/markup-compatibility/2006">
              <mc:Choice xmlns:v="urn:schemas-microsoft-com:vml" Requires="v">
                <p:oleObj spid="_x0000_s3105" name="" r:id="rId1" imgW="127000" imgH="215900" progId="Equation.3">
                  <p:embed/>
                </p:oleObj>
              </mc:Choice>
              <mc:Fallback>
                <p:oleObj name="" r:id="rId1" imgW="127000" imgH="215900" progId="Equation.3">
                  <p:embed/>
                  <p:pic>
                    <p:nvPicPr>
                      <p:cNvPr id="0" name="图片 3104"/>
                      <p:cNvPicPr/>
                      <p:nvPr/>
                    </p:nvPicPr>
                    <p:blipFill>
                      <a:blip r:embed="rId2"/>
                      <a:stretch>
                        <a:fillRect/>
                      </a:stretch>
                    </p:blipFill>
                    <p:spPr>
                      <a:xfrm>
                        <a:off x="0" y="0"/>
                        <a:ext cx="120650" cy="215900"/>
                      </a:xfrm>
                      <a:prstGeom prst="rect">
                        <a:avLst/>
                      </a:prstGeom>
                      <a:noFill/>
                      <a:ln w="38100">
                        <a:noFill/>
                        <a:miter/>
                      </a:ln>
                    </p:spPr>
                  </p:pic>
                </p:oleObj>
              </mc:Fallback>
            </mc:AlternateContent>
          </a:graphicData>
        </a:graphic>
      </p:graphicFrame>
      <p:sp>
        <p:nvSpPr>
          <p:cNvPr id="75782" name="Rectangle 10"/>
          <p:cNvSpPr/>
          <p:nvPr/>
        </p:nvSpPr>
        <p:spPr>
          <a:xfrm>
            <a:off x="0" y="332105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75783" name="Rectangle 12"/>
          <p:cNvSpPr/>
          <p:nvPr/>
        </p:nvSpPr>
        <p:spPr>
          <a:xfrm>
            <a:off x="0" y="3330575"/>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75784" name="Rectangle 14"/>
          <p:cNvSpPr/>
          <p:nvPr/>
        </p:nvSpPr>
        <p:spPr>
          <a:xfrm>
            <a:off x="0" y="3311525"/>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75785" name="Line 15"/>
          <p:cNvSpPr/>
          <p:nvPr/>
        </p:nvSpPr>
        <p:spPr>
          <a:xfrm>
            <a:off x="5364163" y="4581525"/>
            <a:ext cx="360362" cy="0"/>
          </a:xfrm>
          <a:prstGeom prst="line">
            <a:avLst/>
          </a:prstGeom>
          <a:ln w="34925" cap="flat" cmpd="sng">
            <a:solidFill>
              <a:srgbClr val="FF0000"/>
            </a:solidFill>
            <a:prstDash val="solid"/>
            <a:headEnd type="none" w="med" len="med"/>
            <a:tailEnd type="none" w="med" len="med"/>
          </a:ln>
        </p:spPr>
      </p:sp>
      <p:sp>
        <p:nvSpPr>
          <p:cNvPr id="75786" name="Line 16"/>
          <p:cNvSpPr/>
          <p:nvPr/>
        </p:nvSpPr>
        <p:spPr>
          <a:xfrm>
            <a:off x="3419475" y="4941888"/>
            <a:ext cx="360363" cy="0"/>
          </a:xfrm>
          <a:prstGeom prst="line">
            <a:avLst/>
          </a:prstGeom>
          <a:ln w="34925" cap="flat" cmpd="sng">
            <a:solidFill>
              <a:srgbClr val="FFCC00"/>
            </a:solidFill>
            <a:prstDash val="solid"/>
            <a:headEnd type="none" w="med" len="med"/>
            <a:tailEnd type="none" w="med" len="med"/>
          </a:ln>
        </p:spPr>
      </p:sp>
      <p:sp>
        <p:nvSpPr>
          <p:cNvPr id="75787" name="Line 17"/>
          <p:cNvSpPr/>
          <p:nvPr/>
        </p:nvSpPr>
        <p:spPr>
          <a:xfrm>
            <a:off x="5003800" y="5013325"/>
            <a:ext cx="360363" cy="0"/>
          </a:xfrm>
          <a:prstGeom prst="line">
            <a:avLst/>
          </a:prstGeom>
          <a:ln w="34925" cap="flat" cmpd="sng">
            <a:solidFill>
              <a:srgbClr val="FFCC00"/>
            </a:solidFill>
            <a:prstDash val="solid"/>
            <a:headEnd type="none" w="med" len="med"/>
            <a:tailEnd type="none" w="med" len="med"/>
          </a:ln>
        </p:spPr>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Grp="1" noRot="1"/>
          </p:cNvSpPr>
          <p:nvPr>
            <p:ph type="title"/>
          </p:nvPr>
        </p:nvSpPr>
        <p:spPr>
          <a:ln/>
        </p:spPr>
        <p:txBody>
          <a:bodyPr vert="horz" wrap="square" lIns="91440" tIns="45720" rIns="91440" bIns="45720" anchor="ctr"/>
          <a:p>
            <a:pPr eaLnBrk="1" hangingPunct="1"/>
            <a:r>
              <a:rPr lang="zh-CN" altLang="en-US" b="1" dirty="0">
                <a:ea typeface="楷体_GB2312" panose="02010609030101010101" pitchFamily="49" charset="-122"/>
              </a:rPr>
              <a:t>测量结果与不确定度的评定</a:t>
            </a:r>
            <a:r>
              <a:rPr lang="zh-CN" altLang="en-US" dirty="0"/>
              <a:t> </a:t>
            </a:r>
            <a:endParaRPr lang="zh-CN" altLang="en-US" dirty="0"/>
          </a:p>
        </p:txBody>
      </p:sp>
      <p:sp>
        <p:nvSpPr>
          <p:cNvPr id="76803" name="Rectangle 3"/>
          <p:cNvSpPr>
            <a:spLocks noGrp="1" noRot="1"/>
          </p:cNvSpPr>
          <p:nvPr>
            <p:ph idx="1"/>
          </p:nvPr>
        </p:nvSpPr>
        <p:spPr>
          <a:xfrm>
            <a:off x="323850" y="2276475"/>
            <a:ext cx="8540750" cy="3097213"/>
          </a:xfrm>
          <a:ln/>
        </p:spPr>
        <p:txBody>
          <a:bodyPr vert="horz" wrap="square" lIns="91440" tIns="45720" rIns="91440" bIns="45720" anchor="t"/>
          <a:p>
            <a:pPr eaLnBrk="1" hangingPunct="1">
              <a:buNone/>
            </a:pPr>
            <a:r>
              <a:rPr lang="en-US" altLang="zh-CN" sz="3600" dirty="0">
                <a:solidFill>
                  <a:srgbClr val="FFCC00"/>
                </a:solidFill>
                <a:latin typeface="Times New Roman" panose="02020603050405020304" pitchFamily="18" charset="0"/>
                <a:ea typeface="楷体_GB2312" panose="02010609030101010101" pitchFamily="49" charset="-122"/>
              </a:rPr>
              <a:t>1.</a:t>
            </a:r>
            <a:r>
              <a:rPr lang="zh-CN" altLang="en-US" sz="3600" dirty="0">
                <a:solidFill>
                  <a:srgbClr val="FFCC00"/>
                </a:solidFill>
                <a:latin typeface="Times New Roman" panose="02020603050405020304" pitchFamily="18" charset="0"/>
                <a:ea typeface="楷体_GB2312" panose="02010609030101010101" pitchFamily="49" charset="-122"/>
              </a:rPr>
              <a:t>不确定度的基本概念</a:t>
            </a:r>
            <a:endParaRPr lang="zh-CN" altLang="en-US" sz="3600" dirty="0">
              <a:solidFill>
                <a:srgbClr val="FFCC00"/>
              </a:solidFill>
              <a:latin typeface="Times New Roman" panose="02020603050405020304" pitchFamily="18" charset="0"/>
              <a:ea typeface="楷体_GB2312" panose="02010609030101010101" pitchFamily="49" charset="-122"/>
            </a:endParaRPr>
          </a:p>
          <a:p>
            <a:pPr eaLnBrk="1" hangingPunct="1">
              <a:buClr>
                <a:schemeClr val="tx1"/>
              </a:buClr>
              <a:buSzPct val="70000"/>
              <a:buFont typeface="Wingdings" panose="05000000000000000000" pitchFamily="2" charset="2"/>
              <a:buNone/>
            </a:pPr>
            <a:r>
              <a:rPr lang="en-US" altLang="zh-CN" sz="3600" dirty="0">
                <a:solidFill>
                  <a:srgbClr val="FFCC00"/>
                </a:solidFill>
                <a:latin typeface="Times New Roman" panose="02020603050405020304" pitchFamily="18" charset="0"/>
                <a:ea typeface="楷体_GB2312" panose="02010609030101010101" pitchFamily="49" charset="-122"/>
              </a:rPr>
              <a:t>2.</a:t>
            </a:r>
            <a:r>
              <a:rPr lang="zh-CN" altLang="en-US" sz="3600" dirty="0">
                <a:solidFill>
                  <a:srgbClr val="FFCC00"/>
                </a:solidFill>
                <a:latin typeface="Times New Roman" panose="02020603050405020304" pitchFamily="18" charset="0"/>
                <a:ea typeface="楷体_GB2312" panose="02010609030101010101" pitchFamily="49" charset="-122"/>
              </a:rPr>
              <a:t>直接测量量的不确定度的评定与表示</a:t>
            </a:r>
            <a:endParaRPr lang="zh-CN" altLang="en-US" sz="3600" dirty="0">
              <a:solidFill>
                <a:srgbClr val="FFCC00"/>
              </a:solidFill>
              <a:latin typeface="Times New Roman" panose="02020603050405020304" pitchFamily="18" charset="0"/>
              <a:ea typeface="楷体_GB2312" panose="02010609030101010101" pitchFamily="49" charset="-122"/>
            </a:endParaRPr>
          </a:p>
          <a:p>
            <a:pPr eaLnBrk="1" hangingPunct="1">
              <a:buClr>
                <a:schemeClr val="tx1"/>
              </a:buClr>
              <a:buSzPct val="70000"/>
              <a:buFont typeface="Wingdings" panose="05000000000000000000" pitchFamily="2" charset="2"/>
              <a:buNone/>
            </a:pPr>
            <a:r>
              <a:rPr lang="en-US" altLang="zh-CN" sz="3600" dirty="0">
                <a:solidFill>
                  <a:srgbClr val="FFCC00"/>
                </a:solidFill>
                <a:latin typeface="Times New Roman" panose="02020603050405020304" pitchFamily="18" charset="0"/>
                <a:ea typeface="楷体_GB2312" panose="02010609030101010101" pitchFamily="49" charset="-122"/>
              </a:rPr>
              <a:t>3.</a:t>
            </a:r>
            <a:r>
              <a:rPr lang="zh-CN" altLang="en-US" sz="3600" dirty="0">
                <a:solidFill>
                  <a:srgbClr val="FFCC00"/>
                </a:solidFill>
                <a:ea typeface="楷体_GB2312" panose="02010609030101010101" pitchFamily="49" charset="-122"/>
              </a:rPr>
              <a:t>间接被测量的计算及不确定度的评定</a:t>
            </a:r>
            <a:r>
              <a:rPr lang="zh-CN" altLang="en-US" dirty="0"/>
              <a:t> </a:t>
            </a:r>
            <a:endParaRPr lang="zh-CN" altLang="en-US" dirty="0"/>
          </a:p>
          <a:p>
            <a:pPr eaLnBrk="1" hangingPunct="1">
              <a:buClr>
                <a:schemeClr val="tx1"/>
              </a:buClr>
              <a:buSzPct val="70000"/>
              <a:buFont typeface="Wingdings" panose="05000000000000000000" pitchFamily="2" charset="2"/>
              <a:buNone/>
            </a:pPr>
            <a:r>
              <a:rPr lang="en-US" altLang="zh-CN" sz="3600" dirty="0">
                <a:solidFill>
                  <a:srgbClr val="FFCC00"/>
                </a:solidFill>
                <a:latin typeface="Times New Roman" panose="02020603050405020304" pitchFamily="18" charset="0"/>
                <a:ea typeface="楷体_GB2312" panose="02010609030101010101" pitchFamily="49" charset="-122"/>
              </a:rPr>
              <a:t>4.</a:t>
            </a:r>
            <a:r>
              <a:rPr lang="zh-CN" altLang="en-US" sz="3600" dirty="0">
                <a:solidFill>
                  <a:srgbClr val="FFCC00"/>
                </a:solidFill>
                <a:latin typeface="Times New Roman" panose="02020603050405020304" pitchFamily="18" charset="0"/>
                <a:ea typeface="楷体_GB2312" panose="02010609030101010101" pitchFamily="49" charset="-122"/>
              </a:rPr>
              <a:t>不确定度分配原则</a:t>
            </a:r>
            <a:r>
              <a:rPr lang="zh-CN" altLang="en-US" dirty="0">
                <a:latin typeface="Times New Roman" panose="02020603050405020304" pitchFamily="18" charset="0"/>
                <a:ea typeface="楷体_GB2312" panose="02010609030101010101" pitchFamily="49" charset="-122"/>
              </a:rPr>
              <a:t> </a:t>
            </a:r>
            <a:endParaRPr lang="zh-CN" altLang="en-US" dirty="0">
              <a:latin typeface="Times New Roman" panose="02020603050405020304" pitchFamily="18" charset="0"/>
              <a:ea typeface="楷体_GB2312" panose="02010609030101010101" pitchFamily="49" charset="-122"/>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不确定度的基本概念</a:t>
            </a:r>
            <a:endParaRPr lang="zh-CN" altLang="en-US" dirty="0">
              <a:ea typeface="楷体_GB2312" panose="02010609030101010101" pitchFamily="49" charset="-122"/>
            </a:endParaRPr>
          </a:p>
        </p:txBody>
      </p:sp>
      <p:sp>
        <p:nvSpPr>
          <p:cNvPr id="77827" name="Rectangle 3"/>
          <p:cNvSpPr>
            <a:spLocks noGrp="1" noRot="1"/>
          </p:cNvSpPr>
          <p:nvPr>
            <p:ph idx="1"/>
          </p:nvPr>
        </p:nvSpPr>
        <p:spPr>
          <a:ln/>
        </p:spPr>
        <p:txBody>
          <a:bodyPr vert="horz" wrap="square" lIns="91440" tIns="45720" rIns="91440" bIns="45720" anchor="t"/>
          <a:p>
            <a:pPr eaLnBrk="1" hangingPunct="1">
              <a:lnSpc>
                <a:spcPct val="80000"/>
              </a:lnSpc>
              <a:buNone/>
            </a:pPr>
            <a:r>
              <a:rPr lang="en-US" altLang="zh-CN" sz="2400" dirty="0">
                <a:solidFill>
                  <a:srgbClr val="FFCC00"/>
                </a:solidFill>
              </a:rPr>
              <a:t>    </a:t>
            </a:r>
            <a:r>
              <a:rPr lang="zh-CN" altLang="en-US" sz="2800" b="1" dirty="0">
                <a:solidFill>
                  <a:srgbClr val="FFCC00"/>
                </a:solidFill>
                <a:latin typeface="楷体_GB2312" panose="02010609030101010101" pitchFamily="49" charset="-122"/>
                <a:ea typeface="楷体_GB2312" panose="02010609030101010101" pitchFamily="49" charset="-122"/>
              </a:rPr>
              <a:t>测量不确定度</a:t>
            </a:r>
            <a:r>
              <a:rPr lang="zh-CN" altLang="en-US" sz="2800" dirty="0">
                <a:solidFill>
                  <a:srgbClr val="FFCC00"/>
                </a:solidFill>
                <a:latin typeface="楷体_GB2312" panose="02010609030101010101" pitchFamily="49" charset="-122"/>
                <a:ea typeface="楷体_GB2312" panose="02010609030101010101" pitchFamily="49" charset="-122"/>
              </a:rPr>
              <a:t>是指由于测量误差的存在而对被测量值不能肯定的程度，它是被测量的真值在某个量值范围的一个评定，或者说测量不确定度反映了可能存在的误差分布范围，即随机误差和未定系统误差的联合分布范围。</a:t>
            </a:r>
            <a:endParaRPr lang="zh-CN" altLang="en-US" sz="2800" dirty="0">
              <a:solidFill>
                <a:srgbClr val="FFCC00"/>
              </a:solidFill>
              <a:latin typeface="楷体_GB2312" panose="02010609030101010101" pitchFamily="49" charset="-122"/>
              <a:ea typeface="楷体_GB2312" panose="02010609030101010101" pitchFamily="49" charset="-122"/>
            </a:endParaRPr>
          </a:p>
          <a:p>
            <a:pPr eaLnBrk="1" hangingPunct="1">
              <a:lnSpc>
                <a:spcPct val="80000"/>
              </a:lnSpc>
              <a:buNone/>
            </a:pPr>
            <a:endParaRPr lang="zh-CN" altLang="en-US" sz="2400" dirty="0">
              <a:solidFill>
                <a:srgbClr val="FFCC00"/>
              </a:solidFill>
              <a:latin typeface="楷体_GB2312" panose="02010609030101010101" pitchFamily="49" charset="-122"/>
              <a:ea typeface="楷体_GB2312" panose="02010609030101010101" pitchFamily="49" charset="-122"/>
            </a:endParaRPr>
          </a:p>
          <a:p>
            <a:pPr eaLnBrk="1" hangingPunct="1">
              <a:lnSpc>
                <a:spcPct val="80000"/>
              </a:lnSpc>
              <a:buNone/>
            </a:pPr>
            <a:r>
              <a:rPr lang="zh-CN" altLang="en-US" sz="2400" dirty="0">
                <a:latin typeface="楷体_GB2312" panose="02010609030101010101" pitchFamily="49" charset="-122"/>
                <a:ea typeface="楷体_GB2312" panose="02010609030101010101" pitchFamily="49" charset="-122"/>
              </a:rPr>
              <a:t>    </a:t>
            </a:r>
            <a:r>
              <a:rPr lang="zh-CN" altLang="en-US" sz="2400" dirty="0">
                <a:solidFill>
                  <a:srgbClr val="FFCC00"/>
                </a:solidFill>
                <a:latin typeface="楷体_GB2312" panose="02010609030101010101" pitchFamily="49" charset="-122"/>
                <a:ea typeface="楷体_GB2312" panose="02010609030101010101" pitchFamily="49" charset="-122"/>
              </a:rPr>
              <a:t>不确定度的表示形式有绝对、相对两种，绝对形式表示的不确定度具有与被测量相同的量纲，相对形式无量纲。</a:t>
            </a:r>
            <a:r>
              <a:rPr lang="zh-CN" altLang="en-US" sz="2400" dirty="0">
                <a:latin typeface="楷体_GB2312" panose="02010609030101010101" pitchFamily="49" charset="-122"/>
                <a:ea typeface="楷体_GB2312" panose="02010609030101010101" pitchFamily="49" charset="-122"/>
              </a:rPr>
              <a:t> </a:t>
            </a:r>
            <a:endParaRPr lang="zh-CN" altLang="en-US" sz="2400" dirty="0">
              <a:solidFill>
                <a:srgbClr val="FFCC00"/>
              </a:solidFill>
              <a:latin typeface="楷体_GB2312" panose="02010609030101010101" pitchFamily="49" charset="-122"/>
              <a:ea typeface="楷体_GB2312" panose="02010609030101010101" pitchFamily="49" charset="-122"/>
            </a:endParaRPr>
          </a:p>
          <a:p>
            <a:pPr eaLnBrk="1" hangingPunct="1">
              <a:lnSpc>
                <a:spcPct val="80000"/>
              </a:lnSpc>
              <a:buNone/>
            </a:pPr>
            <a:endParaRPr lang="zh-CN" altLang="en-US" sz="2400" dirty="0">
              <a:solidFill>
                <a:srgbClr val="FFCC00"/>
              </a:solidFill>
              <a:latin typeface="楷体_GB2312" panose="02010609030101010101" pitchFamily="49" charset="-122"/>
              <a:ea typeface="楷体_GB2312" panose="02010609030101010101" pitchFamily="49" charset="-122"/>
            </a:endParaRPr>
          </a:p>
          <a:p>
            <a:pPr algn="ctr" eaLnBrk="1" hangingPunct="1">
              <a:lnSpc>
                <a:spcPct val="80000"/>
              </a:lnSpc>
              <a:buNone/>
            </a:pPr>
            <a:r>
              <a:rPr lang="zh-CN" altLang="en-US" sz="4400" b="1" dirty="0">
                <a:solidFill>
                  <a:srgbClr val="FF0000"/>
                </a:solidFill>
                <a:latin typeface="楷体_GB2312" panose="02010609030101010101" pitchFamily="49" charset="-122"/>
                <a:ea typeface="楷体_GB2312" panose="02010609030101010101" pitchFamily="49" charset="-122"/>
              </a:rPr>
              <a:t>不确定度≠误差</a:t>
            </a:r>
            <a:endParaRPr lang="zh-CN" altLang="en-US" sz="4400" b="1" dirty="0">
              <a:solidFill>
                <a:srgbClr val="FF0000"/>
              </a:solidFill>
              <a:latin typeface="楷体_GB2312" panose="02010609030101010101" pitchFamily="49" charset="-122"/>
              <a:ea typeface="楷体_GB2312" panose="02010609030101010101" pitchFamily="49" charset="-122"/>
            </a:endParaRPr>
          </a:p>
          <a:p>
            <a:pPr eaLnBrk="1" hangingPunct="1">
              <a:lnSpc>
                <a:spcPct val="80000"/>
              </a:lnSpc>
              <a:buNone/>
            </a:pPr>
            <a:r>
              <a:rPr lang="zh-CN" altLang="en-US" sz="2400" dirty="0">
                <a:latin typeface="楷体_GB2312" panose="02010609030101010101" pitchFamily="49" charset="-122"/>
                <a:ea typeface="楷体_GB2312" panose="02010609030101010101" pitchFamily="49" charset="-122"/>
              </a:rPr>
              <a:t> </a:t>
            </a:r>
            <a:endParaRPr lang="zh-CN" altLang="en-US" sz="2400" dirty="0">
              <a:latin typeface="楷体_GB2312" panose="02010609030101010101" pitchFamily="49" charset="-122"/>
              <a:ea typeface="楷体_GB2312" panose="02010609030101010101" pitchFamily="49" charset="-122"/>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2"/>
          <p:cNvSpPr>
            <a:spLocks noGrp="1" noRot="1"/>
          </p:cNvSpPr>
          <p:nvPr>
            <p:ph type="title"/>
          </p:nvPr>
        </p:nvSpPr>
        <p:spPr>
          <a:ln/>
        </p:spPr>
        <p:txBody>
          <a:bodyPr vert="horz" wrap="square" lIns="91440" tIns="45720" rIns="91440" bIns="45720" anchor="ctr"/>
          <a:p>
            <a:pPr eaLnBrk="1" hangingPunct="1"/>
            <a:r>
              <a:rPr lang="zh-CN" altLang="en-US" dirty="0">
                <a:latin typeface="Times New Roman" panose="02020603050405020304" pitchFamily="18" charset="0"/>
                <a:ea typeface="楷体_GB2312" panose="02010609030101010101" pitchFamily="49" charset="-122"/>
              </a:rPr>
              <a:t>不确定度的基本概念</a:t>
            </a:r>
            <a:endParaRPr lang="zh-CN" altLang="en-US" dirty="0">
              <a:latin typeface="Times New Roman" panose="02020603050405020304" pitchFamily="18" charset="0"/>
              <a:ea typeface="楷体_GB2312" panose="02010609030101010101" pitchFamily="49" charset="-122"/>
            </a:endParaRPr>
          </a:p>
        </p:txBody>
      </p:sp>
      <p:sp>
        <p:nvSpPr>
          <p:cNvPr id="78851" name="Rectangle 3"/>
          <p:cNvSpPr>
            <a:spLocks noGrp="1" noRot="1"/>
          </p:cNvSpPr>
          <p:nvPr>
            <p:ph idx="1"/>
          </p:nvPr>
        </p:nvSpPr>
        <p:spPr>
          <a:xfrm>
            <a:off x="323850" y="2276475"/>
            <a:ext cx="8540750" cy="3052763"/>
          </a:xfrm>
          <a:ln/>
        </p:spPr>
        <p:txBody>
          <a:bodyPr vert="horz" wrap="square" lIns="91440" tIns="45720" rIns="91440" bIns="45720" anchor="t"/>
          <a:p>
            <a:pPr eaLnBrk="1" hangingPunct="1">
              <a:buNone/>
            </a:pPr>
            <a:r>
              <a:rPr lang="en-US" altLang="zh-CN" b="1" dirty="0">
                <a:solidFill>
                  <a:srgbClr val="FFCC00"/>
                </a:solidFill>
              </a:rPr>
              <a:t>   </a:t>
            </a:r>
            <a:r>
              <a:rPr lang="zh-CN" altLang="en-US" b="1" dirty="0">
                <a:solidFill>
                  <a:srgbClr val="FFCC00"/>
                </a:solidFill>
                <a:latin typeface="楷体_GB2312" panose="02010609030101010101" pitchFamily="49" charset="-122"/>
                <a:ea typeface="楷体_GB2312" panose="02010609030101010101" pitchFamily="49" charset="-122"/>
              </a:rPr>
              <a:t>标准不确定度：</a:t>
            </a:r>
            <a:r>
              <a:rPr lang="zh-CN" altLang="en-US" dirty="0">
                <a:solidFill>
                  <a:srgbClr val="FFCC00"/>
                </a:solidFill>
                <a:latin typeface="楷体_GB2312" panose="02010609030101010101" pitchFamily="49" charset="-122"/>
                <a:ea typeface="楷体_GB2312" panose="02010609030101010101" pitchFamily="49" charset="-122"/>
              </a:rPr>
              <a:t>以标准偏差表示的不确定度，以</a:t>
            </a:r>
            <a:r>
              <a:rPr lang="en-US" altLang="zh-CN" i="1" dirty="0">
                <a:solidFill>
                  <a:srgbClr val="FFCC00"/>
                </a:solidFill>
                <a:latin typeface="Times New Roman" panose="02020603050405020304" pitchFamily="18" charset="0"/>
                <a:ea typeface="楷体_GB2312" panose="02010609030101010101" pitchFamily="49" charset="-122"/>
              </a:rPr>
              <a:t>u</a:t>
            </a:r>
            <a:r>
              <a:rPr lang="zh-CN" altLang="en-US" dirty="0">
                <a:solidFill>
                  <a:srgbClr val="FFCC00"/>
                </a:solidFill>
                <a:latin typeface="楷体_GB2312" panose="02010609030101010101" pitchFamily="49" charset="-122"/>
                <a:ea typeface="楷体_GB2312" panose="02010609030101010101" pitchFamily="49" charset="-122"/>
              </a:rPr>
              <a:t>表示 </a:t>
            </a:r>
            <a:endParaRPr lang="zh-CN" altLang="en-US" dirty="0">
              <a:solidFill>
                <a:srgbClr val="FFCC00"/>
              </a:solidFill>
              <a:latin typeface="楷体_GB2312" panose="02010609030101010101" pitchFamily="49" charset="-122"/>
              <a:ea typeface="楷体_GB2312" panose="02010609030101010101" pitchFamily="49" charset="-122"/>
            </a:endParaRPr>
          </a:p>
          <a:p>
            <a:pPr eaLnBrk="1" hangingPunct="1">
              <a:buNone/>
            </a:pPr>
            <a:endParaRPr lang="zh-CN" altLang="en-US" dirty="0">
              <a:solidFill>
                <a:srgbClr val="FFCC00"/>
              </a:solidFill>
              <a:latin typeface="楷体_GB2312" panose="02010609030101010101" pitchFamily="49" charset="-122"/>
              <a:ea typeface="楷体_GB2312" panose="02010609030101010101" pitchFamily="49" charset="-122"/>
            </a:endParaRPr>
          </a:p>
          <a:p>
            <a:pPr eaLnBrk="1" hangingPunct="1">
              <a:buNone/>
            </a:pPr>
            <a:r>
              <a:rPr lang="zh-CN" altLang="en-US" b="1" dirty="0">
                <a:solidFill>
                  <a:srgbClr val="FFCC00"/>
                </a:solidFill>
                <a:latin typeface="楷体_GB2312" panose="02010609030101010101" pitchFamily="49" charset="-122"/>
                <a:ea typeface="楷体_GB2312" panose="02010609030101010101" pitchFamily="49" charset="-122"/>
              </a:rPr>
              <a:t>   扩展不确定度：</a:t>
            </a:r>
            <a:r>
              <a:rPr lang="zh-CN" altLang="en-US" dirty="0">
                <a:solidFill>
                  <a:srgbClr val="FFCC00"/>
                </a:solidFill>
                <a:latin typeface="楷体_GB2312" panose="02010609030101010101" pitchFamily="49" charset="-122"/>
                <a:ea typeface="楷体_GB2312" panose="02010609030101010101" pitchFamily="49" charset="-122"/>
              </a:rPr>
              <a:t>以标准偏差的倍数表示的不确定度，以</a:t>
            </a:r>
            <a:r>
              <a:rPr lang="en-US" altLang="zh-CN" i="1" dirty="0">
                <a:solidFill>
                  <a:srgbClr val="FFCC00"/>
                </a:solidFill>
                <a:latin typeface="Times New Roman" panose="02020603050405020304" pitchFamily="18" charset="0"/>
                <a:ea typeface="楷体_GB2312" panose="02010609030101010101" pitchFamily="49" charset="-122"/>
              </a:rPr>
              <a:t>U</a:t>
            </a:r>
            <a:r>
              <a:rPr lang="zh-CN" altLang="en-US" dirty="0">
                <a:solidFill>
                  <a:srgbClr val="FFCC00"/>
                </a:solidFill>
                <a:latin typeface="楷体_GB2312" panose="02010609030101010101" pitchFamily="49" charset="-122"/>
                <a:ea typeface="楷体_GB2312" panose="02010609030101010101" pitchFamily="49" charset="-122"/>
              </a:rPr>
              <a:t>表示 ，其倍数以</a:t>
            </a:r>
            <a:r>
              <a:rPr lang="en-US" altLang="zh-CN" i="1" dirty="0">
                <a:solidFill>
                  <a:srgbClr val="FFCC00"/>
                </a:solidFill>
                <a:latin typeface="Times New Roman" panose="02020603050405020304" pitchFamily="18" charset="0"/>
                <a:ea typeface="楷体_GB2312" panose="02010609030101010101" pitchFamily="49" charset="-122"/>
              </a:rPr>
              <a:t>k</a:t>
            </a:r>
            <a:r>
              <a:rPr lang="zh-CN" altLang="en-US" dirty="0">
                <a:solidFill>
                  <a:srgbClr val="FFCC00"/>
                </a:solidFill>
                <a:latin typeface="楷体_GB2312" panose="02010609030101010101" pitchFamily="49" charset="-122"/>
                <a:ea typeface="楷体_GB2312" panose="02010609030101010101" pitchFamily="49" charset="-122"/>
              </a:rPr>
              <a:t>表示 。</a:t>
            </a:r>
            <a:endParaRPr lang="zh-CN" altLang="en-US" dirty="0">
              <a:solidFill>
                <a:srgbClr val="FFCC00"/>
              </a:solidFill>
              <a:latin typeface="楷体_GB2312" panose="02010609030101010101" pitchFamily="49" charset="-122"/>
              <a:ea typeface="楷体_GB2312" panose="02010609030101010101" pitchFamily="49" charset="-122"/>
            </a:endParaRPr>
          </a:p>
          <a:p>
            <a:pPr eaLnBrk="1" hangingPunct="1">
              <a:buNone/>
            </a:pPr>
            <a:endParaRPr lang="zh-CN" altLang="en-US" dirty="0">
              <a:solidFill>
                <a:srgbClr val="FFCC00"/>
              </a:solidFill>
              <a:latin typeface="楷体_GB2312" panose="02010609030101010101" pitchFamily="49" charset="-122"/>
              <a:ea typeface="楷体_GB2312" panose="02010609030101010101" pitchFamily="49" charset="-122"/>
            </a:endParaRPr>
          </a:p>
          <a:p>
            <a:pPr eaLnBrk="1" hangingPunct="1">
              <a:buNone/>
            </a:pPr>
            <a:endParaRPr lang="en-US" altLang="zh-CN" dirty="0">
              <a:solidFill>
                <a:srgbClr val="FFCC00"/>
              </a:solidFill>
              <a:latin typeface="楷体_GB2312" panose="02010609030101010101" pitchFamily="49" charset="-122"/>
              <a:ea typeface="楷体_GB2312" panose="02010609030101010101" pitchFamily="49" charset="-122"/>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不确定度的基本概念</a:t>
            </a:r>
            <a:endParaRPr lang="zh-CN" altLang="en-US" dirty="0">
              <a:ea typeface="楷体_GB2312" panose="02010609030101010101" pitchFamily="49" charset="-122"/>
            </a:endParaRPr>
          </a:p>
        </p:txBody>
      </p:sp>
      <p:sp>
        <p:nvSpPr>
          <p:cNvPr id="79875" name="Rectangle 3"/>
          <p:cNvSpPr>
            <a:spLocks noGrp="1" noRot="1"/>
          </p:cNvSpPr>
          <p:nvPr>
            <p:ph type="body" sz="half" idx="1"/>
          </p:nvPr>
        </p:nvSpPr>
        <p:spPr>
          <a:xfrm>
            <a:off x="323850" y="1341438"/>
            <a:ext cx="8591550" cy="4498975"/>
          </a:xfrm>
          <a:ln/>
        </p:spPr>
        <p:txBody>
          <a:bodyPr vert="horz" wrap="square" lIns="91440" tIns="45720" rIns="91440" bIns="45720" anchor="t"/>
          <a:p>
            <a:pPr eaLnBrk="1" hangingPunct="1">
              <a:buNone/>
            </a:pPr>
            <a:r>
              <a:rPr lang="en-US" altLang="zh-CN" sz="2800" dirty="0"/>
              <a:t>   </a:t>
            </a:r>
            <a:r>
              <a:rPr lang="en-US" altLang="zh-CN" sz="2800" b="1" dirty="0">
                <a:solidFill>
                  <a:srgbClr val="FFCC00"/>
                </a:solidFill>
                <a:latin typeface="Times New Roman" panose="02020603050405020304" pitchFamily="18" charset="0"/>
                <a:ea typeface="楷体_GB2312" panose="02010609030101010101" pitchFamily="49" charset="-122"/>
              </a:rPr>
              <a:t>A</a:t>
            </a:r>
            <a:r>
              <a:rPr lang="zh-CN" altLang="en-US" sz="2800" b="1" dirty="0">
                <a:solidFill>
                  <a:srgbClr val="FFCC00"/>
                </a:solidFill>
                <a:latin typeface="Times New Roman" panose="02020603050405020304" pitchFamily="18" charset="0"/>
                <a:ea typeface="楷体_GB2312" panose="02010609030101010101" pitchFamily="49" charset="-122"/>
              </a:rPr>
              <a:t>类不确定度</a:t>
            </a:r>
            <a:r>
              <a:rPr lang="en-US" altLang="zh-CN" sz="2800" i="1" dirty="0">
                <a:solidFill>
                  <a:srgbClr val="FFCC00"/>
                </a:solidFill>
                <a:latin typeface="Times New Roman" panose="02020603050405020304" pitchFamily="18" charset="0"/>
                <a:ea typeface="楷体_GB2312" panose="02010609030101010101" pitchFamily="49" charset="-122"/>
              </a:rPr>
              <a:t>u</a:t>
            </a:r>
            <a:r>
              <a:rPr lang="en-US" altLang="zh-CN" sz="2800" b="1" baseline="-25000" dirty="0">
                <a:solidFill>
                  <a:srgbClr val="FFCC00"/>
                </a:solidFill>
                <a:latin typeface="Times New Roman" panose="02020603050405020304" pitchFamily="18" charset="0"/>
                <a:ea typeface="楷体_GB2312" panose="02010609030101010101" pitchFamily="49" charset="-122"/>
              </a:rPr>
              <a:t>A</a:t>
            </a:r>
            <a:r>
              <a:rPr lang="zh-CN" altLang="en-US" sz="2800" b="1" baseline="-25000" dirty="0">
                <a:solidFill>
                  <a:srgbClr val="FFCC00"/>
                </a:solidFill>
                <a:latin typeface="Times New Roman" panose="02020603050405020304" pitchFamily="18" charset="0"/>
                <a:ea typeface="楷体_GB2312" panose="02010609030101010101" pitchFamily="49" charset="-122"/>
              </a:rPr>
              <a:t>：</a:t>
            </a:r>
            <a:r>
              <a:rPr lang="zh-CN" altLang="en-US" sz="2800" dirty="0">
                <a:solidFill>
                  <a:srgbClr val="FFCC00"/>
                </a:solidFill>
                <a:latin typeface="Times New Roman" panose="02020603050405020304" pitchFamily="18" charset="0"/>
                <a:ea typeface="楷体_GB2312" panose="02010609030101010101" pitchFamily="49" charset="-122"/>
              </a:rPr>
              <a:t>用统计方法估算的误差分量</a:t>
            </a: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sz="2800" b="1"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sz="2800" b="1"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sz="2800" dirty="0">
                <a:latin typeface="Times New Roman" panose="02020603050405020304" pitchFamily="18" charset="0"/>
                <a:ea typeface="楷体_GB2312" panose="02010609030101010101" pitchFamily="49" charset="-122"/>
              </a:rPr>
              <a:t> </a:t>
            </a:r>
            <a:r>
              <a:rPr lang="zh-CN" altLang="en-US" sz="2800" b="1" dirty="0">
                <a:solidFill>
                  <a:srgbClr val="FFCC00"/>
                </a:solidFill>
                <a:latin typeface="Times New Roman" panose="02020603050405020304" pitchFamily="18" charset="0"/>
                <a:ea typeface="楷体_GB2312" panose="02010609030101010101" pitchFamily="49" charset="-122"/>
              </a:rPr>
              <a:t>   </a:t>
            </a:r>
            <a:r>
              <a:rPr lang="en-US" altLang="zh-CN" sz="2800" b="1" dirty="0">
                <a:solidFill>
                  <a:srgbClr val="FFCC00"/>
                </a:solidFill>
                <a:latin typeface="Times New Roman" panose="02020603050405020304" pitchFamily="18" charset="0"/>
                <a:ea typeface="楷体_GB2312" panose="02010609030101010101" pitchFamily="49" charset="-122"/>
              </a:rPr>
              <a:t>B</a:t>
            </a:r>
            <a:r>
              <a:rPr lang="zh-CN" altLang="en-US" sz="2800" b="1" dirty="0">
                <a:solidFill>
                  <a:srgbClr val="FFCC00"/>
                </a:solidFill>
                <a:latin typeface="Times New Roman" panose="02020603050405020304" pitchFamily="18" charset="0"/>
                <a:ea typeface="楷体_GB2312" panose="02010609030101010101" pitchFamily="49" charset="-122"/>
              </a:rPr>
              <a:t>类不确定度</a:t>
            </a:r>
            <a:r>
              <a:rPr lang="en-US" altLang="zh-CN" sz="2800" i="1" dirty="0">
                <a:solidFill>
                  <a:srgbClr val="FFCC00"/>
                </a:solidFill>
                <a:latin typeface="Times New Roman" panose="02020603050405020304" pitchFamily="18" charset="0"/>
                <a:ea typeface="楷体_GB2312" panose="02010609030101010101" pitchFamily="49" charset="-122"/>
              </a:rPr>
              <a:t>u</a:t>
            </a:r>
            <a:r>
              <a:rPr lang="en-US" altLang="zh-CN" sz="2800" b="1" baseline="-25000" dirty="0">
                <a:solidFill>
                  <a:srgbClr val="FFCC00"/>
                </a:solidFill>
                <a:latin typeface="Times New Roman" panose="02020603050405020304" pitchFamily="18" charset="0"/>
                <a:ea typeface="楷体_GB2312" panose="02010609030101010101" pitchFamily="49" charset="-122"/>
              </a:rPr>
              <a:t>B</a:t>
            </a:r>
            <a:r>
              <a:rPr lang="en-US" altLang="zh-CN" sz="2800" dirty="0">
                <a:solidFill>
                  <a:srgbClr val="FFCC00"/>
                </a:solidFill>
                <a:latin typeface="Times New Roman" panose="02020603050405020304" pitchFamily="18" charset="0"/>
                <a:ea typeface="楷体_GB2312" panose="02010609030101010101" pitchFamily="49" charset="-122"/>
              </a:rPr>
              <a:t> </a:t>
            </a:r>
            <a:r>
              <a:rPr lang="zh-CN" altLang="en-US" sz="2800" dirty="0">
                <a:solidFill>
                  <a:srgbClr val="FFCC00"/>
                </a:solidFill>
                <a:latin typeface="Times New Roman" panose="02020603050405020304" pitchFamily="18" charset="0"/>
                <a:ea typeface="楷体_GB2312" panose="02010609030101010101" pitchFamily="49" charset="-122"/>
              </a:rPr>
              <a:t>：根据经验或其它信息进行估计，用非统计方法估算的误差分量</a:t>
            </a:r>
            <a:r>
              <a:rPr lang="zh-CN" altLang="en-US" sz="2800" dirty="0">
                <a:latin typeface="Times New Roman" panose="02020603050405020304" pitchFamily="18" charset="0"/>
                <a:ea typeface="楷体_GB2312" panose="02010609030101010101" pitchFamily="49" charset="-122"/>
              </a:rPr>
              <a:t> </a:t>
            </a:r>
            <a:endParaRPr lang="zh-CN" altLang="en-US" sz="2800" dirty="0">
              <a:latin typeface="Times New Roman" panose="02020603050405020304" pitchFamily="18" charset="0"/>
              <a:ea typeface="楷体_GB2312" panose="02010609030101010101" pitchFamily="49" charset="-122"/>
            </a:endParaRPr>
          </a:p>
          <a:p>
            <a:pPr eaLnBrk="1" hangingPunct="1">
              <a:buNone/>
            </a:pPr>
            <a:r>
              <a:rPr lang="zh-CN" altLang="en-US" sz="2800" dirty="0">
                <a:latin typeface="Times New Roman" panose="02020603050405020304" pitchFamily="18" charset="0"/>
                <a:ea typeface="楷体_GB2312" panose="02010609030101010101" pitchFamily="49" charset="-122"/>
              </a:rPr>
              <a:t>   </a:t>
            </a:r>
            <a:endParaRPr lang="zh-CN" altLang="en-US" sz="2800" dirty="0">
              <a:latin typeface="Times New Roman" panose="02020603050405020304" pitchFamily="18" charset="0"/>
              <a:ea typeface="楷体_GB2312" panose="02010609030101010101" pitchFamily="49" charset="-122"/>
            </a:endParaRPr>
          </a:p>
          <a:p>
            <a:pPr eaLnBrk="1" hangingPunct="1">
              <a:buNone/>
            </a:pPr>
            <a:r>
              <a:rPr lang="zh-CN" altLang="en-US" sz="2000" dirty="0">
                <a:solidFill>
                  <a:srgbClr val="FF0000"/>
                </a:solidFill>
                <a:latin typeface="Times New Roman" panose="02020603050405020304" pitchFamily="18" charset="0"/>
                <a:ea typeface="楷体_GB2312" panose="02010609030101010101" pitchFamily="49" charset="-122"/>
              </a:rPr>
              <a:t>    </a:t>
            </a:r>
            <a:r>
              <a:rPr lang="zh-CN" altLang="en-US" sz="2400" dirty="0">
                <a:solidFill>
                  <a:srgbClr val="FF0000"/>
                </a:solidFill>
                <a:latin typeface="Times New Roman" panose="02020603050405020304" pitchFamily="18" charset="0"/>
                <a:ea typeface="楷体_GB2312" panose="02010609030101010101" pitchFamily="49" charset="-122"/>
              </a:rPr>
              <a:t>在本课程中，主要考虑系统误差中仪器误差的影响。即</a:t>
            </a:r>
            <a:endParaRPr lang="zh-CN" altLang="en-US" sz="2400" dirty="0">
              <a:solidFill>
                <a:srgbClr val="FF0000"/>
              </a:solidFill>
              <a:latin typeface="Times New Roman" panose="02020603050405020304" pitchFamily="18" charset="0"/>
              <a:ea typeface="楷体_GB2312" panose="02010609030101010101" pitchFamily="49" charset="-122"/>
            </a:endParaRPr>
          </a:p>
          <a:p>
            <a:pPr eaLnBrk="1" hangingPunct="1">
              <a:buNone/>
            </a:pPr>
            <a:endParaRPr lang="zh-CN" altLang="en-US" sz="2400" dirty="0">
              <a:solidFill>
                <a:srgbClr val="FF0000"/>
              </a:solidFill>
              <a:latin typeface="Times New Roman" panose="02020603050405020304" pitchFamily="18" charset="0"/>
              <a:ea typeface="楷体_GB2312" panose="02010609030101010101" pitchFamily="49" charset="-122"/>
            </a:endParaRPr>
          </a:p>
          <a:p>
            <a:pPr eaLnBrk="1" hangingPunct="1">
              <a:buNone/>
            </a:pPr>
            <a:endParaRPr lang="zh-CN" altLang="en-US" sz="2400" dirty="0">
              <a:solidFill>
                <a:srgbClr val="FF0000"/>
              </a:solidFill>
              <a:latin typeface="Times New Roman" panose="02020603050405020304" pitchFamily="18" charset="0"/>
              <a:ea typeface="楷体_GB2312" panose="02010609030101010101" pitchFamily="49" charset="-122"/>
            </a:endParaRPr>
          </a:p>
          <a:p>
            <a:pPr eaLnBrk="1" hangingPunct="1">
              <a:buNone/>
            </a:pPr>
            <a:endParaRPr lang="zh-CN" altLang="en-US" sz="2400" dirty="0">
              <a:solidFill>
                <a:srgbClr val="FF0000"/>
              </a:solidFill>
              <a:latin typeface="Times New Roman" panose="02020603050405020304" pitchFamily="18" charset="0"/>
              <a:ea typeface="楷体_GB2312" panose="02010609030101010101" pitchFamily="49" charset="-122"/>
            </a:endParaRPr>
          </a:p>
          <a:p>
            <a:pPr eaLnBrk="1" hangingPunct="1">
              <a:buNone/>
            </a:pPr>
            <a:endParaRPr lang="en-US" altLang="zh-CN" sz="2800" b="1" baseline="-25000" dirty="0">
              <a:solidFill>
                <a:srgbClr val="FFCC00"/>
              </a:solidFill>
              <a:latin typeface="Times New Roman" panose="02020603050405020304" pitchFamily="18" charset="0"/>
              <a:ea typeface="楷体_GB2312" panose="02010609030101010101" pitchFamily="49" charset="-122"/>
            </a:endParaRPr>
          </a:p>
        </p:txBody>
      </p:sp>
      <p:sp>
        <p:nvSpPr>
          <p:cNvPr id="79876" name="Rectangle 5"/>
          <p:cNvSpPr/>
          <p:nvPr/>
        </p:nvSpPr>
        <p:spPr>
          <a:xfrm>
            <a:off x="0" y="318135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79877" name="Object 4"/>
          <p:cNvGraphicFramePr>
            <a:graphicFrameLocks noChangeAspect="1"/>
          </p:cNvGraphicFramePr>
          <p:nvPr/>
        </p:nvGraphicFramePr>
        <p:xfrm>
          <a:off x="684213" y="1844675"/>
          <a:ext cx="7894637" cy="1008063"/>
        </p:xfrm>
        <a:graphic>
          <a:graphicData uri="http://schemas.openxmlformats.org/presentationml/2006/ole">
            <mc:AlternateContent xmlns:mc="http://schemas.openxmlformats.org/markup-compatibility/2006">
              <mc:Choice xmlns:v="urn:schemas-microsoft-com:vml" Requires="v">
                <p:oleObj spid="_x0000_s3107" name="" r:id="rId1" imgW="3390900" imgH="495300" progId="Equation.3">
                  <p:embed/>
                </p:oleObj>
              </mc:Choice>
              <mc:Fallback>
                <p:oleObj name="" r:id="rId1" imgW="3390900" imgH="495300" progId="Equation.3">
                  <p:embed/>
                  <p:pic>
                    <p:nvPicPr>
                      <p:cNvPr id="0" name="图片 3106"/>
                      <p:cNvPicPr/>
                      <p:nvPr/>
                    </p:nvPicPr>
                    <p:blipFill>
                      <a:blip r:embed="rId2"/>
                      <a:stretch>
                        <a:fillRect/>
                      </a:stretch>
                    </p:blipFill>
                    <p:spPr>
                      <a:xfrm>
                        <a:off x="684213" y="1844675"/>
                        <a:ext cx="7894637" cy="1008063"/>
                      </a:xfrm>
                      <a:prstGeom prst="rect">
                        <a:avLst/>
                      </a:prstGeom>
                      <a:solidFill>
                        <a:schemeClr val="tx2"/>
                      </a:solidFill>
                      <a:ln w="38100">
                        <a:noFill/>
                        <a:miter/>
                      </a:ln>
                    </p:spPr>
                  </p:pic>
                </p:oleObj>
              </mc:Fallback>
            </mc:AlternateContent>
          </a:graphicData>
        </a:graphic>
      </p:graphicFrame>
      <p:sp>
        <p:nvSpPr>
          <p:cNvPr id="79878" name="Rectangle 7"/>
          <p:cNvSpPr/>
          <p:nvPr/>
        </p:nvSpPr>
        <p:spPr>
          <a:xfrm>
            <a:off x="0" y="322580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79879" name="Object 8"/>
          <p:cNvGraphicFramePr>
            <a:graphicFrameLocks noChangeAspect="1"/>
          </p:cNvGraphicFramePr>
          <p:nvPr>
            <p:ph sz="half" idx="2"/>
          </p:nvPr>
        </p:nvGraphicFramePr>
        <p:xfrm>
          <a:off x="2916238" y="4699000"/>
          <a:ext cx="2232025" cy="774700"/>
        </p:xfrm>
        <a:graphic>
          <a:graphicData uri="http://schemas.openxmlformats.org/presentationml/2006/ole">
            <mc:AlternateContent xmlns:mc="http://schemas.openxmlformats.org/markup-compatibility/2006">
              <mc:Choice xmlns:v="urn:schemas-microsoft-com:vml" Requires="v">
                <p:oleObj spid="_x0000_s3108" name="" r:id="rId3" imgW="1028065" imgH="406400" progId="Equation.3">
                  <p:embed/>
                </p:oleObj>
              </mc:Choice>
              <mc:Fallback>
                <p:oleObj name="" r:id="rId3" imgW="1028065" imgH="406400" progId="Equation.3">
                  <p:embed/>
                  <p:pic>
                    <p:nvPicPr>
                      <p:cNvPr id="0" name="图片 3107"/>
                      <p:cNvPicPr/>
                      <p:nvPr/>
                    </p:nvPicPr>
                    <p:blipFill>
                      <a:blip r:embed="rId4"/>
                      <a:srcRect/>
                      <a:stretch>
                        <a:fillRect/>
                      </a:stretch>
                    </p:blipFill>
                    <p:spPr>
                      <a:xfrm>
                        <a:off x="2916238" y="4699000"/>
                        <a:ext cx="2232025" cy="774700"/>
                      </a:xfrm>
                      <a:prstGeom prst="rect">
                        <a:avLst/>
                      </a:prstGeom>
                      <a:solidFill>
                        <a:schemeClr val="tx2">
                          <a:alpha val="100000"/>
                        </a:schemeClr>
                      </a:solidFill>
                      <a:ln w="38100">
                        <a:miter/>
                      </a:ln>
                    </p:spPr>
                  </p:pic>
                </p:oleObj>
              </mc:Fallback>
            </mc:AlternateContent>
          </a:graphicData>
        </a:graphic>
      </p:graphicFrame>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不确定度的基本概念</a:t>
            </a:r>
            <a:endParaRPr lang="zh-CN" altLang="en-US" dirty="0">
              <a:ea typeface="楷体_GB2312" panose="02010609030101010101" pitchFamily="49" charset="-122"/>
            </a:endParaRPr>
          </a:p>
        </p:txBody>
      </p:sp>
      <p:sp>
        <p:nvSpPr>
          <p:cNvPr id="80899" name="Rectangle 3"/>
          <p:cNvSpPr>
            <a:spLocks noGrp="1" noRot="1"/>
          </p:cNvSpPr>
          <p:nvPr>
            <p:ph idx="1"/>
          </p:nvPr>
        </p:nvSpPr>
        <p:spPr>
          <a:xfrm>
            <a:off x="301625" y="1268413"/>
            <a:ext cx="8540750" cy="5113337"/>
          </a:xfrm>
          <a:ln/>
        </p:spPr>
        <p:txBody>
          <a:bodyPr vert="horz" wrap="square" lIns="91440" tIns="45720" rIns="91440" bIns="45720" anchor="t"/>
          <a:p>
            <a:pPr eaLnBrk="1" hangingPunct="1">
              <a:buNone/>
            </a:pPr>
            <a:r>
              <a:rPr lang="zh-CN" altLang="en-US" sz="2800" b="1" dirty="0">
                <a:solidFill>
                  <a:srgbClr val="FFCC00"/>
                </a:solidFill>
                <a:latin typeface="Times New Roman" panose="02020603050405020304" pitchFamily="18" charset="0"/>
                <a:ea typeface="楷体_GB2312" panose="02010609030101010101" pitchFamily="49" charset="-122"/>
              </a:rPr>
              <a:t>仪器误差</a:t>
            </a:r>
            <a:r>
              <a:rPr lang="en-US" altLang="zh-CN" sz="2800" b="1" dirty="0">
                <a:solidFill>
                  <a:srgbClr val="FFCC00"/>
                </a:solidFill>
                <a:latin typeface="Times New Roman" panose="02020603050405020304" pitchFamily="18" charset="0"/>
                <a:ea typeface="楷体_GB2312" panose="02010609030101010101" pitchFamily="49" charset="-122"/>
              </a:rPr>
              <a:t>Δ</a:t>
            </a:r>
            <a:r>
              <a:rPr lang="en-US" altLang="zh-CN" sz="2800" b="1" i="1" baseline="-25000" dirty="0">
                <a:solidFill>
                  <a:srgbClr val="FFCC00"/>
                </a:solidFill>
                <a:latin typeface="Times New Roman" panose="02020603050405020304" pitchFamily="18" charset="0"/>
                <a:ea typeface="楷体_GB2312" panose="02010609030101010101" pitchFamily="49" charset="-122"/>
              </a:rPr>
              <a:t>ins</a:t>
            </a:r>
            <a:r>
              <a:rPr lang="zh-CN" altLang="en-US" sz="2800" b="1" dirty="0">
                <a:solidFill>
                  <a:srgbClr val="FFCC00"/>
                </a:solidFill>
                <a:latin typeface="Times New Roman" panose="02020603050405020304" pitchFamily="18" charset="0"/>
                <a:ea typeface="楷体_GB2312" panose="02010609030101010101" pitchFamily="49" charset="-122"/>
              </a:rPr>
              <a:t>（又称仪器的极限误差）</a:t>
            </a:r>
            <a:r>
              <a:rPr lang="zh-CN" altLang="en-US" dirty="0">
                <a:latin typeface="Times New Roman" panose="02020603050405020304" pitchFamily="18" charset="0"/>
                <a:ea typeface="楷体_GB2312" panose="02010609030101010101" pitchFamily="49" charset="-122"/>
              </a:rPr>
              <a:t> </a:t>
            </a:r>
            <a:endParaRPr lang="zh-CN" altLang="en-US" sz="2800" b="1" dirty="0">
              <a:solidFill>
                <a:schemeClr val="bg2"/>
              </a:solidFill>
              <a:latin typeface="Times New Roman" panose="02020603050405020304" pitchFamily="18" charset="0"/>
              <a:ea typeface="楷体_GB2312" panose="02010609030101010101" pitchFamily="49" charset="-122"/>
            </a:endParaRPr>
          </a:p>
          <a:p>
            <a:pPr eaLnBrk="1" hangingPunct="1">
              <a:buNone/>
            </a:pPr>
            <a:r>
              <a:rPr lang="en-US" altLang="zh-CN" sz="2400" dirty="0">
                <a:solidFill>
                  <a:srgbClr val="FFCC00"/>
                </a:solidFill>
                <a:latin typeface="Times New Roman" panose="02020603050405020304" pitchFamily="18" charset="0"/>
                <a:ea typeface="楷体_GB2312" panose="02010609030101010101" pitchFamily="49" charset="-122"/>
              </a:rPr>
              <a:t>1.</a:t>
            </a:r>
            <a:r>
              <a:rPr lang="zh-CN" altLang="en-US" sz="2400" dirty="0">
                <a:solidFill>
                  <a:srgbClr val="FFCC00"/>
                </a:solidFill>
                <a:latin typeface="Times New Roman" panose="02020603050405020304" pitchFamily="18" charset="0"/>
                <a:ea typeface="楷体_GB2312" panose="02010609030101010101" pitchFamily="49" charset="-122"/>
              </a:rPr>
              <a:t>游标卡尺，仪器示值误差一律取</a:t>
            </a:r>
            <a:r>
              <a:rPr lang="zh-CN" altLang="en-US" sz="2400" dirty="0">
                <a:solidFill>
                  <a:srgbClr val="FF0000"/>
                </a:solidFill>
                <a:latin typeface="Times New Roman" panose="02020603050405020304" pitchFamily="18" charset="0"/>
                <a:ea typeface="楷体_GB2312" panose="02010609030101010101" pitchFamily="49" charset="-122"/>
              </a:rPr>
              <a:t>卡尺分度值</a:t>
            </a:r>
            <a:r>
              <a:rPr lang="zh-CN" altLang="en-US" sz="2400" dirty="0">
                <a:solidFill>
                  <a:srgbClr val="FFCC00"/>
                </a:solidFill>
                <a:latin typeface="Times New Roman" panose="02020603050405020304" pitchFamily="18" charset="0"/>
                <a:ea typeface="楷体_GB2312" panose="02010609030101010101" pitchFamily="49" charset="-122"/>
              </a:rPr>
              <a:t>。</a:t>
            </a:r>
            <a:endParaRPr lang="zh-CN" altLang="en-US" sz="24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sz="2400" dirty="0">
                <a:solidFill>
                  <a:srgbClr val="FFCC00"/>
                </a:solidFill>
                <a:latin typeface="Times New Roman" panose="02020603050405020304" pitchFamily="18" charset="0"/>
                <a:ea typeface="楷体_GB2312" panose="02010609030101010101" pitchFamily="49" charset="-122"/>
              </a:rPr>
              <a:t>2.</a:t>
            </a:r>
            <a:r>
              <a:rPr lang="zh-CN" altLang="en-US" sz="2400" dirty="0">
                <a:solidFill>
                  <a:srgbClr val="FFCC00"/>
                </a:solidFill>
                <a:latin typeface="Times New Roman" panose="02020603050405020304" pitchFamily="18" charset="0"/>
                <a:ea typeface="楷体_GB2312" panose="02010609030101010101" pitchFamily="49" charset="-122"/>
              </a:rPr>
              <a:t>螺旋测微计，量程在</a:t>
            </a:r>
            <a:r>
              <a:rPr lang="en-US" altLang="zh-CN" sz="2400" dirty="0">
                <a:solidFill>
                  <a:srgbClr val="FFCC00"/>
                </a:solidFill>
                <a:latin typeface="Times New Roman" panose="02020603050405020304" pitchFamily="18" charset="0"/>
                <a:ea typeface="楷体_GB2312" panose="02010609030101010101" pitchFamily="49" charset="-122"/>
              </a:rPr>
              <a:t>0—25mm</a:t>
            </a:r>
            <a:r>
              <a:rPr lang="zh-CN" altLang="en-US" sz="2400" dirty="0">
                <a:solidFill>
                  <a:srgbClr val="FFCC00"/>
                </a:solidFill>
                <a:latin typeface="Times New Roman" panose="02020603050405020304" pitchFamily="18" charset="0"/>
                <a:ea typeface="楷体_GB2312" panose="02010609030101010101" pitchFamily="49" charset="-122"/>
              </a:rPr>
              <a:t>及</a:t>
            </a:r>
            <a:r>
              <a:rPr lang="en-US" altLang="zh-CN" sz="2400" dirty="0">
                <a:solidFill>
                  <a:srgbClr val="FFCC00"/>
                </a:solidFill>
                <a:latin typeface="Times New Roman" panose="02020603050405020304" pitchFamily="18" charset="0"/>
                <a:ea typeface="楷体_GB2312" panose="02010609030101010101" pitchFamily="49" charset="-122"/>
              </a:rPr>
              <a:t>25—50mm</a:t>
            </a:r>
            <a:r>
              <a:rPr lang="zh-CN" altLang="en-US" sz="2400" dirty="0">
                <a:solidFill>
                  <a:srgbClr val="FFCC00"/>
                </a:solidFill>
                <a:latin typeface="Times New Roman" panose="02020603050405020304" pitchFamily="18" charset="0"/>
                <a:ea typeface="楷体_GB2312" panose="02010609030101010101" pitchFamily="49" charset="-122"/>
              </a:rPr>
              <a:t>的一级千分尺的仪器 示值误差均为</a:t>
            </a:r>
            <a:r>
              <a:rPr lang="en-US" altLang="zh-CN" sz="2400" dirty="0">
                <a:solidFill>
                  <a:srgbClr val="FF0000"/>
                </a:solidFill>
                <a:latin typeface="Times New Roman" panose="02020603050405020304" pitchFamily="18" charset="0"/>
                <a:ea typeface="楷体_GB2312" panose="02010609030101010101" pitchFamily="49" charset="-122"/>
              </a:rPr>
              <a:t>0.004mm</a:t>
            </a:r>
            <a:r>
              <a:rPr lang="zh-CN" altLang="en-US" sz="2400" dirty="0">
                <a:solidFill>
                  <a:srgbClr val="FFCC00"/>
                </a:solidFill>
                <a:latin typeface="Times New Roman" panose="02020603050405020304" pitchFamily="18" charset="0"/>
                <a:ea typeface="楷体_GB2312" panose="02010609030101010101" pitchFamily="49" charset="-122"/>
              </a:rPr>
              <a:t>。</a:t>
            </a:r>
            <a:endParaRPr lang="zh-CN" altLang="en-US" sz="24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sz="2400" dirty="0">
                <a:solidFill>
                  <a:srgbClr val="FFCC00"/>
                </a:solidFill>
                <a:latin typeface="Times New Roman" panose="02020603050405020304" pitchFamily="18" charset="0"/>
                <a:ea typeface="楷体_GB2312" panose="02010609030101010101" pitchFamily="49" charset="-122"/>
              </a:rPr>
              <a:t>3.</a:t>
            </a:r>
            <a:r>
              <a:rPr lang="zh-CN" altLang="en-US" sz="2400" dirty="0">
                <a:solidFill>
                  <a:srgbClr val="FFCC00"/>
                </a:solidFill>
                <a:latin typeface="Times New Roman" panose="02020603050405020304" pitchFamily="18" charset="0"/>
                <a:ea typeface="楷体_GB2312" panose="02010609030101010101" pitchFamily="49" charset="-122"/>
              </a:rPr>
              <a:t>天平的示值误差，约定为天平</a:t>
            </a:r>
            <a:r>
              <a:rPr lang="zh-CN" altLang="en-US" sz="2400" dirty="0">
                <a:solidFill>
                  <a:srgbClr val="FF0000"/>
                </a:solidFill>
                <a:latin typeface="Times New Roman" panose="02020603050405020304" pitchFamily="18" charset="0"/>
                <a:ea typeface="楷体_GB2312" panose="02010609030101010101" pitchFamily="49" charset="-122"/>
              </a:rPr>
              <a:t>最小分度值的一半</a:t>
            </a:r>
            <a:r>
              <a:rPr lang="zh-CN" altLang="en-US" sz="2400" dirty="0">
                <a:solidFill>
                  <a:srgbClr val="FFCC00"/>
                </a:solidFill>
                <a:latin typeface="Times New Roman" panose="02020603050405020304" pitchFamily="18" charset="0"/>
                <a:ea typeface="楷体_GB2312" panose="02010609030101010101" pitchFamily="49" charset="-122"/>
              </a:rPr>
              <a:t>。</a:t>
            </a:r>
            <a:endParaRPr lang="zh-CN" altLang="en-US" sz="24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sz="2400" dirty="0">
                <a:solidFill>
                  <a:srgbClr val="FFCC00"/>
                </a:solidFill>
                <a:latin typeface="Times New Roman" panose="02020603050405020304" pitchFamily="18" charset="0"/>
                <a:ea typeface="楷体_GB2312" panose="02010609030101010101" pitchFamily="49" charset="-122"/>
              </a:rPr>
              <a:t>4.</a:t>
            </a:r>
            <a:r>
              <a:rPr lang="zh-CN" altLang="en-US" sz="2400" dirty="0">
                <a:solidFill>
                  <a:srgbClr val="FFCC00"/>
                </a:solidFill>
                <a:latin typeface="Times New Roman" panose="02020603050405020304" pitchFamily="18" charset="0"/>
                <a:ea typeface="楷体_GB2312" panose="02010609030101010101" pitchFamily="49" charset="-122"/>
              </a:rPr>
              <a:t>电表的示值误差</a:t>
            </a:r>
            <a:r>
              <a:rPr lang="en-US" altLang="zh-CN" sz="2400" dirty="0">
                <a:solidFill>
                  <a:srgbClr val="FFCC00"/>
                </a:solidFill>
                <a:latin typeface="Times New Roman" panose="02020603050405020304" pitchFamily="18" charset="0"/>
                <a:ea typeface="楷体_GB2312" panose="02010609030101010101" pitchFamily="49" charset="-122"/>
              </a:rPr>
              <a:t>=</a:t>
            </a:r>
            <a:r>
              <a:rPr lang="zh-CN" altLang="en-US" sz="2400" dirty="0">
                <a:solidFill>
                  <a:srgbClr val="FF0000"/>
                </a:solidFill>
                <a:latin typeface="Times New Roman" panose="02020603050405020304" pitchFamily="18" charset="0"/>
                <a:ea typeface="楷体_GB2312" panose="02010609030101010101" pitchFamily="49" charset="-122"/>
              </a:rPr>
              <a:t>量程</a:t>
            </a:r>
            <a:r>
              <a:rPr lang="en-US" altLang="zh-CN" sz="2400" dirty="0">
                <a:solidFill>
                  <a:srgbClr val="FF0000"/>
                </a:solidFill>
                <a:latin typeface="Times New Roman" panose="02020603050405020304" pitchFamily="18" charset="0"/>
                <a:ea typeface="楷体_GB2312" panose="02010609030101010101" pitchFamily="49" charset="-122"/>
              </a:rPr>
              <a:t>×</a:t>
            </a:r>
            <a:r>
              <a:rPr lang="zh-CN" altLang="en-US" sz="2400" dirty="0">
                <a:solidFill>
                  <a:srgbClr val="FF0000"/>
                </a:solidFill>
                <a:latin typeface="Times New Roman" panose="02020603050405020304" pitchFamily="18" charset="0"/>
                <a:ea typeface="楷体_GB2312" panose="02010609030101010101" pitchFamily="49" charset="-122"/>
              </a:rPr>
              <a:t>准确度等级</a:t>
            </a:r>
            <a:r>
              <a:rPr lang="en-US" altLang="zh-CN" sz="2400" dirty="0">
                <a:solidFill>
                  <a:srgbClr val="FF0000"/>
                </a:solidFill>
                <a:latin typeface="Times New Roman" panose="02020603050405020304" pitchFamily="18" charset="0"/>
                <a:ea typeface="楷体_GB2312" panose="02010609030101010101" pitchFamily="49" charset="-122"/>
              </a:rPr>
              <a:t>%</a:t>
            </a:r>
            <a:r>
              <a:rPr lang="zh-CN" altLang="en-US" sz="2400" dirty="0">
                <a:solidFill>
                  <a:srgbClr val="FFCC00"/>
                </a:solidFill>
                <a:latin typeface="Times New Roman" panose="02020603050405020304" pitchFamily="18" charset="0"/>
                <a:ea typeface="楷体_GB2312" panose="02010609030101010101" pitchFamily="49" charset="-122"/>
              </a:rPr>
              <a:t>。</a:t>
            </a:r>
            <a:endParaRPr lang="zh-CN" altLang="en-US" sz="24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sz="2400" dirty="0">
                <a:solidFill>
                  <a:srgbClr val="FFCC00"/>
                </a:solidFill>
                <a:latin typeface="Times New Roman" panose="02020603050405020304" pitchFamily="18" charset="0"/>
                <a:ea typeface="楷体_GB2312" panose="02010609030101010101" pitchFamily="49" charset="-122"/>
              </a:rPr>
              <a:t>5.</a:t>
            </a:r>
            <a:r>
              <a:rPr lang="zh-CN" altLang="en-US" sz="2400" dirty="0">
                <a:solidFill>
                  <a:srgbClr val="FFCC00"/>
                </a:solidFill>
                <a:latin typeface="Times New Roman" panose="02020603050405020304" pitchFamily="18" charset="0"/>
                <a:ea typeface="楷体_GB2312" panose="02010609030101010101" pitchFamily="49" charset="-122"/>
              </a:rPr>
              <a:t>数字式仪表，示值误差取其末位数</a:t>
            </a:r>
            <a:r>
              <a:rPr lang="zh-CN" altLang="en-US" sz="2400" dirty="0">
                <a:solidFill>
                  <a:srgbClr val="FF0000"/>
                </a:solidFill>
                <a:latin typeface="Times New Roman" panose="02020603050405020304" pitchFamily="18" charset="0"/>
                <a:ea typeface="楷体_GB2312" panose="02010609030101010101" pitchFamily="49" charset="-122"/>
              </a:rPr>
              <a:t>最小分度的一个单位</a:t>
            </a:r>
            <a:r>
              <a:rPr lang="zh-CN" altLang="en-US" sz="2400" dirty="0">
                <a:solidFill>
                  <a:srgbClr val="FFCC00"/>
                </a:solidFill>
                <a:latin typeface="Times New Roman" panose="02020603050405020304" pitchFamily="18" charset="0"/>
                <a:ea typeface="楷体_GB2312" panose="02010609030101010101" pitchFamily="49" charset="-122"/>
              </a:rPr>
              <a:t>。</a:t>
            </a:r>
            <a:endParaRPr lang="zh-CN" altLang="en-US" sz="24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sz="2400" dirty="0">
                <a:solidFill>
                  <a:srgbClr val="FFCC00"/>
                </a:solidFill>
                <a:latin typeface="Times New Roman" panose="02020603050405020304" pitchFamily="18" charset="0"/>
                <a:ea typeface="楷体_GB2312" panose="02010609030101010101" pitchFamily="49" charset="-122"/>
              </a:rPr>
              <a:t>6.</a:t>
            </a:r>
            <a:r>
              <a:rPr lang="zh-CN" altLang="en-US" sz="2400" dirty="0">
                <a:solidFill>
                  <a:srgbClr val="FFCC00"/>
                </a:solidFill>
                <a:latin typeface="Times New Roman" panose="02020603050405020304" pitchFamily="18" charset="0"/>
                <a:ea typeface="楷体_GB2312" panose="02010609030101010101" pitchFamily="49" charset="-122"/>
              </a:rPr>
              <a:t>仪器示值误差或准确度等级未知，可取其</a:t>
            </a:r>
            <a:r>
              <a:rPr lang="zh-CN" altLang="en-US" sz="2400" dirty="0">
                <a:solidFill>
                  <a:srgbClr val="FF0000"/>
                </a:solidFill>
                <a:latin typeface="Times New Roman" panose="02020603050405020304" pitchFamily="18" charset="0"/>
                <a:ea typeface="楷体_GB2312" panose="02010609030101010101" pitchFamily="49" charset="-122"/>
              </a:rPr>
              <a:t>最小分度值的一半</a:t>
            </a:r>
            <a:r>
              <a:rPr lang="zh-CN" altLang="en-US" sz="2400" dirty="0">
                <a:solidFill>
                  <a:srgbClr val="FFCC00"/>
                </a:solidFill>
                <a:latin typeface="Times New Roman" panose="02020603050405020304" pitchFamily="18" charset="0"/>
                <a:ea typeface="楷体_GB2312" panose="02010609030101010101" pitchFamily="49" charset="-122"/>
              </a:rPr>
              <a:t>为示值误差（限）。</a:t>
            </a:r>
            <a:endParaRPr lang="zh-CN" altLang="en-US" sz="24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sz="2400" dirty="0">
                <a:solidFill>
                  <a:srgbClr val="FFCC00"/>
                </a:solidFill>
                <a:latin typeface="Times New Roman" panose="02020603050405020304" pitchFamily="18" charset="0"/>
                <a:ea typeface="楷体_GB2312" panose="02010609030101010101" pitchFamily="49" charset="-122"/>
              </a:rPr>
              <a:t>7.</a:t>
            </a:r>
            <a:r>
              <a:rPr lang="zh-CN" altLang="en-US" sz="2400" dirty="0">
                <a:solidFill>
                  <a:srgbClr val="FFCC00"/>
                </a:solidFill>
                <a:latin typeface="Times New Roman" panose="02020603050405020304" pitchFamily="18" charset="0"/>
                <a:ea typeface="楷体_GB2312" panose="02010609030101010101" pitchFamily="49" charset="-122"/>
              </a:rPr>
              <a:t>电阻箱、电桥等，使用仪器给出的</a:t>
            </a:r>
            <a:r>
              <a:rPr lang="zh-CN" altLang="en-US" sz="2400" dirty="0">
                <a:solidFill>
                  <a:srgbClr val="FF0000"/>
                </a:solidFill>
                <a:latin typeface="Times New Roman" panose="02020603050405020304" pitchFamily="18" charset="0"/>
                <a:ea typeface="楷体_GB2312" panose="02010609030101010101" pitchFamily="49" charset="-122"/>
              </a:rPr>
              <a:t>专用公式计算</a:t>
            </a:r>
            <a:r>
              <a:rPr lang="zh-CN" altLang="en-US" sz="2400" dirty="0">
                <a:solidFill>
                  <a:srgbClr val="FFCC00"/>
                </a:solidFill>
                <a:latin typeface="Times New Roman" panose="02020603050405020304" pitchFamily="18" charset="0"/>
                <a:ea typeface="楷体_GB2312" panose="02010609030101010101" pitchFamily="49" charset="-122"/>
              </a:rPr>
              <a:t>示值误差</a:t>
            </a:r>
            <a:r>
              <a:rPr lang="zh-CN" altLang="en-US" sz="2400" dirty="0">
                <a:solidFill>
                  <a:srgbClr val="FFCC00"/>
                </a:solidFill>
              </a:rPr>
              <a:t>。</a:t>
            </a:r>
            <a:endParaRPr lang="zh-CN" altLang="en-US" sz="2400" dirty="0">
              <a:solidFill>
                <a:srgbClr val="FFCC00"/>
              </a:solidFill>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不确定度的基本概念</a:t>
            </a:r>
            <a:endParaRPr lang="zh-CN" altLang="en-US" dirty="0">
              <a:ea typeface="楷体_GB2312" panose="02010609030101010101" pitchFamily="49" charset="-122"/>
            </a:endParaRPr>
          </a:p>
        </p:txBody>
      </p:sp>
      <p:sp>
        <p:nvSpPr>
          <p:cNvPr id="81923" name="Rectangle 3"/>
          <p:cNvSpPr>
            <a:spLocks noGrp="1" noRot="1"/>
          </p:cNvSpPr>
          <p:nvPr>
            <p:ph idx="1"/>
          </p:nvPr>
        </p:nvSpPr>
        <p:spPr>
          <a:ln/>
        </p:spPr>
        <p:txBody>
          <a:bodyPr vert="horz" wrap="square" lIns="91440" tIns="45720" rIns="91440" bIns="45720" anchor="t"/>
          <a:p>
            <a:pPr eaLnBrk="1" hangingPunct="1">
              <a:buNone/>
            </a:pPr>
            <a:r>
              <a:rPr lang="en-US" altLang="zh-CN" dirty="0">
                <a:solidFill>
                  <a:srgbClr val="FFCC00"/>
                </a:solidFill>
              </a:rPr>
              <a:t>   </a:t>
            </a:r>
            <a:r>
              <a:rPr lang="zh-CN" altLang="en-US" dirty="0">
                <a:solidFill>
                  <a:srgbClr val="FFCC00"/>
                </a:solidFill>
                <a:latin typeface="Times New Roman" panose="02020603050405020304" pitchFamily="18" charset="0"/>
                <a:ea typeface="楷体_GB2312" panose="02010609030101010101" pitchFamily="49" charset="-122"/>
              </a:rPr>
              <a:t>置信系数因子</a:t>
            </a:r>
            <a:r>
              <a:rPr lang="en-US" altLang="zh-CN" dirty="0">
                <a:solidFill>
                  <a:srgbClr val="FFCC00"/>
                </a:solidFill>
                <a:latin typeface="Times New Roman" panose="02020603050405020304" pitchFamily="18" charset="0"/>
                <a:ea typeface="楷体_GB2312" panose="02010609030101010101" pitchFamily="49" charset="-122"/>
              </a:rPr>
              <a:t>C</a:t>
            </a:r>
            <a:r>
              <a:rPr lang="zh-CN" altLang="en-US" dirty="0">
                <a:solidFill>
                  <a:srgbClr val="FFCC00"/>
                </a:solidFill>
                <a:latin typeface="Times New Roman" panose="02020603050405020304" pitchFamily="18" charset="0"/>
                <a:ea typeface="楷体_GB2312" panose="02010609030101010101" pitchFamily="49" charset="-122"/>
              </a:rPr>
              <a:t>：与仪器误差在</a:t>
            </a:r>
            <a:r>
              <a:rPr lang="en-US" altLang="zh-CN" dirty="0">
                <a:solidFill>
                  <a:srgbClr val="FFCC00"/>
                </a:solidFill>
                <a:latin typeface="Times New Roman" panose="02020603050405020304" pitchFamily="18" charset="0"/>
                <a:ea typeface="楷体_GB2312" panose="02010609030101010101" pitchFamily="49" charset="-122"/>
              </a:rPr>
              <a:t>[- </a:t>
            </a:r>
            <a:r>
              <a:rPr lang="en-US" altLang="zh-CN" sz="2800" b="1" dirty="0">
                <a:solidFill>
                  <a:srgbClr val="FFCC00"/>
                </a:solidFill>
                <a:latin typeface="Times New Roman" panose="02020603050405020304" pitchFamily="18" charset="0"/>
                <a:ea typeface="楷体_GB2312" panose="02010609030101010101" pitchFamily="49" charset="-122"/>
              </a:rPr>
              <a:t>Δ</a:t>
            </a:r>
            <a:r>
              <a:rPr lang="en-US" altLang="zh-CN" sz="2800" b="1" i="1" baseline="-25000" dirty="0">
                <a:solidFill>
                  <a:srgbClr val="FFCC00"/>
                </a:solidFill>
                <a:latin typeface="Times New Roman" panose="02020603050405020304" pitchFamily="18" charset="0"/>
                <a:ea typeface="楷体_GB2312" panose="02010609030101010101" pitchFamily="49" charset="-122"/>
              </a:rPr>
              <a:t>ins</a:t>
            </a:r>
            <a:r>
              <a:rPr lang="zh-CN" altLang="en-US" sz="2800" b="1" dirty="0">
                <a:solidFill>
                  <a:srgbClr val="FFCC00"/>
                </a:solidFill>
                <a:latin typeface="Times New Roman" panose="02020603050405020304" pitchFamily="18" charset="0"/>
                <a:ea typeface="楷体_GB2312" panose="02010609030101010101" pitchFamily="49" charset="-122"/>
              </a:rPr>
              <a:t>，</a:t>
            </a:r>
            <a:r>
              <a:rPr lang="en-US" altLang="zh-CN" sz="2800" b="1" i="1" dirty="0">
                <a:solidFill>
                  <a:srgbClr val="FFCC00"/>
                </a:solidFill>
                <a:latin typeface="Times New Roman" panose="02020603050405020304" pitchFamily="18" charset="0"/>
                <a:ea typeface="楷体_GB2312" panose="02010609030101010101" pitchFamily="49" charset="-122"/>
              </a:rPr>
              <a:t>+ </a:t>
            </a:r>
            <a:r>
              <a:rPr lang="en-US" altLang="zh-CN" sz="2800" b="1" dirty="0">
                <a:solidFill>
                  <a:srgbClr val="FFCC00"/>
                </a:solidFill>
                <a:latin typeface="Times New Roman" panose="02020603050405020304" pitchFamily="18" charset="0"/>
                <a:ea typeface="楷体_GB2312" panose="02010609030101010101" pitchFamily="49" charset="-122"/>
              </a:rPr>
              <a:t>Δ</a:t>
            </a:r>
            <a:r>
              <a:rPr lang="en-US" altLang="zh-CN" sz="2800" b="1" i="1" baseline="-25000" dirty="0">
                <a:solidFill>
                  <a:srgbClr val="FFCC00"/>
                </a:solidFill>
                <a:latin typeface="Times New Roman" panose="02020603050405020304" pitchFamily="18" charset="0"/>
                <a:ea typeface="楷体_GB2312" panose="02010609030101010101" pitchFamily="49" charset="-122"/>
              </a:rPr>
              <a:t>ins</a:t>
            </a:r>
            <a:r>
              <a:rPr lang="en-US" altLang="zh-CN" sz="2800" b="1" dirty="0">
                <a:solidFill>
                  <a:srgbClr val="FFCC00"/>
                </a:solidFill>
                <a:latin typeface="Times New Roman" panose="02020603050405020304" pitchFamily="18" charset="0"/>
                <a:ea typeface="楷体_GB2312" panose="02010609030101010101" pitchFamily="49" charset="-122"/>
              </a:rPr>
              <a:t>]</a:t>
            </a:r>
            <a:r>
              <a:rPr lang="zh-CN" altLang="en-US" dirty="0">
                <a:solidFill>
                  <a:srgbClr val="FFCC00"/>
                </a:solidFill>
                <a:latin typeface="Times New Roman" panose="02020603050405020304" pitchFamily="18" charset="0"/>
                <a:ea typeface="楷体_GB2312" panose="02010609030101010101" pitchFamily="49" charset="-122"/>
              </a:rPr>
              <a:t>区间的分布概率有关的常数。</a:t>
            </a:r>
            <a:r>
              <a:rPr lang="zh-CN" altLang="en-US" dirty="0">
                <a:solidFill>
                  <a:srgbClr val="FFCC00"/>
                </a:solidFill>
              </a:rPr>
              <a:t> </a:t>
            </a:r>
            <a:endParaRPr lang="zh-CN" altLang="en-US" dirty="0">
              <a:solidFill>
                <a:srgbClr val="FFCC00"/>
              </a:solidFill>
            </a:endParaRPr>
          </a:p>
          <a:p>
            <a:pPr eaLnBrk="1" hangingPunct="1">
              <a:buNone/>
            </a:pPr>
            <a:endParaRPr lang="en-US" altLang="zh-CN" dirty="0">
              <a:solidFill>
                <a:srgbClr val="FFCC00"/>
              </a:solidFill>
            </a:endParaRPr>
          </a:p>
        </p:txBody>
      </p:sp>
      <p:sp>
        <p:nvSpPr>
          <p:cNvPr id="81924" name="Rectangle 18"/>
          <p:cNvSpPr/>
          <p:nvPr/>
        </p:nvSpPr>
        <p:spPr>
          <a:xfrm>
            <a:off x="1571625" y="2393950"/>
            <a:ext cx="963613"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81925" name="Rectangle 20"/>
          <p:cNvSpPr/>
          <p:nvPr/>
        </p:nvSpPr>
        <p:spPr>
          <a:xfrm>
            <a:off x="1571625" y="2393950"/>
            <a:ext cx="963613"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81926" name="Rectangle 22"/>
          <p:cNvSpPr/>
          <p:nvPr/>
        </p:nvSpPr>
        <p:spPr>
          <a:xfrm>
            <a:off x="1571625" y="2393950"/>
            <a:ext cx="963613"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81927" name="Rectangle 24"/>
          <p:cNvSpPr/>
          <p:nvPr/>
        </p:nvSpPr>
        <p:spPr>
          <a:xfrm>
            <a:off x="1571625" y="2393950"/>
            <a:ext cx="963613"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81928" name="Rectangle 27"/>
          <p:cNvSpPr/>
          <p:nvPr/>
        </p:nvSpPr>
        <p:spPr>
          <a:xfrm>
            <a:off x="1571625" y="2393950"/>
            <a:ext cx="962025"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81929" name="Rectangle 32"/>
          <p:cNvSpPr/>
          <p:nvPr/>
        </p:nvSpPr>
        <p:spPr>
          <a:xfrm>
            <a:off x="1571625" y="2393950"/>
            <a:ext cx="963613"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pic>
        <p:nvPicPr>
          <p:cNvPr id="81930" name="Picture 181"/>
          <p:cNvPicPr>
            <a:picLocks noChangeAspect="1"/>
          </p:cNvPicPr>
          <p:nvPr/>
        </p:nvPicPr>
        <p:blipFill>
          <a:blip r:embed="rId1"/>
          <a:stretch>
            <a:fillRect/>
          </a:stretch>
        </p:blipFill>
        <p:spPr>
          <a:xfrm>
            <a:off x="395288" y="2924175"/>
            <a:ext cx="8315325" cy="2795588"/>
          </a:xfrm>
          <a:prstGeom prst="rect">
            <a:avLst/>
          </a:prstGeom>
          <a:noFill/>
          <a:ln w="9525">
            <a:noFill/>
          </a:ln>
        </p:spPr>
      </p:pic>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不确定度的基本概念</a:t>
            </a:r>
            <a:endParaRPr lang="zh-CN" altLang="en-US" dirty="0">
              <a:ea typeface="楷体_GB2312" panose="02010609030101010101" pitchFamily="49" charset="-122"/>
            </a:endParaRPr>
          </a:p>
        </p:txBody>
      </p:sp>
      <p:sp>
        <p:nvSpPr>
          <p:cNvPr id="82947" name="Rectangle 3"/>
          <p:cNvSpPr>
            <a:spLocks noGrp="1" noRot="1"/>
          </p:cNvSpPr>
          <p:nvPr>
            <p:ph idx="1"/>
          </p:nvPr>
        </p:nvSpPr>
        <p:spPr>
          <a:ln/>
        </p:spPr>
        <p:txBody>
          <a:bodyPr vert="horz" wrap="square" lIns="91440" tIns="45720" rIns="91440" bIns="45720" anchor="t"/>
          <a:p>
            <a:pPr eaLnBrk="1" hangingPunct="1">
              <a:buNone/>
            </a:pPr>
            <a:r>
              <a:rPr lang="en-US" altLang="zh-CN" dirty="0">
                <a:solidFill>
                  <a:srgbClr val="FFCC00"/>
                </a:solidFill>
                <a:latin typeface="Times New Roman" panose="02020603050405020304" pitchFamily="18" charset="0"/>
                <a:ea typeface="楷体_GB2312" panose="02010609030101010101" pitchFamily="49" charset="-122"/>
              </a:rPr>
              <a:t>   </a:t>
            </a:r>
            <a:r>
              <a:rPr lang="zh-CN" altLang="en-US" sz="3600" dirty="0">
                <a:solidFill>
                  <a:srgbClr val="FFCC00"/>
                </a:solidFill>
                <a:latin typeface="Times New Roman" panose="02020603050405020304" pitchFamily="18" charset="0"/>
                <a:ea typeface="楷体_GB2312" panose="02010609030101010101" pitchFamily="49" charset="-122"/>
              </a:rPr>
              <a:t>测量值的</a:t>
            </a:r>
            <a:r>
              <a:rPr lang="en-US" altLang="zh-CN" sz="3600" dirty="0">
                <a:solidFill>
                  <a:srgbClr val="FFCC00"/>
                </a:solidFill>
                <a:latin typeface="Times New Roman" panose="02020603050405020304" pitchFamily="18" charset="0"/>
                <a:ea typeface="楷体_GB2312" panose="02010609030101010101" pitchFamily="49" charset="-122"/>
              </a:rPr>
              <a:t>B</a:t>
            </a:r>
            <a:r>
              <a:rPr lang="zh-CN" altLang="en-US" sz="3600" dirty="0">
                <a:solidFill>
                  <a:srgbClr val="FFCC00"/>
                </a:solidFill>
                <a:latin typeface="Times New Roman" panose="02020603050405020304" pitchFamily="18" charset="0"/>
                <a:ea typeface="楷体_GB2312" panose="02010609030101010101" pitchFamily="49" charset="-122"/>
              </a:rPr>
              <a:t>类不确定度与置信概率</a:t>
            </a:r>
            <a:r>
              <a:rPr lang="en-US" altLang="zh-CN" sz="3600" i="1" dirty="0">
                <a:solidFill>
                  <a:srgbClr val="FFCC00"/>
                </a:solidFill>
                <a:latin typeface="Times New Roman" panose="02020603050405020304" pitchFamily="18" charset="0"/>
                <a:ea typeface="楷体_GB2312" panose="02010609030101010101" pitchFamily="49" charset="-122"/>
              </a:rPr>
              <a:t>p</a:t>
            </a:r>
            <a:r>
              <a:rPr lang="zh-CN" altLang="en-US" sz="3600" dirty="0">
                <a:solidFill>
                  <a:srgbClr val="FFCC00"/>
                </a:solidFill>
                <a:latin typeface="Times New Roman" panose="02020603050405020304" pitchFamily="18" charset="0"/>
                <a:ea typeface="楷体_GB2312" panose="02010609030101010101" pitchFamily="49" charset="-122"/>
              </a:rPr>
              <a:t>有关，</a:t>
            </a:r>
            <a:r>
              <a:rPr lang="en-US" altLang="zh-CN" sz="3600" i="1" dirty="0">
                <a:solidFill>
                  <a:srgbClr val="FFCC00"/>
                </a:solidFill>
                <a:latin typeface="Times New Roman" panose="02020603050405020304" pitchFamily="18" charset="0"/>
                <a:ea typeface="楷体_GB2312" panose="02010609030101010101" pitchFamily="49" charset="-122"/>
              </a:rPr>
              <a:t>k</a:t>
            </a:r>
            <a:r>
              <a:rPr lang="en-US" altLang="zh-CN" sz="3600" i="1" baseline="-25000" dirty="0">
                <a:solidFill>
                  <a:srgbClr val="FFCC00"/>
                </a:solidFill>
                <a:latin typeface="Times New Roman" panose="02020603050405020304" pitchFamily="18" charset="0"/>
                <a:ea typeface="楷体_GB2312" panose="02010609030101010101" pitchFamily="49" charset="-122"/>
              </a:rPr>
              <a:t>p</a:t>
            </a:r>
            <a:r>
              <a:rPr lang="zh-CN" altLang="en-US" sz="3600" dirty="0">
                <a:solidFill>
                  <a:srgbClr val="FFCC00"/>
                </a:solidFill>
                <a:latin typeface="Times New Roman" panose="02020603050405020304" pitchFamily="18" charset="0"/>
                <a:ea typeface="楷体_GB2312" panose="02010609030101010101" pitchFamily="49" charset="-122"/>
              </a:rPr>
              <a:t>称为置信因子</a:t>
            </a:r>
            <a:r>
              <a:rPr lang="zh-CN" altLang="en-US" dirty="0"/>
              <a:t> </a:t>
            </a:r>
            <a:endParaRPr lang="zh-CN" altLang="en-US" dirty="0"/>
          </a:p>
        </p:txBody>
      </p:sp>
      <p:sp>
        <p:nvSpPr>
          <p:cNvPr id="82948" name="Rectangle 5"/>
          <p:cNvSpPr/>
          <p:nvPr/>
        </p:nvSpPr>
        <p:spPr>
          <a:xfrm>
            <a:off x="0" y="322421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82949" name="Object 4"/>
          <p:cNvGraphicFramePr>
            <a:graphicFrameLocks noChangeAspect="1"/>
          </p:cNvGraphicFramePr>
          <p:nvPr/>
        </p:nvGraphicFramePr>
        <p:xfrm>
          <a:off x="3203575" y="2781300"/>
          <a:ext cx="1808163" cy="925513"/>
        </p:xfrm>
        <a:graphic>
          <a:graphicData uri="http://schemas.openxmlformats.org/presentationml/2006/ole">
            <mc:AlternateContent xmlns:mc="http://schemas.openxmlformats.org/markup-compatibility/2006">
              <mc:Choice xmlns:v="urn:schemas-microsoft-com:vml" Requires="v">
                <p:oleObj spid="_x0000_s3109" name="" r:id="rId1" imgW="812165" imgH="406400" progId="Equation.3">
                  <p:embed/>
                </p:oleObj>
              </mc:Choice>
              <mc:Fallback>
                <p:oleObj name="" r:id="rId1" imgW="812165" imgH="406400" progId="Equation.3">
                  <p:embed/>
                  <p:pic>
                    <p:nvPicPr>
                      <p:cNvPr id="0" name="图片 3108"/>
                      <p:cNvPicPr/>
                      <p:nvPr/>
                    </p:nvPicPr>
                    <p:blipFill>
                      <a:blip r:embed="rId2"/>
                      <a:stretch>
                        <a:fillRect/>
                      </a:stretch>
                    </p:blipFill>
                    <p:spPr>
                      <a:xfrm>
                        <a:off x="3203575" y="2781300"/>
                        <a:ext cx="1808163" cy="925513"/>
                      </a:xfrm>
                      <a:prstGeom prst="rect">
                        <a:avLst/>
                      </a:prstGeom>
                      <a:solidFill>
                        <a:schemeClr val="tx2"/>
                      </a:solidFill>
                      <a:ln w="38100">
                        <a:noFill/>
                        <a:miter/>
                      </a:ln>
                    </p:spPr>
                  </p:pic>
                </p:oleObj>
              </mc:Fallback>
            </mc:AlternateContent>
          </a:graphicData>
        </a:graphic>
      </p:graphicFrame>
      <p:pic>
        <p:nvPicPr>
          <p:cNvPr id="82950" name="Picture 6"/>
          <p:cNvPicPr>
            <a:picLocks noChangeAspect="1"/>
          </p:cNvPicPr>
          <p:nvPr/>
        </p:nvPicPr>
        <p:blipFill>
          <a:blip r:embed="rId3"/>
          <a:stretch>
            <a:fillRect/>
          </a:stretch>
        </p:blipFill>
        <p:spPr>
          <a:xfrm>
            <a:off x="1042988" y="4076700"/>
            <a:ext cx="7124700" cy="1076325"/>
          </a:xfrm>
          <a:prstGeom prst="rect">
            <a:avLst/>
          </a:prstGeom>
          <a:noFill/>
          <a:ln w="9525">
            <a:noFill/>
          </a:ln>
        </p:spPr>
      </p:pic>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不确定度的基本概念</a:t>
            </a:r>
            <a:endParaRPr lang="zh-CN" altLang="en-US" dirty="0">
              <a:ea typeface="楷体_GB2312" panose="02010609030101010101" pitchFamily="49" charset="-122"/>
            </a:endParaRPr>
          </a:p>
        </p:txBody>
      </p:sp>
      <p:sp>
        <p:nvSpPr>
          <p:cNvPr id="83971" name="Rectangle 3"/>
          <p:cNvSpPr>
            <a:spLocks noGrp="1" noRot="1"/>
          </p:cNvSpPr>
          <p:nvPr>
            <p:ph idx="1"/>
          </p:nvPr>
        </p:nvSpPr>
        <p:spPr>
          <a:ln/>
        </p:spPr>
        <p:txBody>
          <a:bodyPr vert="horz" wrap="square" lIns="91440" tIns="45720" rIns="91440" bIns="45720" anchor="t"/>
          <a:p>
            <a:pPr eaLnBrk="1" hangingPunct="1">
              <a:buNone/>
            </a:pPr>
            <a:r>
              <a:rPr lang="en-US" altLang="zh-CN" dirty="0"/>
              <a:t>   </a:t>
            </a:r>
            <a:r>
              <a:rPr lang="zh-CN" altLang="en-US" dirty="0">
                <a:solidFill>
                  <a:srgbClr val="FFCC00"/>
                </a:solidFill>
                <a:latin typeface="Times New Roman" panose="02020603050405020304" pitchFamily="18" charset="0"/>
                <a:ea typeface="楷体_GB2312" panose="02010609030101010101" pitchFamily="49" charset="-122"/>
              </a:rPr>
              <a:t>目前人们对很多仪器的质量标准在最大允差范围内的分布性质有不同的说法，对某些分布性质还不清楚，很多文献把它们简化成均匀分布来处理，即</a:t>
            </a:r>
            <a:r>
              <a:rPr lang="en-US" altLang="zh-CN" dirty="0">
                <a:solidFill>
                  <a:srgbClr val="FFCC00"/>
                </a:solidFill>
                <a:latin typeface="Times New Roman" panose="02020603050405020304" pitchFamily="18" charset="0"/>
                <a:ea typeface="楷体_GB2312" panose="02010609030101010101" pitchFamily="49" charset="-122"/>
              </a:rPr>
              <a:t>B</a:t>
            </a:r>
            <a:r>
              <a:rPr lang="zh-CN" altLang="en-US" dirty="0">
                <a:solidFill>
                  <a:srgbClr val="FFCC00"/>
                </a:solidFill>
                <a:latin typeface="Times New Roman" panose="02020603050405020304" pitchFamily="18" charset="0"/>
                <a:ea typeface="楷体_GB2312" panose="02010609030101010101" pitchFamily="49" charset="-122"/>
              </a:rPr>
              <a:t>类不确定度表示为：</a:t>
            </a: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dirty="0">
              <a:latin typeface="Times New Roman" panose="02020603050405020304" pitchFamily="18" charset="0"/>
              <a:ea typeface="楷体_GB2312" panose="02010609030101010101" pitchFamily="49" charset="-122"/>
            </a:endParaRPr>
          </a:p>
          <a:p>
            <a:pPr eaLnBrk="1" hangingPunct="1">
              <a:buNone/>
            </a:pPr>
            <a:endParaRPr lang="zh-CN" altLang="en-US" dirty="0">
              <a:latin typeface="Times New Roman" panose="02020603050405020304" pitchFamily="18" charset="0"/>
              <a:ea typeface="楷体_GB2312" panose="02010609030101010101" pitchFamily="49" charset="-122"/>
            </a:endParaRPr>
          </a:p>
          <a:p>
            <a:pPr eaLnBrk="1" hangingPunct="1">
              <a:buNone/>
            </a:pPr>
            <a:endParaRPr lang="zh-CN" altLang="en-US" dirty="0">
              <a:latin typeface="Times New Roman" panose="02020603050405020304" pitchFamily="18" charset="0"/>
              <a:ea typeface="楷体_GB2312" panose="02010609030101010101" pitchFamily="49" charset="-122"/>
            </a:endParaRPr>
          </a:p>
          <a:p>
            <a:pPr algn="ctr" eaLnBrk="1" hangingPunct="1">
              <a:buNone/>
            </a:pPr>
            <a:r>
              <a:rPr lang="zh-CN" altLang="en-US" sz="3600" dirty="0">
                <a:solidFill>
                  <a:srgbClr val="FF0000"/>
                </a:solidFill>
                <a:latin typeface="Times New Roman" panose="02020603050405020304" pitchFamily="18" charset="0"/>
                <a:ea typeface="楷体_GB2312" panose="02010609030101010101" pitchFamily="49" charset="-122"/>
              </a:rPr>
              <a:t>在本课程中，即按上式计算</a:t>
            </a:r>
            <a:r>
              <a:rPr lang="en-US" altLang="zh-CN" sz="3600" dirty="0">
                <a:solidFill>
                  <a:srgbClr val="FF0000"/>
                </a:solidFill>
                <a:latin typeface="Times New Roman" panose="02020603050405020304" pitchFamily="18" charset="0"/>
                <a:ea typeface="楷体_GB2312" panose="02010609030101010101" pitchFamily="49" charset="-122"/>
              </a:rPr>
              <a:t>B</a:t>
            </a:r>
            <a:r>
              <a:rPr lang="zh-CN" altLang="en-US" sz="3600" dirty="0">
                <a:solidFill>
                  <a:srgbClr val="FF0000"/>
                </a:solidFill>
                <a:latin typeface="Times New Roman" panose="02020603050405020304" pitchFamily="18" charset="0"/>
                <a:ea typeface="楷体_GB2312" panose="02010609030101010101" pitchFamily="49" charset="-122"/>
              </a:rPr>
              <a:t>类不确定度</a:t>
            </a:r>
            <a:r>
              <a:rPr lang="en-US" altLang="zh-CN" sz="3600" dirty="0">
                <a:solidFill>
                  <a:srgbClr val="FF0000"/>
                </a:solidFill>
                <a:latin typeface="Times New Roman" panose="02020603050405020304" pitchFamily="18" charset="0"/>
                <a:ea typeface="楷体_GB2312" panose="02010609030101010101" pitchFamily="49" charset="-122"/>
              </a:rPr>
              <a:t>!</a:t>
            </a:r>
            <a:r>
              <a:rPr lang="en-US" altLang="zh-CN" dirty="0"/>
              <a:t> </a:t>
            </a:r>
            <a:endParaRPr lang="en-US" altLang="zh-CN" dirty="0"/>
          </a:p>
        </p:txBody>
      </p:sp>
      <p:sp>
        <p:nvSpPr>
          <p:cNvPr id="83972" name="Rectangle 5"/>
          <p:cNvSpPr/>
          <p:nvPr/>
        </p:nvSpPr>
        <p:spPr>
          <a:xfrm>
            <a:off x="0" y="321468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83973" name="Object 4"/>
          <p:cNvGraphicFramePr>
            <a:graphicFrameLocks noChangeAspect="1"/>
          </p:cNvGraphicFramePr>
          <p:nvPr/>
        </p:nvGraphicFramePr>
        <p:xfrm>
          <a:off x="3276600" y="4149725"/>
          <a:ext cx="2160588" cy="815975"/>
        </p:xfrm>
        <a:graphic>
          <a:graphicData uri="http://schemas.openxmlformats.org/presentationml/2006/ole">
            <mc:AlternateContent xmlns:mc="http://schemas.openxmlformats.org/markup-compatibility/2006">
              <mc:Choice xmlns:v="urn:schemas-microsoft-com:vml" Requires="v">
                <p:oleObj spid="_x0000_s3110" name="" r:id="rId1" imgW="1130300" imgH="431800" progId="Equation.3">
                  <p:embed/>
                </p:oleObj>
              </mc:Choice>
              <mc:Fallback>
                <p:oleObj name="" r:id="rId1" imgW="1130300" imgH="431800" progId="Equation.3">
                  <p:embed/>
                  <p:pic>
                    <p:nvPicPr>
                      <p:cNvPr id="0" name="图片 3109"/>
                      <p:cNvPicPr/>
                      <p:nvPr/>
                    </p:nvPicPr>
                    <p:blipFill>
                      <a:blip r:embed="rId2"/>
                      <a:stretch>
                        <a:fillRect/>
                      </a:stretch>
                    </p:blipFill>
                    <p:spPr>
                      <a:xfrm>
                        <a:off x="3276600" y="4149725"/>
                        <a:ext cx="2160588" cy="815975"/>
                      </a:xfrm>
                      <a:prstGeom prst="rect">
                        <a:avLst/>
                      </a:prstGeom>
                      <a:solidFill>
                        <a:schemeClr val="tx2"/>
                      </a:solidFill>
                      <a:ln w="38100">
                        <a:noFill/>
                        <a:miter/>
                      </a:ln>
                    </p:spPr>
                  </p:pic>
                </p:oleObj>
              </mc:Fallback>
            </mc:AlternateContent>
          </a:graphicData>
        </a:graphic>
      </p:graphicFrame>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不确定度的基本概念</a:t>
            </a:r>
            <a:endParaRPr lang="zh-CN" altLang="en-US" dirty="0">
              <a:ea typeface="楷体_GB2312" panose="02010609030101010101" pitchFamily="49" charset="-122"/>
            </a:endParaRPr>
          </a:p>
        </p:txBody>
      </p:sp>
      <p:sp>
        <p:nvSpPr>
          <p:cNvPr id="84995" name="Rectangle 3"/>
          <p:cNvSpPr>
            <a:spLocks noGrp="1" noRot="1"/>
          </p:cNvSpPr>
          <p:nvPr>
            <p:ph idx="1"/>
          </p:nvPr>
        </p:nvSpPr>
        <p:spPr>
          <a:ln/>
        </p:spPr>
        <p:txBody>
          <a:bodyPr vert="horz" wrap="square" lIns="91440" tIns="45720" rIns="91440" bIns="45720" anchor="t"/>
          <a:p>
            <a:pPr eaLnBrk="1" hangingPunct="1">
              <a:buNone/>
            </a:pPr>
            <a:r>
              <a:rPr lang="zh-CN" altLang="en-US" b="1" dirty="0">
                <a:solidFill>
                  <a:srgbClr val="FFCC00"/>
                </a:solidFill>
                <a:latin typeface="楷体_GB2312" panose="02010609030101010101" pitchFamily="49" charset="-122"/>
                <a:ea typeface="楷体_GB2312" panose="02010609030101010101" pitchFamily="49" charset="-122"/>
              </a:rPr>
              <a:t>总不确定度</a:t>
            </a:r>
            <a:endParaRPr lang="zh-CN" altLang="en-US" b="1" dirty="0">
              <a:solidFill>
                <a:srgbClr val="FFCC00"/>
              </a:solidFill>
              <a:latin typeface="楷体_GB2312" panose="02010609030101010101" pitchFamily="49" charset="-122"/>
              <a:ea typeface="楷体_GB2312" panose="02010609030101010101" pitchFamily="49" charset="-122"/>
            </a:endParaRPr>
          </a:p>
          <a:p>
            <a:pPr eaLnBrk="1" hangingPunct="1">
              <a:buNone/>
            </a:pPr>
            <a:endParaRPr lang="zh-CN" altLang="en-US" dirty="0">
              <a:solidFill>
                <a:srgbClr val="FFCC00"/>
              </a:solidFill>
              <a:latin typeface="楷体_GB2312" panose="02010609030101010101" pitchFamily="49" charset="-122"/>
              <a:ea typeface="楷体_GB2312" panose="02010609030101010101" pitchFamily="49" charset="-122"/>
            </a:endParaRPr>
          </a:p>
          <a:p>
            <a:pPr eaLnBrk="1" hangingPunct="1">
              <a:buNone/>
            </a:pPr>
            <a:endParaRPr lang="zh-CN" altLang="en-US" dirty="0">
              <a:solidFill>
                <a:srgbClr val="FFCC00"/>
              </a:solidFill>
              <a:latin typeface="楷体_GB2312" panose="02010609030101010101" pitchFamily="49" charset="-122"/>
              <a:ea typeface="楷体_GB2312" panose="02010609030101010101" pitchFamily="49" charset="-122"/>
            </a:endParaRPr>
          </a:p>
          <a:p>
            <a:pPr eaLnBrk="1" hangingPunct="1">
              <a:buNone/>
            </a:pPr>
            <a:endParaRPr lang="zh-CN" altLang="en-US" dirty="0">
              <a:solidFill>
                <a:srgbClr val="FFCC00"/>
              </a:solidFill>
              <a:latin typeface="楷体_GB2312" panose="02010609030101010101" pitchFamily="49" charset="-122"/>
              <a:ea typeface="楷体_GB2312" panose="02010609030101010101" pitchFamily="49" charset="-122"/>
            </a:endParaRPr>
          </a:p>
          <a:p>
            <a:pPr eaLnBrk="1" hangingPunct="1">
              <a:buNone/>
            </a:pPr>
            <a:endParaRPr lang="zh-CN" altLang="en-US" dirty="0">
              <a:solidFill>
                <a:srgbClr val="FFCC00"/>
              </a:solidFill>
              <a:latin typeface="楷体_GB2312" panose="02010609030101010101" pitchFamily="49" charset="-122"/>
              <a:ea typeface="楷体_GB2312" panose="02010609030101010101" pitchFamily="49" charset="-122"/>
            </a:endParaRPr>
          </a:p>
          <a:p>
            <a:pPr eaLnBrk="1" hangingPunct="1">
              <a:buNone/>
            </a:pPr>
            <a:r>
              <a:rPr lang="zh-CN" altLang="en-US" dirty="0">
                <a:solidFill>
                  <a:srgbClr val="FFCC00"/>
                </a:solidFill>
                <a:latin typeface="楷体_GB2312" panose="02010609030101010101" pitchFamily="49" charset="-122"/>
                <a:ea typeface="楷体_GB2312" panose="02010609030101010101" pitchFamily="49" charset="-122"/>
              </a:rPr>
              <a:t>注意置信区间和置信概率。</a:t>
            </a:r>
            <a:endParaRPr lang="zh-CN" altLang="en-US" dirty="0">
              <a:solidFill>
                <a:srgbClr val="FFCC00"/>
              </a:solidFill>
              <a:latin typeface="楷体_GB2312" panose="02010609030101010101" pitchFamily="49" charset="-122"/>
              <a:ea typeface="楷体_GB2312" panose="02010609030101010101" pitchFamily="49" charset="-122"/>
            </a:endParaRPr>
          </a:p>
          <a:p>
            <a:pPr eaLnBrk="1" hangingPunct="1">
              <a:buNone/>
            </a:pPr>
            <a:r>
              <a:rPr lang="zh-CN" altLang="en-US" dirty="0">
                <a:solidFill>
                  <a:srgbClr val="FFCC00"/>
                </a:solidFill>
                <a:latin typeface="楷体_GB2312" panose="02010609030101010101" pitchFamily="49" charset="-122"/>
                <a:ea typeface="楷体_GB2312" panose="02010609030101010101" pitchFamily="49" charset="-122"/>
              </a:rPr>
              <a:t>总不确定度分为两类：</a:t>
            </a:r>
            <a:endParaRPr lang="zh-CN" altLang="en-US" dirty="0">
              <a:solidFill>
                <a:srgbClr val="FFCC00"/>
              </a:solidFill>
              <a:latin typeface="楷体_GB2312" panose="02010609030101010101" pitchFamily="49" charset="-122"/>
              <a:ea typeface="楷体_GB2312" panose="02010609030101010101" pitchFamily="49" charset="-122"/>
            </a:endParaRPr>
          </a:p>
          <a:p>
            <a:pPr eaLnBrk="1" hangingPunct="1">
              <a:buNone/>
            </a:pPr>
            <a:r>
              <a:rPr lang="zh-CN" altLang="en-US" dirty="0">
                <a:solidFill>
                  <a:srgbClr val="FFCC00"/>
                </a:solidFill>
                <a:latin typeface="楷体_GB2312" panose="02010609030101010101" pitchFamily="49" charset="-122"/>
                <a:ea typeface="楷体_GB2312" panose="02010609030101010101" pitchFamily="49" charset="-122"/>
              </a:rPr>
              <a:t>          </a:t>
            </a:r>
            <a:r>
              <a:rPr lang="zh-CN" altLang="en-US" b="1" dirty="0">
                <a:solidFill>
                  <a:srgbClr val="FFCC00"/>
                </a:solidFill>
                <a:latin typeface="楷体_GB2312" panose="02010609030101010101" pitchFamily="49" charset="-122"/>
                <a:ea typeface="楷体_GB2312" panose="02010609030101010101" pitchFamily="49" charset="-122"/>
              </a:rPr>
              <a:t>标准不确定度</a:t>
            </a:r>
            <a:r>
              <a:rPr lang="zh-CN" altLang="en-US" dirty="0">
                <a:solidFill>
                  <a:srgbClr val="FFCC00"/>
                </a:solidFill>
                <a:latin typeface="楷体_GB2312" panose="02010609030101010101" pitchFamily="49" charset="-122"/>
                <a:ea typeface="楷体_GB2312" panose="02010609030101010101" pitchFamily="49" charset="-122"/>
              </a:rPr>
              <a:t>和</a:t>
            </a:r>
            <a:r>
              <a:rPr lang="zh-CN" altLang="en-US" b="1" dirty="0">
                <a:solidFill>
                  <a:srgbClr val="FFCC00"/>
                </a:solidFill>
                <a:latin typeface="楷体_GB2312" panose="02010609030101010101" pitchFamily="49" charset="-122"/>
                <a:ea typeface="楷体_GB2312" panose="02010609030101010101" pitchFamily="49" charset="-122"/>
              </a:rPr>
              <a:t>扩展不确定度</a:t>
            </a:r>
            <a:r>
              <a:rPr lang="zh-CN" altLang="en-US" dirty="0"/>
              <a:t> </a:t>
            </a:r>
            <a:endParaRPr lang="zh-CN" altLang="en-US" dirty="0"/>
          </a:p>
          <a:p>
            <a:pPr eaLnBrk="1" hangingPunct="1">
              <a:buNone/>
            </a:pPr>
            <a:endParaRPr lang="zh-CN" altLang="en-US" dirty="0"/>
          </a:p>
          <a:p>
            <a:pPr eaLnBrk="1" hangingPunct="1">
              <a:buNone/>
            </a:pPr>
            <a:endParaRPr lang="en-US" altLang="zh-CN" dirty="0"/>
          </a:p>
        </p:txBody>
      </p:sp>
      <p:sp>
        <p:nvSpPr>
          <p:cNvPr id="84996" name="Rectangle 5"/>
          <p:cNvSpPr/>
          <p:nvPr/>
        </p:nvSpPr>
        <p:spPr>
          <a:xfrm>
            <a:off x="0" y="330993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84997" name="Object 4"/>
          <p:cNvGraphicFramePr>
            <a:graphicFrameLocks noChangeAspect="1"/>
          </p:cNvGraphicFramePr>
          <p:nvPr/>
        </p:nvGraphicFramePr>
        <p:xfrm>
          <a:off x="2484438" y="1755775"/>
          <a:ext cx="792162" cy="450850"/>
        </p:xfrm>
        <a:graphic>
          <a:graphicData uri="http://schemas.openxmlformats.org/presentationml/2006/ole">
            <mc:AlternateContent xmlns:mc="http://schemas.openxmlformats.org/markup-compatibility/2006">
              <mc:Choice xmlns:v="urn:schemas-microsoft-com:vml" Requires="v">
                <p:oleObj spid="_x0000_s3111" name="" r:id="rId1" imgW="419100" imgH="241300" progId="Equation.3">
                  <p:embed/>
                </p:oleObj>
              </mc:Choice>
              <mc:Fallback>
                <p:oleObj name="" r:id="rId1" imgW="419100" imgH="241300" progId="Equation.3">
                  <p:embed/>
                  <p:pic>
                    <p:nvPicPr>
                      <p:cNvPr id="0" name="图片 3110"/>
                      <p:cNvPicPr/>
                      <p:nvPr/>
                    </p:nvPicPr>
                    <p:blipFill>
                      <a:blip r:embed="rId2"/>
                      <a:stretch>
                        <a:fillRect/>
                      </a:stretch>
                    </p:blipFill>
                    <p:spPr>
                      <a:xfrm>
                        <a:off x="2484438" y="1755775"/>
                        <a:ext cx="792162" cy="450850"/>
                      </a:xfrm>
                      <a:prstGeom prst="rect">
                        <a:avLst/>
                      </a:prstGeom>
                      <a:solidFill>
                        <a:schemeClr val="tx2"/>
                      </a:solidFill>
                      <a:ln w="38100">
                        <a:noFill/>
                        <a:miter/>
                      </a:ln>
                    </p:spPr>
                  </p:pic>
                </p:oleObj>
              </mc:Fallback>
            </mc:AlternateContent>
          </a:graphicData>
        </a:graphic>
      </p:graphicFrame>
      <p:sp>
        <p:nvSpPr>
          <p:cNvPr id="84998" name="Rectangle 7"/>
          <p:cNvSpPr/>
          <p:nvPr/>
        </p:nvSpPr>
        <p:spPr>
          <a:xfrm>
            <a:off x="0" y="328136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84999" name="Object 6"/>
          <p:cNvGraphicFramePr>
            <a:graphicFrameLocks noChangeAspect="1"/>
          </p:cNvGraphicFramePr>
          <p:nvPr/>
        </p:nvGraphicFramePr>
        <p:xfrm>
          <a:off x="1476375" y="2636838"/>
          <a:ext cx="5857875" cy="1385887"/>
        </p:xfrm>
        <a:graphic>
          <a:graphicData uri="http://schemas.openxmlformats.org/presentationml/2006/ole">
            <mc:AlternateContent xmlns:mc="http://schemas.openxmlformats.org/markup-compatibility/2006">
              <mc:Choice xmlns:v="urn:schemas-microsoft-com:vml" Requires="v">
                <p:oleObj spid="_x0000_s3112" name="" r:id="rId3" imgW="1244600" imgH="292100" progId="Equation.3">
                  <p:embed/>
                </p:oleObj>
              </mc:Choice>
              <mc:Fallback>
                <p:oleObj name="" r:id="rId3" imgW="1244600" imgH="292100" progId="Equation.3">
                  <p:embed/>
                  <p:pic>
                    <p:nvPicPr>
                      <p:cNvPr id="0" name="图片 3111"/>
                      <p:cNvPicPr/>
                      <p:nvPr/>
                    </p:nvPicPr>
                    <p:blipFill>
                      <a:blip r:embed="rId4"/>
                      <a:stretch>
                        <a:fillRect/>
                      </a:stretch>
                    </p:blipFill>
                    <p:spPr>
                      <a:xfrm>
                        <a:off x="1476375" y="2636838"/>
                        <a:ext cx="5857875" cy="1385887"/>
                      </a:xfrm>
                      <a:prstGeom prst="rect">
                        <a:avLst/>
                      </a:prstGeom>
                      <a:solidFill>
                        <a:schemeClr val="tx2"/>
                      </a:solidFill>
                      <a:ln w="38100">
                        <a:noFill/>
                        <a:miter/>
                      </a:ln>
                    </p:spPr>
                  </p:pic>
                </p:oleObj>
              </mc:Fallback>
            </mc:AlternateContent>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4"/>
          <p:cNvSpPr/>
          <p:nvPr/>
        </p:nvSpPr>
        <p:spPr>
          <a:xfrm>
            <a:off x="457200" y="2647950"/>
            <a:ext cx="184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zh-CN" sz="2000" b="1" dirty="0">
              <a:solidFill>
                <a:schemeClr val="bg1"/>
              </a:solidFill>
              <a:latin typeface="Arial Narrow" panose="020B0506020202030204" pitchFamily="34" charset="0"/>
              <a:ea typeface="Osaka"/>
            </a:endParaRPr>
          </a:p>
        </p:txBody>
      </p:sp>
      <p:sp>
        <p:nvSpPr>
          <p:cNvPr id="12291" name="Rectangle 5"/>
          <p:cNvSpPr/>
          <p:nvPr/>
        </p:nvSpPr>
        <p:spPr>
          <a:xfrm>
            <a:off x="228600" y="381000"/>
            <a:ext cx="2687638" cy="8239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buClrTx/>
              <a:buSzPct val="100000"/>
              <a:buNone/>
            </a:pPr>
            <a:r>
              <a:rPr lang="zh-CN" altLang="en-US" sz="4800" b="1" dirty="0">
                <a:solidFill>
                  <a:srgbClr val="CCCC00"/>
                </a:solidFill>
                <a:latin typeface="楷体_GB2312" panose="02010609030101010101" pitchFamily="49" charset="-122"/>
                <a:ea typeface="楷体_GB2312" panose="02010609030101010101" pitchFamily="49" charset="-122"/>
              </a:rPr>
              <a:t>信息处理</a:t>
            </a:r>
            <a:endParaRPr lang="zh-CN" altLang="en-US" sz="4800" b="1" dirty="0">
              <a:solidFill>
                <a:srgbClr val="CCCC00"/>
              </a:solidFill>
              <a:latin typeface="楷体_GB2312" panose="02010609030101010101" pitchFamily="49" charset="-122"/>
              <a:ea typeface="楷体_GB2312" panose="02010609030101010101" pitchFamily="49" charset="-122"/>
            </a:endParaRPr>
          </a:p>
        </p:txBody>
      </p:sp>
      <p:sp>
        <p:nvSpPr>
          <p:cNvPr id="12292" name="AutoShape 18">
            <a:hlinkClick r:id="rId1" action="ppaction://hlinksldjump"/>
          </p:cNvPr>
          <p:cNvSpPr/>
          <p:nvPr/>
        </p:nvSpPr>
        <p:spPr>
          <a:xfrm>
            <a:off x="8101013" y="6237288"/>
            <a:ext cx="720725" cy="433387"/>
          </a:xfrm>
          <a:prstGeom prst="actionButtonBackPrevious">
            <a:avLst/>
          </a:prstGeom>
          <a:solidFill>
            <a:schemeClr val="accent1"/>
          </a:solidFill>
          <a:ln w="9525">
            <a:noFill/>
          </a:ln>
        </p:spPr>
        <p:txBody>
          <a:bodyPr wrap="none" anchor="ct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pic>
        <p:nvPicPr>
          <p:cNvPr id="12293" name="Picture 19"/>
          <p:cNvPicPr>
            <a:picLocks noChangeAspect="1"/>
          </p:cNvPicPr>
          <p:nvPr/>
        </p:nvPicPr>
        <p:blipFill>
          <a:blip r:embed="rId2"/>
          <a:stretch>
            <a:fillRect/>
          </a:stretch>
        </p:blipFill>
        <p:spPr>
          <a:xfrm>
            <a:off x="250825" y="4894263"/>
            <a:ext cx="3960813" cy="1762125"/>
          </a:xfrm>
          <a:prstGeom prst="rect">
            <a:avLst/>
          </a:prstGeom>
          <a:noFill/>
          <a:ln w="9525">
            <a:noFill/>
          </a:ln>
        </p:spPr>
      </p:pic>
      <p:sp>
        <p:nvSpPr>
          <p:cNvPr id="12294" name="Rectangle 20"/>
          <p:cNvSpPr/>
          <p:nvPr/>
        </p:nvSpPr>
        <p:spPr>
          <a:xfrm>
            <a:off x="250825" y="1773238"/>
            <a:ext cx="8893175" cy="35036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en-US" altLang="zh-CN" dirty="0">
                <a:solidFill>
                  <a:srgbClr val="FFCC00"/>
                </a:solidFill>
                <a:latin typeface="Times New Roman" panose="02020603050405020304" pitchFamily="18" charset="0"/>
                <a:ea typeface="楷体_GB2312" panose="02010609030101010101" pitchFamily="49" charset="-122"/>
              </a:rPr>
              <a:t>1940</a:t>
            </a:r>
            <a:r>
              <a:rPr lang="zh-CN" altLang="en-US" dirty="0">
                <a:solidFill>
                  <a:srgbClr val="FFCC00"/>
                </a:solidFill>
                <a:latin typeface="Times New Roman" panose="02020603050405020304" pitchFamily="18" charset="0"/>
                <a:ea typeface="楷体_GB2312" panose="02010609030101010101" pitchFamily="49" charset="-122"/>
              </a:rPr>
              <a:t>年代后期，美国物理学家</a:t>
            </a:r>
            <a:r>
              <a:rPr lang="en-US" altLang="zh-CN" dirty="0">
                <a:solidFill>
                  <a:srgbClr val="FFCC00"/>
                </a:solidFill>
                <a:latin typeface="Times New Roman" panose="02020603050405020304" pitchFamily="18" charset="0"/>
                <a:ea typeface="楷体_GB2312" panose="02010609030101010101" pitchFamily="49" charset="-122"/>
              </a:rPr>
              <a:t>William Shockley </a:t>
            </a:r>
            <a:r>
              <a:rPr lang="zh-CN" altLang="en-US" dirty="0">
                <a:solidFill>
                  <a:srgbClr val="FFCC00"/>
                </a:solidFill>
                <a:latin typeface="Times New Roman" panose="02020603050405020304" pitchFamily="18" charset="0"/>
                <a:ea typeface="楷体_GB2312" panose="02010609030101010101" pitchFamily="49" charset="-122"/>
              </a:rPr>
              <a:t>、</a:t>
            </a:r>
            <a:r>
              <a:rPr lang="en-US" altLang="zh-CN" dirty="0">
                <a:solidFill>
                  <a:srgbClr val="FFCC00"/>
                </a:solidFill>
                <a:latin typeface="Times New Roman" panose="02020603050405020304" pitchFamily="18" charset="0"/>
                <a:ea typeface="楷体_GB2312" panose="02010609030101010101" pitchFamily="49" charset="-122"/>
              </a:rPr>
              <a:t>John Bardeen</a:t>
            </a:r>
            <a:r>
              <a:rPr lang="zh-CN" altLang="en-US" dirty="0">
                <a:solidFill>
                  <a:srgbClr val="FFCC00"/>
                </a:solidFill>
                <a:latin typeface="Times New Roman" panose="02020603050405020304" pitchFamily="18" charset="0"/>
                <a:ea typeface="楷体_GB2312" panose="02010609030101010101" pitchFamily="49" charset="-122"/>
              </a:rPr>
              <a:t>和</a:t>
            </a:r>
            <a:r>
              <a:rPr lang="en-US" altLang="zh-CN" dirty="0">
                <a:solidFill>
                  <a:srgbClr val="FFCC00"/>
                </a:solidFill>
                <a:latin typeface="Times New Roman" panose="02020603050405020304" pitchFamily="18" charset="0"/>
                <a:ea typeface="楷体_GB2312" panose="02010609030101010101" pitchFamily="49" charset="-122"/>
              </a:rPr>
              <a:t>Walter Brattain</a:t>
            </a:r>
            <a:r>
              <a:rPr lang="zh-CN" altLang="en-US" dirty="0">
                <a:solidFill>
                  <a:srgbClr val="FFCC00"/>
                </a:solidFill>
                <a:latin typeface="Times New Roman" panose="02020603050405020304" pitchFamily="18" charset="0"/>
                <a:ea typeface="楷体_GB2312" panose="02010609030101010101" pitchFamily="49" charset="-122"/>
              </a:rPr>
              <a:t>发明了晶体管 。三人共享了</a:t>
            </a:r>
            <a:r>
              <a:rPr lang="en-US" altLang="zh-CN" dirty="0">
                <a:solidFill>
                  <a:srgbClr val="FFCC00"/>
                </a:solidFill>
                <a:latin typeface="Times New Roman" panose="02020603050405020304" pitchFamily="18" charset="0"/>
                <a:ea typeface="楷体_GB2312" panose="02010609030101010101" pitchFamily="49" charset="-122"/>
              </a:rPr>
              <a:t>1956</a:t>
            </a:r>
            <a:r>
              <a:rPr lang="zh-CN" altLang="en-US" dirty="0">
                <a:solidFill>
                  <a:srgbClr val="FFCC00"/>
                </a:solidFill>
                <a:latin typeface="Times New Roman" panose="02020603050405020304" pitchFamily="18" charset="0"/>
                <a:ea typeface="楷体_GB2312" panose="02010609030101010101" pitchFamily="49" charset="-122"/>
              </a:rPr>
              <a:t>年的诺贝尔物理学奖。</a:t>
            </a:r>
            <a:endParaRPr lang="zh-CN" altLang="en-US" dirty="0">
              <a:solidFill>
                <a:srgbClr val="FFCC00"/>
              </a:solidFill>
              <a:latin typeface="Times New Roman" panose="02020603050405020304" pitchFamily="18" charset="0"/>
              <a:ea typeface="楷体_GB2312" panose="02010609030101010101" pitchFamily="49" charset="-122"/>
            </a:endParaRPr>
          </a:p>
          <a:p>
            <a:pPr marL="0" lvl="0" indent="0" eaLnBrk="1" hangingPunct="1">
              <a:spcBef>
                <a:spcPct val="0"/>
              </a:spcBef>
              <a:buClrTx/>
              <a:buSzPct val="100000"/>
              <a:buNone/>
            </a:pPr>
            <a:endParaRPr lang="zh-CN" altLang="en-US" dirty="0">
              <a:solidFill>
                <a:srgbClr val="FFCC00"/>
              </a:solidFill>
              <a:latin typeface="Times New Roman" panose="02020603050405020304" pitchFamily="18" charset="0"/>
              <a:ea typeface="楷体_GB2312" panose="02010609030101010101" pitchFamily="49" charset="-122"/>
            </a:endParaRPr>
          </a:p>
          <a:p>
            <a:pPr marL="0" lvl="0" indent="0" eaLnBrk="1" hangingPunct="1">
              <a:spcBef>
                <a:spcPct val="0"/>
              </a:spcBef>
              <a:buClrTx/>
              <a:buSzPct val="100000"/>
              <a:buNone/>
            </a:pPr>
            <a:r>
              <a:rPr lang="en-US" altLang="zh-CN" dirty="0">
                <a:solidFill>
                  <a:srgbClr val="FFCC00"/>
                </a:solidFill>
                <a:latin typeface="Times New Roman" panose="02020603050405020304" pitchFamily="18" charset="0"/>
                <a:ea typeface="楷体_GB2312" panose="02010609030101010101" pitchFamily="49" charset="-122"/>
              </a:rPr>
              <a:t>1958</a:t>
            </a:r>
            <a:r>
              <a:rPr lang="zh-CN" altLang="en-US" dirty="0">
                <a:solidFill>
                  <a:srgbClr val="FFCC00"/>
                </a:solidFill>
                <a:latin typeface="Times New Roman" panose="02020603050405020304" pitchFamily="18" charset="0"/>
                <a:ea typeface="楷体_GB2312" panose="02010609030101010101" pitchFamily="49" charset="-122"/>
              </a:rPr>
              <a:t>年，美国物理学家</a:t>
            </a:r>
            <a:r>
              <a:rPr lang="en-US" altLang="zh-CN" dirty="0">
                <a:solidFill>
                  <a:srgbClr val="FFCC00"/>
                </a:solidFill>
                <a:latin typeface="Times New Roman" panose="02020603050405020304" pitchFamily="18" charset="0"/>
                <a:ea typeface="楷体_GB2312" panose="02010609030101010101" pitchFamily="49" charset="-122"/>
              </a:rPr>
              <a:t>Jack.S.Kilby </a:t>
            </a:r>
            <a:r>
              <a:rPr lang="zh-CN" altLang="en-US" dirty="0">
                <a:solidFill>
                  <a:srgbClr val="FFCC00"/>
                </a:solidFill>
                <a:latin typeface="Times New Roman" panose="02020603050405020304" pitchFamily="18" charset="0"/>
                <a:ea typeface="楷体_GB2312" panose="02010609030101010101" pitchFamily="49" charset="-122"/>
              </a:rPr>
              <a:t>发明集成电路， 获得</a:t>
            </a:r>
            <a:r>
              <a:rPr lang="en-US" altLang="zh-CN" dirty="0">
                <a:solidFill>
                  <a:srgbClr val="FFCC00"/>
                </a:solidFill>
                <a:latin typeface="Times New Roman" panose="02020603050405020304" pitchFamily="18" charset="0"/>
                <a:ea typeface="楷体_GB2312" panose="02010609030101010101" pitchFamily="49" charset="-122"/>
              </a:rPr>
              <a:t>2000</a:t>
            </a:r>
            <a:r>
              <a:rPr lang="zh-CN" altLang="en-US" dirty="0">
                <a:solidFill>
                  <a:srgbClr val="FFCC00"/>
                </a:solidFill>
                <a:latin typeface="Times New Roman" panose="02020603050405020304" pitchFamily="18" charset="0"/>
                <a:ea typeface="楷体_GB2312" panose="02010609030101010101" pitchFamily="49" charset="-122"/>
              </a:rPr>
              <a:t>年的诺贝尔物理学奖。</a:t>
            </a:r>
            <a:endParaRPr lang="zh-CN" altLang="en-US" dirty="0">
              <a:solidFill>
                <a:srgbClr val="FFCC00"/>
              </a:solidFill>
              <a:latin typeface="Times New Roman" panose="02020603050405020304" pitchFamily="18" charset="0"/>
              <a:ea typeface="楷体_GB2312" panose="02010609030101010101" pitchFamily="49" charset="-122"/>
            </a:endParaRPr>
          </a:p>
          <a:p>
            <a:pPr marL="0" lvl="0" indent="0" eaLnBrk="1" hangingPunct="1">
              <a:spcBef>
                <a:spcPct val="0"/>
              </a:spcBef>
              <a:buClrTx/>
              <a:buSzPct val="100000"/>
              <a:buNone/>
            </a:pPr>
            <a:endParaRPr lang="en-US" altLang="zh-CN" b="1" dirty="0">
              <a:solidFill>
                <a:srgbClr val="FFCC00"/>
              </a:solidFill>
            </a:endParaRPr>
          </a:p>
        </p:txBody>
      </p:sp>
      <p:pic>
        <p:nvPicPr>
          <p:cNvPr id="12295" name="Picture 21"/>
          <p:cNvPicPr>
            <a:picLocks noChangeAspect="1"/>
          </p:cNvPicPr>
          <p:nvPr/>
        </p:nvPicPr>
        <p:blipFill>
          <a:blip r:embed="rId3"/>
          <a:stretch>
            <a:fillRect/>
          </a:stretch>
        </p:blipFill>
        <p:spPr>
          <a:xfrm>
            <a:off x="5308600" y="4868863"/>
            <a:ext cx="1492250" cy="1846262"/>
          </a:xfrm>
          <a:prstGeom prst="rect">
            <a:avLst/>
          </a:prstGeom>
          <a:noFill/>
          <a:ln w="9525">
            <a:noFill/>
          </a:ln>
        </p:spPr>
      </p:pic>
      <p:pic>
        <p:nvPicPr>
          <p:cNvPr id="12296" name="Picture 22"/>
          <p:cNvPicPr>
            <a:picLocks noChangeAspect="1"/>
          </p:cNvPicPr>
          <p:nvPr/>
        </p:nvPicPr>
        <p:blipFill>
          <a:blip r:embed="rId4"/>
          <a:stretch>
            <a:fillRect/>
          </a:stretch>
        </p:blipFill>
        <p:spPr>
          <a:xfrm>
            <a:off x="6084888" y="188913"/>
            <a:ext cx="2343150" cy="1619250"/>
          </a:xfrm>
          <a:prstGeom prst="rect">
            <a:avLst/>
          </a:prstGeom>
          <a:noFill/>
          <a:ln w="9525">
            <a:noFill/>
          </a:ln>
        </p:spPr>
      </p:pic>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不确定度的基本概念</a:t>
            </a:r>
            <a:endParaRPr lang="zh-CN" altLang="en-US" dirty="0">
              <a:ea typeface="楷体_GB2312" panose="02010609030101010101" pitchFamily="49" charset="-122"/>
            </a:endParaRPr>
          </a:p>
        </p:txBody>
      </p:sp>
      <p:sp>
        <p:nvSpPr>
          <p:cNvPr id="86019" name="Rectangle 3"/>
          <p:cNvSpPr>
            <a:spLocks noGrp="1" noRot="1"/>
          </p:cNvSpPr>
          <p:nvPr>
            <p:ph idx="1"/>
          </p:nvPr>
        </p:nvSpPr>
        <p:spPr>
          <a:ln/>
        </p:spPr>
        <p:txBody>
          <a:bodyPr vert="horz" wrap="square" lIns="91440" tIns="45720" rIns="91440" bIns="45720" anchor="t"/>
          <a:p>
            <a:pPr eaLnBrk="1" hangingPunct="1">
              <a:buNone/>
            </a:pPr>
            <a:r>
              <a:rPr lang="zh-CN" altLang="en-US" b="1" dirty="0">
                <a:solidFill>
                  <a:srgbClr val="FFCC00"/>
                </a:solidFill>
                <a:latin typeface="Times New Roman" panose="02020603050405020304" pitchFamily="18" charset="0"/>
                <a:ea typeface="楷体_GB2312" panose="02010609030101010101" pitchFamily="49" charset="-122"/>
              </a:rPr>
              <a:t>标准不确定度</a:t>
            </a:r>
            <a:endParaRPr lang="zh-CN" altLang="en-US" b="1"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b="1"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b="1"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b="1"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b="1" dirty="0">
                <a:solidFill>
                  <a:srgbClr val="FF0000"/>
                </a:solidFill>
                <a:latin typeface="Times New Roman" panose="02020603050405020304" pitchFamily="18" charset="0"/>
                <a:ea typeface="楷体_GB2312" panose="02010609030101010101" pitchFamily="49" charset="-122"/>
              </a:rPr>
              <a:t>物理意义：</a:t>
            </a:r>
            <a:r>
              <a:rPr lang="zh-CN" altLang="en-US" b="1" dirty="0">
                <a:solidFill>
                  <a:srgbClr val="FFCC00"/>
                </a:solidFill>
                <a:latin typeface="Times New Roman" panose="02020603050405020304" pitchFamily="18" charset="0"/>
                <a:ea typeface="楷体_GB2312" panose="02010609030101010101" pitchFamily="49" charset="-122"/>
              </a:rPr>
              <a:t>被测量的真值将以</a:t>
            </a:r>
            <a:r>
              <a:rPr lang="en-US" altLang="zh-CN" b="1" dirty="0">
                <a:solidFill>
                  <a:srgbClr val="FFCC00"/>
                </a:solidFill>
                <a:latin typeface="Times New Roman" panose="02020603050405020304" pitchFamily="18" charset="0"/>
                <a:ea typeface="楷体_GB2312" panose="02010609030101010101" pitchFamily="49" charset="-122"/>
              </a:rPr>
              <a:t>68.3%</a:t>
            </a:r>
            <a:r>
              <a:rPr lang="zh-CN" altLang="en-US" b="1" dirty="0">
                <a:solidFill>
                  <a:srgbClr val="FFCC00"/>
                </a:solidFill>
                <a:latin typeface="Times New Roman" panose="02020603050405020304" pitchFamily="18" charset="0"/>
                <a:ea typeface="楷体_GB2312" panose="02010609030101010101" pitchFamily="49" charset="-122"/>
              </a:rPr>
              <a:t>的置信概率位于</a:t>
            </a:r>
            <a:r>
              <a:rPr lang="en-US" altLang="zh-CN" b="1" dirty="0">
                <a:solidFill>
                  <a:srgbClr val="FFCC00"/>
                </a:solidFill>
                <a:latin typeface="Times New Roman" panose="02020603050405020304" pitchFamily="18" charset="0"/>
                <a:ea typeface="楷体_GB2312" panose="02010609030101010101" pitchFamily="49" charset="-122"/>
              </a:rPr>
              <a:t>[-</a:t>
            </a:r>
            <a:r>
              <a:rPr lang="en-US" altLang="zh-CN" b="1" i="1" dirty="0">
                <a:solidFill>
                  <a:srgbClr val="FFCC00"/>
                </a:solidFill>
                <a:latin typeface="Times New Roman" panose="02020603050405020304" pitchFamily="18" charset="0"/>
                <a:ea typeface="楷体_GB2312" panose="02010609030101010101" pitchFamily="49" charset="-122"/>
              </a:rPr>
              <a:t>σ</a:t>
            </a:r>
            <a:r>
              <a:rPr lang="zh-CN" altLang="en-US" b="1" dirty="0">
                <a:solidFill>
                  <a:srgbClr val="FFCC00"/>
                </a:solidFill>
                <a:latin typeface="Times New Roman" panose="02020603050405020304" pitchFamily="18" charset="0"/>
                <a:ea typeface="楷体_GB2312" panose="02010609030101010101" pitchFamily="49" charset="-122"/>
              </a:rPr>
              <a:t>，</a:t>
            </a:r>
            <a:r>
              <a:rPr lang="en-US" altLang="zh-CN" b="1" dirty="0">
                <a:solidFill>
                  <a:srgbClr val="FFCC00"/>
                </a:solidFill>
                <a:latin typeface="Times New Roman" panose="02020603050405020304" pitchFamily="18" charset="0"/>
                <a:ea typeface="楷体_GB2312" panose="02010609030101010101" pitchFamily="49" charset="-122"/>
              </a:rPr>
              <a:t>+</a:t>
            </a:r>
            <a:r>
              <a:rPr lang="en-US" altLang="zh-CN" b="1" i="1" dirty="0">
                <a:solidFill>
                  <a:srgbClr val="FFCC00"/>
                </a:solidFill>
                <a:latin typeface="Times New Roman" panose="02020603050405020304" pitchFamily="18" charset="0"/>
                <a:ea typeface="楷体_GB2312" panose="02010609030101010101" pitchFamily="49" charset="-122"/>
              </a:rPr>
              <a:t>σ</a:t>
            </a:r>
            <a:r>
              <a:rPr lang="en-US" altLang="zh-CN" b="1" dirty="0">
                <a:solidFill>
                  <a:srgbClr val="FFCC00"/>
                </a:solidFill>
                <a:latin typeface="Times New Roman" panose="02020603050405020304" pitchFamily="18" charset="0"/>
                <a:ea typeface="楷体_GB2312" panose="02010609030101010101" pitchFamily="49" charset="-122"/>
              </a:rPr>
              <a:t>]</a:t>
            </a:r>
            <a:r>
              <a:rPr lang="zh-CN" altLang="en-US" b="1" dirty="0">
                <a:solidFill>
                  <a:srgbClr val="FFCC00"/>
                </a:solidFill>
                <a:latin typeface="Times New Roman" panose="02020603050405020304" pitchFamily="18" charset="0"/>
                <a:ea typeface="楷体_GB2312" panose="02010609030101010101" pitchFamily="49" charset="-122"/>
              </a:rPr>
              <a:t>在置信区间内。</a:t>
            </a:r>
            <a:r>
              <a:rPr lang="zh-CN" altLang="en-US" dirty="0">
                <a:latin typeface="Times New Roman" panose="02020603050405020304" pitchFamily="18" charset="0"/>
                <a:ea typeface="楷体_GB2312" panose="02010609030101010101" pitchFamily="49" charset="-122"/>
              </a:rPr>
              <a:t> </a:t>
            </a:r>
            <a:endParaRPr lang="zh-CN" altLang="en-US" b="1" dirty="0">
              <a:latin typeface="Times New Roman" panose="02020603050405020304" pitchFamily="18" charset="0"/>
              <a:ea typeface="楷体_GB2312" panose="02010609030101010101" pitchFamily="49" charset="-122"/>
            </a:endParaRPr>
          </a:p>
          <a:p>
            <a:pPr eaLnBrk="1" hangingPunct="1">
              <a:buNone/>
            </a:pPr>
            <a:endParaRPr lang="en-US" altLang="zh-CN" dirty="0">
              <a:latin typeface="Times New Roman" panose="02020603050405020304" pitchFamily="18" charset="0"/>
              <a:ea typeface="楷体_GB2312" panose="02010609030101010101" pitchFamily="49" charset="-122"/>
            </a:endParaRPr>
          </a:p>
        </p:txBody>
      </p:sp>
      <p:sp>
        <p:nvSpPr>
          <p:cNvPr id="86020" name="Rectangle 5"/>
          <p:cNvSpPr/>
          <p:nvPr/>
        </p:nvSpPr>
        <p:spPr>
          <a:xfrm>
            <a:off x="0" y="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86021" name="Object 4"/>
          <p:cNvGraphicFramePr>
            <a:graphicFrameLocks noChangeAspect="1"/>
          </p:cNvGraphicFramePr>
          <p:nvPr/>
        </p:nvGraphicFramePr>
        <p:xfrm>
          <a:off x="0" y="0"/>
          <a:ext cx="409575" cy="238125"/>
        </p:xfrm>
        <a:graphic>
          <a:graphicData uri="http://schemas.openxmlformats.org/presentationml/2006/ole">
            <mc:AlternateContent xmlns:mc="http://schemas.openxmlformats.org/markup-compatibility/2006">
              <mc:Choice xmlns:v="urn:schemas-microsoft-com:vml" Requires="v">
                <p:oleObj spid="_x0000_s3113" name="" r:id="rId1" imgW="405765" imgH="241300" progId="Equation.3">
                  <p:embed/>
                </p:oleObj>
              </mc:Choice>
              <mc:Fallback>
                <p:oleObj name="" r:id="rId1" imgW="405765" imgH="241300" progId="Equation.3">
                  <p:embed/>
                  <p:pic>
                    <p:nvPicPr>
                      <p:cNvPr id="0" name="图片 3112"/>
                      <p:cNvPicPr/>
                      <p:nvPr/>
                    </p:nvPicPr>
                    <p:blipFill>
                      <a:blip r:embed="rId2"/>
                      <a:stretch>
                        <a:fillRect/>
                      </a:stretch>
                    </p:blipFill>
                    <p:spPr>
                      <a:xfrm>
                        <a:off x="0" y="0"/>
                        <a:ext cx="409575" cy="238125"/>
                      </a:xfrm>
                      <a:prstGeom prst="rect">
                        <a:avLst/>
                      </a:prstGeom>
                      <a:noFill/>
                      <a:ln w="38100">
                        <a:noFill/>
                        <a:miter/>
                      </a:ln>
                    </p:spPr>
                  </p:pic>
                </p:oleObj>
              </mc:Fallback>
            </mc:AlternateContent>
          </a:graphicData>
        </a:graphic>
      </p:graphicFrame>
      <p:sp>
        <p:nvSpPr>
          <p:cNvPr id="86022" name="Rectangle 7"/>
          <p:cNvSpPr/>
          <p:nvPr/>
        </p:nvSpPr>
        <p:spPr>
          <a:xfrm>
            <a:off x="0" y="330993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86023" name="Object 6"/>
          <p:cNvGraphicFramePr>
            <a:graphicFrameLocks noChangeAspect="1"/>
          </p:cNvGraphicFramePr>
          <p:nvPr/>
        </p:nvGraphicFramePr>
        <p:xfrm>
          <a:off x="2916238" y="1628775"/>
          <a:ext cx="792162" cy="460375"/>
        </p:xfrm>
        <a:graphic>
          <a:graphicData uri="http://schemas.openxmlformats.org/presentationml/2006/ole">
            <mc:AlternateContent xmlns:mc="http://schemas.openxmlformats.org/markup-compatibility/2006">
              <mc:Choice xmlns:v="urn:schemas-microsoft-com:vml" Requires="v">
                <p:oleObj spid="_x0000_s3114" name="" r:id="rId3" imgW="405765" imgH="241300" progId="Equation.3">
                  <p:embed/>
                </p:oleObj>
              </mc:Choice>
              <mc:Fallback>
                <p:oleObj name="" r:id="rId3" imgW="405765" imgH="241300" progId="Equation.3">
                  <p:embed/>
                  <p:pic>
                    <p:nvPicPr>
                      <p:cNvPr id="0" name="图片 3113"/>
                      <p:cNvPicPr/>
                      <p:nvPr/>
                    </p:nvPicPr>
                    <p:blipFill>
                      <a:blip r:embed="rId2"/>
                      <a:stretch>
                        <a:fillRect/>
                      </a:stretch>
                    </p:blipFill>
                    <p:spPr>
                      <a:xfrm>
                        <a:off x="2916238" y="1628775"/>
                        <a:ext cx="792162" cy="460375"/>
                      </a:xfrm>
                      <a:prstGeom prst="rect">
                        <a:avLst/>
                      </a:prstGeom>
                      <a:solidFill>
                        <a:schemeClr val="tx2"/>
                      </a:solidFill>
                      <a:ln w="38100">
                        <a:noFill/>
                        <a:miter/>
                      </a:ln>
                    </p:spPr>
                  </p:pic>
                </p:oleObj>
              </mc:Fallback>
            </mc:AlternateContent>
          </a:graphicData>
        </a:graphic>
      </p:graphicFrame>
      <p:sp>
        <p:nvSpPr>
          <p:cNvPr id="86024" name="Rectangle 9"/>
          <p:cNvSpPr/>
          <p:nvPr/>
        </p:nvSpPr>
        <p:spPr>
          <a:xfrm>
            <a:off x="0" y="320516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86025" name="Object 8"/>
          <p:cNvGraphicFramePr>
            <a:graphicFrameLocks noChangeAspect="1"/>
          </p:cNvGraphicFramePr>
          <p:nvPr/>
        </p:nvGraphicFramePr>
        <p:xfrm>
          <a:off x="900113" y="2492375"/>
          <a:ext cx="6711950" cy="936625"/>
        </p:xfrm>
        <a:graphic>
          <a:graphicData uri="http://schemas.openxmlformats.org/presentationml/2006/ole">
            <mc:AlternateContent xmlns:mc="http://schemas.openxmlformats.org/markup-compatibility/2006">
              <mc:Choice xmlns:v="urn:schemas-microsoft-com:vml" Requires="v">
                <p:oleObj spid="_x0000_s3115" name="" r:id="rId4" imgW="4089400" imgH="444500" progId="Equation.3">
                  <p:embed/>
                </p:oleObj>
              </mc:Choice>
              <mc:Fallback>
                <p:oleObj name="" r:id="rId4" imgW="4089400" imgH="444500" progId="Equation.3">
                  <p:embed/>
                  <p:pic>
                    <p:nvPicPr>
                      <p:cNvPr id="0" name="图片 3114"/>
                      <p:cNvPicPr/>
                      <p:nvPr/>
                    </p:nvPicPr>
                    <p:blipFill>
                      <a:blip r:embed="rId5"/>
                      <a:stretch>
                        <a:fillRect/>
                      </a:stretch>
                    </p:blipFill>
                    <p:spPr>
                      <a:xfrm>
                        <a:off x="900113" y="2492375"/>
                        <a:ext cx="6711950" cy="936625"/>
                      </a:xfrm>
                      <a:prstGeom prst="rect">
                        <a:avLst/>
                      </a:prstGeom>
                      <a:solidFill>
                        <a:schemeClr val="tx2"/>
                      </a:solidFill>
                      <a:ln w="38100">
                        <a:noFill/>
                        <a:miter/>
                      </a:ln>
                    </p:spPr>
                  </p:pic>
                </p:oleObj>
              </mc:Fallback>
            </mc:AlternateContent>
          </a:graphicData>
        </a:graphic>
      </p:graphicFrame>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不确定度的基本概念</a:t>
            </a:r>
            <a:endParaRPr lang="zh-CN" altLang="en-US" dirty="0">
              <a:ea typeface="楷体_GB2312" panose="02010609030101010101" pitchFamily="49" charset="-122"/>
            </a:endParaRPr>
          </a:p>
        </p:txBody>
      </p:sp>
      <p:sp>
        <p:nvSpPr>
          <p:cNvPr id="87043" name="Rectangle 3"/>
          <p:cNvSpPr>
            <a:spLocks noGrp="1" noRot="1"/>
          </p:cNvSpPr>
          <p:nvPr>
            <p:ph idx="1"/>
          </p:nvPr>
        </p:nvSpPr>
        <p:spPr>
          <a:ln/>
        </p:spPr>
        <p:txBody>
          <a:bodyPr vert="horz" wrap="square" lIns="91440" tIns="45720" rIns="91440" bIns="45720" anchor="t"/>
          <a:p>
            <a:pPr eaLnBrk="1" hangingPunct="1">
              <a:buNone/>
            </a:pPr>
            <a:r>
              <a:rPr lang="zh-CN" altLang="en-US" b="1" dirty="0">
                <a:solidFill>
                  <a:srgbClr val="FFCC00"/>
                </a:solidFill>
                <a:latin typeface="Times New Roman" panose="02020603050405020304" pitchFamily="18" charset="0"/>
                <a:ea typeface="楷体_GB2312" panose="02010609030101010101" pitchFamily="49" charset="-122"/>
              </a:rPr>
              <a:t>扩展不确定度</a:t>
            </a:r>
            <a:endParaRPr lang="zh-CN" altLang="en-US" b="1"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b="1"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b="1"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b="1" dirty="0">
                <a:solidFill>
                  <a:srgbClr val="FFCC00"/>
                </a:solidFill>
                <a:latin typeface="Times New Roman" panose="02020603050405020304" pitchFamily="18" charset="0"/>
                <a:ea typeface="楷体_GB2312" panose="02010609030101010101" pitchFamily="49" charset="-122"/>
              </a:rPr>
              <a:t>目前，通用的置信概率</a:t>
            </a:r>
            <a:r>
              <a:rPr lang="en-US" altLang="zh-CN" b="1" i="1" dirty="0">
                <a:solidFill>
                  <a:srgbClr val="FFCC00"/>
                </a:solidFill>
                <a:latin typeface="Times New Roman" panose="02020603050405020304" pitchFamily="18" charset="0"/>
                <a:ea typeface="楷体_GB2312" panose="02010609030101010101" pitchFamily="49" charset="-122"/>
              </a:rPr>
              <a:t>p</a:t>
            </a:r>
            <a:r>
              <a:rPr lang="en-US" altLang="zh-CN" b="1" dirty="0">
                <a:solidFill>
                  <a:srgbClr val="FFCC00"/>
                </a:solidFill>
                <a:latin typeface="Times New Roman" panose="02020603050405020304" pitchFamily="18" charset="0"/>
                <a:ea typeface="楷体_GB2312" panose="02010609030101010101" pitchFamily="49" charset="-122"/>
              </a:rPr>
              <a:t>=95.0%</a:t>
            </a:r>
            <a:r>
              <a:rPr lang="zh-CN" altLang="en-US" b="1" dirty="0">
                <a:solidFill>
                  <a:srgbClr val="FFCC00"/>
                </a:solidFill>
                <a:latin typeface="Times New Roman" panose="02020603050405020304" pitchFamily="18" charset="0"/>
                <a:ea typeface="楷体_GB2312" panose="02010609030101010101" pitchFamily="49" charset="-122"/>
              </a:rPr>
              <a:t>，即扩展不确定度中的置信系数为</a:t>
            </a:r>
            <a:r>
              <a:rPr lang="en-US" altLang="zh-CN" b="1" i="1" dirty="0">
                <a:solidFill>
                  <a:srgbClr val="FFCC00"/>
                </a:solidFill>
                <a:latin typeface="Times New Roman" panose="02020603050405020304" pitchFamily="18" charset="0"/>
                <a:ea typeface="楷体_GB2312" panose="02010609030101010101" pitchFamily="49" charset="-122"/>
              </a:rPr>
              <a:t>k</a:t>
            </a:r>
            <a:r>
              <a:rPr lang="en-US" altLang="zh-CN" b="1" dirty="0">
                <a:solidFill>
                  <a:srgbClr val="FFCC00"/>
                </a:solidFill>
                <a:latin typeface="Times New Roman" panose="02020603050405020304" pitchFamily="18" charset="0"/>
                <a:ea typeface="楷体_GB2312" panose="02010609030101010101" pitchFamily="49" charset="-122"/>
              </a:rPr>
              <a:t>=2 </a:t>
            </a:r>
            <a:r>
              <a:rPr lang="zh-CN" altLang="en-US" b="1" dirty="0">
                <a:solidFill>
                  <a:srgbClr val="FFCC00"/>
                </a:solidFill>
                <a:latin typeface="Times New Roman" panose="02020603050405020304" pitchFamily="18" charset="0"/>
                <a:ea typeface="楷体_GB2312" panose="02010609030101010101" pitchFamily="49" charset="-122"/>
              </a:rPr>
              <a:t>，即</a:t>
            </a:r>
            <a:endParaRPr lang="zh-CN" altLang="en-US" b="1"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dirty="0"/>
              <a:t> </a:t>
            </a:r>
            <a:endParaRPr lang="zh-CN" altLang="en-US" dirty="0"/>
          </a:p>
        </p:txBody>
      </p:sp>
      <p:sp>
        <p:nvSpPr>
          <p:cNvPr id="87044" name="Rectangle 5"/>
          <p:cNvSpPr/>
          <p:nvPr/>
        </p:nvSpPr>
        <p:spPr>
          <a:xfrm>
            <a:off x="0" y="330993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87045" name="Object 4"/>
          <p:cNvGraphicFramePr>
            <a:graphicFrameLocks noChangeAspect="1"/>
          </p:cNvGraphicFramePr>
          <p:nvPr/>
        </p:nvGraphicFramePr>
        <p:xfrm>
          <a:off x="3276600" y="1662113"/>
          <a:ext cx="790575" cy="420687"/>
        </p:xfrm>
        <a:graphic>
          <a:graphicData uri="http://schemas.openxmlformats.org/presentationml/2006/ole">
            <mc:AlternateContent xmlns:mc="http://schemas.openxmlformats.org/markup-compatibility/2006">
              <mc:Choice xmlns:v="urn:schemas-microsoft-com:vml" Requires="v">
                <p:oleObj spid="_x0000_s3116" name="" r:id="rId1" imgW="444500" imgH="241300" progId="Equation.3">
                  <p:embed/>
                </p:oleObj>
              </mc:Choice>
              <mc:Fallback>
                <p:oleObj name="" r:id="rId1" imgW="444500" imgH="241300" progId="Equation.3">
                  <p:embed/>
                  <p:pic>
                    <p:nvPicPr>
                      <p:cNvPr id="0" name="图片 3115"/>
                      <p:cNvPicPr/>
                      <p:nvPr/>
                    </p:nvPicPr>
                    <p:blipFill>
                      <a:blip r:embed="rId2"/>
                      <a:stretch>
                        <a:fillRect/>
                      </a:stretch>
                    </p:blipFill>
                    <p:spPr>
                      <a:xfrm>
                        <a:off x="3276600" y="1662113"/>
                        <a:ext cx="790575" cy="420687"/>
                      </a:xfrm>
                      <a:prstGeom prst="rect">
                        <a:avLst/>
                      </a:prstGeom>
                      <a:solidFill>
                        <a:schemeClr val="tx2"/>
                      </a:solidFill>
                      <a:ln w="38100">
                        <a:noFill/>
                        <a:miter/>
                      </a:ln>
                    </p:spPr>
                  </p:pic>
                </p:oleObj>
              </mc:Fallback>
            </mc:AlternateContent>
          </a:graphicData>
        </a:graphic>
      </p:graphicFrame>
      <p:sp>
        <p:nvSpPr>
          <p:cNvPr id="87046" name="Rectangle 7"/>
          <p:cNvSpPr/>
          <p:nvPr/>
        </p:nvSpPr>
        <p:spPr>
          <a:xfrm>
            <a:off x="0" y="320516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87047" name="Object 6"/>
          <p:cNvGraphicFramePr>
            <a:graphicFrameLocks noChangeAspect="1"/>
          </p:cNvGraphicFramePr>
          <p:nvPr/>
        </p:nvGraphicFramePr>
        <p:xfrm>
          <a:off x="755650" y="2420938"/>
          <a:ext cx="7519988" cy="863600"/>
        </p:xfrm>
        <a:graphic>
          <a:graphicData uri="http://schemas.openxmlformats.org/presentationml/2006/ole">
            <mc:AlternateContent xmlns:mc="http://schemas.openxmlformats.org/markup-compatibility/2006">
              <mc:Choice xmlns:v="urn:schemas-microsoft-com:vml" Requires="v">
                <p:oleObj spid="_x0000_s3117" name="" r:id="rId3" imgW="4635500" imgH="444500" progId="Equation.3">
                  <p:embed/>
                </p:oleObj>
              </mc:Choice>
              <mc:Fallback>
                <p:oleObj name="" r:id="rId3" imgW="4635500" imgH="444500" progId="Equation.3">
                  <p:embed/>
                  <p:pic>
                    <p:nvPicPr>
                      <p:cNvPr id="0" name="图片 3116"/>
                      <p:cNvPicPr/>
                      <p:nvPr/>
                    </p:nvPicPr>
                    <p:blipFill>
                      <a:blip r:embed="rId4"/>
                      <a:stretch>
                        <a:fillRect/>
                      </a:stretch>
                    </p:blipFill>
                    <p:spPr>
                      <a:xfrm>
                        <a:off x="755650" y="2420938"/>
                        <a:ext cx="7519988" cy="863600"/>
                      </a:xfrm>
                      <a:prstGeom prst="rect">
                        <a:avLst/>
                      </a:prstGeom>
                      <a:solidFill>
                        <a:schemeClr val="tx2"/>
                      </a:solidFill>
                      <a:ln w="38100">
                        <a:noFill/>
                        <a:miter/>
                      </a:ln>
                    </p:spPr>
                  </p:pic>
                </p:oleObj>
              </mc:Fallback>
            </mc:AlternateContent>
          </a:graphicData>
        </a:graphic>
      </p:graphicFrame>
      <p:sp>
        <p:nvSpPr>
          <p:cNvPr id="87048" name="Rectangle 9"/>
          <p:cNvSpPr/>
          <p:nvPr/>
        </p:nvSpPr>
        <p:spPr>
          <a:xfrm>
            <a:off x="0" y="320516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87049" name="Rectangle 11"/>
          <p:cNvSpPr/>
          <p:nvPr/>
        </p:nvSpPr>
        <p:spPr>
          <a:xfrm>
            <a:off x="0" y="320516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87050" name="Object 10"/>
          <p:cNvGraphicFramePr>
            <a:graphicFrameLocks noChangeAspect="1"/>
          </p:cNvGraphicFramePr>
          <p:nvPr/>
        </p:nvGraphicFramePr>
        <p:xfrm>
          <a:off x="684213" y="4581525"/>
          <a:ext cx="7775575" cy="950913"/>
        </p:xfrm>
        <a:graphic>
          <a:graphicData uri="http://schemas.openxmlformats.org/presentationml/2006/ole">
            <mc:AlternateContent xmlns:mc="http://schemas.openxmlformats.org/markup-compatibility/2006">
              <mc:Choice xmlns:v="urn:schemas-microsoft-com:vml" Requires="v">
                <p:oleObj spid="_x0000_s3118" name="" r:id="rId5" imgW="4737100" imgH="444500" progId="Equation.3">
                  <p:embed/>
                </p:oleObj>
              </mc:Choice>
              <mc:Fallback>
                <p:oleObj name="" r:id="rId5" imgW="4737100" imgH="444500" progId="Equation.3">
                  <p:embed/>
                  <p:pic>
                    <p:nvPicPr>
                      <p:cNvPr id="0" name="图片 3117"/>
                      <p:cNvPicPr/>
                      <p:nvPr/>
                    </p:nvPicPr>
                    <p:blipFill>
                      <a:blip r:embed="rId6"/>
                      <a:stretch>
                        <a:fillRect/>
                      </a:stretch>
                    </p:blipFill>
                    <p:spPr>
                      <a:xfrm>
                        <a:off x="684213" y="4581525"/>
                        <a:ext cx="7775575" cy="950913"/>
                      </a:xfrm>
                      <a:prstGeom prst="rect">
                        <a:avLst/>
                      </a:prstGeom>
                      <a:solidFill>
                        <a:schemeClr val="tx2"/>
                      </a:solidFill>
                      <a:ln w="38100">
                        <a:noFill/>
                        <a:miter/>
                      </a:ln>
                    </p:spPr>
                  </p:pic>
                </p:oleObj>
              </mc:Fallback>
            </mc:AlternateContent>
          </a:graphicData>
        </a:graphic>
      </p:graphicFrame>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noRot="1"/>
          </p:cNvSpPr>
          <p:nvPr>
            <p:ph type="title"/>
          </p:nvPr>
        </p:nvSpPr>
        <p:spPr>
          <a:ln/>
        </p:spPr>
        <p:txBody>
          <a:bodyPr vert="horz" wrap="square" lIns="91440" tIns="45720" rIns="91440" bIns="45720" anchor="ctr"/>
          <a:p>
            <a:pPr eaLnBrk="1" hangingPunct="1"/>
            <a:r>
              <a:rPr lang="zh-CN" altLang="en-US" sz="4000" dirty="0">
                <a:latin typeface="Times New Roman" panose="02020603050405020304" pitchFamily="18" charset="0"/>
                <a:ea typeface="楷体_GB2312" panose="02010609030101010101" pitchFamily="49" charset="-122"/>
              </a:rPr>
              <a:t>直接测量量的不确定度的评定与表示</a:t>
            </a:r>
            <a:endParaRPr lang="zh-CN" altLang="en-US" sz="4000" dirty="0">
              <a:latin typeface="Times New Roman" panose="02020603050405020304" pitchFamily="18" charset="0"/>
              <a:ea typeface="楷体_GB2312" panose="02010609030101010101" pitchFamily="49" charset="-122"/>
            </a:endParaRPr>
          </a:p>
        </p:txBody>
      </p:sp>
      <p:sp>
        <p:nvSpPr>
          <p:cNvPr id="88067" name="Rectangle 3"/>
          <p:cNvSpPr>
            <a:spLocks noGrp="1" noRot="1"/>
          </p:cNvSpPr>
          <p:nvPr>
            <p:ph idx="1"/>
          </p:nvPr>
        </p:nvSpPr>
        <p:spPr>
          <a:xfrm>
            <a:off x="323850" y="2420938"/>
            <a:ext cx="8540750" cy="2592387"/>
          </a:xfrm>
          <a:ln/>
        </p:spPr>
        <p:txBody>
          <a:bodyPr vert="horz" wrap="square" lIns="91440" tIns="45720" rIns="91440" bIns="45720" anchor="t"/>
          <a:p>
            <a:pPr eaLnBrk="1" hangingPunct="1">
              <a:buNone/>
            </a:pPr>
            <a:r>
              <a:rPr lang="en-US" altLang="zh-CN" sz="4400" b="1" dirty="0">
                <a:solidFill>
                  <a:srgbClr val="FFCC00"/>
                </a:solidFill>
                <a:latin typeface="Times New Roman" panose="02020603050405020304" pitchFamily="18" charset="0"/>
              </a:rPr>
              <a:t>1.</a:t>
            </a:r>
            <a:r>
              <a:rPr lang="zh-CN" altLang="en-US" sz="4400" b="1" dirty="0">
                <a:solidFill>
                  <a:srgbClr val="FFCC00"/>
                </a:solidFill>
                <a:latin typeface="Times New Roman" panose="02020603050405020304" pitchFamily="18" charset="0"/>
                <a:ea typeface="楷体_GB2312" panose="02010609030101010101" pitchFamily="49" charset="-122"/>
              </a:rPr>
              <a:t>测量结果的表示 </a:t>
            </a:r>
            <a:endParaRPr lang="zh-CN" altLang="en-US" sz="4400" b="1"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sz="4400" b="1" dirty="0">
                <a:solidFill>
                  <a:srgbClr val="FFCC00"/>
                </a:solidFill>
                <a:latin typeface="Times New Roman" panose="02020603050405020304" pitchFamily="18" charset="0"/>
                <a:ea typeface="楷体_GB2312" panose="02010609030101010101" pitchFamily="49" charset="-122"/>
              </a:rPr>
              <a:t>2.</a:t>
            </a:r>
            <a:r>
              <a:rPr lang="zh-CN" altLang="en-US" sz="4400" b="1" dirty="0">
                <a:solidFill>
                  <a:srgbClr val="FFCC00"/>
                </a:solidFill>
                <a:latin typeface="Times New Roman" panose="02020603050405020304" pitchFamily="18" charset="0"/>
                <a:ea typeface="楷体_GB2312" panose="02010609030101010101" pitchFamily="49" charset="-122"/>
              </a:rPr>
              <a:t>不确定度的取位</a:t>
            </a:r>
            <a:endParaRPr lang="zh-CN" altLang="en-US" sz="4400" b="1"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sz="4400" b="1" dirty="0">
                <a:solidFill>
                  <a:srgbClr val="FFCC00"/>
                </a:solidFill>
                <a:latin typeface="Times New Roman" panose="02020603050405020304" pitchFamily="18" charset="0"/>
                <a:ea typeface="楷体_GB2312" panose="02010609030101010101" pitchFamily="49" charset="-122"/>
              </a:rPr>
              <a:t>3.</a:t>
            </a:r>
            <a:r>
              <a:rPr lang="zh-CN" altLang="en-US" sz="4400" b="1" dirty="0">
                <a:solidFill>
                  <a:srgbClr val="FFCC00"/>
                </a:solidFill>
                <a:latin typeface="Times New Roman" panose="02020603050405020304" pitchFamily="18" charset="0"/>
                <a:ea typeface="楷体_GB2312" panose="02010609030101010101" pitchFamily="49" charset="-122"/>
              </a:rPr>
              <a:t>评定步骤</a:t>
            </a:r>
            <a:endParaRPr lang="zh-CN" altLang="en-US" sz="4400" b="1" dirty="0">
              <a:solidFill>
                <a:srgbClr val="FFCC00"/>
              </a:solidFill>
              <a:latin typeface="Times New Roman" panose="02020603050405020304" pitchFamily="18" charset="0"/>
              <a:ea typeface="楷体_GB2312" panose="02010609030101010101" pitchFamily="49" charset="-122"/>
            </a:endParaRP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2"/>
          <p:cNvSpPr>
            <a:spLocks noGrp="1" noRot="1"/>
          </p:cNvSpPr>
          <p:nvPr>
            <p:ph type="title"/>
          </p:nvPr>
        </p:nvSpPr>
        <p:spPr>
          <a:ln/>
        </p:spPr>
        <p:txBody>
          <a:bodyPr vert="horz" wrap="square" lIns="91440" tIns="45720" rIns="91440" bIns="45720" anchor="ctr"/>
          <a:p>
            <a:pPr eaLnBrk="1" hangingPunct="1"/>
            <a:r>
              <a:rPr lang="zh-CN" altLang="en-US" b="1" dirty="0">
                <a:latin typeface="Times New Roman" panose="02020603050405020304" pitchFamily="18" charset="0"/>
                <a:ea typeface="楷体_GB2312" panose="02010609030101010101" pitchFamily="49" charset="-122"/>
              </a:rPr>
              <a:t>测量结果的表示</a:t>
            </a:r>
            <a:endParaRPr lang="zh-CN" altLang="en-US" b="1" dirty="0">
              <a:latin typeface="Times New Roman" panose="02020603050405020304" pitchFamily="18" charset="0"/>
              <a:ea typeface="楷体_GB2312" panose="02010609030101010101" pitchFamily="49" charset="-122"/>
            </a:endParaRPr>
          </a:p>
        </p:txBody>
      </p:sp>
      <p:sp>
        <p:nvSpPr>
          <p:cNvPr id="89091" name="Rectangle 3"/>
          <p:cNvSpPr>
            <a:spLocks noGrp="1" noRot="1"/>
          </p:cNvSpPr>
          <p:nvPr>
            <p:ph idx="1"/>
          </p:nvPr>
        </p:nvSpPr>
        <p:spPr>
          <a:xfrm>
            <a:off x="323850" y="1268413"/>
            <a:ext cx="8540750" cy="5589587"/>
          </a:xfrm>
          <a:ln/>
        </p:spPr>
        <p:txBody>
          <a:bodyPr vert="horz" wrap="square" lIns="91440" tIns="45720" rIns="91440" bIns="45720" anchor="t"/>
          <a:p>
            <a:pPr eaLnBrk="1" hangingPunct="1">
              <a:buNone/>
            </a:pPr>
            <a:endParaRPr lang="en-US" altLang="zh-CN" sz="28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sz="2800" b="1" dirty="0">
                <a:solidFill>
                  <a:srgbClr val="FFCC00"/>
                </a:solidFill>
                <a:latin typeface="Times New Roman" panose="02020603050405020304" pitchFamily="18" charset="0"/>
                <a:ea typeface="楷体_GB2312" panose="02010609030101010101" pitchFamily="49" charset="-122"/>
              </a:rPr>
              <a:t>1. </a:t>
            </a:r>
            <a:r>
              <a:rPr lang="zh-CN" altLang="en-US" sz="2800" b="1" dirty="0">
                <a:solidFill>
                  <a:srgbClr val="FFCC00"/>
                </a:solidFill>
                <a:latin typeface="Times New Roman" panose="02020603050405020304" pitchFamily="18" charset="0"/>
                <a:ea typeface="楷体_GB2312" panose="02010609030101010101" pitchFamily="49" charset="-122"/>
              </a:rPr>
              <a:t>多次测量的结果表示</a:t>
            </a:r>
            <a:endParaRPr lang="zh-CN" altLang="en-US" sz="2800" b="1" dirty="0">
              <a:solidFill>
                <a:srgbClr val="FFCC00"/>
              </a:solidFill>
              <a:latin typeface="Times New Roman" panose="02020603050405020304" pitchFamily="18" charset="0"/>
              <a:ea typeface="楷体_GB2312" panose="02010609030101010101" pitchFamily="49" charset="-122"/>
            </a:endParaRPr>
          </a:p>
          <a:p>
            <a:pPr eaLnBrk="1" hangingPunct="1"/>
            <a:endParaRPr lang="zh-CN" altLang="en-US" sz="2800" b="1" dirty="0">
              <a:latin typeface="Times New Roman" panose="02020603050405020304" pitchFamily="18" charset="0"/>
              <a:ea typeface="楷体_GB2312" panose="02010609030101010101" pitchFamily="49" charset="-122"/>
            </a:endParaRPr>
          </a:p>
          <a:p>
            <a:pPr eaLnBrk="1" hangingPunct="1">
              <a:buNone/>
            </a:pPr>
            <a:endParaRPr lang="zh-CN" altLang="en-US" b="1" dirty="0"/>
          </a:p>
          <a:p>
            <a:pPr eaLnBrk="1" hangingPunct="1">
              <a:buNone/>
            </a:pPr>
            <a:r>
              <a:rPr lang="zh-CN" altLang="en-US" sz="2800" b="1" dirty="0">
                <a:solidFill>
                  <a:srgbClr val="FF0000"/>
                </a:solidFill>
                <a:ea typeface="楷体_GB2312" panose="02010609030101010101" pitchFamily="49" charset="-122"/>
              </a:rPr>
              <a:t>本课程中，取包含因子，即</a:t>
            </a:r>
            <a:endParaRPr lang="zh-CN" altLang="en-US" sz="2800" b="1" dirty="0">
              <a:solidFill>
                <a:srgbClr val="FF0000"/>
              </a:solidFill>
              <a:ea typeface="楷体_GB2312" panose="02010609030101010101" pitchFamily="49" charset="-122"/>
            </a:endParaRPr>
          </a:p>
          <a:p>
            <a:pPr eaLnBrk="1" hangingPunct="1">
              <a:buNone/>
            </a:pPr>
            <a:endParaRPr lang="zh-CN" altLang="en-US" sz="2800" b="1" dirty="0">
              <a:solidFill>
                <a:srgbClr val="FF0000"/>
              </a:solidFill>
              <a:ea typeface="楷体_GB2312" panose="02010609030101010101" pitchFamily="49" charset="-122"/>
            </a:endParaRPr>
          </a:p>
          <a:p>
            <a:pPr eaLnBrk="1" hangingPunct="1">
              <a:buNone/>
            </a:pPr>
            <a:endParaRPr lang="zh-CN" altLang="en-US" sz="2800" b="1" dirty="0">
              <a:solidFill>
                <a:srgbClr val="FF0000"/>
              </a:solidFill>
              <a:ea typeface="楷体_GB2312" panose="02010609030101010101" pitchFamily="49" charset="-122"/>
            </a:endParaRPr>
          </a:p>
          <a:p>
            <a:pPr eaLnBrk="1" hangingPunct="1">
              <a:buNone/>
            </a:pPr>
            <a:r>
              <a:rPr lang="en-US" altLang="zh-CN" sz="2800" b="1" dirty="0">
                <a:solidFill>
                  <a:srgbClr val="FFCC00"/>
                </a:solidFill>
                <a:latin typeface="Times New Roman" panose="02020603050405020304" pitchFamily="18" charset="0"/>
                <a:ea typeface="楷体_GB2312" panose="02010609030101010101" pitchFamily="49" charset="-122"/>
              </a:rPr>
              <a:t>2.</a:t>
            </a:r>
            <a:r>
              <a:rPr lang="zh-CN" altLang="en-US" sz="2800" b="1" dirty="0">
                <a:solidFill>
                  <a:srgbClr val="FFCC00"/>
                </a:solidFill>
                <a:latin typeface="Times New Roman" panose="02020603050405020304" pitchFamily="18" charset="0"/>
                <a:ea typeface="楷体_GB2312" panose="02010609030101010101" pitchFamily="49" charset="-122"/>
              </a:rPr>
              <a:t>单次测量的结果表示</a:t>
            </a:r>
            <a:endParaRPr lang="zh-CN" altLang="en-US" sz="2800" b="1"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sz="2800" b="1" dirty="0">
              <a:solidFill>
                <a:srgbClr val="FFCC00"/>
              </a:solidFill>
              <a:latin typeface="Times New Roman" panose="02020603050405020304" pitchFamily="18" charset="0"/>
              <a:ea typeface="楷体_GB2312" panose="02010609030101010101" pitchFamily="49" charset="-122"/>
            </a:endParaRPr>
          </a:p>
          <a:p>
            <a:pPr eaLnBrk="1" hangingPunct="1"/>
            <a:endParaRPr lang="en-US" altLang="zh-CN" b="1" dirty="0"/>
          </a:p>
        </p:txBody>
      </p:sp>
      <p:sp>
        <p:nvSpPr>
          <p:cNvPr id="89092" name="Rectangle 5"/>
          <p:cNvSpPr/>
          <p:nvPr/>
        </p:nvSpPr>
        <p:spPr>
          <a:xfrm>
            <a:off x="0" y="329088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89093" name="Object 4"/>
          <p:cNvGraphicFramePr>
            <a:graphicFrameLocks noChangeAspect="1"/>
          </p:cNvGraphicFramePr>
          <p:nvPr/>
        </p:nvGraphicFramePr>
        <p:xfrm>
          <a:off x="1547813" y="2276475"/>
          <a:ext cx="4775200" cy="412750"/>
        </p:xfrm>
        <a:graphic>
          <a:graphicData uri="http://schemas.openxmlformats.org/presentationml/2006/ole">
            <mc:AlternateContent xmlns:mc="http://schemas.openxmlformats.org/markup-compatibility/2006">
              <mc:Choice xmlns:v="urn:schemas-microsoft-com:vml" Requires="v">
                <p:oleObj spid="_x0000_s3119" name="" r:id="rId1" imgW="3187700" imgH="279400" progId="Equation.3">
                  <p:embed/>
                </p:oleObj>
              </mc:Choice>
              <mc:Fallback>
                <p:oleObj name="" r:id="rId1" imgW="3187700" imgH="279400" progId="Equation.3">
                  <p:embed/>
                  <p:pic>
                    <p:nvPicPr>
                      <p:cNvPr id="0" name="图片 3118"/>
                      <p:cNvPicPr/>
                      <p:nvPr/>
                    </p:nvPicPr>
                    <p:blipFill>
                      <a:blip r:embed="rId2"/>
                      <a:stretch>
                        <a:fillRect/>
                      </a:stretch>
                    </p:blipFill>
                    <p:spPr>
                      <a:xfrm>
                        <a:off x="1547813" y="2276475"/>
                        <a:ext cx="4775200" cy="412750"/>
                      </a:xfrm>
                      <a:prstGeom prst="rect">
                        <a:avLst/>
                      </a:prstGeom>
                      <a:solidFill>
                        <a:schemeClr val="tx2"/>
                      </a:solidFill>
                      <a:ln w="38100">
                        <a:noFill/>
                        <a:miter/>
                      </a:ln>
                    </p:spPr>
                  </p:pic>
                </p:oleObj>
              </mc:Fallback>
            </mc:AlternateContent>
          </a:graphicData>
        </a:graphic>
      </p:graphicFrame>
      <p:sp>
        <p:nvSpPr>
          <p:cNvPr id="89094" name="Rectangle 6"/>
          <p:cNvSpPr/>
          <p:nvPr/>
        </p:nvSpPr>
        <p:spPr>
          <a:xfrm>
            <a:off x="0" y="356711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89095" name="Rectangle 8"/>
          <p:cNvSpPr/>
          <p:nvPr/>
        </p:nvSpPr>
        <p:spPr>
          <a:xfrm>
            <a:off x="0" y="320516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89096" name="Object 7"/>
          <p:cNvGraphicFramePr>
            <a:graphicFrameLocks noChangeAspect="1"/>
          </p:cNvGraphicFramePr>
          <p:nvPr/>
        </p:nvGraphicFramePr>
        <p:xfrm>
          <a:off x="1619250" y="2781300"/>
          <a:ext cx="1803400" cy="588963"/>
        </p:xfrm>
        <a:graphic>
          <a:graphicData uri="http://schemas.openxmlformats.org/presentationml/2006/ole">
            <mc:AlternateContent xmlns:mc="http://schemas.openxmlformats.org/markup-compatibility/2006">
              <mc:Choice xmlns:v="urn:schemas-microsoft-com:vml" Requires="v">
                <p:oleObj spid="_x0000_s3120" name="" r:id="rId3" imgW="1371600" imgH="444500" progId="Equation.3">
                  <p:embed/>
                </p:oleObj>
              </mc:Choice>
              <mc:Fallback>
                <p:oleObj name="" r:id="rId3" imgW="1371600" imgH="444500" progId="Equation.3">
                  <p:embed/>
                  <p:pic>
                    <p:nvPicPr>
                      <p:cNvPr id="0" name="图片 3119"/>
                      <p:cNvPicPr/>
                      <p:nvPr/>
                    </p:nvPicPr>
                    <p:blipFill>
                      <a:blip r:embed="rId4"/>
                      <a:stretch>
                        <a:fillRect/>
                      </a:stretch>
                    </p:blipFill>
                    <p:spPr>
                      <a:xfrm>
                        <a:off x="1619250" y="2781300"/>
                        <a:ext cx="1803400" cy="588963"/>
                      </a:xfrm>
                      <a:prstGeom prst="rect">
                        <a:avLst/>
                      </a:prstGeom>
                      <a:solidFill>
                        <a:schemeClr val="tx2"/>
                      </a:solidFill>
                      <a:ln w="38100">
                        <a:noFill/>
                        <a:miter/>
                      </a:ln>
                    </p:spPr>
                  </p:pic>
                </p:oleObj>
              </mc:Fallback>
            </mc:AlternateContent>
          </a:graphicData>
        </a:graphic>
      </p:graphicFrame>
      <p:sp>
        <p:nvSpPr>
          <p:cNvPr id="89097" name="Rectangle 10"/>
          <p:cNvSpPr/>
          <p:nvPr/>
        </p:nvSpPr>
        <p:spPr>
          <a:xfrm>
            <a:off x="0" y="317658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89098" name="Object 9"/>
          <p:cNvGraphicFramePr>
            <a:graphicFrameLocks noChangeAspect="1"/>
          </p:cNvGraphicFramePr>
          <p:nvPr/>
        </p:nvGraphicFramePr>
        <p:xfrm>
          <a:off x="4067175" y="2781300"/>
          <a:ext cx="1804988" cy="663575"/>
        </p:xfrm>
        <a:graphic>
          <a:graphicData uri="http://schemas.openxmlformats.org/presentationml/2006/ole">
            <mc:AlternateContent xmlns:mc="http://schemas.openxmlformats.org/markup-compatibility/2006">
              <mc:Choice xmlns:v="urn:schemas-microsoft-com:vml" Requires="v">
                <p:oleObj spid="_x0000_s3121" name="" r:id="rId5" imgW="1371600" imgH="508000" progId="Equation.3">
                  <p:embed/>
                </p:oleObj>
              </mc:Choice>
              <mc:Fallback>
                <p:oleObj name="" r:id="rId5" imgW="1371600" imgH="508000" progId="Equation.3">
                  <p:embed/>
                  <p:pic>
                    <p:nvPicPr>
                      <p:cNvPr id="0" name="图片 3120"/>
                      <p:cNvPicPr/>
                      <p:nvPr/>
                    </p:nvPicPr>
                    <p:blipFill>
                      <a:blip r:embed="rId6"/>
                      <a:stretch>
                        <a:fillRect/>
                      </a:stretch>
                    </p:blipFill>
                    <p:spPr>
                      <a:xfrm>
                        <a:off x="4067175" y="2781300"/>
                        <a:ext cx="1804988" cy="663575"/>
                      </a:xfrm>
                      <a:prstGeom prst="rect">
                        <a:avLst/>
                      </a:prstGeom>
                      <a:solidFill>
                        <a:schemeClr val="tx2"/>
                      </a:solidFill>
                      <a:ln w="38100">
                        <a:noFill/>
                        <a:miter/>
                      </a:ln>
                    </p:spPr>
                  </p:pic>
                </p:oleObj>
              </mc:Fallback>
            </mc:AlternateContent>
          </a:graphicData>
        </a:graphic>
      </p:graphicFrame>
      <p:sp>
        <p:nvSpPr>
          <p:cNvPr id="89099" name="Rectangle 12"/>
          <p:cNvSpPr/>
          <p:nvPr/>
        </p:nvSpPr>
        <p:spPr>
          <a:xfrm>
            <a:off x="0" y="329565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89100" name="Rectangle 14"/>
          <p:cNvSpPr/>
          <p:nvPr/>
        </p:nvSpPr>
        <p:spPr>
          <a:xfrm>
            <a:off x="0" y="329565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89101" name="Object 13"/>
          <p:cNvGraphicFramePr>
            <a:graphicFrameLocks noChangeAspect="1"/>
          </p:cNvGraphicFramePr>
          <p:nvPr/>
        </p:nvGraphicFramePr>
        <p:xfrm>
          <a:off x="755650" y="3933825"/>
          <a:ext cx="6697663" cy="581025"/>
        </p:xfrm>
        <a:graphic>
          <a:graphicData uri="http://schemas.openxmlformats.org/presentationml/2006/ole">
            <mc:AlternateContent xmlns:mc="http://schemas.openxmlformats.org/markup-compatibility/2006">
              <mc:Choice xmlns:v="urn:schemas-microsoft-com:vml" Requires="v">
                <p:oleObj spid="_x0000_s3122" name="" r:id="rId7" imgW="3454400" imgH="266700" progId="Equation.3">
                  <p:embed/>
                </p:oleObj>
              </mc:Choice>
              <mc:Fallback>
                <p:oleObj name="" r:id="rId7" imgW="3454400" imgH="266700" progId="Equation.3">
                  <p:embed/>
                  <p:pic>
                    <p:nvPicPr>
                      <p:cNvPr id="0" name="图片 3121"/>
                      <p:cNvPicPr/>
                      <p:nvPr/>
                    </p:nvPicPr>
                    <p:blipFill>
                      <a:blip r:embed="rId8"/>
                      <a:stretch>
                        <a:fillRect/>
                      </a:stretch>
                    </p:blipFill>
                    <p:spPr>
                      <a:xfrm>
                        <a:off x="755650" y="3933825"/>
                        <a:ext cx="6697663" cy="581025"/>
                      </a:xfrm>
                      <a:prstGeom prst="rect">
                        <a:avLst/>
                      </a:prstGeom>
                      <a:solidFill>
                        <a:schemeClr val="tx2"/>
                      </a:solidFill>
                      <a:ln w="38100">
                        <a:noFill/>
                        <a:miter/>
                      </a:ln>
                    </p:spPr>
                  </p:pic>
                </p:oleObj>
              </mc:Fallback>
            </mc:AlternateContent>
          </a:graphicData>
        </a:graphic>
      </p:graphicFrame>
      <p:sp>
        <p:nvSpPr>
          <p:cNvPr id="89102" name="Rectangle 16"/>
          <p:cNvSpPr/>
          <p:nvPr/>
        </p:nvSpPr>
        <p:spPr>
          <a:xfrm>
            <a:off x="0" y="331470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89103" name="Object 15"/>
          <p:cNvGraphicFramePr>
            <a:graphicFrameLocks noChangeAspect="1"/>
          </p:cNvGraphicFramePr>
          <p:nvPr/>
        </p:nvGraphicFramePr>
        <p:xfrm>
          <a:off x="1331913" y="5516563"/>
          <a:ext cx="5051425" cy="530225"/>
        </p:xfrm>
        <a:graphic>
          <a:graphicData uri="http://schemas.openxmlformats.org/presentationml/2006/ole">
            <mc:AlternateContent xmlns:mc="http://schemas.openxmlformats.org/markup-compatibility/2006">
              <mc:Choice xmlns:v="urn:schemas-microsoft-com:vml" Requires="v">
                <p:oleObj spid="_x0000_s3123" name="" r:id="rId9" imgW="2171700" imgH="228600" progId="Equation.3">
                  <p:embed/>
                </p:oleObj>
              </mc:Choice>
              <mc:Fallback>
                <p:oleObj name="" r:id="rId9" imgW="2171700" imgH="228600" progId="Equation.3">
                  <p:embed/>
                  <p:pic>
                    <p:nvPicPr>
                      <p:cNvPr id="0" name="图片 3122"/>
                      <p:cNvPicPr/>
                      <p:nvPr/>
                    </p:nvPicPr>
                    <p:blipFill>
                      <a:blip r:embed="rId10"/>
                      <a:stretch>
                        <a:fillRect/>
                      </a:stretch>
                    </p:blipFill>
                    <p:spPr>
                      <a:xfrm>
                        <a:off x="1331913" y="5516563"/>
                        <a:ext cx="5051425" cy="530225"/>
                      </a:xfrm>
                      <a:prstGeom prst="rect">
                        <a:avLst/>
                      </a:prstGeom>
                      <a:solidFill>
                        <a:schemeClr val="tx2"/>
                      </a:solidFill>
                      <a:ln w="38100">
                        <a:noFill/>
                        <a:miter/>
                      </a:ln>
                    </p:spPr>
                  </p:pic>
                </p:oleObj>
              </mc:Fallback>
            </mc:AlternateContent>
          </a:graphicData>
        </a:graphic>
      </p:graphicFrame>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2"/>
          <p:cNvSpPr>
            <a:spLocks noGrp="1" noRot="1"/>
          </p:cNvSpPr>
          <p:nvPr>
            <p:ph type="title"/>
          </p:nvPr>
        </p:nvSpPr>
        <p:spPr>
          <a:ln/>
        </p:spPr>
        <p:txBody>
          <a:bodyPr vert="horz" wrap="square" lIns="91440" tIns="45720" rIns="91440" bIns="45720" anchor="ctr"/>
          <a:p>
            <a:pPr eaLnBrk="1" hangingPunct="1"/>
            <a:r>
              <a:rPr lang="zh-CN" altLang="en-US" b="1" dirty="0">
                <a:latin typeface="Times New Roman" panose="02020603050405020304" pitchFamily="18" charset="0"/>
                <a:ea typeface="楷体_GB2312" panose="02010609030101010101" pitchFamily="49" charset="-122"/>
              </a:rPr>
              <a:t>不确定度的取位</a:t>
            </a:r>
            <a:endParaRPr lang="zh-CN" altLang="en-US" b="1" dirty="0">
              <a:latin typeface="Times New Roman" panose="02020603050405020304" pitchFamily="18" charset="0"/>
              <a:ea typeface="楷体_GB2312" panose="02010609030101010101" pitchFamily="49" charset="-122"/>
            </a:endParaRPr>
          </a:p>
        </p:txBody>
      </p:sp>
      <p:sp>
        <p:nvSpPr>
          <p:cNvPr id="90115" name="Rectangle 3"/>
          <p:cNvSpPr>
            <a:spLocks noGrp="1" noRot="1"/>
          </p:cNvSpPr>
          <p:nvPr>
            <p:ph idx="1"/>
          </p:nvPr>
        </p:nvSpPr>
        <p:spPr>
          <a:xfrm>
            <a:off x="179388" y="1600200"/>
            <a:ext cx="8785225" cy="4852988"/>
          </a:xfrm>
          <a:ln/>
        </p:spPr>
        <p:txBody>
          <a:bodyPr vert="horz" wrap="square" lIns="91440" tIns="45720" rIns="91440" bIns="45720" anchor="t"/>
          <a:p>
            <a:pPr eaLnBrk="1" hangingPunct="1">
              <a:buNone/>
            </a:pPr>
            <a:r>
              <a:rPr lang="en-US" altLang="zh-CN" sz="2800" dirty="0">
                <a:solidFill>
                  <a:srgbClr val="FFCC00"/>
                </a:solidFill>
                <a:latin typeface="Times New Roman" panose="02020603050405020304" pitchFamily="18" charset="0"/>
                <a:ea typeface="楷体_GB2312" panose="02010609030101010101" pitchFamily="49" charset="-122"/>
              </a:rPr>
              <a:t>1. </a:t>
            </a:r>
            <a:r>
              <a:rPr lang="zh-CN" altLang="en-US" sz="2800" dirty="0">
                <a:solidFill>
                  <a:srgbClr val="FFCC00"/>
                </a:solidFill>
                <a:latin typeface="Times New Roman" panose="02020603050405020304" pitchFamily="18" charset="0"/>
                <a:ea typeface="楷体_GB2312" panose="02010609030101010101" pitchFamily="49" charset="-122"/>
              </a:rPr>
              <a:t>由于不确定度本身只是一个估计值，因此，在测量结果的表达式中不确定度的数值通常只取</a:t>
            </a:r>
            <a:r>
              <a:rPr lang="en-US" altLang="zh-CN" sz="2800" dirty="0">
                <a:solidFill>
                  <a:srgbClr val="FFCC00"/>
                </a:solidFill>
                <a:latin typeface="Times New Roman" panose="02020603050405020304" pitchFamily="18" charset="0"/>
                <a:ea typeface="楷体_GB2312" panose="02010609030101010101" pitchFamily="49" charset="-122"/>
              </a:rPr>
              <a:t>1</a:t>
            </a:r>
            <a:r>
              <a:rPr lang="zh-CN" altLang="en-US" sz="2800" dirty="0">
                <a:solidFill>
                  <a:srgbClr val="FFCC00"/>
                </a:solidFill>
                <a:latin typeface="Times New Roman" panose="02020603050405020304" pitchFamily="18" charset="0"/>
                <a:ea typeface="楷体_GB2312" panose="02010609030101010101" pitchFamily="49" charset="-122"/>
              </a:rPr>
              <a:t>～</a:t>
            </a:r>
            <a:r>
              <a:rPr lang="en-US" altLang="zh-CN" sz="2800" dirty="0">
                <a:solidFill>
                  <a:srgbClr val="FFCC00"/>
                </a:solidFill>
                <a:latin typeface="Times New Roman" panose="02020603050405020304" pitchFamily="18" charset="0"/>
                <a:ea typeface="楷体_GB2312" panose="02010609030101010101" pitchFamily="49" charset="-122"/>
              </a:rPr>
              <a:t>2</a:t>
            </a:r>
            <a:r>
              <a:rPr lang="zh-CN" altLang="en-US" sz="2800" dirty="0">
                <a:solidFill>
                  <a:srgbClr val="FFCC00"/>
                </a:solidFill>
                <a:latin typeface="Times New Roman" panose="02020603050405020304" pitchFamily="18" charset="0"/>
                <a:ea typeface="楷体_GB2312" panose="02010609030101010101" pitchFamily="49" charset="-122"/>
              </a:rPr>
              <a:t>位有效数字，相对不确定度一般取</a:t>
            </a:r>
            <a:r>
              <a:rPr lang="en-US" altLang="zh-CN" sz="2800" dirty="0">
                <a:solidFill>
                  <a:srgbClr val="FFCC00"/>
                </a:solidFill>
                <a:latin typeface="Times New Roman" panose="02020603050405020304" pitchFamily="18" charset="0"/>
                <a:ea typeface="楷体_GB2312" panose="02010609030101010101" pitchFamily="49" charset="-122"/>
              </a:rPr>
              <a:t>2</a:t>
            </a:r>
            <a:r>
              <a:rPr lang="zh-CN" altLang="en-US" sz="2800" dirty="0">
                <a:solidFill>
                  <a:srgbClr val="FFCC00"/>
                </a:solidFill>
                <a:latin typeface="Times New Roman" panose="02020603050405020304" pitchFamily="18" charset="0"/>
                <a:ea typeface="楷体_GB2312" panose="02010609030101010101" pitchFamily="49" charset="-122"/>
              </a:rPr>
              <a:t>位有效数字。在计算测量结果的不确定度的过程中，中间结果的有效数字可保留多位，但原则上，最多也不能超过</a:t>
            </a:r>
            <a:r>
              <a:rPr lang="en-US" altLang="zh-CN" sz="2800" dirty="0">
                <a:solidFill>
                  <a:srgbClr val="FFCC00"/>
                </a:solidFill>
                <a:latin typeface="Times New Roman" panose="02020603050405020304" pitchFamily="18" charset="0"/>
                <a:ea typeface="楷体_GB2312" panose="02010609030101010101" pitchFamily="49" charset="-122"/>
              </a:rPr>
              <a:t>4</a:t>
            </a:r>
            <a:r>
              <a:rPr lang="zh-CN" altLang="en-US" sz="2800" dirty="0">
                <a:solidFill>
                  <a:srgbClr val="FFCC00"/>
                </a:solidFill>
                <a:latin typeface="Times New Roman" panose="02020603050405020304" pitchFamily="18" charset="0"/>
                <a:ea typeface="楷体_GB2312" panose="02010609030101010101" pitchFamily="49" charset="-122"/>
              </a:rPr>
              <a:t>位有效数字。</a:t>
            </a: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sz="2800" dirty="0">
                <a:solidFill>
                  <a:srgbClr val="FFCC00"/>
                </a:solidFill>
                <a:latin typeface="Times New Roman" panose="02020603050405020304" pitchFamily="18" charset="0"/>
                <a:ea typeface="楷体_GB2312" panose="02010609030101010101" pitchFamily="49" charset="-122"/>
              </a:rPr>
              <a:t>2. </a:t>
            </a:r>
            <a:r>
              <a:rPr lang="zh-CN" altLang="en-US" sz="2800" dirty="0">
                <a:solidFill>
                  <a:srgbClr val="FFCC00"/>
                </a:solidFill>
                <a:latin typeface="Times New Roman" panose="02020603050405020304" pitchFamily="18" charset="0"/>
                <a:ea typeface="楷体_GB2312" panose="02010609030101010101" pitchFamily="49" charset="-122"/>
              </a:rPr>
              <a:t>对于测量结果的结果表达式中测量结果的取位而言，要求是：在被测量、测量值、不确定度三者的单位一致、指数（幂次）一致的情况下、测量结果的最后一位应与不确定度最后一位取齐。</a:t>
            </a:r>
            <a:endParaRPr lang="zh-CN" altLang="en-US" sz="2800" dirty="0">
              <a:solidFill>
                <a:srgbClr val="FFCC00"/>
              </a:solidFill>
              <a:latin typeface="Times New Roman" panose="02020603050405020304" pitchFamily="18" charset="0"/>
              <a:ea typeface="楷体_GB2312" panose="02010609030101010101" pitchFamily="49" charset="-122"/>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2"/>
          <p:cNvSpPr>
            <a:spLocks noGrp="1" noRot="1"/>
          </p:cNvSpPr>
          <p:nvPr>
            <p:ph type="title"/>
          </p:nvPr>
        </p:nvSpPr>
        <p:spPr>
          <a:ln/>
        </p:spPr>
        <p:txBody>
          <a:bodyPr vert="horz" wrap="square" lIns="91440" tIns="45720" rIns="91440" bIns="45720" anchor="ctr"/>
          <a:p>
            <a:pPr eaLnBrk="1" hangingPunct="1"/>
            <a:r>
              <a:rPr lang="zh-CN" altLang="en-US" b="1" dirty="0">
                <a:latin typeface="Times New Roman" panose="02020603050405020304" pitchFamily="18" charset="0"/>
                <a:ea typeface="楷体_GB2312" panose="02010609030101010101" pitchFamily="49" charset="-122"/>
              </a:rPr>
              <a:t>不确定度的取位</a:t>
            </a:r>
            <a:endParaRPr lang="zh-CN" altLang="en-US" b="1" dirty="0">
              <a:latin typeface="Times New Roman" panose="02020603050405020304" pitchFamily="18" charset="0"/>
              <a:ea typeface="楷体_GB2312" panose="02010609030101010101" pitchFamily="49" charset="-122"/>
            </a:endParaRPr>
          </a:p>
        </p:txBody>
      </p:sp>
      <p:graphicFrame>
        <p:nvGraphicFramePr>
          <p:cNvPr id="312428" name="Group 108"/>
          <p:cNvGraphicFramePr>
            <a:graphicFrameLocks noGrp="1"/>
          </p:cNvGraphicFramePr>
          <p:nvPr>
            <p:ph idx="1"/>
          </p:nvPr>
        </p:nvGraphicFramePr>
        <p:xfrm>
          <a:off x="301625" y="1628775"/>
          <a:ext cx="8842375" cy="3795713"/>
        </p:xfrm>
        <a:graphic>
          <a:graphicData uri="http://schemas.openxmlformats.org/drawingml/2006/table">
            <a:tbl>
              <a:tblPr/>
              <a:tblGrid>
                <a:gridCol w="469900"/>
                <a:gridCol w="4087813"/>
                <a:gridCol w="4284662"/>
              </a:tblGrid>
              <a:tr h="700979">
                <a:tc>
                  <a:txBody>
                    <a:bodyPr/>
                    <a:lstStyle>
                      <a:lvl1pPr algn="l">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SzPct val="85000"/>
                        <a:buFont typeface="Wingdings 2" panose="05020102010507070707" pitchFamily="18"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tx2"/>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zh-CN" altLang="en-US" sz="20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序号</a:t>
                      </a:r>
                      <a:endParaRPr kumimoji="0" lang="zh-CN" altLang="en-US" sz="20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endParaRPr>
                    </a:p>
                  </a:txBody>
                  <a:tcPr marT="45709" marB="4570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SzPct val="85000"/>
                        <a:buFont typeface="Wingdings 2" panose="05020102010507070707" pitchFamily="18"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tx2"/>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zh-CN" altLang="en-US" sz="36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错误</a:t>
                      </a:r>
                      <a:endParaRPr kumimoji="0" lang="zh-CN" altLang="en-US" sz="36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endParaRPr>
                    </a:p>
                  </a:txBody>
                  <a:tcPr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SzPct val="85000"/>
                        <a:buFont typeface="Wingdings 2" panose="05020102010507070707" pitchFamily="18"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tx2"/>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zh-CN" altLang="en-US" sz="36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正确</a:t>
                      </a:r>
                      <a:endParaRPr kumimoji="0" lang="zh-CN" altLang="en-US" sz="36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endParaRPr>
                    </a:p>
                  </a:txBody>
                  <a:tcPr marT="45709" marB="4570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9947">
                <a:tc rowSpan="2">
                  <a:txBody>
                    <a:bodyPr/>
                    <a:lstStyle>
                      <a:lvl1pPr algn="l">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SzPct val="85000"/>
                        <a:buFont typeface="Wingdings 2" panose="05020102010507070707" pitchFamily="18"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tx2"/>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8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1</a:t>
                      </a:r>
                      <a:endParaRPr kumimoji="0" lang="en-US" altLang="zh-CN" sz="28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endParaRPr>
                    </a:p>
                  </a:txBody>
                  <a:tcPr marT="45709" marB="4570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lgn="l">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SzPct val="85000"/>
                        <a:buFont typeface="Wingdings 2" panose="05020102010507070707" pitchFamily="18"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tx2"/>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400" b="0" i="1"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L</a:t>
                      </a:r>
                      <a:r>
                        <a:rPr kumimoji="0" lang="en-US" altLang="zh-CN"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=12.</a:t>
                      </a:r>
                      <a:r>
                        <a:rPr kumimoji="0" lang="en-US" altLang="zh-CN" sz="2400" b="0" i="0" u="none" strike="noStrike" cap="none" normalizeH="0" baseline="0" smtClean="0">
                          <a:ln>
                            <a:noFill/>
                          </a:ln>
                          <a:solidFill>
                            <a:srgbClr val="FF0000"/>
                          </a:solidFill>
                          <a:effectLst/>
                          <a:latin typeface="Times New Roman" panose="02020603050405020304" pitchFamily="18" charset="0"/>
                          <a:ea typeface="楷体_GB2312" panose="02010609030101010101" pitchFamily="49" charset="-122"/>
                        </a:rPr>
                        <a:t>234</a:t>
                      </a:r>
                      <a:r>
                        <a:rPr kumimoji="0" lang="en-US" altLang="zh-CN"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±0.</a:t>
                      </a:r>
                      <a:r>
                        <a:rPr kumimoji="0" lang="en-US" altLang="zh-CN" sz="2400" b="0" i="0" u="none" strike="noStrike" cap="none" normalizeH="0" baseline="0" smtClean="0">
                          <a:ln>
                            <a:noFill/>
                          </a:ln>
                          <a:solidFill>
                            <a:srgbClr val="FF0000"/>
                          </a:solidFill>
                          <a:effectLst/>
                          <a:latin typeface="Times New Roman" panose="02020603050405020304" pitchFamily="18" charset="0"/>
                          <a:ea typeface="楷体_GB2312" panose="02010609030101010101" pitchFamily="49" charset="-122"/>
                        </a:rPr>
                        <a:t>567</a:t>
                      </a:r>
                      <a:r>
                        <a:rPr kumimoji="0" lang="en-US" altLang="zh-CN"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  cm</a:t>
                      </a:r>
                      <a:endParaRPr kumimoji="0" lang="en-US" altLang="zh-CN" sz="2400" b="0" i="0" u="none" strike="noStrike" cap="none" normalizeH="0" baseline="30000" smtClean="0">
                        <a:ln>
                          <a:noFill/>
                        </a:ln>
                        <a:solidFill>
                          <a:srgbClr val="FFCC00"/>
                        </a:solidFill>
                        <a:effectLst/>
                        <a:latin typeface="Times New Roman" panose="02020603050405020304" pitchFamily="18" charset="0"/>
                        <a:ea typeface="楷体_GB2312" panose="02010609030101010101" pitchFamily="49" charset="-122"/>
                      </a:endParaRPr>
                    </a:p>
                  </a:txBody>
                  <a:tcPr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SzPct val="85000"/>
                        <a:buFont typeface="Wingdings 2" panose="05020102010507070707" pitchFamily="18"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tx2"/>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400" b="0" i="1"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L</a:t>
                      </a:r>
                      <a:r>
                        <a:rPr kumimoji="0" lang="en-US" altLang="zh-CN"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=12.</a:t>
                      </a:r>
                      <a:r>
                        <a:rPr kumimoji="0" lang="en-US" altLang="zh-CN" sz="2400" b="0" i="0" u="none" strike="noStrike" cap="none" normalizeH="0" baseline="0" smtClean="0">
                          <a:ln>
                            <a:noFill/>
                          </a:ln>
                          <a:solidFill>
                            <a:srgbClr val="FF0000"/>
                          </a:solidFill>
                          <a:effectLst/>
                          <a:latin typeface="Times New Roman" panose="02020603050405020304" pitchFamily="18" charset="0"/>
                          <a:ea typeface="楷体_GB2312" panose="02010609030101010101" pitchFamily="49" charset="-122"/>
                        </a:rPr>
                        <a:t>23</a:t>
                      </a:r>
                      <a:r>
                        <a:rPr kumimoji="0" lang="en-US" altLang="zh-CN"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±0.</a:t>
                      </a:r>
                      <a:r>
                        <a:rPr kumimoji="0" lang="en-US" altLang="zh-CN" sz="2400" b="0" i="0" u="none" strike="noStrike" cap="none" normalizeH="0" baseline="0" smtClean="0">
                          <a:ln>
                            <a:noFill/>
                          </a:ln>
                          <a:solidFill>
                            <a:srgbClr val="FF0000"/>
                          </a:solidFill>
                          <a:effectLst/>
                          <a:latin typeface="Times New Roman" panose="02020603050405020304" pitchFamily="18" charset="0"/>
                          <a:ea typeface="楷体_GB2312" panose="02010609030101010101" pitchFamily="49" charset="-122"/>
                        </a:rPr>
                        <a:t>57</a:t>
                      </a:r>
                      <a:r>
                        <a:rPr kumimoji="0" lang="en-US" altLang="zh-CN"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  cm</a:t>
                      </a:r>
                      <a:endParaRPr kumimoji="0" lang="en-US" altLang="zh-CN" sz="2400" b="0" i="0" u="none" strike="noStrike" cap="none" normalizeH="0" baseline="30000" smtClean="0">
                        <a:ln>
                          <a:noFill/>
                        </a:ln>
                        <a:solidFill>
                          <a:srgbClr val="FFCC00"/>
                        </a:solidFill>
                        <a:effectLst/>
                        <a:latin typeface="Times New Roman" panose="02020603050405020304" pitchFamily="18" charset="0"/>
                        <a:ea typeface="楷体_GB2312" panose="02010609030101010101" pitchFamily="49" charset="-122"/>
                      </a:endParaRPr>
                    </a:p>
                  </a:txBody>
                  <a:tcPr marT="45709" marB="4570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056">
                <a:tc vMerge="1">
                  <a:tcPr/>
                </a:tc>
                <a:tc vMerge="1">
                  <a:tcPr/>
                </a:tc>
                <a:tc>
                  <a:txBody>
                    <a:bodyPr/>
                    <a:lstStyle>
                      <a:lvl1pPr algn="l">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SzPct val="85000"/>
                        <a:buFont typeface="Wingdings 2" panose="05020102010507070707" pitchFamily="18"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tx2"/>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400" b="0" i="1"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L</a:t>
                      </a:r>
                      <a:r>
                        <a:rPr kumimoji="0" lang="en-US" altLang="zh-CN"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=12.</a:t>
                      </a:r>
                      <a:r>
                        <a:rPr kumimoji="0" lang="en-US" altLang="zh-CN" sz="2400" b="0" i="0" u="none" strike="noStrike" cap="none" normalizeH="0" baseline="0" smtClean="0">
                          <a:ln>
                            <a:noFill/>
                          </a:ln>
                          <a:solidFill>
                            <a:srgbClr val="FF0000"/>
                          </a:solidFill>
                          <a:effectLst/>
                          <a:latin typeface="Times New Roman" panose="02020603050405020304" pitchFamily="18" charset="0"/>
                          <a:ea typeface="楷体_GB2312" panose="02010609030101010101" pitchFamily="49" charset="-122"/>
                        </a:rPr>
                        <a:t>2</a:t>
                      </a:r>
                      <a:r>
                        <a:rPr kumimoji="0" lang="en-US" altLang="zh-CN"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±0.</a:t>
                      </a:r>
                      <a:r>
                        <a:rPr kumimoji="0" lang="en-US" altLang="zh-CN" sz="2400" b="0" i="0" u="none" strike="noStrike" cap="none" normalizeH="0" baseline="0" smtClean="0">
                          <a:ln>
                            <a:noFill/>
                          </a:ln>
                          <a:solidFill>
                            <a:srgbClr val="FF0000"/>
                          </a:solidFill>
                          <a:effectLst/>
                          <a:latin typeface="Times New Roman" panose="02020603050405020304" pitchFamily="18" charset="0"/>
                          <a:ea typeface="楷体_GB2312" panose="02010609030101010101" pitchFamily="49" charset="-122"/>
                        </a:rPr>
                        <a:t>6</a:t>
                      </a:r>
                      <a:r>
                        <a:rPr kumimoji="0" lang="en-US" altLang="zh-CN"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  cm</a:t>
                      </a:r>
                      <a:endParaRPr kumimoji="0" lang="en-US" altLang="zh-CN"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endParaRPr>
                    </a:p>
                  </a:txBody>
                  <a:tcPr marT="45709" marB="4570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11">
                <a:tc>
                  <a:txBody>
                    <a:bodyPr/>
                    <a:lstStyle>
                      <a:lvl1pPr algn="l">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SzPct val="85000"/>
                        <a:buFont typeface="Wingdings 2" panose="05020102010507070707" pitchFamily="18"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tx2"/>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8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2</a:t>
                      </a:r>
                      <a:endParaRPr kumimoji="0" lang="en-US" altLang="zh-CN" sz="28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endParaRPr>
                    </a:p>
                  </a:txBody>
                  <a:tcPr marT="45709" marB="4570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SzPct val="85000"/>
                        <a:buFont typeface="Wingdings 2" panose="05020102010507070707" pitchFamily="18"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tx2"/>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400" b="0" i="1"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ρ</a:t>
                      </a:r>
                      <a:r>
                        <a:rPr kumimoji="0" lang="en-US" altLang="zh-CN"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=1.00</a:t>
                      </a:r>
                      <a:r>
                        <a:rPr kumimoji="0" lang="en-US" altLang="zh-CN" sz="2400" b="0" i="0" u="none" strike="noStrike" cap="none" normalizeH="0" baseline="0" smtClean="0">
                          <a:ln>
                            <a:noFill/>
                          </a:ln>
                          <a:solidFill>
                            <a:srgbClr val="FF0000"/>
                          </a:solidFill>
                          <a:effectLst/>
                          <a:latin typeface="Times New Roman" panose="02020603050405020304" pitchFamily="18" charset="0"/>
                          <a:ea typeface="楷体_GB2312" panose="02010609030101010101" pitchFamily="49" charset="-122"/>
                        </a:rPr>
                        <a:t>0</a:t>
                      </a:r>
                      <a:r>
                        <a:rPr kumimoji="0" lang="en-US" altLang="zh-CN"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±0.0</a:t>
                      </a:r>
                      <a:r>
                        <a:rPr kumimoji="0" lang="en-US" altLang="zh-CN" sz="2400" b="0" i="0" u="none" strike="noStrike" cap="none" normalizeH="0" baseline="0" smtClean="0">
                          <a:ln>
                            <a:noFill/>
                          </a:ln>
                          <a:solidFill>
                            <a:srgbClr val="FF0000"/>
                          </a:solidFill>
                          <a:effectLst/>
                          <a:latin typeface="Times New Roman" panose="02020603050405020304" pitchFamily="18" charset="0"/>
                          <a:ea typeface="楷体_GB2312" panose="02010609030101010101" pitchFamily="49" charset="-122"/>
                        </a:rPr>
                        <a:t>5</a:t>
                      </a:r>
                      <a:r>
                        <a:rPr kumimoji="0" lang="en-US" altLang="zh-CN"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  g·cm</a:t>
                      </a:r>
                      <a:r>
                        <a:rPr kumimoji="0" lang="en-US" altLang="zh-CN" sz="2400" b="0" i="0" u="none" strike="noStrike" cap="none" normalizeH="0" baseline="30000" smtClean="0">
                          <a:ln>
                            <a:noFill/>
                          </a:ln>
                          <a:solidFill>
                            <a:srgbClr val="FFCC00"/>
                          </a:solidFill>
                          <a:effectLst/>
                          <a:latin typeface="Times New Roman" panose="02020603050405020304" pitchFamily="18" charset="0"/>
                          <a:ea typeface="楷体_GB2312" panose="02010609030101010101" pitchFamily="49" charset="-122"/>
                        </a:rPr>
                        <a:t>-3</a:t>
                      </a:r>
                      <a:endParaRPr kumimoji="0" lang="en-US" altLang="zh-CN" sz="2400" b="0" i="0" u="none" strike="noStrike" cap="none" normalizeH="0" baseline="30000" smtClean="0">
                        <a:ln>
                          <a:noFill/>
                        </a:ln>
                        <a:solidFill>
                          <a:srgbClr val="FFCC00"/>
                        </a:solidFill>
                        <a:effectLst/>
                        <a:latin typeface="Times New Roman" panose="02020603050405020304" pitchFamily="18" charset="0"/>
                        <a:ea typeface="楷体_GB2312" panose="02010609030101010101" pitchFamily="49" charset="-122"/>
                      </a:endParaRPr>
                    </a:p>
                  </a:txBody>
                  <a:tcPr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SzPct val="85000"/>
                        <a:buFont typeface="Wingdings 2" panose="05020102010507070707" pitchFamily="18"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tx2"/>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400" b="0" i="1"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ρ</a:t>
                      </a:r>
                      <a:r>
                        <a:rPr kumimoji="0" lang="en-US" altLang="zh-CN"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=1.0</a:t>
                      </a:r>
                      <a:r>
                        <a:rPr kumimoji="0" lang="en-US" altLang="zh-CN" sz="2400" b="0" i="0" u="none" strike="noStrike" cap="none" normalizeH="0" baseline="0" smtClean="0">
                          <a:ln>
                            <a:noFill/>
                          </a:ln>
                          <a:solidFill>
                            <a:srgbClr val="FF0000"/>
                          </a:solidFill>
                          <a:effectLst/>
                          <a:latin typeface="Times New Roman" panose="02020603050405020304" pitchFamily="18" charset="0"/>
                          <a:ea typeface="楷体_GB2312" panose="02010609030101010101" pitchFamily="49" charset="-122"/>
                        </a:rPr>
                        <a:t>0</a:t>
                      </a:r>
                      <a:r>
                        <a:rPr kumimoji="0" lang="en-US" altLang="zh-CN"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±0.0</a:t>
                      </a:r>
                      <a:r>
                        <a:rPr kumimoji="0" lang="en-US" altLang="zh-CN" sz="2400" b="0" i="0" u="none" strike="noStrike" cap="none" normalizeH="0" baseline="0" smtClean="0">
                          <a:ln>
                            <a:noFill/>
                          </a:ln>
                          <a:solidFill>
                            <a:srgbClr val="FF0000"/>
                          </a:solidFill>
                          <a:effectLst/>
                          <a:latin typeface="Times New Roman" panose="02020603050405020304" pitchFamily="18" charset="0"/>
                          <a:ea typeface="楷体_GB2312" panose="02010609030101010101" pitchFamily="49" charset="-122"/>
                        </a:rPr>
                        <a:t>5</a:t>
                      </a:r>
                      <a:r>
                        <a:rPr kumimoji="0" lang="en-US" altLang="zh-CN"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  g·cm</a:t>
                      </a:r>
                      <a:r>
                        <a:rPr kumimoji="0" lang="en-US" altLang="zh-CN" sz="2400" b="0" i="0" u="none" strike="noStrike" cap="none" normalizeH="0" baseline="30000" smtClean="0">
                          <a:ln>
                            <a:noFill/>
                          </a:ln>
                          <a:solidFill>
                            <a:srgbClr val="FFCC00"/>
                          </a:solidFill>
                          <a:effectLst/>
                          <a:latin typeface="Times New Roman" panose="02020603050405020304" pitchFamily="18" charset="0"/>
                          <a:ea typeface="楷体_GB2312" panose="02010609030101010101" pitchFamily="49" charset="-122"/>
                        </a:rPr>
                        <a:t>-3</a:t>
                      </a:r>
                      <a:endParaRPr kumimoji="0" lang="en-US" altLang="zh-CN" sz="2400" b="0" i="0" u="none" strike="noStrike" cap="none" normalizeH="0" baseline="30000" smtClean="0">
                        <a:ln>
                          <a:noFill/>
                        </a:ln>
                        <a:solidFill>
                          <a:srgbClr val="FFCC00"/>
                        </a:solidFill>
                        <a:effectLst/>
                        <a:latin typeface="Times New Roman" panose="02020603050405020304" pitchFamily="18" charset="0"/>
                        <a:ea typeface="楷体_GB2312" panose="02010609030101010101" pitchFamily="49" charset="-122"/>
                      </a:endParaRPr>
                    </a:p>
                  </a:txBody>
                  <a:tcPr marT="45709" marB="4570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11">
                <a:tc>
                  <a:txBody>
                    <a:bodyPr/>
                    <a:lstStyle>
                      <a:lvl1pPr algn="l">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SzPct val="85000"/>
                        <a:buFont typeface="Wingdings 2" panose="05020102010507070707" pitchFamily="18"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tx2"/>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8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3</a:t>
                      </a:r>
                      <a:endParaRPr kumimoji="0" lang="en-US" altLang="zh-CN" sz="28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endParaRPr>
                    </a:p>
                  </a:txBody>
                  <a:tcPr marT="45709" marB="4570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SzPct val="85000"/>
                        <a:buFont typeface="Wingdings 2" panose="05020102010507070707" pitchFamily="18"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tx2"/>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400" b="0" i="1"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λ</a:t>
                      </a:r>
                      <a:r>
                        <a:rPr kumimoji="0" lang="en-US" altLang="zh-CN"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=6.328×</a:t>
                      </a:r>
                      <a:r>
                        <a:rPr kumimoji="0" lang="en-US" altLang="zh-CN" sz="2400" b="0" i="0" u="none" strike="noStrike" cap="none" normalizeH="0" baseline="0" smtClean="0">
                          <a:ln>
                            <a:noFill/>
                          </a:ln>
                          <a:solidFill>
                            <a:srgbClr val="FF0000"/>
                          </a:solidFill>
                          <a:effectLst/>
                          <a:latin typeface="Times New Roman" panose="02020603050405020304" pitchFamily="18" charset="0"/>
                          <a:ea typeface="楷体_GB2312" panose="02010609030101010101" pitchFamily="49" charset="-122"/>
                        </a:rPr>
                        <a:t>10</a:t>
                      </a:r>
                      <a:r>
                        <a:rPr kumimoji="0" lang="en-US" altLang="zh-CN" sz="2400" b="0" i="0" u="none" strike="noStrike" cap="none" normalizeH="0" baseline="30000" smtClean="0">
                          <a:ln>
                            <a:noFill/>
                          </a:ln>
                          <a:solidFill>
                            <a:srgbClr val="FF0000"/>
                          </a:solidFill>
                          <a:effectLst/>
                          <a:latin typeface="Times New Roman" panose="02020603050405020304" pitchFamily="18" charset="0"/>
                          <a:ea typeface="楷体_GB2312" panose="02010609030101010101" pitchFamily="49" charset="-122"/>
                        </a:rPr>
                        <a:t>2</a:t>
                      </a:r>
                      <a:r>
                        <a:rPr kumimoji="0" lang="en-US" altLang="zh-CN"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±0.32×</a:t>
                      </a:r>
                      <a:r>
                        <a:rPr kumimoji="0" lang="en-US" altLang="zh-CN" sz="2400" b="0" i="0" u="none" strike="noStrike" cap="none" normalizeH="0" baseline="0" smtClean="0">
                          <a:ln>
                            <a:noFill/>
                          </a:ln>
                          <a:solidFill>
                            <a:srgbClr val="FF0000"/>
                          </a:solidFill>
                          <a:effectLst/>
                          <a:latin typeface="Times New Roman" panose="02020603050405020304" pitchFamily="18" charset="0"/>
                          <a:ea typeface="楷体_GB2312" panose="02010609030101010101" pitchFamily="49" charset="-122"/>
                        </a:rPr>
                        <a:t>10</a:t>
                      </a:r>
                      <a:r>
                        <a:rPr kumimoji="0" lang="en-US" altLang="zh-CN" sz="2400" b="0" i="0" u="none" strike="noStrike" cap="none" normalizeH="0" baseline="30000" smtClean="0">
                          <a:ln>
                            <a:noFill/>
                          </a:ln>
                          <a:solidFill>
                            <a:srgbClr val="FF0000"/>
                          </a:solidFill>
                          <a:effectLst/>
                          <a:latin typeface="Times New Roman" panose="02020603050405020304" pitchFamily="18" charset="0"/>
                          <a:ea typeface="楷体_GB2312" panose="02010609030101010101" pitchFamily="49" charset="-122"/>
                        </a:rPr>
                        <a:t>1</a:t>
                      </a:r>
                      <a:r>
                        <a:rPr kumimoji="0" lang="en-US" altLang="zh-CN" sz="2400" b="0" i="0" u="none" strike="noStrike" cap="none" normalizeH="0" baseline="0" smtClean="0">
                          <a:ln>
                            <a:noFill/>
                          </a:ln>
                          <a:solidFill>
                            <a:srgbClr val="FF0000"/>
                          </a:solidFill>
                          <a:effectLst/>
                          <a:latin typeface="Times New Roman" panose="02020603050405020304" pitchFamily="18" charset="0"/>
                          <a:ea typeface="楷体_GB2312" panose="02010609030101010101" pitchFamily="49" charset="-122"/>
                        </a:rPr>
                        <a:t> </a:t>
                      </a:r>
                      <a:r>
                        <a:rPr kumimoji="0" lang="en-US" altLang="zh-CN"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nm </a:t>
                      </a:r>
                      <a:endParaRPr kumimoji="0" lang="en-US" altLang="zh-CN"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endParaRPr>
                    </a:p>
                  </a:txBody>
                  <a:tcPr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SzPct val="85000"/>
                        <a:buFont typeface="Wingdings 2" panose="05020102010507070707" pitchFamily="18"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tx2"/>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400" b="0" i="1"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λ</a:t>
                      </a:r>
                      <a:r>
                        <a:rPr kumimoji="0" lang="en-US" altLang="zh-CN"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a:t>
                      </a:r>
                      <a:r>
                        <a:rPr kumimoji="0" lang="zh-CN" altLang="en-US"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a:t>
                      </a:r>
                      <a:r>
                        <a:rPr kumimoji="0" lang="en-US" altLang="zh-CN"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6.328±0.032</a:t>
                      </a:r>
                      <a:r>
                        <a:rPr kumimoji="0" lang="zh-CN" altLang="en-US"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a:t>
                      </a:r>
                      <a:r>
                        <a:rPr kumimoji="0" lang="en-US" altLang="zh-CN"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a:t>
                      </a:r>
                      <a:r>
                        <a:rPr kumimoji="0" lang="en-US" altLang="zh-CN" sz="2400" b="0" i="0" u="none" strike="noStrike" cap="none" normalizeH="0" baseline="0" smtClean="0">
                          <a:ln>
                            <a:noFill/>
                          </a:ln>
                          <a:solidFill>
                            <a:srgbClr val="FF0000"/>
                          </a:solidFill>
                          <a:effectLst/>
                          <a:latin typeface="Times New Roman" panose="02020603050405020304" pitchFamily="18" charset="0"/>
                          <a:ea typeface="楷体_GB2312" panose="02010609030101010101" pitchFamily="49" charset="-122"/>
                        </a:rPr>
                        <a:t>10</a:t>
                      </a:r>
                      <a:r>
                        <a:rPr kumimoji="0" lang="en-US" altLang="zh-CN" sz="2400" b="0" i="0" u="none" strike="noStrike" cap="none" normalizeH="0" baseline="30000" smtClean="0">
                          <a:ln>
                            <a:noFill/>
                          </a:ln>
                          <a:solidFill>
                            <a:srgbClr val="FF0000"/>
                          </a:solidFill>
                          <a:effectLst/>
                          <a:latin typeface="Times New Roman" panose="02020603050405020304" pitchFamily="18" charset="0"/>
                          <a:ea typeface="楷体_GB2312" panose="02010609030101010101" pitchFamily="49" charset="-122"/>
                        </a:rPr>
                        <a:t>2 </a:t>
                      </a:r>
                      <a:r>
                        <a:rPr kumimoji="0" lang="en-US" altLang="zh-CN"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 nm </a:t>
                      </a:r>
                      <a:endParaRPr kumimoji="0" lang="en-US" altLang="zh-CN"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endParaRPr>
                    </a:p>
                  </a:txBody>
                  <a:tcPr marT="45709" marB="4570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561">
                <a:tc rowSpan="2">
                  <a:txBody>
                    <a:bodyPr/>
                    <a:lstStyle>
                      <a:lvl1pPr algn="l">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SzPct val="85000"/>
                        <a:buFont typeface="Wingdings 2" panose="05020102010507070707" pitchFamily="18"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tx2"/>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8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4</a:t>
                      </a:r>
                      <a:endParaRPr kumimoji="0" lang="en-US" altLang="zh-CN" sz="28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endParaRPr>
                    </a:p>
                  </a:txBody>
                  <a:tcPr marT="45709" marB="4570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lgn="l">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SzPct val="85000"/>
                        <a:buFont typeface="Wingdings 2" panose="05020102010507070707" pitchFamily="18"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tx2"/>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400" b="0" i="1"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λ</a:t>
                      </a:r>
                      <a:r>
                        <a:rPr kumimoji="0" lang="en-US" altLang="zh-CN"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=632.8</a:t>
                      </a:r>
                      <a:r>
                        <a:rPr kumimoji="0" lang="en-US" altLang="zh-CN" sz="2400" b="0" i="0" u="none" strike="noStrike" cap="none" normalizeH="0" baseline="0" smtClean="0">
                          <a:ln>
                            <a:noFill/>
                          </a:ln>
                          <a:solidFill>
                            <a:srgbClr val="FF0000"/>
                          </a:solidFill>
                          <a:effectLst/>
                          <a:latin typeface="Times New Roman" panose="02020603050405020304" pitchFamily="18" charset="0"/>
                          <a:ea typeface="楷体_GB2312" panose="02010609030101010101" pitchFamily="49" charset="-122"/>
                        </a:rPr>
                        <a:t>nm</a:t>
                      </a:r>
                      <a:r>
                        <a:rPr kumimoji="0" lang="en-US" altLang="zh-CN"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±3.2×10</a:t>
                      </a:r>
                      <a:r>
                        <a:rPr kumimoji="0" lang="en-US" altLang="zh-CN" sz="2400" b="0" i="0" u="none" strike="noStrike" cap="none" normalizeH="0" baseline="30000" smtClean="0">
                          <a:ln>
                            <a:noFill/>
                          </a:ln>
                          <a:solidFill>
                            <a:srgbClr val="FFCC00"/>
                          </a:solidFill>
                          <a:effectLst/>
                          <a:latin typeface="Times New Roman" panose="02020603050405020304" pitchFamily="18" charset="0"/>
                          <a:ea typeface="楷体_GB2312" panose="02010609030101010101" pitchFamily="49" charset="-122"/>
                        </a:rPr>
                        <a:t>-7</a:t>
                      </a:r>
                      <a:r>
                        <a:rPr kumimoji="0" lang="en-US" altLang="zh-CN" sz="2400" b="0" i="0" u="none" strike="noStrike" cap="none" normalizeH="0" baseline="0" smtClean="0">
                          <a:ln>
                            <a:noFill/>
                          </a:ln>
                          <a:solidFill>
                            <a:srgbClr val="FF0000"/>
                          </a:solidFill>
                          <a:effectLst/>
                          <a:latin typeface="Times New Roman" panose="02020603050405020304" pitchFamily="18" charset="0"/>
                          <a:ea typeface="楷体_GB2312" panose="02010609030101010101" pitchFamily="49" charset="-122"/>
                        </a:rPr>
                        <a:t>m </a:t>
                      </a:r>
                      <a:endParaRPr kumimoji="0" lang="en-US" altLang="zh-CN" sz="2400" b="0" i="0" u="none" strike="noStrike" cap="none" normalizeH="0" baseline="0" smtClean="0">
                        <a:ln>
                          <a:noFill/>
                        </a:ln>
                        <a:solidFill>
                          <a:srgbClr val="FF0000"/>
                        </a:solidFill>
                        <a:effectLst/>
                        <a:latin typeface="Times New Roman" panose="02020603050405020304" pitchFamily="18" charset="0"/>
                        <a:ea typeface="楷体_GB2312" panose="02010609030101010101" pitchFamily="49" charset="-122"/>
                      </a:endParaRPr>
                    </a:p>
                  </a:txBody>
                  <a:tcPr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SzPct val="85000"/>
                        <a:buFont typeface="Wingdings 2" panose="05020102010507070707" pitchFamily="18"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tx2"/>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400" b="0" i="1"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λ</a:t>
                      </a:r>
                      <a:r>
                        <a:rPr kumimoji="0" lang="en-US" altLang="zh-CN"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=632.8±0.32×</a:t>
                      </a:r>
                      <a:r>
                        <a:rPr kumimoji="0" lang="en-US" altLang="zh-CN" sz="2400" b="0" i="0" u="none" strike="noStrike" cap="none" normalizeH="0" baseline="0" smtClean="0">
                          <a:ln>
                            <a:noFill/>
                          </a:ln>
                          <a:solidFill>
                            <a:srgbClr val="FF0000"/>
                          </a:solidFill>
                          <a:effectLst/>
                          <a:latin typeface="Times New Roman" panose="02020603050405020304" pitchFamily="18" charset="0"/>
                          <a:ea typeface="楷体_GB2312" panose="02010609030101010101" pitchFamily="49" charset="-122"/>
                        </a:rPr>
                        <a:t>nm</a:t>
                      </a:r>
                      <a:endParaRPr kumimoji="0" lang="en-US" altLang="zh-CN" sz="2400" b="0" i="0" u="none" strike="noStrike" cap="none" normalizeH="0" baseline="0" smtClean="0">
                        <a:ln>
                          <a:noFill/>
                        </a:ln>
                        <a:solidFill>
                          <a:srgbClr val="FF0000"/>
                        </a:solidFill>
                        <a:effectLst/>
                        <a:latin typeface="Times New Roman" panose="02020603050405020304" pitchFamily="18" charset="0"/>
                        <a:ea typeface="楷体_GB2312" panose="02010609030101010101" pitchFamily="49" charset="-122"/>
                      </a:endParaRPr>
                    </a:p>
                  </a:txBody>
                  <a:tcPr marT="45709" marB="4570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9947">
                <a:tc vMerge="1">
                  <a:tcPr/>
                </a:tc>
                <a:tc vMerge="1">
                  <a:tcPr/>
                </a:tc>
                <a:tc>
                  <a:txBody>
                    <a:bodyPr/>
                    <a:lstStyle>
                      <a:lvl1pPr algn="l">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chemeClr val="tx2"/>
                        </a:buClr>
                        <a:buSzPct val="85000"/>
                        <a:buFont typeface="Wingdings 2" panose="05020102010507070707" pitchFamily="18"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chemeClr val="folHlink"/>
                        </a:buClr>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chemeClr val="tx2"/>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4pPr>
                      <a:lvl5pPr algn="l">
                        <a:spcBef>
                          <a:spcPct val="20000"/>
                        </a:spcBef>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400" b="0" i="1"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λ</a:t>
                      </a:r>
                      <a:r>
                        <a:rPr kumimoji="0" lang="en-US" altLang="zh-CN"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a:t>
                      </a:r>
                      <a:r>
                        <a:rPr kumimoji="0" lang="zh-CN" altLang="en-US"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a:t>
                      </a:r>
                      <a:r>
                        <a:rPr kumimoji="0" lang="en-US" altLang="zh-CN"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6.328±0.032</a:t>
                      </a:r>
                      <a:r>
                        <a:rPr kumimoji="0" lang="zh-CN" altLang="en-US"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a:t>
                      </a:r>
                      <a:r>
                        <a:rPr kumimoji="0" lang="en-US" altLang="zh-CN"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×10</a:t>
                      </a:r>
                      <a:r>
                        <a:rPr kumimoji="0" lang="en-US" altLang="zh-CN" sz="2400" b="0" i="0" u="none" strike="noStrike" cap="none" normalizeH="0" baseline="30000" smtClean="0">
                          <a:ln>
                            <a:noFill/>
                          </a:ln>
                          <a:solidFill>
                            <a:srgbClr val="FFCC00"/>
                          </a:solidFill>
                          <a:effectLst/>
                          <a:latin typeface="Times New Roman" panose="02020603050405020304" pitchFamily="18" charset="0"/>
                          <a:ea typeface="楷体_GB2312" panose="02010609030101010101" pitchFamily="49" charset="-122"/>
                        </a:rPr>
                        <a:t>-7</a:t>
                      </a:r>
                      <a:r>
                        <a:rPr kumimoji="0" lang="en-US" altLang="zh-CN" sz="2400" b="0" i="0" u="none" strike="noStrike" cap="none" normalizeH="0" baseline="0" smtClean="0">
                          <a:ln>
                            <a:noFill/>
                          </a:ln>
                          <a:solidFill>
                            <a:srgbClr val="FF0000"/>
                          </a:solidFill>
                          <a:effectLst/>
                          <a:latin typeface="Times New Roman" panose="02020603050405020304" pitchFamily="18" charset="0"/>
                          <a:ea typeface="楷体_GB2312" panose="02010609030101010101" pitchFamily="49" charset="-122"/>
                        </a:rPr>
                        <a:t>m</a:t>
                      </a:r>
                      <a:r>
                        <a:rPr kumimoji="0" lang="en-US" altLang="zh-CN"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rPr>
                        <a:t> </a:t>
                      </a:r>
                      <a:endParaRPr kumimoji="0" lang="en-US" altLang="zh-CN" sz="2400" b="0" i="0" u="none" strike="noStrike" cap="none" normalizeH="0" baseline="0" smtClean="0">
                        <a:ln>
                          <a:noFill/>
                        </a:ln>
                        <a:solidFill>
                          <a:srgbClr val="FFCC00"/>
                        </a:solidFill>
                        <a:effectLst/>
                        <a:latin typeface="Times New Roman" panose="02020603050405020304" pitchFamily="18" charset="0"/>
                        <a:ea typeface="楷体_GB2312" panose="02010609030101010101" pitchFamily="49" charset="-122"/>
                      </a:endParaRPr>
                    </a:p>
                  </a:txBody>
                  <a:tcPr marT="45709" marB="4570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Grp="1" noRot="1"/>
          </p:cNvSpPr>
          <p:nvPr>
            <p:ph type="title"/>
          </p:nvPr>
        </p:nvSpPr>
        <p:spPr>
          <a:ln/>
        </p:spPr>
        <p:txBody>
          <a:bodyPr vert="horz" wrap="square" lIns="91440" tIns="45720" rIns="91440" bIns="45720" anchor="ctr"/>
          <a:p>
            <a:pPr eaLnBrk="1" hangingPunct="1"/>
            <a:r>
              <a:rPr lang="zh-CN" altLang="en-US" dirty="0">
                <a:latin typeface="Times New Roman" panose="02020603050405020304" pitchFamily="18" charset="0"/>
                <a:ea typeface="楷体_GB2312" panose="02010609030101010101" pitchFamily="49" charset="-122"/>
              </a:rPr>
              <a:t>评定步骤</a:t>
            </a:r>
            <a:endParaRPr lang="zh-CN" altLang="en-US" dirty="0">
              <a:latin typeface="Times New Roman" panose="02020603050405020304" pitchFamily="18" charset="0"/>
              <a:ea typeface="楷体_GB2312" panose="02010609030101010101" pitchFamily="49" charset="-122"/>
            </a:endParaRPr>
          </a:p>
        </p:txBody>
      </p:sp>
      <p:sp>
        <p:nvSpPr>
          <p:cNvPr id="92163" name="Rectangle 3"/>
          <p:cNvSpPr>
            <a:spLocks noGrp="1" noRot="1"/>
          </p:cNvSpPr>
          <p:nvPr>
            <p:ph idx="1"/>
          </p:nvPr>
        </p:nvSpPr>
        <p:spPr>
          <a:xfrm>
            <a:off x="0" y="1412875"/>
            <a:ext cx="9467850" cy="5256213"/>
          </a:xfrm>
          <a:ln/>
        </p:spPr>
        <p:txBody>
          <a:bodyPr vert="horz" wrap="square" lIns="91440" tIns="45720" rIns="91440" bIns="45720" anchor="t"/>
          <a:p>
            <a:pPr eaLnBrk="1" hangingPunct="1">
              <a:lnSpc>
                <a:spcPct val="90000"/>
              </a:lnSpc>
              <a:buNone/>
            </a:pPr>
            <a:r>
              <a:rPr lang="en-US" altLang="zh-CN" dirty="0">
                <a:solidFill>
                  <a:srgbClr val="FFCC00"/>
                </a:solidFill>
                <a:latin typeface="Times New Roman" panose="02020603050405020304" pitchFamily="18" charset="0"/>
                <a:ea typeface="楷体_GB2312" panose="02010609030101010101" pitchFamily="49" charset="-122"/>
              </a:rPr>
              <a:t>1.</a:t>
            </a:r>
            <a:r>
              <a:rPr lang="zh-CN" altLang="en-US" dirty="0">
                <a:solidFill>
                  <a:srgbClr val="FFCC00"/>
                </a:solidFill>
                <a:latin typeface="Times New Roman" panose="02020603050405020304" pitchFamily="18" charset="0"/>
                <a:ea typeface="楷体_GB2312" panose="02010609030101010101" pitchFamily="49" charset="-122"/>
              </a:rPr>
              <a:t>计算测量列的算术平均值 ；</a:t>
            </a: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lnSpc>
                <a:spcPct val="90000"/>
              </a:lnSpc>
              <a:buNone/>
            </a:pPr>
            <a:r>
              <a:rPr lang="en-US" altLang="zh-CN" dirty="0">
                <a:solidFill>
                  <a:srgbClr val="FFCC00"/>
                </a:solidFill>
                <a:latin typeface="Times New Roman" panose="02020603050405020304" pitchFamily="18" charset="0"/>
                <a:ea typeface="楷体_GB2312" panose="02010609030101010101" pitchFamily="49" charset="-122"/>
              </a:rPr>
              <a:t>2.</a:t>
            </a:r>
            <a:r>
              <a:rPr lang="zh-CN" altLang="en-US" dirty="0">
                <a:solidFill>
                  <a:srgbClr val="FFCC00"/>
                </a:solidFill>
                <a:latin typeface="Times New Roman" panose="02020603050405020304" pitchFamily="18" charset="0"/>
                <a:ea typeface="楷体_GB2312" panose="02010609030101010101" pitchFamily="49" charset="-122"/>
              </a:rPr>
              <a:t>计算测量列的标准偏差</a:t>
            </a:r>
            <a:r>
              <a:rPr lang="en-US" altLang="zh-CN" i="1" dirty="0">
                <a:solidFill>
                  <a:srgbClr val="FFCC00"/>
                </a:solidFill>
                <a:latin typeface="Times New Roman" panose="02020603050405020304" pitchFamily="18" charset="0"/>
                <a:ea typeface="楷体_GB2312" panose="02010609030101010101" pitchFamily="49" charset="-122"/>
              </a:rPr>
              <a:t>s</a:t>
            </a:r>
            <a:r>
              <a:rPr lang="en-US" altLang="zh-CN" dirty="0">
                <a:solidFill>
                  <a:srgbClr val="FFCC00"/>
                </a:solidFill>
                <a:latin typeface="Times New Roman" panose="02020603050405020304" pitchFamily="18" charset="0"/>
                <a:ea typeface="楷体_GB2312" panose="02010609030101010101" pitchFamily="49" charset="-122"/>
              </a:rPr>
              <a:t>(</a:t>
            </a:r>
            <a:r>
              <a:rPr lang="en-US" altLang="zh-CN" i="1" dirty="0">
                <a:solidFill>
                  <a:srgbClr val="FFCC00"/>
                </a:solidFill>
                <a:latin typeface="Times New Roman" panose="02020603050405020304" pitchFamily="18" charset="0"/>
                <a:ea typeface="楷体_GB2312" panose="02010609030101010101" pitchFamily="49" charset="-122"/>
              </a:rPr>
              <a:t>x</a:t>
            </a:r>
            <a:r>
              <a:rPr lang="en-US" altLang="zh-CN" dirty="0">
                <a:solidFill>
                  <a:srgbClr val="FFCC00"/>
                </a:solidFill>
                <a:latin typeface="Times New Roman" panose="02020603050405020304" pitchFamily="18" charset="0"/>
                <a:ea typeface="楷体_GB2312" panose="02010609030101010101" pitchFamily="49" charset="-122"/>
              </a:rPr>
              <a:t>) </a:t>
            </a:r>
            <a:r>
              <a:rPr lang="zh-CN" altLang="en-US" dirty="0">
                <a:solidFill>
                  <a:srgbClr val="FFCC00"/>
                </a:solidFill>
                <a:latin typeface="Times New Roman" panose="02020603050405020304" pitchFamily="18" charset="0"/>
                <a:ea typeface="楷体_GB2312" panose="02010609030101010101" pitchFamily="49" charset="-122"/>
              </a:rPr>
              <a:t>；</a:t>
            </a: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lnSpc>
                <a:spcPct val="90000"/>
              </a:lnSpc>
              <a:buNone/>
            </a:pPr>
            <a:r>
              <a:rPr lang="en-US" altLang="zh-CN" dirty="0">
                <a:solidFill>
                  <a:srgbClr val="FFCC00"/>
                </a:solidFill>
                <a:latin typeface="Times New Roman" panose="02020603050405020304" pitchFamily="18" charset="0"/>
                <a:ea typeface="楷体_GB2312" panose="02010609030101010101" pitchFamily="49" charset="-122"/>
              </a:rPr>
              <a:t>3.</a:t>
            </a:r>
            <a:r>
              <a:rPr lang="zh-CN" altLang="en-US" dirty="0">
                <a:solidFill>
                  <a:srgbClr val="FFCC00"/>
                </a:solidFill>
                <a:latin typeface="Times New Roman" panose="02020603050405020304" pitchFamily="18" charset="0"/>
                <a:ea typeface="楷体_GB2312" panose="02010609030101010101" pitchFamily="49" charset="-122"/>
              </a:rPr>
              <a:t>根据</a:t>
            </a:r>
            <a:r>
              <a:rPr lang="en-US" altLang="zh-CN" dirty="0">
                <a:solidFill>
                  <a:srgbClr val="FFCC00"/>
                </a:solidFill>
                <a:latin typeface="Times New Roman" panose="02020603050405020304" pitchFamily="18" charset="0"/>
                <a:ea typeface="楷体_GB2312" panose="02010609030101010101" pitchFamily="49" charset="-122"/>
              </a:rPr>
              <a:t>3</a:t>
            </a:r>
            <a:r>
              <a:rPr lang="en-US" altLang="zh-CN" i="1" dirty="0">
                <a:solidFill>
                  <a:srgbClr val="FFCC00"/>
                </a:solidFill>
                <a:latin typeface="Times New Roman" panose="02020603050405020304" pitchFamily="18" charset="0"/>
                <a:ea typeface="楷体_GB2312" panose="02010609030101010101" pitchFamily="49" charset="-122"/>
              </a:rPr>
              <a:t>σ</a:t>
            </a:r>
            <a:r>
              <a:rPr lang="zh-CN" altLang="en-US" dirty="0">
                <a:solidFill>
                  <a:srgbClr val="FFCC00"/>
                </a:solidFill>
                <a:latin typeface="Times New Roman" panose="02020603050405020304" pitchFamily="18" charset="0"/>
                <a:ea typeface="楷体_GB2312" panose="02010609030101010101" pitchFamily="49" charset="-122"/>
              </a:rPr>
              <a:t>准则，剔除测量值中的“坏值”；剔除后，再重复步骤</a:t>
            </a:r>
            <a:r>
              <a:rPr lang="en-US" altLang="zh-CN" dirty="0">
                <a:solidFill>
                  <a:srgbClr val="FFCC00"/>
                </a:solidFill>
                <a:latin typeface="Times New Roman" panose="02020603050405020304" pitchFamily="18" charset="0"/>
                <a:ea typeface="楷体_GB2312" panose="02010609030101010101" pitchFamily="49" charset="-122"/>
              </a:rPr>
              <a:t>2</a:t>
            </a:r>
            <a:r>
              <a:rPr lang="zh-CN" altLang="en-US" dirty="0">
                <a:solidFill>
                  <a:srgbClr val="FFCC00"/>
                </a:solidFill>
                <a:latin typeface="Times New Roman" panose="02020603050405020304" pitchFamily="18" charset="0"/>
                <a:ea typeface="楷体_GB2312" panose="02010609030101010101" pitchFamily="49" charset="-122"/>
              </a:rPr>
              <a:t>，</a:t>
            </a:r>
            <a:r>
              <a:rPr lang="en-US" altLang="zh-CN" dirty="0">
                <a:solidFill>
                  <a:srgbClr val="FFCC00"/>
                </a:solidFill>
                <a:latin typeface="Times New Roman" panose="02020603050405020304" pitchFamily="18" charset="0"/>
                <a:ea typeface="楷体_GB2312" panose="02010609030101010101" pitchFamily="49" charset="-122"/>
              </a:rPr>
              <a:t>3</a:t>
            </a:r>
            <a:r>
              <a:rPr lang="zh-CN" altLang="en-US" dirty="0">
                <a:solidFill>
                  <a:srgbClr val="FFCC00"/>
                </a:solidFill>
                <a:latin typeface="Times New Roman" panose="02020603050405020304" pitchFamily="18" charset="0"/>
                <a:ea typeface="楷体_GB2312" panose="02010609030101010101" pitchFamily="49" charset="-122"/>
              </a:rPr>
              <a:t>，直至测量列中没有“坏值”；</a:t>
            </a: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lnSpc>
                <a:spcPct val="90000"/>
              </a:lnSpc>
              <a:buNone/>
            </a:pPr>
            <a:r>
              <a:rPr lang="en-US" altLang="zh-CN" dirty="0">
                <a:solidFill>
                  <a:srgbClr val="FFCC00"/>
                </a:solidFill>
                <a:latin typeface="Times New Roman" panose="02020603050405020304" pitchFamily="18" charset="0"/>
                <a:ea typeface="楷体_GB2312" panose="02010609030101010101" pitchFamily="49" charset="-122"/>
              </a:rPr>
              <a:t>4.</a:t>
            </a:r>
            <a:r>
              <a:rPr lang="zh-CN" altLang="en-US" dirty="0">
                <a:solidFill>
                  <a:srgbClr val="FFCC00"/>
                </a:solidFill>
                <a:latin typeface="Times New Roman" panose="02020603050405020304" pitchFamily="18" charset="0"/>
                <a:ea typeface="楷体_GB2312" panose="02010609030101010101" pitchFamily="49" charset="-122"/>
              </a:rPr>
              <a:t>计算</a:t>
            </a:r>
            <a:r>
              <a:rPr lang="en-US" altLang="zh-CN" dirty="0">
                <a:solidFill>
                  <a:srgbClr val="FFCC00"/>
                </a:solidFill>
                <a:latin typeface="Times New Roman" panose="02020603050405020304" pitchFamily="18" charset="0"/>
                <a:ea typeface="楷体_GB2312" panose="02010609030101010101" pitchFamily="49" charset="-122"/>
              </a:rPr>
              <a:t>A</a:t>
            </a:r>
            <a:r>
              <a:rPr lang="zh-CN" altLang="en-US" dirty="0">
                <a:solidFill>
                  <a:srgbClr val="FFCC00"/>
                </a:solidFill>
                <a:latin typeface="Times New Roman" panose="02020603050405020304" pitchFamily="18" charset="0"/>
                <a:ea typeface="楷体_GB2312" panose="02010609030101010101" pitchFamily="49" charset="-122"/>
              </a:rPr>
              <a:t>类不确定度</a:t>
            </a:r>
            <a:r>
              <a:rPr lang="en-US" altLang="zh-CN" i="1" dirty="0">
                <a:solidFill>
                  <a:srgbClr val="FFCC00"/>
                </a:solidFill>
                <a:latin typeface="Times New Roman" panose="02020603050405020304" pitchFamily="18" charset="0"/>
                <a:ea typeface="楷体_GB2312" panose="02010609030101010101" pitchFamily="49" charset="-122"/>
              </a:rPr>
              <a:t>u</a:t>
            </a:r>
            <a:r>
              <a:rPr lang="en-US" altLang="zh-CN" i="1" baseline="-25000" dirty="0">
                <a:solidFill>
                  <a:srgbClr val="FFCC00"/>
                </a:solidFill>
                <a:latin typeface="Times New Roman" panose="02020603050405020304" pitchFamily="18" charset="0"/>
                <a:ea typeface="楷体_GB2312" panose="02010609030101010101" pitchFamily="49" charset="-122"/>
              </a:rPr>
              <a:t>A</a:t>
            </a:r>
            <a:r>
              <a:rPr lang="zh-CN" altLang="en-US" dirty="0">
                <a:solidFill>
                  <a:srgbClr val="FFCC00"/>
                </a:solidFill>
                <a:latin typeface="Times New Roman" panose="02020603050405020304" pitchFamily="18" charset="0"/>
                <a:ea typeface="楷体_GB2312" panose="02010609030101010101" pitchFamily="49" charset="-122"/>
              </a:rPr>
              <a:t>；</a:t>
            </a: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lnSpc>
                <a:spcPct val="90000"/>
              </a:lnSpc>
              <a:buNone/>
            </a:pPr>
            <a:r>
              <a:rPr lang="en-US" altLang="zh-CN" dirty="0">
                <a:solidFill>
                  <a:srgbClr val="FFCC00"/>
                </a:solidFill>
                <a:latin typeface="Times New Roman" panose="02020603050405020304" pitchFamily="18" charset="0"/>
                <a:ea typeface="楷体_GB2312" panose="02010609030101010101" pitchFamily="49" charset="-122"/>
              </a:rPr>
              <a:t>5.</a:t>
            </a:r>
            <a:r>
              <a:rPr lang="zh-CN" altLang="en-US" dirty="0">
                <a:solidFill>
                  <a:srgbClr val="FFCC00"/>
                </a:solidFill>
                <a:latin typeface="Times New Roman" panose="02020603050405020304" pitchFamily="18" charset="0"/>
                <a:ea typeface="楷体_GB2312" panose="02010609030101010101" pitchFamily="49" charset="-122"/>
              </a:rPr>
              <a:t>计算</a:t>
            </a:r>
            <a:r>
              <a:rPr lang="en-US" altLang="zh-CN" dirty="0">
                <a:solidFill>
                  <a:srgbClr val="FFCC00"/>
                </a:solidFill>
                <a:latin typeface="Times New Roman" panose="02020603050405020304" pitchFamily="18" charset="0"/>
                <a:ea typeface="楷体_GB2312" panose="02010609030101010101" pitchFamily="49" charset="-122"/>
              </a:rPr>
              <a:t>B</a:t>
            </a:r>
            <a:r>
              <a:rPr lang="zh-CN" altLang="en-US" dirty="0">
                <a:solidFill>
                  <a:srgbClr val="FFCC00"/>
                </a:solidFill>
                <a:latin typeface="Times New Roman" panose="02020603050405020304" pitchFamily="18" charset="0"/>
                <a:ea typeface="楷体_GB2312" panose="02010609030101010101" pitchFamily="49" charset="-122"/>
              </a:rPr>
              <a:t>类不确定度</a:t>
            </a:r>
            <a:r>
              <a:rPr lang="en-US" altLang="zh-CN" i="1" dirty="0">
                <a:solidFill>
                  <a:srgbClr val="FFCC00"/>
                </a:solidFill>
                <a:latin typeface="Times New Roman" panose="02020603050405020304" pitchFamily="18" charset="0"/>
                <a:ea typeface="楷体_GB2312" panose="02010609030101010101" pitchFamily="49" charset="-122"/>
              </a:rPr>
              <a:t>u</a:t>
            </a:r>
            <a:r>
              <a:rPr lang="en-US" altLang="zh-CN" i="1" baseline="-25000" dirty="0">
                <a:solidFill>
                  <a:srgbClr val="FFCC00"/>
                </a:solidFill>
                <a:latin typeface="Times New Roman" panose="02020603050405020304" pitchFamily="18" charset="0"/>
                <a:ea typeface="楷体_GB2312" panose="02010609030101010101" pitchFamily="49" charset="-122"/>
              </a:rPr>
              <a:t>B</a:t>
            </a:r>
            <a:r>
              <a:rPr lang="zh-CN" altLang="en-US" dirty="0">
                <a:solidFill>
                  <a:srgbClr val="FFCC00"/>
                </a:solidFill>
                <a:latin typeface="Times New Roman" panose="02020603050405020304" pitchFamily="18" charset="0"/>
                <a:ea typeface="楷体_GB2312" panose="02010609030101010101" pitchFamily="49" charset="-122"/>
              </a:rPr>
              <a:t>；</a:t>
            </a: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lnSpc>
                <a:spcPct val="90000"/>
              </a:lnSpc>
              <a:buNone/>
            </a:pPr>
            <a:r>
              <a:rPr lang="en-US" altLang="zh-CN" dirty="0">
                <a:solidFill>
                  <a:srgbClr val="FFCC00"/>
                </a:solidFill>
                <a:latin typeface="Times New Roman" panose="02020603050405020304" pitchFamily="18" charset="0"/>
                <a:ea typeface="楷体_GB2312" panose="02010609030101010101" pitchFamily="49" charset="-122"/>
              </a:rPr>
              <a:t>6.</a:t>
            </a:r>
            <a:r>
              <a:rPr lang="zh-CN" altLang="en-US" dirty="0">
                <a:solidFill>
                  <a:srgbClr val="FFCC00"/>
                </a:solidFill>
                <a:latin typeface="Times New Roman" panose="02020603050405020304" pitchFamily="18" charset="0"/>
                <a:ea typeface="楷体_GB2312" panose="02010609030101010101" pitchFamily="49" charset="-122"/>
              </a:rPr>
              <a:t>计算置信系数</a:t>
            </a:r>
            <a:r>
              <a:rPr lang="en-US" altLang="zh-CN" i="1" dirty="0">
                <a:solidFill>
                  <a:srgbClr val="FFCC00"/>
                </a:solidFill>
                <a:latin typeface="Times New Roman" panose="02020603050405020304" pitchFamily="18" charset="0"/>
                <a:ea typeface="楷体_GB2312" panose="02010609030101010101" pitchFamily="49" charset="-122"/>
              </a:rPr>
              <a:t>k</a:t>
            </a:r>
            <a:r>
              <a:rPr lang="en-US" altLang="zh-CN" dirty="0">
                <a:solidFill>
                  <a:srgbClr val="FFCC00"/>
                </a:solidFill>
                <a:latin typeface="Times New Roman" panose="02020603050405020304" pitchFamily="18" charset="0"/>
                <a:ea typeface="楷体_GB2312" panose="02010609030101010101" pitchFamily="49" charset="-122"/>
              </a:rPr>
              <a:t>=2</a:t>
            </a:r>
            <a:r>
              <a:rPr lang="zh-CN" altLang="en-US" dirty="0">
                <a:solidFill>
                  <a:srgbClr val="FFCC00"/>
                </a:solidFill>
                <a:latin typeface="Times New Roman" panose="02020603050405020304" pitchFamily="18" charset="0"/>
                <a:ea typeface="楷体_GB2312" panose="02010609030101010101" pitchFamily="49" charset="-122"/>
              </a:rPr>
              <a:t>的扩展不确定度</a:t>
            </a:r>
            <a:r>
              <a:rPr lang="en-US" altLang="zh-CN" i="1" dirty="0">
                <a:solidFill>
                  <a:srgbClr val="FFCC00"/>
                </a:solidFill>
                <a:latin typeface="Times New Roman" panose="02020603050405020304" pitchFamily="18" charset="0"/>
                <a:ea typeface="楷体_GB2312" panose="02010609030101010101" pitchFamily="49" charset="-122"/>
              </a:rPr>
              <a:t>u</a:t>
            </a:r>
            <a:r>
              <a:rPr lang="en-US" altLang="zh-CN" baseline="-25000" dirty="0">
                <a:solidFill>
                  <a:srgbClr val="FFCC00"/>
                </a:solidFill>
                <a:latin typeface="Times New Roman" panose="02020603050405020304" pitchFamily="18" charset="0"/>
                <a:ea typeface="楷体_GB2312" panose="02010609030101010101" pitchFamily="49" charset="-122"/>
              </a:rPr>
              <a:t>p(2</a:t>
            </a:r>
            <a:r>
              <a:rPr lang="en-US" altLang="zh-CN" i="1" baseline="-25000" dirty="0">
                <a:solidFill>
                  <a:srgbClr val="FFCC00"/>
                </a:solidFill>
                <a:latin typeface="Times New Roman" panose="02020603050405020304" pitchFamily="18" charset="0"/>
                <a:ea typeface="楷体_GB2312" panose="02010609030101010101" pitchFamily="49" charset="-122"/>
              </a:rPr>
              <a:t>σ</a:t>
            </a:r>
            <a:r>
              <a:rPr lang="en-US" altLang="zh-CN" baseline="-25000" dirty="0">
                <a:solidFill>
                  <a:srgbClr val="FFCC00"/>
                </a:solidFill>
                <a:latin typeface="Times New Roman" panose="02020603050405020304" pitchFamily="18" charset="0"/>
                <a:ea typeface="楷体_GB2312" panose="02010609030101010101" pitchFamily="49" charset="-122"/>
              </a:rPr>
              <a:t>)</a:t>
            </a:r>
            <a:r>
              <a:rPr lang="zh-CN" altLang="en-US" dirty="0">
                <a:solidFill>
                  <a:srgbClr val="FFCC00"/>
                </a:solidFill>
                <a:latin typeface="Times New Roman" panose="02020603050405020304" pitchFamily="18" charset="0"/>
                <a:ea typeface="楷体_GB2312" panose="02010609030101010101" pitchFamily="49" charset="-122"/>
              </a:rPr>
              <a:t>；</a:t>
            </a: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lnSpc>
                <a:spcPct val="90000"/>
              </a:lnSpc>
              <a:buNone/>
            </a:pPr>
            <a:r>
              <a:rPr lang="en-US" altLang="zh-CN" dirty="0">
                <a:solidFill>
                  <a:srgbClr val="FFCC00"/>
                </a:solidFill>
                <a:latin typeface="Times New Roman" panose="02020603050405020304" pitchFamily="18" charset="0"/>
                <a:ea typeface="楷体_GB2312" panose="02010609030101010101" pitchFamily="49" charset="-122"/>
              </a:rPr>
              <a:t>7.</a:t>
            </a:r>
            <a:r>
              <a:rPr lang="zh-CN" altLang="en-US" dirty="0">
                <a:solidFill>
                  <a:srgbClr val="FFCC00"/>
                </a:solidFill>
                <a:latin typeface="Times New Roman" panose="02020603050405020304" pitchFamily="18" charset="0"/>
                <a:ea typeface="楷体_GB2312" panose="02010609030101010101" pitchFamily="49" charset="-122"/>
              </a:rPr>
              <a:t>修正直接测量量的可定系统误差；</a:t>
            </a: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lnSpc>
                <a:spcPct val="90000"/>
              </a:lnSpc>
              <a:buNone/>
            </a:pPr>
            <a:r>
              <a:rPr lang="en-US" altLang="zh-CN" dirty="0">
                <a:solidFill>
                  <a:srgbClr val="FFCC00"/>
                </a:solidFill>
                <a:latin typeface="Times New Roman" panose="02020603050405020304" pitchFamily="18" charset="0"/>
                <a:ea typeface="楷体_GB2312" panose="02010609030101010101" pitchFamily="49" charset="-122"/>
              </a:rPr>
              <a:t>8.</a:t>
            </a:r>
            <a:r>
              <a:rPr lang="zh-CN" altLang="en-US" dirty="0">
                <a:solidFill>
                  <a:srgbClr val="FFCC00"/>
                </a:solidFill>
                <a:latin typeface="Times New Roman" panose="02020603050405020304" pitchFamily="18" charset="0"/>
                <a:ea typeface="楷体_GB2312" panose="02010609030101010101" pitchFamily="49" charset="-122"/>
              </a:rPr>
              <a:t>正确写出结果表达式。</a:t>
            </a:r>
            <a:endParaRPr lang="zh-CN" altLang="en-US" dirty="0">
              <a:solidFill>
                <a:srgbClr val="FFCC00"/>
              </a:solidFill>
              <a:latin typeface="Times New Roman" panose="02020603050405020304" pitchFamily="18" charset="0"/>
              <a:ea typeface="楷体_GB2312" panose="02010609030101010101" pitchFamily="49" charset="-122"/>
            </a:endParaRPr>
          </a:p>
        </p:txBody>
      </p:sp>
      <p:sp>
        <p:nvSpPr>
          <p:cNvPr id="92164" name="Rectangle 5"/>
          <p:cNvSpPr/>
          <p:nvPr/>
        </p:nvSpPr>
        <p:spPr>
          <a:xfrm>
            <a:off x="0" y="331946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92165" name="Rectangle 7"/>
          <p:cNvSpPr/>
          <p:nvPr/>
        </p:nvSpPr>
        <p:spPr>
          <a:xfrm>
            <a:off x="0" y="332898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2"/>
          <p:cNvSpPr>
            <a:spLocks noGrp="1" noRot="1"/>
          </p:cNvSpPr>
          <p:nvPr>
            <p:ph type="title"/>
          </p:nvPr>
        </p:nvSpPr>
        <p:spPr>
          <a:ln/>
        </p:spPr>
        <p:txBody>
          <a:bodyPr vert="horz" wrap="square" lIns="91440" tIns="45720" rIns="91440" bIns="45720" anchor="ctr"/>
          <a:p>
            <a:pPr eaLnBrk="1" hangingPunct="1"/>
            <a:r>
              <a:rPr lang="zh-CN" altLang="en-US" dirty="0">
                <a:latin typeface="Times New Roman" panose="02020603050405020304" pitchFamily="18" charset="0"/>
                <a:ea typeface="楷体_GB2312" panose="02010609030101010101" pitchFamily="49" charset="-122"/>
              </a:rPr>
              <a:t>举例</a:t>
            </a:r>
            <a:endParaRPr lang="zh-CN" altLang="en-US" dirty="0">
              <a:latin typeface="Times New Roman" panose="02020603050405020304" pitchFamily="18" charset="0"/>
              <a:ea typeface="楷体_GB2312" panose="02010609030101010101" pitchFamily="49" charset="-122"/>
            </a:endParaRPr>
          </a:p>
        </p:txBody>
      </p:sp>
      <p:sp>
        <p:nvSpPr>
          <p:cNvPr id="93187" name="Rectangle 3"/>
          <p:cNvSpPr>
            <a:spLocks noGrp="1" noRot="1"/>
          </p:cNvSpPr>
          <p:nvPr>
            <p:ph idx="1"/>
          </p:nvPr>
        </p:nvSpPr>
        <p:spPr>
          <a:ln/>
        </p:spPr>
        <p:txBody>
          <a:bodyPr vert="horz" wrap="square" lIns="91440" tIns="45720" rIns="91440" bIns="45720" anchor="t"/>
          <a:p>
            <a:pPr eaLnBrk="1" hangingPunct="1">
              <a:buNone/>
            </a:pPr>
            <a:r>
              <a:rPr lang="zh-CN" altLang="en-US" dirty="0">
                <a:solidFill>
                  <a:srgbClr val="FFCC00"/>
                </a:solidFill>
                <a:latin typeface="Times New Roman" panose="02020603050405020304" pitchFamily="18" charset="0"/>
                <a:ea typeface="楷体_GB2312" panose="02010609030101010101" pitchFamily="49" charset="-122"/>
              </a:rPr>
              <a:t>例</a:t>
            </a:r>
            <a:r>
              <a:rPr lang="en-US" altLang="zh-CN" dirty="0">
                <a:solidFill>
                  <a:srgbClr val="FFCC00"/>
                </a:solidFill>
                <a:latin typeface="Times New Roman" panose="02020603050405020304" pitchFamily="18" charset="0"/>
                <a:ea typeface="楷体_GB2312" panose="02010609030101010101" pitchFamily="49" charset="-122"/>
              </a:rPr>
              <a:t>1. </a:t>
            </a:r>
            <a:r>
              <a:rPr lang="zh-CN" altLang="en-US" dirty="0">
                <a:solidFill>
                  <a:srgbClr val="FFCC00"/>
                </a:solidFill>
                <a:latin typeface="Times New Roman" panose="02020603050405020304" pitchFamily="18" charset="0"/>
                <a:ea typeface="楷体_GB2312" panose="02010609030101010101" pitchFamily="49" charset="-122"/>
              </a:rPr>
              <a:t>用一级螺旋测微计（</a:t>
            </a:r>
            <a:r>
              <a:rPr lang="en-US" altLang="zh-CN" dirty="0">
                <a:solidFill>
                  <a:srgbClr val="FFCC00"/>
                </a:solidFill>
                <a:latin typeface="Times New Roman" panose="02020603050405020304" pitchFamily="18" charset="0"/>
                <a:ea typeface="楷体_GB2312" panose="02010609030101010101" pitchFamily="49" charset="-122"/>
              </a:rPr>
              <a:t>Δ</a:t>
            </a:r>
            <a:r>
              <a:rPr lang="en-US" altLang="zh-CN" i="1" baseline="-25000" dirty="0">
                <a:solidFill>
                  <a:srgbClr val="FFCC00"/>
                </a:solidFill>
                <a:latin typeface="Times New Roman" panose="02020603050405020304" pitchFamily="18" charset="0"/>
                <a:ea typeface="楷体_GB2312" panose="02010609030101010101" pitchFamily="49" charset="-122"/>
              </a:rPr>
              <a:t>ins</a:t>
            </a:r>
            <a:r>
              <a:rPr lang="en-US" altLang="zh-CN" dirty="0">
                <a:solidFill>
                  <a:srgbClr val="FFCC00"/>
                </a:solidFill>
                <a:latin typeface="Times New Roman" panose="02020603050405020304" pitchFamily="18" charset="0"/>
                <a:ea typeface="楷体_GB2312" panose="02010609030101010101" pitchFamily="49" charset="-122"/>
              </a:rPr>
              <a:t>=0.004mm</a:t>
            </a:r>
            <a:r>
              <a:rPr lang="zh-CN" altLang="en-US" dirty="0">
                <a:solidFill>
                  <a:srgbClr val="FFCC00"/>
                </a:solidFill>
                <a:latin typeface="Times New Roman" panose="02020603050405020304" pitchFamily="18" charset="0"/>
                <a:ea typeface="楷体_GB2312" panose="02010609030101010101" pitchFamily="49" charset="-122"/>
              </a:rPr>
              <a:t>） 对一    </a:t>
            </a: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dirty="0">
                <a:solidFill>
                  <a:srgbClr val="FFCC00"/>
                </a:solidFill>
                <a:latin typeface="Times New Roman" panose="02020603050405020304" pitchFamily="18" charset="0"/>
                <a:ea typeface="楷体_GB2312" panose="02010609030101010101" pitchFamily="49" charset="-122"/>
              </a:rPr>
              <a:t>        钢丝直径进行了</a:t>
            </a:r>
            <a:r>
              <a:rPr lang="en-US" altLang="zh-CN" dirty="0">
                <a:solidFill>
                  <a:srgbClr val="FFCC00"/>
                </a:solidFill>
                <a:latin typeface="Times New Roman" panose="02020603050405020304" pitchFamily="18" charset="0"/>
                <a:ea typeface="楷体_GB2312" panose="02010609030101010101" pitchFamily="49" charset="-122"/>
              </a:rPr>
              <a:t>5</a:t>
            </a:r>
            <a:r>
              <a:rPr lang="zh-CN" altLang="en-US" dirty="0">
                <a:solidFill>
                  <a:srgbClr val="FFCC00"/>
                </a:solidFill>
                <a:latin typeface="Times New Roman" panose="02020603050405020304" pitchFamily="18" charset="0"/>
                <a:ea typeface="楷体_GB2312" panose="02010609030101010101" pitchFamily="49" charset="-122"/>
              </a:rPr>
              <a:t>次测量，测量结果如下表</a:t>
            </a: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dirty="0">
                <a:solidFill>
                  <a:srgbClr val="FFCC00"/>
                </a:solidFill>
                <a:latin typeface="Times New Roman" panose="02020603050405020304" pitchFamily="18" charset="0"/>
                <a:ea typeface="楷体_GB2312" panose="02010609030101010101" pitchFamily="49" charset="-122"/>
              </a:rPr>
              <a:t>        所示。请写出测量结果的表达式。（已知：</a:t>
            </a: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dirty="0">
                <a:solidFill>
                  <a:srgbClr val="FFCC00"/>
                </a:solidFill>
                <a:latin typeface="Times New Roman" panose="02020603050405020304" pitchFamily="18" charset="0"/>
                <a:ea typeface="楷体_GB2312" panose="02010609030101010101" pitchFamily="49" charset="-122"/>
              </a:rPr>
              <a:t>        螺旋测微计的零点读数为</a:t>
            </a:r>
            <a:r>
              <a:rPr lang="en-US" altLang="zh-CN" i="1" dirty="0">
                <a:solidFill>
                  <a:srgbClr val="FFCC00"/>
                </a:solidFill>
                <a:latin typeface="Times New Roman" panose="02020603050405020304" pitchFamily="18" charset="0"/>
                <a:ea typeface="楷体_GB2312" panose="02010609030101010101" pitchFamily="49" charset="-122"/>
              </a:rPr>
              <a:t>d</a:t>
            </a:r>
            <a:r>
              <a:rPr lang="en-US" altLang="zh-CN" baseline="-25000" dirty="0">
                <a:solidFill>
                  <a:srgbClr val="FFCC00"/>
                </a:solidFill>
                <a:latin typeface="Times New Roman" panose="02020603050405020304" pitchFamily="18" charset="0"/>
                <a:ea typeface="楷体_GB2312" panose="02010609030101010101" pitchFamily="49" charset="-122"/>
              </a:rPr>
              <a:t>0</a:t>
            </a:r>
            <a:r>
              <a:rPr lang="en-US" altLang="zh-CN" dirty="0">
                <a:solidFill>
                  <a:srgbClr val="FFCC00"/>
                </a:solidFill>
                <a:latin typeface="Times New Roman" panose="02020603050405020304" pitchFamily="18" charset="0"/>
                <a:ea typeface="楷体_GB2312" panose="02010609030101010101" pitchFamily="49" charset="-122"/>
              </a:rPr>
              <a:t>= -0.009mm</a:t>
            </a:r>
            <a:r>
              <a:rPr lang="zh-CN" altLang="en-US" dirty="0">
                <a:solidFill>
                  <a:srgbClr val="FFCC00"/>
                </a:solidFill>
                <a:latin typeface="Times New Roman" panose="02020603050405020304" pitchFamily="18" charset="0"/>
                <a:ea typeface="楷体_GB2312" panose="02010609030101010101" pitchFamily="49" charset="-122"/>
              </a:rPr>
              <a:t>）</a:t>
            </a:r>
            <a:r>
              <a:rPr lang="zh-CN" altLang="en-US" dirty="0"/>
              <a:t> </a:t>
            </a:r>
            <a:endParaRPr lang="zh-CN" altLang="en-US" dirty="0"/>
          </a:p>
          <a:p>
            <a:pPr eaLnBrk="1" hangingPunct="1">
              <a:buNone/>
            </a:pPr>
            <a:endParaRPr lang="en-US" altLang="zh-CN" dirty="0"/>
          </a:p>
        </p:txBody>
      </p:sp>
      <p:pic>
        <p:nvPicPr>
          <p:cNvPr id="93188" name="Picture 4"/>
          <p:cNvPicPr>
            <a:picLocks noChangeAspect="1"/>
          </p:cNvPicPr>
          <p:nvPr/>
        </p:nvPicPr>
        <p:blipFill>
          <a:blip r:embed="rId1"/>
          <a:stretch>
            <a:fillRect/>
          </a:stretch>
        </p:blipFill>
        <p:spPr>
          <a:xfrm>
            <a:off x="827088" y="4149725"/>
            <a:ext cx="7705725" cy="1536700"/>
          </a:xfrm>
          <a:prstGeom prst="rect">
            <a:avLst/>
          </a:prstGeom>
          <a:noFill/>
          <a:ln w="9525">
            <a:noFill/>
          </a:ln>
        </p:spPr>
      </p:pic>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a:spLocks noGrp="1" noRot="1"/>
          </p:cNvSpPr>
          <p:nvPr>
            <p:ph type="title"/>
          </p:nvPr>
        </p:nvSpPr>
        <p:spPr>
          <a:xfrm>
            <a:off x="301625" y="228600"/>
            <a:ext cx="8540750" cy="6296025"/>
          </a:xfrm>
          <a:ln/>
        </p:spPr>
        <p:txBody>
          <a:bodyPr vert="horz" wrap="square" lIns="91440" tIns="45720" rIns="91440" bIns="45720" anchor="ctr"/>
          <a:p>
            <a:pPr algn="l" eaLnBrk="1" hangingPunct="1">
              <a:buAutoNum type="arabicPeriod"/>
            </a:pPr>
            <a:r>
              <a:rPr lang="zh-CN" altLang="en-US" sz="2800" dirty="0">
                <a:latin typeface="Times New Roman" panose="02020603050405020304" pitchFamily="18" charset="0"/>
                <a:ea typeface="楷体_GB2312" panose="02010609030101010101" pitchFamily="49" charset="-122"/>
              </a:rPr>
              <a:t>计算出测量列的算术平均值；</a:t>
            </a:r>
            <a:br>
              <a:rPr lang="zh-CN" altLang="en-US" sz="2800" dirty="0">
                <a:latin typeface="Times New Roman" panose="02020603050405020304" pitchFamily="18" charset="0"/>
                <a:ea typeface="楷体_GB2312" panose="02010609030101010101" pitchFamily="49" charset="-122"/>
              </a:rPr>
            </a:br>
            <a:br>
              <a:rPr lang="zh-CN" altLang="en-US" sz="2800" dirty="0">
                <a:latin typeface="Times New Roman" panose="02020603050405020304" pitchFamily="18" charset="0"/>
                <a:ea typeface="楷体_GB2312" panose="02010609030101010101" pitchFamily="49" charset="-122"/>
              </a:rPr>
            </a:br>
            <a:br>
              <a:rPr lang="zh-CN" altLang="en-US" sz="2800" dirty="0">
                <a:latin typeface="Times New Roman" panose="02020603050405020304" pitchFamily="18" charset="0"/>
                <a:ea typeface="楷体_GB2312" panose="02010609030101010101" pitchFamily="49" charset="-122"/>
              </a:rPr>
            </a:br>
            <a:r>
              <a:rPr lang="en-US" altLang="zh-CN" sz="2800" dirty="0">
                <a:latin typeface="Times New Roman" panose="02020603050405020304" pitchFamily="18" charset="0"/>
                <a:ea typeface="楷体_GB2312" panose="02010609030101010101" pitchFamily="49" charset="-122"/>
              </a:rPr>
              <a:t>2. </a:t>
            </a:r>
            <a:r>
              <a:rPr lang="zh-CN" altLang="en-US" sz="2800" dirty="0">
                <a:latin typeface="Times New Roman" panose="02020603050405020304" pitchFamily="18" charset="0"/>
                <a:ea typeface="楷体_GB2312" panose="02010609030101010101" pitchFamily="49" charset="-122"/>
              </a:rPr>
              <a:t>测量列的任一测量值的标准偏差</a:t>
            </a:r>
            <a:r>
              <a:rPr lang="zh-CN" altLang="en-US" sz="2800" b="1" dirty="0">
                <a:latin typeface="Times New Roman" panose="02020603050405020304" pitchFamily="18" charset="0"/>
                <a:ea typeface="楷体_GB2312" panose="02010609030101010101" pitchFamily="49" charset="-122"/>
              </a:rPr>
              <a:t>；</a:t>
            </a:r>
            <a:br>
              <a:rPr lang="zh-CN" altLang="en-US" sz="2800" dirty="0">
                <a:latin typeface="Times New Roman" panose="02020603050405020304" pitchFamily="18" charset="0"/>
                <a:ea typeface="楷体_GB2312" panose="02010609030101010101" pitchFamily="49" charset="-122"/>
              </a:rPr>
            </a:br>
            <a:br>
              <a:rPr lang="zh-CN" altLang="en-US" sz="2800" dirty="0">
                <a:latin typeface="Times New Roman" panose="02020603050405020304" pitchFamily="18" charset="0"/>
                <a:ea typeface="楷体_GB2312" panose="02010609030101010101" pitchFamily="49" charset="-122"/>
              </a:rPr>
            </a:br>
            <a:br>
              <a:rPr lang="zh-CN" altLang="en-US" sz="2800" dirty="0">
                <a:latin typeface="Times New Roman" panose="02020603050405020304" pitchFamily="18" charset="0"/>
                <a:ea typeface="楷体_GB2312" panose="02010609030101010101" pitchFamily="49" charset="-122"/>
              </a:rPr>
            </a:br>
            <a:br>
              <a:rPr lang="zh-CN" altLang="en-US" sz="2800" dirty="0">
                <a:latin typeface="Times New Roman" panose="02020603050405020304" pitchFamily="18" charset="0"/>
                <a:ea typeface="楷体_GB2312" panose="02010609030101010101" pitchFamily="49" charset="-122"/>
              </a:rPr>
            </a:br>
            <a:r>
              <a:rPr lang="en-US" altLang="zh-CN" sz="2800" dirty="0">
                <a:latin typeface="Times New Roman" panose="02020603050405020304" pitchFamily="18" charset="0"/>
                <a:ea typeface="楷体_GB2312" panose="02010609030101010101" pitchFamily="49" charset="-122"/>
              </a:rPr>
              <a:t>3.“</a:t>
            </a:r>
            <a:r>
              <a:rPr lang="zh-CN" altLang="en-US" sz="2800" dirty="0">
                <a:latin typeface="Times New Roman" panose="02020603050405020304" pitchFamily="18" charset="0"/>
                <a:ea typeface="楷体_GB2312" panose="02010609030101010101" pitchFamily="49" charset="-122"/>
              </a:rPr>
              <a:t>坏值”检验；</a:t>
            </a:r>
            <a:br>
              <a:rPr lang="zh-CN" altLang="en-US" sz="2800" dirty="0">
                <a:latin typeface="Times New Roman" panose="02020603050405020304" pitchFamily="18" charset="0"/>
                <a:ea typeface="楷体_GB2312" panose="02010609030101010101" pitchFamily="49" charset="-122"/>
              </a:rPr>
            </a:br>
            <a:r>
              <a:rPr lang="zh-CN" altLang="en-US" sz="2800" dirty="0">
                <a:latin typeface="Times New Roman" panose="02020603050405020304" pitchFamily="18" charset="0"/>
                <a:ea typeface="楷体_GB2312" panose="02010609030101010101" pitchFamily="49" charset="-122"/>
              </a:rPr>
              <a:t>该测量列的</a:t>
            </a:r>
            <a:r>
              <a:rPr lang="en-US" altLang="zh-CN" sz="2800" dirty="0">
                <a:latin typeface="Times New Roman" panose="02020603050405020304" pitchFamily="18" charset="0"/>
                <a:ea typeface="楷体_GB2312" panose="02010609030101010101" pitchFamily="49" charset="-122"/>
              </a:rPr>
              <a:t>3</a:t>
            </a:r>
            <a:r>
              <a:rPr lang="en-US" altLang="zh-CN" sz="2800" i="1" dirty="0">
                <a:latin typeface="Times New Roman" panose="02020603050405020304" pitchFamily="18" charset="0"/>
                <a:ea typeface="楷体_GB2312" panose="02010609030101010101" pitchFamily="49" charset="-122"/>
              </a:rPr>
              <a:t>σ</a:t>
            </a:r>
            <a:r>
              <a:rPr lang="zh-CN" altLang="en-US" sz="2800" dirty="0">
                <a:latin typeface="Times New Roman" panose="02020603050405020304" pitchFamily="18" charset="0"/>
                <a:ea typeface="楷体_GB2312" panose="02010609030101010101" pitchFamily="49" charset="-122"/>
              </a:rPr>
              <a:t>区间为</a:t>
            </a:r>
            <a:r>
              <a:rPr lang="en-US" altLang="zh-CN" sz="2800" dirty="0">
                <a:latin typeface="Times New Roman" panose="02020603050405020304" pitchFamily="18" charset="0"/>
                <a:ea typeface="楷体_GB2312" panose="02010609030101010101" pitchFamily="49" charset="-122"/>
              </a:rPr>
              <a:t>[0.4556 , 0.4952]</a:t>
            </a:r>
            <a:r>
              <a:rPr lang="zh-CN" altLang="en-US" sz="2800" dirty="0">
                <a:latin typeface="Times New Roman" panose="02020603050405020304" pitchFamily="18" charset="0"/>
                <a:ea typeface="楷体_GB2312" panose="02010609030101010101" pitchFamily="49" charset="-122"/>
              </a:rPr>
              <a:t>，故该测量列中数据没有 “坏值”。</a:t>
            </a:r>
            <a:br>
              <a:rPr lang="zh-CN" altLang="en-US" sz="2800" dirty="0">
                <a:latin typeface="Times New Roman" panose="02020603050405020304" pitchFamily="18" charset="0"/>
                <a:ea typeface="楷体_GB2312" panose="02010609030101010101" pitchFamily="49" charset="-122"/>
              </a:rPr>
            </a:br>
            <a:endParaRPr lang="zh-CN" altLang="en-US" sz="2800" dirty="0">
              <a:latin typeface="Times New Roman" panose="02020603050405020304" pitchFamily="18" charset="0"/>
              <a:ea typeface="楷体_GB2312" panose="02010609030101010101" pitchFamily="49" charset="-122"/>
            </a:endParaRPr>
          </a:p>
        </p:txBody>
      </p:sp>
      <p:sp>
        <p:nvSpPr>
          <p:cNvPr id="94211" name="Rectangle 6"/>
          <p:cNvSpPr/>
          <p:nvPr/>
        </p:nvSpPr>
        <p:spPr>
          <a:xfrm>
            <a:off x="0" y="321468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94212" name="Object 5"/>
          <p:cNvGraphicFramePr>
            <a:graphicFrameLocks noChangeAspect="1"/>
          </p:cNvGraphicFramePr>
          <p:nvPr/>
        </p:nvGraphicFramePr>
        <p:xfrm>
          <a:off x="2484438" y="1484313"/>
          <a:ext cx="2665412" cy="730250"/>
        </p:xfrm>
        <a:graphic>
          <a:graphicData uri="http://schemas.openxmlformats.org/presentationml/2006/ole">
            <mc:AlternateContent xmlns:mc="http://schemas.openxmlformats.org/markup-compatibility/2006">
              <mc:Choice xmlns:v="urn:schemas-microsoft-com:vml" Requires="v">
                <p:oleObj spid="_x0000_s3125" name="" r:id="rId1" imgW="1574800" imgH="431800" progId="Equation.3">
                  <p:embed/>
                </p:oleObj>
              </mc:Choice>
              <mc:Fallback>
                <p:oleObj name="" r:id="rId1" imgW="1574800" imgH="431800" progId="Equation.3">
                  <p:embed/>
                  <p:pic>
                    <p:nvPicPr>
                      <p:cNvPr id="0" name="图片 3124"/>
                      <p:cNvPicPr/>
                      <p:nvPr/>
                    </p:nvPicPr>
                    <p:blipFill>
                      <a:blip r:embed="rId2"/>
                      <a:stretch>
                        <a:fillRect/>
                      </a:stretch>
                    </p:blipFill>
                    <p:spPr>
                      <a:xfrm>
                        <a:off x="2484438" y="1484313"/>
                        <a:ext cx="2665412" cy="730250"/>
                      </a:xfrm>
                      <a:prstGeom prst="rect">
                        <a:avLst/>
                      </a:prstGeom>
                      <a:solidFill>
                        <a:schemeClr val="tx2"/>
                      </a:solidFill>
                      <a:ln w="38100">
                        <a:noFill/>
                        <a:miter/>
                      </a:ln>
                    </p:spPr>
                  </p:pic>
                </p:oleObj>
              </mc:Fallback>
            </mc:AlternateContent>
          </a:graphicData>
        </a:graphic>
      </p:graphicFrame>
      <p:sp>
        <p:nvSpPr>
          <p:cNvPr id="94213" name="Rectangle 8"/>
          <p:cNvSpPr/>
          <p:nvPr/>
        </p:nvSpPr>
        <p:spPr>
          <a:xfrm>
            <a:off x="0" y="318611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94214" name="Object 7"/>
          <p:cNvGraphicFramePr>
            <a:graphicFrameLocks noChangeAspect="1"/>
          </p:cNvGraphicFramePr>
          <p:nvPr/>
        </p:nvGraphicFramePr>
        <p:xfrm>
          <a:off x="900113" y="2852738"/>
          <a:ext cx="6343650" cy="871537"/>
        </p:xfrm>
        <a:graphic>
          <a:graphicData uri="http://schemas.openxmlformats.org/presentationml/2006/ole">
            <mc:AlternateContent xmlns:mc="http://schemas.openxmlformats.org/markup-compatibility/2006">
              <mc:Choice xmlns:v="urn:schemas-microsoft-com:vml" Requires="v">
                <p:oleObj spid="_x0000_s3124" name="" r:id="rId3" imgW="3530600" imgH="482600" progId="Equation.3">
                  <p:embed/>
                </p:oleObj>
              </mc:Choice>
              <mc:Fallback>
                <p:oleObj name="" r:id="rId3" imgW="3530600" imgH="482600" progId="Equation.3">
                  <p:embed/>
                  <p:pic>
                    <p:nvPicPr>
                      <p:cNvPr id="0" name="图片 3123"/>
                      <p:cNvPicPr/>
                      <p:nvPr/>
                    </p:nvPicPr>
                    <p:blipFill>
                      <a:blip r:embed="rId4"/>
                      <a:stretch>
                        <a:fillRect/>
                      </a:stretch>
                    </p:blipFill>
                    <p:spPr>
                      <a:xfrm>
                        <a:off x="900113" y="2852738"/>
                        <a:ext cx="6343650" cy="871537"/>
                      </a:xfrm>
                      <a:prstGeom prst="rect">
                        <a:avLst/>
                      </a:prstGeom>
                      <a:solidFill>
                        <a:schemeClr val="tx2"/>
                      </a:solidFill>
                      <a:ln w="38100">
                        <a:noFill/>
                        <a:miter/>
                      </a:ln>
                    </p:spPr>
                  </p:pic>
                </p:oleObj>
              </mc:Fallback>
            </mc:AlternateContent>
          </a:graphicData>
        </a:graphic>
      </p:graphicFrame>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6"/>
          <p:cNvSpPr>
            <a:spLocks noGrp="1" noRot="1"/>
          </p:cNvSpPr>
          <p:nvPr>
            <p:ph type="title"/>
          </p:nvPr>
        </p:nvSpPr>
        <p:spPr>
          <a:xfrm>
            <a:off x="301625" y="228600"/>
            <a:ext cx="8540750" cy="6369050"/>
          </a:xfrm>
          <a:ln/>
        </p:spPr>
        <p:txBody>
          <a:bodyPr vert="horz" wrap="square" lIns="91440" tIns="45720" rIns="91440" bIns="45720" anchor="ctr"/>
          <a:p>
            <a:pPr algn="l" eaLnBrk="1" hangingPunct="1"/>
            <a:r>
              <a:rPr lang="en-US" altLang="zh-CN" sz="3200" dirty="0">
                <a:latin typeface="Times New Roman" panose="02020603050405020304" pitchFamily="18" charset="0"/>
                <a:ea typeface="楷体_GB2312" panose="02010609030101010101" pitchFamily="49" charset="-122"/>
              </a:rPr>
              <a:t>4. A</a:t>
            </a:r>
            <a:r>
              <a:rPr lang="zh-CN" altLang="en-US" sz="3200" dirty="0">
                <a:latin typeface="Times New Roman" panose="02020603050405020304" pitchFamily="18" charset="0"/>
                <a:ea typeface="楷体_GB2312" panose="02010609030101010101" pitchFamily="49" charset="-122"/>
              </a:rPr>
              <a:t>类不确定度；</a:t>
            </a:r>
            <a:br>
              <a:rPr lang="zh-CN" altLang="en-US" sz="3200" dirty="0">
                <a:latin typeface="Times New Roman" panose="02020603050405020304" pitchFamily="18" charset="0"/>
                <a:ea typeface="楷体_GB2312" panose="02010609030101010101" pitchFamily="49" charset="-122"/>
              </a:rPr>
            </a:br>
            <a:r>
              <a:rPr lang="zh-CN" altLang="en-US" sz="3200" dirty="0">
                <a:latin typeface="Times New Roman" panose="02020603050405020304" pitchFamily="18" charset="0"/>
                <a:ea typeface="楷体_GB2312" panose="02010609030101010101" pitchFamily="49" charset="-122"/>
              </a:rPr>
              <a:t>由表</a:t>
            </a:r>
            <a:r>
              <a:rPr lang="en-US" altLang="zh-CN" sz="3200" dirty="0">
                <a:latin typeface="Times New Roman" panose="02020603050405020304" pitchFamily="18" charset="0"/>
                <a:ea typeface="楷体_GB2312" panose="02010609030101010101" pitchFamily="49" charset="-122"/>
              </a:rPr>
              <a:t>1.1.2</a:t>
            </a:r>
            <a:r>
              <a:rPr lang="zh-CN" altLang="en-US" sz="3200" dirty="0">
                <a:latin typeface="Times New Roman" panose="02020603050405020304" pitchFamily="18" charset="0"/>
                <a:ea typeface="楷体_GB2312" panose="02010609030101010101" pitchFamily="49" charset="-122"/>
              </a:rPr>
              <a:t>可知</a:t>
            </a:r>
            <a:r>
              <a:rPr lang="en-US" altLang="zh-CN" sz="3200" dirty="0">
                <a:latin typeface="楷体_GB2312" panose="02010609030101010101" pitchFamily="49" charset="-122"/>
                <a:ea typeface="楷体_GB2312" panose="02010609030101010101" pitchFamily="49" charset="-122"/>
              </a:rPr>
              <a:t>,</a:t>
            </a:r>
            <a:r>
              <a:rPr lang="en-US" altLang="zh-CN" sz="3200" i="1" dirty="0">
                <a:latin typeface="Times New Roman" panose="02020603050405020304" pitchFamily="18" charset="0"/>
                <a:ea typeface="楷体_GB2312" panose="02010609030101010101" pitchFamily="49" charset="-122"/>
              </a:rPr>
              <a:t>n</a:t>
            </a:r>
            <a:r>
              <a:rPr lang="en-US" altLang="zh-CN" sz="3200" dirty="0">
                <a:latin typeface="Times New Roman" panose="02020603050405020304" pitchFamily="18" charset="0"/>
                <a:ea typeface="楷体_GB2312" panose="02010609030101010101" pitchFamily="49" charset="-122"/>
              </a:rPr>
              <a:t>=5</a:t>
            </a:r>
            <a:r>
              <a:rPr lang="en-US" altLang="zh-CN" sz="3200" dirty="0">
                <a:latin typeface="楷体_GB2312" panose="02010609030101010101" pitchFamily="49" charset="-122"/>
                <a:ea typeface="楷体_GB2312" panose="02010609030101010101" pitchFamily="49" charset="-122"/>
              </a:rPr>
              <a:t>,</a:t>
            </a:r>
            <a:r>
              <a:rPr lang="en-US" altLang="zh-CN" sz="3200" i="1" dirty="0">
                <a:latin typeface="Times New Roman" panose="02020603050405020304" pitchFamily="18" charset="0"/>
                <a:ea typeface="楷体_GB2312" panose="02010609030101010101" pitchFamily="49" charset="-122"/>
              </a:rPr>
              <a:t>p</a:t>
            </a:r>
            <a:r>
              <a:rPr lang="en-US" altLang="zh-CN" sz="3200" dirty="0">
                <a:latin typeface="Times New Roman" panose="02020603050405020304" pitchFamily="18" charset="0"/>
                <a:ea typeface="楷体_GB2312" panose="02010609030101010101" pitchFamily="49" charset="-122"/>
              </a:rPr>
              <a:t>=68.3%</a:t>
            </a:r>
            <a:r>
              <a:rPr lang="en-US" altLang="zh-CN" sz="3200" dirty="0">
                <a:latin typeface="楷体_GB2312" panose="02010609030101010101" pitchFamily="49" charset="-122"/>
                <a:ea typeface="楷体_GB2312" panose="02010609030101010101" pitchFamily="49" charset="-122"/>
              </a:rPr>
              <a:t>,</a:t>
            </a:r>
            <a:r>
              <a:rPr lang="zh-CN" altLang="en-US" sz="3200" dirty="0">
                <a:latin typeface="Times New Roman" panose="02020603050405020304" pitchFamily="18" charset="0"/>
                <a:ea typeface="楷体_GB2312" panose="02010609030101010101" pitchFamily="49" charset="-122"/>
              </a:rPr>
              <a:t>对应的</a:t>
            </a:r>
            <a:r>
              <a:rPr lang="en-US" altLang="zh-CN" sz="3200" i="1" dirty="0">
                <a:latin typeface="Times New Roman" panose="02020603050405020304" pitchFamily="18" charset="0"/>
                <a:ea typeface="楷体_GB2312" panose="02010609030101010101" pitchFamily="49" charset="-122"/>
              </a:rPr>
              <a:t>t</a:t>
            </a:r>
            <a:r>
              <a:rPr lang="en-US" altLang="zh-CN" sz="3200" i="1" baseline="-25000" dirty="0">
                <a:latin typeface="Times New Roman" panose="02020603050405020304" pitchFamily="18" charset="0"/>
                <a:ea typeface="楷体_GB2312" panose="02010609030101010101" pitchFamily="49" charset="-122"/>
              </a:rPr>
              <a:t>p</a:t>
            </a:r>
            <a:r>
              <a:rPr lang="en-US" altLang="zh-CN" sz="3200" dirty="0">
                <a:latin typeface="Times New Roman" panose="02020603050405020304" pitchFamily="18" charset="0"/>
                <a:ea typeface="楷体_GB2312" panose="02010609030101010101" pitchFamily="49" charset="-122"/>
              </a:rPr>
              <a:t>=1.14,</a:t>
            </a:r>
            <a:r>
              <a:rPr lang="zh-CN" altLang="en-US" sz="3200" dirty="0">
                <a:latin typeface="Times New Roman" panose="02020603050405020304" pitchFamily="18" charset="0"/>
                <a:ea typeface="楷体_GB2312" panose="02010609030101010101" pitchFamily="49" charset="-122"/>
              </a:rPr>
              <a:t>则</a:t>
            </a:r>
            <a:br>
              <a:rPr lang="zh-CN" altLang="en-US" sz="3200" dirty="0">
                <a:latin typeface="Times New Roman" panose="02020603050405020304" pitchFamily="18" charset="0"/>
                <a:ea typeface="楷体_GB2312" panose="02010609030101010101" pitchFamily="49" charset="-122"/>
              </a:rPr>
            </a:br>
            <a:br>
              <a:rPr lang="zh-CN" altLang="en-US" sz="3200" dirty="0">
                <a:latin typeface="Times New Roman" panose="02020603050405020304" pitchFamily="18" charset="0"/>
                <a:ea typeface="楷体_GB2312" panose="02010609030101010101" pitchFamily="49" charset="-122"/>
              </a:rPr>
            </a:br>
            <a:br>
              <a:rPr lang="zh-CN" altLang="en-US" sz="3200" dirty="0">
                <a:latin typeface="Times New Roman" panose="02020603050405020304" pitchFamily="18" charset="0"/>
                <a:ea typeface="楷体_GB2312" panose="02010609030101010101" pitchFamily="49" charset="-122"/>
              </a:rPr>
            </a:br>
            <a:r>
              <a:rPr lang="en-US" altLang="zh-CN" sz="3200" dirty="0">
                <a:latin typeface="Times New Roman" panose="02020603050405020304" pitchFamily="18" charset="0"/>
                <a:ea typeface="楷体_GB2312" panose="02010609030101010101" pitchFamily="49" charset="-122"/>
              </a:rPr>
              <a:t>5. B</a:t>
            </a:r>
            <a:r>
              <a:rPr lang="zh-CN" altLang="en-US" sz="3200" dirty="0">
                <a:latin typeface="Times New Roman" panose="02020603050405020304" pitchFamily="18" charset="0"/>
                <a:ea typeface="楷体_GB2312" panose="02010609030101010101" pitchFamily="49" charset="-122"/>
              </a:rPr>
              <a:t>类不确定度；</a:t>
            </a:r>
            <a:br>
              <a:rPr lang="zh-CN" altLang="en-US" sz="3200" dirty="0">
                <a:latin typeface="Times New Roman" panose="02020603050405020304" pitchFamily="18" charset="0"/>
                <a:ea typeface="楷体_GB2312" panose="02010609030101010101" pitchFamily="49" charset="-122"/>
              </a:rPr>
            </a:br>
            <a:br>
              <a:rPr lang="zh-CN" altLang="en-US" sz="3200" dirty="0">
                <a:latin typeface="Times New Roman" panose="02020603050405020304" pitchFamily="18" charset="0"/>
                <a:ea typeface="楷体_GB2312" panose="02010609030101010101" pitchFamily="49" charset="-122"/>
              </a:rPr>
            </a:br>
            <a:br>
              <a:rPr lang="zh-CN" altLang="en-US" sz="3200" dirty="0">
                <a:latin typeface="Times New Roman" panose="02020603050405020304" pitchFamily="18" charset="0"/>
                <a:ea typeface="楷体_GB2312" panose="02010609030101010101" pitchFamily="49" charset="-122"/>
              </a:rPr>
            </a:br>
            <a:r>
              <a:rPr lang="en-US" altLang="zh-CN" sz="3200" dirty="0">
                <a:latin typeface="Times New Roman" panose="02020603050405020304" pitchFamily="18" charset="0"/>
                <a:ea typeface="楷体_GB2312" panose="02010609030101010101" pitchFamily="49" charset="-122"/>
              </a:rPr>
              <a:t>6.</a:t>
            </a:r>
            <a:r>
              <a:rPr lang="zh-CN" altLang="en-US" sz="3200" dirty="0">
                <a:latin typeface="Times New Roman" panose="02020603050405020304" pitchFamily="18" charset="0"/>
                <a:ea typeface="楷体_GB2312" panose="02010609030101010101" pitchFamily="49" charset="-122"/>
              </a:rPr>
              <a:t>总不确定度</a:t>
            </a:r>
            <a:br>
              <a:rPr lang="zh-CN" altLang="en-US" sz="3200" dirty="0">
                <a:latin typeface="Times New Roman" panose="02020603050405020304" pitchFamily="18" charset="0"/>
                <a:ea typeface="楷体_GB2312" panose="02010609030101010101" pitchFamily="49" charset="-122"/>
              </a:rPr>
            </a:br>
            <a:br>
              <a:rPr lang="zh-CN" altLang="en-US" sz="3200" dirty="0">
                <a:latin typeface="Times New Roman" panose="02020603050405020304" pitchFamily="18" charset="0"/>
                <a:ea typeface="楷体_GB2312" panose="02010609030101010101" pitchFamily="49" charset="-122"/>
              </a:rPr>
            </a:br>
            <a:br>
              <a:rPr lang="zh-CN" altLang="en-US" sz="3200" dirty="0">
                <a:latin typeface="Times New Roman" panose="02020603050405020304" pitchFamily="18" charset="0"/>
                <a:ea typeface="楷体_GB2312" panose="02010609030101010101" pitchFamily="49" charset="-122"/>
              </a:rPr>
            </a:br>
            <a:endParaRPr lang="zh-CN" altLang="en-US" sz="3200" dirty="0">
              <a:latin typeface="Times New Roman" panose="02020603050405020304" pitchFamily="18" charset="0"/>
              <a:ea typeface="楷体_GB2312" panose="02010609030101010101" pitchFamily="49" charset="-122"/>
            </a:endParaRPr>
          </a:p>
        </p:txBody>
      </p:sp>
      <p:sp>
        <p:nvSpPr>
          <p:cNvPr id="95235" name="Rectangle 8"/>
          <p:cNvSpPr/>
          <p:nvPr/>
        </p:nvSpPr>
        <p:spPr>
          <a:xfrm>
            <a:off x="0" y="321945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95236" name="Object 7"/>
          <p:cNvGraphicFramePr>
            <a:graphicFrameLocks noChangeAspect="1"/>
          </p:cNvGraphicFramePr>
          <p:nvPr/>
        </p:nvGraphicFramePr>
        <p:xfrm>
          <a:off x="900113" y="1700213"/>
          <a:ext cx="7632700" cy="936625"/>
        </p:xfrm>
        <a:graphic>
          <a:graphicData uri="http://schemas.openxmlformats.org/presentationml/2006/ole">
            <mc:AlternateContent xmlns:mc="http://schemas.openxmlformats.org/markup-compatibility/2006">
              <mc:Choice xmlns:v="urn:schemas-microsoft-com:vml" Requires="v">
                <p:oleObj spid="_x0000_s3137" name="" r:id="rId1" imgW="4368800" imgH="419100" progId="Equation.3">
                  <p:embed/>
                </p:oleObj>
              </mc:Choice>
              <mc:Fallback>
                <p:oleObj name="" r:id="rId1" imgW="4368800" imgH="419100" progId="Equation.3">
                  <p:embed/>
                  <p:pic>
                    <p:nvPicPr>
                      <p:cNvPr id="0" name="图片 3136"/>
                      <p:cNvPicPr/>
                      <p:nvPr/>
                    </p:nvPicPr>
                    <p:blipFill>
                      <a:blip r:embed="rId2"/>
                      <a:stretch>
                        <a:fillRect/>
                      </a:stretch>
                    </p:blipFill>
                    <p:spPr>
                      <a:xfrm>
                        <a:off x="900113" y="1700213"/>
                        <a:ext cx="7632700" cy="936625"/>
                      </a:xfrm>
                      <a:prstGeom prst="rect">
                        <a:avLst/>
                      </a:prstGeom>
                      <a:solidFill>
                        <a:schemeClr val="tx2"/>
                      </a:solidFill>
                      <a:ln w="38100">
                        <a:noFill/>
                        <a:miter/>
                      </a:ln>
                    </p:spPr>
                  </p:pic>
                </p:oleObj>
              </mc:Fallback>
            </mc:AlternateContent>
          </a:graphicData>
        </a:graphic>
      </p:graphicFrame>
      <p:sp>
        <p:nvSpPr>
          <p:cNvPr id="95237" name="Rectangle 10"/>
          <p:cNvSpPr/>
          <p:nvPr/>
        </p:nvSpPr>
        <p:spPr>
          <a:xfrm>
            <a:off x="0" y="321468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95238" name="Object 9"/>
          <p:cNvGraphicFramePr>
            <a:graphicFrameLocks noChangeAspect="1"/>
          </p:cNvGraphicFramePr>
          <p:nvPr/>
        </p:nvGraphicFramePr>
        <p:xfrm>
          <a:off x="1797050" y="3224213"/>
          <a:ext cx="4397375" cy="754062"/>
        </p:xfrm>
        <a:graphic>
          <a:graphicData uri="http://schemas.openxmlformats.org/presentationml/2006/ole">
            <mc:AlternateContent xmlns:mc="http://schemas.openxmlformats.org/markup-compatibility/2006">
              <mc:Choice xmlns:v="urn:schemas-microsoft-com:vml" Requires="v">
                <p:oleObj spid="_x0000_s3163" name="" r:id="rId3" imgW="2425700" imgH="419100" progId="Equation.3">
                  <p:embed/>
                </p:oleObj>
              </mc:Choice>
              <mc:Fallback>
                <p:oleObj name="" r:id="rId3" imgW="2425700" imgH="419100" progId="Equation.3">
                  <p:embed/>
                  <p:pic>
                    <p:nvPicPr>
                      <p:cNvPr id="0" name="图片 3162"/>
                      <p:cNvPicPr/>
                      <p:nvPr/>
                    </p:nvPicPr>
                    <p:blipFill>
                      <a:blip r:embed="rId4"/>
                      <a:stretch>
                        <a:fillRect/>
                      </a:stretch>
                    </p:blipFill>
                    <p:spPr>
                      <a:xfrm>
                        <a:off x="1797050" y="3224213"/>
                        <a:ext cx="4397375" cy="754062"/>
                      </a:xfrm>
                      <a:prstGeom prst="rect">
                        <a:avLst/>
                      </a:prstGeom>
                      <a:solidFill>
                        <a:schemeClr val="tx2"/>
                      </a:solidFill>
                      <a:ln w="38100">
                        <a:noFill/>
                        <a:miter/>
                      </a:ln>
                    </p:spPr>
                  </p:pic>
                </p:oleObj>
              </mc:Fallback>
            </mc:AlternateContent>
          </a:graphicData>
        </a:graphic>
      </p:graphicFrame>
      <p:sp>
        <p:nvSpPr>
          <p:cNvPr id="95239" name="Rectangle 12"/>
          <p:cNvSpPr/>
          <p:nvPr/>
        </p:nvSpPr>
        <p:spPr>
          <a:xfrm>
            <a:off x="0" y="306228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95240" name="Object 11"/>
          <p:cNvGraphicFramePr>
            <a:graphicFrameLocks noChangeAspect="1"/>
          </p:cNvGraphicFramePr>
          <p:nvPr/>
        </p:nvGraphicFramePr>
        <p:xfrm>
          <a:off x="385763" y="4652963"/>
          <a:ext cx="8480425" cy="1439862"/>
        </p:xfrm>
        <a:graphic>
          <a:graphicData uri="http://schemas.openxmlformats.org/presentationml/2006/ole">
            <mc:AlternateContent xmlns:mc="http://schemas.openxmlformats.org/markup-compatibility/2006">
              <mc:Choice xmlns:v="urn:schemas-microsoft-com:vml" Requires="v">
                <p:oleObj spid="_x0000_s3161" name="" r:id="rId5" imgW="5194300" imgH="736600" progId="Equation.3">
                  <p:embed/>
                </p:oleObj>
              </mc:Choice>
              <mc:Fallback>
                <p:oleObj name="" r:id="rId5" imgW="5194300" imgH="736600" progId="Equation.3">
                  <p:embed/>
                  <p:pic>
                    <p:nvPicPr>
                      <p:cNvPr id="0" name="图片 3160"/>
                      <p:cNvPicPr/>
                      <p:nvPr/>
                    </p:nvPicPr>
                    <p:blipFill>
                      <a:blip r:embed="rId6"/>
                      <a:stretch>
                        <a:fillRect/>
                      </a:stretch>
                    </p:blipFill>
                    <p:spPr>
                      <a:xfrm>
                        <a:off x="385763" y="4652963"/>
                        <a:ext cx="8480425" cy="1439862"/>
                      </a:xfrm>
                      <a:prstGeom prst="rect">
                        <a:avLst/>
                      </a:prstGeom>
                      <a:solidFill>
                        <a:schemeClr val="tx2"/>
                      </a:solidFill>
                      <a:ln w="38100">
                        <a:noFill/>
                        <a:miter/>
                      </a:ln>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3"/>
          <p:cNvSpPr/>
          <p:nvPr/>
        </p:nvSpPr>
        <p:spPr>
          <a:xfrm>
            <a:off x="457200" y="2647950"/>
            <a:ext cx="184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endParaRPr lang="zh-CN" altLang="zh-CN" sz="2000" b="1" dirty="0">
              <a:solidFill>
                <a:schemeClr val="bg1"/>
              </a:solidFill>
              <a:latin typeface="Arial Narrow" panose="020B0506020202030204" pitchFamily="34" charset="0"/>
              <a:ea typeface="Osaka"/>
            </a:endParaRPr>
          </a:p>
        </p:txBody>
      </p:sp>
      <p:sp>
        <p:nvSpPr>
          <p:cNvPr id="13315" name="Rectangle 4"/>
          <p:cNvSpPr/>
          <p:nvPr/>
        </p:nvSpPr>
        <p:spPr>
          <a:xfrm>
            <a:off x="250825" y="692150"/>
            <a:ext cx="2830513" cy="8239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Pct val="100000"/>
              <a:buNone/>
            </a:pPr>
            <a:r>
              <a:rPr lang="zh-CN" altLang="en-US" sz="4800" b="1" dirty="0">
                <a:solidFill>
                  <a:srgbClr val="CCCC00"/>
                </a:solidFill>
                <a:latin typeface="楷体_GB2312" panose="02010609030101010101" pitchFamily="49" charset="-122"/>
                <a:ea typeface="楷体_GB2312" panose="02010609030101010101" pitchFamily="49" charset="-122"/>
              </a:rPr>
              <a:t>信息储存</a:t>
            </a:r>
            <a:endParaRPr lang="zh-CN" altLang="en-US" sz="4800" b="1" dirty="0">
              <a:solidFill>
                <a:srgbClr val="CCCC00"/>
              </a:solidFill>
              <a:latin typeface="楷体_GB2312" panose="02010609030101010101" pitchFamily="49" charset="-122"/>
              <a:ea typeface="楷体_GB2312" panose="02010609030101010101" pitchFamily="49" charset="-122"/>
            </a:endParaRPr>
          </a:p>
        </p:txBody>
      </p:sp>
      <p:sp>
        <p:nvSpPr>
          <p:cNvPr id="13316" name="Rectangle 6"/>
          <p:cNvSpPr/>
          <p:nvPr/>
        </p:nvSpPr>
        <p:spPr>
          <a:xfrm>
            <a:off x="179388" y="1628775"/>
            <a:ext cx="8964612" cy="27209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lnSpc>
                <a:spcPct val="135000"/>
              </a:lnSpc>
              <a:spcBef>
                <a:spcPct val="0"/>
              </a:spcBef>
              <a:buClrTx/>
              <a:buSzPct val="100000"/>
              <a:buNone/>
            </a:pPr>
            <a:r>
              <a:rPr lang="en-US" altLang="zh-CN" b="1" dirty="0">
                <a:solidFill>
                  <a:srgbClr val="FFCC00"/>
                </a:solidFill>
                <a:latin typeface="Times New Roman" panose="02020603050405020304" pitchFamily="18" charset="0"/>
              </a:rPr>
              <a:t>     </a:t>
            </a:r>
            <a:r>
              <a:rPr lang="en-US" altLang="zh-CN" dirty="0">
                <a:solidFill>
                  <a:srgbClr val="FFCC00"/>
                </a:solidFill>
                <a:latin typeface="Times New Roman" panose="02020603050405020304" pitchFamily="18" charset="0"/>
                <a:ea typeface="楷体_GB2312" panose="02010609030101010101" pitchFamily="49" charset="-122"/>
              </a:rPr>
              <a:t>1988</a:t>
            </a:r>
            <a:r>
              <a:rPr lang="zh-CN" altLang="en-US" dirty="0">
                <a:solidFill>
                  <a:srgbClr val="FFCC00"/>
                </a:solidFill>
                <a:latin typeface="Times New Roman" panose="02020603050405020304" pitchFamily="18" charset="0"/>
                <a:ea typeface="楷体_GB2312" panose="02010609030101010101" pitchFamily="49" charset="-122"/>
              </a:rPr>
              <a:t>年，法国物理学家的</a:t>
            </a:r>
            <a:r>
              <a:rPr lang="en-US" altLang="zh-CN" dirty="0">
                <a:solidFill>
                  <a:srgbClr val="FFCC00"/>
                </a:solidFill>
                <a:latin typeface="Times New Roman" panose="02020603050405020304" pitchFamily="18" charset="0"/>
                <a:ea typeface="楷体_GB2312" panose="02010609030101010101" pitchFamily="49" charset="-122"/>
              </a:rPr>
              <a:t>Albert Fert</a:t>
            </a:r>
            <a:r>
              <a:rPr lang="zh-CN" altLang="en-US" dirty="0">
                <a:solidFill>
                  <a:srgbClr val="FFCC00"/>
                </a:solidFill>
                <a:latin typeface="Times New Roman" panose="02020603050405020304" pitchFamily="18" charset="0"/>
                <a:ea typeface="楷体_GB2312" panose="02010609030101010101" pitchFamily="49" charset="-122"/>
              </a:rPr>
              <a:t>以及德国物理学家</a:t>
            </a:r>
            <a:r>
              <a:rPr lang="en-US" altLang="zh-CN" dirty="0">
                <a:solidFill>
                  <a:srgbClr val="FFCC00"/>
                </a:solidFill>
                <a:latin typeface="Times New Roman" panose="02020603050405020304" pitchFamily="18" charset="0"/>
                <a:ea typeface="楷体_GB2312" panose="02010609030101010101" pitchFamily="49" charset="-122"/>
              </a:rPr>
              <a:t>Peter Grünberg</a:t>
            </a:r>
            <a:r>
              <a:rPr lang="zh-CN" altLang="en-US" dirty="0">
                <a:solidFill>
                  <a:srgbClr val="FFCC00"/>
                </a:solidFill>
                <a:latin typeface="Times New Roman" panose="02020603050405020304" pitchFamily="18" charset="0"/>
                <a:ea typeface="楷体_GB2312" panose="02010609030101010101" pitchFamily="49" charset="-122"/>
              </a:rPr>
              <a:t>，发现了巨磁阻效应</a:t>
            </a:r>
            <a:r>
              <a:rPr lang="en-US" altLang="zh-CN" dirty="0">
                <a:solidFill>
                  <a:srgbClr val="FFCC00"/>
                </a:solidFill>
                <a:latin typeface="Times New Roman" panose="02020603050405020304" pitchFamily="18" charset="0"/>
                <a:ea typeface="楷体_GB2312" panose="02010609030101010101" pitchFamily="49" charset="-122"/>
              </a:rPr>
              <a:t>, </a:t>
            </a:r>
            <a:r>
              <a:rPr lang="zh-CN" altLang="en-US" dirty="0">
                <a:solidFill>
                  <a:srgbClr val="FFCC00"/>
                </a:solidFill>
                <a:latin typeface="Times New Roman" panose="02020603050405020304" pitchFamily="18" charset="0"/>
                <a:ea typeface="楷体_GB2312" panose="02010609030101010101" pitchFamily="49" charset="-122"/>
              </a:rPr>
              <a:t>导致了信息储存的重大革命，两人共享了</a:t>
            </a:r>
            <a:r>
              <a:rPr lang="en-US" altLang="zh-CN" dirty="0">
                <a:solidFill>
                  <a:srgbClr val="FFCC00"/>
                </a:solidFill>
                <a:latin typeface="Times New Roman" panose="02020603050405020304" pitchFamily="18" charset="0"/>
                <a:ea typeface="楷体_GB2312" panose="02010609030101010101" pitchFamily="49" charset="-122"/>
              </a:rPr>
              <a:t>2007</a:t>
            </a:r>
            <a:r>
              <a:rPr lang="zh-CN" altLang="en-US" dirty="0">
                <a:solidFill>
                  <a:srgbClr val="FFCC00"/>
                </a:solidFill>
                <a:latin typeface="Times New Roman" panose="02020603050405020304" pitchFamily="18" charset="0"/>
                <a:ea typeface="楷体_GB2312" panose="02010609030101010101" pitchFamily="49" charset="-122"/>
              </a:rPr>
              <a:t>年的诺贝尔物理学奖。</a:t>
            </a:r>
            <a:endParaRPr lang="zh-CN" altLang="en-US" dirty="0">
              <a:solidFill>
                <a:srgbClr val="FFCC00"/>
              </a:solidFill>
              <a:latin typeface="Times New Roman" panose="02020603050405020304" pitchFamily="18" charset="0"/>
              <a:ea typeface="楷体_GB2312" panose="02010609030101010101" pitchFamily="49" charset="-122"/>
            </a:endParaRPr>
          </a:p>
        </p:txBody>
      </p:sp>
      <p:sp>
        <p:nvSpPr>
          <p:cNvPr id="13317" name="AutoShape 13">
            <a:hlinkClick r:id="rId1" action="ppaction://hlinksldjump"/>
          </p:cNvPr>
          <p:cNvSpPr/>
          <p:nvPr/>
        </p:nvSpPr>
        <p:spPr>
          <a:xfrm>
            <a:off x="7885113" y="6308725"/>
            <a:ext cx="576262" cy="360363"/>
          </a:xfrm>
          <a:prstGeom prst="actionButtonBackPrevious">
            <a:avLst/>
          </a:prstGeom>
          <a:solidFill>
            <a:schemeClr val="accent1"/>
          </a:solidFill>
          <a:ln w="9525">
            <a:noFill/>
          </a:ln>
        </p:spPr>
        <p:txBody>
          <a:bodyPr wrap="none" anchor="ct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pic>
        <p:nvPicPr>
          <p:cNvPr id="13318" name="Picture 17" descr="640px-Peter_Gruenberg_01"/>
          <p:cNvPicPr>
            <a:picLocks noChangeAspect="1"/>
          </p:cNvPicPr>
          <p:nvPr/>
        </p:nvPicPr>
        <p:blipFill>
          <a:blip r:embed="rId2"/>
          <a:stretch>
            <a:fillRect/>
          </a:stretch>
        </p:blipFill>
        <p:spPr>
          <a:xfrm>
            <a:off x="4643438" y="4652963"/>
            <a:ext cx="1601787" cy="2205037"/>
          </a:xfrm>
          <a:prstGeom prst="rect">
            <a:avLst/>
          </a:prstGeom>
          <a:noFill/>
          <a:ln w="9525">
            <a:noFill/>
          </a:ln>
        </p:spPr>
      </p:pic>
      <p:pic>
        <p:nvPicPr>
          <p:cNvPr id="13319" name="Picture 20"/>
          <p:cNvPicPr>
            <a:picLocks noChangeAspect="1"/>
          </p:cNvPicPr>
          <p:nvPr/>
        </p:nvPicPr>
        <p:blipFill>
          <a:blip r:embed="rId3"/>
          <a:stretch>
            <a:fillRect/>
          </a:stretch>
        </p:blipFill>
        <p:spPr>
          <a:xfrm>
            <a:off x="1835150" y="4581525"/>
            <a:ext cx="1790700" cy="2276475"/>
          </a:xfrm>
          <a:prstGeom prst="rect">
            <a:avLst/>
          </a:prstGeom>
          <a:noFill/>
          <a:ln w="9525">
            <a:noFill/>
          </a:ln>
        </p:spPr>
      </p:pic>
      <p:pic>
        <p:nvPicPr>
          <p:cNvPr id="13320" name="Picture 21"/>
          <p:cNvPicPr>
            <a:picLocks noChangeAspect="1"/>
          </p:cNvPicPr>
          <p:nvPr/>
        </p:nvPicPr>
        <p:blipFill>
          <a:blip r:embed="rId4"/>
          <a:stretch>
            <a:fillRect/>
          </a:stretch>
        </p:blipFill>
        <p:spPr>
          <a:xfrm>
            <a:off x="5508625" y="188913"/>
            <a:ext cx="2819400" cy="1609725"/>
          </a:xfrm>
          <a:prstGeom prst="rect">
            <a:avLst/>
          </a:prstGeom>
          <a:noFill/>
          <a:ln w="9525">
            <a:noFill/>
          </a:ln>
        </p:spPr>
      </p:pic>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4"/>
          <p:cNvSpPr>
            <a:spLocks noGrp="1" noRot="1"/>
          </p:cNvSpPr>
          <p:nvPr>
            <p:ph type="title"/>
          </p:nvPr>
        </p:nvSpPr>
        <p:spPr>
          <a:xfrm>
            <a:off x="395288" y="549275"/>
            <a:ext cx="8540750" cy="4824413"/>
          </a:xfrm>
          <a:ln/>
        </p:spPr>
        <p:txBody>
          <a:bodyPr vert="horz" wrap="square" lIns="91440" tIns="45720" rIns="91440" bIns="45720" anchor="ctr"/>
          <a:p>
            <a:pPr algn="l" eaLnBrk="1" hangingPunct="1"/>
            <a:r>
              <a:rPr lang="en-US" altLang="zh-CN" sz="3200" dirty="0">
                <a:latin typeface="Times New Roman" panose="02020603050405020304" pitchFamily="18" charset="0"/>
                <a:ea typeface="楷体_GB2312" panose="02010609030101010101" pitchFamily="49" charset="-122"/>
              </a:rPr>
              <a:t>7. </a:t>
            </a:r>
            <a:r>
              <a:rPr lang="zh-CN" altLang="en-US" sz="3200" dirty="0">
                <a:latin typeface="Times New Roman" panose="02020603050405020304" pitchFamily="18" charset="0"/>
                <a:ea typeface="楷体_GB2312" panose="02010609030101010101" pitchFamily="49" charset="-122"/>
              </a:rPr>
              <a:t>修正直接测量量的可定系统误差；</a:t>
            </a:r>
            <a:br>
              <a:rPr lang="zh-CN" altLang="en-US" sz="3200" dirty="0">
                <a:latin typeface="Times New Roman" panose="02020603050405020304" pitchFamily="18" charset="0"/>
                <a:ea typeface="楷体_GB2312" panose="02010609030101010101" pitchFamily="49" charset="-122"/>
              </a:rPr>
            </a:br>
            <a:br>
              <a:rPr lang="zh-CN" altLang="en-US" sz="3200" dirty="0">
                <a:latin typeface="Times New Roman" panose="02020603050405020304" pitchFamily="18" charset="0"/>
                <a:ea typeface="楷体_GB2312" panose="02010609030101010101" pitchFamily="49" charset="-122"/>
              </a:rPr>
            </a:br>
            <a:br>
              <a:rPr lang="zh-CN" altLang="en-US" sz="3200" dirty="0">
                <a:latin typeface="Times New Roman" panose="02020603050405020304" pitchFamily="18" charset="0"/>
                <a:ea typeface="楷体_GB2312" panose="02010609030101010101" pitchFamily="49" charset="-122"/>
              </a:rPr>
            </a:br>
            <a:r>
              <a:rPr lang="en-US" altLang="zh-CN" sz="3200" dirty="0">
                <a:latin typeface="Times New Roman" panose="02020603050405020304" pitchFamily="18" charset="0"/>
                <a:ea typeface="楷体_GB2312" panose="02010609030101010101" pitchFamily="49" charset="-122"/>
              </a:rPr>
              <a:t>8. </a:t>
            </a:r>
            <a:r>
              <a:rPr lang="zh-CN" altLang="en-US" sz="3200" dirty="0">
                <a:latin typeface="Times New Roman" panose="02020603050405020304" pitchFamily="18" charset="0"/>
                <a:ea typeface="楷体_GB2312" panose="02010609030101010101" pitchFamily="49" charset="-122"/>
              </a:rPr>
              <a:t>结果表达式</a:t>
            </a:r>
            <a:br>
              <a:rPr lang="zh-CN" altLang="en-US" sz="3200" dirty="0">
                <a:latin typeface="Times New Roman" panose="02020603050405020304" pitchFamily="18" charset="0"/>
                <a:ea typeface="楷体_GB2312" panose="02010609030101010101" pitchFamily="49" charset="-122"/>
              </a:rPr>
            </a:br>
            <a:br>
              <a:rPr lang="zh-CN" altLang="en-US" sz="3200" dirty="0">
                <a:latin typeface="Times New Roman" panose="02020603050405020304" pitchFamily="18" charset="0"/>
                <a:ea typeface="楷体_GB2312" panose="02010609030101010101" pitchFamily="49" charset="-122"/>
              </a:rPr>
            </a:br>
            <a:br>
              <a:rPr lang="zh-CN" altLang="en-US" sz="3200" dirty="0">
                <a:latin typeface="Times New Roman" panose="02020603050405020304" pitchFamily="18" charset="0"/>
                <a:ea typeface="楷体_GB2312" panose="02010609030101010101" pitchFamily="49" charset="-122"/>
              </a:rPr>
            </a:br>
            <a:br>
              <a:rPr lang="zh-CN" altLang="en-US" sz="3200" dirty="0">
                <a:latin typeface="Times New Roman" panose="02020603050405020304" pitchFamily="18" charset="0"/>
                <a:ea typeface="楷体_GB2312" panose="02010609030101010101" pitchFamily="49" charset="-122"/>
              </a:rPr>
            </a:br>
            <a:br>
              <a:rPr lang="zh-CN" altLang="en-US" sz="3200" dirty="0">
                <a:latin typeface="Times New Roman" panose="02020603050405020304" pitchFamily="18" charset="0"/>
                <a:ea typeface="楷体_GB2312" panose="02010609030101010101" pitchFamily="49" charset="-122"/>
              </a:rPr>
            </a:br>
            <a:r>
              <a:rPr lang="zh-CN" altLang="en-US" sz="3200" dirty="0">
                <a:latin typeface="Times New Roman" panose="02020603050405020304" pitchFamily="18" charset="0"/>
                <a:ea typeface="楷体_GB2312" panose="02010609030101010101" pitchFamily="49" charset="-122"/>
              </a:rPr>
              <a:t>或</a:t>
            </a:r>
            <a:endParaRPr lang="zh-CN" altLang="en-US" sz="3200" dirty="0">
              <a:latin typeface="Times New Roman" panose="02020603050405020304" pitchFamily="18" charset="0"/>
              <a:ea typeface="楷体_GB2312" panose="02010609030101010101" pitchFamily="49" charset="-122"/>
            </a:endParaRPr>
          </a:p>
        </p:txBody>
      </p:sp>
      <p:sp>
        <p:nvSpPr>
          <p:cNvPr id="96259" name="Rectangle 6"/>
          <p:cNvSpPr/>
          <p:nvPr/>
        </p:nvSpPr>
        <p:spPr>
          <a:xfrm>
            <a:off x="0" y="329565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96260" name="Object 5"/>
          <p:cNvGraphicFramePr>
            <a:graphicFrameLocks noChangeAspect="1"/>
          </p:cNvGraphicFramePr>
          <p:nvPr/>
        </p:nvGraphicFramePr>
        <p:xfrm>
          <a:off x="1116013" y="1557338"/>
          <a:ext cx="6246812" cy="568325"/>
        </p:xfrm>
        <a:graphic>
          <a:graphicData uri="http://schemas.openxmlformats.org/presentationml/2006/ole">
            <mc:AlternateContent xmlns:mc="http://schemas.openxmlformats.org/markup-compatibility/2006">
              <mc:Choice xmlns:v="urn:schemas-microsoft-com:vml" Requires="v">
                <p:oleObj spid="_x0000_s3133" name="" r:id="rId1" imgW="2933700" imgH="266700" progId="Equation.3">
                  <p:embed/>
                </p:oleObj>
              </mc:Choice>
              <mc:Fallback>
                <p:oleObj name="" r:id="rId1" imgW="2933700" imgH="266700" progId="Equation.3">
                  <p:embed/>
                  <p:pic>
                    <p:nvPicPr>
                      <p:cNvPr id="0" name="图片 3132"/>
                      <p:cNvPicPr/>
                      <p:nvPr/>
                    </p:nvPicPr>
                    <p:blipFill>
                      <a:blip r:embed="rId2"/>
                      <a:stretch>
                        <a:fillRect/>
                      </a:stretch>
                    </p:blipFill>
                    <p:spPr>
                      <a:xfrm>
                        <a:off x="1116013" y="1557338"/>
                        <a:ext cx="6246812" cy="568325"/>
                      </a:xfrm>
                      <a:prstGeom prst="rect">
                        <a:avLst/>
                      </a:prstGeom>
                      <a:solidFill>
                        <a:schemeClr val="tx2"/>
                      </a:solidFill>
                      <a:ln w="38100">
                        <a:noFill/>
                        <a:miter/>
                      </a:ln>
                    </p:spPr>
                  </p:pic>
                </p:oleObj>
              </mc:Fallback>
            </mc:AlternateContent>
          </a:graphicData>
        </a:graphic>
      </p:graphicFrame>
      <p:sp>
        <p:nvSpPr>
          <p:cNvPr id="96261" name="Rectangle 7"/>
          <p:cNvSpPr/>
          <p:nvPr/>
        </p:nvSpPr>
        <p:spPr>
          <a:xfrm>
            <a:off x="0" y="356235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96262" name="Rectangle 9"/>
          <p:cNvSpPr/>
          <p:nvPr/>
        </p:nvSpPr>
        <p:spPr>
          <a:xfrm>
            <a:off x="0" y="329565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96263" name="Object 8"/>
          <p:cNvGraphicFramePr>
            <a:graphicFrameLocks noChangeAspect="1"/>
          </p:cNvGraphicFramePr>
          <p:nvPr/>
        </p:nvGraphicFramePr>
        <p:xfrm>
          <a:off x="468313" y="3068638"/>
          <a:ext cx="8415337" cy="595312"/>
        </p:xfrm>
        <a:graphic>
          <a:graphicData uri="http://schemas.openxmlformats.org/presentationml/2006/ole">
            <mc:AlternateContent xmlns:mc="http://schemas.openxmlformats.org/markup-compatibility/2006">
              <mc:Choice xmlns:v="urn:schemas-microsoft-com:vml" Requires="v">
                <p:oleObj spid="_x0000_s3129" name="" r:id="rId3" imgW="3771900" imgH="266700" progId="Equation.3">
                  <p:embed/>
                </p:oleObj>
              </mc:Choice>
              <mc:Fallback>
                <p:oleObj name="" r:id="rId3" imgW="3771900" imgH="266700" progId="Equation.3">
                  <p:embed/>
                  <p:pic>
                    <p:nvPicPr>
                      <p:cNvPr id="0" name="图片 3128"/>
                      <p:cNvPicPr/>
                      <p:nvPr/>
                    </p:nvPicPr>
                    <p:blipFill>
                      <a:blip r:embed="rId4"/>
                      <a:stretch>
                        <a:fillRect/>
                      </a:stretch>
                    </p:blipFill>
                    <p:spPr>
                      <a:xfrm>
                        <a:off x="468313" y="3068638"/>
                        <a:ext cx="8415337" cy="595312"/>
                      </a:xfrm>
                      <a:prstGeom prst="rect">
                        <a:avLst/>
                      </a:prstGeom>
                      <a:solidFill>
                        <a:schemeClr val="tx2"/>
                      </a:solidFill>
                      <a:ln w="38100">
                        <a:noFill/>
                        <a:miter/>
                      </a:ln>
                    </p:spPr>
                  </p:pic>
                </p:oleObj>
              </mc:Fallback>
            </mc:AlternateContent>
          </a:graphicData>
        </a:graphic>
      </p:graphicFrame>
      <p:sp>
        <p:nvSpPr>
          <p:cNvPr id="96264" name="Rectangle 11"/>
          <p:cNvSpPr/>
          <p:nvPr/>
        </p:nvSpPr>
        <p:spPr>
          <a:xfrm>
            <a:off x="0" y="320516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96265" name="Object 10"/>
          <p:cNvGraphicFramePr>
            <a:graphicFrameLocks noChangeAspect="1"/>
          </p:cNvGraphicFramePr>
          <p:nvPr/>
        </p:nvGraphicFramePr>
        <p:xfrm>
          <a:off x="1692275" y="3933825"/>
          <a:ext cx="4629150" cy="731838"/>
        </p:xfrm>
        <a:graphic>
          <a:graphicData uri="http://schemas.openxmlformats.org/presentationml/2006/ole">
            <mc:AlternateContent xmlns:mc="http://schemas.openxmlformats.org/markup-compatibility/2006">
              <mc:Choice xmlns:v="urn:schemas-microsoft-com:vml" Requires="v">
                <p:oleObj spid="_x0000_s3138" name="" r:id="rId5" imgW="2921000" imgH="444500" progId="Equation.3">
                  <p:embed/>
                </p:oleObj>
              </mc:Choice>
              <mc:Fallback>
                <p:oleObj name="" r:id="rId5" imgW="2921000" imgH="444500" progId="Equation.3">
                  <p:embed/>
                  <p:pic>
                    <p:nvPicPr>
                      <p:cNvPr id="0" name="图片 3137"/>
                      <p:cNvPicPr/>
                      <p:nvPr/>
                    </p:nvPicPr>
                    <p:blipFill>
                      <a:blip r:embed="rId6"/>
                      <a:stretch>
                        <a:fillRect/>
                      </a:stretch>
                    </p:blipFill>
                    <p:spPr>
                      <a:xfrm>
                        <a:off x="1692275" y="3933825"/>
                        <a:ext cx="4629150" cy="731838"/>
                      </a:xfrm>
                      <a:prstGeom prst="rect">
                        <a:avLst/>
                      </a:prstGeom>
                      <a:solidFill>
                        <a:schemeClr val="tx2"/>
                      </a:solidFill>
                      <a:ln w="38100">
                        <a:noFill/>
                        <a:miter/>
                      </a:ln>
                    </p:spPr>
                  </p:pic>
                </p:oleObj>
              </mc:Fallback>
            </mc:AlternateContent>
          </a:graphicData>
        </a:graphic>
      </p:graphicFrame>
      <p:sp>
        <p:nvSpPr>
          <p:cNvPr id="96266" name="Rectangle 13"/>
          <p:cNvSpPr/>
          <p:nvPr/>
        </p:nvSpPr>
        <p:spPr>
          <a:xfrm>
            <a:off x="0" y="329565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96267" name="Object 12"/>
          <p:cNvGraphicFramePr>
            <a:graphicFrameLocks noChangeAspect="1"/>
          </p:cNvGraphicFramePr>
          <p:nvPr/>
        </p:nvGraphicFramePr>
        <p:xfrm>
          <a:off x="827088" y="5300663"/>
          <a:ext cx="7507287" cy="552450"/>
        </p:xfrm>
        <a:graphic>
          <a:graphicData uri="http://schemas.openxmlformats.org/presentationml/2006/ole">
            <mc:AlternateContent xmlns:mc="http://schemas.openxmlformats.org/markup-compatibility/2006">
              <mc:Choice xmlns:v="urn:schemas-microsoft-com:vml" Requires="v">
                <p:oleObj spid="_x0000_s3128" name="" r:id="rId7" imgW="3619500" imgH="266700" progId="Equation.3">
                  <p:embed/>
                </p:oleObj>
              </mc:Choice>
              <mc:Fallback>
                <p:oleObj name="" r:id="rId7" imgW="3619500" imgH="266700" progId="Equation.3">
                  <p:embed/>
                  <p:pic>
                    <p:nvPicPr>
                      <p:cNvPr id="0" name="图片 3127"/>
                      <p:cNvPicPr/>
                      <p:nvPr/>
                    </p:nvPicPr>
                    <p:blipFill>
                      <a:blip r:embed="rId8"/>
                      <a:stretch>
                        <a:fillRect/>
                      </a:stretch>
                    </p:blipFill>
                    <p:spPr>
                      <a:xfrm>
                        <a:off x="827088" y="5300663"/>
                        <a:ext cx="7507287" cy="552450"/>
                      </a:xfrm>
                      <a:prstGeom prst="rect">
                        <a:avLst/>
                      </a:prstGeom>
                      <a:solidFill>
                        <a:schemeClr val="tx2"/>
                      </a:solidFill>
                      <a:ln w="38100">
                        <a:noFill/>
                        <a:miter/>
                      </a:ln>
                    </p:spPr>
                  </p:pic>
                </p:oleObj>
              </mc:Fallback>
            </mc:AlternateContent>
          </a:graphicData>
        </a:graphic>
      </p:graphicFrame>
      <p:sp>
        <p:nvSpPr>
          <p:cNvPr id="96268" name="Rectangle 15"/>
          <p:cNvSpPr/>
          <p:nvPr/>
        </p:nvSpPr>
        <p:spPr>
          <a:xfrm>
            <a:off x="0" y="320516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96269" name="Object 14"/>
          <p:cNvGraphicFramePr>
            <a:graphicFrameLocks noChangeAspect="1"/>
          </p:cNvGraphicFramePr>
          <p:nvPr/>
        </p:nvGraphicFramePr>
        <p:xfrm>
          <a:off x="1692275" y="5949950"/>
          <a:ext cx="4491038" cy="728663"/>
        </p:xfrm>
        <a:graphic>
          <a:graphicData uri="http://schemas.openxmlformats.org/presentationml/2006/ole">
            <mc:AlternateContent xmlns:mc="http://schemas.openxmlformats.org/markup-compatibility/2006">
              <mc:Choice xmlns:v="urn:schemas-microsoft-com:vml" Requires="v">
                <p:oleObj spid="_x0000_s3148" name="" r:id="rId9" imgW="2819400" imgH="444500" progId="Equation.3">
                  <p:embed/>
                </p:oleObj>
              </mc:Choice>
              <mc:Fallback>
                <p:oleObj name="" r:id="rId9" imgW="2819400" imgH="444500" progId="Equation.3">
                  <p:embed/>
                  <p:pic>
                    <p:nvPicPr>
                      <p:cNvPr id="0" name="图片 3147"/>
                      <p:cNvPicPr/>
                      <p:nvPr/>
                    </p:nvPicPr>
                    <p:blipFill>
                      <a:blip r:embed="rId10"/>
                      <a:stretch>
                        <a:fillRect/>
                      </a:stretch>
                    </p:blipFill>
                    <p:spPr>
                      <a:xfrm>
                        <a:off x="1692275" y="5949950"/>
                        <a:ext cx="4491038" cy="728663"/>
                      </a:xfrm>
                      <a:prstGeom prst="rect">
                        <a:avLst/>
                      </a:prstGeom>
                      <a:solidFill>
                        <a:schemeClr val="tx2"/>
                      </a:solidFill>
                      <a:ln w="38100">
                        <a:noFill/>
                        <a:miter/>
                      </a:ln>
                    </p:spPr>
                  </p:pic>
                </p:oleObj>
              </mc:Fallback>
            </mc:AlternateContent>
          </a:graphicData>
        </a:graphic>
      </p:graphicFrame>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Grp="1" noRot="1"/>
          </p:cNvSpPr>
          <p:nvPr>
            <p:ph type="title"/>
          </p:nvPr>
        </p:nvSpPr>
        <p:spPr>
          <a:ln/>
        </p:spPr>
        <p:txBody>
          <a:bodyPr vert="horz" wrap="square" lIns="91440" tIns="45720" rIns="91440" bIns="45720" anchor="ctr"/>
          <a:p>
            <a:pPr eaLnBrk="1" hangingPunct="1"/>
            <a:r>
              <a:rPr lang="zh-CN" altLang="en-US" sz="4000" b="1" dirty="0">
                <a:ea typeface="楷体_GB2312" panose="02010609030101010101" pitchFamily="49" charset="-122"/>
              </a:rPr>
              <a:t>间接被测量的计算及不确定度的评定</a:t>
            </a:r>
            <a:r>
              <a:rPr lang="zh-CN" altLang="en-US" sz="4000" dirty="0"/>
              <a:t> </a:t>
            </a:r>
            <a:endParaRPr lang="zh-CN" altLang="en-US" sz="4000" dirty="0"/>
          </a:p>
        </p:txBody>
      </p:sp>
      <p:sp>
        <p:nvSpPr>
          <p:cNvPr id="97283" name="Rectangle 3"/>
          <p:cNvSpPr>
            <a:spLocks noGrp="1" noRot="1"/>
          </p:cNvSpPr>
          <p:nvPr>
            <p:ph idx="1"/>
          </p:nvPr>
        </p:nvSpPr>
        <p:spPr>
          <a:xfrm>
            <a:off x="0" y="2492375"/>
            <a:ext cx="9144000" cy="3241675"/>
          </a:xfrm>
          <a:ln/>
        </p:spPr>
        <p:txBody>
          <a:bodyPr vert="horz" wrap="square" lIns="91440" tIns="45720" rIns="91440" bIns="45720" anchor="t"/>
          <a:p>
            <a:pPr eaLnBrk="1" hangingPunct="1">
              <a:buNone/>
            </a:pPr>
            <a:r>
              <a:rPr lang="en-US" altLang="zh-CN" sz="4000" b="1" dirty="0">
                <a:solidFill>
                  <a:srgbClr val="FFCC00"/>
                </a:solidFill>
                <a:latin typeface="Times New Roman" panose="02020603050405020304" pitchFamily="18" charset="0"/>
                <a:ea typeface="楷体_GB2312" panose="02010609030101010101" pitchFamily="49" charset="-122"/>
              </a:rPr>
              <a:t>1. </a:t>
            </a:r>
            <a:r>
              <a:rPr lang="zh-CN" altLang="en-US" sz="4000" b="1" dirty="0">
                <a:solidFill>
                  <a:srgbClr val="FFCC00"/>
                </a:solidFill>
                <a:latin typeface="Times New Roman" panose="02020603050405020304" pitchFamily="18" charset="0"/>
                <a:ea typeface="楷体_GB2312" panose="02010609030101010101" pitchFamily="49" charset="-122"/>
              </a:rPr>
              <a:t>间接被测量的计算</a:t>
            </a:r>
            <a:endParaRPr lang="zh-CN" altLang="en-US" sz="4000" b="1"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sz="4000" b="1" dirty="0">
                <a:solidFill>
                  <a:srgbClr val="FFCC00"/>
                </a:solidFill>
                <a:latin typeface="Times New Roman" panose="02020603050405020304" pitchFamily="18" charset="0"/>
                <a:ea typeface="楷体_GB2312" panose="02010609030101010101" pitchFamily="49" charset="-122"/>
              </a:rPr>
              <a:t>2. </a:t>
            </a:r>
            <a:r>
              <a:rPr lang="zh-CN" altLang="en-US" sz="4000" b="1" dirty="0">
                <a:solidFill>
                  <a:srgbClr val="FFCC00"/>
                </a:solidFill>
                <a:latin typeface="Times New Roman" panose="02020603050405020304" pitchFamily="18" charset="0"/>
                <a:ea typeface="楷体_GB2312" panose="02010609030101010101" pitchFamily="49" charset="-122"/>
              </a:rPr>
              <a:t>间接被测量的不确定度评定</a:t>
            </a:r>
            <a:endParaRPr lang="zh-CN" altLang="en-US" sz="4000" b="1"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sz="4000" b="1" dirty="0">
                <a:solidFill>
                  <a:srgbClr val="FFCC00"/>
                </a:solidFill>
                <a:latin typeface="Times New Roman" panose="02020603050405020304" pitchFamily="18" charset="0"/>
                <a:ea typeface="楷体_GB2312" panose="02010609030101010101" pitchFamily="49" charset="-122"/>
              </a:rPr>
              <a:t>3. </a:t>
            </a:r>
            <a:r>
              <a:rPr lang="zh-CN" altLang="en-US" sz="4000" b="1" dirty="0">
                <a:solidFill>
                  <a:srgbClr val="FFCC00"/>
                </a:solidFill>
                <a:latin typeface="Times New Roman" panose="02020603050405020304" pitchFamily="18" charset="0"/>
                <a:ea typeface="楷体_GB2312" panose="02010609030101010101" pitchFamily="49" charset="-122"/>
              </a:rPr>
              <a:t>计算不确定度时有效数字的运算规则</a:t>
            </a:r>
            <a:endParaRPr lang="zh-CN" altLang="en-US" sz="4000" b="1"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sz="4000" b="1" dirty="0">
                <a:solidFill>
                  <a:srgbClr val="FFCC00"/>
                </a:solidFill>
                <a:latin typeface="Times New Roman" panose="02020603050405020304" pitchFamily="18" charset="0"/>
                <a:ea typeface="楷体_GB2312" panose="02010609030101010101" pitchFamily="49" charset="-122"/>
              </a:rPr>
              <a:t>4. </a:t>
            </a:r>
            <a:r>
              <a:rPr lang="zh-CN" altLang="en-US" sz="4000" b="1" dirty="0">
                <a:solidFill>
                  <a:srgbClr val="FFCC00"/>
                </a:solidFill>
                <a:latin typeface="Times New Roman" panose="02020603050405020304" pitchFamily="18" charset="0"/>
                <a:ea typeface="楷体_GB2312" panose="02010609030101010101" pitchFamily="49" charset="-122"/>
              </a:rPr>
              <a:t>评定步骤</a:t>
            </a:r>
            <a:endParaRPr lang="zh-CN" altLang="en-US" sz="4000" b="1" dirty="0">
              <a:solidFill>
                <a:srgbClr val="FFCC00"/>
              </a:solidFill>
              <a:latin typeface="Times New Roman" panose="02020603050405020304" pitchFamily="18" charset="0"/>
              <a:ea typeface="楷体_GB2312" panose="02010609030101010101" pitchFamily="49" charset="-122"/>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Grp="1" noRot="1"/>
          </p:cNvSpPr>
          <p:nvPr>
            <p:ph type="title"/>
          </p:nvPr>
        </p:nvSpPr>
        <p:spPr>
          <a:ln/>
        </p:spPr>
        <p:txBody>
          <a:bodyPr vert="horz" wrap="square" lIns="91440" tIns="45720" rIns="91440" bIns="45720" anchor="ctr"/>
          <a:p>
            <a:pPr eaLnBrk="1" hangingPunct="1"/>
            <a:r>
              <a:rPr lang="zh-CN" altLang="en-US" b="1" dirty="0">
                <a:latin typeface="Times New Roman" panose="02020603050405020304" pitchFamily="18" charset="0"/>
                <a:ea typeface="楷体_GB2312" panose="02010609030101010101" pitchFamily="49" charset="-122"/>
              </a:rPr>
              <a:t>间接被测量的计算</a:t>
            </a:r>
            <a:r>
              <a:rPr lang="zh-CN" altLang="en-US" dirty="0"/>
              <a:t> </a:t>
            </a:r>
            <a:endParaRPr lang="zh-CN" altLang="en-US" dirty="0"/>
          </a:p>
        </p:txBody>
      </p:sp>
      <p:sp>
        <p:nvSpPr>
          <p:cNvPr id="98307" name="Rectangle 3"/>
          <p:cNvSpPr>
            <a:spLocks noGrp="1" noRot="1"/>
          </p:cNvSpPr>
          <p:nvPr>
            <p:ph idx="1"/>
          </p:nvPr>
        </p:nvSpPr>
        <p:spPr>
          <a:xfrm>
            <a:off x="301625" y="1600200"/>
            <a:ext cx="8842375" cy="4498975"/>
          </a:xfrm>
          <a:ln/>
        </p:spPr>
        <p:txBody>
          <a:bodyPr vert="horz" wrap="square" lIns="91440" tIns="45720" rIns="91440" bIns="45720" anchor="t"/>
          <a:p>
            <a:pPr eaLnBrk="1" hangingPunct="1">
              <a:buNone/>
            </a:pPr>
            <a:r>
              <a:rPr lang="zh-CN" altLang="en-US" dirty="0">
                <a:solidFill>
                  <a:srgbClr val="FFCC00"/>
                </a:solidFill>
                <a:latin typeface="Times New Roman" panose="02020603050405020304" pitchFamily="18" charset="0"/>
                <a:ea typeface="楷体_GB2312" panose="02010609030101010101" pitchFamily="49" charset="-122"/>
              </a:rPr>
              <a:t>间接被测量</a:t>
            </a:r>
            <a:r>
              <a:rPr lang="en-US" altLang="zh-CN" i="1" dirty="0">
                <a:solidFill>
                  <a:srgbClr val="FFCC00"/>
                </a:solidFill>
                <a:latin typeface="Times New Roman" panose="02020603050405020304" pitchFamily="18" charset="0"/>
                <a:ea typeface="楷体_GB2312" panose="02010609030101010101" pitchFamily="49" charset="-122"/>
              </a:rPr>
              <a:t>Y</a:t>
            </a:r>
            <a:r>
              <a:rPr lang="zh-CN" altLang="en-US" dirty="0">
                <a:solidFill>
                  <a:srgbClr val="FFCC00"/>
                </a:solidFill>
                <a:latin typeface="Times New Roman" panose="02020603050405020304" pitchFamily="18" charset="0"/>
                <a:ea typeface="楷体_GB2312" panose="02010609030101010101" pitchFamily="49" charset="-122"/>
              </a:rPr>
              <a:t>的最佳估计值</a:t>
            </a:r>
            <a:r>
              <a:rPr lang="en-US" altLang="zh-CN" i="1" dirty="0">
                <a:solidFill>
                  <a:srgbClr val="FFCC00"/>
                </a:solidFill>
                <a:latin typeface="Times New Roman" panose="02020603050405020304" pitchFamily="18" charset="0"/>
                <a:ea typeface="楷体_GB2312" panose="02010609030101010101" pitchFamily="49" charset="-122"/>
              </a:rPr>
              <a:t>y</a:t>
            </a:r>
            <a:r>
              <a:rPr lang="zh-CN" altLang="en-US" dirty="0">
                <a:solidFill>
                  <a:srgbClr val="FFCC00"/>
                </a:solidFill>
                <a:latin typeface="Times New Roman" panose="02020603050405020304" pitchFamily="18" charset="0"/>
                <a:ea typeface="楷体_GB2312" panose="02010609030101010101" pitchFamily="49" charset="-122"/>
              </a:rPr>
              <a:t>是由直接被测量</a:t>
            </a:r>
            <a:endParaRPr lang="zh-CN" altLang="en-US"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i="1" dirty="0">
                <a:solidFill>
                  <a:srgbClr val="FFCC00"/>
                </a:solidFill>
                <a:latin typeface="Times New Roman" panose="02020603050405020304" pitchFamily="18" charset="0"/>
                <a:ea typeface="楷体_GB2312" panose="02010609030101010101" pitchFamily="49" charset="-122"/>
              </a:rPr>
              <a:t>X</a:t>
            </a:r>
            <a:r>
              <a:rPr lang="en-US" altLang="zh-CN" baseline="-25000" dirty="0">
                <a:solidFill>
                  <a:srgbClr val="FFCC00"/>
                </a:solidFill>
                <a:latin typeface="Times New Roman" panose="02020603050405020304" pitchFamily="18" charset="0"/>
                <a:ea typeface="楷体_GB2312" panose="02010609030101010101" pitchFamily="49" charset="-122"/>
              </a:rPr>
              <a:t>1</a:t>
            </a:r>
            <a:r>
              <a:rPr lang="zh-CN" altLang="en-US" dirty="0">
                <a:solidFill>
                  <a:srgbClr val="FFCC00"/>
                </a:solidFill>
                <a:latin typeface="Times New Roman" panose="02020603050405020304" pitchFamily="18" charset="0"/>
                <a:ea typeface="楷体_GB2312" panose="02010609030101010101" pitchFamily="49" charset="-122"/>
              </a:rPr>
              <a:t>，</a:t>
            </a:r>
            <a:r>
              <a:rPr lang="en-US" altLang="zh-CN" i="1" dirty="0">
                <a:solidFill>
                  <a:srgbClr val="FFCC00"/>
                </a:solidFill>
                <a:latin typeface="Times New Roman" panose="02020603050405020304" pitchFamily="18" charset="0"/>
                <a:ea typeface="楷体_GB2312" panose="02010609030101010101" pitchFamily="49" charset="-122"/>
              </a:rPr>
              <a:t>X</a:t>
            </a:r>
            <a:r>
              <a:rPr lang="en-US" altLang="zh-CN" baseline="-25000" dirty="0">
                <a:solidFill>
                  <a:srgbClr val="FFCC00"/>
                </a:solidFill>
                <a:latin typeface="Times New Roman" panose="02020603050405020304" pitchFamily="18" charset="0"/>
                <a:ea typeface="楷体_GB2312" panose="02010609030101010101" pitchFamily="49" charset="-122"/>
              </a:rPr>
              <a:t>2</a:t>
            </a:r>
            <a:r>
              <a:rPr lang="zh-CN" altLang="en-US" dirty="0">
                <a:solidFill>
                  <a:srgbClr val="FFCC00"/>
                </a:solidFill>
                <a:latin typeface="Times New Roman" panose="02020603050405020304" pitchFamily="18" charset="0"/>
                <a:ea typeface="楷体_GB2312" panose="02010609030101010101" pitchFamily="49" charset="-122"/>
              </a:rPr>
              <a:t>，</a:t>
            </a:r>
            <a:r>
              <a:rPr lang="en-US" altLang="zh-CN" dirty="0">
                <a:solidFill>
                  <a:srgbClr val="FFCC00"/>
                </a:solidFill>
                <a:latin typeface="Times New Roman" panose="02020603050405020304" pitchFamily="18" charset="0"/>
                <a:ea typeface="楷体_GB2312" panose="02010609030101010101" pitchFamily="49" charset="-122"/>
              </a:rPr>
              <a:t>…</a:t>
            </a:r>
            <a:r>
              <a:rPr lang="zh-CN" altLang="en-US" dirty="0">
                <a:solidFill>
                  <a:srgbClr val="FFCC00"/>
                </a:solidFill>
                <a:latin typeface="Times New Roman" panose="02020603050405020304" pitchFamily="18" charset="0"/>
                <a:ea typeface="楷体_GB2312" panose="02010609030101010101" pitchFamily="49" charset="-122"/>
              </a:rPr>
              <a:t>，</a:t>
            </a:r>
            <a:r>
              <a:rPr lang="en-US" altLang="zh-CN" i="1" dirty="0">
                <a:solidFill>
                  <a:srgbClr val="FFCC00"/>
                </a:solidFill>
                <a:latin typeface="Times New Roman" panose="02020603050405020304" pitchFamily="18" charset="0"/>
                <a:ea typeface="楷体_GB2312" panose="02010609030101010101" pitchFamily="49" charset="-122"/>
              </a:rPr>
              <a:t>X</a:t>
            </a:r>
            <a:r>
              <a:rPr lang="en-US" altLang="zh-CN" baseline="-25000" dirty="0">
                <a:solidFill>
                  <a:srgbClr val="FFCC00"/>
                </a:solidFill>
                <a:latin typeface="Times New Roman" panose="02020603050405020304" pitchFamily="18" charset="0"/>
                <a:ea typeface="楷体_GB2312" panose="02010609030101010101" pitchFamily="49" charset="-122"/>
              </a:rPr>
              <a:t>N</a:t>
            </a:r>
            <a:r>
              <a:rPr lang="en-US" altLang="zh-CN" dirty="0">
                <a:solidFill>
                  <a:srgbClr val="FFCC00"/>
                </a:solidFill>
                <a:latin typeface="Times New Roman" panose="02020603050405020304" pitchFamily="18" charset="0"/>
                <a:ea typeface="楷体_GB2312" panose="02010609030101010101" pitchFamily="49" charset="-122"/>
              </a:rPr>
              <a:t> </a:t>
            </a:r>
            <a:r>
              <a:rPr lang="zh-CN" altLang="en-US" dirty="0">
                <a:solidFill>
                  <a:srgbClr val="FFCC00"/>
                </a:solidFill>
                <a:latin typeface="Times New Roman" panose="02020603050405020304" pitchFamily="18" charset="0"/>
                <a:ea typeface="楷体_GB2312" panose="02010609030101010101" pitchFamily="49" charset="-122"/>
              </a:rPr>
              <a:t>的最佳估计值    </a:t>
            </a:r>
            <a:r>
              <a:rPr lang="en-US" altLang="zh-CN" dirty="0">
                <a:solidFill>
                  <a:srgbClr val="FFCC00"/>
                </a:solidFill>
                <a:latin typeface="Times New Roman" panose="02020603050405020304" pitchFamily="18" charset="0"/>
                <a:ea typeface="楷体_GB2312" panose="02010609030101010101" pitchFamily="49" charset="-122"/>
              </a:rPr>
              <a:t>,     , …,   </a:t>
            </a:r>
            <a:endParaRPr lang="en-US" altLang="zh-CN" dirty="0">
              <a:solidFill>
                <a:srgbClr val="FFCC00"/>
              </a:solidFill>
              <a:latin typeface="Times New Roman" panose="02020603050405020304" pitchFamily="18" charset="0"/>
              <a:ea typeface="楷体_GB2312" panose="02010609030101010101" pitchFamily="49" charset="-122"/>
            </a:endParaRPr>
          </a:p>
          <a:p>
            <a:pPr eaLnBrk="1" hangingPunct="1">
              <a:buNone/>
            </a:pPr>
            <a:r>
              <a:rPr lang="zh-CN" altLang="en-US" dirty="0">
                <a:solidFill>
                  <a:srgbClr val="FFCC00"/>
                </a:solidFill>
                <a:latin typeface="Times New Roman" panose="02020603050405020304" pitchFamily="18" charset="0"/>
                <a:ea typeface="楷体_GB2312" panose="02010609030101010101" pitchFamily="49" charset="-122"/>
              </a:rPr>
              <a:t>获得的。则</a:t>
            </a:r>
            <a:r>
              <a:rPr lang="en-US" altLang="zh-CN" i="1" dirty="0">
                <a:solidFill>
                  <a:srgbClr val="FFCC00"/>
                </a:solidFill>
                <a:latin typeface="Times New Roman" panose="02020603050405020304" pitchFamily="18" charset="0"/>
                <a:ea typeface="楷体_GB2312" panose="02010609030101010101" pitchFamily="49" charset="-122"/>
              </a:rPr>
              <a:t>y</a:t>
            </a:r>
            <a:r>
              <a:rPr lang="zh-CN" altLang="en-US" dirty="0">
                <a:solidFill>
                  <a:srgbClr val="FFCC00"/>
                </a:solidFill>
                <a:latin typeface="Times New Roman" panose="02020603050405020304" pitchFamily="18" charset="0"/>
                <a:ea typeface="楷体_GB2312" panose="02010609030101010101" pitchFamily="49" charset="-122"/>
              </a:rPr>
              <a:t>可以通过两种不同的方法获得</a:t>
            </a:r>
            <a:r>
              <a:rPr lang="zh-CN" altLang="en-US" dirty="0"/>
              <a:t> </a:t>
            </a:r>
            <a:r>
              <a:rPr lang="en-US" altLang="zh-CN" dirty="0">
                <a:solidFill>
                  <a:srgbClr val="FFCC00"/>
                </a:solidFill>
              </a:rPr>
              <a:t>:</a:t>
            </a:r>
            <a:endParaRPr lang="en-US" altLang="zh-CN" dirty="0">
              <a:solidFill>
                <a:srgbClr val="FFCC00"/>
              </a:solidFill>
            </a:endParaRPr>
          </a:p>
          <a:p>
            <a:pPr eaLnBrk="1" hangingPunct="1">
              <a:buNone/>
            </a:pPr>
            <a:r>
              <a:rPr lang="en-US" altLang="zh-CN" dirty="0">
                <a:solidFill>
                  <a:srgbClr val="FFCC00"/>
                </a:solidFill>
              </a:rPr>
              <a:t>1.</a:t>
            </a:r>
            <a:endParaRPr lang="en-US" altLang="zh-CN" dirty="0">
              <a:solidFill>
                <a:srgbClr val="FFCC00"/>
              </a:solidFill>
            </a:endParaRPr>
          </a:p>
          <a:p>
            <a:pPr eaLnBrk="1" hangingPunct="1">
              <a:buNone/>
            </a:pPr>
            <a:endParaRPr lang="en-US" altLang="zh-CN" dirty="0">
              <a:solidFill>
                <a:srgbClr val="FFCC00"/>
              </a:solidFill>
            </a:endParaRPr>
          </a:p>
          <a:p>
            <a:pPr eaLnBrk="1" hangingPunct="1">
              <a:buNone/>
            </a:pPr>
            <a:r>
              <a:rPr lang="en-US" altLang="zh-CN" dirty="0">
                <a:solidFill>
                  <a:srgbClr val="FFCC00"/>
                </a:solidFill>
              </a:rPr>
              <a:t>2.</a:t>
            </a:r>
            <a:endParaRPr lang="en-US" altLang="zh-CN" dirty="0">
              <a:solidFill>
                <a:srgbClr val="FFCC00"/>
              </a:solidFill>
            </a:endParaRPr>
          </a:p>
        </p:txBody>
      </p:sp>
      <p:graphicFrame>
        <p:nvGraphicFramePr>
          <p:cNvPr id="98308" name="Object 5"/>
          <p:cNvGraphicFramePr>
            <a:graphicFrameLocks noChangeAspect="1"/>
          </p:cNvGraphicFramePr>
          <p:nvPr/>
        </p:nvGraphicFramePr>
        <p:xfrm>
          <a:off x="1258888" y="3789363"/>
          <a:ext cx="5081587" cy="804862"/>
        </p:xfrm>
        <a:graphic>
          <a:graphicData uri="http://schemas.openxmlformats.org/presentationml/2006/ole">
            <mc:AlternateContent xmlns:mc="http://schemas.openxmlformats.org/markup-compatibility/2006">
              <mc:Choice xmlns:v="urn:schemas-microsoft-com:vml" Requires="v">
                <p:oleObj spid="_x0000_s3130" name="" r:id="rId1" imgW="2755900" imgH="431800" progId="Equation.3">
                  <p:embed/>
                </p:oleObj>
              </mc:Choice>
              <mc:Fallback>
                <p:oleObj name="" r:id="rId1" imgW="2755900" imgH="431800" progId="Equation.3">
                  <p:embed/>
                  <p:pic>
                    <p:nvPicPr>
                      <p:cNvPr id="0" name="图片 3129"/>
                      <p:cNvPicPr/>
                      <p:nvPr/>
                    </p:nvPicPr>
                    <p:blipFill>
                      <a:blip r:embed="rId2"/>
                      <a:stretch>
                        <a:fillRect/>
                      </a:stretch>
                    </p:blipFill>
                    <p:spPr>
                      <a:xfrm>
                        <a:off x="1258888" y="3789363"/>
                        <a:ext cx="5081587" cy="804862"/>
                      </a:xfrm>
                      <a:prstGeom prst="rect">
                        <a:avLst/>
                      </a:prstGeom>
                      <a:solidFill>
                        <a:schemeClr val="tx2"/>
                      </a:solidFill>
                      <a:ln w="38100">
                        <a:noFill/>
                        <a:miter/>
                      </a:ln>
                    </p:spPr>
                  </p:pic>
                </p:oleObj>
              </mc:Fallback>
            </mc:AlternateContent>
          </a:graphicData>
        </a:graphic>
      </p:graphicFrame>
      <p:sp>
        <p:nvSpPr>
          <p:cNvPr id="98309" name="Rectangle 8"/>
          <p:cNvSpPr/>
          <p:nvPr/>
        </p:nvSpPr>
        <p:spPr>
          <a:xfrm>
            <a:off x="0" y="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98310" name="Object 7"/>
          <p:cNvGraphicFramePr>
            <a:graphicFrameLocks noChangeAspect="1"/>
          </p:cNvGraphicFramePr>
          <p:nvPr/>
        </p:nvGraphicFramePr>
        <p:xfrm>
          <a:off x="0" y="0"/>
          <a:ext cx="1524000" cy="257175"/>
        </p:xfrm>
        <a:graphic>
          <a:graphicData uri="http://schemas.openxmlformats.org/presentationml/2006/ole">
            <mc:AlternateContent xmlns:mc="http://schemas.openxmlformats.org/markup-compatibility/2006">
              <mc:Choice xmlns:v="urn:schemas-microsoft-com:vml" Requires="v">
                <p:oleObj spid="_x0000_s3132" name="" r:id="rId3" imgW="1524000" imgH="254000" progId="Equation.3">
                  <p:embed/>
                </p:oleObj>
              </mc:Choice>
              <mc:Fallback>
                <p:oleObj name="" r:id="rId3" imgW="1524000" imgH="254000" progId="Equation.3">
                  <p:embed/>
                  <p:pic>
                    <p:nvPicPr>
                      <p:cNvPr id="0" name="图片 3131"/>
                      <p:cNvPicPr/>
                      <p:nvPr/>
                    </p:nvPicPr>
                    <p:blipFill>
                      <a:blip r:embed="rId4"/>
                      <a:stretch>
                        <a:fillRect/>
                      </a:stretch>
                    </p:blipFill>
                    <p:spPr>
                      <a:xfrm>
                        <a:off x="0" y="0"/>
                        <a:ext cx="1524000" cy="257175"/>
                      </a:xfrm>
                      <a:prstGeom prst="rect">
                        <a:avLst/>
                      </a:prstGeom>
                      <a:noFill/>
                      <a:ln w="38100">
                        <a:noFill/>
                        <a:miter/>
                      </a:ln>
                    </p:spPr>
                  </p:pic>
                </p:oleObj>
              </mc:Fallback>
            </mc:AlternateContent>
          </a:graphicData>
        </a:graphic>
      </p:graphicFrame>
      <p:sp>
        <p:nvSpPr>
          <p:cNvPr id="98311" name="Rectangle 10"/>
          <p:cNvSpPr/>
          <p:nvPr/>
        </p:nvSpPr>
        <p:spPr>
          <a:xfrm>
            <a:off x="0" y="330041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98312" name="Object 9"/>
          <p:cNvGraphicFramePr>
            <a:graphicFrameLocks noChangeAspect="1"/>
          </p:cNvGraphicFramePr>
          <p:nvPr/>
        </p:nvGraphicFramePr>
        <p:xfrm>
          <a:off x="1619250" y="5229225"/>
          <a:ext cx="3900488" cy="658813"/>
        </p:xfrm>
        <a:graphic>
          <a:graphicData uri="http://schemas.openxmlformats.org/presentationml/2006/ole">
            <mc:AlternateContent xmlns:mc="http://schemas.openxmlformats.org/markup-compatibility/2006">
              <mc:Choice xmlns:v="urn:schemas-microsoft-com:vml" Requires="v">
                <p:oleObj spid="_x0000_s3145" name="" r:id="rId5" imgW="1524000" imgH="254000" progId="Equation.3">
                  <p:embed/>
                </p:oleObj>
              </mc:Choice>
              <mc:Fallback>
                <p:oleObj name="" r:id="rId5" imgW="1524000" imgH="254000" progId="Equation.3">
                  <p:embed/>
                  <p:pic>
                    <p:nvPicPr>
                      <p:cNvPr id="0" name="图片 3144"/>
                      <p:cNvPicPr/>
                      <p:nvPr/>
                    </p:nvPicPr>
                    <p:blipFill>
                      <a:blip r:embed="rId4"/>
                      <a:stretch>
                        <a:fillRect/>
                      </a:stretch>
                    </p:blipFill>
                    <p:spPr>
                      <a:xfrm>
                        <a:off x="1619250" y="5229225"/>
                        <a:ext cx="3900488" cy="658813"/>
                      </a:xfrm>
                      <a:prstGeom prst="rect">
                        <a:avLst/>
                      </a:prstGeom>
                      <a:solidFill>
                        <a:schemeClr val="tx2"/>
                      </a:solidFill>
                      <a:ln w="38100">
                        <a:noFill/>
                        <a:miter/>
                      </a:ln>
                    </p:spPr>
                  </p:pic>
                </p:oleObj>
              </mc:Fallback>
            </mc:AlternateContent>
          </a:graphicData>
        </a:graphic>
      </p:graphicFrame>
      <p:sp>
        <p:nvSpPr>
          <p:cNvPr id="98313" name="Rectangle 12"/>
          <p:cNvSpPr/>
          <p:nvPr/>
        </p:nvSpPr>
        <p:spPr>
          <a:xfrm>
            <a:off x="0" y="330993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98314" name="Object 11"/>
          <p:cNvGraphicFramePr>
            <a:graphicFrameLocks noChangeAspect="1"/>
          </p:cNvGraphicFramePr>
          <p:nvPr/>
        </p:nvGraphicFramePr>
        <p:xfrm>
          <a:off x="5795963" y="2276475"/>
          <a:ext cx="344487" cy="454025"/>
        </p:xfrm>
        <a:graphic>
          <a:graphicData uri="http://schemas.openxmlformats.org/presentationml/2006/ole">
            <mc:AlternateContent xmlns:mc="http://schemas.openxmlformats.org/markup-compatibility/2006">
              <mc:Choice xmlns:v="urn:schemas-microsoft-com:vml" Requires="v">
                <p:oleObj spid="_x0000_s3142" name="" r:id="rId6" imgW="177800" imgH="240665" progId="Equation.3">
                  <p:embed/>
                </p:oleObj>
              </mc:Choice>
              <mc:Fallback>
                <p:oleObj name="" r:id="rId6" imgW="177800" imgH="240665" progId="Equation.3">
                  <p:embed/>
                  <p:pic>
                    <p:nvPicPr>
                      <p:cNvPr id="0" name="图片 3141"/>
                      <p:cNvPicPr/>
                      <p:nvPr/>
                    </p:nvPicPr>
                    <p:blipFill>
                      <a:blip r:embed="rId7"/>
                      <a:stretch>
                        <a:fillRect/>
                      </a:stretch>
                    </p:blipFill>
                    <p:spPr>
                      <a:xfrm>
                        <a:off x="5795963" y="2276475"/>
                        <a:ext cx="344487" cy="454025"/>
                      </a:xfrm>
                      <a:prstGeom prst="rect">
                        <a:avLst/>
                      </a:prstGeom>
                      <a:solidFill>
                        <a:schemeClr val="tx2"/>
                      </a:solidFill>
                      <a:ln w="38100">
                        <a:noFill/>
                        <a:miter/>
                      </a:ln>
                    </p:spPr>
                  </p:pic>
                </p:oleObj>
              </mc:Fallback>
            </mc:AlternateContent>
          </a:graphicData>
        </a:graphic>
      </p:graphicFrame>
      <p:sp>
        <p:nvSpPr>
          <p:cNvPr id="98315" name="Rectangle 14"/>
          <p:cNvSpPr/>
          <p:nvPr/>
        </p:nvSpPr>
        <p:spPr>
          <a:xfrm>
            <a:off x="0" y="330993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98316" name="Object 13"/>
          <p:cNvGraphicFramePr>
            <a:graphicFrameLocks noChangeAspect="1"/>
          </p:cNvGraphicFramePr>
          <p:nvPr/>
        </p:nvGraphicFramePr>
        <p:xfrm>
          <a:off x="6372225" y="2276475"/>
          <a:ext cx="346075" cy="431800"/>
        </p:xfrm>
        <a:graphic>
          <a:graphicData uri="http://schemas.openxmlformats.org/presentationml/2006/ole">
            <mc:AlternateContent xmlns:mc="http://schemas.openxmlformats.org/markup-compatibility/2006">
              <mc:Choice xmlns:v="urn:schemas-microsoft-com:vml" Requires="v">
                <p:oleObj spid="_x0000_s3131" name="" r:id="rId8" imgW="190500" imgH="241300" progId="Equation.3">
                  <p:embed/>
                </p:oleObj>
              </mc:Choice>
              <mc:Fallback>
                <p:oleObj name="" r:id="rId8" imgW="190500" imgH="241300" progId="Equation.3">
                  <p:embed/>
                  <p:pic>
                    <p:nvPicPr>
                      <p:cNvPr id="0" name="图片 3130"/>
                      <p:cNvPicPr/>
                      <p:nvPr/>
                    </p:nvPicPr>
                    <p:blipFill>
                      <a:blip r:embed="rId9"/>
                      <a:stretch>
                        <a:fillRect/>
                      </a:stretch>
                    </p:blipFill>
                    <p:spPr>
                      <a:xfrm>
                        <a:off x="6372225" y="2276475"/>
                        <a:ext cx="346075" cy="431800"/>
                      </a:xfrm>
                      <a:prstGeom prst="rect">
                        <a:avLst/>
                      </a:prstGeom>
                      <a:solidFill>
                        <a:schemeClr val="tx2"/>
                      </a:solidFill>
                      <a:ln w="38100">
                        <a:noFill/>
                        <a:miter/>
                      </a:ln>
                    </p:spPr>
                  </p:pic>
                </p:oleObj>
              </mc:Fallback>
            </mc:AlternateContent>
          </a:graphicData>
        </a:graphic>
      </p:graphicFrame>
      <p:sp>
        <p:nvSpPr>
          <p:cNvPr id="98317" name="Rectangle 16"/>
          <p:cNvSpPr/>
          <p:nvPr/>
        </p:nvSpPr>
        <p:spPr>
          <a:xfrm>
            <a:off x="0" y="330041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98318" name="Object 15"/>
          <p:cNvGraphicFramePr>
            <a:graphicFrameLocks noChangeAspect="1"/>
          </p:cNvGraphicFramePr>
          <p:nvPr/>
        </p:nvGraphicFramePr>
        <p:xfrm>
          <a:off x="7524750" y="2205038"/>
          <a:ext cx="420688" cy="473075"/>
        </p:xfrm>
        <a:graphic>
          <a:graphicData uri="http://schemas.openxmlformats.org/presentationml/2006/ole">
            <mc:AlternateContent xmlns:mc="http://schemas.openxmlformats.org/markup-compatibility/2006">
              <mc:Choice xmlns:v="urn:schemas-microsoft-com:vml" Requires="v">
                <p:oleObj spid="_x0000_s3136" name="" r:id="rId10" imgW="228600" imgH="254000" progId="Equation.3">
                  <p:embed/>
                </p:oleObj>
              </mc:Choice>
              <mc:Fallback>
                <p:oleObj name="" r:id="rId10" imgW="228600" imgH="254000" progId="Equation.3">
                  <p:embed/>
                  <p:pic>
                    <p:nvPicPr>
                      <p:cNvPr id="0" name="图片 3135"/>
                      <p:cNvPicPr/>
                      <p:nvPr/>
                    </p:nvPicPr>
                    <p:blipFill>
                      <a:blip r:embed="rId11"/>
                      <a:stretch>
                        <a:fillRect/>
                      </a:stretch>
                    </p:blipFill>
                    <p:spPr>
                      <a:xfrm>
                        <a:off x="7524750" y="2205038"/>
                        <a:ext cx="420688" cy="473075"/>
                      </a:xfrm>
                      <a:prstGeom prst="rect">
                        <a:avLst/>
                      </a:prstGeom>
                      <a:solidFill>
                        <a:schemeClr val="tx2"/>
                      </a:solidFill>
                      <a:ln w="38100">
                        <a:noFill/>
                        <a:miter/>
                      </a:ln>
                    </p:spPr>
                  </p:pic>
                </p:oleObj>
              </mc:Fallback>
            </mc:AlternateContent>
          </a:graphicData>
        </a:graphic>
      </p:graphicFrame>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a:spLocks noGrp="1" noRot="1"/>
          </p:cNvSpPr>
          <p:nvPr>
            <p:ph type="title"/>
          </p:nvPr>
        </p:nvSpPr>
        <p:spPr>
          <a:ln/>
        </p:spPr>
        <p:txBody>
          <a:bodyPr vert="horz" wrap="square" lIns="91440" tIns="45720" rIns="91440" bIns="45720" anchor="ctr"/>
          <a:p>
            <a:pPr eaLnBrk="1" hangingPunct="1"/>
            <a:r>
              <a:rPr lang="zh-CN" altLang="en-US" b="1" dirty="0">
                <a:ea typeface="楷体_GB2312" panose="02010609030101010101" pitchFamily="49" charset="-122"/>
              </a:rPr>
              <a:t>间接被测量的不确定度评定</a:t>
            </a:r>
            <a:r>
              <a:rPr lang="zh-CN" altLang="en-US" dirty="0"/>
              <a:t> </a:t>
            </a:r>
            <a:endParaRPr lang="zh-CN" altLang="en-US" dirty="0"/>
          </a:p>
        </p:txBody>
      </p:sp>
      <p:sp>
        <p:nvSpPr>
          <p:cNvPr id="99331" name="Rectangle 3"/>
          <p:cNvSpPr>
            <a:spLocks noGrp="1" noRot="1"/>
          </p:cNvSpPr>
          <p:nvPr>
            <p:ph idx="1"/>
          </p:nvPr>
        </p:nvSpPr>
        <p:spPr>
          <a:xfrm>
            <a:off x="323850" y="1844675"/>
            <a:ext cx="8540750" cy="3455988"/>
          </a:xfrm>
          <a:ln/>
        </p:spPr>
        <p:txBody>
          <a:bodyPr vert="horz" wrap="square" lIns="91440" tIns="45720" rIns="91440" bIns="45720" anchor="t"/>
          <a:p>
            <a:pPr eaLnBrk="1" hangingPunct="1">
              <a:buNone/>
            </a:pPr>
            <a:r>
              <a:rPr lang="en-US" altLang="zh-CN" dirty="0"/>
              <a:t>       </a:t>
            </a:r>
            <a:r>
              <a:rPr lang="zh-CN" altLang="en-US" sz="3600" dirty="0">
                <a:solidFill>
                  <a:srgbClr val="FFCC00"/>
                </a:solidFill>
                <a:ea typeface="楷体_GB2312" panose="02010609030101010101" pitchFamily="49" charset="-122"/>
              </a:rPr>
              <a:t>间接被测量的测量结果有两种不同的获得方法，对于第一种方法而言，间接被测量的不确定度的评定方法是按照直接被测量的不确定度评定方法进行。而由第二种方法得到的间接被测量的不确定度应该由传递公式获得</a:t>
            </a:r>
            <a:r>
              <a:rPr lang="zh-CN" altLang="en-US" dirty="0"/>
              <a:t>。</a:t>
            </a:r>
            <a:endParaRPr lang="zh-CN" altLang="en-US" dirty="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Grp="1" noRot="1"/>
          </p:cNvSpPr>
          <p:nvPr>
            <p:ph type="title"/>
          </p:nvPr>
        </p:nvSpPr>
        <p:spPr>
          <a:ln/>
        </p:spPr>
        <p:txBody>
          <a:bodyPr vert="horz" wrap="square" lIns="91440" tIns="45720" rIns="91440" bIns="45720" anchor="ctr"/>
          <a:p>
            <a:pPr eaLnBrk="1" hangingPunct="1"/>
            <a:r>
              <a:rPr lang="zh-CN" altLang="en-US" b="1" dirty="0">
                <a:ea typeface="楷体_GB2312" panose="02010609030101010101" pitchFamily="49" charset="-122"/>
              </a:rPr>
              <a:t>传递公式</a:t>
            </a:r>
            <a:endParaRPr lang="zh-CN" altLang="en-US" b="1" dirty="0">
              <a:ea typeface="楷体_GB2312" panose="02010609030101010101" pitchFamily="49" charset="-122"/>
            </a:endParaRPr>
          </a:p>
        </p:txBody>
      </p:sp>
      <p:sp>
        <p:nvSpPr>
          <p:cNvPr id="100355" name="Rectangle 3"/>
          <p:cNvSpPr>
            <a:spLocks noGrp="1" noRot="1"/>
          </p:cNvSpPr>
          <p:nvPr>
            <p:ph idx="1"/>
          </p:nvPr>
        </p:nvSpPr>
        <p:spPr>
          <a:xfrm>
            <a:off x="301625" y="1600200"/>
            <a:ext cx="8540750" cy="5068888"/>
          </a:xfrm>
          <a:ln/>
        </p:spPr>
        <p:txBody>
          <a:bodyPr vert="horz" wrap="square" lIns="91440" tIns="45720" rIns="91440" bIns="45720" anchor="t"/>
          <a:p>
            <a:pPr eaLnBrk="1" hangingPunct="1">
              <a:buNone/>
            </a:pPr>
            <a:r>
              <a:rPr lang="en-US" altLang="zh-CN" sz="3600" b="1" dirty="0">
                <a:solidFill>
                  <a:srgbClr val="FFCC00"/>
                </a:solidFill>
                <a:latin typeface="Times New Roman" panose="02020603050405020304" pitchFamily="18" charset="0"/>
                <a:ea typeface="楷体_GB2312" panose="02010609030101010101" pitchFamily="49" charset="-122"/>
              </a:rPr>
              <a:t>1.</a:t>
            </a:r>
            <a:r>
              <a:rPr lang="zh-CN" altLang="en-US" sz="3600" b="1" dirty="0">
                <a:solidFill>
                  <a:srgbClr val="FFCC00"/>
                </a:solidFill>
                <a:latin typeface="Times New Roman" panose="02020603050405020304" pitchFamily="18" charset="0"/>
                <a:ea typeface="楷体_GB2312" panose="02010609030101010101" pitchFamily="49" charset="-122"/>
              </a:rPr>
              <a:t>极限误差（仪器误差）的传递公式</a:t>
            </a:r>
            <a:endParaRPr lang="zh-CN" altLang="en-US" sz="3600" b="1"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sz="3600" b="1"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zh-CN" altLang="en-US" sz="3600" b="1"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sz="3600" b="1" dirty="0">
                <a:solidFill>
                  <a:srgbClr val="FFCC00"/>
                </a:solidFill>
                <a:latin typeface="Times New Roman" panose="02020603050405020304" pitchFamily="18" charset="0"/>
                <a:ea typeface="楷体_GB2312" panose="02010609030101010101" pitchFamily="49" charset="-122"/>
              </a:rPr>
              <a:t>2.</a:t>
            </a:r>
            <a:r>
              <a:rPr lang="en-US" altLang="zh-CN" sz="3600" dirty="0">
                <a:solidFill>
                  <a:srgbClr val="FFCC00"/>
                </a:solidFill>
                <a:latin typeface="Times New Roman" panose="02020603050405020304" pitchFamily="18" charset="0"/>
                <a:ea typeface="楷体_GB2312" panose="02010609030101010101" pitchFamily="49" charset="-122"/>
              </a:rPr>
              <a:t> </a:t>
            </a:r>
            <a:r>
              <a:rPr lang="zh-CN" altLang="en-US" sz="3600" b="1" dirty="0">
                <a:solidFill>
                  <a:srgbClr val="FFCC00"/>
                </a:solidFill>
                <a:latin typeface="Times New Roman" panose="02020603050405020304" pitchFamily="18" charset="0"/>
                <a:ea typeface="楷体_GB2312" panose="02010609030101010101" pitchFamily="49" charset="-122"/>
              </a:rPr>
              <a:t>测量不确定度的传递公式（</a:t>
            </a:r>
            <a:r>
              <a:rPr lang="zh-CN" altLang="en-US" sz="3600" b="1" dirty="0">
                <a:solidFill>
                  <a:srgbClr val="FF0000"/>
                </a:solidFill>
                <a:latin typeface="Times New Roman" panose="02020603050405020304" pitchFamily="18" charset="0"/>
                <a:ea typeface="楷体_GB2312" panose="02010609030101010101" pitchFamily="49" charset="-122"/>
              </a:rPr>
              <a:t>“方和根”式</a:t>
            </a:r>
            <a:r>
              <a:rPr lang="zh-CN" altLang="en-US" sz="3600" b="1" dirty="0">
                <a:solidFill>
                  <a:srgbClr val="FFCC00"/>
                </a:solidFill>
                <a:latin typeface="Times New Roman" panose="02020603050405020304" pitchFamily="18" charset="0"/>
                <a:ea typeface="楷体_GB2312" panose="02010609030101010101" pitchFamily="49" charset="-122"/>
              </a:rPr>
              <a:t>）</a:t>
            </a:r>
            <a:r>
              <a:rPr lang="zh-CN" altLang="en-US" dirty="0"/>
              <a:t> </a:t>
            </a:r>
            <a:endParaRPr lang="zh-CN" altLang="en-US" dirty="0"/>
          </a:p>
          <a:p>
            <a:pPr eaLnBrk="1" hangingPunct="1">
              <a:buNone/>
            </a:pPr>
            <a:endParaRPr lang="zh-CN" altLang="en-US" dirty="0"/>
          </a:p>
          <a:p>
            <a:pPr eaLnBrk="1" hangingPunct="1">
              <a:buNone/>
            </a:pPr>
            <a:r>
              <a:rPr lang="zh-CN" altLang="en-US" dirty="0"/>
              <a:t>    </a:t>
            </a:r>
            <a:r>
              <a:rPr lang="zh-CN" altLang="en-US" sz="3600" b="1" dirty="0">
                <a:solidFill>
                  <a:srgbClr val="FFCC00"/>
                </a:solidFill>
                <a:ea typeface="楷体_GB2312" panose="02010609030101010101" pitchFamily="49" charset="-122"/>
              </a:rPr>
              <a:t>或</a:t>
            </a:r>
            <a:endParaRPr lang="zh-CN" altLang="en-US" sz="3600" b="1"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en-US" altLang="zh-CN" sz="3600" b="1" dirty="0"/>
          </a:p>
        </p:txBody>
      </p:sp>
      <p:sp>
        <p:nvSpPr>
          <p:cNvPr id="100356" name="Rectangle 5"/>
          <p:cNvSpPr/>
          <p:nvPr/>
        </p:nvSpPr>
        <p:spPr>
          <a:xfrm>
            <a:off x="0" y="3186113"/>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00357" name="Object 4"/>
          <p:cNvGraphicFramePr>
            <a:graphicFrameLocks noChangeAspect="1"/>
          </p:cNvGraphicFramePr>
          <p:nvPr/>
        </p:nvGraphicFramePr>
        <p:xfrm>
          <a:off x="2843213" y="2420938"/>
          <a:ext cx="2925762" cy="957262"/>
        </p:xfrm>
        <a:graphic>
          <a:graphicData uri="http://schemas.openxmlformats.org/presentationml/2006/ole">
            <mc:AlternateContent xmlns:mc="http://schemas.openxmlformats.org/markup-compatibility/2006">
              <mc:Choice xmlns:v="urn:schemas-microsoft-com:vml" Requires="v">
                <p:oleObj spid="_x0000_s3144" name="" r:id="rId1" imgW="1485900" imgH="482600" progId="Equation.3">
                  <p:embed/>
                </p:oleObj>
              </mc:Choice>
              <mc:Fallback>
                <p:oleObj name="" r:id="rId1" imgW="1485900" imgH="482600" progId="Equation.3">
                  <p:embed/>
                  <p:pic>
                    <p:nvPicPr>
                      <p:cNvPr id="0" name="图片 3143"/>
                      <p:cNvPicPr/>
                      <p:nvPr/>
                    </p:nvPicPr>
                    <p:blipFill>
                      <a:blip r:embed="rId2"/>
                      <a:stretch>
                        <a:fillRect/>
                      </a:stretch>
                    </p:blipFill>
                    <p:spPr>
                      <a:xfrm>
                        <a:off x="2843213" y="2420938"/>
                        <a:ext cx="2925762" cy="957262"/>
                      </a:xfrm>
                      <a:prstGeom prst="rect">
                        <a:avLst/>
                      </a:prstGeom>
                      <a:solidFill>
                        <a:schemeClr val="tx2"/>
                      </a:solidFill>
                      <a:ln w="38100">
                        <a:noFill/>
                        <a:miter/>
                      </a:ln>
                    </p:spPr>
                  </p:pic>
                </p:oleObj>
              </mc:Fallback>
            </mc:AlternateContent>
          </a:graphicData>
        </a:graphic>
      </p:graphicFrame>
      <p:sp>
        <p:nvSpPr>
          <p:cNvPr id="100358" name="Rectangle 7"/>
          <p:cNvSpPr/>
          <p:nvPr/>
        </p:nvSpPr>
        <p:spPr>
          <a:xfrm>
            <a:off x="0" y="318135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00359" name="Object 6"/>
          <p:cNvGraphicFramePr>
            <a:graphicFrameLocks noChangeAspect="1"/>
          </p:cNvGraphicFramePr>
          <p:nvPr/>
        </p:nvGraphicFramePr>
        <p:xfrm>
          <a:off x="2124075" y="4224338"/>
          <a:ext cx="3311525" cy="869950"/>
        </p:xfrm>
        <a:graphic>
          <a:graphicData uri="http://schemas.openxmlformats.org/presentationml/2006/ole">
            <mc:AlternateContent xmlns:mc="http://schemas.openxmlformats.org/markup-compatibility/2006">
              <mc:Choice xmlns:v="urn:schemas-microsoft-com:vml" Requires="v">
                <p:oleObj spid="_x0000_s3139" name="" r:id="rId3" imgW="1943100" imgH="495300" progId="Equation.3">
                  <p:embed/>
                </p:oleObj>
              </mc:Choice>
              <mc:Fallback>
                <p:oleObj name="" r:id="rId3" imgW="1943100" imgH="495300" progId="Equation.3">
                  <p:embed/>
                  <p:pic>
                    <p:nvPicPr>
                      <p:cNvPr id="0" name="图片 3138"/>
                      <p:cNvPicPr/>
                      <p:nvPr/>
                    </p:nvPicPr>
                    <p:blipFill>
                      <a:blip r:embed="rId4"/>
                      <a:stretch>
                        <a:fillRect/>
                      </a:stretch>
                    </p:blipFill>
                    <p:spPr>
                      <a:xfrm>
                        <a:off x="2124075" y="4224338"/>
                        <a:ext cx="3311525" cy="869950"/>
                      </a:xfrm>
                      <a:prstGeom prst="rect">
                        <a:avLst/>
                      </a:prstGeom>
                      <a:solidFill>
                        <a:schemeClr val="tx2"/>
                      </a:solidFill>
                      <a:ln w="38100">
                        <a:noFill/>
                        <a:miter/>
                      </a:ln>
                    </p:spPr>
                  </p:pic>
                </p:oleObj>
              </mc:Fallback>
            </mc:AlternateContent>
          </a:graphicData>
        </a:graphic>
      </p:graphicFrame>
      <p:sp>
        <p:nvSpPr>
          <p:cNvPr id="100360" name="Rectangle 9"/>
          <p:cNvSpPr/>
          <p:nvPr/>
        </p:nvSpPr>
        <p:spPr>
          <a:xfrm>
            <a:off x="0" y="3181350"/>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graphicFrame>
        <p:nvGraphicFramePr>
          <p:cNvPr id="100361" name="Object 8"/>
          <p:cNvGraphicFramePr>
            <a:graphicFrameLocks noChangeAspect="1"/>
          </p:cNvGraphicFramePr>
          <p:nvPr/>
        </p:nvGraphicFramePr>
        <p:xfrm>
          <a:off x="2051050" y="5589588"/>
          <a:ext cx="4957763" cy="950912"/>
        </p:xfrm>
        <a:graphic>
          <a:graphicData uri="http://schemas.openxmlformats.org/presentationml/2006/ole">
            <mc:AlternateContent xmlns:mc="http://schemas.openxmlformats.org/markup-compatibility/2006">
              <mc:Choice xmlns:v="urn:schemas-microsoft-com:vml" Requires="v">
                <p:oleObj spid="_x0000_s3134" name="" r:id="rId5" imgW="2603500" imgH="495300" progId="Equation.3">
                  <p:embed/>
                </p:oleObj>
              </mc:Choice>
              <mc:Fallback>
                <p:oleObj name="" r:id="rId5" imgW="2603500" imgH="495300" progId="Equation.3">
                  <p:embed/>
                  <p:pic>
                    <p:nvPicPr>
                      <p:cNvPr id="0" name="图片 3133"/>
                      <p:cNvPicPr/>
                      <p:nvPr/>
                    </p:nvPicPr>
                    <p:blipFill>
                      <a:blip r:embed="rId6"/>
                      <a:stretch>
                        <a:fillRect/>
                      </a:stretch>
                    </p:blipFill>
                    <p:spPr>
                      <a:xfrm>
                        <a:off x="2051050" y="5589588"/>
                        <a:ext cx="4957763" cy="950912"/>
                      </a:xfrm>
                      <a:prstGeom prst="rect">
                        <a:avLst/>
                      </a:prstGeom>
                      <a:solidFill>
                        <a:schemeClr val="tx2"/>
                      </a:solidFill>
                      <a:ln w="38100">
                        <a:noFill/>
                        <a:miter/>
                      </a:ln>
                    </p:spPr>
                  </p:pic>
                </p:oleObj>
              </mc:Fallback>
            </mc:AlternateContent>
          </a:graphicData>
        </a:graphic>
      </p:graphicFrame>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2"/>
          <p:cNvSpPr>
            <a:spLocks noGrp="1" noRot="1"/>
          </p:cNvSpPr>
          <p:nvPr>
            <p:ph type="title"/>
          </p:nvPr>
        </p:nvSpPr>
        <p:spPr>
          <a:ln/>
        </p:spPr>
        <p:txBody>
          <a:bodyPr vert="horz" wrap="square" lIns="91440" tIns="45720" rIns="91440" bIns="45720" anchor="ctr"/>
          <a:p>
            <a:pPr eaLnBrk="1" hangingPunct="1"/>
            <a:r>
              <a:rPr lang="zh-CN" altLang="en-US" b="1" dirty="0">
                <a:ea typeface="楷体_GB2312" panose="02010609030101010101" pitchFamily="49" charset="-122"/>
              </a:rPr>
              <a:t>传递公式</a:t>
            </a:r>
            <a:endParaRPr lang="zh-CN" altLang="en-US" b="1" dirty="0">
              <a:ea typeface="楷体_GB2312" panose="02010609030101010101" pitchFamily="49" charset="-122"/>
            </a:endParaRPr>
          </a:p>
        </p:txBody>
      </p:sp>
      <p:sp>
        <p:nvSpPr>
          <p:cNvPr id="101379" name="Rectangle 3"/>
          <p:cNvSpPr>
            <a:spLocks noGrp="1" noRot="1"/>
          </p:cNvSpPr>
          <p:nvPr>
            <p:ph idx="1"/>
          </p:nvPr>
        </p:nvSpPr>
        <p:spPr>
          <a:xfrm>
            <a:off x="301625" y="1600200"/>
            <a:ext cx="8540750" cy="5068888"/>
          </a:xfrm>
          <a:ln/>
        </p:spPr>
        <p:txBody>
          <a:bodyPr vert="horz" wrap="square" lIns="91440" tIns="45720" rIns="91440" bIns="45720" anchor="t"/>
          <a:p>
            <a:pPr eaLnBrk="1" hangingPunct="1">
              <a:lnSpc>
                <a:spcPct val="80000"/>
              </a:lnSpc>
              <a:buNone/>
            </a:pPr>
            <a:r>
              <a:rPr lang="zh-CN" altLang="en-US" sz="4000" b="1" dirty="0">
                <a:solidFill>
                  <a:srgbClr val="FF0000"/>
                </a:solidFill>
                <a:ea typeface="楷体_GB2312" panose="02010609030101010101" pitchFamily="49" charset="-122"/>
              </a:rPr>
              <a:t>注意：</a:t>
            </a:r>
            <a:endParaRPr lang="zh-CN" altLang="en-US" sz="4000" dirty="0">
              <a:solidFill>
                <a:srgbClr val="FF0000"/>
              </a:solidFill>
              <a:ea typeface="楷体_GB2312" panose="02010609030101010101" pitchFamily="49" charset="-122"/>
            </a:endParaRPr>
          </a:p>
          <a:p>
            <a:pPr eaLnBrk="1" hangingPunct="1">
              <a:lnSpc>
                <a:spcPct val="80000"/>
              </a:lnSpc>
              <a:buNone/>
            </a:pPr>
            <a:r>
              <a:rPr lang="en-US" altLang="zh-CN" sz="2800" dirty="0">
                <a:solidFill>
                  <a:srgbClr val="FFCC00"/>
                </a:solidFill>
                <a:latin typeface="Times New Roman" panose="02020603050405020304" pitchFamily="18" charset="0"/>
                <a:ea typeface="楷体_GB2312" panose="02010609030101010101" pitchFamily="49" charset="-122"/>
              </a:rPr>
              <a:t>1. </a:t>
            </a:r>
            <a:r>
              <a:rPr lang="zh-CN" altLang="en-US" sz="2800" dirty="0">
                <a:solidFill>
                  <a:srgbClr val="FFCC00"/>
                </a:solidFill>
                <a:latin typeface="Times New Roman" panose="02020603050405020304" pitchFamily="18" charset="0"/>
                <a:ea typeface="楷体_GB2312" panose="02010609030101010101" pitchFamily="49" charset="-122"/>
              </a:rPr>
              <a:t>对于“和、差”形式的函数，采用式（</a:t>
            </a:r>
            <a:r>
              <a:rPr lang="en-US" altLang="zh-CN" sz="2800" dirty="0">
                <a:solidFill>
                  <a:srgbClr val="FFCC00"/>
                </a:solidFill>
                <a:latin typeface="Times New Roman" panose="02020603050405020304" pitchFamily="18" charset="0"/>
                <a:ea typeface="楷体_GB2312" panose="02010609030101010101" pitchFamily="49" charset="-122"/>
              </a:rPr>
              <a:t>1.2.17</a:t>
            </a:r>
            <a:r>
              <a:rPr lang="zh-CN" altLang="en-US" sz="2800" dirty="0">
                <a:solidFill>
                  <a:srgbClr val="FFCC00"/>
                </a:solidFill>
                <a:latin typeface="Times New Roman" panose="02020603050405020304" pitchFamily="18" charset="0"/>
                <a:ea typeface="楷体_GB2312" panose="02010609030101010101" pitchFamily="49" charset="-122"/>
              </a:rPr>
              <a:t>）比较简便；而对于“积、商”形式的函数，采用式（</a:t>
            </a:r>
            <a:r>
              <a:rPr lang="en-US" altLang="zh-CN" sz="2800" dirty="0">
                <a:solidFill>
                  <a:srgbClr val="FFCC00"/>
                </a:solidFill>
                <a:latin typeface="Times New Roman" panose="02020603050405020304" pitchFamily="18" charset="0"/>
                <a:ea typeface="楷体_GB2312" panose="02010609030101010101" pitchFamily="49" charset="-122"/>
              </a:rPr>
              <a:t>1.2.18</a:t>
            </a:r>
            <a:r>
              <a:rPr lang="zh-CN" altLang="en-US" sz="2800" dirty="0">
                <a:solidFill>
                  <a:srgbClr val="FFCC00"/>
                </a:solidFill>
                <a:latin typeface="Times New Roman" panose="02020603050405020304" pitchFamily="18" charset="0"/>
                <a:ea typeface="楷体_GB2312" panose="02010609030101010101" pitchFamily="49" charset="-122"/>
              </a:rPr>
              <a:t>）则比较简便。</a:t>
            </a: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en-US" altLang="zh-CN" sz="2800" dirty="0">
                <a:solidFill>
                  <a:srgbClr val="FFCC00"/>
                </a:solidFill>
                <a:latin typeface="Times New Roman" panose="02020603050405020304" pitchFamily="18" charset="0"/>
                <a:ea typeface="楷体_GB2312" panose="02010609030101010101" pitchFamily="49" charset="-122"/>
              </a:rPr>
              <a:t>2. </a:t>
            </a:r>
            <a:r>
              <a:rPr lang="zh-CN" altLang="en-US" sz="2800" dirty="0">
                <a:solidFill>
                  <a:srgbClr val="FFCC00"/>
                </a:solidFill>
                <a:latin typeface="Times New Roman" panose="02020603050405020304" pitchFamily="18" charset="0"/>
                <a:ea typeface="楷体_GB2312" panose="02010609030101010101" pitchFamily="49" charset="-122"/>
              </a:rPr>
              <a:t>不同的直接被测量的测量次数可能不同，其不确定度计算时应采取不同的因子进行修正。但是要求不确定度传递公式中，各直接被测量应具有相同的置信概率，以保证间接被测量的不确定度具有与直接被测量相同的置信概率。</a:t>
            </a:r>
            <a:endParaRPr lang="zh-CN" altLang="en-US" sz="2800" dirty="0">
              <a:solidFill>
                <a:srgbClr val="FFCC00"/>
              </a:solidFill>
              <a:latin typeface="Times New Roman" panose="02020603050405020304" pitchFamily="18" charset="0"/>
              <a:ea typeface="楷体_GB2312" panose="02010609030101010101" pitchFamily="49" charset="-122"/>
            </a:endParaRPr>
          </a:p>
          <a:p>
            <a:pPr eaLnBrk="1" hangingPunct="1">
              <a:lnSpc>
                <a:spcPct val="80000"/>
              </a:lnSpc>
              <a:buNone/>
            </a:pPr>
            <a:r>
              <a:rPr lang="en-US" altLang="zh-CN" sz="2800" dirty="0">
                <a:solidFill>
                  <a:srgbClr val="FFCC00"/>
                </a:solidFill>
                <a:latin typeface="Times New Roman" panose="02020603050405020304" pitchFamily="18" charset="0"/>
                <a:ea typeface="楷体_GB2312" panose="02010609030101010101" pitchFamily="49" charset="-122"/>
              </a:rPr>
              <a:t>3. </a:t>
            </a:r>
            <a:r>
              <a:rPr lang="zh-CN" altLang="en-US" sz="2800" dirty="0">
                <a:solidFill>
                  <a:srgbClr val="FFCC00"/>
                </a:solidFill>
                <a:latin typeface="Times New Roman" panose="02020603050405020304" pitchFamily="18" charset="0"/>
                <a:ea typeface="楷体_GB2312" panose="02010609030101010101" pitchFamily="49" charset="-122"/>
              </a:rPr>
              <a:t>在不同置信概率下、不同的置信区间范围内，直接被测量的不确定度是不同的，因此在不同置信概率下、不同的置信区间范围内间接被测量的不确定度也存在差异。</a:t>
            </a:r>
            <a:endParaRPr lang="zh-CN" altLang="en-US" sz="2800" dirty="0">
              <a:solidFill>
                <a:srgbClr val="FFCC00"/>
              </a:solidFill>
              <a:latin typeface="Times New Roman" panose="02020603050405020304" pitchFamily="18" charset="0"/>
              <a:ea typeface="楷体_GB2312" panose="02010609030101010101" pitchFamily="49" charset="-122"/>
            </a:endParaRP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2"/>
          <p:cNvSpPr>
            <a:spLocks noGrp="1" noRot="1"/>
          </p:cNvSpPr>
          <p:nvPr>
            <p:ph type="title"/>
          </p:nvPr>
        </p:nvSpPr>
        <p:spPr>
          <a:ln/>
        </p:spPr>
        <p:txBody>
          <a:bodyPr vert="horz" wrap="square" lIns="91440" tIns="45720" rIns="91440" bIns="45720" anchor="ctr"/>
          <a:p>
            <a:pPr eaLnBrk="1" hangingPunct="1"/>
            <a:r>
              <a:rPr lang="zh-CN" altLang="en-US" b="1" dirty="0">
                <a:ea typeface="楷体_GB2312" panose="02010609030101010101" pitchFamily="49" charset="-122"/>
              </a:rPr>
              <a:t>传递公式</a:t>
            </a:r>
            <a:endParaRPr lang="zh-CN" altLang="en-US" b="1" dirty="0">
              <a:ea typeface="楷体_GB2312" panose="02010609030101010101" pitchFamily="49" charset="-122"/>
            </a:endParaRPr>
          </a:p>
        </p:txBody>
      </p:sp>
      <p:sp>
        <p:nvSpPr>
          <p:cNvPr id="102403" name="Rectangle 3"/>
          <p:cNvSpPr>
            <a:spLocks noGrp="1" noRot="1"/>
          </p:cNvSpPr>
          <p:nvPr>
            <p:ph idx="1"/>
          </p:nvPr>
        </p:nvSpPr>
        <p:spPr>
          <a:ln/>
        </p:spPr>
        <p:txBody>
          <a:bodyPr vert="horz" wrap="square" lIns="91440" tIns="45720" rIns="91440" bIns="45720" anchor="t"/>
          <a:p>
            <a:pPr eaLnBrk="1" hangingPunct="1"/>
            <a:endParaRPr lang="zh-CN" altLang="zh-CN" dirty="0"/>
          </a:p>
        </p:txBody>
      </p:sp>
      <p:sp>
        <p:nvSpPr>
          <p:cNvPr id="102404" name="Rectangle 21"/>
          <p:cNvSpPr/>
          <p:nvPr/>
        </p:nvSpPr>
        <p:spPr>
          <a:xfrm>
            <a:off x="1558925" y="1739900"/>
            <a:ext cx="2462213"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102405" name="Rectangle 26"/>
          <p:cNvSpPr/>
          <p:nvPr/>
        </p:nvSpPr>
        <p:spPr>
          <a:xfrm flipV="1">
            <a:off x="1692275" y="2565400"/>
            <a:ext cx="2462213" cy="2047875"/>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102406" name="Rectangle 29"/>
          <p:cNvSpPr/>
          <p:nvPr/>
        </p:nvSpPr>
        <p:spPr>
          <a:xfrm>
            <a:off x="1547813" y="1196975"/>
            <a:ext cx="3565525"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
        <p:nvSpPr>
          <p:cNvPr id="102407" name="Rectangle 33"/>
          <p:cNvSpPr/>
          <p:nvPr/>
        </p:nvSpPr>
        <p:spPr>
          <a:xfrm>
            <a:off x="1547813" y="4149725"/>
            <a:ext cx="3565525"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pic>
        <p:nvPicPr>
          <p:cNvPr id="102408" name="Picture 122"/>
          <p:cNvPicPr>
            <a:picLocks noChangeAspect="1"/>
          </p:cNvPicPr>
          <p:nvPr/>
        </p:nvPicPr>
        <p:blipFill>
          <a:blip r:embed="rId1"/>
          <a:stretch>
            <a:fillRect/>
          </a:stretch>
        </p:blipFill>
        <p:spPr>
          <a:xfrm>
            <a:off x="395288" y="1196975"/>
            <a:ext cx="8497887" cy="5300663"/>
          </a:xfrm>
          <a:prstGeom prst="rect">
            <a:avLst/>
          </a:prstGeom>
          <a:noFill/>
          <a:ln w="9525">
            <a:noFill/>
          </a:ln>
        </p:spPr>
      </p:pic>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2"/>
          <p:cNvSpPr>
            <a:spLocks noGrp="1" noRot="1"/>
          </p:cNvSpPr>
          <p:nvPr>
            <p:ph type="title"/>
          </p:nvPr>
        </p:nvSpPr>
        <p:spPr>
          <a:ln/>
        </p:spPr>
        <p:txBody>
          <a:bodyPr vert="horz" wrap="square" lIns="91440" tIns="45720" rIns="91440" bIns="45720" anchor="ctr"/>
          <a:p>
            <a:pPr eaLnBrk="1" hangingPunct="1"/>
            <a:r>
              <a:rPr lang="zh-CN" altLang="en-US" sz="3600" dirty="0">
                <a:ea typeface="楷体_GB2312" panose="02010609030101010101" pitchFamily="49" charset="-122"/>
              </a:rPr>
              <a:t>计算不确定度时有效数字的运算规则</a:t>
            </a:r>
            <a:endParaRPr lang="zh-CN" altLang="en-US" sz="3600" dirty="0">
              <a:ea typeface="楷体_GB2312" panose="02010609030101010101" pitchFamily="49" charset="-122"/>
            </a:endParaRPr>
          </a:p>
        </p:txBody>
      </p:sp>
      <p:sp>
        <p:nvSpPr>
          <p:cNvPr id="103427" name="Rectangle 3"/>
          <p:cNvSpPr>
            <a:spLocks noGrp="1" noRot="1"/>
          </p:cNvSpPr>
          <p:nvPr>
            <p:ph idx="1"/>
          </p:nvPr>
        </p:nvSpPr>
        <p:spPr>
          <a:ln/>
        </p:spPr>
        <p:txBody>
          <a:bodyPr vert="horz" wrap="square" lIns="91440" tIns="45720" rIns="91440" bIns="45720" anchor="t"/>
          <a:p>
            <a:pPr eaLnBrk="1" hangingPunct="1">
              <a:buNone/>
            </a:pPr>
            <a:r>
              <a:rPr lang="en-US" altLang="zh-CN" b="1" dirty="0"/>
              <a:t>   </a:t>
            </a:r>
            <a:endParaRPr lang="en-US" altLang="zh-CN" dirty="0">
              <a:solidFill>
                <a:srgbClr val="FFCC00"/>
              </a:solidFill>
              <a:ea typeface="楷体_GB2312" panose="02010609030101010101" pitchFamily="49" charset="-122"/>
            </a:endParaRPr>
          </a:p>
          <a:p>
            <a:pPr algn="ctr" eaLnBrk="1" hangingPunct="1">
              <a:buNone/>
            </a:pPr>
            <a:r>
              <a:rPr lang="zh-CN" altLang="en-US" sz="4000" dirty="0">
                <a:solidFill>
                  <a:srgbClr val="FF0000"/>
                </a:solidFill>
                <a:ea typeface="楷体_GB2312" panose="02010609030101010101" pitchFamily="49" charset="-122"/>
              </a:rPr>
              <a:t>间接测量值的有效数字位数最终应由不确定度来决定。</a:t>
            </a:r>
            <a:endParaRPr lang="zh-CN" altLang="en-US" sz="4000" dirty="0">
              <a:solidFill>
                <a:srgbClr val="FF0000"/>
              </a:solidFill>
              <a:ea typeface="楷体_GB2312" panose="02010609030101010101" pitchFamily="49" charset="-122"/>
            </a:endParaRPr>
          </a:p>
          <a:p>
            <a:pPr eaLnBrk="1" hangingPunct="1">
              <a:buNone/>
            </a:pPr>
            <a:r>
              <a:rPr lang="en-US" altLang="zh-CN" sz="3600" dirty="0">
                <a:solidFill>
                  <a:srgbClr val="FFCC00"/>
                </a:solidFill>
                <a:ea typeface="楷体_GB2312" panose="02010609030101010101" pitchFamily="49" charset="-122"/>
              </a:rPr>
              <a:t>1.</a:t>
            </a:r>
            <a:r>
              <a:rPr lang="zh-CN" altLang="en-US" sz="3600" dirty="0">
                <a:solidFill>
                  <a:srgbClr val="FFCC00"/>
                </a:solidFill>
                <a:ea typeface="楷体_GB2312" panose="02010609030101010101" pitchFamily="49" charset="-122"/>
              </a:rPr>
              <a:t>加减法</a:t>
            </a:r>
            <a:endParaRPr lang="zh-CN" altLang="en-US" sz="3600" dirty="0">
              <a:solidFill>
                <a:srgbClr val="FFCC00"/>
              </a:solidFill>
              <a:ea typeface="楷体_GB2312" panose="02010609030101010101" pitchFamily="49" charset="-122"/>
            </a:endParaRPr>
          </a:p>
          <a:p>
            <a:pPr eaLnBrk="1" hangingPunct="1">
              <a:buNone/>
            </a:pPr>
            <a:endParaRPr lang="zh-CN" altLang="en-US" sz="3600" dirty="0">
              <a:solidFill>
                <a:srgbClr val="FFCC00"/>
              </a:solidFill>
              <a:ea typeface="楷体_GB2312" panose="02010609030101010101" pitchFamily="49" charset="-122"/>
            </a:endParaRPr>
          </a:p>
          <a:p>
            <a:pPr eaLnBrk="1" hangingPunct="1">
              <a:buNone/>
            </a:pPr>
            <a:r>
              <a:rPr lang="en-US" altLang="zh-CN" sz="3600" dirty="0">
                <a:solidFill>
                  <a:srgbClr val="FFCC00"/>
                </a:solidFill>
                <a:ea typeface="楷体_GB2312" panose="02010609030101010101" pitchFamily="49" charset="-122"/>
              </a:rPr>
              <a:t>2.</a:t>
            </a:r>
            <a:r>
              <a:rPr lang="zh-CN" altLang="en-US" sz="3600" dirty="0">
                <a:solidFill>
                  <a:srgbClr val="FFCC00"/>
                </a:solidFill>
                <a:ea typeface="楷体_GB2312" panose="02010609030101010101" pitchFamily="49" charset="-122"/>
              </a:rPr>
              <a:t>乘除法</a:t>
            </a:r>
            <a:endParaRPr lang="zh-CN" altLang="en-US" sz="3600" dirty="0">
              <a:solidFill>
                <a:srgbClr val="FFCC00"/>
              </a:solidFill>
              <a:ea typeface="楷体_GB2312" panose="02010609030101010101" pitchFamily="49" charset="-122"/>
            </a:endParaRPr>
          </a:p>
          <a:p>
            <a:pPr eaLnBrk="1" hangingPunct="1">
              <a:buNone/>
            </a:pPr>
            <a:r>
              <a:rPr lang="zh-CN" altLang="en-US" dirty="0"/>
              <a:t> </a:t>
            </a:r>
            <a:endParaRPr lang="zh-CN" altLang="en-US" dirty="0"/>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加减法</a:t>
            </a:r>
            <a:endParaRPr lang="zh-CN" altLang="en-US" dirty="0">
              <a:ea typeface="楷体_GB2312" panose="02010609030101010101" pitchFamily="49" charset="-122"/>
            </a:endParaRPr>
          </a:p>
        </p:txBody>
      </p:sp>
      <p:sp>
        <p:nvSpPr>
          <p:cNvPr id="104451" name="Rectangle 3"/>
          <p:cNvSpPr>
            <a:spLocks noGrp="1" noRot="1"/>
          </p:cNvSpPr>
          <p:nvPr>
            <p:ph idx="1"/>
          </p:nvPr>
        </p:nvSpPr>
        <p:spPr>
          <a:ln/>
        </p:spPr>
        <p:txBody>
          <a:bodyPr vert="horz" wrap="square" lIns="91440" tIns="45720" rIns="91440" bIns="45720" anchor="t"/>
          <a:p>
            <a:pPr eaLnBrk="1" hangingPunct="1">
              <a:buNone/>
            </a:pPr>
            <a:r>
              <a:rPr lang="en-US" altLang="zh-CN" sz="3600" dirty="0">
                <a:solidFill>
                  <a:srgbClr val="FFCC00"/>
                </a:solidFill>
                <a:latin typeface="Times New Roman" panose="02020603050405020304" pitchFamily="18" charset="0"/>
                <a:ea typeface="楷体_GB2312" panose="02010609030101010101" pitchFamily="49" charset="-122"/>
              </a:rPr>
              <a:t>1. </a:t>
            </a:r>
            <a:r>
              <a:rPr lang="zh-CN" altLang="en-US" sz="3600" dirty="0">
                <a:solidFill>
                  <a:srgbClr val="FFCC00"/>
                </a:solidFill>
                <a:latin typeface="Times New Roman" panose="02020603050405020304" pitchFamily="18" charset="0"/>
                <a:ea typeface="楷体_GB2312" panose="02010609030101010101" pitchFamily="49" charset="-122"/>
              </a:rPr>
              <a:t>计算间接被测量的不确定度。不确定度在计算过程中</a:t>
            </a:r>
            <a:r>
              <a:rPr lang="zh-CN" altLang="en-US" sz="3600" dirty="0">
                <a:solidFill>
                  <a:srgbClr val="FF0000"/>
                </a:solidFill>
                <a:latin typeface="Times New Roman" panose="02020603050405020304" pitchFamily="18" charset="0"/>
                <a:ea typeface="楷体_GB2312" panose="02010609030101010101" pitchFamily="49" charset="-122"/>
              </a:rPr>
              <a:t>取</a:t>
            </a:r>
            <a:r>
              <a:rPr lang="en-US" altLang="zh-CN" sz="3600" dirty="0">
                <a:solidFill>
                  <a:srgbClr val="FF0000"/>
                </a:solidFill>
                <a:latin typeface="Times New Roman" panose="02020603050405020304" pitchFamily="18" charset="0"/>
                <a:ea typeface="楷体_GB2312" panose="02010609030101010101" pitchFamily="49" charset="-122"/>
              </a:rPr>
              <a:t>1</a:t>
            </a:r>
            <a:r>
              <a:rPr lang="zh-CN" altLang="en-US" sz="3600" dirty="0">
                <a:solidFill>
                  <a:srgbClr val="FF0000"/>
                </a:solidFill>
                <a:latin typeface="Times New Roman" panose="02020603050405020304" pitchFamily="18" charset="0"/>
                <a:ea typeface="楷体_GB2312" panose="02010609030101010101" pitchFamily="49" charset="-122"/>
              </a:rPr>
              <a:t>位或</a:t>
            </a:r>
            <a:r>
              <a:rPr lang="en-US" altLang="zh-CN" sz="3600" dirty="0">
                <a:solidFill>
                  <a:srgbClr val="FF0000"/>
                </a:solidFill>
                <a:latin typeface="Times New Roman" panose="02020603050405020304" pitchFamily="18" charset="0"/>
                <a:ea typeface="楷体_GB2312" panose="02010609030101010101" pitchFamily="49" charset="-122"/>
              </a:rPr>
              <a:t>2</a:t>
            </a:r>
            <a:r>
              <a:rPr lang="zh-CN" altLang="en-US" sz="3600" dirty="0">
                <a:solidFill>
                  <a:srgbClr val="FF0000"/>
                </a:solidFill>
                <a:latin typeface="Times New Roman" panose="02020603050405020304" pitchFamily="18" charset="0"/>
                <a:ea typeface="楷体_GB2312" panose="02010609030101010101" pitchFamily="49" charset="-122"/>
              </a:rPr>
              <a:t>位有效数字</a:t>
            </a:r>
            <a:r>
              <a:rPr lang="zh-CN" altLang="en-US" sz="3600" dirty="0">
                <a:solidFill>
                  <a:srgbClr val="FFCC00"/>
                </a:solidFill>
                <a:latin typeface="Times New Roman" panose="02020603050405020304" pitchFamily="18" charset="0"/>
                <a:ea typeface="楷体_GB2312" panose="02010609030101010101" pitchFamily="49" charset="-122"/>
              </a:rPr>
              <a:t>；</a:t>
            </a:r>
            <a:endParaRPr lang="zh-CN" altLang="en-US" sz="36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sz="3600" dirty="0">
                <a:solidFill>
                  <a:srgbClr val="FFCC00"/>
                </a:solidFill>
                <a:latin typeface="Times New Roman" panose="02020603050405020304" pitchFamily="18" charset="0"/>
                <a:ea typeface="楷体_GB2312" panose="02010609030101010101" pitchFamily="49" charset="-122"/>
              </a:rPr>
              <a:t>2. </a:t>
            </a:r>
            <a:r>
              <a:rPr lang="zh-CN" altLang="en-US" sz="3600" dirty="0">
                <a:solidFill>
                  <a:srgbClr val="FFCC00"/>
                </a:solidFill>
                <a:latin typeface="Times New Roman" panose="02020603050405020304" pitchFamily="18" charset="0"/>
                <a:ea typeface="楷体_GB2312" panose="02010609030101010101" pitchFamily="49" charset="-122"/>
              </a:rPr>
              <a:t>计算间接被测量。各分量的有效数字位数比间接被测量的不确定度所在位数</a:t>
            </a:r>
            <a:r>
              <a:rPr lang="zh-CN" altLang="en-US" sz="3600" dirty="0">
                <a:solidFill>
                  <a:srgbClr val="FF0000"/>
                </a:solidFill>
                <a:latin typeface="Times New Roman" panose="02020603050405020304" pitchFamily="18" charset="0"/>
                <a:ea typeface="楷体_GB2312" panose="02010609030101010101" pitchFamily="49" charset="-122"/>
              </a:rPr>
              <a:t>低一位</a:t>
            </a:r>
            <a:r>
              <a:rPr lang="zh-CN" altLang="en-US" sz="3600" dirty="0">
                <a:solidFill>
                  <a:srgbClr val="FFCC00"/>
                </a:solidFill>
                <a:latin typeface="Times New Roman" panose="02020603050405020304" pitchFamily="18" charset="0"/>
                <a:ea typeface="楷体_GB2312" panose="02010609030101010101" pitchFamily="49" charset="-122"/>
              </a:rPr>
              <a:t>；</a:t>
            </a:r>
            <a:endParaRPr lang="zh-CN" altLang="en-US" sz="3600" dirty="0">
              <a:solidFill>
                <a:srgbClr val="FFCC00"/>
              </a:solidFill>
              <a:latin typeface="Times New Roman" panose="02020603050405020304" pitchFamily="18" charset="0"/>
              <a:ea typeface="楷体_GB2312" panose="02010609030101010101" pitchFamily="49" charset="-122"/>
            </a:endParaRPr>
          </a:p>
          <a:p>
            <a:pPr eaLnBrk="1" hangingPunct="1">
              <a:buNone/>
            </a:pPr>
            <a:r>
              <a:rPr lang="en-US" altLang="zh-CN" sz="3600" dirty="0">
                <a:solidFill>
                  <a:srgbClr val="FFCC00"/>
                </a:solidFill>
                <a:latin typeface="Times New Roman" panose="02020603050405020304" pitchFamily="18" charset="0"/>
                <a:ea typeface="楷体_GB2312" panose="02010609030101010101" pitchFamily="49" charset="-122"/>
              </a:rPr>
              <a:t>3. </a:t>
            </a:r>
            <a:r>
              <a:rPr lang="zh-CN" altLang="en-US" sz="3600" dirty="0">
                <a:solidFill>
                  <a:srgbClr val="FFCC00"/>
                </a:solidFill>
                <a:latin typeface="Times New Roman" panose="02020603050405020304" pitchFamily="18" charset="0"/>
                <a:ea typeface="楷体_GB2312" panose="02010609030101010101" pitchFamily="49" charset="-122"/>
              </a:rPr>
              <a:t>用不确定度的位数决定最终结果的有效数字位数，并写出结果表达式。</a:t>
            </a:r>
            <a:endParaRPr lang="zh-CN" altLang="en-US" sz="3600" dirty="0">
              <a:solidFill>
                <a:srgbClr val="FFCC00"/>
              </a:solidFill>
              <a:latin typeface="Times New Roman" panose="02020603050405020304" pitchFamily="18" charset="0"/>
              <a:ea typeface="楷体_GB2312" panose="02010609030101010101" pitchFamily="49" charset="-122"/>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2"/>
          <p:cNvSpPr>
            <a:spLocks noGrp="1" noRot="1"/>
          </p:cNvSpPr>
          <p:nvPr>
            <p:ph type="title"/>
          </p:nvPr>
        </p:nvSpPr>
        <p:spPr>
          <a:ln/>
        </p:spPr>
        <p:txBody>
          <a:bodyPr vert="horz" wrap="square" lIns="91440" tIns="45720" rIns="91440" bIns="45720" anchor="ctr"/>
          <a:p>
            <a:pPr eaLnBrk="1" hangingPunct="1"/>
            <a:r>
              <a:rPr lang="zh-CN" altLang="en-US" dirty="0">
                <a:ea typeface="楷体_GB2312" panose="02010609030101010101" pitchFamily="49" charset="-122"/>
              </a:rPr>
              <a:t>举例</a:t>
            </a:r>
            <a:endParaRPr lang="zh-CN" altLang="en-US" dirty="0">
              <a:ea typeface="楷体_GB2312" panose="02010609030101010101" pitchFamily="49" charset="-122"/>
            </a:endParaRPr>
          </a:p>
        </p:txBody>
      </p:sp>
      <p:sp>
        <p:nvSpPr>
          <p:cNvPr id="105475" name="Rectangle 3"/>
          <p:cNvSpPr>
            <a:spLocks noGrp="1" noRot="1"/>
          </p:cNvSpPr>
          <p:nvPr>
            <p:ph idx="1"/>
          </p:nvPr>
        </p:nvSpPr>
        <p:spPr>
          <a:xfrm>
            <a:off x="323850" y="2781300"/>
            <a:ext cx="8540750" cy="1757363"/>
          </a:xfrm>
          <a:ln/>
        </p:spPr>
        <p:txBody>
          <a:bodyPr vert="horz" wrap="square" lIns="91440" tIns="45720" rIns="91440" bIns="45720" anchor="t"/>
          <a:p>
            <a:pPr eaLnBrk="1" hangingPunct="1">
              <a:buNone/>
            </a:pPr>
            <a:r>
              <a:rPr lang="zh-CN" altLang="en-US" b="1" dirty="0">
                <a:solidFill>
                  <a:srgbClr val="FFCC00"/>
                </a:solidFill>
                <a:latin typeface="Times New Roman" panose="02020603050405020304" pitchFamily="18" charset="0"/>
                <a:ea typeface="楷体_GB2312" panose="02010609030101010101" pitchFamily="49" charset="-122"/>
              </a:rPr>
              <a:t>例</a:t>
            </a:r>
            <a:r>
              <a:rPr lang="en-US" altLang="zh-CN" b="1" dirty="0">
                <a:solidFill>
                  <a:srgbClr val="FFCC00"/>
                </a:solidFill>
                <a:latin typeface="Times New Roman" panose="02020603050405020304" pitchFamily="18" charset="0"/>
                <a:ea typeface="楷体_GB2312" panose="02010609030101010101" pitchFamily="49" charset="-122"/>
              </a:rPr>
              <a:t>5.</a:t>
            </a:r>
            <a:r>
              <a:rPr lang="zh-CN" altLang="en-US" dirty="0">
                <a:solidFill>
                  <a:srgbClr val="FFCC00"/>
                </a:solidFill>
                <a:latin typeface="Times New Roman" panose="02020603050405020304" pitchFamily="18" charset="0"/>
                <a:ea typeface="楷体_GB2312" panose="02010609030101010101" pitchFamily="49" charset="-122"/>
              </a:rPr>
              <a:t>已知</a:t>
            </a:r>
            <a:r>
              <a:rPr lang="en-US" altLang="zh-CN" i="1" dirty="0">
                <a:solidFill>
                  <a:srgbClr val="FFCC00"/>
                </a:solidFill>
                <a:latin typeface="Times New Roman" panose="02020603050405020304" pitchFamily="18" charset="0"/>
                <a:ea typeface="楷体_GB2312" panose="02010609030101010101" pitchFamily="49" charset="-122"/>
              </a:rPr>
              <a:t>N</a:t>
            </a:r>
            <a:r>
              <a:rPr lang="en-US" altLang="zh-CN" dirty="0">
                <a:solidFill>
                  <a:srgbClr val="FFCC00"/>
                </a:solidFill>
                <a:latin typeface="Times New Roman" panose="02020603050405020304" pitchFamily="18" charset="0"/>
                <a:ea typeface="楷体_GB2312" panose="02010609030101010101" pitchFamily="49" charset="-122"/>
              </a:rPr>
              <a:t>=</a:t>
            </a:r>
            <a:r>
              <a:rPr lang="en-US" altLang="zh-CN" i="1" dirty="0">
                <a:solidFill>
                  <a:srgbClr val="FFCC00"/>
                </a:solidFill>
                <a:latin typeface="Times New Roman" panose="02020603050405020304" pitchFamily="18" charset="0"/>
                <a:ea typeface="楷体_GB2312" panose="02010609030101010101" pitchFamily="49" charset="-122"/>
              </a:rPr>
              <a:t>A</a:t>
            </a:r>
            <a:r>
              <a:rPr lang="en-US" altLang="zh-CN" dirty="0">
                <a:solidFill>
                  <a:srgbClr val="FFCC00"/>
                </a:solidFill>
                <a:latin typeface="Times New Roman" panose="02020603050405020304" pitchFamily="18" charset="0"/>
                <a:ea typeface="楷体_GB2312" panose="02010609030101010101" pitchFamily="49" charset="-122"/>
              </a:rPr>
              <a:t>+2</a:t>
            </a:r>
            <a:r>
              <a:rPr lang="en-US" altLang="zh-CN" i="1" dirty="0">
                <a:solidFill>
                  <a:srgbClr val="FFCC00"/>
                </a:solidFill>
                <a:latin typeface="Times New Roman" panose="02020603050405020304" pitchFamily="18" charset="0"/>
                <a:ea typeface="楷体_GB2312" panose="02010609030101010101" pitchFamily="49" charset="-122"/>
              </a:rPr>
              <a:t>B</a:t>
            </a:r>
            <a:r>
              <a:rPr lang="en-US" altLang="zh-CN" dirty="0">
                <a:solidFill>
                  <a:srgbClr val="FFCC00"/>
                </a:solidFill>
                <a:latin typeface="Times New Roman" panose="02020603050405020304" pitchFamily="18" charset="0"/>
                <a:ea typeface="楷体_GB2312" panose="02010609030101010101" pitchFamily="49" charset="-122"/>
              </a:rPr>
              <a:t>-4</a:t>
            </a:r>
            <a:r>
              <a:rPr lang="en-US" altLang="zh-CN" i="1" dirty="0">
                <a:solidFill>
                  <a:srgbClr val="FFCC00"/>
                </a:solidFill>
                <a:latin typeface="Times New Roman" panose="02020603050405020304" pitchFamily="18" charset="0"/>
                <a:ea typeface="楷体_GB2312" panose="02010609030101010101" pitchFamily="49" charset="-122"/>
              </a:rPr>
              <a:t>C</a:t>
            </a:r>
            <a:r>
              <a:rPr lang="zh-CN" altLang="en-US" dirty="0">
                <a:solidFill>
                  <a:srgbClr val="FFCC00"/>
                </a:solidFill>
                <a:latin typeface="Times New Roman" panose="02020603050405020304" pitchFamily="18" charset="0"/>
                <a:ea typeface="楷体_GB2312" panose="02010609030101010101" pitchFamily="49" charset="-122"/>
              </a:rPr>
              <a:t>；其中</a:t>
            </a:r>
            <a:r>
              <a:rPr lang="en-US" altLang="zh-CN" i="1" dirty="0">
                <a:solidFill>
                  <a:srgbClr val="FFCC00"/>
                </a:solidFill>
                <a:latin typeface="Times New Roman" panose="02020603050405020304" pitchFamily="18" charset="0"/>
                <a:ea typeface="楷体_GB2312" panose="02010609030101010101" pitchFamily="49" charset="-122"/>
              </a:rPr>
              <a:t>A</a:t>
            </a:r>
            <a:r>
              <a:rPr lang="en-US" altLang="zh-CN" dirty="0">
                <a:solidFill>
                  <a:srgbClr val="FFCC00"/>
                </a:solidFill>
                <a:latin typeface="Times New Roman" panose="02020603050405020304" pitchFamily="18" charset="0"/>
                <a:ea typeface="楷体_GB2312" panose="02010609030101010101" pitchFamily="49" charset="-122"/>
              </a:rPr>
              <a:t>=71.32±0.15cm</a:t>
            </a:r>
            <a:r>
              <a:rPr lang="zh-CN" altLang="en-US" dirty="0">
                <a:solidFill>
                  <a:srgbClr val="FFCC00"/>
                </a:solidFill>
                <a:latin typeface="Times New Roman" panose="02020603050405020304" pitchFamily="18" charset="0"/>
                <a:ea typeface="楷体_GB2312" panose="02010609030101010101" pitchFamily="49" charset="-122"/>
              </a:rPr>
              <a:t>，</a:t>
            </a:r>
            <a:r>
              <a:rPr lang="en-US" altLang="zh-CN" i="1" dirty="0">
                <a:solidFill>
                  <a:srgbClr val="FFCC00"/>
                </a:solidFill>
                <a:latin typeface="Times New Roman" panose="02020603050405020304" pitchFamily="18" charset="0"/>
                <a:ea typeface="楷体_GB2312" panose="02010609030101010101" pitchFamily="49" charset="-122"/>
              </a:rPr>
              <a:t>B</a:t>
            </a:r>
            <a:r>
              <a:rPr lang="en-US" altLang="zh-CN" dirty="0">
                <a:solidFill>
                  <a:srgbClr val="FFCC00"/>
                </a:solidFill>
                <a:latin typeface="Times New Roman" panose="02020603050405020304" pitchFamily="18" charset="0"/>
                <a:ea typeface="楷体_GB2312" panose="02010609030101010101" pitchFamily="49" charset="-122"/>
              </a:rPr>
              <a:t>=0.262±0.011cm</a:t>
            </a:r>
            <a:r>
              <a:rPr lang="zh-CN" altLang="en-US" dirty="0">
                <a:solidFill>
                  <a:srgbClr val="FFCC00"/>
                </a:solidFill>
                <a:latin typeface="Times New Roman" panose="02020603050405020304" pitchFamily="18" charset="0"/>
                <a:ea typeface="楷体_GB2312" panose="02010609030101010101" pitchFamily="49" charset="-122"/>
              </a:rPr>
              <a:t>，</a:t>
            </a:r>
            <a:r>
              <a:rPr lang="en-US" altLang="zh-CN" i="1" dirty="0">
                <a:solidFill>
                  <a:srgbClr val="FFCC00"/>
                </a:solidFill>
                <a:latin typeface="Times New Roman" panose="02020603050405020304" pitchFamily="18" charset="0"/>
                <a:ea typeface="楷体_GB2312" panose="02010609030101010101" pitchFamily="49" charset="-122"/>
              </a:rPr>
              <a:t>C</a:t>
            </a:r>
            <a:r>
              <a:rPr lang="en-US" altLang="zh-CN" dirty="0">
                <a:solidFill>
                  <a:srgbClr val="FFCC00"/>
                </a:solidFill>
                <a:latin typeface="Times New Roman" panose="02020603050405020304" pitchFamily="18" charset="0"/>
                <a:ea typeface="楷体_GB2312" panose="02010609030101010101" pitchFamily="49" charset="-122"/>
              </a:rPr>
              <a:t>=7.53±0.13cm</a:t>
            </a:r>
            <a:r>
              <a:rPr lang="zh-CN" altLang="en-US" dirty="0">
                <a:solidFill>
                  <a:srgbClr val="FFCC00"/>
                </a:solidFill>
                <a:latin typeface="Times New Roman" panose="02020603050405020304" pitchFamily="18" charset="0"/>
                <a:ea typeface="楷体_GB2312" panose="02010609030101010101" pitchFamily="49" charset="-122"/>
              </a:rPr>
              <a:t>。求</a:t>
            </a:r>
            <a:r>
              <a:rPr lang="en-US" altLang="zh-CN" i="1" dirty="0">
                <a:solidFill>
                  <a:srgbClr val="FFCC00"/>
                </a:solidFill>
                <a:latin typeface="Times New Roman" panose="02020603050405020304" pitchFamily="18" charset="0"/>
                <a:ea typeface="楷体_GB2312" panose="02010609030101010101" pitchFamily="49" charset="-122"/>
              </a:rPr>
              <a:t>N</a:t>
            </a:r>
            <a:r>
              <a:rPr lang="en-US" altLang="zh-CN" dirty="0">
                <a:solidFill>
                  <a:srgbClr val="FFCC00"/>
                </a:solidFill>
                <a:latin typeface="Times New Roman" panose="02020603050405020304" pitchFamily="18" charset="0"/>
                <a:ea typeface="楷体_GB2312" panose="02010609030101010101" pitchFamily="49" charset="-122"/>
              </a:rPr>
              <a:t>=</a:t>
            </a:r>
            <a:r>
              <a:rPr lang="en-US" altLang="zh-CN" i="1" dirty="0">
                <a:solidFill>
                  <a:srgbClr val="FFCC00"/>
                </a:solidFill>
                <a:latin typeface="Times New Roman" panose="02020603050405020304" pitchFamily="18" charset="0"/>
                <a:ea typeface="楷体_GB2312" panose="02010609030101010101" pitchFamily="49" charset="-122"/>
              </a:rPr>
              <a:t>N</a:t>
            </a:r>
            <a:r>
              <a:rPr lang="en-US" altLang="zh-CN" dirty="0">
                <a:solidFill>
                  <a:srgbClr val="FFCC00"/>
                </a:solidFill>
                <a:latin typeface="Times New Roman" panose="02020603050405020304" pitchFamily="18" charset="0"/>
                <a:ea typeface="楷体_GB2312" panose="02010609030101010101" pitchFamily="49" charset="-122"/>
              </a:rPr>
              <a:t>±</a:t>
            </a:r>
            <a:r>
              <a:rPr lang="en-US" altLang="zh-CN" i="1" dirty="0">
                <a:solidFill>
                  <a:srgbClr val="FFCC00"/>
                </a:solidFill>
                <a:latin typeface="Times New Roman" panose="02020603050405020304" pitchFamily="18" charset="0"/>
                <a:ea typeface="楷体_GB2312" panose="02010609030101010101" pitchFamily="49" charset="-122"/>
              </a:rPr>
              <a:t>u</a:t>
            </a:r>
            <a:r>
              <a:rPr lang="en-US" altLang="zh-CN" dirty="0">
                <a:solidFill>
                  <a:srgbClr val="FFCC00"/>
                </a:solidFill>
                <a:latin typeface="Times New Roman" panose="02020603050405020304" pitchFamily="18" charset="0"/>
                <a:ea typeface="楷体_GB2312" panose="02010609030101010101" pitchFamily="49" charset="-122"/>
              </a:rPr>
              <a:t>(</a:t>
            </a:r>
            <a:r>
              <a:rPr lang="en-US" altLang="zh-CN" i="1" dirty="0">
                <a:solidFill>
                  <a:srgbClr val="FFCC00"/>
                </a:solidFill>
                <a:latin typeface="Times New Roman" panose="02020603050405020304" pitchFamily="18" charset="0"/>
                <a:ea typeface="楷体_GB2312" panose="02010609030101010101" pitchFamily="49" charset="-122"/>
              </a:rPr>
              <a:t>N</a:t>
            </a:r>
            <a:r>
              <a:rPr lang="en-US" altLang="zh-CN" dirty="0">
                <a:solidFill>
                  <a:srgbClr val="FFCC00"/>
                </a:solidFill>
                <a:latin typeface="Times New Roman" panose="02020603050405020304" pitchFamily="18" charset="0"/>
                <a:ea typeface="楷体_GB2312" panose="02010609030101010101" pitchFamily="49" charset="-122"/>
              </a:rPr>
              <a:t>)=?</a:t>
            </a:r>
            <a:endParaRPr lang="en-US" altLang="zh-CN" dirty="0">
              <a:solidFill>
                <a:srgbClr val="FFCC00"/>
              </a:solidFill>
              <a:latin typeface="Times New Roman" panose="02020603050405020304" pitchFamily="18" charset="0"/>
              <a:ea typeface="楷体_GB2312" panose="02010609030101010101" pitchFamily="49" charset="-122"/>
            </a:endParaRPr>
          </a:p>
          <a:p>
            <a:pPr eaLnBrk="1" hangingPunct="1">
              <a:buNone/>
            </a:pPr>
            <a:endParaRPr lang="en-US" altLang="zh-CN" dirty="0"/>
          </a:p>
        </p:txBody>
      </p:sp>
      <p:sp>
        <p:nvSpPr>
          <p:cNvPr id="105476" name="Line 4"/>
          <p:cNvSpPr/>
          <p:nvPr/>
        </p:nvSpPr>
        <p:spPr>
          <a:xfrm>
            <a:off x="1258888" y="3789363"/>
            <a:ext cx="360362" cy="0"/>
          </a:xfrm>
          <a:prstGeom prst="line">
            <a:avLst/>
          </a:prstGeom>
          <a:ln w="34925" cap="flat" cmpd="sng">
            <a:solidFill>
              <a:srgbClr val="FFCC00"/>
            </a:solidFill>
            <a:prstDash val="solid"/>
            <a:headEnd type="none" w="med" len="med"/>
            <a:tailEnd type="none" w="med" len="med"/>
          </a:ln>
        </p:spPr>
      </p:sp>
      <p:sp>
        <p:nvSpPr>
          <p:cNvPr id="105477" name="Line 5"/>
          <p:cNvSpPr/>
          <p:nvPr/>
        </p:nvSpPr>
        <p:spPr>
          <a:xfrm>
            <a:off x="2268538" y="3789363"/>
            <a:ext cx="360362" cy="0"/>
          </a:xfrm>
          <a:prstGeom prst="line">
            <a:avLst/>
          </a:prstGeom>
          <a:ln w="34925" cap="flat" cmpd="sng">
            <a:solidFill>
              <a:srgbClr val="FFCC00"/>
            </a:solidFill>
            <a:prstDash val="solid"/>
            <a:headEnd type="none" w="med" len="med"/>
            <a:tailEnd type="none" w="med" len="med"/>
          </a:ln>
        </p:spPr>
      </p:sp>
      <p:sp>
        <p:nvSpPr>
          <p:cNvPr id="105478" name="Rectangle 6"/>
          <p:cNvSpPr/>
          <p:nvPr/>
        </p:nvSpPr>
        <p:spPr>
          <a:xfrm>
            <a:off x="0" y="3138488"/>
            <a:ext cx="9144000" cy="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kern="1200">
                <a:solidFill>
                  <a:schemeClr val="tx1"/>
                </a:solidFill>
                <a:latin typeface="+mn-lt"/>
                <a:ea typeface="+mn-ea"/>
                <a:cs typeface="+mn-cs"/>
              </a:defRPr>
            </a:lvl5pPr>
          </a:lstStyle>
          <a:p>
            <a:pPr marL="0" lvl="0" indent="0" algn="ctr">
              <a:lnSpc>
                <a:spcPct val="120000"/>
              </a:lnSpc>
              <a:spcBef>
                <a:spcPct val="50000"/>
              </a:spcBef>
              <a:buClrTx/>
              <a:buSzPct val="100000"/>
              <a:buNone/>
            </a:pPr>
            <a:endParaRPr lang="zh-CN" altLang="en-US" sz="1800" b="1" dirty="0">
              <a:latin typeface="Times New Roman" panose="02020603050405020304" pitchFamily="18" charset="0"/>
            </a:endParaRPr>
          </a:p>
        </p:txBody>
      </p:sp>
    </p:spTree>
  </p:cSld>
  <p:clrMapOvr>
    <a:masterClrMapping/>
  </p:clrMapOvr>
  <p:transition/>
</p:sld>
</file>

<file path=ppt/theme/theme1.xml><?xml version="1.0" encoding="utf-8"?>
<a:theme xmlns:a="http://schemas.openxmlformats.org/drawingml/2006/main" name="天坛月色">
  <a:themeElements>
    <a:clrScheme name="天坛月色 1">
      <a:dk1>
        <a:srgbClr val="DDDDDD"/>
      </a:dk1>
      <a:lt1>
        <a:srgbClr val="FFFFFF"/>
      </a:lt1>
      <a:dk2>
        <a:srgbClr val="3366CC"/>
      </a:dk2>
      <a:lt2>
        <a:srgbClr val="FFFF66"/>
      </a:lt2>
      <a:accent1>
        <a:srgbClr val="879CC8"/>
      </a:accent1>
      <a:accent2>
        <a:srgbClr val="C0C0C0"/>
      </a:accent2>
      <a:accent3>
        <a:srgbClr val="ADB8E2"/>
      </a:accent3>
      <a:accent4>
        <a:srgbClr val="DADADA"/>
      </a:accent4>
      <a:accent5>
        <a:srgbClr val="C3CBE0"/>
      </a:accent5>
      <a:accent6>
        <a:srgbClr val="AEAEAE"/>
      </a:accent6>
      <a:hlink>
        <a:srgbClr val="66FFFF"/>
      </a:hlink>
      <a:folHlink>
        <a:srgbClr val="CCFFCC"/>
      </a:folHlink>
    </a:clrScheme>
    <a:fontScheme name="天坛月色">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CC"/>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spAutoFit/>
      </a:bodyPr>
      <a:lstStyle>
        <a:defPPr marL="0" marR="0" indent="0" algn="ctr" defTabSz="914400" rtl="0" eaLnBrk="0" fontAlgn="base" latinLnBrk="0" hangingPunct="0">
          <a:lnSpc>
            <a:spcPct val="120000"/>
          </a:lnSpc>
          <a:spcBef>
            <a:spcPct val="5000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rgbClr val="FFFFCC"/>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spAutoFit/>
      </a:bodyPr>
      <a:lstStyle>
        <a:defPPr marL="0" marR="0" indent="0" algn="ctr" defTabSz="914400" rtl="0" eaLnBrk="0" fontAlgn="base" latinLnBrk="0" hangingPunct="0">
          <a:lnSpc>
            <a:spcPct val="120000"/>
          </a:lnSpc>
          <a:spcBef>
            <a:spcPct val="5000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天坛月色 1">
        <a:dk1>
          <a:srgbClr val="DDDDDD"/>
        </a:dk1>
        <a:lt1>
          <a:srgbClr val="FFFFFF"/>
        </a:lt1>
        <a:dk2>
          <a:srgbClr val="3366CC"/>
        </a:dk2>
        <a:lt2>
          <a:srgbClr val="FFFF66"/>
        </a:lt2>
        <a:accent1>
          <a:srgbClr val="879CC8"/>
        </a:accent1>
        <a:accent2>
          <a:srgbClr val="C0C0C0"/>
        </a:accent2>
        <a:accent3>
          <a:srgbClr val="ADB8E2"/>
        </a:accent3>
        <a:accent4>
          <a:srgbClr val="DADADA"/>
        </a:accent4>
        <a:accent5>
          <a:srgbClr val="C3CBE0"/>
        </a:accent5>
        <a:accent6>
          <a:srgbClr val="AEAEAE"/>
        </a:accent6>
        <a:hlink>
          <a:srgbClr val="66FFFF"/>
        </a:hlink>
        <a:folHlink>
          <a:srgbClr val="CCFFCC"/>
        </a:folHlink>
      </a:clrScheme>
      <a:clrMap bg1="dk2" tx1="lt1" bg2="dk1" tx2="lt2" accent1="accent1" accent2="accent2" accent3="accent3" accent4="accent4" accent5="accent5" accent6="accent6" hlink="hlink" folHlink="folHlink"/>
    </a:extraClrScheme>
    <a:extraClrScheme>
      <a:clrScheme name="天坛月色 2">
        <a:dk1>
          <a:srgbClr val="C0C0C0"/>
        </a:dk1>
        <a:lt1>
          <a:srgbClr val="FFFFFF"/>
        </a:lt1>
        <a:dk2>
          <a:srgbClr val="006699"/>
        </a:dk2>
        <a:lt2>
          <a:srgbClr val="FFFFFF"/>
        </a:lt2>
        <a:accent1>
          <a:srgbClr val="93B090"/>
        </a:accent1>
        <a:accent2>
          <a:srgbClr val="CCECFF"/>
        </a:accent2>
        <a:accent3>
          <a:srgbClr val="AAB8CA"/>
        </a:accent3>
        <a:accent4>
          <a:srgbClr val="DADADA"/>
        </a:accent4>
        <a:accent5>
          <a:srgbClr val="C8D4C6"/>
        </a:accent5>
        <a:accent6>
          <a:srgbClr val="B9D6E7"/>
        </a:accent6>
        <a:hlink>
          <a:srgbClr val="FFFF66"/>
        </a:hlink>
        <a:folHlink>
          <a:srgbClr val="66FFFF"/>
        </a:folHlink>
      </a:clrScheme>
      <a:clrMap bg1="dk2" tx1="lt1" bg2="dk1" tx2="lt2" accent1="accent1" accent2="accent2" accent3="accent3" accent4="accent4" accent5="accent5" accent6="accent6" hlink="hlink" folHlink="folHlink"/>
    </a:extraClrScheme>
    <a:extraClrScheme>
      <a:clrScheme name="天坛月色 3">
        <a:dk1>
          <a:srgbClr val="DDDDDD"/>
        </a:dk1>
        <a:lt1>
          <a:srgbClr val="FFFFFF"/>
        </a:lt1>
        <a:dk2>
          <a:srgbClr val="7B7BA7"/>
        </a:dk2>
        <a:lt2>
          <a:srgbClr val="FFFF66"/>
        </a:lt2>
        <a:accent1>
          <a:srgbClr val="78AE90"/>
        </a:accent1>
        <a:accent2>
          <a:srgbClr val="B8B8D0"/>
        </a:accent2>
        <a:accent3>
          <a:srgbClr val="BFBFD0"/>
        </a:accent3>
        <a:accent4>
          <a:srgbClr val="DADADA"/>
        </a:accent4>
        <a:accent5>
          <a:srgbClr val="BED3C6"/>
        </a:accent5>
        <a:accent6>
          <a:srgbClr val="A6A6BC"/>
        </a:accent6>
        <a:hlink>
          <a:srgbClr val="66FFCC"/>
        </a:hlink>
        <a:folHlink>
          <a:srgbClr val="CCFF99"/>
        </a:folHlink>
      </a:clrScheme>
      <a:clrMap bg1="dk2" tx1="lt1" bg2="dk1" tx2="lt2" accent1="accent1" accent2="accent2" accent3="accent3" accent4="accent4" accent5="accent5" accent6="accent6" hlink="hlink" folHlink="folHlink"/>
    </a:extraClrScheme>
    <a:extraClrScheme>
      <a:clrScheme name="天坛月色 4">
        <a:dk1>
          <a:srgbClr val="DDDDDD"/>
        </a:dk1>
        <a:lt1>
          <a:srgbClr val="FFFF00"/>
        </a:lt1>
        <a:dk2>
          <a:srgbClr val="6600CC"/>
        </a:dk2>
        <a:lt2>
          <a:srgbClr val="FFFFFF"/>
        </a:lt2>
        <a:accent1>
          <a:srgbClr val="7296B6"/>
        </a:accent1>
        <a:accent2>
          <a:srgbClr val="FF6600"/>
        </a:accent2>
        <a:accent3>
          <a:srgbClr val="B8AAE2"/>
        </a:accent3>
        <a:accent4>
          <a:srgbClr val="DADA00"/>
        </a:accent4>
        <a:accent5>
          <a:srgbClr val="BCC9D7"/>
        </a:accent5>
        <a:accent6>
          <a:srgbClr val="E75C00"/>
        </a:accent6>
        <a:hlink>
          <a:srgbClr val="99FFCC"/>
        </a:hlink>
        <a:folHlink>
          <a:srgbClr val="FFFFFF"/>
        </a:folHlink>
      </a:clrScheme>
      <a:clrMap bg1="dk2" tx1="lt1" bg2="dk1" tx2="lt2" accent1="accent1" accent2="accent2" accent3="accent3" accent4="accent4" accent5="accent5" accent6="accent6" hlink="hlink" folHlink="folHlink"/>
    </a:extraClrScheme>
    <a:extraClrScheme>
      <a:clrScheme name="天坛月色 5">
        <a:dk1>
          <a:srgbClr val="DDDDDD"/>
        </a:dk1>
        <a:lt1>
          <a:srgbClr val="FFFFFF"/>
        </a:lt1>
        <a:dk2>
          <a:srgbClr val="0099CC"/>
        </a:dk2>
        <a:lt2>
          <a:srgbClr val="CCECFF"/>
        </a:lt2>
        <a:accent1>
          <a:srgbClr val="DD8A79"/>
        </a:accent1>
        <a:accent2>
          <a:srgbClr val="339966"/>
        </a:accent2>
        <a:accent3>
          <a:srgbClr val="AACAE2"/>
        </a:accent3>
        <a:accent4>
          <a:srgbClr val="DADADA"/>
        </a:accent4>
        <a:accent5>
          <a:srgbClr val="EBC4BE"/>
        </a:accent5>
        <a:accent6>
          <a:srgbClr val="2D8A5C"/>
        </a:accent6>
        <a:hlink>
          <a:srgbClr val="FFFF66"/>
        </a:hlink>
        <a:folHlink>
          <a:srgbClr val="CCFF99"/>
        </a:folHlink>
      </a:clrScheme>
      <a:clrMap bg1="dk2" tx1="lt1" bg2="dk1" tx2="lt2" accent1="accent1" accent2="accent2" accent3="accent3" accent4="accent4" accent5="accent5" accent6="accent6" hlink="hlink" folHlink="folHlink"/>
    </a:extraClrScheme>
    <a:extraClrScheme>
      <a:clrScheme name="天坛月色 6">
        <a:dk1>
          <a:srgbClr val="C0C0C0"/>
        </a:dk1>
        <a:lt1>
          <a:srgbClr val="FFFFFF"/>
        </a:lt1>
        <a:dk2>
          <a:srgbClr val="536DAD"/>
        </a:dk2>
        <a:lt2>
          <a:srgbClr val="66FF66"/>
        </a:lt2>
        <a:accent1>
          <a:srgbClr val="C48AB6"/>
        </a:accent1>
        <a:accent2>
          <a:srgbClr val="FFCCFF"/>
        </a:accent2>
        <a:accent3>
          <a:srgbClr val="B3BAD3"/>
        </a:accent3>
        <a:accent4>
          <a:srgbClr val="DADADA"/>
        </a:accent4>
        <a:accent5>
          <a:srgbClr val="DEC4D7"/>
        </a:accent5>
        <a:accent6>
          <a:srgbClr val="E7B9E7"/>
        </a:accent6>
        <a:hlink>
          <a:srgbClr val="00FFFF"/>
        </a:hlink>
        <a:folHlink>
          <a:srgbClr val="FFFF66"/>
        </a:folHlink>
      </a:clrScheme>
      <a:clrMap bg1="dk2" tx1="lt1" bg2="dk1" tx2="lt2" accent1="accent1" accent2="accent2" accent3="accent3" accent4="accent4" accent5="accent5" accent6="accent6" hlink="hlink" folHlink="folHlink"/>
    </a:extraClrScheme>
    <a:extraClrScheme>
      <a:clrScheme name="天坛月色 7">
        <a:dk1>
          <a:srgbClr val="C0C0C0"/>
        </a:dk1>
        <a:lt1>
          <a:srgbClr val="FFFF00"/>
        </a:lt1>
        <a:dk2>
          <a:srgbClr val="996633"/>
        </a:dk2>
        <a:lt2>
          <a:srgbClr val="66FFFF"/>
        </a:lt2>
        <a:accent1>
          <a:srgbClr val="CD7C73"/>
        </a:accent1>
        <a:accent2>
          <a:srgbClr val="B6B6CE"/>
        </a:accent2>
        <a:accent3>
          <a:srgbClr val="CAB8AD"/>
        </a:accent3>
        <a:accent4>
          <a:srgbClr val="DADA00"/>
        </a:accent4>
        <a:accent5>
          <a:srgbClr val="E3BFBC"/>
        </a:accent5>
        <a:accent6>
          <a:srgbClr val="A5A5BA"/>
        </a:accent6>
        <a:hlink>
          <a:srgbClr val="000000"/>
        </a:hlink>
        <a:folHlink>
          <a:srgbClr val="CCECFF"/>
        </a:folHlink>
      </a:clrScheme>
      <a:clrMap bg1="dk2" tx1="lt1" bg2="dk1" tx2="lt2" accent1="accent1" accent2="accent2" accent3="accent3" accent4="accent4" accent5="accent5" accent6="accent6" hlink="hlink" folHlink="folHlink"/>
    </a:extraClrScheme>
    <a:extraClrScheme>
      <a:clrScheme name="天坛月色 8">
        <a:dk1>
          <a:srgbClr val="C0C0C0"/>
        </a:dk1>
        <a:lt1>
          <a:srgbClr val="FFFF66"/>
        </a:lt1>
        <a:dk2>
          <a:srgbClr val="008080"/>
        </a:dk2>
        <a:lt2>
          <a:srgbClr val="FFFF00"/>
        </a:lt2>
        <a:accent1>
          <a:srgbClr val="859CC9"/>
        </a:accent1>
        <a:accent2>
          <a:srgbClr val="FFCCFF"/>
        </a:accent2>
        <a:accent3>
          <a:srgbClr val="AAC0C0"/>
        </a:accent3>
        <a:accent4>
          <a:srgbClr val="DADA56"/>
        </a:accent4>
        <a:accent5>
          <a:srgbClr val="C2CBE1"/>
        </a:accent5>
        <a:accent6>
          <a:srgbClr val="E7B9E7"/>
        </a:accent6>
        <a:hlink>
          <a:srgbClr val="99FFCC"/>
        </a:hlink>
        <a:folHlink>
          <a:srgbClr val="CCEC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CDESIGNO</Template>
  <TotalTime>0</TotalTime>
  <Words>15897</Words>
  <Application>WPS 演示</Application>
  <PresentationFormat>全屏显示(4:3)</PresentationFormat>
  <Paragraphs>1092</Paragraphs>
  <Slides>145</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108</vt:i4>
      </vt:variant>
      <vt:variant>
        <vt:lpstr>幻灯片标题</vt:lpstr>
      </vt:variant>
      <vt:variant>
        <vt:i4>145</vt:i4>
      </vt:variant>
    </vt:vector>
  </HeadingPairs>
  <TitlesOfParts>
    <vt:vector size="268" baseType="lpstr">
      <vt:lpstr>Arial</vt:lpstr>
      <vt:lpstr>宋体</vt:lpstr>
      <vt:lpstr>Wingdings</vt:lpstr>
      <vt:lpstr>Times New Roman</vt:lpstr>
      <vt:lpstr>Wingdings 2</vt:lpstr>
      <vt:lpstr>楷体_GB2312</vt:lpstr>
      <vt:lpstr>Arial Narrow</vt:lpstr>
      <vt:lpstr>Osaka</vt:lpstr>
      <vt:lpstr>Calibri</vt:lpstr>
      <vt:lpstr>Lucida Sans Unicode</vt:lpstr>
      <vt:lpstr>微软雅黑</vt:lpstr>
      <vt:lpstr>Arial Unicode MS</vt:lpstr>
      <vt:lpstr>Latha</vt:lpstr>
      <vt:lpstr>Century Gothic</vt:lpstr>
      <vt:lpstr>天坛月色</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c:creator>
  <cp:lastModifiedBy>Administrator</cp:lastModifiedBy>
  <cp:revision>130</cp:revision>
  <dcterms:created xsi:type="dcterms:W3CDTF">2014-12-24T03:35:06Z</dcterms:created>
  <dcterms:modified xsi:type="dcterms:W3CDTF">2018-03-02T08:02:33Z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