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2019年11月22日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2019年11月22日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2019年11月22日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2019年11月22日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2019年11月22日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2019年11月22日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2019年11月22日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2019年11月22日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2019年11月22日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2019年11月22日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2019年11月22日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2019年11月22日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459" y="538763"/>
            <a:ext cx="8210676" cy="2942883"/>
          </a:xfrm>
        </p:spPr>
        <p:txBody>
          <a:bodyPr/>
          <a:lstStyle/>
          <a:p>
            <a:r>
              <a:rPr kumimoji="1" lang="en-US" altLang="zh-CN" sz="4800" dirty="0" smtClean="0"/>
              <a:t> </a:t>
            </a:r>
            <a:r>
              <a:rPr kumimoji="1" lang="zh-CN" altLang="en-US" sz="4800" dirty="0" smtClean="0"/>
              <a:t>免疫学应用之一：</a:t>
            </a:r>
            <a:r>
              <a:rPr kumimoji="1" lang="en-US" altLang="zh-CN" sz="4800" dirty="0" smtClean="0"/>
              <a:t/>
            </a:r>
            <a:br>
              <a:rPr kumimoji="1" lang="en-US" altLang="zh-CN" sz="4800" dirty="0" smtClean="0"/>
            </a:br>
            <a:r>
              <a:rPr kumimoji="1" lang="en-US" altLang="zh-CN" sz="4800" dirty="0"/>
              <a:t> </a:t>
            </a:r>
            <a:r>
              <a:rPr kumimoji="1" lang="en-US" altLang="zh-CN" sz="4800" dirty="0" smtClean="0"/>
              <a:t>  </a:t>
            </a:r>
            <a:r>
              <a:rPr kumimoji="1" lang="zh-CN" altLang="en-US" sz="4800" dirty="0" smtClean="0"/>
              <a:t>免疫学检测原理及临床应用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95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33073"/>
            <a:ext cx="6996555" cy="664863"/>
          </a:xfrm>
        </p:spPr>
        <p:txBody>
          <a:bodyPr/>
          <a:lstStyle/>
          <a:p>
            <a:r>
              <a:rPr kumimoji="1" lang="zh-CN" altLang="en-US" dirty="0"/>
              <a:t>第一节、基于抗原抗体的检测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770" r="3753"/>
          <a:stretch/>
        </p:blipFill>
        <p:spPr>
          <a:xfrm>
            <a:off x="153950" y="1645765"/>
            <a:ext cx="8364627" cy="24948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4378" y="1131507"/>
            <a:ext cx="393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免疫电泳示意图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475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809358"/>
          </a:xfrm>
        </p:spPr>
        <p:txBody>
          <a:bodyPr/>
          <a:lstStyle/>
          <a:p>
            <a:r>
              <a:rPr kumimoji="1" lang="zh-CN" altLang="en-US" dirty="0"/>
              <a:t>第一节、基于抗原抗体的检测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8424"/>
            <a:ext cx="7894598" cy="4817739"/>
          </a:xfrm>
        </p:spPr>
        <p:txBody>
          <a:bodyPr/>
          <a:lstStyle/>
          <a:p>
            <a:r>
              <a:rPr kumimoji="1" lang="zh-CN" altLang="en-US" sz="2400" dirty="0" smtClean="0"/>
              <a:t>酶免疫测</a:t>
            </a:r>
            <a:r>
              <a:rPr kumimoji="1" lang="zh-CN" altLang="en-US" sz="2400" dirty="0"/>
              <a:t>定：１）</a:t>
            </a:r>
            <a:r>
              <a:rPr kumimoji="1" lang="zh-CN" altLang="en-US" sz="2400" dirty="0" smtClean="0"/>
              <a:t>酶联免疫吸附试验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12" y="1911327"/>
            <a:ext cx="4295302" cy="333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3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809358"/>
          </a:xfrm>
        </p:spPr>
        <p:txBody>
          <a:bodyPr/>
          <a:lstStyle/>
          <a:p>
            <a:r>
              <a:rPr kumimoji="1" lang="zh-CN" altLang="en-US" dirty="0"/>
              <a:t>第一节、基于抗原抗体的检测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8424"/>
            <a:ext cx="7894598" cy="4817739"/>
          </a:xfrm>
        </p:spPr>
        <p:txBody>
          <a:bodyPr/>
          <a:lstStyle/>
          <a:p>
            <a:r>
              <a:rPr kumimoji="1" lang="zh-CN" altLang="en-US" sz="2400" dirty="0" smtClean="0"/>
              <a:t>酶免疫测</a:t>
            </a:r>
            <a:r>
              <a:rPr kumimoji="1" lang="zh-CN" altLang="en-US" sz="2400" dirty="0"/>
              <a:t>定</a:t>
            </a:r>
            <a:r>
              <a:rPr kumimoji="1" lang="zh-CN" altLang="en-US" sz="2400" dirty="0" smtClean="0"/>
              <a:t>：２</a:t>
            </a:r>
            <a:r>
              <a:rPr kumimoji="1" lang="zh-CN" altLang="en-US" sz="2400" dirty="0"/>
              <a:t>）酶联免疫斑点试验</a:t>
            </a:r>
            <a:endParaRPr kumimoji="1" lang="en-US" altLang="zh-CN" sz="2400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91" y="1910008"/>
            <a:ext cx="4784213" cy="48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2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809358"/>
          </a:xfrm>
        </p:spPr>
        <p:txBody>
          <a:bodyPr/>
          <a:lstStyle/>
          <a:p>
            <a:r>
              <a:rPr kumimoji="1" lang="zh-CN" altLang="en-US" dirty="0"/>
              <a:t>第一节、基于抗原抗体的检测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602" y="1336879"/>
            <a:ext cx="7894598" cy="4817739"/>
          </a:xfrm>
        </p:spPr>
        <p:txBody>
          <a:bodyPr/>
          <a:lstStyle/>
          <a:p>
            <a:r>
              <a:rPr kumimoji="1" lang="zh-CN" altLang="en-US" sz="2400" dirty="0" smtClean="0"/>
              <a:t>酶免疫测</a:t>
            </a:r>
            <a:r>
              <a:rPr kumimoji="1" lang="zh-CN" altLang="en-US" sz="2400" dirty="0"/>
              <a:t>定</a:t>
            </a:r>
            <a:r>
              <a:rPr kumimoji="1" lang="zh-CN" altLang="en-US" sz="2400" dirty="0" smtClean="0"/>
              <a:t>：</a:t>
            </a:r>
            <a:r>
              <a:rPr kumimoji="1" lang="zh-CN" altLang="sk-SK" sz="2400" dirty="0"/>
              <a:t>３）</a:t>
            </a:r>
            <a:r>
              <a:rPr kumimoji="1" lang="sk-SK" altLang="zh-CN" sz="2400" dirty="0"/>
              <a:t>BAS‐</a:t>
            </a:r>
            <a:r>
              <a:rPr kumimoji="1" lang="sk-SK" altLang="zh-CN" sz="2400" dirty="0" smtClean="0"/>
              <a:t>ELISA</a:t>
            </a:r>
          </a:p>
          <a:p>
            <a:endParaRPr kumimoji="1" lang="en-US" altLang="zh-CN" sz="2400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001" r="3753"/>
          <a:stretch/>
        </p:blipFill>
        <p:spPr>
          <a:xfrm>
            <a:off x="457200" y="2388750"/>
            <a:ext cx="8343619" cy="23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6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560364" cy="1027429"/>
          </a:xfrm>
        </p:spPr>
        <p:txBody>
          <a:bodyPr/>
          <a:lstStyle/>
          <a:p>
            <a:r>
              <a:rPr kumimoji="1" lang="zh-CN" altLang="en-US" dirty="0"/>
              <a:t>第一节、基于抗原抗体的检测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3837"/>
            <a:ext cx="7620000" cy="4373563"/>
          </a:xfrm>
        </p:spPr>
        <p:txBody>
          <a:bodyPr/>
          <a:lstStyle/>
          <a:p>
            <a:r>
              <a:rPr kumimoji="1" lang="zh-CN" altLang="en-US" dirty="0" smtClean="0"/>
              <a:t>免疫印记法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625" y="1638349"/>
            <a:ext cx="5991576" cy="50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0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3592"/>
            <a:ext cx="5611003" cy="71835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第二节</a:t>
            </a:r>
            <a:r>
              <a:rPr kumimoji="1" lang="zh-CN" altLang="zh-CN" dirty="0"/>
              <a:t>、</a:t>
            </a:r>
            <a:r>
              <a:rPr kumimoji="1" lang="zh-CN" altLang="en-US" dirty="0" smtClean="0"/>
              <a:t>免疫细胞检测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   </a:t>
            </a:r>
            <a:r>
              <a:rPr kumimoji="1" lang="zh-CN" altLang="en-US" sz="2200" dirty="0" smtClean="0">
                <a:solidFill>
                  <a:srgbClr val="000000"/>
                </a:solidFill>
              </a:rPr>
              <a:t>（</a:t>
            </a:r>
            <a:r>
              <a:rPr kumimoji="1" lang="zh-CN" altLang="en-US" sz="2200" dirty="0">
                <a:solidFill>
                  <a:srgbClr val="000000"/>
                </a:solidFill>
              </a:rPr>
              <a:t>一）免疫细胞及其亚类计数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2976"/>
            <a:ext cx="7620000" cy="49331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20000"/>
              </a:lnSpc>
            </a:pP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1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、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外周血单个核细胞的分离：外周血单个核细胞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（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peripheral </a:t>
            </a:r>
            <a:r>
              <a:rPr kumimoji="1" lang="en-US" altLang="zh-CN" sz="2400" dirty="0" err="1">
                <a:latin typeface="宋体"/>
                <a:ea typeface="宋体"/>
                <a:cs typeface="宋体"/>
              </a:rPr>
              <a:t>bloodmononuclear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 cell 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，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PB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‐MC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）包括淋巴细胞和单核细胞，常用葡聚糖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‐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泛影葡胺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（又称淋巴细胞分离液）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密度梯度离心法进行分离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。其原理为：红细胞和多形核白细胞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比重（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约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１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.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０９２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）大于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PBMC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（约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１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.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０７５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），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将抗凝血叠加于分离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液（比重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１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.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０７７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）液面，通过低速离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心可将不同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比重的细胞分层：红细胞沉于管底；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多形核白细胞密集布于红细胞层与分离液之间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；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血小板悬浮于血浆中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；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PBMC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则密集于血浆层与分离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液界面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1475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3592"/>
            <a:ext cx="5611003" cy="71835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第二节</a:t>
            </a:r>
            <a:r>
              <a:rPr kumimoji="1" lang="zh-CN" altLang="zh-CN" dirty="0"/>
              <a:t>、</a:t>
            </a:r>
            <a:r>
              <a:rPr kumimoji="1" lang="zh-CN" altLang="en-US" dirty="0" smtClean="0"/>
              <a:t>免疫细胞检测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   </a:t>
            </a:r>
            <a:r>
              <a:rPr kumimoji="1" lang="zh-CN" altLang="en-US" sz="2200" dirty="0" smtClean="0">
                <a:solidFill>
                  <a:srgbClr val="000000"/>
                </a:solidFill>
              </a:rPr>
              <a:t>（</a:t>
            </a:r>
            <a:r>
              <a:rPr kumimoji="1" lang="zh-CN" altLang="en-US" sz="2200" dirty="0">
                <a:solidFill>
                  <a:srgbClr val="000000"/>
                </a:solidFill>
              </a:rPr>
              <a:t>一）免疫细胞及其亚类计数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2976"/>
            <a:ext cx="7620000" cy="493318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宋体"/>
                <a:ea typeface="宋体"/>
                <a:cs typeface="宋体"/>
              </a:rPr>
              <a:t>2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、淋巴细胞亚群的分离　 淋巴细胞为不均一群体，可借助其表面标志及功能差异而分为不同群和亚群。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宋体"/>
                <a:ea typeface="宋体"/>
                <a:cs typeface="宋体"/>
              </a:rPr>
              <a:t>（１）尼龙棉柱分离法：将淋巴细胞悬液通过尼龙棉柱，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B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细胞易与尼龙棉黏附而滞留于柱上，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T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细胞则不黏附，借此可分离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T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细胞与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B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细胞。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宋体"/>
                <a:ea typeface="宋体"/>
                <a:cs typeface="宋体"/>
              </a:rPr>
              <a:t>（２）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E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花环分离法：成熟的人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T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细胞表面表达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CD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２，即绵羊红细胞（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SRBC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）受体，能与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SRBC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结合而形成花环，花环形成细胞因比重增大而沉于管底，经密度梯度离心可与其他细胞分离；用低渗法裂解花环中的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SRBC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，即获得纯化的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T</a:t>
            </a:r>
            <a:endParaRPr lang="zh-CN" altLang="zh-CN" sz="2400" dirty="0">
              <a:latin typeface="宋体"/>
              <a:ea typeface="宋体"/>
              <a:cs typeface="宋体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宋体"/>
                <a:ea typeface="宋体"/>
                <a:cs typeface="宋体"/>
              </a:rPr>
              <a:t>细胞。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宋体"/>
                <a:ea typeface="宋体"/>
                <a:cs typeface="宋体"/>
              </a:rPr>
              <a:t>（３）洗淘法（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panning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）：将抗特定细胞表面标志的抗体包被聚苯乙烯培养板，加入淋巴细胞悬液，表达相应表面标志的细胞即与抗体结合于培养板表面，通过洗涤而将其与悬液中其他细胞分离。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宋体"/>
                <a:ea typeface="宋体"/>
                <a:cs typeface="宋体"/>
              </a:rPr>
              <a:t>（４）流式细胞术（</a:t>
            </a:r>
            <a:r>
              <a:rPr lang="en-US" altLang="zh-CN" sz="2400" dirty="0" err="1">
                <a:latin typeface="宋体"/>
                <a:ea typeface="宋体"/>
                <a:cs typeface="宋体"/>
              </a:rPr>
              <a:t>flowcytometry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，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FCM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）：指借助荧光激活细胞分类（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fluorescent </a:t>
            </a:r>
            <a:r>
              <a:rPr lang="en-US" altLang="zh-CN" sz="2400" dirty="0" err="1">
                <a:latin typeface="宋体"/>
                <a:ea typeface="宋体"/>
                <a:cs typeface="宋体"/>
              </a:rPr>
              <a:t>activatedcell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 sorter 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，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FACS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）对细胞进行快速鉴定和分类的技术。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宋体"/>
                <a:ea typeface="宋体"/>
                <a:cs typeface="宋体"/>
              </a:rPr>
              <a:t>（５）磁分离技术：将特异性抗体与磁性微粒交联，称为免疫磁珠（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immune magnetic bead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，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IMB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）。</a:t>
            </a:r>
          </a:p>
          <a:p>
            <a:pPr>
              <a:lnSpc>
                <a:spcPct val="220000"/>
              </a:lnSpc>
            </a:pPr>
            <a:endParaRPr kumimoji="1" lang="zh-CN" altLang="en-US" sz="24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9481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3592"/>
            <a:ext cx="5611003" cy="71835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第二节</a:t>
            </a:r>
            <a:r>
              <a:rPr kumimoji="1" lang="zh-CN" altLang="zh-CN" dirty="0"/>
              <a:t>、</a:t>
            </a:r>
            <a:r>
              <a:rPr kumimoji="1" lang="zh-CN" altLang="en-US" dirty="0" smtClean="0"/>
              <a:t>免疫细胞检测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   </a:t>
            </a:r>
            <a:r>
              <a:rPr kumimoji="1" lang="zh-CN" altLang="en-US" sz="2200" dirty="0" smtClean="0">
                <a:solidFill>
                  <a:srgbClr val="000000"/>
                </a:solidFill>
              </a:rPr>
              <a:t>（</a:t>
            </a:r>
            <a:r>
              <a:rPr kumimoji="1" lang="zh-CN" altLang="en-US" sz="2200" dirty="0">
                <a:solidFill>
                  <a:srgbClr val="000000"/>
                </a:solidFill>
              </a:rPr>
              <a:t>一）免疫细胞及其亚类计数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2976"/>
            <a:ext cx="7620000" cy="49331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宋体"/>
                <a:ea typeface="宋体"/>
                <a:cs typeface="宋体"/>
              </a:rPr>
              <a:t>3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、</a:t>
            </a:r>
            <a:r>
              <a:rPr lang="zh-CN" altLang="zh-CN" sz="2400" dirty="0" smtClean="0">
                <a:latin typeface="宋体"/>
                <a:ea typeface="宋体"/>
                <a:cs typeface="宋体"/>
              </a:rPr>
              <a:t>淋巴细胞亚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群计数　乃依据淋巴细胞表面标志不同而进行分类计数。常用方法有免疫荧光技术（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IF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）及细胞毒试验、流式细胞术（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FCM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）、花环试验及免疫酶染色技术等。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宋体"/>
                <a:ea typeface="宋体"/>
                <a:cs typeface="宋体"/>
              </a:rPr>
              <a:t>（１）免疫荧光技术：①直接免疫荧光技术，用标记荧光素的抗细胞膜分子的单抗直接与淋巴细胞反应；②间接免疫荧光法，用鼠源单抗（一抗）与人淋巴细反应，再用标记荧光素的抗</a:t>
            </a:r>
            <a:r>
              <a:rPr lang="zh-CN" altLang="zh-CN" sz="2400" dirty="0" smtClean="0">
                <a:latin typeface="宋体"/>
                <a:ea typeface="宋体"/>
                <a:cs typeface="宋体"/>
              </a:rPr>
              <a:t>鼠</a:t>
            </a:r>
            <a:r>
              <a:rPr lang="en-US" altLang="zh-CN" sz="2400" dirty="0" err="1" smtClean="0">
                <a:latin typeface="宋体"/>
                <a:ea typeface="宋体"/>
                <a:cs typeface="宋体"/>
              </a:rPr>
              <a:t>lgG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（二抗）进行染色。</a:t>
            </a:r>
            <a:r>
              <a:rPr lang="zh-CN" altLang="zh-CN" sz="2400" dirty="0" smtClean="0">
                <a:latin typeface="宋体"/>
                <a:ea typeface="宋体"/>
                <a:cs typeface="宋体"/>
              </a:rPr>
              <a:t>荧光显微镜下观察结合有荧光素标记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抗体的细胞，亦可用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FCM</a:t>
            </a:r>
            <a:r>
              <a:rPr lang="zh-CN" altLang="zh-CN" sz="2400" dirty="0" smtClean="0">
                <a:latin typeface="宋体"/>
                <a:ea typeface="宋体"/>
                <a:cs typeface="宋体"/>
              </a:rPr>
              <a:t>自动计数荧光阳性细胞百分率。</a:t>
            </a:r>
          </a:p>
          <a:p>
            <a:pPr>
              <a:lnSpc>
                <a:spcPct val="120000"/>
              </a:lnSpc>
            </a:pPr>
            <a:r>
              <a:rPr lang="zh-CN" altLang="zh-CN" sz="2400" dirty="0" smtClean="0">
                <a:latin typeface="宋体"/>
                <a:ea typeface="宋体"/>
                <a:cs typeface="宋体"/>
              </a:rPr>
              <a:t>（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２）微量细胞毒试验：亦称补体依赖</a:t>
            </a:r>
            <a:r>
              <a:rPr lang="zh-CN" altLang="zh-CN" sz="2400" dirty="0" smtClean="0">
                <a:latin typeface="宋体"/>
                <a:ea typeface="宋体"/>
                <a:cs typeface="宋体"/>
              </a:rPr>
              <a:t>的细胞毒试验（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complement dependent cytotoxicity </a:t>
            </a:r>
            <a:r>
              <a:rPr lang="en-US" altLang="zh-CN" sz="2400" dirty="0" err="1">
                <a:latin typeface="宋体"/>
                <a:ea typeface="宋体"/>
                <a:cs typeface="宋体"/>
              </a:rPr>
              <a:t>asay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，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CDC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）。在补体存在下，应用特异性</a:t>
            </a:r>
            <a:r>
              <a:rPr lang="en-US" altLang="zh-CN" sz="2400" dirty="0" err="1">
                <a:latin typeface="宋体"/>
                <a:ea typeface="宋体"/>
                <a:cs typeface="宋体"/>
              </a:rPr>
              <a:t>McAb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与细胞表面相应膜分子作用，通过激活补体而使细胞溶解，借助活细胞和死细胞对染料</a:t>
            </a:r>
            <a:r>
              <a:rPr lang="zh-CN" altLang="zh-CN" sz="2400" dirty="0" smtClean="0">
                <a:latin typeface="宋体"/>
                <a:ea typeface="宋体"/>
                <a:cs typeface="宋体"/>
              </a:rPr>
              <a:t>着色的差异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，可判断待检细胞是否表达特定膜分子，从而进行细胞亚群计数</a:t>
            </a:r>
          </a:p>
          <a:p>
            <a:pPr>
              <a:lnSpc>
                <a:spcPct val="220000"/>
              </a:lnSpc>
            </a:pPr>
            <a:endParaRPr kumimoji="1" lang="zh-CN" altLang="en-US" sz="24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095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3592"/>
            <a:ext cx="5611003" cy="71835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第二节</a:t>
            </a:r>
            <a:r>
              <a:rPr kumimoji="1" lang="zh-CN" altLang="zh-CN" dirty="0"/>
              <a:t>、</a:t>
            </a:r>
            <a:r>
              <a:rPr kumimoji="1" lang="zh-CN" altLang="en-US" dirty="0" smtClean="0"/>
              <a:t>免疫细胞检测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   </a:t>
            </a:r>
            <a:r>
              <a:rPr kumimoji="1" lang="zh-CN" altLang="en-US" sz="2200" dirty="0" smtClean="0">
                <a:solidFill>
                  <a:srgbClr val="000000"/>
                </a:solidFill>
              </a:rPr>
              <a:t>（</a:t>
            </a:r>
            <a:r>
              <a:rPr kumimoji="1" lang="zh-CN" altLang="en-US" sz="2200" dirty="0">
                <a:solidFill>
                  <a:srgbClr val="000000"/>
                </a:solidFill>
              </a:rPr>
              <a:t>一）免疫细胞及其亚类计数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2976"/>
            <a:ext cx="7620000" cy="4933188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  4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、树突状细胞诱生和分离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　人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DC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约占外周血单个核细胞总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数的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０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.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５％ 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～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１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.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０％ 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。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分离外周血单个核细胞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，用贴壁法进行富集，经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GM‐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CSF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和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IL‐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４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诱导可获得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DC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。通过检测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CD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１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a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和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CD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８３膜分子而鉴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定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DC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69788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3592"/>
            <a:ext cx="5611003" cy="71835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第二节</a:t>
            </a:r>
            <a:r>
              <a:rPr kumimoji="1" lang="zh-CN" altLang="zh-CN" dirty="0"/>
              <a:t>、</a:t>
            </a:r>
            <a:r>
              <a:rPr kumimoji="1" lang="zh-CN" altLang="en-US" dirty="0" smtClean="0"/>
              <a:t>免疫细胞检测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   </a:t>
            </a:r>
            <a:r>
              <a:rPr kumimoji="1" lang="zh-CN" altLang="en-US" sz="2200" dirty="0" smtClean="0">
                <a:solidFill>
                  <a:srgbClr val="000000"/>
                </a:solidFill>
              </a:rPr>
              <a:t>（二）淋巴细胞的测定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2976"/>
            <a:ext cx="7620000" cy="4933188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  1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、淋巴细胞的体外试验</a:t>
            </a:r>
            <a:endParaRPr kumimoji="1" lang="en-US" altLang="zh-CN" sz="2400" dirty="0" smtClean="0">
              <a:latin typeface="宋体"/>
              <a:ea typeface="宋体"/>
              <a:cs typeface="宋体"/>
            </a:endParaRPr>
          </a:p>
          <a:p>
            <a:r>
              <a:rPr kumimoji="1" lang="en-US" altLang="zh-CN" sz="2400" dirty="0">
                <a:latin typeface="宋体"/>
                <a:ea typeface="宋体"/>
                <a:cs typeface="宋体"/>
              </a:rPr>
              <a:t> 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 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（１）淋巴细胞增殖试验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：</a:t>
            </a:r>
            <a:r>
              <a:rPr kumimoji="1" lang="zh-CN" altLang="zh-CN" sz="2400" dirty="0" smtClean="0">
                <a:latin typeface="宋体"/>
                <a:ea typeface="宋体"/>
                <a:cs typeface="宋体"/>
              </a:rPr>
              <a:t>1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）</a:t>
            </a:r>
            <a:r>
              <a:rPr kumimoji="1" lang="zh-CN" altLang="en-US" sz="2400" baseline="30000" dirty="0" smtClean="0">
                <a:latin typeface="宋体"/>
                <a:ea typeface="宋体"/>
                <a:cs typeface="宋体"/>
              </a:rPr>
              <a:t>３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H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‐</a:t>
            </a:r>
            <a:r>
              <a:rPr kumimoji="1" lang="en-US" altLang="zh-CN" sz="2400" dirty="0" err="1">
                <a:latin typeface="宋体"/>
                <a:ea typeface="宋体"/>
                <a:cs typeface="宋体"/>
              </a:rPr>
              <a:t>TdR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掺入法</a:t>
            </a:r>
            <a:r>
              <a:rPr kumimoji="1" lang="zh-CN" altLang="zh-CN" sz="2400" dirty="0">
                <a:latin typeface="宋体"/>
                <a:ea typeface="宋体"/>
                <a:cs typeface="宋体"/>
              </a:rPr>
              <a:t>、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2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）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MTT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法</a:t>
            </a:r>
            <a:r>
              <a:rPr kumimoji="1" lang="zh-CN" altLang="zh-CN" sz="2400" dirty="0">
                <a:latin typeface="宋体"/>
                <a:ea typeface="宋体"/>
                <a:cs typeface="宋体"/>
              </a:rPr>
              <a:t>、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3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）形态学计数法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 </a:t>
            </a:r>
          </a:p>
          <a:p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  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（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２）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细胞毒试验：</a:t>
            </a:r>
            <a:r>
              <a:rPr kumimoji="1" lang="zh-CN" altLang="zh-CN" sz="2400" dirty="0" smtClean="0">
                <a:latin typeface="宋体"/>
                <a:ea typeface="宋体"/>
                <a:cs typeface="宋体"/>
              </a:rPr>
              <a:t>（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CTL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、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NK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细胞具有杀伤靶</a:t>
            </a:r>
          </a:p>
          <a:p>
            <a:r>
              <a:rPr kumimoji="1" lang="zh-CN" altLang="en-US" sz="2400" dirty="0">
                <a:latin typeface="宋体"/>
                <a:ea typeface="宋体"/>
                <a:cs typeface="宋体"/>
              </a:rPr>
              <a:t>细胞的作用。通过检测杀伤活性可反映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CTL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、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NK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细胞的功能状态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。）１）</a:t>
            </a:r>
            <a:r>
              <a:rPr kumimoji="1" lang="en-US" altLang="zh-CN" sz="2400" baseline="30000" dirty="0" smtClean="0">
                <a:latin typeface="宋体"/>
                <a:ea typeface="宋体"/>
                <a:cs typeface="宋体"/>
              </a:rPr>
              <a:t>51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Cr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释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放法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 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２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）乳酸脱氢酶（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LDH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）释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放法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 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３）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细胞凋亡检测</a:t>
            </a:r>
            <a:endParaRPr kumimoji="1" lang="en-US" altLang="zh-CN" sz="2400" dirty="0" smtClean="0">
              <a:latin typeface="宋体"/>
              <a:ea typeface="宋体"/>
              <a:cs typeface="宋体"/>
            </a:endParaRPr>
          </a:p>
          <a:p>
            <a:endParaRPr kumimoji="1" lang="en-US" altLang="zh-CN" sz="2400" dirty="0" smtClean="0">
              <a:latin typeface="宋体"/>
              <a:ea typeface="宋体"/>
              <a:cs typeface="宋体"/>
            </a:endParaRPr>
          </a:p>
          <a:p>
            <a:endParaRPr kumimoji="1" lang="zh-CN" altLang="en-US" sz="24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1132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274" y="436142"/>
            <a:ext cx="4494865" cy="5843954"/>
          </a:xfrm>
        </p:spPr>
        <p:txBody>
          <a:bodyPr>
            <a:noAutofit/>
          </a:bodyPr>
          <a:lstStyle/>
          <a:p>
            <a:r>
              <a:rPr kumimoji="1" lang="zh-CN" altLang="en-US" sz="2400" dirty="0" smtClean="0">
                <a:latin typeface="Songti SC Regular"/>
                <a:cs typeface="Songti SC Regular"/>
              </a:rPr>
              <a:t>第一节、基于抗原</a:t>
            </a:r>
            <a:r>
              <a:rPr kumimoji="1" lang="en-US" altLang="zh-CN" sz="2400" dirty="0" smtClean="0">
                <a:latin typeface="Songti SC Regular"/>
                <a:cs typeface="Songti SC Regular"/>
              </a:rPr>
              <a:t>-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抗体反应的检测方法</a:t>
            </a:r>
            <a:endParaRPr kumimoji="1" lang="en-US" altLang="zh-CN" sz="240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dirty="0">
                <a:latin typeface="Songti SC Regular"/>
                <a:cs typeface="Songti SC Regular"/>
              </a:rPr>
              <a:t> </a:t>
            </a:r>
            <a:r>
              <a:rPr kumimoji="1" lang="zh-CN" altLang="en-US" sz="2400" b="0" dirty="0" smtClean="0">
                <a:latin typeface="Songti SC Regular"/>
                <a:cs typeface="Songti SC Regular"/>
              </a:rPr>
              <a:t>（一）抗原</a:t>
            </a:r>
            <a:r>
              <a:rPr kumimoji="1" lang="en-US" altLang="zh-CN" sz="2400" b="0" dirty="0" smtClean="0">
                <a:latin typeface="Songti SC Regular"/>
                <a:cs typeface="Songti SC Regular"/>
              </a:rPr>
              <a:t>-</a:t>
            </a:r>
            <a:r>
              <a:rPr kumimoji="1" lang="zh-CN" altLang="en-US" sz="2400" b="0" dirty="0" smtClean="0">
                <a:latin typeface="Songti SC Regular"/>
                <a:cs typeface="Songti SC Regular"/>
              </a:rPr>
              <a:t>抗体反应的特点</a:t>
            </a:r>
            <a:endParaRPr kumimoji="1" lang="en-US" altLang="zh-CN" sz="2400" b="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b="0" dirty="0">
                <a:latin typeface="Songti SC Regular"/>
                <a:cs typeface="Songti SC Regular"/>
              </a:rPr>
              <a:t> </a:t>
            </a:r>
            <a:r>
              <a:rPr kumimoji="1" lang="zh-CN" altLang="zh-CN" sz="2400" b="0" dirty="0" smtClean="0">
                <a:latin typeface="Songti SC Regular"/>
                <a:cs typeface="Songti SC Regular"/>
              </a:rPr>
              <a:t>（</a:t>
            </a:r>
            <a:r>
              <a:rPr kumimoji="1" lang="zh-CN" altLang="en-US" sz="2400" b="0" dirty="0" smtClean="0">
                <a:latin typeface="Songti SC Regular"/>
                <a:cs typeface="Songti SC Regular"/>
              </a:rPr>
              <a:t>二）影响抗原</a:t>
            </a:r>
            <a:r>
              <a:rPr kumimoji="1" lang="en-US" altLang="zh-CN" sz="2400" b="0" dirty="0" smtClean="0">
                <a:latin typeface="Songti SC Regular"/>
                <a:cs typeface="Songti SC Regular"/>
              </a:rPr>
              <a:t>-</a:t>
            </a:r>
            <a:r>
              <a:rPr kumimoji="1" lang="zh-CN" altLang="en-US" sz="2400" b="0" dirty="0" smtClean="0">
                <a:latin typeface="Songti SC Regular"/>
                <a:cs typeface="Songti SC Regular"/>
              </a:rPr>
              <a:t>抗体反应的因素</a:t>
            </a:r>
            <a:endParaRPr kumimoji="1" lang="en-US" altLang="zh-CN" sz="2400" b="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b="0" dirty="0">
                <a:latin typeface="Songti SC Regular"/>
                <a:cs typeface="Songti SC Regular"/>
              </a:rPr>
              <a:t> </a:t>
            </a:r>
            <a:r>
              <a:rPr kumimoji="1" lang="zh-CN" altLang="en-US" sz="2400" b="0" dirty="0" smtClean="0">
                <a:latin typeface="Songti SC Regular"/>
                <a:cs typeface="Songti SC Regular"/>
              </a:rPr>
              <a:t>（三）抗原抗体反应检测方法</a:t>
            </a:r>
            <a:endParaRPr kumimoji="1" lang="en-US" altLang="zh-CN" sz="2400" b="0" dirty="0" smtClean="0">
              <a:latin typeface="Songti SC Regular"/>
              <a:cs typeface="Songti SC Regular"/>
            </a:endParaRPr>
          </a:p>
          <a:p>
            <a:r>
              <a:rPr kumimoji="1" lang="zh-CN" altLang="en-US" sz="2400" dirty="0" smtClean="0">
                <a:latin typeface="Songti SC Regular"/>
                <a:cs typeface="Songti SC Regular"/>
              </a:rPr>
              <a:t>第二节、免疫细胞检测</a:t>
            </a:r>
            <a:endParaRPr kumimoji="1" lang="en-US" altLang="zh-CN" sz="240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dirty="0" smtClean="0">
                <a:latin typeface="Songti SC Regular"/>
                <a:cs typeface="Songti SC Regular"/>
              </a:rPr>
              <a:t> </a:t>
            </a:r>
            <a:r>
              <a:rPr kumimoji="1" lang="zh-CN" altLang="en-US" sz="2400" b="0" dirty="0" smtClean="0">
                <a:latin typeface="Songti SC Regular"/>
                <a:cs typeface="Songti SC Regular"/>
              </a:rPr>
              <a:t>（一）免疫细胞及其亚类计数</a:t>
            </a:r>
            <a:endParaRPr kumimoji="1" lang="en-US" altLang="zh-CN" sz="2400" b="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b="0" dirty="0">
                <a:latin typeface="Songti SC Regular"/>
                <a:cs typeface="Songti SC Regular"/>
              </a:rPr>
              <a:t> </a:t>
            </a:r>
            <a:r>
              <a:rPr kumimoji="1" lang="zh-CN" altLang="en-US" sz="2400" b="0" dirty="0" smtClean="0">
                <a:latin typeface="Songti SC Regular"/>
                <a:cs typeface="Songti SC Regular"/>
              </a:rPr>
              <a:t>（二）淋巴细胞功能测定</a:t>
            </a:r>
            <a:endParaRPr kumimoji="1" lang="en-US" altLang="zh-CN" sz="2400" b="0" dirty="0" smtClean="0">
              <a:latin typeface="Songti SC Regular"/>
              <a:cs typeface="Songti SC Regular"/>
            </a:endParaRPr>
          </a:p>
          <a:p>
            <a:r>
              <a:rPr kumimoji="1" lang="zh-CN" altLang="en-US" sz="2400" dirty="0" smtClean="0">
                <a:latin typeface="Songti SC Regular"/>
                <a:cs typeface="Songti SC Regular"/>
              </a:rPr>
              <a:t>第三节</a:t>
            </a:r>
            <a:r>
              <a:rPr kumimoji="1" lang="zh-CN" altLang="zh-CN" sz="2400" dirty="0" smtClean="0">
                <a:latin typeface="Songti SC Regular"/>
                <a:cs typeface="Songti SC Regular"/>
              </a:rPr>
              <a:t>、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免疫分子检测</a:t>
            </a:r>
            <a:endParaRPr kumimoji="1" lang="en-US" altLang="zh-CN" sz="240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dirty="0" smtClean="0">
                <a:latin typeface="Songti SC Regular"/>
                <a:cs typeface="Songti SC Regular"/>
              </a:rPr>
              <a:t> </a:t>
            </a:r>
            <a:r>
              <a:rPr kumimoji="1" lang="zh-CN" altLang="en-US" sz="2400" b="0" dirty="0" smtClean="0">
                <a:latin typeface="Songti SC Regular"/>
                <a:cs typeface="Songti SC Regular"/>
              </a:rPr>
              <a:t>（一）免疫球蛋白测定</a:t>
            </a:r>
            <a:endParaRPr kumimoji="1" lang="en-US" altLang="zh-CN" sz="2400" b="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b="0" dirty="0" smtClean="0">
                <a:latin typeface="Songti SC Regular"/>
                <a:cs typeface="Songti SC Regular"/>
              </a:rPr>
              <a:t> </a:t>
            </a:r>
            <a:r>
              <a:rPr kumimoji="1" lang="zh-CN" altLang="en-US" sz="2400" b="0" dirty="0" smtClean="0">
                <a:latin typeface="Songti SC Regular"/>
                <a:cs typeface="Songti SC Regular"/>
              </a:rPr>
              <a:t>（二）补体测定</a:t>
            </a:r>
            <a:endParaRPr kumimoji="1" lang="en-US" altLang="zh-CN" sz="2400" b="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dirty="0" smtClean="0">
                <a:latin typeface="Songti SC Regular"/>
                <a:cs typeface="Songti SC Regular"/>
              </a:rPr>
              <a:t> 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944206" y="436143"/>
            <a:ext cx="4045844" cy="5677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0" dirty="0"/>
              <a:t>（</a:t>
            </a:r>
            <a:r>
              <a:rPr kumimoji="1" lang="zh-CN" altLang="en-US" sz="2400" b="0" dirty="0">
                <a:latin typeface="Songti SC Regular"/>
                <a:cs typeface="Songti SC Regular"/>
              </a:rPr>
              <a:t>三）细胞因子检测</a:t>
            </a:r>
            <a:endParaRPr kumimoji="1" lang="en-US" altLang="zh-CN" sz="2400" b="0" dirty="0">
              <a:latin typeface="Songti SC Regular"/>
              <a:cs typeface="Songti SC Regular"/>
            </a:endParaRPr>
          </a:p>
          <a:p>
            <a:r>
              <a:rPr kumimoji="1" lang="zh-CN" altLang="en-US" sz="2400" b="0" dirty="0" smtClean="0">
                <a:latin typeface="Songti SC Regular"/>
                <a:cs typeface="Songti SC Regular"/>
              </a:rPr>
              <a:t>（</a:t>
            </a:r>
            <a:r>
              <a:rPr kumimoji="1" lang="zh-CN" altLang="en-US" sz="2400" b="0" dirty="0">
                <a:latin typeface="Songti SC Regular"/>
                <a:cs typeface="Songti SC Regular"/>
              </a:rPr>
              <a:t>四）</a:t>
            </a:r>
            <a:r>
              <a:rPr kumimoji="1" lang="en-US" altLang="zh-CN" sz="2400" b="0" dirty="0">
                <a:latin typeface="Songti SC Regular"/>
                <a:cs typeface="Songti SC Regular"/>
              </a:rPr>
              <a:t>CD</a:t>
            </a:r>
            <a:r>
              <a:rPr kumimoji="1" lang="zh-CN" altLang="en-US" sz="2400" b="0" dirty="0">
                <a:latin typeface="Songti SC Regular"/>
                <a:cs typeface="Songti SC Regular"/>
              </a:rPr>
              <a:t>分子、表面受体和粘附</a:t>
            </a:r>
            <a:r>
              <a:rPr kumimoji="1" lang="zh-CN" altLang="en-US" sz="2400" b="0" dirty="0">
                <a:latin typeface="Songti SC Regular"/>
                <a:cs typeface="Songti SC Regular"/>
              </a:rPr>
              <a:t>因子的检测</a:t>
            </a:r>
            <a:endParaRPr kumimoji="1" lang="en-US" altLang="zh-CN" sz="2400" b="0" dirty="0">
              <a:latin typeface="Songti SC Regular"/>
              <a:cs typeface="Songti SC Regular"/>
            </a:endParaRPr>
          </a:p>
          <a:p>
            <a:endParaRPr kumimoji="1" lang="en-US" altLang="zh-CN" sz="2400" b="0" dirty="0">
              <a:latin typeface="Songti SC Regular"/>
              <a:cs typeface="Songti SC Regular"/>
            </a:endParaRPr>
          </a:p>
          <a:p>
            <a:r>
              <a:rPr kumimoji="1" lang="zh-CN" altLang="en-US" sz="2400" b="0" dirty="0" smtClean="0">
                <a:latin typeface="Songti SC Regular"/>
                <a:cs typeface="Songti SC Regular"/>
              </a:rPr>
              <a:t>（</a:t>
            </a:r>
            <a:r>
              <a:rPr kumimoji="1" lang="zh-CN" altLang="en-US" sz="2400" b="0" dirty="0">
                <a:latin typeface="Songti SC Regular"/>
                <a:cs typeface="Songti SC Regular"/>
              </a:rPr>
              <a:t>五）</a:t>
            </a:r>
            <a:r>
              <a:rPr kumimoji="1" lang="en-US" altLang="zh-CN" sz="2400" b="0" dirty="0">
                <a:latin typeface="Songti SC Regular"/>
                <a:cs typeface="Songti SC Regular"/>
              </a:rPr>
              <a:t>HLA</a:t>
            </a:r>
            <a:r>
              <a:rPr kumimoji="1" lang="zh-CN" altLang="en-US" sz="2400" b="0" dirty="0">
                <a:latin typeface="Songti SC Regular"/>
                <a:cs typeface="Songti SC Regular"/>
              </a:rPr>
              <a:t>分型</a:t>
            </a:r>
            <a:r>
              <a:rPr kumimoji="1" lang="en-US" altLang="zh-CN" sz="2400" b="0" dirty="0">
                <a:latin typeface="Songti SC Regular"/>
                <a:cs typeface="Songti SC Regular"/>
              </a:rPr>
              <a:t> </a:t>
            </a:r>
          </a:p>
          <a:p>
            <a:r>
              <a:rPr kumimoji="1" lang="zh-CN" altLang="en-US" sz="2400" dirty="0" smtClean="0">
                <a:latin typeface="Songti SC Regular"/>
                <a:cs typeface="Songti SC Regular"/>
              </a:rPr>
              <a:t>第四节</a:t>
            </a:r>
            <a:r>
              <a:rPr kumimoji="1" lang="zh-CN" altLang="zh-CN" sz="2400" dirty="0" smtClean="0">
                <a:latin typeface="Songti SC Regular"/>
                <a:cs typeface="Songti SC Regular"/>
              </a:rPr>
              <a:t>、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免疫学诊断与检测</a:t>
            </a:r>
            <a:endParaRPr kumimoji="1" lang="en-US" altLang="zh-CN" sz="240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dirty="0" smtClean="0">
                <a:latin typeface="Songti SC Regular"/>
                <a:cs typeface="Songti SC Regular"/>
              </a:rPr>
              <a:t> </a:t>
            </a:r>
            <a:r>
              <a:rPr kumimoji="1" lang="zh-CN" altLang="en-US" sz="2400" b="0" dirty="0" smtClean="0">
                <a:latin typeface="Songti SC Regular"/>
                <a:cs typeface="Songti SC Regular"/>
              </a:rPr>
              <a:t>（一）疾病相关因子检测</a:t>
            </a:r>
            <a:endParaRPr kumimoji="1" lang="en-US" altLang="zh-CN" sz="2400" b="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b="0" dirty="0" smtClean="0">
                <a:latin typeface="Songti SC Regular"/>
                <a:cs typeface="Songti SC Regular"/>
              </a:rPr>
              <a:t> </a:t>
            </a:r>
            <a:r>
              <a:rPr kumimoji="1" lang="zh-CN" altLang="en-US" sz="2400" b="0" dirty="0" smtClean="0">
                <a:latin typeface="Songti SC Regular"/>
                <a:cs typeface="Songti SC Regular"/>
              </a:rPr>
              <a:t>（二）免疫功能检测</a:t>
            </a:r>
            <a:endParaRPr kumimoji="1" lang="en-US" altLang="zh-CN" sz="2400" b="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b="0" dirty="0" smtClean="0">
                <a:latin typeface="Songti SC Regular"/>
                <a:cs typeface="Songti SC Regular"/>
              </a:rPr>
              <a:t> </a:t>
            </a:r>
            <a:r>
              <a:rPr kumimoji="1" lang="zh-CN" altLang="en-US" sz="2400" b="0" dirty="0" smtClean="0">
                <a:latin typeface="Songti SC Regular"/>
                <a:cs typeface="Songti SC Regular"/>
              </a:rPr>
              <a:t>（三）免疫学监测</a:t>
            </a:r>
            <a:endParaRPr kumimoji="1" lang="en-US" altLang="zh-CN" sz="2400" b="0" dirty="0" smtClean="0">
              <a:latin typeface="Songti SC Regular"/>
              <a:cs typeface="Songti SC Regular"/>
            </a:endParaRP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025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3592"/>
            <a:ext cx="5611003" cy="71835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第二节</a:t>
            </a:r>
            <a:r>
              <a:rPr kumimoji="1" lang="zh-CN" altLang="zh-CN" dirty="0"/>
              <a:t>、</a:t>
            </a:r>
            <a:r>
              <a:rPr kumimoji="1" lang="zh-CN" altLang="en-US" dirty="0" smtClean="0"/>
              <a:t>免疫细胞检测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   </a:t>
            </a:r>
            <a:r>
              <a:rPr kumimoji="1" lang="zh-CN" altLang="en-US" sz="2200" dirty="0" smtClean="0">
                <a:solidFill>
                  <a:srgbClr val="000000"/>
                </a:solidFill>
              </a:rPr>
              <a:t>（二）淋巴细胞的测定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2976"/>
            <a:ext cx="7620000" cy="4933188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 2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、测定淋巴细胞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功能的体内试验　</a:t>
            </a:r>
            <a:endParaRPr kumimoji="1" lang="en-US" altLang="zh-CN" sz="2400" dirty="0" smtClean="0">
              <a:latin typeface="宋体"/>
              <a:ea typeface="宋体"/>
              <a:cs typeface="宋体"/>
            </a:endParaRPr>
          </a:p>
          <a:p>
            <a:r>
              <a:rPr kumimoji="1" lang="en-US" altLang="zh-CN" sz="2400" dirty="0">
                <a:latin typeface="宋体"/>
                <a:ea typeface="宋体"/>
                <a:cs typeface="宋体"/>
              </a:rPr>
              <a:t> 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    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如皮试</a:t>
            </a:r>
            <a:endParaRPr kumimoji="1" lang="en-US" altLang="zh-CN" sz="2400" dirty="0" smtClean="0">
              <a:latin typeface="宋体"/>
              <a:ea typeface="宋体"/>
              <a:cs typeface="宋体"/>
            </a:endParaRPr>
          </a:p>
          <a:p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    </a:t>
            </a:r>
            <a:endParaRPr kumimoji="1" lang="zh-CN" altLang="en-US" sz="24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4198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393"/>
            <a:ext cx="5791200" cy="64160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第三节、免疫分子检测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598" y="995148"/>
            <a:ext cx="7620000" cy="513101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（一）免疫球蛋白的测定：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1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、体外用已知抗原检测相应抗体、</a:t>
            </a:r>
            <a:endParaRPr kumimoji="1" lang="en-US" altLang="zh-CN" sz="2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400" dirty="0">
                <a:latin typeface="宋体"/>
                <a:ea typeface="宋体"/>
                <a:cs typeface="宋体"/>
              </a:rPr>
              <a:t>2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、用已知抗体对各类免疫球蛋白进行定性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、定量测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定</a:t>
            </a:r>
            <a:endParaRPr kumimoji="1" lang="en-US" altLang="zh-CN" sz="2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（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二）补体测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定</a:t>
            </a:r>
            <a:endParaRPr kumimoji="1" lang="en-US" altLang="zh-CN" sz="2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  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免疫比浊法检测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血清含量高的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C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３、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C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４、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B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因子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等，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ELISA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、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RIA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等检测含量低的补体组分</a:t>
            </a:r>
            <a:endParaRPr kumimoji="1" lang="en-US" altLang="zh-CN" sz="2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（三）细胞因子检测：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1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、免疫学测定法（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 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（１）分泌性细胞因子检测（２）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胞内细胞因子检测）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2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、生物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活性测定法　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（（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1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）促进细胞增殖和增殖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抑制法（２）抗病毒活性测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定法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 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（３）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直接杀伤法</a:t>
            </a: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 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（４）趋化活性测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定法）</a:t>
            </a:r>
            <a:endParaRPr kumimoji="1" lang="en-US" altLang="zh-CN" sz="2400" dirty="0">
              <a:latin typeface="宋体"/>
              <a:ea typeface="宋体"/>
              <a:cs typeface="宋体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3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、分子生物学测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定法</a:t>
            </a:r>
          </a:p>
        </p:txBody>
      </p:sp>
    </p:spTree>
    <p:extLst>
      <p:ext uri="{BB962C8B-B14F-4D97-AF65-F5344CB8AC3E}">
        <p14:creationId xmlns:p14="http://schemas.microsoft.com/office/powerpoint/2010/main" val="2339651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393"/>
            <a:ext cx="5791200" cy="64160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第三节、免疫分子检测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598" y="995148"/>
            <a:ext cx="7620000" cy="513101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  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（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四）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CD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分子、表面受体和黏附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分子的检测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：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相关检测指标可用于鉴别免疫细胞及其亚类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，并了解其分化、活化状况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。</a:t>
            </a:r>
            <a:endParaRPr kumimoji="1" lang="en-US" altLang="zh-CN" sz="2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400" dirty="0" smtClean="0">
                <a:latin typeface="宋体"/>
                <a:ea typeface="宋体"/>
                <a:cs typeface="宋体"/>
              </a:rPr>
              <a:t>  </a:t>
            </a:r>
            <a:r>
              <a:rPr kumimoji="1" lang="zh-CN" altLang="en-US" sz="2400" dirty="0" smtClean="0">
                <a:latin typeface="宋体"/>
                <a:ea typeface="宋体"/>
                <a:cs typeface="宋体"/>
              </a:rPr>
              <a:t>（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五）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HLA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分型</a:t>
            </a:r>
          </a:p>
        </p:txBody>
      </p:sp>
    </p:spTree>
    <p:extLst>
      <p:ext uri="{BB962C8B-B14F-4D97-AF65-F5344CB8AC3E}">
        <p14:creationId xmlns:p14="http://schemas.microsoft.com/office/powerpoint/2010/main" val="3845499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2598"/>
            <a:ext cx="6233452" cy="79105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第四节　免疫学诊断与监测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3216"/>
            <a:ext cx="7620000" cy="4842948"/>
          </a:xfrm>
        </p:spPr>
        <p:txBody>
          <a:bodyPr/>
          <a:lstStyle/>
          <a:p>
            <a:r>
              <a:rPr kumimoji="1" lang="zh-CN" altLang="en-US" dirty="0"/>
              <a:t>（一）</a:t>
            </a:r>
            <a:r>
              <a:rPr kumimoji="1" lang="zh-CN" altLang="en-US" dirty="0" smtClean="0"/>
              <a:t>疾病相关因子检测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3895" y="1737894"/>
            <a:ext cx="8636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zh-CN" sz="2400" dirty="0"/>
              <a:t>、用已知抗体检测未知抗原</a:t>
            </a:r>
          </a:p>
          <a:p>
            <a:r>
              <a:rPr lang="zh-CN" altLang="zh-CN" sz="2400" dirty="0"/>
              <a:t>（１）病原体及其抗原组分：在体外，用已知抗体可确定病原体及其抗原组分的属、型及血清型。</a:t>
            </a:r>
          </a:p>
          <a:p>
            <a:r>
              <a:rPr lang="zh-CN" altLang="zh-CN" sz="2400" dirty="0"/>
              <a:t>（２）肿瘤抗原：对肿瘤标志物（</a:t>
            </a:r>
            <a:r>
              <a:rPr lang="en-US" altLang="zh-CN" sz="2400" dirty="0"/>
              <a:t>tumor marker</a:t>
            </a:r>
            <a:r>
              <a:rPr lang="zh-CN" altLang="zh-CN" sz="2400" dirty="0"/>
              <a:t>）进行定性、分型、定量与定位，可用于肿瘤诊断和辅助诊断，例如：流式细胞术检测白细胞表面分化抗原（</a:t>
            </a:r>
            <a:r>
              <a:rPr lang="en-US" altLang="zh-CN" sz="2400" dirty="0"/>
              <a:t>CD</a:t>
            </a:r>
            <a:r>
              <a:rPr lang="zh-CN" altLang="zh-CN" sz="2400" dirty="0"/>
              <a:t>分子），用于白血病及淋巴瘤分型和分期；检测甲胎蛋白（</a:t>
            </a:r>
            <a:r>
              <a:rPr lang="en-US" altLang="zh-CN" sz="2400" dirty="0"/>
              <a:t>AFP</a:t>
            </a:r>
            <a:r>
              <a:rPr lang="zh-CN" altLang="zh-CN" sz="2400" dirty="0"/>
              <a:t>）用于原发性肝癌的辅助诊断；检测癌胚抗原（</a:t>
            </a:r>
            <a:r>
              <a:rPr lang="en-US" altLang="zh-CN" sz="2400" dirty="0"/>
              <a:t>CEA</a:t>
            </a:r>
            <a:r>
              <a:rPr lang="zh-CN" altLang="zh-CN" sz="2400" dirty="0"/>
              <a:t>）诊断消化道肿瘤；应用放射性核素标记抗体进行体内示踪及肿瘤组织定位；借助免疫组化技术对病理组织切片进行检测；等等。</a:t>
            </a:r>
          </a:p>
          <a:p>
            <a:r>
              <a:rPr lang="zh-CN" altLang="zh-CN" sz="2400" dirty="0"/>
              <a:t>（３）红细胞血型抗原：应用针对不同红细胞血型及亚型的单克隆抗体，可准确进行红细胞型别鉴定，以确保输血安全性。</a:t>
            </a:r>
          </a:p>
        </p:txBody>
      </p:sp>
    </p:spTree>
    <p:extLst>
      <p:ext uri="{BB962C8B-B14F-4D97-AF65-F5344CB8AC3E}">
        <p14:creationId xmlns:p14="http://schemas.microsoft.com/office/powerpoint/2010/main" val="3271243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2598"/>
            <a:ext cx="6233452" cy="79105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第四节　免疫学诊断与监测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3216"/>
            <a:ext cx="7620000" cy="4842948"/>
          </a:xfrm>
        </p:spPr>
        <p:txBody>
          <a:bodyPr/>
          <a:lstStyle/>
          <a:p>
            <a:r>
              <a:rPr kumimoji="1" lang="zh-CN" altLang="en-US" dirty="0"/>
              <a:t>（一）</a:t>
            </a:r>
            <a:r>
              <a:rPr kumimoji="1" lang="zh-CN" altLang="en-US" dirty="0" smtClean="0"/>
              <a:t>疾病相关因子检测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17053" y="2245895"/>
            <a:ext cx="366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317" y="1675349"/>
            <a:ext cx="8087894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zh-CN" dirty="0"/>
              <a:t>、用已知抗原检测未知抗体</a:t>
            </a:r>
          </a:p>
          <a:p>
            <a:r>
              <a:rPr lang="zh-CN" altLang="zh-CN" dirty="0"/>
              <a:t>（１）抗病原特异性抗体：用细菌或病毒的特异性抗原检测血清中相应抗体（如抗</a:t>
            </a:r>
            <a:r>
              <a:rPr lang="en-US" altLang="zh-CN" dirty="0"/>
              <a:t>HIV</a:t>
            </a:r>
            <a:r>
              <a:rPr lang="zh-CN" altLang="zh-CN" dirty="0"/>
              <a:t>抗体等），可用于诊断病原体感染。某些情况下，须对病原特异性抗体进行定量（抗体滴度）或确定免疫球蛋白类别。</a:t>
            </a:r>
          </a:p>
          <a:p>
            <a:r>
              <a:rPr lang="zh-CN" altLang="zh-CN" dirty="0"/>
              <a:t>（２）抗变应原抗体：通过体外或体内试验检测抗变应原抗体，可用于确定引起超敏反应的变应原。体外试验中应用不同变应原与患者血清反应，以检出血清总</a:t>
            </a:r>
            <a:r>
              <a:rPr lang="en-US" altLang="zh-CN" dirty="0" err="1"/>
              <a:t>IgE</a:t>
            </a:r>
            <a:r>
              <a:rPr lang="zh-CN" altLang="zh-CN" dirty="0"/>
              <a:t>、变应原特异性</a:t>
            </a:r>
            <a:r>
              <a:rPr lang="en-US" altLang="zh-CN" dirty="0" err="1"/>
              <a:t>IgE</a:t>
            </a:r>
            <a:r>
              <a:rPr lang="zh-CN" altLang="zh-CN" dirty="0"/>
              <a:t>，并确定变应原；体内试验则应用提取的变应原进行皮试，通过观察机体反应而确定引起超敏反应的抗原，有助于诊断Ⅰ型超敏反应。</a:t>
            </a:r>
          </a:p>
          <a:p>
            <a:r>
              <a:rPr lang="zh-CN" altLang="zh-CN" dirty="0"/>
              <a:t>（３）自身抗体：检测抗核抗体、类风湿因子有助于诊断系统性红斑狼疮、类风湿关节炎。一般情况下，正常人或老年人体内可检出低水平生理性自身抗体，若检出高滴度、且与病情相关的病理性自身抗体（或自身应答性淋巴细胞），有助于诊断自身免疫病。</a:t>
            </a:r>
          </a:p>
          <a:p>
            <a:r>
              <a:rPr lang="zh-CN" altLang="zh-CN" dirty="0"/>
              <a:t>（４）细胞毒抗体：移植术前须进行交叉组织配型，原理为：将受者血清与供者淋巴细胞共同作用并加入补体，若死亡细胞超过一定比例，提示患者体内有预存的、针对移植物细胞的细胞毒抗体。该抗体可介导超急性排斥反应，提示受</a:t>
            </a:r>
            <a:r>
              <a:rPr lang="zh-CN" altLang="zh-CN" dirty="0" smtClean="0"/>
              <a:t>者不宜接受该</a:t>
            </a:r>
            <a:r>
              <a:rPr lang="zh-CN" altLang="zh-CN" dirty="0"/>
              <a:t>供者的移植物。</a:t>
            </a:r>
          </a:p>
        </p:txBody>
      </p:sp>
    </p:spTree>
    <p:extLst>
      <p:ext uri="{BB962C8B-B14F-4D97-AF65-F5344CB8AC3E}">
        <p14:creationId xmlns:p14="http://schemas.microsoft.com/office/powerpoint/2010/main" val="1319279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2598"/>
            <a:ext cx="6233452" cy="79105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第四节　免疫学诊断与监测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17053" y="2245895"/>
            <a:ext cx="366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" y="1323322"/>
            <a:ext cx="75397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（二）免疫功能检测</a:t>
            </a:r>
          </a:p>
          <a:p>
            <a:r>
              <a:rPr lang="zh-CN" altLang="zh-CN" sz="2400" dirty="0"/>
              <a:t>免疫功能检测一般仅用于辅助诊断、病程监测及预后判断。例如：</a:t>
            </a:r>
            <a:r>
              <a:rPr lang="en-US" altLang="zh-CN" sz="2400" dirty="0"/>
              <a:t>CD</a:t>
            </a:r>
            <a:r>
              <a:rPr lang="zh-CN" altLang="zh-CN" sz="2400" dirty="0"/>
              <a:t>４＋</a:t>
            </a:r>
            <a:r>
              <a:rPr lang="en-US" altLang="zh-CN" sz="2400" dirty="0"/>
              <a:t>T</a:t>
            </a:r>
            <a:r>
              <a:rPr lang="zh-CN" altLang="zh-CN" sz="2400" dirty="0"/>
              <a:t>细胞数目减少用于艾滋病辅助诊断；免疫球蛋白水平升高用于多发性骨髓瘤辅助诊断等。另外，监测机体免疫功能改变，有助于判断某些疾病的病程变化、</a:t>
            </a:r>
            <a:r>
              <a:rPr lang="zh-CN" altLang="zh-CN" sz="2400" dirty="0" smtClean="0"/>
              <a:t>疗效和预</a:t>
            </a:r>
            <a:r>
              <a:rPr lang="zh-CN" altLang="zh-CN" sz="2400" dirty="0"/>
              <a:t>后，并可能为探索某些疑难病症的机制和制定治疗方案提供依据。</a:t>
            </a:r>
          </a:p>
        </p:txBody>
      </p:sp>
    </p:spTree>
    <p:extLst>
      <p:ext uri="{BB962C8B-B14F-4D97-AF65-F5344CB8AC3E}">
        <p14:creationId xmlns:p14="http://schemas.microsoft.com/office/powerpoint/2010/main" val="374903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29368"/>
            <a:ext cx="7620000" cy="5096795"/>
          </a:xfrm>
        </p:spPr>
        <p:txBody>
          <a:bodyPr/>
          <a:lstStyle/>
          <a:p>
            <a:r>
              <a:rPr lang="zh-CN" altLang="zh-CN" sz="3200" dirty="0"/>
              <a:t>（二）</a:t>
            </a:r>
            <a:r>
              <a:rPr lang="zh-CN" altLang="zh-CN" sz="3200" dirty="0" smtClean="0"/>
              <a:t>免疫功能检测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</a:t>
            </a:r>
            <a:r>
              <a:rPr lang="zh-CN" altLang="zh-CN" sz="2800" b="0" dirty="0" smtClean="0"/>
              <a:t>1</a:t>
            </a:r>
            <a:r>
              <a:rPr lang="zh-CN" altLang="en-US" sz="2800" b="0" dirty="0" smtClean="0"/>
              <a:t>、体液免疫功能</a:t>
            </a:r>
            <a:endParaRPr lang="en-US" altLang="zh-CN" sz="2800" b="0" dirty="0" smtClean="0"/>
          </a:p>
          <a:p>
            <a:r>
              <a:rPr lang="en-US" altLang="zh-CN" sz="2800" b="0" dirty="0"/>
              <a:t> </a:t>
            </a:r>
            <a:r>
              <a:rPr lang="en-US" altLang="zh-CN" sz="2800" b="0" dirty="0" smtClean="0"/>
              <a:t>    2</a:t>
            </a:r>
            <a:r>
              <a:rPr lang="zh-CN" altLang="en-US" sz="2800" b="0" dirty="0" smtClean="0"/>
              <a:t>、细胞免疫功能</a:t>
            </a:r>
            <a:endParaRPr lang="zh-CN" altLang="zh-CN" sz="2800" b="0" dirty="0"/>
          </a:p>
          <a:p>
            <a:r>
              <a:rPr kumimoji="1" lang="en-US" altLang="zh-CN" sz="2800" b="0" dirty="0" smtClean="0"/>
              <a:t>     3</a:t>
            </a:r>
            <a:r>
              <a:rPr kumimoji="1" lang="zh-CN" altLang="en-US" sz="2800" b="0" dirty="0" smtClean="0"/>
              <a:t>、细胞因子</a:t>
            </a:r>
            <a:endParaRPr kumimoji="1" lang="en-US" altLang="zh-CN" sz="2800" b="0" dirty="0" smtClean="0"/>
          </a:p>
          <a:p>
            <a:r>
              <a:rPr kumimoji="1" lang="en-US" altLang="zh-CN" sz="2800" b="0" dirty="0" smtClean="0"/>
              <a:t>     </a:t>
            </a:r>
            <a:r>
              <a:rPr kumimoji="1" lang="zh-CN" altLang="zh-CN" sz="2800" b="0" dirty="0" smtClean="0"/>
              <a:t>4、</a:t>
            </a:r>
            <a:r>
              <a:rPr kumimoji="1" lang="zh-CN" altLang="en-US" sz="2800" b="0" dirty="0" smtClean="0"/>
              <a:t>非特异性免疫功能</a:t>
            </a:r>
            <a:endParaRPr kumimoji="1" lang="zh-CN" altLang="en-US" sz="2800" b="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561221" cy="74296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第四节　免疫学诊断与监测</a:t>
            </a:r>
          </a:p>
        </p:txBody>
      </p:sp>
    </p:spTree>
    <p:extLst>
      <p:ext uri="{BB962C8B-B14F-4D97-AF65-F5344CB8AC3E}">
        <p14:creationId xmlns:p14="http://schemas.microsoft.com/office/powerpoint/2010/main" val="3821193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29368"/>
            <a:ext cx="7620000" cy="5096795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sz="3200" dirty="0"/>
              <a:t>（二）</a:t>
            </a:r>
            <a:r>
              <a:rPr lang="zh-CN" altLang="zh-CN" sz="3200" dirty="0" smtClean="0"/>
              <a:t>免疫功能检测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</a:t>
            </a:r>
            <a:r>
              <a:rPr lang="zh-CN" altLang="zh-CN" sz="2800" b="0" dirty="0" smtClean="0"/>
              <a:t>1</a:t>
            </a:r>
            <a:r>
              <a:rPr lang="zh-CN" altLang="en-US" sz="2800" b="0" dirty="0" smtClean="0"/>
              <a:t>、体液免疫功能</a:t>
            </a:r>
            <a:endParaRPr lang="en-US" altLang="zh-CN" sz="2800" b="0" dirty="0" smtClean="0"/>
          </a:p>
          <a:p>
            <a:pPr>
              <a:lnSpc>
                <a:spcPct val="120000"/>
              </a:lnSpc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</a:t>
            </a:r>
            <a:r>
              <a:rPr lang="en-US" altLang="zh-CN" sz="2800" b="0" dirty="0"/>
              <a:t> </a:t>
            </a:r>
            <a:r>
              <a:rPr lang="zh-CN" altLang="en-US" sz="2800" b="0" dirty="0" smtClean="0"/>
              <a:t>（</a:t>
            </a:r>
            <a:r>
              <a:rPr lang="zh-CN" altLang="en-US" sz="2800" b="0" dirty="0"/>
              <a:t>１）免疫球蛋白：</a:t>
            </a:r>
            <a:r>
              <a:rPr lang="zh-CN" altLang="en-US" sz="2800" b="0" dirty="0" smtClean="0"/>
              <a:t>检测血清免疫球蛋白及其类别</a:t>
            </a:r>
            <a:r>
              <a:rPr lang="zh-CN" altLang="en-US" sz="2800" b="0" dirty="0"/>
              <a:t>（尤其是</a:t>
            </a:r>
            <a:r>
              <a:rPr lang="en-US" altLang="zh-CN" sz="2800" b="0" dirty="0" err="1"/>
              <a:t>IgG</a:t>
            </a:r>
            <a:r>
              <a:rPr lang="zh-CN" altLang="en-US" sz="2800" b="0" dirty="0"/>
              <a:t>、</a:t>
            </a:r>
            <a:r>
              <a:rPr lang="en-US" altLang="zh-CN" sz="2800" b="0" dirty="0"/>
              <a:t>IgA</a:t>
            </a:r>
            <a:r>
              <a:rPr lang="zh-CN" altLang="en-US" sz="2800" b="0" dirty="0"/>
              <a:t>和</a:t>
            </a:r>
            <a:r>
              <a:rPr lang="en-US" altLang="zh-CN" sz="2800" b="0" dirty="0" err="1"/>
              <a:t>IgM</a:t>
            </a:r>
            <a:r>
              <a:rPr lang="zh-CN" altLang="en-US" sz="2800" b="0" dirty="0"/>
              <a:t>）和水平，</a:t>
            </a:r>
            <a:r>
              <a:rPr lang="zh-CN" altLang="en-US" sz="2800" b="0" dirty="0" smtClean="0"/>
              <a:t>可为诊断免疫缺陷病和免疫增生性</a:t>
            </a:r>
            <a:r>
              <a:rPr lang="zh-CN" altLang="en-US" sz="2800" b="0" dirty="0"/>
              <a:t>疾病提供重要参数</a:t>
            </a:r>
            <a:r>
              <a:rPr lang="zh-CN" altLang="en-US" sz="2800" b="0" dirty="0" smtClean="0"/>
              <a:t>。例如</a:t>
            </a:r>
            <a:r>
              <a:rPr lang="zh-CN" altLang="en-US" sz="2800" b="0" dirty="0"/>
              <a:t>：</a:t>
            </a:r>
            <a:r>
              <a:rPr lang="en-US" altLang="zh-CN" sz="2800" b="0" dirty="0" err="1"/>
              <a:t>Bruton</a:t>
            </a:r>
            <a:r>
              <a:rPr lang="zh-CN" altLang="en-US" sz="2800" b="0" dirty="0"/>
              <a:t>病出现低免疫球蛋白或无免疫球</a:t>
            </a:r>
            <a:r>
              <a:rPr lang="zh-CN" altLang="en-US" sz="2800" b="0" dirty="0" smtClean="0"/>
              <a:t>蛋白</a:t>
            </a:r>
            <a:r>
              <a:rPr lang="zh-CN" altLang="en-US" sz="2800" b="0" dirty="0"/>
              <a:t>血症；多发性骨髓瘤和巨球蛋白血症血清</a:t>
            </a:r>
            <a:r>
              <a:rPr lang="zh-CN" altLang="en-US" sz="2800" b="0" dirty="0" smtClean="0"/>
              <a:t>免疫球</a:t>
            </a:r>
            <a:r>
              <a:rPr lang="zh-CN" altLang="en-US" sz="2800" b="0" dirty="0"/>
              <a:t>蛋白水平异常增高；某些感染性疾病及自身</a:t>
            </a:r>
            <a:r>
              <a:rPr lang="zh-CN" altLang="en-US" sz="2800" b="0" dirty="0" smtClean="0"/>
              <a:t>免疫病清</a:t>
            </a:r>
            <a:r>
              <a:rPr lang="zh-CN" altLang="en-US" sz="2800" b="0" dirty="0"/>
              <a:t>免疫球蛋白水平增高；过敏体质患者</a:t>
            </a:r>
            <a:r>
              <a:rPr lang="zh-CN" altLang="en-US" sz="2800" b="0" dirty="0" smtClean="0"/>
              <a:t>血清</a:t>
            </a:r>
            <a:r>
              <a:rPr lang="en-US" altLang="zh-CN" sz="2800" b="0" dirty="0" err="1"/>
              <a:t>IgE</a:t>
            </a:r>
            <a:r>
              <a:rPr lang="zh-CN" altLang="en-US" sz="2800" b="0" dirty="0"/>
              <a:t>水平增高。检测针对疫苗或感染</a:t>
            </a:r>
            <a:r>
              <a:rPr lang="zh-CN" altLang="en-US" sz="2800" b="0" dirty="0" smtClean="0"/>
              <a:t>因子的特异</a:t>
            </a:r>
            <a:r>
              <a:rPr lang="zh-CN" altLang="en-US" sz="2800" b="0" dirty="0"/>
              <a:t>性抗体及其水平，</a:t>
            </a:r>
            <a:r>
              <a:rPr lang="zh-CN" altLang="en-US" sz="2800" b="0" dirty="0" smtClean="0"/>
              <a:t>可较为准确地反映机体特异</a:t>
            </a:r>
            <a:r>
              <a:rPr lang="zh-CN" altLang="en-US" sz="2800" b="0" dirty="0"/>
              <a:t>性体液免疫功能状态。</a:t>
            </a:r>
          </a:p>
          <a:p>
            <a:pPr>
              <a:lnSpc>
                <a:spcPct val="120000"/>
              </a:lnSpc>
            </a:pPr>
            <a:r>
              <a:rPr lang="zh-CN" altLang="en-US" sz="2800" b="0" dirty="0"/>
              <a:t>（２）</a:t>
            </a:r>
            <a:r>
              <a:rPr lang="en-US" altLang="zh-CN" sz="2800" b="0" dirty="0"/>
              <a:t>B</a:t>
            </a:r>
            <a:r>
              <a:rPr lang="zh-CN" altLang="en-US" sz="2800" b="0" dirty="0"/>
              <a:t>细胞数量与功能：应用抗</a:t>
            </a:r>
            <a:r>
              <a:rPr lang="en-US" altLang="zh-CN" sz="2800" b="0" dirty="0"/>
              <a:t>BCR</a:t>
            </a:r>
            <a:r>
              <a:rPr lang="zh-CN" altLang="en-US" sz="2800" b="0" dirty="0"/>
              <a:t>抗体</a:t>
            </a:r>
            <a:r>
              <a:rPr lang="zh-CN" altLang="en-US" sz="2800" b="0" dirty="0" smtClean="0"/>
              <a:t>，借助免疫荧光法可检测</a:t>
            </a:r>
            <a:r>
              <a:rPr lang="en-US" altLang="zh-CN" sz="2800" b="0" dirty="0"/>
              <a:t>B</a:t>
            </a:r>
            <a:r>
              <a:rPr lang="zh-CN" altLang="en-US" sz="2800" b="0" dirty="0"/>
              <a:t>细胞数量与亚群，</a:t>
            </a:r>
            <a:r>
              <a:rPr lang="zh-CN" altLang="en-US" sz="2800" b="0" dirty="0" smtClean="0"/>
              <a:t>主要用于判断原发性或继发免疫缺陷</a:t>
            </a:r>
            <a:r>
              <a:rPr lang="zh-CN" altLang="en-US" sz="2800" b="0" dirty="0"/>
              <a:t>的体液</a:t>
            </a:r>
            <a:r>
              <a:rPr lang="zh-CN" altLang="en-US" sz="2800" b="0" dirty="0" smtClean="0"/>
              <a:t>免疫功</a:t>
            </a:r>
            <a:r>
              <a:rPr lang="zh-CN" altLang="en-US" sz="2800" b="0" dirty="0"/>
              <a:t>能。小鼠</a:t>
            </a:r>
            <a:r>
              <a:rPr lang="en-US" altLang="zh-CN" sz="2800" b="0" dirty="0"/>
              <a:t>B</a:t>
            </a:r>
            <a:r>
              <a:rPr lang="zh-CN" altLang="en-US" sz="2800" b="0" dirty="0"/>
              <a:t>细胞可用</a:t>
            </a:r>
            <a:r>
              <a:rPr lang="en-US" altLang="zh-CN" sz="2800" b="0" dirty="0"/>
              <a:t>LPS</a:t>
            </a:r>
            <a:r>
              <a:rPr lang="zh-CN" altLang="en-US" sz="2800" b="0" dirty="0"/>
              <a:t>为刺激物，人则</a:t>
            </a:r>
            <a:r>
              <a:rPr lang="zh-CN" altLang="en-US" sz="2800" b="0" dirty="0" smtClean="0"/>
              <a:t>用</a:t>
            </a:r>
            <a:r>
              <a:rPr lang="en-US" altLang="zh-CN" sz="2800" b="0" dirty="0" smtClean="0"/>
              <a:t>SPA</a:t>
            </a:r>
            <a:r>
              <a:rPr lang="zh-CN" altLang="en-US" sz="2800" b="0" dirty="0"/>
              <a:t>及抗</a:t>
            </a:r>
            <a:r>
              <a:rPr lang="en-US" altLang="zh-CN" sz="2800" b="0" dirty="0" err="1"/>
              <a:t>IgM</a:t>
            </a:r>
            <a:r>
              <a:rPr lang="zh-CN" altLang="en-US" sz="2800" b="0" dirty="0"/>
              <a:t>抗体刺激，测定</a:t>
            </a:r>
            <a:r>
              <a:rPr lang="en-US" altLang="zh-CN" sz="2800" b="0" dirty="0"/>
              <a:t>B</a:t>
            </a:r>
            <a:r>
              <a:rPr lang="zh-CN" altLang="en-US" sz="2800" b="0" dirty="0" smtClean="0"/>
              <a:t>细胞增殖或转化</a:t>
            </a:r>
            <a:endParaRPr kumimoji="1" lang="zh-CN" altLang="en-US" sz="2800" b="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561221" cy="74296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第四节　免疫学诊断与监测</a:t>
            </a:r>
          </a:p>
        </p:txBody>
      </p:sp>
    </p:spTree>
    <p:extLst>
      <p:ext uri="{BB962C8B-B14F-4D97-AF65-F5344CB8AC3E}">
        <p14:creationId xmlns:p14="http://schemas.microsoft.com/office/powerpoint/2010/main" val="1820107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29368"/>
            <a:ext cx="7620000" cy="5096795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sz="3200" dirty="0"/>
              <a:t>（二）</a:t>
            </a:r>
            <a:r>
              <a:rPr lang="zh-CN" altLang="zh-CN" sz="3200" dirty="0" smtClean="0"/>
              <a:t>免疫功能检测</a:t>
            </a:r>
            <a:endParaRPr lang="en-US" altLang="zh-CN" sz="3200" dirty="0" smtClean="0"/>
          </a:p>
          <a:p>
            <a:r>
              <a:rPr lang="en-US" altLang="zh-CN" sz="2800" b="0" dirty="0" smtClean="0"/>
              <a:t>2</a:t>
            </a:r>
            <a:r>
              <a:rPr lang="zh-CN" altLang="en-US" sz="2800" b="0" dirty="0" smtClean="0"/>
              <a:t>、细胞免疫功能</a:t>
            </a:r>
            <a:endParaRPr lang="zh-CN" altLang="zh-CN" sz="2800" b="0" dirty="0"/>
          </a:p>
          <a:p>
            <a:pPr>
              <a:lnSpc>
                <a:spcPct val="120000"/>
              </a:lnSpc>
            </a:pPr>
            <a:r>
              <a:rPr kumimoji="1" lang="zh-CN" altLang="en-US" sz="2800" b="0" dirty="0" smtClean="0"/>
              <a:t>１</a:t>
            </a:r>
            <a:r>
              <a:rPr kumimoji="1" lang="zh-CN" altLang="en-US" sz="2800" b="0" dirty="0"/>
              <a:t>）非特异性增殖反应：应用</a:t>
            </a:r>
            <a:r>
              <a:rPr kumimoji="1" lang="en-US" altLang="zh-CN" sz="2800" b="0" dirty="0"/>
              <a:t>PHA</a:t>
            </a:r>
            <a:r>
              <a:rPr kumimoji="1" lang="zh-CN" altLang="en-US" sz="2800" b="0" dirty="0"/>
              <a:t>、</a:t>
            </a:r>
            <a:r>
              <a:rPr kumimoji="1" lang="en-US" altLang="zh-CN" sz="2800" b="0" dirty="0" err="1"/>
              <a:t>ConA</a:t>
            </a:r>
            <a:r>
              <a:rPr kumimoji="1" lang="zh-CN" altLang="en-US" sz="2800" b="0" dirty="0" smtClean="0"/>
              <a:t>等丝裂</a:t>
            </a:r>
            <a:r>
              <a:rPr kumimoji="1" lang="zh-CN" altLang="en-US" sz="2800" b="0" dirty="0"/>
              <a:t>原刺激</a:t>
            </a:r>
            <a:r>
              <a:rPr kumimoji="1" lang="en-US" altLang="zh-CN" sz="2800" b="0" dirty="0"/>
              <a:t>T</a:t>
            </a:r>
            <a:r>
              <a:rPr kumimoji="1" lang="zh-CN" altLang="en-US" sz="2800" b="0" dirty="0"/>
              <a:t>细胞而发生非特异性增殖反应，</a:t>
            </a:r>
            <a:r>
              <a:rPr kumimoji="1" lang="zh-CN" altLang="en-US" sz="2800" b="0" dirty="0" smtClean="0"/>
              <a:t>可反映</a:t>
            </a:r>
            <a:r>
              <a:rPr kumimoji="1" lang="en-US" altLang="zh-CN" sz="2800" b="0" dirty="0"/>
              <a:t>T</a:t>
            </a:r>
            <a:r>
              <a:rPr kumimoji="1" lang="zh-CN" altLang="en-US" sz="2800" b="0" dirty="0"/>
              <a:t>细胞功能水平。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0" dirty="0"/>
              <a:t>２）对特异性抗原的</a:t>
            </a:r>
            <a:r>
              <a:rPr kumimoji="1" lang="en-US" altLang="zh-CN" sz="2800" b="0" dirty="0"/>
              <a:t>T</a:t>
            </a:r>
            <a:r>
              <a:rPr kumimoji="1" lang="zh-CN" altLang="en-US" sz="2800" b="0" dirty="0"/>
              <a:t>细胞增殖反应：经</a:t>
            </a:r>
            <a:r>
              <a:rPr kumimoji="1" lang="zh-CN" altLang="en-US" sz="2800" b="0" dirty="0" smtClean="0"/>
              <a:t>特定抗原</a:t>
            </a:r>
            <a:r>
              <a:rPr kumimoji="1" lang="zh-CN" altLang="en-US" sz="2800" b="0" dirty="0"/>
              <a:t>刺激的</a:t>
            </a:r>
            <a:r>
              <a:rPr kumimoji="1" lang="en-US" altLang="zh-CN" sz="2800" b="0" dirty="0"/>
              <a:t>T</a:t>
            </a:r>
            <a:r>
              <a:rPr kumimoji="1" lang="zh-CN" altLang="en-US" sz="2800" b="0" dirty="0"/>
              <a:t>细胞，若在体外再次接触相同</a:t>
            </a:r>
            <a:r>
              <a:rPr kumimoji="1" lang="zh-CN" altLang="en-US" sz="2800" b="0" dirty="0" smtClean="0"/>
              <a:t>抗原</a:t>
            </a:r>
            <a:r>
              <a:rPr kumimoji="1" lang="zh-CN" altLang="en-US" sz="2800" b="0" dirty="0"/>
              <a:t>，可发生明显增殖（淋巴细胞转化试验），</a:t>
            </a:r>
            <a:r>
              <a:rPr kumimoji="1" lang="zh-CN" altLang="en-US" sz="2800" b="0" dirty="0" smtClean="0"/>
              <a:t>体内皮肤验则可出现局部反应</a:t>
            </a:r>
            <a:r>
              <a:rPr kumimoji="1" lang="zh-CN" altLang="en-US" sz="2800" b="0" dirty="0"/>
              <a:t>（迟发型超敏反应）</a:t>
            </a:r>
            <a:r>
              <a:rPr kumimoji="1" lang="zh-CN" altLang="en-US" sz="2800" b="0" dirty="0" smtClean="0"/>
              <a:t>。最常用</a:t>
            </a:r>
            <a:r>
              <a:rPr kumimoji="1" lang="zh-CN" altLang="en-US" sz="2800" b="0" dirty="0"/>
              <a:t>者是结核菌素试验（</a:t>
            </a:r>
            <a:r>
              <a:rPr kumimoji="1" lang="en-US" altLang="zh-CN" sz="2800" b="0" dirty="0"/>
              <a:t>PPD</a:t>
            </a:r>
            <a:r>
              <a:rPr kumimoji="1" lang="zh-CN" altLang="en-US" sz="2800" b="0" dirty="0"/>
              <a:t>皮试），</a:t>
            </a:r>
            <a:r>
              <a:rPr kumimoji="1" lang="zh-CN" altLang="en-US" sz="2800" b="0" dirty="0" smtClean="0"/>
              <a:t>可判断受试</a:t>
            </a:r>
            <a:r>
              <a:rPr kumimoji="1" lang="zh-CN" altLang="en-US" sz="2800" b="0" dirty="0"/>
              <a:t>者对结核菌感染的免疫力。由于正常人</a:t>
            </a:r>
            <a:r>
              <a:rPr kumimoji="1" lang="zh-CN" altLang="en-US" sz="2800" b="0" dirty="0" smtClean="0"/>
              <a:t>群一般均已接种过卡</a:t>
            </a:r>
            <a:r>
              <a:rPr kumimoji="1" lang="zh-CN" altLang="en-US" sz="2800" b="0" dirty="0"/>
              <a:t>介苗或感染（及隐性感染）</a:t>
            </a:r>
            <a:r>
              <a:rPr kumimoji="1" lang="zh-CN" altLang="en-US" sz="2800" b="0" dirty="0" smtClean="0"/>
              <a:t>过结核</a:t>
            </a:r>
            <a:r>
              <a:rPr kumimoji="1" lang="zh-CN" altLang="en-US" sz="2800" b="0" dirty="0"/>
              <a:t>菌，并由此产生针对结核菌的免疫力，故</a:t>
            </a:r>
            <a:r>
              <a:rPr kumimoji="1" lang="en-US" altLang="zh-CN" sz="2800" b="0" dirty="0" smtClean="0"/>
              <a:t>PPD</a:t>
            </a:r>
            <a:r>
              <a:rPr kumimoji="1" lang="zh-CN" altLang="en-US" sz="2800" b="0" dirty="0" smtClean="0"/>
              <a:t>皮试常被用做判断机体细胞免疫状态</a:t>
            </a:r>
            <a:r>
              <a:rPr kumimoji="1" lang="zh-CN" altLang="en-US" sz="2800" b="0" dirty="0"/>
              <a:t>的指标</a:t>
            </a:r>
            <a:r>
              <a:rPr kumimoji="1" lang="zh-CN" altLang="en-US" sz="2800" b="0" dirty="0" smtClean="0"/>
              <a:t>。此外</a:t>
            </a:r>
            <a:r>
              <a:rPr kumimoji="1" lang="zh-CN" altLang="en-US" sz="2800" b="0" dirty="0"/>
              <a:t>，此增殖反应也可被用于检测变应原。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0" dirty="0"/>
              <a:t>３）细胞介导的细胞毒试验：可检测</a:t>
            </a:r>
            <a:r>
              <a:rPr kumimoji="1" lang="en-US" altLang="zh-CN" sz="2800" b="0" dirty="0"/>
              <a:t>CTL</a:t>
            </a:r>
            <a:r>
              <a:rPr kumimoji="1" lang="zh-CN" altLang="en-US" sz="2800" b="0" dirty="0" smtClean="0"/>
              <a:t>、</a:t>
            </a:r>
            <a:r>
              <a:rPr kumimoji="1" lang="en-US" altLang="zh-CN" sz="2800" b="0" dirty="0" smtClean="0"/>
              <a:t>NK</a:t>
            </a:r>
            <a:r>
              <a:rPr kumimoji="1" lang="zh-CN" altLang="en-US" sz="2800" b="0" dirty="0"/>
              <a:t>细胞的杀伤活性。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0" dirty="0"/>
              <a:t>４）测定</a:t>
            </a:r>
            <a:r>
              <a:rPr kumimoji="1" lang="en-US" altLang="zh-CN" sz="2800" b="0" dirty="0"/>
              <a:t>T</a:t>
            </a:r>
            <a:r>
              <a:rPr kumimoji="1" lang="zh-CN" altLang="en-US" sz="2800" b="0" dirty="0"/>
              <a:t>细胞产生的细胞因子。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561221" cy="74296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第四节　免疫学诊断与监测</a:t>
            </a:r>
          </a:p>
        </p:txBody>
      </p:sp>
    </p:spTree>
    <p:extLst>
      <p:ext uri="{BB962C8B-B14F-4D97-AF65-F5344CB8AC3E}">
        <p14:creationId xmlns:p14="http://schemas.microsoft.com/office/powerpoint/2010/main" val="3426825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29368"/>
            <a:ext cx="7620000" cy="509679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（</a:t>
            </a:r>
            <a:r>
              <a:rPr lang="zh-CN" altLang="en-US" sz="3200" dirty="0"/>
              <a:t>三）免疫学监测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    </a:t>
            </a:r>
            <a:r>
              <a:rPr lang="zh-CN" altLang="en-US" sz="2800" dirty="0" smtClean="0"/>
              <a:t>免疫学监测有助于</a:t>
            </a:r>
            <a:r>
              <a:rPr lang="zh-CN" altLang="en-US" sz="2800" dirty="0"/>
              <a:t>判断</a:t>
            </a:r>
            <a:r>
              <a:rPr lang="zh-CN" altLang="en-US" sz="2800" dirty="0" smtClean="0"/>
              <a:t>感染性疾病转归与预</a:t>
            </a:r>
            <a:r>
              <a:rPr lang="zh-CN" altLang="en-US" sz="2800" dirty="0"/>
              <a:t>后。例如：监测乙型肝炎病毒抗原与</a:t>
            </a:r>
            <a:r>
              <a:rPr lang="zh-CN" altLang="en-US" sz="2800" dirty="0" smtClean="0"/>
              <a:t>抗体的消长</a:t>
            </a:r>
            <a:r>
              <a:rPr lang="zh-CN" altLang="en-US" sz="2800" dirty="0"/>
              <a:t>，有助于判断乙型肝炎预后；</a:t>
            </a:r>
            <a:r>
              <a:rPr lang="en-US" altLang="zh-CN" sz="2800" dirty="0"/>
              <a:t>HIV</a:t>
            </a:r>
            <a:r>
              <a:rPr lang="zh-CN" altLang="en-US" sz="2800" dirty="0"/>
              <a:t>感染者</a:t>
            </a:r>
            <a:r>
              <a:rPr lang="en-US" altLang="zh-CN" sz="2800" dirty="0"/>
              <a:t>CD</a:t>
            </a:r>
            <a:r>
              <a:rPr lang="zh-CN" altLang="en-US" sz="2800" dirty="0" smtClean="0"/>
              <a:t>４</a:t>
            </a:r>
            <a:r>
              <a:rPr lang="zh-CN" altLang="en-US" sz="2800" baseline="30000" dirty="0" smtClean="0"/>
              <a:t>＋</a:t>
            </a:r>
            <a:r>
              <a:rPr lang="en-US" altLang="zh-CN" sz="2800" dirty="0" smtClean="0"/>
              <a:t>T</a:t>
            </a:r>
            <a:r>
              <a:rPr lang="zh-CN" altLang="en-US" sz="2800" dirty="0"/>
              <a:t>细胞计数有助于</a:t>
            </a:r>
            <a:r>
              <a:rPr lang="en-US" altLang="zh-CN" sz="2800" dirty="0"/>
              <a:t>AIDS</a:t>
            </a:r>
            <a:r>
              <a:rPr lang="zh-CN" altLang="en-US" sz="2800" dirty="0"/>
              <a:t>的诊断、</a:t>
            </a:r>
            <a:r>
              <a:rPr lang="zh-CN" altLang="en-US" sz="2800" dirty="0" smtClean="0"/>
              <a:t>病情分析和疗效</a:t>
            </a:r>
            <a:r>
              <a:rPr lang="zh-CN" altLang="en-US" sz="2800" dirty="0"/>
              <a:t>判断</a:t>
            </a:r>
            <a:r>
              <a:rPr lang="zh-CN" altLang="en-US" sz="2800" dirty="0" smtClean="0"/>
              <a:t>。检测肿</a:t>
            </a:r>
            <a:r>
              <a:rPr lang="zh-CN" altLang="en-US" sz="2800" dirty="0"/>
              <a:t>瘤患者免疫功能状态及监测肿瘤</a:t>
            </a:r>
            <a:endParaRPr kumimoji="1" lang="zh-CN" altLang="en-US" sz="2800" b="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561221" cy="74296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第四节　免疫学诊断与监测</a:t>
            </a:r>
          </a:p>
        </p:txBody>
      </p:sp>
    </p:spTree>
    <p:extLst>
      <p:ext uri="{BB962C8B-B14F-4D97-AF65-F5344CB8AC3E}">
        <p14:creationId xmlns:p14="http://schemas.microsoft.com/office/powerpoint/2010/main" val="109402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5489"/>
            <a:ext cx="6958068" cy="66486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第一节、基于抗原抗体的检测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9528"/>
            <a:ext cx="7620000" cy="4676635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　</a:t>
            </a:r>
            <a:r>
              <a:rPr kumimoji="1" lang="zh-CN" altLang="en-US" sz="2400" dirty="0">
                <a:latin typeface="Songti SC Regular"/>
                <a:cs typeface="Songti SC Regular"/>
              </a:rPr>
              <a:t>抗原</a:t>
            </a:r>
            <a:r>
              <a:rPr kumimoji="1" lang="en-US" altLang="zh-CN" sz="2400" dirty="0">
                <a:latin typeface="Songti SC Regular"/>
                <a:cs typeface="Songti SC Regular"/>
              </a:rPr>
              <a:t>‐</a:t>
            </a:r>
            <a:r>
              <a:rPr kumimoji="1" lang="zh-CN" altLang="en-US" sz="2400" dirty="0">
                <a:latin typeface="Songti SC Regular"/>
                <a:cs typeface="Songti SC Regular"/>
              </a:rPr>
              <a:t>抗体反应</a:t>
            </a:r>
            <a:r>
              <a:rPr kumimoji="1" lang="zh-CN" altLang="en-US" sz="2400" dirty="0">
                <a:latin typeface="Times New Roman"/>
                <a:cs typeface="Times New Roman"/>
              </a:rPr>
              <a:t>（</a:t>
            </a:r>
            <a:r>
              <a:rPr kumimoji="1" lang="en-US" altLang="zh-CN" sz="2400" dirty="0">
                <a:latin typeface="Times New Roman"/>
                <a:cs typeface="Times New Roman"/>
              </a:rPr>
              <a:t>antigen‐antibody reaction</a:t>
            </a:r>
            <a:r>
              <a:rPr kumimoji="1" lang="zh-CN" altLang="en-US" sz="2400" dirty="0" smtClean="0">
                <a:latin typeface="Times New Roman"/>
                <a:cs typeface="Times New Roman"/>
              </a:rPr>
              <a:t>）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是指抗原与相应</a:t>
            </a:r>
            <a:r>
              <a:rPr kumimoji="1" lang="zh-CN" altLang="en-US" sz="2400" dirty="0">
                <a:latin typeface="Songti SC Regular"/>
                <a:cs typeface="Songti SC Regular"/>
              </a:rPr>
              <a:t>抗体在体内、外发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生的高度特异性结合反应</a:t>
            </a:r>
            <a:r>
              <a:rPr kumimoji="1" lang="zh-CN" altLang="en-US" sz="2400" dirty="0">
                <a:latin typeface="Songti SC Regular"/>
                <a:cs typeface="Songti SC Regular"/>
              </a:rPr>
              <a:t>。在合适条件下所进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行的体外反应中</a:t>
            </a:r>
            <a:r>
              <a:rPr kumimoji="1" lang="zh-CN" altLang="en-US" sz="2400" dirty="0">
                <a:latin typeface="Songti SC Regular"/>
                <a:cs typeface="Songti SC Regular"/>
              </a:rPr>
              <a:t>，抗原与相应抗体特异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性结合可呈现某种反应现</a:t>
            </a:r>
            <a:r>
              <a:rPr kumimoji="1" lang="zh-CN" altLang="en-US" sz="2400" dirty="0">
                <a:latin typeface="Songti SC Regular"/>
                <a:cs typeface="Songti SC Regular"/>
              </a:rPr>
              <a:t>象（如凝集、沉淀）。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由于试验所用抗体存在于血清中</a:t>
            </a:r>
            <a:r>
              <a:rPr kumimoji="1" lang="zh-CN" altLang="en-US" sz="2400" dirty="0">
                <a:latin typeface="Songti SC Regular"/>
                <a:cs typeface="Songti SC Regular"/>
              </a:rPr>
              <a:t>，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故又称血清学反应</a:t>
            </a:r>
            <a:endParaRPr kumimoji="1" lang="en-US" altLang="zh-CN" sz="240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dirty="0" smtClean="0">
                <a:latin typeface="Songti SC Regular"/>
                <a:cs typeface="Songti SC Regular"/>
              </a:rPr>
              <a:t>    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抗原抗体反应应用：</a:t>
            </a:r>
            <a:endParaRPr kumimoji="1" lang="en-US" altLang="zh-CN" sz="240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dirty="0">
                <a:latin typeface="Songti SC Regular"/>
                <a:cs typeface="Songti SC Regular"/>
              </a:rPr>
              <a:t> </a:t>
            </a:r>
            <a:r>
              <a:rPr kumimoji="1" lang="en-US" altLang="zh-CN" sz="2400" dirty="0" smtClean="0">
                <a:latin typeface="Songti SC Regular"/>
                <a:cs typeface="Songti SC Regular"/>
              </a:rPr>
              <a:t>        1</a:t>
            </a:r>
            <a:r>
              <a:rPr kumimoji="1" lang="zh-CN" altLang="en-US" sz="2400" dirty="0">
                <a:latin typeface="Songti SC Regular"/>
                <a:cs typeface="Songti SC Regular"/>
              </a:rPr>
              <a:t>、用已知抗原检测未知抗体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，</a:t>
            </a:r>
            <a:endParaRPr kumimoji="1" lang="en-US" altLang="zh-CN" sz="240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dirty="0">
                <a:latin typeface="Songti SC Regular"/>
                <a:cs typeface="Songti SC Regular"/>
              </a:rPr>
              <a:t> </a:t>
            </a:r>
            <a:r>
              <a:rPr kumimoji="1" lang="en-US" altLang="zh-CN" sz="2400" dirty="0" smtClean="0">
                <a:latin typeface="Songti SC Regular"/>
                <a:cs typeface="Songti SC Regular"/>
              </a:rPr>
              <a:t>        2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、用已知抗体检测</a:t>
            </a:r>
            <a:r>
              <a:rPr kumimoji="1" lang="zh-CN" altLang="en-US" sz="2400" dirty="0">
                <a:latin typeface="Songti SC Regular"/>
                <a:cs typeface="Songti SC Regular"/>
              </a:rPr>
              <a:t>未知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抗原</a:t>
            </a:r>
            <a:endParaRPr kumimoji="1" lang="en-US" altLang="zh-CN" sz="240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dirty="0">
                <a:latin typeface="Songti SC Regular"/>
                <a:cs typeface="Songti SC Regular"/>
              </a:rPr>
              <a:t> </a:t>
            </a:r>
            <a:r>
              <a:rPr kumimoji="1" lang="en-US" altLang="zh-CN" sz="2400" dirty="0" smtClean="0">
                <a:latin typeface="Songti SC Regular"/>
                <a:cs typeface="Songti SC Regular"/>
              </a:rPr>
              <a:t>        3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、定性或定量检测体内各种大分子物质，</a:t>
            </a:r>
            <a:r>
              <a:rPr kumimoji="1" lang="zh-CN" altLang="en-US" sz="2400" dirty="0">
                <a:latin typeface="Songti SC Regular"/>
                <a:cs typeface="Songti SC Regular"/>
              </a:rPr>
              <a:t>用于相关疾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病的诊断或辅助诊断；</a:t>
            </a:r>
            <a:endParaRPr kumimoji="1" lang="en-US" altLang="zh-CN" sz="240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dirty="0">
                <a:latin typeface="Songti SC Regular"/>
                <a:cs typeface="Songti SC Regular"/>
              </a:rPr>
              <a:t> </a:t>
            </a:r>
            <a:r>
              <a:rPr kumimoji="1" lang="en-US" altLang="zh-CN" sz="2400" dirty="0" smtClean="0">
                <a:latin typeface="Songti SC Regular"/>
                <a:cs typeface="Songti SC Regular"/>
              </a:rPr>
              <a:t>       4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、用已知抗体检测半抗原物质</a:t>
            </a:r>
            <a:endParaRPr kumimoji="1" lang="zh-CN" altLang="en-US" sz="2400" dirty="0">
              <a:latin typeface="Songti SC Regular"/>
              <a:cs typeface="Songti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7365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5148"/>
            <a:ext cx="7620000" cy="4373563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Songti SC Regular"/>
                <a:cs typeface="Songti SC Regular"/>
              </a:rPr>
              <a:t>抗原抗体反应特点：</a:t>
            </a:r>
            <a:endParaRPr kumimoji="1" lang="en-US" altLang="zh-CN" sz="240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dirty="0">
                <a:latin typeface="Songti SC Regular"/>
                <a:cs typeface="Songti SC Regular"/>
              </a:rPr>
              <a:t> </a:t>
            </a:r>
            <a:r>
              <a:rPr kumimoji="1" lang="en-US" altLang="zh-CN" sz="2400" dirty="0" smtClean="0">
                <a:latin typeface="Songti SC Regular"/>
                <a:cs typeface="Songti SC Regular"/>
              </a:rPr>
              <a:t>     1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、特异性</a:t>
            </a:r>
            <a:endParaRPr kumimoji="1" lang="en-US" altLang="zh-CN" sz="240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dirty="0" smtClean="0">
                <a:latin typeface="Songti SC Regular"/>
                <a:cs typeface="Songti SC Regular"/>
              </a:rPr>
              <a:t>      </a:t>
            </a:r>
            <a:r>
              <a:rPr kumimoji="1" lang="zh-CN" altLang="zh-CN" sz="2400" dirty="0" smtClean="0">
                <a:latin typeface="Songti SC Regular"/>
                <a:cs typeface="Songti SC Regular"/>
              </a:rPr>
              <a:t>2</a:t>
            </a:r>
            <a:r>
              <a:rPr kumimoji="1" lang="zh-CN" altLang="en-US" sz="2400" dirty="0">
                <a:latin typeface="Songti SC Regular"/>
                <a:cs typeface="Songti SC Regular"/>
              </a:rPr>
              <a:t>、抗原</a:t>
            </a:r>
            <a:r>
              <a:rPr kumimoji="1" lang="en-US" altLang="zh-CN" sz="2400" dirty="0">
                <a:latin typeface="Songti SC Regular"/>
                <a:cs typeface="Songti SC Regular"/>
              </a:rPr>
              <a:t>‐</a:t>
            </a:r>
            <a:r>
              <a:rPr kumimoji="1" lang="zh-CN" altLang="en-US" sz="2400" dirty="0">
                <a:latin typeface="Songti SC Regular"/>
                <a:cs typeface="Songti SC Regular"/>
              </a:rPr>
              <a:t>抗体结合的带现象与可见性　</a:t>
            </a:r>
            <a:endParaRPr kumimoji="1" lang="en-US" altLang="zh-CN" sz="240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dirty="0">
                <a:latin typeface="Songti SC Regular"/>
                <a:cs typeface="Songti SC Regular"/>
              </a:rPr>
              <a:t> </a:t>
            </a:r>
            <a:r>
              <a:rPr kumimoji="1" lang="en-US" altLang="zh-CN" sz="2400" dirty="0" smtClean="0">
                <a:latin typeface="Songti SC Regular"/>
                <a:cs typeface="Songti SC Regular"/>
              </a:rPr>
              <a:t>     3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、可逆性</a:t>
            </a:r>
            <a:endParaRPr kumimoji="1" lang="en-US" altLang="zh-CN" sz="2400" dirty="0" smtClean="0">
              <a:latin typeface="Songti SC Regular"/>
              <a:cs typeface="Songti SC Regular"/>
            </a:endParaRPr>
          </a:p>
          <a:p>
            <a:r>
              <a:rPr kumimoji="1" lang="en-US" altLang="zh-CN" sz="2400" dirty="0">
                <a:latin typeface="Songti SC Regular"/>
                <a:cs typeface="Songti SC Regular"/>
              </a:rPr>
              <a:t> </a:t>
            </a:r>
            <a:r>
              <a:rPr kumimoji="1" lang="en-US" altLang="zh-CN" sz="2400" dirty="0" smtClean="0">
                <a:latin typeface="Songti SC Regular"/>
                <a:cs typeface="Songti SC Regular"/>
              </a:rPr>
              <a:t>     4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、抗原和抗体性</a:t>
            </a:r>
            <a:endParaRPr kumimoji="1" lang="zh-CN" altLang="en-US" sz="2400" dirty="0">
              <a:latin typeface="Songti SC Regular"/>
              <a:cs typeface="Songti SC Regular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372002"/>
            <a:ext cx="7407089" cy="66486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第一节、基于抗原抗体的检测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92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7213"/>
            <a:ext cx="8022890" cy="703346"/>
          </a:xfrm>
        </p:spPr>
        <p:txBody>
          <a:bodyPr/>
          <a:lstStyle/>
          <a:p>
            <a:r>
              <a:rPr kumimoji="1" lang="zh-CN" altLang="en-US" dirty="0"/>
              <a:t>第一节、基于抗原抗体的检测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59" r="259"/>
          <a:stretch>
            <a:fillRect/>
          </a:stretch>
        </p:blipFill>
        <p:spPr>
          <a:xfrm>
            <a:off x="906221" y="1975463"/>
            <a:ext cx="6684643" cy="4304632"/>
          </a:xfrm>
        </p:spPr>
      </p:pic>
      <p:sp>
        <p:nvSpPr>
          <p:cNvPr id="5" name="文本框 4"/>
          <p:cNvSpPr txBox="1"/>
          <p:nvPr/>
        </p:nvSpPr>
        <p:spPr>
          <a:xfrm>
            <a:off x="2360570" y="1224059"/>
            <a:ext cx="429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抗原</a:t>
            </a:r>
            <a:r>
              <a:rPr kumimoji="1" lang="en-US" altLang="zh-CN" sz="2800" dirty="0"/>
              <a:t>‐</a:t>
            </a:r>
            <a:r>
              <a:rPr kumimoji="1" lang="zh-CN" altLang="en-US" sz="2800" dirty="0"/>
              <a:t>抗体结合的带现象</a:t>
            </a:r>
          </a:p>
        </p:txBody>
      </p:sp>
    </p:spTree>
    <p:extLst>
      <p:ext uri="{BB962C8B-B14F-4D97-AF65-F5344CB8AC3E}">
        <p14:creationId xmlns:p14="http://schemas.microsoft.com/office/powerpoint/2010/main" val="103269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09384" cy="62977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第一节、基于抗原抗体的检测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7526"/>
            <a:ext cx="7620000" cy="5048638"/>
          </a:xfrm>
        </p:spPr>
        <p:txBody>
          <a:bodyPr/>
          <a:lstStyle/>
          <a:p>
            <a:r>
              <a:rPr kumimoji="1" lang="zh-CN" altLang="en-US" sz="2800" dirty="0" smtClean="0">
                <a:latin typeface="宋体"/>
                <a:ea typeface="宋体"/>
                <a:cs typeface="宋体"/>
              </a:rPr>
              <a:t>抗原抗体反应的影响因素：</a:t>
            </a:r>
            <a:endParaRPr kumimoji="1" lang="en-US" altLang="zh-CN" sz="2800" dirty="0" smtClean="0">
              <a:latin typeface="宋体"/>
              <a:ea typeface="宋体"/>
              <a:cs typeface="宋体"/>
            </a:endParaRPr>
          </a:p>
          <a:p>
            <a:r>
              <a:rPr kumimoji="1" lang="en-US" altLang="zh-CN" sz="2800" dirty="0">
                <a:latin typeface="宋体"/>
                <a:ea typeface="宋体"/>
                <a:cs typeface="宋体"/>
              </a:rPr>
              <a:t> </a:t>
            </a:r>
            <a:r>
              <a:rPr kumimoji="1" lang="en-US" altLang="zh-CN" sz="2800" dirty="0" smtClean="0">
                <a:latin typeface="宋体"/>
                <a:ea typeface="宋体"/>
                <a:cs typeface="宋体"/>
              </a:rPr>
              <a:t> 1</a:t>
            </a:r>
            <a:r>
              <a:rPr kumimoji="1" lang="zh-CN" altLang="en-US" sz="2800" dirty="0" smtClean="0">
                <a:latin typeface="宋体"/>
                <a:ea typeface="宋体"/>
                <a:cs typeface="宋体"/>
              </a:rPr>
              <a:t>、酸碱度</a:t>
            </a:r>
            <a:endParaRPr kumimoji="1" lang="en-US" altLang="zh-CN" sz="2800" dirty="0" smtClean="0">
              <a:latin typeface="宋体"/>
              <a:ea typeface="宋体"/>
              <a:cs typeface="宋体"/>
            </a:endParaRPr>
          </a:p>
          <a:p>
            <a:r>
              <a:rPr kumimoji="1" lang="en-US" altLang="zh-CN" sz="2800" dirty="0" smtClean="0">
                <a:latin typeface="宋体"/>
                <a:ea typeface="宋体"/>
                <a:cs typeface="宋体"/>
              </a:rPr>
              <a:t>  </a:t>
            </a:r>
            <a:r>
              <a:rPr kumimoji="1" lang="zh-CN" altLang="zh-CN" sz="2800" dirty="0" smtClean="0">
                <a:latin typeface="宋体"/>
                <a:ea typeface="宋体"/>
                <a:cs typeface="宋体"/>
              </a:rPr>
              <a:t>2</a:t>
            </a:r>
            <a:r>
              <a:rPr kumimoji="1" lang="zh-CN" altLang="en-US" sz="2800" dirty="0" smtClean="0">
                <a:latin typeface="宋体"/>
                <a:ea typeface="宋体"/>
                <a:cs typeface="宋体"/>
              </a:rPr>
              <a:t>、电解质</a:t>
            </a:r>
            <a:endParaRPr kumimoji="1" lang="en-US" altLang="zh-CN" sz="2800" dirty="0" smtClean="0">
              <a:latin typeface="宋体"/>
              <a:ea typeface="宋体"/>
              <a:cs typeface="宋体"/>
            </a:endParaRPr>
          </a:p>
          <a:p>
            <a:r>
              <a:rPr kumimoji="1" lang="en-US" altLang="zh-CN" sz="2800" dirty="0">
                <a:latin typeface="宋体"/>
                <a:ea typeface="宋体"/>
                <a:cs typeface="宋体"/>
              </a:rPr>
              <a:t> </a:t>
            </a:r>
            <a:r>
              <a:rPr kumimoji="1" lang="en-US" altLang="zh-CN" sz="2800" dirty="0" smtClean="0">
                <a:latin typeface="宋体"/>
                <a:ea typeface="宋体"/>
                <a:cs typeface="宋体"/>
              </a:rPr>
              <a:t> 3</a:t>
            </a:r>
            <a:r>
              <a:rPr kumimoji="1" lang="zh-CN" altLang="en-US" sz="2800" dirty="0" smtClean="0">
                <a:latin typeface="宋体"/>
                <a:ea typeface="宋体"/>
                <a:cs typeface="宋体"/>
              </a:rPr>
              <a:t>、温度</a:t>
            </a:r>
            <a:endParaRPr kumimoji="1" lang="en-US" altLang="zh-CN" sz="2800" dirty="0" smtClean="0">
              <a:latin typeface="宋体"/>
              <a:ea typeface="宋体"/>
              <a:cs typeface="宋体"/>
            </a:endParaRPr>
          </a:p>
          <a:p>
            <a:r>
              <a:rPr kumimoji="1" lang="en-US" altLang="zh-CN" sz="2800" dirty="0">
                <a:latin typeface="宋体"/>
                <a:ea typeface="宋体"/>
                <a:cs typeface="宋体"/>
              </a:rPr>
              <a:t> </a:t>
            </a:r>
            <a:r>
              <a:rPr kumimoji="1" lang="en-US" altLang="zh-CN" sz="2800" dirty="0" smtClean="0">
                <a:latin typeface="宋体"/>
                <a:ea typeface="宋体"/>
                <a:cs typeface="宋体"/>
              </a:rPr>
              <a:t> 4</a:t>
            </a:r>
            <a:r>
              <a:rPr kumimoji="1" lang="zh-CN" altLang="en-US" sz="2800" dirty="0" smtClean="0">
                <a:latin typeface="宋体"/>
                <a:ea typeface="宋体"/>
                <a:cs typeface="宋体"/>
              </a:rPr>
              <a:t>、抗原和抗体性质</a:t>
            </a:r>
            <a:endParaRPr kumimoji="1" lang="en-US" altLang="zh-CN" sz="2800" dirty="0" smtClean="0">
              <a:latin typeface="宋体"/>
              <a:ea typeface="宋体"/>
              <a:cs typeface="宋体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97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5693" y="1118304"/>
            <a:ext cx="6598650" cy="4617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第一节、基于抗原</a:t>
            </a:r>
            <a:r>
              <a:rPr kumimoji="1" lang="zh-CN" altLang="en-US" dirty="0" smtClean="0"/>
              <a:t>抗体的检测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         </a:t>
            </a:r>
            <a:r>
              <a:rPr kumimoji="1" lang="zh-CN" altLang="en-US" sz="3100" dirty="0" smtClean="0">
                <a:solidFill>
                  <a:schemeClr val="tx1"/>
                </a:solidFill>
              </a:rPr>
              <a:t>抗原抗体反应检测</a:t>
            </a:r>
            <a:r>
              <a:rPr kumimoji="1" lang="zh-CN" altLang="en-US" sz="3100" dirty="0">
                <a:solidFill>
                  <a:schemeClr val="tx1"/>
                </a:solidFill>
              </a:rPr>
              <a:t>方法：</a:t>
            </a:r>
            <a:r>
              <a:rPr kumimoji="1" lang="en-US" altLang="zh-CN" sz="3100" dirty="0">
                <a:solidFill>
                  <a:schemeClr val="tx1"/>
                </a:solidFill>
              </a:rPr>
              <a:t/>
            </a:r>
            <a:br>
              <a:rPr kumimoji="1" lang="en-US" altLang="zh-CN" sz="3100" dirty="0">
                <a:solidFill>
                  <a:schemeClr val="tx1"/>
                </a:solidFill>
              </a:rPr>
            </a:br>
            <a:endParaRPr kumimoji="1" lang="zh-CN" altLang="en-US" sz="31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439" y="1349203"/>
            <a:ext cx="3987676" cy="4481924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latin typeface="Songti SC Regular"/>
                <a:cs typeface="Songti SC Regular"/>
              </a:rPr>
              <a:t>1</a:t>
            </a:r>
            <a:r>
              <a:rPr kumimoji="1" lang="zh-CN" altLang="en-US" sz="2800" dirty="0" smtClean="0">
                <a:latin typeface="Songti SC Regular"/>
                <a:cs typeface="Songti SC Regular"/>
              </a:rPr>
              <a:t>、凝集反应：</a:t>
            </a:r>
            <a:endParaRPr kumimoji="1" lang="en-US" altLang="zh-CN" sz="2800" dirty="0" smtClean="0">
              <a:latin typeface="Songti SC Regular"/>
              <a:cs typeface="Songti SC Regular"/>
            </a:endParaRPr>
          </a:p>
          <a:p>
            <a:r>
              <a:rPr kumimoji="1" lang="en-US" altLang="zh-CN" sz="2600" b="0" dirty="0" smtClean="0">
                <a:latin typeface="Songti SC Regular"/>
                <a:cs typeface="Songti SC Regular"/>
              </a:rPr>
              <a:t>  a</a:t>
            </a:r>
            <a:r>
              <a:rPr kumimoji="1" lang="zh-CN" altLang="en-US" sz="2600" b="0" dirty="0" smtClean="0">
                <a:latin typeface="Songti SC Regular"/>
                <a:cs typeface="Songti SC Regular"/>
              </a:rPr>
              <a:t>、直接凝集</a:t>
            </a:r>
            <a:r>
              <a:rPr kumimoji="1" lang="en-US" altLang="zh-CN" sz="2600" b="0" dirty="0" smtClean="0">
                <a:latin typeface="Songti SC Regular"/>
                <a:cs typeface="Songti SC Regular"/>
              </a:rPr>
              <a:t> </a:t>
            </a:r>
          </a:p>
          <a:p>
            <a:r>
              <a:rPr kumimoji="1" lang="en-US" altLang="zh-CN" sz="2600" b="0" dirty="0" smtClean="0">
                <a:latin typeface="Songti SC Regular"/>
                <a:cs typeface="Songti SC Regular"/>
              </a:rPr>
              <a:t>  b</a:t>
            </a:r>
            <a:r>
              <a:rPr kumimoji="1" lang="zh-CN" altLang="en-US" sz="2600" b="0" dirty="0" smtClean="0">
                <a:latin typeface="Songti SC Regular"/>
                <a:cs typeface="Songti SC Regular"/>
              </a:rPr>
              <a:t>、间接凝集</a:t>
            </a:r>
            <a:r>
              <a:rPr kumimoji="1" lang="en-US" altLang="zh-CN" sz="2600" b="0" dirty="0" smtClean="0">
                <a:latin typeface="Songti SC Regular"/>
                <a:cs typeface="Songti SC Regular"/>
              </a:rPr>
              <a:t> </a:t>
            </a:r>
          </a:p>
          <a:p>
            <a:r>
              <a:rPr kumimoji="1" lang="en-US" altLang="zh-CN" sz="2600" b="0" dirty="0" smtClean="0">
                <a:latin typeface="Songti SC Regular"/>
                <a:cs typeface="Songti SC Regular"/>
              </a:rPr>
              <a:t>  c</a:t>
            </a:r>
            <a:r>
              <a:rPr kumimoji="1" lang="zh-CN" altLang="en-US" sz="2600" b="0" dirty="0">
                <a:latin typeface="Songti SC Regular"/>
                <a:cs typeface="Songti SC Regular"/>
              </a:rPr>
              <a:t>、</a:t>
            </a:r>
            <a:r>
              <a:rPr kumimoji="1" lang="zh-CN" altLang="en-US" sz="2600" b="0" dirty="0" smtClean="0">
                <a:latin typeface="Songti SC Regular"/>
                <a:cs typeface="Songti SC Regular"/>
              </a:rPr>
              <a:t>间接凝集抑制试验</a:t>
            </a:r>
            <a:r>
              <a:rPr kumimoji="1" lang="en-US" altLang="zh-CN" sz="2600" b="0" dirty="0" smtClean="0">
                <a:latin typeface="Songti SC Regular"/>
                <a:cs typeface="Songti SC Regular"/>
              </a:rPr>
              <a:t>  </a:t>
            </a:r>
          </a:p>
          <a:p>
            <a:r>
              <a:rPr kumimoji="1" lang="en-US" altLang="zh-CN" sz="2600" b="0" dirty="0" smtClean="0">
                <a:latin typeface="Songti SC Regular"/>
                <a:cs typeface="Songti SC Regular"/>
              </a:rPr>
              <a:t>  d</a:t>
            </a:r>
            <a:r>
              <a:rPr kumimoji="1" lang="zh-CN" altLang="en-US" sz="2600" b="0" dirty="0" smtClean="0">
                <a:latin typeface="Songti SC Regular"/>
                <a:cs typeface="Songti SC Regular"/>
              </a:rPr>
              <a:t>、协同凝集试验</a:t>
            </a:r>
            <a:r>
              <a:rPr kumimoji="1" lang="en-US" altLang="zh-CN" sz="2600" b="0" dirty="0" smtClean="0">
                <a:latin typeface="Songti SC Regular"/>
                <a:cs typeface="Songti SC Regular"/>
              </a:rPr>
              <a:t> </a:t>
            </a:r>
          </a:p>
          <a:p>
            <a:r>
              <a:rPr kumimoji="1" lang="en-US" altLang="zh-CN" sz="2600" b="0" dirty="0" smtClean="0">
                <a:latin typeface="Songti SC Regular"/>
                <a:cs typeface="Songti SC Regular"/>
              </a:rPr>
              <a:t>  e</a:t>
            </a:r>
            <a:r>
              <a:rPr kumimoji="1" lang="zh-CN" altLang="en-US" sz="2600" b="0" dirty="0">
                <a:latin typeface="Songti SC Regular"/>
                <a:cs typeface="Songti SC Regular"/>
              </a:rPr>
              <a:t>、微粒捕获酶免疫分析技术</a:t>
            </a:r>
            <a:endParaRPr kumimoji="1" lang="en-US" altLang="zh-CN" sz="2600" b="0" dirty="0" smtClean="0">
              <a:latin typeface="Songti SC Regular"/>
              <a:cs typeface="Songti SC Regular"/>
            </a:endParaRPr>
          </a:p>
          <a:p>
            <a:r>
              <a:rPr kumimoji="1" lang="en-US" altLang="zh-CN" sz="2600" b="0" dirty="0">
                <a:latin typeface="Songti SC Regular"/>
                <a:cs typeface="Songti SC Regular"/>
              </a:rPr>
              <a:t> </a:t>
            </a:r>
            <a:r>
              <a:rPr kumimoji="1" lang="en-US" altLang="zh-CN" sz="2600" b="0" dirty="0" smtClean="0">
                <a:latin typeface="Songti SC Regular"/>
                <a:cs typeface="Songti SC Regular"/>
              </a:rPr>
              <a:t> </a:t>
            </a:r>
          </a:p>
          <a:p>
            <a:endParaRPr kumimoji="1" lang="zh-CN" altLang="en-US" sz="26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410" y="1349202"/>
            <a:ext cx="4733743" cy="44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3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061377" cy="111722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第一节、基于抗原抗体的检测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/>
              <a:t>         </a:t>
            </a:r>
            <a:r>
              <a:rPr kumimoji="1" lang="zh-CN" altLang="en-US" sz="3100" dirty="0">
                <a:solidFill>
                  <a:schemeClr val="tx1"/>
                </a:solidFill>
              </a:rPr>
              <a:t>抗原抗体反应检测方法：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6700"/>
            <a:ext cx="3583993" cy="46894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latin typeface="Songti SC Regular"/>
                <a:cs typeface="Songti SC Regular"/>
              </a:rPr>
              <a:t>2</a:t>
            </a:r>
            <a:r>
              <a:rPr kumimoji="1" lang="zh-CN" altLang="en-US" sz="2800" dirty="0" smtClean="0">
                <a:latin typeface="Songti SC Regular"/>
                <a:cs typeface="Songti SC Regular"/>
              </a:rPr>
              <a:t>、沉淀反应</a:t>
            </a:r>
            <a:endParaRPr kumimoji="1" lang="en-US" altLang="zh-CN" sz="2800" dirty="0" smtClean="0">
              <a:latin typeface="Songti SC Regular"/>
              <a:cs typeface="Songti SC Regular"/>
            </a:endParaRPr>
          </a:p>
          <a:p>
            <a:r>
              <a:rPr kumimoji="1" lang="zh-CN" altLang="en-US" sz="2400" dirty="0">
                <a:latin typeface="Songti SC Regular"/>
                <a:cs typeface="Songti SC Regular"/>
              </a:rPr>
              <a:t>（１）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双向免疫扩散</a:t>
            </a:r>
            <a:endParaRPr kumimoji="1" lang="en-US" altLang="zh-CN" sz="2400" dirty="0" smtClean="0">
              <a:latin typeface="Songti SC Regular"/>
              <a:cs typeface="Songti SC Regular"/>
            </a:endParaRPr>
          </a:p>
          <a:p>
            <a:r>
              <a:rPr kumimoji="1" lang="zh-CN" altLang="en-US" sz="2400" dirty="0">
                <a:latin typeface="Songti SC Regular"/>
                <a:cs typeface="Songti SC Regular"/>
              </a:rPr>
              <a:t>（２）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免疫电泳</a:t>
            </a:r>
            <a:endParaRPr kumimoji="1" lang="en-US" altLang="zh-CN" sz="2400" dirty="0" smtClean="0">
              <a:latin typeface="Songti SC Regular"/>
              <a:cs typeface="Songti SC Regular"/>
            </a:endParaRPr>
          </a:p>
          <a:p>
            <a:r>
              <a:rPr kumimoji="1" lang="zh-CN" altLang="en-US" sz="2400" dirty="0">
                <a:latin typeface="Songti SC Regular"/>
                <a:cs typeface="Songti SC Regular"/>
              </a:rPr>
              <a:t>（３）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免疫比浊</a:t>
            </a:r>
            <a:endParaRPr kumimoji="1" lang="en-US" altLang="zh-CN" sz="2400" dirty="0" smtClean="0">
              <a:latin typeface="Songti SC Regular"/>
              <a:cs typeface="Songti SC Regular"/>
            </a:endParaRPr>
          </a:p>
          <a:p>
            <a:r>
              <a:rPr kumimoji="1" lang="zh-CN" altLang="zh-CN" sz="2400" dirty="0" smtClean="0">
                <a:latin typeface="Songti SC Regular"/>
                <a:cs typeface="Songti SC Regular"/>
              </a:rPr>
              <a:t>3</a:t>
            </a:r>
            <a:r>
              <a:rPr kumimoji="1" lang="zh-CN" altLang="en-US" sz="2400" dirty="0" smtClean="0">
                <a:latin typeface="Songti SC Regular"/>
                <a:cs typeface="Songti SC Regular"/>
              </a:rPr>
              <a:t>、补体参与的反应</a:t>
            </a:r>
            <a:endParaRPr kumimoji="1" lang="en-US" altLang="zh-CN" sz="2400" dirty="0" smtClean="0">
              <a:latin typeface="Songti SC Regular"/>
              <a:cs typeface="Songti SC Regular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54724" y="1440399"/>
            <a:ext cx="3694805" cy="514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kumimoji="1" lang="zh-CN" altLang="zh-CN" sz="2400" b="1" dirty="0">
                <a:latin typeface="Songti SC Regular"/>
                <a:cs typeface="Songti SC Regular"/>
              </a:rPr>
              <a:t>4</a:t>
            </a:r>
            <a:r>
              <a:rPr kumimoji="1" lang="zh-CN" altLang="en-US" sz="2400" b="1" dirty="0">
                <a:latin typeface="Songti SC Regular"/>
                <a:cs typeface="Songti SC Regular"/>
              </a:rPr>
              <a:t>、免疫标记技术</a:t>
            </a:r>
            <a:endParaRPr kumimoji="1" lang="en-US" altLang="zh-CN" sz="2400" b="1" dirty="0">
              <a:latin typeface="Songti SC Regular"/>
              <a:cs typeface="Songti SC Regular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kumimoji="1" lang="zh-CN" altLang="en-US" sz="2400" b="1" dirty="0" smtClean="0">
                <a:latin typeface="Songti SC Regular"/>
                <a:cs typeface="Songti SC Regular"/>
              </a:rPr>
              <a:t>（</a:t>
            </a:r>
            <a:r>
              <a:rPr kumimoji="1" lang="zh-CN" altLang="en-US" sz="2400" b="1" dirty="0">
                <a:latin typeface="Songti SC Regular"/>
                <a:cs typeface="Songti SC Regular"/>
              </a:rPr>
              <a:t>１）免疫荧光法</a:t>
            </a:r>
            <a:endParaRPr kumimoji="1" lang="en-US" altLang="zh-CN" sz="2400" b="1" dirty="0">
              <a:latin typeface="Songti SC Regular"/>
              <a:cs typeface="Songti SC Regular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kumimoji="1" lang="zh-CN" altLang="en-US" sz="2400" b="1" dirty="0" smtClean="0">
                <a:latin typeface="Songti SC Regular"/>
                <a:cs typeface="Songti SC Regular"/>
              </a:rPr>
              <a:t>（</a:t>
            </a:r>
            <a:r>
              <a:rPr kumimoji="1" lang="zh-CN" altLang="en-US" sz="2400" b="1" dirty="0">
                <a:latin typeface="Songti SC Regular"/>
                <a:cs typeface="Songti SC Regular"/>
              </a:rPr>
              <a:t>２） 酶免疫测</a:t>
            </a:r>
            <a:r>
              <a:rPr kumimoji="1" lang="zh-CN" altLang="en-US" sz="2400" b="1" dirty="0" smtClean="0">
                <a:latin typeface="Songti SC Regular"/>
                <a:cs typeface="Songti SC Regular"/>
              </a:rPr>
              <a:t>定</a:t>
            </a:r>
            <a:endParaRPr kumimoji="1" lang="en-US" altLang="zh-CN" sz="2400" b="1" dirty="0" smtClean="0">
              <a:latin typeface="Songti SC Regular"/>
              <a:cs typeface="Songti SC Regular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kumimoji="1" lang="zh-CN" altLang="en-US" sz="2400" b="1" dirty="0">
                <a:latin typeface="Songti SC Regular"/>
                <a:cs typeface="Songti SC Regular"/>
              </a:rPr>
              <a:t>（３）</a:t>
            </a:r>
            <a:r>
              <a:rPr kumimoji="1" lang="zh-CN" altLang="en-US" sz="2400" b="1" dirty="0" smtClean="0">
                <a:latin typeface="Songti SC Regular"/>
                <a:cs typeface="Songti SC Regular"/>
              </a:rPr>
              <a:t>免疫组化技术</a:t>
            </a:r>
            <a:endParaRPr kumimoji="1" lang="en-US" altLang="zh-CN" sz="2400" b="1" dirty="0" smtClean="0">
              <a:latin typeface="Songti SC Regular"/>
              <a:cs typeface="Songti SC Regular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kumimoji="1" lang="zh-CN" altLang="en-US" sz="2400" b="1" dirty="0">
                <a:latin typeface="Songti SC Regular"/>
                <a:cs typeface="Songti SC Regular"/>
              </a:rPr>
              <a:t>（４）放射免疫测</a:t>
            </a:r>
            <a:r>
              <a:rPr kumimoji="1" lang="zh-CN" altLang="en-US" sz="2400" b="1" dirty="0" smtClean="0">
                <a:latin typeface="Songti SC Regular"/>
                <a:cs typeface="Songti SC Regular"/>
              </a:rPr>
              <a:t>定法</a:t>
            </a:r>
            <a:endParaRPr kumimoji="1" lang="en-US" altLang="zh-CN" sz="2400" b="1" dirty="0" smtClean="0">
              <a:latin typeface="Songti SC Regular"/>
              <a:cs typeface="Songti SC Regular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kumimoji="1" lang="zh-CN" altLang="en-US" sz="2400" b="1" dirty="0">
                <a:latin typeface="Songti SC Regular"/>
                <a:cs typeface="Songti SC Regular"/>
              </a:rPr>
              <a:t>（５）免疫胶</a:t>
            </a:r>
            <a:r>
              <a:rPr kumimoji="1" lang="zh-CN" altLang="en-US" sz="2400" b="1" dirty="0" smtClean="0">
                <a:latin typeface="Songti SC Regular"/>
                <a:cs typeface="Songti SC Regular"/>
              </a:rPr>
              <a:t>体金技术</a:t>
            </a:r>
            <a:endParaRPr kumimoji="1" lang="en-US" altLang="zh-CN" sz="2400" b="1" dirty="0" smtClean="0">
              <a:latin typeface="Songti SC Regular"/>
              <a:cs typeface="Songti SC Regular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kumimoji="1" lang="zh-CN" altLang="en-US" sz="2400" b="1" dirty="0">
                <a:latin typeface="Songti SC Regular"/>
                <a:cs typeface="Songti SC Regular"/>
              </a:rPr>
              <a:t>（６）化学发光免疫</a:t>
            </a:r>
            <a:r>
              <a:rPr kumimoji="1" lang="zh-CN" altLang="en-US" sz="2400" b="1" dirty="0" smtClean="0">
                <a:latin typeface="Songti SC Regular"/>
                <a:cs typeface="Songti SC Regular"/>
              </a:rPr>
              <a:t>分析</a:t>
            </a:r>
            <a:endParaRPr kumimoji="1" lang="en-US" altLang="zh-CN" sz="2400" b="1" dirty="0" smtClean="0">
              <a:latin typeface="Songti SC Regular"/>
              <a:cs typeface="Songti SC Regular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kumimoji="1" lang="zh-CN" altLang="en-US" sz="2400" b="1" dirty="0">
                <a:latin typeface="Songti SC Regular"/>
                <a:cs typeface="Songti SC Regular"/>
              </a:rPr>
              <a:t>（７）免疫印迹法</a:t>
            </a:r>
            <a:endParaRPr kumimoji="1" lang="en-US" altLang="zh-CN" sz="2400" b="1" dirty="0" smtClean="0">
              <a:latin typeface="Songti SC Regular"/>
              <a:cs typeface="Songti SC Regular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kumimoji="1" lang="en-US" altLang="zh-CN" sz="2400" b="1" dirty="0" smtClean="0">
              <a:latin typeface="Songti SC Regular"/>
              <a:cs typeface="Songti SC Regular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kumimoji="1" lang="en-US" altLang="zh-CN" sz="2400" b="1" dirty="0">
              <a:latin typeface="Songti SC Regular"/>
              <a:cs typeface="Songti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5673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392331"/>
            <a:ext cx="7689331" cy="754657"/>
          </a:xfrm>
        </p:spPr>
        <p:txBody>
          <a:bodyPr/>
          <a:lstStyle/>
          <a:p>
            <a:r>
              <a:rPr kumimoji="1" lang="zh-CN" altLang="en-US" dirty="0"/>
              <a:t>第一节、基于抗原抗体的检测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86" y="1942837"/>
            <a:ext cx="6576551" cy="45131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4730" y="1573505"/>
            <a:ext cx="260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双向免疫示意图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4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基本.thmx</Template>
  <TotalTime>1387</TotalTime>
  <Words>1241</Words>
  <Application>Microsoft Macintosh PowerPoint</Application>
  <PresentationFormat>全屏显示(4:3)</PresentationFormat>
  <Paragraphs>150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基本</vt:lpstr>
      <vt:lpstr> 免疫学应用之一：    免疫学检测原理及临床应用</vt:lpstr>
      <vt:lpstr>PowerPoint 演示文稿</vt:lpstr>
      <vt:lpstr>第一节、基于抗原抗体的检测</vt:lpstr>
      <vt:lpstr>第一节、基于抗原抗体的检测</vt:lpstr>
      <vt:lpstr>第一节、基于抗原抗体的检测</vt:lpstr>
      <vt:lpstr>第一节、基于抗原抗体的检测</vt:lpstr>
      <vt:lpstr>第一节、基于抗原抗体的检测          抗原抗体反应检测方法： </vt:lpstr>
      <vt:lpstr>第一节、基于抗原抗体的检测          抗原抗体反应检测方法：</vt:lpstr>
      <vt:lpstr>第一节、基于抗原抗体的检测</vt:lpstr>
      <vt:lpstr>第一节、基于抗原抗体的检测</vt:lpstr>
      <vt:lpstr>第一节、基于抗原抗体的检测</vt:lpstr>
      <vt:lpstr>第一节、基于抗原抗体的检测</vt:lpstr>
      <vt:lpstr>第一节、基于抗原抗体的检测</vt:lpstr>
      <vt:lpstr>第一节、基于抗原抗体的检测</vt:lpstr>
      <vt:lpstr>第二节、免疫细胞检测    （一）免疫细胞及其亚类计数 </vt:lpstr>
      <vt:lpstr>第二节、免疫细胞检测    （一）免疫细胞及其亚类计数 </vt:lpstr>
      <vt:lpstr>第二节、免疫细胞检测    （一）免疫细胞及其亚类计数 </vt:lpstr>
      <vt:lpstr>第二节、免疫细胞检测    （一）免疫细胞及其亚类计数 </vt:lpstr>
      <vt:lpstr>第二节、免疫细胞检测    （二）淋巴细胞的测定 </vt:lpstr>
      <vt:lpstr>第二节、免疫细胞检测    （二）淋巴细胞的测定 </vt:lpstr>
      <vt:lpstr>第三节、免疫分子检测</vt:lpstr>
      <vt:lpstr>第三节、免疫分子检测</vt:lpstr>
      <vt:lpstr>第四节　免疫学诊断与监测</vt:lpstr>
      <vt:lpstr>第四节　免疫学诊断与监测</vt:lpstr>
      <vt:lpstr>第四节　免疫学诊断与监测</vt:lpstr>
      <vt:lpstr>第四节　免疫学诊断与监测</vt:lpstr>
      <vt:lpstr>第四节　免疫学诊断与监测</vt:lpstr>
      <vt:lpstr>第四节　免疫学诊断与监测</vt:lpstr>
      <vt:lpstr>第四节　免疫学诊断与监测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免疫学应用之一：    免疫学检测原理及临床应用</dc:title>
  <dc:subject/>
  <dc:creator>apple</dc:creator>
  <cp:keywords/>
  <dc:description/>
  <cp:lastModifiedBy>wang</cp:lastModifiedBy>
  <cp:revision>32</cp:revision>
  <dcterms:created xsi:type="dcterms:W3CDTF">2018-06-20T01:31:52Z</dcterms:created>
  <dcterms:modified xsi:type="dcterms:W3CDTF">2019-11-22T03:47:47Z</dcterms:modified>
  <cp:category/>
</cp:coreProperties>
</file>